
<file path=[Content_Types].xml><?xml version="1.0" encoding="utf-8"?>
<Types xmlns="http://schemas.openxmlformats.org/package/2006/content-types">
  <Default Extension="png" ContentType="image/png"/>
  <Default Extension="wmf" ContentType="image/x-wmf"/>
  <Default Extension="jpeg" ContentType="image/jpeg"/>
  <Default Extension="emf" ContentType="image/x-emf"/>
  <Default Extension="rels" ContentType="application/vnd.openxmlformats-package.relationships+xml"/>
  <Default Extension="xml" ContentType="application/xml"/>
  <Default Extension="wav" ContentType="audio/x-wav"/>
  <Default Extension="TI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tags/tag7.xml" ContentType="application/vnd.openxmlformats-officedocument.presentationml.tags+xml"/>
  <Override PartName="/ppt/notesSlides/notesSlide13.xml" ContentType="application/vnd.openxmlformats-officedocument.presentationml.notesSlide+xml"/>
  <Override PartName="/ppt/tags/tag8.xml" ContentType="application/vnd.openxmlformats-officedocument.presentationml.tags+xml"/>
  <Override PartName="/ppt/notesSlides/notesSlide14.xml" ContentType="application/vnd.openxmlformats-officedocument.presentationml.notesSlide+xml"/>
  <Override PartName="/ppt/tags/tag9.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0.xml" ContentType="application/vnd.openxmlformats-officedocument.presentationml.tags+xml"/>
  <Override PartName="/ppt/notesSlides/notesSlide17.xml" ContentType="application/vnd.openxmlformats-officedocument.presentationml.notesSlide+xml"/>
  <Override PartName="/ppt/tags/tag11.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2.xml" ContentType="application/vnd.openxmlformats-officedocument.presentationml.tags+xml"/>
  <Override PartName="/ppt/notesSlides/notesSlide23.xml" ContentType="application/vnd.openxmlformats-officedocument.presentationml.notesSlide+xml"/>
  <Override PartName="/ppt/tags/tag1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14.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5.xml" ContentType="application/vnd.openxmlformats-officedocument.presentationml.tags+xml"/>
  <Override PartName="/ppt/notesSlides/notesSlide31.xml" ContentType="application/vnd.openxmlformats-officedocument.presentationml.notesSlide+xml"/>
  <Override PartName="/ppt/tags/tag16.xml" ContentType="application/vnd.openxmlformats-officedocument.presentationml.tags+xml"/>
  <Override PartName="/ppt/notesSlides/notesSlide32.xml" ContentType="application/vnd.openxmlformats-officedocument.presentationml.notesSlide+xml"/>
  <Override PartName="/ppt/tags/tag17.xml" ContentType="application/vnd.openxmlformats-officedocument.presentationml.tags+xml"/>
  <Override PartName="/ppt/notesSlides/notesSlide33.xml" ContentType="application/vnd.openxmlformats-officedocument.presentationml.notesSlide+xml"/>
  <Override PartName="/ppt/tags/tag18.xml" ContentType="application/vnd.openxmlformats-officedocument.presentationml.tags+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41"/>
  </p:notesMasterIdLst>
  <p:handoutMasterIdLst>
    <p:handoutMasterId r:id="rId42"/>
  </p:handoutMasterIdLst>
  <p:sldIdLst>
    <p:sldId id="296" r:id="rId2"/>
    <p:sldId id="302" r:id="rId3"/>
    <p:sldId id="306" r:id="rId4"/>
    <p:sldId id="348" r:id="rId5"/>
    <p:sldId id="303" r:id="rId6"/>
    <p:sldId id="321" r:id="rId7"/>
    <p:sldId id="300" r:id="rId8"/>
    <p:sldId id="311" r:id="rId9"/>
    <p:sldId id="324" r:id="rId10"/>
    <p:sldId id="330" r:id="rId11"/>
    <p:sldId id="349" r:id="rId12"/>
    <p:sldId id="342" r:id="rId13"/>
    <p:sldId id="341" r:id="rId14"/>
    <p:sldId id="327" r:id="rId15"/>
    <p:sldId id="328" r:id="rId16"/>
    <p:sldId id="329" r:id="rId17"/>
    <p:sldId id="312" r:id="rId18"/>
    <p:sldId id="322" r:id="rId19"/>
    <p:sldId id="308" r:id="rId20"/>
    <p:sldId id="323" r:id="rId21"/>
    <p:sldId id="316" r:id="rId22"/>
    <p:sldId id="319" r:id="rId23"/>
    <p:sldId id="326" r:id="rId24"/>
    <p:sldId id="317" r:id="rId25"/>
    <p:sldId id="336" r:id="rId26"/>
    <p:sldId id="337" r:id="rId27"/>
    <p:sldId id="338" r:id="rId28"/>
    <p:sldId id="309" r:id="rId29"/>
    <p:sldId id="345" r:id="rId30"/>
    <p:sldId id="343" r:id="rId31"/>
    <p:sldId id="310" r:id="rId32"/>
    <p:sldId id="313" r:id="rId33"/>
    <p:sldId id="347" r:id="rId34"/>
    <p:sldId id="344" r:id="rId35"/>
    <p:sldId id="346" r:id="rId36"/>
    <p:sldId id="333" r:id="rId37"/>
    <p:sldId id="334" r:id="rId38"/>
    <p:sldId id="335" r:id="rId39"/>
    <p:sldId id="350" r:id="rId40"/>
  </p:sldIdLst>
  <p:sldSz cx="12192000" cy="6858000"/>
  <p:notesSz cx="9236075" cy="7010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12"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208">
          <p15:clr>
            <a:srgbClr val="A4A3A4"/>
          </p15:clr>
        </p15:guide>
        <p15:guide id="2" pos="290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66FF"/>
    <a:srgbClr val="FFFF00"/>
    <a:srgbClr val="FFFFFF"/>
    <a:srgbClr val="FF00FF"/>
    <a:srgbClr val="0033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968" autoAdjust="0"/>
    <p:restoredTop sz="58252" autoAdjust="0"/>
  </p:normalViewPr>
  <p:slideViewPr>
    <p:cSldViewPr snapToGrid="0">
      <p:cViewPr varScale="1">
        <p:scale>
          <a:sx n="64" d="100"/>
          <a:sy n="64" d="100"/>
        </p:scale>
        <p:origin x="960" y="66"/>
      </p:cViewPr>
      <p:guideLst>
        <p:guide orient="horz" pos="2112"/>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snapToGrid="0">
      <p:cViewPr varScale="1">
        <p:scale>
          <a:sx n="109" d="100"/>
          <a:sy n="109" d="100"/>
        </p:scale>
        <p:origin x="1842" y="84"/>
      </p:cViewPr>
      <p:guideLst>
        <p:guide orient="horz" pos="2208"/>
        <p:guide pos="2909"/>
      </p:guideLst>
    </p:cSldViewPr>
  </p:notesViewPr>
  <p:gridSpacing cx="91439" cy="91439"/>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002930" cy="352425"/>
          </a:xfrm>
          <a:prstGeom prst="rect">
            <a:avLst/>
          </a:prstGeom>
        </p:spPr>
        <p:txBody>
          <a:bodyPr vert="horz" lIns="91440" tIns="45720" rIns="91440" bIns="45720" rtlCol="0"/>
          <a:lstStyle>
            <a:lvl1pPr algn="l">
              <a:defRPr sz="1200">
                <a:latin typeface="Arial" panose="020B0604020202020204" pitchFamily="34" charset="0"/>
              </a:defRPr>
            </a:lvl1pPr>
          </a:lstStyle>
          <a:p>
            <a:pPr>
              <a:defRPr/>
            </a:pPr>
            <a:endParaRPr lang="en-US"/>
          </a:p>
        </p:txBody>
      </p:sp>
      <p:sp>
        <p:nvSpPr>
          <p:cNvPr id="3" name="Date Placeholder 2"/>
          <p:cNvSpPr>
            <a:spLocks noGrp="1"/>
          </p:cNvSpPr>
          <p:nvPr>
            <p:ph type="dt" sz="quarter" idx="1"/>
          </p:nvPr>
        </p:nvSpPr>
        <p:spPr>
          <a:xfrm>
            <a:off x="5231569" y="1"/>
            <a:ext cx="4002930" cy="352425"/>
          </a:xfrm>
          <a:prstGeom prst="rect">
            <a:avLst/>
          </a:prstGeom>
        </p:spPr>
        <p:txBody>
          <a:bodyPr vert="horz" lIns="91440" tIns="45720" rIns="91440" bIns="45720" rtlCol="0"/>
          <a:lstStyle>
            <a:lvl1pPr algn="r">
              <a:defRPr sz="1200">
                <a:latin typeface="Arial" panose="020B0604020202020204" pitchFamily="34" charset="0"/>
              </a:defRPr>
            </a:lvl1pPr>
          </a:lstStyle>
          <a:p>
            <a:pPr>
              <a:defRPr/>
            </a:pPr>
            <a:fld id="{3BE974ED-E69D-4DA0-A626-046090E1A76F}" type="datetimeFigureOut">
              <a:rPr lang="en-US"/>
              <a:pPr>
                <a:defRPr/>
              </a:pPr>
              <a:t>9/21/2017</a:t>
            </a:fld>
            <a:endParaRPr lang="en-US"/>
          </a:p>
        </p:txBody>
      </p:sp>
      <p:sp>
        <p:nvSpPr>
          <p:cNvPr id="4" name="Footer Placeholder 3"/>
          <p:cNvSpPr>
            <a:spLocks noGrp="1"/>
          </p:cNvSpPr>
          <p:nvPr>
            <p:ph type="ftr" sz="quarter" idx="2"/>
          </p:nvPr>
        </p:nvSpPr>
        <p:spPr>
          <a:xfrm>
            <a:off x="1" y="6657976"/>
            <a:ext cx="4002930" cy="352425"/>
          </a:xfrm>
          <a:prstGeom prst="rect">
            <a:avLst/>
          </a:prstGeom>
        </p:spPr>
        <p:txBody>
          <a:bodyPr vert="horz" lIns="91440" tIns="45720" rIns="91440" bIns="45720" rtlCol="0" anchor="b"/>
          <a:lstStyle>
            <a:lvl1pPr algn="l">
              <a:defRPr sz="1200">
                <a:latin typeface="Arial" panose="020B0604020202020204" pitchFamily="34" charset="0"/>
              </a:defRPr>
            </a:lvl1pPr>
          </a:lstStyle>
          <a:p>
            <a:pPr>
              <a:defRPr/>
            </a:pPr>
            <a:endParaRPr lang="en-US"/>
          </a:p>
        </p:txBody>
      </p:sp>
      <p:sp>
        <p:nvSpPr>
          <p:cNvPr id="5" name="Slide Number Placeholder 4"/>
          <p:cNvSpPr>
            <a:spLocks noGrp="1"/>
          </p:cNvSpPr>
          <p:nvPr>
            <p:ph type="sldNum" sz="quarter" idx="3"/>
          </p:nvPr>
        </p:nvSpPr>
        <p:spPr>
          <a:xfrm>
            <a:off x="5231569" y="6657976"/>
            <a:ext cx="4002930" cy="35242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66290BC0-89DE-42EB-8562-D41F1499EC34}" type="slidenum">
              <a:rPr lang="en-US" altLang="en-US"/>
              <a:pPr/>
              <a:t>‹#›</a:t>
            </a:fld>
            <a:endParaRPr lang="en-US" altLang="en-US"/>
          </a:p>
        </p:txBody>
      </p:sp>
    </p:spTree>
    <p:extLst>
      <p:ext uri="{BB962C8B-B14F-4D97-AF65-F5344CB8AC3E}">
        <p14:creationId xmlns:p14="http://schemas.microsoft.com/office/powerpoint/2010/main" val="23149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002930" cy="352425"/>
          </a:xfrm>
          <a:prstGeom prst="rect">
            <a:avLst/>
          </a:prstGeom>
        </p:spPr>
        <p:txBody>
          <a:bodyPr vert="horz" lIns="91440" tIns="45720" rIns="91440" bIns="45720" rtlCol="0"/>
          <a:lstStyle>
            <a:lvl1pPr algn="l">
              <a:defRPr sz="1200">
                <a:latin typeface="Arial" panose="020B0604020202020204" pitchFamily="34" charset="0"/>
              </a:defRPr>
            </a:lvl1pPr>
          </a:lstStyle>
          <a:p>
            <a:pPr>
              <a:defRPr/>
            </a:pPr>
            <a:endParaRPr lang="en-US"/>
          </a:p>
        </p:txBody>
      </p:sp>
      <p:sp>
        <p:nvSpPr>
          <p:cNvPr id="3" name="Date Placeholder 2"/>
          <p:cNvSpPr>
            <a:spLocks noGrp="1"/>
          </p:cNvSpPr>
          <p:nvPr>
            <p:ph type="dt" idx="1"/>
          </p:nvPr>
        </p:nvSpPr>
        <p:spPr>
          <a:xfrm>
            <a:off x="5231569" y="1"/>
            <a:ext cx="4002930" cy="352425"/>
          </a:xfrm>
          <a:prstGeom prst="rect">
            <a:avLst/>
          </a:prstGeom>
        </p:spPr>
        <p:txBody>
          <a:bodyPr vert="horz" lIns="91440" tIns="45720" rIns="91440" bIns="45720" rtlCol="0"/>
          <a:lstStyle>
            <a:lvl1pPr algn="r">
              <a:defRPr sz="1200">
                <a:latin typeface="Arial" panose="020B0604020202020204" pitchFamily="34" charset="0"/>
              </a:defRPr>
            </a:lvl1pPr>
          </a:lstStyle>
          <a:p>
            <a:pPr>
              <a:defRPr/>
            </a:pPr>
            <a:fld id="{9B55A951-E132-45F6-82BB-425CAE41FB6E}" type="datetimeFigureOut">
              <a:rPr lang="en-US"/>
              <a:pPr>
                <a:defRPr/>
              </a:pPr>
              <a:t>9/21/2017</a:t>
            </a:fld>
            <a:endParaRPr lang="en-US"/>
          </a:p>
        </p:txBody>
      </p:sp>
      <p:sp>
        <p:nvSpPr>
          <p:cNvPr id="4" name="Slide Image Placeholder 3"/>
          <p:cNvSpPr>
            <a:spLocks noGrp="1" noRot="1" noChangeAspect="1"/>
          </p:cNvSpPr>
          <p:nvPr>
            <p:ph type="sldImg" idx="2"/>
          </p:nvPr>
        </p:nvSpPr>
        <p:spPr>
          <a:xfrm>
            <a:off x="2516188" y="876300"/>
            <a:ext cx="4203700" cy="236537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924239" y="3373438"/>
            <a:ext cx="7387598" cy="27606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1" y="6657976"/>
            <a:ext cx="4002930" cy="352425"/>
          </a:xfrm>
          <a:prstGeom prst="rect">
            <a:avLst/>
          </a:prstGeom>
        </p:spPr>
        <p:txBody>
          <a:bodyPr vert="horz" lIns="91440" tIns="45720" rIns="91440" bIns="45720" rtlCol="0" anchor="b"/>
          <a:lstStyle>
            <a:lvl1pPr algn="l">
              <a:defRPr sz="1200">
                <a:latin typeface="Arial" panose="020B0604020202020204" pitchFamily="34" charset="0"/>
              </a:defRPr>
            </a:lvl1pPr>
          </a:lstStyle>
          <a:p>
            <a:pPr>
              <a:defRPr/>
            </a:pPr>
            <a:endParaRPr lang="en-US"/>
          </a:p>
        </p:txBody>
      </p:sp>
      <p:sp>
        <p:nvSpPr>
          <p:cNvPr id="7" name="Slide Number Placeholder 6"/>
          <p:cNvSpPr>
            <a:spLocks noGrp="1"/>
          </p:cNvSpPr>
          <p:nvPr>
            <p:ph type="sldNum" sz="quarter" idx="5"/>
          </p:nvPr>
        </p:nvSpPr>
        <p:spPr>
          <a:xfrm>
            <a:off x="5231569" y="6657976"/>
            <a:ext cx="4002930" cy="35242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338D6A25-EF72-4010-BE44-5401C5FF23EE}" type="slidenum">
              <a:rPr lang="en-US" altLang="en-US"/>
              <a:pPr/>
              <a:t>‹#›</a:t>
            </a:fld>
            <a:endParaRPr lang="en-US" altLang="en-US"/>
          </a:p>
        </p:txBody>
      </p:sp>
    </p:spTree>
    <p:extLst>
      <p:ext uri="{BB962C8B-B14F-4D97-AF65-F5344CB8AC3E}">
        <p14:creationId xmlns:p14="http://schemas.microsoft.com/office/powerpoint/2010/main" val="42078014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This presentation will provide information on column technology to help inform the selection of columns for establishing robust analytical methods for application to liquid chromatography.  Because nearly every measurement need represents unique challenges, this guidance is necessarily general in scope.  The last few slides present column lists, and online resources to obtain additional information about currently available columns.</a:t>
            </a:r>
          </a:p>
          <a:p>
            <a:endParaRPr lang="en-US" baseline="0"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a:t>
            </a:fld>
            <a:endParaRPr lang="en-US" altLang="en-US" dirty="0"/>
          </a:p>
        </p:txBody>
      </p:sp>
    </p:spTree>
    <p:extLst>
      <p:ext uri="{BB962C8B-B14F-4D97-AF65-F5344CB8AC3E}">
        <p14:creationId xmlns:p14="http://schemas.microsoft.com/office/powerpoint/2010/main" val="447151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a:t>Column properties influence every aspect of the analytical method.  Column</a:t>
            </a:r>
            <a:r>
              <a:rPr lang="en-US" baseline="0" dirty="0"/>
              <a:t> selection is probably the single most important aspect of method development that will directly affect measurement accuracy and precision.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US" baseline="0" dirty="0"/>
              <a:t>Several important column properties can be highlighted.</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baseline="0" dirty="0"/>
              <a:t>The stationary phase is produced by chemical modification of the particulate substrate.  Numerous types of columns are available that offer different chromatographic selectivity</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baseline="0" dirty="0"/>
              <a:t>The substrate provides a high surface area media to support the stationary phase.  Physical properties of the particles directly influence column efficiency, and chemical properties influence selectivity.</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baseline="0" dirty="0"/>
              <a:t>Column dimensions affect details of the method, and impact method sensitivity and applicability to specific instrumentation</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US" baseline="0" dirty="0"/>
          </a:p>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US" baseline="0" dirty="0"/>
              <a:t>An understanding of physical and chemical properties of LC columns will greatly assist the development and optimization of robust analytical methods.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a:t>
            </a:fld>
            <a:endParaRPr lang="en-US" altLang="en-US" dirty="0"/>
          </a:p>
        </p:txBody>
      </p:sp>
    </p:spTree>
    <p:extLst>
      <p:ext uri="{BB962C8B-B14F-4D97-AF65-F5344CB8AC3E}">
        <p14:creationId xmlns:p14="http://schemas.microsoft.com/office/powerpoint/2010/main" val="3209815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common microparticulate substrate</a:t>
            </a:r>
            <a:r>
              <a:rPr lang="en-US" baseline="0" dirty="0"/>
              <a:t> is silica, SiO2; but other substrates are also used based on alumina, Al2O3; </a:t>
            </a:r>
            <a:r>
              <a:rPr lang="en-US" baseline="0" dirty="0" err="1"/>
              <a:t>titania</a:t>
            </a:r>
            <a:r>
              <a:rPr lang="en-US" baseline="0" dirty="0"/>
              <a:t>, TiO2; zirconia, ZrO2; and porous graphitic carbon.  Halogenated and alkoxy </a:t>
            </a:r>
            <a:r>
              <a:rPr lang="en-US" baseline="0" dirty="0" err="1"/>
              <a:t>organosilanes</a:t>
            </a:r>
            <a:r>
              <a:rPr lang="en-US" baseline="0" dirty="0"/>
              <a:t> readily react with silica to modify the surface properties and thus create bonded stationary phases.  Different approaches are used with alumina, </a:t>
            </a:r>
            <a:r>
              <a:rPr lang="en-US" baseline="0" dirty="0" err="1"/>
              <a:t>titania</a:t>
            </a:r>
            <a:r>
              <a:rPr lang="en-US" baseline="0" dirty="0"/>
              <a:t>, and zirconia, since these materials are either unreactive or offer limited stability when silanized.  Polymer immobilization through crosslinking is one such alternative to silanization.</a:t>
            </a:r>
          </a:p>
          <a:p>
            <a:endParaRPr lang="en-US" baseline="0" dirty="0"/>
          </a:p>
          <a:p>
            <a:r>
              <a:rPr lang="en-US" baseline="0" dirty="0"/>
              <a:t>Microparticulate polymer substrates are also available.  Columns prepared with these materials are often intended for size exclusion chromatography of high molecular weight species, but other applications exist as well.  Polymer substrate columns prepared either with or without subsequent surface modification, are often stable at pH extremes, and this is one aspect that is unmatched with silica substrates.  Column efficiency, peak shape, and solvent compatibility may be limited with polymer substrate columns compared with silica based columns.</a:t>
            </a:r>
          </a:p>
          <a:p>
            <a:endParaRPr lang="en-US" baseline="0" dirty="0"/>
          </a:p>
          <a:p>
            <a:r>
              <a:rPr lang="en-US" baseline="0" dirty="0" err="1"/>
              <a:t>Microparticulate</a:t>
            </a:r>
            <a:r>
              <a:rPr lang="en-US" baseline="0" dirty="0"/>
              <a:t> silica is now available with a solid nonporous core and a porous outer layer.  This technology will be discussed later in this presentation, but for now it can be summarized that significant advantages in performance typically result with these materials.</a:t>
            </a:r>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a:t>
            </a:fld>
            <a:endParaRPr lang="en-US" altLang="en-US"/>
          </a:p>
        </p:txBody>
      </p:sp>
    </p:spTree>
    <p:extLst>
      <p:ext uri="{BB962C8B-B14F-4D97-AF65-F5344CB8AC3E}">
        <p14:creationId xmlns:p14="http://schemas.microsoft.com/office/powerpoint/2010/main" val="1259736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illustrates the</a:t>
            </a:r>
            <a:r>
              <a:rPr lang="en-US" baseline="0" dirty="0"/>
              <a:t> basic silanization reactions for the preparation of bonded stationary phases.  Trifunctional silanes can react with silica under anhydrous conditions or in the presence of water, and stationary phases with significantly different properties result by these approaches.  </a:t>
            </a:r>
          </a:p>
          <a:p>
            <a:endParaRPr lang="en-US" baseline="0" dirty="0"/>
          </a:p>
          <a:p>
            <a:pPr marL="228600" indent="-228600">
              <a:buAutoNum type="arabicParenR"/>
            </a:pPr>
            <a:r>
              <a:rPr lang="en-US" baseline="0" dirty="0"/>
              <a:t>Under anhydrous conditions, silane molecules react with the silica silanols to form single bond linkages.  Less frequently, two adjacent silanols may be positioned to enable two bond linkages to form, but three bond linkages are thought to be prohibited.  These monomeric surface reactions are sterically limited by the proximity of adjacent bounded sites, and the maximum surface coverage of available sites is approximately 3.5 </a:t>
            </a:r>
            <a:r>
              <a:rPr lang="en-US" baseline="0" dirty="0" err="1"/>
              <a:t>umol</a:t>
            </a:r>
            <a:r>
              <a:rPr lang="en-US" baseline="0" dirty="0"/>
              <a:t>/m2, or about 50% coverage.</a:t>
            </a:r>
          </a:p>
          <a:p>
            <a:endParaRPr lang="en-US" baseline="0" dirty="0"/>
          </a:p>
          <a:p>
            <a:pPr marL="228600" indent="-228600">
              <a:buAutoNum type="arabicParenR" startAt="2"/>
            </a:pPr>
            <a:r>
              <a:rPr lang="en-US" baseline="0" dirty="0"/>
              <a:t>When water is added during the silanization reaction, a silane oligomer is formed in solution before attachment to the silica surface.  Some evidence exists to suggest that the degree of polymerization is quite low, perhaps less than about 5.  </a:t>
            </a:r>
          </a:p>
          <a:p>
            <a:pPr marL="228600" indent="-228600">
              <a:buAutoNum type="arabicParenR" startAt="2"/>
            </a:pPr>
            <a:endParaRPr lang="en-US" baseline="0" dirty="0"/>
          </a:p>
          <a:p>
            <a:pPr marL="228600" indent="-228600">
              <a:buAutoNum type="arabicParenR" startAt="2"/>
            </a:pPr>
            <a:r>
              <a:rPr lang="en-US" baseline="0" dirty="0"/>
              <a:t>The stationary phases produced by this approach are designated polymeric phases, not to be confused with polymer substrate phases.  </a:t>
            </a:r>
            <a:r>
              <a:rPr lang="en-US" baseline="0" dirty="0" err="1"/>
              <a:t>Polyermic</a:t>
            </a:r>
            <a:r>
              <a:rPr lang="en-US" baseline="0" dirty="0"/>
              <a:t> syntheses typically result in surface coverages of approximately 5 </a:t>
            </a:r>
            <a:r>
              <a:rPr lang="en-US" baseline="0" dirty="0" err="1"/>
              <a:t>umol</a:t>
            </a:r>
            <a:r>
              <a:rPr lang="en-US" baseline="0" dirty="0"/>
              <a:t>/m2.   These stationary phases excel in applications for the separation of isomers and related compounds.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4</a:t>
            </a:fld>
            <a:endParaRPr lang="en-US" altLang="en-US"/>
          </a:p>
        </p:txBody>
      </p:sp>
    </p:spTree>
    <p:extLst>
      <p:ext uri="{BB962C8B-B14F-4D97-AF65-F5344CB8AC3E}">
        <p14:creationId xmlns:p14="http://schemas.microsoft.com/office/powerpoint/2010/main" val="3140366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difference</a:t>
            </a:r>
            <a:r>
              <a:rPr lang="en-US" baseline="0" dirty="0"/>
              <a:t> in monomeric and polymeric stationary phases is easily understood in terms of the reaction mechanism.</a:t>
            </a:r>
          </a:p>
          <a:p>
            <a:endParaRPr lang="en-US" baseline="0" dirty="0"/>
          </a:p>
          <a:p>
            <a:pPr marL="228600" indent="-228600">
              <a:buAutoNum type="arabicParenR"/>
            </a:pPr>
            <a:r>
              <a:rPr lang="en-US" baseline="0" dirty="0"/>
              <a:t>Because silane molecules are attached to the silica in a stepwise fashion with monomeric syntheses, the spacing of each unit is limited by the proximity of adjacent, bound silane monomers</a:t>
            </a:r>
          </a:p>
          <a:p>
            <a:pPr marL="228600" indent="-228600">
              <a:buAutoNum type="arabicParenR"/>
            </a:pPr>
            <a:r>
              <a:rPr lang="en-US" baseline="0" dirty="0"/>
              <a:t>Thus, the steric hindrance of bound monomers </a:t>
            </a:r>
            <a:r>
              <a:rPr lang="en-US" b="1" i="1" baseline="0" dirty="0"/>
              <a:t>limits</a:t>
            </a:r>
            <a:r>
              <a:rPr lang="en-US" baseline="0" dirty="0"/>
              <a:t> chain proximity</a:t>
            </a:r>
          </a:p>
          <a:p>
            <a:pPr marL="228600" indent="-228600">
              <a:buAutoNum type="arabicParenR"/>
            </a:pPr>
            <a:r>
              <a:rPr lang="en-US" baseline="0" dirty="0"/>
              <a:t>With polymeric syntheses, an oligomer is first formed in solution.  </a:t>
            </a:r>
          </a:p>
          <a:p>
            <a:pPr marL="228600" indent="-228600">
              <a:buAutoNum type="arabicParenR"/>
            </a:pPr>
            <a:r>
              <a:rPr lang="en-US" baseline="0" dirty="0"/>
              <a:t>This oligomer then reacts with the surface and is immobilized.</a:t>
            </a:r>
          </a:p>
          <a:p>
            <a:pPr marL="228600" indent="-228600">
              <a:buAutoNum type="arabicParenR"/>
            </a:pPr>
            <a:r>
              <a:rPr lang="en-US" baseline="0" dirty="0"/>
              <a:t>In this scenario, the siloxane backbone of the oligomer </a:t>
            </a:r>
            <a:r>
              <a:rPr lang="en-US" b="1" i="1" baseline="0" dirty="0"/>
              <a:t>forces</a:t>
            </a:r>
            <a:r>
              <a:rPr lang="en-US" baseline="0" dirty="0"/>
              <a:t> close alkyl chain proximity.</a:t>
            </a:r>
          </a:p>
          <a:p>
            <a:pPr marL="228600" indent="-228600">
              <a:buAutoNum type="arabicParenR"/>
            </a:pP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5</a:t>
            </a:fld>
            <a:endParaRPr lang="en-US" altLang="en-US"/>
          </a:p>
        </p:txBody>
      </p:sp>
    </p:spTree>
    <p:extLst>
      <p:ext uri="{BB962C8B-B14F-4D97-AF65-F5344CB8AC3E}">
        <p14:creationId xmlns:p14="http://schemas.microsoft.com/office/powerpoint/2010/main" val="3096273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images were generated by a  molecular dynamics simulation</a:t>
            </a:r>
            <a:r>
              <a:rPr lang="en-US" baseline="0" dirty="0"/>
              <a:t> of lower density and higher density C18 modified surfaces.  The low density phase at 2.46 </a:t>
            </a:r>
            <a:r>
              <a:rPr lang="en-US" baseline="0" dirty="0" err="1"/>
              <a:t>umol</a:t>
            </a:r>
            <a:r>
              <a:rPr lang="en-US" baseline="0" dirty="0"/>
              <a:t>/m2 shown at the left is representative of surfaces prepared using monomeric surface modification chemistry, either with monofunctional silanes, or with </a:t>
            </a:r>
            <a:r>
              <a:rPr lang="en-US" baseline="0" dirty="0" err="1"/>
              <a:t>di-</a:t>
            </a:r>
            <a:r>
              <a:rPr lang="en-US" baseline="0" dirty="0"/>
              <a:t> or tri-functional silanes under anhydrous conditions.  Because of the open spacing of the alkyl chains, sufficient degrees of freedom exist to permit the entropically favored disordered state shown.  For higher density phases, alkyl chain conformation is more constrained, and the stationary phase is more ordered.  In the examples shown, the high density phase is intended to be representative of polymeric surface modification, with approximately twice the loading of monomeric phases.  For the high density ordered phase, comparisons to liquid crystals have been made.  </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6</a:t>
            </a:fld>
            <a:endParaRPr lang="en-US" altLang="en-US"/>
          </a:p>
        </p:txBody>
      </p:sp>
    </p:spTree>
    <p:extLst>
      <p:ext uri="{BB962C8B-B14F-4D97-AF65-F5344CB8AC3E}">
        <p14:creationId xmlns:p14="http://schemas.microsoft.com/office/powerpoint/2010/main" val="2337395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Shape selectivity has been defined as a column property that characterizes the ability to separate isomers or related compounds based primarily</a:t>
            </a:r>
            <a:r>
              <a:rPr lang="en-US" baseline="0" dirty="0"/>
              <a:t> on the molecular shape of the solute.</a:t>
            </a:r>
          </a:p>
          <a:p>
            <a:endParaRPr lang="en-US" baseline="0" dirty="0"/>
          </a:p>
          <a:p>
            <a:r>
              <a:rPr lang="en-US" baseline="0" dirty="0"/>
              <a:t>Shape selectivity is applicable to solutes with well defined, constrained molecular shapes.  A few examples include polycyclic aromatic hydrocarbons and fused ring systems, polychlorinated biphenyl concenters, brominated flame </a:t>
            </a:r>
            <a:r>
              <a:rPr lang="en-US" baseline="0" dirty="0" err="1"/>
              <a:t>retardands</a:t>
            </a:r>
            <a:r>
              <a:rPr lang="en-US" baseline="0" dirty="0"/>
              <a:t>, vitamins, and steroids.</a:t>
            </a:r>
          </a:p>
          <a:p>
            <a:endParaRPr lang="en-US" baseline="0" dirty="0"/>
          </a:p>
          <a:p>
            <a:r>
              <a:rPr lang="en-US" baseline="0" dirty="0"/>
              <a:t>It should be noted that shape selectivity has little or no effect for solutes with conformational freedom.  A good example is alkylbenzenes.  The selectivity for alkylbenzene homologs is usually very similar for monomeric and polymeric C18 columns, since retention is dominated by hydrophobic interactions rather than differences in molecular shape.  Another way to state this is that monomeric and polymeric C18 columns may perform similarly for solutes with conformational freedom.  Significant differences in selectivity are often apparent with monomeric and polymeric columns for isomers and shape constrained homologs.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7</a:t>
            </a:fld>
            <a:endParaRPr lang="en-US" altLang="en-US"/>
          </a:p>
        </p:txBody>
      </p:sp>
    </p:spTree>
    <p:extLst>
      <p:ext uri="{BB962C8B-B14F-4D97-AF65-F5344CB8AC3E}">
        <p14:creationId xmlns:p14="http://schemas.microsoft.com/office/powerpoint/2010/main" val="3850447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Shape selectivity can be assessed without knowing anything about how the stationary phase was produced, by</a:t>
            </a:r>
            <a:r>
              <a:rPr lang="en-US" baseline="0" dirty="0"/>
              <a:t> evaluating column performance with a test mixture.  Several tests have been developed to assess shape selectivity; </a:t>
            </a:r>
          </a:p>
          <a:p>
            <a:endParaRPr lang="en-US" baseline="0" dirty="0"/>
          </a:p>
          <a:p>
            <a:pPr marL="228600" indent="-228600">
              <a:buAutoNum type="arabicParenR"/>
            </a:pPr>
            <a:r>
              <a:rPr lang="en-US" baseline="0" dirty="0"/>
              <a:t>one such test is SRM 869b Column Selectivity Test Mixture.  This mixture contains three polycyclic aromatic hydrocarbons.  Normally, PAHs are envisioned as planar molecules, but a few PAHs have steric constraints that twist the molecular structure into a nonplanar conformation.  SRM 869b contains two nonplanar PAHs, and one planar PAH.  Based on the usual assumptions about the retention of nonpolar molecules in reversed phase LC, the lower molecular weight compounds with smaller contact areas should elute before higher molecular weight compounds.  However, for shape selectivity columns, nonplanar molecules often exhibit reduced retention.  </a:t>
            </a:r>
          </a:p>
          <a:p>
            <a:pPr marL="228600" indent="-228600">
              <a:buAutoNum type="arabicParenR"/>
            </a:pPr>
            <a:endParaRPr lang="en-US" baseline="0" dirty="0"/>
          </a:p>
          <a:p>
            <a:pPr marL="228600" indent="-228600">
              <a:buAutoNum type="arabicParenR"/>
            </a:pPr>
            <a:r>
              <a:rPr lang="en-US" baseline="0" dirty="0"/>
              <a:t>These two factors compete and changes in elution order of the test solutes result for monomeric and polymeric alkyl phases.  The test can be quantified by measuring the k’ ratio of tetrabenzonaphthalene and benzo[a]pyrene.  Enhanced shape recognition is indicated for smaller values of alpha TBN/</a:t>
            </a:r>
            <a:r>
              <a:rPr lang="en-US" baseline="0" dirty="0" err="1"/>
              <a:t>BaP.</a:t>
            </a:r>
            <a:endParaRPr lang="en-US" baseline="0" dirty="0"/>
          </a:p>
          <a:p>
            <a:pPr marL="228600" indent="-228600">
              <a:buAutoNum type="arabicParenR"/>
            </a:pPr>
            <a:endParaRPr lang="en-US" baseline="0" dirty="0"/>
          </a:p>
          <a:p>
            <a:pPr marL="228600" indent="-228600">
              <a:buAutoNum type="arabicParenR"/>
            </a:pPr>
            <a:r>
              <a:rPr lang="en-US" baseline="0" dirty="0"/>
              <a:t>In general, better separations of isomers and related shape constrained mixtures are possible with polymeric C18 columns compared with monomeric C18 columns, as is exemplified in the separations shown on the right.  A list of some currently available shape selective polymeric C18 columns is provided at the end of this presentation.</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8</a:t>
            </a:fld>
            <a:endParaRPr lang="en-US" altLang="en-US"/>
          </a:p>
        </p:txBody>
      </p:sp>
    </p:spTree>
    <p:extLst>
      <p:ext uri="{BB962C8B-B14F-4D97-AF65-F5344CB8AC3E}">
        <p14:creationId xmlns:p14="http://schemas.microsoft.com/office/powerpoint/2010/main" val="1696303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few general statements can be made about the morphology</a:t>
            </a:r>
            <a:r>
              <a:rPr lang="en-US" baseline="0" dirty="0"/>
              <a:t> of stationary phases.</a:t>
            </a:r>
          </a:p>
          <a:p>
            <a:endParaRPr lang="en-US" baseline="0" dirty="0"/>
          </a:p>
          <a:p>
            <a:pPr marL="228600" indent="-228600">
              <a:buAutoNum type="arabicParenR"/>
            </a:pPr>
            <a:r>
              <a:rPr lang="en-US" baseline="0" dirty="0"/>
              <a:t>Alkyl modified surfaces are ordered states of matter.  To put this statement in perspective, consider liquids and solids.  For liquid alkanes, the alkyl chains are randomly oriented and they exhibit a degree of conformational freedom.  By comparison, the molecules in a solid alkane are oriented in a regular crystalline lattice.  An alkyl modified surface constitutes an intermediate state, since one end of each chain is constrained by the bond to the surface, and the other end of the chain is oriented away from this bond.  </a:t>
            </a:r>
          </a:p>
          <a:p>
            <a:pPr marL="228600" indent="-228600">
              <a:buAutoNum type="arabicParenR"/>
            </a:pPr>
            <a:endParaRPr lang="en-US" altLang="en-US" baseline="0" dirty="0"/>
          </a:p>
          <a:p>
            <a:pPr marL="228600" indent="-228600">
              <a:buAutoNum type="arabicParenR"/>
            </a:pPr>
            <a:r>
              <a:rPr lang="en-US" altLang="en-US" dirty="0"/>
              <a:t>The degree of conformational order depends on a variety of parameters that include bonding density, the</a:t>
            </a:r>
            <a:r>
              <a:rPr lang="en-US" altLang="en-US" baseline="0" dirty="0"/>
              <a:t> bonding chemistry, alkyl chain length, temperature, and mobile phase environment.</a:t>
            </a:r>
          </a:p>
          <a:p>
            <a:pPr marL="228600" indent="-228600">
              <a:buAutoNum type="arabicParenR"/>
            </a:pPr>
            <a:endParaRPr lang="en-US" altLang="en-US" baseline="0" dirty="0"/>
          </a:p>
          <a:p>
            <a:pPr marL="228600" indent="-228600">
              <a:buAutoNum type="arabicParenR"/>
            </a:pPr>
            <a:r>
              <a:rPr lang="en-US" altLang="en-US" baseline="0" dirty="0"/>
              <a:t>These considerations are important, because chromatographic performance is related to stationary phase order</a:t>
            </a:r>
            <a:r>
              <a:rPr lang="en-US" altLang="en-US" baseline="0"/>
              <a:t>. </a:t>
            </a:r>
            <a:endParaRPr lang="en-US" alt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9</a:t>
            </a:fld>
            <a:endParaRPr lang="en-US" altLang="en-US"/>
          </a:p>
        </p:txBody>
      </p:sp>
    </p:spTree>
    <p:extLst>
      <p:ext uri="{BB962C8B-B14F-4D97-AF65-F5344CB8AC3E}">
        <p14:creationId xmlns:p14="http://schemas.microsoft.com/office/powerpoint/2010/main" val="3468253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figure illustrates the relationship between shape selectivity, as indicated by</a:t>
            </a:r>
            <a:r>
              <a:rPr lang="en-US" baseline="0" dirty="0"/>
              <a:t> SRM 869b column selectivity test mixture</a:t>
            </a:r>
            <a:r>
              <a:rPr lang="en-US" dirty="0"/>
              <a:t>, and surface coverage, measured in </a:t>
            </a:r>
            <a:r>
              <a:rPr lang="en-US" dirty="0" err="1"/>
              <a:t>umol</a:t>
            </a:r>
            <a:r>
              <a:rPr lang="en-US" dirty="0"/>
              <a:t>/m2.  The points plotted are for columns prepared</a:t>
            </a:r>
            <a:r>
              <a:rPr lang="en-US" baseline="0" dirty="0"/>
              <a:t> by a variety of synthetic approaches and on different base silicas to resulting different surface coverages.   A clear trend can be observed:  namely, that shape recognition increases with increasing bonding density.  This trend does not appear to depend on the type of synthetic approach used; however, the highest bonding densities are achieved only with polymeric syntheses.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10</a:t>
            </a:fld>
            <a:endParaRPr lang="en-US" altLang="en-US"/>
          </a:p>
        </p:txBody>
      </p:sp>
    </p:spTree>
    <p:extLst>
      <p:ext uri="{BB962C8B-B14F-4D97-AF65-F5344CB8AC3E}">
        <p14:creationId xmlns:p14="http://schemas.microsoft.com/office/powerpoint/2010/main" val="1607288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baseline="0" dirty="0"/>
              <a:t>This figure illustrates the effect of alkyl chain length on shape selectivity for columns prepared by monomeric synthesis (the points in red) and polymeric synthesis (the points in blue).  It can be noted from this figure that short chain length monomeric and polymeric phases offer similar reduced shape selectivity, and long chain length monomeric and polymeric phases exhibit similar enhanced shape selectivity.</a:t>
            </a:r>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11</a:t>
            </a:fld>
            <a:endParaRPr lang="en-US" altLang="en-US"/>
          </a:p>
        </p:txBody>
      </p:sp>
    </p:spTree>
    <p:extLst>
      <p:ext uri="{BB962C8B-B14F-4D97-AF65-F5344CB8AC3E}">
        <p14:creationId xmlns:p14="http://schemas.microsoft.com/office/powerpoint/2010/main" val="472145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baseline="0" dirty="0"/>
              <a:t>Temperature offers a third pathway to controlling shape selectivity. </a:t>
            </a:r>
          </a:p>
          <a:p>
            <a:pPr marL="0" marR="0" indent="0" algn="l" defTabSz="914400" rtl="0" eaLnBrk="0" fontAlgn="base" latinLnBrk="0" hangingPunct="0">
              <a:lnSpc>
                <a:spcPct val="100000"/>
              </a:lnSpc>
              <a:spcBef>
                <a:spcPct val="30000"/>
              </a:spcBef>
              <a:spcAft>
                <a:spcPct val="0"/>
              </a:spcAft>
              <a:buClrTx/>
              <a:buSzTx/>
              <a:buFontTx/>
              <a:buNone/>
              <a:tabLst/>
              <a:defRPr/>
            </a:pPr>
            <a:r>
              <a:rPr lang="en-US" baseline="0" dirty="0"/>
              <a:t> </a:t>
            </a:r>
          </a:p>
          <a:p>
            <a:pPr marL="228600" marR="0" indent="-228600" algn="l" defTabSz="914400" rtl="0" eaLnBrk="0" fontAlgn="base" latinLnBrk="0" hangingPunct="0">
              <a:lnSpc>
                <a:spcPct val="100000"/>
              </a:lnSpc>
              <a:spcBef>
                <a:spcPct val="30000"/>
              </a:spcBef>
              <a:spcAft>
                <a:spcPct val="0"/>
              </a:spcAft>
              <a:buClrTx/>
              <a:buSzTx/>
              <a:buFontTx/>
              <a:buAutoNum type="arabicPlain"/>
              <a:tabLst/>
              <a:defRPr/>
            </a:pPr>
            <a:r>
              <a:rPr lang="en-US" altLang="en-US" sz="1200" kern="0" dirty="0">
                <a:latin typeface="Times New Roman" panose="02020603050405020304" pitchFamily="18" charset="0"/>
              </a:rPr>
              <a:t>Temperature dramatically and predictably influences shape recognition</a:t>
            </a:r>
          </a:p>
          <a:p>
            <a:pPr marL="228600" marR="0" indent="-228600" algn="l" defTabSz="914400" rtl="0" eaLnBrk="0" fontAlgn="base" latinLnBrk="0" hangingPunct="0">
              <a:lnSpc>
                <a:spcPct val="100000"/>
              </a:lnSpc>
              <a:spcBef>
                <a:spcPct val="30000"/>
              </a:spcBef>
              <a:spcAft>
                <a:spcPct val="0"/>
              </a:spcAft>
              <a:buClrTx/>
              <a:buSzTx/>
              <a:buFontTx/>
              <a:buAutoNum type="arabicPlain"/>
              <a:tabLst/>
              <a:defRPr/>
            </a:pPr>
            <a:endParaRPr lang="en-US" sz="1200" kern="0" baseline="0" dirty="0">
              <a:latin typeface="Times New Roman" panose="02020603050405020304" pitchFamily="18" charset="0"/>
            </a:endParaRPr>
          </a:p>
          <a:p>
            <a:pPr marL="228600" marR="0" indent="-228600" algn="l" defTabSz="914400" rtl="0" eaLnBrk="0" fontAlgn="base" latinLnBrk="0" hangingPunct="0">
              <a:lnSpc>
                <a:spcPct val="100000"/>
              </a:lnSpc>
              <a:spcBef>
                <a:spcPct val="30000"/>
              </a:spcBef>
              <a:spcAft>
                <a:spcPct val="0"/>
              </a:spcAft>
              <a:buClrTx/>
              <a:buSzTx/>
              <a:buFontTx/>
              <a:buAutoNum type="arabicPlain"/>
              <a:tabLst/>
              <a:defRPr/>
            </a:pPr>
            <a:r>
              <a:rPr lang="en-US" baseline="0" dirty="0"/>
              <a:t>For both monomeric and polymeric C18 phases, shape recognition is enhanced with reduction in column temperature.  Shape recognition is degraded at elevated column temperatures for both types of columns. </a:t>
            </a:r>
          </a:p>
          <a:p>
            <a:pPr marL="228600" marR="0" indent="-228600" algn="l" defTabSz="914400" rtl="0" eaLnBrk="0" fontAlgn="base" latinLnBrk="0" hangingPunct="0">
              <a:lnSpc>
                <a:spcPct val="100000"/>
              </a:lnSpc>
              <a:spcBef>
                <a:spcPct val="30000"/>
              </a:spcBef>
              <a:spcAft>
                <a:spcPct val="0"/>
              </a:spcAft>
              <a:buClrTx/>
              <a:buSzTx/>
              <a:buFontTx/>
              <a:buAutoNum type="arabicPlain"/>
              <a:tabLst/>
              <a:defRPr/>
            </a:pPr>
            <a:endParaRPr lang="en-US" baseline="0" dirty="0"/>
          </a:p>
          <a:p>
            <a:pPr marL="228600" marR="0" indent="-228600" algn="l" defTabSz="914400" rtl="0" eaLnBrk="0" fontAlgn="base" latinLnBrk="0" hangingPunct="0">
              <a:lnSpc>
                <a:spcPct val="100000"/>
              </a:lnSpc>
              <a:spcBef>
                <a:spcPct val="30000"/>
              </a:spcBef>
              <a:spcAft>
                <a:spcPct val="0"/>
              </a:spcAft>
              <a:buClrTx/>
              <a:buSzTx/>
              <a:buFontTx/>
              <a:buAutoNum type="arabicPlain"/>
              <a:tabLst/>
              <a:defRPr/>
            </a:pPr>
            <a:r>
              <a:rPr lang="en-US" baseline="0" dirty="0"/>
              <a:t>These trends are the same for all types of alkyl stationary phases, regardless of how they were prepared. </a:t>
            </a:r>
          </a:p>
          <a:p>
            <a:pPr marL="228600" marR="0" indent="-228600" algn="l" defTabSz="914400" rtl="0" eaLnBrk="0" fontAlgn="base" latinLnBrk="0" hangingPunct="0">
              <a:lnSpc>
                <a:spcPct val="100000"/>
              </a:lnSpc>
              <a:spcBef>
                <a:spcPct val="30000"/>
              </a:spcBef>
              <a:spcAft>
                <a:spcPct val="0"/>
              </a:spcAft>
              <a:buClrTx/>
              <a:buSzTx/>
              <a:buFontTx/>
              <a:buAutoNum type="arabicPlain"/>
              <a:tabLst/>
              <a:defRPr/>
            </a:pPr>
            <a:endParaRPr lang="en-US" baseline="0" dirty="0"/>
          </a:p>
          <a:p>
            <a:pPr marL="228600" marR="0" indent="-228600" algn="l" defTabSz="914400" rtl="0" eaLnBrk="0" fontAlgn="base" latinLnBrk="0" hangingPunct="0">
              <a:lnSpc>
                <a:spcPct val="100000"/>
              </a:lnSpc>
              <a:spcBef>
                <a:spcPct val="30000"/>
              </a:spcBef>
              <a:spcAft>
                <a:spcPct val="0"/>
              </a:spcAft>
              <a:buClrTx/>
              <a:buSzTx/>
              <a:buFontTx/>
              <a:buAutoNum type="arabicPlain"/>
              <a:tabLst/>
              <a:defRPr/>
            </a:pPr>
            <a:r>
              <a:rPr lang="en-US" baseline="0" dirty="0"/>
              <a:t>It is interesting to note that </a:t>
            </a:r>
            <a:r>
              <a:rPr lang="en-US" sz="1200" kern="0" baseline="0" dirty="0">
                <a:latin typeface="Times New Roman" panose="02020603050405020304" pitchFamily="18" charset="0"/>
              </a:rPr>
              <a:t>c</a:t>
            </a:r>
            <a:r>
              <a:rPr lang="en-US" altLang="en-US" sz="1200" kern="0" dirty="0">
                <a:latin typeface="Times New Roman" panose="02020603050405020304" pitchFamily="18" charset="0"/>
              </a:rPr>
              <a:t>olumn selectivity can be simulated with dissimilar phase types.</a:t>
            </a:r>
            <a:r>
              <a:rPr lang="en-US" altLang="en-US" sz="1200" kern="0" baseline="0" dirty="0">
                <a:latin typeface="Times New Roman" panose="02020603050405020304" pitchFamily="18" charset="0"/>
              </a:rPr>
              <a:t>  E</a:t>
            </a:r>
            <a:r>
              <a:rPr lang="en-US" baseline="0" dirty="0"/>
              <a:t>nhanced shape recognition is possible for monomeric C18 columns by operating the column at reduced temperature, such as might result by immersing the column in an ice bath.  The shape selectivity for such a system would be similar to that for a polymeric C18 column operated at room temperature.  Shape selectivity is degraded with operation at elevated temperature for both monomeric and polymeric alkyl columns.  To take advantage of shape recognition separation mechanisms, column temperature should be controlled at or below ambient conditions.</a:t>
            </a:r>
            <a:endParaRPr lang="en-US" dirty="0"/>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12</a:t>
            </a:fld>
            <a:endParaRPr lang="en-US" altLang="en-US"/>
          </a:p>
        </p:txBody>
      </p:sp>
    </p:spTree>
    <p:extLst>
      <p:ext uri="{BB962C8B-B14F-4D97-AF65-F5344CB8AC3E}">
        <p14:creationId xmlns:p14="http://schemas.microsoft.com/office/powerpoint/2010/main" val="140002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effect of column temperature can be demonstrated for a mixture of polycyclic aromatic hydrocarbons.  This example is of the 16 priority pollutant PAHs listed by the Environmental</a:t>
            </a:r>
            <a:r>
              <a:rPr lang="en-US" baseline="0" dirty="0"/>
              <a:t> Protection Agency.  At ambient temperature, all components in this mixture are easily resolved with a shape selective polymeric C18 column.  Three pairs of isomers are not resolved with the majority of C18 columns, prepared by monomeric surface modification chemistry.  </a:t>
            </a:r>
          </a:p>
          <a:p>
            <a:endParaRPr lang="en-US" baseline="0" dirty="0"/>
          </a:p>
          <a:p>
            <a:pPr marL="228600" indent="-228600">
              <a:buAutoNum type="arabicParenR"/>
            </a:pPr>
            <a:r>
              <a:rPr lang="en-US" baseline="0" dirty="0"/>
              <a:t>The effects of column operation at elevated temperature can be illustrated for the polymeric C18 column.  At 65 C, column selectivity, and the resulting separation, is similar to the monomeric C18 column, operated at ambient temperature.</a:t>
            </a:r>
          </a:p>
          <a:p>
            <a:pPr marL="228600" indent="-228600">
              <a:buAutoNum type="arabicParenR"/>
            </a:pPr>
            <a:endParaRPr lang="en-US" baseline="0" dirty="0"/>
          </a:p>
          <a:p>
            <a:pPr marL="228600" indent="-228600">
              <a:buAutoNum type="arabicParenR"/>
            </a:pPr>
            <a:r>
              <a:rPr lang="en-US" baseline="0" dirty="0"/>
              <a:t>However, if the monomeric column is operated at reduced temperature, the separation is similar to the shape selective polymeric C18 column operated at room temperature.</a:t>
            </a:r>
          </a:p>
          <a:p>
            <a:pPr marL="0" indent="0">
              <a:buNone/>
            </a:pPr>
            <a:endParaRPr lang="en-US" baseline="0" dirty="0"/>
          </a:p>
          <a:p>
            <a:pPr marL="0" indent="0">
              <a:buNone/>
            </a:pPr>
            <a:r>
              <a:rPr lang="en-US" baseline="0" dirty="0"/>
              <a:t>Thus temperature is a convenient parameter for fine tuning shape recognition of monomeric and polymeric alkyl phases.  In most cases, temperature control of shape selectivity will be most effective for ambient or subambient conditions.</a:t>
            </a:r>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13</a:t>
            </a:fld>
            <a:endParaRPr lang="en-US" altLang="en-US"/>
          </a:p>
        </p:txBody>
      </p:sp>
    </p:spTree>
    <p:extLst>
      <p:ext uri="{BB962C8B-B14F-4D97-AF65-F5344CB8AC3E}">
        <p14:creationId xmlns:p14="http://schemas.microsoft.com/office/powerpoint/2010/main" val="30373456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a:t>Similar changes to shape selectivity result from changes in the parameters that affect stationary</a:t>
            </a:r>
            <a:r>
              <a:rPr lang="en-US" baseline="0" dirty="0"/>
              <a:t> phase order. </a:t>
            </a:r>
            <a:r>
              <a:rPr lang="en-US" altLang="en-US" dirty="0"/>
              <a:t>The </a:t>
            </a:r>
            <a:r>
              <a:rPr lang="en-US" altLang="en-US" b="1" i="1" dirty="0"/>
              <a:t>source</a:t>
            </a:r>
            <a:r>
              <a:rPr lang="en-US" altLang="en-US" dirty="0"/>
              <a:t> of chain ordering (temperature, bonding density, chain length, bonding chemistry) is less important than the </a:t>
            </a:r>
            <a:r>
              <a:rPr lang="en-US" altLang="en-US" b="1" i="1" dirty="0"/>
              <a:t>extent</a:t>
            </a:r>
            <a:r>
              <a:rPr lang="en-US" altLang="en-US" dirty="0"/>
              <a:t> of ordering</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r>
              <a:rPr lang="en-US" altLang="en-US" dirty="0"/>
              <a:t>In general, ordered stationary phases are more selective towards solute shape than less ordered phases</a:t>
            </a:r>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endParaRPr lang="en-US" altLang="en-US" dirty="0"/>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r>
              <a:rPr lang="en-US" altLang="en-US" dirty="0"/>
              <a:t>Solute shape is most important for describing retention with ordered stationary phases and shape constrained solutes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14</a:t>
            </a:fld>
            <a:endParaRPr lang="en-US" altLang="en-US"/>
          </a:p>
        </p:txBody>
      </p:sp>
    </p:spTree>
    <p:extLst>
      <p:ext uri="{BB962C8B-B14F-4D97-AF65-F5344CB8AC3E}">
        <p14:creationId xmlns:p14="http://schemas.microsoft.com/office/powerpoint/2010/main" val="699741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illustrates a few molecular descriptors that have been used to correlate</a:t>
            </a:r>
            <a:r>
              <a:rPr lang="en-US" baseline="0" dirty="0"/>
              <a:t> solute shape with retention. </a:t>
            </a:r>
          </a:p>
          <a:p>
            <a:endParaRPr lang="en-US" baseline="0" dirty="0"/>
          </a:p>
          <a:p>
            <a:pPr marL="228600" indent="-228600">
              <a:buAutoNum type="arabicPlain"/>
            </a:pPr>
            <a:r>
              <a:rPr lang="en-US" baseline="0" dirty="0"/>
              <a:t>Length to breadth is defined by a box drawn to enclose the </a:t>
            </a:r>
            <a:r>
              <a:rPr lang="en-US" baseline="0" dirty="0" err="1"/>
              <a:t>vander</a:t>
            </a:r>
            <a:r>
              <a:rPr lang="en-US" baseline="0" dirty="0"/>
              <a:t> waals radii of atoms in a two dimensional representation of a molecule.  Orientation of the box is important; one definition of length to breadth specifies a box oriented to provide the largest possible value for the ratio.</a:t>
            </a:r>
          </a:p>
          <a:p>
            <a:pPr marL="228600" indent="-228600">
              <a:buAutoNum type="arabicPlain"/>
            </a:pPr>
            <a:endParaRPr lang="en-US" baseline="0" dirty="0"/>
          </a:p>
          <a:p>
            <a:pPr marL="228600" indent="-228600">
              <a:buAutoNum type="arabicPlain"/>
            </a:pPr>
            <a:r>
              <a:rPr lang="en-US" baseline="0" dirty="0"/>
              <a:t>The second descriptor shown is the minimum area, defined by a 3 dimensional box drawn to enclose the </a:t>
            </a:r>
            <a:r>
              <a:rPr lang="en-US" baseline="0" dirty="0" err="1"/>
              <a:t>vander</a:t>
            </a:r>
            <a:r>
              <a:rPr lang="en-US" baseline="0" dirty="0"/>
              <a:t> waals radii of the atoms so that one of the faces produces the minimum possible area.</a:t>
            </a:r>
          </a:p>
          <a:p>
            <a:pPr marL="228600" indent="-228600">
              <a:buAutoNum type="arabicPlain"/>
            </a:pPr>
            <a:endParaRPr lang="en-US" baseline="0" dirty="0"/>
          </a:p>
          <a:p>
            <a:pPr marL="228600" indent="-228600">
              <a:buAutoNum type="arabicPlain"/>
            </a:pPr>
            <a:r>
              <a:rPr lang="en-US" baseline="0" dirty="0"/>
              <a:t>The dihedral angle of distortion provides a measure of nonplanarity by specifying the dihedral angle defined by four atoms, typically in the bay region of a polycyclic aromatic hydrocarbon.</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15</a:t>
            </a:fld>
            <a:endParaRPr lang="en-US" altLang="en-US"/>
          </a:p>
        </p:txBody>
      </p:sp>
    </p:spTree>
    <p:extLst>
      <p:ext uri="{BB962C8B-B14F-4D97-AF65-F5344CB8AC3E}">
        <p14:creationId xmlns:p14="http://schemas.microsoft.com/office/powerpoint/2010/main" val="5021420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a:t>
            </a:r>
            <a:r>
              <a:rPr lang="en-US" baseline="0" dirty="0"/>
              <a:t> figure illustrates how solute shape is correlated with retention for isomers for a shape selective polymeric C18 column.  Each of the compounds in this separation are of MW 278.  Square shaped molecules with lower L/B ratios elute earlier in the chromatogram, and long, narrow molecules with larger L/B ratios elute later.  In addition, some of the earlier eluting PAHs are also nonplanar, and when all other factors are similar, nonplanar molecules typically elute before planar molecules.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16</a:t>
            </a:fld>
            <a:endParaRPr lang="en-US" altLang="en-US"/>
          </a:p>
        </p:txBody>
      </p:sp>
    </p:spTree>
    <p:extLst>
      <p:ext uri="{BB962C8B-B14F-4D97-AF65-F5344CB8AC3E}">
        <p14:creationId xmlns:p14="http://schemas.microsoft.com/office/powerpoint/2010/main" val="2147928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Retention in liquid chromatography is a consequence of differential association of solute molecules between dissimilar phases. Preferential association of solute molecules with the stationary phase retards these species, resulting in solute retention.  The simplicity of this picture belies the actual complexity of the underlying processes.  No single theory of solute retention is yet able to account for all observed retention behaviors; however, many trends can be successfully explained at least qualitatively.  Better understanding of retention processes are</a:t>
            </a:r>
            <a:r>
              <a:rPr lang="en-US" sz="1200" kern="1200" baseline="0" dirty="0">
                <a:solidFill>
                  <a:schemeClr val="tx1"/>
                </a:solidFill>
                <a:effectLst/>
                <a:latin typeface="+mn-lt"/>
                <a:ea typeface="+mn-ea"/>
                <a:cs typeface="+mn-cs"/>
              </a:rPr>
              <a:t> useful in column selection and method development and optimization.</a:t>
            </a:r>
          </a:p>
          <a:p>
            <a:endParaRPr lang="en-US" sz="1200" kern="1200" baseline="0" dirty="0">
              <a:solidFill>
                <a:schemeClr val="tx1"/>
              </a:solidFill>
              <a:effectLst/>
              <a:latin typeface="+mn-lt"/>
              <a:ea typeface="+mn-ea"/>
              <a:cs typeface="+mn-cs"/>
            </a:endParaRPr>
          </a:p>
          <a:p>
            <a:pPr marL="228600" indent="-228600">
              <a:buAutoNum type="arabicParenR"/>
            </a:pPr>
            <a:r>
              <a:rPr lang="en-US" sz="1200" kern="1200" baseline="0" dirty="0">
                <a:solidFill>
                  <a:schemeClr val="tx1"/>
                </a:solidFill>
                <a:effectLst/>
                <a:latin typeface="+mn-lt"/>
                <a:ea typeface="+mn-ea"/>
                <a:cs typeface="+mn-cs"/>
              </a:rPr>
              <a:t>The most prevalent type of retention process in reversed-phase LC is termed hydrophobic or solvophobic retention. </a:t>
            </a:r>
            <a:r>
              <a:rPr lang="en-US" sz="1200" kern="1200" dirty="0">
                <a:solidFill>
                  <a:schemeClr val="tx1"/>
                </a:solidFill>
                <a:effectLst/>
                <a:latin typeface="+mn-lt"/>
                <a:ea typeface="+mn-ea"/>
                <a:cs typeface="+mn-cs"/>
              </a:rPr>
              <a:t>This theory treats the stationary phase as a "passive acceptor" of the solute species,</a:t>
            </a:r>
            <a:r>
              <a:rPr lang="en-US" sz="1200" kern="1200" baseline="0" dirty="0">
                <a:solidFill>
                  <a:schemeClr val="tx1"/>
                </a:solidFill>
                <a:effectLst/>
                <a:latin typeface="+mn-lt"/>
                <a:ea typeface="+mn-ea"/>
                <a:cs typeface="+mn-cs"/>
              </a:rPr>
              <a:t> and </a:t>
            </a:r>
            <a:r>
              <a:rPr lang="en-US" sz="1200" kern="1200" dirty="0">
                <a:solidFill>
                  <a:schemeClr val="tx1"/>
                </a:solidFill>
                <a:effectLst/>
                <a:latin typeface="+mn-lt"/>
                <a:ea typeface="+mn-ea"/>
                <a:cs typeface="+mn-cs"/>
              </a:rPr>
              <a:t>solute interaction with the stationary phase is considered unimportant to the retention process.  Rather, the driving force for retention is the reduction in area of the nonpolar surfaces exposed to the polar mobile phase environment that results from contact of solute molecules with the bonded phase ligands. </a:t>
            </a:r>
          </a:p>
          <a:p>
            <a:pPr marL="228600" indent="-228600">
              <a:buAutoNum type="arabicParenR"/>
            </a:pPr>
            <a:endParaRPr lang="en-US" sz="1200" kern="1200" dirty="0">
              <a:solidFill>
                <a:schemeClr val="tx1"/>
              </a:solidFill>
              <a:effectLst/>
              <a:latin typeface="+mn-lt"/>
              <a:ea typeface="+mn-ea"/>
              <a:cs typeface="+mn-cs"/>
            </a:endParaRPr>
          </a:p>
          <a:p>
            <a:pPr marL="228600" indent="-228600">
              <a:buAutoNum type="arabicParenR"/>
            </a:pPr>
            <a:r>
              <a:rPr lang="en-US" sz="1200" kern="1200" dirty="0">
                <a:solidFill>
                  <a:schemeClr val="tx1"/>
                </a:solidFill>
                <a:effectLst/>
                <a:latin typeface="+mn-lt"/>
                <a:ea typeface="+mn-ea"/>
                <a:cs typeface="+mn-cs"/>
              </a:rPr>
              <a:t>Shape selectivity results when discrimination of otherwise similar compounds are separated on the basis</a:t>
            </a:r>
            <a:r>
              <a:rPr lang="en-US" sz="1200" kern="1200" baseline="0" dirty="0">
                <a:solidFill>
                  <a:schemeClr val="tx1"/>
                </a:solidFill>
                <a:effectLst/>
                <a:latin typeface="+mn-lt"/>
                <a:ea typeface="+mn-ea"/>
                <a:cs typeface="+mn-cs"/>
              </a:rPr>
              <a:t> of their molecular shape.  This type of retention can often be correlated with stationary phase order, and is most important for compounds with constrained molecular shape, such as polycyclic aromatic hydrocarbons, carotenoids, and certain vitamins. </a:t>
            </a:r>
          </a:p>
          <a:p>
            <a:pPr marL="228600" indent="-228600">
              <a:buAutoNum type="arabicParenR"/>
            </a:pPr>
            <a:endParaRPr lang="en-US" sz="1200" kern="1200" baseline="0" dirty="0">
              <a:solidFill>
                <a:schemeClr val="tx1"/>
              </a:solidFill>
              <a:effectLst/>
              <a:latin typeface="+mn-lt"/>
              <a:ea typeface="+mn-ea"/>
              <a:cs typeface="+mn-cs"/>
            </a:endParaRPr>
          </a:p>
          <a:p>
            <a:pPr marL="228600" indent="-228600">
              <a:buAutoNum type="arabicParenR"/>
            </a:pPr>
            <a:r>
              <a:rPr lang="en-US" sz="1200" kern="1200" baseline="0" dirty="0">
                <a:solidFill>
                  <a:schemeClr val="tx1"/>
                </a:solidFill>
                <a:effectLst/>
                <a:latin typeface="+mn-lt"/>
                <a:ea typeface="+mn-ea"/>
                <a:cs typeface="+mn-cs"/>
              </a:rPr>
              <a:t>Other types of interactions between the solute and the stationary phase and substrate can be envisioned that include polar interactions, hydrogen bonding, pi-pi interactions, and interactions with silanols.  In reversed phase LC, these retention mechanisms are combined with the more prevalent hydrophobic effect to result in retention.  When two or more types of interactions are significant, the mechanism is referred to as mixed mode retention.</a:t>
            </a:r>
          </a:p>
          <a:p>
            <a:pPr marL="228600" indent="-228600">
              <a:buAutoNum type="arabicParenR"/>
            </a:pPr>
            <a:endParaRPr lang="en-US" sz="1200" kern="1200" baseline="0" dirty="0">
              <a:solidFill>
                <a:schemeClr val="tx1"/>
              </a:solidFill>
              <a:effectLst/>
              <a:latin typeface="+mn-lt"/>
              <a:ea typeface="+mn-ea"/>
              <a:cs typeface="+mn-cs"/>
            </a:endParaRPr>
          </a:p>
          <a:p>
            <a:pPr marL="228600" indent="-228600">
              <a:buAutoNum type="arabicParenR"/>
            </a:pPr>
            <a:r>
              <a:rPr lang="en-US" sz="1200" kern="1200" baseline="0" dirty="0">
                <a:solidFill>
                  <a:schemeClr val="tx1"/>
                </a:solidFill>
                <a:effectLst/>
                <a:latin typeface="+mn-lt"/>
                <a:ea typeface="+mn-ea"/>
                <a:cs typeface="+mn-cs"/>
              </a:rPr>
              <a:t>Finally, a phenomenon sometimes results when C18 or other hydrophobic columns are used in an aqueous mobile phase.  At very high percentages of water approaching 100%, retention may suddenly drop such that the analyte is largely unretained.  This phenomenon is a result of exclusion of water from the pores of the bonded substrate and can result when the system pressure is momentarily lowered.  Columns are available that are specifically designed to prevent this de-wetting effect.  De-wetting can also be prevented by avoiding mobile phase compositions with greater than 95% water.  The situation is reversible, and operation can be restored by flushing the column with acetonitrile or methanol.  This phenomenon is sometimes incorrectly and naively referred to as phase collapse, and this term should not be perpetuated.  No independent evidence currently exists for solvent induced conformational changes in alkyl modified surfaces.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17</a:t>
            </a:fld>
            <a:endParaRPr lang="en-US" altLang="en-US"/>
          </a:p>
        </p:txBody>
      </p:sp>
    </p:spTree>
    <p:extLst>
      <p:ext uri="{BB962C8B-B14F-4D97-AF65-F5344CB8AC3E}">
        <p14:creationId xmlns:p14="http://schemas.microsoft.com/office/powerpoint/2010/main" val="38867074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Slot Model</a:t>
            </a:r>
            <a:r>
              <a:rPr lang="en-US" baseline="0" dirty="0"/>
              <a:t> of retention was first described in 1985 as a way of explaining retention differences for planar and nonplanar solutes with shape selective stationary phases.  The stationary phase was envisioned to contain pockets or slots into which the solutes would pass to associate with the alkyl chains.  For slots of given dimensions, solutes with an extended molecular shape would be favored over solutes with a bulky shape.  This is the trend that is observed, namely, that retention is increased for increased length to breadth ratio of the solute.  </a:t>
            </a:r>
          </a:p>
          <a:p>
            <a:endParaRPr lang="en-US" baseline="0" dirty="0"/>
          </a:p>
          <a:p>
            <a:r>
              <a:rPr lang="en-US" baseline="0" dirty="0"/>
              <a:t>1)  In the figure at the right, simulations of high density stationary phases exhibit stable, reproducible pockets that result from the spacing of the covalent bonds at the surface.  These pockets are consistent with the original concept described by the slot model.  Additional empirical evidence is needed to support this hypothesis. </a:t>
            </a:r>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18</a:t>
            </a:fld>
            <a:endParaRPr lang="en-US" altLang="en-US"/>
          </a:p>
        </p:txBody>
      </p:sp>
    </p:spTree>
    <p:extLst>
      <p:ext uri="{BB962C8B-B14F-4D97-AF65-F5344CB8AC3E}">
        <p14:creationId xmlns:p14="http://schemas.microsoft.com/office/powerpoint/2010/main" val="308163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Various types of spectroscopy</a:t>
            </a:r>
            <a:r>
              <a:rPr lang="en-US" baseline="0" dirty="0"/>
              <a:t> have been used to probe the molecular morphology of covalently modified surfaces.  Each approach offers different information about the structure of surfaces, and when combined, the data provide a unified picture of the stationary phase that can be correlated with chromatographic performance.</a:t>
            </a:r>
          </a:p>
          <a:p>
            <a:endParaRPr lang="en-US" baseline="0" dirty="0"/>
          </a:p>
          <a:p>
            <a:r>
              <a:rPr lang="en-US" dirty="0"/>
              <a:t>Infrared spectroscopy provides</a:t>
            </a:r>
            <a:r>
              <a:rPr lang="en-US" baseline="0" dirty="0"/>
              <a:t> information on functional groups that may be present, and it is useful for confirming the progress of surface modification reactions.  In addition, weak transitions within the interval 1400 wavenumbers to 1320 wavenumbers are informative of alkyl chain conformations.  </a:t>
            </a:r>
          </a:p>
          <a:p>
            <a:endParaRPr lang="en-US" baseline="0" dirty="0"/>
          </a:p>
          <a:p>
            <a:r>
              <a:rPr lang="en-US" baseline="0" dirty="0"/>
              <a:t>Solid state NMR also provides a wealth of data concerning the composition and morphology of stationary phases.  29Si NMR unambiguously indicates the functionality of the silane reagent used in synthesizing the stationary phase, and whether or not a separate endcapping reaction was performed.  Both 13C and proton NMR provide information on alkyl chain conformational order; and this information is complementary to information obtained by FTIR.</a:t>
            </a:r>
          </a:p>
          <a:p>
            <a:endParaRPr lang="en-US" baseline="0" dirty="0"/>
          </a:p>
          <a:p>
            <a:r>
              <a:rPr lang="en-US" baseline="0" dirty="0"/>
              <a:t>Small angle neutron scattering provides a way of characterizing physical details as small as a few angstroms.  This technique was used to directly measure the thickness of several bonded phases in the present of organic solvents. </a:t>
            </a:r>
          </a:p>
          <a:p>
            <a:endParaRPr lang="en-US" baseline="0" dirty="0"/>
          </a:p>
          <a:p>
            <a:r>
              <a:rPr lang="en-US" baseline="0" dirty="0"/>
              <a:t>The results of spectroscopic studies can be compared with chromatographic tests to correlate physical and chemical properties of a stationary phase with chromatographic performance.  This is useful for understanding retention processes, method development, and the design of improved columns.</a:t>
            </a:r>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19</a:t>
            </a:fld>
            <a:endParaRPr lang="en-US" altLang="en-US"/>
          </a:p>
        </p:txBody>
      </p:sp>
    </p:spTree>
    <p:extLst>
      <p:ext uri="{BB962C8B-B14F-4D97-AF65-F5344CB8AC3E}">
        <p14:creationId xmlns:p14="http://schemas.microsoft.com/office/powerpoint/2010/main" val="25337728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Weak transitions in IR spectra over the interval 1400 to 1320 wavenumbers have been a attributed to specific gauche conformational defects in </a:t>
            </a:r>
            <a:r>
              <a:rPr lang="en-US" baseline="0" dirty="0" err="1"/>
              <a:t>parafins</a:t>
            </a:r>
            <a:r>
              <a:rPr lang="en-US" baseline="0" dirty="0"/>
              <a:t>.  The transition at 1367 cm-1 is attributed to kink conformations; the transition at 1354 cm-1 results from bends in the alkyl chain, and a transition at 1345 cm-1 results from an end gauche confirmation.  These assignments can be applied to spectra of alkyl modified surfaces with the same interpretation. </a:t>
            </a:r>
          </a:p>
          <a:p>
            <a:endParaRPr lang="en-US" baseline="0" dirty="0"/>
          </a:p>
          <a:p>
            <a:r>
              <a:rPr lang="en-US" dirty="0"/>
              <a:t>The following FTIR</a:t>
            </a:r>
            <a:r>
              <a:rPr lang="en-US" baseline="0" dirty="0"/>
              <a:t> spectra illustrate the effectiveness of the technique for studying the morphology of alkyl modified surfaces.   Spectra were collected for a monomeric C22 stationary phase at temperature intervals of -30, 10, 32, and 47 C.  Differences are apparent in the intensity of transitions corresponding to the various alkyl chain defects.  The bend and kink transitions are reduced in intensity with decreased </a:t>
            </a:r>
            <a:r>
              <a:rPr lang="en-US" baseline="0" dirty="0" err="1"/>
              <a:t>temparature</a:t>
            </a:r>
            <a:r>
              <a:rPr lang="en-US" baseline="0" dirty="0"/>
              <a:t>.  This can be interpreted as an increase in conformational order, at low temperatures.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20</a:t>
            </a:fld>
            <a:endParaRPr lang="en-US" altLang="en-US"/>
          </a:p>
        </p:txBody>
      </p:sp>
    </p:spTree>
    <p:extLst>
      <p:ext uri="{BB962C8B-B14F-4D97-AF65-F5344CB8AC3E}">
        <p14:creationId xmlns:p14="http://schemas.microsoft.com/office/powerpoint/2010/main" val="36511727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29Si solid</a:t>
            </a:r>
            <a:r>
              <a:rPr lang="en-US" baseline="0" dirty="0"/>
              <a:t> state NMR provides an unambiguous way of determining the functionality of the silane used to prepare a stationary phase.  As is illustrated in the figure, unique signals result in the spectra of stationary phases prepared with mono-, di-, and trifunctional silanes.  Evidence for endcapping is also apparent in 29Si NMR spectra.</a:t>
            </a:r>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21</a:t>
            </a:fld>
            <a:endParaRPr lang="en-US" altLang="en-US"/>
          </a:p>
        </p:txBody>
      </p:sp>
    </p:spTree>
    <p:extLst>
      <p:ext uri="{BB962C8B-B14F-4D97-AF65-F5344CB8AC3E}">
        <p14:creationId xmlns:p14="http://schemas.microsoft.com/office/powerpoint/2010/main" val="35146128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13C solid state NMR, the ratio of gauche</a:t>
            </a:r>
            <a:r>
              <a:rPr lang="en-US" baseline="0" dirty="0"/>
              <a:t> and trans conformational states can be assessed in a similar fashion to data provided by FTIR.   The signal at 32.6 ppm is attributed to trans chain conformations which represent a ordered state, whereas the signal at 30.0 ppm is attributed to gauche chain conformations, representative of a disordered state.</a:t>
            </a:r>
          </a:p>
          <a:p>
            <a:endParaRPr lang="en-US" baseline="0" dirty="0"/>
          </a:p>
          <a:p>
            <a:r>
              <a:rPr lang="en-US" baseline="0" dirty="0"/>
              <a:t>In this figure, 13C NMR spectra were acquired at 295K, 325K and 355K.  The signal at 32.6 ppm is significantly increased at lower temperature, which indicates more trans confirmations and greater order at the lower temperature.</a:t>
            </a:r>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22</a:t>
            </a:fld>
            <a:endParaRPr lang="en-US" altLang="en-US"/>
          </a:p>
        </p:txBody>
      </p:sp>
    </p:spTree>
    <p:extLst>
      <p:ext uri="{BB962C8B-B14F-4D97-AF65-F5344CB8AC3E}">
        <p14:creationId xmlns:p14="http://schemas.microsoft.com/office/powerpoint/2010/main" val="18495242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Comparison of these signals at 32.6 and 30 ppm provides a simple way of assessing the influence of various</a:t>
            </a:r>
            <a:r>
              <a:rPr lang="en-US" baseline="0" dirty="0"/>
              <a:t> properties on conformational order for alkyl stationary phases.  </a:t>
            </a:r>
          </a:p>
          <a:p>
            <a:endParaRPr lang="en-US" baseline="0" dirty="0"/>
          </a:p>
          <a:p>
            <a:pPr marL="228600" indent="-228600">
              <a:buAutoNum type="arabicParenR"/>
            </a:pPr>
            <a:r>
              <a:rPr lang="en-US" baseline="0" dirty="0"/>
              <a:t>As expected from other studies, conformational order is clearly correlated with bonding density.  Most monomeric C18 columns are prepared with bonding densities of less than about 3.5 </a:t>
            </a:r>
            <a:r>
              <a:rPr lang="en-US" baseline="0" dirty="0" err="1"/>
              <a:t>umol</a:t>
            </a:r>
            <a:r>
              <a:rPr lang="en-US" baseline="0" dirty="0"/>
              <a:t>/m2.  Polymeric C18 columns have bonding densities of about 5 </a:t>
            </a:r>
            <a:r>
              <a:rPr lang="en-US" baseline="0" dirty="0" err="1"/>
              <a:t>umol</a:t>
            </a:r>
            <a:r>
              <a:rPr lang="en-US" baseline="0" dirty="0"/>
              <a:t>/m2.  In the spectra shown, mostly gauche conformations are indicated for the 3.6 </a:t>
            </a:r>
            <a:r>
              <a:rPr lang="en-US" baseline="0" dirty="0" err="1"/>
              <a:t>umol</a:t>
            </a:r>
            <a:r>
              <a:rPr lang="en-US" baseline="0" dirty="0"/>
              <a:t>/m2 phase, and the other phases at 4.6 </a:t>
            </a:r>
            <a:r>
              <a:rPr lang="en-US" baseline="0" dirty="0" err="1"/>
              <a:t>umol</a:t>
            </a:r>
            <a:r>
              <a:rPr lang="en-US" baseline="0" dirty="0"/>
              <a:t>/m2 and greater exhibit a predominance of trans conformations.</a:t>
            </a:r>
          </a:p>
          <a:p>
            <a:pPr marL="228600" indent="-228600">
              <a:buAutoNum type="arabicParenR"/>
            </a:pPr>
            <a:endParaRPr lang="en-US" baseline="0" dirty="0"/>
          </a:p>
          <a:p>
            <a:pPr marL="228600" indent="-228600">
              <a:buAutoNum type="arabicParenR"/>
            </a:pPr>
            <a:r>
              <a:rPr lang="en-US" baseline="0" dirty="0"/>
              <a:t>Alkyl chain length also correlates well with conformational order.  The spectra shown are for C18, C22, C30 and C34 phases prepared by monomeric synthesis, and acquired under ambient conditions.  The C18 and C22 phases exhibit mostly gauche conformations, whereas the longer chain length phases C30 and C34 are predominantly trans conformations.</a:t>
            </a:r>
          </a:p>
          <a:p>
            <a:pPr marL="228600" indent="-228600">
              <a:buAutoNum type="arabicParenR"/>
            </a:pPr>
            <a:endParaRPr lang="en-US" baseline="0" dirty="0"/>
          </a:p>
          <a:p>
            <a:pPr marL="228600" indent="-228600">
              <a:buAutoNum type="arabicParenR"/>
            </a:pPr>
            <a:r>
              <a:rPr lang="en-US" baseline="0" dirty="0"/>
              <a:t>The spectra shown in the last figure were collected at 10 degree intervals from 295K to 345K, for a polymeric C18 stationary phase.  Continuous changes in conformational order are apparent, with the most ordered state at 295 K, and the most disordered state at 345 K.  This continuous transformation would indicate that a discontinuous phase transition such as is described by melting/freezing does not occur with bonded stationary phases.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23</a:t>
            </a:fld>
            <a:endParaRPr lang="en-US" altLang="en-US"/>
          </a:p>
        </p:txBody>
      </p:sp>
    </p:spTree>
    <p:extLst>
      <p:ext uri="{BB962C8B-B14F-4D97-AF65-F5344CB8AC3E}">
        <p14:creationId xmlns:p14="http://schemas.microsoft.com/office/powerpoint/2010/main" val="34828512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figure shows scattering patterns for</a:t>
            </a:r>
            <a:r>
              <a:rPr lang="en-US" baseline="0" dirty="0"/>
              <a:t> a series of SANS experiments with alkyl modified silica.  The pore structure of chromatographic silica results in a large scattering background signal that interferes with the study of stationary phase morphology (shown at the top left).  Fortunately, this background can be eliminated by contrast matching.  In this application, a mixture of deuterated and undeuterated solvents is used to match the scattering length density of silica.  When the silica and matched solvent mixture are characterized together, scattering from the pore structure is eliminated (shown at the top right).  If this same solvent is used to mask the pore structure of a modified silica, the resulting signal can be attributed to the stationary phase (see bottom right).  The scattering intensity can be fit to models to determine the characteristic length of stationary phase.</a:t>
            </a:r>
          </a:p>
          <a:p>
            <a:endParaRPr lang="en-US" baseline="0" dirty="0"/>
          </a:p>
          <a:p>
            <a:pPr marL="228600" indent="-228600">
              <a:buAutoNum type="arabicPlain"/>
            </a:pPr>
            <a:r>
              <a:rPr lang="en-US" baseline="0" dirty="0"/>
              <a:t>The table shown at the right summarizes the characteristics determined for four alkyl bonded silica materials.  The thicknesses of the phases are consistent with molecular models. For comparison, the length that can be calculated for a fully extended C18 chain in the all trans state is 2.3 nm.  The thickness of the c18 monomeric phase was determined to be 1.7 nm, which is as expected for a disordered system with gauche conformational defects.  It is interesting to compare the thicknesses of this sample with the C18 silica prepared by polymeric synthesis.  The thickness of the polymeric C18 phase is 2.1 nm, which is still less than the all trans C18 calculation of 2.3 nm.  As indicated by FTIR and NMR studies, the order in the polymeric C18 stationary phase is greater than with monomeric phases, but some disorder exists and the bulk measurement of thickness reflects this.</a:t>
            </a:r>
          </a:p>
          <a:p>
            <a:pPr marL="0" indent="0">
              <a:buNone/>
            </a:pPr>
            <a:endParaRPr lang="en-US" baseline="0" dirty="0"/>
          </a:p>
          <a:p>
            <a:endParaRPr lang="en-US" baseline="0"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24</a:t>
            </a:fld>
            <a:endParaRPr lang="en-US" altLang="en-US"/>
          </a:p>
        </p:txBody>
      </p:sp>
    </p:spTree>
    <p:extLst>
      <p:ext uri="{BB962C8B-B14F-4D97-AF65-F5344CB8AC3E}">
        <p14:creationId xmlns:p14="http://schemas.microsoft.com/office/powerpoint/2010/main" val="16733963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Chromatographic tests are useful in evaluating column suitability for specific applications.  Typically, the best test for assessing suitability involves the analytes that are to be measured.  After all, a candidate</a:t>
            </a:r>
            <a:r>
              <a:rPr lang="en-US" baseline="0" dirty="0"/>
              <a:t> column must at a minimum provide a satisfactory separation of the targeted analytes to be suitable.  Numerous general purpose column tests have been proposed that may also be useful in assessing column performance.  These tests typically consist of a limited number of compounds that are retained by different types of retention mechanisms.  By using common or widely accepted tests, it may be possible to make comparisons with published data.</a:t>
            </a:r>
          </a:p>
          <a:p>
            <a:endParaRPr lang="en-US" baseline="0" dirty="0"/>
          </a:p>
          <a:p>
            <a:r>
              <a:rPr lang="en-US" baseline="0" dirty="0"/>
              <a:t>SRM 870 Column Performance Test Mixture is one such test.  This solution contains five components, shown in the figure.  Uracil is intended to elute in the void volume under test conditions, and as such it can be used to measure the void volume.  Toluene and Ethyl benzene are alkyl benzene homologs that can be used to assess hydrophobic retention and methylene selectivity.  </a:t>
            </a:r>
            <a:r>
              <a:rPr lang="en-US" baseline="0" dirty="0" err="1"/>
              <a:t>Quinizarin</a:t>
            </a:r>
            <a:r>
              <a:rPr lang="en-US" baseline="0" dirty="0"/>
              <a:t> is a strong chelating reagent, and the presence of trace elements, such as iron, in the silica substrate may be indicated by the peak symmetry for this constituent.  Amitriptyline is commonly used in column tests as a way of assessing activity toward basic compounds.  These interactions are often attributed to silanol activity, and endcapped phases often exhibit better peak shape for basic compounds than nonendcapped phases.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25</a:t>
            </a:fld>
            <a:endParaRPr lang="en-US" altLang="en-US"/>
          </a:p>
        </p:txBody>
      </p:sp>
    </p:spTree>
    <p:extLst>
      <p:ext uri="{BB962C8B-B14F-4D97-AF65-F5344CB8AC3E}">
        <p14:creationId xmlns:p14="http://schemas.microsoft.com/office/powerpoint/2010/main" val="40298107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Numerous columns have been evaluated with SRM 870, and ranges</a:t>
            </a:r>
            <a:r>
              <a:rPr lang="en-US" baseline="0" dirty="0"/>
              <a:t> for the evaluated properties are tabulated on this page.  It can be emphasized that columns are expected to differ in performance, and this permits selection of the most appropriate column for a specific application.  For example, a column that exhibits a high degree of activity towards organic bases might exhibit enhanced selectivity towards other classes of compounds compared with a well deactivated phase.  Carotenoid isomers are better resolved with columns that are not endcapped.  Increased column efficiency is always an asset, all other factors being equal.  Although methylene selectivity is often tested and reported, this property actually does not vary significantly among alkyl stationary phases, and consequently it is not very useful.  Absolute retention of a nonpolar compound under specified conditions provides a measure of retentivity, and this property can be useful in deciding column applicability.  The retentiveness of a column will dictate the composition of the mobile phase, and this may be a factor in optimizing detection, as with mass spectrometry.</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26</a:t>
            </a:fld>
            <a:endParaRPr lang="en-US" altLang="en-US"/>
          </a:p>
        </p:txBody>
      </p:sp>
    </p:spTree>
    <p:extLst>
      <p:ext uri="{BB962C8B-B14F-4D97-AF65-F5344CB8AC3E}">
        <p14:creationId xmlns:p14="http://schemas.microsoft.com/office/powerpoint/2010/main" val="39720518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figure provides examples</a:t>
            </a:r>
            <a:r>
              <a:rPr lang="en-US" baseline="0" dirty="0"/>
              <a:t> of some of the types of separations that result from different columns.  In the first example, top left, all of the components elute with good peak shape, which is representative of an efficient column with low activity toward organic bases and trace elements.  At the top right, the asymmetric peak shape for amitriptyline is characteristic of activity toward bases, and this column would probably not be suitable for methods for the analysis of such compounds.  The column tested bottom left shows asymmetric peak shape for the chelator probe </a:t>
            </a:r>
            <a:r>
              <a:rPr lang="en-US" baseline="0" dirty="0" err="1"/>
              <a:t>quinizarine</a:t>
            </a:r>
            <a:r>
              <a:rPr lang="en-US" baseline="0" dirty="0"/>
              <a:t>, but good peak shape for amitriptyline.  Both compounds exhibit peak asymmetry in the example bottom right.  The alkylbenzene probes should always exhibit symmetric peak shape.  If not, this indicates a poorly manufactured column, or column damage.</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27</a:t>
            </a:fld>
            <a:endParaRPr lang="en-US" altLang="en-US"/>
          </a:p>
        </p:txBody>
      </p:sp>
    </p:spTree>
    <p:extLst>
      <p:ext uri="{BB962C8B-B14F-4D97-AF65-F5344CB8AC3E}">
        <p14:creationId xmlns:p14="http://schemas.microsoft.com/office/powerpoint/2010/main" val="40454414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far the most variety exists among</a:t>
            </a:r>
            <a:r>
              <a:rPr lang="en-US" baseline="0" dirty="0"/>
              <a:t> commercial C18 columns.  Hundreds if not thousands of column variations exist in the marketplace.  Most of these products can be broadly characterized as monomeric C18 columns.  Different synthetic approaches are used, and these differences can provide useful changes in performance.  Stationary </a:t>
            </a:r>
            <a:r>
              <a:rPr lang="en-US" dirty="0"/>
              <a:t>phases with </a:t>
            </a:r>
            <a:r>
              <a:rPr lang="en-US" baseline="0" dirty="0"/>
              <a:t>embedded polar functional groups</a:t>
            </a:r>
            <a:r>
              <a:rPr lang="en-US" dirty="0"/>
              <a:t>  </a:t>
            </a:r>
            <a:r>
              <a:rPr lang="en-US" baseline="0" dirty="0"/>
              <a:t>may offer alternate selectivity in addition to hydrophobic retention.  Endcapping is also commonly used to reduce interactions with unreacted silanols.  Endcapping with polar reagents may result in a column with better performance under aqueous conditions.</a:t>
            </a:r>
          </a:p>
          <a:p>
            <a:endParaRPr lang="en-US" baseline="0" dirty="0"/>
          </a:p>
          <a:p>
            <a:pPr marL="228600" indent="-228600">
              <a:buAutoNum type="arabicParenR"/>
            </a:pPr>
            <a:r>
              <a:rPr lang="en-US" baseline="0" dirty="0"/>
              <a:t>A few methods have been developed based on C8 stationary phases.  In most cases, very few advantages exist with the use of C8 over C18 columns; however, a C8 column might be suitable for applications that require limited retention and highly aqueous mobile phase compositions.  </a:t>
            </a:r>
          </a:p>
          <a:p>
            <a:pPr marL="228600" indent="-228600">
              <a:buAutoNum type="arabicParenR"/>
            </a:pPr>
            <a:endParaRPr lang="en-US" baseline="0" dirty="0"/>
          </a:p>
          <a:p>
            <a:pPr marL="228600" indent="-228600">
              <a:buAutoNum type="arabicParenR"/>
            </a:pPr>
            <a:r>
              <a:rPr lang="en-US" baseline="0" dirty="0"/>
              <a:t>The C30 column was developed originally at NIST for applications involving carotenoids isomers.  This column is usually prepared with polymeric surface modification, and the column exhibits enhance shape selectivity.  </a:t>
            </a:r>
          </a:p>
          <a:p>
            <a:pPr marL="228600" indent="-228600">
              <a:buAutoNum type="arabicParenR"/>
            </a:pPr>
            <a:endParaRPr lang="en-US" baseline="0" dirty="0"/>
          </a:p>
          <a:p>
            <a:pPr marL="228600" indent="-228600">
              <a:buAutoNum type="arabicParenR"/>
            </a:pPr>
            <a:r>
              <a:rPr lang="en-US" baseline="0" dirty="0"/>
              <a:t>The </a:t>
            </a:r>
            <a:r>
              <a:rPr lang="en-US" baseline="0" dirty="0" err="1"/>
              <a:t>pentafluorophenyl</a:t>
            </a:r>
            <a:r>
              <a:rPr lang="en-US" baseline="0" dirty="0"/>
              <a:t> column, also referred to as F5, is a general purpose reversed phase column that offers different selectivity based on pi-pi interactions with the electron deficient fluorinated phenyl ring.  This retention mechanism is sometimes referred to as charge transfer.  Some separations are similar to those obtained with a C18 column, but some difficult to separate compound analogs, such as 25(OH)D and 3-epi-25(OH)D are separated at baseline resolution.  A few methods have been developed based on immobilized phenyl stationary phases.  These columns may offer different selectivity to C18 columns, however, these differences are probably less useful than with PFP columns.</a:t>
            </a:r>
          </a:p>
          <a:p>
            <a:pPr marL="228600" indent="-228600">
              <a:buAutoNum type="arabicParenR"/>
            </a:pPr>
            <a:endParaRPr lang="en-US" baseline="0" dirty="0"/>
          </a:p>
          <a:p>
            <a:pPr marL="228600" indent="-228600">
              <a:buAutoNum type="arabicParenR"/>
            </a:pPr>
            <a:r>
              <a:rPr lang="en-US" baseline="0" dirty="0"/>
              <a:t>Cyano and amino columns are prepared with a propyl chain that is terminated with the functional group.  These phases exhibit some reversed phase behavior, but with very limited retention.  Selectivity differences are not predictable, but a few very good methods use these columns.  The amino column is routinely used in normal phase mode to fractionate environmental contaminants prior to analytical analysis</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28</a:t>
            </a:fld>
            <a:endParaRPr lang="en-US" altLang="en-US"/>
          </a:p>
        </p:txBody>
      </p:sp>
    </p:spTree>
    <p:extLst>
      <p:ext uri="{BB962C8B-B14F-4D97-AF65-F5344CB8AC3E}">
        <p14:creationId xmlns:p14="http://schemas.microsoft.com/office/powerpoint/2010/main" val="19820361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a:t>As previously</a:t>
            </a:r>
            <a:r>
              <a:rPr lang="en-US" baseline="0" dirty="0"/>
              <a:t> </a:t>
            </a:r>
            <a:r>
              <a:rPr lang="en-US" dirty="0"/>
              <a:t>mentioned, stationary phases</a:t>
            </a:r>
            <a:r>
              <a:rPr lang="en-US" baseline="0" dirty="0"/>
              <a:t> with embedded polar groups are produced using alternate synthetic approaches.  Examples include a</a:t>
            </a:r>
            <a:r>
              <a:rPr lang="en-US" dirty="0"/>
              <a:t>mide, urea, sulfonamide, carbamate, and ether </a:t>
            </a:r>
            <a:r>
              <a:rPr lang="en-US" baseline="0" dirty="0"/>
              <a:t>linkages.  These columns may offer improved peak shape for basic compounds, alternate  selectivity, hydrogen bonding retention mechanisms, decreased hydrophobic retention, and suitability for use with 100% aqueous mobile phases.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29</a:t>
            </a:fld>
            <a:endParaRPr lang="en-US" altLang="en-US"/>
          </a:p>
        </p:txBody>
      </p:sp>
    </p:spTree>
    <p:extLst>
      <p:ext uri="{BB962C8B-B14F-4D97-AF65-F5344CB8AC3E}">
        <p14:creationId xmlns:p14="http://schemas.microsoft.com/office/powerpoint/2010/main" val="8075294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figure illustrate the difference in performance for C18 and a C30 columns, for the separation of carotenoid isomers.</a:t>
            </a:r>
            <a:r>
              <a:rPr lang="en-US" baseline="0" dirty="0"/>
              <a:t>  The upper example is for a commercial C18 column.  Resolution of the nonpolar carotenoid isomers was not possible, nor were lutein and zeaxanthin separated.  In the lower example, a polymeric C30 column prepared in-house provided excellent resolution of both hydrocarbon carotenoids and xanthophylls.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30</a:t>
            </a:fld>
            <a:endParaRPr lang="en-US" altLang="en-US"/>
          </a:p>
        </p:txBody>
      </p:sp>
    </p:spTree>
    <p:extLst>
      <p:ext uri="{BB962C8B-B14F-4D97-AF65-F5344CB8AC3E}">
        <p14:creationId xmlns:p14="http://schemas.microsoft.com/office/powerpoint/2010/main" val="23682356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normal phase mode is now rarely</a:t>
            </a:r>
            <a:r>
              <a:rPr lang="en-US" baseline="0" dirty="0"/>
              <a:t> used in analytical applications, although some normal phase methods offer excellent separations.  Normal phase separations are carried out with nonpolar mobile phases such as hexane.  The column may be activated by equilibration with controlled levels of water prior to use.  Functionalized </a:t>
            </a:r>
            <a:r>
              <a:rPr lang="en-US" baseline="0" dirty="0" err="1"/>
              <a:t>propylsilanes</a:t>
            </a:r>
            <a:r>
              <a:rPr lang="en-US" baseline="0" dirty="0"/>
              <a:t> are used to create polar stationary phases with uniform properties.  These stationary phases can be used in normal phase methods usually without activation or equilibration with water.  </a:t>
            </a:r>
          </a:p>
          <a:p>
            <a:endParaRPr lang="en-US" baseline="0" dirty="0"/>
          </a:p>
          <a:p>
            <a:pPr marL="228600" indent="-228600">
              <a:buAutoNum type="arabicParenR"/>
            </a:pPr>
            <a:r>
              <a:rPr lang="en-US" baseline="0" dirty="0"/>
              <a:t>An example of a normal phase method that is still in common use is the cleanup and fractionation of environmental samples with semipreparative amino columns.  The figure illustrates one such application for sample cleanup and fraction of SRM 1597 Coal Tar using an amino column.  Hexane and methylene chloride mixtures are used for elution of sample extracts.  Pesticides, polychlorinated biphenyl congeners, and polycyclic aromatic hydrocarbons are separated into fractions that are analyzed by other LC and GC methods.  In the example shown, fractionation of PAHs on the basis of aromatic rings is achieved by this approach.  </a:t>
            </a:r>
          </a:p>
          <a:p>
            <a:pPr marL="228600" indent="-228600">
              <a:buAutoNum type="arabicParenR"/>
            </a:pPr>
            <a:r>
              <a:rPr lang="en-US" baseline="0" dirty="0"/>
              <a:t>Analysis of each fraction is then carried out by LC with fluorescence detection.</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31</a:t>
            </a:fld>
            <a:endParaRPr lang="en-US" altLang="en-US"/>
          </a:p>
        </p:txBody>
      </p:sp>
    </p:spTree>
    <p:extLst>
      <p:ext uri="{BB962C8B-B14F-4D97-AF65-F5344CB8AC3E}">
        <p14:creationId xmlns:p14="http://schemas.microsoft.com/office/powerpoint/2010/main" val="10521157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Columns are available</a:t>
            </a:r>
            <a:r>
              <a:rPr lang="en-US" baseline="0" dirty="0"/>
              <a:t> in a wide range of configurations to tailor the hardware to specific application requirements.  The primary consideration in selecting the inside diameter of a column is the flow rate of the mobile phase.  For conventional applications with absorbance or fluorescence detection, a flow rate of 1 to 2 mL/min is common and 4.6 mm id columns are suitable.  Lower flow rates are commonly used with mass spectrometry, and 3 mm id or even 2 mm id columns may be more suitable.  For a given flow rate, the linear flow velocity is proportional to the cross sectional area of the column.  A method developed with a larger i.d. column can be converted for use with a smaller i.d. column by reducing the flow rate so that a similar linear velocity is achieved.  </a:t>
            </a:r>
          </a:p>
          <a:p>
            <a:endParaRPr lang="en-US" baseline="0" dirty="0"/>
          </a:p>
          <a:p>
            <a:pPr marL="228600" indent="-228600">
              <a:buAutoNum type="arabicParenR"/>
            </a:pPr>
            <a:r>
              <a:rPr lang="en-US" baseline="0" dirty="0"/>
              <a:t>As an example, if a method with a 4.6 mm id column is to be converted to a 2 mm id column, the flow rate should be reduced by the ratio of the cross sectional areas of the columns.    This is straight forward for isocratic methods; however, with gradient methods other factors such as the </a:t>
            </a:r>
            <a:r>
              <a:rPr lang="en-US" baseline="0" dirty="0" err="1"/>
              <a:t>extracolumn</a:t>
            </a:r>
            <a:r>
              <a:rPr lang="en-US" baseline="0" dirty="0"/>
              <a:t> system volume must be considered.  Injection volume should be reduce by the same factor.  So if a 10 </a:t>
            </a:r>
            <a:r>
              <a:rPr lang="en-US" baseline="0" dirty="0" err="1"/>
              <a:t>uL</a:t>
            </a:r>
            <a:r>
              <a:rPr lang="en-US" baseline="0" dirty="0"/>
              <a:t> injection is used with a 4.6 mm id column, a 2 </a:t>
            </a:r>
            <a:r>
              <a:rPr lang="en-US" baseline="0" dirty="0" err="1"/>
              <a:t>uL</a:t>
            </a:r>
            <a:r>
              <a:rPr lang="en-US" baseline="0" dirty="0"/>
              <a:t> injection should be used with the 2 mm id column.  </a:t>
            </a:r>
          </a:p>
          <a:p>
            <a:pPr marL="228600" indent="-228600">
              <a:buAutoNum type="arabicParenR"/>
            </a:pPr>
            <a:endParaRPr lang="en-US" baseline="0" dirty="0"/>
          </a:p>
          <a:p>
            <a:pPr marL="228600" indent="-228600">
              <a:buAutoNum type="arabicParenR"/>
            </a:pPr>
            <a:r>
              <a:rPr lang="en-US" baseline="0" dirty="0"/>
              <a:t>In current practice, the diameter of totally porous microparticulate silica ranges from &lt; 2 um to 5 um.  More efficient columns result from the use of smaller diameter substrates, but at the cost of increased backpressure.  A relatively new technology has been introduced based on superficially porous silica with particles that range </a:t>
            </a:r>
            <a:r>
              <a:rPr lang="en-US" baseline="0"/>
              <a:t>from 1.3 </a:t>
            </a:r>
            <a:r>
              <a:rPr lang="en-US" baseline="0" dirty="0"/>
              <a:t>um to 5 um in diameter.  </a:t>
            </a:r>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32</a:t>
            </a:fld>
            <a:endParaRPr lang="en-US" altLang="en-US"/>
          </a:p>
        </p:txBody>
      </p:sp>
    </p:spTree>
    <p:extLst>
      <p:ext uri="{BB962C8B-B14F-4D97-AF65-F5344CB8AC3E}">
        <p14:creationId xmlns:p14="http://schemas.microsoft.com/office/powerpoint/2010/main" val="3201478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illustrates the core shell design concept.</a:t>
            </a:r>
            <a:r>
              <a:rPr lang="en-US" baseline="0" dirty="0"/>
              <a:t>  Solute diffusion into and out of the porous layer is more effective than diffusion within a totally porous particle of the same diameter.  This technology has actually been available since the early 1970s under the name “</a:t>
            </a:r>
            <a:r>
              <a:rPr lang="en-US" baseline="0" dirty="0" err="1"/>
              <a:t>pellicular</a:t>
            </a:r>
            <a:r>
              <a:rPr lang="en-US" baseline="0" dirty="0"/>
              <a:t> silica”.  These early adsorbents were only available in large particle diameters of 50 to 100 um, and the resulting efficiency was understandably disappointing.  The modern microparticulate materials offer exceptional performance with few disadvantages.  Theoretically, the new core-shell materials could be more prone to overload, since the available surface area is reduced, but in practice this does not appear to be a significant issue.</a:t>
            </a:r>
          </a:p>
          <a:p>
            <a:endParaRPr lang="en-US" baseline="0" dirty="0"/>
          </a:p>
          <a:p>
            <a:pPr marL="228600" indent="-228600">
              <a:buAutoNum type="arabicParenR"/>
            </a:pPr>
            <a:r>
              <a:rPr lang="en-US" baseline="0" dirty="0"/>
              <a:t>It is fascinating to closely examine microphotographs of the core shell adsorbents.  The porous layer can be seen to consist of individual layered rings.  This suggests that the outer layers are built up sequentially, in discrete</a:t>
            </a:r>
            <a:r>
              <a:rPr lang="en-US" dirty="0"/>
              <a:t> steps</a:t>
            </a:r>
            <a:endParaRPr lang="en-US" baseline="0" dirty="0"/>
          </a:p>
          <a:p>
            <a:pPr marL="228600" indent="-228600">
              <a:buAutoNum type="arabicParenR"/>
            </a:pP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33</a:t>
            </a:fld>
            <a:endParaRPr lang="en-US" altLang="en-US" dirty="0"/>
          </a:p>
        </p:txBody>
      </p:sp>
    </p:spTree>
    <p:extLst>
      <p:ext uri="{BB962C8B-B14F-4D97-AF65-F5344CB8AC3E}">
        <p14:creationId xmlns:p14="http://schemas.microsoft.com/office/powerpoint/2010/main" val="5189570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Ultimately, the analyst</a:t>
            </a:r>
            <a:r>
              <a:rPr lang="en-US" baseline="0" dirty="0"/>
              <a:t> will be faced with the question:  How do I choose a column?  The best recommendation is to begin by reviewing the literature for related applications.  It is likely that others have made progress toward method development that can be used either as is, or with modification.  </a:t>
            </a:r>
          </a:p>
          <a:p>
            <a:endParaRPr lang="en-US" baseline="0" dirty="0"/>
          </a:p>
          <a:p>
            <a:pPr marL="228600" indent="-228600">
              <a:buAutoNum type="arabicParenR"/>
            </a:pPr>
            <a:r>
              <a:rPr lang="en-US" baseline="0" dirty="0"/>
              <a:t>If an applicable method is discovered, critically evaluate its suitability for the current measurement need.  </a:t>
            </a:r>
          </a:p>
          <a:p>
            <a:pPr marL="228600" indent="-228600">
              <a:buAutoNum type="arabicParenR"/>
            </a:pPr>
            <a:r>
              <a:rPr lang="en-US" baseline="0" dirty="0"/>
              <a:t>Identify any unusual aspects of the method, particularly if it appears that the column specified is unique in any way.  A few column properties should be noted.  Is column deactivation an important aspect that will affect the separation?  Is a polar embedded functional group column used?  If so, this may indicate that a need for deactivation was originally identified, and the specialty column was selected to solve this problem.  Will the column be used under high aqueous conditions?  Is shape selectivity important to the separation?  Finally, are there any unique retention mechanisms that contribute to the separation?</a:t>
            </a:r>
          </a:p>
          <a:p>
            <a:pPr marL="228600" indent="-228600">
              <a:buAutoNum type="arabicParenR"/>
            </a:pPr>
            <a:r>
              <a:rPr lang="en-US" baseline="0" dirty="0"/>
              <a:t>Once an initial method or approach has been identified, consider other columns that might provide more effective results.  For example, numerous historical methods are still in use that are based on </a:t>
            </a:r>
            <a:r>
              <a:rPr lang="en-US" baseline="0" dirty="0" err="1"/>
              <a:t>uBondapak</a:t>
            </a:r>
            <a:r>
              <a:rPr lang="en-US" baseline="0" dirty="0"/>
              <a:t> columns, 30 year old technology.  Such methods can often be improved by employing columns that are higher efficiency or higher selectivity, such as core shell columns.  </a:t>
            </a:r>
          </a:p>
          <a:p>
            <a:pPr marL="228600" indent="-228600">
              <a:buAutoNum type="arabicParenR"/>
            </a:pPr>
            <a:r>
              <a:rPr lang="en-US" baseline="0" dirty="0"/>
              <a:t>The physical specifications of the column can also be optimized at this point.  Consider the inside diameter of the column as well as column length.   </a:t>
            </a:r>
          </a:p>
          <a:p>
            <a:pPr marL="228600" indent="-228600">
              <a:buAutoNum type="arabicParenR"/>
            </a:pPr>
            <a:r>
              <a:rPr lang="en-US" dirty="0"/>
              <a:t>Begin method development and/or validation with the candidate column.</a:t>
            </a:r>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34</a:t>
            </a:fld>
            <a:endParaRPr lang="en-US" altLang="en-US"/>
          </a:p>
        </p:txBody>
      </p:sp>
    </p:spTree>
    <p:extLst>
      <p:ext uri="{BB962C8B-B14F-4D97-AF65-F5344CB8AC3E}">
        <p14:creationId xmlns:p14="http://schemas.microsoft.com/office/powerpoint/2010/main" val="26153909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links are provided in the Powerpoint version of this presentation.  The</a:t>
            </a:r>
            <a:r>
              <a:rPr lang="en-US" baseline="0" dirty="0"/>
              <a:t> first link provides extensive information about a variety of commercial columns that have been characterized using the </a:t>
            </a:r>
            <a:r>
              <a:rPr lang="en-US" dirty="0"/>
              <a:t>"Hydrophobic-subtraction" Model of Reversed-phase Column Selectivity“.  This approach can be compared with</a:t>
            </a:r>
            <a:r>
              <a:rPr lang="en-US" baseline="0" dirty="0"/>
              <a:t> the USP method based on SRM 870 Column Performance Test mixture for liquid chromatography.</a:t>
            </a:r>
          </a:p>
          <a:p>
            <a:endParaRPr lang="en-US" baseline="0" dirty="0"/>
          </a:p>
          <a:p>
            <a:r>
              <a:rPr lang="en-US" baseline="0" dirty="0"/>
              <a:t>Extensive information is often provided by column manufacturers, and these resources can be very useful in evaluating column suitability.</a:t>
            </a:r>
          </a:p>
          <a:p>
            <a:endParaRPr lang="en-US"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US" dirty="0"/>
              <a:t>In</a:t>
            </a:r>
            <a:r>
              <a:rPr lang="en-US" baseline="0" dirty="0"/>
              <a:t> the next three slides, lists of representative columns are provided for products based on core shell technology, polymeric C18 columns, and C30 columns.  A separate list of general purpose C18 columns is not provided, since hundreds of commercial columns are available, and any list would not be useful.  A better approach is to use the comparison tools and files listed on this page, and to search among products available from individual column manufacturers.</a:t>
            </a:r>
            <a:endParaRPr lang="en-US" dirty="0"/>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35</a:t>
            </a:fld>
            <a:endParaRPr lang="en-US" altLang="en-US"/>
          </a:p>
        </p:txBody>
      </p:sp>
    </p:spTree>
    <p:extLst>
      <p:ext uri="{BB962C8B-B14F-4D97-AF65-F5344CB8AC3E}">
        <p14:creationId xmlns:p14="http://schemas.microsoft.com/office/powerpoint/2010/main" val="42581837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growth of columns based on core shell technology is rapid, and new product introductions are regularly made in the marketplace.  Improved column performance is typical of core shell columns, with few, if any, disadvantages.  Unless a specific column adsorbent is required for an existing method, core shell columns can be recommended for most applications.</a:t>
            </a:r>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36</a:t>
            </a:fld>
            <a:endParaRPr lang="en-US" altLang="en-US"/>
          </a:p>
        </p:txBody>
      </p:sp>
    </p:spTree>
    <p:extLst>
      <p:ext uri="{BB962C8B-B14F-4D97-AF65-F5344CB8AC3E}">
        <p14:creationId xmlns:p14="http://schemas.microsoft.com/office/powerpoint/2010/main" val="19849849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lists representative columns with polymeric surface modification chemistry.  To date, polymeric C18 columns with core shell technology</a:t>
            </a:r>
            <a:r>
              <a:rPr lang="en-US" baseline="0" dirty="0"/>
              <a:t> are not yet available.</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37</a:t>
            </a:fld>
            <a:endParaRPr lang="en-US" altLang="en-US"/>
          </a:p>
        </p:txBody>
      </p:sp>
    </p:spTree>
    <p:extLst>
      <p:ext uri="{BB962C8B-B14F-4D97-AF65-F5344CB8AC3E}">
        <p14:creationId xmlns:p14="http://schemas.microsoft.com/office/powerpoint/2010/main" val="243676795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a:t>This page lists representative columns with C30 surface modification chemistry.  Shape</a:t>
            </a:r>
            <a:r>
              <a:rPr lang="en-US" baseline="0" dirty="0"/>
              <a:t> selectivity differences do exist among these columns, and not all columns are suitable for carotenoid or isomer separations.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US" dirty="0"/>
              <a:t>To date, the</a:t>
            </a:r>
            <a:r>
              <a:rPr lang="en-US" baseline="0" dirty="0"/>
              <a:t> only C30</a:t>
            </a:r>
            <a:r>
              <a:rPr lang="en-US" dirty="0"/>
              <a:t> column based on core shell silica is the </a:t>
            </a:r>
            <a:r>
              <a:rPr lang="en-US" dirty="0" err="1"/>
              <a:t>Accucore</a:t>
            </a:r>
            <a:r>
              <a:rPr lang="en-US" dirty="0"/>
              <a:t> C30</a:t>
            </a:r>
            <a:r>
              <a:rPr lang="en-US" baseline="0" dirty="0"/>
              <a:t> column.  This column is not highly shape selective.  </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38</a:t>
            </a:fld>
            <a:endParaRPr lang="en-US" altLang="en-US"/>
          </a:p>
        </p:txBody>
      </p:sp>
    </p:spTree>
    <p:extLst>
      <p:ext uri="{BB962C8B-B14F-4D97-AF65-F5344CB8AC3E}">
        <p14:creationId xmlns:p14="http://schemas.microsoft.com/office/powerpoint/2010/main" val="33603427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learn more about the National Institute</a:t>
            </a:r>
            <a:r>
              <a:rPr lang="en-US" baseline="0" dirty="0"/>
              <a:t> of Standards and Technology, </a:t>
            </a:r>
            <a:r>
              <a:rPr lang="en-US" baseline="0"/>
              <a:t>visit www.nist.gov.</a:t>
            </a:r>
            <a:endParaRPr lang="en-US"/>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39</a:t>
            </a:fld>
            <a:endParaRPr lang="en-US" altLang="en-US"/>
          </a:p>
        </p:txBody>
      </p:sp>
    </p:spTree>
    <p:extLst>
      <p:ext uri="{BB962C8B-B14F-4D97-AF65-F5344CB8AC3E}">
        <p14:creationId xmlns:p14="http://schemas.microsoft.com/office/powerpoint/2010/main" val="4169540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grpSp>
        <p:nvGrpSpPr>
          <p:cNvPr id="4" name="Group 2"/>
          <p:cNvGrpSpPr>
            <a:grpSpLocks/>
          </p:cNvGrpSpPr>
          <p:nvPr userDrawn="1"/>
        </p:nvGrpSpPr>
        <p:grpSpPr bwMode="auto">
          <a:xfrm>
            <a:off x="0" y="0"/>
            <a:ext cx="11684000" cy="5943601"/>
            <a:chOff x="0" y="0"/>
            <a:chExt cx="5520" cy="3744"/>
          </a:xfrm>
        </p:grpSpPr>
        <p:sp>
          <p:nvSpPr>
            <p:cNvPr id="5"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6" name="Group 4"/>
            <p:cNvGrpSpPr>
              <a:grpSpLocks/>
            </p:cNvGrpSpPr>
            <p:nvPr userDrawn="1"/>
          </p:nvGrpSpPr>
          <p:grpSpPr bwMode="auto">
            <a:xfrm>
              <a:off x="0" y="2208"/>
              <a:ext cx="5520" cy="1536"/>
              <a:chOff x="0" y="2208"/>
              <a:chExt cx="5520" cy="1536"/>
            </a:xfrm>
          </p:grpSpPr>
          <p:sp>
            <p:nvSpPr>
              <p:cNvPr id="10" name="Rectangle 5"/>
              <p:cNvSpPr>
                <a:spLocks noChangeArrowheads="1"/>
              </p:cNvSpPr>
              <p:nvPr userDrawn="1"/>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1"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2"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7" name="Group 8"/>
            <p:cNvGrpSpPr>
              <a:grpSpLocks/>
            </p:cNvGrpSpPr>
            <p:nvPr userDrawn="1"/>
          </p:nvGrpSpPr>
          <p:grpSpPr bwMode="auto">
            <a:xfrm>
              <a:off x="400" y="336"/>
              <a:ext cx="5088" cy="192"/>
              <a:chOff x="400" y="336"/>
              <a:chExt cx="5088" cy="192"/>
            </a:xfrm>
          </p:grpSpPr>
          <p:sp>
            <p:nvSpPr>
              <p:cNvPr id="8"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9"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133131"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noProof="0"/>
              <a:t>Click to edit Master title style</a:t>
            </a:r>
          </a:p>
        </p:txBody>
      </p:sp>
      <p:sp>
        <p:nvSpPr>
          <p:cNvPr id="133132"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itchFamily="2" charset="2"/>
              <a:buNone/>
              <a:defRPr/>
            </a:lvl1pPr>
          </a:lstStyle>
          <a:p>
            <a:pPr lvl="0"/>
            <a:r>
              <a:rPr lang="en-US" noProof="0"/>
              <a:t>Click to edit Master subtitle style</a:t>
            </a:r>
          </a:p>
        </p:txBody>
      </p:sp>
      <p:sp>
        <p:nvSpPr>
          <p:cNvPr id="13" name="Rectangle 13"/>
          <p:cNvSpPr>
            <a:spLocks noGrp="1" noChangeArrowheads="1"/>
          </p:cNvSpPr>
          <p:nvPr>
            <p:ph type="dt" sz="half" idx="10"/>
          </p:nvPr>
        </p:nvSpPr>
        <p:spPr>
          <a:xfrm>
            <a:off x="1217084" y="6251575"/>
            <a:ext cx="2540000" cy="457200"/>
          </a:xfrm>
        </p:spPr>
        <p:txBody>
          <a:bodyPr/>
          <a:lstStyle>
            <a:lvl1pPr>
              <a:defRPr/>
            </a:lvl1pPr>
          </a:lstStyle>
          <a:p>
            <a:pPr>
              <a:defRPr/>
            </a:pPr>
            <a:endParaRPr lang="en-US"/>
          </a:p>
        </p:txBody>
      </p:sp>
      <p:sp>
        <p:nvSpPr>
          <p:cNvPr id="14" name="Rectangle 14"/>
          <p:cNvSpPr>
            <a:spLocks noGrp="1" noChangeArrowheads="1"/>
          </p:cNvSpPr>
          <p:nvPr>
            <p:ph type="ftr" sz="quarter" idx="11"/>
          </p:nvPr>
        </p:nvSpPr>
        <p:spPr>
          <a:xfrm>
            <a:off x="4472517" y="6248400"/>
            <a:ext cx="3860800" cy="457200"/>
          </a:xfrm>
        </p:spPr>
        <p:txBody>
          <a:bodyPr/>
          <a:lstStyle>
            <a:lvl1pPr>
              <a:defRPr/>
            </a:lvl1pPr>
          </a:lstStyle>
          <a:p>
            <a:pPr>
              <a:defRPr/>
            </a:pPr>
            <a:endParaRPr lang="en-US"/>
          </a:p>
        </p:txBody>
      </p:sp>
      <p:sp>
        <p:nvSpPr>
          <p:cNvPr id="15" name="Rectangle 15"/>
          <p:cNvSpPr>
            <a:spLocks noGrp="1" noChangeArrowheads="1"/>
          </p:cNvSpPr>
          <p:nvPr>
            <p:ph type="sldNum" sz="quarter" idx="12"/>
          </p:nvPr>
        </p:nvSpPr>
        <p:spPr/>
        <p:txBody>
          <a:bodyPr/>
          <a:lstStyle>
            <a:lvl1pPr>
              <a:defRPr/>
            </a:lvl1pPr>
          </a:lstStyle>
          <a:p>
            <a:fld id="{74EAFD99-60B1-4ABB-88C9-926026C1FF66}" type="slidenum">
              <a:rPr lang="en-US" altLang="en-US"/>
              <a:pPr/>
              <a:t>‹#›</a:t>
            </a:fld>
            <a:endParaRPr lang="en-US" altLang="en-US"/>
          </a:p>
        </p:txBody>
      </p:sp>
    </p:spTree>
    <p:extLst>
      <p:ext uri="{BB962C8B-B14F-4D97-AF65-F5344CB8AC3E}">
        <p14:creationId xmlns:p14="http://schemas.microsoft.com/office/powerpoint/2010/main" val="3901075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dir="2700000" algn="tl" rotWithShape="0">
              <a:prstClr val="black">
                <a:alpha val="40000"/>
              </a:prstClr>
            </a:outerShdw>
          </a:effectLst>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5601D2FC-9E2F-43E7-9500-B935FB1DE9C8}" type="slidenum">
              <a:rPr lang="en-US" altLang="en-US"/>
              <a:pPr/>
              <a:t>‹#›</a:t>
            </a:fld>
            <a:endParaRPr lang="en-US" altLang="en-US"/>
          </a:p>
        </p:txBody>
      </p:sp>
    </p:spTree>
    <p:extLst>
      <p:ext uri="{BB962C8B-B14F-4D97-AF65-F5344CB8AC3E}">
        <p14:creationId xmlns:p14="http://schemas.microsoft.com/office/powerpoint/2010/main" val="3441582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50476D93-475B-4DF4-8CDF-73B6636B5D86}" type="slidenum">
              <a:rPr lang="en-US" altLang="en-US"/>
              <a:pPr/>
              <a:t>‹#›</a:t>
            </a:fld>
            <a:endParaRPr lang="en-US" altLang="en-US"/>
          </a:p>
        </p:txBody>
      </p:sp>
    </p:spTree>
    <p:extLst>
      <p:ext uri="{BB962C8B-B14F-4D97-AF65-F5344CB8AC3E}">
        <p14:creationId xmlns:p14="http://schemas.microsoft.com/office/powerpoint/2010/main" val="192073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6C94F7E7-0230-4ADD-BF07-952B2E75E409}" type="slidenum">
              <a:rPr lang="en-US" altLang="en-US"/>
              <a:pPr/>
              <a:t>‹#›</a:t>
            </a:fld>
            <a:endParaRPr lang="en-US" altLang="en-US"/>
          </a:p>
        </p:txBody>
      </p:sp>
    </p:spTree>
    <p:extLst>
      <p:ext uri="{BB962C8B-B14F-4D97-AF65-F5344CB8AC3E}">
        <p14:creationId xmlns:p14="http://schemas.microsoft.com/office/powerpoint/2010/main" val="885934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fld id="{88A8A79D-1FCE-4FDB-AFEF-D83D230745FB}" type="slidenum">
              <a:rPr lang="en-US" altLang="en-US"/>
              <a:pPr/>
              <a:t>‹#›</a:t>
            </a:fld>
            <a:endParaRPr lang="en-US" altLang="en-US"/>
          </a:p>
        </p:txBody>
      </p:sp>
    </p:spTree>
    <p:extLst>
      <p:ext uri="{BB962C8B-B14F-4D97-AF65-F5344CB8AC3E}">
        <p14:creationId xmlns:p14="http://schemas.microsoft.com/office/powerpoint/2010/main" val="439974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9"/>
          <p:cNvSpPr>
            <a:spLocks noGrp="1" noChangeArrowheads="1"/>
          </p:cNvSpPr>
          <p:nvPr>
            <p:ph type="dt" sz="half" idx="10"/>
          </p:nvPr>
        </p:nvSpPr>
        <p:spPr>
          <a:ln/>
        </p:spPr>
        <p:txBody>
          <a:bodyPr/>
          <a:lstStyle>
            <a:lvl1pPr>
              <a:defRPr/>
            </a:lvl1pPr>
          </a:lstStyle>
          <a:p>
            <a:pPr>
              <a:defRPr/>
            </a:pPr>
            <a:endParaRPr lang="en-US"/>
          </a:p>
        </p:txBody>
      </p:sp>
      <p:sp>
        <p:nvSpPr>
          <p:cNvPr id="4" name="Rectangle 10"/>
          <p:cNvSpPr>
            <a:spLocks noGrp="1" noChangeArrowheads="1"/>
          </p:cNvSpPr>
          <p:nvPr>
            <p:ph type="ftr" sz="quarter" idx="11"/>
          </p:nvPr>
        </p:nvSpPr>
        <p:spPr>
          <a:ln/>
        </p:spPr>
        <p:txBody>
          <a:bodyPr/>
          <a:lstStyle>
            <a:lvl1pPr>
              <a:defRPr/>
            </a:lvl1pPr>
          </a:lstStyle>
          <a:p>
            <a:pPr>
              <a:defRPr/>
            </a:pPr>
            <a:endParaRPr lang="en-US"/>
          </a:p>
        </p:txBody>
      </p:sp>
      <p:sp>
        <p:nvSpPr>
          <p:cNvPr id="5" name="Rectangle 11"/>
          <p:cNvSpPr>
            <a:spLocks noGrp="1" noChangeArrowheads="1"/>
          </p:cNvSpPr>
          <p:nvPr>
            <p:ph type="sldNum" sz="quarter" idx="12"/>
          </p:nvPr>
        </p:nvSpPr>
        <p:spPr>
          <a:ln/>
        </p:spPr>
        <p:txBody>
          <a:bodyPr/>
          <a:lstStyle>
            <a:lvl1pPr>
              <a:defRPr/>
            </a:lvl1pPr>
          </a:lstStyle>
          <a:p>
            <a:fld id="{C92419D6-AA7C-4BA2-A1F7-C7FDF7819F43}" type="slidenum">
              <a:rPr lang="en-US" altLang="en-US"/>
              <a:pPr/>
              <a:t>‹#›</a:t>
            </a:fld>
            <a:endParaRPr lang="en-US" altLang="en-US"/>
          </a:p>
        </p:txBody>
      </p:sp>
    </p:spTree>
    <p:extLst>
      <p:ext uri="{BB962C8B-B14F-4D97-AF65-F5344CB8AC3E}">
        <p14:creationId xmlns:p14="http://schemas.microsoft.com/office/powerpoint/2010/main" val="668973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9"/>
          <p:cNvSpPr>
            <a:spLocks noGrp="1" noChangeArrowheads="1"/>
          </p:cNvSpPr>
          <p:nvPr>
            <p:ph type="dt" sz="half" idx="10"/>
          </p:nvPr>
        </p:nvSpPr>
        <p:spPr>
          <a:ln/>
        </p:spPr>
        <p:txBody>
          <a:bodyPr/>
          <a:lstStyle>
            <a:lvl1pPr>
              <a:defRPr/>
            </a:lvl1pPr>
          </a:lstStyle>
          <a:p>
            <a:pPr>
              <a:defRPr/>
            </a:pPr>
            <a:endParaRPr lang="en-US"/>
          </a:p>
        </p:txBody>
      </p:sp>
      <p:sp>
        <p:nvSpPr>
          <p:cNvPr id="3" name="Rectangle 10"/>
          <p:cNvSpPr>
            <a:spLocks noGrp="1" noChangeArrowheads="1"/>
          </p:cNvSpPr>
          <p:nvPr>
            <p:ph type="ftr" sz="quarter" idx="11"/>
          </p:nvPr>
        </p:nvSpPr>
        <p:spPr>
          <a:ln/>
        </p:spPr>
        <p:txBody>
          <a:bodyPr/>
          <a:lstStyle>
            <a:lvl1pPr>
              <a:defRPr/>
            </a:lvl1pPr>
          </a:lstStyle>
          <a:p>
            <a:pPr>
              <a:defRPr/>
            </a:pPr>
            <a:endParaRPr lang="en-US"/>
          </a:p>
        </p:txBody>
      </p:sp>
      <p:sp>
        <p:nvSpPr>
          <p:cNvPr id="4" name="Rectangle 11"/>
          <p:cNvSpPr>
            <a:spLocks noGrp="1" noChangeArrowheads="1"/>
          </p:cNvSpPr>
          <p:nvPr>
            <p:ph type="sldNum" sz="quarter" idx="12"/>
          </p:nvPr>
        </p:nvSpPr>
        <p:spPr>
          <a:ln/>
        </p:spPr>
        <p:txBody>
          <a:bodyPr/>
          <a:lstStyle>
            <a:lvl1pPr>
              <a:defRPr/>
            </a:lvl1pPr>
          </a:lstStyle>
          <a:p>
            <a:fld id="{7AFE21CC-40E6-4992-9549-E30BD19F317C}" type="slidenum">
              <a:rPr lang="en-US" altLang="en-US"/>
              <a:pPr/>
              <a:t>‹#›</a:t>
            </a:fld>
            <a:endParaRPr lang="en-US" altLang="en-US"/>
          </a:p>
        </p:txBody>
      </p:sp>
    </p:spTree>
    <p:extLst>
      <p:ext uri="{BB962C8B-B14F-4D97-AF65-F5344CB8AC3E}">
        <p14:creationId xmlns:p14="http://schemas.microsoft.com/office/powerpoint/2010/main" val="169719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A6F235E6-DD06-4F68-8B3E-19D5156E9411}" type="slidenum">
              <a:rPr lang="en-US" altLang="en-US"/>
              <a:pPr/>
              <a:t>‹#›</a:t>
            </a:fld>
            <a:endParaRPr lang="en-US" altLang="en-US"/>
          </a:p>
        </p:txBody>
      </p:sp>
    </p:spTree>
    <p:extLst>
      <p:ext uri="{BB962C8B-B14F-4D97-AF65-F5344CB8AC3E}">
        <p14:creationId xmlns:p14="http://schemas.microsoft.com/office/powerpoint/2010/main" val="304269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DF704ADD-1252-4CE8-A10F-09D3D4F72F14}" type="slidenum">
              <a:rPr lang="en-US" altLang="en-US"/>
              <a:pPr/>
              <a:t>‹#›</a:t>
            </a:fld>
            <a:endParaRPr lang="en-US" altLang="en-US"/>
          </a:p>
        </p:txBody>
      </p:sp>
    </p:spTree>
    <p:extLst>
      <p:ext uri="{BB962C8B-B14F-4D97-AF65-F5344CB8AC3E}">
        <p14:creationId xmlns:p14="http://schemas.microsoft.com/office/powerpoint/2010/main" val="1028938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C0A5DE1F-77F1-4EE9-BDCF-ABD6517C8D96}" type="slidenum">
              <a:rPr lang="en-US" altLang="en-US"/>
              <a:pPr/>
              <a:t>‹#›</a:t>
            </a:fld>
            <a:endParaRPr lang="en-US" altLang="en-US"/>
          </a:p>
        </p:txBody>
      </p:sp>
    </p:spTree>
    <p:extLst>
      <p:ext uri="{BB962C8B-B14F-4D97-AF65-F5344CB8AC3E}">
        <p14:creationId xmlns:p14="http://schemas.microsoft.com/office/powerpoint/2010/main" val="432340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682CFF37-D01E-4097-868C-6A91C67C4825}" type="slidenum">
              <a:rPr lang="en-US" altLang="en-US"/>
              <a:pPr/>
              <a:t>‹#›</a:t>
            </a:fld>
            <a:endParaRPr lang="en-US" altLang="en-US"/>
          </a:p>
        </p:txBody>
      </p:sp>
    </p:spTree>
    <p:extLst>
      <p:ext uri="{BB962C8B-B14F-4D97-AF65-F5344CB8AC3E}">
        <p14:creationId xmlns:p14="http://schemas.microsoft.com/office/powerpoint/2010/main" val="2833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DAB9DB02-A333-45AC-937F-9B645E049120}" type="slidenum">
              <a:rPr lang="en-US" altLang="en-US"/>
              <a:pPr/>
              <a:t>‹#›</a:t>
            </a:fld>
            <a:endParaRPr lang="en-US" altLang="en-US"/>
          </a:p>
        </p:txBody>
      </p:sp>
    </p:spTree>
    <p:extLst>
      <p:ext uri="{BB962C8B-B14F-4D97-AF65-F5344CB8AC3E}">
        <p14:creationId xmlns:p14="http://schemas.microsoft.com/office/powerpoint/2010/main" val="910989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fld id="{F0EE58BF-58CC-4FD0-96F3-3775CD46D602}" type="slidenum">
              <a:rPr lang="en-US" altLang="en-US"/>
              <a:pPr/>
              <a:t>‹#›</a:t>
            </a:fld>
            <a:endParaRPr lang="en-US" altLang="en-US"/>
          </a:p>
        </p:txBody>
      </p:sp>
    </p:spTree>
    <p:extLst>
      <p:ext uri="{BB962C8B-B14F-4D97-AF65-F5344CB8AC3E}">
        <p14:creationId xmlns:p14="http://schemas.microsoft.com/office/powerpoint/2010/main" val="1690732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219200" y="277814"/>
            <a:ext cx="10363200" cy="636587"/>
          </a:xfrm>
        </p:spPr>
        <p:txBody>
          <a:bodyPr/>
          <a:lstStyle/>
          <a:p>
            <a:r>
              <a:rPr lang="en-US"/>
              <a:t>Click to edit Master title style</a:t>
            </a:r>
          </a:p>
        </p:txBody>
      </p:sp>
      <p:sp>
        <p:nvSpPr>
          <p:cNvPr id="3" name="Content Placeholder 2"/>
          <p:cNvSpPr>
            <a:spLocks noGrp="1"/>
          </p:cNvSpPr>
          <p:nvPr>
            <p:ph sz="quarter" idx="1"/>
          </p:nvPr>
        </p:nvSpPr>
        <p:spPr>
          <a:xfrm>
            <a:off x="12192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12192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fld id="{60AC9AEF-5956-4A3B-870B-18C447B957AC}" type="slidenum">
              <a:rPr lang="en-US" altLang="en-US"/>
              <a:pPr/>
              <a:t>‹#›</a:t>
            </a:fld>
            <a:endParaRPr lang="en-US" altLang="en-US"/>
          </a:p>
        </p:txBody>
      </p:sp>
    </p:spTree>
    <p:extLst>
      <p:ext uri="{BB962C8B-B14F-4D97-AF65-F5344CB8AC3E}">
        <p14:creationId xmlns:p14="http://schemas.microsoft.com/office/powerpoint/2010/main" val="3637939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fld id="{E225ED9E-5D9C-47D8-93E1-3495F81019A1}" type="slidenum">
              <a:rPr lang="en-US" altLang="en-US"/>
              <a:pPr/>
              <a:t>‹#›</a:t>
            </a:fld>
            <a:endParaRPr lang="en-US" altLang="en-US"/>
          </a:p>
        </p:txBody>
      </p:sp>
    </p:spTree>
    <p:extLst>
      <p:ext uri="{BB962C8B-B14F-4D97-AF65-F5344CB8AC3E}">
        <p14:creationId xmlns:p14="http://schemas.microsoft.com/office/powerpoint/2010/main" val="3631300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Rectangle 3"/>
          <p:cNvSpPr>
            <a:spLocks noChangeArrowheads="1"/>
          </p:cNvSpPr>
          <p:nvPr/>
        </p:nvSpPr>
        <p:spPr bwMode="auto">
          <a:xfrm>
            <a:off x="0" y="0"/>
            <a:ext cx="508000" cy="4876800"/>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1027" name="Group 4"/>
          <p:cNvGrpSpPr>
            <a:grpSpLocks/>
          </p:cNvGrpSpPr>
          <p:nvPr/>
        </p:nvGrpSpPr>
        <p:grpSpPr bwMode="auto">
          <a:xfrm>
            <a:off x="508000" y="990601"/>
            <a:ext cx="11684000" cy="182563"/>
            <a:chOff x="240" y="893"/>
            <a:chExt cx="5232" cy="115"/>
          </a:xfrm>
        </p:grpSpPr>
        <p:sp>
          <p:nvSpPr>
            <p:cNvPr id="1034"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035"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028" name="Rectangle 7"/>
          <p:cNvSpPr>
            <a:spLocks noGrp="1" noChangeArrowheads="1"/>
          </p:cNvSpPr>
          <p:nvPr>
            <p:ph type="title"/>
          </p:nvPr>
        </p:nvSpPr>
        <p:spPr bwMode="auto">
          <a:xfrm>
            <a:off x="1219200" y="277814"/>
            <a:ext cx="10363200" cy="636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9" name="Rectangle 8"/>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32105"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atin typeface="Arial" charset="0"/>
              </a:defRPr>
            </a:lvl1pPr>
          </a:lstStyle>
          <a:p>
            <a:pPr>
              <a:defRPr/>
            </a:pPr>
            <a:endParaRPr lang="en-US"/>
          </a:p>
        </p:txBody>
      </p:sp>
      <p:sp>
        <p:nvSpPr>
          <p:cNvPr id="132106"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atin typeface="Arial" charset="0"/>
              </a:defRPr>
            </a:lvl1pPr>
          </a:lstStyle>
          <a:p>
            <a:pPr>
              <a:defRPr/>
            </a:pPr>
            <a:endParaRPr lang="en-US"/>
          </a:p>
        </p:txBody>
      </p:sp>
      <p:sp>
        <p:nvSpPr>
          <p:cNvPr id="132107"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FB2B0DC4-8523-4CFB-B39D-D676D30C3E1E}" type="slidenum">
              <a:rPr lang="en-US" altLang="en-US"/>
              <a:pPr/>
              <a:t>‹#›</a:t>
            </a:fld>
            <a:endParaRPr lang="en-US" altLang="en-US"/>
          </a:p>
        </p:txBody>
      </p:sp>
      <p:sp>
        <p:nvSpPr>
          <p:cNvPr id="1033" name="Line 12"/>
          <p:cNvSpPr>
            <a:spLocks noChangeShapeType="1"/>
          </p:cNvSpPr>
          <p:nvPr/>
        </p:nvSpPr>
        <p:spPr bwMode="auto">
          <a:xfrm>
            <a:off x="0" y="4876800"/>
            <a:ext cx="5080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 bg1="lt1" tx1="dk1" bg2="lt2" tx2="dk2" accent1="accent1" accent2="accent2" accent3="accent3" accent4="accent4" accent5="accent5" accent6="accent6" hlink="hlink" folHlink="folHlink"/>
  <p:sldLayoutIdLst>
    <p:sldLayoutId id="2147483930"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 id="2147483926" r:id="rId12"/>
    <p:sldLayoutId id="2147483927" r:id="rId13"/>
    <p:sldLayoutId id="2147483928" r:id="rId14"/>
    <p:sldLayoutId id="2147483929"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Times New Roman" pitchFamily="18" charset="0"/>
        </a:defRPr>
      </a:lvl2pPr>
      <a:lvl3pPr algn="l" rtl="0" eaLnBrk="0" fontAlgn="base" hangingPunct="0">
        <a:spcBef>
          <a:spcPct val="0"/>
        </a:spcBef>
        <a:spcAft>
          <a:spcPct val="0"/>
        </a:spcAft>
        <a:defRPr sz="4200">
          <a:solidFill>
            <a:schemeClr val="tx2"/>
          </a:solidFill>
          <a:latin typeface="Times New Roman" pitchFamily="18" charset="0"/>
        </a:defRPr>
      </a:lvl3pPr>
      <a:lvl4pPr algn="l" rtl="0" eaLnBrk="0" fontAlgn="base" hangingPunct="0">
        <a:spcBef>
          <a:spcPct val="0"/>
        </a:spcBef>
        <a:spcAft>
          <a:spcPct val="0"/>
        </a:spcAft>
        <a:defRPr sz="4200">
          <a:solidFill>
            <a:schemeClr val="tx2"/>
          </a:solidFill>
          <a:latin typeface="Times New Roman" pitchFamily="18" charset="0"/>
        </a:defRPr>
      </a:lvl4pPr>
      <a:lvl5pPr algn="l" rtl="0" eaLnBrk="0" fontAlgn="base" hangingPunct="0">
        <a:spcBef>
          <a:spcPct val="0"/>
        </a:spcBef>
        <a:spcAft>
          <a:spcPct val="0"/>
        </a:spcAft>
        <a:defRPr sz="4200">
          <a:solidFill>
            <a:schemeClr val="tx2"/>
          </a:solidFill>
          <a:latin typeface="Times New Roman" pitchFamily="18" charset="0"/>
        </a:defRPr>
      </a:lvl5pPr>
      <a:lvl6pPr marL="457200" algn="l" rtl="0" fontAlgn="base">
        <a:spcBef>
          <a:spcPct val="0"/>
        </a:spcBef>
        <a:spcAft>
          <a:spcPct val="0"/>
        </a:spcAft>
        <a:defRPr sz="4200">
          <a:solidFill>
            <a:schemeClr val="tx2"/>
          </a:solidFill>
          <a:latin typeface="Times New Roman" pitchFamily="18" charset="0"/>
        </a:defRPr>
      </a:lvl6pPr>
      <a:lvl7pPr marL="914400" algn="l" rtl="0" fontAlgn="base">
        <a:spcBef>
          <a:spcPct val="0"/>
        </a:spcBef>
        <a:spcAft>
          <a:spcPct val="0"/>
        </a:spcAft>
        <a:defRPr sz="4200">
          <a:solidFill>
            <a:schemeClr val="tx2"/>
          </a:solidFill>
          <a:latin typeface="Times New Roman" pitchFamily="18" charset="0"/>
        </a:defRPr>
      </a:lvl7pPr>
      <a:lvl8pPr marL="1371600" algn="l" rtl="0" fontAlgn="base">
        <a:spcBef>
          <a:spcPct val="0"/>
        </a:spcBef>
        <a:spcAft>
          <a:spcPct val="0"/>
        </a:spcAft>
        <a:defRPr sz="4200">
          <a:solidFill>
            <a:schemeClr val="tx2"/>
          </a:solidFill>
          <a:latin typeface="Times New Roman" pitchFamily="18" charset="0"/>
        </a:defRPr>
      </a:lvl8pPr>
      <a:lvl9pPr marL="1828800" algn="l" rtl="0" fontAlgn="base">
        <a:spcBef>
          <a:spcPct val="0"/>
        </a:spcBef>
        <a:spcAft>
          <a:spcPct val="0"/>
        </a:spcAft>
        <a:defRPr sz="42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3.TIF"/><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5.TIF"/><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image" Target="../media/image6.TIF"/><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audio" Target="../media/media4.wav"/><Relationship Id="rId7" Type="http://schemas.openxmlformats.org/officeDocument/2006/relationships/image" Target="../media/image2.png"/><Relationship Id="rId2" Type="http://schemas.microsoft.com/office/2007/relationships/media" Target="../media/media4.wav"/><Relationship Id="rId1" Type="http://schemas.openxmlformats.org/officeDocument/2006/relationships/tags" Target="../tags/tag1.xml"/><Relationship Id="rId6" Type="http://schemas.openxmlformats.org/officeDocument/2006/relationships/image" Target="../media/image7.wmf"/><Relationship Id="rId5" Type="http://schemas.openxmlformats.org/officeDocument/2006/relationships/notesSlide" Target="../notesSlides/notesSlide4.xml"/><Relationship Id="rId4"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audio" Target="../media/media5.wav"/><Relationship Id="rId2" Type="http://schemas.microsoft.com/office/2007/relationships/media" Target="../media/media5.wav"/><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5.xml"/><Relationship Id="rId4"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8.TIF"/><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audio" Target="../media/media7.wav"/><Relationship Id="rId2" Type="http://schemas.microsoft.com/office/2007/relationships/media" Target="../media/media7.wav"/><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audio" Target="../media/media8.wav"/><Relationship Id="rId7" Type="http://schemas.openxmlformats.org/officeDocument/2006/relationships/image" Target="../media/image10.png"/><Relationship Id="rId2" Type="http://schemas.microsoft.com/office/2007/relationships/media" Target="../media/media8.wav"/><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notesSlide" Target="../notesSlides/notesSlide8.xml"/><Relationship Id="rId4" Type="http://schemas.openxmlformats.org/officeDocument/2006/relationships/slideLayout" Target="../slideLayouts/slideLayout2.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audio" Target="../media/media9.wav"/><Relationship Id="rId2" Type="http://schemas.microsoft.com/office/2007/relationships/media" Target="../media/media9.wav"/><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image" Target="../media/image12.TIF"/><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wav"/><Relationship Id="rId1" Type="http://schemas.microsoft.com/office/2007/relationships/media" Target="../media/media11.wav"/><Relationship Id="rId6" Type="http://schemas.openxmlformats.org/officeDocument/2006/relationships/image" Target="../media/image13.TIF"/><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audio" Target="../media/media12.wav"/><Relationship Id="rId2" Type="http://schemas.microsoft.com/office/2007/relationships/media" Target="../media/media12.wav"/><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notesSlide" Target="../notesSlides/notesSlide12.xml"/><Relationship Id="rId4"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audio" Target="../media/media13.wav"/><Relationship Id="rId2" Type="http://schemas.microsoft.com/office/2007/relationships/media" Target="../media/media13.wav"/><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notesSlide" Target="../notesSlides/notesSlide13.xml"/><Relationship Id="rId4"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audio" Target="../media/media14.wav"/><Relationship Id="rId2" Type="http://schemas.microsoft.com/office/2007/relationships/media" Target="../media/media14.wav"/><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5.wav"/><Relationship Id="rId2" Type="http://schemas.microsoft.com/office/2007/relationships/media" Target="../media/media15.wav"/><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notesSlide" Target="../notesSlides/notesSlide15.xml"/><Relationship Id="rId4"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wav"/><Relationship Id="rId1" Type="http://schemas.microsoft.com/office/2007/relationships/media" Target="../media/media16.wav"/><Relationship Id="rId6" Type="http://schemas.openxmlformats.org/officeDocument/2006/relationships/image" Target="../media/image14.TIF"/><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audio" Target="../media/media17.wav"/><Relationship Id="rId2" Type="http://schemas.microsoft.com/office/2007/relationships/media" Target="../media/media17.wav"/><Relationship Id="rId1" Type="http://schemas.openxmlformats.org/officeDocument/2006/relationships/tags" Target="../tags/tag10.xml"/><Relationship Id="rId6" Type="http://schemas.openxmlformats.org/officeDocument/2006/relationships/image" Target="../media/image2.png"/><Relationship Id="rId5" Type="http://schemas.openxmlformats.org/officeDocument/2006/relationships/notesSlide" Target="../notesSlides/notesSlide17.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18.wav"/><Relationship Id="rId7" Type="http://schemas.openxmlformats.org/officeDocument/2006/relationships/image" Target="../media/image16.wmf"/><Relationship Id="rId2" Type="http://schemas.microsoft.com/office/2007/relationships/media" Target="../media/media18.wav"/><Relationship Id="rId1" Type="http://schemas.openxmlformats.org/officeDocument/2006/relationships/tags" Target="../tags/tag11.xml"/><Relationship Id="rId6" Type="http://schemas.openxmlformats.org/officeDocument/2006/relationships/image" Target="../media/image15.png"/><Relationship Id="rId5" Type="http://schemas.openxmlformats.org/officeDocument/2006/relationships/notesSlide" Target="../notesSlides/notesSlide18.xml"/><Relationship Id="rId4"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wav"/><Relationship Id="rId1" Type="http://schemas.microsoft.com/office/2007/relationships/media" Target="../media/media19.wav"/><Relationship Id="rId6" Type="http://schemas.openxmlformats.org/officeDocument/2006/relationships/image" Target="../media/image17.TIF"/><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wav"/><Relationship Id="rId1" Type="http://schemas.microsoft.com/office/2007/relationships/media" Target="../media/media20.wav"/><Relationship Id="rId6" Type="http://schemas.openxmlformats.org/officeDocument/2006/relationships/image" Target="../media/image18.TIF"/><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wav"/><Relationship Id="rId1" Type="http://schemas.microsoft.com/office/2007/relationships/media" Target="../media/media21.wav"/><Relationship Id="rId6" Type="http://schemas.openxmlformats.org/officeDocument/2006/relationships/image" Target="../media/image19.TIF"/><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wav"/><Relationship Id="rId1" Type="http://schemas.microsoft.com/office/2007/relationships/media" Target="../media/media22.wav"/><Relationship Id="rId6" Type="http://schemas.openxmlformats.org/officeDocument/2006/relationships/image" Target="../media/image20.TIF"/><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8" Type="http://schemas.openxmlformats.org/officeDocument/2006/relationships/image" Target="../media/image23.wmf"/><Relationship Id="rId3" Type="http://schemas.openxmlformats.org/officeDocument/2006/relationships/audio" Target="../media/media23.wav"/><Relationship Id="rId7" Type="http://schemas.openxmlformats.org/officeDocument/2006/relationships/image" Target="../media/image22.wmf"/><Relationship Id="rId2" Type="http://schemas.microsoft.com/office/2007/relationships/media" Target="../media/media23.wav"/><Relationship Id="rId1" Type="http://schemas.openxmlformats.org/officeDocument/2006/relationships/tags" Target="../tags/tag12.xml"/><Relationship Id="rId6" Type="http://schemas.openxmlformats.org/officeDocument/2006/relationships/image" Target="../media/image21.wmf"/><Relationship Id="rId5" Type="http://schemas.openxmlformats.org/officeDocument/2006/relationships/notesSlide" Target="../notesSlides/notesSlide23.xml"/><Relationship Id="rId10" Type="http://schemas.openxmlformats.org/officeDocument/2006/relationships/image" Target="../media/image2.png"/><Relationship Id="rId4" Type="http://schemas.openxmlformats.org/officeDocument/2006/relationships/slideLayout" Target="../slideLayouts/slideLayout6.xml"/><Relationship Id="rId9" Type="http://schemas.openxmlformats.org/officeDocument/2006/relationships/image" Target="../media/image24.wmf"/></Relationships>
</file>

<file path=ppt/slides/_rels/slide24.xml.rels><?xml version="1.0" encoding="UTF-8" standalone="yes"?>
<Relationships xmlns="http://schemas.openxmlformats.org/package/2006/relationships"><Relationship Id="rId3" Type="http://schemas.openxmlformats.org/officeDocument/2006/relationships/audio" Target="../media/media24.wav"/><Relationship Id="rId7" Type="http://schemas.openxmlformats.org/officeDocument/2006/relationships/image" Target="../media/image2.png"/><Relationship Id="rId2" Type="http://schemas.microsoft.com/office/2007/relationships/media" Target="../media/media24.wav"/><Relationship Id="rId1" Type="http://schemas.openxmlformats.org/officeDocument/2006/relationships/tags" Target="../tags/tag13.xml"/><Relationship Id="rId6" Type="http://schemas.openxmlformats.org/officeDocument/2006/relationships/image" Target="../media/image25.jpeg"/><Relationship Id="rId5" Type="http://schemas.openxmlformats.org/officeDocument/2006/relationships/notesSlide" Target="../notesSlides/notesSlide24.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wav"/><Relationship Id="rId1" Type="http://schemas.microsoft.com/office/2007/relationships/media" Target="../media/media25.wav"/><Relationship Id="rId6" Type="http://schemas.openxmlformats.org/officeDocument/2006/relationships/image" Target="../media/image26.TIF"/><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wav"/><Relationship Id="rId1" Type="http://schemas.microsoft.com/office/2007/relationships/media" Target="../media/media26.wav"/><Relationship Id="rId6" Type="http://schemas.openxmlformats.org/officeDocument/2006/relationships/image" Target="../media/image27.TIF"/><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7.wav"/><Relationship Id="rId1" Type="http://schemas.microsoft.com/office/2007/relationships/media" Target="../media/media27.wav"/><Relationship Id="rId6" Type="http://schemas.openxmlformats.org/officeDocument/2006/relationships/image" Target="../media/image28.TIF"/><Relationship Id="rId5" Type="http://schemas.openxmlformats.org/officeDocument/2006/relationships/image" Target="../media/image2.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audio" Target="../media/media28.wav"/><Relationship Id="rId2" Type="http://schemas.microsoft.com/office/2007/relationships/media" Target="../media/media28.wav"/><Relationship Id="rId1" Type="http://schemas.openxmlformats.org/officeDocument/2006/relationships/tags" Target="../tags/tag14.xml"/><Relationship Id="rId6" Type="http://schemas.openxmlformats.org/officeDocument/2006/relationships/image" Target="../media/image2.png"/><Relationship Id="rId5" Type="http://schemas.openxmlformats.org/officeDocument/2006/relationships/notesSlide" Target="../notesSlides/notesSlide28.xml"/><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wav"/><Relationship Id="rId1" Type="http://schemas.microsoft.com/office/2007/relationships/media" Target="../media/media29.wav"/><Relationship Id="rId6" Type="http://schemas.openxmlformats.org/officeDocument/2006/relationships/image" Target="../media/image29.TIF"/><Relationship Id="rId5" Type="http://schemas.openxmlformats.org/officeDocument/2006/relationships/image" Target="../media/image2.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0.wav"/><Relationship Id="rId1" Type="http://schemas.microsoft.com/office/2007/relationships/media" Target="../media/media30.wav"/><Relationship Id="rId6" Type="http://schemas.openxmlformats.org/officeDocument/2006/relationships/image" Target="../media/image30.TIF"/><Relationship Id="rId5" Type="http://schemas.openxmlformats.org/officeDocument/2006/relationships/image" Target="../media/image2.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audio" Target="../media/media31.wav"/><Relationship Id="rId2" Type="http://schemas.microsoft.com/office/2007/relationships/media" Target="../media/media31.wav"/><Relationship Id="rId1" Type="http://schemas.openxmlformats.org/officeDocument/2006/relationships/tags" Target="../tags/tag15.xml"/><Relationship Id="rId6" Type="http://schemas.openxmlformats.org/officeDocument/2006/relationships/image" Target="../media/image2.png"/><Relationship Id="rId5" Type="http://schemas.openxmlformats.org/officeDocument/2006/relationships/notesSlide" Target="../notesSlides/notesSlide31.xml"/><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audio" Target="../media/media32.wav"/><Relationship Id="rId7" Type="http://schemas.openxmlformats.org/officeDocument/2006/relationships/image" Target="../media/image2.png"/><Relationship Id="rId2" Type="http://schemas.microsoft.com/office/2007/relationships/media" Target="../media/media32.wav"/><Relationship Id="rId1" Type="http://schemas.openxmlformats.org/officeDocument/2006/relationships/tags" Target="../tags/tag16.xml"/><Relationship Id="rId6" Type="http://schemas.openxmlformats.org/officeDocument/2006/relationships/image" Target="../media/image31.wmf"/><Relationship Id="rId5" Type="http://schemas.openxmlformats.org/officeDocument/2006/relationships/notesSlide" Target="../notesSlides/notesSlide32.xml"/><Relationship Id="rId4"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34.emf"/><Relationship Id="rId3" Type="http://schemas.openxmlformats.org/officeDocument/2006/relationships/audio" Target="../media/media33.wav"/><Relationship Id="rId7" Type="http://schemas.openxmlformats.org/officeDocument/2006/relationships/image" Target="../media/image33.jpg"/><Relationship Id="rId2" Type="http://schemas.microsoft.com/office/2007/relationships/media" Target="../media/media33.wav"/><Relationship Id="rId1" Type="http://schemas.openxmlformats.org/officeDocument/2006/relationships/tags" Target="../tags/tag17.xml"/><Relationship Id="rId6" Type="http://schemas.openxmlformats.org/officeDocument/2006/relationships/image" Target="../media/image32.jpg"/><Relationship Id="rId5" Type="http://schemas.openxmlformats.org/officeDocument/2006/relationships/notesSlide" Target="../notesSlides/notesSlide33.xml"/><Relationship Id="rId4" Type="http://schemas.openxmlformats.org/officeDocument/2006/relationships/slideLayout" Target="../slideLayouts/slideLayout2.xml"/><Relationship Id="rId9"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audio" Target="../media/media34.wav"/><Relationship Id="rId2" Type="http://schemas.microsoft.com/office/2007/relationships/media" Target="../media/media34.wav"/><Relationship Id="rId1" Type="http://schemas.openxmlformats.org/officeDocument/2006/relationships/tags" Target="../tags/tag18.xml"/><Relationship Id="rId6" Type="http://schemas.openxmlformats.org/officeDocument/2006/relationships/image" Target="../media/image2.png"/><Relationship Id="rId5" Type="http://schemas.openxmlformats.org/officeDocument/2006/relationships/notesSlide" Target="../notesSlides/notesSlide34.xml"/><Relationship Id="rId4"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www.lifescience.ca/DATA/CATALOGUE/239~v~ace-independant-comparison-guide.pdf" TargetMode="External"/><Relationship Id="rId13" Type="http://schemas.openxmlformats.org/officeDocument/2006/relationships/hyperlink" Target="http://www.restek.com/Chromatography-Columns/HPLC-UHPLC-Columns/LC-Columns-Physical-Characteristics-Chart" TargetMode="External"/><Relationship Id="rId3" Type="http://schemas.openxmlformats.org/officeDocument/2006/relationships/slideLayout" Target="../slideLayouts/slideLayout2.xml"/><Relationship Id="rId7" Type="http://schemas.openxmlformats.org/officeDocument/2006/relationships/hyperlink" Target="http://apps.usp.org/app/USPNF/columnsDB.html" TargetMode="External"/><Relationship Id="rId12" Type="http://schemas.openxmlformats.org/officeDocument/2006/relationships/hyperlink" Target="https://www.phenomenex.com/Tools/ColumnMatch" TargetMode="External"/><Relationship Id="rId2" Type="http://schemas.openxmlformats.org/officeDocument/2006/relationships/audio" Target="../media/media35.wav"/><Relationship Id="rId16" Type="http://schemas.openxmlformats.org/officeDocument/2006/relationships/image" Target="../media/image2.png"/><Relationship Id="rId1" Type="http://schemas.microsoft.com/office/2007/relationships/media" Target="../media/media35.wav"/><Relationship Id="rId6" Type="http://schemas.openxmlformats.org/officeDocument/2006/relationships/hyperlink" Target="http://www.usp.org/usp-nf/new-chromatographic-columns-online-database" TargetMode="External"/><Relationship Id="rId11" Type="http://schemas.openxmlformats.org/officeDocument/2006/relationships/hyperlink" Target="http://www.lifescience.ca/DATA/CATALOGUE/45~v~LC_Column_Selection.pdf" TargetMode="External"/><Relationship Id="rId5" Type="http://schemas.openxmlformats.org/officeDocument/2006/relationships/hyperlink" Target="http://www.hplccolumns.org/database/compare.php" TargetMode="External"/><Relationship Id="rId15" Type="http://schemas.openxmlformats.org/officeDocument/2006/relationships/hyperlink" Target="http://www.waters.com/waters/promotionDetail.htm?id=10048475&amp;alias=Alias_selectivitychart__CHEMISTRY&amp;locale=en_US" TargetMode="External"/><Relationship Id="rId10" Type="http://schemas.openxmlformats.org/officeDocument/2006/relationships/hyperlink" Target="http://www.crawfordscientific.com/downloads/pdf_new/Grace/grace_hplc_columns_introduction.pdf" TargetMode="External"/><Relationship Id="rId4" Type="http://schemas.openxmlformats.org/officeDocument/2006/relationships/notesSlide" Target="../notesSlides/notesSlide35.xml"/><Relationship Id="rId9" Type="http://schemas.openxmlformats.org/officeDocument/2006/relationships/hyperlink" Target="http://www.agilent.com/cs/library/selectionguide/Public/5991-0165EN.pdf" TargetMode="External"/><Relationship Id="rId14" Type="http://schemas.openxmlformats.org/officeDocument/2006/relationships/hyperlink" Target="https://www.thermoscientific.com/content/dam/tfs/ATG/CMD/CMD%20Documents/TN-20788-Comparison-of-the-Reversed-Phase-Selectivity-of-Solid-Core-HPLC-Columns.pdf" TargetMode="Externa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wav"/><Relationship Id="rId1" Type="http://schemas.microsoft.com/office/2007/relationships/media" Target="../media/media36.wav"/><Relationship Id="rId6" Type="http://schemas.openxmlformats.org/officeDocument/2006/relationships/image" Target="../media/image35.TIF"/><Relationship Id="rId5" Type="http://schemas.openxmlformats.org/officeDocument/2006/relationships/image" Target="../media/image2.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wav"/><Relationship Id="rId1" Type="http://schemas.microsoft.com/office/2007/relationships/media" Target="../media/media37.wav"/><Relationship Id="rId6" Type="http://schemas.openxmlformats.org/officeDocument/2006/relationships/image" Target="../media/image36.TIF"/><Relationship Id="rId5" Type="http://schemas.openxmlformats.org/officeDocument/2006/relationships/image" Target="../media/image2.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8.wav"/><Relationship Id="rId1" Type="http://schemas.microsoft.com/office/2007/relationships/media" Target="../media/media38.wav"/><Relationship Id="rId6" Type="http://schemas.openxmlformats.org/officeDocument/2006/relationships/image" Target="../media/image37.TIF"/><Relationship Id="rId5" Type="http://schemas.openxmlformats.org/officeDocument/2006/relationships/image" Target="../media/image2.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WAV"/><Relationship Id="rId1" Type="http://schemas.microsoft.com/office/2007/relationships/media" Target="../media/media39.WAV"/><Relationship Id="rId6" Type="http://schemas.openxmlformats.org/officeDocument/2006/relationships/image" Target="../media/image39.TIF"/><Relationship Id="rId5" Type="http://schemas.openxmlformats.org/officeDocument/2006/relationships/image" Target="../media/image38.png"/><Relationship Id="rId4"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lumns1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11579" y="6858000"/>
            <a:ext cx="609600" cy="609600"/>
          </a:xfrm>
          <a:prstGeom prst="rect">
            <a:avLst/>
          </a:prstGeom>
        </p:spPr>
      </p:pic>
      <p:pic>
        <p:nvPicPr>
          <p:cNvPr id="9" name="Picture 8">
            <a:extLst>
              <a:ext uri="{FF2B5EF4-FFF2-40B4-BE49-F238E27FC236}">
                <a16:creationId xmlns:a16="http://schemas.microsoft.com/office/drawing/2014/main" id="{A7E5E562-C4D2-49E8-8EED-84227CCD0C0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29000">
        <p:fade/>
      </p:transition>
    </mc:Choice>
    <mc:Fallback xmlns="">
      <p:transition spd="med" advTm="2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lumns2.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67858" y="6958989"/>
            <a:ext cx="609600" cy="609600"/>
          </a:xfrm>
          <a:prstGeom prst="rect">
            <a:avLst/>
          </a:prstGeom>
        </p:spPr>
      </p:pic>
      <p:pic>
        <p:nvPicPr>
          <p:cNvPr id="12" name="Picture 11">
            <a:extLst>
              <a:ext uri="{FF2B5EF4-FFF2-40B4-BE49-F238E27FC236}">
                <a16:creationId xmlns:a16="http://schemas.microsoft.com/office/drawing/2014/main" id="{49A6FEC1-D91E-436E-8217-EBE1BF42C3E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79025363"/>
      </p:ext>
    </p:extLst>
  </p:cSld>
  <p:clrMapOvr>
    <a:masterClrMapping/>
  </p:clrMapOvr>
  <mc:AlternateContent xmlns:mc="http://schemas.openxmlformats.org/markup-compatibility/2006" xmlns:p14="http://schemas.microsoft.com/office/powerpoint/2010/main">
    <mc:Choice Requires="p14">
      <p:transition spd="med" p14:dur="700" advTm="67220">
        <p:fade/>
      </p:transition>
    </mc:Choice>
    <mc:Fallback xmlns="">
      <p:transition spd="med" advTm="672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82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0" objId="5"/>
        <p14:stopEvt time="66015" objId="5"/>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lumns3b">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82400" y="6858000"/>
            <a:ext cx="609600" cy="609600"/>
          </a:xfrm>
          <a:prstGeom prst="rect">
            <a:avLst/>
          </a:prstGeom>
        </p:spPr>
      </p:pic>
      <p:pic>
        <p:nvPicPr>
          <p:cNvPr id="10" name="Picture 9">
            <a:extLst>
              <a:ext uri="{FF2B5EF4-FFF2-40B4-BE49-F238E27FC236}">
                <a16:creationId xmlns:a16="http://schemas.microsoft.com/office/drawing/2014/main" id="{9391B491-2663-40A8-9C8C-02A0D2C658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79572336"/>
      </p:ext>
    </p:extLst>
  </p:cSld>
  <p:clrMapOvr>
    <a:masterClrMapping/>
  </p:clrMapOvr>
  <mc:AlternateContent xmlns:mc="http://schemas.openxmlformats.org/markup-compatibility/2006" xmlns:p14="http://schemas.microsoft.com/office/powerpoint/2010/main">
    <mc:Choice Requires="p14">
      <p:transition spd="med" p14:dur="700" advTm="104000">
        <p:fade/>
      </p:transition>
    </mc:Choice>
    <mc:Fallback xmlns="">
      <p:transition spd="med" advTm="10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29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49753" y="1309689"/>
            <a:ext cx="8451547" cy="5315794"/>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effectLst>
            <a:outerShdw blurRad="50800" dist="38100" dir="2700000" algn="tl" rotWithShape="0">
              <a:prstClr val="black">
                <a:alpha val="40000"/>
              </a:prstClr>
            </a:outerShdw>
          </a:effectLst>
        </p:spPr>
        <p:txBody>
          <a:bodyPr/>
          <a:lstStyle/>
          <a:p>
            <a:r>
              <a:rPr lang="en-US" dirty="0"/>
              <a:t>Synthesis Schemes</a:t>
            </a:r>
          </a:p>
        </p:txBody>
      </p:sp>
      <p:grpSp>
        <p:nvGrpSpPr>
          <p:cNvPr id="264" name="Group 263"/>
          <p:cNvGrpSpPr/>
          <p:nvPr/>
        </p:nvGrpSpPr>
        <p:grpSpPr>
          <a:xfrm>
            <a:off x="2629974" y="3040421"/>
            <a:ext cx="651858" cy="1516857"/>
            <a:chOff x="2803526" y="2611438"/>
            <a:chExt cx="582613" cy="1355726"/>
          </a:xfrm>
        </p:grpSpPr>
        <p:sp>
          <p:nvSpPr>
            <p:cNvPr id="63" name="Rectangle 12"/>
            <p:cNvSpPr>
              <a:spLocks noChangeArrowheads="1"/>
            </p:cNvSpPr>
            <p:nvPr/>
          </p:nvSpPr>
          <p:spPr bwMode="auto">
            <a:xfrm>
              <a:off x="2946401" y="2803526"/>
              <a:ext cx="111125" cy="174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Rectangle 13"/>
            <p:cNvSpPr>
              <a:spLocks noChangeArrowheads="1"/>
            </p:cNvSpPr>
            <p:nvPr/>
          </p:nvSpPr>
          <p:spPr bwMode="auto">
            <a:xfrm>
              <a:off x="2979739" y="2968626"/>
              <a:ext cx="114300" cy="20638"/>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Rectangle 14"/>
            <p:cNvSpPr>
              <a:spLocks noChangeArrowheads="1"/>
            </p:cNvSpPr>
            <p:nvPr/>
          </p:nvSpPr>
          <p:spPr bwMode="auto">
            <a:xfrm>
              <a:off x="2901951" y="3144838"/>
              <a:ext cx="171450" cy="19050"/>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Rectangle 15"/>
            <p:cNvSpPr>
              <a:spLocks noChangeArrowheads="1"/>
            </p:cNvSpPr>
            <p:nvPr/>
          </p:nvSpPr>
          <p:spPr bwMode="auto">
            <a:xfrm>
              <a:off x="2941639" y="3325813"/>
              <a:ext cx="146050" cy="174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Rectangle 16"/>
            <p:cNvSpPr>
              <a:spLocks noChangeArrowheads="1"/>
            </p:cNvSpPr>
            <p:nvPr/>
          </p:nvSpPr>
          <p:spPr bwMode="auto">
            <a:xfrm>
              <a:off x="2970214" y="3582988"/>
              <a:ext cx="117475" cy="20638"/>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Rectangle 17"/>
            <p:cNvSpPr>
              <a:spLocks noChangeArrowheads="1"/>
            </p:cNvSpPr>
            <p:nvPr/>
          </p:nvSpPr>
          <p:spPr bwMode="auto">
            <a:xfrm>
              <a:off x="2949576" y="3754438"/>
              <a:ext cx="123825" cy="20638"/>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Rectangle 18"/>
            <p:cNvSpPr>
              <a:spLocks noChangeArrowheads="1"/>
            </p:cNvSpPr>
            <p:nvPr/>
          </p:nvSpPr>
          <p:spPr bwMode="auto">
            <a:xfrm>
              <a:off x="3132139" y="2773363"/>
              <a:ext cx="254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2B2B2B"/>
                  </a:solidFill>
                  <a:effectLst/>
                  <a:latin typeface="Arial" panose="020B0604020202020204" pitchFamily="34" charset="0"/>
                </a:rPr>
                <a:t>SiOH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0" name="Rectangle 19"/>
            <p:cNvSpPr>
              <a:spLocks noChangeArrowheads="1"/>
            </p:cNvSpPr>
            <p:nvPr/>
          </p:nvSpPr>
          <p:spPr bwMode="auto">
            <a:xfrm>
              <a:off x="3132139" y="2938463"/>
              <a:ext cx="254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2B2B2B"/>
                  </a:solidFill>
                  <a:effectLst/>
                  <a:latin typeface="Arial" panose="020B0604020202020204" pitchFamily="34" charset="0"/>
                </a:rPr>
                <a:t>SiOH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1" name="Rectangle 20"/>
            <p:cNvSpPr>
              <a:spLocks noChangeArrowheads="1"/>
            </p:cNvSpPr>
            <p:nvPr/>
          </p:nvSpPr>
          <p:spPr bwMode="auto">
            <a:xfrm>
              <a:off x="3132139" y="3116263"/>
              <a:ext cx="254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2B2B2B"/>
                  </a:solidFill>
                  <a:effectLst/>
                  <a:latin typeface="Arial" panose="020B0604020202020204" pitchFamily="34" charset="0"/>
                </a:rPr>
                <a:t>SiOH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2" name="Rectangle 21"/>
            <p:cNvSpPr>
              <a:spLocks noChangeArrowheads="1"/>
            </p:cNvSpPr>
            <p:nvPr/>
          </p:nvSpPr>
          <p:spPr bwMode="auto">
            <a:xfrm>
              <a:off x="3132139" y="3281363"/>
              <a:ext cx="254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2B2B2B"/>
                  </a:solidFill>
                  <a:effectLst/>
                  <a:latin typeface="Arial" panose="020B0604020202020204" pitchFamily="34" charset="0"/>
                </a:rPr>
                <a:t>SiOH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4" name="Rectangle 23"/>
            <p:cNvSpPr>
              <a:spLocks noChangeArrowheads="1"/>
            </p:cNvSpPr>
            <p:nvPr/>
          </p:nvSpPr>
          <p:spPr bwMode="auto">
            <a:xfrm>
              <a:off x="3132139" y="3548063"/>
              <a:ext cx="254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2B2B2B"/>
                  </a:solidFill>
                  <a:effectLst/>
                  <a:latin typeface="Arial" panose="020B0604020202020204" pitchFamily="34" charset="0"/>
                </a:rPr>
                <a:t>SiOH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5" name="Rectangle 24"/>
            <p:cNvSpPr>
              <a:spLocks noChangeArrowheads="1"/>
            </p:cNvSpPr>
            <p:nvPr/>
          </p:nvSpPr>
          <p:spPr bwMode="auto">
            <a:xfrm>
              <a:off x="3132139" y="3725863"/>
              <a:ext cx="254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2B2B2B"/>
                  </a:solidFill>
                  <a:effectLst/>
                  <a:latin typeface="Arial" panose="020B0604020202020204" pitchFamily="34" charset="0"/>
                </a:rPr>
                <a:t>SiOH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7" name="Freeform 36"/>
            <p:cNvSpPr>
              <a:spLocks/>
            </p:cNvSpPr>
            <p:nvPr/>
          </p:nvSpPr>
          <p:spPr bwMode="auto">
            <a:xfrm>
              <a:off x="2806701" y="2611438"/>
              <a:ext cx="179388" cy="1352550"/>
            </a:xfrm>
            <a:custGeom>
              <a:avLst/>
              <a:gdLst>
                <a:gd name="T0" fmla="*/ 364 w 496"/>
                <a:gd name="T1" fmla="*/ 3723 h 3723"/>
                <a:gd name="T2" fmla="*/ 364 w 496"/>
                <a:gd name="T3" fmla="*/ 3483 h 3723"/>
                <a:gd name="T4" fmla="*/ 388 w 496"/>
                <a:gd name="T5" fmla="*/ 3244 h 3723"/>
                <a:gd name="T6" fmla="*/ 430 w 496"/>
                <a:gd name="T7" fmla="*/ 2996 h 3723"/>
                <a:gd name="T8" fmla="*/ 479 w 496"/>
                <a:gd name="T9" fmla="*/ 2782 h 3723"/>
                <a:gd name="T10" fmla="*/ 496 w 496"/>
                <a:gd name="T11" fmla="*/ 2691 h 3723"/>
                <a:gd name="T12" fmla="*/ 496 w 496"/>
                <a:gd name="T13" fmla="*/ 2608 h 3723"/>
                <a:gd name="T14" fmla="*/ 496 w 496"/>
                <a:gd name="T15" fmla="*/ 2518 h 3723"/>
                <a:gd name="T16" fmla="*/ 496 w 496"/>
                <a:gd name="T17" fmla="*/ 2435 h 3723"/>
                <a:gd name="T18" fmla="*/ 471 w 496"/>
                <a:gd name="T19" fmla="*/ 2245 h 3723"/>
                <a:gd name="T20" fmla="*/ 438 w 496"/>
                <a:gd name="T21" fmla="*/ 2055 h 3723"/>
                <a:gd name="T22" fmla="*/ 397 w 496"/>
                <a:gd name="T23" fmla="*/ 1857 h 3723"/>
                <a:gd name="T24" fmla="*/ 372 w 496"/>
                <a:gd name="T25" fmla="*/ 1667 h 3723"/>
                <a:gd name="T26" fmla="*/ 364 w 496"/>
                <a:gd name="T27" fmla="*/ 1478 h 3723"/>
                <a:gd name="T28" fmla="*/ 364 w 496"/>
                <a:gd name="T29" fmla="*/ 1296 h 3723"/>
                <a:gd name="T30" fmla="*/ 397 w 496"/>
                <a:gd name="T31" fmla="*/ 982 h 3723"/>
                <a:gd name="T32" fmla="*/ 430 w 496"/>
                <a:gd name="T33" fmla="*/ 644 h 3723"/>
                <a:gd name="T34" fmla="*/ 430 w 496"/>
                <a:gd name="T35" fmla="*/ 470 h 3723"/>
                <a:gd name="T36" fmla="*/ 413 w 496"/>
                <a:gd name="T37" fmla="*/ 314 h 3723"/>
                <a:gd name="T38" fmla="*/ 388 w 496"/>
                <a:gd name="T39" fmla="*/ 148 h 3723"/>
                <a:gd name="T40" fmla="*/ 364 w 496"/>
                <a:gd name="T41" fmla="*/ 0 h 3723"/>
                <a:gd name="T42" fmla="*/ 0 w 496"/>
                <a:gd name="T43" fmla="*/ 0 h 3723"/>
                <a:gd name="T44" fmla="*/ 0 w 496"/>
                <a:gd name="T45" fmla="*/ 3723 h 3723"/>
                <a:gd name="T46" fmla="*/ 364 w 496"/>
                <a:gd name="T47" fmla="*/ 3723 h 37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96" h="3723">
                  <a:moveTo>
                    <a:pt x="364" y="3723"/>
                  </a:moveTo>
                  <a:lnTo>
                    <a:pt x="364" y="3483"/>
                  </a:lnTo>
                  <a:lnTo>
                    <a:pt x="388" y="3244"/>
                  </a:lnTo>
                  <a:lnTo>
                    <a:pt x="430" y="2996"/>
                  </a:lnTo>
                  <a:lnTo>
                    <a:pt x="479" y="2782"/>
                  </a:lnTo>
                  <a:lnTo>
                    <a:pt x="496" y="2691"/>
                  </a:lnTo>
                  <a:lnTo>
                    <a:pt x="496" y="2608"/>
                  </a:lnTo>
                  <a:lnTo>
                    <a:pt x="496" y="2518"/>
                  </a:lnTo>
                  <a:lnTo>
                    <a:pt x="496" y="2435"/>
                  </a:lnTo>
                  <a:lnTo>
                    <a:pt x="471" y="2245"/>
                  </a:lnTo>
                  <a:lnTo>
                    <a:pt x="438" y="2055"/>
                  </a:lnTo>
                  <a:lnTo>
                    <a:pt x="397" y="1857"/>
                  </a:lnTo>
                  <a:lnTo>
                    <a:pt x="372" y="1667"/>
                  </a:lnTo>
                  <a:lnTo>
                    <a:pt x="364" y="1478"/>
                  </a:lnTo>
                  <a:lnTo>
                    <a:pt x="364" y="1296"/>
                  </a:lnTo>
                  <a:lnTo>
                    <a:pt x="397" y="982"/>
                  </a:lnTo>
                  <a:lnTo>
                    <a:pt x="430" y="644"/>
                  </a:lnTo>
                  <a:lnTo>
                    <a:pt x="430" y="470"/>
                  </a:lnTo>
                  <a:lnTo>
                    <a:pt x="413" y="314"/>
                  </a:lnTo>
                  <a:lnTo>
                    <a:pt x="388" y="148"/>
                  </a:lnTo>
                  <a:lnTo>
                    <a:pt x="364" y="0"/>
                  </a:lnTo>
                  <a:lnTo>
                    <a:pt x="0" y="0"/>
                  </a:lnTo>
                  <a:lnTo>
                    <a:pt x="0" y="3723"/>
                  </a:lnTo>
                  <a:lnTo>
                    <a:pt x="364" y="3723"/>
                  </a:lnTo>
                  <a:close/>
                </a:path>
              </a:pathLst>
            </a:custGeom>
            <a:solidFill>
              <a:srgbClr val="C1C2C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37"/>
            <p:cNvSpPr>
              <a:spLocks/>
            </p:cNvSpPr>
            <p:nvPr/>
          </p:nvSpPr>
          <p:spPr bwMode="auto">
            <a:xfrm>
              <a:off x="2935289" y="3876676"/>
              <a:ext cx="3175" cy="87313"/>
            </a:xfrm>
            <a:custGeom>
              <a:avLst/>
              <a:gdLst>
                <a:gd name="T0" fmla="*/ 0 w 9"/>
                <a:gd name="T1" fmla="*/ 0 h 240"/>
                <a:gd name="T2" fmla="*/ 0 w 9"/>
                <a:gd name="T3" fmla="*/ 0 h 240"/>
                <a:gd name="T4" fmla="*/ 0 w 9"/>
                <a:gd name="T5" fmla="*/ 240 h 240"/>
                <a:gd name="T6" fmla="*/ 9 w 9"/>
                <a:gd name="T7" fmla="*/ 240 h 240"/>
                <a:gd name="T8" fmla="*/ 9 w 9"/>
                <a:gd name="T9" fmla="*/ 0 h 240"/>
                <a:gd name="T10" fmla="*/ 0 w 9"/>
                <a:gd name="T11" fmla="*/ 0 h 240"/>
              </a:gdLst>
              <a:ahLst/>
              <a:cxnLst>
                <a:cxn ang="0">
                  <a:pos x="T0" y="T1"/>
                </a:cxn>
                <a:cxn ang="0">
                  <a:pos x="T2" y="T3"/>
                </a:cxn>
                <a:cxn ang="0">
                  <a:pos x="T4" y="T5"/>
                </a:cxn>
                <a:cxn ang="0">
                  <a:pos x="T6" y="T7"/>
                </a:cxn>
                <a:cxn ang="0">
                  <a:pos x="T8" y="T9"/>
                </a:cxn>
                <a:cxn ang="0">
                  <a:pos x="T10" y="T11"/>
                </a:cxn>
              </a:cxnLst>
              <a:rect l="0" t="0" r="r" b="b"/>
              <a:pathLst>
                <a:path w="9" h="240">
                  <a:moveTo>
                    <a:pt x="0" y="0"/>
                  </a:moveTo>
                  <a:lnTo>
                    <a:pt x="0" y="0"/>
                  </a:lnTo>
                  <a:lnTo>
                    <a:pt x="0" y="240"/>
                  </a:lnTo>
                  <a:lnTo>
                    <a:pt x="9" y="240"/>
                  </a:lnTo>
                  <a:lnTo>
                    <a:pt x="9"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38"/>
            <p:cNvSpPr>
              <a:spLocks/>
            </p:cNvSpPr>
            <p:nvPr/>
          </p:nvSpPr>
          <p:spPr bwMode="auto">
            <a:xfrm>
              <a:off x="2935289" y="3787776"/>
              <a:ext cx="14288" cy="88900"/>
            </a:xfrm>
            <a:custGeom>
              <a:avLst/>
              <a:gdLst>
                <a:gd name="T0" fmla="*/ 25 w 42"/>
                <a:gd name="T1" fmla="*/ 0 h 247"/>
                <a:gd name="T2" fmla="*/ 25 w 42"/>
                <a:gd name="T3" fmla="*/ 0 h 247"/>
                <a:gd name="T4" fmla="*/ 0 w 42"/>
                <a:gd name="T5" fmla="*/ 247 h 247"/>
                <a:gd name="T6" fmla="*/ 9 w 42"/>
                <a:gd name="T7" fmla="*/ 247 h 247"/>
                <a:gd name="T8" fmla="*/ 42 w 42"/>
                <a:gd name="T9" fmla="*/ 8 h 247"/>
                <a:gd name="T10" fmla="*/ 25 w 42"/>
                <a:gd name="T11" fmla="*/ 0 h 247"/>
              </a:gdLst>
              <a:ahLst/>
              <a:cxnLst>
                <a:cxn ang="0">
                  <a:pos x="T0" y="T1"/>
                </a:cxn>
                <a:cxn ang="0">
                  <a:pos x="T2" y="T3"/>
                </a:cxn>
                <a:cxn ang="0">
                  <a:pos x="T4" y="T5"/>
                </a:cxn>
                <a:cxn ang="0">
                  <a:pos x="T6" y="T7"/>
                </a:cxn>
                <a:cxn ang="0">
                  <a:pos x="T8" y="T9"/>
                </a:cxn>
                <a:cxn ang="0">
                  <a:pos x="T10" y="T11"/>
                </a:cxn>
              </a:cxnLst>
              <a:rect l="0" t="0" r="r" b="b"/>
              <a:pathLst>
                <a:path w="42" h="247">
                  <a:moveTo>
                    <a:pt x="25" y="0"/>
                  </a:moveTo>
                  <a:lnTo>
                    <a:pt x="25" y="0"/>
                  </a:lnTo>
                  <a:lnTo>
                    <a:pt x="0" y="247"/>
                  </a:lnTo>
                  <a:lnTo>
                    <a:pt x="9" y="247"/>
                  </a:lnTo>
                  <a:lnTo>
                    <a:pt x="42" y="8"/>
                  </a:lnTo>
                  <a:lnTo>
                    <a:pt x="25"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39"/>
            <p:cNvSpPr>
              <a:spLocks/>
            </p:cNvSpPr>
            <p:nvPr/>
          </p:nvSpPr>
          <p:spPr bwMode="auto">
            <a:xfrm>
              <a:off x="2944814" y="3700463"/>
              <a:ext cx="17463" cy="90488"/>
            </a:xfrm>
            <a:custGeom>
              <a:avLst/>
              <a:gdLst>
                <a:gd name="T0" fmla="*/ 41 w 50"/>
                <a:gd name="T1" fmla="*/ 0 h 248"/>
                <a:gd name="T2" fmla="*/ 41 w 50"/>
                <a:gd name="T3" fmla="*/ 0 h 248"/>
                <a:gd name="T4" fmla="*/ 0 w 50"/>
                <a:gd name="T5" fmla="*/ 240 h 248"/>
                <a:gd name="T6" fmla="*/ 17 w 50"/>
                <a:gd name="T7" fmla="*/ 248 h 248"/>
                <a:gd name="T8" fmla="*/ 50 w 50"/>
                <a:gd name="T9" fmla="*/ 0 h 248"/>
                <a:gd name="T10" fmla="*/ 41 w 50"/>
                <a:gd name="T11" fmla="*/ 0 h 248"/>
              </a:gdLst>
              <a:ahLst/>
              <a:cxnLst>
                <a:cxn ang="0">
                  <a:pos x="T0" y="T1"/>
                </a:cxn>
                <a:cxn ang="0">
                  <a:pos x="T2" y="T3"/>
                </a:cxn>
                <a:cxn ang="0">
                  <a:pos x="T4" y="T5"/>
                </a:cxn>
                <a:cxn ang="0">
                  <a:pos x="T6" y="T7"/>
                </a:cxn>
                <a:cxn ang="0">
                  <a:pos x="T8" y="T9"/>
                </a:cxn>
                <a:cxn ang="0">
                  <a:pos x="T10" y="T11"/>
                </a:cxn>
              </a:cxnLst>
              <a:rect l="0" t="0" r="r" b="b"/>
              <a:pathLst>
                <a:path w="50" h="248">
                  <a:moveTo>
                    <a:pt x="41" y="0"/>
                  </a:moveTo>
                  <a:lnTo>
                    <a:pt x="41" y="0"/>
                  </a:lnTo>
                  <a:lnTo>
                    <a:pt x="0" y="240"/>
                  </a:lnTo>
                  <a:lnTo>
                    <a:pt x="17" y="248"/>
                  </a:lnTo>
                  <a:lnTo>
                    <a:pt x="50" y="0"/>
                  </a:lnTo>
                  <a:lnTo>
                    <a:pt x="41"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40"/>
            <p:cNvSpPr>
              <a:spLocks/>
            </p:cNvSpPr>
            <p:nvPr/>
          </p:nvSpPr>
          <p:spPr bwMode="auto">
            <a:xfrm>
              <a:off x="2959101" y="3622676"/>
              <a:ext cx="23813" cy="77788"/>
            </a:xfrm>
            <a:custGeom>
              <a:avLst/>
              <a:gdLst>
                <a:gd name="T0" fmla="*/ 66 w 66"/>
                <a:gd name="T1" fmla="*/ 0 h 214"/>
                <a:gd name="T2" fmla="*/ 50 w 66"/>
                <a:gd name="T3" fmla="*/ 0 h 214"/>
                <a:gd name="T4" fmla="*/ 0 w 66"/>
                <a:gd name="T5" fmla="*/ 214 h 214"/>
                <a:gd name="T6" fmla="*/ 9 w 66"/>
                <a:gd name="T7" fmla="*/ 214 h 214"/>
                <a:gd name="T8" fmla="*/ 66 w 66"/>
                <a:gd name="T9" fmla="*/ 0 h 214"/>
              </a:gdLst>
              <a:ahLst/>
              <a:cxnLst>
                <a:cxn ang="0">
                  <a:pos x="T0" y="T1"/>
                </a:cxn>
                <a:cxn ang="0">
                  <a:pos x="T2" y="T3"/>
                </a:cxn>
                <a:cxn ang="0">
                  <a:pos x="T4" y="T5"/>
                </a:cxn>
                <a:cxn ang="0">
                  <a:pos x="T6" y="T7"/>
                </a:cxn>
                <a:cxn ang="0">
                  <a:pos x="T8" y="T9"/>
                </a:cxn>
              </a:cxnLst>
              <a:rect l="0" t="0" r="r" b="b"/>
              <a:pathLst>
                <a:path w="66" h="214">
                  <a:moveTo>
                    <a:pt x="66" y="0"/>
                  </a:moveTo>
                  <a:lnTo>
                    <a:pt x="50" y="0"/>
                  </a:lnTo>
                  <a:lnTo>
                    <a:pt x="0" y="214"/>
                  </a:lnTo>
                  <a:lnTo>
                    <a:pt x="9" y="214"/>
                  </a:lnTo>
                  <a:lnTo>
                    <a:pt x="66"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Freeform 41"/>
            <p:cNvSpPr>
              <a:spLocks/>
            </p:cNvSpPr>
            <p:nvPr/>
          </p:nvSpPr>
          <p:spPr bwMode="auto">
            <a:xfrm>
              <a:off x="2976564" y="3589338"/>
              <a:ext cx="12700" cy="33338"/>
            </a:xfrm>
            <a:custGeom>
              <a:avLst/>
              <a:gdLst>
                <a:gd name="T0" fmla="*/ 33 w 33"/>
                <a:gd name="T1" fmla="*/ 0 h 91"/>
                <a:gd name="T2" fmla="*/ 16 w 33"/>
                <a:gd name="T3" fmla="*/ 0 h 91"/>
                <a:gd name="T4" fmla="*/ 0 w 33"/>
                <a:gd name="T5" fmla="*/ 91 h 91"/>
                <a:gd name="T6" fmla="*/ 16 w 33"/>
                <a:gd name="T7" fmla="*/ 91 h 91"/>
                <a:gd name="T8" fmla="*/ 33 w 33"/>
                <a:gd name="T9" fmla="*/ 0 h 91"/>
              </a:gdLst>
              <a:ahLst/>
              <a:cxnLst>
                <a:cxn ang="0">
                  <a:pos x="T0" y="T1"/>
                </a:cxn>
                <a:cxn ang="0">
                  <a:pos x="T2" y="T3"/>
                </a:cxn>
                <a:cxn ang="0">
                  <a:pos x="T4" y="T5"/>
                </a:cxn>
                <a:cxn ang="0">
                  <a:pos x="T6" y="T7"/>
                </a:cxn>
                <a:cxn ang="0">
                  <a:pos x="T8" y="T9"/>
                </a:cxn>
              </a:cxnLst>
              <a:rect l="0" t="0" r="r" b="b"/>
              <a:pathLst>
                <a:path w="33" h="91">
                  <a:moveTo>
                    <a:pt x="33" y="0"/>
                  </a:moveTo>
                  <a:lnTo>
                    <a:pt x="16" y="0"/>
                  </a:lnTo>
                  <a:lnTo>
                    <a:pt x="0" y="91"/>
                  </a:lnTo>
                  <a:lnTo>
                    <a:pt x="16" y="91"/>
                  </a:lnTo>
                  <a:lnTo>
                    <a:pt x="33"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Rectangle 42"/>
            <p:cNvSpPr>
              <a:spLocks noChangeArrowheads="1"/>
            </p:cNvSpPr>
            <p:nvPr/>
          </p:nvSpPr>
          <p:spPr bwMode="auto">
            <a:xfrm>
              <a:off x="2982914" y="3559176"/>
              <a:ext cx="6350" cy="301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Rectangle 43"/>
            <p:cNvSpPr>
              <a:spLocks noChangeArrowheads="1"/>
            </p:cNvSpPr>
            <p:nvPr/>
          </p:nvSpPr>
          <p:spPr bwMode="auto">
            <a:xfrm>
              <a:off x="2982914" y="3527426"/>
              <a:ext cx="6350" cy="31750"/>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Rectangle 44"/>
            <p:cNvSpPr>
              <a:spLocks noChangeArrowheads="1"/>
            </p:cNvSpPr>
            <p:nvPr/>
          </p:nvSpPr>
          <p:spPr bwMode="auto">
            <a:xfrm>
              <a:off x="2982914" y="3497263"/>
              <a:ext cx="6350" cy="301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45"/>
            <p:cNvSpPr>
              <a:spLocks/>
            </p:cNvSpPr>
            <p:nvPr/>
          </p:nvSpPr>
          <p:spPr bwMode="auto">
            <a:xfrm>
              <a:off x="2974976" y="3427413"/>
              <a:ext cx="14288" cy="69850"/>
            </a:xfrm>
            <a:custGeom>
              <a:avLst/>
              <a:gdLst>
                <a:gd name="T0" fmla="*/ 8 w 41"/>
                <a:gd name="T1" fmla="*/ 0 h 190"/>
                <a:gd name="T2" fmla="*/ 0 w 41"/>
                <a:gd name="T3" fmla="*/ 0 h 190"/>
                <a:gd name="T4" fmla="*/ 24 w 41"/>
                <a:gd name="T5" fmla="*/ 190 h 190"/>
                <a:gd name="T6" fmla="*/ 41 w 41"/>
                <a:gd name="T7" fmla="*/ 190 h 190"/>
                <a:gd name="T8" fmla="*/ 8 w 41"/>
                <a:gd name="T9" fmla="*/ 0 h 190"/>
              </a:gdLst>
              <a:ahLst/>
              <a:cxnLst>
                <a:cxn ang="0">
                  <a:pos x="T0" y="T1"/>
                </a:cxn>
                <a:cxn ang="0">
                  <a:pos x="T2" y="T3"/>
                </a:cxn>
                <a:cxn ang="0">
                  <a:pos x="T4" y="T5"/>
                </a:cxn>
                <a:cxn ang="0">
                  <a:pos x="T6" y="T7"/>
                </a:cxn>
                <a:cxn ang="0">
                  <a:pos x="T8" y="T9"/>
                </a:cxn>
              </a:cxnLst>
              <a:rect l="0" t="0" r="r" b="b"/>
              <a:pathLst>
                <a:path w="41" h="190">
                  <a:moveTo>
                    <a:pt x="8" y="0"/>
                  </a:moveTo>
                  <a:lnTo>
                    <a:pt x="0" y="0"/>
                  </a:lnTo>
                  <a:lnTo>
                    <a:pt x="24" y="190"/>
                  </a:lnTo>
                  <a:lnTo>
                    <a:pt x="41" y="190"/>
                  </a:lnTo>
                  <a:lnTo>
                    <a:pt x="8"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46"/>
            <p:cNvSpPr>
              <a:spLocks/>
            </p:cNvSpPr>
            <p:nvPr/>
          </p:nvSpPr>
          <p:spPr bwMode="auto">
            <a:xfrm>
              <a:off x="2962276" y="3359151"/>
              <a:ext cx="14288" cy="68263"/>
            </a:xfrm>
            <a:custGeom>
              <a:avLst/>
              <a:gdLst>
                <a:gd name="T0" fmla="*/ 16 w 41"/>
                <a:gd name="T1" fmla="*/ 0 h 190"/>
                <a:gd name="T2" fmla="*/ 0 w 41"/>
                <a:gd name="T3" fmla="*/ 0 h 190"/>
                <a:gd name="T4" fmla="*/ 33 w 41"/>
                <a:gd name="T5" fmla="*/ 190 h 190"/>
                <a:gd name="T6" fmla="*/ 41 w 41"/>
                <a:gd name="T7" fmla="*/ 190 h 190"/>
                <a:gd name="T8" fmla="*/ 16 w 41"/>
                <a:gd name="T9" fmla="*/ 0 h 190"/>
              </a:gdLst>
              <a:ahLst/>
              <a:cxnLst>
                <a:cxn ang="0">
                  <a:pos x="T0" y="T1"/>
                </a:cxn>
                <a:cxn ang="0">
                  <a:pos x="T2" y="T3"/>
                </a:cxn>
                <a:cxn ang="0">
                  <a:pos x="T4" y="T5"/>
                </a:cxn>
                <a:cxn ang="0">
                  <a:pos x="T6" y="T7"/>
                </a:cxn>
                <a:cxn ang="0">
                  <a:pos x="T8" y="T9"/>
                </a:cxn>
              </a:cxnLst>
              <a:rect l="0" t="0" r="r" b="b"/>
              <a:pathLst>
                <a:path w="41" h="190">
                  <a:moveTo>
                    <a:pt x="16" y="0"/>
                  </a:moveTo>
                  <a:lnTo>
                    <a:pt x="0" y="0"/>
                  </a:lnTo>
                  <a:lnTo>
                    <a:pt x="33" y="190"/>
                  </a:lnTo>
                  <a:lnTo>
                    <a:pt x="41" y="190"/>
                  </a:lnTo>
                  <a:lnTo>
                    <a:pt x="16"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Freeform 47"/>
            <p:cNvSpPr>
              <a:spLocks/>
            </p:cNvSpPr>
            <p:nvPr/>
          </p:nvSpPr>
          <p:spPr bwMode="auto">
            <a:xfrm>
              <a:off x="2949576" y="3286126"/>
              <a:ext cx="19050" cy="73025"/>
            </a:xfrm>
            <a:custGeom>
              <a:avLst/>
              <a:gdLst>
                <a:gd name="T0" fmla="*/ 0 w 49"/>
                <a:gd name="T1" fmla="*/ 0 h 198"/>
                <a:gd name="T2" fmla="*/ 0 w 49"/>
                <a:gd name="T3" fmla="*/ 0 h 198"/>
                <a:gd name="T4" fmla="*/ 33 w 49"/>
                <a:gd name="T5" fmla="*/ 198 h 198"/>
                <a:gd name="T6" fmla="*/ 49 w 49"/>
                <a:gd name="T7" fmla="*/ 198 h 198"/>
                <a:gd name="T8" fmla="*/ 8 w 49"/>
                <a:gd name="T9" fmla="*/ 0 h 198"/>
                <a:gd name="T10" fmla="*/ 0 w 49"/>
                <a:gd name="T11" fmla="*/ 0 h 198"/>
              </a:gdLst>
              <a:ahLst/>
              <a:cxnLst>
                <a:cxn ang="0">
                  <a:pos x="T0" y="T1"/>
                </a:cxn>
                <a:cxn ang="0">
                  <a:pos x="T2" y="T3"/>
                </a:cxn>
                <a:cxn ang="0">
                  <a:pos x="T4" y="T5"/>
                </a:cxn>
                <a:cxn ang="0">
                  <a:pos x="T6" y="T7"/>
                </a:cxn>
                <a:cxn ang="0">
                  <a:pos x="T8" y="T9"/>
                </a:cxn>
                <a:cxn ang="0">
                  <a:pos x="T10" y="T11"/>
                </a:cxn>
              </a:cxnLst>
              <a:rect l="0" t="0" r="r" b="b"/>
              <a:pathLst>
                <a:path w="49" h="198">
                  <a:moveTo>
                    <a:pt x="0" y="0"/>
                  </a:moveTo>
                  <a:lnTo>
                    <a:pt x="0" y="0"/>
                  </a:lnTo>
                  <a:lnTo>
                    <a:pt x="33" y="198"/>
                  </a:lnTo>
                  <a:lnTo>
                    <a:pt x="49" y="198"/>
                  </a:lnTo>
                  <a:lnTo>
                    <a:pt x="8"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48"/>
            <p:cNvSpPr>
              <a:spLocks/>
            </p:cNvSpPr>
            <p:nvPr/>
          </p:nvSpPr>
          <p:spPr bwMode="auto">
            <a:xfrm>
              <a:off x="2938464" y="3217863"/>
              <a:ext cx="14288" cy="68263"/>
            </a:xfrm>
            <a:custGeom>
              <a:avLst/>
              <a:gdLst>
                <a:gd name="T0" fmla="*/ 0 w 41"/>
                <a:gd name="T1" fmla="*/ 0 h 190"/>
                <a:gd name="T2" fmla="*/ 0 w 41"/>
                <a:gd name="T3" fmla="*/ 0 h 190"/>
                <a:gd name="T4" fmla="*/ 33 w 41"/>
                <a:gd name="T5" fmla="*/ 190 h 190"/>
                <a:gd name="T6" fmla="*/ 41 w 41"/>
                <a:gd name="T7" fmla="*/ 190 h 190"/>
                <a:gd name="T8" fmla="*/ 16 w 41"/>
                <a:gd name="T9" fmla="*/ 0 h 190"/>
                <a:gd name="T10" fmla="*/ 0 w 41"/>
                <a:gd name="T11" fmla="*/ 0 h 190"/>
              </a:gdLst>
              <a:ahLst/>
              <a:cxnLst>
                <a:cxn ang="0">
                  <a:pos x="T0" y="T1"/>
                </a:cxn>
                <a:cxn ang="0">
                  <a:pos x="T2" y="T3"/>
                </a:cxn>
                <a:cxn ang="0">
                  <a:pos x="T4" y="T5"/>
                </a:cxn>
                <a:cxn ang="0">
                  <a:pos x="T6" y="T7"/>
                </a:cxn>
                <a:cxn ang="0">
                  <a:pos x="T8" y="T9"/>
                </a:cxn>
                <a:cxn ang="0">
                  <a:pos x="T10" y="T11"/>
                </a:cxn>
              </a:cxnLst>
              <a:rect l="0" t="0" r="r" b="b"/>
              <a:pathLst>
                <a:path w="41" h="190">
                  <a:moveTo>
                    <a:pt x="0" y="0"/>
                  </a:moveTo>
                  <a:lnTo>
                    <a:pt x="0" y="0"/>
                  </a:lnTo>
                  <a:lnTo>
                    <a:pt x="33" y="190"/>
                  </a:lnTo>
                  <a:lnTo>
                    <a:pt x="41" y="190"/>
                  </a:lnTo>
                  <a:lnTo>
                    <a:pt x="16"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49"/>
            <p:cNvSpPr>
              <a:spLocks/>
            </p:cNvSpPr>
            <p:nvPr/>
          </p:nvSpPr>
          <p:spPr bwMode="auto">
            <a:xfrm>
              <a:off x="2935289" y="3148013"/>
              <a:ext cx="9525" cy="69850"/>
            </a:xfrm>
            <a:custGeom>
              <a:avLst/>
              <a:gdLst>
                <a:gd name="T0" fmla="*/ 0 w 25"/>
                <a:gd name="T1" fmla="*/ 0 h 189"/>
                <a:gd name="T2" fmla="*/ 0 w 25"/>
                <a:gd name="T3" fmla="*/ 0 h 189"/>
                <a:gd name="T4" fmla="*/ 9 w 25"/>
                <a:gd name="T5" fmla="*/ 189 h 189"/>
                <a:gd name="T6" fmla="*/ 25 w 25"/>
                <a:gd name="T7" fmla="*/ 189 h 189"/>
                <a:gd name="T8" fmla="*/ 9 w 25"/>
                <a:gd name="T9" fmla="*/ 0 h 189"/>
                <a:gd name="T10" fmla="*/ 0 w 25"/>
                <a:gd name="T11" fmla="*/ 0 h 189"/>
              </a:gdLst>
              <a:ahLst/>
              <a:cxnLst>
                <a:cxn ang="0">
                  <a:pos x="T0" y="T1"/>
                </a:cxn>
                <a:cxn ang="0">
                  <a:pos x="T2" y="T3"/>
                </a:cxn>
                <a:cxn ang="0">
                  <a:pos x="T4" y="T5"/>
                </a:cxn>
                <a:cxn ang="0">
                  <a:pos x="T6" y="T7"/>
                </a:cxn>
                <a:cxn ang="0">
                  <a:pos x="T8" y="T9"/>
                </a:cxn>
                <a:cxn ang="0">
                  <a:pos x="T10" y="T11"/>
                </a:cxn>
              </a:cxnLst>
              <a:rect l="0" t="0" r="r" b="b"/>
              <a:pathLst>
                <a:path w="25" h="189">
                  <a:moveTo>
                    <a:pt x="0" y="0"/>
                  </a:moveTo>
                  <a:lnTo>
                    <a:pt x="0" y="0"/>
                  </a:lnTo>
                  <a:lnTo>
                    <a:pt x="9" y="189"/>
                  </a:lnTo>
                  <a:lnTo>
                    <a:pt x="25" y="189"/>
                  </a:lnTo>
                  <a:lnTo>
                    <a:pt x="9"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Freeform 50"/>
            <p:cNvSpPr>
              <a:spLocks/>
            </p:cNvSpPr>
            <p:nvPr/>
          </p:nvSpPr>
          <p:spPr bwMode="auto">
            <a:xfrm>
              <a:off x="2935289" y="3079751"/>
              <a:ext cx="3175" cy="68263"/>
            </a:xfrm>
            <a:custGeom>
              <a:avLst/>
              <a:gdLst>
                <a:gd name="T0" fmla="*/ 0 w 9"/>
                <a:gd name="T1" fmla="*/ 0 h 190"/>
                <a:gd name="T2" fmla="*/ 0 w 9"/>
                <a:gd name="T3" fmla="*/ 8 h 190"/>
                <a:gd name="T4" fmla="*/ 0 w 9"/>
                <a:gd name="T5" fmla="*/ 190 h 190"/>
                <a:gd name="T6" fmla="*/ 9 w 9"/>
                <a:gd name="T7" fmla="*/ 190 h 190"/>
                <a:gd name="T8" fmla="*/ 9 w 9"/>
                <a:gd name="T9" fmla="*/ 8 h 190"/>
                <a:gd name="T10" fmla="*/ 0 w 9"/>
                <a:gd name="T11" fmla="*/ 0 h 190"/>
              </a:gdLst>
              <a:ahLst/>
              <a:cxnLst>
                <a:cxn ang="0">
                  <a:pos x="T0" y="T1"/>
                </a:cxn>
                <a:cxn ang="0">
                  <a:pos x="T2" y="T3"/>
                </a:cxn>
                <a:cxn ang="0">
                  <a:pos x="T4" y="T5"/>
                </a:cxn>
                <a:cxn ang="0">
                  <a:pos x="T6" y="T7"/>
                </a:cxn>
                <a:cxn ang="0">
                  <a:pos x="T8" y="T9"/>
                </a:cxn>
                <a:cxn ang="0">
                  <a:pos x="T10" y="T11"/>
                </a:cxn>
              </a:cxnLst>
              <a:rect l="0" t="0" r="r" b="b"/>
              <a:pathLst>
                <a:path w="9" h="190">
                  <a:moveTo>
                    <a:pt x="0" y="0"/>
                  </a:moveTo>
                  <a:lnTo>
                    <a:pt x="0" y="8"/>
                  </a:lnTo>
                  <a:lnTo>
                    <a:pt x="0" y="190"/>
                  </a:lnTo>
                  <a:lnTo>
                    <a:pt x="9" y="190"/>
                  </a:lnTo>
                  <a:lnTo>
                    <a:pt x="9" y="8"/>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51"/>
            <p:cNvSpPr>
              <a:spLocks/>
            </p:cNvSpPr>
            <p:nvPr/>
          </p:nvSpPr>
          <p:spPr bwMode="auto">
            <a:xfrm>
              <a:off x="2935289" y="2968626"/>
              <a:ext cx="17463" cy="114300"/>
            </a:xfrm>
            <a:custGeom>
              <a:avLst/>
              <a:gdLst>
                <a:gd name="T0" fmla="*/ 50 w 50"/>
                <a:gd name="T1" fmla="*/ 0 h 314"/>
                <a:gd name="T2" fmla="*/ 42 w 50"/>
                <a:gd name="T3" fmla="*/ 0 h 314"/>
                <a:gd name="T4" fmla="*/ 0 w 50"/>
                <a:gd name="T5" fmla="*/ 306 h 314"/>
                <a:gd name="T6" fmla="*/ 9 w 50"/>
                <a:gd name="T7" fmla="*/ 314 h 314"/>
                <a:gd name="T8" fmla="*/ 50 w 50"/>
                <a:gd name="T9" fmla="*/ 0 h 314"/>
              </a:gdLst>
              <a:ahLst/>
              <a:cxnLst>
                <a:cxn ang="0">
                  <a:pos x="T0" y="T1"/>
                </a:cxn>
                <a:cxn ang="0">
                  <a:pos x="T2" y="T3"/>
                </a:cxn>
                <a:cxn ang="0">
                  <a:pos x="T4" y="T5"/>
                </a:cxn>
                <a:cxn ang="0">
                  <a:pos x="T6" y="T7"/>
                </a:cxn>
                <a:cxn ang="0">
                  <a:pos x="T8" y="T9"/>
                </a:cxn>
              </a:cxnLst>
              <a:rect l="0" t="0" r="r" b="b"/>
              <a:pathLst>
                <a:path w="50" h="314">
                  <a:moveTo>
                    <a:pt x="50" y="0"/>
                  </a:moveTo>
                  <a:lnTo>
                    <a:pt x="42" y="0"/>
                  </a:lnTo>
                  <a:lnTo>
                    <a:pt x="0" y="306"/>
                  </a:lnTo>
                  <a:lnTo>
                    <a:pt x="9" y="314"/>
                  </a:lnTo>
                  <a:lnTo>
                    <a:pt x="5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52"/>
            <p:cNvSpPr>
              <a:spLocks/>
            </p:cNvSpPr>
            <p:nvPr/>
          </p:nvSpPr>
          <p:spPr bwMode="auto">
            <a:xfrm>
              <a:off x="2949576" y="2844801"/>
              <a:ext cx="12700" cy="123825"/>
            </a:xfrm>
            <a:custGeom>
              <a:avLst/>
              <a:gdLst>
                <a:gd name="T0" fmla="*/ 33 w 33"/>
                <a:gd name="T1" fmla="*/ 0 h 338"/>
                <a:gd name="T2" fmla="*/ 24 w 33"/>
                <a:gd name="T3" fmla="*/ 0 h 338"/>
                <a:gd name="T4" fmla="*/ 0 w 33"/>
                <a:gd name="T5" fmla="*/ 338 h 338"/>
                <a:gd name="T6" fmla="*/ 8 w 33"/>
                <a:gd name="T7" fmla="*/ 338 h 338"/>
                <a:gd name="T8" fmla="*/ 33 w 33"/>
                <a:gd name="T9" fmla="*/ 8 h 338"/>
                <a:gd name="T10" fmla="*/ 33 w 33"/>
                <a:gd name="T11" fmla="*/ 0 h 338"/>
              </a:gdLst>
              <a:ahLst/>
              <a:cxnLst>
                <a:cxn ang="0">
                  <a:pos x="T0" y="T1"/>
                </a:cxn>
                <a:cxn ang="0">
                  <a:pos x="T2" y="T3"/>
                </a:cxn>
                <a:cxn ang="0">
                  <a:pos x="T4" y="T5"/>
                </a:cxn>
                <a:cxn ang="0">
                  <a:pos x="T6" y="T7"/>
                </a:cxn>
                <a:cxn ang="0">
                  <a:pos x="T8" y="T9"/>
                </a:cxn>
                <a:cxn ang="0">
                  <a:pos x="T10" y="T11"/>
                </a:cxn>
              </a:cxnLst>
              <a:rect l="0" t="0" r="r" b="b"/>
              <a:pathLst>
                <a:path w="33" h="338">
                  <a:moveTo>
                    <a:pt x="33" y="0"/>
                  </a:moveTo>
                  <a:lnTo>
                    <a:pt x="24" y="0"/>
                  </a:lnTo>
                  <a:lnTo>
                    <a:pt x="0" y="338"/>
                  </a:lnTo>
                  <a:lnTo>
                    <a:pt x="8" y="338"/>
                  </a:lnTo>
                  <a:lnTo>
                    <a:pt x="33" y="8"/>
                  </a:lnTo>
                  <a:lnTo>
                    <a:pt x="33"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Rectangle 53"/>
            <p:cNvSpPr>
              <a:spLocks noChangeArrowheads="1"/>
            </p:cNvSpPr>
            <p:nvPr/>
          </p:nvSpPr>
          <p:spPr bwMode="auto">
            <a:xfrm>
              <a:off x="2959101" y="2782888"/>
              <a:ext cx="3175" cy="6191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54"/>
            <p:cNvSpPr>
              <a:spLocks/>
            </p:cNvSpPr>
            <p:nvPr/>
          </p:nvSpPr>
          <p:spPr bwMode="auto">
            <a:xfrm>
              <a:off x="2952751" y="2725738"/>
              <a:ext cx="9525" cy="57150"/>
            </a:xfrm>
            <a:custGeom>
              <a:avLst/>
              <a:gdLst>
                <a:gd name="T0" fmla="*/ 16 w 25"/>
                <a:gd name="T1" fmla="*/ 0 h 156"/>
                <a:gd name="T2" fmla="*/ 0 w 25"/>
                <a:gd name="T3" fmla="*/ 0 h 156"/>
                <a:gd name="T4" fmla="*/ 16 w 25"/>
                <a:gd name="T5" fmla="*/ 156 h 156"/>
                <a:gd name="T6" fmla="*/ 25 w 25"/>
                <a:gd name="T7" fmla="*/ 156 h 156"/>
                <a:gd name="T8" fmla="*/ 16 w 25"/>
                <a:gd name="T9" fmla="*/ 0 h 156"/>
              </a:gdLst>
              <a:ahLst/>
              <a:cxnLst>
                <a:cxn ang="0">
                  <a:pos x="T0" y="T1"/>
                </a:cxn>
                <a:cxn ang="0">
                  <a:pos x="T2" y="T3"/>
                </a:cxn>
                <a:cxn ang="0">
                  <a:pos x="T4" y="T5"/>
                </a:cxn>
                <a:cxn ang="0">
                  <a:pos x="T6" y="T7"/>
                </a:cxn>
                <a:cxn ang="0">
                  <a:pos x="T8" y="T9"/>
                </a:cxn>
              </a:cxnLst>
              <a:rect l="0" t="0" r="r" b="b"/>
              <a:pathLst>
                <a:path w="25" h="156">
                  <a:moveTo>
                    <a:pt x="16" y="0"/>
                  </a:moveTo>
                  <a:lnTo>
                    <a:pt x="0" y="0"/>
                  </a:lnTo>
                  <a:lnTo>
                    <a:pt x="16" y="156"/>
                  </a:lnTo>
                  <a:lnTo>
                    <a:pt x="25" y="156"/>
                  </a:lnTo>
                  <a:lnTo>
                    <a:pt x="16"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55"/>
            <p:cNvSpPr>
              <a:spLocks/>
            </p:cNvSpPr>
            <p:nvPr/>
          </p:nvSpPr>
          <p:spPr bwMode="auto">
            <a:xfrm>
              <a:off x="2944814" y="2665413"/>
              <a:ext cx="14288" cy="60325"/>
            </a:xfrm>
            <a:custGeom>
              <a:avLst/>
              <a:gdLst>
                <a:gd name="T0" fmla="*/ 17 w 41"/>
                <a:gd name="T1" fmla="*/ 0 h 166"/>
                <a:gd name="T2" fmla="*/ 0 w 41"/>
                <a:gd name="T3" fmla="*/ 0 h 166"/>
                <a:gd name="T4" fmla="*/ 25 w 41"/>
                <a:gd name="T5" fmla="*/ 166 h 166"/>
                <a:gd name="T6" fmla="*/ 41 w 41"/>
                <a:gd name="T7" fmla="*/ 166 h 166"/>
                <a:gd name="T8" fmla="*/ 17 w 41"/>
                <a:gd name="T9" fmla="*/ 0 h 166"/>
              </a:gdLst>
              <a:ahLst/>
              <a:cxnLst>
                <a:cxn ang="0">
                  <a:pos x="T0" y="T1"/>
                </a:cxn>
                <a:cxn ang="0">
                  <a:pos x="T2" y="T3"/>
                </a:cxn>
                <a:cxn ang="0">
                  <a:pos x="T4" y="T5"/>
                </a:cxn>
                <a:cxn ang="0">
                  <a:pos x="T6" y="T7"/>
                </a:cxn>
                <a:cxn ang="0">
                  <a:pos x="T8" y="T9"/>
                </a:cxn>
              </a:cxnLst>
              <a:rect l="0" t="0" r="r" b="b"/>
              <a:pathLst>
                <a:path w="41" h="166">
                  <a:moveTo>
                    <a:pt x="17" y="0"/>
                  </a:moveTo>
                  <a:lnTo>
                    <a:pt x="0" y="0"/>
                  </a:lnTo>
                  <a:lnTo>
                    <a:pt x="25" y="166"/>
                  </a:lnTo>
                  <a:lnTo>
                    <a:pt x="41" y="166"/>
                  </a:lnTo>
                  <a:lnTo>
                    <a:pt x="17"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Freeform 56"/>
            <p:cNvSpPr>
              <a:spLocks/>
            </p:cNvSpPr>
            <p:nvPr/>
          </p:nvSpPr>
          <p:spPr bwMode="auto">
            <a:xfrm>
              <a:off x="2935289" y="2611438"/>
              <a:ext cx="14288" cy="53975"/>
            </a:xfrm>
            <a:custGeom>
              <a:avLst/>
              <a:gdLst>
                <a:gd name="T0" fmla="*/ 9 w 42"/>
                <a:gd name="T1" fmla="*/ 0 h 148"/>
                <a:gd name="T2" fmla="*/ 0 w 42"/>
                <a:gd name="T3" fmla="*/ 8 h 148"/>
                <a:gd name="T4" fmla="*/ 25 w 42"/>
                <a:gd name="T5" fmla="*/ 148 h 148"/>
                <a:gd name="T6" fmla="*/ 42 w 42"/>
                <a:gd name="T7" fmla="*/ 148 h 148"/>
                <a:gd name="T8" fmla="*/ 9 w 42"/>
                <a:gd name="T9" fmla="*/ 0 h 148"/>
                <a:gd name="T10" fmla="*/ 9 w 42"/>
                <a:gd name="T11" fmla="*/ 0 h 148"/>
                <a:gd name="T12" fmla="*/ 9 w 42"/>
                <a:gd name="T13" fmla="*/ 0 h 148"/>
                <a:gd name="T14" fmla="*/ 9 w 42"/>
                <a:gd name="T15" fmla="*/ 0 h 14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 h="148">
                  <a:moveTo>
                    <a:pt x="9" y="0"/>
                  </a:moveTo>
                  <a:lnTo>
                    <a:pt x="0" y="8"/>
                  </a:lnTo>
                  <a:lnTo>
                    <a:pt x="25" y="148"/>
                  </a:lnTo>
                  <a:lnTo>
                    <a:pt x="42" y="148"/>
                  </a:lnTo>
                  <a:lnTo>
                    <a:pt x="9" y="0"/>
                  </a:lnTo>
                  <a:lnTo>
                    <a:pt x="9" y="0"/>
                  </a:lnTo>
                  <a:lnTo>
                    <a:pt x="9" y="0"/>
                  </a:lnTo>
                  <a:lnTo>
                    <a:pt x="9"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57"/>
            <p:cNvSpPr>
              <a:spLocks/>
            </p:cNvSpPr>
            <p:nvPr/>
          </p:nvSpPr>
          <p:spPr bwMode="auto">
            <a:xfrm>
              <a:off x="2803526" y="2611438"/>
              <a:ext cx="134938" cy="3175"/>
            </a:xfrm>
            <a:custGeom>
              <a:avLst/>
              <a:gdLst>
                <a:gd name="T0" fmla="*/ 0 w 372"/>
                <a:gd name="T1" fmla="*/ 0 h 8"/>
                <a:gd name="T2" fmla="*/ 8 w 372"/>
                <a:gd name="T3" fmla="*/ 8 h 8"/>
                <a:gd name="T4" fmla="*/ 372 w 372"/>
                <a:gd name="T5" fmla="*/ 8 h 8"/>
                <a:gd name="T6" fmla="*/ 372 w 372"/>
                <a:gd name="T7" fmla="*/ 0 h 8"/>
                <a:gd name="T8" fmla="*/ 8 w 372"/>
                <a:gd name="T9" fmla="*/ 0 h 8"/>
                <a:gd name="T10" fmla="*/ 0 w 372"/>
                <a:gd name="T11" fmla="*/ 0 h 8"/>
                <a:gd name="T12" fmla="*/ 8 w 372"/>
                <a:gd name="T13" fmla="*/ 0 h 8"/>
                <a:gd name="T14" fmla="*/ 0 w 372"/>
                <a:gd name="T15" fmla="*/ 0 h 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2" h="8">
                  <a:moveTo>
                    <a:pt x="0" y="0"/>
                  </a:moveTo>
                  <a:lnTo>
                    <a:pt x="8" y="8"/>
                  </a:lnTo>
                  <a:lnTo>
                    <a:pt x="372" y="8"/>
                  </a:lnTo>
                  <a:lnTo>
                    <a:pt x="372" y="0"/>
                  </a:lnTo>
                  <a:lnTo>
                    <a:pt x="8" y="0"/>
                  </a:lnTo>
                  <a:lnTo>
                    <a:pt x="0" y="0"/>
                  </a:lnTo>
                  <a:lnTo>
                    <a:pt x="8"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Freeform 58"/>
            <p:cNvSpPr>
              <a:spLocks/>
            </p:cNvSpPr>
            <p:nvPr/>
          </p:nvSpPr>
          <p:spPr bwMode="auto">
            <a:xfrm>
              <a:off x="2803526" y="2611438"/>
              <a:ext cx="3175" cy="1355725"/>
            </a:xfrm>
            <a:custGeom>
              <a:avLst/>
              <a:gdLst>
                <a:gd name="T0" fmla="*/ 8 w 8"/>
                <a:gd name="T1" fmla="*/ 3731 h 3731"/>
                <a:gd name="T2" fmla="*/ 8 w 8"/>
                <a:gd name="T3" fmla="*/ 3723 h 3731"/>
                <a:gd name="T4" fmla="*/ 8 w 8"/>
                <a:gd name="T5" fmla="*/ 0 h 3731"/>
                <a:gd name="T6" fmla="*/ 0 w 8"/>
                <a:gd name="T7" fmla="*/ 0 h 3731"/>
                <a:gd name="T8" fmla="*/ 0 w 8"/>
                <a:gd name="T9" fmla="*/ 3723 h 3731"/>
                <a:gd name="T10" fmla="*/ 8 w 8"/>
                <a:gd name="T11" fmla="*/ 3731 h 3731"/>
                <a:gd name="T12" fmla="*/ 0 w 8"/>
                <a:gd name="T13" fmla="*/ 3723 h 3731"/>
                <a:gd name="T14" fmla="*/ 0 w 8"/>
                <a:gd name="T15" fmla="*/ 3731 h 3731"/>
                <a:gd name="T16" fmla="*/ 8 w 8"/>
                <a:gd name="T17" fmla="*/ 3731 h 37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3731">
                  <a:moveTo>
                    <a:pt x="8" y="3731"/>
                  </a:moveTo>
                  <a:lnTo>
                    <a:pt x="8" y="3723"/>
                  </a:lnTo>
                  <a:lnTo>
                    <a:pt x="8" y="0"/>
                  </a:lnTo>
                  <a:lnTo>
                    <a:pt x="0" y="0"/>
                  </a:lnTo>
                  <a:lnTo>
                    <a:pt x="0" y="3723"/>
                  </a:lnTo>
                  <a:lnTo>
                    <a:pt x="8" y="3731"/>
                  </a:lnTo>
                  <a:lnTo>
                    <a:pt x="0" y="3723"/>
                  </a:lnTo>
                  <a:lnTo>
                    <a:pt x="0" y="3731"/>
                  </a:lnTo>
                  <a:lnTo>
                    <a:pt x="8" y="3731"/>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Rectangle 59"/>
            <p:cNvSpPr>
              <a:spLocks noChangeArrowheads="1"/>
            </p:cNvSpPr>
            <p:nvPr/>
          </p:nvSpPr>
          <p:spPr bwMode="auto">
            <a:xfrm>
              <a:off x="2806701" y="3962401"/>
              <a:ext cx="131763" cy="47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267" name="Group 266"/>
          <p:cNvGrpSpPr/>
          <p:nvPr/>
        </p:nvGrpSpPr>
        <p:grpSpPr>
          <a:xfrm>
            <a:off x="4979858" y="1583955"/>
            <a:ext cx="3527490" cy="1971559"/>
            <a:chOff x="4979858" y="1583955"/>
            <a:chExt cx="3527490" cy="1971559"/>
          </a:xfrm>
        </p:grpSpPr>
        <p:grpSp>
          <p:nvGrpSpPr>
            <p:cNvPr id="260" name="Group 259"/>
            <p:cNvGrpSpPr/>
            <p:nvPr/>
          </p:nvGrpSpPr>
          <p:grpSpPr>
            <a:xfrm>
              <a:off x="6216078" y="1583955"/>
              <a:ext cx="2291270" cy="1833017"/>
              <a:chOff x="6008689" y="1309688"/>
              <a:chExt cx="2047875" cy="1638301"/>
            </a:xfrm>
          </p:grpSpPr>
          <p:sp>
            <p:nvSpPr>
              <p:cNvPr id="56" name="Rectangle 5"/>
              <p:cNvSpPr>
                <a:spLocks noChangeArrowheads="1"/>
              </p:cNvSpPr>
              <p:nvPr/>
            </p:nvSpPr>
            <p:spPr bwMode="auto">
              <a:xfrm>
                <a:off x="6008689" y="1309688"/>
                <a:ext cx="20478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262425"/>
                    </a:solidFill>
                    <a:effectLst/>
                    <a:latin typeface="Arial" panose="020B0604020202020204" pitchFamily="34" charset="0"/>
                  </a:rPr>
                  <a:t>Monomeric Synthesis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7" name="Rectangle 6"/>
              <p:cNvSpPr>
                <a:spLocks noChangeArrowheads="1"/>
              </p:cNvSpPr>
              <p:nvPr/>
            </p:nvSpPr>
            <p:spPr bwMode="auto">
              <a:xfrm>
                <a:off x="6148389" y="1782763"/>
                <a:ext cx="107950" cy="19050"/>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Rectangle 7"/>
              <p:cNvSpPr>
                <a:spLocks noChangeArrowheads="1"/>
              </p:cNvSpPr>
              <p:nvPr/>
            </p:nvSpPr>
            <p:spPr bwMode="auto">
              <a:xfrm>
                <a:off x="6184901" y="1944688"/>
                <a:ext cx="111125" cy="19050"/>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Rectangle 8"/>
              <p:cNvSpPr>
                <a:spLocks noChangeArrowheads="1"/>
              </p:cNvSpPr>
              <p:nvPr/>
            </p:nvSpPr>
            <p:spPr bwMode="auto">
              <a:xfrm>
                <a:off x="6169026" y="2125663"/>
                <a:ext cx="117475" cy="174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Rectangle 9"/>
              <p:cNvSpPr>
                <a:spLocks noChangeArrowheads="1"/>
              </p:cNvSpPr>
              <p:nvPr/>
            </p:nvSpPr>
            <p:spPr bwMode="auto">
              <a:xfrm>
                <a:off x="6184901" y="2305051"/>
                <a:ext cx="101600" cy="174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Rectangle 10"/>
              <p:cNvSpPr>
                <a:spLocks noChangeArrowheads="1"/>
              </p:cNvSpPr>
              <p:nvPr/>
            </p:nvSpPr>
            <p:spPr bwMode="auto">
              <a:xfrm>
                <a:off x="6169026" y="2560638"/>
                <a:ext cx="123825" cy="174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Rectangle 11"/>
              <p:cNvSpPr>
                <a:spLocks noChangeArrowheads="1"/>
              </p:cNvSpPr>
              <p:nvPr/>
            </p:nvSpPr>
            <p:spPr bwMode="auto">
              <a:xfrm>
                <a:off x="6148389" y="2728913"/>
                <a:ext cx="123825" cy="20638"/>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Rectangle 22"/>
              <p:cNvSpPr>
                <a:spLocks noChangeArrowheads="1"/>
              </p:cNvSpPr>
              <p:nvPr/>
            </p:nvSpPr>
            <p:spPr bwMode="auto">
              <a:xfrm>
                <a:off x="6338889" y="2695576"/>
                <a:ext cx="254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2B2B2B"/>
                    </a:solidFill>
                    <a:effectLst/>
                    <a:latin typeface="Arial" panose="020B0604020202020204" pitchFamily="34" charset="0"/>
                  </a:rPr>
                  <a:t>SiOH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6" name="Rectangle 25"/>
              <p:cNvSpPr>
                <a:spLocks noChangeArrowheads="1"/>
              </p:cNvSpPr>
              <p:nvPr/>
            </p:nvSpPr>
            <p:spPr bwMode="auto">
              <a:xfrm>
                <a:off x="6338889" y="1741488"/>
                <a:ext cx="339555" cy="9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C93430"/>
                    </a:solidFill>
                    <a:effectLst/>
                    <a:latin typeface="Arial" panose="020B0604020202020204" pitchFamily="34" charset="0"/>
                  </a:rPr>
                  <a:t>Si(X </a:t>
                </a:r>
                <a:r>
                  <a:rPr kumimoji="0" lang="en-US" altLang="en-US" sz="700" b="1" i="0" u="none" strike="noStrike" cap="none" normalizeH="0" baseline="0" dirty="0" err="1">
                    <a:ln>
                      <a:noFill/>
                    </a:ln>
                    <a:solidFill>
                      <a:srgbClr val="C93430"/>
                    </a:solidFill>
                    <a:effectLst/>
                    <a:latin typeface="Arial" panose="020B0604020202020204" pitchFamily="34" charset="0"/>
                  </a:rPr>
                  <a:t>X</a:t>
                </a:r>
                <a:r>
                  <a:rPr kumimoji="0" lang="en-US" altLang="en-US" sz="700" b="1" i="0" u="none" strike="noStrike" cap="none" normalizeH="0" baseline="0" dirty="0">
                    <a:ln>
                      <a:noFill/>
                    </a:ln>
                    <a:solidFill>
                      <a:srgbClr val="C93430"/>
                    </a:solidFill>
                    <a:effectLst/>
                    <a:latin typeface="Arial" panose="020B0604020202020204" pitchFamily="34" charset="0"/>
                  </a:rPr>
                  <a:t> )R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7" name="Rectangle 26"/>
              <p:cNvSpPr>
                <a:spLocks noChangeArrowheads="1"/>
              </p:cNvSpPr>
              <p:nvPr/>
            </p:nvSpPr>
            <p:spPr bwMode="auto">
              <a:xfrm>
                <a:off x="6491840" y="1782763"/>
                <a:ext cx="116051" cy="55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 b="1" i="0" u="none" strike="noStrike" cap="none" normalizeH="0" baseline="0" dirty="0">
                    <a:ln>
                      <a:noFill/>
                    </a:ln>
                    <a:solidFill>
                      <a:srgbClr val="C93430"/>
                    </a:solidFill>
                    <a:effectLst/>
                    <a:latin typeface="Arial" panose="020B0604020202020204" pitchFamily="34" charset="0"/>
                  </a:rPr>
                  <a:t>1    2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8" name="Rectangle 27"/>
              <p:cNvSpPr>
                <a:spLocks noChangeArrowheads="1"/>
              </p:cNvSpPr>
              <p:nvPr/>
            </p:nvSpPr>
            <p:spPr bwMode="auto">
              <a:xfrm>
                <a:off x="6338889" y="1908176"/>
                <a:ext cx="254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2B2B2B"/>
                    </a:solidFill>
                    <a:effectLst/>
                    <a:latin typeface="Arial" panose="020B0604020202020204" pitchFamily="34" charset="0"/>
                  </a:rPr>
                  <a:t>SiOH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9" name="Rectangle 28"/>
              <p:cNvSpPr>
                <a:spLocks noChangeArrowheads="1"/>
              </p:cNvSpPr>
              <p:nvPr/>
            </p:nvSpPr>
            <p:spPr bwMode="auto">
              <a:xfrm>
                <a:off x="6338889" y="2276476"/>
                <a:ext cx="254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2B2B2B"/>
                    </a:solidFill>
                    <a:effectLst/>
                    <a:latin typeface="Arial" panose="020B0604020202020204" pitchFamily="34" charset="0"/>
                  </a:rPr>
                  <a:t>SiOH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1" name="Freeform 60"/>
              <p:cNvSpPr>
                <a:spLocks/>
              </p:cNvSpPr>
              <p:nvPr/>
            </p:nvSpPr>
            <p:spPr bwMode="auto">
              <a:xfrm>
                <a:off x="6032501" y="1590676"/>
                <a:ext cx="182563" cy="1354138"/>
              </a:xfrm>
              <a:custGeom>
                <a:avLst/>
                <a:gdLst>
                  <a:gd name="T0" fmla="*/ 355 w 503"/>
                  <a:gd name="T1" fmla="*/ 3723 h 3723"/>
                  <a:gd name="T2" fmla="*/ 363 w 503"/>
                  <a:gd name="T3" fmla="*/ 3484 h 3723"/>
                  <a:gd name="T4" fmla="*/ 396 w 503"/>
                  <a:gd name="T5" fmla="*/ 3245 h 3723"/>
                  <a:gd name="T6" fmla="*/ 429 w 503"/>
                  <a:gd name="T7" fmla="*/ 2997 h 3723"/>
                  <a:gd name="T8" fmla="*/ 470 w 503"/>
                  <a:gd name="T9" fmla="*/ 2782 h 3723"/>
                  <a:gd name="T10" fmla="*/ 487 w 503"/>
                  <a:gd name="T11" fmla="*/ 2692 h 3723"/>
                  <a:gd name="T12" fmla="*/ 503 w 503"/>
                  <a:gd name="T13" fmla="*/ 2609 h 3723"/>
                  <a:gd name="T14" fmla="*/ 503 w 503"/>
                  <a:gd name="T15" fmla="*/ 2518 h 3723"/>
                  <a:gd name="T16" fmla="*/ 503 w 503"/>
                  <a:gd name="T17" fmla="*/ 2436 h 3723"/>
                  <a:gd name="T18" fmla="*/ 470 w 503"/>
                  <a:gd name="T19" fmla="*/ 2246 h 3723"/>
                  <a:gd name="T20" fmla="*/ 429 w 503"/>
                  <a:gd name="T21" fmla="*/ 2056 h 3723"/>
                  <a:gd name="T22" fmla="*/ 404 w 503"/>
                  <a:gd name="T23" fmla="*/ 1858 h 3723"/>
                  <a:gd name="T24" fmla="*/ 379 w 503"/>
                  <a:gd name="T25" fmla="*/ 1668 h 3723"/>
                  <a:gd name="T26" fmla="*/ 355 w 503"/>
                  <a:gd name="T27" fmla="*/ 1478 h 3723"/>
                  <a:gd name="T28" fmla="*/ 363 w 503"/>
                  <a:gd name="T29" fmla="*/ 1296 h 3723"/>
                  <a:gd name="T30" fmla="*/ 404 w 503"/>
                  <a:gd name="T31" fmla="*/ 983 h 3723"/>
                  <a:gd name="T32" fmla="*/ 421 w 503"/>
                  <a:gd name="T33" fmla="*/ 644 h 3723"/>
                  <a:gd name="T34" fmla="*/ 421 w 503"/>
                  <a:gd name="T35" fmla="*/ 471 h 3723"/>
                  <a:gd name="T36" fmla="*/ 421 w 503"/>
                  <a:gd name="T37" fmla="*/ 314 h 3723"/>
                  <a:gd name="T38" fmla="*/ 396 w 503"/>
                  <a:gd name="T39" fmla="*/ 149 h 3723"/>
                  <a:gd name="T40" fmla="*/ 363 w 503"/>
                  <a:gd name="T41" fmla="*/ 0 h 3723"/>
                  <a:gd name="T42" fmla="*/ 0 w 503"/>
                  <a:gd name="T43" fmla="*/ 0 h 3723"/>
                  <a:gd name="T44" fmla="*/ 0 w 503"/>
                  <a:gd name="T45" fmla="*/ 3723 h 3723"/>
                  <a:gd name="T46" fmla="*/ 355 w 503"/>
                  <a:gd name="T47" fmla="*/ 3723 h 37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3" h="3723">
                    <a:moveTo>
                      <a:pt x="355" y="3723"/>
                    </a:moveTo>
                    <a:lnTo>
                      <a:pt x="363" y="3484"/>
                    </a:lnTo>
                    <a:lnTo>
                      <a:pt x="396" y="3245"/>
                    </a:lnTo>
                    <a:lnTo>
                      <a:pt x="429" y="2997"/>
                    </a:lnTo>
                    <a:lnTo>
                      <a:pt x="470" y="2782"/>
                    </a:lnTo>
                    <a:lnTo>
                      <a:pt x="487" y="2692"/>
                    </a:lnTo>
                    <a:lnTo>
                      <a:pt x="503" y="2609"/>
                    </a:lnTo>
                    <a:lnTo>
                      <a:pt x="503" y="2518"/>
                    </a:lnTo>
                    <a:lnTo>
                      <a:pt x="503" y="2436"/>
                    </a:lnTo>
                    <a:lnTo>
                      <a:pt x="470" y="2246"/>
                    </a:lnTo>
                    <a:lnTo>
                      <a:pt x="429" y="2056"/>
                    </a:lnTo>
                    <a:lnTo>
                      <a:pt x="404" y="1858"/>
                    </a:lnTo>
                    <a:lnTo>
                      <a:pt x="379" y="1668"/>
                    </a:lnTo>
                    <a:lnTo>
                      <a:pt x="355" y="1478"/>
                    </a:lnTo>
                    <a:lnTo>
                      <a:pt x="363" y="1296"/>
                    </a:lnTo>
                    <a:lnTo>
                      <a:pt x="404" y="983"/>
                    </a:lnTo>
                    <a:lnTo>
                      <a:pt x="421" y="644"/>
                    </a:lnTo>
                    <a:lnTo>
                      <a:pt x="421" y="471"/>
                    </a:lnTo>
                    <a:lnTo>
                      <a:pt x="421" y="314"/>
                    </a:lnTo>
                    <a:lnTo>
                      <a:pt x="396" y="149"/>
                    </a:lnTo>
                    <a:lnTo>
                      <a:pt x="363" y="0"/>
                    </a:lnTo>
                    <a:lnTo>
                      <a:pt x="0" y="0"/>
                    </a:lnTo>
                    <a:lnTo>
                      <a:pt x="0" y="3723"/>
                    </a:lnTo>
                    <a:lnTo>
                      <a:pt x="355" y="3723"/>
                    </a:lnTo>
                    <a:close/>
                  </a:path>
                </a:pathLst>
              </a:custGeom>
              <a:solidFill>
                <a:srgbClr val="C1C2C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2" name="Freeform 61"/>
              <p:cNvSpPr>
                <a:spLocks/>
              </p:cNvSpPr>
              <p:nvPr/>
            </p:nvSpPr>
            <p:spPr bwMode="auto">
              <a:xfrm>
                <a:off x="6157914" y="2857501"/>
                <a:ext cx="9525" cy="87313"/>
              </a:xfrm>
              <a:custGeom>
                <a:avLst/>
                <a:gdLst>
                  <a:gd name="T0" fmla="*/ 17 w 25"/>
                  <a:gd name="T1" fmla="*/ 0 h 239"/>
                  <a:gd name="T2" fmla="*/ 17 w 25"/>
                  <a:gd name="T3" fmla="*/ 0 h 239"/>
                  <a:gd name="T4" fmla="*/ 0 w 25"/>
                  <a:gd name="T5" fmla="*/ 239 h 239"/>
                  <a:gd name="T6" fmla="*/ 9 w 25"/>
                  <a:gd name="T7" fmla="*/ 239 h 239"/>
                  <a:gd name="T8" fmla="*/ 25 w 25"/>
                  <a:gd name="T9" fmla="*/ 0 h 239"/>
                  <a:gd name="T10" fmla="*/ 17 w 25"/>
                  <a:gd name="T11" fmla="*/ 0 h 239"/>
                </a:gdLst>
                <a:ahLst/>
                <a:cxnLst>
                  <a:cxn ang="0">
                    <a:pos x="T0" y="T1"/>
                  </a:cxn>
                  <a:cxn ang="0">
                    <a:pos x="T2" y="T3"/>
                  </a:cxn>
                  <a:cxn ang="0">
                    <a:pos x="T4" y="T5"/>
                  </a:cxn>
                  <a:cxn ang="0">
                    <a:pos x="T6" y="T7"/>
                  </a:cxn>
                  <a:cxn ang="0">
                    <a:pos x="T8" y="T9"/>
                  </a:cxn>
                  <a:cxn ang="0">
                    <a:pos x="T10" y="T11"/>
                  </a:cxn>
                </a:cxnLst>
                <a:rect l="0" t="0" r="r" b="b"/>
                <a:pathLst>
                  <a:path w="25" h="239">
                    <a:moveTo>
                      <a:pt x="17" y="0"/>
                    </a:moveTo>
                    <a:lnTo>
                      <a:pt x="17" y="0"/>
                    </a:lnTo>
                    <a:lnTo>
                      <a:pt x="0" y="239"/>
                    </a:lnTo>
                    <a:lnTo>
                      <a:pt x="9" y="239"/>
                    </a:lnTo>
                    <a:lnTo>
                      <a:pt x="25" y="0"/>
                    </a:lnTo>
                    <a:lnTo>
                      <a:pt x="17"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3" name="Freeform 62"/>
              <p:cNvSpPr>
                <a:spLocks/>
              </p:cNvSpPr>
              <p:nvPr/>
            </p:nvSpPr>
            <p:spPr bwMode="auto">
              <a:xfrm>
                <a:off x="6164264" y="2767013"/>
                <a:ext cx="11113" cy="90488"/>
              </a:xfrm>
              <a:custGeom>
                <a:avLst/>
                <a:gdLst>
                  <a:gd name="T0" fmla="*/ 25 w 33"/>
                  <a:gd name="T1" fmla="*/ 0 h 248"/>
                  <a:gd name="T2" fmla="*/ 25 w 33"/>
                  <a:gd name="T3" fmla="*/ 0 h 248"/>
                  <a:gd name="T4" fmla="*/ 0 w 33"/>
                  <a:gd name="T5" fmla="*/ 248 h 248"/>
                  <a:gd name="T6" fmla="*/ 8 w 33"/>
                  <a:gd name="T7" fmla="*/ 248 h 248"/>
                  <a:gd name="T8" fmla="*/ 33 w 33"/>
                  <a:gd name="T9" fmla="*/ 9 h 248"/>
                  <a:gd name="T10" fmla="*/ 25 w 33"/>
                  <a:gd name="T11" fmla="*/ 0 h 248"/>
                </a:gdLst>
                <a:ahLst/>
                <a:cxnLst>
                  <a:cxn ang="0">
                    <a:pos x="T0" y="T1"/>
                  </a:cxn>
                  <a:cxn ang="0">
                    <a:pos x="T2" y="T3"/>
                  </a:cxn>
                  <a:cxn ang="0">
                    <a:pos x="T4" y="T5"/>
                  </a:cxn>
                  <a:cxn ang="0">
                    <a:pos x="T6" y="T7"/>
                  </a:cxn>
                  <a:cxn ang="0">
                    <a:pos x="T8" y="T9"/>
                  </a:cxn>
                  <a:cxn ang="0">
                    <a:pos x="T10" y="T11"/>
                  </a:cxn>
                </a:cxnLst>
                <a:rect l="0" t="0" r="r" b="b"/>
                <a:pathLst>
                  <a:path w="33" h="248">
                    <a:moveTo>
                      <a:pt x="25" y="0"/>
                    </a:moveTo>
                    <a:lnTo>
                      <a:pt x="25" y="0"/>
                    </a:lnTo>
                    <a:lnTo>
                      <a:pt x="0" y="248"/>
                    </a:lnTo>
                    <a:lnTo>
                      <a:pt x="8" y="248"/>
                    </a:lnTo>
                    <a:lnTo>
                      <a:pt x="33" y="9"/>
                    </a:lnTo>
                    <a:lnTo>
                      <a:pt x="25"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4" name="Freeform 63"/>
              <p:cNvSpPr>
                <a:spLocks/>
              </p:cNvSpPr>
              <p:nvPr/>
            </p:nvSpPr>
            <p:spPr bwMode="auto">
              <a:xfrm>
                <a:off x="6172201" y="2679701"/>
                <a:ext cx="19050" cy="90488"/>
              </a:xfrm>
              <a:custGeom>
                <a:avLst/>
                <a:gdLst>
                  <a:gd name="T0" fmla="*/ 41 w 49"/>
                  <a:gd name="T1" fmla="*/ 0 h 248"/>
                  <a:gd name="T2" fmla="*/ 41 w 49"/>
                  <a:gd name="T3" fmla="*/ 0 h 248"/>
                  <a:gd name="T4" fmla="*/ 0 w 49"/>
                  <a:gd name="T5" fmla="*/ 239 h 248"/>
                  <a:gd name="T6" fmla="*/ 8 w 49"/>
                  <a:gd name="T7" fmla="*/ 248 h 248"/>
                  <a:gd name="T8" fmla="*/ 49 w 49"/>
                  <a:gd name="T9" fmla="*/ 0 h 248"/>
                  <a:gd name="T10" fmla="*/ 41 w 49"/>
                  <a:gd name="T11" fmla="*/ 0 h 248"/>
                </a:gdLst>
                <a:ahLst/>
                <a:cxnLst>
                  <a:cxn ang="0">
                    <a:pos x="T0" y="T1"/>
                  </a:cxn>
                  <a:cxn ang="0">
                    <a:pos x="T2" y="T3"/>
                  </a:cxn>
                  <a:cxn ang="0">
                    <a:pos x="T4" y="T5"/>
                  </a:cxn>
                  <a:cxn ang="0">
                    <a:pos x="T6" y="T7"/>
                  </a:cxn>
                  <a:cxn ang="0">
                    <a:pos x="T8" y="T9"/>
                  </a:cxn>
                  <a:cxn ang="0">
                    <a:pos x="T10" y="T11"/>
                  </a:cxn>
                </a:cxnLst>
                <a:rect l="0" t="0" r="r" b="b"/>
                <a:pathLst>
                  <a:path w="49" h="248">
                    <a:moveTo>
                      <a:pt x="41" y="0"/>
                    </a:moveTo>
                    <a:lnTo>
                      <a:pt x="41" y="0"/>
                    </a:lnTo>
                    <a:lnTo>
                      <a:pt x="0" y="239"/>
                    </a:lnTo>
                    <a:lnTo>
                      <a:pt x="8" y="248"/>
                    </a:lnTo>
                    <a:lnTo>
                      <a:pt x="49" y="0"/>
                    </a:lnTo>
                    <a:lnTo>
                      <a:pt x="41"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5" name="Freeform 64"/>
              <p:cNvSpPr>
                <a:spLocks/>
              </p:cNvSpPr>
              <p:nvPr/>
            </p:nvSpPr>
            <p:spPr bwMode="auto">
              <a:xfrm>
                <a:off x="6188076" y="2601913"/>
                <a:ext cx="17463" cy="77788"/>
              </a:xfrm>
              <a:custGeom>
                <a:avLst/>
                <a:gdLst>
                  <a:gd name="T0" fmla="*/ 49 w 49"/>
                  <a:gd name="T1" fmla="*/ 0 h 215"/>
                  <a:gd name="T2" fmla="*/ 41 w 49"/>
                  <a:gd name="T3" fmla="*/ 0 h 215"/>
                  <a:gd name="T4" fmla="*/ 0 w 49"/>
                  <a:gd name="T5" fmla="*/ 215 h 215"/>
                  <a:gd name="T6" fmla="*/ 8 w 49"/>
                  <a:gd name="T7" fmla="*/ 215 h 215"/>
                  <a:gd name="T8" fmla="*/ 49 w 49"/>
                  <a:gd name="T9" fmla="*/ 0 h 215"/>
                </a:gdLst>
                <a:ahLst/>
                <a:cxnLst>
                  <a:cxn ang="0">
                    <a:pos x="T0" y="T1"/>
                  </a:cxn>
                  <a:cxn ang="0">
                    <a:pos x="T2" y="T3"/>
                  </a:cxn>
                  <a:cxn ang="0">
                    <a:pos x="T4" y="T5"/>
                  </a:cxn>
                  <a:cxn ang="0">
                    <a:pos x="T6" y="T7"/>
                  </a:cxn>
                  <a:cxn ang="0">
                    <a:pos x="T8" y="T9"/>
                  </a:cxn>
                </a:cxnLst>
                <a:rect l="0" t="0" r="r" b="b"/>
                <a:pathLst>
                  <a:path w="49" h="215">
                    <a:moveTo>
                      <a:pt x="49" y="0"/>
                    </a:moveTo>
                    <a:lnTo>
                      <a:pt x="41" y="0"/>
                    </a:lnTo>
                    <a:lnTo>
                      <a:pt x="0" y="215"/>
                    </a:lnTo>
                    <a:lnTo>
                      <a:pt x="8" y="215"/>
                    </a:lnTo>
                    <a:lnTo>
                      <a:pt x="49"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6" name="Freeform 65"/>
              <p:cNvSpPr>
                <a:spLocks/>
              </p:cNvSpPr>
              <p:nvPr/>
            </p:nvSpPr>
            <p:spPr bwMode="auto">
              <a:xfrm>
                <a:off x="6202364" y="2568576"/>
                <a:ext cx="9525" cy="33338"/>
              </a:xfrm>
              <a:custGeom>
                <a:avLst/>
                <a:gdLst>
                  <a:gd name="T0" fmla="*/ 8 w 25"/>
                  <a:gd name="T1" fmla="*/ 0 h 90"/>
                  <a:gd name="T2" fmla="*/ 8 w 25"/>
                  <a:gd name="T3" fmla="*/ 0 h 90"/>
                  <a:gd name="T4" fmla="*/ 0 w 25"/>
                  <a:gd name="T5" fmla="*/ 90 h 90"/>
                  <a:gd name="T6" fmla="*/ 8 w 25"/>
                  <a:gd name="T7" fmla="*/ 90 h 90"/>
                  <a:gd name="T8" fmla="*/ 25 w 25"/>
                  <a:gd name="T9" fmla="*/ 0 h 90"/>
                  <a:gd name="T10" fmla="*/ 8 w 25"/>
                  <a:gd name="T11" fmla="*/ 0 h 90"/>
                </a:gdLst>
                <a:ahLst/>
                <a:cxnLst>
                  <a:cxn ang="0">
                    <a:pos x="T0" y="T1"/>
                  </a:cxn>
                  <a:cxn ang="0">
                    <a:pos x="T2" y="T3"/>
                  </a:cxn>
                  <a:cxn ang="0">
                    <a:pos x="T4" y="T5"/>
                  </a:cxn>
                  <a:cxn ang="0">
                    <a:pos x="T6" y="T7"/>
                  </a:cxn>
                  <a:cxn ang="0">
                    <a:pos x="T8" y="T9"/>
                  </a:cxn>
                  <a:cxn ang="0">
                    <a:pos x="T10" y="T11"/>
                  </a:cxn>
                </a:cxnLst>
                <a:rect l="0" t="0" r="r" b="b"/>
                <a:pathLst>
                  <a:path w="25" h="90">
                    <a:moveTo>
                      <a:pt x="8" y="0"/>
                    </a:moveTo>
                    <a:lnTo>
                      <a:pt x="8" y="0"/>
                    </a:lnTo>
                    <a:lnTo>
                      <a:pt x="0" y="90"/>
                    </a:lnTo>
                    <a:lnTo>
                      <a:pt x="8" y="90"/>
                    </a:lnTo>
                    <a:lnTo>
                      <a:pt x="25" y="0"/>
                    </a:lnTo>
                    <a:lnTo>
                      <a:pt x="8"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7" name="Freeform 66"/>
              <p:cNvSpPr>
                <a:spLocks/>
              </p:cNvSpPr>
              <p:nvPr/>
            </p:nvSpPr>
            <p:spPr bwMode="auto">
              <a:xfrm>
                <a:off x="6205539" y="2538413"/>
                <a:ext cx="9525" cy="30163"/>
              </a:xfrm>
              <a:custGeom>
                <a:avLst/>
                <a:gdLst>
                  <a:gd name="T0" fmla="*/ 25 w 25"/>
                  <a:gd name="T1" fmla="*/ 0 h 83"/>
                  <a:gd name="T2" fmla="*/ 17 w 25"/>
                  <a:gd name="T3" fmla="*/ 0 h 83"/>
                  <a:gd name="T4" fmla="*/ 0 w 25"/>
                  <a:gd name="T5" fmla="*/ 83 h 83"/>
                  <a:gd name="T6" fmla="*/ 17 w 25"/>
                  <a:gd name="T7" fmla="*/ 83 h 83"/>
                  <a:gd name="T8" fmla="*/ 25 w 25"/>
                  <a:gd name="T9" fmla="*/ 0 h 83"/>
                </a:gdLst>
                <a:ahLst/>
                <a:cxnLst>
                  <a:cxn ang="0">
                    <a:pos x="T0" y="T1"/>
                  </a:cxn>
                  <a:cxn ang="0">
                    <a:pos x="T2" y="T3"/>
                  </a:cxn>
                  <a:cxn ang="0">
                    <a:pos x="T4" y="T5"/>
                  </a:cxn>
                  <a:cxn ang="0">
                    <a:pos x="T6" y="T7"/>
                  </a:cxn>
                  <a:cxn ang="0">
                    <a:pos x="T8" y="T9"/>
                  </a:cxn>
                </a:cxnLst>
                <a:rect l="0" t="0" r="r" b="b"/>
                <a:pathLst>
                  <a:path w="25" h="83">
                    <a:moveTo>
                      <a:pt x="25" y="0"/>
                    </a:moveTo>
                    <a:lnTo>
                      <a:pt x="17" y="0"/>
                    </a:lnTo>
                    <a:lnTo>
                      <a:pt x="0" y="83"/>
                    </a:lnTo>
                    <a:lnTo>
                      <a:pt x="17" y="83"/>
                    </a:lnTo>
                    <a:lnTo>
                      <a:pt x="25"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8" name="Rectangle 67"/>
              <p:cNvSpPr>
                <a:spLocks noChangeArrowheads="1"/>
              </p:cNvSpPr>
              <p:nvPr/>
            </p:nvSpPr>
            <p:spPr bwMode="auto">
              <a:xfrm>
                <a:off x="6211889" y="2506663"/>
                <a:ext cx="3175" cy="31750"/>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9" name="Rectangle 68"/>
              <p:cNvSpPr>
                <a:spLocks noChangeArrowheads="1"/>
              </p:cNvSpPr>
              <p:nvPr/>
            </p:nvSpPr>
            <p:spPr bwMode="auto">
              <a:xfrm>
                <a:off x="6211889" y="2476501"/>
                <a:ext cx="3175" cy="301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0" name="Freeform 69"/>
              <p:cNvSpPr>
                <a:spLocks/>
              </p:cNvSpPr>
              <p:nvPr/>
            </p:nvSpPr>
            <p:spPr bwMode="auto">
              <a:xfrm>
                <a:off x="6202364" y="2406651"/>
                <a:ext cx="12700" cy="69850"/>
              </a:xfrm>
              <a:custGeom>
                <a:avLst/>
                <a:gdLst>
                  <a:gd name="T0" fmla="*/ 8 w 33"/>
                  <a:gd name="T1" fmla="*/ 0 h 190"/>
                  <a:gd name="T2" fmla="*/ 0 w 33"/>
                  <a:gd name="T3" fmla="*/ 0 h 190"/>
                  <a:gd name="T4" fmla="*/ 25 w 33"/>
                  <a:gd name="T5" fmla="*/ 190 h 190"/>
                  <a:gd name="T6" fmla="*/ 33 w 33"/>
                  <a:gd name="T7" fmla="*/ 190 h 190"/>
                  <a:gd name="T8" fmla="*/ 8 w 33"/>
                  <a:gd name="T9" fmla="*/ 0 h 190"/>
                </a:gdLst>
                <a:ahLst/>
                <a:cxnLst>
                  <a:cxn ang="0">
                    <a:pos x="T0" y="T1"/>
                  </a:cxn>
                  <a:cxn ang="0">
                    <a:pos x="T2" y="T3"/>
                  </a:cxn>
                  <a:cxn ang="0">
                    <a:pos x="T4" y="T5"/>
                  </a:cxn>
                  <a:cxn ang="0">
                    <a:pos x="T6" y="T7"/>
                  </a:cxn>
                  <a:cxn ang="0">
                    <a:pos x="T8" y="T9"/>
                  </a:cxn>
                </a:cxnLst>
                <a:rect l="0" t="0" r="r" b="b"/>
                <a:pathLst>
                  <a:path w="33" h="190">
                    <a:moveTo>
                      <a:pt x="8" y="0"/>
                    </a:moveTo>
                    <a:lnTo>
                      <a:pt x="0" y="0"/>
                    </a:lnTo>
                    <a:lnTo>
                      <a:pt x="25" y="190"/>
                    </a:lnTo>
                    <a:lnTo>
                      <a:pt x="33" y="190"/>
                    </a:lnTo>
                    <a:lnTo>
                      <a:pt x="8"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1" name="Freeform 70"/>
              <p:cNvSpPr>
                <a:spLocks/>
              </p:cNvSpPr>
              <p:nvPr/>
            </p:nvSpPr>
            <p:spPr bwMode="auto">
              <a:xfrm>
                <a:off x="6188076" y="2338388"/>
                <a:ext cx="17463" cy="68263"/>
              </a:xfrm>
              <a:custGeom>
                <a:avLst/>
                <a:gdLst>
                  <a:gd name="T0" fmla="*/ 0 w 49"/>
                  <a:gd name="T1" fmla="*/ 0 h 190"/>
                  <a:gd name="T2" fmla="*/ 0 w 49"/>
                  <a:gd name="T3" fmla="*/ 0 h 190"/>
                  <a:gd name="T4" fmla="*/ 41 w 49"/>
                  <a:gd name="T5" fmla="*/ 190 h 190"/>
                  <a:gd name="T6" fmla="*/ 49 w 49"/>
                  <a:gd name="T7" fmla="*/ 190 h 190"/>
                  <a:gd name="T8" fmla="*/ 8 w 49"/>
                  <a:gd name="T9" fmla="*/ 0 h 190"/>
                  <a:gd name="T10" fmla="*/ 0 w 49"/>
                  <a:gd name="T11" fmla="*/ 0 h 190"/>
                </a:gdLst>
                <a:ahLst/>
                <a:cxnLst>
                  <a:cxn ang="0">
                    <a:pos x="T0" y="T1"/>
                  </a:cxn>
                  <a:cxn ang="0">
                    <a:pos x="T2" y="T3"/>
                  </a:cxn>
                  <a:cxn ang="0">
                    <a:pos x="T4" y="T5"/>
                  </a:cxn>
                  <a:cxn ang="0">
                    <a:pos x="T6" y="T7"/>
                  </a:cxn>
                  <a:cxn ang="0">
                    <a:pos x="T8" y="T9"/>
                  </a:cxn>
                  <a:cxn ang="0">
                    <a:pos x="T10" y="T11"/>
                  </a:cxn>
                </a:cxnLst>
                <a:rect l="0" t="0" r="r" b="b"/>
                <a:pathLst>
                  <a:path w="49" h="190">
                    <a:moveTo>
                      <a:pt x="0" y="0"/>
                    </a:moveTo>
                    <a:lnTo>
                      <a:pt x="0" y="0"/>
                    </a:lnTo>
                    <a:lnTo>
                      <a:pt x="41" y="190"/>
                    </a:lnTo>
                    <a:lnTo>
                      <a:pt x="49" y="190"/>
                    </a:lnTo>
                    <a:lnTo>
                      <a:pt x="8"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2" name="Freeform 71"/>
              <p:cNvSpPr>
                <a:spLocks/>
              </p:cNvSpPr>
              <p:nvPr/>
            </p:nvSpPr>
            <p:spPr bwMode="auto">
              <a:xfrm>
                <a:off x="6175376" y="2266951"/>
                <a:ext cx="15875" cy="71438"/>
              </a:xfrm>
              <a:custGeom>
                <a:avLst/>
                <a:gdLst>
                  <a:gd name="T0" fmla="*/ 16 w 41"/>
                  <a:gd name="T1" fmla="*/ 0 h 198"/>
                  <a:gd name="T2" fmla="*/ 0 w 41"/>
                  <a:gd name="T3" fmla="*/ 0 h 198"/>
                  <a:gd name="T4" fmla="*/ 33 w 41"/>
                  <a:gd name="T5" fmla="*/ 198 h 198"/>
                  <a:gd name="T6" fmla="*/ 41 w 41"/>
                  <a:gd name="T7" fmla="*/ 198 h 198"/>
                  <a:gd name="T8" fmla="*/ 16 w 41"/>
                  <a:gd name="T9" fmla="*/ 0 h 198"/>
                </a:gdLst>
                <a:ahLst/>
                <a:cxnLst>
                  <a:cxn ang="0">
                    <a:pos x="T0" y="T1"/>
                  </a:cxn>
                  <a:cxn ang="0">
                    <a:pos x="T2" y="T3"/>
                  </a:cxn>
                  <a:cxn ang="0">
                    <a:pos x="T4" y="T5"/>
                  </a:cxn>
                  <a:cxn ang="0">
                    <a:pos x="T6" y="T7"/>
                  </a:cxn>
                  <a:cxn ang="0">
                    <a:pos x="T8" y="T9"/>
                  </a:cxn>
                </a:cxnLst>
                <a:rect l="0" t="0" r="r" b="b"/>
                <a:pathLst>
                  <a:path w="41" h="198">
                    <a:moveTo>
                      <a:pt x="16" y="0"/>
                    </a:moveTo>
                    <a:lnTo>
                      <a:pt x="0" y="0"/>
                    </a:lnTo>
                    <a:lnTo>
                      <a:pt x="33" y="198"/>
                    </a:lnTo>
                    <a:lnTo>
                      <a:pt x="41" y="198"/>
                    </a:lnTo>
                    <a:lnTo>
                      <a:pt x="16"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3" name="Freeform 72"/>
              <p:cNvSpPr>
                <a:spLocks/>
              </p:cNvSpPr>
              <p:nvPr/>
            </p:nvSpPr>
            <p:spPr bwMode="auto">
              <a:xfrm>
                <a:off x="6167439" y="2197101"/>
                <a:ext cx="14288" cy="69850"/>
              </a:xfrm>
              <a:custGeom>
                <a:avLst/>
                <a:gdLst>
                  <a:gd name="T0" fmla="*/ 17 w 41"/>
                  <a:gd name="T1" fmla="*/ 0 h 190"/>
                  <a:gd name="T2" fmla="*/ 0 w 41"/>
                  <a:gd name="T3" fmla="*/ 0 h 190"/>
                  <a:gd name="T4" fmla="*/ 25 w 41"/>
                  <a:gd name="T5" fmla="*/ 190 h 190"/>
                  <a:gd name="T6" fmla="*/ 41 w 41"/>
                  <a:gd name="T7" fmla="*/ 190 h 190"/>
                  <a:gd name="T8" fmla="*/ 17 w 41"/>
                  <a:gd name="T9" fmla="*/ 0 h 190"/>
                </a:gdLst>
                <a:ahLst/>
                <a:cxnLst>
                  <a:cxn ang="0">
                    <a:pos x="T0" y="T1"/>
                  </a:cxn>
                  <a:cxn ang="0">
                    <a:pos x="T2" y="T3"/>
                  </a:cxn>
                  <a:cxn ang="0">
                    <a:pos x="T4" y="T5"/>
                  </a:cxn>
                  <a:cxn ang="0">
                    <a:pos x="T6" y="T7"/>
                  </a:cxn>
                  <a:cxn ang="0">
                    <a:pos x="T8" y="T9"/>
                  </a:cxn>
                </a:cxnLst>
                <a:rect l="0" t="0" r="r" b="b"/>
                <a:pathLst>
                  <a:path w="41" h="190">
                    <a:moveTo>
                      <a:pt x="17" y="0"/>
                    </a:moveTo>
                    <a:lnTo>
                      <a:pt x="0" y="0"/>
                    </a:lnTo>
                    <a:lnTo>
                      <a:pt x="25" y="190"/>
                    </a:lnTo>
                    <a:lnTo>
                      <a:pt x="41" y="190"/>
                    </a:lnTo>
                    <a:lnTo>
                      <a:pt x="17"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4" name="Freeform 73"/>
              <p:cNvSpPr>
                <a:spLocks/>
              </p:cNvSpPr>
              <p:nvPr/>
            </p:nvSpPr>
            <p:spPr bwMode="auto">
              <a:xfrm>
                <a:off x="6157914" y="2128838"/>
                <a:ext cx="14288" cy="68263"/>
              </a:xfrm>
              <a:custGeom>
                <a:avLst/>
                <a:gdLst>
                  <a:gd name="T0" fmla="*/ 0 w 42"/>
                  <a:gd name="T1" fmla="*/ 0 h 190"/>
                  <a:gd name="T2" fmla="*/ 0 w 42"/>
                  <a:gd name="T3" fmla="*/ 0 h 190"/>
                  <a:gd name="T4" fmla="*/ 25 w 42"/>
                  <a:gd name="T5" fmla="*/ 190 h 190"/>
                  <a:gd name="T6" fmla="*/ 42 w 42"/>
                  <a:gd name="T7" fmla="*/ 190 h 190"/>
                  <a:gd name="T8" fmla="*/ 9 w 42"/>
                  <a:gd name="T9" fmla="*/ 0 h 190"/>
                  <a:gd name="T10" fmla="*/ 0 w 42"/>
                  <a:gd name="T11" fmla="*/ 0 h 190"/>
                </a:gdLst>
                <a:ahLst/>
                <a:cxnLst>
                  <a:cxn ang="0">
                    <a:pos x="T0" y="T1"/>
                  </a:cxn>
                  <a:cxn ang="0">
                    <a:pos x="T2" y="T3"/>
                  </a:cxn>
                  <a:cxn ang="0">
                    <a:pos x="T4" y="T5"/>
                  </a:cxn>
                  <a:cxn ang="0">
                    <a:pos x="T6" y="T7"/>
                  </a:cxn>
                  <a:cxn ang="0">
                    <a:pos x="T8" y="T9"/>
                  </a:cxn>
                  <a:cxn ang="0">
                    <a:pos x="T10" y="T11"/>
                  </a:cxn>
                </a:cxnLst>
                <a:rect l="0" t="0" r="r" b="b"/>
                <a:pathLst>
                  <a:path w="42" h="190">
                    <a:moveTo>
                      <a:pt x="0" y="0"/>
                    </a:moveTo>
                    <a:lnTo>
                      <a:pt x="0" y="0"/>
                    </a:lnTo>
                    <a:lnTo>
                      <a:pt x="25" y="190"/>
                    </a:lnTo>
                    <a:lnTo>
                      <a:pt x="42" y="190"/>
                    </a:lnTo>
                    <a:lnTo>
                      <a:pt x="9"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5" name="Freeform 74"/>
              <p:cNvSpPr>
                <a:spLocks/>
              </p:cNvSpPr>
              <p:nvPr/>
            </p:nvSpPr>
            <p:spPr bwMode="auto">
              <a:xfrm>
                <a:off x="6157914" y="2058988"/>
                <a:ext cx="9525" cy="69850"/>
              </a:xfrm>
              <a:custGeom>
                <a:avLst/>
                <a:gdLst>
                  <a:gd name="T0" fmla="*/ 17 w 25"/>
                  <a:gd name="T1" fmla="*/ 0 h 190"/>
                  <a:gd name="T2" fmla="*/ 17 w 25"/>
                  <a:gd name="T3" fmla="*/ 8 h 190"/>
                  <a:gd name="T4" fmla="*/ 0 w 25"/>
                  <a:gd name="T5" fmla="*/ 190 h 190"/>
                  <a:gd name="T6" fmla="*/ 9 w 25"/>
                  <a:gd name="T7" fmla="*/ 190 h 190"/>
                  <a:gd name="T8" fmla="*/ 25 w 25"/>
                  <a:gd name="T9" fmla="*/ 8 h 190"/>
                  <a:gd name="T10" fmla="*/ 17 w 25"/>
                  <a:gd name="T11" fmla="*/ 0 h 190"/>
                </a:gdLst>
                <a:ahLst/>
                <a:cxnLst>
                  <a:cxn ang="0">
                    <a:pos x="T0" y="T1"/>
                  </a:cxn>
                  <a:cxn ang="0">
                    <a:pos x="T2" y="T3"/>
                  </a:cxn>
                  <a:cxn ang="0">
                    <a:pos x="T4" y="T5"/>
                  </a:cxn>
                  <a:cxn ang="0">
                    <a:pos x="T6" y="T7"/>
                  </a:cxn>
                  <a:cxn ang="0">
                    <a:pos x="T8" y="T9"/>
                  </a:cxn>
                  <a:cxn ang="0">
                    <a:pos x="T10" y="T11"/>
                  </a:cxn>
                </a:cxnLst>
                <a:rect l="0" t="0" r="r" b="b"/>
                <a:pathLst>
                  <a:path w="25" h="190">
                    <a:moveTo>
                      <a:pt x="17" y="0"/>
                    </a:moveTo>
                    <a:lnTo>
                      <a:pt x="17" y="8"/>
                    </a:lnTo>
                    <a:lnTo>
                      <a:pt x="0" y="190"/>
                    </a:lnTo>
                    <a:lnTo>
                      <a:pt x="9" y="190"/>
                    </a:lnTo>
                    <a:lnTo>
                      <a:pt x="25" y="8"/>
                    </a:lnTo>
                    <a:lnTo>
                      <a:pt x="17"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6" name="Freeform 75"/>
              <p:cNvSpPr>
                <a:spLocks/>
              </p:cNvSpPr>
              <p:nvPr/>
            </p:nvSpPr>
            <p:spPr bwMode="auto">
              <a:xfrm>
                <a:off x="6164264" y="1947863"/>
                <a:ext cx="17463" cy="114300"/>
              </a:xfrm>
              <a:custGeom>
                <a:avLst/>
                <a:gdLst>
                  <a:gd name="T0" fmla="*/ 49 w 49"/>
                  <a:gd name="T1" fmla="*/ 0 h 313"/>
                  <a:gd name="T2" fmla="*/ 33 w 49"/>
                  <a:gd name="T3" fmla="*/ 0 h 313"/>
                  <a:gd name="T4" fmla="*/ 0 w 49"/>
                  <a:gd name="T5" fmla="*/ 305 h 313"/>
                  <a:gd name="T6" fmla="*/ 8 w 49"/>
                  <a:gd name="T7" fmla="*/ 313 h 313"/>
                  <a:gd name="T8" fmla="*/ 49 w 49"/>
                  <a:gd name="T9" fmla="*/ 0 h 313"/>
                </a:gdLst>
                <a:ahLst/>
                <a:cxnLst>
                  <a:cxn ang="0">
                    <a:pos x="T0" y="T1"/>
                  </a:cxn>
                  <a:cxn ang="0">
                    <a:pos x="T2" y="T3"/>
                  </a:cxn>
                  <a:cxn ang="0">
                    <a:pos x="T4" y="T5"/>
                  </a:cxn>
                  <a:cxn ang="0">
                    <a:pos x="T6" y="T7"/>
                  </a:cxn>
                  <a:cxn ang="0">
                    <a:pos x="T8" y="T9"/>
                  </a:cxn>
                </a:cxnLst>
                <a:rect l="0" t="0" r="r" b="b"/>
                <a:pathLst>
                  <a:path w="49" h="313">
                    <a:moveTo>
                      <a:pt x="49" y="0"/>
                    </a:moveTo>
                    <a:lnTo>
                      <a:pt x="33" y="0"/>
                    </a:lnTo>
                    <a:lnTo>
                      <a:pt x="0" y="305"/>
                    </a:lnTo>
                    <a:lnTo>
                      <a:pt x="8" y="313"/>
                    </a:lnTo>
                    <a:lnTo>
                      <a:pt x="49"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7" name="Freeform 76"/>
              <p:cNvSpPr>
                <a:spLocks/>
              </p:cNvSpPr>
              <p:nvPr/>
            </p:nvSpPr>
            <p:spPr bwMode="auto">
              <a:xfrm>
                <a:off x="6175376" y="1825626"/>
                <a:ext cx="12700" cy="122238"/>
              </a:xfrm>
              <a:custGeom>
                <a:avLst/>
                <a:gdLst>
                  <a:gd name="T0" fmla="*/ 33 w 33"/>
                  <a:gd name="T1" fmla="*/ 0 h 339"/>
                  <a:gd name="T2" fmla="*/ 16 w 33"/>
                  <a:gd name="T3" fmla="*/ 0 h 339"/>
                  <a:gd name="T4" fmla="*/ 0 w 33"/>
                  <a:gd name="T5" fmla="*/ 339 h 339"/>
                  <a:gd name="T6" fmla="*/ 16 w 33"/>
                  <a:gd name="T7" fmla="*/ 339 h 339"/>
                  <a:gd name="T8" fmla="*/ 33 w 33"/>
                  <a:gd name="T9" fmla="*/ 9 h 339"/>
                  <a:gd name="T10" fmla="*/ 33 w 33"/>
                  <a:gd name="T11" fmla="*/ 0 h 339"/>
                </a:gdLst>
                <a:ahLst/>
                <a:cxnLst>
                  <a:cxn ang="0">
                    <a:pos x="T0" y="T1"/>
                  </a:cxn>
                  <a:cxn ang="0">
                    <a:pos x="T2" y="T3"/>
                  </a:cxn>
                  <a:cxn ang="0">
                    <a:pos x="T4" y="T5"/>
                  </a:cxn>
                  <a:cxn ang="0">
                    <a:pos x="T6" y="T7"/>
                  </a:cxn>
                  <a:cxn ang="0">
                    <a:pos x="T8" y="T9"/>
                  </a:cxn>
                  <a:cxn ang="0">
                    <a:pos x="T10" y="T11"/>
                  </a:cxn>
                </a:cxnLst>
                <a:rect l="0" t="0" r="r" b="b"/>
                <a:pathLst>
                  <a:path w="33" h="339">
                    <a:moveTo>
                      <a:pt x="33" y="0"/>
                    </a:moveTo>
                    <a:lnTo>
                      <a:pt x="16" y="0"/>
                    </a:lnTo>
                    <a:lnTo>
                      <a:pt x="0" y="339"/>
                    </a:lnTo>
                    <a:lnTo>
                      <a:pt x="16" y="339"/>
                    </a:lnTo>
                    <a:lnTo>
                      <a:pt x="33" y="9"/>
                    </a:lnTo>
                    <a:lnTo>
                      <a:pt x="33"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8" name="Rectangle 77"/>
              <p:cNvSpPr>
                <a:spLocks noChangeArrowheads="1"/>
              </p:cNvSpPr>
              <p:nvPr/>
            </p:nvSpPr>
            <p:spPr bwMode="auto">
              <a:xfrm>
                <a:off x="6181726" y="1762126"/>
                <a:ext cx="6350" cy="63500"/>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9" name="Rectangle 78"/>
              <p:cNvSpPr>
                <a:spLocks noChangeArrowheads="1"/>
              </p:cNvSpPr>
              <p:nvPr/>
            </p:nvSpPr>
            <p:spPr bwMode="auto">
              <a:xfrm>
                <a:off x="6181726" y="1704976"/>
                <a:ext cx="6350" cy="57150"/>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0" name="Freeform 79"/>
              <p:cNvSpPr>
                <a:spLocks/>
              </p:cNvSpPr>
              <p:nvPr/>
            </p:nvSpPr>
            <p:spPr bwMode="auto">
              <a:xfrm>
                <a:off x="6172201" y="1644651"/>
                <a:ext cx="15875" cy="60325"/>
              </a:xfrm>
              <a:custGeom>
                <a:avLst/>
                <a:gdLst>
                  <a:gd name="T0" fmla="*/ 8 w 41"/>
                  <a:gd name="T1" fmla="*/ 0 h 165"/>
                  <a:gd name="T2" fmla="*/ 0 w 41"/>
                  <a:gd name="T3" fmla="*/ 0 h 165"/>
                  <a:gd name="T4" fmla="*/ 24 w 41"/>
                  <a:gd name="T5" fmla="*/ 165 h 165"/>
                  <a:gd name="T6" fmla="*/ 41 w 41"/>
                  <a:gd name="T7" fmla="*/ 165 h 165"/>
                  <a:gd name="T8" fmla="*/ 8 w 41"/>
                  <a:gd name="T9" fmla="*/ 0 h 165"/>
                </a:gdLst>
                <a:ahLst/>
                <a:cxnLst>
                  <a:cxn ang="0">
                    <a:pos x="T0" y="T1"/>
                  </a:cxn>
                  <a:cxn ang="0">
                    <a:pos x="T2" y="T3"/>
                  </a:cxn>
                  <a:cxn ang="0">
                    <a:pos x="T4" y="T5"/>
                  </a:cxn>
                  <a:cxn ang="0">
                    <a:pos x="T6" y="T7"/>
                  </a:cxn>
                  <a:cxn ang="0">
                    <a:pos x="T8" y="T9"/>
                  </a:cxn>
                </a:cxnLst>
                <a:rect l="0" t="0" r="r" b="b"/>
                <a:pathLst>
                  <a:path w="41" h="165">
                    <a:moveTo>
                      <a:pt x="8" y="0"/>
                    </a:moveTo>
                    <a:lnTo>
                      <a:pt x="0" y="0"/>
                    </a:lnTo>
                    <a:lnTo>
                      <a:pt x="24" y="165"/>
                    </a:lnTo>
                    <a:lnTo>
                      <a:pt x="41" y="165"/>
                    </a:lnTo>
                    <a:lnTo>
                      <a:pt x="8"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1" name="Freeform 80"/>
              <p:cNvSpPr>
                <a:spLocks/>
              </p:cNvSpPr>
              <p:nvPr/>
            </p:nvSpPr>
            <p:spPr bwMode="auto">
              <a:xfrm>
                <a:off x="6164264" y="1590676"/>
                <a:ext cx="11113" cy="53975"/>
              </a:xfrm>
              <a:custGeom>
                <a:avLst/>
                <a:gdLst>
                  <a:gd name="T0" fmla="*/ 0 w 33"/>
                  <a:gd name="T1" fmla="*/ 0 h 149"/>
                  <a:gd name="T2" fmla="*/ 0 w 33"/>
                  <a:gd name="T3" fmla="*/ 9 h 149"/>
                  <a:gd name="T4" fmla="*/ 25 w 33"/>
                  <a:gd name="T5" fmla="*/ 149 h 149"/>
                  <a:gd name="T6" fmla="*/ 33 w 33"/>
                  <a:gd name="T7" fmla="*/ 149 h 149"/>
                  <a:gd name="T8" fmla="*/ 8 w 33"/>
                  <a:gd name="T9" fmla="*/ 0 h 149"/>
                  <a:gd name="T10" fmla="*/ 0 w 33"/>
                  <a:gd name="T11" fmla="*/ 0 h 149"/>
                  <a:gd name="T12" fmla="*/ 8 w 33"/>
                  <a:gd name="T13" fmla="*/ 0 h 149"/>
                  <a:gd name="T14" fmla="*/ 8 w 33"/>
                  <a:gd name="T15" fmla="*/ 0 h 149"/>
                  <a:gd name="T16" fmla="*/ 0 w 33"/>
                  <a:gd name="T17"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 h="149">
                    <a:moveTo>
                      <a:pt x="0" y="0"/>
                    </a:moveTo>
                    <a:lnTo>
                      <a:pt x="0" y="9"/>
                    </a:lnTo>
                    <a:lnTo>
                      <a:pt x="25" y="149"/>
                    </a:lnTo>
                    <a:lnTo>
                      <a:pt x="33" y="149"/>
                    </a:lnTo>
                    <a:lnTo>
                      <a:pt x="8" y="0"/>
                    </a:lnTo>
                    <a:lnTo>
                      <a:pt x="0" y="0"/>
                    </a:lnTo>
                    <a:lnTo>
                      <a:pt x="8" y="0"/>
                    </a:lnTo>
                    <a:lnTo>
                      <a:pt x="8"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2" name="Freeform 81"/>
              <p:cNvSpPr>
                <a:spLocks/>
              </p:cNvSpPr>
              <p:nvPr/>
            </p:nvSpPr>
            <p:spPr bwMode="auto">
              <a:xfrm>
                <a:off x="6032501" y="1590676"/>
                <a:ext cx="131763" cy="3175"/>
              </a:xfrm>
              <a:custGeom>
                <a:avLst/>
                <a:gdLst>
                  <a:gd name="T0" fmla="*/ 0 w 363"/>
                  <a:gd name="T1" fmla="*/ 0 h 9"/>
                  <a:gd name="T2" fmla="*/ 0 w 363"/>
                  <a:gd name="T3" fmla="*/ 9 h 9"/>
                  <a:gd name="T4" fmla="*/ 363 w 363"/>
                  <a:gd name="T5" fmla="*/ 9 h 9"/>
                  <a:gd name="T6" fmla="*/ 363 w 363"/>
                  <a:gd name="T7" fmla="*/ 0 h 9"/>
                  <a:gd name="T8" fmla="*/ 0 w 363"/>
                  <a:gd name="T9" fmla="*/ 0 h 9"/>
                  <a:gd name="T10" fmla="*/ 0 w 363"/>
                  <a:gd name="T11" fmla="*/ 0 h 9"/>
                  <a:gd name="T12" fmla="*/ 0 w 363"/>
                  <a:gd name="T13" fmla="*/ 0 h 9"/>
                  <a:gd name="T14" fmla="*/ 0 w 363"/>
                  <a:gd name="T15" fmla="*/ 0 h 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63" h="9">
                    <a:moveTo>
                      <a:pt x="0" y="0"/>
                    </a:moveTo>
                    <a:lnTo>
                      <a:pt x="0" y="9"/>
                    </a:lnTo>
                    <a:lnTo>
                      <a:pt x="363" y="9"/>
                    </a:lnTo>
                    <a:lnTo>
                      <a:pt x="363" y="0"/>
                    </a:lnTo>
                    <a:lnTo>
                      <a:pt x="0" y="0"/>
                    </a:lnTo>
                    <a:lnTo>
                      <a:pt x="0" y="0"/>
                    </a:lnTo>
                    <a:lnTo>
                      <a:pt x="0" y="0"/>
                    </a:lnTo>
                    <a:lnTo>
                      <a:pt x="0" y="0"/>
                    </a:lnTo>
                    <a:close/>
                  </a:path>
                </a:pathLst>
              </a:custGeom>
              <a:solidFill>
                <a:srgbClr val="2624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3" name="Freeform 82"/>
              <p:cNvSpPr>
                <a:spLocks/>
              </p:cNvSpPr>
              <p:nvPr/>
            </p:nvSpPr>
            <p:spPr bwMode="auto">
              <a:xfrm>
                <a:off x="6032501" y="1590676"/>
                <a:ext cx="1588" cy="1357313"/>
              </a:xfrm>
              <a:custGeom>
                <a:avLst/>
                <a:gdLst>
                  <a:gd name="T0" fmla="*/ 0 w 8"/>
                  <a:gd name="T1" fmla="*/ 3732 h 3732"/>
                  <a:gd name="T2" fmla="*/ 8 w 8"/>
                  <a:gd name="T3" fmla="*/ 3723 h 3732"/>
                  <a:gd name="T4" fmla="*/ 8 w 8"/>
                  <a:gd name="T5" fmla="*/ 0 h 3732"/>
                  <a:gd name="T6" fmla="*/ 0 w 8"/>
                  <a:gd name="T7" fmla="*/ 0 h 3732"/>
                  <a:gd name="T8" fmla="*/ 0 w 8"/>
                  <a:gd name="T9" fmla="*/ 3723 h 3732"/>
                  <a:gd name="T10" fmla="*/ 0 w 8"/>
                  <a:gd name="T11" fmla="*/ 3732 h 3732"/>
                  <a:gd name="T12" fmla="*/ 0 w 8"/>
                  <a:gd name="T13" fmla="*/ 3723 h 3732"/>
                  <a:gd name="T14" fmla="*/ 0 w 8"/>
                  <a:gd name="T15" fmla="*/ 3732 h 37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 h="3732">
                    <a:moveTo>
                      <a:pt x="0" y="3732"/>
                    </a:moveTo>
                    <a:lnTo>
                      <a:pt x="8" y="3723"/>
                    </a:lnTo>
                    <a:lnTo>
                      <a:pt x="8" y="0"/>
                    </a:lnTo>
                    <a:lnTo>
                      <a:pt x="0" y="0"/>
                    </a:lnTo>
                    <a:lnTo>
                      <a:pt x="0" y="3723"/>
                    </a:lnTo>
                    <a:lnTo>
                      <a:pt x="0" y="3732"/>
                    </a:lnTo>
                    <a:lnTo>
                      <a:pt x="0" y="3723"/>
                    </a:lnTo>
                    <a:lnTo>
                      <a:pt x="0" y="3732"/>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4" name="Rectangle 83"/>
              <p:cNvSpPr>
                <a:spLocks noChangeArrowheads="1"/>
              </p:cNvSpPr>
              <p:nvPr/>
            </p:nvSpPr>
            <p:spPr bwMode="auto">
              <a:xfrm>
                <a:off x="6032501" y="2941638"/>
                <a:ext cx="128588" cy="6350"/>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3" name="Rectangle 142"/>
              <p:cNvSpPr>
                <a:spLocks noChangeArrowheads="1"/>
              </p:cNvSpPr>
              <p:nvPr/>
            </p:nvSpPr>
            <p:spPr bwMode="auto">
              <a:xfrm>
                <a:off x="6338889" y="2085976"/>
                <a:ext cx="339555" cy="9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C93430"/>
                    </a:solidFill>
                    <a:effectLst/>
                    <a:latin typeface="Arial" panose="020B0604020202020204" pitchFamily="34" charset="0"/>
                  </a:rPr>
                  <a:t>Si(X </a:t>
                </a:r>
                <a:r>
                  <a:rPr kumimoji="0" lang="en-US" altLang="en-US" sz="700" b="1" i="0" u="none" strike="noStrike" cap="none" normalizeH="0" baseline="0" dirty="0" err="1">
                    <a:ln>
                      <a:noFill/>
                    </a:ln>
                    <a:solidFill>
                      <a:srgbClr val="C93430"/>
                    </a:solidFill>
                    <a:effectLst/>
                    <a:latin typeface="Arial" panose="020B0604020202020204" pitchFamily="34" charset="0"/>
                  </a:rPr>
                  <a:t>X</a:t>
                </a:r>
                <a:r>
                  <a:rPr kumimoji="0" lang="en-US" altLang="en-US" sz="700" b="1" i="0" u="none" strike="noStrike" cap="none" normalizeH="0" baseline="0" dirty="0">
                    <a:ln>
                      <a:noFill/>
                    </a:ln>
                    <a:solidFill>
                      <a:srgbClr val="C93430"/>
                    </a:solidFill>
                    <a:effectLst/>
                    <a:latin typeface="Arial" panose="020B0604020202020204" pitchFamily="34" charset="0"/>
                  </a:rPr>
                  <a:t> )R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4" name="Rectangle 143"/>
              <p:cNvSpPr>
                <a:spLocks noChangeArrowheads="1"/>
              </p:cNvSpPr>
              <p:nvPr/>
            </p:nvSpPr>
            <p:spPr bwMode="auto">
              <a:xfrm>
                <a:off x="6491840" y="2138143"/>
                <a:ext cx="103156" cy="55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 b="1" i="0" u="none" strike="noStrike" cap="none" normalizeH="0" baseline="0" dirty="0">
                    <a:ln>
                      <a:noFill/>
                    </a:ln>
                    <a:solidFill>
                      <a:srgbClr val="C93430"/>
                    </a:solidFill>
                    <a:effectLst/>
                    <a:latin typeface="Arial" panose="020B0604020202020204" pitchFamily="34" charset="0"/>
                  </a:rPr>
                  <a:t>1    2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5" name="Rectangle 144"/>
              <p:cNvSpPr>
                <a:spLocks noChangeArrowheads="1"/>
              </p:cNvSpPr>
              <p:nvPr/>
            </p:nvSpPr>
            <p:spPr bwMode="auto">
              <a:xfrm>
                <a:off x="6338889" y="2517776"/>
                <a:ext cx="339555" cy="9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C93430"/>
                    </a:solidFill>
                    <a:effectLst/>
                    <a:latin typeface="Arial" panose="020B0604020202020204" pitchFamily="34" charset="0"/>
                  </a:rPr>
                  <a:t>Si(X </a:t>
                </a:r>
                <a:r>
                  <a:rPr kumimoji="0" lang="en-US" altLang="en-US" sz="700" b="1" i="0" u="none" strike="noStrike" cap="none" normalizeH="0" baseline="0" dirty="0" err="1">
                    <a:ln>
                      <a:noFill/>
                    </a:ln>
                    <a:solidFill>
                      <a:srgbClr val="C93430"/>
                    </a:solidFill>
                    <a:effectLst/>
                    <a:latin typeface="Arial" panose="020B0604020202020204" pitchFamily="34" charset="0"/>
                  </a:rPr>
                  <a:t>X</a:t>
                </a:r>
                <a:r>
                  <a:rPr kumimoji="0" lang="en-US" altLang="en-US" sz="700" b="1" i="0" u="none" strike="noStrike" cap="none" normalizeH="0" baseline="0" dirty="0">
                    <a:ln>
                      <a:noFill/>
                    </a:ln>
                    <a:solidFill>
                      <a:srgbClr val="C93430"/>
                    </a:solidFill>
                    <a:effectLst/>
                    <a:latin typeface="Arial" panose="020B0604020202020204" pitchFamily="34" charset="0"/>
                  </a:rPr>
                  <a:t> )R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6" name="Rectangle 145"/>
              <p:cNvSpPr>
                <a:spLocks noChangeArrowheads="1"/>
              </p:cNvSpPr>
              <p:nvPr/>
            </p:nvSpPr>
            <p:spPr bwMode="auto">
              <a:xfrm>
                <a:off x="6489018" y="2562401"/>
                <a:ext cx="103156" cy="55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 b="1" i="0" u="none" strike="noStrike" cap="none" normalizeH="0" baseline="0" dirty="0">
                    <a:ln>
                      <a:noFill/>
                    </a:ln>
                    <a:solidFill>
                      <a:srgbClr val="C93430"/>
                    </a:solidFill>
                    <a:effectLst/>
                    <a:latin typeface="Arial" panose="020B0604020202020204" pitchFamily="34" charset="0"/>
                  </a:rPr>
                  <a:t>1    2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261" name="Group 260"/>
            <p:cNvGrpSpPr/>
            <p:nvPr/>
          </p:nvGrpSpPr>
          <p:grpSpPr>
            <a:xfrm>
              <a:off x="4979858" y="2766890"/>
              <a:ext cx="1012421" cy="788624"/>
              <a:chOff x="4903789" y="2366963"/>
              <a:chExt cx="904875" cy="704851"/>
            </a:xfrm>
          </p:grpSpPr>
          <p:sp>
            <p:nvSpPr>
              <p:cNvPr id="197" name="Freeform 146"/>
              <p:cNvSpPr>
                <a:spLocks/>
              </p:cNvSpPr>
              <p:nvPr/>
            </p:nvSpPr>
            <p:spPr bwMode="auto">
              <a:xfrm>
                <a:off x="4929189" y="2590801"/>
                <a:ext cx="817563" cy="481013"/>
              </a:xfrm>
              <a:custGeom>
                <a:avLst/>
                <a:gdLst>
                  <a:gd name="T0" fmla="*/ 2230 w 2250"/>
                  <a:gd name="T1" fmla="*/ 0 h 1323"/>
                  <a:gd name="T2" fmla="*/ 0 w 2250"/>
                  <a:gd name="T3" fmla="*/ 1288 h 1323"/>
                  <a:gd name="T4" fmla="*/ 21 w 2250"/>
                  <a:gd name="T5" fmla="*/ 1323 h 1323"/>
                  <a:gd name="T6" fmla="*/ 2250 w 2250"/>
                  <a:gd name="T7" fmla="*/ 36 h 1323"/>
                  <a:gd name="T8" fmla="*/ 2230 w 2250"/>
                  <a:gd name="T9" fmla="*/ 0 h 1323"/>
                </a:gdLst>
                <a:ahLst/>
                <a:cxnLst>
                  <a:cxn ang="0">
                    <a:pos x="T0" y="T1"/>
                  </a:cxn>
                  <a:cxn ang="0">
                    <a:pos x="T2" y="T3"/>
                  </a:cxn>
                  <a:cxn ang="0">
                    <a:pos x="T4" y="T5"/>
                  </a:cxn>
                  <a:cxn ang="0">
                    <a:pos x="T6" y="T7"/>
                  </a:cxn>
                  <a:cxn ang="0">
                    <a:pos x="T8" y="T9"/>
                  </a:cxn>
                </a:cxnLst>
                <a:rect l="0" t="0" r="r" b="b"/>
                <a:pathLst>
                  <a:path w="2250" h="1323">
                    <a:moveTo>
                      <a:pt x="2230" y="0"/>
                    </a:moveTo>
                    <a:lnTo>
                      <a:pt x="0" y="1288"/>
                    </a:lnTo>
                    <a:lnTo>
                      <a:pt x="21" y="1323"/>
                    </a:lnTo>
                    <a:lnTo>
                      <a:pt x="2250" y="36"/>
                    </a:lnTo>
                    <a:lnTo>
                      <a:pt x="223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8" name="Freeform 147"/>
              <p:cNvSpPr>
                <a:spLocks/>
              </p:cNvSpPr>
              <p:nvPr/>
            </p:nvSpPr>
            <p:spPr bwMode="auto">
              <a:xfrm>
                <a:off x="5656264" y="2559051"/>
                <a:ext cx="152400" cy="123825"/>
              </a:xfrm>
              <a:custGeom>
                <a:avLst/>
                <a:gdLst>
                  <a:gd name="T0" fmla="*/ 419 w 419"/>
                  <a:gd name="T1" fmla="*/ 0 h 344"/>
                  <a:gd name="T2" fmla="*/ 0 w 419"/>
                  <a:gd name="T3" fmla="*/ 51 h 344"/>
                  <a:gd name="T4" fmla="*/ 8 w 419"/>
                  <a:gd name="T5" fmla="*/ 65 h 344"/>
                  <a:gd name="T6" fmla="*/ 20 w 419"/>
                  <a:gd name="T7" fmla="*/ 68 h 344"/>
                  <a:gd name="T8" fmla="*/ 28 w 419"/>
                  <a:gd name="T9" fmla="*/ 82 h 344"/>
                  <a:gd name="T10" fmla="*/ 36 w 419"/>
                  <a:gd name="T11" fmla="*/ 96 h 344"/>
                  <a:gd name="T12" fmla="*/ 51 w 419"/>
                  <a:gd name="T13" fmla="*/ 88 h 344"/>
                  <a:gd name="T14" fmla="*/ 55 w 419"/>
                  <a:gd name="T15" fmla="*/ 95 h 344"/>
                  <a:gd name="T16" fmla="*/ 63 w 419"/>
                  <a:gd name="T17" fmla="*/ 110 h 344"/>
                  <a:gd name="T18" fmla="*/ 67 w 419"/>
                  <a:gd name="T19" fmla="*/ 117 h 344"/>
                  <a:gd name="T20" fmla="*/ 75 w 419"/>
                  <a:gd name="T21" fmla="*/ 131 h 344"/>
                  <a:gd name="T22" fmla="*/ 98 w 419"/>
                  <a:gd name="T23" fmla="*/ 137 h 344"/>
                  <a:gd name="T24" fmla="*/ 102 w 419"/>
                  <a:gd name="T25" fmla="*/ 144 h 344"/>
                  <a:gd name="T26" fmla="*/ 110 w 419"/>
                  <a:gd name="T27" fmla="*/ 159 h 344"/>
                  <a:gd name="T28" fmla="*/ 119 w 419"/>
                  <a:gd name="T29" fmla="*/ 173 h 344"/>
                  <a:gd name="T30" fmla="*/ 123 w 419"/>
                  <a:gd name="T31" fmla="*/ 180 h 344"/>
                  <a:gd name="T32" fmla="*/ 131 w 419"/>
                  <a:gd name="T33" fmla="*/ 194 h 344"/>
                  <a:gd name="T34" fmla="*/ 135 w 419"/>
                  <a:gd name="T35" fmla="*/ 202 h 344"/>
                  <a:gd name="T36" fmla="*/ 143 w 419"/>
                  <a:gd name="T37" fmla="*/ 216 h 344"/>
                  <a:gd name="T38" fmla="*/ 129 w 419"/>
                  <a:gd name="T39" fmla="*/ 224 h 344"/>
                  <a:gd name="T40" fmla="*/ 137 w 419"/>
                  <a:gd name="T41" fmla="*/ 238 h 344"/>
                  <a:gd name="T42" fmla="*/ 141 w 419"/>
                  <a:gd name="T43" fmla="*/ 246 h 344"/>
                  <a:gd name="T44" fmla="*/ 150 w 419"/>
                  <a:gd name="T45" fmla="*/ 260 h 344"/>
                  <a:gd name="T46" fmla="*/ 158 w 419"/>
                  <a:gd name="T47" fmla="*/ 274 h 344"/>
                  <a:gd name="T48" fmla="*/ 148 w 419"/>
                  <a:gd name="T49" fmla="*/ 290 h 344"/>
                  <a:gd name="T50" fmla="*/ 156 w 419"/>
                  <a:gd name="T51" fmla="*/ 304 h 344"/>
                  <a:gd name="T52" fmla="*/ 164 w 419"/>
                  <a:gd name="T53" fmla="*/ 318 h 344"/>
                  <a:gd name="T54" fmla="*/ 157 w 419"/>
                  <a:gd name="T55" fmla="*/ 322 h 344"/>
                  <a:gd name="T56" fmla="*/ 161 w 419"/>
                  <a:gd name="T57" fmla="*/ 329 h 344"/>
                  <a:gd name="T58" fmla="*/ 169 w 419"/>
                  <a:gd name="T59" fmla="*/ 344 h 344"/>
                  <a:gd name="T60" fmla="*/ 419 w 419"/>
                  <a:gd name="T61" fmla="*/ 0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19" h="344">
                    <a:moveTo>
                      <a:pt x="419" y="0"/>
                    </a:moveTo>
                    <a:lnTo>
                      <a:pt x="0" y="51"/>
                    </a:lnTo>
                    <a:lnTo>
                      <a:pt x="8" y="65"/>
                    </a:lnTo>
                    <a:lnTo>
                      <a:pt x="20" y="68"/>
                    </a:lnTo>
                    <a:lnTo>
                      <a:pt x="28" y="82"/>
                    </a:lnTo>
                    <a:lnTo>
                      <a:pt x="36" y="96"/>
                    </a:lnTo>
                    <a:lnTo>
                      <a:pt x="51" y="88"/>
                    </a:lnTo>
                    <a:lnTo>
                      <a:pt x="55" y="95"/>
                    </a:lnTo>
                    <a:lnTo>
                      <a:pt x="63" y="110"/>
                    </a:lnTo>
                    <a:lnTo>
                      <a:pt x="67" y="117"/>
                    </a:lnTo>
                    <a:lnTo>
                      <a:pt x="75" y="131"/>
                    </a:lnTo>
                    <a:lnTo>
                      <a:pt x="98" y="137"/>
                    </a:lnTo>
                    <a:lnTo>
                      <a:pt x="102" y="144"/>
                    </a:lnTo>
                    <a:lnTo>
                      <a:pt x="110" y="159"/>
                    </a:lnTo>
                    <a:lnTo>
                      <a:pt x="119" y="173"/>
                    </a:lnTo>
                    <a:lnTo>
                      <a:pt x="123" y="180"/>
                    </a:lnTo>
                    <a:lnTo>
                      <a:pt x="131" y="194"/>
                    </a:lnTo>
                    <a:lnTo>
                      <a:pt x="135" y="202"/>
                    </a:lnTo>
                    <a:lnTo>
                      <a:pt x="143" y="216"/>
                    </a:lnTo>
                    <a:lnTo>
                      <a:pt x="129" y="224"/>
                    </a:lnTo>
                    <a:lnTo>
                      <a:pt x="137" y="238"/>
                    </a:lnTo>
                    <a:lnTo>
                      <a:pt x="141" y="246"/>
                    </a:lnTo>
                    <a:lnTo>
                      <a:pt x="150" y="260"/>
                    </a:lnTo>
                    <a:lnTo>
                      <a:pt x="158" y="274"/>
                    </a:lnTo>
                    <a:lnTo>
                      <a:pt x="148" y="290"/>
                    </a:lnTo>
                    <a:lnTo>
                      <a:pt x="156" y="304"/>
                    </a:lnTo>
                    <a:lnTo>
                      <a:pt x="164" y="318"/>
                    </a:lnTo>
                    <a:lnTo>
                      <a:pt x="157" y="322"/>
                    </a:lnTo>
                    <a:lnTo>
                      <a:pt x="161" y="329"/>
                    </a:lnTo>
                    <a:lnTo>
                      <a:pt x="169" y="344"/>
                    </a:lnTo>
                    <a:lnTo>
                      <a:pt x="419"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9" name="Rectangle 148"/>
              <p:cNvSpPr>
                <a:spLocks noChangeArrowheads="1"/>
              </p:cNvSpPr>
              <p:nvPr/>
            </p:nvSpPr>
            <p:spPr bwMode="auto">
              <a:xfrm rot="19800000">
                <a:off x="4903789" y="2733676"/>
                <a:ext cx="1778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0" name="Rectangle 149"/>
              <p:cNvSpPr>
                <a:spLocks noChangeArrowheads="1"/>
              </p:cNvSpPr>
              <p:nvPr/>
            </p:nvSpPr>
            <p:spPr bwMode="auto">
              <a:xfrm rot="19800000">
                <a:off x="5006976" y="2673351"/>
                <a:ext cx="1651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1" name="Rectangle 150"/>
              <p:cNvSpPr>
                <a:spLocks noChangeArrowheads="1"/>
              </p:cNvSpPr>
              <p:nvPr/>
            </p:nvSpPr>
            <p:spPr bwMode="auto">
              <a:xfrm rot="19800000">
                <a:off x="5084764" y="2635251"/>
                <a:ext cx="1651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2" name="Rectangle 151"/>
              <p:cNvSpPr>
                <a:spLocks noChangeArrowheads="1"/>
              </p:cNvSpPr>
              <p:nvPr/>
            </p:nvSpPr>
            <p:spPr bwMode="auto">
              <a:xfrm rot="19800000">
                <a:off x="5173664" y="2586038"/>
                <a:ext cx="1524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3" name="Rectangle 152"/>
              <p:cNvSpPr>
                <a:spLocks noChangeArrowheads="1"/>
              </p:cNvSpPr>
              <p:nvPr/>
            </p:nvSpPr>
            <p:spPr bwMode="auto">
              <a:xfrm rot="19800000">
                <a:off x="5237164" y="2544763"/>
                <a:ext cx="1651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4" name="Rectangle 153"/>
              <p:cNvSpPr>
                <a:spLocks noChangeArrowheads="1"/>
              </p:cNvSpPr>
              <p:nvPr/>
            </p:nvSpPr>
            <p:spPr bwMode="auto">
              <a:xfrm rot="19800000">
                <a:off x="5327651" y="2500313"/>
                <a:ext cx="1397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5" name="Rectangle 154"/>
              <p:cNvSpPr>
                <a:spLocks noChangeArrowheads="1"/>
              </p:cNvSpPr>
              <p:nvPr/>
            </p:nvSpPr>
            <p:spPr bwMode="auto">
              <a:xfrm rot="19800000">
                <a:off x="5376864" y="2468563"/>
                <a:ext cx="1651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6" name="Rectangle 155"/>
              <p:cNvSpPr>
                <a:spLocks noChangeArrowheads="1"/>
              </p:cNvSpPr>
              <p:nvPr/>
            </p:nvSpPr>
            <p:spPr bwMode="auto">
              <a:xfrm rot="19800000">
                <a:off x="5453064" y="2417763"/>
                <a:ext cx="1651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u</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7" name="Rectangle 156"/>
              <p:cNvSpPr>
                <a:spLocks noChangeArrowheads="1"/>
              </p:cNvSpPr>
              <p:nvPr/>
            </p:nvSpPr>
            <p:spPr bwMode="auto">
              <a:xfrm rot="19800000">
                <a:off x="5541964" y="2366963"/>
                <a:ext cx="1651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grpSp>
        <p:nvGrpSpPr>
          <p:cNvPr id="263" name="Group 262"/>
          <p:cNvGrpSpPr/>
          <p:nvPr/>
        </p:nvGrpSpPr>
        <p:grpSpPr>
          <a:xfrm>
            <a:off x="3596215" y="3605246"/>
            <a:ext cx="1067484" cy="925389"/>
            <a:chOff x="3667126" y="3116263"/>
            <a:chExt cx="954088" cy="827088"/>
          </a:xfrm>
        </p:grpSpPr>
        <p:sp>
          <p:nvSpPr>
            <p:cNvPr id="180" name="Rectangle 129"/>
            <p:cNvSpPr>
              <a:spLocks noChangeArrowheads="1"/>
            </p:cNvSpPr>
            <p:nvPr/>
          </p:nvSpPr>
          <p:spPr bwMode="auto">
            <a:xfrm>
              <a:off x="4010026" y="3395663"/>
              <a:ext cx="1016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C93430"/>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1" name="Rectangle 130"/>
            <p:cNvSpPr>
              <a:spLocks noChangeArrowheads="1"/>
            </p:cNvSpPr>
            <p:nvPr/>
          </p:nvSpPr>
          <p:spPr bwMode="auto">
            <a:xfrm>
              <a:off x="4073526" y="3433763"/>
              <a:ext cx="63500" cy="8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1" i="0" u="none" strike="noStrike" cap="none" normalizeH="0" baseline="0">
                  <a:ln>
                    <a:noFill/>
                  </a:ln>
                  <a:solidFill>
                    <a:srgbClr val="C93430"/>
                  </a:solidFill>
                  <a:effectLst/>
                  <a:latin typeface="Arial" panose="020B0604020202020204" pitchFamily="34" charset="0"/>
                </a:rPr>
                <a:t>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2" name="Rectangle 131"/>
            <p:cNvSpPr>
              <a:spLocks noChangeArrowheads="1"/>
            </p:cNvSpPr>
            <p:nvPr/>
          </p:nvSpPr>
          <p:spPr bwMode="auto">
            <a:xfrm>
              <a:off x="4137026" y="3255963"/>
              <a:ext cx="127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C93430"/>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3" name="Rectangle 132"/>
            <p:cNvSpPr>
              <a:spLocks noChangeArrowheads="1"/>
            </p:cNvSpPr>
            <p:nvPr/>
          </p:nvSpPr>
          <p:spPr bwMode="auto">
            <a:xfrm>
              <a:off x="4010026" y="3116263"/>
              <a:ext cx="1016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C93430"/>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4" name="Rectangle 133"/>
            <p:cNvSpPr>
              <a:spLocks noChangeArrowheads="1"/>
            </p:cNvSpPr>
            <p:nvPr/>
          </p:nvSpPr>
          <p:spPr bwMode="auto">
            <a:xfrm>
              <a:off x="4073526" y="3167063"/>
              <a:ext cx="63500" cy="8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1" i="0" u="none" strike="noStrike" cap="none" normalizeH="0" baseline="0">
                  <a:ln>
                    <a:noFill/>
                  </a:ln>
                  <a:solidFill>
                    <a:srgbClr val="C93430"/>
                  </a:solidFill>
                  <a:effectLst/>
                  <a:latin typeface="Arial" panose="020B0604020202020204" pitchFamily="34" charset="0"/>
                </a:rPr>
                <a:t>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5" name="Line 134"/>
            <p:cNvSpPr>
              <a:spLocks noChangeShapeType="1"/>
            </p:cNvSpPr>
            <p:nvPr/>
          </p:nvSpPr>
          <p:spPr bwMode="auto">
            <a:xfrm flipV="1">
              <a:off x="4098926" y="3341688"/>
              <a:ext cx="49213" cy="85725"/>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Line 135"/>
            <p:cNvSpPr>
              <a:spLocks noChangeShapeType="1"/>
            </p:cNvSpPr>
            <p:nvPr/>
          </p:nvSpPr>
          <p:spPr bwMode="auto">
            <a:xfrm flipH="1" flipV="1">
              <a:off x="4125914" y="3208338"/>
              <a:ext cx="22225"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 name="Rectangle 136"/>
            <p:cNvSpPr>
              <a:spLocks noChangeArrowheads="1"/>
            </p:cNvSpPr>
            <p:nvPr/>
          </p:nvSpPr>
          <p:spPr bwMode="auto">
            <a:xfrm>
              <a:off x="4303714" y="3255963"/>
              <a:ext cx="1016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C93430"/>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8" name="Line 137"/>
            <p:cNvSpPr>
              <a:spLocks noChangeShapeType="1"/>
            </p:cNvSpPr>
            <p:nvPr/>
          </p:nvSpPr>
          <p:spPr bwMode="auto">
            <a:xfrm>
              <a:off x="4243389" y="3292476"/>
              <a:ext cx="44450"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 name="Rectangle 138"/>
            <p:cNvSpPr>
              <a:spLocks noChangeArrowheads="1"/>
            </p:cNvSpPr>
            <p:nvPr/>
          </p:nvSpPr>
          <p:spPr bwMode="auto">
            <a:xfrm>
              <a:off x="3946526" y="3294063"/>
              <a:ext cx="1016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C93430"/>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0" name="Rectangle 139"/>
            <p:cNvSpPr>
              <a:spLocks noChangeArrowheads="1"/>
            </p:cNvSpPr>
            <p:nvPr/>
          </p:nvSpPr>
          <p:spPr bwMode="auto">
            <a:xfrm>
              <a:off x="4010026" y="3344863"/>
              <a:ext cx="63500" cy="8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1" i="0" u="none" strike="noStrike" cap="none" normalizeH="0" baseline="0">
                  <a:ln>
                    <a:noFill/>
                  </a:ln>
                  <a:solidFill>
                    <a:srgbClr val="C93430"/>
                  </a:solidFill>
                  <a:effectLst/>
                  <a:latin typeface="Arial" panose="020B0604020202020204" pitchFamily="34" charset="0"/>
                </a:rPr>
                <a:t>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1" name="Line 140"/>
            <p:cNvSpPr>
              <a:spLocks noChangeShapeType="1"/>
            </p:cNvSpPr>
            <p:nvPr/>
          </p:nvSpPr>
          <p:spPr bwMode="auto">
            <a:xfrm flipH="1">
              <a:off x="4024314" y="3302001"/>
              <a:ext cx="107950" cy="3333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 name="Rectangle 141"/>
            <p:cNvSpPr>
              <a:spLocks noChangeArrowheads="1"/>
            </p:cNvSpPr>
            <p:nvPr/>
          </p:nvSpPr>
          <p:spPr bwMode="auto">
            <a:xfrm>
              <a:off x="3667126" y="3192463"/>
              <a:ext cx="177800"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262425"/>
                  </a:solidFill>
                  <a:effectLst/>
                  <a:latin typeface="Arial" panose="020B060402020202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 name="Rectangle 225"/>
            <p:cNvSpPr>
              <a:spLocks noChangeArrowheads="1"/>
            </p:cNvSpPr>
            <p:nvPr/>
          </p:nvSpPr>
          <p:spPr bwMode="auto">
            <a:xfrm>
              <a:off x="3667126" y="3560763"/>
              <a:ext cx="954088"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trifunctional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 name="Rectangle 226"/>
            <p:cNvSpPr>
              <a:spLocks noChangeArrowheads="1"/>
            </p:cNvSpPr>
            <p:nvPr/>
          </p:nvSpPr>
          <p:spPr bwMode="auto">
            <a:xfrm>
              <a:off x="3895726" y="3727451"/>
              <a:ext cx="509588"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silane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270" name="Group 269"/>
          <p:cNvGrpSpPr/>
          <p:nvPr/>
        </p:nvGrpSpPr>
        <p:grpSpPr>
          <a:xfrm>
            <a:off x="5008277" y="3932062"/>
            <a:ext cx="2872080" cy="1907615"/>
            <a:chOff x="5008277" y="3932062"/>
            <a:chExt cx="2872080" cy="1907615"/>
          </a:xfrm>
        </p:grpSpPr>
        <p:grpSp>
          <p:nvGrpSpPr>
            <p:cNvPr id="262" name="Group 261"/>
            <p:cNvGrpSpPr/>
            <p:nvPr/>
          </p:nvGrpSpPr>
          <p:grpSpPr>
            <a:xfrm>
              <a:off x="5008277" y="4004886"/>
              <a:ext cx="984003" cy="573706"/>
              <a:chOff x="4929189" y="3473451"/>
              <a:chExt cx="879475" cy="512763"/>
            </a:xfrm>
          </p:grpSpPr>
          <p:sp>
            <p:nvSpPr>
              <p:cNvPr id="82" name="Rectangle 31"/>
              <p:cNvSpPr>
                <a:spLocks noChangeArrowheads="1"/>
              </p:cNvSpPr>
              <p:nvPr/>
            </p:nvSpPr>
            <p:spPr bwMode="auto">
              <a:xfrm rot="1800000">
                <a:off x="4932364" y="3581401"/>
                <a:ext cx="2159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2B2B2B"/>
                    </a:solidFill>
                    <a:effectLst/>
                    <a:latin typeface="Arial" panose="020B0604020202020204" pitchFamily="34" charset="0"/>
                  </a:rPr>
                  <a:t>W</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3" name="Rectangle 32"/>
              <p:cNvSpPr>
                <a:spLocks noChangeArrowheads="1"/>
              </p:cNvSpPr>
              <p:nvPr/>
            </p:nvSpPr>
            <p:spPr bwMode="auto">
              <a:xfrm rot="1800000">
                <a:off x="5064126" y="3644901"/>
                <a:ext cx="1651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4" name="Rectangle 33"/>
              <p:cNvSpPr>
                <a:spLocks noChangeArrowheads="1"/>
              </p:cNvSpPr>
              <p:nvPr/>
            </p:nvSpPr>
            <p:spPr bwMode="auto">
              <a:xfrm rot="1800000">
                <a:off x="5130801" y="3673476"/>
                <a:ext cx="127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5" name="Rectangle 34"/>
              <p:cNvSpPr>
                <a:spLocks noChangeArrowheads="1"/>
              </p:cNvSpPr>
              <p:nvPr/>
            </p:nvSpPr>
            <p:spPr bwMode="auto">
              <a:xfrm rot="1800000">
                <a:off x="5180014" y="3709988"/>
                <a:ext cx="1651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6" name="Rectangle 35"/>
              <p:cNvSpPr>
                <a:spLocks noChangeArrowheads="1"/>
              </p:cNvSpPr>
              <p:nvPr/>
            </p:nvSpPr>
            <p:spPr bwMode="auto">
              <a:xfrm rot="1800000">
                <a:off x="5257801" y="3741738"/>
                <a:ext cx="1397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8" name="Freeform 157"/>
              <p:cNvSpPr>
                <a:spLocks/>
              </p:cNvSpPr>
              <p:nvPr/>
            </p:nvSpPr>
            <p:spPr bwMode="auto">
              <a:xfrm>
                <a:off x="4929189" y="3473451"/>
                <a:ext cx="817563" cy="481013"/>
              </a:xfrm>
              <a:custGeom>
                <a:avLst/>
                <a:gdLst>
                  <a:gd name="T0" fmla="*/ 2230 w 2250"/>
                  <a:gd name="T1" fmla="*/ 1323 h 1323"/>
                  <a:gd name="T2" fmla="*/ 0 w 2250"/>
                  <a:gd name="T3" fmla="*/ 36 h 1323"/>
                  <a:gd name="T4" fmla="*/ 21 w 2250"/>
                  <a:gd name="T5" fmla="*/ 0 h 1323"/>
                  <a:gd name="T6" fmla="*/ 2250 w 2250"/>
                  <a:gd name="T7" fmla="*/ 1287 h 1323"/>
                  <a:gd name="T8" fmla="*/ 2230 w 2250"/>
                  <a:gd name="T9" fmla="*/ 1323 h 1323"/>
                </a:gdLst>
                <a:ahLst/>
                <a:cxnLst>
                  <a:cxn ang="0">
                    <a:pos x="T0" y="T1"/>
                  </a:cxn>
                  <a:cxn ang="0">
                    <a:pos x="T2" y="T3"/>
                  </a:cxn>
                  <a:cxn ang="0">
                    <a:pos x="T4" y="T5"/>
                  </a:cxn>
                  <a:cxn ang="0">
                    <a:pos x="T6" y="T7"/>
                  </a:cxn>
                  <a:cxn ang="0">
                    <a:pos x="T8" y="T9"/>
                  </a:cxn>
                </a:cxnLst>
                <a:rect l="0" t="0" r="r" b="b"/>
                <a:pathLst>
                  <a:path w="2250" h="1323">
                    <a:moveTo>
                      <a:pt x="2230" y="1323"/>
                    </a:moveTo>
                    <a:lnTo>
                      <a:pt x="0" y="36"/>
                    </a:lnTo>
                    <a:lnTo>
                      <a:pt x="21" y="0"/>
                    </a:lnTo>
                    <a:lnTo>
                      <a:pt x="2250" y="1287"/>
                    </a:lnTo>
                    <a:lnTo>
                      <a:pt x="2230" y="1323"/>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9" name="Freeform 158"/>
              <p:cNvSpPr>
                <a:spLocks/>
              </p:cNvSpPr>
              <p:nvPr/>
            </p:nvSpPr>
            <p:spPr bwMode="auto">
              <a:xfrm>
                <a:off x="5656264" y="3860801"/>
                <a:ext cx="152400" cy="125413"/>
              </a:xfrm>
              <a:custGeom>
                <a:avLst/>
                <a:gdLst>
                  <a:gd name="T0" fmla="*/ 419 w 419"/>
                  <a:gd name="T1" fmla="*/ 344 h 344"/>
                  <a:gd name="T2" fmla="*/ 0 w 419"/>
                  <a:gd name="T3" fmla="*/ 293 h 344"/>
                  <a:gd name="T4" fmla="*/ 8 w 419"/>
                  <a:gd name="T5" fmla="*/ 278 h 344"/>
                  <a:gd name="T6" fmla="*/ 20 w 419"/>
                  <a:gd name="T7" fmla="*/ 275 h 344"/>
                  <a:gd name="T8" fmla="*/ 28 w 419"/>
                  <a:gd name="T9" fmla="*/ 261 h 344"/>
                  <a:gd name="T10" fmla="*/ 36 w 419"/>
                  <a:gd name="T11" fmla="*/ 247 h 344"/>
                  <a:gd name="T12" fmla="*/ 51 w 419"/>
                  <a:gd name="T13" fmla="*/ 255 h 344"/>
                  <a:gd name="T14" fmla="*/ 55 w 419"/>
                  <a:gd name="T15" fmla="*/ 248 h 344"/>
                  <a:gd name="T16" fmla="*/ 63 w 419"/>
                  <a:gd name="T17" fmla="*/ 234 h 344"/>
                  <a:gd name="T18" fmla="*/ 67 w 419"/>
                  <a:gd name="T19" fmla="*/ 226 h 344"/>
                  <a:gd name="T20" fmla="*/ 75 w 419"/>
                  <a:gd name="T21" fmla="*/ 212 h 344"/>
                  <a:gd name="T22" fmla="*/ 98 w 419"/>
                  <a:gd name="T23" fmla="*/ 206 h 344"/>
                  <a:gd name="T24" fmla="*/ 102 w 419"/>
                  <a:gd name="T25" fmla="*/ 199 h 344"/>
                  <a:gd name="T26" fmla="*/ 110 w 419"/>
                  <a:gd name="T27" fmla="*/ 185 h 344"/>
                  <a:gd name="T28" fmla="*/ 119 w 419"/>
                  <a:gd name="T29" fmla="*/ 170 h 344"/>
                  <a:gd name="T30" fmla="*/ 123 w 419"/>
                  <a:gd name="T31" fmla="*/ 163 h 344"/>
                  <a:gd name="T32" fmla="*/ 131 w 419"/>
                  <a:gd name="T33" fmla="*/ 149 h 344"/>
                  <a:gd name="T34" fmla="*/ 135 w 419"/>
                  <a:gd name="T35" fmla="*/ 142 h 344"/>
                  <a:gd name="T36" fmla="*/ 143 w 419"/>
                  <a:gd name="T37" fmla="*/ 127 h 344"/>
                  <a:gd name="T38" fmla="*/ 129 w 419"/>
                  <a:gd name="T39" fmla="*/ 119 h 344"/>
                  <a:gd name="T40" fmla="*/ 137 w 419"/>
                  <a:gd name="T41" fmla="*/ 105 h 344"/>
                  <a:gd name="T42" fmla="*/ 141 w 419"/>
                  <a:gd name="T43" fmla="*/ 98 h 344"/>
                  <a:gd name="T44" fmla="*/ 150 w 419"/>
                  <a:gd name="T45" fmla="*/ 83 h 344"/>
                  <a:gd name="T46" fmla="*/ 158 w 419"/>
                  <a:gd name="T47" fmla="*/ 69 h 344"/>
                  <a:gd name="T48" fmla="*/ 148 w 419"/>
                  <a:gd name="T49" fmla="*/ 54 h 344"/>
                  <a:gd name="T50" fmla="*/ 156 w 419"/>
                  <a:gd name="T51" fmla="*/ 39 h 344"/>
                  <a:gd name="T52" fmla="*/ 164 w 419"/>
                  <a:gd name="T53" fmla="*/ 25 h 344"/>
                  <a:gd name="T54" fmla="*/ 157 w 419"/>
                  <a:gd name="T55" fmla="*/ 21 h 344"/>
                  <a:gd name="T56" fmla="*/ 161 w 419"/>
                  <a:gd name="T57" fmla="*/ 14 h 344"/>
                  <a:gd name="T58" fmla="*/ 169 w 419"/>
                  <a:gd name="T59" fmla="*/ 0 h 344"/>
                  <a:gd name="T60" fmla="*/ 419 w 419"/>
                  <a:gd name="T61"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19" h="344">
                    <a:moveTo>
                      <a:pt x="419" y="344"/>
                    </a:moveTo>
                    <a:lnTo>
                      <a:pt x="0" y="293"/>
                    </a:lnTo>
                    <a:lnTo>
                      <a:pt x="8" y="278"/>
                    </a:lnTo>
                    <a:lnTo>
                      <a:pt x="20" y="275"/>
                    </a:lnTo>
                    <a:lnTo>
                      <a:pt x="28" y="261"/>
                    </a:lnTo>
                    <a:lnTo>
                      <a:pt x="36" y="247"/>
                    </a:lnTo>
                    <a:lnTo>
                      <a:pt x="51" y="255"/>
                    </a:lnTo>
                    <a:lnTo>
                      <a:pt x="55" y="248"/>
                    </a:lnTo>
                    <a:lnTo>
                      <a:pt x="63" y="234"/>
                    </a:lnTo>
                    <a:lnTo>
                      <a:pt x="67" y="226"/>
                    </a:lnTo>
                    <a:lnTo>
                      <a:pt x="75" y="212"/>
                    </a:lnTo>
                    <a:lnTo>
                      <a:pt x="98" y="206"/>
                    </a:lnTo>
                    <a:lnTo>
                      <a:pt x="102" y="199"/>
                    </a:lnTo>
                    <a:lnTo>
                      <a:pt x="110" y="185"/>
                    </a:lnTo>
                    <a:lnTo>
                      <a:pt x="119" y="170"/>
                    </a:lnTo>
                    <a:lnTo>
                      <a:pt x="123" y="163"/>
                    </a:lnTo>
                    <a:lnTo>
                      <a:pt x="131" y="149"/>
                    </a:lnTo>
                    <a:lnTo>
                      <a:pt x="135" y="142"/>
                    </a:lnTo>
                    <a:lnTo>
                      <a:pt x="143" y="127"/>
                    </a:lnTo>
                    <a:lnTo>
                      <a:pt x="129" y="119"/>
                    </a:lnTo>
                    <a:lnTo>
                      <a:pt x="137" y="105"/>
                    </a:lnTo>
                    <a:lnTo>
                      <a:pt x="141" y="98"/>
                    </a:lnTo>
                    <a:lnTo>
                      <a:pt x="150" y="83"/>
                    </a:lnTo>
                    <a:lnTo>
                      <a:pt x="158" y="69"/>
                    </a:lnTo>
                    <a:lnTo>
                      <a:pt x="148" y="54"/>
                    </a:lnTo>
                    <a:lnTo>
                      <a:pt x="156" y="39"/>
                    </a:lnTo>
                    <a:lnTo>
                      <a:pt x="164" y="25"/>
                    </a:lnTo>
                    <a:lnTo>
                      <a:pt x="157" y="21"/>
                    </a:lnTo>
                    <a:lnTo>
                      <a:pt x="161" y="14"/>
                    </a:lnTo>
                    <a:lnTo>
                      <a:pt x="169" y="0"/>
                    </a:lnTo>
                    <a:lnTo>
                      <a:pt x="419" y="344"/>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257" name="Group 256"/>
            <p:cNvGrpSpPr/>
            <p:nvPr/>
          </p:nvGrpSpPr>
          <p:grpSpPr>
            <a:xfrm>
              <a:off x="7011805" y="4544844"/>
              <a:ext cx="868552" cy="696262"/>
              <a:chOff x="6719888" y="3956051"/>
              <a:chExt cx="776288" cy="622300"/>
            </a:xfrm>
          </p:grpSpPr>
          <p:sp>
            <p:nvSpPr>
              <p:cNvPr id="11" name="Rectangle 210"/>
              <p:cNvSpPr>
                <a:spLocks noChangeArrowheads="1"/>
              </p:cNvSpPr>
              <p:nvPr/>
            </p:nvSpPr>
            <p:spPr bwMode="auto">
              <a:xfrm>
                <a:off x="6846888" y="4222751"/>
                <a:ext cx="1016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C93430"/>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211"/>
              <p:cNvSpPr>
                <a:spLocks noChangeArrowheads="1"/>
              </p:cNvSpPr>
              <p:nvPr/>
            </p:nvSpPr>
            <p:spPr bwMode="auto">
              <a:xfrm>
                <a:off x="6911976" y="4260851"/>
                <a:ext cx="63500" cy="8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1" i="0" u="none" strike="noStrike" cap="none" normalizeH="0" baseline="0">
                    <a:ln>
                      <a:noFill/>
                    </a:ln>
                    <a:solidFill>
                      <a:srgbClr val="C93430"/>
                    </a:solidFill>
                    <a:effectLst/>
                    <a:latin typeface="Arial" panose="020B0604020202020204" pitchFamily="34" charset="0"/>
                  </a:rPr>
                  <a:t>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212"/>
              <p:cNvSpPr>
                <a:spLocks noChangeArrowheads="1"/>
              </p:cNvSpPr>
              <p:nvPr/>
            </p:nvSpPr>
            <p:spPr bwMode="auto">
              <a:xfrm>
                <a:off x="6975476" y="4083051"/>
                <a:ext cx="1270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C93430"/>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213"/>
              <p:cNvSpPr>
                <a:spLocks noChangeArrowheads="1"/>
              </p:cNvSpPr>
              <p:nvPr/>
            </p:nvSpPr>
            <p:spPr bwMode="auto">
              <a:xfrm>
                <a:off x="6846888" y="3956051"/>
                <a:ext cx="1016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C93430"/>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Rectangle 214"/>
              <p:cNvSpPr>
                <a:spLocks noChangeArrowheads="1"/>
              </p:cNvSpPr>
              <p:nvPr/>
            </p:nvSpPr>
            <p:spPr bwMode="auto">
              <a:xfrm>
                <a:off x="6911976" y="3994151"/>
                <a:ext cx="63500" cy="8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1" i="0" u="none" strike="noStrike" cap="none" normalizeH="0" baseline="0">
                    <a:ln>
                      <a:noFill/>
                    </a:ln>
                    <a:solidFill>
                      <a:srgbClr val="C93430"/>
                    </a:solidFill>
                    <a:effectLst/>
                    <a:latin typeface="Arial" panose="020B0604020202020204" pitchFamily="34" charset="0"/>
                  </a:rPr>
                  <a:t>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Line 215"/>
              <p:cNvSpPr>
                <a:spLocks noChangeShapeType="1"/>
              </p:cNvSpPr>
              <p:nvPr/>
            </p:nvSpPr>
            <p:spPr bwMode="auto">
              <a:xfrm flipV="1">
                <a:off x="6934201" y="4173538"/>
                <a:ext cx="47625" cy="87313"/>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Line 216"/>
              <p:cNvSpPr>
                <a:spLocks noChangeShapeType="1"/>
              </p:cNvSpPr>
              <p:nvPr/>
            </p:nvSpPr>
            <p:spPr bwMode="auto">
              <a:xfrm flipH="1" flipV="1">
                <a:off x="6961188" y="4041776"/>
                <a:ext cx="20638" cy="3810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Rectangle 217"/>
              <p:cNvSpPr>
                <a:spLocks noChangeArrowheads="1"/>
              </p:cNvSpPr>
              <p:nvPr/>
            </p:nvSpPr>
            <p:spPr bwMode="auto">
              <a:xfrm>
                <a:off x="7127876" y="4083051"/>
                <a:ext cx="1016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C93430"/>
                    </a:solidFill>
                    <a:effectLst/>
                    <a:latin typeface="Arial" panose="020B0604020202020204" pitchFamily="34" charset="0"/>
                  </a:rPr>
                  <a:t>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 name="Line 218"/>
              <p:cNvSpPr>
                <a:spLocks noChangeShapeType="1"/>
              </p:cNvSpPr>
              <p:nvPr/>
            </p:nvSpPr>
            <p:spPr bwMode="auto">
              <a:xfrm>
                <a:off x="7078663" y="4125913"/>
                <a:ext cx="44450"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Rectangle 219"/>
              <p:cNvSpPr>
                <a:spLocks noChangeArrowheads="1"/>
              </p:cNvSpPr>
              <p:nvPr/>
            </p:nvSpPr>
            <p:spPr bwMode="auto">
              <a:xfrm>
                <a:off x="6770688" y="4121151"/>
                <a:ext cx="101600" cy="12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C93430"/>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 name="Rectangle 220"/>
              <p:cNvSpPr>
                <a:spLocks noChangeArrowheads="1"/>
              </p:cNvSpPr>
              <p:nvPr/>
            </p:nvSpPr>
            <p:spPr bwMode="auto">
              <a:xfrm>
                <a:off x="6834188" y="4171951"/>
                <a:ext cx="63500" cy="8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1" i="0" u="none" strike="noStrike" cap="none" normalizeH="0" baseline="0">
                    <a:ln>
                      <a:noFill/>
                    </a:ln>
                    <a:solidFill>
                      <a:srgbClr val="C93430"/>
                    </a:solidFill>
                    <a:effectLst/>
                    <a:latin typeface="Arial" panose="020B0604020202020204" pitchFamily="34" charset="0"/>
                  </a:rPr>
                  <a:t>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Line 221"/>
              <p:cNvSpPr>
                <a:spLocks noChangeShapeType="1"/>
              </p:cNvSpPr>
              <p:nvPr/>
            </p:nvSpPr>
            <p:spPr bwMode="auto">
              <a:xfrm flipH="1">
                <a:off x="6859588" y="4135438"/>
                <a:ext cx="107950" cy="3175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Rectangle 222"/>
              <p:cNvSpPr>
                <a:spLocks noChangeArrowheads="1"/>
              </p:cNvSpPr>
              <p:nvPr/>
            </p:nvSpPr>
            <p:spPr bwMode="auto">
              <a:xfrm>
                <a:off x="6719888" y="4362451"/>
                <a:ext cx="776288"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2B2B2B"/>
                    </a:solidFill>
                    <a:effectLst/>
                    <a:latin typeface="Arial" panose="020B0604020202020204" pitchFamily="34" charset="0"/>
                  </a:rPr>
                  <a:t>monomer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259" name="Group 258"/>
            <p:cNvGrpSpPr/>
            <p:nvPr/>
          </p:nvGrpSpPr>
          <p:grpSpPr>
            <a:xfrm>
              <a:off x="6157464" y="3932062"/>
              <a:ext cx="840133" cy="1907615"/>
              <a:chOff x="5956301" y="3408363"/>
              <a:chExt cx="750888" cy="1704975"/>
            </a:xfrm>
          </p:grpSpPr>
          <p:sp>
            <p:nvSpPr>
              <p:cNvPr id="135" name="Rectangle 84"/>
              <p:cNvSpPr>
                <a:spLocks noChangeArrowheads="1"/>
              </p:cNvSpPr>
              <p:nvPr/>
            </p:nvSpPr>
            <p:spPr bwMode="auto">
              <a:xfrm>
                <a:off x="6097589" y="36750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6" name="Rectangle 85"/>
              <p:cNvSpPr>
                <a:spLocks noChangeArrowheads="1"/>
              </p:cNvSpPr>
              <p:nvPr/>
            </p:nvSpPr>
            <p:spPr bwMode="auto">
              <a:xfrm>
                <a:off x="6186489" y="3548063"/>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7" name="Rectangle 86"/>
              <p:cNvSpPr>
                <a:spLocks noChangeArrowheads="1"/>
              </p:cNvSpPr>
              <p:nvPr/>
            </p:nvSpPr>
            <p:spPr bwMode="auto">
              <a:xfrm>
                <a:off x="6097589" y="34083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8" name="Rectangle 87"/>
              <p:cNvSpPr>
                <a:spLocks noChangeArrowheads="1"/>
              </p:cNvSpPr>
              <p:nvPr/>
            </p:nvSpPr>
            <p:spPr bwMode="auto">
              <a:xfrm>
                <a:off x="6034089" y="34083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9" name="Line 88"/>
              <p:cNvSpPr>
                <a:spLocks noChangeShapeType="1"/>
              </p:cNvSpPr>
              <p:nvPr/>
            </p:nvSpPr>
            <p:spPr bwMode="auto">
              <a:xfrm flipV="1">
                <a:off x="6164264" y="3649663"/>
                <a:ext cx="19050" cy="3810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Line 89"/>
              <p:cNvSpPr>
                <a:spLocks noChangeShapeType="1"/>
              </p:cNvSpPr>
              <p:nvPr/>
            </p:nvSpPr>
            <p:spPr bwMode="auto">
              <a:xfrm flipH="1" flipV="1">
                <a:off x="6164264" y="3511551"/>
                <a:ext cx="25400" cy="3810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Rectangle 90"/>
              <p:cNvSpPr>
                <a:spLocks noChangeArrowheads="1"/>
              </p:cNvSpPr>
              <p:nvPr/>
            </p:nvSpPr>
            <p:spPr bwMode="auto">
              <a:xfrm>
                <a:off x="6186489" y="3816351"/>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2" name="Line 91"/>
              <p:cNvSpPr>
                <a:spLocks noChangeShapeType="1"/>
              </p:cNvSpPr>
              <p:nvPr/>
            </p:nvSpPr>
            <p:spPr bwMode="auto">
              <a:xfrm>
                <a:off x="6164264" y="3784601"/>
                <a:ext cx="25400" cy="3810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Rectangle 92"/>
              <p:cNvSpPr>
                <a:spLocks noChangeArrowheads="1"/>
              </p:cNvSpPr>
              <p:nvPr/>
            </p:nvSpPr>
            <p:spPr bwMode="auto">
              <a:xfrm>
                <a:off x="6097589" y="39560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4" name="Line 93"/>
              <p:cNvSpPr>
                <a:spLocks noChangeShapeType="1"/>
              </p:cNvSpPr>
              <p:nvPr/>
            </p:nvSpPr>
            <p:spPr bwMode="auto">
              <a:xfrm flipH="1">
                <a:off x="6159501" y="3916363"/>
                <a:ext cx="23813" cy="4445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Rectangle 94"/>
              <p:cNvSpPr>
                <a:spLocks noChangeArrowheads="1"/>
              </p:cNvSpPr>
              <p:nvPr/>
            </p:nvSpPr>
            <p:spPr bwMode="auto">
              <a:xfrm>
                <a:off x="6186489" y="4095751"/>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6" name="Line 95"/>
              <p:cNvSpPr>
                <a:spLocks noChangeShapeType="1"/>
              </p:cNvSpPr>
              <p:nvPr/>
            </p:nvSpPr>
            <p:spPr bwMode="auto">
              <a:xfrm>
                <a:off x="6159501" y="4054476"/>
                <a:ext cx="23813" cy="41275"/>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Rectangle 96"/>
              <p:cNvSpPr>
                <a:spLocks noChangeArrowheads="1"/>
              </p:cNvSpPr>
              <p:nvPr/>
            </p:nvSpPr>
            <p:spPr bwMode="auto">
              <a:xfrm>
                <a:off x="6097589" y="42227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dirty="0">
                    <a:ln>
                      <a:noFill/>
                    </a:ln>
                    <a:solidFill>
                      <a:srgbClr val="1989D5"/>
                    </a:solidFill>
                    <a:effectLst/>
                    <a:latin typeface="Arial" panose="020B0604020202020204" pitchFamily="34" charset="0"/>
                  </a:rPr>
                  <a:t>O</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8" name="Line 97"/>
              <p:cNvSpPr>
                <a:spLocks noChangeShapeType="1"/>
              </p:cNvSpPr>
              <p:nvPr/>
            </p:nvSpPr>
            <p:spPr bwMode="auto">
              <a:xfrm flipH="1">
                <a:off x="6159501" y="4189413"/>
                <a:ext cx="23813" cy="3810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Rectangle 98"/>
              <p:cNvSpPr>
                <a:spLocks noChangeArrowheads="1"/>
              </p:cNvSpPr>
              <p:nvPr/>
            </p:nvSpPr>
            <p:spPr bwMode="auto">
              <a:xfrm>
                <a:off x="6173789" y="4362451"/>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0" name="Line 99"/>
              <p:cNvSpPr>
                <a:spLocks noChangeShapeType="1"/>
              </p:cNvSpPr>
              <p:nvPr/>
            </p:nvSpPr>
            <p:spPr bwMode="auto">
              <a:xfrm>
                <a:off x="6159501" y="4327526"/>
                <a:ext cx="23813" cy="3810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Rectangle 100"/>
              <p:cNvSpPr>
                <a:spLocks noChangeArrowheads="1"/>
              </p:cNvSpPr>
              <p:nvPr/>
            </p:nvSpPr>
            <p:spPr bwMode="auto">
              <a:xfrm>
                <a:off x="6097589" y="45021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dirty="0">
                    <a:ln>
                      <a:noFill/>
                    </a:ln>
                    <a:solidFill>
                      <a:srgbClr val="1989D5"/>
                    </a:solidFill>
                    <a:effectLst/>
                    <a:latin typeface="Arial" panose="020B0604020202020204" pitchFamily="34" charset="0"/>
                  </a:rPr>
                  <a:t>O</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2" name="Line 101"/>
              <p:cNvSpPr>
                <a:spLocks noChangeShapeType="1"/>
              </p:cNvSpPr>
              <p:nvPr/>
            </p:nvSpPr>
            <p:spPr bwMode="auto">
              <a:xfrm flipH="1">
                <a:off x="6159501" y="4462463"/>
                <a:ext cx="23813"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Rectangle 102"/>
              <p:cNvSpPr>
                <a:spLocks noChangeArrowheads="1"/>
              </p:cNvSpPr>
              <p:nvPr/>
            </p:nvSpPr>
            <p:spPr bwMode="auto">
              <a:xfrm>
                <a:off x="6173789" y="4641851"/>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4" name="Line 103"/>
              <p:cNvSpPr>
                <a:spLocks noChangeShapeType="1"/>
              </p:cNvSpPr>
              <p:nvPr/>
            </p:nvSpPr>
            <p:spPr bwMode="auto">
              <a:xfrm>
                <a:off x="6159501" y="4600576"/>
                <a:ext cx="23813" cy="3810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Rectangle 104"/>
              <p:cNvSpPr>
                <a:spLocks noChangeArrowheads="1"/>
              </p:cNvSpPr>
              <p:nvPr/>
            </p:nvSpPr>
            <p:spPr bwMode="auto">
              <a:xfrm>
                <a:off x="6097589" y="4770438"/>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6" name="Rectangle 105"/>
              <p:cNvSpPr>
                <a:spLocks noChangeArrowheads="1"/>
              </p:cNvSpPr>
              <p:nvPr/>
            </p:nvSpPr>
            <p:spPr bwMode="auto">
              <a:xfrm>
                <a:off x="6021389" y="4770438"/>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7" name="Line 106"/>
              <p:cNvSpPr>
                <a:spLocks noChangeShapeType="1"/>
              </p:cNvSpPr>
              <p:nvPr/>
            </p:nvSpPr>
            <p:spPr bwMode="auto">
              <a:xfrm flipH="1">
                <a:off x="6156326" y="4738688"/>
                <a:ext cx="23813" cy="3810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Rectangle 107"/>
              <p:cNvSpPr>
                <a:spLocks noChangeArrowheads="1"/>
              </p:cNvSpPr>
              <p:nvPr/>
            </p:nvSpPr>
            <p:spPr bwMode="auto">
              <a:xfrm>
                <a:off x="6338889" y="35480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9" name="Line 108"/>
              <p:cNvSpPr>
                <a:spLocks noChangeShapeType="1"/>
              </p:cNvSpPr>
              <p:nvPr/>
            </p:nvSpPr>
            <p:spPr bwMode="auto">
              <a:xfrm>
                <a:off x="6281739" y="3598863"/>
                <a:ext cx="46038"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Rectangle 109"/>
              <p:cNvSpPr>
                <a:spLocks noChangeArrowheads="1"/>
              </p:cNvSpPr>
              <p:nvPr/>
            </p:nvSpPr>
            <p:spPr bwMode="auto">
              <a:xfrm>
                <a:off x="6034089" y="3586163"/>
                <a:ext cx="1143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1" name="Line 110"/>
              <p:cNvSpPr>
                <a:spLocks noChangeShapeType="1"/>
              </p:cNvSpPr>
              <p:nvPr/>
            </p:nvSpPr>
            <p:spPr bwMode="auto">
              <a:xfrm flipH="1">
                <a:off x="6105526" y="3609976"/>
                <a:ext cx="68263" cy="17463"/>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Rectangle 111"/>
              <p:cNvSpPr>
                <a:spLocks noChangeArrowheads="1"/>
              </p:cNvSpPr>
              <p:nvPr/>
            </p:nvSpPr>
            <p:spPr bwMode="auto">
              <a:xfrm>
                <a:off x="6338889" y="38163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3" name="Line 112"/>
              <p:cNvSpPr>
                <a:spLocks noChangeShapeType="1"/>
              </p:cNvSpPr>
              <p:nvPr/>
            </p:nvSpPr>
            <p:spPr bwMode="auto">
              <a:xfrm>
                <a:off x="6288089" y="3873501"/>
                <a:ext cx="39688"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Rectangle 113"/>
              <p:cNvSpPr>
                <a:spLocks noChangeArrowheads="1"/>
              </p:cNvSpPr>
              <p:nvPr/>
            </p:nvSpPr>
            <p:spPr bwMode="auto">
              <a:xfrm>
                <a:off x="6021389" y="38544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5" name="Rectangle 114"/>
              <p:cNvSpPr>
                <a:spLocks noChangeArrowheads="1"/>
              </p:cNvSpPr>
              <p:nvPr/>
            </p:nvSpPr>
            <p:spPr bwMode="auto">
              <a:xfrm>
                <a:off x="5956301" y="38544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6" name="Line 115"/>
              <p:cNvSpPr>
                <a:spLocks noChangeShapeType="1"/>
              </p:cNvSpPr>
              <p:nvPr/>
            </p:nvSpPr>
            <p:spPr bwMode="auto">
              <a:xfrm flipH="1">
                <a:off x="6111876" y="3883026"/>
                <a:ext cx="58738" cy="142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Rectangle 116"/>
              <p:cNvSpPr>
                <a:spLocks noChangeArrowheads="1"/>
              </p:cNvSpPr>
              <p:nvPr/>
            </p:nvSpPr>
            <p:spPr bwMode="auto">
              <a:xfrm>
                <a:off x="6338889" y="40957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8" name="Line 117"/>
              <p:cNvSpPr>
                <a:spLocks noChangeShapeType="1"/>
              </p:cNvSpPr>
              <p:nvPr/>
            </p:nvSpPr>
            <p:spPr bwMode="auto">
              <a:xfrm>
                <a:off x="6281739" y="4141788"/>
                <a:ext cx="46038"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Rectangle 118"/>
              <p:cNvSpPr>
                <a:spLocks noChangeArrowheads="1"/>
              </p:cNvSpPr>
              <p:nvPr/>
            </p:nvSpPr>
            <p:spPr bwMode="auto">
              <a:xfrm>
                <a:off x="6021389" y="4133851"/>
                <a:ext cx="1143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0" name="Line 119"/>
              <p:cNvSpPr>
                <a:spLocks noChangeShapeType="1"/>
              </p:cNvSpPr>
              <p:nvPr/>
            </p:nvSpPr>
            <p:spPr bwMode="auto">
              <a:xfrm flipH="1">
                <a:off x="6102351" y="4149726"/>
                <a:ext cx="68263" cy="22225"/>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Rectangle 120"/>
              <p:cNvSpPr>
                <a:spLocks noChangeArrowheads="1"/>
              </p:cNvSpPr>
              <p:nvPr/>
            </p:nvSpPr>
            <p:spPr bwMode="auto">
              <a:xfrm>
                <a:off x="6338889" y="43624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2" name="Line 121"/>
              <p:cNvSpPr>
                <a:spLocks noChangeShapeType="1"/>
              </p:cNvSpPr>
              <p:nvPr/>
            </p:nvSpPr>
            <p:spPr bwMode="auto">
              <a:xfrm>
                <a:off x="6281739" y="4414838"/>
                <a:ext cx="39688"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Rectangle 122"/>
              <p:cNvSpPr>
                <a:spLocks noChangeArrowheads="1"/>
              </p:cNvSpPr>
              <p:nvPr/>
            </p:nvSpPr>
            <p:spPr bwMode="auto">
              <a:xfrm>
                <a:off x="6021389" y="4400551"/>
                <a:ext cx="1143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4" name="Line 123"/>
              <p:cNvSpPr>
                <a:spLocks noChangeShapeType="1"/>
              </p:cNvSpPr>
              <p:nvPr/>
            </p:nvSpPr>
            <p:spPr bwMode="auto">
              <a:xfrm flipH="1">
                <a:off x="6102351" y="4422776"/>
                <a:ext cx="68263" cy="22225"/>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Rectangle 124"/>
              <p:cNvSpPr>
                <a:spLocks noChangeArrowheads="1"/>
              </p:cNvSpPr>
              <p:nvPr/>
            </p:nvSpPr>
            <p:spPr bwMode="auto">
              <a:xfrm>
                <a:off x="6326189" y="46418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6" name="Line 125"/>
              <p:cNvSpPr>
                <a:spLocks noChangeShapeType="1"/>
              </p:cNvSpPr>
              <p:nvPr/>
            </p:nvSpPr>
            <p:spPr bwMode="auto">
              <a:xfrm>
                <a:off x="6281739" y="4687888"/>
                <a:ext cx="39688"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Rectangle 126"/>
              <p:cNvSpPr>
                <a:spLocks noChangeArrowheads="1"/>
              </p:cNvSpPr>
              <p:nvPr/>
            </p:nvSpPr>
            <p:spPr bwMode="auto">
              <a:xfrm>
                <a:off x="6021389" y="4679951"/>
                <a:ext cx="1143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8" name="Line 127"/>
              <p:cNvSpPr>
                <a:spLocks noChangeShapeType="1"/>
              </p:cNvSpPr>
              <p:nvPr/>
            </p:nvSpPr>
            <p:spPr bwMode="auto">
              <a:xfrm flipH="1">
                <a:off x="6102351" y="4695826"/>
                <a:ext cx="61913" cy="22225"/>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Rectangle 128"/>
              <p:cNvSpPr>
                <a:spLocks noChangeArrowheads="1"/>
              </p:cNvSpPr>
              <p:nvPr/>
            </p:nvSpPr>
            <p:spPr bwMode="auto">
              <a:xfrm>
                <a:off x="5981701" y="4897438"/>
                <a:ext cx="725488"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2B2B2B"/>
                    </a:solidFill>
                    <a:effectLst/>
                    <a:latin typeface="Arial" panose="020B0604020202020204" pitchFamily="34" charset="0"/>
                  </a:rPr>
                  <a:t>oligomer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4" name="Rectangle 223"/>
              <p:cNvSpPr>
                <a:spLocks noChangeArrowheads="1"/>
              </p:cNvSpPr>
              <p:nvPr/>
            </p:nvSpPr>
            <p:spPr bwMode="auto">
              <a:xfrm>
                <a:off x="6529388" y="4044951"/>
                <a:ext cx="177800"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262425"/>
                    </a:solidFill>
                    <a:effectLst/>
                    <a:latin typeface="Arial" panose="020B060402020202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grpSp>
        <p:nvGrpSpPr>
          <p:cNvPr id="271" name="Group 270"/>
          <p:cNvGrpSpPr/>
          <p:nvPr/>
        </p:nvGrpSpPr>
        <p:grpSpPr>
          <a:xfrm>
            <a:off x="7793324" y="3504004"/>
            <a:ext cx="2378302" cy="2847213"/>
            <a:chOff x="7793324" y="3504004"/>
            <a:chExt cx="2378302" cy="2847213"/>
          </a:xfrm>
        </p:grpSpPr>
        <p:sp>
          <p:nvSpPr>
            <p:cNvPr id="80" name="Rectangle 29"/>
            <p:cNvSpPr>
              <a:spLocks noChangeArrowheads="1"/>
            </p:cNvSpPr>
            <p:nvPr/>
          </p:nvSpPr>
          <p:spPr bwMode="auto">
            <a:xfrm>
              <a:off x="7793324" y="4747329"/>
              <a:ext cx="449374" cy="17762"/>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Freeform 30"/>
            <p:cNvSpPr>
              <a:spLocks/>
            </p:cNvSpPr>
            <p:nvPr/>
          </p:nvSpPr>
          <p:spPr bwMode="auto">
            <a:xfrm>
              <a:off x="8159217" y="4686939"/>
              <a:ext cx="163408" cy="138542"/>
            </a:xfrm>
            <a:custGeom>
              <a:avLst/>
              <a:gdLst>
                <a:gd name="T0" fmla="*/ 404 w 404"/>
                <a:gd name="T1" fmla="*/ 165 h 338"/>
                <a:gd name="T2" fmla="*/ 0 w 404"/>
                <a:gd name="T3" fmla="*/ 0 h 338"/>
                <a:gd name="T4" fmla="*/ 16 w 404"/>
                <a:gd name="T5" fmla="*/ 16 h 338"/>
                <a:gd name="T6" fmla="*/ 33 w 404"/>
                <a:gd name="T7" fmla="*/ 24 h 338"/>
                <a:gd name="T8" fmla="*/ 33 w 404"/>
                <a:gd name="T9" fmla="*/ 41 h 338"/>
                <a:gd name="T10" fmla="*/ 33 w 404"/>
                <a:gd name="T11" fmla="*/ 57 h 338"/>
                <a:gd name="T12" fmla="*/ 41 w 404"/>
                <a:gd name="T13" fmla="*/ 66 h 338"/>
                <a:gd name="T14" fmla="*/ 41 w 404"/>
                <a:gd name="T15" fmla="*/ 82 h 338"/>
                <a:gd name="T16" fmla="*/ 41 w 404"/>
                <a:gd name="T17" fmla="*/ 90 h 338"/>
                <a:gd name="T18" fmla="*/ 41 w 404"/>
                <a:gd name="T19" fmla="*/ 107 h 338"/>
                <a:gd name="T20" fmla="*/ 41 w 404"/>
                <a:gd name="T21" fmla="*/ 123 h 338"/>
                <a:gd name="T22" fmla="*/ 41 w 404"/>
                <a:gd name="T23" fmla="*/ 132 h 338"/>
                <a:gd name="T24" fmla="*/ 57 w 404"/>
                <a:gd name="T25" fmla="*/ 148 h 338"/>
                <a:gd name="T26" fmla="*/ 57 w 404"/>
                <a:gd name="T27" fmla="*/ 165 h 338"/>
                <a:gd name="T28" fmla="*/ 57 w 404"/>
                <a:gd name="T29" fmla="*/ 173 h 338"/>
                <a:gd name="T30" fmla="*/ 57 w 404"/>
                <a:gd name="T31" fmla="*/ 189 h 338"/>
                <a:gd name="T32" fmla="*/ 41 w 404"/>
                <a:gd name="T33" fmla="*/ 198 h 338"/>
                <a:gd name="T34" fmla="*/ 41 w 404"/>
                <a:gd name="T35" fmla="*/ 214 h 338"/>
                <a:gd name="T36" fmla="*/ 41 w 404"/>
                <a:gd name="T37" fmla="*/ 231 h 338"/>
                <a:gd name="T38" fmla="*/ 41 w 404"/>
                <a:gd name="T39" fmla="*/ 239 h 338"/>
                <a:gd name="T40" fmla="*/ 41 w 404"/>
                <a:gd name="T41" fmla="*/ 256 h 338"/>
                <a:gd name="T42" fmla="*/ 33 w 404"/>
                <a:gd name="T43" fmla="*/ 272 h 338"/>
                <a:gd name="T44" fmla="*/ 33 w 404"/>
                <a:gd name="T45" fmla="*/ 280 h 338"/>
                <a:gd name="T46" fmla="*/ 33 w 404"/>
                <a:gd name="T47" fmla="*/ 297 h 338"/>
                <a:gd name="T48" fmla="*/ 33 w 404"/>
                <a:gd name="T49" fmla="*/ 313 h 338"/>
                <a:gd name="T50" fmla="*/ 16 w 404"/>
                <a:gd name="T51" fmla="*/ 313 h 338"/>
                <a:gd name="T52" fmla="*/ 16 w 404"/>
                <a:gd name="T53" fmla="*/ 322 h 338"/>
                <a:gd name="T54" fmla="*/ 0 w 404"/>
                <a:gd name="T55" fmla="*/ 338 h 338"/>
                <a:gd name="T56" fmla="*/ 404 w 404"/>
                <a:gd name="T57" fmla="*/ 165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04" h="338">
                  <a:moveTo>
                    <a:pt x="404" y="165"/>
                  </a:moveTo>
                  <a:lnTo>
                    <a:pt x="0" y="0"/>
                  </a:lnTo>
                  <a:lnTo>
                    <a:pt x="16" y="16"/>
                  </a:lnTo>
                  <a:lnTo>
                    <a:pt x="33" y="24"/>
                  </a:lnTo>
                  <a:lnTo>
                    <a:pt x="33" y="41"/>
                  </a:lnTo>
                  <a:lnTo>
                    <a:pt x="33" y="57"/>
                  </a:lnTo>
                  <a:lnTo>
                    <a:pt x="41" y="66"/>
                  </a:lnTo>
                  <a:lnTo>
                    <a:pt x="41" y="82"/>
                  </a:lnTo>
                  <a:lnTo>
                    <a:pt x="41" y="90"/>
                  </a:lnTo>
                  <a:lnTo>
                    <a:pt x="41" y="107"/>
                  </a:lnTo>
                  <a:lnTo>
                    <a:pt x="41" y="123"/>
                  </a:lnTo>
                  <a:lnTo>
                    <a:pt x="41" y="132"/>
                  </a:lnTo>
                  <a:lnTo>
                    <a:pt x="57" y="148"/>
                  </a:lnTo>
                  <a:lnTo>
                    <a:pt x="57" y="165"/>
                  </a:lnTo>
                  <a:lnTo>
                    <a:pt x="57" y="173"/>
                  </a:lnTo>
                  <a:lnTo>
                    <a:pt x="57" y="189"/>
                  </a:lnTo>
                  <a:lnTo>
                    <a:pt x="41" y="198"/>
                  </a:lnTo>
                  <a:lnTo>
                    <a:pt x="41" y="214"/>
                  </a:lnTo>
                  <a:lnTo>
                    <a:pt x="41" y="231"/>
                  </a:lnTo>
                  <a:lnTo>
                    <a:pt x="41" y="239"/>
                  </a:lnTo>
                  <a:lnTo>
                    <a:pt x="41" y="256"/>
                  </a:lnTo>
                  <a:lnTo>
                    <a:pt x="33" y="272"/>
                  </a:lnTo>
                  <a:lnTo>
                    <a:pt x="33" y="280"/>
                  </a:lnTo>
                  <a:lnTo>
                    <a:pt x="33" y="297"/>
                  </a:lnTo>
                  <a:lnTo>
                    <a:pt x="33" y="313"/>
                  </a:lnTo>
                  <a:lnTo>
                    <a:pt x="16" y="313"/>
                  </a:lnTo>
                  <a:lnTo>
                    <a:pt x="16" y="322"/>
                  </a:lnTo>
                  <a:lnTo>
                    <a:pt x="0" y="338"/>
                  </a:lnTo>
                  <a:lnTo>
                    <a:pt x="404" y="165"/>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nvGrpSpPr>
            <p:cNvPr id="258" name="Group 257"/>
            <p:cNvGrpSpPr/>
            <p:nvPr/>
          </p:nvGrpSpPr>
          <p:grpSpPr>
            <a:xfrm>
              <a:off x="7994032" y="3504004"/>
              <a:ext cx="2177594" cy="2847213"/>
              <a:chOff x="7597776" y="3025776"/>
              <a:chExt cx="1946275" cy="2544762"/>
            </a:xfrm>
          </p:grpSpPr>
          <p:sp>
            <p:nvSpPr>
              <p:cNvPr id="25" name="Rectangle 224"/>
              <p:cNvSpPr>
                <a:spLocks noChangeArrowheads="1"/>
              </p:cNvSpPr>
              <p:nvPr/>
            </p:nvSpPr>
            <p:spPr bwMode="auto">
              <a:xfrm>
                <a:off x="7597776" y="5316538"/>
                <a:ext cx="19462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262425"/>
                    </a:solidFill>
                    <a:effectLst/>
                    <a:latin typeface="Arial" panose="020B0604020202020204" pitchFamily="34" charset="0"/>
                  </a:rPr>
                  <a:t>Polymeric Synthesis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nvGrpSpPr>
              <p:cNvPr id="256" name="Group 255"/>
              <p:cNvGrpSpPr/>
              <p:nvPr/>
            </p:nvGrpSpPr>
            <p:grpSpPr>
              <a:xfrm>
                <a:off x="8205788" y="3025776"/>
                <a:ext cx="842963" cy="2238375"/>
                <a:chOff x="8205788" y="3025776"/>
                <a:chExt cx="842963" cy="2238375"/>
              </a:xfrm>
            </p:grpSpPr>
            <p:sp>
              <p:nvSpPr>
                <p:cNvPr id="210" name="Rectangle 159"/>
                <p:cNvSpPr>
                  <a:spLocks noChangeArrowheads="1"/>
                </p:cNvSpPr>
                <p:nvPr/>
              </p:nvSpPr>
              <p:spPr bwMode="auto">
                <a:xfrm>
                  <a:off x="8350251" y="3116263"/>
                  <a:ext cx="123825" cy="174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1" name="Rectangle 160"/>
                <p:cNvSpPr>
                  <a:spLocks noChangeArrowheads="1"/>
                </p:cNvSpPr>
                <p:nvPr/>
              </p:nvSpPr>
              <p:spPr bwMode="auto">
                <a:xfrm>
                  <a:off x="8539164" y="37528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2" name="Rectangle 161"/>
                <p:cNvSpPr>
                  <a:spLocks noChangeArrowheads="1"/>
                </p:cNvSpPr>
                <p:nvPr/>
              </p:nvSpPr>
              <p:spPr bwMode="auto">
                <a:xfrm>
                  <a:off x="8678864" y="35734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3" name="Rectangle 162"/>
                <p:cNvSpPr>
                  <a:spLocks noChangeArrowheads="1"/>
                </p:cNvSpPr>
                <p:nvPr/>
              </p:nvSpPr>
              <p:spPr bwMode="auto">
                <a:xfrm>
                  <a:off x="8769351" y="3433763"/>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4" name="Rectangle 163"/>
                <p:cNvSpPr>
                  <a:spLocks noChangeArrowheads="1"/>
                </p:cNvSpPr>
                <p:nvPr/>
              </p:nvSpPr>
              <p:spPr bwMode="auto">
                <a:xfrm>
                  <a:off x="8678864" y="33067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5" name="Rectangle 164"/>
                <p:cNvSpPr>
                  <a:spLocks noChangeArrowheads="1"/>
                </p:cNvSpPr>
                <p:nvPr/>
              </p:nvSpPr>
              <p:spPr bwMode="auto">
                <a:xfrm>
                  <a:off x="8615364" y="33067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6" name="Line 165"/>
                <p:cNvSpPr>
                  <a:spLocks noChangeShapeType="1"/>
                </p:cNvSpPr>
                <p:nvPr/>
              </p:nvSpPr>
              <p:spPr bwMode="auto">
                <a:xfrm flipV="1">
                  <a:off x="8747126" y="3541713"/>
                  <a:ext cx="22225"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 name="Line 166"/>
                <p:cNvSpPr>
                  <a:spLocks noChangeShapeType="1"/>
                </p:cNvSpPr>
                <p:nvPr/>
              </p:nvSpPr>
              <p:spPr bwMode="auto">
                <a:xfrm flipH="1" flipV="1">
                  <a:off x="8747126" y="3403601"/>
                  <a:ext cx="25400"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 name="Rectangle 167"/>
                <p:cNvSpPr>
                  <a:spLocks noChangeArrowheads="1"/>
                </p:cNvSpPr>
                <p:nvPr/>
              </p:nvSpPr>
              <p:spPr bwMode="auto">
                <a:xfrm>
                  <a:off x="8769351" y="3713163"/>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9" name="Line 168"/>
                <p:cNvSpPr>
                  <a:spLocks noChangeShapeType="1"/>
                </p:cNvSpPr>
                <p:nvPr/>
              </p:nvSpPr>
              <p:spPr bwMode="auto">
                <a:xfrm>
                  <a:off x="8747126" y="3670301"/>
                  <a:ext cx="25400" cy="4603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 name="Rectangle 169"/>
                <p:cNvSpPr>
                  <a:spLocks noChangeArrowheads="1"/>
                </p:cNvSpPr>
                <p:nvPr/>
              </p:nvSpPr>
              <p:spPr bwMode="auto">
                <a:xfrm>
                  <a:off x="8678864" y="38417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1" name="Line 170"/>
                <p:cNvSpPr>
                  <a:spLocks noChangeShapeType="1"/>
                </p:cNvSpPr>
                <p:nvPr/>
              </p:nvSpPr>
              <p:spPr bwMode="auto">
                <a:xfrm flipH="1">
                  <a:off x="8743951" y="3808413"/>
                  <a:ext cx="25400" cy="4603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 name="Rectangle 171"/>
                <p:cNvSpPr>
                  <a:spLocks noChangeArrowheads="1"/>
                </p:cNvSpPr>
                <p:nvPr/>
              </p:nvSpPr>
              <p:spPr bwMode="auto">
                <a:xfrm>
                  <a:off x="8769351" y="3981451"/>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3" name="Line 172"/>
                <p:cNvSpPr>
                  <a:spLocks noChangeShapeType="1"/>
                </p:cNvSpPr>
                <p:nvPr/>
              </p:nvSpPr>
              <p:spPr bwMode="auto">
                <a:xfrm>
                  <a:off x="8743951" y="3946526"/>
                  <a:ext cx="25400"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 name="Rectangle 173"/>
                <p:cNvSpPr>
                  <a:spLocks noChangeArrowheads="1"/>
                </p:cNvSpPr>
                <p:nvPr/>
              </p:nvSpPr>
              <p:spPr bwMode="auto">
                <a:xfrm>
                  <a:off x="8678864" y="41211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5" name="Line 174"/>
                <p:cNvSpPr>
                  <a:spLocks noChangeShapeType="1"/>
                </p:cNvSpPr>
                <p:nvPr/>
              </p:nvSpPr>
              <p:spPr bwMode="auto">
                <a:xfrm flipH="1">
                  <a:off x="8743951" y="4081463"/>
                  <a:ext cx="25400"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 name="Rectangle 175"/>
                <p:cNvSpPr>
                  <a:spLocks noChangeArrowheads="1"/>
                </p:cNvSpPr>
                <p:nvPr/>
              </p:nvSpPr>
              <p:spPr bwMode="auto">
                <a:xfrm>
                  <a:off x="8756651" y="4260851"/>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7" name="Line 176"/>
                <p:cNvSpPr>
                  <a:spLocks noChangeShapeType="1"/>
                </p:cNvSpPr>
                <p:nvPr/>
              </p:nvSpPr>
              <p:spPr bwMode="auto">
                <a:xfrm>
                  <a:off x="8743951" y="4219576"/>
                  <a:ext cx="25400"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 name="Rectangle 177"/>
                <p:cNvSpPr>
                  <a:spLocks noChangeArrowheads="1"/>
                </p:cNvSpPr>
                <p:nvPr/>
              </p:nvSpPr>
              <p:spPr bwMode="auto">
                <a:xfrm>
                  <a:off x="8678864" y="43878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9" name="Line 178"/>
                <p:cNvSpPr>
                  <a:spLocks noChangeShapeType="1"/>
                </p:cNvSpPr>
                <p:nvPr/>
              </p:nvSpPr>
              <p:spPr bwMode="auto">
                <a:xfrm flipH="1">
                  <a:off x="8743951" y="4354513"/>
                  <a:ext cx="25400"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 name="Rectangle 179"/>
                <p:cNvSpPr>
                  <a:spLocks noChangeArrowheads="1"/>
                </p:cNvSpPr>
                <p:nvPr/>
              </p:nvSpPr>
              <p:spPr bwMode="auto">
                <a:xfrm>
                  <a:off x="8756651" y="4527551"/>
                  <a:ext cx="1524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Si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1" name="Line 180"/>
                <p:cNvSpPr>
                  <a:spLocks noChangeShapeType="1"/>
                </p:cNvSpPr>
                <p:nvPr/>
              </p:nvSpPr>
              <p:spPr bwMode="auto">
                <a:xfrm>
                  <a:off x="8743951" y="4492626"/>
                  <a:ext cx="25400"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 name="Rectangle 181"/>
                <p:cNvSpPr>
                  <a:spLocks noChangeArrowheads="1"/>
                </p:cNvSpPr>
                <p:nvPr/>
              </p:nvSpPr>
              <p:spPr bwMode="auto">
                <a:xfrm>
                  <a:off x="8678864" y="46545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3" name="Rectangle 182"/>
                <p:cNvSpPr>
                  <a:spLocks noChangeArrowheads="1"/>
                </p:cNvSpPr>
                <p:nvPr/>
              </p:nvSpPr>
              <p:spPr bwMode="auto">
                <a:xfrm>
                  <a:off x="8602664" y="46545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4" name="Line 183"/>
                <p:cNvSpPr>
                  <a:spLocks noChangeShapeType="1"/>
                </p:cNvSpPr>
                <p:nvPr/>
              </p:nvSpPr>
              <p:spPr bwMode="auto">
                <a:xfrm flipH="1">
                  <a:off x="8739189" y="4627563"/>
                  <a:ext cx="23813" cy="396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 name="Rectangle 184"/>
                <p:cNvSpPr>
                  <a:spLocks noChangeArrowheads="1"/>
                </p:cNvSpPr>
                <p:nvPr/>
              </p:nvSpPr>
              <p:spPr bwMode="auto">
                <a:xfrm>
                  <a:off x="8921751" y="34337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 name="Line 185"/>
                <p:cNvSpPr>
                  <a:spLocks noChangeShapeType="1"/>
                </p:cNvSpPr>
                <p:nvPr/>
              </p:nvSpPr>
              <p:spPr bwMode="auto">
                <a:xfrm>
                  <a:off x="8864601" y="3490913"/>
                  <a:ext cx="44450"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 name="Rectangle 186"/>
                <p:cNvSpPr>
                  <a:spLocks noChangeArrowheads="1"/>
                </p:cNvSpPr>
                <p:nvPr/>
              </p:nvSpPr>
              <p:spPr bwMode="auto">
                <a:xfrm>
                  <a:off x="8615364" y="34845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8" name="Line 187"/>
                <p:cNvSpPr>
                  <a:spLocks noChangeShapeType="1"/>
                </p:cNvSpPr>
                <p:nvPr/>
              </p:nvSpPr>
              <p:spPr bwMode="auto">
                <a:xfrm flipH="1">
                  <a:off x="8693151" y="3500438"/>
                  <a:ext cx="63500" cy="1428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 name="Rectangle 188"/>
                <p:cNvSpPr>
                  <a:spLocks noChangeArrowheads="1"/>
                </p:cNvSpPr>
                <p:nvPr/>
              </p:nvSpPr>
              <p:spPr bwMode="auto">
                <a:xfrm>
                  <a:off x="8921751" y="37131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0" name="Line 189"/>
                <p:cNvSpPr>
                  <a:spLocks noChangeShapeType="1"/>
                </p:cNvSpPr>
                <p:nvPr/>
              </p:nvSpPr>
              <p:spPr bwMode="auto">
                <a:xfrm>
                  <a:off x="8870951" y="3760788"/>
                  <a:ext cx="38100"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 name="Rectangle 190"/>
                <p:cNvSpPr>
                  <a:spLocks noChangeArrowheads="1"/>
                </p:cNvSpPr>
                <p:nvPr/>
              </p:nvSpPr>
              <p:spPr bwMode="auto">
                <a:xfrm>
                  <a:off x="8602664" y="37528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2" name="Line 191"/>
                <p:cNvSpPr>
                  <a:spLocks noChangeShapeType="1"/>
                </p:cNvSpPr>
                <p:nvPr/>
              </p:nvSpPr>
              <p:spPr bwMode="auto">
                <a:xfrm flipH="1">
                  <a:off x="8693151" y="3775076"/>
                  <a:ext cx="60325" cy="1270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 name="Rectangle 192"/>
                <p:cNvSpPr>
                  <a:spLocks noChangeArrowheads="1"/>
                </p:cNvSpPr>
                <p:nvPr/>
              </p:nvSpPr>
              <p:spPr bwMode="auto">
                <a:xfrm>
                  <a:off x="8921751" y="39814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4" name="Line 193"/>
                <p:cNvSpPr>
                  <a:spLocks noChangeShapeType="1"/>
                </p:cNvSpPr>
                <p:nvPr/>
              </p:nvSpPr>
              <p:spPr bwMode="auto">
                <a:xfrm>
                  <a:off x="8864601" y="4033838"/>
                  <a:ext cx="44450"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 name="Rectangle 194"/>
                <p:cNvSpPr>
                  <a:spLocks noChangeArrowheads="1"/>
                </p:cNvSpPr>
                <p:nvPr/>
              </p:nvSpPr>
              <p:spPr bwMode="auto">
                <a:xfrm>
                  <a:off x="8602664" y="40195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6" name="Line 195"/>
                <p:cNvSpPr>
                  <a:spLocks noChangeShapeType="1"/>
                </p:cNvSpPr>
                <p:nvPr/>
              </p:nvSpPr>
              <p:spPr bwMode="auto">
                <a:xfrm flipH="1">
                  <a:off x="8691564" y="4043363"/>
                  <a:ext cx="61913" cy="2063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 name="Rectangle 196"/>
                <p:cNvSpPr>
                  <a:spLocks noChangeArrowheads="1"/>
                </p:cNvSpPr>
                <p:nvPr/>
              </p:nvSpPr>
              <p:spPr bwMode="auto">
                <a:xfrm>
                  <a:off x="8921751" y="42608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8" name="Line 197"/>
                <p:cNvSpPr>
                  <a:spLocks noChangeShapeType="1"/>
                </p:cNvSpPr>
                <p:nvPr/>
              </p:nvSpPr>
              <p:spPr bwMode="auto">
                <a:xfrm>
                  <a:off x="8864601" y="4306888"/>
                  <a:ext cx="39688"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 name="Rectangle 198"/>
                <p:cNvSpPr>
                  <a:spLocks noChangeArrowheads="1"/>
                </p:cNvSpPr>
                <p:nvPr/>
              </p:nvSpPr>
              <p:spPr bwMode="auto">
                <a:xfrm>
                  <a:off x="8602664" y="42989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0" name="Line 199"/>
                <p:cNvSpPr>
                  <a:spLocks noChangeShapeType="1"/>
                </p:cNvSpPr>
                <p:nvPr/>
              </p:nvSpPr>
              <p:spPr bwMode="auto">
                <a:xfrm flipH="1">
                  <a:off x="8691564" y="4316413"/>
                  <a:ext cx="61913" cy="20638"/>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 name="Rectangle 200"/>
                <p:cNvSpPr>
                  <a:spLocks noChangeArrowheads="1"/>
                </p:cNvSpPr>
                <p:nvPr/>
              </p:nvSpPr>
              <p:spPr bwMode="auto">
                <a:xfrm>
                  <a:off x="8909051" y="45275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2" name="Line 201"/>
                <p:cNvSpPr>
                  <a:spLocks noChangeShapeType="1"/>
                </p:cNvSpPr>
                <p:nvPr/>
              </p:nvSpPr>
              <p:spPr bwMode="auto">
                <a:xfrm>
                  <a:off x="8864601" y="4579938"/>
                  <a:ext cx="39688" cy="0"/>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 name="Rectangle 202"/>
                <p:cNvSpPr>
                  <a:spLocks noChangeArrowheads="1"/>
                </p:cNvSpPr>
                <p:nvPr/>
              </p:nvSpPr>
              <p:spPr bwMode="auto">
                <a:xfrm>
                  <a:off x="8602664" y="45656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4" name="Line 203"/>
                <p:cNvSpPr>
                  <a:spLocks noChangeShapeType="1"/>
                </p:cNvSpPr>
                <p:nvPr/>
              </p:nvSpPr>
              <p:spPr bwMode="auto">
                <a:xfrm flipH="1">
                  <a:off x="8691564" y="4587876"/>
                  <a:ext cx="55563" cy="15875"/>
                </a:xfrm>
                <a:prstGeom prst="line">
                  <a:avLst/>
                </a:prstGeom>
                <a:noFill/>
                <a:ln w="3175" cap="flat">
                  <a:solidFill>
                    <a:srgbClr val="373F4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 name="Rectangle 204"/>
                <p:cNvSpPr>
                  <a:spLocks noChangeArrowheads="1"/>
                </p:cNvSpPr>
                <p:nvPr/>
              </p:nvSpPr>
              <p:spPr bwMode="auto">
                <a:xfrm>
                  <a:off x="8475664" y="3090863"/>
                  <a:ext cx="339555" cy="9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C93430"/>
                      </a:solidFill>
                      <a:effectLst/>
                      <a:latin typeface="Arial" panose="020B0604020202020204" pitchFamily="34" charset="0"/>
                    </a:rPr>
                    <a:t>Si(X </a:t>
                  </a:r>
                  <a:r>
                    <a:rPr kumimoji="0" lang="en-US" altLang="en-US" sz="700" b="1" i="0" u="none" strike="noStrike" cap="none" normalizeH="0" baseline="0" dirty="0" err="1">
                      <a:ln>
                        <a:noFill/>
                      </a:ln>
                      <a:solidFill>
                        <a:srgbClr val="C93430"/>
                      </a:solidFill>
                      <a:effectLst/>
                      <a:latin typeface="Arial" panose="020B0604020202020204" pitchFamily="34" charset="0"/>
                    </a:rPr>
                    <a:t>X</a:t>
                  </a:r>
                  <a:r>
                    <a:rPr kumimoji="0" lang="en-US" altLang="en-US" sz="700" b="1" i="0" u="none" strike="noStrike" cap="none" normalizeH="0" baseline="0" dirty="0">
                      <a:ln>
                        <a:noFill/>
                      </a:ln>
                      <a:solidFill>
                        <a:srgbClr val="C93430"/>
                      </a:solidFill>
                      <a:effectLst/>
                      <a:latin typeface="Arial" panose="020B0604020202020204" pitchFamily="34" charset="0"/>
                    </a:rPr>
                    <a:t> )R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06"/>
                <p:cNvSpPr>
                  <a:spLocks noChangeArrowheads="1"/>
                </p:cNvSpPr>
                <p:nvPr/>
              </p:nvSpPr>
              <p:spPr bwMode="auto">
                <a:xfrm>
                  <a:off x="8628578" y="3136380"/>
                  <a:ext cx="103156" cy="55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 b="1" i="0" u="none" strike="noStrike" cap="none" normalizeH="0" baseline="0" dirty="0">
                      <a:ln>
                        <a:noFill/>
                      </a:ln>
                      <a:solidFill>
                        <a:srgbClr val="C93430"/>
                      </a:solidFill>
                      <a:effectLst/>
                      <a:latin typeface="Arial" panose="020B0604020202020204" pitchFamily="34" charset="0"/>
                    </a:rPr>
                    <a:t>1    2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207"/>
                <p:cNvSpPr>
                  <a:spLocks noChangeArrowheads="1"/>
                </p:cNvSpPr>
                <p:nvPr/>
              </p:nvSpPr>
              <p:spPr bwMode="auto">
                <a:xfrm>
                  <a:off x="8350251" y="5060951"/>
                  <a:ext cx="123825" cy="1746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Rectangle 208"/>
                <p:cNvSpPr>
                  <a:spLocks noChangeArrowheads="1"/>
                </p:cNvSpPr>
                <p:nvPr/>
              </p:nvSpPr>
              <p:spPr bwMode="auto">
                <a:xfrm>
                  <a:off x="8475663" y="5037138"/>
                  <a:ext cx="339555" cy="9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C93430"/>
                      </a:solidFill>
                      <a:effectLst/>
                      <a:latin typeface="Arial" panose="020B0604020202020204" pitchFamily="34" charset="0"/>
                    </a:rPr>
                    <a:t>Si(X </a:t>
                  </a:r>
                  <a:r>
                    <a:rPr kumimoji="0" lang="en-US" altLang="en-US" sz="700" b="1" i="0" u="none" strike="noStrike" cap="none" normalizeH="0" baseline="0" dirty="0" err="1">
                      <a:ln>
                        <a:noFill/>
                      </a:ln>
                      <a:solidFill>
                        <a:srgbClr val="C93430"/>
                      </a:solidFill>
                      <a:effectLst/>
                      <a:latin typeface="Arial" panose="020B0604020202020204" pitchFamily="34" charset="0"/>
                    </a:rPr>
                    <a:t>X</a:t>
                  </a:r>
                  <a:r>
                    <a:rPr kumimoji="0" lang="en-US" altLang="en-US" sz="700" b="1" i="0" u="none" strike="noStrike" cap="none" normalizeH="0" baseline="0" dirty="0">
                      <a:ln>
                        <a:noFill/>
                      </a:ln>
                      <a:solidFill>
                        <a:srgbClr val="C93430"/>
                      </a:solidFill>
                      <a:effectLst/>
                      <a:latin typeface="Arial" panose="020B0604020202020204" pitchFamily="34" charset="0"/>
                    </a:rPr>
                    <a:t> )R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209"/>
                <p:cNvSpPr>
                  <a:spLocks noChangeArrowheads="1"/>
                </p:cNvSpPr>
                <p:nvPr/>
              </p:nvSpPr>
              <p:spPr bwMode="auto">
                <a:xfrm>
                  <a:off x="8622952" y="5081622"/>
                  <a:ext cx="103156" cy="55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 b="1" i="0" u="none" strike="noStrike" cap="none" normalizeH="0" baseline="0" dirty="0">
                      <a:ln>
                        <a:noFill/>
                      </a:ln>
                      <a:solidFill>
                        <a:srgbClr val="C93430"/>
                      </a:solidFill>
                      <a:effectLst/>
                      <a:latin typeface="Arial" panose="020B0604020202020204" pitchFamily="34" charset="0"/>
                    </a:rPr>
                    <a:t>1    2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8" name="Rectangle 227"/>
                <p:cNvSpPr>
                  <a:spLocks noChangeArrowheads="1"/>
                </p:cNvSpPr>
                <p:nvPr/>
              </p:nvSpPr>
              <p:spPr bwMode="auto">
                <a:xfrm>
                  <a:off x="8551863" y="3484563"/>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 name="Rectangle 228"/>
                <p:cNvSpPr>
                  <a:spLocks noChangeArrowheads="1"/>
                </p:cNvSpPr>
                <p:nvPr/>
              </p:nvSpPr>
              <p:spPr bwMode="auto">
                <a:xfrm>
                  <a:off x="8539163" y="42989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 name="Rectangle 229"/>
                <p:cNvSpPr>
                  <a:spLocks noChangeArrowheads="1"/>
                </p:cNvSpPr>
                <p:nvPr/>
              </p:nvSpPr>
              <p:spPr bwMode="auto">
                <a:xfrm>
                  <a:off x="8539163" y="4565651"/>
                  <a:ext cx="1270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989D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1" name="Line 230"/>
                <p:cNvSpPr>
                  <a:spLocks noChangeShapeType="1"/>
                </p:cNvSpPr>
                <p:nvPr/>
              </p:nvSpPr>
              <p:spPr bwMode="auto">
                <a:xfrm flipH="1" flipV="1">
                  <a:off x="8308976" y="3895726"/>
                  <a:ext cx="284163" cy="163513"/>
                </a:xfrm>
                <a:prstGeom prst="line">
                  <a:avLst/>
                </a:prstGeom>
                <a:noFill/>
                <a:ln w="11113" cap="flat">
                  <a:solidFill>
                    <a:srgbClr val="262425"/>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1"/>
                <p:cNvSpPr>
                  <a:spLocks/>
                </p:cNvSpPr>
                <p:nvPr/>
              </p:nvSpPr>
              <p:spPr bwMode="auto">
                <a:xfrm>
                  <a:off x="8208963" y="3028951"/>
                  <a:ext cx="177800" cy="2232025"/>
                </a:xfrm>
                <a:custGeom>
                  <a:avLst/>
                  <a:gdLst>
                    <a:gd name="T0" fmla="*/ 347 w 487"/>
                    <a:gd name="T1" fmla="*/ 6138 h 6138"/>
                    <a:gd name="T2" fmla="*/ 347 w 487"/>
                    <a:gd name="T3" fmla="*/ 5709 h 6138"/>
                    <a:gd name="T4" fmla="*/ 380 w 487"/>
                    <a:gd name="T5" fmla="*/ 5322 h 6138"/>
                    <a:gd name="T6" fmla="*/ 413 w 487"/>
                    <a:gd name="T7" fmla="*/ 4946 h 6138"/>
                    <a:gd name="T8" fmla="*/ 471 w 487"/>
                    <a:gd name="T9" fmla="*/ 4569 h 6138"/>
                    <a:gd name="T10" fmla="*/ 487 w 487"/>
                    <a:gd name="T11" fmla="*/ 4433 h 6138"/>
                    <a:gd name="T12" fmla="*/ 487 w 487"/>
                    <a:gd name="T13" fmla="*/ 4297 h 6138"/>
                    <a:gd name="T14" fmla="*/ 487 w 487"/>
                    <a:gd name="T15" fmla="*/ 4151 h 6138"/>
                    <a:gd name="T16" fmla="*/ 487 w 487"/>
                    <a:gd name="T17" fmla="*/ 3994 h 6138"/>
                    <a:gd name="T18" fmla="*/ 454 w 487"/>
                    <a:gd name="T19" fmla="*/ 3691 h 6138"/>
                    <a:gd name="T20" fmla="*/ 429 w 487"/>
                    <a:gd name="T21" fmla="*/ 3377 h 6138"/>
                    <a:gd name="T22" fmla="*/ 388 w 487"/>
                    <a:gd name="T23" fmla="*/ 3064 h 6138"/>
                    <a:gd name="T24" fmla="*/ 363 w 487"/>
                    <a:gd name="T25" fmla="*/ 2750 h 6138"/>
                    <a:gd name="T26" fmla="*/ 347 w 487"/>
                    <a:gd name="T27" fmla="*/ 2447 h 6138"/>
                    <a:gd name="T28" fmla="*/ 363 w 487"/>
                    <a:gd name="T29" fmla="*/ 2143 h 6138"/>
                    <a:gd name="T30" fmla="*/ 388 w 487"/>
                    <a:gd name="T31" fmla="*/ 1631 h 6138"/>
                    <a:gd name="T32" fmla="*/ 413 w 487"/>
                    <a:gd name="T33" fmla="*/ 1067 h 6138"/>
                    <a:gd name="T34" fmla="*/ 413 w 487"/>
                    <a:gd name="T35" fmla="*/ 784 h 6138"/>
                    <a:gd name="T36" fmla="*/ 405 w 487"/>
                    <a:gd name="T37" fmla="*/ 502 h 6138"/>
                    <a:gd name="T38" fmla="*/ 388 w 487"/>
                    <a:gd name="T39" fmla="*/ 251 h 6138"/>
                    <a:gd name="T40" fmla="*/ 347 w 487"/>
                    <a:gd name="T41" fmla="*/ 0 h 6138"/>
                    <a:gd name="T42" fmla="*/ 0 w 487"/>
                    <a:gd name="T43" fmla="*/ 0 h 6138"/>
                    <a:gd name="T44" fmla="*/ 0 w 487"/>
                    <a:gd name="T45" fmla="*/ 6138 h 6138"/>
                    <a:gd name="T46" fmla="*/ 347 w 487"/>
                    <a:gd name="T47" fmla="*/ 6138 h 6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87" h="6138">
                      <a:moveTo>
                        <a:pt x="347" y="6138"/>
                      </a:moveTo>
                      <a:lnTo>
                        <a:pt x="347" y="5709"/>
                      </a:lnTo>
                      <a:lnTo>
                        <a:pt x="380" y="5322"/>
                      </a:lnTo>
                      <a:lnTo>
                        <a:pt x="413" y="4946"/>
                      </a:lnTo>
                      <a:lnTo>
                        <a:pt x="471" y="4569"/>
                      </a:lnTo>
                      <a:lnTo>
                        <a:pt x="487" y="4433"/>
                      </a:lnTo>
                      <a:lnTo>
                        <a:pt x="487" y="4297"/>
                      </a:lnTo>
                      <a:lnTo>
                        <a:pt x="487" y="4151"/>
                      </a:lnTo>
                      <a:lnTo>
                        <a:pt x="487" y="3994"/>
                      </a:lnTo>
                      <a:lnTo>
                        <a:pt x="454" y="3691"/>
                      </a:lnTo>
                      <a:lnTo>
                        <a:pt x="429" y="3377"/>
                      </a:lnTo>
                      <a:lnTo>
                        <a:pt x="388" y="3064"/>
                      </a:lnTo>
                      <a:lnTo>
                        <a:pt x="363" y="2750"/>
                      </a:lnTo>
                      <a:lnTo>
                        <a:pt x="347" y="2447"/>
                      </a:lnTo>
                      <a:lnTo>
                        <a:pt x="363" y="2143"/>
                      </a:lnTo>
                      <a:lnTo>
                        <a:pt x="388" y="1631"/>
                      </a:lnTo>
                      <a:lnTo>
                        <a:pt x="413" y="1067"/>
                      </a:lnTo>
                      <a:lnTo>
                        <a:pt x="413" y="784"/>
                      </a:lnTo>
                      <a:lnTo>
                        <a:pt x="405" y="502"/>
                      </a:lnTo>
                      <a:lnTo>
                        <a:pt x="388" y="251"/>
                      </a:lnTo>
                      <a:lnTo>
                        <a:pt x="347" y="0"/>
                      </a:lnTo>
                      <a:lnTo>
                        <a:pt x="0" y="0"/>
                      </a:lnTo>
                      <a:lnTo>
                        <a:pt x="0" y="6138"/>
                      </a:lnTo>
                      <a:lnTo>
                        <a:pt x="347" y="6138"/>
                      </a:lnTo>
                      <a:close/>
                    </a:path>
                  </a:pathLst>
                </a:custGeom>
                <a:solidFill>
                  <a:srgbClr val="C1C2C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Freeform 232"/>
                <p:cNvSpPr>
                  <a:spLocks/>
                </p:cNvSpPr>
                <p:nvPr/>
              </p:nvSpPr>
              <p:spPr bwMode="auto">
                <a:xfrm>
                  <a:off x="8353426" y="3211513"/>
                  <a:ext cx="9525" cy="103188"/>
                </a:xfrm>
                <a:custGeom>
                  <a:avLst/>
                  <a:gdLst>
                    <a:gd name="T0" fmla="*/ 17 w 25"/>
                    <a:gd name="T1" fmla="*/ 0 h 282"/>
                    <a:gd name="T2" fmla="*/ 0 w 25"/>
                    <a:gd name="T3" fmla="*/ 10 h 282"/>
                    <a:gd name="T4" fmla="*/ 17 w 25"/>
                    <a:gd name="T5" fmla="*/ 282 h 282"/>
                    <a:gd name="T6" fmla="*/ 25 w 25"/>
                    <a:gd name="T7" fmla="*/ 272 h 282"/>
                    <a:gd name="T8" fmla="*/ 17 w 25"/>
                    <a:gd name="T9" fmla="*/ 0 h 282"/>
                  </a:gdLst>
                  <a:ahLst/>
                  <a:cxnLst>
                    <a:cxn ang="0">
                      <a:pos x="T0" y="T1"/>
                    </a:cxn>
                    <a:cxn ang="0">
                      <a:pos x="T2" y="T3"/>
                    </a:cxn>
                    <a:cxn ang="0">
                      <a:pos x="T4" y="T5"/>
                    </a:cxn>
                    <a:cxn ang="0">
                      <a:pos x="T6" y="T7"/>
                    </a:cxn>
                    <a:cxn ang="0">
                      <a:pos x="T8" y="T9"/>
                    </a:cxn>
                  </a:cxnLst>
                  <a:rect l="0" t="0" r="r" b="b"/>
                  <a:pathLst>
                    <a:path w="25" h="282">
                      <a:moveTo>
                        <a:pt x="17" y="0"/>
                      </a:moveTo>
                      <a:lnTo>
                        <a:pt x="0" y="10"/>
                      </a:lnTo>
                      <a:lnTo>
                        <a:pt x="17" y="282"/>
                      </a:lnTo>
                      <a:lnTo>
                        <a:pt x="25" y="272"/>
                      </a:lnTo>
                      <a:lnTo>
                        <a:pt x="17"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 name="Freeform 233"/>
                <p:cNvSpPr>
                  <a:spLocks/>
                </p:cNvSpPr>
                <p:nvPr/>
              </p:nvSpPr>
              <p:spPr bwMode="auto">
                <a:xfrm>
                  <a:off x="8347076" y="3121026"/>
                  <a:ext cx="12700" cy="95250"/>
                </a:xfrm>
                <a:custGeom>
                  <a:avLst/>
                  <a:gdLst>
                    <a:gd name="T0" fmla="*/ 16 w 33"/>
                    <a:gd name="T1" fmla="*/ 0 h 261"/>
                    <a:gd name="T2" fmla="*/ 0 w 33"/>
                    <a:gd name="T3" fmla="*/ 0 h 261"/>
                    <a:gd name="T4" fmla="*/ 16 w 33"/>
                    <a:gd name="T5" fmla="*/ 261 h 261"/>
                    <a:gd name="T6" fmla="*/ 33 w 33"/>
                    <a:gd name="T7" fmla="*/ 251 h 261"/>
                    <a:gd name="T8" fmla="*/ 16 w 33"/>
                    <a:gd name="T9" fmla="*/ 0 h 261"/>
                  </a:gdLst>
                  <a:ahLst/>
                  <a:cxnLst>
                    <a:cxn ang="0">
                      <a:pos x="T0" y="T1"/>
                    </a:cxn>
                    <a:cxn ang="0">
                      <a:pos x="T2" y="T3"/>
                    </a:cxn>
                    <a:cxn ang="0">
                      <a:pos x="T4" y="T5"/>
                    </a:cxn>
                    <a:cxn ang="0">
                      <a:pos x="T6" y="T7"/>
                    </a:cxn>
                    <a:cxn ang="0">
                      <a:pos x="T8" y="T9"/>
                    </a:cxn>
                  </a:cxnLst>
                  <a:rect l="0" t="0" r="r" b="b"/>
                  <a:pathLst>
                    <a:path w="33" h="261">
                      <a:moveTo>
                        <a:pt x="16" y="0"/>
                      </a:moveTo>
                      <a:lnTo>
                        <a:pt x="0" y="0"/>
                      </a:lnTo>
                      <a:lnTo>
                        <a:pt x="16" y="261"/>
                      </a:lnTo>
                      <a:lnTo>
                        <a:pt x="33" y="251"/>
                      </a:lnTo>
                      <a:lnTo>
                        <a:pt x="16"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 name="Freeform 234"/>
                <p:cNvSpPr>
                  <a:spLocks/>
                </p:cNvSpPr>
                <p:nvPr/>
              </p:nvSpPr>
              <p:spPr bwMode="auto">
                <a:xfrm>
                  <a:off x="8335963" y="3025776"/>
                  <a:ext cx="17463" cy="95250"/>
                </a:xfrm>
                <a:custGeom>
                  <a:avLst/>
                  <a:gdLst>
                    <a:gd name="T0" fmla="*/ 0 w 49"/>
                    <a:gd name="T1" fmla="*/ 0 h 261"/>
                    <a:gd name="T2" fmla="*/ 0 w 49"/>
                    <a:gd name="T3" fmla="*/ 10 h 261"/>
                    <a:gd name="T4" fmla="*/ 33 w 49"/>
                    <a:gd name="T5" fmla="*/ 261 h 261"/>
                    <a:gd name="T6" fmla="*/ 49 w 49"/>
                    <a:gd name="T7" fmla="*/ 261 h 261"/>
                    <a:gd name="T8" fmla="*/ 8 w 49"/>
                    <a:gd name="T9" fmla="*/ 10 h 261"/>
                    <a:gd name="T10" fmla="*/ 0 w 49"/>
                    <a:gd name="T11" fmla="*/ 0 h 261"/>
                    <a:gd name="T12" fmla="*/ 8 w 49"/>
                    <a:gd name="T13" fmla="*/ 10 h 261"/>
                    <a:gd name="T14" fmla="*/ 8 w 49"/>
                    <a:gd name="T15" fmla="*/ 0 h 261"/>
                    <a:gd name="T16" fmla="*/ 0 w 49"/>
                    <a:gd name="T17"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261">
                      <a:moveTo>
                        <a:pt x="0" y="0"/>
                      </a:moveTo>
                      <a:lnTo>
                        <a:pt x="0" y="10"/>
                      </a:lnTo>
                      <a:lnTo>
                        <a:pt x="33" y="261"/>
                      </a:lnTo>
                      <a:lnTo>
                        <a:pt x="49" y="261"/>
                      </a:lnTo>
                      <a:lnTo>
                        <a:pt x="8" y="10"/>
                      </a:lnTo>
                      <a:lnTo>
                        <a:pt x="0" y="0"/>
                      </a:lnTo>
                      <a:lnTo>
                        <a:pt x="8" y="10"/>
                      </a:lnTo>
                      <a:lnTo>
                        <a:pt x="8"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Freeform 235"/>
                <p:cNvSpPr>
                  <a:spLocks/>
                </p:cNvSpPr>
                <p:nvPr/>
              </p:nvSpPr>
              <p:spPr bwMode="auto">
                <a:xfrm>
                  <a:off x="8205788" y="3025776"/>
                  <a:ext cx="130175" cy="3175"/>
                </a:xfrm>
                <a:custGeom>
                  <a:avLst/>
                  <a:gdLst>
                    <a:gd name="T0" fmla="*/ 0 w 355"/>
                    <a:gd name="T1" fmla="*/ 10 h 10"/>
                    <a:gd name="T2" fmla="*/ 8 w 355"/>
                    <a:gd name="T3" fmla="*/ 10 h 10"/>
                    <a:gd name="T4" fmla="*/ 355 w 355"/>
                    <a:gd name="T5" fmla="*/ 10 h 10"/>
                    <a:gd name="T6" fmla="*/ 355 w 355"/>
                    <a:gd name="T7" fmla="*/ 0 h 10"/>
                    <a:gd name="T8" fmla="*/ 8 w 355"/>
                    <a:gd name="T9" fmla="*/ 0 h 10"/>
                    <a:gd name="T10" fmla="*/ 0 w 355"/>
                    <a:gd name="T11" fmla="*/ 10 h 10"/>
                    <a:gd name="T12" fmla="*/ 8 w 355"/>
                    <a:gd name="T13" fmla="*/ 0 h 10"/>
                    <a:gd name="T14" fmla="*/ 0 w 355"/>
                    <a:gd name="T15" fmla="*/ 0 h 10"/>
                    <a:gd name="T16" fmla="*/ 0 w 355"/>
                    <a:gd name="T17"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5" h="10">
                      <a:moveTo>
                        <a:pt x="0" y="10"/>
                      </a:moveTo>
                      <a:lnTo>
                        <a:pt x="8" y="10"/>
                      </a:lnTo>
                      <a:lnTo>
                        <a:pt x="355" y="10"/>
                      </a:lnTo>
                      <a:lnTo>
                        <a:pt x="355" y="0"/>
                      </a:lnTo>
                      <a:lnTo>
                        <a:pt x="8" y="0"/>
                      </a:lnTo>
                      <a:lnTo>
                        <a:pt x="0" y="10"/>
                      </a:lnTo>
                      <a:lnTo>
                        <a:pt x="8" y="0"/>
                      </a:lnTo>
                      <a:lnTo>
                        <a:pt x="0" y="0"/>
                      </a:lnTo>
                      <a:lnTo>
                        <a:pt x="0" y="1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Freeform 236"/>
                <p:cNvSpPr>
                  <a:spLocks/>
                </p:cNvSpPr>
                <p:nvPr/>
              </p:nvSpPr>
              <p:spPr bwMode="auto">
                <a:xfrm>
                  <a:off x="8205788" y="3028951"/>
                  <a:ext cx="6350" cy="2235200"/>
                </a:xfrm>
                <a:custGeom>
                  <a:avLst/>
                  <a:gdLst>
                    <a:gd name="T0" fmla="*/ 8 w 16"/>
                    <a:gd name="T1" fmla="*/ 6148 h 6148"/>
                    <a:gd name="T2" fmla="*/ 16 w 16"/>
                    <a:gd name="T3" fmla="*/ 6138 h 6148"/>
                    <a:gd name="T4" fmla="*/ 16 w 16"/>
                    <a:gd name="T5" fmla="*/ 0 h 6148"/>
                    <a:gd name="T6" fmla="*/ 0 w 16"/>
                    <a:gd name="T7" fmla="*/ 0 h 6148"/>
                    <a:gd name="T8" fmla="*/ 0 w 16"/>
                    <a:gd name="T9" fmla="*/ 6138 h 6148"/>
                    <a:gd name="T10" fmla="*/ 8 w 16"/>
                    <a:gd name="T11" fmla="*/ 6148 h 6148"/>
                    <a:gd name="T12" fmla="*/ 0 w 16"/>
                    <a:gd name="T13" fmla="*/ 6138 h 6148"/>
                    <a:gd name="T14" fmla="*/ 0 w 16"/>
                    <a:gd name="T15" fmla="*/ 6148 h 6148"/>
                    <a:gd name="T16" fmla="*/ 8 w 16"/>
                    <a:gd name="T17" fmla="*/ 6148 h 6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 h="6148">
                      <a:moveTo>
                        <a:pt x="8" y="6148"/>
                      </a:moveTo>
                      <a:lnTo>
                        <a:pt x="16" y="6138"/>
                      </a:lnTo>
                      <a:lnTo>
                        <a:pt x="16" y="0"/>
                      </a:lnTo>
                      <a:lnTo>
                        <a:pt x="0" y="0"/>
                      </a:lnTo>
                      <a:lnTo>
                        <a:pt x="0" y="6138"/>
                      </a:lnTo>
                      <a:lnTo>
                        <a:pt x="8" y="6148"/>
                      </a:lnTo>
                      <a:lnTo>
                        <a:pt x="0" y="6138"/>
                      </a:lnTo>
                      <a:lnTo>
                        <a:pt x="0" y="6148"/>
                      </a:lnTo>
                      <a:lnTo>
                        <a:pt x="8" y="6148"/>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Freeform 237"/>
                <p:cNvSpPr>
                  <a:spLocks/>
                </p:cNvSpPr>
                <p:nvPr/>
              </p:nvSpPr>
              <p:spPr bwMode="auto">
                <a:xfrm>
                  <a:off x="8335963" y="5103813"/>
                  <a:ext cx="1588" cy="157163"/>
                </a:xfrm>
                <a:custGeom>
                  <a:avLst/>
                  <a:gdLst>
                    <a:gd name="T0" fmla="*/ 0 w 8"/>
                    <a:gd name="T1" fmla="*/ 0 h 429"/>
                    <a:gd name="T2" fmla="*/ 0 w 8"/>
                    <a:gd name="T3" fmla="*/ 0 h 429"/>
                    <a:gd name="T4" fmla="*/ 0 w 8"/>
                    <a:gd name="T5" fmla="*/ 429 h 429"/>
                    <a:gd name="T6" fmla="*/ 8 w 8"/>
                    <a:gd name="T7" fmla="*/ 429 h 429"/>
                    <a:gd name="T8" fmla="*/ 8 w 8"/>
                    <a:gd name="T9" fmla="*/ 0 h 429"/>
                    <a:gd name="T10" fmla="*/ 0 w 8"/>
                    <a:gd name="T11" fmla="*/ 0 h 429"/>
                  </a:gdLst>
                  <a:ahLst/>
                  <a:cxnLst>
                    <a:cxn ang="0">
                      <a:pos x="T0" y="T1"/>
                    </a:cxn>
                    <a:cxn ang="0">
                      <a:pos x="T2" y="T3"/>
                    </a:cxn>
                    <a:cxn ang="0">
                      <a:pos x="T4" y="T5"/>
                    </a:cxn>
                    <a:cxn ang="0">
                      <a:pos x="T6" y="T7"/>
                    </a:cxn>
                    <a:cxn ang="0">
                      <a:pos x="T8" y="T9"/>
                    </a:cxn>
                    <a:cxn ang="0">
                      <a:pos x="T10" y="T11"/>
                    </a:cxn>
                  </a:cxnLst>
                  <a:rect l="0" t="0" r="r" b="b"/>
                  <a:pathLst>
                    <a:path w="8" h="429">
                      <a:moveTo>
                        <a:pt x="0" y="0"/>
                      </a:moveTo>
                      <a:lnTo>
                        <a:pt x="0" y="0"/>
                      </a:lnTo>
                      <a:lnTo>
                        <a:pt x="0" y="429"/>
                      </a:lnTo>
                      <a:lnTo>
                        <a:pt x="8" y="429"/>
                      </a:lnTo>
                      <a:lnTo>
                        <a:pt x="8"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Freeform 238"/>
                <p:cNvSpPr>
                  <a:spLocks/>
                </p:cNvSpPr>
                <p:nvPr/>
              </p:nvSpPr>
              <p:spPr bwMode="auto">
                <a:xfrm>
                  <a:off x="8335963" y="4964113"/>
                  <a:ext cx="11113" cy="139700"/>
                </a:xfrm>
                <a:custGeom>
                  <a:avLst/>
                  <a:gdLst>
                    <a:gd name="T0" fmla="*/ 25 w 33"/>
                    <a:gd name="T1" fmla="*/ 0 h 387"/>
                    <a:gd name="T2" fmla="*/ 25 w 33"/>
                    <a:gd name="T3" fmla="*/ 0 h 387"/>
                    <a:gd name="T4" fmla="*/ 0 w 33"/>
                    <a:gd name="T5" fmla="*/ 387 h 387"/>
                    <a:gd name="T6" fmla="*/ 8 w 33"/>
                    <a:gd name="T7" fmla="*/ 387 h 387"/>
                    <a:gd name="T8" fmla="*/ 33 w 33"/>
                    <a:gd name="T9" fmla="*/ 0 h 387"/>
                    <a:gd name="T10" fmla="*/ 25 w 33"/>
                    <a:gd name="T11" fmla="*/ 0 h 387"/>
                  </a:gdLst>
                  <a:ahLst/>
                  <a:cxnLst>
                    <a:cxn ang="0">
                      <a:pos x="T0" y="T1"/>
                    </a:cxn>
                    <a:cxn ang="0">
                      <a:pos x="T2" y="T3"/>
                    </a:cxn>
                    <a:cxn ang="0">
                      <a:pos x="T4" y="T5"/>
                    </a:cxn>
                    <a:cxn ang="0">
                      <a:pos x="T6" y="T7"/>
                    </a:cxn>
                    <a:cxn ang="0">
                      <a:pos x="T8" y="T9"/>
                    </a:cxn>
                    <a:cxn ang="0">
                      <a:pos x="T10" y="T11"/>
                    </a:cxn>
                  </a:cxnLst>
                  <a:rect l="0" t="0" r="r" b="b"/>
                  <a:pathLst>
                    <a:path w="33" h="387">
                      <a:moveTo>
                        <a:pt x="25" y="0"/>
                      </a:moveTo>
                      <a:lnTo>
                        <a:pt x="25" y="0"/>
                      </a:lnTo>
                      <a:lnTo>
                        <a:pt x="0" y="387"/>
                      </a:lnTo>
                      <a:lnTo>
                        <a:pt x="8" y="387"/>
                      </a:lnTo>
                      <a:lnTo>
                        <a:pt x="33" y="0"/>
                      </a:lnTo>
                      <a:lnTo>
                        <a:pt x="25"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Freeform 239"/>
                <p:cNvSpPr>
                  <a:spLocks/>
                </p:cNvSpPr>
                <p:nvPr/>
              </p:nvSpPr>
              <p:spPr bwMode="auto">
                <a:xfrm>
                  <a:off x="8343901" y="4827588"/>
                  <a:ext cx="19050" cy="136525"/>
                </a:xfrm>
                <a:custGeom>
                  <a:avLst/>
                  <a:gdLst>
                    <a:gd name="T0" fmla="*/ 41 w 49"/>
                    <a:gd name="T1" fmla="*/ 0 h 376"/>
                    <a:gd name="T2" fmla="*/ 41 w 49"/>
                    <a:gd name="T3" fmla="*/ 0 h 376"/>
                    <a:gd name="T4" fmla="*/ 0 w 49"/>
                    <a:gd name="T5" fmla="*/ 376 h 376"/>
                    <a:gd name="T6" fmla="*/ 8 w 49"/>
                    <a:gd name="T7" fmla="*/ 376 h 376"/>
                    <a:gd name="T8" fmla="*/ 49 w 49"/>
                    <a:gd name="T9" fmla="*/ 0 h 376"/>
                    <a:gd name="T10" fmla="*/ 41 w 49"/>
                    <a:gd name="T11" fmla="*/ 0 h 376"/>
                  </a:gdLst>
                  <a:ahLst/>
                  <a:cxnLst>
                    <a:cxn ang="0">
                      <a:pos x="T0" y="T1"/>
                    </a:cxn>
                    <a:cxn ang="0">
                      <a:pos x="T2" y="T3"/>
                    </a:cxn>
                    <a:cxn ang="0">
                      <a:pos x="T4" y="T5"/>
                    </a:cxn>
                    <a:cxn ang="0">
                      <a:pos x="T6" y="T7"/>
                    </a:cxn>
                    <a:cxn ang="0">
                      <a:pos x="T8" y="T9"/>
                    </a:cxn>
                    <a:cxn ang="0">
                      <a:pos x="T10" y="T11"/>
                    </a:cxn>
                  </a:cxnLst>
                  <a:rect l="0" t="0" r="r" b="b"/>
                  <a:pathLst>
                    <a:path w="49" h="376">
                      <a:moveTo>
                        <a:pt x="41" y="0"/>
                      </a:moveTo>
                      <a:lnTo>
                        <a:pt x="41" y="0"/>
                      </a:lnTo>
                      <a:lnTo>
                        <a:pt x="0" y="376"/>
                      </a:lnTo>
                      <a:lnTo>
                        <a:pt x="8" y="376"/>
                      </a:lnTo>
                      <a:lnTo>
                        <a:pt x="49" y="0"/>
                      </a:lnTo>
                      <a:lnTo>
                        <a:pt x="41"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Freeform 240"/>
                <p:cNvSpPr>
                  <a:spLocks/>
                </p:cNvSpPr>
                <p:nvPr/>
              </p:nvSpPr>
              <p:spPr bwMode="auto">
                <a:xfrm>
                  <a:off x="8359776" y="4689476"/>
                  <a:ext cx="23813" cy="138113"/>
                </a:xfrm>
                <a:custGeom>
                  <a:avLst/>
                  <a:gdLst>
                    <a:gd name="T0" fmla="*/ 66 w 66"/>
                    <a:gd name="T1" fmla="*/ 0 h 377"/>
                    <a:gd name="T2" fmla="*/ 50 w 66"/>
                    <a:gd name="T3" fmla="*/ 0 h 377"/>
                    <a:gd name="T4" fmla="*/ 0 w 66"/>
                    <a:gd name="T5" fmla="*/ 377 h 377"/>
                    <a:gd name="T6" fmla="*/ 8 w 66"/>
                    <a:gd name="T7" fmla="*/ 377 h 377"/>
                    <a:gd name="T8" fmla="*/ 66 w 66"/>
                    <a:gd name="T9" fmla="*/ 0 h 377"/>
                  </a:gdLst>
                  <a:ahLst/>
                  <a:cxnLst>
                    <a:cxn ang="0">
                      <a:pos x="T0" y="T1"/>
                    </a:cxn>
                    <a:cxn ang="0">
                      <a:pos x="T2" y="T3"/>
                    </a:cxn>
                    <a:cxn ang="0">
                      <a:pos x="T4" y="T5"/>
                    </a:cxn>
                    <a:cxn ang="0">
                      <a:pos x="T6" y="T7"/>
                    </a:cxn>
                    <a:cxn ang="0">
                      <a:pos x="T8" y="T9"/>
                    </a:cxn>
                  </a:cxnLst>
                  <a:rect l="0" t="0" r="r" b="b"/>
                  <a:pathLst>
                    <a:path w="66" h="377">
                      <a:moveTo>
                        <a:pt x="66" y="0"/>
                      </a:moveTo>
                      <a:lnTo>
                        <a:pt x="50" y="0"/>
                      </a:lnTo>
                      <a:lnTo>
                        <a:pt x="0" y="377"/>
                      </a:lnTo>
                      <a:lnTo>
                        <a:pt x="8" y="377"/>
                      </a:lnTo>
                      <a:lnTo>
                        <a:pt x="66"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Freeform 241"/>
                <p:cNvSpPr>
                  <a:spLocks/>
                </p:cNvSpPr>
                <p:nvPr/>
              </p:nvSpPr>
              <p:spPr bwMode="auto">
                <a:xfrm>
                  <a:off x="8377238" y="4640263"/>
                  <a:ext cx="9525" cy="49213"/>
                </a:xfrm>
                <a:custGeom>
                  <a:avLst/>
                  <a:gdLst>
                    <a:gd name="T0" fmla="*/ 24 w 24"/>
                    <a:gd name="T1" fmla="*/ 0 h 136"/>
                    <a:gd name="T2" fmla="*/ 16 w 24"/>
                    <a:gd name="T3" fmla="*/ 0 h 136"/>
                    <a:gd name="T4" fmla="*/ 0 w 24"/>
                    <a:gd name="T5" fmla="*/ 136 h 136"/>
                    <a:gd name="T6" fmla="*/ 16 w 24"/>
                    <a:gd name="T7" fmla="*/ 136 h 136"/>
                    <a:gd name="T8" fmla="*/ 24 w 24"/>
                    <a:gd name="T9" fmla="*/ 0 h 136"/>
                  </a:gdLst>
                  <a:ahLst/>
                  <a:cxnLst>
                    <a:cxn ang="0">
                      <a:pos x="T0" y="T1"/>
                    </a:cxn>
                    <a:cxn ang="0">
                      <a:pos x="T2" y="T3"/>
                    </a:cxn>
                    <a:cxn ang="0">
                      <a:pos x="T4" y="T5"/>
                    </a:cxn>
                    <a:cxn ang="0">
                      <a:pos x="T6" y="T7"/>
                    </a:cxn>
                    <a:cxn ang="0">
                      <a:pos x="T8" y="T9"/>
                    </a:cxn>
                  </a:cxnLst>
                  <a:rect l="0" t="0" r="r" b="b"/>
                  <a:pathLst>
                    <a:path w="24" h="136">
                      <a:moveTo>
                        <a:pt x="24" y="0"/>
                      </a:moveTo>
                      <a:lnTo>
                        <a:pt x="16" y="0"/>
                      </a:lnTo>
                      <a:lnTo>
                        <a:pt x="0" y="136"/>
                      </a:lnTo>
                      <a:lnTo>
                        <a:pt x="16" y="136"/>
                      </a:lnTo>
                      <a:lnTo>
                        <a:pt x="24"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Rectangle 242"/>
                <p:cNvSpPr>
                  <a:spLocks noChangeArrowheads="1"/>
                </p:cNvSpPr>
                <p:nvPr/>
              </p:nvSpPr>
              <p:spPr bwMode="auto">
                <a:xfrm>
                  <a:off x="8383588" y="4591051"/>
                  <a:ext cx="3175" cy="49213"/>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Rectangle 243"/>
                <p:cNvSpPr>
                  <a:spLocks noChangeArrowheads="1"/>
                </p:cNvSpPr>
                <p:nvPr/>
              </p:nvSpPr>
              <p:spPr bwMode="auto">
                <a:xfrm>
                  <a:off x="8383588" y="4538663"/>
                  <a:ext cx="3175" cy="52388"/>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Rectangle 244"/>
                <p:cNvSpPr>
                  <a:spLocks noChangeArrowheads="1"/>
                </p:cNvSpPr>
                <p:nvPr/>
              </p:nvSpPr>
              <p:spPr bwMode="auto">
                <a:xfrm>
                  <a:off x="8383588" y="4481513"/>
                  <a:ext cx="3175" cy="57150"/>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245"/>
                <p:cNvSpPr>
                  <a:spLocks/>
                </p:cNvSpPr>
                <p:nvPr/>
              </p:nvSpPr>
              <p:spPr bwMode="auto">
                <a:xfrm>
                  <a:off x="8374063" y="4370388"/>
                  <a:ext cx="12700" cy="111125"/>
                </a:xfrm>
                <a:custGeom>
                  <a:avLst/>
                  <a:gdLst>
                    <a:gd name="T0" fmla="*/ 9 w 33"/>
                    <a:gd name="T1" fmla="*/ 0 h 303"/>
                    <a:gd name="T2" fmla="*/ 0 w 33"/>
                    <a:gd name="T3" fmla="*/ 0 h 303"/>
                    <a:gd name="T4" fmla="*/ 25 w 33"/>
                    <a:gd name="T5" fmla="*/ 303 h 303"/>
                    <a:gd name="T6" fmla="*/ 33 w 33"/>
                    <a:gd name="T7" fmla="*/ 303 h 303"/>
                    <a:gd name="T8" fmla="*/ 9 w 33"/>
                    <a:gd name="T9" fmla="*/ 0 h 303"/>
                  </a:gdLst>
                  <a:ahLst/>
                  <a:cxnLst>
                    <a:cxn ang="0">
                      <a:pos x="T0" y="T1"/>
                    </a:cxn>
                    <a:cxn ang="0">
                      <a:pos x="T2" y="T3"/>
                    </a:cxn>
                    <a:cxn ang="0">
                      <a:pos x="T4" y="T5"/>
                    </a:cxn>
                    <a:cxn ang="0">
                      <a:pos x="T6" y="T7"/>
                    </a:cxn>
                    <a:cxn ang="0">
                      <a:pos x="T8" y="T9"/>
                    </a:cxn>
                  </a:cxnLst>
                  <a:rect l="0" t="0" r="r" b="b"/>
                  <a:pathLst>
                    <a:path w="33" h="303">
                      <a:moveTo>
                        <a:pt x="9" y="0"/>
                      </a:moveTo>
                      <a:lnTo>
                        <a:pt x="0" y="0"/>
                      </a:lnTo>
                      <a:lnTo>
                        <a:pt x="25" y="303"/>
                      </a:lnTo>
                      <a:lnTo>
                        <a:pt x="33" y="303"/>
                      </a:lnTo>
                      <a:lnTo>
                        <a:pt x="9"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Freeform 246"/>
                <p:cNvSpPr>
                  <a:spLocks/>
                </p:cNvSpPr>
                <p:nvPr/>
              </p:nvSpPr>
              <p:spPr bwMode="auto">
                <a:xfrm>
                  <a:off x="8362951" y="4256088"/>
                  <a:ext cx="14288" cy="114300"/>
                </a:xfrm>
                <a:custGeom>
                  <a:avLst/>
                  <a:gdLst>
                    <a:gd name="T0" fmla="*/ 17 w 42"/>
                    <a:gd name="T1" fmla="*/ 0 h 314"/>
                    <a:gd name="T2" fmla="*/ 0 w 42"/>
                    <a:gd name="T3" fmla="*/ 11 h 314"/>
                    <a:gd name="T4" fmla="*/ 33 w 42"/>
                    <a:gd name="T5" fmla="*/ 314 h 314"/>
                    <a:gd name="T6" fmla="*/ 42 w 42"/>
                    <a:gd name="T7" fmla="*/ 314 h 314"/>
                    <a:gd name="T8" fmla="*/ 17 w 42"/>
                    <a:gd name="T9" fmla="*/ 0 h 314"/>
                  </a:gdLst>
                  <a:ahLst/>
                  <a:cxnLst>
                    <a:cxn ang="0">
                      <a:pos x="T0" y="T1"/>
                    </a:cxn>
                    <a:cxn ang="0">
                      <a:pos x="T2" y="T3"/>
                    </a:cxn>
                    <a:cxn ang="0">
                      <a:pos x="T4" y="T5"/>
                    </a:cxn>
                    <a:cxn ang="0">
                      <a:pos x="T6" y="T7"/>
                    </a:cxn>
                    <a:cxn ang="0">
                      <a:pos x="T8" y="T9"/>
                    </a:cxn>
                  </a:cxnLst>
                  <a:rect l="0" t="0" r="r" b="b"/>
                  <a:pathLst>
                    <a:path w="42" h="314">
                      <a:moveTo>
                        <a:pt x="17" y="0"/>
                      </a:moveTo>
                      <a:lnTo>
                        <a:pt x="0" y="11"/>
                      </a:lnTo>
                      <a:lnTo>
                        <a:pt x="33" y="314"/>
                      </a:lnTo>
                      <a:lnTo>
                        <a:pt x="42" y="314"/>
                      </a:lnTo>
                      <a:lnTo>
                        <a:pt x="17"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Freeform 247"/>
                <p:cNvSpPr>
                  <a:spLocks/>
                </p:cNvSpPr>
                <p:nvPr/>
              </p:nvSpPr>
              <p:spPr bwMode="auto">
                <a:xfrm>
                  <a:off x="8347076" y="4138613"/>
                  <a:ext cx="20638" cy="122238"/>
                </a:xfrm>
                <a:custGeom>
                  <a:avLst/>
                  <a:gdLst>
                    <a:gd name="T0" fmla="*/ 0 w 58"/>
                    <a:gd name="T1" fmla="*/ 11 h 335"/>
                    <a:gd name="T2" fmla="*/ 0 w 58"/>
                    <a:gd name="T3" fmla="*/ 11 h 335"/>
                    <a:gd name="T4" fmla="*/ 41 w 58"/>
                    <a:gd name="T5" fmla="*/ 335 h 335"/>
                    <a:gd name="T6" fmla="*/ 58 w 58"/>
                    <a:gd name="T7" fmla="*/ 324 h 335"/>
                    <a:gd name="T8" fmla="*/ 16 w 58"/>
                    <a:gd name="T9" fmla="*/ 0 h 335"/>
                    <a:gd name="T10" fmla="*/ 0 w 58"/>
                    <a:gd name="T11" fmla="*/ 11 h 335"/>
                  </a:gdLst>
                  <a:ahLst/>
                  <a:cxnLst>
                    <a:cxn ang="0">
                      <a:pos x="T0" y="T1"/>
                    </a:cxn>
                    <a:cxn ang="0">
                      <a:pos x="T2" y="T3"/>
                    </a:cxn>
                    <a:cxn ang="0">
                      <a:pos x="T4" y="T5"/>
                    </a:cxn>
                    <a:cxn ang="0">
                      <a:pos x="T6" y="T7"/>
                    </a:cxn>
                    <a:cxn ang="0">
                      <a:pos x="T8" y="T9"/>
                    </a:cxn>
                    <a:cxn ang="0">
                      <a:pos x="T10" y="T11"/>
                    </a:cxn>
                  </a:cxnLst>
                  <a:rect l="0" t="0" r="r" b="b"/>
                  <a:pathLst>
                    <a:path w="58" h="335">
                      <a:moveTo>
                        <a:pt x="0" y="11"/>
                      </a:moveTo>
                      <a:lnTo>
                        <a:pt x="0" y="11"/>
                      </a:lnTo>
                      <a:lnTo>
                        <a:pt x="41" y="335"/>
                      </a:lnTo>
                      <a:lnTo>
                        <a:pt x="58" y="324"/>
                      </a:lnTo>
                      <a:lnTo>
                        <a:pt x="16" y="0"/>
                      </a:lnTo>
                      <a:lnTo>
                        <a:pt x="0" y="11"/>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248"/>
                <p:cNvSpPr>
                  <a:spLocks/>
                </p:cNvSpPr>
                <p:nvPr/>
              </p:nvSpPr>
              <p:spPr bwMode="auto">
                <a:xfrm>
                  <a:off x="8337551" y="4029076"/>
                  <a:ext cx="15875" cy="114300"/>
                </a:xfrm>
                <a:custGeom>
                  <a:avLst/>
                  <a:gdLst>
                    <a:gd name="T0" fmla="*/ 0 w 41"/>
                    <a:gd name="T1" fmla="*/ 0 h 314"/>
                    <a:gd name="T2" fmla="*/ 0 w 41"/>
                    <a:gd name="T3" fmla="*/ 0 h 314"/>
                    <a:gd name="T4" fmla="*/ 25 w 41"/>
                    <a:gd name="T5" fmla="*/ 314 h 314"/>
                    <a:gd name="T6" fmla="*/ 41 w 41"/>
                    <a:gd name="T7" fmla="*/ 303 h 314"/>
                    <a:gd name="T8" fmla="*/ 17 w 41"/>
                    <a:gd name="T9" fmla="*/ 0 h 314"/>
                    <a:gd name="T10" fmla="*/ 0 w 41"/>
                    <a:gd name="T11" fmla="*/ 0 h 314"/>
                  </a:gdLst>
                  <a:ahLst/>
                  <a:cxnLst>
                    <a:cxn ang="0">
                      <a:pos x="T0" y="T1"/>
                    </a:cxn>
                    <a:cxn ang="0">
                      <a:pos x="T2" y="T3"/>
                    </a:cxn>
                    <a:cxn ang="0">
                      <a:pos x="T4" y="T5"/>
                    </a:cxn>
                    <a:cxn ang="0">
                      <a:pos x="T6" y="T7"/>
                    </a:cxn>
                    <a:cxn ang="0">
                      <a:pos x="T8" y="T9"/>
                    </a:cxn>
                    <a:cxn ang="0">
                      <a:pos x="T10" y="T11"/>
                    </a:cxn>
                  </a:cxnLst>
                  <a:rect l="0" t="0" r="r" b="b"/>
                  <a:pathLst>
                    <a:path w="41" h="314">
                      <a:moveTo>
                        <a:pt x="0" y="0"/>
                      </a:moveTo>
                      <a:lnTo>
                        <a:pt x="0" y="0"/>
                      </a:lnTo>
                      <a:lnTo>
                        <a:pt x="25" y="314"/>
                      </a:lnTo>
                      <a:lnTo>
                        <a:pt x="41" y="303"/>
                      </a:lnTo>
                      <a:lnTo>
                        <a:pt x="17"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249"/>
                <p:cNvSpPr>
                  <a:spLocks/>
                </p:cNvSpPr>
                <p:nvPr/>
              </p:nvSpPr>
              <p:spPr bwMode="auto">
                <a:xfrm>
                  <a:off x="8335963" y="3919538"/>
                  <a:ext cx="7938" cy="109538"/>
                </a:xfrm>
                <a:custGeom>
                  <a:avLst/>
                  <a:gdLst>
                    <a:gd name="T0" fmla="*/ 0 w 25"/>
                    <a:gd name="T1" fmla="*/ 0 h 303"/>
                    <a:gd name="T2" fmla="*/ 0 w 25"/>
                    <a:gd name="T3" fmla="*/ 0 h 303"/>
                    <a:gd name="T4" fmla="*/ 8 w 25"/>
                    <a:gd name="T5" fmla="*/ 303 h 303"/>
                    <a:gd name="T6" fmla="*/ 25 w 25"/>
                    <a:gd name="T7" fmla="*/ 303 h 303"/>
                    <a:gd name="T8" fmla="*/ 8 w 25"/>
                    <a:gd name="T9" fmla="*/ 0 h 303"/>
                    <a:gd name="T10" fmla="*/ 0 w 25"/>
                    <a:gd name="T11" fmla="*/ 0 h 303"/>
                  </a:gdLst>
                  <a:ahLst/>
                  <a:cxnLst>
                    <a:cxn ang="0">
                      <a:pos x="T0" y="T1"/>
                    </a:cxn>
                    <a:cxn ang="0">
                      <a:pos x="T2" y="T3"/>
                    </a:cxn>
                    <a:cxn ang="0">
                      <a:pos x="T4" y="T5"/>
                    </a:cxn>
                    <a:cxn ang="0">
                      <a:pos x="T6" y="T7"/>
                    </a:cxn>
                    <a:cxn ang="0">
                      <a:pos x="T8" y="T9"/>
                    </a:cxn>
                    <a:cxn ang="0">
                      <a:pos x="T10" y="T11"/>
                    </a:cxn>
                  </a:cxnLst>
                  <a:rect l="0" t="0" r="r" b="b"/>
                  <a:pathLst>
                    <a:path w="25" h="303">
                      <a:moveTo>
                        <a:pt x="0" y="0"/>
                      </a:moveTo>
                      <a:lnTo>
                        <a:pt x="0" y="0"/>
                      </a:lnTo>
                      <a:lnTo>
                        <a:pt x="8" y="303"/>
                      </a:lnTo>
                      <a:lnTo>
                        <a:pt x="25" y="303"/>
                      </a:lnTo>
                      <a:lnTo>
                        <a:pt x="8" y="0"/>
                      </a:lnTo>
                      <a:lnTo>
                        <a:pt x="0"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250"/>
                <p:cNvSpPr>
                  <a:spLocks/>
                </p:cNvSpPr>
                <p:nvPr/>
              </p:nvSpPr>
              <p:spPr bwMode="auto">
                <a:xfrm>
                  <a:off x="8335963" y="3808413"/>
                  <a:ext cx="7938" cy="111125"/>
                </a:xfrm>
                <a:custGeom>
                  <a:avLst/>
                  <a:gdLst>
                    <a:gd name="T0" fmla="*/ 8 w 25"/>
                    <a:gd name="T1" fmla="*/ 0 h 304"/>
                    <a:gd name="T2" fmla="*/ 8 w 25"/>
                    <a:gd name="T3" fmla="*/ 0 h 304"/>
                    <a:gd name="T4" fmla="*/ 0 w 25"/>
                    <a:gd name="T5" fmla="*/ 304 h 304"/>
                    <a:gd name="T6" fmla="*/ 8 w 25"/>
                    <a:gd name="T7" fmla="*/ 304 h 304"/>
                    <a:gd name="T8" fmla="*/ 25 w 25"/>
                    <a:gd name="T9" fmla="*/ 0 h 304"/>
                    <a:gd name="T10" fmla="*/ 8 w 25"/>
                    <a:gd name="T11" fmla="*/ 0 h 304"/>
                  </a:gdLst>
                  <a:ahLst/>
                  <a:cxnLst>
                    <a:cxn ang="0">
                      <a:pos x="T0" y="T1"/>
                    </a:cxn>
                    <a:cxn ang="0">
                      <a:pos x="T2" y="T3"/>
                    </a:cxn>
                    <a:cxn ang="0">
                      <a:pos x="T4" y="T5"/>
                    </a:cxn>
                    <a:cxn ang="0">
                      <a:pos x="T6" y="T7"/>
                    </a:cxn>
                    <a:cxn ang="0">
                      <a:pos x="T8" y="T9"/>
                    </a:cxn>
                    <a:cxn ang="0">
                      <a:pos x="T10" y="T11"/>
                    </a:cxn>
                  </a:cxnLst>
                  <a:rect l="0" t="0" r="r" b="b"/>
                  <a:pathLst>
                    <a:path w="25" h="304">
                      <a:moveTo>
                        <a:pt x="8" y="0"/>
                      </a:moveTo>
                      <a:lnTo>
                        <a:pt x="8" y="0"/>
                      </a:lnTo>
                      <a:lnTo>
                        <a:pt x="0" y="304"/>
                      </a:lnTo>
                      <a:lnTo>
                        <a:pt x="8" y="304"/>
                      </a:lnTo>
                      <a:lnTo>
                        <a:pt x="25" y="0"/>
                      </a:lnTo>
                      <a:lnTo>
                        <a:pt x="8"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251"/>
                <p:cNvSpPr>
                  <a:spLocks/>
                </p:cNvSpPr>
                <p:nvPr/>
              </p:nvSpPr>
              <p:spPr bwMode="auto">
                <a:xfrm>
                  <a:off x="8337551" y="3622676"/>
                  <a:ext cx="15875" cy="185738"/>
                </a:xfrm>
                <a:custGeom>
                  <a:avLst/>
                  <a:gdLst>
                    <a:gd name="T0" fmla="*/ 41 w 41"/>
                    <a:gd name="T1" fmla="*/ 0 h 512"/>
                    <a:gd name="T2" fmla="*/ 25 w 41"/>
                    <a:gd name="T3" fmla="*/ 0 h 512"/>
                    <a:gd name="T4" fmla="*/ 0 w 41"/>
                    <a:gd name="T5" fmla="*/ 512 h 512"/>
                    <a:gd name="T6" fmla="*/ 17 w 41"/>
                    <a:gd name="T7" fmla="*/ 512 h 512"/>
                    <a:gd name="T8" fmla="*/ 41 w 41"/>
                    <a:gd name="T9" fmla="*/ 0 h 512"/>
                  </a:gdLst>
                  <a:ahLst/>
                  <a:cxnLst>
                    <a:cxn ang="0">
                      <a:pos x="T0" y="T1"/>
                    </a:cxn>
                    <a:cxn ang="0">
                      <a:pos x="T2" y="T3"/>
                    </a:cxn>
                    <a:cxn ang="0">
                      <a:pos x="T4" y="T5"/>
                    </a:cxn>
                    <a:cxn ang="0">
                      <a:pos x="T6" y="T7"/>
                    </a:cxn>
                    <a:cxn ang="0">
                      <a:pos x="T8" y="T9"/>
                    </a:cxn>
                  </a:cxnLst>
                  <a:rect l="0" t="0" r="r" b="b"/>
                  <a:pathLst>
                    <a:path w="41" h="512">
                      <a:moveTo>
                        <a:pt x="41" y="0"/>
                      </a:moveTo>
                      <a:lnTo>
                        <a:pt x="25" y="0"/>
                      </a:lnTo>
                      <a:lnTo>
                        <a:pt x="0" y="512"/>
                      </a:lnTo>
                      <a:lnTo>
                        <a:pt x="17" y="512"/>
                      </a:lnTo>
                      <a:lnTo>
                        <a:pt x="41"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252"/>
                <p:cNvSpPr>
                  <a:spLocks/>
                </p:cNvSpPr>
                <p:nvPr/>
              </p:nvSpPr>
              <p:spPr bwMode="auto">
                <a:xfrm>
                  <a:off x="8347076" y="3417888"/>
                  <a:ext cx="15875" cy="204788"/>
                </a:xfrm>
                <a:custGeom>
                  <a:avLst/>
                  <a:gdLst>
                    <a:gd name="T0" fmla="*/ 41 w 41"/>
                    <a:gd name="T1" fmla="*/ 0 h 564"/>
                    <a:gd name="T2" fmla="*/ 33 w 41"/>
                    <a:gd name="T3" fmla="*/ 0 h 564"/>
                    <a:gd name="T4" fmla="*/ 0 w 41"/>
                    <a:gd name="T5" fmla="*/ 564 h 564"/>
                    <a:gd name="T6" fmla="*/ 16 w 41"/>
                    <a:gd name="T7" fmla="*/ 564 h 564"/>
                    <a:gd name="T8" fmla="*/ 41 w 41"/>
                    <a:gd name="T9" fmla="*/ 0 h 564"/>
                  </a:gdLst>
                  <a:ahLst/>
                  <a:cxnLst>
                    <a:cxn ang="0">
                      <a:pos x="T0" y="T1"/>
                    </a:cxn>
                    <a:cxn ang="0">
                      <a:pos x="T2" y="T3"/>
                    </a:cxn>
                    <a:cxn ang="0">
                      <a:pos x="T4" y="T5"/>
                    </a:cxn>
                    <a:cxn ang="0">
                      <a:pos x="T6" y="T7"/>
                    </a:cxn>
                    <a:cxn ang="0">
                      <a:pos x="T8" y="T9"/>
                    </a:cxn>
                  </a:cxnLst>
                  <a:rect l="0" t="0" r="r" b="b"/>
                  <a:pathLst>
                    <a:path w="41" h="564">
                      <a:moveTo>
                        <a:pt x="41" y="0"/>
                      </a:moveTo>
                      <a:lnTo>
                        <a:pt x="33" y="0"/>
                      </a:lnTo>
                      <a:lnTo>
                        <a:pt x="0" y="564"/>
                      </a:lnTo>
                      <a:lnTo>
                        <a:pt x="16" y="564"/>
                      </a:lnTo>
                      <a:lnTo>
                        <a:pt x="41"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253"/>
                <p:cNvSpPr>
                  <a:spLocks/>
                </p:cNvSpPr>
                <p:nvPr/>
              </p:nvSpPr>
              <p:spPr bwMode="auto">
                <a:xfrm>
                  <a:off x="8359776" y="3311526"/>
                  <a:ext cx="3175" cy="106363"/>
                </a:xfrm>
                <a:custGeom>
                  <a:avLst/>
                  <a:gdLst>
                    <a:gd name="T0" fmla="*/ 8 w 8"/>
                    <a:gd name="T1" fmla="*/ 0 h 293"/>
                    <a:gd name="T2" fmla="*/ 0 w 8"/>
                    <a:gd name="T3" fmla="*/ 10 h 293"/>
                    <a:gd name="T4" fmla="*/ 0 w 8"/>
                    <a:gd name="T5" fmla="*/ 293 h 293"/>
                    <a:gd name="T6" fmla="*/ 8 w 8"/>
                    <a:gd name="T7" fmla="*/ 293 h 293"/>
                    <a:gd name="T8" fmla="*/ 8 w 8"/>
                    <a:gd name="T9" fmla="*/ 10 h 293"/>
                    <a:gd name="T10" fmla="*/ 8 w 8"/>
                    <a:gd name="T11" fmla="*/ 0 h 293"/>
                  </a:gdLst>
                  <a:ahLst/>
                  <a:cxnLst>
                    <a:cxn ang="0">
                      <a:pos x="T0" y="T1"/>
                    </a:cxn>
                    <a:cxn ang="0">
                      <a:pos x="T2" y="T3"/>
                    </a:cxn>
                    <a:cxn ang="0">
                      <a:pos x="T4" y="T5"/>
                    </a:cxn>
                    <a:cxn ang="0">
                      <a:pos x="T6" y="T7"/>
                    </a:cxn>
                    <a:cxn ang="0">
                      <a:pos x="T8" y="T9"/>
                    </a:cxn>
                    <a:cxn ang="0">
                      <a:pos x="T10" y="T11"/>
                    </a:cxn>
                  </a:cxnLst>
                  <a:rect l="0" t="0" r="r" b="b"/>
                  <a:pathLst>
                    <a:path w="8" h="293">
                      <a:moveTo>
                        <a:pt x="8" y="0"/>
                      </a:moveTo>
                      <a:lnTo>
                        <a:pt x="0" y="10"/>
                      </a:lnTo>
                      <a:lnTo>
                        <a:pt x="0" y="293"/>
                      </a:lnTo>
                      <a:lnTo>
                        <a:pt x="8" y="293"/>
                      </a:lnTo>
                      <a:lnTo>
                        <a:pt x="8" y="10"/>
                      </a:lnTo>
                      <a:lnTo>
                        <a:pt x="8" y="0"/>
                      </a:lnTo>
                      <a:close/>
                    </a:path>
                  </a:pathLst>
                </a:custGeom>
                <a:solidFill>
                  <a:srgbClr val="2B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Rectangle 254"/>
                <p:cNvSpPr>
                  <a:spLocks noChangeArrowheads="1"/>
                </p:cNvSpPr>
                <p:nvPr/>
              </p:nvSpPr>
              <p:spPr bwMode="auto">
                <a:xfrm>
                  <a:off x="8208963" y="5256213"/>
                  <a:ext cx="127000" cy="7938"/>
                </a:xfrm>
                <a:prstGeom prst="rect">
                  <a:avLst/>
                </a:prstGeom>
                <a:solidFill>
                  <a:srgbClr val="2B2B2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grpSp>
      <p:sp>
        <p:nvSpPr>
          <p:cNvPr id="269" name="TextBox 268"/>
          <p:cNvSpPr txBox="1"/>
          <p:nvPr/>
        </p:nvSpPr>
        <p:spPr>
          <a:xfrm>
            <a:off x="2111642" y="6247528"/>
            <a:ext cx="4507316" cy="461665"/>
          </a:xfrm>
          <a:prstGeom prst="rect">
            <a:avLst/>
          </a:prstGeom>
          <a:noFill/>
        </p:spPr>
        <p:txBody>
          <a:bodyPr wrap="square" rtlCol="0">
            <a:spAutoFit/>
          </a:bodyPr>
          <a:lstStyle/>
          <a:p>
            <a:r>
              <a:rPr lang="en-US" sz="1200" dirty="0"/>
              <a:t>L. C. Sander and S. A. Wise. </a:t>
            </a:r>
            <a:r>
              <a:rPr lang="en-US" sz="1200" i="1" dirty="0" err="1"/>
              <a:t>Anal.Chem</a:t>
            </a:r>
            <a:r>
              <a:rPr lang="en-US" sz="1200" i="1" dirty="0"/>
              <a:t>. 56:504-510, 1984.</a:t>
            </a:r>
          </a:p>
          <a:p>
            <a:endParaRPr lang="en-US" sz="1200" dirty="0"/>
          </a:p>
        </p:txBody>
      </p:sp>
      <p:pic>
        <p:nvPicPr>
          <p:cNvPr id="3" name="columns4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13425" y="6996740"/>
            <a:ext cx="609600" cy="609600"/>
          </a:xfrm>
          <a:prstGeom prst="rect">
            <a:avLst/>
          </a:prstGeom>
        </p:spPr>
      </p:pic>
    </p:spTree>
    <p:custDataLst>
      <p:tags r:id="rId1"/>
    </p:custDataLst>
    <p:extLst>
      <p:ext uri="{BB962C8B-B14F-4D97-AF65-F5344CB8AC3E}">
        <p14:creationId xmlns:p14="http://schemas.microsoft.com/office/powerpoint/2010/main" val="2800667109"/>
      </p:ext>
    </p:extLst>
  </p:cSld>
  <p:clrMapOvr>
    <a:masterClrMapping/>
  </p:clrMapOvr>
  <mc:AlternateContent xmlns:mc="http://schemas.openxmlformats.org/markup-compatibility/2006" xmlns:p14="http://schemas.microsoft.com/office/powerpoint/2010/main">
    <mc:Choice Requires="p14">
      <p:transition spd="med" p14:dur="700" advTm="96074">
        <p:fade/>
      </p:transition>
    </mc:Choice>
    <mc:Fallback xmlns="">
      <p:transition spd="med" advTm="9607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878"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67"/>
                                        </p:tgtEl>
                                        <p:attrNameLst>
                                          <p:attrName>style.visibility</p:attrName>
                                        </p:attrNameLst>
                                      </p:cBhvr>
                                      <p:to>
                                        <p:strVal val="visible"/>
                                      </p:to>
                                    </p:set>
                                    <p:animEffect transition="in" filter="fade">
                                      <p:cBhvr>
                                        <p:cTn id="11" dur="500"/>
                                        <p:tgtEl>
                                          <p:spTgt spid="26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70"/>
                                        </p:tgtEl>
                                        <p:attrNameLst>
                                          <p:attrName>style.visibility</p:attrName>
                                        </p:attrNameLst>
                                      </p:cBhvr>
                                      <p:to>
                                        <p:strVal val="visible"/>
                                      </p:to>
                                    </p:set>
                                    <p:animEffect transition="in" filter="fade">
                                      <p:cBhvr>
                                        <p:cTn id="16" dur="500"/>
                                        <p:tgtEl>
                                          <p:spTgt spid="270"/>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71"/>
                                        </p:tgtEl>
                                        <p:attrNameLst>
                                          <p:attrName>style.visibility</p:attrName>
                                        </p:attrNameLst>
                                      </p:cBhvr>
                                      <p:to>
                                        <p:strVal val="visible"/>
                                      </p:to>
                                    </p:set>
                                    <p:animEffect transition="in" filter="fade">
                                      <p:cBhvr>
                                        <p:cTn id="21" dur="500"/>
                                        <p:tgtEl>
                                          <p:spTgt spid="271"/>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8"/>
          <p:cNvGrpSpPr>
            <a:grpSpLocks noChangeAspect="1"/>
          </p:cNvGrpSpPr>
          <p:nvPr/>
        </p:nvGrpSpPr>
        <p:grpSpPr bwMode="auto">
          <a:xfrm>
            <a:off x="6300788" y="1816100"/>
            <a:ext cx="3306762" cy="4797425"/>
            <a:chOff x="3969" y="1144"/>
            <a:chExt cx="2083" cy="3022"/>
          </a:xfrm>
          <a:effectLst>
            <a:outerShdw blurRad="50800" dist="38100" dir="2700000" algn="tl" rotWithShape="0">
              <a:prstClr val="black">
                <a:alpha val="40000"/>
              </a:prstClr>
            </a:outerShdw>
          </a:effectLst>
        </p:grpSpPr>
        <p:sp>
          <p:nvSpPr>
            <p:cNvPr id="12" name="AutoShape 7"/>
            <p:cNvSpPr>
              <a:spLocks noChangeAspect="1" noChangeArrowheads="1" noTextEdit="1"/>
            </p:cNvSpPr>
            <p:nvPr/>
          </p:nvSpPr>
          <p:spPr bwMode="auto">
            <a:xfrm>
              <a:off x="3969" y="1144"/>
              <a:ext cx="2083" cy="3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Rectangle 9"/>
            <p:cNvSpPr>
              <a:spLocks noChangeArrowheads="1"/>
            </p:cNvSpPr>
            <p:nvPr/>
          </p:nvSpPr>
          <p:spPr bwMode="auto">
            <a:xfrm>
              <a:off x="3973" y="1153"/>
              <a:ext cx="2075" cy="3004"/>
            </a:xfrm>
            <a:prstGeom prst="rect">
              <a:avLst/>
            </a:prstGeom>
            <a:solidFill>
              <a:srgbClr val="FFFD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3" name="Group 4"/>
          <p:cNvGrpSpPr>
            <a:grpSpLocks noChangeAspect="1"/>
          </p:cNvGrpSpPr>
          <p:nvPr/>
        </p:nvGrpSpPr>
        <p:grpSpPr bwMode="auto">
          <a:xfrm>
            <a:off x="2774950" y="1828800"/>
            <a:ext cx="3306763" cy="4797425"/>
            <a:chOff x="1748" y="1152"/>
            <a:chExt cx="2083" cy="3022"/>
          </a:xfrm>
          <a:effectLst>
            <a:outerShdw blurRad="50800" dist="38100" dir="2700000" algn="tl" rotWithShape="0">
              <a:prstClr val="black">
                <a:alpha val="40000"/>
              </a:prstClr>
            </a:outerShdw>
          </a:effectLst>
        </p:grpSpPr>
        <p:sp>
          <p:nvSpPr>
            <p:cNvPr id="4" name="AutoShape 3"/>
            <p:cNvSpPr>
              <a:spLocks noChangeAspect="1" noChangeArrowheads="1" noTextEdit="1"/>
            </p:cNvSpPr>
            <p:nvPr/>
          </p:nvSpPr>
          <p:spPr bwMode="auto">
            <a:xfrm>
              <a:off x="1748" y="1152"/>
              <a:ext cx="2083" cy="3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 name="Rectangle 5"/>
            <p:cNvSpPr>
              <a:spLocks noChangeArrowheads="1"/>
            </p:cNvSpPr>
            <p:nvPr/>
          </p:nvSpPr>
          <p:spPr bwMode="auto">
            <a:xfrm>
              <a:off x="1752" y="1161"/>
              <a:ext cx="2075" cy="3004"/>
            </a:xfrm>
            <a:prstGeom prst="rect">
              <a:avLst/>
            </a:prstGeom>
            <a:solidFill>
              <a:srgbClr val="FFFD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368642" name="Rectangle 1026"/>
          <p:cNvSpPr>
            <a:spLocks noGrp="1" noChangeArrowheads="1"/>
          </p:cNvSpPr>
          <p:nvPr>
            <p:ph type="title"/>
          </p:nvPr>
        </p:nvSpPr>
        <p:spPr/>
        <p:txBody>
          <a:bodyPr>
            <a:scene3d>
              <a:camera prst="orthographicFront"/>
              <a:lightRig rig="threePt" dir="t"/>
            </a:scene3d>
            <a:sp3d extrusionH="57150">
              <a:bevelT w="38100" h="38100"/>
            </a:sp3d>
          </a:bodyPr>
          <a:lstStyle/>
          <a:p>
            <a:r>
              <a:rPr lang="en-US" dirty="0">
                <a:effectLst>
                  <a:outerShdw blurRad="38100" dist="38100" dir="2700000" algn="tl">
                    <a:srgbClr val="000000">
                      <a:alpha val="43137"/>
                    </a:srgbClr>
                  </a:outerShdw>
                </a:effectLst>
              </a:rPr>
              <a:t>Key Features. . .</a:t>
            </a:r>
          </a:p>
        </p:txBody>
      </p:sp>
      <p:sp>
        <p:nvSpPr>
          <p:cNvPr id="368696" name="Text Box 1080"/>
          <p:cNvSpPr txBox="1">
            <a:spLocks noChangeArrowheads="1"/>
          </p:cNvSpPr>
          <p:nvPr/>
        </p:nvSpPr>
        <p:spPr bwMode="auto">
          <a:xfrm>
            <a:off x="3051177" y="1212760"/>
            <a:ext cx="2792413" cy="457200"/>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p>
            <a:r>
              <a:rPr lang="en-US" sz="2400" b="1" dirty="0">
                <a:solidFill>
                  <a:srgbClr val="A50021"/>
                </a:solidFill>
              </a:rPr>
              <a:t>Monomeric Phase</a:t>
            </a:r>
          </a:p>
        </p:txBody>
      </p:sp>
      <p:sp>
        <p:nvSpPr>
          <p:cNvPr id="368697" name="Text Box 1081"/>
          <p:cNvSpPr txBox="1">
            <a:spLocks noChangeArrowheads="1"/>
          </p:cNvSpPr>
          <p:nvPr/>
        </p:nvSpPr>
        <p:spPr bwMode="auto">
          <a:xfrm>
            <a:off x="6632576" y="1212760"/>
            <a:ext cx="2624138" cy="457200"/>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p>
            <a:r>
              <a:rPr lang="en-US" sz="2400" b="1" dirty="0">
                <a:solidFill>
                  <a:srgbClr val="A50021"/>
                </a:solidFill>
              </a:rPr>
              <a:t>Polymeric Phase</a:t>
            </a:r>
          </a:p>
        </p:txBody>
      </p:sp>
      <p:grpSp>
        <p:nvGrpSpPr>
          <p:cNvPr id="8" name="Group 7"/>
          <p:cNvGrpSpPr/>
          <p:nvPr/>
        </p:nvGrpSpPr>
        <p:grpSpPr>
          <a:xfrm>
            <a:off x="4559301" y="2227264"/>
            <a:ext cx="295274" cy="1690687"/>
            <a:chOff x="4559301" y="2227264"/>
            <a:chExt cx="295274" cy="1690687"/>
          </a:xfrm>
        </p:grpSpPr>
        <p:sp>
          <p:nvSpPr>
            <p:cNvPr id="368689" name="Line 1073"/>
            <p:cNvSpPr>
              <a:spLocks noChangeShapeType="1"/>
            </p:cNvSpPr>
            <p:nvPr/>
          </p:nvSpPr>
          <p:spPr bwMode="auto">
            <a:xfrm>
              <a:off x="4576763" y="2508250"/>
              <a:ext cx="277812" cy="1588"/>
            </a:xfrm>
            <a:prstGeom prst="line">
              <a:avLst/>
            </a:prstGeom>
            <a:noFill/>
            <a:ln w="3175">
              <a:solidFill>
                <a:srgbClr val="1F1A17"/>
              </a:solidFill>
              <a:round/>
              <a:headEnd/>
              <a:tailEnd/>
            </a:ln>
          </p:spPr>
          <p:txBody>
            <a:bodyPr/>
            <a:lstStyle/>
            <a:p>
              <a:endParaRPr lang="en-US"/>
            </a:p>
          </p:txBody>
        </p:sp>
        <p:sp>
          <p:nvSpPr>
            <p:cNvPr id="368690" name="Line 1074"/>
            <p:cNvSpPr>
              <a:spLocks noChangeShapeType="1"/>
            </p:cNvSpPr>
            <p:nvPr/>
          </p:nvSpPr>
          <p:spPr bwMode="auto">
            <a:xfrm>
              <a:off x="4559301" y="3635375"/>
              <a:ext cx="277813" cy="1588"/>
            </a:xfrm>
            <a:prstGeom prst="line">
              <a:avLst/>
            </a:prstGeom>
            <a:noFill/>
            <a:ln w="3175">
              <a:solidFill>
                <a:srgbClr val="1F1A17"/>
              </a:solidFill>
              <a:round/>
              <a:headEnd/>
              <a:tailEnd/>
            </a:ln>
          </p:spPr>
          <p:txBody>
            <a:bodyPr/>
            <a:lstStyle/>
            <a:p>
              <a:endParaRPr lang="en-US"/>
            </a:p>
          </p:txBody>
        </p:sp>
        <p:sp>
          <p:nvSpPr>
            <p:cNvPr id="368691" name="Freeform 1075"/>
            <p:cNvSpPr>
              <a:spLocks/>
            </p:cNvSpPr>
            <p:nvPr/>
          </p:nvSpPr>
          <p:spPr bwMode="auto">
            <a:xfrm>
              <a:off x="4638675" y="3635376"/>
              <a:ext cx="88900" cy="100013"/>
            </a:xfrm>
            <a:custGeom>
              <a:avLst/>
              <a:gdLst/>
              <a:ahLst/>
              <a:cxnLst>
                <a:cxn ang="0">
                  <a:pos x="29" y="0"/>
                </a:cxn>
                <a:cxn ang="0">
                  <a:pos x="56" y="63"/>
                </a:cxn>
                <a:cxn ang="0">
                  <a:pos x="56" y="63"/>
                </a:cxn>
                <a:cxn ang="0">
                  <a:pos x="54" y="63"/>
                </a:cxn>
                <a:cxn ang="0">
                  <a:pos x="52" y="61"/>
                </a:cxn>
                <a:cxn ang="0">
                  <a:pos x="50" y="61"/>
                </a:cxn>
                <a:cxn ang="0">
                  <a:pos x="48" y="61"/>
                </a:cxn>
                <a:cxn ang="0">
                  <a:pos x="46" y="59"/>
                </a:cxn>
                <a:cxn ang="0">
                  <a:pos x="46" y="59"/>
                </a:cxn>
                <a:cxn ang="0">
                  <a:pos x="44" y="59"/>
                </a:cxn>
                <a:cxn ang="0">
                  <a:pos x="42" y="59"/>
                </a:cxn>
                <a:cxn ang="0">
                  <a:pos x="40" y="57"/>
                </a:cxn>
                <a:cxn ang="0">
                  <a:pos x="38" y="57"/>
                </a:cxn>
                <a:cxn ang="0">
                  <a:pos x="36" y="57"/>
                </a:cxn>
                <a:cxn ang="0">
                  <a:pos x="34" y="57"/>
                </a:cxn>
                <a:cxn ang="0">
                  <a:pos x="32" y="57"/>
                </a:cxn>
                <a:cxn ang="0">
                  <a:pos x="31" y="57"/>
                </a:cxn>
                <a:cxn ang="0">
                  <a:pos x="31" y="57"/>
                </a:cxn>
                <a:cxn ang="0">
                  <a:pos x="29" y="57"/>
                </a:cxn>
                <a:cxn ang="0">
                  <a:pos x="27" y="57"/>
                </a:cxn>
                <a:cxn ang="0">
                  <a:pos x="25" y="57"/>
                </a:cxn>
                <a:cxn ang="0">
                  <a:pos x="23" y="57"/>
                </a:cxn>
                <a:cxn ang="0">
                  <a:pos x="21" y="57"/>
                </a:cxn>
                <a:cxn ang="0">
                  <a:pos x="19" y="57"/>
                </a:cxn>
                <a:cxn ang="0">
                  <a:pos x="17" y="57"/>
                </a:cxn>
                <a:cxn ang="0">
                  <a:pos x="15" y="57"/>
                </a:cxn>
                <a:cxn ang="0">
                  <a:pos x="15" y="59"/>
                </a:cxn>
                <a:cxn ang="0">
                  <a:pos x="13" y="59"/>
                </a:cxn>
                <a:cxn ang="0">
                  <a:pos x="11" y="59"/>
                </a:cxn>
                <a:cxn ang="0">
                  <a:pos x="9" y="59"/>
                </a:cxn>
                <a:cxn ang="0">
                  <a:pos x="8" y="61"/>
                </a:cxn>
                <a:cxn ang="0">
                  <a:pos x="6" y="61"/>
                </a:cxn>
                <a:cxn ang="0">
                  <a:pos x="4" y="61"/>
                </a:cxn>
                <a:cxn ang="0">
                  <a:pos x="2" y="63"/>
                </a:cxn>
                <a:cxn ang="0">
                  <a:pos x="0" y="63"/>
                </a:cxn>
                <a:cxn ang="0">
                  <a:pos x="29" y="0"/>
                </a:cxn>
                <a:cxn ang="0">
                  <a:pos x="29" y="0"/>
                </a:cxn>
              </a:cxnLst>
              <a:rect l="0" t="0" r="r" b="b"/>
              <a:pathLst>
                <a:path w="56" h="63">
                  <a:moveTo>
                    <a:pt x="29" y="0"/>
                  </a:moveTo>
                  <a:lnTo>
                    <a:pt x="56" y="63"/>
                  </a:lnTo>
                  <a:lnTo>
                    <a:pt x="56" y="63"/>
                  </a:lnTo>
                  <a:lnTo>
                    <a:pt x="54" y="63"/>
                  </a:lnTo>
                  <a:lnTo>
                    <a:pt x="52" y="61"/>
                  </a:lnTo>
                  <a:lnTo>
                    <a:pt x="50" y="61"/>
                  </a:lnTo>
                  <a:lnTo>
                    <a:pt x="48" y="61"/>
                  </a:lnTo>
                  <a:lnTo>
                    <a:pt x="46" y="59"/>
                  </a:lnTo>
                  <a:lnTo>
                    <a:pt x="46" y="59"/>
                  </a:lnTo>
                  <a:lnTo>
                    <a:pt x="44" y="59"/>
                  </a:lnTo>
                  <a:lnTo>
                    <a:pt x="42" y="59"/>
                  </a:lnTo>
                  <a:lnTo>
                    <a:pt x="40" y="57"/>
                  </a:lnTo>
                  <a:lnTo>
                    <a:pt x="38" y="57"/>
                  </a:lnTo>
                  <a:lnTo>
                    <a:pt x="36" y="57"/>
                  </a:lnTo>
                  <a:lnTo>
                    <a:pt x="34" y="57"/>
                  </a:lnTo>
                  <a:lnTo>
                    <a:pt x="32" y="57"/>
                  </a:lnTo>
                  <a:lnTo>
                    <a:pt x="31" y="57"/>
                  </a:lnTo>
                  <a:lnTo>
                    <a:pt x="31" y="57"/>
                  </a:lnTo>
                  <a:lnTo>
                    <a:pt x="29" y="57"/>
                  </a:lnTo>
                  <a:lnTo>
                    <a:pt x="27" y="57"/>
                  </a:lnTo>
                  <a:lnTo>
                    <a:pt x="25" y="57"/>
                  </a:lnTo>
                  <a:lnTo>
                    <a:pt x="23" y="57"/>
                  </a:lnTo>
                  <a:lnTo>
                    <a:pt x="21" y="57"/>
                  </a:lnTo>
                  <a:lnTo>
                    <a:pt x="19" y="57"/>
                  </a:lnTo>
                  <a:lnTo>
                    <a:pt x="17" y="57"/>
                  </a:lnTo>
                  <a:lnTo>
                    <a:pt x="15" y="57"/>
                  </a:lnTo>
                  <a:lnTo>
                    <a:pt x="15" y="59"/>
                  </a:lnTo>
                  <a:lnTo>
                    <a:pt x="13" y="59"/>
                  </a:lnTo>
                  <a:lnTo>
                    <a:pt x="11" y="59"/>
                  </a:lnTo>
                  <a:lnTo>
                    <a:pt x="9" y="59"/>
                  </a:lnTo>
                  <a:lnTo>
                    <a:pt x="8" y="61"/>
                  </a:lnTo>
                  <a:lnTo>
                    <a:pt x="6" y="61"/>
                  </a:lnTo>
                  <a:lnTo>
                    <a:pt x="4" y="61"/>
                  </a:lnTo>
                  <a:lnTo>
                    <a:pt x="2" y="63"/>
                  </a:lnTo>
                  <a:lnTo>
                    <a:pt x="0" y="63"/>
                  </a:lnTo>
                  <a:lnTo>
                    <a:pt x="29" y="0"/>
                  </a:lnTo>
                  <a:lnTo>
                    <a:pt x="29" y="0"/>
                  </a:lnTo>
                  <a:close/>
                </a:path>
              </a:pathLst>
            </a:custGeom>
            <a:solidFill>
              <a:srgbClr val="1F1A17"/>
            </a:solidFill>
            <a:ln w="9525">
              <a:noFill/>
              <a:round/>
              <a:headEnd/>
              <a:tailEnd/>
            </a:ln>
          </p:spPr>
          <p:txBody>
            <a:bodyPr/>
            <a:lstStyle/>
            <a:p>
              <a:endParaRPr lang="en-US"/>
            </a:p>
          </p:txBody>
        </p:sp>
        <p:sp>
          <p:nvSpPr>
            <p:cNvPr id="368692" name="Rectangle 1076"/>
            <p:cNvSpPr>
              <a:spLocks noChangeArrowheads="1"/>
            </p:cNvSpPr>
            <p:nvPr/>
          </p:nvSpPr>
          <p:spPr bwMode="auto">
            <a:xfrm>
              <a:off x="4675189" y="3686176"/>
              <a:ext cx="14287" cy="231775"/>
            </a:xfrm>
            <a:prstGeom prst="rect">
              <a:avLst/>
            </a:prstGeom>
            <a:solidFill>
              <a:srgbClr val="1F1A17"/>
            </a:solidFill>
            <a:ln w="9525">
              <a:noFill/>
              <a:miter lim="800000"/>
              <a:headEnd/>
              <a:tailEnd/>
            </a:ln>
          </p:spPr>
          <p:txBody>
            <a:bodyPr/>
            <a:lstStyle/>
            <a:p>
              <a:endParaRPr lang="en-US"/>
            </a:p>
          </p:txBody>
        </p:sp>
        <p:sp>
          <p:nvSpPr>
            <p:cNvPr id="368693" name="Freeform 1077"/>
            <p:cNvSpPr>
              <a:spLocks/>
            </p:cNvSpPr>
            <p:nvPr/>
          </p:nvSpPr>
          <p:spPr bwMode="auto">
            <a:xfrm>
              <a:off x="4656138" y="2409825"/>
              <a:ext cx="88900" cy="101600"/>
            </a:xfrm>
            <a:custGeom>
              <a:avLst/>
              <a:gdLst/>
              <a:ahLst/>
              <a:cxnLst>
                <a:cxn ang="0">
                  <a:pos x="27" y="64"/>
                </a:cxn>
                <a:cxn ang="0">
                  <a:pos x="0" y="0"/>
                </a:cxn>
                <a:cxn ang="0">
                  <a:pos x="0" y="0"/>
                </a:cxn>
                <a:cxn ang="0">
                  <a:pos x="2" y="0"/>
                </a:cxn>
                <a:cxn ang="0">
                  <a:pos x="4" y="0"/>
                </a:cxn>
                <a:cxn ang="0">
                  <a:pos x="6" y="2"/>
                </a:cxn>
                <a:cxn ang="0">
                  <a:pos x="8" y="2"/>
                </a:cxn>
                <a:cxn ang="0">
                  <a:pos x="10" y="2"/>
                </a:cxn>
                <a:cxn ang="0">
                  <a:pos x="12" y="4"/>
                </a:cxn>
                <a:cxn ang="0">
                  <a:pos x="14" y="4"/>
                </a:cxn>
                <a:cxn ang="0">
                  <a:pos x="14" y="4"/>
                </a:cxn>
                <a:cxn ang="0">
                  <a:pos x="16" y="4"/>
                </a:cxn>
                <a:cxn ang="0">
                  <a:pos x="18" y="6"/>
                </a:cxn>
                <a:cxn ang="0">
                  <a:pos x="20" y="6"/>
                </a:cxn>
                <a:cxn ang="0">
                  <a:pos x="21" y="6"/>
                </a:cxn>
                <a:cxn ang="0">
                  <a:pos x="23" y="6"/>
                </a:cxn>
                <a:cxn ang="0">
                  <a:pos x="25" y="6"/>
                </a:cxn>
                <a:cxn ang="0">
                  <a:pos x="27" y="6"/>
                </a:cxn>
                <a:cxn ang="0">
                  <a:pos x="27" y="6"/>
                </a:cxn>
                <a:cxn ang="0">
                  <a:pos x="29" y="6"/>
                </a:cxn>
                <a:cxn ang="0">
                  <a:pos x="31" y="6"/>
                </a:cxn>
                <a:cxn ang="0">
                  <a:pos x="33" y="6"/>
                </a:cxn>
                <a:cxn ang="0">
                  <a:pos x="35" y="6"/>
                </a:cxn>
                <a:cxn ang="0">
                  <a:pos x="37" y="6"/>
                </a:cxn>
                <a:cxn ang="0">
                  <a:pos x="39" y="6"/>
                </a:cxn>
                <a:cxn ang="0">
                  <a:pos x="41" y="4"/>
                </a:cxn>
                <a:cxn ang="0">
                  <a:pos x="43" y="4"/>
                </a:cxn>
                <a:cxn ang="0">
                  <a:pos x="43" y="4"/>
                </a:cxn>
                <a:cxn ang="0">
                  <a:pos x="45" y="4"/>
                </a:cxn>
                <a:cxn ang="0">
                  <a:pos x="46" y="2"/>
                </a:cxn>
                <a:cxn ang="0">
                  <a:pos x="48" y="2"/>
                </a:cxn>
                <a:cxn ang="0">
                  <a:pos x="50" y="2"/>
                </a:cxn>
                <a:cxn ang="0">
                  <a:pos x="52" y="0"/>
                </a:cxn>
                <a:cxn ang="0">
                  <a:pos x="54" y="0"/>
                </a:cxn>
                <a:cxn ang="0">
                  <a:pos x="56" y="0"/>
                </a:cxn>
                <a:cxn ang="0">
                  <a:pos x="27" y="64"/>
                </a:cxn>
                <a:cxn ang="0">
                  <a:pos x="27" y="64"/>
                </a:cxn>
              </a:cxnLst>
              <a:rect l="0" t="0" r="r" b="b"/>
              <a:pathLst>
                <a:path w="56" h="64">
                  <a:moveTo>
                    <a:pt x="27" y="64"/>
                  </a:moveTo>
                  <a:lnTo>
                    <a:pt x="0" y="0"/>
                  </a:lnTo>
                  <a:lnTo>
                    <a:pt x="0" y="0"/>
                  </a:lnTo>
                  <a:lnTo>
                    <a:pt x="2" y="0"/>
                  </a:lnTo>
                  <a:lnTo>
                    <a:pt x="4" y="0"/>
                  </a:lnTo>
                  <a:lnTo>
                    <a:pt x="6" y="2"/>
                  </a:lnTo>
                  <a:lnTo>
                    <a:pt x="8" y="2"/>
                  </a:lnTo>
                  <a:lnTo>
                    <a:pt x="10" y="2"/>
                  </a:lnTo>
                  <a:lnTo>
                    <a:pt x="12" y="4"/>
                  </a:lnTo>
                  <a:lnTo>
                    <a:pt x="14" y="4"/>
                  </a:lnTo>
                  <a:lnTo>
                    <a:pt x="14" y="4"/>
                  </a:lnTo>
                  <a:lnTo>
                    <a:pt x="16" y="4"/>
                  </a:lnTo>
                  <a:lnTo>
                    <a:pt x="18" y="6"/>
                  </a:lnTo>
                  <a:lnTo>
                    <a:pt x="20" y="6"/>
                  </a:lnTo>
                  <a:lnTo>
                    <a:pt x="21" y="6"/>
                  </a:lnTo>
                  <a:lnTo>
                    <a:pt x="23" y="6"/>
                  </a:lnTo>
                  <a:lnTo>
                    <a:pt x="25" y="6"/>
                  </a:lnTo>
                  <a:lnTo>
                    <a:pt x="27" y="6"/>
                  </a:lnTo>
                  <a:lnTo>
                    <a:pt x="27" y="6"/>
                  </a:lnTo>
                  <a:lnTo>
                    <a:pt x="29" y="6"/>
                  </a:lnTo>
                  <a:lnTo>
                    <a:pt x="31" y="6"/>
                  </a:lnTo>
                  <a:lnTo>
                    <a:pt x="33" y="6"/>
                  </a:lnTo>
                  <a:lnTo>
                    <a:pt x="35" y="6"/>
                  </a:lnTo>
                  <a:lnTo>
                    <a:pt x="37" y="6"/>
                  </a:lnTo>
                  <a:lnTo>
                    <a:pt x="39" y="6"/>
                  </a:lnTo>
                  <a:lnTo>
                    <a:pt x="41" y="4"/>
                  </a:lnTo>
                  <a:lnTo>
                    <a:pt x="43" y="4"/>
                  </a:lnTo>
                  <a:lnTo>
                    <a:pt x="43" y="4"/>
                  </a:lnTo>
                  <a:lnTo>
                    <a:pt x="45" y="4"/>
                  </a:lnTo>
                  <a:lnTo>
                    <a:pt x="46" y="2"/>
                  </a:lnTo>
                  <a:lnTo>
                    <a:pt x="48" y="2"/>
                  </a:lnTo>
                  <a:lnTo>
                    <a:pt x="50" y="2"/>
                  </a:lnTo>
                  <a:lnTo>
                    <a:pt x="52" y="0"/>
                  </a:lnTo>
                  <a:lnTo>
                    <a:pt x="54" y="0"/>
                  </a:lnTo>
                  <a:lnTo>
                    <a:pt x="56" y="0"/>
                  </a:lnTo>
                  <a:lnTo>
                    <a:pt x="27" y="64"/>
                  </a:lnTo>
                  <a:lnTo>
                    <a:pt x="27" y="64"/>
                  </a:lnTo>
                  <a:close/>
                </a:path>
              </a:pathLst>
            </a:custGeom>
            <a:solidFill>
              <a:srgbClr val="1F1A17"/>
            </a:solidFill>
            <a:ln w="9525">
              <a:noFill/>
              <a:round/>
              <a:headEnd/>
              <a:tailEnd/>
            </a:ln>
          </p:spPr>
          <p:txBody>
            <a:bodyPr/>
            <a:lstStyle/>
            <a:p>
              <a:endParaRPr lang="en-US"/>
            </a:p>
          </p:txBody>
        </p:sp>
        <p:sp>
          <p:nvSpPr>
            <p:cNvPr id="368694" name="Rectangle 1078"/>
            <p:cNvSpPr>
              <a:spLocks noChangeArrowheads="1"/>
            </p:cNvSpPr>
            <p:nvPr/>
          </p:nvSpPr>
          <p:spPr bwMode="auto">
            <a:xfrm>
              <a:off x="4692651" y="2227264"/>
              <a:ext cx="15875" cy="231775"/>
            </a:xfrm>
            <a:prstGeom prst="rect">
              <a:avLst/>
            </a:prstGeom>
            <a:solidFill>
              <a:srgbClr val="1F1A17"/>
            </a:solidFill>
            <a:ln w="9525">
              <a:noFill/>
              <a:miter lim="800000"/>
              <a:headEnd/>
              <a:tailEnd/>
            </a:ln>
          </p:spPr>
          <p:txBody>
            <a:bodyPr/>
            <a:lstStyle/>
            <a:p>
              <a:endParaRPr lang="en-US"/>
            </a:p>
          </p:txBody>
        </p:sp>
      </p:grpSp>
      <p:grpSp>
        <p:nvGrpSpPr>
          <p:cNvPr id="7" name="Group 6"/>
          <p:cNvGrpSpPr/>
          <p:nvPr/>
        </p:nvGrpSpPr>
        <p:grpSpPr>
          <a:xfrm>
            <a:off x="3184525" y="2163764"/>
            <a:ext cx="955676" cy="2598737"/>
            <a:chOff x="3184525" y="2163764"/>
            <a:chExt cx="955676" cy="2598737"/>
          </a:xfrm>
        </p:grpSpPr>
        <p:sp>
          <p:nvSpPr>
            <p:cNvPr id="368645" name="Rectangle 1029"/>
            <p:cNvSpPr>
              <a:spLocks noChangeArrowheads="1"/>
            </p:cNvSpPr>
            <p:nvPr/>
          </p:nvSpPr>
          <p:spPr bwMode="auto">
            <a:xfrm>
              <a:off x="3443289" y="2492375"/>
              <a:ext cx="192087" cy="33338"/>
            </a:xfrm>
            <a:prstGeom prst="rect">
              <a:avLst/>
            </a:prstGeom>
            <a:solidFill>
              <a:srgbClr val="2E3235"/>
            </a:solidFill>
            <a:ln w="9525">
              <a:noFill/>
              <a:miter lim="800000"/>
              <a:headEnd/>
              <a:tailEnd/>
            </a:ln>
          </p:spPr>
          <p:txBody>
            <a:bodyPr/>
            <a:lstStyle/>
            <a:p>
              <a:endParaRPr lang="en-US"/>
            </a:p>
          </p:txBody>
        </p:sp>
        <p:sp>
          <p:nvSpPr>
            <p:cNvPr id="368646" name="Rectangle 1030"/>
            <p:cNvSpPr>
              <a:spLocks noChangeArrowheads="1"/>
            </p:cNvSpPr>
            <p:nvPr/>
          </p:nvSpPr>
          <p:spPr bwMode="auto">
            <a:xfrm>
              <a:off x="3429001" y="3608388"/>
              <a:ext cx="206375" cy="30162"/>
            </a:xfrm>
            <a:prstGeom prst="rect">
              <a:avLst/>
            </a:prstGeom>
            <a:solidFill>
              <a:srgbClr val="2E3235"/>
            </a:solidFill>
            <a:ln w="9525">
              <a:noFill/>
              <a:miter lim="800000"/>
              <a:headEnd/>
              <a:tailEnd/>
            </a:ln>
          </p:spPr>
          <p:txBody>
            <a:bodyPr/>
            <a:lstStyle/>
            <a:p>
              <a:endParaRPr lang="en-US"/>
            </a:p>
          </p:txBody>
        </p:sp>
        <p:sp>
          <p:nvSpPr>
            <p:cNvPr id="368647" name="Rectangle 1031"/>
            <p:cNvSpPr>
              <a:spLocks noChangeArrowheads="1"/>
            </p:cNvSpPr>
            <p:nvPr/>
          </p:nvSpPr>
          <p:spPr bwMode="auto">
            <a:xfrm>
              <a:off x="3438525" y="4438650"/>
              <a:ext cx="215900" cy="31750"/>
            </a:xfrm>
            <a:prstGeom prst="rect">
              <a:avLst/>
            </a:prstGeom>
            <a:solidFill>
              <a:srgbClr val="2E3235"/>
            </a:solidFill>
            <a:ln w="9525">
              <a:noFill/>
              <a:miter lim="800000"/>
              <a:headEnd/>
              <a:tailEnd/>
            </a:ln>
          </p:spPr>
          <p:txBody>
            <a:bodyPr/>
            <a:lstStyle/>
            <a:p>
              <a:endParaRPr lang="en-US"/>
            </a:p>
          </p:txBody>
        </p:sp>
        <p:sp>
          <p:nvSpPr>
            <p:cNvPr id="368648" name="Rectangle 1032"/>
            <p:cNvSpPr>
              <a:spLocks noChangeArrowheads="1"/>
            </p:cNvSpPr>
            <p:nvPr/>
          </p:nvSpPr>
          <p:spPr bwMode="auto">
            <a:xfrm>
              <a:off x="3392488" y="3108326"/>
              <a:ext cx="215900" cy="36513"/>
            </a:xfrm>
            <a:prstGeom prst="rect">
              <a:avLst/>
            </a:prstGeom>
            <a:solidFill>
              <a:srgbClr val="2E3235"/>
            </a:solidFill>
            <a:ln w="9525">
              <a:noFill/>
              <a:miter lim="800000"/>
              <a:headEnd/>
              <a:tailEnd/>
            </a:ln>
          </p:spPr>
          <p:txBody>
            <a:bodyPr/>
            <a:lstStyle/>
            <a:p>
              <a:endParaRPr lang="en-US"/>
            </a:p>
          </p:txBody>
        </p:sp>
        <p:sp>
          <p:nvSpPr>
            <p:cNvPr id="368649" name="Rectangle 1033"/>
            <p:cNvSpPr>
              <a:spLocks noChangeArrowheads="1"/>
            </p:cNvSpPr>
            <p:nvPr/>
          </p:nvSpPr>
          <p:spPr bwMode="auto">
            <a:xfrm>
              <a:off x="3736976" y="4356100"/>
              <a:ext cx="403225" cy="198438"/>
            </a:xfrm>
            <a:prstGeom prst="rect">
              <a:avLst/>
            </a:prstGeom>
            <a:noFill/>
            <a:ln w="9525">
              <a:noFill/>
              <a:miter lim="800000"/>
              <a:headEnd/>
              <a:tailEnd/>
            </a:ln>
          </p:spPr>
          <p:txBody>
            <a:bodyPr wrap="none" lIns="0" tIns="0" rIns="0" bIns="0">
              <a:spAutoFit/>
            </a:bodyPr>
            <a:lstStyle/>
            <a:p>
              <a:r>
                <a:rPr lang="en-US" sz="1300" b="1">
                  <a:solidFill>
                    <a:srgbClr val="2E3235"/>
                  </a:solidFill>
                </a:rPr>
                <a:t>SiOH</a:t>
              </a:r>
              <a:endParaRPr lang="en-US" sz="2400"/>
            </a:p>
          </p:txBody>
        </p:sp>
        <p:sp>
          <p:nvSpPr>
            <p:cNvPr id="368650" name="Rectangle 1034"/>
            <p:cNvSpPr>
              <a:spLocks noChangeArrowheads="1"/>
            </p:cNvSpPr>
            <p:nvPr/>
          </p:nvSpPr>
          <p:spPr bwMode="auto">
            <a:xfrm>
              <a:off x="3697289" y="2425700"/>
              <a:ext cx="155575" cy="198438"/>
            </a:xfrm>
            <a:prstGeom prst="rect">
              <a:avLst/>
            </a:prstGeom>
            <a:noFill/>
            <a:ln w="9525">
              <a:noFill/>
              <a:miter lim="800000"/>
              <a:headEnd/>
              <a:tailEnd/>
            </a:ln>
          </p:spPr>
          <p:txBody>
            <a:bodyPr wrap="none" lIns="0" tIns="0" rIns="0" bIns="0">
              <a:spAutoFit/>
            </a:bodyPr>
            <a:lstStyle/>
            <a:p>
              <a:r>
                <a:rPr lang="en-US" sz="1300" b="1">
                  <a:solidFill>
                    <a:srgbClr val="DA251D"/>
                  </a:solidFill>
                </a:rPr>
                <a:t>Si</a:t>
              </a:r>
              <a:endParaRPr lang="en-US" sz="2400"/>
            </a:p>
          </p:txBody>
        </p:sp>
        <p:sp>
          <p:nvSpPr>
            <p:cNvPr id="368651" name="Freeform 1035"/>
            <p:cNvSpPr>
              <a:spLocks/>
            </p:cNvSpPr>
            <p:nvPr/>
          </p:nvSpPr>
          <p:spPr bwMode="auto">
            <a:xfrm>
              <a:off x="3184525" y="2371726"/>
              <a:ext cx="323850" cy="2390775"/>
            </a:xfrm>
            <a:custGeom>
              <a:avLst/>
              <a:gdLst/>
              <a:ahLst/>
              <a:cxnLst>
                <a:cxn ang="0">
                  <a:pos x="144" y="1506"/>
                </a:cxn>
                <a:cxn ang="0">
                  <a:pos x="148" y="1410"/>
                </a:cxn>
                <a:cxn ang="0">
                  <a:pos x="162" y="1312"/>
                </a:cxn>
                <a:cxn ang="0">
                  <a:pos x="175" y="1212"/>
                </a:cxn>
                <a:cxn ang="0">
                  <a:pos x="192" y="1126"/>
                </a:cxn>
                <a:cxn ang="0">
                  <a:pos x="198" y="1089"/>
                </a:cxn>
                <a:cxn ang="0">
                  <a:pos x="204" y="1055"/>
                </a:cxn>
                <a:cxn ang="0">
                  <a:pos x="204" y="1018"/>
                </a:cxn>
                <a:cxn ang="0">
                  <a:pos x="204" y="986"/>
                </a:cxn>
                <a:cxn ang="0">
                  <a:pos x="192" y="909"/>
                </a:cxn>
                <a:cxn ang="0">
                  <a:pos x="175" y="832"/>
                </a:cxn>
                <a:cxn ang="0">
                  <a:pos x="165" y="752"/>
                </a:cxn>
                <a:cxn ang="0">
                  <a:pos x="154" y="675"/>
                </a:cxn>
                <a:cxn ang="0">
                  <a:pos x="144" y="598"/>
                </a:cxn>
                <a:cxn ang="0">
                  <a:pos x="148" y="523"/>
                </a:cxn>
                <a:cxn ang="0">
                  <a:pos x="165" y="397"/>
                </a:cxn>
                <a:cxn ang="0">
                  <a:pos x="171" y="260"/>
                </a:cxn>
                <a:cxn ang="0">
                  <a:pos x="171" y="189"/>
                </a:cxn>
                <a:cxn ang="0">
                  <a:pos x="171" y="126"/>
                </a:cxn>
                <a:cxn ang="0">
                  <a:pos x="162" y="59"/>
                </a:cxn>
                <a:cxn ang="0">
                  <a:pos x="148" y="0"/>
                </a:cxn>
                <a:cxn ang="0">
                  <a:pos x="0" y="0"/>
                </a:cxn>
                <a:cxn ang="0">
                  <a:pos x="0" y="1506"/>
                </a:cxn>
                <a:cxn ang="0">
                  <a:pos x="144" y="1506"/>
                </a:cxn>
              </a:cxnLst>
              <a:rect l="0" t="0" r="r" b="b"/>
              <a:pathLst>
                <a:path w="204" h="1506">
                  <a:moveTo>
                    <a:pt x="144" y="1506"/>
                  </a:moveTo>
                  <a:lnTo>
                    <a:pt x="148" y="1410"/>
                  </a:lnTo>
                  <a:lnTo>
                    <a:pt x="162" y="1312"/>
                  </a:lnTo>
                  <a:lnTo>
                    <a:pt x="175" y="1212"/>
                  </a:lnTo>
                  <a:lnTo>
                    <a:pt x="192" y="1126"/>
                  </a:lnTo>
                  <a:lnTo>
                    <a:pt x="198" y="1089"/>
                  </a:lnTo>
                  <a:lnTo>
                    <a:pt x="204" y="1055"/>
                  </a:lnTo>
                  <a:lnTo>
                    <a:pt x="204" y="1018"/>
                  </a:lnTo>
                  <a:lnTo>
                    <a:pt x="204" y="986"/>
                  </a:lnTo>
                  <a:lnTo>
                    <a:pt x="192" y="909"/>
                  </a:lnTo>
                  <a:lnTo>
                    <a:pt x="175" y="832"/>
                  </a:lnTo>
                  <a:lnTo>
                    <a:pt x="165" y="752"/>
                  </a:lnTo>
                  <a:lnTo>
                    <a:pt x="154" y="675"/>
                  </a:lnTo>
                  <a:lnTo>
                    <a:pt x="144" y="598"/>
                  </a:lnTo>
                  <a:lnTo>
                    <a:pt x="148" y="523"/>
                  </a:lnTo>
                  <a:lnTo>
                    <a:pt x="165" y="397"/>
                  </a:lnTo>
                  <a:lnTo>
                    <a:pt x="171" y="260"/>
                  </a:lnTo>
                  <a:lnTo>
                    <a:pt x="171" y="189"/>
                  </a:lnTo>
                  <a:lnTo>
                    <a:pt x="171" y="126"/>
                  </a:lnTo>
                  <a:lnTo>
                    <a:pt x="162" y="59"/>
                  </a:lnTo>
                  <a:lnTo>
                    <a:pt x="148" y="0"/>
                  </a:lnTo>
                  <a:lnTo>
                    <a:pt x="0" y="0"/>
                  </a:lnTo>
                  <a:lnTo>
                    <a:pt x="0" y="1506"/>
                  </a:lnTo>
                  <a:lnTo>
                    <a:pt x="144" y="1506"/>
                  </a:lnTo>
                  <a:close/>
                </a:path>
              </a:pathLst>
            </a:custGeom>
            <a:solidFill>
              <a:srgbClr val="C3C5C9"/>
            </a:solidFill>
            <a:ln w="9525">
              <a:noFill/>
              <a:round/>
              <a:headEnd/>
              <a:tailEnd/>
            </a:ln>
          </p:spPr>
          <p:txBody>
            <a:bodyPr/>
            <a:lstStyle/>
            <a:p>
              <a:endParaRPr lang="en-US"/>
            </a:p>
          </p:txBody>
        </p:sp>
        <p:sp>
          <p:nvSpPr>
            <p:cNvPr id="368672" name="Rectangle 1056"/>
            <p:cNvSpPr>
              <a:spLocks noChangeArrowheads="1"/>
            </p:cNvSpPr>
            <p:nvPr/>
          </p:nvSpPr>
          <p:spPr bwMode="auto">
            <a:xfrm>
              <a:off x="3843338" y="2163764"/>
              <a:ext cx="110608" cy="200055"/>
            </a:xfrm>
            <a:prstGeom prst="rect">
              <a:avLst/>
            </a:prstGeom>
            <a:noFill/>
            <a:ln w="9525">
              <a:noFill/>
              <a:miter lim="800000"/>
              <a:headEnd/>
              <a:tailEnd/>
            </a:ln>
          </p:spPr>
          <p:txBody>
            <a:bodyPr wrap="none" lIns="0" tIns="0" rIns="0" bIns="0">
              <a:spAutoFit/>
            </a:bodyPr>
            <a:lstStyle/>
            <a:p>
              <a:r>
                <a:rPr lang="en-US" sz="1300" b="1">
                  <a:solidFill>
                    <a:srgbClr val="DA251D"/>
                  </a:solidFill>
                </a:rPr>
                <a:t>X</a:t>
              </a:r>
              <a:endParaRPr lang="en-US" sz="2400"/>
            </a:p>
          </p:txBody>
        </p:sp>
        <p:sp>
          <p:nvSpPr>
            <p:cNvPr id="368673" name="Rectangle 1057"/>
            <p:cNvSpPr>
              <a:spLocks noChangeArrowheads="1"/>
            </p:cNvSpPr>
            <p:nvPr/>
          </p:nvSpPr>
          <p:spPr bwMode="auto">
            <a:xfrm>
              <a:off x="3952875" y="2273300"/>
              <a:ext cx="49694" cy="107722"/>
            </a:xfrm>
            <a:prstGeom prst="rect">
              <a:avLst/>
            </a:prstGeom>
            <a:noFill/>
            <a:ln w="9525">
              <a:noFill/>
              <a:miter lim="800000"/>
              <a:headEnd/>
              <a:tailEnd/>
            </a:ln>
          </p:spPr>
          <p:txBody>
            <a:bodyPr wrap="none" lIns="0" tIns="0" rIns="0" bIns="0">
              <a:spAutoFit/>
            </a:bodyPr>
            <a:lstStyle/>
            <a:p>
              <a:r>
                <a:rPr lang="en-US" sz="700" b="1">
                  <a:solidFill>
                    <a:srgbClr val="DA251D"/>
                  </a:solidFill>
                </a:rPr>
                <a:t>1</a:t>
              </a:r>
              <a:endParaRPr lang="en-US" sz="2400"/>
            </a:p>
          </p:txBody>
        </p:sp>
        <p:sp>
          <p:nvSpPr>
            <p:cNvPr id="368674" name="Line 1058"/>
            <p:cNvSpPr>
              <a:spLocks noChangeShapeType="1"/>
            </p:cNvSpPr>
            <p:nvPr/>
          </p:nvSpPr>
          <p:spPr bwMode="auto">
            <a:xfrm flipV="1">
              <a:off x="3790950" y="2333626"/>
              <a:ext cx="58738" cy="98425"/>
            </a:xfrm>
            <a:prstGeom prst="line">
              <a:avLst/>
            </a:prstGeom>
            <a:noFill/>
            <a:ln w="12700">
              <a:solidFill>
                <a:srgbClr val="DA251D"/>
              </a:solidFill>
              <a:round/>
              <a:headEnd/>
              <a:tailEnd/>
            </a:ln>
          </p:spPr>
          <p:txBody>
            <a:bodyPr/>
            <a:lstStyle/>
            <a:p>
              <a:endParaRPr lang="en-US"/>
            </a:p>
          </p:txBody>
        </p:sp>
        <p:sp>
          <p:nvSpPr>
            <p:cNvPr id="368675" name="Line 1059"/>
            <p:cNvSpPr>
              <a:spLocks noChangeShapeType="1"/>
            </p:cNvSpPr>
            <p:nvPr/>
          </p:nvSpPr>
          <p:spPr bwMode="auto">
            <a:xfrm>
              <a:off x="3895726" y="2514600"/>
              <a:ext cx="73025" cy="1588"/>
            </a:xfrm>
            <a:prstGeom prst="line">
              <a:avLst/>
            </a:prstGeom>
            <a:noFill/>
            <a:ln w="12700">
              <a:solidFill>
                <a:srgbClr val="DA251D"/>
              </a:solidFill>
              <a:round/>
              <a:headEnd/>
              <a:tailEnd/>
            </a:ln>
          </p:spPr>
          <p:txBody>
            <a:bodyPr/>
            <a:lstStyle/>
            <a:p>
              <a:endParaRPr lang="en-US"/>
            </a:p>
          </p:txBody>
        </p:sp>
        <p:sp>
          <p:nvSpPr>
            <p:cNvPr id="368676" name="Rectangle 1060"/>
            <p:cNvSpPr>
              <a:spLocks noChangeArrowheads="1"/>
            </p:cNvSpPr>
            <p:nvPr/>
          </p:nvSpPr>
          <p:spPr bwMode="auto">
            <a:xfrm>
              <a:off x="3989388" y="2422526"/>
              <a:ext cx="120226" cy="200055"/>
            </a:xfrm>
            <a:prstGeom prst="rect">
              <a:avLst/>
            </a:prstGeom>
            <a:noFill/>
            <a:ln w="9525">
              <a:noFill/>
              <a:miter lim="800000"/>
              <a:headEnd/>
              <a:tailEnd/>
            </a:ln>
          </p:spPr>
          <p:txBody>
            <a:bodyPr wrap="none" lIns="0" tIns="0" rIns="0" bIns="0">
              <a:spAutoFit/>
            </a:bodyPr>
            <a:lstStyle/>
            <a:p>
              <a:r>
                <a:rPr lang="en-US" sz="1300" b="1">
                  <a:solidFill>
                    <a:srgbClr val="DA251D"/>
                  </a:solidFill>
                </a:rPr>
                <a:t>R</a:t>
              </a:r>
              <a:endParaRPr lang="en-US" sz="2400"/>
            </a:p>
          </p:txBody>
        </p:sp>
        <p:sp>
          <p:nvSpPr>
            <p:cNvPr id="368677" name="Line 1061"/>
            <p:cNvSpPr>
              <a:spLocks noChangeShapeType="1"/>
            </p:cNvSpPr>
            <p:nvPr/>
          </p:nvSpPr>
          <p:spPr bwMode="auto">
            <a:xfrm>
              <a:off x="3790950" y="2605089"/>
              <a:ext cx="65088" cy="109537"/>
            </a:xfrm>
            <a:prstGeom prst="line">
              <a:avLst/>
            </a:prstGeom>
            <a:noFill/>
            <a:ln w="12700">
              <a:solidFill>
                <a:srgbClr val="DA251D"/>
              </a:solidFill>
              <a:round/>
              <a:headEnd/>
              <a:tailEnd/>
            </a:ln>
          </p:spPr>
          <p:txBody>
            <a:bodyPr/>
            <a:lstStyle/>
            <a:p>
              <a:endParaRPr lang="en-US"/>
            </a:p>
          </p:txBody>
        </p:sp>
        <p:sp>
          <p:nvSpPr>
            <p:cNvPr id="368678" name="Rectangle 1062"/>
            <p:cNvSpPr>
              <a:spLocks noChangeArrowheads="1"/>
            </p:cNvSpPr>
            <p:nvPr/>
          </p:nvSpPr>
          <p:spPr bwMode="auto">
            <a:xfrm>
              <a:off x="3843338" y="2724151"/>
              <a:ext cx="110608" cy="200055"/>
            </a:xfrm>
            <a:prstGeom prst="rect">
              <a:avLst/>
            </a:prstGeom>
            <a:noFill/>
            <a:ln w="9525">
              <a:noFill/>
              <a:miter lim="800000"/>
              <a:headEnd/>
              <a:tailEnd/>
            </a:ln>
          </p:spPr>
          <p:txBody>
            <a:bodyPr wrap="none" lIns="0" tIns="0" rIns="0" bIns="0">
              <a:spAutoFit/>
            </a:bodyPr>
            <a:lstStyle/>
            <a:p>
              <a:r>
                <a:rPr lang="en-US" sz="1300" b="1">
                  <a:solidFill>
                    <a:srgbClr val="DA251D"/>
                  </a:solidFill>
                </a:rPr>
                <a:t>X</a:t>
              </a:r>
              <a:endParaRPr lang="en-US" sz="2400"/>
            </a:p>
          </p:txBody>
        </p:sp>
        <p:sp>
          <p:nvSpPr>
            <p:cNvPr id="368679" name="Rectangle 1063"/>
            <p:cNvSpPr>
              <a:spLocks noChangeArrowheads="1"/>
            </p:cNvSpPr>
            <p:nvPr/>
          </p:nvSpPr>
          <p:spPr bwMode="auto">
            <a:xfrm>
              <a:off x="3952875" y="2833688"/>
              <a:ext cx="49694" cy="107722"/>
            </a:xfrm>
            <a:prstGeom prst="rect">
              <a:avLst/>
            </a:prstGeom>
            <a:noFill/>
            <a:ln w="9525">
              <a:noFill/>
              <a:miter lim="800000"/>
              <a:headEnd/>
              <a:tailEnd/>
            </a:ln>
          </p:spPr>
          <p:txBody>
            <a:bodyPr wrap="none" lIns="0" tIns="0" rIns="0" bIns="0">
              <a:spAutoFit/>
            </a:bodyPr>
            <a:lstStyle/>
            <a:p>
              <a:r>
                <a:rPr lang="en-US" sz="700" b="1">
                  <a:solidFill>
                    <a:srgbClr val="DA251D"/>
                  </a:solidFill>
                </a:rPr>
                <a:t>2</a:t>
              </a:r>
              <a:endParaRPr lang="en-US" sz="2400"/>
            </a:p>
          </p:txBody>
        </p:sp>
        <p:sp>
          <p:nvSpPr>
            <p:cNvPr id="368680" name="Rectangle 1064"/>
            <p:cNvSpPr>
              <a:spLocks noChangeArrowheads="1"/>
            </p:cNvSpPr>
            <p:nvPr/>
          </p:nvSpPr>
          <p:spPr bwMode="auto">
            <a:xfrm>
              <a:off x="3670301" y="3540125"/>
              <a:ext cx="155575" cy="198438"/>
            </a:xfrm>
            <a:prstGeom prst="rect">
              <a:avLst/>
            </a:prstGeom>
            <a:noFill/>
            <a:ln w="9525">
              <a:noFill/>
              <a:miter lim="800000"/>
              <a:headEnd/>
              <a:tailEnd/>
            </a:ln>
          </p:spPr>
          <p:txBody>
            <a:bodyPr wrap="none" lIns="0" tIns="0" rIns="0" bIns="0">
              <a:spAutoFit/>
            </a:bodyPr>
            <a:lstStyle/>
            <a:p>
              <a:r>
                <a:rPr lang="en-US" sz="1300" b="1">
                  <a:solidFill>
                    <a:srgbClr val="DA251D"/>
                  </a:solidFill>
                </a:rPr>
                <a:t>Si</a:t>
              </a:r>
              <a:endParaRPr lang="en-US" sz="2400"/>
            </a:p>
          </p:txBody>
        </p:sp>
        <p:sp>
          <p:nvSpPr>
            <p:cNvPr id="368681" name="Rectangle 1065"/>
            <p:cNvSpPr>
              <a:spLocks noChangeArrowheads="1"/>
            </p:cNvSpPr>
            <p:nvPr/>
          </p:nvSpPr>
          <p:spPr bwMode="auto">
            <a:xfrm>
              <a:off x="3816350" y="3278189"/>
              <a:ext cx="110608" cy="200055"/>
            </a:xfrm>
            <a:prstGeom prst="rect">
              <a:avLst/>
            </a:prstGeom>
            <a:noFill/>
            <a:ln w="9525">
              <a:noFill/>
              <a:miter lim="800000"/>
              <a:headEnd/>
              <a:tailEnd/>
            </a:ln>
          </p:spPr>
          <p:txBody>
            <a:bodyPr wrap="none" lIns="0" tIns="0" rIns="0" bIns="0">
              <a:spAutoFit/>
            </a:bodyPr>
            <a:lstStyle/>
            <a:p>
              <a:r>
                <a:rPr lang="en-US" sz="1300" b="1">
                  <a:solidFill>
                    <a:srgbClr val="DA251D"/>
                  </a:solidFill>
                </a:rPr>
                <a:t>X</a:t>
              </a:r>
              <a:endParaRPr lang="en-US" sz="2400"/>
            </a:p>
          </p:txBody>
        </p:sp>
        <p:sp>
          <p:nvSpPr>
            <p:cNvPr id="368682" name="Rectangle 1066"/>
            <p:cNvSpPr>
              <a:spLocks noChangeArrowheads="1"/>
            </p:cNvSpPr>
            <p:nvPr/>
          </p:nvSpPr>
          <p:spPr bwMode="auto">
            <a:xfrm>
              <a:off x="3925888" y="3387725"/>
              <a:ext cx="49694" cy="107722"/>
            </a:xfrm>
            <a:prstGeom prst="rect">
              <a:avLst/>
            </a:prstGeom>
            <a:noFill/>
            <a:ln w="9525">
              <a:noFill/>
              <a:miter lim="800000"/>
              <a:headEnd/>
              <a:tailEnd/>
            </a:ln>
          </p:spPr>
          <p:txBody>
            <a:bodyPr wrap="none" lIns="0" tIns="0" rIns="0" bIns="0">
              <a:spAutoFit/>
            </a:bodyPr>
            <a:lstStyle/>
            <a:p>
              <a:r>
                <a:rPr lang="en-US" sz="700" b="1">
                  <a:solidFill>
                    <a:srgbClr val="DA251D"/>
                  </a:solidFill>
                </a:rPr>
                <a:t>1</a:t>
              </a:r>
              <a:endParaRPr lang="en-US" sz="2400"/>
            </a:p>
          </p:txBody>
        </p:sp>
        <p:sp>
          <p:nvSpPr>
            <p:cNvPr id="368683" name="Line 1067"/>
            <p:cNvSpPr>
              <a:spLocks noChangeShapeType="1"/>
            </p:cNvSpPr>
            <p:nvPr/>
          </p:nvSpPr>
          <p:spPr bwMode="auto">
            <a:xfrm flipV="1">
              <a:off x="3763963" y="3449639"/>
              <a:ext cx="57150" cy="96837"/>
            </a:xfrm>
            <a:prstGeom prst="line">
              <a:avLst/>
            </a:prstGeom>
            <a:noFill/>
            <a:ln w="12700">
              <a:solidFill>
                <a:srgbClr val="DA251D"/>
              </a:solidFill>
              <a:round/>
              <a:headEnd/>
              <a:tailEnd/>
            </a:ln>
          </p:spPr>
          <p:txBody>
            <a:bodyPr/>
            <a:lstStyle/>
            <a:p>
              <a:endParaRPr lang="en-US"/>
            </a:p>
          </p:txBody>
        </p:sp>
        <p:sp>
          <p:nvSpPr>
            <p:cNvPr id="368684" name="Line 1068"/>
            <p:cNvSpPr>
              <a:spLocks noChangeShapeType="1"/>
            </p:cNvSpPr>
            <p:nvPr/>
          </p:nvSpPr>
          <p:spPr bwMode="auto">
            <a:xfrm>
              <a:off x="3867151" y="3629025"/>
              <a:ext cx="73025" cy="1588"/>
            </a:xfrm>
            <a:prstGeom prst="line">
              <a:avLst/>
            </a:prstGeom>
            <a:noFill/>
            <a:ln w="12700">
              <a:solidFill>
                <a:srgbClr val="DA251D"/>
              </a:solidFill>
              <a:round/>
              <a:headEnd/>
              <a:tailEnd/>
            </a:ln>
          </p:spPr>
          <p:txBody>
            <a:bodyPr/>
            <a:lstStyle/>
            <a:p>
              <a:endParaRPr lang="en-US"/>
            </a:p>
          </p:txBody>
        </p:sp>
        <p:sp>
          <p:nvSpPr>
            <p:cNvPr id="368685" name="Rectangle 1069"/>
            <p:cNvSpPr>
              <a:spLocks noChangeArrowheads="1"/>
            </p:cNvSpPr>
            <p:nvPr/>
          </p:nvSpPr>
          <p:spPr bwMode="auto">
            <a:xfrm>
              <a:off x="3962400" y="3536951"/>
              <a:ext cx="120226" cy="200055"/>
            </a:xfrm>
            <a:prstGeom prst="rect">
              <a:avLst/>
            </a:prstGeom>
            <a:noFill/>
            <a:ln w="9525">
              <a:noFill/>
              <a:miter lim="800000"/>
              <a:headEnd/>
              <a:tailEnd/>
            </a:ln>
          </p:spPr>
          <p:txBody>
            <a:bodyPr wrap="none" lIns="0" tIns="0" rIns="0" bIns="0">
              <a:spAutoFit/>
            </a:bodyPr>
            <a:lstStyle/>
            <a:p>
              <a:r>
                <a:rPr lang="en-US" sz="1300" b="1">
                  <a:solidFill>
                    <a:srgbClr val="DA251D"/>
                  </a:solidFill>
                </a:rPr>
                <a:t>R</a:t>
              </a:r>
              <a:endParaRPr lang="en-US" sz="2400"/>
            </a:p>
          </p:txBody>
        </p:sp>
        <p:sp>
          <p:nvSpPr>
            <p:cNvPr id="368686" name="Line 1070"/>
            <p:cNvSpPr>
              <a:spLocks noChangeShapeType="1"/>
            </p:cNvSpPr>
            <p:nvPr/>
          </p:nvSpPr>
          <p:spPr bwMode="auto">
            <a:xfrm>
              <a:off x="3763963" y="3721100"/>
              <a:ext cx="57150" cy="96838"/>
            </a:xfrm>
            <a:prstGeom prst="line">
              <a:avLst/>
            </a:prstGeom>
            <a:noFill/>
            <a:ln w="12700">
              <a:solidFill>
                <a:srgbClr val="DA251D"/>
              </a:solidFill>
              <a:round/>
              <a:headEnd/>
              <a:tailEnd/>
            </a:ln>
          </p:spPr>
          <p:txBody>
            <a:bodyPr/>
            <a:lstStyle/>
            <a:p>
              <a:endParaRPr lang="en-US"/>
            </a:p>
          </p:txBody>
        </p:sp>
        <p:sp>
          <p:nvSpPr>
            <p:cNvPr id="368687" name="Rectangle 1071"/>
            <p:cNvSpPr>
              <a:spLocks noChangeArrowheads="1"/>
            </p:cNvSpPr>
            <p:nvPr/>
          </p:nvSpPr>
          <p:spPr bwMode="auto">
            <a:xfrm>
              <a:off x="3824288" y="3795714"/>
              <a:ext cx="110608" cy="200055"/>
            </a:xfrm>
            <a:prstGeom prst="rect">
              <a:avLst/>
            </a:prstGeom>
            <a:noFill/>
            <a:ln w="9525">
              <a:noFill/>
              <a:miter lim="800000"/>
              <a:headEnd/>
              <a:tailEnd/>
            </a:ln>
          </p:spPr>
          <p:txBody>
            <a:bodyPr wrap="none" lIns="0" tIns="0" rIns="0" bIns="0">
              <a:spAutoFit/>
            </a:bodyPr>
            <a:lstStyle/>
            <a:p>
              <a:r>
                <a:rPr lang="en-US" sz="1300" b="1">
                  <a:solidFill>
                    <a:srgbClr val="DA251D"/>
                  </a:solidFill>
                </a:rPr>
                <a:t>X</a:t>
              </a:r>
              <a:endParaRPr lang="en-US" sz="2400"/>
            </a:p>
          </p:txBody>
        </p:sp>
        <p:sp>
          <p:nvSpPr>
            <p:cNvPr id="368688" name="Rectangle 1072"/>
            <p:cNvSpPr>
              <a:spLocks noChangeArrowheads="1"/>
            </p:cNvSpPr>
            <p:nvPr/>
          </p:nvSpPr>
          <p:spPr bwMode="auto">
            <a:xfrm>
              <a:off x="3933825" y="3906838"/>
              <a:ext cx="49694" cy="107722"/>
            </a:xfrm>
            <a:prstGeom prst="rect">
              <a:avLst/>
            </a:prstGeom>
            <a:noFill/>
            <a:ln w="9525">
              <a:noFill/>
              <a:miter lim="800000"/>
              <a:headEnd/>
              <a:tailEnd/>
            </a:ln>
          </p:spPr>
          <p:txBody>
            <a:bodyPr wrap="none" lIns="0" tIns="0" rIns="0" bIns="0">
              <a:spAutoFit/>
            </a:bodyPr>
            <a:lstStyle/>
            <a:p>
              <a:r>
                <a:rPr lang="en-US" sz="700" b="1">
                  <a:solidFill>
                    <a:srgbClr val="DA251D"/>
                  </a:solidFill>
                </a:rPr>
                <a:t>2</a:t>
              </a:r>
              <a:endParaRPr lang="en-US" sz="2400"/>
            </a:p>
          </p:txBody>
        </p:sp>
        <p:sp>
          <p:nvSpPr>
            <p:cNvPr id="368695" name="Rectangle 1079"/>
            <p:cNvSpPr>
              <a:spLocks noChangeArrowheads="1"/>
            </p:cNvSpPr>
            <p:nvPr/>
          </p:nvSpPr>
          <p:spPr bwMode="auto">
            <a:xfrm>
              <a:off x="3684589" y="3028950"/>
              <a:ext cx="403225" cy="198438"/>
            </a:xfrm>
            <a:prstGeom prst="rect">
              <a:avLst/>
            </a:prstGeom>
            <a:noFill/>
            <a:ln w="9525">
              <a:noFill/>
              <a:miter lim="800000"/>
              <a:headEnd/>
              <a:tailEnd/>
            </a:ln>
          </p:spPr>
          <p:txBody>
            <a:bodyPr wrap="none" lIns="0" tIns="0" rIns="0" bIns="0">
              <a:spAutoFit/>
            </a:bodyPr>
            <a:lstStyle/>
            <a:p>
              <a:r>
                <a:rPr lang="en-US" sz="1300" b="1">
                  <a:solidFill>
                    <a:srgbClr val="2E3235"/>
                  </a:solidFill>
                </a:rPr>
                <a:t>SiOH</a:t>
              </a:r>
              <a:endParaRPr lang="en-US" sz="2400"/>
            </a:p>
          </p:txBody>
        </p:sp>
      </p:grpSp>
      <p:sp>
        <p:nvSpPr>
          <p:cNvPr id="368699" name="Text Box 1083"/>
          <p:cNvSpPr txBox="1">
            <a:spLocks noChangeArrowheads="1"/>
          </p:cNvSpPr>
          <p:nvPr/>
        </p:nvSpPr>
        <p:spPr bwMode="auto">
          <a:xfrm>
            <a:off x="3124200" y="5257800"/>
            <a:ext cx="2590800" cy="915988"/>
          </a:xfrm>
          <a:prstGeom prst="rect">
            <a:avLst/>
          </a:prstGeom>
          <a:noFill/>
          <a:ln w="9525">
            <a:noFill/>
            <a:miter lim="800000"/>
            <a:headEnd/>
            <a:tailEnd/>
          </a:ln>
          <a:effectLst/>
        </p:spPr>
        <p:txBody>
          <a:bodyPr>
            <a:spAutoFit/>
          </a:bodyPr>
          <a:lstStyle/>
          <a:p>
            <a:r>
              <a:rPr lang="en-US" b="1" dirty="0">
                <a:latin typeface="Arial" pitchFamily="34" charset="0"/>
              </a:rPr>
              <a:t>Steric hindrance of bound monomers </a:t>
            </a:r>
            <a:r>
              <a:rPr lang="en-US" b="1" i="1" u="sng" dirty="0">
                <a:latin typeface="Arial" pitchFamily="34" charset="0"/>
              </a:rPr>
              <a:t>limits</a:t>
            </a:r>
            <a:r>
              <a:rPr lang="en-US" b="1" dirty="0">
                <a:latin typeface="Arial" pitchFamily="34" charset="0"/>
              </a:rPr>
              <a:t> chain proximity</a:t>
            </a:r>
          </a:p>
        </p:txBody>
      </p:sp>
      <p:sp>
        <p:nvSpPr>
          <p:cNvPr id="368700" name="Text Box 1084"/>
          <p:cNvSpPr txBox="1">
            <a:spLocks noChangeArrowheads="1"/>
          </p:cNvSpPr>
          <p:nvPr/>
        </p:nvSpPr>
        <p:spPr bwMode="auto">
          <a:xfrm>
            <a:off x="6705600" y="5257800"/>
            <a:ext cx="2819400" cy="915988"/>
          </a:xfrm>
          <a:prstGeom prst="rect">
            <a:avLst/>
          </a:prstGeom>
          <a:noFill/>
          <a:ln w="9525">
            <a:noFill/>
            <a:miter lim="800000"/>
            <a:headEnd/>
            <a:tailEnd/>
          </a:ln>
          <a:effectLst/>
        </p:spPr>
        <p:txBody>
          <a:bodyPr>
            <a:spAutoFit/>
          </a:bodyPr>
          <a:lstStyle/>
          <a:p>
            <a:r>
              <a:rPr lang="en-US" b="1" dirty="0">
                <a:latin typeface="Arial" pitchFamily="34" charset="0"/>
              </a:rPr>
              <a:t>Siloxane backbone of oligomer </a:t>
            </a:r>
            <a:r>
              <a:rPr lang="en-US" b="1" i="1" u="sng" dirty="0">
                <a:latin typeface="Arial" pitchFamily="34" charset="0"/>
              </a:rPr>
              <a:t>forces</a:t>
            </a:r>
            <a:r>
              <a:rPr lang="en-US" b="1" dirty="0">
                <a:latin typeface="Arial" pitchFamily="34" charset="0"/>
              </a:rPr>
              <a:t> close alkyl chain proximity </a:t>
            </a:r>
          </a:p>
        </p:txBody>
      </p:sp>
      <p:grpSp>
        <p:nvGrpSpPr>
          <p:cNvPr id="10" name="Group 9"/>
          <p:cNvGrpSpPr/>
          <p:nvPr/>
        </p:nvGrpSpPr>
        <p:grpSpPr>
          <a:xfrm>
            <a:off x="8153401" y="2286000"/>
            <a:ext cx="812469" cy="2622094"/>
            <a:chOff x="8153401" y="2286000"/>
            <a:chExt cx="812469" cy="2622094"/>
          </a:xfrm>
        </p:grpSpPr>
        <p:sp>
          <p:nvSpPr>
            <p:cNvPr id="1029" name="Rectangle 5"/>
            <p:cNvSpPr>
              <a:spLocks noChangeArrowheads="1"/>
            </p:cNvSpPr>
            <p:nvPr/>
          </p:nvSpPr>
          <p:spPr bwMode="auto">
            <a:xfrm>
              <a:off x="8415339" y="2762250"/>
              <a:ext cx="139462"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dirty="0">
                  <a:solidFill>
                    <a:srgbClr val="DA251D"/>
                  </a:solidFill>
                </a:rPr>
                <a:t>O</a:t>
              </a:r>
              <a:endParaRPr lang="en-US" dirty="0"/>
            </a:p>
          </p:txBody>
        </p:sp>
        <p:sp>
          <p:nvSpPr>
            <p:cNvPr id="1030" name="Rectangle 6"/>
            <p:cNvSpPr>
              <a:spLocks noChangeArrowheads="1"/>
            </p:cNvSpPr>
            <p:nvPr/>
          </p:nvSpPr>
          <p:spPr bwMode="auto">
            <a:xfrm>
              <a:off x="8558214" y="2527300"/>
              <a:ext cx="169918"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DA251D"/>
                  </a:solidFill>
                </a:rPr>
                <a:t>Si</a:t>
              </a:r>
              <a:endParaRPr lang="en-US"/>
            </a:p>
          </p:txBody>
        </p:sp>
        <p:sp>
          <p:nvSpPr>
            <p:cNvPr id="1031" name="Rectangle 7"/>
            <p:cNvSpPr>
              <a:spLocks noChangeArrowheads="1"/>
            </p:cNvSpPr>
            <p:nvPr/>
          </p:nvSpPr>
          <p:spPr bwMode="auto">
            <a:xfrm>
              <a:off x="8415339" y="2286000"/>
              <a:ext cx="139462"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dirty="0">
                  <a:solidFill>
                    <a:srgbClr val="007CC3"/>
                  </a:solidFill>
                </a:rPr>
                <a:t>O</a:t>
              </a:r>
              <a:endParaRPr lang="en-US" dirty="0"/>
            </a:p>
          </p:txBody>
        </p:sp>
        <p:sp>
          <p:nvSpPr>
            <p:cNvPr id="1032" name="Rectangle 8"/>
            <p:cNvSpPr>
              <a:spLocks noChangeArrowheads="1"/>
            </p:cNvSpPr>
            <p:nvPr/>
          </p:nvSpPr>
          <p:spPr bwMode="auto">
            <a:xfrm>
              <a:off x="8293101" y="2286000"/>
              <a:ext cx="12984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H</a:t>
              </a:r>
              <a:endParaRPr lang="en-US"/>
            </a:p>
          </p:txBody>
        </p:sp>
        <p:sp>
          <p:nvSpPr>
            <p:cNvPr id="1033" name="Freeform 9"/>
            <p:cNvSpPr>
              <a:spLocks/>
            </p:cNvSpPr>
            <p:nvPr/>
          </p:nvSpPr>
          <p:spPr bwMode="auto">
            <a:xfrm>
              <a:off x="8524876" y="2709863"/>
              <a:ext cx="36513" cy="69850"/>
            </a:xfrm>
            <a:custGeom>
              <a:avLst/>
              <a:gdLst/>
              <a:ahLst/>
              <a:cxnLst>
                <a:cxn ang="0">
                  <a:pos x="19" y="0"/>
                </a:cxn>
                <a:cxn ang="0">
                  <a:pos x="0" y="43"/>
                </a:cxn>
                <a:cxn ang="0">
                  <a:pos x="2" y="44"/>
                </a:cxn>
                <a:cxn ang="0">
                  <a:pos x="23" y="0"/>
                </a:cxn>
                <a:cxn ang="0">
                  <a:pos x="19" y="0"/>
                </a:cxn>
              </a:cxnLst>
              <a:rect l="0" t="0" r="r" b="b"/>
              <a:pathLst>
                <a:path w="23" h="44">
                  <a:moveTo>
                    <a:pt x="19" y="0"/>
                  </a:moveTo>
                  <a:lnTo>
                    <a:pt x="0" y="43"/>
                  </a:lnTo>
                  <a:lnTo>
                    <a:pt x="2" y="44"/>
                  </a:lnTo>
                  <a:lnTo>
                    <a:pt x="23" y="0"/>
                  </a:lnTo>
                  <a:lnTo>
                    <a:pt x="19" y="0"/>
                  </a:lnTo>
                  <a:close/>
                </a:path>
              </a:pathLst>
            </a:custGeom>
            <a:solidFill>
              <a:srgbClr val="DA251D"/>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4" name="Freeform 10"/>
            <p:cNvSpPr>
              <a:spLocks/>
            </p:cNvSpPr>
            <p:nvPr/>
          </p:nvSpPr>
          <p:spPr bwMode="auto">
            <a:xfrm>
              <a:off x="8524876" y="2463800"/>
              <a:ext cx="46038" cy="73025"/>
            </a:xfrm>
            <a:custGeom>
              <a:avLst/>
              <a:gdLst/>
              <a:ahLst/>
              <a:cxnLst>
                <a:cxn ang="0">
                  <a:pos x="0" y="2"/>
                </a:cxn>
                <a:cxn ang="0">
                  <a:pos x="27" y="46"/>
                </a:cxn>
                <a:cxn ang="0">
                  <a:pos x="29" y="44"/>
                </a:cxn>
                <a:cxn ang="0">
                  <a:pos x="2" y="0"/>
                </a:cxn>
                <a:cxn ang="0">
                  <a:pos x="0" y="2"/>
                </a:cxn>
              </a:cxnLst>
              <a:rect l="0" t="0" r="r" b="b"/>
              <a:pathLst>
                <a:path w="29" h="46">
                  <a:moveTo>
                    <a:pt x="0" y="2"/>
                  </a:moveTo>
                  <a:lnTo>
                    <a:pt x="27" y="46"/>
                  </a:lnTo>
                  <a:lnTo>
                    <a:pt x="29" y="44"/>
                  </a:lnTo>
                  <a:lnTo>
                    <a:pt x="2" y="0"/>
                  </a:lnTo>
                  <a:lnTo>
                    <a:pt x="0" y="2"/>
                  </a:lnTo>
                  <a:close/>
                </a:path>
              </a:pathLst>
            </a:custGeom>
            <a:solidFill>
              <a:srgbClr val="33464E"/>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5" name="Rectangle 11"/>
            <p:cNvSpPr>
              <a:spLocks noChangeArrowheads="1"/>
            </p:cNvSpPr>
            <p:nvPr/>
          </p:nvSpPr>
          <p:spPr bwMode="auto">
            <a:xfrm>
              <a:off x="8558214" y="3005138"/>
              <a:ext cx="169918"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dirty="0" err="1">
                  <a:solidFill>
                    <a:srgbClr val="DA251D"/>
                  </a:solidFill>
                </a:rPr>
                <a:t>Si</a:t>
              </a:r>
              <a:endParaRPr lang="en-US" dirty="0"/>
            </a:p>
          </p:txBody>
        </p:sp>
        <p:sp>
          <p:nvSpPr>
            <p:cNvPr id="1036" name="Freeform 12"/>
            <p:cNvSpPr>
              <a:spLocks/>
            </p:cNvSpPr>
            <p:nvPr/>
          </p:nvSpPr>
          <p:spPr bwMode="auto">
            <a:xfrm>
              <a:off x="8524876" y="2947988"/>
              <a:ext cx="46038" cy="73025"/>
            </a:xfrm>
            <a:custGeom>
              <a:avLst/>
              <a:gdLst/>
              <a:ahLst/>
              <a:cxnLst>
                <a:cxn ang="0">
                  <a:pos x="29" y="44"/>
                </a:cxn>
                <a:cxn ang="0">
                  <a:pos x="2" y="0"/>
                </a:cxn>
                <a:cxn ang="0">
                  <a:pos x="0" y="2"/>
                </a:cxn>
                <a:cxn ang="0">
                  <a:pos x="27" y="46"/>
                </a:cxn>
                <a:cxn ang="0">
                  <a:pos x="29" y="44"/>
                </a:cxn>
              </a:cxnLst>
              <a:rect l="0" t="0" r="r" b="b"/>
              <a:pathLst>
                <a:path w="29" h="46">
                  <a:moveTo>
                    <a:pt x="29" y="44"/>
                  </a:moveTo>
                  <a:lnTo>
                    <a:pt x="2" y="0"/>
                  </a:lnTo>
                  <a:lnTo>
                    <a:pt x="0" y="2"/>
                  </a:lnTo>
                  <a:lnTo>
                    <a:pt x="27" y="46"/>
                  </a:lnTo>
                  <a:lnTo>
                    <a:pt x="29" y="44"/>
                  </a:lnTo>
                  <a:close/>
                </a:path>
              </a:pathLst>
            </a:custGeom>
            <a:solidFill>
              <a:srgbClr val="DA251D"/>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7" name="Rectangle 13"/>
            <p:cNvSpPr>
              <a:spLocks noChangeArrowheads="1"/>
            </p:cNvSpPr>
            <p:nvPr/>
          </p:nvSpPr>
          <p:spPr bwMode="auto">
            <a:xfrm>
              <a:off x="8405814" y="3246438"/>
              <a:ext cx="139462"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dirty="0">
                  <a:solidFill>
                    <a:srgbClr val="DA251D"/>
                  </a:solidFill>
                </a:rPr>
                <a:t>O</a:t>
              </a:r>
              <a:endParaRPr lang="en-US" dirty="0"/>
            </a:p>
          </p:txBody>
        </p:sp>
        <p:sp>
          <p:nvSpPr>
            <p:cNvPr id="1038" name="Freeform 14"/>
            <p:cNvSpPr>
              <a:spLocks/>
            </p:cNvSpPr>
            <p:nvPr/>
          </p:nvSpPr>
          <p:spPr bwMode="auto">
            <a:xfrm>
              <a:off x="8512176" y="3182938"/>
              <a:ext cx="49213" cy="82550"/>
            </a:xfrm>
            <a:custGeom>
              <a:avLst/>
              <a:gdLst/>
              <a:ahLst/>
              <a:cxnLst>
                <a:cxn ang="0">
                  <a:pos x="4" y="52"/>
                </a:cxn>
                <a:cxn ang="0">
                  <a:pos x="31" y="2"/>
                </a:cxn>
                <a:cxn ang="0">
                  <a:pos x="27" y="0"/>
                </a:cxn>
                <a:cxn ang="0">
                  <a:pos x="0" y="50"/>
                </a:cxn>
                <a:cxn ang="0">
                  <a:pos x="4" y="52"/>
                </a:cxn>
              </a:cxnLst>
              <a:rect l="0" t="0" r="r" b="b"/>
              <a:pathLst>
                <a:path w="31" h="52">
                  <a:moveTo>
                    <a:pt x="4" y="52"/>
                  </a:moveTo>
                  <a:lnTo>
                    <a:pt x="31" y="2"/>
                  </a:lnTo>
                  <a:lnTo>
                    <a:pt x="27" y="0"/>
                  </a:lnTo>
                  <a:lnTo>
                    <a:pt x="0" y="50"/>
                  </a:lnTo>
                  <a:lnTo>
                    <a:pt x="4" y="52"/>
                  </a:lnTo>
                  <a:close/>
                </a:path>
              </a:pathLst>
            </a:custGeom>
            <a:solidFill>
              <a:srgbClr val="DA251D"/>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9" name="Rectangle 15"/>
            <p:cNvSpPr>
              <a:spLocks noChangeArrowheads="1"/>
            </p:cNvSpPr>
            <p:nvPr/>
          </p:nvSpPr>
          <p:spPr bwMode="auto">
            <a:xfrm>
              <a:off x="8558214" y="3489325"/>
              <a:ext cx="169918"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DA251D"/>
                  </a:solidFill>
                </a:rPr>
                <a:t>Si</a:t>
              </a:r>
              <a:endParaRPr lang="en-US"/>
            </a:p>
          </p:txBody>
        </p:sp>
        <p:sp>
          <p:nvSpPr>
            <p:cNvPr id="1040" name="Freeform 16"/>
            <p:cNvSpPr>
              <a:spLocks/>
            </p:cNvSpPr>
            <p:nvPr/>
          </p:nvSpPr>
          <p:spPr bwMode="auto">
            <a:xfrm>
              <a:off x="8512176" y="3425825"/>
              <a:ext cx="49213" cy="79375"/>
            </a:xfrm>
            <a:custGeom>
              <a:avLst/>
              <a:gdLst/>
              <a:ahLst/>
              <a:cxnLst>
                <a:cxn ang="0">
                  <a:pos x="31" y="48"/>
                </a:cxn>
                <a:cxn ang="0">
                  <a:pos x="4" y="0"/>
                </a:cxn>
                <a:cxn ang="0">
                  <a:pos x="0" y="2"/>
                </a:cxn>
                <a:cxn ang="0">
                  <a:pos x="27" y="50"/>
                </a:cxn>
                <a:cxn ang="0">
                  <a:pos x="31" y="48"/>
                </a:cxn>
              </a:cxnLst>
              <a:rect l="0" t="0" r="r" b="b"/>
              <a:pathLst>
                <a:path w="31" h="50">
                  <a:moveTo>
                    <a:pt x="31" y="48"/>
                  </a:moveTo>
                  <a:lnTo>
                    <a:pt x="4" y="0"/>
                  </a:lnTo>
                  <a:lnTo>
                    <a:pt x="0" y="2"/>
                  </a:lnTo>
                  <a:lnTo>
                    <a:pt x="27" y="50"/>
                  </a:lnTo>
                  <a:lnTo>
                    <a:pt x="31" y="48"/>
                  </a:lnTo>
                  <a:close/>
                </a:path>
              </a:pathLst>
            </a:custGeom>
            <a:solidFill>
              <a:srgbClr val="DA251D"/>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1" name="Rectangle 17"/>
            <p:cNvSpPr>
              <a:spLocks noChangeArrowheads="1"/>
            </p:cNvSpPr>
            <p:nvPr/>
          </p:nvSpPr>
          <p:spPr bwMode="auto">
            <a:xfrm>
              <a:off x="8405814" y="3733800"/>
              <a:ext cx="139462"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DA251D"/>
                  </a:solidFill>
                </a:rPr>
                <a:t>O</a:t>
              </a:r>
              <a:endParaRPr lang="en-US"/>
            </a:p>
          </p:txBody>
        </p:sp>
        <p:sp>
          <p:nvSpPr>
            <p:cNvPr id="1042" name="Freeform 18"/>
            <p:cNvSpPr>
              <a:spLocks/>
            </p:cNvSpPr>
            <p:nvPr/>
          </p:nvSpPr>
          <p:spPr bwMode="auto">
            <a:xfrm>
              <a:off x="8512176" y="3667125"/>
              <a:ext cx="49213" cy="69850"/>
            </a:xfrm>
            <a:custGeom>
              <a:avLst/>
              <a:gdLst/>
              <a:ahLst/>
              <a:cxnLst>
                <a:cxn ang="0">
                  <a:pos x="4" y="44"/>
                </a:cxn>
                <a:cxn ang="0">
                  <a:pos x="31" y="2"/>
                </a:cxn>
                <a:cxn ang="0">
                  <a:pos x="27" y="0"/>
                </a:cxn>
                <a:cxn ang="0">
                  <a:pos x="0" y="44"/>
                </a:cxn>
                <a:cxn ang="0">
                  <a:pos x="4" y="44"/>
                </a:cxn>
              </a:cxnLst>
              <a:rect l="0" t="0" r="r" b="b"/>
              <a:pathLst>
                <a:path w="31" h="44">
                  <a:moveTo>
                    <a:pt x="4" y="44"/>
                  </a:moveTo>
                  <a:lnTo>
                    <a:pt x="31" y="2"/>
                  </a:lnTo>
                  <a:lnTo>
                    <a:pt x="27" y="0"/>
                  </a:lnTo>
                  <a:lnTo>
                    <a:pt x="0" y="44"/>
                  </a:lnTo>
                  <a:lnTo>
                    <a:pt x="4" y="44"/>
                  </a:lnTo>
                  <a:close/>
                </a:path>
              </a:pathLst>
            </a:custGeom>
            <a:solidFill>
              <a:srgbClr val="DA251D"/>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3" name="Rectangle 19"/>
            <p:cNvSpPr>
              <a:spLocks noChangeArrowheads="1"/>
            </p:cNvSpPr>
            <p:nvPr/>
          </p:nvSpPr>
          <p:spPr bwMode="auto">
            <a:xfrm>
              <a:off x="8551864" y="3973513"/>
              <a:ext cx="169918"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DA251D"/>
                  </a:solidFill>
                </a:rPr>
                <a:t>Si</a:t>
              </a:r>
              <a:endParaRPr lang="en-US"/>
            </a:p>
          </p:txBody>
        </p:sp>
        <p:sp>
          <p:nvSpPr>
            <p:cNvPr id="1044" name="Freeform 20"/>
            <p:cNvSpPr>
              <a:spLocks/>
            </p:cNvSpPr>
            <p:nvPr/>
          </p:nvSpPr>
          <p:spPr bwMode="auto">
            <a:xfrm>
              <a:off x="8512176" y="3910013"/>
              <a:ext cx="49213" cy="74613"/>
            </a:xfrm>
            <a:custGeom>
              <a:avLst/>
              <a:gdLst/>
              <a:ahLst/>
              <a:cxnLst>
                <a:cxn ang="0">
                  <a:pos x="31" y="45"/>
                </a:cxn>
                <a:cxn ang="0">
                  <a:pos x="4" y="0"/>
                </a:cxn>
                <a:cxn ang="0">
                  <a:pos x="0" y="2"/>
                </a:cxn>
                <a:cxn ang="0">
                  <a:pos x="27" y="47"/>
                </a:cxn>
                <a:cxn ang="0">
                  <a:pos x="31" y="45"/>
                </a:cxn>
              </a:cxnLst>
              <a:rect l="0" t="0" r="r" b="b"/>
              <a:pathLst>
                <a:path w="31" h="47">
                  <a:moveTo>
                    <a:pt x="31" y="45"/>
                  </a:moveTo>
                  <a:lnTo>
                    <a:pt x="4" y="0"/>
                  </a:lnTo>
                  <a:lnTo>
                    <a:pt x="0" y="2"/>
                  </a:lnTo>
                  <a:lnTo>
                    <a:pt x="27" y="47"/>
                  </a:lnTo>
                  <a:lnTo>
                    <a:pt x="31" y="45"/>
                  </a:lnTo>
                  <a:close/>
                </a:path>
              </a:pathLst>
            </a:custGeom>
            <a:solidFill>
              <a:srgbClr val="DA251D"/>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5" name="Rectangle 21"/>
            <p:cNvSpPr>
              <a:spLocks noChangeArrowheads="1"/>
            </p:cNvSpPr>
            <p:nvPr/>
          </p:nvSpPr>
          <p:spPr bwMode="auto">
            <a:xfrm>
              <a:off x="8405814" y="4217988"/>
              <a:ext cx="139462"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DA251D"/>
                  </a:solidFill>
                </a:rPr>
                <a:t>O</a:t>
              </a:r>
              <a:endParaRPr lang="en-US"/>
            </a:p>
          </p:txBody>
        </p:sp>
        <p:sp>
          <p:nvSpPr>
            <p:cNvPr id="1046" name="Freeform 22"/>
            <p:cNvSpPr>
              <a:spLocks/>
            </p:cNvSpPr>
            <p:nvPr/>
          </p:nvSpPr>
          <p:spPr bwMode="auto">
            <a:xfrm>
              <a:off x="8512176" y="4151313"/>
              <a:ext cx="49213" cy="69850"/>
            </a:xfrm>
            <a:custGeom>
              <a:avLst/>
              <a:gdLst/>
              <a:ahLst/>
              <a:cxnLst>
                <a:cxn ang="0">
                  <a:pos x="4" y="44"/>
                </a:cxn>
                <a:cxn ang="0">
                  <a:pos x="31" y="2"/>
                </a:cxn>
                <a:cxn ang="0">
                  <a:pos x="27" y="0"/>
                </a:cxn>
                <a:cxn ang="0">
                  <a:pos x="0" y="44"/>
                </a:cxn>
                <a:cxn ang="0">
                  <a:pos x="4" y="44"/>
                </a:cxn>
              </a:cxnLst>
              <a:rect l="0" t="0" r="r" b="b"/>
              <a:pathLst>
                <a:path w="31" h="44">
                  <a:moveTo>
                    <a:pt x="4" y="44"/>
                  </a:moveTo>
                  <a:lnTo>
                    <a:pt x="31" y="2"/>
                  </a:lnTo>
                  <a:lnTo>
                    <a:pt x="27" y="0"/>
                  </a:lnTo>
                  <a:lnTo>
                    <a:pt x="0" y="44"/>
                  </a:lnTo>
                  <a:lnTo>
                    <a:pt x="4" y="44"/>
                  </a:lnTo>
                  <a:close/>
                </a:path>
              </a:pathLst>
            </a:custGeom>
            <a:solidFill>
              <a:srgbClr val="DA251D"/>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7" name="Rectangle 23"/>
            <p:cNvSpPr>
              <a:spLocks noChangeArrowheads="1"/>
            </p:cNvSpPr>
            <p:nvPr/>
          </p:nvSpPr>
          <p:spPr bwMode="auto">
            <a:xfrm>
              <a:off x="8551864" y="4459288"/>
              <a:ext cx="169918"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DA251D"/>
                  </a:solidFill>
                </a:rPr>
                <a:t>Si</a:t>
              </a:r>
              <a:endParaRPr lang="en-US"/>
            </a:p>
          </p:txBody>
        </p:sp>
        <p:sp>
          <p:nvSpPr>
            <p:cNvPr id="1048" name="Freeform 24"/>
            <p:cNvSpPr>
              <a:spLocks/>
            </p:cNvSpPr>
            <p:nvPr/>
          </p:nvSpPr>
          <p:spPr bwMode="auto">
            <a:xfrm>
              <a:off x="8512176" y="4395788"/>
              <a:ext cx="49213" cy="73025"/>
            </a:xfrm>
            <a:custGeom>
              <a:avLst/>
              <a:gdLst/>
              <a:ahLst/>
              <a:cxnLst>
                <a:cxn ang="0">
                  <a:pos x="31" y="44"/>
                </a:cxn>
                <a:cxn ang="0">
                  <a:pos x="4" y="0"/>
                </a:cxn>
                <a:cxn ang="0">
                  <a:pos x="0" y="2"/>
                </a:cxn>
                <a:cxn ang="0">
                  <a:pos x="27" y="46"/>
                </a:cxn>
                <a:cxn ang="0">
                  <a:pos x="31" y="44"/>
                </a:cxn>
              </a:cxnLst>
              <a:rect l="0" t="0" r="r" b="b"/>
              <a:pathLst>
                <a:path w="31" h="46">
                  <a:moveTo>
                    <a:pt x="31" y="44"/>
                  </a:moveTo>
                  <a:lnTo>
                    <a:pt x="4" y="0"/>
                  </a:lnTo>
                  <a:lnTo>
                    <a:pt x="0" y="2"/>
                  </a:lnTo>
                  <a:lnTo>
                    <a:pt x="27" y="46"/>
                  </a:lnTo>
                  <a:lnTo>
                    <a:pt x="31" y="44"/>
                  </a:lnTo>
                  <a:close/>
                </a:path>
              </a:pathLst>
            </a:custGeom>
            <a:solidFill>
              <a:srgbClr val="DA251D"/>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9" name="Rectangle 25"/>
            <p:cNvSpPr>
              <a:spLocks noChangeArrowheads="1"/>
            </p:cNvSpPr>
            <p:nvPr/>
          </p:nvSpPr>
          <p:spPr bwMode="auto">
            <a:xfrm>
              <a:off x="8399464" y="4692650"/>
              <a:ext cx="139462"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O</a:t>
              </a:r>
              <a:endParaRPr lang="en-US"/>
            </a:p>
          </p:txBody>
        </p:sp>
        <p:sp>
          <p:nvSpPr>
            <p:cNvPr id="1050" name="Rectangle 26"/>
            <p:cNvSpPr>
              <a:spLocks noChangeArrowheads="1"/>
            </p:cNvSpPr>
            <p:nvPr/>
          </p:nvSpPr>
          <p:spPr bwMode="auto">
            <a:xfrm>
              <a:off x="8277226" y="4692650"/>
              <a:ext cx="12984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H</a:t>
              </a:r>
              <a:endParaRPr lang="en-US"/>
            </a:p>
          </p:txBody>
        </p:sp>
        <p:sp>
          <p:nvSpPr>
            <p:cNvPr id="1051" name="Freeform 27"/>
            <p:cNvSpPr>
              <a:spLocks/>
            </p:cNvSpPr>
            <p:nvPr/>
          </p:nvSpPr>
          <p:spPr bwMode="auto">
            <a:xfrm>
              <a:off x="8509001" y="4641850"/>
              <a:ext cx="46038" cy="69850"/>
            </a:xfrm>
            <a:custGeom>
              <a:avLst/>
              <a:gdLst/>
              <a:ahLst/>
              <a:cxnLst>
                <a:cxn ang="0">
                  <a:pos x="2" y="44"/>
                </a:cxn>
                <a:cxn ang="0">
                  <a:pos x="29" y="0"/>
                </a:cxn>
                <a:cxn ang="0">
                  <a:pos x="27" y="0"/>
                </a:cxn>
                <a:cxn ang="0">
                  <a:pos x="0" y="42"/>
                </a:cxn>
                <a:cxn ang="0">
                  <a:pos x="2" y="44"/>
                </a:cxn>
              </a:cxnLst>
              <a:rect l="0" t="0" r="r" b="b"/>
              <a:pathLst>
                <a:path w="29" h="44">
                  <a:moveTo>
                    <a:pt x="2" y="44"/>
                  </a:moveTo>
                  <a:lnTo>
                    <a:pt x="29" y="0"/>
                  </a:lnTo>
                  <a:lnTo>
                    <a:pt x="27" y="0"/>
                  </a:lnTo>
                  <a:lnTo>
                    <a:pt x="0" y="42"/>
                  </a:lnTo>
                  <a:lnTo>
                    <a:pt x="2" y="44"/>
                  </a:lnTo>
                  <a:close/>
                </a:path>
              </a:pathLst>
            </a:custGeom>
            <a:solidFill>
              <a:srgbClr val="33464E"/>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2" name="Rectangle 28"/>
            <p:cNvSpPr>
              <a:spLocks noChangeArrowheads="1"/>
            </p:cNvSpPr>
            <p:nvPr/>
          </p:nvSpPr>
          <p:spPr bwMode="auto">
            <a:xfrm>
              <a:off x="8836026" y="2527300"/>
              <a:ext cx="12984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dirty="0">
                  <a:solidFill>
                    <a:srgbClr val="007CC3"/>
                  </a:solidFill>
                </a:rPr>
                <a:t>R</a:t>
              </a:r>
              <a:endParaRPr lang="en-US" dirty="0"/>
            </a:p>
          </p:txBody>
        </p:sp>
        <p:sp>
          <p:nvSpPr>
            <p:cNvPr id="1053" name="Rectangle 29"/>
            <p:cNvSpPr>
              <a:spLocks noChangeArrowheads="1"/>
            </p:cNvSpPr>
            <p:nvPr/>
          </p:nvSpPr>
          <p:spPr bwMode="auto">
            <a:xfrm>
              <a:off x="8734426" y="2619375"/>
              <a:ext cx="79375" cy="3175"/>
            </a:xfrm>
            <a:prstGeom prst="rect">
              <a:avLst/>
            </a:prstGeom>
            <a:solidFill>
              <a:srgbClr val="33464E"/>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054" name="Rectangle 30"/>
            <p:cNvSpPr>
              <a:spLocks noChangeArrowheads="1"/>
            </p:cNvSpPr>
            <p:nvPr/>
          </p:nvSpPr>
          <p:spPr bwMode="auto">
            <a:xfrm>
              <a:off x="8293101" y="2597150"/>
              <a:ext cx="120226"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X</a:t>
              </a:r>
              <a:endParaRPr lang="en-US"/>
            </a:p>
          </p:txBody>
        </p:sp>
        <p:sp>
          <p:nvSpPr>
            <p:cNvPr id="1055" name="Freeform 31"/>
            <p:cNvSpPr>
              <a:spLocks/>
            </p:cNvSpPr>
            <p:nvPr/>
          </p:nvSpPr>
          <p:spPr bwMode="auto">
            <a:xfrm>
              <a:off x="8421689" y="2640013"/>
              <a:ext cx="120650" cy="36513"/>
            </a:xfrm>
            <a:custGeom>
              <a:avLst/>
              <a:gdLst/>
              <a:ahLst/>
              <a:cxnLst>
                <a:cxn ang="0">
                  <a:pos x="0" y="23"/>
                </a:cxn>
                <a:cxn ang="0">
                  <a:pos x="76" y="2"/>
                </a:cxn>
                <a:cxn ang="0">
                  <a:pos x="76" y="0"/>
                </a:cxn>
                <a:cxn ang="0">
                  <a:pos x="0" y="19"/>
                </a:cxn>
                <a:cxn ang="0">
                  <a:pos x="0" y="23"/>
                </a:cxn>
              </a:cxnLst>
              <a:rect l="0" t="0" r="r" b="b"/>
              <a:pathLst>
                <a:path w="76" h="23">
                  <a:moveTo>
                    <a:pt x="0" y="23"/>
                  </a:moveTo>
                  <a:lnTo>
                    <a:pt x="76" y="2"/>
                  </a:lnTo>
                  <a:lnTo>
                    <a:pt x="76" y="0"/>
                  </a:lnTo>
                  <a:lnTo>
                    <a:pt x="0" y="19"/>
                  </a:lnTo>
                  <a:lnTo>
                    <a:pt x="0" y="23"/>
                  </a:lnTo>
                  <a:close/>
                </a:path>
              </a:pathLst>
            </a:custGeom>
            <a:solidFill>
              <a:srgbClr val="33464E"/>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6" name="Rectangle 32"/>
            <p:cNvSpPr>
              <a:spLocks noChangeArrowheads="1"/>
            </p:cNvSpPr>
            <p:nvPr/>
          </p:nvSpPr>
          <p:spPr bwMode="auto">
            <a:xfrm>
              <a:off x="8829676" y="3005138"/>
              <a:ext cx="12984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R</a:t>
              </a:r>
              <a:endParaRPr lang="en-US"/>
            </a:p>
          </p:txBody>
        </p:sp>
        <p:sp>
          <p:nvSpPr>
            <p:cNvPr id="1057" name="Rectangle 33"/>
            <p:cNvSpPr>
              <a:spLocks noChangeArrowheads="1"/>
            </p:cNvSpPr>
            <p:nvPr/>
          </p:nvSpPr>
          <p:spPr bwMode="auto">
            <a:xfrm>
              <a:off x="8743951" y="3106738"/>
              <a:ext cx="69850" cy="6350"/>
            </a:xfrm>
            <a:prstGeom prst="rect">
              <a:avLst/>
            </a:prstGeom>
            <a:solidFill>
              <a:srgbClr val="33464E"/>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058" name="Rectangle 34"/>
            <p:cNvSpPr>
              <a:spLocks noChangeArrowheads="1"/>
            </p:cNvSpPr>
            <p:nvPr/>
          </p:nvSpPr>
          <p:spPr bwMode="auto">
            <a:xfrm>
              <a:off x="8277226" y="3074988"/>
              <a:ext cx="139462"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O</a:t>
              </a:r>
              <a:endParaRPr lang="en-US"/>
            </a:p>
          </p:txBody>
        </p:sp>
        <p:sp>
          <p:nvSpPr>
            <p:cNvPr id="1059" name="Rectangle 35"/>
            <p:cNvSpPr>
              <a:spLocks noChangeArrowheads="1"/>
            </p:cNvSpPr>
            <p:nvPr/>
          </p:nvSpPr>
          <p:spPr bwMode="auto">
            <a:xfrm>
              <a:off x="8153401" y="3074988"/>
              <a:ext cx="12984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H</a:t>
              </a:r>
              <a:endParaRPr lang="en-US"/>
            </a:p>
          </p:txBody>
        </p:sp>
        <p:sp>
          <p:nvSpPr>
            <p:cNvPr id="1060" name="Freeform 36"/>
            <p:cNvSpPr>
              <a:spLocks/>
            </p:cNvSpPr>
            <p:nvPr/>
          </p:nvSpPr>
          <p:spPr bwMode="auto">
            <a:xfrm>
              <a:off x="8429626" y="3121025"/>
              <a:ext cx="107950" cy="34925"/>
            </a:xfrm>
            <a:custGeom>
              <a:avLst/>
              <a:gdLst/>
              <a:ahLst/>
              <a:cxnLst>
                <a:cxn ang="0">
                  <a:pos x="0" y="22"/>
                </a:cxn>
                <a:cxn ang="0">
                  <a:pos x="68" y="4"/>
                </a:cxn>
                <a:cxn ang="0">
                  <a:pos x="68" y="0"/>
                </a:cxn>
                <a:cxn ang="0">
                  <a:pos x="0" y="18"/>
                </a:cxn>
                <a:cxn ang="0">
                  <a:pos x="0" y="22"/>
                </a:cxn>
              </a:cxnLst>
              <a:rect l="0" t="0" r="r" b="b"/>
              <a:pathLst>
                <a:path w="68" h="22">
                  <a:moveTo>
                    <a:pt x="0" y="22"/>
                  </a:moveTo>
                  <a:lnTo>
                    <a:pt x="68" y="4"/>
                  </a:lnTo>
                  <a:lnTo>
                    <a:pt x="68" y="0"/>
                  </a:lnTo>
                  <a:lnTo>
                    <a:pt x="0" y="18"/>
                  </a:lnTo>
                  <a:lnTo>
                    <a:pt x="0" y="22"/>
                  </a:lnTo>
                  <a:close/>
                </a:path>
              </a:pathLst>
            </a:custGeom>
            <a:solidFill>
              <a:srgbClr val="33464E"/>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1" name="Rectangle 37"/>
            <p:cNvSpPr>
              <a:spLocks noChangeArrowheads="1"/>
            </p:cNvSpPr>
            <p:nvPr/>
          </p:nvSpPr>
          <p:spPr bwMode="auto">
            <a:xfrm>
              <a:off x="8829676" y="3489325"/>
              <a:ext cx="12984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R</a:t>
              </a:r>
              <a:endParaRPr lang="en-US"/>
            </a:p>
          </p:txBody>
        </p:sp>
        <p:sp>
          <p:nvSpPr>
            <p:cNvPr id="1062" name="Rectangle 38"/>
            <p:cNvSpPr>
              <a:spLocks noChangeArrowheads="1"/>
            </p:cNvSpPr>
            <p:nvPr/>
          </p:nvSpPr>
          <p:spPr bwMode="auto">
            <a:xfrm>
              <a:off x="8734426" y="3581400"/>
              <a:ext cx="79375" cy="3175"/>
            </a:xfrm>
            <a:prstGeom prst="rect">
              <a:avLst/>
            </a:prstGeom>
            <a:solidFill>
              <a:srgbClr val="33464E"/>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063" name="Rectangle 39"/>
            <p:cNvSpPr>
              <a:spLocks noChangeArrowheads="1"/>
            </p:cNvSpPr>
            <p:nvPr/>
          </p:nvSpPr>
          <p:spPr bwMode="auto">
            <a:xfrm>
              <a:off x="8280401" y="3559175"/>
              <a:ext cx="120226"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X</a:t>
              </a:r>
              <a:endParaRPr lang="en-US"/>
            </a:p>
          </p:txBody>
        </p:sp>
        <p:sp>
          <p:nvSpPr>
            <p:cNvPr id="1064" name="Freeform 40"/>
            <p:cNvSpPr>
              <a:spLocks/>
            </p:cNvSpPr>
            <p:nvPr/>
          </p:nvSpPr>
          <p:spPr bwMode="auto">
            <a:xfrm>
              <a:off x="8415339" y="3597275"/>
              <a:ext cx="122238" cy="42863"/>
            </a:xfrm>
            <a:custGeom>
              <a:avLst/>
              <a:gdLst/>
              <a:ahLst/>
              <a:cxnLst>
                <a:cxn ang="0">
                  <a:pos x="0" y="27"/>
                </a:cxn>
                <a:cxn ang="0">
                  <a:pos x="77" y="2"/>
                </a:cxn>
                <a:cxn ang="0">
                  <a:pos x="77" y="0"/>
                </a:cxn>
                <a:cxn ang="0">
                  <a:pos x="0" y="23"/>
                </a:cxn>
                <a:cxn ang="0">
                  <a:pos x="0" y="27"/>
                </a:cxn>
              </a:cxnLst>
              <a:rect l="0" t="0" r="r" b="b"/>
              <a:pathLst>
                <a:path w="77" h="27">
                  <a:moveTo>
                    <a:pt x="0" y="27"/>
                  </a:moveTo>
                  <a:lnTo>
                    <a:pt x="77" y="2"/>
                  </a:lnTo>
                  <a:lnTo>
                    <a:pt x="77" y="0"/>
                  </a:lnTo>
                  <a:lnTo>
                    <a:pt x="0" y="23"/>
                  </a:lnTo>
                  <a:lnTo>
                    <a:pt x="0" y="27"/>
                  </a:lnTo>
                  <a:close/>
                </a:path>
              </a:pathLst>
            </a:custGeom>
            <a:solidFill>
              <a:srgbClr val="33464E"/>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5" name="Rectangle 41"/>
            <p:cNvSpPr>
              <a:spLocks noChangeArrowheads="1"/>
            </p:cNvSpPr>
            <p:nvPr/>
          </p:nvSpPr>
          <p:spPr bwMode="auto">
            <a:xfrm>
              <a:off x="8829676" y="3973513"/>
              <a:ext cx="12984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R</a:t>
              </a:r>
              <a:endParaRPr lang="en-US"/>
            </a:p>
          </p:txBody>
        </p:sp>
        <p:sp>
          <p:nvSpPr>
            <p:cNvPr id="1066" name="Rectangle 42"/>
            <p:cNvSpPr>
              <a:spLocks noChangeArrowheads="1"/>
            </p:cNvSpPr>
            <p:nvPr/>
          </p:nvSpPr>
          <p:spPr bwMode="auto">
            <a:xfrm>
              <a:off x="8734426" y="4065588"/>
              <a:ext cx="68263" cy="3175"/>
            </a:xfrm>
            <a:prstGeom prst="rect">
              <a:avLst/>
            </a:prstGeom>
            <a:solidFill>
              <a:srgbClr val="33464E"/>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067" name="Rectangle 43"/>
            <p:cNvSpPr>
              <a:spLocks noChangeArrowheads="1"/>
            </p:cNvSpPr>
            <p:nvPr/>
          </p:nvSpPr>
          <p:spPr bwMode="auto">
            <a:xfrm>
              <a:off x="8280401" y="4044950"/>
              <a:ext cx="120226"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X</a:t>
              </a:r>
              <a:endParaRPr lang="en-US"/>
            </a:p>
          </p:txBody>
        </p:sp>
        <p:sp>
          <p:nvSpPr>
            <p:cNvPr id="1068" name="Freeform 44"/>
            <p:cNvSpPr>
              <a:spLocks/>
            </p:cNvSpPr>
            <p:nvPr/>
          </p:nvSpPr>
          <p:spPr bwMode="auto">
            <a:xfrm>
              <a:off x="8415339" y="4081463"/>
              <a:ext cx="122238" cy="42863"/>
            </a:xfrm>
            <a:custGeom>
              <a:avLst/>
              <a:gdLst/>
              <a:ahLst/>
              <a:cxnLst>
                <a:cxn ang="0">
                  <a:pos x="0" y="27"/>
                </a:cxn>
                <a:cxn ang="0">
                  <a:pos x="77" y="2"/>
                </a:cxn>
                <a:cxn ang="0">
                  <a:pos x="77" y="0"/>
                </a:cxn>
                <a:cxn ang="0">
                  <a:pos x="0" y="23"/>
                </a:cxn>
                <a:cxn ang="0">
                  <a:pos x="0" y="27"/>
                </a:cxn>
              </a:cxnLst>
              <a:rect l="0" t="0" r="r" b="b"/>
              <a:pathLst>
                <a:path w="77" h="27">
                  <a:moveTo>
                    <a:pt x="0" y="27"/>
                  </a:moveTo>
                  <a:lnTo>
                    <a:pt x="77" y="2"/>
                  </a:lnTo>
                  <a:lnTo>
                    <a:pt x="77" y="0"/>
                  </a:lnTo>
                  <a:lnTo>
                    <a:pt x="0" y="23"/>
                  </a:lnTo>
                  <a:lnTo>
                    <a:pt x="0" y="27"/>
                  </a:lnTo>
                  <a:close/>
                </a:path>
              </a:pathLst>
            </a:custGeom>
            <a:solidFill>
              <a:srgbClr val="33464E"/>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9" name="Rectangle 45"/>
            <p:cNvSpPr>
              <a:spLocks noChangeArrowheads="1"/>
            </p:cNvSpPr>
            <p:nvPr/>
          </p:nvSpPr>
          <p:spPr bwMode="auto">
            <a:xfrm>
              <a:off x="8820151" y="4459288"/>
              <a:ext cx="12984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R</a:t>
              </a:r>
              <a:endParaRPr lang="en-US"/>
            </a:p>
          </p:txBody>
        </p:sp>
        <p:sp>
          <p:nvSpPr>
            <p:cNvPr id="1070" name="Rectangle 46"/>
            <p:cNvSpPr>
              <a:spLocks noChangeArrowheads="1"/>
            </p:cNvSpPr>
            <p:nvPr/>
          </p:nvSpPr>
          <p:spPr bwMode="auto">
            <a:xfrm>
              <a:off x="8734426" y="4548188"/>
              <a:ext cx="68263" cy="4763"/>
            </a:xfrm>
            <a:prstGeom prst="rect">
              <a:avLst/>
            </a:prstGeom>
            <a:solidFill>
              <a:srgbClr val="33464E"/>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071" name="Rectangle 47"/>
            <p:cNvSpPr>
              <a:spLocks noChangeArrowheads="1"/>
            </p:cNvSpPr>
            <p:nvPr/>
          </p:nvSpPr>
          <p:spPr bwMode="auto">
            <a:xfrm>
              <a:off x="8277226" y="4529138"/>
              <a:ext cx="120226"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eaLnBrk="1" hangingPunct="1"/>
              <a:r>
                <a:rPr lang="en-US" sz="1400" b="1">
                  <a:solidFill>
                    <a:srgbClr val="007CC3"/>
                  </a:solidFill>
                </a:rPr>
                <a:t>X</a:t>
              </a:r>
              <a:endParaRPr lang="en-US"/>
            </a:p>
          </p:txBody>
        </p:sp>
        <p:sp>
          <p:nvSpPr>
            <p:cNvPr id="1072" name="Freeform 48"/>
            <p:cNvSpPr>
              <a:spLocks/>
            </p:cNvSpPr>
            <p:nvPr/>
          </p:nvSpPr>
          <p:spPr bwMode="auto">
            <a:xfrm>
              <a:off x="8415339" y="4565650"/>
              <a:ext cx="112713" cy="39688"/>
            </a:xfrm>
            <a:custGeom>
              <a:avLst/>
              <a:gdLst/>
              <a:ahLst/>
              <a:cxnLst>
                <a:cxn ang="0">
                  <a:pos x="0" y="25"/>
                </a:cxn>
                <a:cxn ang="0">
                  <a:pos x="71" y="2"/>
                </a:cxn>
                <a:cxn ang="0">
                  <a:pos x="69" y="0"/>
                </a:cxn>
                <a:cxn ang="0">
                  <a:pos x="0" y="23"/>
                </a:cxn>
                <a:cxn ang="0">
                  <a:pos x="0" y="25"/>
                </a:cxn>
              </a:cxnLst>
              <a:rect l="0" t="0" r="r" b="b"/>
              <a:pathLst>
                <a:path w="71" h="25">
                  <a:moveTo>
                    <a:pt x="0" y="25"/>
                  </a:moveTo>
                  <a:lnTo>
                    <a:pt x="71" y="2"/>
                  </a:lnTo>
                  <a:lnTo>
                    <a:pt x="69" y="0"/>
                  </a:lnTo>
                  <a:lnTo>
                    <a:pt x="0" y="23"/>
                  </a:lnTo>
                  <a:lnTo>
                    <a:pt x="0" y="25"/>
                  </a:lnTo>
                  <a:close/>
                </a:path>
              </a:pathLst>
            </a:custGeom>
            <a:solidFill>
              <a:srgbClr val="33464E"/>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9" name="Group 8"/>
          <p:cNvGrpSpPr/>
          <p:nvPr/>
        </p:nvGrpSpPr>
        <p:grpSpPr>
          <a:xfrm>
            <a:off x="9174164" y="2344738"/>
            <a:ext cx="279400" cy="1041400"/>
            <a:chOff x="9174164" y="2344738"/>
            <a:chExt cx="279400" cy="1041400"/>
          </a:xfrm>
        </p:grpSpPr>
        <p:sp>
          <p:nvSpPr>
            <p:cNvPr id="1074" name="Line 50"/>
            <p:cNvSpPr>
              <a:spLocks noChangeShapeType="1"/>
            </p:cNvSpPr>
            <p:nvPr/>
          </p:nvSpPr>
          <p:spPr bwMode="auto">
            <a:xfrm>
              <a:off x="9174164" y="3103563"/>
              <a:ext cx="279400" cy="1588"/>
            </a:xfrm>
            <a:prstGeom prst="line">
              <a:avLst/>
            </a:prstGeom>
            <a:noFill/>
            <a:ln w="2">
              <a:solidFill>
                <a:srgbClr val="1F1A17"/>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5" name="Freeform 51"/>
            <p:cNvSpPr>
              <a:spLocks/>
            </p:cNvSpPr>
            <p:nvPr/>
          </p:nvSpPr>
          <p:spPr bwMode="auto">
            <a:xfrm>
              <a:off x="9256714" y="3103563"/>
              <a:ext cx="84138" cy="100013"/>
            </a:xfrm>
            <a:custGeom>
              <a:avLst/>
              <a:gdLst/>
              <a:ahLst/>
              <a:cxnLst>
                <a:cxn ang="0">
                  <a:pos x="26" y="0"/>
                </a:cxn>
                <a:cxn ang="0">
                  <a:pos x="53" y="63"/>
                </a:cxn>
                <a:cxn ang="0">
                  <a:pos x="53" y="63"/>
                </a:cxn>
                <a:cxn ang="0">
                  <a:pos x="51" y="63"/>
                </a:cxn>
                <a:cxn ang="0">
                  <a:pos x="49" y="61"/>
                </a:cxn>
                <a:cxn ang="0">
                  <a:pos x="49" y="61"/>
                </a:cxn>
                <a:cxn ang="0">
                  <a:pos x="48" y="61"/>
                </a:cxn>
                <a:cxn ang="0">
                  <a:pos x="46" y="59"/>
                </a:cxn>
                <a:cxn ang="0">
                  <a:pos x="44" y="59"/>
                </a:cxn>
                <a:cxn ang="0">
                  <a:pos x="42" y="59"/>
                </a:cxn>
                <a:cxn ang="0">
                  <a:pos x="40" y="59"/>
                </a:cxn>
                <a:cxn ang="0">
                  <a:pos x="38" y="57"/>
                </a:cxn>
                <a:cxn ang="0">
                  <a:pos x="36" y="57"/>
                </a:cxn>
                <a:cxn ang="0">
                  <a:pos x="36" y="57"/>
                </a:cxn>
                <a:cxn ang="0">
                  <a:pos x="34" y="57"/>
                </a:cxn>
                <a:cxn ang="0">
                  <a:pos x="32" y="57"/>
                </a:cxn>
                <a:cxn ang="0">
                  <a:pos x="30" y="57"/>
                </a:cxn>
                <a:cxn ang="0">
                  <a:pos x="28" y="57"/>
                </a:cxn>
                <a:cxn ang="0">
                  <a:pos x="26" y="57"/>
                </a:cxn>
                <a:cxn ang="0">
                  <a:pos x="25" y="57"/>
                </a:cxn>
                <a:cxn ang="0">
                  <a:pos x="23" y="57"/>
                </a:cxn>
                <a:cxn ang="0">
                  <a:pos x="21" y="57"/>
                </a:cxn>
                <a:cxn ang="0">
                  <a:pos x="21" y="57"/>
                </a:cxn>
                <a:cxn ang="0">
                  <a:pos x="19" y="57"/>
                </a:cxn>
                <a:cxn ang="0">
                  <a:pos x="17" y="57"/>
                </a:cxn>
                <a:cxn ang="0">
                  <a:pos x="15" y="57"/>
                </a:cxn>
                <a:cxn ang="0">
                  <a:pos x="13" y="59"/>
                </a:cxn>
                <a:cxn ang="0">
                  <a:pos x="11" y="59"/>
                </a:cxn>
                <a:cxn ang="0">
                  <a:pos x="9" y="59"/>
                </a:cxn>
                <a:cxn ang="0">
                  <a:pos x="7" y="59"/>
                </a:cxn>
                <a:cxn ang="0">
                  <a:pos x="5" y="61"/>
                </a:cxn>
                <a:cxn ang="0">
                  <a:pos x="5" y="61"/>
                </a:cxn>
                <a:cxn ang="0">
                  <a:pos x="3" y="61"/>
                </a:cxn>
                <a:cxn ang="0">
                  <a:pos x="1" y="63"/>
                </a:cxn>
                <a:cxn ang="0">
                  <a:pos x="0" y="63"/>
                </a:cxn>
                <a:cxn ang="0">
                  <a:pos x="26" y="0"/>
                </a:cxn>
                <a:cxn ang="0">
                  <a:pos x="26" y="0"/>
                </a:cxn>
              </a:cxnLst>
              <a:rect l="0" t="0" r="r" b="b"/>
              <a:pathLst>
                <a:path w="53" h="63">
                  <a:moveTo>
                    <a:pt x="26" y="0"/>
                  </a:moveTo>
                  <a:lnTo>
                    <a:pt x="53" y="63"/>
                  </a:lnTo>
                  <a:lnTo>
                    <a:pt x="53" y="63"/>
                  </a:lnTo>
                  <a:lnTo>
                    <a:pt x="51" y="63"/>
                  </a:lnTo>
                  <a:lnTo>
                    <a:pt x="49" y="61"/>
                  </a:lnTo>
                  <a:lnTo>
                    <a:pt x="49" y="61"/>
                  </a:lnTo>
                  <a:lnTo>
                    <a:pt x="48" y="61"/>
                  </a:lnTo>
                  <a:lnTo>
                    <a:pt x="46" y="59"/>
                  </a:lnTo>
                  <a:lnTo>
                    <a:pt x="44" y="59"/>
                  </a:lnTo>
                  <a:lnTo>
                    <a:pt x="42" y="59"/>
                  </a:lnTo>
                  <a:lnTo>
                    <a:pt x="40" y="59"/>
                  </a:lnTo>
                  <a:lnTo>
                    <a:pt x="38" y="57"/>
                  </a:lnTo>
                  <a:lnTo>
                    <a:pt x="36" y="57"/>
                  </a:lnTo>
                  <a:lnTo>
                    <a:pt x="36" y="57"/>
                  </a:lnTo>
                  <a:lnTo>
                    <a:pt x="34" y="57"/>
                  </a:lnTo>
                  <a:lnTo>
                    <a:pt x="32" y="57"/>
                  </a:lnTo>
                  <a:lnTo>
                    <a:pt x="30" y="57"/>
                  </a:lnTo>
                  <a:lnTo>
                    <a:pt x="28" y="57"/>
                  </a:lnTo>
                  <a:lnTo>
                    <a:pt x="26" y="57"/>
                  </a:lnTo>
                  <a:lnTo>
                    <a:pt x="25" y="57"/>
                  </a:lnTo>
                  <a:lnTo>
                    <a:pt x="23" y="57"/>
                  </a:lnTo>
                  <a:lnTo>
                    <a:pt x="21" y="57"/>
                  </a:lnTo>
                  <a:lnTo>
                    <a:pt x="21" y="57"/>
                  </a:lnTo>
                  <a:lnTo>
                    <a:pt x="19" y="57"/>
                  </a:lnTo>
                  <a:lnTo>
                    <a:pt x="17" y="57"/>
                  </a:lnTo>
                  <a:lnTo>
                    <a:pt x="15" y="57"/>
                  </a:lnTo>
                  <a:lnTo>
                    <a:pt x="13" y="59"/>
                  </a:lnTo>
                  <a:lnTo>
                    <a:pt x="11" y="59"/>
                  </a:lnTo>
                  <a:lnTo>
                    <a:pt x="9" y="59"/>
                  </a:lnTo>
                  <a:lnTo>
                    <a:pt x="7" y="59"/>
                  </a:lnTo>
                  <a:lnTo>
                    <a:pt x="5" y="61"/>
                  </a:lnTo>
                  <a:lnTo>
                    <a:pt x="5" y="61"/>
                  </a:lnTo>
                  <a:lnTo>
                    <a:pt x="3" y="61"/>
                  </a:lnTo>
                  <a:lnTo>
                    <a:pt x="1" y="63"/>
                  </a:lnTo>
                  <a:lnTo>
                    <a:pt x="0" y="63"/>
                  </a:lnTo>
                  <a:lnTo>
                    <a:pt x="26" y="0"/>
                  </a:lnTo>
                  <a:lnTo>
                    <a:pt x="26" y="0"/>
                  </a:lnTo>
                  <a:close/>
                </a:path>
              </a:pathLst>
            </a:custGeom>
            <a:solidFill>
              <a:srgbClr val="1F1A17"/>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6" name="Rectangle 52"/>
            <p:cNvSpPr>
              <a:spLocks noChangeArrowheads="1"/>
            </p:cNvSpPr>
            <p:nvPr/>
          </p:nvSpPr>
          <p:spPr bwMode="auto">
            <a:xfrm>
              <a:off x="9293226" y="3155950"/>
              <a:ext cx="11113" cy="230188"/>
            </a:xfrm>
            <a:prstGeom prst="rect">
              <a:avLst/>
            </a:prstGeom>
            <a:solidFill>
              <a:srgbClr val="1F1A17"/>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grpSp>
          <p:nvGrpSpPr>
            <p:cNvPr id="117" name="Group 116"/>
            <p:cNvGrpSpPr/>
            <p:nvPr/>
          </p:nvGrpSpPr>
          <p:grpSpPr>
            <a:xfrm>
              <a:off x="9256714" y="2344738"/>
              <a:ext cx="84138" cy="284162"/>
              <a:chOff x="7440613" y="2322513"/>
              <a:chExt cx="84138" cy="284162"/>
            </a:xfrm>
          </p:grpSpPr>
          <p:sp>
            <p:nvSpPr>
              <p:cNvPr id="1077" name="Freeform 53"/>
              <p:cNvSpPr>
                <a:spLocks/>
              </p:cNvSpPr>
              <p:nvPr/>
            </p:nvSpPr>
            <p:spPr bwMode="auto">
              <a:xfrm>
                <a:off x="7440613" y="2505075"/>
                <a:ext cx="84138" cy="101600"/>
              </a:xfrm>
              <a:custGeom>
                <a:avLst/>
                <a:gdLst/>
                <a:ahLst/>
                <a:cxnLst>
                  <a:cxn ang="0">
                    <a:pos x="26" y="64"/>
                  </a:cxn>
                  <a:cxn ang="0">
                    <a:pos x="0" y="0"/>
                  </a:cxn>
                  <a:cxn ang="0">
                    <a:pos x="0" y="0"/>
                  </a:cxn>
                  <a:cxn ang="0">
                    <a:pos x="1" y="0"/>
                  </a:cxn>
                  <a:cxn ang="0">
                    <a:pos x="3" y="0"/>
                  </a:cxn>
                  <a:cxn ang="0">
                    <a:pos x="5" y="2"/>
                  </a:cxn>
                  <a:cxn ang="0">
                    <a:pos x="5" y="2"/>
                  </a:cxn>
                  <a:cxn ang="0">
                    <a:pos x="7" y="2"/>
                  </a:cxn>
                  <a:cxn ang="0">
                    <a:pos x="9" y="4"/>
                  </a:cxn>
                  <a:cxn ang="0">
                    <a:pos x="11" y="4"/>
                  </a:cxn>
                  <a:cxn ang="0">
                    <a:pos x="13" y="4"/>
                  </a:cxn>
                  <a:cxn ang="0">
                    <a:pos x="15" y="4"/>
                  </a:cxn>
                  <a:cxn ang="0">
                    <a:pos x="17" y="6"/>
                  </a:cxn>
                  <a:cxn ang="0">
                    <a:pos x="19" y="6"/>
                  </a:cxn>
                  <a:cxn ang="0">
                    <a:pos x="21" y="6"/>
                  </a:cxn>
                  <a:cxn ang="0">
                    <a:pos x="21" y="6"/>
                  </a:cxn>
                  <a:cxn ang="0">
                    <a:pos x="23" y="6"/>
                  </a:cxn>
                  <a:cxn ang="0">
                    <a:pos x="25" y="6"/>
                  </a:cxn>
                  <a:cxn ang="0">
                    <a:pos x="26" y="6"/>
                  </a:cxn>
                  <a:cxn ang="0">
                    <a:pos x="28" y="6"/>
                  </a:cxn>
                  <a:cxn ang="0">
                    <a:pos x="30" y="6"/>
                  </a:cxn>
                  <a:cxn ang="0">
                    <a:pos x="32" y="6"/>
                  </a:cxn>
                  <a:cxn ang="0">
                    <a:pos x="34" y="6"/>
                  </a:cxn>
                  <a:cxn ang="0">
                    <a:pos x="36" y="6"/>
                  </a:cxn>
                  <a:cxn ang="0">
                    <a:pos x="36" y="6"/>
                  </a:cxn>
                  <a:cxn ang="0">
                    <a:pos x="38" y="4"/>
                  </a:cxn>
                  <a:cxn ang="0">
                    <a:pos x="40" y="4"/>
                  </a:cxn>
                  <a:cxn ang="0">
                    <a:pos x="42" y="4"/>
                  </a:cxn>
                  <a:cxn ang="0">
                    <a:pos x="44" y="4"/>
                  </a:cxn>
                  <a:cxn ang="0">
                    <a:pos x="46" y="2"/>
                  </a:cxn>
                  <a:cxn ang="0">
                    <a:pos x="48" y="2"/>
                  </a:cxn>
                  <a:cxn ang="0">
                    <a:pos x="49" y="2"/>
                  </a:cxn>
                  <a:cxn ang="0">
                    <a:pos x="49" y="0"/>
                  </a:cxn>
                  <a:cxn ang="0">
                    <a:pos x="51" y="0"/>
                  </a:cxn>
                  <a:cxn ang="0">
                    <a:pos x="53" y="0"/>
                  </a:cxn>
                  <a:cxn ang="0">
                    <a:pos x="26" y="64"/>
                  </a:cxn>
                  <a:cxn ang="0">
                    <a:pos x="26" y="64"/>
                  </a:cxn>
                </a:cxnLst>
                <a:rect l="0" t="0" r="r" b="b"/>
                <a:pathLst>
                  <a:path w="53" h="64">
                    <a:moveTo>
                      <a:pt x="26" y="64"/>
                    </a:moveTo>
                    <a:lnTo>
                      <a:pt x="0" y="0"/>
                    </a:lnTo>
                    <a:lnTo>
                      <a:pt x="0" y="0"/>
                    </a:lnTo>
                    <a:lnTo>
                      <a:pt x="1" y="0"/>
                    </a:lnTo>
                    <a:lnTo>
                      <a:pt x="3" y="0"/>
                    </a:lnTo>
                    <a:lnTo>
                      <a:pt x="5" y="2"/>
                    </a:lnTo>
                    <a:lnTo>
                      <a:pt x="5" y="2"/>
                    </a:lnTo>
                    <a:lnTo>
                      <a:pt x="7" y="2"/>
                    </a:lnTo>
                    <a:lnTo>
                      <a:pt x="9" y="4"/>
                    </a:lnTo>
                    <a:lnTo>
                      <a:pt x="11" y="4"/>
                    </a:lnTo>
                    <a:lnTo>
                      <a:pt x="13" y="4"/>
                    </a:lnTo>
                    <a:lnTo>
                      <a:pt x="15" y="4"/>
                    </a:lnTo>
                    <a:lnTo>
                      <a:pt x="17" y="6"/>
                    </a:lnTo>
                    <a:lnTo>
                      <a:pt x="19" y="6"/>
                    </a:lnTo>
                    <a:lnTo>
                      <a:pt x="21" y="6"/>
                    </a:lnTo>
                    <a:lnTo>
                      <a:pt x="21" y="6"/>
                    </a:lnTo>
                    <a:lnTo>
                      <a:pt x="23" y="6"/>
                    </a:lnTo>
                    <a:lnTo>
                      <a:pt x="25" y="6"/>
                    </a:lnTo>
                    <a:lnTo>
                      <a:pt x="26" y="6"/>
                    </a:lnTo>
                    <a:lnTo>
                      <a:pt x="28" y="6"/>
                    </a:lnTo>
                    <a:lnTo>
                      <a:pt x="30" y="6"/>
                    </a:lnTo>
                    <a:lnTo>
                      <a:pt x="32" y="6"/>
                    </a:lnTo>
                    <a:lnTo>
                      <a:pt x="34" y="6"/>
                    </a:lnTo>
                    <a:lnTo>
                      <a:pt x="36" y="6"/>
                    </a:lnTo>
                    <a:lnTo>
                      <a:pt x="36" y="6"/>
                    </a:lnTo>
                    <a:lnTo>
                      <a:pt x="38" y="4"/>
                    </a:lnTo>
                    <a:lnTo>
                      <a:pt x="40" y="4"/>
                    </a:lnTo>
                    <a:lnTo>
                      <a:pt x="42" y="4"/>
                    </a:lnTo>
                    <a:lnTo>
                      <a:pt x="44" y="4"/>
                    </a:lnTo>
                    <a:lnTo>
                      <a:pt x="46" y="2"/>
                    </a:lnTo>
                    <a:lnTo>
                      <a:pt x="48" y="2"/>
                    </a:lnTo>
                    <a:lnTo>
                      <a:pt x="49" y="2"/>
                    </a:lnTo>
                    <a:lnTo>
                      <a:pt x="49" y="0"/>
                    </a:lnTo>
                    <a:lnTo>
                      <a:pt x="51" y="0"/>
                    </a:lnTo>
                    <a:lnTo>
                      <a:pt x="53" y="0"/>
                    </a:lnTo>
                    <a:lnTo>
                      <a:pt x="26" y="64"/>
                    </a:lnTo>
                    <a:lnTo>
                      <a:pt x="26" y="64"/>
                    </a:lnTo>
                    <a:close/>
                  </a:path>
                </a:pathLst>
              </a:custGeom>
              <a:solidFill>
                <a:srgbClr val="1F1A17"/>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8" name="Rectangle 54"/>
              <p:cNvSpPr>
                <a:spLocks noChangeArrowheads="1"/>
              </p:cNvSpPr>
              <p:nvPr/>
            </p:nvSpPr>
            <p:spPr bwMode="auto">
              <a:xfrm>
                <a:off x="7477125" y="2322513"/>
                <a:ext cx="11113" cy="231775"/>
              </a:xfrm>
              <a:prstGeom prst="rect">
                <a:avLst/>
              </a:prstGeom>
              <a:solidFill>
                <a:srgbClr val="1F1A17"/>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grpSp>
        <p:sp>
          <p:nvSpPr>
            <p:cNvPr id="118" name="Line 49"/>
            <p:cNvSpPr>
              <a:spLocks noChangeShapeType="1"/>
            </p:cNvSpPr>
            <p:nvPr/>
          </p:nvSpPr>
          <p:spPr bwMode="auto">
            <a:xfrm>
              <a:off x="9174164" y="2625725"/>
              <a:ext cx="279400" cy="1588"/>
            </a:xfrm>
            <a:prstGeom prst="line">
              <a:avLst/>
            </a:prstGeom>
            <a:noFill/>
            <a:ln w="2">
              <a:solidFill>
                <a:srgbClr val="1F1A17"/>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6" name="Group 5"/>
          <p:cNvGrpSpPr/>
          <p:nvPr/>
        </p:nvGrpSpPr>
        <p:grpSpPr>
          <a:xfrm>
            <a:off x="6553200" y="2362201"/>
            <a:ext cx="1427162" cy="2390775"/>
            <a:chOff x="6553200" y="2362201"/>
            <a:chExt cx="1427162" cy="2390775"/>
          </a:xfrm>
        </p:grpSpPr>
        <p:grpSp>
          <p:nvGrpSpPr>
            <p:cNvPr id="119" name="Group 118"/>
            <p:cNvGrpSpPr/>
            <p:nvPr/>
          </p:nvGrpSpPr>
          <p:grpSpPr>
            <a:xfrm rot="5400000">
              <a:off x="7796212" y="3328988"/>
              <a:ext cx="84138" cy="284162"/>
              <a:chOff x="7440613" y="2322513"/>
              <a:chExt cx="84138" cy="284162"/>
            </a:xfrm>
          </p:grpSpPr>
          <p:sp>
            <p:nvSpPr>
              <p:cNvPr id="120" name="Freeform 53"/>
              <p:cNvSpPr>
                <a:spLocks/>
              </p:cNvSpPr>
              <p:nvPr/>
            </p:nvSpPr>
            <p:spPr bwMode="auto">
              <a:xfrm>
                <a:off x="7440613" y="2505075"/>
                <a:ext cx="84138" cy="101600"/>
              </a:xfrm>
              <a:custGeom>
                <a:avLst/>
                <a:gdLst/>
                <a:ahLst/>
                <a:cxnLst>
                  <a:cxn ang="0">
                    <a:pos x="26" y="64"/>
                  </a:cxn>
                  <a:cxn ang="0">
                    <a:pos x="0" y="0"/>
                  </a:cxn>
                  <a:cxn ang="0">
                    <a:pos x="0" y="0"/>
                  </a:cxn>
                  <a:cxn ang="0">
                    <a:pos x="1" y="0"/>
                  </a:cxn>
                  <a:cxn ang="0">
                    <a:pos x="3" y="0"/>
                  </a:cxn>
                  <a:cxn ang="0">
                    <a:pos x="5" y="2"/>
                  </a:cxn>
                  <a:cxn ang="0">
                    <a:pos x="5" y="2"/>
                  </a:cxn>
                  <a:cxn ang="0">
                    <a:pos x="7" y="2"/>
                  </a:cxn>
                  <a:cxn ang="0">
                    <a:pos x="9" y="4"/>
                  </a:cxn>
                  <a:cxn ang="0">
                    <a:pos x="11" y="4"/>
                  </a:cxn>
                  <a:cxn ang="0">
                    <a:pos x="13" y="4"/>
                  </a:cxn>
                  <a:cxn ang="0">
                    <a:pos x="15" y="4"/>
                  </a:cxn>
                  <a:cxn ang="0">
                    <a:pos x="17" y="6"/>
                  </a:cxn>
                  <a:cxn ang="0">
                    <a:pos x="19" y="6"/>
                  </a:cxn>
                  <a:cxn ang="0">
                    <a:pos x="21" y="6"/>
                  </a:cxn>
                  <a:cxn ang="0">
                    <a:pos x="21" y="6"/>
                  </a:cxn>
                  <a:cxn ang="0">
                    <a:pos x="23" y="6"/>
                  </a:cxn>
                  <a:cxn ang="0">
                    <a:pos x="25" y="6"/>
                  </a:cxn>
                  <a:cxn ang="0">
                    <a:pos x="26" y="6"/>
                  </a:cxn>
                  <a:cxn ang="0">
                    <a:pos x="28" y="6"/>
                  </a:cxn>
                  <a:cxn ang="0">
                    <a:pos x="30" y="6"/>
                  </a:cxn>
                  <a:cxn ang="0">
                    <a:pos x="32" y="6"/>
                  </a:cxn>
                  <a:cxn ang="0">
                    <a:pos x="34" y="6"/>
                  </a:cxn>
                  <a:cxn ang="0">
                    <a:pos x="36" y="6"/>
                  </a:cxn>
                  <a:cxn ang="0">
                    <a:pos x="36" y="6"/>
                  </a:cxn>
                  <a:cxn ang="0">
                    <a:pos x="38" y="4"/>
                  </a:cxn>
                  <a:cxn ang="0">
                    <a:pos x="40" y="4"/>
                  </a:cxn>
                  <a:cxn ang="0">
                    <a:pos x="42" y="4"/>
                  </a:cxn>
                  <a:cxn ang="0">
                    <a:pos x="44" y="4"/>
                  </a:cxn>
                  <a:cxn ang="0">
                    <a:pos x="46" y="2"/>
                  </a:cxn>
                  <a:cxn ang="0">
                    <a:pos x="48" y="2"/>
                  </a:cxn>
                  <a:cxn ang="0">
                    <a:pos x="49" y="2"/>
                  </a:cxn>
                  <a:cxn ang="0">
                    <a:pos x="49" y="0"/>
                  </a:cxn>
                  <a:cxn ang="0">
                    <a:pos x="51" y="0"/>
                  </a:cxn>
                  <a:cxn ang="0">
                    <a:pos x="53" y="0"/>
                  </a:cxn>
                  <a:cxn ang="0">
                    <a:pos x="26" y="64"/>
                  </a:cxn>
                  <a:cxn ang="0">
                    <a:pos x="26" y="64"/>
                  </a:cxn>
                </a:cxnLst>
                <a:rect l="0" t="0" r="r" b="b"/>
                <a:pathLst>
                  <a:path w="53" h="64">
                    <a:moveTo>
                      <a:pt x="26" y="64"/>
                    </a:moveTo>
                    <a:lnTo>
                      <a:pt x="0" y="0"/>
                    </a:lnTo>
                    <a:lnTo>
                      <a:pt x="0" y="0"/>
                    </a:lnTo>
                    <a:lnTo>
                      <a:pt x="1" y="0"/>
                    </a:lnTo>
                    <a:lnTo>
                      <a:pt x="3" y="0"/>
                    </a:lnTo>
                    <a:lnTo>
                      <a:pt x="5" y="2"/>
                    </a:lnTo>
                    <a:lnTo>
                      <a:pt x="5" y="2"/>
                    </a:lnTo>
                    <a:lnTo>
                      <a:pt x="7" y="2"/>
                    </a:lnTo>
                    <a:lnTo>
                      <a:pt x="9" y="4"/>
                    </a:lnTo>
                    <a:lnTo>
                      <a:pt x="11" y="4"/>
                    </a:lnTo>
                    <a:lnTo>
                      <a:pt x="13" y="4"/>
                    </a:lnTo>
                    <a:lnTo>
                      <a:pt x="15" y="4"/>
                    </a:lnTo>
                    <a:lnTo>
                      <a:pt x="17" y="6"/>
                    </a:lnTo>
                    <a:lnTo>
                      <a:pt x="19" y="6"/>
                    </a:lnTo>
                    <a:lnTo>
                      <a:pt x="21" y="6"/>
                    </a:lnTo>
                    <a:lnTo>
                      <a:pt x="21" y="6"/>
                    </a:lnTo>
                    <a:lnTo>
                      <a:pt x="23" y="6"/>
                    </a:lnTo>
                    <a:lnTo>
                      <a:pt x="25" y="6"/>
                    </a:lnTo>
                    <a:lnTo>
                      <a:pt x="26" y="6"/>
                    </a:lnTo>
                    <a:lnTo>
                      <a:pt x="28" y="6"/>
                    </a:lnTo>
                    <a:lnTo>
                      <a:pt x="30" y="6"/>
                    </a:lnTo>
                    <a:lnTo>
                      <a:pt x="32" y="6"/>
                    </a:lnTo>
                    <a:lnTo>
                      <a:pt x="34" y="6"/>
                    </a:lnTo>
                    <a:lnTo>
                      <a:pt x="36" y="6"/>
                    </a:lnTo>
                    <a:lnTo>
                      <a:pt x="36" y="6"/>
                    </a:lnTo>
                    <a:lnTo>
                      <a:pt x="38" y="4"/>
                    </a:lnTo>
                    <a:lnTo>
                      <a:pt x="40" y="4"/>
                    </a:lnTo>
                    <a:lnTo>
                      <a:pt x="42" y="4"/>
                    </a:lnTo>
                    <a:lnTo>
                      <a:pt x="44" y="4"/>
                    </a:lnTo>
                    <a:lnTo>
                      <a:pt x="46" y="2"/>
                    </a:lnTo>
                    <a:lnTo>
                      <a:pt x="48" y="2"/>
                    </a:lnTo>
                    <a:lnTo>
                      <a:pt x="49" y="2"/>
                    </a:lnTo>
                    <a:lnTo>
                      <a:pt x="49" y="0"/>
                    </a:lnTo>
                    <a:lnTo>
                      <a:pt x="51" y="0"/>
                    </a:lnTo>
                    <a:lnTo>
                      <a:pt x="53" y="0"/>
                    </a:lnTo>
                    <a:lnTo>
                      <a:pt x="26" y="64"/>
                    </a:lnTo>
                    <a:lnTo>
                      <a:pt x="26" y="64"/>
                    </a:lnTo>
                    <a:close/>
                  </a:path>
                </a:pathLst>
              </a:custGeom>
              <a:solidFill>
                <a:srgbClr val="1F1A17"/>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 name="Rectangle 54"/>
              <p:cNvSpPr>
                <a:spLocks noChangeArrowheads="1"/>
              </p:cNvSpPr>
              <p:nvPr/>
            </p:nvSpPr>
            <p:spPr bwMode="auto">
              <a:xfrm>
                <a:off x="7477125" y="2322513"/>
                <a:ext cx="11113" cy="231775"/>
              </a:xfrm>
              <a:prstGeom prst="rect">
                <a:avLst/>
              </a:prstGeom>
              <a:solidFill>
                <a:srgbClr val="1F1A17"/>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37" name="Group 136"/>
            <p:cNvGrpSpPr/>
            <p:nvPr/>
          </p:nvGrpSpPr>
          <p:grpSpPr>
            <a:xfrm>
              <a:off x="6553200" y="2362201"/>
              <a:ext cx="912812" cy="2390775"/>
              <a:chOff x="5257800" y="2362200"/>
              <a:chExt cx="912812" cy="2390775"/>
            </a:xfrm>
          </p:grpSpPr>
          <p:sp>
            <p:nvSpPr>
              <p:cNvPr id="122" name="Rectangle 1029"/>
              <p:cNvSpPr>
                <a:spLocks noChangeArrowheads="1"/>
              </p:cNvSpPr>
              <p:nvPr/>
            </p:nvSpPr>
            <p:spPr bwMode="auto">
              <a:xfrm>
                <a:off x="5473700" y="2587625"/>
                <a:ext cx="192087" cy="33338"/>
              </a:xfrm>
              <a:prstGeom prst="rect">
                <a:avLst/>
              </a:prstGeom>
              <a:solidFill>
                <a:srgbClr val="2E3235"/>
              </a:solidFill>
              <a:ln w="9525">
                <a:noFill/>
                <a:miter lim="800000"/>
                <a:headEnd/>
                <a:tailEnd/>
              </a:ln>
            </p:spPr>
            <p:txBody>
              <a:bodyPr/>
              <a:lstStyle/>
              <a:p>
                <a:endParaRPr lang="en-US"/>
              </a:p>
            </p:txBody>
          </p:sp>
          <p:sp>
            <p:nvSpPr>
              <p:cNvPr id="123" name="Rectangle 1030"/>
              <p:cNvSpPr>
                <a:spLocks noChangeArrowheads="1"/>
              </p:cNvSpPr>
              <p:nvPr/>
            </p:nvSpPr>
            <p:spPr bwMode="auto">
              <a:xfrm>
                <a:off x="5459412" y="3703638"/>
                <a:ext cx="206375" cy="30162"/>
              </a:xfrm>
              <a:prstGeom prst="rect">
                <a:avLst/>
              </a:prstGeom>
              <a:solidFill>
                <a:srgbClr val="2E3235"/>
              </a:solidFill>
              <a:ln w="9525">
                <a:noFill/>
                <a:miter lim="800000"/>
                <a:headEnd/>
                <a:tailEnd/>
              </a:ln>
            </p:spPr>
            <p:txBody>
              <a:bodyPr/>
              <a:lstStyle/>
              <a:p>
                <a:endParaRPr lang="en-US"/>
              </a:p>
            </p:txBody>
          </p:sp>
          <p:sp>
            <p:nvSpPr>
              <p:cNvPr id="124" name="Rectangle 1031"/>
              <p:cNvSpPr>
                <a:spLocks noChangeArrowheads="1"/>
              </p:cNvSpPr>
              <p:nvPr/>
            </p:nvSpPr>
            <p:spPr bwMode="auto">
              <a:xfrm>
                <a:off x="5468937" y="4533900"/>
                <a:ext cx="215900" cy="31750"/>
              </a:xfrm>
              <a:prstGeom prst="rect">
                <a:avLst/>
              </a:prstGeom>
              <a:solidFill>
                <a:srgbClr val="2E3235"/>
              </a:solidFill>
              <a:ln w="9525">
                <a:noFill/>
                <a:miter lim="800000"/>
                <a:headEnd/>
                <a:tailEnd/>
              </a:ln>
            </p:spPr>
            <p:txBody>
              <a:bodyPr/>
              <a:lstStyle/>
              <a:p>
                <a:endParaRPr lang="en-US"/>
              </a:p>
            </p:txBody>
          </p:sp>
          <p:sp>
            <p:nvSpPr>
              <p:cNvPr id="125" name="Rectangle 1032"/>
              <p:cNvSpPr>
                <a:spLocks noChangeArrowheads="1"/>
              </p:cNvSpPr>
              <p:nvPr/>
            </p:nvSpPr>
            <p:spPr bwMode="auto">
              <a:xfrm>
                <a:off x="5422900" y="3203575"/>
                <a:ext cx="215900" cy="36513"/>
              </a:xfrm>
              <a:prstGeom prst="rect">
                <a:avLst/>
              </a:prstGeom>
              <a:solidFill>
                <a:srgbClr val="2E3235"/>
              </a:solidFill>
              <a:ln w="9525">
                <a:noFill/>
                <a:miter lim="800000"/>
                <a:headEnd/>
                <a:tailEnd/>
              </a:ln>
            </p:spPr>
            <p:txBody>
              <a:bodyPr/>
              <a:lstStyle/>
              <a:p>
                <a:endParaRPr lang="en-US"/>
              </a:p>
            </p:txBody>
          </p:sp>
          <p:sp>
            <p:nvSpPr>
              <p:cNvPr id="126" name="Rectangle 1033"/>
              <p:cNvSpPr>
                <a:spLocks noChangeArrowheads="1"/>
              </p:cNvSpPr>
              <p:nvPr/>
            </p:nvSpPr>
            <p:spPr bwMode="auto">
              <a:xfrm>
                <a:off x="5767387" y="4451350"/>
                <a:ext cx="403225" cy="198438"/>
              </a:xfrm>
              <a:prstGeom prst="rect">
                <a:avLst/>
              </a:prstGeom>
              <a:noFill/>
              <a:ln w="9525">
                <a:noFill/>
                <a:miter lim="800000"/>
                <a:headEnd/>
                <a:tailEnd/>
              </a:ln>
            </p:spPr>
            <p:txBody>
              <a:bodyPr wrap="none" lIns="0" tIns="0" rIns="0" bIns="0">
                <a:spAutoFit/>
              </a:bodyPr>
              <a:lstStyle/>
              <a:p>
                <a:r>
                  <a:rPr lang="en-US" sz="1300" b="1">
                    <a:solidFill>
                      <a:srgbClr val="2E3235"/>
                    </a:solidFill>
                  </a:rPr>
                  <a:t>SiOH</a:t>
                </a:r>
                <a:endParaRPr lang="en-US" sz="2400"/>
              </a:p>
            </p:txBody>
          </p:sp>
          <p:sp>
            <p:nvSpPr>
              <p:cNvPr id="127" name="Rectangle 1079"/>
              <p:cNvSpPr>
                <a:spLocks noChangeArrowheads="1"/>
              </p:cNvSpPr>
              <p:nvPr/>
            </p:nvSpPr>
            <p:spPr bwMode="auto">
              <a:xfrm>
                <a:off x="5715000" y="3124200"/>
                <a:ext cx="403225" cy="198438"/>
              </a:xfrm>
              <a:prstGeom prst="rect">
                <a:avLst/>
              </a:prstGeom>
              <a:noFill/>
              <a:ln w="9525">
                <a:noFill/>
                <a:miter lim="800000"/>
                <a:headEnd/>
                <a:tailEnd/>
              </a:ln>
            </p:spPr>
            <p:txBody>
              <a:bodyPr wrap="none" lIns="0" tIns="0" rIns="0" bIns="0">
                <a:spAutoFit/>
              </a:bodyPr>
              <a:lstStyle/>
              <a:p>
                <a:r>
                  <a:rPr lang="en-US" sz="1300" b="1" dirty="0" err="1">
                    <a:solidFill>
                      <a:srgbClr val="2E3235"/>
                    </a:solidFill>
                  </a:rPr>
                  <a:t>SiOH</a:t>
                </a:r>
                <a:endParaRPr lang="en-US" sz="2400" dirty="0"/>
              </a:p>
            </p:txBody>
          </p:sp>
          <p:sp>
            <p:nvSpPr>
              <p:cNvPr id="61" name="Freeform 1035"/>
              <p:cNvSpPr>
                <a:spLocks/>
              </p:cNvSpPr>
              <p:nvPr/>
            </p:nvSpPr>
            <p:spPr bwMode="auto">
              <a:xfrm>
                <a:off x="5257800" y="2362200"/>
                <a:ext cx="323850" cy="2390775"/>
              </a:xfrm>
              <a:custGeom>
                <a:avLst/>
                <a:gdLst/>
                <a:ahLst/>
                <a:cxnLst>
                  <a:cxn ang="0">
                    <a:pos x="144" y="1506"/>
                  </a:cxn>
                  <a:cxn ang="0">
                    <a:pos x="148" y="1410"/>
                  </a:cxn>
                  <a:cxn ang="0">
                    <a:pos x="162" y="1312"/>
                  </a:cxn>
                  <a:cxn ang="0">
                    <a:pos x="175" y="1212"/>
                  </a:cxn>
                  <a:cxn ang="0">
                    <a:pos x="192" y="1126"/>
                  </a:cxn>
                  <a:cxn ang="0">
                    <a:pos x="198" y="1089"/>
                  </a:cxn>
                  <a:cxn ang="0">
                    <a:pos x="204" y="1055"/>
                  </a:cxn>
                  <a:cxn ang="0">
                    <a:pos x="204" y="1018"/>
                  </a:cxn>
                  <a:cxn ang="0">
                    <a:pos x="204" y="986"/>
                  </a:cxn>
                  <a:cxn ang="0">
                    <a:pos x="192" y="909"/>
                  </a:cxn>
                  <a:cxn ang="0">
                    <a:pos x="175" y="832"/>
                  </a:cxn>
                  <a:cxn ang="0">
                    <a:pos x="165" y="752"/>
                  </a:cxn>
                  <a:cxn ang="0">
                    <a:pos x="154" y="675"/>
                  </a:cxn>
                  <a:cxn ang="0">
                    <a:pos x="144" y="598"/>
                  </a:cxn>
                  <a:cxn ang="0">
                    <a:pos x="148" y="523"/>
                  </a:cxn>
                  <a:cxn ang="0">
                    <a:pos x="165" y="397"/>
                  </a:cxn>
                  <a:cxn ang="0">
                    <a:pos x="171" y="260"/>
                  </a:cxn>
                  <a:cxn ang="0">
                    <a:pos x="171" y="189"/>
                  </a:cxn>
                  <a:cxn ang="0">
                    <a:pos x="171" y="126"/>
                  </a:cxn>
                  <a:cxn ang="0">
                    <a:pos x="162" y="59"/>
                  </a:cxn>
                  <a:cxn ang="0">
                    <a:pos x="148" y="0"/>
                  </a:cxn>
                  <a:cxn ang="0">
                    <a:pos x="0" y="0"/>
                  </a:cxn>
                  <a:cxn ang="0">
                    <a:pos x="0" y="1506"/>
                  </a:cxn>
                  <a:cxn ang="0">
                    <a:pos x="144" y="1506"/>
                  </a:cxn>
                </a:cxnLst>
                <a:rect l="0" t="0" r="r" b="b"/>
                <a:pathLst>
                  <a:path w="204" h="1506">
                    <a:moveTo>
                      <a:pt x="144" y="1506"/>
                    </a:moveTo>
                    <a:lnTo>
                      <a:pt x="148" y="1410"/>
                    </a:lnTo>
                    <a:lnTo>
                      <a:pt x="162" y="1312"/>
                    </a:lnTo>
                    <a:lnTo>
                      <a:pt x="175" y="1212"/>
                    </a:lnTo>
                    <a:lnTo>
                      <a:pt x="192" y="1126"/>
                    </a:lnTo>
                    <a:lnTo>
                      <a:pt x="198" y="1089"/>
                    </a:lnTo>
                    <a:lnTo>
                      <a:pt x="204" y="1055"/>
                    </a:lnTo>
                    <a:lnTo>
                      <a:pt x="204" y="1018"/>
                    </a:lnTo>
                    <a:lnTo>
                      <a:pt x="204" y="986"/>
                    </a:lnTo>
                    <a:lnTo>
                      <a:pt x="192" y="909"/>
                    </a:lnTo>
                    <a:lnTo>
                      <a:pt x="175" y="832"/>
                    </a:lnTo>
                    <a:lnTo>
                      <a:pt x="165" y="752"/>
                    </a:lnTo>
                    <a:lnTo>
                      <a:pt x="154" y="675"/>
                    </a:lnTo>
                    <a:lnTo>
                      <a:pt x="144" y="598"/>
                    </a:lnTo>
                    <a:lnTo>
                      <a:pt x="148" y="523"/>
                    </a:lnTo>
                    <a:lnTo>
                      <a:pt x="165" y="397"/>
                    </a:lnTo>
                    <a:lnTo>
                      <a:pt x="171" y="260"/>
                    </a:lnTo>
                    <a:lnTo>
                      <a:pt x="171" y="189"/>
                    </a:lnTo>
                    <a:lnTo>
                      <a:pt x="171" y="126"/>
                    </a:lnTo>
                    <a:lnTo>
                      <a:pt x="162" y="59"/>
                    </a:lnTo>
                    <a:lnTo>
                      <a:pt x="148" y="0"/>
                    </a:lnTo>
                    <a:lnTo>
                      <a:pt x="0" y="0"/>
                    </a:lnTo>
                    <a:lnTo>
                      <a:pt x="0" y="1506"/>
                    </a:lnTo>
                    <a:lnTo>
                      <a:pt x="144" y="1506"/>
                    </a:lnTo>
                    <a:close/>
                  </a:path>
                </a:pathLst>
              </a:custGeom>
              <a:solidFill>
                <a:srgbClr val="C3C5C9"/>
              </a:solidFill>
              <a:ln w="9525">
                <a:noFill/>
                <a:round/>
                <a:headEnd/>
                <a:tailEnd/>
              </a:ln>
            </p:spPr>
            <p:txBody>
              <a:bodyPr/>
              <a:lstStyle/>
              <a:p>
                <a:endParaRPr lang="en-US"/>
              </a:p>
            </p:txBody>
          </p:sp>
          <p:sp>
            <p:nvSpPr>
              <p:cNvPr id="135" name="Rectangle 1079"/>
              <p:cNvSpPr>
                <a:spLocks noChangeArrowheads="1"/>
              </p:cNvSpPr>
              <p:nvPr/>
            </p:nvSpPr>
            <p:spPr bwMode="auto">
              <a:xfrm>
                <a:off x="5724041" y="3622729"/>
                <a:ext cx="403225" cy="198438"/>
              </a:xfrm>
              <a:prstGeom prst="rect">
                <a:avLst/>
              </a:prstGeom>
              <a:noFill/>
              <a:ln w="9525">
                <a:noFill/>
                <a:miter lim="800000"/>
                <a:headEnd/>
                <a:tailEnd/>
              </a:ln>
            </p:spPr>
            <p:txBody>
              <a:bodyPr wrap="none" lIns="0" tIns="0" rIns="0" bIns="0">
                <a:spAutoFit/>
              </a:bodyPr>
              <a:lstStyle/>
              <a:p>
                <a:r>
                  <a:rPr lang="en-US" sz="1300" b="1" dirty="0" err="1">
                    <a:solidFill>
                      <a:srgbClr val="2E3235"/>
                    </a:solidFill>
                  </a:rPr>
                  <a:t>SiOH</a:t>
                </a:r>
                <a:endParaRPr lang="en-US" sz="2400" dirty="0"/>
              </a:p>
            </p:txBody>
          </p:sp>
          <p:sp>
            <p:nvSpPr>
              <p:cNvPr id="136" name="Rectangle 1079"/>
              <p:cNvSpPr>
                <a:spLocks noChangeArrowheads="1"/>
              </p:cNvSpPr>
              <p:nvPr/>
            </p:nvSpPr>
            <p:spPr bwMode="auto">
              <a:xfrm>
                <a:off x="5715000" y="2514600"/>
                <a:ext cx="403225" cy="198438"/>
              </a:xfrm>
              <a:prstGeom prst="rect">
                <a:avLst/>
              </a:prstGeom>
              <a:noFill/>
              <a:ln w="9525">
                <a:noFill/>
                <a:miter lim="800000"/>
                <a:headEnd/>
                <a:tailEnd/>
              </a:ln>
            </p:spPr>
            <p:txBody>
              <a:bodyPr wrap="none" lIns="0" tIns="0" rIns="0" bIns="0">
                <a:spAutoFit/>
              </a:bodyPr>
              <a:lstStyle/>
              <a:p>
                <a:r>
                  <a:rPr lang="en-US" sz="1300" b="1" dirty="0" err="1">
                    <a:solidFill>
                      <a:srgbClr val="2E3235"/>
                    </a:solidFill>
                  </a:rPr>
                  <a:t>SiOH</a:t>
                </a:r>
                <a:endParaRPr lang="en-US" sz="2400" dirty="0"/>
              </a:p>
            </p:txBody>
          </p:sp>
        </p:grpSp>
      </p:grpSp>
      <p:pic>
        <p:nvPicPr>
          <p:cNvPr id="2" name="columns5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82930" y="68580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48054">
        <p:fade/>
      </p:transition>
    </mc:Choice>
    <mc:Fallback xmlns="">
      <p:transition spd="med" advTm="480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619"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68699"/>
                                        </p:tgtEl>
                                        <p:attrNameLst>
                                          <p:attrName>style.visibility</p:attrName>
                                        </p:attrNameLst>
                                      </p:cBhvr>
                                      <p:to>
                                        <p:strVal val="visible"/>
                                      </p:to>
                                    </p:set>
                                    <p:animEffect transition="in" filter="fade">
                                      <p:cBhvr>
                                        <p:cTn id="15" dur="500"/>
                                        <p:tgtEl>
                                          <p:spTgt spid="368699"/>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68700"/>
                                        </p:tgtEl>
                                        <p:attrNameLst>
                                          <p:attrName>style.visibility</p:attrName>
                                        </p:attrNameLst>
                                      </p:cBhvr>
                                      <p:to>
                                        <p:strVal val="visible"/>
                                      </p:to>
                                    </p:set>
                                  </p:childTnLst>
                                </p:cTn>
                              </p:par>
                              <p:par>
                                <p:cTn id="32" presetID="10" presetClass="entr" presetSubtype="0" fill="hold"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5" fill="hold" display="0">
                  <p:stCondLst>
                    <p:cond delay="indefinite"/>
                  </p:stCondLst>
                  <p:endCondLst>
                    <p:cond evt="onStopAudio" delay="0">
                      <p:tgtEl>
                        <p:sldTgt/>
                      </p:tgtEl>
                    </p:cond>
                  </p:endCondLst>
                </p:cTn>
                <p:tgtEl>
                  <p:spTgt spid="2"/>
                </p:tgtEl>
              </p:cMediaNode>
            </p:audio>
          </p:childTnLst>
        </p:cTn>
      </p:par>
    </p:tnLst>
    <p:bldLst>
      <p:bldP spid="368699" grpId="0"/>
      <p:bldP spid="36870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lumns6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86708" y="6938020"/>
            <a:ext cx="609600" cy="609600"/>
          </a:xfrm>
          <a:prstGeom prst="rect">
            <a:avLst/>
          </a:prstGeom>
        </p:spPr>
      </p:pic>
      <p:pic>
        <p:nvPicPr>
          <p:cNvPr id="10" name="Picture 9">
            <a:extLst>
              <a:ext uri="{FF2B5EF4-FFF2-40B4-BE49-F238E27FC236}">
                <a16:creationId xmlns:a16="http://schemas.microsoft.com/office/drawing/2014/main" id="{2CEBAF5B-E4E8-4F2B-A9AE-7DEE64D4F9D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65000">
        <p:fade/>
      </p:transition>
    </mc:Choice>
    <mc:Fallback xmlns="">
      <p:transition spd="med" advTm="6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8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a:noFill/>
          <a:ln/>
        </p:spPr>
        <p:txBody>
          <a:bodyPr vert="horz" wrap="square" lIns="92075" tIns="46038" rIns="92075" bIns="46038" numCol="1" anchor="ctr" anchorCtr="0" compatLnSpc="1">
            <a:prstTxWarp prst="textNoShape">
              <a:avLst/>
            </a:prstTxWarp>
          </a:bodyPr>
          <a:lstStyle/>
          <a:p>
            <a:r>
              <a:rPr lang="en-US" dirty="0"/>
              <a:t>Chromatography:  Shape Selectivity</a:t>
            </a:r>
          </a:p>
        </p:txBody>
      </p:sp>
      <p:sp>
        <p:nvSpPr>
          <p:cNvPr id="279555" name="Rectangle 3"/>
          <p:cNvSpPr>
            <a:spLocks noGrp="1" noChangeArrowheads="1"/>
          </p:cNvSpPr>
          <p:nvPr>
            <p:ph type="body" idx="1"/>
          </p:nvPr>
        </p:nvSpPr>
        <p:spPr>
          <a:xfrm>
            <a:off x="1981199" y="2362200"/>
            <a:ext cx="9980951" cy="3886200"/>
          </a:xfrm>
          <a:noFill/>
          <a:ln/>
        </p:spPr>
        <p:txBody>
          <a:bodyPr vert="horz" wrap="square" lIns="92075" tIns="46038" rIns="92075" bIns="46038" numCol="1" anchor="t" anchorCtr="0" compatLnSpc="1">
            <a:prstTxWarp prst="textNoShape">
              <a:avLst/>
            </a:prstTxWarp>
          </a:bodyPr>
          <a:lstStyle/>
          <a:p>
            <a:pPr>
              <a:lnSpc>
                <a:spcPct val="80000"/>
              </a:lnSpc>
              <a:buFont typeface="Wingdings" pitchFamily="2" charset="2"/>
              <a:buNone/>
            </a:pPr>
            <a:endParaRPr lang="en-US" sz="2300" i="1" dirty="0"/>
          </a:p>
          <a:p>
            <a:pPr>
              <a:lnSpc>
                <a:spcPct val="80000"/>
              </a:lnSpc>
            </a:pPr>
            <a:r>
              <a:rPr lang="en-US" sz="2300" dirty="0"/>
              <a:t>Applicable to solutes with well defined, constrained molecular shape:</a:t>
            </a:r>
          </a:p>
          <a:p>
            <a:pPr marL="0" indent="0">
              <a:lnSpc>
                <a:spcPct val="80000"/>
              </a:lnSpc>
              <a:buNone/>
            </a:pPr>
            <a:endParaRPr lang="en-US" sz="2300" dirty="0"/>
          </a:p>
          <a:p>
            <a:pPr lvl="1">
              <a:lnSpc>
                <a:spcPct val="80000"/>
              </a:lnSpc>
            </a:pPr>
            <a:r>
              <a:rPr lang="en-US" sz="1900" dirty="0"/>
              <a:t>Polycyclic aromatic hydrocarbons (PAHs), polycyclic aromatic sulfur heterocycles (PASHs), fused ring systems</a:t>
            </a:r>
          </a:p>
          <a:p>
            <a:pPr lvl="1">
              <a:lnSpc>
                <a:spcPct val="80000"/>
              </a:lnSpc>
            </a:pPr>
            <a:r>
              <a:rPr lang="en-US" sz="1900" dirty="0"/>
              <a:t>Polychlorinated biphenyl congeners (PCBs)</a:t>
            </a:r>
          </a:p>
          <a:p>
            <a:pPr lvl="1">
              <a:lnSpc>
                <a:spcPct val="80000"/>
              </a:lnSpc>
            </a:pPr>
            <a:r>
              <a:rPr lang="en-US" sz="1900" dirty="0"/>
              <a:t>Brominated flame retardants</a:t>
            </a:r>
          </a:p>
          <a:p>
            <a:pPr lvl="1">
              <a:lnSpc>
                <a:spcPct val="80000"/>
              </a:lnSpc>
            </a:pPr>
            <a:r>
              <a:rPr lang="en-US" sz="1900" dirty="0"/>
              <a:t>Carotenoids, tocopherols, related nutrients</a:t>
            </a:r>
          </a:p>
          <a:p>
            <a:pPr lvl="1">
              <a:lnSpc>
                <a:spcPct val="80000"/>
              </a:lnSpc>
            </a:pPr>
            <a:r>
              <a:rPr lang="en-US" sz="1900" dirty="0"/>
              <a:t>Steroids</a:t>
            </a:r>
          </a:p>
          <a:p>
            <a:pPr>
              <a:lnSpc>
                <a:spcPct val="80000"/>
              </a:lnSpc>
              <a:buFont typeface="Wingdings" pitchFamily="2" charset="2"/>
              <a:buNone/>
            </a:pPr>
            <a:endParaRPr lang="en-US" sz="2000" dirty="0"/>
          </a:p>
          <a:p>
            <a:pPr>
              <a:lnSpc>
                <a:spcPct val="80000"/>
              </a:lnSpc>
            </a:pPr>
            <a:r>
              <a:rPr lang="en-US" sz="2300" dirty="0"/>
              <a:t>Often little or no effect for non-constrained solutes (e.g., alkylbenzenes)</a:t>
            </a:r>
          </a:p>
        </p:txBody>
      </p:sp>
      <p:sp>
        <p:nvSpPr>
          <p:cNvPr id="279556" name="Rectangle 4"/>
          <p:cNvSpPr>
            <a:spLocks noChangeArrowheads="1"/>
          </p:cNvSpPr>
          <p:nvPr/>
        </p:nvSpPr>
        <p:spPr bwMode="auto">
          <a:xfrm>
            <a:off x="1981200" y="1447800"/>
            <a:ext cx="8815754" cy="1295400"/>
          </a:xfrm>
          <a:prstGeom prst="rect">
            <a:avLst/>
          </a:prstGeom>
          <a:noFill/>
          <a:ln w="9525">
            <a:noFill/>
            <a:miter lim="800000"/>
            <a:headEnd/>
            <a:tailEnd/>
          </a:ln>
          <a:effectLst>
            <a:outerShdw blurRad="50800" dist="38100" dir="2700000" algn="tl" rotWithShape="0">
              <a:prstClr val="black">
                <a:alpha val="40000"/>
              </a:prstClr>
            </a:outerShdw>
          </a:effectLst>
        </p:spPr>
        <p:txBody>
          <a:bodyPr lIns="92075" tIns="46038" rIns="92075" bIns="46038"/>
          <a:lstStyle/>
          <a:p>
            <a:pPr>
              <a:lnSpc>
                <a:spcPct val="80000"/>
              </a:lnSpc>
              <a:spcBef>
                <a:spcPct val="20000"/>
              </a:spcBef>
              <a:buClr>
                <a:schemeClr val="accent1"/>
              </a:buClr>
              <a:buSzPct val="65000"/>
            </a:pPr>
            <a:r>
              <a:rPr lang="en-US" sz="2200" b="1" i="1" dirty="0">
                <a:solidFill>
                  <a:srgbClr val="0066FF"/>
                </a:solidFill>
              </a:rPr>
              <a:t>A column property, defined by the ability to separate isomers or related compounds based primarily on solute shape.</a:t>
            </a:r>
          </a:p>
        </p:txBody>
      </p:sp>
      <p:pic>
        <p:nvPicPr>
          <p:cNvPr id="2" name="columns7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723614" y="6977099"/>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80806">
        <p:fade/>
      </p:transition>
    </mc:Choice>
    <mc:Fallback xmlns="">
      <p:transition spd="med" advTm="808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22"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79555">
                                            <p:txEl>
                                              <p:pRg st="1" end="1"/>
                                            </p:txEl>
                                          </p:spTgt>
                                        </p:tgtEl>
                                        <p:attrNameLst>
                                          <p:attrName>style.visibility</p:attrName>
                                        </p:attrNameLst>
                                      </p:cBhvr>
                                      <p:to>
                                        <p:strVal val="visible"/>
                                      </p:to>
                                    </p:set>
                                    <p:animEffect transition="in" filter="fade">
                                      <p:cBhvr>
                                        <p:cTn id="11" dur="500"/>
                                        <p:tgtEl>
                                          <p:spTgt spid="279555">
                                            <p:txEl>
                                              <p:pRg st="1" end="1"/>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79555">
                                            <p:txEl>
                                              <p:pRg st="3" end="3"/>
                                            </p:txEl>
                                          </p:spTgt>
                                        </p:tgtEl>
                                        <p:attrNameLst>
                                          <p:attrName>style.visibility</p:attrName>
                                        </p:attrNameLst>
                                      </p:cBhvr>
                                      <p:to>
                                        <p:strVal val="visible"/>
                                      </p:to>
                                    </p:set>
                                    <p:animEffect transition="in" filter="fade">
                                      <p:cBhvr>
                                        <p:cTn id="14" dur="500"/>
                                        <p:tgtEl>
                                          <p:spTgt spid="279555">
                                            <p:txEl>
                                              <p:pRg st="3" end="3"/>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279555">
                                            <p:txEl>
                                              <p:pRg st="4" end="4"/>
                                            </p:txEl>
                                          </p:spTgt>
                                        </p:tgtEl>
                                        <p:attrNameLst>
                                          <p:attrName>style.visibility</p:attrName>
                                        </p:attrNameLst>
                                      </p:cBhvr>
                                      <p:to>
                                        <p:strVal val="visible"/>
                                      </p:to>
                                    </p:set>
                                    <p:animEffect transition="in" filter="fade">
                                      <p:cBhvr>
                                        <p:cTn id="17" dur="500"/>
                                        <p:tgtEl>
                                          <p:spTgt spid="279555">
                                            <p:txEl>
                                              <p:pRg st="4" end="4"/>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79555">
                                            <p:txEl>
                                              <p:pRg st="5" end="5"/>
                                            </p:txEl>
                                          </p:spTgt>
                                        </p:tgtEl>
                                        <p:attrNameLst>
                                          <p:attrName>style.visibility</p:attrName>
                                        </p:attrNameLst>
                                      </p:cBhvr>
                                      <p:to>
                                        <p:strVal val="visible"/>
                                      </p:to>
                                    </p:set>
                                    <p:animEffect transition="in" filter="fade">
                                      <p:cBhvr>
                                        <p:cTn id="20" dur="500"/>
                                        <p:tgtEl>
                                          <p:spTgt spid="279555">
                                            <p:txEl>
                                              <p:pRg st="5" end="5"/>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79555">
                                            <p:txEl>
                                              <p:pRg st="6" end="6"/>
                                            </p:txEl>
                                          </p:spTgt>
                                        </p:tgtEl>
                                        <p:attrNameLst>
                                          <p:attrName>style.visibility</p:attrName>
                                        </p:attrNameLst>
                                      </p:cBhvr>
                                      <p:to>
                                        <p:strVal val="visible"/>
                                      </p:to>
                                    </p:set>
                                    <p:animEffect transition="in" filter="fade">
                                      <p:cBhvr>
                                        <p:cTn id="23" dur="500"/>
                                        <p:tgtEl>
                                          <p:spTgt spid="279555">
                                            <p:txEl>
                                              <p:pRg st="6" end="6"/>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79555">
                                            <p:txEl>
                                              <p:pRg st="7" end="7"/>
                                            </p:txEl>
                                          </p:spTgt>
                                        </p:tgtEl>
                                        <p:attrNameLst>
                                          <p:attrName>style.visibility</p:attrName>
                                        </p:attrNameLst>
                                      </p:cBhvr>
                                      <p:to>
                                        <p:strVal val="visible"/>
                                      </p:to>
                                    </p:set>
                                    <p:animEffect transition="in" filter="fade">
                                      <p:cBhvr>
                                        <p:cTn id="26" dur="500"/>
                                        <p:tgtEl>
                                          <p:spTgt spid="279555">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79555">
                                            <p:txEl>
                                              <p:pRg st="9" end="9"/>
                                            </p:txEl>
                                          </p:spTgt>
                                        </p:tgtEl>
                                        <p:attrNameLst>
                                          <p:attrName>style.visibility</p:attrName>
                                        </p:attrNameLst>
                                      </p:cBhvr>
                                      <p:to>
                                        <p:strVal val="visible"/>
                                      </p:to>
                                    </p:set>
                                    <p:animEffect transition="in" filter="fade">
                                      <p:cBhvr>
                                        <p:cTn id="31" dur="500"/>
                                        <p:tgtEl>
                                          <p:spTgt spid="27955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2" fill="hold" display="0">
                  <p:stCondLst>
                    <p:cond delay="indefinite"/>
                  </p:stCondLst>
                  <p:endCondLst>
                    <p:cond evt="onStopAudio" delay="0">
                      <p:tgtEl>
                        <p:sldTgt/>
                      </p:tgtEl>
                    </p:cond>
                  </p:endCondLst>
                </p:cTn>
                <p:tgtEl>
                  <p:spTgt spid="2"/>
                </p:tgtEl>
              </p:cMediaNode>
            </p:audio>
          </p:childTnLst>
        </p:cTn>
      </p:par>
    </p:tnLst>
    <p:bldLst>
      <p:bldP spid="27955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US" sz="3200" dirty="0"/>
              <a:t>Assessing Shape Selectivity:  </a:t>
            </a:r>
            <a:br>
              <a:rPr lang="en-US" sz="3200" dirty="0"/>
            </a:br>
            <a:r>
              <a:rPr lang="en-US" sz="3200" dirty="0"/>
              <a:t>SRM 869b, “Column Selectivity Test Mixture”</a:t>
            </a:r>
          </a:p>
        </p:txBody>
      </p:sp>
      <p:pic>
        <p:nvPicPr>
          <p:cNvPr id="281603" name="Picture 3"/>
          <p:cNvPicPr>
            <a:picLocks noChangeAspect="1" noChangeArrowheads="1"/>
          </p:cNvPicPr>
          <p:nvPr/>
        </p:nvPicPr>
        <p:blipFill>
          <a:blip r:embed="rId6"/>
          <a:srcRect/>
          <a:stretch>
            <a:fillRect/>
          </a:stretch>
        </p:blipFill>
        <p:spPr bwMode="auto">
          <a:xfrm>
            <a:off x="2514600" y="1364457"/>
            <a:ext cx="1935163" cy="1692275"/>
          </a:xfrm>
          <a:prstGeom prst="rect">
            <a:avLst/>
          </a:prstGeom>
          <a:noFill/>
          <a:ln w="9525">
            <a:noFill/>
            <a:miter lim="800000"/>
            <a:headEnd/>
            <a:tailEnd/>
          </a:ln>
          <a:effectLst>
            <a:outerShdw blurRad="50800" dist="38100" dir="2700000" algn="tl" rotWithShape="0">
              <a:prstClr val="black">
                <a:alpha val="40000"/>
              </a:prstClr>
            </a:outerShdw>
          </a:effectLst>
        </p:spPr>
      </p:pic>
      <p:pic>
        <p:nvPicPr>
          <p:cNvPr id="281604" name="Picture 4"/>
          <p:cNvPicPr>
            <a:picLocks noChangeAspect="1" noChangeArrowheads="1"/>
          </p:cNvPicPr>
          <p:nvPr/>
        </p:nvPicPr>
        <p:blipFill>
          <a:blip r:embed="rId7"/>
          <a:srcRect/>
          <a:stretch>
            <a:fillRect/>
          </a:stretch>
        </p:blipFill>
        <p:spPr bwMode="auto">
          <a:xfrm>
            <a:off x="2514600" y="3506788"/>
            <a:ext cx="3246438" cy="2894012"/>
          </a:xfrm>
          <a:prstGeom prst="rect">
            <a:avLst/>
          </a:prstGeom>
          <a:noFill/>
          <a:ln w="9525">
            <a:noFill/>
            <a:miter lim="800000"/>
            <a:headEnd/>
            <a:tailEnd/>
          </a:ln>
          <a:effectLst>
            <a:outerShdw blurRad="50800" dist="38100" dir="2700000" algn="tl" rotWithShape="0">
              <a:prstClr val="black">
                <a:alpha val="40000"/>
              </a:prstClr>
            </a:outerShdw>
          </a:effectLst>
        </p:spPr>
      </p:pic>
      <p:pic>
        <p:nvPicPr>
          <p:cNvPr id="281605" name="Picture 5"/>
          <p:cNvPicPr>
            <a:picLocks noChangeAspect="1" noChangeArrowheads="1"/>
          </p:cNvPicPr>
          <p:nvPr/>
        </p:nvPicPr>
        <p:blipFill>
          <a:blip r:embed="rId8"/>
          <a:srcRect/>
          <a:stretch>
            <a:fillRect/>
          </a:stretch>
        </p:blipFill>
        <p:spPr bwMode="auto">
          <a:xfrm>
            <a:off x="7086601" y="1828800"/>
            <a:ext cx="2659063" cy="4572000"/>
          </a:xfrm>
          <a:prstGeom prst="rect">
            <a:avLst/>
          </a:prstGeom>
          <a:noFill/>
          <a:ln w="9525">
            <a:noFill/>
            <a:miter lim="800000"/>
            <a:headEnd/>
            <a:tailEnd/>
          </a:ln>
          <a:effectLst>
            <a:outerShdw blurRad="50800" dist="38100" dir="2700000" algn="tl" rotWithShape="0">
              <a:prstClr val="black">
                <a:alpha val="40000"/>
              </a:prstClr>
            </a:outerShdw>
          </a:effectLst>
        </p:spPr>
      </p:pic>
      <p:pic>
        <p:nvPicPr>
          <p:cNvPr id="2" name="columns8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678315" y="6979350"/>
            <a:ext cx="609600" cy="609600"/>
          </a:xfrm>
          <a:prstGeom prst="rect">
            <a:avLst/>
          </a:prstGeom>
        </p:spPr>
      </p:pic>
      <p:sp>
        <p:nvSpPr>
          <p:cNvPr id="3" name="TextBox 2"/>
          <p:cNvSpPr txBox="1"/>
          <p:nvPr/>
        </p:nvSpPr>
        <p:spPr>
          <a:xfrm>
            <a:off x="2433099" y="6523038"/>
            <a:ext cx="3901581" cy="461665"/>
          </a:xfrm>
          <a:prstGeom prst="rect">
            <a:avLst/>
          </a:prstGeom>
          <a:noFill/>
        </p:spPr>
        <p:txBody>
          <a:bodyPr wrap="none" rtlCol="0">
            <a:spAutoFit/>
          </a:bodyPr>
          <a:lstStyle/>
          <a:p>
            <a:r>
              <a:rPr lang="en-US" sz="1200" dirty="0"/>
              <a:t>L. C. Sander and S. A. Wise, LC GC 8:378-390, 1990.</a:t>
            </a:r>
          </a:p>
          <a:p>
            <a:endParaRPr lang="en-US" sz="1200" dirty="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117649">
        <p:fade/>
      </p:transition>
    </mc:Choice>
    <mc:Fallback xmlns="">
      <p:transition spd="med" advTm="1176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252"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81603"/>
                                        </p:tgtEl>
                                        <p:attrNameLst>
                                          <p:attrName>style.visibility</p:attrName>
                                        </p:attrNameLst>
                                      </p:cBhvr>
                                      <p:to>
                                        <p:strVal val="visible"/>
                                      </p:to>
                                    </p:set>
                                    <p:animEffect transition="in" filter="fade">
                                      <p:cBhvr>
                                        <p:cTn id="11" dur="500"/>
                                        <p:tgtEl>
                                          <p:spTgt spid="28160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81604"/>
                                        </p:tgtEl>
                                        <p:attrNameLst>
                                          <p:attrName>style.visibility</p:attrName>
                                        </p:attrNameLst>
                                      </p:cBhvr>
                                      <p:to>
                                        <p:strVal val="visible"/>
                                      </p:to>
                                    </p:set>
                                    <p:animEffect transition="in" filter="fade">
                                      <p:cBhvr>
                                        <p:cTn id="16" dur="500"/>
                                        <p:tgtEl>
                                          <p:spTgt spid="28160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81605"/>
                                        </p:tgtEl>
                                        <p:attrNameLst>
                                          <p:attrName>style.visibility</p:attrName>
                                        </p:attrNameLst>
                                      </p:cBhvr>
                                      <p:to>
                                        <p:strVal val="visible"/>
                                      </p:to>
                                    </p:set>
                                    <p:animEffect transition="in" filter="fade">
                                      <p:cBhvr>
                                        <p:cTn id="21" dur="500"/>
                                        <p:tgtEl>
                                          <p:spTgt spid="28160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2"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ltLang="en-US" dirty="0"/>
              <a:t>Alkyl Stationary Phases</a:t>
            </a:r>
          </a:p>
        </p:txBody>
      </p:sp>
      <p:sp>
        <p:nvSpPr>
          <p:cNvPr id="58371" name="Rectangle 3"/>
          <p:cNvSpPr>
            <a:spLocks noGrp="1" noChangeArrowheads="1"/>
          </p:cNvSpPr>
          <p:nvPr>
            <p:ph type="body" idx="1"/>
          </p:nvPr>
        </p:nvSpPr>
        <p:spPr>
          <a:xfrm>
            <a:off x="1721630" y="1403438"/>
            <a:ext cx="8919298" cy="4834062"/>
          </a:xfrm>
        </p:spPr>
        <p:txBody>
          <a:bodyPr/>
          <a:lstStyle/>
          <a:p>
            <a:r>
              <a:rPr lang="en-US" altLang="en-US" dirty="0"/>
              <a:t>Alkyl modified surfaces are ordered states of matter</a:t>
            </a:r>
          </a:p>
          <a:p>
            <a:r>
              <a:rPr lang="en-US" altLang="en-US" dirty="0"/>
              <a:t>The degree of order depends on a variety of parameters</a:t>
            </a:r>
          </a:p>
          <a:p>
            <a:pPr lvl="1"/>
            <a:r>
              <a:rPr lang="en-US" altLang="en-US" sz="1842" dirty="0"/>
              <a:t>bonding density and surface distribution</a:t>
            </a:r>
          </a:p>
          <a:p>
            <a:pPr lvl="1"/>
            <a:r>
              <a:rPr lang="en-US" altLang="en-US" sz="1842" dirty="0"/>
              <a:t>bonding chemistry</a:t>
            </a:r>
          </a:p>
          <a:p>
            <a:pPr lvl="1"/>
            <a:r>
              <a:rPr lang="en-US" altLang="en-US" sz="1842" dirty="0"/>
              <a:t>alkyl length</a:t>
            </a:r>
          </a:p>
          <a:p>
            <a:pPr lvl="1"/>
            <a:r>
              <a:rPr lang="en-US" altLang="en-US" sz="1842" dirty="0"/>
              <a:t>temperature</a:t>
            </a:r>
          </a:p>
          <a:p>
            <a:pPr lvl="1"/>
            <a:r>
              <a:rPr lang="en-US" altLang="en-US" sz="1842" dirty="0"/>
              <a:t>mobile phase environment </a:t>
            </a:r>
          </a:p>
          <a:p>
            <a:pPr lvl="1"/>
            <a:endParaRPr lang="en-US" altLang="en-US" sz="1842" dirty="0"/>
          </a:p>
          <a:p>
            <a:r>
              <a:rPr lang="en-US" altLang="en-US" dirty="0"/>
              <a:t>Certain chromatographic properties are related to stationary phase order</a:t>
            </a:r>
          </a:p>
        </p:txBody>
      </p:sp>
      <p:pic>
        <p:nvPicPr>
          <p:cNvPr id="2" name="columns9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716452" y="697038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62857">
        <p:fade/>
      </p:transition>
    </mc:Choice>
    <mc:Fallback xmlns="">
      <p:transition spd="med" advTm="628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17"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8371">
                                            <p:txEl>
                                              <p:pRg st="0" end="0"/>
                                            </p:txEl>
                                          </p:spTgt>
                                        </p:tgtEl>
                                        <p:attrNameLst>
                                          <p:attrName>style.visibility</p:attrName>
                                        </p:attrNameLst>
                                      </p:cBhvr>
                                      <p:to>
                                        <p:strVal val="visible"/>
                                      </p:to>
                                    </p:set>
                                    <p:animEffect transition="in" filter="fade">
                                      <p:cBhvr>
                                        <p:cTn id="11" dur="500"/>
                                        <p:tgtEl>
                                          <p:spTgt spid="58371">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8371">
                                            <p:txEl>
                                              <p:pRg st="1" end="1"/>
                                            </p:txEl>
                                          </p:spTgt>
                                        </p:tgtEl>
                                        <p:attrNameLst>
                                          <p:attrName>style.visibility</p:attrName>
                                        </p:attrNameLst>
                                      </p:cBhvr>
                                      <p:to>
                                        <p:strVal val="visible"/>
                                      </p:to>
                                    </p:set>
                                    <p:animEffect transition="in" filter="fade">
                                      <p:cBhvr>
                                        <p:cTn id="16" dur="500"/>
                                        <p:tgtEl>
                                          <p:spTgt spid="58371">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8371">
                                            <p:txEl>
                                              <p:pRg st="2" end="2"/>
                                            </p:txEl>
                                          </p:spTgt>
                                        </p:tgtEl>
                                        <p:attrNameLst>
                                          <p:attrName>style.visibility</p:attrName>
                                        </p:attrNameLst>
                                      </p:cBhvr>
                                      <p:to>
                                        <p:strVal val="visible"/>
                                      </p:to>
                                    </p:set>
                                    <p:animEffect transition="in" filter="fade">
                                      <p:cBhvr>
                                        <p:cTn id="19" dur="500"/>
                                        <p:tgtEl>
                                          <p:spTgt spid="58371">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58371">
                                            <p:txEl>
                                              <p:pRg st="3" end="3"/>
                                            </p:txEl>
                                          </p:spTgt>
                                        </p:tgtEl>
                                        <p:attrNameLst>
                                          <p:attrName>style.visibility</p:attrName>
                                        </p:attrNameLst>
                                      </p:cBhvr>
                                      <p:to>
                                        <p:strVal val="visible"/>
                                      </p:to>
                                    </p:set>
                                    <p:animEffect transition="in" filter="fade">
                                      <p:cBhvr>
                                        <p:cTn id="22" dur="500"/>
                                        <p:tgtEl>
                                          <p:spTgt spid="58371">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8371">
                                            <p:txEl>
                                              <p:pRg st="4" end="4"/>
                                            </p:txEl>
                                          </p:spTgt>
                                        </p:tgtEl>
                                        <p:attrNameLst>
                                          <p:attrName>style.visibility</p:attrName>
                                        </p:attrNameLst>
                                      </p:cBhvr>
                                      <p:to>
                                        <p:strVal val="visible"/>
                                      </p:to>
                                    </p:set>
                                    <p:animEffect transition="in" filter="fade">
                                      <p:cBhvr>
                                        <p:cTn id="25" dur="500"/>
                                        <p:tgtEl>
                                          <p:spTgt spid="58371">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8371">
                                            <p:txEl>
                                              <p:pRg st="5" end="5"/>
                                            </p:txEl>
                                          </p:spTgt>
                                        </p:tgtEl>
                                        <p:attrNameLst>
                                          <p:attrName>style.visibility</p:attrName>
                                        </p:attrNameLst>
                                      </p:cBhvr>
                                      <p:to>
                                        <p:strVal val="visible"/>
                                      </p:to>
                                    </p:set>
                                    <p:animEffect transition="in" filter="fade">
                                      <p:cBhvr>
                                        <p:cTn id="28" dur="500"/>
                                        <p:tgtEl>
                                          <p:spTgt spid="58371">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58371">
                                            <p:txEl>
                                              <p:pRg st="6" end="6"/>
                                            </p:txEl>
                                          </p:spTgt>
                                        </p:tgtEl>
                                        <p:attrNameLst>
                                          <p:attrName>style.visibility</p:attrName>
                                        </p:attrNameLst>
                                      </p:cBhvr>
                                      <p:to>
                                        <p:strVal val="visible"/>
                                      </p:to>
                                    </p:set>
                                    <p:animEffect transition="in" filter="fade">
                                      <p:cBhvr>
                                        <p:cTn id="31" dur="500"/>
                                        <p:tgtEl>
                                          <p:spTgt spid="58371">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58371">
                                            <p:txEl>
                                              <p:pRg st="8" end="8"/>
                                            </p:txEl>
                                          </p:spTgt>
                                        </p:tgtEl>
                                        <p:attrNameLst>
                                          <p:attrName>style.visibility</p:attrName>
                                        </p:attrNameLst>
                                      </p:cBhvr>
                                      <p:to>
                                        <p:strVal val="visible"/>
                                      </p:to>
                                    </p:set>
                                    <p:animEffect transition="in" filter="fade">
                                      <p:cBhvr>
                                        <p:cTn id="36" dur="500"/>
                                        <p:tgtEl>
                                          <p:spTgt spid="5837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93" name="columns10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69971" y="6930742"/>
            <a:ext cx="609600" cy="609600"/>
          </a:xfrm>
          <a:prstGeom prst="rect">
            <a:avLst/>
          </a:prstGeom>
        </p:spPr>
      </p:pic>
      <p:pic>
        <p:nvPicPr>
          <p:cNvPr id="7796" name="Picture 7795">
            <a:extLst>
              <a:ext uri="{FF2B5EF4-FFF2-40B4-BE49-F238E27FC236}">
                <a16:creationId xmlns:a16="http://schemas.microsoft.com/office/drawing/2014/main" id="{E0489A8A-C2A2-4966-95E6-F87D48E225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43000">
        <p:fade/>
      </p:transition>
    </mc:Choice>
    <mc:Fallback xmlns="">
      <p:transition spd="med" advTm="4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444" fill="hold"/>
                                        <p:tgtEl>
                                          <p:spTgt spid="769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769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lumns11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20144" y="6961018"/>
            <a:ext cx="609600" cy="609600"/>
          </a:xfrm>
          <a:prstGeom prst="rect">
            <a:avLst/>
          </a:prstGeom>
        </p:spPr>
      </p:pic>
      <p:pic>
        <p:nvPicPr>
          <p:cNvPr id="8" name="Picture 7">
            <a:extLst>
              <a:ext uri="{FF2B5EF4-FFF2-40B4-BE49-F238E27FC236}">
                <a16:creationId xmlns:a16="http://schemas.microsoft.com/office/drawing/2014/main" id="{9581A91C-29B6-4E09-8C04-6AF8A1C505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57220211"/>
      </p:ext>
    </p:extLst>
  </p:cSld>
  <p:clrMapOvr>
    <a:masterClrMapping/>
  </p:clrMapOvr>
  <mc:AlternateContent xmlns:mc="http://schemas.openxmlformats.org/markup-compatibility/2006" xmlns:p14="http://schemas.microsoft.com/office/powerpoint/2010/main">
    <mc:Choice Requires="p14">
      <p:transition spd="med" p14:dur="700" advTm="30000">
        <p:fade/>
      </p:transition>
    </mc:Choice>
    <mc:Fallback xmlns="">
      <p:transition spd="med" advTm="3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dir="2700000" algn="tl" rotWithShape="0">
              <a:prstClr val="black">
                <a:alpha val="40000"/>
              </a:prstClr>
            </a:outerShdw>
          </a:effectLst>
        </p:spPr>
        <p:txBody>
          <a:bodyPr/>
          <a:lstStyle/>
          <a:p>
            <a:r>
              <a:rPr lang="en-US" dirty="0"/>
              <a:t>Influence of Temperature</a:t>
            </a:r>
          </a:p>
        </p:txBody>
      </p:sp>
      <p:sp>
        <p:nvSpPr>
          <p:cNvPr id="3" name="Rectangle 3"/>
          <p:cNvSpPr txBox="1">
            <a:spLocks noChangeArrowheads="1"/>
          </p:cNvSpPr>
          <p:nvPr/>
        </p:nvSpPr>
        <p:spPr>
          <a:xfrm>
            <a:off x="5914773" y="1709966"/>
            <a:ext cx="6082460" cy="4525108"/>
          </a:xfrm>
          <a:prstGeom prst="rect">
            <a:avLst/>
          </a:prstGeom>
          <a:noFill/>
          <a:ln/>
        </p:spPr>
        <p:txBody>
          <a:bodyPr vert="horz" wrap="square" lIns="92075" tIns="46038" rIns="92075" bIns="46038"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a:lstStyle>
          <a:p>
            <a:pPr>
              <a:lnSpc>
                <a:spcPct val="80000"/>
              </a:lnSpc>
            </a:pPr>
            <a:r>
              <a:rPr lang="en-US" altLang="en-US" sz="2100" kern="0" dirty="0">
                <a:latin typeface="Times New Roman" panose="02020603050405020304" pitchFamily="18" charset="0"/>
              </a:rPr>
              <a:t>Temperature dramatically and predictably influences shape recognition </a:t>
            </a:r>
          </a:p>
          <a:p>
            <a:pPr>
              <a:lnSpc>
                <a:spcPct val="80000"/>
              </a:lnSpc>
              <a:buFont typeface="Wingdings" panose="05000000000000000000" pitchFamily="2" charset="2"/>
              <a:buNone/>
            </a:pPr>
            <a:endParaRPr lang="en-US" altLang="en-US" sz="2100" kern="0" dirty="0">
              <a:latin typeface="Times New Roman" panose="02020603050405020304" pitchFamily="18" charset="0"/>
            </a:endParaRPr>
          </a:p>
          <a:p>
            <a:pPr>
              <a:lnSpc>
                <a:spcPct val="80000"/>
              </a:lnSpc>
            </a:pPr>
            <a:r>
              <a:rPr lang="en-US" altLang="en-US" sz="2100" kern="0" dirty="0">
                <a:latin typeface="Times New Roman" panose="02020603050405020304" pitchFamily="18" charset="0"/>
              </a:rPr>
              <a:t>Increased temperature reduces shape recognition; decreased temperature increases shape recognition</a:t>
            </a:r>
          </a:p>
          <a:p>
            <a:pPr>
              <a:lnSpc>
                <a:spcPct val="80000"/>
              </a:lnSpc>
              <a:buFont typeface="Wingdings" panose="05000000000000000000" pitchFamily="2" charset="2"/>
              <a:buNone/>
            </a:pPr>
            <a:endParaRPr lang="en-US" altLang="en-US" sz="2100" kern="0" dirty="0">
              <a:latin typeface="Times New Roman" panose="02020603050405020304" pitchFamily="18" charset="0"/>
            </a:endParaRPr>
          </a:p>
          <a:p>
            <a:pPr>
              <a:lnSpc>
                <a:spcPct val="80000"/>
              </a:lnSpc>
            </a:pPr>
            <a:r>
              <a:rPr lang="en-US" altLang="en-US" sz="2100" kern="0" dirty="0">
                <a:latin typeface="Times New Roman" panose="02020603050405020304" pitchFamily="18" charset="0"/>
              </a:rPr>
              <a:t>Trends are the same for all alkyl stationary phases</a:t>
            </a:r>
          </a:p>
          <a:p>
            <a:pPr>
              <a:lnSpc>
                <a:spcPct val="80000"/>
              </a:lnSpc>
              <a:buFont typeface="Wingdings" panose="05000000000000000000" pitchFamily="2" charset="2"/>
              <a:buNone/>
            </a:pPr>
            <a:endParaRPr lang="en-US" altLang="en-US" sz="2100" kern="0" dirty="0">
              <a:latin typeface="Times New Roman" panose="02020603050405020304" pitchFamily="18" charset="0"/>
            </a:endParaRPr>
          </a:p>
          <a:p>
            <a:pPr>
              <a:lnSpc>
                <a:spcPct val="80000"/>
              </a:lnSpc>
            </a:pPr>
            <a:r>
              <a:rPr lang="en-US" altLang="en-US" sz="2100" kern="0" dirty="0">
                <a:latin typeface="Times New Roman" panose="02020603050405020304" pitchFamily="18" charset="0"/>
              </a:rPr>
              <a:t>Column selectivity can be simulated with dissimilar phase types</a:t>
            </a:r>
          </a:p>
          <a:p>
            <a:pPr lvl="1">
              <a:lnSpc>
                <a:spcPct val="80000"/>
              </a:lnSpc>
            </a:pPr>
            <a:r>
              <a:rPr lang="en-US" altLang="en-US" sz="1700" kern="0" dirty="0">
                <a:latin typeface="Times New Roman" panose="02020603050405020304" pitchFamily="18" charset="0"/>
              </a:rPr>
              <a:t>monomeric C</a:t>
            </a:r>
            <a:r>
              <a:rPr lang="en-US" altLang="en-US" sz="1700" kern="0" baseline="-25000" dirty="0">
                <a:latin typeface="Times New Roman" panose="02020603050405020304" pitchFamily="18" charset="0"/>
              </a:rPr>
              <a:t>18</a:t>
            </a:r>
            <a:r>
              <a:rPr lang="en-US" altLang="en-US" sz="1700" kern="0" dirty="0">
                <a:latin typeface="Times New Roman" panose="02020603050405020304" pitchFamily="18" charset="0"/>
              </a:rPr>
              <a:t> at low temperature = polymeric C</a:t>
            </a:r>
            <a:r>
              <a:rPr lang="en-US" altLang="en-US" sz="1700" kern="0" baseline="-25000" dirty="0">
                <a:latin typeface="Times New Roman" panose="02020603050405020304" pitchFamily="18" charset="0"/>
              </a:rPr>
              <a:t>18</a:t>
            </a:r>
            <a:r>
              <a:rPr lang="en-US" altLang="en-US" sz="1700" kern="0" dirty="0">
                <a:latin typeface="Times New Roman" panose="02020603050405020304" pitchFamily="18" charset="0"/>
              </a:rPr>
              <a:t> at ambient temperature</a:t>
            </a:r>
          </a:p>
          <a:p>
            <a:pPr lvl="1">
              <a:lnSpc>
                <a:spcPct val="80000"/>
              </a:lnSpc>
            </a:pPr>
            <a:r>
              <a:rPr lang="en-US" altLang="en-US" sz="1700" kern="0" dirty="0">
                <a:latin typeface="Times New Roman" panose="02020603050405020304" pitchFamily="18" charset="0"/>
              </a:rPr>
              <a:t>polymeric C</a:t>
            </a:r>
            <a:r>
              <a:rPr lang="en-US" altLang="en-US" sz="1700" kern="0" baseline="-25000" dirty="0">
                <a:latin typeface="Times New Roman" panose="02020603050405020304" pitchFamily="18" charset="0"/>
              </a:rPr>
              <a:t>18</a:t>
            </a:r>
            <a:r>
              <a:rPr lang="en-US" altLang="en-US" sz="1700" kern="0" dirty="0">
                <a:latin typeface="Times New Roman" panose="02020603050405020304" pitchFamily="18" charset="0"/>
              </a:rPr>
              <a:t> at high temperature = monomeric C</a:t>
            </a:r>
            <a:r>
              <a:rPr lang="en-US" altLang="en-US" sz="1700" kern="0" baseline="-25000" dirty="0">
                <a:latin typeface="Times New Roman" panose="02020603050405020304" pitchFamily="18" charset="0"/>
              </a:rPr>
              <a:t>18</a:t>
            </a:r>
            <a:r>
              <a:rPr lang="en-US" altLang="en-US" sz="1700" kern="0" dirty="0">
                <a:latin typeface="Times New Roman" panose="02020603050405020304" pitchFamily="18" charset="0"/>
              </a:rPr>
              <a:t> at ambient temperature</a:t>
            </a:r>
          </a:p>
        </p:txBody>
      </p:sp>
      <p:grpSp>
        <p:nvGrpSpPr>
          <p:cNvPr id="5" name="Group 4"/>
          <p:cNvGrpSpPr/>
          <p:nvPr/>
        </p:nvGrpSpPr>
        <p:grpSpPr>
          <a:xfrm>
            <a:off x="980449" y="1290401"/>
            <a:ext cx="4468888" cy="4504580"/>
            <a:chOff x="7564130" y="1361963"/>
            <a:chExt cx="4468888" cy="4504580"/>
          </a:xfrm>
        </p:grpSpPr>
        <p:sp>
          <p:nvSpPr>
            <p:cNvPr id="6" name="Rectangle 7"/>
            <p:cNvSpPr>
              <a:spLocks noChangeArrowheads="1"/>
            </p:cNvSpPr>
            <p:nvPr/>
          </p:nvSpPr>
          <p:spPr bwMode="auto">
            <a:xfrm>
              <a:off x="8588785" y="1361963"/>
              <a:ext cx="2741115" cy="53559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p>
              <a:pPr>
                <a:lnSpc>
                  <a:spcPct val="80000"/>
                </a:lnSpc>
              </a:pPr>
              <a:r>
                <a:rPr lang="en-US" sz="2000" b="1" dirty="0">
                  <a:solidFill>
                    <a:srgbClr val="A50021"/>
                  </a:solidFill>
                </a:rPr>
                <a:t>Temperature</a:t>
              </a:r>
            </a:p>
          </p:txBody>
        </p:sp>
        <p:sp>
          <p:nvSpPr>
            <p:cNvPr id="7" name="Rectangle 266"/>
            <p:cNvSpPr>
              <a:spLocks noChangeArrowheads="1"/>
            </p:cNvSpPr>
            <p:nvPr/>
          </p:nvSpPr>
          <p:spPr bwMode="auto">
            <a:xfrm>
              <a:off x="7564130" y="2035772"/>
              <a:ext cx="4431595" cy="3830771"/>
            </a:xfrm>
            <a:prstGeom prst="rect">
              <a:avLst/>
            </a:prstGeom>
            <a:solidFill>
              <a:srgbClr val="FFFDC9"/>
            </a:solidFill>
            <a:ln>
              <a:noFill/>
            </a:ln>
            <a:effectLst>
              <a:outerShdw blurRad="50800" dist="38100" dir="2700000" algn="tl" rotWithShape="0">
                <a:prstClr val="black">
                  <a:alpha val="40000"/>
                </a:prstClr>
              </a:outerShdw>
            </a:effectLst>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 name="Rectangle 267"/>
            <p:cNvSpPr>
              <a:spLocks noChangeArrowheads="1"/>
            </p:cNvSpPr>
            <p:nvPr/>
          </p:nvSpPr>
          <p:spPr bwMode="auto">
            <a:xfrm>
              <a:off x="8283048" y="2274030"/>
              <a:ext cx="22791" cy="2805226"/>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Rectangle 268"/>
            <p:cNvSpPr>
              <a:spLocks noChangeArrowheads="1"/>
            </p:cNvSpPr>
            <p:nvPr/>
          </p:nvSpPr>
          <p:spPr bwMode="auto">
            <a:xfrm>
              <a:off x="8260257" y="5064753"/>
              <a:ext cx="31078" cy="2693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Rectangle 269"/>
            <p:cNvSpPr>
              <a:spLocks noChangeArrowheads="1"/>
            </p:cNvSpPr>
            <p:nvPr/>
          </p:nvSpPr>
          <p:spPr bwMode="auto">
            <a:xfrm>
              <a:off x="8260257" y="4364483"/>
              <a:ext cx="68370" cy="2693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Rectangle 270"/>
            <p:cNvSpPr>
              <a:spLocks noChangeArrowheads="1"/>
            </p:cNvSpPr>
            <p:nvPr/>
          </p:nvSpPr>
          <p:spPr bwMode="auto">
            <a:xfrm>
              <a:off x="8260257" y="3662141"/>
              <a:ext cx="68370" cy="2693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Rectangle 271"/>
            <p:cNvSpPr>
              <a:spLocks noChangeArrowheads="1"/>
            </p:cNvSpPr>
            <p:nvPr/>
          </p:nvSpPr>
          <p:spPr bwMode="auto">
            <a:xfrm>
              <a:off x="8260257" y="2961870"/>
              <a:ext cx="68370" cy="2693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Rectangle 272"/>
            <p:cNvSpPr>
              <a:spLocks noChangeArrowheads="1"/>
            </p:cNvSpPr>
            <p:nvPr/>
          </p:nvSpPr>
          <p:spPr bwMode="auto">
            <a:xfrm>
              <a:off x="8260257" y="2259527"/>
              <a:ext cx="31078" cy="29005"/>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Rectangle 273"/>
            <p:cNvSpPr>
              <a:spLocks noChangeArrowheads="1"/>
            </p:cNvSpPr>
            <p:nvPr/>
          </p:nvSpPr>
          <p:spPr bwMode="auto">
            <a:xfrm>
              <a:off x="8291335" y="5064753"/>
              <a:ext cx="3553149" cy="2693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Rectangle 274"/>
            <p:cNvSpPr>
              <a:spLocks noChangeArrowheads="1"/>
            </p:cNvSpPr>
            <p:nvPr/>
          </p:nvSpPr>
          <p:spPr bwMode="auto">
            <a:xfrm>
              <a:off x="8283048" y="5079256"/>
              <a:ext cx="22791" cy="41436"/>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Rectangle 275"/>
            <p:cNvSpPr>
              <a:spLocks noChangeArrowheads="1"/>
            </p:cNvSpPr>
            <p:nvPr/>
          </p:nvSpPr>
          <p:spPr bwMode="auto">
            <a:xfrm>
              <a:off x="8790640" y="5037820"/>
              <a:ext cx="22791" cy="82872"/>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Rectangle 276"/>
            <p:cNvSpPr>
              <a:spLocks noChangeArrowheads="1"/>
            </p:cNvSpPr>
            <p:nvPr/>
          </p:nvSpPr>
          <p:spPr bwMode="auto">
            <a:xfrm>
              <a:off x="9294089" y="5037820"/>
              <a:ext cx="29005" cy="82872"/>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Rectangle 277"/>
            <p:cNvSpPr>
              <a:spLocks noChangeArrowheads="1"/>
            </p:cNvSpPr>
            <p:nvPr/>
          </p:nvSpPr>
          <p:spPr bwMode="auto">
            <a:xfrm>
              <a:off x="9803754" y="5037820"/>
              <a:ext cx="26934" cy="82872"/>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Rectangle 278"/>
            <p:cNvSpPr>
              <a:spLocks noChangeArrowheads="1"/>
            </p:cNvSpPr>
            <p:nvPr/>
          </p:nvSpPr>
          <p:spPr bwMode="auto">
            <a:xfrm>
              <a:off x="10311346" y="5037820"/>
              <a:ext cx="26934" cy="82872"/>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Rectangle 279"/>
            <p:cNvSpPr>
              <a:spLocks noChangeArrowheads="1"/>
            </p:cNvSpPr>
            <p:nvPr/>
          </p:nvSpPr>
          <p:spPr bwMode="auto">
            <a:xfrm>
              <a:off x="10814796" y="5037820"/>
              <a:ext cx="26934" cy="82872"/>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Rectangle 280"/>
            <p:cNvSpPr>
              <a:spLocks noChangeArrowheads="1"/>
            </p:cNvSpPr>
            <p:nvPr/>
          </p:nvSpPr>
          <p:spPr bwMode="auto">
            <a:xfrm>
              <a:off x="11322388" y="5037820"/>
              <a:ext cx="26934" cy="82872"/>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Rectangle 281"/>
            <p:cNvSpPr>
              <a:spLocks noChangeArrowheads="1"/>
            </p:cNvSpPr>
            <p:nvPr/>
          </p:nvSpPr>
          <p:spPr bwMode="auto">
            <a:xfrm>
              <a:off x="11829981" y="5079256"/>
              <a:ext cx="29005" cy="41436"/>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Freeform 282"/>
            <p:cNvSpPr>
              <a:spLocks/>
            </p:cNvSpPr>
            <p:nvPr/>
          </p:nvSpPr>
          <p:spPr bwMode="auto">
            <a:xfrm>
              <a:off x="8877656" y="4928014"/>
              <a:ext cx="26934" cy="26934"/>
            </a:xfrm>
            <a:custGeom>
              <a:avLst/>
              <a:gdLst>
                <a:gd name="T0" fmla="*/ 5 w 13"/>
                <a:gd name="T1" fmla="*/ 0 h 13"/>
                <a:gd name="T2" fmla="*/ 5 w 13"/>
                <a:gd name="T3" fmla="*/ 0 h 13"/>
                <a:gd name="T4" fmla="*/ 0 w 13"/>
                <a:gd name="T5" fmla="*/ 2 h 13"/>
                <a:gd name="T6" fmla="*/ 5 w 13"/>
                <a:gd name="T7" fmla="*/ 13 h 13"/>
                <a:gd name="T8" fmla="*/ 9 w 13"/>
                <a:gd name="T9" fmla="*/ 13 h 13"/>
                <a:gd name="T10" fmla="*/ 5 w 13"/>
                <a:gd name="T11" fmla="*/ 0 h 13"/>
                <a:gd name="T12" fmla="*/ 9 w 13"/>
                <a:gd name="T13" fmla="*/ 13 h 13"/>
                <a:gd name="T14" fmla="*/ 13 w 13"/>
                <a:gd name="T15" fmla="*/ 9 h 13"/>
                <a:gd name="T16" fmla="*/ 13 w 13"/>
                <a:gd name="T17" fmla="*/ 4 h 13"/>
                <a:gd name="T18" fmla="*/ 9 w 13"/>
                <a:gd name="T19" fmla="*/ 0 h 13"/>
                <a:gd name="T20" fmla="*/ 5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5" y="0"/>
                  </a:moveTo>
                  <a:lnTo>
                    <a:pt x="5" y="0"/>
                  </a:lnTo>
                  <a:lnTo>
                    <a:pt x="0" y="2"/>
                  </a:lnTo>
                  <a:lnTo>
                    <a:pt x="5" y="13"/>
                  </a:lnTo>
                  <a:lnTo>
                    <a:pt x="9" y="13"/>
                  </a:lnTo>
                  <a:lnTo>
                    <a:pt x="5" y="0"/>
                  </a:lnTo>
                  <a:lnTo>
                    <a:pt x="9" y="13"/>
                  </a:lnTo>
                  <a:lnTo>
                    <a:pt x="13" y="9"/>
                  </a:lnTo>
                  <a:lnTo>
                    <a:pt x="13" y="4"/>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283"/>
            <p:cNvSpPr>
              <a:spLocks/>
            </p:cNvSpPr>
            <p:nvPr/>
          </p:nvSpPr>
          <p:spPr bwMode="auto">
            <a:xfrm>
              <a:off x="8888015" y="4928014"/>
              <a:ext cx="22791" cy="26934"/>
            </a:xfrm>
            <a:custGeom>
              <a:avLst/>
              <a:gdLst>
                <a:gd name="T0" fmla="*/ 4 w 11"/>
                <a:gd name="T1" fmla="*/ 0 h 13"/>
                <a:gd name="T2" fmla="*/ 4 w 11"/>
                <a:gd name="T3" fmla="*/ 0 h 13"/>
                <a:gd name="T4" fmla="*/ 0 w 11"/>
                <a:gd name="T5" fmla="*/ 0 h 13"/>
                <a:gd name="T6" fmla="*/ 4 w 11"/>
                <a:gd name="T7" fmla="*/ 13 h 13"/>
                <a:gd name="T8" fmla="*/ 6 w 11"/>
                <a:gd name="T9" fmla="*/ 11 h 13"/>
                <a:gd name="T10" fmla="*/ 4 w 11"/>
                <a:gd name="T11" fmla="*/ 0 h 13"/>
                <a:gd name="T12" fmla="*/ 6 w 11"/>
                <a:gd name="T13" fmla="*/ 11 h 13"/>
                <a:gd name="T14" fmla="*/ 11 w 11"/>
                <a:gd name="T15" fmla="*/ 9 h 13"/>
                <a:gd name="T16" fmla="*/ 11 w 11"/>
                <a:gd name="T17" fmla="*/ 4 h 13"/>
                <a:gd name="T18" fmla="*/ 8 w 11"/>
                <a:gd name="T19" fmla="*/ 0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4" y="13"/>
                  </a:lnTo>
                  <a:lnTo>
                    <a:pt x="6" y="11"/>
                  </a:lnTo>
                  <a:lnTo>
                    <a:pt x="4" y="0"/>
                  </a:lnTo>
                  <a:lnTo>
                    <a:pt x="6" y="11"/>
                  </a:lnTo>
                  <a:lnTo>
                    <a:pt x="11" y="9"/>
                  </a:lnTo>
                  <a:lnTo>
                    <a:pt x="11" y="4"/>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284"/>
            <p:cNvSpPr>
              <a:spLocks/>
            </p:cNvSpPr>
            <p:nvPr/>
          </p:nvSpPr>
          <p:spPr bwMode="auto">
            <a:xfrm>
              <a:off x="8896302" y="4921799"/>
              <a:ext cx="22791" cy="29005"/>
            </a:xfrm>
            <a:custGeom>
              <a:avLst/>
              <a:gdLst>
                <a:gd name="T0" fmla="*/ 7 w 11"/>
                <a:gd name="T1" fmla="*/ 14 h 14"/>
                <a:gd name="T2" fmla="*/ 2 w 11"/>
                <a:gd name="T3" fmla="*/ 0 h 14"/>
                <a:gd name="T4" fmla="*/ 0 w 11"/>
                <a:gd name="T5" fmla="*/ 3 h 14"/>
                <a:gd name="T6" fmla="*/ 2 w 11"/>
                <a:gd name="T7" fmla="*/ 14 h 14"/>
                <a:gd name="T8" fmla="*/ 7 w 11"/>
                <a:gd name="T9" fmla="*/ 14 h 14"/>
                <a:gd name="T10" fmla="*/ 7 w 11"/>
                <a:gd name="T11" fmla="*/ 14 h 14"/>
                <a:gd name="T12" fmla="*/ 7 w 11"/>
                <a:gd name="T13" fmla="*/ 14 h 14"/>
                <a:gd name="T14" fmla="*/ 11 w 11"/>
                <a:gd name="T15" fmla="*/ 9 h 14"/>
                <a:gd name="T16" fmla="*/ 11 w 11"/>
                <a:gd name="T17" fmla="*/ 5 h 14"/>
                <a:gd name="T18" fmla="*/ 9 w 11"/>
                <a:gd name="T19" fmla="*/ 0 h 14"/>
                <a:gd name="T20" fmla="*/ 2 w 11"/>
                <a:gd name="T21" fmla="*/ 0 h 14"/>
                <a:gd name="T22" fmla="*/ 7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7" y="14"/>
                  </a:moveTo>
                  <a:lnTo>
                    <a:pt x="2" y="0"/>
                  </a:lnTo>
                  <a:lnTo>
                    <a:pt x="0" y="3"/>
                  </a:lnTo>
                  <a:lnTo>
                    <a:pt x="2" y="14"/>
                  </a:lnTo>
                  <a:lnTo>
                    <a:pt x="7" y="14"/>
                  </a:lnTo>
                  <a:lnTo>
                    <a:pt x="7" y="14"/>
                  </a:lnTo>
                  <a:lnTo>
                    <a:pt x="7" y="14"/>
                  </a:lnTo>
                  <a:lnTo>
                    <a:pt x="11" y="9"/>
                  </a:lnTo>
                  <a:lnTo>
                    <a:pt x="11" y="5"/>
                  </a:lnTo>
                  <a:lnTo>
                    <a:pt x="9" y="0"/>
                  </a:lnTo>
                  <a:lnTo>
                    <a:pt x="2" y="0"/>
                  </a:lnTo>
                  <a:lnTo>
                    <a:pt x="7"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285"/>
            <p:cNvSpPr>
              <a:spLocks/>
            </p:cNvSpPr>
            <p:nvPr/>
          </p:nvSpPr>
          <p:spPr bwMode="auto">
            <a:xfrm>
              <a:off x="8900446" y="4921799"/>
              <a:ext cx="22791" cy="29005"/>
            </a:xfrm>
            <a:custGeom>
              <a:avLst/>
              <a:gdLst>
                <a:gd name="T0" fmla="*/ 2 w 11"/>
                <a:gd name="T1" fmla="*/ 0 h 14"/>
                <a:gd name="T2" fmla="*/ 2 w 11"/>
                <a:gd name="T3" fmla="*/ 0 h 14"/>
                <a:gd name="T4" fmla="*/ 0 w 11"/>
                <a:gd name="T5" fmla="*/ 0 h 14"/>
                <a:gd name="T6" fmla="*/ 5 w 11"/>
                <a:gd name="T7" fmla="*/ 14 h 14"/>
                <a:gd name="T8" fmla="*/ 9 w 11"/>
                <a:gd name="T9" fmla="*/ 12 h 14"/>
                <a:gd name="T10" fmla="*/ 2 w 11"/>
                <a:gd name="T11" fmla="*/ 0 h 14"/>
                <a:gd name="T12" fmla="*/ 9 w 11"/>
                <a:gd name="T13" fmla="*/ 12 h 14"/>
                <a:gd name="T14" fmla="*/ 11 w 11"/>
                <a:gd name="T15" fmla="*/ 7 h 14"/>
                <a:gd name="T16" fmla="*/ 11 w 11"/>
                <a:gd name="T17" fmla="*/ 3 h 14"/>
                <a:gd name="T18" fmla="*/ 9 w 11"/>
                <a:gd name="T19" fmla="*/ 0 h 14"/>
                <a:gd name="T20" fmla="*/ 2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2" y="0"/>
                  </a:moveTo>
                  <a:lnTo>
                    <a:pt x="2" y="0"/>
                  </a:lnTo>
                  <a:lnTo>
                    <a:pt x="0" y="0"/>
                  </a:lnTo>
                  <a:lnTo>
                    <a:pt x="5" y="14"/>
                  </a:lnTo>
                  <a:lnTo>
                    <a:pt x="9" y="12"/>
                  </a:lnTo>
                  <a:lnTo>
                    <a:pt x="2" y="0"/>
                  </a:lnTo>
                  <a:lnTo>
                    <a:pt x="9" y="12"/>
                  </a:lnTo>
                  <a:lnTo>
                    <a:pt x="11" y="7"/>
                  </a:lnTo>
                  <a:lnTo>
                    <a:pt x="11" y="3"/>
                  </a:lnTo>
                  <a:lnTo>
                    <a:pt x="9"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286"/>
            <p:cNvSpPr>
              <a:spLocks/>
            </p:cNvSpPr>
            <p:nvPr/>
          </p:nvSpPr>
          <p:spPr bwMode="auto">
            <a:xfrm>
              <a:off x="8904590" y="4917656"/>
              <a:ext cx="29005" cy="29005"/>
            </a:xfrm>
            <a:custGeom>
              <a:avLst/>
              <a:gdLst>
                <a:gd name="T0" fmla="*/ 5 w 14"/>
                <a:gd name="T1" fmla="*/ 0 h 14"/>
                <a:gd name="T2" fmla="*/ 5 w 14"/>
                <a:gd name="T3" fmla="*/ 0 h 14"/>
                <a:gd name="T4" fmla="*/ 0 w 14"/>
                <a:gd name="T5" fmla="*/ 2 h 14"/>
                <a:gd name="T6" fmla="*/ 7 w 14"/>
                <a:gd name="T7" fmla="*/ 14 h 14"/>
                <a:gd name="T8" fmla="*/ 9 w 14"/>
                <a:gd name="T9" fmla="*/ 11 h 14"/>
                <a:gd name="T10" fmla="*/ 5 w 14"/>
                <a:gd name="T11" fmla="*/ 0 h 14"/>
                <a:gd name="T12" fmla="*/ 9 w 14"/>
                <a:gd name="T13" fmla="*/ 11 h 14"/>
                <a:gd name="T14" fmla="*/ 14 w 14"/>
                <a:gd name="T15" fmla="*/ 9 h 14"/>
                <a:gd name="T16" fmla="*/ 14 w 14"/>
                <a:gd name="T17" fmla="*/ 5 h 14"/>
                <a:gd name="T18" fmla="*/ 9 w 14"/>
                <a:gd name="T19" fmla="*/ 0 h 14"/>
                <a:gd name="T20" fmla="*/ 5 w 14"/>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4">
                  <a:moveTo>
                    <a:pt x="5" y="0"/>
                  </a:moveTo>
                  <a:lnTo>
                    <a:pt x="5" y="0"/>
                  </a:lnTo>
                  <a:lnTo>
                    <a:pt x="0" y="2"/>
                  </a:lnTo>
                  <a:lnTo>
                    <a:pt x="7" y="14"/>
                  </a:lnTo>
                  <a:lnTo>
                    <a:pt x="9" y="11"/>
                  </a:lnTo>
                  <a:lnTo>
                    <a:pt x="5" y="0"/>
                  </a:lnTo>
                  <a:lnTo>
                    <a:pt x="9" y="11"/>
                  </a:lnTo>
                  <a:lnTo>
                    <a:pt x="14" y="9"/>
                  </a:lnTo>
                  <a:lnTo>
                    <a:pt x="14" y="5"/>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Freeform 287"/>
            <p:cNvSpPr>
              <a:spLocks/>
            </p:cNvSpPr>
            <p:nvPr/>
          </p:nvSpPr>
          <p:spPr bwMode="auto">
            <a:xfrm>
              <a:off x="8914948" y="4913512"/>
              <a:ext cx="22791" cy="26934"/>
            </a:xfrm>
            <a:custGeom>
              <a:avLst/>
              <a:gdLst>
                <a:gd name="T0" fmla="*/ 9 w 11"/>
                <a:gd name="T1" fmla="*/ 13 h 13"/>
                <a:gd name="T2" fmla="*/ 4 w 11"/>
                <a:gd name="T3" fmla="*/ 0 h 13"/>
                <a:gd name="T4" fmla="*/ 0 w 11"/>
                <a:gd name="T5" fmla="*/ 2 h 13"/>
                <a:gd name="T6" fmla="*/ 4 w 11"/>
                <a:gd name="T7" fmla="*/ 13 h 13"/>
                <a:gd name="T8" fmla="*/ 7 w 11"/>
                <a:gd name="T9" fmla="*/ 13 h 13"/>
                <a:gd name="T10" fmla="*/ 9 w 11"/>
                <a:gd name="T11" fmla="*/ 13 h 13"/>
                <a:gd name="T12" fmla="*/ 7 w 11"/>
                <a:gd name="T13" fmla="*/ 13 h 13"/>
                <a:gd name="T14" fmla="*/ 11 w 11"/>
                <a:gd name="T15" fmla="*/ 9 h 13"/>
                <a:gd name="T16" fmla="*/ 11 w 11"/>
                <a:gd name="T17" fmla="*/ 4 h 13"/>
                <a:gd name="T18" fmla="*/ 9 w 11"/>
                <a:gd name="T19" fmla="*/ 2 h 13"/>
                <a:gd name="T20" fmla="*/ 4 w 11"/>
                <a:gd name="T21" fmla="*/ 0 h 13"/>
                <a:gd name="T22" fmla="*/ 9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9" y="13"/>
                  </a:moveTo>
                  <a:lnTo>
                    <a:pt x="4" y="0"/>
                  </a:lnTo>
                  <a:lnTo>
                    <a:pt x="0" y="2"/>
                  </a:lnTo>
                  <a:lnTo>
                    <a:pt x="4" y="13"/>
                  </a:lnTo>
                  <a:lnTo>
                    <a:pt x="7" y="13"/>
                  </a:lnTo>
                  <a:lnTo>
                    <a:pt x="9" y="13"/>
                  </a:lnTo>
                  <a:lnTo>
                    <a:pt x="7" y="13"/>
                  </a:lnTo>
                  <a:lnTo>
                    <a:pt x="11" y="9"/>
                  </a:lnTo>
                  <a:lnTo>
                    <a:pt x="11" y="4"/>
                  </a:lnTo>
                  <a:lnTo>
                    <a:pt x="9" y="2"/>
                  </a:lnTo>
                  <a:lnTo>
                    <a:pt x="4" y="0"/>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Freeform 288"/>
            <p:cNvSpPr>
              <a:spLocks/>
            </p:cNvSpPr>
            <p:nvPr/>
          </p:nvSpPr>
          <p:spPr bwMode="auto">
            <a:xfrm>
              <a:off x="8919092" y="4913512"/>
              <a:ext cx="26934" cy="26934"/>
            </a:xfrm>
            <a:custGeom>
              <a:avLst/>
              <a:gdLst>
                <a:gd name="T0" fmla="*/ 5 w 13"/>
                <a:gd name="T1" fmla="*/ 0 h 13"/>
                <a:gd name="T2" fmla="*/ 5 w 13"/>
                <a:gd name="T3" fmla="*/ 0 h 13"/>
                <a:gd name="T4" fmla="*/ 0 w 13"/>
                <a:gd name="T5" fmla="*/ 2 h 13"/>
                <a:gd name="T6" fmla="*/ 7 w 13"/>
                <a:gd name="T7" fmla="*/ 13 h 13"/>
                <a:gd name="T8" fmla="*/ 9 w 13"/>
                <a:gd name="T9" fmla="*/ 11 h 13"/>
                <a:gd name="T10" fmla="*/ 5 w 13"/>
                <a:gd name="T11" fmla="*/ 0 h 13"/>
                <a:gd name="T12" fmla="*/ 9 w 13"/>
                <a:gd name="T13" fmla="*/ 11 h 13"/>
                <a:gd name="T14" fmla="*/ 13 w 13"/>
                <a:gd name="T15" fmla="*/ 7 h 13"/>
                <a:gd name="T16" fmla="*/ 13 w 13"/>
                <a:gd name="T17" fmla="*/ 2 h 13"/>
                <a:gd name="T18" fmla="*/ 9 w 13"/>
                <a:gd name="T19" fmla="*/ 0 h 13"/>
                <a:gd name="T20" fmla="*/ 5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5" y="0"/>
                  </a:moveTo>
                  <a:lnTo>
                    <a:pt x="5" y="0"/>
                  </a:lnTo>
                  <a:lnTo>
                    <a:pt x="0" y="2"/>
                  </a:lnTo>
                  <a:lnTo>
                    <a:pt x="7" y="13"/>
                  </a:lnTo>
                  <a:lnTo>
                    <a:pt x="9" y="11"/>
                  </a:lnTo>
                  <a:lnTo>
                    <a:pt x="5" y="0"/>
                  </a:lnTo>
                  <a:lnTo>
                    <a:pt x="9" y="11"/>
                  </a:lnTo>
                  <a:lnTo>
                    <a:pt x="13" y="7"/>
                  </a:lnTo>
                  <a:lnTo>
                    <a:pt x="13" y="2"/>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89"/>
            <p:cNvSpPr>
              <a:spLocks/>
            </p:cNvSpPr>
            <p:nvPr/>
          </p:nvSpPr>
          <p:spPr bwMode="auto">
            <a:xfrm>
              <a:off x="8929451" y="4909368"/>
              <a:ext cx="26934" cy="26934"/>
            </a:xfrm>
            <a:custGeom>
              <a:avLst/>
              <a:gdLst>
                <a:gd name="T0" fmla="*/ 8 w 13"/>
                <a:gd name="T1" fmla="*/ 13 h 13"/>
                <a:gd name="T2" fmla="*/ 4 w 13"/>
                <a:gd name="T3" fmla="*/ 0 h 13"/>
                <a:gd name="T4" fmla="*/ 0 w 13"/>
                <a:gd name="T5" fmla="*/ 2 h 13"/>
                <a:gd name="T6" fmla="*/ 4 w 13"/>
                <a:gd name="T7" fmla="*/ 13 h 13"/>
                <a:gd name="T8" fmla="*/ 8 w 13"/>
                <a:gd name="T9" fmla="*/ 13 h 13"/>
                <a:gd name="T10" fmla="*/ 8 w 13"/>
                <a:gd name="T11" fmla="*/ 13 h 13"/>
                <a:gd name="T12" fmla="*/ 8 w 13"/>
                <a:gd name="T13" fmla="*/ 13 h 13"/>
                <a:gd name="T14" fmla="*/ 11 w 13"/>
                <a:gd name="T15" fmla="*/ 9 h 13"/>
                <a:gd name="T16" fmla="*/ 13 w 13"/>
                <a:gd name="T17" fmla="*/ 4 h 13"/>
                <a:gd name="T18" fmla="*/ 8 w 13"/>
                <a:gd name="T19" fmla="*/ 0 h 13"/>
                <a:gd name="T20" fmla="*/ 4 w 13"/>
                <a:gd name="T21" fmla="*/ 0 h 13"/>
                <a:gd name="T22" fmla="*/ 8 w 13"/>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8" y="13"/>
                  </a:moveTo>
                  <a:lnTo>
                    <a:pt x="4" y="0"/>
                  </a:lnTo>
                  <a:lnTo>
                    <a:pt x="0" y="2"/>
                  </a:lnTo>
                  <a:lnTo>
                    <a:pt x="4" y="13"/>
                  </a:lnTo>
                  <a:lnTo>
                    <a:pt x="8" y="13"/>
                  </a:lnTo>
                  <a:lnTo>
                    <a:pt x="8" y="13"/>
                  </a:lnTo>
                  <a:lnTo>
                    <a:pt x="8" y="13"/>
                  </a:lnTo>
                  <a:lnTo>
                    <a:pt x="11" y="9"/>
                  </a:lnTo>
                  <a:lnTo>
                    <a:pt x="13" y="4"/>
                  </a:lnTo>
                  <a:lnTo>
                    <a:pt x="8" y="0"/>
                  </a:lnTo>
                  <a:lnTo>
                    <a:pt x="4" y="0"/>
                  </a:lnTo>
                  <a:lnTo>
                    <a:pt x="8"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 name="Freeform 290"/>
            <p:cNvSpPr>
              <a:spLocks/>
            </p:cNvSpPr>
            <p:nvPr/>
          </p:nvSpPr>
          <p:spPr bwMode="auto">
            <a:xfrm>
              <a:off x="8937739" y="4909368"/>
              <a:ext cx="22791" cy="26934"/>
            </a:xfrm>
            <a:custGeom>
              <a:avLst/>
              <a:gdLst>
                <a:gd name="T0" fmla="*/ 7 w 11"/>
                <a:gd name="T1" fmla="*/ 11 h 13"/>
                <a:gd name="T2" fmla="*/ 2 w 11"/>
                <a:gd name="T3" fmla="*/ 0 h 13"/>
                <a:gd name="T4" fmla="*/ 0 w 11"/>
                <a:gd name="T5" fmla="*/ 0 h 13"/>
                <a:gd name="T6" fmla="*/ 4 w 11"/>
                <a:gd name="T7" fmla="*/ 13 h 13"/>
                <a:gd name="T8" fmla="*/ 7 w 11"/>
                <a:gd name="T9" fmla="*/ 11 h 13"/>
                <a:gd name="T10" fmla="*/ 7 w 11"/>
                <a:gd name="T11" fmla="*/ 11 h 13"/>
                <a:gd name="T12" fmla="*/ 7 w 11"/>
                <a:gd name="T13" fmla="*/ 11 h 13"/>
                <a:gd name="T14" fmla="*/ 11 w 11"/>
                <a:gd name="T15" fmla="*/ 6 h 13"/>
                <a:gd name="T16" fmla="*/ 11 w 11"/>
                <a:gd name="T17" fmla="*/ 2 h 13"/>
                <a:gd name="T18" fmla="*/ 9 w 11"/>
                <a:gd name="T19" fmla="*/ 0 h 13"/>
                <a:gd name="T20" fmla="*/ 2 w 11"/>
                <a:gd name="T21" fmla="*/ 0 h 13"/>
                <a:gd name="T22" fmla="*/ 7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1"/>
                  </a:moveTo>
                  <a:lnTo>
                    <a:pt x="2" y="0"/>
                  </a:lnTo>
                  <a:lnTo>
                    <a:pt x="0" y="0"/>
                  </a:lnTo>
                  <a:lnTo>
                    <a:pt x="4" y="13"/>
                  </a:lnTo>
                  <a:lnTo>
                    <a:pt x="7" y="11"/>
                  </a:lnTo>
                  <a:lnTo>
                    <a:pt x="7" y="11"/>
                  </a:lnTo>
                  <a:lnTo>
                    <a:pt x="7" y="11"/>
                  </a:lnTo>
                  <a:lnTo>
                    <a:pt x="11" y="6"/>
                  </a:lnTo>
                  <a:lnTo>
                    <a:pt x="11" y="2"/>
                  </a:lnTo>
                  <a:lnTo>
                    <a:pt x="9" y="0"/>
                  </a:lnTo>
                  <a:lnTo>
                    <a:pt x="2" y="0"/>
                  </a:lnTo>
                  <a:lnTo>
                    <a:pt x="7"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Freeform 291"/>
            <p:cNvSpPr>
              <a:spLocks/>
            </p:cNvSpPr>
            <p:nvPr/>
          </p:nvSpPr>
          <p:spPr bwMode="auto">
            <a:xfrm>
              <a:off x="8941882" y="4905225"/>
              <a:ext cx="26934" cy="26934"/>
            </a:xfrm>
            <a:custGeom>
              <a:avLst/>
              <a:gdLst>
                <a:gd name="T0" fmla="*/ 9 w 13"/>
                <a:gd name="T1" fmla="*/ 11 h 13"/>
                <a:gd name="T2" fmla="*/ 5 w 13"/>
                <a:gd name="T3" fmla="*/ 0 h 13"/>
                <a:gd name="T4" fmla="*/ 0 w 13"/>
                <a:gd name="T5" fmla="*/ 2 h 13"/>
                <a:gd name="T6" fmla="*/ 5 w 13"/>
                <a:gd name="T7" fmla="*/ 13 h 13"/>
                <a:gd name="T8" fmla="*/ 9 w 13"/>
                <a:gd name="T9" fmla="*/ 11 h 13"/>
                <a:gd name="T10" fmla="*/ 9 w 13"/>
                <a:gd name="T11" fmla="*/ 11 h 13"/>
                <a:gd name="T12" fmla="*/ 9 w 13"/>
                <a:gd name="T13" fmla="*/ 11 h 13"/>
                <a:gd name="T14" fmla="*/ 13 w 13"/>
                <a:gd name="T15" fmla="*/ 8 h 13"/>
                <a:gd name="T16" fmla="*/ 11 w 13"/>
                <a:gd name="T17" fmla="*/ 4 h 13"/>
                <a:gd name="T18" fmla="*/ 9 w 13"/>
                <a:gd name="T19" fmla="*/ 0 h 13"/>
                <a:gd name="T20" fmla="*/ 5 w 13"/>
                <a:gd name="T21" fmla="*/ 0 h 13"/>
                <a:gd name="T22" fmla="*/ 9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9" y="11"/>
                  </a:moveTo>
                  <a:lnTo>
                    <a:pt x="5" y="0"/>
                  </a:lnTo>
                  <a:lnTo>
                    <a:pt x="0" y="2"/>
                  </a:lnTo>
                  <a:lnTo>
                    <a:pt x="5" y="13"/>
                  </a:lnTo>
                  <a:lnTo>
                    <a:pt x="9" y="11"/>
                  </a:lnTo>
                  <a:lnTo>
                    <a:pt x="9" y="11"/>
                  </a:lnTo>
                  <a:lnTo>
                    <a:pt x="9" y="11"/>
                  </a:lnTo>
                  <a:lnTo>
                    <a:pt x="13" y="8"/>
                  </a:lnTo>
                  <a:lnTo>
                    <a:pt x="11" y="4"/>
                  </a:lnTo>
                  <a:lnTo>
                    <a:pt x="9" y="0"/>
                  </a:lnTo>
                  <a:lnTo>
                    <a:pt x="5"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Freeform 292"/>
            <p:cNvSpPr>
              <a:spLocks/>
            </p:cNvSpPr>
            <p:nvPr/>
          </p:nvSpPr>
          <p:spPr bwMode="auto">
            <a:xfrm>
              <a:off x="8946026" y="4899009"/>
              <a:ext cx="29005" cy="29005"/>
            </a:xfrm>
            <a:custGeom>
              <a:avLst/>
              <a:gdLst>
                <a:gd name="T0" fmla="*/ 5 w 14"/>
                <a:gd name="T1" fmla="*/ 0 h 14"/>
                <a:gd name="T2" fmla="*/ 5 w 14"/>
                <a:gd name="T3" fmla="*/ 0 h 14"/>
                <a:gd name="T4" fmla="*/ 0 w 14"/>
                <a:gd name="T5" fmla="*/ 3 h 14"/>
                <a:gd name="T6" fmla="*/ 7 w 14"/>
                <a:gd name="T7" fmla="*/ 14 h 14"/>
                <a:gd name="T8" fmla="*/ 11 w 14"/>
                <a:gd name="T9" fmla="*/ 14 h 14"/>
                <a:gd name="T10" fmla="*/ 5 w 14"/>
                <a:gd name="T11" fmla="*/ 0 h 14"/>
                <a:gd name="T12" fmla="*/ 11 w 14"/>
                <a:gd name="T13" fmla="*/ 14 h 14"/>
                <a:gd name="T14" fmla="*/ 14 w 14"/>
                <a:gd name="T15" fmla="*/ 9 h 14"/>
                <a:gd name="T16" fmla="*/ 14 w 14"/>
                <a:gd name="T17" fmla="*/ 5 h 14"/>
                <a:gd name="T18" fmla="*/ 9 w 14"/>
                <a:gd name="T19" fmla="*/ 0 h 14"/>
                <a:gd name="T20" fmla="*/ 5 w 14"/>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4">
                  <a:moveTo>
                    <a:pt x="5" y="0"/>
                  </a:moveTo>
                  <a:lnTo>
                    <a:pt x="5" y="0"/>
                  </a:lnTo>
                  <a:lnTo>
                    <a:pt x="0" y="3"/>
                  </a:lnTo>
                  <a:lnTo>
                    <a:pt x="7" y="14"/>
                  </a:lnTo>
                  <a:lnTo>
                    <a:pt x="11" y="14"/>
                  </a:lnTo>
                  <a:lnTo>
                    <a:pt x="5" y="0"/>
                  </a:lnTo>
                  <a:lnTo>
                    <a:pt x="11" y="14"/>
                  </a:lnTo>
                  <a:lnTo>
                    <a:pt x="14" y="9"/>
                  </a:lnTo>
                  <a:lnTo>
                    <a:pt x="14" y="5"/>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 name="Freeform 293"/>
            <p:cNvSpPr>
              <a:spLocks/>
            </p:cNvSpPr>
            <p:nvPr/>
          </p:nvSpPr>
          <p:spPr bwMode="auto">
            <a:xfrm>
              <a:off x="8956384" y="4899009"/>
              <a:ext cx="26934" cy="29005"/>
            </a:xfrm>
            <a:custGeom>
              <a:avLst/>
              <a:gdLst>
                <a:gd name="T0" fmla="*/ 9 w 13"/>
                <a:gd name="T1" fmla="*/ 11 h 14"/>
                <a:gd name="T2" fmla="*/ 4 w 13"/>
                <a:gd name="T3" fmla="*/ 0 h 14"/>
                <a:gd name="T4" fmla="*/ 0 w 13"/>
                <a:gd name="T5" fmla="*/ 0 h 14"/>
                <a:gd name="T6" fmla="*/ 4 w 13"/>
                <a:gd name="T7" fmla="*/ 14 h 14"/>
                <a:gd name="T8" fmla="*/ 9 w 13"/>
                <a:gd name="T9" fmla="*/ 11 h 14"/>
                <a:gd name="T10" fmla="*/ 9 w 13"/>
                <a:gd name="T11" fmla="*/ 11 h 14"/>
                <a:gd name="T12" fmla="*/ 9 w 13"/>
                <a:gd name="T13" fmla="*/ 11 h 14"/>
                <a:gd name="T14" fmla="*/ 13 w 13"/>
                <a:gd name="T15" fmla="*/ 9 h 14"/>
                <a:gd name="T16" fmla="*/ 13 w 13"/>
                <a:gd name="T17" fmla="*/ 5 h 14"/>
                <a:gd name="T18" fmla="*/ 11 w 13"/>
                <a:gd name="T19" fmla="*/ 0 h 14"/>
                <a:gd name="T20" fmla="*/ 4 w 13"/>
                <a:gd name="T21" fmla="*/ 0 h 14"/>
                <a:gd name="T22" fmla="*/ 9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9" y="11"/>
                  </a:moveTo>
                  <a:lnTo>
                    <a:pt x="4" y="0"/>
                  </a:lnTo>
                  <a:lnTo>
                    <a:pt x="0" y="0"/>
                  </a:lnTo>
                  <a:lnTo>
                    <a:pt x="4" y="14"/>
                  </a:lnTo>
                  <a:lnTo>
                    <a:pt x="9" y="11"/>
                  </a:lnTo>
                  <a:lnTo>
                    <a:pt x="9" y="11"/>
                  </a:lnTo>
                  <a:lnTo>
                    <a:pt x="9" y="11"/>
                  </a:lnTo>
                  <a:lnTo>
                    <a:pt x="13" y="9"/>
                  </a:lnTo>
                  <a:lnTo>
                    <a:pt x="13" y="5"/>
                  </a:lnTo>
                  <a:lnTo>
                    <a:pt x="11" y="0"/>
                  </a:lnTo>
                  <a:lnTo>
                    <a:pt x="4"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 name="Freeform 294"/>
            <p:cNvSpPr>
              <a:spLocks/>
            </p:cNvSpPr>
            <p:nvPr/>
          </p:nvSpPr>
          <p:spPr bwMode="auto">
            <a:xfrm>
              <a:off x="8964671" y="4894865"/>
              <a:ext cx="22791" cy="26934"/>
            </a:xfrm>
            <a:custGeom>
              <a:avLst/>
              <a:gdLst>
                <a:gd name="T0" fmla="*/ 2 w 11"/>
                <a:gd name="T1" fmla="*/ 0 h 13"/>
                <a:gd name="T2" fmla="*/ 2 w 11"/>
                <a:gd name="T3" fmla="*/ 0 h 13"/>
                <a:gd name="T4" fmla="*/ 0 w 11"/>
                <a:gd name="T5" fmla="*/ 2 h 13"/>
                <a:gd name="T6" fmla="*/ 5 w 11"/>
                <a:gd name="T7" fmla="*/ 13 h 13"/>
                <a:gd name="T8" fmla="*/ 9 w 11"/>
                <a:gd name="T9" fmla="*/ 11 h 13"/>
                <a:gd name="T10" fmla="*/ 2 w 11"/>
                <a:gd name="T11" fmla="*/ 0 h 13"/>
                <a:gd name="T12" fmla="*/ 9 w 11"/>
                <a:gd name="T13" fmla="*/ 11 h 13"/>
                <a:gd name="T14" fmla="*/ 11 w 11"/>
                <a:gd name="T15" fmla="*/ 9 h 13"/>
                <a:gd name="T16" fmla="*/ 11 w 11"/>
                <a:gd name="T17" fmla="*/ 2 h 13"/>
                <a:gd name="T18" fmla="*/ 9 w 11"/>
                <a:gd name="T19" fmla="*/ 0 h 13"/>
                <a:gd name="T20" fmla="*/ 2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2" y="0"/>
                  </a:moveTo>
                  <a:lnTo>
                    <a:pt x="2" y="0"/>
                  </a:lnTo>
                  <a:lnTo>
                    <a:pt x="0" y="2"/>
                  </a:lnTo>
                  <a:lnTo>
                    <a:pt x="5" y="13"/>
                  </a:lnTo>
                  <a:lnTo>
                    <a:pt x="9" y="11"/>
                  </a:lnTo>
                  <a:lnTo>
                    <a:pt x="2" y="0"/>
                  </a:lnTo>
                  <a:lnTo>
                    <a:pt x="9" y="11"/>
                  </a:lnTo>
                  <a:lnTo>
                    <a:pt x="11" y="9"/>
                  </a:lnTo>
                  <a:lnTo>
                    <a:pt x="11" y="2"/>
                  </a:lnTo>
                  <a:lnTo>
                    <a:pt x="9"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Freeform 295"/>
            <p:cNvSpPr>
              <a:spLocks/>
            </p:cNvSpPr>
            <p:nvPr/>
          </p:nvSpPr>
          <p:spPr bwMode="auto">
            <a:xfrm>
              <a:off x="8968815" y="4890721"/>
              <a:ext cx="29005" cy="26934"/>
            </a:xfrm>
            <a:custGeom>
              <a:avLst/>
              <a:gdLst>
                <a:gd name="T0" fmla="*/ 9 w 14"/>
                <a:gd name="T1" fmla="*/ 13 h 13"/>
                <a:gd name="T2" fmla="*/ 5 w 14"/>
                <a:gd name="T3" fmla="*/ 0 h 13"/>
                <a:gd name="T4" fmla="*/ 0 w 14"/>
                <a:gd name="T5" fmla="*/ 2 h 13"/>
                <a:gd name="T6" fmla="*/ 7 w 14"/>
                <a:gd name="T7" fmla="*/ 13 h 13"/>
                <a:gd name="T8" fmla="*/ 9 w 14"/>
                <a:gd name="T9" fmla="*/ 13 h 13"/>
                <a:gd name="T10" fmla="*/ 9 w 14"/>
                <a:gd name="T11" fmla="*/ 13 h 13"/>
                <a:gd name="T12" fmla="*/ 9 w 14"/>
                <a:gd name="T13" fmla="*/ 13 h 13"/>
                <a:gd name="T14" fmla="*/ 14 w 14"/>
                <a:gd name="T15" fmla="*/ 9 h 13"/>
                <a:gd name="T16" fmla="*/ 14 w 14"/>
                <a:gd name="T17" fmla="*/ 4 h 13"/>
                <a:gd name="T18" fmla="*/ 9 w 14"/>
                <a:gd name="T19" fmla="*/ 0 h 13"/>
                <a:gd name="T20" fmla="*/ 5 w 14"/>
                <a:gd name="T21" fmla="*/ 0 h 13"/>
                <a:gd name="T22" fmla="*/ 9 w 14"/>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9" y="13"/>
                  </a:moveTo>
                  <a:lnTo>
                    <a:pt x="5" y="0"/>
                  </a:lnTo>
                  <a:lnTo>
                    <a:pt x="0" y="2"/>
                  </a:lnTo>
                  <a:lnTo>
                    <a:pt x="7" y="13"/>
                  </a:lnTo>
                  <a:lnTo>
                    <a:pt x="9" y="13"/>
                  </a:lnTo>
                  <a:lnTo>
                    <a:pt x="9" y="13"/>
                  </a:lnTo>
                  <a:lnTo>
                    <a:pt x="9" y="13"/>
                  </a:lnTo>
                  <a:lnTo>
                    <a:pt x="14" y="9"/>
                  </a:lnTo>
                  <a:lnTo>
                    <a:pt x="14" y="4"/>
                  </a:lnTo>
                  <a:lnTo>
                    <a:pt x="9" y="0"/>
                  </a:lnTo>
                  <a:lnTo>
                    <a:pt x="5" y="0"/>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Freeform 296"/>
            <p:cNvSpPr>
              <a:spLocks/>
            </p:cNvSpPr>
            <p:nvPr/>
          </p:nvSpPr>
          <p:spPr bwMode="auto">
            <a:xfrm>
              <a:off x="8979175" y="4890721"/>
              <a:ext cx="22791" cy="26934"/>
            </a:xfrm>
            <a:custGeom>
              <a:avLst/>
              <a:gdLst>
                <a:gd name="T0" fmla="*/ 2 w 11"/>
                <a:gd name="T1" fmla="*/ 0 h 13"/>
                <a:gd name="T2" fmla="*/ 2 w 11"/>
                <a:gd name="T3" fmla="*/ 0 h 13"/>
                <a:gd name="T4" fmla="*/ 0 w 11"/>
                <a:gd name="T5" fmla="*/ 0 h 13"/>
                <a:gd name="T6" fmla="*/ 4 w 11"/>
                <a:gd name="T7" fmla="*/ 13 h 13"/>
                <a:gd name="T8" fmla="*/ 9 w 11"/>
                <a:gd name="T9" fmla="*/ 11 h 13"/>
                <a:gd name="T10" fmla="*/ 2 w 11"/>
                <a:gd name="T11" fmla="*/ 0 h 13"/>
                <a:gd name="T12" fmla="*/ 9 w 11"/>
                <a:gd name="T13" fmla="*/ 11 h 13"/>
                <a:gd name="T14" fmla="*/ 11 w 11"/>
                <a:gd name="T15" fmla="*/ 7 h 13"/>
                <a:gd name="T16" fmla="*/ 11 w 11"/>
                <a:gd name="T17" fmla="*/ 2 h 13"/>
                <a:gd name="T18" fmla="*/ 6 w 11"/>
                <a:gd name="T19" fmla="*/ 0 h 13"/>
                <a:gd name="T20" fmla="*/ 2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2" y="0"/>
                  </a:moveTo>
                  <a:lnTo>
                    <a:pt x="2" y="0"/>
                  </a:lnTo>
                  <a:lnTo>
                    <a:pt x="0" y="0"/>
                  </a:lnTo>
                  <a:lnTo>
                    <a:pt x="4" y="13"/>
                  </a:lnTo>
                  <a:lnTo>
                    <a:pt x="9" y="11"/>
                  </a:lnTo>
                  <a:lnTo>
                    <a:pt x="2" y="0"/>
                  </a:lnTo>
                  <a:lnTo>
                    <a:pt x="9" y="11"/>
                  </a:lnTo>
                  <a:lnTo>
                    <a:pt x="11" y="7"/>
                  </a:lnTo>
                  <a:lnTo>
                    <a:pt x="11" y="2"/>
                  </a:lnTo>
                  <a:lnTo>
                    <a:pt x="6"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Freeform 297"/>
            <p:cNvSpPr>
              <a:spLocks/>
            </p:cNvSpPr>
            <p:nvPr/>
          </p:nvSpPr>
          <p:spPr bwMode="auto">
            <a:xfrm>
              <a:off x="8983318" y="4886578"/>
              <a:ext cx="26934" cy="26934"/>
            </a:xfrm>
            <a:custGeom>
              <a:avLst/>
              <a:gdLst>
                <a:gd name="T0" fmla="*/ 4 w 13"/>
                <a:gd name="T1" fmla="*/ 0 h 13"/>
                <a:gd name="T2" fmla="*/ 4 w 13"/>
                <a:gd name="T3" fmla="*/ 0 h 13"/>
                <a:gd name="T4" fmla="*/ 0 w 13"/>
                <a:gd name="T5" fmla="*/ 2 h 13"/>
                <a:gd name="T6" fmla="*/ 7 w 13"/>
                <a:gd name="T7" fmla="*/ 13 h 13"/>
                <a:gd name="T8" fmla="*/ 9 w 13"/>
                <a:gd name="T9" fmla="*/ 11 h 13"/>
                <a:gd name="T10" fmla="*/ 4 w 13"/>
                <a:gd name="T11" fmla="*/ 0 h 13"/>
                <a:gd name="T12" fmla="*/ 9 w 13"/>
                <a:gd name="T13" fmla="*/ 11 h 13"/>
                <a:gd name="T14" fmla="*/ 13 w 13"/>
                <a:gd name="T15" fmla="*/ 6 h 13"/>
                <a:gd name="T16" fmla="*/ 13 w 13"/>
                <a:gd name="T17" fmla="*/ 2 h 13"/>
                <a:gd name="T18" fmla="*/ 9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2"/>
                  </a:lnTo>
                  <a:lnTo>
                    <a:pt x="7" y="13"/>
                  </a:lnTo>
                  <a:lnTo>
                    <a:pt x="9" y="11"/>
                  </a:lnTo>
                  <a:lnTo>
                    <a:pt x="4" y="0"/>
                  </a:lnTo>
                  <a:lnTo>
                    <a:pt x="9" y="11"/>
                  </a:lnTo>
                  <a:lnTo>
                    <a:pt x="13" y="6"/>
                  </a:lnTo>
                  <a:lnTo>
                    <a:pt x="13"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Freeform 298"/>
            <p:cNvSpPr>
              <a:spLocks/>
            </p:cNvSpPr>
            <p:nvPr/>
          </p:nvSpPr>
          <p:spPr bwMode="auto">
            <a:xfrm>
              <a:off x="8991606" y="4882434"/>
              <a:ext cx="24862" cy="26934"/>
            </a:xfrm>
            <a:custGeom>
              <a:avLst/>
              <a:gdLst>
                <a:gd name="T0" fmla="*/ 9 w 12"/>
                <a:gd name="T1" fmla="*/ 13 h 13"/>
                <a:gd name="T2" fmla="*/ 5 w 12"/>
                <a:gd name="T3" fmla="*/ 0 h 13"/>
                <a:gd name="T4" fmla="*/ 0 w 12"/>
                <a:gd name="T5" fmla="*/ 2 h 13"/>
                <a:gd name="T6" fmla="*/ 5 w 12"/>
                <a:gd name="T7" fmla="*/ 13 h 13"/>
                <a:gd name="T8" fmla="*/ 9 w 12"/>
                <a:gd name="T9" fmla="*/ 13 h 13"/>
                <a:gd name="T10" fmla="*/ 9 w 12"/>
                <a:gd name="T11" fmla="*/ 13 h 13"/>
                <a:gd name="T12" fmla="*/ 9 w 12"/>
                <a:gd name="T13" fmla="*/ 13 h 13"/>
                <a:gd name="T14" fmla="*/ 12 w 12"/>
                <a:gd name="T15" fmla="*/ 8 h 13"/>
                <a:gd name="T16" fmla="*/ 12 w 12"/>
                <a:gd name="T17" fmla="*/ 4 h 13"/>
                <a:gd name="T18" fmla="*/ 9 w 12"/>
                <a:gd name="T19" fmla="*/ 0 h 13"/>
                <a:gd name="T20" fmla="*/ 5 w 12"/>
                <a:gd name="T21" fmla="*/ 0 h 13"/>
                <a:gd name="T22" fmla="*/ 9 w 12"/>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 h="13">
                  <a:moveTo>
                    <a:pt x="9" y="13"/>
                  </a:moveTo>
                  <a:lnTo>
                    <a:pt x="5" y="0"/>
                  </a:lnTo>
                  <a:lnTo>
                    <a:pt x="0" y="2"/>
                  </a:lnTo>
                  <a:lnTo>
                    <a:pt x="5" y="13"/>
                  </a:lnTo>
                  <a:lnTo>
                    <a:pt x="9" y="13"/>
                  </a:lnTo>
                  <a:lnTo>
                    <a:pt x="9" y="13"/>
                  </a:lnTo>
                  <a:lnTo>
                    <a:pt x="9" y="13"/>
                  </a:lnTo>
                  <a:lnTo>
                    <a:pt x="12" y="8"/>
                  </a:lnTo>
                  <a:lnTo>
                    <a:pt x="12" y="4"/>
                  </a:lnTo>
                  <a:lnTo>
                    <a:pt x="9" y="0"/>
                  </a:lnTo>
                  <a:lnTo>
                    <a:pt x="5" y="0"/>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Freeform 299"/>
            <p:cNvSpPr>
              <a:spLocks/>
            </p:cNvSpPr>
            <p:nvPr/>
          </p:nvSpPr>
          <p:spPr bwMode="auto">
            <a:xfrm>
              <a:off x="8997820" y="4876219"/>
              <a:ext cx="26934" cy="33149"/>
            </a:xfrm>
            <a:custGeom>
              <a:avLst/>
              <a:gdLst>
                <a:gd name="T0" fmla="*/ 11 w 13"/>
                <a:gd name="T1" fmla="*/ 14 h 16"/>
                <a:gd name="T2" fmla="*/ 4 w 13"/>
                <a:gd name="T3" fmla="*/ 3 h 16"/>
                <a:gd name="T4" fmla="*/ 0 w 13"/>
                <a:gd name="T5" fmla="*/ 3 h 16"/>
                <a:gd name="T6" fmla="*/ 6 w 13"/>
                <a:gd name="T7" fmla="*/ 16 h 16"/>
                <a:gd name="T8" fmla="*/ 11 w 13"/>
                <a:gd name="T9" fmla="*/ 14 h 16"/>
                <a:gd name="T10" fmla="*/ 11 w 13"/>
                <a:gd name="T11" fmla="*/ 14 h 16"/>
                <a:gd name="T12" fmla="*/ 11 w 13"/>
                <a:gd name="T13" fmla="*/ 14 h 16"/>
                <a:gd name="T14" fmla="*/ 13 w 13"/>
                <a:gd name="T15" fmla="*/ 9 h 16"/>
                <a:gd name="T16" fmla="*/ 13 w 13"/>
                <a:gd name="T17" fmla="*/ 5 h 16"/>
                <a:gd name="T18" fmla="*/ 9 w 13"/>
                <a:gd name="T19" fmla="*/ 0 h 16"/>
                <a:gd name="T20" fmla="*/ 4 w 13"/>
                <a:gd name="T21" fmla="*/ 3 h 16"/>
                <a:gd name="T22" fmla="*/ 11 w 13"/>
                <a:gd name="T23" fmla="*/ 1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4"/>
                  </a:moveTo>
                  <a:lnTo>
                    <a:pt x="4" y="3"/>
                  </a:lnTo>
                  <a:lnTo>
                    <a:pt x="0" y="3"/>
                  </a:lnTo>
                  <a:lnTo>
                    <a:pt x="6" y="16"/>
                  </a:lnTo>
                  <a:lnTo>
                    <a:pt x="11" y="14"/>
                  </a:lnTo>
                  <a:lnTo>
                    <a:pt x="11" y="14"/>
                  </a:lnTo>
                  <a:lnTo>
                    <a:pt x="11" y="14"/>
                  </a:lnTo>
                  <a:lnTo>
                    <a:pt x="13" y="9"/>
                  </a:lnTo>
                  <a:lnTo>
                    <a:pt x="13" y="5"/>
                  </a:lnTo>
                  <a:lnTo>
                    <a:pt x="9" y="0"/>
                  </a:lnTo>
                  <a:lnTo>
                    <a:pt x="4" y="3"/>
                  </a:lnTo>
                  <a:lnTo>
                    <a:pt x="1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Freeform 300"/>
            <p:cNvSpPr>
              <a:spLocks/>
            </p:cNvSpPr>
            <p:nvPr/>
          </p:nvSpPr>
          <p:spPr bwMode="auto">
            <a:xfrm>
              <a:off x="9006108" y="4876219"/>
              <a:ext cx="26934" cy="29005"/>
            </a:xfrm>
            <a:custGeom>
              <a:avLst/>
              <a:gdLst>
                <a:gd name="T0" fmla="*/ 9 w 13"/>
                <a:gd name="T1" fmla="*/ 11 h 14"/>
                <a:gd name="T2" fmla="*/ 2 w 13"/>
                <a:gd name="T3" fmla="*/ 0 h 14"/>
                <a:gd name="T4" fmla="*/ 0 w 13"/>
                <a:gd name="T5" fmla="*/ 3 h 14"/>
                <a:gd name="T6" fmla="*/ 7 w 13"/>
                <a:gd name="T7" fmla="*/ 14 h 14"/>
                <a:gd name="T8" fmla="*/ 9 w 13"/>
                <a:gd name="T9" fmla="*/ 11 h 14"/>
                <a:gd name="T10" fmla="*/ 9 w 13"/>
                <a:gd name="T11" fmla="*/ 11 h 14"/>
                <a:gd name="T12" fmla="*/ 9 w 13"/>
                <a:gd name="T13" fmla="*/ 11 h 14"/>
                <a:gd name="T14" fmla="*/ 13 w 13"/>
                <a:gd name="T15" fmla="*/ 7 h 14"/>
                <a:gd name="T16" fmla="*/ 11 w 13"/>
                <a:gd name="T17" fmla="*/ 3 h 14"/>
                <a:gd name="T18" fmla="*/ 9 w 13"/>
                <a:gd name="T19" fmla="*/ 0 h 14"/>
                <a:gd name="T20" fmla="*/ 2 w 13"/>
                <a:gd name="T21" fmla="*/ 0 h 14"/>
                <a:gd name="T22" fmla="*/ 9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9" y="11"/>
                  </a:moveTo>
                  <a:lnTo>
                    <a:pt x="2" y="0"/>
                  </a:lnTo>
                  <a:lnTo>
                    <a:pt x="0" y="3"/>
                  </a:lnTo>
                  <a:lnTo>
                    <a:pt x="7" y="14"/>
                  </a:lnTo>
                  <a:lnTo>
                    <a:pt x="9" y="11"/>
                  </a:lnTo>
                  <a:lnTo>
                    <a:pt x="9" y="11"/>
                  </a:lnTo>
                  <a:lnTo>
                    <a:pt x="9" y="11"/>
                  </a:lnTo>
                  <a:lnTo>
                    <a:pt x="13" y="7"/>
                  </a:lnTo>
                  <a:lnTo>
                    <a:pt x="11" y="3"/>
                  </a:lnTo>
                  <a:lnTo>
                    <a:pt x="9" y="0"/>
                  </a:lnTo>
                  <a:lnTo>
                    <a:pt x="2"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Freeform 301"/>
            <p:cNvSpPr>
              <a:spLocks/>
            </p:cNvSpPr>
            <p:nvPr/>
          </p:nvSpPr>
          <p:spPr bwMode="auto">
            <a:xfrm>
              <a:off x="9010251" y="4872076"/>
              <a:ext cx="29005" cy="26934"/>
            </a:xfrm>
            <a:custGeom>
              <a:avLst/>
              <a:gdLst>
                <a:gd name="T0" fmla="*/ 5 w 14"/>
                <a:gd name="T1" fmla="*/ 0 h 13"/>
                <a:gd name="T2" fmla="*/ 5 w 14"/>
                <a:gd name="T3" fmla="*/ 0 h 13"/>
                <a:gd name="T4" fmla="*/ 0 w 14"/>
                <a:gd name="T5" fmla="*/ 2 h 13"/>
                <a:gd name="T6" fmla="*/ 7 w 14"/>
                <a:gd name="T7" fmla="*/ 13 h 13"/>
                <a:gd name="T8" fmla="*/ 11 w 14"/>
                <a:gd name="T9" fmla="*/ 11 h 13"/>
                <a:gd name="T10" fmla="*/ 5 w 14"/>
                <a:gd name="T11" fmla="*/ 0 h 13"/>
                <a:gd name="T12" fmla="*/ 11 w 14"/>
                <a:gd name="T13" fmla="*/ 11 h 13"/>
                <a:gd name="T14" fmla="*/ 14 w 14"/>
                <a:gd name="T15" fmla="*/ 7 h 13"/>
                <a:gd name="T16" fmla="*/ 14 w 14"/>
                <a:gd name="T17" fmla="*/ 2 h 13"/>
                <a:gd name="T18" fmla="*/ 9 w 14"/>
                <a:gd name="T19" fmla="*/ 0 h 13"/>
                <a:gd name="T20" fmla="*/ 5 w 14"/>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3">
                  <a:moveTo>
                    <a:pt x="5" y="0"/>
                  </a:moveTo>
                  <a:lnTo>
                    <a:pt x="5" y="0"/>
                  </a:lnTo>
                  <a:lnTo>
                    <a:pt x="0" y="2"/>
                  </a:lnTo>
                  <a:lnTo>
                    <a:pt x="7" y="13"/>
                  </a:lnTo>
                  <a:lnTo>
                    <a:pt x="11" y="11"/>
                  </a:lnTo>
                  <a:lnTo>
                    <a:pt x="5" y="0"/>
                  </a:lnTo>
                  <a:lnTo>
                    <a:pt x="11" y="11"/>
                  </a:lnTo>
                  <a:lnTo>
                    <a:pt x="14" y="7"/>
                  </a:lnTo>
                  <a:lnTo>
                    <a:pt x="14" y="2"/>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Freeform 302"/>
            <p:cNvSpPr>
              <a:spLocks/>
            </p:cNvSpPr>
            <p:nvPr/>
          </p:nvSpPr>
          <p:spPr bwMode="auto">
            <a:xfrm>
              <a:off x="9020611" y="4867932"/>
              <a:ext cx="26934" cy="26934"/>
            </a:xfrm>
            <a:custGeom>
              <a:avLst/>
              <a:gdLst>
                <a:gd name="T0" fmla="*/ 9 w 13"/>
                <a:gd name="T1" fmla="*/ 11 h 13"/>
                <a:gd name="T2" fmla="*/ 4 w 13"/>
                <a:gd name="T3" fmla="*/ 0 h 13"/>
                <a:gd name="T4" fmla="*/ 0 w 13"/>
                <a:gd name="T5" fmla="*/ 2 h 13"/>
                <a:gd name="T6" fmla="*/ 6 w 13"/>
                <a:gd name="T7" fmla="*/ 13 h 13"/>
                <a:gd name="T8" fmla="*/ 9 w 13"/>
                <a:gd name="T9" fmla="*/ 13 h 13"/>
                <a:gd name="T10" fmla="*/ 9 w 13"/>
                <a:gd name="T11" fmla="*/ 11 h 13"/>
                <a:gd name="T12" fmla="*/ 9 w 13"/>
                <a:gd name="T13" fmla="*/ 13 h 13"/>
                <a:gd name="T14" fmla="*/ 13 w 13"/>
                <a:gd name="T15" fmla="*/ 9 h 13"/>
                <a:gd name="T16" fmla="*/ 13 w 13"/>
                <a:gd name="T17" fmla="*/ 4 h 13"/>
                <a:gd name="T18" fmla="*/ 9 w 13"/>
                <a:gd name="T19" fmla="*/ 0 h 13"/>
                <a:gd name="T20" fmla="*/ 4 w 13"/>
                <a:gd name="T21" fmla="*/ 0 h 13"/>
                <a:gd name="T22" fmla="*/ 9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9" y="11"/>
                  </a:moveTo>
                  <a:lnTo>
                    <a:pt x="4" y="0"/>
                  </a:lnTo>
                  <a:lnTo>
                    <a:pt x="0" y="2"/>
                  </a:lnTo>
                  <a:lnTo>
                    <a:pt x="6" y="13"/>
                  </a:lnTo>
                  <a:lnTo>
                    <a:pt x="9" y="13"/>
                  </a:lnTo>
                  <a:lnTo>
                    <a:pt x="9" y="11"/>
                  </a:lnTo>
                  <a:lnTo>
                    <a:pt x="9" y="13"/>
                  </a:lnTo>
                  <a:lnTo>
                    <a:pt x="13" y="9"/>
                  </a:lnTo>
                  <a:lnTo>
                    <a:pt x="13" y="4"/>
                  </a:lnTo>
                  <a:lnTo>
                    <a:pt x="9" y="0"/>
                  </a:lnTo>
                  <a:lnTo>
                    <a:pt x="4"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Freeform 303"/>
            <p:cNvSpPr>
              <a:spLocks/>
            </p:cNvSpPr>
            <p:nvPr/>
          </p:nvSpPr>
          <p:spPr bwMode="auto">
            <a:xfrm>
              <a:off x="9028898" y="4863789"/>
              <a:ext cx="22791" cy="26934"/>
            </a:xfrm>
            <a:custGeom>
              <a:avLst/>
              <a:gdLst>
                <a:gd name="T0" fmla="*/ 9 w 11"/>
                <a:gd name="T1" fmla="*/ 13 h 13"/>
                <a:gd name="T2" fmla="*/ 2 w 11"/>
                <a:gd name="T3" fmla="*/ 0 h 13"/>
                <a:gd name="T4" fmla="*/ 0 w 11"/>
                <a:gd name="T5" fmla="*/ 2 h 13"/>
                <a:gd name="T6" fmla="*/ 5 w 11"/>
                <a:gd name="T7" fmla="*/ 13 h 13"/>
                <a:gd name="T8" fmla="*/ 9 w 11"/>
                <a:gd name="T9" fmla="*/ 13 h 13"/>
                <a:gd name="T10" fmla="*/ 9 w 11"/>
                <a:gd name="T11" fmla="*/ 13 h 13"/>
                <a:gd name="T12" fmla="*/ 9 w 11"/>
                <a:gd name="T13" fmla="*/ 13 h 13"/>
                <a:gd name="T14" fmla="*/ 11 w 11"/>
                <a:gd name="T15" fmla="*/ 9 h 13"/>
                <a:gd name="T16" fmla="*/ 11 w 11"/>
                <a:gd name="T17" fmla="*/ 4 h 13"/>
                <a:gd name="T18" fmla="*/ 7 w 11"/>
                <a:gd name="T19" fmla="*/ 0 h 13"/>
                <a:gd name="T20" fmla="*/ 2 w 11"/>
                <a:gd name="T21" fmla="*/ 0 h 13"/>
                <a:gd name="T22" fmla="*/ 9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9" y="13"/>
                  </a:moveTo>
                  <a:lnTo>
                    <a:pt x="2" y="0"/>
                  </a:lnTo>
                  <a:lnTo>
                    <a:pt x="0" y="2"/>
                  </a:lnTo>
                  <a:lnTo>
                    <a:pt x="5" y="13"/>
                  </a:lnTo>
                  <a:lnTo>
                    <a:pt x="9" y="13"/>
                  </a:lnTo>
                  <a:lnTo>
                    <a:pt x="9" y="13"/>
                  </a:lnTo>
                  <a:lnTo>
                    <a:pt x="9" y="13"/>
                  </a:lnTo>
                  <a:lnTo>
                    <a:pt x="11" y="9"/>
                  </a:lnTo>
                  <a:lnTo>
                    <a:pt x="11" y="4"/>
                  </a:lnTo>
                  <a:lnTo>
                    <a:pt x="7" y="0"/>
                  </a:lnTo>
                  <a:lnTo>
                    <a:pt x="2" y="0"/>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304"/>
            <p:cNvSpPr>
              <a:spLocks/>
            </p:cNvSpPr>
            <p:nvPr/>
          </p:nvSpPr>
          <p:spPr bwMode="auto">
            <a:xfrm>
              <a:off x="9033042" y="4857573"/>
              <a:ext cx="29005" cy="33149"/>
            </a:xfrm>
            <a:custGeom>
              <a:avLst/>
              <a:gdLst>
                <a:gd name="T0" fmla="*/ 5 w 14"/>
                <a:gd name="T1" fmla="*/ 0 h 16"/>
                <a:gd name="T2" fmla="*/ 3 w 14"/>
                <a:gd name="T3" fmla="*/ 3 h 16"/>
                <a:gd name="T4" fmla="*/ 0 w 14"/>
                <a:gd name="T5" fmla="*/ 5 h 16"/>
                <a:gd name="T6" fmla="*/ 7 w 14"/>
                <a:gd name="T7" fmla="*/ 16 h 16"/>
                <a:gd name="T8" fmla="*/ 9 w 14"/>
                <a:gd name="T9" fmla="*/ 14 h 16"/>
                <a:gd name="T10" fmla="*/ 5 w 14"/>
                <a:gd name="T11" fmla="*/ 0 h 16"/>
                <a:gd name="T12" fmla="*/ 9 w 14"/>
                <a:gd name="T13" fmla="*/ 14 h 16"/>
                <a:gd name="T14" fmla="*/ 14 w 14"/>
                <a:gd name="T15" fmla="*/ 9 h 16"/>
                <a:gd name="T16" fmla="*/ 14 w 14"/>
                <a:gd name="T17" fmla="*/ 5 h 16"/>
                <a:gd name="T18" fmla="*/ 9 w 14"/>
                <a:gd name="T19" fmla="*/ 0 h 16"/>
                <a:gd name="T20" fmla="*/ 3 w 14"/>
                <a:gd name="T21" fmla="*/ 3 h 16"/>
                <a:gd name="T22" fmla="*/ 5 w 14"/>
                <a:gd name="T23"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6">
                  <a:moveTo>
                    <a:pt x="5" y="0"/>
                  </a:moveTo>
                  <a:lnTo>
                    <a:pt x="3" y="3"/>
                  </a:lnTo>
                  <a:lnTo>
                    <a:pt x="0" y="5"/>
                  </a:lnTo>
                  <a:lnTo>
                    <a:pt x="7" y="16"/>
                  </a:lnTo>
                  <a:lnTo>
                    <a:pt x="9" y="14"/>
                  </a:lnTo>
                  <a:lnTo>
                    <a:pt x="5" y="0"/>
                  </a:lnTo>
                  <a:lnTo>
                    <a:pt x="9" y="14"/>
                  </a:lnTo>
                  <a:lnTo>
                    <a:pt x="14" y="9"/>
                  </a:lnTo>
                  <a:lnTo>
                    <a:pt x="14" y="5"/>
                  </a:lnTo>
                  <a:lnTo>
                    <a:pt x="9" y="0"/>
                  </a:lnTo>
                  <a:lnTo>
                    <a:pt x="3" y="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305"/>
            <p:cNvSpPr>
              <a:spLocks/>
            </p:cNvSpPr>
            <p:nvPr/>
          </p:nvSpPr>
          <p:spPr bwMode="auto">
            <a:xfrm>
              <a:off x="9043400" y="4857573"/>
              <a:ext cx="22791" cy="29005"/>
            </a:xfrm>
            <a:custGeom>
              <a:avLst/>
              <a:gdLst>
                <a:gd name="T0" fmla="*/ 9 w 11"/>
                <a:gd name="T1" fmla="*/ 12 h 14"/>
                <a:gd name="T2" fmla="*/ 4 w 11"/>
                <a:gd name="T3" fmla="*/ 0 h 14"/>
                <a:gd name="T4" fmla="*/ 0 w 11"/>
                <a:gd name="T5" fmla="*/ 0 h 14"/>
                <a:gd name="T6" fmla="*/ 4 w 11"/>
                <a:gd name="T7" fmla="*/ 14 h 14"/>
                <a:gd name="T8" fmla="*/ 9 w 11"/>
                <a:gd name="T9" fmla="*/ 12 h 14"/>
                <a:gd name="T10" fmla="*/ 9 w 11"/>
                <a:gd name="T11" fmla="*/ 12 h 14"/>
                <a:gd name="T12" fmla="*/ 9 w 11"/>
                <a:gd name="T13" fmla="*/ 12 h 14"/>
                <a:gd name="T14" fmla="*/ 11 w 11"/>
                <a:gd name="T15" fmla="*/ 9 h 14"/>
                <a:gd name="T16" fmla="*/ 11 w 11"/>
                <a:gd name="T17" fmla="*/ 3 h 14"/>
                <a:gd name="T18" fmla="*/ 9 w 11"/>
                <a:gd name="T19" fmla="*/ 0 h 14"/>
                <a:gd name="T20" fmla="*/ 4 w 11"/>
                <a:gd name="T21" fmla="*/ 0 h 14"/>
                <a:gd name="T22" fmla="*/ 9 w 11"/>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9" y="12"/>
                  </a:moveTo>
                  <a:lnTo>
                    <a:pt x="4" y="0"/>
                  </a:lnTo>
                  <a:lnTo>
                    <a:pt x="0" y="0"/>
                  </a:lnTo>
                  <a:lnTo>
                    <a:pt x="4" y="14"/>
                  </a:lnTo>
                  <a:lnTo>
                    <a:pt x="9" y="12"/>
                  </a:lnTo>
                  <a:lnTo>
                    <a:pt x="9" y="12"/>
                  </a:lnTo>
                  <a:lnTo>
                    <a:pt x="9" y="12"/>
                  </a:lnTo>
                  <a:lnTo>
                    <a:pt x="11" y="9"/>
                  </a:lnTo>
                  <a:lnTo>
                    <a:pt x="11" y="3"/>
                  </a:lnTo>
                  <a:lnTo>
                    <a:pt x="9" y="0"/>
                  </a:lnTo>
                  <a:lnTo>
                    <a:pt x="4" y="0"/>
                  </a:lnTo>
                  <a:lnTo>
                    <a:pt x="9"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Freeform 306"/>
            <p:cNvSpPr>
              <a:spLocks/>
            </p:cNvSpPr>
            <p:nvPr/>
          </p:nvSpPr>
          <p:spPr bwMode="auto">
            <a:xfrm>
              <a:off x="9047544" y="4853429"/>
              <a:ext cx="26934" cy="29005"/>
            </a:xfrm>
            <a:custGeom>
              <a:avLst/>
              <a:gdLst>
                <a:gd name="T0" fmla="*/ 4 w 13"/>
                <a:gd name="T1" fmla="*/ 0 h 14"/>
                <a:gd name="T2" fmla="*/ 4 w 13"/>
                <a:gd name="T3" fmla="*/ 0 h 14"/>
                <a:gd name="T4" fmla="*/ 0 w 13"/>
                <a:gd name="T5" fmla="*/ 2 h 14"/>
                <a:gd name="T6" fmla="*/ 7 w 13"/>
                <a:gd name="T7" fmla="*/ 14 h 14"/>
                <a:gd name="T8" fmla="*/ 11 w 13"/>
                <a:gd name="T9" fmla="*/ 11 h 14"/>
                <a:gd name="T10" fmla="*/ 4 w 13"/>
                <a:gd name="T11" fmla="*/ 0 h 14"/>
                <a:gd name="T12" fmla="*/ 11 w 13"/>
                <a:gd name="T13" fmla="*/ 11 h 14"/>
                <a:gd name="T14" fmla="*/ 13 w 13"/>
                <a:gd name="T15" fmla="*/ 7 h 14"/>
                <a:gd name="T16" fmla="*/ 13 w 13"/>
                <a:gd name="T17" fmla="*/ 2 h 14"/>
                <a:gd name="T18" fmla="*/ 9 w 13"/>
                <a:gd name="T19" fmla="*/ 0 h 14"/>
                <a:gd name="T20" fmla="*/ 4 w 13"/>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4" y="0"/>
                  </a:moveTo>
                  <a:lnTo>
                    <a:pt x="4" y="0"/>
                  </a:lnTo>
                  <a:lnTo>
                    <a:pt x="0" y="2"/>
                  </a:lnTo>
                  <a:lnTo>
                    <a:pt x="7" y="14"/>
                  </a:lnTo>
                  <a:lnTo>
                    <a:pt x="11" y="11"/>
                  </a:lnTo>
                  <a:lnTo>
                    <a:pt x="4" y="0"/>
                  </a:lnTo>
                  <a:lnTo>
                    <a:pt x="11" y="11"/>
                  </a:lnTo>
                  <a:lnTo>
                    <a:pt x="13" y="7"/>
                  </a:lnTo>
                  <a:lnTo>
                    <a:pt x="13"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Freeform 307"/>
            <p:cNvSpPr>
              <a:spLocks/>
            </p:cNvSpPr>
            <p:nvPr/>
          </p:nvSpPr>
          <p:spPr bwMode="auto">
            <a:xfrm>
              <a:off x="9055831" y="4849285"/>
              <a:ext cx="22791" cy="26934"/>
            </a:xfrm>
            <a:custGeom>
              <a:avLst/>
              <a:gdLst>
                <a:gd name="T0" fmla="*/ 9 w 11"/>
                <a:gd name="T1" fmla="*/ 11 h 13"/>
                <a:gd name="T2" fmla="*/ 3 w 11"/>
                <a:gd name="T3" fmla="*/ 0 h 13"/>
                <a:gd name="T4" fmla="*/ 0 w 11"/>
                <a:gd name="T5" fmla="*/ 2 h 13"/>
                <a:gd name="T6" fmla="*/ 5 w 11"/>
                <a:gd name="T7" fmla="*/ 13 h 13"/>
                <a:gd name="T8" fmla="*/ 9 w 11"/>
                <a:gd name="T9" fmla="*/ 11 h 13"/>
                <a:gd name="T10" fmla="*/ 9 w 11"/>
                <a:gd name="T11" fmla="*/ 11 h 13"/>
                <a:gd name="T12" fmla="*/ 9 w 11"/>
                <a:gd name="T13" fmla="*/ 11 h 13"/>
                <a:gd name="T14" fmla="*/ 11 w 11"/>
                <a:gd name="T15" fmla="*/ 9 h 13"/>
                <a:gd name="T16" fmla="*/ 11 w 11"/>
                <a:gd name="T17" fmla="*/ 2 h 13"/>
                <a:gd name="T18" fmla="*/ 9 w 11"/>
                <a:gd name="T19" fmla="*/ 0 h 13"/>
                <a:gd name="T20" fmla="*/ 3 w 11"/>
                <a:gd name="T21" fmla="*/ 0 h 13"/>
                <a:gd name="T22" fmla="*/ 9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9" y="11"/>
                  </a:moveTo>
                  <a:lnTo>
                    <a:pt x="3" y="0"/>
                  </a:lnTo>
                  <a:lnTo>
                    <a:pt x="0" y="2"/>
                  </a:lnTo>
                  <a:lnTo>
                    <a:pt x="5" y="13"/>
                  </a:lnTo>
                  <a:lnTo>
                    <a:pt x="9" y="11"/>
                  </a:lnTo>
                  <a:lnTo>
                    <a:pt x="9" y="11"/>
                  </a:lnTo>
                  <a:lnTo>
                    <a:pt x="9" y="11"/>
                  </a:lnTo>
                  <a:lnTo>
                    <a:pt x="11" y="9"/>
                  </a:lnTo>
                  <a:lnTo>
                    <a:pt x="11" y="2"/>
                  </a:lnTo>
                  <a:lnTo>
                    <a:pt x="9" y="0"/>
                  </a:lnTo>
                  <a:lnTo>
                    <a:pt x="3"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308"/>
            <p:cNvSpPr>
              <a:spLocks/>
            </p:cNvSpPr>
            <p:nvPr/>
          </p:nvSpPr>
          <p:spPr bwMode="auto">
            <a:xfrm>
              <a:off x="9062047" y="4845142"/>
              <a:ext cx="26934" cy="26934"/>
            </a:xfrm>
            <a:custGeom>
              <a:avLst/>
              <a:gdLst>
                <a:gd name="T0" fmla="*/ 4 w 13"/>
                <a:gd name="T1" fmla="*/ 0 h 13"/>
                <a:gd name="T2" fmla="*/ 4 w 13"/>
                <a:gd name="T3" fmla="*/ 0 h 13"/>
                <a:gd name="T4" fmla="*/ 0 w 13"/>
                <a:gd name="T5" fmla="*/ 2 h 13"/>
                <a:gd name="T6" fmla="*/ 6 w 13"/>
                <a:gd name="T7" fmla="*/ 13 h 13"/>
                <a:gd name="T8" fmla="*/ 11 w 13"/>
                <a:gd name="T9" fmla="*/ 11 h 13"/>
                <a:gd name="T10" fmla="*/ 4 w 13"/>
                <a:gd name="T11" fmla="*/ 0 h 13"/>
                <a:gd name="T12" fmla="*/ 11 w 13"/>
                <a:gd name="T13" fmla="*/ 11 h 13"/>
                <a:gd name="T14" fmla="*/ 13 w 13"/>
                <a:gd name="T15" fmla="*/ 9 h 13"/>
                <a:gd name="T16" fmla="*/ 13 w 13"/>
                <a:gd name="T17" fmla="*/ 4 h 13"/>
                <a:gd name="T18" fmla="*/ 8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2"/>
                  </a:lnTo>
                  <a:lnTo>
                    <a:pt x="6" y="13"/>
                  </a:lnTo>
                  <a:lnTo>
                    <a:pt x="11" y="11"/>
                  </a:lnTo>
                  <a:lnTo>
                    <a:pt x="4" y="0"/>
                  </a:lnTo>
                  <a:lnTo>
                    <a:pt x="11" y="11"/>
                  </a:lnTo>
                  <a:lnTo>
                    <a:pt x="13" y="9"/>
                  </a:lnTo>
                  <a:lnTo>
                    <a:pt x="13" y="4"/>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309"/>
            <p:cNvSpPr>
              <a:spLocks/>
            </p:cNvSpPr>
            <p:nvPr/>
          </p:nvSpPr>
          <p:spPr bwMode="auto">
            <a:xfrm>
              <a:off x="9070334" y="4840998"/>
              <a:ext cx="26934" cy="31078"/>
            </a:xfrm>
            <a:custGeom>
              <a:avLst/>
              <a:gdLst>
                <a:gd name="T0" fmla="*/ 9 w 13"/>
                <a:gd name="T1" fmla="*/ 13 h 15"/>
                <a:gd name="T2" fmla="*/ 2 w 13"/>
                <a:gd name="T3" fmla="*/ 2 h 15"/>
                <a:gd name="T4" fmla="*/ 0 w 13"/>
                <a:gd name="T5" fmla="*/ 2 h 15"/>
                <a:gd name="T6" fmla="*/ 7 w 13"/>
                <a:gd name="T7" fmla="*/ 15 h 15"/>
                <a:gd name="T8" fmla="*/ 9 w 13"/>
                <a:gd name="T9" fmla="*/ 13 h 15"/>
                <a:gd name="T10" fmla="*/ 9 w 13"/>
                <a:gd name="T11" fmla="*/ 13 h 15"/>
                <a:gd name="T12" fmla="*/ 9 w 13"/>
                <a:gd name="T13" fmla="*/ 13 h 15"/>
                <a:gd name="T14" fmla="*/ 13 w 13"/>
                <a:gd name="T15" fmla="*/ 8 h 15"/>
                <a:gd name="T16" fmla="*/ 11 w 13"/>
                <a:gd name="T17" fmla="*/ 4 h 15"/>
                <a:gd name="T18" fmla="*/ 9 w 13"/>
                <a:gd name="T19" fmla="*/ 0 h 15"/>
                <a:gd name="T20" fmla="*/ 2 w 13"/>
                <a:gd name="T21" fmla="*/ 2 h 15"/>
                <a:gd name="T22" fmla="*/ 9 w 13"/>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9" y="13"/>
                  </a:moveTo>
                  <a:lnTo>
                    <a:pt x="2" y="2"/>
                  </a:lnTo>
                  <a:lnTo>
                    <a:pt x="0" y="2"/>
                  </a:lnTo>
                  <a:lnTo>
                    <a:pt x="7" y="15"/>
                  </a:lnTo>
                  <a:lnTo>
                    <a:pt x="9" y="13"/>
                  </a:lnTo>
                  <a:lnTo>
                    <a:pt x="9" y="13"/>
                  </a:lnTo>
                  <a:lnTo>
                    <a:pt x="9" y="13"/>
                  </a:lnTo>
                  <a:lnTo>
                    <a:pt x="13" y="8"/>
                  </a:lnTo>
                  <a:lnTo>
                    <a:pt x="11" y="4"/>
                  </a:lnTo>
                  <a:lnTo>
                    <a:pt x="9" y="0"/>
                  </a:lnTo>
                  <a:lnTo>
                    <a:pt x="2" y="2"/>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310"/>
            <p:cNvSpPr>
              <a:spLocks/>
            </p:cNvSpPr>
            <p:nvPr/>
          </p:nvSpPr>
          <p:spPr bwMode="auto">
            <a:xfrm>
              <a:off x="9074478" y="4834783"/>
              <a:ext cx="29005" cy="33149"/>
            </a:xfrm>
            <a:custGeom>
              <a:avLst/>
              <a:gdLst>
                <a:gd name="T0" fmla="*/ 11 w 14"/>
                <a:gd name="T1" fmla="*/ 14 h 16"/>
                <a:gd name="T2" fmla="*/ 5 w 14"/>
                <a:gd name="T3" fmla="*/ 3 h 16"/>
                <a:gd name="T4" fmla="*/ 0 w 14"/>
                <a:gd name="T5" fmla="*/ 5 h 16"/>
                <a:gd name="T6" fmla="*/ 7 w 14"/>
                <a:gd name="T7" fmla="*/ 16 h 16"/>
                <a:gd name="T8" fmla="*/ 11 w 14"/>
                <a:gd name="T9" fmla="*/ 14 h 16"/>
                <a:gd name="T10" fmla="*/ 11 w 14"/>
                <a:gd name="T11" fmla="*/ 14 h 16"/>
                <a:gd name="T12" fmla="*/ 11 w 14"/>
                <a:gd name="T13" fmla="*/ 14 h 16"/>
                <a:gd name="T14" fmla="*/ 14 w 14"/>
                <a:gd name="T15" fmla="*/ 9 h 16"/>
                <a:gd name="T16" fmla="*/ 14 w 14"/>
                <a:gd name="T17" fmla="*/ 5 h 16"/>
                <a:gd name="T18" fmla="*/ 9 w 14"/>
                <a:gd name="T19" fmla="*/ 0 h 16"/>
                <a:gd name="T20" fmla="*/ 5 w 14"/>
                <a:gd name="T21" fmla="*/ 3 h 16"/>
                <a:gd name="T22" fmla="*/ 11 w 14"/>
                <a:gd name="T23" fmla="*/ 1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6">
                  <a:moveTo>
                    <a:pt x="11" y="14"/>
                  </a:moveTo>
                  <a:lnTo>
                    <a:pt x="5" y="3"/>
                  </a:lnTo>
                  <a:lnTo>
                    <a:pt x="0" y="5"/>
                  </a:lnTo>
                  <a:lnTo>
                    <a:pt x="7" y="16"/>
                  </a:lnTo>
                  <a:lnTo>
                    <a:pt x="11" y="14"/>
                  </a:lnTo>
                  <a:lnTo>
                    <a:pt x="11" y="14"/>
                  </a:lnTo>
                  <a:lnTo>
                    <a:pt x="11" y="14"/>
                  </a:lnTo>
                  <a:lnTo>
                    <a:pt x="14" y="9"/>
                  </a:lnTo>
                  <a:lnTo>
                    <a:pt x="14" y="5"/>
                  </a:lnTo>
                  <a:lnTo>
                    <a:pt x="9" y="0"/>
                  </a:lnTo>
                  <a:lnTo>
                    <a:pt x="5" y="3"/>
                  </a:lnTo>
                  <a:lnTo>
                    <a:pt x="1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311"/>
            <p:cNvSpPr>
              <a:spLocks/>
            </p:cNvSpPr>
            <p:nvPr/>
          </p:nvSpPr>
          <p:spPr bwMode="auto">
            <a:xfrm>
              <a:off x="9084836" y="4830640"/>
              <a:ext cx="26934" cy="33149"/>
            </a:xfrm>
            <a:custGeom>
              <a:avLst/>
              <a:gdLst>
                <a:gd name="T0" fmla="*/ 4 w 13"/>
                <a:gd name="T1" fmla="*/ 2 h 16"/>
                <a:gd name="T2" fmla="*/ 2 w 13"/>
                <a:gd name="T3" fmla="*/ 2 h 16"/>
                <a:gd name="T4" fmla="*/ 0 w 13"/>
                <a:gd name="T5" fmla="*/ 5 h 16"/>
                <a:gd name="T6" fmla="*/ 6 w 13"/>
                <a:gd name="T7" fmla="*/ 16 h 16"/>
                <a:gd name="T8" fmla="*/ 9 w 13"/>
                <a:gd name="T9" fmla="*/ 13 h 16"/>
                <a:gd name="T10" fmla="*/ 4 w 13"/>
                <a:gd name="T11" fmla="*/ 2 h 16"/>
                <a:gd name="T12" fmla="*/ 9 w 13"/>
                <a:gd name="T13" fmla="*/ 13 h 16"/>
                <a:gd name="T14" fmla="*/ 13 w 13"/>
                <a:gd name="T15" fmla="*/ 9 h 16"/>
                <a:gd name="T16" fmla="*/ 11 w 13"/>
                <a:gd name="T17" fmla="*/ 5 h 16"/>
                <a:gd name="T18" fmla="*/ 9 w 13"/>
                <a:gd name="T19" fmla="*/ 0 h 16"/>
                <a:gd name="T20" fmla="*/ 2 w 13"/>
                <a:gd name="T21" fmla="*/ 2 h 16"/>
                <a:gd name="T22" fmla="*/ 4 w 13"/>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4" y="2"/>
                  </a:moveTo>
                  <a:lnTo>
                    <a:pt x="2" y="2"/>
                  </a:lnTo>
                  <a:lnTo>
                    <a:pt x="0" y="5"/>
                  </a:lnTo>
                  <a:lnTo>
                    <a:pt x="6" y="16"/>
                  </a:lnTo>
                  <a:lnTo>
                    <a:pt x="9" y="13"/>
                  </a:lnTo>
                  <a:lnTo>
                    <a:pt x="4" y="2"/>
                  </a:lnTo>
                  <a:lnTo>
                    <a:pt x="9" y="13"/>
                  </a:lnTo>
                  <a:lnTo>
                    <a:pt x="13" y="9"/>
                  </a:lnTo>
                  <a:lnTo>
                    <a:pt x="11" y="5"/>
                  </a:lnTo>
                  <a:lnTo>
                    <a:pt x="9" y="0"/>
                  </a:lnTo>
                  <a:lnTo>
                    <a:pt x="2" y="2"/>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312"/>
            <p:cNvSpPr>
              <a:spLocks/>
            </p:cNvSpPr>
            <p:nvPr/>
          </p:nvSpPr>
          <p:spPr bwMode="auto">
            <a:xfrm>
              <a:off x="9093123" y="4830640"/>
              <a:ext cx="22791" cy="26934"/>
            </a:xfrm>
            <a:custGeom>
              <a:avLst/>
              <a:gdLst>
                <a:gd name="T0" fmla="*/ 9 w 11"/>
                <a:gd name="T1" fmla="*/ 11 h 13"/>
                <a:gd name="T2" fmla="*/ 2 w 11"/>
                <a:gd name="T3" fmla="*/ 0 h 13"/>
                <a:gd name="T4" fmla="*/ 0 w 11"/>
                <a:gd name="T5" fmla="*/ 2 h 13"/>
                <a:gd name="T6" fmla="*/ 5 w 11"/>
                <a:gd name="T7" fmla="*/ 13 h 13"/>
                <a:gd name="T8" fmla="*/ 9 w 11"/>
                <a:gd name="T9" fmla="*/ 11 h 13"/>
                <a:gd name="T10" fmla="*/ 9 w 11"/>
                <a:gd name="T11" fmla="*/ 11 h 13"/>
                <a:gd name="T12" fmla="*/ 9 w 11"/>
                <a:gd name="T13" fmla="*/ 11 h 13"/>
                <a:gd name="T14" fmla="*/ 11 w 11"/>
                <a:gd name="T15" fmla="*/ 7 h 13"/>
                <a:gd name="T16" fmla="*/ 11 w 11"/>
                <a:gd name="T17" fmla="*/ 2 h 13"/>
                <a:gd name="T18" fmla="*/ 9 w 11"/>
                <a:gd name="T19" fmla="*/ 0 h 13"/>
                <a:gd name="T20" fmla="*/ 2 w 11"/>
                <a:gd name="T21" fmla="*/ 0 h 13"/>
                <a:gd name="T22" fmla="*/ 9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9" y="11"/>
                  </a:moveTo>
                  <a:lnTo>
                    <a:pt x="2" y="0"/>
                  </a:lnTo>
                  <a:lnTo>
                    <a:pt x="0" y="2"/>
                  </a:lnTo>
                  <a:lnTo>
                    <a:pt x="5" y="13"/>
                  </a:lnTo>
                  <a:lnTo>
                    <a:pt x="9" y="11"/>
                  </a:lnTo>
                  <a:lnTo>
                    <a:pt x="9" y="11"/>
                  </a:lnTo>
                  <a:lnTo>
                    <a:pt x="9" y="11"/>
                  </a:lnTo>
                  <a:lnTo>
                    <a:pt x="11" y="7"/>
                  </a:lnTo>
                  <a:lnTo>
                    <a:pt x="11" y="2"/>
                  </a:lnTo>
                  <a:lnTo>
                    <a:pt x="9" y="0"/>
                  </a:lnTo>
                  <a:lnTo>
                    <a:pt x="2"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313"/>
            <p:cNvSpPr>
              <a:spLocks/>
            </p:cNvSpPr>
            <p:nvPr/>
          </p:nvSpPr>
          <p:spPr bwMode="auto">
            <a:xfrm>
              <a:off x="9097267" y="4826496"/>
              <a:ext cx="29005" cy="26934"/>
            </a:xfrm>
            <a:custGeom>
              <a:avLst/>
              <a:gdLst>
                <a:gd name="T0" fmla="*/ 11 w 14"/>
                <a:gd name="T1" fmla="*/ 11 h 13"/>
                <a:gd name="T2" fmla="*/ 3 w 14"/>
                <a:gd name="T3" fmla="*/ 0 h 13"/>
                <a:gd name="T4" fmla="*/ 0 w 14"/>
                <a:gd name="T5" fmla="*/ 2 h 13"/>
                <a:gd name="T6" fmla="*/ 7 w 14"/>
                <a:gd name="T7" fmla="*/ 13 h 13"/>
                <a:gd name="T8" fmla="*/ 11 w 14"/>
                <a:gd name="T9" fmla="*/ 11 h 13"/>
                <a:gd name="T10" fmla="*/ 11 w 14"/>
                <a:gd name="T11" fmla="*/ 11 h 13"/>
                <a:gd name="T12" fmla="*/ 11 w 14"/>
                <a:gd name="T13" fmla="*/ 11 h 13"/>
                <a:gd name="T14" fmla="*/ 14 w 14"/>
                <a:gd name="T15" fmla="*/ 7 h 13"/>
                <a:gd name="T16" fmla="*/ 11 w 14"/>
                <a:gd name="T17" fmla="*/ 2 h 13"/>
                <a:gd name="T18" fmla="*/ 9 w 14"/>
                <a:gd name="T19" fmla="*/ 0 h 13"/>
                <a:gd name="T20" fmla="*/ 3 w 14"/>
                <a:gd name="T21" fmla="*/ 0 h 13"/>
                <a:gd name="T22" fmla="*/ 11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1" y="11"/>
                  </a:moveTo>
                  <a:lnTo>
                    <a:pt x="3" y="0"/>
                  </a:lnTo>
                  <a:lnTo>
                    <a:pt x="0" y="2"/>
                  </a:lnTo>
                  <a:lnTo>
                    <a:pt x="7" y="13"/>
                  </a:lnTo>
                  <a:lnTo>
                    <a:pt x="11" y="11"/>
                  </a:lnTo>
                  <a:lnTo>
                    <a:pt x="11" y="11"/>
                  </a:lnTo>
                  <a:lnTo>
                    <a:pt x="11" y="11"/>
                  </a:lnTo>
                  <a:lnTo>
                    <a:pt x="14" y="7"/>
                  </a:lnTo>
                  <a:lnTo>
                    <a:pt x="11" y="2"/>
                  </a:lnTo>
                  <a:lnTo>
                    <a:pt x="9" y="0"/>
                  </a:lnTo>
                  <a:lnTo>
                    <a:pt x="3"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314"/>
            <p:cNvSpPr>
              <a:spLocks/>
            </p:cNvSpPr>
            <p:nvPr/>
          </p:nvSpPr>
          <p:spPr bwMode="auto">
            <a:xfrm>
              <a:off x="9103483" y="4822352"/>
              <a:ext cx="26934" cy="26934"/>
            </a:xfrm>
            <a:custGeom>
              <a:avLst/>
              <a:gdLst>
                <a:gd name="T0" fmla="*/ 11 w 13"/>
                <a:gd name="T1" fmla="*/ 11 h 13"/>
                <a:gd name="T2" fmla="*/ 4 w 13"/>
                <a:gd name="T3" fmla="*/ 0 h 13"/>
                <a:gd name="T4" fmla="*/ 0 w 13"/>
                <a:gd name="T5" fmla="*/ 2 h 13"/>
                <a:gd name="T6" fmla="*/ 8 w 13"/>
                <a:gd name="T7" fmla="*/ 13 h 13"/>
                <a:gd name="T8" fmla="*/ 11 w 13"/>
                <a:gd name="T9" fmla="*/ 11 h 13"/>
                <a:gd name="T10" fmla="*/ 11 w 13"/>
                <a:gd name="T11" fmla="*/ 11 h 13"/>
                <a:gd name="T12" fmla="*/ 11 w 13"/>
                <a:gd name="T13" fmla="*/ 11 h 13"/>
                <a:gd name="T14" fmla="*/ 13 w 13"/>
                <a:gd name="T15" fmla="*/ 6 h 13"/>
                <a:gd name="T16" fmla="*/ 13 w 13"/>
                <a:gd name="T17" fmla="*/ 2 h 13"/>
                <a:gd name="T18" fmla="*/ 8 w 13"/>
                <a:gd name="T19" fmla="*/ 0 h 13"/>
                <a:gd name="T20" fmla="*/ 4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4" y="0"/>
                  </a:lnTo>
                  <a:lnTo>
                    <a:pt x="0" y="2"/>
                  </a:lnTo>
                  <a:lnTo>
                    <a:pt x="8" y="13"/>
                  </a:lnTo>
                  <a:lnTo>
                    <a:pt x="11" y="11"/>
                  </a:lnTo>
                  <a:lnTo>
                    <a:pt x="11" y="11"/>
                  </a:lnTo>
                  <a:lnTo>
                    <a:pt x="11" y="11"/>
                  </a:lnTo>
                  <a:lnTo>
                    <a:pt x="13" y="6"/>
                  </a:lnTo>
                  <a:lnTo>
                    <a:pt x="13" y="2"/>
                  </a:lnTo>
                  <a:lnTo>
                    <a:pt x="8" y="0"/>
                  </a:lnTo>
                  <a:lnTo>
                    <a:pt x="4"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Freeform 315"/>
            <p:cNvSpPr>
              <a:spLocks/>
            </p:cNvSpPr>
            <p:nvPr/>
          </p:nvSpPr>
          <p:spPr bwMode="auto">
            <a:xfrm>
              <a:off x="9111770" y="4818209"/>
              <a:ext cx="26934" cy="26934"/>
            </a:xfrm>
            <a:custGeom>
              <a:avLst/>
              <a:gdLst>
                <a:gd name="T0" fmla="*/ 4 w 13"/>
                <a:gd name="T1" fmla="*/ 0 h 13"/>
                <a:gd name="T2" fmla="*/ 2 w 13"/>
                <a:gd name="T3" fmla="*/ 0 h 13"/>
                <a:gd name="T4" fmla="*/ 0 w 13"/>
                <a:gd name="T5" fmla="*/ 2 h 13"/>
                <a:gd name="T6" fmla="*/ 7 w 13"/>
                <a:gd name="T7" fmla="*/ 13 h 13"/>
                <a:gd name="T8" fmla="*/ 11 w 13"/>
                <a:gd name="T9" fmla="*/ 11 h 13"/>
                <a:gd name="T10" fmla="*/ 4 w 13"/>
                <a:gd name="T11" fmla="*/ 0 h 13"/>
                <a:gd name="T12" fmla="*/ 11 w 13"/>
                <a:gd name="T13" fmla="*/ 11 h 13"/>
                <a:gd name="T14" fmla="*/ 13 w 13"/>
                <a:gd name="T15" fmla="*/ 6 h 13"/>
                <a:gd name="T16" fmla="*/ 11 w 13"/>
                <a:gd name="T17" fmla="*/ 2 h 13"/>
                <a:gd name="T18" fmla="*/ 9 w 13"/>
                <a:gd name="T19" fmla="*/ 0 h 13"/>
                <a:gd name="T20" fmla="*/ 2 w 13"/>
                <a:gd name="T21" fmla="*/ 0 h 13"/>
                <a:gd name="T22" fmla="*/ 4 w 13"/>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4" y="0"/>
                  </a:moveTo>
                  <a:lnTo>
                    <a:pt x="2" y="0"/>
                  </a:lnTo>
                  <a:lnTo>
                    <a:pt x="0" y="2"/>
                  </a:lnTo>
                  <a:lnTo>
                    <a:pt x="7" y="13"/>
                  </a:lnTo>
                  <a:lnTo>
                    <a:pt x="11" y="11"/>
                  </a:lnTo>
                  <a:lnTo>
                    <a:pt x="4" y="0"/>
                  </a:lnTo>
                  <a:lnTo>
                    <a:pt x="11" y="11"/>
                  </a:lnTo>
                  <a:lnTo>
                    <a:pt x="13" y="6"/>
                  </a:lnTo>
                  <a:lnTo>
                    <a:pt x="11" y="2"/>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Freeform 316"/>
            <p:cNvSpPr>
              <a:spLocks/>
            </p:cNvSpPr>
            <p:nvPr/>
          </p:nvSpPr>
          <p:spPr bwMode="auto">
            <a:xfrm>
              <a:off x="9120058" y="4811993"/>
              <a:ext cx="29005" cy="29005"/>
            </a:xfrm>
            <a:custGeom>
              <a:avLst/>
              <a:gdLst>
                <a:gd name="T0" fmla="*/ 9 w 14"/>
                <a:gd name="T1" fmla="*/ 11 h 14"/>
                <a:gd name="T2" fmla="*/ 3 w 14"/>
                <a:gd name="T3" fmla="*/ 0 h 14"/>
                <a:gd name="T4" fmla="*/ 0 w 14"/>
                <a:gd name="T5" fmla="*/ 3 h 14"/>
                <a:gd name="T6" fmla="*/ 5 w 14"/>
                <a:gd name="T7" fmla="*/ 14 h 14"/>
                <a:gd name="T8" fmla="*/ 9 w 14"/>
                <a:gd name="T9" fmla="*/ 11 h 14"/>
                <a:gd name="T10" fmla="*/ 9 w 14"/>
                <a:gd name="T11" fmla="*/ 11 h 14"/>
                <a:gd name="T12" fmla="*/ 9 w 14"/>
                <a:gd name="T13" fmla="*/ 11 h 14"/>
                <a:gd name="T14" fmla="*/ 14 w 14"/>
                <a:gd name="T15" fmla="*/ 9 h 14"/>
                <a:gd name="T16" fmla="*/ 11 w 14"/>
                <a:gd name="T17" fmla="*/ 3 h 14"/>
                <a:gd name="T18" fmla="*/ 9 w 14"/>
                <a:gd name="T19" fmla="*/ 0 h 14"/>
                <a:gd name="T20" fmla="*/ 3 w 14"/>
                <a:gd name="T21" fmla="*/ 0 h 14"/>
                <a:gd name="T22" fmla="*/ 9 w 14"/>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9" y="11"/>
                  </a:moveTo>
                  <a:lnTo>
                    <a:pt x="3" y="0"/>
                  </a:lnTo>
                  <a:lnTo>
                    <a:pt x="0" y="3"/>
                  </a:lnTo>
                  <a:lnTo>
                    <a:pt x="5" y="14"/>
                  </a:lnTo>
                  <a:lnTo>
                    <a:pt x="9" y="11"/>
                  </a:lnTo>
                  <a:lnTo>
                    <a:pt x="9" y="11"/>
                  </a:lnTo>
                  <a:lnTo>
                    <a:pt x="9" y="11"/>
                  </a:lnTo>
                  <a:lnTo>
                    <a:pt x="14" y="9"/>
                  </a:lnTo>
                  <a:lnTo>
                    <a:pt x="11" y="3"/>
                  </a:lnTo>
                  <a:lnTo>
                    <a:pt x="9" y="0"/>
                  </a:lnTo>
                  <a:lnTo>
                    <a:pt x="3"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Freeform 317"/>
            <p:cNvSpPr>
              <a:spLocks/>
            </p:cNvSpPr>
            <p:nvPr/>
          </p:nvSpPr>
          <p:spPr bwMode="auto">
            <a:xfrm>
              <a:off x="9126272" y="4807849"/>
              <a:ext cx="26934" cy="26934"/>
            </a:xfrm>
            <a:custGeom>
              <a:avLst/>
              <a:gdLst>
                <a:gd name="T0" fmla="*/ 11 w 13"/>
                <a:gd name="T1" fmla="*/ 11 h 13"/>
                <a:gd name="T2" fmla="*/ 4 w 13"/>
                <a:gd name="T3" fmla="*/ 0 h 13"/>
                <a:gd name="T4" fmla="*/ 0 w 13"/>
                <a:gd name="T5" fmla="*/ 2 h 13"/>
                <a:gd name="T6" fmla="*/ 6 w 13"/>
                <a:gd name="T7" fmla="*/ 13 h 13"/>
                <a:gd name="T8" fmla="*/ 11 w 13"/>
                <a:gd name="T9" fmla="*/ 11 h 13"/>
                <a:gd name="T10" fmla="*/ 11 w 13"/>
                <a:gd name="T11" fmla="*/ 11 h 13"/>
                <a:gd name="T12" fmla="*/ 11 w 13"/>
                <a:gd name="T13" fmla="*/ 11 h 13"/>
                <a:gd name="T14" fmla="*/ 13 w 13"/>
                <a:gd name="T15" fmla="*/ 7 h 13"/>
                <a:gd name="T16" fmla="*/ 13 w 13"/>
                <a:gd name="T17" fmla="*/ 2 h 13"/>
                <a:gd name="T18" fmla="*/ 8 w 13"/>
                <a:gd name="T19" fmla="*/ 0 h 13"/>
                <a:gd name="T20" fmla="*/ 4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4" y="0"/>
                  </a:lnTo>
                  <a:lnTo>
                    <a:pt x="0" y="2"/>
                  </a:lnTo>
                  <a:lnTo>
                    <a:pt x="6" y="13"/>
                  </a:lnTo>
                  <a:lnTo>
                    <a:pt x="11" y="11"/>
                  </a:lnTo>
                  <a:lnTo>
                    <a:pt x="11" y="11"/>
                  </a:lnTo>
                  <a:lnTo>
                    <a:pt x="11" y="11"/>
                  </a:lnTo>
                  <a:lnTo>
                    <a:pt x="13" y="7"/>
                  </a:lnTo>
                  <a:lnTo>
                    <a:pt x="13" y="2"/>
                  </a:lnTo>
                  <a:lnTo>
                    <a:pt x="8" y="0"/>
                  </a:lnTo>
                  <a:lnTo>
                    <a:pt x="4"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Freeform 318"/>
            <p:cNvSpPr>
              <a:spLocks/>
            </p:cNvSpPr>
            <p:nvPr/>
          </p:nvSpPr>
          <p:spPr bwMode="auto">
            <a:xfrm>
              <a:off x="9130416" y="4803706"/>
              <a:ext cx="31078" cy="26934"/>
            </a:xfrm>
            <a:custGeom>
              <a:avLst/>
              <a:gdLst>
                <a:gd name="T0" fmla="*/ 4 w 15"/>
                <a:gd name="T1" fmla="*/ 0 h 13"/>
                <a:gd name="T2" fmla="*/ 4 w 15"/>
                <a:gd name="T3" fmla="*/ 0 h 13"/>
                <a:gd name="T4" fmla="*/ 0 w 15"/>
                <a:gd name="T5" fmla="*/ 2 h 13"/>
                <a:gd name="T6" fmla="*/ 9 w 15"/>
                <a:gd name="T7" fmla="*/ 13 h 13"/>
                <a:gd name="T8" fmla="*/ 11 w 15"/>
                <a:gd name="T9" fmla="*/ 11 h 13"/>
                <a:gd name="T10" fmla="*/ 4 w 15"/>
                <a:gd name="T11" fmla="*/ 0 h 13"/>
                <a:gd name="T12" fmla="*/ 11 w 15"/>
                <a:gd name="T13" fmla="*/ 11 h 13"/>
                <a:gd name="T14" fmla="*/ 15 w 15"/>
                <a:gd name="T15" fmla="*/ 7 h 13"/>
                <a:gd name="T16" fmla="*/ 13 w 15"/>
                <a:gd name="T17" fmla="*/ 2 h 13"/>
                <a:gd name="T18" fmla="*/ 9 w 15"/>
                <a:gd name="T19" fmla="*/ 0 h 13"/>
                <a:gd name="T20" fmla="*/ 4 w 15"/>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3">
                  <a:moveTo>
                    <a:pt x="4" y="0"/>
                  </a:moveTo>
                  <a:lnTo>
                    <a:pt x="4" y="0"/>
                  </a:lnTo>
                  <a:lnTo>
                    <a:pt x="0" y="2"/>
                  </a:lnTo>
                  <a:lnTo>
                    <a:pt x="9" y="13"/>
                  </a:lnTo>
                  <a:lnTo>
                    <a:pt x="11" y="11"/>
                  </a:lnTo>
                  <a:lnTo>
                    <a:pt x="4" y="0"/>
                  </a:lnTo>
                  <a:lnTo>
                    <a:pt x="11" y="11"/>
                  </a:lnTo>
                  <a:lnTo>
                    <a:pt x="15" y="7"/>
                  </a:lnTo>
                  <a:lnTo>
                    <a:pt x="13"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Freeform 319"/>
            <p:cNvSpPr>
              <a:spLocks/>
            </p:cNvSpPr>
            <p:nvPr/>
          </p:nvSpPr>
          <p:spPr bwMode="auto">
            <a:xfrm>
              <a:off x="9138703" y="4799562"/>
              <a:ext cx="26934" cy="26934"/>
            </a:xfrm>
            <a:custGeom>
              <a:avLst/>
              <a:gdLst>
                <a:gd name="T0" fmla="*/ 11 w 13"/>
                <a:gd name="T1" fmla="*/ 11 h 13"/>
                <a:gd name="T2" fmla="*/ 5 w 13"/>
                <a:gd name="T3" fmla="*/ 0 h 13"/>
                <a:gd name="T4" fmla="*/ 0 w 13"/>
                <a:gd name="T5" fmla="*/ 2 h 13"/>
                <a:gd name="T6" fmla="*/ 7 w 13"/>
                <a:gd name="T7" fmla="*/ 13 h 13"/>
                <a:gd name="T8" fmla="*/ 11 w 13"/>
                <a:gd name="T9" fmla="*/ 11 h 13"/>
                <a:gd name="T10" fmla="*/ 11 w 13"/>
                <a:gd name="T11" fmla="*/ 11 h 13"/>
                <a:gd name="T12" fmla="*/ 11 w 13"/>
                <a:gd name="T13" fmla="*/ 11 h 13"/>
                <a:gd name="T14" fmla="*/ 13 w 13"/>
                <a:gd name="T15" fmla="*/ 6 h 13"/>
                <a:gd name="T16" fmla="*/ 13 w 13"/>
                <a:gd name="T17" fmla="*/ 2 h 13"/>
                <a:gd name="T18" fmla="*/ 9 w 13"/>
                <a:gd name="T19" fmla="*/ 0 h 13"/>
                <a:gd name="T20" fmla="*/ 5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5" y="0"/>
                  </a:lnTo>
                  <a:lnTo>
                    <a:pt x="0" y="2"/>
                  </a:lnTo>
                  <a:lnTo>
                    <a:pt x="7" y="13"/>
                  </a:lnTo>
                  <a:lnTo>
                    <a:pt x="11" y="11"/>
                  </a:lnTo>
                  <a:lnTo>
                    <a:pt x="11" y="11"/>
                  </a:lnTo>
                  <a:lnTo>
                    <a:pt x="11" y="11"/>
                  </a:lnTo>
                  <a:lnTo>
                    <a:pt x="13" y="6"/>
                  </a:lnTo>
                  <a:lnTo>
                    <a:pt x="13" y="2"/>
                  </a:lnTo>
                  <a:lnTo>
                    <a:pt x="9" y="0"/>
                  </a:lnTo>
                  <a:lnTo>
                    <a:pt x="5"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Freeform 320"/>
            <p:cNvSpPr>
              <a:spLocks/>
            </p:cNvSpPr>
            <p:nvPr/>
          </p:nvSpPr>
          <p:spPr bwMode="auto">
            <a:xfrm>
              <a:off x="9149063" y="4795418"/>
              <a:ext cx="26934" cy="26934"/>
            </a:xfrm>
            <a:custGeom>
              <a:avLst/>
              <a:gdLst>
                <a:gd name="T0" fmla="*/ 11 w 13"/>
                <a:gd name="T1" fmla="*/ 11 h 13"/>
                <a:gd name="T2" fmla="*/ 2 w 13"/>
                <a:gd name="T3" fmla="*/ 0 h 13"/>
                <a:gd name="T4" fmla="*/ 0 w 13"/>
                <a:gd name="T5" fmla="*/ 2 h 13"/>
                <a:gd name="T6" fmla="*/ 6 w 13"/>
                <a:gd name="T7" fmla="*/ 13 h 13"/>
                <a:gd name="T8" fmla="*/ 8 w 13"/>
                <a:gd name="T9" fmla="*/ 11 h 13"/>
                <a:gd name="T10" fmla="*/ 11 w 13"/>
                <a:gd name="T11" fmla="*/ 11 h 13"/>
                <a:gd name="T12" fmla="*/ 8 w 13"/>
                <a:gd name="T13" fmla="*/ 11 h 13"/>
                <a:gd name="T14" fmla="*/ 13 w 13"/>
                <a:gd name="T15" fmla="*/ 6 h 13"/>
                <a:gd name="T16" fmla="*/ 11 w 13"/>
                <a:gd name="T17" fmla="*/ 2 h 13"/>
                <a:gd name="T18" fmla="*/ 8 w 13"/>
                <a:gd name="T19" fmla="*/ 0 h 13"/>
                <a:gd name="T20" fmla="*/ 2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0"/>
                  </a:lnTo>
                  <a:lnTo>
                    <a:pt x="0" y="2"/>
                  </a:lnTo>
                  <a:lnTo>
                    <a:pt x="6" y="13"/>
                  </a:lnTo>
                  <a:lnTo>
                    <a:pt x="8" y="11"/>
                  </a:lnTo>
                  <a:lnTo>
                    <a:pt x="11" y="11"/>
                  </a:lnTo>
                  <a:lnTo>
                    <a:pt x="8" y="11"/>
                  </a:lnTo>
                  <a:lnTo>
                    <a:pt x="13" y="6"/>
                  </a:lnTo>
                  <a:lnTo>
                    <a:pt x="11" y="2"/>
                  </a:lnTo>
                  <a:lnTo>
                    <a:pt x="8"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Freeform 321"/>
            <p:cNvSpPr>
              <a:spLocks/>
            </p:cNvSpPr>
            <p:nvPr/>
          </p:nvSpPr>
          <p:spPr bwMode="auto">
            <a:xfrm>
              <a:off x="9153206" y="4789204"/>
              <a:ext cx="26934" cy="29005"/>
            </a:xfrm>
            <a:custGeom>
              <a:avLst/>
              <a:gdLst>
                <a:gd name="T0" fmla="*/ 4 w 13"/>
                <a:gd name="T1" fmla="*/ 0 h 14"/>
                <a:gd name="T2" fmla="*/ 4 w 13"/>
                <a:gd name="T3" fmla="*/ 0 h 14"/>
                <a:gd name="T4" fmla="*/ 0 w 13"/>
                <a:gd name="T5" fmla="*/ 3 h 14"/>
                <a:gd name="T6" fmla="*/ 9 w 13"/>
                <a:gd name="T7" fmla="*/ 14 h 14"/>
                <a:gd name="T8" fmla="*/ 11 w 13"/>
                <a:gd name="T9" fmla="*/ 11 h 14"/>
                <a:gd name="T10" fmla="*/ 4 w 13"/>
                <a:gd name="T11" fmla="*/ 0 h 14"/>
                <a:gd name="T12" fmla="*/ 11 w 13"/>
                <a:gd name="T13" fmla="*/ 11 h 14"/>
                <a:gd name="T14" fmla="*/ 13 w 13"/>
                <a:gd name="T15" fmla="*/ 7 h 14"/>
                <a:gd name="T16" fmla="*/ 13 w 13"/>
                <a:gd name="T17" fmla="*/ 3 h 14"/>
                <a:gd name="T18" fmla="*/ 9 w 13"/>
                <a:gd name="T19" fmla="*/ 0 h 14"/>
                <a:gd name="T20" fmla="*/ 4 w 13"/>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4" y="0"/>
                  </a:moveTo>
                  <a:lnTo>
                    <a:pt x="4" y="0"/>
                  </a:lnTo>
                  <a:lnTo>
                    <a:pt x="0" y="3"/>
                  </a:lnTo>
                  <a:lnTo>
                    <a:pt x="9" y="14"/>
                  </a:lnTo>
                  <a:lnTo>
                    <a:pt x="11" y="11"/>
                  </a:lnTo>
                  <a:lnTo>
                    <a:pt x="4" y="0"/>
                  </a:lnTo>
                  <a:lnTo>
                    <a:pt x="11" y="11"/>
                  </a:lnTo>
                  <a:lnTo>
                    <a:pt x="13" y="7"/>
                  </a:lnTo>
                  <a:lnTo>
                    <a:pt x="13" y="3"/>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322"/>
            <p:cNvSpPr>
              <a:spLocks/>
            </p:cNvSpPr>
            <p:nvPr/>
          </p:nvSpPr>
          <p:spPr bwMode="auto">
            <a:xfrm>
              <a:off x="9161494" y="4785060"/>
              <a:ext cx="26934" cy="26934"/>
            </a:xfrm>
            <a:custGeom>
              <a:avLst/>
              <a:gdLst>
                <a:gd name="T0" fmla="*/ 11 w 13"/>
                <a:gd name="T1" fmla="*/ 11 h 13"/>
                <a:gd name="T2" fmla="*/ 2 w 13"/>
                <a:gd name="T3" fmla="*/ 0 h 13"/>
                <a:gd name="T4" fmla="*/ 0 w 13"/>
                <a:gd name="T5" fmla="*/ 2 h 13"/>
                <a:gd name="T6" fmla="*/ 7 w 13"/>
                <a:gd name="T7" fmla="*/ 13 h 13"/>
                <a:gd name="T8" fmla="*/ 9 w 13"/>
                <a:gd name="T9" fmla="*/ 11 h 13"/>
                <a:gd name="T10" fmla="*/ 11 w 13"/>
                <a:gd name="T11" fmla="*/ 11 h 13"/>
                <a:gd name="T12" fmla="*/ 9 w 13"/>
                <a:gd name="T13" fmla="*/ 11 h 13"/>
                <a:gd name="T14" fmla="*/ 13 w 13"/>
                <a:gd name="T15" fmla="*/ 9 h 13"/>
                <a:gd name="T16" fmla="*/ 11 w 13"/>
                <a:gd name="T17" fmla="*/ 2 h 13"/>
                <a:gd name="T18" fmla="*/ 9 w 13"/>
                <a:gd name="T19" fmla="*/ 0 h 13"/>
                <a:gd name="T20" fmla="*/ 2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0"/>
                  </a:lnTo>
                  <a:lnTo>
                    <a:pt x="0" y="2"/>
                  </a:lnTo>
                  <a:lnTo>
                    <a:pt x="7" y="13"/>
                  </a:lnTo>
                  <a:lnTo>
                    <a:pt x="9" y="11"/>
                  </a:lnTo>
                  <a:lnTo>
                    <a:pt x="11" y="11"/>
                  </a:lnTo>
                  <a:lnTo>
                    <a:pt x="9" y="11"/>
                  </a:lnTo>
                  <a:lnTo>
                    <a:pt x="13" y="9"/>
                  </a:lnTo>
                  <a:lnTo>
                    <a:pt x="11" y="2"/>
                  </a:lnTo>
                  <a:lnTo>
                    <a:pt x="9"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Freeform 323"/>
            <p:cNvSpPr>
              <a:spLocks/>
            </p:cNvSpPr>
            <p:nvPr/>
          </p:nvSpPr>
          <p:spPr bwMode="auto">
            <a:xfrm>
              <a:off x="9165637" y="4780916"/>
              <a:ext cx="29005" cy="26934"/>
            </a:xfrm>
            <a:custGeom>
              <a:avLst/>
              <a:gdLst>
                <a:gd name="T0" fmla="*/ 11 w 14"/>
                <a:gd name="T1" fmla="*/ 11 h 13"/>
                <a:gd name="T2" fmla="*/ 5 w 14"/>
                <a:gd name="T3" fmla="*/ 0 h 13"/>
                <a:gd name="T4" fmla="*/ 0 w 14"/>
                <a:gd name="T5" fmla="*/ 2 h 13"/>
                <a:gd name="T6" fmla="*/ 9 w 14"/>
                <a:gd name="T7" fmla="*/ 13 h 13"/>
                <a:gd name="T8" fmla="*/ 11 w 14"/>
                <a:gd name="T9" fmla="*/ 11 h 13"/>
                <a:gd name="T10" fmla="*/ 11 w 14"/>
                <a:gd name="T11" fmla="*/ 11 h 13"/>
                <a:gd name="T12" fmla="*/ 11 w 14"/>
                <a:gd name="T13" fmla="*/ 11 h 13"/>
                <a:gd name="T14" fmla="*/ 14 w 14"/>
                <a:gd name="T15" fmla="*/ 7 h 13"/>
                <a:gd name="T16" fmla="*/ 14 w 14"/>
                <a:gd name="T17" fmla="*/ 2 h 13"/>
                <a:gd name="T18" fmla="*/ 9 w 14"/>
                <a:gd name="T19" fmla="*/ 0 h 13"/>
                <a:gd name="T20" fmla="*/ 5 w 14"/>
                <a:gd name="T21" fmla="*/ 0 h 13"/>
                <a:gd name="T22" fmla="*/ 11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1" y="11"/>
                  </a:moveTo>
                  <a:lnTo>
                    <a:pt x="5" y="0"/>
                  </a:lnTo>
                  <a:lnTo>
                    <a:pt x="0" y="2"/>
                  </a:lnTo>
                  <a:lnTo>
                    <a:pt x="9" y="13"/>
                  </a:lnTo>
                  <a:lnTo>
                    <a:pt x="11" y="11"/>
                  </a:lnTo>
                  <a:lnTo>
                    <a:pt x="11" y="11"/>
                  </a:lnTo>
                  <a:lnTo>
                    <a:pt x="11" y="11"/>
                  </a:lnTo>
                  <a:lnTo>
                    <a:pt x="14" y="7"/>
                  </a:lnTo>
                  <a:lnTo>
                    <a:pt x="14" y="2"/>
                  </a:lnTo>
                  <a:lnTo>
                    <a:pt x="9" y="0"/>
                  </a:lnTo>
                  <a:lnTo>
                    <a:pt x="5"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Freeform 324"/>
            <p:cNvSpPr>
              <a:spLocks/>
            </p:cNvSpPr>
            <p:nvPr/>
          </p:nvSpPr>
          <p:spPr bwMode="auto">
            <a:xfrm>
              <a:off x="9175996" y="4776773"/>
              <a:ext cx="26934" cy="26934"/>
            </a:xfrm>
            <a:custGeom>
              <a:avLst/>
              <a:gdLst>
                <a:gd name="T0" fmla="*/ 2 w 13"/>
                <a:gd name="T1" fmla="*/ 0 h 13"/>
                <a:gd name="T2" fmla="*/ 2 w 13"/>
                <a:gd name="T3" fmla="*/ 0 h 13"/>
                <a:gd name="T4" fmla="*/ 0 w 13"/>
                <a:gd name="T5" fmla="*/ 2 h 13"/>
                <a:gd name="T6" fmla="*/ 6 w 13"/>
                <a:gd name="T7" fmla="*/ 13 h 13"/>
                <a:gd name="T8" fmla="*/ 11 w 13"/>
                <a:gd name="T9" fmla="*/ 11 h 13"/>
                <a:gd name="T10" fmla="*/ 2 w 13"/>
                <a:gd name="T11" fmla="*/ 0 h 13"/>
                <a:gd name="T12" fmla="*/ 11 w 13"/>
                <a:gd name="T13" fmla="*/ 11 h 13"/>
                <a:gd name="T14" fmla="*/ 13 w 13"/>
                <a:gd name="T15" fmla="*/ 6 h 13"/>
                <a:gd name="T16" fmla="*/ 11 w 13"/>
                <a:gd name="T17" fmla="*/ 2 h 13"/>
                <a:gd name="T18" fmla="*/ 9 w 13"/>
                <a:gd name="T19" fmla="*/ 0 h 13"/>
                <a:gd name="T20" fmla="*/ 2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2" y="0"/>
                  </a:moveTo>
                  <a:lnTo>
                    <a:pt x="2" y="0"/>
                  </a:lnTo>
                  <a:lnTo>
                    <a:pt x="0" y="2"/>
                  </a:lnTo>
                  <a:lnTo>
                    <a:pt x="6" y="13"/>
                  </a:lnTo>
                  <a:lnTo>
                    <a:pt x="11" y="11"/>
                  </a:lnTo>
                  <a:lnTo>
                    <a:pt x="2" y="0"/>
                  </a:lnTo>
                  <a:lnTo>
                    <a:pt x="11" y="11"/>
                  </a:lnTo>
                  <a:lnTo>
                    <a:pt x="13" y="6"/>
                  </a:lnTo>
                  <a:lnTo>
                    <a:pt x="11" y="2"/>
                  </a:lnTo>
                  <a:lnTo>
                    <a:pt x="9"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325"/>
            <p:cNvSpPr>
              <a:spLocks/>
            </p:cNvSpPr>
            <p:nvPr/>
          </p:nvSpPr>
          <p:spPr bwMode="auto">
            <a:xfrm>
              <a:off x="9180139" y="4770557"/>
              <a:ext cx="26934" cy="29005"/>
            </a:xfrm>
            <a:custGeom>
              <a:avLst/>
              <a:gdLst>
                <a:gd name="T0" fmla="*/ 11 w 13"/>
                <a:gd name="T1" fmla="*/ 12 h 14"/>
                <a:gd name="T2" fmla="*/ 4 w 13"/>
                <a:gd name="T3" fmla="*/ 0 h 14"/>
                <a:gd name="T4" fmla="*/ 0 w 13"/>
                <a:gd name="T5" fmla="*/ 3 h 14"/>
                <a:gd name="T6" fmla="*/ 7 w 13"/>
                <a:gd name="T7" fmla="*/ 14 h 14"/>
                <a:gd name="T8" fmla="*/ 11 w 13"/>
                <a:gd name="T9" fmla="*/ 12 h 14"/>
                <a:gd name="T10" fmla="*/ 11 w 13"/>
                <a:gd name="T11" fmla="*/ 12 h 14"/>
                <a:gd name="T12" fmla="*/ 11 w 13"/>
                <a:gd name="T13" fmla="*/ 12 h 14"/>
                <a:gd name="T14" fmla="*/ 13 w 13"/>
                <a:gd name="T15" fmla="*/ 7 h 14"/>
                <a:gd name="T16" fmla="*/ 13 w 13"/>
                <a:gd name="T17" fmla="*/ 3 h 14"/>
                <a:gd name="T18" fmla="*/ 9 w 13"/>
                <a:gd name="T19" fmla="*/ 0 h 14"/>
                <a:gd name="T20" fmla="*/ 4 w 13"/>
                <a:gd name="T21" fmla="*/ 0 h 14"/>
                <a:gd name="T22" fmla="*/ 11 w 13"/>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11" y="12"/>
                  </a:moveTo>
                  <a:lnTo>
                    <a:pt x="4" y="0"/>
                  </a:lnTo>
                  <a:lnTo>
                    <a:pt x="0" y="3"/>
                  </a:lnTo>
                  <a:lnTo>
                    <a:pt x="7" y="14"/>
                  </a:lnTo>
                  <a:lnTo>
                    <a:pt x="11" y="12"/>
                  </a:lnTo>
                  <a:lnTo>
                    <a:pt x="11" y="12"/>
                  </a:lnTo>
                  <a:lnTo>
                    <a:pt x="11" y="12"/>
                  </a:lnTo>
                  <a:lnTo>
                    <a:pt x="13" y="7"/>
                  </a:lnTo>
                  <a:lnTo>
                    <a:pt x="13" y="3"/>
                  </a:lnTo>
                  <a:lnTo>
                    <a:pt x="9" y="0"/>
                  </a:lnTo>
                  <a:lnTo>
                    <a:pt x="4" y="0"/>
                  </a:lnTo>
                  <a:lnTo>
                    <a:pt x="11"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Freeform 326"/>
            <p:cNvSpPr>
              <a:spLocks/>
            </p:cNvSpPr>
            <p:nvPr/>
          </p:nvSpPr>
          <p:spPr bwMode="auto">
            <a:xfrm>
              <a:off x="9188427" y="4766413"/>
              <a:ext cx="29005" cy="29005"/>
            </a:xfrm>
            <a:custGeom>
              <a:avLst/>
              <a:gdLst>
                <a:gd name="T0" fmla="*/ 3 w 14"/>
                <a:gd name="T1" fmla="*/ 0 h 14"/>
                <a:gd name="T2" fmla="*/ 3 w 14"/>
                <a:gd name="T3" fmla="*/ 0 h 14"/>
                <a:gd name="T4" fmla="*/ 0 w 14"/>
                <a:gd name="T5" fmla="*/ 2 h 14"/>
                <a:gd name="T6" fmla="*/ 7 w 14"/>
                <a:gd name="T7" fmla="*/ 14 h 14"/>
                <a:gd name="T8" fmla="*/ 12 w 14"/>
                <a:gd name="T9" fmla="*/ 11 h 14"/>
                <a:gd name="T10" fmla="*/ 3 w 14"/>
                <a:gd name="T11" fmla="*/ 0 h 14"/>
                <a:gd name="T12" fmla="*/ 12 w 14"/>
                <a:gd name="T13" fmla="*/ 11 h 14"/>
                <a:gd name="T14" fmla="*/ 14 w 14"/>
                <a:gd name="T15" fmla="*/ 7 h 14"/>
                <a:gd name="T16" fmla="*/ 12 w 14"/>
                <a:gd name="T17" fmla="*/ 2 h 14"/>
                <a:gd name="T18" fmla="*/ 9 w 14"/>
                <a:gd name="T19" fmla="*/ 0 h 14"/>
                <a:gd name="T20" fmla="*/ 3 w 14"/>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4">
                  <a:moveTo>
                    <a:pt x="3" y="0"/>
                  </a:moveTo>
                  <a:lnTo>
                    <a:pt x="3" y="0"/>
                  </a:lnTo>
                  <a:lnTo>
                    <a:pt x="0" y="2"/>
                  </a:lnTo>
                  <a:lnTo>
                    <a:pt x="7" y="14"/>
                  </a:lnTo>
                  <a:lnTo>
                    <a:pt x="12" y="11"/>
                  </a:lnTo>
                  <a:lnTo>
                    <a:pt x="3" y="0"/>
                  </a:lnTo>
                  <a:lnTo>
                    <a:pt x="12" y="11"/>
                  </a:lnTo>
                  <a:lnTo>
                    <a:pt x="14" y="7"/>
                  </a:lnTo>
                  <a:lnTo>
                    <a:pt x="12" y="2"/>
                  </a:lnTo>
                  <a:lnTo>
                    <a:pt x="9" y="0"/>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327"/>
            <p:cNvSpPr>
              <a:spLocks/>
            </p:cNvSpPr>
            <p:nvPr/>
          </p:nvSpPr>
          <p:spPr bwMode="auto">
            <a:xfrm>
              <a:off x="9194643" y="4762269"/>
              <a:ext cx="31078" cy="26934"/>
            </a:xfrm>
            <a:custGeom>
              <a:avLst/>
              <a:gdLst>
                <a:gd name="T0" fmla="*/ 11 w 15"/>
                <a:gd name="T1" fmla="*/ 11 h 13"/>
                <a:gd name="T2" fmla="*/ 4 w 15"/>
                <a:gd name="T3" fmla="*/ 0 h 13"/>
                <a:gd name="T4" fmla="*/ 0 w 15"/>
                <a:gd name="T5" fmla="*/ 2 h 13"/>
                <a:gd name="T6" fmla="*/ 9 w 15"/>
                <a:gd name="T7" fmla="*/ 13 h 13"/>
                <a:gd name="T8" fmla="*/ 11 w 15"/>
                <a:gd name="T9" fmla="*/ 11 h 13"/>
                <a:gd name="T10" fmla="*/ 11 w 15"/>
                <a:gd name="T11" fmla="*/ 11 h 13"/>
                <a:gd name="T12" fmla="*/ 11 w 15"/>
                <a:gd name="T13" fmla="*/ 11 h 13"/>
                <a:gd name="T14" fmla="*/ 15 w 15"/>
                <a:gd name="T15" fmla="*/ 7 h 13"/>
                <a:gd name="T16" fmla="*/ 13 w 15"/>
                <a:gd name="T17" fmla="*/ 2 h 13"/>
                <a:gd name="T18" fmla="*/ 9 w 15"/>
                <a:gd name="T19" fmla="*/ 0 h 13"/>
                <a:gd name="T20" fmla="*/ 4 w 15"/>
                <a:gd name="T21" fmla="*/ 0 h 13"/>
                <a:gd name="T22" fmla="*/ 11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1" y="11"/>
                  </a:moveTo>
                  <a:lnTo>
                    <a:pt x="4" y="0"/>
                  </a:lnTo>
                  <a:lnTo>
                    <a:pt x="0" y="2"/>
                  </a:lnTo>
                  <a:lnTo>
                    <a:pt x="9" y="13"/>
                  </a:lnTo>
                  <a:lnTo>
                    <a:pt x="11" y="11"/>
                  </a:lnTo>
                  <a:lnTo>
                    <a:pt x="11" y="11"/>
                  </a:lnTo>
                  <a:lnTo>
                    <a:pt x="11" y="11"/>
                  </a:lnTo>
                  <a:lnTo>
                    <a:pt x="15" y="7"/>
                  </a:lnTo>
                  <a:lnTo>
                    <a:pt x="13" y="2"/>
                  </a:lnTo>
                  <a:lnTo>
                    <a:pt x="9" y="0"/>
                  </a:lnTo>
                  <a:lnTo>
                    <a:pt x="4"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Freeform 328"/>
            <p:cNvSpPr>
              <a:spLocks/>
            </p:cNvSpPr>
            <p:nvPr/>
          </p:nvSpPr>
          <p:spPr bwMode="auto">
            <a:xfrm>
              <a:off x="9202930" y="4758126"/>
              <a:ext cx="26934" cy="26934"/>
            </a:xfrm>
            <a:custGeom>
              <a:avLst/>
              <a:gdLst>
                <a:gd name="T0" fmla="*/ 5 w 13"/>
                <a:gd name="T1" fmla="*/ 0 h 13"/>
                <a:gd name="T2" fmla="*/ 2 w 13"/>
                <a:gd name="T3" fmla="*/ 0 h 13"/>
                <a:gd name="T4" fmla="*/ 0 w 13"/>
                <a:gd name="T5" fmla="*/ 2 h 13"/>
                <a:gd name="T6" fmla="*/ 7 w 13"/>
                <a:gd name="T7" fmla="*/ 13 h 13"/>
                <a:gd name="T8" fmla="*/ 11 w 13"/>
                <a:gd name="T9" fmla="*/ 11 h 13"/>
                <a:gd name="T10" fmla="*/ 5 w 13"/>
                <a:gd name="T11" fmla="*/ 0 h 13"/>
                <a:gd name="T12" fmla="*/ 11 w 13"/>
                <a:gd name="T13" fmla="*/ 11 h 13"/>
                <a:gd name="T14" fmla="*/ 13 w 13"/>
                <a:gd name="T15" fmla="*/ 6 h 13"/>
                <a:gd name="T16" fmla="*/ 13 w 13"/>
                <a:gd name="T17" fmla="*/ 2 h 13"/>
                <a:gd name="T18" fmla="*/ 9 w 13"/>
                <a:gd name="T19" fmla="*/ 0 h 13"/>
                <a:gd name="T20" fmla="*/ 2 w 13"/>
                <a:gd name="T21" fmla="*/ 0 h 13"/>
                <a:gd name="T22" fmla="*/ 5 w 13"/>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5" y="0"/>
                  </a:moveTo>
                  <a:lnTo>
                    <a:pt x="2" y="0"/>
                  </a:lnTo>
                  <a:lnTo>
                    <a:pt x="0" y="2"/>
                  </a:lnTo>
                  <a:lnTo>
                    <a:pt x="7" y="13"/>
                  </a:lnTo>
                  <a:lnTo>
                    <a:pt x="11" y="11"/>
                  </a:lnTo>
                  <a:lnTo>
                    <a:pt x="5" y="0"/>
                  </a:lnTo>
                  <a:lnTo>
                    <a:pt x="11" y="11"/>
                  </a:lnTo>
                  <a:lnTo>
                    <a:pt x="13" y="6"/>
                  </a:lnTo>
                  <a:lnTo>
                    <a:pt x="13" y="2"/>
                  </a:lnTo>
                  <a:lnTo>
                    <a:pt x="9" y="0"/>
                  </a:lnTo>
                  <a:lnTo>
                    <a:pt x="2"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Freeform 329"/>
            <p:cNvSpPr>
              <a:spLocks/>
            </p:cNvSpPr>
            <p:nvPr/>
          </p:nvSpPr>
          <p:spPr bwMode="auto">
            <a:xfrm>
              <a:off x="9213288" y="4753982"/>
              <a:ext cx="26934" cy="26934"/>
            </a:xfrm>
            <a:custGeom>
              <a:avLst/>
              <a:gdLst>
                <a:gd name="T0" fmla="*/ 11 w 13"/>
                <a:gd name="T1" fmla="*/ 11 h 13"/>
                <a:gd name="T2" fmla="*/ 2 w 13"/>
                <a:gd name="T3" fmla="*/ 0 h 13"/>
                <a:gd name="T4" fmla="*/ 0 w 13"/>
                <a:gd name="T5" fmla="*/ 2 h 13"/>
                <a:gd name="T6" fmla="*/ 6 w 13"/>
                <a:gd name="T7" fmla="*/ 13 h 13"/>
                <a:gd name="T8" fmla="*/ 8 w 13"/>
                <a:gd name="T9" fmla="*/ 11 h 13"/>
                <a:gd name="T10" fmla="*/ 11 w 13"/>
                <a:gd name="T11" fmla="*/ 11 h 13"/>
                <a:gd name="T12" fmla="*/ 8 w 13"/>
                <a:gd name="T13" fmla="*/ 11 h 13"/>
                <a:gd name="T14" fmla="*/ 13 w 13"/>
                <a:gd name="T15" fmla="*/ 6 h 13"/>
                <a:gd name="T16" fmla="*/ 11 w 13"/>
                <a:gd name="T17" fmla="*/ 2 h 13"/>
                <a:gd name="T18" fmla="*/ 6 w 13"/>
                <a:gd name="T19" fmla="*/ 0 h 13"/>
                <a:gd name="T20" fmla="*/ 2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0"/>
                  </a:lnTo>
                  <a:lnTo>
                    <a:pt x="0" y="2"/>
                  </a:lnTo>
                  <a:lnTo>
                    <a:pt x="6" y="13"/>
                  </a:lnTo>
                  <a:lnTo>
                    <a:pt x="8" y="11"/>
                  </a:lnTo>
                  <a:lnTo>
                    <a:pt x="11" y="11"/>
                  </a:lnTo>
                  <a:lnTo>
                    <a:pt x="8" y="11"/>
                  </a:lnTo>
                  <a:lnTo>
                    <a:pt x="13" y="6"/>
                  </a:lnTo>
                  <a:lnTo>
                    <a:pt x="11" y="2"/>
                  </a:lnTo>
                  <a:lnTo>
                    <a:pt x="6"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330"/>
            <p:cNvSpPr>
              <a:spLocks/>
            </p:cNvSpPr>
            <p:nvPr/>
          </p:nvSpPr>
          <p:spPr bwMode="auto">
            <a:xfrm>
              <a:off x="9217432" y="4743624"/>
              <a:ext cx="26934" cy="33149"/>
            </a:xfrm>
            <a:custGeom>
              <a:avLst/>
              <a:gdLst>
                <a:gd name="T0" fmla="*/ 4 w 13"/>
                <a:gd name="T1" fmla="*/ 2 h 16"/>
                <a:gd name="T2" fmla="*/ 2 w 13"/>
                <a:gd name="T3" fmla="*/ 2 h 16"/>
                <a:gd name="T4" fmla="*/ 0 w 13"/>
                <a:gd name="T5" fmla="*/ 5 h 16"/>
                <a:gd name="T6" fmla="*/ 9 w 13"/>
                <a:gd name="T7" fmla="*/ 16 h 16"/>
                <a:gd name="T8" fmla="*/ 11 w 13"/>
                <a:gd name="T9" fmla="*/ 13 h 16"/>
                <a:gd name="T10" fmla="*/ 4 w 13"/>
                <a:gd name="T11" fmla="*/ 2 h 16"/>
                <a:gd name="T12" fmla="*/ 11 w 13"/>
                <a:gd name="T13" fmla="*/ 13 h 16"/>
                <a:gd name="T14" fmla="*/ 13 w 13"/>
                <a:gd name="T15" fmla="*/ 7 h 16"/>
                <a:gd name="T16" fmla="*/ 13 w 13"/>
                <a:gd name="T17" fmla="*/ 2 h 16"/>
                <a:gd name="T18" fmla="*/ 9 w 13"/>
                <a:gd name="T19" fmla="*/ 0 h 16"/>
                <a:gd name="T20" fmla="*/ 2 w 13"/>
                <a:gd name="T21" fmla="*/ 2 h 16"/>
                <a:gd name="T22" fmla="*/ 4 w 13"/>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4" y="2"/>
                  </a:moveTo>
                  <a:lnTo>
                    <a:pt x="2" y="2"/>
                  </a:lnTo>
                  <a:lnTo>
                    <a:pt x="0" y="5"/>
                  </a:lnTo>
                  <a:lnTo>
                    <a:pt x="9" y="16"/>
                  </a:lnTo>
                  <a:lnTo>
                    <a:pt x="11" y="13"/>
                  </a:lnTo>
                  <a:lnTo>
                    <a:pt x="4" y="2"/>
                  </a:lnTo>
                  <a:lnTo>
                    <a:pt x="11" y="13"/>
                  </a:lnTo>
                  <a:lnTo>
                    <a:pt x="13" y="7"/>
                  </a:lnTo>
                  <a:lnTo>
                    <a:pt x="13" y="2"/>
                  </a:lnTo>
                  <a:lnTo>
                    <a:pt x="9" y="0"/>
                  </a:lnTo>
                  <a:lnTo>
                    <a:pt x="2" y="2"/>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331"/>
            <p:cNvSpPr>
              <a:spLocks/>
            </p:cNvSpPr>
            <p:nvPr/>
          </p:nvSpPr>
          <p:spPr bwMode="auto">
            <a:xfrm>
              <a:off x="9225719" y="4739480"/>
              <a:ext cx="26934" cy="31078"/>
            </a:xfrm>
            <a:custGeom>
              <a:avLst/>
              <a:gdLst>
                <a:gd name="T0" fmla="*/ 11 w 13"/>
                <a:gd name="T1" fmla="*/ 13 h 15"/>
                <a:gd name="T2" fmla="*/ 2 w 13"/>
                <a:gd name="T3" fmla="*/ 2 h 15"/>
                <a:gd name="T4" fmla="*/ 0 w 13"/>
                <a:gd name="T5" fmla="*/ 4 h 15"/>
                <a:gd name="T6" fmla="*/ 7 w 13"/>
                <a:gd name="T7" fmla="*/ 15 h 15"/>
                <a:gd name="T8" fmla="*/ 9 w 13"/>
                <a:gd name="T9" fmla="*/ 13 h 15"/>
                <a:gd name="T10" fmla="*/ 11 w 13"/>
                <a:gd name="T11" fmla="*/ 13 h 15"/>
                <a:gd name="T12" fmla="*/ 9 w 13"/>
                <a:gd name="T13" fmla="*/ 13 h 15"/>
                <a:gd name="T14" fmla="*/ 13 w 13"/>
                <a:gd name="T15" fmla="*/ 9 h 15"/>
                <a:gd name="T16" fmla="*/ 11 w 13"/>
                <a:gd name="T17" fmla="*/ 4 h 15"/>
                <a:gd name="T18" fmla="*/ 9 w 13"/>
                <a:gd name="T19" fmla="*/ 0 h 15"/>
                <a:gd name="T20" fmla="*/ 2 w 13"/>
                <a:gd name="T21" fmla="*/ 2 h 15"/>
                <a:gd name="T22" fmla="*/ 11 w 13"/>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3"/>
                  </a:moveTo>
                  <a:lnTo>
                    <a:pt x="2" y="2"/>
                  </a:lnTo>
                  <a:lnTo>
                    <a:pt x="0" y="4"/>
                  </a:lnTo>
                  <a:lnTo>
                    <a:pt x="7" y="15"/>
                  </a:lnTo>
                  <a:lnTo>
                    <a:pt x="9" y="13"/>
                  </a:lnTo>
                  <a:lnTo>
                    <a:pt x="11" y="13"/>
                  </a:lnTo>
                  <a:lnTo>
                    <a:pt x="9" y="13"/>
                  </a:lnTo>
                  <a:lnTo>
                    <a:pt x="13" y="9"/>
                  </a:lnTo>
                  <a:lnTo>
                    <a:pt x="11" y="4"/>
                  </a:lnTo>
                  <a:lnTo>
                    <a:pt x="9" y="0"/>
                  </a:lnTo>
                  <a:lnTo>
                    <a:pt x="2" y="2"/>
                  </a:lnTo>
                  <a:lnTo>
                    <a:pt x="11"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332"/>
            <p:cNvSpPr>
              <a:spLocks/>
            </p:cNvSpPr>
            <p:nvPr/>
          </p:nvSpPr>
          <p:spPr bwMode="auto">
            <a:xfrm>
              <a:off x="9229863" y="4735337"/>
              <a:ext cx="29005" cy="31078"/>
            </a:xfrm>
            <a:custGeom>
              <a:avLst/>
              <a:gdLst>
                <a:gd name="T0" fmla="*/ 11 w 14"/>
                <a:gd name="T1" fmla="*/ 13 h 15"/>
                <a:gd name="T2" fmla="*/ 5 w 14"/>
                <a:gd name="T3" fmla="*/ 2 h 15"/>
                <a:gd name="T4" fmla="*/ 0 w 14"/>
                <a:gd name="T5" fmla="*/ 4 h 15"/>
                <a:gd name="T6" fmla="*/ 9 w 14"/>
                <a:gd name="T7" fmla="*/ 15 h 15"/>
                <a:gd name="T8" fmla="*/ 11 w 14"/>
                <a:gd name="T9" fmla="*/ 13 h 15"/>
                <a:gd name="T10" fmla="*/ 11 w 14"/>
                <a:gd name="T11" fmla="*/ 13 h 15"/>
                <a:gd name="T12" fmla="*/ 11 w 14"/>
                <a:gd name="T13" fmla="*/ 13 h 15"/>
                <a:gd name="T14" fmla="*/ 14 w 14"/>
                <a:gd name="T15" fmla="*/ 9 h 15"/>
                <a:gd name="T16" fmla="*/ 14 w 14"/>
                <a:gd name="T17" fmla="*/ 4 h 15"/>
                <a:gd name="T18" fmla="*/ 9 w 14"/>
                <a:gd name="T19" fmla="*/ 0 h 15"/>
                <a:gd name="T20" fmla="*/ 5 w 14"/>
                <a:gd name="T21" fmla="*/ 2 h 15"/>
                <a:gd name="T22" fmla="*/ 11 w 14"/>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11" y="13"/>
                  </a:moveTo>
                  <a:lnTo>
                    <a:pt x="5" y="2"/>
                  </a:lnTo>
                  <a:lnTo>
                    <a:pt x="0" y="4"/>
                  </a:lnTo>
                  <a:lnTo>
                    <a:pt x="9" y="15"/>
                  </a:lnTo>
                  <a:lnTo>
                    <a:pt x="11" y="13"/>
                  </a:lnTo>
                  <a:lnTo>
                    <a:pt x="11" y="13"/>
                  </a:lnTo>
                  <a:lnTo>
                    <a:pt x="11" y="13"/>
                  </a:lnTo>
                  <a:lnTo>
                    <a:pt x="14" y="9"/>
                  </a:lnTo>
                  <a:lnTo>
                    <a:pt x="14" y="4"/>
                  </a:lnTo>
                  <a:lnTo>
                    <a:pt x="9" y="0"/>
                  </a:lnTo>
                  <a:lnTo>
                    <a:pt x="5" y="2"/>
                  </a:lnTo>
                  <a:lnTo>
                    <a:pt x="11"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33"/>
            <p:cNvSpPr>
              <a:spLocks/>
            </p:cNvSpPr>
            <p:nvPr/>
          </p:nvSpPr>
          <p:spPr bwMode="auto">
            <a:xfrm>
              <a:off x="9240222" y="4731193"/>
              <a:ext cx="26934" cy="31078"/>
            </a:xfrm>
            <a:custGeom>
              <a:avLst/>
              <a:gdLst>
                <a:gd name="T0" fmla="*/ 2 w 13"/>
                <a:gd name="T1" fmla="*/ 2 h 15"/>
                <a:gd name="T2" fmla="*/ 2 w 13"/>
                <a:gd name="T3" fmla="*/ 2 h 15"/>
                <a:gd name="T4" fmla="*/ 0 w 13"/>
                <a:gd name="T5" fmla="*/ 4 h 15"/>
                <a:gd name="T6" fmla="*/ 6 w 13"/>
                <a:gd name="T7" fmla="*/ 15 h 15"/>
                <a:gd name="T8" fmla="*/ 11 w 13"/>
                <a:gd name="T9" fmla="*/ 11 h 15"/>
                <a:gd name="T10" fmla="*/ 2 w 13"/>
                <a:gd name="T11" fmla="*/ 2 h 15"/>
                <a:gd name="T12" fmla="*/ 11 w 13"/>
                <a:gd name="T13" fmla="*/ 11 h 15"/>
                <a:gd name="T14" fmla="*/ 13 w 13"/>
                <a:gd name="T15" fmla="*/ 6 h 15"/>
                <a:gd name="T16" fmla="*/ 11 w 13"/>
                <a:gd name="T17" fmla="*/ 2 h 15"/>
                <a:gd name="T18" fmla="*/ 6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4"/>
                  </a:lnTo>
                  <a:lnTo>
                    <a:pt x="6" y="15"/>
                  </a:lnTo>
                  <a:lnTo>
                    <a:pt x="11" y="11"/>
                  </a:lnTo>
                  <a:lnTo>
                    <a:pt x="2" y="2"/>
                  </a:lnTo>
                  <a:lnTo>
                    <a:pt x="11" y="11"/>
                  </a:lnTo>
                  <a:lnTo>
                    <a:pt x="13" y="6"/>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34"/>
            <p:cNvSpPr>
              <a:spLocks/>
            </p:cNvSpPr>
            <p:nvPr/>
          </p:nvSpPr>
          <p:spPr bwMode="auto">
            <a:xfrm>
              <a:off x="9244366" y="4724977"/>
              <a:ext cx="26934" cy="29005"/>
            </a:xfrm>
            <a:custGeom>
              <a:avLst/>
              <a:gdLst>
                <a:gd name="T0" fmla="*/ 4 w 13"/>
                <a:gd name="T1" fmla="*/ 0 h 14"/>
                <a:gd name="T2" fmla="*/ 4 w 13"/>
                <a:gd name="T3" fmla="*/ 3 h 14"/>
                <a:gd name="T4" fmla="*/ 0 w 13"/>
                <a:gd name="T5" fmla="*/ 5 h 14"/>
                <a:gd name="T6" fmla="*/ 9 w 13"/>
                <a:gd name="T7" fmla="*/ 14 h 14"/>
                <a:gd name="T8" fmla="*/ 11 w 13"/>
                <a:gd name="T9" fmla="*/ 11 h 14"/>
                <a:gd name="T10" fmla="*/ 4 w 13"/>
                <a:gd name="T11" fmla="*/ 0 h 14"/>
                <a:gd name="T12" fmla="*/ 11 w 13"/>
                <a:gd name="T13" fmla="*/ 11 h 14"/>
                <a:gd name="T14" fmla="*/ 13 w 13"/>
                <a:gd name="T15" fmla="*/ 7 h 14"/>
                <a:gd name="T16" fmla="*/ 13 w 13"/>
                <a:gd name="T17" fmla="*/ 3 h 14"/>
                <a:gd name="T18" fmla="*/ 9 w 13"/>
                <a:gd name="T19" fmla="*/ 0 h 14"/>
                <a:gd name="T20" fmla="*/ 4 w 13"/>
                <a:gd name="T21" fmla="*/ 3 h 14"/>
                <a:gd name="T22" fmla="*/ 4 w 13"/>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4" y="0"/>
                  </a:moveTo>
                  <a:lnTo>
                    <a:pt x="4" y="3"/>
                  </a:lnTo>
                  <a:lnTo>
                    <a:pt x="0" y="5"/>
                  </a:lnTo>
                  <a:lnTo>
                    <a:pt x="9" y="14"/>
                  </a:lnTo>
                  <a:lnTo>
                    <a:pt x="11" y="11"/>
                  </a:lnTo>
                  <a:lnTo>
                    <a:pt x="4" y="0"/>
                  </a:lnTo>
                  <a:lnTo>
                    <a:pt x="11" y="11"/>
                  </a:lnTo>
                  <a:lnTo>
                    <a:pt x="13" y="7"/>
                  </a:lnTo>
                  <a:lnTo>
                    <a:pt x="13" y="3"/>
                  </a:lnTo>
                  <a:lnTo>
                    <a:pt x="9" y="0"/>
                  </a:lnTo>
                  <a:lnTo>
                    <a:pt x="4"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Freeform 335"/>
            <p:cNvSpPr>
              <a:spLocks/>
            </p:cNvSpPr>
            <p:nvPr/>
          </p:nvSpPr>
          <p:spPr bwMode="auto">
            <a:xfrm>
              <a:off x="9252653" y="4720833"/>
              <a:ext cx="29005" cy="26934"/>
            </a:xfrm>
            <a:custGeom>
              <a:avLst/>
              <a:gdLst>
                <a:gd name="T0" fmla="*/ 11 w 14"/>
                <a:gd name="T1" fmla="*/ 11 h 13"/>
                <a:gd name="T2" fmla="*/ 3 w 14"/>
                <a:gd name="T3" fmla="*/ 0 h 13"/>
                <a:gd name="T4" fmla="*/ 0 w 14"/>
                <a:gd name="T5" fmla="*/ 2 h 13"/>
                <a:gd name="T6" fmla="*/ 7 w 14"/>
                <a:gd name="T7" fmla="*/ 13 h 13"/>
                <a:gd name="T8" fmla="*/ 11 w 14"/>
                <a:gd name="T9" fmla="*/ 11 h 13"/>
                <a:gd name="T10" fmla="*/ 11 w 14"/>
                <a:gd name="T11" fmla="*/ 11 h 13"/>
                <a:gd name="T12" fmla="*/ 11 w 14"/>
                <a:gd name="T13" fmla="*/ 11 h 13"/>
                <a:gd name="T14" fmla="*/ 14 w 14"/>
                <a:gd name="T15" fmla="*/ 7 h 13"/>
                <a:gd name="T16" fmla="*/ 14 w 14"/>
                <a:gd name="T17" fmla="*/ 2 h 13"/>
                <a:gd name="T18" fmla="*/ 9 w 14"/>
                <a:gd name="T19" fmla="*/ 0 h 13"/>
                <a:gd name="T20" fmla="*/ 3 w 14"/>
                <a:gd name="T21" fmla="*/ 0 h 13"/>
                <a:gd name="T22" fmla="*/ 11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1" y="11"/>
                  </a:moveTo>
                  <a:lnTo>
                    <a:pt x="3" y="0"/>
                  </a:lnTo>
                  <a:lnTo>
                    <a:pt x="0" y="2"/>
                  </a:lnTo>
                  <a:lnTo>
                    <a:pt x="7" y="13"/>
                  </a:lnTo>
                  <a:lnTo>
                    <a:pt x="11" y="11"/>
                  </a:lnTo>
                  <a:lnTo>
                    <a:pt x="11" y="11"/>
                  </a:lnTo>
                  <a:lnTo>
                    <a:pt x="11" y="11"/>
                  </a:lnTo>
                  <a:lnTo>
                    <a:pt x="14" y="7"/>
                  </a:lnTo>
                  <a:lnTo>
                    <a:pt x="14" y="2"/>
                  </a:lnTo>
                  <a:lnTo>
                    <a:pt x="9" y="0"/>
                  </a:lnTo>
                  <a:lnTo>
                    <a:pt x="3"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336"/>
            <p:cNvSpPr>
              <a:spLocks/>
            </p:cNvSpPr>
            <p:nvPr/>
          </p:nvSpPr>
          <p:spPr bwMode="auto">
            <a:xfrm>
              <a:off x="9258868" y="4716690"/>
              <a:ext cx="31078" cy="26934"/>
            </a:xfrm>
            <a:custGeom>
              <a:avLst/>
              <a:gdLst>
                <a:gd name="T0" fmla="*/ 11 w 15"/>
                <a:gd name="T1" fmla="*/ 11 h 13"/>
                <a:gd name="T2" fmla="*/ 4 w 15"/>
                <a:gd name="T3" fmla="*/ 0 h 13"/>
                <a:gd name="T4" fmla="*/ 0 w 15"/>
                <a:gd name="T5" fmla="*/ 2 h 13"/>
                <a:gd name="T6" fmla="*/ 8 w 15"/>
                <a:gd name="T7" fmla="*/ 13 h 13"/>
                <a:gd name="T8" fmla="*/ 11 w 15"/>
                <a:gd name="T9" fmla="*/ 11 h 13"/>
                <a:gd name="T10" fmla="*/ 11 w 15"/>
                <a:gd name="T11" fmla="*/ 11 h 13"/>
                <a:gd name="T12" fmla="*/ 11 w 15"/>
                <a:gd name="T13" fmla="*/ 11 h 13"/>
                <a:gd name="T14" fmla="*/ 15 w 15"/>
                <a:gd name="T15" fmla="*/ 7 h 13"/>
                <a:gd name="T16" fmla="*/ 13 w 15"/>
                <a:gd name="T17" fmla="*/ 2 h 13"/>
                <a:gd name="T18" fmla="*/ 8 w 15"/>
                <a:gd name="T19" fmla="*/ 0 h 13"/>
                <a:gd name="T20" fmla="*/ 4 w 15"/>
                <a:gd name="T21" fmla="*/ 0 h 13"/>
                <a:gd name="T22" fmla="*/ 11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1" y="11"/>
                  </a:moveTo>
                  <a:lnTo>
                    <a:pt x="4" y="0"/>
                  </a:lnTo>
                  <a:lnTo>
                    <a:pt x="0" y="2"/>
                  </a:lnTo>
                  <a:lnTo>
                    <a:pt x="8" y="13"/>
                  </a:lnTo>
                  <a:lnTo>
                    <a:pt x="11" y="11"/>
                  </a:lnTo>
                  <a:lnTo>
                    <a:pt x="11" y="11"/>
                  </a:lnTo>
                  <a:lnTo>
                    <a:pt x="11" y="11"/>
                  </a:lnTo>
                  <a:lnTo>
                    <a:pt x="15" y="7"/>
                  </a:lnTo>
                  <a:lnTo>
                    <a:pt x="13" y="2"/>
                  </a:lnTo>
                  <a:lnTo>
                    <a:pt x="8" y="0"/>
                  </a:lnTo>
                  <a:lnTo>
                    <a:pt x="4"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Freeform 337"/>
            <p:cNvSpPr>
              <a:spLocks/>
            </p:cNvSpPr>
            <p:nvPr/>
          </p:nvSpPr>
          <p:spPr bwMode="auto">
            <a:xfrm>
              <a:off x="9267155" y="4712546"/>
              <a:ext cx="26934" cy="26934"/>
            </a:xfrm>
            <a:custGeom>
              <a:avLst/>
              <a:gdLst>
                <a:gd name="T0" fmla="*/ 2 w 13"/>
                <a:gd name="T1" fmla="*/ 0 h 13"/>
                <a:gd name="T2" fmla="*/ 2 w 13"/>
                <a:gd name="T3" fmla="*/ 0 h 13"/>
                <a:gd name="T4" fmla="*/ 0 w 13"/>
                <a:gd name="T5" fmla="*/ 2 h 13"/>
                <a:gd name="T6" fmla="*/ 7 w 13"/>
                <a:gd name="T7" fmla="*/ 13 h 13"/>
                <a:gd name="T8" fmla="*/ 11 w 13"/>
                <a:gd name="T9" fmla="*/ 11 h 13"/>
                <a:gd name="T10" fmla="*/ 2 w 13"/>
                <a:gd name="T11" fmla="*/ 0 h 13"/>
                <a:gd name="T12" fmla="*/ 11 w 13"/>
                <a:gd name="T13" fmla="*/ 11 h 13"/>
                <a:gd name="T14" fmla="*/ 13 w 13"/>
                <a:gd name="T15" fmla="*/ 6 h 13"/>
                <a:gd name="T16" fmla="*/ 11 w 13"/>
                <a:gd name="T17" fmla="*/ 2 h 13"/>
                <a:gd name="T18" fmla="*/ 9 w 13"/>
                <a:gd name="T19" fmla="*/ 0 h 13"/>
                <a:gd name="T20" fmla="*/ 2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2" y="0"/>
                  </a:moveTo>
                  <a:lnTo>
                    <a:pt x="2" y="0"/>
                  </a:lnTo>
                  <a:lnTo>
                    <a:pt x="0" y="2"/>
                  </a:lnTo>
                  <a:lnTo>
                    <a:pt x="7" y="13"/>
                  </a:lnTo>
                  <a:lnTo>
                    <a:pt x="11" y="11"/>
                  </a:lnTo>
                  <a:lnTo>
                    <a:pt x="2" y="0"/>
                  </a:lnTo>
                  <a:lnTo>
                    <a:pt x="11" y="11"/>
                  </a:lnTo>
                  <a:lnTo>
                    <a:pt x="13" y="6"/>
                  </a:lnTo>
                  <a:lnTo>
                    <a:pt x="11" y="2"/>
                  </a:lnTo>
                  <a:lnTo>
                    <a:pt x="9"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Freeform 338"/>
            <p:cNvSpPr>
              <a:spLocks/>
            </p:cNvSpPr>
            <p:nvPr/>
          </p:nvSpPr>
          <p:spPr bwMode="auto">
            <a:xfrm>
              <a:off x="9271299" y="4706331"/>
              <a:ext cx="33149" cy="29005"/>
            </a:xfrm>
            <a:custGeom>
              <a:avLst/>
              <a:gdLst>
                <a:gd name="T0" fmla="*/ 11 w 16"/>
                <a:gd name="T1" fmla="*/ 12 h 14"/>
                <a:gd name="T2" fmla="*/ 5 w 16"/>
                <a:gd name="T3" fmla="*/ 0 h 14"/>
                <a:gd name="T4" fmla="*/ 0 w 16"/>
                <a:gd name="T5" fmla="*/ 3 h 14"/>
                <a:gd name="T6" fmla="*/ 9 w 16"/>
                <a:gd name="T7" fmla="*/ 14 h 14"/>
                <a:gd name="T8" fmla="*/ 11 w 16"/>
                <a:gd name="T9" fmla="*/ 12 h 14"/>
                <a:gd name="T10" fmla="*/ 11 w 16"/>
                <a:gd name="T11" fmla="*/ 12 h 14"/>
                <a:gd name="T12" fmla="*/ 11 w 16"/>
                <a:gd name="T13" fmla="*/ 12 h 14"/>
                <a:gd name="T14" fmla="*/ 16 w 16"/>
                <a:gd name="T15" fmla="*/ 7 h 14"/>
                <a:gd name="T16" fmla="*/ 14 w 16"/>
                <a:gd name="T17" fmla="*/ 3 h 14"/>
                <a:gd name="T18" fmla="*/ 9 w 16"/>
                <a:gd name="T19" fmla="*/ 0 h 14"/>
                <a:gd name="T20" fmla="*/ 5 w 16"/>
                <a:gd name="T21" fmla="*/ 0 h 14"/>
                <a:gd name="T22" fmla="*/ 11 w 16"/>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4">
                  <a:moveTo>
                    <a:pt x="11" y="12"/>
                  </a:moveTo>
                  <a:lnTo>
                    <a:pt x="5" y="0"/>
                  </a:lnTo>
                  <a:lnTo>
                    <a:pt x="0" y="3"/>
                  </a:lnTo>
                  <a:lnTo>
                    <a:pt x="9" y="14"/>
                  </a:lnTo>
                  <a:lnTo>
                    <a:pt x="11" y="12"/>
                  </a:lnTo>
                  <a:lnTo>
                    <a:pt x="11" y="12"/>
                  </a:lnTo>
                  <a:lnTo>
                    <a:pt x="11" y="12"/>
                  </a:lnTo>
                  <a:lnTo>
                    <a:pt x="16" y="7"/>
                  </a:lnTo>
                  <a:lnTo>
                    <a:pt x="14" y="3"/>
                  </a:lnTo>
                  <a:lnTo>
                    <a:pt x="9" y="0"/>
                  </a:lnTo>
                  <a:lnTo>
                    <a:pt x="5" y="0"/>
                  </a:lnTo>
                  <a:lnTo>
                    <a:pt x="11"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Freeform 339"/>
            <p:cNvSpPr>
              <a:spLocks/>
            </p:cNvSpPr>
            <p:nvPr/>
          </p:nvSpPr>
          <p:spPr bwMode="auto">
            <a:xfrm>
              <a:off x="9281659" y="4698044"/>
              <a:ext cx="26934" cy="33149"/>
            </a:xfrm>
            <a:custGeom>
              <a:avLst/>
              <a:gdLst>
                <a:gd name="T0" fmla="*/ 11 w 13"/>
                <a:gd name="T1" fmla="*/ 11 h 16"/>
                <a:gd name="T2" fmla="*/ 2 w 13"/>
                <a:gd name="T3" fmla="*/ 2 h 16"/>
                <a:gd name="T4" fmla="*/ 0 w 13"/>
                <a:gd name="T5" fmla="*/ 4 h 16"/>
                <a:gd name="T6" fmla="*/ 6 w 13"/>
                <a:gd name="T7" fmla="*/ 16 h 16"/>
                <a:gd name="T8" fmla="*/ 11 w 13"/>
                <a:gd name="T9" fmla="*/ 13 h 16"/>
                <a:gd name="T10" fmla="*/ 11 w 13"/>
                <a:gd name="T11" fmla="*/ 11 h 16"/>
                <a:gd name="T12" fmla="*/ 11 w 13"/>
                <a:gd name="T13" fmla="*/ 13 h 16"/>
                <a:gd name="T14" fmla="*/ 13 w 13"/>
                <a:gd name="T15" fmla="*/ 7 h 16"/>
                <a:gd name="T16" fmla="*/ 13 w 13"/>
                <a:gd name="T17" fmla="*/ 2 h 16"/>
                <a:gd name="T18" fmla="*/ 9 w 13"/>
                <a:gd name="T19" fmla="*/ 0 h 16"/>
                <a:gd name="T20" fmla="*/ 2 w 13"/>
                <a:gd name="T21" fmla="*/ 2 h 16"/>
                <a:gd name="T22" fmla="*/ 11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1"/>
                  </a:moveTo>
                  <a:lnTo>
                    <a:pt x="2" y="2"/>
                  </a:lnTo>
                  <a:lnTo>
                    <a:pt x="0" y="4"/>
                  </a:lnTo>
                  <a:lnTo>
                    <a:pt x="6" y="16"/>
                  </a:lnTo>
                  <a:lnTo>
                    <a:pt x="11" y="13"/>
                  </a:lnTo>
                  <a:lnTo>
                    <a:pt x="11" y="11"/>
                  </a:lnTo>
                  <a:lnTo>
                    <a:pt x="11" y="13"/>
                  </a:lnTo>
                  <a:lnTo>
                    <a:pt x="13" y="7"/>
                  </a:lnTo>
                  <a:lnTo>
                    <a:pt x="13" y="2"/>
                  </a:lnTo>
                  <a:lnTo>
                    <a:pt x="9"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Freeform 340"/>
            <p:cNvSpPr>
              <a:spLocks/>
            </p:cNvSpPr>
            <p:nvPr/>
          </p:nvSpPr>
          <p:spPr bwMode="auto">
            <a:xfrm>
              <a:off x="9285802" y="4693900"/>
              <a:ext cx="31078" cy="26934"/>
            </a:xfrm>
            <a:custGeom>
              <a:avLst/>
              <a:gdLst>
                <a:gd name="T0" fmla="*/ 4 w 15"/>
                <a:gd name="T1" fmla="*/ 2 h 13"/>
                <a:gd name="T2" fmla="*/ 4 w 15"/>
                <a:gd name="T3" fmla="*/ 2 h 13"/>
                <a:gd name="T4" fmla="*/ 0 w 15"/>
                <a:gd name="T5" fmla="*/ 4 h 13"/>
                <a:gd name="T6" fmla="*/ 9 w 15"/>
                <a:gd name="T7" fmla="*/ 13 h 13"/>
                <a:gd name="T8" fmla="*/ 13 w 15"/>
                <a:gd name="T9" fmla="*/ 11 h 13"/>
                <a:gd name="T10" fmla="*/ 4 w 15"/>
                <a:gd name="T11" fmla="*/ 2 h 13"/>
                <a:gd name="T12" fmla="*/ 13 w 15"/>
                <a:gd name="T13" fmla="*/ 11 h 13"/>
                <a:gd name="T14" fmla="*/ 15 w 15"/>
                <a:gd name="T15" fmla="*/ 6 h 13"/>
                <a:gd name="T16" fmla="*/ 13 w 15"/>
                <a:gd name="T17" fmla="*/ 2 h 13"/>
                <a:gd name="T18" fmla="*/ 9 w 15"/>
                <a:gd name="T19" fmla="*/ 0 h 13"/>
                <a:gd name="T20" fmla="*/ 4 w 15"/>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3">
                  <a:moveTo>
                    <a:pt x="4" y="2"/>
                  </a:moveTo>
                  <a:lnTo>
                    <a:pt x="4" y="2"/>
                  </a:lnTo>
                  <a:lnTo>
                    <a:pt x="0" y="4"/>
                  </a:lnTo>
                  <a:lnTo>
                    <a:pt x="9" y="13"/>
                  </a:lnTo>
                  <a:lnTo>
                    <a:pt x="13" y="11"/>
                  </a:lnTo>
                  <a:lnTo>
                    <a:pt x="4" y="2"/>
                  </a:lnTo>
                  <a:lnTo>
                    <a:pt x="13" y="11"/>
                  </a:lnTo>
                  <a:lnTo>
                    <a:pt x="15"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Freeform 341"/>
            <p:cNvSpPr>
              <a:spLocks/>
            </p:cNvSpPr>
            <p:nvPr/>
          </p:nvSpPr>
          <p:spPr bwMode="auto">
            <a:xfrm>
              <a:off x="9294089" y="4689757"/>
              <a:ext cx="29005" cy="26934"/>
            </a:xfrm>
            <a:custGeom>
              <a:avLst/>
              <a:gdLst>
                <a:gd name="T0" fmla="*/ 11 w 14"/>
                <a:gd name="T1" fmla="*/ 11 h 13"/>
                <a:gd name="T2" fmla="*/ 5 w 14"/>
                <a:gd name="T3" fmla="*/ 0 h 13"/>
                <a:gd name="T4" fmla="*/ 0 w 14"/>
                <a:gd name="T5" fmla="*/ 4 h 13"/>
                <a:gd name="T6" fmla="*/ 7 w 14"/>
                <a:gd name="T7" fmla="*/ 13 h 13"/>
                <a:gd name="T8" fmla="*/ 11 w 14"/>
                <a:gd name="T9" fmla="*/ 11 h 13"/>
                <a:gd name="T10" fmla="*/ 11 w 14"/>
                <a:gd name="T11" fmla="*/ 11 h 13"/>
                <a:gd name="T12" fmla="*/ 11 w 14"/>
                <a:gd name="T13" fmla="*/ 11 h 13"/>
                <a:gd name="T14" fmla="*/ 14 w 14"/>
                <a:gd name="T15" fmla="*/ 6 h 13"/>
                <a:gd name="T16" fmla="*/ 14 w 14"/>
                <a:gd name="T17" fmla="*/ 2 h 13"/>
                <a:gd name="T18" fmla="*/ 9 w 14"/>
                <a:gd name="T19" fmla="*/ 0 h 13"/>
                <a:gd name="T20" fmla="*/ 5 w 14"/>
                <a:gd name="T21" fmla="*/ 0 h 13"/>
                <a:gd name="T22" fmla="*/ 11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1" y="11"/>
                  </a:moveTo>
                  <a:lnTo>
                    <a:pt x="5" y="0"/>
                  </a:lnTo>
                  <a:lnTo>
                    <a:pt x="0" y="4"/>
                  </a:lnTo>
                  <a:lnTo>
                    <a:pt x="7" y="13"/>
                  </a:lnTo>
                  <a:lnTo>
                    <a:pt x="11" y="11"/>
                  </a:lnTo>
                  <a:lnTo>
                    <a:pt x="11" y="11"/>
                  </a:lnTo>
                  <a:lnTo>
                    <a:pt x="11" y="11"/>
                  </a:lnTo>
                  <a:lnTo>
                    <a:pt x="14" y="6"/>
                  </a:lnTo>
                  <a:lnTo>
                    <a:pt x="14" y="2"/>
                  </a:lnTo>
                  <a:lnTo>
                    <a:pt x="9" y="0"/>
                  </a:lnTo>
                  <a:lnTo>
                    <a:pt x="5"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 name="Freeform 342"/>
            <p:cNvSpPr>
              <a:spLocks/>
            </p:cNvSpPr>
            <p:nvPr/>
          </p:nvSpPr>
          <p:spPr bwMode="auto">
            <a:xfrm>
              <a:off x="9304448" y="4683541"/>
              <a:ext cx="26934" cy="29005"/>
            </a:xfrm>
            <a:custGeom>
              <a:avLst/>
              <a:gdLst>
                <a:gd name="T0" fmla="*/ 11 w 13"/>
                <a:gd name="T1" fmla="*/ 11 h 14"/>
                <a:gd name="T2" fmla="*/ 2 w 13"/>
                <a:gd name="T3" fmla="*/ 0 h 14"/>
                <a:gd name="T4" fmla="*/ 0 w 13"/>
                <a:gd name="T5" fmla="*/ 5 h 14"/>
                <a:gd name="T6" fmla="*/ 6 w 13"/>
                <a:gd name="T7" fmla="*/ 14 h 14"/>
                <a:gd name="T8" fmla="*/ 11 w 13"/>
                <a:gd name="T9" fmla="*/ 11 h 14"/>
                <a:gd name="T10" fmla="*/ 11 w 13"/>
                <a:gd name="T11" fmla="*/ 11 h 14"/>
                <a:gd name="T12" fmla="*/ 11 w 13"/>
                <a:gd name="T13" fmla="*/ 11 h 14"/>
                <a:gd name="T14" fmla="*/ 13 w 13"/>
                <a:gd name="T15" fmla="*/ 7 h 14"/>
                <a:gd name="T16" fmla="*/ 11 w 13"/>
                <a:gd name="T17" fmla="*/ 3 h 14"/>
                <a:gd name="T18" fmla="*/ 6 w 13"/>
                <a:gd name="T19" fmla="*/ 0 h 14"/>
                <a:gd name="T20" fmla="*/ 2 w 13"/>
                <a:gd name="T21" fmla="*/ 0 h 14"/>
                <a:gd name="T22" fmla="*/ 11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11" y="11"/>
                  </a:moveTo>
                  <a:lnTo>
                    <a:pt x="2" y="0"/>
                  </a:lnTo>
                  <a:lnTo>
                    <a:pt x="0" y="5"/>
                  </a:lnTo>
                  <a:lnTo>
                    <a:pt x="6" y="14"/>
                  </a:lnTo>
                  <a:lnTo>
                    <a:pt x="11" y="11"/>
                  </a:lnTo>
                  <a:lnTo>
                    <a:pt x="11" y="11"/>
                  </a:lnTo>
                  <a:lnTo>
                    <a:pt x="11" y="11"/>
                  </a:lnTo>
                  <a:lnTo>
                    <a:pt x="13" y="7"/>
                  </a:lnTo>
                  <a:lnTo>
                    <a:pt x="11" y="3"/>
                  </a:lnTo>
                  <a:lnTo>
                    <a:pt x="6"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 name="Freeform 343"/>
            <p:cNvSpPr>
              <a:spLocks/>
            </p:cNvSpPr>
            <p:nvPr/>
          </p:nvSpPr>
          <p:spPr bwMode="auto">
            <a:xfrm>
              <a:off x="9308591" y="4675254"/>
              <a:ext cx="26934" cy="31078"/>
            </a:xfrm>
            <a:custGeom>
              <a:avLst/>
              <a:gdLst>
                <a:gd name="T0" fmla="*/ 4 w 13"/>
                <a:gd name="T1" fmla="*/ 2 h 15"/>
                <a:gd name="T2" fmla="*/ 4 w 13"/>
                <a:gd name="T3" fmla="*/ 2 h 15"/>
                <a:gd name="T4" fmla="*/ 0 w 13"/>
                <a:gd name="T5" fmla="*/ 4 h 15"/>
                <a:gd name="T6" fmla="*/ 9 w 13"/>
                <a:gd name="T7" fmla="*/ 15 h 15"/>
                <a:gd name="T8" fmla="*/ 11 w 13"/>
                <a:gd name="T9" fmla="*/ 13 h 15"/>
                <a:gd name="T10" fmla="*/ 4 w 13"/>
                <a:gd name="T11" fmla="*/ 2 h 15"/>
                <a:gd name="T12" fmla="*/ 11 w 13"/>
                <a:gd name="T13" fmla="*/ 13 h 15"/>
                <a:gd name="T14" fmla="*/ 13 w 13"/>
                <a:gd name="T15" fmla="*/ 9 h 15"/>
                <a:gd name="T16" fmla="*/ 13 w 13"/>
                <a:gd name="T17" fmla="*/ 4 h 15"/>
                <a:gd name="T18" fmla="*/ 9 w 13"/>
                <a:gd name="T19" fmla="*/ 0 h 15"/>
                <a:gd name="T20" fmla="*/ 4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4" y="2"/>
                  </a:moveTo>
                  <a:lnTo>
                    <a:pt x="4" y="2"/>
                  </a:lnTo>
                  <a:lnTo>
                    <a:pt x="0" y="4"/>
                  </a:lnTo>
                  <a:lnTo>
                    <a:pt x="9" y="15"/>
                  </a:lnTo>
                  <a:lnTo>
                    <a:pt x="11" y="13"/>
                  </a:lnTo>
                  <a:lnTo>
                    <a:pt x="4" y="2"/>
                  </a:lnTo>
                  <a:lnTo>
                    <a:pt x="11" y="13"/>
                  </a:lnTo>
                  <a:lnTo>
                    <a:pt x="13" y="9"/>
                  </a:lnTo>
                  <a:lnTo>
                    <a:pt x="13" y="4"/>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 name="Freeform 344"/>
            <p:cNvSpPr>
              <a:spLocks/>
            </p:cNvSpPr>
            <p:nvPr/>
          </p:nvSpPr>
          <p:spPr bwMode="auto">
            <a:xfrm>
              <a:off x="9316879" y="4671110"/>
              <a:ext cx="29005" cy="31078"/>
            </a:xfrm>
            <a:custGeom>
              <a:avLst/>
              <a:gdLst>
                <a:gd name="T0" fmla="*/ 11 w 14"/>
                <a:gd name="T1" fmla="*/ 11 h 15"/>
                <a:gd name="T2" fmla="*/ 3 w 14"/>
                <a:gd name="T3" fmla="*/ 2 h 15"/>
                <a:gd name="T4" fmla="*/ 0 w 14"/>
                <a:gd name="T5" fmla="*/ 4 h 15"/>
                <a:gd name="T6" fmla="*/ 7 w 14"/>
                <a:gd name="T7" fmla="*/ 15 h 15"/>
                <a:gd name="T8" fmla="*/ 11 w 14"/>
                <a:gd name="T9" fmla="*/ 13 h 15"/>
                <a:gd name="T10" fmla="*/ 11 w 14"/>
                <a:gd name="T11" fmla="*/ 11 h 15"/>
                <a:gd name="T12" fmla="*/ 11 w 14"/>
                <a:gd name="T13" fmla="*/ 13 h 15"/>
                <a:gd name="T14" fmla="*/ 14 w 14"/>
                <a:gd name="T15" fmla="*/ 6 h 15"/>
                <a:gd name="T16" fmla="*/ 11 w 14"/>
                <a:gd name="T17" fmla="*/ 2 h 15"/>
                <a:gd name="T18" fmla="*/ 9 w 14"/>
                <a:gd name="T19" fmla="*/ 0 h 15"/>
                <a:gd name="T20" fmla="*/ 3 w 14"/>
                <a:gd name="T21" fmla="*/ 2 h 15"/>
                <a:gd name="T22" fmla="*/ 11 w 14"/>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11" y="11"/>
                  </a:moveTo>
                  <a:lnTo>
                    <a:pt x="3" y="2"/>
                  </a:lnTo>
                  <a:lnTo>
                    <a:pt x="0" y="4"/>
                  </a:lnTo>
                  <a:lnTo>
                    <a:pt x="7" y="15"/>
                  </a:lnTo>
                  <a:lnTo>
                    <a:pt x="11" y="13"/>
                  </a:lnTo>
                  <a:lnTo>
                    <a:pt x="11" y="11"/>
                  </a:lnTo>
                  <a:lnTo>
                    <a:pt x="11" y="13"/>
                  </a:lnTo>
                  <a:lnTo>
                    <a:pt x="14" y="6"/>
                  </a:lnTo>
                  <a:lnTo>
                    <a:pt x="11" y="2"/>
                  </a:lnTo>
                  <a:lnTo>
                    <a:pt x="9" y="0"/>
                  </a:lnTo>
                  <a:lnTo>
                    <a:pt x="3"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Freeform 345"/>
            <p:cNvSpPr>
              <a:spLocks/>
            </p:cNvSpPr>
            <p:nvPr/>
          </p:nvSpPr>
          <p:spPr bwMode="auto">
            <a:xfrm>
              <a:off x="9323095" y="4666966"/>
              <a:ext cx="31078" cy="26934"/>
            </a:xfrm>
            <a:custGeom>
              <a:avLst/>
              <a:gdLst>
                <a:gd name="T0" fmla="*/ 4 w 15"/>
                <a:gd name="T1" fmla="*/ 2 h 13"/>
                <a:gd name="T2" fmla="*/ 4 w 15"/>
                <a:gd name="T3" fmla="*/ 2 h 13"/>
                <a:gd name="T4" fmla="*/ 0 w 15"/>
                <a:gd name="T5" fmla="*/ 4 h 13"/>
                <a:gd name="T6" fmla="*/ 8 w 15"/>
                <a:gd name="T7" fmla="*/ 13 h 13"/>
                <a:gd name="T8" fmla="*/ 11 w 15"/>
                <a:gd name="T9" fmla="*/ 11 h 13"/>
                <a:gd name="T10" fmla="*/ 4 w 15"/>
                <a:gd name="T11" fmla="*/ 2 h 13"/>
                <a:gd name="T12" fmla="*/ 11 w 15"/>
                <a:gd name="T13" fmla="*/ 11 h 13"/>
                <a:gd name="T14" fmla="*/ 15 w 15"/>
                <a:gd name="T15" fmla="*/ 6 h 13"/>
                <a:gd name="T16" fmla="*/ 13 w 15"/>
                <a:gd name="T17" fmla="*/ 2 h 13"/>
                <a:gd name="T18" fmla="*/ 8 w 15"/>
                <a:gd name="T19" fmla="*/ 0 h 13"/>
                <a:gd name="T20" fmla="*/ 4 w 15"/>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3">
                  <a:moveTo>
                    <a:pt x="4" y="2"/>
                  </a:moveTo>
                  <a:lnTo>
                    <a:pt x="4" y="2"/>
                  </a:lnTo>
                  <a:lnTo>
                    <a:pt x="0" y="4"/>
                  </a:lnTo>
                  <a:lnTo>
                    <a:pt x="8" y="13"/>
                  </a:lnTo>
                  <a:lnTo>
                    <a:pt x="11" y="11"/>
                  </a:lnTo>
                  <a:lnTo>
                    <a:pt x="4" y="2"/>
                  </a:lnTo>
                  <a:lnTo>
                    <a:pt x="11" y="11"/>
                  </a:lnTo>
                  <a:lnTo>
                    <a:pt x="15" y="6"/>
                  </a:lnTo>
                  <a:lnTo>
                    <a:pt x="13" y="2"/>
                  </a:lnTo>
                  <a:lnTo>
                    <a:pt x="8"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Freeform 346"/>
            <p:cNvSpPr>
              <a:spLocks/>
            </p:cNvSpPr>
            <p:nvPr/>
          </p:nvSpPr>
          <p:spPr bwMode="auto">
            <a:xfrm>
              <a:off x="9331382" y="4660752"/>
              <a:ext cx="26934" cy="29005"/>
            </a:xfrm>
            <a:custGeom>
              <a:avLst/>
              <a:gdLst>
                <a:gd name="T0" fmla="*/ 11 w 13"/>
                <a:gd name="T1" fmla="*/ 11 h 14"/>
                <a:gd name="T2" fmla="*/ 2 w 13"/>
                <a:gd name="T3" fmla="*/ 0 h 14"/>
                <a:gd name="T4" fmla="*/ 0 w 13"/>
                <a:gd name="T5" fmla="*/ 5 h 14"/>
                <a:gd name="T6" fmla="*/ 7 w 13"/>
                <a:gd name="T7" fmla="*/ 14 h 14"/>
                <a:gd name="T8" fmla="*/ 11 w 13"/>
                <a:gd name="T9" fmla="*/ 11 h 14"/>
                <a:gd name="T10" fmla="*/ 11 w 13"/>
                <a:gd name="T11" fmla="*/ 11 h 14"/>
                <a:gd name="T12" fmla="*/ 11 w 13"/>
                <a:gd name="T13" fmla="*/ 11 h 14"/>
                <a:gd name="T14" fmla="*/ 13 w 13"/>
                <a:gd name="T15" fmla="*/ 7 h 14"/>
                <a:gd name="T16" fmla="*/ 11 w 13"/>
                <a:gd name="T17" fmla="*/ 3 h 14"/>
                <a:gd name="T18" fmla="*/ 9 w 13"/>
                <a:gd name="T19" fmla="*/ 0 h 14"/>
                <a:gd name="T20" fmla="*/ 2 w 13"/>
                <a:gd name="T21" fmla="*/ 0 h 14"/>
                <a:gd name="T22" fmla="*/ 11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11" y="11"/>
                  </a:moveTo>
                  <a:lnTo>
                    <a:pt x="2" y="0"/>
                  </a:lnTo>
                  <a:lnTo>
                    <a:pt x="0" y="5"/>
                  </a:lnTo>
                  <a:lnTo>
                    <a:pt x="7" y="14"/>
                  </a:lnTo>
                  <a:lnTo>
                    <a:pt x="11" y="11"/>
                  </a:lnTo>
                  <a:lnTo>
                    <a:pt x="11" y="11"/>
                  </a:lnTo>
                  <a:lnTo>
                    <a:pt x="11" y="11"/>
                  </a:lnTo>
                  <a:lnTo>
                    <a:pt x="13" y="7"/>
                  </a:lnTo>
                  <a:lnTo>
                    <a:pt x="11" y="3"/>
                  </a:lnTo>
                  <a:lnTo>
                    <a:pt x="9"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347"/>
            <p:cNvSpPr>
              <a:spLocks/>
            </p:cNvSpPr>
            <p:nvPr/>
          </p:nvSpPr>
          <p:spPr bwMode="auto">
            <a:xfrm>
              <a:off x="9335525" y="4656608"/>
              <a:ext cx="33149" cy="26934"/>
            </a:xfrm>
            <a:custGeom>
              <a:avLst/>
              <a:gdLst>
                <a:gd name="T0" fmla="*/ 13 w 16"/>
                <a:gd name="T1" fmla="*/ 11 h 13"/>
                <a:gd name="T2" fmla="*/ 5 w 16"/>
                <a:gd name="T3" fmla="*/ 0 h 13"/>
                <a:gd name="T4" fmla="*/ 0 w 16"/>
                <a:gd name="T5" fmla="*/ 2 h 13"/>
                <a:gd name="T6" fmla="*/ 9 w 16"/>
                <a:gd name="T7" fmla="*/ 13 h 13"/>
                <a:gd name="T8" fmla="*/ 13 w 16"/>
                <a:gd name="T9" fmla="*/ 11 h 13"/>
                <a:gd name="T10" fmla="*/ 13 w 16"/>
                <a:gd name="T11" fmla="*/ 11 h 13"/>
                <a:gd name="T12" fmla="*/ 13 w 16"/>
                <a:gd name="T13" fmla="*/ 11 h 13"/>
                <a:gd name="T14" fmla="*/ 16 w 16"/>
                <a:gd name="T15" fmla="*/ 7 h 13"/>
                <a:gd name="T16" fmla="*/ 13 w 16"/>
                <a:gd name="T17" fmla="*/ 2 h 13"/>
                <a:gd name="T18" fmla="*/ 9 w 16"/>
                <a:gd name="T19" fmla="*/ 0 h 13"/>
                <a:gd name="T20" fmla="*/ 5 w 16"/>
                <a:gd name="T21" fmla="*/ 0 h 13"/>
                <a:gd name="T22" fmla="*/ 13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3" y="11"/>
                  </a:moveTo>
                  <a:lnTo>
                    <a:pt x="5" y="0"/>
                  </a:lnTo>
                  <a:lnTo>
                    <a:pt x="0" y="2"/>
                  </a:lnTo>
                  <a:lnTo>
                    <a:pt x="9" y="13"/>
                  </a:lnTo>
                  <a:lnTo>
                    <a:pt x="13" y="11"/>
                  </a:lnTo>
                  <a:lnTo>
                    <a:pt x="13" y="11"/>
                  </a:lnTo>
                  <a:lnTo>
                    <a:pt x="13" y="11"/>
                  </a:lnTo>
                  <a:lnTo>
                    <a:pt x="16" y="7"/>
                  </a:lnTo>
                  <a:lnTo>
                    <a:pt x="13" y="2"/>
                  </a:lnTo>
                  <a:lnTo>
                    <a:pt x="9" y="0"/>
                  </a:lnTo>
                  <a:lnTo>
                    <a:pt x="5" y="0"/>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348"/>
            <p:cNvSpPr>
              <a:spLocks/>
            </p:cNvSpPr>
            <p:nvPr/>
          </p:nvSpPr>
          <p:spPr bwMode="auto">
            <a:xfrm>
              <a:off x="9345884" y="4648321"/>
              <a:ext cx="26934" cy="31078"/>
            </a:xfrm>
            <a:custGeom>
              <a:avLst/>
              <a:gdLst>
                <a:gd name="T0" fmla="*/ 2 w 13"/>
                <a:gd name="T1" fmla="*/ 2 h 15"/>
                <a:gd name="T2" fmla="*/ 2 w 13"/>
                <a:gd name="T3" fmla="*/ 2 h 15"/>
                <a:gd name="T4" fmla="*/ 0 w 13"/>
                <a:gd name="T5" fmla="*/ 4 h 15"/>
                <a:gd name="T6" fmla="*/ 8 w 13"/>
                <a:gd name="T7" fmla="*/ 15 h 15"/>
                <a:gd name="T8" fmla="*/ 11 w 13"/>
                <a:gd name="T9" fmla="*/ 11 h 15"/>
                <a:gd name="T10" fmla="*/ 2 w 13"/>
                <a:gd name="T11" fmla="*/ 2 h 15"/>
                <a:gd name="T12" fmla="*/ 11 w 13"/>
                <a:gd name="T13" fmla="*/ 11 h 15"/>
                <a:gd name="T14" fmla="*/ 13 w 13"/>
                <a:gd name="T15" fmla="*/ 6 h 15"/>
                <a:gd name="T16" fmla="*/ 11 w 13"/>
                <a:gd name="T17" fmla="*/ 2 h 15"/>
                <a:gd name="T18" fmla="*/ 8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4"/>
                  </a:lnTo>
                  <a:lnTo>
                    <a:pt x="8" y="15"/>
                  </a:lnTo>
                  <a:lnTo>
                    <a:pt x="11" y="11"/>
                  </a:lnTo>
                  <a:lnTo>
                    <a:pt x="2" y="2"/>
                  </a:lnTo>
                  <a:lnTo>
                    <a:pt x="11" y="11"/>
                  </a:lnTo>
                  <a:lnTo>
                    <a:pt x="13" y="6"/>
                  </a:lnTo>
                  <a:lnTo>
                    <a:pt x="11" y="2"/>
                  </a:lnTo>
                  <a:lnTo>
                    <a:pt x="8"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349"/>
            <p:cNvSpPr>
              <a:spLocks/>
            </p:cNvSpPr>
            <p:nvPr/>
          </p:nvSpPr>
          <p:spPr bwMode="auto">
            <a:xfrm>
              <a:off x="9350027" y="4644177"/>
              <a:ext cx="31078" cy="26934"/>
            </a:xfrm>
            <a:custGeom>
              <a:avLst/>
              <a:gdLst>
                <a:gd name="T0" fmla="*/ 4 w 15"/>
                <a:gd name="T1" fmla="*/ 2 h 13"/>
                <a:gd name="T2" fmla="*/ 4 w 15"/>
                <a:gd name="T3" fmla="*/ 2 h 13"/>
                <a:gd name="T4" fmla="*/ 0 w 15"/>
                <a:gd name="T5" fmla="*/ 4 h 13"/>
                <a:gd name="T6" fmla="*/ 9 w 15"/>
                <a:gd name="T7" fmla="*/ 13 h 13"/>
                <a:gd name="T8" fmla="*/ 13 w 15"/>
                <a:gd name="T9" fmla="*/ 11 h 13"/>
                <a:gd name="T10" fmla="*/ 4 w 15"/>
                <a:gd name="T11" fmla="*/ 2 h 13"/>
                <a:gd name="T12" fmla="*/ 13 w 15"/>
                <a:gd name="T13" fmla="*/ 11 h 13"/>
                <a:gd name="T14" fmla="*/ 15 w 15"/>
                <a:gd name="T15" fmla="*/ 6 h 13"/>
                <a:gd name="T16" fmla="*/ 13 w 15"/>
                <a:gd name="T17" fmla="*/ 2 h 13"/>
                <a:gd name="T18" fmla="*/ 9 w 15"/>
                <a:gd name="T19" fmla="*/ 0 h 13"/>
                <a:gd name="T20" fmla="*/ 4 w 15"/>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3">
                  <a:moveTo>
                    <a:pt x="4" y="2"/>
                  </a:moveTo>
                  <a:lnTo>
                    <a:pt x="4" y="2"/>
                  </a:lnTo>
                  <a:lnTo>
                    <a:pt x="0" y="4"/>
                  </a:lnTo>
                  <a:lnTo>
                    <a:pt x="9" y="13"/>
                  </a:lnTo>
                  <a:lnTo>
                    <a:pt x="13" y="11"/>
                  </a:lnTo>
                  <a:lnTo>
                    <a:pt x="4" y="2"/>
                  </a:lnTo>
                  <a:lnTo>
                    <a:pt x="13" y="11"/>
                  </a:lnTo>
                  <a:lnTo>
                    <a:pt x="15"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350"/>
            <p:cNvSpPr>
              <a:spLocks/>
            </p:cNvSpPr>
            <p:nvPr/>
          </p:nvSpPr>
          <p:spPr bwMode="auto">
            <a:xfrm>
              <a:off x="9358315" y="4637961"/>
              <a:ext cx="26934" cy="29005"/>
            </a:xfrm>
            <a:custGeom>
              <a:avLst/>
              <a:gdLst>
                <a:gd name="T0" fmla="*/ 11 w 13"/>
                <a:gd name="T1" fmla="*/ 11 h 14"/>
                <a:gd name="T2" fmla="*/ 5 w 13"/>
                <a:gd name="T3" fmla="*/ 0 h 14"/>
                <a:gd name="T4" fmla="*/ 0 w 13"/>
                <a:gd name="T5" fmla="*/ 5 h 14"/>
                <a:gd name="T6" fmla="*/ 9 w 13"/>
                <a:gd name="T7" fmla="*/ 14 h 14"/>
                <a:gd name="T8" fmla="*/ 11 w 13"/>
                <a:gd name="T9" fmla="*/ 11 h 14"/>
                <a:gd name="T10" fmla="*/ 11 w 13"/>
                <a:gd name="T11" fmla="*/ 11 h 14"/>
                <a:gd name="T12" fmla="*/ 11 w 13"/>
                <a:gd name="T13" fmla="*/ 11 h 14"/>
                <a:gd name="T14" fmla="*/ 13 w 13"/>
                <a:gd name="T15" fmla="*/ 7 h 14"/>
                <a:gd name="T16" fmla="*/ 13 w 13"/>
                <a:gd name="T17" fmla="*/ 3 h 14"/>
                <a:gd name="T18" fmla="*/ 9 w 13"/>
                <a:gd name="T19" fmla="*/ 0 h 14"/>
                <a:gd name="T20" fmla="*/ 5 w 13"/>
                <a:gd name="T21" fmla="*/ 0 h 14"/>
                <a:gd name="T22" fmla="*/ 11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11" y="11"/>
                  </a:moveTo>
                  <a:lnTo>
                    <a:pt x="5" y="0"/>
                  </a:lnTo>
                  <a:lnTo>
                    <a:pt x="0" y="5"/>
                  </a:lnTo>
                  <a:lnTo>
                    <a:pt x="9" y="14"/>
                  </a:lnTo>
                  <a:lnTo>
                    <a:pt x="11" y="11"/>
                  </a:lnTo>
                  <a:lnTo>
                    <a:pt x="11" y="11"/>
                  </a:lnTo>
                  <a:lnTo>
                    <a:pt x="11" y="11"/>
                  </a:lnTo>
                  <a:lnTo>
                    <a:pt x="13" y="7"/>
                  </a:lnTo>
                  <a:lnTo>
                    <a:pt x="13" y="3"/>
                  </a:lnTo>
                  <a:lnTo>
                    <a:pt x="9" y="0"/>
                  </a:lnTo>
                  <a:lnTo>
                    <a:pt x="5"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Freeform 351"/>
            <p:cNvSpPr>
              <a:spLocks/>
            </p:cNvSpPr>
            <p:nvPr/>
          </p:nvSpPr>
          <p:spPr bwMode="auto">
            <a:xfrm>
              <a:off x="9362458" y="4629674"/>
              <a:ext cx="33149" cy="31078"/>
            </a:xfrm>
            <a:custGeom>
              <a:avLst/>
              <a:gdLst>
                <a:gd name="T0" fmla="*/ 14 w 16"/>
                <a:gd name="T1" fmla="*/ 13 h 15"/>
                <a:gd name="T2" fmla="*/ 5 w 16"/>
                <a:gd name="T3" fmla="*/ 2 h 15"/>
                <a:gd name="T4" fmla="*/ 0 w 16"/>
                <a:gd name="T5" fmla="*/ 4 h 15"/>
                <a:gd name="T6" fmla="*/ 9 w 16"/>
                <a:gd name="T7" fmla="*/ 15 h 15"/>
                <a:gd name="T8" fmla="*/ 14 w 16"/>
                <a:gd name="T9" fmla="*/ 13 h 15"/>
                <a:gd name="T10" fmla="*/ 14 w 16"/>
                <a:gd name="T11" fmla="*/ 13 h 15"/>
                <a:gd name="T12" fmla="*/ 14 w 16"/>
                <a:gd name="T13" fmla="*/ 13 h 15"/>
                <a:gd name="T14" fmla="*/ 16 w 16"/>
                <a:gd name="T15" fmla="*/ 9 h 15"/>
                <a:gd name="T16" fmla="*/ 14 w 16"/>
                <a:gd name="T17" fmla="*/ 4 h 15"/>
                <a:gd name="T18" fmla="*/ 9 w 16"/>
                <a:gd name="T19" fmla="*/ 0 h 15"/>
                <a:gd name="T20" fmla="*/ 5 w 16"/>
                <a:gd name="T21" fmla="*/ 2 h 15"/>
                <a:gd name="T22" fmla="*/ 14 w 16"/>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4" y="13"/>
                  </a:moveTo>
                  <a:lnTo>
                    <a:pt x="5" y="2"/>
                  </a:lnTo>
                  <a:lnTo>
                    <a:pt x="0" y="4"/>
                  </a:lnTo>
                  <a:lnTo>
                    <a:pt x="9" y="15"/>
                  </a:lnTo>
                  <a:lnTo>
                    <a:pt x="14" y="13"/>
                  </a:lnTo>
                  <a:lnTo>
                    <a:pt x="14" y="13"/>
                  </a:lnTo>
                  <a:lnTo>
                    <a:pt x="14" y="13"/>
                  </a:lnTo>
                  <a:lnTo>
                    <a:pt x="16" y="9"/>
                  </a:lnTo>
                  <a:lnTo>
                    <a:pt x="14" y="4"/>
                  </a:lnTo>
                  <a:lnTo>
                    <a:pt x="9" y="0"/>
                  </a:lnTo>
                  <a:lnTo>
                    <a:pt x="5" y="2"/>
                  </a:lnTo>
                  <a:lnTo>
                    <a:pt x="1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352"/>
            <p:cNvSpPr>
              <a:spLocks/>
            </p:cNvSpPr>
            <p:nvPr/>
          </p:nvSpPr>
          <p:spPr bwMode="auto">
            <a:xfrm>
              <a:off x="9372818" y="4625530"/>
              <a:ext cx="26934" cy="31078"/>
            </a:xfrm>
            <a:custGeom>
              <a:avLst/>
              <a:gdLst>
                <a:gd name="T0" fmla="*/ 4 w 13"/>
                <a:gd name="T1" fmla="*/ 2 h 15"/>
                <a:gd name="T2" fmla="*/ 4 w 13"/>
                <a:gd name="T3" fmla="*/ 2 h 15"/>
                <a:gd name="T4" fmla="*/ 0 w 13"/>
                <a:gd name="T5" fmla="*/ 4 h 15"/>
                <a:gd name="T6" fmla="*/ 9 w 13"/>
                <a:gd name="T7" fmla="*/ 15 h 15"/>
                <a:gd name="T8" fmla="*/ 11 w 13"/>
                <a:gd name="T9" fmla="*/ 11 h 15"/>
                <a:gd name="T10" fmla="*/ 4 w 13"/>
                <a:gd name="T11" fmla="*/ 2 h 15"/>
                <a:gd name="T12" fmla="*/ 11 w 13"/>
                <a:gd name="T13" fmla="*/ 11 h 15"/>
                <a:gd name="T14" fmla="*/ 13 w 13"/>
                <a:gd name="T15" fmla="*/ 6 h 15"/>
                <a:gd name="T16" fmla="*/ 13 w 13"/>
                <a:gd name="T17" fmla="*/ 2 h 15"/>
                <a:gd name="T18" fmla="*/ 9 w 13"/>
                <a:gd name="T19" fmla="*/ 0 h 15"/>
                <a:gd name="T20" fmla="*/ 4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4" y="2"/>
                  </a:moveTo>
                  <a:lnTo>
                    <a:pt x="4" y="2"/>
                  </a:lnTo>
                  <a:lnTo>
                    <a:pt x="0" y="4"/>
                  </a:lnTo>
                  <a:lnTo>
                    <a:pt x="9" y="15"/>
                  </a:lnTo>
                  <a:lnTo>
                    <a:pt x="11" y="11"/>
                  </a:lnTo>
                  <a:lnTo>
                    <a:pt x="4" y="2"/>
                  </a:lnTo>
                  <a:lnTo>
                    <a:pt x="11" y="11"/>
                  </a:lnTo>
                  <a:lnTo>
                    <a:pt x="13"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353"/>
            <p:cNvSpPr>
              <a:spLocks/>
            </p:cNvSpPr>
            <p:nvPr/>
          </p:nvSpPr>
          <p:spPr bwMode="auto">
            <a:xfrm>
              <a:off x="9381105" y="4619315"/>
              <a:ext cx="29005" cy="29005"/>
            </a:xfrm>
            <a:custGeom>
              <a:avLst/>
              <a:gdLst>
                <a:gd name="T0" fmla="*/ 11 w 14"/>
                <a:gd name="T1" fmla="*/ 12 h 14"/>
                <a:gd name="T2" fmla="*/ 2 w 14"/>
                <a:gd name="T3" fmla="*/ 0 h 14"/>
                <a:gd name="T4" fmla="*/ 0 w 14"/>
                <a:gd name="T5" fmla="*/ 5 h 14"/>
                <a:gd name="T6" fmla="*/ 7 w 14"/>
                <a:gd name="T7" fmla="*/ 14 h 14"/>
                <a:gd name="T8" fmla="*/ 11 w 14"/>
                <a:gd name="T9" fmla="*/ 12 h 14"/>
                <a:gd name="T10" fmla="*/ 11 w 14"/>
                <a:gd name="T11" fmla="*/ 12 h 14"/>
                <a:gd name="T12" fmla="*/ 11 w 14"/>
                <a:gd name="T13" fmla="*/ 12 h 14"/>
                <a:gd name="T14" fmla="*/ 14 w 14"/>
                <a:gd name="T15" fmla="*/ 7 h 14"/>
                <a:gd name="T16" fmla="*/ 11 w 14"/>
                <a:gd name="T17" fmla="*/ 3 h 14"/>
                <a:gd name="T18" fmla="*/ 7 w 14"/>
                <a:gd name="T19" fmla="*/ 0 h 14"/>
                <a:gd name="T20" fmla="*/ 2 w 14"/>
                <a:gd name="T21" fmla="*/ 0 h 14"/>
                <a:gd name="T22" fmla="*/ 11 w 14"/>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11" y="12"/>
                  </a:moveTo>
                  <a:lnTo>
                    <a:pt x="2" y="0"/>
                  </a:lnTo>
                  <a:lnTo>
                    <a:pt x="0" y="5"/>
                  </a:lnTo>
                  <a:lnTo>
                    <a:pt x="7" y="14"/>
                  </a:lnTo>
                  <a:lnTo>
                    <a:pt x="11" y="12"/>
                  </a:lnTo>
                  <a:lnTo>
                    <a:pt x="11" y="12"/>
                  </a:lnTo>
                  <a:lnTo>
                    <a:pt x="11" y="12"/>
                  </a:lnTo>
                  <a:lnTo>
                    <a:pt x="14" y="7"/>
                  </a:lnTo>
                  <a:lnTo>
                    <a:pt x="11" y="3"/>
                  </a:lnTo>
                  <a:lnTo>
                    <a:pt x="7" y="0"/>
                  </a:lnTo>
                  <a:lnTo>
                    <a:pt x="2" y="0"/>
                  </a:lnTo>
                  <a:lnTo>
                    <a:pt x="11"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Freeform 354"/>
            <p:cNvSpPr>
              <a:spLocks/>
            </p:cNvSpPr>
            <p:nvPr/>
          </p:nvSpPr>
          <p:spPr bwMode="auto">
            <a:xfrm>
              <a:off x="9385249" y="4611028"/>
              <a:ext cx="33149" cy="33149"/>
            </a:xfrm>
            <a:custGeom>
              <a:avLst/>
              <a:gdLst>
                <a:gd name="T0" fmla="*/ 5 w 16"/>
                <a:gd name="T1" fmla="*/ 2 h 16"/>
                <a:gd name="T2" fmla="*/ 5 w 16"/>
                <a:gd name="T3" fmla="*/ 2 h 16"/>
                <a:gd name="T4" fmla="*/ 0 w 16"/>
                <a:gd name="T5" fmla="*/ 7 h 16"/>
                <a:gd name="T6" fmla="*/ 9 w 16"/>
                <a:gd name="T7" fmla="*/ 16 h 16"/>
                <a:gd name="T8" fmla="*/ 12 w 16"/>
                <a:gd name="T9" fmla="*/ 13 h 16"/>
                <a:gd name="T10" fmla="*/ 5 w 16"/>
                <a:gd name="T11" fmla="*/ 2 h 16"/>
                <a:gd name="T12" fmla="*/ 12 w 16"/>
                <a:gd name="T13" fmla="*/ 13 h 16"/>
                <a:gd name="T14" fmla="*/ 16 w 16"/>
                <a:gd name="T15" fmla="*/ 7 h 16"/>
                <a:gd name="T16" fmla="*/ 14 w 16"/>
                <a:gd name="T17" fmla="*/ 2 h 16"/>
                <a:gd name="T18" fmla="*/ 9 w 16"/>
                <a:gd name="T19" fmla="*/ 0 h 16"/>
                <a:gd name="T20" fmla="*/ 5 w 16"/>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2"/>
                  </a:moveTo>
                  <a:lnTo>
                    <a:pt x="5" y="2"/>
                  </a:lnTo>
                  <a:lnTo>
                    <a:pt x="0" y="7"/>
                  </a:lnTo>
                  <a:lnTo>
                    <a:pt x="9" y="16"/>
                  </a:lnTo>
                  <a:lnTo>
                    <a:pt x="12" y="13"/>
                  </a:lnTo>
                  <a:lnTo>
                    <a:pt x="5" y="2"/>
                  </a:lnTo>
                  <a:lnTo>
                    <a:pt x="12" y="13"/>
                  </a:lnTo>
                  <a:lnTo>
                    <a:pt x="16" y="7"/>
                  </a:lnTo>
                  <a:lnTo>
                    <a:pt x="14"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355"/>
            <p:cNvSpPr>
              <a:spLocks/>
            </p:cNvSpPr>
            <p:nvPr/>
          </p:nvSpPr>
          <p:spPr bwMode="auto">
            <a:xfrm>
              <a:off x="9395607" y="4606885"/>
              <a:ext cx="26934" cy="31078"/>
            </a:xfrm>
            <a:custGeom>
              <a:avLst/>
              <a:gdLst>
                <a:gd name="T0" fmla="*/ 11 w 13"/>
                <a:gd name="T1" fmla="*/ 11 h 15"/>
                <a:gd name="T2" fmla="*/ 2 w 13"/>
                <a:gd name="T3" fmla="*/ 2 h 15"/>
                <a:gd name="T4" fmla="*/ 0 w 13"/>
                <a:gd name="T5" fmla="*/ 4 h 15"/>
                <a:gd name="T6" fmla="*/ 7 w 13"/>
                <a:gd name="T7" fmla="*/ 15 h 15"/>
                <a:gd name="T8" fmla="*/ 11 w 13"/>
                <a:gd name="T9" fmla="*/ 11 h 15"/>
                <a:gd name="T10" fmla="*/ 11 w 13"/>
                <a:gd name="T11" fmla="*/ 11 h 15"/>
                <a:gd name="T12" fmla="*/ 11 w 13"/>
                <a:gd name="T13" fmla="*/ 11 h 15"/>
                <a:gd name="T14" fmla="*/ 13 w 13"/>
                <a:gd name="T15" fmla="*/ 6 h 15"/>
                <a:gd name="T16" fmla="*/ 11 w 13"/>
                <a:gd name="T17" fmla="*/ 2 h 15"/>
                <a:gd name="T18" fmla="*/ 7 w 13"/>
                <a:gd name="T19" fmla="*/ 0 h 15"/>
                <a:gd name="T20" fmla="*/ 2 w 13"/>
                <a:gd name="T21" fmla="*/ 2 h 15"/>
                <a:gd name="T22" fmla="*/ 11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1"/>
                  </a:moveTo>
                  <a:lnTo>
                    <a:pt x="2" y="2"/>
                  </a:lnTo>
                  <a:lnTo>
                    <a:pt x="0" y="4"/>
                  </a:lnTo>
                  <a:lnTo>
                    <a:pt x="7" y="15"/>
                  </a:lnTo>
                  <a:lnTo>
                    <a:pt x="11" y="11"/>
                  </a:lnTo>
                  <a:lnTo>
                    <a:pt x="11" y="11"/>
                  </a:lnTo>
                  <a:lnTo>
                    <a:pt x="11" y="11"/>
                  </a:lnTo>
                  <a:lnTo>
                    <a:pt x="13" y="6"/>
                  </a:lnTo>
                  <a:lnTo>
                    <a:pt x="11" y="2"/>
                  </a:lnTo>
                  <a:lnTo>
                    <a:pt x="7"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356"/>
            <p:cNvSpPr>
              <a:spLocks/>
            </p:cNvSpPr>
            <p:nvPr/>
          </p:nvSpPr>
          <p:spPr bwMode="auto">
            <a:xfrm>
              <a:off x="9399751" y="4602741"/>
              <a:ext cx="33149" cy="26934"/>
            </a:xfrm>
            <a:custGeom>
              <a:avLst/>
              <a:gdLst>
                <a:gd name="T0" fmla="*/ 13 w 16"/>
                <a:gd name="T1" fmla="*/ 11 h 13"/>
                <a:gd name="T2" fmla="*/ 5 w 16"/>
                <a:gd name="T3" fmla="*/ 2 h 13"/>
                <a:gd name="T4" fmla="*/ 0 w 16"/>
                <a:gd name="T5" fmla="*/ 4 h 13"/>
                <a:gd name="T6" fmla="*/ 9 w 16"/>
                <a:gd name="T7" fmla="*/ 13 h 13"/>
                <a:gd name="T8" fmla="*/ 13 w 16"/>
                <a:gd name="T9" fmla="*/ 11 h 13"/>
                <a:gd name="T10" fmla="*/ 13 w 16"/>
                <a:gd name="T11" fmla="*/ 11 h 13"/>
                <a:gd name="T12" fmla="*/ 13 w 16"/>
                <a:gd name="T13" fmla="*/ 11 h 13"/>
                <a:gd name="T14" fmla="*/ 16 w 16"/>
                <a:gd name="T15" fmla="*/ 6 h 13"/>
                <a:gd name="T16" fmla="*/ 13 w 16"/>
                <a:gd name="T17" fmla="*/ 2 h 13"/>
                <a:gd name="T18" fmla="*/ 9 w 16"/>
                <a:gd name="T19" fmla="*/ 0 h 13"/>
                <a:gd name="T20" fmla="*/ 5 w 16"/>
                <a:gd name="T21" fmla="*/ 2 h 13"/>
                <a:gd name="T22" fmla="*/ 13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3" y="11"/>
                  </a:moveTo>
                  <a:lnTo>
                    <a:pt x="5" y="2"/>
                  </a:lnTo>
                  <a:lnTo>
                    <a:pt x="0" y="4"/>
                  </a:lnTo>
                  <a:lnTo>
                    <a:pt x="9" y="13"/>
                  </a:lnTo>
                  <a:lnTo>
                    <a:pt x="13" y="11"/>
                  </a:lnTo>
                  <a:lnTo>
                    <a:pt x="13" y="11"/>
                  </a:lnTo>
                  <a:lnTo>
                    <a:pt x="13" y="11"/>
                  </a:lnTo>
                  <a:lnTo>
                    <a:pt x="16" y="6"/>
                  </a:lnTo>
                  <a:lnTo>
                    <a:pt x="13" y="2"/>
                  </a:lnTo>
                  <a:lnTo>
                    <a:pt x="9" y="0"/>
                  </a:lnTo>
                  <a:lnTo>
                    <a:pt x="5"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Freeform 357"/>
            <p:cNvSpPr>
              <a:spLocks/>
            </p:cNvSpPr>
            <p:nvPr/>
          </p:nvSpPr>
          <p:spPr bwMode="auto">
            <a:xfrm>
              <a:off x="9410111" y="4592381"/>
              <a:ext cx="26934" cy="33149"/>
            </a:xfrm>
            <a:custGeom>
              <a:avLst/>
              <a:gdLst>
                <a:gd name="T0" fmla="*/ 2 w 13"/>
                <a:gd name="T1" fmla="*/ 2 h 16"/>
                <a:gd name="T2" fmla="*/ 2 w 13"/>
                <a:gd name="T3" fmla="*/ 2 h 16"/>
                <a:gd name="T4" fmla="*/ 0 w 13"/>
                <a:gd name="T5" fmla="*/ 7 h 16"/>
                <a:gd name="T6" fmla="*/ 8 w 13"/>
                <a:gd name="T7" fmla="*/ 16 h 16"/>
                <a:gd name="T8" fmla="*/ 11 w 13"/>
                <a:gd name="T9" fmla="*/ 13 h 16"/>
                <a:gd name="T10" fmla="*/ 2 w 13"/>
                <a:gd name="T11" fmla="*/ 2 h 16"/>
                <a:gd name="T12" fmla="*/ 11 w 13"/>
                <a:gd name="T13" fmla="*/ 13 h 16"/>
                <a:gd name="T14" fmla="*/ 13 w 13"/>
                <a:gd name="T15" fmla="*/ 7 h 16"/>
                <a:gd name="T16" fmla="*/ 11 w 13"/>
                <a:gd name="T17" fmla="*/ 2 h 16"/>
                <a:gd name="T18" fmla="*/ 6 w 13"/>
                <a:gd name="T19" fmla="*/ 0 h 16"/>
                <a:gd name="T20" fmla="*/ 2 w 13"/>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2"/>
                  </a:moveTo>
                  <a:lnTo>
                    <a:pt x="2" y="2"/>
                  </a:lnTo>
                  <a:lnTo>
                    <a:pt x="0" y="7"/>
                  </a:lnTo>
                  <a:lnTo>
                    <a:pt x="8" y="16"/>
                  </a:lnTo>
                  <a:lnTo>
                    <a:pt x="11" y="13"/>
                  </a:lnTo>
                  <a:lnTo>
                    <a:pt x="2" y="2"/>
                  </a:lnTo>
                  <a:lnTo>
                    <a:pt x="11" y="13"/>
                  </a:lnTo>
                  <a:lnTo>
                    <a:pt x="13" y="7"/>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358"/>
            <p:cNvSpPr>
              <a:spLocks/>
            </p:cNvSpPr>
            <p:nvPr/>
          </p:nvSpPr>
          <p:spPr bwMode="auto">
            <a:xfrm>
              <a:off x="9414254" y="4588238"/>
              <a:ext cx="31078" cy="31078"/>
            </a:xfrm>
            <a:custGeom>
              <a:avLst/>
              <a:gdLst>
                <a:gd name="T0" fmla="*/ 13 w 15"/>
                <a:gd name="T1" fmla="*/ 11 h 15"/>
                <a:gd name="T2" fmla="*/ 4 w 15"/>
                <a:gd name="T3" fmla="*/ 2 h 15"/>
                <a:gd name="T4" fmla="*/ 0 w 15"/>
                <a:gd name="T5" fmla="*/ 4 h 15"/>
                <a:gd name="T6" fmla="*/ 9 w 15"/>
                <a:gd name="T7" fmla="*/ 15 h 15"/>
                <a:gd name="T8" fmla="*/ 13 w 15"/>
                <a:gd name="T9" fmla="*/ 11 h 15"/>
                <a:gd name="T10" fmla="*/ 13 w 15"/>
                <a:gd name="T11" fmla="*/ 11 h 15"/>
                <a:gd name="T12" fmla="*/ 13 w 15"/>
                <a:gd name="T13" fmla="*/ 11 h 15"/>
                <a:gd name="T14" fmla="*/ 15 w 15"/>
                <a:gd name="T15" fmla="*/ 7 h 15"/>
                <a:gd name="T16" fmla="*/ 13 w 15"/>
                <a:gd name="T17" fmla="*/ 2 h 15"/>
                <a:gd name="T18" fmla="*/ 9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4"/>
                  </a:lnTo>
                  <a:lnTo>
                    <a:pt x="9" y="15"/>
                  </a:lnTo>
                  <a:lnTo>
                    <a:pt x="13" y="11"/>
                  </a:lnTo>
                  <a:lnTo>
                    <a:pt x="13" y="11"/>
                  </a:lnTo>
                  <a:lnTo>
                    <a:pt x="13" y="11"/>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359"/>
            <p:cNvSpPr>
              <a:spLocks/>
            </p:cNvSpPr>
            <p:nvPr/>
          </p:nvSpPr>
          <p:spPr bwMode="auto">
            <a:xfrm>
              <a:off x="9422541" y="4584094"/>
              <a:ext cx="26934" cy="26934"/>
            </a:xfrm>
            <a:custGeom>
              <a:avLst/>
              <a:gdLst>
                <a:gd name="T0" fmla="*/ 11 w 13"/>
                <a:gd name="T1" fmla="*/ 11 h 13"/>
                <a:gd name="T2" fmla="*/ 2 w 13"/>
                <a:gd name="T3" fmla="*/ 0 h 13"/>
                <a:gd name="T4" fmla="*/ 0 w 13"/>
                <a:gd name="T5" fmla="*/ 4 h 13"/>
                <a:gd name="T6" fmla="*/ 9 w 13"/>
                <a:gd name="T7" fmla="*/ 13 h 13"/>
                <a:gd name="T8" fmla="*/ 11 w 13"/>
                <a:gd name="T9" fmla="*/ 11 h 13"/>
                <a:gd name="T10" fmla="*/ 11 w 13"/>
                <a:gd name="T11" fmla="*/ 11 h 13"/>
                <a:gd name="T12" fmla="*/ 11 w 13"/>
                <a:gd name="T13" fmla="*/ 11 h 13"/>
                <a:gd name="T14" fmla="*/ 13 w 13"/>
                <a:gd name="T15" fmla="*/ 6 h 13"/>
                <a:gd name="T16" fmla="*/ 13 w 13"/>
                <a:gd name="T17" fmla="*/ 2 h 13"/>
                <a:gd name="T18" fmla="*/ 9 w 13"/>
                <a:gd name="T19" fmla="*/ 0 h 13"/>
                <a:gd name="T20" fmla="*/ 2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0"/>
                  </a:lnTo>
                  <a:lnTo>
                    <a:pt x="0" y="4"/>
                  </a:lnTo>
                  <a:lnTo>
                    <a:pt x="9" y="13"/>
                  </a:lnTo>
                  <a:lnTo>
                    <a:pt x="11" y="11"/>
                  </a:lnTo>
                  <a:lnTo>
                    <a:pt x="11" y="11"/>
                  </a:lnTo>
                  <a:lnTo>
                    <a:pt x="11" y="11"/>
                  </a:lnTo>
                  <a:lnTo>
                    <a:pt x="13" y="6"/>
                  </a:lnTo>
                  <a:lnTo>
                    <a:pt x="13" y="2"/>
                  </a:lnTo>
                  <a:lnTo>
                    <a:pt x="9"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Freeform 360"/>
            <p:cNvSpPr>
              <a:spLocks/>
            </p:cNvSpPr>
            <p:nvPr/>
          </p:nvSpPr>
          <p:spPr bwMode="auto">
            <a:xfrm>
              <a:off x="9426685" y="4573736"/>
              <a:ext cx="33149" cy="33149"/>
            </a:xfrm>
            <a:custGeom>
              <a:avLst/>
              <a:gdLst>
                <a:gd name="T0" fmla="*/ 5 w 16"/>
                <a:gd name="T1" fmla="*/ 3 h 16"/>
                <a:gd name="T2" fmla="*/ 5 w 16"/>
                <a:gd name="T3" fmla="*/ 3 h 16"/>
                <a:gd name="T4" fmla="*/ 0 w 16"/>
                <a:gd name="T5" fmla="*/ 5 h 16"/>
                <a:gd name="T6" fmla="*/ 9 w 16"/>
                <a:gd name="T7" fmla="*/ 16 h 16"/>
                <a:gd name="T8" fmla="*/ 14 w 16"/>
                <a:gd name="T9" fmla="*/ 14 h 16"/>
                <a:gd name="T10" fmla="*/ 5 w 16"/>
                <a:gd name="T11" fmla="*/ 3 h 16"/>
                <a:gd name="T12" fmla="*/ 14 w 16"/>
                <a:gd name="T13" fmla="*/ 14 h 16"/>
                <a:gd name="T14" fmla="*/ 16 w 16"/>
                <a:gd name="T15" fmla="*/ 7 h 16"/>
                <a:gd name="T16" fmla="*/ 14 w 16"/>
                <a:gd name="T17" fmla="*/ 3 h 16"/>
                <a:gd name="T18" fmla="*/ 9 w 16"/>
                <a:gd name="T19" fmla="*/ 0 h 16"/>
                <a:gd name="T20" fmla="*/ 5 w 16"/>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3"/>
                  </a:moveTo>
                  <a:lnTo>
                    <a:pt x="5" y="3"/>
                  </a:lnTo>
                  <a:lnTo>
                    <a:pt x="0" y="5"/>
                  </a:lnTo>
                  <a:lnTo>
                    <a:pt x="9" y="16"/>
                  </a:lnTo>
                  <a:lnTo>
                    <a:pt x="14" y="14"/>
                  </a:lnTo>
                  <a:lnTo>
                    <a:pt x="5" y="3"/>
                  </a:lnTo>
                  <a:lnTo>
                    <a:pt x="14" y="14"/>
                  </a:lnTo>
                  <a:lnTo>
                    <a:pt x="16" y="7"/>
                  </a:lnTo>
                  <a:lnTo>
                    <a:pt x="14" y="3"/>
                  </a:lnTo>
                  <a:lnTo>
                    <a:pt x="9" y="0"/>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361"/>
            <p:cNvSpPr>
              <a:spLocks/>
            </p:cNvSpPr>
            <p:nvPr/>
          </p:nvSpPr>
          <p:spPr bwMode="auto">
            <a:xfrm>
              <a:off x="9437043" y="4569592"/>
              <a:ext cx="26934" cy="33149"/>
            </a:xfrm>
            <a:custGeom>
              <a:avLst/>
              <a:gdLst>
                <a:gd name="T0" fmla="*/ 11 w 13"/>
                <a:gd name="T1" fmla="*/ 11 h 16"/>
                <a:gd name="T2" fmla="*/ 4 w 13"/>
                <a:gd name="T3" fmla="*/ 2 h 16"/>
                <a:gd name="T4" fmla="*/ 0 w 13"/>
                <a:gd name="T5" fmla="*/ 5 h 16"/>
                <a:gd name="T6" fmla="*/ 9 w 13"/>
                <a:gd name="T7" fmla="*/ 16 h 16"/>
                <a:gd name="T8" fmla="*/ 11 w 13"/>
                <a:gd name="T9" fmla="*/ 11 h 16"/>
                <a:gd name="T10" fmla="*/ 11 w 13"/>
                <a:gd name="T11" fmla="*/ 11 h 16"/>
                <a:gd name="T12" fmla="*/ 11 w 13"/>
                <a:gd name="T13" fmla="*/ 11 h 16"/>
                <a:gd name="T14" fmla="*/ 13 w 13"/>
                <a:gd name="T15" fmla="*/ 7 h 16"/>
                <a:gd name="T16" fmla="*/ 13 w 13"/>
                <a:gd name="T17" fmla="*/ 2 h 16"/>
                <a:gd name="T18" fmla="*/ 9 w 13"/>
                <a:gd name="T19" fmla="*/ 0 h 16"/>
                <a:gd name="T20" fmla="*/ 4 w 13"/>
                <a:gd name="T21" fmla="*/ 2 h 16"/>
                <a:gd name="T22" fmla="*/ 11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1"/>
                  </a:moveTo>
                  <a:lnTo>
                    <a:pt x="4" y="2"/>
                  </a:lnTo>
                  <a:lnTo>
                    <a:pt x="0" y="5"/>
                  </a:lnTo>
                  <a:lnTo>
                    <a:pt x="9" y="16"/>
                  </a:lnTo>
                  <a:lnTo>
                    <a:pt x="11" y="11"/>
                  </a:lnTo>
                  <a:lnTo>
                    <a:pt x="11" y="11"/>
                  </a:lnTo>
                  <a:lnTo>
                    <a:pt x="11" y="11"/>
                  </a:lnTo>
                  <a:lnTo>
                    <a:pt x="13" y="7"/>
                  </a:lnTo>
                  <a:lnTo>
                    <a:pt x="13" y="2"/>
                  </a:lnTo>
                  <a:lnTo>
                    <a:pt x="9" y="0"/>
                  </a:lnTo>
                  <a:lnTo>
                    <a:pt x="4"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362"/>
            <p:cNvSpPr>
              <a:spLocks/>
            </p:cNvSpPr>
            <p:nvPr/>
          </p:nvSpPr>
          <p:spPr bwMode="auto">
            <a:xfrm>
              <a:off x="9445331" y="4565448"/>
              <a:ext cx="26934" cy="26934"/>
            </a:xfrm>
            <a:custGeom>
              <a:avLst/>
              <a:gdLst>
                <a:gd name="T0" fmla="*/ 11 w 13"/>
                <a:gd name="T1" fmla="*/ 11 h 13"/>
                <a:gd name="T2" fmla="*/ 2 w 13"/>
                <a:gd name="T3" fmla="*/ 0 h 13"/>
                <a:gd name="T4" fmla="*/ 0 w 13"/>
                <a:gd name="T5" fmla="*/ 4 h 13"/>
                <a:gd name="T6" fmla="*/ 7 w 13"/>
                <a:gd name="T7" fmla="*/ 13 h 13"/>
                <a:gd name="T8" fmla="*/ 11 w 13"/>
                <a:gd name="T9" fmla="*/ 11 h 13"/>
                <a:gd name="T10" fmla="*/ 11 w 13"/>
                <a:gd name="T11" fmla="*/ 11 h 13"/>
                <a:gd name="T12" fmla="*/ 11 w 13"/>
                <a:gd name="T13" fmla="*/ 11 h 13"/>
                <a:gd name="T14" fmla="*/ 13 w 13"/>
                <a:gd name="T15" fmla="*/ 7 h 13"/>
                <a:gd name="T16" fmla="*/ 11 w 13"/>
                <a:gd name="T17" fmla="*/ 2 h 13"/>
                <a:gd name="T18" fmla="*/ 7 w 13"/>
                <a:gd name="T19" fmla="*/ 0 h 13"/>
                <a:gd name="T20" fmla="*/ 2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0"/>
                  </a:lnTo>
                  <a:lnTo>
                    <a:pt x="0" y="4"/>
                  </a:lnTo>
                  <a:lnTo>
                    <a:pt x="7" y="13"/>
                  </a:lnTo>
                  <a:lnTo>
                    <a:pt x="11" y="11"/>
                  </a:lnTo>
                  <a:lnTo>
                    <a:pt x="11" y="11"/>
                  </a:lnTo>
                  <a:lnTo>
                    <a:pt x="11" y="11"/>
                  </a:lnTo>
                  <a:lnTo>
                    <a:pt x="13" y="7"/>
                  </a:lnTo>
                  <a:lnTo>
                    <a:pt x="11" y="2"/>
                  </a:lnTo>
                  <a:lnTo>
                    <a:pt x="7"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Freeform 363"/>
            <p:cNvSpPr>
              <a:spLocks/>
            </p:cNvSpPr>
            <p:nvPr/>
          </p:nvSpPr>
          <p:spPr bwMode="auto">
            <a:xfrm>
              <a:off x="9449474" y="4555089"/>
              <a:ext cx="29005" cy="33149"/>
            </a:xfrm>
            <a:custGeom>
              <a:avLst/>
              <a:gdLst>
                <a:gd name="T0" fmla="*/ 3 w 14"/>
                <a:gd name="T1" fmla="*/ 3 h 16"/>
                <a:gd name="T2" fmla="*/ 3 w 14"/>
                <a:gd name="T3" fmla="*/ 3 h 16"/>
                <a:gd name="T4" fmla="*/ 0 w 14"/>
                <a:gd name="T5" fmla="*/ 7 h 16"/>
                <a:gd name="T6" fmla="*/ 9 w 14"/>
                <a:gd name="T7" fmla="*/ 16 h 16"/>
                <a:gd name="T8" fmla="*/ 14 w 14"/>
                <a:gd name="T9" fmla="*/ 12 h 16"/>
                <a:gd name="T10" fmla="*/ 3 w 14"/>
                <a:gd name="T11" fmla="*/ 3 h 16"/>
                <a:gd name="T12" fmla="*/ 14 w 14"/>
                <a:gd name="T13" fmla="*/ 12 h 16"/>
                <a:gd name="T14" fmla="*/ 14 w 14"/>
                <a:gd name="T15" fmla="*/ 7 h 16"/>
                <a:gd name="T16" fmla="*/ 11 w 14"/>
                <a:gd name="T17" fmla="*/ 3 h 16"/>
                <a:gd name="T18" fmla="*/ 9 w 14"/>
                <a:gd name="T19" fmla="*/ 0 h 16"/>
                <a:gd name="T20" fmla="*/ 3 w 14"/>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6">
                  <a:moveTo>
                    <a:pt x="3" y="3"/>
                  </a:moveTo>
                  <a:lnTo>
                    <a:pt x="3" y="3"/>
                  </a:lnTo>
                  <a:lnTo>
                    <a:pt x="0" y="7"/>
                  </a:lnTo>
                  <a:lnTo>
                    <a:pt x="9" y="16"/>
                  </a:lnTo>
                  <a:lnTo>
                    <a:pt x="14" y="12"/>
                  </a:lnTo>
                  <a:lnTo>
                    <a:pt x="3" y="3"/>
                  </a:lnTo>
                  <a:lnTo>
                    <a:pt x="14" y="12"/>
                  </a:lnTo>
                  <a:lnTo>
                    <a:pt x="14" y="7"/>
                  </a:lnTo>
                  <a:lnTo>
                    <a:pt x="11" y="3"/>
                  </a:lnTo>
                  <a:lnTo>
                    <a:pt x="9" y="0"/>
                  </a:lnTo>
                  <a:lnTo>
                    <a:pt x="3"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364"/>
            <p:cNvSpPr>
              <a:spLocks/>
            </p:cNvSpPr>
            <p:nvPr/>
          </p:nvSpPr>
          <p:spPr bwMode="auto">
            <a:xfrm>
              <a:off x="9455690" y="4550945"/>
              <a:ext cx="31078" cy="29005"/>
            </a:xfrm>
            <a:custGeom>
              <a:avLst/>
              <a:gdLst>
                <a:gd name="T0" fmla="*/ 4 w 15"/>
                <a:gd name="T1" fmla="*/ 0 h 14"/>
                <a:gd name="T2" fmla="*/ 4 w 15"/>
                <a:gd name="T3" fmla="*/ 2 h 14"/>
                <a:gd name="T4" fmla="*/ 0 w 15"/>
                <a:gd name="T5" fmla="*/ 5 h 14"/>
                <a:gd name="T6" fmla="*/ 8 w 15"/>
                <a:gd name="T7" fmla="*/ 14 h 14"/>
                <a:gd name="T8" fmla="*/ 13 w 15"/>
                <a:gd name="T9" fmla="*/ 11 h 14"/>
                <a:gd name="T10" fmla="*/ 4 w 15"/>
                <a:gd name="T11" fmla="*/ 0 h 14"/>
                <a:gd name="T12" fmla="*/ 13 w 15"/>
                <a:gd name="T13" fmla="*/ 11 h 14"/>
                <a:gd name="T14" fmla="*/ 15 w 15"/>
                <a:gd name="T15" fmla="*/ 7 h 14"/>
                <a:gd name="T16" fmla="*/ 13 w 15"/>
                <a:gd name="T17" fmla="*/ 2 h 14"/>
                <a:gd name="T18" fmla="*/ 8 w 15"/>
                <a:gd name="T19" fmla="*/ 0 h 14"/>
                <a:gd name="T20" fmla="*/ 4 w 15"/>
                <a:gd name="T21" fmla="*/ 2 h 14"/>
                <a:gd name="T22" fmla="*/ 4 w 15"/>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4" y="0"/>
                  </a:moveTo>
                  <a:lnTo>
                    <a:pt x="4" y="2"/>
                  </a:lnTo>
                  <a:lnTo>
                    <a:pt x="0" y="5"/>
                  </a:lnTo>
                  <a:lnTo>
                    <a:pt x="8" y="14"/>
                  </a:lnTo>
                  <a:lnTo>
                    <a:pt x="13" y="11"/>
                  </a:lnTo>
                  <a:lnTo>
                    <a:pt x="4" y="0"/>
                  </a:lnTo>
                  <a:lnTo>
                    <a:pt x="13" y="11"/>
                  </a:lnTo>
                  <a:lnTo>
                    <a:pt x="15" y="7"/>
                  </a:lnTo>
                  <a:lnTo>
                    <a:pt x="13" y="2"/>
                  </a:lnTo>
                  <a:lnTo>
                    <a:pt x="8" y="0"/>
                  </a:lnTo>
                  <a:lnTo>
                    <a:pt x="4"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365"/>
            <p:cNvSpPr>
              <a:spLocks/>
            </p:cNvSpPr>
            <p:nvPr/>
          </p:nvSpPr>
          <p:spPr bwMode="auto">
            <a:xfrm>
              <a:off x="9463978" y="4542658"/>
              <a:ext cx="33149" cy="31078"/>
            </a:xfrm>
            <a:custGeom>
              <a:avLst/>
              <a:gdLst>
                <a:gd name="T0" fmla="*/ 13 w 16"/>
                <a:gd name="T1" fmla="*/ 13 h 15"/>
                <a:gd name="T2" fmla="*/ 4 w 16"/>
                <a:gd name="T3" fmla="*/ 2 h 15"/>
                <a:gd name="T4" fmla="*/ 0 w 16"/>
                <a:gd name="T5" fmla="*/ 4 h 15"/>
                <a:gd name="T6" fmla="*/ 9 w 16"/>
                <a:gd name="T7" fmla="*/ 15 h 15"/>
                <a:gd name="T8" fmla="*/ 13 w 16"/>
                <a:gd name="T9" fmla="*/ 13 h 15"/>
                <a:gd name="T10" fmla="*/ 13 w 16"/>
                <a:gd name="T11" fmla="*/ 13 h 15"/>
                <a:gd name="T12" fmla="*/ 13 w 16"/>
                <a:gd name="T13" fmla="*/ 13 h 15"/>
                <a:gd name="T14" fmla="*/ 16 w 16"/>
                <a:gd name="T15" fmla="*/ 9 h 15"/>
                <a:gd name="T16" fmla="*/ 13 w 16"/>
                <a:gd name="T17" fmla="*/ 4 h 15"/>
                <a:gd name="T18" fmla="*/ 9 w 16"/>
                <a:gd name="T19" fmla="*/ 0 h 15"/>
                <a:gd name="T20" fmla="*/ 4 w 16"/>
                <a:gd name="T21" fmla="*/ 2 h 15"/>
                <a:gd name="T22" fmla="*/ 13 w 16"/>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3" y="13"/>
                  </a:moveTo>
                  <a:lnTo>
                    <a:pt x="4" y="2"/>
                  </a:lnTo>
                  <a:lnTo>
                    <a:pt x="0" y="4"/>
                  </a:lnTo>
                  <a:lnTo>
                    <a:pt x="9" y="15"/>
                  </a:lnTo>
                  <a:lnTo>
                    <a:pt x="13" y="13"/>
                  </a:lnTo>
                  <a:lnTo>
                    <a:pt x="13" y="13"/>
                  </a:lnTo>
                  <a:lnTo>
                    <a:pt x="13" y="13"/>
                  </a:lnTo>
                  <a:lnTo>
                    <a:pt x="16" y="9"/>
                  </a:lnTo>
                  <a:lnTo>
                    <a:pt x="13" y="4"/>
                  </a:lnTo>
                  <a:lnTo>
                    <a:pt x="9" y="0"/>
                  </a:lnTo>
                  <a:lnTo>
                    <a:pt x="4" y="2"/>
                  </a:lnTo>
                  <a:lnTo>
                    <a:pt x="1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Freeform 366"/>
            <p:cNvSpPr>
              <a:spLocks/>
            </p:cNvSpPr>
            <p:nvPr/>
          </p:nvSpPr>
          <p:spPr bwMode="auto">
            <a:xfrm>
              <a:off x="9472265" y="4538514"/>
              <a:ext cx="29005" cy="31078"/>
            </a:xfrm>
            <a:custGeom>
              <a:avLst/>
              <a:gdLst>
                <a:gd name="T0" fmla="*/ 12 w 14"/>
                <a:gd name="T1" fmla="*/ 11 h 15"/>
                <a:gd name="T2" fmla="*/ 3 w 14"/>
                <a:gd name="T3" fmla="*/ 2 h 15"/>
                <a:gd name="T4" fmla="*/ 0 w 14"/>
                <a:gd name="T5" fmla="*/ 4 h 15"/>
                <a:gd name="T6" fmla="*/ 9 w 14"/>
                <a:gd name="T7" fmla="*/ 15 h 15"/>
                <a:gd name="T8" fmla="*/ 12 w 14"/>
                <a:gd name="T9" fmla="*/ 11 h 15"/>
                <a:gd name="T10" fmla="*/ 12 w 14"/>
                <a:gd name="T11" fmla="*/ 11 h 15"/>
                <a:gd name="T12" fmla="*/ 12 w 14"/>
                <a:gd name="T13" fmla="*/ 11 h 15"/>
                <a:gd name="T14" fmla="*/ 14 w 14"/>
                <a:gd name="T15" fmla="*/ 6 h 15"/>
                <a:gd name="T16" fmla="*/ 12 w 14"/>
                <a:gd name="T17" fmla="*/ 2 h 15"/>
                <a:gd name="T18" fmla="*/ 7 w 14"/>
                <a:gd name="T19" fmla="*/ 0 h 15"/>
                <a:gd name="T20" fmla="*/ 3 w 14"/>
                <a:gd name="T21" fmla="*/ 2 h 15"/>
                <a:gd name="T22" fmla="*/ 12 w 14"/>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12" y="11"/>
                  </a:moveTo>
                  <a:lnTo>
                    <a:pt x="3" y="2"/>
                  </a:lnTo>
                  <a:lnTo>
                    <a:pt x="0" y="4"/>
                  </a:lnTo>
                  <a:lnTo>
                    <a:pt x="9" y="15"/>
                  </a:lnTo>
                  <a:lnTo>
                    <a:pt x="12" y="11"/>
                  </a:lnTo>
                  <a:lnTo>
                    <a:pt x="12" y="11"/>
                  </a:lnTo>
                  <a:lnTo>
                    <a:pt x="12" y="11"/>
                  </a:lnTo>
                  <a:lnTo>
                    <a:pt x="14" y="6"/>
                  </a:lnTo>
                  <a:lnTo>
                    <a:pt x="12" y="2"/>
                  </a:lnTo>
                  <a:lnTo>
                    <a:pt x="7" y="0"/>
                  </a:lnTo>
                  <a:lnTo>
                    <a:pt x="3" y="2"/>
                  </a:lnTo>
                  <a:lnTo>
                    <a:pt x="1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367"/>
            <p:cNvSpPr>
              <a:spLocks/>
            </p:cNvSpPr>
            <p:nvPr/>
          </p:nvSpPr>
          <p:spPr bwMode="auto">
            <a:xfrm>
              <a:off x="9478480" y="4532300"/>
              <a:ext cx="31078" cy="29005"/>
            </a:xfrm>
            <a:custGeom>
              <a:avLst/>
              <a:gdLst>
                <a:gd name="T0" fmla="*/ 13 w 15"/>
                <a:gd name="T1" fmla="*/ 11 h 14"/>
                <a:gd name="T2" fmla="*/ 4 w 15"/>
                <a:gd name="T3" fmla="*/ 0 h 14"/>
                <a:gd name="T4" fmla="*/ 0 w 15"/>
                <a:gd name="T5" fmla="*/ 5 h 14"/>
                <a:gd name="T6" fmla="*/ 9 w 15"/>
                <a:gd name="T7" fmla="*/ 14 h 14"/>
                <a:gd name="T8" fmla="*/ 13 w 15"/>
                <a:gd name="T9" fmla="*/ 11 h 14"/>
                <a:gd name="T10" fmla="*/ 13 w 15"/>
                <a:gd name="T11" fmla="*/ 11 h 14"/>
                <a:gd name="T12" fmla="*/ 13 w 15"/>
                <a:gd name="T13" fmla="*/ 11 h 14"/>
                <a:gd name="T14" fmla="*/ 15 w 15"/>
                <a:gd name="T15" fmla="*/ 7 h 14"/>
                <a:gd name="T16" fmla="*/ 13 w 15"/>
                <a:gd name="T17" fmla="*/ 3 h 14"/>
                <a:gd name="T18" fmla="*/ 9 w 15"/>
                <a:gd name="T19" fmla="*/ 0 h 14"/>
                <a:gd name="T20" fmla="*/ 4 w 15"/>
                <a:gd name="T21" fmla="*/ 0 h 14"/>
                <a:gd name="T22" fmla="*/ 13 w 15"/>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13" y="11"/>
                  </a:moveTo>
                  <a:lnTo>
                    <a:pt x="4" y="0"/>
                  </a:lnTo>
                  <a:lnTo>
                    <a:pt x="0" y="5"/>
                  </a:lnTo>
                  <a:lnTo>
                    <a:pt x="9" y="14"/>
                  </a:lnTo>
                  <a:lnTo>
                    <a:pt x="13" y="11"/>
                  </a:lnTo>
                  <a:lnTo>
                    <a:pt x="13" y="11"/>
                  </a:lnTo>
                  <a:lnTo>
                    <a:pt x="13" y="11"/>
                  </a:lnTo>
                  <a:lnTo>
                    <a:pt x="15" y="7"/>
                  </a:lnTo>
                  <a:lnTo>
                    <a:pt x="13" y="3"/>
                  </a:lnTo>
                  <a:lnTo>
                    <a:pt x="9" y="0"/>
                  </a:lnTo>
                  <a:lnTo>
                    <a:pt x="4" y="0"/>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Freeform 368"/>
            <p:cNvSpPr>
              <a:spLocks/>
            </p:cNvSpPr>
            <p:nvPr/>
          </p:nvSpPr>
          <p:spPr bwMode="auto">
            <a:xfrm>
              <a:off x="9486767" y="4524012"/>
              <a:ext cx="26934" cy="31078"/>
            </a:xfrm>
            <a:custGeom>
              <a:avLst/>
              <a:gdLst>
                <a:gd name="T0" fmla="*/ 2 w 13"/>
                <a:gd name="T1" fmla="*/ 2 h 15"/>
                <a:gd name="T2" fmla="*/ 2 w 13"/>
                <a:gd name="T3" fmla="*/ 2 h 15"/>
                <a:gd name="T4" fmla="*/ 0 w 13"/>
                <a:gd name="T5" fmla="*/ 7 h 15"/>
                <a:gd name="T6" fmla="*/ 9 w 13"/>
                <a:gd name="T7" fmla="*/ 15 h 15"/>
                <a:gd name="T8" fmla="*/ 11 w 13"/>
                <a:gd name="T9" fmla="*/ 11 h 15"/>
                <a:gd name="T10" fmla="*/ 2 w 13"/>
                <a:gd name="T11" fmla="*/ 2 h 15"/>
                <a:gd name="T12" fmla="*/ 11 w 13"/>
                <a:gd name="T13" fmla="*/ 11 h 15"/>
                <a:gd name="T14" fmla="*/ 13 w 13"/>
                <a:gd name="T15" fmla="*/ 7 h 15"/>
                <a:gd name="T16" fmla="*/ 11 w 13"/>
                <a:gd name="T17" fmla="*/ 2 h 15"/>
                <a:gd name="T18" fmla="*/ 7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7"/>
                  </a:lnTo>
                  <a:lnTo>
                    <a:pt x="9" y="15"/>
                  </a:lnTo>
                  <a:lnTo>
                    <a:pt x="11" y="11"/>
                  </a:lnTo>
                  <a:lnTo>
                    <a:pt x="2" y="2"/>
                  </a:lnTo>
                  <a:lnTo>
                    <a:pt x="11" y="11"/>
                  </a:lnTo>
                  <a:lnTo>
                    <a:pt x="13" y="7"/>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Freeform 369"/>
            <p:cNvSpPr>
              <a:spLocks/>
            </p:cNvSpPr>
            <p:nvPr/>
          </p:nvSpPr>
          <p:spPr bwMode="auto">
            <a:xfrm>
              <a:off x="9490910" y="4519869"/>
              <a:ext cx="33149" cy="26934"/>
            </a:xfrm>
            <a:custGeom>
              <a:avLst/>
              <a:gdLst>
                <a:gd name="T0" fmla="*/ 14 w 16"/>
                <a:gd name="T1" fmla="*/ 11 h 13"/>
                <a:gd name="T2" fmla="*/ 5 w 16"/>
                <a:gd name="T3" fmla="*/ 0 h 13"/>
                <a:gd name="T4" fmla="*/ 0 w 16"/>
                <a:gd name="T5" fmla="*/ 4 h 13"/>
                <a:gd name="T6" fmla="*/ 9 w 16"/>
                <a:gd name="T7" fmla="*/ 13 h 13"/>
                <a:gd name="T8" fmla="*/ 14 w 16"/>
                <a:gd name="T9" fmla="*/ 11 h 13"/>
                <a:gd name="T10" fmla="*/ 14 w 16"/>
                <a:gd name="T11" fmla="*/ 11 h 13"/>
                <a:gd name="T12" fmla="*/ 14 w 16"/>
                <a:gd name="T13" fmla="*/ 11 h 13"/>
                <a:gd name="T14" fmla="*/ 16 w 16"/>
                <a:gd name="T15" fmla="*/ 6 h 13"/>
                <a:gd name="T16" fmla="*/ 14 w 16"/>
                <a:gd name="T17" fmla="*/ 2 h 13"/>
                <a:gd name="T18" fmla="*/ 9 w 16"/>
                <a:gd name="T19" fmla="*/ 0 h 13"/>
                <a:gd name="T20" fmla="*/ 5 w 16"/>
                <a:gd name="T21" fmla="*/ 0 h 13"/>
                <a:gd name="T22" fmla="*/ 14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4" y="11"/>
                  </a:moveTo>
                  <a:lnTo>
                    <a:pt x="5" y="0"/>
                  </a:lnTo>
                  <a:lnTo>
                    <a:pt x="0" y="4"/>
                  </a:lnTo>
                  <a:lnTo>
                    <a:pt x="9" y="13"/>
                  </a:lnTo>
                  <a:lnTo>
                    <a:pt x="14" y="11"/>
                  </a:lnTo>
                  <a:lnTo>
                    <a:pt x="14" y="11"/>
                  </a:lnTo>
                  <a:lnTo>
                    <a:pt x="14" y="11"/>
                  </a:lnTo>
                  <a:lnTo>
                    <a:pt x="16" y="6"/>
                  </a:lnTo>
                  <a:lnTo>
                    <a:pt x="14" y="2"/>
                  </a:lnTo>
                  <a:lnTo>
                    <a:pt x="9" y="0"/>
                  </a:lnTo>
                  <a:lnTo>
                    <a:pt x="5" y="0"/>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1" name="Freeform 370"/>
            <p:cNvSpPr>
              <a:spLocks/>
            </p:cNvSpPr>
            <p:nvPr/>
          </p:nvSpPr>
          <p:spPr bwMode="auto">
            <a:xfrm>
              <a:off x="9501270" y="4509509"/>
              <a:ext cx="26934" cy="33149"/>
            </a:xfrm>
            <a:custGeom>
              <a:avLst/>
              <a:gdLst>
                <a:gd name="T0" fmla="*/ 2 w 13"/>
                <a:gd name="T1" fmla="*/ 3 h 16"/>
                <a:gd name="T2" fmla="*/ 2 w 13"/>
                <a:gd name="T3" fmla="*/ 3 h 16"/>
                <a:gd name="T4" fmla="*/ 0 w 13"/>
                <a:gd name="T5" fmla="*/ 7 h 16"/>
                <a:gd name="T6" fmla="*/ 9 w 13"/>
                <a:gd name="T7" fmla="*/ 16 h 16"/>
                <a:gd name="T8" fmla="*/ 11 w 13"/>
                <a:gd name="T9" fmla="*/ 11 h 16"/>
                <a:gd name="T10" fmla="*/ 2 w 13"/>
                <a:gd name="T11" fmla="*/ 3 h 16"/>
                <a:gd name="T12" fmla="*/ 11 w 13"/>
                <a:gd name="T13" fmla="*/ 11 h 16"/>
                <a:gd name="T14" fmla="*/ 13 w 13"/>
                <a:gd name="T15" fmla="*/ 7 h 16"/>
                <a:gd name="T16" fmla="*/ 11 w 13"/>
                <a:gd name="T17" fmla="*/ 3 h 16"/>
                <a:gd name="T18" fmla="*/ 6 w 13"/>
                <a:gd name="T19" fmla="*/ 0 h 16"/>
                <a:gd name="T20" fmla="*/ 2 w 13"/>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3"/>
                  </a:moveTo>
                  <a:lnTo>
                    <a:pt x="2" y="3"/>
                  </a:lnTo>
                  <a:lnTo>
                    <a:pt x="0" y="7"/>
                  </a:lnTo>
                  <a:lnTo>
                    <a:pt x="9" y="16"/>
                  </a:lnTo>
                  <a:lnTo>
                    <a:pt x="11" y="11"/>
                  </a:lnTo>
                  <a:lnTo>
                    <a:pt x="2" y="3"/>
                  </a:lnTo>
                  <a:lnTo>
                    <a:pt x="11" y="11"/>
                  </a:lnTo>
                  <a:lnTo>
                    <a:pt x="13" y="7"/>
                  </a:lnTo>
                  <a:lnTo>
                    <a:pt x="11" y="3"/>
                  </a:lnTo>
                  <a:lnTo>
                    <a:pt x="6" y="0"/>
                  </a:lnTo>
                  <a:lnTo>
                    <a:pt x="2"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2" name="Freeform 371"/>
            <p:cNvSpPr>
              <a:spLocks/>
            </p:cNvSpPr>
            <p:nvPr/>
          </p:nvSpPr>
          <p:spPr bwMode="auto">
            <a:xfrm>
              <a:off x="9505414" y="4505365"/>
              <a:ext cx="31078" cy="26934"/>
            </a:xfrm>
            <a:custGeom>
              <a:avLst/>
              <a:gdLst>
                <a:gd name="T0" fmla="*/ 4 w 15"/>
                <a:gd name="T1" fmla="*/ 2 h 13"/>
                <a:gd name="T2" fmla="*/ 4 w 15"/>
                <a:gd name="T3" fmla="*/ 2 h 13"/>
                <a:gd name="T4" fmla="*/ 0 w 15"/>
                <a:gd name="T5" fmla="*/ 5 h 13"/>
                <a:gd name="T6" fmla="*/ 9 w 15"/>
                <a:gd name="T7" fmla="*/ 13 h 13"/>
                <a:gd name="T8" fmla="*/ 13 w 15"/>
                <a:gd name="T9" fmla="*/ 11 h 13"/>
                <a:gd name="T10" fmla="*/ 4 w 15"/>
                <a:gd name="T11" fmla="*/ 2 h 13"/>
                <a:gd name="T12" fmla="*/ 13 w 15"/>
                <a:gd name="T13" fmla="*/ 11 h 13"/>
                <a:gd name="T14" fmla="*/ 15 w 15"/>
                <a:gd name="T15" fmla="*/ 7 h 13"/>
                <a:gd name="T16" fmla="*/ 13 w 15"/>
                <a:gd name="T17" fmla="*/ 2 h 13"/>
                <a:gd name="T18" fmla="*/ 9 w 15"/>
                <a:gd name="T19" fmla="*/ 0 h 13"/>
                <a:gd name="T20" fmla="*/ 4 w 15"/>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3">
                  <a:moveTo>
                    <a:pt x="4" y="2"/>
                  </a:moveTo>
                  <a:lnTo>
                    <a:pt x="4" y="2"/>
                  </a:lnTo>
                  <a:lnTo>
                    <a:pt x="0" y="5"/>
                  </a:lnTo>
                  <a:lnTo>
                    <a:pt x="9" y="13"/>
                  </a:lnTo>
                  <a:lnTo>
                    <a:pt x="13" y="11"/>
                  </a:lnTo>
                  <a:lnTo>
                    <a:pt x="4" y="2"/>
                  </a:lnTo>
                  <a:lnTo>
                    <a:pt x="13" y="11"/>
                  </a:lnTo>
                  <a:lnTo>
                    <a:pt x="15" y="7"/>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3" name="Freeform 372"/>
            <p:cNvSpPr>
              <a:spLocks/>
            </p:cNvSpPr>
            <p:nvPr/>
          </p:nvSpPr>
          <p:spPr bwMode="auto">
            <a:xfrm>
              <a:off x="9513701" y="4501222"/>
              <a:ext cx="29005" cy="26934"/>
            </a:xfrm>
            <a:custGeom>
              <a:avLst/>
              <a:gdLst>
                <a:gd name="T0" fmla="*/ 11 w 14"/>
                <a:gd name="T1" fmla="*/ 11 h 13"/>
                <a:gd name="T2" fmla="*/ 5 w 14"/>
                <a:gd name="T3" fmla="*/ 0 h 13"/>
                <a:gd name="T4" fmla="*/ 0 w 14"/>
                <a:gd name="T5" fmla="*/ 4 h 13"/>
                <a:gd name="T6" fmla="*/ 9 w 14"/>
                <a:gd name="T7" fmla="*/ 13 h 13"/>
                <a:gd name="T8" fmla="*/ 11 w 14"/>
                <a:gd name="T9" fmla="*/ 11 h 13"/>
                <a:gd name="T10" fmla="*/ 11 w 14"/>
                <a:gd name="T11" fmla="*/ 11 h 13"/>
                <a:gd name="T12" fmla="*/ 11 w 14"/>
                <a:gd name="T13" fmla="*/ 11 h 13"/>
                <a:gd name="T14" fmla="*/ 14 w 14"/>
                <a:gd name="T15" fmla="*/ 7 h 13"/>
                <a:gd name="T16" fmla="*/ 14 w 14"/>
                <a:gd name="T17" fmla="*/ 2 h 13"/>
                <a:gd name="T18" fmla="*/ 9 w 14"/>
                <a:gd name="T19" fmla="*/ 0 h 13"/>
                <a:gd name="T20" fmla="*/ 5 w 14"/>
                <a:gd name="T21" fmla="*/ 0 h 13"/>
                <a:gd name="T22" fmla="*/ 11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1" y="11"/>
                  </a:moveTo>
                  <a:lnTo>
                    <a:pt x="5" y="0"/>
                  </a:lnTo>
                  <a:lnTo>
                    <a:pt x="0" y="4"/>
                  </a:lnTo>
                  <a:lnTo>
                    <a:pt x="9" y="13"/>
                  </a:lnTo>
                  <a:lnTo>
                    <a:pt x="11" y="11"/>
                  </a:lnTo>
                  <a:lnTo>
                    <a:pt x="11" y="11"/>
                  </a:lnTo>
                  <a:lnTo>
                    <a:pt x="11" y="11"/>
                  </a:lnTo>
                  <a:lnTo>
                    <a:pt x="14" y="7"/>
                  </a:lnTo>
                  <a:lnTo>
                    <a:pt x="14" y="2"/>
                  </a:lnTo>
                  <a:lnTo>
                    <a:pt x="9" y="0"/>
                  </a:lnTo>
                  <a:lnTo>
                    <a:pt x="5"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4" name="Freeform 373"/>
            <p:cNvSpPr>
              <a:spLocks/>
            </p:cNvSpPr>
            <p:nvPr/>
          </p:nvSpPr>
          <p:spPr bwMode="auto">
            <a:xfrm>
              <a:off x="9519916" y="4492935"/>
              <a:ext cx="31078" cy="31078"/>
            </a:xfrm>
            <a:custGeom>
              <a:avLst/>
              <a:gdLst>
                <a:gd name="T0" fmla="*/ 13 w 15"/>
                <a:gd name="T1" fmla="*/ 11 h 15"/>
                <a:gd name="T2" fmla="*/ 4 w 15"/>
                <a:gd name="T3" fmla="*/ 2 h 15"/>
                <a:gd name="T4" fmla="*/ 0 w 15"/>
                <a:gd name="T5" fmla="*/ 4 h 15"/>
                <a:gd name="T6" fmla="*/ 8 w 15"/>
                <a:gd name="T7" fmla="*/ 15 h 15"/>
                <a:gd name="T8" fmla="*/ 13 w 15"/>
                <a:gd name="T9" fmla="*/ 11 h 15"/>
                <a:gd name="T10" fmla="*/ 13 w 15"/>
                <a:gd name="T11" fmla="*/ 11 h 15"/>
                <a:gd name="T12" fmla="*/ 13 w 15"/>
                <a:gd name="T13" fmla="*/ 11 h 15"/>
                <a:gd name="T14" fmla="*/ 15 w 15"/>
                <a:gd name="T15" fmla="*/ 6 h 15"/>
                <a:gd name="T16" fmla="*/ 13 w 15"/>
                <a:gd name="T17" fmla="*/ 2 h 15"/>
                <a:gd name="T18" fmla="*/ 8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4"/>
                  </a:lnTo>
                  <a:lnTo>
                    <a:pt x="8" y="15"/>
                  </a:lnTo>
                  <a:lnTo>
                    <a:pt x="13" y="11"/>
                  </a:lnTo>
                  <a:lnTo>
                    <a:pt x="13" y="11"/>
                  </a:lnTo>
                  <a:lnTo>
                    <a:pt x="13" y="11"/>
                  </a:lnTo>
                  <a:lnTo>
                    <a:pt x="15" y="6"/>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5" name="Freeform 374"/>
            <p:cNvSpPr>
              <a:spLocks/>
            </p:cNvSpPr>
            <p:nvPr/>
          </p:nvSpPr>
          <p:spPr bwMode="auto">
            <a:xfrm>
              <a:off x="9528203" y="4482576"/>
              <a:ext cx="31078" cy="33149"/>
            </a:xfrm>
            <a:custGeom>
              <a:avLst/>
              <a:gdLst>
                <a:gd name="T0" fmla="*/ 4 w 15"/>
                <a:gd name="T1" fmla="*/ 2 h 16"/>
                <a:gd name="T2" fmla="*/ 2 w 15"/>
                <a:gd name="T3" fmla="*/ 2 h 16"/>
                <a:gd name="T4" fmla="*/ 0 w 15"/>
                <a:gd name="T5" fmla="*/ 7 h 16"/>
                <a:gd name="T6" fmla="*/ 9 w 15"/>
                <a:gd name="T7" fmla="*/ 16 h 16"/>
                <a:gd name="T8" fmla="*/ 13 w 15"/>
                <a:gd name="T9" fmla="*/ 11 h 16"/>
                <a:gd name="T10" fmla="*/ 4 w 15"/>
                <a:gd name="T11" fmla="*/ 2 h 16"/>
                <a:gd name="T12" fmla="*/ 13 w 15"/>
                <a:gd name="T13" fmla="*/ 11 h 16"/>
                <a:gd name="T14" fmla="*/ 15 w 15"/>
                <a:gd name="T15" fmla="*/ 7 h 16"/>
                <a:gd name="T16" fmla="*/ 13 w 15"/>
                <a:gd name="T17" fmla="*/ 2 h 16"/>
                <a:gd name="T18" fmla="*/ 9 w 15"/>
                <a:gd name="T19" fmla="*/ 0 h 16"/>
                <a:gd name="T20" fmla="*/ 2 w 15"/>
                <a:gd name="T21" fmla="*/ 2 h 16"/>
                <a:gd name="T22" fmla="*/ 4 w 15"/>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4" y="2"/>
                  </a:moveTo>
                  <a:lnTo>
                    <a:pt x="2" y="2"/>
                  </a:lnTo>
                  <a:lnTo>
                    <a:pt x="0" y="7"/>
                  </a:lnTo>
                  <a:lnTo>
                    <a:pt x="9" y="16"/>
                  </a:lnTo>
                  <a:lnTo>
                    <a:pt x="13" y="11"/>
                  </a:lnTo>
                  <a:lnTo>
                    <a:pt x="4" y="2"/>
                  </a:lnTo>
                  <a:lnTo>
                    <a:pt x="13" y="11"/>
                  </a:lnTo>
                  <a:lnTo>
                    <a:pt x="15" y="7"/>
                  </a:lnTo>
                  <a:lnTo>
                    <a:pt x="13" y="2"/>
                  </a:lnTo>
                  <a:lnTo>
                    <a:pt x="9" y="0"/>
                  </a:lnTo>
                  <a:lnTo>
                    <a:pt x="2" y="2"/>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6" name="Freeform 375"/>
            <p:cNvSpPr>
              <a:spLocks/>
            </p:cNvSpPr>
            <p:nvPr/>
          </p:nvSpPr>
          <p:spPr bwMode="auto">
            <a:xfrm>
              <a:off x="9536490" y="4478433"/>
              <a:ext cx="29005" cy="31078"/>
            </a:xfrm>
            <a:custGeom>
              <a:avLst/>
              <a:gdLst>
                <a:gd name="T0" fmla="*/ 3 w 14"/>
                <a:gd name="T1" fmla="*/ 2 h 15"/>
                <a:gd name="T2" fmla="*/ 3 w 14"/>
                <a:gd name="T3" fmla="*/ 2 h 15"/>
                <a:gd name="T4" fmla="*/ 0 w 14"/>
                <a:gd name="T5" fmla="*/ 4 h 15"/>
                <a:gd name="T6" fmla="*/ 9 w 14"/>
                <a:gd name="T7" fmla="*/ 15 h 15"/>
                <a:gd name="T8" fmla="*/ 11 w 14"/>
                <a:gd name="T9" fmla="*/ 11 h 15"/>
                <a:gd name="T10" fmla="*/ 3 w 14"/>
                <a:gd name="T11" fmla="*/ 2 h 15"/>
                <a:gd name="T12" fmla="*/ 11 w 14"/>
                <a:gd name="T13" fmla="*/ 11 h 15"/>
                <a:gd name="T14" fmla="*/ 14 w 14"/>
                <a:gd name="T15" fmla="*/ 7 h 15"/>
                <a:gd name="T16" fmla="*/ 11 w 14"/>
                <a:gd name="T17" fmla="*/ 2 h 15"/>
                <a:gd name="T18" fmla="*/ 7 w 14"/>
                <a:gd name="T19" fmla="*/ 0 h 15"/>
                <a:gd name="T20" fmla="*/ 3 w 14"/>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5">
                  <a:moveTo>
                    <a:pt x="3" y="2"/>
                  </a:moveTo>
                  <a:lnTo>
                    <a:pt x="3" y="2"/>
                  </a:lnTo>
                  <a:lnTo>
                    <a:pt x="0" y="4"/>
                  </a:lnTo>
                  <a:lnTo>
                    <a:pt x="9" y="15"/>
                  </a:lnTo>
                  <a:lnTo>
                    <a:pt x="11" y="11"/>
                  </a:lnTo>
                  <a:lnTo>
                    <a:pt x="3" y="2"/>
                  </a:lnTo>
                  <a:lnTo>
                    <a:pt x="11" y="11"/>
                  </a:lnTo>
                  <a:lnTo>
                    <a:pt x="14" y="7"/>
                  </a:lnTo>
                  <a:lnTo>
                    <a:pt x="11" y="2"/>
                  </a:lnTo>
                  <a:lnTo>
                    <a:pt x="7" y="0"/>
                  </a:lnTo>
                  <a:lnTo>
                    <a:pt x="3"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7" name="Freeform 376"/>
            <p:cNvSpPr>
              <a:spLocks/>
            </p:cNvSpPr>
            <p:nvPr/>
          </p:nvSpPr>
          <p:spPr bwMode="auto">
            <a:xfrm>
              <a:off x="9542706" y="4474289"/>
              <a:ext cx="31078" cy="26934"/>
            </a:xfrm>
            <a:custGeom>
              <a:avLst/>
              <a:gdLst>
                <a:gd name="T0" fmla="*/ 13 w 15"/>
                <a:gd name="T1" fmla="*/ 11 h 13"/>
                <a:gd name="T2" fmla="*/ 4 w 15"/>
                <a:gd name="T3" fmla="*/ 0 h 13"/>
                <a:gd name="T4" fmla="*/ 0 w 15"/>
                <a:gd name="T5" fmla="*/ 4 h 13"/>
                <a:gd name="T6" fmla="*/ 8 w 15"/>
                <a:gd name="T7" fmla="*/ 13 h 13"/>
                <a:gd name="T8" fmla="*/ 13 w 15"/>
                <a:gd name="T9" fmla="*/ 11 h 13"/>
                <a:gd name="T10" fmla="*/ 13 w 15"/>
                <a:gd name="T11" fmla="*/ 11 h 13"/>
                <a:gd name="T12" fmla="*/ 13 w 15"/>
                <a:gd name="T13" fmla="*/ 11 h 13"/>
                <a:gd name="T14" fmla="*/ 15 w 15"/>
                <a:gd name="T15" fmla="*/ 6 h 13"/>
                <a:gd name="T16" fmla="*/ 13 w 15"/>
                <a:gd name="T17" fmla="*/ 2 h 13"/>
                <a:gd name="T18" fmla="*/ 8 w 15"/>
                <a:gd name="T19" fmla="*/ 0 h 13"/>
                <a:gd name="T20" fmla="*/ 4 w 15"/>
                <a:gd name="T21" fmla="*/ 0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0"/>
                  </a:lnTo>
                  <a:lnTo>
                    <a:pt x="0" y="4"/>
                  </a:lnTo>
                  <a:lnTo>
                    <a:pt x="8" y="13"/>
                  </a:lnTo>
                  <a:lnTo>
                    <a:pt x="13" y="11"/>
                  </a:lnTo>
                  <a:lnTo>
                    <a:pt x="13" y="11"/>
                  </a:lnTo>
                  <a:lnTo>
                    <a:pt x="13" y="11"/>
                  </a:lnTo>
                  <a:lnTo>
                    <a:pt x="15" y="6"/>
                  </a:lnTo>
                  <a:lnTo>
                    <a:pt x="13" y="2"/>
                  </a:lnTo>
                  <a:lnTo>
                    <a:pt x="8" y="0"/>
                  </a:lnTo>
                  <a:lnTo>
                    <a:pt x="4" y="0"/>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8" name="Freeform 377"/>
            <p:cNvSpPr>
              <a:spLocks/>
            </p:cNvSpPr>
            <p:nvPr/>
          </p:nvSpPr>
          <p:spPr bwMode="auto">
            <a:xfrm>
              <a:off x="9550993" y="4463929"/>
              <a:ext cx="26934" cy="33149"/>
            </a:xfrm>
            <a:custGeom>
              <a:avLst/>
              <a:gdLst>
                <a:gd name="T0" fmla="*/ 11 w 13"/>
                <a:gd name="T1" fmla="*/ 11 h 16"/>
                <a:gd name="T2" fmla="*/ 2 w 13"/>
                <a:gd name="T3" fmla="*/ 2 h 16"/>
                <a:gd name="T4" fmla="*/ 0 w 13"/>
                <a:gd name="T5" fmla="*/ 5 h 16"/>
                <a:gd name="T6" fmla="*/ 9 w 13"/>
                <a:gd name="T7" fmla="*/ 16 h 16"/>
                <a:gd name="T8" fmla="*/ 11 w 13"/>
                <a:gd name="T9" fmla="*/ 11 h 16"/>
                <a:gd name="T10" fmla="*/ 11 w 13"/>
                <a:gd name="T11" fmla="*/ 11 h 16"/>
                <a:gd name="T12" fmla="*/ 11 w 13"/>
                <a:gd name="T13" fmla="*/ 11 h 16"/>
                <a:gd name="T14" fmla="*/ 13 w 13"/>
                <a:gd name="T15" fmla="*/ 7 h 16"/>
                <a:gd name="T16" fmla="*/ 11 w 13"/>
                <a:gd name="T17" fmla="*/ 2 h 16"/>
                <a:gd name="T18" fmla="*/ 7 w 13"/>
                <a:gd name="T19" fmla="*/ 0 h 16"/>
                <a:gd name="T20" fmla="*/ 2 w 13"/>
                <a:gd name="T21" fmla="*/ 2 h 16"/>
                <a:gd name="T22" fmla="*/ 11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1"/>
                  </a:moveTo>
                  <a:lnTo>
                    <a:pt x="2" y="2"/>
                  </a:lnTo>
                  <a:lnTo>
                    <a:pt x="0" y="5"/>
                  </a:lnTo>
                  <a:lnTo>
                    <a:pt x="9" y="16"/>
                  </a:lnTo>
                  <a:lnTo>
                    <a:pt x="11" y="11"/>
                  </a:lnTo>
                  <a:lnTo>
                    <a:pt x="11" y="11"/>
                  </a:lnTo>
                  <a:lnTo>
                    <a:pt x="11" y="11"/>
                  </a:lnTo>
                  <a:lnTo>
                    <a:pt x="13" y="7"/>
                  </a:lnTo>
                  <a:lnTo>
                    <a:pt x="11" y="2"/>
                  </a:lnTo>
                  <a:lnTo>
                    <a:pt x="7"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9" name="Freeform 378"/>
            <p:cNvSpPr>
              <a:spLocks/>
            </p:cNvSpPr>
            <p:nvPr/>
          </p:nvSpPr>
          <p:spPr bwMode="auto">
            <a:xfrm>
              <a:off x="9555137" y="4459786"/>
              <a:ext cx="33149" cy="26934"/>
            </a:xfrm>
            <a:custGeom>
              <a:avLst/>
              <a:gdLst>
                <a:gd name="T0" fmla="*/ 14 w 16"/>
                <a:gd name="T1" fmla="*/ 11 h 13"/>
                <a:gd name="T2" fmla="*/ 5 w 16"/>
                <a:gd name="T3" fmla="*/ 0 h 13"/>
                <a:gd name="T4" fmla="*/ 0 w 16"/>
                <a:gd name="T5" fmla="*/ 4 h 13"/>
                <a:gd name="T6" fmla="*/ 9 w 16"/>
                <a:gd name="T7" fmla="*/ 13 h 13"/>
                <a:gd name="T8" fmla="*/ 14 w 16"/>
                <a:gd name="T9" fmla="*/ 11 h 13"/>
                <a:gd name="T10" fmla="*/ 14 w 16"/>
                <a:gd name="T11" fmla="*/ 11 h 13"/>
                <a:gd name="T12" fmla="*/ 14 w 16"/>
                <a:gd name="T13" fmla="*/ 11 h 13"/>
                <a:gd name="T14" fmla="*/ 16 w 16"/>
                <a:gd name="T15" fmla="*/ 4 h 13"/>
                <a:gd name="T16" fmla="*/ 14 w 16"/>
                <a:gd name="T17" fmla="*/ 0 h 13"/>
                <a:gd name="T18" fmla="*/ 9 w 16"/>
                <a:gd name="T19" fmla="*/ 0 h 13"/>
                <a:gd name="T20" fmla="*/ 5 w 16"/>
                <a:gd name="T21" fmla="*/ 0 h 13"/>
                <a:gd name="T22" fmla="*/ 14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4" y="11"/>
                  </a:moveTo>
                  <a:lnTo>
                    <a:pt x="5" y="0"/>
                  </a:lnTo>
                  <a:lnTo>
                    <a:pt x="0" y="4"/>
                  </a:lnTo>
                  <a:lnTo>
                    <a:pt x="9" y="13"/>
                  </a:lnTo>
                  <a:lnTo>
                    <a:pt x="14" y="11"/>
                  </a:lnTo>
                  <a:lnTo>
                    <a:pt x="14" y="11"/>
                  </a:lnTo>
                  <a:lnTo>
                    <a:pt x="14" y="11"/>
                  </a:lnTo>
                  <a:lnTo>
                    <a:pt x="16" y="4"/>
                  </a:lnTo>
                  <a:lnTo>
                    <a:pt x="14" y="0"/>
                  </a:lnTo>
                  <a:lnTo>
                    <a:pt x="9" y="0"/>
                  </a:lnTo>
                  <a:lnTo>
                    <a:pt x="5" y="0"/>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0" name="Freeform 379"/>
            <p:cNvSpPr>
              <a:spLocks/>
            </p:cNvSpPr>
            <p:nvPr/>
          </p:nvSpPr>
          <p:spPr bwMode="auto">
            <a:xfrm>
              <a:off x="9565495" y="4451498"/>
              <a:ext cx="26934" cy="31078"/>
            </a:xfrm>
            <a:custGeom>
              <a:avLst/>
              <a:gdLst>
                <a:gd name="T0" fmla="*/ 2 w 13"/>
                <a:gd name="T1" fmla="*/ 2 h 15"/>
                <a:gd name="T2" fmla="*/ 2 w 13"/>
                <a:gd name="T3" fmla="*/ 2 h 15"/>
                <a:gd name="T4" fmla="*/ 0 w 13"/>
                <a:gd name="T5" fmla="*/ 4 h 15"/>
                <a:gd name="T6" fmla="*/ 9 w 13"/>
                <a:gd name="T7" fmla="*/ 15 h 15"/>
                <a:gd name="T8" fmla="*/ 11 w 13"/>
                <a:gd name="T9" fmla="*/ 11 h 15"/>
                <a:gd name="T10" fmla="*/ 2 w 13"/>
                <a:gd name="T11" fmla="*/ 2 h 15"/>
                <a:gd name="T12" fmla="*/ 11 w 13"/>
                <a:gd name="T13" fmla="*/ 11 h 15"/>
                <a:gd name="T14" fmla="*/ 13 w 13"/>
                <a:gd name="T15" fmla="*/ 6 h 15"/>
                <a:gd name="T16" fmla="*/ 11 w 13"/>
                <a:gd name="T17" fmla="*/ 2 h 15"/>
                <a:gd name="T18" fmla="*/ 6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4"/>
                  </a:lnTo>
                  <a:lnTo>
                    <a:pt x="9" y="15"/>
                  </a:lnTo>
                  <a:lnTo>
                    <a:pt x="11" y="11"/>
                  </a:lnTo>
                  <a:lnTo>
                    <a:pt x="2" y="2"/>
                  </a:lnTo>
                  <a:lnTo>
                    <a:pt x="11" y="11"/>
                  </a:lnTo>
                  <a:lnTo>
                    <a:pt x="13" y="6"/>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1" name="Freeform 380"/>
            <p:cNvSpPr>
              <a:spLocks/>
            </p:cNvSpPr>
            <p:nvPr/>
          </p:nvSpPr>
          <p:spPr bwMode="auto">
            <a:xfrm>
              <a:off x="9569639" y="4445284"/>
              <a:ext cx="31078" cy="29005"/>
            </a:xfrm>
            <a:custGeom>
              <a:avLst/>
              <a:gdLst>
                <a:gd name="T0" fmla="*/ 13 w 15"/>
                <a:gd name="T1" fmla="*/ 11 h 14"/>
                <a:gd name="T2" fmla="*/ 4 w 15"/>
                <a:gd name="T3" fmla="*/ 0 h 14"/>
                <a:gd name="T4" fmla="*/ 0 w 15"/>
                <a:gd name="T5" fmla="*/ 5 h 14"/>
                <a:gd name="T6" fmla="*/ 9 w 15"/>
                <a:gd name="T7" fmla="*/ 14 h 14"/>
                <a:gd name="T8" fmla="*/ 13 w 15"/>
                <a:gd name="T9" fmla="*/ 11 h 14"/>
                <a:gd name="T10" fmla="*/ 13 w 15"/>
                <a:gd name="T11" fmla="*/ 11 h 14"/>
                <a:gd name="T12" fmla="*/ 13 w 15"/>
                <a:gd name="T13" fmla="*/ 11 h 14"/>
                <a:gd name="T14" fmla="*/ 15 w 15"/>
                <a:gd name="T15" fmla="*/ 7 h 14"/>
                <a:gd name="T16" fmla="*/ 13 w 15"/>
                <a:gd name="T17" fmla="*/ 3 h 14"/>
                <a:gd name="T18" fmla="*/ 9 w 15"/>
                <a:gd name="T19" fmla="*/ 0 h 14"/>
                <a:gd name="T20" fmla="*/ 4 w 15"/>
                <a:gd name="T21" fmla="*/ 0 h 14"/>
                <a:gd name="T22" fmla="*/ 13 w 15"/>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13" y="11"/>
                  </a:moveTo>
                  <a:lnTo>
                    <a:pt x="4" y="0"/>
                  </a:lnTo>
                  <a:lnTo>
                    <a:pt x="0" y="5"/>
                  </a:lnTo>
                  <a:lnTo>
                    <a:pt x="9" y="14"/>
                  </a:lnTo>
                  <a:lnTo>
                    <a:pt x="13" y="11"/>
                  </a:lnTo>
                  <a:lnTo>
                    <a:pt x="13" y="11"/>
                  </a:lnTo>
                  <a:lnTo>
                    <a:pt x="13" y="11"/>
                  </a:lnTo>
                  <a:lnTo>
                    <a:pt x="15" y="7"/>
                  </a:lnTo>
                  <a:lnTo>
                    <a:pt x="13" y="3"/>
                  </a:lnTo>
                  <a:lnTo>
                    <a:pt x="9" y="0"/>
                  </a:lnTo>
                  <a:lnTo>
                    <a:pt x="4" y="0"/>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2" name="Freeform 381"/>
            <p:cNvSpPr>
              <a:spLocks/>
            </p:cNvSpPr>
            <p:nvPr/>
          </p:nvSpPr>
          <p:spPr bwMode="auto">
            <a:xfrm>
              <a:off x="9577926" y="4441140"/>
              <a:ext cx="29005" cy="26934"/>
            </a:xfrm>
            <a:custGeom>
              <a:avLst/>
              <a:gdLst>
                <a:gd name="T0" fmla="*/ 3 w 14"/>
                <a:gd name="T1" fmla="*/ 0 h 13"/>
                <a:gd name="T2" fmla="*/ 0 w 14"/>
                <a:gd name="T3" fmla="*/ 5 h 13"/>
                <a:gd name="T4" fmla="*/ 9 w 14"/>
                <a:gd name="T5" fmla="*/ 13 h 13"/>
                <a:gd name="T6" fmla="*/ 14 w 14"/>
                <a:gd name="T7" fmla="*/ 9 h 13"/>
                <a:gd name="T8" fmla="*/ 3 w 14"/>
                <a:gd name="T9" fmla="*/ 0 h 13"/>
              </a:gdLst>
              <a:ahLst/>
              <a:cxnLst>
                <a:cxn ang="0">
                  <a:pos x="T0" y="T1"/>
                </a:cxn>
                <a:cxn ang="0">
                  <a:pos x="T2" y="T3"/>
                </a:cxn>
                <a:cxn ang="0">
                  <a:pos x="T4" y="T5"/>
                </a:cxn>
                <a:cxn ang="0">
                  <a:pos x="T6" y="T7"/>
                </a:cxn>
                <a:cxn ang="0">
                  <a:pos x="T8" y="T9"/>
                </a:cxn>
              </a:cxnLst>
              <a:rect l="0" t="0" r="r" b="b"/>
              <a:pathLst>
                <a:path w="14" h="13">
                  <a:moveTo>
                    <a:pt x="3" y="0"/>
                  </a:moveTo>
                  <a:lnTo>
                    <a:pt x="0" y="5"/>
                  </a:lnTo>
                  <a:lnTo>
                    <a:pt x="9" y="13"/>
                  </a:lnTo>
                  <a:lnTo>
                    <a:pt x="14" y="9"/>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3" name="Freeform 382"/>
            <p:cNvSpPr>
              <a:spLocks/>
            </p:cNvSpPr>
            <p:nvPr/>
          </p:nvSpPr>
          <p:spPr bwMode="auto">
            <a:xfrm>
              <a:off x="9584142" y="4428709"/>
              <a:ext cx="31078" cy="31078"/>
            </a:xfrm>
            <a:custGeom>
              <a:avLst/>
              <a:gdLst>
                <a:gd name="T0" fmla="*/ 4 w 15"/>
                <a:gd name="T1" fmla="*/ 2 h 15"/>
                <a:gd name="T2" fmla="*/ 4 w 15"/>
                <a:gd name="T3" fmla="*/ 2 h 15"/>
                <a:gd name="T4" fmla="*/ 0 w 15"/>
                <a:gd name="T5" fmla="*/ 6 h 15"/>
                <a:gd name="T6" fmla="*/ 11 w 15"/>
                <a:gd name="T7" fmla="*/ 15 h 15"/>
                <a:gd name="T8" fmla="*/ 13 w 15"/>
                <a:gd name="T9" fmla="*/ 13 h 15"/>
                <a:gd name="T10" fmla="*/ 4 w 15"/>
                <a:gd name="T11" fmla="*/ 2 h 15"/>
                <a:gd name="T12" fmla="*/ 13 w 15"/>
                <a:gd name="T13" fmla="*/ 13 h 15"/>
                <a:gd name="T14" fmla="*/ 15 w 15"/>
                <a:gd name="T15" fmla="*/ 6 h 15"/>
                <a:gd name="T16" fmla="*/ 13 w 15"/>
                <a:gd name="T17" fmla="*/ 2 h 15"/>
                <a:gd name="T18" fmla="*/ 8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6"/>
                  </a:lnTo>
                  <a:lnTo>
                    <a:pt x="11" y="15"/>
                  </a:lnTo>
                  <a:lnTo>
                    <a:pt x="13" y="13"/>
                  </a:lnTo>
                  <a:lnTo>
                    <a:pt x="4" y="2"/>
                  </a:lnTo>
                  <a:lnTo>
                    <a:pt x="13" y="13"/>
                  </a:lnTo>
                  <a:lnTo>
                    <a:pt x="15" y="6"/>
                  </a:lnTo>
                  <a:lnTo>
                    <a:pt x="13" y="2"/>
                  </a:lnTo>
                  <a:lnTo>
                    <a:pt x="8"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4" name="Freeform 383"/>
            <p:cNvSpPr>
              <a:spLocks/>
            </p:cNvSpPr>
            <p:nvPr/>
          </p:nvSpPr>
          <p:spPr bwMode="auto">
            <a:xfrm>
              <a:off x="9592430" y="4422493"/>
              <a:ext cx="31078" cy="33149"/>
            </a:xfrm>
            <a:custGeom>
              <a:avLst/>
              <a:gdLst>
                <a:gd name="T0" fmla="*/ 13 w 15"/>
                <a:gd name="T1" fmla="*/ 11 h 16"/>
                <a:gd name="T2" fmla="*/ 2 w 15"/>
                <a:gd name="T3" fmla="*/ 3 h 16"/>
                <a:gd name="T4" fmla="*/ 0 w 15"/>
                <a:gd name="T5" fmla="*/ 5 h 16"/>
                <a:gd name="T6" fmla="*/ 9 w 15"/>
                <a:gd name="T7" fmla="*/ 16 h 16"/>
                <a:gd name="T8" fmla="*/ 13 w 15"/>
                <a:gd name="T9" fmla="*/ 11 h 16"/>
                <a:gd name="T10" fmla="*/ 13 w 15"/>
                <a:gd name="T11" fmla="*/ 11 h 16"/>
                <a:gd name="T12" fmla="*/ 13 w 15"/>
                <a:gd name="T13" fmla="*/ 11 h 16"/>
                <a:gd name="T14" fmla="*/ 15 w 15"/>
                <a:gd name="T15" fmla="*/ 7 h 16"/>
                <a:gd name="T16" fmla="*/ 13 w 15"/>
                <a:gd name="T17" fmla="*/ 3 h 16"/>
                <a:gd name="T18" fmla="*/ 9 w 15"/>
                <a:gd name="T19" fmla="*/ 0 h 16"/>
                <a:gd name="T20" fmla="*/ 2 w 15"/>
                <a:gd name="T21" fmla="*/ 3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2" y="3"/>
                  </a:lnTo>
                  <a:lnTo>
                    <a:pt x="0" y="5"/>
                  </a:lnTo>
                  <a:lnTo>
                    <a:pt x="9" y="16"/>
                  </a:lnTo>
                  <a:lnTo>
                    <a:pt x="13" y="11"/>
                  </a:lnTo>
                  <a:lnTo>
                    <a:pt x="13" y="11"/>
                  </a:lnTo>
                  <a:lnTo>
                    <a:pt x="13" y="11"/>
                  </a:lnTo>
                  <a:lnTo>
                    <a:pt x="15" y="7"/>
                  </a:lnTo>
                  <a:lnTo>
                    <a:pt x="13" y="3"/>
                  </a:lnTo>
                  <a:lnTo>
                    <a:pt x="9" y="0"/>
                  </a:lnTo>
                  <a:lnTo>
                    <a:pt x="2"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5" name="Freeform 384"/>
            <p:cNvSpPr>
              <a:spLocks/>
            </p:cNvSpPr>
            <p:nvPr/>
          </p:nvSpPr>
          <p:spPr bwMode="auto">
            <a:xfrm>
              <a:off x="9596573" y="4414206"/>
              <a:ext cx="33149" cy="31078"/>
            </a:xfrm>
            <a:custGeom>
              <a:avLst/>
              <a:gdLst>
                <a:gd name="T0" fmla="*/ 5 w 16"/>
                <a:gd name="T1" fmla="*/ 2 h 15"/>
                <a:gd name="T2" fmla="*/ 5 w 16"/>
                <a:gd name="T3" fmla="*/ 2 h 15"/>
                <a:gd name="T4" fmla="*/ 0 w 16"/>
                <a:gd name="T5" fmla="*/ 7 h 15"/>
                <a:gd name="T6" fmla="*/ 11 w 16"/>
                <a:gd name="T7" fmla="*/ 15 h 15"/>
                <a:gd name="T8" fmla="*/ 13 w 16"/>
                <a:gd name="T9" fmla="*/ 11 h 15"/>
                <a:gd name="T10" fmla="*/ 5 w 16"/>
                <a:gd name="T11" fmla="*/ 2 h 15"/>
                <a:gd name="T12" fmla="*/ 13 w 16"/>
                <a:gd name="T13" fmla="*/ 11 h 15"/>
                <a:gd name="T14" fmla="*/ 16 w 16"/>
                <a:gd name="T15" fmla="*/ 7 h 15"/>
                <a:gd name="T16" fmla="*/ 13 w 16"/>
                <a:gd name="T17" fmla="*/ 2 h 15"/>
                <a:gd name="T18" fmla="*/ 9 w 16"/>
                <a:gd name="T19" fmla="*/ 0 h 15"/>
                <a:gd name="T20" fmla="*/ 5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5" y="2"/>
                  </a:moveTo>
                  <a:lnTo>
                    <a:pt x="5" y="2"/>
                  </a:lnTo>
                  <a:lnTo>
                    <a:pt x="0" y="7"/>
                  </a:lnTo>
                  <a:lnTo>
                    <a:pt x="11" y="15"/>
                  </a:lnTo>
                  <a:lnTo>
                    <a:pt x="13" y="11"/>
                  </a:lnTo>
                  <a:lnTo>
                    <a:pt x="5" y="2"/>
                  </a:lnTo>
                  <a:lnTo>
                    <a:pt x="13" y="11"/>
                  </a:lnTo>
                  <a:lnTo>
                    <a:pt x="16" y="7"/>
                  </a:lnTo>
                  <a:lnTo>
                    <a:pt x="13"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6" name="Freeform 385"/>
            <p:cNvSpPr>
              <a:spLocks/>
            </p:cNvSpPr>
            <p:nvPr/>
          </p:nvSpPr>
          <p:spPr bwMode="auto">
            <a:xfrm>
              <a:off x="9606932" y="4410062"/>
              <a:ext cx="31078" cy="31078"/>
            </a:xfrm>
            <a:custGeom>
              <a:avLst/>
              <a:gdLst>
                <a:gd name="T0" fmla="*/ 13 w 15"/>
                <a:gd name="T1" fmla="*/ 11 h 15"/>
                <a:gd name="T2" fmla="*/ 4 w 15"/>
                <a:gd name="T3" fmla="*/ 2 h 15"/>
                <a:gd name="T4" fmla="*/ 0 w 15"/>
                <a:gd name="T5" fmla="*/ 4 h 15"/>
                <a:gd name="T6" fmla="*/ 8 w 15"/>
                <a:gd name="T7" fmla="*/ 15 h 15"/>
                <a:gd name="T8" fmla="*/ 13 w 15"/>
                <a:gd name="T9" fmla="*/ 11 h 15"/>
                <a:gd name="T10" fmla="*/ 13 w 15"/>
                <a:gd name="T11" fmla="*/ 11 h 15"/>
                <a:gd name="T12" fmla="*/ 13 w 15"/>
                <a:gd name="T13" fmla="*/ 11 h 15"/>
                <a:gd name="T14" fmla="*/ 15 w 15"/>
                <a:gd name="T15" fmla="*/ 6 h 15"/>
                <a:gd name="T16" fmla="*/ 13 w 15"/>
                <a:gd name="T17" fmla="*/ 2 h 15"/>
                <a:gd name="T18" fmla="*/ 8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4"/>
                  </a:lnTo>
                  <a:lnTo>
                    <a:pt x="8" y="15"/>
                  </a:lnTo>
                  <a:lnTo>
                    <a:pt x="13" y="11"/>
                  </a:lnTo>
                  <a:lnTo>
                    <a:pt x="13" y="11"/>
                  </a:lnTo>
                  <a:lnTo>
                    <a:pt x="13" y="11"/>
                  </a:lnTo>
                  <a:lnTo>
                    <a:pt x="15" y="6"/>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7" name="Freeform 386"/>
            <p:cNvSpPr>
              <a:spLocks/>
            </p:cNvSpPr>
            <p:nvPr/>
          </p:nvSpPr>
          <p:spPr bwMode="auto">
            <a:xfrm>
              <a:off x="9615219" y="4399704"/>
              <a:ext cx="26934" cy="33149"/>
            </a:xfrm>
            <a:custGeom>
              <a:avLst/>
              <a:gdLst>
                <a:gd name="T0" fmla="*/ 11 w 13"/>
                <a:gd name="T1" fmla="*/ 11 h 16"/>
                <a:gd name="T2" fmla="*/ 2 w 13"/>
                <a:gd name="T3" fmla="*/ 2 h 16"/>
                <a:gd name="T4" fmla="*/ 0 w 13"/>
                <a:gd name="T5" fmla="*/ 7 h 16"/>
                <a:gd name="T6" fmla="*/ 9 w 13"/>
                <a:gd name="T7" fmla="*/ 16 h 16"/>
                <a:gd name="T8" fmla="*/ 11 w 13"/>
                <a:gd name="T9" fmla="*/ 11 h 16"/>
                <a:gd name="T10" fmla="*/ 11 w 13"/>
                <a:gd name="T11" fmla="*/ 11 h 16"/>
                <a:gd name="T12" fmla="*/ 11 w 13"/>
                <a:gd name="T13" fmla="*/ 11 h 16"/>
                <a:gd name="T14" fmla="*/ 13 w 13"/>
                <a:gd name="T15" fmla="*/ 7 h 16"/>
                <a:gd name="T16" fmla="*/ 11 w 13"/>
                <a:gd name="T17" fmla="*/ 2 h 16"/>
                <a:gd name="T18" fmla="*/ 7 w 13"/>
                <a:gd name="T19" fmla="*/ 0 h 16"/>
                <a:gd name="T20" fmla="*/ 2 w 13"/>
                <a:gd name="T21" fmla="*/ 2 h 16"/>
                <a:gd name="T22" fmla="*/ 11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1"/>
                  </a:moveTo>
                  <a:lnTo>
                    <a:pt x="2" y="2"/>
                  </a:lnTo>
                  <a:lnTo>
                    <a:pt x="0" y="7"/>
                  </a:lnTo>
                  <a:lnTo>
                    <a:pt x="9" y="16"/>
                  </a:lnTo>
                  <a:lnTo>
                    <a:pt x="11" y="11"/>
                  </a:lnTo>
                  <a:lnTo>
                    <a:pt x="11" y="11"/>
                  </a:lnTo>
                  <a:lnTo>
                    <a:pt x="11" y="11"/>
                  </a:lnTo>
                  <a:lnTo>
                    <a:pt x="13" y="7"/>
                  </a:lnTo>
                  <a:lnTo>
                    <a:pt x="11" y="2"/>
                  </a:lnTo>
                  <a:lnTo>
                    <a:pt x="7"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8" name="Freeform 387"/>
            <p:cNvSpPr>
              <a:spLocks/>
            </p:cNvSpPr>
            <p:nvPr/>
          </p:nvSpPr>
          <p:spPr bwMode="auto">
            <a:xfrm>
              <a:off x="9619362" y="4395560"/>
              <a:ext cx="33149" cy="26934"/>
            </a:xfrm>
            <a:custGeom>
              <a:avLst/>
              <a:gdLst>
                <a:gd name="T0" fmla="*/ 5 w 16"/>
                <a:gd name="T1" fmla="*/ 2 h 13"/>
                <a:gd name="T2" fmla="*/ 5 w 16"/>
                <a:gd name="T3" fmla="*/ 2 h 13"/>
                <a:gd name="T4" fmla="*/ 0 w 16"/>
                <a:gd name="T5" fmla="*/ 4 h 13"/>
                <a:gd name="T6" fmla="*/ 9 w 16"/>
                <a:gd name="T7" fmla="*/ 13 h 13"/>
                <a:gd name="T8" fmla="*/ 13 w 16"/>
                <a:gd name="T9" fmla="*/ 11 h 13"/>
                <a:gd name="T10" fmla="*/ 5 w 16"/>
                <a:gd name="T11" fmla="*/ 2 h 13"/>
                <a:gd name="T12" fmla="*/ 13 w 16"/>
                <a:gd name="T13" fmla="*/ 11 h 13"/>
                <a:gd name="T14" fmla="*/ 16 w 16"/>
                <a:gd name="T15" fmla="*/ 7 h 13"/>
                <a:gd name="T16" fmla="*/ 13 w 16"/>
                <a:gd name="T17" fmla="*/ 2 h 13"/>
                <a:gd name="T18" fmla="*/ 9 w 16"/>
                <a:gd name="T19" fmla="*/ 0 h 13"/>
                <a:gd name="T20" fmla="*/ 5 w 16"/>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3">
                  <a:moveTo>
                    <a:pt x="5" y="2"/>
                  </a:moveTo>
                  <a:lnTo>
                    <a:pt x="5" y="2"/>
                  </a:lnTo>
                  <a:lnTo>
                    <a:pt x="0" y="4"/>
                  </a:lnTo>
                  <a:lnTo>
                    <a:pt x="9" y="13"/>
                  </a:lnTo>
                  <a:lnTo>
                    <a:pt x="13" y="11"/>
                  </a:lnTo>
                  <a:lnTo>
                    <a:pt x="5" y="2"/>
                  </a:lnTo>
                  <a:lnTo>
                    <a:pt x="13" y="11"/>
                  </a:lnTo>
                  <a:lnTo>
                    <a:pt x="16" y="7"/>
                  </a:lnTo>
                  <a:lnTo>
                    <a:pt x="13"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9" name="Freeform 388"/>
            <p:cNvSpPr>
              <a:spLocks/>
            </p:cNvSpPr>
            <p:nvPr/>
          </p:nvSpPr>
          <p:spPr bwMode="auto">
            <a:xfrm>
              <a:off x="9629722" y="4387273"/>
              <a:ext cx="26934" cy="31078"/>
            </a:xfrm>
            <a:custGeom>
              <a:avLst/>
              <a:gdLst>
                <a:gd name="T0" fmla="*/ 2 w 13"/>
                <a:gd name="T1" fmla="*/ 2 h 15"/>
                <a:gd name="T2" fmla="*/ 2 w 13"/>
                <a:gd name="T3" fmla="*/ 2 h 15"/>
                <a:gd name="T4" fmla="*/ 0 w 13"/>
                <a:gd name="T5" fmla="*/ 6 h 15"/>
                <a:gd name="T6" fmla="*/ 8 w 13"/>
                <a:gd name="T7" fmla="*/ 15 h 15"/>
                <a:gd name="T8" fmla="*/ 13 w 13"/>
                <a:gd name="T9" fmla="*/ 11 h 15"/>
                <a:gd name="T10" fmla="*/ 2 w 13"/>
                <a:gd name="T11" fmla="*/ 2 h 15"/>
                <a:gd name="T12" fmla="*/ 13 w 13"/>
                <a:gd name="T13" fmla="*/ 11 h 15"/>
                <a:gd name="T14" fmla="*/ 13 w 13"/>
                <a:gd name="T15" fmla="*/ 6 h 15"/>
                <a:gd name="T16" fmla="*/ 13 w 13"/>
                <a:gd name="T17" fmla="*/ 2 h 15"/>
                <a:gd name="T18" fmla="*/ 8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6"/>
                  </a:lnTo>
                  <a:lnTo>
                    <a:pt x="8" y="15"/>
                  </a:lnTo>
                  <a:lnTo>
                    <a:pt x="13" y="11"/>
                  </a:lnTo>
                  <a:lnTo>
                    <a:pt x="2" y="2"/>
                  </a:lnTo>
                  <a:lnTo>
                    <a:pt x="13" y="11"/>
                  </a:lnTo>
                  <a:lnTo>
                    <a:pt x="13" y="6"/>
                  </a:lnTo>
                  <a:lnTo>
                    <a:pt x="13" y="2"/>
                  </a:lnTo>
                  <a:lnTo>
                    <a:pt x="8"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0" name="Freeform 389"/>
            <p:cNvSpPr>
              <a:spLocks/>
            </p:cNvSpPr>
            <p:nvPr/>
          </p:nvSpPr>
          <p:spPr bwMode="auto">
            <a:xfrm>
              <a:off x="9633866" y="4381057"/>
              <a:ext cx="31078" cy="29005"/>
            </a:xfrm>
            <a:custGeom>
              <a:avLst/>
              <a:gdLst>
                <a:gd name="T0" fmla="*/ 13 w 15"/>
                <a:gd name="T1" fmla="*/ 11 h 14"/>
                <a:gd name="T2" fmla="*/ 4 w 15"/>
                <a:gd name="T3" fmla="*/ 3 h 14"/>
                <a:gd name="T4" fmla="*/ 0 w 15"/>
                <a:gd name="T5" fmla="*/ 5 h 14"/>
                <a:gd name="T6" fmla="*/ 9 w 15"/>
                <a:gd name="T7" fmla="*/ 14 h 14"/>
                <a:gd name="T8" fmla="*/ 13 w 15"/>
                <a:gd name="T9" fmla="*/ 11 h 14"/>
                <a:gd name="T10" fmla="*/ 13 w 15"/>
                <a:gd name="T11" fmla="*/ 11 h 14"/>
                <a:gd name="T12" fmla="*/ 13 w 15"/>
                <a:gd name="T13" fmla="*/ 11 h 14"/>
                <a:gd name="T14" fmla="*/ 15 w 15"/>
                <a:gd name="T15" fmla="*/ 7 h 14"/>
                <a:gd name="T16" fmla="*/ 13 w 15"/>
                <a:gd name="T17" fmla="*/ 3 h 14"/>
                <a:gd name="T18" fmla="*/ 9 w 15"/>
                <a:gd name="T19" fmla="*/ 0 h 14"/>
                <a:gd name="T20" fmla="*/ 4 w 15"/>
                <a:gd name="T21" fmla="*/ 3 h 14"/>
                <a:gd name="T22" fmla="*/ 13 w 15"/>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13" y="11"/>
                  </a:moveTo>
                  <a:lnTo>
                    <a:pt x="4" y="3"/>
                  </a:lnTo>
                  <a:lnTo>
                    <a:pt x="0" y="5"/>
                  </a:lnTo>
                  <a:lnTo>
                    <a:pt x="9" y="14"/>
                  </a:lnTo>
                  <a:lnTo>
                    <a:pt x="13" y="11"/>
                  </a:lnTo>
                  <a:lnTo>
                    <a:pt x="13" y="11"/>
                  </a:lnTo>
                  <a:lnTo>
                    <a:pt x="13" y="11"/>
                  </a:lnTo>
                  <a:lnTo>
                    <a:pt x="15" y="7"/>
                  </a:lnTo>
                  <a:lnTo>
                    <a:pt x="13" y="3"/>
                  </a:lnTo>
                  <a:lnTo>
                    <a:pt x="9" y="0"/>
                  </a:lnTo>
                  <a:lnTo>
                    <a:pt x="4"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1" name="Freeform 390"/>
            <p:cNvSpPr>
              <a:spLocks/>
            </p:cNvSpPr>
            <p:nvPr/>
          </p:nvSpPr>
          <p:spPr bwMode="auto">
            <a:xfrm>
              <a:off x="9642153" y="4372770"/>
              <a:ext cx="26934" cy="31078"/>
            </a:xfrm>
            <a:custGeom>
              <a:avLst/>
              <a:gdLst>
                <a:gd name="T0" fmla="*/ 13 w 13"/>
                <a:gd name="T1" fmla="*/ 11 h 15"/>
                <a:gd name="T2" fmla="*/ 2 w 13"/>
                <a:gd name="T3" fmla="*/ 2 h 15"/>
                <a:gd name="T4" fmla="*/ 0 w 13"/>
                <a:gd name="T5" fmla="*/ 7 h 15"/>
                <a:gd name="T6" fmla="*/ 9 w 13"/>
                <a:gd name="T7" fmla="*/ 15 h 15"/>
                <a:gd name="T8" fmla="*/ 13 w 13"/>
                <a:gd name="T9" fmla="*/ 11 h 15"/>
                <a:gd name="T10" fmla="*/ 13 w 13"/>
                <a:gd name="T11" fmla="*/ 11 h 15"/>
                <a:gd name="T12" fmla="*/ 13 w 13"/>
                <a:gd name="T13" fmla="*/ 11 h 15"/>
                <a:gd name="T14" fmla="*/ 13 w 13"/>
                <a:gd name="T15" fmla="*/ 7 h 15"/>
                <a:gd name="T16" fmla="*/ 11 w 13"/>
                <a:gd name="T17" fmla="*/ 2 h 15"/>
                <a:gd name="T18" fmla="*/ 7 w 13"/>
                <a:gd name="T19" fmla="*/ 0 h 15"/>
                <a:gd name="T20" fmla="*/ 2 w 13"/>
                <a:gd name="T21" fmla="*/ 2 h 15"/>
                <a:gd name="T22" fmla="*/ 13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3" y="11"/>
                  </a:moveTo>
                  <a:lnTo>
                    <a:pt x="2" y="2"/>
                  </a:lnTo>
                  <a:lnTo>
                    <a:pt x="0" y="7"/>
                  </a:lnTo>
                  <a:lnTo>
                    <a:pt x="9" y="15"/>
                  </a:lnTo>
                  <a:lnTo>
                    <a:pt x="13" y="11"/>
                  </a:lnTo>
                  <a:lnTo>
                    <a:pt x="13" y="11"/>
                  </a:lnTo>
                  <a:lnTo>
                    <a:pt x="13" y="11"/>
                  </a:lnTo>
                  <a:lnTo>
                    <a:pt x="13" y="7"/>
                  </a:lnTo>
                  <a:lnTo>
                    <a:pt x="11" y="2"/>
                  </a:lnTo>
                  <a:lnTo>
                    <a:pt x="7"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2" name="Freeform 391"/>
            <p:cNvSpPr>
              <a:spLocks/>
            </p:cNvSpPr>
            <p:nvPr/>
          </p:nvSpPr>
          <p:spPr bwMode="auto">
            <a:xfrm>
              <a:off x="9646297" y="4368626"/>
              <a:ext cx="33149" cy="26934"/>
            </a:xfrm>
            <a:custGeom>
              <a:avLst/>
              <a:gdLst>
                <a:gd name="T0" fmla="*/ 5 w 16"/>
                <a:gd name="T1" fmla="*/ 0 h 13"/>
                <a:gd name="T2" fmla="*/ 5 w 16"/>
                <a:gd name="T3" fmla="*/ 2 h 13"/>
                <a:gd name="T4" fmla="*/ 0 w 16"/>
                <a:gd name="T5" fmla="*/ 4 h 13"/>
                <a:gd name="T6" fmla="*/ 11 w 16"/>
                <a:gd name="T7" fmla="*/ 13 h 13"/>
                <a:gd name="T8" fmla="*/ 14 w 16"/>
                <a:gd name="T9" fmla="*/ 11 h 13"/>
                <a:gd name="T10" fmla="*/ 5 w 16"/>
                <a:gd name="T11" fmla="*/ 0 h 13"/>
                <a:gd name="T12" fmla="*/ 14 w 16"/>
                <a:gd name="T13" fmla="*/ 11 h 13"/>
                <a:gd name="T14" fmla="*/ 16 w 16"/>
                <a:gd name="T15" fmla="*/ 4 h 13"/>
                <a:gd name="T16" fmla="*/ 14 w 16"/>
                <a:gd name="T17" fmla="*/ 0 h 13"/>
                <a:gd name="T18" fmla="*/ 9 w 16"/>
                <a:gd name="T19" fmla="*/ 0 h 13"/>
                <a:gd name="T20" fmla="*/ 5 w 16"/>
                <a:gd name="T21" fmla="*/ 2 h 13"/>
                <a:gd name="T22" fmla="*/ 5 w 16"/>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5" y="0"/>
                  </a:moveTo>
                  <a:lnTo>
                    <a:pt x="5" y="2"/>
                  </a:lnTo>
                  <a:lnTo>
                    <a:pt x="0" y="4"/>
                  </a:lnTo>
                  <a:lnTo>
                    <a:pt x="11" y="13"/>
                  </a:lnTo>
                  <a:lnTo>
                    <a:pt x="14" y="11"/>
                  </a:lnTo>
                  <a:lnTo>
                    <a:pt x="5" y="0"/>
                  </a:lnTo>
                  <a:lnTo>
                    <a:pt x="14" y="11"/>
                  </a:lnTo>
                  <a:lnTo>
                    <a:pt x="16" y="4"/>
                  </a:lnTo>
                  <a:lnTo>
                    <a:pt x="14" y="0"/>
                  </a:lnTo>
                  <a:lnTo>
                    <a:pt x="9" y="0"/>
                  </a:lnTo>
                  <a:lnTo>
                    <a:pt x="5"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3" name="Freeform 392"/>
            <p:cNvSpPr>
              <a:spLocks/>
            </p:cNvSpPr>
            <p:nvPr/>
          </p:nvSpPr>
          <p:spPr bwMode="auto">
            <a:xfrm>
              <a:off x="9656655" y="4358268"/>
              <a:ext cx="31078" cy="33149"/>
            </a:xfrm>
            <a:custGeom>
              <a:avLst/>
              <a:gdLst>
                <a:gd name="T0" fmla="*/ 13 w 15"/>
                <a:gd name="T1" fmla="*/ 11 h 16"/>
                <a:gd name="T2" fmla="*/ 4 w 15"/>
                <a:gd name="T3" fmla="*/ 3 h 16"/>
                <a:gd name="T4" fmla="*/ 0 w 15"/>
                <a:gd name="T5" fmla="*/ 5 h 16"/>
                <a:gd name="T6" fmla="*/ 9 w 15"/>
                <a:gd name="T7" fmla="*/ 16 h 16"/>
                <a:gd name="T8" fmla="*/ 13 w 15"/>
                <a:gd name="T9" fmla="*/ 11 h 16"/>
                <a:gd name="T10" fmla="*/ 13 w 15"/>
                <a:gd name="T11" fmla="*/ 11 h 16"/>
                <a:gd name="T12" fmla="*/ 13 w 15"/>
                <a:gd name="T13" fmla="*/ 11 h 16"/>
                <a:gd name="T14" fmla="*/ 15 w 15"/>
                <a:gd name="T15" fmla="*/ 7 h 16"/>
                <a:gd name="T16" fmla="*/ 13 w 15"/>
                <a:gd name="T17" fmla="*/ 3 h 16"/>
                <a:gd name="T18" fmla="*/ 9 w 15"/>
                <a:gd name="T19" fmla="*/ 0 h 16"/>
                <a:gd name="T20" fmla="*/ 4 w 15"/>
                <a:gd name="T21" fmla="*/ 3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3"/>
                  </a:lnTo>
                  <a:lnTo>
                    <a:pt x="0" y="5"/>
                  </a:lnTo>
                  <a:lnTo>
                    <a:pt x="9" y="16"/>
                  </a:lnTo>
                  <a:lnTo>
                    <a:pt x="13" y="11"/>
                  </a:lnTo>
                  <a:lnTo>
                    <a:pt x="13" y="11"/>
                  </a:lnTo>
                  <a:lnTo>
                    <a:pt x="13" y="11"/>
                  </a:lnTo>
                  <a:lnTo>
                    <a:pt x="15" y="7"/>
                  </a:lnTo>
                  <a:lnTo>
                    <a:pt x="13" y="3"/>
                  </a:lnTo>
                  <a:lnTo>
                    <a:pt x="9" y="0"/>
                  </a:lnTo>
                  <a:lnTo>
                    <a:pt x="4"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4" name="Freeform 393"/>
            <p:cNvSpPr>
              <a:spLocks/>
            </p:cNvSpPr>
            <p:nvPr/>
          </p:nvSpPr>
          <p:spPr bwMode="auto">
            <a:xfrm>
              <a:off x="9660799" y="4349981"/>
              <a:ext cx="33149" cy="31078"/>
            </a:xfrm>
            <a:custGeom>
              <a:avLst/>
              <a:gdLst>
                <a:gd name="T0" fmla="*/ 4 w 16"/>
                <a:gd name="T1" fmla="*/ 2 h 15"/>
                <a:gd name="T2" fmla="*/ 4 w 16"/>
                <a:gd name="T3" fmla="*/ 4 h 15"/>
                <a:gd name="T4" fmla="*/ 0 w 16"/>
                <a:gd name="T5" fmla="*/ 7 h 15"/>
                <a:gd name="T6" fmla="*/ 11 w 16"/>
                <a:gd name="T7" fmla="*/ 15 h 15"/>
                <a:gd name="T8" fmla="*/ 13 w 16"/>
                <a:gd name="T9" fmla="*/ 11 h 15"/>
                <a:gd name="T10" fmla="*/ 4 w 16"/>
                <a:gd name="T11" fmla="*/ 2 h 15"/>
                <a:gd name="T12" fmla="*/ 13 w 16"/>
                <a:gd name="T13" fmla="*/ 11 h 15"/>
                <a:gd name="T14" fmla="*/ 16 w 16"/>
                <a:gd name="T15" fmla="*/ 7 h 15"/>
                <a:gd name="T16" fmla="*/ 13 w 16"/>
                <a:gd name="T17" fmla="*/ 2 h 15"/>
                <a:gd name="T18" fmla="*/ 9 w 16"/>
                <a:gd name="T19" fmla="*/ 0 h 15"/>
                <a:gd name="T20" fmla="*/ 4 w 16"/>
                <a:gd name="T21" fmla="*/ 4 h 15"/>
                <a:gd name="T22" fmla="*/ 4 w 16"/>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4" y="2"/>
                  </a:moveTo>
                  <a:lnTo>
                    <a:pt x="4" y="4"/>
                  </a:lnTo>
                  <a:lnTo>
                    <a:pt x="0" y="7"/>
                  </a:lnTo>
                  <a:lnTo>
                    <a:pt x="11" y="15"/>
                  </a:lnTo>
                  <a:lnTo>
                    <a:pt x="13" y="11"/>
                  </a:lnTo>
                  <a:lnTo>
                    <a:pt x="4" y="2"/>
                  </a:lnTo>
                  <a:lnTo>
                    <a:pt x="13" y="11"/>
                  </a:lnTo>
                  <a:lnTo>
                    <a:pt x="16" y="7"/>
                  </a:lnTo>
                  <a:lnTo>
                    <a:pt x="13" y="2"/>
                  </a:lnTo>
                  <a:lnTo>
                    <a:pt x="9" y="0"/>
                  </a:lnTo>
                  <a:lnTo>
                    <a:pt x="4" y="4"/>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5" name="Freeform 394"/>
            <p:cNvSpPr>
              <a:spLocks/>
            </p:cNvSpPr>
            <p:nvPr/>
          </p:nvSpPr>
          <p:spPr bwMode="auto">
            <a:xfrm>
              <a:off x="9669086" y="4345837"/>
              <a:ext cx="33149" cy="31078"/>
            </a:xfrm>
            <a:custGeom>
              <a:avLst/>
              <a:gdLst>
                <a:gd name="T0" fmla="*/ 5 w 16"/>
                <a:gd name="T1" fmla="*/ 2 h 15"/>
                <a:gd name="T2" fmla="*/ 5 w 16"/>
                <a:gd name="T3" fmla="*/ 2 h 15"/>
                <a:gd name="T4" fmla="*/ 0 w 16"/>
                <a:gd name="T5" fmla="*/ 4 h 15"/>
                <a:gd name="T6" fmla="*/ 9 w 16"/>
                <a:gd name="T7" fmla="*/ 15 h 15"/>
                <a:gd name="T8" fmla="*/ 14 w 16"/>
                <a:gd name="T9" fmla="*/ 11 h 15"/>
                <a:gd name="T10" fmla="*/ 5 w 16"/>
                <a:gd name="T11" fmla="*/ 2 h 15"/>
                <a:gd name="T12" fmla="*/ 14 w 16"/>
                <a:gd name="T13" fmla="*/ 11 h 15"/>
                <a:gd name="T14" fmla="*/ 16 w 16"/>
                <a:gd name="T15" fmla="*/ 6 h 15"/>
                <a:gd name="T16" fmla="*/ 14 w 16"/>
                <a:gd name="T17" fmla="*/ 2 h 15"/>
                <a:gd name="T18" fmla="*/ 9 w 16"/>
                <a:gd name="T19" fmla="*/ 0 h 15"/>
                <a:gd name="T20" fmla="*/ 5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5" y="2"/>
                  </a:moveTo>
                  <a:lnTo>
                    <a:pt x="5" y="2"/>
                  </a:lnTo>
                  <a:lnTo>
                    <a:pt x="0" y="4"/>
                  </a:lnTo>
                  <a:lnTo>
                    <a:pt x="9" y="15"/>
                  </a:lnTo>
                  <a:lnTo>
                    <a:pt x="14" y="11"/>
                  </a:lnTo>
                  <a:lnTo>
                    <a:pt x="5" y="2"/>
                  </a:lnTo>
                  <a:lnTo>
                    <a:pt x="14" y="11"/>
                  </a:lnTo>
                  <a:lnTo>
                    <a:pt x="16" y="6"/>
                  </a:lnTo>
                  <a:lnTo>
                    <a:pt x="14"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6" name="Freeform 395"/>
            <p:cNvSpPr>
              <a:spLocks/>
            </p:cNvSpPr>
            <p:nvPr/>
          </p:nvSpPr>
          <p:spPr bwMode="auto">
            <a:xfrm>
              <a:off x="9679445" y="4335477"/>
              <a:ext cx="26934" cy="33149"/>
            </a:xfrm>
            <a:custGeom>
              <a:avLst/>
              <a:gdLst>
                <a:gd name="T0" fmla="*/ 13 w 13"/>
                <a:gd name="T1" fmla="*/ 11 h 16"/>
                <a:gd name="T2" fmla="*/ 2 w 13"/>
                <a:gd name="T3" fmla="*/ 3 h 16"/>
                <a:gd name="T4" fmla="*/ 0 w 13"/>
                <a:gd name="T5" fmla="*/ 7 h 16"/>
                <a:gd name="T6" fmla="*/ 9 w 13"/>
                <a:gd name="T7" fmla="*/ 16 h 16"/>
                <a:gd name="T8" fmla="*/ 11 w 13"/>
                <a:gd name="T9" fmla="*/ 14 h 16"/>
                <a:gd name="T10" fmla="*/ 13 w 13"/>
                <a:gd name="T11" fmla="*/ 11 h 16"/>
                <a:gd name="T12" fmla="*/ 11 w 13"/>
                <a:gd name="T13" fmla="*/ 14 h 16"/>
                <a:gd name="T14" fmla="*/ 13 w 13"/>
                <a:gd name="T15" fmla="*/ 7 h 16"/>
                <a:gd name="T16" fmla="*/ 13 w 13"/>
                <a:gd name="T17" fmla="*/ 3 h 16"/>
                <a:gd name="T18" fmla="*/ 9 w 13"/>
                <a:gd name="T19" fmla="*/ 0 h 16"/>
                <a:gd name="T20" fmla="*/ 2 w 13"/>
                <a:gd name="T21" fmla="*/ 3 h 16"/>
                <a:gd name="T22" fmla="*/ 13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3" y="11"/>
                  </a:moveTo>
                  <a:lnTo>
                    <a:pt x="2" y="3"/>
                  </a:lnTo>
                  <a:lnTo>
                    <a:pt x="0" y="7"/>
                  </a:lnTo>
                  <a:lnTo>
                    <a:pt x="9" y="16"/>
                  </a:lnTo>
                  <a:lnTo>
                    <a:pt x="11" y="14"/>
                  </a:lnTo>
                  <a:lnTo>
                    <a:pt x="13" y="11"/>
                  </a:lnTo>
                  <a:lnTo>
                    <a:pt x="11" y="14"/>
                  </a:lnTo>
                  <a:lnTo>
                    <a:pt x="13" y="7"/>
                  </a:lnTo>
                  <a:lnTo>
                    <a:pt x="13" y="3"/>
                  </a:lnTo>
                  <a:lnTo>
                    <a:pt x="9" y="0"/>
                  </a:lnTo>
                  <a:lnTo>
                    <a:pt x="2"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7" name="Freeform 396"/>
            <p:cNvSpPr>
              <a:spLocks/>
            </p:cNvSpPr>
            <p:nvPr/>
          </p:nvSpPr>
          <p:spPr bwMode="auto">
            <a:xfrm>
              <a:off x="9683589" y="4331334"/>
              <a:ext cx="33149" cy="26934"/>
            </a:xfrm>
            <a:custGeom>
              <a:avLst/>
              <a:gdLst>
                <a:gd name="T0" fmla="*/ 5 w 16"/>
                <a:gd name="T1" fmla="*/ 2 h 13"/>
                <a:gd name="T2" fmla="*/ 5 w 16"/>
                <a:gd name="T3" fmla="*/ 2 h 13"/>
                <a:gd name="T4" fmla="*/ 0 w 16"/>
                <a:gd name="T5" fmla="*/ 5 h 13"/>
                <a:gd name="T6" fmla="*/ 11 w 16"/>
                <a:gd name="T7" fmla="*/ 13 h 13"/>
                <a:gd name="T8" fmla="*/ 13 w 16"/>
                <a:gd name="T9" fmla="*/ 11 h 13"/>
                <a:gd name="T10" fmla="*/ 5 w 16"/>
                <a:gd name="T11" fmla="*/ 2 h 13"/>
                <a:gd name="T12" fmla="*/ 13 w 16"/>
                <a:gd name="T13" fmla="*/ 11 h 13"/>
                <a:gd name="T14" fmla="*/ 16 w 16"/>
                <a:gd name="T15" fmla="*/ 7 h 13"/>
                <a:gd name="T16" fmla="*/ 13 w 16"/>
                <a:gd name="T17" fmla="*/ 2 h 13"/>
                <a:gd name="T18" fmla="*/ 9 w 16"/>
                <a:gd name="T19" fmla="*/ 0 h 13"/>
                <a:gd name="T20" fmla="*/ 5 w 16"/>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3">
                  <a:moveTo>
                    <a:pt x="5" y="2"/>
                  </a:moveTo>
                  <a:lnTo>
                    <a:pt x="5" y="2"/>
                  </a:lnTo>
                  <a:lnTo>
                    <a:pt x="0" y="5"/>
                  </a:lnTo>
                  <a:lnTo>
                    <a:pt x="11" y="13"/>
                  </a:lnTo>
                  <a:lnTo>
                    <a:pt x="13" y="11"/>
                  </a:lnTo>
                  <a:lnTo>
                    <a:pt x="5" y="2"/>
                  </a:lnTo>
                  <a:lnTo>
                    <a:pt x="13" y="11"/>
                  </a:lnTo>
                  <a:lnTo>
                    <a:pt x="16" y="7"/>
                  </a:lnTo>
                  <a:lnTo>
                    <a:pt x="13"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8" name="Freeform 397"/>
            <p:cNvSpPr>
              <a:spLocks/>
            </p:cNvSpPr>
            <p:nvPr/>
          </p:nvSpPr>
          <p:spPr bwMode="auto">
            <a:xfrm>
              <a:off x="9693947" y="4323046"/>
              <a:ext cx="26934" cy="31078"/>
            </a:xfrm>
            <a:custGeom>
              <a:avLst/>
              <a:gdLst>
                <a:gd name="T0" fmla="*/ 2 w 13"/>
                <a:gd name="T1" fmla="*/ 2 h 15"/>
                <a:gd name="T2" fmla="*/ 2 w 13"/>
                <a:gd name="T3" fmla="*/ 2 h 15"/>
                <a:gd name="T4" fmla="*/ 0 w 13"/>
                <a:gd name="T5" fmla="*/ 6 h 15"/>
                <a:gd name="T6" fmla="*/ 8 w 13"/>
                <a:gd name="T7" fmla="*/ 15 h 15"/>
                <a:gd name="T8" fmla="*/ 11 w 13"/>
                <a:gd name="T9" fmla="*/ 11 h 15"/>
                <a:gd name="T10" fmla="*/ 2 w 13"/>
                <a:gd name="T11" fmla="*/ 2 h 15"/>
                <a:gd name="T12" fmla="*/ 11 w 13"/>
                <a:gd name="T13" fmla="*/ 11 h 15"/>
                <a:gd name="T14" fmla="*/ 13 w 13"/>
                <a:gd name="T15" fmla="*/ 6 h 15"/>
                <a:gd name="T16" fmla="*/ 11 w 13"/>
                <a:gd name="T17" fmla="*/ 2 h 15"/>
                <a:gd name="T18" fmla="*/ 6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6"/>
                  </a:lnTo>
                  <a:lnTo>
                    <a:pt x="8" y="15"/>
                  </a:lnTo>
                  <a:lnTo>
                    <a:pt x="11" y="11"/>
                  </a:lnTo>
                  <a:lnTo>
                    <a:pt x="2" y="2"/>
                  </a:lnTo>
                  <a:lnTo>
                    <a:pt x="11" y="11"/>
                  </a:lnTo>
                  <a:lnTo>
                    <a:pt x="13" y="6"/>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9" name="Freeform 398"/>
            <p:cNvSpPr>
              <a:spLocks/>
            </p:cNvSpPr>
            <p:nvPr/>
          </p:nvSpPr>
          <p:spPr bwMode="auto">
            <a:xfrm>
              <a:off x="9698091" y="4316832"/>
              <a:ext cx="31078" cy="29005"/>
            </a:xfrm>
            <a:custGeom>
              <a:avLst/>
              <a:gdLst>
                <a:gd name="T0" fmla="*/ 4 w 15"/>
                <a:gd name="T1" fmla="*/ 0 h 14"/>
                <a:gd name="T2" fmla="*/ 4 w 15"/>
                <a:gd name="T3" fmla="*/ 3 h 14"/>
                <a:gd name="T4" fmla="*/ 0 w 15"/>
                <a:gd name="T5" fmla="*/ 5 h 14"/>
                <a:gd name="T6" fmla="*/ 9 w 15"/>
                <a:gd name="T7" fmla="*/ 14 h 14"/>
                <a:gd name="T8" fmla="*/ 13 w 15"/>
                <a:gd name="T9" fmla="*/ 12 h 14"/>
                <a:gd name="T10" fmla="*/ 4 w 15"/>
                <a:gd name="T11" fmla="*/ 0 h 14"/>
                <a:gd name="T12" fmla="*/ 13 w 15"/>
                <a:gd name="T13" fmla="*/ 12 h 14"/>
                <a:gd name="T14" fmla="*/ 15 w 15"/>
                <a:gd name="T15" fmla="*/ 5 h 14"/>
                <a:gd name="T16" fmla="*/ 13 w 15"/>
                <a:gd name="T17" fmla="*/ 0 h 14"/>
                <a:gd name="T18" fmla="*/ 9 w 15"/>
                <a:gd name="T19" fmla="*/ 0 h 14"/>
                <a:gd name="T20" fmla="*/ 4 w 15"/>
                <a:gd name="T21" fmla="*/ 3 h 14"/>
                <a:gd name="T22" fmla="*/ 4 w 15"/>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4" y="0"/>
                  </a:moveTo>
                  <a:lnTo>
                    <a:pt x="4" y="3"/>
                  </a:lnTo>
                  <a:lnTo>
                    <a:pt x="0" y="5"/>
                  </a:lnTo>
                  <a:lnTo>
                    <a:pt x="9" y="14"/>
                  </a:lnTo>
                  <a:lnTo>
                    <a:pt x="13" y="12"/>
                  </a:lnTo>
                  <a:lnTo>
                    <a:pt x="4" y="0"/>
                  </a:lnTo>
                  <a:lnTo>
                    <a:pt x="13" y="12"/>
                  </a:lnTo>
                  <a:lnTo>
                    <a:pt x="15" y="5"/>
                  </a:lnTo>
                  <a:lnTo>
                    <a:pt x="13" y="0"/>
                  </a:lnTo>
                  <a:lnTo>
                    <a:pt x="9" y="0"/>
                  </a:lnTo>
                  <a:lnTo>
                    <a:pt x="4"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0" name="Freeform 399"/>
            <p:cNvSpPr>
              <a:spLocks/>
            </p:cNvSpPr>
            <p:nvPr/>
          </p:nvSpPr>
          <p:spPr bwMode="auto">
            <a:xfrm>
              <a:off x="9706378" y="4308544"/>
              <a:ext cx="33149" cy="33149"/>
            </a:xfrm>
            <a:custGeom>
              <a:avLst/>
              <a:gdLst>
                <a:gd name="T0" fmla="*/ 13 w 16"/>
                <a:gd name="T1" fmla="*/ 11 h 16"/>
                <a:gd name="T2" fmla="*/ 2 w 16"/>
                <a:gd name="T3" fmla="*/ 2 h 16"/>
                <a:gd name="T4" fmla="*/ 0 w 16"/>
                <a:gd name="T5" fmla="*/ 4 h 16"/>
                <a:gd name="T6" fmla="*/ 9 w 16"/>
                <a:gd name="T7" fmla="*/ 16 h 16"/>
                <a:gd name="T8" fmla="*/ 13 w 16"/>
                <a:gd name="T9" fmla="*/ 11 h 16"/>
                <a:gd name="T10" fmla="*/ 13 w 16"/>
                <a:gd name="T11" fmla="*/ 11 h 16"/>
                <a:gd name="T12" fmla="*/ 13 w 16"/>
                <a:gd name="T13" fmla="*/ 11 h 16"/>
                <a:gd name="T14" fmla="*/ 16 w 16"/>
                <a:gd name="T15" fmla="*/ 7 h 16"/>
                <a:gd name="T16" fmla="*/ 13 w 16"/>
                <a:gd name="T17" fmla="*/ 2 h 16"/>
                <a:gd name="T18" fmla="*/ 9 w 16"/>
                <a:gd name="T19" fmla="*/ 0 h 16"/>
                <a:gd name="T20" fmla="*/ 2 w 16"/>
                <a:gd name="T21" fmla="*/ 2 h 16"/>
                <a:gd name="T22" fmla="*/ 13 w 16"/>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3" y="11"/>
                  </a:moveTo>
                  <a:lnTo>
                    <a:pt x="2" y="2"/>
                  </a:lnTo>
                  <a:lnTo>
                    <a:pt x="0" y="4"/>
                  </a:lnTo>
                  <a:lnTo>
                    <a:pt x="9" y="16"/>
                  </a:lnTo>
                  <a:lnTo>
                    <a:pt x="13" y="11"/>
                  </a:lnTo>
                  <a:lnTo>
                    <a:pt x="13" y="11"/>
                  </a:lnTo>
                  <a:lnTo>
                    <a:pt x="13" y="11"/>
                  </a:lnTo>
                  <a:lnTo>
                    <a:pt x="16" y="7"/>
                  </a:lnTo>
                  <a:lnTo>
                    <a:pt x="13" y="2"/>
                  </a:lnTo>
                  <a:lnTo>
                    <a:pt x="9"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1" name="Freeform 400"/>
            <p:cNvSpPr>
              <a:spLocks/>
            </p:cNvSpPr>
            <p:nvPr/>
          </p:nvSpPr>
          <p:spPr bwMode="auto">
            <a:xfrm>
              <a:off x="9710522" y="4300257"/>
              <a:ext cx="33149" cy="31078"/>
            </a:xfrm>
            <a:custGeom>
              <a:avLst/>
              <a:gdLst>
                <a:gd name="T0" fmla="*/ 5 w 16"/>
                <a:gd name="T1" fmla="*/ 2 h 15"/>
                <a:gd name="T2" fmla="*/ 5 w 16"/>
                <a:gd name="T3" fmla="*/ 2 h 15"/>
                <a:gd name="T4" fmla="*/ 0 w 16"/>
                <a:gd name="T5" fmla="*/ 6 h 15"/>
                <a:gd name="T6" fmla="*/ 11 w 16"/>
                <a:gd name="T7" fmla="*/ 15 h 15"/>
                <a:gd name="T8" fmla="*/ 14 w 16"/>
                <a:gd name="T9" fmla="*/ 11 h 15"/>
                <a:gd name="T10" fmla="*/ 5 w 16"/>
                <a:gd name="T11" fmla="*/ 2 h 15"/>
                <a:gd name="T12" fmla="*/ 14 w 16"/>
                <a:gd name="T13" fmla="*/ 11 h 15"/>
                <a:gd name="T14" fmla="*/ 16 w 16"/>
                <a:gd name="T15" fmla="*/ 6 h 15"/>
                <a:gd name="T16" fmla="*/ 14 w 16"/>
                <a:gd name="T17" fmla="*/ 2 h 15"/>
                <a:gd name="T18" fmla="*/ 9 w 16"/>
                <a:gd name="T19" fmla="*/ 0 h 15"/>
                <a:gd name="T20" fmla="*/ 5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5" y="2"/>
                  </a:moveTo>
                  <a:lnTo>
                    <a:pt x="5" y="2"/>
                  </a:lnTo>
                  <a:lnTo>
                    <a:pt x="0" y="6"/>
                  </a:lnTo>
                  <a:lnTo>
                    <a:pt x="11" y="15"/>
                  </a:lnTo>
                  <a:lnTo>
                    <a:pt x="14" y="11"/>
                  </a:lnTo>
                  <a:lnTo>
                    <a:pt x="5" y="2"/>
                  </a:lnTo>
                  <a:lnTo>
                    <a:pt x="14" y="11"/>
                  </a:lnTo>
                  <a:lnTo>
                    <a:pt x="16" y="6"/>
                  </a:lnTo>
                  <a:lnTo>
                    <a:pt x="14"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2" name="Freeform 401"/>
            <p:cNvSpPr>
              <a:spLocks/>
            </p:cNvSpPr>
            <p:nvPr/>
          </p:nvSpPr>
          <p:spPr bwMode="auto">
            <a:xfrm>
              <a:off x="9720882" y="4294041"/>
              <a:ext cx="31078" cy="29005"/>
            </a:xfrm>
            <a:custGeom>
              <a:avLst/>
              <a:gdLst>
                <a:gd name="T0" fmla="*/ 13 w 15"/>
                <a:gd name="T1" fmla="*/ 11 h 14"/>
                <a:gd name="T2" fmla="*/ 2 w 15"/>
                <a:gd name="T3" fmla="*/ 3 h 14"/>
                <a:gd name="T4" fmla="*/ 0 w 15"/>
                <a:gd name="T5" fmla="*/ 5 h 14"/>
                <a:gd name="T6" fmla="*/ 9 w 15"/>
                <a:gd name="T7" fmla="*/ 14 h 14"/>
                <a:gd name="T8" fmla="*/ 13 w 15"/>
                <a:gd name="T9" fmla="*/ 11 h 14"/>
                <a:gd name="T10" fmla="*/ 13 w 15"/>
                <a:gd name="T11" fmla="*/ 11 h 14"/>
                <a:gd name="T12" fmla="*/ 13 w 15"/>
                <a:gd name="T13" fmla="*/ 11 h 14"/>
                <a:gd name="T14" fmla="*/ 15 w 15"/>
                <a:gd name="T15" fmla="*/ 5 h 14"/>
                <a:gd name="T16" fmla="*/ 13 w 15"/>
                <a:gd name="T17" fmla="*/ 3 h 14"/>
                <a:gd name="T18" fmla="*/ 9 w 15"/>
                <a:gd name="T19" fmla="*/ 0 h 14"/>
                <a:gd name="T20" fmla="*/ 2 w 15"/>
                <a:gd name="T21" fmla="*/ 3 h 14"/>
                <a:gd name="T22" fmla="*/ 13 w 15"/>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13" y="11"/>
                  </a:moveTo>
                  <a:lnTo>
                    <a:pt x="2" y="3"/>
                  </a:lnTo>
                  <a:lnTo>
                    <a:pt x="0" y="5"/>
                  </a:lnTo>
                  <a:lnTo>
                    <a:pt x="9" y="14"/>
                  </a:lnTo>
                  <a:lnTo>
                    <a:pt x="13" y="11"/>
                  </a:lnTo>
                  <a:lnTo>
                    <a:pt x="13" y="11"/>
                  </a:lnTo>
                  <a:lnTo>
                    <a:pt x="13" y="11"/>
                  </a:lnTo>
                  <a:lnTo>
                    <a:pt x="15" y="5"/>
                  </a:lnTo>
                  <a:lnTo>
                    <a:pt x="13" y="3"/>
                  </a:lnTo>
                  <a:lnTo>
                    <a:pt x="9" y="0"/>
                  </a:lnTo>
                  <a:lnTo>
                    <a:pt x="2"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3" name="Freeform 402"/>
            <p:cNvSpPr>
              <a:spLocks/>
            </p:cNvSpPr>
            <p:nvPr/>
          </p:nvSpPr>
          <p:spPr bwMode="auto">
            <a:xfrm>
              <a:off x="9725025" y="4285754"/>
              <a:ext cx="31078" cy="31078"/>
            </a:xfrm>
            <a:custGeom>
              <a:avLst/>
              <a:gdLst>
                <a:gd name="T0" fmla="*/ 4 w 15"/>
                <a:gd name="T1" fmla="*/ 2 h 15"/>
                <a:gd name="T2" fmla="*/ 4 w 15"/>
                <a:gd name="T3" fmla="*/ 2 h 15"/>
                <a:gd name="T4" fmla="*/ 0 w 15"/>
                <a:gd name="T5" fmla="*/ 7 h 15"/>
                <a:gd name="T6" fmla="*/ 11 w 15"/>
                <a:gd name="T7" fmla="*/ 15 h 15"/>
                <a:gd name="T8" fmla="*/ 13 w 15"/>
                <a:gd name="T9" fmla="*/ 11 h 15"/>
                <a:gd name="T10" fmla="*/ 4 w 15"/>
                <a:gd name="T11" fmla="*/ 2 h 15"/>
                <a:gd name="T12" fmla="*/ 13 w 15"/>
                <a:gd name="T13" fmla="*/ 11 h 15"/>
                <a:gd name="T14" fmla="*/ 15 w 15"/>
                <a:gd name="T15" fmla="*/ 7 h 15"/>
                <a:gd name="T16" fmla="*/ 13 w 15"/>
                <a:gd name="T17" fmla="*/ 2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7"/>
                  </a:lnTo>
                  <a:lnTo>
                    <a:pt x="11" y="15"/>
                  </a:lnTo>
                  <a:lnTo>
                    <a:pt x="13" y="11"/>
                  </a:lnTo>
                  <a:lnTo>
                    <a:pt x="4" y="2"/>
                  </a:lnTo>
                  <a:lnTo>
                    <a:pt x="13" y="11"/>
                  </a:lnTo>
                  <a:lnTo>
                    <a:pt x="15" y="7"/>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4" name="Freeform 403"/>
            <p:cNvSpPr>
              <a:spLocks/>
            </p:cNvSpPr>
            <p:nvPr/>
          </p:nvSpPr>
          <p:spPr bwMode="auto">
            <a:xfrm>
              <a:off x="9733312" y="4281610"/>
              <a:ext cx="33149" cy="26934"/>
            </a:xfrm>
            <a:custGeom>
              <a:avLst/>
              <a:gdLst>
                <a:gd name="T0" fmla="*/ 14 w 16"/>
                <a:gd name="T1" fmla="*/ 9 h 13"/>
                <a:gd name="T2" fmla="*/ 5 w 16"/>
                <a:gd name="T3" fmla="*/ 0 h 13"/>
                <a:gd name="T4" fmla="*/ 0 w 16"/>
                <a:gd name="T5" fmla="*/ 4 h 13"/>
                <a:gd name="T6" fmla="*/ 9 w 16"/>
                <a:gd name="T7" fmla="*/ 13 h 13"/>
                <a:gd name="T8" fmla="*/ 14 w 16"/>
                <a:gd name="T9" fmla="*/ 11 h 13"/>
                <a:gd name="T10" fmla="*/ 14 w 16"/>
                <a:gd name="T11" fmla="*/ 9 h 13"/>
                <a:gd name="T12" fmla="*/ 14 w 16"/>
                <a:gd name="T13" fmla="*/ 11 h 13"/>
                <a:gd name="T14" fmla="*/ 16 w 16"/>
                <a:gd name="T15" fmla="*/ 6 h 13"/>
                <a:gd name="T16" fmla="*/ 14 w 16"/>
                <a:gd name="T17" fmla="*/ 2 h 13"/>
                <a:gd name="T18" fmla="*/ 9 w 16"/>
                <a:gd name="T19" fmla="*/ 0 h 13"/>
                <a:gd name="T20" fmla="*/ 5 w 16"/>
                <a:gd name="T21" fmla="*/ 0 h 13"/>
                <a:gd name="T22" fmla="*/ 14 w 16"/>
                <a:gd name="T23" fmla="*/ 9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4" y="9"/>
                  </a:moveTo>
                  <a:lnTo>
                    <a:pt x="5" y="0"/>
                  </a:lnTo>
                  <a:lnTo>
                    <a:pt x="0" y="4"/>
                  </a:lnTo>
                  <a:lnTo>
                    <a:pt x="9" y="13"/>
                  </a:lnTo>
                  <a:lnTo>
                    <a:pt x="14" y="11"/>
                  </a:lnTo>
                  <a:lnTo>
                    <a:pt x="14" y="9"/>
                  </a:lnTo>
                  <a:lnTo>
                    <a:pt x="14" y="11"/>
                  </a:lnTo>
                  <a:lnTo>
                    <a:pt x="16" y="6"/>
                  </a:lnTo>
                  <a:lnTo>
                    <a:pt x="14" y="2"/>
                  </a:lnTo>
                  <a:lnTo>
                    <a:pt x="9" y="0"/>
                  </a:lnTo>
                  <a:lnTo>
                    <a:pt x="5" y="0"/>
                  </a:lnTo>
                  <a:lnTo>
                    <a:pt x="14"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5" name="Freeform 404"/>
            <p:cNvSpPr>
              <a:spLocks/>
            </p:cNvSpPr>
            <p:nvPr/>
          </p:nvSpPr>
          <p:spPr bwMode="auto">
            <a:xfrm>
              <a:off x="9739527" y="4271252"/>
              <a:ext cx="31078" cy="29005"/>
            </a:xfrm>
            <a:custGeom>
              <a:avLst/>
              <a:gdLst>
                <a:gd name="T0" fmla="*/ 4 w 15"/>
                <a:gd name="T1" fmla="*/ 3 h 14"/>
                <a:gd name="T2" fmla="*/ 4 w 15"/>
                <a:gd name="T3" fmla="*/ 3 h 14"/>
                <a:gd name="T4" fmla="*/ 0 w 15"/>
                <a:gd name="T5" fmla="*/ 7 h 14"/>
                <a:gd name="T6" fmla="*/ 11 w 15"/>
                <a:gd name="T7" fmla="*/ 14 h 14"/>
                <a:gd name="T8" fmla="*/ 13 w 15"/>
                <a:gd name="T9" fmla="*/ 11 h 14"/>
                <a:gd name="T10" fmla="*/ 4 w 15"/>
                <a:gd name="T11" fmla="*/ 3 h 14"/>
                <a:gd name="T12" fmla="*/ 13 w 15"/>
                <a:gd name="T13" fmla="*/ 11 h 14"/>
                <a:gd name="T14" fmla="*/ 15 w 15"/>
                <a:gd name="T15" fmla="*/ 7 h 14"/>
                <a:gd name="T16" fmla="*/ 13 w 15"/>
                <a:gd name="T17" fmla="*/ 3 h 14"/>
                <a:gd name="T18" fmla="*/ 8 w 15"/>
                <a:gd name="T19" fmla="*/ 0 h 14"/>
                <a:gd name="T20" fmla="*/ 4 w 15"/>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4">
                  <a:moveTo>
                    <a:pt x="4" y="3"/>
                  </a:moveTo>
                  <a:lnTo>
                    <a:pt x="4" y="3"/>
                  </a:lnTo>
                  <a:lnTo>
                    <a:pt x="0" y="7"/>
                  </a:lnTo>
                  <a:lnTo>
                    <a:pt x="11" y="14"/>
                  </a:lnTo>
                  <a:lnTo>
                    <a:pt x="13" y="11"/>
                  </a:lnTo>
                  <a:lnTo>
                    <a:pt x="4" y="3"/>
                  </a:lnTo>
                  <a:lnTo>
                    <a:pt x="13" y="11"/>
                  </a:lnTo>
                  <a:lnTo>
                    <a:pt x="15" y="7"/>
                  </a:lnTo>
                  <a:lnTo>
                    <a:pt x="13" y="3"/>
                  </a:lnTo>
                  <a:lnTo>
                    <a:pt x="8" y="0"/>
                  </a:lnTo>
                  <a:lnTo>
                    <a:pt x="4"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6" name="Freeform 405"/>
            <p:cNvSpPr>
              <a:spLocks/>
            </p:cNvSpPr>
            <p:nvPr/>
          </p:nvSpPr>
          <p:spPr bwMode="auto">
            <a:xfrm>
              <a:off x="9747814" y="4262965"/>
              <a:ext cx="33149" cy="31078"/>
            </a:xfrm>
            <a:custGeom>
              <a:avLst/>
              <a:gdLst>
                <a:gd name="T0" fmla="*/ 4 w 16"/>
                <a:gd name="T1" fmla="*/ 2 h 15"/>
                <a:gd name="T2" fmla="*/ 4 w 16"/>
                <a:gd name="T3" fmla="*/ 2 h 15"/>
                <a:gd name="T4" fmla="*/ 0 w 16"/>
                <a:gd name="T5" fmla="*/ 7 h 15"/>
                <a:gd name="T6" fmla="*/ 9 w 16"/>
                <a:gd name="T7" fmla="*/ 15 h 15"/>
                <a:gd name="T8" fmla="*/ 13 w 16"/>
                <a:gd name="T9" fmla="*/ 11 h 15"/>
                <a:gd name="T10" fmla="*/ 4 w 16"/>
                <a:gd name="T11" fmla="*/ 2 h 15"/>
                <a:gd name="T12" fmla="*/ 13 w 16"/>
                <a:gd name="T13" fmla="*/ 11 h 15"/>
                <a:gd name="T14" fmla="*/ 16 w 16"/>
                <a:gd name="T15" fmla="*/ 7 h 15"/>
                <a:gd name="T16" fmla="*/ 13 w 16"/>
                <a:gd name="T17" fmla="*/ 2 h 15"/>
                <a:gd name="T18" fmla="*/ 9 w 16"/>
                <a:gd name="T19" fmla="*/ 0 h 15"/>
                <a:gd name="T20" fmla="*/ 4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4" y="2"/>
                  </a:moveTo>
                  <a:lnTo>
                    <a:pt x="4" y="2"/>
                  </a:lnTo>
                  <a:lnTo>
                    <a:pt x="0" y="7"/>
                  </a:lnTo>
                  <a:lnTo>
                    <a:pt x="9" y="15"/>
                  </a:lnTo>
                  <a:lnTo>
                    <a:pt x="13" y="11"/>
                  </a:lnTo>
                  <a:lnTo>
                    <a:pt x="4" y="2"/>
                  </a:lnTo>
                  <a:lnTo>
                    <a:pt x="13" y="11"/>
                  </a:lnTo>
                  <a:lnTo>
                    <a:pt x="16" y="7"/>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nvGrpSpPr>
            <p:cNvPr id="147" name="Group 607"/>
            <p:cNvGrpSpPr>
              <a:grpSpLocks/>
            </p:cNvGrpSpPr>
            <p:nvPr/>
          </p:nvGrpSpPr>
          <p:grpSpPr bwMode="auto">
            <a:xfrm>
              <a:off x="9756102" y="2856207"/>
              <a:ext cx="1441978" cy="1429547"/>
              <a:chOff x="6332" y="1961"/>
              <a:chExt cx="696" cy="690"/>
            </a:xfrm>
          </p:grpSpPr>
          <p:sp>
            <p:nvSpPr>
              <p:cNvPr id="777" name="Freeform 407"/>
              <p:cNvSpPr>
                <a:spLocks/>
              </p:cNvSpPr>
              <p:nvPr/>
            </p:nvSpPr>
            <p:spPr bwMode="auto">
              <a:xfrm>
                <a:off x="6332" y="2638"/>
                <a:ext cx="14" cy="13"/>
              </a:xfrm>
              <a:custGeom>
                <a:avLst/>
                <a:gdLst>
                  <a:gd name="T0" fmla="*/ 12 w 14"/>
                  <a:gd name="T1" fmla="*/ 11 h 13"/>
                  <a:gd name="T2" fmla="*/ 3 w 14"/>
                  <a:gd name="T3" fmla="*/ 2 h 13"/>
                  <a:gd name="T4" fmla="*/ 0 w 14"/>
                  <a:gd name="T5" fmla="*/ 4 h 13"/>
                  <a:gd name="T6" fmla="*/ 9 w 14"/>
                  <a:gd name="T7" fmla="*/ 13 h 13"/>
                  <a:gd name="T8" fmla="*/ 12 w 14"/>
                  <a:gd name="T9" fmla="*/ 11 h 13"/>
                  <a:gd name="T10" fmla="*/ 12 w 14"/>
                  <a:gd name="T11" fmla="*/ 11 h 13"/>
                  <a:gd name="T12" fmla="*/ 12 w 14"/>
                  <a:gd name="T13" fmla="*/ 11 h 13"/>
                  <a:gd name="T14" fmla="*/ 14 w 14"/>
                  <a:gd name="T15" fmla="*/ 4 h 13"/>
                  <a:gd name="T16" fmla="*/ 12 w 14"/>
                  <a:gd name="T17" fmla="*/ 0 h 13"/>
                  <a:gd name="T18" fmla="*/ 7 w 14"/>
                  <a:gd name="T19" fmla="*/ 0 h 13"/>
                  <a:gd name="T20" fmla="*/ 3 w 14"/>
                  <a:gd name="T21" fmla="*/ 2 h 13"/>
                  <a:gd name="T22" fmla="*/ 12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2" y="11"/>
                    </a:moveTo>
                    <a:lnTo>
                      <a:pt x="3" y="2"/>
                    </a:lnTo>
                    <a:lnTo>
                      <a:pt x="0" y="4"/>
                    </a:lnTo>
                    <a:lnTo>
                      <a:pt x="9" y="13"/>
                    </a:lnTo>
                    <a:lnTo>
                      <a:pt x="12" y="11"/>
                    </a:lnTo>
                    <a:lnTo>
                      <a:pt x="12" y="11"/>
                    </a:lnTo>
                    <a:lnTo>
                      <a:pt x="12" y="11"/>
                    </a:lnTo>
                    <a:lnTo>
                      <a:pt x="14" y="4"/>
                    </a:lnTo>
                    <a:lnTo>
                      <a:pt x="12" y="0"/>
                    </a:lnTo>
                    <a:lnTo>
                      <a:pt x="7" y="0"/>
                    </a:lnTo>
                    <a:lnTo>
                      <a:pt x="3" y="2"/>
                    </a:lnTo>
                    <a:lnTo>
                      <a:pt x="1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8" name="Freeform 408"/>
              <p:cNvSpPr>
                <a:spLocks/>
              </p:cNvSpPr>
              <p:nvPr/>
            </p:nvSpPr>
            <p:spPr bwMode="auto">
              <a:xfrm>
                <a:off x="6335" y="2633"/>
                <a:ext cx="15" cy="16"/>
              </a:xfrm>
              <a:custGeom>
                <a:avLst/>
                <a:gdLst>
                  <a:gd name="T0" fmla="*/ 13 w 15"/>
                  <a:gd name="T1" fmla="*/ 11 h 16"/>
                  <a:gd name="T2" fmla="*/ 4 w 15"/>
                  <a:gd name="T3" fmla="*/ 2 h 16"/>
                  <a:gd name="T4" fmla="*/ 0 w 15"/>
                  <a:gd name="T5" fmla="*/ 7 h 16"/>
                  <a:gd name="T6" fmla="*/ 9 w 15"/>
                  <a:gd name="T7" fmla="*/ 16 h 16"/>
                  <a:gd name="T8" fmla="*/ 13 w 15"/>
                  <a:gd name="T9" fmla="*/ 11 h 16"/>
                  <a:gd name="T10" fmla="*/ 13 w 15"/>
                  <a:gd name="T11" fmla="*/ 11 h 16"/>
                  <a:gd name="T12" fmla="*/ 13 w 15"/>
                  <a:gd name="T13" fmla="*/ 11 h 16"/>
                  <a:gd name="T14" fmla="*/ 15 w 15"/>
                  <a:gd name="T15" fmla="*/ 7 h 16"/>
                  <a:gd name="T16" fmla="*/ 13 w 15"/>
                  <a:gd name="T17" fmla="*/ 2 h 16"/>
                  <a:gd name="T18" fmla="*/ 9 w 15"/>
                  <a:gd name="T19" fmla="*/ 0 h 16"/>
                  <a:gd name="T20" fmla="*/ 4 w 15"/>
                  <a:gd name="T21" fmla="*/ 2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2"/>
                    </a:lnTo>
                    <a:lnTo>
                      <a:pt x="0" y="7"/>
                    </a:lnTo>
                    <a:lnTo>
                      <a:pt x="9" y="16"/>
                    </a:lnTo>
                    <a:lnTo>
                      <a:pt x="13" y="11"/>
                    </a:lnTo>
                    <a:lnTo>
                      <a:pt x="13" y="11"/>
                    </a:lnTo>
                    <a:lnTo>
                      <a:pt x="13" y="11"/>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9" name="Freeform 409"/>
              <p:cNvSpPr>
                <a:spLocks/>
              </p:cNvSpPr>
              <p:nvPr/>
            </p:nvSpPr>
            <p:spPr bwMode="auto">
              <a:xfrm>
                <a:off x="6339" y="2629"/>
                <a:ext cx="13" cy="15"/>
              </a:xfrm>
              <a:custGeom>
                <a:avLst/>
                <a:gdLst>
                  <a:gd name="T0" fmla="*/ 2 w 13"/>
                  <a:gd name="T1" fmla="*/ 2 h 15"/>
                  <a:gd name="T2" fmla="*/ 2 w 13"/>
                  <a:gd name="T3" fmla="*/ 2 h 15"/>
                  <a:gd name="T4" fmla="*/ 0 w 13"/>
                  <a:gd name="T5" fmla="*/ 6 h 15"/>
                  <a:gd name="T6" fmla="*/ 9 w 13"/>
                  <a:gd name="T7" fmla="*/ 15 h 15"/>
                  <a:gd name="T8" fmla="*/ 13 w 13"/>
                  <a:gd name="T9" fmla="*/ 11 h 15"/>
                  <a:gd name="T10" fmla="*/ 2 w 13"/>
                  <a:gd name="T11" fmla="*/ 2 h 15"/>
                  <a:gd name="T12" fmla="*/ 13 w 13"/>
                  <a:gd name="T13" fmla="*/ 11 h 15"/>
                  <a:gd name="T14" fmla="*/ 13 w 13"/>
                  <a:gd name="T15" fmla="*/ 6 h 15"/>
                  <a:gd name="T16" fmla="*/ 11 w 13"/>
                  <a:gd name="T17" fmla="*/ 2 h 15"/>
                  <a:gd name="T18" fmla="*/ 7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6"/>
                    </a:lnTo>
                    <a:lnTo>
                      <a:pt x="9" y="15"/>
                    </a:lnTo>
                    <a:lnTo>
                      <a:pt x="13" y="11"/>
                    </a:lnTo>
                    <a:lnTo>
                      <a:pt x="2" y="2"/>
                    </a:lnTo>
                    <a:lnTo>
                      <a:pt x="13" y="11"/>
                    </a:lnTo>
                    <a:lnTo>
                      <a:pt x="13" y="6"/>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0" name="Freeform 410"/>
              <p:cNvSpPr>
                <a:spLocks/>
              </p:cNvSpPr>
              <p:nvPr/>
            </p:nvSpPr>
            <p:spPr bwMode="auto">
              <a:xfrm>
                <a:off x="6341" y="2627"/>
                <a:ext cx="16" cy="13"/>
              </a:xfrm>
              <a:custGeom>
                <a:avLst/>
                <a:gdLst>
                  <a:gd name="T0" fmla="*/ 14 w 16"/>
                  <a:gd name="T1" fmla="*/ 11 h 13"/>
                  <a:gd name="T2" fmla="*/ 5 w 16"/>
                  <a:gd name="T3" fmla="*/ 2 h 13"/>
                  <a:gd name="T4" fmla="*/ 0 w 16"/>
                  <a:gd name="T5" fmla="*/ 4 h 13"/>
                  <a:gd name="T6" fmla="*/ 9 w 16"/>
                  <a:gd name="T7" fmla="*/ 13 h 13"/>
                  <a:gd name="T8" fmla="*/ 14 w 16"/>
                  <a:gd name="T9" fmla="*/ 11 h 13"/>
                  <a:gd name="T10" fmla="*/ 14 w 16"/>
                  <a:gd name="T11" fmla="*/ 11 h 13"/>
                  <a:gd name="T12" fmla="*/ 14 w 16"/>
                  <a:gd name="T13" fmla="*/ 11 h 13"/>
                  <a:gd name="T14" fmla="*/ 16 w 16"/>
                  <a:gd name="T15" fmla="*/ 6 h 13"/>
                  <a:gd name="T16" fmla="*/ 14 w 16"/>
                  <a:gd name="T17" fmla="*/ 2 h 13"/>
                  <a:gd name="T18" fmla="*/ 9 w 16"/>
                  <a:gd name="T19" fmla="*/ 0 h 13"/>
                  <a:gd name="T20" fmla="*/ 5 w 16"/>
                  <a:gd name="T21" fmla="*/ 2 h 13"/>
                  <a:gd name="T22" fmla="*/ 14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4" y="11"/>
                    </a:moveTo>
                    <a:lnTo>
                      <a:pt x="5" y="2"/>
                    </a:lnTo>
                    <a:lnTo>
                      <a:pt x="0" y="4"/>
                    </a:lnTo>
                    <a:lnTo>
                      <a:pt x="9" y="13"/>
                    </a:lnTo>
                    <a:lnTo>
                      <a:pt x="14" y="11"/>
                    </a:lnTo>
                    <a:lnTo>
                      <a:pt x="14" y="11"/>
                    </a:lnTo>
                    <a:lnTo>
                      <a:pt x="14" y="11"/>
                    </a:lnTo>
                    <a:lnTo>
                      <a:pt x="16" y="6"/>
                    </a:lnTo>
                    <a:lnTo>
                      <a:pt x="14" y="2"/>
                    </a:lnTo>
                    <a:lnTo>
                      <a:pt x="9" y="0"/>
                    </a:lnTo>
                    <a:lnTo>
                      <a:pt x="5"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1" name="Freeform 411"/>
              <p:cNvSpPr>
                <a:spLocks/>
              </p:cNvSpPr>
              <p:nvPr/>
            </p:nvSpPr>
            <p:spPr bwMode="auto">
              <a:xfrm>
                <a:off x="6346" y="2622"/>
                <a:ext cx="15" cy="16"/>
              </a:xfrm>
              <a:custGeom>
                <a:avLst/>
                <a:gdLst>
                  <a:gd name="T0" fmla="*/ 13 w 15"/>
                  <a:gd name="T1" fmla="*/ 11 h 16"/>
                  <a:gd name="T2" fmla="*/ 2 w 15"/>
                  <a:gd name="T3" fmla="*/ 2 h 16"/>
                  <a:gd name="T4" fmla="*/ 0 w 15"/>
                  <a:gd name="T5" fmla="*/ 7 h 16"/>
                  <a:gd name="T6" fmla="*/ 9 w 15"/>
                  <a:gd name="T7" fmla="*/ 16 h 16"/>
                  <a:gd name="T8" fmla="*/ 13 w 15"/>
                  <a:gd name="T9" fmla="*/ 11 h 16"/>
                  <a:gd name="T10" fmla="*/ 13 w 15"/>
                  <a:gd name="T11" fmla="*/ 11 h 16"/>
                  <a:gd name="T12" fmla="*/ 13 w 15"/>
                  <a:gd name="T13" fmla="*/ 11 h 16"/>
                  <a:gd name="T14" fmla="*/ 15 w 15"/>
                  <a:gd name="T15" fmla="*/ 7 h 16"/>
                  <a:gd name="T16" fmla="*/ 13 w 15"/>
                  <a:gd name="T17" fmla="*/ 2 h 16"/>
                  <a:gd name="T18" fmla="*/ 9 w 15"/>
                  <a:gd name="T19" fmla="*/ 0 h 16"/>
                  <a:gd name="T20" fmla="*/ 2 w 15"/>
                  <a:gd name="T21" fmla="*/ 2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2" y="2"/>
                    </a:lnTo>
                    <a:lnTo>
                      <a:pt x="0" y="7"/>
                    </a:lnTo>
                    <a:lnTo>
                      <a:pt x="9" y="16"/>
                    </a:lnTo>
                    <a:lnTo>
                      <a:pt x="13" y="11"/>
                    </a:lnTo>
                    <a:lnTo>
                      <a:pt x="13" y="11"/>
                    </a:lnTo>
                    <a:lnTo>
                      <a:pt x="13" y="11"/>
                    </a:lnTo>
                    <a:lnTo>
                      <a:pt x="15" y="7"/>
                    </a:lnTo>
                    <a:lnTo>
                      <a:pt x="13" y="2"/>
                    </a:lnTo>
                    <a:lnTo>
                      <a:pt x="9"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2" name="Freeform 412"/>
              <p:cNvSpPr>
                <a:spLocks/>
              </p:cNvSpPr>
              <p:nvPr/>
            </p:nvSpPr>
            <p:spPr bwMode="auto">
              <a:xfrm>
                <a:off x="6348" y="2618"/>
                <a:ext cx="15" cy="15"/>
              </a:xfrm>
              <a:custGeom>
                <a:avLst/>
                <a:gdLst>
                  <a:gd name="T0" fmla="*/ 4 w 15"/>
                  <a:gd name="T1" fmla="*/ 2 h 15"/>
                  <a:gd name="T2" fmla="*/ 4 w 15"/>
                  <a:gd name="T3" fmla="*/ 2 h 15"/>
                  <a:gd name="T4" fmla="*/ 0 w 15"/>
                  <a:gd name="T5" fmla="*/ 6 h 15"/>
                  <a:gd name="T6" fmla="*/ 11 w 15"/>
                  <a:gd name="T7" fmla="*/ 15 h 15"/>
                  <a:gd name="T8" fmla="*/ 13 w 15"/>
                  <a:gd name="T9" fmla="*/ 11 h 15"/>
                  <a:gd name="T10" fmla="*/ 4 w 15"/>
                  <a:gd name="T11" fmla="*/ 2 h 15"/>
                  <a:gd name="T12" fmla="*/ 13 w 15"/>
                  <a:gd name="T13" fmla="*/ 11 h 15"/>
                  <a:gd name="T14" fmla="*/ 15 w 15"/>
                  <a:gd name="T15" fmla="*/ 6 h 15"/>
                  <a:gd name="T16" fmla="*/ 13 w 15"/>
                  <a:gd name="T17" fmla="*/ 2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6"/>
                    </a:lnTo>
                    <a:lnTo>
                      <a:pt x="11" y="15"/>
                    </a:lnTo>
                    <a:lnTo>
                      <a:pt x="13" y="11"/>
                    </a:lnTo>
                    <a:lnTo>
                      <a:pt x="4" y="2"/>
                    </a:lnTo>
                    <a:lnTo>
                      <a:pt x="13" y="11"/>
                    </a:lnTo>
                    <a:lnTo>
                      <a:pt x="15"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3" name="Freeform 413"/>
              <p:cNvSpPr>
                <a:spLocks/>
              </p:cNvSpPr>
              <p:nvPr/>
            </p:nvSpPr>
            <p:spPr bwMode="auto">
              <a:xfrm>
                <a:off x="6352" y="2616"/>
                <a:ext cx="14" cy="13"/>
              </a:xfrm>
              <a:custGeom>
                <a:avLst/>
                <a:gdLst>
                  <a:gd name="T0" fmla="*/ 14 w 14"/>
                  <a:gd name="T1" fmla="*/ 11 h 13"/>
                  <a:gd name="T2" fmla="*/ 3 w 14"/>
                  <a:gd name="T3" fmla="*/ 2 h 13"/>
                  <a:gd name="T4" fmla="*/ 0 w 14"/>
                  <a:gd name="T5" fmla="*/ 4 h 13"/>
                  <a:gd name="T6" fmla="*/ 9 w 14"/>
                  <a:gd name="T7" fmla="*/ 13 h 13"/>
                  <a:gd name="T8" fmla="*/ 14 w 14"/>
                  <a:gd name="T9" fmla="*/ 11 h 13"/>
                  <a:gd name="T10" fmla="*/ 14 w 14"/>
                  <a:gd name="T11" fmla="*/ 11 h 13"/>
                  <a:gd name="T12" fmla="*/ 14 w 14"/>
                  <a:gd name="T13" fmla="*/ 11 h 13"/>
                  <a:gd name="T14" fmla="*/ 14 w 14"/>
                  <a:gd name="T15" fmla="*/ 6 h 13"/>
                  <a:gd name="T16" fmla="*/ 14 w 14"/>
                  <a:gd name="T17" fmla="*/ 2 h 13"/>
                  <a:gd name="T18" fmla="*/ 9 w 14"/>
                  <a:gd name="T19" fmla="*/ 0 h 13"/>
                  <a:gd name="T20" fmla="*/ 3 w 14"/>
                  <a:gd name="T21" fmla="*/ 2 h 13"/>
                  <a:gd name="T22" fmla="*/ 14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4" y="11"/>
                    </a:moveTo>
                    <a:lnTo>
                      <a:pt x="3" y="2"/>
                    </a:lnTo>
                    <a:lnTo>
                      <a:pt x="0" y="4"/>
                    </a:lnTo>
                    <a:lnTo>
                      <a:pt x="9" y="13"/>
                    </a:lnTo>
                    <a:lnTo>
                      <a:pt x="14" y="11"/>
                    </a:lnTo>
                    <a:lnTo>
                      <a:pt x="14" y="11"/>
                    </a:lnTo>
                    <a:lnTo>
                      <a:pt x="14" y="11"/>
                    </a:lnTo>
                    <a:lnTo>
                      <a:pt x="14" y="6"/>
                    </a:lnTo>
                    <a:lnTo>
                      <a:pt x="14" y="2"/>
                    </a:lnTo>
                    <a:lnTo>
                      <a:pt x="9" y="0"/>
                    </a:lnTo>
                    <a:lnTo>
                      <a:pt x="3"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4" name="Freeform 414"/>
              <p:cNvSpPr>
                <a:spLocks/>
              </p:cNvSpPr>
              <p:nvPr/>
            </p:nvSpPr>
            <p:spPr bwMode="auto">
              <a:xfrm>
                <a:off x="6355" y="2611"/>
                <a:ext cx="15" cy="16"/>
              </a:xfrm>
              <a:custGeom>
                <a:avLst/>
                <a:gdLst>
                  <a:gd name="T0" fmla="*/ 13 w 15"/>
                  <a:gd name="T1" fmla="*/ 11 h 16"/>
                  <a:gd name="T2" fmla="*/ 4 w 15"/>
                  <a:gd name="T3" fmla="*/ 2 h 16"/>
                  <a:gd name="T4" fmla="*/ 0 w 15"/>
                  <a:gd name="T5" fmla="*/ 7 h 16"/>
                  <a:gd name="T6" fmla="*/ 11 w 15"/>
                  <a:gd name="T7" fmla="*/ 16 h 16"/>
                  <a:gd name="T8" fmla="*/ 13 w 15"/>
                  <a:gd name="T9" fmla="*/ 11 h 16"/>
                  <a:gd name="T10" fmla="*/ 13 w 15"/>
                  <a:gd name="T11" fmla="*/ 11 h 16"/>
                  <a:gd name="T12" fmla="*/ 13 w 15"/>
                  <a:gd name="T13" fmla="*/ 11 h 16"/>
                  <a:gd name="T14" fmla="*/ 15 w 15"/>
                  <a:gd name="T15" fmla="*/ 7 h 16"/>
                  <a:gd name="T16" fmla="*/ 13 w 15"/>
                  <a:gd name="T17" fmla="*/ 2 h 16"/>
                  <a:gd name="T18" fmla="*/ 8 w 15"/>
                  <a:gd name="T19" fmla="*/ 0 h 16"/>
                  <a:gd name="T20" fmla="*/ 4 w 15"/>
                  <a:gd name="T21" fmla="*/ 2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2"/>
                    </a:lnTo>
                    <a:lnTo>
                      <a:pt x="0" y="7"/>
                    </a:lnTo>
                    <a:lnTo>
                      <a:pt x="11" y="16"/>
                    </a:lnTo>
                    <a:lnTo>
                      <a:pt x="13" y="11"/>
                    </a:lnTo>
                    <a:lnTo>
                      <a:pt x="13" y="11"/>
                    </a:lnTo>
                    <a:lnTo>
                      <a:pt x="13" y="11"/>
                    </a:lnTo>
                    <a:lnTo>
                      <a:pt x="15" y="7"/>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5" name="Freeform 415"/>
              <p:cNvSpPr>
                <a:spLocks/>
              </p:cNvSpPr>
              <p:nvPr/>
            </p:nvSpPr>
            <p:spPr bwMode="auto">
              <a:xfrm>
                <a:off x="6359" y="2607"/>
                <a:ext cx="15" cy="15"/>
              </a:xfrm>
              <a:custGeom>
                <a:avLst/>
                <a:gdLst>
                  <a:gd name="T0" fmla="*/ 4 w 15"/>
                  <a:gd name="T1" fmla="*/ 2 h 15"/>
                  <a:gd name="T2" fmla="*/ 4 w 15"/>
                  <a:gd name="T3" fmla="*/ 2 h 15"/>
                  <a:gd name="T4" fmla="*/ 0 w 15"/>
                  <a:gd name="T5" fmla="*/ 6 h 15"/>
                  <a:gd name="T6" fmla="*/ 9 w 15"/>
                  <a:gd name="T7" fmla="*/ 15 h 15"/>
                  <a:gd name="T8" fmla="*/ 13 w 15"/>
                  <a:gd name="T9" fmla="*/ 11 h 15"/>
                  <a:gd name="T10" fmla="*/ 4 w 15"/>
                  <a:gd name="T11" fmla="*/ 2 h 15"/>
                  <a:gd name="T12" fmla="*/ 13 w 15"/>
                  <a:gd name="T13" fmla="*/ 11 h 15"/>
                  <a:gd name="T14" fmla="*/ 15 w 15"/>
                  <a:gd name="T15" fmla="*/ 6 h 15"/>
                  <a:gd name="T16" fmla="*/ 13 w 15"/>
                  <a:gd name="T17" fmla="*/ 2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6"/>
                    </a:lnTo>
                    <a:lnTo>
                      <a:pt x="9" y="15"/>
                    </a:lnTo>
                    <a:lnTo>
                      <a:pt x="13" y="11"/>
                    </a:lnTo>
                    <a:lnTo>
                      <a:pt x="4" y="2"/>
                    </a:lnTo>
                    <a:lnTo>
                      <a:pt x="13" y="11"/>
                    </a:lnTo>
                    <a:lnTo>
                      <a:pt x="15"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6" name="Freeform 416"/>
              <p:cNvSpPr>
                <a:spLocks/>
              </p:cNvSpPr>
              <p:nvPr/>
            </p:nvSpPr>
            <p:spPr bwMode="auto">
              <a:xfrm>
                <a:off x="6363" y="2605"/>
                <a:ext cx="14" cy="13"/>
              </a:xfrm>
              <a:custGeom>
                <a:avLst/>
                <a:gdLst>
                  <a:gd name="T0" fmla="*/ 11 w 14"/>
                  <a:gd name="T1" fmla="*/ 11 h 13"/>
                  <a:gd name="T2" fmla="*/ 3 w 14"/>
                  <a:gd name="T3" fmla="*/ 2 h 13"/>
                  <a:gd name="T4" fmla="*/ 0 w 14"/>
                  <a:gd name="T5" fmla="*/ 4 h 13"/>
                  <a:gd name="T6" fmla="*/ 9 w 14"/>
                  <a:gd name="T7" fmla="*/ 13 h 13"/>
                  <a:gd name="T8" fmla="*/ 11 w 14"/>
                  <a:gd name="T9" fmla="*/ 11 h 13"/>
                  <a:gd name="T10" fmla="*/ 11 w 14"/>
                  <a:gd name="T11" fmla="*/ 11 h 13"/>
                  <a:gd name="T12" fmla="*/ 11 w 14"/>
                  <a:gd name="T13" fmla="*/ 11 h 13"/>
                  <a:gd name="T14" fmla="*/ 14 w 14"/>
                  <a:gd name="T15" fmla="*/ 6 h 13"/>
                  <a:gd name="T16" fmla="*/ 11 w 14"/>
                  <a:gd name="T17" fmla="*/ 2 h 13"/>
                  <a:gd name="T18" fmla="*/ 7 w 14"/>
                  <a:gd name="T19" fmla="*/ 0 h 13"/>
                  <a:gd name="T20" fmla="*/ 3 w 14"/>
                  <a:gd name="T21" fmla="*/ 2 h 13"/>
                  <a:gd name="T22" fmla="*/ 11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1" y="11"/>
                    </a:moveTo>
                    <a:lnTo>
                      <a:pt x="3" y="2"/>
                    </a:lnTo>
                    <a:lnTo>
                      <a:pt x="0" y="4"/>
                    </a:lnTo>
                    <a:lnTo>
                      <a:pt x="9" y="13"/>
                    </a:lnTo>
                    <a:lnTo>
                      <a:pt x="11" y="11"/>
                    </a:lnTo>
                    <a:lnTo>
                      <a:pt x="11" y="11"/>
                    </a:lnTo>
                    <a:lnTo>
                      <a:pt x="11" y="11"/>
                    </a:lnTo>
                    <a:lnTo>
                      <a:pt x="14" y="6"/>
                    </a:lnTo>
                    <a:lnTo>
                      <a:pt x="11" y="2"/>
                    </a:lnTo>
                    <a:lnTo>
                      <a:pt x="7" y="0"/>
                    </a:lnTo>
                    <a:lnTo>
                      <a:pt x="3"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7" name="Freeform 417"/>
              <p:cNvSpPr>
                <a:spLocks/>
              </p:cNvSpPr>
              <p:nvPr/>
            </p:nvSpPr>
            <p:spPr bwMode="auto">
              <a:xfrm>
                <a:off x="6366" y="2600"/>
                <a:ext cx="15" cy="16"/>
              </a:xfrm>
              <a:custGeom>
                <a:avLst/>
                <a:gdLst>
                  <a:gd name="T0" fmla="*/ 4 w 15"/>
                  <a:gd name="T1" fmla="*/ 2 h 16"/>
                  <a:gd name="T2" fmla="*/ 4 w 15"/>
                  <a:gd name="T3" fmla="*/ 2 h 16"/>
                  <a:gd name="T4" fmla="*/ 0 w 15"/>
                  <a:gd name="T5" fmla="*/ 7 h 16"/>
                  <a:gd name="T6" fmla="*/ 8 w 15"/>
                  <a:gd name="T7" fmla="*/ 16 h 16"/>
                  <a:gd name="T8" fmla="*/ 13 w 15"/>
                  <a:gd name="T9" fmla="*/ 11 h 16"/>
                  <a:gd name="T10" fmla="*/ 4 w 15"/>
                  <a:gd name="T11" fmla="*/ 2 h 16"/>
                  <a:gd name="T12" fmla="*/ 13 w 15"/>
                  <a:gd name="T13" fmla="*/ 11 h 16"/>
                  <a:gd name="T14" fmla="*/ 15 w 15"/>
                  <a:gd name="T15" fmla="*/ 7 h 16"/>
                  <a:gd name="T16" fmla="*/ 13 w 15"/>
                  <a:gd name="T17" fmla="*/ 2 h 16"/>
                  <a:gd name="T18" fmla="*/ 8 w 15"/>
                  <a:gd name="T19" fmla="*/ 0 h 16"/>
                  <a:gd name="T20" fmla="*/ 4 w 15"/>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6">
                    <a:moveTo>
                      <a:pt x="4" y="2"/>
                    </a:moveTo>
                    <a:lnTo>
                      <a:pt x="4" y="2"/>
                    </a:lnTo>
                    <a:lnTo>
                      <a:pt x="0" y="7"/>
                    </a:lnTo>
                    <a:lnTo>
                      <a:pt x="8" y="16"/>
                    </a:lnTo>
                    <a:lnTo>
                      <a:pt x="13" y="11"/>
                    </a:lnTo>
                    <a:lnTo>
                      <a:pt x="4" y="2"/>
                    </a:lnTo>
                    <a:lnTo>
                      <a:pt x="13" y="11"/>
                    </a:lnTo>
                    <a:lnTo>
                      <a:pt x="15" y="7"/>
                    </a:lnTo>
                    <a:lnTo>
                      <a:pt x="13" y="2"/>
                    </a:lnTo>
                    <a:lnTo>
                      <a:pt x="8"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8" name="Freeform 418"/>
              <p:cNvSpPr>
                <a:spLocks/>
              </p:cNvSpPr>
              <p:nvPr/>
            </p:nvSpPr>
            <p:spPr bwMode="auto">
              <a:xfrm>
                <a:off x="6370" y="2596"/>
                <a:ext cx="13" cy="15"/>
              </a:xfrm>
              <a:custGeom>
                <a:avLst/>
                <a:gdLst>
                  <a:gd name="T0" fmla="*/ 2 w 13"/>
                  <a:gd name="T1" fmla="*/ 2 h 15"/>
                  <a:gd name="T2" fmla="*/ 2 w 13"/>
                  <a:gd name="T3" fmla="*/ 2 h 15"/>
                  <a:gd name="T4" fmla="*/ 0 w 13"/>
                  <a:gd name="T5" fmla="*/ 6 h 15"/>
                  <a:gd name="T6" fmla="*/ 9 w 13"/>
                  <a:gd name="T7" fmla="*/ 15 h 15"/>
                  <a:gd name="T8" fmla="*/ 13 w 13"/>
                  <a:gd name="T9" fmla="*/ 11 h 15"/>
                  <a:gd name="T10" fmla="*/ 2 w 13"/>
                  <a:gd name="T11" fmla="*/ 2 h 15"/>
                  <a:gd name="T12" fmla="*/ 13 w 13"/>
                  <a:gd name="T13" fmla="*/ 11 h 15"/>
                  <a:gd name="T14" fmla="*/ 13 w 13"/>
                  <a:gd name="T15" fmla="*/ 6 h 15"/>
                  <a:gd name="T16" fmla="*/ 11 w 13"/>
                  <a:gd name="T17" fmla="*/ 2 h 15"/>
                  <a:gd name="T18" fmla="*/ 7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6"/>
                    </a:lnTo>
                    <a:lnTo>
                      <a:pt x="9" y="15"/>
                    </a:lnTo>
                    <a:lnTo>
                      <a:pt x="13" y="11"/>
                    </a:lnTo>
                    <a:lnTo>
                      <a:pt x="2" y="2"/>
                    </a:lnTo>
                    <a:lnTo>
                      <a:pt x="13" y="11"/>
                    </a:lnTo>
                    <a:lnTo>
                      <a:pt x="13" y="6"/>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9" name="Freeform 419"/>
              <p:cNvSpPr>
                <a:spLocks/>
              </p:cNvSpPr>
              <p:nvPr/>
            </p:nvSpPr>
            <p:spPr bwMode="auto">
              <a:xfrm>
                <a:off x="6372" y="2593"/>
                <a:ext cx="16" cy="14"/>
              </a:xfrm>
              <a:custGeom>
                <a:avLst/>
                <a:gdLst>
                  <a:gd name="T0" fmla="*/ 14 w 16"/>
                  <a:gd name="T1" fmla="*/ 12 h 14"/>
                  <a:gd name="T2" fmla="*/ 5 w 16"/>
                  <a:gd name="T3" fmla="*/ 3 h 14"/>
                  <a:gd name="T4" fmla="*/ 0 w 16"/>
                  <a:gd name="T5" fmla="*/ 5 h 14"/>
                  <a:gd name="T6" fmla="*/ 9 w 16"/>
                  <a:gd name="T7" fmla="*/ 14 h 14"/>
                  <a:gd name="T8" fmla="*/ 14 w 16"/>
                  <a:gd name="T9" fmla="*/ 12 h 14"/>
                  <a:gd name="T10" fmla="*/ 14 w 16"/>
                  <a:gd name="T11" fmla="*/ 12 h 14"/>
                  <a:gd name="T12" fmla="*/ 14 w 16"/>
                  <a:gd name="T13" fmla="*/ 12 h 14"/>
                  <a:gd name="T14" fmla="*/ 16 w 16"/>
                  <a:gd name="T15" fmla="*/ 7 h 14"/>
                  <a:gd name="T16" fmla="*/ 14 w 16"/>
                  <a:gd name="T17" fmla="*/ 3 h 14"/>
                  <a:gd name="T18" fmla="*/ 9 w 16"/>
                  <a:gd name="T19" fmla="*/ 0 h 14"/>
                  <a:gd name="T20" fmla="*/ 5 w 16"/>
                  <a:gd name="T21" fmla="*/ 3 h 14"/>
                  <a:gd name="T22" fmla="*/ 14 w 16"/>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4">
                    <a:moveTo>
                      <a:pt x="14" y="12"/>
                    </a:moveTo>
                    <a:lnTo>
                      <a:pt x="5" y="3"/>
                    </a:lnTo>
                    <a:lnTo>
                      <a:pt x="0" y="5"/>
                    </a:lnTo>
                    <a:lnTo>
                      <a:pt x="9" y="14"/>
                    </a:lnTo>
                    <a:lnTo>
                      <a:pt x="14" y="12"/>
                    </a:lnTo>
                    <a:lnTo>
                      <a:pt x="14" y="12"/>
                    </a:lnTo>
                    <a:lnTo>
                      <a:pt x="14" y="12"/>
                    </a:lnTo>
                    <a:lnTo>
                      <a:pt x="16" y="7"/>
                    </a:lnTo>
                    <a:lnTo>
                      <a:pt x="14" y="3"/>
                    </a:lnTo>
                    <a:lnTo>
                      <a:pt x="9" y="0"/>
                    </a:lnTo>
                    <a:lnTo>
                      <a:pt x="5" y="3"/>
                    </a:lnTo>
                    <a:lnTo>
                      <a:pt x="14"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0" name="Freeform 420"/>
              <p:cNvSpPr>
                <a:spLocks/>
              </p:cNvSpPr>
              <p:nvPr/>
            </p:nvSpPr>
            <p:spPr bwMode="auto">
              <a:xfrm>
                <a:off x="6377" y="2589"/>
                <a:ext cx="13" cy="16"/>
              </a:xfrm>
              <a:custGeom>
                <a:avLst/>
                <a:gdLst>
                  <a:gd name="T0" fmla="*/ 2 w 13"/>
                  <a:gd name="T1" fmla="*/ 2 h 16"/>
                  <a:gd name="T2" fmla="*/ 2 w 13"/>
                  <a:gd name="T3" fmla="*/ 2 h 16"/>
                  <a:gd name="T4" fmla="*/ 0 w 13"/>
                  <a:gd name="T5" fmla="*/ 7 h 16"/>
                  <a:gd name="T6" fmla="*/ 9 w 13"/>
                  <a:gd name="T7" fmla="*/ 16 h 16"/>
                  <a:gd name="T8" fmla="*/ 13 w 13"/>
                  <a:gd name="T9" fmla="*/ 11 h 16"/>
                  <a:gd name="T10" fmla="*/ 2 w 13"/>
                  <a:gd name="T11" fmla="*/ 2 h 16"/>
                  <a:gd name="T12" fmla="*/ 13 w 13"/>
                  <a:gd name="T13" fmla="*/ 11 h 16"/>
                  <a:gd name="T14" fmla="*/ 13 w 13"/>
                  <a:gd name="T15" fmla="*/ 4 h 16"/>
                  <a:gd name="T16" fmla="*/ 11 w 13"/>
                  <a:gd name="T17" fmla="*/ 2 h 16"/>
                  <a:gd name="T18" fmla="*/ 6 w 13"/>
                  <a:gd name="T19" fmla="*/ 0 h 16"/>
                  <a:gd name="T20" fmla="*/ 2 w 13"/>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2"/>
                    </a:moveTo>
                    <a:lnTo>
                      <a:pt x="2" y="2"/>
                    </a:lnTo>
                    <a:lnTo>
                      <a:pt x="0" y="7"/>
                    </a:lnTo>
                    <a:lnTo>
                      <a:pt x="9" y="16"/>
                    </a:lnTo>
                    <a:lnTo>
                      <a:pt x="13" y="11"/>
                    </a:lnTo>
                    <a:lnTo>
                      <a:pt x="2" y="2"/>
                    </a:lnTo>
                    <a:lnTo>
                      <a:pt x="13" y="11"/>
                    </a:lnTo>
                    <a:lnTo>
                      <a:pt x="13" y="4"/>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1" name="Freeform 421"/>
              <p:cNvSpPr>
                <a:spLocks/>
              </p:cNvSpPr>
              <p:nvPr/>
            </p:nvSpPr>
            <p:spPr bwMode="auto">
              <a:xfrm>
                <a:off x="6379" y="2585"/>
                <a:ext cx="15" cy="15"/>
              </a:xfrm>
              <a:custGeom>
                <a:avLst/>
                <a:gdLst>
                  <a:gd name="T0" fmla="*/ 13 w 15"/>
                  <a:gd name="T1" fmla="*/ 11 h 15"/>
                  <a:gd name="T2" fmla="*/ 4 w 15"/>
                  <a:gd name="T3" fmla="*/ 2 h 15"/>
                  <a:gd name="T4" fmla="*/ 0 w 15"/>
                  <a:gd name="T5" fmla="*/ 6 h 15"/>
                  <a:gd name="T6" fmla="*/ 9 w 15"/>
                  <a:gd name="T7" fmla="*/ 15 h 15"/>
                  <a:gd name="T8" fmla="*/ 13 w 15"/>
                  <a:gd name="T9" fmla="*/ 11 h 15"/>
                  <a:gd name="T10" fmla="*/ 13 w 15"/>
                  <a:gd name="T11" fmla="*/ 11 h 15"/>
                  <a:gd name="T12" fmla="*/ 13 w 15"/>
                  <a:gd name="T13" fmla="*/ 11 h 15"/>
                  <a:gd name="T14" fmla="*/ 15 w 15"/>
                  <a:gd name="T15" fmla="*/ 6 h 15"/>
                  <a:gd name="T16" fmla="*/ 13 w 15"/>
                  <a:gd name="T17" fmla="*/ 2 h 15"/>
                  <a:gd name="T18" fmla="*/ 9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6"/>
                    </a:lnTo>
                    <a:lnTo>
                      <a:pt x="9" y="15"/>
                    </a:lnTo>
                    <a:lnTo>
                      <a:pt x="13" y="11"/>
                    </a:lnTo>
                    <a:lnTo>
                      <a:pt x="13" y="11"/>
                    </a:lnTo>
                    <a:lnTo>
                      <a:pt x="13" y="11"/>
                    </a:lnTo>
                    <a:lnTo>
                      <a:pt x="15" y="6"/>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2" name="Freeform 422"/>
              <p:cNvSpPr>
                <a:spLocks/>
              </p:cNvSpPr>
              <p:nvPr/>
            </p:nvSpPr>
            <p:spPr bwMode="auto">
              <a:xfrm>
                <a:off x="6383" y="2582"/>
                <a:ext cx="14" cy="14"/>
              </a:xfrm>
              <a:custGeom>
                <a:avLst/>
                <a:gdLst>
                  <a:gd name="T0" fmla="*/ 3 w 14"/>
                  <a:gd name="T1" fmla="*/ 3 h 14"/>
                  <a:gd name="T2" fmla="*/ 3 w 14"/>
                  <a:gd name="T3" fmla="*/ 3 h 14"/>
                  <a:gd name="T4" fmla="*/ 0 w 14"/>
                  <a:gd name="T5" fmla="*/ 5 h 14"/>
                  <a:gd name="T6" fmla="*/ 9 w 14"/>
                  <a:gd name="T7" fmla="*/ 14 h 14"/>
                  <a:gd name="T8" fmla="*/ 14 w 14"/>
                  <a:gd name="T9" fmla="*/ 11 h 14"/>
                  <a:gd name="T10" fmla="*/ 3 w 14"/>
                  <a:gd name="T11" fmla="*/ 3 h 14"/>
                  <a:gd name="T12" fmla="*/ 14 w 14"/>
                  <a:gd name="T13" fmla="*/ 11 h 14"/>
                  <a:gd name="T14" fmla="*/ 14 w 14"/>
                  <a:gd name="T15" fmla="*/ 5 h 14"/>
                  <a:gd name="T16" fmla="*/ 11 w 14"/>
                  <a:gd name="T17" fmla="*/ 0 h 14"/>
                  <a:gd name="T18" fmla="*/ 7 w 14"/>
                  <a:gd name="T19" fmla="*/ 0 h 14"/>
                  <a:gd name="T20" fmla="*/ 3 w 14"/>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4">
                    <a:moveTo>
                      <a:pt x="3" y="3"/>
                    </a:moveTo>
                    <a:lnTo>
                      <a:pt x="3" y="3"/>
                    </a:lnTo>
                    <a:lnTo>
                      <a:pt x="0" y="5"/>
                    </a:lnTo>
                    <a:lnTo>
                      <a:pt x="9" y="14"/>
                    </a:lnTo>
                    <a:lnTo>
                      <a:pt x="14" y="11"/>
                    </a:lnTo>
                    <a:lnTo>
                      <a:pt x="3" y="3"/>
                    </a:lnTo>
                    <a:lnTo>
                      <a:pt x="14" y="11"/>
                    </a:lnTo>
                    <a:lnTo>
                      <a:pt x="14" y="5"/>
                    </a:lnTo>
                    <a:lnTo>
                      <a:pt x="11" y="0"/>
                    </a:lnTo>
                    <a:lnTo>
                      <a:pt x="7" y="0"/>
                    </a:lnTo>
                    <a:lnTo>
                      <a:pt x="3"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3" name="Freeform 423"/>
              <p:cNvSpPr>
                <a:spLocks/>
              </p:cNvSpPr>
              <p:nvPr/>
            </p:nvSpPr>
            <p:spPr bwMode="auto">
              <a:xfrm>
                <a:off x="6386" y="2578"/>
                <a:ext cx="15" cy="15"/>
              </a:xfrm>
              <a:custGeom>
                <a:avLst/>
                <a:gdLst>
                  <a:gd name="T0" fmla="*/ 13 w 15"/>
                  <a:gd name="T1" fmla="*/ 11 h 15"/>
                  <a:gd name="T2" fmla="*/ 4 w 15"/>
                  <a:gd name="T3" fmla="*/ 2 h 15"/>
                  <a:gd name="T4" fmla="*/ 0 w 15"/>
                  <a:gd name="T5" fmla="*/ 7 h 15"/>
                  <a:gd name="T6" fmla="*/ 11 w 15"/>
                  <a:gd name="T7" fmla="*/ 15 h 15"/>
                  <a:gd name="T8" fmla="*/ 13 w 15"/>
                  <a:gd name="T9" fmla="*/ 11 h 15"/>
                  <a:gd name="T10" fmla="*/ 13 w 15"/>
                  <a:gd name="T11" fmla="*/ 11 h 15"/>
                  <a:gd name="T12" fmla="*/ 13 w 15"/>
                  <a:gd name="T13" fmla="*/ 11 h 15"/>
                  <a:gd name="T14" fmla="*/ 15 w 15"/>
                  <a:gd name="T15" fmla="*/ 7 h 15"/>
                  <a:gd name="T16" fmla="*/ 13 w 15"/>
                  <a:gd name="T17" fmla="*/ 2 h 15"/>
                  <a:gd name="T18" fmla="*/ 8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7"/>
                    </a:lnTo>
                    <a:lnTo>
                      <a:pt x="11" y="15"/>
                    </a:lnTo>
                    <a:lnTo>
                      <a:pt x="13" y="11"/>
                    </a:lnTo>
                    <a:lnTo>
                      <a:pt x="13" y="11"/>
                    </a:lnTo>
                    <a:lnTo>
                      <a:pt x="13" y="11"/>
                    </a:lnTo>
                    <a:lnTo>
                      <a:pt x="15" y="7"/>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4" name="Freeform 424"/>
              <p:cNvSpPr>
                <a:spLocks/>
              </p:cNvSpPr>
              <p:nvPr/>
            </p:nvSpPr>
            <p:spPr bwMode="auto">
              <a:xfrm>
                <a:off x="6390" y="2574"/>
                <a:ext cx="15" cy="15"/>
              </a:xfrm>
              <a:custGeom>
                <a:avLst/>
                <a:gdLst>
                  <a:gd name="T0" fmla="*/ 2 w 15"/>
                  <a:gd name="T1" fmla="*/ 2 h 15"/>
                  <a:gd name="T2" fmla="*/ 2 w 15"/>
                  <a:gd name="T3" fmla="*/ 2 h 15"/>
                  <a:gd name="T4" fmla="*/ 0 w 15"/>
                  <a:gd name="T5" fmla="*/ 6 h 15"/>
                  <a:gd name="T6" fmla="*/ 9 w 15"/>
                  <a:gd name="T7" fmla="*/ 15 h 15"/>
                  <a:gd name="T8" fmla="*/ 13 w 15"/>
                  <a:gd name="T9" fmla="*/ 11 h 15"/>
                  <a:gd name="T10" fmla="*/ 2 w 15"/>
                  <a:gd name="T11" fmla="*/ 2 h 15"/>
                  <a:gd name="T12" fmla="*/ 13 w 15"/>
                  <a:gd name="T13" fmla="*/ 11 h 15"/>
                  <a:gd name="T14" fmla="*/ 15 w 15"/>
                  <a:gd name="T15" fmla="*/ 6 h 15"/>
                  <a:gd name="T16" fmla="*/ 13 w 15"/>
                  <a:gd name="T17" fmla="*/ 2 h 15"/>
                  <a:gd name="T18" fmla="*/ 9 w 15"/>
                  <a:gd name="T19" fmla="*/ 0 h 15"/>
                  <a:gd name="T20" fmla="*/ 2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2" y="2"/>
                    </a:moveTo>
                    <a:lnTo>
                      <a:pt x="2" y="2"/>
                    </a:lnTo>
                    <a:lnTo>
                      <a:pt x="0" y="6"/>
                    </a:lnTo>
                    <a:lnTo>
                      <a:pt x="9" y="15"/>
                    </a:lnTo>
                    <a:lnTo>
                      <a:pt x="13" y="11"/>
                    </a:lnTo>
                    <a:lnTo>
                      <a:pt x="2" y="2"/>
                    </a:lnTo>
                    <a:lnTo>
                      <a:pt x="13" y="11"/>
                    </a:lnTo>
                    <a:lnTo>
                      <a:pt x="15" y="6"/>
                    </a:lnTo>
                    <a:lnTo>
                      <a:pt x="13" y="2"/>
                    </a:lnTo>
                    <a:lnTo>
                      <a:pt x="9"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5" name="Freeform 425"/>
              <p:cNvSpPr>
                <a:spLocks/>
              </p:cNvSpPr>
              <p:nvPr/>
            </p:nvSpPr>
            <p:spPr bwMode="auto">
              <a:xfrm>
                <a:off x="6392" y="2569"/>
                <a:ext cx="16" cy="16"/>
              </a:xfrm>
              <a:custGeom>
                <a:avLst/>
                <a:gdLst>
                  <a:gd name="T0" fmla="*/ 16 w 16"/>
                  <a:gd name="T1" fmla="*/ 11 h 16"/>
                  <a:gd name="T2" fmla="*/ 5 w 16"/>
                  <a:gd name="T3" fmla="*/ 2 h 16"/>
                  <a:gd name="T4" fmla="*/ 0 w 16"/>
                  <a:gd name="T5" fmla="*/ 7 h 16"/>
                  <a:gd name="T6" fmla="*/ 11 w 16"/>
                  <a:gd name="T7" fmla="*/ 16 h 16"/>
                  <a:gd name="T8" fmla="*/ 13 w 16"/>
                  <a:gd name="T9" fmla="*/ 11 h 16"/>
                  <a:gd name="T10" fmla="*/ 16 w 16"/>
                  <a:gd name="T11" fmla="*/ 11 h 16"/>
                  <a:gd name="T12" fmla="*/ 13 w 16"/>
                  <a:gd name="T13" fmla="*/ 11 h 16"/>
                  <a:gd name="T14" fmla="*/ 16 w 16"/>
                  <a:gd name="T15" fmla="*/ 7 h 16"/>
                  <a:gd name="T16" fmla="*/ 13 w 16"/>
                  <a:gd name="T17" fmla="*/ 2 h 16"/>
                  <a:gd name="T18" fmla="*/ 9 w 16"/>
                  <a:gd name="T19" fmla="*/ 0 h 16"/>
                  <a:gd name="T20" fmla="*/ 5 w 16"/>
                  <a:gd name="T21" fmla="*/ 2 h 16"/>
                  <a:gd name="T22" fmla="*/ 16 w 16"/>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6" y="11"/>
                    </a:moveTo>
                    <a:lnTo>
                      <a:pt x="5" y="2"/>
                    </a:lnTo>
                    <a:lnTo>
                      <a:pt x="0" y="7"/>
                    </a:lnTo>
                    <a:lnTo>
                      <a:pt x="11" y="16"/>
                    </a:lnTo>
                    <a:lnTo>
                      <a:pt x="13" y="11"/>
                    </a:lnTo>
                    <a:lnTo>
                      <a:pt x="16" y="11"/>
                    </a:lnTo>
                    <a:lnTo>
                      <a:pt x="13" y="11"/>
                    </a:lnTo>
                    <a:lnTo>
                      <a:pt x="16" y="7"/>
                    </a:lnTo>
                    <a:lnTo>
                      <a:pt x="13" y="2"/>
                    </a:lnTo>
                    <a:lnTo>
                      <a:pt x="9" y="0"/>
                    </a:lnTo>
                    <a:lnTo>
                      <a:pt x="5" y="2"/>
                    </a:lnTo>
                    <a:lnTo>
                      <a:pt x="16"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6" name="Freeform 426"/>
              <p:cNvSpPr>
                <a:spLocks/>
              </p:cNvSpPr>
              <p:nvPr/>
            </p:nvSpPr>
            <p:spPr bwMode="auto">
              <a:xfrm>
                <a:off x="6397" y="2567"/>
                <a:ext cx="15" cy="13"/>
              </a:xfrm>
              <a:custGeom>
                <a:avLst/>
                <a:gdLst>
                  <a:gd name="T0" fmla="*/ 4 w 15"/>
                  <a:gd name="T1" fmla="*/ 2 h 13"/>
                  <a:gd name="T2" fmla="*/ 2 w 15"/>
                  <a:gd name="T3" fmla="*/ 2 h 13"/>
                  <a:gd name="T4" fmla="*/ 0 w 15"/>
                  <a:gd name="T5" fmla="*/ 7 h 13"/>
                  <a:gd name="T6" fmla="*/ 11 w 15"/>
                  <a:gd name="T7" fmla="*/ 13 h 13"/>
                  <a:gd name="T8" fmla="*/ 13 w 15"/>
                  <a:gd name="T9" fmla="*/ 9 h 13"/>
                  <a:gd name="T10" fmla="*/ 4 w 15"/>
                  <a:gd name="T11" fmla="*/ 2 h 13"/>
                  <a:gd name="T12" fmla="*/ 13 w 15"/>
                  <a:gd name="T13" fmla="*/ 9 h 13"/>
                  <a:gd name="T14" fmla="*/ 15 w 15"/>
                  <a:gd name="T15" fmla="*/ 4 h 13"/>
                  <a:gd name="T16" fmla="*/ 13 w 15"/>
                  <a:gd name="T17" fmla="*/ 0 h 13"/>
                  <a:gd name="T18" fmla="*/ 8 w 15"/>
                  <a:gd name="T19" fmla="*/ 0 h 13"/>
                  <a:gd name="T20" fmla="*/ 2 w 15"/>
                  <a:gd name="T21" fmla="*/ 2 h 13"/>
                  <a:gd name="T22" fmla="*/ 4 w 15"/>
                  <a:gd name="T23"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4" y="2"/>
                    </a:moveTo>
                    <a:lnTo>
                      <a:pt x="2" y="2"/>
                    </a:lnTo>
                    <a:lnTo>
                      <a:pt x="0" y="7"/>
                    </a:lnTo>
                    <a:lnTo>
                      <a:pt x="11" y="13"/>
                    </a:lnTo>
                    <a:lnTo>
                      <a:pt x="13" y="9"/>
                    </a:lnTo>
                    <a:lnTo>
                      <a:pt x="4" y="2"/>
                    </a:lnTo>
                    <a:lnTo>
                      <a:pt x="13" y="9"/>
                    </a:lnTo>
                    <a:lnTo>
                      <a:pt x="15" y="4"/>
                    </a:lnTo>
                    <a:lnTo>
                      <a:pt x="13" y="0"/>
                    </a:lnTo>
                    <a:lnTo>
                      <a:pt x="8" y="0"/>
                    </a:lnTo>
                    <a:lnTo>
                      <a:pt x="2" y="2"/>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7" name="Freeform 427"/>
              <p:cNvSpPr>
                <a:spLocks/>
              </p:cNvSpPr>
              <p:nvPr/>
            </p:nvSpPr>
            <p:spPr bwMode="auto">
              <a:xfrm>
                <a:off x="6401" y="2562"/>
                <a:ext cx="13" cy="16"/>
              </a:xfrm>
              <a:custGeom>
                <a:avLst/>
                <a:gdLst>
                  <a:gd name="T0" fmla="*/ 13 w 13"/>
                  <a:gd name="T1" fmla="*/ 12 h 16"/>
                  <a:gd name="T2" fmla="*/ 2 w 13"/>
                  <a:gd name="T3" fmla="*/ 3 h 16"/>
                  <a:gd name="T4" fmla="*/ 0 w 13"/>
                  <a:gd name="T5" fmla="*/ 7 h 16"/>
                  <a:gd name="T6" fmla="*/ 9 w 13"/>
                  <a:gd name="T7" fmla="*/ 16 h 16"/>
                  <a:gd name="T8" fmla="*/ 11 w 13"/>
                  <a:gd name="T9" fmla="*/ 12 h 16"/>
                  <a:gd name="T10" fmla="*/ 13 w 13"/>
                  <a:gd name="T11" fmla="*/ 12 h 16"/>
                  <a:gd name="T12" fmla="*/ 11 w 13"/>
                  <a:gd name="T13" fmla="*/ 12 h 16"/>
                  <a:gd name="T14" fmla="*/ 13 w 13"/>
                  <a:gd name="T15" fmla="*/ 7 h 16"/>
                  <a:gd name="T16" fmla="*/ 11 w 13"/>
                  <a:gd name="T17" fmla="*/ 3 h 16"/>
                  <a:gd name="T18" fmla="*/ 7 w 13"/>
                  <a:gd name="T19" fmla="*/ 0 h 16"/>
                  <a:gd name="T20" fmla="*/ 2 w 13"/>
                  <a:gd name="T21" fmla="*/ 3 h 16"/>
                  <a:gd name="T22" fmla="*/ 13 w 13"/>
                  <a:gd name="T23" fmla="*/ 1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3" y="12"/>
                    </a:moveTo>
                    <a:lnTo>
                      <a:pt x="2" y="3"/>
                    </a:lnTo>
                    <a:lnTo>
                      <a:pt x="0" y="7"/>
                    </a:lnTo>
                    <a:lnTo>
                      <a:pt x="9" y="16"/>
                    </a:lnTo>
                    <a:lnTo>
                      <a:pt x="11" y="12"/>
                    </a:lnTo>
                    <a:lnTo>
                      <a:pt x="13" y="12"/>
                    </a:lnTo>
                    <a:lnTo>
                      <a:pt x="11" y="12"/>
                    </a:lnTo>
                    <a:lnTo>
                      <a:pt x="13" y="7"/>
                    </a:lnTo>
                    <a:lnTo>
                      <a:pt x="11" y="3"/>
                    </a:lnTo>
                    <a:lnTo>
                      <a:pt x="7" y="0"/>
                    </a:lnTo>
                    <a:lnTo>
                      <a:pt x="2" y="3"/>
                    </a:lnTo>
                    <a:lnTo>
                      <a:pt x="13"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8" name="Freeform 428"/>
              <p:cNvSpPr>
                <a:spLocks/>
              </p:cNvSpPr>
              <p:nvPr/>
            </p:nvSpPr>
            <p:spPr bwMode="auto">
              <a:xfrm>
                <a:off x="6403" y="2558"/>
                <a:ext cx="16" cy="16"/>
              </a:xfrm>
              <a:custGeom>
                <a:avLst/>
                <a:gdLst>
                  <a:gd name="T0" fmla="*/ 5 w 16"/>
                  <a:gd name="T1" fmla="*/ 2 h 16"/>
                  <a:gd name="T2" fmla="*/ 5 w 16"/>
                  <a:gd name="T3" fmla="*/ 2 h 16"/>
                  <a:gd name="T4" fmla="*/ 0 w 16"/>
                  <a:gd name="T5" fmla="*/ 7 h 16"/>
                  <a:gd name="T6" fmla="*/ 11 w 16"/>
                  <a:gd name="T7" fmla="*/ 16 h 16"/>
                  <a:gd name="T8" fmla="*/ 13 w 16"/>
                  <a:gd name="T9" fmla="*/ 11 h 16"/>
                  <a:gd name="T10" fmla="*/ 5 w 16"/>
                  <a:gd name="T11" fmla="*/ 2 h 16"/>
                  <a:gd name="T12" fmla="*/ 13 w 16"/>
                  <a:gd name="T13" fmla="*/ 11 h 16"/>
                  <a:gd name="T14" fmla="*/ 16 w 16"/>
                  <a:gd name="T15" fmla="*/ 7 h 16"/>
                  <a:gd name="T16" fmla="*/ 13 w 16"/>
                  <a:gd name="T17" fmla="*/ 2 h 16"/>
                  <a:gd name="T18" fmla="*/ 9 w 16"/>
                  <a:gd name="T19" fmla="*/ 0 h 16"/>
                  <a:gd name="T20" fmla="*/ 5 w 16"/>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2"/>
                    </a:moveTo>
                    <a:lnTo>
                      <a:pt x="5" y="2"/>
                    </a:lnTo>
                    <a:lnTo>
                      <a:pt x="0" y="7"/>
                    </a:lnTo>
                    <a:lnTo>
                      <a:pt x="11" y="16"/>
                    </a:lnTo>
                    <a:lnTo>
                      <a:pt x="13" y="11"/>
                    </a:lnTo>
                    <a:lnTo>
                      <a:pt x="5" y="2"/>
                    </a:lnTo>
                    <a:lnTo>
                      <a:pt x="13" y="11"/>
                    </a:lnTo>
                    <a:lnTo>
                      <a:pt x="16" y="7"/>
                    </a:lnTo>
                    <a:lnTo>
                      <a:pt x="13"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9" name="Freeform 429"/>
              <p:cNvSpPr>
                <a:spLocks/>
              </p:cNvSpPr>
              <p:nvPr/>
            </p:nvSpPr>
            <p:spPr bwMode="auto">
              <a:xfrm>
                <a:off x="6408" y="2556"/>
                <a:ext cx="13" cy="13"/>
              </a:xfrm>
              <a:custGeom>
                <a:avLst/>
                <a:gdLst>
                  <a:gd name="T0" fmla="*/ 13 w 13"/>
                  <a:gd name="T1" fmla="*/ 11 h 13"/>
                  <a:gd name="T2" fmla="*/ 2 w 13"/>
                  <a:gd name="T3" fmla="*/ 2 h 13"/>
                  <a:gd name="T4" fmla="*/ 0 w 13"/>
                  <a:gd name="T5" fmla="*/ 4 h 13"/>
                  <a:gd name="T6" fmla="*/ 8 w 13"/>
                  <a:gd name="T7" fmla="*/ 13 h 13"/>
                  <a:gd name="T8" fmla="*/ 13 w 13"/>
                  <a:gd name="T9" fmla="*/ 11 h 13"/>
                  <a:gd name="T10" fmla="*/ 13 w 13"/>
                  <a:gd name="T11" fmla="*/ 11 h 13"/>
                  <a:gd name="T12" fmla="*/ 13 w 13"/>
                  <a:gd name="T13" fmla="*/ 11 h 13"/>
                  <a:gd name="T14" fmla="*/ 13 w 13"/>
                  <a:gd name="T15" fmla="*/ 4 h 13"/>
                  <a:gd name="T16" fmla="*/ 11 w 13"/>
                  <a:gd name="T17" fmla="*/ 2 h 13"/>
                  <a:gd name="T18" fmla="*/ 6 w 13"/>
                  <a:gd name="T19" fmla="*/ 0 h 13"/>
                  <a:gd name="T20" fmla="*/ 2 w 13"/>
                  <a:gd name="T21" fmla="*/ 2 h 13"/>
                  <a:gd name="T22" fmla="*/ 13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3" y="11"/>
                    </a:moveTo>
                    <a:lnTo>
                      <a:pt x="2" y="2"/>
                    </a:lnTo>
                    <a:lnTo>
                      <a:pt x="0" y="4"/>
                    </a:lnTo>
                    <a:lnTo>
                      <a:pt x="8" y="13"/>
                    </a:lnTo>
                    <a:lnTo>
                      <a:pt x="13" y="11"/>
                    </a:lnTo>
                    <a:lnTo>
                      <a:pt x="13" y="11"/>
                    </a:lnTo>
                    <a:lnTo>
                      <a:pt x="13" y="11"/>
                    </a:lnTo>
                    <a:lnTo>
                      <a:pt x="13" y="4"/>
                    </a:lnTo>
                    <a:lnTo>
                      <a:pt x="11" y="2"/>
                    </a:lnTo>
                    <a:lnTo>
                      <a:pt x="6"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0" name="Freeform 430"/>
              <p:cNvSpPr>
                <a:spLocks/>
              </p:cNvSpPr>
              <p:nvPr/>
            </p:nvSpPr>
            <p:spPr bwMode="auto">
              <a:xfrm>
                <a:off x="6410" y="2551"/>
                <a:ext cx="15" cy="16"/>
              </a:xfrm>
              <a:custGeom>
                <a:avLst/>
                <a:gdLst>
                  <a:gd name="T0" fmla="*/ 13 w 15"/>
                  <a:gd name="T1" fmla="*/ 11 h 16"/>
                  <a:gd name="T2" fmla="*/ 4 w 15"/>
                  <a:gd name="T3" fmla="*/ 3 h 16"/>
                  <a:gd name="T4" fmla="*/ 0 w 15"/>
                  <a:gd name="T5" fmla="*/ 7 h 16"/>
                  <a:gd name="T6" fmla="*/ 11 w 15"/>
                  <a:gd name="T7" fmla="*/ 16 h 16"/>
                  <a:gd name="T8" fmla="*/ 13 w 15"/>
                  <a:gd name="T9" fmla="*/ 11 h 16"/>
                  <a:gd name="T10" fmla="*/ 13 w 15"/>
                  <a:gd name="T11" fmla="*/ 11 h 16"/>
                  <a:gd name="T12" fmla="*/ 13 w 15"/>
                  <a:gd name="T13" fmla="*/ 11 h 16"/>
                  <a:gd name="T14" fmla="*/ 15 w 15"/>
                  <a:gd name="T15" fmla="*/ 7 h 16"/>
                  <a:gd name="T16" fmla="*/ 13 w 15"/>
                  <a:gd name="T17" fmla="*/ 3 h 16"/>
                  <a:gd name="T18" fmla="*/ 9 w 15"/>
                  <a:gd name="T19" fmla="*/ 0 h 16"/>
                  <a:gd name="T20" fmla="*/ 4 w 15"/>
                  <a:gd name="T21" fmla="*/ 3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3"/>
                    </a:lnTo>
                    <a:lnTo>
                      <a:pt x="0" y="7"/>
                    </a:lnTo>
                    <a:lnTo>
                      <a:pt x="11" y="16"/>
                    </a:lnTo>
                    <a:lnTo>
                      <a:pt x="13" y="11"/>
                    </a:lnTo>
                    <a:lnTo>
                      <a:pt x="13" y="11"/>
                    </a:lnTo>
                    <a:lnTo>
                      <a:pt x="13" y="11"/>
                    </a:lnTo>
                    <a:lnTo>
                      <a:pt x="15" y="7"/>
                    </a:lnTo>
                    <a:lnTo>
                      <a:pt x="13" y="3"/>
                    </a:lnTo>
                    <a:lnTo>
                      <a:pt x="9" y="0"/>
                    </a:lnTo>
                    <a:lnTo>
                      <a:pt x="4"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1" name="Freeform 431"/>
              <p:cNvSpPr>
                <a:spLocks/>
              </p:cNvSpPr>
              <p:nvPr/>
            </p:nvSpPr>
            <p:spPr bwMode="auto">
              <a:xfrm>
                <a:off x="6414" y="2547"/>
                <a:ext cx="13" cy="15"/>
              </a:xfrm>
              <a:custGeom>
                <a:avLst/>
                <a:gdLst>
                  <a:gd name="T0" fmla="*/ 2 w 13"/>
                  <a:gd name="T1" fmla="*/ 2 h 15"/>
                  <a:gd name="T2" fmla="*/ 2 w 13"/>
                  <a:gd name="T3" fmla="*/ 2 h 15"/>
                  <a:gd name="T4" fmla="*/ 0 w 13"/>
                  <a:gd name="T5" fmla="*/ 7 h 15"/>
                  <a:gd name="T6" fmla="*/ 9 w 13"/>
                  <a:gd name="T7" fmla="*/ 15 h 15"/>
                  <a:gd name="T8" fmla="*/ 13 w 13"/>
                  <a:gd name="T9" fmla="*/ 11 h 15"/>
                  <a:gd name="T10" fmla="*/ 2 w 13"/>
                  <a:gd name="T11" fmla="*/ 2 h 15"/>
                  <a:gd name="T12" fmla="*/ 13 w 13"/>
                  <a:gd name="T13" fmla="*/ 11 h 15"/>
                  <a:gd name="T14" fmla="*/ 13 w 13"/>
                  <a:gd name="T15" fmla="*/ 7 h 15"/>
                  <a:gd name="T16" fmla="*/ 11 w 13"/>
                  <a:gd name="T17" fmla="*/ 2 h 15"/>
                  <a:gd name="T18" fmla="*/ 7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7"/>
                    </a:lnTo>
                    <a:lnTo>
                      <a:pt x="9" y="15"/>
                    </a:lnTo>
                    <a:lnTo>
                      <a:pt x="13" y="11"/>
                    </a:lnTo>
                    <a:lnTo>
                      <a:pt x="2" y="2"/>
                    </a:lnTo>
                    <a:lnTo>
                      <a:pt x="13" y="11"/>
                    </a:lnTo>
                    <a:lnTo>
                      <a:pt x="13" y="7"/>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2" name="Freeform 432"/>
              <p:cNvSpPr>
                <a:spLocks/>
              </p:cNvSpPr>
              <p:nvPr/>
            </p:nvSpPr>
            <p:spPr bwMode="auto">
              <a:xfrm>
                <a:off x="6416" y="2545"/>
                <a:ext cx="16" cy="13"/>
              </a:xfrm>
              <a:custGeom>
                <a:avLst/>
                <a:gdLst>
                  <a:gd name="T0" fmla="*/ 14 w 16"/>
                  <a:gd name="T1" fmla="*/ 9 h 13"/>
                  <a:gd name="T2" fmla="*/ 5 w 16"/>
                  <a:gd name="T3" fmla="*/ 0 h 13"/>
                  <a:gd name="T4" fmla="*/ 0 w 16"/>
                  <a:gd name="T5" fmla="*/ 4 h 13"/>
                  <a:gd name="T6" fmla="*/ 11 w 16"/>
                  <a:gd name="T7" fmla="*/ 13 h 13"/>
                  <a:gd name="T8" fmla="*/ 14 w 16"/>
                  <a:gd name="T9" fmla="*/ 11 h 13"/>
                  <a:gd name="T10" fmla="*/ 14 w 16"/>
                  <a:gd name="T11" fmla="*/ 9 h 13"/>
                  <a:gd name="T12" fmla="*/ 14 w 16"/>
                  <a:gd name="T13" fmla="*/ 11 h 13"/>
                  <a:gd name="T14" fmla="*/ 16 w 16"/>
                  <a:gd name="T15" fmla="*/ 6 h 13"/>
                  <a:gd name="T16" fmla="*/ 14 w 16"/>
                  <a:gd name="T17" fmla="*/ 2 h 13"/>
                  <a:gd name="T18" fmla="*/ 9 w 16"/>
                  <a:gd name="T19" fmla="*/ 0 h 13"/>
                  <a:gd name="T20" fmla="*/ 5 w 16"/>
                  <a:gd name="T21" fmla="*/ 0 h 13"/>
                  <a:gd name="T22" fmla="*/ 14 w 16"/>
                  <a:gd name="T23" fmla="*/ 9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4" y="9"/>
                    </a:moveTo>
                    <a:lnTo>
                      <a:pt x="5" y="0"/>
                    </a:lnTo>
                    <a:lnTo>
                      <a:pt x="0" y="4"/>
                    </a:lnTo>
                    <a:lnTo>
                      <a:pt x="11" y="13"/>
                    </a:lnTo>
                    <a:lnTo>
                      <a:pt x="14" y="11"/>
                    </a:lnTo>
                    <a:lnTo>
                      <a:pt x="14" y="9"/>
                    </a:lnTo>
                    <a:lnTo>
                      <a:pt x="14" y="11"/>
                    </a:lnTo>
                    <a:lnTo>
                      <a:pt x="16" y="6"/>
                    </a:lnTo>
                    <a:lnTo>
                      <a:pt x="14" y="2"/>
                    </a:lnTo>
                    <a:lnTo>
                      <a:pt x="9" y="0"/>
                    </a:lnTo>
                    <a:lnTo>
                      <a:pt x="5" y="0"/>
                    </a:lnTo>
                    <a:lnTo>
                      <a:pt x="14"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3" name="Freeform 433"/>
              <p:cNvSpPr>
                <a:spLocks/>
              </p:cNvSpPr>
              <p:nvPr/>
            </p:nvSpPr>
            <p:spPr bwMode="auto">
              <a:xfrm>
                <a:off x="6421" y="2540"/>
                <a:ext cx="15" cy="14"/>
              </a:xfrm>
              <a:custGeom>
                <a:avLst/>
                <a:gdLst>
                  <a:gd name="T0" fmla="*/ 2 w 15"/>
                  <a:gd name="T1" fmla="*/ 3 h 14"/>
                  <a:gd name="T2" fmla="*/ 2 w 15"/>
                  <a:gd name="T3" fmla="*/ 3 h 14"/>
                  <a:gd name="T4" fmla="*/ 0 w 15"/>
                  <a:gd name="T5" fmla="*/ 7 h 14"/>
                  <a:gd name="T6" fmla="*/ 9 w 15"/>
                  <a:gd name="T7" fmla="*/ 14 h 14"/>
                  <a:gd name="T8" fmla="*/ 13 w 15"/>
                  <a:gd name="T9" fmla="*/ 11 h 14"/>
                  <a:gd name="T10" fmla="*/ 2 w 15"/>
                  <a:gd name="T11" fmla="*/ 3 h 14"/>
                  <a:gd name="T12" fmla="*/ 13 w 15"/>
                  <a:gd name="T13" fmla="*/ 11 h 14"/>
                  <a:gd name="T14" fmla="*/ 15 w 15"/>
                  <a:gd name="T15" fmla="*/ 5 h 14"/>
                  <a:gd name="T16" fmla="*/ 11 w 15"/>
                  <a:gd name="T17" fmla="*/ 0 h 14"/>
                  <a:gd name="T18" fmla="*/ 6 w 15"/>
                  <a:gd name="T19" fmla="*/ 0 h 14"/>
                  <a:gd name="T20" fmla="*/ 2 w 15"/>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4">
                    <a:moveTo>
                      <a:pt x="2" y="3"/>
                    </a:moveTo>
                    <a:lnTo>
                      <a:pt x="2" y="3"/>
                    </a:lnTo>
                    <a:lnTo>
                      <a:pt x="0" y="7"/>
                    </a:lnTo>
                    <a:lnTo>
                      <a:pt x="9" y="14"/>
                    </a:lnTo>
                    <a:lnTo>
                      <a:pt x="13" y="11"/>
                    </a:lnTo>
                    <a:lnTo>
                      <a:pt x="2" y="3"/>
                    </a:lnTo>
                    <a:lnTo>
                      <a:pt x="13" y="11"/>
                    </a:lnTo>
                    <a:lnTo>
                      <a:pt x="15" y="5"/>
                    </a:lnTo>
                    <a:lnTo>
                      <a:pt x="11" y="0"/>
                    </a:lnTo>
                    <a:lnTo>
                      <a:pt x="6" y="0"/>
                    </a:lnTo>
                    <a:lnTo>
                      <a:pt x="2"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4" name="Freeform 434"/>
              <p:cNvSpPr>
                <a:spLocks/>
              </p:cNvSpPr>
              <p:nvPr/>
            </p:nvSpPr>
            <p:spPr bwMode="auto">
              <a:xfrm>
                <a:off x="6423" y="2536"/>
                <a:ext cx="16" cy="15"/>
              </a:xfrm>
              <a:custGeom>
                <a:avLst/>
                <a:gdLst>
                  <a:gd name="T0" fmla="*/ 13 w 16"/>
                  <a:gd name="T1" fmla="*/ 11 h 15"/>
                  <a:gd name="T2" fmla="*/ 4 w 16"/>
                  <a:gd name="T3" fmla="*/ 2 h 15"/>
                  <a:gd name="T4" fmla="*/ 0 w 16"/>
                  <a:gd name="T5" fmla="*/ 7 h 15"/>
                  <a:gd name="T6" fmla="*/ 11 w 16"/>
                  <a:gd name="T7" fmla="*/ 15 h 15"/>
                  <a:gd name="T8" fmla="*/ 13 w 16"/>
                  <a:gd name="T9" fmla="*/ 11 h 15"/>
                  <a:gd name="T10" fmla="*/ 13 w 16"/>
                  <a:gd name="T11" fmla="*/ 11 h 15"/>
                  <a:gd name="T12" fmla="*/ 13 w 16"/>
                  <a:gd name="T13" fmla="*/ 11 h 15"/>
                  <a:gd name="T14" fmla="*/ 16 w 16"/>
                  <a:gd name="T15" fmla="*/ 7 h 15"/>
                  <a:gd name="T16" fmla="*/ 13 w 16"/>
                  <a:gd name="T17" fmla="*/ 2 h 15"/>
                  <a:gd name="T18" fmla="*/ 9 w 16"/>
                  <a:gd name="T19" fmla="*/ 0 h 15"/>
                  <a:gd name="T20" fmla="*/ 4 w 16"/>
                  <a:gd name="T21" fmla="*/ 2 h 15"/>
                  <a:gd name="T22" fmla="*/ 13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3" y="11"/>
                    </a:moveTo>
                    <a:lnTo>
                      <a:pt x="4" y="2"/>
                    </a:lnTo>
                    <a:lnTo>
                      <a:pt x="0" y="7"/>
                    </a:lnTo>
                    <a:lnTo>
                      <a:pt x="11" y="15"/>
                    </a:lnTo>
                    <a:lnTo>
                      <a:pt x="13" y="11"/>
                    </a:lnTo>
                    <a:lnTo>
                      <a:pt x="13" y="11"/>
                    </a:lnTo>
                    <a:lnTo>
                      <a:pt x="13" y="11"/>
                    </a:lnTo>
                    <a:lnTo>
                      <a:pt x="16"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5" name="Freeform 435"/>
              <p:cNvSpPr>
                <a:spLocks/>
              </p:cNvSpPr>
              <p:nvPr/>
            </p:nvSpPr>
            <p:spPr bwMode="auto">
              <a:xfrm>
                <a:off x="6427" y="2532"/>
                <a:ext cx="16" cy="15"/>
              </a:xfrm>
              <a:custGeom>
                <a:avLst/>
                <a:gdLst>
                  <a:gd name="T0" fmla="*/ 5 w 16"/>
                  <a:gd name="T1" fmla="*/ 2 h 15"/>
                  <a:gd name="T2" fmla="*/ 3 w 16"/>
                  <a:gd name="T3" fmla="*/ 2 h 15"/>
                  <a:gd name="T4" fmla="*/ 0 w 16"/>
                  <a:gd name="T5" fmla="*/ 6 h 15"/>
                  <a:gd name="T6" fmla="*/ 9 w 16"/>
                  <a:gd name="T7" fmla="*/ 15 h 15"/>
                  <a:gd name="T8" fmla="*/ 14 w 16"/>
                  <a:gd name="T9" fmla="*/ 11 h 15"/>
                  <a:gd name="T10" fmla="*/ 5 w 16"/>
                  <a:gd name="T11" fmla="*/ 2 h 15"/>
                  <a:gd name="T12" fmla="*/ 14 w 16"/>
                  <a:gd name="T13" fmla="*/ 11 h 15"/>
                  <a:gd name="T14" fmla="*/ 16 w 16"/>
                  <a:gd name="T15" fmla="*/ 6 h 15"/>
                  <a:gd name="T16" fmla="*/ 14 w 16"/>
                  <a:gd name="T17" fmla="*/ 2 h 15"/>
                  <a:gd name="T18" fmla="*/ 9 w 16"/>
                  <a:gd name="T19" fmla="*/ 0 h 15"/>
                  <a:gd name="T20" fmla="*/ 3 w 16"/>
                  <a:gd name="T21" fmla="*/ 2 h 15"/>
                  <a:gd name="T22" fmla="*/ 5 w 16"/>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5" y="2"/>
                    </a:moveTo>
                    <a:lnTo>
                      <a:pt x="3" y="2"/>
                    </a:lnTo>
                    <a:lnTo>
                      <a:pt x="0" y="6"/>
                    </a:lnTo>
                    <a:lnTo>
                      <a:pt x="9" y="15"/>
                    </a:lnTo>
                    <a:lnTo>
                      <a:pt x="14" y="11"/>
                    </a:lnTo>
                    <a:lnTo>
                      <a:pt x="5" y="2"/>
                    </a:lnTo>
                    <a:lnTo>
                      <a:pt x="14" y="11"/>
                    </a:lnTo>
                    <a:lnTo>
                      <a:pt x="16" y="6"/>
                    </a:lnTo>
                    <a:lnTo>
                      <a:pt x="14" y="2"/>
                    </a:lnTo>
                    <a:lnTo>
                      <a:pt x="9" y="0"/>
                    </a:lnTo>
                    <a:lnTo>
                      <a:pt x="3" y="2"/>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6" name="Freeform 436"/>
              <p:cNvSpPr>
                <a:spLocks/>
              </p:cNvSpPr>
              <p:nvPr/>
            </p:nvSpPr>
            <p:spPr bwMode="auto">
              <a:xfrm>
                <a:off x="6432" y="2529"/>
                <a:ext cx="13" cy="14"/>
              </a:xfrm>
              <a:custGeom>
                <a:avLst/>
                <a:gdLst>
                  <a:gd name="T0" fmla="*/ 13 w 13"/>
                  <a:gd name="T1" fmla="*/ 9 h 14"/>
                  <a:gd name="T2" fmla="*/ 2 w 13"/>
                  <a:gd name="T3" fmla="*/ 3 h 14"/>
                  <a:gd name="T4" fmla="*/ 0 w 13"/>
                  <a:gd name="T5" fmla="*/ 5 h 14"/>
                  <a:gd name="T6" fmla="*/ 9 w 13"/>
                  <a:gd name="T7" fmla="*/ 14 h 14"/>
                  <a:gd name="T8" fmla="*/ 11 w 13"/>
                  <a:gd name="T9" fmla="*/ 11 h 14"/>
                  <a:gd name="T10" fmla="*/ 13 w 13"/>
                  <a:gd name="T11" fmla="*/ 9 h 14"/>
                  <a:gd name="T12" fmla="*/ 11 w 13"/>
                  <a:gd name="T13" fmla="*/ 11 h 14"/>
                  <a:gd name="T14" fmla="*/ 13 w 13"/>
                  <a:gd name="T15" fmla="*/ 5 h 14"/>
                  <a:gd name="T16" fmla="*/ 11 w 13"/>
                  <a:gd name="T17" fmla="*/ 0 h 14"/>
                  <a:gd name="T18" fmla="*/ 7 w 13"/>
                  <a:gd name="T19" fmla="*/ 0 h 14"/>
                  <a:gd name="T20" fmla="*/ 2 w 13"/>
                  <a:gd name="T21" fmla="*/ 3 h 14"/>
                  <a:gd name="T22" fmla="*/ 13 w 13"/>
                  <a:gd name="T23"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13" y="9"/>
                    </a:moveTo>
                    <a:lnTo>
                      <a:pt x="2" y="3"/>
                    </a:lnTo>
                    <a:lnTo>
                      <a:pt x="0" y="5"/>
                    </a:lnTo>
                    <a:lnTo>
                      <a:pt x="9" y="14"/>
                    </a:lnTo>
                    <a:lnTo>
                      <a:pt x="11" y="11"/>
                    </a:lnTo>
                    <a:lnTo>
                      <a:pt x="13" y="9"/>
                    </a:lnTo>
                    <a:lnTo>
                      <a:pt x="11" y="11"/>
                    </a:lnTo>
                    <a:lnTo>
                      <a:pt x="13" y="5"/>
                    </a:lnTo>
                    <a:lnTo>
                      <a:pt x="11" y="0"/>
                    </a:lnTo>
                    <a:lnTo>
                      <a:pt x="7" y="0"/>
                    </a:lnTo>
                    <a:lnTo>
                      <a:pt x="2" y="3"/>
                    </a:lnTo>
                    <a:lnTo>
                      <a:pt x="13"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7" name="Freeform 437"/>
              <p:cNvSpPr>
                <a:spLocks/>
              </p:cNvSpPr>
              <p:nvPr/>
            </p:nvSpPr>
            <p:spPr bwMode="auto">
              <a:xfrm>
                <a:off x="6434" y="2525"/>
                <a:ext cx="16" cy="13"/>
              </a:xfrm>
              <a:custGeom>
                <a:avLst/>
                <a:gdLst>
                  <a:gd name="T0" fmla="*/ 5 w 16"/>
                  <a:gd name="T1" fmla="*/ 2 h 13"/>
                  <a:gd name="T2" fmla="*/ 2 w 16"/>
                  <a:gd name="T3" fmla="*/ 2 h 13"/>
                  <a:gd name="T4" fmla="*/ 0 w 16"/>
                  <a:gd name="T5" fmla="*/ 7 h 13"/>
                  <a:gd name="T6" fmla="*/ 11 w 16"/>
                  <a:gd name="T7" fmla="*/ 13 h 13"/>
                  <a:gd name="T8" fmla="*/ 13 w 16"/>
                  <a:gd name="T9" fmla="*/ 11 h 13"/>
                  <a:gd name="T10" fmla="*/ 5 w 16"/>
                  <a:gd name="T11" fmla="*/ 2 h 13"/>
                  <a:gd name="T12" fmla="*/ 13 w 16"/>
                  <a:gd name="T13" fmla="*/ 11 h 13"/>
                  <a:gd name="T14" fmla="*/ 16 w 16"/>
                  <a:gd name="T15" fmla="*/ 4 h 13"/>
                  <a:gd name="T16" fmla="*/ 13 w 16"/>
                  <a:gd name="T17" fmla="*/ 2 h 13"/>
                  <a:gd name="T18" fmla="*/ 9 w 16"/>
                  <a:gd name="T19" fmla="*/ 0 h 13"/>
                  <a:gd name="T20" fmla="*/ 2 w 16"/>
                  <a:gd name="T21" fmla="*/ 2 h 13"/>
                  <a:gd name="T22" fmla="*/ 5 w 16"/>
                  <a:gd name="T23"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5" y="2"/>
                    </a:moveTo>
                    <a:lnTo>
                      <a:pt x="2" y="2"/>
                    </a:lnTo>
                    <a:lnTo>
                      <a:pt x="0" y="7"/>
                    </a:lnTo>
                    <a:lnTo>
                      <a:pt x="11" y="13"/>
                    </a:lnTo>
                    <a:lnTo>
                      <a:pt x="13" y="11"/>
                    </a:lnTo>
                    <a:lnTo>
                      <a:pt x="5" y="2"/>
                    </a:lnTo>
                    <a:lnTo>
                      <a:pt x="13" y="11"/>
                    </a:lnTo>
                    <a:lnTo>
                      <a:pt x="16" y="4"/>
                    </a:lnTo>
                    <a:lnTo>
                      <a:pt x="13" y="2"/>
                    </a:lnTo>
                    <a:lnTo>
                      <a:pt x="9" y="0"/>
                    </a:lnTo>
                    <a:lnTo>
                      <a:pt x="2" y="2"/>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8" name="Freeform 438"/>
              <p:cNvSpPr>
                <a:spLocks/>
              </p:cNvSpPr>
              <p:nvPr/>
            </p:nvSpPr>
            <p:spPr bwMode="auto">
              <a:xfrm>
                <a:off x="6439" y="2520"/>
                <a:ext cx="13" cy="16"/>
              </a:xfrm>
              <a:custGeom>
                <a:avLst/>
                <a:gdLst>
                  <a:gd name="T0" fmla="*/ 13 w 13"/>
                  <a:gd name="T1" fmla="*/ 12 h 16"/>
                  <a:gd name="T2" fmla="*/ 2 w 13"/>
                  <a:gd name="T3" fmla="*/ 3 h 16"/>
                  <a:gd name="T4" fmla="*/ 0 w 13"/>
                  <a:gd name="T5" fmla="*/ 7 h 16"/>
                  <a:gd name="T6" fmla="*/ 8 w 13"/>
                  <a:gd name="T7" fmla="*/ 16 h 16"/>
                  <a:gd name="T8" fmla="*/ 13 w 13"/>
                  <a:gd name="T9" fmla="*/ 12 h 16"/>
                  <a:gd name="T10" fmla="*/ 13 w 13"/>
                  <a:gd name="T11" fmla="*/ 12 h 16"/>
                  <a:gd name="T12" fmla="*/ 13 w 13"/>
                  <a:gd name="T13" fmla="*/ 12 h 16"/>
                  <a:gd name="T14" fmla="*/ 13 w 13"/>
                  <a:gd name="T15" fmla="*/ 7 h 16"/>
                  <a:gd name="T16" fmla="*/ 11 w 13"/>
                  <a:gd name="T17" fmla="*/ 3 h 16"/>
                  <a:gd name="T18" fmla="*/ 6 w 13"/>
                  <a:gd name="T19" fmla="*/ 0 h 16"/>
                  <a:gd name="T20" fmla="*/ 2 w 13"/>
                  <a:gd name="T21" fmla="*/ 3 h 16"/>
                  <a:gd name="T22" fmla="*/ 13 w 13"/>
                  <a:gd name="T23" fmla="*/ 1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3" y="12"/>
                    </a:moveTo>
                    <a:lnTo>
                      <a:pt x="2" y="3"/>
                    </a:lnTo>
                    <a:lnTo>
                      <a:pt x="0" y="7"/>
                    </a:lnTo>
                    <a:lnTo>
                      <a:pt x="8" y="16"/>
                    </a:lnTo>
                    <a:lnTo>
                      <a:pt x="13" y="12"/>
                    </a:lnTo>
                    <a:lnTo>
                      <a:pt x="13" y="12"/>
                    </a:lnTo>
                    <a:lnTo>
                      <a:pt x="13" y="12"/>
                    </a:lnTo>
                    <a:lnTo>
                      <a:pt x="13" y="7"/>
                    </a:lnTo>
                    <a:lnTo>
                      <a:pt x="11" y="3"/>
                    </a:lnTo>
                    <a:lnTo>
                      <a:pt x="6" y="0"/>
                    </a:lnTo>
                    <a:lnTo>
                      <a:pt x="2" y="3"/>
                    </a:lnTo>
                    <a:lnTo>
                      <a:pt x="13"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9" name="Freeform 439"/>
              <p:cNvSpPr>
                <a:spLocks/>
              </p:cNvSpPr>
              <p:nvPr/>
            </p:nvSpPr>
            <p:spPr bwMode="auto">
              <a:xfrm>
                <a:off x="6441" y="2516"/>
                <a:ext cx="15" cy="16"/>
              </a:xfrm>
              <a:custGeom>
                <a:avLst/>
                <a:gdLst>
                  <a:gd name="T0" fmla="*/ 13 w 15"/>
                  <a:gd name="T1" fmla="*/ 11 h 16"/>
                  <a:gd name="T2" fmla="*/ 4 w 15"/>
                  <a:gd name="T3" fmla="*/ 2 h 16"/>
                  <a:gd name="T4" fmla="*/ 0 w 15"/>
                  <a:gd name="T5" fmla="*/ 7 h 16"/>
                  <a:gd name="T6" fmla="*/ 11 w 15"/>
                  <a:gd name="T7" fmla="*/ 16 h 16"/>
                  <a:gd name="T8" fmla="*/ 13 w 15"/>
                  <a:gd name="T9" fmla="*/ 11 h 16"/>
                  <a:gd name="T10" fmla="*/ 13 w 15"/>
                  <a:gd name="T11" fmla="*/ 11 h 16"/>
                  <a:gd name="T12" fmla="*/ 13 w 15"/>
                  <a:gd name="T13" fmla="*/ 11 h 16"/>
                  <a:gd name="T14" fmla="*/ 15 w 15"/>
                  <a:gd name="T15" fmla="*/ 7 h 16"/>
                  <a:gd name="T16" fmla="*/ 13 w 15"/>
                  <a:gd name="T17" fmla="*/ 2 h 16"/>
                  <a:gd name="T18" fmla="*/ 9 w 15"/>
                  <a:gd name="T19" fmla="*/ 0 h 16"/>
                  <a:gd name="T20" fmla="*/ 4 w 15"/>
                  <a:gd name="T21" fmla="*/ 2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2"/>
                    </a:lnTo>
                    <a:lnTo>
                      <a:pt x="0" y="7"/>
                    </a:lnTo>
                    <a:lnTo>
                      <a:pt x="11" y="16"/>
                    </a:lnTo>
                    <a:lnTo>
                      <a:pt x="13" y="11"/>
                    </a:lnTo>
                    <a:lnTo>
                      <a:pt x="13" y="11"/>
                    </a:lnTo>
                    <a:lnTo>
                      <a:pt x="13" y="11"/>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0" name="Freeform 440"/>
              <p:cNvSpPr>
                <a:spLocks/>
              </p:cNvSpPr>
              <p:nvPr/>
            </p:nvSpPr>
            <p:spPr bwMode="auto">
              <a:xfrm>
                <a:off x="6445" y="2514"/>
                <a:ext cx="13" cy="13"/>
              </a:xfrm>
              <a:custGeom>
                <a:avLst/>
                <a:gdLst>
                  <a:gd name="T0" fmla="*/ 13 w 13"/>
                  <a:gd name="T1" fmla="*/ 11 h 13"/>
                  <a:gd name="T2" fmla="*/ 2 w 13"/>
                  <a:gd name="T3" fmla="*/ 2 h 13"/>
                  <a:gd name="T4" fmla="*/ 0 w 13"/>
                  <a:gd name="T5" fmla="*/ 4 h 13"/>
                  <a:gd name="T6" fmla="*/ 9 w 13"/>
                  <a:gd name="T7" fmla="*/ 13 h 13"/>
                  <a:gd name="T8" fmla="*/ 13 w 13"/>
                  <a:gd name="T9" fmla="*/ 11 h 13"/>
                  <a:gd name="T10" fmla="*/ 13 w 13"/>
                  <a:gd name="T11" fmla="*/ 11 h 13"/>
                  <a:gd name="T12" fmla="*/ 13 w 13"/>
                  <a:gd name="T13" fmla="*/ 11 h 13"/>
                  <a:gd name="T14" fmla="*/ 13 w 13"/>
                  <a:gd name="T15" fmla="*/ 4 h 13"/>
                  <a:gd name="T16" fmla="*/ 11 w 13"/>
                  <a:gd name="T17" fmla="*/ 0 h 13"/>
                  <a:gd name="T18" fmla="*/ 7 w 13"/>
                  <a:gd name="T19" fmla="*/ 0 h 13"/>
                  <a:gd name="T20" fmla="*/ 2 w 13"/>
                  <a:gd name="T21" fmla="*/ 2 h 13"/>
                  <a:gd name="T22" fmla="*/ 13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3" y="11"/>
                    </a:moveTo>
                    <a:lnTo>
                      <a:pt x="2" y="2"/>
                    </a:lnTo>
                    <a:lnTo>
                      <a:pt x="0" y="4"/>
                    </a:lnTo>
                    <a:lnTo>
                      <a:pt x="9" y="13"/>
                    </a:lnTo>
                    <a:lnTo>
                      <a:pt x="13" y="11"/>
                    </a:lnTo>
                    <a:lnTo>
                      <a:pt x="13" y="11"/>
                    </a:lnTo>
                    <a:lnTo>
                      <a:pt x="13" y="11"/>
                    </a:lnTo>
                    <a:lnTo>
                      <a:pt x="13" y="4"/>
                    </a:lnTo>
                    <a:lnTo>
                      <a:pt x="11" y="0"/>
                    </a:lnTo>
                    <a:lnTo>
                      <a:pt x="7"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1" name="Freeform 441"/>
              <p:cNvSpPr>
                <a:spLocks/>
              </p:cNvSpPr>
              <p:nvPr/>
            </p:nvSpPr>
            <p:spPr bwMode="auto">
              <a:xfrm>
                <a:off x="6447" y="2509"/>
                <a:ext cx="16" cy="16"/>
              </a:xfrm>
              <a:custGeom>
                <a:avLst/>
                <a:gdLst>
                  <a:gd name="T0" fmla="*/ 5 w 16"/>
                  <a:gd name="T1" fmla="*/ 3 h 16"/>
                  <a:gd name="T2" fmla="*/ 5 w 16"/>
                  <a:gd name="T3" fmla="*/ 3 h 16"/>
                  <a:gd name="T4" fmla="*/ 0 w 16"/>
                  <a:gd name="T5" fmla="*/ 7 h 16"/>
                  <a:gd name="T6" fmla="*/ 11 w 16"/>
                  <a:gd name="T7" fmla="*/ 16 h 16"/>
                  <a:gd name="T8" fmla="*/ 14 w 16"/>
                  <a:gd name="T9" fmla="*/ 11 h 16"/>
                  <a:gd name="T10" fmla="*/ 5 w 16"/>
                  <a:gd name="T11" fmla="*/ 3 h 16"/>
                  <a:gd name="T12" fmla="*/ 14 w 16"/>
                  <a:gd name="T13" fmla="*/ 11 h 16"/>
                  <a:gd name="T14" fmla="*/ 16 w 16"/>
                  <a:gd name="T15" fmla="*/ 7 h 16"/>
                  <a:gd name="T16" fmla="*/ 14 w 16"/>
                  <a:gd name="T17" fmla="*/ 3 h 16"/>
                  <a:gd name="T18" fmla="*/ 9 w 16"/>
                  <a:gd name="T19" fmla="*/ 0 h 16"/>
                  <a:gd name="T20" fmla="*/ 5 w 16"/>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3"/>
                    </a:moveTo>
                    <a:lnTo>
                      <a:pt x="5" y="3"/>
                    </a:lnTo>
                    <a:lnTo>
                      <a:pt x="0" y="7"/>
                    </a:lnTo>
                    <a:lnTo>
                      <a:pt x="11" y="16"/>
                    </a:lnTo>
                    <a:lnTo>
                      <a:pt x="14" y="11"/>
                    </a:lnTo>
                    <a:lnTo>
                      <a:pt x="5" y="3"/>
                    </a:lnTo>
                    <a:lnTo>
                      <a:pt x="14" y="11"/>
                    </a:lnTo>
                    <a:lnTo>
                      <a:pt x="16" y="7"/>
                    </a:lnTo>
                    <a:lnTo>
                      <a:pt x="14" y="3"/>
                    </a:lnTo>
                    <a:lnTo>
                      <a:pt x="9" y="0"/>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2" name="Freeform 442"/>
              <p:cNvSpPr>
                <a:spLocks/>
              </p:cNvSpPr>
              <p:nvPr/>
            </p:nvSpPr>
            <p:spPr bwMode="auto">
              <a:xfrm>
                <a:off x="6452" y="2505"/>
                <a:ext cx="15" cy="15"/>
              </a:xfrm>
              <a:custGeom>
                <a:avLst/>
                <a:gdLst>
                  <a:gd name="T0" fmla="*/ 13 w 15"/>
                  <a:gd name="T1" fmla="*/ 11 h 15"/>
                  <a:gd name="T2" fmla="*/ 4 w 15"/>
                  <a:gd name="T3" fmla="*/ 2 h 15"/>
                  <a:gd name="T4" fmla="*/ 0 w 15"/>
                  <a:gd name="T5" fmla="*/ 7 h 15"/>
                  <a:gd name="T6" fmla="*/ 9 w 15"/>
                  <a:gd name="T7" fmla="*/ 15 h 15"/>
                  <a:gd name="T8" fmla="*/ 13 w 15"/>
                  <a:gd name="T9" fmla="*/ 11 h 15"/>
                  <a:gd name="T10" fmla="*/ 13 w 15"/>
                  <a:gd name="T11" fmla="*/ 11 h 15"/>
                  <a:gd name="T12" fmla="*/ 13 w 15"/>
                  <a:gd name="T13" fmla="*/ 11 h 15"/>
                  <a:gd name="T14" fmla="*/ 15 w 15"/>
                  <a:gd name="T15" fmla="*/ 7 h 15"/>
                  <a:gd name="T16" fmla="*/ 13 w 15"/>
                  <a:gd name="T17" fmla="*/ 2 h 15"/>
                  <a:gd name="T18" fmla="*/ 9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7"/>
                    </a:lnTo>
                    <a:lnTo>
                      <a:pt x="9" y="15"/>
                    </a:lnTo>
                    <a:lnTo>
                      <a:pt x="13" y="11"/>
                    </a:lnTo>
                    <a:lnTo>
                      <a:pt x="13" y="11"/>
                    </a:lnTo>
                    <a:lnTo>
                      <a:pt x="13" y="11"/>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3" name="Freeform 443"/>
              <p:cNvSpPr>
                <a:spLocks/>
              </p:cNvSpPr>
              <p:nvPr/>
            </p:nvSpPr>
            <p:spPr bwMode="auto">
              <a:xfrm>
                <a:off x="6454" y="2501"/>
                <a:ext cx="15" cy="15"/>
              </a:xfrm>
              <a:custGeom>
                <a:avLst/>
                <a:gdLst>
                  <a:gd name="T0" fmla="*/ 4 w 15"/>
                  <a:gd name="T1" fmla="*/ 2 h 15"/>
                  <a:gd name="T2" fmla="*/ 4 w 15"/>
                  <a:gd name="T3" fmla="*/ 4 h 15"/>
                  <a:gd name="T4" fmla="*/ 0 w 15"/>
                  <a:gd name="T5" fmla="*/ 6 h 15"/>
                  <a:gd name="T6" fmla="*/ 11 w 15"/>
                  <a:gd name="T7" fmla="*/ 15 h 15"/>
                  <a:gd name="T8" fmla="*/ 13 w 15"/>
                  <a:gd name="T9" fmla="*/ 11 h 15"/>
                  <a:gd name="T10" fmla="*/ 4 w 15"/>
                  <a:gd name="T11" fmla="*/ 2 h 15"/>
                  <a:gd name="T12" fmla="*/ 13 w 15"/>
                  <a:gd name="T13" fmla="*/ 11 h 15"/>
                  <a:gd name="T14" fmla="*/ 15 w 15"/>
                  <a:gd name="T15" fmla="*/ 6 h 15"/>
                  <a:gd name="T16" fmla="*/ 13 w 15"/>
                  <a:gd name="T17" fmla="*/ 2 h 15"/>
                  <a:gd name="T18" fmla="*/ 9 w 15"/>
                  <a:gd name="T19" fmla="*/ 0 h 15"/>
                  <a:gd name="T20" fmla="*/ 4 w 15"/>
                  <a:gd name="T21" fmla="*/ 4 h 15"/>
                  <a:gd name="T22" fmla="*/ 4 w 15"/>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4" y="2"/>
                    </a:moveTo>
                    <a:lnTo>
                      <a:pt x="4" y="4"/>
                    </a:lnTo>
                    <a:lnTo>
                      <a:pt x="0" y="6"/>
                    </a:lnTo>
                    <a:lnTo>
                      <a:pt x="11" y="15"/>
                    </a:lnTo>
                    <a:lnTo>
                      <a:pt x="13" y="11"/>
                    </a:lnTo>
                    <a:lnTo>
                      <a:pt x="4" y="2"/>
                    </a:lnTo>
                    <a:lnTo>
                      <a:pt x="13" y="11"/>
                    </a:lnTo>
                    <a:lnTo>
                      <a:pt x="15" y="6"/>
                    </a:lnTo>
                    <a:lnTo>
                      <a:pt x="13" y="2"/>
                    </a:lnTo>
                    <a:lnTo>
                      <a:pt x="9" y="0"/>
                    </a:lnTo>
                    <a:lnTo>
                      <a:pt x="4" y="4"/>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4" name="Freeform 444"/>
              <p:cNvSpPr>
                <a:spLocks/>
              </p:cNvSpPr>
              <p:nvPr/>
            </p:nvSpPr>
            <p:spPr bwMode="auto">
              <a:xfrm>
                <a:off x="6458" y="2498"/>
                <a:ext cx="16" cy="14"/>
              </a:xfrm>
              <a:custGeom>
                <a:avLst/>
                <a:gdLst>
                  <a:gd name="T0" fmla="*/ 3 w 16"/>
                  <a:gd name="T1" fmla="*/ 3 h 14"/>
                  <a:gd name="T2" fmla="*/ 3 w 16"/>
                  <a:gd name="T3" fmla="*/ 3 h 14"/>
                  <a:gd name="T4" fmla="*/ 0 w 16"/>
                  <a:gd name="T5" fmla="*/ 5 h 14"/>
                  <a:gd name="T6" fmla="*/ 9 w 16"/>
                  <a:gd name="T7" fmla="*/ 14 h 14"/>
                  <a:gd name="T8" fmla="*/ 14 w 16"/>
                  <a:gd name="T9" fmla="*/ 11 h 14"/>
                  <a:gd name="T10" fmla="*/ 3 w 16"/>
                  <a:gd name="T11" fmla="*/ 3 h 14"/>
                  <a:gd name="T12" fmla="*/ 14 w 16"/>
                  <a:gd name="T13" fmla="*/ 11 h 14"/>
                  <a:gd name="T14" fmla="*/ 16 w 16"/>
                  <a:gd name="T15" fmla="*/ 5 h 14"/>
                  <a:gd name="T16" fmla="*/ 14 w 16"/>
                  <a:gd name="T17" fmla="*/ 3 h 14"/>
                  <a:gd name="T18" fmla="*/ 9 w 16"/>
                  <a:gd name="T19" fmla="*/ 0 h 14"/>
                  <a:gd name="T20" fmla="*/ 3 w 16"/>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4">
                    <a:moveTo>
                      <a:pt x="3" y="3"/>
                    </a:moveTo>
                    <a:lnTo>
                      <a:pt x="3" y="3"/>
                    </a:lnTo>
                    <a:lnTo>
                      <a:pt x="0" y="5"/>
                    </a:lnTo>
                    <a:lnTo>
                      <a:pt x="9" y="14"/>
                    </a:lnTo>
                    <a:lnTo>
                      <a:pt x="14" y="11"/>
                    </a:lnTo>
                    <a:lnTo>
                      <a:pt x="3" y="3"/>
                    </a:lnTo>
                    <a:lnTo>
                      <a:pt x="14" y="11"/>
                    </a:lnTo>
                    <a:lnTo>
                      <a:pt x="16" y="5"/>
                    </a:lnTo>
                    <a:lnTo>
                      <a:pt x="14" y="3"/>
                    </a:lnTo>
                    <a:lnTo>
                      <a:pt x="9" y="0"/>
                    </a:lnTo>
                    <a:lnTo>
                      <a:pt x="3"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5" name="Freeform 445"/>
              <p:cNvSpPr>
                <a:spLocks/>
              </p:cNvSpPr>
              <p:nvPr/>
            </p:nvSpPr>
            <p:spPr bwMode="auto">
              <a:xfrm>
                <a:off x="6461" y="2494"/>
                <a:ext cx="15" cy="15"/>
              </a:xfrm>
              <a:custGeom>
                <a:avLst/>
                <a:gdLst>
                  <a:gd name="T0" fmla="*/ 13 w 15"/>
                  <a:gd name="T1" fmla="*/ 11 h 15"/>
                  <a:gd name="T2" fmla="*/ 4 w 15"/>
                  <a:gd name="T3" fmla="*/ 2 h 15"/>
                  <a:gd name="T4" fmla="*/ 0 w 15"/>
                  <a:gd name="T5" fmla="*/ 7 h 15"/>
                  <a:gd name="T6" fmla="*/ 11 w 15"/>
                  <a:gd name="T7" fmla="*/ 15 h 15"/>
                  <a:gd name="T8" fmla="*/ 13 w 15"/>
                  <a:gd name="T9" fmla="*/ 11 h 15"/>
                  <a:gd name="T10" fmla="*/ 13 w 15"/>
                  <a:gd name="T11" fmla="*/ 11 h 15"/>
                  <a:gd name="T12" fmla="*/ 13 w 15"/>
                  <a:gd name="T13" fmla="*/ 11 h 15"/>
                  <a:gd name="T14" fmla="*/ 15 w 15"/>
                  <a:gd name="T15" fmla="*/ 7 h 15"/>
                  <a:gd name="T16" fmla="*/ 13 w 15"/>
                  <a:gd name="T17" fmla="*/ 2 h 15"/>
                  <a:gd name="T18" fmla="*/ 8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7"/>
                    </a:lnTo>
                    <a:lnTo>
                      <a:pt x="11" y="15"/>
                    </a:lnTo>
                    <a:lnTo>
                      <a:pt x="13" y="11"/>
                    </a:lnTo>
                    <a:lnTo>
                      <a:pt x="13" y="11"/>
                    </a:lnTo>
                    <a:lnTo>
                      <a:pt x="13" y="11"/>
                    </a:lnTo>
                    <a:lnTo>
                      <a:pt x="15" y="7"/>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6" name="Freeform 446"/>
              <p:cNvSpPr>
                <a:spLocks/>
              </p:cNvSpPr>
              <p:nvPr/>
            </p:nvSpPr>
            <p:spPr bwMode="auto">
              <a:xfrm>
                <a:off x="6465" y="2490"/>
                <a:ext cx="16" cy="15"/>
              </a:xfrm>
              <a:custGeom>
                <a:avLst/>
                <a:gdLst>
                  <a:gd name="T0" fmla="*/ 4 w 16"/>
                  <a:gd name="T1" fmla="*/ 2 h 15"/>
                  <a:gd name="T2" fmla="*/ 4 w 16"/>
                  <a:gd name="T3" fmla="*/ 2 h 15"/>
                  <a:gd name="T4" fmla="*/ 0 w 16"/>
                  <a:gd name="T5" fmla="*/ 6 h 15"/>
                  <a:gd name="T6" fmla="*/ 9 w 16"/>
                  <a:gd name="T7" fmla="*/ 15 h 15"/>
                  <a:gd name="T8" fmla="*/ 13 w 16"/>
                  <a:gd name="T9" fmla="*/ 11 h 15"/>
                  <a:gd name="T10" fmla="*/ 4 w 16"/>
                  <a:gd name="T11" fmla="*/ 2 h 15"/>
                  <a:gd name="T12" fmla="*/ 13 w 16"/>
                  <a:gd name="T13" fmla="*/ 11 h 15"/>
                  <a:gd name="T14" fmla="*/ 16 w 16"/>
                  <a:gd name="T15" fmla="*/ 6 h 15"/>
                  <a:gd name="T16" fmla="*/ 13 w 16"/>
                  <a:gd name="T17" fmla="*/ 2 h 15"/>
                  <a:gd name="T18" fmla="*/ 9 w 16"/>
                  <a:gd name="T19" fmla="*/ 0 h 15"/>
                  <a:gd name="T20" fmla="*/ 4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4" y="2"/>
                    </a:moveTo>
                    <a:lnTo>
                      <a:pt x="4" y="2"/>
                    </a:lnTo>
                    <a:lnTo>
                      <a:pt x="0" y="6"/>
                    </a:lnTo>
                    <a:lnTo>
                      <a:pt x="9" y="15"/>
                    </a:lnTo>
                    <a:lnTo>
                      <a:pt x="13" y="11"/>
                    </a:lnTo>
                    <a:lnTo>
                      <a:pt x="4" y="2"/>
                    </a:lnTo>
                    <a:lnTo>
                      <a:pt x="13" y="11"/>
                    </a:lnTo>
                    <a:lnTo>
                      <a:pt x="16"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7" name="Freeform 447"/>
              <p:cNvSpPr>
                <a:spLocks/>
              </p:cNvSpPr>
              <p:nvPr/>
            </p:nvSpPr>
            <p:spPr bwMode="auto">
              <a:xfrm>
                <a:off x="6469" y="2487"/>
                <a:ext cx="14" cy="14"/>
              </a:xfrm>
              <a:custGeom>
                <a:avLst/>
                <a:gdLst>
                  <a:gd name="T0" fmla="*/ 14 w 14"/>
                  <a:gd name="T1" fmla="*/ 9 h 14"/>
                  <a:gd name="T2" fmla="*/ 3 w 14"/>
                  <a:gd name="T3" fmla="*/ 3 h 14"/>
                  <a:gd name="T4" fmla="*/ 0 w 14"/>
                  <a:gd name="T5" fmla="*/ 5 h 14"/>
                  <a:gd name="T6" fmla="*/ 9 w 14"/>
                  <a:gd name="T7" fmla="*/ 14 h 14"/>
                  <a:gd name="T8" fmla="*/ 12 w 14"/>
                  <a:gd name="T9" fmla="*/ 11 h 14"/>
                  <a:gd name="T10" fmla="*/ 14 w 14"/>
                  <a:gd name="T11" fmla="*/ 9 h 14"/>
                  <a:gd name="T12" fmla="*/ 12 w 14"/>
                  <a:gd name="T13" fmla="*/ 11 h 14"/>
                  <a:gd name="T14" fmla="*/ 14 w 14"/>
                  <a:gd name="T15" fmla="*/ 5 h 14"/>
                  <a:gd name="T16" fmla="*/ 12 w 14"/>
                  <a:gd name="T17" fmla="*/ 0 h 14"/>
                  <a:gd name="T18" fmla="*/ 7 w 14"/>
                  <a:gd name="T19" fmla="*/ 0 h 14"/>
                  <a:gd name="T20" fmla="*/ 3 w 14"/>
                  <a:gd name="T21" fmla="*/ 3 h 14"/>
                  <a:gd name="T22" fmla="*/ 14 w 14"/>
                  <a:gd name="T23"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14" y="9"/>
                    </a:moveTo>
                    <a:lnTo>
                      <a:pt x="3" y="3"/>
                    </a:lnTo>
                    <a:lnTo>
                      <a:pt x="0" y="5"/>
                    </a:lnTo>
                    <a:lnTo>
                      <a:pt x="9" y="14"/>
                    </a:lnTo>
                    <a:lnTo>
                      <a:pt x="12" y="11"/>
                    </a:lnTo>
                    <a:lnTo>
                      <a:pt x="14" y="9"/>
                    </a:lnTo>
                    <a:lnTo>
                      <a:pt x="12" y="11"/>
                    </a:lnTo>
                    <a:lnTo>
                      <a:pt x="14" y="5"/>
                    </a:lnTo>
                    <a:lnTo>
                      <a:pt x="12" y="0"/>
                    </a:lnTo>
                    <a:lnTo>
                      <a:pt x="7" y="0"/>
                    </a:lnTo>
                    <a:lnTo>
                      <a:pt x="3" y="3"/>
                    </a:lnTo>
                    <a:lnTo>
                      <a:pt x="14"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8" name="Freeform 448"/>
              <p:cNvSpPr>
                <a:spLocks/>
              </p:cNvSpPr>
              <p:nvPr/>
            </p:nvSpPr>
            <p:spPr bwMode="auto">
              <a:xfrm>
                <a:off x="6472" y="2483"/>
                <a:ext cx="15" cy="13"/>
              </a:xfrm>
              <a:custGeom>
                <a:avLst/>
                <a:gdLst>
                  <a:gd name="T0" fmla="*/ 4 w 15"/>
                  <a:gd name="T1" fmla="*/ 2 h 13"/>
                  <a:gd name="T2" fmla="*/ 2 w 15"/>
                  <a:gd name="T3" fmla="*/ 2 h 13"/>
                  <a:gd name="T4" fmla="*/ 0 w 15"/>
                  <a:gd name="T5" fmla="*/ 7 h 13"/>
                  <a:gd name="T6" fmla="*/ 11 w 15"/>
                  <a:gd name="T7" fmla="*/ 13 h 13"/>
                  <a:gd name="T8" fmla="*/ 13 w 15"/>
                  <a:gd name="T9" fmla="*/ 11 h 13"/>
                  <a:gd name="T10" fmla="*/ 4 w 15"/>
                  <a:gd name="T11" fmla="*/ 2 h 13"/>
                  <a:gd name="T12" fmla="*/ 13 w 15"/>
                  <a:gd name="T13" fmla="*/ 11 h 13"/>
                  <a:gd name="T14" fmla="*/ 15 w 15"/>
                  <a:gd name="T15" fmla="*/ 4 h 13"/>
                  <a:gd name="T16" fmla="*/ 13 w 15"/>
                  <a:gd name="T17" fmla="*/ 0 h 13"/>
                  <a:gd name="T18" fmla="*/ 9 w 15"/>
                  <a:gd name="T19" fmla="*/ 0 h 13"/>
                  <a:gd name="T20" fmla="*/ 2 w 15"/>
                  <a:gd name="T21" fmla="*/ 2 h 13"/>
                  <a:gd name="T22" fmla="*/ 4 w 15"/>
                  <a:gd name="T23"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4" y="2"/>
                    </a:moveTo>
                    <a:lnTo>
                      <a:pt x="2" y="2"/>
                    </a:lnTo>
                    <a:lnTo>
                      <a:pt x="0" y="7"/>
                    </a:lnTo>
                    <a:lnTo>
                      <a:pt x="11" y="13"/>
                    </a:lnTo>
                    <a:lnTo>
                      <a:pt x="13" y="11"/>
                    </a:lnTo>
                    <a:lnTo>
                      <a:pt x="4" y="2"/>
                    </a:lnTo>
                    <a:lnTo>
                      <a:pt x="13" y="11"/>
                    </a:lnTo>
                    <a:lnTo>
                      <a:pt x="15" y="4"/>
                    </a:lnTo>
                    <a:lnTo>
                      <a:pt x="13" y="0"/>
                    </a:lnTo>
                    <a:lnTo>
                      <a:pt x="9" y="0"/>
                    </a:lnTo>
                    <a:lnTo>
                      <a:pt x="2" y="2"/>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9" name="Freeform 449"/>
              <p:cNvSpPr>
                <a:spLocks/>
              </p:cNvSpPr>
              <p:nvPr/>
            </p:nvSpPr>
            <p:spPr bwMode="auto">
              <a:xfrm>
                <a:off x="6476" y="2478"/>
                <a:ext cx="16" cy="16"/>
              </a:xfrm>
              <a:custGeom>
                <a:avLst/>
                <a:gdLst>
                  <a:gd name="T0" fmla="*/ 13 w 16"/>
                  <a:gd name="T1" fmla="*/ 12 h 16"/>
                  <a:gd name="T2" fmla="*/ 2 w 16"/>
                  <a:gd name="T3" fmla="*/ 3 h 16"/>
                  <a:gd name="T4" fmla="*/ 0 w 16"/>
                  <a:gd name="T5" fmla="*/ 7 h 16"/>
                  <a:gd name="T6" fmla="*/ 9 w 16"/>
                  <a:gd name="T7" fmla="*/ 16 h 16"/>
                  <a:gd name="T8" fmla="*/ 13 w 16"/>
                  <a:gd name="T9" fmla="*/ 12 h 16"/>
                  <a:gd name="T10" fmla="*/ 13 w 16"/>
                  <a:gd name="T11" fmla="*/ 12 h 16"/>
                  <a:gd name="T12" fmla="*/ 13 w 16"/>
                  <a:gd name="T13" fmla="*/ 12 h 16"/>
                  <a:gd name="T14" fmla="*/ 16 w 16"/>
                  <a:gd name="T15" fmla="*/ 7 h 16"/>
                  <a:gd name="T16" fmla="*/ 13 w 16"/>
                  <a:gd name="T17" fmla="*/ 3 h 16"/>
                  <a:gd name="T18" fmla="*/ 9 w 16"/>
                  <a:gd name="T19" fmla="*/ 0 h 16"/>
                  <a:gd name="T20" fmla="*/ 2 w 16"/>
                  <a:gd name="T21" fmla="*/ 3 h 16"/>
                  <a:gd name="T22" fmla="*/ 13 w 16"/>
                  <a:gd name="T23" fmla="*/ 1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3" y="12"/>
                    </a:moveTo>
                    <a:lnTo>
                      <a:pt x="2" y="3"/>
                    </a:lnTo>
                    <a:lnTo>
                      <a:pt x="0" y="7"/>
                    </a:lnTo>
                    <a:lnTo>
                      <a:pt x="9" y="16"/>
                    </a:lnTo>
                    <a:lnTo>
                      <a:pt x="13" y="12"/>
                    </a:lnTo>
                    <a:lnTo>
                      <a:pt x="13" y="12"/>
                    </a:lnTo>
                    <a:lnTo>
                      <a:pt x="13" y="12"/>
                    </a:lnTo>
                    <a:lnTo>
                      <a:pt x="16" y="7"/>
                    </a:lnTo>
                    <a:lnTo>
                      <a:pt x="13" y="3"/>
                    </a:lnTo>
                    <a:lnTo>
                      <a:pt x="9" y="0"/>
                    </a:lnTo>
                    <a:lnTo>
                      <a:pt x="2" y="3"/>
                    </a:lnTo>
                    <a:lnTo>
                      <a:pt x="13"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0" name="Freeform 450"/>
              <p:cNvSpPr>
                <a:spLocks/>
              </p:cNvSpPr>
              <p:nvPr/>
            </p:nvSpPr>
            <p:spPr bwMode="auto">
              <a:xfrm>
                <a:off x="6478" y="2474"/>
                <a:ext cx="16" cy="16"/>
              </a:xfrm>
              <a:custGeom>
                <a:avLst/>
                <a:gdLst>
                  <a:gd name="T0" fmla="*/ 14 w 16"/>
                  <a:gd name="T1" fmla="*/ 11 h 16"/>
                  <a:gd name="T2" fmla="*/ 5 w 16"/>
                  <a:gd name="T3" fmla="*/ 4 h 16"/>
                  <a:gd name="T4" fmla="*/ 0 w 16"/>
                  <a:gd name="T5" fmla="*/ 7 h 16"/>
                  <a:gd name="T6" fmla="*/ 11 w 16"/>
                  <a:gd name="T7" fmla="*/ 16 h 16"/>
                  <a:gd name="T8" fmla="*/ 14 w 16"/>
                  <a:gd name="T9" fmla="*/ 11 h 16"/>
                  <a:gd name="T10" fmla="*/ 14 w 16"/>
                  <a:gd name="T11" fmla="*/ 11 h 16"/>
                  <a:gd name="T12" fmla="*/ 14 w 16"/>
                  <a:gd name="T13" fmla="*/ 11 h 16"/>
                  <a:gd name="T14" fmla="*/ 16 w 16"/>
                  <a:gd name="T15" fmla="*/ 7 h 16"/>
                  <a:gd name="T16" fmla="*/ 14 w 16"/>
                  <a:gd name="T17" fmla="*/ 2 h 16"/>
                  <a:gd name="T18" fmla="*/ 9 w 16"/>
                  <a:gd name="T19" fmla="*/ 0 h 16"/>
                  <a:gd name="T20" fmla="*/ 5 w 16"/>
                  <a:gd name="T21" fmla="*/ 4 h 16"/>
                  <a:gd name="T22" fmla="*/ 14 w 16"/>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4" y="11"/>
                    </a:moveTo>
                    <a:lnTo>
                      <a:pt x="5" y="4"/>
                    </a:lnTo>
                    <a:lnTo>
                      <a:pt x="0" y="7"/>
                    </a:lnTo>
                    <a:lnTo>
                      <a:pt x="11" y="16"/>
                    </a:lnTo>
                    <a:lnTo>
                      <a:pt x="14" y="11"/>
                    </a:lnTo>
                    <a:lnTo>
                      <a:pt x="14" y="11"/>
                    </a:lnTo>
                    <a:lnTo>
                      <a:pt x="14" y="11"/>
                    </a:lnTo>
                    <a:lnTo>
                      <a:pt x="16" y="7"/>
                    </a:lnTo>
                    <a:lnTo>
                      <a:pt x="14" y="2"/>
                    </a:lnTo>
                    <a:lnTo>
                      <a:pt x="9" y="0"/>
                    </a:lnTo>
                    <a:lnTo>
                      <a:pt x="5" y="4"/>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1" name="Freeform 451"/>
              <p:cNvSpPr>
                <a:spLocks/>
              </p:cNvSpPr>
              <p:nvPr/>
            </p:nvSpPr>
            <p:spPr bwMode="auto">
              <a:xfrm>
                <a:off x="6483" y="2472"/>
                <a:ext cx="13" cy="13"/>
              </a:xfrm>
              <a:custGeom>
                <a:avLst/>
                <a:gdLst>
                  <a:gd name="T0" fmla="*/ 2 w 13"/>
                  <a:gd name="T1" fmla="*/ 2 h 13"/>
                  <a:gd name="T2" fmla="*/ 2 w 13"/>
                  <a:gd name="T3" fmla="*/ 2 h 13"/>
                  <a:gd name="T4" fmla="*/ 0 w 13"/>
                  <a:gd name="T5" fmla="*/ 6 h 13"/>
                  <a:gd name="T6" fmla="*/ 9 w 13"/>
                  <a:gd name="T7" fmla="*/ 13 h 13"/>
                  <a:gd name="T8" fmla="*/ 13 w 13"/>
                  <a:gd name="T9" fmla="*/ 9 h 13"/>
                  <a:gd name="T10" fmla="*/ 2 w 13"/>
                  <a:gd name="T11" fmla="*/ 2 h 13"/>
                  <a:gd name="T12" fmla="*/ 13 w 13"/>
                  <a:gd name="T13" fmla="*/ 9 h 13"/>
                  <a:gd name="T14" fmla="*/ 13 w 13"/>
                  <a:gd name="T15" fmla="*/ 4 h 13"/>
                  <a:gd name="T16" fmla="*/ 11 w 13"/>
                  <a:gd name="T17" fmla="*/ 0 h 13"/>
                  <a:gd name="T18" fmla="*/ 6 w 13"/>
                  <a:gd name="T19" fmla="*/ 0 h 13"/>
                  <a:gd name="T20" fmla="*/ 2 w 13"/>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2" y="2"/>
                    </a:moveTo>
                    <a:lnTo>
                      <a:pt x="2" y="2"/>
                    </a:lnTo>
                    <a:lnTo>
                      <a:pt x="0" y="6"/>
                    </a:lnTo>
                    <a:lnTo>
                      <a:pt x="9" y="13"/>
                    </a:lnTo>
                    <a:lnTo>
                      <a:pt x="13" y="9"/>
                    </a:lnTo>
                    <a:lnTo>
                      <a:pt x="2" y="2"/>
                    </a:lnTo>
                    <a:lnTo>
                      <a:pt x="13" y="9"/>
                    </a:lnTo>
                    <a:lnTo>
                      <a:pt x="13" y="4"/>
                    </a:lnTo>
                    <a:lnTo>
                      <a:pt x="11" y="0"/>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2" name="Freeform 452"/>
              <p:cNvSpPr>
                <a:spLocks/>
              </p:cNvSpPr>
              <p:nvPr/>
            </p:nvSpPr>
            <p:spPr bwMode="auto">
              <a:xfrm>
                <a:off x="6485" y="2467"/>
                <a:ext cx="15" cy="14"/>
              </a:xfrm>
              <a:custGeom>
                <a:avLst/>
                <a:gdLst>
                  <a:gd name="T0" fmla="*/ 4 w 15"/>
                  <a:gd name="T1" fmla="*/ 3 h 14"/>
                  <a:gd name="T2" fmla="*/ 4 w 15"/>
                  <a:gd name="T3" fmla="*/ 3 h 14"/>
                  <a:gd name="T4" fmla="*/ 0 w 15"/>
                  <a:gd name="T5" fmla="*/ 7 h 14"/>
                  <a:gd name="T6" fmla="*/ 11 w 15"/>
                  <a:gd name="T7" fmla="*/ 14 h 14"/>
                  <a:gd name="T8" fmla="*/ 13 w 15"/>
                  <a:gd name="T9" fmla="*/ 11 h 14"/>
                  <a:gd name="T10" fmla="*/ 4 w 15"/>
                  <a:gd name="T11" fmla="*/ 3 h 14"/>
                  <a:gd name="T12" fmla="*/ 13 w 15"/>
                  <a:gd name="T13" fmla="*/ 11 h 14"/>
                  <a:gd name="T14" fmla="*/ 15 w 15"/>
                  <a:gd name="T15" fmla="*/ 5 h 14"/>
                  <a:gd name="T16" fmla="*/ 13 w 15"/>
                  <a:gd name="T17" fmla="*/ 3 h 14"/>
                  <a:gd name="T18" fmla="*/ 9 w 15"/>
                  <a:gd name="T19" fmla="*/ 0 h 14"/>
                  <a:gd name="T20" fmla="*/ 4 w 15"/>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4">
                    <a:moveTo>
                      <a:pt x="4" y="3"/>
                    </a:moveTo>
                    <a:lnTo>
                      <a:pt x="4" y="3"/>
                    </a:lnTo>
                    <a:lnTo>
                      <a:pt x="0" y="7"/>
                    </a:lnTo>
                    <a:lnTo>
                      <a:pt x="11" y="14"/>
                    </a:lnTo>
                    <a:lnTo>
                      <a:pt x="13" y="11"/>
                    </a:lnTo>
                    <a:lnTo>
                      <a:pt x="4" y="3"/>
                    </a:lnTo>
                    <a:lnTo>
                      <a:pt x="13" y="11"/>
                    </a:lnTo>
                    <a:lnTo>
                      <a:pt x="15" y="5"/>
                    </a:lnTo>
                    <a:lnTo>
                      <a:pt x="13" y="3"/>
                    </a:lnTo>
                    <a:lnTo>
                      <a:pt x="9" y="0"/>
                    </a:lnTo>
                    <a:lnTo>
                      <a:pt x="4"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3" name="Freeform 453"/>
              <p:cNvSpPr>
                <a:spLocks/>
              </p:cNvSpPr>
              <p:nvPr/>
            </p:nvSpPr>
            <p:spPr bwMode="auto">
              <a:xfrm>
                <a:off x="6489" y="2463"/>
                <a:ext cx="16" cy="15"/>
              </a:xfrm>
              <a:custGeom>
                <a:avLst/>
                <a:gdLst>
                  <a:gd name="T0" fmla="*/ 14 w 16"/>
                  <a:gd name="T1" fmla="*/ 11 h 15"/>
                  <a:gd name="T2" fmla="*/ 5 w 16"/>
                  <a:gd name="T3" fmla="*/ 2 h 15"/>
                  <a:gd name="T4" fmla="*/ 0 w 16"/>
                  <a:gd name="T5" fmla="*/ 7 h 15"/>
                  <a:gd name="T6" fmla="*/ 9 w 16"/>
                  <a:gd name="T7" fmla="*/ 15 h 15"/>
                  <a:gd name="T8" fmla="*/ 14 w 16"/>
                  <a:gd name="T9" fmla="*/ 11 h 15"/>
                  <a:gd name="T10" fmla="*/ 14 w 16"/>
                  <a:gd name="T11" fmla="*/ 11 h 15"/>
                  <a:gd name="T12" fmla="*/ 14 w 16"/>
                  <a:gd name="T13" fmla="*/ 11 h 15"/>
                  <a:gd name="T14" fmla="*/ 16 w 16"/>
                  <a:gd name="T15" fmla="*/ 7 h 15"/>
                  <a:gd name="T16" fmla="*/ 14 w 16"/>
                  <a:gd name="T17" fmla="*/ 2 h 15"/>
                  <a:gd name="T18" fmla="*/ 9 w 16"/>
                  <a:gd name="T19" fmla="*/ 0 h 15"/>
                  <a:gd name="T20" fmla="*/ 5 w 16"/>
                  <a:gd name="T21" fmla="*/ 2 h 15"/>
                  <a:gd name="T22" fmla="*/ 14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4" y="11"/>
                    </a:moveTo>
                    <a:lnTo>
                      <a:pt x="5" y="2"/>
                    </a:lnTo>
                    <a:lnTo>
                      <a:pt x="0" y="7"/>
                    </a:lnTo>
                    <a:lnTo>
                      <a:pt x="9" y="15"/>
                    </a:lnTo>
                    <a:lnTo>
                      <a:pt x="14" y="11"/>
                    </a:lnTo>
                    <a:lnTo>
                      <a:pt x="14" y="11"/>
                    </a:lnTo>
                    <a:lnTo>
                      <a:pt x="14" y="11"/>
                    </a:lnTo>
                    <a:lnTo>
                      <a:pt x="16" y="7"/>
                    </a:lnTo>
                    <a:lnTo>
                      <a:pt x="14" y="2"/>
                    </a:lnTo>
                    <a:lnTo>
                      <a:pt x="9" y="0"/>
                    </a:lnTo>
                    <a:lnTo>
                      <a:pt x="5"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4" name="Freeform 454"/>
              <p:cNvSpPr>
                <a:spLocks/>
              </p:cNvSpPr>
              <p:nvPr/>
            </p:nvSpPr>
            <p:spPr bwMode="auto">
              <a:xfrm>
                <a:off x="6492" y="2459"/>
                <a:ext cx="15" cy="15"/>
              </a:xfrm>
              <a:custGeom>
                <a:avLst/>
                <a:gdLst>
                  <a:gd name="T0" fmla="*/ 13 w 15"/>
                  <a:gd name="T1" fmla="*/ 11 h 15"/>
                  <a:gd name="T2" fmla="*/ 4 w 15"/>
                  <a:gd name="T3" fmla="*/ 2 h 15"/>
                  <a:gd name="T4" fmla="*/ 0 w 15"/>
                  <a:gd name="T5" fmla="*/ 6 h 15"/>
                  <a:gd name="T6" fmla="*/ 11 w 15"/>
                  <a:gd name="T7" fmla="*/ 15 h 15"/>
                  <a:gd name="T8" fmla="*/ 13 w 15"/>
                  <a:gd name="T9" fmla="*/ 11 h 15"/>
                  <a:gd name="T10" fmla="*/ 13 w 15"/>
                  <a:gd name="T11" fmla="*/ 11 h 15"/>
                  <a:gd name="T12" fmla="*/ 13 w 15"/>
                  <a:gd name="T13" fmla="*/ 11 h 15"/>
                  <a:gd name="T14" fmla="*/ 15 w 15"/>
                  <a:gd name="T15" fmla="*/ 6 h 15"/>
                  <a:gd name="T16" fmla="*/ 13 w 15"/>
                  <a:gd name="T17" fmla="*/ 2 h 15"/>
                  <a:gd name="T18" fmla="*/ 8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6"/>
                    </a:lnTo>
                    <a:lnTo>
                      <a:pt x="11" y="15"/>
                    </a:lnTo>
                    <a:lnTo>
                      <a:pt x="13" y="11"/>
                    </a:lnTo>
                    <a:lnTo>
                      <a:pt x="13" y="11"/>
                    </a:lnTo>
                    <a:lnTo>
                      <a:pt x="13" y="11"/>
                    </a:lnTo>
                    <a:lnTo>
                      <a:pt x="15" y="6"/>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5" name="Freeform 455"/>
              <p:cNvSpPr>
                <a:spLocks/>
              </p:cNvSpPr>
              <p:nvPr/>
            </p:nvSpPr>
            <p:spPr bwMode="auto">
              <a:xfrm>
                <a:off x="6496" y="2456"/>
                <a:ext cx="15" cy="14"/>
              </a:xfrm>
              <a:custGeom>
                <a:avLst/>
                <a:gdLst>
                  <a:gd name="T0" fmla="*/ 13 w 15"/>
                  <a:gd name="T1" fmla="*/ 9 h 14"/>
                  <a:gd name="T2" fmla="*/ 2 w 15"/>
                  <a:gd name="T3" fmla="*/ 3 h 14"/>
                  <a:gd name="T4" fmla="*/ 0 w 15"/>
                  <a:gd name="T5" fmla="*/ 7 h 14"/>
                  <a:gd name="T6" fmla="*/ 9 w 15"/>
                  <a:gd name="T7" fmla="*/ 14 h 14"/>
                  <a:gd name="T8" fmla="*/ 13 w 15"/>
                  <a:gd name="T9" fmla="*/ 9 h 14"/>
                  <a:gd name="T10" fmla="*/ 13 w 15"/>
                  <a:gd name="T11" fmla="*/ 9 h 14"/>
                  <a:gd name="T12" fmla="*/ 13 w 15"/>
                  <a:gd name="T13" fmla="*/ 9 h 14"/>
                  <a:gd name="T14" fmla="*/ 15 w 15"/>
                  <a:gd name="T15" fmla="*/ 5 h 14"/>
                  <a:gd name="T16" fmla="*/ 11 w 15"/>
                  <a:gd name="T17" fmla="*/ 0 h 14"/>
                  <a:gd name="T18" fmla="*/ 7 w 15"/>
                  <a:gd name="T19" fmla="*/ 0 h 14"/>
                  <a:gd name="T20" fmla="*/ 2 w 15"/>
                  <a:gd name="T21" fmla="*/ 3 h 14"/>
                  <a:gd name="T22" fmla="*/ 13 w 15"/>
                  <a:gd name="T23"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13" y="9"/>
                    </a:moveTo>
                    <a:lnTo>
                      <a:pt x="2" y="3"/>
                    </a:lnTo>
                    <a:lnTo>
                      <a:pt x="0" y="7"/>
                    </a:lnTo>
                    <a:lnTo>
                      <a:pt x="9" y="14"/>
                    </a:lnTo>
                    <a:lnTo>
                      <a:pt x="13" y="9"/>
                    </a:lnTo>
                    <a:lnTo>
                      <a:pt x="13" y="9"/>
                    </a:lnTo>
                    <a:lnTo>
                      <a:pt x="13" y="9"/>
                    </a:lnTo>
                    <a:lnTo>
                      <a:pt x="15" y="5"/>
                    </a:lnTo>
                    <a:lnTo>
                      <a:pt x="11" y="0"/>
                    </a:lnTo>
                    <a:lnTo>
                      <a:pt x="7" y="0"/>
                    </a:lnTo>
                    <a:lnTo>
                      <a:pt x="2" y="3"/>
                    </a:lnTo>
                    <a:lnTo>
                      <a:pt x="13"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6" name="Freeform 456"/>
              <p:cNvSpPr>
                <a:spLocks/>
              </p:cNvSpPr>
              <p:nvPr/>
            </p:nvSpPr>
            <p:spPr bwMode="auto">
              <a:xfrm>
                <a:off x="6498" y="2452"/>
                <a:ext cx="16" cy="13"/>
              </a:xfrm>
              <a:custGeom>
                <a:avLst/>
                <a:gdLst>
                  <a:gd name="T0" fmla="*/ 5 w 16"/>
                  <a:gd name="T1" fmla="*/ 2 h 13"/>
                  <a:gd name="T2" fmla="*/ 5 w 16"/>
                  <a:gd name="T3" fmla="*/ 2 h 13"/>
                  <a:gd name="T4" fmla="*/ 0 w 16"/>
                  <a:gd name="T5" fmla="*/ 7 h 13"/>
                  <a:gd name="T6" fmla="*/ 11 w 16"/>
                  <a:gd name="T7" fmla="*/ 13 h 13"/>
                  <a:gd name="T8" fmla="*/ 13 w 16"/>
                  <a:gd name="T9" fmla="*/ 11 h 13"/>
                  <a:gd name="T10" fmla="*/ 5 w 16"/>
                  <a:gd name="T11" fmla="*/ 2 h 13"/>
                  <a:gd name="T12" fmla="*/ 13 w 16"/>
                  <a:gd name="T13" fmla="*/ 11 h 13"/>
                  <a:gd name="T14" fmla="*/ 16 w 16"/>
                  <a:gd name="T15" fmla="*/ 4 h 13"/>
                  <a:gd name="T16" fmla="*/ 13 w 16"/>
                  <a:gd name="T17" fmla="*/ 0 h 13"/>
                  <a:gd name="T18" fmla="*/ 9 w 16"/>
                  <a:gd name="T19" fmla="*/ 0 h 13"/>
                  <a:gd name="T20" fmla="*/ 5 w 16"/>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3">
                    <a:moveTo>
                      <a:pt x="5" y="2"/>
                    </a:moveTo>
                    <a:lnTo>
                      <a:pt x="5" y="2"/>
                    </a:lnTo>
                    <a:lnTo>
                      <a:pt x="0" y="7"/>
                    </a:lnTo>
                    <a:lnTo>
                      <a:pt x="11" y="13"/>
                    </a:lnTo>
                    <a:lnTo>
                      <a:pt x="13" y="11"/>
                    </a:lnTo>
                    <a:lnTo>
                      <a:pt x="5" y="2"/>
                    </a:lnTo>
                    <a:lnTo>
                      <a:pt x="13" y="11"/>
                    </a:lnTo>
                    <a:lnTo>
                      <a:pt x="16" y="4"/>
                    </a:lnTo>
                    <a:lnTo>
                      <a:pt x="13" y="0"/>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7" name="Freeform 457"/>
              <p:cNvSpPr>
                <a:spLocks/>
              </p:cNvSpPr>
              <p:nvPr/>
            </p:nvSpPr>
            <p:spPr bwMode="auto">
              <a:xfrm>
                <a:off x="6503" y="2447"/>
                <a:ext cx="15" cy="16"/>
              </a:xfrm>
              <a:custGeom>
                <a:avLst/>
                <a:gdLst>
                  <a:gd name="T0" fmla="*/ 13 w 15"/>
                  <a:gd name="T1" fmla="*/ 12 h 16"/>
                  <a:gd name="T2" fmla="*/ 4 w 15"/>
                  <a:gd name="T3" fmla="*/ 3 h 16"/>
                  <a:gd name="T4" fmla="*/ 0 w 15"/>
                  <a:gd name="T5" fmla="*/ 7 h 16"/>
                  <a:gd name="T6" fmla="*/ 8 w 15"/>
                  <a:gd name="T7" fmla="*/ 16 h 16"/>
                  <a:gd name="T8" fmla="*/ 13 w 15"/>
                  <a:gd name="T9" fmla="*/ 12 h 16"/>
                  <a:gd name="T10" fmla="*/ 13 w 15"/>
                  <a:gd name="T11" fmla="*/ 12 h 16"/>
                  <a:gd name="T12" fmla="*/ 13 w 15"/>
                  <a:gd name="T13" fmla="*/ 12 h 16"/>
                  <a:gd name="T14" fmla="*/ 15 w 15"/>
                  <a:gd name="T15" fmla="*/ 7 h 16"/>
                  <a:gd name="T16" fmla="*/ 13 w 15"/>
                  <a:gd name="T17" fmla="*/ 3 h 16"/>
                  <a:gd name="T18" fmla="*/ 8 w 15"/>
                  <a:gd name="T19" fmla="*/ 0 h 16"/>
                  <a:gd name="T20" fmla="*/ 4 w 15"/>
                  <a:gd name="T21" fmla="*/ 3 h 16"/>
                  <a:gd name="T22" fmla="*/ 13 w 15"/>
                  <a:gd name="T23" fmla="*/ 1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2"/>
                    </a:moveTo>
                    <a:lnTo>
                      <a:pt x="4" y="3"/>
                    </a:lnTo>
                    <a:lnTo>
                      <a:pt x="0" y="7"/>
                    </a:lnTo>
                    <a:lnTo>
                      <a:pt x="8" y="16"/>
                    </a:lnTo>
                    <a:lnTo>
                      <a:pt x="13" y="12"/>
                    </a:lnTo>
                    <a:lnTo>
                      <a:pt x="13" y="12"/>
                    </a:lnTo>
                    <a:lnTo>
                      <a:pt x="13" y="12"/>
                    </a:lnTo>
                    <a:lnTo>
                      <a:pt x="15" y="7"/>
                    </a:lnTo>
                    <a:lnTo>
                      <a:pt x="13" y="3"/>
                    </a:lnTo>
                    <a:lnTo>
                      <a:pt x="8" y="0"/>
                    </a:lnTo>
                    <a:lnTo>
                      <a:pt x="4" y="3"/>
                    </a:lnTo>
                    <a:lnTo>
                      <a:pt x="13"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8" name="Freeform 458"/>
              <p:cNvSpPr>
                <a:spLocks/>
              </p:cNvSpPr>
              <p:nvPr/>
            </p:nvSpPr>
            <p:spPr bwMode="auto">
              <a:xfrm>
                <a:off x="6507" y="2443"/>
                <a:ext cx="13" cy="16"/>
              </a:xfrm>
              <a:custGeom>
                <a:avLst/>
                <a:gdLst>
                  <a:gd name="T0" fmla="*/ 13 w 13"/>
                  <a:gd name="T1" fmla="*/ 11 h 16"/>
                  <a:gd name="T2" fmla="*/ 2 w 13"/>
                  <a:gd name="T3" fmla="*/ 2 h 16"/>
                  <a:gd name="T4" fmla="*/ 0 w 13"/>
                  <a:gd name="T5" fmla="*/ 7 h 16"/>
                  <a:gd name="T6" fmla="*/ 9 w 13"/>
                  <a:gd name="T7" fmla="*/ 16 h 16"/>
                  <a:gd name="T8" fmla="*/ 13 w 13"/>
                  <a:gd name="T9" fmla="*/ 11 h 16"/>
                  <a:gd name="T10" fmla="*/ 13 w 13"/>
                  <a:gd name="T11" fmla="*/ 11 h 16"/>
                  <a:gd name="T12" fmla="*/ 13 w 13"/>
                  <a:gd name="T13" fmla="*/ 11 h 16"/>
                  <a:gd name="T14" fmla="*/ 13 w 13"/>
                  <a:gd name="T15" fmla="*/ 7 h 16"/>
                  <a:gd name="T16" fmla="*/ 11 w 13"/>
                  <a:gd name="T17" fmla="*/ 2 h 16"/>
                  <a:gd name="T18" fmla="*/ 7 w 13"/>
                  <a:gd name="T19" fmla="*/ 0 h 16"/>
                  <a:gd name="T20" fmla="*/ 2 w 13"/>
                  <a:gd name="T21" fmla="*/ 2 h 16"/>
                  <a:gd name="T22" fmla="*/ 13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3" y="11"/>
                    </a:moveTo>
                    <a:lnTo>
                      <a:pt x="2" y="2"/>
                    </a:lnTo>
                    <a:lnTo>
                      <a:pt x="0" y="7"/>
                    </a:lnTo>
                    <a:lnTo>
                      <a:pt x="9" y="16"/>
                    </a:lnTo>
                    <a:lnTo>
                      <a:pt x="13" y="11"/>
                    </a:lnTo>
                    <a:lnTo>
                      <a:pt x="13" y="11"/>
                    </a:lnTo>
                    <a:lnTo>
                      <a:pt x="13" y="11"/>
                    </a:lnTo>
                    <a:lnTo>
                      <a:pt x="13" y="7"/>
                    </a:lnTo>
                    <a:lnTo>
                      <a:pt x="11" y="2"/>
                    </a:lnTo>
                    <a:lnTo>
                      <a:pt x="7"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9" name="Freeform 459"/>
              <p:cNvSpPr>
                <a:spLocks/>
              </p:cNvSpPr>
              <p:nvPr/>
            </p:nvSpPr>
            <p:spPr bwMode="auto">
              <a:xfrm>
                <a:off x="6509" y="2441"/>
                <a:ext cx="16" cy="13"/>
              </a:xfrm>
              <a:custGeom>
                <a:avLst/>
                <a:gdLst>
                  <a:gd name="T0" fmla="*/ 13 w 16"/>
                  <a:gd name="T1" fmla="*/ 11 h 13"/>
                  <a:gd name="T2" fmla="*/ 5 w 16"/>
                  <a:gd name="T3" fmla="*/ 2 h 13"/>
                  <a:gd name="T4" fmla="*/ 0 w 16"/>
                  <a:gd name="T5" fmla="*/ 4 h 13"/>
                  <a:gd name="T6" fmla="*/ 11 w 16"/>
                  <a:gd name="T7" fmla="*/ 13 h 13"/>
                  <a:gd name="T8" fmla="*/ 13 w 16"/>
                  <a:gd name="T9" fmla="*/ 11 h 13"/>
                  <a:gd name="T10" fmla="*/ 13 w 16"/>
                  <a:gd name="T11" fmla="*/ 11 h 13"/>
                  <a:gd name="T12" fmla="*/ 13 w 16"/>
                  <a:gd name="T13" fmla="*/ 11 h 13"/>
                  <a:gd name="T14" fmla="*/ 16 w 16"/>
                  <a:gd name="T15" fmla="*/ 4 h 13"/>
                  <a:gd name="T16" fmla="*/ 13 w 16"/>
                  <a:gd name="T17" fmla="*/ 0 h 13"/>
                  <a:gd name="T18" fmla="*/ 9 w 16"/>
                  <a:gd name="T19" fmla="*/ 0 h 13"/>
                  <a:gd name="T20" fmla="*/ 5 w 16"/>
                  <a:gd name="T21" fmla="*/ 2 h 13"/>
                  <a:gd name="T22" fmla="*/ 13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3" y="11"/>
                    </a:moveTo>
                    <a:lnTo>
                      <a:pt x="5" y="2"/>
                    </a:lnTo>
                    <a:lnTo>
                      <a:pt x="0" y="4"/>
                    </a:lnTo>
                    <a:lnTo>
                      <a:pt x="11" y="13"/>
                    </a:lnTo>
                    <a:lnTo>
                      <a:pt x="13" y="11"/>
                    </a:lnTo>
                    <a:lnTo>
                      <a:pt x="13" y="11"/>
                    </a:lnTo>
                    <a:lnTo>
                      <a:pt x="13" y="11"/>
                    </a:lnTo>
                    <a:lnTo>
                      <a:pt x="16" y="4"/>
                    </a:lnTo>
                    <a:lnTo>
                      <a:pt x="13" y="0"/>
                    </a:lnTo>
                    <a:lnTo>
                      <a:pt x="9" y="0"/>
                    </a:lnTo>
                    <a:lnTo>
                      <a:pt x="5"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0" name="Freeform 460"/>
              <p:cNvSpPr>
                <a:spLocks/>
              </p:cNvSpPr>
              <p:nvPr/>
            </p:nvSpPr>
            <p:spPr bwMode="auto">
              <a:xfrm>
                <a:off x="6514" y="2436"/>
                <a:ext cx="13" cy="16"/>
              </a:xfrm>
              <a:custGeom>
                <a:avLst/>
                <a:gdLst>
                  <a:gd name="T0" fmla="*/ 2 w 13"/>
                  <a:gd name="T1" fmla="*/ 3 h 16"/>
                  <a:gd name="T2" fmla="*/ 2 w 13"/>
                  <a:gd name="T3" fmla="*/ 3 h 16"/>
                  <a:gd name="T4" fmla="*/ 0 w 13"/>
                  <a:gd name="T5" fmla="*/ 7 h 16"/>
                  <a:gd name="T6" fmla="*/ 8 w 13"/>
                  <a:gd name="T7" fmla="*/ 16 h 16"/>
                  <a:gd name="T8" fmla="*/ 11 w 13"/>
                  <a:gd name="T9" fmla="*/ 11 h 16"/>
                  <a:gd name="T10" fmla="*/ 2 w 13"/>
                  <a:gd name="T11" fmla="*/ 3 h 16"/>
                  <a:gd name="T12" fmla="*/ 11 w 13"/>
                  <a:gd name="T13" fmla="*/ 11 h 16"/>
                  <a:gd name="T14" fmla="*/ 13 w 13"/>
                  <a:gd name="T15" fmla="*/ 7 h 16"/>
                  <a:gd name="T16" fmla="*/ 11 w 13"/>
                  <a:gd name="T17" fmla="*/ 3 h 16"/>
                  <a:gd name="T18" fmla="*/ 6 w 13"/>
                  <a:gd name="T19" fmla="*/ 0 h 16"/>
                  <a:gd name="T20" fmla="*/ 2 w 13"/>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3"/>
                    </a:moveTo>
                    <a:lnTo>
                      <a:pt x="2" y="3"/>
                    </a:lnTo>
                    <a:lnTo>
                      <a:pt x="0" y="7"/>
                    </a:lnTo>
                    <a:lnTo>
                      <a:pt x="8" y="16"/>
                    </a:lnTo>
                    <a:lnTo>
                      <a:pt x="11" y="11"/>
                    </a:lnTo>
                    <a:lnTo>
                      <a:pt x="2" y="3"/>
                    </a:lnTo>
                    <a:lnTo>
                      <a:pt x="11" y="11"/>
                    </a:lnTo>
                    <a:lnTo>
                      <a:pt x="13" y="7"/>
                    </a:lnTo>
                    <a:lnTo>
                      <a:pt x="11" y="3"/>
                    </a:lnTo>
                    <a:lnTo>
                      <a:pt x="6" y="0"/>
                    </a:lnTo>
                    <a:lnTo>
                      <a:pt x="2"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1" name="Freeform 461"/>
              <p:cNvSpPr>
                <a:spLocks/>
              </p:cNvSpPr>
              <p:nvPr/>
            </p:nvSpPr>
            <p:spPr bwMode="auto">
              <a:xfrm>
                <a:off x="6516" y="2432"/>
                <a:ext cx="15" cy="15"/>
              </a:xfrm>
              <a:custGeom>
                <a:avLst/>
                <a:gdLst>
                  <a:gd name="T0" fmla="*/ 13 w 15"/>
                  <a:gd name="T1" fmla="*/ 11 h 15"/>
                  <a:gd name="T2" fmla="*/ 4 w 15"/>
                  <a:gd name="T3" fmla="*/ 2 h 15"/>
                  <a:gd name="T4" fmla="*/ 0 w 15"/>
                  <a:gd name="T5" fmla="*/ 7 h 15"/>
                  <a:gd name="T6" fmla="*/ 9 w 15"/>
                  <a:gd name="T7" fmla="*/ 15 h 15"/>
                  <a:gd name="T8" fmla="*/ 13 w 15"/>
                  <a:gd name="T9" fmla="*/ 11 h 15"/>
                  <a:gd name="T10" fmla="*/ 13 w 15"/>
                  <a:gd name="T11" fmla="*/ 11 h 15"/>
                  <a:gd name="T12" fmla="*/ 13 w 15"/>
                  <a:gd name="T13" fmla="*/ 11 h 15"/>
                  <a:gd name="T14" fmla="*/ 15 w 15"/>
                  <a:gd name="T15" fmla="*/ 7 h 15"/>
                  <a:gd name="T16" fmla="*/ 13 w 15"/>
                  <a:gd name="T17" fmla="*/ 2 h 15"/>
                  <a:gd name="T18" fmla="*/ 9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7"/>
                    </a:lnTo>
                    <a:lnTo>
                      <a:pt x="9" y="15"/>
                    </a:lnTo>
                    <a:lnTo>
                      <a:pt x="13" y="11"/>
                    </a:lnTo>
                    <a:lnTo>
                      <a:pt x="13" y="11"/>
                    </a:lnTo>
                    <a:lnTo>
                      <a:pt x="13" y="11"/>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2" name="Freeform 462"/>
              <p:cNvSpPr>
                <a:spLocks/>
              </p:cNvSpPr>
              <p:nvPr/>
            </p:nvSpPr>
            <p:spPr bwMode="auto">
              <a:xfrm>
                <a:off x="6520" y="2428"/>
                <a:ext cx="14" cy="15"/>
              </a:xfrm>
              <a:custGeom>
                <a:avLst/>
                <a:gdLst>
                  <a:gd name="T0" fmla="*/ 14 w 14"/>
                  <a:gd name="T1" fmla="*/ 11 h 15"/>
                  <a:gd name="T2" fmla="*/ 2 w 14"/>
                  <a:gd name="T3" fmla="*/ 2 h 15"/>
                  <a:gd name="T4" fmla="*/ 0 w 14"/>
                  <a:gd name="T5" fmla="*/ 6 h 15"/>
                  <a:gd name="T6" fmla="*/ 9 w 14"/>
                  <a:gd name="T7" fmla="*/ 15 h 15"/>
                  <a:gd name="T8" fmla="*/ 14 w 14"/>
                  <a:gd name="T9" fmla="*/ 11 h 15"/>
                  <a:gd name="T10" fmla="*/ 14 w 14"/>
                  <a:gd name="T11" fmla="*/ 11 h 15"/>
                  <a:gd name="T12" fmla="*/ 14 w 14"/>
                  <a:gd name="T13" fmla="*/ 11 h 15"/>
                  <a:gd name="T14" fmla="*/ 14 w 14"/>
                  <a:gd name="T15" fmla="*/ 6 h 15"/>
                  <a:gd name="T16" fmla="*/ 11 w 14"/>
                  <a:gd name="T17" fmla="*/ 2 h 15"/>
                  <a:gd name="T18" fmla="*/ 7 w 14"/>
                  <a:gd name="T19" fmla="*/ 0 h 15"/>
                  <a:gd name="T20" fmla="*/ 2 w 14"/>
                  <a:gd name="T21" fmla="*/ 2 h 15"/>
                  <a:gd name="T22" fmla="*/ 14 w 14"/>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14" y="11"/>
                    </a:moveTo>
                    <a:lnTo>
                      <a:pt x="2" y="2"/>
                    </a:lnTo>
                    <a:lnTo>
                      <a:pt x="0" y="6"/>
                    </a:lnTo>
                    <a:lnTo>
                      <a:pt x="9" y="15"/>
                    </a:lnTo>
                    <a:lnTo>
                      <a:pt x="14" y="11"/>
                    </a:lnTo>
                    <a:lnTo>
                      <a:pt x="14" y="11"/>
                    </a:lnTo>
                    <a:lnTo>
                      <a:pt x="14" y="11"/>
                    </a:lnTo>
                    <a:lnTo>
                      <a:pt x="14" y="6"/>
                    </a:lnTo>
                    <a:lnTo>
                      <a:pt x="11" y="2"/>
                    </a:lnTo>
                    <a:lnTo>
                      <a:pt x="7" y="0"/>
                    </a:lnTo>
                    <a:lnTo>
                      <a:pt x="2"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3" name="Freeform 463"/>
              <p:cNvSpPr>
                <a:spLocks/>
              </p:cNvSpPr>
              <p:nvPr/>
            </p:nvSpPr>
            <p:spPr bwMode="auto">
              <a:xfrm>
                <a:off x="6522" y="2425"/>
                <a:ext cx="16" cy="14"/>
              </a:xfrm>
              <a:custGeom>
                <a:avLst/>
                <a:gdLst>
                  <a:gd name="T0" fmla="*/ 5 w 16"/>
                  <a:gd name="T1" fmla="*/ 0 h 14"/>
                  <a:gd name="T2" fmla="*/ 5 w 16"/>
                  <a:gd name="T3" fmla="*/ 3 h 14"/>
                  <a:gd name="T4" fmla="*/ 0 w 16"/>
                  <a:gd name="T5" fmla="*/ 5 h 14"/>
                  <a:gd name="T6" fmla="*/ 12 w 16"/>
                  <a:gd name="T7" fmla="*/ 14 h 14"/>
                  <a:gd name="T8" fmla="*/ 14 w 16"/>
                  <a:gd name="T9" fmla="*/ 9 h 14"/>
                  <a:gd name="T10" fmla="*/ 5 w 16"/>
                  <a:gd name="T11" fmla="*/ 0 h 14"/>
                  <a:gd name="T12" fmla="*/ 14 w 16"/>
                  <a:gd name="T13" fmla="*/ 9 h 14"/>
                  <a:gd name="T14" fmla="*/ 16 w 16"/>
                  <a:gd name="T15" fmla="*/ 5 h 14"/>
                  <a:gd name="T16" fmla="*/ 14 w 16"/>
                  <a:gd name="T17" fmla="*/ 0 h 14"/>
                  <a:gd name="T18" fmla="*/ 9 w 16"/>
                  <a:gd name="T19" fmla="*/ 0 h 14"/>
                  <a:gd name="T20" fmla="*/ 5 w 16"/>
                  <a:gd name="T21" fmla="*/ 3 h 14"/>
                  <a:gd name="T22" fmla="*/ 5 w 16"/>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4">
                    <a:moveTo>
                      <a:pt x="5" y="0"/>
                    </a:moveTo>
                    <a:lnTo>
                      <a:pt x="5" y="3"/>
                    </a:lnTo>
                    <a:lnTo>
                      <a:pt x="0" y="5"/>
                    </a:lnTo>
                    <a:lnTo>
                      <a:pt x="12" y="14"/>
                    </a:lnTo>
                    <a:lnTo>
                      <a:pt x="14" y="9"/>
                    </a:lnTo>
                    <a:lnTo>
                      <a:pt x="5" y="0"/>
                    </a:lnTo>
                    <a:lnTo>
                      <a:pt x="14" y="9"/>
                    </a:lnTo>
                    <a:lnTo>
                      <a:pt x="16" y="5"/>
                    </a:lnTo>
                    <a:lnTo>
                      <a:pt x="14" y="0"/>
                    </a:lnTo>
                    <a:lnTo>
                      <a:pt x="9" y="0"/>
                    </a:lnTo>
                    <a:lnTo>
                      <a:pt x="5" y="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4" name="Freeform 464"/>
              <p:cNvSpPr>
                <a:spLocks/>
              </p:cNvSpPr>
              <p:nvPr/>
            </p:nvSpPr>
            <p:spPr bwMode="auto">
              <a:xfrm>
                <a:off x="6527" y="2421"/>
                <a:ext cx="15" cy="15"/>
              </a:xfrm>
              <a:custGeom>
                <a:avLst/>
                <a:gdLst>
                  <a:gd name="T0" fmla="*/ 13 w 15"/>
                  <a:gd name="T1" fmla="*/ 11 h 15"/>
                  <a:gd name="T2" fmla="*/ 2 w 15"/>
                  <a:gd name="T3" fmla="*/ 2 h 15"/>
                  <a:gd name="T4" fmla="*/ 0 w 15"/>
                  <a:gd name="T5" fmla="*/ 4 h 15"/>
                  <a:gd name="T6" fmla="*/ 9 w 15"/>
                  <a:gd name="T7" fmla="*/ 15 h 15"/>
                  <a:gd name="T8" fmla="*/ 13 w 15"/>
                  <a:gd name="T9" fmla="*/ 11 h 15"/>
                  <a:gd name="T10" fmla="*/ 13 w 15"/>
                  <a:gd name="T11" fmla="*/ 11 h 15"/>
                  <a:gd name="T12" fmla="*/ 13 w 15"/>
                  <a:gd name="T13" fmla="*/ 11 h 15"/>
                  <a:gd name="T14" fmla="*/ 15 w 15"/>
                  <a:gd name="T15" fmla="*/ 7 h 15"/>
                  <a:gd name="T16" fmla="*/ 13 w 15"/>
                  <a:gd name="T17" fmla="*/ 2 h 15"/>
                  <a:gd name="T18" fmla="*/ 9 w 15"/>
                  <a:gd name="T19" fmla="*/ 0 h 15"/>
                  <a:gd name="T20" fmla="*/ 2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2" y="2"/>
                    </a:lnTo>
                    <a:lnTo>
                      <a:pt x="0" y="4"/>
                    </a:lnTo>
                    <a:lnTo>
                      <a:pt x="9" y="15"/>
                    </a:lnTo>
                    <a:lnTo>
                      <a:pt x="13" y="11"/>
                    </a:lnTo>
                    <a:lnTo>
                      <a:pt x="13" y="11"/>
                    </a:lnTo>
                    <a:lnTo>
                      <a:pt x="13" y="11"/>
                    </a:lnTo>
                    <a:lnTo>
                      <a:pt x="15" y="7"/>
                    </a:lnTo>
                    <a:lnTo>
                      <a:pt x="13" y="2"/>
                    </a:lnTo>
                    <a:lnTo>
                      <a:pt x="9"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5" name="Freeform 465"/>
              <p:cNvSpPr>
                <a:spLocks/>
              </p:cNvSpPr>
              <p:nvPr/>
            </p:nvSpPr>
            <p:spPr bwMode="auto">
              <a:xfrm>
                <a:off x="6529" y="2417"/>
                <a:ext cx="16" cy="15"/>
              </a:xfrm>
              <a:custGeom>
                <a:avLst/>
                <a:gdLst>
                  <a:gd name="T0" fmla="*/ 13 w 16"/>
                  <a:gd name="T1" fmla="*/ 11 h 15"/>
                  <a:gd name="T2" fmla="*/ 5 w 16"/>
                  <a:gd name="T3" fmla="*/ 2 h 15"/>
                  <a:gd name="T4" fmla="*/ 0 w 16"/>
                  <a:gd name="T5" fmla="*/ 6 h 15"/>
                  <a:gd name="T6" fmla="*/ 11 w 16"/>
                  <a:gd name="T7" fmla="*/ 15 h 15"/>
                  <a:gd name="T8" fmla="*/ 13 w 16"/>
                  <a:gd name="T9" fmla="*/ 11 h 15"/>
                  <a:gd name="T10" fmla="*/ 13 w 16"/>
                  <a:gd name="T11" fmla="*/ 11 h 15"/>
                  <a:gd name="T12" fmla="*/ 13 w 16"/>
                  <a:gd name="T13" fmla="*/ 11 h 15"/>
                  <a:gd name="T14" fmla="*/ 16 w 16"/>
                  <a:gd name="T15" fmla="*/ 6 h 15"/>
                  <a:gd name="T16" fmla="*/ 13 w 16"/>
                  <a:gd name="T17" fmla="*/ 2 h 15"/>
                  <a:gd name="T18" fmla="*/ 9 w 16"/>
                  <a:gd name="T19" fmla="*/ 0 h 15"/>
                  <a:gd name="T20" fmla="*/ 5 w 16"/>
                  <a:gd name="T21" fmla="*/ 2 h 15"/>
                  <a:gd name="T22" fmla="*/ 13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3" y="11"/>
                    </a:moveTo>
                    <a:lnTo>
                      <a:pt x="5" y="2"/>
                    </a:lnTo>
                    <a:lnTo>
                      <a:pt x="0" y="6"/>
                    </a:lnTo>
                    <a:lnTo>
                      <a:pt x="11" y="15"/>
                    </a:lnTo>
                    <a:lnTo>
                      <a:pt x="13" y="11"/>
                    </a:lnTo>
                    <a:lnTo>
                      <a:pt x="13" y="11"/>
                    </a:lnTo>
                    <a:lnTo>
                      <a:pt x="13" y="11"/>
                    </a:lnTo>
                    <a:lnTo>
                      <a:pt x="16" y="6"/>
                    </a:lnTo>
                    <a:lnTo>
                      <a:pt x="13" y="2"/>
                    </a:lnTo>
                    <a:lnTo>
                      <a:pt x="9" y="0"/>
                    </a:lnTo>
                    <a:lnTo>
                      <a:pt x="5"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6" name="Freeform 466"/>
              <p:cNvSpPr>
                <a:spLocks/>
              </p:cNvSpPr>
              <p:nvPr/>
            </p:nvSpPr>
            <p:spPr bwMode="auto">
              <a:xfrm>
                <a:off x="6534" y="2412"/>
                <a:ext cx="15" cy="16"/>
              </a:xfrm>
              <a:custGeom>
                <a:avLst/>
                <a:gdLst>
                  <a:gd name="T0" fmla="*/ 13 w 15"/>
                  <a:gd name="T1" fmla="*/ 11 h 16"/>
                  <a:gd name="T2" fmla="*/ 2 w 15"/>
                  <a:gd name="T3" fmla="*/ 2 h 16"/>
                  <a:gd name="T4" fmla="*/ 0 w 15"/>
                  <a:gd name="T5" fmla="*/ 7 h 16"/>
                  <a:gd name="T6" fmla="*/ 8 w 15"/>
                  <a:gd name="T7" fmla="*/ 16 h 16"/>
                  <a:gd name="T8" fmla="*/ 13 w 15"/>
                  <a:gd name="T9" fmla="*/ 11 h 16"/>
                  <a:gd name="T10" fmla="*/ 13 w 15"/>
                  <a:gd name="T11" fmla="*/ 11 h 16"/>
                  <a:gd name="T12" fmla="*/ 13 w 15"/>
                  <a:gd name="T13" fmla="*/ 11 h 16"/>
                  <a:gd name="T14" fmla="*/ 15 w 15"/>
                  <a:gd name="T15" fmla="*/ 7 h 16"/>
                  <a:gd name="T16" fmla="*/ 13 w 15"/>
                  <a:gd name="T17" fmla="*/ 2 h 16"/>
                  <a:gd name="T18" fmla="*/ 8 w 15"/>
                  <a:gd name="T19" fmla="*/ 0 h 16"/>
                  <a:gd name="T20" fmla="*/ 2 w 15"/>
                  <a:gd name="T21" fmla="*/ 2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2" y="2"/>
                    </a:lnTo>
                    <a:lnTo>
                      <a:pt x="0" y="7"/>
                    </a:lnTo>
                    <a:lnTo>
                      <a:pt x="8" y="16"/>
                    </a:lnTo>
                    <a:lnTo>
                      <a:pt x="13" y="11"/>
                    </a:lnTo>
                    <a:lnTo>
                      <a:pt x="13" y="11"/>
                    </a:lnTo>
                    <a:lnTo>
                      <a:pt x="13" y="11"/>
                    </a:lnTo>
                    <a:lnTo>
                      <a:pt x="15" y="7"/>
                    </a:lnTo>
                    <a:lnTo>
                      <a:pt x="13" y="2"/>
                    </a:lnTo>
                    <a:lnTo>
                      <a:pt x="8"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7" name="Freeform 467"/>
              <p:cNvSpPr>
                <a:spLocks/>
              </p:cNvSpPr>
              <p:nvPr/>
            </p:nvSpPr>
            <p:spPr bwMode="auto">
              <a:xfrm>
                <a:off x="6536" y="2410"/>
                <a:ext cx="15" cy="13"/>
              </a:xfrm>
              <a:custGeom>
                <a:avLst/>
                <a:gdLst>
                  <a:gd name="T0" fmla="*/ 4 w 15"/>
                  <a:gd name="T1" fmla="*/ 0 h 13"/>
                  <a:gd name="T2" fmla="*/ 4 w 15"/>
                  <a:gd name="T3" fmla="*/ 2 h 13"/>
                  <a:gd name="T4" fmla="*/ 0 w 15"/>
                  <a:gd name="T5" fmla="*/ 7 h 13"/>
                  <a:gd name="T6" fmla="*/ 11 w 15"/>
                  <a:gd name="T7" fmla="*/ 13 h 13"/>
                  <a:gd name="T8" fmla="*/ 13 w 15"/>
                  <a:gd name="T9" fmla="*/ 9 h 13"/>
                  <a:gd name="T10" fmla="*/ 4 w 15"/>
                  <a:gd name="T11" fmla="*/ 0 h 13"/>
                  <a:gd name="T12" fmla="*/ 13 w 15"/>
                  <a:gd name="T13" fmla="*/ 9 h 13"/>
                  <a:gd name="T14" fmla="*/ 15 w 15"/>
                  <a:gd name="T15" fmla="*/ 4 h 13"/>
                  <a:gd name="T16" fmla="*/ 13 w 15"/>
                  <a:gd name="T17" fmla="*/ 0 h 13"/>
                  <a:gd name="T18" fmla="*/ 9 w 15"/>
                  <a:gd name="T19" fmla="*/ 0 h 13"/>
                  <a:gd name="T20" fmla="*/ 4 w 15"/>
                  <a:gd name="T21" fmla="*/ 2 h 13"/>
                  <a:gd name="T22" fmla="*/ 4 w 15"/>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4" y="0"/>
                    </a:moveTo>
                    <a:lnTo>
                      <a:pt x="4" y="2"/>
                    </a:lnTo>
                    <a:lnTo>
                      <a:pt x="0" y="7"/>
                    </a:lnTo>
                    <a:lnTo>
                      <a:pt x="11" y="13"/>
                    </a:lnTo>
                    <a:lnTo>
                      <a:pt x="13" y="9"/>
                    </a:lnTo>
                    <a:lnTo>
                      <a:pt x="4" y="0"/>
                    </a:lnTo>
                    <a:lnTo>
                      <a:pt x="13" y="9"/>
                    </a:lnTo>
                    <a:lnTo>
                      <a:pt x="15" y="4"/>
                    </a:lnTo>
                    <a:lnTo>
                      <a:pt x="13" y="0"/>
                    </a:lnTo>
                    <a:lnTo>
                      <a:pt x="9" y="0"/>
                    </a:lnTo>
                    <a:lnTo>
                      <a:pt x="4"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8" name="Freeform 468"/>
              <p:cNvSpPr>
                <a:spLocks/>
              </p:cNvSpPr>
              <p:nvPr/>
            </p:nvSpPr>
            <p:spPr bwMode="auto">
              <a:xfrm>
                <a:off x="6540" y="2405"/>
                <a:ext cx="16" cy="16"/>
              </a:xfrm>
              <a:custGeom>
                <a:avLst/>
                <a:gdLst>
                  <a:gd name="T0" fmla="*/ 13 w 16"/>
                  <a:gd name="T1" fmla="*/ 12 h 16"/>
                  <a:gd name="T2" fmla="*/ 5 w 16"/>
                  <a:gd name="T3" fmla="*/ 3 h 16"/>
                  <a:gd name="T4" fmla="*/ 0 w 16"/>
                  <a:gd name="T5" fmla="*/ 5 h 16"/>
                  <a:gd name="T6" fmla="*/ 9 w 16"/>
                  <a:gd name="T7" fmla="*/ 16 h 16"/>
                  <a:gd name="T8" fmla="*/ 13 w 16"/>
                  <a:gd name="T9" fmla="*/ 12 h 16"/>
                  <a:gd name="T10" fmla="*/ 13 w 16"/>
                  <a:gd name="T11" fmla="*/ 12 h 16"/>
                  <a:gd name="T12" fmla="*/ 13 w 16"/>
                  <a:gd name="T13" fmla="*/ 12 h 16"/>
                  <a:gd name="T14" fmla="*/ 16 w 16"/>
                  <a:gd name="T15" fmla="*/ 7 h 16"/>
                  <a:gd name="T16" fmla="*/ 13 w 16"/>
                  <a:gd name="T17" fmla="*/ 3 h 16"/>
                  <a:gd name="T18" fmla="*/ 9 w 16"/>
                  <a:gd name="T19" fmla="*/ 0 h 16"/>
                  <a:gd name="T20" fmla="*/ 5 w 16"/>
                  <a:gd name="T21" fmla="*/ 3 h 16"/>
                  <a:gd name="T22" fmla="*/ 13 w 16"/>
                  <a:gd name="T23" fmla="*/ 1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3" y="12"/>
                    </a:moveTo>
                    <a:lnTo>
                      <a:pt x="5" y="3"/>
                    </a:lnTo>
                    <a:lnTo>
                      <a:pt x="0" y="5"/>
                    </a:lnTo>
                    <a:lnTo>
                      <a:pt x="9" y="16"/>
                    </a:lnTo>
                    <a:lnTo>
                      <a:pt x="13" y="12"/>
                    </a:lnTo>
                    <a:lnTo>
                      <a:pt x="13" y="12"/>
                    </a:lnTo>
                    <a:lnTo>
                      <a:pt x="13" y="12"/>
                    </a:lnTo>
                    <a:lnTo>
                      <a:pt x="16" y="7"/>
                    </a:lnTo>
                    <a:lnTo>
                      <a:pt x="13" y="3"/>
                    </a:lnTo>
                    <a:lnTo>
                      <a:pt x="9" y="0"/>
                    </a:lnTo>
                    <a:lnTo>
                      <a:pt x="5" y="3"/>
                    </a:lnTo>
                    <a:lnTo>
                      <a:pt x="13"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9" name="Freeform 469"/>
              <p:cNvSpPr>
                <a:spLocks/>
              </p:cNvSpPr>
              <p:nvPr/>
            </p:nvSpPr>
            <p:spPr bwMode="auto">
              <a:xfrm>
                <a:off x="6545" y="2401"/>
                <a:ext cx="13" cy="16"/>
              </a:xfrm>
              <a:custGeom>
                <a:avLst/>
                <a:gdLst>
                  <a:gd name="T0" fmla="*/ 13 w 13"/>
                  <a:gd name="T1" fmla="*/ 11 h 16"/>
                  <a:gd name="T2" fmla="*/ 2 w 13"/>
                  <a:gd name="T3" fmla="*/ 2 h 16"/>
                  <a:gd name="T4" fmla="*/ 0 w 13"/>
                  <a:gd name="T5" fmla="*/ 7 h 16"/>
                  <a:gd name="T6" fmla="*/ 8 w 13"/>
                  <a:gd name="T7" fmla="*/ 16 h 16"/>
                  <a:gd name="T8" fmla="*/ 13 w 13"/>
                  <a:gd name="T9" fmla="*/ 11 h 16"/>
                  <a:gd name="T10" fmla="*/ 13 w 13"/>
                  <a:gd name="T11" fmla="*/ 11 h 16"/>
                  <a:gd name="T12" fmla="*/ 13 w 13"/>
                  <a:gd name="T13" fmla="*/ 11 h 16"/>
                  <a:gd name="T14" fmla="*/ 13 w 13"/>
                  <a:gd name="T15" fmla="*/ 7 h 16"/>
                  <a:gd name="T16" fmla="*/ 11 w 13"/>
                  <a:gd name="T17" fmla="*/ 2 h 16"/>
                  <a:gd name="T18" fmla="*/ 6 w 13"/>
                  <a:gd name="T19" fmla="*/ 0 h 16"/>
                  <a:gd name="T20" fmla="*/ 2 w 13"/>
                  <a:gd name="T21" fmla="*/ 2 h 16"/>
                  <a:gd name="T22" fmla="*/ 13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3" y="11"/>
                    </a:moveTo>
                    <a:lnTo>
                      <a:pt x="2" y="2"/>
                    </a:lnTo>
                    <a:lnTo>
                      <a:pt x="0" y="7"/>
                    </a:lnTo>
                    <a:lnTo>
                      <a:pt x="8" y="16"/>
                    </a:lnTo>
                    <a:lnTo>
                      <a:pt x="13" y="11"/>
                    </a:lnTo>
                    <a:lnTo>
                      <a:pt x="13" y="11"/>
                    </a:lnTo>
                    <a:lnTo>
                      <a:pt x="13" y="11"/>
                    </a:lnTo>
                    <a:lnTo>
                      <a:pt x="13" y="7"/>
                    </a:lnTo>
                    <a:lnTo>
                      <a:pt x="11" y="2"/>
                    </a:lnTo>
                    <a:lnTo>
                      <a:pt x="6"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0" name="Freeform 470"/>
              <p:cNvSpPr>
                <a:spLocks/>
              </p:cNvSpPr>
              <p:nvPr/>
            </p:nvSpPr>
            <p:spPr bwMode="auto">
              <a:xfrm>
                <a:off x="6547" y="2397"/>
                <a:ext cx="15" cy="15"/>
              </a:xfrm>
              <a:custGeom>
                <a:avLst/>
                <a:gdLst>
                  <a:gd name="T0" fmla="*/ 4 w 15"/>
                  <a:gd name="T1" fmla="*/ 2 h 15"/>
                  <a:gd name="T2" fmla="*/ 4 w 15"/>
                  <a:gd name="T3" fmla="*/ 2 h 15"/>
                  <a:gd name="T4" fmla="*/ 0 w 15"/>
                  <a:gd name="T5" fmla="*/ 6 h 15"/>
                  <a:gd name="T6" fmla="*/ 11 w 15"/>
                  <a:gd name="T7" fmla="*/ 15 h 15"/>
                  <a:gd name="T8" fmla="*/ 13 w 15"/>
                  <a:gd name="T9" fmla="*/ 11 h 15"/>
                  <a:gd name="T10" fmla="*/ 4 w 15"/>
                  <a:gd name="T11" fmla="*/ 2 h 15"/>
                  <a:gd name="T12" fmla="*/ 13 w 15"/>
                  <a:gd name="T13" fmla="*/ 11 h 15"/>
                  <a:gd name="T14" fmla="*/ 15 w 15"/>
                  <a:gd name="T15" fmla="*/ 6 h 15"/>
                  <a:gd name="T16" fmla="*/ 13 w 15"/>
                  <a:gd name="T17" fmla="*/ 2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6"/>
                    </a:lnTo>
                    <a:lnTo>
                      <a:pt x="11" y="15"/>
                    </a:lnTo>
                    <a:lnTo>
                      <a:pt x="13" y="11"/>
                    </a:lnTo>
                    <a:lnTo>
                      <a:pt x="4" y="2"/>
                    </a:lnTo>
                    <a:lnTo>
                      <a:pt x="13" y="11"/>
                    </a:lnTo>
                    <a:lnTo>
                      <a:pt x="15"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1" name="Freeform 471"/>
              <p:cNvSpPr>
                <a:spLocks/>
              </p:cNvSpPr>
              <p:nvPr/>
            </p:nvSpPr>
            <p:spPr bwMode="auto">
              <a:xfrm>
                <a:off x="6551" y="2394"/>
                <a:ext cx="13" cy="14"/>
              </a:xfrm>
              <a:custGeom>
                <a:avLst/>
                <a:gdLst>
                  <a:gd name="T0" fmla="*/ 2 w 13"/>
                  <a:gd name="T1" fmla="*/ 3 h 14"/>
                  <a:gd name="T2" fmla="*/ 2 w 13"/>
                  <a:gd name="T3" fmla="*/ 3 h 14"/>
                  <a:gd name="T4" fmla="*/ 0 w 13"/>
                  <a:gd name="T5" fmla="*/ 5 h 14"/>
                  <a:gd name="T6" fmla="*/ 9 w 13"/>
                  <a:gd name="T7" fmla="*/ 14 h 14"/>
                  <a:gd name="T8" fmla="*/ 13 w 13"/>
                  <a:gd name="T9" fmla="*/ 11 h 14"/>
                  <a:gd name="T10" fmla="*/ 2 w 13"/>
                  <a:gd name="T11" fmla="*/ 3 h 14"/>
                  <a:gd name="T12" fmla="*/ 13 w 13"/>
                  <a:gd name="T13" fmla="*/ 11 h 14"/>
                  <a:gd name="T14" fmla="*/ 13 w 13"/>
                  <a:gd name="T15" fmla="*/ 5 h 14"/>
                  <a:gd name="T16" fmla="*/ 11 w 13"/>
                  <a:gd name="T17" fmla="*/ 0 h 14"/>
                  <a:gd name="T18" fmla="*/ 7 w 13"/>
                  <a:gd name="T19" fmla="*/ 0 h 14"/>
                  <a:gd name="T20" fmla="*/ 2 w 13"/>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2" y="3"/>
                    </a:moveTo>
                    <a:lnTo>
                      <a:pt x="2" y="3"/>
                    </a:lnTo>
                    <a:lnTo>
                      <a:pt x="0" y="5"/>
                    </a:lnTo>
                    <a:lnTo>
                      <a:pt x="9" y="14"/>
                    </a:lnTo>
                    <a:lnTo>
                      <a:pt x="13" y="11"/>
                    </a:lnTo>
                    <a:lnTo>
                      <a:pt x="2" y="3"/>
                    </a:lnTo>
                    <a:lnTo>
                      <a:pt x="13" y="11"/>
                    </a:lnTo>
                    <a:lnTo>
                      <a:pt x="13" y="5"/>
                    </a:lnTo>
                    <a:lnTo>
                      <a:pt x="11" y="0"/>
                    </a:lnTo>
                    <a:lnTo>
                      <a:pt x="7" y="0"/>
                    </a:lnTo>
                    <a:lnTo>
                      <a:pt x="2"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2" name="Freeform 472"/>
              <p:cNvSpPr>
                <a:spLocks/>
              </p:cNvSpPr>
              <p:nvPr/>
            </p:nvSpPr>
            <p:spPr bwMode="auto">
              <a:xfrm>
                <a:off x="6553" y="2390"/>
                <a:ext cx="16" cy="15"/>
              </a:xfrm>
              <a:custGeom>
                <a:avLst/>
                <a:gdLst>
                  <a:gd name="T0" fmla="*/ 14 w 16"/>
                  <a:gd name="T1" fmla="*/ 11 h 15"/>
                  <a:gd name="T2" fmla="*/ 5 w 16"/>
                  <a:gd name="T3" fmla="*/ 2 h 15"/>
                  <a:gd name="T4" fmla="*/ 0 w 16"/>
                  <a:gd name="T5" fmla="*/ 7 h 15"/>
                  <a:gd name="T6" fmla="*/ 11 w 16"/>
                  <a:gd name="T7" fmla="*/ 15 h 15"/>
                  <a:gd name="T8" fmla="*/ 14 w 16"/>
                  <a:gd name="T9" fmla="*/ 11 h 15"/>
                  <a:gd name="T10" fmla="*/ 14 w 16"/>
                  <a:gd name="T11" fmla="*/ 11 h 15"/>
                  <a:gd name="T12" fmla="*/ 14 w 16"/>
                  <a:gd name="T13" fmla="*/ 11 h 15"/>
                  <a:gd name="T14" fmla="*/ 16 w 16"/>
                  <a:gd name="T15" fmla="*/ 4 h 15"/>
                  <a:gd name="T16" fmla="*/ 14 w 16"/>
                  <a:gd name="T17" fmla="*/ 2 h 15"/>
                  <a:gd name="T18" fmla="*/ 9 w 16"/>
                  <a:gd name="T19" fmla="*/ 0 h 15"/>
                  <a:gd name="T20" fmla="*/ 5 w 16"/>
                  <a:gd name="T21" fmla="*/ 2 h 15"/>
                  <a:gd name="T22" fmla="*/ 14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4" y="11"/>
                    </a:moveTo>
                    <a:lnTo>
                      <a:pt x="5" y="2"/>
                    </a:lnTo>
                    <a:lnTo>
                      <a:pt x="0" y="7"/>
                    </a:lnTo>
                    <a:lnTo>
                      <a:pt x="11" y="15"/>
                    </a:lnTo>
                    <a:lnTo>
                      <a:pt x="14" y="11"/>
                    </a:lnTo>
                    <a:lnTo>
                      <a:pt x="14" y="11"/>
                    </a:lnTo>
                    <a:lnTo>
                      <a:pt x="14" y="11"/>
                    </a:lnTo>
                    <a:lnTo>
                      <a:pt x="16" y="4"/>
                    </a:lnTo>
                    <a:lnTo>
                      <a:pt x="14" y="2"/>
                    </a:lnTo>
                    <a:lnTo>
                      <a:pt x="9" y="0"/>
                    </a:lnTo>
                    <a:lnTo>
                      <a:pt x="5"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3" name="Freeform 473"/>
              <p:cNvSpPr>
                <a:spLocks/>
              </p:cNvSpPr>
              <p:nvPr/>
            </p:nvSpPr>
            <p:spPr bwMode="auto">
              <a:xfrm>
                <a:off x="6558" y="2386"/>
                <a:ext cx="13" cy="15"/>
              </a:xfrm>
              <a:custGeom>
                <a:avLst/>
                <a:gdLst>
                  <a:gd name="T0" fmla="*/ 2 w 13"/>
                  <a:gd name="T1" fmla="*/ 2 h 15"/>
                  <a:gd name="T2" fmla="*/ 2 w 13"/>
                  <a:gd name="T3" fmla="*/ 2 h 15"/>
                  <a:gd name="T4" fmla="*/ 0 w 13"/>
                  <a:gd name="T5" fmla="*/ 6 h 15"/>
                  <a:gd name="T6" fmla="*/ 9 w 13"/>
                  <a:gd name="T7" fmla="*/ 15 h 15"/>
                  <a:gd name="T8" fmla="*/ 13 w 13"/>
                  <a:gd name="T9" fmla="*/ 11 h 15"/>
                  <a:gd name="T10" fmla="*/ 2 w 13"/>
                  <a:gd name="T11" fmla="*/ 2 h 15"/>
                  <a:gd name="T12" fmla="*/ 13 w 13"/>
                  <a:gd name="T13" fmla="*/ 11 h 15"/>
                  <a:gd name="T14" fmla="*/ 13 w 13"/>
                  <a:gd name="T15" fmla="*/ 6 h 15"/>
                  <a:gd name="T16" fmla="*/ 11 w 13"/>
                  <a:gd name="T17" fmla="*/ 2 h 15"/>
                  <a:gd name="T18" fmla="*/ 6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6"/>
                    </a:lnTo>
                    <a:lnTo>
                      <a:pt x="9" y="15"/>
                    </a:lnTo>
                    <a:lnTo>
                      <a:pt x="13" y="11"/>
                    </a:lnTo>
                    <a:lnTo>
                      <a:pt x="2" y="2"/>
                    </a:lnTo>
                    <a:lnTo>
                      <a:pt x="13" y="11"/>
                    </a:lnTo>
                    <a:lnTo>
                      <a:pt x="13" y="6"/>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4" name="Freeform 474"/>
              <p:cNvSpPr>
                <a:spLocks/>
              </p:cNvSpPr>
              <p:nvPr/>
            </p:nvSpPr>
            <p:spPr bwMode="auto">
              <a:xfrm>
                <a:off x="6560" y="2381"/>
                <a:ext cx="16" cy="16"/>
              </a:xfrm>
              <a:custGeom>
                <a:avLst/>
                <a:gdLst>
                  <a:gd name="T0" fmla="*/ 13 w 16"/>
                  <a:gd name="T1" fmla="*/ 11 h 16"/>
                  <a:gd name="T2" fmla="*/ 4 w 16"/>
                  <a:gd name="T3" fmla="*/ 2 h 16"/>
                  <a:gd name="T4" fmla="*/ 0 w 16"/>
                  <a:gd name="T5" fmla="*/ 7 h 16"/>
                  <a:gd name="T6" fmla="*/ 11 w 16"/>
                  <a:gd name="T7" fmla="*/ 16 h 16"/>
                  <a:gd name="T8" fmla="*/ 13 w 16"/>
                  <a:gd name="T9" fmla="*/ 11 h 16"/>
                  <a:gd name="T10" fmla="*/ 13 w 16"/>
                  <a:gd name="T11" fmla="*/ 11 h 16"/>
                  <a:gd name="T12" fmla="*/ 13 w 16"/>
                  <a:gd name="T13" fmla="*/ 11 h 16"/>
                  <a:gd name="T14" fmla="*/ 16 w 16"/>
                  <a:gd name="T15" fmla="*/ 7 h 16"/>
                  <a:gd name="T16" fmla="*/ 13 w 16"/>
                  <a:gd name="T17" fmla="*/ 2 h 16"/>
                  <a:gd name="T18" fmla="*/ 9 w 16"/>
                  <a:gd name="T19" fmla="*/ 0 h 16"/>
                  <a:gd name="T20" fmla="*/ 4 w 16"/>
                  <a:gd name="T21" fmla="*/ 2 h 16"/>
                  <a:gd name="T22" fmla="*/ 13 w 16"/>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3" y="11"/>
                    </a:moveTo>
                    <a:lnTo>
                      <a:pt x="4" y="2"/>
                    </a:lnTo>
                    <a:lnTo>
                      <a:pt x="0" y="7"/>
                    </a:lnTo>
                    <a:lnTo>
                      <a:pt x="11" y="16"/>
                    </a:lnTo>
                    <a:lnTo>
                      <a:pt x="13" y="11"/>
                    </a:lnTo>
                    <a:lnTo>
                      <a:pt x="13" y="11"/>
                    </a:lnTo>
                    <a:lnTo>
                      <a:pt x="13" y="11"/>
                    </a:lnTo>
                    <a:lnTo>
                      <a:pt x="16"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5" name="Freeform 475"/>
              <p:cNvSpPr>
                <a:spLocks/>
              </p:cNvSpPr>
              <p:nvPr/>
            </p:nvSpPr>
            <p:spPr bwMode="auto">
              <a:xfrm>
                <a:off x="6564" y="2377"/>
                <a:ext cx="16" cy="15"/>
              </a:xfrm>
              <a:custGeom>
                <a:avLst/>
                <a:gdLst>
                  <a:gd name="T0" fmla="*/ 5 w 16"/>
                  <a:gd name="T1" fmla="*/ 2 h 15"/>
                  <a:gd name="T2" fmla="*/ 3 w 16"/>
                  <a:gd name="T3" fmla="*/ 4 h 15"/>
                  <a:gd name="T4" fmla="*/ 0 w 16"/>
                  <a:gd name="T5" fmla="*/ 6 h 15"/>
                  <a:gd name="T6" fmla="*/ 9 w 16"/>
                  <a:gd name="T7" fmla="*/ 15 h 15"/>
                  <a:gd name="T8" fmla="*/ 14 w 16"/>
                  <a:gd name="T9" fmla="*/ 11 h 15"/>
                  <a:gd name="T10" fmla="*/ 5 w 16"/>
                  <a:gd name="T11" fmla="*/ 2 h 15"/>
                  <a:gd name="T12" fmla="*/ 14 w 16"/>
                  <a:gd name="T13" fmla="*/ 11 h 15"/>
                  <a:gd name="T14" fmla="*/ 16 w 16"/>
                  <a:gd name="T15" fmla="*/ 6 h 15"/>
                  <a:gd name="T16" fmla="*/ 12 w 16"/>
                  <a:gd name="T17" fmla="*/ 2 h 15"/>
                  <a:gd name="T18" fmla="*/ 7 w 16"/>
                  <a:gd name="T19" fmla="*/ 0 h 15"/>
                  <a:gd name="T20" fmla="*/ 3 w 16"/>
                  <a:gd name="T21" fmla="*/ 4 h 15"/>
                  <a:gd name="T22" fmla="*/ 5 w 16"/>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5" y="2"/>
                    </a:moveTo>
                    <a:lnTo>
                      <a:pt x="3" y="4"/>
                    </a:lnTo>
                    <a:lnTo>
                      <a:pt x="0" y="6"/>
                    </a:lnTo>
                    <a:lnTo>
                      <a:pt x="9" y="15"/>
                    </a:lnTo>
                    <a:lnTo>
                      <a:pt x="14" y="11"/>
                    </a:lnTo>
                    <a:lnTo>
                      <a:pt x="5" y="2"/>
                    </a:lnTo>
                    <a:lnTo>
                      <a:pt x="14" y="11"/>
                    </a:lnTo>
                    <a:lnTo>
                      <a:pt x="16" y="6"/>
                    </a:lnTo>
                    <a:lnTo>
                      <a:pt x="12" y="2"/>
                    </a:lnTo>
                    <a:lnTo>
                      <a:pt x="7" y="0"/>
                    </a:lnTo>
                    <a:lnTo>
                      <a:pt x="3" y="4"/>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6" name="Freeform 476"/>
              <p:cNvSpPr>
                <a:spLocks/>
              </p:cNvSpPr>
              <p:nvPr/>
            </p:nvSpPr>
            <p:spPr bwMode="auto">
              <a:xfrm>
                <a:off x="6569" y="2374"/>
                <a:ext cx="13" cy="16"/>
              </a:xfrm>
              <a:custGeom>
                <a:avLst/>
                <a:gdLst>
                  <a:gd name="T0" fmla="*/ 11 w 13"/>
                  <a:gd name="T1" fmla="*/ 12 h 16"/>
                  <a:gd name="T2" fmla="*/ 2 w 13"/>
                  <a:gd name="T3" fmla="*/ 3 h 16"/>
                  <a:gd name="T4" fmla="*/ 0 w 13"/>
                  <a:gd name="T5" fmla="*/ 5 h 16"/>
                  <a:gd name="T6" fmla="*/ 9 w 13"/>
                  <a:gd name="T7" fmla="*/ 16 h 16"/>
                  <a:gd name="T8" fmla="*/ 11 w 13"/>
                  <a:gd name="T9" fmla="*/ 12 h 16"/>
                  <a:gd name="T10" fmla="*/ 11 w 13"/>
                  <a:gd name="T11" fmla="*/ 12 h 16"/>
                  <a:gd name="T12" fmla="*/ 11 w 13"/>
                  <a:gd name="T13" fmla="*/ 12 h 16"/>
                  <a:gd name="T14" fmla="*/ 13 w 13"/>
                  <a:gd name="T15" fmla="*/ 7 h 16"/>
                  <a:gd name="T16" fmla="*/ 11 w 13"/>
                  <a:gd name="T17" fmla="*/ 3 h 16"/>
                  <a:gd name="T18" fmla="*/ 7 w 13"/>
                  <a:gd name="T19" fmla="*/ 0 h 16"/>
                  <a:gd name="T20" fmla="*/ 2 w 13"/>
                  <a:gd name="T21" fmla="*/ 3 h 16"/>
                  <a:gd name="T22" fmla="*/ 11 w 13"/>
                  <a:gd name="T23" fmla="*/ 1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2"/>
                    </a:moveTo>
                    <a:lnTo>
                      <a:pt x="2" y="3"/>
                    </a:lnTo>
                    <a:lnTo>
                      <a:pt x="0" y="5"/>
                    </a:lnTo>
                    <a:lnTo>
                      <a:pt x="9" y="16"/>
                    </a:lnTo>
                    <a:lnTo>
                      <a:pt x="11" y="12"/>
                    </a:lnTo>
                    <a:lnTo>
                      <a:pt x="11" y="12"/>
                    </a:lnTo>
                    <a:lnTo>
                      <a:pt x="11" y="12"/>
                    </a:lnTo>
                    <a:lnTo>
                      <a:pt x="13" y="7"/>
                    </a:lnTo>
                    <a:lnTo>
                      <a:pt x="11" y="3"/>
                    </a:lnTo>
                    <a:lnTo>
                      <a:pt x="7" y="0"/>
                    </a:lnTo>
                    <a:lnTo>
                      <a:pt x="2" y="3"/>
                    </a:lnTo>
                    <a:lnTo>
                      <a:pt x="11"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7" name="Freeform 477"/>
              <p:cNvSpPr>
                <a:spLocks/>
              </p:cNvSpPr>
              <p:nvPr/>
            </p:nvSpPr>
            <p:spPr bwMode="auto">
              <a:xfrm>
                <a:off x="6571" y="2370"/>
                <a:ext cx="16" cy="16"/>
              </a:xfrm>
              <a:custGeom>
                <a:avLst/>
                <a:gdLst>
                  <a:gd name="T0" fmla="*/ 5 w 16"/>
                  <a:gd name="T1" fmla="*/ 2 h 16"/>
                  <a:gd name="T2" fmla="*/ 2 w 16"/>
                  <a:gd name="T3" fmla="*/ 2 h 16"/>
                  <a:gd name="T4" fmla="*/ 0 w 16"/>
                  <a:gd name="T5" fmla="*/ 7 h 16"/>
                  <a:gd name="T6" fmla="*/ 9 w 16"/>
                  <a:gd name="T7" fmla="*/ 16 h 16"/>
                  <a:gd name="T8" fmla="*/ 13 w 16"/>
                  <a:gd name="T9" fmla="*/ 11 h 16"/>
                  <a:gd name="T10" fmla="*/ 5 w 16"/>
                  <a:gd name="T11" fmla="*/ 2 h 16"/>
                  <a:gd name="T12" fmla="*/ 13 w 16"/>
                  <a:gd name="T13" fmla="*/ 11 h 16"/>
                  <a:gd name="T14" fmla="*/ 16 w 16"/>
                  <a:gd name="T15" fmla="*/ 7 h 16"/>
                  <a:gd name="T16" fmla="*/ 13 w 16"/>
                  <a:gd name="T17" fmla="*/ 2 h 16"/>
                  <a:gd name="T18" fmla="*/ 7 w 16"/>
                  <a:gd name="T19" fmla="*/ 0 h 16"/>
                  <a:gd name="T20" fmla="*/ 2 w 16"/>
                  <a:gd name="T21" fmla="*/ 2 h 16"/>
                  <a:gd name="T22" fmla="*/ 5 w 16"/>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5" y="2"/>
                    </a:moveTo>
                    <a:lnTo>
                      <a:pt x="2" y="2"/>
                    </a:lnTo>
                    <a:lnTo>
                      <a:pt x="0" y="7"/>
                    </a:lnTo>
                    <a:lnTo>
                      <a:pt x="9" y="16"/>
                    </a:lnTo>
                    <a:lnTo>
                      <a:pt x="13" y="11"/>
                    </a:lnTo>
                    <a:lnTo>
                      <a:pt x="5" y="2"/>
                    </a:lnTo>
                    <a:lnTo>
                      <a:pt x="13" y="11"/>
                    </a:lnTo>
                    <a:lnTo>
                      <a:pt x="16" y="7"/>
                    </a:lnTo>
                    <a:lnTo>
                      <a:pt x="13" y="2"/>
                    </a:lnTo>
                    <a:lnTo>
                      <a:pt x="7" y="0"/>
                    </a:lnTo>
                    <a:lnTo>
                      <a:pt x="2" y="2"/>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8" name="Freeform 478"/>
              <p:cNvSpPr>
                <a:spLocks/>
              </p:cNvSpPr>
              <p:nvPr/>
            </p:nvSpPr>
            <p:spPr bwMode="auto">
              <a:xfrm>
                <a:off x="6576" y="2366"/>
                <a:ext cx="13" cy="15"/>
              </a:xfrm>
              <a:custGeom>
                <a:avLst/>
                <a:gdLst>
                  <a:gd name="T0" fmla="*/ 11 w 13"/>
                  <a:gd name="T1" fmla="*/ 11 h 15"/>
                  <a:gd name="T2" fmla="*/ 2 w 13"/>
                  <a:gd name="T3" fmla="*/ 2 h 15"/>
                  <a:gd name="T4" fmla="*/ 0 w 13"/>
                  <a:gd name="T5" fmla="*/ 6 h 15"/>
                  <a:gd name="T6" fmla="*/ 8 w 13"/>
                  <a:gd name="T7" fmla="*/ 15 h 15"/>
                  <a:gd name="T8" fmla="*/ 11 w 13"/>
                  <a:gd name="T9" fmla="*/ 11 h 15"/>
                  <a:gd name="T10" fmla="*/ 11 w 13"/>
                  <a:gd name="T11" fmla="*/ 11 h 15"/>
                  <a:gd name="T12" fmla="*/ 11 w 13"/>
                  <a:gd name="T13" fmla="*/ 11 h 15"/>
                  <a:gd name="T14" fmla="*/ 13 w 13"/>
                  <a:gd name="T15" fmla="*/ 6 h 15"/>
                  <a:gd name="T16" fmla="*/ 11 w 13"/>
                  <a:gd name="T17" fmla="*/ 2 h 15"/>
                  <a:gd name="T18" fmla="*/ 6 w 13"/>
                  <a:gd name="T19" fmla="*/ 0 h 15"/>
                  <a:gd name="T20" fmla="*/ 2 w 13"/>
                  <a:gd name="T21" fmla="*/ 2 h 15"/>
                  <a:gd name="T22" fmla="*/ 11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1"/>
                    </a:moveTo>
                    <a:lnTo>
                      <a:pt x="2" y="2"/>
                    </a:lnTo>
                    <a:lnTo>
                      <a:pt x="0" y="6"/>
                    </a:lnTo>
                    <a:lnTo>
                      <a:pt x="8" y="15"/>
                    </a:lnTo>
                    <a:lnTo>
                      <a:pt x="11" y="11"/>
                    </a:lnTo>
                    <a:lnTo>
                      <a:pt x="11" y="11"/>
                    </a:lnTo>
                    <a:lnTo>
                      <a:pt x="11" y="11"/>
                    </a:lnTo>
                    <a:lnTo>
                      <a:pt x="13" y="6"/>
                    </a:lnTo>
                    <a:lnTo>
                      <a:pt x="11" y="2"/>
                    </a:lnTo>
                    <a:lnTo>
                      <a:pt x="6"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9" name="Freeform 479"/>
              <p:cNvSpPr>
                <a:spLocks/>
              </p:cNvSpPr>
              <p:nvPr/>
            </p:nvSpPr>
            <p:spPr bwMode="auto">
              <a:xfrm>
                <a:off x="6578" y="2363"/>
                <a:ext cx="15" cy="14"/>
              </a:xfrm>
              <a:custGeom>
                <a:avLst/>
                <a:gdLst>
                  <a:gd name="T0" fmla="*/ 13 w 15"/>
                  <a:gd name="T1" fmla="*/ 11 h 14"/>
                  <a:gd name="T2" fmla="*/ 4 w 15"/>
                  <a:gd name="T3" fmla="*/ 3 h 14"/>
                  <a:gd name="T4" fmla="*/ 0 w 15"/>
                  <a:gd name="T5" fmla="*/ 5 h 14"/>
                  <a:gd name="T6" fmla="*/ 9 w 15"/>
                  <a:gd name="T7" fmla="*/ 14 h 14"/>
                  <a:gd name="T8" fmla="*/ 13 w 15"/>
                  <a:gd name="T9" fmla="*/ 11 h 14"/>
                  <a:gd name="T10" fmla="*/ 13 w 15"/>
                  <a:gd name="T11" fmla="*/ 11 h 14"/>
                  <a:gd name="T12" fmla="*/ 13 w 15"/>
                  <a:gd name="T13" fmla="*/ 11 h 14"/>
                  <a:gd name="T14" fmla="*/ 15 w 15"/>
                  <a:gd name="T15" fmla="*/ 5 h 14"/>
                  <a:gd name="T16" fmla="*/ 13 w 15"/>
                  <a:gd name="T17" fmla="*/ 3 h 14"/>
                  <a:gd name="T18" fmla="*/ 9 w 15"/>
                  <a:gd name="T19" fmla="*/ 0 h 14"/>
                  <a:gd name="T20" fmla="*/ 4 w 15"/>
                  <a:gd name="T21" fmla="*/ 3 h 14"/>
                  <a:gd name="T22" fmla="*/ 13 w 15"/>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13" y="11"/>
                    </a:moveTo>
                    <a:lnTo>
                      <a:pt x="4" y="3"/>
                    </a:lnTo>
                    <a:lnTo>
                      <a:pt x="0" y="5"/>
                    </a:lnTo>
                    <a:lnTo>
                      <a:pt x="9" y="14"/>
                    </a:lnTo>
                    <a:lnTo>
                      <a:pt x="13" y="11"/>
                    </a:lnTo>
                    <a:lnTo>
                      <a:pt x="13" y="11"/>
                    </a:lnTo>
                    <a:lnTo>
                      <a:pt x="13" y="11"/>
                    </a:lnTo>
                    <a:lnTo>
                      <a:pt x="15" y="5"/>
                    </a:lnTo>
                    <a:lnTo>
                      <a:pt x="13" y="3"/>
                    </a:lnTo>
                    <a:lnTo>
                      <a:pt x="9" y="0"/>
                    </a:lnTo>
                    <a:lnTo>
                      <a:pt x="4"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0" name="Freeform 480"/>
              <p:cNvSpPr>
                <a:spLocks/>
              </p:cNvSpPr>
              <p:nvPr/>
            </p:nvSpPr>
            <p:spPr bwMode="auto">
              <a:xfrm>
                <a:off x="6582" y="2359"/>
                <a:ext cx="13" cy="15"/>
              </a:xfrm>
              <a:custGeom>
                <a:avLst/>
                <a:gdLst>
                  <a:gd name="T0" fmla="*/ 2 w 13"/>
                  <a:gd name="T1" fmla="*/ 2 h 15"/>
                  <a:gd name="T2" fmla="*/ 2 w 13"/>
                  <a:gd name="T3" fmla="*/ 2 h 15"/>
                  <a:gd name="T4" fmla="*/ 0 w 13"/>
                  <a:gd name="T5" fmla="*/ 7 h 15"/>
                  <a:gd name="T6" fmla="*/ 9 w 13"/>
                  <a:gd name="T7" fmla="*/ 15 h 15"/>
                  <a:gd name="T8" fmla="*/ 13 w 13"/>
                  <a:gd name="T9" fmla="*/ 11 h 15"/>
                  <a:gd name="T10" fmla="*/ 2 w 13"/>
                  <a:gd name="T11" fmla="*/ 2 h 15"/>
                  <a:gd name="T12" fmla="*/ 13 w 13"/>
                  <a:gd name="T13" fmla="*/ 11 h 15"/>
                  <a:gd name="T14" fmla="*/ 13 w 13"/>
                  <a:gd name="T15" fmla="*/ 4 h 15"/>
                  <a:gd name="T16" fmla="*/ 11 w 13"/>
                  <a:gd name="T17" fmla="*/ 2 h 15"/>
                  <a:gd name="T18" fmla="*/ 7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7"/>
                    </a:lnTo>
                    <a:lnTo>
                      <a:pt x="9" y="15"/>
                    </a:lnTo>
                    <a:lnTo>
                      <a:pt x="13" y="11"/>
                    </a:lnTo>
                    <a:lnTo>
                      <a:pt x="2" y="2"/>
                    </a:lnTo>
                    <a:lnTo>
                      <a:pt x="13" y="11"/>
                    </a:lnTo>
                    <a:lnTo>
                      <a:pt x="13" y="4"/>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1" name="Freeform 481"/>
              <p:cNvSpPr>
                <a:spLocks/>
              </p:cNvSpPr>
              <p:nvPr/>
            </p:nvSpPr>
            <p:spPr bwMode="auto">
              <a:xfrm>
                <a:off x="6584" y="2355"/>
                <a:ext cx="16" cy="15"/>
              </a:xfrm>
              <a:custGeom>
                <a:avLst/>
                <a:gdLst>
                  <a:gd name="T0" fmla="*/ 14 w 16"/>
                  <a:gd name="T1" fmla="*/ 11 h 15"/>
                  <a:gd name="T2" fmla="*/ 5 w 16"/>
                  <a:gd name="T3" fmla="*/ 2 h 15"/>
                  <a:gd name="T4" fmla="*/ 0 w 16"/>
                  <a:gd name="T5" fmla="*/ 6 h 15"/>
                  <a:gd name="T6" fmla="*/ 9 w 16"/>
                  <a:gd name="T7" fmla="*/ 15 h 15"/>
                  <a:gd name="T8" fmla="*/ 14 w 16"/>
                  <a:gd name="T9" fmla="*/ 11 h 15"/>
                  <a:gd name="T10" fmla="*/ 14 w 16"/>
                  <a:gd name="T11" fmla="*/ 11 h 15"/>
                  <a:gd name="T12" fmla="*/ 14 w 16"/>
                  <a:gd name="T13" fmla="*/ 11 h 15"/>
                  <a:gd name="T14" fmla="*/ 16 w 16"/>
                  <a:gd name="T15" fmla="*/ 6 h 15"/>
                  <a:gd name="T16" fmla="*/ 14 w 16"/>
                  <a:gd name="T17" fmla="*/ 2 h 15"/>
                  <a:gd name="T18" fmla="*/ 9 w 16"/>
                  <a:gd name="T19" fmla="*/ 0 h 15"/>
                  <a:gd name="T20" fmla="*/ 5 w 16"/>
                  <a:gd name="T21" fmla="*/ 2 h 15"/>
                  <a:gd name="T22" fmla="*/ 14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4" y="11"/>
                    </a:moveTo>
                    <a:lnTo>
                      <a:pt x="5" y="2"/>
                    </a:lnTo>
                    <a:lnTo>
                      <a:pt x="0" y="6"/>
                    </a:lnTo>
                    <a:lnTo>
                      <a:pt x="9" y="15"/>
                    </a:lnTo>
                    <a:lnTo>
                      <a:pt x="14" y="11"/>
                    </a:lnTo>
                    <a:lnTo>
                      <a:pt x="14" y="11"/>
                    </a:lnTo>
                    <a:lnTo>
                      <a:pt x="14" y="11"/>
                    </a:lnTo>
                    <a:lnTo>
                      <a:pt x="16" y="6"/>
                    </a:lnTo>
                    <a:lnTo>
                      <a:pt x="14" y="2"/>
                    </a:lnTo>
                    <a:lnTo>
                      <a:pt x="9" y="0"/>
                    </a:lnTo>
                    <a:lnTo>
                      <a:pt x="5"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2" name="Freeform 482"/>
              <p:cNvSpPr>
                <a:spLocks/>
              </p:cNvSpPr>
              <p:nvPr/>
            </p:nvSpPr>
            <p:spPr bwMode="auto">
              <a:xfrm>
                <a:off x="6589" y="2352"/>
                <a:ext cx="13" cy="14"/>
              </a:xfrm>
              <a:custGeom>
                <a:avLst/>
                <a:gdLst>
                  <a:gd name="T0" fmla="*/ 2 w 13"/>
                  <a:gd name="T1" fmla="*/ 0 h 14"/>
                  <a:gd name="T2" fmla="*/ 0 w 13"/>
                  <a:gd name="T3" fmla="*/ 5 h 14"/>
                  <a:gd name="T4" fmla="*/ 9 w 13"/>
                  <a:gd name="T5" fmla="*/ 14 h 14"/>
                  <a:gd name="T6" fmla="*/ 13 w 13"/>
                  <a:gd name="T7" fmla="*/ 9 h 14"/>
                  <a:gd name="T8" fmla="*/ 2 w 13"/>
                  <a:gd name="T9" fmla="*/ 0 h 14"/>
                </a:gdLst>
                <a:ahLst/>
                <a:cxnLst>
                  <a:cxn ang="0">
                    <a:pos x="T0" y="T1"/>
                  </a:cxn>
                  <a:cxn ang="0">
                    <a:pos x="T2" y="T3"/>
                  </a:cxn>
                  <a:cxn ang="0">
                    <a:pos x="T4" y="T5"/>
                  </a:cxn>
                  <a:cxn ang="0">
                    <a:pos x="T6" y="T7"/>
                  </a:cxn>
                  <a:cxn ang="0">
                    <a:pos x="T8" y="T9"/>
                  </a:cxn>
                </a:cxnLst>
                <a:rect l="0" t="0" r="r" b="b"/>
                <a:pathLst>
                  <a:path w="13" h="14">
                    <a:moveTo>
                      <a:pt x="2" y="0"/>
                    </a:moveTo>
                    <a:lnTo>
                      <a:pt x="0" y="5"/>
                    </a:lnTo>
                    <a:lnTo>
                      <a:pt x="9" y="14"/>
                    </a:lnTo>
                    <a:lnTo>
                      <a:pt x="13" y="9"/>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3" name="Freeform 483"/>
              <p:cNvSpPr>
                <a:spLocks/>
              </p:cNvSpPr>
              <p:nvPr/>
            </p:nvSpPr>
            <p:spPr bwMode="auto">
              <a:xfrm>
                <a:off x="6591" y="2348"/>
                <a:ext cx="15" cy="13"/>
              </a:xfrm>
              <a:custGeom>
                <a:avLst/>
                <a:gdLst>
                  <a:gd name="T0" fmla="*/ 13 w 15"/>
                  <a:gd name="T1" fmla="*/ 11 h 13"/>
                  <a:gd name="T2" fmla="*/ 4 w 15"/>
                  <a:gd name="T3" fmla="*/ 2 h 13"/>
                  <a:gd name="T4" fmla="*/ 0 w 15"/>
                  <a:gd name="T5" fmla="*/ 4 h 13"/>
                  <a:gd name="T6" fmla="*/ 11 w 15"/>
                  <a:gd name="T7" fmla="*/ 13 h 13"/>
                  <a:gd name="T8" fmla="*/ 13 w 15"/>
                  <a:gd name="T9" fmla="*/ 11 h 13"/>
                  <a:gd name="T10" fmla="*/ 13 w 15"/>
                  <a:gd name="T11" fmla="*/ 11 h 13"/>
                  <a:gd name="T12" fmla="*/ 13 w 15"/>
                  <a:gd name="T13" fmla="*/ 11 h 13"/>
                  <a:gd name="T14" fmla="*/ 15 w 15"/>
                  <a:gd name="T15" fmla="*/ 7 h 13"/>
                  <a:gd name="T16" fmla="*/ 13 w 15"/>
                  <a:gd name="T17" fmla="*/ 2 h 13"/>
                  <a:gd name="T18" fmla="*/ 9 w 15"/>
                  <a:gd name="T19" fmla="*/ 0 h 13"/>
                  <a:gd name="T20" fmla="*/ 4 w 15"/>
                  <a:gd name="T21" fmla="*/ 2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2"/>
                    </a:lnTo>
                    <a:lnTo>
                      <a:pt x="0" y="4"/>
                    </a:lnTo>
                    <a:lnTo>
                      <a:pt x="11" y="13"/>
                    </a:lnTo>
                    <a:lnTo>
                      <a:pt x="13" y="11"/>
                    </a:lnTo>
                    <a:lnTo>
                      <a:pt x="13" y="11"/>
                    </a:lnTo>
                    <a:lnTo>
                      <a:pt x="13" y="11"/>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4" name="Freeform 484"/>
              <p:cNvSpPr>
                <a:spLocks/>
              </p:cNvSpPr>
              <p:nvPr/>
            </p:nvSpPr>
            <p:spPr bwMode="auto">
              <a:xfrm>
                <a:off x="6595" y="2344"/>
                <a:ext cx="14" cy="15"/>
              </a:xfrm>
              <a:custGeom>
                <a:avLst/>
                <a:gdLst>
                  <a:gd name="T0" fmla="*/ 3 w 14"/>
                  <a:gd name="T1" fmla="*/ 2 h 15"/>
                  <a:gd name="T2" fmla="*/ 3 w 14"/>
                  <a:gd name="T3" fmla="*/ 2 h 15"/>
                  <a:gd name="T4" fmla="*/ 0 w 14"/>
                  <a:gd name="T5" fmla="*/ 6 h 15"/>
                  <a:gd name="T6" fmla="*/ 9 w 14"/>
                  <a:gd name="T7" fmla="*/ 15 h 15"/>
                  <a:gd name="T8" fmla="*/ 14 w 14"/>
                  <a:gd name="T9" fmla="*/ 11 h 15"/>
                  <a:gd name="T10" fmla="*/ 3 w 14"/>
                  <a:gd name="T11" fmla="*/ 2 h 15"/>
                  <a:gd name="T12" fmla="*/ 14 w 14"/>
                  <a:gd name="T13" fmla="*/ 11 h 15"/>
                  <a:gd name="T14" fmla="*/ 14 w 14"/>
                  <a:gd name="T15" fmla="*/ 6 h 15"/>
                  <a:gd name="T16" fmla="*/ 11 w 14"/>
                  <a:gd name="T17" fmla="*/ 2 h 15"/>
                  <a:gd name="T18" fmla="*/ 7 w 14"/>
                  <a:gd name="T19" fmla="*/ 0 h 15"/>
                  <a:gd name="T20" fmla="*/ 3 w 14"/>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5">
                    <a:moveTo>
                      <a:pt x="3" y="2"/>
                    </a:moveTo>
                    <a:lnTo>
                      <a:pt x="3" y="2"/>
                    </a:lnTo>
                    <a:lnTo>
                      <a:pt x="0" y="6"/>
                    </a:lnTo>
                    <a:lnTo>
                      <a:pt x="9" y="15"/>
                    </a:lnTo>
                    <a:lnTo>
                      <a:pt x="14" y="11"/>
                    </a:lnTo>
                    <a:lnTo>
                      <a:pt x="3" y="2"/>
                    </a:lnTo>
                    <a:lnTo>
                      <a:pt x="14" y="11"/>
                    </a:lnTo>
                    <a:lnTo>
                      <a:pt x="14" y="6"/>
                    </a:lnTo>
                    <a:lnTo>
                      <a:pt x="11" y="2"/>
                    </a:lnTo>
                    <a:lnTo>
                      <a:pt x="7" y="0"/>
                    </a:lnTo>
                    <a:lnTo>
                      <a:pt x="3"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5" name="Freeform 485"/>
              <p:cNvSpPr>
                <a:spLocks/>
              </p:cNvSpPr>
              <p:nvPr/>
            </p:nvSpPr>
            <p:spPr bwMode="auto">
              <a:xfrm>
                <a:off x="6598" y="2339"/>
                <a:ext cx="15" cy="16"/>
              </a:xfrm>
              <a:custGeom>
                <a:avLst/>
                <a:gdLst>
                  <a:gd name="T0" fmla="*/ 13 w 15"/>
                  <a:gd name="T1" fmla="*/ 11 h 16"/>
                  <a:gd name="T2" fmla="*/ 4 w 15"/>
                  <a:gd name="T3" fmla="*/ 2 h 16"/>
                  <a:gd name="T4" fmla="*/ 0 w 15"/>
                  <a:gd name="T5" fmla="*/ 7 h 16"/>
                  <a:gd name="T6" fmla="*/ 11 w 15"/>
                  <a:gd name="T7" fmla="*/ 16 h 16"/>
                  <a:gd name="T8" fmla="*/ 13 w 15"/>
                  <a:gd name="T9" fmla="*/ 11 h 16"/>
                  <a:gd name="T10" fmla="*/ 13 w 15"/>
                  <a:gd name="T11" fmla="*/ 11 h 16"/>
                  <a:gd name="T12" fmla="*/ 13 w 15"/>
                  <a:gd name="T13" fmla="*/ 11 h 16"/>
                  <a:gd name="T14" fmla="*/ 15 w 15"/>
                  <a:gd name="T15" fmla="*/ 7 h 16"/>
                  <a:gd name="T16" fmla="*/ 13 w 15"/>
                  <a:gd name="T17" fmla="*/ 2 h 16"/>
                  <a:gd name="T18" fmla="*/ 8 w 15"/>
                  <a:gd name="T19" fmla="*/ 0 h 16"/>
                  <a:gd name="T20" fmla="*/ 4 w 15"/>
                  <a:gd name="T21" fmla="*/ 2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2"/>
                    </a:lnTo>
                    <a:lnTo>
                      <a:pt x="0" y="7"/>
                    </a:lnTo>
                    <a:lnTo>
                      <a:pt x="11" y="16"/>
                    </a:lnTo>
                    <a:lnTo>
                      <a:pt x="13" y="11"/>
                    </a:lnTo>
                    <a:lnTo>
                      <a:pt x="13" y="11"/>
                    </a:lnTo>
                    <a:lnTo>
                      <a:pt x="13" y="11"/>
                    </a:lnTo>
                    <a:lnTo>
                      <a:pt x="15" y="7"/>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6" name="Freeform 486"/>
              <p:cNvSpPr>
                <a:spLocks/>
              </p:cNvSpPr>
              <p:nvPr/>
            </p:nvSpPr>
            <p:spPr bwMode="auto">
              <a:xfrm>
                <a:off x="6602" y="2337"/>
                <a:ext cx="16" cy="13"/>
              </a:xfrm>
              <a:custGeom>
                <a:avLst/>
                <a:gdLst>
                  <a:gd name="T0" fmla="*/ 13 w 16"/>
                  <a:gd name="T1" fmla="*/ 11 h 13"/>
                  <a:gd name="T2" fmla="*/ 2 w 16"/>
                  <a:gd name="T3" fmla="*/ 2 h 13"/>
                  <a:gd name="T4" fmla="*/ 0 w 16"/>
                  <a:gd name="T5" fmla="*/ 4 h 13"/>
                  <a:gd name="T6" fmla="*/ 9 w 16"/>
                  <a:gd name="T7" fmla="*/ 13 h 13"/>
                  <a:gd name="T8" fmla="*/ 13 w 16"/>
                  <a:gd name="T9" fmla="*/ 11 h 13"/>
                  <a:gd name="T10" fmla="*/ 13 w 16"/>
                  <a:gd name="T11" fmla="*/ 11 h 13"/>
                  <a:gd name="T12" fmla="*/ 13 w 16"/>
                  <a:gd name="T13" fmla="*/ 11 h 13"/>
                  <a:gd name="T14" fmla="*/ 16 w 16"/>
                  <a:gd name="T15" fmla="*/ 4 h 13"/>
                  <a:gd name="T16" fmla="*/ 13 w 16"/>
                  <a:gd name="T17" fmla="*/ 0 h 13"/>
                  <a:gd name="T18" fmla="*/ 9 w 16"/>
                  <a:gd name="T19" fmla="*/ 0 h 13"/>
                  <a:gd name="T20" fmla="*/ 2 w 16"/>
                  <a:gd name="T21" fmla="*/ 2 h 13"/>
                  <a:gd name="T22" fmla="*/ 13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3" y="11"/>
                    </a:moveTo>
                    <a:lnTo>
                      <a:pt x="2" y="2"/>
                    </a:lnTo>
                    <a:lnTo>
                      <a:pt x="0" y="4"/>
                    </a:lnTo>
                    <a:lnTo>
                      <a:pt x="9" y="13"/>
                    </a:lnTo>
                    <a:lnTo>
                      <a:pt x="13" y="11"/>
                    </a:lnTo>
                    <a:lnTo>
                      <a:pt x="13" y="11"/>
                    </a:lnTo>
                    <a:lnTo>
                      <a:pt x="13" y="11"/>
                    </a:lnTo>
                    <a:lnTo>
                      <a:pt x="16" y="4"/>
                    </a:lnTo>
                    <a:lnTo>
                      <a:pt x="13" y="0"/>
                    </a:lnTo>
                    <a:lnTo>
                      <a:pt x="9"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7" name="Freeform 487"/>
              <p:cNvSpPr>
                <a:spLocks/>
              </p:cNvSpPr>
              <p:nvPr/>
            </p:nvSpPr>
            <p:spPr bwMode="auto">
              <a:xfrm>
                <a:off x="6604" y="2332"/>
                <a:ext cx="16" cy="16"/>
              </a:xfrm>
              <a:custGeom>
                <a:avLst/>
                <a:gdLst>
                  <a:gd name="T0" fmla="*/ 5 w 16"/>
                  <a:gd name="T1" fmla="*/ 3 h 16"/>
                  <a:gd name="T2" fmla="*/ 5 w 16"/>
                  <a:gd name="T3" fmla="*/ 3 h 16"/>
                  <a:gd name="T4" fmla="*/ 0 w 16"/>
                  <a:gd name="T5" fmla="*/ 7 h 16"/>
                  <a:gd name="T6" fmla="*/ 11 w 16"/>
                  <a:gd name="T7" fmla="*/ 16 h 16"/>
                  <a:gd name="T8" fmla="*/ 14 w 16"/>
                  <a:gd name="T9" fmla="*/ 12 h 16"/>
                  <a:gd name="T10" fmla="*/ 5 w 16"/>
                  <a:gd name="T11" fmla="*/ 3 h 16"/>
                  <a:gd name="T12" fmla="*/ 14 w 16"/>
                  <a:gd name="T13" fmla="*/ 12 h 16"/>
                  <a:gd name="T14" fmla="*/ 16 w 16"/>
                  <a:gd name="T15" fmla="*/ 5 h 16"/>
                  <a:gd name="T16" fmla="*/ 14 w 16"/>
                  <a:gd name="T17" fmla="*/ 3 h 16"/>
                  <a:gd name="T18" fmla="*/ 9 w 16"/>
                  <a:gd name="T19" fmla="*/ 0 h 16"/>
                  <a:gd name="T20" fmla="*/ 5 w 16"/>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3"/>
                    </a:moveTo>
                    <a:lnTo>
                      <a:pt x="5" y="3"/>
                    </a:lnTo>
                    <a:lnTo>
                      <a:pt x="0" y="7"/>
                    </a:lnTo>
                    <a:lnTo>
                      <a:pt x="11" y="16"/>
                    </a:lnTo>
                    <a:lnTo>
                      <a:pt x="14" y="12"/>
                    </a:lnTo>
                    <a:lnTo>
                      <a:pt x="5" y="3"/>
                    </a:lnTo>
                    <a:lnTo>
                      <a:pt x="14" y="12"/>
                    </a:lnTo>
                    <a:lnTo>
                      <a:pt x="16" y="5"/>
                    </a:lnTo>
                    <a:lnTo>
                      <a:pt x="14" y="3"/>
                    </a:lnTo>
                    <a:lnTo>
                      <a:pt x="9" y="0"/>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8" name="Freeform 488"/>
              <p:cNvSpPr>
                <a:spLocks/>
              </p:cNvSpPr>
              <p:nvPr/>
            </p:nvSpPr>
            <p:spPr bwMode="auto">
              <a:xfrm>
                <a:off x="6609" y="2328"/>
                <a:ext cx="15" cy="16"/>
              </a:xfrm>
              <a:custGeom>
                <a:avLst/>
                <a:gdLst>
                  <a:gd name="T0" fmla="*/ 4 w 15"/>
                  <a:gd name="T1" fmla="*/ 2 h 16"/>
                  <a:gd name="T2" fmla="*/ 2 w 15"/>
                  <a:gd name="T3" fmla="*/ 2 h 16"/>
                  <a:gd name="T4" fmla="*/ 0 w 15"/>
                  <a:gd name="T5" fmla="*/ 7 h 16"/>
                  <a:gd name="T6" fmla="*/ 9 w 15"/>
                  <a:gd name="T7" fmla="*/ 16 h 16"/>
                  <a:gd name="T8" fmla="*/ 13 w 15"/>
                  <a:gd name="T9" fmla="*/ 11 h 16"/>
                  <a:gd name="T10" fmla="*/ 4 w 15"/>
                  <a:gd name="T11" fmla="*/ 2 h 16"/>
                  <a:gd name="T12" fmla="*/ 13 w 15"/>
                  <a:gd name="T13" fmla="*/ 11 h 16"/>
                  <a:gd name="T14" fmla="*/ 15 w 15"/>
                  <a:gd name="T15" fmla="*/ 7 h 16"/>
                  <a:gd name="T16" fmla="*/ 13 w 15"/>
                  <a:gd name="T17" fmla="*/ 2 h 16"/>
                  <a:gd name="T18" fmla="*/ 9 w 15"/>
                  <a:gd name="T19" fmla="*/ 0 h 16"/>
                  <a:gd name="T20" fmla="*/ 2 w 15"/>
                  <a:gd name="T21" fmla="*/ 2 h 16"/>
                  <a:gd name="T22" fmla="*/ 4 w 15"/>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4" y="2"/>
                    </a:moveTo>
                    <a:lnTo>
                      <a:pt x="2" y="2"/>
                    </a:lnTo>
                    <a:lnTo>
                      <a:pt x="0" y="7"/>
                    </a:lnTo>
                    <a:lnTo>
                      <a:pt x="9" y="16"/>
                    </a:lnTo>
                    <a:lnTo>
                      <a:pt x="13" y="11"/>
                    </a:lnTo>
                    <a:lnTo>
                      <a:pt x="4" y="2"/>
                    </a:lnTo>
                    <a:lnTo>
                      <a:pt x="13" y="11"/>
                    </a:lnTo>
                    <a:lnTo>
                      <a:pt x="15" y="7"/>
                    </a:lnTo>
                    <a:lnTo>
                      <a:pt x="13" y="2"/>
                    </a:lnTo>
                    <a:lnTo>
                      <a:pt x="9" y="0"/>
                    </a:lnTo>
                    <a:lnTo>
                      <a:pt x="2" y="2"/>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9" name="Freeform 489"/>
              <p:cNvSpPr>
                <a:spLocks/>
              </p:cNvSpPr>
              <p:nvPr/>
            </p:nvSpPr>
            <p:spPr bwMode="auto">
              <a:xfrm>
                <a:off x="6613" y="2326"/>
                <a:ext cx="13" cy="13"/>
              </a:xfrm>
              <a:custGeom>
                <a:avLst/>
                <a:gdLst>
                  <a:gd name="T0" fmla="*/ 13 w 13"/>
                  <a:gd name="T1" fmla="*/ 9 h 13"/>
                  <a:gd name="T2" fmla="*/ 2 w 13"/>
                  <a:gd name="T3" fmla="*/ 0 h 13"/>
                  <a:gd name="T4" fmla="*/ 0 w 13"/>
                  <a:gd name="T5" fmla="*/ 4 h 13"/>
                  <a:gd name="T6" fmla="*/ 9 w 13"/>
                  <a:gd name="T7" fmla="*/ 13 h 13"/>
                  <a:gd name="T8" fmla="*/ 11 w 13"/>
                  <a:gd name="T9" fmla="*/ 11 h 13"/>
                  <a:gd name="T10" fmla="*/ 13 w 13"/>
                  <a:gd name="T11" fmla="*/ 9 h 13"/>
                  <a:gd name="T12" fmla="*/ 11 w 13"/>
                  <a:gd name="T13" fmla="*/ 11 h 13"/>
                  <a:gd name="T14" fmla="*/ 13 w 13"/>
                  <a:gd name="T15" fmla="*/ 4 h 13"/>
                  <a:gd name="T16" fmla="*/ 11 w 13"/>
                  <a:gd name="T17" fmla="*/ 0 h 13"/>
                  <a:gd name="T18" fmla="*/ 7 w 13"/>
                  <a:gd name="T19" fmla="*/ 0 h 13"/>
                  <a:gd name="T20" fmla="*/ 2 w 13"/>
                  <a:gd name="T21" fmla="*/ 0 h 13"/>
                  <a:gd name="T22" fmla="*/ 13 w 13"/>
                  <a:gd name="T23" fmla="*/ 9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3" y="9"/>
                    </a:moveTo>
                    <a:lnTo>
                      <a:pt x="2" y="0"/>
                    </a:lnTo>
                    <a:lnTo>
                      <a:pt x="0" y="4"/>
                    </a:lnTo>
                    <a:lnTo>
                      <a:pt x="9" y="13"/>
                    </a:lnTo>
                    <a:lnTo>
                      <a:pt x="11" y="11"/>
                    </a:lnTo>
                    <a:lnTo>
                      <a:pt x="13" y="9"/>
                    </a:lnTo>
                    <a:lnTo>
                      <a:pt x="11" y="11"/>
                    </a:lnTo>
                    <a:lnTo>
                      <a:pt x="13" y="4"/>
                    </a:lnTo>
                    <a:lnTo>
                      <a:pt x="11" y="0"/>
                    </a:lnTo>
                    <a:lnTo>
                      <a:pt x="7" y="0"/>
                    </a:lnTo>
                    <a:lnTo>
                      <a:pt x="2" y="0"/>
                    </a:lnTo>
                    <a:lnTo>
                      <a:pt x="13"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0" name="Freeform 490"/>
              <p:cNvSpPr>
                <a:spLocks/>
              </p:cNvSpPr>
              <p:nvPr/>
            </p:nvSpPr>
            <p:spPr bwMode="auto">
              <a:xfrm>
                <a:off x="6615" y="2321"/>
                <a:ext cx="16" cy="14"/>
              </a:xfrm>
              <a:custGeom>
                <a:avLst/>
                <a:gdLst>
                  <a:gd name="T0" fmla="*/ 5 w 16"/>
                  <a:gd name="T1" fmla="*/ 3 h 14"/>
                  <a:gd name="T2" fmla="*/ 3 w 16"/>
                  <a:gd name="T3" fmla="*/ 3 h 14"/>
                  <a:gd name="T4" fmla="*/ 0 w 16"/>
                  <a:gd name="T5" fmla="*/ 7 h 14"/>
                  <a:gd name="T6" fmla="*/ 11 w 16"/>
                  <a:gd name="T7" fmla="*/ 14 h 14"/>
                  <a:gd name="T8" fmla="*/ 14 w 16"/>
                  <a:gd name="T9" fmla="*/ 11 h 14"/>
                  <a:gd name="T10" fmla="*/ 5 w 16"/>
                  <a:gd name="T11" fmla="*/ 3 h 14"/>
                  <a:gd name="T12" fmla="*/ 14 w 16"/>
                  <a:gd name="T13" fmla="*/ 11 h 14"/>
                  <a:gd name="T14" fmla="*/ 16 w 16"/>
                  <a:gd name="T15" fmla="*/ 5 h 14"/>
                  <a:gd name="T16" fmla="*/ 14 w 16"/>
                  <a:gd name="T17" fmla="*/ 0 h 14"/>
                  <a:gd name="T18" fmla="*/ 9 w 16"/>
                  <a:gd name="T19" fmla="*/ 0 h 14"/>
                  <a:gd name="T20" fmla="*/ 3 w 16"/>
                  <a:gd name="T21" fmla="*/ 3 h 14"/>
                  <a:gd name="T22" fmla="*/ 5 w 16"/>
                  <a:gd name="T23"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4">
                    <a:moveTo>
                      <a:pt x="5" y="3"/>
                    </a:moveTo>
                    <a:lnTo>
                      <a:pt x="3" y="3"/>
                    </a:lnTo>
                    <a:lnTo>
                      <a:pt x="0" y="7"/>
                    </a:lnTo>
                    <a:lnTo>
                      <a:pt x="11" y="14"/>
                    </a:lnTo>
                    <a:lnTo>
                      <a:pt x="14" y="11"/>
                    </a:lnTo>
                    <a:lnTo>
                      <a:pt x="5" y="3"/>
                    </a:lnTo>
                    <a:lnTo>
                      <a:pt x="14" y="11"/>
                    </a:lnTo>
                    <a:lnTo>
                      <a:pt x="16" y="5"/>
                    </a:lnTo>
                    <a:lnTo>
                      <a:pt x="14" y="0"/>
                    </a:lnTo>
                    <a:lnTo>
                      <a:pt x="9" y="0"/>
                    </a:lnTo>
                    <a:lnTo>
                      <a:pt x="3" y="3"/>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1" name="Freeform 491"/>
              <p:cNvSpPr>
                <a:spLocks/>
              </p:cNvSpPr>
              <p:nvPr/>
            </p:nvSpPr>
            <p:spPr bwMode="auto">
              <a:xfrm>
                <a:off x="6620" y="2317"/>
                <a:ext cx="13" cy="15"/>
              </a:xfrm>
              <a:custGeom>
                <a:avLst/>
                <a:gdLst>
                  <a:gd name="T0" fmla="*/ 13 w 13"/>
                  <a:gd name="T1" fmla="*/ 11 h 15"/>
                  <a:gd name="T2" fmla="*/ 2 w 13"/>
                  <a:gd name="T3" fmla="*/ 2 h 15"/>
                  <a:gd name="T4" fmla="*/ 0 w 13"/>
                  <a:gd name="T5" fmla="*/ 7 h 15"/>
                  <a:gd name="T6" fmla="*/ 9 w 13"/>
                  <a:gd name="T7" fmla="*/ 15 h 15"/>
                  <a:gd name="T8" fmla="*/ 13 w 13"/>
                  <a:gd name="T9" fmla="*/ 11 h 15"/>
                  <a:gd name="T10" fmla="*/ 13 w 13"/>
                  <a:gd name="T11" fmla="*/ 11 h 15"/>
                  <a:gd name="T12" fmla="*/ 13 w 13"/>
                  <a:gd name="T13" fmla="*/ 11 h 15"/>
                  <a:gd name="T14" fmla="*/ 13 w 13"/>
                  <a:gd name="T15" fmla="*/ 7 h 15"/>
                  <a:gd name="T16" fmla="*/ 11 w 13"/>
                  <a:gd name="T17" fmla="*/ 2 h 15"/>
                  <a:gd name="T18" fmla="*/ 6 w 13"/>
                  <a:gd name="T19" fmla="*/ 0 h 15"/>
                  <a:gd name="T20" fmla="*/ 2 w 13"/>
                  <a:gd name="T21" fmla="*/ 2 h 15"/>
                  <a:gd name="T22" fmla="*/ 13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3" y="11"/>
                    </a:moveTo>
                    <a:lnTo>
                      <a:pt x="2" y="2"/>
                    </a:lnTo>
                    <a:lnTo>
                      <a:pt x="0" y="7"/>
                    </a:lnTo>
                    <a:lnTo>
                      <a:pt x="9" y="15"/>
                    </a:lnTo>
                    <a:lnTo>
                      <a:pt x="13" y="11"/>
                    </a:lnTo>
                    <a:lnTo>
                      <a:pt x="13" y="11"/>
                    </a:lnTo>
                    <a:lnTo>
                      <a:pt x="13" y="11"/>
                    </a:lnTo>
                    <a:lnTo>
                      <a:pt x="13" y="7"/>
                    </a:lnTo>
                    <a:lnTo>
                      <a:pt x="11" y="2"/>
                    </a:lnTo>
                    <a:lnTo>
                      <a:pt x="6"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2" name="Freeform 492"/>
              <p:cNvSpPr>
                <a:spLocks/>
              </p:cNvSpPr>
              <p:nvPr/>
            </p:nvSpPr>
            <p:spPr bwMode="auto">
              <a:xfrm>
                <a:off x="6622" y="2313"/>
                <a:ext cx="15" cy="15"/>
              </a:xfrm>
              <a:custGeom>
                <a:avLst/>
                <a:gdLst>
                  <a:gd name="T0" fmla="*/ 4 w 15"/>
                  <a:gd name="T1" fmla="*/ 2 h 15"/>
                  <a:gd name="T2" fmla="*/ 4 w 15"/>
                  <a:gd name="T3" fmla="*/ 2 h 15"/>
                  <a:gd name="T4" fmla="*/ 0 w 15"/>
                  <a:gd name="T5" fmla="*/ 6 h 15"/>
                  <a:gd name="T6" fmla="*/ 11 w 15"/>
                  <a:gd name="T7" fmla="*/ 15 h 15"/>
                  <a:gd name="T8" fmla="*/ 13 w 15"/>
                  <a:gd name="T9" fmla="*/ 11 h 15"/>
                  <a:gd name="T10" fmla="*/ 4 w 15"/>
                  <a:gd name="T11" fmla="*/ 2 h 15"/>
                  <a:gd name="T12" fmla="*/ 13 w 15"/>
                  <a:gd name="T13" fmla="*/ 11 h 15"/>
                  <a:gd name="T14" fmla="*/ 15 w 15"/>
                  <a:gd name="T15" fmla="*/ 6 h 15"/>
                  <a:gd name="T16" fmla="*/ 13 w 15"/>
                  <a:gd name="T17" fmla="*/ 2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6"/>
                    </a:lnTo>
                    <a:lnTo>
                      <a:pt x="11" y="15"/>
                    </a:lnTo>
                    <a:lnTo>
                      <a:pt x="13" y="11"/>
                    </a:lnTo>
                    <a:lnTo>
                      <a:pt x="4" y="2"/>
                    </a:lnTo>
                    <a:lnTo>
                      <a:pt x="13" y="11"/>
                    </a:lnTo>
                    <a:lnTo>
                      <a:pt x="15"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3" name="Freeform 493"/>
              <p:cNvSpPr>
                <a:spLocks/>
              </p:cNvSpPr>
              <p:nvPr/>
            </p:nvSpPr>
            <p:spPr bwMode="auto">
              <a:xfrm>
                <a:off x="6626" y="2310"/>
                <a:ext cx="14" cy="14"/>
              </a:xfrm>
              <a:custGeom>
                <a:avLst/>
                <a:gdLst>
                  <a:gd name="T0" fmla="*/ 14 w 14"/>
                  <a:gd name="T1" fmla="*/ 11 h 14"/>
                  <a:gd name="T2" fmla="*/ 3 w 14"/>
                  <a:gd name="T3" fmla="*/ 3 h 14"/>
                  <a:gd name="T4" fmla="*/ 0 w 14"/>
                  <a:gd name="T5" fmla="*/ 5 h 14"/>
                  <a:gd name="T6" fmla="*/ 9 w 14"/>
                  <a:gd name="T7" fmla="*/ 14 h 14"/>
                  <a:gd name="T8" fmla="*/ 14 w 14"/>
                  <a:gd name="T9" fmla="*/ 11 h 14"/>
                  <a:gd name="T10" fmla="*/ 14 w 14"/>
                  <a:gd name="T11" fmla="*/ 11 h 14"/>
                  <a:gd name="T12" fmla="*/ 14 w 14"/>
                  <a:gd name="T13" fmla="*/ 11 h 14"/>
                  <a:gd name="T14" fmla="*/ 14 w 14"/>
                  <a:gd name="T15" fmla="*/ 5 h 14"/>
                  <a:gd name="T16" fmla="*/ 14 w 14"/>
                  <a:gd name="T17" fmla="*/ 0 h 14"/>
                  <a:gd name="T18" fmla="*/ 9 w 14"/>
                  <a:gd name="T19" fmla="*/ 0 h 14"/>
                  <a:gd name="T20" fmla="*/ 3 w 14"/>
                  <a:gd name="T21" fmla="*/ 3 h 14"/>
                  <a:gd name="T22" fmla="*/ 14 w 14"/>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14" y="11"/>
                    </a:moveTo>
                    <a:lnTo>
                      <a:pt x="3" y="3"/>
                    </a:lnTo>
                    <a:lnTo>
                      <a:pt x="0" y="5"/>
                    </a:lnTo>
                    <a:lnTo>
                      <a:pt x="9" y="14"/>
                    </a:lnTo>
                    <a:lnTo>
                      <a:pt x="14" y="11"/>
                    </a:lnTo>
                    <a:lnTo>
                      <a:pt x="14" y="11"/>
                    </a:lnTo>
                    <a:lnTo>
                      <a:pt x="14" y="11"/>
                    </a:lnTo>
                    <a:lnTo>
                      <a:pt x="14" y="5"/>
                    </a:lnTo>
                    <a:lnTo>
                      <a:pt x="14" y="0"/>
                    </a:lnTo>
                    <a:lnTo>
                      <a:pt x="9" y="0"/>
                    </a:lnTo>
                    <a:lnTo>
                      <a:pt x="3" y="3"/>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4" name="Freeform 494"/>
              <p:cNvSpPr>
                <a:spLocks/>
              </p:cNvSpPr>
              <p:nvPr/>
            </p:nvSpPr>
            <p:spPr bwMode="auto">
              <a:xfrm>
                <a:off x="6629" y="2306"/>
                <a:ext cx="15" cy="15"/>
              </a:xfrm>
              <a:custGeom>
                <a:avLst/>
                <a:gdLst>
                  <a:gd name="T0" fmla="*/ 4 w 15"/>
                  <a:gd name="T1" fmla="*/ 2 h 15"/>
                  <a:gd name="T2" fmla="*/ 4 w 15"/>
                  <a:gd name="T3" fmla="*/ 2 h 15"/>
                  <a:gd name="T4" fmla="*/ 0 w 15"/>
                  <a:gd name="T5" fmla="*/ 7 h 15"/>
                  <a:gd name="T6" fmla="*/ 11 w 15"/>
                  <a:gd name="T7" fmla="*/ 15 h 15"/>
                  <a:gd name="T8" fmla="*/ 13 w 15"/>
                  <a:gd name="T9" fmla="*/ 11 h 15"/>
                  <a:gd name="T10" fmla="*/ 4 w 15"/>
                  <a:gd name="T11" fmla="*/ 2 h 15"/>
                  <a:gd name="T12" fmla="*/ 13 w 15"/>
                  <a:gd name="T13" fmla="*/ 11 h 15"/>
                  <a:gd name="T14" fmla="*/ 15 w 15"/>
                  <a:gd name="T15" fmla="*/ 7 h 15"/>
                  <a:gd name="T16" fmla="*/ 13 w 15"/>
                  <a:gd name="T17" fmla="*/ 2 h 15"/>
                  <a:gd name="T18" fmla="*/ 8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7"/>
                    </a:lnTo>
                    <a:lnTo>
                      <a:pt x="11" y="15"/>
                    </a:lnTo>
                    <a:lnTo>
                      <a:pt x="13" y="11"/>
                    </a:lnTo>
                    <a:lnTo>
                      <a:pt x="4" y="2"/>
                    </a:lnTo>
                    <a:lnTo>
                      <a:pt x="13" y="11"/>
                    </a:lnTo>
                    <a:lnTo>
                      <a:pt x="15" y="7"/>
                    </a:lnTo>
                    <a:lnTo>
                      <a:pt x="13" y="2"/>
                    </a:lnTo>
                    <a:lnTo>
                      <a:pt x="8"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5" name="Freeform 495"/>
              <p:cNvSpPr>
                <a:spLocks/>
              </p:cNvSpPr>
              <p:nvPr/>
            </p:nvSpPr>
            <p:spPr bwMode="auto">
              <a:xfrm>
                <a:off x="6633" y="2301"/>
                <a:ext cx="15" cy="16"/>
              </a:xfrm>
              <a:custGeom>
                <a:avLst/>
                <a:gdLst>
                  <a:gd name="T0" fmla="*/ 13 w 15"/>
                  <a:gd name="T1" fmla="*/ 12 h 16"/>
                  <a:gd name="T2" fmla="*/ 2 w 15"/>
                  <a:gd name="T3" fmla="*/ 3 h 16"/>
                  <a:gd name="T4" fmla="*/ 0 w 15"/>
                  <a:gd name="T5" fmla="*/ 7 h 16"/>
                  <a:gd name="T6" fmla="*/ 9 w 15"/>
                  <a:gd name="T7" fmla="*/ 16 h 16"/>
                  <a:gd name="T8" fmla="*/ 13 w 15"/>
                  <a:gd name="T9" fmla="*/ 12 h 16"/>
                  <a:gd name="T10" fmla="*/ 13 w 15"/>
                  <a:gd name="T11" fmla="*/ 12 h 16"/>
                  <a:gd name="T12" fmla="*/ 13 w 15"/>
                  <a:gd name="T13" fmla="*/ 12 h 16"/>
                  <a:gd name="T14" fmla="*/ 15 w 15"/>
                  <a:gd name="T15" fmla="*/ 7 h 16"/>
                  <a:gd name="T16" fmla="*/ 13 w 15"/>
                  <a:gd name="T17" fmla="*/ 3 h 16"/>
                  <a:gd name="T18" fmla="*/ 9 w 15"/>
                  <a:gd name="T19" fmla="*/ 0 h 16"/>
                  <a:gd name="T20" fmla="*/ 2 w 15"/>
                  <a:gd name="T21" fmla="*/ 3 h 16"/>
                  <a:gd name="T22" fmla="*/ 13 w 15"/>
                  <a:gd name="T23" fmla="*/ 1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2"/>
                    </a:moveTo>
                    <a:lnTo>
                      <a:pt x="2" y="3"/>
                    </a:lnTo>
                    <a:lnTo>
                      <a:pt x="0" y="7"/>
                    </a:lnTo>
                    <a:lnTo>
                      <a:pt x="9" y="16"/>
                    </a:lnTo>
                    <a:lnTo>
                      <a:pt x="13" y="12"/>
                    </a:lnTo>
                    <a:lnTo>
                      <a:pt x="13" y="12"/>
                    </a:lnTo>
                    <a:lnTo>
                      <a:pt x="13" y="12"/>
                    </a:lnTo>
                    <a:lnTo>
                      <a:pt x="15" y="7"/>
                    </a:lnTo>
                    <a:lnTo>
                      <a:pt x="13" y="3"/>
                    </a:lnTo>
                    <a:lnTo>
                      <a:pt x="9" y="0"/>
                    </a:lnTo>
                    <a:lnTo>
                      <a:pt x="2" y="3"/>
                    </a:lnTo>
                    <a:lnTo>
                      <a:pt x="13"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6" name="Freeform 496"/>
              <p:cNvSpPr>
                <a:spLocks/>
              </p:cNvSpPr>
              <p:nvPr/>
            </p:nvSpPr>
            <p:spPr bwMode="auto">
              <a:xfrm>
                <a:off x="6635" y="2297"/>
                <a:ext cx="16" cy="16"/>
              </a:xfrm>
              <a:custGeom>
                <a:avLst/>
                <a:gdLst>
                  <a:gd name="T0" fmla="*/ 5 w 16"/>
                  <a:gd name="T1" fmla="*/ 2 h 16"/>
                  <a:gd name="T2" fmla="*/ 5 w 16"/>
                  <a:gd name="T3" fmla="*/ 2 h 16"/>
                  <a:gd name="T4" fmla="*/ 0 w 16"/>
                  <a:gd name="T5" fmla="*/ 7 h 16"/>
                  <a:gd name="T6" fmla="*/ 11 w 16"/>
                  <a:gd name="T7" fmla="*/ 16 h 16"/>
                  <a:gd name="T8" fmla="*/ 13 w 16"/>
                  <a:gd name="T9" fmla="*/ 11 h 16"/>
                  <a:gd name="T10" fmla="*/ 5 w 16"/>
                  <a:gd name="T11" fmla="*/ 2 h 16"/>
                  <a:gd name="T12" fmla="*/ 13 w 16"/>
                  <a:gd name="T13" fmla="*/ 11 h 16"/>
                  <a:gd name="T14" fmla="*/ 16 w 16"/>
                  <a:gd name="T15" fmla="*/ 7 h 16"/>
                  <a:gd name="T16" fmla="*/ 13 w 16"/>
                  <a:gd name="T17" fmla="*/ 2 h 16"/>
                  <a:gd name="T18" fmla="*/ 9 w 16"/>
                  <a:gd name="T19" fmla="*/ 0 h 16"/>
                  <a:gd name="T20" fmla="*/ 5 w 16"/>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2"/>
                    </a:moveTo>
                    <a:lnTo>
                      <a:pt x="5" y="2"/>
                    </a:lnTo>
                    <a:lnTo>
                      <a:pt x="0" y="7"/>
                    </a:lnTo>
                    <a:lnTo>
                      <a:pt x="11" y="16"/>
                    </a:lnTo>
                    <a:lnTo>
                      <a:pt x="13" y="11"/>
                    </a:lnTo>
                    <a:lnTo>
                      <a:pt x="5" y="2"/>
                    </a:lnTo>
                    <a:lnTo>
                      <a:pt x="13" y="11"/>
                    </a:lnTo>
                    <a:lnTo>
                      <a:pt x="16" y="7"/>
                    </a:lnTo>
                    <a:lnTo>
                      <a:pt x="13"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7" name="Freeform 497"/>
              <p:cNvSpPr>
                <a:spLocks/>
              </p:cNvSpPr>
              <p:nvPr/>
            </p:nvSpPr>
            <p:spPr bwMode="auto">
              <a:xfrm>
                <a:off x="6640" y="2295"/>
                <a:ext cx="15" cy="13"/>
              </a:xfrm>
              <a:custGeom>
                <a:avLst/>
                <a:gdLst>
                  <a:gd name="T0" fmla="*/ 13 w 15"/>
                  <a:gd name="T1" fmla="*/ 11 h 13"/>
                  <a:gd name="T2" fmla="*/ 4 w 15"/>
                  <a:gd name="T3" fmla="*/ 2 h 13"/>
                  <a:gd name="T4" fmla="*/ 0 w 15"/>
                  <a:gd name="T5" fmla="*/ 4 h 13"/>
                  <a:gd name="T6" fmla="*/ 8 w 15"/>
                  <a:gd name="T7" fmla="*/ 13 h 13"/>
                  <a:gd name="T8" fmla="*/ 13 w 15"/>
                  <a:gd name="T9" fmla="*/ 11 h 13"/>
                  <a:gd name="T10" fmla="*/ 13 w 15"/>
                  <a:gd name="T11" fmla="*/ 11 h 13"/>
                  <a:gd name="T12" fmla="*/ 13 w 15"/>
                  <a:gd name="T13" fmla="*/ 11 h 13"/>
                  <a:gd name="T14" fmla="*/ 15 w 15"/>
                  <a:gd name="T15" fmla="*/ 6 h 13"/>
                  <a:gd name="T16" fmla="*/ 13 w 15"/>
                  <a:gd name="T17" fmla="*/ 2 h 13"/>
                  <a:gd name="T18" fmla="*/ 8 w 15"/>
                  <a:gd name="T19" fmla="*/ 0 h 13"/>
                  <a:gd name="T20" fmla="*/ 4 w 15"/>
                  <a:gd name="T21" fmla="*/ 2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2"/>
                    </a:lnTo>
                    <a:lnTo>
                      <a:pt x="0" y="4"/>
                    </a:lnTo>
                    <a:lnTo>
                      <a:pt x="8" y="13"/>
                    </a:lnTo>
                    <a:lnTo>
                      <a:pt x="13" y="11"/>
                    </a:lnTo>
                    <a:lnTo>
                      <a:pt x="13" y="11"/>
                    </a:lnTo>
                    <a:lnTo>
                      <a:pt x="13" y="11"/>
                    </a:lnTo>
                    <a:lnTo>
                      <a:pt x="15" y="6"/>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8" name="Freeform 498"/>
              <p:cNvSpPr>
                <a:spLocks/>
              </p:cNvSpPr>
              <p:nvPr/>
            </p:nvSpPr>
            <p:spPr bwMode="auto">
              <a:xfrm>
                <a:off x="6644" y="2290"/>
                <a:ext cx="13" cy="16"/>
              </a:xfrm>
              <a:custGeom>
                <a:avLst/>
                <a:gdLst>
                  <a:gd name="T0" fmla="*/ 13 w 13"/>
                  <a:gd name="T1" fmla="*/ 11 h 16"/>
                  <a:gd name="T2" fmla="*/ 2 w 13"/>
                  <a:gd name="T3" fmla="*/ 3 h 16"/>
                  <a:gd name="T4" fmla="*/ 0 w 13"/>
                  <a:gd name="T5" fmla="*/ 7 h 16"/>
                  <a:gd name="T6" fmla="*/ 9 w 13"/>
                  <a:gd name="T7" fmla="*/ 16 h 16"/>
                  <a:gd name="T8" fmla="*/ 11 w 13"/>
                  <a:gd name="T9" fmla="*/ 11 h 16"/>
                  <a:gd name="T10" fmla="*/ 13 w 13"/>
                  <a:gd name="T11" fmla="*/ 11 h 16"/>
                  <a:gd name="T12" fmla="*/ 11 w 13"/>
                  <a:gd name="T13" fmla="*/ 11 h 16"/>
                  <a:gd name="T14" fmla="*/ 13 w 13"/>
                  <a:gd name="T15" fmla="*/ 7 h 16"/>
                  <a:gd name="T16" fmla="*/ 11 w 13"/>
                  <a:gd name="T17" fmla="*/ 3 h 16"/>
                  <a:gd name="T18" fmla="*/ 7 w 13"/>
                  <a:gd name="T19" fmla="*/ 0 h 16"/>
                  <a:gd name="T20" fmla="*/ 2 w 13"/>
                  <a:gd name="T21" fmla="*/ 3 h 16"/>
                  <a:gd name="T22" fmla="*/ 13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3" y="11"/>
                    </a:moveTo>
                    <a:lnTo>
                      <a:pt x="2" y="3"/>
                    </a:lnTo>
                    <a:lnTo>
                      <a:pt x="0" y="7"/>
                    </a:lnTo>
                    <a:lnTo>
                      <a:pt x="9" y="16"/>
                    </a:lnTo>
                    <a:lnTo>
                      <a:pt x="11" y="11"/>
                    </a:lnTo>
                    <a:lnTo>
                      <a:pt x="13" y="11"/>
                    </a:lnTo>
                    <a:lnTo>
                      <a:pt x="11" y="11"/>
                    </a:lnTo>
                    <a:lnTo>
                      <a:pt x="13" y="7"/>
                    </a:lnTo>
                    <a:lnTo>
                      <a:pt x="11" y="3"/>
                    </a:lnTo>
                    <a:lnTo>
                      <a:pt x="7" y="0"/>
                    </a:lnTo>
                    <a:lnTo>
                      <a:pt x="2"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9" name="Freeform 499"/>
              <p:cNvSpPr>
                <a:spLocks/>
              </p:cNvSpPr>
              <p:nvPr/>
            </p:nvSpPr>
            <p:spPr bwMode="auto">
              <a:xfrm>
                <a:off x="6646" y="2286"/>
                <a:ext cx="16" cy="15"/>
              </a:xfrm>
              <a:custGeom>
                <a:avLst/>
                <a:gdLst>
                  <a:gd name="T0" fmla="*/ 13 w 16"/>
                  <a:gd name="T1" fmla="*/ 11 h 15"/>
                  <a:gd name="T2" fmla="*/ 5 w 16"/>
                  <a:gd name="T3" fmla="*/ 2 h 15"/>
                  <a:gd name="T4" fmla="*/ 0 w 16"/>
                  <a:gd name="T5" fmla="*/ 7 h 15"/>
                  <a:gd name="T6" fmla="*/ 11 w 16"/>
                  <a:gd name="T7" fmla="*/ 15 h 15"/>
                  <a:gd name="T8" fmla="*/ 13 w 16"/>
                  <a:gd name="T9" fmla="*/ 11 h 15"/>
                  <a:gd name="T10" fmla="*/ 13 w 16"/>
                  <a:gd name="T11" fmla="*/ 11 h 15"/>
                  <a:gd name="T12" fmla="*/ 13 w 16"/>
                  <a:gd name="T13" fmla="*/ 11 h 15"/>
                  <a:gd name="T14" fmla="*/ 16 w 16"/>
                  <a:gd name="T15" fmla="*/ 7 h 15"/>
                  <a:gd name="T16" fmla="*/ 13 w 16"/>
                  <a:gd name="T17" fmla="*/ 2 h 15"/>
                  <a:gd name="T18" fmla="*/ 9 w 16"/>
                  <a:gd name="T19" fmla="*/ 0 h 15"/>
                  <a:gd name="T20" fmla="*/ 5 w 16"/>
                  <a:gd name="T21" fmla="*/ 2 h 15"/>
                  <a:gd name="T22" fmla="*/ 13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3" y="11"/>
                    </a:moveTo>
                    <a:lnTo>
                      <a:pt x="5" y="2"/>
                    </a:lnTo>
                    <a:lnTo>
                      <a:pt x="0" y="7"/>
                    </a:lnTo>
                    <a:lnTo>
                      <a:pt x="11" y="15"/>
                    </a:lnTo>
                    <a:lnTo>
                      <a:pt x="13" y="11"/>
                    </a:lnTo>
                    <a:lnTo>
                      <a:pt x="13" y="11"/>
                    </a:lnTo>
                    <a:lnTo>
                      <a:pt x="13" y="11"/>
                    </a:lnTo>
                    <a:lnTo>
                      <a:pt x="16" y="7"/>
                    </a:lnTo>
                    <a:lnTo>
                      <a:pt x="13" y="2"/>
                    </a:lnTo>
                    <a:lnTo>
                      <a:pt x="9" y="0"/>
                    </a:lnTo>
                    <a:lnTo>
                      <a:pt x="5"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0" name="Freeform 500"/>
              <p:cNvSpPr>
                <a:spLocks/>
              </p:cNvSpPr>
              <p:nvPr/>
            </p:nvSpPr>
            <p:spPr bwMode="auto">
              <a:xfrm>
                <a:off x="6651" y="2284"/>
                <a:ext cx="13" cy="13"/>
              </a:xfrm>
              <a:custGeom>
                <a:avLst/>
                <a:gdLst>
                  <a:gd name="T0" fmla="*/ 2 w 13"/>
                  <a:gd name="T1" fmla="*/ 2 h 13"/>
                  <a:gd name="T2" fmla="*/ 2 w 13"/>
                  <a:gd name="T3" fmla="*/ 2 h 13"/>
                  <a:gd name="T4" fmla="*/ 0 w 13"/>
                  <a:gd name="T5" fmla="*/ 4 h 13"/>
                  <a:gd name="T6" fmla="*/ 8 w 13"/>
                  <a:gd name="T7" fmla="*/ 13 h 13"/>
                  <a:gd name="T8" fmla="*/ 11 w 13"/>
                  <a:gd name="T9" fmla="*/ 11 h 13"/>
                  <a:gd name="T10" fmla="*/ 2 w 13"/>
                  <a:gd name="T11" fmla="*/ 2 h 13"/>
                  <a:gd name="T12" fmla="*/ 11 w 13"/>
                  <a:gd name="T13" fmla="*/ 11 h 13"/>
                  <a:gd name="T14" fmla="*/ 13 w 13"/>
                  <a:gd name="T15" fmla="*/ 4 h 13"/>
                  <a:gd name="T16" fmla="*/ 11 w 13"/>
                  <a:gd name="T17" fmla="*/ 0 h 13"/>
                  <a:gd name="T18" fmla="*/ 6 w 13"/>
                  <a:gd name="T19" fmla="*/ 0 h 13"/>
                  <a:gd name="T20" fmla="*/ 2 w 13"/>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2" y="2"/>
                    </a:moveTo>
                    <a:lnTo>
                      <a:pt x="2" y="2"/>
                    </a:lnTo>
                    <a:lnTo>
                      <a:pt x="0" y="4"/>
                    </a:lnTo>
                    <a:lnTo>
                      <a:pt x="8" y="13"/>
                    </a:lnTo>
                    <a:lnTo>
                      <a:pt x="11" y="11"/>
                    </a:lnTo>
                    <a:lnTo>
                      <a:pt x="2" y="2"/>
                    </a:lnTo>
                    <a:lnTo>
                      <a:pt x="11" y="11"/>
                    </a:lnTo>
                    <a:lnTo>
                      <a:pt x="13" y="4"/>
                    </a:lnTo>
                    <a:lnTo>
                      <a:pt x="11" y="0"/>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1" name="Freeform 501"/>
              <p:cNvSpPr>
                <a:spLocks/>
              </p:cNvSpPr>
              <p:nvPr/>
            </p:nvSpPr>
            <p:spPr bwMode="auto">
              <a:xfrm>
                <a:off x="6653" y="2279"/>
                <a:ext cx="15" cy="16"/>
              </a:xfrm>
              <a:custGeom>
                <a:avLst/>
                <a:gdLst>
                  <a:gd name="T0" fmla="*/ 13 w 15"/>
                  <a:gd name="T1" fmla="*/ 11 h 16"/>
                  <a:gd name="T2" fmla="*/ 4 w 15"/>
                  <a:gd name="T3" fmla="*/ 3 h 16"/>
                  <a:gd name="T4" fmla="*/ 0 w 15"/>
                  <a:gd name="T5" fmla="*/ 7 h 16"/>
                  <a:gd name="T6" fmla="*/ 9 w 15"/>
                  <a:gd name="T7" fmla="*/ 16 h 16"/>
                  <a:gd name="T8" fmla="*/ 13 w 15"/>
                  <a:gd name="T9" fmla="*/ 11 h 16"/>
                  <a:gd name="T10" fmla="*/ 13 w 15"/>
                  <a:gd name="T11" fmla="*/ 11 h 16"/>
                  <a:gd name="T12" fmla="*/ 13 w 15"/>
                  <a:gd name="T13" fmla="*/ 11 h 16"/>
                  <a:gd name="T14" fmla="*/ 15 w 15"/>
                  <a:gd name="T15" fmla="*/ 7 h 16"/>
                  <a:gd name="T16" fmla="*/ 13 w 15"/>
                  <a:gd name="T17" fmla="*/ 3 h 16"/>
                  <a:gd name="T18" fmla="*/ 9 w 15"/>
                  <a:gd name="T19" fmla="*/ 0 h 16"/>
                  <a:gd name="T20" fmla="*/ 4 w 15"/>
                  <a:gd name="T21" fmla="*/ 3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3"/>
                    </a:lnTo>
                    <a:lnTo>
                      <a:pt x="0" y="7"/>
                    </a:lnTo>
                    <a:lnTo>
                      <a:pt x="9" y="16"/>
                    </a:lnTo>
                    <a:lnTo>
                      <a:pt x="13" y="11"/>
                    </a:lnTo>
                    <a:lnTo>
                      <a:pt x="13" y="11"/>
                    </a:lnTo>
                    <a:lnTo>
                      <a:pt x="13" y="11"/>
                    </a:lnTo>
                    <a:lnTo>
                      <a:pt x="15" y="7"/>
                    </a:lnTo>
                    <a:lnTo>
                      <a:pt x="13" y="3"/>
                    </a:lnTo>
                    <a:lnTo>
                      <a:pt x="9" y="0"/>
                    </a:lnTo>
                    <a:lnTo>
                      <a:pt x="4"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2" name="Freeform 502"/>
              <p:cNvSpPr>
                <a:spLocks/>
              </p:cNvSpPr>
              <p:nvPr/>
            </p:nvSpPr>
            <p:spPr bwMode="auto">
              <a:xfrm>
                <a:off x="6657" y="2275"/>
                <a:ext cx="14" cy="15"/>
              </a:xfrm>
              <a:custGeom>
                <a:avLst/>
                <a:gdLst>
                  <a:gd name="T0" fmla="*/ 14 w 14"/>
                  <a:gd name="T1" fmla="*/ 11 h 15"/>
                  <a:gd name="T2" fmla="*/ 2 w 14"/>
                  <a:gd name="T3" fmla="*/ 2 h 15"/>
                  <a:gd name="T4" fmla="*/ 0 w 14"/>
                  <a:gd name="T5" fmla="*/ 7 h 15"/>
                  <a:gd name="T6" fmla="*/ 9 w 14"/>
                  <a:gd name="T7" fmla="*/ 15 h 15"/>
                  <a:gd name="T8" fmla="*/ 14 w 14"/>
                  <a:gd name="T9" fmla="*/ 11 h 15"/>
                  <a:gd name="T10" fmla="*/ 14 w 14"/>
                  <a:gd name="T11" fmla="*/ 11 h 15"/>
                  <a:gd name="T12" fmla="*/ 14 w 14"/>
                  <a:gd name="T13" fmla="*/ 11 h 15"/>
                  <a:gd name="T14" fmla="*/ 14 w 14"/>
                  <a:gd name="T15" fmla="*/ 7 h 15"/>
                  <a:gd name="T16" fmla="*/ 14 w 14"/>
                  <a:gd name="T17" fmla="*/ 2 h 15"/>
                  <a:gd name="T18" fmla="*/ 9 w 14"/>
                  <a:gd name="T19" fmla="*/ 0 h 15"/>
                  <a:gd name="T20" fmla="*/ 2 w 14"/>
                  <a:gd name="T21" fmla="*/ 2 h 15"/>
                  <a:gd name="T22" fmla="*/ 14 w 14"/>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14" y="11"/>
                    </a:moveTo>
                    <a:lnTo>
                      <a:pt x="2" y="2"/>
                    </a:lnTo>
                    <a:lnTo>
                      <a:pt x="0" y="7"/>
                    </a:lnTo>
                    <a:lnTo>
                      <a:pt x="9" y="15"/>
                    </a:lnTo>
                    <a:lnTo>
                      <a:pt x="14" y="11"/>
                    </a:lnTo>
                    <a:lnTo>
                      <a:pt x="14" y="11"/>
                    </a:lnTo>
                    <a:lnTo>
                      <a:pt x="14" y="11"/>
                    </a:lnTo>
                    <a:lnTo>
                      <a:pt x="14" y="7"/>
                    </a:lnTo>
                    <a:lnTo>
                      <a:pt x="14" y="2"/>
                    </a:lnTo>
                    <a:lnTo>
                      <a:pt x="9" y="0"/>
                    </a:lnTo>
                    <a:lnTo>
                      <a:pt x="2"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3" name="Freeform 503"/>
              <p:cNvSpPr>
                <a:spLocks/>
              </p:cNvSpPr>
              <p:nvPr/>
            </p:nvSpPr>
            <p:spPr bwMode="auto">
              <a:xfrm>
                <a:off x="6659" y="2273"/>
                <a:ext cx="16" cy="13"/>
              </a:xfrm>
              <a:custGeom>
                <a:avLst/>
                <a:gdLst>
                  <a:gd name="T0" fmla="*/ 5 w 16"/>
                  <a:gd name="T1" fmla="*/ 2 h 13"/>
                  <a:gd name="T2" fmla="*/ 5 w 16"/>
                  <a:gd name="T3" fmla="*/ 2 h 13"/>
                  <a:gd name="T4" fmla="*/ 0 w 16"/>
                  <a:gd name="T5" fmla="*/ 4 h 13"/>
                  <a:gd name="T6" fmla="*/ 12 w 16"/>
                  <a:gd name="T7" fmla="*/ 13 h 13"/>
                  <a:gd name="T8" fmla="*/ 14 w 16"/>
                  <a:gd name="T9" fmla="*/ 11 h 13"/>
                  <a:gd name="T10" fmla="*/ 5 w 16"/>
                  <a:gd name="T11" fmla="*/ 2 h 13"/>
                  <a:gd name="T12" fmla="*/ 14 w 16"/>
                  <a:gd name="T13" fmla="*/ 11 h 13"/>
                  <a:gd name="T14" fmla="*/ 16 w 16"/>
                  <a:gd name="T15" fmla="*/ 4 h 13"/>
                  <a:gd name="T16" fmla="*/ 14 w 16"/>
                  <a:gd name="T17" fmla="*/ 0 h 13"/>
                  <a:gd name="T18" fmla="*/ 9 w 16"/>
                  <a:gd name="T19" fmla="*/ 0 h 13"/>
                  <a:gd name="T20" fmla="*/ 5 w 16"/>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3">
                    <a:moveTo>
                      <a:pt x="5" y="2"/>
                    </a:moveTo>
                    <a:lnTo>
                      <a:pt x="5" y="2"/>
                    </a:lnTo>
                    <a:lnTo>
                      <a:pt x="0" y="4"/>
                    </a:lnTo>
                    <a:lnTo>
                      <a:pt x="12" y="13"/>
                    </a:lnTo>
                    <a:lnTo>
                      <a:pt x="14" y="11"/>
                    </a:lnTo>
                    <a:lnTo>
                      <a:pt x="5" y="2"/>
                    </a:lnTo>
                    <a:lnTo>
                      <a:pt x="14" y="11"/>
                    </a:lnTo>
                    <a:lnTo>
                      <a:pt x="16" y="4"/>
                    </a:lnTo>
                    <a:lnTo>
                      <a:pt x="14" y="0"/>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4" name="Freeform 504"/>
              <p:cNvSpPr>
                <a:spLocks/>
              </p:cNvSpPr>
              <p:nvPr/>
            </p:nvSpPr>
            <p:spPr bwMode="auto">
              <a:xfrm>
                <a:off x="6664" y="2268"/>
                <a:ext cx="15" cy="16"/>
              </a:xfrm>
              <a:custGeom>
                <a:avLst/>
                <a:gdLst>
                  <a:gd name="T0" fmla="*/ 2 w 15"/>
                  <a:gd name="T1" fmla="*/ 3 h 16"/>
                  <a:gd name="T2" fmla="*/ 2 w 15"/>
                  <a:gd name="T3" fmla="*/ 3 h 16"/>
                  <a:gd name="T4" fmla="*/ 0 w 15"/>
                  <a:gd name="T5" fmla="*/ 7 h 16"/>
                  <a:gd name="T6" fmla="*/ 9 w 15"/>
                  <a:gd name="T7" fmla="*/ 16 h 16"/>
                  <a:gd name="T8" fmla="*/ 13 w 15"/>
                  <a:gd name="T9" fmla="*/ 11 h 16"/>
                  <a:gd name="T10" fmla="*/ 2 w 15"/>
                  <a:gd name="T11" fmla="*/ 3 h 16"/>
                  <a:gd name="T12" fmla="*/ 13 w 15"/>
                  <a:gd name="T13" fmla="*/ 11 h 16"/>
                  <a:gd name="T14" fmla="*/ 15 w 15"/>
                  <a:gd name="T15" fmla="*/ 7 h 16"/>
                  <a:gd name="T16" fmla="*/ 13 w 15"/>
                  <a:gd name="T17" fmla="*/ 3 h 16"/>
                  <a:gd name="T18" fmla="*/ 9 w 15"/>
                  <a:gd name="T19" fmla="*/ 0 h 16"/>
                  <a:gd name="T20" fmla="*/ 2 w 15"/>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6">
                    <a:moveTo>
                      <a:pt x="2" y="3"/>
                    </a:moveTo>
                    <a:lnTo>
                      <a:pt x="2" y="3"/>
                    </a:lnTo>
                    <a:lnTo>
                      <a:pt x="0" y="7"/>
                    </a:lnTo>
                    <a:lnTo>
                      <a:pt x="9" y="16"/>
                    </a:lnTo>
                    <a:lnTo>
                      <a:pt x="13" y="11"/>
                    </a:lnTo>
                    <a:lnTo>
                      <a:pt x="2" y="3"/>
                    </a:lnTo>
                    <a:lnTo>
                      <a:pt x="13" y="11"/>
                    </a:lnTo>
                    <a:lnTo>
                      <a:pt x="15" y="7"/>
                    </a:lnTo>
                    <a:lnTo>
                      <a:pt x="13" y="3"/>
                    </a:lnTo>
                    <a:lnTo>
                      <a:pt x="9" y="0"/>
                    </a:lnTo>
                    <a:lnTo>
                      <a:pt x="2"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5" name="Freeform 505"/>
              <p:cNvSpPr>
                <a:spLocks/>
              </p:cNvSpPr>
              <p:nvPr/>
            </p:nvSpPr>
            <p:spPr bwMode="auto">
              <a:xfrm>
                <a:off x="6666" y="2264"/>
                <a:ext cx="16" cy="15"/>
              </a:xfrm>
              <a:custGeom>
                <a:avLst/>
                <a:gdLst>
                  <a:gd name="T0" fmla="*/ 13 w 16"/>
                  <a:gd name="T1" fmla="*/ 11 h 15"/>
                  <a:gd name="T2" fmla="*/ 5 w 16"/>
                  <a:gd name="T3" fmla="*/ 2 h 15"/>
                  <a:gd name="T4" fmla="*/ 0 w 16"/>
                  <a:gd name="T5" fmla="*/ 7 h 15"/>
                  <a:gd name="T6" fmla="*/ 11 w 16"/>
                  <a:gd name="T7" fmla="*/ 15 h 15"/>
                  <a:gd name="T8" fmla="*/ 13 w 16"/>
                  <a:gd name="T9" fmla="*/ 11 h 15"/>
                  <a:gd name="T10" fmla="*/ 13 w 16"/>
                  <a:gd name="T11" fmla="*/ 11 h 15"/>
                  <a:gd name="T12" fmla="*/ 13 w 16"/>
                  <a:gd name="T13" fmla="*/ 11 h 15"/>
                  <a:gd name="T14" fmla="*/ 16 w 16"/>
                  <a:gd name="T15" fmla="*/ 7 h 15"/>
                  <a:gd name="T16" fmla="*/ 13 w 16"/>
                  <a:gd name="T17" fmla="*/ 2 h 15"/>
                  <a:gd name="T18" fmla="*/ 9 w 16"/>
                  <a:gd name="T19" fmla="*/ 0 h 15"/>
                  <a:gd name="T20" fmla="*/ 5 w 16"/>
                  <a:gd name="T21" fmla="*/ 2 h 15"/>
                  <a:gd name="T22" fmla="*/ 13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3" y="11"/>
                    </a:moveTo>
                    <a:lnTo>
                      <a:pt x="5" y="2"/>
                    </a:lnTo>
                    <a:lnTo>
                      <a:pt x="0" y="7"/>
                    </a:lnTo>
                    <a:lnTo>
                      <a:pt x="11" y="15"/>
                    </a:lnTo>
                    <a:lnTo>
                      <a:pt x="13" y="11"/>
                    </a:lnTo>
                    <a:lnTo>
                      <a:pt x="13" y="11"/>
                    </a:lnTo>
                    <a:lnTo>
                      <a:pt x="13" y="11"/>
                    </a:lnTo>
                    <a:lnTo>
                      <a:pt x="16" y="7"/>
                    </a:lnTo>
                    <a:lnTo>
                      <a:pt x="13" y="2"/>
                    </a:lnTo>
                    <a:lnTo>
                      <a:pt x="9" y="0"/>
                    </a:lnTo>
                    <a:lnTo>
                      <a:pt x="5"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6" name="Freeform 506"/>
              <p:cNvSpPr>
                <a:spLocks/>
              </p:cNvSpPr>
              <p:nvPr/>
            </p:nvSpPr>
            <p:spPr bwMode="auto">
              <a:xfrm>
                <a:off x="6671" y="2262"/>
                <a:ext cx="15" cy="13"/>
              </a:xfrm>
              <a:custGeom>
                <a:avLst/>
                <a:gdLst>
                  <a:gd name="T0" fmla="*/ 13 w 15"/>
                  <a:gd name="T1" fmla="*/ 11 h 13"/>
                  <a:gd name="T2" fmla="*/ 4 w 15"/>
                  <a:gd name="T3" fmla="*/ 2 h 13"/>
                  <a:gd name="T4" fmla="*/ 0 w 15"/>
                  <a:gd name="T5" fmla="*/ 4 h 13"/>
                  <a:gd name="T6" fmla="*/ 8 w 15"/>
                  <a:gd name="T7" fmla="*/ 13 h 13"/>
                  <a:gd name="T8" fmla="*/ 13 w 15"/>
                  <a:gd name="T9" fmla="*/ 11 h 13"/>
                  <a:gd name="T10" fmla="*/ 13 w 15"/>
                  <a:gd name="T11" fmla="*/ 11 h 13"/>
                  <a:gd name="T12" fmla="*/ 13 w 15"/>
                  <a:gd name="T13" fmla="*/ 11 h 13"/>
                  <a:gd name="T14" fmla="*/ 15 w 15"/>
                  <a:gd name="T15" fmla="*/ 4 h 13"/>
                  <a:gd name="T16" fmla="*/ 13 w 15"/>
                  <a:gd name="T17" fmla="*/ 0 h 13"/>
                  <a:gd name="T18" fmla="*/ 8 w 15"/>
                  <a:gd name="T19" fmla="*/ 0 h 13"/>
                  <a:gd name="T20" fmla="*/ 4 w 15"/>
                  <a:gd name="T21" fmla="*/ 2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2"/>
                    </a:lnTo>
                    <a:lnTo>
                      <a:pt x="0" y="4"/>
                    </a:lnTo>
                    <a:lnTo>
                      <a:pt x="8" y="13"/>
                    </a:lnTo>
                    <a:lnTo>
                      <a:pt x="13" y="11"/>
                    </a:lnTo>
                    <a:lnTo>
                      <a:pt x="13" y="11"/>
                    </a:lnTo>
                    <a:lnTo>
                      <a:pt x="13" y="11"/>
                    </a:lnTo>
                    <a:lnTo>
                      <a:pt x="15" y="4"/>
                    </a:lnTo>
                    <a:lnTo>
                      <a:pt x="13" y="0"/>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7" name="Freeform 507"/>
              <p:cNvSpPr>
                <a:spLocks/>
              </p:cNvSpPr>
              <p:nvPr/>
            </p:nvSpPr>
            <p:spPr bwMode="auto">
              <a:xfrm>
                <a:off x="6673" y="2257"/>
                <a:ext cx="15" cy="16"/>
              </a:xfrm>
              <a:custGeom>
                <a:avLst/>
                <a:gdLst>
                  <a:gd name="T0" fmla="*/ 4 w 15"/>
                  <a:gd name="T1" fmla="*/ 2 h 16"/>
                  <a:gd name="T2" fmla="*/ 4 w 15"/>
                  <a:gd name="T3" fmla="*/ 2 h 16"/>
                  <a:gd name="T4" fmla="*/ 0 w 15"/>
                  <a:gd name="T5" fmla="*/ 7 h 16"/>
                  <a:gd name="T6" fmla="*/ 11 w 15"/>
                  <a:gd name="T7" fmla="*/ 16 h 16"/>
                  <a:gd name="T8" fmla="*/ 13 w 15"/>
                  <a:gd name="T9" fmla="*/ 11 h 16"/>
                  <a:gd name="T10" fmla="*/ 4 w 15"/>
                  <a:gd name="T11" fmla="*/ 2 h 16"/>
                  <a:gd name="T12" fmla="*/ 13 w 15"/>
                  <a:gd name="T13" fmla="*/ 11 h 16"/>
                  <a:gd name="T14" fmla="*/ 15 w 15"/>
                  <a:gd name="T15" fmla="*/ 7 h 16"/>
                  <a:gd name="T16" fmla="*/ 13 w 15"/>
                  <a:gd name="T17" fmla="*/ 2 h 16"/>
                  <a:gd name="T18" fmla="*/ 9 w 15"/>
                  <a:gd name="T19" fmla="*/ 0 h 16"/>
                  <a:gd name="T20" fmla="*/ 4 w 15"/>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6">
                    <a:moveTo>
                      <a:pt x="4" y="2"/>
                    </a:moveTo>
                    <a:lnTo>
                      <a:pt x="4" y="2"/>
                    </a:lnTo>
                    <a:lnTo>
                      <a:pt x="0" y="7"/>
                    </a:lnTo>
                    <a:lnTo>
                      <a:pt x="11" y="16"/>
                    </a:lnTo>
                    <a:lnTo>
                      <a:pt x="13" y="11"/>
                    </a:lnTo>
                    <a:lnTo>
                      <a:pt x="4" y="2"/>
                    </a:lnTo>
                    <a:lnTo>
                      <a:pt x="13" y="11"/>
                    </a:lnTo>
                    <a:lnTo>
                      <a:pt x="15" y="7"/>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8" name="Freeform 508"/>
              <p:cNvSpPr>
                <a:spLocks/>
              </p:cNvSpPr>
              <p:nvPr/>
            </p:nvSpPr>
            <p:spPr bwMode="auto">
              <a:xfrm>
                <a:off x="6677" y="2253"/>
                <a:ext cx="16" cy="15"/>
              </a:xfrm>
              <a:custGeom>
                <a:avLst/>
                <a:gdLst>
                  <a:gd name="T0" fmla="*/ 13 w 16"/>
                  <a:gd name="T1" fmla="*/ 11 h 15"/>
                  <a:gd name="T2" fmla="*/ 5 w 16"/>
                  <a:gd name="T3" fmla="*/ 2 h 15"/>
                  <a:gd name="T4" fmla="*/ 0 w 16"/>
                  <a:gd name="T5" fmla="*/ 6 h 15"/>
                  <a:gd name="T6" fmla="*/ 9 w 16"/>
                  <a:gd name="T7" fmla="*/ 15 h 15"/>
                  <a:gd name="T8" fmla="*/ 13 w 16"/>
                  <a:gd name="T9" fmla="*/ 13 h 15"/>
                  <a:gd name="T10" fmla="*/ 13 w 16"/>
                  <a:gd name="T11" fmla="*/ 11 h 15"/>
                  <a:gd name="T12" fmla="*/ 13 w 16"/>
                  <a:gd name="T13" fmla="*/ 13 h 15"/>
                  <a:gd name="T14" fmla="*/ 16 w 16"/>
                  <a:gd name="T15" fmla="*/ 6 h 15"/>
                  <a:gd name="T16" fmla="*/ 13 w 16"/>
                  <a:gd name="T17" fmla="*/ 2 h 15"/>
                  <a:gd name="T18" fmla="*/ 9 w 16"/>
                  <a:gd name="T19" fmla="*/ 0 h 15"/>
                  <a:gd name="T20" fmla="*/ 5 w 16"/>
                  <a:gd name="T21" fmla="*/ 2 h 15"/>
                  <a:gd name="T22" fmla="*/ 13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3" y="11"/>
                    </a:moveTo>
                    <a:lnTo>
                      <a:pt x="5" y="2"/>
                    </a:lnTo>
                    <a:lnTo>
                      <a:pt x="0" y="6"/>
                    </a:lnTo>
                    <a:lnTo>
                      <a:pt x="9" y="15"/>
                    </a:lnTo>
                    <a:lnTo>
                      <a:pt x="13" y="13"/>
                    </a:lnTo>
                    <a:lnTo>
                      <a:pt x="13" y="11"/>
                    </a:lnTo>
                    <a:lnTo>
                      <a:pt x="13" y="13"/>
                    </a:lnTo>
                    <a:lnTo>
                      <a:pt x="16" y="6"/>
                    </a:lnTo>
                    <a:lnTo>
                      <a:pt x="13" y="2"/>
                    </a:lnTo>
                    <a:lnTo>
                      <a:pt x="9" y="0"/>
                    </a:lnTo>
                    <a:lnTo>
                      <a:pt x="5"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9" name="Freeform 509"/>
              <p:cNvSpPr>
                <a:spLocks/>
              </p:cNvSpPr>
              <p:nvPr/>
            </p:nvSpPr>
            <p:spPr bwMode="auto">
              <a:xfrm>
                <a:off x="6679" y="2251"/>
                <a:ext cx="16" cy="13"/>
              </a:xfrm>
              <a:custGeom>
                <a:avLst/>
                <a:gdLst>
                  <a:gd name="T0" fmla="*/ 5 w 16"/>
                  <a:gd name="T1" fmla="*/ 2 h 13"/>
                  <a:gd name="T2" fmla="*/ 5 w 16"/>
                  <a:gd name="T3" fmla="*/ 2 h 13"/>
                  <a:gd name="T4" fmla="*/ 0 w 16"/>
                  <a:gd name="T5" fmla="*/ 6 h 13"/>
                  <a:gd name="T6" fmla="*/ 11 w 16"/>
                  <a:gd name="T7" fmla="*/ 13 h 13"/>
                  <a:gd name="T8" fmla="*/ 14 w 16"/>
                  <a:gd name="T9" fmla="*/ 11 h 13"/>
                  <a:gd name="T10" fmla="*/ 5 w 16"/>
                  <a:gd name="T11" fmla="*/ 2 h 13"/>
                  <a:gd name="T12" fmla="*/ 14 w 16"/>
                  <a:gd name="T13" fmla="*/ 11 h 13"/>
                  <a:gd name="T14" fmla="*/ 16 w 16"/>
                  <a:gd name="T15" fmla="*/ 4 h 13"/>
                  <a:gd name="T16" fmla="*/ 14 w 16"/>
                  <a:gd name="T17" fmla="*/ 0 h 13"/>
                  <a:gd name="T18" fmla="*/ 9 w 16"/>
                  <a:gd name="T19" fmla="*/ 0 h 13"/>
                  <a:gd name="T20" fmla="*/ 5 w 16"/>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3">
                    <a:moveTo>
                      <a:pt x="5" y="2"/>
                    </a:moveTo>
                    <a:lnTo>
                      <a:pt x="5" y="2"/>
                    </a:lnTo>
                    <a:lnTo>
                      <a:pt x="0" y="6"/>
                    </a:lnTo>
                    <a:lnTo>
                      <a:pt x="11" y="13"/>
                    </a:lnTo>
                    <a:lnTo>
                      <a:pt x="14" y="11"/>
                    </a:lnTo>
                    <a:lnTo>
                      <a:pt x="5" y="2"/>
                    </a:lnTo>
                    <a:lnTo>
                      <a:pt x="14" y="11"/>
                    </a:lnTo>
                    <a:lnTo>
                      <a:pt x="16" y="4"/>
                    </a:lnTo>
                    <a:lnTo>
                      <a:pt x="14" y="0"/>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0" name="Freeform 510"/>
              <p:cNvSpPr>
                <a:spLocks/>
              </p:cNvSpPr>
              <p:nvPr/>
            </p:nvSpPr>
            <p:spPr bwMode="auto">
              <a:xfrm>
                <a:off x="6684" y="2246"/>
                <a:ext cx="15" cy="16"/>
              </a:xfrm>
              <a:custGeom>
                <a:avLst/>
                <a:gdLst>
                  <a:gd name="T0" fmla="*/ 13 w 15"/>
                  <a:gd name="T1" fmla="*/ 11 h 16"/>
                  <a:gd name="T2" fmla="*/ 4 w 15"/>
                  <a:gd name="T3" fmla="*/ 2 h 16"/>
                  <a:gd name="T4" fmla="*/ 0 w 15"/>
                  <a:gd name="T5" fmla="*/ 7 h 16"/>
                  <a:gd name="T6" fmla="*/ 9 w 15"/>
                  <a:gd name="T7" fmla="*/ 16 h 16"/>
                  <a:gd name="T8" fmla="*/ 13 w 15"/>
                  <a:gd name="T9" fmla="*/ 11 h 16"/>
                  <a:gd name="T10" fmla="*/ 13 w 15"/>
                  <a:gd name="T11" fmla="*/ 11 h 16"/>
                  <a:gd name="T12" fmla="*/ 13 w 15"/>
                  <a:gd name="T13" fmla="*/ 11 h 16"/>
                  <a:gd name="T14" fmla="*/ 15 w 15"/>
                  <a:gd name="T15" fmla="*/ 7 h 16"/>
                  <a:gd name="T16" fmla="*/ 13 w 15"/>
                  <a:gd name="T17" fmla="*/ 2 h 16"/>
                  <a:gd name="T18" fmla="*/ 9 w 15"/>
                  <a:gd name="T19" fmla="*/ 0 h 16"/>
                  <a:gd name="T20" fmla="*/ 4 w 15"/>
                  <a:gd name="T21" fmla="*/ 2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2"/>
                    </a:lnTo>
                    <a:lnTo>
                      <a:pt x="0" y="7"/>
                    </a:lnTo>
                    <a:lnTo>
                      <a:pt x="9" y="16"/>
                    </a:lnTo>
                    <a:lnTo>
                      <a:pt x="13" y="11"/>
                    </a:lnTo>
                    <a:lnTo>
                      <a:pt x="13" y="11"/>
                    </a:lnTo>
                    <a:lnTo>
                      <a:pt x="13" y="11"/>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1" name="Freeform 511"/>
              <p:cNvSpPr>
                <a:spLocks/>
              </p:cNvSpPr>
              <p:nvPr/>
            </p:nvSpPr>
            <p:spPr bwMode="auto">
              <a:xfrm>
                <a:off x="6688" y="2242"/>
                <a:ext cx="13" cy="15"/>
              </a:xfrm>
              <a:custGeom>
                <a:avLst/>
                <a:gdLst>
                  <a:gd name="T0" fmla="*/ 13 w 13"/>
                  <a:gd name="T1" fmla="*/ 11 h 15"/>
                  <a:gd name="T2" fmla="*/ 2 w 13"/>
                  <a:gd name="T3" fmla="*/ 2 h 15"/>
                  <a:gd name="T4" fmla="*/ 0 w 13"/>
                  <a:gd name="T5" fmla="*/ 6 h 15"/>
                  <a:gd name="T6" fmla="*/ 9 w 13"/>
                  <a:gd name="T7" fmla="*/ 15 h 15"/>
                  <a:gd name="T8" fmla="*/ 13 w 13"/>
                  <a:gd name="T9" fmla="*/ 11 h 15"/>
                  <a:gd name="T10" fmla="*/ 13 w 13"/>
                  <a:gd name="T11" fmla="*/ 11 h 15"/>
                  <a:gd name="T12" fmla="*/ 13 w 13"/>
                  <a:gd name="T13" fmla="*/ 11 h 15"/>
                  <a:gd name="T14" fmla="*/ 13 w 13"/>
                  <a:gd name="T15" fmla="*/ 6 h 15"/>
                  <a:gd name="T16" fmla="*/ 11 w 13"/>
                  <a:gd name="T17" fmla="*/ 2 h 15"/>
                  <a:gd name="T18" fmla="*/ 7 w 13"/>
                  <a:gd name="T19" fmla="*/ 0 h 15"/>
                  <a:gd name="T20" fmla="*/ 2 w 13"/>
                  <a:gd name="T21" fmla="*/ 2 h 15"/>
                  <a:gd name="T22" fmla="*/ 13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3" y="11"/>
                    </a:moveTo>
                    <a:lnTo>
                      <a:pt x="2" y="2"/>
                    </a:lnTo>
                    <a:lnTo>
                      <a:pt x="0" y="6"/>
                    </a:lnTo>
                    <a:lnTo>
                      <a:pt x="9" y="15"/>
                    </a:lnTo>
                    <a:lnTo>
                      <a:pt x="13" y="11"/>
                    </a:lnTo>
                    <a:lnTo>
                      <a:pt x="13" y="11"/>
                    </a:lnTo>
                    <a:lnTo>
                      <a:pt x="13" y="11"/>
                    </a:lnTo>
                    <a:lnTo>
                      <a:pt x="13" y="6"/>
                    </a:lnTo>
                    <a:lnTo>
                      <a:pt x="11" y="2"/>
                    </a:lnTo>
                    <a:lnTo>
                      <a:pt x="7"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2" name="Freeform 512"/>
              <p:cNvSpPr>
                <a:spLocks/>
              </p:cNvSpPr>
              <p:nvPr/>
            </p:nvSpPr>
            <p:spPr bwMode="auto">
              <a:xfrm>
                <a:off x="6690" y="2240"/>
                <a:ext cx="16" cy="13"/>
              </a:xfrm>
              <a:custGeom>
                <a:avLst/>
                <a:gdLst>
                  <a:gd name="T0" fmla="*/ 5 w 16"/>
                  <a:gd name="T1" fmla="*/ 2 h 13"/>
                  <a:gd name="T2" fmla="*/ 5 w 16"/>
                  <a:gd name="T3" fmla="*/ 2 h 13"/>
                  <a:gd name="T4" fmla="*/ 0 w 16"/>
                  <a:gd name="T5" fmla="*/ 6 h 13"/>
                  <a:gd name="T6" fmla="*/ 11 w 16"/>
                  <a:gd name="T7" fmla="*/ 13 h 13"/>
                  <a:gd name="T8" fmla="*/ 14 w 16"/>
                  <a:gd name="T9" fmla="*/ 8 h 13"/>
                  <a:gd name="T10" fmla="*/ 5 w 16"/>
                  <a:gd name="T11" fmla="*/ 2 h 13"/>
                  <a:gd name="T12" fmla="*/ 14 w 16"/>
                  <a:gd name="T13" fmla="*/ 8 h 13"/>
                  <a:gd name="T14" fmla="*/ 16 w 16"/>
                  <a:gd name="T15" fmla="*/ 4 h 13"/>
                  <a:gd name="T16" fmla="*/ 14 w 16"/>
                  <a:gd name="T17" fmla="*/ 0 h 13"/>
                  <a:gd name="T18" fmla="*/ 9 w 16"/>
                  <a:gd name="T19" fmla="*/ 0 h 13"/>
                  <a:gd name="T20" fmla="*/ 5 w 16"/>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3">
                    <a:moveTo>
                      <a:pt x="5" y="2"/>
                    </a:moveTo>
                    <a:lnTo>
                      <a:pt x="5" y="2"/>
                    </a:lnTo>
                    <a:lnTo>
                      <a:pt x="0" y="6"/>
                    </a:lnTo>
                    <a:lnTo>
                      <a:pt x="11" y="13"/>
                    </a:lnTo>
                    <a:lnTo>
                      <a:pt x="14" y="8"/>
                    </a:lnTo>
                    <a:lnTo>
                      <a:pt x="5" y="2"/>
                    </a:lnTo>
                    <a:lnTo>
                      <a:pt x="14" y="8"/>
                    </a:lnTo>
                    <a:lnTo>
                      <a:pt x="16" y="4"/>
                    </a:lnTo>
                    <a:lnTo>
                      <a:pt x="14" y="0"/>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3" name="Freeform 513"/>
              <p:cNvSpPr>
                <a:spLocks/>
              </p:cNvSpPr>
              <p:nvPr/>
            </p:nvSpPr>
            <p:spPr bwMode="auto">
              <a:xfrm>
                <a:off x="6695" y="2235"/>
                <a:ext cx="13" cy="16"/>
              </a:xfrm>
              <a:custGeom>
                <a:avLst/>
                <a:gdLst>
                  <a:gd name="T0" fmla="*/ 2 w 13"/>
                  <a:gd name="T1" fmla="*/ 2 h 16"/>
                  <a:gd name="T2" fmla="*/ 2 w 13"/>
                  <a:gd name="T3" fmla="*/ 2 h 16"/>
                  <a:gd name="T4" fmla="*/ 0 w 13"/>
                  <a:gd name="T5" fmla="*/ 7 h 16"/>
                  <a:gd name="T6" fmla="*/ 9 w 13"/>
                  <a:gd name="T7" fmla="*/ 16 h 16"/>
                  <a:gd name="T8" fmla="*/ 13 w 13"/>
                  <a:gd name="T9" fmla="*/ 11 h 16"/>
                  <a:gd name="T10" fmla="*/ 2 w 13"/>
                  <a:gd name="T11" fmla="*/ 2 h 16"/>
                  <a:gd name="T12" fmla="*/ 13 w 13"/>
                  <a:gd name="T13" fmla="*/ 11 h 16"/>
                  <a:gd name="T14" fmla="*/ 13 w 13"/>
                  <a:gd name="T15" fmla="*/ 7 h 16"/>
                  <a:gd name="T16" fmla="*/ 11 w 13"/>
                  <a:gd name="T17" fmla="*/ 2 h 16"/>
                  <a:gd name="T18" fmla="*/ 9 w 13"/>
                  <a:gd name="T19" fmla="*/ 0 h 16"/>
                  <a:gd name="T20" fmla="*/ 2 w 13"/>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2"/>
                    </a:moveTo>
                    <a:lnTo>
                      <a:pt x="2" y="2"/>
                    </a:lnTo>
                    <a:lnTo>
                      <a:pt x="0" y="7"/>
                    </a:lnTo>
                    <a:lnTo>
                      <a:pt x="9" y="16"/>
                    </a:lnTo>
                    <a:lnTo>
                      <a:pt x="13" y="11"/>
                    </a:lnTo>
                    <a:lnTo>
                      <a:pt x="2" y="2"/>
                    </a:lnTo>
                    <a:lnTo>
                      <a:pt x="13" y="11"/>
                    </a:lnTo>
                    <a:lnTo>
                      <a:pt x="13" y="7"/>
                    </a:lnTo>
                    <a:lnTo>
                      <a:pt x="11" y="2"/>
                    </a:lnTo>
                    <a:lnTo>
                      <a:pt x="9"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4" name="Freeform 514"/>
              <p:cNvSpPr>
                <a:spLocks/>
              </p:cNvSpPr>
              <p:nvPr/>
            </p:nvSpPr>
            <p:spPr bwMode="auto">
              <a:xfrm>
                <a:off x="6697" y="2231"/>
                <a:ext cx="16" cy="15"/>
              </a:xfrm>
              <a:custGeom>
                <a:avLst/>
                <a:gdLst>
                  <a:gd name="T0" fmla="*/ 13 w 16"/>
                  <a:gd name="T1" fmla="*/ 11 h 15"/>
                  <a:gd name="T2" fmla="*/ 4 w 16"/>
                  <a:gd name="T3" fmla="*/ 2 h 15"/>
                  <a:gd name="T4" fmla="*/ 0 w 16"/>
                  <a:gd name="T5" fmla="*/ 6 h 15"/>
                  <a:gd name="T6" fmla="*/ 11 w 16"/>
                  <a:gd name="T7" fmla="*/ 15 h 15"/>
                  <a:gd name="T8" fmla="*/ 13 w 16"/>
                  <a:gd name="T9" fmla="*/ 11 h 15"/>
                  <a:gd name="T10" fmla="*/ 13 w 16"/>
                  <a:gd name="T11" fmla="*/ 11 h 15"/>
                  <a:gd name="T12" fmla="*/ 13 w 16"/>
                  <a:gd name="T13" fmla="*/ 11 h 15"/>
                  <a:gd name="T14" fmla="*/ 16 w 16"/>
                  <a:gd name="T15" fmla="*/ 6 h 15"/>
                  <a:gd name="T16" fmla="*/ 13 w 16"/>
                  <a:gd name="T17" fmla="*/ 2 h 15"/>
                  <a:gd name="T18" fmla="*/ 9 w 16"/>
                  <a:gd name="T19" fmla="*/ 0 h 15"/>
                  <a:gd name="T20" fmla="*/ 4 w 16"/>
                  <a:gd name="T21" fmla="*/ 2 h 15"/>
                  <a:gd name="T22" fmla="*/ 13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3" y="11"/>
                    </a:moveTo>
                    <a:lnTo>
                      <a:pt x="4" y="2"/>
                    </a:lnTo>
                    <a:lnTo>
                      <a:pt x="0" y="6"/>
                    </a:lnTo>
                    <a:lnTo>
                      <a:pt x="11" y="15"/>
                    </a:lnTo>
                    <a:lnTo>
                      <a:pt x="13" y="11"/>
                    </a:lnTo>
                    <a:lnTo>
                      <a:pt x="13" y="11"/>
                    </a:lnTo>
                    <a:lnTo>
                      <a:pt x="13" y="11"/>
                    </a:lnTo>
                    <a:lnTo>
                      <a:pt x="16" y="6"/>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5" name="Freeform 515"/>
              <p:cNvSpPr>
                <a:spLocks/>
              </p:cNvSpPr>
              <p:nvPr/>
            </p:nvSpPr>
            <p:spPr bwMode="auto">
              <a:xfrm>
                <a:off x="6701" y="2228"/>
                <a:ext cx="16" cy="14"/>
              </a:xfrm>
              <a:custGeom>
                <a:avLst/>
                <a:gdLst>
                  <a:gd name="T0" fmla="*/ 3 w 16"/>
                  <a:gd name="T1" fmla="*/ 3 h 14"/>
                  <a:gd name="T2" fmla="*/ 3 w 16"/>
                  <a:gd name="T3" fmla="*/ 3 h 14"/>
                  <a:gd name="T4" fmla="*/ 0 w 16"/>
                  <a:gd name="T5" fmla="*/ 5 h 14"/>
                  <a:gd name="T6" fmla="*/ 9 w 16"/>
                  <a:gd name="T7" fmla="*/ 14 h 14"/>
                  <a:gd name="T8" fmla="*/ 14 w 16"/>
                  <a:gd name="T9" fmla="*/ 12 h 14"/>
                  <a:gd name="T10" fmla="*/ 3 w 16"/>
                  <a:gd name="T11" fmla="*/ 3 h 14"/>
                  <a:gd name="T12" fmla="*/ 14 w 16"/>
                  <a:gd name="T13" fmla="*/ 12 h 14"/>
                  <a:gd name="T14" fmla="*/ 16 w 16"/>
                  <a:gd name="T15" fmla="*/ 5 h 14"/>
                  <a:gd name="T16" fmla="*/ 14 w 16"/>
                  <a:gd name="T17" fmla="*/ 0 h 14"/>
                  <a:gd name="T18" fmla="*/ 9 w 16"/>
                  <a:gd name="T19" fmla="*/ 0 h 14"/>
                  <a:gd name="T20" fmla="*/ 3 w 16"/>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4">
                    <a:moveTo>
                      <a:pt x="3" y="3"/>
                    </a:moveTo>
                    <a:lnTo>
                      <a:pt x="3" y="3"/>
                    </a:lnTo>
                    <a:lnTo>
                      <a:pt x="0" y="5"/>
                    </a:lnTo>
                    <a:lnTo>
                      <a:pt x="9" y="14"/>
                    </a:lnTo>
                    <a:lnTo>
                      <a:pt x="14" y="12"/>
                    </a:lnTo>
                    <a:lnTo>
                      <a:pt x="3" y="3"/>
                    </a:lnTo>
                    <a:lnTo>
                      <a:pt x="14" y="12"/>
                    </a:lnTo>
                    <a:lnTo>
                      <a:pt x="16" y="5"/>
                    </a:lnTo>
                    <a:lnTo>
                      <a:pt x="14" y="0"/>
                    </a:lnTo>
                    <a:lnTo>
                      <a:pt x="9" y="0"/>
                    </a:lnTo>
                    <a:lnTo>
                      <a:pt x="3"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6" name="Freeform 516"/>
              <p:cNvSpPr>
                <a:spLocks/>
              </p:cNvSpPr>
              <p:nvPr/>
            </p:nvSpPr>
            <p:spPr bwMode="auto">
              <a:xfrm>
                <a:off x="6704" y="2224"/>
                <a:ext cx="15" cy="16"/>
              </a:xfrm>
              <a:custGeom>
                <a:avLst/>
                <a:gdLst>
                  <a:gd name="T0" fmla="*/ 4 w 15"/>
                  <a:gd name="T1" fmla="*/ 2 h 16"/>
                  <a:gd name="T2" fmla="*/ 4 w 15"/>
                  <a:gd name="T3" fmla="*/ 2 h 16"/>
                  <a:gd name="T4" fmla="*/ 0 w 15"/>
                  <a:gd name="T5" fmla="*/ 7 h 16"/>
                  <a:gd name="T6" fmla="*/ 11 w 15"/>
                  <a:gd name="T7" fmla="*/ 16 h 16"/>
                  <a:gd name="T8" fmla="*/ 13 w 15"/>
                  <a:gd name="T9" fmla="*/ 11 h 16"/>
                  <a:gd name="T10" fmla="*/ 4 w 15"/>
                  <a:gd name="T11" fmla="*/ 2 h 16"/>
                  <a:gd name="T12" fmla="*/ 13 w 15"/>
                  <a:gd name="T13" fmla="*/ 11 h 16"/>
                  <a:gd name="T14" fmla="*/ 15 w 15"/>
                  <a:gd name="T15" fmla="*/ 7 h 16"/>
                  <a:gd name="T16" fmla="*/ 13 w 15"/>
                  <a:gd name="T17" fmla="*/ 2 h 16"/>
                  <a:gd name="T18" fmla="*/ 9 w 15"/>
                  <a:gd name="T19" fmla="*/ 0 h 16"/>
                  <a:gd name="T20" fmla="*/ 4 w 15"/>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6">
                    <a:moveTo>
                      <a:pt x="4" y="2"/>
                    </a:moveTo>
                    <a:lnTo>
                      <a:pt x="4" y="2"/>
                    </a:lnTo>
                    <a:lnTo>
                      <a:pt x="0" y="7"/>
                    </a:lnTo>
                    <a:lnTo>
                      <a:pt x="11" y="16"/>
                    </a:lnTo>
                    <a:lnTo>
                      <a:pt x="13" y="11"/>
                    </a:lnTo>
                    <a:lnTo>
                      <a:pt x="4" y="2"/>
                    </a:lnTo>
                    <a:lnTo>
                      <a:pt x="13" y="11"/>
                    </a:lnTo>
                    <a:lnTo>
                      <a:pt x="15" y="7"/>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7" name="Freeform 517"/>
              <p:cNvSpPr>
                <a:spLocks/>
              </p:cNvSpPr>
              <p:nvPr/>
            </p:nvSpPr>
            <p:spPr bwMode="auto">
              <a:xfrm>
                <a:off x="6708" y="2222"/>
                <a:ext cx="16" cy="13"/>
              </a:xfrm>
              <a:custGeom>
                <a:avLst/>
                <a:gdLst>
                  <a:gd name="T0" fmla="*/ 13 w 16"/>
                  <a:gd name="T1" fmla="*/ 11 h 13"/>
                  <a:gd name="T2" fmla="*/ 5 w 16"/>
                  <a:gd name="T3" fmla="*/ 0 h 13"/>
                  <a:gd name="T4" fmla="*/ 0 w 16"/>
                  <a:gd name="T5" fmla="*/ 4 h 13"/>
                  <a:gd name="T6" fmla="*/ 9 w 16"/>
                  <a:gd name="T7" fmla="*/ 13 h 13"/>
                  <a:gd name="T8" fmla="*/ 13 w 16"/>
                  <a:gd name="T9" fmla="*/ 11 h 13"/>
                  <a:gd name="T10" fmla="*/ 13 w 16"/>
                  <a:gd name="T11" fmla="*/ 11 h 13"/>
                  <a:gd name="T12" fmla="*/ 13 w 16"/>
                  <a:gd name="T13" fmla="*/ 11 h 13"/>
                  <a:gd name="T14" fmla="*/ 16 w 16"/>
                  <a:gd name="T15" fmla="*/ 4 h 13"/>
                  <a:gd name="T16" fmla="*/ 13 w 16"/>
                  <a:gd name="T17" fmla="*/ 2 h 13"/>
                  <a:gd name="T18" fmla="*/ 9 w 16"/>
                  <a:gd name="T19" fmla="*/ 0 h 13"/>
                  <a:gd name="T20" fmla="*/ 5 w 16"/>
                  <a:gd name="T21" fmla="*/ 0 h 13"/>
                  <a:gd name="T22" fmla="*/ 13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3" y="11"/>
                    </a:moveTo>
                    <a:lnTo>
                      <a:pt x="5" y="0"/>
                    </a:lnTo>
                    <a:lnTo>
                      <a:pt x="0" y="4"/>
                    </a:lnTo>
                    <a:lnTo>
                      <a:pt x="9" y="13"/>
                    </a:lnTo>
                    <a:lnTo>
                      <a:pt x="13" y="11"/>
                    </a:lnTo>
                    <a:lnTo>
                      <a:pt x="13" y="11"/>
                    </a:lnTo>
                    <a:lnTo>
                      <a:pt x="13" y="11"/>
                    </a:lnTo>
                    <a:lnTo>
                      <a:pt x="16" y="4"/>
                    </a:lnTo>
                    <a:lnTo>
                      <a:pt x="13" y="2"/>
                    </a:lnTo>
                    <a:lnTo>
                      <a:pt x="9" y="0"/>
                    </a:lnTo>
                    <a:lnTo>
                      <a:pt x="5" y="0"/>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8" name="Freeform 518"/>
              <p:cNvSpPr>
                <a:spLocks/>
              </p:cNvSpPr>
              <p:nvPr/>
            </p:nvSpPr>
            <p:spPr bwMode="auto">
              <a:xfrm>
                <a:off x="6713" y="2217"/>
                <a:ext cx="13" cy="16"/>
              </a:xfrm>
              <a:custGeom>
                <a:avLst/>
                <a:gdLst>
                  <a:gd name="T0" fmla="*/ 2 w 13"/>
                  <a:gd name="T1" fmla="*/ 3 h 16"/>
                  <a:gd name="T2" fmla="*/ 2 w 13"/>
                  <a:gd name="T3" fmla="*/ 3 h 16"/>
                  <a:gd name="T4" fmla="*/ 0 w 13"/>
                  <a:gd name="T5" fmla="*/ 7 h 16"/>
                  <a:gd name="T6" fmla="*/ 8 w 13"/>
                  <a:gd name="T7" fmla="*/ 16 h 16"/>
                  <a:gd name="T8" fmla="*/ 11 w 13"/>
                  <a:gd name="T9" fmla="*/ 11 h 16"/>
                  <a:gd name="T10" fmla="*/ 2 w 13"/>
                  <a:gd name="T11" fmla="*/ 3 h 16"/>
                  <a:gd name="T12" fmla="*/ 11 w 13"/>
                  <a:gd name="T13" fmla="*/ 11 h 16"/>
                  <a:gd name="T14" fmla="*/ 13 w 13"/>
                  <a:gd name="T15" fmla="*/ 7 h 16"/>
                  <a:gd name="T16" fmla="*/ 11 w 13"/>
                  <a:gd name="T17" fmla="*/ 3 h 16"/>
                  <a:gd name="T18" fmla="*/ 6 w 13"/>
                  <a:gd name="T19" fmla="*/ 0 h 16"/>
                  <a:gd name="T20" fmla="*/ 2 w 13"/>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3"/>
                    </a:moveTo>
                    <a:lnTo>
                      <a:pt x="2" y="3"/>
                    </a:lnTo>
                    <a:lnTo>
                      <a:pt x="0" y="7"/>
                    </a:lnTo>
                    <a:lnTo>
                      <a:pt x="8" y="16"/>
                    </a:lnTo>
                    <a:lnTo>
                      <a:pt x="11" y="11"/>
                    </a:lnTo>
                    <a:lnTo>
                      <a:pt x="2" y="3"/>
                    </a:lnTo>
                    <a:lnTo>
                      <a:pt x="11" y="11"/>
                    </a:lnTo>
                    <a:lnTo>
                      <a:pt x="13" y="7"/>
                    </a:lnTo>
                    <a:lnTo>
                      <a:pt x="11" y="3"/>
                    </a:lnTo>
                    <a:lnTo>
                      <a:pt x="6" y="0"/>
                    </a:lnTo>
                    <a:lnTo>
                      <a:pt x="2"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9" name="Freeform 519"/>
              <p:cNvSpPr>
                <a:spLocks/>
              </p:cNvSpPr>
              <p:nvPr/>
            </p:nvSpPr>
            <p:spPr bwMode="auto">
              <a:xfrm>
                <a:off x="6715" y="2213"/>
                <a:ext cx="15" cy="15"/>
              </a:xfrm>
              <a:custGeom>
                <a:avLst/>
                <a:gdLst>
                  <a:gd name="T0" fmla="*/ 13 w 15"/>
                  <a:gd name="T1" fmla="*/ 11 h 15"/>
                  <a:gd name="T2" fmla="*/ 4 w 15"/>
                  <a:gd name="T3" fmla="*/ 2 h 15"/>
                  <a:gd name="T4" fmla="*/ 0 w 15"/>
                  <a:gd name="T5" fmla="*/ 7 h 15"/>
                  <a:gd name="T6" fmla="*/ 9 w 15"/>
                  <a:gd name="T7" fmla="*/ 15 h 15"/>
                  <a:gd name="T8" fmla="*/ 13 w 15"/>
                  <a:gd name="T9" fmla="*/ 11 h 15"/>
                  <a:gd name="T10" fmla="*/ 13 w 15"/>
                  <a:gd name="T11" fmla="*/ 11 h 15"/>
                  <a:gd name="T12" fmla="*/ 13 w 15"/>
                  <a:gd name="T13" fmla="*/ 11 h 15"/>
                  <a:gd name="T14" fmla="*/ 15 w 15"/>
                  <a:gd name="T15" fmla="*/ 7 h 15"/>
                  <a:gd name="T16" fmla="*/ 13 w 15"/>
                  <a:gd name="T17" fmla="*/ 2 h 15"/>
                  <a:gd name="T18" fmla="*/ 9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7"/>
                    </a:lnTo>
                    <a:lnTo>
                      <a:pt x="9" y="15"/>
                    </a:lnTo>
                    <a:lnTo>
                      <a:pt x="13" y="11"/>
                    </a:lnTo>
                    <a:lnTo>
                      <a:pt x="13" y="11"/>
                    </a:lnTo>
                    <a:lnTo>
                      <a:pt x="13" y="11"/>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0" name="Freeform 520"/>
              <p:cNvSpPr>
                <a:spLocks/>
              </p:cNvSpPr>
              <p:nvPr/>
            </p:nvSpPr>
            <p:spPr bwMode="auto">
              <a:xfrm>
                <a:off x="6719" y="2211"/>
                <a:ext cx="13" cy="13"/>
              </a:xfrm>
              <a:custGeom>
                <a:avLst/>
                <a:gdLst>
                  <a:gd name="T0" fmla="*/ 2 w 13"/>
                  <a:gd name="T1" fmla="*/ 2 h 13"/>
                  <a:gd name="T2" fmla="*/ 2 w 13"/>
                  <a:gd name="T3" fmla="*/ 2 h 13"/>
                  <a:gd name="T4" fmla="*/ 0 w 13"/>
                  <a:gd name="T5" fmla="*/ 4 h 13"/>
                  <a:gd name="T6" fmla="*/ 9 w 13"/>
                  <a:gd name="T7" fmla="*/ 13 h 13"/>
                  <a:gd name="T8" fmla="*/ 11 w 13"/>
                  <a:gd name="T9" fmla="*/ 11 h 13"/>
                  <a:gd name="T10" fmla="*/ 2 w 13"/>
                  <a:gd name="T11" fmla="*/ 2 h 13"/>
                  <a:gd name="T12" fmla="*/ 11 w 13"/>
                  <a:gd name="T13" fmla="*/ 11 h 13"/>
                  <a:gd name="T14" fmla="*/ 13 w 13"/>
                  <a:gd name="T15" fmla="*/ 6 h 13"/>
                  <a:gd name="T16" fmla="*/ 11 w 13"/>
                  <a:gd name="T17" fmla="*/ 2 h 13"/>
                  <a:gd name="T18" fmla="*/ 7 w 13"/>
                  <a:gd name="T19" fmla="*/ 0 h 13"/>
                  <a:gd name="T20" fmla="*/ 2 w 13"/>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2" y="2"/>
                    </a:moveTo>
                    <a:lnTo>
                      <a:pt x="2" y="2"/>
                    </a:lnTo>
                    <a:lnTo>
                      <a:pt x="0" y="4"/>
                    </a:lnTo>
                    <a:lnTo>
                      <a:pt x="9" y="13"/>
                    </a:lnTo>
                    <a:lnTo>
                      <a:pt x="11" y="11"/>
                    </a:lnTo>
                    <a:lnTo>
                      <a:pt x="2" y="2"/>
                    </a:lnTo>
                    <a:lnTo>
                      <a:pt x="11" y="11"/>
                    </a:lnTo>
                    <a:lnTo>
                      <a:pt x="13" y="6"/>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1" name="Freeform 521"/>
              <p:cNvSpPr>
                <a:spLocks/>
              </p:cNvSpPr>
              <p:nvPr/>
            </p:nvSpPr>
            <p:spPr bwMode="auto">
              <a:xfrm>
                <a:off x="6721" y="2206"/>
                <a:ext cx="16" cy="16"/>
              </a:xfrm>
              <a:custGeom>
                <a:avLst/>
                <a:gdLst>
                  <a:gd name="T0" fmla="*/ 14 w 16"/>
                  <a:gd name="T1" fmla="*/ 11 h 16"/>
                  <a:gd name="T2" fmla="*/ 5 w 16"/>
                  <a:gd name="T3" fmla="*/ 3 h 16"/>
                  <a:gd name="T4" fmla="*/ 0 w 16"/>
                  <a:gd name="T5" fmla="*/ 7 h 16"/>
                  <a:gd name="T6" fmla="*/ 9 w 16"/>
                  <a:gd name="T7" fmla="*/ 16 h 16"/>
                  <a:gd name="T8" fmla="*/ 14 w 16"/>
                  <a:gd name="T9" fmla="*/ 11 h 16"/>
                  <a:gd name="T10" fmla="*/ 14 w 16"/>
                  <a:gd name="T11" fmla="*/ 11 h 16"/>
                  <a:gd name="T12" fmla="*/ 14 w 16"/>
                  <a:gd name="T13" fmla="*/ 11 h 16"/>
                  <a:gd name="T14" fmla="*/ 16 w 16"/>
                  <a:gd name="T15" fmla="*/ 7 h 16"/>
                  <a:gd name="T16" fmla="*/ 14 w 16"/>
                  <a:gd name="T17" fmla="*/ 3 h 16"/>
                  <a:gd name="T18" fmla="*/ 9 w 16"/>
                  <a:gd name="T19" fmla="*/ 0 h 16"/>
                  <a:gd name="T20" fmla="*/ 5 w 16"/>
                  <a:gd name="T21" fmla="*/ 3 h 16"/>
                  <a:gd name="T22" fmla="*/ 14 w 16"/>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4" y="11"/>
                    </a:moveTo>
                    <a:lnTo>
                      <a:pt x="5" y="3"/>
                    </a:lnTo>
                    <a:lnTo>
                      <a:pt x="0" y="7"/>
                    </a:lnTo>
                    <a:lnTo>
                      <a:pt x="9" y="16"/>
                    </a:lnTo>
                    <a:lnTo>
                      <a:pt x="14" y="11"/>
                    </a:lnTo>
                    <a:lnTo>
                      <a:pt x="14" y="11"/>
                    </a:lnTo>
                    <a:lnTo>
                      <a:pt x="14" y="11"/>
                    </a:lnTo>
                    <a:lnTo>
                      <a:pt x="16" y="7"/>
                    </a:lnTo>
                    <a:lnTo>
                      <a:pt x="14" y="3"/>
                    </a:lnTo>
                    <a:lnTo>
                      <a:pt x="9" y="0"/>
                    </a:lnTo>
                    <a:lnTo>
                      <a:pt x="5" y="3"/>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2" name="Freeform 522"/>
              <p:cNvSpPr>
                <a:spLocks/>
              </p:cNvSpPr>
              <p:nvPr/>
            </p:nvSpPr>
            <p:spPr bwMode="auto">
              <a:xfrm>
                <a:off x="6726" y="2202"/>
                <a:ext cx="13" cy="15"/>
              </a:xfrm>
              <a:custGeom>
                <a:avLst/>
                <a:gdLst>
                  <a:gd name="T0" fmla="*/ 2 w 13"/>
                  <a:gd name="T1" fmla="*/ 2 h 15"/>
                  <a:gd name="T2" fmla="*/ 2 w 13"/>
                  <a:gd name="T3" fmla="*/ 2 h 15"/>
                  <a:gd name="T4" fmla="*/ 0 w 13"/>
                  <a:gd name="T5" fmla="*/ 7 h 15"/>
                  <a:gd name="T6" fmla="*/ 9 w 13"/>
                  <a:gd name="T7" fmla="*/ 15 h 15"/>
                  <a:gd name="T8" fmla="*/ 13 w 13"/>
                  <a:gd name="T9" fmla="*/ 11 h 15"/>
                  <a:gd name="T10" fmla="*/ 2 w 13"/>
                  <a:gd name="T11" fmla="*/ 2 h 15"/>
                  <a:gd name="T12" fmla="*/ 13 w 13"/>
                  <a:gd name="T13" fmla="*/ 11 h 15"/>
                  <a:gd name="T14" fmla="*/ 13 w 13"/>
                  <a:gd name="T15" fmla="*/ 7 h 15"/>
                  <a:gd name="T16" fmla="*/ 11 w 13"/>
                  <a:gd name="T17" fmla="*/ 2 h 15"/>
                  <a:gd name="T18" fmla="*/ 6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7"/>
                    </a:lnTo>
                    <a:lnTo>
                      <a:pt x="9" y="15"/>
                    </a:lnTo>
                    <a:lnTo>
                      <a:pt x="13" y="11"/>
                    </a:lnTo>
                    <a:lnTo>
                      <a:pt x="2" y="2"/>
                    </a:lnTo>
                    <a:lnTo>
                      <a:pt x="13" y="11"/>
                    </a:lnTo>
                    <a:lnTo>
                      <a:pt x="13" y="7"/>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3" name="Freeform 523"/>
              <p:cNvSpPr>
                <a:spLocks/>
              </p:cNvSpPr>
              <p:nvPr/>
            </p:nvSpPr>
            <p:spPr bwMode="auto">
              <a:xfrm>
                <a:off x="6728" y="2200"/>
                <a:ext cx="15" cy="13"/>
              </a:xfrm>
              <a:custGeom>
                <a:avLst/>
                <a:gdLst>
                  <a:gd name="T0" fmla="*/ 13 w 15"/>
                  <a:gd name="T1" fmla="*/ 11 h 13"/>
                  <a:gd name="T2" fmla="*/ 4 w 15"/>
                  <a:gd name="T3" fmla="*/ 2 h 13"/>
                  <a:gd name="T4" fmla="*/ 0 w 15"/>
                  <a:gd name="T5" fmla="*/ 4 h 13"/>
                  <a:gd name="T6" fmla="*/ 11 w 15"/>
                  <a:gd name="T7" fmla="*/ 13 h 13"/>
                  <a:gd name="T8" fmla="*/ 13 w 15"/>
                  <a:gd name="T9" fmla="*/ 11 h 13"/>
                  <a:gd name="T10" fmla="*/ 13 w 15"/>
                  <a:gd name="T11" fmla="*/ 11 h 13"/>
                  <a:gd name="T12" fmla="*/ 13 w 15"/>
                  <a:gd name="T13" fmla="*/ 11 h 13"/>
                  <a:gd name="T14" fmla="*/ 15 w 15"/>
                  <a:gd name="T15" fmla="*/ 6 h 13"/>
                  <a:gd name="T16" fmla="*/ 13 w 15"/>
                  <a:gd name="T17" fmla="*/ 2 h 13"/>
                  <a:gd name="T18" fmla="*/ 9 w 15"/>
                  <a:gd name="T19" fmla="*/ 0 h 13"/>
                  <a:gd name="T20" fmla="*/ 4 w 15"/>
                  <a:gd name="T21" fmla="*/ 2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2"/>
                    </a:lnTo>
                    <a:lnTo>
                      <a:pt x="0" y="4"/>
                    </a:lnTo>
                    <a:lnTo>
                      <a:pt x="11" y="13"/>
                    </a:lnTo>
                    <a:lnTo>
                      <a:pt x="13" y="11"/>
                    </a:lnTo>
                    <a:lnTo>
                      <a:pt x="13" y="11"/>
                    </a:lnTo>
                    <a:lnTo>
                      <a:pt x="13" y="11"/>
                    </a:lnTo>
                    <a:lnTo>
                      <a:pt x="15" y="6"/>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4" name="Freeform 524"/>
              <p:cNvSpPr>
                <a:spLocks/>
              </p:cNvSpPr>
              <p:nvPr/>
            </p:nvSpPr>
            <p:spPr bwMode="auto">
              <a:xfrm>
                <a:off x="6732" y="2195"/>
                <a:ext cx="14" cy="16"/>
              </a:xfrm>
              <a:custGeom>
                <a:avLst/>
                <a:gdLst>
                  <a:gd name="T0" fmla="*/ 3 w 14"/>
                  <a:gd name="T1" fmla="*/ 3 h 16"/>
                  <a:gd name="T2" fmla="*/ 3 w 14"/>
                  <a:gd name="T3" fmla="*/ 3 h 16"/>
                  <a:gd name="T4" fmla="*/ 0 w 14"/>
                  <a:gd name="T5" fmla="*/ 7 h 16"/>
                  <a:gd name="T6" fmla="*/ 9 w 14"/>
                  <a:gd name="T7" fmla="*/ 16 h 16"/>
                  <a:gd name="T8" fmla="*/ 14 w 14"/>
                  <a:gd name="T9" fmla="*/ 11 h 16"/>
                  <a:gd name="T10" fmla="*/ 3 w 14"/>
                  <a:gd name="T11" fmla="*/ 3 h 16"/>
                  <a:gd name="T12" fmla="*/ 14 w 14"/>
                  <a:gd name="T13" fmla="*/ 11 h 16"/>
                  <a:gd name="T14" fmla="*/ 14 w 14"/>
                  <a:gd name="T15" fmla="*/ 7 h 16"/>
                  <a:gd name="T16" fmla="*/ 14 w 14"/>
                  <a:gd name="T17" fmla="*/ 3 h 16"/>
                  <a:gd name="T18" fmla="*/ 9 w 14"/>
                  <a:gd name="T19" fmla="*/ 0 h 16"/>
                  <a:gd name="T20" fmla="*/ 3 w 14"/>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6">
                    <a:moveTo>
                      <a:pt x="3" y="3"/>
                    </a:moveTo>
                    <a:lnTo>
                      <a:pt x="3" y="3"/>
                    </a:lnTo>
                    <a:lnTo>
                      <a:pt x="0" y="7"/>
                    </a:lnTo>
                    <a:lnTo>
                      <a:pt x="9" y="16"/>
                    </a:lnTo>
                    <a:lnTo>
                      <a:pt x="14" y="11"/>
                    </a:lnTo>
                    <a:lnTo>
                      <a:pt x="3" y="3"/>
                    </a:lnTo>
                    <a:lnTo>
                      <a:pt x="14" y="11"/>
                    </a:lnTo>
                    <a:lnTo>
                      <a:pt x="14" y="7"/>
                    </a:lnTo>
                    <a:lnTo>
                      <a:pt x="14" y="3"/>
                    </a:lnTo>
                    <a:lnTo>
                      <a:pt x="9" y="0"/>
                    </a:lnTo>
                    <a:lnTo>
                      <a:pt x="3"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5" name="Freeform 525"/>
              <p:cNvSpPr>
                <a:spLocks/>
              </p:cNvSpPr>
              <p:nvPr/>
            </p:nvSpPr>
            <p:spPr bwMode="auto">
              <a:xfrm>
                <a:off x="6735" y="2193"/>
                <a:ext cx="15" cy="13"/>
              </a:xfrm>
              <a:custGeom>
                <a:avLst/>
                <a:gdLst>
                  <a:gd name="T0" fmla="*/ 13 w 15"/>
                  <a:gd name="T1" fmla="*/ 11 h 13"/>
                  <a:gd name="T2" fmla="*/ 4 w 15"/>
                  <a:gd name="T3" fmla="*/ 0 h 13"/>
                  <a:gd name="T4" fmla="*/ 0 w 15"/>
                  <a:gd name="T5" fmla="*/ 5 h 13"/>
                  <a:gd name="T6" fmla="*/ 11 w 15"/>
                  <a:gd name="T7" fmla="*/ 13 h 13"/>
                  <a:gd name="T8" fmla="*/ 13 w 15"/>
                  <a:gd name="T9" fmla="*/ 11 h 13"/>
                  <a:gd name="T10" fmla="*/ 13 w 15"/>
                  <a:gd name="T11" fmla="*/ 11 h 13"/>
                  <a:gd name="T12" fmla="*/ 13 w 15"/>
                  <a:gd name="T13" fmla="*/ 11 h 13"/>
                  <a:gd name="T14" fmla="*/ 15 w 15"/>
                  <a:gd name="T15" fmla="*/ 5 h 13"/>
                  <a:gd name="T16" fmla="*/ 13 w 15"/>
                  <a:gd name="T17" fmla="*/ 2 h 13"/>
                  <a:gd name="T18" fmla="*/ 8 w 15"/>
                  <a:gd name="T19" fmla="*/ 0 h 13"/>
                  <a:gd name="T20" fmla="*/ 4 w 15"/>
                  <a:gd name="T21" fmla="*/ 0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0"/>
                    </a:lnTo>
                    <a:lnTo>
                      <a:pt x="0" y="5"/>
                    </a:lnTo>
                    <a:lnTo>
                      <a:pt x="11" y="13"/>
                    </a:lnTo>
                    <a:lnTo>
                      <a:pt x="13" y="11"/>
                    </a:lnTo>
                    <a:lnTo>
                      <a:pt x="13" y="11"/>
                    </a:lnTo>
                    <a:lnTo>
                      <a:pt x="13" y="11"/>
                    </a:lnTo>
                    <a:lnTo>
                      <a:pt x="15" y="5"/>
                    </a:lnTo>
                    <a:lnTo>
                      <a:pt x="13" y="2"/>
                    </a:lnTo>
                    <a:lnTo>
                      <a:pt x="8" y="0"/>
                    </a:lnTo>
                    <a:lnTo>
                      <a:pt x="4" y="0"/>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6" name="Freeform 526"/>
              <p:cNvSpPr>
                <a:spLocks/>
              </p:cNvSpPr>
              <p:nvPr/>
            </p:nvSpPr>
            <p:spPr bwMode="auto">
              <a:xfrm>
                <a:off x="6739" y="2189"/>
                <a:ext cx="16" cy="15"/>
              </a:xfrm>
              <a:custGeom>
                <a:avLst/>
                <a:gdLst>
                  <a:gd name="T0" fmla="*/ 4 w 16"/>
                  <a:gd name="T1" fmla="*/ 2 h 15"/>
                  <a:gd name="T2" fmla="*/ 4 w 16"/>
                  <a:gd name="T3" fmla="*/ 2 h 15"/>
                  <a:gd name="T4" fmla="*/ 0 w 16"/>
                  <a:gd name="T5" fmla="*/ 6 h 15"/>
                  <a:gd name="T6" fmla="*/ 9 w 16"/>
                  <a:gd name="T7" fmla="*/ 15 h 15"/>
                  <a:gd name="T8" fmla="*/ 13 w 16"/>
                  <a:gd name="T9" fmla="*/ 11 h 15"/>
                  <a:gd name="T10" fmla="*/ 4 w 16"/>
                  <a:gd name="T11" fmla="*/ 2 h 15"/>
                  <a:gd name="T12" fmla="*/ 13 w 16"/>
                  <a:gd name="T13" fmla="*/ 11 h 15"/>
                  <a:gd name="T14" fmla="*/ 16 w 16"/>
                  <a:gd name="T15" fmla="*/ 6 h 15"/>
                  <a:gd name="T16" fmla="*/ 13 w 16"/>
                  <a:gd name="T17" fmla="*/ 2 h 15"/>
                  <a:gd name="T18" fmla="*/ 9 w 16"/>
                  <a:gd name="T19" fmla="*/ 0 h 15"/>
                  <a:gd name="T20" fmla="*/ 4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4" y="2"/>
                    </a:moveTo>
                    <a:lnTo>
                      <a:pt x="4" y="2"/>
                    </a:lnTo>
                    <a:lnTo>
                      <a:pt x="0" y="6"/>
                    </a:lnTo>
                    <a:lnTo>
                      <a:pt x="9" y="15"/>
                    </a:lnTo>
                    <a:lnTo>
                      <a:pt x="13" y="11"/>
                    </a:lnTo>
                    <a:lnTo>
                      <a:pt x="4" y="2"/>
                    </a:lnTo>
                    <a:lnTo>
                      <a:pt x="13" y="11"/>
                    </a:lnTo>
                    <a:lnTo>
                      <a:pt x="16"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7" name="Freeform 527"/>
              <p:cNvSpPr>
                <a:spLocks/>
              </p:cNvSpPr>
              <p:nvPr/>
            </p:nvSpPr>
            <p:spPr bwMode="auto">
              <a:xfrm>
                <a:off x="6743" y="2186"/>
                <a:ext cx="14" cy="14"/>
              </a:xfrm>
              <a:custGeom>
                <a:avLst/>
                <a:gdLst>
                  <a:gd name="T0" fmla="*/ 12 w 14"/>
                  <a:gd name="T1" fmla="*/ 12 h 14"/>
                  <a:gd name="T2" fmla="*/ 3 w 14"/>
                  <a:gd name="T3" fmla="*/ 0 h 14"/>
                  <a:gd name="T4" fmla="*/ 0 w 14"/>
                  <a:gd name="T5" fmla="*/ 5 h 14"/>
                  <a:gd name="T6" fmla="*/ 9 w 14"/>
                  <a:gd name="T7" fmla="*/ 14 h 14"/>
                  <a:gd name="T8" fmla="*/ 12 w 14"/>
                  <a:gd name="T9" fmla="*/ 12 h 14"/>
                  <a:gd name="T10" fmla="*/ 12 w 14"/>
                  <a:gd name="T11" fmla="*/ 12 h 14"/>
                  <a:gd name="T12" fmla="*/ 12 w 14"/>
                  <a:gd name="T13" fmla="*/ 12 h 14"/>
                  <a:gd name="T14" fmla="*/ 14 w 14"/>
                  <a:gd name="T15" fmla="*/ 7 h 14"/>
                  <a:gd name="T16" fmla="*/ 12 w 14"/>
                  <a:gd name="T17" fmla="*/ 3 h 14"/>
                  <a:gd name="T18" fmla="*/ 7 w 14"/>
                  <a:gd name="T19" fmla="*/ 0 h 14"/>
                  <a:gd name="T20" fmla="*/ 3 w 14"/>
                  <a:gd name="T21" fmla="*/ 0 h 14"/>
                  <a:gd name="T22" fmla="*/ 12 w 14"/>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12" y="12"/>
                    </a:moveTo>
                    <a:lnTo>
                      <a:pt x="3" y="0"/>
                    </a:lnTo>
                    <a:lnTo>
                      <a:pt x="0" y="5"/>
                    </a:lnTo>
                    <a:lnTo>
                      <a:pt x="9" y="14"/>
                    </a:lnTo>
                    <a:lnTo>
                      <a:pt x="12" y="12"/>
                    </a:lnTo>
                    <a:lnTo>
                      <a:pt x="12" y="12"/>
                    </a:lnTo>
                    <a:lnTo>
                      <a:pt x="12" y="12"/>
                    </a:lnTo>
                    <a:lnTo>
                      <a:pt x="14" y="7"/>
                    </a:lnTo>
                    <a:lnTo>
                      <a:pt x="12" y="3"/>
                    </a:lnTo>
                    <a:lnTo>
                      <a:pt x="7" y="0"/>
                    </a:lnTo>
                    <a:lnTo>
                      <a:pt x="3" y="0"/>
                    </a:lnTo>
                    <a:lnTo>
                      <a:pt x="12"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8" name="Freeform 528"/>
              <p:cNvSpPr>
                <a:spLocks/>
              </p:cNvSpPr>
              <p:nvPr/>
            </p:nvSpPr>
            <p:spPr bwMode="auto">
              <a:xfrm>
                <a:off x="6746" y="2182"/>
                <a:ext cx="15" cy="16"/>
              </a:xfrm>
              <a:custGeom>
                <a:avLst/>
                <a:gdLst>
                  <a:gd name="T0" fmla="*/ 4 w 15"/>
                  <a:gd name="T1" fmla="*/ 2 h 16"/>
                  <a:gd name="T2" fmla="*/ 2 w 15"/>
                  <a:gd name="T3" fmla="*/ 2 h 16"/>
                  <a:gd name="T4" fmla="*/ 0 w 15"/>
                  <a:gd name="T5" fmla="*/ 7 h 16"/>
                  <a:gd name="T6" fmla="*/ 9 w 15"/>
                  <a:gd name="T7" fmla="*/ 16 h 16"/>
                  <a:gd name="T8" fmla="*/ 13 w 15"/>
                  <a:gd name="T9" fmla="*/ 11 h 16"/>
                  <a:gd name="T10" fmla="*/ 4 w 15"/>
                  <a:gd name="T11" fmla="*/ 2 h 16"/>
                  <a:gd name="T12" fmla="*/ 13 w 15"/>
                  <a:gd name="T13" fmla="*/ 11 h 16"/>
                  <a:gd name="T14" fmla="*/ 15 w 15"/>
                  <a:gd name="T15" fmla="*/ 7 h 16"/>
                  <a:gd name="T16" fmla="*/ 13 w 15"/>
                  <a:gd name="T17" fmla="*/ 2 h 16"/>
                  <a:gd name="T18" fmla="*/ 9 w 15"/>
                  <a:gd name="T19" fmla="*/ 0 h 16"/>
                  <a:gd name="T20" fmla="*/ 2 w 15"/>
                  <a:gd name="T21" fmla="*/ 2 h 16"/>
                  <a:gd name="T22" fmla="*/ 4 w 15"/>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4" y="2"/>
                    </a:moveTo>
                    <a:lnTo>
                      <a:pt x="2" y="2"/>
                    </a:lnTo>
                    <a:lnTo>
                      <a:pt x="0" y="7"/>
                    </a:lnTo>
                    <a:lnTo>
                      <a:pt x="9" y="16"/>
                    </a:lnTo>
                    <a:lnTo>
                      <a:pt x="13" y="11"/>
                    </a:lnTo>
                    <a:lnTo>
                      <a:pt x="4" y="2"/>
                    </a:lnTo>
                    <a:lnTo>
                      <a:pt x="13" y="11"/>
                    </a:lnTo>
                    <a:lnTo>
                      <a:pt x="15" y="7"/>
                    </a:lnTo>
                    <a:lnTo>
                      <a:pt x="13" y="2"/>
                    </a:lnTo>
                    <a:lnTo>
                      <a:pt x="9" y="0"/>
                    </a:lnTo>
                    <a:lnTo>
                      <a:pt x="2" y="2"/>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9" name="Freeform 529"/>
              <p:cNvSpPr>
                <a:spLocks/>
              </p:cNvSpPr>
              <p:nvPr/>
            </p:nvSpPr>
            <p:spPr bwMode="auto">
              <a:xfrm>
                <a:off x="6750" y="2178"/>
                <a:ext cx="13" cy="15"/>
              </a:xfrm>
              <a:custGeom>
                <a:avLst/>
                <a:gdLst>
                  <a:gd name="T0" fmla="*/ 13 w 13"/>
                  <a:gd name="T1" fmla="*/ 11 h 15"/>
                  <a:gd name="T2" fmla="*/ 2 w 13"/>
                  <a:gd name="T3" fmla="*/ 2 h 15"/>
                  <a:gd name="T4" fmla="*/ 0 w 13"/>
                  <a:gd name="T5" fmla="*/ 6 h 15"/>
                  <a:gd name="T6" fmla="*/ 9 w 13"/>
                  <a:gd name="T7" fmla="*/ 15 h 15"/>
                  <a:gd name="T8" fmla="*/ 11 w 13"/>
                  <a:gd name="T9" fmla="*/ 13 h 15"/>
                  <a:gd name="T10" fmla="*/ 13 w 13"/>
                  <a:gd name="T11" fmla="*/ 11 h 15"/>
                  <a:gd name="T12" fmla="*/ 11 w 13"/>
                  <a:gd name="T13" fmla="*/ 13 h 15"/>
                  <a:gd name="T14" fmla="*/ 13 w 13"/>
                  <a:gd name="T15" fmla="*/ 6 h 15"/>
                  <a:gd name="T16" fmla="*/ 13 w 13"/>
                  <a:gd name="T17" fmla="*/ 2 h 15"/>
                  <a:gd name="T18" fmla="*/ 9 w 13"/>
                  <a:gd name="T19" fmla="*/ 0 h 15"/>
                  <a:gd name="T20" fmla="*/ 2 w 13"/>
                  <a:gd name="T21" fmla="*/ 2 h 15"/>
                  <a:gd name="T22" fmla="*/ 13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3" y="11"/>
                    </a:moveTo>
                    <a:lnTo>
                      <a:pt x="2" y="2"/>
                    </a:lnTo>
                    <a:lnTo>
                      <a:pt x="0" y="6"/>
                    </a:lnTo>
                    <a:lnTo>
                      <a:pt x="9" y="15"/>
                    </a:lnTo>
                    <a:lnTo>
                      <a:pt x="11" y="13"/>
                    </a:lnTo>
                    <a:lnTo>
                      <a:pt x="13" y="11"/>
                    </a:lnTo>
                    <a:lnTo>
                      <a:pt x="11" y="13"/>
                    </a:lnTo>
                    <a:lnTo>
                      <a:pt x="13" y="6"/>
                    </a:lnTo>
                    <a:lnTo>
                      <a:pt x="13" y="2"/>
                    </a:lnTo>
                    <a:lnTo>
                      <a:pt x="9"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0" name="Freeform 530"/>
              <p:cNvSpPr>
                <a:spLocks/>
              </p:cNvSpPr>
              <p:nvPr/>
            </p:nvSpPr>
            <p:spPr bwMode="auto">
              <a:xfrm>
                <a:off x="6752" y="2175"/>
                <a:ext cx="16" cy="14"/>
              </a:xfrm>
              <a:custGeom>
                <a:avLst/>
                <a:gdLst>
                  <a:gd name="T0" fmla="*/ 5 w 16"/>
                  <a:gd name="T1" fmla="*/ 3 h 14"/>
                  <a:gd name="T2" fmla="*/ 5 w 16"/>
                  <a:gd name="T3" fmla="*/ 3 h 14"/>
                  <a:gd name="T4" fmla="*/ 0 w 16"/>
                  <a:gd name="T5" fmla="*/ 5 h 14"/>
                  <a:gd name="T6" fmla="*/ 11 w 16"/>
                  <a:gd name="T7" fmla="*/ 14 h 14"/>
                  <a:gd name="T8" fmla="*/ 14 w 16"/>
                  <a:gd name="T9" fmla="*/ 11 h 14"/>
                  <a:gd name="T10" fmla="*/ 5 w 16"/>
                  <a:gd name="T11" fmla="*/ 3 h 14"/>
                  <a:gd name="T12" fmla="*/ 14 w 16"/>
                  <a:gd name="T13" fmla="*/ 11 h 14"/>
                  <a:gd name="T14" fmla="*/ 16 w 16"/>
                  <a:gd name="T15" fmla="*/ 5 h 14"/>
                  <a:gd name="T16" fmla="*/ 14 w 16"/>
                  <a:gd name="T17" fmla="*/ 0 h 14"/>
                  <a:gd name="T18" fmla="*/ 9 w 16"/>
                  <a:gd name="T19" fmla="*/ 0 h 14"/>
                  <a:gd name="T20" fmla="*/ 5 w 16"/>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4">
                    <a:moveTo>
                      <a:pt x="5" y="3"/>
                    </a:moveTo>
                    <a:lnTo>
                      <a:pt x="5" y="3"/>
                    </a:lnTo>
                    <a:lnTo>
                      <a:pt x="0" y="5"/>
                    </a:lnTo>
                    <a:lnTo>
                      <a:pt x="11" y="14"/>
                    </a:lnTo>
                    <a:lnTo>
                      <a:pt x="14" y="11"/>
                    </a:lnTo>
                    <a:lnTo>
                      <a:pt x="5" y="3"/>
                    </a:lnTo>
                    <a:lnTo>
                      <a:pt x="14" y="11"/>
                    </a:lnTo>
                    <a:lnTo>
                      <a:pt x="16" y="5"/>
                    </a:lnTo>
                    <a:lnTo>
                      <a:pt x="14" y="0"/>
                    </a:lnTo>
                    <a:lnTo>
                      <a:pt x="9" y="0"/>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1" name="Freeform 531"/>
              <p:cNvSpPr>
                <a:spLocks/>
              </p:cNvSpPr>
              <p:nvPr/>
            </p:nvSpPr>
            <p:spPr bwMode="auto">
              <a:xfrm>
                <a:off x="6757" y="2171"/>
                <a:ext cx="13" cy="15"/>
              </a:xfrm>
              <a:custGeom>
                <a:avLst/>
                <a:gdLst>
                  <a:gd name="T0" fmla="*/ 11 w 13"/>
                  <a:gd name="T1" fmla="*/ 11 h 15"/>
                  <a:gd name="T2" fmla="*/ 2 w 13"/>
                  <a:gd name="T3" fmla="*/ 2 h 15"/>
                  <a:gd name="T4" fmla="*/ 0 w 13"/>
                  <a:gd name="T5" fmla="*/ 7 h 15"/>
                  <a:gd name="T6" fmla="*/ 9 w 13"/>
                  <a:gd name="T7" fmla="*/ 15 h 15"/>
                  <a:gd name="T8" fmla="*/ 11 w 13"/>
                  <a:gd name="T9" fmla="*/ 11 h 15"/>
                  <a:gd name="T10" fmla="*/ 11 w 13"/>
                  <a:gd name="T11" fmla="*/ 11 h 15"/>
                  <a:gd name="T12" fmla="*/ 11 w 13"/>
                  <a:gd name="T13" fmla="*/ 11 h 15"/>
                  <a:gd name="T14" fmla="*/ 13 w 13"/>
                  <a:gd name="T15" fmla="*/ 7 h 15"/>
                  <a:gd name="T16" fmla="*/ 13 w 13"/>
                  <a:gd name="T17" fmla="*/ 2 h 15"/>
                  <a:gd name="T18" fmla="*/ 9 w 13"/>
                  <a:gd name="T19" fmla="*/ 0 h 15"/>
                  <a:gd name="T20" fmla="*/ 2 w 13"/>
                  <a:gd name="T21" fmla="*/ 2 h 15"/>
                  <a:gd name="T22" fmla="*/ 11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1"/>
                    </a:moveTo>
                    <a:lnTo>
                      <a:pt x="2" y="2"/>
                    </a:lnTo>
                    <a:lnTo>
                      <a:pt x="0" y="7"/>
                    </a:lnTo>
                    <a:lnTo>
                      <a:pt x="9" y="15"/>
                    </a:lnTo>
                    <a:lnTo>
                      <a:pt x="11" y="11"/>
                    </a:lnTo>
                    <a:lnTo>
                      <a:pt x="11" y="11"/>
                    </a:lnTo>
                    <a:lnTo>
                      <a:pt x="11" y="11"/>
                    </a:lnTo>
                    <a:lnTo>
                      <a:pt x="13" y="7"/>
                    </a:lnTo>
                    <a:lnTo>
                      <a:pt x="13" y="2"/>
                    </a:lnTo>
                    <a:lnTo>
                      <a:pt x="9"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2" name="Freeform 532"/>
              <p:cNvSpPr>
                <a:spLocks/>
              </p:cNvSpPr>
              <p:nvPr/>
            </p:nvSpPr>
            <p:spPr bwMode="auto">
              <a:xfrm>
                <a:off x="6759" y="2169"/>
                <a:ext cx="15" cy="13"/>
              </a:xfrm>
              <a:custGeom>
                <a:avLst/>
                <a:gdLst>
                  <a:gd name="T0" fmla="*/ 13 w 15"/>
                  <a:gd name="T1" fmla="*/ 11 h 13"/>
                  <a:gd name="T2" fmla="*/ 4 w 15"/>
                  <a:gd name="T3" fmla="*/ 2 h 13"/>
                  <a:gd name="T4" fmla="*/ 0 w 15"/>
                  <a:gd name="T5" fmla="*/ 4 h 13"/>
                  <a:gd name="T6" fmla="*/ 9 w 15"/>
                  <a:gd name="T7" fmla="*/ 13 h 13"/>
                  <a:gd name="T8" fmla="*/ 13 w 15"/>
                  <a:gd name="T9" fmla="*/ 11 h 13"/>
                  <a:gd name="T10" fmla="*/ 13 w 15"/>
                  <a:gd name="T11" fmla="*/ 11 h 13"/>
                  <a:gd name="T12" fmla="*/ 13 w 15"/>
                  <a:gd name="T13" fmla="*/ 11 h 13"/>
                  <a:gd name="T14" fmla="*/ 15 w 15"/>
                  <a:gd name="T15" fmla="*/ 6 h 13"/>
                  <a:gd name="T16" fmla="*/ 13 w 15"/>
                  <a:gd name="T17" fmla="*/ 2 h 13"/>
                  <a:gd name="T18" fmla="*/ 9 w 15"/>
                  <a:gd name="T19" fmla="*/ 0 h 13"/>
                  <a:gd name="T20" fmla="*/ 4 w 15"/>
                  <a:gd name="T21" fmla="*/ 2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2"/>
                    </a:lnTo>
                    <a:lnTo>
                      <a:pt x="0" y="4"/>
                    </a:lnTo>
                    <a:lnTo>
                      <a:pt x="9" y="13"/>
                    </a:lnTo>
                    <a:lnTo>
                      <a:pt x="13" y="11"/>
                    </a:lnTo>
                    <a:lnTo>
                      <a:pt x="13" y="11"/>
                    </a:lnTo>
                    <a:lnTo>
                      <a:pt x="13" y="11"/>
                    </a:lnTo>
                    <a:lnTo>
                      <a:pt x="15" y="6"/>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3" name="Freeform 533"/>
              <p:cNvSpPr>
                <a:spLocks/>
              </p:cNvSpPr>
              <p:nvPr/>
            </p:nvSpPr>
            <p:spPr bwMode="auto">
              <a:xfrm>
                <a:off x="6763" y="2164"/>
                <a:ext cx="16" cy="16"/>
              </a:xfrm>
              <a:custGeom>
                <a:avLst/>
                <a:gdLst>
                  <a:gd name="T0" fmla="*/ 5 w 16"/>
                  <a:gd name="T1" fmla="*/ 3 h 16"/>
                  <a:gd name="T2" fmla="*/ 3 w 16"/>
                  <a:gd name="T3" fmla="*/ 3 h 16"/>
                  <a:gd name="T4" fmla="*/ 0 w 16"/>
                  <a:gd name="T5" fmla="*/ 7 h 16"/>
                  <a:gd name="T6" fmla="*/ 9 w 16"/>
                  <a:gd name="T7" fmla="*/ 16 h 16"/>
                  <a:gd name="T8" fmla="*/ 14 w 16"/>
                  <a:gd name="T9" fmla="*/ 11 h 16"/>
                  <a:gd name="T10" fmla="*/ 5 w 16"/>
                  <a:gd name="T11" fmla="*/ 3 h 16"/>
                  <a:gd name="T12" fmla="*/ 14 w 16"/>
                  <a:gd name="T13" fmla="*/ 11 h 16"/>
                  <a:gd name="T14" fmla="*/ 16 w 16"/>
                  <a:gd name="T15" fmla="*/ 7 h 16"/>
                  <a:gd name="T16" fmla="*/ 14 w 16"/>
                  <a:gd name="T17" fmla="*/ 3 h 16"/>
                  <a:gd name="T18" fmla="*/ 9 w 16"/>
                  <a:gd name="T19" fmla="*/ 0 h 16"/>
                  <a:gd name="T20" fmla="*/ 3 w 16"/>
                  <a:gd name="T21" fmla="*/ 3 h 16"/>
                  <a:gd name="T22" fmla="*/ 5 w 16"/>
                  <a:gd name="T23"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5" y="3"/>
                    </a:moveTo>
                    <a:lnTo>
                      <a:pt x="3" y="3"/>
                    </a:lnTo>
                    <a:lnTo>
                      <a:pt x="0" y="7"/>
                    </a:lnTo>
                    <a:lnTo>
                      <a:pt x="9" y="16"/>
                    </a:lnTo>
                    <a:lnTo>
                      <a:pt x="14" y="11"/>
                    </a:lnTo>
                    <a:lnTo>
                      <a:pt x="5" y="3"/>
                    </a:lnTo>
                    <a:lnTo>
                      <a:pt x="14" y="11"/>
                    </a:lnTo>
                    <a:lnTo>
                      <a:pt x="16" y="7"/>
                    </a:lnTo>
                    <a:lnTo>
                      <a:pt x="14" y="3"/>
                    </a:lnTo>
                    <a:lnTo>
                      <a:pt x="9" y="0"/>
                    </a:lnTo>
                    <a:lnTo>
                      <a:pt x="3" y="3"/>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4" name="Freeform 534"/>
              <p:cNvSpPr>
                <a:spLocks/>
              </p:cNvSpPr>
              <p:nvPr/>
            </p:nvSpPr>
            <p:spPr bwMode="auto">
              <a:xfrm>
                <a:off x="6768" y="2162"/>
                <a:ext cx="13" cy="13"/>
              </a:xfrm>
              <a:custGeom>
                <a:avLst/>
                <a:gdLst>
                  <a:gd name="T0" fmla="*/ 11 w 13"/>
                  <a:gd name="T1" fmla="*/ 11 h 13"/>
                  <a:gd name="T2" fmla="*/ 2 w 13"/>
                  <a:gd name="T3" fmla="*/ 2 h 13"/>
                  <a:gd name="T4" fmla="*/ 0 w 13"/>
                  <a:gd name="T5" fmla="*/ 5 h 13"/>
                  <a:gd name="T6" fmla="*/ 9 w 13"/>
                  <a:gd name="T7" fmla="*/ 13 h 13"/>
                  <a:gd name="T8" fmla="*/ 11 w 13"/>
                  <a:gd name="T9" fmla="*/ 11 h 13"/>
                  <a:gd name="T10" fmla="*/ 11 w 13"/>
                  <a:gd name="T11" fmla="*/ 11 h 13"/>
                  <a:gd name="T12" fmla="*/ 11 w 13"/>
                  <a:gd name="T13" fmla="*/ 11 h 13"/>
                  <a:gd name="T14" fmla="*/ 13 w 13"/>
                  <a:gd name="T15" fmla="*/ 7 h 13"/>
                  <a:gd name="T16" fmla="*/ 11 w 13"/>
                  <a:gd name="T17" fmla="*/ 2 h 13"/>
                  <a:gd name="T18" fmla="*/ 6 w 13"/>
                  <a:gd name="T19" fmla="*/ 0 h 13"/>
                  <a:gd name="T20" fmla="*/ 2 w 13"/>
                  <a:gd name="T21" fmla="*/ 2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2"/>
                    </a:lnTo>
                    <a:lnTo>
                      <a:pt x="0" y="5"/>
                    </a:lnTo>
                    <a:lnTo>
                      <a:pt x="9" y="13"/>
                    </a:lnTo>
                    <a:lnTo>
                      <a:pt x="11" y="11"/>
                    </a:lnTo>
                    <a:lnTo>
                      <a:pt x="11" y="11"/>
                    </a:lnTo>
                    <a:lnTo>
                      <a:pt x="11" y="11"/>
                    </a:lnTo>
                    <a:lnTo>
                      <a:pt x="13" y="7"/>
                    </a:lnTo>
                    <a:lnTo>
                      <a:pt x="11" y="2"/>
                    </a:lnTo>
                    <a:lnTo>
                      <a:pt x="6"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5" name="Freeform 535"/>
              <p:cNvSpPr>
                <a:spLocks/>
              </p:cNvSpPr>
              <p:nvPr/>
            </p:nvSpPr>
            <p:spPr bwMode="auto">
              <a:xfrm>
                <a:off x="6770" y="2158"/>
                <a:ext cx="15" cy="15"/>
              </a:xfrm>
              <a:custGeom>
                <a:avLst/>
                <a:gdLst>
                  <a:gd name="T0" fmla="*/ 4 w 15"/>
                  <a:gd name="T1" fmla="*/ 2 h 15"/>
                  <a:gd name="T2" fmla="*/ 2 w 15"/>
                  <a:gd name="T3" fmla="*/ 2 h 15"/>
                  <a:gd name="T4" fmla="*/ 0 w 15"/>
                  <a:gd name="T5" fmla="*/ 6 h 15"/>
                  <a:gd name="T6" fmla="*/ 9 w 15"/>
                  <a:gd name="T7" fmla="*/ 15 h 15"/>
                  <a:gd name="T8" fmla="*/ 13 w 15"/>
                  <a:gd name="T9" fmla="*/ 11 h 15"/>
                  <a:gd name="T10" fmla="*/ 4 w 15"/>
                  <a:gd name="T11" fmla="*/ 2 h 15"/>
                  <a:gd name="T12" fmla="*/ 13 w 15"/>
                  <a:gd name="T13" fmla="*/ 11 h 15"/>
                  <a:gd name="T14" fmla="*/ 15 w 15"/>
                  <a:gd name="T15" fmla="*/ 6 h 15"/>
                  <a:gd name="T16" fmla="*/ 13 w 15"/>
                  <a:gd name="T17" fmla="*/ 2 h 15"/>
                  <a:gd name="T18" fmla="*/ 9 w 15"/>
                  <a:gd name="T19" fmla="*/ 0 h 15"/>
                  <a:gd name="T20" fmla="*/ 2 w 15"/>
                  <a:gd name="T21" fmla="*/ 2 h 15"/>
                  <a:gd name="T22" fmla="*/ 4 w 15"/>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4" y="2"/>
                    </a:moveTo>
                    <a:lnTo>
                      <a:pt x="2" y="2"/>
                    </a:lnTo>
                    <a:lnTo>
                      <a:pt x="0" y="6"/>
                    </a:lnTo>
                    <a:lnTo>
                      <a:pt x="9" y="15"/>
                    </a:lnTo>
                    <a:lnTo>
                      <a:pt x="13" y="11"/>
                    </a:lnTo>
                    <a:lnTo>
                      <a:pt x="4" y="2"/>
                    </a:lnTo>
                    <a:lnTo>
                      <a:pt x="13" y="11"/>
                    </a:lnTo>
                    <a:lnTo>
                      <a:pt x="15" y="6"/>
                    </a:lnTo>
                    <a:lnTo>
                      <a:pt x="13" y="2"/>
                    </a:lnTo>
                    <a:lnTo>
                      <a:pt x="9" y="0"/>
                    </a:lnTo>
                    <a:lnTo>
                      <a:pt x="2" y="2"/>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6" name="Freeform 536"/>
              <p:cNvSpPr>
                <a:spLocks/>
              </p:cNvSpPr>
              <p:nvPr/>
            </p:nvSpPr>
            <p:spPr bwMode="auto">
              <a:xfrm>
                <a:off x="6774" y="2155"/>
                <a:ext cx="14" cy="14"/>
              </a:xfrm>
              <a:custGeom>
                <a:avLst/>
                <a:gdLst>
                  <a:gd name="T0" fmla="*/ 11 w 14"/>
                  <a:gd name="T1" fmla="*/ 12 h 14"/>
                  <a:gd name="T2" fmla="*/ 3 w 14"/>
                  <a:gd name="T3" fmla="*/ 0 h 14"/>
                  <a:gd name="T4" fmla="*/ 0 w 14"/>
                  <a:gd name="T5" fmla="*/ 5 h 14"/>
                  <a:gd name="T6" fmla="*/ 9 w 14"/>
                  <a:gd name="T7" fmla="*/ 14 h 14"/>
                  <a:gd name="T8" fmla="*/ 11 w 14"/>
                  <a:gd name="T9" fmla="*/ 12 h 14"/>
                  <a:gd name="T10" fmla="*/ 11 w 14"/>
                  <a:gd name="T11" fmla="*/ 12 h 14"/>
                  <a:gd name="T12" fmla="*/ 11 w 14"/>
                  <a:gd name="T13" fmla="*/ 12 h 14"/>
                  <a:gd name="T14" fmla="*/ 14 w 14"/>
                  <a:gd name="T15" fmla="*/ 5 h 14"/>
                  <a:gd name="T16" fmla="*/ 11 w 14"/>
                  <a:gd name="T17" fmla="*/ 3 h 14"/>
                  <a:gd name="T18" fmla="*/ 7 w 14"/>
                  <a:gd name="T19" fmla="*/ 0 h 14"/>
                  <a:gd name="T20" fmla="*/ 3 w 14"/>
                  <a:gd name="T21" fmla="*/ 0 h 14"/>
                  <a:gd name="T22" fmla="*/ 11 w 14"/>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11" y="12"/>
                    </a:moveTo>
                    <a:lnTo>
                      <a:pt x="3" y="0"/>
                    </a:lnTo>
                    <a:lnTo>
                      <a:pt x="0" y="5"/>
                    </a:lnTo>
                    <a:lnTo>
                      <a:pt x="9" y="14"/>
                    </a:lnTo>
                    <a:lnTo>
                      <a:pt x="11" y="12"/>
                    </a:lnTo>
                    <a:lnTo>
                      <a:pt x="11" y="12"/>
                    </a:lnTo>
                    <a:lnTo>
                      <a:pt x="11" y="12"/>
                    </a:lnTo>
                    <a:lnTo>
                      <a:pt x="14" y="5"/>
                    </a:lnTo>
                    <a:lnTo>
                      <a:pt x="11" y="3"/>
                    </a:lnTo>
                    <a:lnTo>
                      <a:pt x="7" y="0"/>
                    </a:lnTo>
                    <a:lnTo>
                      <a:pt x="3" y="0"/>
                    </a:lnTo>
                    <a:lnTo>
                      <a:pt x="11"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7" name="Freeform 537"/>
              <p:cNvSpPr>
                <a:spLocks/>
              </p:cNvSpPr>
              <p:nvPr/>
            </p:nvSpPr>
            <p:spPr bwMode="auto">
              <a:xfrm>
                <a:off x="6777" y="2151"/>
                <a:ext cx="15" cy="16"/>
              </a:xfrm>
              <a:custGeom>
                <a:avLst/>
                <a:gdLst>
                  <a:gd name="T0" fmla="*/ 13 w 15"/>
                  <a:gd name="T1" fmla="*/ 11 h 16"/>
                  <a:gd name="T2" fmla="*/ 4 w 15"/>
                  <a:gd name="T3" fmla="*/ 2 h 16"/>
                  <a:gd name="T4" fmla="*/ 0 w 15"/>
                  <a:gd name="T5" fmla="*/ 4 h 16"/>
                  <a:gd name="T6" fmla="*/ 8 w 15"/>
                  <a:gd name="T7" fmla="*/ 16 h 16"/>
                  <a:gd name="T8" fmla="*/ 13 w 15"/>
                  <a:gd name="T9" fmla="*/ 11 h 16"/>
                  <a:gd name="T10" fmla="*/ 13 w 15"/>
                  <a:gd name="T11" fmla="*/ 11 h 16"/>
                  <a:gd name="T12" fmla="*/ 13 w 15"/>
                  <a:gd name="T13" fmla="*/ 11 h 16"/>
                  <a:gd name="T14" fmla="*/ 15 w 15"/>
                  <a:gd name="T15" fmla="*/ 7 h 16"/>
                  <a:gd name="T16" fmla="*/ 13 w 15"/>
                  <a:gd name="T17" fmla="*/ 2 h 16"/>
                  <a:gd name="T18" fmla="*/ 8 w 15"/>
                  <a:gd name="T19" fmla="*/ 0 h 16"/>
                  <a:gd name="T20" fmla="*/ 4 w 15"/>
                  <a:gd name="T21" fmla="*/ 2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2"/>
                    </a:lnTo>
                    <a:lnTo>
                      <a:pt x="0" y="4"/>
                    </a:lnTo>
                    <a:lnTo>
                      <a:pt x="8" y="16"/>
                    </a:lnTo>
                    <a:lnTo>
                      <a:pt x="13" y="11"/>
                    </a:lnTo>
                    <a:lnTo>
                      <a:pt x="13" y="11"/>
                    </a:lnTo>
                    <a:lnTo>
                      <a:pt x="13" y="11"/>
                    </a:lnTo>
                    <a:lnTo>
                      <a:pt x="15" y="7"/>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8" name="Freeform 538"/>
              <p:cNvSpPr>
                <a:spLocks/>
              </p:cNvSpPr>
              <p:nvPr/>
            </p:nvSpPr>
            <p:spPr bwMode="auto">
              <a:xfrm>
                <a:off x="6781" y="2147"/>
                <a:ext cx="13" cy="15"/>
              </a:xfrm>
              <a:custGeom>
                <a:avLst/>
                <a:gdLst>
                  <a:gd name="T0" fmla="*/ 2 w 13"/>
                  <a:gd name="T1" fmla="*/ 2 h 15"/>
                  <a:gd name="T2" fmla="*/ 2 w 13"/>
                  <a:gd name="T3" fmla="*/ 2 h 15"/>
                  <a:gd name="T4" fmla="*/ 0 w 13"/>
                  <a:gd name="T5" fmla="*/ 6 h 15"/>
                  <a:gd name="T6" fmla="*/ 9 w 13"/>
                  <a:gd name="T7" fmla="*/ 15 h 15"/>
                  <a:gd name="T8" fmla="*/ 11 w 13"/>
                  <a:gd name="T9" fmla="*/ 13 h 15"/>
                  <a:gd name="T10" fmla="*/ 2 w 13"/>
                  <a:gd name="T11" fmla="*/ 2 h 15"/>
                  <a:gd name="T12" fmla="*/ 11 w 13"/>
                  <a:gd name="T13" fmla="*/ 13 h 15"/>
                  <a:gd name="T14" fmla="*/ 13 w 13"/>
                  <a:gd name="T15" fmla="*/ 6 h 15"/>
                  <a:gd name="T16" fmla="*/ 11 w 13"/>
                  <a:gd name="T17" fmla="*/ 2 h 15"/>
                  <a:gd name="T18" fmla="*/ 7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6"/>
                    </a:lnTo>
                    <a:lnTo>
                      <a:pt x="9" y="15"/>
                    </a:lnTo>
                    <a:lnTo>
                      <a:pt x="11" y="13"/>
                    </a:lnTo>
                    <a:lnTo>
                      <a:pt x="2" y="2"/>
                    </a:lnTo>
                    <a:lnTo>
                      <a:pt x="11" y="13"/>
                    </a:lnTo>
                    <a:lnTo>
                      <a:pt x="13" y="6"/>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9" name="Freeform 539"/>
              <p:cNvSpPr>
                <a:spLocks/>
              </p:cNvSpPr>
              <p:nvPr/>
            </p:nvSpPr>
            <p:spPr bwMode="auto">
              <a:xfrm>
                <a:off x="6783" y="2144"/>
                <a:ext cx="16" cy="16"/>
              </a:xfrm>
              <a:custGeom>
                <a:avLst/>
                <a:gdLst>
                  <a:gd name="T0" fmla="*/ 5 w 16"/>
                  <a:gd name="T1" fmla="*/ 3 h 16"/>
                  <a:gd name="T2" fmla="*/ 5 w 16"/>
                  <a:gd name="T3" fmla="*/ 3 h 16"/>
                  <a:gd name="T4" fmla="*/ 0 w 16"/>
                  <a:gd name="T5" fmla="*/ 5 h 16"/>
                  <a:gd name="T6" fmla="*/ 9 w 16"/>
                  <a:gd name="T7" fmla="*/ 16 h 16"/>
                  <a:gd name="T8" fmla="*/ 13 w 16"/>
                  <a:gd name="T9" fmla="*/ 11 h 16"/>
                  <a:gd name="T10" fmla="*/ 5 w 16"/>
                  <a:gd name="T11" fmla="*/ 3 h 16"/>
                  <a:gd name="T12" fmla="*/ 13 w 16"/>
                  <a:gd name="T13" fmla="*/ 11 h 16"/>
                  <a:gd name="T14" fmla="*/ 16 w 16"/>
                  <a:gd name="T15" fmla="*/ 7 h 16"/>
                  <a:gd name="T16" fmla="*/ 13 w 16"/>
                  <a:gd name="T17" fmla="*/ 3 h 16"/>
                  <a:gd name="T18" fmla="*/ 9 w 16"/>
                  <a:gd name="T19" fmla="*/ 0 h 16"/>
                  <a:gd name="T20" fmla="*/ 5 w 16"/>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3"/>
                    </a:moveTo>
                    <a:lnTo>
                      <a:pt x="5" y="3"/>
                    </a:lnTo>
                    <a:lnTo>
                      <a:pt x="0" y="5"/>
                    </a:lnTo>
                    <a:lnTo>
                      <a:pt x="9" y="16"/>
                    </a:lnTo>
                    <a:lnTo>
                      <a:pt x="13" y="11"/>
                    </a:lnTo>
                    <a:lnTo>
                      <a:pt x="5" y="3"/>
                    </a:lnTo>
                    <a:lnTo>
                      <a:pt x="13" y="11"/>
                    </a:lnTo>
                    <a:lnTo>
                      <a:pt x="16" y="7"/>
                    </a:lnTo>
                    <a:lnTo>
                      <a:pt x="13" y="3"/>
                    </a:lnTo>
                    <a:lnTo>
                      <a:pt x="9" y="0"/>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0" name="Freeform 540"/>
              <p:cNvSpPr>
                <a:spLocks/>
              </p:cNvSpPr>
              <p:nvPr/>
            </p:nvSpPr>
            <p:spPr bwMode="auto">
              <a:xfrm>
                <a:off x="6788" y="2142"/>
                <a:ext cx="13" cy="13"/>
              </a:xfrm>
              <a:custGeom>
                <a:avLst/>
                <a:gdLst>
                  <a:gd name="T0" fmla="*/ 13 w 13"/>
                  <a:gd name="T1" fmla="*/ 11 h 13"/>
                  <a:gd name="T2" fmla="*/ 4 w 13"/>
                  <a:gd name="T3" fmla="*/ 0 h 13"/>
                  <a:gd name="T4" fmla="*/ 0 w 13"/>
                  <a:gd name="T5" fmla="*/ 5 h 13"/>
                  <a:gd name="T6" fmla="*/ 8 w 13"/>
                  <a:gd name="T7" fmla="*/ 13 h 13"/>
                  <a:gd name="T8" fmla="*/ 11 w 13"/>
                  <a:gd name="T9" fmla="*/ 11 h 13"/>
                  <a:gd name="T10" fmla="*/ 13 w 13"/>
                  <a:gd name="T11" fmla="*/ 11 h 13"/>
                  <a:gd name="T12" fmla="*/ 11 w 13"/>
                  <a:gd name="T13" fmla="*/ 11 h 13"/>
                  <a:gd name="T14" fmla="*/ 13 w 13"/>
                  <a:gd name="T15" fmla="*/ 7 h 13"/>
                  <a:gd name="T16" fmla="*/ 13 w 13"/>
                  <a:gd name="T17" fmla="*/ 2 h 13"/>
                  <a:gd name="T18" fmla="*/ 8 w 13"/>
                  <a:gd name="T19" fmla="*/ 0 h 13"/>
                  <a:gd name="T20" fmla="*/ 4 w 13"/>
                  <a:gd name="T21" fmla="*/ 0 h 13"/>
                  <a:gd name="T22" fmla="*/ 13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3" y="11"/>
                    </a:moveTo>
                    <a:lnTo>
                      <a:pt x="4" y="0"/>
                    </a:lnTo>
                    <a:lnTo>
                      <a:pt x="0" y="5"/>
                    </a:lnTo>
                    <a:lnTo>
                      <a:pt x="8" y="13"/>
                    </a:lnTo>
                    <a:lnTo>
                      <a:pt x="11" y="11"/>
                    </a:lnTo>
                    <a:lnTo>
                      <a:pt x="13" y="11"/>
                    </a:lnTo>
                    <a:lnTo>
                      <a:pt x="11" y="11"/>
                    </a:lnTo>
                    <a:lnTo>
                      <a:pt x="13" y="7"/>
                    </a:lnTo>
                    <a:lnTo>
                      <a:pt x="13" y="2"/>
                    </a:lnTo>
                    <a:lnTo>
                      <a:pt x="8" y="0"/>
                    </a:lnTo>
                    <a:lnTo>
                      <a:pt x="4" y="0"/>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1" name="Freeform 541"/>
              <p:cNvSpPr>
                <a:spLocks/>
              </p:cNvSpPr>
              <p:nvPr/>
            </p:nvSpPr>
            <p:spPr bwMode="auto">
              <a:xfrm>
                <a:off x="6790" y="2138"/>
                <a:ext cx="15" cy="15"/>
              </a:xfrm>
              <a:custGeom>
                <a:avLst/>
                <a:gdLst>
                  <a:gd name="T0" fmla="*/ 4 w 15"/>
                  <a:gd name="T1" fmla="*/ 2 h 15"/>
                  <a:gd name="T2" fmla="*/ 4 w 15"/>
                  <a:gd name="T3" fmla="*/ 2 h 15"/>
                  <a:gd name="T4" fmla="*/ 0 w 15"/>
                  <a:gd name="T5" fmla="*/ 6 h 15"/>
                  <a:gd name="T6" fmla="*/ 11 w 15"/>
                  <a:gd name="T7" fmla="*/ 15 h 15"/>
                  <a:gd name="T8" fmla="*/ 13 w 15"/>
                  <a:gd name="T9" fmla="*/ 11 h 15"/>
                  <a:gd name="T10" fmla="*/ 4 w 15"/>
                  <a:gd name="T11" fmla="*/ 2 h 15"/>
                  <a:gd name="T12" fmla="*/ 13 w 15"/>
                  <a:gd name="T13" fmla="*/ 11 h 15"/>
                  <a:gd name="T14" fmla="*/ 15 w 15"/>
                  <a:gd name="T15" fmla="*/ 6 h 15"/>
                  <a:gd name="T16" fmla="*/ 13 w 15"/>
                  <a:gd name="T17" fmla="*/ 2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6"/>
                    </a:lnTo>
                    <a:lnTo>
                      <a:pt x="11" y="15"/>
                    </a:lnTo>
                    <a:lnTo>
                      <a:pt x="13" y="11"/>
                    </a:lnTo>
                    <a:lnTo>
                      <a:pt x="4" y="2"/>
                    </a:lnTo>
                    <a:lnTo>
                      <a:pt x="13" y="11"/>
                    </a:lnTo>
                    <a:lnTo>
                      <a:pt x="15" y="6"/>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2" name="Freeform 542"/>
              <p:cNvSpPr>
                <a:spLocks/>
              </p:cNvSpPr>
              <p:nvPr/>
            </p:nvSpPr>
            <p:spPr bwMode="auto">
              <a:xfrm>
                <a:off x="6794" y="2136"/>
                <a:ext cx="14" cy="13"/>
              </a:xfrm>
              <a:custGeom>
                <a:avLst/>
                <a:gdLst>
                  <a:gd name="T0" fmla="*/ 14 w 14"/>
                  <a:gd name="T1" fmla="*/ 11 h 13"/>
                  <a:gd name="T2" fmla="*/ 2 w 14"/>
                  <a:gd name="T3" fmla="*/ 0 h 13"/>
                  <a:gd name="T4" fmla="*/ 0 w 14"/>
                  <a:gd name="T5" fmla="*/ 4 h 13"/>
                  <a:gd name="T6" fmla="*/ 9 w 14"/>
                  <a:gd name="T7" fmla="*/ 13 h 13"/>
                  <a:gd name="T8" fmla="*/ 11 w 14"/>
                  <a:gd name="T9" fmla="*/ 11 h 13"/>
                  <a:gd name="T10" fmla="*/ 14 w 14"/>
                  <a:gd name="T11" fmla="*/ 11 h 13"/>
                  <a:gd name="T12" fmla="*/ 11 w 14"/>
                  <a:gd name="T13" fmla="*/ 11 h 13"/>
                  <a:gd name="T14" fmla="*/ 14 w 14"/>
                  <a:gd name="T15" fmla="*/ 6 h 13"/>
                  <a:gd name="T16" fmla="*/ 14 w 14"/>
                  <a:gd name="T17" fmla="*/ 2 h 13"/>
                  <a:gd name="T18" fmla="*/ 9 w 14"/>
                  <a:gd name="T19" fmla="*/ 0 h 13"/>
                  <a:gd name="T20" fmla="*/ 2 w 14"/>
                  <a:gd name="T21" fmla="*/ 0 h 13"/>
                  <a:gd name="T22" fmla="*/ 14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4" y="11"/>
                    </a:moveTo>
                    <a:lnTo>
                      <a:pt x="2" y="0"/>
                    </a:lnTo>
                    <a:lnTo>
                      <a:pt x="0" y="4"/>
                    </a:lnTo>
                    <a:lnTo>
                      <a:pt x="9" y="13"/>
                    </a:lnTo>
                    <a:lnTo>
                      <a:pt x="11" y="11"/>
                    </a:lnTo>
                    <a:lnTo>
                      <a:pt x="14" y="11"/>
                    </a:lnTo>
                    <a:lnTo>
                      <a:pt x="11" y="11"/>
                    </a:lnTo>
                    <a:lnTo>
                      <a:pt x="14" y="6"/>
                    </a:lnTo>
                    <a:lnTo>
                      <a:pt x="14" y="2"/>
                    </a:lnTo>
                    <a:lnTo>
                      <a:pt x="9" y="0"/>
                    </a:lnTo>
                    <a:lnTo>
                      <a:pt x="2" y="0"/>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3" name="Freeform 543"/>
              <p:cNvSpPr>
                <a:spLocks/>
              </p:cNvSpPr>
              <p:nvPr/>
            </p:nvSpPr>
            <p:spPr bwMode="auto">
              <a:xfrm>
                <a:off x="6796" y="2131"/>
                <a:ext cx="16" cy="16"/>
              </a:xfrm>
              <a:custGeom>
                <a:avLst/>
                <a:gdLst>
                  <a:gd name="T0" fmla="*/ 5 w 16"/>
                  <a:gd name="T1" fmla="*/ 2 h 16"/>
                  <a:gd name="T2" fmla="*/ 5 w 16"/>
                  <a:gd name="T3" fmla="*/ 2 h 16"/>
                  <a:gd name="T4" fmla="*/ 0 w 16"/>
                  <a:gd name="T5" fmla="*/ 7 h 16"/>
                  <a:gd name="T6" fmla="*/ 12 w 16"/>
                  <a:gd name="T7" fmla="*/ 16 h 16"/>
                  <a:gd name="T8" fmla="*/ 14 w 16"/>
                  <a:gd name="T9" fmla="*/ 11 h 16"/>
                  <a:gd name="T10" fmla="*/ 5 w 16"/>
                  <a:gd name="T11" fmla="*/ 2 h 16"/>
                  <a:gd name="T12" fmla="*/ 14 w 16"/>
                  <a:gd name="T13" fmla="*/ 11 h 16"/>
                  <a:gd name="T14" fmla="*/ 16 w 16"/>
                  <a:gd name="T15" fmla="*/ 7 h 16"/>
                  <a:gd name="T16" fmla="*/ 14 w 16"/>
                  <a:gd name="T17" fmla="*/ 2 h 16"/>
                  <a:gd name="T18" fmla="*/ 9 w 16"/>
                  <a:gd name="T19" fmla="*/ 0 h 16"/>
                  <a:gd name="T20" fmla="*/ 5 w 16"/>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2"/>
                    </a:moveTo>
                    <a:lnTo>
                      <a:pt x="5" y="2"/>
                    </a:lnTo>
                    <a:lnTo>
                      <a:pt x="0" y="7"/>
                    </a:lnTo>
                    <a:lnTo>
                      <a:pt x="12" y="16"/>
                    </a:lnTo>
                    <a:lnTo>
                      <a:pt x="14" y="11"/>
                    </a:lnTo>
                    <a:lnTo>
                      <a:pt x="5" y="2"/>
                    </a:lnTo>
                    <a:lnTo>
                      <a:pt x="14" y="11"/>
                    </a:lnTo>
                    <a:lnTo>
                      <a:pt x="16" y="7"/>
                    </a:lnTo>
                    <a:lnTo>
                      <a:pt x="14"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4" name="Freeform 544"/>
              <p:cNvSpPr>
                <a:spLocks/>
              </p:cNvSpPr>
              <p:nvPr/>
            </p:nvSpPr>
            <p:spPr bwMode="auto">
              <a:xfrm>
                <a:off x="6801" y="2129"/>
                <a:ext cx="15" cy="13"/>
              </a:xfrm>
              <a:custGeom>
                <a:avLst/>
                <a:gdLst>
                  <a:gd name="T0" fmla="*/ 13 w 15"/>
                  <a:gd name="T1" fmla="*/ 11 h 13"/>
                  <a:gd name="T2" fmla="*/ 4 w 15"/>
                  <a:gd name="T3" fmla="*/ 0 h 13"/>
                  <a:gd name="T4" fmla="*/ 0 w 15"/>
                  <a:gd name="T5" fmla="*/ 4 h 13"/>
                  <a:gd name="T6" fmla="*/ 9 w 15"/>
                  <a:gd name="T7" fmla="*/ 13 h 13"/>
                  <a:gd name="T8" fmla="*/ 13 w 15"/>
                  <a:gd name="T9" fmla="*/ 11 h 13"/>
                  <a:gd name="T10" fmla="*/ 13 w 15"/>
                  <a:gd name="T11" fmla="*/ 11 h 13"/>
                  <a:gd name="T12" fmla="*/ 13 w 15"/>
                  <a:gd name="T13" fmla="*/ 11 h 13"/>
                  <a:gd name="T14" fmla="*/ 15 w 15"/>
                  <a:gd name="T15" fmla="*/ 7 h 13"/>
                  <a:gd name="T16" fmla="*/ 13 w 15"/>
                  <a:gd name="T17" fmla="*/ 2 h 13"/>
                  <a:gd name="T18" fmla="*/ 9 w 15"/>
                  <a:gd name="T19" fmla="*/ 0 h 13"/>
                  <a:gd name="T20" fmla="*/ 4 w 15"/>
                  <a:gd name="T21" fmla="*/ 0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0"/>
                    </a:lnTo>
                    <a:lnTo>
                      <a:pt x="0" y="4"/>
                    </a:lnTo>
                    <a:lnTo>
                      <a:pt x="9" y="13"/>
                    </a:lnTo>
                    <a:lnTo>
                      <a:pt x="13" y="11"/>
                    </a:lnTo>
                    <a:lnTo>
                      <a:pt x="13" y="11"/>
                    </a:lnTo>
                    <a:lnTo>
                      <a:pt x="13" y="11"/>
                    </a:lnTo>
                    <a:lnTo>
                      <a:pt x="15" y="7"/>
                    </a:lnTo>
                    <a:lnTo>
                      <a:pt x="13" y="2"/>
                    </a:lnTo>
                    <a:lnTo>
                      <a:pt x="9" y="0"/>
                    </a:lnTo>
                    <a:lnTo>
                      <a:pt x="4" y="0"/>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5" name="Freeform 545"/>
              <p:cNvSpPr>
                <a:spLocks/>
              </p:cNvSpPr>
              <p:nvPr/>
            </p:nvSpPr>
            <p:spPr bwMode="auto">
              <a:xfrm>
                <a:off x="6805" y="2125"/>
                <a:ext cx="14" cy="15"/>
              </a:xfrm>
              <a:custGeom>
                <a:avLst/>
                <a:gdLst>
                  <a:gd name="T0" fmla="*/ 3 w 14"/>
                  <a:gd name="T1" fmla="*/ 2 h 15"/>
                  <a:gd name="T2" fmla="*/ 3 w 14"/>
                  <a:gd name="T3" fmla="*/ 2 h 15"/>
                  <a:gd name="T4" fmla="*/ 0 w 14"/>
                  <a:gd name="T5" fmla="*/ 4 h 15"/>
                  <a:gd name="T6" fmla="*/ 9 w 14"/>
                  <a:gd name="T7" fmla="*/ 15 h 15"/>
                  <a:gd name="T8" fmla="*/ 11 w 14"/>
                  <a:gd name="T9" fmla="*/ 11 h 15"/>
                  <a:gd name="T10" fmla="*/ 3 w 14"/>
                  <a:gd name="T11" fmla="*/ 2 h 15"/>
                  <a:gd name="T12" fmla="*/ 11 w 14"/>
                  <a:gd name="T13" fmla="*/ 11 h 15"/>
                  <a:gd name="T14" fmla="*/ 14 w 14"/>
                  <a:gd name="T15" fmla="*/ 6 h 15"/>
                  <a:gd name="T16" fmla="*/ 11 w 14"/>
                  <a:gd name="T17" fmla="*/ 2 h 15"/>
                  <a:gd name="T18" fmla="*/ 7 w 14"/>
                  <a:gd name="T19" fmla="*/ 0 h 15"/>
                  <a:gd name="T20" fmla="*/ 3 w 14"/>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5">
                    <a:moveTo>
                      <a:pt x="3" y="2"/>
                    </a:moveTo>
                    <a:lnTo>
                      <a:pt x="3" y="2"/>
                    </a:lnTo>
                    <a:lnTo>
                      <a:pt x="0" y="4"/>
                    </a:lnTo>
                    <a:lnTo>
                      <a:pt x="9" y="15"/>
                    </a:lnTo>
                    <a:lnTo>
                      <a:pt x="11" y="11"/>
                    </a:lnTo>
                    <a:lnTo>
                      <a:pt x="3" y="2"/>
                    </a:lnTo>
                    <a:lnTo>
                      <a:pt x="11" y="11"/>
                    </a:lnTo>
                    <a:lnTo>
                      <a:pt x="14" y="6"/>
                    </a:lnTo>
                    <a:lnTo>
                      <a:pt x="11" y="2"/>
                    </a:lnTo>
                    <a:lnTo>
                      <a:pt x="7" y="0"/>
                    </a:lnTo>
                    <a:lnTo>
                      <a:pt x="3"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6" name="Freeform 546"/>
              <p:cNvSpPr>
                <a:spLocks/>
              </p:cNvSpPr>
              <p:nvPr/>
            </p:nvSpPr>
            <p:spPr bwMode="auto">
              <a:xfrm>
                <a:off x="6808" y="2122"/>
                <a:ext cx="15" cy="14"/>
              </a:xfrm>
              <a:custGeom>
                <a:avLst/>
                <a:gdLst>
                  <a:gd name="T0" fmla="*/ 13 w 15"/>
                  <a:gd name="T1" fmla="*/ 11 h 14"/>
                  <a:gd name="T2" fmla="*/ 4 w 15"/>
                  <a:gd name="T3" fmla="*/ 3 h 14"/>
                  <a:gd name="T4" fmla="*/ 0 w 15"/>
                  <a:gd name="T5" fmla="*/ 5 h 14"/>
                  <a:gd name="T6" fmla="*/ 8 w 15"/>
                  <a:gd name="T7" fmla="*/ 14 h 14"/>
                  <a:gd name="T8" fmla="*/ 13 w 15"/>
                  <a:gd name="T9" fmla="*/ 11 h 14"/>
                  <a:gd name="T10" fmla="*/ 13 w 15"/>
                  <a:gd name="T11" fmla="*/ 11 h 14"/>
                  <a:gd name="T12" fmla="*/ 13 w 15"/>
                  <a:gd name="T13" fmla="*/ 11 h 14"/>
                  <a:gd name="T14" fmla="*/ 15 w 15"/>
                  <a:gd name="T15" fmla="*/ 7 h 14"/>
                  <a:gd name="T16" fmla="*/ 13 w 15"/>
                  <a:gd name="T17" fmla="*/ 3 h 14"/>
                  <a:gd name="T18" fmla="*/ 8 w 15"/>
                  <a:gd name="T19" fmla="*/ 0 h 14"/>
                  <a:gd name="T20" fmla="*/ 4 w 15"/>
                  <a:gd name="T21" fmla="*/ 3 h 14"/>
                  <a:gd name="T22" fmla="*/ 13 w 15"/>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13" y="11"/>
                    </a:moveTo>
                    <a:lnTo>
                      <a:pt x="4" y="3"/>
                    </a:lnTo>
                    <a:lnTo>
                      <a:pt x="0" y="5"/>
                    </a:lnTo>
                    <a:lnTo>
                      <a:pt x="8" y="14"/>
                    </a:lnTo>
                    <a:lnTo>
                      <a:pt x="13" y="11"/>
                    </a:lnTo>
                    <a:lnTo>
                      <a:pt x="13" y="11"/>
                    </a:lnTo>
                    <a:lnTo>
                      <a:pt x="13" y="11"/>
                    </a:lnTo>
                    <a:lnTo>
                      <a:pt x="15" y="7"/>
                    </a:lnTo>
                    <a:lnTo>
                      <a:pt x="13" y="3"/>
                    </a:lnTo>
                    <a:lnTo>
                      <a:pt x="8" y="0"/>
                    </a:lnTo>
                    <a:lnTo>
                      <a:pt x="4"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7" name="Freeform 547"/>
              <p:cNvSpPr>
                <a:spLocks/>
              </p:cNvSpPr>
              <p:nvPr/>
            </p:nvSpPr>
            <p:spPr bwMode="auto">
              <a:xfrm>
                <a:off x="6812" y="2118"/>
                <a:ext cx="13" cy="15"/>
              </a:xfrm>
              <a:custGeom>
                <a:avLst/>
                <a:gdLst>
                  <a:gd name="T0" fmla="*/ 2 w 13"/>
                  <a:gd name="T1" fmla="*/ 2 h 15"/>
                  <a:gd name="T2" fmla="*/ 2 w 13"/>
                  <a:gd name="T3" fmla="*/ 2 h 15"/>
                  <a:gd name="T4" fmla="*/ 0 w 13"/>
                  <a:gd name="T5" fmla="*/ 7 h 15"/>
                  <a:gd name="T6" fmla="*/ 9 w 13"/>
                  <a:gd name="T7" fmla="*/ 15 h 15"/>
                  <a:gd name="T8" fmla="*/ 11 w 13"/>
                  <a:gd name="T9" fmla="*/ 11 h 15"/>
                  <a:gd name="T10" fmla="*/ 2 w 13"/>
                  <a:gd name="T11" fmla="*/ 2 h 15"/>
                  <a:gd name="T12" fmla="*/ 11 w 13"/>
                  <a:gd name="T13" fmla="*/ 11 h 15"/>
                  <a:gd name="T14" fmla="*/ 13 w 13"/>
                  <a:gd name="T15" fmla="*/ 7 h 15"/>
                  <a:gd name="T16" fmla="*/ 11 w 13"/>
                  <a:gd name="T17" fmla="*/ 2 h 15"/>
                  <a:gd name="T18" fmla="*/ 7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7"/>
                    </a:lnTo>
                    <a:lnTo>
                      <a:pt x="9" y="15"/>
                    </a:lnTo>
                    <a:lnTo>
                      <a:pt x="11" y="11"/>
                    </a:lnTo>
                    <a:lnTo>
                      <a:pt x="2" y="2"/>
                    </a:lnTo>
                    <a:lnTo>
                      <a:pt x="11" y="11"/>
                    </a:lnTo>
                    <a:lnTo>
                      <a:pt x="13" y="7"/>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8" name="Freeform 548"/>
              <p:cNvSpPr>
                <a:spLocks/>
              </p:cNvSpPr>
              <p:nvPr/>
            </p:nvSpPr>
            <p:spPr bwMode="auto">
              <a:xfrm>
                <a:off x="6814" y="2116"/>
                <a:ext cx="16" cy="13"/>
              </a:xfrm>
              <a:custGeom>
                <a:avLst/>
                <a:gdLst>
                  <a:gd name="T0" fmla="*/ 5 w 16"/>
                  <a:gd name="T1" fmla="*/ 0 h 13"/>
                  <a:gd name="T2" fmla="*/ 5 w 16"/>
                  <a:gd name="T3" fmla="*/ 2 h 13"/>
                  <a:gd name="T4" fmla="*/ 0 w 16"/>
                  <a:gd name="T5" fmla="*/ 4 h 13"/>
                  <a:gd name="T6" fmla="*/ 9 w 16"/>
                  <a:gd name="T7" fmla="*/ 13 h 13"/>
                  <a:gd name="T8" fmla="*/ 13 w 16"/>
                  <a:gd name="T9" fmla="*/ 11 h 13"/>
                  <a:gd name="T10" fmla="*/ 5 w 16"/>
                  <a:gd name="T11" fmla="*/ 0 h 13"/>
                  <a:gd name="T12" fmla="*/ 13 w 16"/>
                  <a:gd name="T13" fmla="*/ 11 h 13"/>
                  <a:gd name="T14" fmla="*/ 16 w 16"/>
                  <a:gd name="T15" fmla="*/ 6 h 13"/>
                  <a:gd name="T16" fmla="*/ 13 w 16"/>
                  <a:gd name="T17" fmla="*/ 2 h 13"/>
                  <a:gd name="T18" fmla="*/ 9 w 16"/>
                  <a:gd name="T19" fmla="*/ 0 h 13"/>
                  <a:gd name="T20" fmla="*/ 5 w 16"/>
                  <a:gd name="T21" fmla="*/ 2 h 13"/>
                  <a:gd name="T22" fmla="*/ 5 w 16"/>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5" y="0"/>
                    </a:moveTo>
                    <a:lnTo>
                      <a:pt x="5" y="2"/>
                    </a:lnTo>
                    <a:lnTo>
                      <a:pt x="0" y="4"/>
                    </a:lnTo>
                    <a:lnTo>
                      <a:pt x="9" y="13"/>
                    </a:lnTo>
                    <a:lnTo>
                      <a:pt x="13" y="11"/>
                    </a:lnTo>
                    <a:lnTo>
                      <a:pt x="5" y="0"/>
                    </a:lnTo>
                    <a:lnTo>
                      <a:pt x="13" y="11"/>
                    </a:lnTo>
                    <a:lnTo>
                      <a:pt x="16" y="6"/>
                    </a:lnTo>
                    <a:lnTo>
                      <a:pt x="13" y="2"/>
                    </a:lnTo>
                    <a:lnTo>
                      <a:pt x="9" y="0"/>
                    </a:lnTo>
                    <a:lnTo>
                      <a:pt x="5"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9" name="Freeform 549"/>
              <p:cNvSpPr>
                <a:spLocks/>
              </p:cNvSpPr>
              <p:nvPr/>
            </p:nvSpPr>
            <p:spPr bwMode="auto">
              <a:xfrm>
                <a:off x="6819" y="2111"/>
                <a:ext cx="13" cy="16"/>
              </a:xfrm>
              <a:custGeom>
                <a:avLst/>
                <a:gdLst>
                  <a:gd name="T0" fmla="*/ 2 w 13"/>
                  <a:gd name="T1" fmla="*/ 2 h 16"/>
                  <a:gd name="T2" fmla="*/ 2 w 13"/>
                  <a:gd name="T3" fmla="*/ 2 h 16"/>
                  <a:gd name="T4" fmla="*/ 0 w 13"/>
                  <a:gd name="T5" fmla="*/ 5 h 16"/>
                  <a:gd name="T6" fmla="*/ 8 w 13"/>
                  <a:gd name="T7" fmla="*/ 16 h 16"/>
                  <a:gd name="T8" fmla="*/ 11 w 13"/>
                  <a:gd name="T9" fmla="*/ 11 h 16"/>
                  <a:gd name="T10" fmla="*/ 2 w 13"/>
                  <a:gd name="T11" fmla="*/ 2 h 16"/>
                  <a:gd name="T12" fmla="*/ 11 w 13"/>
                  <a:gd name="T13" fmla="*/ 11 h 16"/>
                  <a:gd name="T14" fmla="*/ 13 w 13"/>
                  <a:gd name="T15" fmla="*/ 7 h 16"/>
                  <a:gd name="T16" fmla="*/ 11 w 13"/>
                  <a:gd name="T17" fmla="*/ 2 h 16"/>
                  <a:gd name="T18" fmla="*/ 6 w 13"/>
                  <a:gd name="T19" fmla="*/ 0 h 16"/>
                  <a:gd name="T20" fmla="*/ 2 w 13"/>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2"/>
                    </a:moveTo>
                    <a:lnTo>
                      <a:pt x="2" y="2"/>
                    </a:lnTo>
                    <a:lnTo>
                      <a:pt x="0" y="5"/>
                    </a:lnTo>
                    <a:lnTo>
                      <a:pt x="8" y="16"/>
                    </a:lnTo>
                    <a:lnTo>
                      <a:pt x="11" y="11"/>
                    </a:lnTo>
                    <a:lnTo>
                      <a:pt x="2" y="2"/>
                    </a:lnTo>
                    <a:lnTo>
                      <a:pt x="11" y="11"/>
                    </a:lnTo>
                    <a:lnTo>
                      <a:pt x="13" y="7"/>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0" name="Freeform 550"/>
              <p:cNvSpPr>
                <a:spLocks/>
              </p:cNvSpPr>
              <p:nvPr/>
            </p:nvSpPr>
            <p:spPr bwMode="auto">
              <a:xfrm>
                <a:off x="6821" y="2109"/>
                <a:ext cx="15" cy="13"/>
              </a:xfrm>
              <a:custGeom>
                <a:avLst/>
                <a:gdLst>
                  <a:gd name="T0" fmla="*/ 13 w 15"/>
                  <a:gd name="T1" fmla="*/ 11 h 13"/>
                  <a:gd name="T2" fmla="*/ 4 w 15"/>
                  <a:gd name="T3" fmla="*/ 2 h 13"/>
                  <a:gd name="T4" fmla="*/ 0 w 15"/>
                  <a:gd name="T5" fmla="*/ 4 h 13"/>
                  <a:gd name="T6" fmla="*/ 9 w 15"/>
                  <a:gd name="T7" fmla="*/ 13 h 13"/>
                  <a:gd name="T8" fmla="*/ 13 w 15"/>
                  <a:gd name="T9" fmla="*/ 11 h 13"/>
                  <a:gd name="T10" fmla="*/ 13 w 15"/>
                  <a:gd name="T11" fmla="*/ 11 h 13"/>
                  <a:gd name="T12" fmla="*/ 13 w 15"/>
                  <a:gd name="T13" fmla="*/ 11 h 13"/>
                  <a:gd name="T14" fmla="*/ 15 w 15"/>
                  <a:gd name="T15" fmla="*/ 7 h 13"/>
                  <a:gd name="T16" fmla="*/ 13 w 15"/>
                  <a:gd name="T17" fmla="*/ 2 h 13"/>
                  <a:gd name="T18" fmla="*/ 9 w 15"/>
                  <a:gd name="T19" fmla="*/ 0 h 13"/>
                  <a:gd name="T20" fmla="*/ 4 w 15"/>
                  <a:gd name="T21" fmla="*/ 2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2"/>
                    </a:lnTo>
                    <a:lnTo>
                      <a:pt x="0" y="4"/>
                    </a:lnTo>
                    <a:lnTo>
                      <a:pt x="9" y="13"/>
                    </a:lnTo>
                    <a:lnTo>
                      <a:pt x="13" y="11"/>
                    </a:lnTo>
                    <a:lnTo>
                      <a:pt x="13" y="11"/>
                    </a:lnTo>
                    <a:lnTo>
                      <a:pt x="13" y="11"/>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1" name="Freeform 551"/>
              <p:cNvSpPr>
                <a:spLocks/>
              </p:cNvSpPr>
              <p:nvPr/>
            </p:nvSpPr>
            <p:spPr bwMode="auto">
              <a:xfrm>
                <a:off x="6825" y="2105"/>
                <a:ext cx="13" cy="15"/>
              </a:xfrm>
              <a:custGeom>
                <a:avLst/>
                <a:gdLst>
                  <a:gd name="T0" fmla="*/ 13 w 13"/>
                  <a:gd name="T1" fmla="*/ 13 h 15"/>
                  <a:gd name="T2" fmla="*/ 5 w 13"/>
                  <a:gd name="T3" fmla="*/ 2 h 15"/>
                  <a:gd name="T4" fmla="*/ 0 w 13"/>
                  <a:gd name="T5" fmla="*/ 6 h 15"/>
                  <a:gd name="T6" fmla="*/ 9 w 13"/>
                  <a:gd name="T7" fmla="*/ 15 h 15"/>
                  <a:gd name="T8" fmla="*/ 11 w 13"/>
                  <a:gd name="T9" fmla="*/ 13 h 15"/>
                  <a:gd name="T10" fmla="*/ 13 w 13"/>
                  <a:gd name="T11" fmla="*/ 13 h 15"/>
                  <a:gd name="T12" fmla="*/ 11 w 13"/>
                  <a:gd name="T13" fmla="*/ 13 h 15"/>
                  <a:gd name="T14" fmla="*/ 13 w 13"/>
                  <a:gd name="T15" fmla="*/ 8 h 15"/>
                  <a:gd name="T16" fmla="*/ 13 w 13"/>
                  <a:gd name="T17" fmla="*/ 4 h 15"/>
                  <a:gd name="T18" fmla="*/ 9 w 13"/>
                  <a:gd name="T19" fmla="*/ 0 h 15"/>
                  <a:gd name="T20" fmla="*/ 5 w 13"/>
                  <a:gd name="T21" fmla="*/ 2 h 15"/>
                  <a:gd name="T22" fmla="*/ 13 w 13"/>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3" y="13"/>
                    </a:moveTo>
                    <a:lnTo>
                      <a:pt x="5" y="2"/>
                    </a:lnTo>
                    <a:lnTo>
                      <a:pt x="0" y="6"/>
                    </a:lnTo>
                    <a:lnTo>
                      <a:pt x="9" y="15"/>
                    </a:lnTo>
                    <a:lnTo>
                      <a:pt x="11" y="13"/>
                    </a:lnTo>
                    <a:lnTo>
                      <a:pt x="13" y="13"/>
                    </a:lnTo>
                    <a:lnTo>
                      <a:pt x="11" y="13"/>
                    </a:lnTo>
                    <a:lnTo>
                      <a:pt x="13" y="8"/>
                    </a:lnTo>
                    <a:lnTo>
                      <a:pt x="13" y="4"/>
                    </a:lnTo>
                    <a:lnTo>
                      <a:pt x="9" y="0"/>
                    </a:lnTo>
                    <a:lnTo>
                      <a:pt x="5" y="2"/>
                    </a:lnTo>
                    <a:lnTo>
                      <a:pt x="1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2" name="Freeform 552"/>
              <p:cNvSpPr>
                <a:spLocks/>
              </p:cNvSpPr>
              <p:nvPr/>
            </p:nvSpPr>
            <p:spPr bwMode="auto">
              <a:xfrm>
                <a:off x="6827" y="2102"/>
                <a:ext cx="16" cy="16"/>
              </a:xfrm>
              <a:custGeom>
                <a:avLst/>
                <a:gdLst>
                  <a:gd name="T0" fmla="*/ 5 w 16"/>
                  <a:gd name="T1" fmla="*/ 3 h 16"/>
                  <a:gd name="T2" fmla="*/ 5 w 16"/>
                  <a:gd name="T3" fmla="*/ 3 h 16"/>
                  <a:gd name="T4" fmla="*/ 0 w 16"/>
                  <a:gd name="T5" fmla="*/ 5 h 16"/>
                  <a:gd name="T6" fmla="*/ 11 w 16"/>
                  <a:gd name="T7" fmla="*/ 16 h 16"/>
                  <a:gd name="T8" fmla="*/ 14 w 16"/>
                  <a:gd name="T9" fmla="*/ 11 h 16"/>
                  <a:gd name="T10" fmla="*/ 5 w 16"/>
                  <a:gd name="T11" fmla="*/ 3 h 16"/>
                  <a:gd name="T12" fmla="*/ 14 w 16"/>
                  <a:gd name="T13" fmla="*/ 11 h 16"/>
                  <a:gd name="T14" fmla="*/ 16 w 16"/>
                  <a:gd name="T15" fmla="*/ 7 h 16"/>
                  <a:gd name="T16" fmla="*/ 14 w 16"/>
                  <a:gd name="T17" fmla="*/ 3 h 16"/>
                  <a:gd name="T18" fmla="*/ 9 w 16"/>
                  <a:gd name="T19" fmla="*/ 0 h 16"/>
                  <a:gd name="T20" fmla="*/ 5 w 16"/>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3"/>
                    </a:moveTo>
                    <a:lnTo>
                      <a:pt x="5" y="3"/>
                    </a:lnTo>
                    <a:lnTo>
                      <a:pt x="0" y="5"/>
                    </a:lnTo>
                    <a:lnTo>
                      <a:pt x="11" y="16"/>
                    </a:lnTo>
                    <a:lnTo>
                      <a:pt x="14" y="11"/>
                    </a:lnTo>
                    <a:lnTo>
                      <a:pt x="5" y="3"/>
                    </a:lnTo>
                    <a:lnTo>
                      <a:pt x="14" y="11"/>
                    </a:lnTo>
                    <a:lnTo>
                      <a:pt x="16" y="7"/>
                    </a:lnTo>
                    <a:lnTo>
                      <a:pt x="14" y="3"/>
                    </a:lnTo>
                    <a:lnTo>
                      <a:pt x="9" y="0"/>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3" name="Freeform 553"/>
              <p:cNvSpPr>
                <a:spLocks/>
              </p:cNvSpPr>
              <p:nvPr/>
            </p:nvSpPr>
            <p:spPr bwMode="auto">
              <a:xfrm>
                <a:off x="6832" y="2100"/>
                <a:ext cx="13" cy="13"/>
              </a:xfrm>
              <a:custGeom>
                <a:avLst/>
                <a:gdLst>
                  <a:gd name="T0" fmla="*/ 4 w 13"/>
                  <a:gd name="T1" fmla="*/ 0 h 13"/>
                  <a:gd name="T2" fmla="*/ 2 w 13"/>
                  <a:gd name="T3" fmla="*/ 0 h 13"/>
                  <a:gd name="T4" fmla="*/ 0 w 13"/>
                  <a:gd name="T5" fmla="*/ 5 h 13"/>
                  <a:gd name="T6" fmla="*/ 9 w 13"/>
                  <a:gd name="T7" fmla="*/ 13 h 13"/>
                  <a:gd name="T8" fmla="*/ 11 w 13"/>
                  <a:gd name="T9" fmla="*/ 11 h 13"/>
                  <a:gd name="T10" fmla="*/ 4 w 13"/>
                  <a:gd name="T11" fmla="*/ 0 h 13"/>
                  <a:gd name="T12" fmla="*/ 11 w 13"/>
                  <a:gd name="T13" fmla="*/ 11 h 13"/>
                  <a:gd name="T14" fmla="*/ 13 w 13"/>
                  <a:gd name="T15" fmla="*/ 7 h 13"/>
                  <a:gd name="T16" fmla="*/ 13 w 13"/>
                  <a:gd name="T17" fmla="*/ 2 h 13"/>
                  <a:gd name="T18" fmla="*/ 9 w 13"/>
                  <a:gd name="T19" fmla="*/ 0 h 13"/>
                  <a:gd name="T20" fmla="*/ 2 w 13"/>
                  <a:gd name="T21" fmla="*/ 0 h 13"/>
                  <a:gd name="T22" fmla="*/ 4 w 13"/>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4" y="0"/>
                    </a:moveTo>
                    <a:lnTo>
                      <a:pt x="2" y="0"/>
                    </a:lnTo>
                    <a:lnTo>
                      <a:pt x="0" y="5"/>
                    </a:lnTo>
                    <a:lnTo>
                      <a:pt x="9" y="13"/>
                    </a:lnTo>
                    <a:lnTo>
                      <a:pt x="11" y="11"/>
                    </a:lnTo>
                    <a:lnTo>
                      <a:pt x="4" y="0"/>
                    </a:lnTo>
                    <a:lnTo>
                      <a:pt x="11" y="11"/>
                    </a:lnTo>
                    <a:lnTo>
                      <a:pt x="13" y="7"/>
                    </a:lnTo>
                    <a:lnTo>
                      <a:pt x="13" y="2"/>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4" name="Freeform 554"/>
              <p:cNvSpPr>
                <a:spLocks/>
              </p:cNvSpPr>
              <p:nvPr/>
            </p:nvSpPr>
            <p:spPr bwMode="auto">
              <a:xfrm>
                <a:off x="6836" y="2096"/>
                <a:ext cx="14" cy="15"/>
              </a:xfrm>
              <a:custGeom>
                <a:avLst/>
                <a:gdLst>
                  <a:gd name="T0" fmla="*/ 11 w 14"/>
                  <a:gd name="T1" fmla="*/ 11 h 15"/>
                  <a:gd name="T2" fmla="*/ 2 w 14"/>
                  <a:gd name="T3" fmla="*/ 2 h 15"/>
                  <a:gd name="T4" fmla="*/ 0 w 14"/>
                  <a:gd name="T5" fmla="*/ 4 h 15"/>
                  <a:gd name="T6" fmla="*/ 7 w 14"/>
                  <a:gd name="T7" fmla="*/ 15 h 15"/>
                  <a:gd name="T8" fmla="*/ 11 w 14"/>
                  <a:gd name="T9" fmla="*/ 11 h 15"/>
                  <a:gd name="T10" fmla="*/ 11 w 14"/>
                  <a:gd name="T11" fmla="*/ 11 h 15"/>
                  <a:gd name="T12" fmla="*/ 11 w 14"/>
                  <a:gd name="T13" fmla="*/ 11 h 15"/>
                  <a:gd name="T14" fmla="*/ 14 w 14"/>
                  <a:gd name="T15" fmla="*/ 6 h 15"/>
                  <a:gd name="T16" fmla="*/ 11 w 14"/>
                  <a:gd name="T17" fmla="*/ 2 h 15"/>
                  <a:gd name="T18" fmla="*/ 7 w 14"/>
                  <a:gd name="T19" fmla="*/ 0 h 15"/>
                  <a:gd name="T20" fmla="*/ 2 w 14"/>
                  <a:gd name="T21" fmla="*/ 2 h 15"/>
                  <a:gd name="T22" fmla="*/ 11 w 14"/>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11" y="11"/>
                    </a:moveTo>
                    <a:lnTo>
                      <a:pt x="2" y="2"/>
                    </a:lnTo>
                    <a:lnTo>
                      <a:pt x="0" y="4"/>
                    </a:lnTo>
                    <a:lnTo>
                      <a:pt x="7" y="15"/>
                    </a:lnTo>
                    <a:lnTo>
                      <a:pt x="11" y="11"/>
                    </a:lnTo>
                    <a:lnTo>
                      <a:pt x="11" y="11"/>
                    </a:lnTo>
                    <a:lnTo>
                      <a:pt x="11" y="11"/>
                    </a:lnTo>
                    <a:lnTo>
                      <a:pt x="14" y="6"/>
                    </a:lnTo>
                    <a:lnTo>
                      <a:pt x="11" y="2"/>
                    </a:lnTo>
                    <a:lnTo>
                      <a:pt x="7"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5" name="Freeform 555"/>
              <p:cNvSpPr>
                <a:spLocks/>
              </p:cNvSpPr>
              <p:nvPr/>
            </p:nvSpPr>
            <p:spPr bwMode="auto">
              <a:xfrm>
                <a:off x="6838" y="2094"/>
                <a:ext cx="16" cy="13"/>
              </a:xfrm>
              <a:custGeom>
                <a:avLst/>
                <a:gdLst>
                  <a:gd name="T0" fmla="*/ 14 w 16"/>
                  <a:gd name="T1" fmla="*/ 11 h 13"/>
                  <a:gd name="T2" fmla="*/ 5 w 16"/>
                  <a:gd name="T3" fmla="*/ 2 h 13"/>
                  <a:gd name="T4" fmla="*/ 0 w 16"/>
                  <a:gd name="T5" fmla="*/ 4 h 13"/>
                  <a:gd name="T6" fmla="*/ 9 w 16"/>
                  <a:gd name="T7" fmla="*/ 13 h 13"/>
                  <a:gd name="T8" fmla="*/ 14 w 16"/>
                  <a:gd name="T9" fmla="*/ 11 h 13"/>
                  <a:gd name="T10" fmla="*/ 14 w 16"/>
                  <a:gd name="T11" fmla="*/ 11 h 13"/>
                  <a:gd name="T12" fmla="*/ 14 w 16"/>
                  <a:gd name="T13" fmla="*/ 11 h 13"/>
                  <a:gd name="T14" fmla="*/ 16 w 16"/>
                  <a:gd name="T15" fmla="*/ 6 h 13"/>
                  <a:gd name="T16" fmla="*/ 14 w 16"/>
                  <a:gd name="T17" fmla="*/ 2 h 13"/>
                  <a:gd name="T18" fmla="*/ 9 w 16"/>
                  <a:gd name="T19" fmla="*/ 0 h 13"/>
                  <a:gd name="T20" fmla="*/ 5 w 16"/>
                  <a:gd name="T21" fmla="*/ 2 h 13"/>
                  <a:gd name="T22" fmla="*/ 14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4" y="11"/>
                    </a:moveTo>
                    <a:lnTo>
                      <a:pt x="5" y="2"/>
                    </a:lnTo>
                    <a:lnTo>
                      <a:pt x="0" y="4"/>
                    </a:lnTo>
                    <a:lnTo>
                      <a:pt x="9" y="13"/>
                    </a:lnTo>
                    <a:lnTo>
                      <a:pt x="14" y="11"/>
                    </a:lnTo>
                    <a:lnTo>
                      <a:pt x="14" y="11"/>
                    </a:lnTo>
                    <a:lnTo>
                      <a:pt x="14" y="11"/>
                    </a:lnTo>
                    <a:lnTo>
                      <a:pt x="16" y="6"/>
                    </a:lnTo>
                    <a:lnTo>
                      <a:pt x="14" y="2"/>
                    </a:lnTo>
                    <a:lnTo>
                      <a:pt x="9" y="0"/>
                    </a:lnTo>
                    <a:lnTo>
                      <a:pt x="5"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6" name="Freeform 556"/>
              <p:cNvSpPr>
                <a:spLocks/>
              </p:cNvSpPr>
              <p:nvPr/>
            </p:nvSpPr>
            <p:spPr bwMode="auto">
              <a:xfrm>
                <a:off x="6843" y="2089"/>
                <a:ext cx="13" cy="16"/>
              </a:xfrm>
              <a:custGeom>
                <a:avLst/>
                <a:gdLst>
                  <a:gd name="T0" fmla="*/ 2 w 13"/>
                  <a:gd name="T1" fmla="*/ 2 h 16"/>
                  <a:gd name="T2" fmla="*/ 2 w 13"/>
                  <a:gd name="T3" fmla="*/ 2 h 16"/>
                  <a:gd name="T4" fmla="*/ 0 w 13"/>
                  <a:gd name="T5" fmla="*/ 7 h 16"/>
                  <a:gd name="T6" fmla="*/ 9 w 13"/>
                  <a:gd name="T7" fmla="*/ 16 h 16"/>
                  <a:gd name="T8" fmla="*/ 11 w 13"/>
                  <a:gd name="T9" fmla="*/ 13 h 16"/>
                  <a:gd name="T10" fmla="*/ 2 w 13"/>
                  <a:gd name="T11" fmla="*/ 2 h 16"/>
                  <a:gd name="T12" fmla="*/ 11 w 13"/>
                  <a:gd name="T13" fmla="*/ 13 h 16"/>
                  <a:gd name="T14" fmla="*/ 13 w 13"/>
                  <a:gd name="T15" fmla="*/ 7 h 16"/>
                  <a:gd name="T16" fmla="*/ 11 w 13"/>
                  <a:gd name="T17" fmla="*/ 2 h 16"/>
                  <a:gd name="T18" fmla="*/ 7 w 13"/>
                  <a:gd name="T19" fmla="*/ 0 h 16"/>
                  <a:gd name="T20" fmla="*/ 2 w 13"/>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2"/>
                    </a:moveTo>
                    <a:lnTo>
                      <a:pt x="2" y="2"/>
                    </a:lnTo>
                    <a:lnTo>
                      <a:pt x="0" y="7"/>
                    </a:lnTo>
                    <a:lnTo>
                      <a:pt x="9" y="16"/>
                    </a:lnTo>
                    <a:lnTo>
                      <a:pt x="11" y="13"/>
                    </a:lnTo>
                    <a:lnTo>
                      <a:pt x="2" y="2"/>
                    </a:lnTo>
                    <a:lnTo>
                      <a:pt x="11" y="13"/>
                    </a:lnTo>
                    <a:lnTo>
                      <a:pt x="13" y="7"/>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7" name="Freeform 557"/>
              <p:cNvSpPr>
                <a:spLocks/>
              </p:cNvSpPr>
              <p:nvPr/>
            </p:nvSpPr>
            <p:spPr bwMode="auto">
              <a:xfrm>
                <a:off x="6845" y="2087"/>
                <a:ext cx="16" cy="15"/>
              </a:xfrm>
              <a:custGeom>
                <a:avLst/>
                <a:gdLst>
                  <a:gd name="T0" fmla="*/ 13 w 16"/>
                  <a:gd name="T1" fmla="*/ 11 h 15"/>
                  <a:gd name="T2" fmla="*/ 5 w 16"/>
                  <a:gd name="T3" fmla="*/ 2 h 15"/>
                  <a:gd name="T4" fmla="*/ 0 w 16"/>
                  <a:gd name="T5" fmla="*/ 4 h 15"/>
                  <a:gd name="T6" fmla="*/ 9 w 16"/>
                  <a:gd name="T7" fmla="*/ 15 h 15"/>
                  <a:gd name="T8" fmla="*/ 13 w 16"/>
                  <a:gd name="T9" fmla="*/ 11 h 15"/>
                  <a:gd name="T10" fmla="*/ 13 w 16"/>
                  <a:gd name="T11" fmla="*/ 11 h 15"/>
                  <a:gd name="T12" fmla="*/ 13 w 16"/>
                  <a:gd name="T13" fmla="*/ 11 h 15"/>
                  <a:gd name="T14" fmla="*/ 16 w 16"/>
                  <a:gd name="T15" fmla="*/ 7 h 15"/>
                  <a:gd name="T16" fmla="*/ 13 w 16"/>
                  <a:gd name="T17" fmla="*/ 2 h 15"/>
                  <a:gd name="T18" fmla="*/ 9 w 16"/>
                  <a:gd name="T19" fmla="*/ 0 h 15"/>
                  <a:gd name="T20" fmla="*/ 5 w 16"/>
                  <a:gd name="T21" fmla="*/ 2 h 15"/>
                  <a:gd name="T22" fmla="*/ 13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3" y="11"/>
                    </a:moveTo>
                    <a:lnTo>
                      <a:pt x="5" y="2"/>
                    </a:lnTo>
                    <a:lnTo>
                      <a:pt x="0" y="4"/>
                    </a:lnTo>
                    <a:lnTo>
                      <a:pt x="9" y="15"/>
                    </a:lnTo>
                    <a:lnTo>
                      <a:pt x="13" y="11"/>
                    </a:lnTo>
                    <a:lnTo>
                      <a:pt x="13" y="11"/>
                    </a:lnTo>
                    <a:lnTo>
                      <a:pt x="13" y="11"/>
                    </a:lnTo>
                    <a:lnTo>
                      <a:pt x="16" y="7"/>
                    </a:lnTo>
                    <a:lnTo>
                      <a:pt x="13" y="2"/>
                    </a:lnTo>
                    <a:lnTo>
                      <a:pt x="9" y="0"/>
                    </a:lnTo>
                    <a:lnTo>
                      <a:pt x="5"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8" name="Freeform 558"/>
              <p:cNvSpPr>
                <a:spLocks/>
              </p:cNvSpPr>
              <p:nvPr/>
            </p:nvSpPr>
            <p:spPr bwMode="auto">
              <a:xfrm>
                <a:off x="6850" y="2085"/>
                <a:ext cx="13" cy="13"/>
              </a:xfrm>
              <a:custGeom>
                <a:avLst/>
                <a:gdLst>
                  <a:gd name="T0" fmla="*/ 2 w 13"/>
                  <a:gd name="T1" fmla="*/ 2 h 13"/>
                  <a:gd name="T2" fmla="*/ 2 w 13"/>
                  <a:gd name="T3" fmla="*/ 2 h 13"/>
                  <a:gd name="T4" fmla="*/ 0 w 13"/>
                  <a:gd name="T5" fmla="*/ 4 h 13"/>
                  <a:gd name="T6" fmla="*/ 8 w 13"/>
                  <a:gd name="T7" fmla="*/ 13 h 13"/>
                  <a:gd name="T8" fmla="*/ 11 w 13"/>
                  <a:gd name="T9" fmla="*/ 11 h 13"/>
                  <a:gd name="T10" fmla="*/ 2 w 13"/>
                  <a:gd name="T11" fmla="*/ 2 h 13"/>
                  <a:gd name="T12" fmla="*/ 11 w 13"/>
                  <a:gd name="T13" fmla="*/ 11 h 13"/>
                  <a:gd name="T14" fmla="*/ 13 w 13"/>
                  <a:gd name="T15" fmla="*/ 6 h 13"/>
                  <a:gd name="T16" fmla="*/ 11 w 13"/>
                  <a:gd name="T17" fmla="*/ 2 h 13"/>
                  <a:gd name="T18" fmla="*/ 8 w 13"/>
                  <a:gd name="T19" fmla="*/ 0 h 13"/>
                  <a:gd name="T20" fmla="*/ 2 w 13"/>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2" y="2"/>
                    </a:moveTo>
                    <a:lnTo>
                      <a:pt x="2" y="2"/>
                    </a:lnTo>
                    <a:lnTo>
                      <a:pt x="0" y="4"/>
                    </a:lnTo>
                    <a:lnTo>
                      <a:pt x="8" y="13"/>
                    </a:lnTo>
                    <a:lnTo>
                      <a:pt x="11" y="11"/>
                    </a:lnTo>
                    <a:lnTo>
                      <a:pt x="2" y="2"/>
                    </a:lnTo>
                    <a:lnTo>
                      <a:pt x="11" y="11"/>
                    </a:lnTo>
                    <a:lnTo>
                      <a:pt x="13" y="6"/>
                    </a:lnTo>
                    <a:lnTo>
                      <a:pt x="11" y="2"/>
                    </a:lnTo>
                    <a:lnTo>
                      <a:pt x="8"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9" name="Freeform 559"/>
              <p:cNvSpPr>
                <a:spLocks/>
              </p:cNvSpPr>
              <p:nvPr/>
            </p:nvSpPr>
            <p:spPr bwMode="auto">
              <a:xfrm>
                <a:off x="6852" y="2080"/>
                <a:ext cx="15" cy="16"/>
              </a:xfrm>
              <a:custGeom>
                <a:avLst/>
                <a:gdLst>
                  <a:gd name="T0" fmla="*/ 13 w 15"/>
                  <a:gd name="T1" fmla="*/ 11 h 16"/>
                  <a:gd name="T2" fmla="*/ 4 w 15"/>
                  <a:gd name="T3" fmla="*/ 2 h 16"/>
                  <a:gd name="T4" fmla="*/ 0 w 15"/>
                  <a:gd name="T5" fmla="*/ 7 h 16"/>
                  <a:gd name="T6" fmla="*/ 9 w 15"/>
                  <a:gd name="T7" fmla="*/ 16 h 16"/>
                  <a:gd name="T8" fmla="*/ 13 w 15"/>
                  <a:gd name="T9" fmla="*/ 14 h 16"/>
                  <a:gd name="T10" fmla="*/ 13 w 15"/>
                  <a:gd name="T11" fmla="*/ 11 h 16"/>
                  <a:gd name="T12" fmla="*/ 13 w 15"/>
                  <a:gd name="T13" fmla="*/ 14 h 16"/>
                  <a:gd name="T14" fmla="*/ 15 w 15"/>
                  <a:gd name="T15" fmla="*/ 7 h 16"/>
                  <a:gd name="T16" fmla="*/ 13 w 15"/>
                  <a:gd name="T17" fmla="*/ 2 h 16"/>
                  <a:gd name="T18" fmla="*/ 9 w 15"/>
                  <a:gd name="T19" fmla="*/ 0 h 16"/>
                  <a:gd name="T20" fmla="*/ 4 w 15"/>
                  <a:gd name="T21" fmla="*/ 2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2"/>
                    </a:lnTo>
                    <a:lnTo>
                      <a:pt x="0" y="7"/>
                    </a:lnTo>
                    <a:lnTo>
                      <a:pt x="9" y="16"/>
                    </a:lnTo>
                    <a:lnTo>
                      <a:pt x="13" y="14"/>
                    </a:lnTo>
                    <a:lnTo>
                      <a:pt x="13" y="11"/>
                    </a:lnTo>
                    <a:lnTo>
                      <a:pt x="13" y="14"/>
                    </a:lnTo>
                    <a:lnTo>
                      <a:pt x="15" y="7"/>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0" name="Freeform 560"/>
              <p:cNvSpPr>
                <a:spLocks/>
              </p:cNvSpPr>
              <p:nvPr/>
            </p:nvSpPr>
            <p:spPr bwMode="auto">
              <a:xfrm>
                <a:off x="6856" y="2078"/>
                <a:ext cx="13" cy="13"/>
              </a:xfrm>
              <a:custGeom>
                <a:avLst/>
                <a:gdLst>
                  <a:gd name="T0" fmla="*/ 5 w 13"/>
                  <a:gd name="T1" fmla="*/ 0 h 13"/>
                  <a:gd name="T2" fmla="*/ 2 w 13"/>
                  <a:gd name="T3" fmla="*/ 2 h 13"/>
                  <a:gd name="T4" fmla="*/ 0 w 13"/>
                  <a:gd name="T5" fmla="*/ 4 h 13"/>
                  <a:gd name="T6" fmla="*/ 9 w 13"/>
                  <a:gd name="T7" fmla="*/ 13 h 13"/>
                  <a:gd name="T8" fmla="*/ 11 w 13"/>
                  <a:gd name="T9" fmla="*/ 11 h 13"/>
                  <a:gd name="T10" fmla="*/ 5 w 13"/>
                  <a:gd name="T11" fmla="*/ 0 h 13"/>
                  <a:gd name="T12" fmla="*/ 11 w 13"/>
                  <a:gd name="T13" fmla="*/ 11 h 13"/>
                  <a:gd name="T14" fmla="*/ 13 w 13"/>
                  <a:gd name="T15" fmla="*/ 7 h 13"/>
                  <a:gd name="T16" fmla="*/ 11 w 13"/>
                  <a:gd name="T17" fmla="*/ 2 h 13"/>
                  <a:gd name="T18" fmla="*/ 7 w 13"/>
                  <a:gd name="T19" fmla="*/ 0 h 13"/>
                  <a:gd name="T20" fmla="*/ 2 w 13"/>
                  <a:gd name="T21" fmla="*/ 2 h 13"/>
                  <a:gd name="T22" fmla="*/ 5 w 13"/>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5" y="0"/>
                    </a:moveTo>
                    <a:lnTo>
                      <a:pt x="2" y="2"/>
                    </a:lnTo>
                    <a:lnTo>
                      <a:pt x="0" y="4"/>
                    </a:lnTo>
                    <a:lnTo>
                      <a:pt x="9" y="13"/>
                    </a:lnTo>
                    <a:lnTo>
                      <a:pt x="11" y="11"/>
                    </a:lnTo>
                    <a:lnTo>
                      <a:pt x="5" y="0"/>
                    </a:lnTo>
                    <a:lnTo>
                      <a:pt x="11" y="11"/>
                    </a:lnTo>
                    <a:lnTo>
                      <a:pt x="13" y="7"/>
                    </a:lnTo>
                    <a:lnTo>
                      <a:pt x="11" y="2"/>
                    </a:lnTo>
                    <a:lnTo>
                      <a:pt x="7" y="0"/>
                    </a:lnTo>
                    <a:lnTo>
                      <a:pt x="2"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1" name="Freeform 561"/>
              <p:cNvSpPr>
                <a:spLocks/>
              </p:cNvSpPr>
              <p:nvPr/>
            </p:nvSpPr>
            <p:spPr bwMode="auto">
              <a:xfrm>
                <a:off x="6861" y="2076"/>
                <a:ext cx="13" cy="13"/>
              </a:xfrm>
              <a:custGeom>
                <a:avLst/>
                <a:gdLst>
                  <a:gd name="T0" fmla="*/ 11 w 13"/>
                  <a:gd name="T1" fmla="*/ 11 h 13"/>
                  <a:gd name="T2" fmla="*/ 2 w 13"/>
                  <a:gd name="T3" fmla="*/ 0 h 13"/>
                  <a:gd name="T4" fmla="*/ 0 w 13"/>
                  <a:gd name="T5" fmla="*/ 2 h 13"/>
                  <a:gd name="T6" fmla="*/ 6 w 13"/>
                  <a:gd name="T7" fmla="*/ 13 h 13"/>
                  <a:gd name="T8" fmla="*/ 11 w 13"/>
                  <a:gd name="T9" fmla="*/ 11 h 13"/>
                  <a:gd name="T10" fmla="*/ 11 w 13"/>
                  <a:gd name="T11" fmla="*/ 11 h 13"/>
                  <a:gd name="T12" fmla="*/ 11 w 13"/>
                  <a:gd name="T13" fmla="*/ 11 h 13"/>
                  <a:gd name="T14" fmla="*/ 13 w 13"/>
                  <a:gd name="T15" fmla="*/ 6 h 13"/>
                  <a:gd name="T16" fmla="*/ 11 w 13"/>
                  <a:gd name="T17" fmla="*/ 2 h 13"/>
                  <a:gd name="T18" fmla="*/ 6 w 13"/>
                  <a:gd name="T19" fmla="*/ 0 h 13"/>
                  <a:gd name="T20" fmla="*/ 2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0"/>
                    </a:lnTo>
                    <a:lnTo>
                      <a:pt x="0" y="2"/>
                    </a:lnTo>
                    <a:lnTo>
                      <a:pt x="6" y="13"/>
                    </a:lnTo>
                    <a:lnTo>
                      <a:pt x="11" y="11"/>
                    </a:lnTo>
                    <a:lnTo>
                      <a:pt x="11" y="11"/>
                    </a:lnTo>
                    <a:lnTo>
                      <a:pt x="11" y="11"/>
                    </a:lnTo>
                    <a:lnTo>
                      <a:pt x="13" y="6"/>
                    </a:lnTo>
                    <a:lnTo>
                      <a:pt x="11" y="2"/>
                    </a:lnTo>
                    <a:lnTo>
                      <a:pt x="6"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2" name="Freeform 562"/>
              <p:cNvSpPr>
                <a:spLocks/>
              </p:cNvSpPr>
              <p:nvPr/>
            </p:nvSpPr>
            <p:spPr bwMode="auto">
              <a:xfrm>
                <a:off x="6863" y="2071"/>
                <a:ext cx="13" cy="16"/>
              </a:xfrm>
              <a:custGeom>
                <a:avLst/>
                <a:gdLst>
                  <a:gd name="T0" fmla="*/ 4 w 13"/>
                  <a:gd name="T1" fmla="*/ 3 h 16"/>
                  <a:gd name="T2" fmla="*/ 2 w 13"/>
                  <a:gd name="T3" fmla="*/ 3 h 16"/>
                  <a:gd name="T4" fmla="*/ 0 w 13"/>
                  <a:gd name="T5" fmla="*/ 5 h 16"/>
                  <a:gd name="T6" fmla="*/ 9 w 13"/>
                  <a:gd name="T7" fmla="*/ 16 h 16"/>
                  <a:gd name="T8" fmla="*/ 11 w 13"/>
                  <a:gd name="T9" fmla="*/ 11 h 16"/>
                  <a:gd name="T10" fmla="*/ 4 w 13"/>
                  <a:gd name="T11" fmla="*/ 3 h 16"/>
                  <a:gd name="T12" fmla="*/ 11 w 13"/>
                  <a:gd name="T13" fmla="*/ 11 h 16"/>
                  <a:gd name="T14" fmla="*/ 13 w 13"/>
                  <a:gd name="T15" fmla="*/ 7 h 16"/>
                  <a:gd name="T16" fmla="*/ 13 w 13"/>
                  <a:gd name="T17" fmla="*/ 3 h 16"/>
                  <a:gd name="T18" fmla="*/ 9 w 13"/>
                  <a:gd name="T19" fmla="*/ 0 h 16"/>
                  <a:gd name="T20" fmla="*/ 2 w 13"/>
                  <a:gd name="T21" fmla="*/ 3 h 16"/>
                  <a:gd name="T22" fmla="*/ 4 w 13"/>
                  <a:gd name="T23"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4" y="3"/>
                    </a:moveTo>
                    <a:lnTo>
                      <a:pt x="2" y="3"/>
                    </a:lnTo>
                    <a:lnTo>
                      <a:pt x="0" y="5"/>
                    </a:lnTo>
                    <a:lnTo>
                      <a:pt x="9" y="16"/>
                    </a:lnTo>
                    <a:lnTo>
                      <a:pt x="11" y="11"/>
                    </a:lnTo>
                    <a:lnTo>
                      <a:pt x="4" y="3"/>
                    </a:lnTo>
                    <a:lnTo>
                      <a:pt x="11" y="11"/>
                    </a:lnTo>
                    <a:lnTo>
                      <a:pt x="13" y="7"/>
                    </a:lnTo>
                    <a:lnTo>
                      <a:pt x="13" y="3"/>
                    </a:lnTo>
                    <a:lnTo>
                      <a:pt x="9" y="0"/>
                    </a:lnTo>
                    <a:lnTo>
                      <a:pt x="2" y="3"/>
                    </a:lnTo>
                    <a:lnTo>
                      <a:pt x="4"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3" name="Freeform 563"/>
              <p:cNvSpPr>
                <a:spLocks/>
              </p:cNvSpPr>
              <p:nvPr/>
            </p:nvSpPr>
            <p:spPr bwMode="auto">
              <a:xfrm>
                <a:off x="6867" y="2069"/>
                <a:ext cx="13" cy="13"/>
              </a:xfrm>
              <a:custGeom>
                <a:avLst/>
                <a:gdLst>
                  <a:gd name="T0" fmla="*/ 2 w 13"/>
                  <a:gd name="T1" fmla="*/ 2 h 13"/>
                  <a:gd name="T2" fmla="*/ 2 w 13"/>
                  <a:gd name="T3" fmla="*/ 2 h 13"/>
                  <a:gd name="T4" fmla="*/ 0 w 13"/>
                  <a:gd name="T5" fmla="*/ 5 h 13"/>
                  <a:gd name="T6" fmla="*/ 7 w 13"/>
                  <a:gd name="T7" fmla="*/ 13 h 13"/>
                  <a:gd name="T8" fmla="*/ 11 w 13"/>
                  <a:gd name="T9" fmla="*/ 11 h 13"/>
                  <a:gd name="T10" fmla="*/ 2 w 13"/>
                  <a:gd name="T11" fmla="*/ 2 h 13"/>
                  <a:gd name="T12" fmla="*/ 11 w 13"/>
                  <a:gd name="T13" fmla="*/ 11 h 13"/>
                  <a:gd name="T14" fmla="*/ 13 w 13"/>
                  <a:gd name="T15" fmla="*/ 7 h 13"/>
                  <a:gd name="T16" fmla="*/ 11 w 13"/>
                  <a:gd name="T17" fmla="*/ 2 h 13"/>
                  <a:gd name="T18" fmla="*/ 7 w 13"/>
                  <a:gd name="T19" fmla="*/ 0 h 13"/>
                  <a:gd name="T20" fmla="*/ 2 w 13"/>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2" y="2"/>
                    </a:moveTo>
                    <a:lnTo>
                      <a:pt x="2" y="2"/>
                    </a:lnTo>
                    <a:lnTo>
                      <a:pt x="0" y="5"/>
                    </a:lnTo>
                    <a:lnTo>
                      <a:pt x="7" y="13"/>
                    </a:lnTo>
                    <a:lnTo>
                      <a:pt x="11" y="11"/>
                    </a:lnTo>
                    <a:lnTo>
                      <a:pt x="2" y="2"/>
                    </a:lnTo>
                    <a:lnTo>
                      <a:pt x="11" y="11"/>
                    </a:lnTo>
                    <a:lnTo>
                      <a:pt x="13" y="7"/>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4" name="Freeform 564"/>
              <p:cNvSpPr>
                <a:spLocks/>
              </p:cNvSpPr>
              <p:nvPr/>
            </p:nvSpPr>
            <p:spPr bwMode="auto">
              <a:xfrm>
                <a:off x="6869" y="2067"/>
                <a:ext cx="16" cy="13"/>
              </a:xfrm>
              <a:custGeom>
                <a:avLst/>
                <a:gdLst>
                  <a:gd name="T0" fmla="*/ 11 w 16"/>
                  <a:gd name="T1" fmla="*/ 11 h 13"/>
                  <a:gd name="T2" fmla="*/ 5 w 16"/>
                  <a:gd name="T3" fmla="*/ 0 h 13"/>
                  <a:gd name="T4" fmla="*/ 0 w 16"/>
                  <a:gd name="T5" fmla="*/ 4 h 13"/>
                  <a:gd name="T6" fmla="*/ 9 w 16"/>
                  <a:gd name="T7" fmla="*/ 13 h 13"/>
                  <a:gd name="T8" fmla="*/ 11 w 16"/>
                  <a:gd name="T9" fmla="*/ 11 h 13"/>
                  <a:gd name="T10" fmla="*/ 11 w 16"/>
                  <a:gd name="T11" fmla="*/ 11 h 13"/>
                  <a:gd name="T12" fmla="*/ 11 w 16"/>
                  <a:gd name="T13" fmla="*/ 11 h 13"/>
                  <a:gd name="T14" fmla="*/ 16 w 16"/>
                  <a:gd name="T15" fmla="*/ 7 h 13"/>
                  <a:gd name="T16" fmla="*/ 14 w 16"/>
                  <a:gd name="T17" fmla="*/ 2 h 13"/>
                  <a:gd name="T18" fmla="*/ 9 w 16"/>
                  <a:gd name="T19" fmla="*/ 0 h 13"/>
                  <a:gd name="T20" fmla="*/ 5 w 16"/>
                  <a:gd name="T21" fmla="*/ 0 h 13"/>
                  <a:gd name="T22" fmla="*/ 11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1" y="11"/>
                    </a:moveTo>
                    <a:lnTo>
                      <a:pt x="5" y="0"/>
                    </a:lnTo>
                    <a:lnTo>
                      <a:pt x="0" y="4"/>
                    </a:lnTo>
                    <a:lnTo>
                      <a:pt x="9" y="13"/>
                    </a:lnTo>
                    <a:lnTo>
                      <a:pt x="11" y="11"/>
                    </a:lnTo>
                    <a:lnTo>
                      <a:pt x="11" y="11"/>
                    </a:lnTo>
                    <a:lnTo>
                      <a:pt x="11" y="11"/>
                    </a:lnTo>
                    <a:lnTo>
                      <a:pt x="16" y="7"/>
                    </a:lnTo>
                    <a:lnTo>
                      <a:pt x="14" y="2"/>
                    </a:lnTo>
                    <a:lnTo>
                      <a:pt x="9" y="0"/>
                    </a:lnTo>
                    <a:lnTo>
                      <a:pt x="5"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5" name="Freeform 565"/>
              <p:cNvSpPr>
                <a:spLocks/>
              </p:cNvSpPr>
              <p:nvPr/>
            </p:nvSpPr>
            <p:spPr bwMode="auto">
              <a:xfrm>
                <a:off x="6874" y="2063"/>
                <a:ext cx="13" cy="15"/>
              </a:xfrm>
              <a:custGeom>
                <a:avLst/>
                <a:gdLst>
                  <a:gd name="T0" fmla="*/ 11 w 13"/>
                  <a:gd name="T1" fmla="*/ 11 h 15"/>
                  <a:gd name="T2" fmla="*/ 2 w 13"/>
                  <a:gd name="T3" fmla="*/ 2 h 15"/>
                  <a:gd name="T4" fmla="*/ 0 w 13"/>
                  <a:gd name="T5" fmla="*/ 4 h 15"/>
                  <a:gd name="T6" fmla="*/ 6 w 13"/>
                  <a:gd name="T7" fmla="*/ 15 h 15"/>
                  <a:gd name="T8" fmla="*/ 11 w 13"/>
                  <a:gd name="T9" fmla="*/ 11 h 15"/>
                  <a:gd name="T10" fmla="*/ 11 w 13"/>
                  <a:gd name="T11" fmla="*/ 11 h 15"/>
                  <a:gd name="T12" fmla="*/ 11 w 13"/>
                  <a:gd name="T13" fmla="*/ 11 h 15"/>
                  <a:gd name="T14" fmla="*/ 13 w 13"/>
                  <a:gd name="T15" fmla="*/ 6 h 15"/>
                  <a:gd name="T16" fmla="*/ 11 w 13"/>
                  <a:gd name="T17" fmla="*/ 2 h 15"/>
                  <a:gd name="T18" fmla="*/ 9 w 13"/>
                  <a:gd name="T19" fmla="*/ 0 h 15"/>
                  <a:gd name="T20" fmla="*/ 2 w 13"/>
                  <a:gd name="T21" fmla="*/ 2 h 15"/>
                  <a:gd name="T22" fmla="*/ 11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1"/>
                    </a:moveTo>
                    <a:lnTo>
                      <a:pt x="2" y="2"/>
                    </a:lnTo>
                    <a:lnTo>
                      <a:pt x="0" y="4"/>
                    </a:lnTo>
                    <a:lnTo>
                      <a:pt x="6" y="15"/>
                    </a:lnTo>
                    <a:lnTo>
                      <a:pt x="11" y="11"/>
                    </a:lnTo>
                    <a:lnTo>
                      <a:pt x="11" y="11"/>
                    </a:lnTo>
                    <a:lnTo>
                      <a:pt x="11" y="11"/>
                    </a:lnTo>
                    <a:lnTo>
                      <a:pt x="13" y="6"/>
                    </a:lnTo>
                    <a:lnTo>
                      <a:pt x="11" y="2"/>
                    </a:lnTo>
                    <a:lnTo>
                      <a:pt x="9"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6" name="Freeform 566"/>
              <p:cNvSpPr>
                <a:spLocks/>
              </p:cNvSpPr>
              <p:nvPr/>
            </p:nvSpPr>
            <p:spPr bwMode="auto">
              <a:xfrm>
                <a:off x="6876" y="2060"/>
                <a:ext cx="15" cy="14"/>
              </a:xfrm>
              <a:custGeom>
                <a:avLst/>
                <a:gdLst>
                  <a:gd name="T0" fmla="*/ 4 w 15"/>
                  <a:gd name="T1" fmla="*/ 0 h 14"/>
                  <a:gd name="T2" fmla="*/ 4 w 15"/>
                  <a:gd name="T3" fmla="*/ 3 h 14"/>
                  <a:gd name="T4" fmla="*/ 0 w 15"/>
                  <a:gd name="T5" fmla="*/ 5 h 14"/>
                  <a:gd name="T6" fmla="*/ 9 w 15"/>
                  <a:gd name="T7" fmla="*/ 14 h 14"/>
                  <a:gd name="T8" fmla="*/ 13 w 15"/>
                  <a:gd name="T9" fmla="*/ 11 h 14"/>
                  <a:gd name="T10" fmla="*/ 4 w 15"/>
                  <a:gd name="T11" fmla="*/ 0 h 14"/>
                  <a:gd name="T12" fmla="*/ 13 w 15"/>
                  <a:gd name="T13" fmla="*/ 11 h 14"/>
                  <a:gd name="T14" fmla="*/ 15 w 15"/>
                  <a:gd name="T15" fmla="*/ 7 h 14"/>
                  <a:gd name="T16" fmla="*/ 13 w 15"/>
                  <a:gd name="T17" fmla="*/ 3 h 14"/>
                  <a:gd name="T18" fmla="*/ 9 w 15"/>
                  <a:gd name="T19" fmla="*/ 0 h 14"/>
                  <a:gd name="T20" fmla="*/ 4 w 15"/>
                  <a:gd name="T21" fmla="*/ 3 h 14"/>
                  <a:gd name="T22" fmla="*/ 4 w 15"/>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4" y="0"/>
                    </a:moveTo>
                    <a:lnTo>
                      <a:pt x="4" y="3"/>
                    </a:lnTo>
                    <a:lnTo>
                      <a:pt x="0" y="5"/>
                    </a:lnTo>
                    <a:lnTo>
                      <a:pt x="9" y="14"/>
                    </a:lnTo>
                    <a:lnTo>
                      <a:pt x="13" y="11"/>
                    </a:lnTo>
                    <a:lnTo>
                      <a:pt x="4" y="0"/>
                    </a:lnTo>
                    <a:lnTo>
                      <a:pt x="13" y="11"/>
                    </a:lnTo>
                    <a:lnTo>
                      <a:pt x="15" y="7"/>
                    </a:lnTo>
                    <a:lnTo>
                      <a:pt x="13" y="3"/>
                    </a:lnTo>
                    <a:lnTo>
                      <a:pt x="9" y="0"/>
                    </a:lnTo>
                    <a:lnTo>
                      <a:pt x="4"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7" name="Freeform 567"/>
              <p:cNvSpPr>
                <a:spLocks/>
              </p:cNvSpPr>
              <p:nvPr/>
            </p:nvSpPr>
            <p:spPr bwMode="auto">
              <a:xfrm>
                <a:off x="6880" y="2058"/>
                <a:ext cx="14" cy="13"/>
              </a:xfrm>
              <a:custGeom>
                <a:avLst/>
                <a:gdLst>
                  <a:gd name="T0" fmla="*/ 11 w 14"/>
                  <a:gd name="T1" fmla="*/ 11 h 13"/>
                  <a:gd name="T2" fmla="*/ 3 w 14"/>
                  <a:gd name="T3" fmla="*/ 0 h 13"/>
                  <a:gd name="T4" fmla="*/ 0 w 14"/>
                  <a:gd name="T5" fmla="*/ 2 h 13"/>
                  <a:gd name="T6" fmla="*/ 9 w 14"/>
                  <a:gd name="T7" fmla="*/ 13 h 13"/>
                  <a:gd name="T8" fmla="*/ 11 w 14"/>
                  <a:gd name="T9" fmla="*/ 11 h 13"/>
                  <a:gd name="T10" fmla="*/ 11 w 14"/>
                  <a:gd name="T11" fmla="*/ 11 h 13"/>
                  <a:gd name="T12" fmla="*/ 11 w 14"/>
                  <a:gd name="T13" fmla="*/ 11 h 13"/>
                  <a:gd name="T14" fmla="*/ 14 w 14"/>
                  <a:gd name="T15" fmla="*/ 7 h 13"/>
                  <a:gd name="T16" fmla="*/ 14 w 14"/>
                  <a:gd name="T17" fmla="*/ 2 h 13"/>
                  <a:gd name="T18" fmla="*/ 9 w 14"/>
                  <a:gd name="T19" fmla="*/ 0 h 13"/>
                  <a:gd name="T20" fmla="*/ 3 w 14"/>
                  <a:gd name="T21" fmla="*/ 0 h 13"/>
                  <a:gd name="T22" fmla="*/ 11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1" y="11"/>
                    </a:moveTo>
                    <a:lnTo>
                      <a:pt x="3" y="0"/>
                    </a:lnTo>
                    <a:lnTo>
                      <a:pt x="0" y="2"/>
                    </a:lnTo>
                    <a:lnTo>
                      <a:pt x="9" y="13"/>
                    </a:lnTo>
                    <a:lnTo>
                      <a:pt x="11" y="11"/>
                    </a:lnTo>
                    <a:lnTo>
                      <a:pt x="11" y="11"/>
                    </a:lnTo>
                    <a:lnTo>
                      <a:pt x="11" y="11"/>
                    </a:lnTo>
                    <a:lnTo>
                      <a:pt x="14" y="7"/>
                    </a:lnTo>
                    <a:lnTo>
                      <a:pt x="14" y="2"/>
                    </a:lnTo>
                    <a:lnTo>
                      <a:pt x="9" y="0"/>
                    </a:lnTo>
                    <a:lnTo>
                      <a:pt x="3"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8" name="Freeform 568"/>
              <p:cNvSpPr>
                <a:spLocks/>
              </p:cNvSpPr>
              <p:nvPr/>
            </p:nvSpPr>
            <p:spPr bwMode="auto">
              <a:xfrm>
                <a:off x="6883" y="2054"/>
                <a:ext cx="15" cy="15"/>
              </a:xfrm>
              <a:custGeom>
                <a:avLst/>
                <a:gdLst>
                  <a:gd name="T0" fmla="*/ 4 w 15"/>
                  <a:gd name="T1" fmla="*/ 2 h 15"/>
                  <a:gd name="T2" fmla="*/ 4 w 15"/>
                  <a:gd name="T3" fmla="*/ 2 h 15"/>
                  <a:gd name="T4" fmla="*/ 0 w 15"/>
                  <a:gd name="T5" fmla="*/ 4 h 15"/>
                  <a:gd name="T6" fmla="*/ 8 w 15"/>
                  <a:gd name="T7" fmla="*/ 15 h 15"/>
                  <a:gd name="T8" fmla="*/ 13 w 15"/>
                  <a:gd name="T9" fmla="*/ 13 h 15"/>
                  <a:gd name="T10" fmla="*/ 4 w 15"/>
                  <a:gd name="T11" fmla="*/ 2 h 15"/>
                  <a:gd name="T12" fmla="*/ 13 w 15"/>
                  <a:gd name="T13" fmla="*/ 13 h 15"/>
                  <a:gd name="T14" fmla="*/ 15 w 15"/>
                  <a:gd name="T15" fmla="*/ 6 h 15"/>
                  <a:gd name="T16" fmla="*/ 13 w 15"/>
                  <a:gd name="T17" fmla="*/ 2 h 15"/>
                  <a:gd name="T18" fmla="*/ 8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4"/>
                    </a:lnTo>
                    <a:lnTo>
                      <a:pt x="8" y="15"/>
                    </a:lnTo>
                    <a:lnTo>
                      <a:pt x="13" y="13"/>
                    </a:lnTo>
                    <a:lnTo>
                      <a:pt x="4" y="2"/>
                    </a:lnTo>
                    <a:lnTo>
                      <a:pt x="13" y="13"/>
                    </a:lnTo>
                    <a:lnTo>
                      <a:pt x="15" y="6"/>
                    </a:lnTo>
                    <a:lnTo>
                      <a:pt x="13" y="2"/>
                    </a:lnTo>
                    <a:lnTo>
                      <a:pt x="8"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9" name="Freeform 569"/>
              <p:cNvSpPr>
                <a:spLocks/>
              </p:cNvSpPr>
              <p:nvPr/>
            </p:nvSpPr>
            <p:spPr bwMode="auto">
              <a:xfrm>
                <a:off x="6887" y="2052"/>
                <a:ext cx="13" cy="15"/>
              </a:xfrm>
              <a:custGeom>
                <a:avLst/>
                <a:gdLst>
                  <a:gd name="T0" fmla="*/ 11 w 13"/>
                  <a:gd name="T1" fmla="*/ 11 h 15"/>
                  <a:gd name="T2" fmla="*/ 4 w 13"/>
                  <a:gd name="T3" fmla="*/ 2 h 15"/>
                  <a:gd name="T4" fmla="*/ 0 w 13"/>
                  <a:gd name="T5" fmla="*/ 4 h 15"/>
                  <a:gd name="T6" fmla="*/ 9 w 13"/>
                  <a:gd name="T7" fmla="*/ 15 h 15"/>
                  <a:gd name="T8" fmla="*/ 11 w 13"/>
                  <a:gd name="T9" fmla="*/ 11 h 15"/>
                  <a:gd name="T10" fmla="*/ 11 w 13"/>
                  <a:gd name="T11" fmla="*/ 11 h 15"/>
                  <a:gd name="T12" fmla="*/ 11 w 13"/>
                  <a:gd name="T13" fmla="*/ 11 h 15"/>
                  <a:gd name="T14" fmla="*/ 13 w 13"/>
                  <a:gd name="T15" fmla="*/ 6 h 15"/>
                  <a:gd name="T16" fmla="*/ 13 w 13"/>
                  <a:gd name="T17" fmla="*/ 2 h 15"/>
                  <a:gd name="T18" fmla="*/ 9 w 13"/>
                  <a:gd name="T19" fmla="*/ 0 h 15"/>
                  <a:gd name="T20" fmla="*/ 4 w 13"/>
                  <a:gd name="T21" fmla="*/ 2 h 15"/>
                  <a:gd name="T22" fmla="*/ 11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1"/>
                    </a:moveTo>
                    <a:lnTo>
                      <a:pt x="4" y="2"/>
                    </a:lnTo>
                    <a:lnTo>
                      <a:pt x="0" y="4"/>
                    </a:lnTo>
                    <a:lnTo>
                      <a:pt x="9" y="15"/>
                    </a:lnTo>
                    <a:lnTo>
                      <a:pt x="11" y="11"/>
                    </a:lnTo>
                    <a:lnTo>
                      <a:pt x="11" y="11"/>
                    </a:lnTo>
                    <a:lnTo>
                      <a:pt x="11" y="11"/>
                    </a:lnTo>
                    <a:lnTo>
                      <a:pt x="13" y="6"/>
                    </a:lnTo>
                    <a:lnTo>
                      <a:pt x="13" y="2"/>
                    </a:lnTo>
                    <a:lnTo>
                      <a:pt x="9" y="0"/>
                    </a:lnTo>
                    <a:lnTo>
                      <a:pt x="4"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0" name="Freeform 570"/>
              <p:cNvSpPr>
                <a:spLocks/>
              </p:cNvSpPr>
              <p:nvPr/>
            </p:nvSpPr>
            <p:spPr bwMode="auto">
              <a:xfrm>
                <a:off x="6891" y="2049"/>
                <a:ext cx="14" cy="14"/>
              </a:xfrm>
              <a:custGeom>
                <a:avLst/>
                <a:gdLst>
                  <a:gd name="T0" fmla="*/ 12 w 14"/>
                  <a:gd name="T1" fmla="*/ 11 h 14"/>
                  <a:gd name="T2" fmla="*/ 3 w 14"/>
                  <a:gd name="T3" fmla="*/ 0 h 14"/>
                  <a:gd name="T4" fmla="*/ 0 w 14"/>
                  <a:gd name="T5" fmla="*/ 5 h 14"/>
                  <a:gd name="T6" fmla="*/ 7 w 14"/>
                  <a:gd name="T7" fmla="*/ 14 h 14"/>
                  <a:gd name="T8" fmla="*/ 12 w 14"/>
                  <a:gd name="T9" fmla="*/ 11 h 14"/>
                  <a:gd name="T10" fmla="*/ 12 w 14"/>
                  <a:gd name="T11" fmla="*/ 11 h 14"/>
                  <a:gd name="T12" fmla="*/ 12 w 14"/>
                  <a:gd name="T13" fmla="*/ 11 h 14"/>
                  <a:gd name="T14" fmla="*/ 14 w 14"/>
                  <a:gd name="T15" fmla="*/ 7 h 14"/>
                  <a:gd name="T16" fmla="*/ 12 w 14"/>
                  <a:gd name="T17" fmla="*/ 3 h 14"/>
                  <a:gd name="T18" fmla="*/ 7 w 14"/>
                  <a:gd name="T19" fmla="*/ 0 h 14"/>
                  <a:gd name="T20" fmla="*/ 3 w 14"/>
                  <a:gd name="T21" fmla="*/ 0 h 14"/>
                  <a:gd name="T22" fmla="*/ 12 w 14"/>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12" y="11"/>
                    </a:moveTo>
                    <a:lnTo>
                      <a:pt x="3" y="0"/>
                    </a:lnTo>
                    <a:lnTo>
                      <a:pt x="0" y="5"/>
                    </a:lnTo>
                    <a:lnTo>
                      <a:pt x="7" y="14"/>
                    </a:lnTo>
                    <a:lnTo>
                      <a:pt x="12" y="11"/>
                    </a:lnTo>
                    <a:lnTo>
                      <a:pt x="12" y="11"/>
                    </a:lnTo>
                    <a:lnTo>
                      <a:pt x="12" y="11"/>
                    </a:lnTo>
                    <a:lnTo>
                      <a:pt x="14" y="7"/>
                    </a:lnTo>
                    <a:lnTo>
                      <a:pt x="12" y="3"/>
                    </a:lnTo>
                    <a:lnTo>
                      <a:pt x="7" y="0"/>
                    </a:lnTo>
                    <a:lnTo>
                      <a:pt x="3" y="0"/>
                    </a:lnTo>
                    <a:lnTo>
                      <a:pt x="1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1" name="Freeform 571"/>
              <p:cNvSpPr>
                <a:spLocks/>
              </p:cNvSpPr>
              <p:nvPr/>
            </p:nvSpPr>
            <p:spPr bwMode="auto">
              <a:xfrm>
                <a:off x="6894" y="2045"/>
                <a:ext cx="13" cy="15"/>
              </a:xfrm>
              <a:custGeom>
                <a:avLst/>
                <a:gdLst>
                  <a:gd name="T0" fmla="*/ 4 w 13"/>
                  <a:gd name="T1" fmla="*/ 2 h 15"/>
                  <a:gd name="T2" fmla="*/ 2 w 13"/>
                  <a:gd name="T3" fmla="*/ 2 h 15"/>
                  <a:gd name="T4" fmla="*/ 0 w 13"/>
                  <a:gd name="T5" fmla="*/ 7 h 15"/>
                  <a:gd name="T6" fmla="*/ 9 w 13"/>
                  <a:gd name="T7" fmla="*/ 15 h 15"/>
                  <a:gd name="T8" fmla="*/ 11 w 13"/>
                  <a:gd name="T9" fmla="*/ 13 h 15"/>
                  <a:gd name="T10" fmla="*/ 4 w 13"/>
                  <a:gd name="T11" fmla="*/ 2 h 15"/>
                  <a:gd name="T12" fmla="*/ 11 w 13"/>
                  <a:gd name="T13" fmla="*/ 13 h 15"/>
                  <a:gd name="T14" fmla="*/ 13 w 13"/>
                  <a:gd name="T15" fmla="*/ 7 h 15"/>
                  <a:gd name="T16" fmla="*/ 13 w 13"/>
                  <a:gd name="T17" fmla="*/ 2 h 15"/>
                  <a:gd name="T18" fmla="*/ 9 w 13"/>
                  <a:gd name="T19" fmla="*/ 0 h 15"/>
                  <a:gd name="T20" fmla="*/ 2 w 13"/>
                  <a:gd name="T21" fmla="*/ 2 h 15"/>
                  <a:gd name="T22" fmla="*/ 4 w 13"/>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4" y="2"/>
                    </a:moveTo>
                    <a:lnTo>
                      <a:pt x="2" y="2"/>
                    </a:lnTo>
                    <a:lnTo>
                      <a:pt x="0" y="7"/>
                    </a:lnTo>
                    <a:lnTo>
                      <a:pt x="9" y="15"/>
                    </a:lnTo>
                    <a:lnTo>
                      <a:pt x="11" y="13"/>
                    </a:lnTo>
                    <a:lnTo>
                      <a:pt x="4" y="2"/>
                    </a:lnTo>
                    <a:lnTo>
                      <a:pt x="11" y="13"/>
                    </a:lnTo>
                    <a:lnTo>
                      <a:pt x="13" y="7"/>
                    </a:lnTo>
                    <a:lnTo>
                      <a:pt x="13" y="2"/>
                    </a:lnTo>
                    <a:lnTo>
                      <a:pt x="9" y="0"/>
                    </a:lnTo>
                    <a:lnTo>
                      <a:pt x="2" y="2"/>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2" name="Freeform 572"/>
              <p:cNvSpPr>
                <a:spLocks/>
              </p:cNvSpPr>
              <p:nvPr/>
            </p:nvSpPr>
            <p:spPr bwMode="auto">
              <a:xfrm>
                <a:off x="6898" y="2043"/>
                <a:ext cx="13" cy="15"/>
              </a:xfrm>
              <a:custGeom>
                <a:avLst/>
                <a:gdLst>
                  <a:gd name="T0" fmla="*/ 11 w 13"/>
                  <a:gd name="T1" fmla="*/ 13 h 15"/>
                  <a:gd name="T2" fmla="*/ 2 w 13"/>
                  <a:gd name="T3" fmla="*/ 2 h 15"/>
                  <a:gd name="T4" fmla="*/ 0 w 13"/>
                  <a:gd name="T5" fmla="*/ 4 h 15"/>
                  <a:gd name="T6" fmla="*/ 7 w 13"/>
                  <a:gd name="T7" fmla="*/ 15 h 15"/>
                  <a:gd name="T8" fmla="*/ 11 w 13"/>
                  <a:gd name="T9" fmla="*/ 13 h 15"/>
                  <a:gd name="T10" fmla="*/ 11 w 13"/>
                  <a:gd name="T11" fmla="*/ 13 h 15"/>
                  <a:gd name="T12" fmla="*/ 11 w 13"/>
                  <a:gd name="T13" fmla="*/ 13 h 15"/>
                  <a:gd name="T14" fmla="*/ 13 w 13"/>
                  <a:gd name="T15" fmla="*/ 9 h 15"/>
                  <a:gd name="T16" fmla="*/ 11 w 13"/>
                  <a:gd name="T17" fmla="*/ 4 h 15"/>
                  <a:gd name="T18" fmla="*/ 9 w 13"/>
                  <a:gd name="T19" fmla="*/ 0 h 15"/>
                  <a:gd name="T20" fmla="*/ 2 w 13"/>
                  <a:gd name="T21" fmla="*/ 2 h 15"/>
                  <a:gd name="T22" fmla="*/ 11 w 13"/>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3"/>
                    </a:moveTo>
                    <a:lnTo>
                      <a:pt x="2" y="2"/>
                    </a:lnTo>
                    <a:lnTo>
                      <a:pt x="0" y="4"/>
                    </a:lnTo>
                    <a:lnTo>
                      <a:pt x="7" y="15"/>
                    </a:lnTo>
                    <a:lnTo>
                      <a:pt x="11" y="13"/>
                    </a:lnTo>
                    <a:lnTo>
                      <a:pt x="11" y="13"/>
                    </a:lnTo>
                    <a:lnTo>
                      <a:pt x="11" y="13"/>
                    </a:lnTo>
                    <a:lnTo>
                      <a:pt x="13" y="9"/>
                    </a:lnTo>
                    <a:lnTo>
                      <a:pt x="11" y="4"/>
                    </a:lnTo>
                    <a:lnTo>
                      <a:pt x="9" y="0"/>
                    </a:lnTo>
                    <a:lnTo>
                      <a:pt x="2" y="2"/>
                    </a:lnTo>
                    <a:lnTo>
                      <a:pt x="11"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3" name="Freeform 573"/>
              <p:cNvSpPr>
                <a:spLocks/>
              </p:cNvSpPr>
              <p:nvPr/>
            </p:nvSpPr>
            <p:spPr bwMode="auto">
              <a:xfrm>
                <a:off x="6900" y="2040"/>
                <a:ext cx="16" cy="16"/>
              </a:xfrm>
              <a:custGeom>
                <a:avLst/>
                <a:gdLst>
                  <a:gd name="T0" fmla="*/ 5 w 16"/>
                  <a:gd name="T1" fmla="*/ 3 h 16"/>
                  <a:gd name="T2" fmla="*/ 5 w 16"/>
                  <a:gd name="T3" fmla="*/ 3 h 16"/>
                  <a:gd name="T4" fmla="*/ 0 w 16"/>
                  <a:gd name="T5" fmla="*/ 5 h 16"/>
                  <a:gd name="T6" fmla="*/ 9 w 16"/>
                  <a:gd name="T7" fmla="*/ 16 h 16"/>
                  <a:gd name="T8" fmla="*/ 11 w 16"/>
                  <a:gd name="T9" fmla="*/ 12 h 16"/>
                  <a:gd name="T10" fmla="*/ 5 w 16"/>
                  <a:gd name="T11" fmla="*/ 3 h 16"/>
                  <a:gd name="T12" fmla="*/ 11 w 16"/>
                  <a:gd name="T13" fmla="*/ 12 h 16"/>
                  <a:gd name="T14" fmla="*/ 16 w 16"/>
                  <a:gd name="T15" fmla="*/ 7 h 16"/>
                  <a:gd name="T16" fmla="*/ 14 w 16"/>
                  <a:gd name="T17" fmla="*/ 3 h 16"/>
                  <a:gd name="T18" fmla="*/ 9 w 16"/>
                  <a:gd name="T19" fmla="*/ 0 h 16"/>
                  <a:gd name="T20" fmla="*/ 5 w 16"/>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3"/>
                    </a:moveTo>
                    <a:lnTo>
                      <a:pt x="5" y="3"/>
                    </a:lnTo>
                    <a:lnTo>
                      <a:pt x="0" y="5"/>
                    </a:lnTo>
                    <a:lnTo>
                      <a:pt x="9" y="16"/>
                    </a:lnTo>
                    <a:lnTo>
                      <a:pt x="11" y="12"/>
                    </a:lnTo>
                    <a:lnTo>
                      <a:pt x="5" y="3"/>
                    </a:lnTo>
                    <a:lnTo>
                      <a:pt x="11" y="12"/>
                    </a:lnTo>
                    <a:lnTo>
                      <a:pt x="16" y="7"/>
                    </a:lnTo>
                    <a:lnTo>
                      <a:pt x="14" y="3"/>
                    </a:lnTo>
                    <a:lnTo>
                      <a:pt x="9" y="0"/>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4" name="Freeform 574"/>
              <p:cNvSpPr>
                <a:spLocks/>
              </p:cNvSpPr>
              <p:nvPr/>
            </p:nvSpPr>
            <p:spPr bwMode="auto">
              <a:xfrm>
                <a:off x="6905" y="2038"/>
                <a:ext cx="13" cy="14"/>
              </a:xfrm>
              <a:custGeom>
                <a:avLst/>
                <a:gdLst>
                  <a:gd name="T0" fmla="*/ 11 w 13"/>
                  <a:gd name="T1" fmla="*/ 11 h 14"/>
                  <a:gd name="T2" fmla="*/ 2 w 13"/>
                  <a:gd name="T3" fmla="*/ 0 h 14"/>
                  <a:gd name="T4" fmla="*/ 0 w 13"/>
                  <a:gd name="T5" fmla="*/ 5 h 14"/>
                  <a:gd name="T6" fmla="*/ 6 w 13"/>
                  <a:gd name="T7" fmla="*/ 14 h 14"/>
                  <a:gd name="T8" fmla="*/ 11 w 13"/>
                  <a:gd name="T9" fmla="*/ 11 h 14"/>
                  <a:gd name="T10" fmla="*/ 11 w 13"/>
                  <a:gd name="T11" fmla="*/ 11 h 14"/>
                  <a:gd name="T12" fmla="*/ 11 w 13"/>
                  <a:gd name="T13" fmla="*/ 11 h 14"/>
                  <a:gd name="T14" fmla="*/ 13 w 13"/>
                  <a:gd name="T15" fmla="*/ 7 h 14"/>
                  <a:gd name="T16" fmla="*/ 13 w 13"/>
                  <a:gd name="T17" fmla="*/ 2 h 14"/>
                  <a:gd name="T18" fmla="*/ 9 w 13"/>
                  <a:gd name="T19" fmla="*/ 0 h 14"/>
                  <a:gd name="T20" fmla="*/ 2 w 13"/>
                  <a:gd name="T21" fmla="*/ 0 h 14"/>
                  <a:gd name="T22" fmla="*/ 11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11" y="11"/>
                    </a:moveTo>
                    <a:lnTo>
                      <a:pt x="2" y="0"/>
                    </a:lnTo>
                    <a:lnTo>
                      <a:pt x="0" y="5"/>
                    </a:lnTo>
                    <a:lnTo>
                      <a:pt x="6" y="14"/>
                    </a:lnTo>
                    <a:lnTo>
                      <a:pt x="11" y="11"/>
                    </a:lnTo>
                    <a:lnTo>
                      <a:pt x="11" y="11"/>
                    </a:lnTo>
                    <a:lnTo>
                      <a:pt x="11" y="11"/>
                    </a:lnTo>
                    <a:lnTo>
                      <a:pt x="13" y="7"/>
                    </a:lnTo>
                    <a:lnTo>
                      <a:pt x="13" y="2"/>
                    </a:lnTo>
                    <a:lnTo>
                      <a:pt x="9"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5" name="Freeform 575"/>
              <p:cNvSpPr>
                <a:spLocks/>
              </p:cNvSpPr>
              <p:nvPr/>
            </p:nvSpPr>
            <p:spPr bwMode="auto">
              <a:xfrm>
                <a:off x="6907" y="2036"/>
                <a:ext cx="15" cy="13"/>
              </a:xfrm>
              <a:custGeom>
                <a:avLst/>
                <a:gdLst>
                  <a:gd name="T0" fmla="*/ 4 w 15"/>
                  <a:gd name="T1" fmla="*/ 0 h 13"/>
                  <a:gd name="T2" fmla="*/ 4 w 15"/>
                  <a:gd name="T3" fmla="*/ 0 h 13"/>
                  <a:gd name="T4" fmla="*/ 0 w 15"/>
                  <a:gd name="T5" fmla="*/ 2 h 13"/>
                  <a:gd name="T6" fmla="*/ 9 w 15"/>
                  <a:gd name="T7" fmla="*/ 13 h 13"/>
                  <a:gd name="T8" fmla="*/ 13 w 15"/>
                  <a:gd name="T9" fmla="*/ 11 h 13"/>
                  <a:gd name="T10" fmla="*/ 4 w 15"/>
                  <a:gd name="T11" fmla="*/ 0 h 13"/>
                  <a:gd name="T12" fmla="*/ 13 w 15"/>
                  <a:gd name="T13" fmla="*/ 11 h 13"/>
                  <a:gd name="T14" fmla="*/ 15 w 15"/>
                  <a:gd name="T15" fmla="*/ 7 h 13"/>
                  <a:gd name="T16" fmla="*/ 13 w 15"/>
                  <a:gd name="T17" fmla="*/ 2 h 13"/>
                  <a:gd name="T18" fmla="*/ 9 w 15"/>
                  <a:gd name="T19" fmla="*/ 0 h 13"/>
                  <a:gd name="T20" fmla="*/ 4 w 15"/>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3">
                    <a:moveTo>
                      <a:pt x="4" y="0"/>
                    </a:moveTo>
                    <a:lnTo>
                      <a:pt x="4" y="0"/>
                    </a:lnTo>
                    <a:lnTo>
                      <a:pt x="0" y="2"/>
                    </a:lnTo>
                    <a:lnTo>
                      <a:pt x="9" y="13"/>
                    </a:lnTo>
                    <a:lnTo>
                      <a:pt x="13" y="11"/>
                    </a:lnTo>
                    <a:lnTo>
                      <a:pt x="4" y="0"/>
                    </a:lnTo>
                    <a:lnTo>
                      <a:pt x="13" y="11"/>
                    </a:lnTo>
                    <a:lnTo>
                      <a:pt x="15" y="7"/>
                    </a:lnTo>
                    <a:lnTo>
                      <a:pt x="13"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6" name="Freeform 576"/>
              <p:cNvSpPr>
                <a:spLocks/>
              </p:cNvSpPr>
              <p:nvPr/>
            </p:nvSpPr>
            <p:spPr bwMode="auto">
              <a:xfrm>
                <a:off x="6911" y="2032"/>
                <a:ext cx="14" cy="15"/>
              </a:xfrm>
              <a:custGeom>
                <a:avLst/>
                <a:gdLst>
                  <a:gd name="T0" fmla="*/ 5 w 14"/>
                  <a:gd name="T1" fmla="*/ 2 h 15"/>
                  <a:gd name="T2" fmla="*/ 3 w 14"/>
                  <a:gd name="T3" fmla="*/ 2 h 15"/>
                  <a:gd name="T4" fmla="*/ 0 w 14"/>
                  <a:gd name="T5" fmla="*/ 4 h 15"/>
                  <a:gd name="T6" fmla="*/ 7 w 14"/>
                  <a:gd name="T7" fmla="*/ 15 h 15"/>
                  <a:gd name="T8" fmla="*/ 11 w 14"/>
                  <a:gd name="T9" fmla="*/ 13 h 15"/>
                  <a:gd name="T10" fmla="*/ 5 w 14"/>
                  <a:gd name="T11" fmla="*/ 2 h 15"/>
                  <a:gd name="T12" fmla="*/ 11 w 14"/>
                  <a:gd name="T13" fmla="*/ 13 h 15"/>
                  <a:gd name="T14" fmla="*/ 14 w 14"/>
                  <a:gd name="T15" fmla="*/ 6 h 15"/>
                  <a:gd name="T16" fmla="*/ 14 w 14"/>
                  <a:gd name="T17" fmla="*/ 2 h 15"/>
                  <a:gd name="T18" fmla="*/ 9 w 14"/>
                  <a:gd name="T19" fmla="*/ 0 h 15"/>
                  <a:gd name="T20" fmla="*/ 3 w 14"/>
                  <a:gd name="T21" fmla="*/ 2 h 15"/>
                  <a:gd name="T22" fmla="*/ 5 w 14"/>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5" y="2"/>
                    </a:moveTo>
                    <a:lnTo>
                      <a:pt x="3" y="2"/>
                    </a:lnTo>
                    <a:lnTo>
                      <a:pt x="0" y="4"/>
                    </a:lnTo>
                    <a:lnTo>
                      <a:pt x="7" y="15"/>
                    </a:lnTo>
                    <a:lnTo>
                      <a:pt x="11" y="13"/>
                    </a:lnTo>
                    <a:lnTo>
                      <a:pt x="5" y="2"/>
                    </a:lnTo>
                    <a:lnTo>
                      <a:pt x="11" y="13"/>
                    </a:lnTo>
                    <a:lnTo>
                      <a:pt x="14" y="6"/>
                    </a:lnTo>
                    <a:lnTo>
                      <a:pt x="14" y="2"/>
                    </a:lnTo>
                    <a:lnTo>
                      <a:pt x="9" y="0"/>
                    </a:lnTo>
                    <a:lnTo>
                      <a:pt x="3" y="2"/>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7" name="Freeform 577"/>
              <p:cNvSpPr>
                <a:spLocks/>
              </p:cNvSpPr>
              <p:nvPr/>
            </p:nvSpPr>
            <p:spPr bwMode="auto">
              <a:xfrm>
                <a:off x="6916" y="2029"/>
                <a:ext cx="13" cy="16"/>
              </a:xfrm>
              <a:custGeom>
                <a:avLst/>
                <a:gdLst>
                  <a:gd name="T0" fmla="*/ 11 w 13"/>
                  <a:gd name="T1" fmla="*/ 11 h 16"/>
                  <a:gd name="T2" fmla="*/ 2 w 13"/>
                  <a:gd name="T3" fmla="*/ 3 h 16"/>
                  <a:gd name="T4" fmla="*/ 0 w 13"/>
                  <a:gd name="T5" fmla="*/ 5 h 16"/>
                  <a:gd name="T6" fmla="*/ 6 w 13"/>
                  <a:gd name="T7" fmla="*/ 16 h 16"/>
                  <a:gd name="T8" fmla="*/ 9 w 13"/>
                  <a:gd name="T9" fmla="*/ 14 h 16"/>
                  <a:gd name="T10" fmla="*/ 11 w 13"/>
                  <a:gd name="T11" fmla="*/ 11 h 16"/>
                  <a:gd name="T12" fmla="*/ 9 w 13"/>
                  <a:gd name="T13" fmla="*/ 14 h 16"/>
                  <a:gd name="T14" fmla="*/ 13 w 13"/>
                  <a:gd name="T15" fmla="*/ 9 h 16"/>
                  <a:gd name="T16" fmla="*/ 11 w 13"/>
                  <a:gd name="T17" fmla="*/ 3 h 16"/>
                  <a:gd name="T18" fmla="*/ 6 w 13"/>
                  <a:gd name="T19" fmla="*/ 0 h 16"/>
                  <a:gd name="T20" fmla="*/ 2 w 13"/>
                  <a:gd name="T21" fmla="*/ 3 h 16"/>
                  <a:gd name="T22" fmla="*/ 11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1"/>
                    </a:moveTo>
                    <a:lnTo>
                      <a:pt x="2" y="3"/>
                    </a:lnTo>
                    <a:lnTo>
                      <a:pt x="0" y="5"/>
                    </a:lnTo>
                    <a:lnTo>
                      <a:pt x="6" y="16"/>
                    </a:lnTo>
                    <a:lnTo>
                      <a:pt x="9" y="14"/>
                    </a:lnTo>
                    <a:lnTo>
                      <a:pt x="11" y="11"/>
                    </a:lnTo>
                    <a:lnTo>
                      <a:pt x="9" y="14"/>
                    </a:lnTo>
                    <a:lnTo>
                      <a:pt x="13" y="9"/>
                    </a:lnTo>
                    <a:lnTo>
                      <a:pt x="11" y="3"/>
                    </a:lnTo>
                    <a:lnTo>
                      <a:pt x="6" y="0"/>
                    </a:lnTo>
                    <a:lnTo>
                      <a:pt x="2" y="3"/>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8" name="Freeform 578"/>
              <p:cNvSpPr>
                <a:spLocks/>
              </p:cNvSpPr>
              <p:nvPr/>
            </p:nvSpPr>
            <p:spPr bwMode="auto">
              <a:xfrm>
                <a:off x="6918" y="2027"/>
                <a:ext cx="13" cy="13"/>
              </a:xfrm>
              <a:custGeom>
                <a:avLst/>
                <a:gdLst>
                  <a:gd name="T0" fmla="*/ 11 w 13"/>
                  <a:gd name="T1" fmla="*/ 11 h 13"/>
                  <a:gd name="T2" fmla="*/ 4 w 13"/>
                  <a:gd name="T3" fmla="*/ 2 h 13"/>
                  <a:gd name="T4" fmla="*/ 0 w 13"/>
                  <a:gd name="T5" fmla="*/ 5 h 13"/>
                  <a:gd name="T6" fmla="*/ 9 w 13"/>
                  <a:gd name="T7" fmla="*/ 13 h 13"/>
                  <a:gd name="T8" fmla="*/ 11 w 13"/>
                  <a:gd name="T9" fmla="*/ 11 h 13"/>
                  <a:gd name="T10" fmla="*/ 11 w 13"/>
                  <a:gd name="T11" fmla="*/ 11 h 13"/>
                  <a:gd name="T12" fmla="*/ 11 w 13"/>
                  <a:gd name="T13" fmla="*/ 11 h 13"/>
                  <a:gd name="T14" fmla="*/ 13 w 13"/>
                  <a:gd name="T15" fmla="*/ 7 h 13"/>
                  <a:gd name="T16" fmla="*/ 13 w 13"/>
                  <a:gd name="T17" fmla="*/ 2 h 13"/>
                  <a:gd name="T18" fmla="*/ 9 w 13"/>
                  <a:gd name="T19" fmla="*/ 0 h 13"/>
                  <a:gd name="T20" fmla="*/ 4 w 13"/>
                  <a:gd name="T21" fmla="*/ 2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4" y="2"/>
                    </a:lnTo>
                    <a:lnTo>
                      <a:pt x="0" y="5"/>
                    </a:lnTo>
                    <a:lnTo>
                      <a:pt x="9" y="13"/>
                    </a:lnTo>
                    <a:lnTo>
                      <a:pt x="11" y="11"/>
                    </a:lnTo>
                    <a:lnTo>
                      <a:pt x="11" y="11"/>
                    </a:lnTo>
                    <a:lnTo>
                      <a:pt x="11" y="11"/>
                    </a:lnTo>
                    <a:lnTo>
                      <a:pt x="13" y="7"/>
                    </a:lnTo>
                    <a:lnTo>
                      <a:pt x="13" y="2"/>
                    </a:lnTo>
                    <a:lnTo>
                      <a:pt x="9" y="0"/>
                    </a:lnTo>
                    <a:lnTo>
                      <a:pt x="4"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9" name="Freeform 579"/>
              <p:cNvSpPr>
                <a:spLocks/>
              </p:cNvSpPr>
              <p:nvPr/>
            </p:nvSpPr>
            <p:spPr bwMode="auto">
              <a:xfrm>
                <a:off x="6920" y="2025"/>
                <a:ext cx="16" cy="13"/>
              </a:xfrm>
              <a:custGeom>
                <a:avLst/>
                <a:gdLst>
                  <a:gd name="T0" fmla="*/ 5 w 16"/>
                  <a:gd name="T1" fmla="*/ 0 h 13"/>
                  <a:gd name="T2" fmla="*/ 5 w 16"/>
                  <a:gd name="T3" fmla="*/ 0 h 13"/>
                  <a:gd name="T4" fmla="*/ 0 w 16"/>
                  <a:gd name="T5" fmla="*/ 4 h 13"/>
                  <a:gd name="T6" fmla="*/ 9 w 16"/>
                  <a:gd name="T7" fmla="*/ 13 h 13"/>
                  <a:gd name="T8" fmla="*/ 13 w 16"/>
                  <a:gd name="T9" fmla="*/ 11 h 13"/>
                  <a:gd name="T10" fmla="*/ 5 w 16"/>
                  <a:gd name="T11" fmla="*/ 0 h 13"/>
                  <a:gd name="T12" fmla="*/ 13 w 16"/>
                  <a:gd name="T13" fmla="*/ 11 h 13"/>
                  <a:gd name="T14" fmla="*/ 16 w 16"/>
                  <a:gd name="T15" fmla="*/ 7 h 13"/>
                  <a:gd name="T16" fmla="*/ 13 w 16"/>
                  <a:gd name="T17" fmla="*/ 2 h 13"/>
                  <a:gd name="T18" fmla="*/ 9 w 16"/>
                  <a:gd name="T19" fmla="*/ 0 h 13"/>
                  <a:gd name="T20" fmla="*/ 5 w 16"/>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3">
                    <a:moveTo>
                      <a:pt x="5" y="0"/>
                    </a:moveTo>
                    <a:lnTo>
                      <a:pt x="5" y="0"/>
                    </a:lnTo>
                    <a:lnTo>
                      <a:pt x="0" y="4"/>
                    </a:lnTo>
                    <a:lnTo>
                      <a:pt x="9" y="13"/>
                    </a:lnTo>
                    <a:lnTo>
                      <a:pt x="13" y="11"/>
                    </a:lnTo>
                    <a:lnTo>
                      <a:pt x="5" y="0"/>
                    </a:lnTo>
                    <a:lnTo>
                      <a:pt x="13" y="11"/>
                    </a:lnTo>
                    <a:lnTo>
                      <a:pt x="16" y="7"/>
                    </a:lnTo>
                    <a:lnTo>
                      <a:pt x="13" y="2"/>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0" name="Freeform 580"/>
              <p:cNvSpPr>
                <a:spLocks/>
              </p:cNvSpPr>
              <p:nvPr/>
            </p:nvSpPr>
            <p:spPr bwMode="auto">
              <a:xfrm>
                <a:off x="6925" y="2023"/>
                <a:ext cx="13" cy="13"/>
              </a:xfrm>
              <a:custGeom>
                <a:avLst/>
                <a:gdLst>
                  <a:gd name="T0" fmla="*/ 11 w 13"/>
                  <a:gd name="T1" fmla="*/ 11 h 13"/>
                  <a:gd name="T2" fmla="*/ 4 w 13"/>
                  <a:gd name="T3" fmla="*/ 0 h 13"/>
                  <a:gd name="T4" fmla="*/ 0 w 13"/>
                  <a:gd name="T5" fmla="*/ 2 h 13"/>
                  <a:gd name="T6" fmla="*/ 8 w 13"/>
                  <a:gd name="T7" fmla="*/ 13 h 13"/>
                  <a:gd name="T8" fmla="*/ 11 w 13"/>
                  <a:gd name="T9" fmla="*/ 11 h 13"/>
                  <a:gd name="T10" fmla="*/ 11 w 13"/>
                  <a:gd name="T11" fmla="*/ 11 h 13"/>
                  <a:gd name="T12" fmla="*/ 11 w 13"/>
                  <a:gd name="T13" fmla="*/ 11 h 13"/>
                  <a:gd name="T14" fmla="*/ 13 w 13"/>
                  <a:gd name="T15" fmla="*/ 6 h 13"/>
                  <a:gd name="T16" fmla="*/ 13 w 13"/>
                  <a:gd name="T17" fmla="*/ 2 h 13"/>
                  <a:gd name="T18" fmla="*/ 8 w 13"/>
                  <a:gd name="T19" fmla="*/ 0 h 13"/>
                  <a:gd name="T20" fmla="*/ 4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4" y="0"/>
                    </a:lnTo>
                    <a:lnTo>
                      <a:pt x="0" y="2"/>
                    </a:lnTo>
                    <a:lnTo>
                      <a:pt x="8" y="13"/>
                    </a:lnTo>
                    <a:lnTo>
                      <a:pt x="11" y="11"/>
                    </a:lnTo>
                    <a:lnTo>
                      <a:pt x="11" y="11"/>
                    </a:lnTo>
                    <a:lnTo>
                      <a:pt x="11" y="11"/>
                    </a:lnTo>
                    <a:lnTo>
                      <a:pt x="13" y="6"/>
                    </a:lnTo>
                    <a:lnTo>
                      <a:pt x="13" y="2"/>
                    </a:lnTo>
                    <a:lnTo>
                      <a:pt x="8" y="0"/>
                    </a:lnTo>
                    <a:lnTo>
                      <a:pt x="4"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1" name="Freeform 581"/>
              <p:cNvSpPr>
                <a:spLocks/>
              </p:cNvSpPr>
              <p:nvPr/>
            </p:nvSpPr>
            <p:spPr bwMode="auto">
              <a:xfrm>
                <a:off x="6929" y="2018"/>
                <a:ext cx="13" cy="16"/>
              </a:xfrm>
              <a:custGeom>
                <a:avLst/>
                <a:gdLst>
                  <a:gd name="T0" fmla="*/ 2 w 13"/>
                  <a:gd name="T1" fmla="*/ 3 h 16"/>
                  <a:gd name="T2" fmla="*/ 2 w 13"/>
                  <a:gd name="T3" fmla="*/ 3 h 16"/>
                  <a:gd name="T4" fmla="*/ 0 w 13"/>
                  <a:gd name="T5" fmla="*/ 5 h 16"/>
                  <a:gd name="T6" fmla="*/ 7 w 13"/>
                  <a:gd name="T7" fmla="*/ 16 h 16"/>
                  <a:gd name="T8" fmla="*/ 11 w 13"/>
                  <a:gd name="T9" fmla="*/ 11 h 16"/>
                  <a:gd name="T10" fmla="*/ 2 w 13"/>
                  <a:gd name="T11" fmla="*/ 3 h 16"/>
                  <a:gd name="T12" fmla="*/ 11 w 13"/>
                  <a:gd name="T13" fmla="*/ 11 h 16"/>
                  <a:gd name="T14" fmla="*/ 13 w 13"/>
                  <a:gd name="T15" fmla="*/ 7 h 16"/>
                  <a:gd name="T16" fmla="*/ 11 w 13"/>
                  <a:gd name="T17" fmla="*/ 3 h 16"/>
                  <a:gd name="T18" fmla="*/ 7 w 13"/>
                  <a:gd name="T19" fmla="*/ 0 h 16"/>
                  <a:gd name="T20" fmla="*/ 2 w 13"/>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3"/>
                    </a:moveTo>
                    <a:lnTo>
                      <a:pt x="2" y="3"/>
                    </a:lnTo>
                    <a:lnTo>
                      <a:pt x="0" y="5"/>
                    </a:lnTo>
                    <a:lnTo>
                      <a:pt x="7" y="16"/>
                    </a:lnTo>
                    <a:lnTo>
                      <a:pt x="11" y="11"/>
                    </a:lnTo>
                    <a:lnTo>
                      <a:pt x="2" y="3"/>
                    </a:lnTo>
                    <a:lnTo>
                      <a:pt x="11" y="11"/>
                    </a:lnTo>
                    <a:lnTo>
                      <a:pt x="13" y="7"/>
                    </a:lnTo>
                    <a:lnTo>
                      <a:pt x="11" y="3"/>
                    </a:lnTo>
                    <a:lnTo>
                      <a:pt x="7" y="0"/>
                    </a:lnTo>
                    <a:lnTo>
                      <a:pt x="2"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2" name="Freeform 582"/>
              <p:cNvSpPr>
                <a:spLocks/>
              </p:cNvSpPr>
              <p:nvPr/>
            </p:nvSpPr>
            <p:spPr bwMode="auto">
              <a:xfrm>
                <a:off x="6931" y="2018"/>
                <a:ext cx="11" cy="14"/>
              </a:xfrm>
              <a:custGeom>
                <a:avLst/>
                <a:gdLst>
                  <a:gd name="T0" fmla="*/ 5 w 11"/>
                  <a:gd name="T1" fmla="*/ 0 h 14"/>
                  <a:gd name="T2" fmla="*/ 0 w 11"/>
                  <a:gd name="T3" fmla="*/ 3 h 14"/>
                  <a:gd name="T4" fmla="*/ 9 w 11"/>
                  <a:gd name="T5" fmla="*/ 14 h 14"/>
                  <a:gd name="T6" fmla="*/ 11 w 11"/>
                  <a:gd name="T7" fmla="*/ 9 h 14"/>
                  <a:gd name="T8" fmla="*/ 5 w 11"/>
                  <a:gd name="T9" fmla="*/ 0 h 14"/>
                </a:gdLst>
                <a:ahLst/>
                <a:cxnLst>
                  <a:cxn ang="0">
                    <a:pos x="T0" y="T1"/>
                  </a:cxn>
                  <a:cxn ang="0">
                    <a:pos x="T2" y="T3"/>
                  </a:cxn>
                  <a:cxn ang="0">
                    <a:pos x="T4" y="T5"/>
                  </a:cxn>
                  <a:cxn ang="0">
                    <a:pos x="T6" y="T7"/>
                  </a:cxn>
                  <a:cxn ang="0">
                    <a:pos x="T8" y="T9"/>
                  </a:cxn>
                </a:cxnLst>
                <a:rect l="0" t="0" r="r" b="b"/>
                <a:pathLst>
                  <a:path w="11" h="14">
                    <a:moveTo>
                      <a:pt x="5" y="0"/>
                    </a:moveTo>
                    <a:lnTo>
                      <a:pt x="0" y="3"/>
                    </a:lnTo>
                    <a:lnTo>
                      <a:pt x="9" y="14"/>
                    </a:lnTo>
                    <a:lnTo>
                      <a:pt x="11" y="9"/>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3" name="Freeform 583"/>
              <p:cNvSpPr>
                <a:spLocks/>
              </p:cNvSpPr>
              <p:nvPr/>
            </p:nvSpPr>
            <p:spPr bwMode="auto">
              <a:xfrm>
                <a:off x="6936" y="2014"/>
                <a:ext cx="13" cy="13"/>
              </a:xfrm>
              <a:custGeom>
                <a:avLst/>
                <a:gdLst>
                  <a:gd name="T0" fmla="*/ 11 w 13"/>
                  <a:gd name="T1" fmla="*/ 11 h 13"/>
                  <a:gd name="T2" fmla="*/ 2 w 13"/>
                  <a:gd name="T3" fmla="*/ 2 h 13"/>
                  <a:gd name="T4" fmla="*/ 0 w 13"/>
                  <a:gd name="T5" fmla="*/ 4 h 13"/>
                  <a:gd name="T6" fmla="*/ 6 w 13"/>
                  <a:gd name="T7" fmla="*/ 13 h 13"/>
                  <a:gd name="T8" fmla="*/ 11 w 13"/>
                  <a:gd name="T9" fmla="*/ 11 h 13"/>
                  <a:gd name="T10" fmla="*/ 11 w 13"/>
                  <a:gd name="T11" fmla="*/ 11 h 13"/>
                  <a:gd name="T12" fmla="*/ 11 w 13"/>
                  <a:gd name="T13" fmla="*/ 11 h 13"/>
                  <a:gd name="T14" fmla="*/ 13 w 13"/>
                  <a:gd name="T15" fmla="*/ 7 h 13"/>
                  <a:gd name="T16" fmla="*/ 13 w 13"/>
                  <a:gd name="T17" fmla="*/ 2 h 13"/>
                  <a:gd name="T18" fmla="*/ 9 w 13"/>
                  <a:gd name="T19" fmla="*/ 0 h 13"/>
                  <a:gd name="T20" fmla="*/ 2 w 13"/>
                  <a:gd name="T21" fmla="*/ 2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2"/>
                    </a:lnTo>
                    <a:lnTo>
                      <a:pt x="0" y="4"/>
                    </a:lnTo>
                    <a:lnTo>
                      <a:pt x="6" y="13"/>
                    </a:lnTo>
                    <a:lnTo>
                      <a:pt x="11" y="11"/>
                    </a:lnTo>
                    <a:lnTo>
                      <a:pt x="11" y="11"/>
                    </a:lnTo>
                    <a:lnTo>
                      <a:pt x="11" y="11"/>
                    </a:lnTo>
                    <a:lnTo>
                      <a:pt x="13" y="7"/>
                    </a:lnTo>
                    <a:lnTo>
                      <a:pt x="13" y="2"/>
                    </a:lnTo>
                    <a:lnTo>
                      <a:pt x="9"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4" name="Freeform 584"/>
              <p:cNvSpPr>
                <a:spLocks/>
              </p:cNvSpPr>
              <p:nvPr/>
            </p:nvSpPr>
            <p:spPr bwMode="auto">
              <a:xfrm>
                <a:off x="6938" y="2012"/>
                <a:ext cx="15" cy="13"/>
              </a:xfrm>
              <a:custGeom>
                <a:avLst/>
                <a:gdLst>
                  <a:gd name="T0" fmla="*/ 4 w 15"/>
                  <a:gd name="T1" fmla="*/ 0 h 13"/>
                  <a:gd name="T2" fmla="*/ 4 w 15"/>
                  <a:gd name="T3" fmla="*/ 0 h 13"/>
                  <a:gd name="T4" fmla="*/ 0 w 15"/>
                  <a:gd name="T5" fmla="*/ 4 h 13"/>
                  <a:gd name="T6" fmla="*/ 9 w 15"/>
                  <a:gd name="T7" fmla="*/ 13 h 13"/>
                  <a:gd name="T8" fmla="*/ 13 w 15"/>
                  <a:gd name="T9" fmla="*/ 11 h 13"/>
                  <a:gd name="T10" fmla="*/ 4 w 15"/>
                  <a:gd name="T11" fmla="*/ 0 h 13"/>
                  <a:gd name="T12" fmla="*/ 13 w 15"/>
                  <a:gd name="T13" fmla="*/ 11 h 13"/>
                  <a:gd name="T14" fmla="*/ 15 w 15"/>
                  <a:gd name="T15" fmla="*/ 6 h 13"/>
                  <a:gd name="T16" fmla="*/ 13 w 15"/>
                  <a:gd name="T17" fmla="*/ 2 h 13"/>
                  <a:gd name="T18" fmla="*/ 9 w 15"/>
                  <a:gd name="T19" fmla="*/ 0 h 13"/>
                  <a:gd name="T20" fmla="*/ 4 w 15"/>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3">
                    <a:moveTo>
                      <a:pt x="4" y="0"/>
                    </a:moveTo>
                    <a:lnTo>
                      <a:pt x="4" y="0"/>
                    </a:lnTo>
                    <a:lnTo>
                      <a:pt x="0" y="4"/>
                    </a:lnTo>
                    <a:lnTo>
                      <a:pt x="9" y="13"/>
                    </a:lnTo>
                    <a:lnTo>
                      <a:pt x="13" y="11"/>
                    </a:lnTo>
                    <a:lnTo>
                      <a:pt x="4" y="0"/>
                    </a:lnTo>
                    <a:lnTo>
                      <a:pt x="13" y="11"/>
                    </a:lnTo>
                    <a:lnTo>
                      <a:pt x="15" y="6"/>
                    </a:lnTo>
                    <a:lnTo>
                      <a:pt x="13"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5" name="Freeform 585"/>
              <p:cNvSpPr>
                <a:spLocks/>
              </p:cNvSpPr>
              <p:nvPr/>
            </p:nvSpPr>
            <p:spPr bwMode="auto">
              <a:xfrm>
                <a:off x="6942" y="2009"/>
                <a:ext cx="14" cy="14"/>
              </a:xfrm>
              <a:custGeom>
                <a:avLst/>
                <a:gdLst>
                  <a:gd name="T0" fmla="*/ 11 w 14"/>
                  <a:gd name="T1" fmla="*/ 12 h 14"/>
                  <a:gd name="T2" fmla="*/ 3 w 14"/>
                  <a:gd name="T3" fmla="*/ 0 h 14"/>
                  <a:gd name="T4" fmla="*/ 0 w 14"/>
                  <a:gd name="T5" fmla="*/ 3 h 14"/>
                  <a:gd name="T6" fmla="*/ 7 w 14"/>
                  <a:gd name="T7" fmla="*/ 14 h 14"/>
                  <a:gd name="T8" fmla="*/ 11 w 14"/>
                  <a:gd name="T9" fmla="*/ 12 h 14"/>
                  <a:gd name="T10" fmla="*/ 11 w 14"/>
                  <a:gd name="T11" fmla="*/ 12 h 14"/>
                  <a:gd name="T12" fmla="*/ 11 w 14"/>
                  <a:gd name="T13" fmla="*/ 12 h 14"/>
                  <a:gd name="T14" fmla="*/ 14 w 14"/>
                  <a:gd name="T15" fmla="*/ 7 h 14"/>
                  <a:gd name="T16" fmla="*/ 14 w 14"/>
                  <a:gd name="T17" fmla="*/ 3 h 14"/>
                  <a:gd name="T18" fmla="*/ 9 w 14"/>
                  <a:gd name="T19" fmla="*/ 0 h 14"/>
                  <a:gd name="T20" fmla="*/ 3 w 14"/>
                  <a:gd name="T21" fmla="*/ 0 h 14"/>
                  <a:gd name="T22" fmla="*/ 11 w 14"/>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11" y="12"/>
                    </a:moveTo>
                    <a:lnTo>
                      <a:pt x="3" y="0"/>
                    </a:lnTo>
                    <a:lnTo>
                      <a:pt x="0" y="3"/>
                    </a:lnTo>
                    <a:lnTo>
                      <a:pt x="7" y="14"/>
                    </a:lnTo>
                    <a:lnTo>
                      <a:pt x="11" y="12"/>
                    </a:lnTo>
                    <a:lnTo>
                      <a:pt x="11" y="12"/>
                    </a:lnTo>
                    <a:lnTo>
                      <a:pt x="11" y="12"/>
                    </a:lnTo>
                    <a:lnTo>
                      <a:pt x="14" y="7"/>
                    </a:lnTo>
                    <a:lnTo>
                      <a:pt x="14" y="3"/>
                    </a:lnTo>
                    <a:lnTo>
                      <a:pt x="9" y="0"/>
                    </a:lnTo>
                    <a:lnTo>
                      <a:pt x="3" y="0"/>
                    </a:lnTo>
                    <a:lnTo>
                      <a:pt x="11"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6" name="Freeform 586"/>
              <p:cNvSpPr>
                <a:spLocks/>
              </p:cNvSpPr>
              <p:nvPr/>
            </p:nvSpPr>
            <p:spPr bwMode="auto">
              <a:xfrm>
                <a:off x="6945" y="2005"/>
                <a:ext cx="15" cy="16"/>
              </a:xfrm>
              <a:custGeom>
                <a:avLst/>
                <a:gdLst>
                  <a:gd name="T0" fmla="*/ 4 w 15"/>
                  <a:gd name="T1" fmla="*/ 2 h 16"/>
                  <a:gd name="T2" fmla="*/ 4 w 15"/>
                  <a:gd name="T3" fmla="*/ 2 h 16"/>
                  <a:gd name="T4" fmla="*/ 0 w 15"/>
                  <a:gd name="T5" fmla="*/ 4 h 16"/>
                  <a:gd name="T6" fmla="*/ 8 w 15"/>
                  <a:gd name="T7" fmla="*/ 16 h 16"/>
                  <a:gd name="T8" fmla="*/ 13 w 15"/>
                  <a:gd name="T9" fmla="*/ 13 h 16"/>
                  <a:gd name="T10" fmla="*/ 4 w 15"/>
                  <a:gd name="T11" fmla="*/ 2 h 16"/>
                  <a:gd name="T12" fmla="*/ 13 w 15"/>
                  <a:gd name="T13" fmla="*/ 13 h 16"/>
                  <a:gd name="T14" fmla="*/ 15 w 15"/>
                  <a:gd name="T15" fmla="*/ 9 h 16"/>
                  <a:gd name="T16" fmla="*/ 13 w 15"/>
                  <a:gd name="T17" fmla="*/ 4 h 16"/>
                  <a:gd name="T18" fmla="*/ 8 w 15"/>
                  <a:gd name="T19" fmla="*/ 0 h 16"/>
                  <a:gd name="T20" fmla="*/ 4 w 15"/>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6">
                    <a:moveTo>
                      <a:pt x="4" y="2"/>
                    </a:moveTo>
                    <a:lnTo>
                      <a:pt x="4" y="2"/>
                    </a:lnTo>
                    <a:lnTo>
                      <a:pt x="0" y="4"/>
                    </a:lnTo>
                    <a:lnTo>
                      <a:pt x="8" y="16"/>
                    </a:lnTo>
                    <a:lnTo>
                      <a:pt x="13" y="13"/>
                    </a:lnTo>
                    <a:lnTo>
                      <a:pt x="4" y="2"/>
                    </a:lnTo>
                    <a:lnTo>
                      <a:pt x="13" y="13"/>
                    </a:lnTo>
                    <a:lnTo>
                      <a:pt x="15" y="9"/>
                    </a:lnTo>
                    <a:lnTo>
                      <a:pt x="13" y="4"/>
                    </a:lnTo>
                    <a:lnTo>
                      <a:pt x="8"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7" name="Freeform 587"/>
              <p:cNvSpPr>
                <a:spLocks/>
              </p:cNvSpPr>
              <p:nvPr/>
            </p:nvSpPr>
            <p:spPr bwMode="auto">
              <a:xfrm>
                <a:off x="6949" y="2003"/>
                <a:ext cx="13" cy="15"/>
              </a:xfrm>
              <a:custGeom>
                <a:avLst/>
                <a:gdLst>
                  <a:gd name="T0" fmla="*/ 4 w 13"/>
                  <a:gd name="T1" fmla="*/ 2 h 15"/>
                  <a:gd name="T2" fmla="*/ 4 w 13"/>
                  <a:gd name="T3" fmla="*/ 2 h 15"/>
                  <a:gd name="T4" fmla="*/ 0 w 13"/>
                  <a:gd name="T5" fmla="*/ 4 h 15"/>
                  <a:gd name="T6" fmla="*/ 9 w 13"/>
                  <a:gd name="T7" fmla="*/ 15 h 15"/>
                  <a:gd name="T8" fmla="*/ 11 w 13"/>
                  <a:gd name="T9" fmla="*/ 13 h 15"/>
                  <a:gd name="T10" fmla="*/ 4 w 13"/>
                  <a:gd name="T11" fmla="*/ 2 h 15"/>
                  <a:gd name="T12" fmla="*/ 11 w 13"/>
                  <a:gd name="T13" fmla="*/ 13 h 15"/>
                  <a:gd name="T14" fmla="*/ 13 w 13"/>
                  <a:gd name="T15" fmla="*/ 9 h 15"/>
                  <a:gd name="T16" fmla="*/ 13 w 13"/>
                  <a:gd name="T17" fmla="*/ 4 h 15"/>
                  <a:gd name="T18" fmla="*/ 9 w 13"/>
                  <a:gd name="T19" fmla="*/ 0 h 15"/>
                  <a:gd name="T20" fmla="*/ 4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4" y="2"/>
                    </a:moveTo>
                    <a:lnTo>
                      <a:pt x="4" y="2"/>
                    </a:lnTo>
                    <a:lnTo>
                      <a:pt x="0" y="4"/>
                    </a:lnTo>
                    <a:lnTo>
                      <a:pt x="9" y="15"/>
                    </a:lnTo>
                    <a:lnTo>
                      <a:pt x="11" y="13"/>
                    </a:lnTo>
                    <a:lnTo>
                      <a:pt x="4" y="2"/>
                    </a:lnTo>
                    <a:lnTo>
                      <a:pt x="11" y="13"/>
                    </a:lnTo>
                    <a:lnTo>
                      <a:pt x="13" y="9"/>
                    </a:lnTo>
                    <a:lnTo>
                      <a:pt x="13" y="4"/>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8" name="Freeform 588"/>
              <p:cNvSpPr>
                <a:spLocks/>
              </p:cNvSpPr>
              <p:nvPr/>
            </p:nvSpPr>
            <p:spPr bwMode="auto">
              <a:xfrm>
                <a:off x="6953" y="2001"/>
                <a:ext cx="14" cy="15"/>
              </a:xfrm>
              <a:custGeom>
                <a:avLst/>
                <a:gdLst>
                  <a:gd name="T0" fmla="*/ 11 w 14"/>
                  <a:gd name="T1" fmla="*/ 13 h 15"/>
                  <a:gd name="T2" fmla="*/ 3 w 14"/>
                  <a:gd name="T3" fmla="*/ 2 h 15"/>
                  <a:gd name="T4" fmla="*/ 0 w 14"/>
                  <a:gd name="T5" fmla="*/ 4 h 15"/>
                  <a:gd name="T6" fmla="*/ 7 w 14"/>
                  <a:gd name="T7" fmla="*/ 15 h 15"/>
                  <a:gd name="T8" fmla="*/ 9 w 14"/>
                  <a:gd name="T9" fmla="*/ 13 h 15"/>
                  <a:gd name="T10" fmla="*/ 11 w 14"/>
                  <a:gd name="T11" fmla="*/ 13 h 15"/>
                  <a:gd name="T12" fmla="*/ 9 w 14"/>
                  <a:gd name="T13" fmla="*/ 13 h 15"/>
                  <a:gd name="T14" fmla="*/ 14 w 14"/>
                  <a:gd name="T15" fmla="*/ 8 h 15"/>
                  <a:gd name="T16" fmla="*/ 11 w 14"/>
                  <a:gd name="T17" fmla="*/ 4 h 15"/>
                  <a:gd name="T18" fmla="*/ 9 w 14"/>
                  <a:gd name="T19" fmla="*/ 0 h 15"/>
                  <a:gd name="T20" fmla="*/ 3 w 14"/>
                  <a:gd name="T21" fmla="*/ 2 h 15"/>
                  <a:gd name="T22" fmla="*/ 11 w 14"/>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11" y="13"/>
                    </a:moveTo>
                    <a:lnTo>
                      <a:pt x="3" y="2"/>
                    </a:lnTo>
                    <a:lnTo>
                      <a:pt x="0" y="4"/>
                    </a:lnTo>
                    <a:lnTo>
                      <a:pt x="7" y="15"/>
                    </a:lnTo>
                    <a:lnTo>
                      <a:pt x="9" y="13"/>
                    </a:lnTo>
                    <a:lnTo>
                      <a:pt x="11" y="13"/>
                    </a:lnTo>
                    <a:lnTo>
                      <a:pt x="9" y="13"/>
                    </a:lnTo>
                    <a:lnTo>
                      <a:pt x="14" y="8"/>
                    </a:lnTo>
                    <a:lnTo>
                      <a:pt x="11" y="4"/>
                    </a:lnTo>
                    <a:lnTo>
                      <a:pt x="9" y="0"/>
                    </a:lnTo>
                    <a:lnTo>
                      <a:pt x="3" y="2"/>
                    </a:lnTo>
                    <a:lnTo>
                      <a:pt x="11"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9" name="Freeform 589"/>
              <p:cNvSpPr>
                <a:spLocks/>
              </p:cNvSpPr>
              <p:nvPr/>
            </p:nvSpPr>
            <p:spPr bwMode="auto">
              <a:xfrm>
                <a:off x="6956" y="1998"/>
                <a:ext cx="13" cy="16"/>
              </a:xfrm>
              <a:custGeom>
                <a:avLst/>
                <a:gdLst>
                  <a:gd name="T0" fmla="*/ 4 w 13"/>
                  <a:gd name="T1" fmla="*/ 3 h 16"/>
                  <a:gd name="T2" fmla="*/ 4 w 13"/>
                  <a:gd name="T3" fmla="*/ 3 h 16"/>
                  <a:gd name="T4" fmla="*/ 0 w 13"/>
                  <a:gd name="T5" fmla="*/ 5 h 16"/>
                  <a:gd name="T6" fmla="*/ 8 w 13"/>
                  <a:gd name="T7" fmla="*/ 16 h 16"/>
                  <a:gd name="T8" fmla="*/ 11 w 13"/>
                  <a:gd name="T9" fmla="*/ 11 h 16"/>
                  <a:gd name="T10" fmla="*/ 4 w 13"/>
                  <a:gd name="T11" fmla="*/ 3 h 16"/>
                  <a:gd name="T12" fmla="*/ 11 w 13"/>
                  <a:gd name="T13" fmla="*/ 11 h 16"/>
                  <a:gd name="T14" fmla="*/ 13 w 13"/>
                  <a:gd name="T15" fmla="*/ 7 h 16"/>
                  <a:gd name="T16" fmla="*/ 13 w 13"/>
                  <a:gd name="T17" fmla="*/ 3 h 16"/>
                  <a:gd name="T18" fmla="*/ 8 w 13"/>
                  <a:gd name="T19" fmla="*/ 0 h 16"/>
                  <a:gd name="T20" fmla="*/ 4 w 13"/>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4" y="3"/>
                    </a:moveTo>
                    <a:lnTo>
                      <a:pt x="4" y="3"/>
                    </a:lnTo>
                    <a:lnTo>
                      <a:pt x="0" y="5"/>
                    </a:lnTo>
                    <a:lnTo>
                      <a:pt x="8" y="16"/>
                    </a:lnTo>
                    <a:lnTo>
                      <a:pt x="11" y="11"/>
                    </a:lnTo>
                    <a:lnTo>
                      <a:pt x="4" y="3"/>
                    </a:lnTo>
                    <a:lnTo>
                      <a:pt x="11" y="11"/>
                    </a:lnTo>
                    <a:lnTo>
                      <a:pt x="13" y="7"/>
                    </a:lnTo>
                    <a:lnTo>
                      <a:pt x="13" y="3"/>
                    </a:lnTo>
                    <a:lnTo>
                      <a:pt x="8" y="0"/>
                    </a:lnTo>
                    <a:lnTo>
                      <a:pt x="4"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0" name="Freeform 590"/>
              <p:cNvSpPr>
                <a:spLocks/>
              </p:cNvSpPr>
              <p:nvPr/>
            </p:nvSpPr>
            <p:spPr bwMode="auto">
              <a:xfrm>
                <a:off x="6960" y="1996"/>
                <a:ext cx="13" cy="16"/>
              </a:xfrm>
              <a:custGeom>
                <a:avLst/>
                <a:gdLst>
                  <a:gd name="T0" fmla="*/ 2 w 13"/>
                  <a:gd name="T1" fmla="*/ 2 h 16"/>
                  <a:gd name="T2" fmla="*/ 2 w 13"/>
                  <a:gd name="T3" fmla="*/ 2 h 16"/>
                  <a:gd name="T4" fmla="*/ 0 w 13"/>
                  <a:gd name="T5" fmla="*/ 5 h 16"/>
                  <a:gd name="T6" fmla="*/ 7 w 13"/>
                  <a:gd name="T7" fmla="*/ 16 h 16"/>
                  <a:gd name="T8" fmla="*/ 11 w 13"/>
                  <a:gd name="T9" fmla="*/ 11 h 16"/>
                  <a:gd name="T10" fmla="*/ 2 w 13"/>
                  <a:gd name="T11" fmla="*/ 2 h 16"/>
                  <a:gd name="T12" fmla="*/ 11 w 13"/>
                  <a:gd name="T13" fmla="*/ 11 h 16"/>
                  <a:gd name="T14" fmla="*/ 13 w 13"/>
                  <a:gd name="T15" fmla="*/ 7 h 16"/>
                  <a:gd name="T16" fmla="*/ 11 w 13"/>
                  <a:gd name="T17" fmla="*/ 2 h 16"/>
                  <a:gd name="T18" fmla="*/ 9 w 13"/>
                  <a:gd name="T19" fmla="*/ 0 h 16"/>
                  <a:gd name="T20" fmla="*/ 2 w 13"/>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2"/>
                    </a:moveTo>
                    <a:lnTo>
                      <a:pt x="2" y="2"/>
                    </a:lnTo>
                    <a:lnTo>
                      <a:pt x="0" y="5"/>
                    </a:lnTo>
                    <a:lnTo>
                      <a:pt x="7" y="16"/>
                    </a:lnTo>
                    <a:lnTo>
                      <a:pt x="11" y="11"/>
                    </a:lnTo>
                    <a:lnTo>
                      <a:pt x="2" y="2"/>
                    </a:lnTo>
                    <a:lnTo>
                      <a:pt x="11" y="11"/>
                    </a:lnTo>
                    <a:lnTo>
                      <a:pt x="13" y="7"/>
                    </a:lnTo>
                    <a:lnTo>
                      <a:pt x="11" y="2"/>
                    </a:lnTo>
                    <a:lnTo>
                      <a:pt x="9"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1" name="Freeform 591"/>
              <p:cNvSpPr>
                <a:spLocks/>
              </p:cNvSpPr>
              <p:nvPr/>
            </p:nvSpPr>
            <p:spPr bwMode="auto">
              <a:xfrm>
                <a:off x="6962" y="1994"/>
                <a:ext cx="13" cy="15"/>
              </a:xfrm>
              <a:custGeom>
                <a:avLst/>
                <a:gdLst>
                  <a:gd name="T0" fmla="*/ 11 w 13"/>
                  <a:gd name="T1" fmla="*/ 11 h 15"/>
                  <a:gd name="T2" fmla="*/ 5 w 13"/>
                  <a:gd name="T3" fmla="*/ 2 h 15"/>
                  <a:gd name="T4" fmla="*/ 0 w 13"/>
                  <a:gd name="T5" fmla="*/ 4 h 15"/>
                  <a:gd name="T6" fmla="*/ 9 w 13"/>
                  <a:gd name="T7" fmla="*/ 15 h 15"/>
                  <a:gd name="T8" fmla="*/ 11 w 13"/>
                  <a:gd name="T9" fmla="*/ 13 h 15"/>
                  <a:gd name="T10" fmla="*/ 11 w 13"/>
                  <a:gd name="T11" fmla="*/ 11 h 15"/>
                  <a:gd name="T12" fmla="*/ 11 w 13"/>
                  <a:gd name="T13" fmla="*/ 13 h 15"/>
                  <a:gd name="T14" fmla="*/ 13 w 13"/>
                  <a:gd name="T15" fmla="*/ 9 h 15"/>
                  <a:gd name="T16" fmla="*/ 13 w 13"/>
                  <a:gd name="T17" fmla="*/ 4 h 15"/>
                  <a:gd name="T18" fmla="*/ 9 w 13"/>
                  <a:gd name="T19" fmla="*/ 0 h 15"/>
                  <a:gd name="T20" fmla="*/ 5 w 13"/>
                  <a:gd name="T21" fmla="*/ 2 h 15"/>
                  <a:gd name="T22" fmla="*/ 11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1"/>
                    </a:moveTo>
                    <a:lnTo>
                      <a:pt x="5" y="2"/>
                    </a:lnTo>
                    <a:lnTo>
                      <a:pt x="0" y="4"/>
                    </a:lnTo>
                    <a:lnTo>
                      <a:pt x="9" y="15"/>
                    </a:lnTo>
                    <a:lnTo>
                      <a:pt x="11" y="13"/>
                    </a:lnTo>
                    <a:lnTo>
                      <a:pt x="11" y="11"/>
                    </a:lnTo>
                    <a:lnTo>
                      <a:pt x="11" y="13"/>
                    </a:lnTo>
                    <a:lnTo>
                      <a:pt x="13" y="9"/>
                    </a:lnTo>
                    <a:lnTo>
                      <a:pt x="13" y="4"/>
                    </a:lnTo>
                    <a:lnTo>
                      <a:pt x="9" y="0"/>
                    </a:lnTo>
                    <a:lnTo>
                      <a:pt x="5"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2" name="Freeform 592"/>
              <p:cNvSpPr>
                <a:spLocks/>
              </p:cNvSpPr>
              <p:nvPr/>
            </p:nvSpPr>
            <p:spPr bwMode="auto">
              <a:xfrm>
                <a:off x="6967" y="1992"/>
                <a:ext cx="13" cy="13"/>
              </a:xfrm>
              <a:custGeom>
                <a:avLst/>
                <a:gdLst>
                  <a:gd name="T0" fmla="*/ 2 w 13"/>
                  <a:gd name="T1" fmla="*/ 0 h 13"/>
                  <a:gd name="T2" fmla="*/ 2 w 13"/>
                  <a:gd name="T3" fmla="*/ 2 h 13"/>
                  <a:gd name="T4" fmla="*/ 0 w 13"/>
                  <a:gd name="T5" fmla="*/ 4 h 13"/>
                  <a:gd name="T6" fmla="*/ 6 w 13"/>
                  <a:gd name="T7" fmla="*/ 13 h 13"/>
                  <a:gd name="T8" fmla="*/ 11 w 13"/>
                  <a:gd name="T9" fmla="*/ 11 h 13"/>
                  <a:gd name="T10" fmla="*/ 2 w 13"/>
                  <a:gd name="T11" fmla="*/ 0 h 13"/>
                  <a:gd name="T12" fmla="*/ 11 w 13"/>
                  <a:gd name="T13" fmla="*/ 11 h 13"/>
                  <a:gd name="T14" fmla="*/ 13 w 13"/>
                  <a:gd name="T15" fmla="*/ 6 h 13"/>
                  <a:gd name="T16" fmla="*/ 11 w 13"/>
                  <a:gd name="T17" fmla="*/ 2 h 13"/>
                  <a:gd name="T18" fmla="*/ 6 w 13"/>
                  <a:gd name="T19" fmla="*/ 0 h 13"/>
                  <a:gd name="T20" fmla="*/ 2 w 13"/>
                  <a:gd name="T21" fmla="*/ 2 h 13"/>
                  <a:gd name="T22" fmla="*/ 2 w 13"/>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2" y="0"/>
                    </a:moveTo>
                    <a:lnTo>
                      <a:pt x="2" y="2"/>
                    </a:lnTo>
                    <a:lnTo>
                      <a:pt x="0" y="4"/>
                    </a:lnTo>
                    <a:lnTo>
                      <a:pt x="6" y="13"/>
                    </a:lnTo>
                    <a:lnTo>
                      <a:pt x="11" y="11"/>
                    </a:lnTo>
                    <a:lnTo>
                      <a:pt x="2" y="0"/>
                    </a:lnTo>
                    <a:lnTo>
                      <a:pt x="11" y="11"/>
                    </a:lnTo>
                    <a:lnTo>
                      <a:pt x="13" y="6"/>
                    </a:lnTo>
                    <a:lnTo>
                      <a:pt x="11" y="2"/>
                    </a:lnTo>
                    <a:lnTo>
                      <a:pt x="6" y="0"/>
                    </a:lnTo>
                    <a:lnTo>
                      <a:pt x="2"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3" name="Freeform 593"/>
              <p:cNvSpPr>
                <a:spLocks/>
              </p:cNvSpPr>
              <p:nvPr/>
            </p:nvSpPr>
            <p:spPr bwMode="auto">
              <a:xfrm>
                <a:off x="6969" y="1990"/>
                <a:ext cx="15" cy="13"/>
              </a:xfrm>
              <a:custGeom>
                <a:avLst/>
                <a:gdLst>
                  <a:gd name="T0" fmla="*/ 11 w 15"/>
                  <a:gd name="T1" fmla="*/ 11 h 13"/>
                  <a:gd name="T2" fmla="*/ 4 w 15"/>
                  <a:gd name="T3" fmla="*/ 0 h 13"/>
                  <a:gd name="T4" fmla="*/ 0 w 15"/>
                  <a:gd name="T5" fmla="*/ 2 h 13"/>
                  <a:gd name="T6" fmla="*/ 9 w 15"/>
                  <a:gd name="T7" fmla="*/ 13 h 13"/>
                  <a:gd name="T8" fmla="*/ 11 w 15"/>
                  <a:gd name="T9" fmla="*/ 11 h 13"/>
                  <a:gd name="T10" fmla="*/ 11 w 15"/>
                  <a:gd name="T11" fmla="*/ 11 h 13"/>
                  <a:gd name="T12" fmla="*/ 11 w 15"/>
                  <a:gd name="T13" fmla="*/ 11 h 13"/>
                  <a:gd name="T14" fmla="*/ 15 w 15"/>
                  <a:gd name="T15" fmla="*/ 6 h 13"/>
                  <a:gd name="T16" fmla="*/ 13 w 15"/>
                  <a:gd name="T17" fmla="*/ 2 h 13"/>
                  <a:gd name="T18" fmla="*/ 11 w 15"/>
                  <a:gd name="T19" fmla="*/ 0 h 13"/>
                  <a:gd name="T20" fmla="*/ 4 w 15"/>
                  <a:gd name="T21" fmla="*/ 0 h 13"/>
                  <a:gd name="T22" fmla="*/ 11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1" y="11"/>
                    </a:moveTo>
                    <a:lnTo>
                      <a:pt x="4" y="0"/>
                    </a:lnTo>
                    <a:lnTo>
                      <a:pt x="0" y="2"/>
                    </a:lnTo>
                    <a:lnTo>
                      <a:pt x="9" y="13"/>
                    </a:lnTo>
                    <a:lnTo>
                      <a:pt x="11" y="11"/>
                    </a:lnTo>
                    <a:lnTo>
                      <a:pt x="11" y="11"/>
                    </a:lnTo>
                    <a:lnTo>
                      <a:pt x="11" y="11"/>
                    </a:lnTo>
                    <a:lnTo>
                      <a:pt x="15" y="6"/>
                    </a:lnTo>
                    <a:lnTo>
                      <a:pt x="13" y="2"/>
                    </a:lnTo>
                    <a:lnTo>
                      <a:pt x="11" y="0"/>
                    </a:lnTo>
                    <a:lnTo>
                      <a:pt x="4"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4" name="Freeform 594"/>
              <p:cNvSpPr>
                <a:spLocks/>
              </p:cNvSpPr>
              <p:nvPr/>
            </p:nvSpPr>
            <p:spPr bwMode="auto">
              <a:xfrm>
                <a:off x="6973" y="1987"/>
                <a:ext cx="14" cy="14"/>
              </a:xfrm>
              <a:custGeom>
                <a:avLst/>
                <a:gdLst>
                  <a:gd name="T0" fmla="*/ 5 w 14"/>
                  <a:gd name="T1" fmla="*/ 0 h 14"/>
                  <a:gd name="T2" fmla="*/ 2 w 14"/>
                  <a:gd name="T3" fmla="*/ 0 h 14"/>
                  <a:gd name="T4" fmla="*/ 0 w 14"/>
                  <a:gd name="T5" fmla="*/ 3 h 14"/>
                  <a:gd name="T6" fmla="*/ 7 w 14"/>
                  <a:gd name="T7" fmla="*/ 14 h 14"/>
                  <a:gd name="T8" fmla="*/ 11 w 14"/>
                  <a:gd name="T9" fmla="*/ 11 h 14"/>
                  <a:gd name="T10" fmla="*/ 5 w 14"/>
                  <a:gd name="T11" fmla="*/ 0 h 14"/>
                  <a:gd name="T12" fmla="*/ 11 w 14"/>
                  <a:gd name="T13" fmla="*/ 11 h 14"/>
                  <a:gd name="T14" fmla="*/ 14 w 14"/>
                  <a:gd name="T15" fmla="*/ 7 h 14"/>
                  <a:gd name="T16" fmla="*/ 14 w 14"/>
                  <a:gd name="T17" fmla="*/ 3 h 14"/>
                  <a:gd name="T18" fmla="*/ 9 w 14"/>
                  <a:gd name="T19" fmla="*/ 0 h 14"/>
                  <a:gd name="T20" fmla="*/ 2 w 14"/>
                  <a:gd name="T21" fmla="*/ 0 h 14"/>
                  <a:gd name="T22" fmla="*/ 5 w 14"/>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5" y="0"/>
                    </a:moveTo>
                    <a:lnTo>
                      <a:pt x="2" y="0"/>
                    </a:lnTo>
                    <a:lnTo>
                      <a:pt x="0" y="3"/>
                    </a:lnTo>
                    <a:lnTo>
                      <a:pt x="7" y="14"/>
                    </a:lnTo>
                    <a:lnTo>
                      <a:pt x="11" y="11"/>
                    </a:lnTo>
                    <a:lnTo>
                      <a:pt x="5" y="0"/>
                    </a:lnTo>
                    <a:lnTo>
                      <a:pt x="11" y="11"/>
                    </a:lnTo>
                    <a:lnTo>
                      <a:pt x="14" y="7"/>
                    </a:lnTo>
                    <a:lnTo>
                      <a:pt x="14" y="3"/>
                    </a:lnTo>
                    <a:lnTo>
                      <a:pt x="9" y="0"/>
                    </a:lnTo>
                    <a:lnTo>
                      <a:pt x="2"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5" name="Freeform 595"/>
              <p:cNvSpPr>
                <a:spLocks/>
              </p:cNvSpPr>
              <p:nvPr/>
            </p:nvSpPr>
            <p:spPr bwMode="auto">
              <a:xfrm>
                <a:off x="6978" y="1985"/>
                <a:ext cx="13" cy="13"/>
              </a:xfrm>
              <a:custGeom>
                <a:avLst/>
                <a:gdLst>
                  <a:gd name="T0" fmla="*/ 9 w 13"/>
                  <a:gd name="T1" fmla="*/ 11 h 13"/>
                  <a:gd name="T2" fmla="*/ 2 w 13"/>
                  <a:gd name="T3" fmla="*/ 0 h 13"/>
                  <a:gd name="T4" fmla="*/ 0 w 13"/>
                  <a:gd name="T5" fmla="*/ 2 h 13"/>
                  <a:gd name="T6" fmla="*/ 6 w 13"/>
                  <a:gd name="T7" fmla="*/ 13 h 13"/>
                  <a:gd name="T8" fmla="*/ 9 w 13"/>
                  <a:gd name="T9" fmla="*/ 11 h 13"/>
                  <a:gd name="T10" fmla="*/ 9 w 13"/>
                  <a:gd name="T11" fmla="*/ 11 h 13"/>
                  <a:gd name="T12" fmla="*/ 9 w 13"/>
                  <a:gd name="T13" fmla="*/ 11 h 13"/>
                  <a:gd name="T14" fmla="*/ 13 w 13"/>
                  <a:gd name="T15" fmla="*/ 7 h 13"/>
                  <a:gd name="T16" fmla="*/ 11 w 13"/>
                  <a:gd name="T17" fmla="*/ 2 h 13"/>
                  <a:gd name="T18" fmla="*/ 9 w 13"/>
                  <a:gd name="T19" fmla="*/ 0 h 13"/>
                  <a:gd name="T20" fmla="*/ 2 w 13"/>
                  <a:gd name="T21" fmla="*/ 0 h 13"/>
                  <a:gd name="T22" fmla="*/ 9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9" y="11"/>
                    </a:moveTo>
                    <a:lnTo>
                      <a:pt x="2" y="0"/>
                    </a:lnTo>
                    <a:lnTo>
                      <a:pt x="0" y="2"/>
                    </a:lnTo>
                    <a:lnTo>
                      <a:pt x="6" y="13"/>
                    </a:lnTo>
                    <a:lnTo>
                      <a:pt x="9" y="11"/>
                    </a:lnTo>
                    <a:lnTo>
                      <a:pt x="9" y="11"/>
                    </a:lnTo>
                    <a:lnTo>
                      <a:pt x="9" y="11"/>
                    </a:lnTo>
                    <a:lnTo>
                      <a:pt x="13" y="7"/>
                    </a:lnTo>
                    <a:lnTo>
                      <a:pt x="11" y="2"/>
                    </a:lnTo>
                    <a:lnTo>
                      <a:pt x="9" y="0"/>
                    </a:lnTo>
                    <a:lnTo>
                      <a:pt x="2"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6" name="Freeform 596"/>
              <p:cNvSpPr>
                <a:spLocks/>
              </p:cNvSpPr>
              <p:nvPr/>
            </p:nvSpPr>
            <p:spPr bwMode="auto">
              <a:xfrm>
                <a:off x="6980" y="1983"/>
                <a:ext cx="13" cy="13"/>
              </a:xfrm>
              <a:custGeom>
                <a:avLst/>
                <a:gdLst>
                  <a:gd name="T0" fmla="*/ 4 w 13"/>
                  <a:gd name="T1" fmla="*/ 0 h 13"/>
                  <a:gd name="T2" fmla="*/ 2 w 13"/>
                  <a:gd name="T3" fmla="*/ 0 h 13"/>
                  <a:gd name="T4" fmla="*/ 0 w 13"/>
                  <a:gd name="T5" fmla="*/ 2 h 13"/>
                  <a:gd name="T6" fmla="*/ 7 w 13"/>
                  <a:gd name="T7" fmla="*/ 13 h 13"/>
                  <a:gd name="T8" fmla="*/ 11 w 13"/>
                  <a:gd name="T9" fmla="*/ 11 h 13"/>
                  <a:gd name="T10" fmla="*/ 4 w 13"/>
                  <a:gd name="T11" fmla="*/ 0 h 13"/>
                  <a:gd name="T12" fmla="*/ 11 w 13"/>
                  <a:gd name="T13" fmla="*/ 11 h 13"/>
                  <a:gd name="T14" fmla="*/ 13 w 13"/>
                  <a:gd name="T15" fmla="*/ 7 h 13"/>
                  <a:gd name="T16" fmla="*/ 13 w 13"/>
                  <a:gd name="T17" fmla="*/ 2 h 13"/>
                  <a:gd name="T18" fmla="*/ 9 w 13"/>
                  <a:gd name="T19" fmla="*/ 0 h 13"/>
                  <a:gd name="T20" fmla="*/ 2 w 13"/>
                  <a:gd name="T21" fmla="*/ 0 h 13"/>
                  <a:gd name="T22" fmla="*/ 4 w 13"/>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4" y="0"/>
                    </a:moveTo>
                    <a:lnTo>
                      <a:pt x="2" y="0"/>
                    </a:lnTo>
                    <a:lnTo>
                      <a:pt x="0" y="2"/>
                    </a:lnTo>
                    <a:lnTo>
                      <a:pt x="7" y="13"/>
                    </a:lnTo>
                    <a:lnTo>
                      <a:pt x="11" y="11"/>
                    </a:lnTo>
                    <a:lnTo>
                      <a:pt x="4" y="0"/>
                    </a:lnTo>
                    <a:lnTo>
                      <a:pt x="11" y="11"/>
                    </a:lnTo>
                    <a:lnTo>
                      <a:pt x="13" y="7"/>
                    </a:lnTo>
                    <a:lnTo>
                      <a:pt x="13" y="2"/>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7" name="Freeform 597"/>
              <p:cNvSpPr>
                <a:spLocks/>
              </p:cNvSpPr>
              <p:nvPr/>
            </p:nvSpPr>
            <p:spPr bwMode="auto">
              <a:xfrm>
                <a:off x="6984" y="1981"/>
                <a:ext cx="14" cy="13"/>
              </a:xfrm>
              <a:custGeom>
                <a:avLst/>
                <a:gdLst>
                  <a:gd name="T0" fmla="*/ 11 w 14"/>
                  <a:gd name="T1" fmla="*/ 11 h 13"/>
                  <a:gd name="T2" fmla="*/ 5 w 14"/>
                  <a:gd name="T3" fmla="*/ 0 h 13"/>
                  <a:gd name="T4" fmla="*/ 0 w 14"/>
                  <a:gd name="T5" fmla="*/ 2 h 13"/>
                  <a:gd name="T6" fmla="*/ 7 w 14"/>
                  <a:gd name="T7" fmla="*/ 13 h 13"/>
                  <a:gd name="T8" fmla="*/ 9 w 14"/>
                  <a:gd name="T9" fmla="*/ 11 h 13"/>
                  <a:gd name="T10" fmla="*/ 11 w 14"/>
                  <a:gd name="T11" fmla="*/ 11 h 13"/>
                  <a:gd name="T12" fmla="*/ 9 w 14"/>
                  <a:gd name="T13" fmla="*/ 11 h 13"/>
                  <a:gd name="T14" fmla="*/ 14 w 14"/>
                  <a:gd name="T15" fmla="*/ 6 h 13"/>
                  <a:gd name="T16" fmla="*/ 14 w 14"/>
                  <a:gd name="T17" fmla="*/ 2 h 13"/>
                  <a:gd name="T18" fmla="*/ 9 w 14"/>
                  <a:gd name="T19" fmla="*/ 0 h 13"/>
                  <a:gd name="T20" fmla="*/ 5 w 14"/>
                  <a:gd name="T21" fmla="*/ 0 h 13"/>
                  <a:gd name="T22" fmla="*/ 11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1" y="11"/>
                    </a:moveTo>
                    <a:lnTo>
                      <a:pt x="5" y="0"/>
                    </a:lnTo>
                    <a:lnTo>
                      <a:pt x="0" y="2"/>
                    </a:lnTo>
                    <a:lnTo>
                      <a:pt x="7" y="13"/>
                    </a:lnTo>
                    <a:lnTo>
                      <a:pt x="9" y="11"/>
                    </a:lnTo>
                    <a:lnTo>
                      <a:pt x="11" y="11"/>
                    </a:lnTo>
                    <a:lnTo>
                      <a:pt x="9" y="11"/>
                    </a:lnTo>
                    <a:lnTo>
                      <a:pt x="14" y="6"/>
                    </a:lnTo>
                    <a:lnTo>
                      <a:pt x="14" y="2"/>
                    </a:lnTo>
                    <a:lnTo>
                      <a:pt x="9" y="0"/>
                    </a:lnTo>
                    <a:lnTo>
                      <a:pt x="5"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8" name="Freeform 598"/>
              <p:cNvSpPr>
                <a:spLocks/>
              </p:cNvSpPr>
              <p:nvPr/>
            </p:nvSpPr>
            <p:spPr bwMode="auto">
              <a:xfrm>
                <a:off x="6987" y="1979"/>
                <a:ext cx="13" cy="13"/>
              </a:xfrm>
              <a:custGeom>
                <a:avLst/>
                <a:gdLst>
                  <a:gd name="T0" fmla="*/ 11 w 13"/>
                  <a:gd name="T1" fmla="*/ 11 h 13"/>
                  <a:gd name="T2" fmla="*/ 4 w 13"/>
                  <a:gd name="T3" fmla="*/ 0 h 13"/>
                  <a:gd name="T4" fmla="*/ 0 w 13"/>
                  <a:gd name="T5" fmla="*/ 2 h 13"/>
                  <a:gd name="T6" fmla="*/ 8 w 13"/>
                  <a:gd name="T7" fmla="*/ 13 h 13"/>
                  <a:gd name="T8" fmla="*/ 11 w 13"/>
                  <a:gd name="T9" fmla="*/ 11 h 13"/>
                  <a:gd name="T10" fmla="*/ 11 w 13"/>
                  <a:gd name="T11" fmla="*/ 11 h 13"/>
                  <a:gd name="T12" fmla="*/ 11 w 13"/>
                  <a:gd name="T13" fmla="*/ 11 h 13"/>
                  <a:gd name="T14" fmla="*/ 13 w 13"/>
                  <a:gd name="T15" fmla="*/ 6 h 13"/>
                  <a:gd name="T16" fmla="*/ 13 w 13"/>
                  <a:gd name="T17" fmla="*/ 2 h 13"/>
                  <a:gd name="T18" fmla="*/ 8 w 13"/>
                  <a:gd name="T19" fmla="*/ 0 h 13"/>
                  <a:gd name="T20" fmla="*/ 4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4" y="0"/>
                    </a:lnTo>
                    <a:lnTo>
                      <a:pt x="0" y="2"/>
                    </a:lnTo>
                    <a:lnTo>
                      <a:pt x="8" y="13"/>
                    </a:lnTo>
                    <a:lnTo>
                      <a:pt x="11" y="11"/>
                    </a:lnTo>
                    <a:lnTo>
                      <a:pt x="11" y="11"/>
                    </a:lnTo>
                    <a:lnTo>
                      <a:pt x="11" y="11"/>
                    </a:lnTo>
                    <a:lnTo>
                      <a:pt x="13" y="6"/>
                    </a:lnTo>
                    <a:lnTo>
                      <a:pt x="13" y="2"/>
                    </a:lnTo>
                    <a:lnTo>
                      <a:pt x="8" y="0"/>
                    </a:lnTo>
                    <a:lnTo>
                      <a:pt x="4"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9" name="Freeform 599"/>
              <p:cNvSpPr>
                <a:spLocks/>
              </p:cNvSpPr>
              <p:nvPr/>
            </p:nvSpPr>
            <p:spPr bwMode="auto">
              <a:xfrm>
                <a:off x="6991" y="1976"/>
                <a:ext cx="13" cy="14"/>
              </a:xfrm>
              <a:custGeom>
                <a:avLst/>
                <a:gdLst>
                  <a:gd name="T0" fmla="*/ 2 w 13"/>
                  <a:gd name="T1" fmla="*/ 0 h 14"/>
                  <a:gd name="T2" fmla="*/ 2 w 13"/>
                  <a:gd name="T3" fmla="*/ 0 h 14"/>
                  <a:gd name="T4" fmla="*/ 0 w 13"/>
                  <a:gd name="T5" fmla="*/ 3 h 14"/>
                  <a:gd name="T6" fmla="*/ 7 w 13"/>
                  <a:gd name="T7" fmla="*/ 14 h 14"/>
                  <a:gd name="T8" fmla="*/ 11 w 13"/>
                  <a:gd name="T9" fmla="*/ 11 h 14"/>
                  <a:gd name="T10" fmla="*/ 2 w 13"/>
                  <a:gd name="T11" fmla="*/ 0 h 14"/>
                  <a:gd name="T12" fmla="*/ 11 w 13"/>
                  <a:gd name="T13" fmla="*/ 11 h 14"/>
                  <a:gd name="T14" fmla="*/ 13 w 13"/>
                  <a:gd name="T15" fmla="*/ 7 h 14"/>
                  <a:gd name="T16" fmla="*/ 11 w 13"/>
                  <a:gd name="T17" fmla="*/ 3 h 14"/>
                  <a:gd name="T18" fmla="*/ 9 w 13"/>
                  <a:gd name="T19" fmla="*/ 0 h 14"/>
                  <a:gd name="T20" fmla="*/ 2 w 13"/>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2" y="0"/>
                    </a:moveTo>
                    <a:lnTo>
                      <a:pt x="2" y="0"/>
                    </a:lnTo>
                    <a:lnTo>
                      <a:pt x="0" y="3"/>
                    </a:lnTo>
                    <a:lnTo>
                      <a:pt x="7" y="14"/>
                    </a:lnTo>
                    <a:lnTo>
                      <a:pt x="11" y="11"/>
                    </a:lnTo>
                    <a:lnTo>
                      <a:pt x="2" y="0"/>
                    </a:lnTo>
                    <a:lnTo>
                      <a:pt x="11" y="11"/>
                    </a:lnTo>
                    <a:lnTo>
                      <a:pt x="13" y="7"/>
                    </a:lnTo>
                    <a:lnTo>
                      <a:pt x="11" y="3"/>
                    </a:lnTo>
                    <a:lnTo>
                      <a:pt x="9"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0" name="Freeform 600"/>
              <p:cNvSpPr>
                <a:spLocks/>
              </p:cNvSpPr>
              <p:nvPr/>
            </p:nvSpPr>
            <p:spPr bwMode="auto">
              <a:xfrm>
                <a:off x="6993" y="1974"/>
                <a:ext cx="13" cy="13"/>
              </a:xfrm>
              <a:custGeom>
                <a:avLst/>
                <a:gdLst>
                  <a:gd name="T0" fmla="*/ 11 w 13"/>
                  <a:gd name="T1" fmla="*/ 11 h 13"/>
                  <a:gd name="T2" fmla="*/ 5 w 13"/>
                  <a:gd name="T3" fmla="*/ 0 h 13"/>
                  <a:gd name="T4" fmla="*/ 0 w 13"/>
                  <a:gd name="T5" fmla="*/ 2 h 13"/>
                  <a:gd name="T6" fmla="*/ 7 w 13"/>
                  <a:gd name="T7" fmla="*/ 13 h 13"/>
                  <a:gd name="T8" fmla="*/ 11 w 13"/>
                  <a:gd name="T9" fmla="*/ 11 h 13"/>
                  <a:gd name="T10" fmla="*/ 11 w 13"/>
                  <a:gd name="T11" fmla="*/ 11 h 13"/>
                  <a:gd name="T12" fmla="*/ 11 w 13"/>
                  <a:gd name="T13" fmla="*/ 11 h 13"/>
                  <a:gd name="T14" fmla="*/ 13 w 13"/>
                  <a:gd name="T15" fmla="*/ 7 h 13"/>
                  <a:gd name="T16" fmla="*/ 13 w 13"/>
                  <a:gd name="T17" fmla="*/ 2 h 13"/>
                  <a:gd name="T18" fmla="*/ 9 w 13"/>
                  <a:gd name="T19" fmla="*/ 0 h 13"/>
                  <a:gd name="T20" fmla="*/ 5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5" y="0"/>
                    </a:lnTo>
                    <a:lnTo>
                      <a:pt x="0" y="2"/>
                    </a:lnTo>
                    <a:lnTo>
                      <a:pt x="7" y="13"/>
                    </a:lnTo>
                    <a:lnTo>
                      <a:pt x="11" y="11"/>
                    </a:lnTo>
                    <a:lnTo>
                      <a:pt x="11" y="11"/>
                    </a:lnTo>
                    <a:lnTo>
                      <a:pt x="11" y="11"/>
                    </a:lnTo>
                    <a:lnTo>
                      <a:pt x="13" y="7"/>
                    </a:lnTo>
                    <a:lnTo>
                      <a:pt x="13" y="2"/>
                    </a:lnTo>
                    <a:lnTo>
                      <a:pt x="9" y="0"/>
                    </a:lnTo>
                    <a:lnTo>
                      <a:pt x="5"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1" name="Freeform 601"/>
              <p:cNvSpPr>
                <a:spLocks/>
              </p:cNvSpPr>
              <p:nvPr/>
            </p:nvSpPr>
            <p:spPr bwMode="auto">
              <a:xfrm>
                <a:off x="6998" y="1972"/>
                <a:ext cx="13" cy="13"/>
              </a:xfrm>
              <a:custGeom>
                <a:avLst/>
                <a:gdLst>
                  <a:gd name="T0" fmla="*/ 11 w 13"/>
                  <a:gd name="T1" fmla="*/ 11 h 13"/>
                  <a:gd name="T2" fmla="*/ 4 w 13"/>
                  <a:gd name="T3" fmla="*/ 0 h 13"/>
                  <a:gd name="T4" fmla="*/ 0 w 13"/>
                  <a:gd name="T5" fmla="*/ 2 h 13"/>
                  <a:gd name="T6" fmla="*/ 6 w 13"/>
                  <a:gd name="T7" fmla="*/ 13 h 13"/>
                  <a:gd name="T8" fmla="*/ 11 w 13"/>
                  <a:gd name="T9" fmla="*/ 11 h 13"/>
                  <a:gd name="T10" fmla="*/ 11 w 13"/>
                  <a:gd name="T11" fmla="*/ 11 h 13"/>
                  <a:gd name="T12" fmla="*/ 11 w 13"/>
                  <a:gd name="T13" fmla="*/ 11 h 13"/>
                  <a:gd name="T14" fmla="*/ 13 w 13"/>
                  <a:gd name="T15" fmla="*/ 7 h 13"/>
                  <a:gd name="T16" fmla="*/ 13 w 13"/>
                  <a:gd name="T17" fmla="*/ 2 h 13"/>
                  <a:gd name="T18" fmla="*/ 8 w 13"/>
                  <a:gd name="T19" fmla="*/ 0 h 13"/>
                  <a:gd name="T20" fmla="*/ 4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4" y="0"/>
                    </a:lnTo>
                    <a:lnTo>
                      <a:pt x="0" y="2"/>
                    </a:lnTo>
                    <a:lnTo>
                      <a:pt x="6" y="13"/>
                    </a:lnTo>
                    <a:lnTo>
                      <a:pt x="11" y="11"/>
                    </a:lnTo>
                    <a:lnTo>
                      <a:pt x="11" y="11"/>
                    </a:lnTo>
                    <a:lnTo>
                      <a:pt x="11" y="11"/>
                    </a:lnTo>
                    <a:lnTo>
                      <a:pt x="13" y="7"/>
                    </a:lnTo>
                    <a:lnTo>
                      <a:pt x="13" y="2"/>
                    </a:lnTo>
                    <a:lnTo>
                      <a:pt x="8" y="0"/>
                    </a:lnTo>
                    <a:lnTo>
                      <a:pt x="4"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2" name="Freeform 602"/>
              <p:cNvSpPr>
                <a:spLocks/>
              </p:cNvSpPr>
              <p:nvPr/>
            </p:nvSpPr>
            <p:spPr bwMode="auto">
              <a:xfrm>
                <a:off x="7002" y="1970"/>
                <a:ext cx="13" cy="13"/>
              </a:xfrm>
              <a:custGeom>
                <a:avLst/>
                <a:gdLst>
                  <a:gd name="T0" fmla="*/ 9 w 13"/>
                  <a:gd name="T1" fmla="*/ 11 h 13"/>
                  <a:gd name="T2" fmla="*/ 2 w 13"/>
                  <a:gd name="T3" fmla="*/ 0 h 13"/>
                  <a:gd name="T4" fmla="*/ 0 w 13"/>
                  <a:gd name="T5" fmla="*/ 2 h 13"/>
                  <a:gd name="T6" fmla="*/ 7 w 13"/>
                  <a:gd name="T7" fmla="*/ 13 h 13"/>
                  <a:gd name="T8" fmla="*/ 9 w 13"/>
                  <a:gd name="T9" fmla="*/ 11 h 13"/>
                  <a:gd name="T10" fmla="*/ 9 w 13"/>
                  <a:gd name="T11" fmla="*/ 11 h 13"/>
                  <a:gd name="T12" fmla="*/ 9 w 13"/>
                  <a:gd name="T13" fmla="*/ 11 h 13"/>
                  <a:gd name="T14" fmla="*/ 13 w 13"/>
                  <a:gd name="T15" fmla="*/ 6 h 13"/>
                  <a:gd name="T16" fmla="*/ 11 w 13"/>
                  <a:gd name="T17" fmla="*/ 2 h 13"/>
                  <a:gd name="T18" fmla="*/ 7 w 13"/>
                  <a:gd name="T19" fmla="*/ 0 h 13"/>
                  <a:gd name="T20" fmla="*/ 2 w 13"/>
                  <a:gd name="T21" fmla="*/ 0 h 13"/>
                  <a:gd name="T22" fmla="*/ 9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9" y="11"/>
                    </a:moveTo>
                    <a:lnTo>
                      <a:pt x="2" y="0"/>
                    </a:lnTo>
                    <a:lnTo>
                      <a:pt x="0" y="2"/>
                    </a:lnTo>
                    <a:lnTo>
                      <a:pt x="7" y="13"/>
                    </a:lnTo>
                    <a:lnTo>
                      <a:pt x="9" y="11"/>
                    </a:lnTo>
                    <a:lnTo>
                      <a:pt x="9" y="11"/>
                    </a:lnTo>
                    <a:lnTo>
                      <a:pt x="9" y="11"/>
                    </a:lnTo>
                    <a:lnTo>
                      <a:pt x="13" y="6"/>
                    </a:lnTo>
                    <a:lnTo>
                      <a:pt x="11" y="2"/>
                    </a:lnTo>
                    <a:lnTo>
                      <a:pt x="7" y="0"/>
                    </a:lnTo>
                    <a:lnTo>
                      <a:pt x="2"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3" name="Freeform 603"/>
              <p:cNvSpPr>
                <a:spLocks/>
              </p:cNvSpPr>
              <p:nvPr/>
            </p:nvSpPr>
            <p:spPr bwMode="auto">
              <a:xfrm>
                <a:off x="7004" y="1967"/>
                <a:ext cx="13" cy="14"/>
              </a:xfrm>
              <a:custGeom>
                <a:avLst/>
                <a:gdLst>
                  <a:gd name="T0" fmla="*/ 5 w 13"/>
                  <a:gd name="T1" fmla="*/ 0 h 14"/>
                  <a:gd name="T2" fmla="*/ 2 w 13"/>
                  <a:gd name="T3" fmla="*/ 0 h 14"/>
                  <a:gd name="T4" fmla="*/ 0 w 13"/>
                  <a:gd name="T5" fmla="*/ 3 h 14"/>
                  <a:gd name="T6" fmla="*/ 7 w 13"/>
                  <a:gd name="T7" fmla="*/ 14 h 14"/>
                  <a:gd name="T8" fmla="*/ 11 w 13"/>
                  <a:gd name="T9" fmla="*/ 12 h 14"/>
                  <a:gd name="T10" fmla="*/ 5 w 13"/>
                  <a:gd name="T11" fmla="*/ 0 h 14"/>
                  <a:gd name="T12" fmla="*/ 11 w 13"/>
                  <a:gd name="T13" fmla="*/ 12 h 14"/>
                  <a:gd name="T14" fmla="*/ 13 w 13"/>
                  <a:gd name="T15" fmla="*/ 7 h 14"/>
                  <a:gd name="T16" fmla="*/ 13 w 13"/>
                  <a:gd name="T17" fmla="*/ 3 h 14"/>
                  <a:gd name="T18" fmla="*/ 9 w 13"/>
                  <a:gd name="T19" fmla="*/ 0 h 14"/>
                  <a:gd name="T20" fmla="*/ 2 w 13"/>
                  <a:gd name="T21" fmla="*/ 0 h 14"/>
                  <a:gd name="T22" fmla="*/ 5 w 13"/>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5" y="0"/>
                    </a:moveTo>
                    <a:lnTo>
                      <a:pt x="2" y="0"/>
                    </a:lnTo>
                    <a:lnTo>
                      <a:pt x="0" y="3"/>
                    </a:lnTo>
                    <a:lnTo>
                      <a:pt x="7" y="14"/>
                    </a:lnTo>
                    <a:lnTo>
                      <a:pt x="11" y="12"/>
                    </a:lnTo>
                    <a:lnTo>
                      <a:pt x="5" y="0"/>
                    </a:lnTo>
                    <a:lnTo>
                      <a:pt x="11" y="12"/>
                    </a:lnTo>
                    <a:lnTo>
                      <a:pt x="13" y="7"/>
                    </a:lnTo>
                    <a:lnTo>
                      <a:pt x="13" y="3"/>
                    </a:lnTo>
                    <a:lnTo>
                      <a:pt x="9" y="0"/>
                    </a:lnTo>
                    <a:lnTo>
                      <a:pt x="2"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4" name="Freeform 604"/>
              <p:cNvSpPr>
                <a:spLocks/>
              </p:cNvSpPr>
              <p:nvPr/>
            </p:nvSpPr>
            <p:spPr bwMode="auto">
              <a:xfrm>
                <a:off x="7009" y="1965"/>
                <a:ext cx="13" cy="14"/>
              </a:xfrm>
              <a:custGeom>
                <a:avLst/>
                <a:gdLst>
                  <a:gd name="T0" fmla="*/ 8 w 13"/>
                  <a:gd name="T1" fmla="*/ 11 h 14"/>
                  <a:gd name="T2" fmla="*/ 2 w 13"/>
                  <a:gd name="T3" fmla="*/ 0 h 14"/>
                  <a:gd name="T4" fmla="*/ 0 w 13"/>
                  <a:gd name="T5" fmla="*/ 2 h 14"/>
                  <a:gd name="T6" fmla="*/ 6 w 13"/>
                  <a:gd name="T7" fmla="*/ 14 h 14"/>
                  <a:gd name="T8" fmla="*/ 8 w 13"/>
                  <a:gd name="T9" fmla="*/ 11 h 14"/>
                  <a:gd name="T10" fmla="*/ 8 w 13"/>
                  <a:gd name="T11" fmla="*/ 11 h 14"/>
                  <a:gd name="T12" fmla="*/ 8 w 13"/>
                  <a:gd name="T13" fmla="*/ 11 h 14"/>
                  <a:gd name="T14" fmla="*/ 13 w 13"/>
                  <a:gd name="T15" fmla="*/ 7 h 14"/>
                  <a:gd name="T16" fmla="*/ 11 w 13"/>
                  <a:gd name="T17" fmla="*/ 2 h 14"/>
                  <a:gd name="T18" fmla="*/ 8 w 13"/>
                  <a:gd name="T19" fmla="*/ 0 h 14"/>
                  <a:gd name="T20" fmla="*/ 2 w 13"/>
                  <a:gd name="T21" fmla="*/ 0 h 14"/>
                  <a:gd name="T22" fmla="*/ 8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8" y="11"/>
                    </a:moveTo>
                    <a:lnTo>
                      <a:pt x="2" y="0"/>
                    </a:lnTo>
                    <a:lnTo>
                      <a:pt x="0" y="2"/>
                    </a:lnTo>
                    <a:lnTo>
                      <a:pt x="6" y="14"/>
                    </a:lnTo>
                    <a:lnTo>
                      <a:pt x="8" y="11"/>
                    </a:lnTo>
                    <a:lnTo>
                      <a:pt x="8" y="11"/>
                    </a:lnTo>
                    <a:lnTo>
                      <a:pt x="8" y="11"/>
                    </a:lnTo>
                    <a:lnTo>
                      <a:pt x="13" y="7"/>
                    </a:lnTo>
                    <a:lnTo>
                      <a:pt x="11" y="2"/>
                    </a:lnTo>
                    <a:lnTo>
                      <a:pt x="8" y="0"/>
                    </a:lnTo>
                    <a:lnTo>
                      <a:pt x="2" y="0"/>
                    </a:lnTo>
                    <a:lnTo>
                      <a:pt x="8"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5" name="Freeform 605"/>
              <p:cNvSpPr>
                <a:spLocks/>
              </p:cNvSpPr>
              <p:nvPr/>
            </p:nvSpPr>
            <p:spPr bwMode="auto">
              <a:xfrm>
                <a:off x="7011" y="1963"/>
                <a:ext cx="13" cy="13"/>
              </a:xfrm>
              <a:custGeom>
                <a:avLst/>
                <a:gdLst>
                  <a:gd name="T0" fmla="*/ 4 w 13"/>
                  <a:gd name="T1" fmla="*/ 0 h 13"/>
                  <a:gd name="T2" fmla="*/ 4 w 13"/>
                  <a:gd name="T3" fmla="*/ 0 h 13"/>
                  <a:gd name="T4" fmla="*/ 0 w 13"/>
                  <a:gd name="T5" fmla="*/ 2 h 13"/>
                  <a:gd name="T6" fmla="*/ 6 w 13"/>
                  <a:gd name="T7" fmla="*/ 13 h 13"/>
                  <a:gd name="T8" fmla="*/ 11 w 13"/>
                  <a:gd name="T9" fmla="*/ 11 h 13"/>
                  <a:gd name="T10" fmla="*/ 4 w 13"/>
                  <a:gd name="T11" fmla="*/ 0 h 13"/>
                  <a:gd name="T12" fmla="*/ 11 w 13"/>
                  <a:gd name="T13" fmla="*/ 11 h 13"/>
                  <a:gd name="T14" fmla="*/ 13 w 13"/>
                  <a:gd name="T15" fmla="*/ 9 h 13"/>
                  <a:gd name="T16" fmla="*/ 13 w 13"/>
                  <a:gd name="T17" fmla="*/ 2 h 13"/>
                  <a:gd name="T18" fmla="*/ 9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2"/>
                    </a:lnTo>
                    <a:lnTo>
                      <a:pt x="6" y="13"/>
                    </a:lnTo>
                    <a:lnTo>
                      <a:pt x="11" y="11"/>
                    </a:lnTo>
                    <a:lnTo>
                      <a:pt x="4" y="0"/>
                    </a:lnTo>
                    <a:lnTo>
                      <a:pt x="11" y="11"/>
                    </a:lnTo>
                    <a:lnTo>
                      <a:pt x="13" y="9"/>
                    </a:lnTo>
                    <a:lnTo>
                      <a:pt x="13"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6" name="Freeform 606"/>
              <p:cNvSpPr>
                <a:spLocks/>
              </p:cNvSpPr>
              <p:nvPr/>
            </p:nvSpPr>
            <p:spPr bwMode="auto">
              <a:xfrm>
                <a:off x="7015" y="1961"/>
                <a:ext cx="13" cy="13"/>
              </a:xfrm>
              <a:custGeom>
                <a:avLst/>
                <a:gdLst>
                  <a:gd name="T0" fmla="*/ 11 w 13"/>
                  <a:gd name="T1" fmla="*/ 11 h 13"/>
                  <a:gd name="T2" fmla="*/ 2 w 13"/>
                  <a:gd name="T3" fmla="*/ 0 h 13"/>
                  <a:gd name="T4" fmla="*/ 0 w 13"/>
                  <a:gd name="T5" fmla="*/ 2 h 13"/>
                  <a:gd name="T6" fmla="*/ 7 w 13"/>
                  <a:gd name="T7" fmla="*/ 13 h 13"/>
                  <a:gd name="T8" fmla="*/ 9 w 13"/>
                  <a:gd name="T9" fmla="*/ 13 h 13"/>
                  <a:gd name="T10" fmla="*/ 11 w 13"/>
                  <a:gd name="T11" fmla="*/ 11 h 13"/>
                  <a:gd name="T12" fmla="*/ 9 w 13"/>
                  <a:gd name="T13" fmla="*/ 13 h 13"/>
                  <a:gd name="T14" fmla="*/ 13 w 13"/>
                  <a:gd name="T15" fmla="*/ 9 h 13"/>
                  <a:gd name="T16" fmla="*/ 11 w 13"/>
                  <a:gd name="T17" fmla="*/ 4 h 13"/>
                  <a:gd name="T18" fmla="*/ 9 w 13"/>
                  <a:gd name="T19" fmla="*/ 0 h 13"/>
                  <a:gd name="T20" fmla="*/ 2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0"/>
                    </a:lnTo>
                    <a:lnTo>
                      <a:pt x="0" y="2"/>
                    </a:lnTo>
                    <a:lnTo>
                      <a:pt x="7" y="13"/>
                    </a:lnTo>
                    <a:lnTo>
                      <a:pt x="9" y="13"/>
                    </a:lnTo>
                    <a:lnTo>
                      <a:pt x="11" y="11"/>
                    </a:lnTo>
                    <a:lnTo>
                      <a:pt x="9" y="13"/>
                    </a:lnTo>
                    <a:lnTo>
                      <a:pt x="13" y="9"/>
                    </a:lnTo>
                    <a:lnTo>
                      <a:pt x="11" y="4"/>
                    </a:lnTo>
                    <a:lnTo>
                      <a:pt x="9"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48" name="Group 808"/>
            <p:cNvGrpSpPr>
              <a:grpSpLocks/>
            </p:cNvGrpSpPr>
            <p:nvPr/>
          </p:nvGrpSpPr>
          <p:grpSpPr bwMode="auto">
            <a:xfrm>
              <a:off x="9184283" y="2584800"/>
              <a:ext cx="2645698" cy="1417116"/>
              <a:chOff x="6056" y="1830"/>
              <a:chExt cx="1277" cy="684"/>
            </a:xfrm>
          </p:grpSpPr>
          <p:sp>
            <p:nvSpPr>
              <p:cNvPr id="577" name="Freeform 608"/>
              <p:cNvSpPr>
                <a:spLocks/>
              </p:cNvSpPr>
              <p:nvPr/>
            </p:nvSpPr>
            <p:spPr bwMode="auto">
              <a:xfrm>
                <a:off x="7017" y="1959"/>
                <a:ext cx="14" cy="13"/>
              </a:xfrm>
              <a:custGeom>
                <a:avLst/>
                <a:gdLst>
                  <a:gd name="T0" fmla="*/ 5 w 14"/>
                  <a:gd name="T1" fmla="*/ 0 h 13"/>
                  <a:gd name="T2" fmla="*/ 5 w 14"/>
                  <a:gd name="T3" fmla="*/ 2 h 13"/>
                  <a:gd name="T4" fmla="*/ 0 w 14"/>
                  <a:gd name="T5" fmla="*/ 4 h 13"/>
                  <a:gd name="T6" fmla="*/ 9 w 14"/>
                  <a:gd name="T7" fmla="*/ 13 h 13"/>
                  <a:gd name="T8" fmla="*/ 11 w 14"/>
                  <a:gd name="T9" fmla="*/ 11 h 13"/>
                  <a:gd name="T10" fmla="*/ 5 w 14"/>
                  <a:gd name="T11" fmla="*/ 0 h 13"/>
                  <a:gd name="T12" fmla="*/ 11 w 14"/>
                  <a:gd name="T13" fmla="*/ 11 h 13"/>
                  <a:gd name="T14" fmla="*/ 14 w 14"/>
                  <a:gd name="T15" fmla="*/ 6 h 13"/>
                  <a:gd name="T16" fmla="*/ 14 w 14"/>
                  <a:gd name="T17" fmla="*/ 2 h 13"/>
                  <a:gd name="T18" fmla="*/ 9 w 14"/>
                  <a:gd name="T19" fmla="*/ 0 h 13"/>
                  <a:gd name="T20" fmla="*/ 5 w 14"/>
                  <a:gd name="T21" fmla="*/ 2 h 13"/>
                  <a:gd name="T22" fmla="*/ 5 w 14"/>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5" y="0"/>
                    </a:moveTo>
                    <a:lnTo>
                      <a:pt x="5" y="2"/>
                    </a:lnTo>
                    <a:lnTo>
                      <a:pt x="0" y="4"/>
                    </a:lnTo>
                    <a:lnTo>
                      <a:pt x="9" y="13"/>
                    </a:lnTo>
                    <a:lnTo>
                      <a:pt x="11" y="11"/>
                    </a:lnTo>
                    <a:lnTo>
                      <a:pt x="5" y="0"/>
                    </a:lnTo>
                    <a:lnTo>
                      <a:pt x="11" y="11"/>
                    </a:lnTo>
                    <a:lnTo>
                      <a:pt x="14" y="6"/>
                    </a:lnTo>
                    <a:lnTo>
                      <a:pt x="14" y="2"/>
                    </a:lnTo>
                    <a:lnTo>
                      <a:pt x="9" y="0"/>
                    </a:lnTo>
                    <a:lnTo>
                      <a:pt x="5"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8" name="Freeform 609"/>
              <p:cNvSpPr>
                <a:spLocks/>
              </p:cNvSpPr>
              <p:nvPr/>
            </p:nvSpPr>
            <p:spPr bwMode="auto">
              <a:xfrm>
                <a:off x="7022" y="1956"/>
                <a:ext cx="13" cy="16"/>
              </a:xfrm>
              <a:custGeom>
                <a:avLst/>
                <a:gdLst>
                  <a:gd name="T0" fmla="*/ 9 w 13"/>
                  <a:gd name="T1" fmla="*/ 14 h 16"/>
                  <a:gd name="T2" fmla="*/ 4 w 13"/>
                  <a:gd name="T3" fmla="*/ 3 h 16"/>
                  <a:gd name="T4" fmla="*/ 0 w 13"/>
                  <a:gd name="T5" fmla="*/ 3 h 16"/>
                  <a:gd name="T6" fmla="*/ 6 w 13"/>
                  <a:gd name="T7" fmla="*/ 16 h 16"/>
                  <a:gd name="T8" fmla="*/ 9 w 13"/>
                  <a:gd name="T9" fmla="*/ 14 h 16"/>
                  <a:gd name="T10" fmla="*/ 9 w 13"/>
                  <a:gd name="T11" fmla="*/ 14 h 16"/>
                  <a:gd name="T12" fmla="*/ 9 w 13"/>
                  <a:gd name="T13" fmla="*/ 14 h 16"/>
                  <a:gd name="T14" fmla="*/ 13 w 13"/>
                  <a:gd name="T15" fmla="*/ 9 h 16"/>
                  <a:gd name="T16" fmla="*/ 13 w 13"/>
                  <a:gd name="T17" fmla="*/ 5 h 16"/>
                  <a:gd name="T18" fmla="*/ 9 w 13"/>
                  <a:gd name="T19" fmla="*/ 0 h 16"/>
                  <a:gd name="T20" fmla="*/ 4 w 13"/>
                  <a:gd name="T21" fmla="*/ 3 h 16"/>
                  <a:gd name="T22" fmla="*/ 9 w 13"/>
                  <a:gd name="T23" fmla="*/ 1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9" y="14"/>
                    </a:moveTo>
                    <a:lnTo>
                      <a:pt x="4" y="3"/>
                    </a:lnTo>
                    <a:lnTo>
                      <a:pt x="0" y="3"/>
                    </a:lnTo>
                    <a:lnTo>
                      <a:pt x="6" y="16"/>
                    </a:lnTo>
                    <a:lnTo>
                      <a:pt x="9" y="14"/>
                    </a:lnTo>
                    <a:lnTo>
                      <a:pt x="9" y="14"/>
                    </a:lnTo>
                    <a:lnTo>
                      <a:pt x="9" y="14"/>
                    </a:lnTo>
                    <a:lnTo>
                      <a:pt x="13" y="9"/>
                    </a:lnTo>
                    <a:lnTo>
                      <a:pt x="13" y="5"/>
                    </a:lnTo>
                    <a:lnTo>
                      <a:pt x="9" y="0"/>
                    </a:lnTo>
                    <a:lnTo>
                      <a:pt x="4" y="3"/>
                    </a:lnTo>
                    <a:lnTo>
                      <a:pt x="9"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9" name="Freeform 610"/>
              <p:cNvSpPr>
                <a:spLocks/>
              </p:cNvSpPr>
              <p:nvPr/>
            </p:nvSpPr>
            <p:spPr bwMode="auto">
              <a:xfrm>
                <a:off x="7024" y="1954"/>
                <a:ext cx="13" cy="16"/>
              </a:xfrm>
              <a:custGeom>
                <a:avLst/>
                <a:gdLst>
                  <a:gd name="T0" fmla="*/ 4 w 13"/>
                  <a:gd name="T1" fmla="*/ 2 h 16"/>
                  <a:gd name="T2" fmla="*/ 4 w 13"/>
                  <a:gd name="T3" fmla="*/ 2 h 16"/>
                  <a:gd name="T4" fmla="*/ 0 w 13"/>
                  <a:gd name="T5" fmla="*/ 5 h 16"/>
                  <a:gd name="T6" fmla="*/ 7 w 13"/>
                  <a:gd name="T7" fmla="*/ 16 h 16"/>
                  <a:gd name="T8" fmla="*/ 11 w 13"/>
                  <a:gd name="T9" fmla="*/ 13 h 16"/>
                  <a:gd name="T10" fmla="*/ 4 w 13"/>
                  <a:gd name="T11" fmla="*/ 2 h 16"/>
                  <a:gd name="T12" fmla="*/ 11 w 13"/>
                  <a:gd name="T13" fmla="*/ 13 h 16"/>
                  <a:gd name="T14" fmla="*/ 13 w 13"/>
                  <a:gd name="T15" fmla="*/ 9 h 16"/>
                  <a:gd name="T16" fmla="*/ 13 w 13"/>
                  <a:gd name="T17" fmla="*/ 5 h 16"/>
                  <a:gd name="T18" fmla="*/ 9 w 13"/>
                  <a:gd name="T19" fmla="*/ 0 h 16"/>
                  <a:gd name="T20" fmla="*/ 4 w 13"/>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4" y="2"/>
                    </a:moveTo>
                    <a:lnTo>
                      <a:pt x="4" y="2"/>
                    </a:lnTo>
                    <a:lnTo>
                      <a:pt x="0" y="5"/>
                    </a:lnTo>
                    <a:lnTo>
                      <a:pt x="7" y="16"/>
                    </a:lnTo>
                    <a:lnTo>
                      <a:pt x="11" y="13"/>
                    </a:lnTo>
                    <a:lnTo>
                      <a:pt x="4" y="2"/>
                    </a:lnTo>
                    <a:lnTo>
                      <a:pt x="11" y="13"/>
                    </a:lnTo>
                    <a:lnTo>
                      <a:pt x="13" y="9"/>
                    </a:lnTo>
                    <a:lnTo>
                      <a:pt x="13" y="5"/>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0" name="Freeform 611"/>
              <p:cNvSpPr>
                <a:spLocks/>
              </p:cNvSpPr>
              <p:nvPr/>
            </p:nvSpPr>
            <p:spPr bwMode="auto">
              <a:xfrm>
                <a:off x="7028" y="1954"/>
                <a:ext cx="14" cy="13"/>
              </a:xfrm>
              <a:custGeom>
                <a:avLst/>
                <a:gdLst>
                  <a:gd name="T0" fmla="*/ 12 w 14"/>
                  <a:gd name="T1" fmla="*/ 11 h 13"/>
                  <a:gd name="T2" fmla="*/ 5 w 14"/>
                  <a:gd name="T3" fmla="*/ 0 h 13"/>
                  <a:gd name="T4" fmla="*/ 0 w 14"/>
                  <a:gd name="T5" fmla="*/ 2 h 13"/>
                  <a:gd name="T6" fmla="*/ 7 w 14"/>
                  <a:gd name="T7" fmla="*/ 13 h 13"/>
                  <a:gd name="T8" fmla="*/ 9 w 14"/>
                  <a:gd name="T9" fmla="*/ 11 h 13"/>
                  <a:gd name="T10" fmla="*/ 12 w 14"/>
                  <a:gd name="T11" fmla="*/ 11 h 13"/>
                  <a:gd name="T12" fmla="*/ 9 w 14"/>
                  <a:gd name="T13" fmla="*/ 11 h 13"/>
                  <a:gd name="T14" fmla="*/ 14 w 14"/>
                  <a:gd name="T15" fmla="*/ 7 h 13"/>
                  <a:gd name="T16" fmla="*/ 14 w 14"/>
                  <a:gd name="T17" fmla="*/ 2 h 13"/>
                  <a:gd name="T18" fmla="*/ 9 w 14"/>
                  <a:gd name="T19" fmla="*/ 0 h 13"/>
                  <a:gd name="T20" fmla="*/ 5 w 14"/>
                  <a:gd name="T21" fmla="*/ 0 h 13"/>
                  <a:gd name="T22" fmla="*/ 12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2" y="11"/>
                    </a:moveTo>
                    <a:lnTo>
                      <a:pt x="5" y="0"/>
                    </a:lnTo>
                    <a:lnTo>
                      <a:pt x="0" y="2"/>
                    </a:lnTo>
                    <a:lnTo>
                      <a:pt x="7" y="13"/>
                    </a:lnTo>
                    <a:lnTo>
                      <a:pt x="9" y="11"/>
                    </a:lnTo>
                    <a:lnTo>
                      <a:pt x="12" y="11"/>
                    </a:lnTo>
                    <a:lnTo>
                      <a:pt x="9" y="11"/>
                    </a:lnTo>
                    <a:lnTo>
                      <a:pt x="14" y="7"/>
                    </a:lnTo>
                    <a:lnTo>
                      <a:pt x="14" y="2"/>
                    </a:lnTo>
                    <a:lnTo>
                      <a:pt x="9" y="0"/>
                    </a:lnTo>
                    <a:lnTo>
                      <a:pt x="5" y="0"/>
                    </a:lnTo>
                    <a:lnTo>
                      <a:pt x="1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1" name="Freeform 612"/>
              <p:cNvSpPr>
                <a:spLocks/>
              </p:cNvSpPr>
              <p:nvPr/>
            </p:nvSpPr>
            <p:spPr bwMode="auto">
              <a:xfrm>
                <a:off x="7031" y="1952"/>
                <a:ext cx="13" cy="13"/>
              </a:xfrm>
              <a:custGeom>
                <a:avLst/>
                <a:gdLst>
                  <a:gd name="T0" fmla="*/ 4 w 13"/>
                  <a:gd name="T1" fmla="*/ 0 h 13"/>
                  <a:gd name="T2" fmla="*/ 4 w 13"/>
                  <a:gd name="T3" fmla="*/ 0 h 13"/>
                  <a:gd name="T4" fmla="*/ 0 w 13"/>
                  <a:gd name="T5" fmla="*/ 2 h 13"/>
                  <a:gd name="T6" fmla="*/ 9 w 13"/>
                  <a:gd name="T7" fmla="*/ 13 h 13"/>
                  <a:gd name="T8" fmla="*/ 11 w 13"/>
                  <a:gd name="T9" fmla="*/ 11 h 13"/>
                  <a:gd name="T10" fmla="*/ 4 w 13"/>
                  <a:gd name="T11" fmla="*/ 0 h 13"/>
                  <a:gd name="T12" fmla="*/ 11 w 13"/>
                  <a:gd name="T13" fmla="*/ 11 h 13"/>
                  <a:gd name="T14" fmla="*/ 13 w 13"/>
                  <a:gd name="T15" fmla="*/ 7 h 13"/>
                  <a:gd name="T16" fmla="*/ 13 w 13"/>
                  <a:gd name="T17" fmla="*/ 2 h 13"/>
                  <a:gd name="T18" fmla="*/ 9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2"/>
                    </a:lnTo>
                    <a:lnTo>
                      <a:pt x="9" y="13"/>
                    </a:lnTo>
                    <a:lnTo>
                      <a:pt x="11" y="11"/>
                    </a:lnTo>
                    <a:lnTo>
                      <a:pt x="4" y="0"/>
                    </a:lnTo>
                    <a:lnTo>
                      <a:pt x="11" y="11"/>
                    </a:lnTo>
                    <a:lnTo>
                      <a:pt x="13" y="7"/>
                    </a:lnTo>
                    <a:lnTo>
                      <a:pt x="13"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2" name="Freeform 613"/>
              <p:cNvSpPr>
                <a:spLocks/>
              </p:cNvSpPr>
              <p:nvPr/>
            </p:nvSpPr>
            <p:spPr bwMode="auto">
              <a:xfrm>
                <a:off x="7035" y="1950"/>
                <a:ext cx="13" cy="13"/>
              </a:xfrm>
              <a:custGeom>
                <a:avLst/>
                <a:gdLst>
                  <a:gd name="T0" fmla="*/ 5 w 13"/>
                  <a:gd name="T1" fmla="*/ 0 h 13"/>
                  <a:gd name="T2" fmla="*/ 5 w 13"/>
                  <a:gd name="T3" fmla="*/ 0 h 13"/>
                  <a:gd name="T4" fmla="*/ 0 w 13"/>
                  <a:gd name="T5" fmla="*/ 2 h 13"/>
                  <a:gd name="T6" fmla="*/ 7 w 13"/>
                  <a:gd name="T7" fmla="*/ 13 h 13"/>
                  <a:gd name="T8" fmla="*/ 11 w 13"/>
                  <a:gd name="T9" fmla="*/ 11 h 13"/>
                  <a:gd name="T10" fmla="*/ 5 w 13"/>
                  <a:gd name="T11" fmla="*/ 0 h 13"/>
                  <a:gd name="T12" fmla="*/ 11 w 13"/>
                  <a:gd name="T13" fmla="*/ 11 h 13"/>
                  <a:gd name="T14" fmla="*/ 13 w 13"/>
                  <a:gd name="T15" fmla="*/ 6 h 13"/>
                  <a:gd name="T16" fmla="*/ 13 w 13"/>
                  <a:gd name="T17" fmla="*/ 2 h 13"/>
                  <a:gd name="T18" fmla="*/ 9 w 13"/>
                  <a:gd name="T19" fmla="*/ 0 h 13"/>
                  <a:gd name="T20" fmla="*/ 5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5" y="0"/>
                    </a:moveTo>
                    <a:lnTo>
                      <a:pt x="5" y="0"/>
                    </a:lnTo>
                    <a:lnTo>
                      <a:pt x="0" y="2"/>
                    </a:lnTo>
                    <a:lnTo>
                      <a:pt x="7" y="13"/>
                    </a:lnTo>
                    <a:lnTo>
                      <a:pt x="11" y="11"/>
                    </a:lnTo>
                    <a:lnTo>
                      <a:pt x="5" y="0"/>
                    </a:lnTo>
                    <a:lnTo>
                      <a:pt x="11" y="11"/>
                    </a:lnTo>
                    <a:lnTo>
                      <a:pt x="13" y="6"/>
                    </a:lnTo>
                    <a:lnTo>
                      <a:pt x="13" y="2"/>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3" name="Freeform 614"/>
              <p:cNvSpPr>
                <a:spLocks/>
              </p:cNvSpPr>
              <p:nvPr/>
            </p:nvSpPr>
            <p:spPr bwMode="auto">
              <a:xfrm>
                <a:off x="7040" y="1948"/>
                <a:ext cx="13" cy="13"/>
              </a:xfrm>
              <a:custGeom>
                <a:avLst/>
                <a:gdLst>
                  <a:gd name="T0" fmla="*/ 8 w 13"/>
                  <a:gd name="T1" fmla="*/ 11 h 13"/>
                  <a:gd name="T2" fmla="*/ 2 w 13"/>
                  <a:gd name="T3" fmla="*/ 0 h 13"/>
                  <a:gd name="T4" fmla="*/ 0 w 13"/>
                  <a:gd name="T5" fmla="*/ 2 h 13"/>
                  <a:gd name="T6" fmla="*/ 6 w 13"/>
                  <a:gd name="T7" fmla="*/ 13 h 13"/>
                  <a:gd name="T8" fmla="*/ 8 w 13"/>
                  <a:gd name="T9" fmla="*/ 13 h 13"/>
                  <a:gd name="T10" fmla="*/ 8 w 13"/>
                  <a:gd name="T11" fmla="*/ 11 h 13"/>
                  <a:gd name="T12" fmla="*/ 8 w 13"/>
                  <a:gd name="T13" fmla="*/ 13 h 13"/>
                  <a:gd name="T14" fmla="*/ 13 w 13"/>
                  <a:gd name="T15" fmla="*/ 8 h 13"/>
                  <a:gd name="T16" fmla="*/ 11 w 13"/>
                  <a:gd name="T17" fmla="*/ 4 h 13"/>
                  <a:gd name="T18" fmla="*/ 8 w 13"/>
                  <a:gd name="T19" fmla="*/ 0 h 13"/>
                  <a:gd name="T20" fmla="*/ 2 w 13"/>
                  <a:gd name="T21" fmla="*/ 0 h 13"/>
                  <a:gd name="T22" fmla="*/ 8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8" y="11"/>
                    </a:moveTo>
                    <a:lnTo>
                      <a:pt x="2" y="0"/>
                    </a:lnTo>
                    <a:lnTo>
                      <a:pt x="0" y="2"/>
                    </a:lnTo>
                    <a:lnTo>
                      <a:pt x="6" y="13"/>
                    </a:lnTo>
                    <a:lnTo>
                      <a:pt x="8" y="13"/>
                    </a:lnTo>
                    <a:lnTo>
                      <a:pt x="8" y="11"/>
                    </a:lnTo>
                    <a:lnTo>
                      <a:pt x="8" y="13"/>
                    </a:lnTo>
                    <a:lnTo>
                      <a:pt x="13" y="8"/>
                    </a:lnTo>
                    <a:lnTo>
                      <a:pt x="11" y="4"/>
                    </a:lnTo>
                    <a:lnTo>
                      <a:pt x="8" y="0"/>
                    </a:lnTo>
                    <a:lnTo>
                      <a:pt x="2" y="0"/>
                    </a:lnTo>
                    <a:lnTo>
                      <a:pt x="8"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4" name="Freeform 615"/>
              <p:cNvSpPr>
                <a:spLocks/>
              </p:cNvSpPr>
              <p:nvPr/>
            </p:nvSpPr>
            <p:spPr bwMode="auto">
              <a:xfrm>
                <a:off x="7042" y="1945"/>
                <a:ext cx="13" cy="14"/>
              </a:xfrm>
              <a:custGeom>
                <a:avLst/>
                <a:gdLst>
                  <a:gd name="T0" fmla="*/ 4 w 13"/>
                  <a:gd name="T1" fmla="*/ 0 h 14"/>
                  <a:gd name="T2" fmla="*/ 4 w 13"/>
                  <a:gd name="T3" fmla="*/ 0 h 14"/>
                  <a:gd name="T4" fmla="*/ 0 w 13"/>
                  <a:gd name="T5" fmla="*/ 3 h 14"/>
                  <a:gd name="T6" fmla="*/ 6 w 13"/>
                  <a:gd name="T7" fmla="*/ 14 h 14"/>
                  <a:gd name="T8" fmla="*/ 11 w 13"/>
                  <a:gd name="T9" fmla="*/ 11 h 14"/>
                  <a:gd name="T10" fmla="*/ 4 w 13"/>
                  <a:gd name="T11" fmla="*/ 0 h 14"/>
                  <a:gd name="T12" fmla="*/ 11 w 13"/>
                  <a:gd name="T13" fmla="*/ 11 h 14"/>
                  <a:gd name="T14" fmla="*/ 13 w 13"/>
                  <a:gd name="T15" fmla="*/ 9 h 14"/>
                  <a:gd name="T16" fmla="*/ 13 w 13"/>
                  <a:gd name="T17" fmla="*/ 3 h 14"/>
                  <a:gd name="T18" fmla="*/ 9 w 13"/>
                  <a:gd name="T19" fmla="*/ 0 h 14"/>
                  <a:gd name="T20" fmla="*/ 4 w 13"/>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4" y="0"/>
                    </a:moveTo>
                    <a:lnTo>
                      <a:pt x="4" y="0"/>
                    </a:lnTo>
                    <a:lnTo>
                      <a:pt x="0" y="3"/>
                    </a:lnTo>
                    <a:lnTo>
                      <a:pt x="6" y="14"/>
                    </a:lnTo>
                    <a:lnTo>
                      <a:pt x="11" y="11"/>
                    </a:lnTo>
                    <a:lnTo>
                      <a:pt x="4" y="0"/>
                    </a:lnTo>
                    <a:lnTo>
                      <a:pt x="11" y="11"/>
                    </a:lnTo>
                    <a:lnTo>
                      <a:pt x="13" y="9"/>
                    </a:lnTo>
                    <a:lnTo>
                      <a:pt x="13" y="3"/>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5" name="Freeform 616"/>
              <p:cNvSpPr>
                <a:spLocks/>
              </p:cNvSpPr>
              <p:nvPr/>
            </p:nvSpPr>
            <p:spPr bwMode="auto">
              <a:xfrm>
                <a:off x="7046" y="1943"/>
                <a:ext cx="13" cy="16"/>
              </a:xfrm>
              <a:custGeom>
                <a:avLst/>
                <a:gdLst>
                  <a:gd name="T0" fmla="*/ 5 w 13"/>
                  <a:gd name="T1" fmla="*/ 2 h 16"/>
                  <a:gd name="T2" fmla="*/ 2 w 13"/>
                  <a:gd name="T3" fmla="*/ 2 h 16"/>
                  <a:gd name="T4" fmla="*/ 0 w 13"/>
                  <a:gd name="T5" fmla="*/ 2 h 16"/>
                  <a:gd name="T6" fmla="*/ 7 w 13"/>
                  <a:gd name="T7" fmla="*/ 16 h 16"/>
                  <a:gd name="T8" fmla="*/ 9 w 13"/>
                  <a:gd name="T9" fmla="*/ 13 h 16"/>
                  <a:gd name="T10" fmla="*/ 5 w 13"/>
                  <a:gd name="T11" fmla="*/ 2 h 16"/>
                  <a:gd name="T12" fmla="*/ 9 w 13"/>
                  <a:gd name="T13" fmla="*/ 13 h 16"/>
                  <a:gd name="T14" fmla="*/ 13 w 13"/>
                  <a:gd name="T15" fmla="*/ 9 h 16"/>
                  <a:gd name="T16" fmla="*/ 11 w 13"/>
                  <a:gd name="T17" fmla="*/ 5 h 16"/>
                  <a:gd name="T18" fmla="*/ 9 w 13"/>
                  <a:gd name="T19" fmla="*/ 0 h 16"/>
                  <a:gd name="T20" fmla="*/ 2 w 13"/>
                  <a:gd name="T21" fmla="*/ 2 h 16"/>
                  <a:gd name="T22" fmla="*/ 5 w 13"/>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5" y="2"/>
                    </a:moveTo>
                    <a:lnTo>
                      <a:pt x="2" y="2"/>
                    </a:lnTo>
                    <a:lnTo>
                      <a:pt x="0" y="2"/>
                    </a:lnTo>
                    <a:lnTo>
                      <a:pt x="7" y="16"/>
                    </a:lnTo>
                    <a:lnTo>
                      <a:pt x="9" y="13"/>
                    </a:lnTo>
                    <a:lnTo>
                      <a:pt x="5" y="2"/>
                    </a:lnTo>
                    <a:lnTo>
                      <a:pt x="9" y="13"/>
                    </a:lnTo>
                    <a:lnTo>
                      <a:pt x="13" y="9"/>
                    </a:lnTo>
                    <a:lnTo>
                      <a:pt x="11" y="5"/>
                    </a:lnTo>
                    <a:lnTo>
                      <a:pt x="9" y="0"/>
                    </a:lnTo>
                    <a:lnTo>
                      <a:pt x="2" y="2"/>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6" name="Freeform 617"/>
              <p:cNvSpPr>
                <a:spLocks/>
              </p:cNvSpPr>
              <p:nvPr/>
            </p:nvSpPr>
            <p:spPr bwMode="auto">
              <a:xfrm>
                <a:off x="7051" y="1943"/>
                <a:ext cx="11" cy="13"/>
              </a:xfrm>
              <a:custGeom>
                <a:avLst/>
                <a:gdLst>
                  <a:gd name="T0" fmla="*/ 8 w 11"/>
                  <a:gd name="T1" fmla="*/ 11 h 13"/>
                  <a:gd name="T2" fmla="*/ 2 w 11"/>
                  <a:gd name="T3" fmla="*/ 0 h 13"/>
                  <a:gd name="T4" fmla="*/ 0 w 11"/>
                  <a:gd name="T5" fmla="*/ 2 h 13"/>
                  <a:gd name="T6" fmla="*/ 4 w 11"/>
                  <a:gd name="T7" fmla="*/ 13 h 13"/>
                  <a:gd name="T8" fmla="*/ 8 w 11"/>
                  <a:gd name="T9" fmla="*/ 11 h 13"/>
                  <a:gd name="T10" fmla="*/ 8 w 11"/>
                  <a:gd name="T11" fmla="*/ 11 h 13"/>
                  <a:gd name="T12" fmla="*/ 8 w 11"/>
                  <a:gd name="T13" fmla="*/ 11 h 13"/>
                  <a:gd name="T14" fmla="*/ 11 w 11"/>
                  <a:gd name="T15" fmla="*/ 7 h 13"/>
                  <a:gd name="T16" fmla="*/ 11 w 11"/>
                  <a:gd name="T17" fmla="*/ 2 h 13"/>
                  <a:gd name="T18" fmla="*/ 8 w 11"/>
                  <a:gd name="T19" fmla="*/ 0 h 13"/>
                  <a:gd name="T20" fmla="*/ 2 w 11"/>
                  <a:gd name="T21" fmla="*/ 0 h 13"/>
                  <a:gd name="T22" fmla="*/ 8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8" y="11"/>
                    </a:moveTo>
                    <a:lnTo>
                      <a:pt x="2" y="0"/>
                    </a:lnTo>
                    <a:lnTo>
                      <a:pt x="0" y="2"/>
                    </a:lnTo>
                    <a:lnTo>
                      <a:pt x="4" y="13"/>
                    </a:lnTo>
                    <a:lnTo>
                      <a:pt x="8" y="11"/>
                    </a:lnTo>
                    <a:lnTo>
                      <a:pt x="8" y="11"/>
                    </a:lnTo>
                    <a:lnTo>
                      <a:pt x="8" y="11"/>
                    </a:lnTo>
                    <a:lnTo>
                      <a:pt x="11" y="7"/>
                    </a:lnTo>
                    <a:lnTo>
                      <a:pt x="11" y="2"/>
                    </a:lnTo>
                    <a:lnTo>
                      <a:pt x="8" y="0"/>
                    </a:lnTo>
                    <a:lnTo>
                      <a:pt x="2" y="0"/>
                    </a:lnTo>
                    <a:lnTo>
                      <a:pt x="8"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7" name="Freeform 618"/>
              <p:cNvSpPr>
                <a:spLocks/>
              </p:cNvSpPr>
              <p:nvPr/>
            </p:nvSpPr>
            <p:spPr bwMode="auto">
              <a:xfrm>
                <a:off x="7053" y="1941"/>
                <a:ext cx="13" cy="13"/>
              </a:xfrm>
              <a:custGeom>
                <a:avLst/>
                <a:gdLst>
                  <a:gd name="T0" fmla="*/ 4 w 13"/>
                  <a:gd name="T1" fmla="*/ 0 h 13"/>
                  <a:gd name="T2" fmla="*/ 2 w 13"/>
                  <a:gd name="T3" fmla="*/ 0 h 13"/>
                  <a:gd name="T4" fmla="*/ 0 w 13"/>
                  <a:gd name="T5" fmla="*/ 2 h 13"/>
                  <a:gd name="T6" fmla="*/ 6 w 13"/>
                  <a:gd name="T7" fmla="*/ 13 h 13"/>
                  <a:gd name="T8" fmla="*/ 9 w 13"/>
                  <a:gd name="T9" fmla="*/ 11 h 13"/>
                  <a:gd name="T10" fmla="*/ 4 w 13"/>
                  <a:gd name="T11" fmla="*/ 0 h 13"/>
                  <a:gd name="T12" fmla="*/ 9 w 13"/>
                  <a:gd name="T13" fmla="*/ 11 h 13"/>
                  <a:gd name="T14" fmla="*/ 13 w 13"/>
                  <a:gd name="T15" fmla="*/ 7 h 13"/>
                  <a:gd name="T16" fmla="*/ 11 w 13"/>
                  <a:gd name="T17" fmla="*/ 2 h 13"/>
                  <a:gd name="T18" fmla="*/ 9 w 13"/>
                  <a:gd name="T19" fmla="*/ 0 h 13"/>
                  <a:gd name="T20" fmla="*/ 2 w 13"/>
                  <a:gd name="T21" fmla="*/ 0 h 13"/>
                  <a:gd name="T22" fmla="*/ 4 w 13"/>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4" y="0"/>
                    </a:moveTo>
                    <a:lnTo>
                      <a:pt x="2" y="0"/>
                    </a:lnTo>
                    <a:lnTo>
                      <a:pt x="0" y="2"/>
                    </a:lnTo>
                    <a:lnTo>
                      <a:pt x="6" y="13"/>
                    </a:lnTo>
                    <a:lnTo>
                      <a:pt x="9" y="11"/>
                    </a:lnTo>
                    <a:lnTo>
                      <a:pt x="4" y="0"/>
                    </a:lnTo>
                    <a:lnTo>
                      <a:pt x="9" y="11"/>
                    </a:lnTo>
                    <a:lnTo>
                      <a:pt x="13" y="7"/>
                    </a:lnTo>
                    <a:lnTo>
                      <a:pt x="11" y="2"/>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8" name="Freeform 619"/>
              <p:cNvSpPr>
                <a:spLocks/>
              </p:cNvSpPr>
              <p:nvPr/>
            </p:nvSpPr>
            <p:spPr bwMode="auto">
              <a:xfrm>
                <a:off x="7057" y="1939"/>
                <a:ext cx="11" cy="13"/>
              </a:xfrm>
              <a:custGeom>
                <a:avLst/>
                <a:gdLst>
                  <a:gd name="T0" fmla="*/ 9 w 11"/>
                  <a:gd name="T1" fmla="*/ 11 h 13"/>
                  <a:gd name="T2" fmla="*/ 2 w 11"/>
                  <a:gd name="T3" fmla="*/ 0 h 13"/>
                  <a:gd name="T4" fmla="*/ 0 w 11"/>
                  <a:gd name="T5" fmla="*/ 2 h 13"/>
                  <a:gd name="T6" fmla="*/ 5 w 11"/>
                  <a:gd name="T7" fmla="*/ 13 h 13"/>
                  <a:gd name="T8" fmla="*/ 9 w 11"/>
                  <a:gd name="T9" fmla="*/ 13 h 13"/>
                  <a:gd name="T10" fmla="*/ 9 w 11"/>
                  <a:gd name="T11" fmla="*/ 11 h 13"/>
                  <a:gd name="T12" fmla="*/ 9 w 11"/>
                  <a:gd name="T13" fmla="*/ 13 h 13"/>
                  <a:gd name="T14" fmla="*/ 11 w 11"/>
                  <a:gd name="T15" fmla="*/ 9 h 13"/>
                  <a:gd name="T16" fmla="*/ 11 w 11"/>
                  <a:gd name="T17" fmla="*/ 4 h 13"/>
                  <a:gd name="T18" fmla="*/ 9 w 11"/>
                  <a:gd name="T19" fmla="*/ 0 h 13"/>
                  <a:gd name="T20" fmla="*/ 2 w 11"/>
                  <a:gd name="T21" fmla="*/ 0 h 13"/>
                  <a:gd name="T22" fmla="*/ 9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9" y="11"/>
                    </a:moveTo>
                    <a:lnTo>
                      <a:pt x="2" y="0"/>
                    </a:lnTo>
                    <a:lnTo>
                      <a:pt x="0" y="2"/>
                    </a:lnTo>
                    <a:lnTo>
                      <a:pt x="5" y="13"/>
                    </a:lnTo>
                    <a:lnTo>
                      <a:pt x="9" y="13"/>
                    </a:lnTo>
                    <a:lnTo>
                      <a:pt x="9" y="11"/>
                    </a:lnTo>
                    <a:lnTo>
                      <a:pt x="9" y="13"/>
                    </a:lnTo>
                    <a:lnTo>
                      <a:pt x="11" y="9"/>
                    </a:lnTo>
                    <a:lnTo>
                      <a:pt x="11" y="4"/>
                    </a:lnTo>
                    <a:lnTo>
                      <a:pt x="9" y="0"/>
                    </a:lnTo>
                    <a:lnTo>
                      <a:pt x="2"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9" name="Freeform 620"/>
              <p:cNvSpPr>
                <a:spLocks/>
              </p:cNvSpPr>
              <p:nvPr/>
            </p:nvSpPr>
            <p:spPr bwMode="auto">
              <a:xfrm>
                <a:off x="7059" y="1936"/>
                <a:ext cx="14" cy="14"/>
              </a:xfrm>
              <a:custGeom>
                <a:avLst/>
                <a:gdLst>
                  <a:gd name="T0" fmla="*/ 5 w 14"/>
                  <a:gd name="T1" fmla="*/ 0 h 14"/>
                  <a:gd name="T2" fmla="*/ 5 w 14"/>
                  <a:gd name="T3" fmla="*/ 0 h 14"/>
                  <a:gd name="T4" fmla="*/ 0 w 14"/>
                  <a:gd name="T5" fmla="*/ 3 h 14"/>
                  <a:gd name="T6" fmla="*/ 7 w 14"/>
                  <a:gd name="T7" fmla="*/ 14 h 14"/>
                  <a:gd name="T8" fmla="*/ 11 w 14"/>
                  <a:gd name="T9" fmla="*/ 14 h 14"/>
                  <a:gd name="T10" fmla="*/ 5 w 14"/>
                  <a:gd name="T11" fmla="*/ 0 h 14"/>
                  <a:gd name="T12" fmla="*/ 11 w 14"/>
                  <a:gd name="T13" fmla="*/ 14 h 14"/>
                  <a:gd name="T14" fmla="*/ 14 w 14"/>
                  <a:gd name="T15" fmla="*/ 9 h 14"/>
                  <a:gd name="T16" fmla="*/ 14 w 14"/>
                  <a:gd name="T17" fmla="*/ 3 h 14"/>
                  <a:gd name="T18" fmla="*/ 9 w 14"/>
                  <a:gd name="T19" fmla="*/ 0 h 14"/>
                  <a:gd name="T20" fmla="*/ 5 w 14"/>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4">
                    <a:moveTo>
                      <a:pt x="5" y="0"/>
                    </a:moveTo>
                    <a:lnTo>
                      <a:pt x="5" y="0"/>
                    </a:lnTo>
                    <a:lnTo>
                      <a:pt x="0" y="3"/>
                    </a:lnTo>
                    <a:lnTo>
                      <a:pt x="7" y="14"/>
                    </a:lnTo>
                    <a:lnTo>
                      <a:pt x="11" y="14"/>
                    </a:lnTo>
                    <a:lnTo>
                      <a:pt x="5" y="0"/>
                    </a:lnTo>
                    <a:lnTo>
                      <a:pt x="11" y="14"/>
                    </a:lnTo>
                    <a:lnTo>
                      <a:pt x="14" y="9"/>
                    </a:lnTo>
                    <a:lnTo>
                      <a:pt x="14" y="3"/>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0" name="Freeform 621"/>
              <p:cNvSpPr>
                <a:spLocks/>
              </p:cNvSpPr>
              <p:nvPr/>
            </p:nvSpPr>
            <p:spPr bwMode="auto">
              <a:xfrm>
                <a:off x="7064" y="1936"/>
                <a:ext cx="11" cy="14"/>
              </a:xfrm>
              <a:custGeom>
                <a:avLst/>
                <a:gdLst>
                  <a:gd name="T0" fmla="*/ 9 w 11"/>
                  <a:gd name="T1" fmla="*/ 12 h 14"/>
                  <a:gd name="T2" fmla="*/ 4 w 11"/>
                  <a:gd name="T3" fmla="*/ 0 h 14"/>
                  <a:gd name="T4" fmla="*/ 0 w 11"/>
                  <a:gd name="T5" fmla="*/ 0 h 14"/>
                  <a:gd name="T6" fmla="*/ 4 w 11"/>
                  <a:gd name="T7" fmla="*/ 14 h 14"/>
                  <a:gd name="T8" fmla="*/ 9 w 11"/>
                  <a:gd name="T9" fmla="*/ 12 h 14"/>
                  <a:gd name="T10" fmla="*/ 9 w 11"/>
                  <a:gd name="T11" fmla="*/ 12 h 14"/>
                  <a:gd name="T12" fmla="*/ 9 w 11"/>
                  <a:gd name="T13" fmla="*/ 12 h 14"/>
                  <a:gd name="T14" fmla="*/ 11 w 11"/>
                  <a:gd name="T15" fmla="*/ 7 h 14"/>
                  <a:gd name="T16" fmla="*/ 11 w 11"/>
                  <a:gd name="T17" fmla="*/ 3 h 14"/>
                  <a:gd name="T18" fmla="*/ 9 w 11"/>
                  <a:gd name="T19" fmla="*/ 0 h 14"/>
                  <a:gd name="T20" fmla="*/ 4 w 11"/>
                  <a:gd name="T21" fmla="*/ 0 h 14"/>
                  <a:gd name="T22" fmla="*/ 9 w 11"/>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9" y="12"/>
                    </a:moveTo>
                    <a:lnTo>
                      <a:pt x="4" y="0"/>
                    </a:lnTo>
                    <a:lnTo>
                      <a:pt x="0" y="0"/>
                    </a:lnTo>
                    <a:lnTo>
                      <a:pt x="4" y="14"/>
                    </a:lnTo>
                    <a:lnTo>
                      <a:pt x="9" y="12"/>
                    </a:lnTo>
                    <a:lnTo>
                      <a:pt x="9" y="12"/>
                    </a:lnTo>
                    <a:lnTo>
                      <a:pt x="9" y="12"/>
                    </a:lnTo>
                    <a:lnTo>
                      <a:pt x="11" y="7"/>
                    </a:lnTo>
                    <a:lnTo>
                      <a:pt x="11" y="3"/>
                    </a:lnTo>
                    <a:lnTo>
                      <a:pt x="9" y="0"/>
                    </a:lnTo>
                    <a:lnTo>
                      <a:pt x="4" y="0"/>
                    </a:lnTo>
                    <a:lnTo>
                      <a:pt x="9"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1" name="Freeform 622"/>
              <p:cNvSpPr>
                <a:spLocks/>
              </p:cNvSpPr>
              <p:nvPr/>
            </p:nvSpPr>
            <p:spPr bwMode="auto">
              <a:xfrm>
                <a:off x="7066" y="1934"/>
                <a:ext cx="13" cy="14"/>
              </a:xfrm>
              <a:custGeom>
                <a:avLst/>
                <a:gdLst>
                  <a:gd name="T0" fmla="*/ 4 w 13"/>
                  <a:gd name="T1" fmla="*/ 0 h 14"/>
                  <a:gd name="T2" fmla="*/ 4 w 13"/>
                  <a:gd name="T3" fmla="*/ 0 h 14"/>
                  <a:gd name="T4" fmla="*/ 0 w 13"/>
                  <a:gd name="T5" fmla="*/ 2 h 14"/>
                  <a:gd name="T6" fmla="*/ 7 w 13"/>
                  <a:gd name="T7" fmla="*/ 14 h 14"/>
                  <a:gd name="T8" fmla="*/ 9 w 13"/>
                  <a:gd name="T9" fmla="*/ 11 h 14"/>
                  <a:gd name="T10" fmla="*/ 4 w 13"/>
                  <a:gd name="T11" fmla="*/ 0 h 14"/>
                  <a:gd name="T12" fmla="*/ 9 w 13"/>
                  <a:gd name="T13" fmla="*/ 11 h 14"/>
                  <a:gd name="T14" fmla="*/ 13 w 13"/>
                  <a:gd name="T15" fmla="*/ 7 h 14"/>
                  <a:gd name="T16" fmla="*/ 13 w 13"/>
                  <a:gd name="T17" fmla="*/ 2 h 14"/>
                  <a:gd name="T18" fmla="*/ 9 w 13"/>
                  <a:gd name="T19" fmla="*/ 0 h 14"/>
                  <a:gd name="T20" fmla="*/ 4 w 13"/>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4" y="0"/>
                    </a:moveTo>
                    <a:lnTo>
                      <a:pt x="4" y="0"/>
                    </a:lnTo>
                    <a:lnTo>
                      <a:pt x="0" y="2"/>
                    </a:lnTo>
                    <a:lnTo>
                      <a:pt x="7" y="14"/>
                    </a:lnTo>
                    <a:lnTo>
                      <a:pt x="9" y="11"/>
                    </a:lnTo>
                    <a:lnTo>
                      <a:pt x="4" y="0"/>
                    </a:lnTo>
                    <a:lnTo>
                      <a:pt x="9" y="11"/>
                    </a:lnTo>
                    <a:lnTo>
                      <a:pt x="13" y="7"/>
                    </a:lnTo>
                    <a:lnTo>
                      <a:pt x="13"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2" name="Freeform 623"/>
              <p:cNvSpPr>
                <a:spLocks/>
              </p:cNvSpPr>
              <p:nvPr/>
            </p:nvSpPr>
            <p:spPr bwMode="auto">
              <a:xfrm>
                <a:off x="7070" y="1932"/>
                <a:ext cx="12" cy="13"/>
              </a:xfrm>
              <a:custGeom>
                <a:avLst/>
                <a:gdLst>
                  <a:gd name="T0" fmla="*/ 5 w 12"/>
                  <a:gd name="T1" fmla="*/ 0 h 13"/>
                  <a:gd name="T2" fmla="*/ 3 w 12"/>
                  <a:gd name="T3" fmla="*/ 0 h 13"/>
                  <a:gd name="T4" fmla="*/ 0 w 12"/>
                  <a:gd name="T5" fmla="*/ 2 h 13"/>
                  <a:gd name="T6" fmla="*/ 5 w 12"/>
                  <a:gd name="T7" fmla="*/ 13 h 13"/>
                  <a:gd name="T8" fmla="*/ 9 w 12"/>
                  <a:gd name="T9" fmla="*/ 11 h 13"/>
                  <a:gd name="T10" fmla="*/ 5 w 12"/>
                  <a:gd name="T11" fmla="*/ 0 h 13"/>
                  <a:gd name="T12" fmla="*/ 9 w 12"/>
                  <a:gd name="T13" fmla="*/ 11 h 13"/>
                  <a:gd name="T14" fmla="*/ 12 w 12"/>
                  <a:gd name="T15" fmla="*/ 9 h 13"/>
                  <a:gd name="T16" fmla="*/ 12 w 12"/>
                  <a:gd name="T17" fmla="*/ 4 h 13"/>
                  <a:gd name="T18" fmla="*/ 9 w 12"/>
                  <a:gd name="T19" fmla="*/ 0 h 13"/>
                  <a:gd name="T20" fmla="*/ 3 w 12"/>
                  <a:gd name="T21" fmla="*/ 0 h 13"/>
                  <a:gd name="T22" fmla="*/ 5 w 12"/>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 h="13">
                    <a:moveTo>
                      <a:pt x="5" y="0"/>
                    </a:moveTo>
                    <a:lnTo>
                      <a:pt x="3" y="0"/>
                    </a:lnTo>
                    <a:lnTo>
                      <a:pt x="0" y="2"/>
                    </a:lnTo>
                    <a:lnTo>
                      <a:pt x="5" y="13"/>
                    </a:lnTo>
                    <a:lnTo>
                      <a:pt x="9" y="11"/>
                    </a:lnTo>
                    <a:lnTo>
                      <a:pt x="5" y="0"/>
                    </a:lnTo>
                    <a:lnTo>
                      <a:pt x="9" y="11"/>
                    </a:lnTo>
                    <a:lnTo>
                      <a:pt x="12" y="9"/>
                    </a:lnTo>
                    <a:lnTo>
                      <a:pt x="12" y="4"/>
                    </a:lnTo>
                    <a:lnTo>
                      <a:pt x="9" y="0"/>
                    </a:lnTo>
                    <a:lnTo>
                      <a:pt x="3"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3" name="Freeform 624"/>
              <p:cNvSpPr>
                <a:spLocks/>
              </p:cNvSpPr>
              <p:nvPr/>
            </p:nvSpPr>
            <p:spPr bwMode="auto">
              <a:xfrm>
                <a:off x="7075" y="1930"/>
                <a:ext cx="11" cy="15"/>
              </a:xfrm>
              <a:custGeom>
                <a:avLst/>
                <a:gdLst>
                  <a:gd name="T0" fmla="*/ 9 w 11"/>
                  <a:gd name="T1" fmla="*/ 13 h 15"/>
                  <a:gd name="T2" fmla="*/ 2 w 11"/>
                  <a:gd name="T3" fmla="*/ 0 h 15"/>
                  <a:gd name="T4" fmla="*/ 0 w 11"/>
                  <a:gd name="T5" fmla="*/ 2 h 15"/>
                  <a:gd name="T6" fmla="*/ 4 w 11"/>
                  <a:gd name="T7" fmla="*/ 15 h 15"/>
                  <a:gd name="T8" fmla="*/ 7 w 11"/>
                  <a:gd name="T9" fmla="*/ 13 h 15"/>
                  <a:gd name="T10" fmla="*/ 9 w 11"/>
                  <a:gd name="T11" fmla="*/ 13 h 15"/>
                  <a:gd name="T12" fmla="*/ 7 w 11"/>
                  <a:gd name="T13" fmla="*/ 13 h 15"/>
                  <a:gd name="T14" fmla="*/ 11 w 11"/>
                  <a:gd name="T15" fmla="*/ 9 h 15"/>
                  <a:gd name="T16" fmla="*/ 11 w 11"/>
                  <a:gd name="T17" fmla="*/ 4 h 15"/>
                  <a:gd name="T18" fmla="*/ 9 w 11"/>
                  <a:gd name="T19" fmla="*/ 2 h 15"/>
                  <a:gd name="T20" fmla="*/ 2 w 11"/>
                  <a:gd name="T21" fmla="*/ 0 h 15"/>
                  <a:gd name="T22" fmla="*/ 9 w 11"/>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5">
                    <a:moveTo>
                      <a:pt x="9" y="13"/>
                    </a:moveTo>
                    <a:lnTo>
                      <a:pt x="2" y="0"/>
                    </a:lnTo>
                    <a:lnTo>
                      <a:pt x="0" y="2"/>
                    </a:lnTo>
                    <a:lnTo>
                      <a:pt x="4" y="15"/>
                    </a:lnTo>
                    <a:lnTo>
                      <a:pt x="7" y="13"/>
                    </a:lnTo>
                    <a:lnTo>
                      <a:pt x="9" y="13"/>
                    </a:lnTo>
                    <a:lnTo>
                      <a:pt x="7" y="13"/>
                    </a:lnTo>
                    <a:lnTo>
                      <a:pt x="11" y="9"/>
                    </a:lnTo>
                    <a:lnTo>
                      <a:pt x="11" y="4"/>
                    </a:lnTo>
                    <a:lnTo>
                      <a:pt x="9" y="2"/>
                    </a:lnTo>
                    <a:lnTo>
                      <a:pt x="2" y="0"/>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4" name="Freeform 625"/>
              <p:cNvSpPr>
                <a:spLocks/>
              </p:cNvSpPr>
              <p:nvPr/>
            </p:nvSpPr>
            <p:spPr bwMode="auto">
              <a:xfrm>
                <a:off x="7077" y="1930"/>
                <a:ext cx="13" cy="13"/>
              </a:xfrm>
              <a:custGeom>
                <a:avLst/>
                <a:gdLst>
                  <a:gd name="T0" fmla="*/ 9 w 13"/>
                  <a:gd name="T1" fmla="*/ 11 h 13"/>
                  <a:gd name="T2" fmla="*/ 2 w 13"/>
                  <a:gd name="T3" fmla="*/ 0 h 13"/>
                  <a:gd name="T4" fmla="*/ 0 w 13"/>
                  <a:gd name="T5" fmla="*/ 2 h 13"/>
                  <a:gd name="T6" fmla="*/ 7 w 13"/>
                  <a:gd name="T7" fmla="*/ 13 h 13"/>
                  <a:gd name="T8" fmla="*/ 9 w 13"/>
                  <a:gd name="T9" fmla="*/ 11 h 13"/>
                  <a:gd name="T10" fmla="*/ 9 w 13"/>
                  <a:gd name="T11" fmla="*/ 11 h 13"/>
                  <a:gd name="T12" fmla="*/ 9 w 13"/>
                  <a:gd name="T13" fmla="*/ 11 h 13"/>
                  <a:gd name="T14" fmla="*/ 13 w 13"/>
                  <a:gd name="T15" fmla="*/ 6 h 13"/>
                  <a:gd name="T16" fmla="*/ 11 w 13"/>
                  <a:gd name="T17" fmla="*/ 2 h 13"/>
                  <a:gd name="T18" fmla="*/ 9 w 13"/>
                  <a:gd name="T19" fmla="*/ 0 h 13"/>
                  <a:gd name="T20" fmla="*/ 2 w 13"/>
                  <a:gd name="T21" fmla="*/ 0 h 13"/>
                  <a:gd name="T22" fmla="*/ 9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9" y="11"/>
                    </a:moveTo>
                    <a:lnTo>
                      <a:pt x="2" y="0"/>
                    </a:lnTo>
                    <a:lnTo>
                      <a:pt x="0" y="2"/>
                    </a:lnTo>
                    <a:lnTo>
                      <a:pt x="7" y="13"/>
                    </a:lnTo>
                    <a:lnTo>
                      <a:pt x="9" y="11"/>
                    </a:lnTo>
                    <a:lnTo>
                      <a:pt x="9" y="11"/>
                    </a:lnTo>
                    <a:lnTo>
                      <a:pt x="9" y="11"/>
                    </a:lnTo>
                    <a:lnTo>
                      <a:pt x="13" y="6"/>
                    </a:lnTo>
                    <a:lnTo>
                      <a:pt x="11" y="2"/>
                    </a:lnTo>
                    <a:lnTo>
                      <a:pt x="9" y="0"/>
                    </a:lnTo>
                    <a:lnTo>
                      <a:pt x="2"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5" name="Freeform 626"/>
              <p:cNvSpPr>
                <a:spLocks/>
              </p:cNvSpPr>
              <p:nvPr/>
            </p:nvSpPr>
            <p:spPr bwMode="auto">
              <a:xfrm>
                <a:off x="7079" y="1928"/>
                <a:ext cx="14" cy="13"/>
              </a:xfrm>
              <a:custGeom>
                <a:avLst/>
                <a:gdLst>
                  <a:gd name="T0" fmla="*/ 5 w 14"/>
                  <a:gd name="T1" fmla="*/ 0 h 13"/>
                  <a:gd name="T2" fmla="*/ 5 w 14"/>
                  <a:gd name="T3" fmla="*/ 0 h 13"/>
                  <a:gd name="T4" fmla="*/ 0 w 14"/>
                  <a:gd name="T5" fmla="*/ 2 h 13"/>
                  <a:gd name="T6" fmla="*/ 7 w 14"/>
                  <a:gd name="T7" fmla="*/ 13 h 13"/>
                  <a:gd name="T8" fmla="*/ 11 w 14"/>
                  <a:gd name="T9" fmla="*/ 11 h 13"/>
                  <a:gd name="T10" fmla="*/ 5 w 14"/>
                  <a:gd name="T11" fmla="*/ 0 h 13"/>
                  <a:gd name="T12" fmla="*/ 11 w 14"/>
                  <a:gd name="T13" fmla="*/ 11 h 13"/>
                  <a:gd name="T14" fmla="*/ 14 w 14"/>
                  <a:gd name="T15" fmla="*/ 6 h 13"/>
                  <a:gd name="T16" fmla="*/ 14 w 14"/>
                  <a:gd name="T17" fmla="*/ 2 h 13"/>
                  <a:gd name="T18" fmla="*/ 9 w 14"/>
                  <a:gd name="T19" fmla="*/ 0 h 13"/>
                  <a:gd name="T20" fmla="*/ 5 w 14"/>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3">
                    <a:moveTo>
                      <a:pt x="5" y="0"/>
                    </a:moveTo>
                    <a:lnTo>
                      <a:pt x="5" y="0"/>
                    </a:lnTo>
                    <a:lnTo>
                      <a:pt x="0" y="2"/>
                    </a:lnTo>
                    <a:lnTo>
                      <a:pt x="7" y="13"/>
                    </a:lnTo>
                    <a:lnTo>
                      <a:pt x="11" y="11"/>
                    </a:lnTo>
                    <a:lnTo>
                      <a:pt x="5" y="0"/>
                    </a:lnTo>
                    <a:lnTo>
                      <a:pt x="11" y="11"/>
                    </a:lnTo>
                    <a:lnTo>
                      <a:pt x="14" y="6"/>
                    </a:lnTo>
                    <a:lnTo>
                      <a:pt x="14" y="2"/>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6" name="Freeform 627"/>
              <p:cNvSpPr>
                <a:spLocks/>
              </p:cNvSpPr>
              <p:nvPr/>
            </p:nvSpPr>
            <p:spPr bwMode="auto">
              <a:xfrm>
                <a:off x="7084" y="1925"/>
                <a:ext cx="13" cy="14"/>
              </a:xfrm>
              <a:custGeom>
                <a:avLst/>
                <a:gdLst>
                  <a:gd name="T0" fmla="*/ 9 w 13"/>
                  <a:gd name="T1" fmla="*/ 14 h 14"/>
                  <a:gd name="T2" fmla="*/ 4 w 13"/>
                  <a:gd name="T3" fmla="*/ 0 h 14"/>
                  <a:gd name="T4" fmla="*/ 0 w 13"/>
                  <a:gd name="T5" fmla="*/ 3 h 14"/>
                  <a:gd name="T6" fmla="*/ 4 w 13"/>
                  <a:gd name="T7" fmla="*/ 14 h 14"/>
                  <a:gd name="T8" fmla="*/ 9 w 13"/>
                  <a:gd name="T9" fmla="*/ 14 h 14"/>
                  <a:gd name="T10" fmla="*/ 9 w 13"/>
                  <a:gd name="T11" fmla="*/ 14 h 14"/>
                  <a:gd name="T12" fmla="*/ 9 w 13"/>
                  <a:gd name="T13" fmla="*/ 14 h 14"/>
                  <a:gd name="T14" fmla="*/ 13 w 13"/>
                  <a:gd name="T15" fmla="*/ 9 h 14"/>
                  <a:gd name="T16" fmla="*/ 13 w 13"/>
                  <a:gd name="T17" fmla="*/ 5 h 14"/>
                  <a:gd name="T18" fmla="*/ 9 w 13"/>
                  <a:gd name="T19" fmla="*/ 0 h 14"/>
                  <a:gd name="T20" fmla="*/ 4 w 13"/>
                  <a:gd name="T21" fmla="*/ 0 h 14"/>
                  <a:gd name="T22" fmla="*/ 9 w 13"/>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9" y="14"/>
                    </a:moveTo>
                    <a:lnTo>
                      <a:pt x="4" y="0"/>
                    </a:lnTo>
                    <a:lnTo>
                      <a:pt x="0" y="3"/>
                    </a:lnTo>
                    <a:lnTo>
                      <a:pt x="4" y="14"/>
                    </a:lnTo>
                    <a:lnTo>
                      <a:pt x="9" y="14"/>
                    </a:lnTo>
                    <a:lnTo>
                      <a:pt x="9" y="14"/>
                    </a:lnTo>
                    <a:lnTo>
                      <a:pt x="9" y="14"/>
                    </a:lnTo>
                    <a:lnTo>
                      <a:pt x="13" y="9"/>
                    </a:lnTo>
                    <a:lnTo>
                      <a:pt x="13" y="5"/>
                    </a:lnTo>
                    <a:lnTo>
                      <a:pt x="9" y="0"/>
                    </a:lnTo>
                    <a:lnTo>
                      <a:pt x="4" y="0"/>
                    </a:lnTo>
                    <a:lnTo>
                      <a:pt x="9"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7" name="Freeform 628"/>
              <p:cNvSpPr>
                <a:spLocks/>
              </p:cNvSpPr>
              <p:nvPr/>
            </p:nvSpPr>
            <p:spPr bwMode="auto">
              <a:xfrm>
                <a:off x="7088" y="1925"/>
                <a:ext cx="11" cy="14"/>
              </a:xfrm>
              <a:custGeom>
                <a:avLst/>
                <a:gdLst>
                  <a:gd name="T0" fmla="*/ 9 w 11"/>
                  <a:gd name="T1" fmla="*/ 11 h 14"/>
                  <a:gd name="T2" fmla="*/ 2 w 11"/>
                  <a:gd name="T3" fmla="*/ 0 h 14"/>
                  <a:gd name="T4" fmla="*/ 0 w 11"/>
                  <a:gd name="T5" fmla="*/ 0 h 14"/>
                  <a:gd name="T6" fmla="*/ 5 w 11"/>
                  <a:gd name="T7" fmla="*/ 14 h 14"/>
                  <a:gd name="T8" fmla="*/ 7 w 11"/>
                  <a:gd name="T9" fmla="*/ 11 h 14"/>
                  <a:gd name="T10" fmla="*/ 9 w 11"/>
                  <a:gd name="T11" fmla="*/ 11 h 14"/>
                  <a:gd name="T12" fmla="*/ 7 w 11"/>
                  <a:gd name="T13" fmla="*/ 11 h 14"/>
                  <a:gd name="T14" fmla="*/ 11 w 11"/>
                  <a:gd name="T15" fmla="*/ 7 h 14"/>
                  <a:gd name="T16" fmla="*/ 11 w 11"/>
                  <a:gd name="T17" fmla="*/ 3 h 14"/>
                  <a:gd name="T18" fmla="*/ 9 w 11"/>
                  <a:gd name="T19" fmla="*/ 0 h 14"/>
                  <a:gd name="T20" fmla="*/ 2 w 11"/>
                  <a:gd name="T21" fmla="*/ 0 h 14"/>
                  <a:gd name="T22" fmla="*/ 9 w 11"/>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9" y="11"/>
                    </a:moveTo>
                    <a:lnTo>
                      <a:pt x="2" y="0"/>
                    </a:lnTo>
                    <a:lnTo>
                      <a:pt x="0" y="0"/>
                    </a:lnTo>
                    <a:lnTo>
                      <a:pt x="5" y="14"/>
                    </a:lnTo>
                    <a:lnTo>
                      <a:pt x="7" y="11"/>
                    </a:lnTo>
                    <a:lnTo>
                      <a:pt x="9" y="11"/>
                    </a:lnTo>
                    <a:lnTo>
                      <a:pt x="7" y="11"/>
                    </a:lnTo>
                    <a:lnTo>
                      <a:pt x="11" y="7"/>
                    </a:lnTo>
                    <a:lnTo>
                      <a:pt x="11" y="3"/>
                    </a:lnTo>
                    <a:lnTo>
                      <a:pt x="9" y="0"/>
                    </a:lnTo>
                    <a:lnTo>
                      <a:pt x="2"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8" name="Freeform 629"/>
              <p:cNvSpPr>
                <a:spLocks/>
              </p:cNvSpPr>
              <p:nvPr/>
            </p:nvSpPr>
            <p:spPr bwMode="auto">
              <a:xfrm>
                <a:off x="7090" y="1923"/>
                <a:ext cx="14" cy="13"/>
              </a:xfrm>
              <a:custGeom>
                <a:avLst/>
                <a:gdLst>
                  <a:gd name="T0" fmla="*/ 9 w 14"/>
                  <a:gd name="T1" fmla="*/ 11 h 13"/>
                  <a:gd name="T2" fmla="*/ 5 w 14"/>
                  <a:gd name="T3" fmla="*/ 0 h 13"/>
                  <a:gd name="T4" fmla="*/ 0 w 14"/>
                  <a:gd name="T5" fmla="*/ 2 h 13"/>
                  <a:gd name="T6" fmla="*/ 7 w 14"/>
                  <a:gd name="T7" fmla="*/ 13 h 13"/>
                  <a:gd name="T8" fmla="*/ 9 w 14"/>
                  <a:gd name="T9" fmla="*/ 13 h 13"/>
                  <a:gd name="T10" fmla="*/ 9 w 14"/>
                  <a:gd name="T11" fmla="*/ 11 h 13"/>
                  <a:gd name="T12" fmla="*/ 9 w 14"/>
                  <a:gd name="T13" fmla="*/ 13 h 13"/>
                  <a:gd name="T14" fmla="*/ 14 w 14"/>
                  <a:gd name="T15" fmla="*/ 9 h 13"/>
                  <a:gd name="T16" fmla="*/ 14 w 14"/>
                  <a:gd name="T17" fmla="*/ 5 h 13"/>
                  <a:gd name="T18" fmla="*/ 9 w 14"/>
                  <a:gd name="T19" fmla="*/ 0 h 13"/>
                  <a:gd name="T20" fmla="*/ 5 w 14"/>
                  <a:gd name="T21" fmla="*/ 0 h 13"/>
                  <a:gd name="T22" fmla="*/ 9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9" y="11"/>
                    </a:moveTo>
                    <a:lnTo>
                      <a:pt x="5" y="0"/>
                    </a:lnTo>
                    <a:lnTo>
                      <a:pt x="0" y="2"/>
                    </a:lnTo>
                    <a:lnTo>
                      <a:pt x="7" y="13"/>
                    </a:lnTo>
                    <a:lnTo>
                      <a:pt x="9" y="13"/>
                    </a:lnTo>
                    <a:lnTo>
                      <a:pt x="9" y="11"/>
                    </a:lnTo>
                    <a:lnTo>
                      <a:pt x="9" y="13"/>
                    </a:lnTo>
                    <a:lnTo>
                      <a:pt x="14" y="9"/>
                    </a:lnTo>
                    <a:lnTo>
                      <a:pt x="14" y="5"/>
                    </a:lnTo>
                    <a:lnTo>
                      <a:pt x="9" y="0"/>
                    </a:lnTo>
                    <a:lnTo>
                      <a:pt x="5"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9" name="Freeform 630"/>
              <p:cNvSpPr>
                <a:spLocks/>
              </p:cNvSpPr>
              <p:nvPr/>
            </p:nvSpPr>
            <p:spPr bwMode="auto">
              <a:xfrm>
                <a:off x="7095" y="1921"/>
                <a:ext cx="11" cy="13"/>
              </a:xfrm>
              <a:custGeom>
                <a:avLst/>
                <a:gdLst>
                  <a:gd name="T0" fmla="*/ 4 w 11"/>
                  <a:gd name="T1" fmla="*/ 0 h 13"/>
                  <a:gd name="T2" fmla="*/ 2 w 11"/>
                  <a:gd name="T3" fmla="*/ 0 h 13"/>
                  <a:gd name="T4" fmla="*/ 0 w 11"/>
                  <a:gd name="T5" fmla="*/ 2 h 13"/>
                  <a:gd name="T6" fmla="*/ 4 w 11"/>
                  <a:gd name="T7" fmla="*/ 13 h 13"/>
                  <a:gd name="T8" fmla="*/ 9 w 11"/>
                  <a:gd name="T9" fmla="*/ 13 h 13"/>
                  <a:gd name="T10" fmla="*/ 4 w 11"/>
                  <a:gd name="T11" fmla="*/ 0 h 13"/>
                  <a:gd name="T12" fmla="*/ 9 w 11"/>
                  <a:gd name="T13" fmla="*/ 13 h 13"/>
                  <a:gd name="T14" fmla="*/ 11 w 11"/>
                  <a:gd name="T15" fmla="*/ 9 h 13"/>
                  <a:gd name="T16" fmla="*/ 11 w 11"/>
                  <a:gd name="T17" fmla="*/ 4 h 13"/>
                  <a:gd name="T18" fmla="*/ 9 w 11"/>
                  <a:gd name="T19" fmla="*/ 0 h 13"/>
                  <a:gd name="T20" fmla="*/ 2 w 11"/>
                  <a:gd name="T21" fmla="*/ 0 h 13"/>
                  <a:gd name="T22" fmla="*/ 4 w 11"/>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0"/>
                    </a:moveTo>
                    <a:lnTo>
                      <a:pt x="2" y="0"/>
                    </a:lnTo>
                    <a:lnTo>
                      <a:pt x="0" y="2"/>
                    </a:lnTo>
                    <a:lnTo>
                      <a:pt x="4" y="13"/>
                    </a:lnTo>
                    <a:lnTo>
                      <a:pt x="9" y="13"/>
                    </a:lnTo>
                    <a:lnTo>
                      <a:pt x="4" y="0"/>
                    </a:lnTo>
                    <a:lnTo>
                      <a:pt x="9" y="13"/>
                    </a:lnTo>
                    <a:lnTo>
                      <a:pt x="11" y="9"/>
                    </a:lnTo>
                    <a:lnTo>
                      <a:pt x="11" y="4"/>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0" name="Freeform 631"/>
              <p:cNvSpPr>
                <a:spLocks/>
              </p:cNvSpPr>
              <p:nvPr/>
            </p:nvSpPr>
            <p:spPr bwMode="auto">
              <a:xfrm>
                <a:off x="7099" y="1921"/>
                <a:ext cx="11" cy="13"/>
              </a:xfrm>
              <a:custGeom>
                <a:avLst/>
                <a:gdLst>
                  <a:gd name="T0" fmla="*/ 7 w 11"/>
                  <a:gd name="T1" fmla="*/ 11 h 13"/>
                  <a:gd name="T2" fmla="*/ 2 w 11"/>
                  <a:gd name="T3" fmla="*/ 0 h 13"/>
                  <a:gd name="T4" fmla="*/ 0 w 11"/>
                  <a:gd name="T5" fmla="*/ 0 h 13"/>
                  <a:gd name="T6" fmla="*/ 2 w 11"/>
                  <a:gd name="T7" fmla="*/ 13 h 13"/>
                  <a:gd name="T8" fmla="*/ 7 w 11"/>
                  <a:gd name="T9" fmla="*/ 11 h 13"/>
                  <a:gd name="T10" fmla="*/ 7 w 11"/>
                  <a:gd name="T11" fmla="*/ 11 h 13"/>
                  <a:gd name="T12" fmla="*/ 7 w 11"/>
                  <a:gd name="T13" fmla="*/ 11 h 13"/>
                  <a:gd name="T14" fmla="*/ 11 w 11"/>
                  <a:gd name="T15" fmla="*/ 9 h 13"/>
                  <a:gd name="T16" fmla="*/ 11 w 11"/>
                  <a:gd name="T17" fmla="*/ 4 h 13"/>
                  <a:gd name="T18" fmla="*/ 9 w 11"/>
                  <a:gd name="T19" fmla="*/ 0 h 13"/>
                  <a:gd name="T20" fmla="*/ 2 w 11"/>
                  <a:gd name="T21" fmla="*/ 0 h 13"/>
                  <a:gd name="T22" fmla="*/ 7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1"/>
                    </a:moveTo>
                    <a:lnTo>
                      <a:pt x="2" y="0"/>
                    </a:lnTo>
                    <a:lnTo>
                      <a:pt x="0" y="0"/>
                    </a:lnTo>
                    <a:lnTo>
                      <a:pt x="2" y="13"/>
                    </a:lnTo>
                    <a:lnTo>
                      <a:pt x="7" y="11"/>
                    </a:lnTo>
                    <a:lnTo>
                      <a:pt x="7" y="11"/>
                    </a:lnTo>
                    <a:lnTo>
                      <a:pt x="7" y="11"/>
                    </a:lnTo>
                    <a:lnTo>
                      <a:pt x="11" y="9"/>
                    </a:lnTo>
                    <a:lnTo>
                      <a:pt x="11" y="4"/>
                    </a:lnTo>
                    <a:lnTo>
                      <a:pt x="9" y="0"/>
                    </a:lnTo>
                    <a:lnTo>
                      <a:pt x="2" y="0"/>
                    </a:lnTo>
                    <a:lnTo>
                      <a:pt x="7"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1" name="Freeform 632"/>
              <p:cNvSpPr>
                <a:spLocks/>
              </p:cNvSpPr>
              <p:nvPr/>
            </p:nvSpPr>
            <p:spPr bwMode="auto">
              <a:xfrm>
                <a:off x="7101" y="1919"/>
                <a:ext cx="11" cy="13"/>
              </a:xfrm>
              <a:custGeom>
                <a:avLst/>
                <a:gdLst>
                  <a:gd name="T0" fmla="*/ 9 w 11"/>
                  <a:gd name="T1" fmla="*/ 13 h 13"/>
                  <a:gd name="T2" fmla="*/ 5 w 11"/>
                  <a:gd name="T3" fmla="*/ 0 h 13"/>
                  <a:gd name="T4" fmla="*/ 0 w 11"/>
                  <a:gd name="T5" fmla="*/ 2 h 13"/>
                  <a:gd name="T6" fmla="*/ 5 w 11"/>
                  <a:gd name="T7" fmla="*/ 13 h 13"/>
                  <a:gd name="T8" fmla="*/ 9 w 11"/>
                  <a:gd name="T9" fmla="*/ 13 h 13"/>
                  <a:gd name="T10" fmla="*/ 9 w 11"/>
                  <a:gd name="T11" fmla="*/ 13 h 13"/>
                  <a:gd name="T12" fmla="*/ 9 w 11"/>
                  <a:gd name="T13" fmla="*/ 13 h 13"/>
                  <a:gd name="T14" fmla="*/ 11 w 11"/>
                  <a:gd name="T15" fmla="*/ 9 h 13"/>
                  <a:gd name="T16" fmla="*/ 11 w 11"/>
                  <a:gd name="T17" fmla="*/ 4 h 13"/>
                  <a:gd name="T18" fmla="*/ 9 w 11"/>
                  <a:gd name="T19" fmla="*/ 0 h 13"/>
                  <a:gd name="T20" fmla="*/ 5 w 11"/>
                  <a:gd name="T21" fmla="*/ 0 h 13"/>
                  <a:gd name="T22" fmla="*/ 9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9" y="13"/>
                    </a:moveTo>
                    <a:lnTo>
                      <a:pt x="5" y="0"/>
                    </a:lnTo>
                    <a:lnTo>
                      <a:pt x="0" y="2"/>
                    </a:lnTo>
                    <a:lnTo>
                      <a:pt x="5" y="13"/>
                    </a:lnTo>
                    <a:lnTo>
                      <a:pt x="9" y="13"/>
                    </a:lnTo>
                    <a:lnTo>
                      <a:pt x="9" y="13"/>
                    </a:lnTo>
                    <a:lnTo>
                      <a:pt x="9" y="13"/>
                    </a:lnTo>
                    <a:lnTo>
                      <a:pt x="11" y="9"/>
                    </a:lnTo>
                    <a:lnTo>
                      <a:pt x="11" y="4"/>
                    </a:lnTo>
                    <a:lnTo>
                      <a:pt x="9" y="0"/>
                    </a:lnTo>
                    <a:lnTo>
                      <a:pt x="5" y="0"/>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2" name="Freeform 633"/>
              <p:cNvSpPr>
                <a:spLocks/>
              </p:cNvSpPr>
              <p:nvPr/>
            </p:nvSpPr>
            <p:spPr bwMode="auto">
              <a:xfrm>
                <a:off x="7104" y="1919"/>
                <a:ext cx="13" cy="13"/>
              </a:xfrm>
              <a:custGeom>
                <a:avLst/>
                <a:gdLst>
                  <a:gd name="T0" fmla="*/ 4 w 13"/>
                  <a:gd name="T1" fmla="*/ 0 h 13"/>
                  <a:gd name="T2" fmla="*/ 4 w 13"/>
                  <a:gd name="T3" fmla="*/ 0 h 13"/>
                  <a:gd name="T4" fmla="*/ 0 w 13"/>
                  <a:gd name="T5" fmla="*/ 0 h 13"/>
                  <a:gd name="T6" fmla="*/ 6 w 13"/>
                  <a:gd name="T7" fmla="*/ 13 h 13"/>
                  <a:gd name="T8" fmla="*/ 8 w 13"/>
                  <a:gd name="T9" fmla="*/ 11 h 13"/>
                  <a:gd name="T10" fmla="*/ 4 w 13"/>
                  <a:gd name="T11" fmla="*/ 0 h 13"/>
                  <a:gd name="T12" fmla="*/ 8 w 13"/>
                  <a:gd name="T13" fmla="*/ 11 h 13"/>
                  <a:gd name="T14" fmla="*/ 13 w 13"/>
                  <a:gd name="T15" fmla="*/ 6 h 13"/>
                  <a:gd name="T16" fmla="*/ 13 w 13"/>
                  <a:gd name="T17" fmla="*/ 2 h 13"/>
                  <a:gd name="T18" fmla="*/ 8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0"/>
                    </a:lnTo>
                    <a:lnTo>
                      <a:pt x="6" y="13"/>
                    </a:lnTo>
                    <a:lnTo>
                      <a:pt x="8" y="11"/>
                    </a:lnTo>
                    <a:lnTo>
                      <a:pt x="4" y="0"/>
                    </a:lnTo>
                    <a:lnTo>
                      <a:pt x="8" y="11"/>
                    </a:lnTo>
                    <a:lnTo>
                      <a:pt x="13" y="6"/>
                    </a:lnTo>
                    <a:lnTo>
                      <a:pt x="13" y="2"/>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3" name="Freeform 634"/>
              <p:cNvSpPr>
                <a:spLocks/>
              </p:cNvSpPr>
              <p:nvPr/>
            </p:nvSpPr>
            <p:spPr bwMode="auto">
              <a:xfrm>
                <a:off x="7108" y="1917"/>
                <a:ext cx="13" cy="13"/>
              </a:xfrm>
              <a:custGeom>
                <a:avLst/>
                <a:gdLst>
                  <a:gd name="T0" fmla="*/ 9 w 13"/>
                  <a:gd name="T1" fmla="*/ 11 h 13"/>
                  <a:gd name="T2" fmla="*/ 4 w 13"/>
                  <a:gd name="T3" fmla="*/ 0 h 13"/>
                  <a:gd name="T4" fmla="*/ 0 w 13"/>
                  <a:gd name="T5" fmla="*/ 2 h 13"/>
                  <a:gd name="T6" fmla="*/ 4 w 13"/>
                  <a:gd name="T7" fmla="*/ 13 h 13"/>
                  <a:gd name="T8" fmla="*/ 9 w 13"/>
                  <a:gd name="T9" fmla="*/ 11 h 13"/>
                  <a:gd name="T10" fmla="*/ 9 w 13"/>
                  <a:gd name="T11" fmla="*/ 11 h 13"/>
                  <a:gd name="T12" fmla="*/ 9 w 13"/>
                  <a:gd name="T13" fmla="*/ 11 h 13"/>
                  <a:gd name="T14" fmla="*/ 13 w 13"/>
                  <a:gd name="T15" fmla="*/ 8 h 13"/>
                  <a:gd name="T16" fmla="*/ 11 w 13"/>
                  <a:gd name="T17" fmla="*/ 4 h 13"/>
                  <a:gd name="T18" fmla="*/ 9 w 13"/>
                  <a:gd name="T19" fmla="*/ 0 h 13"/>
                  <a:gd name="T20" fmla="*/ 4 w 13"/>
                  <a:gd name="T21" fmla="*/ 0 h 13"/>
                  <a:gd name="T22" fmla="*/ 9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9" y="11"/>
                    </a:moveTo>
                    <a:lnTo>
                      <a:pt x="4" y="0"/>
                    </a:lnTo>
                    <a:lnTo>
                      <a:pt x="0" y="2"/>
                    </a:lnTo>
                    <a:lnTo>
                      <a:pt x="4" y="13"/>
                    </a:lnTo>
                    <a:lnTo>
                      <a:pt x="9" y="11"/>
                    </a:lnTo>
                    <a:lnTo>
                      <a:pt x="9" y="11"/>
                    </a:lnTo>
                    <a:lnTo>
                      <a:pt x="9" y="11"/>
                    </a:lnTo>
                    <a:lnTo>
                      <a:pt x="13" y="8"/>
                    </a:lnTo>
                    <a:lnTo>
                      <a:pt x="11" y="4"/>
                    </a:lnTo>
                    <a:lnTo>
                      <a:pt x="9" y="0"/>
                    </a:lnTo>
                    <a:lnTo>
                      <a:pt x="4"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4" name="Freeform 635"/>
              <p:cNvSpPr>
                <a:spLocks/>
              </p:cNvSpPr>
              <p:nvPr/>
            </p:nvSpPr>
            <p:spPr bwMode="auto">
              <a:xfrm>
                <a:off x="7112" y="1914"/>
                <a:ext cx="11" cy="14"/>
              </a:xfrm>
              <a:custGeom>
                <a:avLst/>
                <a:gdLst>
                  <a:gd name="T0" fmla="*/ 3 w 11"/>
                  <a:gd name="T1" fmla="*/ 0 h 14"/>
                  <a:gd name="T2" fmla="*/ 3 w 11"/>
                  <a:gd name="T3" fmla="*/ 0 h 14"/>
                  <a:gd name="T4" fmla="*/ 0 w 11"/>
                  <a:gd name="T5" fmla="*/ 3 h 14"/>
                  <a:gd name="T6" fmla="*/ 5 w 11"/>
                  <a:gd name="T7" fmla="*/ 14 h 14"/>
                  <a:gd name="T8" fmla="*/ 7 w 11"/>
                  <a:gd name="T9" fmla="*/ 14 h 14"/>
                  <a:gd name="T10" fmla="*/ 3 w 11"/>
                  <a:gd name="T11" fmla="*/ 0 h 14"/>
                  <a:gd name="T12" fmla="*/ 7 w 11"/>
                  <a:gd name="T13" fmla="*/ 14 h 14"/>
                  <a:gd name="T14" fmla="*/ 11 w 11"/>
                  <a:gd name="T15" fmla="*/ 9 h 14"/>
                  <a:gd name="T16" fmla="*/ 11 w 11"/>
                  <a:gd name="T17" fmla="*/ 5 h 14"/>
                  <a:gd name="T18" fmla="*/ 7 w 11"/>
                  <a:gd name="T19" fmla="*/ 0 h 14"/>
                  <a:gd name="T20" fmla="*/ 3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3" y="0"/>
                    </a:moveTo>
                    <a:lnTo>
                      <a:pt x="3" y="0"/>
                    </a:lnTo>
                    <a:lnTo>
                      <a:pt x="0" y="3"/>
                    </a:lnTo>
                    <a:lnTo>
                      <a:pt x="5" y="14"/>
                    </a:lnTo>
                    <a:lnTo>
                      <a:pt x="7" y="14"/>
                    </a:lnTo>
                    <a:lnTo>
                      <a:pt x="3" y="0"/>
                    </a:lnTo>
                    <a:lnTo>
                      <a:pt x="7" y="14"/>
                    </a:lnTo>
                    <a:lnTo>
                      <a:pt x="11" y="9"/>
                    </a:lnTo>
                    <a:lnTo>
                      <a:pt x="11" y="5"/>
                    </a:lnTo>
                    <a:lnTo>
                      <a:pt x="7" y="0"/>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5" name="Freeform 636"/>
              <p:cNvSpPr>
                <a:spLocks/>
              </p:cNvSpPr>
              <p:nvPr/>
            </p:nvSpPr>
            <p:spPr bwMode="auto">
              <a:xfrm>
                <a:off x="7115" y="1914"/>
                <a:ext cx="13" cy="14"/>
              </a:xfrm>
              <a:custGeom>
                <a:avLst/>
                <a:gdLst>
                  <a:gd name="T0" fmla="*/ 8 w 13"/>
                  <a:gd name="T1" fmla="*/ 11 h 14"/>
                  <a:gd name="T2" fmla="*/ 4 w 13"/>
                  <a:gd name="T3" fmla="*/ 0 h 14"/>
                  <a:gd name="T4" fmla="*/ 0 w 13"/>
                  <a:gd name="T5" fmla="*/ 0 h 14"/>
                  <a:gd name="T6" fmla="*/ 4 w 13"/>
                  <a:gd name="T7" fmla="*/ 14 h 14"/>
                  <a:gd name="T8" fmla="*/ 8 w 13"/>
                  <a:gd name="T9" fmla="*/ 11 h 14"/>
                  <a:gd name="T10" fmla="*/ 8 w 13"/>
                  <a:gd name="T11" fmla="*/ 11 h 14"/>
                  <a:gd name="T12" fmla="*/ 8 w 13"/>
                  <a:gd name="T13" fmla="*/ 11 h 14"/>
                  <a:gd name="T14" fmla="*/ 13 w 13"/>
                  <a:gd name="T15" fmla="*/ 9 h 14"/>
                  <a:gd name="T16" fmla="*/ 13 w 13"/>
                  <a:gd name="T17" fmla="*/ 5 h 14"/>
                  <a:gd name="T18" fmla="*/ 8 w 13"/>
                  <a:gd name="T19" fmla="*/ 0 h 14"/>
                  <a:gd name="T20" fmla="*/ 4 w 13"/>
                  <a:gd name="T21" fmla="*/ 0 h 14"/>
                  <a:gd name="T22" fmla="*/ 8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8" y="11"/>
                    </a:moveTo>
                    <a:lnTo>
                      <a:pt x="4" y="0"/>
                    </a:lnTo>
                    <a:lnTo>
                      <a:pt x="0" y="0"/>
                    </a:lnTo>
                    <a:lnTo>
                      <a:pt x="4" y="14"/>
                    </a:lnTo>
                    <a:lnTo>
                      <a:pt x="8" y="11"/>
                    </a:lnTo>
                    <a:lnTo>
                      <a:pt x="8" y="11"/>
                    </a:lnTo>
                    <a:lnTo>
                      <a:pt x="8" y="11"/>
                    </a:lnTo>
                    <a:lnTo>
                      <a:pt x="13" y="9"/>
                    </a:lnTo>
                    <a:lnTo>
                      <a:pt x="13" y="5"/>
                    </a:lnTo>
                    <a:lnTo>
                      <a:pt x="8" y="0"/>
                    </a:lnTo>
                    <a:lnTo>
                      <a:pt x="4" y="0"/>
                    </a:lnTo>
                    <a:lnTo>
                      <a:pt x="8"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6" name="Freeform 637"/>
              <p:cNvSpPr>
                <a:spLocks/>
              </p:cNvSpPr>
              <p:nvPr/>
            </p:nvSpPr>
            <p:spPr bwMode="auto">
              <a:xfrm>
                <a:off x="7119" y="1912"/>
                <a:ext cx="11" cy="13"/>
              </a:xfrm>
              <a:custGeom>
                <a:avLst/>
                <a:gdLst>
                  <a:gd name="T0" fmla="*/ 2 w 11"/>
                  <a:gd name="T1" fmla="*/ 0 h 13"/>
                  <a:gd name="T2" fmla="*/ 2 w 11"/>
                  <a:gd name="T3" fmla="*/ 0 h 13"/>
                  <a:gd name="T4" fmla="*/ 0 w 11"/>
                  <a:gd name="T5" fmla="*/ 2 h 13"/>
                  <a:gd name="T6" fmla="*/ 4 w 11"/>
                  <a:gd name="T7" fmla="*/ 13 h 13"/>
                  <a:gd name="T8" fmla="*/ 7 w 11"/>
                  <a:gd name="T9" fmla="*/ 13 h 13"/>
                  <a:gd name="T10" fmla="*/ 2 w 11"/>
                  <a:gd name="T11" fmla="*/ 0 h 13"/>
                  <a:gd name="T12" fmla="*/ 7 w 11"/>
                  <a:gd name="T13" fmla="*/ 13 h 13"/>
                  <a:gd name="T14" fmla="*/ 11 w 11"/>
                  <a:gd name="T15" fmla="*/ 9 h 13"/>
                  <a:gd name="T16" fmla="*/ 11 w 11"/>
                  <a:gd name="T17" fmla="*/ 5 h 13"/>
                  <a:gd name="T18" fmla="*/ 9 w 11"/>
                  <a:gd name="T19" fmla="*/ 0 h 13"/>
                  <a:gd name="T20" fmla="*/ 2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2" y="0"/>
                    </a:moveTo>
                    <a:lnTo>
                      <a:pt x="2" y="0"/>
                    </a:lnTo>
                    <a:lnTo>
                      <a:pt x="0" y="2"/>
                    </a:lnTo>
                    <a:lnTo>
                      <a:pt x="4" y="13"/>
                    </a:lnTo>
                    <a:lnTo>
                      <a:pt x="7" y="13"/>
                    </a:lnTo>
                    <a:lnTo>
                      <a:pt x="2" y="0"/>
                    </a:lnTo>
                    <a:lnTo>
                      <a:pt x="7" y="13"/>
                    </a:lnTo>
                    <a:lnTo>
                      <a:pt x="11" y="9"/>
                    </a:lnTo>
                    <a:lnTo>
                      <a:pt x="11" y="5"/>
                    </a:lnTo>
                    <a:lnTo>
                      <a:pt x="9"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7" name="Freeform 638"/>
              <p:cNvSpPr>
                <a:spLocks/>
              </p:cNvSpPr>
              <p:nvPr/>
            </p:nvSpPr>
            <p:spPr bwMode="auto">
              <a:xfrm>
                <a:off x="7121" y="1912"/>
                <a:ext cx="14" cy="13"/>
              </a:xfrm>
              <a:custGeom>
                <a:avLst/>
                <a:gdLst>
                  <a:gd name="T0" fmla="*/ 9 w 14"/>
                  <a:gd name="T1" fmla="*/ 11 h 13"/>
                  <a:gd name="T2" fmla="*/ 5 w 14"/>
                  <a:gd name="T3" fmla="*/ 0 h 13"/>
                  <a:gd name="T4" fmla="*/ 0 w 14"/>
                  <a:gd name="T5" fmla="*/ 0 h 13"/>
                  <a:gd name="T6" fmla="*/ 5 w 14"/>
                  <a:gd name="T7" fmla="*/ 13 h 13"/>
                  <a:gd name="T8" fmla="*/ 9 w 14"/>
                  <a:gd name="T9" fmla="*/ 11 h 13"/>
                  <a:gd name="T10" fmla="*/ 9 w 14"/>
                  <a:gd name="T11" fmla="*/ 11 h 13"/>
                  <a:gd name="T12" fmla="*/ 9 w 14"/>
                  <a:gd name="T13" fmla="*/ 11 h 13"/>
                  <a:gd name="T14" fmla="*/ 14 w 14"/>
                  <a:gd name="T15" fmla="*/ 9 h 13"/>
                  <a:gd name="T16" fmla="*/ 14 w 14"/>
                  <a:gd name="T17" fmla="*/ 5 h 13"/>
                  <a:gd name="T18" fmla="*/ 9 w 14"/>
                  <a:gd name="T19" fmla="*/ 0 h 13"/>
                  <a:gd name="T20" fmla="*/ 5 w 14"/>
                  <a:gd name="T21" fmla="*/ 0 h 13"/>
                  <a:gd name="T22" fmla="*/ 9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9" y="11"/>
                    </a:moveTo>
                    <a:lnTo>
                      <a:pt x="5" y="0"/>
                    </a:lnTo>
                    <a:lnTo>
                      <a:pt x="0" y="0"/>
                    </a:lnTo>
                    <a:lnTo>
                      <a:pt x="5" y="13"/>
                    </a:lnTo>
                    <a:lnTo>
                      <a:pt x="9" y="11"/>
                    </a:lnTo>
                    <a:lnTo>
                      <a:pt x="9" y="11"/>
                    </a:lnTo>
                    <a:lnTo>
                      <a:pt x="9" y="11"/>
                    </a:lnTo>
                    <a:lnTo>
                      <a:pt x="14" y="9"/>
                    </a:lnTo>
                    <a:lnTo>
                      <a:pt x="14" y="5"/>
                    </a:lnTo>
                    <a:lnTo>
                      <a:pt x="9" y="0"/>
                    </a:lnTo>
                    <a:lnTo>
                      <a:pt x="5"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8" name="Freeform 639"/>
              <p:cNvSpPr>
                <a:spLocks/>
              </p:cNvSpPr>
              <p:nvPr/>
            </p:nvSpPr>
            <p:spPr bwMode="auto">
              <a:xfrm>
                <a:off x="7126" y="1910"/>
                <a:ext cx="11" cy="13"/>
              </a:xfrm>
              <a:custGeom>
                <a:avLst/>
                <a:gdLst>
                  <a:gd name="T0" fmla="*/ 4 w 11"/>
                  <a:gd name="T1" fmla="*/ 0 h 13"/>
                  <a:gd name="T2" fmla="*/ 2 w 11"/>
                  <a:gd name="T3" fmla="*/ 0 h 13"/>
                  <a:gd name="T4" fmla="*/ 0 w 11"/>
                  <a:gd name="T5" fmla="*/ 2 h 13"/>
                  <a:gd name="T6" fmla="*/ 4 w 11"/>
                  <a:gd name="T7" fmla="*/ 13 h 13"/>
                  <a:gd name="T8" fmla="*/ 9 w 11"/>
                  <a:gd name="T9" fmla="*/ 13 h 13"/>
                  <a:gd name="T10" fmla="*/ 4 w 11"/>
                  <a:gd name="T11" fmla="*/ 0 h 13"/>
                  <a:gd name="T12" fmla="*/ 9 w 11"/>
                  <a:gd name="T13" fmla="*/ 13 h 13"/>
                  <a:gd name="T14" fmla="*/ 11 w 11"/>
                  <a:gd name="T15" fmla="*/ 9 h 13"/>
                  <a:gd name="T16" fmla="*/ 11 w 11"/>
                  <a:gd name="T17" fmla="*/ 4 h 13"/>
                  <a:gd name="T18" fmla="*/ 9 w 11"/>
                  <a:gd name="T19" fmla="*/ 0 h 13"/>
                  <a:gd name="T20" fmla="*/ 2 w 11"/>
                  <a:gd name="T21" fmla="*/ 0 h 13"/>
                  <a:gd name="T22" fmla="*/ 4 w 11"/>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0"/>
                    </a:moveTo>
                    <a:lnTo>
                      <a:pt x="2" y="0"/>
                    </a:lnTo>
                    <a:lnTo>
                      <a:pt x="0" y="2"/>
                    </a:lnTo>
                    <a:lnTo>
                      <a:pt x="4" y="13"/>
                    </a:lnTo>
                    <a:lnTo>
                      <a:pt x="9" y="13"/>
                    </a:lnTo>
                    <a:lnTo>
                      <a:pt x="4" y="0"/>
                    </a:lnTo>
                    <a:lnTo>
                      <a:pt x="9" y="13"/>
                    </a:lnTo>
                    <a:lnTo>
                      <a:pt x="11" y="9"/>
                    </a:lnTo>
                    <a:lnTo>
                      <a:pt x="11" y="4"/>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9" name="Freeform 640"/>
              <p:cNvSpPr>
                <a:spLocks/>
              </p:cNvSpPr>
              <p:nvPr/>
            </p:nvSpPr>
            <p:spPr bwMode="auto">
              <a:xfrm>
                <a:off x="7130" y="1910"/>
                <a:ext cx="11" cy="13"/>
              </a:xfrm>
              <a:custGeom>
                <a:avLst/>
                <a:gdLst>
                  <a:gd name="T0" fmla="*/ 7 w 11"/>
                  <a:gd name="T1" fmla="*/ 11 h 13"/>
                  <a:gd name="T2" fmla="*/ 2 w 11"/>
                  <a:gd name="T3" fmla="*/ 0 h 13"/>
                  <a:gd name="T4" fmla="*/ 0 w 11"/>
                  <a:gd name="T5" fmla="*/ 0 h 13"/>
                  <a:gd name="T6" fmla="*/ 2 w 11"/>
                  <a:gd name="T7" fmla="*/ 13 h 13"/>
                  <a:gd name="T8" fmla="*/ 7 w 11"/>
                  <a:gd name="T9" fmla="*/ 11 h 13"/>
                  <a:gd name="T10" fmla="*/ 7 w 11"/>
                  <a:gd name="T11" fmla="*/ 11 h 13"/>
                  <a:gd name="T12" fmla="*/ 7 w 11"/>
                  <a:gd name="T13" fmla="*/ 11 h 13"/>
                  <a:gd name="T14" fmla="*/ 11 w 11"/>
                  <a:gd name="T15" fmla="*/ 9 h 13"/>
                  <a:gd name="T16" fmla="*/ 11 w 11"/>
                  <a:gd name="T17" fmla="*/ 4 h 13"/>
                  <a:gd name="T18" fmla="*/ 9 w 11"/>
                  <a:gd name="T19" fmla="*/ 0 h 13"/>
                  <a:gd name="T20" fmla="*/ 2 w 11"/>
                  <a:gd name="T21" fmla="*/ 0 h 13"/>
                  <a:gd name="T22" fmla="*/ 7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1"/>
                    </a:moveTo>
                    <a:lnTo>
                      <a:pt x="2" y="0"/>
                    </a:lnTo>
                    <a:lnTo>
                      <a:pt x="0" y="0"/>
                    </a:lnTo>
                    <a:lnTo>
                      <a:pt x="2" y="13"/>
                    </a:lnTo>
                    <a:lnTo>
                      <a:pt x="7" y="11"/>
                    </a:lnTo>
                    <a:lnTo>
                      <a:pt x="7" y="11"/>
                    </a:lnTo>
                    <a:lnTo>
                      <a:pt x="7" y="11"/>
                    </a:lnTo>
                    <a:lnTo>
                      <a:pt x="11" y="9"/>
                    </a:lnTo>
                    <a:lnTo>
                      <a:pt x="11" y="4"/>
                    </a:lnTo>
                    <a:lnTo>
                      <a:pt x="9" y="0"/>
                    </a:lnTo>
                    <a:lnTo>
                      <a:pt x="2" y="0"/>
                    </a:lnTo>
                    <a:lnTo>
                      <a:pt x="7"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0" name="Freeform 641"/>
              <p:cNvSpPr>
                <a:spLocks/>
              </p:cNvSpPr>
              <p:nvPr/>
            </p:nvSpPr>
            <p:spPr bwMode="auto">
              <a:xfrm>
                <a:off x="7132" y="1908"/>
                <a:ext cx="11" cy="13"/>
              </a:xfrm>
              <a:custGeom>
                <a:avLst/>
                <a:gdLst>
                  <a:gd name="T0" fmla="*/ 9 w 11"/>
                  <a:gd name="T1" fmla="*/ 13 h 13"/>
                  <a:gd name="T2" fmla="*/ 5 w 11"/>
                  <a:gd name="T3" fmla="*/ 0 h 13"/>
                  <a:gd name="T4" fmla="*/ 0 w 11"/>
                  <a:gd name="T5" fmla="*/ 2 h 13"/>
                  <a:gd name="T6" fmla="*/ 5 w 11"/>
                  <a:gd name="T7" fmla="*/ 13 h 13"/>
                  <a:gd name="T8" fmla="*/ 7 w 11"/>
                  <a:gd name="T9" fmla="*/ 13 h 13"/>
                  <a:gd name="T10" fmla="*/ 9 w 11"/>
                  <a:gd name="T11" fmla="*/ 13 h 13"/>
                  <a:gd name="T12" fmla="*/ 7 w 11"/>
                  <a:gd name="T13" fmla="*/ 13 h 13"/>
                  <a:gd name="T14" fmla="*/ 11 w 11"/>
                  <a:gd name="T15" fmla="*/ 9 h 13"/>
                  <a:gd name="T16" fmla="*/ 11 w 11"/>
                  <a:gd name="T17" fmla="*/ 4 h 13"/>
                  <a:gd name="T18" fmla="*/ 9 w 11"/>
                  <a:gd name="T19" fmla="*/ 0 h 13"/>
                  <a:gd name="T20" fmla="*/ 5 w 11"/>
                  <a:gd name="T21" fmla="*/ 0 h 13"/>
                  <a:gd name="T22" fmla="*/ 9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9" y="13"/>
                    </a:moveTo>
                    <a:lnTo>
                      <a:pt x="5" y="0"/>
                    </a:lnTo>
                    <a:lnTo>
                      <a:pt x="0" y="2"/>
                    </a:lnTo>
                    <a:lnTo>
                      <a:pt x="5" y="13"/>
                    </a:lnTo>
                    <a:lnTo>
                      <a:pt x="7" y="13"/>
                    </a:lnTo>
                    <a:lnTo>
                      <a:pt x="9" y="13"/>
                    </a:lnTo>
                    <a:lnTo>
                      <a:pt x="7" y="13"/>
                    </a:lnTo>
                    <a:lnTo>
                      <a:pt x="11" y="9"/>
                    </a:lnTo>
                    <a:lnTo>
                      <a:pt x="11" y="4"/>
                    </a:lnTo>
                    <a:lnTo>
                      <a:pt x="9" y="0"/>
                    </a:lnTo>
                    <a:lnTo>
                      <a:pt x="5" y="0"/>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1" name="Freeform 642"/>
              <p:cNvSpPr>
                <a:spLocks/>
              </p:cNvSpPr>
              <p:nvPr/>
            </p:nvSpPr>
            <p:spPr bwMode="auto">
              <a:xfrm>
                <a:off x="7135" y="1906"/>
                <a:ext cx="13" cy="15"/>
              </a:xfrm>
              <a:custGeom>
                <a:avLst/>
                <a:gdLst>
                  <a:gd name="T0" fmla="*/ 6 w 13"/>
                  <a:gd name="T1" fmla="*/ 0 h 15"/>
                  <a:gd name="T2" fmla="*/ 4 w 13"/>
                  <a:gd name="T3" fmla="*/ 2 h 15"/>
                  <a:gd name="T4" fmla="*/ 0 w 13"/>
                  <a:gd name="T5" fmla="*/ 2 h 15"/>
                  <a:gd name="T6" fmla="*/ 6 w 13"/>
                  <a:gd name="T7" fmla="*/ 15 h 15"/>
                  <a:gd name="T8" fmla="*/ 8 w 13"/>
                  <a:gd name="T9" fmla="*/ 13 h 15"/>
                  <a:gd name="T10" fmla="*/ 6 w 13"/>
                  <a:gd name="T11" fmla="*/ 0 h 15"/>
                  <a:gd name="T12" fmla="*/ 8 w 13"/>
                  <a:gd name="T13" fmla="*/ 13 h 15"/>
                  <a:gd name="T14" fmla="*/ 13 w 13"/>
                  <a:gd name="T15" fmla="*/ 8 h 15"/>
                  <a:gd name="T16" fmla="*/ 13 w 13"/>
                  <a:gd name="T17" fmla="*/ 4 h 15"/>
                  <a:gd name="T18" fmla="*/ 8 w 13"/>
                  <a:gd name="T19" fmla="*/ 2 h 15"/>
                  <a:gd name="T20" fmla="*/ 4 w 13"/>
                  <a:gd name="T21" fmla="*/ 2 h 15"/>
                  <a:gd name="T22" fmla="*/ 6 w 13"/>
                  <a:gd name="T23"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6" y="0"/>
                    </a:moveTo>
                    <a:lnTo>
                      <a:pt x="4" y="2"/>
                    </a:lnTo>
                    <a:lnTo>
                      <a:pt x="0" y="2"/>
                    </a:lnTo>
                    <a:lnTo>
                      <a:pt x="6" y="15"/>
                    </a:lnTo>
                    <a:lnTo>
                      <a:pt x="8" y="13"/>
                    </a:lnTo>
                    <a:lnTo>
                      <a:pt x="6" y="0"/>
                    </a:lnTo>
                    <a:lnTo>
                      <a:pt x="8" y="13"/>
                    </a:lnTo>
                    <a:lnTo>
                      <a:pt x="13" y="8"/>
                    </a:lnTo>
                    <a:lnTo>
                      <a:pt x="13" y="4"/>
                    </a:lnTo>
                    <a:lnTo>
                      <a:pt x="8" y="2"/>
                    </a:lnTo>
                    <a:lnTo>
                      <a:pt x="4" y="2"/>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2" name="Freeform 643"/>
              <p:cNvSpPr>
                <a:spLocks/>
              </p:cNvSpPr>
              <p:nvPr/>
            </p:nvSpPr>
            <p:spPr bwMode="auto">
              <a:xfrm>
                <a:off x="7141" y="1906"/>
                <a:ext cx="11" cy="13"/>
              </a:xfrm>
              <a:custGeom>
                <a:avLst/>
                <a:gdLst>
                  <a:gd name="T0" fmla="*/ 7 w 11"/>
                  <a:gd name="T1" fmla="*/ 13 h 13"/>
                  <a:gd name="T2" fmla="*/ 2 w 11"/>
                  <a:gd name="T3" fmla="*/ 0 h 13"/>
                  <a:gd name="T4" fmla="*/ 0 w 11"/>
                  <a:gd name="T5" fmla="*/ 0 h 13"/>
                  <a:gd name="T6" fmla="*/ 2 w 11"/>
                  <a:gd name="T7" fmla="*/ 13 h 13"/>
                  <a:gd name="T8" fmla="*/ 5 w 11"/>
                  <a:gd name="T9" fmla="*/ 13 h 13"/>
                  <a:gd name="T10" fmla="*/ 7 w 11"/>
                  <a:gd name="T11" fmla="*/ 13 h 13"/>
                  <a:gd name="T12" fmla="*/ 5 w 11"/>
                  <a:gd name="T13" fmla="*/ 13 h 13"/>
                  <a:gd name="T14" fmla="*/ 9 w 11"/>
                  <a:gd name="T15" fmla="*/ 11 h 13"/>
                  <a:gd name="T16" fmla="*/ 11 w 11"/>
                  <a:gd name="T17" fmla="*/ 6 h 13"/>
                  <a:gd name="T18" fmla="*/ 9 w 11"/>
                  <a:gd name="T19" fmla="*/ 2 h 13"/>
                  <a:gd name="T20" fmla="*/ 2 w 11"/>
                  <a:gd name="T21" fmla="*/ 0 h 13"/>
                  <a:gd name="T22" fmla="*/ 7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3"/>
                    </a:moveTo>
                    <a:lnTo>
                      <a:pt x="2" y="0"/>
                    </a:lnTo>
                    <a:lnTo>
                      <a:pt x="0" y="0"/>
                    </a:lnTo>
                    <a:lnTo>
                      <a:pt x="2" y="13"/>
                    </a:lnTo>
                    <a:lnTo>
                      <a:pt x="5" y="13"/>
                    </a:lnTo>
                    <a:lnTo>
                      <a:pt x="7" y="13"/>
                    </a:lnTo>
                    <a:lnTo>
                      <a:pt x="5" y="13"/>
                    </a:lnTo>
                    <a:lnTo>
                      <a:pt x="9" y="11"/>
                    </a:lnTo>
                    <a:lnTo>
                      <a:pt x="11" y="6"/>
                    </a:lnTo>
                    <a:lnTo>
                      <a:pt x="9" y="2"/>
                    </a:lnTo>
                    <a:lnTo>
                      <a:pt x="2" y="0"/>
                    </a:lnTo>
                    <a:lnTo>
                      <a:pt x="7"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3" name="Freeform 644"/>
              <p:cNvSpPr>
                <a:spLocks/>
              </p:cNvSpPr>
              <p:nvPr/>
            </p:nvSpPr>
            <p:spPr bwMode="auto">
              <a:xfrm>
                <a:off x="7143" y="1906"/>
                <a:ext cx="11" cy="13"/>
              </a:xfrm>
              <a:custGeom>
                <a:avLst/>
                <a:gdLst>
                  <a:gd name="T0" fmla="*/ 3 w 11"/>
                  <a:gd name="T1" fmla="*/ 0 h 13"/>
                  <a:gd name="T2" fmla="*/ 3 w 11"/>
                  <a:gd name="T3" fmla="*/ 0 h 13"/>
                  <a:gd name="T4" fmla="*/ 0 w 11"/>
                  <a:gd name="T5" fmla="*/ 0 h 13"/>
                  <a:gd name="T6" fmla="*/ 5 w 11"/>
                  <a:gd name="T7" fmla="*/ 13 h 13"/>
                  <a:gd name="T8" fmla="*/ 7 w 11"/>
                  <a:gd name="T9" fmla="*/ 11 h 13"/>
                  <a:gd name="T10" fmla="*/ 3 w 11"/>
                  <a:gd name="T11" fmla="*/ 0 h 13"/>
                  <a:gd name="T12" fmla="*/ 7 w 11"/>
                  <a:gd name="T13" fmla="*/ 11 h 13"/>
                  <a:gd name="T14" fmla="*/ 11 w 11"/>
                  <a:gd name="T15" fmla="*/ 8 h 13"/>
                  <a:gd name="T16" fmla="*/ 11 w 11"/>
                  <a:gd name="T17" fmla="*/ 4 h 13"/>
                  <a:gd name="T18" fmla="*/ 9 w 11"/>
                  <a:gd name="T19" fmla="*/ 0 h 13"/>
                  <a:gd name="T20" fmla="*/ 3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3" y="0"/>
                    </a:moveTo>
                    <a:lnTo>
                      <a:pt x="3" y="0"/>
                    </a:lnTo>
                    <a:lnTo>
                      <a:pt x="0" y="0"/>
                    </a:lnTo>
                    <a:lnTo>
                      <a:pt x="5" y="13"/>
                    </a:lnTo>
                    <a:lnTo>
                      <a:pt x="7" y="11"/>
                    </a:lnTo>
                    <a:lnTo>
                      <a:pt x="3" y="0"/>
                    </a:lnTo>
                    <a:lnTo>
                      <a:pt x="7" y="11"/>
                    </a:lnTo>
                    <a:lnTo>
                      <a:pt x="11" y="8"/>
                    </a:lnTo>
                    <a:lnTo>
                      <a:pt x="11" y="4"/>
                    </a:lnTo>
                    <a:lnTo>
                      <a:pt x="9" y="0"/>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4" name="Freeform 645"/>
              <p:cNvSpPr>
                <a:spLocks/>
              </p:cNvSpPr>
              <p:nvPr/>
            </p:nvSpPr>
            <p:spPr bwMode="auto">
              <a:xfrm>
                <a:off x="7146" y="1903"/>
                <a:ext cx="13" cy="14"/>
              </a:xfrm>
              <a:custGeom>
                <a:avLst/>
                <a:gdLst>
                  <a:gd name="T0" fmla="*/ 4 w 13"/>
                  <a:gd name="T1" fmla="*/ 0 h 14"/>
                  <a:gd name="T2" fmla="*/ 4 w 13"/>
                  <a:gd name="T3" fmla="*/ 0 h 14"/>
                  <a:gd name="T4" fmla="*/ 0 w 13"/>
                  <a:gd name="T5" fmla="*/ 3 h 14"/>
                  <a:gd name="T6" fmla="*/ 4 w 13"/>
                  <a:gd name="T7" fmla="*/ 14 h 14"/>
                  <a:gd name="T8" fmla="*/ 8 w 13"/>
                  <a:gd name="T9" fmla="*/ 14 h 14"/>
                  <a:gd name="T10" fmla="*/ 4 w 13"/>
                  <a:gd name="T11" fmla="*/ 0 h 14"/>
                  <a:gd name="T12" fmla="*/ 8 w 13"/>
                  <a:gd name="T13" fmla="*/ 14 h 14"/>
                  <a:gd name="T14" fmla="*/ 11 w 13"/>
                  <a:gd name="T15" fmla="*/ 9 h 14"/>
                  <a:gd name="T16" fmla="*/ 13 w 13"/>
                  <a:gd name="T17" fmla="*/ 5 h 14"/>
                  <a:gd name="T18" fmla="*/ 8 w 13"/>
                  <a:gd name="T19" fmla="*/ 3 h 14"/>
                  <a:gd name="T20" fmla="*/ 4 w 13"/>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4" y="0"/>
                    </a:moveTo>
                    <a:lnTo>
                      <a:pt x="4" y="0"/>
                    </a:lnTo>
                    <a:lnTo>
                      <a:pt x="0" y="3"/>
                    </a:lnTo>
                    <a:lnTo>
                      <a:pt x="4" y="14"/>
                    </a:lnTo>
                    <a:lnTo>
                      <a:pt x="8" y="14"/>
                    </a:lnTo>
                    <a:lnTo>
                      <a:pt x="4" y="0"/>
                    </a:lnTo>
                    <a:lnTo>
                      <a:pt x="8" y="14"/>
                    </a:lnTo>
                    <a:lnTo>
                      <a:pt x="11" y="9"/>
                    </a:lnTo>
                    <a:lnTo>
                      <a:pt x="13" y="5"/>
                    </a:lnTo>
                    <a:lnTo>
                      <a:pt x="8"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5" name="Freeform 646"/>
              <p:cNvSpPr>
                <a:spLocks/>
              </p:cNvSpPr>
              <p:nvPr/>
            </p:nvSpPr>
            <p:spPr bwMode="auto">
              <a:xfrm>
                <a:off x="7150" y="1903"/>
                <a:ext cx="11" cy="14"/>
              </a:xfrm>
              <a:custGeom>
                <a:avLst/>
                <a:gdLst>
                  <a:gd name="T0" fmla="*/ 7 w 11"/>
                  <a:gd name="T1" fmla="*/ 14 h 14"/>
                  <a:gd name="T2" fmla="*/ 4 w 11"/>
                  <a:gd name="T3" fmla="*/ 0 h 14"/>
                  <a:gd name="T4" fmla="*/ 0 w 11"/>
                  <a:gd name="T5" fmla="*/ 0 h 14"/>
                  <a:gd name="T6" fmla="*/ 2 w 11"/>
                  <a:gd name="T7" fmla="*/ 14 h 14"/>
                  <a:gd name="T8" fmla="*/ 7 w 11"/>
                  <a:gd name="T9" fmla="*/ 14 h 14"/>
                  <a:gd name="T10" fmla="*/ 7 w 11"/>
                  <a:gd name="T11" fmla="*/ 14 h 14"/>
                  <a:gd name="T12" fmla="*/ 7 w 11"/>
                  <a:gd name="T13" fmla="*/ 14 h 14"/>
                  <a:gd name="T14" fmla="*/ 11 w 11"/>
                  <a:gd name="T15" fmla="*/ 9 h 14"/>
                  <a:gd name="T16" fmla="*/ 11 w 11"/>
                  <a:gd name="T17" fmla="*/ 5 h 14"/>
                  <a:gd name="T18" fmla="*/ 9 w 11"/>
                  <a:gd name="T19" fmla="*/ 0 h 14"/>
                  <a:gd name="T20" fmla="*/ 4 w 11"/>
                  <a:gd name="T21" fmla="*/ 0 h 14"/>
                  <a:gd name="T22" fmla="*/ 7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7" y="14"/>
                    </a:moveTo>
                    <a:lnTo>
                      <a:pt x="4" y="0"/>
                    </a:lnTo>
                    <a:lnTo>
                      <a:pt x="0" y="0"/>
                    </a:lnTo>
                    <a:lnTo>
                      <a:pt x="2" y="14"/>
                    </a:lnTo>
                    <a:lnTo>
                      <a:pt x="7" y="14"/>
                    </a:lnTo>
                    <a:lnTo>
                      <a:pt x="7" y="14"/>
                    </a:lnTo>
                    <a:lnTo>
                      <a:pt x="7" y="14"/>
                    </a:lnTo>
                    <a:lnTo>
                      <a:pt x="11" y="9"/>
                    </a:lnTo>
                    <a:lnTo>
                      <a:pt x="11" y="5"/>
                    </a:lnTo>
                    <a:lnTo>
                      <a:pt x="9" y="0"/>
                    </a:lnTo>
                    <a:lnTo>
                      <a:pt x="4" y="0"/>
                    </a:lnTo>
                    <a:lnTo>
                      <a:pt x="7"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6" name="Freeform 647"/>
              <p:cNvSpPr>
                <a:spLocks/>
              </p:cNvSpPr>
              <p:nvPr/>
            </p:nvSpPr>
            <p:spPr bwMode="auto">
              <a:xfrm>
                <a:off x="7152" y="1903"/>
                <a:ext cx="13" cy="14"/>
              </a:xfrm>
              <a:custGeom>
                <a:avLst/>
                <a:gdLst>
                  <a:gd name="T0" fmla="*/ 9 w 13"/>
                  <a:gd name="T1" fmla="*/ 11 h 14"/>
                  <a:gd name="T2" fmla="*/ 5 w 13"/>
                  <a:gd name="T3" fmla="*/ 0 h 14"/>
                  <a:gd name="T4" fmla="*/ 0 w 13"/>
                  <a:gd name="T5" fmla="*/ 0 h 14"/>
                  <a:gd name="T6" fmla="*/ 5 w 13"/>
                  <a:gd name="T7" fmla="*/ 14 h 14"/>
                  <a:gd name="T8" fmla="*/ 9 w 13"/>
                  <a:gd name="T9" fmla="*/ 11 h 14"/>
                  <a:gd name="T10" fmla="*/ 9 w 13"/>
                  <a:gd name="T11" fmla="*/ 11 h 14"/>
                  <a:gd name="T12" fmla="*/ 9 w 13"/>
                  <a:gd name="T13" fmla="*/ 11 h 14"/>
                  <a:gd name="T14" fmla="*/ 13 w 13"/>
                  <a:gd name="T15" fmla="*/ 9 h 14"/>
                  <a:gd name="T16" fmla="*/ 13 w 13"/>
                  <a:gd name="T17" fmla="*/ 5 h 14"/>
                  <a:gd name="T18" fmla="*/ 9 w 13"/>
                  <a:gd name="T19" fmla="*/ 0 h 14"/>
                  <a:gd name="T20" fmla="*/ 5 w 13"/>
                  <a:gd name="T21" fmla="*/ 0 h 14"/>
                  <a:gd name="T22" fmla="*/ 9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9" y="11"/>
                    </a:moveTo>
                    <a:lnTo>
                      <a:pt x="5" y="0"/>
                    </a:lnTo>
                    <a:lnTo>
                      <a:pt x="0" y="0"/>
                    </a:lnTo>
                    <a:lnTo>
                      <a:pt x="5" y="14"/>
                    </a:lnTo>
                    <a:lnTo>
                      <a:pt x="9" y="11"/>
                    </a:lnTo>
                    <a:lnTo>
                      <a:pt x="9" y="11"/>
                    </a:lnTo>
                    <a:lnTo>
                      <a:pt x="9" y="11"/>
                    </a:lnTo>
                    <a:lnTo>
                      <a:pt x="13" y="9"/>
                    </a:lnTo>
                    <a:lnTo>
                      <a:pt x="13" y="5"/>
                    </a:lnTo>
                    <a:lnTo>
                      <a:pt x="9" y="0"/>
                    </a:lnTo>
                    <a:lnTo>
                      <a:pt x="5"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7" name="Freeform 648"/>
              <p:cNvSpPr>
                <a:spLocks/>
              </p:cNvSpPr>
              <p:nvPr/>
            </p:nvSpPr>
            <p:spPr bwMode="auto">
              <a:xfrm>
                <a:off x="7157" y="1901"/>
                <a:ext cx="11" cy="13"/>
              </a:xfrm>
              <a:custGeom>
                <a:avLst/>
                <a:gdLst>
                  <a:gd name="T0" fmla="*/ 4 w 11"/>
                  <a:gd name="T1" fmla="*/ 0 h 13"/>
                  <a:gd name="T2" fmla="*/ 4 w 11"/>
                  <a:gd name="T3" fmla="*/ 0 h 13"/>
                  <a:gd name="T4" fmla="*/ 0 w 11"/>
                  <a:gd name="T5" fmla="*/ 2 h 13"/>
                  <a:gd name="T6" fmla="*/ 4 w 11"/>
                  <a:gd name="T7" fmla="*/ 13 h 13"/>
                  <a:gd name="T8" fmla="*/ 6 w 11"/>
                  <a:gd name="T9" fmla="*/ 13 h 13"/>
                  <a:gd name="T10" fmla="*/ 4 w 11"/>
                  <a:gd name="T11" fmla="*/ 0 h 13"/>
                  <a:gd name="T12" fmla="*/ 6 w 11"/>
                  <a:gd name="T13" fmla="*/ 13 h 13"/>
                  <a:gd name="T14" fmla="*/ 11 w 11"/>
                  <a:gd name="T15" fmla="*/ 9 h 13"/>
                  <a:gd name="T16" fmla="*/ 11 w 11"/>
                  <a:gd name="T17" fmla="*/ 5 h 13"/>
                  <a:gd name="T18" fmla="*/ 8 w 11"/>
                  <a:gd name="T19" fmla="*/ 0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2"/>
                    </a:lnTo>
                    <a:lnTo>
                      <a:pt x="4" y="13"/>
                    </a:lnTo>
                    <a:lnTo>
                      <a:pt x="6" y="13"/>
                    </a:lnTo>
                    <a:lnTo>
                      <a:pt x="4" y="0"/>
                    </a:lnTo>
                    <a:lnTo>
                      <a:pt x="6" y="13"/>
                    </a:lnTo>
                    <a:lnTo>
                      <a:pt x="11" y="9"/>
                    </a:lnTo>
                    <a:lnTo>
                      <a:pt x="11" y="5"/>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8" name="Freeform 649"/>
              <p:cNvSpPr>
                <a:spLocks/>
              </p:cNvSpPr>
              <p:nvPr/>
            </p:nvSpPr>
            <p:spPr bwMode="auto">
              <a:xfrm>
                <a:off x="7161" y="1901"/>
                <a:ext cx="11" cy="13"/>
              </a:xfrm>
              <a:custGeom>
                <a:avLst/>
                <a:gdLst>
                  <a:gd name="T0" fmla="*/ 7 w 11"/>
                  <a:gd name="T1" fmla="*/ 13 h 13"/>
                  <a:gd name="T2" fmla="*/ 4 w 11"/>
                  <a:gd name="T3" fmla="*/ 0 h 13"/>
                  <a:gd name="T4" fmla="*/ 0 w 11"/>
                  <a:gd name="T5" fmla="*/ 0 h 13"/>
                  <a:gd name="T6" fmla="*/ 2 w 11"/>
                  <a:gd name="T7" fmla="*/ 13 h 13"/>
                  <a:gd name="T8" fmla="*/ 4 w 11"/>
                  <a:gd name="T9" fmla="*/ 13 h 13"/>
                  <a:gd name="T10" fmla="*/ 7 w 11"/>
                  <a:gd name="T11" fmla="*/ 13 h 13"/>
                  <a:gd name="T12" fmla="*/ 4 w 11"/>
                  <a:gd name="T13" fmla="*/ 13 h 13"/>
                  <a:gd name="T14" fmla="*/ 9 w 11"/>
                  <a:gd name="T15" fmla="*/ 11 h 13"/>
                  <a:gd name="T16" fmla="*/ 11 w 11"/>
                  <a:gd name="T17" fmla="*/ 5 h 13"/>
                  <a:gd name="T18" fmla="*/ 9 w 11"/>
                  <a:gd name="T19" fmla="*/ 2 h 13"/>
                  <a:gd name="T20" fmla="*/ 4 w 11"/>
                  <a:gd name="T21" fmla="*/ 0 h 13"/>
                  <a:gd name="T22" fmla="*/ 7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3"/>
                    </a:moveTo>
                    <a:lnTo>
                      <a:pt x="4" y="0"/>
                    </a:lnTo>
                    <a:lnTo>
                      <a:pt x="0" y="0"/>
                    </a:lnTo>
                    <a:lnTo>
                      <a:pt x="2" y="13"/>
                    </a:lnTo>
                    <a:lnTo>
                      <a:pt x="4" y="13"/>
                    </a:lnTo>
                    <a:lnTo>
                      <a:pt x="7" y="13"/>
                    </a:lnTo>
                    <a:lnTo>
                      <a:pt x="4" y="13"/>
                    </a:lnTo>
                    <a:lnTo>
                      <a:pt x="9" y="11"/>
                    </a:lnTo>
                    <a:lnTo>
                      <a:pt x="11" y="5"/>
                    </a:lnTo>
                    <a:lnTo>
                      <a:pt x="9" y="2"/>
                    </a:lnTo>
                    <a:lnTo>
                      <a:pt x="4" y="0"/>
                    </a:lnTo>
                    <a:lnTo>
                      <a:pt x="7"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9" name="Freeform 650"/>
              <p:cNvSpPr>
                <a:spLocks/>
              </p:cNvSpPr>
              <p:nvPr/>
            </p:nvSpPr>
            <p:spPr bwMode="auto">
              <a:xfrm>
                <a:off x="7163" y="1899"/>
                <a:ext cx="11" cy="15"/>
              </a:xfrm>
              <a:custGeom>
                <a:avLst/>
                <a:gdLst>
                  <a:gd name="T0" fmla="*/ 5 w 11"/>
                  <a:gd name="T1" fmla="*/ 0 h 15"/>
                  <a:gd name="T2" fmla="*/ 5 w 11"/>
                  <a:gd name="T3" fmla="*/ 0 h 15"/>
                  <a:gd name="T4" fmla="*/ 0 w 11"/>
                  <a:gd name="T5" fmla="*/ 2 h 15"/>
                  <a:gd name="T6" fmla="*/ 5 w 11"/>
                  <a:gd name="T7" fmla="*/ 15 h 15"/>
                  <a:gd name="T8" fmla="*/ 7 w 11"/>
                  <a:gd name="T9" fmla="*/ 13 h 15"/>
                  <a:gd name="T10" fmla="*/ 5 w 11"/>
                  <a:gd name="T11" fmla="*/ 0 h 15"/>
                  <a:gd name="T12" fmla="*/ 7 w 11"/>
                  <a:gd name="T13" fmla="*/ 13 h 15"/>
                  <a:gd name="T14" fmla="*/ 11 w 11"/>
                  <a:gd name="T15" fmla="*/ 11 h 15"/>
                  <a:gd name="T16" fmla="*/ 11 w 11"/>
                  <a:gd name="T17" fmla="*/ 4 h 15"/>
                  <a:gd name="T18" fmla="*/ 9 w 11"/>
                  <a:gd name="T19" fmla="*/ 2 h 15"/>
                  <a:gd name="T20" fmla="*/ 5 w 11"/>
                  <a:gd name="T21"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5">
                    <a:moveTo>
                      <a:pt x="5" y="0"/>
                    </a:moveTo>
                    <a:lnTo>
                      <a:pt x="5" y="0"/>
                    </a:lnTo>
                    <a:lnTo>
                      <a:pt x="0" y="2"/>
                    </a:lnTo>
                    <a:lnTo>
                      <a:pt x="5" y="15"/>
                    </a:lnTo>
                    <a:lnTo>
                      <a:pt x="7" y="13"/>
                    </a:lnTo>
                    <a:lnTo>
                      <a:pt x="5" y="0"/>
                    </a:lnTo>
                    <a:lnTo>
                      <a:pt x="7" y="13"/>
                    </a:lnTo>
                    <a:lnTo>
                      <a:pt x="11" y="11"/>
                    </a:lnTo>
                    <a:lnTo>
                      <a:pt x="11" y="4"/>
                    </a:lnTo>
                    <a:lnTo>
                      <a:pt x="9"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0" name="Freeform 651"/>
              <p:cNvSpPr>
                <a:spLocks/>
              </p:cNvSpPr>
              <p:nvPr/>
            </p:nvSpPr>
            <p:spPr bwMode="auto">
              <a:xfrm>
                <a:off x="7168" y="1899"/>
                <a:ext cx="11" cy="13"/>
              </a:xfrm>
              <a:custGeom>
                <a:avLst/>
                <a:gdLst>
                  <a:gd name="T0" fmla="*/ 4 w 11"/>
                  <a:gd name="T1" fmla="*/ 0 h 13"/>
                  <a:gd name="T2" fmla="*/ 2 w 11"/>
                  <a:gd name="T3" fmla="*/ 0 h 13"/>
                  <a:gd name="T4" fmla="*/ 0 w 11"/>
                  <a:gd name="T5" fmla="*/ 0 h 13"/>
                  <a:gd name="T6" fmla="*/ 2 w 11"/>
                  <a:gd name="T7" fmla="*/ 13 h 13"/>
                  <a:gd name="T8" fmla="*/ 6 w 11"/>
                  <a:gd name="T9" fmla="*/ 13 h 13"/>
                  <a:gd name="T10" fmla="*/ 4 w 11"/>
                  <a:gd name="T11" fmla="*/ 0 h 13"/>
                  <a:gd name="T12" fmla="*/ 6 w 11"/>
                  <a:gd name="T13" fmla="*/ 13 h 13"/>
                  <a:gd name="T14" fmla="*/ 11 w 11"/>
                  <a:gd name="T15" fmla="*/ 9 h 13"/>
                  <a:gd name="T16" fmla="*/ 11 w 11"/>
                  <a:gd name="T17" fmla="*/ 4 h 13"/>
                  <a:gd name="T18" fmla="*/ 9 w 11"/>
                  <a:gd name="T19" fmla="*/ 0 h 13"/>
                  <a:gd name="T20" fmla="*/ 2 w 11"/>
                  <a:gd name="T21" fmla="*/ 0 h 13"/>
                  <a:gd name="T22" fmla="*/ 4 w 11"/>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0"/>
                    </a:moveTo>
                    <a:lnTo>
                      <a:pt x="2" y="0"/>
                    </a:lnTo>
                    <a:lnTo>
                      <a:pt x="0" y="0"/>
                    </a:lnTo>
                    <a:lnTo>
                      <a:pt x="2" y="13"/>
                    </a:lnTo>
                    <a:lnTo>
                      <a:pt x="6" y="13"/>
                    </a:lnTo>
                    <a:lnTo>
                      <a:pt x="4" y="0"/>
                    </a:lnTo>
                    <a:lnTo>
                      <a:pt x="6" y="13"/>
                    </a:lnTo>
                    <a:lnTo>
                      <a:pt x="11" y="9"/>
                    </a:lnTo>
                    <a:lnTo>
                      <a:pt x="11" y="4"/>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1" name="Freeform 652"/>
              <p:cNvSpPr>
                <a:spLocks/>
              </p:cNvSpPr>
              <p:nvPr/>
            </p:nvSpPr>
            <p:spPr bwMode="auto">
              <a:xfrm>
                <a:off x="7172" y="1899"/>
                <a:ext cx="11" cy="13"/>
              </a:xfrm>
              <a:custGeom>
                <a:avLst/>
                <a:gdLst>
                  <a:gd name="T0" fmla="*/ 5 w 11"/>
                  <a:gd name="T1" fmla="*/ 11 h 13"/>
                  <a:gd name="T2" fmla="*/ 2 w 11"/>
                  <a:gd name="T3" fmla="*/ 0 h 13"/>
                  <a:gd name="T4" fmla="*/ 0 w 11"/>
                  <a:gd name="T5" fmla="*/ 0 h 13"/>
                  <a:gd name="T6" fmla="*/ 0 w 11"/>
                  <a:gd name="T7" fmla="*/ 13 h 13"/>
                  <a:gd name="T8" fmla="*/ 5 w 11"/>
                  <a:gd name="T9" fmla="*/ 13 h 13"/>
                  <a:gd name="T10" fmla="*/ 5 w 11"/>
                  <a:gd name="T11" fmla="*/ 11 h 13"/>
                  <a:gd name="T12" fmla="*/ 5 w 11"/>
                  <a:gd name="T13" fmla="*/ 13 h 13"/>
                  <a:gd name="T14" fmla="*/ 9 w 11"/>
                  <a:gd name="T15" fmla="*/ 9 h 13"/>
                  <a:gd name="T16" fmla="*/ 11 w 11"/>
                  <a:gd name="T17" fmla="*/ 4 h 13"/>
                  <a:gd name="T18" fmla="*/ 9 w 11"/>
                  <a:gd name="T19" fmla="*/ 0 h 13"/>
                  <a:gd name="T20" fmla="*/ 2 w 11"/>
                  <a:gd name="T21" fmla="*/ 0 h 13"/>
                  <a:gd name="T22" fmla="*/ 5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1"/>
                    </a:moveTo>
                    <a:lnTo>
                      <a:pt x="2" y="0"/>
                    </a:lnTo>
                    <a:lnTo>
                      <a:pt x="0" y="0"/>
                    </a:lnTo>
                    <a:lnTo>
                      <a:pt x="0" y="13"/>
                    </a:lnTo>
                    <a:lnTo>
                      <a:pt x="5" y="13"/>
                    </a:lnTo>
                    <a:lnTo>
                      <a:pt x="5" y="11"/>
                    </a:lnTo>
                    <a:lnTo>
                      <a:pt x="5" y="13"/>
                    </a:lnTo>
                    <a:lnTo>
                      <a:pt x="9" y="9"/>
                    </a:lnTo>
                    <a:lnTo>
                      <a:pt x="11" y="4"/>
                    </a:lnTo>
                    <a:lnTo>
                      <a:pt x="9" y="0"/>
                    </a:lnTo>
                    <a:lnTo>
                      <a:pt x="2" y="0"/>
                    </a:lnTo>
                    <a:lnTo>
                      <a:pt x="5"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2" name="Freeform 653"/>
              <p:cNvSpPr>
                <a:spLocks/>
              </p:cNvSpPr>
              <p:nvPr/>
            </p:nvSpPr>
            <p:spPr bwMode="auto">
              <a:xfrm>
                <a:off x="7174" y="1897"/>
                <a:ext cx="11" cy="13"/>
              </a:xfrm>
              <a:custGeom>
                <a:avLst/>
                <a:gdLst>
                  <a:gd name="T0" fmla="*/ 5 w 11"/>
                  <a:gd name="T1" fmla="*/ 0 h 13"/>
                  <a:gd name="T2" fmla="*/ 3 w 11"/>
                  <a:gd name="T3" fmla="*/ 0 h 13"/>
                  <a:gd name="T4" fmla="*/ 0 w 11"/>
                  <a:gd name="T5" fmla="*/ 2 h 13"/>
                  <a:gd name="T6" fmla="*/ 3 w 11"/>
                  <a:gd name="T7" fmla="*/ 13 h 13"/>
                  <a:gd name="T8" fmla="*/ 7 w 11"/>
                  <a:gd name="T9" fmla="*/ 13 h 13"/>
                  <a:gd name="T10" fmla="*/ 5 w 11"/>
                  <a:gd name="T11" fmla="*/ 0 h 13"/>
                  <a:gd name="T12" fmla="*/ 7 w 11"/>
                  <a:gd name="T13" fmla="*/ 13 h 13"/>
                  <a:gd name="T14" fmla="*/ 11 w 11"/>
                  <a:gd name="T15" fmla="*/ 11 h 13"/>
                  <a:gd name="T16" fmla="*/ 11 w 11"/>
                  <a:gd name="T17" fmla="*/ 4 h 13"/>
                  <a:gd name="T18" fmla="*/ 9 w 11"/>
                  <a:gd name="T19" fmla="*/ 2 h 13"/>
                  <a:gd name="T20" fmla="*/ 3 w 11"/>
                  <a:gd name="T21" fmla="*/ 0 h 13"/>
                  <a:gd name="T22" fmla="*/ 5 w 11"/>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0"/>
                    </a:moveTo>
                    <a:lnTo>
                      <a:pt x="3" y="0"/>
                    </a:lnTo>
                    <a:lnTo>
                      <a:pt x="0" y="2"/>
                    </a:lnTo>
                    <a:lnTo>
                      <a:pt x="3" y="13"/>
                    </a:lnTo>
                    <a:lnTo>
                      <a:pt x="7" y="13"/>
                    </a:lnTo>
                    <a:lnTo>
                      <a:pt x="5" y="0"/>
                    </a:lnTo>
                    <a:lnTo>
                      <a:pt x="7" y="13"/>
                    </a:lnTo>
                    <a:lnTo>
                      <a:pt x="11" y="11"/>
                    </a:lnTo>
                    <a:lnTo>
                      <a:pt x="11" y="4"/>
                    </a:lnTo>
                    <a:lnTo>
                      <a:pt x="9" y="2"/>
                    </a:lnTo>
                    <a:lnTo>
                      <a:pt x="3"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3" name="Freeform 654"/>
              <p:cNvSpPr>
                <a:spLocks/>
              </p:cNvSpPr>
              <p:nvPr/>
            </p:nvSpPr>
            <p:spPr bwMode="auto">
              <a:xfrm>
                <a:off x="7179" y="1897"/>
                <a:ext cx="11" cy="13"/>
              </a:xfrm>
              <a:custGeom>
                <a:avLst/>
                <a:gdLst>
                  <a:gd name="T0" fmla="*/ 4 w 11"/>
                  <a:gd name="T1" fmla="*/ 13 h 13"/>
                  <a:gd name="T2" fmla="*/ 4 w 11"/>
                  <a:gd name="T3" fmla="*/ 0 h 13"/>
                  <a:gd name="T4" fmla="*/ 0 w 11"/>
                  <a:gd name="T5" fmla="*/ 0 h 13"/>
                  <a:gd name="T6" fmla="*/ 0 w 11"/>
                  <a:gd name="T7" fmla="*/ 13 h 13"/>
                  <a:gd name="T8" fmla="*/ 4 w 11"/>
                  <a:gd name="T9" fmla="*/ 13 h 13"/>
                  <a:gd name="T10" fmla="*/ 4 w 11"/>
                  <a:gd name="T11" fmla="*/ 13 h 13"/>
                  <a:gd name="T12" fmla="*/ 4 w 11"/>
                  <a:gd name="T13" fmla="*/ 13 h 13"/>
                  <a:gd name="T14" fmla="*/ 9 w 11"/>
                  <a:gd name="T15" fmla="*/ 11 h 13"/>
                  <a:gd name="T16" fmla="*/ 11 w 11"/>
                  <a:gd name="T17" fmla="*/ 6 h 13"/>
                  <a:gd name="T18" fmla="*/ 9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0" y="0"/>
                    </a:lnTo>
                    <a:lnTo>
                      <a:pt x="0" y="13"/>
                    </a:lnTo>
                    <a:lnTo>
                      <a:pt x="4" y="13"/>
                    </a:lnTo>
                    <a:lnTo>
                      <a:pt x="4" y="13"/>
                    </a:lnTo>
                    <a:lnTo>
                      <a:pt x="4" y="13"/>
                    </a:lnTo>
                    <a:lnTo>
                      <a:pt x="9" y="11"/>
                    </a:lnTo>
                    <a:lnTo>
                      <a:pt x="11" y="6"/>
                    </a:lnTo>
                    <a:lnTo>
                      <a:pt x="9"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4" name="Freeform 655"/>
              <p:cNvSpPr>
                <a:spLocks/>
              </p:cNvSpPr>
              <p:nvPr/>
            </p:nvSpPr>
            <p:spPr bwMode="auto">
              <a:xfrm>
                <a:off x="7181" y="1897"/>
                <a:ext cx="11" cy="13"/>
              </a:xfrm>
              <a:custGeom>
                <a:avLst/>
                <a:gdLst>
                  <a:gd name="T0" fmla="*/ 4 w 11"/>
                  <a:gd name="T1" fmla="*/ 0 h 13"/>
                  <a:gd name="T2" fmla="*/ 4 w 11"/>
                  <a:gd name="T3" fmla="*/ 0 h 13"/>
                  <a:gd name="T4" fmla="*/ 0 w 11"/>
                  <a:gd name="T5" fmla="*/ 0 h 13"/>
                  <a:gd name="T6" fmla="*/ 2 w 11"/>
                  <a:gd name="T7" fmla="*/ 13 h 13"/>
                  <a:gd name="T8" fmla="*/ 7 w 11"/>
                  <a:gd name="T9" fmla="*/ 13 h 13"/>
                  <a:gd name="T10" fmla="*/ 4 w 11"/>
                  <a:gd name="T11" fmla="*/ 0 h 13"/>
                  <a:gd name="T12" fmla="*/ 7 w 11"/>
                  <a:gd name="T13" fmla="*/ 13 h 13"/>
                  <a:gd name="T14" fmla="*/ 11 w 11"/>
                  <a:gd name="T15" fmla="*/ 9 h 13"/>
                  <a:gd name="T16" fmla="*/ 11 w 11"/>
                  <a:gd name="T17" fmla="*/ 4 h 13"/>
                  <a:gd name="T18" fmla="*/ 9 w 11"/>
                  <a:gd name="T19" fmla="*/ 0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2" y="13"/>
                    </a:lnTo>
                    <a:lnTo>
                      <a:pt x="7" y="13"/>
                    </a:lnTo>
                    <a:lnTo>
                      <a:pt x="4" y="0"/>
                    </a:lnTo>
                    <a:lnTo>
                      <a:pt x="7" y="13"/>
                    </a:lnTo>
                    <a:lnTo>
                      <a:pt x="11" y="9"/>
                    </a:lnTo>
                    <a:lnTo>
                      <a:pt x="11" y="4"/>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5" name="Freeform 656"/>
              <p:cNvSpPr>
                <a:spLocks/>
              </p:cNvSpPr>
              <p:nvPr/>
            </p:nvSpPr>
            <p:spPr bwMode="auto">
              <a:xfrm>
                <a:off x="7185" y="1894"/>
                <a:ext cx="11" cy="16"/>
              </a:xfrm>
              <a:custGeom>
                <a:avLst/>
                <a:gdLst>
                  <a:gd name="T0" fmla="*/ 5 w 11"/>
                  <a:gd name="T1" fmla="*/ 0 h 16"/>
                  <a:gd name="T2" fmla="*/ 3 w 11"/>
                  <a:gd name="T3" fmla="*/ 3 h 16"/>
                  <a:gd name="T4" fmla="*/ 0 w 11"/>
                  <a:gd name="T5" fmla="*/ 3 h 16"/>
                  <a:gd name="T6" fmla="*/ 3 w 11"/>
                  <a:gd name="T7" fmla="*/ 16 h 16"/>
                  <a:gd name="T8" fmla="*/ 5 w 11"/>
                  <a:gd name="T9" fmla="*/ 14 h 16"/>
                  <a:gd name="T10" fmla="*/ 5 w 11"/>
                  <a:gd name="T11" fmla="*/ 0 h 16"/>
                  <a:gd name="T12" fmla="*/ 5 w 11"/>
                  <a:gd name="T13" fmla="*/ 14 h 16"/>
                  <a:gd name="T14" fmla="*/ 9 w 11"/>
                  <a:gd name="T15" fmla="*/ 12 h 16"/>
                  <a:gd name="T16" fmla="*/ 11 w 11"/>
                  <a:gd name="T17" fmla="*/ 7 h 16"/>
                  <a:gd name="T18" fmla="*/ 9 w 11"/>
                  <a:gd name="T19" fmla="*/ 3 h 16"/>
                  <a:gd name="T20" fmla="*/ 3 w 11"/>
                  <a:gd name="T21" fmla="*/ 3 h 16"/>
                  <a:gd name="T22" fmla="*/ 5 w 11"/>
                  <a:gd name="T23"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6">
                    <a:moveTo>
                      <a:pt x="5" y="0"/>
                    </a:moveTo>
                    <a:lnTo>
                      <a:pt x="3" y="3"/>
                    </a:lnTo>
                    <a:lnTo>
                      <a:pt x="0" y="3"/>
                    </a:lnTo>
                    <a:lnTo>
                      <a:pt x="3" y="16"/>
                    </a:lnTo>
                    <a:lnTo>
                      <a:pt x="5" y="14"/>
                    </a:lnTo>
                    <a:lnTo>
                      <a:pt x="5" y="0"/>
                    </a:lnTo>
                    <a:lnTo>
                      <a:pt x="5" y="14"/>
                    </a:lnTo>
                    <a:lnTo>
                      <a:pt x="9" y="12"/>
                    </a:lnTo>
                    <a:lnTo>
                      <a:pt x="11" y="7"/>
                    </a:lnTo>
                    <a:lnTo>
                      <a:pt x="9" y="3"/>
                    </a:lnTo>
                    <a:lnTo>
                      <a:pt x="3" y="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6" name="Freeform 657"/>
              <p:cNvSpPr>
                <a:spLocks/>
              </p:cNvSpPr>
              <p:nvPr/>
            </p:nvSpPr>
            <p:spPr bwMode="auto">
              <a:xfrm>
                <a:off x="7190" y="1894"/>
                <a:ext cx="9" cy="14"/>
              </a:xfrm>
              <a:custGeom>
                <a:avLst/>
                <a:gdLst>
                  <a:gd name="T0" fmla="*/ 4 w 9"/>
                  <a:gd name="T1" fmla="*/ 14 h 14"/>
                  <a:gd name="T2" fmla="*/ 2 w 9"/>
                  <a:gd name="T3" fmla="*/ 0 h 14"/>
                  <a:gd name="T4" fmla="*/ 0 w 9"/>
                  <a:gd name="T5" fmla="*/ 0 h 14"/>
                  <a:gd name="T6" fmla="*/ 0 w 9"/>
                  <a:gd name="T7" fmla="*/ 14 h 14"/>
                  <a:gd name="T8" fmla="*/ 4 w 9"/>
                  <a:gd name="T9" fmla="*/ 14 h 14"/>
                  <a:gd name="T10" fmla="*/ 4 w 9"/>
                  <a:gd name="T11" fmla="*/ 14 h 14"/>
                  <a:gd name="T12" fmla="*/ 4 w 9"/>
                  <a:gd name="T13" fmla="*/ 14 h 14"/>
                  <a:gd name="T14" fmla="*/ 9 w 9"/>
                  <a:gd name="T15" fmla="*/ 12 h 14"/>
                  <a:gd name="T16" fmla="*/ 9 w 9"/>
                  <a:gd name="T17" fmla="*/ 7 h 14"/>
                  <a:gd name="T18" fmla="*/ 6 w 9"/>
                  <a:gd name="T19" fmla="*/ 3 h 14"/>
                  <a:gd name="T20" fmla="*/ 2 w 9"/>
                  <a:gd name="T21" fmla="*/ 0 h 14"/>
                  <a:gd name="T22" fmla="*/ 4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4" y="14"/>
                    </a:moveTo>
                    <a:lnTo>
                      <a:pt x="2" y="0"/>
                    </a:lnTo>
                    <a:lnTo>
                      <a:pt x="0" y="0"/>
                    </a:lnTo>
                    <a:lnTo>
                      <a:pt x="0" y="14"/>
                    </a:lnTo>
                    <a:lnTo>
                      <a:pt x="4" y="14"/>
                    </a:lnTo>
                    <a:lnTo>
                      <a:pt x="4" y="14"/>
                    </a:lnTo>
                    <a:lnTo>
                      <a:pt x="4" y="14"/>
                    </a:lnTo>
                    <a:lnTo>
                      <a:pt x="9" y="12"/>
                    </a:lnTo>
                    <a:lnTo>
                      <a:pt x="9" y="7"/>
                    </a:lnTo>
                    <a:lnTo>
                      <a:pt x="6" y="3"/>
                    </a:lnTo>
                    <a:lnTo>
                      <a:pt x="2"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7" name="Freeform 658"/>
              <p:cNvSpPr>
                <a:spLocks/>
              </p:cNvSpPr>
              <p:nvPr/>
            </p:nvSpPr>
            <p:spPr bwMode="auto">
              <a:xfrm>
                <a:off x="7192" y="1894"/>
                <a:ext cx="11" cy="14"/>
              </a:xfrm>
              <a:custGeom>
                <a:avLst/>
                <a:gdLst>
                  <a:gd name="T0" fmla="*/ 2 w 11"/>
                  <a:gd name="T1" fmla="*/ 0 h 14"/>
                  <a:gd name="T2" fmla="*/ 2 w 11"/>
                  <a:gd name="T3" fmla="*/ 0 h 14"/>
                  <a:gd name="T4" fmla="*/ 0 w 11"/>
                  <a:gd name="T5" fmla="*/ 0 h 14"/>
                  <a:gd name="T6" fmla="*/ 2 w 11"/>
                  <a:gd name="T7" fmla="*/ 14 h 14"/>
                  <a:gd name="T8" fmla="*/ 7 w 11"/>
                  <a:gd name="T9" fmla="*/ 14 h 14"/>
                  <a:gd name="T10" fmla="*/ 2 w 11"/>
                  <a:gd name="T11" fmla="*/ 0 h 14"/>
                  <a:gd name="T12" fmla="*/ 7 w 11"/>
                  <a:gd name="T13" fmla="*/ 14 h 14"/>
                  <a:gd name="T14" fmla="*/ 9 w 11"/>
                  <a:gd name="T15" fmla="*/ 9 h 14"/>
                  <a:gd name="T16" fmla="*/ 11 w 11"/>
                  <a:gd name="T17" fmla="*/ 5 h 14"/>
                  <a:gd name="T18" fmla="*/ 9 w 11"/>
                  <a:gd name="T19" fmla="*/ 3 h 14"/>
                  <a:gd name="T20" fmla="*/ 2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2" y="0"/>
                    </a:moveTo>
                    <a:lnTo>
                      <a:pt x="2" y="0"/>
                    </a:lnTo>
                    <a:lnTo>
                      <a:pt x="0" y="0"/>
                    </a:lnTo>
                    <a:lnTo>
                      <a:pt x="2" y="14"/>
                    </a:lnTo>
                    <a:lnTo>
                      <a:pt x="7" y="14"/>
                    </a:lnTo>
                    <a:lnTo>
                      <a:pt x="2" y="0"/>
                    </a:lnTo>
                    <a:lnTo>
                      <a:pt x="7" y="14"/>
                    </a:lnTo>
                    <a:lnTo>
                      <a:pt x="9" y="9"/>
                    </a:lnTo>
                    <a:lnTo>
                      <a:pt x="11" y="5"/>
                    </a:lnTo>
                    <a:lnTo>
                      <a:pt x="9" y="3"/>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8" name="Freeform 659"/>
              <p:cNvSpPr>
                <a:spLocks/>
              </p:cNvSpPr>
              <p:nvPr/>
            </p:nvSpPr>
            <p:spPr bwMode="auto">
              <a:xfrm>
                <a:off x="7194" y="1894"/>
                <a:ext cx="11" cy="14"/>
              </a:xfrm>
              <a:custGeom>
                <a:avLst/>
                <a:gdLst>
                  <a:gd name="T0" fmla="*/ 5 w 11"/>
                  <a:gd name="T1" fmla="*/ 0 h 14"/>
                  <a:gd name="T2" fmla="*/ 5 w 11"/>
                  <a:gd name="T3" fmla="*/ 0 h 14"/>
                  <a:gd name="T4" fmla="*/ 0 w 11"/>
                  <a:gd name="T5" fmla="*/ 0 h 14"/>
                  <a:gd name="T6" fmla="*/ 2 w 11"/>
                  <a:gd name="T7" fmla="*/ 14 h 14"/>
                  <a:gd name="T8" fmla="*/ 7 w 11"/>
                  <a:gd name="T9" fmla="*/ 14 h 14"/>
                  <a:gd name="T10" fmla="*/ 5 w 11"/>
                  <a:gd name="T11" fmla="*/ 0 h 14"/>
                  <a:gd name="T12" fmla="*/ 7 w 11"/>
                  <a:gd name="T13" fmla="*/ 14 h 14"/>
                  <a:gd name="T14" fmla="*/ 11 w 11"/>
                  <a:gd name="T15" fmla="*/ 9 h 14"/>
                  <a:gd name="T16" fmla="*/ 11 w 11"/>
                  <a:gd name="T17" fmla="*/ 5 h 14"/>
                  <a:gd name="T18" fmla="*/ 9 w 11"/>
                  <a:gd name="T19" fmla="*/ 0 h 14"/>
                  <a:gd name="T20" fmla="*/ 5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5" y="0"/>
                    </a:moveTo>
                    <a:lnTo>
                      <a:pt x="5" y="0"/>
                    </a:lnTo>
                    <a:lnTo>
                      <a:pt x="0" y="0"/>
                    </a:lnTo>
                    <a:lnTo>
                      <a:pt x="2" y="14"/>
                    </a:lnTo>
                    <a:lnTo>
                      <a:pt x="7" y="14"/>
                    </a:lnTo>
                    <a:lnTo>
                      <a:pt x="5" y="0"/>
                    </a:lnTo>
                    <a:lnTo>
                      <a:pt x="7" y="14"/>
                    </a:lnTo>
                    <a:lnTo>
                      <a:pt x="11" y="9"/>
                    </a:lnTo>
                    <a:lnTo>
                      <a:pt x="11" y="5"/>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9" name="Freeform 660"/>
              <p:cNvSpPr>
                <a:spLocks/>
              </p:cNvSpPr>
              <p:nvPr/>
            </p:nvSpPr>
            <p:spPr bwMode="auto">
              <a:xfrm>
                <a:off x="7199" y="1894"/>
                <a:ext cx="11" cy="14"/>
              </a:xfrm>
              <a:custGeom>
                <a:avLst/>
                <a:gdLst>
                  <a:gd name="T0" fmla="*/ 6 w 11"/>
                  <a:gd name="T1" fmla="*/ 12 h 14"/>
                  <a:gd name="T2" fmla="*/ 4 w 11"/>
                  <a:gd name="T3" fmla="*/ 0 h 14"/>
                  <a:gd name="T4" fmla="*/ 0 w 11"/>
                  <a:gd name="T5" fmla="*/ 0 h 14"/>
                  <a:gd name="T6" fmla="*/ 2 w 11"/>
                  <a:gd name="T7" fmla="*/ 14 h 14"/>
                  <a:gd name="T8" fmla="*/ 4 w 11"/>
                  <a:gd name="T9" fmla="*/ 12 h 14"/>
                  <a:gd name="T10" fmla="*/ 6 w 11"/>
                  <a:gd name="T11" fmla="*/ 12 h 14"/>
                  <a:gd name="T12" fmla="*/ 4 w 11"/>
                  <a:gd name="T13" fmla="*/ 12 h 14"/>
                  <a:gd name="T14" fmla="*/ 8 w 11"/>
                  <a:gd name="T15" fmla="*/ 9 h 14"/>
                  <a:gd name="T16" fmla="*/ 11 w 11"/>
                  <a:gd name="T17" fmla="*/ 5 h 14"/>
                  <a:gd name="T18" fmla="*/ 8 w 11"/>
                  <a:gd name="T19" fmla="*/ 0 h 14"/>
                  <a:gd name="T20" fmla="*/ 4 w 11"/>
                  <a:gd name="T21" fmla="*/ 0 h 14"/>
                  <a:gd name="T22" fmla="*/ 6 w 11"/>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6" y="12"/>
                    </a:moveTo>
                    <a:lnTo>
                      <a:pt x="4" y="0"/>
                    </a:lnTo>
                    <a:lnTo>
                      <a:pt x="0" y="0"/>
                    </a:lnTo>
                    <a:lnTo>
                      <a:pt x="2" y="14"/>
                    </a:lnTo>
                    <a:lnTo>
                      <a:pt x="4" y="12"/>
                    </a:lnTo>
                    <a:lnTo>
                      <a:pt x="6" y="12"/>
                    </a:lnTo>
                    <a:lnTo>
                      <a:pt x="4" y="12"/>
                    </a:lnTo>
                    <a:lnTo>
                      <a:pt x="8" y="9"/>
                    </a:lnTo>
                    <a:lnTo>
                      <a:pt x="11" y="5"/>
                    </a:lnTo>
                    <a:lnTo>
                      <a:pt x="8" y="0"/>
                    </a:lnTo>
                    <a:lnTo>
                      <a:pt x="4" y="0"/>
                    </a:lnTo>
                    <a:lnTo>
                      <a:pt x="6"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0" name="Freeform 661"/>
              <p:cNvSpPr>
                <a:spLocks/>
              </p:cNvSpPr>
              <p:nvPr/>
            </p:nvSpPr>
            <p:spPr bwMode="auto">
              <a:xfrm>
                <a:off x="7201" y="1892"/>
                <a:ext cx="11" cy="14"/>
              </a:xfrm>
              <a:custGeom>
                <a:avLst/>
                <a:gdLst>
                  <a:gd name="T0" fmla="*/ 4 w 11"/>
                  <a:gd name="T1" fmla="*/ 0 h 14"/>
                  <a:gd name="T2" fmla="*/ 4 w 11"/>
                  <a:gd name="T3" fmla="*/ 0 h 14"/>
                  <a:gd name="T4" fmla="*/ 0 w 11"/>
                  <a:gd name="T5" fmla="*/ 2 h 14"/>
                  <a:gd name="T6" fmla="*/ 4 w 11"/>
                  <a:gd name="T7" fmla="*/ 14 h 14"/>
                  <a:gd name="T8" fmla="*/ 6 w 11"/>
                  <a:gd name="T9" fmla="*/ 14 h 14"/>
                  <a:gd name="T10" fmla="*/ 4 w 11"/>
                  <a:gd name="T11" fmla="*/ 0 h 14"/>
                  <a:gd name="T12" fmla="*/ 6 w 11"/>
                  <a:gd name="T13" fmla="*/ 14 h 14"/>
                  <a:gd name="T14" fmla="*/ 11 w 11"/>
                  <a:gd name="T15" fmla="*/ 11 h 14"/>
                  <a:gd name="T16" fmla="*/ 11 w 11"/>
                  <a:gd name="T17" fmla="*/ 7 h 14"/>
                  <a:gd name="T18" fmla="*/ 9 w 11"/>
                  <a:gd name="T19" fmla="*/ 2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2"/>
                    </a:lnTo>
                    <a:lnTo>
                      <a:pt x="4" y="14"/>
                    </a:lnTo>
                    <a:lnTo>
                      <a:pt x="6" y="14"/>
                    </a:lnTo>
                    <a:lnTo>
                      <a:pt x="4" y="0"/>
                    </a:lnTo>
                    <a:lnTo>
                      <a:pt x="6" y="14"/>
                    </a:lnTo>
                    <a:lnTo>
                      <a:pt x="11" y="11"/>
                    </a:lnTo>
                    <a:lnTo>
                      <a:pt x="11" y="7"/>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1" name="Freeform 662"/>
              <p:cNvSpPr>
                <a:spLocks/>
              </p:cNvSpPr>
              <p:nvPr/>
            </p:nvSpPr>
            <p:spPr bwMode="auto">
              <a:xfrm>
                <a:off x="7205" y="1892"/>
                <a:ext cx="11" cy="14"/>
              </a:xfrm>
              <a:custGeom>
                <a:avLst/>
                <a:gdLst>
                  <a:gd name="T0" fmla="*/ 5 w 11"/>
                  <a:gd name="T1" fmla="*/ 14 h 14"/>
                  <a:gd name="T2" fmla="*/ 5 w 11"/>
                  <a:gd name="T3" fmla="*/ 0 h 14"/>
                  <a:gd name="T4" fmla="*/ 0 w 11"/>
                  <a:gd name="T5" fmla="*/ 0 h 14"/>
                  <a:gd name="T6" fmla="*/ 0 w 11"/>
                  <a:gd name="T7" fmla="*/ 14 h 14"/>
                  <a:gd name="T8" fmla="*/ 5 w 11"/>
                  <a:gd name="T9" fmla="*/ 14 h 14"/>
                  <a:gd name="T10" fmla="*/ 5 w 11"/>
                  <a:gd name="T11" fmla="*/ 14 h 14"/>
                  <a:gd name="T12" fmla="*/ 5 w 11"/>
                  <a:gd name="T13" fmla="*/ 14 h 14"/>
                  <a:gd name="T14" fmla="*/ 9 w 11"/>
                  <a:gd name="T15" fmla="*/ 11 h 14"/>
                  <a:gd name="T16" fmla="*/ 11 w 11"/>
                  <a:gd name="T17" fmla="*/ 7 h 14"/>
                  <a:gd name="T18" fmla="*/ 9 w 11"/>
                  <a:gd name="T19" fmla="*/ 2 h 14"/>
                  <a:gd name="T20" fmla="*/ 5 w 11"/>
                  <a:gd name="T21" fmla="*/ 0 h 14"/>
                  <a:gd name="T22" fmla="*/ 5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5" y="14"/>
                    </a:moveTo>
                    <a:lnTo>
                      <a:pt x="5" y="0"/>
                    </a:lnTo>
                    <a:lnTo>
                      <a:pt x="0" y="0"/>
                    </a:lnTo>
                    <a:lnTo>
                      <a:pt x="0" y="14"/>
                    </a:lnTo>
                    <a:lnTo>
                      <a:pt x="5" y="14"/>
                    </a:lnTo>
                    <a:lnTo>
                      <a:pt x="5" y="14"/>
                    </a:lnTo>
                    <a:lnTo>
                      <a:pt x="5" y="14"/>
                    </a:lnTo>
                    <a:lnTo>
                      <a:pt x="9" y="11"/>
                    </a:lnTo>
                    <a:lnTo>
                      <a:pt x="11" y="7"/>
                    </a:lnTo>
                    <a:lnTo>
                      <a:pt x="9" y="2"/>
                    </a:lnTo>
                    <a:lnTo>
                      <a:pt x="5" y="0"/>
                    </a:lnTo>
                    <a:lnTo>
                      <a:pt x="5"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2" name="Freeform 663"/>
              <p:cNvSpPr>
                <a:spLocks/>
              </p:cNvSpPr>
              <p:nvPr/>
            </p:nvSpPr>
            <p:spPr bwMode="auto">
              <a:xfrm>
                <a:off x="7210" y="1892"/>
                <a:ext cx="11" cy="14"/>
              </a:xfrm>
              <a:custGeom>
                <a:avLst/>
                <a:gdLst>
                  <a:gd name="T0" fmla="*/ 4 w 11"/>
                  <a:gd name="T1" fmla="*/ 14 h 14"/>
                  <a:gd name="T2" fmla="*/ 2 w 11"/>
                  <a:gd name="T3" fmla="*/ 0 h 14"/>
                  <a:gd name="T4" fmla="*/ 0 w 11"/>
                  <a:gd name="T5" fmla="*/ 0 h 14"/>
                  <a:gd name="T6" fmla="*/ 0 w 11"/>
                  <a:gd name="T7" fmla="*/ 14 h 14"/>
                  <a:gd name="T8" fmla="*/ 4 w 11"/>
                  <a:gd name="T9" fmla="*/ 14 h 14"/>
                  <a:gd name="T10" fmla="*/ 4 w 11"/>
                  <a:gd name="T11" fmla="*/ 14 h 14"/>
                  <a:gd name="T12" fmla="*/ 4 w 11"/>
                  <a:gd name="T13" fmla="*/ 14 h 14"/>
                  <a:gd name="T14" fmla="*/ 9 w 11"/>
                  <a:gd name="T15" fmla="*/ 11 h 14"/>
                  <a:gd name="T16" fmla="*/ 11 w 11"/>
                  <a:gd name="T17" fmla="*/ 7 h 14"/>
                  <a:gd name="T18" fmla="*/ 9 w 11"/>
                  <a:gd name="T19" fmla="*/ 2 h 14"/>
                  <a:gd name="T20" fmla="*/ 2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2" y="0"/>
                    </a:lnTo>
                    <a:lnTo>
                      <a:pt x="0" y="0"/>
                    </a:lnTo>
                    <a:lnTo>
                      <a:pt x="0" y="14"/>
                    </a:lnTo>
                    <a:lnTo>
                      <a:pt x="4" y="14"/>
                    </a:lnTo>
                    <a:lnTo>
                      <a:pt x="4" y="14"/>
                    </a:lnTo>
                    <a:lnTo>
                      <a:pt x="4" y="14"/>
                    </a:lnTo>
                    <a:lnTo>
                      <a:pt x="9" y="11"/>
                    </a:lnTo>
                    <a:lnTo>
                      <a:pt x="11" y="7"/>
                    </a:lnTo>
                    <a:lnTo>
                      <a:pt x="9" y="2"/>
                    </a:lnTo>
                    <a:lnTo>
                      <a:pt x="2"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3" name="Freeform 664"/>
              <p:cNvSpPr>
                <a:spLocks/>
              </p:cNvSpPr>
              <p:nvPr/>
            </p:nvSpPr>
            <p:spPr bwMode="auto">
              <a:xfrm>
                <a:off x="7212" y="1892"/>
                <a:ext cx="11" cy="14"/>
              </a:xfrm>
              <a:custGeom>
                <a:avLst/>
                <a:gdLst>
                  <a:gd name="T0" fmla="*/ 7 w 11"/>
                  <a:gd name="T1" fmla="*/ 14 h 14"/>
                  <a:gd name="T2" fmla="*/ 4 w 11"/>
                  <a:gd name="T3" fmla="*/ 0 h 14"/>
                  <a:gd name="T4" fmla="*/ 0 w 11"/>
                  <a:gd name="T5" fmla="*/ 0 h 14"/>
                  <a:gd name="T6" fmla="*/ 2 w 11"/>
                  <a:gd name="T7" fmla="*/ 14 h 14"/>
                  <a:gd name="T8" fmla="*/ 7 w 11"/>
                  <a:gd name="T9" fmla="*/ 14 h 14"/>
                  <a:gd name="T10" fmla="*/ 7 w 11"/>
                  <a:gd name="T11" fmla="*/ 14 h 14"/>
                  <a:gd name="T12" fmla="*/ 7 w 11"/>
                  <a:gd name="T13" fmla="*/ 14 h 14"/>
                  <a:gd name="T14" fmla="*/ 11 w 11"/>
                  <a:gd name="T15" fmla="*/ 11 h 14"/>
                  <a:gd name="T16" fmla="*/ 11 w 11"/>
                  <a:gd name="T17" fmla="*/ 7 h 14"/>
                  <a:gd name="T18" fmla="*/ 9 w 11"/>
                  <a:gd name="T19" fmla="*/ 2 h 14"/>
                  <a:gd name="T20" fmla="*/ 4 w 11"/>
                  <a:gd name="T21" fmla="*/ 0 h 14"/>
                  <a:gd name="T22" fmla="*/ 7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7" y="14"/>
                    </a:moveTo>
                    <a:lnTo>
                      <a:pt x="4" y="0"/>
                    </a:lnTo>
                    <a:lnTo>
                      <a:pt x="0" y="0"/>
                    </a:lnTo>
                    <a:lnTo>
                      <a:pt x="2" y="14"/>
                    </a:lnTo>
                    <a:lnTo>
                      <a:pt x="7" y="14"/>
                    </a:lnTo>
                    <a:lnTo>
                      <a:pt x="7" y="14"/>
                    </a:lnTo>
                    <a:lnTo>
                      <a:pt x="7" y="14"/>
                    </a:lnTo>
                    <a:lnTo>
                      <a:pt x="11" y="11"/>
                    </a:lnTo>
                    <a:lnTo>
                      <a:pt x="11" y="7"/>
                    </a:lnTo>
                    <a:lnTo>
                      <a:pt x="9" y="2"/>
                    </a:lnTo>
                    <a:lnTo>
                      <a:pt x="4" y="0"/>
                    </a:lnTo>
                    <a:lnTo>
                      <a:pt x="7"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4" name="Freeform 665"/>
              <p:cNvSpPr>
                <a:spLocks/>
              </p:cNvSpPr>
              <p:nvPr/>
            </p:nvSpPr>
            <p:spPr bwMode="auto">
              <a:xfrm>
                <a:off x="7216" y="1892"/>
                <a:ext cx="11" cy="14"/>
              </a:xfrm>
              <a:custGeom>
                <a:avLst/>
                <a:gdLst>
                  <a:gd name="T0" fmla="*/ 3 w 11"/>
                  <a:gd name="T1" fmla="*/ 0 h 14"/>
                  <a:gd name="T2" fmla="*/ 3 w 11"/>
                  <a:gd name="T3" fmla="*/ 0 h 14"/>
                  <a:gd name="T4" fmla="*/ 0 w 11"/>
                  <a:gd name="T5" fmla="*/ 0 h 14"/>
                  <a:gd name="T6" fmla="*/ 3 w 11"/>
                  <a:gd name="T7" fmla="*/ 14 h 14"/>
                  <a:gd name="T8" fmla="*/ 5 w 11"/>
                  <a:gd name="T9" fmla="*/ 14 h 14"/>
                  <a:gd name="T10" fmla="*/ 3 w 11"/>
                  <a:gd name="T11" fmla="*/ 0 h 14"/>
                  <a:gd name="T12" fmla="*/ 5 w 11"/>
                  <a:gd name="T13" fmla="*/ 14 h 14"/>
                  <a:gd name="T14" fmla="*/ 9 w 11"/>
                  <a:gd name="T15" fmla="*/ 11 h 14"/>
                  <a:gd name="T16" fmla="*/ 11 w 11"/>
                  <a:gd name="T17" fmla="*/ 5 h 14"/>
                  <a:gd name="T18" fmla="*/ 9 w 11"/>
                  <a:gd name="T19" fmla="*/ 0 h 14"/>
                  <a:gd name="T20" fmla="*/ 3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3" y="0"/>
                    </a:moveTo>
                    <a:lnTo>
                      <a:pt x="3" y="0"/>
                    </a:lnTo>
                    <a:lnTo>
                      <a:pt x="0" y="0"/>
                    </a:lnTo>
                    <a:lnTo>
                      <a:pt x="3" y="14"/>
                    </a:lnTo>
                    <a:lnTo>
                      <a:pt x="5" y="14"/>
                    </a:lnTo>
                    <a:lnTo>
                      <a:pt x="3" y="0"/>
                    </a:lnTo>
                    <a:lnTo>
                      <a:pt x="5" y="14"/>
                    </a:lnTo>
                    <a:lnTo>
                      <a:pt x="9" y="11"/>
                    </a:lnTo>
                    <a:lnTo>
                      <a:pt x="11" y="5"/>
                    </a:lnTo>
                    <a:lnTo>
                      <a:pt x="9" y="0"/>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5" name="Freeform 666"/>
              <p:cNvSpPr>
                <a:spLocks/>
              </p:cNvSpPr>
              <p:nvPr/>
            </p:nvSpPr>
            <p:spPr bwMode="auto">
              <a:xfrm>
                <a:off x="7219" y="1892"/>
                <a:ext cx="11" cy="14"/>
              </a:xfrm>
              <a:custGeom>
                <a:avLst/>
                <a:gdLst>
                  <a:gd name="T0" fmla="*/ 4 w 11"/>
                  <a:gd name="T1" fmla="*/ 0 h 14"/>
                  <a:gd name="T2" fmla="*/ 4 w 11"/>
                  <a:gd name="T3" fmla="*/ 0 h 14"/>
                  <a:gd name="T4" fmla="*/ 0 w 11"/>
                  <a:gd name="T5" fmla="*/ 0 h 14"/>
                  <a:gd name="T6" fmla="*/ 2 w 11"/>
                  <a:gd name="T7" fmla="*/ 14 h 14"/>
                  <a:gd name="T8" fmla="*/ 6 w 11"/>
                  <a:gd name="T9" fmla="*/ 14 h 14"/>
                  <a:gd name="T10" fmla="*/ 4 w 11"/>
                  <a:gd name="T11" fmla="*/ 0 h 14"/>
                  <a:gd name="T12" fmla="*/ 6 w 11"/>
                  <a:gd name="T13" fmla="*/ 14 h 14"/>
                  <a:gd name="T14" fmla="*/ 11 w 11"/>
                  <a:gd name="T15" fmla="*/ 9 h 14"/>
                  <a:gd name="T16" fmla="*/ 11 w 11"/>
                  <a:gd name="T17" fmla="*/ 5 h 14"/>
                  <a:gd name="T18" fmla="*/ 8 w 11"/>
                  <a:gd name="T19" fmla="*/ 0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2" y="14"/>
                    </a:lnTo>
                    <a:lnTo>
                      <a:pt x="6" y="14"/>
                    </a:lnTo>
                    <a:lnTo>
                      <a:pt x="4" y="0"/>
                    </a:lnTo>
                    <a:lnTo>
                      <a:pt x="6" y="14"/>
                    </a:lnTo>
                    <a:lnTo>
                      <a:pt x="11" y="9"/>
                    </a:lnTo>
                    <a:lnTo>
                      <a:pt x="11" y="5"/>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6" name="Freeform 667"/>
              <p:cNvSpPr>
                <a:spLocks/>
              </p:cNvSpPr>
              <p:nvPr/>
            </p:nvSpPr>
            <p:spPr bwMode="auto">
              <a:xfrm>
                <a:off x="7223" y="1892"/>
                <a:ext cx="11" cy="14"/>
              </a:xfrm>
              <a:custGeom>
                <a:avLst/>
                <a:gdLst>
                  <a:gd name="T0" fmla="*/ 4 w 11"/>
                  <a:gd name="T1" fmla="*/ 11 h 14"/>
                  <a:gd name="T2" fmla="*/ 4 w 11"/>
                  <a:gd name="T3" fmla="*/ 0 h 14"/>
                  <a:gd name="T4" fmla="*/ 0 w 11"/>
                  <a:gd name="T5" fmla="*/ 0 h 14"/>
                  <a:gd name="T6" fmla="*/ 0 w 11"/>
                  <a:gd name="T7" fmla="*/ 14 h 14"/>
                  <a:gd name="T8" fmla="*/ 4 w 11"/>
                  <a:gd name="T9" fmla="*/ 14 h 14"/>
                  <a:gd name="T10" fmla="*/ 4 w 11"/>
                  <a:gd name="T11" fmla="*/ 11 h 14"/>
                  <a:gd name="T12" fmla="*/ 4 w 11"/>
                  <a:gd name="T13" fmla="*/ 14 h 14"/>
                  <a:gd name="T14" fmla="*/ 9 w 11"/>
                  <a:gd name="T15" fmla="*/ 11 h 14"/>
                  <a:gd name="T16" fmla="*/ 11 w 11"/>
                  <a:gd name="T17" fmla="*/ 7 h 14"/>
                  <a:gd name="T18" fmla="*/ 9 w 11"/>
                  <a:gd name="T19" fmla="*/ 2 h 14"/>
                  <a:gd name="T20" fmla="*/ 4 w 11"/>
                  <a:gd name="T21" fmla="*/ 0 h 14"/>
                  <a:gd name="T22" fmla="*/ 4 w 11"/>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1"/>
                    </a:moveTo>
                    <a:lnTo>
                      <a:pt x="4" y="0"/>
                    </a:lnTo>
                    <a:lnTo>
                      <a:pt x="0" y="0"/>
                    </a:lnTo>
                    <a:lnTo>
                      <a:pt x="0" y="14"/>
                    </a:lnTo>
                    <a:lnTo>
                      <a:pt x="4" y="14"/>
                    </a:lnTo>
                    <a:lnTo>
                      <a:pt x="4" y="11"/>
                    </a:lnTo>
                    <a:lnTo>
                      <a:pt x="4" y="14"/>
                    </a:lnTo>
                    <a:lnTo>
                      <a:pt x="9" y="11"/>
                    </a:lnTo>
                    <a:lnTo>
                      <a:pt x="11" y="7"/>
                    </a:lnTo>
                    <a:lnTo>
                      <a:pt x="9" y="2"/>
                    </a:lnTo>
                    <a:lnTo>
                      <a:pt x="4" y="0"/>
                    </a:lnTo>
                    <a:lnTo>
                      <a:pt x="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7" name="Freeform 668"/>
              <p:cNvSpPr>
                <a:spLocks/>
              </p:cNvSpPr>
              <p:nvPr/>
            </p:nvSpPr>
            <p:spPr bwMode="auto">
              <a:xfrm>
                <a:off x="7227" y="1890"/>
                <a:ext cx="9" cy="13"/>
              </a:xfrm>
              <a:custGeom>
                <a:avLst/>
                <a:gdLst>
                  <a:gd name="T0" fmla="*/ 3 w 9"/>
                  <a:gd name="T1" fmla="*/ 0 h 13"/>
                  <a:gd name="T2" fmla="*/ 3 w 9"/>
                  <a:gd name="T3" fmla="*/ 0 h 13"/>
                  <a:gd name="T4" fmla="*/ 0 w 9"/>
                  <a:gd name="T5" fmla="*/ 2 h 13"/>
                  <a:gd name="T6" fmla="*/ 0 w 9"/>
                  <a:gd name="T7" fmla="*/ 13 h 13"/>
                  <a:gd name="T8" fmla="*/ 5 w 9"/>
                  <a:gd name="T9" fmla="*/ 13 h 13"/>
                  <a:gd name="T10" fmla="*/ 3 w 9"/>
                  <a:gd name="T11" fmla="*/ 0 h 13"/>
                  <a:gd name="T12" fmla="*/ 5 w 9"/>
                  <a:gd name="T13" fmla="*/ 13 h 13"/>
                  <a:gd name="T14" fmla="*/ 9 w 9"/>
                  <a:gd name="T15" fmla="*/ 11 h 13"/>
                  <a:gd name="T16" fmla="*/ 9 w 9"/>
                  <a:gd name="T17" fmla="*/ 7 h 13"/>
                  <a:gd name="T18" fmla="*/ 7 w 9"/>
                  <a:gd name="T19" fmla="*/ 2 h 13"/>
                  <a:gd name="T20" fmla="*/ 3 w 9"/>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3">
                    <a:moveTo>
                      <a:pt x="3" y="0"/>
                    </a:moveTo>
                    <a:lnTo>
                      <a:pt x="3" y="0"/>
                    </a:lnTo>
                    <a:lnTo>
                      <a:pt x="0" y="2"/>
                    </a:lnTo>
                    <a:lnTo>
                      <a:pt x="0" y="13"/>
                    </a:lnTo>
                    <a:lnTo>
                      <a:pt x="5" y="13"/>
                    </a:lnTo>
                    <a:lnTo>
                      <a:pt x="3" y="0"/>
                    </a:lnTo>
                    <a:lnTo>
                      <a:pt x="5" y="13"/>
                    </a:lnTo>
                    <a:lnTo>
                      <a:pt x="9" y="11"/>
                    </a:lnTo>
                    <a:lnTo>
                      <a:pt x="9" y="7"/>
                    </a:lnTo>
                    <a:lnTo>
                      <a:pt x="7" y="2"/>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8" name="Freeform 669"/>
              <p:cNvSpPr>
                <a:spLocks/>
              </p:cNvSpPr>
              <p:nvPr/>
            </p:nvSpPr>
            <p:spPr bwMode="auto">
              <a:xfrm>
                <a:off x="7230" y="1890"/>
                <a:ext cx="11" cy="13"/>
              </a:xfrm>
              <a:custGeom>
                <a:avLst/>
                <a:gdLst>
                  <a:gd name="T0" fmla="*/ 4 w 11"/>
                  <a:gd name="T1" fmla="*/ 13 h 13"/>
                  <a:gd name="T2" fmla="*/ 4 w 11"/>
                  <a:gd name="T3" fmla="*/ 0 h 13"/>
                  <a:gd name="T4" fmla="*/ 0 w 11"/>
                  <a:gd name="T5" fmla="*/ 0 h 13"/>
                  <a:gd name="T6" fmla="*/ 0 w 11"/>
                  <a:gd name="T7" fmla="*/ 13 h 13"/>
                  <a:gd name="T8" fmla="*/ 4 w 11"/>
                  <a:gd name="T9" fmla="*/ 13 h 13"/>
                  <a:gd name="T10" fmla="*/ 4 w 11"/>
                  <a:gd name="T11" fmla="*/ 13 h 13"/>
                  <a:gd name="T12" fmla="*/ 4 w 11"/>
                  <a:gd name="T13" fmla="*/ 13 h 13"/>
                  <a:gd name="T14" fmla="*/ 8 w 11"/>
                  <a:gd name="T15" fmla="*/ 11 h 13"/>
                  <a:gd name="T16" fmla="*/ 11 w 11"/>
                  <a:gd name="T17" fmla="*/ 7 h 13"/>
                  <a:gd name="T18" fmla="*/ 8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0" y="0"/>
                    </a:lnTo>
                    <a:lnTo>
                      <a:pt x="0" y="13"/>
                    </a:lnTo>
                    <a:lnTo>
                      <a:pt x="4" y="13"/>
                    </a:lnTo>
                    <a:lnTo>
                      <a:pt x="4" y="13"/>
                    </a:lnTo>
                    <a:lnTo>
                      <a:pt x="4" y="13"/>
                    </a:lnTo>
                    <a:lnTo>
                      <a:pt x="8" y="11"/>
                    </a:lnTo>
                    <a:lnTo>
                      <a:pt x="11" y="7"/>
                    </a:lnTo>
                    <a:lnTo>
                      <a:pt x="8"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9" name="Freeform 670"/>
              <p:cNvSpPr>
                <a:spLocks/>
              </p:cNvSpPr>
              <p:nvPr/>
            </p:nvSpPr>
            <p:spPr bwMode="auto">
              <a:xfrm>
                <a:off x="7234" y="1890"/>
                <a:ext cx="11" cy="13"/>
              </a:xfrm>
              <a:custGeom>
                <a:avLst/>
                <a:gdLst>
                  <a:gd name="T0" fmla="*/ 4 w 11"/>
                  <a:gd name="T1" fmla="*/ 0 h 13"/>
                  <a:gd name="T2" fmla="*/ 2 w 11"/>
                  <a:gd name="T3" fmla="*/ 0 h 13"/>
                  <a:gd name="T4" fmla="*/ 0 w 11"/>
                  <a:gd name="T5" fmla="*/ 0 h 13"/>
                  <a:gd name="T6" fmla="*/ 0 w 11"/>
                  <a:gd name="T7" fmla="*/ 13 h 13"/>
                  <a:gd name="T8" fmla="*/ 4 w 11"/>
                  <a:gd name="T9" fmla="*/ 13 h 13"/>
                  <a:gd name="T10" fmla="*/ 4 w 11"/>
                  <a:gd name="T11" fmla="*/ 0 h 13"/>
                  <a:gd name="T12" fmla="*/ 4 w 11"/>
                  <a:gd name="T13" fmla="*/ 13 h 13"/>
                  <a:gd name="T14" fmla="*/ 9 w 11"/>
                  <a:gd name="T15" fmla="*/ 11 h 13"/>
                  <a:gd name="T16" fmla="*/ 11 w 11"/>
                  <a:gd name="T17" fmla="*/ 7 h 13"/>
                  <a:gd name="T18" fmla="*/ 9 w 11"/>
                  <a:gd name="T19" fmla="*/ 2 h 13"/>
                  <a:gd name="T20" fmla="*/ 2 w 11"/>
                  <a:gd name="T21" fmla="*/ 0 h 13"/>
                  <a:gd name="T22" fmla="*/ 4 w 11"/>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0"/>
                    </a:moveTo>
                    <a:lnTo>
                      <a:pt x="2" y="0"/>
                    </a:lnTo>
                    <a:lnTo>
                      <a:pt x="0" y="0"/>
                    </a:lnTo>
                    <a:lnTo>
                      <a:pt x="0" y="13"/>
                    </a:lnTo>
                    <a:lnTo>
                      <a:pt x="4" y="13"/>
                    </a:lnTo>
                    <a:lnTo>
                      <a:pt x="4" y="0"/>
                    </a:lnTo>
                    <a:lnTo>
                      <a:pt x="4" y="13"/>
                    </a:lnTo>
                    <a:lnTo>
                      <a:pt x="9" y="11"/>
                    </a:lnTo>
                    <a:lnTo>
                      <a:pt x="11" y="7"/>
                    </a:lnTo>
                    <a:lnTo>
                      <a:pt x="9" y="2"/>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0" name="Freeform 671"/>
              <p:cNvSpPr>
                <a:spLocks/>
              </p:cNvSpPr>
              <p:nvPr/>
            </p:nvSpPr>
            <p:spPr bwMode="auto">
              <a:xfrm>
                <a:off x="7238" y="1890"/>
                <a:ext cx="9" cy="13"/>
              </a:xfrm>
              <a:custGeom>
                <a:avLst/>
                <a:gdLst>
                  <a:gd name="T0" fmla="*/ 3 w 9"/>
                  <a:gd name="T1" fmla="*/ 13 h 13"/>
                  <a:gd name="T2" fmla="*/ 3 w 9"/>
                  <a:gd name="T3" fmla="*/ 0 h 13"/>
                  <a:gd name="T4" fmla="*/ 0 w 9"/>
                  <a:gd name="T5" fmla="*/ 0 h 13"/>
                  <a:gd name="T6" fmla="*/ 0 w 9"/>
                  <a:gd name="T7" fmla="*/ 13 h 13"/>
                  <a:gd name="T8" fmla="*/ 3 w 9"/>
                  <a:gd name="T9" fmla="*/ 13 h 13"/>
                  <a:gd name="T10" fmla="*/ 3 w 9"/>
                  <a:gd name="T11" fmla="*/ 13 h 13"/>
                  <a:gd name="T12" fmla="*/ 3 w 9"/>
                  <a:gd name="T13" fmla="*/ 13 h 13"/>
                  <a:gd name="T14" fmla="*/ 7 w 9"/>
                  <a:gd name="T15" fmla="*/ 11 h 13"/>
                  <a:gd name="T16" fmla="*/ 9 w 9"/>
                  <a:gd name="T17" fmla="*/ 7 h 13"/>
                  <a:gd name="T18" fmla="*/ 7 w 9"/>
                  <a:gd name="T19" fmla="*/ 2 h 13"/>
                  <a:gd name="T20" fmla="*/ 3 w 9"/>
                  <a:gd name="T21" fmla="*/ 0 h 13"/>
                  <a:gd name="T22" fmla="*/ 3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3" y="13"/>
                    </a:moveTo>
                    <a:lnTo>
                      <a:pt x="3" y="0"/>
                    </a:lnTo>
                    <a:lnTo>
                      <a:pt x="0" y="0"/>
                    </a:lnTo>
                    <a:lnTo>
                      <a:pt x="0" y="13"/>
                    </a:lnTo>
                    <a:lnTo>
                      <a:pt x="3" y="13"/>
                    </a:lnTo>
                    <a:lnTo>
                      <a:pt x="3" y="13"/>
                    </a:lnTo>
                    <a:lnTo>
                      <a:pt x="3" y="13"/>
                    </a:lnTo>
                    <a:lnTo>
                      <a:pt x="7" y="11"/>
                    </a:lnTo>
                    <a:lnTo>
                      <a:pt x="9" y="7"/>
                    </a:lnTo>
                    <a:lnTo>
                      <a:pt x="7" y="2"/>
                    </a:lnTo>
                    <a:lnTo>
                      <a:pt x="3" y="0"/>
                    </a:lnTo>
                    <a:lnTo>
                      <a:pt x="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1" name="Freeform 672"/>
              <p:cNvSpPr>
                <a:spLocks/>
              </p:cNvSpPr>
              <p:nvPr/>
            </p:nvSpPr>
            <p:spPr bwMode="auto">
              <a:xfrm>
                <a:off x="7241" y="1890"/>
                <a:ext cx="11" cy="13"/>
              </a:xfrm>
              <a:custGeom>
                <a:avLst/>
                <a:gdLst>
                  <a:gd name="T0" fmla="*/ 4 w 11"/>
                  <a:gd name="T1" fmla="*/ 13 h 13"/>
                  <a:gd name="T2" fmla="*/ 4 w 11"/>
                  <a:gd name="T3" fmla="*/ 0 h 13"/>
                  <a:gd name="T4" fmla="*/ 0 w 11"/>
                  <a:gd name="T5" fmla="*/ 0 h 13"/>
                  <a:gd name="T6" fmla="*/ 0 w 11"/>
                  <a:gd name="T7" fmla="*/ 13 h 13"/>
                  <a:gd name="T8" fmla="*/ 4 w 11"/>
                  <a:gd name="T9" fmla="*/ 13 h 13"/>
                  <a:gd name="T10" fmla="*/ 4 w 11"/>
                  <a:gd name="T11" fmla="*/ 13 h 13"/>
                  <a:gd name="T12" fmla="*/ 4 w 11"/>
                  <a:gd name="T13" fmla="*/ 13 h 13"/>
                  <a:gd name="T14" fmla="*/ 8 w 11"/>
                  <a:gd name="T15" fmla="*/ 11 h 13"/>
                  <a:gd name="T16" fmla="*/ 11 w 11"/>
                  <a:gd name="T17" fmla="*/ 7 h 13"/>
                  <a:gd name="T18" fmla="*/ 8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0" y="0"/>
                    </a:lnTo>
                    <a:lnTo>
                      <a:pt x="0" y="13"/>
                    </a:lnTo>
                    <a:lnTo>
                      <a:pt x="4" y="13"/>
                    </a:lnTo>
                    <a:lnTo>
                      <a:pt x="4" y="13"/>
                    </a:lnTo>
                    <a:lnTo>
                      <a:pt x="4" y="13"/>
                    </a:lnTo>
                    <a:lnTo>
                      <a:pt x="8" y="11"/>
                    </a:lnTo>
                    <a:lnTo>
                      <a:pt x="11" y="7"/>
                    </a:lnTo>
                    <a:lnTo>
                      <a:pt x="8"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 name="Freeform 673"/>
              <p:cNvSpPr>
                <a:spLocks/>
              </p:cNvSpPr>
              <p:nvPr/>
            </p:nvSpPr>
            <p:spPr bwMode="auto">
              <a:xfrm>
                <a:off x="7245" y="1890"/>
                <a:ext cx="9" cy="13"/>
              </a:xfrm>
              <a:custGeom>
                <a:avLst/>
                <a:gdLst>
                  <a:gd name="T0" fmla="*/ 2 w 9"/>
                  <a:gd name="T1" fmla="*/ 13 h 13"/>
                  <a:gd name="T2" fmla="*/ 2 w 9"/>
                  <a:gd name="T3" fmla="*/ 0 h 13"/>
                  <a:gd name="T4" fmla="*/ 0 w 9"/>
                  <a:gd name="T5" fmla="*/ 0 h 13"/>
                  <a:gd name="T6" fmla="*/ 0 w 9"/>
                  <a:gd name="T7" fmla="*/ 13 h 13"/>
                  <a:gd name="T8" fmla="*/ 2 w 9"/>
                  <a:gd name="T9" fmla="*/ 13 h 13"/>
                  <a:gd name="T10" fmla="*/ 2 w 9"/>
                  <a:gd name="T11" fmla="*/ 13 h 13"/>
                  <a:gd name="T12" fmla="*/ 2 w 9"/>
                  <a:gd name="T13" fmla="*/ 13 h 13"/>
                  <a:gd name="T14" fmla="*/ 7 w 9"/>
                  <a:gd name="T15" fmla="*/ 11 h 13"/>
                  <a:gd name="T16" fmla="*/ 9 w 9"/>
                  <a:gd name="T17" fmla="*/ 7 h 13"/>
                  <a:gd name="T18" fmla="*/ 7 w 9"/>
                  <a:gd name="T19" fmla="*/ 2 h 13"/>
                  <a:gd name="T20" fmla="*/ 2 w 9"/>
                  <a:gd name="T21" fmla="*/ 0 h 13"/>
                  <a:gd name="T22" fmla="*/ 2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2" y="13"/>
                    </a:moveTo>
                    <a:lnTo>
                      <a:pt x="2" y="0"/>
                    </a:lnTo>
                    <a:lnTo>
                      <a:pt x="0" y="0"/>
                    </a:lnTo>
                    <a:lnTo>
                      <a:pt x="0" y="13"/>
                    </a:lnTo>
                    <a:lnTo>
                      <a:pt x="2" y="13"/>
                    </a:lnTo>
                    <a:lnTo>
                      <a:pt x="2" y="13"/>
                    </a:lnTo>
                    <a:lnTo>
                      <a:pt x="2" y="13"/>
                    </a:lnTo>
                    <a:lnTo>
                      <a:pt x="7" y="11"/>
                    </a:lnTo>
                    <a:lnTo>
                      <a:pt x="9" y="7"/>
                    </a:lnTo>
                    <a:lnTo>
                      <a:pt x="7" y="2"/>
                    </a:lnTo>
                    <a:lnTo>
                      <a:pt x="2"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 name="Freeform 674"/>
              <p:cNvSpPr>
                <a:spLocks/>
              </p:cNvSpPr>
              <p:nvPr/>
            </p:nvSpPr>
            <p:spPr bwMode="auto">
              <a:xfrm>
                <a:off x="7247" y="1890"/>
                <a:ext cx="11" cy="13"/>
              </a:xfrm>
              <a:custGeom>
                <a:avLst/>
                <a:gdLst>
                  <a:gd name="T0" fmla="*/ 5 w 11"/>
                  <a:gd name="T1" fmla="*/ 0 h 13"/>
                  <a:gd name="T2" fmla="*/ 5 w 11"/>
                  <a:gd name="T3" fmla="*/ 0 h 13"/>
                  <a:gd name="T4" fmla="*/ 0 w 11"/>
                  <a:gd name="T5" fmla="*/ 0 h 13"/>
                  <a:gd name="T6" fmla="*/ 0 w 11"/>
                  <a:gd name="T7" fmla="*/ 13 h 13"/>
                  <a:gd name="T8" fmla="*/ 5 w 11"/>
                  <a:gd name="T9" fmla="*/ 13 h 13"/>
                  <a:gd name="T10" fmla="*/ 5 w 11"/>
                  <a:gd name="T11" fmla="*/ 0 h 13"/>
                  <a:gd name="T12" fmla="*/ 5 w 11"/>
                  <a:gd name="T13" fmla="*/ 13 h 13"/>
                  <a:gd name="T14" fmla="*/ 9 w 11"/>
                  <a:gd name="T15" fmla="*/ 11 h 13"/>
                  <a:gd name="T16" fmla="*/ 11 w 11"/>
                  <a:gd name="T17" fmla="*/ 7 h 13"/>
                  <a:gd name="T18" fmla="*/ 9 w 11"/>
                  <a:gd name="T19" fmla="*/ 2 h 13"/>
                  <a:gd name="T20" fmla="*/ 5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5" y="0"/>
                    </a:moveTo>
                    <a:lnTo>
                      <a:pt x="5" y="0"/>
                    </a:lnTo>
                    <a:lnTo>
                      <a:pt x="0" y="0"/>
                    </a:lnTo>
                    <a:lnTo>
                      <a:pt x="0" y="13"/>
                    </a:lnTo>
                    <a:lnTo>
                      <a:pt x="5" y="13"/>
                    </a:lnTo>
                    <a:lnTo>
                      <a:pt x="5" y="0"/>
                    </a:lnTo>
                    <a:lnTo>
                      <a:pt x="5" y="13"/>
                    </a:lnTo>
                    <a:lnTo>
                      <a:pt x="9" y="11"/>
                    </a:lnTo>
                    <a:lnTo>
                      <a:pt x="11" y="7"/>
                    </a:lnTo>
                    <a:lnTo>
                      <a:pt x="9"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4" name="Freeform 675"/>
              <p:cNvSpPr>
                <a:spLocks/>
              </p:cNvSpPr>
              <p:nvPr/>
            </p:nvSpPr>
            <p:spPr bwMode="auto">
              <a:xfrm>
                <a:off x="7252" y="1890"/>
                <a:ext cx="8" cy="13"/>
              </a:xfrm>
              <a:custGeom>
                <a:avLst/>
                <a:gdLst>
                  <a:gd name="T0" fmla="*/ 2 w 8"/>
                  <a:gd name="T1" fmla="*/ 13 h 13"/>
                  <a:gd name="T2" fmla="*/ 4 w 8"/>
                  <a:gd name="T3" fmla="*/ 0 h 13"/>
                  <a:gd name="T4" fmla="*/ 0 w 8"/>
                  <a:gd name="T5" fmla="*/ 0 h 13"/>
                  <a:gd name="T6" fmla="*/ 0 w 8"/>
                  <a:gd name="T7" fmla="*/ 13 h 13"/>
                  <a:gd name="T8" fmla="*/ 2 w 8"/>
                  <a:gd name="T9" fmla="*/ 13 h 13"/>
                  <a:gd name="T10" fmla="*/ 2 w 8"/>
                  <a:gd name="T11" fmla="*/ 13 h 13"/>
                  <a:gd name="T12" fmla="*/ 2 w 8"/>
                  <a:gd name="T13" fmla="*/ 13 h 13"/>
                  <a:gd name="T14" fmla="*/ 6 w 8"/>
                  <a:gd name="T15" fmla="*/ 13 h 13"/>
                  <a:gd name="T16" fmla="*/ 8 w 8"/>
                  <a:gd name="T17" fmla="*/ 9 h 13"/>
                  <a:gd name="T18" fmla="*/ 8 w 8"/>
                  <a:gd name="T19" fmla="*/ 4 h 13"/>
                  <a:gd name="T20" fmla="*/ 4 w 8"/>
                  <a:gd name="T21" fmla="*/ 0 h 13"/>
                  <a:gd name="T22" fmla="*/ 2 w 8"/>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13">
                    <a:moveTo>
                      <a:pt x="2" y="13"/>
                    </a:moveTo>
                    <a:lnTo>
                      <a:pt x="4" y="0"/>
                    </a:lnTo>
                    <a:lnTo>
                      <a:pt x="0" y="0"/>
                    </a:lnTo>
                    <a:lnTo>
                      <a:pt x="0" y="13"/>
                    </a:lnTo>
                    <a:lnTo>
                      <a:pt x="2" y="13"/>
                    </a:lnTo>
                    <a:lnTo>
                      <a:pt x="2" y="13"/>
                    </a:lnTo>
                    <a:lnTo>
                      <a:pt x="2" y="13"/>
                    </a:lnTo>
                    <a:lnTo>
                      <a:pt x="6" y="13"/>
                    </a:lnTo>
                    <a:lnTo>
                      <a:pt x="8" y="9"/>
                    </a:lnTo>
                    <a:lnTo>
                      <a:pt x="8" y="4"/>
                    </a:lnTo>
                    <a:lnTo>
                      <a:pt x="4"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5" name="Freeform 676"/>
              <p:cNvSpPr>
                <a:spLocks/>
              </p:cNvSpPr>
              <p:nvPr/>
            </p:nvSpPr>
            <p:spPr bwMode="auto">
              <a:xfrm>
                <a:off x="7254" y="1890"/>
                <a:ext cx="11" cy="13"/>
              </a:xfrm>
              <a:custGeom>
                <a:avLst/>
                <a:gdLst>
                  <a:gd name="T0" fmla="*/ 4 w 11"/>
                  <a:gd name="T1" fmla="*/ 13 h 13"/>
                  <a:gd name="T2" fmla="*/ 4 w 11"/>
                  <a:gd name="T3" fmla="*/ 0 h 13"/>
                  <a:gd name="T4" fmla="*/ 0 w 11"/>
                  <a:gd name="T5" fmla="*/ 0 h 13"/>
                  <a:gd name="T6" fmla="*/ 0 w 11"/>
                  <a:gd name="T7" fmla="*/ 13 h 13"/>
                  <a:gd name="T8" fmla="*/ 4 w 11"/>
                  <a:gd name="T9" fmla="*/ 13 h 13"/>
                  <a:gd name="T10" fmla="*/ 4 w 11"/>
                  <a:gd name="T11" fmla="*/ 13 h 13"/>
                  <a:gd name="T12" fmla="*/ 4 w 11"/>
                  <a:gd name="T13" fmla="*/ 13 h 13"/>
                  <a:gd name="T14" fmla="*/ 9 w 11"/>
                  <a:gd name="T15" fmla="*/ 11 h 13"/>
                  <a:gd name="T16" fmla="*/ 11 w 11"/>
                  <a:gd name="T17" fmla="*/ 7 h 13"/>
                  <a:gd name="T18" fmla="*/ 9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0" y="0"/>
                    </a:lnTo>
                    <a:lnTo>
                      <a:pt x="0" y="13"/>
                    </a:lnTo>
                    <a:lnTo>
                      <a:pt x="4" y="13"/>
                    </a:lnTo>
                    <a:lnTo>
                      <a:pt x="4" y="13"/>
                    </a:lnTo>
                    <a:lnTo>
                      <a:pt x="4" y="13"/>
                    </a:lnTo>
                    <a:lnTo>
                      <a:pt x="9" y="11"/>
                    </a:lnTo>
                    <a:lnTo>
                      <a:pt x="11" y="7"/>
                    </a:lnTo>
                    <a:lnTo>
                      <a:pt x="9"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6" name="Freeform 677"/>
              <p:cNvSpPr>
                <a:spLocks/>
              </p:cNvSpPr>
              <p:nvPr/>
            </p:nvSpPr>
            <p:spPr bwMode="auto">
              <a:xfrm>
                <a:off x="7258" y="1890"/>
                <a:ext cx="9" cy="13"/>
              </a:xfrm>
              <a:custGeom>
                <a:avLst/>
                <a:gdLst>
                  <a:gd name="T0" fmla="*/ 5 w 9"/>
                  <a:gd name="T1" fmla="*/ 0 h 13"/>
                  <a:gd name="T2" fmla="*/ 2 w 9"/>
                  <a:gd name="T3" fmla="*/ 0 h 13"/>
                  <a:gd name="T4" fmla="*/ 0 w 9"/>
                  <a:gd name="T5" fmla="*/ 0 h 13"/>
                  <a:gd name="T6" fmla="*/ 0 w 9"/>
                  <a:gd name="T7" fmla="*/ 13 h 13"/>
                  <a:gd name="T8" fmla="*/ 2 w 9"/>
                  <a:gd name="T9" fmla="*/ 13 h 13"/>
                  <a:gd name="T10" fmla="*/ 5 w 9"/>
                  <a:gd name="T11" fmla="*/ 0 h 13"/>
                  <a:gd name="T12" fmla="*/ 2 w 9"/>
                  <a:gd name="T13" fmla="*/ 13 h 13"/>
                  <a:gd name="T14" fmla="*/ 9 w 9"/>
                  <a:gd name="T15" fmla="*/ 11 h 13"/>
                  <a:gd name="T16" fmla="*/ 9 w 9"/>
                  <a:gd name="T17" fmla="*/ 7 h 13"/>
                  <a:gd name="T18" fmla="*/ 9 w 9"/>
                  <a:gd name="T19" fmla="*/ 2 h 13"/>
                  <a:gd name="T20" fmla="*/ 2 w 9"/>
                  <a:gd name="T21" fmla="*/ 0 h 13"/>
                  <a:gd name="T22" fmla="*/ 5 w 9"/>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5" y="0"/>
                    </a:moveTo>
                    <a:lnTo>
                      <a:pt x="2" y="0"/>
                    </a:lnTo>
                    <a:lnTo>
                      <a:pt x="0" y="0"/>
                    </a:lnTo>
                    <a:lnTo>
                      <a:pt x="0" y="13"/>
                    </a:lnTo>
                    <a:lnTo>
                      <a:pt x="2" y="13"/>
                    </a:lnTo>
                    <a:lnTo>
                      <a:pt x="5" y="0"/>
                    </a:lnTo>
                    <a:lnTo>
                      <a:pt x="2" y="13"/>
                    </a:lnTo>
                    <a:lnTo>
                      <a:pt x="9" y="11"/>
                    </a:lnTo>
                    <a:lnTo>
                      <a:pt x="9" y="7"/>
                    </a:lnTo>
                    <a:lnTo>
                      <a:pt x="9" y="2"/>
                    </a:lnTo>
                    <a:lnTo>
                      <a:pt x="2"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7" name="Freeform 678"/>
              <p:cNvSpPr>
                <a:spLocks/>
              </p:cNvSpPr>
              <p:nvPr/>
            </p:nvSpPr>
            <p:spPr bwMode="auto">
              <a:xfrm>
                <a:off x="7260" y="1890"/>
                <a:ext cx="12" cy="16"/>
              </a:xfrm>
              <a:custGeom>
                <a:avLst/>
                <a:gdLst>
                  <a:gd name="T0" fmla="*/ 5 w 12"/>
                  <a:gd name="T1" fmla="*/ 16 h 16"/>
                  <a:gd name="T2" fmla="*/ 5 w 12"/>
                  <a:gd name="T3" fmla="*/ 2 h 16"/>
                  <a:gd name="T4" fmla="*/ 3 w 12"/>
                  <a:gd name="T5" fmla="*/ 0 h 16"/>
                  <a:gd name="T6" fmla="*/ 0 w 12"/>
                  <a:gd name="T7" fmla="*/ 13 h 16"/>
                  <a:gd name="T8" fmla="*/ 5 w 12"/>
                  <a:gd name="T9" fmla="*/ 13 h 16"/>
                  <a:gd name="T10" fmla="*/ 5 w 12"/>
                  <a:gd name="T11" fmla="*/ 16 h 16"/>
                  <a:gd name="T12" fmla="*/ 5 w 12"/>
                  <a:gd name="T13" fmla="*/ 13 h 16"/>
                  <a:gd name="T14" fmla="*/ 9 w 12"/>
                  <a:gd name="T15" fmla="*/ 13 h 16"/>
                  <a:gd name="T16" fmla="*/ 12 w 12"/>
                  <a:gd name="T17" fmla="*/ 9 h 16"/>
                  <a:gd name="T18" fmla="*/ 9 w 12"/>
                  <a:gd name="T19" fmla="*/ 4 h 16"/>
                  <a:gd name="T20" fmla="*/ 5 w 12"/>
                  <a:gd name="T21" fmla="*/ 2 h 16"/>
                  <a:gd name="T22" fmla="*/ 5 w 12"/>
                  <a:gd name="T2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 h="16">
                    <a:moveTo>
                      <a:pt x="5" y="16"/>
                    </a:moveTo>
                    <a:lnTo>
                      <a:pt x="5" y="2"/>
                    </a:lnTo>
                    <a:lnTo>
                      <a:pt x="3" y="0"/>
                    </a:lnTo>
                    <a:lnTo>
                      <a:pt x="0" y="13"/>
                    </a:lnTo>
                    <a:lnTo>
                      <a:pt x="5" y="13"/>
                    </a:lnTo>
                    <a:lnTo>
                      <a:pt x="5" y="16"/>
                    </a:lnTo>
                    <a:lnTo>
                      <a:pt x="5" y="13"/>
                    </a:lnTo>
                    <a:lnTo>
                      <a:pt x="9" y="13"/>
                    </a:lnTo>
                    <a:lnTo>
                      <a:pt x="12" y="9"/>
                    </a:lnTo>
                    <a:lnTo>
                      <a:pt x="9" y="4"/>
                    </a:lnTo>
                    <a:lnTo>
                      <a:pt x="5" y="2"/>
                    </a:lnTo>
                    <a:lnTo>
                      <a:pt x="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8" name="Freeform 679"/>
              <p:cNvSpPr>
                <a:spLocks/>
              </p:cNvSpPr>
              <p:nvPr/>
            </p:nvSpPr>
            <p:spPr bwMode="auto">
              <a:xfrm>
                <a:off x="7265" y="1892"/>
                <a:ext cx="9" cy="14"/>
              </a:xfrm>
              <a:custGeom>
                <a:avLst/>
                <a:gdLst>
                  <a:gd name="T0" fmla="*/ 4 w 9"/>
                  <a:gd name="T1" fmla="*/ 0 h 14"/>
                  <a:gd name="T2" fmla="*/ 4 w 9"/>
                  <a:gd name="T3" fmla="*/ 0 h 14"/>
                  <a:gd name="T4" fmla="*/ 0 w 9"/>
                  <a:gd name="T5" fmla="*/ 0 h 14"/>
                  <a:gd name="T6" fmla="*/ 0 w 9"/>
                  <a:gd name="T7" fmla="*/ 14 h 14"/>
                  <a:gd name="T8" fmla="*/ 4 w 9"/>
                  <a:gd name="T9" fmla="*/ 14 h 14"/>
                  <a:gd name="T10" fmla="*/ 4 w 9"/>
                  <a:gd name="T11" fmla="*/ 0 h 14"/>
                  <a:gd name="T12" fmla="*/ 4 w 9"/>
                  <a:gd name="T13" fmla="*/ 14 h 14"/>
                  <a:gd name="T14" fmla="*/ 9 w 9"/>
                  <a:gd name="T15" fmla="*/ 11 h 14"/>
                  <a:gd name="T16" fmla="*/ 9 w 9"/>
                  <a:gd name="T17" fmla="*/ 7 h 14"/>
                  <a:gd name="T18" fmla="*/ 9 w 9"/>
                  <a:gd name="T19" fmla="*/ 2 h 14"/>
                  <a:gd name="T20" fmla="*/ 4 w 9"/>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4">
                    <a:moveTo>
                      <a:pt x="4" y="0"/>
                    </a:moveTo>
                    <a:lnTo>
                      <a:pt x="4" y="0"/>
                    </a:lnTo>
                    <a:lnTo>
                      <a:pt x="0" y="0"/>
                    </a:lnTo>
                    <a:lnTo>
                      <a:pt x="0" y="14"/>
                    </a:lnTo>
                    <a:lnTo>
                      <a:pt x="4" y="14"/>
                    </a:lnTo>
                    <a:lnTo>
                      <a:pt x="4" y="0"/>
                    </a:lnTo>
                    <a:lnTo>
                      <a:pt x="4" y="14"/>
                    </a:lnTo>
                    <a:lnTo>
                      <a:pt x="9" y="11"/>
                    </a:lnTo>
                    <a:lnTo>
                      <a:pt x="9" y="7"/>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9" name="Freeform 680"/>
              <p:cNvSpPr>
                <a:spLocks/>
              </p:cNvSpPr>
              <p:nvPr/>
            </p:nvSpPr>
            <p:spPr bwMode="auto">
              <a:xfrm>
                <a:off x="7267" y="1892"/>
                <a:ext cx="11" cy="14"/>
              </a:xfrm>
              <a:custGeom>
                <a:avLst/>
                <a:gdLst>
                  <a:gd name="T0" fmla="*/ 5 w 11"/>
                  <a:gd name="T1" fmla="*/ 14 h 14"/>
                  <a:gd name="T2" fmla="*/ 7 w 11"/>
                  <a:gd name="T3" fmla="*/ 0 h 14"/>
                  <a:gd name="T4" fmla="*/ 2 w 11"/>
                  <a:gd name="T5" fmla="*/ 0 h 14"/>
                  <a:gd name="T6" fmla="*/ 0 w 11"/>
                  <a:gd name="T7" fmla="*/ 11 h 14"/>
                  <a:gd name="T8" fmla="*/ 2 w 11"/>
                  <a:gd name="T9" fmla="*/ 14 h 14"/>
                  <a:gd name="T10" fmla="*/ 5 w 11"/>
                  <a:gd name="T11" fmla="*/ 14 h 14"/>
                  <a:gd name="T12" fmla="*/ 2 w 11"/>
                  <a:gd name="T13" fmla="*/ 14 h 14"/>
                  <a:gd name="T14" fmla="*/ 9 w 11"/>
                  <a:gd name="T15" fmla="*/ 11 h 14"/>
                  <a:gd name="T16" fmla="*/ 11 w 11"/>
                  <a:gd name="T17" fmla="*/ 7 h 14"/>
                  <a:gd name="T18" fmla="*/ 11 w 11"/>
                  <a:gd name="T19" fmla="*/ 2 h 14"/>
                  <a:gd name="T20" fmla="*/ 7 w 11"/>
                  <a:gd name="T21" fmla="*/ 0 h 14"/>
                  <a:gd name="T22" fmla="*/ 5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5" y="14"/>
                    </a:moveTo>
                    <a:lnTo>
                      <a:pt x="7" y="0"/>
                    </a:lnTo>
                    <a:lnTo>
                      <a:pt x="2" y="0"/>
                    </a:lnTo>
                    <a:lnTo>
                      <a:pt x="0" y="11"/>
                    </a:lnTo>
                    <a:lnTo>
                      <a:pt x="2" y="14"/>
                    </a:lnTo>
                    <a:lnTo>
                      <a:pt x="5" y="14"/>
                    </a:lnTo>
                    <a:lnTo>
                      <a:pt x="2" y="14"/>
                    </a:lnTo>
                    <a:lnTo>
                      <a:pt x="9" y="11"/>
                    </a:lnTo>
                    <a:lnTo>
                      <a:pt x="11" y="7"/>
                    </a:lnTo>
                    <a:lnTo>
                      <a:pt x="11" y="2"/>
                    </a:lnTo>
                    <a:lnTo>
                      <a:pt x="7" y="0"/>
                    </a:lnTo>
                    <a:lnTo>
                      <a:pt x="5"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0" name="Freeform 681"/>
              <p:cNvSpPr>
                <a:spLocks/>
              </p:cNvSpPr>
              <p:nvPr/>
            </p:nvSpPr>
            <p:spPr bwMode="auto">
              <a:xfrm>
                <a:off x="7272" y="1892"/>
                <a:ext cx="11" cy="14"/>
              </a:xfrm>
              <a:custGeom>
                <a:avLst/>
                <a:gdLst>
                  <a:gd name="T0" fmla="*/ 4 w 11"/>
                  <a:gd name="T1" fmla="*/ 0 h 14"/>
                  <a:gd name="T2" fmla="*/ 4 w 11"/>
                  <a:gd name="T3" fmla="*/ 0 h 14"/>
                  <a:gd name="T4" fmla="*/ 0 w 11"/>
                  <a:gd name="T5" fmla="*/ 0 h 14"/>
                  <a:gd name="T6" fmla="*/ 0 w 11"/>
                  <a:gd name="T7" fmla="*/ 14 h 14"/>
                  <a:gd name="T8" fmla="*/ 4 w 11"/>
                  <a:gd name="T9" fmla="*/ 14 h 14"/>
                  <a:gd name="T10" fmla="*/ 4 w 11"/>
                  <a:gd name="T11" fmla="*/ 0 h 14"/>
                  <a:gd name="T12" fmla="*/ 4 w 11"/>
                  <a:gd name="T13" fmla="*/ 14 h 14"/>
                  <a:gd name="T14" fmla="*/ 8 w 11"/>
                  <a:gd name="T15" fmla="*/ 11 h 14"/>
                  <a:gd name="T16" fmla="*/ 11 w 11"/>
                  <a:gd name="T17" fmla="*/ 7 h 14"/>
                  <a:gd name="T18" fmla="*/ 8 w 11"/>
                  <a:gd name="T19" fmla="*/ 2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0" y="14"/>
                    </a:lnTo>
                    <a:lnTo>
                      <a:pt x="4" y="14"/>
                    </a:lnTo>
                    <a:lnTo>
                      <a:pt x="4" y="0"/>
                    </a:lnTo>
                    <a:lnTo>
                      <a:pt x="4" y="14"/>
                    </a:lnTo>
                    <a:lnTo>
                      <a:pt x="8" y="11"/>
                    </a:lnTo>
                    <a:lnTo>
                      <a:pt x="11" y="7"/>
                    </a:lnTo>
                    <a:lnTo>
                      <a:pt x="8"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1" name="Freeform 682"/>
              <p:cNvSpPr>
                <a:spLocks/>
              </p:cNvSpPr>
              <p:nvPr/>
            </p:nvSpPr>
            <p:spPr bwMode="auto">
              <a:xfrm>
                <a:off x="7274" y="1892"/>
                <a:ext cx="11" cy="14"/>
              </a:xfrm>
              <a:custGeom>
                <a:avLst/>
                <a:gdLst>
                  <a:gd name="T0" fmla="*/ 4 w 11"/>
                  <a:gd name="T1" fmla="*/ 14 h 14"/>
                  <a:gd name="T2" fmla="*/ 6 w 11"/>
                  <a:gd name="T3" fmla="*/ 0 h 14"/>
                  <a:gd name="T4" fmla="*/ 2 w 11"/>
                  <a:gd name="T5" fmla="*/ 0 h 14"/>
                  <a:gd name="T6" fmla="*/ 0 w 11"/>
                  <a:gd name="T7" fmla="*/ 14 h 14"/>
                  <a:gd name="T8" fmla="*/ 4 w 11"/>
                  <a:gd name="T9" fmla="*/ 14 h 14"/>
                  <a:gd name="T10" fmla="*/ 4 w 11"/>
                  <a:gd name="T11" fmla="*/ 14 h 14"/>
                  <a:gd name="T12" fmla="*/ 4 w 11"/>
                  <a:gd name="T13" fmla="*/ 14 h 14"/>
                  <a:gd name="T14" fmla="*/ 9 w 11"/>
                  <a:gd name="T15" fmla="*/ 14 h 14"/>
                  <a:gd name="T16" fmla="*/ 11 w 11"/>
                  <a:gd name="T17" fmla="*/ 9 h 14"/>
                  <a:gd name="T18" fmla="*/ 11 w 11"/>
                  <a:gd name="T19" fmla="*/ 5 h 14"/>
                  <a:gd name="T20" fmla="*/ 6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6" y="0"/>
                    </a:lnTo>
                    <a:lnTo>
                      <a:pt x="2" y="0"/>
                    </a:lnTo>
                    <a:lnTo>
                      <a:pt x="0" y="14"/>
                    </a:lnTo>
                    <a:lnTo>
                      <a:pt x="4" y="14"/>
                    </a:lnTo>
                    <a:lnTo>
                      <a:pt x="4" y="14"/>
                    </a:lnTo>
                    <a:lnTo>
                      <a:pt x="4" y="14"/>
                    </a:lnTo>
                    <a:lnTo>
                      <a:pt x="9" y="14"/>
                    </a:lnTo>
                    <a:lnTo>
                      <a:pt x="11" y="9"/>
                    </a:lnTo>
                    <a:lnTo>
                      <a:pt x="11" y="5"/>
                    </a:lnTo>
                    <a:lnTo>
                      <a:pt x="6"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2" name="Rectangle 683"/>
              <p:cNvSpPr>
                <a:spLocks noChangeArrowheads="1"/>
              </p:cNvSpPr>
              <p:nvPr/>
            </p:nvSpPr>
            <p:spPr bwMode="auto">
              <a:xfrm>
                <a:off x="7278" y="1892"/>
                <a:ext cx="5"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3" name="Freeform 684"/>
              <p:cNvSpPr>
                <a:spLocks/>
              </p:cNvSpPr>
              <p:nvPr/>
            </p:nvSpPr>
            <p:spPr bwMode="auto">
              <a:xfrm>
                <a:off x="7280" y="1892"/>
                <a:ext cx="11" cy="14"/>
              </a:xfrm>
              <a:custGeom>
                <a:avLst/>
                <a:gdLst>
                  <a:gd name="T0" fmla="*/ 7 w 11"/>
                  <a:gd name="T1" fmla="*/ 0 h 14"/>
                  <a:gd name="T2" fmla="*/ 5 w 11"/>
                  <a:gd name="T3" fmla="*/ 0 h 14"/>
                  <a:gd name="T4" fmla="*/ 3 w 11"/>
                  <a:gd name="T5" fmla="*/ 0 h 14"/>
                  <a:gd name="T6" fmla="*/ 0 w 11"/>
                  <a:gd name="T7" fmla="*/ 14 h 14"/>
                  <a:gd name="T8" fmla="*/ 5 w 11"/>
                  <a:gd name="T9" fmla="*/ 14 h 14"/>
                  <a:gd name="T10" fmla="*/ 7 w 11"/>
                  <a:gd name="T11" fmla="*/ 0 h 14"/>
                  <a:gd name="T12" fmla="*/ 5 w 11"/>
                  <a:gd name="T13" fmla="*/ 14 h 14"/>
                  <a:gd name="T14" fmla="*/ 9 w 11"/>
                  <a:gd name="T15" fmla="*/ 14 h 14"/>
                  <a:gd name="T16" fmla="*/ 11 w 11"/>
                  <a:gd name="T17" fmla="*/ 9 h 14"/>
                  <a:gd name="T18" fmla="*/ 11 w 11"/>
                  <a:gd name="T19" fmla="*/ 2 h 14"/>
                  <a:gd name="T20" fmla="*/ 5 w 11"/>
                  <a:gd name="T21" fmla="*/ 0 h 14"/>
                  <a:gd name="T22" fmla="*/ 7 w 11"/>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7" y="0"/>
                    </a:moveTo>
                    <a:lnTo>
                      <a:pt x="5" y="0"/>
                    </a:lnTo>
                    <a:lnTo>
                      <a:pt x="3" y="0"/>
                    </a:lnTo>
                    <a:lnTo>
                      <a:pt x="0" y="14"/>
                    </a:lnTo>
                    <a:lnTo>
                      <a:pt x="5" y="14"/>
                    </a:lnTo>
                    <a:lnTo>
                      <a:pt x="7" y="0"/>
                    </a:lnTo>
                    <a:lnTo>
                      <a:pt x="5" y="14"/>
                    </a:lnTo>
                    <a:lnTo>
                      <a:pt x="9" y="14"/>
                    </a:lnTo>
                    <a:lnTo>
                      <a:pt x="11" y="9"/>
                    </a:lnTo>
                    <a:lnTo>
                      <a:pt x="11" y="2"/>
                    </a:lnTo>
                    <a:lnTo>
                      <a:pt x="5" y="0"/>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4" name="Freeform 685"/>
              <p:cNvSpPr>
                <a:spLocks/>
              </p:cNvSpPr>
              <p:nvPr/>
            </p:nvSpPr>
            <p:spPr bwMode="auto">
              <a:xfrm>
                <a:off x="7285" y="1892"/>
                <a:ext cx="11" cy="16"/>
              </a:xfrm>
              <a:custGeom>
                <a:avLst/>
                <a:gdLst>
                  <a:gd name="T0" fmla="*/ 4 w 11"/>
                  <a:gd name="T1" fmla="*/ 16 h 16"/>
                  <a:gd name="T2" fmla="*/ 4 w 11"/>
                  <a:gd name="T3" fmla="*/ 2 h 16"/>
                  <a:gd name="T4" fmla="*/ 2 w 11"/>
                  <a:gd name="T5" fmla="*/ 0 h 16"/>
                  <a:gd name="T6" fmla="*/ 0 w 11"/>
                  <a:gd name="T7" fmla="*/ 14 h 16"/>
                  <a:gd name="T8" fmla="*/ 2 w 11"/>
                  <a:gd name="T9" fmla="*/ 14 h 16"/>
                  <a:gd name="T10" fmla="*/ 4 w 11"/>
                  <a:gd name="T11" fmla="*/ 16 h 16"/>
                  <a:gd name="T12" fmla="*/ 2 w 11"/>
                  <a:gd name="T13" fmla="*/ 14 h 16"/>
                  <a:gd name="T14" fmla="*/ 9 w 11"/>
                  <a:gd name="T15" fmla="*/ 14 h 16"/>
                  <a:gd name="T16" fmla="*/ 11 w 11"/>
                  <a:gd name="T17" fmla="*/ 9 h 16"/>
                  <a:gd name="T18" fmla="*/ 9 w 11"/>
                  <a:gd name="T19" fmla="*/ 5 h 16"/>
                  <a:gd name="T20" fmla="*/ 4 w 11"/>
                  <a:gd name="T21" fmla="*/ 2 h 16"/>
                  <a:gd name="T22" fmla="*/ 4 w 11"/>
                  <a:gd name="T2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6">
                    <a:moveTo>
                      <a:pt x="4" y="16"/>
                    </a:moveTo>
                    <a:lnTo>
                      <a:pt x="4" y="2"/>
                    </a:lnTo>
                    <a:lnTo>
                      <a:pt x="2" y="0"/>
                    </a:lnTo>
                    <a:lnTo>
                      <a:pt x="0" y="14"/>
                    </a:lnTo>
                    <a:lnTo>
                      <a:pt x="2" y="14"/>
                    </a:lnTo>
                    <a:lnTo>
                      <a:pt x="4" y="16"/>
                    </a:lnTo>
                    <a:lnTo>
                      <a:pt x="2" y="14"/>
                    </a:lnTo>
                    <a:lnTo>
                      <a:pt x="9" y="14"/>
                    </a:lnTo>
                    <a:lnTo>
                      <a:pt x="11" y="9"/>
                    </a:lnTo>
                    <a:lnTo>
                      <a:pt x="9" y="5"/>
                    </a:lnTo>
                    <a:lnTo>
                      <a:pt x="4" y="2"/>
                    </a:lnTo>
                    <a:lnTo>
                      <a:pt x="4"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5" name="Freeform 686"/>
              <p:cNvSpPr>
                <a:spLocks/>
              </p:cNvSpPr>
              <p:nvPr/>
            </p:nvSpPr>
            <p:spPr bwMode="auto">
              <a:xfrm>
                <a:off x="7289" y="1894"/>
                <a:ext cx="9" cy="14"/>
              </a:xfrm>
              <a:custGeom>
                <a:avLst/>
                <a:gdLst>
                  <a:gd name="T0" fmla="*/ 5 w 9"/>
                  <a:gd name="T1" fmla="*/ 0 h 14"/>
                  <a:gd name="T2" fmla="*/ 5 w 9"/>
                  <a:gd name="T3" fmla="*/ 0 h 14"/>
                  <a:gd name="T4" fmla="*/ 0 w 9"/>
                  <a:gd name="T5" fmla="*/ 0 h 14"/>
                  <a:gd name="T6" fmla="*/ 0 w 9"/>
                  <a:gd name="T7" fmla="*/ 14 h 14"/>
                  <a:gd name="T8" fmla="*/ 2 w 9"/>
                  <a:gd name="T9" fmla="*/ 14 h 14"/>
                  <a:gd name="T10" fmla="*/ 5 w 9"/>
                  <a:gd name="T11" fmla="*/ 0 h 14"/>
                  <a:gd name="T12" fmla="*/ 2 w 9"/>
                  <a:gd name="T13" fmla="*/ 14 h 14"/>
                  <a:gd name="T14" fmla="*/ 7 w 9"/>
                  <a:gd name="T15" fmla="*/ 12 h 14"/>
                  <a:gd name="T16" fmla="*/ 9 w 9"/>
                  <a:gd name="T17" fmla="*/ 7 h 14"/>
                  <a:gd name="T18" fmla="*/ 9 w 9"/>
                  <a:gd name="T19" fmla="*/ 3 h 14"/>
                  <a:gd name="T20" fmla="*/ 5 w 9"/>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4">
                    <a:moveTo>
                      <a:pt x="5" y="0"/>
                    </a:moveTo>
                    <a:lnTo>
                      <a:pt x="5" y="0"/>
                    </a:lnTo>
                    <a:lnTo>
                      <a:pt x="0" y="0"/>
                    </a:lnTo>
                    <a:lnTo>
                      <a:pt x="0" y="14"/>
                    </a:lnTo>
                    <a:lnTo>
                      <a:pt x="2" y="14"/>
                    </a:lnTo>
                    <a:lnTo>
                      <a:pt x="5" y="0"/>
                    </a:lnTo>
                    <a:lnTo>
                      <a:pt x="2" y="14"/>
                    </a:lnTo>
                    <a:lnTo>
                      <a:pt x="7" y="12"/>
                    </a:lnTo>
                    <a:lnTo>
                      <a:pt x="9" y="7"/>
                    </a:lnTo>
                    <a:lnTo>
                      <a:pt x="9" y="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6" name="Freeform 687"/>
              <p:cNvSpPr>
                <a:spLocks/>
              </p:cNvSpPr>
              <p:nvPr/>
            </p:nvSpPr>
            <p:spPr bwMode="auto">
              <a:xfrm>
                <a:off x="7291" y="1894"/>
                <a:ext cx="11" cy="14"/>
              </a:xfrm>
              <a:custGeom>
                <a:avLst/>
                <a:gdLst>
                  <a:gd name="T0" fmla="*/ 3 w 11"/>
                  <a:gd name="T1" fmla="*/ 14 h 14"/>
                  <a:gd name="T2" fmla="*/ 5 w 11"/>
                  <a:gd name="T3" fmla="*/ 0 h 14"/>
                  <a:gd name="T4" fmla="*/ 3 w 11"/>
                  <a:gd name="T5" fmla="*/ 0 h 14"/>
                  <a:gd name="T6" fmla="*/ 0 w 11"/>
                  <a:gd name="T7" fmla="*/ 14 h 14"/>
                  <a:gd name="T8" fmla="*/ 3 w 11"/>
                  <a:gd name="T9" fmla="*/ 14 h 14"/>
                  <a:gd name="T10" fmla="*/ 3 w 11"/>
                  <a:gd name="T11" fmla="*/ 14 h 14"/>
                  <a:gd name="T12" fmla="*/ 3 w 11"/>
                  <a:gd name="T13" fmla="*/ 14 h 14"/>
                  <a:gd name="T14" fmla="*/ 9 w 11"/>
                  <a:gd name="T15" fmla="*/ 12 h 14"/>
                  <a:gd name="T16" fmla="*/ 11 w 11"/>
                  <a:gd name="T17" fmla="*/ 9 h 14"/>
                  <a:gd name="T18" fmla="*/ 9 w 11"/>
                  <a:gd name="T19" fmla="*/ 5 h 14"/>
                  <a:gd name="T20" fmla="*/ 5 w 11"/>
                  <a:gd name="T21" fmla="*/ 0 h 14"/>
                  <a:gd name="T22" fmla="*/ 3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3" y="14"/>
                    </a:moveTo>
                    <a:lnTo>
                      <a:pt x="5" y="0"/>
                    </a:lnTo>
                    <a:lnTo>
                      <a:pt x="3" y="0"/>
                    </a:lnTo>
                    <a:lnTo>
                      <a:pt x="0" y="14"/>
                    </a:lnTo>
                    <a:lnTo>
                      <a:pt x="3" y="14"/>
                    </a:lnTo>
                    <a:lnTo>
                      <a:pt x="3" y="14"/>
                    </a:lnTo>
                    <a:lnTo>
                      <a:pt x="3" y="14"/>
                    </a:lnTo>
                    <a:lnTo>
                      <a:pt x="9" y="12"/>
                    </a:lnTo>
                    <a:lnTo>
                      <a:pt x="11" y="9"/>
                    </a:lnTo>
                    <a:lnTo>
                      <a:pt x="9" y="5"/>
                    </a:lnTo>
                    <a:lnTo>
                      <a:pt x="5" y="0"/>
                    </a:lnTo>
                    <a:lnTo>
                      <a:pt x="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7" name="Freeform 688"/>
              <p:cNvSpPr>
                <a:spLocks/>
              </p:cNvSpPr>
              <p:nvPr/>
            </p:nvSpPr>
            <p:spPr bwMode="auto">
              <a:xfrm>
                <a:off x="7294" y="1894"/>
                <a:ext cx="11" cy="14"/>
              </a:xfrm>
              <a:custGeom>
                <a:avLst/>
                <a:gdLst>
                  <a:gd name="T0" fmla="*/ 4 w 11"/>
                  <a:gd name="T1" fmla="*/ 14 h 14"/>
                  <a:gd name="T2" fmla="*/ 6 w 11"/>
                  <a:gd name="T3" fmla="*/ 0 h 14"/>
                  <a:gd name="T4" fmla="*/ 2 w 11"/>
                  <a:gd name="T5" fmla="*/ 0 h 14"/>
                  <a:gd name="T6" fmla="*/ 0 w 11"/>
                  <a:gd name="T7" fmla="*/ 14 h 14"/>
                  <a:gd name="T8" fmla="*/ 4 w 11"/>
                  <a:gd name="T9" fmla="*/ 14 h 14"/>
                  <a:gd name="T10" fmla="*/ 4 w 11"/>
                  <a:gd name="T11" fmla="*/ 14 h 14"/>
                  <a:gd name="T12" fmla="*/ 4 w 11"/>
                  <a:gd name="T13" fmla="*/ 14 h 14"/>
                  <a:gd name="T14" fmla="*/ 8 w 11"/>
                  <a:gd name="T15" fmla="*/ 14 h 14"/>
                  <a:gd name="T16" fmla="*/ 11 w 11"/>
                  <a:gd name="T17" fmla="*/ 9 h 14"/>
                  <a:gd name="T18" fmla="*/ 11 w 11"/>
                  <a:gd name="T19" fmla="*/ 5 h 14"/>
                  <a:gd name="T20" fmla="*/ 6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6" y="0"/>
                    </a:lnTo>
                    <a:lnTo>
                      <a:pt x="2" y="0"/>
                    </a:lnTo>
                    <a:lnTo>
                      <a:pt x="0" y="14"/>
                    </a:lnTo>
                    <a:lnTo>
                      <a:pt x="4" y="14"/>
                    </a:lnTo>
                    <a:lnTo>
                      <a:pt x="4" y="14"/>
                    </a:lnTo>
                    <a:lnTo>
                      <a:pt x="4" y="14"/>
                    </a:lnTo>
                    <a:lnTo>
                      <a:pt x="8" y="14"/>
                    </a:lnTo>
                    <a:lnTo>
                      <a:pt x="11" y="9"/>
                    </a:lnTo>
                    <a:lnTo>
                      <a:pt x="11" y="5"/>
                    </a:lnTo>
                    <a:lnTo>
                      <a:pt x="6"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8" name="Freeform 689"/>
              <p:cNvSpPr>
                <a:spLocks/>
              </p:cNvSpPr>
              <p:nvPr/>
            </p:nvSpPr>
            <p:spPr bwMode="auto">
              <a:xfrm>
                <a:off x="7298" y="1894"/>
                <a:ext cx="11" cy="14"/>
              </a:xfrm>
              <a:custGeom>
                <a:avLst/>
                <a:gdLst>
                  <a:gd name="T0" fmla="*/ 7 w 11"/>
                  <a:gd name="T1" fmla="*/ 3 h 14"/>
                  <a:gd name="T2" fmla="*/ 4 w 11"/>
                  <a:gd name="T3" fmla="*/ 3 h 14"/>
                  <a:gd name="T4" fmla="*/ 2 w 11"/>
                  <a:gd name="T5" fmla="*/ 0 h 14"/>
                  <a:gd name="T6" fmla="*/ 0 w 11"/>
                  <a:gd name="T7" fmla="*/ 14 h 14"/>
                  <a:gd name="T8" fmla="*/ 4 w 11"/>
                  <a:gd name="T9" fmla="*/ 14 h 14"/>
                  <a:gd name="T10" fmla="*/ 7 w 11"/>
                  <a:gd name="T11" fmla="*/ 3 h 14"/>
                  <a:gd name="T12" fmla="*/ 4 w 11"/>
                  <a:gd name="T13" fmla="*/ 14 h 14"/>
                  <a:gd name="T14" fmla="*/ 9 w 11"/>
                  <a:gd name="T15" fmla="*/ 14 h 14"/>
                  <a:gd name="T16" fmla="*/ 11 w 11"/>
                  <a:gd name="T17" fmla="*/ 9 h 14"/>
                  <a:gd name="T18" fmla="*/ 9 w 11"/>
                  <a:gd name="T19" fmla="*/ 5 h 14"/>
                  <a:gd name="T20" fmla="*/ 4 w 11"/>
                  <a:gd name="T21" fmla="*/ 3 h 14"/>
                  <a:gd name="T22" fmla="*/ 7 w 11"/>
                  <a:gd name="T23"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7" y="3"/>
                    </a:moveTo>
                    <a:lnTo>
                      <a:pt x="4" y="3"/>
                    </a:lnTo>
                    <a:lnTo>
                      <a:pt x="2" y="0"/>
                    </a:lnTo>
                    <a:lnTo>
                      <a:pt x="0" y="14"/>
                    </a:lnTo>
                    <a:lnTo>
                      <a:pt x="4" y="14"/>
                    </a:lnTo>
                    <a:lnTo>
                      <a:pt x="7" y="3"/>
                    </a:lnTo>
                    <a:lnTo>
                      <a:pt x="4" y="14"/>
                    </a:lnTo>
                    <a:lnTo>
                      <a:pt x="9" y="14"/>
                    </a:lnTo>
                    <a:lnTo>
                      <a:pt x="11" y="9"/>
                    </a:lnTo>
                    <a:lnTo>
                      <a:pt x="9" y="5"/>
                    </a:lnTo>
                    <a:lnTo>
                      <a:pt x="4" y="3"/>
                    </a:lnTo>
                    <a:lnTo>
                      <a:pt x="7"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9" name="Freeform 690"/>
              <p:cNvSpPr>
                <a:spLocks/>
              </p:cNvSpPr>
              <p:nvPr/>
            </p:nvSpPr>
            <p:spPr bwMode="auto">
              <a:xfrm>
                <a:off x="7300" y="1897"/>
                <a:ext cx="11" cy="13"/>
              </a:xfrm>
              <a:custGeom>
                <a:avLst/>
                <a:gdLst>
                  <a:gd name="T0" fmla="*/ 5 w 11"/>
                  <a:gd name="T1" fmla="*/ 13 h 13"/>
                  <a:gd name="T2" fmla="*/ 7 w 11"/>
                  <a:gd name="T3" fmla="*/ 0 h 13"/>
                  <a:gd name="T4" fmla="*/ 5 w 11"/>
                  <a:gd name="T5" fmla="*/ 0 h 13"/>
                  <a:gd name="T6" fmla="*/ 0 w 11"/>
                  <a:gd name="T7" fmla="*/ 11 h 13"/>
                  <a:gd name="T8" fmla="*/ 5 w 11"/>
                  <a:gd name="T9" fmla="*/ 13 h 13"/>
                  <a:gd name="T10" fmla="*/ 5 w 11"/>
                  <a:gd name="T11" fmla="*/ 13 h 13"/>
                  <a:gd name="T12" fmla="*/ 5 w 11"/>
                  <a:gd name="T13" fmla="*/ 13 h 13"/>
                  <a:gd name="T14" fmla="*/ 9 w 11"/>
                  <a:gd name="T15" fmla="*/ 13 h 13"/>
                  <a:gd name="T16" fmla="*/ 11 w 11"/>
                  <a:gd name="T17" fmla="*/ 9 h 13"/>
                  <a:gd name="T18" fmla="*/ 11 w 11"/>
                  <a:gd name="T19" fmla="*/ 4 h 13"/>
                  <a:gd name="T20" fmla="*/ 7 w 11"/>
                  <a:gd name="T21" fmla="*/ 0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7" y="0"/>
                    </a:lnTo>
                    <a:lnTo>
                      <a:pt x="5" y="0"/>
                    </a:lnTo>
                    <a:lnTo>
                      <a:pt x="0" y="11"/>
                    </a:lnTo>
                    <a:lnTo>
                      <a:pt x="5" y="13"/>
                    </a:lnTo>
                    <a:lnTo>
                      <a:pt x="5" y="13"/>
                    </a:lnTo>
                    <a:lnTo>
                      <a:pt x="5" y="13"/>
                    </a:lnTo>
                    <a:lnTo>
                      <a:pt x="9" y="13"/>
                    </a:lnTo>
                    <a:lnTo>
                      <a:pt x="11" y="9"/>
                    </a:lnTo>
                    <a:lnTo>
                      <a:pt x="11" y="4"/>
                    </a:lnTo>
                    <a:lnTo>
                      <a:pt x="7"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0" name="Freeform 691"/>
              <p:cNvSpPr>
                <a:spLocks/>
              </p:cNvSpPr>
              <p:nvPr/>
            </p:nvSpPr>
            <p:spPr bwMode="auto">
              <a:xfrm>
                <a:off x="7305" y="1897"/>
                <a:ext cx="11" cy="13"/>
              </a:xfrm>
              <a:custGeom>
                <a:avLst/>
                <a:gdLst>
                  <a:gd name="T0" fmla="*/ 6 w 11"/>
                  <a:gd name="T1" fmla="*/ 0 h 13"/>
                  <a:gd name="T2" fmla="*/ 4 w 11"/>
                  <a:gd name="T3" fmla="*/ 0 h 13"/>
                  <a:gd name="T4" fmla="*/ 2 w 11"/>
                  <a:gd name="T5" fmla="*/ 0 h 13"/>
                  <a:gd name="T6" fmla="*/ 0 w 11"/>
                  <a:gd name="T7" fmla="*/ 13 h 13"/>
                  <a:gd name="T8" fmla="*/ 4 w 11"/>
                  <a:gd name="T9" fmla="*/ 13 h 13"/>
                  <a:gd name="T10" fmla="*/ 6 w 11"/>
                  <a:gd name="T11" fmla="*/ 0 h 13"/>
                  <a:gd name="T12" fmla="*/ 4 w 11"/>
                  <a:gd name="T13" fmla="*/ 13 h 13"/>
                  <a:gd name="T14" fmla="*/ 9 w 11"/>
                  <a:gd name="T15" fmla="*/ 11 h 13"/>
                  <a:gd name="T16" fmla="*/ 11 w 11"/>
                  <a:gd name="T17" fmla="*/ 6 h 13"/>
                  <a:gd name="T18" fmla="*/ 9 w 11"/>
                  <a:gd name="T19" fmla="*/ 2 h 13"/>
                  <a:gd name="T20" fmla="*/ 4 w 11"/>
                  <a:gd name="T21" fmla="*/ 0 h 13"/>
                  <a:gd name="T22" fmla="*/ 6 w 11"/>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6" y="0"/>
                    </a:moveTo>
                    <a:lnTo>
                      <a:pt x="4" y="0"/>
                    </a:lnTo>
                    <a:lnTo>
                      <a:pt x="2" y="0"/>
                    </a:lnTo>
                    <a:lnTo>
                      <a:pt x="0" y="13"/>
                    </a:lnTo>
                    <a:lnTo>
                      <a:pt x="4" y="13"/>
                    </a:lnTo>
                    <a:lnTo>
                      <a:pt x="6" y="0"/>
                    </a:lnTo>
                    <a:lnTo>
                      <a:pt x="4" y="13"/>
                    </a:lnTo>
                    <a:lnTo>
                      <a:pt x="9" y="11"/>
                    </a:lnTo>
                    <a:lnTo>
                      <a:pt x="11" y="6"/>
                    </a:lnTo>
                    <a:lnTo>
                      <a:pt x="9" y="2"/>
                    </a:lnTo>
                    <a:lnTo>
                      <a:pt x="4" y="0"/>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1" name="Freeform 692"/>
              <p:cNvSpPr>
                <a:spLocks/>
              </p:cNvSpPr>
              <p:nvPr/>
            </p:nvSpPr>
            <p:spPr bwMode="auto">
              <a:xfrm>
                <a:off x="7307" y="1897"/>
                <a:ext cx="11" cy="15"/>
              </a:xfrm>
              <a:custGeom>
                <a:avLst/>
                <a:gdLst>
                  <a:gd name="T0" fmla="*/ 4 w 11"/>
                  <a:gd name="T1" fmla="*/ 15 h 15"/>
                  <a:gd name="T2" fmla="*/ 7 w 11"/>
                  <a:gd name="T3" fmla="*/ 2 h 15"/>
                  <a:gd name="T4" fmla="*/ 4 w 11"/>
                  <a:gd name="T5" fmla="*/ 0 h 15"/>
                  <a:gd name="T6" fmla="*/ 0 w 11"/>
                  <a:gd name="T7" fmla="*/ 13 h 15"/>
                  <a:gd name="T8" fmla="*/ 4 w 11"/>
                  <a:gd name="T9" fmla="*/ 13 h 15"/>
                  <a:gd name="T10" fmla="*/ 4 w 11"/>
                  <a:gd name="T11" fmla="*/ 15 h 15"/>
                  <a:gd name="T12" fmla="*/ 4 w 11"/>
                  <a:gd name="T13" fmla="*/ 13 h 15"/>
                  <a:gd name="T14" fmla="*/ 9 w 11"/>
                  <a:gd name="T15" fmla="*/ 13 h 15"/>
                  <a:gd name="T16" fmla="*/ 11 w 11"/>
                  <a:gd name="T17" fmla="*/ 9 h 15"/>
                  <a:gd name="T18" fmla="*/ 11 w 11"/>
                  <a:gd name="T19" fmla="*/ 4 h 15"/>
                  <a:gd name="T20" fmla="*/ 7 w 11"/>
                  <a:gd name="T21" fmla="*/ 2 h 15"/>
                  <a:gd name="T22" fmla="*/ 4 w 11"/>
                  <a:gd name="T2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5">
                    <a:moveTo>
                      <a:pt x="4" y="15"/>
                    </a:moveTo>
                    <a:lnTo>
                      <a:pt x="7" y="2"/>
                    </a:lnTo>
                    <a:lnTo>
                      <a:pt x="4" y="0"/>
                    </a:lnTo>
                    <a:lnTo>
                      <a:pt x="0" y="13"/>
                    </a:lnTo>
                    <a:lnTo>
                      <a:pt x="4" y="13"/>
                    </a:lnTo>
                    <a:lnTo>
                      <a:pt x="4" y="15"/>
                    </a:lnTo>
                    <a:lnTo>
                      <a:pt x="4" y="13"/>
                    </a:lnTo>
                    <a:lnTo>
                      <a:pt x="9" y="13"/>
                    </a:lnTo>
                    <a:lnTo>
                      <a:pt x="11" y="9"/>
                    </a:lnTo>
                    <a:lnTo>
                      <a:pt x="11" y="4"/>
                    </a:lnTo>
                    <a:lnTo>
                      <a:pt x="7" y="2"/>
                    </a:lnTo>
                    <a:lnTo>
                      <a:pt x="4"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2" name="Freeform 693"/>
              <p:cNvSpPr>
                <a:spLocks/>
              </p:cNvSpPr>
              <p:nvPr/>
            </p:nvSpPr>
            <p:spPr bwMode="auto">
              <a:xfrm>
                <a:off x="7311" y="1899"/>
                <a:ext cx="11" cy="13"/>
              </a:xfrm>
              <a:custGeom>
                <a:avLst/>
                <a:gdLst>
                  <a:gd name="T0" fmla="*/ 7 w 11"/>
                  <a:gd name="T1" fmla="*/ 0 h 13"/>
                  <a:gd name="T2" fmla="*/ 7 w 11"/>
                  <a:gd name="T3" fmla="*/ 0 h 13"/>
                  <a:gd name="T4" fmla="*/ 3 w 11"/>
                  <a:gd name="T5" fmla="*/ 0 h 13"/>
                  <a:gd name="T6" fmla="*/ 0 w 11"/>
                  <a:gd name="T7" fmla="*/ 13 h 13"/>
                  <a:gd name="T8" fmla="*/ 5 w 11"/>
                  <a:gd name="T9" fmla="*/ 13 h 13"/>
                  <a:gd name="T10" fmla="*/ 7 w 11"/>
                  <a:gd name="T11" fmla="*/ 0 h 13"/>
                  <a:gd name="T12" fmla="*/ 5 w 11"/>
                  <a:gd name="T13" fmla="*/ 13 h 13"/>
                  <a:gd name="T14" fmla="*/ 9 w 11"/>
                  <a:gd name="T15" fmla="*/ 11 h 13"/>
                  <a:gd name="T16" fmla="*/ 11 w 11"/>
                  <a:gd name="T17" fmla="*/ 7 h 13"/>
                  <a:gd name="T18" fmla="*/ 11 w 11"/>
                  <a:gd name="T19" fmla="*/ 2 h 13"/>
                  <a:gd name="T20" fmla="*/ 7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7" y="0"/>
                    </a:moveTo>
                    <a:lnTo>
                      <a:pt x="7" y="0"/>
                    </a:lnTo>
                    <a:lnTo>
                      <a:pt x="3" y="0"/>
                    </a:lnTo>
                    <a:lnTo>
                      <a:pt x="0" y="13"/>
                    </a:lnTo>
                    <a:lnTo>
                      <a:pt x="5" y="13"/>
                    </a:lnTo>
                    <a:lnTo>
                      <a:pt x="7" y="0"/>
                    </a:lnTo>
                    <a:lnTo>
                      <a:pt x="5" y="13"/>
                    </a:lnTo>
                    <a:lnTo>
                      <a:pt x="9" y="11"/>
                    </a:lnTo>
                    <a:lnTo>
                      <a:pt x="11" y="7"/>
                    </a:lnTo>
                    <a:lnTo>
                      <a:pt x="11" y="2"/>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3" name="Freeform 694"/>
              <p:cNvSpPr>
                <a:spLocks/>
              </p:cNvSpPr>
              <p:nvPr/>
            </p:nvSpPr>
            <p:spPr bwMode="auto">
              <a:xfrm>
                <a:off x="7314" y="1899"/>
                <a:ext cx="11" cy="13"/>
              </a:xfrm>
              <a:custGeom>
                <a:avLst/>
                <a:gdLst>
                  <a:gd name="T0" fmla="*/ 4 w 11"/>
                  <a:gd name="T1" fmla="*/ 13 h 13"/>
                  <a:gd name="T2" fmla="*/ 8 w 11"/>
                  <a:gd name="T3" fmla="*/ 0 h 13"/>
                  <a:gd name="T4" fmla="*/ 4 w 11"/>
                  <a:gd name="T5" fmla="*/ 0 h 13"/>
                  <a:gd name="T6" fmla="*/ 0 w 11"/>
                  <a:gd name="T7" fmla="*/ 13 h 13"/>
                  <a:gd name="T8" fmla="*/ 4 w 11"/>
                  <a:gd name="T9" fmla="*/ 13 h 13"/>
                  <a:gd name="T10" fmla="*/ 4 w 11"/>
                  <a:gd name="T11" fmla="*/ 13 h 13"/>
                  <a:gd name="T12" fmla="*/ 4 w 11"/>
                  <a:gd name="T13" fmla="*/ 13 h 13"/>
                  <a:gd name="T14" fmla="*/ 8 w 11"/>
                  <a:gd name="T15" fmla="*/ 13 h 13"/>
                  <a:gd name="T16" fmla="*/ 11 w 11"/>
                  <a:gd name="T17" fmla="*/ 9 h 13"/>
                  <a:gd name="T18" fmla="*/ 11 w 11"/>
                  <a:gd name="T19" fmla="*/ 4 h 13"/>
                  <a:gd name="T20" fmla="*/ 8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8" y="0"/>
                    </a:lnTo>
                    <a:lnTo>
                      <a:pt x="4" y="0"/>
                    </a:lnTo>
                    <a:lnTo>
                      <a:pt x="0" y="13"/>
                    </a:lnTo>
                    <a:lnTo>
                      <a:pt x="4" y="13"/>
                    </a:lnTo>
                    <a:lnTo>
                      <a:pt x="4" y="13"/>
                    </a:lnTo>
                    <a:lnTo>
                      <a:pt x="4" y="13"/>
                    </a:lnTo>
                    <a:lnTo>
                      <a:pt x="8" y="13"/>
                    </a:lnTo>
                    <a:lnTo>
                      <a:pt x="11" y="9"/>
                    </a:lnTo>
                    <a:lnTo>
                      <a:pt x="11" y="4"/>
                    </a:lnTo>
                    <a:lnTo>
                      <a:pt x="8"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4" name="Freeform 695"/>
              <p:cNvSpPr>
                <a:spLocks/>
              </p:cNvSpPr>
              <p:nvPr/>
            </p:nvSpPr>
            <p:spPr bwMode="auto">
              <a:xfrm>
                <a:off x="7318" y="1899"/>
                <a:ext cx="11" cy="15"/>
              </a:xfrm>
              <a:custGeom>
                <a:avLst/>
                <a:gdLst>
                  <a:gd name="T0" fmla="*/ 11 w 11"/>
                  <a:gd name="T1" fmla="*/ 11 h 15"/>
                  <a:gd name="T2" fmla="*/ 7 w 11"/>
                  <a:gd name="T3" fmla="*/ 2 h 15"/>
                  <a:gd name="T4" fmla="*/ 2 w 11"/>
                  <a:gd name="T5" fmla="*/ 0 h 15"/>
                  <a:gd name="T6" fmla="*/ 0 w 11"/>
                  <a:gd name="T7" fmla="*/ 13 h 15"/>
                  <a:gd name="T8" fmla="*/ 2 w 11"/>
                  <a:gd name="T9" fmla="*/ 15 h 15"/>
                  <a:gd name="T10" fmla="*/ 11 w 11"/>
                  <a:gd name="T11" fmla="*/ 11 h 15"/>
                  <a:gd name="T12" fmla="*/ 2 w 11"/>
                  <a:gd name="T13" fmla="*/ 15 h 15"/>
                  <a:gd name="T14" fmla="*/ 9 w 11"/>
                  <a:gd name="T15" fmla="*/ 13 h 15"/>
                  <a:gd name="T16" fmla="*/ 11 w 11"/>
                  <a:gd name="T17" fmla="*/ 9 h 15"/>
                  <a:gd name="T18" fmla="*/ 11 w 11"/>
                  <a:gd name="T19" fmla="*/ 4 h 15"/>
                  <a:gd name="T20" fmla="*/ 7 w 11"/>
                  <a:gd name="T21" fmla="*/ 2 h 15"/>
                  <a:gd name="T22" fmla="*/ 11 w 11"/>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5">
                    <a:moveTo>
                      <a:pt x="11" y="11"/>
                    </a:moveTo>
                    <a:lnTo>
                      <a:pt x="7" y="2"/>
                    </a:lnTo>
                    <a:lnTo>
                      <a:pt x="2" y="0"/>
                    </a:lnTo>
                    <a:lnTo>
                      <a:pt x="0" y="13"/>
                    </a:lnTo>
                    <a:lnTo>
                      <a:pt x="2" y="15"/>
                    </a:lnTo>
                    <a:lnTo>
                      <a:pt x="11" y="11"/>
                    </a:lnTo>
                    <a:lnTo>
                      <a:pt x="2" y="15"/>
                    </a:lnTo>
                    <a:lnTo>
                      <a:pt x="9" y="13"/>
                    </a:lnTo>
                    <a:lnTo>
                      <a:pt x="11" y="9"/>
                    </a:lnTo>
                    <a:lnTo>
                      <a:pt x="11" y="4"/>
                    </a:lnTo>
                    <a:lnTo>
                      <a:pt x="7"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5" name="Freeform 696"/>
              <p:cNvSpPr>
                <a:spLocks/>
              </p:cNvSpPr>
              <p:nvPr/>
            </p:nvSpPr>
            <p:spPr bwMode="auto">
              <a:xfrm>
                <a:off x="7318" y="1897"/>
                <a:ext cx="15" cy="13"/>
              </a:xfrm>
              <a:custGeom>
                <a:avLst/>
                <a:gdLst>
                  <a:gd name="T0" fmla="*/ 15 w 15"/>
                  <a:gd name="T1" fmla="*/ 4 h 13"/>
                  <a:gd name="T2" fmla="*/ 2 w 15"/>
                  <a:gd name="T3" fmla="*/ 2 h 13"/>
                  <a:gd name="T4" fmla="*/ 0 w 15"/>
                  <a:gd name="T5" fmla="*/ 6 h 13"/>
                  <a:gd name="T6" fmla="*/ 11 w 15"/>
                  <a:gd name="T7" fmla="*/ 13 h 13"/>
                  <a:gd name="T8" fmla="*/ 13 w 15"/>
                  <a:gd name="T9" fmla="*/ 9 h 13"/>
                  <a:gd name="T10" fmla="*/ 15 w 15"/>
                  <a:gd name="T11" fmla="*/ 4 h 13"/>
                  <a:gd name="T12" fmla="*/ 13 w 15"/>
                  <a:gd name="T13" fmla="*/ 9 h 13"/>
                  <a:gd name="T14" fmla="*/ 15 w 15"/>
                  <a:gd name="T15" fmla="*/ 4 h 13"/>
                  <a:gd name="T16" fmla="*/ 13 w 15"/>
                  <a:gd name="T17" fmla="*/ 0 h 13"/>
                  <a:gd name="T18" fmla="*/ 9 w 15"/>
                  <a:gd name="T19" fmla="*/ 0 h 13"/>
                  <a:gd name="T20" fmla="*/ 2 w 15"/>
                  <a:gd name="T21" fmla="*/ 2 h 13"/>
                  <a:gd name="T22" fmla="*/ 15 w 15"/>
                  <a:gd name="T23" fmla="*/ 4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5" y="4"/>
                    </a:moveTo>
                    <a:lnTo>
                      <a:pt x="2" y="2"/>
                    </a:lnTo>
                    <a:lnTo>
                      <a:pt x="0" y="6"/>
                    </a:lnTo>
                    <a:lnTo>
                      <a:pt x="11" y="13"/>
                    </a:lnTo>
                    <a:lnTo>
                      <a:pt x="13" y="9"/>
                    </a:lnTo>
                    <a:lnTo>
                      <a:pt x="15" y="4"/>
                    </a:lnTo>
                    <a:lnTo>
                      <a:pt x="13" y="9"/>
                    </a:lnTo>
                    <a:lnTo>
                      <a:pt x="15" y="4"/>
                    </a:lnTo>
                    <a:lnTo>
                      <a:pt x="13" y="0"/>
                    </a:lnTo>
                    <a:lnTo>
                      <a:pt x="9" y="0"/>
                    </a:lnTo>
                    <a:lnTo>
                      <a:pt x="2" y="2"/>
                    </a:lnTo>
                    <a:lnTo>
                      <a:pt x="15"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6" name="Freeform 697"/>
              <p:cNvSpPr>
                <a:spLocks/>
              </p:cNvSpPr>
              <p:nvPr/>
            </p:nvSpPr>
            <p:spPr bwMode="auto">
              <a:xfrm>
                <a:off x="7320" y="1901"/>
                <a:ext cx="13" cy="9"/>
              </a:xfrm>
              <a:custGeom>
                <a:avLst/>
                <a:gdLst>
                  <a:gd name="T0" fmla="*/ 13 w 13"/>
                  <a:gd name="T1" fmla="*/ 7 h 9"/>
                  <a:gd name="T2" fmla="*/ 13 w 13"/>
                  <a:gd name="T3" fmla="*/ 0 h 9"/>
                  <a:gd name="T4" fmla="*/ 0 w 13"/>
                  <a:gd name="T5" fmla="*/ 2 h 9"/>
                  <a:gd name="T6" fmla="*/ 2 w 13"/>
                  <a:gd name="T7" fmla="*/ 9 h 9"/>
                  <a:gd name="T8" fmla="*/ 13 w 13"/>
                  <a:gd name="T9" fmla="*/ 7 h 9"/>
                </a:gdLst>
                <a:ahLst/>
                <a:cxnLst>
                  <a:cxn ang="0">
                    <a:pos x="T0" y="T1"/>
                  </a:cxn>
                  <a:cxn ang="0">
                    <a:pos x="T2" y="T3"/>
                  </a:cxn>
                  <a:cxn ang="0">
                    <a:pos x="T4" y="T5"/>
                  </a:cxn>
                  <a:cxn ang="0">
                    <a:pos x="T6" y="T7"/>
                  </a:cxn>
                  <a:cxn ang="0">
                    <a:pos x="T8" y="T9"/>
                  </a:cxn>
                </a:cxnLst>
                <a:rect l="0" t="0" r="r" b="b"/>
                <a:pathLst>
                  <a:path w="13" h="9">
                    <a:moveTo>
                      <a:pt x="13" y="7"/>
                    </a:moveTo>
                    <a:lnTo>
                      <a:pt x="13" y="0"/>
                    </a:lnTo>
                    <a:lnTo>
                      <a:pt x="0" y="2"/>
                    </a:lnTo>
                    <a:lnTo>
                      <a:pt x="2" y="9"/>
                    </a:lnTo>
                    <a:lnTo>
                      <a:pt x="13"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7" name="Freeform 698"/>
              <p:cNvSpPr>
                <a:spLocks/>
              </p:cNvSpPr>
              <p:nvPr/>
            </p:nvSpPr>
            <p:spPr bwMode="auto">
              <a:xfrm>
                <a:off x="6558" y="1830"/>
                <a:ext cx="29" cy="40"/>
              </a:xfrm>
              <a:custGeom>
                <a:avLst/>
                <a:gdLst>
                  <a:gd name="T0" fmla="*/ 29 w 29"/>
                  <a:gd name="T1" fmla="*/ 20 h 40"/>
                  <a:gd name="T2" fmla="*/ 29 w 29"/>
                  <a:gd name="T3" fmla="*/ 14 h 40"/>
                  <a:gd name="T4" fmla="*/ 24 w 29"/>
                  <a:gd name="T5" fmla="*/ 7 h 40"/>
                  <a:gd name="T6" fmla="*/ 20 w 29"/>
                  <a:gd name="T7" fmla="*/ 3 h 40"/>
                  <a:gd name="T8" fmla="*/ 15 w 29"/>
                  <a:gd name="T9" fmla="*/ 0 h 40"/>
                  <a:gd name="T10" fmla="*/ 9 w 29"/>
                  <a:gd name="T11" fmla="*/ 3 h 40"/>
                  <a:gd name="T12" fmla="*/ 4 w 29"/>
                  <a:gd name="T13" fmla="*/ 7 h 40"/>
                  <a:gd name="T14" fmla="*/ 0 w 29"/>
                  <a:gd name="T15" fmla="*/ 14 h 40"/>
                  <a:gd name="T16" fmla="*/ 0 w 29"/>
                  <a:gd name="T17" fmla="*/ 20 h 40"/>
                  <a:gd name="T18" fmla="*/ 0 w 29"/>
                  <a:gd name="T19" fmla="*/ 27 h 40"/>
                  <a:gd name="T20" fmla="*/ 4 w 29"/>
                  <a:gd name="T21" fmla="*/ 33 h 40"/>
                  <a:gd name="T22" fmla="*/ 9 w 29"/>
                  <a:gd name="T23" fmla="*/ 38 h 40"/>
                  <a:gd name="T24" fmla="*/ 15 w 29"/>
                  <a:gd name="T25" fmla="*/ 40 h 40"/>
                  <a:gd name="T26" fmla="*/ 20 w 29"/>
                  <a:gd name="T27" fmla="*/ 38 h 40"/>
                  <a:gd name="T28" fmla="*/ 24 w 29"/>
                  <a:gd name="T29" fmla="*/ 33 h 40"/>
                  <a:gd name="T30" fmla="*/ 29 w 29"/>
                  <a:gd name="T31" fmla="*/ 27 h 40"/>
                  <a:gd name="T32" fmla="*/ 29 w 29"/>
                  <a:gd name="T3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9" h="40">
                    <a:moveTo>
                      <a:pt x="29" y="20"/>
                    </a:moveTo>
                    <a:lnTo>
                      <a:pt x="29" y="14"/>
                    </a:lnTo>
                    <a:lnTo>
                      <a:pt x="24" y="7"/>
                    </a:lnTo>
                    <a:lnTo>
                      <a:pt x="20" y="3"/>
                    </a:lnTo>
                    <a:lnTo>
                      <a:pt x="15" y="0"/>
                    </a:lnTo>
                    <a:lnTo>
                      <a:pt x="9" y="3"/>
                    </a:lnTo>
                    <a:lnTo>
                      <a:pt x="4" y="7"/>
                    </a:lnTo>
                    <a:lnTo>
                      <a:pt x="0" y="14"/>
                    </a:lnTo>
                    <a:lnTo>
                      <a:pt x="0" y="20"/>
                    </a:lnTo>
                    <a:lnTo>
                      <a:pt x="0" y="27"/>
                    </a:lnTo>
                    <a:lnTo>
                      <a:pt x="4" y="33"/>
                    </a:lnTo>
                    <a:lnTo>
                      <a:pt x="9" y="38"/>
                    </a:lnTo>
                    <a:lnTo>
                      <a:pt x="15" y="40"/>
                    </a:lnTo>
                    <a:lnTo>
                      <a:pt x="20" y="38"/>
                    </a:lnTo>
                    <a:lnTo>
                      <a:pt x="24" y="33"/>
                    </a:lnTo>
                    <a:lnTo>
                      <a:pt x="29" y="27"/>
                    </a:lnTo>
                    <a:lnTo>
                      <a:pt x="29" y="20"/>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8" name="Freeform 699"/>
              <p:cNvSpPr>
                <a:spLocks/>
              </p:cNvSpPr>
              <p:nvPr/>
            </p:nvSpPr>
            <p:spPr bwMode="auto">
              <a:xfrm>
                <a:off x="6056" y="2496"/>
                <a:ext cx="16" cy="18"/>
              </a:xfrm>
              <a:custGeom>
                <a:avLst/>
                <a:gdLst>
                  <a:gd name="T0" fmla="*/ 2 w 16"/>
                  <a:gd name="T1" fmla="*/ 5 h 18"/>
                  <a:gd name="T2" fmla="*/ 2 w 16"/>
                  <a:gd name="T3" fmla="*/ 5 h 18"/>
                  <a:gd name="T4" fmla="*/ 0 w 16"/>
                  <a:gd name="T5" fmla="*/ 13 h 18"/>
                  <a:gd name="T6" fmla="*/ 11 w 16"/>
                  <a:gd name="T7" fmla="*/ 18 h 18"/>
                  <a:gd name="T8" fmla="*/ 16 w 16"/>
                  <a:gd name="T9" fmla="*/ 9 h 18"/>
                  <a:gd name="T10" fmla="*/ 2 w 16"/>
                  <a:gd name="T11" fmla="*/ 5 h 18"/>
                  <a:gd name="T12" fmla="*/ 16 w 16"/>
                  <a:gd name="T13" fmla="*/ 9 h 18"/>
                  <a:gd name="T14" fmla="*/ 16 w 16"/>
                  <a:gd name="T15" fmla="*/ 5 h 18"/>
                  <a:gd name="T16" fmla="*/ 11 w 16"/>
                  <a:gd name="T17" fmla="*/ 2 h 18"/>
                  <a:gd name="T18" fmla="*/ 7 w 16"/>
                  <a:gd name="T19" fmla="*/ 0 h 18"/>
                  <a:gd name="T20" fmla="*/ 2 w 16"/>
                  <a:gd name="T21" fmla="*/ 5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8">
                    <a:moveTo>
                      <a:pt x="2" y="5"/>
                    </a:moveTo>
                    <a:lnTo>
                      <a:pt x="2" y="5"/>
                    </a:lnTo>
                    <a:lnTo>
                      <a:pt x="0" y="13"/>
                    </a:lnTo>
                    <a:lnTo>
                      <a:pt x="11" y="18"/>
                    </a:lnTo>
                    <a:lnTo>
                      <a:pt x="16" y="9"/>
                    </a:lnTo>
                    <a:lnTo>
                      <a:pt x="2" y="5"/>
                    </a:lnTo>
                    <a:lnTo>
                      <a:pt x="16" y="9"/>
                    </a:lnTo>
                    <a:lnTo>
                      <a:pt x="16" y="5"/>
                    </a:lnTo>
                    <a:lnTo>
                      <a:pt x="11" y="2"/>
                    </a:lnTo>
                    <a:lnTo>
                      <a:pt x="7" y="0"/>
                    </a:lnTo>
                    <a:lnTo>
                      <a:pt x="2"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9" name="Freeform 700"/>
              <p:cNvSpPr>
                <a:spLocks/>
              </p:cNvSpPr>
              <p:nvPr/>
            </p:nvSpPr>
            <p:spPr bwMode="auto">
              <a:xfrm>
                <a:off x="6058" y="2490"/>
                <a:ext cx="16" cy="15"/>
              </a:xfrm>
              <a:custGeom>
                <a:avLst/>
                <a:gdLst>
                  <a:gd name="T0" fmla="*/ 16 w 16"/>
                  <a:gd name="T1" fmla="*/ 8 h 15"/>
                  <a:gd name="T2" fmla="*/ 5 w 16"/>
                  <a:gd name="T3" fmla="*/ 2 h 15"/>
                  <a:gd name="T4" fmla="*/ 0 w 16"/>
                  <a:gd name="T5" fmla="*/ 11 h 15"/>
                  <a:gd name="T6" fmla="*/ 14 w 16"/>
                  <a:gd name="T7" fmla="*/ 15 h 15"/>
                  <a:gd name="T8" fmla="*/ 16 w 16"/>
                  <a:gd name="T9" fmla="*/ 8 h 15"/>
                  <a:gd name="T10" fmla="*/ 16 w 16"/>
                  <a:gd name="T11" fmla="*/ 8 h 15"/>
                  <a:gd name="T12" fmla="*/ 16 w 16"/>
                  <a:gd name="T13" fmla="*/ 8 h 15"/>
                  <a:gd name="T14" fmla="*/ 16 w 16"/>
                  <a:gd name="T15" fmla="*/ 2 h 15"/>
                  <a:gd name="T16" fmla="*/ 14 w 16"/>
                  <a:gd name="T17" fmla="*/ 0 h 15"/>
                  <a:gd name="T18" fmla="*/ 9 w 16"/>
                  <a:gd name="T19" fmla="*/ 0 h 15"/>
                  <a:gd name="T20" fmla="*/ 5 w 16"/>
                  <a:gd name="T21" fmla="*/ 2 h 15"/>
                  <a:gd name="T22" fmla="*/ 16 w 16"/>
                  <a:gd name="T23" fmla="*/ 8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6" y="8"/>
                    </a:moveTo>
                    <a:lnTo>
                      <a:pt x="5" y="2"/>
                    </a:lnTo>
                    <a:lnTo>
                      <a:pt x="0" y="11"/>
                    </a:lnTo>
                    <a:lnTo>
                      <a:pt x="14" y="15"/>
                    </a:lnTo>
                    <a:lnTo>
                      <a:pt x="16" y="8"/>
                    </a:lnTo>
                    <a:lnTo>
                      <a:pt x="16" y="8"/>
                    </a:lnTo>
                    <a:lnTo>
                      <a:pt x="16" y="8"/>
                    </a:lnTo>
                    <a:lnTo>
                      <a:pt x="16" y="2"/>
                    </a:lnTo>
                    <a:lnTo>
                      <a:pt x="14" y="0"/>
                    </a:lnTo>
                    <a:lnTo>
                      <a:pt x="9" y="0"/>
                    </a:lnTo>
                    <a:lnTo>
                      <a:pt x="5" y="2"/>
                    </a:lnTo>
                    <a:lnTo>
                      <a:pt x="16"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0" name="Freeform 701"/>
              <p:cNvSpPr>
                <a:spLocks/>
              </p:cNvSpPr>
              <p:nvPr/>
            </p:nvSpPr>
            <p:spPr bwMode="auto">
              <a:xfrm>
                <a:off x="6063" y="2481"/>
                <a:ext cx="15" cy="17"/>
              </a:xfrm>
              <a:custGeom>
                <a:avLst/>
                <a:gdLst>
                  <a:gd name="T0" fmla="*/ 2 w 15"/>
                  <a:gd name="T1" fmla="*/ 4 h 17"/>
                  <a:gd name="T2" fmla="*/ 2 w 15"/>
                  <a:gd name="T3" fmla="*/ 4 h 17"/>
                  <a:gd name="T4" fmla="*/ 0 w 15"/>
                  <a:gd name="T5" fmla="*/ 11 h 17"/>
                  <a:gd name="T6" fmla="*/ 11 w 15"/>
                  <a:gd name="T7" fmla="*/ 17 h 17"/>
                  <a:gd name="T8" fmla="*/ 15 w 15"/>
                  <a:gd name="T9" fmla="*/ 9 h 17"/>
                  <a:gd name="T10" fmla="*/ 2 w 15"/>
                  <a:gd name="T11" fmla="*/ 4 h 17"/>
                  <a:gd name="T12" fmla="*/ 15 w 15"/>
                  <a:gd name="T13" fmla="*/ 9 h 17"/>
                  <a:gd name="T14" fmla="*/ 15 w 15"/>
                  <a:gd name="T15" fmla="*/ 4 h 17"/>
                  <a:gd name="T16" fmla="*/ 11 w 15"/>
                  <a:gd name="T17" fmla="*/ 0 h 17"/>
                  <a:gd name="T18" fmla="*/ 7 w 15"/>
                  <a:gd name="T19" fmla="*/ 0 h 17"/>
                  <a:gd name="T20" fmla="*/ 2 w 15"/>
                  <a:gd name="T21" fmla="*/ 4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7">
                    <a:moveTo>
                      <a:pt x="2" y="4"/>
                    </a:moveTo>
                    <a:lnTo>
                      <a:pt x="2" y="4"/>
                    </a:lnTo>
                    <a:lnTo>
                      <a:pt x="0" y="11"/>
                    </a:lnTo>
                    <a:lnTo>
                      <a:pt x="11" y="17"/>
                    </a:lnTo>
                    <a:lnTo>
                      <a:pt x="15" y="9"/>
                    </a:lnTo>
                    <a:lnTo>
                      <a:pt x="2" y="4"/>
                    </a:lnTo>
                    <a:lnTo>
                      <a:pt x="15" y="9"/>
                    </a:lnTo>
                    <a:lnTo>
                      <a:pt x="15" y="4"/>
                    </a:lnTo>
                    <a:lnTo>
                      <a:pt x="11" y="0"/>
                    </a:lnTo>
                    <a:lnTo>
                      <a:pt x="7" y="0"/>
                    </a:lnTo>
                    <a:lnTo>
                      <a:pt x="2"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1" name="Freeform 702"/>
              <p:cNvSpPr>
                <a:spLocks/>
              </p:cNvSpPr>
              <p:nvPr/>
            </p:nvSpPr>
            <p:spPr bwMode="auto">
              <a:xfrm>
                <a:off x="6065" y="2472"/>
                <a:ext cx="18" cy="18"/>
              </a:xfrm>
              <a:custGeom>
                <a:avLst/>
                <a:gdLst>
                  <a:gd name="T0" fmla="*/ 18 w 18"/>
                  <a:gd name="T1" fmla="*/ 9 h 18"/>
                  <a:gd name="T2" fmla="*/ 5 w 18"/>
                  <a:gd name="T3" fmla="*/ 4 h 18"/>
                  <a:gd name="T4" fmla="*/ 0 w 18"/>
                  <a:gd name="T5" fmla="*/ 13 h 18"/>
                  <a:gd name="T6" fmla="*/ 13 w 18"/>
                  <a:gd name="T7" fmla="*/ 18 h 18"/>
                  <a:gd name="T8" fmla="*/ 18 w 18"/>
                  <a:gd name="T9" fmla="*/ 9 h 18"/>
                  <a:gd name="T10" fmla="*/ 18 w 18"/>
                  <a:gd name="T11" fmla="*/ 9 h 18"/>
                  <a:gd name="T12" fmla="*/ 18 w 18"/>
                  <a:gd name="T13" fmla="*/ 9 h 18"/>
                  <a:gd name="T14" fmla="*/ 18 w 18"/>
                  <a:gd name="T15" fmla="*/ 4 h 18"/>
                  <a:gd name="T16" fmla="*/ 13 w 18"/>
                  <a:gd name="T17" fmla="*/ 0 h 18"/>
                  <a:gd name="T18" fmla="*/ 9 w 18"/>
                  <a:gd name="T19" fmla="*/ 0 h 18"/>
                  <a:gd name="T20" fmla="*/ 5 w 18"/>
                  <a:gd name="T21" fmla="*/ 4 h 18"/>
                  <a:gd name="T22" fmla="*/ 18 w 18"/>
                  <a:gd name="T23" fmla="*/ 9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 h="18">
                    <a:moveTo>
                      <a:pt x="18" y="9"/>
                    </a:moveTo>
                    <a:lnTo>
                      <a:pt x="5" y="4"/>
                    </a:lnTo>
                    <a:lnTo>
                      <a:pt x="0" y="13"/>
                    </a:lnTo>
                    <a:lnTo>
                      <a:pt x="13" y="18"/>
                    </a:lnTo>
                    <a:lnTo>
                      <a:pt x="18" y="9"/>
                    </a:lnTo>
                    <a:lnTo>
                      <a:pt x="18" y="9"/>
                    </a:lnTo>
                    <a:lnTo>
                      <a:pt x="18" y="9"/>
                    </a:lnTo>
                    <a:lnTo>
                      <a:pt x="18" y="4"/>
                    </a:lnTo>
                    <a:lnTo>
                      <a:pt x="13" y="0"/>
                    </a:lnTo>
                    <a:lnTo>
                      <a:pt x="9" y="0"/>
                    </a:lnTo>
                    <a:lnTo>
                      <a:pt x="5" y="4"/>
                    </a:lnTo>
                    <a:lnTo>
                      <a:pt x="18"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2" name="Freeform 703"/>
              <p:cNvSpPr>
                <a:spLocks/>
              </p:cNvSpPr>
              <p:nvPr/>
            </p:nvSpPr>
            <p:spPr bwMode="auto">
              <a:xfrm>
                <a:off x="6070" y="2465"/>
                <a:ext cx="15" cy="16"/>
              </a:xfrm>
              <a:custGeom>
                <a:avLst/>
                <a:gdLst>
                  <a:gd name="T0" fmla="*/ 4 w 15"/>
                  <a:gd name="T1" fmla="*/ 2 h 16"/>
                  <a:gd name="T2" fmla="*/ 4 w 15"/>
                  <a:gd name="T3" fmla="*/ 2 h 16"/>
                  <a:gd name="T4" fmla="*/ 0 w 15"/>
                  <a:gd name="T5" fmla="*/ 11 h 16"/>
                  <a:gd name="T6" fmla="*/ 13 w 15"/>
                  <a:gd name="T7" fmla="*/ 16 h 16"/>
                  <a:gd name="T8" fmla="*/ 15 w 15"/>
                  <a:gd name="T9" fmla="*/ 9 h 16"/>
                  <a:gd name="T10" fmla="*/ 4 w 15"/>
                  <a:gd name="T11" fmla="*/ 2 h 16"/>
                  <a:gd name="T12" fmla="*/ 15 w 15"/>
                  <a:gd name="T13" fmla="*/ 9 h 16"/>
                  <a:gd name="T14" fmla="*/ 15 w 15"/>
                  <a:gd name="T15" fmla="*/ 2 h 16"/>
                  <a:gd name="T16" fmla="*/ 11 w 15"/>
                  <a:gd name="T17" fmla="*/ 0 h 16"/>
                  <a:gd name="T18" fmla="*/ 6 w 15"/>
                  <a:gd name="T19" fmla="*/ 0 h 16"/>
                  <a:gd name="T20" fmla="*/ 4 w 15"/>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6">
                    <a:moveTo>
                      <a:pt x="4" y="2"/>
                    </a:moveTo>
                    <a:lnTo>
                      <a:pt x="4" y="2"/>
                    </a:lnTo>
                    <a:lnTo>
                      <a:pt x="0" y="11"/>
                    </a:lnTo>
                    <a:lnTo>
                      <a:pt x="13" y="16"/>
                    </a:lnTo>
                    <a:lnTo>
                      <a:pt x="15" y="9"/>
                    </a:lnTo>
                    <a:lnTo>
                      <a:pt x="4" y="2"/>
                    </a:lnTo>
                    <a:lnTo>
                      <a:pt x="15" y="9"/>
                    </a:lnTo>
                    <a:lnTo>
                      <a:pt x="15" y="2"/>
                    </a:lnTo>
                    <a:lnTo>
                      <a:pt x="11" y="0"/>
                    </a:lnTo>
                    <a:lnTo>
                      <a:pt x="6"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3" name="Freeform 704"/>
              <p:cNvSpPr>
                <a:spLocks/>
              </p:cNvSpPr>
              <p:nvPr/>
            </p:nvSpPr>
            <p:spPr bwMode="auto">
              <a:xfrm>
                <a:off x="6074" y="2456"/>
                <a:ext cx="15" cy="18"/>
              </a:xfrm>
              <a:custGeom>
                <a:avLst/>
                <a:gdLst>
                  <a:gd name="T0" fmla="*/ 15 w 15"/>
                  <a:gd name="T1" fmla="*/ 9 h 18"/>
                  <a:gd name="T2" fmla="*/ 2 w 15"/>
                  <a:gd name="T3" fmla="*/ 5 h 18"/>
                  <a:gd name="T4" fmla="*/ 0 w 15"/>
                  <a:gd name="T5" fmla="*/ 11 h 18"/>
                  <a:gd name="T6" fmla="*/ 11 w 15"/>
                  <a:gd name="T7" fmla="*/ 18 h 18"/>
                  <a:gd name="T8" fmla="*/ 15 w 15"/>
                  <a:gd name="T9" fmla="*/ 9 h 18"/>
                  <a:gd name="T10" fmla="*/ 15 w 15"/>
                  <a:gd name="T11" fmla="*/ 9 h 18"/>
                  <a:gd name="T12" fmla="*/ 15 w 15"/>
                  <a:gd name="T13" fmla="*/ 9 h 18"/>
                  <a:gd name="T14" fmla="*/ 15 w 15"/>
                  <a:gd name="T15" fmla="*/ 5 h 18"/>
                  <a:gd name="T16" fmla="*/ 11 w 15"/>
                  <a:gd name="T17" fmla="*/ 0 h 18"/>
                  <a:gd name="T18" fmla="*/ 7 w 15"/>
                  <a:gd name="T19" fmla="*/ 0 h 18"/>
                  <a:gd name="T20" fmla="*/ 2 w 15"/>
                  <a:gd name="T21" fmla="*/ 5 h 18"/>
                  <a:gd name="T22" fmla="*/ 15 w 15"/>
                  <a:gd name="T23" fmla="*/ 9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8">
                    <a:moveTo>
                      <a:pt x="15" y="9"/>
                    </a:moveTo>
                    <a:lnTo>
                      <a:pt x="2" y="5"/>
                    </a:lnTo>
                    <a:lnTo>
                      <a:pt x="0" y="11"/>
                    </a:lnTo>
                    <a:lnTo>
                      <a:pt x="11" y="18"/>
                    </a:lnTo>
                    <a:lnTo>
                      <a:pt x="15" y="9"/>
                    </a:lnTo>
                    <a:lnTo>
                      <a:pt x="15" y="9"/>
                    </a:lnTo>
                    <a:lnTo>
                      <a:pt x="15" y="9"/>
                    </a:lnTo>
                    <a:lnTo>
                      <a:pt x="15" y="5"/>
                    </a:lnTo>
                    <a:lnTo>
                      <a:pt x="11" y="0"/>
                    </a:lnTo>
                    <a:lnTo>
                      <a:pt x="7" y="0"/>
                    </a:lnTo>
                    <a:lnTo>
                      <a:pt x="2" y="5"/>
                    </a:lnTo>
                    <a:lnTo>
                      <a:pt x="15"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4" name="Freeform 705"/>
              <p:cNvSpPr>
                <a:spLocks/>
              </p:cNvSpPr>
              <p:nvPr/>
            </p:nvSpPr>
            <p:spPr bwMode="auto">
              <a:xfrm>
                <a:off x="6076" y="2450"/>
                <a:ext cx="16" cy="15"/>
              </a:xfrm>
              <a:custGeom>
                <a:avLst/>
                <a:gdLst>
                  <a:gd name="T0" fmla="*/ 5 w 16"/>
                  <a:gd name="T1" fmla="*/ 2 h 15"/>
                  <a:gd name="T2" fmla="*/ 5 w 16"/>
                  <a:gd name="T3" fmla="*/ 2 h 15"/>
                  <a:gd name="T4" fmla="*/ 0 w 16"/>
                  <a:gd name="T5" fmla="*/ 11 h 15"/>
                  <a:gd name="T6" fmla="*/ 13 w 16"/>
                  <a:gd name="T7" fmla="*/ 15 h 15"/>
                  <a:gd name="T8" fmla="*/ 16 w 16"/>
                  <a:gd name="T9" fmla="*/ 6 h 15"/>
                  <a:gd name="T10" fmla="*/ 5 w 16"/>
                  <a:gd name="T11" fmla="*/ 2 h 15"/>
                  <a:gd name="T12" fmla="*/ 16 w 16"/>
                  <a:gd name="T13" fmla="*/ 6 h 15"/>
                  <a:gd name="T14" fmla="*/ 16 w 16"/>
                  <a:gd name="T15" fmla="*/ 2 h 15"/>
                  <a:gd name="T16" fmla="*/ 13 w 16"/>
                  <a:gd name="T17" fmla="*/ 0 h 15"/>
                  <a:gd name="T18" fmla="*/ 7 w 16"/>
                  <a:gd name="T19" fmla="*/ 0 h 15"/>
                  <a:gd name="T20" fmla="*/ 5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5" y="2"/>
                    </a:moveTo>
                    <a:lnTo>
                      <a:pt x="5" y="2"/>
                    </a:lnTo>
                    <a:lnTo>
                      <a:pt x="0" y="11"/>
                    </a:lnTo>
                    <a:lnTo>
                      <a:pt x="13" y="15"/>
                    </a:lnTo>
                    <a:lnTo>
                      <a:pt x="16" y="6"/>
                    </a:lnTo>
                    <a:lnTo>
                      <a:pt x="5" y="2"/>
                    </a:lnTo>
                    <a:lnTo>
                      <a:pt x="16" y="6"/>
                    </a:lnTo>
                    <a:lnTo>
                      <a:pt x="16" y="2"/>
                    </a:lnTo>
                    <a:lnTo>
                      <a:pt x="13" y="0"/>
                    </a:lnTo>
                    <a:lnTo>
                      <a:pt x="7"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5" name="Freeform 706"/>
              <p:cNvSpPr>
                <a:spLocks/>
              </p:cNvSpPr>
              <p:nvPr/>
            </p:nvSpPr>
            <p:spPr bwMode="auto">
              <a:xfrm>
                <a:off x="6081" y="2441"/>
                <a:ext cx="15" cy="18"/>
              </a:xfrm>
              <a:custGeom>
                <a:avLst/>
                <a:gdLst>
                  <a:gd name="T0" fmla="*/ 15 w 15"/>
                  <a:gd name="T1" fmla="*/ 9 h 18"/>
                  <a:gd name="T2" fmla="*/ 2 w 15"/>
                  <a:gd name="T3" fmla="*/ 4 h 18"/>
                  <a:gd name="T4" fmla="*/ 0 w 15"/>
                  <a:gd name="T5" fmla="*/ 11 h 18"/>
                  <a:gd name="T6" fmla="*/ 11 w 15"/>
                  <a:gd name="T7" fmla="*/ 18 h 18"/>
                  <a:gd name="T8" fmla="*/ 15 w 15"/>
                  <a:gd name="T9" fmla="*/ 9 h 18"/>
                  <a:gd name="T10" fmla="*/ 15 w 15"/>
                  <a:gd name="T11" fmla="*/ 9 h 18"/>
                  <a:gd name="T12" fmla="*/ 15 w 15"/>
                  <a:gd name="T13" fmla="*/ 9 h 18"/>
                  <a:gd name="T14" fmla="*/ 15 w 15"/>
                  <a:gd name="T15" fmla="*/ 4 h 18"/>
                  <a:gd name="T16" fmla="*/ 11 w 15"/>
                  <a:gd name="T17" fmla="*/ 0 h 18"/>
                  <a:gd name="T18" fmla="*/ 6 w 15"/>
                  <a:gd name="T19" fmla="*/ 0 h 18"/>
                  <a:gd name="T20" fmla="*/ 2 w 15"/>
                  <a:gd name="T21" fmla="*/ 4 h 18"/>
                  <a:gd name="T22" fmla="*/ 15 w 15"/>
                  <a:gd name="T23" fmla="*/ 9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8">
                    <a:moveTo>
                      <a:pt x="15" y="9"/>
                    </a:moveTo>
                    <a:lnTo>
                      <a:pt x="2" y="4"/>
                    </a:lnTo>
                    <a:lnTo>
                      <a:pt x="0" y="11"/>
                    </a:lnTo>
                    <a:lnTo>
                      <a:pt x="11" y="18"/>
                    </a:lnTo>
                    <a:lnTo>
                      <a:pt x="15" y="9"/>
                    </a:lnTo>
                    <a:lnTo>
                      <a:pt x="15" y="9"/>
                    </a:lnTo>
                    <a:lnTo>
                      <a:pt x="15" y="9"/>
                    </a:lnTo>
                    <a:lnTo>
                      <a:pt x="15" y="4"/>
                    </a:lnTo>
                    <a:lnTo>
                      <a:pt x="11" y="0"/>
                    </a:lnTo>
                    <a:lnTo>
                      <a:pt x="6" y="0"/>
                    </a:lnTo>
                    <a:lnTo>
                      <a:pt x="2" y="4"/>
                    </a:lnTo>
                    <a:lnTo>
                      <a:pt x="15"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6" name="Freeform 707"/>
              <p:cNvSpPr>
                <a:spLocks/>
              </p:cNvSpPr>
              <p:nvPr/>
            </p:nvSpPr>
            <p:spPr bwMode="auto">
              <a:xfrm>
                <a:off x="6083" y="2432"/>
                <a:ext cx="15" cy="18"/>
              </a:xfrm>
              <a:custGeom>
                <a:avLst/>
                <a:gdLst>
                  <a:gd name="T0" fmla="*/ 4 w 15"/>
                  <a:gd name="T1" fmla="*/ 4 h 18"/>
                  <a:gd name="T2" fmla="*/ 4 w 15"/>
                  <a:gd name="T3" fmla="*/ 4 h 18"/>
                  <a:gd name="T4" fmla="*/ 0 w 15"/>
                  <a:gd name="T5" fmla="*/ 13 h 18"/>
                  <a:gd name="T6" fmla="*/ 13 w 15"/>
                  <a:gd name="T7" fmla="*/ 18 h 18"/>
                  <a:gd name="T8" fmla="*/ 15 w 15"/>
                  <a:gd name="T9" fmla="*/ 9 h 18"/>
                  <a:gd name="T10" fmla="*/ 4 w 15"/>
                  <a:gd name="T11" fmla="*/ 4 h 18"/>
                  <a:gd name="T12" fmla="*/ 15 w 15"/>
                  <a:gd name="T13" fmla="*/ 9 h 18"/>
                  <a:gd name="T14" fmla="*/ 15 w 15"/>
                  <a:gd name="T15" fmla="*/ 4 h 18"/>
                  <a:gd name="T16" fmla="*/ 13 w 15"/>
                  <a:gd name="T17" fmla="*/ 2 h 18"/>
                  <a:gd name="T18" fmla="*/ 6 w 15"/>
                  <a:gd name="T19" fmla="*/ 0 h 18"/>
                  <a:gd name="T20" fmla="*/ 4 w 15"/>
                  <a:gd name="T21"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8">
                    <a:moveTo>
                      <a:pt x="4" y="4"/>
                    </a:moveTo>
                    <a:lnTo>
                      <a:pt x="4" y="4"/>
                    </a:lnTo>
                    <a:lnTo>
                      <a:pt x="0" y="13"/>
                    </a:lnTo>
                    <a:lnTo>
                      <a:pt x="13" y="18"/>
                    </a:lnTo>
                    <a:lnTo>
                      <a:pt x="15" y="9"/>
                    </a:lnTo>
                    <a:lnTo>
                      <a:pt x="4" y="4"/>
                    </a:lnTo>
                    <a:lnTo>
                      <a:pt x="15" y="9"/>
                    </a:lnTo>
                    <a:lnTo>
                      <a:pt x="15" y="4"/>
                    </a:lnTo>
                    <a:lnTo>
                      <a:pt x="13" y="2"/>
                    </a:lnTo>
                    <a:lnTo>
                      <a:pt x="6" y="0"/>
                    </a:lnTo>
                    <a:lnTo>
                      <a:pt x="4"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7" name="Freeform 708"/>
              <p:cNvSpPr>
                <a:spLocks/>
              </p:cNvSpPr>
              <p:nvPr/>
            </p:nvSpPr>
            <p:spPr bwMode="auto">
              <a:xfrm>
                <a:off x="6087" y="2425"/>
                <a:ext cx="16" cy="16"/>
              </a:xfrm>
              <a:custGeom>
                <a:avLst/>
                <a:gdLst>
                  <a:gd name="T0" fmla="*/ 16 w 16"/>
                  <a:gd name="T1" fmla="*/ 9 h 16"/>
                  <a:gd name="T2" fmla="*/ 2 w 16"/>
                  <a:gd name="T3" fmla="*/ 3 h 16"/>
                  <a:gd name="T4" fmla="*/ 0 w 16"/>
                  <a:gd name="T5" fmla="*/ 11 h 16"/>
                  <a:gd name="T6" fmla="*/ 11 w 16"/>
                  <a:gd name="T7" fmla="*/ 16 h 16"/>
                  <a:gd name="T8" fmla="*/ 16 w 16"/>
                  <a:gd name="T9" fmla="*/ 9 h 16"/>
                  <a:gd name="T10" fmla="*/ 16 w 16"/>
                  <a:gd name="T11" fmla="*/ 9 h 16"/>
                  <a:gd name="T12" fmla="*/ 16 w 16"/>
                  <a:gd name="T13" fmla="*/ 9 h 16"/>
                  <a:gd name="T14" fmla="*/ 16 w 16"/>
                  <a:gd name="T15" fmla="*/ 3 h 16"/>
                  <a:gd name="T16" fmla="*/ 11 w 16"/>
                  <a:gd name="T17" fmla="*/ 0 h 16"/>
                  <a:gd name="T18" fmla="*/ 7 w 16"/>
                  <a:gd name="T19" fmla="*/ 0 h 16"/>
                  <a:gd name="T20" fmla="*/ 2 w 16"/>
                  <a:gd name="T21" fmla="*/ 3 h 16"/>
                  <a:gd name="T22" fmla="*/ 16 w 16"/>
                  <a:gd name="T23" fmla="*/ 9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6" y="9"/>
                    </a:moveTo>
                    <a:lnTo>
                      <a:pt x="2" y="3"/>
                    </a:lnTo>
                    <a:lnTo>
                      <a:pt x="0" y="11"/>
                    </a:lnTo>
                    <a:lnTo>
                      <a:pt x="11" y="16"/>
                    </a:lnTo>
                    <a:lnTo>
                      <a:pt x="16" y="9"/>
                    </a:lnTo>
                    <a:lnTo>
                      <a:pt x="16" y="9"/>
                    </a:lnTo>
                    <a:lnTo>
                      <a:pt x="16" y="9"/>
                    </a:lnTo>
                    <a:lnTo>
                      <a:pt x="16" y="3"/>
                    </a:lnTo>
                    <a:lnTo>
                      <a:pt x="11" y="0"/>
                    </a:lnTo>
                    <a:lnTo>
                      <a:pt x="7" y="0"/>
                    </a:lnTo>
                    <a:lnTo>
                      <a:pt x="2" y="3"/>
                    </a:lnTo>
                    <a:lnTo>
                      <a:pt x="16"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8" name="Freeform 709"/>
              <p:cNvSpPr>
                <a:spLocks/>
              </p:cNvSpPr>
              <p:nvPr/>
            </p:nvSpPr>
            <p:spPr bwMode="auto">
              <a:xfrm>
                <a:off x="6089" y="2417"/>
                <a:ext cx="16" cy="17"/>
              </a:xfrm>
              <a:custGeom>
                <a:avLst/>
                <a:gdLst>
                  <a:gd name="T0" fmla="*/ 5 w 16"/>
                  <a:gd name="T1" fmla="*/ 4 h 17"/>
                  <a:gd name="T2" fmla="*/ 5 w 16"/>
                  <a:gd name="T3" fmla="*/ 4 h 17"/>
                  <a:gd name="T4" fmla="*/ 0 w 16"/>
                  <a:gd name="T5" fmla="*/ 11 h 17"/>
                  <a:gd name="T6" fmla="*/ 14 w 16"/>
                  <a:gd name="T7" fmla="*/ 17 h 17"/>
                  <a:gd name="T8" fmla="*/ 16 w 16"/>
                  <a:gd name="T9" fmla="*/ 8 h 17"/>
                  <a:gd name="T10" fmla="*/ 5 w 16"/>
                  <a:gd name="T11" fmla="*/ 4 h 17"/>
                  <a:gd name="T12" fmla="*/ 16 w 16"/>
                  <a:gd name="T13" fmla="*/ 8 h 17"/>
                  <a:gd name="T14" fmla="*/ 16 w 16"/>
                  <a:gd name="T15" fmla="*/ 4 h 17"/>
                  <a:gd name="T16" fmla="*/ 14 w 16"/>
                  <a:gd name="T17" fmla="*/ 2 h 17"/>
                  <a:gd name="T18" fmla="*/ 9 w 16"/>
                  <a:gd name="T19" fmla="*/ 0 h 17"/>
                  <a:gd name="T20" fmla="*/ 5 w 16"/>
                  <a:gd name="T21" fmla="*/ 4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7">
                    <a:moveTo>
                      <a:pt x="5" y="4"/>
                    </a:moveTo>
                    <a:lnTo>
                      <a:pt x="5" y="4"/>
                    </a:lnTo>
                    <a:lnTo>
                      <a:pt x="0" y="11"/>
                    </a:lnTo>
                    <a:lnTo>
                      <a:pt x="14" y="17"/>
                    </a:lnTo>
                    <a:lnTo>
                      <a:pt x="16" y="8"/>
                    </a:lnTo>
                    <a:lnTo>
                      <a:pt x="5" y="4"/>
                    </a:lnTo>
                    <a:lnTo>
                      <a:pt x="16" y="8"/>
                    </a:lnTo>
                    <a:lnTo>
                      <a:pt x="16" y="4"/>
                    </a:lnTo>
                    <a:lnTo>
                      <a:pt x="14" y="2"/>
                    </a:lnTo>
                    <a:lnTo>
                      <a:pt x="9" y="0"/>
                    </a:lnTo>
                    <a:lnTo>
                      <a:pt x="5"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9" name="Freeform 710"/>
              <p:cNvSpPr>
                <a:spLocks/>
              </p:cNvSpPr>
              <p:nvPr/>
            </p:nvSpPr>
            <p:spPr bwMode="auto">
              <a:xfrm>
                <a:off x="6094" y="2410"/>
                <a:ext cx="15" cy="18"/>
              </a:xfrm>
              <a:custGeom>
                <a:avLst/>
                <a:gdLst>
                  <a:gd name="T0" fmla="*/ 15 w 15"/>
                  <a:gd name="T1" fmla="*/ 9 h 18"/>
                  <a:gd name="T2" fmla="*/ 4 w 15"/>
                  <a:gd name="T3" fmla="*/ 4 h 18"/>
                  <a:gd name="T4" fmla="*/ 0 w 15"/>
                  <a:gd name="T5" fmla="*/ 11 h 18"/>
                  <a:gd name="T6" fmla="*/ 11 w 15"/>
                  <a:gd name="T7" fmla="*/ 18 h 18"/>
                  <a:gd name="T8" fmla="*/ 15 w 15"/>
                  <a:gd name="T9" fmla="*/ 9 h 18"/>
                  <a:gd name="T10" fmla="*/ 15 w 15"/>
                  <a:gd name="T11" fmla="*/ 9 h 18"/>
                  <a:gd name="T12" fmla="*/ 15 w 15"/>
                  <a:gd name="T13" fmla="*/ 9 h 18"/>
                  <a:gd name="T14" fmla="*/ 15 w 15"/>
                  <a:gd name="T15" fmla="*/ 4 h 18"/>
                  <a:gd name="T16" fmla="*/ 11 w 15"/>
                  <a:gd name="T17" fmla="*/ 0 h 18"/>
                  <a:gd name="T18" fmla="*/ 6 w 15"/>
                  <a:gd name="T19" fmla="*/ 0 h 18"/>
                  <a:gd name="T20" fmla="*/ 4 w 15"/>
                  <a:gd name="T21" fmla="*/ 4 h 18"/>
                  <a:gd name="T22" fmla="*/ 15 w 15"/>
                  <a:gd name="T23" fmla="*/ 9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8">
                    <a:moveTo>
                      <a:pt x="15" y="9"/>
                    </a:moveTo>
                    <a:lnTo>
                      <a:pt x="4" y="4"/>
                    </a:lnTo>
                    <a:lnTo>
                      <a:pt x="0" y="11"/>
                    </a:lnTo>
                    <a:lnTo>
                      <a:pt x="11" y="18"/>
                    </a:lnTo>
                    <a:lnTo>
                      <a:pt x="15" y="9"/>
                    </a:lnTo>
                    <a:lnTo>
                      <a:pt x="15" y="9"/>
                    </a:lnTo>
                    <a:lnTo>
                      <a:pt x="15" y="9"/>
                    </a:lnTo>
                    <a:lnTo>
                      <a:pt x="15" y="4"/>
                    </a:lnTo>
                    <a:lnTo>
                      <a:pt x="11" y="0"/>
                    </a:lnTo>
                    <a:lnTo>
                      <a:pt x="6" y="0"/>
                    </a:lnTo>
                    <a:lnTo>
                      <a:pt x="4" y="4"/>
                    </a:lnTo>
                    <a:lnTo>
                      <a:pt x="15"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0" name="Freeform 711"/>
              <p:cNvSpPr>
                <a:spLocks/>
              </p:cNvSpPr>
              <p:nvPr/>
            </p:nvSpPr>
            <p:spPr bwMode="auto">
              <a:xfrm>
                <a:off x="6098" y="2403"/>
                <a:ext cx="14" cy="16"/>
              </a:xfrm>
              <a:custGeom>
                <a:avLst/>
                <a:gdLst>
                  <a:gd name="T0" fmla="*/ 2 w 14"/>
                  <a:gd name="T1" fmla="*/ 2 h 16"/>
                  <a:gd name="T2" fmla="*/ 2 w 14"/>
                  <a:gd name="T3" fmla="*/ 2 h 16"/>
                  <a:gd name="T4" fmla="*/ 0 w 14"/>
                  <a:gd name="T5" fmla="*/ 11 h 16"/>
                  <a:gd name="T6" fmla="*/ 11 w 14"/>
                  <a:gd name="T7" fmla="*/ 16 h 16"/>
                  <a:gd name="T8" fmla="*/ 14 w 14"/>
                  <a:gd name="T9" fmla="*/ 9 h 16"/>
                  <a:gd name="T10" fmla="*/ 2 w 14"/>
                  <a:gd name="T11" fmla="*/ 2 h 16"/>
                  <a:gd name="T12" fmla="*/ 14 w 14"/>
                  <a:gd name="T13" fmla="*/ 9 h 16"/>
                  <a:gd name="T14" fmla="*/ 14 w 14"/>
                  <a:gd name="T15" fmla="*/ 2 h 16"/>
                  <a:gd name="T16" fmla="*/ 11 w 14"/>
                  <a:gd name="T17" fmla="*/ 0 h 16"/>
                  <a:gd name="T18" fmla="*/ 7 w 14"/>
                  <a:gd name="T19" fmla="*/ 0 h 16"/>
                  <a:gd name="T20" fmla="*/ 2 w 14"/>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6">
                    <a:moveTo>
                      <a:pt x="2" y="2"/>
                    </a:moveTo>
                    <a:lnTo>
                      <a:pt x="2" y="2"/>
                    </a:lnTo>
                    <a:lnTo>
                      <a:pt x="0" y="11"/>
                    </a:lnTo>
                    <a:lnTo>
                      <a:pt x="11" y="16"/>
                    </a:lnTo>
                    <a:lnTo>
                      <a:pt x="14" y="9"/>
                    </a:lnTo>
                    <a:lnTo>
                      <a:pt x="2" y="2"/>
                    </a:lnTo>
                    <a:lnTo>
                      <a:pt x="14" y="9"/>
                    </a:lnTo>
                    <a:lnTo>
                      <a:pt x="14" y="2"/>
                    </a:lnTo>
                    <a:lnTo>
                      <a:pt x="11" y="0"/>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1" name="Freeform 712"/>
              <p:cNvSpPr>
                <a:spLocks/>
              </p:cNvSpPr>
              <p:nvPr/>
            </p:nvSpPr>
            <p:spPr bwMode="auto">
              <a:xfrm>
                <a:off x="6100" y="2394"/>
                <a:ext cx="16" cy="18"/>
              </a:xfrm>
              <a:custGeom>
                <a:avLst/>
                <a:gdLst>
                  <a:gd name="T0" fmla="*/ 5 w 16"/>
                  <a:gd name="T1" fmla="*/ 5 h 18"/>
                  <a:gd name="T2" fmla="*/ 5 w 16"/>
                  <a:gd name="T3" fmla="*/ 5 h 18"/>
                  <a:gd name="T4" fmla="*/ 0 w 16"/>
                  <a:gd name="T5" fmla="*/ 11 h 18"/>
                  <a:gd name="T6" fmla="*/ 12 w 16"/>
                  <a:gd name="T7" fmla="*/ 18 h 18"/>
                  <a:gd name="T8" fmla="*/ 16 w 16"/>
                  <a:gd name="T9" fmla="*/ 9 h 18"/>
                  <a:gd name="T10" fmla="*/ 5 w 16"/>
                  <a:gd name="T11" fmla="*/ 5 h 18"/>
                  <a:gd name="T12" fmla="*/ 16 w 16"/>
                  <a:gd name="T13" fmla="*/ 9 h 18"/>
                  <a:gd name="T14" fmla="*/ 16 w 16"/>
                  <a:gd name="T15" fmla="*/ 5 h 18"/>
                  <a:gd name="T16" fmla="*/ 14 w 16"/>
                  <a:gd name="T17" fmla="*/ 0 h 18"/>
                  <a:gd name="T18" fmla="*/ 7 w 16"/>
                  <a:gd name="T19" fmla="*/ 0 h 18"/>
                  <a:gd name="T20" fmla="*/ 5 w 16"/>
                  <a:gd name="T21" fmla="*/ 5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8">
                    <a:moveTo>
                      <a:pt x="5" y="5"/>
                    </a:moveTo>
                    <a:lnTo>
                      <a:pt x="5" y="5"/>
                    </a:lnTo>
                    <a:lnTo>
                      <a:pt x="0" y="11"/>
                    </a:lnTo>
                    <a:lnTo>
                      <a:pt x="12" y="18"/>
                    </a:lnTo>
                    <a:lnTo>
                      <a:pt x="16" y="9"/>
                    </a:lnTo>
                    <a:lnTo>
                      <a:pt x="5" y="5"/>
                    </a:lnTo>
                    <a:lnTo>
                      <a:pt x="16" y="9"/>
                    </a:lnTo>
                    <a:lnTo>
                      <a:pt x="16" y="5"/>
                    </a:lnTo>
                    <a:lnTo>
                      <a:pt x="14" y="0"/>
                    </a:lnTo>
                    <a:lnTo>
                      <a:pt x="7" y="0"/>
                    </a:lnTo>
                    <a:lnTo>
                      <a:pt x="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2" name="Freeform 713"/>
              <p:cNvSpPr>
                <a:spLocks/>
              </p:cNvSpPr>
              <p:nvPr/>
            </p:nvSpPr>
            <p:spPr bwMode="auto">
              <a:xfrm>
                <a:off x="6105" y="2388"/>
                <a:ext cx="15" cy="15"/>
              </a:xfrm>
              <a:custGeom>
                <a:avLst/>
                <a:gdLst>
                  <a:gd name="T0" fmla="*/ 2 w 15"/>
                  <a:gd name="T1" fmla="*/ 2 h 15"/>
                  <a:gd name="T2" fmla="*/ 2 w 15"/>
                  <a:gd name="T3" fmla="*/ 2 h 15"/>
                  <a:gd name="T4" fmla="*/ 0 w 15"/>
                  <a:gd name="T5" fmla="*/ 11 h 15"/>
                  <a:gd name="T6" fmla="*/ 11 w 15"/>
                  <a:gd name="T7" fmla="*/ 15 h 15"/>
                  <a:gd name="T8" fmla="*/ 13 w 15"/>
                  <a:gd name="T9" fmla="*/ 9 h 15"/>
                  <a:gd name="T10" fmla="*/ 2 w 15"/>
                  <a:gd name="T11" fmla="*/ 2 h 15"/>
                  <a:gd name="T12" fmla="*/ 13 w 15"/>
                  <a:gd name="T13" fmla="*/ 9 h 15"/>
                  <a:gd name="T14" fmla="*/ 15 w 15"/>
                  <a:gd name="T15" fmla="*/ 4 h 15"/>
                  <a:gd name="T16" fmla="*/ 11 w 15"/>
                  <a:gd name="T17" fmla="*/ 0 h 15"/>
                  <a:gd name="T18" fmla="*/ 7 w 15"/>
                  <a:gd name="T19" fmla="*/ 0 h 15"/>
                  <a:gd name="T20" fmla="*/ 2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2" y="2"/>
                    </a:moveTo>
                    <a:lnTo>
                      <a:pt x="2" y="2"/>
                    </a:lnTo>
                    <a:lnTo>
                      <a:pt x="0" y="11"/>
                    </a:lnTo>
                    <a:lnTo>
                      <a:pt x="11" y="15"/>
                    </a:lnTo>
                    <a:lnTo>
                      <a:pt x="13" y="9"/>
                    </a:lnTo>
                    <a:lnTo>
                      <a:pt x="2" y="2"/>
                    </a:lnTo>
                    <a:lnTo>
                      <a:pt x="13" y="9"/>
                    </a:lnTo>
                    <a:lnTo>
                      <a:pt x="15" y="4"/>
                    </a:lnTo>
                    <a:lnTo>
                      <a:pt x="11" y="0"/>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3" name="Freeform 714"/>
              <p:cNvSpPr>
                <a:spLocks/>
              </p:cNvSpPr>
              <p:nvPr/>
            </p:nvSpPr>
            <p:spPr bwMode="auto">
              <a:xfrm>
                <a:off x="6107" y="2381"/>
                <a:ext cx="16" cy="16"/>
              </a:xfrm>
              <a:custGeom>
                <a:avLst/>
                <a:gdLst>
                  <a:gd name="T0" fmla="*/ 16 w 16"/>
                  <a:gd name="T1" fmla="*/ 9 h 16"/>
                  <a:gd name="T2" fmla="*/ 5 w 16"/>
                  <a:gd name="T3" fmla="*/ 2 h 16"/>
                  <a:gd name="T4" fmla="*/ 0 w 16"/>
                  <a:gd name="T5" fmla="*/ 9 h 16"/>
                  <a:gd name="T6" fmla="*/ 11 w 16"/>
                  <a:gd name="T7" fmla="*/ 16 h 16"/>
                  <a:gd name="T8" fmla="*/ 16 w 16"/>
                  <a:gd name="T9" fmla="*/ 9 h 16"/>
                  <a:gd name="T10" fmla="*/ 16 w 16"/>
                  <a:gd name="T11" fmla="*/ 9 h 16"/>
                  <a:gd name="T12" fmla="*/ 16 w 16"/>
                  <a:gd name="T13" fmla="*/ 9 h 16"/>
                  <a:gd name="T14" fmla="*/ 16 w 16"/>
                  <a:gd name="T15" fmla="*/ 2 h 16"/>
                  <a:gd name="T16" fmla="*/ 13 w 16"/>
                  <a:gd name="T17" fmla="*/ 0 h 16"/>
                  <a:gd name="T18" fmla="*/ 9 w 16"/>
                  <a:gd name="T19" fmla="*/ 0 h 16"/>
                  <a:gd name="T20" fmla="*/ 5 w 16"/>
                  <a:gd name="T21" fmla="*/ 2 h 16"/>
                  <a:gd name="T22" fmla="*/ 16 w 16"/>
                  <a:gd name="T23" fmla="*/ 9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6" y="9"/>
                    </a:moveTo>
                    <a:lnTo>
                      <a:pt x="5" y="2"/>
                    </a:lnTo>
                    <a:lnTo>
                      <a:pt x="0" y="9"/>
                    </a:lnTo>
                    <a:lnTo>
                      <a:pt x="11" y="16"/>
                    </a:lnTo>
                    <a:lnTo>
                      <a:pt x="16" y="9"/>
                    </a:lnTo>
                    <a:lnTo>
                      <a:pt x="16" y="9"/>
                    </a:lnTo>
                    <a:lnTo>
                      <a:pt x="16" y="9"/>
                    </a:lnTo>
                    <a:lnTo>
                      <a:pt x="16" y="2"/>
                    </a:lnTo>
                    <a:lnTo>
                      <a:pt x="13" y="0"/>
                    </a:lnTo>
                    <a:lnTo>
                      <a:pt x="9" y="0"/>
                    </a:lnTo>
                    <a:lnTo>
                      <a:pt x="5" y="2"/>
                    </a:lnTo>
                    <a:lnTo>
                      <a:pt x="16"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4" name="Freeform 715"/>
              <p:cNvSpPr>
                <a:spLocks/>
              </p:cNvSpPr>
              <p:nvPr/>
            </p:nvSpPr>
            <p:spPr bwMode="auto">
              <a:xfrm>
                <a:off x="6112" y="2372"/>
                <a:ext cx="15" cy="18"/>
              </a:xfrm>
              <a:custGeom>
                <a:avLst/>
                <a:gdLst>
                  <a:gd name="T0" fmla="*/ 2 w 15"/>
                  <a:gd name="T1" fmla="*/ 5 h 18"/>
                  <a:gd name="T2" fmla="*/ 2 w 15"/>
                  <a:gd name="T3" fmla="*/ 5 h 18"/>
                  <a:gd name="T4" fmla="*/ 0 w 15"/>
                  <a:gd name="T5" fmla="*/ 11 h 18"/>
                  <a:gd name="T6" fmla="*/ 11 w 15"/>
                  <a:gd name="T7" fmla="*/ 18 h 18"/>
                  <a:gd name="T8" fmla="*/ 15 w 15"/>
                  <a:gd name="T9" fmla="*/ 9 h 18"/>
                  <a:gd name="T10" fmla="*/ 2 w 15"/>
                  <a:gd name="T11" fmla="*/ 5 h 18"/>
                  <a:gd name="T12" fmla="*/ 15 w 15"/>
                  <a:gd name="T13" fmla="*/ 9 h 18"/>
                  <a:gd name="T14" fmla="*/ 15 w 15"/>
                  <a:gd name="T15" fmla="*/ 5 h 18"/>
                  <a:gd name="T16" fmla="*/ 11 w 15"/>
                  <a:gd name="T17" fmla="*/ 0 h 18"/>
                  <a:gd name="T18" fmla="*/ 6 w 15"/>
                  <a:gd name="T19" fmla="*/ 0 h 18"/>
                  <a:gd name="T20" fmla="*/ 2 w 15"/>
                  <a:gd name="T21" fmla="*/ 5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8">
                    <a:moveTo>
                      <a:pt x="2" y="5"/>
                    </a:moveTo>
                    <a:lnTo>
                      <a:pt x="2" y="5"/>
                    </a:lnTo>
                    <a:lnTo>
                      <a:pt x="0" y="11"/>
                    </a:lnTo>
                    <a:lnTo>
                      <a:pt x="11" y="18"/>
                    </a:lnTo>
                    <a:lnTo>
                      <a:pt x="15" y="9"/>
                    </a:lnTo>
                    <a:lnTo>
                      <a:pt x="2" y="5"/>
                    </a:lnTo>
                    <a:lnTo>
                      <a:pt x="15" y="9"/>
                    </a:lnTo>
                    <a:lnTo>
                      <a:pt x="15" y="5"/>
                    </a:lnTo>
                    <a:lnTo>
                      <a:pt x="11" y="0"/>
                    </a:lnTo>
                    <a:lnTo>
                      <a:pt x="6" y="0"/>
                    </a:lnTo>
                    <a:lnTo>
                      <a:pt x="2"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5" name="Freeform 716"/>
              <p:cNvSpPr>
                <a:spLocks/>
              </p:cNvSpPr>
              <p:nvPr/>
            </p:nvSpPr>
            <p:spPr bwMode="auto">
              <a:xfrm>
                <a:off x="6114" y="2366"/>
                <a:ext cx="15" cy="15"/>
              </a:xfrm>
              <a:custGeom>
                <a:avLst/>
                <a:gdLst>
                  <a:gd name="T0" fmla="*/ 4 w 15"/>
                  <a:gd name="T1" fmla="*/ 2 h 15"/>
                  <a:gd name="T2" fmla="*/ 4 w 15"/>
                  <a:gd name="T3" fmla="*/ 2 h 15"/>
                  <a:gd name="T4" fmla="*/ 0 w 15"/>
                  <a:gd name="T5" fmla="*/ 11 h 15"/>
                  <a:gd name="T6" fmla="*/ 13 w 15"/>
                  <a:gd name="T7" fmla="*/ 15 h 15"/>
                  <a:gd name="T8" fmla="*/ 15 w 15"/>
                  <a:gd name="T9" fmla="*/ 8 h 15"/>
                  <a:gd name="T10" fmla="*/ 4 w 15"/>
                  <a:gd name="T11" fmla="*/ 2 h 15"/>
                  <a:gd name="T12" fmla="*/ 15 w 15"/>
                  <a:gd name="T13" fmla="*/ 8 h 15"/>
                  <a:gd name="T14" fmla="*/ 15 w 15"/>
                  <a:gd name="T15" fmla="*/ 2 h 15"/>
                  <a:gd name="T16" fmla="*/ 13 w 15"/>
                  <a:gd name="T17" fmla="*/ 0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11"/>
                    </a:lnTo>
                    <a:lnTo>
                      <a:pt x="13" y="15"/>
                    </a:lnTo>
                    <a:lnTo>
                      <a:pt x="15" y="8"/>
                    </a:lnTo>
                    <a:lnTo>
                      <a:pt x="4" y="2"/>
                    </a:lnTo>
                    <a:lnTo>
                      <a:pt x="15" y="8"/>
                    </a:lnTo>
                    <a:lnTo>
                      <a:pt x="15" y="2"/>
                    </a:lnTo>
                    <a:lnTo>
                      <a:pt x="13" y="0"/>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6" name="Freeform 717"/>
              <p:cNvSpPr>
                <a:spLocks/>
              </p:cNvSpPr>
              <p:nvPr/>
            </p:nvSpPr>
            <p:spPr bwMode="auto">
              <a:xfrm>
                <a:off x="6118" y="2359"/>
                <a:ext cx="16" cy="15"/>
              </a:xfrm>
              <a:custGeom>
                <a:avLst/>
                <a:gdLst>
                  <a:gd name="T0" fmla="*/ 16 w 16"/>
                  <a:gd name="T1" fmla="*/ 9 h 15"/>
                  <a:gd name="T2" fmla="*/ 2 w 16"/>
                  <a:gd name="T3" fmla="*/ 2 h 15"/>
                  <a:gd name="T4" fmla="*/ 0 w 16"/>
                  <a:gd name="T5" fmla="*/ 9 h 15"/>
                  <a:gd name="T6" fmla="*/ 11 w 16"/>
                  <a:gd name="T7" fmla="*/ 15 h 15"/>
                  <a:gd name="T8" fmla="*/ 16 w 16"/>
                  <a:gd name="T9" fmla="*/ 9 h 15"/>
                  <a:gd name="T10" fmla="*/ 16 w 16"/>
                  <a:gd name="T11" fmla="*/ 9 h 15"/>
                  <a:gd name="T12" fmla="*/ 16 w 16"/>
                  <a:gd name="T13" fmla="*/ 9 h 15"/>
                  <a:gd name="T14" fmla="*/ 16 w 16"/>
                  <a:gd name="T15" fmla="*/ 4 h 15"/>
                  <a:gd name="T16" fmla="*/ 11 w 16"/>
                  <a:gd name="T17" fmla="*/ 0 h 15"/>
                  <a:gd name="T18" fmla="*/ 7 w 16"/>
                  <a:gd name="T19" fmla="*/ 0 h 15"/>
                  <a:gd name="T20" fmla="*/ 2 w 16"/>
                  <a:gd name="T21" fmla="*/ 2 h 15"/>
                  <a:gd name="T22" fmla="*/ 16 w 16"/>
                  <a:gd name="T23" fmla="*/ 9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6" y="9"/>
                    </a:moveTo>
                    <a:lnTo>
                      <a:pt x="2" y="2"/>
                    </a:lnTo>
                    <a:lnTo>
                      <a:pt x="0" y="9"/>
                    </a:lnTo>
                    <a:lnTo>
                      <a:pt x="11" y="15"/>
                    </a:lnTo>
                    <a:lnTo>
                      <a:pt x="16" y="9"/>
                    </a:lnTo>
                    <a:lnTo>
                      <a:pt x="16" y="9"/>
                    </a:lnTo>
                    <a:lnTo>
                      <a:pt x="16" y="9"/>
                    </a:lnTo>
                    <a:lnTo>
                      <a:pt x="16" y="4"/>
                    </a:lnTo>
                    <a:lnTo>
                      <a:pt x="11" y="0"/>
                    </a:lnTo>
                    <a:lnTo>
                      <a:pt x="7" y="0"/>
                    </a:lnTo>
                    <a:lnTo>
                      <a:pt x="2" y="2"/>
                    </a:lnTo>
                    <a:lnTo>
                      <a:pt x="16"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7" name="Freeform 718"/>
              <p:cNvSpPr>
                <a:spLocks/>
              </p:cNvSpPr>
              <p:nvPr/>
            </p:nvSpPr>
            <p:spPr bwMode="auto">
              <a:xfrm>
                <a:off x="6120" y="2350"/>
                <a:ext cx="16" cy="18"/>
              </a:xfrm>
              <a:custGeom>
                <a:avLst/>
                <a:gdLst>
                  <a:gd name="T0" fmla="*/ 5 w 16"/>
                  <a:gd name="T1" fmla="*/ 5 h 18"/>
                  <a:gd name="T2" fmla="*/ 5 w 16"/>
                  <a:gd name="T3" fmla="*/ 5 h 18"/>
                  <a:gd name="T4" fmla="*/ 0 w 16"/>
                  <a:gd name="T5" fmla="*/ 11 h 18"/>
                  <a:gd name="T6" fmla="*/ 14 w 16"/>
                  <a:gd name="T7" fmla="*/ 18 h 18"/>
                  <a:gd name="T8" fmla="*/ 16 w 16"/>
                  <a:gd name="T9" fmla="*/ 11 h 18"/>
                  <a:gd name="T10" fmla="*/ 5 w 16"/>
                  <a:gd name="T11" fmla="*/ 5 h 18"/>
                  <a:gd name="T12" fmla="*/ 16 w 16"/>
                  <a:gd name="T13" fmla="*/ 11 h 18"/>
                  <a:gd name="T14" fmla="*/ 16 w 16"/>
                  <a:gd name="T15" fmla="*/ 5 h 18"/>
                  <a:gd name="T16" fmla="*/ 14 w 16"/>
                  <a:gd name="T17" fmla="*/ 2 h 18"/>
                  <a:gd name="T18" fmla="*/ 9 w 16"/>
                  <a:gd name="T19" fmla="*/ 0 h 18"/>
                  <a:gd name="T20" fmla="*/ 5 w 16"/>
                  <a:gd name="T21" fmla="*/ 5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8">
                    <a:moveTo>
                      <a:pt x="5" y="5"/>
                    </a:moveTo>
                    <a:lnTo>
                      <a:pt x="5" y="5"/>
                    </a:lnTo>
                    <a:lnTo>
                      <a:pt x="0" y="11"/>
                    </a:lnTo>
                    <a:lnTo>
                      <a:pt x="14" y="18"/>
                    </a:lnTo>
                    <a:lnTo>
                      <a:pt x="16" y="11"/>
                    </a:lnTo>
                    <a:lnTo>
                      <a:pt x="5" y="5"/>
                    </a:lnTo>
                    <a:lnTo>
                      <a:pt x="16" y="11"/>
                    </a:lnTo>
                    <a:lnTo>
                      <a:pt x="16" y="5"/>
                    </a:lnTo>
                    <a:lnTo>
                      <a:pt x="14" y="2"/>
                    </a:lnTo>
                    <a:lnTo>
                      <a:pt x="9" y="0"/>
                    </a:lnTo>
                    <a:lnTo>
                      <a:pt x="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8" name="Freeform 719"/>
              <p:cNvSpPr>
                <a:spLocks/>
              </p:cNvSpPr>
              <p:nvPr/>
            </p:nvSpPr>
            <p:spPr bwMode="auto">
              <a:xfrm>
                <a:off x="6125" y="2344"/>
                <a:ext cx="15" cy="17"/>
              </a:xfrm>
              <a:custGeom>
                <a:avLst/>
                <a:gdLst>
                  <a:gd name="T0" fmla="*/ 15 w 15"/>
                  <a:gd name="T1" fmla="*/ 8 h 17"/>
                  <a:gd name="T2" fmla="*/ 4 w 15"/>
                  <a:gd name="T3" fmla="*/ 4 h 17"/>
                  <a:gd name="T4" fmla="*/ 0 w 15"/>
                  <a:gd name="T5" fmla="*/ 11 h 17"/>
                  <a:gd name="T6" fmla="*/ 11 w 15"/>
                  <a:gd name="T7" fmla="*/ 17 h 17"/>
                  <a:gd name="T8" fmla="*/ 15 w 15"/>
                  <a:gd name="T9" fmla="*/ 8 h 17"/>
                  <a:gd name="T10" fmla="*/ 15 w 15"/>
                  <a:gd name="T11" fmla="*/ 8 h 17"/>
                  <a:gd name="T12" fmla="*/ 15 w 15"/>
                  <a:gd name="T13" fmla="*/ 8 h 17"/>
                  <a:gd name="T14" fmla="*/ 15 w 15"/>
                  <a:gd name="T15" fmla="*/ 4 h 17"/>
                  <a:gd name="T16" fmla="*/ 13 w 15"/>
                  <a:gd name="T17" fmla="*/ 0 h 17"/>
                  <a:gd name="T18" fmla="*/ 6 w 15"/>
                  <a:gd name="T19" fmla="*/ 0 h 17"/>
                  <a:gd name="T20" fmla="*/ 4 w 15"/>
                  <a:gd name="T21" fmla="*/ 4 h 17"/>
                  <a:gd name="T22" fmla="*/ 15 w 15"/>
                  <a:gd name="T23" fmla="*/ 8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7">
                    <a:moveTo>
                      <a:pt x="15" y="8"/>
                    </a:moveTo>
                    <a:lnTo>
                      <a:pt x="4" y="4"/>
                    </a:lnTo>
                    <a:lnTo>
                      <a:pt x="0" y="11"/>
                    </a:lnTo>
                    <a:lnTo>
                      <a:pt x="11" y="17"/>
                    </a:lnTo>
                    <a:lnTo>
                      <a:pt x="15" y="8"/>
                    </a:lnTo>
                    <a:lnTo>
                      <a:pt x="15" y="8"/>
                    </a:lnTo>
                    <a:lnTo>
                      <a:pt x="15" y="8"/>
                    </a:lnTo>
                    <a:lnTo>
                      <a:pt x="15" y="4"/>
                    </a:lnTo>
                    <a:lnTo>
                      <a:pt x="13" y="0"/>
                    </a:lnTo>
                    <a:lnTo>
                      <a:pt x="6" y="0"/>
                    </a:lnTo>
                    <a:lnTo>
                      <a:pt x="4" y="4"/>
                    </a:lnTo>
                    <a:lnTo>
                      <a:pt x="15"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9" name="Freeform 720"/>
              <p:cNvSpPr>
                <a:spLocks/>
              </p:cNvSpPr>
              <p:nvPr/>
            </p:nvSpPr>
            <p:spPr bwMode="auto">
              <a:xfrm>
                <a:off x="6129" y="2337"/>
                <a:ext cx="13" cy="15"/>
              </a:xfrm>
              <a:custGeom>
                <a:avLst/>
                <a:gdLst>
                  <a:gd name="T0" fmla="*/ 2 w 13"/>
                  <a:gd name="T1" fmla="*/ 2 h 15"/>
                  <a:gd name="T2" fmla="*/ 2 w 13"/>
                  <a:gd name="T3" fmla="*/ 4 h 15"/>
                  <a:gd name="T4" fmla="*/ 0 w 13"/>
                  <a:gd name="T5" fmla="*/ 11 h 15"/>
                  <a:gd name="T6" fmla="*/ 11 w 13"/>
                  <a:gd name="T7" fmla="*/ 15 h 15"/>
                  <a:gd name="T8" fmla="*/ 13 w 13"/>
                  <a:gd name="T9" fmla="*/ 9 h 15"/>
                  <a:gd name="T10" fmla="*/ 2 w 13"/>
                  <a:gd name="T11" fmla="*/ 2 h 15"/>
                  <a:gd name="T12" fmla="*/ 13 w 13"/>
                  <a:gd name="T13" fmla="*/ 9 h 15"/>
                  <a:gd name="T14" fmla="*/ 13 w 13"/>
                  <a:gd name="T15" fmla="*/ 4 h 15"/>
                  <a:gd name="T16" fmla="*/ 11 w 13"/>
                  <a:gd name="T17" fmla="*/ 0 h 15"/>
                  <a:gd name="T18" fmla="*/ 7 w 13"/>
                  <a:gd name="T19" fmla="*/ 0 h 15"/>
                  <a:gd name="T20" fmla="*/ 2 w 13"/>
                  <a:gd name="T21" fmla="*/ 4 h 15"/>
                  <a:gd name="T22" fmla="*/ 2 w 13"/>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2" y="2"/>
                    </a:moveTo>
                    <a:lnTo>
                      <a:pt x="2" y="4"/>
                    </a:lnTo>
                    <a:lnTo>
                      <a:pt x="0" y="11"/>
                    </a:lnTo>
                    <a:lnTo>
                      <a:pt x="11" y="15"/>
                    </a:lnTo>
                    <a:lnTo>
                      <a:pt x="13" y="9"/>
                    </a:lnTo>
                    <a:lnTo>
                      <a:pt x="2" y="2"/>
                    </a:lnTo>
                    <a:lnTo>
                      <a:pt x="13" y="9"/>
                    </a:lnTo>
                    <a:lnTo>
                      <a:pt x="13" y="4"/>
                    </a:lnTo>
                    <a:lnTo>
                      <a:pt x="11" y="0"/>
                    </a:lnTo>
                    <a:lnTo>
                      <a:pt x="7" y="0"/>
                    </a:lnTo>
                    <a:lnTo>
                      <a:pt x="2" y="4"/>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0" name="Freeform 721"/>
              <p:cNvSpPr>
                <a:spLocks/>
              </p:cNvSpPr>
              <p:nvPr/>
            </p:nvSpPr>
            <p:spPr bwMode="auto">
              <a:xfrm>
                <a:off x="6131" y="2330"/>
                <a:ext cx="16" cy="16"/>
              </a:xfrm>
              <a:custGeom>
                <a:avLst/>
                <a:gdLst>
                  <a:gd name="T0" fmla="*/ 16 w 16"/>
                  <a:gd name="T1" fmla="*/ 9 h 16"/>
                  <a:gd name="T2" fmla="*/ 5 w 16"/>
                  <a:gd name="T3" fmla="*/ 2 h 16"/>
                  <a:gd name="T4" fmla="*/ 0 w 16"/>
                  <a:gd name="T5" fmla="*/ 9 h 16"/>
                  <a:gd name="T6" fmla="*/ 11 w 16"/>
                  <a:gd name="T7" fmla="*/ 16 h 16"/>
                  <a:gd name="T8" fmla="*/ 16 w 16"/>
                  <a:gd name="T9" fmla="*/ 9 h 16"/>
                  <a:gd name="T10" fmla="*/ 16 w 16"/>
                  <a:gd name="T11" fmla="*/ 9 h 16"/>
                  <a:gd name="T12" fmla="*/ 16 w 16"/>
                  <a:gd name="T13" fmla="*/ 9 h 16"/>
                  <a:gd name="T14" fmla="*/ 16 w 16"/>
                  <a:gd name="T15" fmla="*/ 5 h 16"/>
                  <a:gd name="T16" fmla="*/ 14 w 16"/>
                  <a:gd name="T17" fmla="*/ 0 h 16"/>
                  <a:gd name="T18" fmla="*/ 9 w 16"/>
                  <a:gd name="T19" fmla="*/ 0 h 16"/>
                  <a:gd name="T20" fmla="*/ 5 w 16"/>
                  <a:gd name="T21" fmla="*/ 2 h 16"/>
                  <a:gd name="T22" fmla="*/ 16 w 16"/>
                  <a:gd name="T23" fmla="*/ 9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6" y="9"/>
                    </a:moveTo>
                    <a:lnTo>
                      <a:pt x="5" y="2"/>
                    </a:lnTo>
                    <a:lnTo>
                      <a:pt x="0" y="9"/>
                    </a:lnTo>
                    <a:lnTo>
                      <a:pt x="11" y="16"/>
                    </a:lnTo>
                    <a:lnTo>
                      <a:pt x="16" y="9"/>
                    </a:lnTo>
                    <a:lnTo>
                      <a:pt x="16" y="9"/>
                    </a:lnTo>
                    <a:lnTo>
                      <a:pt x="16" y="9"/>
                    </a:lnTo>
                    <a:lnTo>
                      <a:pt x="16" y="5"/>
                    </a:lnTo>
                    <a:lnTo>
                      <a:pt x="14" y="0"/>
                    </a:lnTo>
                    <a:lnTo>
                      <a:pt x="9" y="0"/>
                    </a:lnTo>
                    <a:lnTo>
                      <a:pt x="5" y="2"/>
                    </a:lnTo>
                    <a:lnTo>
                      <a:pt x="16"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1" name="Freeform 722"/>
              <p:cNvSpPr>
                <a:spLocks/>
              </p:cNvSpPr>
              <p:nvPr/>
            </p:nvSpPr>
            <p:spPr bwMode="auto">
              <a:xfrm>
                <a:off x="6136" y="2324"/>
                <a:ext cx="15" cy="15"/>
              </a:xfrm>
              <a:custGeom>
                <a:avLst/>
                <a:gdLst>
                  <a:gd name="T0" fmla="*/ 2 w 15"/>
                  <a:gd name="T1" fmla="*/ 2 h 15"/>
                  <a:gd name="T2" fmla="*/ 2 w 15"/>
                  <a:gd name="T3" fmla="*/ 2 h 15"/>
                  <a:gd name="T4" fmla="*/ 0 w 15"/>
                  <a:gd name="T5" fmla="*/ 8 h 15"/>
                  <a:gd name="T6" fmla="*/ 11 w 15"/>
                  <a:gd name="T7" fmla="*/ 15 h 15"/>
                  <a:gd name="T8" fmla="*/ 13 w 15"/>
                  <a:gd name="T9" fmla="*/ 8 h 15"/>
                  <a:gd name="T10" fmla="*/ 2 w 15"/>
                  <a:gd name="T11" fmla="*/ 2 h 15"/>
                  <a:gd name="T12" fmla="*/ 13 w 15"/>
                  <a:gd name="T13" fmla="*/ 8 h 15"/>
                  <a:gd name="T14" fmla="*/ 15 w 15"/>
                  <a:gd name="T15" fmla="*/ 2 h 15"/>
                  <a:gd name="T16" fmla="*/ 11 w 15"/>
                  <a:gd name="T17" fmla="*/ 0 h 15"/>
                  <a:gd name="T18" fmla="*/ 6 w 15"/>
                  <a:gd name="T19" fmla="*/ 0 h 15"/>
                  <a:gd name="T20" fmla="*/ 2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2" y="2"/>
                    </a:moveTo>
                    <a:lnTo>
                      <a:pt x="2" y="2"/>
                    </a:lnTo>
                    <a:lnTo>
                      <a:pt x="0" y="8"/>
                    </a:lnTo>
                    <a:lnTo>
                      <a:pt x="11" y="15"/>
                    </a:lnTo>
                    <a:lnTo>
                      <a:pt x="13" y="8"/>
                    </a:lnTo>
                    <a:lnTo>
                      <a:pt x="2" y="2"/>
                    </a:lnTo>
                    <a:lnTo>
                      <a:pt x="13" y="8"/>
                    </a:lnTo>
                    <a:lnTo>
                      <a:pt x="15" y="2"/>
                    </a:lnTo>
                    <a:lnTo>
                      <a:pt x="11" y="0"/>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2" name="Freeform 723"/>
              <p:cNvSpPr>
                <a:spLocks/>
              </p:cNvSpPr>
              <p:nvPr/>
            </p:nvSpPr>
            <p:spPr bwMode="auto">
              <a:xfrm>
                <a:off x="6138" y="2317"/>
                <a:ext cx="15" cy="15"/>
              </a:xfrm>
              <a:custGeom>
                <a:avLst/>
                <a:gdLst>
                  <a:gd name="T0" fmla="*/ 15 w 15"/>
                  <a:gd name="T1" fmla="*/ 9 h 15"/>
                  <a:gd name="T2" fmla="*/ 4 w 15"/>
                  <a:gd name="T3" fmla="*/ 2 h 15"/>
                  <a:gd name="T4" fmla="*/ 0 w 15"/>
                  <a:gd name="T5" fmla="*/ 9 h 15"/>
                  <a:gd name="T6" fmla="*/ 11 w 15"/>
                  <a:gd name="T7" fmla="*/ 15 h 15"/>
                  <a:gd name="T8" fmla="*/ 15 w 15"/>
                  <a:gd name="T9" fmla="*/ 9 h 15"/>
                  <a:gd name="T10" fmla="*/ 15 w 15"/>
                  <a:gd name="T11" fmla="*/ 9 h 15"/>
                  <a:gd name="T12" fmla="*/ 15 w 15"/>
                  <a:gd name="T13" fmla="*/ 9 h 15"/>
                  <a:gd name="T14" fmla="*/ 15 w 15"/>
                  <a:gd name="T15" fmla="*/ 4 h 15"/>
                  <a:gd name="T16" fmla="*/ 13 w 15"/>
                  <a:gd name="T17" fmla="*/ 0 h 15"/>
                  <a:gd name="T18" fmla="*/ 9 w 15"/>
                  <a:gd name="T19" fmla="*/ 0 h 15"/>
                  <a:gd name="T20" fmla="*/ 4 w 15"/>
                  <a:gd name="T21" fmla="*/ 2 h 15"/>
                  <a:gd name="T22" fmla="*/ 15 w 15"/>
                  <a:gd name="T23" fmla="*/ 9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5" y="9"/>
                    </a:moveTo>
                    <a:lnTo>
                      <a:pt x="4" y="2"/>
                    </a:lnTo>
                    <a:lnTo>
                      <a:pt x="0" y="9"/>
                    </a:lnTo>
                    <a:lnTo>
                      <a:pt x="11" y="15"/>
                    </a:lnTo>
                    <a:lnTo>
                      <a:pt x="15" y="9"/>
                    </a:lnTo>
                    <a:lnTo>
                      <a:pt x="15" y="9"/>
                    </a:lnTo>
                    <a:lnTo>
                      <a:pt x="15" y="9"/>
                    </a:lnTo>
                    <a:lnTo>
                      <a:pt x="15" y="4"/>
                    </a:lnTo>
                    <a:lnTo>
                      <a:pt x="13" y="0"/>
                    </a:lnTo>
                    <a:lnTo>
                      <a:pt x="9" y="0"/>
                    </a:lnTo>
                    <a:lnTo>
                      <a:pt x="4" y="2"/>
                    </a:lnTo>
                    <a:lnTo>
                      <a:pt x="15"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3" name="Freeform 724"/>
              <p:cNvSpPr>
                <a:spLocks/>
              </p:cNvSpPr>
              <p:nvPr/>
            </p:nvSpPr>
            <p:spPr bwMode="auto">
              <a:xfrm>
                <a:off x="6142" y="2308"/>
                <a:ext cx="16" cy="18"/>
              </a:xfrm>
              <a:custGeom>
                <a:avLst/>
                <a:gdLst>
                  <a:gd name="T0" fmla="*/ 3 w 16"/>
                  <a:gd name="T1" fmla="*/ 5 h 18"/>
                  <a:gd name="T2" fmla="*/ 3 w 16"/>
                  <a:gd name="T3" fmla="*/ 5 h 18"/>
                  <a:gd name="T4" fmla="*/ 0 w 16"/>
                  <a:gd name="T5" fmla="*/ 11 h 18"/>
                  <a:gd name="T6" fmla="*/ 11 w 16"/>
                  <a:gd name="T7" fmla="*/ 18 h 18"/>
                  <a:gd name="T8" fmla="*/ 16 w 16"/>
                  <a:gd name="T9" fmla="*/ 11 h 18"/>
                  <a:gd name="T10" fmla="*/ 3 w 16"/>
                  <a:gd name="T11" fmla="*/ 5 h 18"/>
                  <a:gd name="T12" fmla="*/ 16 w 16"/>
                  <a:gd name="T13" fmla="*/ 11 h 18"/>
                  <a:gd name="T14" fmla="*/ 16 w 16"/>
                  <a:gd name="T15" fmla="*/ 5 h 18"/>
                  <a:gd name="T16" fmla="*/ 11 w 16"/>
                  <a:gd name="T17" fmla="*/ 2 h 18"/>
                  <a:gd name="T18" fmla="*/ 7 w 16"/>
                  <a:gd name="T19" fmla="*/ 0 h 18"/>
                  <a:gd name="T20" fmla="*/ 3 w 16"/>
                  <a:gd name="T21" fmla="*/ 5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8">
                    <a:moveTo>
                      <a:pt x="3" y="5"/>
                    </a:moveTo>
                    <a:lnTo>
                      <a:pt x="3" y="5"/>
                    </a:lnTo>
                    <a:lnTo>
                      <a:pt x="0" y="11"/>
                    </a:lnTo>
                    <a:lnTo>
                      <a:pt x="11" y="18"/>
                    </a:lnTo>
                    <a:lnTo>
                      <a:pt x="16" y="11"/>
                    </a:lnTo>
                    <a:lnTo>
                      <a:pt x="3" y="5"/>
                    </a:lnTo>
                    <a:lnTo>
                      <a:pt x="16" y="11"/>
                    </a:lnTo>
                    <a:lnTo>
                      <a:pt x="16" y="5"/>
                    </a:lnTo>
                    <a:lnTo>
                      <a:pt x="11" y="2"/>
                    </a:lnTo>
                    <a:lnTo>
                      <a:pt x="7" y="0"/>
                    </a:lnTo>
                    <a:lnTo>
                      <a:pt x="3"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4" name="Freeform 725"/>
              <p:cNvSpPr>
                <a:spLocks/>
              </p:cNvSpPr>
              <p:nvPr/>
            </p:nvSpPr>
            <p:spPr bwMode="auto">
              <a:xfrm>
                <a:off x="6145" y="2301"/>
                <a:ext cx="15" cy="18"/>
              </a:xfrm>
              <a:custGeom>
                <a:avLst/>
                <a:gdLst>
                  <a:gd name="T0" fmla="*/ 15 w 15"/>
                  <a:gd name="T1" fmla="*/ 12 h 18"/>
                  <a:gd name="T2" fmla="*/ 4 w 15"/>
                  <a:gd name="T3" fmla="*/ 5 h 18"/>
                  <a:gd name="T4" fmla="*/ 0 w 15"/>
                  <a:gd name="T5" fmla="*/ 12 h 18"/>
                  <a:gd name="T6" fmla="*/ 11 w 15"/>
                  <a:gd name="T7" fmla="*/ 18 h 18"/>
                  <a:gd name="T8" fmla="*/ 15 w 15"/>
                  <a:gd name="T9" fmla="*/ 12 h 18"/>
                  <a:gd name="T10" fmla="*/ 15 w 15"/>
                  <a:gd name="T11" fmla="*/ 12 h 18"/>
                  <a:gd name="T12" fmla="*/ 15 w 15"/>
                  <a:gd name="T13" fmla="*/ 12 h 18"/>
                  <a:gd name="T14" fmla="*/ 15 w 15"/>
                  <a:gd name="T15" fmla="*/ 5 h 18"/>
                  <a:gd name="T16" fmla="*/ 13 w 15"/>
                  <a:gd name="T17" fmla="*/ 3 h 18"/>
                  <a:gd name="T18" fmla="*/ 8 w 15"/>
                  <a:gd name="T19" fmla="*/ 0 h 18"/>
                  <a:gd name="T20" fmla="*/ 4 w 15"/>
                  <a:gd name="T21" fmla="*/ 5 h 18"/>
                  <a:gd name="T22" fmla="*/ 15 w 15"/>
                  <a:gd name="T23" fmla="*/ 12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8">
                    <a:moveTo>
                      <a:pt x="15" y="12"/>
                    </a:moveTo>
                    <a:lnTo>
                      <a:pt x="4" y="5"/>
                    </a:lnTo>
                    <a:lnTo>
                      <a:pt x="0" y="12"/>
                    </a:lnTo>
                    <a:lnTo>
                      <a:pt x="11" y="18"/>
                    </a:lnTo>
                    <a:lnTo>
                      <a:pt x="15" y="12"/>
                    </a:lnTo>
                    <a:lnTo>
                      <a:pt x="15" y="12"/>
                    </a:lnTo>
                    <a:lnTo>
                      <a:pt x="15" y="12"/>
                    </a:lnTo>
                    <a:lnTo>
                      <a:pt x="15" y="5"/>
                    </a:lnTo>
                    <a:lnTo>
                      <a:pt x="13" y="3"/>
                    </a:lnTo>
                    <a:lnTo>
                      <a:pt x="8" y="0"/>
                    </a:lnTo>
                    <a:lnTo>
                      <a:pt x="4" y="5"/>
                    </a:lnTo>
                    <a:lnTo>
                      <a:pt x="15"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5" name="Freeform 726"/>
              <p:cNvSpPr>
                <a:spLocks/>
              </p:cNvSpPr>
              <p:nvPr/>
            </p:nvSpPr>
            <p:spPr bwMode="auto">
              <a:xfrm>
                <a:off x="6149" y="2295"/>
                <a:ext cx="16" cy="18"/>
              </a:xfrm>
              <a:custGeom>
                <a:avLst/>
                <a:gdLst>
                  <a:gd name="T0" fmla="*/ 2 w 16"/>
                  <a:gd name="T1" fmla="*/ 4 h 18"/>
                  <a:gd name="T2" fmla="*/ 2 w 16"/>
                  <a:gd name="T3" fmla="*/ 4 h 18"/>
                  <a:gd name="T4" fmla="*/ 0 w 16"/>
                  <a:gd name="T5" fmla="*/ 11 h 18"/>
                  <a:gd name="T6" fmla="*/ 11 w 16"/>
                  <a:gd name="T7" fmla="*/ 18 h 18"/>
                  <a:gd name="T8" fmla="*/ 16 w 16"/>
                  <a:gd name="T9" fmla="*/ 11 h 18"/>
                  <a:gd name="T10" fmla="*/ 2 w 16"/>
                  <a:gd name="T11" fmla="*/ 4 h 18"/>
                  <a:gd name="T12" fmla="*/ 16 w 16"/>
                  <a:gd name="T13" fmla="*/ 11 h 18"/>
                  <a:gd name="T14" fmla="*/ 16 w 16"/>
                  <a:gd name="T15" fmla="*/ 4 h 18"/>
                  <a:gd name="T16" fmla="*/ 11 w 16"/>
                  <a:gd name="T17" fmla="*/ 2 h 18"/>
                  <a:gd name="T18" fmla="*/ 7 w 16"/>
                  <a:gd name="T19" fmla="*/ 0 h 18"/>
                  <a:gd name="T20" fmla="*/ 2 w 16"/>
                  <a:gd name="T21"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8">
                    <a:moveTo>
                      <a:pt x="2" y="4"/>
                    </a:moveTo>
                    <a:lnTo>
                      <a:pt x="2" y="4"/>
                    </a:lnTo>
                    <a:lnTo>
                      <a:pt x="0" y="11"/>
                    </a:lnTo>
                    <a:lnTo>
                      <a:pt x="11" y="18"/>
                    </a:lnTo>
                    <a:lnTo>
                      <a:pt x="16" y="11"/>
                    </a:lnTo>
                    <a:lnTo>
                      <a:pt x="2" y="4"/>
                    </a:lnTo>
                    <a:lnTo>
                      <a:pt x="16" y="11"/>
                    </a:lnTo>
                    <a:lnTo>
                      <a:pt x="16" y="4"/>
                    </a:lnTo>
                    <a:lnTo>
                      <a:pt x="11" y="2"/>
                    </a:lnTo>
                    <a:lnTo>
                      <a:pt x="7" y="0"/>
                    </a:lnTo>
                    <a:lnTo>
                      <a:pt x="2"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6" name="Freeform 727"/>
              <p:cNvSpPr>
                <a:spLocks/>
              </p:cNvSpPr>
              <p:nvPr/>
            </p:nvSpPr>
            <p:spPr bwMode="auto">
              <a:xfrm>
                <a:off x="6151" y="2288"/>
                <a:ext cx="16" cy="18"/>
              </a:xfrm>
              <a:custGeom>
                <a:avLst/>
                <a:gdLst>
                  <a:gd name="T0" fmla="*/ 16 w 16"/>
                  <a:gd name="T1" fmla="*/ 11 h 18"/>
                  <a:gd name="T2" fmla="*/ 5 w 16"/>
                  <a:gd name="T3" fmla="*/ 5 h 18"/>
                  <a:gd name="T4" fmla="*/ 0 w 16"/>
                  <a:gd name="T5" fmla="*/ 11 h 18"/>
                  <a:gd name="T6" fmla="*/ 14 w 16"/>
                  <a:gd name="T7" fmla="*/ 18 h 18"/>
                  <a:gd name="T8" fmla="*/ 16 w 16"/>
                  <a:gd name="T9" fmla="*/ 11 h 18"/>
                  <a:gd name="T10" fmla="*/ 16 w 16"/>
                  <a:gd name="T11" fmla="*/ 11 h 18"/>
                  <a:gd name="T12" fmla="*/ 16 w 16"/>
                  <a:gd name="T13" fmla="*/ 11 h 18"/>
                  <a:gd name="T14" fmla="*/ 16 w 16"/>
                  <a:gd name="T15" fmla="*/ 5 h 18"/>
                  <a:gd name="T16" fmla="*/ 14 w 16"/>
                  <a:gd name="T17" fmla="*/ 2 h 18"/>
                  <a:gd name="T18" fmla="*/ 9 w 16"/>
                  <a:gd name="T19" fmla="*/ 0 h 18"/>
                  <a:gd name="T20" fmla="*/ 5 w 16"/>
                  <a:gd name="T21" fmla="*/ 5 h 18"/>
                  <a:gd name="T22" fmla="*/ 16 w 16"/>
                  <a:gd name="T23" fmla="*/ 11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8">
                    <a:moveTo>
                      <a:pt x="16" y="11"/>
                    </a:moveTo>
                    <a:lnTo>
                      <a:pt x="5" y="5"/>
                    </a:lnTo>
                    <a:lnTo>
                      <a:pt x="0" y="11"/>
                    </a:lnTo>
                    <a:lnTo>
                      <a:pt x="14" y="18"/>
                    </a:lnTo>
                    <a:lnTo>
                      <a:pt x="16" y="11"/>
                    </a:lnTo>
                    <a:lnTo>
                      <a:pt x="16" y="11"/>
                    </a:lnTo>
                    <a:lnTo>
                      <a:pt x="16" y="11"/>
                    </a:lnTo>
                    <a:lnTo>
                      <a:pt x="16" y="5"/>
                    </a:lnTo>
                    <a:lnTo>
                      <a:pt x="14" y="2"/>
                    </a:lnTo>
                    <a:lnTo>
                      <a:pt x="9" y="0"/>
                    </a:lnTo>
                    <a:lnTo>
                      <a:pt x="5" y="5"/>
                    </a:lnTo>
                    <a:lnTo>
                      <a:pt x="16"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7" name="Freeform 728"/>
              <p:cNvSpPr>
                <a:spLocks/>
              </p:cNvSpPr>
              <p:nvPr/>
            </p:nvSpPr>
            <p:spPr bwMode="auto">
              <a:xfrm>
                <a:off x="6156" y="2282"/>
                <a:ext cx="15" cy="17"/>
              </a:xfrm>
              <a:custGeom>
                <a:avLst/>
                <a:gdLst>
                  <a:gd name="T0" fmla="*/ 4 w 15"/>
                  <a:gd name="T1" fmla="*/ 4 h 17"/>
                  <a:gd name="T2" fmla="*/ 2 w 15"/>
                  <a:gd name="T3" fmla="*/ 4 h 17"/>
                  <a:gd name="T4" fmla="*/ 0 w 15"/>
                  <a:gd name="T5" fmla="*/ 11 h 17"/>
                  <a:gd name="T6" fmla="*/ 11 w 15"/>
                  <a:gd name="T7" fmla="*/ 17 h 17"/>
                  <a:gd name="T8" fmla="*/ 15 w 15"/>
                  <a:gd name="T9" fmla="*/ 11 h 17"/>
                  <a:gd name="T10" fmla="*/ 4 w 15"/>
                  <a:gd name="T11" fmla="*/ 4 h 17"/>
                  <a:gd name="T12" fmla="*/ 15 w 15"/>
                  <a:gd name="T13" fmla="*/ 11 h 17"/>
                  <a:gd name="T14" fmla="*/ 15 w 15"/>
                  <a:gd name="T15" fmla="*/ 4 h 17"/>
                  <a:gd name="T16" fmla="*/ 11 w 15"/>
                  <a:gd name="T17" fmla="*/ 2 h 17"/>
                  <a:gd name="T18" fmla="*/ 6 w 15"/>
                  <a:gd name="T19" fmla="*/ 0 h 17"/>
                  <a:gd name="T20" fmla="*/ 2 w 15"/>
                  <a:gd name="T21" fmla="*/ 4 h 17"/>
                  <a:gd name="T22" fmla="*/ 4 w 15"/>
                  <a:gd name="T23" fmla="*/ 4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7">
                    <a:moveTo>
                      <a:pt x="4" y="4"/>
                    </a:moveTo>
                    <a:lnTo>
                      <a:pt x="2" y="4"/>
                    </a:lnTo>
                    <a:lnTo>
                      <a:pt x="0" y="11"/>
                    </a:lnTo>
                    <a:lnTo>
                      <a:pt x="11" y="17"/>
                    </a:lnTo>
                    <a:lnTo>
                      <a:pt x="15" y="11"/>
                    </a:lnTo>
                    <a:lnTo>
                      <a:pt x="4" y="4"/>
                    </a:lnTo>
                    <a:lnTo>
                      <a:pt x="15" y="11"/>
                    </a:lnTo>
                    <a:lnTo>
                      <a:pt x="15" y="4"/>
                    </a:lnTo>
                    <a:lnTo>
                      <a:pt x="11" y="2"/>
                    </a:lnTo>
                    <a:lnTo>
                      <a:pt x="6" y="0"/>
                    </a:lnTo>
                    <a:lnTo>
                      <a:pt x="2" y="4"/>
                    </a:lnTo>
                    <a:lnTo>
                      <a:pt x="4"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8" name="Freeform 729"/>
              <p:cNvSpPr>
                <a:spLocks/>
              </p:cNvSpPr>
              <p:nvPr/>
            </p:nvSpPr>
            <p:spPr bwMode="auto">
              <a:xfrm>
                <a:off x="6160" y="2277"/>
                <a:ext cx="16" cy="16"/>
              </a:xfrm>
              <a:custGeom>
                <a:avLst/>
                <a:gdLst>
                  <a:gd name="T0" fmla="*/ 13 w 16"/>
                  <a:gd name="T1" fmla="*/ 9 h 16"/>
                  <a:gd name="T2" fmla="*/ 2 w 16"/>
                  <a:gd name="T3" fmla="*/ 2 h 16"/>
                  <a:gd name="T4" fmla="*/ 0 w 16"/>
                  <a:gd name="T5" fmla="*/ 9 h 16"/>
                  <a:gd name="T6" fmla="*/ 11 w 16"/>
                  <a:gd name="T7" fmla="*/ 16 h 16"/>
                  <a:gd name="T8" fmla="*/ 13 w 16"/>
                  <a:gd name="T9" fmla="*/ 9 h 16"/>
                  <a:gd name="T10" fmla="*/ 13 w 16"/>
                  <a:gd name="T11" fmla="*/ 9 h 16"/>
                  <a:gd name="T12" fmla="*/ 13 w 16"/>
                  <a:gd name="T13" fmla="*/ 9 h 16"/>
                  <a:gd name="T14" fmla="*/ 16 w 16"/>
                  <a:gd name="T15" fmla="*/ 5 h 16"/>
                  <a:gd name="T16" fmla="*/ 11 w 16"/>
                  <a:gd name="T17" fmla="*/ 0 h 16"/>
                  <a:gd name="T18" fmla="*/ 7 w 16"/>
                  <a:gd name="T19" fmla="*/ 0 h 16"/>
                  <a:gd name="T20" fmla="*/ 2 w 16"/>
                  <a:gd name="T21" fmla="*/ 2 h 16"/>
                  <a:gd name="T22" fmla="*/ 13 w 16"/>
                  <a:gd name="T23" fmla="*/ 9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3" y="9"/>
                    </a:moveTo>
                    <a:lnTo>
                      <a:pt x="2" y="2"/>
                    </a:lnTo>
                    <a:lnTo>
                      <a:pt x="0" y="9"/>
                    </a:lnTo>
                    <a:lnTo>
                      <a:pt x="11" y="16"/>
                    </a:lnTo>
                    <a:lnTo>
                      <a:pt x="13" y="9"/>
                    </a:lnTo>
                    <a:lnTo>
                      <a:pt x="13" y="9"/>
                    </a:lnTo>
                    <a:lnTo>
                      <a:pt x="13" y="9"/>
                    </a:lnTo>
                    <a:lnTo>
                      <a:pt x="16" y="5"/>
                    </a:lnTo>
                    <a:lnTo>
                      <a:pt x="11" y="0"/>
                    </a:lnTo>
                    <a:lnTo>
                      <a:pt x="7" y="0"/>
                    </a:lnTo>
                    <a:lnTo>
                      <a:pt x="2" y="2"/>
                    </a:lnTo>
                    <a:lnTo>
                      <a:pt x="13"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9" name="Freeform 730"/>
              <p:cNvSpPr>
                <a:spLocks/>
              </p:cNvSpPr>
              <p:nvPr/>
            </p:nvSpPr>
            <p:spPr bwMode="auto">
              <a:xfrm>
                <a:off x="6162" y="2268"/>
                <a:ext cx="16" cy="18"/>
              </a:xfrm>
              <a:custGeom>
                <a:avLst/>
                <a:gdLst>
                  <a:gd name="T0" fmla="*/ 5 w 16"/>
                  <a:gd name="T1" fmla="*/ 5 h 18"/>
                  <a:gd name="T2" fmla="*/ 5 w 16"/>
                  <a:gd name="T3" fmla="*/ 5 h 18"/>
                  <a:gd name="T4" fmla="*/ 0 w 16"/>
                  <a:gd name="T5" fmla="*/ 11 h 18"/>
                  <a:gd name="T6" fmla="*/ 11 w 16"/>
                  <a:gd name="T7" fmla="*/ 18 h 18"/>
                  <a:gd name="T8" fmla="*/ 16 w 16"/>
                  <a:gd name="T9" fmla="*/ 11 h 18"/>
                  <a:gd name="T10" fmla="*/ 5 w 16"/>
                  <a:gd name="T11" fmla="*/ 5 h 18"/>
                  <a:gd name="T12" fmla="*/ 16 w 16"/>
                  <a:gd name="T13" fmla="*/ 11 h 18"/>
                  <a:gd name="T14" fmla="*/ 16 w 16"/>
                  <a:gd name="T15" fmla="*/ 5 h 18"/>
                  <a:gd name="T16" fmla="*/ 11 w 16"/>
                  <a:gd name="T17" fmla="*/ 3 h 18"/>
                  <a:gd name="T18" fmla="*/ 7 w 16"/>
                  <a:gd name="T19" fmla="*/ 0 h 18"/>
                  <a:gd name="T20" fmla="*/ 5 w 16"/>
                  <a:gd name="T21" fmla="*/ 5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8">
                    <a:moveTo>
                      <a:pt x="5" y="5"/>
                    </a:moveTo>
                    <a:lnTo>
                      <a:pt x="5" y="5"/>
                    </a:lnTo>
                    <a:lnTo>
                      <a:pt x="0" y="11"/>
                    </a:lnTo>
                    <a:lnTo>
                      <a:pt x="11" y="18"/>
                    </a:lnTo>
                    <a:lnTo>
                      <a:pt x="16" y="11"/>
                    </a:lnTo>
                    <a:lnTo>
                      <a:pt x="5" y="5"/>
                    </a:lnTo>
                    <a:lnTo>
                      <a:pt x="16" y="11"/>
                    </a:lnTo>
                    <a:lnTo>
                      <a:pt x="16" y="5"/>
                    </a:lnTo>
                    <a:lnTo>
                      <a:pt x="11" y="3"/>
                    </a:lnTo>
                    <a:lnTo>
                      <a:pt x="7" y="0"/>
                    </a:lnTo>
                    <a:lnTo>
                      <a:pt x="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0" name="Freeform 731"/>
              <p:cNvSpPr>
                <a:spLocks/>
              </p:cNvSpPr>
              <p:nvPr/>
            </p:nvSpPr>
            <p:spPr bwMode="auto">
              <a:xfrm>
                <a:off x="6167" y="2264"/>
                <a:ext cx="15" cy="15"/>
              </a:xfrm>
              <a:custGeom>
                <a:avLst/>
                <a:gdLst>
                  <a:gd name="T0" fmla="*/ 13 w 15"/>
                  <a:gd name="T1" fmla="*/ 9 h 15"/>
                  <a:gd name="T2" fmla="*/ 2 w 15"/>
                  <a:gd name="T3" fmla="*/ 2 h 15"/>
                  <a:gd name="T4" fmla="*/ 0 w 15"/>
                  <a:gd name="T5" fmla="*/ 9 h 15"/>
                  <a:gd name="T6" fmla="*/ 11 w 15"/>
                  <a:gd name="T7" fmla="*/ 15 h 15"/>
                  <a:gd name="T8" fmla="*/ 13 w 15"/>
                  <a:gd name="T9" fmla="*/ 9 h 15"/>
                  <a:gd name="T10" fmla="*/ 13 w 15"/>
                  <a:gd name="T11" fmla="*/ 9 h 15"/>
                  <a:gd name="T12" fmla="*/ 13 w 15"/>
                  <a:gd name="T13" fmla="*/ 9 h 15"/>
                  <a:gd name="T14" fmla="*/ 15 w 15"/>
                  <a:gd name="T15" fmla="*/ 4 h 15"/>
                  <a:gd name="T16" fmla="*/ 11 w 15"/>
                  <a:gd name="T17" fmla="*/ 0 h 15"/>
                  <a:gd name="T18" fmla="*/ 6 w 15"/>
                  <a:gd name="T19" fmla="*/ 0 h 15"/>
                  <a:gd name="T20" fmla="*/ 2 w 15"/>
                  <a:gd name="T21" fmla="*/ 2 h 15"/>
                  <a:gd name="T22" fmla="*/ 13 w 15"/>
                  <a:gd name="T23" fmla="*/ 9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9"/>
                    </a:moveTo>
                    <a:lnTo>
                      <a:pt x="2" y="2"/>
                    </a:lnTo>
                    <a:lnTo>
                      <a:pt x="0" y="9"/>
                    </a:lnTo>
                    <a:lnTo>
                      <a:pt x="11" y="15"/>
                    </a:lnTo>
                    <a:lnTo>
                      <a:pt x="13" y="9"/>
                    </a:lnTo>
                    <a:lnTo>
                      <a:pt x="13" y="9"/>
                    </a:lnTo>
                    <a:lnTo>
                      <a:pt x="13" y="9"/>
                    </a:lnTo>
                    <a:lnTo>
                      <a:pt x="15" y="4"/>
                    </a:lnTo>
                    <a:lnTo>
                      <a:pt x="11" y="0"/>
                    </a:lnTo>
                    <a:lnTo>
                      <a:pt x="6" y="0"/>
                    </a:lnTo>
                    <a:lnTo>
                      <a:pt x="2" y="2"/>
                    </a:lnTo>
                    <a:lnTo>
                      <a:pt x="13"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1" name="Freeform 732"/>
              <p:cNvSpPr>
                <a:spLocks/>
              </p:cNvSpPr>
              <p:nvPr/>
            </p:nvSpPr>
            <p:spPr bwMode="auto">
              <a:xfrm>
                <a:off x="6169" y="2257"/>
                <a:ext cx="15" cy="16"/>
              </a:xfrm>
              <a:custGeom>
                <a:avLst/>
                <a:gdLst>
                  <a:gd name="T0" fmla="*/ 15 w 15"/>
                  <a:gd name="T1" fmla="*/ 9 h 16"/>
                  <a:gd name="T2" fmla="*/ 4 w 15"/>
                  <a:gd name="T3" fmla="*/ 2 h 16"/>
                  <a:gd name="T4" fmla="*/ 0 w 15"/>
                  <a:gd name="T5" fmla="*/ 9 h 16"/>
                  <a:gd name="T6" fmla="*/ 11 w 15"/>
                  <a:gd name="T7" fmla="*/ 16 h 16"/>
                  <a:gd name="T8" fmla="*/ 15 w 15"/>
                  <a:gd name="T9" fmla="*/ 9 h 16"/>
                  <a:gd name="T10" fmla="*/ 15 w 15"/>
                  <a:gd name="T11" fmla="*/ 9 h 16"/>
                  <a:gd name="T12" fmla="*/ 15 w 15"/>
                  <a:gd name="T13" fmla="*/ 9 h 16"/>
                  <a:gd name="T14" fmla="*/ 15 w 15"/>
                  <a:gd name="T15" fmla="*/ 5 h 16"/>
                  <a:gd name="T16" fmla="*/ 13 w 15"/>
                  <a:gd name="T17" fmla="*/ 0 h 16"/>
                  <a:gd name="T18" fmla="*/ 9 w 15"/>
                  <a:gd name="T19" fmla="*/ 0 h 16"/>
                  <a:gd name="T20" fmla="*/ 4 w 15"/>
                  <a:gd name="T21" fmla="*/ 2 h 16"/>
                  <a:gd name="T22" fmla="*/ 15 w 15"/>
                  <a:gd name="T23" fmla="*/ 9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5" y="9"/>
                    </a:moveTo>
                    <a:lnTo>
                      <a:pt x="4" y="2"/>
                    </a:lnTo>
                    <a:lnTo>
                      <a:pt x="0" y="9"/>
                    </a:lnTo>
                    <a:lnTo>
                      <a:pt x="11" y="16"/>
                    </a:lnTo>
                    <a:lnTo>
                      <a:pt x="15" y="9"/>
                    </a:lnTo>
                    <a:lnTo>
                      <a:pt x="15" y="9"/>
                    </a:lnTo>
                    <a:lnTo>
                      <a:pt x="15" y="9"/>
                    </a:lnTo>
                    <a:lnTo>
                      <a:pt x="15" y="5"/>
                    </a:lnTo>
                    <a:lnTo>
                      <a:pt x="13" y="0"/>
                    </a:lnTo>
                    <a:lnTo>
                      <a:pt x="9" y="0"/>
                    </a:lnTo>
                    <a:lnTo>
                      <a:pt x="4" y="2"/>
                    </a:lnTo>
                    <a:lnTo>
                      <a:pt x="15"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2" name="Freeform 733"/>
              <p:cNvSpPr>
                <a:spLocks/>
              </p:cNvSpPr>
              <p:nvPr/>
            </p:nvSpPr>
            <p:spPr bwMode="auto">
              <a:xfrm>
                <a:off x="6173" y="2251"/>
                <a:ext cx="16" cy="15"/>
              </a:xfrm>
              <a:custGeom>
                <a:avLst/>
                <a:gdLst>
                  <a:gd name="T0" fmla="*/ 3 w 16"/>
                  <a:gd name="T1" fmla="*/ 2 h 15"/>
                  <a:gd name="T2" fmla="*/ 3 w 16"/>
                  <a:gd name="T3" fmla="*/ 4 h 15"/>
                  <a:gd name="T4" fmla="*/ 0 w 16"/>
                  <a:gd name="T5" fmla="*/ 11 h 15"/>
                  <a:gd name="T6" fmla="*/ 11 w 16"/>
                  <a:gd name="T7" fmla="*/ 15 h 15"/>
                  <a:gd name="T8" fmla="*/ 14 w 16"/>
                  <a:gd name="T9" fmla="*/ 8 h 15"/>
                  <a:gd name="T10" fmla="*/ 3 w 16"/>
                  <a:gd name="T11" fmla="*/ 2 h 15"/>
                  <a:gd name="T12" fmla="*/ 14 w 16"/>
                  <a:gd name="T13" fmla="*/ 8 h 15"/>
                  <a:gd name="T14" fmla="*/ 16 w 16"/>
                  <a:gd name="T15" fmla="*/ 4 h 15"/>
                  <a:gd name="T16" fmla="*/ 11 w 16"/>
                  <a:gd name="T17" fmla="*/ 0 h 15"/>
                  <a:gd name="T18" fmla="*/ 7 w 16"/>
                  <a:gd name="T19" fmla="*/ 0 h 15"/>
                  <a:gd name="T20" fmla="*/ 3 w 16"/>
                  <a:gd name="T21" fmla="*/ 4 h 15"/>
                  <a:gd name="T22" fmla="*/ 3 w 16"/>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3" y="2"/>
                    </a:moveTo>
                    <a:lnTo>
                      <a:pt x="3" y="4"/>
                    </a:lnTo>
                    <a:lnTo>
                      <a:pt x="0" y="11"/>
                    </a:lnTo>
                    <a:lnTo>
                      <a:pt x="11" y="15"/>
                    </a:lnTo>
                    <a:lnTo>
                      <a:pt x="14" y="8"/>
                    </a:lnTo>
                    <a:lnTo>
                      <a:pt x="3" y="2"/>
                    </a:lnTo>
                    <a:lnTo>
                      <a:pt x="14" y="8"/>
                    </a:lnTo>
                    <a:lnTo>
                      <a:pt x="16" y="4"/>
                    </a:lnTo>
                    <a:lnTo>
                      <a:pt x="11" y="0"/>
                    </a:lnTo>
                    <a:lnTo>
                      <a:pt x="7" y="0"/>
                    </a:lnTo>
                    <a:lnTo>
                      <a:pt x="3" y="4"/>
                    </a:lnTo>
                    <a:lnTo>
                      <a:pt x="3"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3" name="Freeform 734"/>
              <p:cNvSpPr>
                <a:spLocks/>
              </p:cNvSpPr>
              <p:nvPr/>
            </p:nvSpPr>
            <p:spPr bwMode="auto">
              <a:xfrm>
                <a:off x="6176" y="2244"/>
                <a:ext cx="15" cy="15"/>
              </a:xfrm>
              <a:custGeom>
                <a:avLst/>
                <a:gdLst>
                  <a:gd name="T0" fmla="*/ 15 w 15"/>
                  <a:gd name="T1" fmla="*/ 9 h 15"/>
                  <a:gd name="T2" fmla="*/ 4 w 15"/>
                  <a:gd name="T3" fmla="*/ 2 h 15"/>
                  <a:gd name="T4" fmla="*/ 0 w 15"/>
                  <a:gd name="T5" fmla="*/ 9 h 15"/>
                  <a:gd name="T6" fmla="*/ 11 w 15"/>
                  <a:gd name="T7" fmla="*/ 15 h 15"/>
                  <a:gd name="T8" fmla="*/ 15 w 15"/>
                  <a:gd name="T9" fmla="*/ 9 h 15"/>
                  <a:gd name="T10" fmla="*/ 15 w 15"/>
                  <a:gd name="T11" fmla="*/ 9 h 15"/>
                  <a:gd name="T12" fmla="*/ 15 w 15"/>
                  <a:gd name="T13" fmla="*/ 9 h 15"/>
                  <a:gd name="T14" fmla="*/ 15 w 15"/>
                  <a:gd name="T15" fmla="*/ 4 h 15"/>
                  <a:gd name="T16" fmla="*/ 13 w 15"/>
                  <a:gd name="T17" fmla="*/ 0 h 15"/>
                  <a:gd name="T18" fmla="*/ 8 w 15"/>
                  <a:gd name="T19" fmla="*/ 0 h 15"/>
                  <a:gd name="T20" fmla="*/ 4 w 15"/>
                  <a:gd name="T21" fmla="*/ 2 h 15"/>
                  <a:gd name="T22" fmla="*/ 15 w 15"/>
                  <a:gd name="T23" fmla="*/ 9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5" y="9"/>
                    </a:moveTo>
                    <a:lnTo>
                      <a:pt x="4" y="2"/>
                    </a:lnTo>
                    <a:lnTo>
                      <a:pt x="0" y="9"/>
                    </a:lnTo>
                    <a:lnTo>
                      <a:pt x="11" y="15"/>
                    </a:lnTo>
                    <a:lnTo>
                      <a:pt x="15" y="9"/>
                    </a:lnTo>
                    <a:lnTo>
                      <a:pt x="15" y="9"/>
                    </a:lnTo>
                    <a:lnTo>
                      <a:pt x="15" y="9"/>
                    </a:lnTo>
                    <a:lnTo>
                      <a:pt x="15" y="4"/>
                    </a:lnTo>
                    <a:lnTo>
                      <a:pt x="13" y="0"/>
                    </a:lnTo>
                    <a:lnTo>
                      <a:pt x="8" y="0"/>
                    </a:lnTo>
                    <a:lnTo>
                      <a:pt x="4" y="2"/>
                    </a:lnTo>
                    <a:lnTo>
                      <a:pt x="15"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4" name="Freeform 735"/>
              <p:cNvSpPr>
                <a:spLocks/>
              </p:cNvSpPr>
              <p:nvPr/>
            </p:nvSpPr>
            <p:spPr bwMode="auto">
              <a:xfrm>
                <a:off x="6180" y="2237"/>
                <a:ext cx="15" cy="16"/>
              </a:xfrm>
              <a:custGeom>
                <a:avLst/>
                <a:gdLst>
                  <a:gd name="T0" fmla="*/ 15 w 15"/>
                  <a:gd name="T1" fmla="*/ 11 h 16"/>
                  <a:gd name="T2" fmla="*/ 2 w 15"/>
                  <a:gd name="T3" fmla="*/ 5 h 16"/>
                  <a:gd name="T4" fmla="*/ 0 w 15"/>
                  <a:gd name="T5" fmla="*/ 11 h 16"/>
                  <a:gd name="T6" fmla="*/ 11 w 15"/>
                  <a:gd name="T7" fmla="*/ 16 h 16"/>
                  <a:gd name="T8" fmla="*/ 15 w 15"/>
                  <a:gd name="T9" fmla="*/ 11 h 16"/>
                  <a:gd name="T10" fmla="*/ 15 w 15"/>
                  <a:gd name="T11" fmla="*/ 11 h 16"/>
                  <a:gd name="T12" fmla="*/ 15 w 15"/>
                  <a:gd name="T13" fmla="*/ 11 h 16"/>
                  <a:gd name="T14" fmla="*/ 15 w 15"/>
                  <a:gd name="T15" fmla="*/ 5 h 16"/>
                  <a:gd name="T16" fmla="*/ 11 w 15"/>
                  <a:gd name="T17" fmla="*/ 3 h 16"/>
                  <a:gd name="T18" fmla="*/ 7 w 15"/>
                  <a:gd name="T19" fmla="*/ 0 h 16"/>
                  <a:gd name="T20" fmla="*/ 2 w 15"/>
                  <a:gd name="T21" fmla="*/ 5 h 16"/>
                  <a:gd name="T22" fmla="*/ 15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5" y="11"/>
                    </a:moveTo>
                    <a:lnTo>
                      <a:pt x="2" y="5"/>
                    </a:lnTo>
                    <a:lnTo>
                      <a:pt x="0" y="11"/>
                    </a:lnTo>
                    <a:lnTo>
                      <a:pt x="11" y="16"/>
                    </a:lnTo>
                    <a:lnTo>
                      <a:pt x="15" y="11"/>
                    </a:lnTo>
                    <a:lnTo>
                      <a:pt x="15" y="11"/>
                    </a:lnTo>
                    <a:lnTo>
                      <a:pt x="15" y="11"/>
                    </a:lnTo>
                    <a:lnTo>
                      <a:pt x="15" y="5"/>
                    </a:lnTo>
                    <a:lnTo>
                      <a:pt x="11" y="3"/>
                    </a:lnTo>
                    <a:lnTo>
                      <a:pt x="7" y="0"/>
                    </a:lnTo>
                    <a:lnTo>
                      <a:pt x="2" y="5"/>
                    </a:lnTo>
                    <a:lnTo>
                      <a:pt x="15"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5" name="Freeform 736"/>
              <p:cNvSpPr>
                <a:spLocks/>
              </p:cNvSpPr>
              <p:nvPr/>
            </p:nvSpPr>
            <p:spPr bwMode="auto">
              <a:xfrm>
                <a:off x="6182" y="2231"/>
                <a:ext cx="16" cy="17"/>
              </a:xfrm>
              <a:custGeom>
                <a:avLst/>
                <a:gdLst>
                  <a:gd name="T0" fmla="*/ 5 w 16"/>
                  <a:gd name="T1" fmla="*/ 4 h 17"/>
                  <a:gd name="T2" fmla="*/ 5 w 16"/>
                  <a:gd name="T3" fmla="*/ 4 h 17"/>
                  <a:gd name="T4" fmla="*/ 0 w 16"/>
                  <a:gd name="T5" fmla="*/ 11 h 17"/>
                  <a:gd name="T6" fmla="*/ 13 w 16"/>
                  <a:gd name="T7" fmla="*/ 17 h 17"/>
                  <a:gd name="T8" fmla="*/ 16 w 16"/>
                  <a:gd name="T9" fmla="*/ 11 h 17"/>
                  <a:gd name="T10" fmla="*/ 5 w 16"/>
                  <a:gd name="T11" fmla="*/ 4 h 17"/>
                  <a:gd name="T12" fmla="*/ 16 w 16"/>
                  <a:gd name="T13" fmla="*/ 11 h 17"/>
                  <a:gd name="T14" fmla="*/ 16 w 16"/>
                  <a:gd name="T15" fmla="*/ 4 h 17"/>
                  <a:gd name="T16" fmla="*/ 13 w 16"/>
                  <a:gd name="T17" fmla="*/ 2 h 17"/>
                  <a:gd name="T18" fmla="*/ 9 w 16"/>
                  <a:gd name="T19" fmla="*/ 0 h 17"/>
                  <a:gd name="T20" fmla="*/ 5 w 16"/>
                  <a:gd name="T21" fmla="*/ 4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7">
                    <a:moveTo>
                      <a:pt x="5" y="4"/>
                    </a:moveTo>
                    <a:lnTo>
                      <a:pt x="5" y="4"/>
                    </a:lnTo>
                    <a:lnTo>
                      <a:pt x="0" y="11"/>
                    </a:lnTo>
                    <a:lnTo>
                      <a:pt x="13" y="17"/>
                    </a:lnTo>
                    <a:lnTo>
                      <a:pt x="16" y="11"/>
                    </a:lnTo>
                    <a:lnTo>
                      <a:pt x="5" y="4"/>
                    </a:lnTo>
                    <a:lnTo>
                      <a:pt x="16" y="11"/>
                    </a:lnTo>
                    <a:lnTo>
                      <a:pt x="16" y="4"/>
                    </a:lnTo>
                    <a:lnTo>
                      <a:pt x="13" y="2"/>
                    </a:lnTo>
                    <a:lnTo>
                      <a:pt x="9" y="0"/>
                    </a:lnTo>
                    <a:lnTo>
                      <a:pt x="5"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6" name="Freeform 737"/>
              <p:cNvSpPr>
                <a:spLocks/>
              </p:cNvSpPr>
              <p:nvPr/>
            </p:nvSpPr>
            <p:spPr bwMode="auto">
              <a:xfrm>
                <a:off x="6187" y="2226"/>
                <a:ext cx="15" cy="16"/>
              </a:xfrm>
              <a:custGeom>
                <a:avLst/>
                <a:gdLst>
                  <a:gd name="T0" fmla="*/ 2 w 15"/>
                  <a:gd name="T1" fmla="*/ 2 h 16"/>
                  <a:gd name="T2" fmla="*/ 2 w 15"/>
                  <a:gd name="T3" fmla="*/ 2 h 16"/>
                  <a:gd name="T4" fmla="*/ 0 w 15"/>
                  <a:gd name="T5" fmla="*/ 9 h 16"/>
                  <a:gd name="T6" fmla="*/ 11 w 15"/>
                  <a:gd name="T7" fmla="*/ 16 h 16"/>
                  <a:gd name="T8" fmla="*/ 15 w 15"/>
                  <a:gd name="T9" fmla="*/ 9 h 16"/>
                  <a:gd name="T10" fmla="*/ 2 w 15"/>
                  <a:gd name="T11" fmla="*/ 2 h 16"/>
                  <a:gd name="T12" fmla="*/ 15 w 15"/>
                  <a:gd name="T13" fmla="*/ 9 h 16"/>
                  <a:gd name="T14" fmla="*/ 15 w 15"/>
                  <a:gd name="T15" fmla="*/ 5 h 16"/>
                  <a:gd name="T16" fmla="*/ 11 w 15"/>
                  <a:gd name="T17" fmla="*/ 0 h 16"/>
                  <a:gd name="T18" fmla="*/ 6 w 15"/>
                  <a:gd name="T19" fmla="*/ 0 h 16"/>
                  <a:gd name="T20" fmla="*/ 2 w 15"/>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6">
                    <a:moveTo>
                      <a:pt x="2" y="2"/>
                    </a:moveTo>
                    <a:lnTo>
                      <a:pt x="2" y="2"/>
                    </a:lnTo>
                    <a:lnTo>
                      <a:pt x="0" y="9"/>
                    </a:lnTo>
                    <a:lnTo>
                      <a:pt x="11" y="16"/>
                    </a:lnTo>
                    <a:lnTo>
                      <a:pt x="15" y="9"/>
                    </a:lnTo>
                    <a:lnTo>
                      <a:pt x="2" y="2"/>
                    </a:lnTo>
                    <a:lnTo>
                      <a:pt x="15" y="9"/>
                    </a:lnTo>
                    <a:lnTo>
                      <a:pt x="15" y="5"/>
                    </a:lnTo>
                    <a:lnTo>
                      <a:pt x="11" y="0"/>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7" name="Freeform 738"/>
              <p:cNvSpPr>
                <a:spLocks/>
              </p:cNvSpPr>
              <p:nvPr/>
            </p:nvSpPr>
            <p:spPr bwMode="auto">
              <a:xfrm>
                <a:off x="6189" y="2220"/>
                <a:ext cx="18" cy="15"/>
              </a:xfrm>
              <a:custGeom>
                <a:avLst/>
                <a:gdLst>
                  <a:gd name="T0" fmla="*/ 15 w 18"/>
                  <a:gd name="T1" fmla="*/ 8 h 15"/>
                  <a:gd name="T2" fmla="*/ 4 w 18"/>
                  <a:gd name="T3" fmla="*/ 2 h 15"/>
                  <a:gd name="T4" fmla="*/ 0 w 18"/>
                  <a:gd name="T5" fmla="*/ 8 h 15"/>
                  <a:gd name="T6" fmla="*/ 11 w 18"/>
                  <a:gd name="T7" fmla="*/ 15 h 15"/>
                  <a:gd name="T8" fmla="*/ 15 w 18"/>
                  <a:gd name="T9" fmla="*/ 8 h 15"/>
                  <a:gd name="T10" fmla="*/ 15 w 18"/>
                  <a:gd name="T11" fmla="*/ 8 h 15"/>
                  <a:gd name="T12" fmla="*/ 15 w 18"/>
                  <a:gd name="T13" fmla="*/ 8 h 15"/>
                  <a:gd name="T14" fmla="*/ 18 w 18"/>
                  <a:gd name="T15" fmla="*/ 4 h 15"/>
                  <a:gd name="T16" fmla="*/ 13 w 18"/>
                  <a:gd name="T17" fmla="*/ 0 h 15"/>
                  <a:gd name="T18" fmla="*/ 9 w 18"/>
                  <a:gd name="T19" fmla="*/ 0 h 15"/>
                  <a:gd name="T20" fmla="*/ 4 w 18"/>
                  <a:gd name="T21" fmla="*/ 2 h 15"/>
                  <a:gd name="T22" fmla="*/ 15 w 18"/>
                  <a:gd name="T23" fmla="*/ 8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 h="15">
                    <a:moveTo>
                      <a:pt x="15" y="8"/>
                    </a:moveTo>
                    <a:lnTo>
                      <a:pt x="4" y="2"/>
                    </a:lnTo>
                    <a:lnTo>
                      <a:pt x="0" y="8"/>
                    </a:lnTo>
                    <a:lnTo>
                      <a:pt x="11" y="15"/>
                    </a:lnTo>
                    <a:lnTo>
                      <a:pt x="15" y="8"/>
                    </a:lnTo>
                    <a:lnTo>
                      <a:pt x="15" y="8"/>
                    </a:lnTo>
                    <a:lnTo>
                      <a:pt x="15" y="8"/>
                    </a:lnTo>
                    <a:lnTo>
                      <a:pt x="18" y="4"/>
                    </a:lnTo>
                    <a:lnTo>
                      <a:pt x="13" y="0"/>
                    </a:lnTo>
                    <a:lnTo>
                      <a:pt x="9" y="0"/>
                    </a:lnTo>
                    <a:lnTo>
                      <a:pt x="4" y="2"/>
                    </a:lnTo>
                    <a:lnTo>
                      <a:pt x="15"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8" name="Freeform 739"/>
              <p:cNvSpPr>
                <a:spLocks/>
              </p:cNvSpPr>
              <p:nvPr/>
            </p:nvSpPr>
            <p:spPr bwMode="auto">
              <a:xfrm>
                <a:off x="6193" y="2213"/>
                <a:ext cx="16" cy="15"/>
              </a:xfrm>
              <a:custGeom>
                <a:avLst/>
                <a:gdLst>
                  <a:gd name="T0" fmla="*/ 5 w 16"/>
                  <a:gd name="T1" fmla="*/ 4 h 15"/>
                  <a:gd name="T2" fmla="*/ 5 w 16"/>
                  <a:gd name="T3" fmla="*/ 4 h 15"/>
                  <a:gd name="T4" fmla="*/ 0 w 16"/>
                  <a:gd name="T5" fmla="*/ 11 h 15"/>
                  <a:gd name="T6" fmla="*/ 11 w 16"/>
                  <a:gd name="T7" fmla="*/ 15 h 15"/>
                  <a:gd name="T8" fmla="*/ 16 w 16"/>
                  <a:gd name="T9" fmla="*/ 11 h 15"/>
                  <a:gd name="T10" fmla="*/ 5 w 16"/>
                  <a:gd name="T11" fmla="*/ 4 h 15"/>
                  <a:gd name="T12" fmla="*/ 16 w 16"/>
                  <a:gd name="T13" fmla="*/ 11 h 15"/>
                  <a:gd name="T14" fmla="*/ 16 w 16"/>
                  <a:gd name="T15" fmla="*/ 4 h 15"/>
                  <a:gd name="T16" fmla="*/ 14 w 16"/>
                  <a:gd name="T17" fmla="*/ 2 h 15"/>
                  <a:gd name="T18" fmla="*/ 7 w 16"/>
                  <a:gd name="T19" fmla="*/ 0 h 15"/>
                  <a:gd name="T20" fmla="*/ 5 w 16"/>
                  <a:gd name="T21"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5" y="4"/>
                    </a:moveTo>
                    <a:lnTo>
                      <a:pt x="5" y="4"/>
                    </a:lnTo>
                    <a:lnTo>
                      <a:pt x="0" y="11"/>
                    </a:lnTo>
                    <a:lnTo>
                      <a:pt x="11" y="15"/>
                    </a:lnTo>
                    <a:lnTo>
                      <a:pt x="16" y="11"/>
                    </a:lnTo>
                    <a:lnTo>
                      <a:pt x="5" y="4"/>
                    </a:lnTo>
                    <a:lnTo>
                      <a:pt x="16" y="11"/>
                    </a:lnTo>
                    <a:lnTo>
                      <a:pt x="16" y="4"/>
                    </a:lnTo>
                    <a:lnTo>
                      <a:pt x="14" y="2"/>
                    </a:lnTo>
                    <a:lnTo>
                      <a:pt x="7" y="0"/>
                    </a:lnTo>
                    <a:lnTo>
                      <a:pt x="5"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9" name="Freeform 740"/>
              <p:cNvSpPr>
                <a:spLocks/>
              </p:cNvSpPr>
              <p:nvPr/>
            </p:nvSpPr>
            <p:spPr bwMode="auto">
              <a:xfrm>
                <a:off x="6198" y="2209"/>
                <a:ext cx="15" cy="15"/>
              </a:xfrm>
              <a:custGeom>
                <a:avLst/>
                <a:gdLst>
                  <a:gd name="T0" fmla="*/ 13 w 15"/>
                  <a:gd name="T1" fmla="*/ 8 h 15"/>
                  <a:gd name="T2" fmla="*/ 2 w 15"/>
                  <a:gd name="T3" fmla="*/ 2 h 15"/>
                  <a:gd name="T4" fmla="*/ 0 w 15"/>
                  <a:gd name="T5" fmla="*/ 8 h 15"/>
                  <a:gd name="T6" fmla="*/ 11 w 15"/>
                  <a:gd name="T7" fmla="*/ 15 h 15"/>
                  <a:gd name="T8" fmla="*/ 13 w 15"/>
                  <a:gd name="T9" fmla="*/ 8 h 15"/>
                  <a:gd name="T10" fmla="*/ 13 w 15"/>
                  <a:gd name="T11" fmla="*/ 8 h 15"/>
                  <a:gd name="T12" fmla="*/ 13 w 15"/>
                  <a:gd name="T13" fmla="*/ 8 h 15"/>
                  <a:gd name="T14" fmla="*/ 15 w 15"/>
                  <a:gd name="T15" fmla="*/ 4 h 15"/>
                  <a:gd name="T16" fmla="*/ 11 w 15"/>
                  <a:gd name="T17" fmla="*/ 0 h 15"/>
                  <a:gd name="T18" fmla="*/ 6 w 15"/>
                  <a:gd name="T19" fmla="*/ 0 h 15"/>
                  <a:gd name="T20" fmla="*/ 2 w 15"/>
                  <a:gd name="T21" fmla="*/ 2 h 15"/>
                  <a:gd name="T22" fmla="*/ 13 w 15"/>
                  <a:gd name="T23" fmla="*/ 8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8"/>
                    </a:moveTo>
                    <a:lnTo>
                      <a:pt x="2" y="2"/>
                    </a:lnTo>
                    <a:lnTo>
                      <a:pt x="0" y="8"/>
                    </a:lnTo>
                    <a:lnTo>
                      <a:pt x="11" y="15"/>
                    </a:lnTo>
                    <a:lnTo>
                      <a:pt x="13" y="8"/>
                    </a:lnTo>
                    <a:lnTo>
                      <a:pt x="13" y="8"/>
                    </a:lnTo>
                    <a:lnTo>
                      <a:pt x="13" y="8"/>
                    </a:lnTo>
                    <a:lnTo>
                      <a:pt x="15" y="4"/>
                    </a:lnTo>
                    <a:lnTo>
                      <a:pt x="11" y="0"/>
                    </a:lnTo>
                    <a:lnTo>
                      <a:pt x="6" y="0"/>
                    </a:lnTo>
                    <a:lnTo>
                      <a:pt x="2" y="2"/>
                    </a:lnTo>
                    <a:lnTo>
                      <a:pt x="13"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0" name="Freeform 741"/>
              <p:cNvSpPr>
                <a:spLocks/>
              </p:cNvSpPr>
              <p:nvPr/>
            </p:nvSpPr>
            <p:spPr bwMode="auto">
              <a:xfrm>
                <a:off x="6200" y="2202"/>
                <a:ext cx="15" cy="15"/>
              </a:xfrm>
              <a:custGeom>
                <a:avLst/>
                <a:gdLst>
                  <a:gd name="T0" fmla="*/ 4 w 15"/>
                  <a:gd name="T1" fmla="*/ 2 h 15"/>
                  <a:gd name="T2" fmla="*/ 4 w 15"/>
                  <a:gd name="T3" fmla="*/ 2 h 15"/>
                  <a:gd name="T4" fmla="*/ 0 w 15"/>
                  <a:gd name="T5" fmla="*/ 9 h 15"/>
                  <a:gd name="T6" fmla="*/ 11 w 15"/>
                  <a:gd name="T7" fmla="*/ 15 h 15"/>
                  <a:gd name="T8" fmla="*/ 15 w 15"/>
                  <a:gd name="T9" fmla="*/ 9 h 15"/>
                  <a:gd name="T10" fmla="*/ 4 w 15"/>
                  <a:gd name="T11" fmla="*/ 2 h 15"/>
                  <a:gd name="T12" fmla="*/ 15 w 15"/>
                  <a:gd name="T13" fmla="*/ 9 h 15"/>
                  <a:gd name="T14" fmla="*/ 15 w 15"/>
                  <a:gd name="T15" fmla="*/ 4 h 15"/>
                  <a:gd name="T16" fmla="*/ 13 w 15"/>
                  <a:gd name="T17" fmla="*/ 0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9"/>
                    </a:lnTo>
                    <a:lnTo>
                      <a:pt x="11" y="15"/>
                    </a:lnTo>
                    <a:lnTo>
                      <a:pt x="15" y="9"/>
                    </a:lnTo>
                    <a:lnTo>
                      <a:pt x="4" y="2"/>
                    </a:lnTo>
                    <a:lnTo>
                      <a:pt x="15" y="9"/>
                    </a:lnTo>
                    <a:lnTo>
                      <a:pt x="15" y="4"/>
                    </a:lnTo>
                    <a:lnTo>
                      <a:pt x="13" y="0"/>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1" name="Freeform 742"/>
              <p:cNvSpPr>
                <a:spLocks/>
              </p:cNvSpPr>
              <p:nvPr/>
            </p:nvSpPr>
            <p:spPr bwMode="auto">
              <a:xfrm>
                <a:off x="6204" y="2195"/>
                <a:ext cx="16" cy="18"/>
              </a:xfrm>
              <a:custGeom>
                <a:avLst/>
                <a:gdLst>
                  <a:gd name="T0" fmla="*/ 14 w 16"/>
                  <a:gd name="T1" fmla="*/ 11 h 18"/>
                  <a:gd name="T2" fmla="*/ 3 w 16"/>
                  <a:gd name="T3" fmla="*/ 5 h 18"/>
                  <a:gd name="T4" fmla="*/ 0 w 16"/>
                  <a:gd name="T5" fmla="*/ 9 h 18"/>
                  <a:gd name="T6" fmla="*/ 11 w 16"/>
                  <a:gd name="T7" fmla="*/ 18 h 18"/>
                  <a:gd name="T8" fmla="*/ 14 w 16"/>
                  <a:gd name="T9" fmla="*/ 11 h 18"/>
                  <a:gd name="T10" fmla="*/ 14 w 16"/>
                  <a:gd name="T11" fmla="*/ 11 h 18"/>
                  <a:gd name="T12" fmla="*/ 14 w 16"/>
                  <a:gd name="T13" fmla="*/ 11 h 18"/>
                  <a:gd name="T14" fmla="*/ 16 w 16"/>
                  <a:gd name="T15" fmla="*/ 7 h 18"/>
                  <a:gd name="T16" fmla="*/ 14 w 16"/>
                  <a:gd name="T17" fmla="*/ 3 h 18"/>
                  <a:gd name="T18" fmla="*/ 7 w 16"/>
                  <a:gd name="T19" fmla="*/ 0 h 18"/>
                  <a:gd name="T20" fmla="*/ 3 w 16"/>
                  <a:gd name="T21" fmla="*/ 5 h 18"/>
                  <a:gd name="T22" fmla="*/ 14 w 16"/>
                  <a:gd name="T23" fmla="*/ 11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8">
                    <a:moveTo>
                      <a:pt x="14" y="11"/>
                    </a:moveTo>
                    <a:lnTo>
                      <a:pt x="3" y="5"/>
                    </a:lnTo>
                    <a:lnTo>
                      <a:pt x="0" y="9"/>
                    </a:lnTo>
                    <a:lnTo>
                      <a:pt x="11" y="18"/>
                    </a:lnTo>
                    <a:lnTo>
                      <a:pt x="14" y="11"/>
                    </a:lnTo>
                    <a:lnTo>
                      <a:pt x="14" y="11"/>
                    </a:lnTo>
                    <a:lnTo>
                      <a:pt x="14" y="11"/>
                    </a:lnTo>
                    <a:lnTo>
                      <a:pt x="16" y="7"/>
                    </a:lnTo>
                    <a:lnTo>
                      <a:pt x="14" y="3"/>
                    </a:lnTo>
                    <a:lnTo>
                      <a:pt x="7" y="0"/>
                    </a:lnTo>
                    <a:lnTo>
                      <a:pt x="3" y="5"/>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2" name="Freeform 743"/>
              <p:cNvSpPr>
                <a:spLocks/>
              </p:cNvSpPr>
              <p:nvPr/>
            </p:nvSpPr>
            <p:spPr bwMode="auto">
              <a:xfrm>
                <a:off x="6207" y="2191"/>
                <a:ext cx="15" cy="15"/>
              </a:xfrm>
              <a:custGeom>
                <a:avLst/>
                <a:gdLst>
                  <a:gd name="T0" fmla="*/ 15 w 15"/>
                  <a:gd name="T1" fmla="*/ 9 h 15"/>
                  <a:gd name="T2" fmla="*/ 4 w 15"/>
                  <a:gd name="T3" fmla="*/ 2 h 15"/>
                  <a:gd name="T4" fmla="*/ 0 w 15"/>
                  <a:gd name="T5" fmla="*/ 9 h 15"/>
                  <a:gd name="T6" fmla="*/ 11 w 15"/>
                  <a:gd name="T7" fmla="*/ 15 h 15"/>
                  <a:gd name="T8" fmla="*/ 15 w 15"/>
                  <a:gd name="T9" fmla="*/ 9 h 15"/>
                  <a:gd name="T10" fmla="*/ 15 w 15"/>
                  <a:gd name="T11" fmla="*/ 9 h 15"/>
                  <a:gd name="T12" fmla="*/ 15 w 15"/>
                  <a:gd name="T13" fmla="*/ 9 h 15"/>
                  <a:gd name="T14" fmla="*/ 15 w 15"/>
                  <a:gd name="T15" fmla="*/ 4 h 15"/>
                  <a:gd name="T16" fmla="*/ 13 w 15"/>
                  <a:gd name="T17" fmla="*/ 0 h 15"/>
                  <a:gd name="T18" fmla="*/ 8 w 15"/>
                  <a:gd name="T19" fmla="*/ 0 h 15"/>
                  <a:gd name="T20" fmla="*/ 4 w 15"/>
                  <a:gd name="T21" fmla="*/ 2 h 15"/>
                  <a:gd name="T22" fmla="*/ 15 w 15"/>
                  <a:gd name="T23" fmla="*/ 9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5" y="9"/>
                    </a:moveTo>
                    <a:lnTo>
                      <a:pt x="4" y="2"/>
                    </a:lnTo>
                    <a:lnTo>
                      <a:pt x="0" y="9"/>
                    </a:lnTo>
                    <a:lnTo>
                      <a:pt x="11" y="15"/>
                    </a:lnTo>
                    <a:lnTo>
                      <a:pt x="15" y="9"/>
                    </a:lnTo>
                    <a:lnTo>
                      <a:pt x="15" y="9"/>
                    </a:lnTo>
                    <a:lnTo>
                      <a:pt x="15" y="9"/>
                    </a:lnTo>
                    <a:lnTo>
                      <a:pt x="15" y="4"/>
                    </a:lnTo>
                    <a:lnTo>
                      <a:pt x="13" y="0"/>
                    </a:lnTo>
                    <a:lnTo>
                      <a:pt x="8" y="0"/>
                    </a:lnTo>
                    <a:lnTo>
                      <a:pt x="4" y="2"/>
                    </a:lnTo>
                    <a:lnTo>
                      <a:pt x="15"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3" name="Freeform 744"/>
              <p:cNvSpPr>
                <a:spLocks/>
              </p:cNvSpPr>
              <p:nvPr/>
            </p:nvSpPr>
            <p:spPr bwMode="auto">
              <a:xfrm>
                <a:off x="6211" y="2184"/>
                <a:ext cx="15" cy="16"/>
              </a:xfrm>
              <a:custGeom>
                <a:avLst/>
                <a:gdLst>
                  <a:gd name="T0" fmla="*/ 2 w 15"/>
                  <a:gd name="T1" fmla="*/ 2 h 16"/>
                  <a:gd name="T2" fmla="*/ 2 w 15"/>
                  <a:gd name="T3" fmla="*/ 5 h 16"/>
                  <a:gd name="T4" fmla="*/ 0 w 15"/>
                  <a:gd name="T5" fmla="*/ 9 h 16"/>
                  <a:gd name="T6" fmla="*/ 11 w 15"/>
                  <a:gd name="T7" fmla="*/ 16 h 16"/>
                  <a:gd name="T8" fmla="*/ 13 w 15"/>
                  <a:gd name="T9" fmla="*/ 9 h 16"/>
                  <a:gd name="T10" fmla="*/ 2 w 15"/>
                  <a:gd name="T11" fmla="*/ 2 h 16"/>
                  <a:gd name="T12" fmla="*/ 13 w 15"/>
                  <a:gd name="T13" fmla="*/ 9 h 16"/>
                  <a:gd name="T14" fmla="*/ 15 w 15"/>
                  <a:gd name="T15" fmla="*/ 5 h 16"/>
                  <a:gd name="T16" fmla="*/ 11 w 15"/>
                  <a:gd name="T17" fmla="*/ 0 h 16"/>
                  <a:gd name="T18" fmla="*/ 7 w 15"/>
                  <a:gd name="T19" fmla="*/ 0 h 16"/>
                  <a:gd name="T20" fmla="*/ 2 w 15"/>
                  <a:gd name="T21" fmla="*/ 5 h 16"/>
                  <a:gd name="T22" fmla="*/ 2 w 15"/>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2" y="2"/>
                    </a:moveTo>
                    <a:lnTo>
                      <a:pt x="2" y="5"/>
                    </a:lnTo>
                    <a:lnTo>
                      <a:pt x="0" y="9"/>
                    </a:lnTo>
                    <a:lnTo>
                      <a:pt x="11" y="16"/>
                    </a:lnTo>
                    <a:lnTo>
                      <a:pt x="13" y="9"/>
                    </a:lnTo>
                    <a:lnTo>
                      <a:pt x="2" y="2"/>
                    </a:lnTo>
                    <a:lnTo>
                      <a:pt x="13" y="9"/>
                    </a:lnTo>
                    <a:lnTo>
                      <a:pt x="15" y="5"/>
                    </a:lnTo>
                    <a:lnTo>
                      <a:pt x="11" y="0"/>
                    </a:lnTo>
                    <a:lnTo>
                      <a:pt x="7" y="0"/>
                    </a:lnTo>
                    <a:lnTo>
                      <a:pt x="2" y="5"/>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4" name="Freeform 745"/>
              <p:cNvSpPr>
                <a:spLocks/>
              </p:cNvSpPr>
              <p:nvPr/>
            </p:nvSpPr>
            <p:spPr bwMode="auto">
              <a:xfrm>
                <a:off x="6213" y="2178"/>
                <a:ext cx="16" cy="17"/>
              </a:xfrm>
              <a:custGeom>
                <a:avLst/>
                <a:gdLst>
                  <a:gd name="T0" fmla="*/ 5 w 16"/>
                  <a:gd name="T1" fmla="*/ 4 h 17"/>
                  <a:gd name="T2" fmla="*/ 5 w 16"/>
                  <a:gd name="T3" fmla="*/ 4 h 17"/>
                  <a:gd name="T4" fmla="*/ 0 w 16"/>
                  <a:gd name="T5" fmla="*/ 8 h 17"/>
                  <a:gd name="T6" fmla="*/ 11 w 16"/>
                  <a:gd name="T7" fmla="*/ 17 h 17"/>
                  <a:gd name="T8" fmla="*/ 16 w 16"/>
                  <a:gd name="T9" fmla="*/ 11 h 17"/>
                  <a:gd name="T10" fmla="*/ 5 w 16"/>
                  <a:gd name="T11" fmla="*/ 4 h 17"/>
                  <a:gd name="T12" fmla="*/ 16 w 16"/>
                  <a:gd name="T13" fmla="*/ 11 h 17"/>
                  <a:gd name="T14" fmla="*/ 16 w 16"/>
                  <a:gd name="T15" fmla="*/ 6 h 17"/>
                  <a:gd name="T16" fmla="*/ 13 w 16"/>
                  <a:gd name="T17" fmla="*/ 2 h 17"/>
                  <a:gd name="T18" fmla="*/ 9 w 16"/>
                  <a:gd name="T19" fmla="*/ 0 h 17"/>
                  <a:gd name="T20" fmla="*/ 5 w 16"/>
                  <a:gd name="T21" fmla="*/ 4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7">
                    <a:moveTo>
                      <a:pt x="5" y="4"/>
                    </a:moveTo>
                    <a:lnTo>
                      <a:pt x="5" y="4"/>
                    </a:lnTo>
                    <a:lnTo>
                      <a:pt x="0" y="8"/>
                    </a:lnTo>
                    <a:lnTo>
                      <a:pt x="11" y="17"/>
                    </a:lnTo>
                    <a:lnTo>
                      <a:pt x="16" y="11"/>
                    </a:lnTo>
                    <a:lnTo>
                      <a:pt x="5" y="4"/>
                    </a:lnTo>
                    <a:lnTo>
                      <a:pt x="16" y="11"/>
                    </a:lnTo>
                    <a:lnTo>
                      <a:pt x="16" y="6"/>
                    </a:lnTo>
                    <a:lnTo>
                      <a:pt x="13" y="2"/>
                    </a:lnTo>
                    <a:lnTo>
                      <a:pt x="9" y="0"/>
                    </a:lnTo>
                    <a:lnTo>
                      <a:pt x="5"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5" name="Freeform 746"/>
              <p:cNvSpPr>
                <a:spLocks/>
              </p:cNvSpPr>
              <p:nvPr/>
            </p:nvSpPr>
            <p:spPr bwMode="auto">
              <a:xfrm>
                <a:off x="6218" y="2173"/>
                <a:ext cx="15" cy="16"/>
              </a:xfrm>
              <a:custGeom>
                <a:avLst/>
                <a:gdLst>
                  <a:gd name="T0" fmla="*/ 15 w 15"/>
                  <a:gd name="T1" fmla="*/ 9 h 16"/>
                  <a:gd name="T2" fmla="*/ 4 w 15"/>
                  <a:gd name="T3" fmla="*/ 2 h 16"/>
                  <a:gd name="T4" fmla="*/ 0 w 15"/>
                  <a:gd name="T5" fmla="*/ 9 h 16"/>
                  <a:gd name="T6" fmla="*/ 11 w 15"/>
                  <a:gd name="T7" fmla="*/ 16 h 16"/>
                  <a:gd name="T8" fmla="*/ 15 w 15"/>
                  <a:gd name="T9" fmla="*/ 11 h 16"/>
                  <a:gd name="T10" fmla="*/ 15 w 15"/>
                  <a:gd name="T11" fmla="*/ 9 h 16"/>
                  <a:gd name="T12" fmla="*/ 15 w 15"/>
                  <a:gd name="T13" fmla="*/ 11 h 16"/>
                  <a:gd name="T14" fmla="*/ 15 w 15"/>
                  <a:gd name="T15" fmla="*/ 5 h 16"/>
                  <a:gd name="T16" fmla="*/ 13 w 15"/>
                  <a:gd name="T17" fmla="*/ 0 h 16"/>
                  <a:gd name="T18" fmla="*/ 8 w 15"/>
                  <a:gd name="T19" fmla="*/ 0 h 16"/>
                  <a:gd name="T20" fmla="*/ 4 w 15"/>
                  <a:gd name="T21" fmla="*/ 2 h 16"/>
                  <a:gd name="T22" fmla="*/ 15 w 15"/>
                  <a:gd name="T23" fmla="*/ 9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5" y="9"/>
                    </a:moveTo>
                    <a:lnTo>
                      <a:pt x="4" y="2"/>
                    </a:lnTo>
                    <a:lnTo>
                      <a:pt x="0" y="9"/>
                    </a:lnTo>
                    <a:lnTo>
                      <a:pt x="11" y="16"/>
                    </a:lnTo>
                    <a:lnTo>
                      <a:pt x="15" y="11"/>
                    </a:lnTo>
                    <a:lnTo>
                      <a:pt x="15" y="9"/>
                    </a:lnTo>
                    <a:lnTo>
                      <a:pt x="15" y="11"/>
                    </a:lnTo>
                    <a:lnTo>
                      <a:pt x="15" y="5"/>
                    </a:lnTo>
                    <a:lnTo>
                      <a:pt x="13" y="0"/>
                    </a:lnTo>
                    <a:lnTo>
                      <a:pt x="8" y="0"/>
                    </a:lnTo>
                    <a:lnTo>
                      <a:pt x="4" y="2"/>
                    </a:lnTo>
                    <a:lnTo>
                      <a:pt x="15"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6" name="Freeform 747"/>
              <p:cNvSpPr>
                <a:spLocks/>
              </p:cNvSpPr>
              <p:nvPr/>
            </p:nvSpPr>
            <p:spPr bwMode="auto">
              <a:xfrm>
                <a:off x="6222" y="2169"/>
                <a:ext cx="13" cy="13"/>
              </a:xfrm>
              <a:custGeom>
                <a:avLst/>
                <a:gdLst>
                  <a:gd name="T0" fmla="*/ 13 w 13"/>
                  <a:gd name="T1" fmla="*/ 9 h 13"/>
                  <a:gd name="T2" fmla="*/ 2 w 13"/>
                  <a:gd name="T3" fmla="*/ 2 h 13"/>
                  <a:gd name="T4" fmla="*/ 0 w 13"/>
                  <a:gd name="T5" fmla="*/ 6 h 13"/>
                  <a:gd name="T6" fmla="*/ 11 w 13"/>
                  <a:gd name="T7" fmla="*/ 13 h 13"/>
                  <a:gd name="T8" fmla="*/ 13 w 13"/>
                  <a:gd name="T9" fmla="*/ 9 h 13"/>
                  <a:gd name="T10" fmla="*/ 13 w 13"/>
                  <a:gd name="T11" fmla="*/ 9 h 13"/>
                  <a:gd name="T12" fmla="*/ 13 w 13"/>
                  <a:gd name="T13" fmla="*/ 9 h 13"/>
                  <a:gd name="T14" fmla="*/ 13 w 13"/>
                  <a:gd name="T15" fmla="*/ 4 h 13"/>
                  <a:gd name="T16" fmla="*/ 11 w 13"/>
                  <a:gd name="T17" fmla="*/ 0 h 13"/>
                  <a:gd name="T18" fmla="*/ 7 w 13"/>
                  <a:gd name="T19" fmla="*/ 0 h 13"/>
                  <a:gd name="T20" fmla="*/ 2 w 13"/>
                  <a:gd name="T21" fmla="*/ 2 h 13"/>
                  <a:gd name="T22" fmla="*/ 13 w 13"/>
                  <a:gd name="T23" fmla="*/ 9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3" y="9"/>
                    </a:moveTo>
                    <a:lnTo>
                      <a:pt x="2" y="2"/>
                    </a:lnTo>
                    <a:lnTo>
                      <a:pt x="0" y="6"/>
                    </a:lnTo>
                    <a:lnTo>
                      <a:pt x="11" y="13"/>
                    </a:lnTo>
                    <a:lnTo>
                      <a:pt x="13" y="9"/>
                    </a:lnTo>
                    <a:lnTo>
                      <a:pt x="13" y="9"/>
                    </a:lnTo>
                    <a:lnTo>
                      <a:pt x="13" y="9"/>
                    </a:lnTo>
                    <a:lnTo>
                      <a:pt x="13" y="4"/>
                    </a:lnTo>
                    <a:lnTo>
                      <a:pt x="11" y="0"/>
                    </a:lnTo>
                    <a:lnTo>
                      <a:pt x="7" y="0"/>
                    </a:lnTo>
                    <a:lnTo>
                      <a:pt x="2" y="2"/>
                    </a:lnTo>
                    <a:lnTo>
                      <a:pt x="13"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7" name="Freeform 748"/>
              <p:cNvSpPr>
                <a:spLocks/>
              </p:cNvSpPr>
              <p:nvPr/>
            </p:nvSpPr>
            <p:spPr bwMode="auto">
              <a:xfrm>
                <a:off x="6224" y="2162"/>
                <a:ext cx="16" cy="16"/>
              </a:xfrm>
              <a:custGeom>
                <a:avLst/>
                <a:gdLst>
                  <a:gd name="T0" fmla="*/ 5 w 16"/>
                  <a:gd name="T1" fmla="*/ 2 h 16"/>
                  <a:gd name="T2" fmla="*/ 5 w 16"/>
                  <a:gd name="T3" fmla="*/ 2 h 16"/>
                  <a:gd name="T4" fmla="*/ 0 w 16"/>
                  <a:gd name="T5" fmla="*/ 9 h 16"/>
                  <a:gd name="T6" fmla="*/ 11 w 16"/>
                  <a:gd name="T7" fmla="*/ 16 h 16"/>
                  <a:gd name="T8" fmla="*/ 16 w 16"/>
                  <a:gd name="T9" fmla="*/ 9 h 16"/>
                  <a:gd name="T10" fmla="*/ 5 w 16"/>
                  <a:gd name="T11" fmla="*/ 2 h 16"/>
                  <a:gd name="T12" fmla="*/ 16 w 16"/>
                  <a:gd name="T13" fmla="*/ 9 h 16"/>
                  <a:gd name="T14" fmla="*/ 16 w 16"/>
                  <a:gd name="T15" fmla="*/ 5 h 16"/>
                  <a:gd name="T16" fmla="*/ 13 w 16"/>
                  <a:gd name="T17" fmla="*/ 0 h 16"/>
                  <a:gd name="T18" fmla="*/ 7 w 16"/>
                  <a:gd name="T19" fmla="*/ 0 h 16"/>
                  <a:gd name="T20" fmla="*/ 5 w 16"/>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2"/>
                    </a:moveTo>
                    <a:lnTo>
                      <a:pt x="5" y="2"/>
                    </a:lnTo>
                    <a:lnTo>
                      <a:pt x="0" y="9"/>
                    </a:lnTo>
                    <a:lnTo>
                      <a:pt x="11" y="16"/>
                    </a:lnTo>
                    <a:lnTo>
                      <a:pt x="16" y="9"/>
                    </a:lnTo>
                    <a:lnTo>
                      <a:pt x="5" y="2"/>
                    </a:lnTo>
                    <a:lnTo>
                      <a:pt x="16" y="9"/>
                    </a:lnTo>
                    <a:lnTo>
                      <a:pt x="16" y="5"/>
                    </a:lnTo>
                    <a:lnTo>
                      <a:pt x="13" y="0"/>
                    </a:lnTo>
                    <a:lnTo>
                      <a:pt x="7"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8" name="Freeform 749"/>
              <p:cNvSpPr>
                <a:spLocks/>
              </p:cNvSpPr>
              <p:nvPr/>
            </p:nvSpPr>
            <p:spPr bwMode="auto">
              <a:xfrm>
                <a:off x="6229" y="2155"/>
                <a:ext cx="15" cy="16"/>
              </a:xfrm>
              <a:custGeom>
                <a:avLst/>
                <a:gdLst>
                  <a:gd name="T0" fmla="*/ 13 w 15"/>
                  <a:gd name="T1" fmla="*/ 12 h 16"/>
                  <a:gd name="T2" fmla="*/ 2 w 15"/>
                  <a:gd name="T3" fmla="*/ 5 h 16"/>
                  <a:gd name="T4" fmla="*/ 0 w 15"/>
                  <a:gd name="T5" fmla="*/ 9 h 16"/>
                  <a:gd name="T6" fmla="*/ 11 w 15"/>
                  <a:gd name="T7" fmla="*/ 16 h 16"/>
                  <a:gd name="T8" fmla="*/ 13 w 15"/>
                  <a:gd name="T9" fmla="*/ 12 h 16"/>
                  <a:gd name="T10" fmla="*/ 13 w 15"/>
                  <a:gd name="T11" fmla="*/ 12 h 16"/>
                  <a:gd name="T12" fmla="*/ 13 w 15"/>
                  <a:gd name="T13" fmla="*/ 12 h 16"/>
                  <a:gd name="T14" fmla="*/ 15 w 15"/>
                  <a:gd name="T15" fmla="*/ 7 h 16"/>
                  <a:gd name="T16" fmla="*/ 11 w 15"/>
                  <a:gd name="T17" fmla="*/ 3 h 16"/>
                  <a:gd name="T18" fmla="*/ 6 w 15"/>
                  <a:gd name="T19" fmla="*/ 0 h 16"/>
                  <a:gd name="T20" fmla="*/ 2 w 15"/>
                  <a:gd name="T21" fmla="*/ 5 h 16"/>
                  <a:gd name="T22" fmla="*/ 13 w 15"/>
                  <a:gd name="T23" fmla="*/ 1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2"/>
                    </a:moveTo>
                    <a:lnTo>
                      <a:pt x="2" y="5"/>
                    </a:lnTo>
                    <a:lnTo>
                      <a:pt x="0" y="9"/>
                    </a:lnTo>
                    <a:lnTo>
                      <a:pt x="11" y="16"/>
                    </a:lnTo>
                    <a:lnTo>
                      <a:pt x="13" y="12"/>
                    </a:lnTo>
                    <a:lnTo>
                      <a:pt x="13" y="12"/>
                    </a:lnTo>
                    <a:lnTo>
                      <a:pt x="13" y="12"/>
                    </a:lnTo>
                    <a:lnTo>
                      <a:pt x="15" y="7"/>
                    </a:lnTo>
                    <a:lnTo>
                      <a:pt x="11" y="3"/>
                    </a:lnTo>
                    <a:lnTo>
                      <a:pt x="6" y="0"/>
                    </a:lnTo>
                    <a:lnTo>
                      <a:pt x="2" y="5"/>
                    </a:lnTo>
                    <a:lnTo>
                      <a:pt x="13"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9" name="Freeform 750"/>
              <p:cNvSpPr>
                <a:spLocks/>
              </p:cNvSpPr>
              <p:nvPr/>
            </p:nvSpPr>
            <p:spPr bwMode="auto">
              <a:xfrm>
                <a:off x="6231" y="2151"/>
                <a:ext cx="15" cy="16"/>
              </a:xfrm>
              <a:custGeom>
                <a:avLst/>
                <a:gdLst>
                  <a:gd name="T0" fmla="*/ 15 w 15"/>
                  <a:gd name="T1" fmla="*/ 9 h 16"/>
                  <a:gd name="T2" fmla="*/ 4 w 15"/>
                  <a:gd name="T3" fmla="*/ 2 h 16"/>
                  <a:gd name="T4" fmla="*/ 0 w 15"/>
                  <a:gd name="T5" fmla="*/ 9 h 16"/>
                  <a:gd name="T6" fmla="*/ 11 w 15"/>
                  <a:gd name="T7" fmla="*/ 16 h 16"/>
                  <a:gd name="T8" fmla="*/ 15 w 15"/>
                  <a:gd name="T9" fmla="*/ 9 h 16"/>
                  <a:gd name="T10" fmla="*/ 15 w 15"/>
                  <a:gd name="T11" fmla="*/ 9 h 16"/>
                  <a:gd name="T12" fmla="*/ 15 w 15"/>
                  <a:gd name="T13" fmla="*/ 9 h 16"/>
                  <a:gd name="T14" fmla="*/ 15 w 15"/>
                  <a:gd name="T15" fmla="*/ 4 h 16"/>
                  <a:gd name="T16" fmla="*/ 13 w 15"/>
                  <a:gd name="T17" fmla="*/ 0 h 16"/>
                  <a:gd name="T18" fmla="*/ 9 w 15"/>
                  <a:gd name="T19" fmla="*/ 0 h 16"/>
                  <a:gd name="T20" fmla="*/ 4 w 15"/>
                  <a:gd name="T21" fmla="*/ 2 h 16"/>
                  <a:gd name="T22" fmla="*/ 15 w 15"/>
                  <a:gd name="T23" fmla="*/ 9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5" y="9"/>
                    </a:moveTo>
                    <a:lnTo>
                      <a:pt x="4" y="2"/>
                    </a:lnTo>
                    <a:lnTo>
                      <a:pt x="0" y="9"/>
                    </a:lnTo>
                    <a:lnTo>
                      <a:pt x="11" y="16"/>
                    </a:lnTo>
                    <a:lnTo>
                      <a:pt x="15" y="9"/>
                    </a:lnTo>
                    <a:lnTo>
                      <a:pt x="15" y="9"/>
                    </a:lnTo>
                    <a:lnTo>
                      <a:pt x="15" y="9"/>
                    </a:lnTo>
                    <a:lnTo>
                      <a:pt x="15" y="4"/>
                    </a:lnTo>
                    <a:lnTo>
                      <a:pt x="13" y="0"/>
                    </a:lnTo>
                    <a:lnTo>
                      <a:pt x="9" y="0"/>
                    </a:lnTo>
                    <a:lnTo>
                      <a:pt x="4" y="2"/>
                    </a:lnTo>
                    <a:lnTo>
                      <a:pt x="15"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0" name="Freeform 751"/>
              <p:cNvSpPr>
                <a:spLocks/>
              </p:cNvSpPr>
              <p:nvPr/>
            </p:nvSpPr>
            <p:spPr bwMode="auto">
              <a:xfrm>
                <a:off x="6235" y="2147"/>
                <a:ext cx="16" cy="13"/>
              </a:xfrm>
              <a:custGeom>
                <a:avLst/>
                <a:gdLst>
                  <a:gd name="T0" fmla="*/ 14 w 16"/>
                  <a:gd name="T1" fmla="*/ 8 h 13"/>
                  <a:gd name="T2" fmla="*/ 2 w 16"/>
                  <a:gd name="T3" fmla="*/ 2 h 13"/>
                  <a:gd name="T4" fmla="*/ 0 w 16"/>
                  <a:gd name="T5" fmla="*/ 6 h 13"/>
                  <a:gd name="T6" fmla="*/ 11 w 16"/>
                  <a:gd name="T7" fmla="*/ 13 h 13"/>
                  <a:gd name="T8" fmla="*/ 14 w 16"/>
                  <a:gd name="T9" fmla="*/ 8 h 13"/>
                  <a:gd name="T10" fmla="*/ 14 w 16"/>
                  <a:gd name="T11" fmla="*/ 8 h 13"/>
                  <a:gd name="T12" fmla="*/ 14 w 16"/>
                  <a:gd name="T13" fmla="*/ 8 h 13"/>
                  <a:gd name="T14" fmla="*/ 16 w 16"/>
                  <a:gd name="T15" fmla="*/ 4 h 13"/>
                  <a:gd name="T16" fmla="*/ 11 w 16"/>
                  <a:gd name="T17" fmla="*/ 0 h 13"/>
                  <a:gd name="T18" fmla="*/ 7 w 16"/>
                  <a:gd name="T19" fmla="*/ 0 h 13"/>
                  <a:gd name="T20" fmla="*/ 2 w 16"/>
                  <a:gd name="T21" fmla="*/ 2 h 13"/>
                  <a:gd name="T22" fmla="*/ 14 w 16"/>
                  <a:gd name="T23" fmla="*/ 8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4" y="8"/>
                    </a:moveTo>
                    <a:lnTo>
                      <a:pt x="2" y="2"/>
                    </a:lnTo>
                    <a:lnTo>
                      <a:pt x="0" y="6"/>
                    </a:lnTo>
                    <a:lnTo>
                      <a:pt x="11" y="13"/>
                    </a:lnTo>
                    <a:lnTo>
                      <a:pt x="14" y="8"/>
                    </a:lnTo>
                    <a:lnTo>
                      <a:pt x="14" y="8"/>
                    </a:lnTo>
                    <a:lnTo>
                      <a:pt x="14" y="8"/>
                    </a:lnTo>
                    <a:lnTo>
                      <a:pt x="16" y="4"/>
                    </a:lnTo>
                    <a:lnTo>
                      <a:pt x="11" y="0"/>
                    </a:lnTo>
                    <a:lnTo>
                      <a:pt x="7" y="0"/>
                    </a:lnTo>
                    <a:lnTo>
                      <a:pt x="2" y="2"/>
                    </a:lnTo>
                    <a:lnTo>
                      <a:pt x="14"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1" name="Freeform 752"/>
              <p:cNvSpPr>
                <a:spLocks/>
              </p:cNvSpPr>
              <p:nvPr/>
            </p:nvSpPr>
            <p:spPr bwMode="auto">
              <a:xfrm>
                <a:off x="6237" y="2140"/>
                <a:ext cx="16" cy="15"/>
              </a:xfrm>
              <a:custGeom>
                <a:avLst/>
                <a:gdLst>
                  <a:gd name="T0" fmla="*/ 5 w 16"/>
                  <a:gd name="T1" fmla="*/ 4 h 15"/>
                  <a:gd name="T2" fmla="*/ 5 w 16"/>
                  <a:gd name="T3" fmla="*/ 4 h 15"/>
                  <a:gd name="T4" fmla="*/ 0 w 16"/>
                  <a:gd name="T5" fmla="*/ 9 h 15"/>
                  <a:gd name="T6" fmla="*/ 12 w 16"/>
                  <a:gd name="T7" fmla="*/ 15 h 15"/>
                  <a:gd name="T8" fmla="*/ 16 w 16"/>
                  <a:gd name="T9" fmla="*/ 11 h 15"/>
                  <a:gd name="T10" fmla="*/ 5 w 16"/>
                  <a:gd name="T11" fmla="*/ 4 h 15"/>
                  <a:gd name="T12" fmla="*/ 16 w 16"/>
                  <a:gd name="T13" fmla="*/ 11 h 15"/>
                  <a:gd name="T14" fmla="*/ 16 w 16"/>
                  <a:gd name="T15" fmla="*/ 4 h 15"/>
                  <a:gd name="T16" fmla="*/ 14 w 16"/>
                  <a:gd name="T17" fmla="*/ 2 h 15"/>
                  <a:gd name="T18" fmla="*/ 9 w 16"/>
                  <a:gd name="T19" fmla="*/ 0 h 15"/>
                  <a:gd name="T20" fmla="*/ 5 w 16"/>
                  <a:gd name="T21"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5" y="4"/>
                    </a:moveTo>
                    <a:lnTo>
                      <a:pt x="5" y="4"/>
                    </a:lnTo>
                    <a:lnTo>
                      <a:pt x="0" y="9"/>
                    </a:lnTo>
                    <a:lnTo>
                      <a:pt x="12" y="15"/>
                    </a:lnTo>
                    <a:lnTo>
                      <a:pt x="16" y="11"/>
                    </a:lnTo>
                    <a:lnTo>
                      <a:pt x="5" y="4"/>
                    </a:lnTo>
                    <a:lnTo>
                      <a:pt x="16" y="11"/>
                    </a:lnTo>
                    <a:lnTo>
                      <a:pt x="16" y="4"/>
                    </a:lnTo>
                    <a:lnTo>
                      <a:pt x="14" y="2"/>
                    </a:lnTo>
                    <a:lnTo>
                      <a:pt x="9" y="0"/>
                    </a:lnTo>
                    <a:lnTo>
                      <a:pt x="5"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2" name="Freeform 753"/>
              <p:cNvSpPr>
                <a:spLocks/>
              </p:cNvSpPr>
              <p:nvPr/>
            </p:nvSpPr>
            <p:spPr bwMode="auto">
              <a:xfrm>
                <a:off x="6242" y="2136"/>
                <a:ext cx="15" cy="15"/>
              </a:xfrm>
              <a:custGeom>
                <a:avLst/>
                <a:gdLst>
                  <a:gd name="T0" fmla="*/ 13 w 15"/>
                  <a:gd name="T1" fmla="*/ 8 h 15"/>
                  <a:gd name="T2" fmla="*/ 4 w 15"/>
                  <a:gd name="T3" fmla="*/ 2 h 15"/>
                  <a:gd name="T4" fmla="*/ 0 w 15"/>
                  <a:gd name="T5" fmla="*/ 8 h 15"/>
                  <a:gd name="T6" fmla="*/ 11 w 15"/>
                  <a:gd name="T7" fmla="*/ 15 h 15"/>
                  <a:gd name="T8" fmla="*/ 13 w 15"/>
                  <a:gd name="T9" fmla="*/ 8 h 15"/>
                  <a:gd name="T10" fmla="*/ 13 w 15"/>
                  <a:gd name="T11" fmla="*/ 8 h 15"/>
                  <a:gd name="T12" fmla="*/ 13 w 15"/>
                  <a:gd name="T13" fmla="*/ 8 h 15"/>
                  <a:gd name="T14" fmla="*/ 15 w 15"/>
                  <a:gd name="T15" fmla="*/ 4 h 15"/>
                  <a:gd name="T16" fmla="*/ 13 w 15"/>
                  <a:gd name="T17" fmla="*/ 0 h 15"/>
                  <a:gd name="T18" fmla="*/ 9 w 15"/>
                  <a:gd name="T19" fmla="*/ 0 h 15"/>
                  <a:gd name="T20" fmla="*/ 4 w 15"/>
                  <a:gd name="T21" fmla="*/ 2 h 15"/>
                  <a:gd name="T22" fmla="*/ 13 w 15"/>
                  <a:gd name="T23" fmla="*/ 8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8"/>
                    </a:moveTo>
                    <a:lnTo>
                      <a:pt x="4" y="2"/>
                    </a:lnTo>
                    <a:lnTo>
                      <a:pt x="0" y="8"/>
                    </a:lnTo>
                    <a:lnTo>
                      <a:pt x="11" y="15"/>
                    </a:lnTo>
                    <a:lnTo>
                      <a:pt x="13" y="8"/>
                    </a:lnTo>
                    <a:lnTo>
                      <a:pt x="13" y="8"/>
                    </a:lnTo>
                    <a:lnTo>
                      <a:pt x="13" y="8"/>
                    </a:lnTo>
                    <a:lnTo>
                      <a:pt x="15" y="4"/>
                    </a:lnTo>
                    <a:lnTo>
                      <a:pt x="13" y="0"/>
                    </a:lnTo>
                    <a:lnTo>
                      <a:pt x="9" y="0"/>
                    </a:lnTo>
                    <a:lnTo>
                      <a:pt x="4" y="2"/>
                    </a:lnTo>
                    <a:lnTo>
                      <a:pt x="13"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3" name="Freeform 754"/>
              <p:cNvSpPr>
                <a:spLocks/>
              </p:cNvSpPr>
              <p:nvPr/>
            </p:nvSpPr>
            <p:spPr bwMode="auto">
              <a:xfrm>
                <a:off x="6246" y="2131"/>
                <a:ext cx="14" cy="13"/>
              </a:xfrm>
              <a:custGeom>
                <a:avLst/>
                <a:gdLst>
                  <a:gd name="T0" fmla="*/ 14 w 14"/>
                  <a:gd name="T1" fmla="*/ 9 h 13"/>
                  <a:gd name="T2" fmla="*/ 3 w 14"/>
                  <a:gd name="T3" fmla="*/ 2 h 13"/>
                  <a:gd name="T4" fmla="*/ 0 w 14"/>
                  <a:gd name="T5" fmla="*/ 7 h 13"/>
                  <a:gd name="T6" fmla="*/ 9 w 14"/>
                  <a:gd name="T7" fmla="*/ 13 h 13"/>
                  <a:gd name="T8" fmla="*/ 14 w 14"/>
                  <a:gd name="T9" fmla="*/ 9 h 13"/>
                  <a:gd name="T10" fmla="*/ 14 w 14"/>
                  <a:gd name="T11" fmla="*/ 9 h 13"/>
                  <a:gd name="T12" fmla="*/ 14 w 14"/>
                  <a:gd name="T13" fmla="*/ 9 h 13"/>
                  <a:gd name="T14" fmla="*/ 14 w 14"/>
                  <a:gd name="T15" fmla="*/ 5 h 13"/>
                  <a:gd name="T16" fmla="*/ 11 w 14"/>
                  <a:gd name="T17" fmla="*/ 0 h 13"/>
                  <a:gd name="T18" fmla="*/ 7 w 14"/>
                  <a:gd name="T19" fmla="*/ 0 h 13"/>
                  <a:gd name="T20" fmla="*/ 3 w 14"/>
                  <a:gd name="T21" fmla="*/ 2 h 13"/>
                  <a:gd name="T22" fmla="*/ 14 w 14"/>
                  <a:gd name="T23" fmla="*/ 9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4" y="9"/>
                    </a:moveTo>
                    <a:lnTo>
                      <a:pt x="3" y="2"/>
                    </a:lnTo>
                    <a:lnTo>
                      <a:pt x="0" y="7"/>
                    </a:lnTo>
                    <a:lnTo>
                      <a:pt x="9" y="13"/>
                    </a:lnTo>
                    <a:lnTo>
                      <a:pt x="14" y="9"/>
                    </a:lnTo>
                    <a:lnTo>
                      <a:pt x="14" y="9"/>
                    </a:lnTo>
                    <a:lnTo>
                      <a:pt x="14" y="9"/>
                    </a:lnTo>
                    <a:lnTo>
                      <a:pt x="14" y="5"/>
                    </a:lnTo>
                    <a:lnTo>
                      <a:pt x="11" y="0"/>
                    </a:lnTo>
                    <a:lnTo>
                      <a:pt x="7" y="0"/>
                    </a:lnTo>
                    <a:lnTo>
                      <a:pt x="3" y="2"/>
                    </a:lnTo>
                    <a:lnTo>
                      <a:pt x="14"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4" name="Freeform 755"/>
              <p:cNvSpPr>
                <a:spLocks/>
              </p:cNvSpPr>
              <p:nvPr/>
            </p:nvSpPr>
            <p:spPr bwMode="auto">
              <a:xfrm>
                <a:off x="6249" y="2125"/>
                <a:ext cx="15" cy="15"/>
              </a:xfrm>
              <a:custGeom>
                <a:avLst/>
                <a:gdLst>
                  <a:gd name="T0" fmla="*/ 13 w 15"/>
                  <a:gd name="T1" fmla="*/ 11 h 15"/>
                  <a:gd name="T2" fmla="*/ 4 w 15"/>
                  <a:gd name="T3" fmla="*/ 4 h 15"/>
                  <a:gd name="T4" fmla="*/ 0 w 15"/>
                  <a:gd name="T5" fmla="*/ 8 h 15"/>
                  <a:gd name="T6" fmla="*/ 11 w 15"/>
                  <a:gd name="T7" fmla="*/ 15 h 15"/>
                  <a:gd name="T8" fmla="*/ 13 w 15"/>
                  <a:gd name="T9" fmla="*/ 11 h 15"/>
                  <a:gd name="T10" fmla="*/ 13 w 15"/>
                  <a:gd name="T11" fmla="*/ 11 h 15"/>
                  <a:gd name="T12" fmla="*/ 13 w 15"/>
                  <a:gd name="T13" fmla="*/ 11 h 15"/>
                  <a:gd name="T14" fmla="*/ 15 w 15"/>
                  <a:gd name="T15" fmla="*/ 4 h 15"/>
                  <a:gd name="T16" fmla="*/ 13 w 15"/>
                  <a:gd name="T17" fmla="*/ 2 h 15"/>
                  <a:gd name="T18" fmla="*/ 6 w 15"/>
                  <a:gd name="T19" fmla="*/ 0 h 15"/>
                  <a:gd name="T20" fmla="*/ 4 w 15"/>
                  <a:gd name="T21" fmla="*/ 4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4"/>
                    </a:lnTo>
                    <a:lnTo>
                      <a:pt x="0" y="8"/>
                    </a:lnTo>
                    <a:lnTo>
                      <a:pt x="11" y="15"/>
                    </a:lnTo>
                    <a:lnTo>
                      <a:pt x="13" y="11"/>
                    </a:lnTo>
                    <a:lnTo>
                      <a:pt x="13" y="11"/>
                    </a:lnTo>
                    <a:lnTo>
                      <a:pt x="13" y="11"/>
                    </a:lnTo>
                    <a:lnTo>
                      <a:pt x="15" y="4"/>
                    </a:lnTo>
                    <a:lnTo>
                      <a:pt x="13" y="2"/>
                    </a:lnTo>
                    <a:lnTo>
                      <a:pt x="6" y="0"/>
                    </a:lnTo>
                    <a:lnTo>
                      <a:pt x="4" y="4"/>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5" name="Freeform 756"/>
              <p:cNvSpPr>
                <a:spLocks/>
              </p:cNvSpPr>
              <p:nvPr/>
            </p:nvSpPr>
            <p:spPr bwMode="auto">
              <a:xfrm>
                <a:off x="6253" y="2120"/>
                <a:ext cx="13" cy="16"/>
              </a:xfrm>
              <a:custGeom>
                <a:avLst/>
                <a:gdLst>
                  <a:gd name="T0" fmla="*/ 2 w 13"/>
                  <a:gd name="T1" fmla="*/ 2 h 16"/>
                  <a:gd name="T2" fmla="*/ 2 w 13"/>
                  <a:gd name="T3" fmla="*/ 2 h 16"/>
                  <a:gd name="T4" fmla="*/ 0 w 13"/>
                  <a:gd name="T5" fmla="*/ 9 h 16"/>
                  <a:gd name="T6" fmla="*/ 9 w 13"/>
                  <a:gd name="T7" fmla="*/ 16 h 16"/>
                  <a:gd name="T8" fmla="*/ 13 w 13"/>
                  <a:gd name="T9" fmla="*/ 9 h 16"/>
                  <a:gd name="T10" fmla="*/ 2 w 13"/>
                  <a:gd name="T11" fmla="*/ 2 h 16"/>
                  <a:gd name="T12" fmla="*/ 13 w 13"/>
                  <a:gd name="T13" fmla="*/ 9 h 16"/>
                  <a:gd name="T14" fmla="*/ 13 w 13"/>
                  <a:gd name="T15" fmla="*/ 5 h 16"/>
                  <a:gd name="T16" fmla="*/ 11 w 13"/>
                  <a:gd name="T17" fmla="*/ 0 h 16"/>
                  <a:gd name="T18" fmla="*/ 7 w 13"/>
                  <a:gd name="T19" fmla="*/ 0 h 16"/>
                  <a:gd name="T20" fmla="*/ 2 w 13"/>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2"/>
                    </a:moveTo>
                    <a:lnTo>
                      <a:pt x="2" y="2"/>
                    </a:lnTo>
                    <a:lnTo>
                      <a:pt x="0" y="9"/>
                    </a:lnTo>
                    <a:lnTo>
                      <a:pt x="9" y="16"/>
                    </a:lnTo>
                    <a:lnTo>
                      <a:pt x="13" y="9"/>
                    </a:lnTo>
                    <a:lnTo>
                      <a:pt x="2" y="2"/>
                    </a:lnTo>
                    <a:lnTo>
                      <a:pt x="13" y="9"/>
                    </a:lnTo>
                    <a:lnTo>
                      <a:pt x="13" y="5"/>
                    </a:lnTo>
                    <a:lnTo>
                      <a:pt x="11" y="0"/>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6" name="Freeform 757"/>
              <p:cNvSpPr>
                <a:spLocks/>
              </p:cNvSpPr>
              <p:nvPr/>
            </p:nvSpPr>
            <p:spPr bwMode="auto">
              <a:xfrm>
                <a:off x="6255" y="2116"/>
                <a:ext cx="16" cy="15"/>
              </a:xfrm>
              <a:custGeom>
                <a:avLst/>
                <a:gdLst>
                  <a:gd name="T0" fmla="*/ 16 w 16"/>
                  <a:gd name="T1" fmla="*/ 9 h 15"/>
                  <a:gd name="T2" fmla="*/ 5 w 16"/>
                  <a:gd name="T3" fmla="*/ 2 h 15"/>
                  <a:gd name="T4" fmla="*/ 0 w 16"/>
                  <a:gd name="T5" fmla="*/ 6 h 15"/>
                  <a:gd name="T6" fmla="*/ 11 w 16"/>
                  <a:gd name="T7" fmla="*/ 15 h 15"/>
                  <a:gd name="T8" fmla="*/ 16 w 16"/>
                  <a:gd name="T9" fmla="*/ 9 h 15"/>
                  <a:gd name="T10" fmla="*/ 16 w 16"/>
                  <a:gd name="T11" fmla="*/ 9 h 15"/>
                  <a:gd name="T12" fmla="*/ 16 w 16"/>
                  <a:gd name="T13" fmla="*/ 9 h 15"/>
                  <a:gd name="T14" fmla="*/ 16 w 16"/>
                  <a:gd name="T15" fmla="*/ 4 h 15"/>
                  <a:gd name="T16" fmla="*/ 13 w 16"/>
                  <a:gd name="T17" fmla="*/ 0 h 15"/>
                  <a:gd name="T18" fmla="*/ 9 w 16"/>
                  <a:gd name="T19" fmla="*/ 0 h 15"/>
                  <a:gd name="T20" fmla="*/ 5 w 16"/>
                  <a:gd name="T21" fmla="*/ 2 h 15"/>
                  <a:gd name="T22" fmla="*/ 16 w 16"/>
                  <a:gd name="T23" fmla="*/ 9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6" y="9"/>
                    </a:moveTo>
                    <a:lnTo>
                      <a:pt x="5" y="2"/>
                    </a:lnTo>
                    <a:lnTo>
                      <a:pt x="0" y="6"/>
                    </a:lnTo>
                    <a:lnTo>
                      <a:pt x="11" y="15"/>
                    </a:lnTo>
                    <a:lnTo>
                      <a:pt x="16" y="9"/>
                    </a:lnTo>
                    <a:lnTo>
                      <a:pt x="16" y="9"/>
                    </a:lnTo>
                    <a:lnTo>
                      <a:pt x="16" y="9"/>
                    </a:lnTo>
                    <a:lnTo>
                      <a:pt x="16" y="4"/>
                    </a:lnTo>
                    <a:lnTo>
                      <a:pt x="13" y="0"/>
                    </a:lnTo>
                    <a:lnTo>
                      <a:pt x="9" y="0"/>
                    </a:lnTo>
                    <a:lnTo>
                      <a:pt x="5" y="2"/>
                    </a:lnTo>
                    <a:lnTo>
                      <a:pt x="16"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7" name="Freeform 758"/>
              <p:cNvSpPr>
                <a:spLocks/>
              </p:cNvSpPr>
              <p:nvPr/>
            </p:nvSpPr>
            <p:spPr bwMode="auto">
              <a:xfrm>
                <a:off x="6260" y="2109"/>
                <a:ext cx="15" cy="16"/>
              </a:xfrm>
              <a:custGeom>
                <a:avLst/>
                <a:gdLst>
                  <a:gd name="T0" fmla="*/ 13 w 15"/>
                  <a:gd name="T1" fmla="*/ 11 h 16"/>
                  <a:gd name="T2" fmla="*/ 2 w 15"/>
                  <a:gd name="T3" fmla="*/ 4 h 16"/>
                  <a:gd name="T4" fmla="*/ 0 w 15"/>
                  <a:gd name="T5" fmla="*/ 9 h 16"/>
                  <a:gd name="T6" fmla="*/ 11 w 15"/>
                  <a:gd name="T7" fmla="*/ 16 h 16"/>
                  <a:gd name="T8" fmla="*/ 13 w 15"/>
                  <a:gd name="T9" fmla="*/ 11 h 16"/>
                  <a:gd name="T10" fmla="*/ 13 w 15"/>
                  <a:gd name="T11" fmla="*/ 11 h 16"/>
                  <a:gd name="T12" fmla="*/ 13 w 15"/>
                  <a:gd name="T13" fmla="*/ 11 h 16"/>
                  <a:gd name="T14" fmla="*/ 15 w 15"/>
                  <a:gd name="T15" fmla="*/ 4 h 16"/>
                  <a:gd name="T16" fmla="*/ 11 w 15"/>
                  <a:gd name="T17" fmla="*/ 2 h 16"/>
                  <a:gd name="T18" fmla="*/ 6 w 15"/>
                  <a:gd name="T19" fmla="*/ 0 h 16"/>
                  <a:gd name="T20" fmla="*/ 2 w 15"/>
                  <a:gd name="T21" fmla="*/ 4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2" y="4"/>
                    </a:lnTo>
                    <a:lnTo>
                      <a:pt x="0" y="9"/>
                    </a:lnTo>
                    <a:lnTo>
                      <a:pt x="11" y="16"/>
                    </a:lnTo>
                    <a:lnTo>
                      <a:pt x="13" y="11"/>
                    </a:lnTo>
                    <a:lnTo>
                      <a:pt x="13" y="11"/>
                    </a:lnTo>
                    <a:lnTo>
                      <a:pt x="13" y="11"/>
                    </a:lnTo>
                    <a:lnTo>
                      <a:pt x="15" y="4"/>
                    </a:lnTo>
                    <a:lnTo>
                      <a:pt x="11" y="2"/>
                    </a:lnTo>
                    <a:lnTo>
                      <a:pt x="6" y="0"/>
                    </a:lnTo>
                    <a:lnTo>
                      <a:pt x="2" y="4"/>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8" name="Freeform 759"/>
              <p:cNvSpPr>
                <a:spLocks/>
              </p:cNvSpPr>
              <p:nvPr/>
            </p:nvSpPr>
            <p:spPr bwMode="auto">
              <a:xfrm>
                <a:off x="6262" y="2105"/>
                <a:ext cx="15" cy="15"/>
              </a:xfrm>
              <a:custGeom>
                <a:avLst/>
                <a:gdLst>
                  <a:gd name="T0" fmla="*/ 4 w 15"/>
                  <a:gd name="T1" fmla="*/ 2 h 15"/>
                  <a:gd name="T2" fmla="*/ 4 w 15"/>
                  <a:gd name="T3" fmla="*/ 2 h 15"/>
                  <a:gd name="T4" fmla="*/ 0 w 15"/>
                  <a:gd name="T5" fmla="*/ 8 h 15"/>
                  <a:gd name="T6" fmla="*/ 11 w 15"/>
                  <a:gd name="T7" fmla="*/ 15 h 15"/>
                  <a:gd name="T8" fmla="*/ 15 w 15"/>
                  <a:gd name="T9" fmla="*/ 8 h 15"/>
                  <a:gd name="T10" fmla="*/ 4 w 15"/>
                  <a:gd name="T11" fmla="*/ 2 h 15"/>
                  <a:gd name="T12" fmla="*/ 15 w 15"/>
                  <a:gd name="T13" fmla="*/ 8 h 15"/>
                  <a:gd name="T14" fmla="*/ 15 w 15"/>
                  <a:gd name="T15" fmla="*/ 4 h 15"/>
                  <a:gd name="T16" fmla="*/ 13 w 15"/>
                  <a:gd name="T17" fmla="*/ 0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8"/>
                    </a:lnTo>
                    <a:lnTo>
                      <a:pt x="11" y="15"/>
                    </a:lnTo>
                    <a:lnTo>
                      <a:pt x="15" y="8"/>
                    </a:lnTo>
                    <a:lnTo>
                      <a:pt x="4" y="2"/>
                    </a:lnTo>
                    <a:lnTo>
                      <a:pt x="15" y="8"/>
                    </a:lnTo>
                    <a:lnTo>
                      <a:pt x="15" y="4"/>
                    </a:lnTo>
                    <a:lnTo>
                      <a:pt x="13" y="0"/>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9" name="Freeform 760"/>
              <p:cNvSpPr>
                <a:spLocks/>
              </p:cNvSpPr>
              <p:nvPr/>
            </p:nvSpPr>
            <p:spPr bwMode="auto">
              <a:xfrm>
                <a:off x="6266" y="2100"/>
                <a:ext cx="16" cy="16"/>
              </a:xfrm>
              <a:custGeom>
                <a:avLst/>
                <a:gdLst>
                  <a:gd name="T0" fmla="*/ 13 w 16"/>
                  <a:gd name="T1" fmla="*/ 11 h 16"/>
                  <a:gd name="T2" fmla="*/ 2 w 16"/>
                  <a:gd name="T3" fmla="*/ 2 h 16"/>
                  <a:gd name="T4" fmla="*/ 0 w 16"/>
                  <a:gd name="T5" fmla="*/ 7 h 16"/>
                  <a:gd name="T6" fmla="*/ 11 w 16"/>
                  <a:gd name="T7" fmla="*/ 16 h 16"/>
                  <a:gd name="T8" fmla="*/ 13 w 16"/>
                  <a:gd name="T9" fmla="*/ 11 h 16"/>
                  <a:gd name="T10" fmla="*/ 13 w 16"/>
                  <a:gd name="T11" fmla="*/ 11 h 16"/>
                  <a:gd name="T12" fmla="*/ 13 w 16"/>
                  <a:gd name="T13" fmla="*/ 11 h 16"/>
                  <a:gd name="T14" fmla="*/ 16 w 16"/>
                  <a:gd name="T15" fmla="*/ 5 h 16"/>
                  <a:gd name="T16" fmla="*/ 11 w 16"/>
                  <a:gd name="T17" fmla="*/ 0 h 16"/>
                  <a:gd name="T18" fmla="*/ 7 w 16"/>
                  <a:gd name="T19" fmla="*/ 0 h 16"/>
                  <a:gd name="T20" fmla="*/ 2 w 16"/>
                  <a:gd name="T21" fmla="*/ 2 h 16"/>
                  <a:gd name="T22" fmla="*/ 13 w 16"/>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3" y="11"/>
                    </a:moveTo>
                    <a:lnTo>
                      <a:pt x="2" y="2"/>
                    </a:lnTo>
                    <a:lnTo>
                      <a:pt x="0" y="7"/>
                    </a:lnTo>
                    <a:lnTo>
                      <a:pt x="11" y="16"/>
                    </a:lnTo>
                    <a:lnTo>
                      <a:pt x="13" y="11"/>
                    </a:lnTo>
                    <a:lnTo>
                      <a:pt x="13" y="11"/>
                    </a:lnTo>
                    <a:lnTo>
                      <a:pt x="13" y="11"/>
                    </a:lnTo>
                    <a:lnTo>
                      <a:pt x="16" y="5"/>
                    </a:lnTo>
                    <a:lnTo>
                      <a:pt x="11" y="0"/>
                    </a:lnTo>
                    <a:lnTo>
                      <a:pt x="7"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0" name="Freeform 761"/>
              <p:cNvSpPr>
                <a:spLocks/>
              </p:cNvSpPr>
              <p:nvPr/>
            </p:nvSpPr>
            <p:spPr bwMode="auto">
              <a:xfrm>
                <a:off x="6268" y="2096"/>
                <a:ext cx="16" cy="15"/>
              </a:xfrm>
              <a:custGeom>
                <a:avLst/>
                <a:gdLst>
                  <a:gd name="T0" fmla="*/ 16 w 16"/>
                  <a:gd name="T1" fmla="*/ 9 h 15"/>
                  <a:gd name="T2" fmla="*/ 5 w 16"/>
                  <a:gd name="T3" fmla="*/ 2 h 15"/>
                  <a:gd name="T4" fmla="*/ 0 w 16"/>
                  <a:gd name="T5" fmla="*/ 6 h 15"/>
                  <a:gd name="T6" fmla="*/ 11 w 16"/>
                  <a:gd name="T7" fmla="*/ 15 h 15"/>
                  <a:gd name="T8" fmla="*/ 16 w 16"/>
                  <a:gd name="T9" fmla="*/ 9 h 15"/>
                  <a:gd name="T10" fmla="*/ 16 w 16"/>
                  <a:gd name="T11" fmla="*/ 9 h 15"/>
                  <a:gd name="T12" fmla="*/ 16 w 16"/>
                  <a:gd name="T13" fmla="*/ 9 h 15"/>
                  <a:gd name="T14" fmla="*/ 16 w 16"/>
                  <a:gd name="T15" fmla="*/ 4 h 15"/>
                  <a:gd name="T16" fmla="*/ 14 w 16"/>
                  <a:gd name="T17" fmla="*/ 0 h 15"/>
                  <a:gd name="T18" fmla="*/ 9 w 16"/>
                  <a:gd name="T19" fmla="*/ 0 h 15"/>
                  <a:gd name="T20" fmla="*/ 5 w 16"/>
                  <a:gd name="T21" fmla="*/ 2 h 15"/>
                  <a:gd name="T22" fmla="*/ 16 w 16"/>
                  <a:gd name="T23" fmla="*/ 9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6" y="9"/>
                    </a:moveTo>
                    <a:lnTo>
                      <a:pt x="5" y="2"/>
                    </a:lnTo>
                    <a:lnTo>
                      <a:pt x="0" y="6"/>
                    </a:lnTo>
                    <a:lnTo>
                      <a:pt x="11" y="15"/>
                    </a:lnTo>
                    <a:lnTo>
                      <a:pt x="16" y="9"/>
                    </a:lnTo>
                    <a:lnTo>
                      <a:pt x="16" y="9"/>
                    </a:lnTo>
                    <a:lnTo>
                      <a:pt x="16" y="9"/>
                    </a:lnTo>
                    <a:lnTo>
                      <a:pt x="16" y="4"/>
                    </a:lnTo>
                    <a:lnTo>
                      <a:pt x="14" y="0"/>
                    </a:lnTo>
                    <a:lnTo>
                      <a:pt x="9" y="0"/>
                    </a:lnTo>
                    <a:lnTo>
                      <a:pt x="5" y="2"/>
                    </a:lnTo>
                    <a:lnTo>
                      <a:pt x="16"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1" name="Freeform 762"/>
              <p:cNvSpPr>
                <a:spLocks/>
              </p:cNvSpPr>
              <p:nvPr/>
            </p:nvSpPr>
            <p:spPr bwMode="auto">
              <a:xfrm>
                <a:off x="6273" y="2089"/>
                <a:ext cx="15" cy="16"/>
              </a:xfrm>
              <a:custGeom>
                <a:avLst/>
                <a:gdLst>
                  <a:gd name="T0" fmla="*/ 13 w 15"/>
                  <a:gd name="T1" fmla="*/ 11 h 16"/>
                  <a:gd name="T2" fmla="*/ 2 w 15"/>
                  <a:gd name="T3" fmla="*/ 5 h 16"/>
                  <a:gd name="T4" fmla="*/ 0 w 15"/>
                  <a:gd name="T5" fmla="*/ 9 h 16"/>
                  <a:gd name="T6" fmla="*/ 11 w 15"/>
                  <a:gd name="T7" fmla="*/ 16 h 16"/>
                  <a:gd name="T8" fmla="*/ 13 w 15"/>
                  <a:gd name="T9" fmla="*/ 11 h 16"/>
                  <a:gd name="T10" fmla="*/ 13 w 15"/>
                  <a:gd name="T11" fmla="*/ 11 h 16"/>
                  <a:gd name="T12" fmla="*/ 13 w 15"/>
                  <a:gd name="T13" fmla="*/ 11 h 16"/>
                  <a:gd name="T14" fmla="*/ 15 w 15"/>
                  <a:gd name="T15" fmla="*/ 7 h 16"/>
                  <a:gd name="T16" fmla="*/ 13 w 15"/>
                  <a:gd name="T17" fmla="*/ 2 h 16"/>
                  <a:gd name="T18" fmla="*/ 6 w 15"/>
                  <a:gd name="T19" fmla="*/ 0 h 16"/>
                  <a:gd name="T20" fmla="*/ 2 w 15"/>
                  <a:gd name="T21" fmla="*/ 5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2" y="5"/>
                    </a:lnTo>
                    <a:lnTo>
                      <a:pt x="0" y="9"/>
                    </a:lnTo>
                    <a:lnTo>
                      <a:pt x="11" y="16"/>
                    </a:lnTo>
                    <a:lnTo>
                      <a:pt x="13" y="11"/>
                    </a:lnTo>
                    <a:lnTo>
                      <a:pt x="13" y="11"/>
                    </a:lnTo>
                    <a:lnTo>
                      <a:pt x="13" y="11"/>
                    </a:lnTo>
                    <a:lnTo>
                      <a:pt x="15" y="7"/>
                    </a:lnTo>
                    <a:lnTo>
                      <a:pt x="13" y="2"/>
                    </a:lnTo>
                    <a:lnTo>
                      <a:pt x="6" y="0"/>
                    </a:lnTo>
                    <a:lnTo>
                      <a:pt x="2" y="5"/>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2" name="Freeform 763"/>
              <p:cNvSpPr>
                <a:spLocks/>
              </p:cNvSpPr>
              <p:nvPr/>
            </p:nvSpPr>
            <p:spPr bwMode="auto">
              <a:xfrm>
                <a:off x="6275" y="2085"/>
                <a:ext cx="15" cy="15"/>
              </a:xfrm>
              <a:custGeom>
                <a:avLst/>
                <a:gdLst>
                  <a:gd name="T0" fmla="*/ 4 w 15"/>
                  <a:gd name="T1" fmla="*/ 2 h 15"/>
                  <a:gd name="T2" fmla="*/ 4 w 15"/>
                  <a:gd name="T3" fmla="*/ 2 h 15"/>
                  <a:gd name="T4" fmla="*/ 0 w 15"/>
                  <a:gd name="T5" fmla="*/ 9 h 15"/>
                  <a:gd name="T6" fmla="*/ 11 w 15"/>
                  <a:gd name="T7" fmla="*/ 15 h 15"/>
                  <a:gd name="T8" fmla="*/ 15 w 15"/>
                  <a:gd name="T9" fmla="*/ 11 h 15"/>
                  <a:gd name="T10" fmla="*/ 4 w 15"/>
                  <a:gd name="T11" fmla="*/ 2 h 15"/>
                  <a:gd name="T12" fmla="*/ 15 w 15"/>
                  <a:gd name="T13" fmla="*/ 11 h 15"/>
                  <a:gd name="T14" fmla="*/ 15 w 15"/>
                  <a:gd name="T15" fmla="*/ 4 h 15"/>
                  <a:gd name="T16" fmla="*/ 13 w 15"/>
                  <a:gd name="T17" fmla="*/ 2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9"/>
                    </a:lnTo>
                    <a:lnTo>
                      <a:pt x="11" y="15"/>
                    </a:lnTo>
                    <a:lnTo>
                      <a:pt x="15" y="11"/>
                    </a:lnTo>
                    <a:lnTo>
                      <a:pt x="4" y="2"/>
                    </a:lnTo>
                    <a:lnTo>
                      <a:pt x="15" y="11"/>
                    </a:lnTo>
                    <a:lnTo>
                      <a:pt x="15" y="4"/>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3" name="Freeform 764"/>
              <p:cNvSpPr>
                <a:spLocks/>
              </p:cNvSpPr>
              <p:nvPr/>
            </p:nvSpPr>
            <p:spPr bwMode="auto">
              <a:xfrm>
                <a:off x="6279" y="2080"/>
                <a:ext cx="16" cy="16"/>
              </a:xfrm>
              <a:custGeom>
                <a:avLst/>
                <a:gdLst>
                  <a:gd name="T0" fmla="*/ 14 w 16"/>
                  <a:gd name="T1" fmla="*/ 11 h 16"/>
                  <a:gd name="T2" fmla="*/ 5 w 16"/>
                  <a:gd name="T3" fmla="*/ 2 h 16"/>
                  <a:gd name="T4" fmla="*/ 0 w 16"/>
                  <a:gd name="T5" fmla="*/ 7 h 16"/>
                  <a:gd name="T6" fmla="*/ 11 w 16"/>
                  <a:gd name="T7" fmla="*/ 16 h 16"/>
                  <a:gd name="T8" fmla="*/ 14 w 16"/>
                  <a:gd name="T9" fmla="*/ 11 h 16"/>
                  <a:gd name="T10" fmla="*/ 14 w 16"/>
                  <a:gd name="T11" fmla="*/ 11 h 16"/>
                  <a:gd name="T12" fmla="*/ 14 w 16"/>
                  <a:gd name="T13" fmla="*/ 11 h 16"/>
                  <a:gd name="T14" fmla="*/ 16 w 16"/>
                  <a:gd name="T15" fmla="*/ 7 h 16"/>
                  <a:gd name="T16" fmla="*/ 14 w 16"/>
                  <a:gd name="T17" fmla="*/ 2 h 16"/>
                  <a:gd name="T18" fmla="*/ 9 w 16"/>
                  <a:gd name="T19" fmla="*/ 0 h 16"/>
                  <a:gd name="T20" fmla="*/ 5 w 16"/>
                  <a:gd name="T21" fmla="*/ 2 h 16"/>
                  <a:gd name="T22" fmla="*/ 14 w 16"/>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4" y="11"/>
                    </a:moveTo>
                    <a:lnTo>
                      <a:pt x="5" y="2"/>
                    </a:lnTo>
                    <a:lnTo>
                      <a:pt x="0" y="7"/>
                    </a:lnTo>
                    <a:lnTo>
                      <a:pt x="11" y="16"/>
                    </a:lnTo>
                    <a:lnTo>
                      <a:pt x="14" y="11"/>
                    </a:lnTo>
                    <a:lnTo>
                      <a:pt x="14" y="11"/>
                    </a:lnTo>
                    <a:lnTo>
                      <a:pt x="14" y="11"/>
                    </a:lnTo>
                    <a:lnTo>
                      <a:pt x="16" y="7"/>
                    </a:lnTo>
                    <a:lnTo>
                      <a:pt x="14" y="2"/>
                    </a:lnTo>
                    <a:lnTo>
                      <a:pt x="9" y="0"/>
                    </a:lnTo>
                    <a:lnTo>
                      <a:pt x="5"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4" name="Freeform 765"/>
              <p:cNvSpPr>
                <a:spLocks/>
              </p:cNvSpPr>
              <p:nvPr/>
            </p:nvSpPr>
            <p:spPr bwMode="auto">
              <a:xfrm>
                <a:off x="6284" y="2076"/>
                <a:ext cx="15" cy="15"/>
              </a:xfrm>
              <a:custGeom>
                <a:avLst/>
                <a:gdLst>
                  <a:gd name="T0" fmla="*/ 13 w 15"/>
                  <a:gd name="T1" fmla="*/ 9 h 15"/>
                  <a:gd name="T2" fmla="*/ 2 w 15"/>
                  <a:gd name="T3" fmla="*/ 2 h 15"/>
                  <a:gd name="T4" fmla="*/ 0 w 15"/>
                  <a:gd name="T5" fmla="*/ 6 h 15"/>
                  <a:gd name="T6" fmla="*/ 9 w 15"/>
                  <a:gd name="T7" fmla="*/ 15 h 15"/>
                  <a:gd name="T8" fmla="*/ 13 w 15"/>
                  <a:gd name="T9" fmla="*/ 11 h 15"/>
                  <a:gd name="T10" fmla="*/ 13 w 15"/>
                  <a:gd name="T11" fmla="*/ 9 h 15"/>
                  <a:gd name="T12" fmla="*/ 13 w 15"/>
                  <a:gd name="T13" fmla="*/ 11 h 15"/>
                  <a:gd name="T14" fmla="*/ 15 w 15"/>
                  <a:gd name="T15" fmla="*/ 4 h 15"/>
                  <a:gd name="T16" fmla="*/ 11 w 15"/>
                  <a:gd name="T17" fmla="*/ 2 h 15"/>
                  <a:gd name="T18" fmla="*/ 6 w 15"/>
                  <a:gd name="T19" fmla="*/ 0 h 15"/>
                  <a:gd name="T20" fmla="*/ 2 w 15"/>
                  <a:gd name="T21" fmla="*/ 2 h 15"/>
                  <a:gd name="T22" fmla="*/ 13 w 15"/>
                  <a:gd name="T23" fmla="*/ 9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9"/>
                    </a:moveTo>
                    <a:lnTo>
                      <a:pt x="2" y="2"/>
                    </a:lnTo>
                    <a:lnTo>
                      <a:pt x="0" y="6"/>
                    </a:lnTo>
                    <a:lnTo>
                      <a:pt x="9" y="15"/>
                    </a:lnTo>
                    <a:lnTo>
                      <a:pt x="13" y="11"/>
                    </a:lnTo>
                    <a:lnTo>
                      <a:pt x="13" y="9"/>
                    </a:lnTo>
                    <a:lnTo>
                      <a:pt x="13" y="11"/>
                    </a:lnTo>
                    <a:lnTo>
                      <a:pt x="15" y="4"/>
                    </a:lnTo>
                    <a:lnTo>
                      <a:pt x="11" y="2"/>
                    </a:lnTo>
                    <a:lnTo>
                      <a:pt x="6" y="0"/>
                    </a:lnTo>
                    <a:lnTo>
                      <a:pt x="2" y="2"/>
                    </a:lnTo>
                    <a:lnTo>
                      <a:pt x="13"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5" name="Freeform 766"/>
              <p:cNvSpPr>
                <a:spLocks/>
              </p:cNvSpPr>
              <p:nvPr/>
            </p:nvSpPr>
            <p:spPr bwMode="auto">
              <a:xfrm>
                <a:off x="6286" y="2071"/>
                <a:ext cx="16" cy="14"/>
              </a:xfrm>
              <a:custGeom>
                <a:avLst/>
                <a:gdLst>
                  <a:gd name="T0" fmla="*/ 4 w 16"/>
                  <a:gd name="T1" fmla="*/ 3 h 14"/>
                  <a:gd name="T2" fmla="*/ 2 w 16"/>
                  <a:gd name="T3" fmla="*/ 3 h 14"/>
                  <a:gd name="T4" fmla="*/ 0 w 16"/>
                  <a:gd name="T5" fmla="*/ 7 h 14"/>
                  <a:gd name="T6" fmla="*/ 11 w 16"/>
                  <a:gd name="T7" fmla="*/ 14 h 14"/>
                  <a:gd name="T8" fmla="*/ 13 w 16"/>
                  <a:gd name="T9" fmla="*/ 9 h 14"/>
                  <a:gd name="T10" fmla="*/ 4 w 16"/>
                  <a:gd name="T11" fmla="*/ 3 h 14"/>
                  <a:gd name="T12" fmla="*/ 13 w 16"/>
                  <a:gd name="T13" fmla="*/ 9 h 14"/>
                  <a:gd name="T14" fmla="*/ 16 w 16"/>
                  <a:gd name="T15" fmla="*/ 5 h 14"/>
                  <a:gd name="T16" fmla="*/ 13 w 16"/>
                  <a:gd name="T17" fmla="*/ 0 h 14"/>
                  <a:gd name="T18" fmla="*/ 7 w 16"/>
                  <a:gd name="T19" fmla="*/ 0 h 14"/>
                  <a:gd name="T20" fmla="*/ 2 w 16"/>
                  <a:gd name="T21" fmla="*/ 3 h 14"/>
                  <a:gd name="T22" fmla="*/ 4 w 16"/>
                  <a:gd name="T23"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4">
                    <a:moveTo>
                      <a:pt x="4" y="3"/>
                    </a:moveTo>
                    <a:lnTo>
                      <a:pt x="2" y="3"/>
                    </a:lnTo>
                    <a:lnTo>
                      <a:pt x="0" y="7"/>
                    </a:lnTo>
                    <a:lnTo>
                      <a:pt x="11" y="14"/>
                    </a:lnTo>
                    <a:lnTo>
                      <a:pt x="13" y="9"/>
                    </a:lnTo>
                    <a:lnTo>
                      <a:pt x="4" y="3"/>
                    </a:lnTo>
                    <a:lnTo>
                      <a:pt x="13" y="9"/>
                    </a:lnTo>
                    <a:lnTo>
                      <a:pt x="16" y="5"/>
                    </a:lnTo>
                    <a:lnTo>
                      <a:pt x="13" y="0"/>
                    </a:lnTo>
                    <a:lnTo>
                      <a:pt x="7" y="0"/>
                    </a:lnTo>
                    <a:lnTo>
                      <a:pt x="2" y="3"/>
                    </a:lnTo>
                    <a:lnTo>
                      <a:pt x="4"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6" name="Freeform 767"/>
              <p:cNvSpPr>
                <a:spLocks/>
              </p:cNvSpPr>
              <p:nvPr/>
            </p:nvSpPr>
            <p:spPr bwMode="auto">
              <a:xfrm>
                <a:off x="6290" y="2067"/>
                <a:ext cx="16" cy="15"/>
              </a:xfrm>
              <a:custGeom>
                <a:avLst/>
                <a:gdLst>
                  <a:gd name="T0" fmla="*/ 3 w 16"/>
                  <a:gd name="T1" fmla="*/ 2 h 15"/>
                  <a:gd name="T2" fmla="*/ 3 w 16"/>
                  <a:gd name="T3" fmla="*/ 2 h 15"/>
                  <a:gd name="T4" fmla="*/ 0 w 16"/>
                  <a:gd name="T5" fmla="*/ 7 h 15"/>
                  <a:gd name="T6" fmla="*/ 9 w 16"/>
                  <a:gd name="T7" fmla="*/ 15 h 15"/>
                  <a:gd name="T8" fmla="*/ 14 w 16"/>
                  <a:gd name="T9" fmla="*/ 11 h 15"/>
                  <a:gd name="T10" fmla="*/ 3 w 16"/>
                  <a:gd name="T11" fmla="*/ 2 h 15"/>
                  <a:gd name="T12" fmla="*/ 14 w 16"/>
                  <a:gd name="T13" fmla="*/ 11 h 15"/>
                  <a:gd name="T14" fmla="*/ 16 w 16"/>
                  <a:gd name="T15" fmla="*/ 4 h 15"/>
                  <a:gd name="T16" fmla="*/ 12 w 16"/>
                  <a:gd name="T17" fmla="*/ 0 h 15"/>
                  <a:gd name="T18" fmla="*/ 7 w 16"/>
                  <a:gd name="T19" fmla="*/ 0 h 15"/>
                  <a:gd name="T20" fmla="*/ 3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3" y="2"/>
                    </a:moveTo>
                    <a:lnTo>
                      <a:pt x="3" y="2"/>
                    </a:lnTo>
                    <a:lnTo>
                      <a:pt x="0" y="7"/>
                    </a:lnTo>
                    <a:lnTo>
                      <a:pt x="9" y="15"/>
                    </a:lnTo>
                    <a:lnTo>
                      <a:pt x="14" y="11"/>
                    </a:lnTo>
                    <a:lnTo>
                      <a:pt x="3" y="2"/>
                    </a:lnTo>
                    <a:lnTo>
                      <a:pt x="14" y="11"/>
                    </a:lnTo>
                    <a:lnTo>
                      <a:pt x="16" y="4"/>
                    </a:lnTo>
                    <a:lnTo>
                      <a:pt x="12" y="0"/>
                    </a:lnTo>
                    <a:lnTo>
                      <a:pt x="7" y="0"/>
                    </a:lnTo>
                    <a:lnTo>
                      <a:pt x="3"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7" name="Freeform 768"/>
              <p:cNvSpPr>
                <a:spLocks/>
              </p:cNvSpPr>
              <p:nvPr/>
            </p:nvSpPr>
            <p:spPr bwMode="auto">
              <a:xfrm>
                <a:off x="6293" y="2063"/>
                <a:ext cx="15" cy="15"/>
              </a:xfrm>
              <a:custGeom>
                <a:avLst/>
                <a:gdLst>
                  <a:gd name="T0" fmla="*/ 15 w 15"/>
                  <a:gd name="T1" fmla="*/ 8 h 15"/>
                  <a:gd name="T2" fmla="*/ 4 w 15"/>
                  <a:gd name="T3" fmla="*/ 2 h 15"/>
                  <a:gd name="T4" fmla="*/ 0 w 15"/>
                  <a:gd name="T5" fmla="*/ 6 h 15"/>
                  <a:gd name="T6" fmla="*/ 11 w 15"/>
                  <a:gd name="T7" fmla="*/ 15 h 15"/>
                  <a:gd name="T8" fmla="*/ 13 w 15"/>
                  <a:gd name="T9" fmla="*/ 11 h 15"/>
                  <a:gd name="T10" fmla="*/ 15 w 15"/>
                  <a:gd name="T11" fmla="*/ 8 h 15"/>
                  <a:gd name="T12" fmla="*/ 13 w 15"/>
                  <a:gd name="T13" fmla="*/ 11 h 15"/>
                  <a:gd name="T14" fmla="*/ 15 w 15"/>
                  <a:gd name="T15" fmla="*/ 6 h 15"/>
                  <a:gd name="T16" fmla="*/ 13 w 15"/>
                  <a:gd name="T17" fmla="*/ 2 h 15"/>
                  <a:gd name="T18" fmla="*/ 9 w 15"/>
                  <a:gd name="T19" fmla="*/ 0 h 15"/>
                  <a:gd name="T20" fmla="*/ 4 w 15"/>
                  <a:gd name="T21" fmla="*/ 2 h 15"/>
                  <a:gd name="T22" fmla="*/ 15 w 15"/>
                  <a:gd name="T23" fmla="*/ 8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5" y="8"/>
                    </a:moveTo>
                    <a:lnTo>
                      <a:pt x="4" y="2"/>
                    </a:lnTo>
                    <a:lnTo>
                      <a:pt x="0" y="6"/>
                    </a:lnTo>
                    <a:lnTo>
                      <a:pt x="11" y="15"/>
                    </a:lnTo>
                    <a:lnTo>
                      <a:pt x="13" y="11"/>
                    </a:lnTo>
                    <a:lnTo>
                      <a:pt x="15" y="8"/>
                    </a:lnTo>
                    <a:lnTo>
                      <a:pt x="13" y="11"/>
                    </a:lnTo>
                    <a:lnTo>
                      <a:pt x="15" y="6"/>
                    </a:lnTo>
                    <a:lnTo>
                      <a:pt x="13" y="2"/>
                    </a:lnTo>
                    <a:lnTo>
                      <a:pt x="9" y="0"/>
                    </a:lnTo>
                    <a:lnTo>
                      <a:pt x="4" y="2"/>
                    </a:lnTo>
                    <a:lnTo>
                      <a:pt x="15"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8" name="Freeform 769"/>
              <p:cNvSpPr>
                <a:spLocks/>
              </p:cNvSpPr>
              <p:nvPr/>
            </p:nvSpPr>
            <p:spPr bwMode="auto">
              <a:xfrm>
                <a:off x="6297" y="2058"/>
                <a:ext cx="16" cy="13"/>
              </a:xfrm>
              <a:custGeom>
                <a:avLst/>
                <a:gdLst>
                  <a:gd name="T0" fmla="*/ 2 w 16"/>
                  <a:gd name="T1" fmla="*/ 2 h 13"/>
                  <a:gd name="T2" fmla="*/ 2 w 16"/>
                  <a:gd name="T3" fmla="*/ 2 h 13"/>
                  <a:gd name="T4" fmla="*/ 0 w 16"/>
                  <a:gd name="T5" fmla="*/ 7 h 13"/>
                  <a:gd name="T6" fmla="*/ 11 w 16"/>
                  <a:gd name="T7" fmla="*/ 13 h 13"/>
                  <a:gd name="T8" fmla="*/ 13 w 16"/>
                  <a:gd name="T9" fmla="*/ 9 h 13"/>
                  <a:gd name="T10" fmla="*/ 2 w 16"/>
                  <a:gd name="T11" fmla="*/ 2 h 13"/>
                  <a:gd name="T12" fmla="*/ 13 w 16"/>
                  <a:gd name="T13" fmla="*/ 9 h 13"/>
                  <a:gd name="T14" fmla="*/ 16 w 16"/>
                  <a:gd name="T15" fmla="*/ 5 h 13"/>
                  <a:gd name="T16" fmla="*/ 11 w 16"/>
                  <a:gd name="T17" fmla="*/ 0 h 13"/>
                  <a:gd name="T18" fmla="*/ 7 w 16"/>
                  <a:gd name="T19" fmla="*/ 0 h 13"/>
                  <a:gd name="T20" fmla="*/ 2 w 16"/>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3">
                    <a:moveTo>
                      <a:pt x="2" y="2"/>
                    </a:moveTo>
                    <a:lnTo>
                      <a:pt x="2" y="2"/>
                    </a:lnTo>
                    <a:lnTo>
                      <a:pt x="0" y="7"/>
                    </a:lnTo>
                    <a:lnTo>
                      <a:pt x="11" y="13"/>
                    </a:lnTo>
                    <a:lnTo>
                      <a:pt x="13" y="9"/>
                    </a:lnTo>
                    <a:lnTo>
                      <a:pt x="2" y="2"/>
                    </a:lnTo>
                    <a:lnTo>
                      <a:pt x="13" y="9"/>
                    </a:lnTo>
                    <a:lnTo>
                      <a:pt x="16" y="5"/>
                    </a:lnTo>
                    <a:lnTo>
                      <a:pt x="11" y="0"/>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9" name="Freeform 770"/>
              <p:cNvSpPr>
                <a:spLocks/>
              </p:cNvSpPr>
              <p:nvPr/>
            </p:nvSpPr>
            <p:spPr bwMode="auto">
              <a:xfrm>
                <a:off x="6299" y="2054"/>
                <a:ext cx="16" cy="13"/>
              </a:xfrm>
              <a:custGeom>
                <a:avLst/>
                <a:gdLst>
                  <a:gd name="T0" fmla="*/ 16 w 16"/>
                  <a:gd name="T1" fmla="*/ 9 h 13"/>
                  <a:gd name="T2" fmla="*/ 5 w 16"/>
                  <a:gd name="T3" fmla="*/ 2 h 13"/>
                  <a:gd name="T4" fmla="*/ 0 w 16"/>
                  <a:gd name="T5" fmla="*/ 6 h 13"/>
                  <a:gd name="T6" fmla="*/ 11 w 16"/>
                  <a:gd name="T7" fmla="*/ 13 h 13"/>
                  <a:gd name="T8" fmla="*/ 16 w 16"/>
                  <a:gd name="T9" fmla="*/ 11 h 13"/>
                  <a:gd name="T10" fmla="*/ 16 w 16"/>
                  <a:gd name="T11" fmla="*/ 9 h 13"/>
                  <a:gd name="T12" fmla="*/ 16 w 16"/>
                  <a:gd name="T13" fmla="*/ 11 h 13"/>
                  <a:gd name="T14" fmla="*/ 16 w 16"/>
                  <a:gd name="T15" fmla="*/ 4 h 13"/>
                  <a:gd name="T16" fmla="*/ 14 w 16"/>
                  <a:gd name="T17" fmla="*/ 0 h 13"/>
                  <a:gd name="T18" fmla="*/ 9 w 16"/>
                  <a:gd name="T19" fmla="*/ 0 h 13"/>
                  <a:gd name="T20" fmla="*/ 5 w 16"/>
                  <a:gd name="T21" fmla="*/ 2 h 13"/>
                  <a:gd name="T22" fmla="*/ 16 w 16"/>
                  <a:gd name="T23" fmla="*/ 9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6" y="9"/>
                    </a:moveTo>
                    <a:lnTo>
                      <a:pt x="5" y="2"/>
                    </a:lnTo>
                    <a:lnTo>
                      <a:pt x="0" y="6"/>
                    </a:lnTo>
                    <a:lnTo>
                      <a:pt x="11" y="13"/>
                    </a:lnTo>
                    <a:lnTo>
                      <a:pt x="16" y="11"/>
                    </a:lnTo>
                    <a:lnTo>
                      <a:pt x="16" y="9"/>
                    </a:lnTo>
                    <a:lnTo>
                      <a:pt x="16" y="11"/>
                    </a:lnTo>
                    <a:lnTo>
                      <a:pt x="16" y="4"/>
                    </a:lnTo>
                    <a:lnTo>
                      <a:pt x="14" y="0"/>
                    </a:lnTo>
                    <a:lnTo>
                      <a:pt x="9" y="0"/>
                    </a:lnTo>
                    <a:lnTo>
                      <a:pt x="5" y="2"/>
                    </a:lnTo>
                    <a:lnTo>
                      <a:pt x="16"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0" name="Freeform 771"/>
              <p:cNvSpPr>
                <a:spLocks/>
              </p:cNvSpPr>
              <p:nvPr/>
            </p:nvSpPr>
            <p:spPr bwMode="auto">
              <a:xfrm>
                <a:off x="6304" y="2049"/>
                <a:ext cx="15" cy="14"/>
              </a:xfrm>
              <a:custGeom>
                <a:avLst/>
                <a:gdLst>
                  <a:gd name="T0" fmla="*/ 4 w 15"/>
                  <a:gd name="T1" fmla="*/ 3 h 14"/>
                  <a:gd name="T2" fmla="*/ 2 w 15"/>
                  <a:gd name="T3" fmla="*/ 3 h 14"/>
                  <a:gd name="T4" fmla="*/ 0 w 15"/>
                  <a:gd name="T5" fmla="*/ 7 h 14"/>
                  <a:gd name="T6" fmla="*/ 11 w 15"/>
                  <a:gd name="T7" fmla="*/ 14 h 14"/>
                  <a:gd name="T8" fmla="*/ 13 w 15"/>
                  <a:gd name="T9" fmla="*/ 9 h 14"/>
                  <a:gd name="T10" fmla="*/ 4 w 15"/>
                  <a:gd name="T11" fmla="*/ 3 h 14"/>
                  <a:gd name="T12" fmla="*/ 13 w 15"/>
                  <a:gd name="T13" fmla="*/ 9 h 14"/>
                  <a:gd name="T14" fmla="*/ 15 w 15"/>
                  <a:gd name="T15" fmla="*/ 5 h 14"/>
                  <a:gd name="T16" fmla="*/ 13 w 15"/>
                  <a:gd name="T17" fmla="*/ 0 h 14"/>
                  <a:gd name="T18" fmla="*/ 6 w 15"/>
                  <a:gd name="T19" fmla="*/ 0 h 14"/>
                  <a:gd name="T20" fmla="*/ 2 w 15"/>
                  <a:gd name="T21" fmla="*/ 3 h 14"/>
                  <a:gd name="T22" fmla="*/ 4 w 15"/>
                  <a:gd name="T23"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4" y="3"/>
                    </a:moveTo>
                    <a:lnTo>
                      <a:pt x="2" y="3"/>
                    </a:lnTo>
                    <a:lnTo>
                      <a:pt x="0" y="7"/>
                    </a:lnTo>
                    <a:lnTo>
                      <a:pt x="11" y="14"/>
                    </a:lnTo>
                    <a:lnTo>
                      <a:pt x="13" y="9"/>
                    </a:lnTo>
                    <a:lnTo>
                      <a:pt x="4" y="3"/>
                    </a:lnTo>
                    <a:lnTo>
                      <a:pt x="13" y="9"/>
                    </a:lnTo>
                    <a:lnTo>
                      <a:pt x="15" y="5"/>
                    </a:lnTo>
                    <a:lnTo>
                      <a:pt x="13" y="0"/>
                    </a:lnTo>
                    <a:lnTo>
                      <a:pt x="6" y="0"/>
                    </a:lnTo>
                    <a:lnTo>
                      <a:pt x="2" y="3"/>
                    </a:lnTo>
                    <a:lnTo>
                      <a:pt x="4"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1" name="Freeform 772"/>
              <p:cNvSpPr>
                <a:spLocks/>
              </p:cNvSpPr>
              <p:nvPr/>
            </p:nvSpPr>
            <p:spPr bwMode="auto">
              <a:xfrm>
                <a:off x="6308" y="2045"/>
                <a:ext cx="13" cy="15"/>
              </a:xfrm>
              <a:custGeom>
                <a:avLst/>
                <a:gdLst>
                  <a:gd name="T0" fmla="*/ 13 w 13"/>
                  <a:gd name="T1" fmla="*/ 9 h 15"/>
                  <a:gd name="T2" fmla="*/ 2 w 13"/>
                  <a:gd name="T3" fmla="*/ 2 h 15"/>
                  <a:gd name="T4" fmla="*/ 0 w 13"/>
                  <a:gd name="T5" fmla="*/ 7 h 15"/>
                  <a:gd name="T6" fmla="*/ 9 w 13"/>
                  <a:gd name="T7" fmla="*/ 15 h 15"/>
                  <a:gd name="T8" fmla="*/ 13 w 13"/>
                  <a:gd name="T9" fmla="*/ 11 h 15"/>
                  <a:gd name="T10" fmla="*/ 13 w 13"/>
                  <a:gd name="T11" fmla="*/ 9 h 15"/>
                  <a:gd name="T12" fmla="*/ 13 w 13"/>
                  <a:gd name="T13" fmla="*/ 11 h 15"/>
                  <a:gd name="T14" fmla="*/ 13 w 13"/>
                  <a:gd name="T15" fmla="*/ 4 h 15"/>
                  <a:gd name="T16" fmla="*/ 11 w 13"/>
                  <a:gd name="T17" fmla="*/ 0 h 15"/>
                  <a:gd name="T18" fmla="*/ 7 w 13"/>
                  <a:gd name="T19" fmla="*/ 0 h 15"/>
                  <a:gd name="T20" fmla="*/ 2 w 13"/>
                  <a:gd name="T21" fmla="*/ 2 h 15"/>
                  <a:gd name="T22" fmla="*/ 13 w 13"/>
                  <a:gd name="T23" fmla="*/ 9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3" y="9"/>
                    </a:moveTo>
                    <a:lnTo>
                      <a:pt x="2" y="2"/>
                    </a:lnTo>
                    <a:lnTo>
                      <a:pt x="0" y="7"/>
                    </a:lnTo>
                    <a:lnTo>
                      <a:pt x="9" y="15"/>
                    </a:lnTo>
                    <a:lnTo>
                      <a:pt x="13" y="11"/>
                    </a:lnTo>
                    <a:lnTo>
                      <a:pt x="13" y="9"/>
                    </a:lnTo>
                    <a:lnTo>
                      <a:pt x="13" y="11"/>
                    </a:lnTo>
                    <a:lnTo>
                      <a:pt x="13" y="4"/>
                    </a:lnTo>
                    <a:lnTo>
                      <a:pt x="11" y="0"/>
                    </a:lnTo>
                    <a:lnTo>
                      <a:pt x="7" y="0"/>
                    </a:lnTo>
                    <a:lnTo>
                      <a:pt x="2" y="2"/>
                    </a:lnTo>
                    <a:lnTo>
                      <a:pt x="13"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2" name="Freeform 773"/>
              <p:cNvSpPr>
                <a:spLocks/>
              </p:cNvSpPr>
              <p:nvPr/>
            </p:nvSpPr>
            <p:spPr bwMode="auto">
              <a:xfrm>
                <a:off x="6310" y="2040"/>
                <a:ext cx="16" cy="14"/>
              </a:xfrm>
              <a:custGeom>
                <a:avLst/>
                <a:gdLst>
                  <a:gd name="T0" fmla="*/ 5 w 16"/>
                  <a:gd name="T1" fmla="*/ 3 h 14"/>
                  <a:gd name="T2" fmla="*/ 5 w 16"/>
                  <a:gd name="T3" fmla="*/ 3 h 14"/>
                  <a:gd name="T4" fmla="*/ 0 w 16"/>
                  <a:gd name="T5" fmla="*/ 7 h 14"/>
                  <a:gd name="T6" fmla="*/ 11 w 16"/>
                  <a:gd name="T7" fmla="*/ 14 h 14"/>
                  <a:gd name="T8" fmla="*/ 14 w 16"/>
                  <a:gd name="T9" fmla="*/ 12 h 14"/>
                  <a:gd name="T10" fmla="*/ 5 w 16"/>
                  <a:gd name="T11" fmla="*/ 3 h 14"/>
                  <a:gd name="T12" fmla="*/ 14 w 16"/>
                  <a:gd name="T13" fmla="*/ 12 h 14"/>
                  <a:gd name="T14" fmla="*/ 16 w 16"/>
                  <a:gd name="T15" fmla="*/ 5 h 14"/>
                  <a:gd name="T16" fmla="*/ 14 w 16"/>
                  <a:gd name="T17" fmla="*/ 0 h 14"/>
                  <a:gd name="T18" fmla="*/ 9 w 16"/>
                  <a:gd name="T19" fmla="*/ 0 h 14"/>
                  <a:gd name="T20" fmla="*/ 5 w 16"/>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4">
                    <a:moveTo>
                      <a:pt x="5" y="3"/>
                    </a:moveTo>
                    <a:lnTo>
                      <a:pt x="5" y="3"/>
                    </a:lnTo>
                    <a:lnTo>
                      <a:pt x="0" y="7"/>
                    </a:lnTo>
                    <a:lnTo>
                      <a:pt x="11" y="14"/>
                    </a:lnTo>
                    <a:lnTo>
                      <a:pt x="14" y="12"/>
                    </a:lnTo>
                    <a:lnTo>
                      <a:pt x="5" y="3"/>
                    </a:lnTo>
                    <a:lnTo>
                      <a:pt x="14" y="12"/>
                    </a:lnTo>
                    <a:lnTo>
                      <a:pt x="16" y="5"/>
                    </a:lnTo>
                    <a:lnTo>
                      <a:pt x="14" y="0"/>
                    </a:lnTo>
                    <a:lnTo>
                      <a:pt x="9" y="0"/>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3" name="Freeform 774"/>
              <p:cNvSpPr>
                <a:spLocks/>
              </p:cNvSpPr>
              <p:nvPr/>
            </p:nvSpPr>
            <p:spPr bwMode="auto">
              <a:xfrm>
                <a:off x="6315" y="2036"/>
                <a:ext cx="13" cy="16"/>
              </a:xfrm>
              <a:custGeom>
                <a:avLst/>
                <a:gdLst>
                  <a:gd name="T0" fmla="*/ 2 w 13"/>
                  <a:gd name="T1" fmla="*/ 2 h 16"/>
                  <a:gd name="T2" fmla="*/ 2 w 13"/>
                  <a:gd name="T3" fmla="*/ 2 h 16"/>
                  <a:gd name="T4" fmla="*/ 0 w 13"/>
                  <a:gd name="T5" fmla="*/ 7 h 16"/>
                  <a:gd name="T6" fmla="*/ 9 w 13"/>
                  <a:gd name="T7" fmla="*/ 16 h 16"/>
                  <a:gd name="T8" fmla="*/ 13 w 13"/>
                  <a:gd name="T9" fmla="*/ 11 h 16"/>
                  <a:gd name="T10" fmla="*/ 2 w 13"/>
                  <a:gd name="T11" fmla="*/ 2 h 16"/>
                  <a:gd name="T12" fmla="*/ 13 w 13"/>
                  <a:gd name="T13" fmla="*/ 11 h 16"/>
                  <a:gd name="T14" fmla="*/ 13 w 13"/>
                  <a:gd name="T15" fmla="*/ 4 h 16"/>
                  <a:gd name="T16" fmla="*/ 11 w 13"/>
                  <a:gd name="T17" fmla="*/ 2 h 16"/>
                  <a:gd name="T18" fmla="*/ 6 w 13"/>
                  <a:gd name="T19" fmla="*/ 0 h 16"/>
                  <a:gd name="T20" fmla="*/ 2 w 13"/>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2"/>
                    </a:moveTo>
                    <a:lnTo>
                      <a:pt x="2" y="2"/>
                    </a:lnTo>
                    <a:lnTo>
                      <a:pt x="0" y="7"/>
                    </a:lnTo>
                    <a:lnTo>
                      <a:pt x="9" y="16"/>
                    </a:lnTo>
                    <a:lnTo>
                      <a:pt x="13" y="11"/>
                    </a:lnTo>
                    <a:lnTo>
                      <a:pt x="2" y="2"/>
                    </a:lnTo>
                    <a:lnTo>
                      <a:pt x="13" y="11"/>
                    </a:lnTo>
                    <a:lnTo>
                      <a:pt x="13" y="4"/>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4" name="Freeform 775"/>
              <p:cNvSpPr>
                <a:spLocks/>
              </p:cNvSpPr>
              <p:nvPr/>
            </p:nvSpPr>
            <p:spPr bwMode="auto">
              <a:xfrm>
                <a:off x="6317" y="2032"/>
                <a:ext cx="15" cy="15"/>
              </a:xfrm>
              <a:custGeom>
                <a:avLst/>
                <a:gdLst>
                  <a:gd name="T0" fmla="*/ 13 w 15"/>
                  <a:gd name="T1" fmla="*/ 11 h 15"/>
                  <a:gd name="T2" fmla="*/ 4 w 15"/>
                  <a:gd name="T3" fmla="*/ 2 h 15"/>
                  <a:gd name="T4" fmla="*/ 0 w 15"/>
                  <a:gd name="T5" fmla="*/ 6 h 15"/>
                  <a:gd name="T6" fmla="*/ 11 w 15"/>
                  <a:gd name="T7" fmla="*/ 15 h 15"/>
                  <a:gd name="T8" fmla="*/ 13 w 15"/>
                  <a:gd name="T9" fmla="*/ 11 h 15"/>
                  <a:gd name="T10" fmla="*/ 13 w 15"/>
                  <a:gd name="T11" fmla="*/ 11 h 15"/>
                  <a:gd name="T12" fmla="*/ 13 w 15"/>
                  <a:gd name="T13" fmla="*/ 11 h 15"/>
                  <a:gd name="T14" fmla="*/ 15 w 15"/>
                  <a:gd name="T15" fmla="*/ 6 h 15"/>
                  <a:gd name="T16" fmla="*/ 13 w 15"/>
                  <a:gd name="T17" fmla="*/ 2 h 15"/>
                  <a:gd name="T18" fmla="*/ 9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6"/>
                    </a:lnTo>
                    <a:lnTo>
                      <a:pt x="11" y="15"/>
                    </a:lnTo>
                    <a:lnTo>
                      <a:pt x="13" y="11"/>
                    </a:lnTo>
                    <a:lnTo>
                      <a:pt x="13" y="11"/>
                    </a:lnTo>
                    <a:lnTo>
                      <a:pt x="13" y="11"/>
                    </a:lnTo>
                    <a:lnTo>
                      <a:pt x="15" y="6"/>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5" name="Freeform 776"/>
              <p:cNvSpPr>
                <a:spLocks/>
              </p:cNvSpPr>
              <p:nvPr/>
            </p:nvSpPr>
            <p:spPr bwMode="auto">
              <a:xfrm>
                <a:off x="6321" y="2027"/>
                <a:ext cx="16" cy="16"/>
              </a:xfrm>
              <a:custGeom>
                <a:avLst/>
                <a:gdLst>
                  <a:gd name="T0" fmla="*/ 3 w 16"/>
                  <a:gd name="T1" fmla="*/ 2 h 16"/>
                  <a:gd name="T2" fmla="*/ 3 w 16"/>
                  <a:gd name="T3" fmla="*/ 2 h 16"/>
                  <a:gd name="T4" fmla="*/ 0 w 16"/>
                  <a:gd name="T5" fmla="*/ 7 h 16"/>
                  <a:gd name="T6" fmla="*/ 9 w 16"/>
                  <a:gd name="T7" fmla="*/ 16 h 16"/>
                  <a:gd name="T8" fmla="*/ 14 w 16"/>
                  <a:gd name="T9" fmla="*/ 11 h 16"/>
                  <a:gd name="T10" fmla="*/ 3 w 16"/>
                  <a:gd name="T11" fmla="*/ 2 h 16"/>
                  <a:gd name="T12" fmla="*/ 14 w 16"/>
                  <a:gd name="T13" fmla="*/ 11 h 16"/>
                  <a:gd name="T14" fmla="*/ 16 w 16"/>
                  <a:gd name="T15" fmla="*/ 5 h 16"/>
                  <a:gd name="T16" fmla="*/ 11 w 16"/>
                  <a:gd name="T17" fmla="*/ 2 h 16"/>
                  <a:gd name="T18" fmla="*/ 7 w 16"/>
                  <a:gd name="T19" fmla="*/ 0 h 16"/>
                  <a:gd name="T20" fmla="*/ 3 w 16"/>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3" y="2"/>
                    </a:moveTo>
                    <a:lnTo>
                      <a:pt x="3" y="2"/>
                    </a:lnTo>
                    <a:lnTo>
                      <a:pt x="0" y="7"/>
                    </a:lnTo>
                    <a:lnTo>
                      <a:pt x="9" y="16"/>
                    </a:lnTo>
                    <a:lnTo>
                      <a:pt x="14" y="11"/>
                    </a:lnTo>
                    <a:lnTo>
                      <a:pt x="3" y="2"/>
                    </a:lnTo>
                    <a:lnTo>
                      <a:pt x="14" y="11"/>
                    </a:lnTo>
                    <a:lnTo>
                      <a:pt x="16" y="5"/>
                    </a:lnTo>
                    <a:lnTo>
                      <a:pt x="11" y="2"/>
                    </a:lnTo>
                    <a:lnTo>
                      <a:pt x="7" y="0"/>
                    </a:lnTo>
                    <a:lnTo>
                      <a:pt x="3"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6" name="Freeform 777"/>
              <p:cNvSpPr>
                <a:spLocks/>
              </p:cNvSpPr>
              <p:nvPr/>
            </p:nvSpPr>
            <p:spPr bwMode="auto">
              <a:xfrm>
                <a:off x="6324" y="2023"/>
                <a:ext cx="15" cy="15"/>
              </a:xfrm>
              <a:custGeom>
                <a:avLst/>
                <a:gdLst>
                  <a:gd name="T0" fmla="*/ 13 w 15"/>
                  <a:gd name="T1" fmla="*/ 11 h 15"/>
                  <a:gd name="T2" fmla="*/ 4 w 15"/>
                  <a:gd name="T3" fmla="*/ 2 h 15"/>
                  <a:gd name="T4" fmla="*/ 0 w 15"/>
                  <a:gd name="T5" fmla="*/ 6 h 15"/>
                  <a:gd name="T6" fmla="*/ 11 w 15"/>
                  <a:gd name="T7" fmla="*/ 15 h 15"/>
                  <a:gd name="T8" fmla="*/ 13 w 15"/>
                  <a:gd name="T9" fmla="*/ 11 h 15"/>
                  <a:gd name="T10" fmla="*/ 13 w 15"/>
                  <a:gd name="T11" fmla="*/ 11 h 15"/>
                  <a:gd name="T12" fmla="*/ 13 w 15"/>
                  <a:gd name="T13" fmla="*/ 11 h 15"/>
                  <a:gd name="T14" fmla="*/ 15 w 15"/>
                  <a:gd name="T15" fmla="*/ 6 h 15"/>
                  <a:gd name="T16" fmla="*/ 13 w 15"/>
                  <a:gd name="T17" fmla="*/ 2 h 15"/>
                  <a:gd name="T18" fmla="*/ 8 w 15"/>
                  <a:gd name="T19" fmla="*/ 0 h 15"/>
                  <a:gd name="T20" fmla="*/ 4 w 15"/>
                  <a:gd name="T21" fmla="*/ 2 h 15"/>
                  <a:gd name="T22" fmla="*/ 13 w 15"/>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1"/>
                    </a:moveTo>
                    <a:lnTo>
                      <a:pt x="4" y="2"/>
                    </a:lnTo>
                    <a:lnTo>
                      <a:pt x="0" y="6"/>
                    </a:lnTo>
                    <a:lnTo>
                      <a:pt x="11" y="15"/>
                    </a:lnTo>
                    <a:lnTo>
                      <a:pt x="13" y="11"/>
                    </a:lnTo>
                    <a:lnTo>
                      <a:pt x="13" y="11"/>
                    </a:lnTo>
                    <a:lnTo>
                      <a:pt x="13" y="11"/>
                    </a:lnTo>
                    <a:lnTo>
                      <a:pt x="15" y="6"/>
                    </a:lnTo>
                    <a:lnTo>
                      <a:pt x="13" y="2"/>
                    </a:lnTo>
                    <a:lnTo>
                      <a:pt x="8"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7" name="Freeform 778"/>
              <p:cNvSpPr>
                <a:spLocks/>
              </p:cNvSpPr>
              <p:nvPr/>
            </p:nvSpPr>
            <p:spPr bwMode="auto">
              <a:xfrm>
                <a:off x="6328" y="2018"/>
                <a:ext cx="16" cy="16"/>
              </a:xfrm>
              <a:custGeom>
                <a:avLst/>
                <a:gdLst>
                  <a:gd name="T0" fmla="*/ 2 w 16"/>
                  <a:gd name="T1" fmla="*/ 3 h 16"/>
                  <a:gd name="T2" fmla="*/ 2 w 16"/>
                  <a:gd name="T3" fmla="*/ 3 h 16"/>
                  <a:gd name="T4" fmla="*/ 0 w 16"/>
                  <a:gd name="T5" fmla="*/ 7 h 16"/>
                  <a:gd name="T6" fmla="*/ 9 w 16"/>
                  <a:gd name="T7" fmla="*/ 16 h 16"/>
                  <a:gd name="T8" fmla="*/ 13 w 16"/>
                  <a:gd name="T9" fmla="*/ 11 h 16"/>
                  <a:gd name="T10" fmla="*/ 2 w 16"/>
                  <a:gd name="T11" fmla="*/ 3 h 16"/>
                  <a:gd name="T12" fmla="*/ 13 w 16"/>
                  <a:gd name="T13" fmla="*/ 11 h 16"/>
                  <a:gd name="T14" fmla="*/ 16 w 16"/>
                  <a:gd name="T15" fmla="*/ 7 h 16"/>
                  <a:gd name="T16" fmla="*/ 13 w 16"/>
                  <a:gd name="T17" fmla="*/ 3 h 16"/>
                  <a:gd name="T18" fmla="*/ 7 w 16"/>
                  <a:gd name="T19" fmla="*/ 0 h 16"/>
                  <a:gd name="T20" fmla="*/ 2 w 16"/>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2" y="3"/>
                    </a:moveTo>
                    <a:lnTo>
                      <a:pt x="2" y="3"/>
                    </a:lnTo>
                    <a:lnTo>
                      <a:pt x="0" y="7"/>
                    </a:lnTo>
                    <a:lnTo>
                      <a:pt x="9" y="16"/>
                    </a:lnTo>
                    <a:lnTo>
                      <a:pt x="13" y="11"/>
                    </a:lnTo>
                    <a:lnTo>
                      <a:pt x="2" y="3"/>
                    </a:lnTo>
                    <a:lnTo>
                      <a:pt x="13" y="11"/>
                    </a:lnTo>
                    <a:lnTo>
                      <a:pt x="16" y="7"/>
                    </a:lnTo>
                    <a:lnTo>
                      <a:pt x="13" y="3"/>
                    </a:lnTo>
                    <a:lnTo>
                      <a:pt x="7" y="0"/>
                    </a:lnTo>
                    <a:lnTo>
                      <a:pt x="2"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8" name="Freeform 779"/>
              <p:cNvSpPr>
                <a:spLocks/>
              </p:cNvSpPr>
              <p:nvPr/>
            </p:nvSpPr>
            <p:spPr bwMode="auto">
              <a:xfrm>
                <a:off x="6330" y="2016"/>
                <a:ext cx="16" cy="13"/>
              </a:xfrm>
              <a:custGeom>
                <a:avLst/>
                <a:gdLst>
                  <a:gd name="T0" fmla="*/ 14 w 16"/>
                  <a:gd name="T1" fmla="*/ 9 h 13"/>
                  <a:gd name="T2" fmla="*/ 5 w 16"/>
                  <a:gd name="T3" fmla="*/ 2 h 13"/>
                  <a:gd name="T4" fmla="*/ 0 w 16"/>
                  <a:gd name="T5" fmla="*/ 5 h 13"/>
                  <a:gd name="T6" fmla="*/ 11 w 16"/>
                  <a:gd name="T7" fmla="*/ 13 h 13"/>
                  <a:gd name="T8" fmla="*/ 14 w 16"/>
                  <a:gd name="T9" fmla="*/ 9 h 13"/>
                  <a:gd name="T10" fmla="*/ 14 w 16"/>
                  <a:gd name="T11" fmla="*/ 9 h 13"/>
                  <a:gd name="T12" fmla="*/ 14 w 16"/>
                  <a:gd name="T13" fmla="*/ 9 h 13"/>
                  <a:gd name="T14" fmla="*/ 16 w 16"/>
                  <a:gd name="T15" fmla="*/ 5 h 13"/>
                  <a:gd name="T16" fmla="*/ 14 w 16"/>
                  <a:gd name="T17" fmla="*/ 0 h 13"/>
                  <a:gd name="T18" fmla="*/ 9 w 16"/>
                  <a:gd name="T19" fmla="*/ 0 h 13"/>
                  <a:gd name="T20" fmla="*/ 5 w 16"/>
                  <a:gd name="T21" fmla="*/ 2 h 13"/>
                  <a:gd name="T22" fmla="*/ 14 w 16"/>
                  <a:gd name="T23" fmla="*/ 9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4" y="9"/>
                    </a:moveTo>
                    <a:lnTo>
                      <a:pt x="5" y="2"/>
                    </a:lnTo>
                    <a:lnTo>
                      <a:pt x="0" y="5"/>
                    </a:lnTo>
                    <a:lnTo>
                      <a:pt x="11" y="13"/>
                    </a:lnTo>
                    <a:lnTo>
                      <a:pt x="14" y="9"/>
                    </a:lnTo>
                    <a:lnTo>
                      <a:pt x="14" y="9"/>
                    </a:lnTo>
                    <a:lnTo>
                      <a:pt x="14" y="9"/>
                    </a:lnTo>
                    <a:lnTo>
                      <a:pt x="16" y="5"/>
                    </a:lnTo>
                    <a:lnTo>
                      <a:pt x="14" y="0"/>
                    </a:lnTo>
                    <a:lnTo>
                      <a:pt x="9" y="0"/>
                    </a:lnTo>
                    <a:lnTo>
                      <a:pt x="5" y="2"/>
                    </a:lnTo>
                    <a:lnTo>
                      <a:pt x="14"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9" name="Freeform 780"/>
              <p:cNvSpPr>
                <a:spLocks/>
              </p:cNvSpPr>
              <p:nvPr/>
            </p:nvSpPr>
            <p:spPr bwMode="auto">
              <a:xfrm>
                <a:off x="6335" y="2012"/>
                <a:ext cx="15" cy="13"/>
              </a:xfrm>
              <a:custGeom>
                <a:avLst/>
                <a:gdLst>
                  <a:gd name="T0" fmla="*/ 4 w 15"/>
                  <a:gd name="T1" fmla="*/ 2 h 13"/>
                  <a:gd name="T2" fmla="*/ 4 w 15"/>
                  <a:gd name="T3" fmla="*/ 2 h 13"/>
                  <a:gd name="T4" fmla="*/ 0 w 15"/>
                  <a:gd name="T5" fmla="*/ 6 h 13"/>
                  <a:gd name="T6" fmla="*/ 9 w 15"/>
                  <a:gd name="T7" fmla="*/ 13 h 13"/>
                  <a:gd name="T8" fmla="*/ 13 w 15"/>
                  <a:gd name="T9" fmla="*/ 11 h 13"/>
                  <a:gd name="T10" fmla="*/ 4 w 15"/>
                  <a:gd name="T11" fmla="*/ 2 h 13"/>
                  <a:gd name="T12" fmla="*/ 13 w 15"/>
                  <a:gd name="T13" fmla="*/ 11 h 13"/>
                  <a:gd name="T14" fmla="*/ 15 w 15"/>
                  <a:gd name="T15" fmla="*/ 4 h 13"/>
                  <a:gd name="T16" fmla="*/ 13 w 15"/>
                  <a:gd name="T17" fmla="*/ 0 h 13"/>
                  <a:gd name="T18" fmla="*/ 9 w 15"/>
                  <a:gd name="T19" fmla="*/ 0 h 13"/>
                  <a:gd name="T20" fmla="*/ 4 w 15"/>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3">
                    <a:moveTo>
                      <a:pt x="4" y="2"/>
                    </a:moveTo>
                    <a:lnTo>
                      <a:pt x="4" y="2"/>
                    </a:lnTo>
                    <a:lnTo>
                      <a:pt x="0" y="6"/>
                    </a:lnTo>
                    <a:lnTo>
                      <a:pt x="9" y="13"/>
                    </a:lnTo>
                    <a:lnTo>
                      <a:pt x="13" y="11"/>
                    </a:lnTo>
                    <a:lnTo>
                      <a:pt x="4" y="2"/>
                    </a:lnTo>
                    <a:lnTo>
                      <a:pt x="13" y="11"/>
                    </a:lnTo>
                    <a:lnTo>
                      <a:pt x="15" y="4"/>
                    </a:lnTo>
                    <a:lnTo>
                      <a:pt x="13" y="0"/>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0" name="Freeform 781"/>
              <p:cNvSpPr>
                <a:spLocks/>
              </p:cNvSpPr>
              <p:nvPr/>
            </p:nvSpPr>
            <p:spPr bwMode="auto">
              <a:xfrm>
                <a:off x="6339" y="2007"/>
                <a:ext cx="13" cy="16"/>
              </a:xfrm>
              <a:custGeom>
                <a:avLst/>
                <a:gdLst>
                  <a:gd name="T0" fmla="*/ 13 w 13"/>
                  <a:gd name="T1" fmla="*/ 11 h 16"/>
                  <a:gd name="T2" fmla="*/ 2 w 13"/>
                  <a:gd name="T3" fmla="*/ 2 h 16"/>
                  <a:gd name="T4" fmla="*/ 0 w 13"/>
                  <a:gd name="T5" fmla="*/ 7 h 16"/>
                  <a:gd name="T6" fmla="*/ 9 w 13"/>
                  <a:gd name="T7" fmla="*/ 16 h 16"/>
                  <a:gd name="T8" fmla="*/ 11 w 13"/>
                  <a:gd name="T9" fmla="*/ 11 h 16"/>
                  <a:gd name="T10" fmla="*/ 13 w 13"/>
                  <a:gd name="T11" fmla="*/ 11 h 16"/>
                  <a:gd name="T12" fmla="*/ 11 w 13"/>
                  <a:gd name="T13" fmla="*/ 11 h 16"/>
                  <a:gd name="T14" fmla="*/ 13 w 13"/>
                  <a:gd name="T15" fmla="*/ 7 h 16"/>
                  <a:gd name="T16" fmla="*/ 11 w 13"/>
                  <a:gd name="T17" fmla="*/ 2 h 16"/>
                  <a:gd name="T18" fmla="*/ 7 w 13"/>
                  <a:gd name="T19" fmla="*/ 0 h 16"/>
                  <a:gd name="T20" fmla="*/ 2 w 13"/>
                  <a:gd name="T21" fmla="*/ 2 h 16"/>
                  <a:gd name="T22" fmla="*/ 13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3" y="11"/>
                    </a:moveTo>
                    <a:lnTo>
                      <a:pt x="2" y="2"/>
                    </a:lnTo>
                    <a:lnTo>
                      <a:pt x="0" y="7"/>
                    </a:lnTo>
                    <a:lnTo>
                      <a:pt x="9" y="16"/>
                    </a:lnTo>
                    <a:lnTo>
                      <a:pt x="11" y="11"/>
                    </a:lnTo>
                    <a:lnTo>
                      <a:pt x="13" y="11"/>
                    </a:lnTo>
                    <a:lnTo>
                      <a:pt x="11" y="11"/>
                    </a:lnTo>
                    <a:lnTo>
                      <a:pt x="13" y="7"/>
                    </a:lnTo>
                    <a:lnTo>
                      <a:pt x="11" y="2"/>
                    </a:lnTo>
                    <a:lnTo>
                      <a:pt x="7" y="0"/>
                    </a:lnTo>
                    <a:lnTo>
                      <a:pt x="2"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1" name="Freeform 782"/>
              <p:cNvSpPr>
                <a:spLocks/>
              </p:cNvSpPr>
              <p:nvPr/>
            </p:nvSpPr>
            <p:spPr bwMode="auto">
              <a:xfrm>
                <a:off x="6341" y="2003"/>
                <a:ext cx="16" cy="15"/>
              </a:xfrm>
              <a:custGeom>
                <a:avLst/>
                <a:gdLst>
                  <a:gd name="T0" fmla="*/ 5 w 16"/>
                  <a:gd name="T1" fmla="*/ 2 h 15"/>
                  <a:gd name="T2" fmla="*/ 5 w 16"/>
                  <a:gd name="T3" fmla="*/ 2 h 15"/>
                  <a:gd name="T4" fmla="*/ 0 w 16"/>
                  <a:gd name="T5" fmla="*/ 6 h 15"/>
                  <a:gd name="T6" fmla="*/ 11 w 16"/>
                  <a:gd name="T7" fmla="*/ 15 h 15"/>
                  <a:gd name="T8" fmla="*/ 14 w 16"/>
                  <a:gd name="T9" fmla="*/ 11 h 15"/>
                  <a:gd name="T10" fmla="*/ 5 w 16"/>
                  <a:gd name="T11" fmla="*/ 2 h 15"/>
                  <a:gd name="T12" fmla="*/ 14 w 16"/>
                  <a:gd name="T13" fmla="*/ 11 h 15"/>
                  <a:gd name="T14" fmla="*/ 16 w 16"/>
                  <a:gd name="T15" fmla="*/ 6 h 15"/>
                  <a:gd name="T16" fmla="*/ 14 w 16"/>
                  <a:gd name="T17" fmla="*/ 2 h 15"/>
                  <a:gd name="T18" fmla="*/ 9 w 16"/>
                  <a:gd name="T19" fmla="*/ 0 h 15"/>
                  <a:gd name="T20" fmla="*/ 5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5" y="2"/>
                    </a:moveTo>
                    <a:lnTo>
                      <a:pt x="5" y="2"/>
                    </a:lnTo>
                    <a:lnTo>
                      <a:pt x="0" y="6"/>
                    </a:lnTo>
                    <a:lnTo>
                      <a:pt x="11" y="15"/>
                    </a:lnTo>
                    <a:lnTo>
                      <a:pt x="14" y="11"/>
                    </a:lnTo>
                    <a:lnTo>
                      <a:pt x="5" y="2"/>
                    </a:lnTo>
                    <a:lnTo>
                      <a:pt x="14" y="11"/>
                    </a:lnTo>
                    <a:lnTo>
                      <a:pt x="16" y="6"/>
                    </a:lnTo>
                    <a:lnTo>
                      <a:pt x="14"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2" name="Freeform 783"/>
              <p:cNvSpPr>
                <a:spLocks/>
              </p:cNvSpPr>
              <p:nvPr/>
            </p:nvSpPr>
            <p:spPr bwMode="auto">
              <a:xfrm>
                <a:off x="6346" y="1998"/>
                <a:ext cx="13" cy="16"/>
              </a:xfrm>
              <a:custGeom>
                <a:avLst/>
                <a:gdLst>
                  <a:gd name="T0" fmla="*/ 13 w 13"/>
                  <a:gd name="T1" fmla="*/ 11 h 16"/>
                  <a:gd name="T2" fmla="*/ 2 w 13"/>
                  <a:gd name="T3" fmla="*/ 3 h 16"/>
                  <a:gd name="T4" fmla="*/ 0 w 13"/>
                  <a:gd name="T5" fmla="*/ 7 h 16"/>
                  <a:gd name="T6" fmla="*/ 9 w 13"/>
                  <a:gd name="T7" fmla="*/ 16 h 16"/>
                  <a:gd name="T8" fmla="*/ 13 w 13"/>
                  <a:gd name="T9" fmla="*/ 11 h 16"/>
                  <a:gd name="T10" fmla="*/ 13 w 13"/>
                  <a:gd name="T11" fmla="*/ 11 h 16"/>
                  <a:gd name="T12" fmla="*/ 13 w 13"/>
                  <a:gd name="T13" fmla="*/ 11 h 16"/>
                  <a:gd name="T14" fmla="*/ 13 w 13"/>
                  <a:gd name="T15" fmla="*/ 7 h 16"/>
                  <a:gd name="T16" fmla="*/ 13 w 13"/>
                  <a:gd name="T17" fmla="*/ 3 h 16"/>
                  <a:gd name="T18" fmla="*/ 9 w 13"/>
                  <a:gd name="T19" fmla="*/ 0 h 16"/>
                  <a:gd name="T20" fmla="*/ 2 w 13"/>
                  <a:gd name="T21" fmla="*/ 3 h 16"/>
                  <a:gd name="T22" fmla="*/ 13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3" y="11"/>
                    </a:moveTo>
                    <a:lnTo>
                      <a:pt x="2" y="3"/>
                    </a:lnTo>
                    <a:lnTo>
                      <a:pt x="0" y="7"/>
                    </a:lnTo>
                    <a:lnTo>
                      <a:pt x="9" y="16"/>
                    </a:lnTo>
                    <a:lnTo>
                      <a:pt x="13" y="11"/>
                    </a:lnTo>
                    <a:lnTo>
                      <a:pt x="13" y="11"/>
                    </a:lnTo>
                    <a:lnTo>
                      <a:pt x="13" y="11"/>
                    </a:lnTo>
                    <a:lnTo>
                      <a:pt x="13" y="7"/>
                    </a:lnTo>
                    <a:lnTo>
                      <a:pt x="13" y="3"/>
                    </a:lnTo>
                    <a:lnTo>
                      <a:pt x="9" y="0"/>
                    </a:lnTo>
                    <a:lnTo>
                      <a:pt x="2"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3" name="Freeform 784"/>
              <p:cNvSpPr>
                <a:spLocks/>
              </p:cNvSpPr>
              <p:nvPr/>
            </p:nvSpPr>
            <p:spPr bwMode="auto">
              <a:xfrm>
                <a:off x="6348" y="1996"/>
                <a:ext cx="15" cy="13"/>
              </a:xfrm>
              <a:custGeom>
                <a:avLst/>
                <a:gdLst>
                  <a:gd name="T0" fmla="*/ 13 w 15"/>
                  <a:gd name="T1" fmla="*/ 11 h 13"/>
                  <a:gd name="T2" fmla="*/ 4 w 15"/>
                  <a:gd name="T3" fmla="*/ 2 h 13"/>
                  <a:gd name="T4" fmla="*/ 0 w 15"/>
                  <a:gd name="T5" fmla="*/ 5 h 13"/>
                  <a:gd name="T6" fmla="*/ 11 w 15"/>
                  <a:gd name="T7" fmla="*/ 13 h 13"/>
                  <a:gd name="T8" fmla="*/ 13 w 15"/>
                  <a:gd name="T9" fmla="*/ 11 h 13"/>
                  <a:gd name="T10" fmla="*/ 13 w 15"/>
                  <a:gd name="T11" fmla="*/ 11 h 13"/>
                  <a:gd name="T12" fmla="*/ 13 w 15"/>
                  <a:gd name="T13" fmla="*/ 11 h 13"/>
                  <a:gd name="T14" fmla="*/ 15 w 15"/>
                  <a:gd name="T15" fmla="*/ 5 h 13"/>
                  <a:gd name="T16" fmla="*/ 13 w 15"/>
                  <a:gd name="T17" fmla="*/ 2 h 13"/>
                  <a:gd name="T18" fmla="*/ 9 w 15"/>
                  <a:gd name="T19" fmla="*/ 0 h 13"/>
                  <a:gd name="T20" fmla="*/ 4 w 15"/>
                  <a:gd name="T21" fmla="*/ 2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2"/>
                    </a:lnTo>
                    <a:lnTo>
                      <a:pt x="0" y="5"/>
                    </a:lnTo>
                    <a:lnTo>
                      <a:pt x="11" y="13"/>
                    </a:lnTo>
                    <a:lnTo>
                      <a:pt x="13" y="11"/>
                    </a:lnTo>
                    <a:lnTo>
                      <a:pt x="13" y="11"/>
                    </a:lnTo>
                    <a:lnTo>
                      <a:pt x="13" y="11"/>
                    </a:lnTo>
                    <a:lnTo>
                      <a:pt x="15" y="5"/>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4" name="Freeform 785"/>
              <p:cNvSpPr>
                <a:spLocks/>
              </p:cNvSpPr>
              <p:nvPr/>
            </p:nvSpPr>
            <p:spPr bwMode="auto">
              <a:xfrm>
                <a:off x="6352" y="1992"/>
                <a:ext cx="14" cy="15"/>
              </a:xfrm>
              <a:custGeom>
                <a:avLst/>
                <a:gdLst>
                  <a:gd name="T0" fmla="*/ 3 w 14"/>
                  <a:gd name="T1" fmla="*/ 2 h 15"/>
                  <a:gd name="T2" fmla="*/ 3 w 14"/>
                  <a:gd name="T3" fmla="*/ 2 h 15"/>
                  <a:gd name="T4" fmla="*/ 0 w 14"/>
                  <a:gd name="T5" fmla="*/ 6 h 15"/>
                  <a:gd name="T6" fmla="*/ 9 w 14"/>
                  <a:gd name="T7" fmla="*/ 15 h 15"/>
                  <a:gd name="T8" fmla="*/ 14 w 14"/>
                  <a:gd name="T9" fmla="*/ 11 h 15"/>
                  <a:gd name="T10" fmla="*/ 3 w 14"/>
                  <a:gd name="T11" fmla="*/ 2 h 15"/>
                  <a:gd name="T12" fmla="*/ 14 w 14"/>
                  <a:gd name="T13" fmla="*/ 11 h 15"/>
                  <a:gd name="T14" fmla="*/ 14 w 14"/>
                  <a:gd name="T15" fmla="*/ 4 h 15"/>
                  <a:gd name="T16" fmla="*/ 11 w 14"/>
                  <a:gd name="T17" fmla="*/ 2 h 15"/>
                  <a:gd name="T18" fmla="*/ 7 w 14"/>
                  <a:gd name="T19" fmla="*/ 0 h 15"/>
                  <a:gd name="T20" fmla="*/ 3 w 14"/>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5">
                    <a:moveTo>
                      <a:pt x="3" y="2"/>
                    </a:moveTo>
                    <a:lnTo>
                      <a:pt x="3" y="2"/>
                    </a:lnTo>
                    <a:lnTo>
                      <a:pt x="0" y="6"/>
                    </a:lnTo>
                    <a:lnTo>
                      <a:pt x="9" y="15"/>
                    </a:lnTo>
                    <a:lnTo>
                      <a:pt x="14" y="11"/>
                    </a:lnTo>
                    <a:lnTo>
                      <a:pt x="3" y="2"/>
                    </a:lnTo>
                    <a:lnTo>
                      <a:pt x="14" y="11"/>
                    </a:lnTo>
                    <a:lnTo>
                      <a:pt x="14" y="4"/>
                    </a:lnTo>
                    <a:lnTo>
                      <a:pt x="11" y="2"/>
                    </a:lnTo>
                    <a:lnTo>
                      <a:pt x="7" y="0"/>
                    </a:lnTo>
                    <a:lnTo>
                      <a:pt x="3"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5" name="Freeform 786"/>
              <p:cNvSpPr>
                <a:spLocks/>
              </p:cNvSpPr>
              <p:nvPr/>
            </p:nvSpPr>
            <p:spPr bwMode="auto">
              <a:xfrm>
                <a:off x="6355" y="1987"/>
                <a:ext cx="15" cy="16"/>
              </a:xfrm>
              <a:custGeom>
                <a:avLst/>
                <a:gdLst>
                  <a:gd name="T0" fmla="*/ 13 w 15"/>
                  <a:gd name="T1" fmla="*/ 11 h 16"/>
                  <a:gd name="T2" fmla="*/ 4 w 15"/>
                  <a:gd name="T3" fmla="*/ 3 h 16"/>
                  <a:gd name="T4" fmla="*/ 0 w 15"/>
                  <a:gd name="T5" fmla="*/ 7 h 16"/>
                  <a:gd name="T6" fmla="*/ 11 w 15"/>
                  <a:gd name="T7" fmla="*/ 16 h 16"/>
                  <a:gd name="T8" fmla="*/ 13 w 15"/>
                  <a:gd name="T9" fmla="*/ 11 h 16"/>
                  <a:gd name="T10" fmla="*/ 13 w 15"/>
                  <a:gd name="T11" fmla="*/ 11 h 16"/>
                  <a:gd name="T12" fmla="*/ 13 w 15"/>
                  <a:gd name="T13" fmla="*/ 11 h 16"/>
                  <a:gd name="T14" fmla="*/ 15 w 15"/>
                  <a:gd name="T15" fmla="*/ 7 h 16"/>
                  <a:gd name="T16" fmla="*/ 13 w 15"/>
                  <a:gd name="T17" fmla="*/ 3 h 16"/>
                  <a:gd name="T18" fmla="*/ 8 w 15"/>
                  <a:gd name="T19" fmla="*/ 0 h 16"/>
                  <a:gd name="T20" fmla="*/ 4 w 15"/>
                  <a:gd name="T21" fmla="*/ 3 h 16"/>
                  <a:gd name="T22" fmla="*/ 13 w 15"/>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6">
                    <a:moveTo>
                      <a:pt x="13" y="11"/>
                    </a:moveTo>
                    <a:lnTo>
                      <a:pt x="4" y="3"/>
                    </a:lnTo>
                    <a:lnTo>
                      <a:pt x="0" y="7"/>
                    </a:lnTo>
                    <a:lnTo>
                      <a:pt x="11" y="16"/>
                    </a:lnTo>
                    <a:lnTo>
                      <a:pt x="13" y="11"/>
                    </a:lnTo>
                    <a:lnTo>
                      <a:pt x="13" y="11"/>
                    </a:lnTo>
                    <a:lnTo>
                      <a:pt x="13" y="11"/>
                    </a:lnTo>
                    <a:lnTo>
                      <a:pt x="15" y="7"/>
                    </a:lnTo>
                    <a:lnTo>
                      <a:pt x="13" y="3"/>
                    </a:lnTo>
                    <a:lnTo>
                      <a:pt x="8" y="0"/>
                    </a:lnTo>
                    <a:lnTo>
                      <a:pt x="4" y="3"/>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6" name="Freeform 787"/>
              <p:cNvSpPr>
                <a:spLocks/>
              </p:cNvSpPr>
              <p:nvPr/>
            </p:nvSpPr>
            <p:spPr bwMode="auto">
              <a:xfrm>
                <a:off x="6359" y="1983"/>
                <a:ext cx="15" cy="15"/>
              </a:xfrm>
              <a:custGeom>
                <a:avLst/>
                <a:gdLst>
                  <a:gd name="T0" fmla="*/ 4 w 15"/>
                  <a:gd name="T1" fmla="*/ 2 h 15"/>
                  <a:gd name="T2" fmla="*/ 4 w 15"/>
                  <a:gd name="T3" fmla="*/ 2 h 15"/>
                  <a:gd name="T4" fmla="*/ 0 w 15"/>
                  <a:gd name="T5" fmla="*/ 7 h 15"/>
                  <a:gd name="T6" fmla="*/ 9 w 15"/>
                  <a:gd name="T7" fmla="*/ 15 h 15"/>
                  <a:gd name="T8" fmla="*/ 13 w 15"/>
                  <a:gd name="T9" fmla="*/ 11 h 15"/>
                  <a:gd name="T10" fmla="*/ 4 w 15"/>
                  <a:gd name="T11" fmla="*/ 2 h 15"/>
                  <a:gd name="T12" fmla="*/ 13 w 15"/>
                  <a:gd name="T13" fmla="*/ 11 h 15"/>
                  <a:gd name="T14" fmla="*/ 15 w 15"/>
                  <a:gd name="T15" fmla="*/ 7 h 15"/>
                  <a:gd name="T16" fmla="*/ 13 w 15"/>
                  <a:gd name="T17" fmla="*/ 2 h 15"/>
                  <a:gd name="T18" fmla="*/ 9 w 15"/>
                  <a:gd name="T19" fmla="*/ 0 h 15"/>
                  <a:gd name="T20" fmla="*/ 4 w 15"/>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5">
                    <a:moveTo>
                      <a:pt x="4" y="2"/>
                    </a:moveTo>
                    <a:lnTo>
                      <a:pt x="4" y="2"/>
                    </a:lnTo>
                    <a:lnTo>
                      <a:pt x="0" y="7"/>
                    </a:lnTo>
                    <a:lnTo>
                      <a:pt x="9" y="15"/>
                    </a:lnTo>
                    <a:lnTo>
                      <a:pt x="13" y="11"/>
                    </a:lnTo>
                    <a:lnTo>
                      <a:pt x="4" y="2"/>
                    </a:lnTo>
                    <a:lnTo>
                      <a:pt x="13" y="11"/>
                    </a:lnTo>
                    <a:lnTo>
                      <a:pt x="15" y="7"/>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7" name="Freeform 788"/>
              <p:cNvSpPr>
                <a:spLocks/>
              </p:cNvSpPr>
              <p:nvPr/>
            </p:nvSpPr>
            <p:spPr bwMode="auto">
              <a:xfrm>
                <a:off x="6363" y="1981"/>
                <a:ext cx="14" cy="15"/>
              </a:xfrm>
              <a:custGeom>
                <a:avLst/>
                <a:gdLst>
                  <a:gd name="T0" fmla="*/ 11 w 14"/>
                  <a:gd name="T1" fmla="*/ 11 h 15"/>
                  <a:gd name="T2" fmla="*/ 3 w 14"/>
                  <a:gd name="T3" fmla="*/ 2 h 15"/>
                  <a:gd name="T4" fmla="*/ 0 w 14"/>
                  <a:gd name="T5" fmla="*/ 4 h 15"/>
                  <a:gd name="T6" fmla="*/ 9 w 14"/>
                  <a:gd name="T7" fmla="*/ 15 h 15"/>
                  <a:gd name="T8" fmla="*/ 11 w 14"/>
                  <a:gd name="T9" fmla="*/ 11 h 15"/>
                  <a:gd name="T10" fmla="*/ 11 w 14"/>
                  <a:gd name="T11" fmla="*/ 11 h 15"/>
                  <a:gd name="T12" fmla="*/ 11 w 14"/>
                  <a:gd name="T13" fmla="*/ 11 h 15"/>
                  <a:gd name="T14" fmla="*/ 14 w 14"/>
                  <a:gd name="T15" fmla="*/ 6 h 15"/>
                  <a:gd name="T16" fmla="*/ 11 w 14"/>
                  <a:gd name="T17" fmla="*/ 2 h 15"/>
                  <a:gd name="T18" fmla="*/ 7 w 14"/>
                  <a:gd name="T19" fmla="*/ 0 h 15"/>
                  <a:gd name="T20" fmla="*/ 3 w 14"/>
                  <a:gd name="T21" fmla="*/ 2 h 15"/>
                  <a:gd name="T22" fmla="*/ 11 w 14"/>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11" y="11"/>
                    </a:moveTo>
                    <a:lnTo>
                      <a:pt x="3" y="2"/>
                    </a:lnTo>
                    <a:lnTo>
                      <a:pt x="0" y="4"/>
                    </a:lnTo>
                    <a:lnTo>
                      <a:pt x="9" y="15"/>
                    </a:lnTo>
                    <a:lnTo>
                      <a:pt x="11" y="11"/>
                    </a:lnTo>
                    <a:lnTo>
                      <a:pt x="11" y="11"/>
                    </a:lnTo>
                    <a:lnTo>
                      <a:pt x="11" y="11"/>
                    </a:lnTo>
                    <a:lnTo>
                      <a:pt x="14" y="6"/>
                    </a:lnTo>
                    <a:lnTo>
                      <a:pt x="11" y="2"/>
                    </a:lnTo>
                    <a:lnTo>
                      <a:pt x="7" y="0"/>
                    </a:lnTo>
                    <a:lnTo>
                      <a:pt x="3"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8" name="Freeform 789"/>
              <p:cNvSpPr>
                <a:spLocks/>
              </p:cNvSpPr>
              <p:nvPr/>
            </p:nvSpPr>
            <p:spPr bwMode="auto">
              <a:xfrm>
                <a:off x="6366" y="1976"/>
                <a:ext cx="15" cy="16"/>
              </a:xfrm>
              <a:custGeom>
                <a:avLst/>
                <a:gdLst>
                  <a:gd name="T0" fmla="*/ 4 w 15"/>
                  <a:gd name="T1" fmla="*/ 3 h 16"/>
                  <a:gd name="T2" fmla="*/ 4 w 15"/>
                  <a:gd name="T3" fmla="*/ 3 h 16"/>
                  <a:gd name="T4" fmla="*/ 0 w 15"/>
                  <a:gd name="T5" fmla="*/ 7 h 16"/>
                  <a:gd name="T6" fmla="*/ 8 w 15"/>
                  <a:gd name="T7" fmla="*/ 16 h 16"/>
                  <a:gd name="T8" fmla="*/ 13 w 15"/>
                  <a:gd name="T9" fmla="*/ 11 h 16"/>
                  <a:gd name="T10" fmla="*/ 4 w 15"/>
                  <a:gd name="T11" fmla="*/ 3 h 16"/>
                  <a:gd name="T12" fmla="*/ 13 w 15"/>
                  <a:gd name="T13" fmla="*/ 11 h 16"/>
                  <a:gd name="T14" fmla="*/ 15 w 15"/>
                  <a:gd name="T15" fmla="*/ 7 h 16"/>
                  <a:gd name="T16" fmla="*/ 13 w 15"/>
                  <a:gd name="T17" fmla="*/ 3 h 16"/>
                  <a:gd name="T18" fmla="*/ 8 w 15"/>
                  <a:gd name="T19" fmla="*/ 0 h 16"/>
                  <a:gd name="T20" fmla="*/ 4 w 15"/>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6">
                    <a:moveTo>
                      <a:pt x="4" y="3"/>
                    </a:moveTo>
                    <a:lnTo>
                      <a:pt x="4" y="3"/>
                    </a:lnTo>
                    <a:lnTo>
                      <a:pt x="0" y="7"/>
                    </a:lnTo>
                    <a:lnTo>
                      <a:pt x="8" y="16"/>
                    </a:lnTo>
                    <a:lnTo>
                      <a:pt x="13" y="11"/>
                    </a:lnTo>
                    <a:lnTo>
                      <a:pt x="4" y="3"/>
                    </a:lnTo>
                    <a:lnTo>
                      <a:pt x="13" y="11"/>
                    </a:lnTo>
                    <a:lnTo>
                      <a:pt x="15" y="7"/>
                    </a:lnTo>
                    <a:lnTo>
                      <a:pt x="13" y="3"/>
                    </a:lnTo>
                    <a:lnTo>
                      <a:pt x="8" y="0"/>
                    </a:lnTo>
                    <a:lnTo>
                      <a:pt x="4"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9" name="Freeform 790"/>
              <p:cNvSpPr>
                <a:spLocks/>
              </p:cNvSpPr>
              <p:nvPr/>
            </p:nvSpPr>
            <p:spPr bwMode="auto">
              <a:xfrm>
                <a:off x="6370" y="1974"/>
                <a:ext cx="13" cy="13"/>
              </a:xfrm>
              <a:custGeom>
                <a:avLst/>
                <a:gdLst>
                  <a:gd name="T0" fmla="*/ 11 w 13"/>
                  <a:gd name="T1" fmla="*/ 11 h 13"/>
                  <a:gd name="T2" fmla="*/ 2 w 13"/>
                  <a:gd name="T3" fmla="*/ 2 h 13"/>
                  <a:gd name="T4" fmla="*/ 0 w 13"/>
                  <a:gd name="T5" fmla="*/ 5 h 13"/>
                  <a:gd name="T6" fmla="*/ 9 w 13"/>
                  <a:gd name="T7" fmla="*/ 13 h 13"/>
                  <a:gd name="T8" fmla="*/ 11 w 13"/>
                  <a:gd name="T9" fmla="*/ 11 h 13"/>
                  <a:gd name="T10" fmla="*/ 11 w 13"/>
                  <a:gd name="T11" fmla="*/ 11 h 13"/>
                  <a:gd name="T12" fmla="*/ 11 w 13"/>
                  <a:gd name="T13" fmla="*/ 11 h 13"/>
                  <a:gd name="T14" fmla="*/ 13 w 13"/>
                  <a:gd name="T15" fmla="*/ 5 h 13"/>
                  <a:gd name="T16" fmla="*/ 11 w 13"/>
                  <a:gd name="T17" fmla="*/ 2 h 13"/>
                  <a:gd name="T18" fmla="*/ 7 w 13"/>
                  <a:gd name="T19" fmla="*/ 0 h 13"/>
                  <a:gd name="T20" fmla="*/ 2 w 13"/>
                  <a:gd name="T21" fmla="*/ 2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2"/>
                    </a:lnTo>
                    <a:lnTo>
                      <a:pt x="0" y="5"/>
                    </a:lnTo>
                    <a:lnTo>
                      <a:pt x="9" y="13"/>
                    </a:lnTo>
                    <a:lnTo>
                      <a:pt x="11" y="11"/>
                    </a:lnTo>
                    <a:lnTo>
                      <a:pt x="11" y="11"/>
                    </a:lnTo>
                    <a:lnTo>
                      <a:pt x="11" y="11"/>
                    </a:lnTo>
                    <a:lnTo>
                      <a:pt x="13" y="5"/>
                    </a:lnTo>
                    <a:lnTo>
                      <a:pt x="11" y="2"/>
                    </a:lnTo>
                    <a:lnTo>
                      <a:pt x="7"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0" name="Freeform 791"/>
              <p:cNvSpPr>
                <a:spLocks/>
              </p:cNvSpPr>
              <p:nvPr/>
            </p:nvSpPr>
            <p:spPr bwMode="auto">
              <a:xfrm>
                <a:off x="6372" y="1970"/>
                <a:ext cx="16" cy="15"/>
              </a:xfrm>
              <a:custGeom>
                <a:avLst/>
                <a:gdLst>
                  <a:gd name="T0" fmla="*/ 5 w 16"/>
                  <a:gd name="T1" fmla="*/ 2 h 15"/>
                  <a:gd name="T2" fmla="*/ 5 w 16"/>
                  <a:gd name="T3" fmla="*/ 2 h 15"/>
                  <a:gd name="T4" fmla="*/ 0 w 16"/>
                  <a:gd name="T5" fmla="*/ 6 h 15"/>
                  <a:gd name="T6" fmla="*/ 9 w 16"/>
                  <a:gd name="T7" fmla="*/ 15 h 15"/>
                  <a:gd name="T8" fmla="*/ 14 w 16"/>
                  <a:gd name="T9" fmla="*/ 11 h 15"/>
                  <a:gd name="T10" fmla="*/ 5 w 16"/>
                  <a:gd name="T11" fmla="*/ 2 h 15"/>
                  <a:gd name="T12" fmla="*/ 14 w 16"/>
                  <a:gd name="T13" fmla="*/ 11 h 15"/>
                  <a:gd name="T14" fmla="*/ 16 w 16"/>
                  <a:gd name="T15" fmla="*/ 6 h 15"/>
                  <a:gd name="T16" fmla="*/ 14 w 16"/>
                  <a:gd name="T17" fmla="*/ 2 h 15"/>
                  <a:gd name="T18" fmla="*/ 9 w 16"/>
                  <a:gd name="T19" fmla="*/ 0 h 15"/>
                  <a:gd name="T20" fmla="*/ 5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5" y="2"/>
                    </a:moveTo>
                    <a:lnTo>
                      <a:pt x="5" y="2"/>
                    </a:lnTo>
                    <a:lnTo>
                      <a:pt x="0" y="6"/>
                    </a:lnTo>
                    <a:lnTo>
                      <a:pt x="9" y="15"/>
                    </a:lnTo>
                    <a:lnTo>
                      <a:pt x="14" y="11"/>
                    </a:lnTo>
                    <a:lnTo>
                      <a:pt x="5" y="2"/>
                    </a:lnTo>
                    <a:lnTo>
                      <a:pt x="14" y="11"/>
                    </a:lnTo>
                    <a:lnTo>
                      <a:pt x="16" y="6"/>
                    </a:lnTo>
                    <a:lnTo>
                      <a:pt x="14"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1" name="Freeform 792"/>
              <p:cNvSpPr>
                <a:spLocks/>
              </p:cNvSpPr>
              <p:nvPr/>
            </p:nvSpPr>
            <p:spPr bwMode="auto">
              <a:xfrm>
                <a:off x="6377" y="1967"/>
                <a:ext cx="13" cy="14"/>
              </a:xfrm>
              <a:custGeom>
                <a:avLst/>
                <a:gdLst>
                  <a:gd name="T0" fmla="*/ 13 w 13"/>
                  <a:gd name="T1" fmla="*/ 12 h 14"/>
                  <a:gd name="T2" fmla="*/ 2 w 13"/>
                  <a:gd name="T3" fmla="*/ 0 h 14"/>
                  <a:gd name="T4" fmla="*/ 0 w 13"/>
                  <a:gd name="T5" fmla="*/ 5 h 14"/>
                  <a:gd name="T6" fmla="*/ 9 w 13"/>
                  <a:gd name="T7" fmla="*/ 14 h 14"/>
                  <a:gd name="T8" fmla="*/ 11 w 13"/>
                  <a:gd name="T9" fmla="*/ 12 h 14"/>
                  <a:gd name="T10" fmla="*/ 13 w 13"/>
                  <a:gd name="T11" fmla="*/ 12 h 14"/>
                  <a:gd name="T12" fmla="*/ 11 w 13"/>
                  <a:gd name="T13" fmla="*/ 12 h 14"/>
                  <a:gd name="T14" fmla="*/ 13 w 13"/>
                  <a:gd name="T15" fmla="*/ 7 h 14"/>
                  <a:gd name="T16" fmla="*/ 13 w 13"/>
                  <a:gd name="T17" fmla="*/ 3 h 14"/>
                  <a:gd name="T18" fmla="*/ 9 w 13"/>
                  <a:gd name="T19" fmla="*/ 0 h 14"/>
                  <a:gd name="T20" fmla="*/ 2 w 13"/>
                  <a:gd name="T21" fmla="*/ 0 h 14"/>
                  <a:gd name="T22" fmla="*/ 13 w 13"/>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13" y="12"/>
                    </a:moveTo>
                    <a:lnTo>
                      <a:pt x="2" y="0"/>
                    </a:lnTo>
                    <a:lnTo>
                      <a:pt x="0" y="5"/>
                    </a:lnTo>
                    <a:lnTo>
                      <a:pt x="9" y="14"/>
                    </a:lnTo>
                    <a:lnTo>
                      <a:pt x="11" y="12"/>
                    </a:lnTo>
                    <a:lnTo>
                      <a:pt x="13" y="12"/>
                    </a:lnTo>
                    <a:lnTo>
                      <a:pt x="11" y="12"/>
                    </a:lnTo>
                    <a:lnTo>
                      <a:pt x="13" y="7"/>
                    </a:lnTo>
                    <a:lnTo>
                      <a:pt x="13" y="3"/>
                    </a:lnTo>
                    <a:lnTo>
                      <a:pt x="9" y="0"/>
                    </a:lnTo>
                    <a:lnTo>
                      <a:pt x="2" y="0"/>
                    </a:lnTo>
                    <a:lnTo>
                      <a:pt x="13"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2" name="Freeform 793"/>
              <p:cNvSpPr>
                <a:spLocks/>
              </p:cNvSpPr>
              <p:nvPr/>
            </p:nvSpPr>
            <p:spPr bwMode="auto">
              <a:xfrm>
                <a:off x="6379" y="1963"/>
                <a:ext cx="15" cy="16"/>
              </a:xfrm>
              <a:custGeom>
                <a:avLst/>
                <a:gdLst>
                  <a:gd name="T0" fmla="*/ 4 w 15"/>
                  <a:gd name="T1" fmla="*/ 2 h 16"/>
                  <a:gd name="T2" fmla="*/ 4 w 15"/>
                  <a:gd name="T3" fmla="*/ 2 h 16"/>
                  <a:gd name="T4" fmla="*/ 0 w 15"/>
                  <a:gd name="T5" fmla="*/ 7 h 16"/>
                  <a:gd name="T6" fmla="*/ 11 w 15"/>
                  <a:gd name="T7" fmla="*/ 16 h 16"/>
                  <a:gd name="T8" fmla="*/ 13 w 15"/>
                  <a:gd name="T9" fmla="*/ 11 h 16"/>
                  <a:gd name="T10" fmla="*/ 4 w 15"/>
                  <a:gd name="T11" fmla="*/ 2 h 16"/>
                  <a:gd name="T12" fmla="*/ 13 w 15"/>
                  <a:gd name="T13" fmla="*/ 11 h 16"/>
                  <a:gd name="T14" fmla="*/ 15 w 15"/>
                  <a:gd name="T15" fmla="*/ 7 h 16"/>
                  <a:gd name="T16" fmla="*/ 13 w 15"/>
                  <a:gd name="T17" fmla="*/ 2 h 16"/>
                  <a:gd name="T18" fmla="*/ 9 w 15"/>
                  <a:gd name="T19" fmla="*/ 0 h 16"/>
                  <a:gd name="T20" fmla="*/ 4 w 15"/>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6">
                    <a:moveTo>
                      <a:pt x="4" y="2"/>
                    </a:moveTo>
                    <a:lnTo>
                      <a:pt x="4" y="2"/>
                    </a:lnTo>
                    <a:lnTo>
                      <a:pt x="0" y="7"/>
                    </a:lnTo>
                    <a:lnTo>
                      <a:pt x="11" y="16"/>
                    </a:lnTo>
                    <a:lnTo>
                      <a:pt x="13" y="11"/>
                    </a:lnTo>
                    <a:lnTo>
                      <a:pt x="4" y="2"/>
                    </a:lnTo>
                    <a:lnTo>
                      <a:pt x="13" y="11"/>
                    </a:lnTo>
                    <a:lnTo>
                      <a:pt x="15" y="7"/>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3" name="Freeform 794"/>
              <p:cNvSpPr>
                <a:spLocks/>
              </p:cNvSpPr>
              <p:nvPr/>
            </p:nvSpPr>
            <p:spPr bwMode="auto">
              <a:xfrm>
                <a:off x="6383" y="1959"/>
                <a:ext cx="14" cy="15"/>
              </a:xfrm>
              <a:custGeom>
                <a:avLst/>
                <a:gdLst>
                  <a:gd name="T0" fmla="*/ 3 w 14"/>
                  <a:gd name="T1" fmla="*/ 2 h 15"/>
                  <a:gd name="T2" fmla="*/ 3 w 14"/>
                  <a:gd name="T3" fmla="*/ 2 h 15"/>
                  <a:gd name="T4" fmla="*/ 0 w 14"/>
                  <a:gd name="T5" fmla="*/ 6 h 15"/>
                  <a:gd name="T6" fmla="*/ 9 w 14"/>
                  <a:gd name="T7" fmla="*/ 15 h 15"/>
                  <a:gd name="T8" fmla="*/ 14 w 14"/>
                  <a:gd name="T9" fmla="*/ 11 h 15"/>
                  <a:gd name="T10" fmla="*/ 3 w 14"/>
                  <a:gd name="T11" fmla="*/ 2 h 15"/>
                  <a:gd name="T12" fmla="*/ 14 w 14"/>
                  <a:gd name="T13" fmla="*/ 11 h 15"/>
                  <a:gd name="T14" fmla="*/ 14 w 14"/>
                  <a:gd name="T15" fmla="*/ 6 h 15"/>
                  <a:gd name="T16" fmla="*/ 14 w 14"/>
                  <a:gd name="T17" fmla="*/ 2 h 15"/>
                  <a:gd name="T18" fmla="*/ 9 w 14"/>
                  <a:gd name="T19" fmla="*/ 0 h 15"/>
                  <a:gd name="T20" fmla="*/ 3 w 14"/>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5">
                    <a:moveTo>
                      <a:pt x="3" y="2"/>
                    </a:moveTo>
                    <a:lnTo>
                      <a:pt x="3" y="2"/>
                    </a:lnTo>
                    <a:lnTo>
                      <a:pt x="0" y="6"/>
                    </a:lnTo>
                    <a:lnTo>
                      <a:pt x="9" y="15"/>
                    </a:lnTo>
                    <a:lnTo>
                      <a:pt x="14" y="11"/>
                    </a:lnTo>
                    <a:lnTo>
                      <a:pt x="3" y="2"/>
                    </a:lnTo>
                    <a:lnTo>
                      <a:pt x="14" y="11"/>
                    </a:lnTo>
                    <a:lnTo>
                      <a:pt x="14" y="6"/>
                    </a:lnTo>
                    <a:lnTo>
                      <a:pt x="14" y="2"/>
                    </a:lnTo>
                    <a:lnTo>
                      <a:pt x="9" y="0"/>
                    </a:lnTo>
                    <a:lnTo>
                      <a:pt x="3"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4" name="Freeform 795"/>
              <p:cNvSpPr>
                <a:spLocks/>
              </p:cNvSpPr>
              <p:nvPr/>
            </p:nvSpPr>
            <p:spPr bwMode="auto">
              <a:xfrm>
                <a:off x="6386" y="1956"/>
                <a:ext cx="15" cy="14"/>
              </a:xfrm>
              <a:custGeom>
                <a:avLst/>
                <a:gdLst>
                  <a:gd name="T0" fmla="*/ 4 w 15"/>
                  <a:gd name="T1" fmla="*/ 3 h 14"/>
                  <a:gd name="T2" fmla="*/ 4 w 15"/>
                  <a:gd name="T3" fmla="*/ 3 h 14"/>
                  <a:gd name="T4" fmla="*/ 0 w 15"/>
                  <a:gd name="T5" fmla="*/ 5 h 14"/>
                  <a:gd name="T6" fmla="*/ 11 w 15"/>
                  <a:gd name="T7" fmla="*/ 14 h 14"/>
                  <a:gd name="T8" fmla="*/ 13 w 15"/>
                  <a:gd name="T9" fmla="*/ 11 h 14"/>
                  <a:gd name="T10" fmla="*/ 4 w 15"/>
                  <a:gd name="T11" fmla="*/ 3 h 14"/>
                  <a:gd name="T12" fmla="*/ 13 w 15"/>
                  <a:gd name="T13" fmla="*/ 11 h 14"/>
                  <a:gd name="T14" fmla="*/ 15 w 15"/>
                  <a:gd name="T15" fmla="*/ 7 h 14"/>
                  <a:gd name="T16" fmla="*/ 13 w 15"/>
                  <a:gd name="T17" fmla="*/ 3 h 14"/>
                  <a:gd name="T18" fmla="*/ 8 w 15"/>
                  <a:gd name="T19" fmla="*/ 0 h 14"/>
                  <a:gd name="T20" fmla="*/ 4 w 15"/>
                  <a:gd name="T2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4">
                    <a:moveTo>
                      <a:pt x="4" y="3"/>
                    </a:moveTo>
                    <a:lnTo>
                      <a:pt x="4" y="3"/>
                    </a:lnTo>
                    <a:lnTo>
                      <a:pt x="0" y="5"/>
                    </a:lnTo>
                    <a:lnTo>
                      <a:pt x="11" y="14"/>
                    </a:lnTo>
                    <a:lnTo>
                      <a:pt x="13" y="11"/>
                    </a:lnTo>
                    <a:lnTo>
                      <a:pt x="4" y="3"/>
                    </a:lnTo>
                    <a:lnTo>
                      <a:pt x="13" y="11"/>
                    </a:lnTo>
                    <a:lnTo>
                      <a:pt x="15" y="7"/>
                    </a:lnTo>
                    <a:lnTo>
                      <a:pt x="13" y="3"/>
                    </a:lnTo>
                    <a:lnTo>
                      <a:pt x="8" y="0"/>
                    </a:lnTo>
                    <a:lnTo>
                      <a:pt x="4"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5" name="Freeform 796"/>
              <p:cNvSpPr>
                <a:spLocks/>
              </p:cNvSpPr>
              <p:nvPr/>
            </p:nvSpPr>
            <p:spPr bwMode="auto">
              <a:xfrm>
                <a:off x="6390" y="1952"/>
                <a:ext cx="15" cy="15"/>
              </a:xfrm>
              <a:custGeom>
                <a:avLst/>
                <a:gdLst>
                  <a:gd name="T0" fmla="*/ 13 w 15"/>
                  <a:gd name="T1" fmla="*/ 13 h 15"/>
                  <a:gd name="T2" fmla="*/ 4 w 15"/>
                  <a:gd name="T3" fmla="*/ 2 h 15"/>
                  <a:gd name="T4" fmla="*/ 0 w 15"/>
                  <a:gd name="T5" fmla="*/ 7 h 15"/>
                  <a:gd name="T6" fmla="*/ 9 w 15"/>
                  <a:gd name="T7" fmla="*/ 15 h 15"/>
                  <a:gd name="T8" fmla="*/ 13 w 15"/>
                  <a:gd name="T9" fmla="*/ 13 h 15"/>
                  <a:gd name="T10" fmla="*/ 13 w 15"/>
                  <a:gd name="T11" fmla="*/ 13 h 15"/>
                  <a:gd name="T12" fmla="*/ 13 w 15"/>
                  <a:gd name="T13" fmla="*/ 13 h 15"/>
                  <a:gd name="T14" fmla="*/ 15 w 15"/>
                  <a:gd name="T15" fmla="*/ 7 h 15"/>
                  <a:gd name="T16" fmla="*/ 13 w 15"/>
                  <a:gd name="T17" fmla="*/ 2 h 15"/>
                  <a:gd name="T18" fmla="*/ 9 w 15"/>
                  <a:gd name="T19" fmla="*/ 0 h 15"/>
                  <a:gd name="T20" fmla="*/ 4 w 15"/>
                  <a:gd name="T21" fmla="*/ 2 h 15"/>
                  <a:gd name="T22" fmla="*/ 13 w 15"/>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5">
                    <a:moveTo>
                      <a:pt x="13" y="13"/>
                    </a:moveTo>
                    <a:lnTo>
                      <a:pt x="4" y="2"/>
                    </a:lnTo>
                    <a:lnTo>
                      <a:pt x="0" y="7"/>
                    </a:lnTo>
                    <a:lnTo>
                      <a:pt x="9" y="15"/>
                    </a:lnTo>
                    <a:lnTo>
                      <a:pt x="13" y="13"/>
                    </a:lnTo>
                    <a:lnTo>
                      <a:pt x="13" y="13"/>
                    </a:lnTo>
                    <a:lnTo>
                      <a:pt x="13" y="13"/>
                    </a:lnTo>
                    <a:lnTo>
                      <a:pt x="15" y="7"/>
                    </a:lnTo>
                    <a:lnTo>
                      <a:pt x="13" y="2"/>
                    </a:lnTo>
                    <a:lnTo>
                      <a:pt x="9" y="0"/>
                    </a:lnTo>
                    <a:lnTo>
                      <a:pt x="4" y="2"/>
                    </a:lnTo>
                    <a:lnTo>
                      <a:pt x="1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6" name="Freeform 797"/>
              <p:cNvSpPr>
                <a:spLocks/>
              </p:cNvSpPr>
              <p:nvPr/>
            </p:nvSpPr>
            <p:spPr bwMode="auto">
              <a:xfrm>
                <a:off x="6394" y="1950"/>
                <a:ext cx="14" cy="15"/>
              </a:xfrm>
              <a:custGeom>
                <a:avLst/>
                <a:gdLst>
                  <a:gd name="T0" fmla="*/ 3 w 14"/>
                  <a:gd name="T1" fmla="*/ 2 h 15"/>
                  <a:gd name="T2" fmla="*/ 3 w 14"/>
                  <a:gd name="T3" fmla="*/ 2 h 15"/>
                  <a:gd name="T4" fmla="*/ 0 w 14"/>
                  <a:gd name="T5" fmla="*/ 4 h 15"/>
                  <a:gd name="T6" fmla="*/ 9 w 14"/>
                  <a:gd name="T7" fmla="*/ 15 h 15"/>
                  <a:gd name="T8" fmla="*/ 11 w 14"/>
                  <a:gd name="T9" fmla="*/ 11 h 15"/>
                  <a:gd name="T10" fmla="*/ 3 w 14"/>
                  <a:gd name="T11" fmla="*/ 2 h 15"/>
                  <a:gd name="T12" fmla="*/ 11 w 14"/>
                  <a:gd name="T13" fmla="*/ 11 h 15"/>
                  <a:gd name="T14" fmla="*/ 14 w 14"/>
                  <a:gd name="T15" fmla="*/ 6 h 15"/>
                  <a:gd name="T16" fmla="*/ 11 w 14"/>
                  <a:gd name="T17" fmla="*/ 2 h 15"/>
                  <a:gd name="T18" fmla="*/ 7 w 14"/>
                  <a:gd name="T19" fmla="*/ 0 h 15"/>
                  <a:gd name="T20" fmla="*/ 3 w 14"/>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5">
                    <a:moveTo>
                      <a:pt x="3" y="2"/>
                    </a:moveTo>
                    <a:lnTo>
                      <a:pt x="3" y="2"/>
                    </a:lnTo>
                    <a:lnTo>
                      <a:pt x="0" y="4"/>
                    </a:lnTo>
                    <a:lnTo>
                      <a:pt x="9" y="15"/>
                    </a:lnTo>
                    <a:lnTo>
                      <a:pt x="11" y="11"/>
                    </a:lnTo>
                    <a:lnTo>
                      <a:pt x="3" y="2"/>
                    </a:lnTo>
                    <a:lnTo>
                      <a:pt x="11" y="11"/>
                    </a:lnTo>
                    <a:lnTo>
                      <a:pt x="14" y="6"/>
                    </a:lnTo>
                    <a:lnTo>
                      <a:pt x="11" y="2"/>
                    </a:lnTo>
                    <a:lnTo>
                      <a:pt x="7" y="0"/>
                    </a:lnTo>
                    <a:lnTo>
                      <a:pt x="3"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7" name="Freeform 798"/>
              <p:cNvSpPr>
                <a:spLocks/>
              </p:cNvSpPr>
              <p:nvPr/>
            </p:nvSpPr>
            <p:spPr bwMode="auto">
              <a:xfrm>
                <a:off x="6397" y="1948"/>
                <a:ext cx="13" cy="13"/>
              </a:xfrm>
              <a:custGeom>
                <a:avLst/>
                <a:gdLst>
                  <a:gd name="T0" fmla="*/ 4 w 13"/>
                  <a:gd name="T1" fmla="*/ 0 h 13"/>
                  <a:gd name="T2" fmla="*/ 0 w 13"/>
                  <a:gd name="T3" fmla="*/ 4 h 13"/>
                  <a:gd name="T4" fmla="*/ 8 w 13"/>
                  <a:gd name="T5" fmla="*/ 13 h 13"/>
                  <a:gd name="T6" fmla="*/ 13 w 13"/>
                  <a:gd name="T7" fmla="*/ 11 h 13"/>
                  <a:gd name="T8" fmla="*/ 4 w 13"/>
                  <a:gd name="T9" fmla="*/ 0 h 13"/>
                </a:gdLst>
                <a:ahLst/>
                <a:cxnLst>
                  <a:cxn ang="0">
                    <a:pos x="T0" y="T1"/>
                  </a:cxn>
                  <a:cxn ang="0">
                    <a:pos x="T2" y="T3"/>
                  </a:cxn>
                  <a:cxn ang="0">
                    <a:pos x="T4" y="T5"/>
                  </a:cxn>
                  <a:cxn ang="0">
                    <a:pos x="T6" y="T7"/>
                  </a:cxn>
                  <a:cxn ang="0">
                    <a:pos x="T8" y="T9"/>
                  </a:cxn>
                </a:cxnLst>
                <a:rect l="0" t="0" r="r" b="b"/>
                <a:pathLst>
                  <a:path w="13" h="13">
                    <a:moveTo>
                      <a:pt x="4" y="0"/>
                    </a:moveTo>
                    <a:lnTo>
                      <a:pt x="0" y="4"/>
                    </a:lnTo>
                    <a:lnTo>
                      <a:pt x="8" y="13"/>
                    </a:lnTo>
                    <a:lnTo>
                      <a:pt x="13" y="11"/>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8" name="Freeform 799"/>
              <p:cNvSpPr>
                <a:spLocks/>
              </p:cNvSpPr>
              <p:nvPr/>
            </p:nvSpPr>
            <p:spPr bwMode="auto">
              <a:xfrm>
                <a:off x="6401" y="1943"/>
                <a:ext cx="13" cy="16"/>
              </a:xfrm>
              <a:custGeom>
                <a:avLst/>
                <a:gdLst>
                  <a:gd name="T0" fmla="*/ 11 w 13"/>
                  <a:gd name="T1" fmla="*/ 11 h 16"/>
                  <a:gd name="T2" fmla="*/ 2 w 13"/>
                  <a:gd name="T3" fmla="*/ 2 h 16"/>
                  <a:gd name="T4" fmla="*/ 0 w 13"/>
                  <a:gd name="T5" fmla="*/ 5 h 16"/>
                  <a:gd name="T6" fmla="*/ 9 w 13"/>
                  <a:gd name="T7" fmla="*/ 16 h 16"/>
                  <a:gd name="T8" fmla="*/ 11 w 13"/>
                  <a:gd name="T9" fmla="*/ 11 h 16"/>
                  <a:gd name="T10" fmla="*/ 11 w 13"/>
                  <a:gd name="T11" fmla="*/ 11 h 16"/>
                  <a:gd name="T12" fmla="*/ 11 w 13"/>
                  <a:gd name="T13" fmla="*/ 11 h 16"/>
                  <a:gd name="T14" fmla="*/ 13 w 13"/>
                  <a:gd name="T15" fmla="*/ 7 h 16"/>
                  <a:gd name="T16" fmla="*/ 11 w 13"/>
                  <a:gd name="T17" fmla="*/ 2 h 16"/>
                  <a:gd name="T18" fmla="*/ 7 w 13"/>
                  <a:gd name="T19" fmla="*/ 0 h 16"/>
                  <a:gd name="T20" fmla="*/ 2 w 13"/>
                  <a:gd name="T21" fmla="*/ 2 h 16"/>
                  <a:gd name="T22" fmla="*/ 11 w 13"/>
                  <a:gd name="T23" fmla="*/ 1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1"/>
                    </a:moveTo>
                    <a:lnTo>
                      <a:pt x="2" y="2"/>
                    </a:lnTo>
                    <a:lnTo>
                      <a:pt x="0" y="5"/>
                    </a:lnTo>
                    <a:lnTo>
                      <a:pt x="9" y="16"/>
                    </a:lnTo>
                    <a:lnTo>
                      <a:pt x="11" y="11"/>
                    </a:lnTo>
                    <a:lnTo>
                      <a:pt x="11" y="11"/>
                    </a:lnTo>
                    <a:lnTo>
                      <a:pt x="11" y="11"/>
                    </a:lnTo>
                    <a:lnTo>
                      <a:pt x="13" y="7"/>
                    </a:lnTo>
                    <a:lnTo>
                      <a:pt x="11" y="2"/>
                    </a:lnTo>
                    <a:lnTo>
                      <a:pt x="7"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9" name="Freeform 800"/>
              <p:cNvSpPr>
                <a:spLocks/>
              </p:cNvSpPr>
              <p:nvPr/>
            </p:nvSpPr>
            <p:spPr bwMode="auto">
              <a:xfrm>
                <a:off x="6403" y="1939"/>
                <a:ext cx="16" cy="15"/>
              </a:xfrm>
              <a:custGeom>
                <a:avLst/>
                <a:gdLst>
                  <a:gd name="T0" fmla="*/ 5 w 16"/>
                  <a:gd name="T1" fmla="*/ 2 h 15"/>
                  <a:gd name="T2" fmla="*/ 5 w 16"/>
                  <a:gd name="T3" fmla="*/ 2 h 15"/>
                  <a:gd name="T4" fmla="*/ 0 w 16"/>
                  <a:gd name="T5" fmla="*/ 6 h 15"/>
                  <a:gd name="T6" fmla="*/ 9 w 16"/>
                  <a:gd name="T7" fmla="*/ 15 h 15"/>
                  <a:gd name="T8" fmla="*/ 13 w 16"/>
                  <a:gd name="T9" fmla="*/ 11 h 15"/>
                  <a:gd name="T10" fmla="*/ 5 w 16"/>
                  <a:gd name="T11" fmla="*/ 2 h 15"/>
                  <a:gd name="T12" fmla="*/ 13 w 16"/>
                  <a:gd name="T13" fmla="*/ 11 h 15"/>
                  <a:gd name="T14" fmla="*/ 16 w 16"/>
                  <a:gd name="T15" fmla="*/ 6 h 15"/>
                  <a:gd name="T16" fmla="*/ 13 w 16"/>
                  <a:gd name="T17" fmla="*/ 2 h 15"/>
                  <a:gd name="T18" fmla="*/ 9 w 16"/>
                  <a:gd name="T19" fmla="*/ 0 h 15"/>
                  <a:gd name="T20" fmla="*/ 5 w 16"/>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5">
                    <a:moveTo>
                      <a:pt x="5" y="2"/>
                    </a:moveTo>
                    <a:lnTo>
                      <a:pt x="5" y="2"/>
                    </a:lnTo>
                    <a:lnTo>
                      <a:pt x="0" y="6"/>
                    </a:lnTo>
                    <a:lnTo>
                      <a:pt x="9" y="15"/>
                    </a:lnTo>
                    <a:lnTo>
                      <a:pt x="13" y="11"/>
                    </a:lnTo>
                    <a:lnTo>
                      <a:pt x="5" y="2"/>
                    </a:lnTo>
                    <a:lnTo>
                      <a:pt x="13" y="11"/>
                    </a:lnTo>
                    <a:lnTo>
                      <a:pt x="16" y="6"/>
                    </a:lnTo>
                    <a:lnTo>
                      <a:pt x="13"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0" name="Freeform 801"/>
              <p:cNvSpPr>
                <a:spLocks/>
              </p:cNvSpPr>
              <p:nvPr/>
            </p:nvSpPr>
            <p:spPr bwMode="auto">
              <a:xfrm>
                <a:off x="6408" y="1936"/>
                <a:ext cx="13" cy="16"/>
              </a:xfrm>
              <a:custGeom>
                <a:avLst/>
                <a:gdLst>
                  <a:gd name="T0" fmla="*/ 2 w 13"/>
                  <a:gd name="T1" fmla="*/ 3 h 16"/>
                  <a:gd name="T2" fmla="*/ 2 w 13"/>
                  <a:gd name="T3" fmla="*/ 3 h 16"/>
                  <a:gd name="T4" fmla="*/ 0 w 13"/>
                  <a:gd name="T5" fmla="*/ 5 h 16"/>
                  <a:gd name="T6" fmla="*/ 8 w 13"/>
                  <a:gd name="T7" fmla="*/ 16 h 16"/>
                  <a:gd name="T8" fmla="*/ 11 w 13"/>
                  <a:gd name="T9" fmla="*/ 12 h 16"/>
                  <a:gd name="T10" fmla="*/ 2 w 13"/>
                  <a:gd name="T11" fmla="*/ 3 h 16"/>
                  <a:gd name="T12" fmla="*/ 11 w 13"/>
                  <a:gd name="T13" fmla="*/ 12 h 16"/>
                  <a:gd name="T14" fmla="*/ 13 w 13"/>
                  <a:gd name="T15" fmla="*/ 7 h 16"/>
                  <a:gd name="T16" fmla="*/ 13 w 13"/>
                  <a:gd name="T17" fmla="*/ 3 h 16"/>
                  <a:gd name="T18" fmla="*/ 8 w 13"/>
                  <a:gd name="T19" fmla="*/ 0 h 16"/>
                  <a:gd name="T20" fmla="*/ 2 w 13"/>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6">
                    <a:moveTo>
                      <a:pt x="2" y="3"/>
                    </a:moveTo>
                    <a:lnTo>
                      <a:pt x="2" y="3"/>
                    </a:lnTo>
                    <a:lnTo>
                      <a:pt x="0" y="5"/>
                    </a:lnTo>
                    <a:lnTo>
                      <a:pt x="8" y="16"/>
                    </a:lnTo>
                    <a:lnTo>
                      <a:pt x="11" y="12"/>
                    </a:lnTo>
                    <a:lnTo>
                      <a:pt x="2" y="3"/>
                    </a:lnTo>
                    <a:lnTo>
                      <a:pt x="11" y="12"/>
                    </a:lnTo>
                    <a:lnTo>
                      <a:pt x="13" y="7"/>
                    </a:lnTo>
                    <a:lnTo>
                      <a:pt x="13" y="3"/>
                    </a:lnTo>
                    <a:lnTo>
                      <a:pt x="8" y="0"/>
                    </a:lnTo>
                    <a:lnTo>
                      <a:pt x="2"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1" name="Freeform 802"/>
              <p:cNvSpPr>
                <a:spLocks/>
              </p:cNvSpPr>
              <p:nvPr/>
            </p:nvSpPr>
            <p:spPr bwMode="auto">
              <a:xfrm>
                <a:off x="6410" y="1934"/>
                <a:ext cx="15" cy="14"/>
              </a:xfrm>
              <a:custGeom>
                <a:avLst/>
                <a:gdLst>
                  <a:gd name="T0" fmla="*/ 13 w 15"/>
                  <a:gd name="T1" fmla="*/ 11 h 14"/>
                  <a:gd name="T2" fmla="*/ 4 w 15"/>
                  <a:gd name="T3" fmla="*/ 0 h 14"/>
                  <a:gd name="T4" fmla="*/ 0 w 15"/>
                  <a:gd name="T5" fmla="*/ 5 h 14"/>
                  <a:gd name="T6" fmla="*/ 9 w 15"/>
                  <a:gd name="T7" fmla="*/ 14 h 14"/>
                  <a:gd name="T8" fmla="*/ 13 w 15"/>
                  <a:gd name="T9" fmla="*/ 11 h 14"/>
                  <a:gd name="T10" fmla="*/ 13 w 15"/>
                  <a:gd name="T11" fmla="*/ 11 h 14"/>
                  <a:gd name="T12" fmla="*/ 13 w 15"/>
                  <a:gd name="T13" fmla="*/ 11 h 14"/>
                  <a:gd name="T14" fmla="*/ 15 w 15"/>
                  <a:gd name="T15" fmla="*/ 7 h 14"/>
                  <a:gd name="T16" fmla="*/ 13 w 15"/>
                  <a:gd name="T17" fmla="*/ 2 h 14"/>
                  <a:gd name="T18" fmla="*/ 9 w 15"/>
                  <a:gd name="T19" fmla="*/ 0 h 14"/>
                  <a:gd name="T20" fmla="*/ 4 w 15"/>
                  <a:gd name="T21" fmla="*/ 0 h 14"/>
                  <a:gd name="T22" fmla="*/ 13 w 15"/>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13" y="11"/>
                    </a:moveTo>
                    <a:lnTo>
                      <a:pt x="4" y="0"/>
                    </a:lnTo>
                    <a:lnTo>
                      <a:pt x="0" y="5"/>
                    </a:lnTo>
                    <a:lnTo>
                      <a:pt x="9" y="14"/>
                    </a:lnTo>
                    <a:lnTo>
                      <a:pt x="13" y="11"/>
                    </a:lnTo>
                    <a:lnTo>
                      <a:pt x="13" y="11"/>
                    </a:lnTo>
                    <a:lnTo>
                      <a:pt x="13" y="11"/>
                    </a:lnTo>
                    <a:lnTo>
                      <a:pt x="15" y="7"/>
                    </a:lnTo>
                    <a:lnTo>
                      <a:pt x="13" y="2"/>
                    </a:lnTo>
                    <a:lnTo>
                      <a:pt x="9" y="0"/>
                    </a:lnTo>
                    <a:lnTo>
                      <a:pt x="4" y="0"/>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2" name="Freeform 803"/>
              <p:cNvSpPr>
                <a:spLocks/>
              </p:cNvSpPr>
              <p:nvPr/>
            </p:nvSpPr>
            <p:spPr bwMode="auto">
              <a:xfrm>
                <a:off x="6414" y="1930"/>
                <a:ext cx="13" cy="15"/>
              </a:xfrm>
              <a:custGeom>
                <a:avLst/>
                <a:gdLst>
                  <a:gd name="T0" fmla="*/ 11 w 13"/>
                  <a:gd name="T1" fmla="*/ 13 h 15"/>
                  <a:gd name="T2" fmla="*/ 2 w 13"/>
                  <a:gd name="T3" fmla="*/ 2 h 15"/>
                  <a:gd name="T4" fmla="*/ 0 w 13"/>
                  <a:gd name="T5" fmla="*/ 6 h 15"/>
                  <a:gd name="T6" fmla="*/ 9 w 13"/>
                  <a:gd name="T7" fmla="*/ 15 h 15"/>
                  <a:gd name="T8" fmla="*/ 11 w 13"/>
                  <a:gd name="T9" fmla="*/ 13 h 15"/>
                  <a:gd name="T10" fmla="*/ 11 w 13"/>
                  <a:gd name="T11" fmla="*/ 13 h 15"/>
                  <a:gd name="T12" fmla="*/ 11 w 13"/>
                  <a:gd name="T13" fmla="*/ 13 h 15"/>
                  <a:gd name="T14" fmla="*/ 13 w 13"/>
                  <a:gd name="T15" fmla="*/ 6 h 15"/>
                  <a:gd name="T16" fmla="*/ 13 w 13"/>
                  <a:gd name="T17" fmla="*/ 2 h 15"/>
                  <a:gd name="T18" fmla="*/ 9 w 13"/>
                  <a:gd name="T19" fmla="*/ 0 h 15"/>
                  <a:gd name="T20" fmla="*/ 2 w 13"/>
                  <a:gd name="T21" fmla="*/ 2 h 15"/>
                  <a:gd name="T22" fmla="*/ 11 w 13"/>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3"/>
                    </a:moveTo>
                    <a:lnTo>
                      <a:pt x="2" y="2"/>
                    </a:lnTo>
                    <a:lnTo>
                      <a:pt x="0" y="6"/>
                    </a:lnTo>
                    <a:lnTo>
                      <a:pt x="9" y="15"/>
                    </a:lnTo>
                    <a:lnTo>
                      <a:pt x="11" y="13"/>
                    </a:lnTo>
                    <a:lnTo>
                      <a:pt x="11" y="13"/>
                    </a:lnTo>
                    <a:lnTo>
                      <a:pt x="11" y="13"/>
                    </a:lnTo>
                    <a:lnTo>
                      <a:pt x="13" y="6"/>
                    </a:lnTo>
                    <a:lnTo>
                      <a:pt x="13" y="2"/>
                    </a:lnTo>
                    <a:lnTo>
                      <a:pt x="9" y="0"/>
                    </a:lnTo>
                    <a:lnTo>
                      <a:pt x="2" y="2"/>
                    </a:lnTo>
                    <a:lnTo>
                      <a:pt x="11"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3" name="Freeform 804"/>
              <p:cNvSpPr>
                <a:spLocks/>
              </p:cNvSpPr>
              <p:nvPr/>
            </p:nvSpPr>
            <p:spPr bwMode="auto">
              <a:xfrm>
                <a:off x="6416" y="1928"/>
                <a:ext cx="16" cy="15"/>
              </a:xfrm>
              <a:custGeom>
                <a:avLst/>
                <a:gdLst>
                  <a:gd name="T0" fmla="*/ 14 w 16"/>
                  <a:gd name="T1" fmla="*/ 11 h 15"/>
                  <a:gd name="T2" fmla="*/ 5 w 16"/>
                  <a:gd name="T3" fmla="*/ 2 h 15"/>
                  <a:gd name="T4" fmla="*/ 0 w 16"/>
                  <a:gd name="T5" fmla="*/ 4 h 15"/>
                  <a:gd name="T6" fmla="*/ 9 w 16"/>
                  <a:gd name="T7" fmla="*/ 15 h 15"/>
                  <a:gd name="T8" fmla="*/ 14 w 16"/>
                  <a:gd name="T9" fmla="*/ 11 h 15"/>
                  <a:gd name="T10" fmla="*/ 14 w 16"/>
                  <a:gd name="T11" fmla="*/ 11 h 15"/>
                  <a:gd name="T12" fmla="*/ 14 w 16"/>
                  <a:gd name="T13" fmla="*/ 11 h 15"/>
                  <a:gd name="T14" fmla="*/ 16 w 16"/>
                  <a:gd name="T15" fmla="*/ 6 h 15"/>
                  <a:gd name="T16" fmla="*/ 14 w 16"/>
                  <a:gd name="T17" fmla="*/ 2 h 15"/>
                  <a:gd name="T18" fmla="*/ 9 w 16"/>
                  <a:gd name="T19" fmla="*/ 0 h 15"/>
                  <a:gd name="T20" fmla="*/ 5 w 16"/>
                  <a:gd name="T21" fmla="*/ 2 h 15"/>
                  <a:gd name="T22" fmla="*/ 14 w 16"/>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5">
                    <a:moveTo>
                      <a:pt x="14" y="11"/>
                    </a:moveTo>
                    <a:lnTo>
                      <a:pt x="5" y="2"/>
                    </a:lnTo>
                    <a:lnTo>
                      <a:pt x="0" y="4"/>
                    </a:lnTo>
                    <a:lnTo>
                      <a:pt x="9" y="15"/>
                    </a:lnTo>
                    <a:lnTo>
                      <a:pt x="14" y="11"/>
                    </a:lnTo>
                    <a:lnTo>
                      <a:pt x="14" y="11"/>
                    </a:lnTo>
                    <a:lnTo>
                      <a:pt x="14" y="11"/>
                    </a:lnTo>
                    <a:lnTo>
                      <a:pt x="16" y="6"/>
                    </a:lnTo>
                    <a:lnTo>
                      <a:pt x="14" y="2"/>
                    </a:lnTo>
                    <a:lnTo>
                      <a:pt x="9" y="0"/>
                    </a:lnTo>
                    <a:lnTo>
                      <a:pt x="5" y="2"/>
                    </a:lnTo>
                    <a:lnTo>
                      <a:pt x="1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4" name="Freeform 805"/>
              <p:cNvSpPr>
                <a:spLocks/>
              </p:cNvSpPr>
              <p:nvPr/>
            </p:nvSpPr>
            <p:spPr bwMode="auto">
              <a:xfrm>
                <a:off x="6421" y="1925"/>
                <a:ext cx="15" cy="14"/>
              </a:xfrm>
              <a:custGeom>
                <a:avLst/>
                <a:gdLst>
                  <a:gd name="T0" fmla="*/ 4 w 15"/>
                  <a:gd name="T1" fmla="*/ 0 h 14"/>
                  <a:gd name="T2" fmla="*/ 2 w 15"/>
                  <a:gd name="T3" fmla="*/ 0 h 14"/>
                  <a:gd name="T4" fmla="*/ 0 w 15"/>
                  <a:gd name="T5" fmla="*/ 5 h 14"/>
                  <a:gd name="T6" fmla="*/ 9 w 15"/>
                  <a:gd name="T7" fmla="*/ 14 h 14"/>
                  <a:gd name="T8" fmla="*/ 13 w 15"/>
                  <a:gd name="T9" fmla="*/ 11 h 14"/>
                  <a:gd name="T10" fmla="*/ 4 w 15"/>
                  <a:gd name="T11" fmla="*/ 0 h 14"/>
                  <a:gd name="T12" fmla="*/ 13 w 15"/>
                  <a:gd name="T13" fmla="*/ 11 h 14"/>
                  <a:gd name="T14" fmla="*/ 15 w 15"/>
                  <a:gd name="T15" fmla="*/ 7 h 14"/>
                  <a:gd name="T16" fmla="*/ 13 w 15"/>
                  <a:gd name="T17" fmla="*/ 3 h 14"/>
                  <a:gd name="T18" fmla="*/ 9 w 15"/>
                  <a:gd name="T19" fmla="*/ 0 h 14"/>
                  <a:gd name="T20" fmla="*/ 2 w 15"/>
                  <a:gd name="T21" fmla="*/ 0 h 14"/>
                  <a:gd name="T22" fmla="*/ 4 w 15"/>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4">
                    <a:moveTo>
                      <a:pt x="4" y="0"/>
                    </a:moveTo>
                    <a:lnTo>
                      <a:pt x="2" y="0"/>
                    </a:lnTo>
                    <a:lnTo>
                      <a:pt x="0" y="5"/>
                    </a:lnTo>
                    <a:lnTo>
                      <a:pt x="9" y="14"/>
                    </a:lnTo>
                    <a:lnTo>
                      <a:pt x="13" y="11"/>
                    </a:lnTo>
                    <a:lnTo>
                      <a:pt x="4" y="0"/>
                    </a:lnTo>
                    <a:lnTo>
                      <a:pt x="13" y="11"/>
                    </a:lnTo>
                    <a:lnTo>
                      <a:pt x="15" y="7"/>
                    </a:lnTo>
                    <a:lnTo>
                      <a:pt x="13" y="3"/>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5" name="Freeform 806"/>
              <p:cNvSpPr>
                <a:spLocks/>
              </p:cNvSpPr>
              <p:nvPr/>
            </p:nvSpPr>
            <p:spPr bwMode="auto">
              <a:xfrm>
                <a:off x="6425" y="1921"/>
                <a:ext cx="14" cy="15"/>
              </a:xfrm>
              <a:custGeom>
                <a:avLst/>
                <a:gdLst>
                  <a:gd name="T0" fmla="*/ 11 w 14"/>
                  <a:gd name="T1" fmla="*/ 11 h 15"/>
                  <a:gd name="T2" fmla="*/ 2 w 14"/>
                  <a:gd name="T3" fmla="*/ 2 h 15"/>
                  <a:gd name="T4" fmla="*/ 0 w 14"/>
                  <a:gd name="T5" fmla="*/ 4 h 15"/>
                  <a:gd name="T6" fmla="*/ 7 w 14"/>
                  <a:gd name="T7" fmla="*/ 15 h 15"/>
                  <a:gd name="T8" fmla="*/ 11 w 14"/>
                  <a:gd name="T9" fmla="*/ 13 h 15"/>
                  <a:gd name="T10" fmla="*/ 11 w 14"/>
                  <a:gd name="T11" fmla="*/ 11 h 15"/>
                  <a:gd name="T12" fmla="*/ 11 w 14"/>
                  <a:gd name="T13" fmla="*/ 13 h 15"/>
                  <a:gd name="T14" fmla="*/ 14 w 14"/>
                  <a:gd name="T15" fmla="*/ 9 h 15"/>
                  <a:gd name="T16" fmla="*/ 11 w 14"/>
                  <a:gd name="T17" fmla="*/ 4 h 15"/>
                  <a:gd name="T18" fmla="*/ 9 w 14"/>
                  <a:gd name="T19" fmla="*/ 0 h 15"/>
                  <a:gd name="T20" fmla="*/ 2 w 14"/>
                  <a:gd name="T21" fmla="*/ 2 h 15"/>
                  <a:gd name="T22" fmla="*/ 11 w 14"/>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11" y="11"/>
                    </a:moveTo>
                    <a:lnTo>
                      <a:pt x="2" y="2"/>
                    </a:lnTo>
                    <a:lnTo>
                      <a:pt x="0" y="4"/>
                    </a:lnTo>
                    <a:lnTo>
                      <a:pt x="7" y="15"/>
                    </a:lnTo>
                    <a:lnTo>
                      <a:pt x="11" y="13"/>
                    </a:lnTo>
                    <a:lnTo>
                      <a:pt x="11" y="11"/>
                    </a:lnTo>
                    <a:lnTo>
                      <a:pt x="11" y="13"/>
                    </a:lnTo>
                    <a:lnTo>
                      <a:pt x="14" y="9"/>
                    </a:lnTo>
                    <a:lnTo>
                      <a:pt x="11" y="4"/>
                    </a:lnTo>
                    <a:lnTo>
                      <a:pt x="9"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6" name="Freeform 807"/>
              <p:cNvSpPr>
                <a:spLocks/>
              </p:cNvSpPr>
              <p:nvPr/>
            </p:nvSpPr>
            <p:spPr bwMode="auto">
              <a:xfrm>
                <a:off x="6427" y="1919"/>
                <a:ext cx="16" cy="13"/>
              </a:xfrm>
              <a:custGeom>
                <a:avLst/>
                <a:gdLst>
                  <a:gd name="T0" fmla="*/ 5 w 16"/>
                  <a:gd name="T1" fmla="*/ 2 h 13"/>
                  <a:gd name="T2" fmla="*/ 5 w 16"/>
                  <a:gd name="T3" fmla="*/ 2 h 13"/>
                  <a:gd name="T4" fmla="*/ 0 w 16"/>
                  <a:gd name="T5" fmla="*/ 4 h 13"/>
                  <a:gd name="T6" fmla="*/ 9 w 16"/>
                  <a:gd name="T7" fmla="*/ 13 h 13"/>
                  <a:gd name="T8" fmla="*/ 14 w 16"/>
                  <a:gd name="T9" fmla="*/ 11 h 13"/>
                  <a:gd name="T10" fmla="*/ 5 w 16"/>
                  <a:gd name="T11" fmla="*/ 2 h 13"/>
                  <a:gd name="T12" fmla="*/ 14 w 16"/>
                  <a:gd name="T13" fmla="*/ 11 h 13"/>
                  <a:gd name="T14" fmla="*/ 16 w 16"/>
                  <a:gd name="T15" fmla="*/ 6 h 13"/>
                  <a:gd name="T16" fmla="*/ 14 w 16"/>
                  <a:gd name="T17" fmla="*/ 2 h 13"/>
                  <a:gd name="T18" fmla="*/ 9 w 16"/>
                  <a:gd name="T19" fmla="*/ 0 h 13"/>
                  <a:gd name="T20" fmla="*/ 5 w 16"/>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3">
                    <a:moveTo>
                      <a:pt x="5" y="2"/>
                    </a:moveTo>
                    <a:lnTo>
                      <a:pt x="5" y="2"/>
                    </a:lnTo>
                    <a:lnTo>
                      <a:pt x="0" y="4"/>
                    </a:lnTo>
                    <a:lnTo>
                      <a:pt x="9" y="13"/>
                    </a:lnTo>
                    <a:lnTo>
                      <a:pt x="14" y="11"/>
                    </a:lnTo>
                    <a:lnTo>
                      <a:pt x="5" y="2"/>
                    </a:lnTo>
                    <a:lnTo>
                      <a:pt x="14" y="11"/>
                    </a:lnTo>
                    <a:lnTo>
                      <a:pt x="16" y="6"/>
                    </a:lnTo>
                    <a:lnTo>
                      <a:pt x="14"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49" name="Group 1009"/>
            <p:cNvGrpSpPr>
              <a:grpSpLocks/>
            </p:cNvGrpSpPr>
            <p:nvPr/>
          </p:nvGrpSpPr>
          <p:grpSpPr bwMode="auto">
            <a:xfrm>
              <a:off x="7912194" y="2172511"/>
              <a:ext cx="4120824" cy="3300389"/>
              <a:chOff x="5442" y="1631"/>
              <a:chExt cx="1989" cy="1593"/>
            </a:xfrm>
          </p:grpSpPr>
          <p:sp>
            <p:nvSpPr>
              <p:cNvPr id="377" name="Freeform 809"/>
              <p:cNvSpPr>
                <a:spLocks/>
              </p:cNvSpPr>
              <p:nvPr/>
            </p:nvSpPr>
            <p:spPr bwMode="auto">
              <a:xfrm>
                <a:off x="6432" y="1917"/>
                <a:ext cx="13" cy="13"/>
              </a:xfrm>
              <a:custGeom>
                <a:avLst/>
                <a:gdLst>
                  <a:gd name="T0" fmla="*/ 11 w 13"/>
                  <a:gd name="T1" fmla="*/ 11 h 13"/>
                  <a:gd name="T2" fmla="*/ 2 w 13"/>
                  <a:gd name="T3" fmla="*/ 0 h 13"/>
                  <a:gd name="T4" fmla="*/ 0 w 13"/>
                  <a:gd name="T5" fmla="*/ 4 h 13"/>
                  <a:gd name="T6" fmla="*/ 7 w 13"/>
                  <a:gd name="T7" fmla="*/ 13 h 13"/>
                  <a:gd name="T8" fmla="*/ 11 w 13"/>
                  <a:gd name="T9" fmla="*/ 11 h 13"/>
                  <a:gd name="T10" fmla="*/ 11 w 13"/>
                  <a:gd name="T11" fmla="*/ 11 h 13"/>
                  <a:gd name="T12" fmla="*/ 11 w 13"/>
                  <a:gd name="T13" fmla="*/ 11 h 13"/>
                  <a:gd name="T14" fmla="*/ 13 w 13"/>
                  <a:gd name="T15" fmla="*/ 6 h 13"/>
                  <a:gd name="T16" fmla="*/ 13 w 13"/>
                  <a:gd name="T17" fmla="*/ 2 h 13"/>
                  <a:gd name="T18" fmla="*/ 9 w 13"/>
                  <a:gd name="T19" fmla="*/ 0 h 13"/>
                  <a:gd name="T20" fmla="*/ 2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0"/>
                    </a:lnTo>
                    <a:lnTo>
                      <a:pt x="0" y="4"/>
                    </a:lnTo>
                    <a:lnTo>
                      <a:pt x="7" y="13"/>
                    </a:lnTo>
                    <a:lnTo>
                      <a:pt x="11" y="11"/>
                    </a:lnTo>
                    <a:lnTo>
                      <a:pt x="11" y="11"/>
                    </a:lnTo>
                    <a:lnTo>
                      <a:pt x="11" y="11"/>
                    </a:lnTo>
                    <a:lnTo>
                      <a:pt x="13" y="6"/>
                    </a:lnTo>
                    <a:lnTo>
                      <a:pt x="13" y="2"/>
                    </a:lnTo>
                    <a:lnTo>
                      <a:pt x="9"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8" name="Freeform 810"/>
              <p:cNvSpPr>
                <a:spLocks/>
              </p:cNvSpPr>
              <p:nvPr/>
            </p:nvSpPr>
            <p:spPr bwMode="auto">
              <a:xfrm>
                <a:off x="6434" y="1912"/>
                <a:ext cx="16" cy="16"/>
              </a:xfrm>
              <a:custGeom>
                <a:avLst/>
                <a:gdLst>
                  <a:gd name="T0" fmla="*/ 5 w 16"/>
                  <a:gd name="T1" fmla="*/ 2 h 16"/>
                  <a:gd name="T2" fmla="*/ 2 w 16"/>
                  <a:gd name="T3" fmla="*/ 2 h 16"/>
                  <a:gd name="T4" fmla="*/ 0 w 16"/>
                  <a:gd name="T5" fmla="*/ 7 h 16"/>
                  <a:gd name="T6" fmla="*/ 9 w 16"/>
                  <a:gd name="T7" fmla="*/ 16 h 16"/>
                  <a:gd name="T8" fmla="*/ 13 w 16"/>
                  <a:gd name="T9" fmla="*/ 11 h 16"/>
                  <a:gd name="T10" fmla="*/ 5 w 16"/>
                  <a:gd name="T11" fmla="*/ 2 h 16"/>
                  <a:gd name="T12" fmla="*/ 13 w 16"/>
                  <a:gd name="T13" fmla="*/ 11 h 16"/>
                  <a:gd name="T14" fmla="*/ 16 w 16"/>
                  <a:gd name="T15" fmla="*/ 7 h 16"/>
                  <a:gd name="T16" fmla="*/ 13 w 16"/>
                  <a:gd name="T17" fmla="*/ 2 h 16"/>
                  <a:gd name="T18" fmla="*/ 9 w 16"/>
                  <a:gd name="T19" fmla="*/ 0 h 16"/>
                  <a:gd name="T20" fmla="*/ 2 w 16"/>
                  <a:gd name="T21" fmla="*/ 2 h 16"/>
                  <a:gd name="T22" fmla="*/ 5 w 16"/>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5" y="2"/>
                    </a:moveTo>
                    <a:lnTo>
                      <a:pt x="2" y="2"/>
                    </a:lnTo>
                    <a:lnTo>
                      <a:pt x="0" y="7"/>
                    </a:lnTo>
                    <a:lnTo>
                      <a:pt x="9" y="16"/>
                    </a:lnTo>
                    <a:lnTo>
                      <a:pt x="13" y="11"/>
                    </a:lnTo>
                    <a:lnTo>
                      <a:pt x="5" y="2"/>
                    </a:lnTo>
                    <a:lnTo>
                      <a:pt x="13" y="11"/>
                    </a:lnTo>
                    <a:lnTo>
                      <a:pt x="16" y="7"/>
                    </a:lnTo>
                    <a:lnTo>
                      <a:pt x="13" y="2"/>
                    </a:lnTo>
                    <a:lnTo>
                      <a:pt x="9" y="0"/>
                    </a:lnTo>
                    <a:lnTo>
                      <a:pt x="2" y="2"/>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9" name="Freeform 811"/>
              <p:cNvSpPr>
                <a:spLocks/>
              </p:cNvSpPr>
              <p:nvPr/>
            </p:nvSpPr>
            <p:spPr bwMode="auto">
              <a:xfrm>
                <a:off x="6439" y="1910"/>
                <a:ext cx="13" cy="15"/>
              </a:xfrm>
              <a:custGeom>
                <a:avLst/>
                <a:gdLst>
                  <a:gd name="T0" fmla="*/ 11 w 13"/>
                  <a:gd name="T1" fmla="*/ 11 h 15"/>
                  <a:gd name="T2" fmla="*/ 4 w 13"/>
                  <a:gd name="T3" fmla="*/ 2 h 15"/>
                  <a:gd name="T4" fmla="*/ 0 w 13"/>
                  <a:gd name="T5" fmla="*/ 4 h 15"/>
                  <a:gd name="T6" fmla="*/ 6 w 13"/>
                  <a:gd name="T7" fmla="*/ 15 h 15"/>
                  <a:gd name="T8" fmla="*/ 11 w 13"/>
                  <a:gd name="T9" fmla="*/ 11 h 15"/>
                  <a:gd name="T10" fmla="*/ 11 w 13"/>
                  <a:gd name="T11" fmla="*/ 11 h 15"/>
                  <a:gd name="T12" fmla="*/ 11 w 13"/>
                  <a:gd name="T13" fmla="*/ 11 h 15"/>
                  <a:gd name="T14" fmla="*/ 13 w 13"/>
                  <a:gd name="T15" fmla="*/ 7 h 15"/>
                  <a:gd name="T16" fmla="*/ 13 w 13"/>
                  <a:gd name="T17" fmla="*/ 2 h 15"/>
                  <a:gd name="T18" fmla="*/ 8 w 13"/>
                  <a:gd name="T19" fmla="*/ 0 h 15"/>
                  <a:gd name="T20" fmla="*/ 4 w 13"/>
                  <a:gd name="T21" fmla="*/ 2 h 15"/>
                  <a:gd name="T22" fmla="*/ 11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1"/>
                    </a:moveTo>
                    <a:lnTo>
                      <a:pt x="4" y="2"/>
                    </a:lnTo>
                    <a:lnTo>
                      <a:pt x="0" y="4"/>
                    </a:lnTo>
                    <a:lnTo>
                      <a:pt x="6" y="15"/>
                    </a:lnTo>
                    <a:lnTo>
                      <a:pt x="11" y="11"/>
                    </a:lnTo>
                    <a:lnTo>
                      <a:pt x="11" y="11"/>
                    </a:lnTo>
                    <a:lnTo>
                      <a:pt x="11" y="11"/>
                    </a:lnTo>
                    <a:lnTo>
                      <a:pt x="13" y="7"/>
                    </a:lnTo>
                    <a:lnTo>
                      <a:pt x="13" y="2"/>
                    </a:lnTo>
                    <a:lnTo>
                      <a:pt x="8" y="0"/>
                    </a:lnTo>
                    <a:lnTo>
                      <a:pt x="4"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0" name="Freeform 812"/>
              <p:cNvSpPr>
                <a:spLocks/>
              </p:cNvSpPr>
              <p:nvPr/>
            </p:nvSpPr>
            <p:spPr bwMode="auto">
              <a:xfrm>
                <a:off x="6441" y="1908"/>
                <a:ext cx="15" cy="13"/>
              </a:xfrm>
              <a:custGeom>
                <a:avLst/>
                <a:gdLst>
                  <a:gd name="T0" fmla="*/ 13 w 15"/>
                  <a:gd name="T1" fmla="*/ 11 h 13"/>
                  <a:gd name="T2" fmla="*/ 4 w 15"/>
                  <a:gd name="T3" fmla="*/ 2 h 13"/>
                  <a:gd name="T4" fmla="*/ 0 w 15"/>
                  <a:gd name="T5" fmla="*/ 4 h 13"/>
                  <a:gd name="T6" fmla="*/ 9 w 15"/>
                  <a:gd name="T7" fmla="*/ 13 h 13"/>
                  <a:gd name="T8" fmla="*/ 13 w 15"/>
                  <a:gd name="T9" fmla="*/ 11 h 13"/>
                  <a:gd name="T10" fmla="*/ 13 w 15"/>
                  <a:gd name="T11" fmla="*/ 11 h 13"/>
                  <a:gd name="T12" fmla="*/ 13 w 15"/>
                  <a:gd name="T13" fmla="*/ 11 h 13"/>
                  <a:gd name="T14" fmla="*/ 15 w 15"/>
                  <a:gd name="T15" fmla="*/ 6 h 13"/>
                  <a:gd name="T16" fmla="*/ 13 w 15"/>
                  <a:gd name="T17" fmla="*/ 2 h 13"/>
                  <a:gd name="T18" fmla="*/ 9 w 15"/>
                  <a:gd name="T19" fmla="*/ 0 h 13"/>
                  <a:gd name="T20" fmla="*/ 4 w 15"/>
                  <a:gd name="T21" fmla="*/ 2 h 13"/>
                  <a:gd name="T22" fmla="*/ 13 w 15"/>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 h="13">
                    <a:moveTo>
                      <a:pt x="13" y="11"/>
                    </a:moveTo>
                    <a:lnTo>
                      <a:pt x="4" y="2"/>
                    </a:lnTo>
                    <a:lnTo>
                      <a:pt x="0" y="4"/>
                    </a:lnTo>
                    <a:lnTo>
                      <a:pt x="9" y="13"/>
                    </a:lnTo>
                    <a:lnTo>
                      <a:pt x="13" y="11"/>
                    </a:lnTo>
                    <a:lnTo>
                      <a:pt x="13" y="11"/>
                    </a:lnTo>
                    <a:lnTo>
                      <a:pt x="13" y="11"/>
                    </a:lnTo>
                    <a:lnTo>
                      <a:pt x="15" y="6"/>
                    </a:lnTo>
                    <a:lnTo>
                      <a:pt x="13" y="2"/>
                    </a:lnTo>
                    <a:lnTo>
                      <a:pt x="9" y="0"/>
                    </a:lnTo>
                    <a:lnTo>
                      <a:pt x="4" y="2"/>
                    </a:lnTo>
                    <a:lnTo>
                      <a:pt x="1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1" name="Freeform 813"/>
              <p:cNvSpPr>
                <a:spLocks/>
              </p:cNvSpPr>
              <p:nvPr/>
            </p:nvSpPr>
            <p:spPr bwMode="auto">
              <a:xfrm>
                <a:off x="6445" y="1906"/>
                <a:ext cx="13" cy="13"/>
              </a:xfrm>
              <a:custGeom>
                <a:avLst/>
                <a:gdLst>
                  <a:gd name="T0" fmla="*/ 11 w 13"/>
                  <a:gd name="T1" fmla="*/ 11 h 13"/>
                  <a:gd name="T2" fmla="*/ 2 w 13"/>
                  <a:gd name="T3" fmla="*/ 0 h 13"/>
                  <a:gd name="T4" fmla="*/ 0 w 13"/>
                  <a:gd name="T5" fmla="*/ 4 h 13"/>
                  <a:gd name="T6" fmla="*/ 9 w 13"/>
                  <a:gd name="T7" fmla="*/ 13 h 13"/>
                  <a:gd name="T8" fmla="*/ 11 w 13"/>
                  <a:gd name="T9" fmla="*/ 11 h 13"/>
                  <a:gd name="T10" fmla="*/ 11 w 13"/>
                  <a:gd name="T11" fmla="*/ 11 h 13"/>
                  <a:gd name="T12" fmla="*/ 11 w 13"/>
                  <a:gd name="T13" fmla="*/ 11 h 13"/>
                  <a:gd name="T14" fmla="*/ 13 w 13"/>
                  <a:gd name="T15" fmla="*/ 6 h 13"/>
                  <a:gd name="T16" fmla="*/ 13 w 13"/>
                  <a:gd name="T17" fmla="*/ 2 h 13"/>
                  <a:gd name="T18" fmla="*/ 9 w 13"/>
                  <a:gd name="T19" fmla="*/ 0 h 13"/>
                  <a:gd name="T20" fmla="*/ 2 w 13"/>
                  <a:gd name="T21" fmla="*/ 0 h 13"/>
                  <a:gd name="T22" fmla="*/ 11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11" y="11"/>
                    </a:moveTo>
                    <a:lnTo>
                      <a:pt x="2" y="0"/>
                    </a:lnTo>
                    <a:lnTo>
                      <a:pt x="0" y="4"/>
                    </a:lnTo>
                    <a:lnTo>
                      <a:pt x="9" y="13"/>
                    </a:lnTo>
                    <a:lnTo>
                      <a:pt x="11" y="11"/>
                    </a:lnTo>
                    <a:lnTo>
                      <a:pt x="11" y="11"/>
                    </a:lnTo>
                    <a:lnTo>
                      <a:pt x="11" y="11"/>
                    </a:lnTo>
                    <a:lnTo>
                      <a:pt x="13" y="6"/>
                    </a:lnTo>
                    <a:lnTo>
                      <a:pt x="13" y="2"/>
                    </a:lnTo>
                    <a:lnTo>
                      <a:pt x="9"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2" name="Freeform 814"/>
              <p:cNvSpPr>
                <a:spLocks/>
              </p:cNvSpPr>
              <p:nvPr/>
            </p:nvSpPr>
            <p:spPr bwMode="auto">
              <a:xfrm>
                <a:off x="6447" y="1901"/>
                <a:ext cx="16" cy="16"/>
              </a:xfrm>
              <a:custGeom>
                <a:avLst/>
                <a:gdLst>
                  <a:gd name="T0" fmla="*/ 5 w 16"/>
                  <a:gd name="T1" fmla="*/ 2 h 16"/>
                  <a:gd name="T2" fmla="*/ 5 w 16"/>
                  <a:gd name="T3" fmla="*/ 2 h 16"/>
                  <a:gd name="T4" fmla="*/ 0 w 16"/>
                  <a:gd name="T5" fmla="*/ 5 h 16"/>
                  <a:gd name="T6" fmla="*/ 9 w 16"/>
                  <a:gd name="T7" fmla="*/ 16 h 16"/>
                  <a:gd name="T8" fmla="*/ 14 w 16"/>
                  <a:gd name="T9" fmla="*/ 13 h 16"/>
                  <a:gd name="T10" fmla="*/ 5 w 16"/>
                  <a:gd name="T11" fmla="*/ 2 h 16"/>
                  <a:gd name="T12" fmla="*/ 14 w 16"/>
                  <a:gd name="T13" fmla="*/ 13 h 16"/>
                  <a:gd name="T14" fmla="*/ 16 w 16"/>
                  <a:gd name="T15" fmla="*/ 9 h 16"/>
                  <a:gd name="T16" fmla="*/ 14 w 16"/>
                  <a:gd name="T17" fmla="*/ 2 h 16"/>
                  <a:gd name="T18" fmla="*/ 9 w 16"/>
                  <a:gd name="T19" fmla="*/ 0 h 16"/>
                  <a:gd name="T20" fmla="*/ 5 w 16"/>
                  <a:gd name="T21"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6">
                    <a:moveTo>
                      <a:pt x="5" y="2"/>
                    </a:moveTo>
                    <a:lnTo>
                      <a:pt x="5" y="2"/>
                    </a:lnTo>
                    <a:lnTo>
                      <a:pt x="0" y="5"/>
                    </a:lnTo>
                    <a:lnTo>
                      <a:pt x="9" y="16"/>
                    </a:lnTo>
                    <a:lnTo>
                      <a:pt x="14" y="13"/>
                    </a:lnTo>
                    <a:lnTo>
                      <a:pt x="5" y="2"/>
                    </a:lnTo>
                    <a:lnTo>
                      <a:pt x="14" y="13"/>
                    </a:lnTo>
                    <a:lnTo>
                      <a:pt x="16" y="9"/>
                    </a:lnTo>
                    <a:lnTo>
                      <a:pt x="14" y="2"/>
                    </a:lnTo>
                    <a:lnTo>
                      <a:pt x="9" y="0"/>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3" name="Freeform 815"/>
              <p:cNvSpPr>
                <a:spLocks/>
              </p:cNvSpPr>
              <p:nvPr/>
            </p:nvSpPr>
            <p:spPr bwMode="auto">
              <a:xfrm>
                <a:off x="6452" y="1899"/>
                <a:ext cx="13" cy="15"/>
              </a:xfrm>
              <a:custGeom>
                <a:avLst/>
                <a:gdLst>
                  <a:gd name="T0" fmla="*/ 11 w 13"/>
                  <a:gd name="T1" fmla="*/ 13 h 15"/>
                  <a:gd name="T2" fmla="*/ 4 w 13"/>
                  <a:gd name="T3" fmla="*/ 2 h 15"/>
                  <a:gd name="T4" fmla="*/ 0 w 13"/>
                  <a:gd name="T5" fmla="*/ 4 h 15"/>
                  <a:gd name="T6" fmla="*/ 9 w 13"/>
                  <a:gd name="T7" fmla="*/ 15 h 15"/>
                  <a:gd name="T8" fmla="*/ 11 w 13"/>
                  <a:gd name="T9" fmla="*/ 13 h 15"/>
                  <a:gd name="T10" fmla="*/ 11 w 13"/>
                  <a:gd name="T11" fmla="*/ 13 h 15"/>
                  <a:gd name="T12" fmla="*/ 11 w 13"/>
                  <a:gd name="T13" fmla="*/ 13 h 15"/>
                  <a:gd name="T14" fmla="*/ 13 w 13"/>
                  <a:gd name="T15" fmla="*/ 7 h 15"/>
                  <a:gd name="T16" fmla="*/ 13 w 13"/>
                  <a:gd name="T17" fmla="*/ 2 h 15"/>
                  <a:gd name="T18" fmla="*/ 9 w 13"/>
                  <a:gd name="T19" fmla="*/ 0 h 15"/>
                  <a:gd name="T20" fmla="*/ 4 w 13"/>
                  <a:gd name="T21" fmla="*/ 2 h 15"/>
                  <a:gd name="T22" fmla="*/ 11 w 13"/>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3"/>
                    </a:moveTo>
                    <a:lnTo>
                      <a:pt x="4" y="2"/>
                    </a:lnTo>
                    <a:lnTo>
                      <a:pt x="0" y="4"/>
                    </a:lnTo>
                    <a:lnTo>
                      <a:pt x="9" y="15"/>
                    </a:lnTo>
                    <a:lnTo>
                      <a:pt x="11" y="13"/>
                    </a:lnTo>
                    <a:lnTo>
                      <a:pt x="11" y="13"/>
                    </a:lnTo>
                    <a:lnTo>
                      <a:pt x="11" y="13"/>
                    </a:lnTo>
                    <a:lnTo>
                      <a:pt x="13" y="7"/>
                    </a:lnTo>
                    <a:lnTo>
                      <a:pt x="13" y="2"/>
                    </a:lnTo>
                    <a:lnTo>
                      <a:pt x="9" y="0"/>
                    </a:lnTo>
                    <a:lnTo>
                      <a:pt x="4" y="2"/>
                    </a:lnTo>
                    <a:lnTo>
                      <a:pt x="11"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4" name="Freeform 816"/>
              <p:cNvSpPr>
                <a:spLocks/>
              </p:cNvSpPr>
              <p:nvPr/>
            </p:nvSpPr>
            <p:spPr bwMode="auto">
              <a:xfrm>
                <a:off x="6456" y="1897"/>
                <a:ext cx="13" cy="15"/>
              </a:xfrm>
              <a:custGeom>
                <a:avLst/>
                <a:gdLst>
                  <a:gd name="T0" fmla="*/ 11 w 13"/>
                  <a:gd name="T1" fmla="*/ 11 h 15"/>
                  <a:gd name="T2" fmla="*/ 2 w 13"/>
                  <a:gd name="T3" fmla="*/ 2 h 15"/>
                  <a:gd name="T4" fmla="*/ 0 w 13"/>
                  <a:gd name="T5" fmla="*/ 4 h 15"/>
                  <a:gd name="T6" fmla="*/ 7 w 13"/>
                  <a:gd name="T7" fmla="*/ 15 h 15"/>
                  <a:gd name="T8" fmla="*/ 11 w 13"/>
                  <a:gd name="T9" fmla="*/ 11 h 15"/>
                  <a:gd name="T10" fmla="*/ 11 w 13"/>
                  <a:gd name="T11" fmla="*/ 11 h 15"/>
                  <a:gd name="T12" fmla="*/ 11 w 13"/>
                  <a:gd name="T13" fmla="*/ 11 h 15"/>
                  <a:gd name="T14" fmla="*/ 13 w 13"/>
                  <a:gd name="T15" fmla="*/ 6 h 15"/>
                  <a:gd name="T16" fmla="*/ 11 w 13"/>
                  <a:gd name="T17" fmla="*/ 2 h 15"/>
                  <a:gd name="T18" fmla="*/ 9 w 13"/>
                  <a:gd name="T19" fmla="*/ 0 h 15"/>
                  <a:gd name="T20" fmla="*/ 2 w 13"/>
                  <a:gd name="T21" fmla="*/ 2 h 15"/>
                  <a:gd name="T22" fmla="*/ 11 w 13"/>
                  <a:gd name="T23" fmla="*/ 1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1"/>
                    </a:moveTo>
                    <a:lnTo>
                      <a:pt x="2" y="2"/>
                    </a:lnTo>
                    <a:lnTo>
                      <a:pt x="0" y="4"/>
                    </a:lnTo>
                    <a:lnTo>
                      <a:pt x="7" y="15"/>
                    </a:lnTo>
                    <a:lnTo>
                      <a:pt x="11" y="11"/>
                    </a:lnTo>
                    <a:lnTo>
                      <a:pt x="11" y="11"/>
                    </a:lnTo>
                    <a:lnTo>
                      <a:pt x="11" y="11"/>
                    </a:lnTo>
                    <a:lnTo>
                      <a:pt x="13" y="6"/>
                    </a:lnTo>
                    <a:lnTo>
                      <a:pt x="11" y="2"/>
                    </a:lnTo>
                    <a:lnTo>
                      <a:pt x="9" y="0"/>
                    </a:lnTo>
                    <a:lnTo>
                      <a:pt x="2" y="2"/>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5" name="Freeform 817"/>
              <p:cNvSpPr>
                <a:spLocks/>
              </p:cNvSpPr>
              <p:nvPr/>
            </p:nvSpPr>
            <p:spPr bwMode="auto">
              <a:xfrm>
                <a:off x="6458" y="1894"/>
                <a:ext cx="14" cy="14"/>
              </a:xfrm>
              <a:custGeom>
                <a:avLst/>
                <a:gdLst>
                  <a:gd name="T0" fmla="*/ 5 w 14"/>
                  <a:gd name="T1" fmla="*/ 0 h 14"/>
                  <a:gd name="T2" fmla="*/ 5 w 14"/>
                  <a:gd name="T3" fmla="*/ 3 h 14"/>
                  <a:gd name="T4" fmla="*/ 0 w 14"/>
                  <a:gd name="T5" fmla="*/ 5 h 14"/>
                  <a:gd name="T6" fmla="*/ 9 w 14"/>
                  <a:gd name="T7" fmla="*/ 14 h 14"/>
                  <a:gd name="T8" fmla="*/ 11 w 14"/>
                  <a:gd name="T9" fmla="*/ 12 h 14"/>
                  <a:gd name="T10" fmla="*/ 5 w 14"/>
                  <a:gd name="T11" fmla="*/ 0 h 14"/>
                  <a:gd name="T12" fmla="*/ 11 w 14"/>
                  <a:gd name="T13" fmla="*/ 12 h 14"/>
                  <a:gd name="T14" fmla="*/ 14 w 14"/>
                  <a:gd name="T15" fmla="*/ 7 h 14"/>
                  <a:gd name="T16" fmla="*/ 14 w 14"/>
                  <a:gd name="T17" fmla="*/ 3 h 14"/>
                  <a:gd name="T18" fmla="*/ 9 w 14"/>
                  <a:gd name="T19" fmla="*/ 0 h 14"/>
                  <a:gd name="T20" fmla="*/ 5 w 14"/>
                  <a:gd name="T21" fmla="*/ 3 h 14"/>
                  <a:gd name="T22" fmla="*/ 5 w 14"/>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4">
                    <a:moveTo>
                      <a:pt x="5" y="0"/>
                    </a:moveTo>
                    <a:lnTo>
                      <a:pt x="5" y="3"/>
                    </a:lnTo>
                    <a:lnTo>
                      <a:pt x="0" y="5"/>
                    </a:lnTo>
                    <a:lnTo>
                      <a:pt x="9" y="14"/>
                    </a:lnTo>
                    <a:lnTo>
                      <a:pt x="11" y="12"/>
                    </a:lnTo>
                    <a:lnTo>
                      <a:pt x="5" y="0"/>
                    </a:lnTo>
                    <a:lnTo>
                      <a:pt x="11" y="12"/>
                    </a:lnTo>
                    <a:lnTo>
                      <a:pt x="14" y="7"/>
                    </a:lnTo>
                    <a:lnTo>
                      <a:pt x="14" y="3"/>
                    </a:lnTo>
                    <a:lnTo>
                      <a:pt x="9" y="0"/>
                    </a:lnTo>
                    <a:lnTo>
                      <a:pt x="5" y="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6" name="Freeform 818"/>
              <p:cNvSpPr>
                <a:spLocks/>
              </p:cNvSpPr>
              <p:nvPr/>
            </p:nvSpPr>
            <p:spPr bwMode="auto">
              <a:xfrm>
                <a:off x="6463" y="1892"/>
                <a:ext cx="13" cy="14"/>
              </a:xfrm>
              <a:custGeom>
                <a:avLst/>
                <a:gdLst>
                  <a:gd name="T0" fmla="*/ 11 w 13"/>
                  <a:gd name="T1" fmla="*/ 11 h 14"/>
                  <a:gd name="T2" fmla="*/ 2 w 13"/>
                  <a:gd name="T3" fmla="*/ 0 h 14"/>
                  <a:gd name="T4" fmla="*/ 0 w 13"/>
                  <a:gd name="T5" fmla="*/ 2 h 14"/>
                  <a:gd name="T6" fmla="*/ 6 w 13"/>
                  <a:gd name="T7" fmla="*/ 14 h 14"/>
                  <a:gd name="T8" fmla="*/ 11 w 13"/>
                  <a:gd name="T9" fmla="*/ 11 h 14"/>
                  <a:gd name="T10" fmla="*/ 11 w 13"/>
                  <a:gd name="T11" fmla="*/ 11 h 14"/>
                  <a:gd name="T12" fmla="*/ 11 w 13"/>
                  <a:gd name="T13" fmla="*/ 11 h 14"/>
                  <a:gd name="T14" fmla="*/ 13 w 13"/>
                  <a:gd name="T15" fmla="*/ 7 h 14"/>
                  <a:gd name="T16" fmla="*/ 13 w 13"/>
                  <a:gd name="T17" fmla="*/ 2 h 14"/>
                  <a:gd name="T18" fmla="*/ 9 w 13"/>
                  <a:gd name="T19" fmla="*/ 0 h 14"/>
                  <a:gd name="T20" fmla="*/ 2 w 13"/>
                  <a:gd name="T21" fmla="*/ 0 h 14"/>
                  <a:gd name="T22" fmla="*/ 11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11" y="11"/>
                    </a:moveTo>
                    <a:lnTo>
                      <a:pt x="2" y="0"/>
                    </a:lnTo>
                    <a:lnTo>
                      <a:pt x="0" y="2"/>
                    </a:lnTo>
                    <a:lnTo>
                      <a:pt x="6" y="14"/>
                    </a:lnTo>
                    <a:lnTo>
                      <a:pt x="11" y="11"/>
                    </a:lnTo>
                    <a:lnTo>
                      <a:pt x="11" y="11"/>
                    </a:lnTo>
                    <a:lnTo>
                      <a:pt x="11" y="11"/>
                    </a:lnTo>
                    <a:lnTo>
                      <a:pt x="13" y="7"/>
                    </a:lnTo>
                    <a:lnTo>
                      <a:pt x="13" y="2"/>
                    </a:lnTo>
                    <a:lnTo>
                      <a:pt x="9" y="0"/>
                    </a:lnTo>
                    <a:lnTo>
                      <a:pt x="2"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7" name="Freeform 819"/>
              <p:cNvSpPr>
                <a:spLocks/>
              </p:cNvSpPr>
              <p:nvPr/>
            </p:nvSpPr>
            <p:spPr bwMode="auto">
              <a:xfrm>
                <a:off x="6465" y="1890"/>
                <a:ext cx="16" cy="13"/>
              </a:xfrm>
              <a:custGeom>
                <a:avLst/>
                <a:gdLst>
                  <a:gd name="T0" fmla="*/ 11 w 16"/>
                  <a:gd name="T1" fmla="*/ 11 h 13"/>
                  <a:gd name="T2" fmla="*/ 4 w 16"/>
                  <a:gd name="T3" fmla="*/ 0 h 13"/>
                  <a:gd name="T4" fmla="*/ 0 w 16"/>
                  <a:gd name="T5" fmla="*/ 2 h 13"/>
                  <a:gd name="T6" fmla="*/ 9 w 16"/>
                  <a:gd name="T7" fmla="*/ 13 h 13"/>
                  <a:gd name="T8" fmla="*/ 11 w 16"/>
                  <a:gd name="T9" fmla="*/ 11 h 13"/>
                  <a:gd name="T10" fmla="*/ 11 w 16"/>
                  <a:gd name="T11" fmla="*/ 11 h 13"/>
                  <a:gd name="T12" fmla="*/ 11 w 16"/>
                  <a:gd name="T13" fmla="*/ 11 h 13"/>
                  <a:gd name="T14" fmla="*/ 16 w 16"/>
                  <a:gd name="T15" fmla="*/ 7 h 13"/>
                  <a:gd name="T16" fmla="*/ 13 w 16"/>
                  <a:gd name="T17" fmla="*/ 2 h 13"/>
                  <a:gd name="T18" fmla="*/ 9 w 16"/>
                  <a:gd name="T19" fmla="*/ 0 h 13"/>
                  <a:gd name="T20" fmla="*/ 4 w 16"/>
                  <a:gd name="T21" fmla="*/ 0 h 13"/>
                  <a:gd name="T22" fmla="*/ 11 w 16"/>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3">
                    <a:moveTo>
                      <a:pt x="11" y="11"/>
                    </a:moveTo>
                    <a:lnTo>
                      <a:pt x="4" y="0"/>
                    </a:lnTo>
                    <a:lnTo>
                      <a:pt x="0" y="2"/>
                    </a:lnTo>
                    <a:lnTo>
                      <a:pt x="9" y="13"/>
                    </a:lnTo>
                    <a:lnTo>
                      <a:pt x="11" y="11"/>
                    </a:lnTo>
                    <a:lnTo>
                      <a:pt x="11" y="11"/>
                    </a:lnTo>
                    <a:lnTo>
                      <a:pt x="11" y="11"/>
                    </a:lnTo>
                    <a:lnTo>
                      <a:pt x="16" y="7"/>
                    </a:lnTo>
                    <a:lnTo>
                      <a:pt x="13" y="2"/>
                    </a:lnTo>
                    <a:lnTo>
                      <a:pt x="9" y="0"/>
                    </a:lnTo>
                    <a:lnTo>
                      <a:pt x="4"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8" name="Freeform 820"/>
              <p:cNvSpPr>
                <a:spLocks/>
              </p:cNvSpPr>
              <p:nvPr/>
            </p:nvSpPr>
            <p:spPr bwMode="auto">
              <a:xfrm>
                <a:off x="6469" y="1888"/>
                <a:ext cx="14" cy="13"/>
              </a:xfrm>
              <a:custGeom>
                <a:avLst/>
                <a:gdLst>
                  <a:gd name="T0" fmla="*/ 12 w 14"/>
                  <a:gd name="T1" fmla="*/ 11 h 13"/>
                  <a:gd name="T2" fmla="*/ 3 w 14"/>
                  <a:gd name="T3" fmla="*/ 0 h 13"/>
                  <a:gd name="T4" fmla="*/ 0 w 14"/>
                  <a:gd name="T5" fmla="*/ 2 h 13"/>
                  <a:gd name="T6" fmla="*/ 7 w 14"/>
                  <a:gd name="T7" fmla="*/ 13 h 13"/>
                  <a:gd name="T8" fmla="*/ 12 w 14"/>
                  <a:gd name="T9" fmla="*/ 11 h 13"/>
                  <a:gd name="T10" fmla="*/ 12 w 14"/>
                  <a:gd name="T11" fmla="*/ 11 h 13"/>
                  <a:gd name="T12" fmla="*/ 12 w 14"/>
                  <a:gd name="T13" fmla="*/ 11 h 13"/>
                  <a:gd name="T14" fmla="*/ 14 w 14"/>
                  <a:gd name="T15" fmla="*/ 6 h 13"/>
                  <a:gd name="T16" fmla="*/ 14 w 14"/>
                  <a:gd name="T17" fmla="*/ 2 h 13"/>
                  <a:gd name="T18" fmla="*/ 9 w 14"/>
                  <a:gd name="T19" fmla="*/ 0 h 13"/>
                  <a:gd name="T20" fmla="*/ 3 w 14"/>
                  <a:gd name="T21" fmla="*/ 0 h 13"/>
                  <a:gd name="T22" fmla="*/ 12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2" y="11"/>
                    </a:moveTo>
                    <a:lnTo>
                      <a:pt x="3" y="0"/>
                    </a:lnTo>
                    <a:lnTo>
                      <a:pt x="0" y="2"/>
                    </a:lnTo>
                    <a:lnTo>
                      <a:pt x="7" y="13"/>
                    </a:lnTo>
                    <a:lnTo>
                      <a:pt x="12" y="11"/>
                    </a:lnTo>
                    <a:lnTo>
                      <a:pt x="12" y="11"/>
                    </a:lnTo>
                    <a:lnTo>
                      <a:pt x="12" y="11"/>
                    </a:lnTo>
                    <a:lnTo>
                      <a:pt x="14" y="6"/>
                    </a:lnTo>
                    <a:lnTo>
                      <a:pt x="14" y="2"/>
                    </a:lnTo>
                    <a:lnTo>
                      <a:pt x="9" y="0"/>
                    </a:lnTo>
                    <a:lnTo>
                      <a:pt x="3" y="0"/>
                    </a:lnTo>
                    <a:lnTo>
                      <a:pt x="1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9" name="Freeform 821"/>
              <p:cNvSpPr>
                <a:spLocks/>
              </p:cNvSpPr>
              <p:nvPr/>
            </p:nvSpPr>
            <p:spPr bwMode="auto">
              <a:xfrm>
                <a:off x="6472" y="1886"/>
                <a:ext cx="15" cy="13"/>
              </a:xfrm>
              <a:custGeom>
                <a:avLst/>
                <a:gdLst>
                  <a:gd name="T0" fmla="*/ 4 w 15"/>
                  <a:gd name="T1" fmla="*/ 0 h 13"/>
                  <a:gd name="T2" fmla="*/ 4 w 15"/>
                  <a:gd name="T3" fmla="*/ 0 h 13"/>
                  <a:gd name="T4" fmla="*/ 0 w 15"/>
                  <a:gd name="T5" fmla="*/ 2 h 13"/>
                  <a:gd name="T6" fmla="*/ 9 w 15"/>
                  <a:gd name="T7" fmla="*/ 13 h 13"/>
                  <a:gd name="T8" fmla="*/ 11 w 15"/>
                  <a:gd name="T9" fmla="*/ 11 h 13"/>
                  <a:gd name="T10" fmla="*/ 4 w 15"/>
                  <a:gd name="T11" fmla="*/ 0 h 13"/>
                  <a:gd name="T12" fmla="*/ 11 w 15"/>
                  <a:gd name="T13" fmla="*/ 11 h 13"/>
                  <a:gd name="T14" fmla="*/ 15 w 15"/>
                  <a:gd name="T15" fmla="*/ 6 h 13"/>
                  <a:gd name="T16" fmla="*/ 13 w 15"/>
                  <a:gd name="T17" fmla="*/ 2 h 13"/>
                  <a:gd name="T18" fmla="*/ 9 w 15"/>
                  <a:gd name="T19" fmla="*/ 0 h 13"/>
                  <a:gd name="T20" fmla="*/ 4 w 15"/>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3">
                    <a:moveTo>
                      <a:pt x="4" y="0"/>
                    </a:moveTo>
                    <a:lnTo>
                      <a:pt x="4" y="0"/>
                    </a:lnTo>
                    <a:lnTo>
                      <a:pt x="0" y="2"/>
                    </a:lnTo>
                    <a:lnTo>
                      <a:pt x="9" y="13"/>
                    </a:lnTo>
                    <a:lnTo>
                      <a:pt x="11" y="11"/>
                    </a:lnTo>
                    <a:lnTo>
                      <a:pt x="4" y="0"/>
                    </a:lnTo>
                    <a:lnTo>
                      <a:pt x="11" y="11"/>
                    </a:lnTo>
                    <a:lnTo>
                      <a:pt x="15" y="6"/>
                    </a:lnTo>
                    <a:lnTo>
                      <a:pt x="13"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0" name="Freeform 822"/>
              <p:cNvSpPr>
                <a:spLocks/>
              </p:cNvSpPr>
              <p:nvPr/>
            </p:nvSpPr>
            <p:spPr bwMode="auto">
              <a:xfrm>
                <a:off x="6476" y="1881"/>
                <a:ext cx="13" cy="16"/>
              </a:xfrm>
              <a:custGeom>
                <a:avLst/>
                <a:gdLst>
                  <a:gd name="T0" fmla="*/ 11 w 13"/>
                  <a:gd name="T1" fmla="*/ 13 h 16"/>
                  <a:gd name="T2" fmla="*/ 5 w 13"/>
                  <a:gd name="T3" fmla="*/ 2 h 16"/>
                  <a:gd name="T4" fmla="*/ 0 w 13"/>
                  <a:gd name="T5" fmla="*/ 5 h 16"/>
                  <a:gd name="T6" fmla="*/ 7 w 13"/>
                  <a:gd name="T7" fmla="*/ 16 h 16"/>
                  <a:gd name="T8" fmla="*/ 11 w 13"/>
                  <a:gd name="T9" fmla="*/ 13 h 16"/>
                  <a:gd name="T10" fmla="*/ 11 w 13"/>
                  <a:gd name="T11" fmla="*/ 13 h 16"/>
                  <a:gd name="T12" fmla="*/ 11 w 13"/>
                  <a:gd name="T13" fmla="*/ 13 h 16"/>
                  <a:gd name="T14" fmla="*/ 13 w 13"/>
                  <a:gd name="T15" fmla="*/ 9 h 16"/>
                  <a:gd name="T16" fmla="*/ 13 w 13"/>
                  <a:gd name="T17" fmla="*/ 5 h 16"/>
                  <a:gd name="T18" fmla="*/ 9 w 13"/>
                  <a:gd name="T19" fmla="*/ 0 h 16"/>
                  <a:gd name="T20" fmla="*/ 5 w 13"/>
                  <a:gd name="T21" fmla="*/ 2 h 16"/>
                  <a:gd name="T22" fmla="*/ 11 w 13"/>
                  <a:gd name="T23" fmla="*/ 1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3"/>
                    </a:moveTo>
                    <a:lnTo>
                      <a:pt x="5" y="2"/>
                    </a:lnTo>
                    <a:lnTo>
                      <a:pt x="0" y="5"/>
                    </a:lnTo>
                    <a:lnTo>
                      <a:pt x="7" y="16"/>
                    </a:lnTo>
                    <a:lnTo>
                      <a:pt x="11" y="13"/>
                    </a:lnTo>
                    <a:lnTo>
                      <a:pt x="11" y="13"/>
                    </a:lnTo>
                    <a:lnTo>
                      <a:pt x="11" y="13"/>
                    </a:lnTo>
                    <a:lnTo>
                      <a:pt x="13" y="9"/>
                    </a:lnTo>
                    <a:lnTo>
                      <a:pt x="13" y="5"/>
                    </a:lnTo>
                    <a:lnTo>
                      <a:pt x="9" y="0"/>
                    </a:lnTo>
                    <a:lnTo>
                      <a:pt x="5" y="2"/>
                    </a:lnTo>
                    <a:lnTo>
                      <a:pt x="11"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1" name="Freeform 823"/>
              <p:cNvSpPr>
                <a:spLocks/>
              </p:cNvSpPr>
              <p:nvPr/>
            </p:nvSpPr>
            <p:spPr bwMode="auto">
              <a:xfrm>
                <a:off x="6481" y="1879"/>
                <a:ext cx="13" cy="15"/>
              </a:xfrm>
              <a:custGeom>
                <a:avLst/>
                <a:gdLst>
                  <a:gd name="T0" fmla="*/ 2 w 13"/>
                  <a:gd name="T1" fmla="*/ 2 h 15"/>
                  <a:gd name="T2" fmla="*/ 2 w 13"/>
                  <a:gd name="T3" fmla="*/ 2 h 15"/>
                  <a:gd name="T4" fmla="*/ 0 w 13"/>
                  <a:gd name="T5" fmla="*/ 4 h 15"/>
                  <a:gd name="T6" fmla="*/ 6 w 13"/>
                  <a:gd name="T7" fmla="*/ 15 h 15"/>
                  <a:gd name="T8" fmla="*/ 11 w 13"/>
                  <a:gd name="T9" fmla="*/ 11 h 15"/>
                  <a:gd name="T10" fmla="*/ 2 w 13"/>
                  <a:gd name="T11" fmla="*/ 2 h 15"/>
                  <a:gd name="T12" fmla="*/ 11 w 13"/>
                  <a:gd name="T13" fmla="*/ 11 h 15"/>
                  <a:gd name="T14" fmla="*/ 13 w 13"/>
                  <a:gd name="T15" fmla="*/ 7 h 15"/>
                  <a:gd name="T16" fmla="*/ 11 w 13"/>
                  <a:gd name="T17" fmla="*/ 2 h 15"/>
                  <a:gd name="T18" fmla="*/ 6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4"/>
                    </a:lnTo>
                    <a:lnTo>
                      <a:pt x="6" y="15"/>
                    </a:lnTo>
                    <a:lnTo>
                      <a:pt x="11" y="11"/>
                    </a:lnTo>
                    <a:lnTo>
                      <a:pt x="2" y="2"/>
                    </a:lnTo>
                    <a:lnTo>
                      <a:pt x="11" y="11"/>
                    </a:lnTo>
                    <a:lnTo>
                      <a:pt x="13" y="7"/>
                    </a:lnTo>
                    <a:lnTo>
                      <a:pt x="11" y="2"/>
                    </a:lnTo>
                    <a:lnTo>
                      <a:pt x="6"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2" name="Freeform 824"/>
              <p:cNvSpPr>
                <a:spLocks/>
              </p:cNvSpPr>
              <p:nvPr/>
            </p:nvSpPr>
            <p:spPr bwMode="auto">
              <a:xfrm>
                <a:off x="6483" y="1877"/>
                <a:ext cx="13" cy="15"/>
              </a:xfrm>
              <a:custGeom>
                <a:avLst/>
                <a:gdLst>
                  <a:gd name="T0" fmla="*/ 11 w 13"/>
                  <a:gd name="T1" fmla="*/ 13 h 15"/>
                  <a:gd name="T2" fmla="*/ 4 w 13"/>
                  <a:gd name="T3" fmla="*/ 2 h 15"/>
                  <a:gd name="T4" fmla="*/ 0 w 13"/>
                  <a:gd name="T5" fmla="*/ 4 h 15"/>
                  <a:gd name="T6" fmla="*/ 6 w 13"/>
                  <a:gd name="T7" fmla="*/ 15 h 15"/>
                  <a:gd name="T8" fmla="*/ 11 w 13"/>
                  <a:gd name="T9" fmla="*/ 13 h 15"/>
                  <a:gd name="T10" fmla="*/ 11 w 13"/>
                  <a:gd name="T11" fmla="*/ 13 h 15"/>
                  <a:gd name="T12" fmla="*/ 11 w 13"/>
                  <a:gd name="T13" fmla="*/ 13 h 15"/>
                  <a:gd name="T14" fmla="*/ 13 w 13"/>
                  <a:gd name="T15" fmla="*/ 9 h 15"/>
                  <a:gd name="T16" fmla="*/ 13 w 13"/>
                  <a:gd name="T17" fmla="*/ 4 h 15"/>
                  <a:gd name="T18" fmla="*/ 9 w 13"/>
                  <a:gd name="T19" fmla="*/ 0 h 15"/>
                  <a:gd name="T20" fmla="*/ 4 w 13"/>
                  <a:gd name="T21" fmla="*/ 2 h 15"/>
                  <a:gd name="T22" fmla="*/ 11 w 13"/>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11" y="13"/>
                    </a:moveTo>
                    <a:lnTo>
                      <a:pt x="4" y="2"/>
                    </a:lnTo>
                    <a:lnTo>
                      <a:pt x="0" y="4"/>
                    </a:lnTo>
                    <a:lnTo>
                      <a:pt x="6" y="15"/>
                    </a:lnTo>
                    <a:lnTo>
                      <a:pt x="11" y="13"/>
                    </a:lnTo>
                    <a:lnTo>
                      <a:pt x="11" y="13"/>
                    </a:lnTo>
                    <a:lnTo>
                      <a:pt x="11" y="13"/>
                    </a:lnTo>
                    <a:lnTo>
                      <a:pt x="13" y="9"/>
                    </a:lnTo>
                    <a:lnTo>
                      <a:pt x="13" y="4"/>
                    </a:lnTo>
                    <a:lnTo>
                      <a:pt x="9" y="0"/>
                    </a:lnTo>
                    <a:lnTo>
                      <a:pt x="4" y="2"/>
                    </a:lnTo>
                    <a:lnTo>
                      <a:pt x="11"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3" name="Freeform 825"/>
              <p:cNvSpPr>
                <a:spLocks/>
              </p:cNvSpPr>
              <p:nvPr/>
            </p:nvSpPr>
            <p:spPr bwMode="auto">
              <a:xfrm>
                <a:off x="6487" y="1875"/>
                <a:ext cx="13" cy="15"/>
              </a:xfrm>
              <a:custGeom>
                <a:avLst/>
                <a:gdLst>
                  <a:gd name="T0" fmla="*/ 2 w 13"/>
                  <a:gd name="T1" fmla="*/ 2 h 15"/>
                  <a:gd name="T2" fmla="*/ 2 w 13"/>
                  <a:gd name="T3" fmla="*/ 2 h 15"/>
                  <a:gd name="T4" fmla="*/ 0 w 13"/>
                  <a:gd name="T5" fmla="*/ 4 h 15"/>
                  <a:gd name="T6" fmla="*/ 7 w 13"/>
                  <a:gd name="T7" fmla="*/ 15 h 15"/>
                  <a:gd name="T8" fmla="*/ 11 w 13"/>
                  <a:gd name="T9" fmla="*/ 13 h 15"/>
                  <a:gd name="T10" fmla="*/ 2 w 13"/>
                  <a:gd name="T11" fmla="*/ 2 h 15"/>
                  <a:gd name="T12" fmla="*/ 11 w 13"/>
                  <a:gd name="T13" fmla="*/ 13 h 15"/>
                  <a:gd name="T14" fmla="*/ 13 w 13"/>
                  <a:gd name="T15" fmla="*/ 6 h 15"/>
                  <a:gd name="T16" fmla="*/ 11 w 13"/>
                  <a:gd name="T17" fmla="*/ 2 h 15"/>
                  <a:gd name="T18" fmla="*/ 7 w 13"/>
                  <a:gd name="T19" fmla="*/ 0 h 15"/>
                  <a:gd name="T20" fmla="*/ 2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2" y="2"/>
                    </a:moveTo>
                    <a:lnTo>
                      <a:pt x="2" y="2"/>
                    </a:lnTo>
                    <a:lnTo>
                      <a:pt x="0" y="4"/>
                    </a:lnTo>
                    <a:lnTo>
                      <a:pt x="7" y="15"/>
                    </a:lnTo>
                    <a:lnTo>
                      <a:pt x="11" y="13"/>
                    </a:lnTo>
                    <a:lnTo>
                      <a:pt x="2" y="2"/>
                    </a:lnTo>
                    <a:lnTo>
                      <a:pt x="11" y="13"/>
                    </a:lnTo>
                    <a:lnTo>
                      <a:pt x="13" y="6"/>
                    </a:lnTo>
                    <a:lnTo>
                      <a:pt x="11" y="2"/>
                    </a:lnTo>
                    <a:lnTo>
                      <a:pt x="7" y="0"/>
                    </a:lnTo>
                    <a:lnTo>
                      <a:pt x="2"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4" name="Freeform 826"/>
              <p:cNvSpPr>
                <a:spLocks/>
              </p:cNvSpPr>
              <p:nvPr/>
            </p:nvSpPr>
            <p:spPr bwMode="auto">
              <a:xfrm>
                <a:off x="6489" y="1872"/>
                <a:ext cx="14" cy="16"/>
              </a:xfrm>
              <a:custGeom>
                <a:avLst/>
                <a:gdLst>
                  <a:gd name="T0" fmla="*/ 5 w 14"/>
                  <a:gd name="T1" fmla="*/ 3 h 16"/>
                  <a:gd name="T2" fmla="*/ 5 w 14"/>
                  <a:gd name="T3" fmla="*/ 3 h 16"/>
                  <a:gd name="T4" fmla="*/ 0 w 14"/>
                  <a:gd name="T5" fmla="*/ 5 h 16"/>
                  <a:gd name="T6" fmla="*/ 7 w 14"/>
                  <a:gd name="T7" fmla="*/ 16 h 16"/>
                  <a:gd name="T8" fmla="*/ 11 w 14"/>
                  <a:gd name="T9" fmla="*/ 14 h 16"/>
                  <a:gd name="T10" fmla="*/ 5 w 14"/>
                  <a:gd name="T11" fmla="*/ 3 h 16"/>
                  <a:gd name="T12" fmla="*/ 11 w 14"/>
                  <a:gd name="T13" fmla="*/ 14 h 16"/>
                  <a:gd name="T14" fmla="*/ 14 w 14"/>
                  <a:gd name="T15" fmla="*/ 9 h 16"/>
                  <a:gd name="T16" fmla="*/ 14 w 14"/>
                  <a:gd name="T17" fmla="*/ 5 h 16"/>
                  <a:gd name="T18" fmla="*/ 9 w 14"/>
                  <a:gd name="T19" fmla="*/ 0 h 16"/>
                  <a:gd name="T20" fmla="*/ 5 w 14"/>
                  <a:gd name="T2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6">
                    <a:moveTo>
                      <a:pt x="5" y="3"/>
                    </a:moveTo>
                    <a:lnTo>
                      <a:pt x="5" y="3"/>
                    </a:lnTo>
                    <a:lnTo>
                      <a:pt x="0" y="5"/>
                    </a:lnTo>
                    <a:lnTo>
                      <a:pt x="7" y="16"/>
                    </a:lnTo>
                    <a:lnTo>
                      <a:pt x="11" y="14"/>
                    </a:lnTo>
                    <a:lnTo>
                      <a:pt x="5" y="3"/>
                    </a:lnTo>
                    <a:lnTo>
                      <a:pt x="11" y="14"/>
                    </a:lnTo>
                    <a:lnTo>
                      <a:pt x="14" y="9"/>
                    </a:lnTo>
                    <a:lnTo>
                      <a:pt x="14" y="5"/>
                    </a:lnTo>
                    <a:lnTo>
                      <a:pt x="9" y="0"/>
                    </a:lnTo>
                    <a:lnTo>
                      <a:pt x="5"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5" name="Freeform 827"/>
              <p:cNvSpPr>
                <a:spLocks/>
              </p:cNvSpPr>
              <p:nvPr/>
            </p:nvSpPr>
            <p:spPr bwMode="auto">
              <a:xfrm>
                <a:off x="6494" y="1870"/>
                <a:ext cx="13" cy="16"/>
              </a:xfrm>
              <a:custGeom>
                <a:avLst/>
                <a:gdLst>
                  <a:gd name="T0" fmla="*/ 11 w 13"/>
                  <a:gd name="T1" fmla="*/ 13 h 16"/>
                  <a:gd name="T2" fmla="*/ 2 w 13"/>
                  <a:gd name="T3" fmla="*/ 2 h 16"/>
                  <a:gd name="T4" fmla="*/ 0 w 13"/>
                  <a:gd name="T5" fmla="*/ 5 h 16"/>
                  <a:gd name="T6" fmla="*/ 6 w 13"/>
                  <a:gd name="T7" fmla="*/ 16 h 16"/>
                  <a:gd name="T8" fmla="*/ 11 w 13"/>
                  <a:gd name="T9" fmla="*/ 13 h 16"/>
                  <a:gd name="T10" fmla="*/ 11 w 13"/>
                  <a:gd name="T11" fmla="*/ 13 h 16"/>
                  <a:gd name="T12" fmla="*/ 11 w 13"/>
                  <a:gd name="T13" fmla="*/ 13 h 16"/>
                  <a:gd name="T14" fmla="*/ 13 w 13"/>
                  <a:gd name="T15" fmla="*/ 9 h 16"/>
                  <a:gd name="T16" fmla="*/ 11 w 13"/>
                  <a:gd name="T17" fmla="*/ 5 h 16"/>
                  <a:gd name="T18" fmla="*/ 9 w 13"/>
                  <a:gd name="T19" fmla="*/ 0 h 16"/>
                  <a:gd name="T20" fmla="*/ 2 w 13"/>
                  <a:gd name="T21" fmla="*/ 2 h 16"/>
                  <a:gd name="T22" fmla="*/ 11 w 13"/>
                  <a:gd name="T23" fmla="*/ 1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3"/>
                    </a:moveTo>
                    <a:lnTo>
                      <a:pt x="2" y="2"/>
                    </a:lnTo>
                    <a:lnTo>
                      <a:pt x="0" y="5"/>
                    </a:lnTo>
                    <a:lnTo>
                      <a:pt x="6" y="16"/>
                    </a:lnTo>
                    <a:lnTo>
                      <a:pt x="11" y="13"/>
                    </a:lnTo>
                    <a:lnTo>
                      <a:pt x="11" y="13"/>
                    </a:lnTo>
                    <a:lnTo>
                      <a:pt x="11" y="13"/>
                    </a:lnTo>
                    <a:lnTo>
                      <a:pt x="13" y="9"/>
                    </a:lnTo>
                    <a:lnTo>
                      <a:pt x="11" y="5"/>
                    </a:lnTo>
                    <a:lnTo>
                      <a:pt x="9" y="0"/>
                    </a:lnTo>
                    <a:lnTo>
                      <a:pt x="2" y="2"/>
                    </a:lnTo>
                    <a:lnTo>
                      <a:pt x="11"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6" name="Freeform 828"/>
              <p:cNvSpPr>
                <a:spLocks/>
              </p:cNvSpPr>
              <p:nvPr/>
            </p:nvSpPr>
            <p:spPr bwMode="auto">
              <a:xfrm>
                <a:off x="6496" y="1868"/>
                <a:ext cx="13" cy="15"/>
              </a:xfrm>
              <a:custGeom>
                <a:avLst/>
                <a:gdLst>
                  <a:gd name="T0" fmla="*/ 4 w 13"/>
                  <a:gd name="T1" fmla="*/ 2 h 15"/>
                  <a:gd name="T2" fmla="*/ 4 w 13"/>
                  <a:gd name="T3" fmla="*/ 2 h 15"/>
                  <a:gd name="T4" fmla="*/ 0 w 13"/>
                  <a:gd name="T5" fmla="*/ 4 h 15"/>
                  <a:gd name="T6" fmla="*/ 9 w 13"/>
                  <a:gd name="T7" fmla="*/ 15 h 15"/>
                  <a:gd name="T8" fmla="*/ 11 w 13"/>
                  <a:gd name="T9" fmla="*/ 11 h 15"/>
                  <a:gd name="T10" fmla="*/ 4 w 13"/>
                  <a:gd name="T11" fmla="*/ 2 h 15"/>
                  <a:gd name="T12" fmla="*/ 11 w 13"/>
                  <a:gd name="T13" fmla="*/ 11 h 15"/>
                  <a:gd name="T14" fmla="*/ 13 w 13"/>
                  <a:gd name="T15" fmla="*/ 7 h 15"/>
                  <a:gd name="T16" fmla="*/ 13 w 13"/>
                  <a:gd name="T17" fmla="*/ 2 h 15"/>
                  <a:gd name="T18" fmla="*/ 9 w 13"/>
                  <a:gd name="T19" fmla="*/ 0 h 15"/>
                  <a:gd name="T20" fmla="*/ 4 w 13"/>
                  <a:gd name="T21"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5">
                    <a:moveTo>
                      <a:pt x="4" y="2"/>
                    </a:moveTo>
                    <a:lnTo>
                      <a:pt x="4" y="2"/>
                    </a:lnTo>
                    <a:lnTo>
                      <a:pt x="0" y="4"/>
                    </a:lnTo>
                    <a:lnTo>
                      <a:pt x="9" y="15"/>
                    </a:lnTo>
                    <a:lnTo>
                      <a:pt x="11" y="11"/>
                    </a:lnTo>
                    <a:lnTo>
                      <a:pt x="4" y="2"/>
                    </a:lnTo>
                    <a:lnTo>
                      <a:pt x="11" y="11"/>
                    </a:lnTo>
                    <a:lnTo>
                      <a:pt x="13" y="7"/>
                    </a:lnTo>
                    <a:lnTo>
                      <a:pt x="13" y="2"/>
                    </a:lnTo>
                    <a:lnTo>
                      <a:pt x="9" y="0"/>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7" name="Freeform 829"/>
              <p:cNvSpPr>
                <a:spLocks/>
              </p:cNvSpPr>
              <p:nvPr/>
            </p:nvSpPr>
            <p:spPr bwMode="auto">
              <a:xfrm>
                <a:off x="6500" y="1866"/>
                <a:ext cx="14" cy="15"/>
              </a:xfrm>
              <a:custGeom>
                <a:avLst/>
                <a:gdLst>
                  <a:gd name="T0" fmla="*/ 5 w 14"/>
                  <a:gd name="T1" fmla="*/ 2 h 15"/>
                  <a:gd name="T2" fmla="*/ 3 w 14"/>
                  <a:gd name="T3" fmla="*/ 2 h 15"/>
                  <a:gd name="T4" fmla="*/ 0 w 14"/>
                  <a:gd name="T5" fmla="*/ 4 h 15"/>
                  <a:gd name="T6" fmla="*/ 7 w 14"/>
                  <a:gd name="T7" fmla="*/ 15 h 15"/>
                  <a:gd name="T8" fmla="*/ 11 w 14"/>
                  <a:gd name="T9" fmla="*/ 13 h 15"/>
                  <a:gd name="T10" fmla="*/ 5 w 14"/>
                  <a:gd name="T11" fmla="*/ 2 h 15"/>
                  <a:gd name="T12" fmla="*/ 11 w 14"/>
                  <a:gd name="T13" fmla="*/ 13 h 15"/>
                  <a:gd name="T14" fmla="*/ 14 w 14"/>
                  <a:gd name="T15" fmla="*/ 9 h 15"/>
                  <a:gd name="T16" fmla="*/ 11 w 14"/>
                  <a:gd name="T17" fmla="*/ 4 h 15"/>
                  <a:gd name="T18" fmla="*/ 9 w 14"/>
                  <a:gd name="T19" fmla="*/ 0 h 15"/>
                  <a:gd name="T20" fmla="*/ 3 w 14"/>
                  <a:gd name="T21" fmla="*/ 2 h 15"/>
                  <a:gd name="T22" fmla="*/ 5 w 14"/>
                  <a:gd name="T23"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5">
                    <a:moveTo>
                      <a:pt x="5" y="2"/>
                    </a:moveTo>
                    <a:lnTo>
                      <a:pt x="3" y="2"/>
                    </a:lnTo>
                    <a:lnTo>
                      <a:pt x="0" y="4"/>
                    </a:lnTo>
                    <a:lnTo>
                      <a:pt x="7" y="15"/>
                    </a:lnTo>
                    <a:lnTo>
                      <a:pt x="11" y="13"/>
                    </a:lnTo>
                    <a:lnTo>
                      <a:pt x="5" y="2"/>
                    </a:lnTo>
                    <a:lnTo>
                      <a:pt x="11" y="13"/>
                    </a:lnTo>
                    <a:lnTo>
                      <a:pt x="14" y="9"/>
                    </a:lnTo>
                    <a:lnTo>
                      <a:pt x="11" y="4"/>
                    </a:lnTo>
                    <a:lnTo>
                      <a:pt x="9" y="0"/>
                    </a:lnTo>
                    <a:lnTo>
                      <a:pt x="3" y="2"/>
                    </a:lnTo>
                    <a:lnTo>
                      <a:pt x="5"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8" name="Freeform 830"/>
              <p:cNvSpPr>
                <a:spLocks/>
              </p:cNvSpPr>
              <p:nvPr/>
            </p:nvSpPr>
            <p:spPr bwMode="auto">
              <a:xfrm>
                <a:off x="6505" y="1863"/>
                <a:ext cx="13" cy="16"/>
              </a:xfrm>
              <a:custGeom>
                <a:avLst/>
                <a:gdLst>
                  <a:gd name="T0" fmla="*/ 9 w 13"/>
                  <a:gd name="T1" fmla="*/ 14 h 16"/>
                  <a:gd name="T2" fmla="*/ 2 w 13"/>
                  <a:gd name="T3" fmla="*/ 3 h 16"/>
                  <a:gd name="T4" fmla="*/ 0 w 13"/>
                  <a:gd name="T5" fmla="*/ 5 h 16"/>
                  <a:gd name="T6" fmla="*/ 4 w 13"/>
                  <a:gd name="T7" fmla="*/ 16 h 16"/>
                  <a:gd name="T8" fmla="*/ 9 w 13"/>
                  <a:gd name="T9" fmla="*/ 14 h 16"/>
                  <a:gd name="T10" fmla="*/ 9 w 13"/>
                  <a:gd name="T11" fmla="*/ 14 h 16"/>
                  <a:gd name="T12" fmla="*/ 9 w 13"/>
                  <a:gd name="T13" fmla="*/ 14 h 16"/>
                  <a:gd name="T14" fmla="*/ 13 w 13"/>
                  <a:gd name="T15" fmla="*/ 9 h 16"/>
                  <a:gd name="T16" fmla="*/ 11 w 13"/>
                  <a:gd name="T17" fmla="*/ 5 h 16"/>
                  <a:gd name="T18" fmla="*/ 9 w 13"/>
                  <a:gd name="T19" fmla="*/ 0 h 16"/>
                  <a:gd name="T20" fmla="*/ 2 w 13"/>
                  <a:gd name="T21" fmla="*/ 3 h 16"/>
                  <a:gd name="T22" fmla="*/ 9 w 13"/>
                  <a:gd name="T23" fmla="*/ 1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9" y="14"/>
                    </a:moveTo>
                    <a:lnTo>
                      <a:pt x="2" y="3"/>
                    </a:lnTo>
                    <a:lnTo>
                      <a:pt x="0" y="5"/>
                    </a:lnTo>
                    <a:lnTo>
                      <a:pt x="4" y="16"/>
                    </a:lnTo>
                    <a:lnTo>
                      <a:pt x="9" y="14"/>
                    </a:lnTo>
                    <a:lnTo>
                      <a:pt x="9" y="14"/>
                    </a:lnTo>
                    <a:lnTo>
                      <a:pt x="9" y="14"/>
                    </a:lnTo>
                    <a:lnTo>
                      <a:pt x="13" y="9"/>
                    </a:lnTo>
                    <a:lnTo>
                      <a:pt x="11" y="5"/>
                    </a:lnTo>
                    <a:lnTo>
                      <a:pt x="9" y="0"/>
                    </a:lnTo>
                    <a:lnTo>
                      <a:pt x="2" y="3"/>
                    </a:lnTo>
                    <a:lnTo>
                      <a:pt x="9"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9" name="Freeform 831"/>
              <p:cNvSpPr>
                <a:spLocks/>
              </p:cNvSpPr>
              <p:nvPr/>
            </p:nvSpPr>
            <p:spPr bwMode="auto">
              <a:xfrm>
                <a:off x="6507" y="1861"/>
                <a:ext cx="13" cy="16"/>
              </a:xfrm>
              <a:custGeom>
                <a:avLst/>
                <a:gdLst>
                  <a:gd name="T0" fmla="*/ 11 w 13"/>
                  <a:gd name="T1" fmla="*/ 14 h 16"/>
                  <a:gd name="T2" fmla="*/ 4 w 13"/>
                  <a:gd name="T3" fmla="*/ 2 h 16"/>
                  <a:gd name="T4" fmla="*/ 0 w 13"/>
                  <a:gd name="T5" fmla="*/ 5 h 16"/>
                  <a:gd name="T6" fmla="*/ 7 w 13"/>
                  <a:gd name="T7" fmla="*/ 16 h 16"/>
                  <a:gd name="T8" fmla="*/ 11 w 13"/>
                  <a:gd name="T9" fmla="*/ 14 h 16"/>
                  <a:gd name="T10" fmla="*/ 11 w 13"/>
                  <a:gd name="T11" fmla="*/ 14 h 16"/>
                  <a:gd name="T12" fmla="*/ 11 w 13"/>
                  <a:gd name="T13" fmla="*/ 14 h 16"/>
                  <a:gd name="T14" fmla="*/ 13 w 13"/>
                  <a:gd name="T15" fmla="*/ 9 h 16"/>
                  <a:gd name="T16" fmla="*/ 13 w 13"/>
                  <a:gd name="T17" fmla="*/ 5 h 16"/>
                  <a:gd name="T18" fmla="*/ 9 w 13"/>
                  <a:gd name="T19" fmla="*/ 0 h 16"/>
                  <a:gd name="T20" fmla="*/ 4 w 13"/>
                  <a:gd name="T21" fmla="*/ 2 h 16"/>
                  <a:gd name="T22" fmla="*/ 11 w 13"/>
                  <a:gd name="T23" fmla="*/ 1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11" y="14"/>
                    </a:moveTo>
                    <a:lnTo>
                      <a:pt x="4" y="2"/>
                    </a:lnTo>
                    <a:lnTo>
                      <a:pt x="0" y="5"/>
                    </a:lnTo>
                    <a:lnTo>
                      <a:pt x="7" y="16"/>
                    </a:lnTo>
                    <a:lnTo>
                      <a:pt x="11" y="14"/>
                    </a:lnTo>
                    <a:lnTo>
                      <a:pt x="11" y="14"/>
                    </a:lnTo>
                    <a:lnTo>
                      <a:pt x="11" y="14"/>
                    </a:lnTo>
                    <a:lnTo>
                      <a:pt x="13" y="9"/>
                    </a:lnTo>
                    <a:lnTo>
                      <a:pt x="13" y="5"/>
                    </a:lnTo>
                    <a:lnTo>
                      <a:pt x="9" y="0"/>
                    </a:lnTo>
                    <a:lnTo>
                      <a:pt x="4" y="2"/>
                    </a:lnTo>
                    <a:lnTo>
                      <a:pt x="1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0" name="Freeform 832"/>
              <p:cNvSpPr>
                <a:spLocks/>
              </p:cNvSpPr>
              <p:nvPr/>
            </p:nvSpPr>
            <p:spPr bwMode="auto">
              <a:xfrm>
                <a:off x="6511" y="1859"/>
                <a:ext cx="14" cy="16"/>
              </a:xfrm>
              <a:custGeom>
                <a:avLst/>
                <a:gdLst>
                  <a:gd name="T0" fmla="*/ 9 w 14"/>
                  <a:gd name="T1" fmla="*/ 13 h 16"/>
                  <a:gd name="T2" fmla="*/ 3 w 14"/>
                  <a:gd name="T3" fmla="*/ 2 h 16"/>
                  <a:gd name="T4" fmla="*/ 0 w 14"/>
                  <a:gd name="T5" fmla="*/ 4 h 16"/>
                  <a:gd name="T6" fmla="*/ 7 w 14"/>
                  <a:gd name="T7" fmla="*/ 16 h 16"/>
                  <a:gd name="T8" fmla="*/ 9 w 14"/>
                  <a:gd name="T9" fmla="*/ 13 h 16"/>
                  <a:gd name="T10" fmla="*/ 9 w 14"/>
                  <a:gd name="T11" fmla="*/ 13 h 16"/>
                  <a:gd name="T12" fmla="*/ 9 w 14"/>
                  <a:gd name="T13" fmla="*/ 13 h 16"/>
                  <a:gd name="T14" fmla="*/ 14 w 14"/>
                  <a:gd name="T15" fmla="*/ 9 h 16"/>
                  <a:gd name="T16" fmla="*/ 11 w 14"/>
                  <a:gd name="T17" fmla="*/ 4 h 16"/>
                  <a:gd name="T18" fmla="*/ 7 w 14"/>
                  <a:gd name="T19" fmla="*/ 0 h 16"/>
                  <a:gd name="T20" fmla="*/ 3 w 14"/>
                  <a:gd name="T21" fmla="*/ 2 h 16"/>
                  <a:gd name="T22" fmla="*/ 9 w 14"/>
                  <a:gd name="T23" fmla="*/ 1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6">
                    <a:moveTo>
                      <a:pt x="9" y="13"/>
                    </a:moveTo>
                    <a:lnTo>
                      <a:pt x="3" y="2"/>
                    </a:lnTo>
                    <a:lnTo>
                      <a:pt x="0" y="4"/>
                    </a:lnTo>
                    <a:lnTo>
                      <a:pt x="7" y="16"/>
                    </a:lnTo>
                    <a:lnTo>
                      <a:pt x="9" y="13"/>
                    </a:lnTo>
                    <a:lnTo>
                      <a:pt x="9" y="13"/>
                    </a:lnTo>
                    <a:lnTo>
                      <a:pt x="9" y="13"/>
                    </a:lnTo>
                    <a:lnTo>
                      <a:pt x="14" y="9"/>
                    </a:lnTo>
                    <a:lnTo>
                      <a:pt x="11" y="4"/>
                    </a:lnTo>
                    <a:lnTo>
                      <a:pt x="7" y="0"/>
                    </a:lnTo>
                    <a:lnTo>
                      <a:pt x="3" y="2"/>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1" name="Freeform 833"/>
              <p:cNvSpPr>
                <a:spLocks/>
              </p:cNvSpPr>
              <p:nvPr/>
            </p:nvSpPr>
            <p:spPr bwMode="auto">
              <a:xfrm>
                <a:off x="6514" y="1859"/>
                <a:ext cx="13" cy="13"/>
              </a:xfrm>
              <a:custGeom>
                <a:avLst/>
                <a:gdLst>
                  <a:gd name="T0" fmla="*/ 4 w 13"/>
                  <a:gd name="T1" fmla="*/ 0 h 13"/>
                  <a:gd name="T2" fmla="*/ 4 w 13"/>
                  <a:gd name="T3" fmla="*/ 0 h 13"/>
                  <a:gd name="T4" fmla="*/ 0 w 13"/>
                  <a:gd name="T5" fmla="*/ 2 h 13"/>
                  <a:gd name="T6" fmla="*/ 6 w 13"/>
                  <a:gd name="T7" fmla="*/ 13 h 13"/>
                  <a:gd name="T8" fmla="*/ 11 w 13"/>
                  <a:gd name="T9" fmla="*/ 11 h 13"/>
                  <a:gd name="T10" fmla="*/ 4 w 13"/>
                  <a:gd name="T11" fmla="*/ 0 h 13"/>
                  <a:gd name="T12" fmla="*/ 11 w 13"/>
                  <a:gd name="T13" fmla="*/ 11 h 13"/>
                  <a:gd name="T14" fmla="*/ 13 w 13"/>
                  <a:gd name="T15" fmla="*/ 7 h 13"/>
                  <a:gd name="T16" fmla="*/ 13 w 13"/>
                  <a:gd name="T17" fmla="*/ 2 h 13"/>
                  <a:gd name="T18" fmla="*/ 8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2"/>
                    </a:lnTo>
                    <a:lnTo>
                      <a:pt x="6" y="13"/>
                    </a:lnTo>
                    <a:lnTo>
                      <a:pt x="11" y="11"/>
                    </a:lnTo>
                    <a:lnTo>
                      <a:pt x="4" y="0"/>
                    </a:lnTo>
                    <a:lnTo>
                      <a:pt x="11" y="11"/>
                    </a:lnTo>
                    <a:lnTo>
                      <a:pt x="13" y="7"/>
                    </a:lnTo>
                    <a:lnTo>
                      <a:pt x="13" y="2"/>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2" name="Freeform 834"/>
              <p:cNvSpPr>
                <a:spLocks/>
              </p:cNvSpPr>
              <p:nvPr/>
            </p:nvSpPr>
            <p:spPr bwMode="auto">
              <a:xfrm>
                <a:off x="6518" y="1857"/>
                <a:ext cx="13" cy="13"/>
              </a:xfrm>
              <a:custGeom>
                <a:avLst/>
                <a:gdLst>
                  <a:gd name="T0" fmla="*/ 9 w 13"/>
                  <a:gd name="T1" fmla="*/ 11 h 13"/>
                  <a:gd name="T2" fmla="*/ 2 w 13"/>
                  <a:gd name="T3" fmla="*/ 0 h 13"/>
                  <a:gd name="T4" fmla="*/ 0 w 13"/>
                  <a:gd name="T5" fmla="*/ 2 h 13"/>
                  <a:gd name="T6" fmla="*/ 7 w 13"/>
                  <a:gd name="T7" fmla="*/ 13 h 13"/>
                  <a:gd name="T8" fmla="*/ 9 w 13"/>
                  <a:gd name="T9" fmla="*/ 11 h 13"/>
                  <a:gd name="T10" fmla="*/ 9 w 13"/>
                  <a:gd name="T11" fmla="*/ 11 h 13"/>
                  <a:gd name="T12" fmla="*/ 9 w 13"/>
                  <a:gd name="T13" fmla="*/ 11 h 13"/>
                  <a:gd name="T14" fmla="*/ 13 w 13"/>
                  <a:gd name="T15" fmla="*/ 6 h 13"/>
                  <a:gd name="T16" fmla="*/ 11 w 13"/>
                  <a:gd name="T17" fmla="*/ 2 h 13"/>
                  <a:gd name="T18" fmla="*/ 9 w 13"/>
                  <a:gd name="T19" fmla="*/ 0 h 13"/>
                  <a:gd name="T20" fmla="*/ 2 w 13"/>
                  <a:gd name="T21" fmla="*/ 0 h 13"/>
                  <a:gd name="T22" fmla="*/ 9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9" y="11"/>
                    </a:moveTo>
                    <a:lnTo>
                      <a:pt x="2" y="0"/>
                    </a:lnTo>
                    <a:lnTo>
                      <a:pt x="0" y="2"/>
                    </a:lnTo>
                    <a:lnTo>
                      <a:pt x="7" y="13"/>
                    </a:lnTo>
                    <a:lnTo>
                      <a:pt x="9" y="11"/>
                    </a:lnTo>
                    <a:lnTo>
                      <a:pt x="9" y="11"/>
                    </a:lnTo>
                    <a:lnTo>
                      <a:pt x="9" y="11"/>
                    </a:lnTo>
                    <a:lnTo>
                      <a:pt x="13" y="6"/>
                    </a:lnTo>
                    <a:lnTo>
                      <a:pt x="11" y="2"/>
                    </a:lnTo>
                    <a:lnTo>
                      <a:pt x="9" y="0"/>
                    </a:lnTo>
                    <a:lnTo>
                      <a:pt x="2"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3" name="Freeform 835"/>
              <p:cNvSpPr>
                <a:spLocks/>
              </p:cNvSpPr>
              <p:nvPr/>
            </p:nvSpPr>
            <p:spPr bwMode="auto">
              <a:xfrm>
                <a:off x="6520" y="1855"/>
                <a:ext cx="14" cy="13"/>
              </a:xfrm>
              <a:custGeom>
                <a:avLst/>
                <a:gdLst>
                  <a:gd name="T0" fmla="*/ 11 w 14"/>
                  <a:gd name="T1" fmla="*/ 11 h 13"/>
                  <a:gd name="T2" fmla="*/ 5 w 14"/>
                  <a:gd name="T3" fmla="*/ 0 h 13"/>
                  <a:gd name="T4" fmla="*/ 0 w 14"/>
                  <a:gd name="T5" fmla="*/ 2 h 13"/>
                  <a:gd name="T6" fmla="*/ 7 w 14"/>
                  <a:gd name="T7" fmla="*/ 13 h 13"/>
                  <a:gd name="T8" fmla="*/ 11 w 14"/>
                  <a:gd name="T9" fmla="*/ 11 h 13"/>
                  <a:gd name="T10" fmla="*/ 11 w 14"/>
                  <a:gd name="T11" fmla="*/ 11 h 13"/>
                  <a:gd name="T12" fmla="*/ 11 w 14"/>
                  <a:gd name="T13" fmla="*/ 11 h 13"/>
                  <a:gd name="T14" fmla="*/ 14 w 14"/>
                  <a:gd name="T15" fmla="*/ 6 h 13"/>
                  <a:gd name="T16" fmla="*/ 14 w 14"/>
                  <a:gd name="T17" fmla="*/ 2 h 13"/>
                  <a:gd name="T18" fmla="*/ 9 w 14"/>
                  <a:gd name="T19" fmla="*/ 0 h 13"/>
                  <a:gd name="T20" fmla="*/ 5 w 14"/>
                  <a:gd name="T21" fmla="*/ 0 h 13"/>
                  <a:gd name="T22" fmla="*/ 11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1" y="11"/>
                    </a:moveTo>
                    <a:lnTo>
                      <a:pt x="5" y="0"/>
                    </a:lnTo>
                    <a:lnTo>
                      <a:pt x="0" y="2"/>
                    </a:lnTo>
                    <a:lnTo>
                      <a:pt x="7" y="13"/>
                    </a:lnTo>
                    <a:lnTo>
                      <a:pt x="11" y="11"/>
                    </a:lnTo>
                    <a:lnTo>
                      <a:pt x="11" y="11"/>
                    </a:lnTo>
                    <a:lnTo>
                      <a:pt x="11" y="11"/>
                    </a:lnTo>
                    <a:lnTo>
                      <a:pt x="14" y="6"/>
                    </a:lnTo>
                    <a:lnTo>
                      <a:pt x="14" y="2"/>
                    </a:lnTo>
                    <a:lnTo>
                      <a:pt x="9" y="0"/>
                    </a:lnTo>
                    <a:lnTo>
                      <a:pt x="5" y="0"/>
                    </a:lnTo>
                    <a:lnTo>
                      <a:pt x="1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4" name="Freeform 836"/>
              <p:cNvSpPr>
                <a:spLocks/>
              </p:cNvSpPr>
              <p:nvPr/>
            </p:nvSpPr>
            <p:spPr bwMode="auto">
              <a:xfrm>
                <a:off x="6525" y="1852"/>
                <a:ext cx="13" cy="14"/>
              </a:xfrm>
              <a:custGeom>
                <a:avLst/>
                <a:gdLst>
                  <a:gd name="T0" fmla="*/ 4 w 13"/>
                  <a:gd name="T1" fmla="*/ 0 h 14"/>
                  <a:gd name="T2" fmla="*/ 2 w 13"/>
                  <a:gd name="T3" fmla="*/ 0 h 14"/>
                  <a:gd name="T4" fmla="*/ 0 w 13"/>
                  <a:gd name="T5" fmla="*/ 3 h 14"/>
                  <a:gd name="T6" fmla="*/ 6 w 13"/>
                  <a:gd name="T7" fmla="*/ 14 h 14"/>
                  <a:gd name="T8" fmla="*/ 9 w 13"/>
                  <a:gd name="T9" fmla="*/ 11 h 14"/>
                  <a:gd name="T10" fmla="*/ 4 w 13"/>
                  <a:gd name="T11" fmla="*/ 0 h 14"/>
                  <a:gd name="T12" fmla="*/ 9 w 13"/>
                  <a:gd name="T13" fmla="*/ 11 h 14"/>
                  <a:gd name="T14" fmla="*/ 13 w 13"/>
                  <a:gd name="T15" fmla="*/ 7 h 14"/>
                  <a:gd name="T16" fmla="*/ 11 w 13"/>
                  <a:gd name="T17" fmla="*/ 3 h 14"/>
                  <a:gd name="T18" fmla="*/ 9 w 13"/>
                  <a:gd name="T19" fmla="*/ 0 h 14"/>
                  <a:gd name="T20" fmla="*/ 2 w 13"/>
                  <a:gd name="T21" fmla="*/ 0 h 14"/>
                  <a:gd name="T22" fmla="*/ 4 w 13"/>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4" y="0"/>
                    </a:moveTo>
                    <a:lnTo>
                      <a:pt x="2" y="0"/>
                    </a:lnTo>
                    <a:lnTo>
                      <a:pt x="0" y="3"/>
                    </a:lnTo>
                    <a:lnTo>
                      <a:pt x="6" y="14"/>
                    </a:lnTo>
                    <a:lnTo>
                      <a:pt x="9" y="11"/>
                    </a:lnTo>
                    <a:lnTo>
                      <a:pt x="4" y="0"/>
                    </a:lnTo>
                    <a:lnTo>
                      <a:pt x="9" y="11"/>
                    </a:lnTo>
                    <a:lnTo>
                      <a:pt x="13" y="7"/>
                    </a:lnTo>
                    <a:lnTo>
                      <a:pt x="11" y="3"/>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5" name="Freeform 837"/>
              <p:cNvSpPr>
                <a:spLocks/>
              </p:cNvSpPr>
              <p:nvPr/>
            </p:nvSpPr>
            <p:spPr bwMode="auto">
              <a:xfrm>
                <a:off x="6529" y="1850"/>
                <a:ext cx="11" cy="13"/>
              </a:xfrm>
              <a:custGeom>
                <a:avLst/>
                <a:gdLst>
                  <a:gd name="T0" fmla="*/ 9 w 11"/>
                  <a:gd name="T1" fmla="*/ 11 h 13"/>
                  <a:gd name="T2" fmla="*/ 2 w 11"/>
                  <a:gd name="T3" fmla="*/ 0 h 13"/>
                  <a:gd name="T4" fmla="*/ 0 w 11"/>
                  <a:gd name="T5" fmla="*/ 2 h 13"/>
                  <a:gd name="T6" fmla="*/ 5 w 11"/>
                  <a:gd name="T7" fmla="*/ 13 h 13"/>
                  <a:gd name="T8" fmla="*/ 9 w 11"/>
                  <a:gd name="T9" fmla="*/ 13 h 13"/>
                  <a:gd name="T10" fmla="*/ 9 w 11"/>
                  <a:gd name="T11" fmla="*/ 11 h 13"/>
                  <a:gd name="T12" fmla="*/ 9 w 11"/>
                  <a:gd name="T13" fmla="*/ 13 h 13"/>
                  <a:gd name="T14" fmla="*/ 11 w 11"/>
                  <a:gd name="T15" fmla="*/ 9 h 13"/>
                  <a:gd name="T16" fmla="*/ 11 w 11"/>
                  <a:gd name="T17" fmla="*/ 5 h 13"/>
                  <a:gd name="T18" fmla="*/ 9 w 11"/>
                  <a:gd name="T19" fmla="*/ 0 h 13"/>
                  <a:gd name="T20" fmla="*/ 2 w 11"/>
                  <a:gd name="T21" fmla="*/ 0 h 13"/>
                  <a:gd name="T22" fmla="*/ 9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9" y="11"/>
                    </a:moveTo>
                    <a:lnTo>
                      <a:pt x="2" y="0"/>
                    </a:lnTo>
                    <a:lnTo>
                      <a:pt x="0" y="2"/>
                    </a:lnTo>
                    <a:lnTo>
                      <a:pt x="5" y="13"/>
                    </a:lnTo>
                    <a:lnTo>
                      <a:pt x="9" y="13"/>
                    </a:lnTo>
                    <a:lnTo>
                      <a:pt x="9" y="11"/>
                    </a:lnTo>
                    <a:lnTo>
                      <a:pt x="9" y="13"/>
                    </a:lnTo>
                    <a:lnTo>
                      <a:pt x="11" y="9"/>
                    </a:lnTo>
                    <a:lnTo>
                      <a:pt x="11" y="5"/>
                    </a:lnTo>
                    <a:lnTo>
                      <a:pt x="9" y="0"/>
                    </a:lnTo>
                    <a:lnTo>
                      <a:pt x="2"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6" name="Freeform 838"/>
              <p:cNvSpPr>
                <a:spLocks/>
              </p:cNvSpPr>
              <p:nvPr/>
            </p:nvSpPr>
            <p:spPr bwMode="auto">
              <a:xfrm>
                <a:off x="6531" y="1848"/>
                <a:ext cx="14" cy="13"/>
              </a:xfrm>
              <a:custGeom>
                <a:avLst/>
                <a:gdLst>
                  <a:gd name="T0" fmla="*/ 5 w 14"/>
                  <a:gd name="T1" fmla="*/ 0 h 13"/>
                  <a:gd name="T2" fmla="*/ 5 w 14"/>
                  <a:gd name="T3" fmla="*/ 0 h 13"/>
                  <a:gd name="T4" fmla="*/ 0 w 14"/>
                  <a:gd name="T5" fmla="*/ 2 h 13"/>
                  <a:gd name="T6" fmla="*/ 7 w 14"/>
                  <a:gd name="T7" fmla="*/ 13 h 13"/>
                  <a:gd name="T8" fmla="*/ 11 w 14"/>
                  <a:gd name="T9" fmla="*/ 11 h 13"/>
                  <a:gd name="T10" fmla="*/ 5 w 14"/>
                  <a:gd name="T11" fmla="*/ 0 h 13"/>
                  <a:gd name="T12" fmla="*/ 11 w 14"/>
                  <a:gd name="T13" fmla="*/ 11 h 13"/>
                  <a:gd name="T14" fmla="*/ 14 w 14"/>
                  <a:gd name="T15" fmla="*/ 9 h 13"/>
                  <a:gd name="T16" fmla="*/ 14 w 14"/>
                  <a:gd name="T17" fmla="*/ 2 h 13"/>
                  <a:gd name="T18" fmla="*/ 9 w 14"/>
                  <a:gd name="T19" fmla="*/ 0 h 13"/>
                  <a:gd name="T20" fmla="*/ 5 w 14"/>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3">
                    <a:moveTo>
                      <a:pt x="5" y="0"/>
                    </a:moveTo>
                    <a:lnTo>
                      <a:pt x="5" y="0"/>
                    </a:lnTo>
                    <a:lnTo>
                      <a:pt x="0" y="2"/>
                    </a:lnTo>
                    <a:lnTo>
                      <a:pt x="7" y="13"/>
                    </a:lnTo>
                    <a:lnTo>
                      <a:pt x="11" y="11"/>
                    </a:lnTo>
                    <a:lnTo>
                      <a:pt x="5" y="0"/>
                    </a:lnTo>
                    <a:lnTo>
                      <a:pt x="11" y="11"/>
                    </a:lnTo>
                    <a:lnTo>
                      <a:pt x="14" y="9"/>
                    </a:lnTo>
                    <a:lnTo>
                      <a:pt x="14" y="2"/>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7" name="Freeform 839"/>
              <p:cNvSpPr>
                <a:spLocks/>
              </p:cNvSpPr>
              <p:nvPr/>
            </p:nvSpPr>
            <p:spPr bwMode="auto">
              <a:xfrm>
                <a:off x="6536" y="1846"/>
                <a:ext cx="11" cy="15"/>
              </a:xfrm>
              <a:custGeom>
                <a:avLst/>
                <a:gdLst>
                  <a:gd name="T0" fmla="*/ 9 w 11"/>
                  <a:gd name="T1" fmla="*/ 13 h 15"/>
                  <a:gd name="T2" fmla="*/ 2 w 11"/>
                  <a:gd name="T3" fmla="*/ 2 h 15"/>
                  <a:gd name="T4" fmla="*/ 0 w 11"/>
                  <a:gd name="T5" fmla="*/ 2 h 15"/>
                  <a:gd name="T6" fmla="*/ 4 w 11"/>
                  <a:gd name="T7" fmla="*/ 15 h 15"/>
                  <a:gd name="T8" fmla="*/ 9 w 11"/>
                  <a:gd name="T9" fmla="*/ 13 h 15"/>
                  <a:gd name="T10" fmla="*/ 9 w 11"/>
                  <a:gd name="T11" fmla="*/ 13 h 15"/>
                  <a:gd name="T12" fmla="*/ 9 w 11"/>
                  <a:gd name="T13" fmla="*/ 13 h 15"/>
                  <a:gd name="T14" fmla="*/ 11 w 11"/>
                  <a:gd name="T15" fmla="*/ 9 h 15"/>
                  <a:gd name="T16" fmla="*/ 11 w 11"/>
                  <a:gd name="T17" fmla="*/ 4 h 15"/>
                  <a:gd name="T18" fmla="*/ 9 w 11"/>
                  <a:gd name="T19" fmla="*/ 0 h 15"/>
                  <a:gd name="T20" fmla="*/ 2 w 11"/>
                  <a:gd name="T21" fmla="*/ 2 h 15"/>
                  <a:gd name="T22" fmla="*/ 9 w 11"/>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5">
                    <a:moveTo>
                      <a:pt x="9" y="13"/>
                    </a:moveTo>
                    <a:lnTo>
                      <a:pt x="2" y="2"/>
                    </a:lnTo>
                    <a:lnTo>
                      <a:pt x="0" y="2"/>
                    </a:lnTo>
                    <a:lnTo>
                      <a:pt x="4" y="15"/>
                    </a:lnTo>
                    <a:lnTo>
                      <a:pt x="9" y="13"/>
                    </a:lnTo>
                    <a:lnTo>
                      <a:pt x="9" y="13"/>
                    </a:lnTo>
                    <a:lnTo>
                      <a:pt x="9" y="13"/>
                    </a:lnTo>
                    <a:lnTo>
                      <a:pt x="11" y="9"/>
                    </a:lnTo>
                    <a:lnTo>
                      <a:pt x="11" y="4"/>
                    </a:lnTo>
                    <a:lnTo>
                      <a:pt x="9" y="0"/>
                    </a:lnTo>
                    <a:lnTo>
                      <a:pt x="2" y="2"/>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8" name="Freeform 840"/>
              <p:cNvSpPr>
                <a:spLocks/>
              </p:cNvSpPr>
              <p:nvPr/>
            </p:nvSpPr>
            <p:spPr bwMode="auto">
              <a:xfrm>
                <a:off x="6538" y="1844"/>
                <a:ext cx="13" cy="15"/>
              </a:xfrm>
              <a:custGeom>
                <a:avLst/>
                <a:gdLst>
                  <a:gd name="T0" fmla="*/ 4 w 13"/>
                  <a:gd name="T1" fmla="*/ 0 h 15"/>
                  <a:gd name="T2" fmla="*/ 4 w 13"/>
                  <a:gd name="T3" fmla="*/ 2 h 15"/>
                  <a:gd name="T4" fmla="*/ 0 w 13"/>
                  <a:gd name="T5" fmla="*/ 4 h 15"/>
                  <a:gd name="T6" fmla="*/ 7 w 13"/>
                  <a:gd name="T7" fmla="*/ 15 h 15"/>
                  <a:gd name="T8" fmla="*/ 11 w 13"/>
                  <a:gd name="T9" fmla="*/ 13 h 15"/>
                  <a:gd name="T10" fmla="*/ 4 w 13"/>
                  <a:gd name="T11" fmla="*/ 0 h 15"/>
                  <a:gd name="T12" fmla="*/ 11 w 13"/>
                  <a:gd name="T13" fmla="*/ 13 h 15"/>
                  <a:gd name="T14" fmla="*/ 13 w 13"/>
                  <a:gd name="T15" fmla="*/ 8 h 15"/>
                  <a:gd name="T16" fmla="*/ 13 w 13"/>
                  <a:gd name="T17" fmla="*/ 4 h 15"/>
                  <a:gd name="T18" fmla="*/ 9 w 13"/>
                  <a:gd name="T19" fmla="*/ 0 h 15"/>
                  <a:gd name="T20" fmla="*/ 4 w 13"/>
                  <a:gd name="T21" fmla="*/ 2 h 15"/>
                  <a:gd name="T22" fmla="*/ 4 w 13"/>
                  <a:gd name="T23"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5">
                    <a:moveTo>
                      <a:pt x="4" y="0"/>
                    </a:moveTo>
                    <a:lnTo>
                      <a:pt x="4" y="2"/>
                    </a:lnTo>
                    <a:lnTo>
                      <a:pt x="0" y="4"/>
                    </a:lnTo>
                    <a:lnTo>
                      <a:pt x="7" y="15"/>
                    </a:lnTo>
                    <a:lnTo>
                      <a:pt x="11" y="13"/>
                    </a:lnTo>
                    <a:lnTo>
                      <a:pt x="4" y="0"/>
                    </a:lnTo>
                    <a:lnTo>
                      <a:pt x="11" y="13"/>
                    </a:lnTo>
                    <a:lnTo>
                      <a:pt x="13" y="8"/>
                    </a:lnTo>
                    <a:lnTo>
                      <a:pt x="13" y="4"/>
                    </a:lnTo>
                    <a:lnTo>
                      <a:pt x="9" y="0"/>
                    </a:lnTo>
                    <a:lnTo>
                      <a:pt x="4"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9" name="Freeform 841"/>
              <p:cNvSpPr>
                <a:spLocks/>
              </p:cNvSpPr>
              <p:nvPr/>
            </p:nvSpPr>
            <p:spPr bwMode="auto">
              <a:xfrm>
                <a:off x="6542" y="1844"/>
                <a:ext cx="14" cy="13"/>
              </a:xfrm>
              <a:custGeom>
                <a:avLst/>
                <a:gdLst>
                  <a:gd name="T0" fmla="*/ 9 w 14"/>
                  <a:gd name="T1" fmla="*/ 11 h 13"/>
                  <a:gd name="T2" fmla="*/ 5 w 14"/>
                  <a:gd name="T3" fmla="*/ 0 h 13"/>
                  <a:gd name="T4" fmla="*/ 0 w 14"/>
                  <a:gd name="T5" fmla="*/ 0 h 13"/>
                  <a:gd name="T6" fmla="*/ 5 w 14"/>
                  <a:gd name="T7" fmla="*/ 13 h 13"/>
                  <a:gd name="T8" fmla="*/ 9 w 14"/>
                  <a:gd name="T9" fmla="*/ 11 h 13"/>
                  <a:gd name="T10" fmla="*/ 9 w 14"/>
                  <a:gd name="T11" fmla="*/ 11 h 13"/>
                  <a:gd name="T12" fmla="*/ 9 w 14"/>
                  <a:gd name="T13" fmla="*/ 11 h 13"/>
                  <a:gd name="T14" fmla="*/ 14 w 14"/>
                  <a:gd name="T15" fmla="*/ 8 h 13"/>
                  <a:gd name="T16" fmla="*/ 14 w 14"/>
                  <a:gd name="T17" fmla="*/ 4 h 13"/>
                  <a:gd name="T18" fmla="*/ 9 w 14"/>
                  <a:gd name="T19" fmla="*/ 0 h 13"/>
                  <a:gd name="T20" fmla="*/ 5 w 14"/>
                  <a:gd name="T21" fmla="*/ 0 h 13"/>
                  <a:gd name="T22" fmla="*/ 9 w 14"/>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9" y="11"/>
                    </a:moveTo>
                    <a:lnTo>
                      <a:pt x="5" y="0"/>
                    </a:lnTo>
                    <a:lnTo>
                      <a:pt x="0" y="0"/>
                    </a:lnTo>
                    <a:lnTo>
                      <a:pt x="5" y="13"/>
                    </a:lnTo>
                    <a:lnTo>
                      <a:pt x="9" y="11"/>
                    </a:lnTo>
                    <a:lnTo>
                      <a:pt x="9" y="11"/>
                    </a:lnTo>
                    <a:lnTo>
                      <a:pt x="9" y="11"/>
                    </a:lnTo>
                    <a:lnTo>
                      <a:pt x="14" y="8"/>
                    </a:lnTo>
                    <a:lnTo>
                      <a:pt x="14" y="4"/>
                    </a:lnTo>
                    <a:lnTo>
                      <a:pt x="9" y="0"/>
                    </a:lnTo>
                    <a:lnTo>
                      <a:pt x="5"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0" name="Freeform 842"/>
              <p:cNvSpPr>
                <a:spLocks/>
              </p:cNvSpPr>
              <p:nvPr/>
            </p:nvSpPr>
            <p:spPr bwMode="auto">
              <a:xfrm>
                <a:off x="6545" y="1841"/>
                <a:ext cx="13" cy="14"/>
              </a:xfrm>
              <a:custGeom>
                <a:avLst/>
                <a:gdLst>
                  <a:gd name="T0" fmla="*/ 4 w 13"/>
                  <a:gd name="T1" fmla="*/ 0 h 14"/>
                  <a:gd name="T2" fmla="*/ 4 w 13"/>
                  <a:gd name="T3" fmla="*/ 0 h 14"/>
                  <a:gd name="T4" fmla="*/ 0 w 13"/>
                  <a:gd name="T5" fmla="*/ 3 h 14"/>
                  <a:gd name="T6" fmla="*/ 6 w 13"/>
                  <a:gd name="T7" fmla="*/ 14 h 14"/>
                  <a:gd name="T8" fmla="*/ 11 w 13"/>
                  <a:gd name="T9" fmla="*/ 11 h 14"/>
                  <a:gd name="T10" fmla="*/ 4 w 13"/>
                  <a:gd name="T11" fmla="*/ 0 h 14"/>
                  <a:gd name="T12" fmla="*/ 11 w 13"/>
                  <a:gd name="T13" fmla="*/ 11 h 14"/>
                  <a:gd name="T14" fmla="*/ 13 w 13"/>
                  <a:gd name="T15" fmla="*/ 7 h 14"/>
                  <a:gd name="T16" fmla="*/ 13 w 13"/>
                  <a:gd name="T17" fmla="*/ 3 h 14"/>
                  <a:gd name="T18" fmla="*/ 8 w 13"/>
                  <a:gd name="T19" fmla="*/ 0 h 14"/>
                  <a:gd name="T20" fmla="*/ 4 w 13"/>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4" y="0"/>
                    </a:moveTo>
                    <a:lnTo>
                      <a:pt x="4" y="0"/>
                    </a:lnTo>
                    <a:lnTo>
                      <a:pt x="0" y="3"/>
                    </a:lnTo>
                    <a:lnTo>
                      <a:pt x="6" y="14"/>
                    </a:lnTo>
                    <a:lnTo>
                      <a:pt x="11" y="11"/>
                    </a:lnTo>
                    <a:lnTo>
                      <a:pt x="4" y="0"/>
                    </a:lnTo>
                    <a:lnTo>
                      <a:pt x="11" y="11"/>
                    </a:lnTo>
                    <a:lnTo>
                      <a:pt x="13" y="7"/>
                    </a:lnTo>
                    <a:lnTo>
                      <a:pt x="13" y="3"/>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1" name="Freeform 843"/>
              <p:cNvSpPr>
                <a:spLocks/>
              </p:cNvSpPr>
              <p:nvPr/>
            </p:nvSpPr>
            <p:spPr bwMode="auto">
              <a:xfrm>
                <a:off x="6549" y="1839"/>
                <a:ext cx="13" cy="13"/>
              </a:xfrm>
              <a:custGeom>
                <a:avLst/>
                <a:gdLst>
                  <a:gd name="T0" fmla="*/ 4 w 13"/>
                  <a:gd name="T1" fmla="*/ 0 h 13"/>
                  <a:gd name="T2" fmla="*/ 2 w 13"/>
                  <a:gd name="T3" fmla="*/ 0 h 13"/>
                  <a:gd name="T4" fmla="*/ 0 w 13"/>
                  <a:gd name="T5" fmla="*/ 2 h 13"/>
                  <a:gd name="T6" fmla="*/ 7 w 13"/>
                  <a:gd name="T7" fmla="*/ 13 h 13"/>
                  <a:gd name="T8" fmla="*/ 9 w 13"/>
                  <a:gd name="T9" fmla="*/ 13 h 13"/>
                  <a:gd name="T10" fmla="*/ 4 w 13"/>
                  <a:gd name="T11" fmla="*/ 0 h 13"/>
                  <a:gd name="T12" fmla="*/ 9 w 13"/>
                  <a:gd name="T13" fmla="*/ 13 h 13"/>
                  <a:gd name="T14" fmla="*/ 13 w 13"/>
                  <a:gd name="T15" fmla="*/ 9 h 13"/>
                  <a:gd name="T16" fmla="*/ 11 w 13"/>
                  <a:gd name="T17" fmla="*/ 5 h 13"/>
                  <a:gd name="T18" fmla="*/ 9 w 13"/>
                  <a:gd name="T19" fmla="*/ 0 h 13"/>
                  <a:gd name="T20" fmla="*/ 2 w 13"/>
                  <a:gd name="T21" fmla="*/ 0 h 13"/>
                  <a:gd name="T22" fmla="*/ 4 w 13"/>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4" y="0"/>
                    </a:moveTo>
                    <a:lnTo>
                      <a:pt x="2" y="0"/>
                    </a:lnTo>
                    <a:lnTo>
                      <a:pt x="0" y="2"/>
                    </a:lnTo>
                    <a:lnTo>
                      <a:pt x="7" y="13"/>
                    </a:lnTo>
                    <a:lnTo>
                      <a:pt x="9" y="13"/>
                    </a:lnTo>
                    <a:lnTo>
                      <a:pt x="4" y="0"/>
                    </a:lnTo>
                    <a:lnTo>
                      <a:pt x="9" y="13"/>
                    </a:lnTo>
                    <a:lnTo>
                      <a:pt x="13" y="9"/>
                    </a:lnTo>
                    <a:lnTo>
                      <a:pt x="11" y="5"/>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2" name="Freeform 844"/>
              <p:cNvSpPr>
                <a:spLocks/>
              </p:cNvSpPr>
              <p:nvPr/>
            </p:nvSpPr>
            <p:spPr bwMode="auto">
              <a:xfrm>
                <a:off x="6553" y="1839"/>
                <a:ext cx="11" cy="13"/>
              </a:xfrm>
              <a:custGeom>
                <a:avLst/>
                <a:gdLst>
                  <a:gd name="T0" fmla="*/ 7 w 11"/>
                  <a:gd name="T1" fmla="*/ 11 h 13"/>
                  <a:gd name="T2" fmla="*/ 3 w 11"/>
                  <a:gd name="T3" fmla="*/ 0 h 13"/>
                  <a:gd name="T4" fmla="*/ 0 w 11"/>
                  <a:gd name="T5" fmla="*/ 0 h 13"/>
                  <a:gd name="T6" fmla="*/ 5 w 11"/>
                  <a:gd name="T7" fmla="*/ 13 h 13"/>
                  <a:gd name="T8" fmla="*/ 7 w 11"/>
                  <a:gd name="T9" fmla="*/ 11 h 13"/>
                  <a:gd name="T10" fmla="*/ 7 w 11"/>
                  <a:gd name="T11" fmla="*/ 11 h 13"/>
                  <a:gd name="T12" fmla="*/ 7 w 11"/>
                  <a:gd name="T13" fmla="*/ 11 h 13"/>
                  <a:gd name="T14" fmla="*/ 11 w 11"/>
                  <a:gd name="T15" fmla="*/ 7 h 13"/>
                  <a:gd name="T16" fmla="*/ 11 w 11"/>
                  <a:gd name="T17" fmla="*/ 2 h 13"/>
                  <a:gd name="T18" fmla="*/ 9 w 11"/>
                  <a:gd name="T19" fmla="*/ 0 h 13"/>
                  <a:gd name="T20" fmla="*/ 3 w 11"/>
                  <a:gd name="T21" fmla="*/ 0 h 13"/>
                  <a:gd name="T22" fmla="*/ 7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1"/>
                    </a:moveTo>
                    <a:lnTo>
                      <a:pt x="3" y="0"/>
                    </a:lnTo>
                    <a:lnTo>
                      <a:pt x="0" y="0"/>
                    </a:lnTo>
                    <a:lnTo>
                      <a:pt x="5" y="13"/>
                    </a:lnTo>
                    <a:lnTo>
                      <a:pt x="7" y="11"/>
                    </a:lnTo>
                    <a:lnTo>
                      <a:pt x="7" y="11"/>
                    </a:lnTo>
                    <a:lnTo>
                      <a:pt x="7" y="11"/>
                    </a:lnTo>
                    <a:lnTo>
                      <a:pt x="11" y="7"/>
                    </a:lnTo>
                    <a:lnTo>
                      <a:pt x="11" y="2"/>
                    </a:lnTo>
                    <a:lnTo>
                      <a:pt x="9" y="0"/>
                    </a:lnTo>
                    <a:lnTo>
                      <a:pt x="3" y="0"/>
                    </a:lnTo>
                    <a:lnTo>
                      <a:pt x="7"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3" name="Freeform 845"/>
              <p:cNvSpPr>
                <a:spLocks/>
              </p:cNvSpPr>
              <p:nvPr/>
            </p:nvSpPr>
            <p:spPr bwMode="auto">
              <a:xfrm>
                <a:off x="6556" y="1837"/>
                <a:ext cx="13" cy="13"/>
              </a:xfrm>
              <a:custGeom>
                <a:avLst/>
                <a:gdLst>
                  <a:gd name="T0" fmla="*/ 8 w 13"/>
                  <a:gd name="T1" fmla="*/ 11 h 13"/>
                  <a:gd name="T2" fmla="*/ 4 w 13"/>
                  <a:gd name="T3" fmla="*/ 0 h 13"/>
                  <a:gd name="T4" fmla="*/ 0 w 13"/>
                  <a:gd name="T5" fmla="*/ 2 h 13"/>
                  <a:gd name="T6" fmla="*/ 4 w 13"/>
                  <a:gd name="T7" fmla="*/ 13 h 13"/>
                  <a:gd name="T8" fmla="*/ 8 w 13"/>
                  <a:gd name="T9" fmla="*/ 11 h 13"/>
                  <a:gd name="T10" fmla="*/ 8 w 13"/>
                  <a:gd name="T11" fmla="*/ 11 h 13"/>
                  <a:gd name="T12" fmla="*/ 8 w 13"/>
                  <a:gd name="T13" fmla="*/ 11 h 13"/>
                  <a:gd name="T14" fmla="*/ 13 w 13"/>
                  <a:gd name="T15" fmla="*/ 7 h 13"/>
                  <a:gd name="T16" fmla="*/ 13 w 13"/>
                  <a:gd name="T17" fmla="*/ 2 h 13"/>
                  <a:gd name="T18" fmla="*/ 8 w 13"/>
                  <a:gd name="T19" fmla="*/ 0 h 13"/>
                  <a:gd name="T20" fmla="*/ 4 w 13"/>
                  <a:gd name="T21" fmla="*/ 0 h 13"/>
                  <a:gd name="T22" fmla="*/ 8 w 13"/>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3">
                    <a:moveTo>
                      <a:pt x="8" y="11"/>
                    </a:moveTo>
                    <a:lnTo>
                      <a:pt x="4" y="0"/>
                    </a:lnTo>
                    <a:lnTo>
                      <a:pt x="0" y="2"/>
                    </a:lnTo>
                    <a:lnTo>
                      <a:pt x="4" y="13"/>
                    </a:lnTo>
                    <a:lnTo>
                      <a:pt x="8" y="11"/>
                    </a:lnTo>
                    <a:lnTo>
                      <a:pt x="8" y="11"/>
                    </a:lnTo>
                    <a:lnTo>
                      <a:pt x="8" y="11"/>
                    </a:lnTo>
                    <a:lnTo>
                      <a:pt x="13" y="7"/>
                    </a:lnTo>
                    <a:lnTo>
                      <a:pt x="13" y="2"/>
                    </a:lnTo>
                    <a:lnTo>
                      <a:pt x="8" y="0"/>
                    </a:lnTo>
                    <a:lnTo>
                      <a:pt x="4" y="0"/>
                    </a:lnTo>
                    <a:lnTo>
                      <a:pt x="8"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4" name="Freeform 846"/>
              <p:cNvSpPr>
                <a:spLocks/>
              </p:cNvSpPr>
              <p:nvPr/>
            </p:nvSpPr>
            <p:spPr bwMode="auto">
              <a:xfrm>
                <a:off x="6560" y="1835"/>
                <a:ext cx="11" cy="13"/>
              </a:xfrm>
              <a:custGeom>
                <a:avLst/>
                <a:gdLst>
                  <a:gd name="T0" fmla="*/ 2 w 11"/>
                  <a:gd name="T1" fmla="*/ 0 h 13"/>
                  <a:gd name="T2" fmla="*/ 2 w 11"/>
                  <a:gd name="T3" fmla="*/ 0 h 13"/>
                  <a:gd name="T4" fmla="*/ 0 w 11"/>
                  <a:gd name="T5" fmla="*/ 2 h 13"/>
                  <a:gd name="T6" fmla="*/ 4 w 11"/>
                  <a:gd name="T7" fmla="*/ 13 h 13"/>
                  <a:gd name="T8" fmla="*/ 9 w 11"/>
                  <a:gd name="T9" fmla="*/ 11 h 13"/>
                  <a:gd name="T10" fmla="*/ 2 w 11"/>
                  <a:gd name="T11" fmla="*/ 0 h 13"/>
                  <a:gd name="T12" fmla="*/ 9 w 11"/>
                  <a:gd name="T13" fmla="*/ 11 h 13"/>
                  <a:gd name="T14" fmla="*/ 11 w 11"/>
                  <a:gd name="T15" fmla="*/ 6 h 13"/>
                  <a:gd name="T16" fmla="*/ 11 w 11"/>
                  <a:gd name="T17" fmla="*/ 2 h 13"/>
                  <a:gd name="T18" fmla="*/ 7 w 11"/>
                  <a:gd name="T19" fmla="*/ 0 h 13"/>
                  <a:gd name="T20" fmla="*/ 2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2" y="0"/>
                    </a:moveTo>
                    <a:lnTo>
                      <a:pt x="2" y="0"/>
                    </a:lnTo>
                    <a:lnTo>
                      <a:pt x="0" y="2"/>
                    </a:lnTo>
                    <a:lnTo>
                      <a:pt x="4" y="13"/>
                    </a:lnTo>
                    <a:lnTo>
                      <a:pt x="9" y="11"/>
                    </a:lnTo>
                    <a:lnTo>
                      <a:pt x="2" y="0"/>
                    </a:lnTo>
                    <a:lnTo>
                      <a:pt x="9" y="11"/>
                    </a:lnTo>
                    <a:lnTo>
                      <a:pt x="11" y="6"/>
                    </a:lnTo>
                    <a:lnTo>
                      <a:pt x="11" y="2"/>
                    </a:lnTo>
                    <a:lnTo>
                      <a:pt x="7"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5" name="Freeform 847"/>
              <p:cNvSpPr>
                <a:spLocks/>
              </p:cNvSpPr>
              <p:nvPr/>
            </p:nvSpPr>
            <p:spPr bwMode="auto">
              <a:xfrm>
                <a:off x="6562" y="1833"/>
                <a:ext cx="14" cy="13"/>
              </a:xfrm>
              <a:custGeom>
                <a:avLst/>
                <a:gdLst>
                  <a:gd name="T0" fmla="*/ 5 w 14"/>
                  <a:gd name="T1" fmla="*/ 0 h 13"/>
                  <a:gd name="T2" fmla="*/ 5 w 14"/>
                  <a:gd name="T3" fmla="*/ 0 h 13"/>
                  <a:gd name="T4" fmla="*/ 0 w 14"/>
                  <a:gd name="T5" fmla="*/ 2 h 13"/>
                  <a:gd name="T6" fmla="*/ 7 w 14"/>
                  <a:gd name="T7" fmla="*/ 13 h 13"/>
                  <a:gd name="T8" fmla="*/ 9 w 14"/>
                  <a:gd name="T9" fmla="*/ 13 h 13"/>
                  <a:gd name="T10" fmla="*/ 5 w 14"/>
                  <a:gd name="T11" fmla="*/ 0 h 13"/>
                  <a:gd name="T12" fmla="*/ 9 w 14"/>
                  <a:gd name="T13" fmla="*/ 13 h 13"/>
                  <a:gd name="T14" fmla="*/ 14 w 14"/>
                  <a:gd name="T15" fmla="*/ 8 h 13"/>
                  <a:gd name="T16" fmla="*/ 14 w 14"/>
                  <a:gd name="T17" fmla="*/ 4 h 13"/>
                  <a:gd name="T18" fmla="*/ 9 w 14"/>
                  <a:gd name="T19" fmla="*/ 0 h 13"/>
                  <a:gd name="T20" fmla="*/ 5 w 14"/>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3">
                    <a:moveTo>
                      <a:pt x="5" y="0"/>
                    </a:moveTo>
                    <a:lnTo>
                      <a:pt x="5" y="0"/>
                    </a:lnTo>
                    <a:lnTo>
                      <a:pt x="0" y="2"/>
                    </a:lnTo>
                    <a:lnTo>
                      <a:pt x="7" y="13"/>
                    </a:lnTo>
                    <a:lnTo>
                      <a:pt x="9" y="13"/>
                    </a:lnTo>
                    <a:lnTo>
                      <a:pt x="5" y="0"/>
                    </a:lnTo>
                    <a:lnTo>
                      <a:pt x="9" y="13"/>
                    </a:lnTo>
                    <a:lnTo>
                      <a:pt x="14" y="8"/>
                    </a:lnTo>
                    <a:lnTo>
                      <a:pt x="14" y="4"/>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6" name="Freeform 848"/>
              <p:cNvSpPr>
                <a:spLocks/>
              </p:cNvSpPr>
              <p:nvPr/>
            </p:nvSpPr>
            <p:spPr bwMode="auto">
              <a:xfrm>
                <a:off x="6567" y="1833"/>
                <a:ext cx="11" cy="13"/>
              </a:xfrm>
              <a:custGeom>
                <a:avLst/>
                <a:gdLst>
                  <a:gd name="T0" fmla="*/ 2 w 11"/>
                  <a:gd name="T1" fmla="*/ 0 h 13"/>
                  <a:gd name="T2" fmla="*/ 2 w 11"/>
                  <a:gd name="T3" fmla="*/ 0 h 13"/>
                  <a:gd name="T4" fmla="*/ 0 w 11"/>
                  <a:gd name="T5" fmla="*/ 0 h 13"/>
                  <a:gd name="T6" fmla="*/ 4 w 11"/>
                  <a:gd name="T7" fmla="*/ 13 h 13"/>
                  <a:gd name="T8" fmla="*/ 9 w 11"/>
                  <a:gd name="T9" fmla="*/ 11 h 13"/>
                  <a:gd name="T10" fmla="*/ 2 w 11"/>
                  <a:gd name="T11" fmla="*/ 0 h 13"/>
                  <a:gd name="T12" fmla="*/ 9 w 11"/>
                  <a:gd name="T13" fmla="*/ 11 h 13"/>
                  <a:gd name="T14" fmla="*/ 11 w 11"/>
                  <a:gd name="T15" fmla="*/ 6 h 13"/>
                  <a:gd name="T16" fmla="*/ 11 w 11"/>
                  <a:gd name="T17" fmla="*/ 2 h 13"/>
                  <a:gd name="T18" fmla="*/ 9 w 11"/>
                  <a:gd name="T19" fmla="*/ 0 h 13"/>
                  <a:gd name="T20" fmla="*/ 2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2" y="0"/>
                    </a:moveTo>
                    <a:lnTo>
                      <a:pt x="2" y="0"/>
                    </a:lnTo>
                    <a:lnTo>
                      <a:pt x="0" y="0"/>
                    </a:lnTo>
                    <a:lnTo>
                      <a:pt x="4" y="13"/>
                    </a:lnTo>
                    <a:lnTo>
                      <a:pt x="9" y="11"/>
                    </a:lnTo>
                    <a:lnTo>
                      <a:pt x="2" y="0"/>
                    </a:lnTo>
                    <a:lnTo>
                      <a:pt x="9" y="11"/>
                    </a:lnTo>
                    <a:lnTo>
                      <a:pt x="11" y="6"/>
                    </a:lnTo>
                    <a:lnTo>
                      <a:pt x="11" y="2"/>
                    </a:lnTo>
                    <a:lnTo>
                      <a:pt x="9"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7" name="Freeform 849"/>
              <p:cNvSpPr>
                <a:spLocks/>
              </p:cNvSpPr>
              <p:nvPr/>
            </p:nvSpPr>
            <p:spPr bwMode="auto">
              <a:xfrm>
                <a:off x="6569" y="1830"/>
                <a:ext cx="13" cy="14"/>
              </a:xfrm>
              <a:custGeom>
                <a:avLst/>
                <a:gdLst>
                  <a:gd name="T0" fmla="*/ 9 w 13"/>
                  <a:gd name="T1" fmla="*/ 11 h 14"/>
                  <a:gd name="T2" fmla="*/ 4 w 13"/>
                  <a:gd name="T3" fmla="*/ 0 h 14"/>
                  <a:gd name="T4" fmla="*/ 0 w 13"/>
                  <a:gd name="T5" fmla="*/ 3 h 14"/>
                  <a:gd name="T6" fmla="*/ 7 w 13"/>
                  <a:gd name="T7" fmla="*/ 14 h 14"/>
                  <a:gd name="T8" fmla="*/ 9 w 13"/>
                  <a:gd name="T9" fmla="*/ 11 h 14"/>
                  <a:gd name="T10" fmla="*/ 9 w 13"/>
                  <a:gd name="T11" fmla="*/ 11 h 14"/>
                  <a:gd name="T12" fmla="*/ 9 w 13"/>
                  <a:gd name="T13" fmla="*/ 11 h 14"/>
                  <a:gd name="T14" fmla="*/ 13 w 13"/>
                  <a:gd name="T15" fmla="*/ 9 h 14"/>
                  <a:gd name="T16" fmla="*/ 13 w 13"/>
                  <a:gd name="T17" fmla="*/ 5 h 14"/>
                  <a:gd name="T18" fmla="*/ 9 w 13"/>
                  <a:gd name="T19" fmla="*/ 0 h 14"/>
                  <a:gd name="T20" fmla="*/ 4 w 13"/>
                  <a:gd name="T21" fmla="*/ 0 h 14"/>
                  <a:gd name="T22" fmla="*/ 9 w 13"/>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4">
                    <a:moveTo>
                      <a:pt x="9" y="11"/>
                    </a:moveTo>
                    <a:lnTo>
                      <a:pt x="4" y="0"/>
                    </a:lnTo>
                    <a:lnTo>
                      <a:pt x="0" y="3"/>
                    </a:lnTo>
                    <a:lnTo>
                      <a:pt x="7" y="14"/>
                    </a:lnTo>
                    <a:lnTo>
                      <a:pt x="9" y="11"/>
                    </a:lnTo>
                    <a:lnTo>
                      <a:pt x="9" y="11"/>
                    </a:lnTo>
                    <a:lnTo>
                      <a:pt x="9" y="11"/>
                    </a:lnTo>
                    <a:lnTo>
                      <a:pt x="13" y="9"/>
                    </a:lnTo>
                    <a:lnTo>
                      <a:pt x="13" y="5"/>
                    </a:lnTo>
                    <a:lnTo>
                      <a:pt x="9" y="0"/>
                    </a:lnTo>
                    <a:lnTo>
                      <a:pt x="4"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8" name="Freeform 850"/>
              <p:cNvSpPr>
                <a:spLocks/>
              </p:cNvSpPr>
              <p:nvPr/>
            </p:nvSpPr>
            <p:spPr bwMode="auto">
              <a:xfrm>
                <a:off x="6573" y="1828"/>
                <a:ext cx="11" cy="13"/>
              </a:xfrm>
              <a:custGeom>
                <a:avLst/>
                <a:gdLst>
                  <a:gd name="T0" fmla="*/ 5 w 11"/>
                  <a:gd name="T1" fmla="*/ 0 h 13"/>
                  <a:gd name="T2" fmla="*/ 3 w 11"/>
                  <a:gd name="T3" fmla="*/ 0 h 13"/>
                  <a:gd name="T4" fmla="*/ 0 w 11"/>
                  <a:gd name="T5" fmla="*/ 2 h 13"/>
                  <a:gd name="T6" fmla="*/ 5 w 11"/>
                  <a:gd name="T7" fmla="*/ 13 h 13"/>
                  <a:gd name="T8" fmla="*/ 9 w 11"/>
                  <a:gd name="T9" fmla="*/ 13 h 13"/>
                  <a:gd name="T10" fmla="*/ 5 w 11"/>
                  <a:gd name="T11" fmla="*/ 0 h 13"/>
                  <a:gd name="T12" fmla="*/ 9 w 11"/>
                  <a:gd name="T13" fmla="*/ 13 h 13"/>
                  <a:gd name="T14" fmla="*/ 11 w 11"/>
                  <a:gd name="T15" fmla="*/ 9 h 13"/>
                  <a:gd name="T16" fmla="*/ 11 w 11"/>
                  <a:gd name="T17" fmla="*/ 5 h 13"/>
                  <a:gd name="T18" fmla="*/ 9 w 11"/>
                  <a:gd name="T19" fmla="*/ 0 h 13"/>
                  <a:gd name="T20" fmla="*/ 3 w 11"/>
                  <a:gd name="T21" fmla="*/ 0 h 13"/>
                  <a:gd name="T22" fmla="*/ 5 w 11"/>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0"/>
                    </a:moveTo>
                    <a:lnTo>
                      <a:pt x="3" y="0"/>
                    </a:lnTo>
                    <a:lnTo>
                      <a:pt x="0" y="2"/>
                    </a:lnTo>
                    <a:lnTo>
                      <a:pt x="5" y="13"/>
                    </a:lnTo>
                    <a:lnTo>
                      <a:pt x="9" y="13"/>
                    </a:lnTo>
                    <a:lnTo>
                      <a:pt x="5" y="0"/>
                    </a:lnTo>
                    <a:lnTo>
                      <a:pt x="9" y="13"/>
                    </a:lnTo>
                    <a:lnTo>
                      <a:pt x="11" y="9"/>
                    </a:lnTo>
                    <a:lnTo>
                      <a:pt x="11" y="5"/>
                    </a:lnTo>
                    <a:lnTo>
                      <a:pt x="9" y="0"/>
                    </a:lnTo>
                    <a:lnTo>
                      <a:pt x="3"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9" name="Freeform 851"/>
              <p:cNvSpPr>
                <a:spLocks/>
              </p:cNvSpPr>
              <p:nvPr/>
            </p:nvSpPr>
            <p:spPr bwMode="auto">
              <a:xfrm>
                <a:off x="6578" y="1828"/>
                <a:ext cx="11" cy="13"/>
              </a:xfrm>
              <a:custGeom>
                <a:avLst/>
                <a:gdLst>
                  <a:gd name="T0" fmla="*/ 6 w 11"/>
                  <a:gd name="T1" fmla="*/ 11 h 13"/>
                  <a:gd name="T2" fmla="*/ 2 w 11"/>
                  <a:gd name="T3" fmla="*/ 0 h 13"/>
                  <a:gd name="T4" fmla="*/ 0 w 11"/>
                  <a:gd name="T5" fmla="*/ 0 h 13"/>
                  <a:gd name="T6" fmla="*/ 4 w 11"/>
                  <a:gd name="T7" fmla="*/ 13 h 13"/>
                  <a:gd name="T8" fmla="*/ 6 w 11"/>
                  <a:gd name="T9" fmla="*/ 11 h 13"/>
                  <a:gd name="T10" fmla="*/ 6 w 11"/>
                  <a:gd name="T11" fmla="*/ 11 h 13"/>
                  <a:gd name="T12" fmla="*/ 6 w 11"/>
                  <a:gd name="T13" fmla="*/ 11 h 13"/>
                  <a:gd name="T14" fmla="*/ 11 w 11"/>
                  <a:gd name="T15" fmla="*/ 7 h 13"/>
                  <a:gd name="T16" fmla="*/ 11 w 11"/>
                  <a:gd name="T17" fmla="*/ 2 h 13"/>
                  <a:gd name="T18" fmla="*/ 9 w 11"/>
                  <a:gd name="T19" fmla="*/ 0 h 13"/>
                  <a:gd name="T20" fmla="*/ 2 w 11"/>
                  <a:gd name="T21" fmla="*/ 0 h 13"/>
                  <a:gd name="T22" fmla="*/ 6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6" y="11"/>
                    </a:moveTo>
                    <a:lnTo>
                      <a:pt x="2" y="0"/>
                    </a:lnTo>
                    <a:lnTo>
                      <a:pt x="0" y="0"/>
                    </a:lnTo>
                    <a:lnTo>
                      <a:pt x="4" y="13"/>
                    </a:lnTo>
                    <a:lnTo>
                      <a:pt x="6" y="11"/>
                    </a:lnTo>
                    <a:lnTo>
                      <a:pt x="6" y="11"/>
                    </a:lnTo>
                    <a:lnTo>
                      <a:pt x="6" y="11"/>
                    </a:lnTo>
                    <a:lnTo>
                      <a:pt x="11" y="7"/>
                    </a:lnTo>
                    <a:lnTo>
                      <a:pt x="11" y="2"/>
                    </a:lnTo>
                    <a:lnTo>
                      <a:pt x="9" y="0"/>
                    </a:lnTo>
                    <a:lnTo>
                      <a:pt x="2" y="0"/>
                    </a:lnTo>
                    <a:lnTo>
                      <a:pt x="6"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0" name="Freeform 852"/>
              <p:cNvSpPr>
                <a:spLocks/>
              </p:cNvSpPr>
              <p:nvPr/>
            </p:nvSpPr>
            <p:spPr bwMode="auto">
              <a:xfrm>
                <a:off x="6580" y="1826"/>
                <a:ext cx="13" cy="13"/>
              </a:xfrm>
              <a:custGeom>
                <a:avLst/>
                <a:gdLst>
                  <a:gd name="T0" fmla="*/ 4 w 13"/>
                  <a:gd name="T1" fmla="*/ 0 h 13"/>
                  <a:gd name="T2" fmla="*/ 4 w 13"/>
                  <a:gd name="T3" fmla="*/ 0 h 13"/>
                  <a:gd name="T4" fmla="*/ 0 w 13"/>
                  <a:gd name="T5" fmla="*/ 2 h 13"/>
                  <a:gd name="T6" fmla="*/ 4 w 13"/>
                  <a:gd name="T7" fmla="*/ 13 h 13"/>
                  <a:gd name="T8" fmla="*/ 9 w 13"/>
                  <a:gd name="T9" fmla="*/ 11 h 13"/>
                  <a:gd name="T10" fmla="*/ 4 w 13"/>
                  <a:gd name="T11" fmla="*/ 0 h 13"/>
                  <a:gd name="T12" fmla="*/ 9 w 13"/>
                  <a:gd name="T13" fmla="*/ 11 h 13"/>
                  <a:gd name="T14" fmla="*/ 13 w 13"/>
                  <a:gd name="T15" fmla="*/ 7 h 13"/>
                  <a:gd name="T16" fmla="*/ 11 w 13"/>
                  <a:gd name="T17" fmla="*/ 2 h 13"/>
                  <a:gd name="T18" fmla="*/ 9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2"/>
                    </a:lnTo>
                    <a:lnTo>
                      <a:pt x="4" y="13"/>
                    </a:lnTo>
                    <a:lnTo>
                      <a:pt x="9" y="11"/>
                    </a:lnTo>
                    <a:lnTo>
                      <a:pt x="4" y="0"/>
                    </a:lnTo>
                    <a:lnTo>
                      <a:pt x="9" y="11"/>
                    </a:lnTo>
                    <a:lnTo>
                      <a:pt x="13" y="7"/>
                    </a:lnTo>
                    <a:lnTo>
                      <a:pt x="11" y="2"/>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1" name="Freeform 853"/>
              <p:cNvSpPr>
                <a:spLocks/>
              </p:cNvSpPr>
              <p:nvPr/>
            </p:nvSpPr>
            <p:spPr bwMode="auto">
              <a:xfrm>
                <a:off x="6584" y="1824"/>
                <a:ext cx="11" cy="13"/>
              </a:xfrm>
              <a:custGeom>
                <a:avLst/>
                <a:gdLst>
                  <a:gd name="T0" fmla="*/ 7 w 11"/>
                  <a:gd name="T1" fmla="*/ 13 h 13"/>
                  <a:gd name="T2" fmla="*/ 3 w 11"/>
                  <a:gd name="T3" fmla="*/ 0 h 13"/>
                  <a:gd name="T4" fmla="*/ 0 w 11"/>
                  <a:gd name="T5" fmla="*/ 2 h 13"/>
                  <a:gd name="T6" fmla="*/ 5 w 11"/>
                  <a:gd name="T7" fmla="*/ 13 h 13"/>
                  <a:gd name="T8" fmla="*/ 7 w 11"/>
                  <a:gd name="T9" fmla="*/ 13 h 13"/>
                  <a:gd name="T10" fmla="*/ 7 w 11"/>
                  <a:gd name="T11" fmla="*/ 13 h 13"/>
                  <a:gd name="T12" fmla="*/ 7 w 11"/>
                  <a:gd name="T13" fmla="*/ 13 h 13"/>
                  <a:gd name="T14" fmla="*/ 11 w 11"/>
                  <a:gd name="T15" fmla="*/ 9 h 13"/>
                  <a:gd name="T16" fmla="*/ 11 w 11"/>
                  <a:gd name="T17" fmla="*/ 4 h 13"/>
                  <a:gd name="T18" fmla="*/ 9 w 11"/>
                  <a:gd name="T19" fmla="*/ 0 h 13"/>
                  <a:gd name="T20" fmla="*/ 3 w 11"/>
                  <a:gd name="T21" fmla="*/ 0 h 13"/>
                  <a:gd name="T22" fmla="*/ 7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3"/>
                    </a:moveTo>
                    <a:lnTo>
                      <a:pt x="3" y="0"/>
                    </a:lnTo>
                    <a:lnTo>
                      <a:pt x="0" y="2"/>
                    </a:lnTo>
                    <a:lnTo>
                      <a:pt x="5" y="13"/>
                    </a:lnTo>
                    <a:lnTo>
                      <a:pt x="7" y="13"/>
                    </a:lnTo>
                    <a:lnTo>
                      <a:pt x="7" y="13"/>
                    </a:lnTo>
                    <a:lnTo>
                      <a:pt x="7" y="13"/>
                    </a:lnTo>
                    <a:lnTo>
                      <a:pt x="11" y="9"/>
                    </a:lnTo>
                    <a:lnTo>
                      <a:pt x="11" y="4"/>
                    </a:lnTo>
                    <a:lnTo>
                      <a:pt x="9" y="0"/>
                    </a:lnTo>
                    <a:lnTo>
                      <a:pt x="3" y="0"/>
                    </a:lnTo>
                    <a:lnTo>
                      <a:pt x="7"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2" name="Freeform 854"/>
              <p:cNvSpPr>
                <a:spLocks/>
              </p:cNvSpPr>
              <p:nvPr/>
            </p:nvSpPr>
            <p:spPr bwMode="auto">
              <a:xfrm>
                <a:off x="6587" y="1824"/>
                <a:ext cx="13" cy="13"/>
              </a:xfrm>
              <a:custGeom>
                <a:avLst/>
                <a:gdLst>
                  <a:gd name="T0" fmla="*/ 4 w 13"/>
                  <a:gd name="T1" fmla="*/ 0 h 13"/>
                  <a:gd name="T2" fmla="*/ 4 w 13"/>
                  <a:gd name="T3" fmla="*/ 0 h 13"/>
                  <a:gd name="T4" fmla="*/ 0 w 13"/>
                  <a:gd name="T5" fmla="*/ 0 h 13"/>
                  <a:gd name="T6" fmla="*/ 4 w 13"/>
                  <a:gd name="T7" fmla="*/ 13 h 13"/>
                  <a:gd name="T8" fmla="*/ 8 w 13"/>
                  <a:gd name="T9" fmla="*/ 11 h 13"/>
                  <a:gd name="T10" fmla="*/ 4 w 13"/>
                  <a:gd name="T11" fmla="*/ 0 h 13"/>
                  <a:gd name="T12" fmla="*/ 8 w 13"/>
                  <a:gd name="T13" fmla="*/ 11 h 13"/>
                  <a:gd name="T14" fmla="*/ 13 w 13"/>
                  <a:gd name="T15" fmla="*/ 6 h 13"/>
                  <a:gd name="T16" fmla="*/ 11 w 13"/>
                  <a:gd name="T17" fmla="*/ 2 h 13"/>
                  <a:gd name="T18" fmla="*/ 8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0"/>
                    </a:lnTo>
                    <a:lnTo>
                      <a:pt x="4" y="13"/>
                    </a:lnTo>
                    <a:lnTo>
                      <a:pt x="8" y="11"/>
                    </a:lnTo>
                    <a:lnTo>
                      <a:pt x="4" y="0"/>
                    </a:lnTo>
                    <a:lnTo>
                      <a:pt x="8" y="11"/>
                    </a:lnTo>
                    <a:lnTo>
                      <a:pt x="13" y="6"/>
                    </a:lnTo>
                    <a:lnTo>
                      <a:pt x="11" y="2"/>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3" name="Freeform 855"/>
              <p:cNvSpPr>
                <a:spLocks/>
              </p:cNvSpPr>
              <p:nvPr/>
            </p:nvSpPr>
            <p:spPr bwMode="auto">
              <a:xfrm>
                <a:off x="6591" y="1821"/>
                <a:ext cx="11" cy="14"/>
              </a:xfrm>
              <a:custGeom>
                <a:avLst/>
                <a:gdLst>
                  <a:gd name="T0" fmla="*/ 9 w 11"/>
                  <a:gd name="T1" fmla="*/ 12 h 14"/>
                  <a:gd name="T2" fmla="*/ 2 w 11"/>
                  <a:gd name="T3" fmla="*/ 0 h 14"/>
                  <a:gd name="T4" fmla="*/ 0 w 11"/>
                  <a:gd name="T5" fmla="*/ 3 h 14"/>
                  <a:gd name="T6" fmla="*/ 4 w 11"/>
                  <a:gd name="T7" fmla="*/ 14 h 14"/>
                  <a:gd name="T8" fmla="*/ 7 w 11"/>
                  <a:gd name="T9" fmla="*/ 12 h 14"/>
                  <a:gd name="T10" fmla="*/ 9 w 11"/>
                  <a:gd name="T11" fmla="*/ 12 h 14"/>
                  <a:gd name="T12" fmla="*/ 7 w 11"/>
                  <a:gd name="T13" fmla="*/ 12 h 14"/>
                  <a:gd name="T14" fmla="*/ 11 w 11"/>
                  <a:gd name="T15" fmla="*/ 9 h 14"/>
                  <a:gd name="T16" fmla="*/ 11 w 11"/>
                  <a:gd name="T17" fmla="*/ 5 h 14"/>
                  <a:gd name="T18" fmla="*/ 9 w 11"/>
                  <a:gd name="T19" fmla="*/ 0 h 14"/>
                  <a:gd name="T20" fmla="*/ 2 w 11"/>
                  <a:gd name="T21" fmla="*/ 0 h 14"/>
                  <a:gd name="T22" fmla="*/ 9 w 11"/>
                  <a:gd name="T23"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9" y="12"/>
                    </a:moveTo>
                    <a:lnTo>
                      <a:pt x="2" y="0"/>
                    </a:lnTo>
                    <a:lnTo>
                      <a:pt x="0" y="3"/>
                    </a:lnTo>
                    <a:lnTo>
                      <a:pt x="4" y="14"/>
                    </a:lnTo>
                    <a:lnTo>
                      <a:pt x="7" y="12"/>
                    </a:lnTo>
                    <a:lnTo>
                      <a:pt x="9" y="12"/>
                    </a:lnTo>
                    <a:lnTo>
                      <a:pt x="7" y="12"/>
                    </a:lnTo>
                    <a:lnTo>
                      <a:pt x="11" y="9"/>
                    </a:lnTo>
                    <a:lnTo>
                      <a:pt x="11" y="5"/>
                    </a:lnTo>
                    <a:lnTo>
                      <a:pt x="9" y="0"/>
                    </a:lnTo>
                    <a:lnTo>
                      <a:pt x="2" y="0"/>
                    </a:lnTo>
                    <a:lnTo>
                      <a:pt x="9"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4" name="Freeform 856"/>
              <p:cNvSpPr>
                <a:spLocks/>
              </p:cNvSpPr>
              <p:nvPr/>
            </p:nvSpPr>
            <p:spPr bwMode="auto">
              <a:xfrm>
                <a:off x="6593" y="1819"/>
                <a:ext cx="13" cy="14"/>
              </a:xfrm>
              <a:custGeom>
                <a:avLst/>
                <a:gdLst>
                  <a:gd name="T0" fmla="*/ 5 w 13"/>
                  <a:gd name="T1" fmla="*/ 0 h 14"/>
                  <a:gd name="T2" fmla="*/ 5 w 13"/>
                  <a:gd name="T3" fmla="*/ 0 h 14"/>
                  <a:gd name="T4" fmla="*/ 0 w 13"/>
                  <a:gd name="T5" fmla="*/ 2 h 14"/>
                  <a:gd name="T6" fmla="*/ 7 w 13"/>
                  <a:gd name="T7" fmla="*/ 14 h 14"/>
                  <a:gd name="T8" fmla="*/ 9 w 13"/>
                  <a:gd name="T9" fmla="*/ 14 h 14"/>
                  <a:gd name="T10" fmla="*/ 5 w 13"/>
                  <a:gd name="T11" fmla="*/ 0 h 14"/>
                  <a:gd name="T12" fmla="*/ 9 w 13"/>
                  <a:gd name="T13" fmla="*/ 14 h 14"/>
                  <a:gd name="T14" fmla="*/ 13 w 13"/>
                  <a:gd name="T15" fmla="*/ 9 h 14"/>
                  <a:gd name="T16" fmla="*/ 13 w 13"/>
                  <a:gd name="T17" fmla="*/ 5 h 14"/>
                  <a:gd name="T18" fmla="*/ 9 w 13"/>
                  <a:gd name="T19" fmla="*/ 0 h 14"/>
                  <a:gd name="T20" fmla="*/ 5 w 13"/>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5" y="0"/>
                    </a:moveTo>
                    <a:lnTo>
                      <a:pt x="5" y="0"/>
                    </a:lnTo>
                    <a:lnTo>
                      <a:pt x="0" y="2"/>
                    </a:lnTo>
                    <a:lnTo>
                      <a:pt x="7" y="14"/>
                    </a:lnTo>
                    <a:lnTo>
                      <a:pt x="9" y="14"/>
                    </a:lnTo>
                    <a:lnTo>
                      <a:pt x="5" y="0"/>
                    </a:lnTo>
                    <a:lnTo>
                      <a:pt x="9" y="14"/>
                    </a:lnTo>
                    <a:lnTo>
                      <a:pt x="13" y="9"/>
                    </a:lnTo>
                    <a:lnTo>
                      <a:pt x="13" y="5"/>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5" name="Freeform 857"/>
              <p:cNvSpPr>
                <a:spLocks/>
              </p:cNvSpPr>
              <p:nvPr/>
            </p:nvSpPr>
            <p:spPr bwMode="auto">
              <a:xfrm>
                <a:off x="6598" y="1819"/>
                <a:ext cx="11" cy="14"/>
              </a:xfrm>
              <a:custGeom>
                <a:avLst/>
                <a:gdLst>
                  <a:gd name="T0" fmla="*/ 8 w 11"/>
                  <a:gd name="T1" fmla="*/ 11 h 14"/>
                  <a:gd name="T2" fmla="*/ 4 w 11"/>
                  <a:gd name="T3" fmla="*/ 0 h 14"/>
                  <a:gd name="T4" fmla="*/ 0 w 11"/>
                  <a:gd name="T5" fmla="*/ 0 h 14"/>
                  <a:gd name="T6" fmla="*/ 4 w 11"/>
                  <a:gd name="T7" fmla="*/ 14 h 14"/>
                  <a:gd name="T8" fmla="*/ 6 w 11"/>
                  <a:gd name="T9" fmla="*/ 11 h 14"/>
                  <a:gd name="T10" fmla="*/ 8 w 11"/>
                  <a:gd name="T11" fmla="*/ 11 h 14"/>
                  <a:gd name="T12" fmla="*/ 6 w 11"/>
                  <a:gd name="T13" fmla="*/ 11 h 14"/>
                  <a:gd name="T14" fmla="*/ 11 w 11"/>
                  <a:gd name="T15" fmla="*/ 9 h 14"/>
                  <a:gd name="T16" fmla="*/ 11 w 11"/>
                  <a:gd name="T17" fmla="*/ 5 h 14"/>
                  <a:gd name="T18" fmla="*/ 8 w 11"/>
                  <a:gd name="T19" fmla="*/ 0 h 14"/>
                  <a:gd name="T20" fmla="*/ 4 w 11"/>
                  <a:gd name="T21" fmla="*/ 0 h 14"/>
                  <a:gd name="T22" fmla="*/ 8 w 11"/>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8" y="11"/>
                    </a:moveTo>
                    <a:lnTo>
                      <a:pt x="4" y="0"/>
                    </a:lnTo>
                    <a:lnTo>
                      <a:pt x="0" y="0"/>
                    </a:lnTo>
                    <a:lnTo>
                      <a:pt x="4" y="14"/>
                    </a:lnTo>
                    <a:lnTo>
                      <a:pt x="6" y="11"/>
                    </a:lnTo>
                    <a:lnTo>
                      <a:pt x="8" y="11"/>
                    </a:lnTo>
                    <a:lnTo>
                      <a:pt x="6" y="11"/>
                    </a:lnTo>
                    <a:lnTo>
                      <a:pt x="11" y="9"/>
                    </a:lnTo>
                    <a:lnTo>
                      <a:pt x="11" y="5"/>
                    </a:lnTo>
                    <a:lnTo>
                      <a:pt x="8" y="0"/>
                    </a:lnTo>
                    <a:lnTo>
                      <a:pt x="4" y="0"/>
                    </a:lnTo>
                    <a:lnTo>
                      <a:pt x="8"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6" name="Freeform 858"/>
              <p:cNvSpPr>
                <a:spLocks/>
              </p:cNvSpPr>
              <p:nvPr/>
            </p:nvSpPr>
            <p:spPr bwMode="auto">
              <a:xfrm>
                <a:off x="6600" y="1817"/>
                <a:ext cx="13" cy="13"/>
              </a:xfrm>
              <a:custGeom>
                <a:avLst/>
                <a:gdLst>
                  <a:gd name="T0" fmla="*/ 4 w 13"/>
                  <a:gd name="T1" fmla="*/ 0 h 13"/>
                  <a:gd name="T2" fmla="*/ 4 w 13"/>
                  <a:gd name="T3" fmla="*/ 0 h 13"/>
                  <a:gd name="T4" fmla="*/ 0 w 13"/>
                  <a:gd name="T5" fmla="*/ 2 h 13"/>
                  <a:gd name="T6" fmla="*/ 6 w 13"/>
                  <a:gd name="T7" fmla="*/ 13 h 13"/>
                  <a:gd name="T8" fmla="*/ 9 w 13"/>
                  <a:gd name="T9" fmla="*/ 13 h 13"/>
                  <a:gd name="T10" fmla="*/ 4 w 13"/>
                  <a:gd name="T11" fmla="*/ 0 h 13"/>
                  <a:gd name="T12" fmla="*/ 9 w 13"/>
                  <a:gd name="T13" fmla="*/ 13 h 13"/>
                  <a:gd name="T14" fmla="*/ 13 w 13"/>
                  <a:gd name="T15" fmla="*/ 9 h 13"/>
                  <a:gd name="T16" fmla="*/ 13 w 13"/>
                  <a:gd name="T17" fmla="*/ 4 h 13"/>
                  <a:gd name="T18" fmla="*/ 9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2"/>
                    </a:lnTo>
                    <a:lnTo>
                      <a:pt x="6" y="13"/>
                    </a:lnTo>
                    <a:lnTo>
                      <a:pt x="9" y="13"/>
                    </a:lnTo>
                    <a:lnTo>
                      <a:pt x="4" y="0"/>
                    </a:lnTo>
                    <a:lnTo>
                      <a:pt x="9" y="13"/>
                    </a:lnTo>
                    <a:lnTo>
                      <a:pt x="13" y="9"/>
                    </a:lnTo>
                    <a:lnTo>
                      <a:pt x="13" y="4"/>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7" name="Freeform 859"/>
              <p:cNvSpPr>
                <a:spLocks/>
              </p:cNvSpPr>
              <p:nvPr/>
            </p:nvSpPr>
            <p:spPr bwMode="auto">
              <a:xfrm>
                <a:off x="6604" y="1817"/>
                <a:ext cx="11" cy="13"/>
              </a:xfrm>
              <a:custGeom>
                <a:avLst/>
                <a:gdLst>
                  <a:gd name="T0" fmla="*/ 9 w 11"/>
                  <a:gd name="T1" fmla="*/ 11 h 13"/>
                  <a:gd name="T2" fmla="*/ 5 w 11"/>
                  <a:gd name="T3" fmla="*/ 0 h 13"/>
                  <a:gd name="T4" fmla="*/ 0 w 11"/>
                  <a:gd name="T5" fmla="*/ 0 h 13"/>
                  <a:gd name="T6" fmla="*/ 5 w 11"/>
                  <a:gd name="T7" fmla="*/ 13 h 13"/>
                  <a:gd name="T8" fmla="*/ 7 w 11"/>
                  <a:gd name="T9" fmla="*/ 11 h 13"/>
                  <a:gd name="T10" fmla="*/ 9 w 11"/>
                  <a:gd name="T11" fmla="*/ 11 h 13"/>
                  <a:gd name="T12" fmla="*/ 7 w 11"/>
                  <a:gd name="T13" fmla="*/ 11 h 13"/>
                  <a:gd name="T14" fmla="*/ 11 w 11"/>
                  <a:gd name="T15" fmla="*/ 9 h 13"/>
                  <a:gd name="T16" fmla="*/ 11 w 11"/>
                  <a:gd name="T17" fmla="*/ 4 h 13"/>
                  <a:gd name="T18" fmla="*/ 9 w 11"/>
                  <a:gd name="T19" fmla="*/ 0 h 13"/>
                  <a:gd name="T20" fmla="*/ 5 w 11"/>
                  <a:gd name="T21" fmla="*/ 0 h 13"/>
                  <a:gd name="T22" fmla="*/ 9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9" y="11"/>
                    </a:moveTo>
                    <a:lnTo>
                      <a:pt x="5" y="0"/>
                    </a:lnTo>
                    <a:lnTo>
                      <a:pt x="0" y="0"/>
                    </a:lnTo>
                    <a:lnTo>
                      <a:pt x="5" y="13"/>
                    </a:lnTo>
                    <a:lnTo>
                      <a:pt x="7" y="11"/>
                    </a:lnTo>
                    <a:lnTo>
                      <a:pt x="9" y="11"/>
                    </a:lnTo>
                    <a:lnTo>
                      <a:pt x="7" y="11"/>
                    </a:lnTo>
                    <a:lnTo>
                      <a:pt x="11" y="9"/>
                    </a:lnTo>
                    <a:lnTo>
                      <a:pt x="11" y="4"/>
                    </a:lnTo>
                    <a:lnTo>
                      <a:pt x="9" y="0"/>
                    </a:lnTo>
                    <a:lnTo>
                      <a:pt x="5"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8" name="Freeform 860"/>
              <p:cNvSpPr>
                <a:spLocks/>
              </p:cNvSpPr>
              <p:nvPr/>
            </p:nvSpPr>
            <p:spPr bwMode="auto">
              <a:xfrm>
                <a:off x="6609" y="1815"/>
                <a:ext cx="11" cy="13"/>
              </a:xfrm>
              <a:custGeom>
                <a:avLst/>
                <a:gdLst>
                  <a:gd name="T0" fmla="*/ 6 w 11"/>
                  <a:gd name="T1" fmla="*/ 13 h 13"/>
                  <a:gd name="T2" fmla="*/ 2 w 11"/>
                  <a:gd name="T3" fmla="*/ 0 h 13"/>
                  <a:gd name="T4" fmla="*/ 0 w 11"/>
                  <a:gd name="T5" fmla="*/ 2 h 13"/>
                  <a:gd name="T6" fmla="*/ 4 w 11"/>
                  <a:gd name="T7" fmla="*/ 13 h 13"/>
                  <a:gd name="T8" fmla="*/ 6 w 11"/>
                  <a:gd name="T9" fmla="*/ 13 h 13"/>
                  <a:gd name="T10" fmla="*/ 6 w 11"/>
                  <a:gd name="T11" fmla="*/ 13 h 13"/>
                  <a:gd name="T12" fmla="*/ 6 w 11"/>
                  <a:gd name="T13" fmla="*/ 13 h 13"/>
                  <a:gd name="T14" fmla="*/ 11 w 11"/>
                  <a:gd name="T15" fmla="*/ 9 h 13"/>
                  <a:gd name="T16" fmla="*/ 11 w 11"/>
                  <a:gd name="T17" fmla="*/ 4 h 13"/>
                  <a:gd name="T18" fmla="*/ 9 w 11"/>
                  <a:gd name="T19" fmla="*/ 0 h 13"/>
                  <a:gd name="T20" fmla="*/ 2 w 11"/>
                  <a:gd name="T21" fmla="*/ 0 h 13"/>
                  <a:gd name="T22" fmla="*/ 6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6" y="13"/>
                    </a:moveTo>
                    <a:lnTo>
                      <a:pt x="2" y="0"/>
                    </a:lnTo>
                    <a:lnTo>
                      <a:pt x="0" y="2"/>
                    </a:lnTo>
                    <a:lnTo>
                      <a:pt x="4" y="13"/>
                    </a:lnTo>
                    <a:lnTo>
                      <a:pt x="6" y="13"/>
                    </a:lnTo>
                    <a:lnTo>
                      <a:pt x="6" y="13"/>
                    </a:lnTo>
                    <a:lnTo>
                      <a:pt x="6" y="13"/>
                    </a:lnTo>
                    <a:lnTo>
                      <a:pt x="11" y="9"/>
                    </a:lnTo>
                    <a:lnTo>
                      <a:pt x="11" y="4"/>
                    </a:lnTo>
                    <a:lnTo>
                      <a:pt x="9" y="0"/>
                    </a:lnTo>
                    <a:lnTo>
                      <a:pt x="2" y="0"/>
                    </a:lnTo>
                    <a:lnTo>
                      <a:pt x="6"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9" name="Freeform 861"/>
              <p:cNvSpPr>
                <a:spLocks/>
              </p:cNvSpPr>
              <p:nvPr/>
            </p:nvSpPr>
            <p:spPr bwMode="auto">
              <a:xfrm>
                <a:off x="6611" y="1813"/>
                <a:ext cx="11" cy="15"/>
              </a:xfrm>
              <a:custGeom>
                <a:avLst/>
                <a:gdLst>
                  <a:gd name="T0" fmla="*/ 4 w 11"/>
                  <a:gd name="T1" fmla="*/ 0 h 15"/>
                  <a:gd name="T2" fmla="*/ 4 w 11"/>
                  <a:gd name="T3" fmla="*/ 0 h 15"/>
                  <a:gd name="T4" fmla="*/ 0 w 11"/>
                  <a:gd name="T5" fmla="*/ 2 h 15"/>
                  <a:gd name="T6" fmla="*/ 4 w 11"/>
                  <a:gd name="T7" fmla="*/ 15 h 15"/>
                  <a:gd name="T8" fmla="*/ 9 w 11"/>
                  <a:gd name="T9" fmla="*/ 13 h 15"/>
                  <a:gd name="T10" fmla="*/ 4 w 11"/>
                  <a:gd name="T11" fmla="*/ 0 h 15"/>
                  <a:gd name="T12" fmla="*/ 9 w 11"/>
                  <a:gd name="T13" fmla="*/ 13 h 15"/>
                  <a:gd name="T14" fmla="*/ 11 w 11"/>
                  <a:gd name="T15" fmla="*/ 8 h 15"/>
                  <a:gd name="T16" fmla="*/ 11 w 11"/>
                  <a:gd name="T17" fmla="*/ 4 h 15"/>
                  <a:gd name="T18" fmla="*/ 9 w 11"/>
                  <a:gd name="T19" fmla="*/ 0 h 15"/>
                  <a:gd name="T20" fmla="*/ 4 w 11"/>
                  <a:gd name="T21"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5">
                    <a:moveTo>
                      <a:pt x="4" y="0"/>
                    </a:moveTo>
                    <a:lnTo>
                      <a:pt x="4" y="0"/>
                    </a:lnTo>
                    <a:lnTo>
                      <a:pt x="0" y="2"/>
                    </a:lnTo>
                    <a:lnTo>
                      <a:pt x="4" y="15"/>
                    </a:lnTo>
                    <a:lnTo>
                      <a:pt x="9" y="13"/>
                    </a:lnTo>
                    <a:lnTo>
                      <a:pt x="4" y="0"/>
                    </a:lnTo>
                    <a:lnTo>
                      <a:pt x="9" y="13"/>
                    </a:lnTo>
                    <a:lnTo>
                      <a:pt x="11" y="8"/>
                    </a:lnTo>
                    <a:lnTo>
                      <a:pt x="11" y="4"/>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0" name="Freeform 862"/>
              <p:cNvSpPr>
                <a:spLocks/>
              </p:cNvSpPr>
              <p:nvPr/>
            </p:nvSpPr>
            <p:spPr bwMode="auto">
              <a:xfrm>
                <a:off x="6615" y="1813"/>
                <a:ext cx="11" cy="13"/>
              </a:xfrm>
              <a:custGeom>
                <a:avLst/>
                <a:gdLst>
                  <a:gd name="T0" fmla="*/ 7 w 11"/>
                  <a:gd name="T1" fmla="*/ 11 h 13"/>
                  <a:gd name="T2" fmla="*/ 3 w 11"/>
                  <a:gd name="T3" fmla="*/ 0 h 13"/>
                  <a:gd name="T4" fmla="*/ 0 w 11"/>
                  <a:gd name="T5" fmla="*/ 0 h 13"/>
                  <a:gd name="T6" fmla="*/ 3 w 11"/>
                  <a:gd name="T7" fmla="*/ 13 h 13"/>
                  <a:gd name="T8" fmla="*/ 7 w 11"/>
                  <a:gd name="T9" fmla="*/ 13 h 13"/>
                  <a:gd name="T10" fmla="*/ 7 w 11"/>
                  <a:gd name="T11" fmla="*/ 11 h 13"/>
                  <a:gd name="T12" fmla="*/ 7 w 11"/>
                  <a:gd name="T13" fmla="*/ 13 h 13"/>
                  <a:gd name="T14" fmla="*/ 11 w 11"/>
                  <a:gd name="T15" fmla="*/ 8 h 13"/>
                  <a:gd name="T16" fmla="*/ 11 w 11"/>
                  <a:gd name="T17" fmla="*/ 4 h 13"/>
                  <a:gd name="T18" fmla="*/ 9 w 11"/>
                  <a:gd name="T19" fmla="*/ 0 h 13"/>
                  <a:gd name="T20" fmla="*/ 3 w 11"/>
                  <a:gd name="T21" fmla="*/ 0 h 13"/>
                  <a:gd name="T22" fmla="*/ 7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1"/>
                    </a:moveTo>
                    <a:lnTo>
                      <a:pt x="3" y="0"/>
                    </a:lnTo>
                    <a:lnTo>
                      <a:pt x="0" y="0"/>
                    </a:lnTo>
                    <a:lnTo>
                      <a:pt x="3" y="13"/>
                    </a:lnTo>
                    <a:lnTo>
                      <a:pt x="7" y="13"/>
                    </a:lnTo>
                    <a:lnTo>
                      <a:pt x="7" y="11"/>
                    </a:lnTo>
                    <a:lnTo>
                      <a:pt x="7" y="13"/>
                    </a:lnTo>
                    <a:lnTo>
                      <a:pt x="11" y="8"/>
                    </a:lnTo>
                    <a:lnTo>
                      <a:pt x="11" y="4"/>
                    </a:lnTo>
                    <a:lnTo>
                      <a:pt x="9" y="0"/>
                    </a:lnTo>
                    <a:lnTo>
                      <a:pt x="3" y="0"/>
                    </a:lnTo>
                    <a:lnTo>
                      <a:pt x="7"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1" name="Freeform 863"/>
              <p:cNvSpPr>
                <a:spLocks/>
              </p:cNvSpPr>
              <p:nvPr/>
            </p:nvSpPr>
            <p:spPr bwMode="auto">
              <a:xfrm>
                <a:off x="6618" y="1810"/>
                <a:ext cx="13" cy="14"/>
              </a:xfrm>
              <a:custGeom>
                <a:avLst/>
                <a:gdLst>
                  <a:gd name="T0" fmla="*/ 4 w 13"/>
                  <a:gd name="T1" fmla="*/ 0 h 14"/>
                  <a:gd name="T2" fmla="*/ 4 w 13"/>
                  <a:gd name="T3" fmla="*/ 0 h 14"/>
                  <a:gd name="T4" fmla="*/ 0 w 13"/>
                  <a:gd name="T5" fmla="*/ 3 h 14"/>
                  <a:gd name="T6" fmla="*/ 4 w 13"/>
                  <a:gd name="T7" fmla="*/ 14 h 14"/>
                  <a:gd name="T8" fmla="*/ 8 w 13"/>
                  <a:gd name="T9" fmla="*/ 14 h 14"/>
                  <a:gd name="T10" fmla="*/ 4 w 13"/>
                  <a:gd name="T11" fmla="*/ 0 h 14"/>
                  <a:gd name="T12" fmla="*/ 8 w 13"/>
                  <a:gd name="T13" fmla="*/ 14 h 14"/>
                  <a:gd name="T14" fmla="*/ 13 w 13"/>
                  <a:gd name="T15" fmla="*/ 9 h 14"/>
                  <a:gd name="T16" fmla="*/ 11 w 13"/>
                  <a:gd name="T17" fmla="*/ 5 h 14"/>
                  <a:gd name="T18" fmla="*/ 8 w 13"/>
                  <a:gd name="T19" fmla="*/ 0 h 14"/>
                  <a:gd name="T20" fmla="*/ 4 w 13"/>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4">
                    <a:moveTo>
                      <a:pt x="4" y="0"/>
                    </a:moveTo>
                    <a:lnTo>
                      <a:pt x="4" y="0"/>
                    </a:lnTo>
                    <a:lnTo>
                      <a:pt x="0" y="3"/>
                    </a:lnTo>
                    <a:lnTo>
                      <a:pt x="4" y="14"/>
                    </a:lnTo>
                    <a:lnTo>
                      <a:pt x="8" y="14"/>
                    </a:lnTo>
                    <a:lnTo>
                      <a:pt x="4" y="0"/>
                    </a:lnTo>
                    <a:lnTo>
                      <a:pt x="8" y="14"/>
                    </a:lnTo>
                    <a:lnTo>
                      <a:pt x="13" y="9"/>
                    </a:lnTo>
                    <a:lnTo>
                      <a:pt x="11" y="5"/>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2" name="Freeform 864"/>
              <p:cNvSpPr>
                <a:spLocks/>
              </p:cNvSpPr>
              <p:nvPr/>
            </p:nvSpPr>
            <p:spPr bwMode="auto">
              <a:xfrm>
                <a:off x="6622" y="1810"/>
                <a:ext cx="11" cy="14"/>
              </a:xfrm>
              <a:custGeom>
                <a:avLst/>
                <a:gdLst>
                  <a:gd name="T0" fmla="*/ 9 w 11"/>
                  <a:gd name="T1" fmla="*/ 11 h 14"/>
                  <a:gd name="T2" fmla="*/ 4 w 11"/>
                  <a:gd name="T3" fmla="*/ 0 h 14"/>
                  <a:gd name="T4" fmla="*/ 0 w 11"/>
                  <a:gd name="T5" fmla="*/ 0 h 14"/>
                  <a:gd name="T6" fmla="*/ 4 w 11"/>
                  <a:gd name="T7" fmla="*/ 14 h 14"/>
                  <a:gd name="T8" fmla="*/ 7 w 11"/>
                  <a:gd name="T9" fmla="*/ 11 h 14"/>
                  <a:gd name="T10" fmla="*/ 9 w 11"/>
                  <a:gd name="T11" fmla="*/ 11 h 14"/>
                  <a:gd name="T12" fmla="*/ 7 w 11"/>
                  <a:gd name="T13" fmla="*/ 11 h 14"/>
                  <a:gd name="T14" fmla="*/ 11 w 11"/>
                  <a:gd name="T15" fmla="*/ 9 h 14"/>
                  <a:gd name="T16" fmla="*/ 11 w 11"/>
                  <a:gd name="T17" fmla="*/ 5 h 14"/>
                  <a:gd name="T18" fmla="*/ 9 w 11"/>
                  <a:gd name="T19" fmla="*/ 0 h 14"/>
                  <a:gd name="T20" fmla="*/ 4 w 11"/>
                  <a:gd name="T21" fmla="*/ 0 h 14"/>
                  <a:gd name="T22" fmla="*/ 9 w 11"/>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9" y="11"/>
                    </a:moveTo>
                    <a:lnTo>
                      <a:pt x="4" y="0"/>
                    </a:lnTo>
                    <a:lnTo>
                      <a:pt x="0" y="0"/>
                    </a:lnTo>
                    <a:lnTo>
                      <a:pt x="4" y="14"/>
                    </a:lnTo>
                    <a:lnTo>
                      <a:pt x="7" y="11"/>
                    </a:lnTo>
                    <a:lnTo>
                      <a:pt x="9" y="11"/>
                    </a:lnTo>
                    <a:lnTo>
                      <a:pt x="7" y="11"/>
                    </a:lnTo>
                    <a:lnTo>
                      <a:pt x="11" y="9"/>
                    </a:lnTo>
                    <a:lnTo>
                      <a:pt x="11" y="5"/>
                    </a:lnTo>
                    <a:lnTo>
                      <a:pt x="9" y="0"/>
                    </a:lnTo>
                    <a:lnTo>
                      <a:pt x="4" y="0"/>
                    </a:lnTo>
                    <a:lnTo>
                      <a:pt x="9"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3" name="Freeform 865"/>
              <p:cNvSpPr>
                <a:spLocks/>
              </p:cNvSpPr>
              <p:nvPr/>
            </p:nvSpPr>
            <p:spPr bwMode="auto">
              <a:xfrm>
                <a:off x="6624" y="1808"/>
                <a:ext cx="13" cy="13"/>
              </a:xfrm>
              <a:custGeom>
                <a:avLst/>
                <a:gdLst>
                  <a:gd name="T0" fmla="*/ 5 w 13"/>
                  <a:gd name="T1" fmla="*/ 0 h 13"/>
                  <a:gd name="T2" fmla="*/ 5 w 13"/>
                  <a:gd name="T3" fmla="*/ 0 h 13"/>
                  <a:gd name="T4" fmla="*/ 0 w 13"/>
                  <a:gd name="T5" fmla="*/ 2 h 13"/>
                  <a:gd name="T6" fmla="*/ 7 w 13"/>
                  <a:gd name="T7" fmla="*/ 13 h 13"/>
                  <a:gd name="T8" fmla="*/ 9 w 13"/>
                  <a:gd name="T9" fmla="*/ 13 h 13"/>
                  <a:gd name="T10" fmla="*/ 5 w 13"/>
                  <a:gd name="T11" fmla="*/ 0 h 13"/>
                  <a:gd name="T12" fmla="*/ 9 w 13"/>
                  <a:gd name="T13" fmla="*/ 13 h 13"/>
                  <a:gd name="T14" fmla="*/ 13 w 13"/>
                  <a:gd name="T15" fmla="*/ 9 h 13"/>
                  <a:gd name="T16" fmla="*/ 13 w 13"/>
                  <a:gd name="T17" fmla="*/ 5 h 13"/>
                  <a:gd name="T18" fmla="*/ 9 w 13"/>
                  <a:gd name="T19" fmla="*/ 0 h 13"/>
                  <a:gd name="T20" fmla="*/ 5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5" y="0"/>
                    </a:moveTo>
                    <a:lnTo>
                      <a:pt x="5" y="0"/>
                    </a:lnTo>
                    <a:lnTo>
                      <a:pt x="0" y="2"/>
                    </a:lnTo>
                    <a:lnTo>
                      <a:pt x="7" y="13"/>
                    </a:lnTo>
                    <a:lnTo>
                      <a:pt x="9" y="13"/>
                    </a:lnTo>
                    <a:lnTo>
                      <a:pt x="5" y="0"/>
                    </a:lnTo>
                    <a:lnTo>
                      <a:pt x="9" y="13"/>
                    </a:lnTo>
                    <a:lnTo>
                      <a:pt x="13" y="9"/>
                    </a:lnTo>
                    <a:lnTo>
                      <a:pt x="13" y="5"/>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4" name="Freeform 866"/>
              <p:cNvSpPr>
                <a:spLocks/>
              </p:cNvSpPr>
              <p:nvPr/>
            </p:nvSpPr>
            <p:spPr bwMode="auto">
              <a:xfrm>
                <a:off x="6629" y="1808"/>
                <a:ext cx="11" cy="13"/>
              </a:xfrm>
              <a:custGeom>
                <a:avLst/>
                <a:gdLst>
                  <a:gd name="T0" fmla="*/ 8 w 11"/>
                  <a:gd name="T1" fmla="*/ 11 h 13"/>
                  <a:gd name="T2" fmla="*/ 4 w 11"/>
                  <a:gd name="T3" fmla="*/ 0 h 13"/>
                  <a:gd name="T4" fmla="*/ 0 w 11"/>
                  <a:gd name="T5" fmla="*/ 0 h 13"/>
                  <a:gd name="T6" fmla="*/ 2 w 11"/>
                  <a:gd name="T7" fmla="*/ 13 h 13"/>
                  <a:gd name="T8" fmla="*/ 6 w 11"/>
                  <a:gd name="T9" fmla="*/ 13 h 13"/>
                  <a:gd name="T10" fmla="*/ 8 w 11"/>
                  <a:gd name="T11" fmla="*/ 11 h 13"/>
                  <a:gd name="T12" fmla="*/ 6 w 11"/>
                  <a:gd name="T13" fmla="*/ 13 h 13"/>
                  <a:gd name="T14" fmla="*/ 11 w 11"/>
                  <a:gd name="T15" fmla="*/ 9 h 13"/>
                  <a:gd name="T16" fmla="*/ 11 w 11"/>
                  <a:gd name="T17" fmla="*/ 5 h 13"/>
                  <a:gd name="T18" fmla="*/ 8 w 11"/>
                  <a:gd name="T19" fmla="*/ 0 h 13"/>
                  <a:gd name="T20" fmla="*/ 4 w 11"/>
                  <a:gd name="T21" fmla="*/ 0 h 13"/>
                  <a:gd name="T22" fmla="*/ 8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8" y="11"/>
                    </a:moveTo>
                    <a:lnTo>
                      <a:pt x="4" y="0"/>
                    </a:lnTo>
                    <a:lnTo>
                      <a:pt x="0" y="0"/>
                    </a:lnTo>
                    <a:lnTo>
                      <a:pt x="2" y="13"/>
                    </a:lnTo>
                    <a:lnTo>
                      <a:pt x="6" y="13"/>
                    </a:lnTo>
                    <a:lnTo>
                      <a:pt x="8" y="11"/>
                    </a:lnTo>
                    <a:lnTo>
                      <a:pt x="6" y="13"/>
                    </a:lnTo>
                    <a:lnTo>
                      <a:pt x="11" y="9"/>
                    </a:lnTo>
                    <a:lnTo>
                      <a:pt x="11" y="5"/>
                    </a:lnTo>
                    <a:lnTo>
                      <a:pt x="8" y="0"/>
                    </a:lnTo>
                    <a:lnTo>
                      <a:pt x="4" y="0"/>
                    </a:lnTo>
                    <a:lnTo>
                      <a:pt x="8"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5" name="Freeform 867"/>
              <p:cNvSpPr>
                <a:spLocks/>
              </p:cNvSpPr>
              <p:nvPr/>
            </p:nvSpPr>
            <p:spPr bwMode="auto">
              <a:xfrm>
                <a:off x="6631" y="1806"/>
                <a:ext cx="13" cy="13"/>
              </a:xfrm>
              <a:custGeom>
                <a:avLst/>
                <a:gdLst>
                  <a:gd name="T0" fmla="*/ 4 w 13"/>
                  <a:gd name="T1" fmla="*/ 0 h 13"/>
                  <a:gd name="T2" fmla="*/ 4 w 13"/>
                  <a:gd name="T3" fmla="*/ 0 h 13"/>
                  <a:gd name="T4" fmla="*/ 0 w 13"/>
                  <a:gd name="T5" fmla="*/ 2 h 13"/>
                  <a:gd name="T6" fmla="*/ 6 w 13"/>
                  <a:gd name="T7" fmla="*/ 13 h 13"/>
                  <a:gd name="T8" fmla="*/ 9 w 13"/>
                  <a:gd name="T9" fmla="*/ 13 h 13"/>
                  <a:gd name="T10" fmla="*/ 4 w 13"/>
                  <a:gd name="T11" fmla="*/ 0 h 13"/>
                  <a:gd name="T12" fmla="*/ 9 w 13"/>
                  <a:gd name="T13" fmla="*/ 13 h 13"/>
                  <a:gd name="T14" fmla="*/ 13 w 13"/>
                  <a:gd name="T15" fmla="*/ 9 h 13"/>
                  <a:gd name="T16" fmla="*/ 13 w 13"/>
                  <a:gd name="T17" fmla="*/ 4 h 13"/>
                  <a:gd name="T18" fmla="*/ 9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2"/>
                    </a:lnTo>
                    <a:lnTo>
                      <a:pt x="6" y="13"/>
                    </a:lnTo>
                    <a:lnTo>
                      <a:pt x="9" y="13"/>
                    </a:lnTo>
                    <a:lnTo>
                      <a:pt x="4" y="0"/>
                    </a:lnTo>
                    <a:lnTo>
                      <a:pt x="9" y="13"/>
                    </a:lnTo>
                    <a:lnTo>
                      <a:pt x="13" y="9"/>
                    </a:lnTo>
                    <a:lnTo>
                      <a:pt x="13" y="4"/>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6" name="Freeform 868"/>
              <p:cNvSpPr>
                <a:spLocks/>
              </p:cNvSpPr>
              <p:nvPr/>
            </p:nvSpPr>
            <p:spPr bwMode="auto">
              <a:xfrm>
                <a:off x="6635" y="1806"/>
                <a:ext cx="11" cy="13"/>
              </a:xfrm>
              <a:custGeom>
                <a:avLst/>
                <a:gdLst>
                  <a:gd name="T0" fmla="*/ 7 w 11"/>
                  <a:gd name="T1" fmla="*/ 11 h 13"/>
                  <a:gd name="T2" fmla="*/ 5 w 11"/>
                  <a:gd name="T3" fmla="*/ 0 h 13"/>
                  <a:gd name="T4" fmla="*/ 0 w 11"/>
                  <a:gd name="T5" fmla="*/ 0 h 13"/>
                  <a:gd name="T6" fmla="*/ 5 w 11"/>
                  <a:gd name="T7" fmla="*/ 13 h 13"/>
                  <a:gd name="T8" fmla="*/ 7 w 11"/>
                  <a:gd name="T9" fmla="*/ 11 h 13"/>
                  <a:gd name="T10" fmla="*/ 7 w 11"/>
                  <a:gd name="T11" fmla="*/ 11 h 13"/>
                  <a:gd name="T12" fmla="*/ 7 w 11"/>
                  <a:gd name="T13" fmla="*/ 11 h 13"/>
                  <a:gd name="T14" fmla="*/ 11 w 11"/>
                  <a:gd name="T15" fmla="*/ 9 h 13"/>
                  <a:gd name="T16" fmla="*/ 11 w 11"/>
                  <a:gd name="T17" fmla="*/ 4 h 13"/>
                  <a:gd name="T18" fmla="*/ 9 w 11"/>
                  <a:gd name="T19" fmla="*/ 0 h 13"/>
                  <a:gd name="T20" fmla="*/ 5 w 11"/>
                  <a:gd name="T21" fmla="*/ 0 h 13"/>
                  <a:gd name="T22" fmla="*/ 7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1"/>
                    </a:moveTo>
                    <a:lnTo>
                      <a:pt x="5" y="0"/>
                    </a:lnTo>
                    <a:lnTo>
                      <a:pt x="0" y="0"/>
                    </a:lnTo>
                    <a:lnTo>
                      <a:pt x="5" y="13"/>
                    </a:lnTo>
                    <a:lnTo>
                      <a:pt x="7" y="11"/>
                    </a:lnTo>
                    <a:lnTo>
                      <a:pt x="7" y="11"/>
                    </a:lnTo>
                    <a:lnTo>
                      <a:pt x="7" y="11"/>
                    </a:lnTo>
                    <a:lnTo>
                      <a:pt x="11" y="9"/>
                    </a:lnTo>
                    <a:lnTo>
                      <a:pt x="11" y="4"/>
                    </a:lnTo>
                    <a:lnTo>
                      <a:pt x="9" y="0"/>
                    </a:lnTo>
                    <a:lnTo>
                      <a:pt x="5" y="0"/>
                    </a:lnTo>
                    <a:lnTo>
                      <a:pt x="7"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7" name="Freeform 869"/>
              <p:cNvSpPr>
                <a:spLocks/>
              </p:cNvSpPr>
              <p:nvPr/>
            </p:nvSpPr>
            <p:spPr bwMode="auto">
              <a:xfrm>
                <a:off x="6640" y="1804"/>
                <a:ext cx="11" cy="13"/>
              </a:xfrm>
              <a:custGeom>
                <a:avLst/>
                <a:gdLst>
                  <a:gd name="T0" fmla="*/ 2 w 11"/>
                  <a:gd name="T1" fmla="*/ 0 h 13"/>
                  <a:gd name="T2" fmla="*/ 2 w 11"/>
                  <a:gd name="T3" fmla="*/ 0 h 13"/>
                  <a:gd name="T4" fmla="*/ 0 w 11"/>
                  <a:gd name="T5" fmla="*/ 2 h 13"/>
                  <a:gd name="T6" fmla="*/ 2 w 11"/>
                  <a:gd name="T7" fmla="*/ 13 h 13"/>
                  <a:gd name="T8" fmla="*/ 6 w 11"/>
                  <a:gd name="T9" fmla="*/ 13 h 13"/>
                  <a:gd name="T10" fmla="*/ 2 w 11"/>
                  <a:gd name="T11" fmla="*/ 0 h 13"/>
                  <a:gd name="T12" fmla="*/ 6 w 11"/>
                  <a:gd name="T13" fmla="*/ 13 h 13"/>
                  <a:gd name="T14" fmla="*/ 11 w 11"/>
                  <a:gd name="T15" fmla="*/ 9 h 13"/>
                  <a:gd name="T16" fmla="*/ 11 w 11"/>
                  <a:gd name="T17" fmla="*/ 4 h 13"/>
                  <a:gd name="T18" fmla="*/ 8 w 11"/>
                  <a:gd name="T19" fmla="*/ 2 h 13"/>
                  <a:gd name="T20" fmla="*/ 2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2" y="0"/>
                    </a:moveTo>
                    <a:lnTo>
                      <a:pt x="2" y="0"/>
                    </a:lnTo>
                    <a:lnTo>
                      <a:pt x="0" y="2"/>
                    </a:lnTo>
                    <a:lnTo>
                      <a:pt x="2" y="13"/>
                    </a:lnTo>
                    <a:lnTo>
                      <a:pt x="6" y="13"/>
                    </a:lnTo>
                    <a:lnTo>
                      <a:pt x="2" y="0"/>
                    </a:lnTo>
                    <a:lnTo>
                      <a:pt x="6" y="13"/>
                    </a:lnTo>
                    <a:lnTo>
                      <a:pt x="11" y="9"/>
                    </a:lnTo>
                    <a:lnTo>
                      <a:pt x="11" y="4"/>
                    </a:lnTo>
                    <a:lnTo>
                      <a:pt x="8"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8" name="Freeform 870"/>
              <p:cNvSpPr>
                <a:spLocks/>
              </p:cNvSpPr>
              <p:nvPr/>
            </p:nvSpPr>
            <p:spPr bwMode="auto">
              <a:xfrm>
                <a:off x="6642" y="1804"/>
                <a:ext cx="13" cy="13"/>
              </a:xfrm>
              <a:custGeom>
                <a:avLst/>
                <a:gdLst>
                  <a:gd name="T0" fmla="*/ 4 w 13"/>
                  <a:gd name="T1" fmla="*/ 0 h 13"/>
                  <a:gd name="T2" fmla="*/ 4 w 13"/>
                  <a:gd name="T3" fmla="*/ 0 h 13"/>
                  <a:gd name="T4" fmla="*/ 0 w 13"/>
                  <a:gd name="T5" fmla="*/ 0 h 13"/>
                  <a:gd name="T6" fmla="*/ 4 w 13"/>
                  <a:gd name="T7" fmla="*/ 13 h 13"/>
                  <a:gd name="T8" fmla="*/ 6 w 13"/>
                  <a:gd name="T9" fmla="*/ 13 h 13"/>
                  <a:gd name="T10" fmla="*/ 4 w 13"/>
                  <a:gd name="T11" fmla="*/ 0 h 13"/>
                  <a:gd name="T12" fmla="*/ 6 w 13"/>
                  <a:gd name="T13" fmla="*/ 13 h 13"/>
                  <a:gd name="T14" fmla="*/ 11 w 13"/>
                  <a:gd name="T15" fmla="*/ 9 h 13"/>
                  <a:gd name="T16" fmla="*/ 13 w 13"/>
                  <a:gd name="T17" fmla="*/ 4 h 13"/>
                  <a:gd name="T18" fmla="*/ 9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0"/>
                    </a:lnTo>
                    <a:lnTo>
                      <a:pt x="4" y="13"/>
                    </a:lnTo>
                    <a:lnTo>
                      <a:pt x="6" y="13"/>
                    </a:lnTo>
                    <a:lnTo>
                      <a:pt x="4" y="0"/>
                    </a:lnTo>
                    <a:lnTo>
                      <a:pt x="6" y="13"/>
                    </a:lnTo>
                    <a:lnTo>
                      <a:pt x="11" y="9"/>
                    </a:lnTo>
                    <a:lnTo>
                      <a:pt x="13" y="4"/>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9" name="Freeform 871"/>
              <p:cNvSpPr>
                <a:spLocks/>
              </p:cNvSpPr>
              <p:nvPr/>
            </p:nvSpPr>
            <p:spPr bwMode="auto">
              <a:xfrm>
                <a:off x="6646" y="1802"/>
                <a:ext cx="11" cy="15"/>
              </a:xfrm>
              <a:custGeom>
                <a:avLst/>
                <a:gdLst>
                  <a:gd name="T0" fmla="*/ 7 w 11"/>
                  <a:gd name="T1" fmla="*/ 13 h 15"/>
                  <a:gd name="T2" fmla="*/ 5 w 11"/>
                  <a:gd name="T3" fmla="*/ 0 h 15"/>
                  <a:gd name="T4" fmla="*/ 0 w 11"/>
                  <a:gd name="T5" fmla="*/ 2 h 15"/>
                  <a:gd name="T6" fmla="*/ 2 w 11"/>
                  <a:gd name="T7" fmla="*/ 15 h 15"/>
                  <a:gd name="T8" fmla="*/ 7 w 11"/>
                  <a:gd name="T9" fmla="*/ 13 h 15"/>
                  <a:gd name="T10" fmla="*/ 7 w 11"/>
                  <a:gd name="T11" fmla="*/ 13 h 15"/>
                  <a:gd name="T12" fmla="*/ 7 w 11"/>
                  <a:gd name="T13" fmla="*/ 13 h 15"/>
                  <a:gd name="T14" fmla="*/ 11 w 11"/>
                  <a:gd name="T15" fmla="*/ 11 h 15"/>
                  <a:gd name="T16" fmla="*/ 11 w 11"/>
                  <a:gd name="T17" fmla="*/ 6 h 15"/>
                  <a:gd name="T18" fmla="*/ 9 w 11"/>
                  <a:gd name="T19" fmla="*/ 2 h 15"/>
                  <a:gd name="T20" fmla="*/ 5 w 11"/>
                  <a:gd name="T21" fmla="*/ 0 h 15"/>
                  <a:gd name="T22" fmla="*/ 7 w 11"/>
                  <a:gd name="T23" fmla="*/ 1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5">
                    <a:moveTo>
                      <a:pt x="7" y="13"/>
                    </a:moveTo>
                    <a:lnTo>
                      <a:pt x="5" y="0"/>
                    </a:lnTo>
                    <a:lnTo>
                      <a:pt x="0" y="2"/>
                    </a:lnTo>
                    <a:lnTo>
                      <a:pt x="2" y="15"/>
                    </a:lnTo>
                    <a:lnTo>
                      <a:pt x="7" y="13"/>
                    </a:lnTo>
                    <a:lnTo>
                      <a:pt x="7" y="13"/>
                    </a:lnTo>
                    <a:lnTo>
                      <a:pt x="7" y="13"/>
                    </a:lnTo>
                    <a:lnTo>
                      <a:pt x="11" y="11"/>
                    </a:lnTo>
                    <a:lnTo>
                      <a:pt x="11" y="6"/>
                    </a:lnTo>
                    <a:lnTo>
                      <a:pt x="9" y="2"/>
                    </a:lnTo>
                    <a:lnTo>
                      <a:pt x="5" y="0"/>
                    </a:lnTo>
                    <a:lnTo>
                      <a:pt x="7"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0" name="Freeform 872"/>
              <p:cNvSpPr>
                <a:spLocks/>
              </p:cNvSpPr>
              <p:nvPr/>
            </p:nvSpPr>
            <p:spPr bwMode="auto">
              <a:xfrm>
                <a:off x="6648" y="1802"/>
                <a:ext cx="14" cy="13"/>
              </a:xfrm>
              <a:custGeom>
                <a:avLst/>
                <a:gdLst>
                  <a:gd name="T0" fmla="*/ 9 w 14"/>
                  <a:gd name="T1" fmla="*/ 13 h 13"/>
                  <a:gd name="T2" fmla="*/ 5 w 14"/>
                  <a:gd name="T3" fmla="*/ 0 h 13"/>
                  <a:gd name="T4" fmla="*/ 0 w 14"/>
                  <a:gd name="T5" fmla="*/ 2 h 13"/>
                  <a:gd name="T6" fmla="*/ 5 w 14"/>
                  <a:gd name="T7" fmla="*/ 13 h 13"/>
                  <a:gd name="T8" fmla="*/ 9 w 14"/>
                  <a:gd name="T9" fmla="*/ 13 h 13"/>
                  <a:gd name="T10" fmla="*/ 9 w 14"/>
                  <a:gd name="T11" fmla="*/ 13 h 13"/>
                  <a:gd name="T12" fmla="*/ 9 w 14"/>
                  <a:gd name="T13" fmla="*/ 13 h 13"/>
                  <a:gd name="T14" fmla="*/ 11 w 14"/>
                  <a:gd name="T15" fmla="*/ 8 h 13"/>
                  <a:gd name="T16" fmla="*/ 14 w 14"/>
                  <a:gd name="T17" fmla="*/ 4 h 13"/>
                  <a:gd name="T18" fmla="*/ 9 w 14"/>
                  <a:gd name="T19" fmla="*/ 0 h 13"/>
                  <a:gd name="T20" fmla="*/ 5 w 14"/>
                  <a:gd name="T21" fmla="*/ 0 h 13"/>
                  <a:gd name="T22" fmla="*/ 9 w 14"/>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9" y="13"/>
                    </a:moveTo>
                    <a:lnTo>
                      <a:pt x="5" y="0"/>
                    </a:lnTo>
                    <a:lnTo>
                      <a:pt x="0" y="2"/>
                    </a:lnTo>
                    <a:lnTo>
                      <a:pt x="5" y="13"/>
                    </a:lnTo>
                    <a:lnTo>
                      <a:pt x="9" y="13"/>
                    </a:lnTo>
                    <a:lnTo>
                      <a:pt x="9" y="13"/>
                    </a:lnTo>
                    <a:lnTo>
                      <a:pt x="9" y="13"/>
                    </a:lnTo>
                    <a:lnTo>
                      <a:pt x="11" y="8"/>
                    </a:lnTo>
                    <a:lnTo>
                      <a:pt x="14" y="4"/>
                    </a:lnTo>
                    <a:lnTo>
                      <a:pt x="9" y="0"/>
                    </a:lnTo>
                    <a:lnTo>
                      <a:pt x="5" y="0"/>
                    </a:lnTo>
                    <a:lnTo>
                      <a:pt x="9"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1" name="Freeform 873"/>
              <p:cNvSpPr>
                <a:spLocks/>
              </p:cNvSpPr>
              <p:nvPr/>
            </p:nvSpPr>
            <p:spPr bwMode="auto">
              <a:xfrm>
                <a:off x="6653" y="1802"/>
                <a:ext cx="11" cy="13"/>
              </a:xfrm>
              <a:custGeom>
                <a:avLst/>
                <a:gdLst>
                  <a:gd name="T0" fmla="*/ 4 w 11"/>
                  <a:gd name="T1" fmla="*/ 0 h 13"/>
                  <a:gd name="T2" fmla="*/ 2 w 11"/>
                  <a:gd name="T3" fmla="*/ 0 h 13"/>
                  <a:gd name="T4" fmla="*/ 0 w 11"/>
                  <a:gd name="T5" fmla="*/ 0 h 13"/>
                  <a:gd name="T6" fmla="*/ 4 w 11"/>
                  <a:gd name="T7" fmla="*/ 13 h 13"/>
                  <a:gd name="T8" fmla="*/ 6 w 11"/>
                  <a:gd name="T9" fmla="*/ 11 h 13"/>
                  <a:gd name="T10" fmla="*/ 4 w 11"/>
                  <a:gd name="T11" fmla="*/ 0 h 13"/>
                  <a:gd name="T12" fmla="*/ 6 w 11"/>
                  <a:gd name="T13" fmla="*/ 11 h 13"/>
                  <a:gd name="T14" fmla="*/ 11 w 11"/>
                  <a:gd name="T15" fmla="*/ 8 h 13"/>
                  <a:gd name="T16" fmla="*/ 11 w 11"/>
                  <a:gd name="T17" fmla="*/ 4 h 13"/>
                  <a:gd name="T18" fmla="*/ 9 w 11"/>
                  <a:gd name="T19" fmla="*/ 0 h 13"/>
                  <a:gd name="T20" fmla="*/ 2 w 11"/>
                  <a:gd name="T21" fmla="*/ 0 h 13"/>
                  <a:gd name="T22" fmla="*/ 4 w 11"/>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0"/>
                    </a:moveTo>
                    <a:lnTo>
                      <a:pt x="2" y="0"/>
                    </a:lnTo>
                    <a:lnTo>
                      <a:pt x="0" y="0"/>
                    </a:lnTo>
                    <a:lnTo>
                      <a:pt x="4" y="13"/>
                    </a:lnTo>
                    <a:lnTo>
                      <a:pt x="6" y="11"/>
                    </a:lnTo>
                    <a:lnTo>
                      <a:pt x="4" y="0"/>
                    </a:lnTo>
                    <a:lnTo>
                      <a:pt x="6" y="11"/>
                    </a:lnTo>
                    <a:lnTo>
                      <a:pt x="11" y="8"/>
                    </a:lnTo>
                    <a:lnTo>
                      <a:pt x="11" y="4"/>
                    </a:lnTo>
                    <a:lnTo>
                      <a:pt x="9" y="0"/>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2" name="Freeform 874"/>
              <p:cNvSpPr>
                <a:spLocks/>
              </p:cNvSpPr>
              <p:nvPr/>
            </p:nvSpPr>
            <p:spPr bwMode="auto">
              <a:xfrm>
                <a:off x="6657" y="1799"/>
                <a:ext cx="11" cy="14"/>
              </a:xfrm>
              <a:custGeom>
                <a:avLst/>
                <a:gdLst>
                  <a:gd name="T0" fmla="*/ 7 w 11"/>
                  <a:gd name="T1" fmla="*/ 14 h 14"/>
                  <a:gd name="T2" fmla="*/ 2 w 11"/>
                  <a:gd name="T3" fmla="*/ 0 h 14"/>
                  <a:gd name="T4" fmla="*/ 0 w 11"/>
                  <a:gd name="T5" fmla="*/ 3 h 14"/>
                  <a:gd name="T6" fmla="*/ 2 w 11"/>
                  <a:gd name="T7" fmla="*/ 14 h 14"/>
                  <a:gd name="T8" fmla="*/ 5 w 11"/>
                  <a:gd name="T9" fmla="*/ 14 h 14"/>
                  <a:gd name="T10" fmla="*/ 7 w 11"/>
                  <a:gd name="T11" fmla="*/ 14 h 14"/>
                  <a:gd name="T12" fmla="*/ 5 w 11"/>
                  <a:gd name="T13" fmla="*/ 14 h 14"/>
                  <a:gd name="T14" fmla="*/ 9 w 11"/>
                  <a:gd name="T15" fmla="*/ 11 h 14"/>
                  <a:gd name="T16" fmla="*/ 11 w 11"/>
                  <a:gd name="T17" fmla="*/ 7 h 14"/>
                  <a:gd name="T18" fmla="*/ 9 w 11"/>
                  <a:gd name="T19" fmla="*/ 3 h 14"/>
                  <a:gd name="T20" fmla="*/ 2 w 11"/>
                  <a:gd name="T21" fmla="*/ 0 h 14"/>
                  <a:gd name="T22" fmla="*/ 7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7" y="14"/>
                    </a:moveTo>
                    <a:lnTo>
                      <a:pt x="2" y="0"/>
                    </a:lnTo>
                    <a:lnTo>
                      <a:pt x="0" y="3"/>
                    </a:lnTo>
                    <a:lnTo>
                      <a:pt x="2" y="14"/>
                    </a:lnTo>
                    <a:lnTo>
                      <a:pt x="5" y="14"/>
                    </a:lnTo>
                    <a:lnTo>
                      <a:pt x="7" y="14"/>
                    </a:lnTo>
                    <a:lnTo>
                      <a:pt x="5" y="14"/>
                    </a:lnTo>
                    <a:lnTo>
                      <a:pt x="9" y="11"/>
                    </a:lnTo>
                    <a:lnTo>
                      <a:pt x="11" y="7"/>
                    </a:lnTo>
                    <a:lnTo>
                      <a:pt x="9" y="3"/>
                    </a:lnTo>
                    <a:lnTo>
                      <a:pt x="2" y="0"/>
                    </a:lnTo>
                    <a:lnTo>
                      <a:pt x="7"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3" name="Freeform 875"/>
              <p:cNvSpPr>
                <a:spLocks/>
              </p:cNvSpPr>
              <p:nvPr/>
            </p:nvSpPr>
            <p:spPr bwMode="auto">
              <a:xfrm>
                <a:off x="6659" y="1799"/>
                <a:ext cx="12" cy="14"/>
              </a:xfrm>
              <a:custGeom>
                <a:avLst/>
                <a:gdLst>
                  <a:gd name="T0" fmla="*/ 7 w 12"/>
                  <a:gd name="T1" fmla="*/ 14 h 14"/>
                  <a:gd name="T2" fmla="*/ 5 w 12"/>
                  <a:gd name="T3" fmla="*/ 0 h 14"/>
                  <a:gd name="T4" fmla="*/ 0 w 12"/>
                  <a:gd name="T5" fmla="*/ 0 h 14"/>
                  <a:gd name="T6" fmla="*/ 5 w 12"/>
                  <a:gd name="T7" fmla="*/ 14 h 14"/>
                  <a:gd name="T8" fmla="*/ 7 w 12"/>
                  <a:gd name="T9" fmla="*/ 14 h 14"/>
                  <a:gd name="T10" fmla="*/ 7 w 12"/>
                  <a:gd name="T11" fmla="*/ 14 h 14"/>
                  <a:gd name="T12" fmla="*/ 7 w 12"/>
                  <a:gd name="T13" fmla="*/ 14 h 14"/>
                  <a:gd name="T14" fmla="*/ 12 w 12"/>
                  <a:gd name="T15" fmla="*/ 9 h 14"/>
                  <a:gd name="T16" fmla="*/ 12 w 12"/>
                  <a:gd name="T17" fmla="*/ 5 h 14"/>
                  <a:gd name="T18" fmla="*/ 9 w 12"/>
                  <a:gd name="T19" fmla="*/ 0 h 14"/>
                  <a:gd name="T20" fmla="*/ 5 w 12"/>
                  <a:gd name="T21" fmla="*/ 0 h 14"/>
                  <a:gd name="T22" fmla="*/ 7 w 12"/>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 h="14">
                    <a:moveTo>
                      <a:pt x="7" y="14"/>
                    </a:moveTo>
                    <a:lnTo>
                      <a:pt x="5" y="0"/>
                    </a:lnTo>
                    <a:lnTo>
                      <a:pt x="0" y="0"/>
                    </a:lnTo>
                    <a:lnTo>
                      <a:pt x="5" y="14"/>
                    </a:lnTo>
                    <a:lnTo>
                      <a:pt x="7" y="14"/>
                    </a:lnTo>
                    <a:lnTo>
                      <a:pt x="7" y="14"/>
                    </a:lnTo>
                    <a:lnTo>
                      <a:pt x="7" y="14"/>
                    </a:lnTo>
                    <a:lnTo>
                      <a:pt x="12" y="9"/>
                    </a:lnTo>
                    <a:lnTo>
                      <a:pt x="12" y="5"/>
                    </a:lnTo>
                    <a:lnTo>
                      <a:pt x="9" y="0"/>
                    </a:lnTo>
                    <a:lnTo>
                      <a:pt x="5" y="0"/>
                    </a:lnTo>
                    <a:lnTo>
                      <a:pt x="7"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4" name="Freeform 876"/>
              <p:cNvSpPr>
                <a:spLocks/>
              </p:cNvSpPr>
              <p:nvPr/>
            </p:nvSpPr>
            <p:spPr bwMode="auto">
              <a:xfrm>
                <a:off x="6664" y="1797"/>
                <a:ext cx="11" cy="16"/>
              </a:xfrm>
              <a:custGeom>
                <a:avLst/>
                <a:gdLst>
                  <a:gd name="T0" fmla="*/ 2 w 11"/>
                  <a:gd name="T1" fmla="*/ 0 h 16"/>
                  <a:gd name="T2" fmla="*/ 2 w 11"/>
                  <a:gd name="T3" fmla="*/ 0 h 16"/>
                  <a:gd name="T4" fmla="*/ 0 w 11"/>
                  <a:gd name="T5" fmla="*/ 2 h 16"/>
                  <a:gd name="T6" fmla="*/ 2 w 11"/>
                  <a:gd name="T7" fmla="*/ 16 h 16"/>
                  <a:gd name="T8" fmla="*/ 7 w 11"/>
                  <a:gd name="T9" fmla="*/ 13 h 16"/>
                  <a:gd name="T10" fmla="*/ 2 w 11"/>
                  <a:gd name="T11" fmla="*/ 0 h 16"/>
                  <a:gd name="T12" fmla="*/ 7 w 11"/>
                  <a:gd name="T13" fmla="*/ 13 h 16"/>
                  <a:gd name="T14" fmla="*/ 11 w 11"/>
                  <a:gd name="T15" fmla="*/ 11 h 16"/>
                  <a:gd name="T16" fmla="*/ 11 w 11"/>
                  <a:gd name="T17" fmla="*/ 5 h 16"/>
                  <a:gd name="T18" fmla="*/ 7 w 11"/>
                  <a:gd name="T19" fmla="*/ 2 h 16"/>
                  <a:gd name="T20" fmla="*/ 2 w 11"/>
                  <a:gd name="T21"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6">
                    <a:moveTo>
                      <a:pt x="2" y="0"/>
                    </a:moveTo>
                    <a:lnTo>
                      <a:pt x="2" y="0"/>
                    </a:lnTo>
                    <a:lnTo>
                      <a:pt x="0" y="2"/>
                    </a:lnTo>
                    <a:lnTo>
                      <a:pt x="2" y="16"/>
                    </a:lnTo>
                    <a:lnTo>
                      <a:pt x="7" y="13"/>
                    </a:lnTo>
                    <a:lnTo>
                      <a:pt x="2" y="0"/>
                    </a:lnTo>
                    <a:lnTo>
                      <a:pt x="7" y="13"/>
                    </a:lnTo>
                    <a:lnTo>
                      <a:pt x="11" y="11"/>
                    </a:lnTo>
                    <a:lnTo>
                      <a:pt x="11" y="5"/>
                    </a:lnTo>
                    <a:lnTo>
                      <a:pt x="7"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5" name="Freeform 877"/>
              <p:cNvSpPr>
                <a:spLocks/>
              </p:cNvSpPr>
              <p:nvPr/>
            </p:nvSpPr>
            <p:spPr bwMode="auto">
              <a:xfrm>
                <a:off x="6666" y="1797"/>
                <a:ext cx="11" cy="13"/>
              </a:xfrm>
              <a:custGeom>
                <a:avLst/>
                <a:gdLst>
                  <a:gd name="T0" fmla="*/ 7 w 11"/>
                  <a:gd name="T1" fmla="*/ 13 h 13"/>
                  <a:gd name="T2" fmla="*/ 5 w 11"/>
                  <a:gd name="T3" fmla="*/ 0 h 13"/>
                  <a:gd name="T4" fmla="*/ 0 w 11"/>
                  <a:gd name="T5" fmla="*/ 0 h 13"/>
                  <a:gd name="T6" fmla="*/ 5 w 11"/>
                  <a:gd name="T7" fmla="*/ 13 h 13"/>
                  <a:gd name="T8" fmla="*/ 7 w 11"/>
                  <a:gd name="T9" fmla="*/ 13 h 13"/>
                  <a:gd name="T10" fmla="*/ 7 w 11"/>
                  <a:gd name="T11" fmla="*/ 13 h 13"/>
                  <a:gd name="T12" fmla="*/ 7 w 11"/>
                  <a:gd name="T13" fmla="*/ 13 h 13"/>
                  <a:gd name="T14" fmla="*/ 11 w 11"/>
                  <a:gd name="T15" fmla="*/ 9 h 13"/>
                  <a:gd name="T16" fmla="*/ 11 w 11"/>
                  <a:gd name="T17" fmla="*/ 5 h 13"/>
                  <a:gd name="T18" fmla="*/ 9 w 11"/>
                  <a:gd name="T19" fmla="*/ 2 h 13"/>
                  <a:gd name="T20" fmla="*/ 5 w 11"/>
                  <a:gd name="T21" fmla="*/ 0 h 13"/>
                  <a:gd name="T22" fmla="*/ 7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3"/>
                    </a:moveTo>
                    <a:lnTo>
                      <a:pt x="5" y="0"/>
                    </a:lnTo>
                    <a:lnTo>
                      <a:pt x="0" y="0"/>
                    </a:lnTo>
                    <a:lnTo>
                      <a:pt x="5" y="13"/>
                    </a:lnTo>
                    <a:lnTo>
                      <a:pt x="7" y="13"/>
                    </a:lnTo>
                    <a:lnTo>
                      <a:pt x="7" y="13"/>
                    </a:lnTo>
                    <a:lnTo>
                      <a:pt x="7" y="13"/>
                    </a:lnTo>
                    <a:lnTo>
                      <a:pt x="11" y="9"/>
                    </a:lnTo>
                    <a:lnTo>
                      <a:pt x="11" y="5"/>
                    </a:lnTo>
                    <a:lnTo>
                      <a:pt x="9" y="2"/>
                    </a:lnTo>
                    <a:lnTo>
                      <a:pt x="5" y="0"/>
                    </a:lnTo>
                    <a:lnTo>
                      <a:pt x="7"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6" name="Freeform 878"/>
              <p:cNvSpPr>
                <a:spLocks/>
              </p:cNvSpPr>
              <p:nvPr/>
            </p:nvSpPr>
            <p:spPr bwMode="auto">
              <a:xfrm>
                <a:off x="6671" y="1797"/>
                <a:ext cx="11" cy="13"/>
              </a:xfrm>
              <a:custGeom>
                <a:avLst/>
                <a:gdLst>
                  <a:gd name="T0" fmla="*/ 6 w 11"/>
                  <a:gd name="T1" fmla="*/ 11 h 13"/>
                  <a:gd name="T2" fmla="*/ 2 w 11"/>
                  <a:gd name="T3" fmla="*/ 0 h 13"/>
                  <a:gd name="T4" fmla="*/ 0 w 11"/>
                  <a:gd name="T5" fmla="*/ 0 h 13"/>
                  <a:gd name="T6" fmla="*/ 2 w 11"/>
                  <a:gd name="T7" fmla="*/ 13 h 13"/>
                  <a:gd name="T8" fmla="*/ 6 w 11"/>
                  <a:gd name="T9" fmla="*/ 11 h 13"/>
                  <a:gd name="T10" fmla="*/ 6 w 11"/>
                  <a:gd name="T11" fmla="*/ 11 h 13"/>
                  <a:gd name="T12" fmla="*/ 6 w 11"/>
                  <a:gd name="T13" fmla="*/ 11 h 13"/>
                  <a:gd name="T14" fmla="*/ 11 w 11"/>
                  <a:gd name="T15" fmla="*/ 9 h 13"/>
                  <a:gd name="T16" fmla="*/ 11 w 11"/>
                  <a:gd name="T17" fmla="*/ 5 h 13"/>
                  <a:gd name="T18" fmla="*/ 8 w 11"/>
                  <a:gd name="T19" fmla="*/ 0 h 13"/>
                  <a:gd name="T20" fmla="*/ 2 w 11"/>
                  <a:gd name="T21" fmla="*/ 0 h 13"/>
                  <a:gd name="T22" fmla="*/ 6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6" y="11"/>
                    </a:moveTo>
                    <a:lnTo>
                      <a:pt x="2" y="0"/>
                    </a:lnTo>
                    <a:lnTo>
                      <a:pt x="0" y="0"/>
                    </a:lnTo>
                    <a:lnTo>
                      <a:pt x="2" y="13"/>
                    </a:lnTo>
                    <a:lnTo>
                      <a:pt x="6" y="11"/>
                    </a:lnTo>
                    <a:lnTo>
                      <a:pt x="6" y="11"/>
                    </a:lnTo>
                    <a:lnTo>
                      <a:pt x="6" y="11"/>
                    </a:lnTo>
                    <a:lnTo>
                      <a:pt x="11" y="9"/>
                    </a:lnTo>
                    <a:lnTo>
                      <a:pt x="11" y="5"/>
                    </a:lnTo>
                    <a:lnTo>
                      <a:pt x="8" y="0"/>
                    </a:lnTo>
                    <a:lnTo>
                      <a:pt x="2" y="0"/>
                    </a:lnTo>
                    <a:lnTo>
                      <a:pt x="6"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7" name="Freeform 879"/>
              <p:cNvSpPr>
                <a:spLocks/>
              </p:cNvSpPr>
              <p:nvPr/>
            </p:nvSpPr>
            <p:spPr bwMode="auto">
              <a:xfrm>
                <a:off x="6673" y="1795"/>
                <a:ext cx="13" cy="13"/>
              </a:xfrm>
              <a:custGeom>
                <a:avLst/>
                <a:gdLst>
                  <a:gd name="T0" fmla="*/ 4 w 13"/>
                  <a:gd name="T1" fmla="*/ 0 h 13"/>
                  <a:gd name="T2" fmla="*/ 4 w 13"/>
                  <a:gd name="T3" fmla="*/ 0 h 13"/>
                  <a:gd name="T4" fmla="*/ 0 w 13"/>
                  <a:gd name="T5" fmla="*/ 2 h 13"/>
                  <a:gd name="T6" fmla="*/ 4 w 13"/>
                  <a:gd name="T7" fmla="*/ 13 h 13"/>
                  <a:gd name="T8" fmla="*/ 6 w 13"/>
                  <a:gd name="T9" fmla="*/ 13 h 13"/>
                  <a:gd name="T10" fmla="*/ 4 w 13"/>
                  <a:gd name="T11" fmla="*/ 0 h 13"/>
                  <a:gd name="T12" fmla="*/ 6 w 13"/>
                  <a:gd name="T13" fmla="*/ 13 h 13"/>
                  <a:gd name="T14" fmla="*/ 11 w 13"/>
                  <a:gd name="T15" fmla="*/ 9 h 13"/>
                  <a:gd name="T16" fmla="*/ 13 w 13"/>
                  <a:gd name="T17" fmla="*/ 4 h 13"/>
                  <a:gd name="T18" fmla="*/ 9 w 13"/>
                  <a:gd name="T19" fmla="*/ 2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2"/>
                    </a:lnTo>
                    <a:lnTo>
                      <a:pt x="4" y="13"/>
                    </a:lnTo>
                    <a:lnTo>
                      <a:pt x="6" y="13"/>
                    </a:lnTo>
                    <a:lnTo>
                      <a:pt x="4" y="0"/>
                    </a:lnTo>
                    <a:lnTo>
                      <a:pt x="6" y="13"/>
                    </a:lnTo>
                    <a:lnTo>
                      <a:pt x="11" y="9"/>
                    </a:lnTo>
                    <a:lnTo>
                      <a:pt x="13" y="4"/>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8" name="Freeform 880"/>
              <p:cNvSpPr>
                <a:spLocks/>
              </p:cNvSpPr>
              <p:nvPr/>
            </p:nvSpPr>
            <p:spPr bwMode="auto">
              <a:xfrm>
                <a:off x="6677" y="1795"/>
                <a:ext cx="11" cy="13"/>
              </a:xfrm>
              <a:custGeom>
                <a:avLst/>
                <a:gdLst>
                  <a:gd name="T0" fmla="*/ 5 w 11"/>
                  <a:gd name="T1" fmla="*/ 0 h 13"/>
                  <a:gd name="T2" fmla="*/ 5 w 11"/>
                  <a:gd name="T3" fmla="*/ 0 h 13"/>
                  <a:gd name="T4" fmla="*/ 0 w 11"/>
                  <a:gd name="T5" fmla="*/ 0 h 13"/>
                  <a:gd name="T6" fmla="*/ 2 w 11"/>
                  <a:gd name="T7" fmla="*/ 13 h 13"/>
                  <a:gd name="T8" fmla="*/ 7 w 11"/>
                  <a:gd name="T9" fmla="*/ 13 h 13"/>
                  <a:gd name="T10" fmla="*/ 5 w 11"/>
                  <a:gd name="T11" fmla="*/ 0 h 13"/>
                  <a:gd name="T12" fmla="*/ 7 w 11"/>
                  <a:gd name="T13" fmla="*/ 13 h 13"/>
                  <a:gd name="T14" fmla="*/ 11 w 11"/>
                  <a:gd name="T15" fmla="*/ 9 h 13"/>
                  <a:gd name="T16" fmla="*/ 11 w 11"/>
                  <a:gd name="T17" fmla="*/ 4 h 13"/>
                  <a:gd name="T18" fmla="*/ 9 w 11"/>
                  <a:gd name="T19" fmla="*/ 0 h 13"/>
                  <a:gd name="T20" fmla="*/ 5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5" y="0"/>
                    </a:moveTo>
                    <a:lnTo>
                      <a:pt x="5" y="0"/>
                    </a:lnTo>
                    <a:lnTo>
                      <a:pt x="0" y="0"/>
                    </a:lnTo>
                    <a:lnTo>
                      <a:pt x="2" y="13"/>
                    </a:lnTo>
                    <a:lnTo>
                      <a:pt x="7" y="13"/>
                    </a:lnTo>
                    <a:lnTo>
                      <a:pt x="5" y="0"/>
                    </a:lnTo>
                    <a:lnTo>
                      <a:pt x="7" y="13"/>
                    </a:lnTo>
                    <a:lnTo>
                      <a:pt x="11" y="9"/>
                    </a:lnTo>
                    <a:lnTo>
                      <a:pt x="11" y="4"/>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9" name="Freeform 881"/>
              <p:cNvSpPr>
                <a:spLocks/>
              </p:cNvSpPr>
              <p:nvPr/>
            </p:nvSpPr>
            <p:spPr bwMode="auto">
              <a:xfrm>
                <a:off x="6682" y="1795"/>
                <a:ext cx="11" cy="13"/>
              </a:xfrm>
              <a:custGeom>
                <a:avLst/>
                <a:gdLst>
                  <a:gd name="T0" fmla="*/ 4 w 11"/>
                  <a:gd name="T1" fmla="*/ 11 h 13"/>
                  <a:gd name="T2" fmla="*/ 2 w 11"/>
                  <a:gd name="T3" fmla="*/ 0 h 13"/>
                  <a:gd name="T4" fmla="*/ 0 w 11"/>
                  <a:gd name="T5" fmla="*/ 0 h 13"/>
                  <a:gd name="T6" fmla="*/ 2 w 11"/>
                  <a:gd name="T7" fmla="*/ 13 h 13"/>
                  <a:gd name="T8" fmla="*/ 4 w 11"/>
                  <a:gd name="T9" fmla="*/ 11 h 13"/>
                  <a:gd name="T10" fmla="*/ 4 w 11"/>
                  <a:gd name="T11" fmla="*/ 11 h 13"/>
                  <a:gd name="T12" fmla="*/ 4 w 11"/>
                  <a:gd name="T13" fmla="*/ 11 h 13"/>
                  <a:gd name="T14" fmla="*/ 8 w 11"/>
                  <a:gd name="T15" fmla="*/ 9 h 13"/>
                  <a:gd name="T16" fmla="*/ 11 w 11"/>
                  <a:gd name="T17" fmla="*/ 4 h 13"/>
                  <a:gd name="T18" fmla="*/ 8 w 11"/>
                  <a:gd name="T19" fmla="*/ 0 h 13"/>
                  <a:gd name="T20" fmla="*/ 2 w 11"/>
                  <a:gd name="T21" fmla="*/ 0 h 13"/>
                  <a:gd name="T22" fmla="*/ 4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1"/>
                    </a:moveTo>
                    <a:lnTo>
                      <a:pt x="2" y="0"/>
                    </a:lnTo>
                    <a:lnTo>
                      <a:pt x="0" y="0"/>
                    </a:lnTo>
                    <a:lnTo>
                      <a:pt x="2" y="13"/>
                    </a:lnTo>
                    <a:lnTo>
                      <a:pt x="4" y="11"/>
                    </a:lnTo>
                    <a:lnTo>
                      <a:pt x="4" y="11"/>
                    </a:lnTo>
                    <a:lnTo>
                      <a:pt x="4" y="11"/>
                    </a:lnTo>
                    <a:lnTo>
                      <a:pt x="8" y="9"/>
                    </a:lnTo>
                    <a:lnTo>
                      <a:pt x="11" y="4"/>
                    </a:lnTo>
                    <a:lnTo>
                      <a:pt x="8" y="0"/>
                    </a:lnTo>
                    <a:lnTo>
                      <a:pt x="2" y="0"/>
                    </a:lnTo>
                    <a:lnTo>
                      <a:pt x="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0" name="Freeform 882"/>
              <p:cNvSpPr>
                <a:spLocks/>
              </p:cNvSpPr>
              <p:nvPr/>
            </p:nvSpPr>
            <p:spPr bwMode="auto">
              <a:xfrm>
                <a:off x="6684" y="1793"/>
                <a:ext cx="11" cy="13"/>
              </a:xfrm>
              <a:custGeom>
                <a:avLst/>
                <a:gdLst>
                  <a:gd name="T0" fmla="*/ 6 w 11"/>
                  <a:gd name="T1" fmla="*/ 13 h 13"/>
                  <a:gd name="T2" fmla="*/ 4 w 11"/>
                  <a:gd name="T3" fmla="*/ 0 h 13"/>
                  <a:gd name="T4" fmla="*/ 0 w 11"/>
                  <a:gd name="T5" fmla="*/ 2 h 13"/>
                  <a:gd name="T6" fmla="*/ 2 w 11"/>
                  <a:gd name="T7" fmla="*/ 13 h 13"/>
                  <a:gd name="T8" fmla="*/ 6 w 11"/>
                  <a:gd name="T9" fmla="*/ 13 h 13"/>
                  <a:gd name="T10" fmla="*/ 6 w 11"/>
                  <a:gd name="T11" fmla="*/ 13 h 13"/>
                  <a:gd name="T12" fmla="*/ 6 w 11"/>
                  <a:gd name="T13" fmla="*/ 13 h 13"/>
                  <a:gd name="T14" fmla="*/ 11 w 11"/>
                  <a:gd name="T15" fmla="*/ 11 h 13"/>
                  <a:gd name="T16" fmla="*/ 11 w 11"/>
                  <a:gd name="T17" fmla="*/ 6 h 13"/>
                  <a:gd name="T18" fmla="*/ 9 w 11"/>
                  <a:gd name="T19" fmla="*/ 2 h 13"/>
                  <a:gd name="T20" fmla="*/ 4 w 11"/>
                  <a:gd name="T21" fmla="*/ 0 h 13"/>
                  <a:gd name="T22" fmla="*/ 6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6" y="13"/>
                    </a:moveTo>
                    <a:lnTo>
                      <a:pt x="4" y="0"/>
                    </a:lnTo>
                    <a:lnTo>
                      <a:pt x="0" y="2"/>
                    </a:lnTo>
                    <a:lnTo>
                      <a:pt x="2" y="13"/>
                    </a:lnTo>
                    <a:lnTo>
                      <a:pt x="6" y="13"/>
                    </a:lnTo>
                    <a:lnTo>
                      <a:pt x="6" y="13"/>
                    </a:lnTo>
                    <a:lnTo>
                      <a:pt x="6" y="13"/>
                    </a:lnTo>
                    <a:lnTo>
                      <a:pt x="11" y="11"/>
                    </a:lnTo>
                    <a:lnTo>
                      <a:pt x="11" y="6"/>
                    </a:lnTo>
                    <a:lnTo>
                      <a:pt x="9" y="2"/>
                    </a:lnTo>
                    <a:lnTo>
                      <a:pt x="4" y="0"/>
                    </a:lnTo>
                    <a:lnTo>
                      <a:pt x="6"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1" name="Freeform 883"/>
              <p:cNvSpPr>
                <a:spLocks/>
              </p:cNvSpPr>
              <p:nvPr/>
            </p:nvSpPr>
            <p:spPr bwMode="auto">
              <a:xfrm>
                <a:off x="6686" y="1793"/>
                <a:ext cx="13" cy="13"/>
              </a:xfrm>
              <a:custGeom>
                <a:avLst/>
                <a:gdLst>
                  <a:gd name="T0" fmla="*/ 4 w 13"/>
                  <a:gd name="T1" fmla="*/ 0 h 13"/>
                  <a:gd name="T2" fmla="*/ 4 w 13"/>
                  <a:gd name="T3" fmla="*/ 0 h 13"/>
                  <a:gd name="T4" fmla="*/ 0 w 13"/>
                  <a:gd name="T5" fmla="*/ 0 h 13"/>
                  <a:gd name="T6" fmla="*/ 4 w 13"/>
                  <a:gd name="T7" fmla="*/ 13 h 13"/>
                  <a:gd name="T8" fmla="*/ 9 w 13"/>
                  <a:gd name="T9" fmla="*/ 13 h 13"/>
                  <a:gd name="T10" fmla="*/ 4 w 13"/>
                  <a:gd name="T11" fmla="*/ 0 h 13"/>
                  <a:gd name="T12" fmla="*/ 9 w 13"/>
                  <a:gd name="T13" fmla="*/ 13 h 13"/>
                  <a:gd name="T14" fmla="*/ 13 w 13"/>
                  <a:gd name="T15" fmla="*/ 9 h 13"/>
                  <a:gd name="T16" fmla="*/ 13 w 13"/>
                  <a:gd name="T17" fmla="*/ 4 h 13"/>
                  <a:gd name="T18" fmla="*/ 9 w 13"/>
                  <a:gd name="T19" fmla="*/ 0 h 13"/>
                  <a:gd name="T20" fmla="*/ 4 w 13"/>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13">
                    <a:moveTo>
                      <a:pt x="4" y="0"/>
                    </a:moveTo>
                    <a:lnTo>
                      <a:pt x="4" y="0"/>
                    </a:lnTo>
                    <a:lnTo>
                      <a:pt x="0" y="0"/>
                    </a:lnTo>
                    <a:lnTo>
                      <a:pt x="4" y="13"/>
                    </a:lnTo>
                    <a:lnTo>
                      <a:pt x="9" y="13"/>
                    </a:lnTo>
                    <a:lnTo>
                      <a:pt x="4" y="0"/>
                    </a:lnTo>
                    <a:lnTo>
                      <a:pt x="9" y="13"/>
                    </a:lnTo>
                    <a:lnTo>
                      <a:pt x="13" y="9"/>
                    </a:lnTo>
                    <a:lnTo>
                      <a:pt x="13" y="4"/>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2" name="Freeform 884"/>
              <p:cNvSpPr>
                <a:spLocks/>
              </p:cNvSpPr>
              <p:nvPr/>
            </p:nvSpPr>
            <p:spPr bwMode="auto">
              <a:xfrm>
                <a:off x="6690" y="1793"/>
                <a:ext cx="11" cy="13"/>
              </a:xfrm>
              <a:custGeom>
                <a:avLst/>
                <a:gdLst>
                  <a:gd name="T0" fmla="*/ 5 w 11"/>
                  <a:gd name="T1" fmla="*/ 0 h 13"/>
                  <a:gd name="T2" fmla="*/ 5 w 11"/>
                  <a:gd name="T3" fmla="*/ 0 h 13"/>
                  <a:gd name="T4" fmla="*/ 0 w 11"/>
                  <a:gd name="T5" fmla="*/ 0 h 13"/>
                  <a:gd name="T6" fmla="*/ 3 w 11"/>
                  <a:gd name="T7" fmla="*/ 13 h 13"/>
                  <a:gd name="T8" fmla="*/ 7 w 11"/>
                  <a:gd name="T9" fmla="*/ 11 h 13"/>
                  <a:gd name="T10" fmla="*/ 5 w 11"/>
                  <a:gd name="T11" fmla="*/ 0 h 13"/>
                  <a:gd name="T12" fmla="*/ 7 w 11"/>
                  <a:gd name="T13" fmla="*/ 11 h 13"/>
                  <a:gd name="T14" fmla="*/ 11 w 11"/>
                  <a:gd name="T15" fmla="*/ 9 h 13"/>
                  <a:gd name="T16" fmla="*/ 11 w 11"/>
                  <a:gd name="T17" fmla="*/ 4 h 13"/>
                  <a:gd name="T18" fmla="*/ 9 w 11"/>
                  <a:gd name="T19" fmla="*/ 0 h 13"/>
                  <a:gd name="T20" fmla="*/ 5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5" y="0"/>
                    </a:moveTo>
                    <a:lnTo>
                      <a:pt x="5" y="0"/>
                    </a:lnTo>
                    <a:lnTo>
                      <a:pt x="0" y="0"/>
                    </a:lnTo>
                    <a:lnTo>
                      <a:pt x="3" y="13"/>
                    </a:lnTo>
                    <a:lnTo>
                      <a:pt x="7" y="11"/>
                    </a:lnTo>
                    <a:lnTo>
                      <a:pt x="5" y="0"/>
                    </a:lnTo>
                    <a:lnTo>
                      <a:pt x="7" y="11"/>
                    </a:lnTo>
                    <a:lnTo>
                      <a:pt x="11" y="9"/>
                    </a:lnTo>
                    <a:lnTo>
                      <a:pt x="11" y="4"/>
                    </a:lnTo>
                    <a:lnTo>
                      <a:pt x="9"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3" name="Freeform 885"/>
              <p:cNvSpPr>
                <a:spLocks/>
              </p:cNvSpPr>
              <p:nvPr/>
            </p:nvSpPr>
            <p:spPr bwMode="auto">
              <a:xfrm>
                <a:off x="6695" y="1790"/>
                <a:ext cx="11" cy="14"/>
              </a:xfrm>
              <a:custGeom>
                <a:avLst/>
                <a:gdLst>
                  <a:gd name="T0" fmla="*/ 4 w 11"/>
                  <a:gd name="T1" fmla="*/ 14 h 14"/>
                  <a:gd name="T2" fmla="*/ 4 w 11"/>
                  <a:gd name="T3" fmla="*/ 0 h 14"/>
                  <a:gd name="T4" fmla="*/ 0 w 11"/>
                  <a:gd name="T5" fmla="*/ 3 h 14"/>
                  <a:gd name="T6" fmla="*/ 2 w 11"/>
                  <a:gd name="T7" fmla="*/ 14 h 14"/>
                  <a:gd name="T8" fmla="*/ 4 w 11"/>
                  <a:gd name="T9" fmla="*/ 14 h 14"/>
                  <a:gd name="T10" fmla="*/ 4 w 11"/>
                  <a:gd name="T11" fmla="*/ 14 h 14"/>
                  <a:gd name="T12" fmla="*/ 4 w 11"/>
                  <a:gd name="T13" fmla="*/ 14 h 14"/>
                  <a:gd name="T14" fmla="*/ 9 w 11"/>
                  <a:gd name="T15" fmla="*/ 12 h 14"/>
                  <a:gd name="T16" fmla="*/ 11 w 11"/>
                  <a:gd name="T17" fmla="*/ 7 h 14"/>
                  <a:gd name="T18" fmla="*/ 9 w 11"/>
                  <a:gd name="T19" fmla="*/ 3 h 14"/>
                  <a:gd name="T20" fmla="*/ 4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4" y="0"/>
                    </a:lnTo>
                    <a:lnTo>
                      <a:pt x="0" y="3"/>
                    </a:lnTo>
                    <a:lnTo>
                      <a:pt x="2" y="14"/>
                    </a:lnTo>
                    <a:lnTo>
                      <a:pt x="4" y="14"/>
                    </a:lnTo>
                    <a:lnTo>
                      <a:pt x="4" y="14"/>
                    </a:lnTo>
                    <a:lnTo>
                      <a:pt x="4" y="14"/>
                    </a:lnTo>
                    <a:lnTo>
                      <a:pt x="9" y="12"/>
                    </a:lnTo>
                    <a:lnTo>
                      <a:pt x="11" y="7"/>
                    </a:lnTo>
                    <a:lnTo>
                      <a:pt x="9" y="3"/>
                    </a:lnTo>
                    <a:lnTo>
                      <a:pt x="4"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4" name="Freeform 886"/>
              <p:cNvSpPr>
                <a:spLocks/>
              </p:cNvSpPr>
              <p:nvPr/>
            </p:nvSpPr>
            <p:spPr bwMode="auto">
              <a:xfrm>
                <a:off x="6697" y="1790"/>
                <a:ext cx="11" cy="14"/>
              </a:xfrm>
              <a:custGeom>
                <a:avLst/>
                <a:gdLst>
                  <a:gd name="T0" fmla="*/ 7 w 11"/>
                  <a:gd name="T1" fmla="*/ 14 h 14"/>
                  <a:gd name="T2" fmla="*/ 4 w 11"/>
                  <a:gd name="T3" fmla="*/ 0 h 14"/>
                  <a:gd name="T4" fmla="*/ 0 w 11"/>
                  <a:gd name="T5" fmla="*/ 0 h 14"/>
                  <a:gd name="T6" fmla="*/ 2 w 11"/>
                  <a:gd name="T7" fmla="*/ 14 h 14"/>
                  <a:gd name="T8" fmla="*/ 7 w 11"/>
                  <a:gd name="T9" fmla="*/ 14 h 14"/>
                  <a:gd name="T10" fmla="*/ 7 w 11"/>
                  <a:gd name="T11" fmla="*/ 14 h 14"/>
                  <a:gd name="T12" fmla="*/ 7 w 11"/>
                  <a:gd name="T13" fmla="*/ 14 h 14"/>
                  <a:gd name="T14" fmla="*/ 11 w 11"/>
                  <a:gd name="T15" fmla="*/ 12 h 14"/>
                  <a:gd name="T16" fmla="*/ 11 w 11"/>
                  <a:gd name="T17" fmla="*/ 5 h 14"/>
                  <a:gd name="T18" fmla="*/ 9 w 11"/>
                  <a:gd name="T19" fmla="*/ 3 h 14"/>
                  <a:gd name="T20" fmla="*/ 4 w 11"/>
                  <a:gd name="T21" fmla="*/ 0 h 14"/>
                  <a:gd name="T22" fmla="*/ 7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7" y="14"/>
                    </a:moveTo>
                    <a:lnTo>
                      <a:pt x="4" y="0"/>
                    </a:lnTo>
                    <a:lnTo>
                      <a:pt x="0" y="0"/>
                    </a:lnTo>
                    <a:lnTo>
                      <a:pt x="2" y="14"/>
                    </a:lnTo>
                    <a:lnTo>
                      <a:pt x="7" y="14"/>
                    </a:lnTo>
                    <a:lnTo>
                      <a:pt x="7" y="14"/>
                    </a:lnTo>
                    <a:lnTo>
                      <a:pt x="7" y="14"/>
                    </a:lnTo>
                    <a:lnTo>
                      <a:pt x="11" y="12"/>
                    </a:lnTo>
                    <a:lnTo>
                      <a:pt x="11" y="5"/>
                    </a:lnTo>
                    <a:lnTo>
                      <a:pt x="9" y="3"/>
                    </a:lnTo>
                    <a:lnTo>
                      <a:pt x="4" y="0"/>
                    </a:lnTo>
                    <a:lnTo>
                      <a:pt x="7"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5" name="Freeform 887"/>
              <p:cNvSpPr>
                <a:spLocks/>
              </p:cNvSpPr>
              <p:nvPr/>
            </p:nvSpPr>
            <p:spPr bwMode="auto">
              <a:xfrm>
                <a:off x="6701" y="1790"/>
                <a:ext cx="12" cy="14"/>
              </a:xfrm>
              <a:custGeom>
                <a:avLst/>
                <a:gdLst>
                  <a:gd name="T0" fmla="*/ 7 w 12"/>
                  <a:gd name="T1" fmla="*/ 14 h 14"/>
                  <a:gd name="T2" fmla="*/ 5 w 12"/>
                  <a:gd name="T3" fmla="*/ 0 h 14"/>
                  <a:gd name="T4" fmla="*/ 0 w 12"/>
                  <a:gd name="T5" fmla="*/ 0 h 14"/>
                  <a:gd name="T6" fmla="*/ 3 w 12"/>
                  <a:gd name="T7" fmla="*/ 14 h 14"/>
                  <a:gd name="T8" fmla="*/ 7 w 12"/>
                  <a:gd name="T9" fmla="*/ 14 h 14"/>
                  <a:gd name="T10" fmla="*/ 7 w 12"/>
                  <a:gd name="T11" fmla="*/ 14 h 14"/>
                  <a:gd name="T12" fmla="*/ 7 w 12"/>
                  <a:gd name="T13" fmla="*/ 14 h 14"/>
                  <a:gd name="T14" fmla="*/ 12 w 12"/>
                  <a:gd name="T15" fmla="*/ 9 h 14"/>
                  <a:gd name="T16" fmla="*/ 12 w 12"/>
                  <a:gd name="T17" fmla="*/ 5 h 14"/>
                  <a:gd name="T18" fmla="*/ 9 w 12"/>
                  <a:gd name="T19" fmla="*/ 0 h 14"/>
                  <a:gd name="T20" fmla="*/ 5 w 12"/>
                  <a:gd name="T21" fmla="*/ 0 h 14"/>
                  <a:gd name="T22" fmla="*/ 7 w 12"/>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 h="14">
                    <a:moveTo>
                      <a:pt x="7" y="14"/>
                    </a:moveTo>
                    <a:lnTo>
                      <a:pt x="5" y="0"/>
                    </a:lnTo>
                    <a:lnTo>
                      <a:pt x="0" y="0"/>
                    </a:lnTo>
                    <a:lnTo>
                      <a:pt x="3" y="14"/>
                    </a:lnTo>
                    <a:lnTo>
                      <a:pt x="7" y="14"/>
                    </a:lnTo>
                    <a:lnTo>
                      <a:pt x="7" y="14"/>
                    </a:lnTo>
                    <a:lnTo>
                      <a:pt x="7" y="14"/>
                    </a:lnTo>
                    <a:lnTo>
                      <a:pt x="12" y="9"/>
                    </a:lnTo>
                    <a:lnTo>
                      <a:pt x="12" y="5"/>
                    </a:lnTo>
                    <a:lnTo>
                      <a:pt x="9" y="0"/>
                    </a:lnTo>
                    <a:lnTo>
                      <a:pt x="5" y="0"/>
                    </a:lnTo>
                    <a:lnTo>
                      <a:pt x="7"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6" name="Freeform 888"/>
              <p:cNvSpPr>
                <a:spLocks/>
              </p:cNvSpPr>
              <p:nvPr/>
            </p:nvSpPr>
            <p:spPr bwMode="auto">
              <a:xfrm>
                <a:off x="6704" y="1788"/>
                <a:ext cx="11" cy="16"/>
              </a:xfrm>
              <a:custGeom>
                <a:avLst/>
                <a:gdLst>
                  <a:gd name="T0" fmla="*/ 4 w 11"/>
                  <a:gd name="T1" fmla="*/ 0 h 16"/>
                  <a:gd name="T2" fmla="*/ 4 w 11"/>
                  <a:gd name="T3" fmla="*/ 0 h 16"/>
                  <a:gd name="T4" fmla="*/ 0 w 11"/>
                  <a:gd name="T5" fmla="*/ 2 h 16"/>
                  <a:gd name="T6" fmla="*/ 4 w 11"/>
                  <a:gd name="T7" fmla="*/ 16 h 16"/>
                  <a:gd name="T8" fmla="*/ 6 w 11"/>
                  <a:gd name="T9" fmla="*/ 14 h 16"/>
                  <a:gd name="T10" fmla="*/ 4 w 11"/>
                  <a:gd name="T11" fmla="*/ 0 h 16"/>
                  <a:gd name="T12" fmla="*/ 6 w 11"/>
                  <a:gd name="T13" fmla="*/ 14 h 16"/>
                  <a:gd name="T14" fmla="*/ 11 w 11"/>
                  <a:gd name="T15" fmla="*/ 11 h 16"/>
                  <a:gd name="T16" fmla="*/ 11 w 11"/>
                  <a:gd name="T17" fmla="*/ 7 h 16"/>
                  <a:gd name="T18" fmla="*/ 9 w 11"/>
                  <a:gd name="T19" fmla="*/ 2 h 16"/>
                  <a:gd name="T20" fmla="*/ 4 w 11"/>
                  <a:gd name="T21"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6">
                    <a:moveTo>
                      <a:pt x="4" y="0"/>
                    </a:moveTo>
                    <a:lnTo>
                      <a:pt x="4" y="0"/>
                    </a:lnTo>
                    <a:lnTo>
                      <a:pt x="0" y="2"/>
                    </a:lnTo>
                    <a:lnTo>
                      <a:pt x="4" y="16"/>
                    </a:lnTo>
                    <a:lnTo>
                      <a:pt x="6" y="14"/>
                    </a:lnTo>
                    <a:lnTo>
                      <a:pt x="4" y="0"/>
                    </a:lnTo>
                    <a:lnTo>
                      <a:pt x="6" y="14"/>
                    </a:lnTo>
                    <a:lnTo>
                      <a:pt x="11" y="11"/>
                    </a:lnTo>
                    <a:lnTo>
                      <a:pt x="11" y="7"/>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7" name="Freeform 889"/>
              <p:cNvSpPr>
                <a:spLocks/>
              </p:cNvSpPr>
              <p:nvPr/>
            </p:nvSpPr>
            <p:spPr bwMode="auto">
              <a:xfrm>
                <a:off x="6708" y="1788"/>
                <a:ext cx="11" cy="14"/>
              </a:xfrm>
              <a:custGeom>
                <a:avLst/>
                <a:gdLst>
                  <a:gd name="T0" fmla="*/ 7 w 11"/>
                  <a:gd name="T1" fmla="*/ 14 h 14"/>
                  <a:gd name="T2" fmla="*/ 5 w 11"/>
                  <a:gd name="T3" fmla="*/ 0 h 14"/>
                  <a:gd name="T4" fmla="*/ 0 w 11"/>
                  <a:gd name="T5" fmla="*/ 0 h 14"/>
                  <a:gd name="T6" fmla="*/ 2 w 11"/>
                  <a:gd name="T7" fmla="*/ 14 h 14"/>
                  <a:gd name="T8" fmla="*/ 5 w 11"/>
                  <a:gd name="T9" fmla="*/ 14 h 14"/>
                  <a:gd name="T10" fmla="*/ 7 w 11"/>
                  <a:gd name="T11" fmla="*/ 14 h 14"/>
                  <a:gd name="T12" fmla="*/ 5 w 11"/>
                  <a:gd name="T13" fmla="*/ 14 h 14"/>
                  <a:gd name="T14" fmla="*/ 9 w 11"/>
                  <a:gd name="T15" fmla="*/ 11 h 14"/>
                  <a:gd name="T16" fmla="*/ 11 w 11"/>
                  <a:gd name="T17" fmla="*/ 7 h 14"/>
                  <a:gd name="T18" fmla="*/ 9 w 11"/>
                  <a:gd name="T19" fmla="*/ 2 h 14"/>
                  <a:gd name="T20" fmla="*/ 5 w 11"/>
                  <a:gd name="T21" fmla="*/ 0 h 14"/>
                  <a:gd name="T22" fmla="*/ 7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7" y="14"/>
                    </a:moveTo>
                    <a:lnTo>
                      <a:pt x="5" y="0"/>
                    </a:lnTo>
                    <a:lnTo>
                      <a:pt x="0" y="0"/>
                    </a:lnTo>
                    <a:lnTo>
                      <a:pt x="2" y="14"/>
                    </a:lnTo>
                    <a:lnTo>
                      <a:pt x="5" y="14"/>
                    </a:lnTo>
                    <a:lnTo>
                      <a:pt x="7" y="14"/>
                    </a:lnTo>
                    <a:lnTo>
                      <a:pt x="5" y="14"/>
                    </a:lnTo>
                    <a:lnTo>
                      <a:pt x="9" y="11"/>
                    </a:lnTo>
                    <a:lnTo>
                      <a:pt x="11" y="7"/>
                    </a:lnTo>
                    <a:lnTo>
                      <a:pt x="9" y="2"/>
                    </a:lnTo>
                    <a:lnTo>
                      <a:pt x="5" y="0"/>
                    </a:lnTo>
                    <a:lnTo>
                      <a:pt x="7"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8" name="Freeform 890"/>
              <p:cNvSpPr>
                <a:spLocks/>
              </p:cNvSpPr>
              <p:nvPr/>
            </p:nvSpPr>
            <p:spPr bwMode="auto">
              <a:xfrm>
                <a:off x="6713" y="1788"/>
                <a:ext cx="11" cy="14"/>
              </a:xfrm>
              <a:custGeom>
                <a:avLst/>
                <a:gdLst>
                  <a:gd name="T0" fmla="*/ 4 w 11"/>
                  <a:gd name="T1" fmla="*/ 14 h 14"/>
                  <a:gd name="T2" fmla="*/ 2 w 11"/>
                  <a:gd name="T3" fmla="*/ 0 h 14"/>
                  <a:gd name="T4" fmla="*/ 0 w 11"/>
                  <a:gd name="T5" fmla="*/ 0 h 14"/>
                  <a:gd name="T6" fmla="*/ 2 w 11"/>
                  <a:gd name="T7" fmla="*/ 14 h 14"/>
                  <a:gd name="T8" fmla="*/ 4 w 11"/>
                  <a:gd name="T9" fmla="*/ 14 h 14"/>
                  <a:gd name="T10" fmla="*/ 4 w 11"/>
                  <a:gd name="T11" fmla="*/ 14 h 14"/>
                  <a:gd name="T12" fmla="*/ 4 w 11"/>
                  <a:gd name="T13" fmla="*/ 14 h 14"/>
                  <a:gd name="T14" fmla="*/ 8 w 11"/>
                  <a:gd name="T15" fmla="*/ 9 h 14"/>
                  <a:gd name="T16" fmla="*/ 11 w 11"/>
                  <a:gd name="T17" fmla="*/ 5 h 14"/>
                  <a:gd name="T18" fmla="*/ 6 w 11"/>
                  <a:gd name="T19" fmla="*/ 0 h 14"/>
                  <a:gd name="T20" fmla="*/ 2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2" y="0"/>
                    </a:lnTo>
                    <a:lnTo>
                      <a:pt x="0" y="0"/>
                    </a:lnTo>
                    <a:lnTo>
                      <a:pt x="2" y="14"/>
                    </a:lnTo>
                    <a:lnTo>
                      <a:pt x="4" y="14"/>
                    </a:lnTo>
                    <a:lnTo>
                      <a:pt x="4" y="14"/>
                    </a:lnTo>
                    <a:lnTo>
                      <a:pt x="4" y="14"/>
                    </a:lnTo>
                    <a:lnTo>
                      <a:pt x="8" y="9"/>
                    </a:lnTo>
                    <a:lnTo>
                      <a:pt x="11" y="5"/>
                    </a:lnTo>
                    <a:lnTo>
                      <a:pt x="6" y="0"/>
                    </a:lnTo>
                    <a:lnTo>
                      <a:pt x="2"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9" name="Freeform 891"/>
              <p:cNvSpPr>
                <a:spLocks/>
              </p:cNvSpPr>
              <p:nvPr/>
            </p:nvSpPr>
            <p:spPr bwMode="auto">
              <a:xfrm>
                <a:off x="6715" y="1788"/>
                <a:ext cx="11" cy="14"/>
              </a:xfrm>
              <a:custGeom>
                <a:avLst/>
                <a:gdLst>
                  <a:gd name="T0" fmla="*/ 6 w 11"/>
                  <a:gd name="T1" fmla="*/ 11 h 14"/>
                  <a:gd name="T2" fmla="*/ 4 w 11"/>
                  <a:gd name="T3" fmla="*/ 0 h 14"/>
                  <a:gd name="T4" fmla="*/ 0 w 11"/>
                  <a:gd name="T5" fmla="*/ 0 h 14"/>
                  <a:gd name="T6" fmla="*/ 2 w 11"/>
                  <a:gd name="T7" fmla="*/ 14 h 14"/>
                  <a:gd name="T8" fmla="*/ 6 w 11"/>
                  <a:gd name="T9" fmla="*/ 11 h 14"/>
                  <a:gd name="T10" fmla="*/ 6 w 11"/>
                  <a:gd name="T11" fmla="*/ 11 h 14"/>
                  <a:gd name="T12" fmla="*/ 6 w 11"/>
                  <a:gd name="T13" fmla="*/ 11 h 14"/>
                  <a:gd name="T14" fmla="*/ 11 w 11"/>
                  <a:gd name="T15" fmla="*/ 9 h 14"/>
                  <a:gd name="T16" fmla="*/ 11 w 11"/>
                  <a:gd name="T17" fmla="*/ 5 h 14"/>
                  <a:gd name="T18" fmla="*/ 9 w 11"/>
                  <a:gd name="T19" fmla="*/ 0 h 14"/>
                  <a:gd name="T20" fmla="*/ 4 w 11"/>
                  <a:gd name="T21" fmla="*/ 0 h 14"/>
                  <a:gd name="T22" fmla="*/ 6 w 11"/>
                  <a:gd name="T23" fmla="*/ 1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6" y="11"/>
                    </a:moveTo>
                    <a:lnTo>
                      <a:pt x="4" y="0"/>
                    </a:lnTo>
                    <a:lnTo>
                      <a:pt x="0" y="0"/>
                    </a:lnTo>
                    <a:lnTo>
                      <a:pt x="2" y="14"/>
                    </a:lnTo>
                    <a:lnTo>
                      <a:pt x="6" y="11"/>
                    </a:lnTo>
                    <a:lnTo>
                      <a:pt x="6" y="11"/>
                    </a:lnTo>
                    <a:lnTo>
                      <a:pt x="6" y="11"/>
                    </a:lnTo>
                    <a:lnTo>
                      <a:pt x="11" y="9"/>
                    </a:lnTo>
                    <a:lnTo>
                      <a:pt x="11" y="5"/>
                    </a:lnTo>
                    <a:lnTo>
                      <a:pt x="9" y="0"/>
                    </a:lnTo>
                    <a:lnTo>
                      <a:pt x="4" y="0"/>
                    </a:lnTo>
                    <a:lnTo>
                      <a:pt x="6"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0" name="Freeform 892"/>
              <p:cNvSpPr>
                <a:spLocks/>
              </p:cNvSpPr>
              <p:nvPr/>
            </p:nvSpPr>
            <p:spPr bwMode="auto">
              <a:xfrm>
                <a:off x="6719" y="1786"/>
                <a:ext cx="11" cy="13"/>
              </a:xfrm>
              <a:custGeom>
                <a:avLst/>
                <a:gdLst>
                  <a:gd name="T0" fmla="*/ 5 w 11"/>
                  <a:gd name="T1" fmla="*/ 13 h 13"/>
                  <a:gd name="T2" fmla="*/ 2 w 11"/>
                  <a:gd name="T3" fmla="*/ 0 h 13"/>
                  <a:gd name="T4" fmla="*/ 0 w 11"/>
                  <a:gd name="T5" fmla="*/ 2 h 13"/>
                  <a:gd name="T6" fmla="*/ 2 w 11"/>
                  <a:gd name="T7" fmla="*/ 13 h 13"/>
                  <a:gd name="T8" fmla="*/ 5 w 11"/>
                  <a:gd name="T9" fmla="*/ 13 h 13"/>
                  <a:gd name="T10" fmla="*/ 5 w 11"/>
                  <a:gd name="T11" fmla="*/ 13 h 13"/>
                  <a:gd name="T12" fmla="*/ 5 w 11"/>
                  <a:gd name="T13" fmla="*/ 13 h 13"/>
                  <a:gd name="T14" fmla="*/ 9 w 11"/>
                  <a:gd name="T15" fmla="*/ 11 h 13"/>
                  <a:gd name="T16" fmla="*/ 11 w 11"/>
                  <a:gd name="T17" fmla="*/ 7 h 13"/>
                  <a:gd name="T18" fmla="*/ 9 w 11"/>
                  <a:gd name="T19" fmla="*/ 2 h 13"/>
                  <a:gd name="T20" fmla="*/ 2 w 11"/>
                  <a:gd name="T21" fmla="*/ 0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2" y="0"/>
                    </a:lnTo>
                    <a:lnTo>
                      <a:pt x="0" y="2"/>
                    </a:lnTo>
                    <a:lnTo>
                      <a:pt x="2" y="13"/>
                    </a:lnTo>
                    <a:lnTo>
                      <a:pt x="5" y="13"/>
                    </a:lnTo>
                    <a:lnTo>
                      <a:pt x="5" y="13"/>
                    </a:lnTo>
                    <a:lnTo>
                      <a:pt x="5" y="13"/>
                    </a:lnTo>
                    <a:lnTo>
                      <a:pt x="9" y="11"/>
                    </a:lnTo>
                    <a:lnTo>
                      <a:pt x="11" y="7"/>
                    </a:lnTo>
                    <a:lnTo>
                      <a:pt x="9" y="2"/>
                    </a:lnTo>
                    <a:lnTo>
                      <a:pt x="2"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1" name="Freeform 893"/>
              <p:cNvSpPr>
                <a:spLocks/>
              </p:cNvSpPr>
              <p:nvPr/>
            </p:nvSpPr>
            <p:spPr bwMode="auto">
              <a:xfrm>
                <a:off x="6721" y="1786"/>
                <a:ext cx="11" cy="13"/>
              </a:xfrm>
              <a:custGeom>
                <a:avLst/>
                <a:gdLst>
                  <a:gd name="T0" fmla="*/ 5 w 11"/>
                  <a:gd name="T1" fmla="*/ 0 h 13"/>
                  <a:gd name="T2" fmla="*/ 5 w 11"/>
                  <a:gd name="T3" fmla="*/ 0 h 13"/>
                  <a:gd name="T4" fmla="*/ 0 w 11"/>
                  <a:gd name="T5" fmla="*/ 0 h 13"/>
                  <a:gd name="T6" fmla="*/ 3 w 11"/>
                  <a:gd name="T7" fmla="*/ 13 h 13"/>
                  <a:gd name="T8" fmla="*/ 7 w 11"/>
                  <a:gd name="T9" fmla="*/ 13 h 13"/>
                  <a:gd name="T10" fmla="*/ 5 w 11"/>
                  <a:gd name="T11" fmla="*/ 0 h 13"/>
                  <a:gd name="T12" fmla="*/ 7 w 11"/>
                  <a:gd name="T13" fmla="*/ 13 h 13"/>
                  <a:gd name="T14" fmla="*/ 11 w 11"/>
                  <a:gd name="T15" fmla="*/ 11 h 13"/>
                  <a:gd name="T16" fmla="*/ 11 w 11"/>
                  <a:gd name="T17" fmla="*/ 4 h 13"/>
                  <a:gd name="T18" fmla="*/ 9 w 11"/>
                  <a:gd name="T19" fmla="*/ 2 h 13"/>
                  <a:gd name="T20" fmla="*/ 5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5" y="0"/>
                    </a:moveTo>
                    <a:lnTo>
                      <a:pt x="5" y="0"/>
                    </a:lnTo>
                    <a:lnTo>
                      <a:pt x="0" y="0"/>
                    </a:lnTo>
                    <a:lnTo>
                      <a:pt x="3" y="13"/>
                    </a:lnTo>
                    <a:lnTo>
                      <a:pt x="7" y="13"/>
                    </a:lnTo>
                    <a:lnTo>
                      <a:pt x="5" y="0"/>
                    </a:lnTo>
                    <a:lnTo>
                      <a:pt x="7" y="13"/>
                    </a:lnTo>
                    <a:lnTo>
                      <a:pt x="11" y="11"/>
                    </a:lnTo>
                    <a:lnTo>
                      <a:pt x="11" y="4"/>
                    </a:lnTo>
                    <a:lnTo>
                      <a:pt x="9"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2" name="Freeform 894"/>
              <p:cNvSpPr>
                <a:spLocks/>
              </p:cNvSpPr>
              <p:nvPr/>
            </p:nvSpPr>
            <p:spPr bwMode="auto">
              <a:xfrm>
                <a:off x="6726" y="1786"/>
                <a:ext cx="11" cy="13"/>
              </a:xfrm>
              <a:custGeom>
                <a:avLst/>
                <a:gdLst>
                  <a:gd name="T0" fmla="*/ 6 w 11"/>
                  <a:gd name="T1" fmla="*/ 13 h 13"/>
                  <a:gd name="T2" fmla="*/ 4 w 11"/>
                  <a:gd name="T3" fmla="*/ 0 h 13"/>
                  <a:gd name="T4" fmla="*/ 0 w 11"/>
                  <a:gd name="T5" fmla="*/ 0 h 13"/>
                  <a:gd name="T6" fmla="*/ 0 w 11"/>
                  <a:gd name="T7" fmla="*/ 13 h 13"/>
                  <a:gd name="T8" fmla="*/ 4 w 11"/>
                  <a:gd name="T9" fmla="*/ 13 h 13"/>
                  <a:gd name="T10" fmla="*/ 6 w 11"/>
                  <a:gd name="T11" fmla="*/ 13 h 13"/>
                  <a:gd name="T12" fmla="*/ 4 w 11"/>
                  <a:gd name="T13" fmla="*/ 13 h 13"/>
                  <a:gd name="T14" fmla="*/ 9 w 11"/>
                  <a:gd name="T15" fmla="*/ 11 h 13"/>
                  <a:gd name="T16" fmla="*/ 11 w 11"/>
                  <a:gd name="T17" fmla="*/ 7 h 13"/>
                  <a:gd name="T18" fmla="*/ 9 w 11"/>
                  <a:gd name="T19" fmla="*/ 2 h 13"/>
                  <a:gd name="T20" fmla="*/ 4 w 11"/>
                  <a:gd name="T21" fmla="*/ 0 h 13"/>
                  <a:gd name="T22" fmla="*/ 6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6" y="13"/>
                    </a:moveTo>
                    <a:lnTo>
                      <a:pt x="4" y="0"/>
                    </a:lnTo>
                    <a:lnTo>
                      <a:pt x="0" y="0"/>
                    </a:lnTo>
                    <a:lnTo>
                      <a:pt x="0" y="13"/>
                    </a:lnTo>
                    <a:lnTo>
                      <a:pt x="4" y="13"/>
                    </a:lnTo>
                    <a:lnTo>
                      <a:pt x="6" y="13"/>
                    </a:lnTo>
                    <a:lnTo>
                      <a:pt x="4" y="13"/>
                    </a:lnTo>
                    <a:lnTo>
                      <a:pt x="9" y="11"/>
                    </a:lnTo>
                    <a:lnTo>
                      <a:pt x="11" y="7"/>
                    </a:lnTo>
                    <a:lnTo>
                      <a:pt x="9" y="2"/>
                    </a:lnTo>
                    <a:lnTo>
                      <a:pt x="4" y="0"/>
                    </a:lnTo>
                    <a:lnTo>
                      <a:pt x="6"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3" name="Freeform 895"/>
              <p:cNvSpPr>
                <a:spLocks/>
              </p:cNvSpPr>
              <p:nvPr/>
            </p:nvSpPr>
            <p:spPr bwMode="auto">
              <a:xfrm>
                <a:off x="6728" y="1786"/>
                <a:ext cx="11" cy="13"/>
              </a:xfrm>
              <a:custGeom>
                <a:avLst/>
                <a:gdLst>
                  <a:gd name="T0" fmla="*/ 4 w 11"/>
                  <a:gd name="T1" fmla="*/ 0 h 13"/>
                  <a:gd name="T2" fmla="*/ 4 w 11"/>
                  <a:gd name="T3" fmla="*/ 0 h 13"/>
                  <a:gd name="T4" fmla="*/ 0 w 11"/>
                  <a:gd name="T5" fmla="*/ 0 h 13"/>
                  <a:gd name="T6" fmla="*/ 4 w 11"/>
                  <a:gd name="T7" fmla="*/ 13 h 13"/>
                  <a:gd name="T8" fmla="*/ 7 w 11"/>
                  <a:gd name="T9" fmla="*/ 13 h 13"/>
                  <a:gd name="T10" fmla="*/ 4 w 11"/>
                  <a:gd name="T11" fmla="*/ 0 h 13"/>
                  <a:gd name="T12" fmla="*/ 7 w 11"/>
                  <a:gd name="T13" fmla="*/ 13 h 13"/>
                  <a:gd name="T14" fmla="*/ 11 w 11"/>
                  <a:gd name="T15" fmla="*/ 9 h 13"/>
                  <a:gd name="T16" fmla="*/ 11 w 11"/>
                  <a:gd name="T17" fmla="*/ 4 h 13"/>
                  <a:gd name="T18" fmla="*/ 9 w 11"/>
                  <a:gd name="T19" fmla="*/ 0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4" y="13"/>
                    </a:lnTo>
                    <a:lnTo>
                      <a:pt x="7" y="13"/>
                    </a:lnTo>
                    <a:lnTo>
                      <a:pt x="4" y="0"/>
                    </a:lnTo>
                    <a:lnTo>
                      <a:pt x="7" y="13"/>
                    </a:lnTo>
                    <a:lnTo>
                      <a:pt x="11" y="9"/>
                    </a:lnTo>
                    <a:lnTo>
                      <a:pt x="11" y="4"/>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4" name="Freeform 896"/>
              <p:cNvSpPr>
                <a:spLocks/>
              </p:cNvSpPr>
              <p:nvPr/>
            </p:nvSpPr>
            <p:spPr bwMode="auto">
              <a:xfrm>
                <a:off x="6732" y="1786"/>
                <a:ext cx="11" cy="13"/>
              </a:xfrm>
              <a:custGeom>
                <a:avLst/>
                <a:gdLst>
                  <a:gd name="T0" fmla="*/ 5 w 11"/>
                  <a:gd name="T1" fmla="*/ 11 h 13"/>
                  <a:gd name="T2" fmla="*/ 5 w 11"/>
                  <a:gd name="T3" fmla="*/ 0 h 13"/>
                  <a:gd name="T4" fmla="*/ 0 w 11"/>
                  <a:gd name="T5" fmla="*/ 0 h 13"/>
                  <a:gd name="T6" fmla="*/ 3 w 11"/>
                  <a:gd name="T7" fmla="*/ 13 h 13"/>
                  <a:gd name="T8" fmla="*/ 5 w 11"/>
                  <a:gd name="T9" fmla="*/ 11 h 13"/>
                  <a:gd name="T10" fmla="*/ 5 w 11"/>
                  <a:gd name="T11" fmla="*/ 11 h 13"/>
                  <a:gd name="T12" fmla="*/ 5 w 11"/>
                  <a:gd name="T13" fmla="*/ 11 h 13"/>
                  <a:gd name="T14" fmla="*/ 9 w 11"/>
                  <a:gd name="T15" fmla="*/ 9 h 13"/>
                  <a:gd name="T16" fmla="*/ 11 w 11"/>
                  <a:gd name="T17" fmla="*/ 4 h 13"/>
                  <a:gd name="T18" fmla="*/ 9 w 11"/>
                  <a:gd name="T19" fmla="*/ 0 h 13"/>
                  <a:gd name="T20" fmla="*/ 5 w 11"/>
                  <a:gd name="T21" fmla="*/ 0 h 13"/>
                  <a:gd name="T22" fmla="*/ 5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1"/>
                    </a:moveTo>
                    <a:lnTo>
                      <a:pt x="5" y="0"/>
                    </a:lnTo>
                    <a:lnTo>
                      <a:pt x="0" y="0"/>
                    </a:lnTo>
                    <a:lnTo>
                      <a:pt x="3" y="13"/>
                    </a:lnTo>
                    <a:lnTo>
                      <a:pt x="5" y="11"/>
                    </a:lnTo>
                    <a:lnTo>
                      <a:pt x="5" y="11"/>
                    </a:lnTo>
                    <a:lnTo>
                      <a:pt x="5" y="11"/>
                    </a:lnTo>
                    <a:lnTo>
                      <a:pt x="9" y="9"/>
                    </a:lnTo>
                    <a:lnTo>
                      <a:pt x="11" y="4"/>
                    </a:lnTo>
                    <a:lnTo>
                      <a:pt x="9" y="0"/>
                    </a:lnTo>
                    <a:lnTo>
                      <a:pt x="5" y="0"/>
                    </a:lnTo>
                    <a:lnTo>
                      <a:pt x="5"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5" name="Freeform 897"/>
              <p:cNvSpPr>
                <a:spLocks/>
              </p:cNvSpPr>
              <p:nvPr/>
            </p:nvSpPr>
            <p:spPr bwMode="auto">
              <a:xfrm>
                <a:off x="6737" y="1784"/>
                <a:ext cx="9" cy="13"/>
              </a:xfrm>
              <a:custGeom>
                <a:avLst/>
                <a:gdLst>
                  <a:gd name="T0" fmla="*/ 4 w 9"/>
                  <a:gd name="T1" fmla="*/ 13 h 13"/>
                  <a:gd name="T2" fmla="*/ 2 w 9"/>
                  <a:gd name="T3" fmla="*/ 0 h 13"/>
                  <a:gd name="T4" fmla="*/ 0 w 9"/>
                  <a:gd name="T5" fmla="*/ 2 h 13"/>
                  <a:gd name="T6" fmla="*/ 0 w 9"/>
                  <a:gd name="T7" fmla="*/ 13 h 13"/>
                  <a:gd name="T8" fmla="*/ 4 w 9"/>
                  <a:gd name="T9" fmla="*/ 13 h 13"/>
                  <a:gd name="T10" fmla="*/ 4 w 9"/>
                  <a:gd name="T11" fmla="*/ 13 h 13"/>
                  <a:gd name="T12" fmla="*/ 4 w 9"/>
                  <a:gd name="T13" fmla="*/ 13 h 13"/>
                  <a:gd name="T14" fmla="*/ 9 w 9"/>
                  <a:gd name="T15" fmla="*/ 11 h 13"/>
                  <a:gd name="T16" fmla="*/ 9 w 9"/>
                  <a:gd name="T17" fmla="*/ 6 h 13"/>
                  <a:gd name="T18" fmla="*/ 6 w 9"/>
                  <a:gd name="T19" fmla="*/ 2 h 13"/>
                  <a:gd name="T20" fmla="*/ 2 w 9"/>
                  <a:gd name="T21" fmla="*/ 0 h 13"/>
                  <a:gd name="T22" fmla="*/ 4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4" y="13"/>
                    </a:moveTo>
                    <a:lnTo>
                      <a:pt x="2" y="0"/>
                    </a:lnTo>
                    <a:lnTo>
                      <a:pt x="0" y="2"/>
                    </a:lnTo>
                    <a:lnTo>
                      <a:pt x="0" y="13"/>
                    </a:lnTo>
                    <a:lnTo>
                      <a:pt x="4" y="13"/>
                    </a:lnTo>
                    <a:lnTo>
                      <a:pt x="4" y="13"/>
                    </a:lnTo>
                    <a:lnTo>
                      <a:pt x="4" y="13"/>
                    </a:lnTo>
                    <a:lnTo>
                      <a:pt x="9" y="11"/>
                    </a:lnTo>
                    <a:lnTo>
                      <a:pt x="9" y="6"/>
                    </a:lnTo>
                    <a:lnTo>
                      <a:pt x="6" y="2"/>
                    </a:lnTo>
                    <a:lnTo>
                      <a:pt x="2"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6" name="Freeform 898"/>
              <p:cNvSpPr>
                <a:spLocks/>
              </p:cNvSpPr>
              <p:nvPr/>
            </p:nvSpPr>
            <p:spPr bwMode="auto">
              <a:xfrm>
                <a:off x="6739" y="1784"/>
                <a:ext cx="11" cy="13"/>
              </a:xfrm>
              <a:custGeom>
                <a:avLst/>
                <a:gdLst>
                  <a:gd name="T0" fmla="*/ 4 w 11"/>
                  <a:gd name="T1" fmla="*/ 0 h 13"/>
                  <a:gd name="T2" fmla="*/ 4 w 11"/>
                  <a:gd name="T3" fmla="*/ 0 h 13"/>
                  <a:gd name="T4" fmla="*/ 0 w 11"/>
                  <a:gd name="T5" fmla="*/ 0 h 13"/>
                  <a:gd name="T6" fmla="*/ 2 w 11"/>
                  <a:gd name="T7" fmla="*/ 13 h 13"/>
                  <a:gd name="T8" fmla="*/ 7 w 11"/>
                  <a:gd name="T9" fmla="*/ 13 h 13"/>
                  <a:gd name="T10" fmla="*/ 4 w 11"/>
                  <a:gd name="T11" fmla="*/ 0 h 13"/>
                  <a:gd name="T12" fmla="*/ 7 w 11"/>
                  <a:gd name="T13" fmla="*/ 13 h 13"/>
                  <a:gd name="T14" fmla="*/ 11 w 11"/>
                  <a:gd name="T15" fmla="*/ 11 h 13"/>
                  <a:gd name="T16" fmla="*/ 11 w 11"/>
                  <a:gd name="T17" fmla="*/ 6 h 13"/>
                  <a:gd name="T18" fmla="*/ 9 w 11"/>
                  <a:gd name="T19" fmla="*/ 2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2" y="13"/>
                    </a:lnTo>
                    <a:lnTo>
                      <a:pt x="7" y="13"/>
                    </a:lnTo>
                    <a:lnTo>
                      <a:pt x="4" y="0"/>
                    </a:lnTo>
                    <a:lnTo>
                      <a:pt x="7" y="13"/>
                    </a:lnTo>
                    <a:lnTo>
                      <a:pt x="11" y="11"/>
                    </a:lnTo>
                    <a:lnTo>
                      <a:pt x="11" y="6"/>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7" name="Freeform 899"/>
              <p:cNvSpPr>
                <a:spLocks/>
              </p:cNvSpPr>
              <p:nvPr/>
            </p:nvSpPr>
            <p:spPr bwMode="auto">
              <a:xfrm>
                <a:off x="6743" y="1784"/>
                <a:ext cx="5" cy="13"/>
              </a:xfrm>
              <a:custGeom>
                <a:avLst/>
                <a:gdLst>
                  <a:gd name="T0" fmla="*/ 3 w 5"/>
                  <a:gd name="T1" fmla="*/ 0 h 13"/>
                  <a:gd name="T2" fmla="*/ 0 w 5"/>
                  <a:gd name="T3" fmla="*/ 0 h 13"/>
                  <a:gd name="T4" fmla="*/ 0 w 5"/>
                  <a:gd name="T5" fmla="*/ 13 h 13"/>
                  <a:gd name="T6" fmla="*/ 5 w 5"/>
                  <a:gd name="T7" fmla="*/ 13 h 13"/>
                  <a:gd name="T8" fmla="*/ 3 w 5"/>
                  <a:gd name="T9" fmla="*/ 0 h 13"/>
                </a:gdLst>
                <a:ahLst/>
                <a:cxnLst>
                  <a:cxn ang="0">
                    <a:pos x="T0" y="T1"/>
                  </a:cxn>
                  <a:cxn ang="0">
                    <a:pos x="T2" y="T3"/>
                  </a:cxn>
                  <a:cxn ang="0">
                    <a:pos x="T4" y="T5"/>
                  </a:cxn>
                  <a:cxn ang="0">
                    <a:pos x="T6" y="T7"/>
                  </a:cxn>
                  <a:cxn ang="0">
                    <a:pos x="T8" y="T9"/>
                  </a:cxn>
                </a:cxnLst>
                <a:rect l="0" t="0" r="r" b="b"/>
                <a:pathLst>
                  <a:path w="5" h="13">
                    <a:moveTo>
                      <a:pt x="3" y="0"/>
                    </a:moveTo>
                    <a:lnTo>
                      <a:pt x="0" y="0"/>
                    </a:lnTo>
                    <a:lnTo>
                      <a:pt x="0" y="13"/>
                    </a:lnTo>
                    <a:lnTo>
                      <a:pt x="5" y="13"/>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8" name="Rectangle 900"/>
              <p:cNvSpPr>
                <a:spLocks noChangeArrowheads="1"/>
              </p:cNvSpPr>
              <p:nvPr/>
            </p:nvSpPr>
            <p:spPr bwMode="auto">
              <a:xfrm>
                <a:off x="5575" y="3087"/>
                <a:ext cx="177"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-40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9" name="Rectangle 901"/>
              <p:cNvSpPr>
                <a:spLocks noChangeArrowheads="1"/>
              </p:cNvSpPr>
              <p:nvPr/>
            </p:nvSpPr>
            <p:spPr bwMode="auto">
              <a:xfrm>
                <a:off x="5829" y="3087"/>
                <a:ext cx="177"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0" name="Rectangle 902"/>
              <p:cNvSpPr>
                <a:spLocks noChangeArrowheads="1"/>
              </p:cNvSpPr>
              <p:nvPr/>
            </p:nvSpPr>
            <p:spPr bwMode="auto">
              <a:xfrm>
                <a:off x="6096" y="3087"/>
                <a:ext cx="95"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1" name="Rectangle 903"/>
              <p:cNvSpPr>
                <a:spLocks noChangeArrowheads="1"/>
              </p:cNvSpPr>
              <p:nvPr/>
            </p:nvSpPr>
            <p:spPr bwMode="auto">
              <a:xfrm>
                <a:off x="6315" y="3087"/>
                <a:ext cx="146"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2" name="Rectangle 904"/>
              <p:cNvSpPr>
                <a:spLocks noChangeArrowheads="1"/>
              </p:cNvSpPr>
              <p:nvPr/>
            </p:nvSpPr>
            <p:spPr bwMode="auto">
              <a:xfrm>
                <a:off x="6569" y="3087"/>
                <a:ext cx="146"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40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3" name="Rectangle 905"/>
              <p:cNvSpPr>
                <a:spLocks noChangeArrowheads="1"/>
              </p:cNvSpPr>
              <p:nvPr/>
            </p:nvSpPr>
            <p:spPr bwMode="auto">
              <a:xfrm>
                <a:off x="6830" y="3087"/>
                <a:ext cx="146"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60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4" name="Rectangle 906"/>
              <p:cNvSpPr>
                <a:spLocks noChangeArrowheads="1"/>
              </p:cNvSpPr>
              <p:nvPr/>
            </p:nvSpPr>
            <p:spPr bwMode="auto">
              <a:xfrm>
                <a:off x="7057" y="3087"/>
                <a:ext cx="146"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80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5" name="Rectangle 907"/>
              <p:cNvSpPr>
                <a:spLocks noChangeArrowheads="1"/>
              </p:cNvSpPr>
              <p:nvPr/>
            </p:nvSpPr>
            <p:spPr bwMode="auto">
              <a:xfrm>
                <a:off x="7234" y="3087"/>
                <a:ext cx="197"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100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6" name="Rectangle 908"/>
              <p:cNvSpPr>
                <a:spLocks noChangeArrowheads="1"/>
              </p:cNvSpPr>
              <p:nvPr/>
            </p:nvSpPr>
            <p:spPr bwMode="auto">
              <a:xfrm>
                <a:off x="5482" y="2979"/>
                <a:ext cx="95"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7" name="Rectangle 909"/>
              <p:cNvSpPr>
                <a:spLocks noChangeArrowheads="1"/>
              </p:cNvSpPr>
              <p:nvPr/>
            </p:nvSpPr>
            <p:spPr bwMode="auto">
              <a:xfrm>
                <a:off x="5442" y="2642"/>
                <a:ext cx="172"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0.5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8" name="Rectangle 910"/>
              <p:cNvSpPr>
                <a:spLocks noChangeArrowheads="1"/>
              </p:cNvSpPr>
              <p:nvPr/>
            </p:nvSpPr>
            <p:spPr bwMode="auto">
              <a:xfrm>
                <a:off x="5442" y="2286"/>
                <a:ext cx="172"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9" name="Rectangle 911"/>
              <p:cNvSpPr>
                <a:spLocks noChangeArrowheads="1"/>
              </p:cNvSpPr>
              <p:nvPr/>
            </p:nvSpPr>
            <p:spPr bwMode="auto">
              <a:xfrm>
                <a:off x="5442" y="1954"/>
                <a:ext cx="172"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1.5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0" name="Rectangle 912"/>
              <p:cNvSpPr>
                <a:spLocks noChangeArrowheads="1"/>
              </p:cNvSpPr>
              <p:nvPr/>
            </p:nvSpPr>
            <p:spPr bwMode="auto">
              <a:xfrm>
                <a:off x="5442" y="1631"/>
                <a:ext cx="172"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1" name="Freeform 913"/>
              <p:cNvSpPr>
                <a:spLocks/>
              </p:cNvSpPr>
              <p:nvPr/>
            </p:nvSpPr>
            <p:spPr bwMode="auto">
              <a:xfrm>
                <a:off x="5893" y="2941"/>
                <a:ext cx="31" cy="37"/>
              </a:xfrm>
              <a:custGeom>
                <a:avLst/>
                <a:gdLst>
                  <a:gd name="T0" fmla="*/ 31 w 31"/>
                  <a:gd name="T1" fmla="*/ 17 h 37"/>
                  <a:gd name="T2" fmla="*/ 31 w 31"/>
                  <a:gd name="T3" fmla="*/ 15 h 37"/>
                  <a:gd name="T4" fmla="*/ 28 w 31"/>
                  <a:gd name="T5" fmla="*/ 11 h 37"/>
                  <a:gd name="T6" fmla="*/ 28 w 31"/>
                  <a:gd name="T7" fmla="*/ 9 h 37"/>
                  <a:gd name="T8" fmla="*/ 26 w 31"/>
                  <a:gd name="T9" fmla="*/ 4 h 37"/>
                  <a:gd name="T10" fmla="*/ 26 w 31"/>
                  <a:gd name="T11" fmla="*/ 2 h 37"/>
                  <a:gd name="T12" fmla="*/ 22 w 31"/>
                  <a:gd name="T13" fmla="*/ 0 h 37"/>
                  <a:gd name="T14" fmla="*/ 31 w 31"/>
                  <a:gd name="T15" fmla="*/ 0 h 37"/>
                  <a:gd name="T16" fmla="*/ 15 w 31"/>
                  <a:gd name="T17" fmla="*/ 0 h 37"/>
                  <a:gd name="T18" fmla="*/ 13 w 31"/>
                  <a:gd name="T19" fmla="*/ 0 h 37"/>
                  <a:gd name="T20" fmla="*/ 9 w 31"/>
                  <a:gd name="T21" fmla="*/ 0 h 37"/>
                  <a:gd name="T22" fmla="*/ 6 w 31"/>
                  <a:gd name="T23" fmla="*/ 2 h 37"/>
                  <a:gd name="T24" fmla="*/ 13 w 31"/>
                  <a:gd name="T25" fmla="*/ 4 h 37"/>
                  <a:gd name="T26" fmla="*/ 4 w 31"/>
                  <a:gd name="T27" fmla="*/ 9 h 37"/>
                  <a:gd name="T28" fmla="*/ 2 w 31"/>
                  <a:gd name="T29" fmla="*/ 11 h 37"/>
                  <a:gd name="T30" fmla="*/ 0 w 31"/>
                  <a:gd name="T31" fmla="*/ 15 h 37"/>
                  <a:gd name="T32" fmla="*/ 0 w 31"/>
                  <a:gd name="T33" fmla="*/ 17 h 37"/>
                  <a:gd name="T34" fmla="*/ 0 w 31"/>
                  <a:gd name="T35" fmla="*/ 22 h 37"/>
                  <a:gd name="T36" fmla="*/ 2 w 31"/>
                  <a:gd name="T37" fmla="*/ 26 h 37"/>
                  <a:gd name="T38" fmla="*/ 2 w 31"/>
                  <a:gd name="T39" fmla="*/ 29 h 37"/>
                  <a:gd name="T40" fmla="*/ 4 w 31"/>
                  <a:gd name="T41" fmla="*/ 33 h 37"/>
                  <a:gd name="T42" fmla="*/ 6 w 31"/>
                  <a:gd name="T43" fmla="*/ 33 h 37"/>
                  <a:gd name="T44" fmla="*/ 9 w 31"/>
                  <a:gd name="T45" fmla="*/ 35 h 37"/>
                  <a:gd name="T46" fmla="*/ 13 w 31"/>
                  <a:gd name="T47" fmla="*/ 37 h 37"/>
                  <a:gd name="T48" fmla="*/ 15 w 31"/>
                  <a:gd name="T49" fmla="*/ 37 h 37"/>
                  <a:gd name="T50" fmla="*/ 17 w 31"/>
                  <a:gd name="T51" fmla="*/ 37 h 37"/>
                  <a:gd name="T52" fmla="*/ 22 w 31"/>
                  <a:gd name="T53" fmla="*/ 35 h 37"/>
                  <a:gd name="T54" fmla="*/ 24 w 31"/>
                  <a:gd name="T55" fmla="*/ 33 h 37"/>
                  <a:gd name="T56" fmla="*/ 26 w 31"/>
                  <a:gd name="T57" fmla="*/ 33 h 37"/>
                  <a:gd name="T58" fmla="*/ 28 w 31"/>
                  <a:gd name="T59" fmla="*/ 29 h 37"/>
                  <a:gd name="T60" fmla="*/ 28 w 31"/>
                  <a:gd name="T61" fmla="*/ 26 h 37"/>
                  <a:gd name="T62" fmla="*/ 31 w 31"/>
                  <a:gd name="T63" fmla="*/ 1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17"/>
                    </a:moveTo>
                    <a:lnTo>
                      <a:pt x="31" y="15"/>
                    </a:lnTo>
                    <a:lnTo>
                      <a:pt x="28" y="11"/>
                    </a:lnTo>
                    <a:lnTo>
                      <a:pt x="28" y="9"/>
                    </a:lnTo>
                    <a:lnTo>
                      <a:pt x="26" y="4"/>
                    </a:lnTo>
                    <a:lnTo>
                      <a:pt x="26" y="2"/>
                    </a:lnTo>
                    <a:lnTo>
                      <a:pt x="22" y="0"/>
                    </a:lnTo>
                    <a:lnTo>
                      <a:pt x="31" y="0"/>
                    </a:lnTo>
                    <a:lnTo>
                      <a:pt x="15" y="0"/>
                    </a:lnTo>
                    <a:lnTo>
                      <a:pt x="13" y="0"/>
                    </a:lnTo>
                    <a:lnTo>
                      <a:pt x="9" y="0"/>
                    </a:lnTo>
                    <a:lnTo>
                      <a:pt x="6" y="2"/>
                    </a:lnTo>
                    <a:lnTo>
                      <a:pt x="13" y="4"/>
                    </a:lnTo>
                    <a:lnTo>
                      <a:pt x="4" y="9"/>
                    </a:lnTo>
                    <a:lnTo>
                      <a:pt x="2" y="11"/>
                    </a:lnTo>
                    <a:lnTo>
                      <a:pt x="0" y="15"/>
                    </a:lnTo>
                    <a:lnTo>
                      <a:pt x="0" y="17"/>
                    </a:lnTo>
                    <a:lnTo>
                      <a:pt x="0" y="22"/>
                    </a:lnTo>
                    <a:lnTo>
                      <a:pt x="2" y="26"/>
                    </a:lnTo>
                    <a:lnTo>
                      <a:pt x="2" y="29"/>
                    </a:lnTo>
                    <a:lnTo>
                      <a:pt x="4" y="33"/>
                    </a:lnTo>
                    <a:lnTo>
                      <a:pt x="6" y="33"/>
                    </a:lnTo>
                    <a:lnTo>
                      <a:pt x="9" y="35"/>
                    </a:lnTo>
                    <a:lnTo>
                      <a:pt x="13" y="37"/>
                    </a:lnTo>
                    <a:lnTo>
                      <a:pt x="15" y="37"/>
                    </a:lnTo>
                    <a:lnTo>
                      <a:pt x="17" y="37"/>
                    </a:lnTo>
                    <a:lnTo>
                      <a:pt x="22" y="35"/>
                    </a:lnTo>
                    <a:lnTo>
                      <a:pt x="24" y="33"/>
                    </a:lnTo>
                    <a:lnTo>
                      <a:pt x="26" y="33"/>
                    </a:lnTo>
                    <a:lnTo>
                      <a:pt x="28" y="29"/>
                    </a:lnTo>
                    <a:lnTo>
                      <a:pt x="28" y="26"/>
                    </a:lnTo>
                    <a:lnTo>
                      <a:pt x="31" y="17"/>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2" name="Freeform 914"/>
              <p:cNvSpPr>
                <a:spLocks/>
              </p:cNvSpPr>
              <p:nvPr/>
            </p:nvSpPr>
            <p:spPr bwMode="auto">
              <a:xfrm>
                <a:off x="5990" y="2888"/>
                <a:ext cx="31" cy="37"/>
              </a:xfrm>
              <a:custGeom>
                <a:avLst/>
                <a:gdLst>
                  <a:gd name="T0" fmla="*/ 31 w 31"/>
                  <a:gd name="T1" fmla="*/ 20 h 37"/>
                  <a:gd name="T2" fmla="*/ 31 w 31"/>
                  <a:gd name="T3" fmla="*/ 15 h 37"/>
                  <a:gd name="T4" fmla="*/ 29 w 31"/>
                  <a:gd name="T5" fmla="*/ 11 h 37"/>
                  <a:gd name="T6" fmla="*/ 29 w 31"/>
                  <a:gd name="T7" fmla="*/ 9 h 37"/>
                  <a:gd name="T8" fmla="*/ 27 w 31"/>
                  <a:gd name="T9" fmla="*/ 4 h 37"/>
                  <a:gd name="T10" fmla="*/ 24 w 31"/>
                  <a:gd name="T11" fmla="*/ 2 h 37"/>
                  <a:gd name="T12" fmla="*/ 20 w 31"/>
                  <a:gd name="T13" fmla="*/ 0 h 37"/>
                  <a:gd name="T14" fmla="*/ 18 w 31"/>
                  <a:gd name="T15" fmla="*/ 0 h 37"/>
                  <a:gd name="T16" fmla="*/ 15 w 31"/>
                  <a:gd name="T17" fmla="*/ 0 h 37"/>
                  <a:gd name="T18" fmla="*/ 11 w 31"/>
                  <a:gd name="T19" fmla="*/ 0 h 37"/>
                  <a:gd name="T20" fmla="*/ 9 w 31"/>
                  <a:gd name="T21" fmla="*/ 0 h 37"/>
                  <a:gd name="T22" fmla="*/ 7 w 31"/>
                  <a:gd name="T23" fmla="*/ 2 h 37"/>
                  <a:gd name="T24" fmla="*/ 4 w 31"/>
                  <a:gd name="T25" fmla="*/ 4 h 37"/>
                  <a:gd name="T26" fmla="*/ 2 w 31"/>
                  <a:gd name="T27" fmla="*/ 9 h 37"/>
                  <a:gd name="T28" fmla="*/ 0 w 31"/>
                  <a:gd name="T29" fmla="*/ 11 h 37"/>
                  <a:gd name="T30" fmla="*/ 0 w 31"/>
                  <a:gd name="T31" fmla="*/ 15 h 37"/>
                  <a:gd name="T32" fmla="*/ 0 w 31"/>
                  <a:gd name="T33" fmla="*/ 20 h 37"/>
                  <a:gd name="T34" fmla="*/ 0 w 31"/>
                  <a:gd name="T35" fmla="*/ 22 h 37"/>
                  <a:gd name="T36" fmla="*/ 0 w 31"/>
                  <a:gd name="T37" fmla="*/ 26 h 37"/>
                  <a:gd name="T38" fmla="*/ 2 w 31"/>
                  <a:gd name="T39" fmla="*/ 28 h 37"/>
                  <a:gd name="T40" fmla="*/ 4 w 31"/>
                  <a:gd name="T41" fmla="*/ 33 h 37"/>
                  <a:gd name="T42" fmla="*/ 7 w 31"/>
                  <a:gd name="T43" fmla="*/ 35 h 37"/>
                  <a:gd name="T44" fmla="*/ 9 w 31"/>
                  <a:gd name="T45" fmla="*/ 35 h 37"/>
                  <a:gd name="T46" fmla="*/ 11 w 31"/>
                  <a:gd name="T47" fmla="*/ 37 h 37"/>
                  <a:gd name="T48" fmla="*/ 15 w 31"/>
                  <a:gd name="T49" fmla="*/ 37 h 37"/>
                  <a:gd name="T50" fmla="*/ 18 w 31"/>
                  <a:gd name="T51" fmla="*/ 37 h 37"/>
                  <a:gd name="T52" fmla="*/ 20 w 31"/>
                  <a:gd name="T53" fmla="*/ 35 h 37"/>
                  <a:gd name="T54" fmla="*/ 24 w 31"/>
                  <a:gd name="T55" fmla="*/ 35 h 37"/>
                  <a:gd name="T56" fmla="*/ 27 w 31"/>
                  <a:gd name="T57" fmla="*/ 33 h 37"/>
                  <a:gd name="T58" fmla="*/ 29 w 31"/>
                  <a:gd name="T59" fmla="*/ 28 h 37"/>
                  <a:gd name="T60" fmla="*/ 29 w 31"/>
                  <a:gd name="T61" fmla="*/ 26 h 37"/>
                  <a:gd name="T62" fmla="*/ 31 w 31"/>
                  <a:gd name="T6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20"/>
                    </a:moveTo>
                    <a:lnTo>
                      <a:pt x="31" y="15"/>
                    </a:lnTo>
                    <a:lnTo>
                      <a:pt x="29" y="11"/>
                    </a:lnTo>
                    <a:lnTo>
                      <a:pt x="29" y="9"/>
                    </a:lnTo>
                    <a:lnTo>
                      <a:pt x="27" y="4"/>
                    </a:lnTo>
                    <a:lnTo>
                      <a:pt x="24" y="2"/>
                    </a:lnTo>
                    <a:lnTo>
                      <a:pt x="20" y="0"/>
                    </a:lnTo>
                    <a:lnTo>
                      <a:pt x="18" y="0"/>
                    </a:lnTo>
                    <a:lnTo>
                      <a:pt x="15" y="0"/>
                    </a:lnTo>
                    <a:lnTo>
                      <a:pt x="11" y="0"/>
                    </a:lnTo>
                    <a:lnTo>
                      <a:pt x="9" y="0"/>
                    </a:lnTo>
                    <a:lnTo>
                      <a:pt x="7" y="2"/>
                    </a:lnTo>
                    <a:lnTo>
                      <a:pt x="4" y="4"/>
                    </a:lnTo>
                    <a:lnTo>
                      <a:pt x="2" y="9"/>
                    </a:lnTo>
                    <a:lnTo>
                      <a:pt x="0" y="11"/>
                    </a:lnTo>
                    <a:lnTo>
                      <a:pt x="0" y="15"/>
                    </a:lnTo>
                    <a:lnTo>
                      <a:pt x="0" y="20"/>
                    </a:lnTo>
                    <a:lnTo>
                      <a:pt x="0" y="22"/>
                    </a:lnTo>
                    <a:lnTo>
                      <a:pt x="0" y="26"/>
                    </a:lnTo>
                    <a:lnTo>
                      <a:pt x="2" y="28"/>
                    </a:lnTo>
                    <a:lnTo>
                      <a:pt x="4" y="33"/>
                    </a:lnTo>
                    <a:lnTo>
                      <a:pt x="7" y="35"/>
                    </a:lnTo>
                    <a:lnTo>
                      <a:pt x="9" y="35"/>
                    </a:lnTo>
                    <a:lnTo>
                      <a:pt x="11" y="37"/>
                    </a:lnTo>
                    <a:lnTo>
                      <a:pt x="15" y="37"/>
                    </a:lnTo>
                    <a:lnTo>
                      <a:pt x="18" y="37"/>
                    </a:lnTo>
                    <a:lnTo>
                      <a:pt x="20" y="35"/>
                    </a:lnTo>
                    <a:lnTo>
                      <a:pt x="24" y="35"/>
                    </a:lnTo>
                    <a:lnTo>
                      <a:pt x="27" y="33"/>
                    </a:lnTo>
                    <a:lnTo>
                      <a:pt x="29" y="28"/>
                    </a:lnTo>
                    <a:lnTo>
                      <a:pt x="29"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3" name="Freeform 915"/>
              <p:cNvSpPr>
                <a:spLocks/>
              </p:cNvSpPr>
              <p:nvPr/>
            </p:nvSpPr>
            <p:spPr bwMode="auto">
              <a:xfrm>
                <a:off x="5994" y="2885"/>
                <a:ext cx="29" cy="38"/>
              </a:xfrm>
              <a:custGeom>
                <a:avLst/>
                <a:gdLst>
                  <a:gd name="T0" fmla="*/ 29 w 29"/>
                  <a:gd name="T1" fmla="*/ 18 h 38"/>
                  <a:gd name="T2" fmla="*/ 29 w 29"/>
                  <a:gd name="T3" fmla="*/ 16 h 38"/>
                  <a:gd name="T4" fmla="*/ 29 w 29"/>
                  <a:gd name="T5" fmla="*/ 12 h 38"/>
                  <a:gd name="T6" fmla="*/ 27 w 29"/>
                  <a:gd name="T7" fmla="*/ 9 h 38"/>
                  <a:gd name="T8" fmla="*/ 25 w 29"/>
                  <a:gd name="T9" fmla="*/ 5 h 38"/>
                  <a:gd name="T10" fmla="*/ 25 w 29"/>
                  <a:gd name="T11" fmla="*/ 3 h 38"/>
                  <a:gd name="T12" fmla="*/ 20 w 29"/>
                  <a:gd name="T13" fmla="*/ 0 h 38"/>
                  <a:gd name="T14" fmla="*/ 18 w 29"/>
                  <a:gd name="T15" fmla="*/ 0 h 38"/>
                  <a:gd name="T16" fmla="*/ 14 w 29"/>
                  <a:gd name="T17" fmla="*/ 0 h 38"/>
                  <a:gd name="T18" fmla="*/ 11 w 29"/>
                  <a:gd name="T19" fmla="*/ 0 h 38"/>
                  <a:gd name="T20" fmla="*/ 9 w 29"/>
                  <a:gd name="T21" fmla="*/ 0 h 38"/>
                  <a:gd name="T22" fmla="*/ 7 w 29"/>
                  <a:gd name="T23" fmla="*/ 3 h 38"/>
                  <a:gd name="T24" fmla="*/ 11 w 29"/>
                  <a:gd name="T25" fmla="*/ 5 h 38"/>
                  <a:gd name="T26" fmla="*/ 5 w 29"/>
                  <a:gd name="T27" fmla="*/ 9 h 38"/>
                  <a:gd name="T28" fmla="*/ 0 w 29"/>
                  <a:gd name="T29" fmla="*/ 12 h 38"/>
                  <a:gd name="T30" fmla="*/ 5 w 29"/>
                  <a:gd name="T31" fmla="*/ 16 h 38"/>
                  <a:gd name="T32" fmla="*/ 0 w 29"/>
                  <a:gd name="T33" fmla="*/ 18 h 38"/>
                  <a:gd name="T34" fmla="*/ 0 w 29"/>
                  <a:gd name="T35" fmla="*/ 23 h 38"/>
                  <a:gd name="T36" fmla="*/ 0 w 29"/>
                  <a:gd name="T37" fmla="*/ 27 h 38"/>
                  <a:gd name="T38" fmla="*/ 3 w 29"/>
                  <a:gd name="T39" fmla="*/ 29 h 38"/>
                  <a:gd name="T40" fmla="*/ 5 w 29"/>
                  <a:gd name="T41" fmla="*/ 34 h 38"/>
                  <a:gd name="T42" fmla="*/ 7 w 29"/>
                  <a:gd name="T43" fmla="*/ 36 h 38"/>
                  <a:gd name="T44" fmla="*/ 9 w 29"/>
                  <a:gd name="T45" fmla="*/ 36 h 38"/>
                  <a:gd name="T46" fmla="*/ 11 w 29"/>
                  <a:gd name="T47" fmla="*/ 38 h 38"/>
                  <a:gd name="T48" fmla="*/ 14 w 29"/>
                  <a:gd name="T49" fmla="*/ 38 h 38"/>
                  <a:gd name="T50" fmla="*/ 18 w 29"/>
                  <a:gd name="T51" fmla="*/ 38 h 38"/>
                  <a:gd name="T52" fmla="*/ 20 w 29"/>
                  <a:gd name="T53" fmla="*/ 36 h 38"/>
                  <a:gd name="T54" fmla="*/ 23 w 29"/>
                  <a:gd name="T55" fmla="*/ 36 h 38"/>
                  <a:gd name="T56" fmla="*/ 25 w 29"/>
                  <a:gd name="T57" fmla="*/ 34 h 38"/>
                  <a:gd name="T58" fmla="*/ 27 w 29"/>
                  <a:gd name="T59" fmla="*/ 29 h 38"/>
                  <a:gd name="T60" fmla="*/ 29 w 29"/>
                  <a:gd name="T61" fmla="*/ 27 h 38"/>
                  <a:gd name="T62" fmla="*/ 29 w 29"/>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 h="38">
                    <a:moveTo>
                      <a:pt x="29" y="18"/>
                    </a:moveTo>
                    <a:lnTo>
                      <a:pt x="29" y="16"/>
                    </a:lnTo>
                    <a:lnTo>
                      <a:pt x="29" y="12"/>
                    </a:lnTo>
                    <a:lnTo>
                      <a:pt x="27" y="9"/>
                    </a:lnTo>
                    <a:lnTo>
                      <a:pt x="25" y="5"/>
                    </a:lnTo>
                    <a:lnTo>
                      <a:pt x="25" y="3"/>
                    </a:lnTo>
                    <a:lnTo>
                      <a:pt x="20" y="0"/>
                    </a:lnTo>
                    <a:lnTo>
                      <a:pt x="18" y="0"/>
                    </a:lnTo>
                    <a:lnTo>
                      <a:pt x="14" y="0"/>
                    </a:lnTo>
                    <a:lnTo>
                      <a:pt x="11" y="0"/>
                    </a:lnTo>
                    <a:lnTo>
                      <a:pt x="9" y="0"/>
                    </a:lnTo>
                    <a:lnTo>
                      <a:pt x="7" y="3"/>
                    </a:lnTo>
                    <a:lnTo>
                      <a:pt x="11" y="5"/>
                    </a:lnTo>
                    <a:lnTo>
                      <a:pt x="5" y="9"/>
                    </a:lnTo>
                    <a:lnTo>
                      <a:pt x="0" y="12"/>
                    </a:lnTo>
                    <a:lnTo>
                      <a:pt x="5" y="16"/>
                    </a:lnTo>
                    <a:lnTo>
                      <a:pt x="0" y="18"/>
                    </a:lnTo>
                    <a:lnTo>
                      <a:pt x="0" y="23"/>
                    </a:lnTo>
                    <a:lnTo>
                      <a:pt x="0" y="27"/>
                    </a:lnTo>
                    <a:lnTo>
                      <a:pt x="3" y="29"/>
                    </a:lnTo>
                    <a:lnTo>
                      <a:pt x="5" y="34"/>
                    </a:lnTo>
                    <a:lnTo>
                      <a:pt x="7" y="36"/>
                    </a:lnTo>
                    <a:lnTo>
                      <a:pt x="9" y="36"/>
                    </a:lnTo>
                    <a:lnTo>
                      <a:pt x="11" y="38"/>
                    </a:lnTo>
                    <a:lnTo>
                      <a:pt x="14" y="38"/>
                    </a:lnTo>
                    <a:lnTo>
                      <a:pt x="18" y="38"/>
                    </a:lnTo>
                    <a:lnTo>
                      <a:pt x="20" y="36"/>
                    </a:lnTo>
                    <a:lnTo>
                      <a:pt x="23" y="36"/>
                    </a:lnTo>
                    <a:lnTo>
                      <a:pt x="25" y="34"/>
                    </a:lnTo>
                    <a:lnTo>
                      <a:pt x="27" y="29"/>
                    </a:lnTo>
                    <a:lnTo>
                      <a:pt x="29" y="27"/>
                    </a:lnTo>
                    <a:lnTo>
                      <a:pt x="29"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4" name="Freeform 916"/>
              <p:cNvSpPr>
                <a:spLocks/>
              </p:cNvSpPr>
              <p:nvPr/>
            </p:nvSpPr>
            <p:spPr bwMode="auto">
              <a:xfrm>
                <a:off x="6114" y="2821"/>
                <a:ext cx="31" cy="40"/>
              </a:xfrm>
              <a:custGeom>
                <a:avLst/>
                <a:gdLst>
                  <a:gd name="T0" fmla="*/ 31 w 31"/>
                  <a:gd name="T1" fmla="*/ 20 h 40"/>
                  <a:gd name="T2" fmla="*/ 28 w 31"/>
                  <a:gd name="T3" fmla="*/ 16 h 40"/>
                  <a:gd name="T4" fmla="*/ 28 w 31"/>
                  <a:gd name="T5" fmla="*/ 14 h 40"/>
                  <a:gd name="T6" fmla="*/ 26 w 31"/>
                  <a:gd name="T7" fmla="*/ 9 h 40"/>
                  <a:gd name="T8" fmla="*/ 24 w 31"/>
                  <a:gd name="T9" fmla="*/ 7 h 40"/>
                  <a:gd name="T10" fmla="*/ 22 w 31"/>
                  <a:gd name="T11" fmla="*/ 5 h 40"/>
                  <a:gd name="T12" fmla="*/ 20 w 31"/>
                  <a:gd name="T13" fmla="*/ 3 h 40"/>
                  <a:gd name="T14" fmla="*/ 17 w 31"/>
                  <a:gd name="T15" fmla="*/ 0 h 40"/>
                  <a:gd name="T16" fmla="*/ 15 w 31"/>
                  <a:gd name="T17" fmla="*/ 0 h 40"/>
                  <a:gd name="T18" fmla="*/ 11 w 31"/>
                  <a:gd name="T19" fmla="*/ 0 h 40"/>
                  <a:gd name="T20" fmla="*/ 9 w 31"/>
                  <a:gd name="T21" fmla="*/ 3 h 40"/>
                  <a:gd name="T22" fmla="*/ 6 w 31"/>
                  <a:gd name="T23" fmla="*/ 5 h 40"/>
                  <a:gd name="T24" fmla="*/ 4 w 31"/>
                  <a:gd name="T25" fmla="*/ 7 h 40"/>
                  <a:gd name="T26" fmla="*/ 2 w 31"/>
                  <a:gd name="T27" fmla="*/ 9 h 40"/>
                  <a:gd name="T28" fmla="*/ 0 w 31"/>
                  <a:gd name="T29" fmla="*/ 14 h 40"/>
                  <a:gd name="T30" fmla="*/ 0 w 31"/>
                  <a:gd name="T31" fmla="*/ 16 h 40"/>
                  <a:gd name="T32" fmla="*/ 0 w 31"/>
                  <a:gd name="T33" fmla="*/ 20 h 40"/>
                  <a:gd name="T34" fmla="*/ 0 w 31"/>
                  <a:gd name="T35" fmla="*/ 25 h 40"/>
                  <a:gd name="T36" fmla="*/ 0 w 31"/>
                  <a:gd name="T37" fmla="*/ 27 h 40"/>
                  <a:gd name="T38" fmla="*/ 2 w 31"/>
                  <a:gd name="T39" fmla="*/ 31 h 40"/>
                  <a:gd name="T40" fmla="*/ 4 w 31"/>
                  <a:gd name="T41" fmla="*/ 33 h 40"/>
                  <a:gd name="T42" fmla="*/ 6 w 31"/>
                  <a:gd name="T43" fmla="*/ 36 h 40"/>
                  <a:gd name="T44" fmla="*/ 9 w 31"/>
                  <a:gd name="T45" fmla="*/ 38 h 40"/>
                  <a:gd name="T46" fmla="*/ 11 w 31"/>
                  <a:gd name="T47" fmla="*/ 40 h 40"/>
                  <a:gd name="T48" fmla="*/ 15 w 31"/>
                  <a:gd name="T49" fmla="*/ 40 h 40"/>
                  <a:gd name="T50" fmla="*/ 17 w 31"/>
                  <a:gd name="T51" fmla="*/ 40 h 40"/>
                  <a:gd name="T52" fmla="*/ 20 w 31"/>
                  <a:gd name="T53" fmla="*/ 38 h 40"/>
                  <a:gd name="T54" fmla="*/ 22 w 31"/>
                  <a:gd name="T55" fmla="*/ 36 h 40"/>
                  <a:gd name="T56" fmla="*/ 24 w 31"/>
                  <a:gd name="T57" fmla="*/ 33 h 40"/>
                  <a:gd name="T58" fmla="*/ 26 w 31"/>
                  <a:gd name="T59" fmla="*/ 31 h 40"/>
                  <a:gd name="T60" fmla="*/ 28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28" y="16"/>
                    </a:lnTo>
                    <a:lnTo>
                      <a:pt x="28" y="14"/>
                    </a:lnTo>
                    <a:lnTo>
                      <a:pt x="26" y="9"/>
                    </a:lnTo>
                    <a:lnTo>
                      <a:pt x="24" y="7"/>
                    </a:lnTo>
                    <a:lnTo>
                      <a:pt x="22" y="5"/>
                    </a:lnTo>
                    <a:lnTo>
                      <a:pt x="20" y="3"/>
                    </a:lnTo>
                    <a:lnTo>
                      <a:pt x="17" y="0"/>
                    </a:lnTo>
                    <a:lnTo>
                      <a:pt x="15" y="0"/>
                    </a:lnTo>
                    <a:lnTo>
                      <a:pt x="11" y="0"/>
                    </a:lnTo>
                    <a:lnTo>
                      <a:pt x="9" y="3"/>
                    </a:lnTo>
                    <a:lnTo>
                      <a:pt x="6" y="5"/>
                    </a:lnTo>
                    <a:lnTo>
                      <a:pt x="4" y="7"/>
                    </a:lnTo>
                    <a:lnTo>
                      <a:pt x="2" y="9"/>
                    </a:lnTo>
                    <a:lnTo>
                      <a:pt x="0" y="14"/>
                    </a:lnTo>
                    <a:lnTo>
                      <a:pt x="0" y="16"/>
                    </a:lnTo>
                    <a:lnTo>
                      <a:pt x="0" y="20"/>
                    </a:lnTo>
                    <a:lnTo>
                      <a:pt x="0" y="25"/>
                    </a:lnTo>
                    <a:lnTo>
                      <a:pt x="0" y="27"/>
                    </a:lnTo>
                    <a:lnTo>
                      <a:pt x="2" y="31"/>
                    </a:lnTo>
                    <a:lnTo>
                      <a:pt x="4" y="33"/>
                    </a:lnTo>
                    <a:lnTo>
                      <a:pt x="6" y="36"/>
                    </a:lnTo>
                    <a:lnTo>
                      <a:pt x="9" y="38"/>
                    </a:lnTo>
                    <a:lnTo>
                      <a:pt x="11" y="40"/>
                    </a:lnTo>
                    <a:lnTo>
                      <a:pt x="15" y="40"/>
                    </a:lnTo>
                    <a:lnTo>
                      <a:pt x="17" y="40"/>
                    </a:lnTo>
                    <a:lnTo>
                      <a:pt x="20" y="38"/>
                    </a:lnTo>
                    <a:lnTo>
                      <a:pt x="22" y="36"/>
                    </a:lnTo>
                    <a:lnTo>
                      <a:pt x="24" y="33"/>
                    </a:lnTo>
                    <a:lnTo>
                      <a:pt x="26" y="31"/>
                    </a:lnTo>
                    <a:lnTo>
                      <a:pt x="28"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5" name="Freeform 917"/>
              <p:cNvSpPr>
                <a:spLocks/>
              </p:cNvSpPr>
              <p:nvPr/>
            </p:nvSpPr>
            <p:spPr bwMode="auto">
              <a:xfrm>
                <a:off x="6127" y="2819"/>
                <a:ext cx="31" cy="40"/>
              </a:xfrm>
              <a:custGeom>
                <a:avLst/>
                <a:gdLst>
                  <a:gd name="T0" fmla="*/ 31 w 31"/>
                  <a:gd name="T1" fmla="*/ 20 h 40"/>
                  <a:gd name="T2" fmla="*/ 31 w 31"/>
                  <a:gd name="T3" fmla="*/ 16 h 40"/>
                  <a:gd name="T4" fmla="*/ 29 w 31"/>
                  <a:gd name="T5" fmla="*/ 13 h 40"/>
                  <a:gd name="T6" fmla="*/ 26 w 31"/>
                  <a:gd name="T7" fmla="*/ 9 h 40"/>
                  <a:gd name="T8" fmla="*/ 26 w 31"/>
                  <a:gd name="T9" fmla="*/ 7 h 40"/>
                  <a:gd name="T10" fmla="*/ 26 w 31"/>
                  <a:gd name="T11" fmla="*/ 5 h 40"/>
                  <a:gd name="T12" fmla="*/ 22 w 31"/>
                  <a:gd name="T13" fmla="*/ 2 h 40"/>
                  <a:gd name="T14" fmla="*/ 31 w 31"/>
                  <a:gd name="T15" fmla="*/ 0 h 40"/>
                  <a:gd name="T16" fmla="*/ 15 w 31"/>
                  <a:gd name="T17" fmla="*/ 0 h 40"/>
                  <a:gd name="T18" fmla="*/ 11 w 31"/>
                  <a:gd name="T19" fmla="*/ 0 h 40"/>
                  <a:gd name="T20" fmla="*/ 9 w 31"/>
                  <a:gd name="T21" fmla="*/ 2 h 40"/>
                  <a:gd name="T22" fmla="*/ 7 w 31"/>
                  <a:gd name="T23" fmla="*/ 5 h 40"/>
                  <a:gd name="T24" fmla="*/ 4 w 31"/>
                  <a:gd name="T25" fmla="*/ 7 h 40"/>
                  <a:gd name="T26" fmla="*/ 4 w 31"/>
                  <a:gd name="T27" fmla="*/ 9 h 40"/>
                  <a:gd name="T28" fmla="*/ 2 w 31"/>
                  <a:gd name="T29" fmla="*/ 13 h 40"/>
                  <a:gd name="T30" fmla="*/ 0 w 31"/>
                  <a:gd name="T31" fmla="*/ 16 h 40"/>
                  <a:gd name="T32" fmla="*/ 0 w 31"/>
                  <a:gd name="T33" fmla="*/ 20 h 40"/>
                  <a:gd name="T34" fmla="*/ 0 w 31"/>
                  <a:gd name="T35" fmla="*/ 24 h 40"/>
                  <a:gd name="T36" fmla="*/ 2 w 31"/>
                  <a:gd name="T37" fmla="*/ 27 h 40"/>
                  <a:gd name="T38" fmla="*/ 2 w 31"/>
                  <a:gd name="T39" fmla="*/ 31 h 40"/>
                  <a:gd name="T40" fmla="*/ 4 w 31"/>
                  <a:gd name="T41" fmla="*/ 33 h 40"/>
                  <a:gd name="T42" fmla="*/ 7 w 31"/>
                  <a:gd name="T43" fmla="*/ 35 h 40"/>
                  <a:gd name="T44" fmla="*/ 9 w 31"/>
                  <a:gd name="T45" fmla="*/ 38 h 40"/>
                  <a:gd name="T46" fmla="*/ 11 w 31"/>
                  <a:gd name="T47" fmla="*/ 38 h 40"/>
                  <a:gd name="T48" fmla="*/ 15 w 31"/>
                  <a:gd name="T49" fmla="*/ 40 h 40"/>
                  <a:gd name="T50" fmla="*/ 18 w 31"/>
                  <a:gd name="T51" fmla="*/ 38 h 40"/>
                  <a:gd name="T52" fmla="*/ 22 w 31"/>
                  <a:gd name="T53" fmla="*/ 38 h 40"/>
                  <a:gd name="T54" fmla="*/ 24 w 31"/>
                  <a:gd name="T55" fmla="*/ 35 h 40"/>
                  <a:gd name="T56" fmla="*/ 26 w 31"/>
                  <a:gd name="T57" fmla="*/ 33 h 40"/>
                  <a:gd name="T58" fmla="*/ 26 w 31"/>
                  <a:gd name="T59" fmla="*/ 31 h 40"/>
                  <a:gd name="T60" fmla="*/ 29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6"/>
                    </a:lnTo>
                    <a:lnTo>
                      <a:pt x="29" y="13"/>
                    </a:lnTo>
                    <a:lnTo>
                      <a:pt x="26" y="9"/>
                    </a:lnTo>
                    <a:lnTo>
                      <a:pt x="26" y="7"/>
                    </a:lnTo>
                    <a:lnTo>
                      <a:pt x="26" y="5"/>
                    </a:lnTo>
                    <a:lnTo>
                      <a:pt x="22" y="2"/>
                    </a:lnTo>
                    <a:lnTo>
                      <a:pt x="31" y="0"/>
                    </a:lnTo>
                    <a:lnTo>
                      <a:pt x="15" y="0"/>
                    </a:lnTo>
                    <a:lnTo>
                      <a:pt x="11" y="0"/>
                    </a:lnTo>
                    <a:lnTo>
                      <a:pt x="9" y="2"/>
                    </a:lnTo>
                    <a:lnTo>
                      <a:pt x="7" y="5"/>
                    </a:lnTo>
                    <a:lnTo>
                      <a:pt x="4" y="7"/>
                    </a:lnTo>
                    <a:lnTo>
                      <a:pt x="4" y="9"/>
                    </a:lnTo>
                    <a:lnTo>
                      <a:pt x="2" y="13"/>
                    </a:lnTo>
                    <a:lnTo>
                      <a:pt x="0" y="16"/>
                    </a:lnTo>
                    <a:lnTo>
                      <a:pt x="0" y="20"/>
                    </a:lnTo>
                    <a:lnTo>
                      <a:pt x="0" y="24"/>
                    </a:lnTo>
                    <a:lnTo>
                      <a:pt x="2" y="27"/>
                    </a:lnTo>
                    <a:lnTo>
                      <a:pt x="2" y="31"/>
                    </a:lnTo>
                    <a:lnTo>
                      <a:pt x="4" y="33"/>
                    </a:lnTo>
                    <a:lnTo>
                      <a:pt x="7" y="35"/>
                    </a:lnTo>
                    <a:lnTo>
                      <a:pt x="9" y="38"/>
                    </a:lnTo>
                    <a:lnTo>
                      <a:pt x="11" y="38"/>
                    </a:lnTo>
                    <a:lnTo>
                      <a:pt x="15" y="40"/>
                    </a:lnTo>
                    <a:lnTo>
                      <a:pt x="18" y="38"/>
                    </a:lnTo>
                    <a:lnTo>
                      <a:pt x="22" y="38"/>
                    </a:lnTo>
                    <a:lnTo>
                      <a:pt x="24" y="35"/>
                    </a:lnTo>
                    <a:lnTo>
                      <a:pt x="26" y="33"/>
                    </a:lnTo>
                    <a:lnTo>
                      <a:pt x="26" y="31"/>
                    </a:lnTo>
                    <a:lnTo>
                      <a:pt x="29"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6" name="Freeform 918"/>
              <p:cNvSpPr>
                <a:spLocks/>
              </p:cNvSpPr>
              <p:nvPr/>
            </p:nvSpPr>
            <p:spPr bwMode="auto">
              <a:xfrm>
                <a:off x="6151" y="2821"/>
                <a:ext cx="29" cy="38"/>
              </a:xfrm>
              <a:custGeom>
                <a:avLst/>
                <a:gdLst>
                  <a:gd name="T0" fmla="*/ 29 w 29"/>
                  <a:gd name="T1" fmla="*/ 18 h 38"/>
                  <a:gd name="T2" fmla="*/ 29 w 29"/>
                  <a:gd name="T3" fmla="*/ 16 h 38"/>
                  <a:gd name="T4" fmla="*/ 29 w 29"/>
                  <a:gd name="T5" fmla="*/ 11 h 38"/>
                  <a:gd name="T6" fmla="*/ 27 w 29"/>
                  <a:gd name="T7" fmla="*/ 9 h 38"/>
                  <a:gd name="T8" fmla="*/ 25 w 29"/>
                  <a:gd name="T9" fmla="*/ 5 h 38"/>
                  <a:gd name="T10" fmla="*/ 22 w 29"/>
                  <a:gd name="T11" fmla="*/ 3 h 38"/>
                  <a:gd name="T12" fmla="*/ 20 w 29"/>
                  <a:gd name="T13" fmla="*/ 0 h 38"/>
                  <a:gd name="T14" fmla="*/ 18 w 29"/>
                  <a:gd name="T15" fmla="*/ 0 h 38"/>
                  <a:gd name="T16" fmla="*/ 14 w 29"/>
                  <a:gd name="T17" fmla="*/ 0 h 38"/>
                  <a:gd name="T18" fmla="*/ 11 w 29"/>
                  <a:gd name="T19" fmla="*/ 0 h 38"/>
                  <a:gd name="T20" fmla="*/ 9 w 29"/>
                  <a:gd name="T21" fmla="*/ 0 h 38"/>
                  <a:gd name="T22" fmla="*/ 7 w 29"/>
                  <a:gd name="T23" fmla="*/ 3 h 38"/>
                  <a:gd name="T24" fmla="*/ 2 w 29"/>
                  <a:gd name="T25" fmla="*/ 5 h 38"/>
                  <a:gd name="T26" fmla="*/ 2 w 29"/>
                  <a:gd name="T27" fmla="*/ 9 h 38"/>
                  <a:gd name="T28" fmla="*/ 0 w 29"/>
                  <a:gd name="T29" fmla="*/ 11 h 38"/>
                  <a:gd name="T30" fmla="*/ 0 w 29"/>
                  <a:gd name="T31" fmla="*/ 16 h 38"/>
                  <a:gd name="T32" fmla="*/ 0 w 29"/>
                  <a:gd name="T33" fmla="*/ 18 h 38"/>
                  <a:gd name="T34" fmla="*/ 0 w 29"/>
                  <a:gd name="T35" fmla="*/ 22 h 38"/>
                  <a:gd name="T36" fmla="*/ 0 w 29"/>
                  <a:gd name="T37" fmla="*/ 27 h 38"/>
                  <a:gd name="T38" fmla="*/ 2 w 29"/>
                  <a:gd name="T39" fmla="*/ 29 h 38"/>
                  <a:gd name="T40" fmla="*/ 2 w 29"/>
                  <a:gd name="T41" fmla="*/ 33 h 38"/>
                  <a:gd name="T42" fmla="*/ 7 w 29"/>
                  <a:gd name="T43" fmla="*/ 33 h 38"/>
                  <a:gd name="T44" fmla="*/ 9 w 29"/>
                  <a:gd name="T45" fmla="*/ 36 h 38"/>
                  <a:gd name="T46" fmla="*/ 11 w 29"/>
                  <a:gd name="T47" fmla="*/ 38 h 38"/>
                  <a:gd name="T48" fmla="*/ 14 w 29"/>
                  <a:gd name="T49" fmla="*/ 38 h 38"/>
                  <a:gd name="T50" fmla="*/ 18 w 29"/>
                  <a:gd name="T51" fmla="*/ 38 h 38"/>
                  <a:gd name="T52" fmla="*/ 20 w 29"/>
                  <a:gd name="T53" fmla="*/ 36 h 38"/>
                  <a:gd name="T54" fmla="*/ 22 w 29"/>
                  <a:gd name="T55" fmla="*/ 33 h 38"/>
                  <a:gd name="T56" fmla="*/ 25 w 29"/>
                  <a:gd name="T57" fmla="*/ 33 h 38"/>
                  <a:gd name="T58" fmla="*/ 27 w 29"/>
                  <a:gd name="T59" fmla="*/ 29 h 38"/>
                  <a:gd name="T60" fmla="*/ 29 w 29"/>
                  <a:gd name="T61" fmla="*/ 27 h 38"/>
                  <a:gd name="T62" fmla="*/ 29 w 29"/>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 h="38">
                    <a:moveTo>
                      <a:pt x="29" y="18"/>
                    </a:moveTo>
                    <a:lnTo>
                      <a:pt x="29" y="16"/>
                    </a:lnTo>
                    <a:lnTo>
                      <a:pt x="29" y="11"/>
                    </a:lnTo>
                    <a:lnTo>
                      <a:pt x="27" y="9"/>
                    </a:lnTo>
                    <a:lnTo>
                      <a:pt x="25" y="5"/>
                    </a:lnTo>
                    <a:lnTo>
                      <a:pt x="22" y="3"/>
                    </a:lnTo>
                    <a:lnTo>
                      <a:pt x="20" y="0"/>
                    </a:lnTo>
                    <a:lnTo>
                      <a:pt x="18" y="0"/>
                    </a:lnTo>
                    <a:lnTo>
                      <a:pt x="14" y="0"/>
                    </a:lnTo>
                    <a:lnTo>
                      <a:pt x="11" y="0"/>
                    </a:lnTo>
                    <a:lnTo>
                      <a:pt x="9" y="0"/>
                    </a:lnTo>
                    <a:lnTo>
                      <a:pt x="7" y="3"/>
                    </a:lnTo>
                    <a:lnTo>
                      <a:pt x="2" y="5"/>
                    </a:lnTo>
                    <a:lnTo>
                      <a:pt x="2" y="9"/>
                    </a:lnTo>
                    <a:lnTo>
                      <a:pt x="0" y="11"/>
                    </a:lnTo>
                    <a:lnTo>
                      <a:pt x="0" y="16"/>
                    </a:lnTo>
                    <a:lnTo>
                      <a:pt x="0" y="18"/>
                    </a:lnTo>
                    <a:lnTo>
                      <a:pt x="0" y="22"/>
                    </a:lnTo>
                    <a:lnTo>
                      <a:pt x="0" y="27"/>
                    </a:lnTo>
                    <a:lnTo>
                      <a:pt x="2" y="29"/>
                    </a:lnTo>
                    <a:lnTo>
                      <a:pt x="2" y="33"/>
                    </a:lnTo>
                    <a:lnTo>
                      <a:pt x="7" y="33"/>
                    </a:lnTo>
                    <a:lnTo>
                      <a:pt x="9" y="36"/>
                    </a:lnTo>
                    <a:lnTo>
                      <a:pt x="11" y="38"/>
                    </a:lnTo>
                    <a:lnTo>
                      <a:pt x="14" y="38"/>
                    </a:lnTo>
                    <a:lnTo>
                      <a:pt x="18" y="38"/>
                    </a:lnTo>
                    <a:lnTo>
                      <a:pt x="20" y="36"/>
                    </a:lnTo>
                    <a:lnTo>
                      <a:pt x="22" y="33"/>
                    </a:lnTo>
                    <a:lnTo>
                      <a:pt x="25" y="33"/>
                    </a:lnTo>
                    <a:lnTo>
                      <a:pt x="27" y="29"/>
                    </a:lnTo>
                    <a:lnTo>
                      <a:pt x="29" y="27"/>
                    </a:lnTo>
                    <a:lnTo>
                      <a:pt x="29"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7" name="Freeform 919"/>
              <p:cNvSpPr>
                <a:spLocks/>
              </p:cNvSpPr>
              <p:nvPr/>
            </p:nvSpPr>
            <p:spPr bwMode="auto">
              <a:xfrm>
                <a:off x="6189" y="2766"/>
                <a:ext cx="31" cy="38"/>
              </a:xfrm>
              <a:custGeom>
                <a:avLst/>
                <a:gdLst>
                  <a:gd name="T0" fmla="*/ 31 w 31"/>
                  <a:gd name="T1" fmla="*/ 20 h 38"/>
                  <a:gd name="T2" fmla="*/ 31 w 31"/>
                  <a:gd name="T3" fmla="*/ 15 h 38"/>
                  <a:gd name="T4" fmla="*/ 29 w 31"/>
                  <a:gd name="T5" fmla="*/ 11 h 38"/>
                  <a:gd name="T6" fmla="*/ 29 w 31"/>
                  <a:gd name="T7" fmla="*/ 9 h 38"/>
                  <a:gd name="T8" fmla="*/ 26 w 31"/>
                  <a:gd name="T9" fmla="*/ 4 h 38"/>
                  <a:gd name="T10" fmla="*/ 26 w 31"/>
                  <a:gd name="T11" fmla="*/ 2 h 38"/>
                  <a:gd name="T12" fmla="*/ 29 w 31"/>
                  <a:gd name="T13" fmla="*/ 0 h 38"/>
                  <a:gd name="T14" fmla="*/ 18 w 31"/>
                  <a:gd name="T15" fmla="*/ 0 h 38"/>
                  <a:gd name="T16" fmla="*/ 15 w 31"/>
                  <a:gd name="T17" fmla="*/ 0 h 38"/>
                  <a:gd name="T18" fmla="*/ 13 w 31"/>
                  <a:gd name="T19" fmla="*/ 0 h 38"/>
                  <a:gd name="T20" fmla="*/ 9 w 31"/>
                  <a:gd name="T21" fmla="*/ 0 h 38"/>
                  <a:gd name="T22" fmla="*/ 6 w 31"/>
                  <a:gd name="T23" fmla="*/ 2 h 38"/>
                  <a:gd name="T24" fmla="*/ 4 w 31"/>
                  <a:gd name="T25" fmla="*/ 4 h 38"/>
                  <a:gd name="T26" fmla="*/ 4 w 31"/>
                  <a:gd name="T27" fmla="*/ 9 h 38"/>
                  <a:gd name="T28" fmla="*/ 2 w 31"/>
                  <a:gd name="T29" fmla="*/ 11 h 38"/>
                  <a:gd name="T30" fmla="*/ 4 w 31"/>
                  <a:gd name="T31" fmla="*/ 15 h 38"/>
                  <a:gd name="T32" fmla="*/ 0 w 31"/>
                  <a:gd name="T33" fmla="*/ 20 h 38"/>
                  <a:gd name="T34" fmla="*/ 0 w 31"/>
                  <a:gd name="T35" fmla="*/ 22 h 38"/>
                  <a:gd name="T36" fmla="*/ 2 w 31"/>
                  <a:gd name="T37" fmla="*/ 27 h 38"/>
                  <a:gd name="T38" fmla="*/ 2 w 31"/>
                  <a:gd name="T39" fmla="*/ 29 h 38"/>
                  <a:gd name="T40" fmla="*/ 4 w 31"/>
                  <a:gd name="T41" fmla="*/ 33 h 38"/>
                  <a:gd name="T42" fmla="*/ 6 w 31"/>
                  <a:gd name="T43" fmla="*/ 35 h 38"/>
                  <a:gd name="T44" fmla="*/ 9 w 31"/>
                  <a:gd name="T45" fmla="*/ 38 h 38"/>
                  <a:gd name="T46" fmla="*/ 13 w 31"/>
                  <a:gd name="T47" fmla="*/ 38 h 38"/>
                  <a:gd name="T48" fmla="*/ 15 w 31"/>
                  <a:gd name="T49" fmla="*/ 38 h 38"/>
                  <a:gd name="T50" fmla="*/ 18 w 31"/>
                  <a:gd name="T51" fmla="*/ 38 h 38"/>
                  <a:gd name="T52" fmla="*/ 22 w 31"/>
                  <a:gd name="T53" fmla="*/ 38 h 38"/>
                  <a:gd name="T54" fmla="*/ 24 w 31"/>
                  <a:gd name="T55" fmla="*/ 35 h 38"/>
                  <a:gd name="T56" fmla="*/ 26 w 31"/>
                  <a:gd name="T57" fmla="*/ 33 h 38"/>
                  <a:gd name="T58" fmla="*/ 29 w 31"/>
                  <a:gd name="T59" fmla="*/ 29 h 38"/>
                  <a:gd name="T60" fmla="*/ 29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5"/>
                    </a:lnTo>
                    <a:lnTo>
                      <a:pt x="29" y="11"/>
                    </a:lnTo>
                    <a:lnTo>
                      <a:pt x="29" y="9"/>
                    </a:lnTo>
                    <a:lnTo>
                      <a:pt x="26" y="4"/>
                    </a:lnTo>
                    <a:lnTo>
                      <a:pt x="26" y="2"/>
                    </a:lnTo>
                    <a:lnTo>
                      <a:pt x="29" y="0"/>
                    </a:lnTo>
                    <a:lnTo>
                      <a:pt x="18" y="0"/>
                    </a:lnTo>
                    <a:lnTo>
                      <a:pt x="15" y="0"/>
                    </a:lnTo>
                    <a:lnTo>
                      <a:pt x="13" y="0"/>
                    </a:lnTo>
                    <a:lnTo>
                      <a:pt x="9" y="0"/>
                    </a:lnTo>
                    <a:lnTo>
                      <a:pt x="6" y="2"/>
                    </a:lnTo>
                    <a:lnTo>
                      <a:pt x="4" y="4"/>
                    </a:lnTo>
                    <a:lnTo>
                      <a:pt x="4" y="9"/>
                    </a:lnTo>
                    <a:lnTo>
                      <a:pt x="2" y="11"/>
                    </a:lnTo>
                    <a:lnTo>
                      <a:pt x="4" y="15"/>
                    </a:lnTo>
                    <a:lnTo>
                      <a:pt x="0" y="20"/>
                    </a:lnTo>
                    <a:lnTo>
                      <a:pt x="0" y="22"/>
                    </a:lnTo>
                    <a:lnTo>
                      <a:pt x="2" y="27"/>
                    </a:lnTo>
                    <a:lnTo>
                      <a:pt x="2" y="29"/>
                    </a:lnTo>
                    <a:lnTo>
                      <a:pt x="4" y="33"/>
                    </a:lnTo>
                    <a:lnTo>
                      <a:pt x="6" y="35"/>
                    </a:lnTo>
                    <a:lnTo>
                      <a:pt x="9" y="38"/>
                    </a:lnTo>
                    <a:lnTo>
                      <a:pt x="13" y="38"/>
                    </a:lnTo>
                    <a:lnTo>
                      <a:pt x="15" y="38"/>
                    </a:lnTo>
                    <a:lnTo>
                      <a:pt x="18" y="38"/>
                    </a:lnTo>
                    <a:lnTo>
                      <a:pt x="22" y="38"/>
                    </a:lnTo>
                    <a:lnTo>
                      <a:pt x="24" y="35"/>
                    </a:lnTo>
                    <a:lnTo>
                      <a:pt x="26" y="33"/>
                    </a:lnTo>
                    <a:lnTo>
                      <a:pt x="29" y="29"/>
                    </a:lnTo>
                    <a:lnTo>
                      <a:pt x="29"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8" name="Freeform 920"/>
              <p:cNvSpPr>
                <a:spLocks/>
              </p:cNvSpPr>
              <p:nvPr/>
            </p:nvSpPr>
            <p:spPr bwMode="auto">
              <a:xfrm>
                <a:off x="6191" y="2775"/>
                <a:ext cx="31" cy="37"/>
              </a:xfrm>
              <a:custGeom>
                <a:avLst/>
                <a:gdLst>
                  <a:gd name="T0" fmla="*/ 31 w 31"/>
                  <a:gd name="T1" fmla="*/ 20 h 37"/>
                  <a:gd name="T2" fmla="*/ 29 w 31"/>
                  <a:gd name="T3" fmla="*/ 15 h 37"/>
                  <a:gd name="T4" fmla="*/ 29 w 31"/>
                  <a:gd name="T5" fmla="*/ 11 h 37"/>
                  <a:gd name="T6" fmla="*/ 27 w 31"/>
                  <a:gd name="T7" fmla="*/ 9 h 37"/>
                  <a:gd name="T8" fmla="*/ 27 w 31"/>
                  <a:gd name="T9" fmla="*/ 6 h 37"/>
                  <a:gd name="T10" fmla="*/ 22 w 31"/>
                  <a:gd name="T11" fmla="*/ 4 h 37"/>
                  <a:gd name="T12" fmla="*/ 20 w 31"/>
                  <a:gd name="T13" fmla="*/ 2 h 37"/>
                  <a:gd name="T14" fmla="*/ 18 w 31"/>
                  <a:gd name="T15" fmla="*/ 0 h 37"/>
                  <a:gd name="T16" fmla="*/ 16 w 31"/>
                  <a:gd name="T17" fmla="*/ 0 h 37"/>
                  <a:gd name="T18" fmla="*/ 11 w 31"/>
                  <a:gd name="T19" fmla="*/ 0 h 37"/>
                  <a:gd name="T20" fmla="*/ 9 w 31"/>
                  <a:gd name="T21" fmla="*/ 2 h 37"/>
                  <a:gd name="T22" fmla="*/ 7 w 31"/>
                  <a:gd name="T23" fmla="*/ 4 h 37"/>
                  <a:gd name="T24" fmla="*/ 4 w 31"/>
                  <a:gd name="T25" fmla="*/ 6 h 37"/>
                  <a:gd name="T26" fmla="*/ 2 w 31"/>
                  <a:gd name="T27" fmla="*/ 9 h 37"/>
                  <a:gd name="T28" fmla="*/ 0 w 31"/>
                  <a:gd name="T29" fmla="*/ 11 h 37"/>
                  <a:gd name="T30" fmla="*/ 0 w 31"/>
                  <a:gd name="T31" fmla="*/ 15 h 37"/>
                  <a:gd name="T32" fmla="*/ 0 w 31"/>
                  <a:gd name="T33" fmla="*/ 20 h 37"/>
                  <a:gd name="T34" fmla="*/ 0 w 31"/>
                  <a:gd name="T35" fmla="*/ 22 h 37"/>
                  <a:gd name="T36" fmla="*/ 0 w 31"/>
                  <a:gd name="T37" fmla="*/ 26 h 37"/>
                  <a:gd name="T38" fmla="*/ 2 w 31"/>
                  <a:gd name="T39" fmla="*/ 31 h 37"/>
                  <a:gd name="T40" fmla="*/ 4 w 31"/>
                  <a:gd name="T41" fmla="*/ 33 h 37"/>
                  <a:gd name="T42" fmla="*/ 7 w 31"/>
                  <a:gd name="T43" fmla="*/ 35 h 37"/>
                  <a:gd name="T44" fmla="*/ 9 w 31"/>
                  <a:gd name="T45" fmla="*/ 37 h 37"/>
                  <a:gd name="T46" fmla="*/ 11 w 31"/>
                  <a:gd name="T47" fmla="*/ 37 h 37"/>
                  <a:gd name="T48" fmla="*/ 16 w 31"/>
                  <a:gd name="T49" fmla="*/ 37 h 37"/>
                  <a:gd name="T50" fmla="*/ 18 w 31"/>
                  <a:gd name="T51" fmla="*/ 37 h 37"/>
                  <a:gd name="T52" fmla="*/ 20 w 31"/>
                  <a:gd name="T53" fmla="*/ 37 h 37"/>
                  <a:gd name="T54" fmla="*/ 22 w 31"/>
                  <a:gd name="T55" fmla="*/ 35 h 37"/>
                  <a:gd name="T56" fmla="*/ 27 w 31"/>
                  <a:gd name="T57" fmla="*/ 33 h 37"/>
                  <a:gd name="T58" fmla="*/ 27 w 31"/>
                  <a:gd name="T59" fmla="*/ 31 h 37"/>
                  <a:gd name="T60" fmla="*/ 29 w 31"/>
                  <a:gd name="T61" fmla="*/ 26 h 37"/>
                  <a:gd name="T62" fmla="*/ 31 w 31"/>
                  <a:gd name="T6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20"/>
                    </a:moveTo>
                    <a:lnTo>
                      <a:pt x="29" y="15"/>
                    </a:lnTo>
                    <a:lnTo>
                      <a:pt x="29" y="11"/>
                    </a:lnTo>
                    <a:lnTo>
                      <a:pt x="27" y="9"/>
                    </a:lnTo>
                    <a:lnTo>
                      <a:pt x="27" y="6"/>
                    </a:lnTo>
                    <a:lnTo>
                      <a:pt x="22" y="4"/>
                    </a:lnTo>
                    <a:lnTo>
                      <a:pt x="20" y="2"/>
                    </a:lnTo>
                    <a:lnTo>
                      <a:pt x="18" y="0"/>
                    </a:lnTo>
                    <a:lnTo>
                      <a:pt x="16" y="0"/>
                    </a:lnTo>
                    <a:lnTo>
                      <a:pt x="11" y="0"/>
                    </a:lnTo>
                    <a:lnTo>
                      <a:pt x="9" y="2"/>
                    </a:lnTo>
                    <a:lnTo>
                      <a:pt x="7" y="4"/>
                    </a:lnTo>
                    <a:lnTo>
                      <a:pt x="4" y="6"/>
                    </a:lnTo>
                    <a:lnTo>
                      <a:pt x="2" y="9"/>
                    </a:lnTo>
                    <a:lnTo>
                      <a:pt x="0" y="11"/>
                    </a:lnTo>
                    <a:lnTo>
                      <a:pt x="0" y="15"/>
                    </a:lnTo>
                    <a:lnTo>
                      <a:pt x="0" y="20"/>
                    </a:lnTo>
                    <a:lnTo>
                      <a:pt x="0" y="22"/>
                    </a:lnTo>
                    <a:lnTo>
                      <a:pt x="0" y="26"/>
                    </a:lnTo>
                    <a:lnTo>
                      <a:pt x="2" y="31"/>
                    </a:lnTo>
                    <a:lnTo>
                      <a:pt x="4" y="33"/>
                    </a:lnTo>
                    <a:lnTo>
                      <a:pt x="7" y="35"/>
                    </a:lnTo>
                    <a:lnTo>
                      <a:pt x="9" y="37"/>
                    </a:lnTo>
                    <a:lnTo>
                      <a:pt x="11" y="37"/>
                    </a:lnTo>
                    <a:lnTo>
                      <a:pt x="16" y="37"/>
                    </a:lnTo>
                    <a:lnTo>
                      <a:pt x="18" y="37"/>
                    </a:lnTo>
                    <a:lnTo>
                      <a:pt x="20" y="37"/>
                    </a:lnTo>
                    <a:lnTo>
                      <a:pt x="22" y="35"/>
                    </a:lnTo>
                    <a:lnTo>
                      <a:pt x="27" y="33"/>
                    </a:lnTo>
                    <a:lnTo>
                      <a:pt x="27" y="31"/>
                    </a:lnTo>
                    <a:lnTo>
                      <a:pt x="29"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9" name="Freeform 921"/>
              <p:cNvSpPr>
                <a:spLocks/>
              </p:cNvSpPr>
              <p:nvPr/>
            </p:nvSpPr>
            <p:spPr bwMode="auto">
              <a:xfrm>
                <a:off x="6200" y="2766"/>
                <a:ext cx="31" cy="38"/>
              </a:xfrm>
              <a:custGeom>
                <a:avLst/>
                <a:gdLst>
                  <a:gd name="T0" fmla="*/ 31 w 31"/>
                  <a:gd name="T1" fmla="*/ 18 h 38"/>
                  <a:gd name="T2" fmla="*/ 31 w 31"/>
                  <a:gd name="T3" fmla="*/ 15 h 38"/>
                  <a:gd name="T4" fmla="*/ 29 w 31"/>
                  <a:gd name="T5" fmla="*/ 11 h 38"/>
                  <a:gd name="T6" fmla="*/ 29 w 31"/>
                  <a:gd name="T7" fmla="*/ 9 h 38"/>
                  <a:gd name="T8" fmla="*/ 26 w 31"/>
                  <a:gd name="T9" fmla="*/ 4 h 38"/>
                  <a:gd name="T10" fmla="*/ 26 w 31"/>
                  <a:gd name="T11" fmla="*/ 2 h 38"/>
                  <a:gd name="T12" fmla="*/ 22 w 31"/>
                  <a:gd name="T13" fmla="*/ 0 h 38"/>
                  <a:gd name="T14" fmla="*/ 31 w 31"/>
                  <a:gd name="T15" fmla="*/ 0 h 38"/>
                  <a:gd name="T16" fmla="*/ 15 w 31"/>
                  <a:gd name="T17" fmla="*/ 0 h 38"/>
                  <a:gd name="T18" fmla="*/ 13 w 31"/>
                  <a:gd name="T19" fmla="*/ 0 h 38"/>
                  <a:gd name="T20" fmla="*/ 9 w 31"/>
                  <a:gd name="T21" fmla="*/ 0 h 38"/>
                  <a:gd name="T22" fmla="*/ 7 w 31"/>
                  <a:gd name="T23" fmla="*/ 2 h 38"/>
                  <a:gd name="T24" fmla="*/ 4 w 31"/>
                  <a:gd name="T25" fmla="*/ 4 h 38"/>
                  <a:gd name="T26" fmla="*/ 4 w 31"/>
                  <a:gd name="T27" fmla="*/ 9 h 38"/>
                  <a:gd name="T28" fmla="*/ 2 w 31"/>
                  <a:gd name="T29" fmla="*/ 11 h 38"/>
                  <a:gd name="T30" fmla="*/ 0 w 31"/>
                  <a:gd name="T31" fmla="*/ 15 h 38"/>
                  <a:gd name="T32" fmla="*/ 0 w 31"/>
                  <a:gd name="T33" fmla="*/ 18 h 38"/>
                  <a:gd name="T34" fmla="*/ 0 w 31"/>
                  <a:gd name="T35" fmla="*/ 22 h 38"/>
                  <a:gd name="T36" fmla="*/ 2 w 31"/>
                  <a:gd name="T37" fmla="*/ 27 h 38"/>
                  <a:gd name="T38" fmla="*/ 2 w 31"/>
                  <a:gd name="T39" fmla="*/ 29 h 38"/>
                  <a:gd name="T40" fmla="*/ 4 w 31"/>
                  <a:gd name="T41" fmla="*/ 33 h 38"/>
                  <a:gd name="T42" fmla="*/ 7 w 31"/>
                  <a:gd name="T43" fmla="*/ 33 h 38"/>
                  <a:gd name="T44" fmla="*/ 9 w 31"/>
                  <a:gd name="T45" fmla="*/ 35 h 38"/>
                  <a:gd name="T46" fmla="*/ 13 w 31"/>
                  <a:gd name="T47" fmla="*/ 38 h 38"/>
                  <a:gd name="T48" fmla="*/ 15 w 31"/>
                  <a:gd name="T49" fmla="*/ 38 h 38"/>
                  <a:gd name="T50" fmla="*/ 18 w 31"/>
                  <a:gd name="T51" fmla="*/ 38 h 38"/>
                  <a:gd name="T52" fmla="*/ 22 w 31"/>
                  <a:gd name="T53" fmla="*/ 35 h 38"/>
                  <a:gd name="T54" fmla="*/ 24 w 31"/>
                  <a:gd name="T55" fmla="*/ 33 h 38"/>
                  <a:gd name="T56" fmla="*/ 26 w 31"/>
                  <a:gd name="T57" fmla="*/ 33 h 38"/>
                  <a:gd name="T58" fmla="*/ 29 w 31"/>
                  <a:gd name="T59" fmla="*/ 29 h 38"/>
                  <a:gd name="T60" fmla="*/ 29 w 31"/>
                  <a:gd name="T61" fmla="*/ 27 h 38"/>
                  <a:gd name="T62" fmla="*/ 31 w 31"/>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18"/>
                    </a:moveTo>
                    <a:lnTo>
                      <a:pt x="31" y="15"/>
                    </a:lnTo>
                    <a:lnTo>
                      <a:pt x="29" y="11"/>
                    </a:lnTo>
                    <a:lnTo>
                      <a:pt x="29" y="9"/>
                    </a:lnTo>
                    <a:lnTo>
                      <a:pt x="26" y="4"/>
                    </a:lnTo>
                    <a:lnTo>
                      <a:pt x="26" y="2"/>
                    </a:lnTo>
                    <a:lnTo>
                      <a:pt x="22" y="0"/>
                    </a:lnTo>
                    <a:lnTo>
                      <a:pt x="31" y="0"/>
                    </a:lnTo>
                    <a:lnTo>
                      <a:pt x="15" y="0"/>
                    </a:lnTo>
                    <a:lnTo>
                      <a:pt x="13" y="0"/>
                    </a:lnTo>
                    <a:lnTo>
                      <a:pt x="9" y="0"/>
                    </a:lnTo>
                    <a:lnTo>
                      <a:pt x="7" y="2"/>
                    </a:lnTo>
                    <a:lnTo>
                      <a:pt x="4" y="4"/>
                    </a:lnTo>
                    <a:lnTo>
                      <a:pt x="4" y="9"/>
                    </a:lnTo>
                    <a:lnTo>
                      <a:pt x="2" y="11"/>
                    </a:lnTo>
                    <a:lnTo>
                      <a:pt x="0" y="15"/>
                    </a:lnTo>
                    <a:lnTo>
                      <a:pt x="0" y="18"/>
                    </a:lnTo>
                    <a:lnTo>
                      <a:pt x="0" y="22"/>
                    </a:lnTo>
                    <a:lnTo>
                      <a:pt x="2" y="27"/>
                    </a:lnTo>
                    <a:lnTo>
                      <a:pt x="2" y="29"/>
                    </a:lnTo>
                    <a:lnTo>
                      <a:pt x="4" y="33"/>
                    </a:lnTo>
                    <a:lnTo>
                      <a:pt x="7" y="33"/>
                    </a:lnTo>
                    <a:lnTo>
                      <a:pt x="9" y="35"/>
                    </a:lnTo>
                    <a:lnTo>
                      <a:pt x="13" y="38"/>
                    </a:lnTo>
                    <a:lnTo>
                      <a:pt x="15" y="38"/>
                    </a:lnTo>
                    <a:lnTo>
                      <a:pt x="18" y="38"/>
                    </a:lnTo>
                    <a:lnTo>
                      <a:pt x="22" y="35"/>
                    </a:lnTo>
                    <a:lnTo>
                      <a:pt x="24" y="33"/>
                    </a:lnTo>
                    <a:lnTo>
                      <a:pt x="26" y="33"/>
                    </a:lnTo>
                    <a:lnTo>
                      <a:pt x="29" y="29"/>
                    </a:lnTo>
                    <a:lnTo>
                      <a:pt x="29" y="27"/>
                    </a:lnTo>
                    <a:lnTo>
                      <a:pt x="31"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0" name="Freeform 922"/>
              <p:cNvSpPr>
                <a:spLocks/>
              </p:cNvSpPr>
              <p:nvPr/>
            </p:nvSpPr>
            <p:spPr bwMode="auto">
              <a:xfrm>
                <a:off x="6260" y="2693"/>
                <a:ext cx="30" cy="38"/>
              </a:xfrm>
              <a:custGeom>
                <a:avLst/>
                <a:gdLst>
                  <a:gd name="T0" fmla="*/ 30 w 30"/>
                  <a:gd name="T1" fmla="*/ 18 h 38"/>
                  <a:gd name="T2" fmla="*/ 30 w 30"/>
                  <a:gd name="T3" fmla="*/ 15 h 38"/>
                  <a:gd name="T4" fmla="*/ 30 w 30"/>
                  <a:gd name="T5" fmla="*/ 11 h 38"/>
                  <a:gd name="T6" fmla="*/ 28 w 30"/>
                  <a:gd name="T7" fmla="*/ 7 h 38"/>
                  <a:gd name="T8" fmla="*/ 26 w 30"/>
                  <a:gd name="T9" fmla="*/ 4 h 38"/>
                  <a:gd name="T10" fmla="*/ 24 w 30"/>
                  <a:gd name="T11" fmla="*/ 2 h 38"/>
                  <a:gd name="T12" fmla="*/ 22 w 30"/>
                  <a:gd name="T13" fmla="*/ 0 h 38"/>
                  <a:gd name="T14" fmla="*/ 19 w 30"/>
                  <a:gd name="T15" fmla="*/ 0 h 38"/>
                  <a:gd name="T16" fmla="*/ 15 w 30"/>
                  <a:gd name="T17" fmla="*/ 0 h 38"/>
                  <a:gd name="T18" fmla="*/ 13 w 30"/>
                  <a:gd name="T19" fmla="*/ 0 h 38"/>
                  <a:gd name="T20" fmla="*/ 11 w 30"/>
                  <a:gd name="T21" fmla="*/ 0 h 38"/>
                  <a:gd name="T22" fmla="*/ 8 w 30"/>
                  <a:gd name="T23" fmla="*/ 2 h 38"/>
                  <a:gd name="T24" fmla="*/ 4 w 30"/>
                  <a:gd name="T25" fmla="*/ 4 h 38"/>
                  <a:gd name="T26" fmla="*/ 4 w 30"/>
                  <a:gd name="T27" fmla="*/ 7 h 38"/>
                  <a:gd name="T28" fmla="*/ 2 w 30"/>
                  <a:gd name="T29" fmla="*/ 11 h 38"/>
                  <a:gd name="T30" fmla="*/ 2 w 30"/>
                  <a:gd name="T31" fmla="*/ 15 h 38"/>
                  <a:gd name="T32" fmla="*/ 0 w 30"/>
                  <a:gd name="T33" fmla="*/ 18 h 38"/>
                  <a:gd name="T34" fmla="*/ 2 w 30"/>
                  <a:gd name="T35" fmla="*/ 22 h 38"/>
                  <a:gd name="T36" fmla="*/ 2 w 30"/>
                  <a:gd name="T37" fmla="*/ 27 h 38"/>
                  <a:gd name="T38" fmla="*/ 4 w 30"/>
                  <a:gd name="T39" fmla="*/ 29 h 38"/>
                  <a:gd name="T40" fmla="*/ 4 w 30"/>
                  <a:gd name="T41" fmla="*/ 31 h 38"/>
                  <a:gd name="T42" fmla="*/ 8 w 30"/>
                  <a:gd name="T43" fmla="*/ 33 h 38"/>
                  <a:gd name="T44" fmla="*/ 11 w 30"/>
                  <a:gd name="T45" fmla="*/ 35 h 38"/>
                  <a:gd name="T46" fmla="*/ 13 w 30"/>
                  <a:gd name="T47" fmla="*/ 38 h 38"/>
                  <a:gd name="T48" fmla="*/ 15 w 30"/>
                  <a:gd name="T49" fmla="*/ 38 h 38"/>
                  <a:gd name="T50" fmla="*/ 19 w 30"/>
                  <a:gd name="T51" fmla="*/ 38 h 38"/>
                  <a:gd name="T52" fmla="*/ 22 w 30"/>
                  <a:gd name="T53" fmla="*/ 35 h 38"/>
                  <a:gd name="T54" fmla="*/ 24 w 30"/>
                  <a:gd name="T55" fmla="*/ 33 h 38"/>
                  <a:gd name="T56" fmla="*/ 26 w 30"/>
                  <a:gd name="T57" fmla="*/ 31 h 38"/>
                  <a:gd name="T58" fmla="*/ 28 w 30"/>
                  <a:gd name="T59" fmla="*/ 29 h 38"/>
                  <a:gd name="T60" fmla="*/ 30 w 30"/>
                  <a:gd name="T61" fmla="*/ 27 h 38"/>
                  <a:gd name="T62" fmla="*/ 30 w 30"/>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0" h="38">
                    <a:moveTo>
                      <a:pt x="30" y="18"/>
                    </a:moveTo>
                    <a:lnTo>
                      <a:pt x="30" y="15"/>
                    </a:lnTo>
                    <a:lnTo>
                      <a:pt x="30" y="11"/>
                    </a:lnTo>
                    <a:lnTo>
                      <a:pt x="28" y="7"/>
                    </a:lnTo>
                    <a:lnTo>
                      <a:pt x="26" y="4"/>
                    </a:lnTo>
                    <a:lnTo>
                      <a:pt x="24" y="2"/>
                    </a:lnTo>
                    <a:lnTo>
                      <a:pt x="22" y="0"/>
                    </a:lnTo>
                    <a:lnTo>
                      <a:pt x="19" y="0"/>
                    </a:lnTo>
                    <a:lnTo>
                      <a:pt x="15" y="0"/>
                    </a:lnTo>
                    <a:lnTo>
                      <a:pt x="13" y="0"/>
                    </a:lnTo>
                    <a:lnTo>
                      <a:pt x="11" y="0"/>
                    </a:lnTo>
                    <a:lnTo>
                      <a:pt x="8" y="2"/>
                    </a:lnTo>
                    <a:lnTo>
                      <a:pt x="4" y="4"/>
                    </a:lnTo>
                    <a:lnTo>
                      <a:pt x="4" y="7"/>
                    </a:lnTo>
                    <a:lnTo>
                      <a:pt x="2" y="11"/>
                    </a:lnTo>
                    <a:lnTo>
                      <a:pt x="2" y="15"/>
                    </a:lnTo>
                    <a:lnTo>
                      <a:pt x="0" y="18"/>
                    </a:lnTo>
                    <a:lnTo>
                      <a:pt x="2" y="22"/>
                    </a:lnTo>
                    <a:lnTo>
                      <a:pt x="2" y="27"/>
                    </a:lnTo>
                    <a:lnTo>
                      <a:pt x="4" y="29"/>
                    </a:lnTo>
                    <a:lnTo>
                      <a:pt x="4" y="31"/>
                    </a:lnTo>
                    <a:lnTo>
                      <a:pt x="8" y="33"/>
                    </a:lnTo>
                    <a:lnTo>
                      <a:pt x="11" y="35"/>
                    </a:lnTo>
                    <a:lnTo>
                      <a:pt x="13" y="38"/>
                    </a:lnTo>
                    <a:lnTo>
                      <a:pt x="15" y="38"/>
                    </a:lnTo>
                    <a:lnTo>
                      <a:pt x="19" y="38"/>
                    </a:lnTo>
                    <a:lnTo>
                      <a:pt x="22" y="35"/>
                    </a:lnTo>
                    <a:lnTo>
                      <a:pt x="24" y="33"/>
                    </a:lnTo>
                    <a:lnTo>
                      <a:pt x="26" y="31"/>
                    </a:lnTo>
                    <a:lnTo>
                      <a:pt x="28" y="29"/>
                    </a:lnTo>
                    <a:lnTo>
                      <a:pt x="30" y="27"/>
                    </a:lnTo>
                    <a:lnTo>
                      <a:pt x="30"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1" name="Freeform 923"/>
              <p:cNvSpPr>
                <a:spLocks/>
              </p:cNvSpPr>
              <p:nvPr/>
            </p:nvSpPr>
            <p:spPr bwMode="auto">
              <a:xfrm>
                <a:off x="6260" y="2691"/>
                <a:ext cx="30" cy="37"/>
              </a:xfrm>
              <a:custGeom>
                <a:avLst/>
                <a:gdLst>
                  <a:gd name="T0" fmla="*/ 30 w 30"/>
                  <a:gd name="T1" fmla="*/ 20 h 37"/>
                  <a:gd name="T2" fmla="*/ 30 w 30"/>
                  <a:gd name="T3" fmla="*/ 15 h 37"/>
                  <a:gd name="T4" fmla="*/ 30 w 30"/>
                  <a:gd name="T5" fmla="*/ 11 h 37"/>
                  <a:gd name="T6" fmla="*/ 28 w 30"/>
                  <a:gd name="T7" fmla="*/ 9 h 37"/>
                  <a:gd name="T8" fmla="*/ 26 w 30"/>
                  <a:gd name="T9" fmla="*/ 4 h 37"/>
                  <a:gd name="T10" fmla="*/ 26 w 30"/>
                  <a:gd name="T11" fmla="*/ 2 h 37"/>
                  <a:gd name="T12" fmla="*/ 22 w 30"/>
                  <a:gd name="T13" fmla="*/ 2 h 37"/>
                  <a:gd name="T14" fmla="*/ 19 w 30"/>
                  <a:gd name="T15" fmla="*/ 0 h 37"/>
                  <a:gd name="T16" fmla="*/ 15 w 30"/>
                  <a:gd name="T17" fmla="*/ 0 h 37"/>
                  <a:gd name="T18" fmla="*/ 13 w 30"/>
                  <a:gd name="T19" fmla="*/ 0 h 37"/>
                  <a:gd name="T20" fmla="*/ 11 w 30"/>
                  <a:gd name="T21" fmla="*/ 2 h 37"/>
                  <a:gd name="T22" fmla="*/ 8 w 30"/>
                  <a:gd name="T23" fmla="*/ 2 h 37"/>
                  <a:gd name="T24" fmla="*/ 4 w 30"/>
                  <a:gd name="T25" fmla="*/ 4 h 37"/>
                  <a:gd name="T26" fmla="*/ 6 w 30"/>
                  <a:gd name="T27" fmla="*/ 9 h 37"/>
                  <a:gd name="T28" fmla="*/ 2 w 30"/>
                  <a:gd name="T29" fmla="*/ 11 h 37"/>
                  <a:gd name="T30" fmla="*/ 2 w 30"/>
                  <a:gd name="T31" fmla="*/ 15 h 37"/>
                  <a:gd name="T32" fmla="*/ 0 w 30"/>
                  <a:gd name="T33" fmla="*/ 20 h 37"/>
                  <a:gd name="T34" fmla="*/ 2 w 30"/>
                  <a:gd name="T35" fmla="*/ 22 h 37"/>
                  <a:gd name="T36" fmla="*/ 2 w 30"/>
                  <a:gd name="T37" fmla="*/ 26 h 37"/>
                  <a:gd name="T38" fmla="*/ 4 w 30"/>
                  <a:gd name="T39" fmla="*/ 29 h 37"/>
                  <a:gd name="T40" fmla="*/ 4 w 30"/>
                  <a:gd name="T41" fmla="*/ 33 h 37"/>
                  <a:gd name="T42" fmla="*/ 8 w 30"/>
                  <a:gd name="T43" fmla="*/ 35 h 37"/>
                  <a:gd name="T44" fmla="*/ 11 w 30"/>
                  <a:gd name="T45" fmla="*/ 37 h 37"/>
                  <a:gd name="T46" fmla="*/ 13 w 30"/>
                  <a:gd name="T47" fmla="*/ 37 h 37"/>
                  <a:gd name="T48" fmla="*/ 15 w 30"/>
                  <a:gd name="T49" fmla="*/ 37 h 37"/>
                  <a:gd name="T50" fmla="*/ 19 w 30"/>
                  <a:gd name="T51" fmla="*/ 37 h 37"/>
                  <a:gd name="T52" fmla="*/ 22 w 30"/>
                  <a:gd name="T53" fmla="*/ 37 h 37"/>
                  <a:gd name="T54" fmla="*/ 24 w 30"/>
                  <a:gd name="T55" fmla="*/ 35 h 37"/>
                  <a:gd name="T56" fmla="*/ 26 w 30"/>
                  <a:gd name="T57" fmla="*/ 33 h 37"/>
                  <a:gd name="T58" fmla="*/ 28 w 30"/>
                  <a:gd name="T59" fmla="*/ 29 h 37"/>
                  <a:gd name="T60" fmla="*/ 30 w 30"/>
                  <a:gd name="T61" fmla="*/ 26 h 37"/>
                  <a:gd name="T62" fmla="*/ 30 w 30"/>
                  <a:gd name="T6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0" h="37">
                    <a:moveTo>
                      <a:pt x="30" y="20"/>
                    </a:moveTo>
                    <a:lnTo>
                      <a:pt x="30" y="15"/>
                    </a:lnTo>
                    <a:lnTo>
                      <a:pt x="30" y="11"/>
                    </a:lnTo>
                    <a:lnTo>
                      <a:pt x="28" y="9"/>
                    </a:lnTo>
                    <a:lnTo>
                      <a:pt x="26" y="4"/>
                    </a:lnTo>
                    <a:lnTo>
                      <a:pt x="26" y="2"/>
                    </a:lnTo>
                    <a:lnTo>
                      <a:pt x="22" y="2"/>
                    </a:lnTo>
                    <a:lnTo>
                      <a:pt x="19" y="0"/>
                    </a:lnTo>
                    <a:lnTo>
                      <a:pt x="15" y="0"/>
                    </a:lnTo>
                    <a:lnTo>
                      <a:pt x="13" y="0"/>
                    </a:lnTo>
                    <a:lnTo>
                      <a:pt x="11" y="2"/>
                    </a:lnTo>
                    <a:lnTo>
                      <a:pt x="8" y="2"/>
                    </a:lnTo>
                    <a:lnTo>
                      <a:pt x="4" y="4"/>
                    </a:lnTo>
                    <a:lnTo>
                      <a:pt x="6" y="9"/>
                    </a:lnTo>
                    <a:lnTo>
                      <a:pt x="2" y="11"/>
                    </a:lnTo>
                    <a:lnTo>
                      <a:pt x="2" y="15"/>
                    </a:lnTo>
                    <a:lnTo>
                      <a:pt x="0" y="20"/>
                    </a:lnTo>
                    <a:lnTo>
                      <a:pt x="2" y="22"/>
                    </a:lnTo>
                    <a:lnTo>
                      <a:pt x="2" y="26"/>
                    </a:lnTo>
                    <a:lnTo>
                      <a:pt x="4" y="29"/>
                    </a:lnTo>
                    <a:lnTo>
                      <a:pt x="4" y="33"/>
                    </a:lnTo>
                    <a:lnTo>
                      <a:pt x="8" y="35"/>
                    </a:lnTo>
                    <a:lnTo>
                      <a:pt x="11" y="37"/>
                    </a:lnTo>
                    <a:lnTo>
                      <a:pt x="13" y="37"/>
                    </a:lnTo>
                    <a:lnTo>
                      <a:pt x="15" y="37"/>
                    </a:lnTo>
                    <a:lnTo>
                      <a:pt x="19" y="37"/>
                    </a:lnTo>
                    <a:lnTo>
                      <a:pt x="22" y="37"/>
                    </a:lnTo>
                    <a:lnTo>
                      <a:pt x="24" y="35"/>
                    </a:lnTo>
                    <a:lnTo>
                      <a:pt x="26" y="33"/>
                    </a:lnTo>
                    <a:lnTo>
                      <a:pt x="28" y="29"/>
                    </a:lnTo>
                    <a:lnTo>
                      <a:pt x="30" y="26"/>
                    </a:lnTo>
                    <a:lnTo>
                      <a:pt x="30"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2" name="Freeform 924"/>
              <p:cNvSpPr>
                <a:spLocks/>
              </p:cNvSpPr>
              <p:nvPr/>
            </p:nvSpPr>
            <p:spPr bwMode="auto">
              <a:xfrm>
                <a:off x="6260" y="2691"/>
                <a:ext cx="30" cy="37"/>
              </a:xfrm>
              <a:custGeom>
                <a:avLst/>
                <a:gdLst>
                  <a:gd name="T0" fmla="*/ 30 w 30"/>
                  <a:gd name="T1" fmla="*/ 20 h 37"/>
                  <a:gd name="T2" fmla="*/ 30 w 30"/>
                  <a:gd name="T3" fmla="*/ 15 h 37"/>
                  <a:gd name="T4" fmla="*/ 30 w 30"/>
                  <a:gd name="T5" fmla="*/ 13 h 37"/>
                  <a:gd name="T6" fmla="*/ 28 w 30"/>
                  <a:gd name="T7" fmla="*/ 9 h 37"/>
                  <a:gd name="T8" fmla="*/ 26 w 30"/>
                  <a:gd name="T9" fmla="*/ 6 h 37"/>
                  <a:gd name="T10" fmla="*/ 24 w 30"/>
                  <a:gd name="T11" fmla="*/ 4 h 37"/>
                  <a:gd name="T12" fmla="*/ 22 w 30"/>
                  <a:gd name="T13" fmla="*/ 2 h 37"/>
                  <a:gd name="T14" fmla="*/ 19 w 30"/>
                  <a:gd name="T15" fmla="*/ 0 h 37"/>
                  <a:gd name="T16" fmla="*/ 15 w 30"/>
                  <a:gd name="T17" fmla="*/ 0 h 37"/>
                  <a:gd name="T18" fmla="*/ 13 w 30"/>
                  <a:gd name="T19" fmla="*/ 0 h 37"/>
                  <a:gd name="T20" fmla="*/ 11 w 30"/>
                  <a:gd name="T21" fmla="*/ 2 h 37"/>
                  <a:gd name="T22" fmla="*/ 8 w 30"/>
                  <a:gd name="T23" fmla="*/ 4 h 37"/>
                  <a:gd name="T24" fmla="*/ 4 w 30"/>
                  <a:gd name="T25" fmla="*/ 6 h 37"/>
                  <a:gd name="T26" fmla="*/ 4 w 30"/>
                  <a:gd name="T27" fmla="*/ 9 h 37"/>
                  <a:gd name="T28" fmla="*/ 2 w 30"/>
                  <a:gd name="T29" fmla="*/ 13 h 37"/>
                  <a:gd name="T30" fmla="*/ 2 w 30"/>
                  <a:gd name="T31" fmla="*/ 15 h 37"/>
                  <a:gd name="T32" fmla="*/ 0 w 30"/>
                  <a:gd name="T33" fmla="*/ 20 h 37"/>
                  <a:gd name="T34" fmla="*/ 2 w 30"/>
                  <a:gd name="T35" fmla="*/ 22 h 37"/>
                  <a:gd name="T36" fmla="*/ 2 w 30"/>
                  <a:gd name="T37" fmla="*/ 26 h 37"/>
                  <a:gd name="T38" fmla="*/ 4 w 30"/>
                  <a:gd name="T39" fmla="*/ 31 h 37"/>
                  <a:gd name="T40" fmla="*/ 4 w 30"/>
                  <a:gd name="T41" fmla="*/ 33 h 37"/>
                  <a:gd name="T42" fmla="*/ 8 w 30"/>
                  <a:gd name="T43" fmla="*/ 35 h 37"/>
                  <a:gd name="T44" fmla="*/ 11 w 30"/>
                  <a:gd name="T45" fmla="*/ 37 h 37"/>
                  <a:gd name="T46" fmla="*/ 13 w 30"/>
                  <a:gd name="T47" fmla="*/ 37 h 37"/>
                  <a:gd name="T48" fmla="*/ 15 w 30"/>
                  <a:gd name="T49" fmla="*/ 37 h 37"/>
                  <a:gd name="T50" fmla="*/ 19 w 30"/>
                  <a:gd name="T51" fmla="*/ 37 h 37"/>
                  <a:gd name="T52" fmla="*/ 22 w 30"/>
                  <a:gd name="T53" fmla="*/ 37 h 37"/>
                  <a:gd name="T54" fmla="*/ 24 w 30"/>
                  <a:gd name="T55" fmla="*/ 35 h 37"/>
                  <a:gd name="T56" fmla="*/ 26 w 30"/>
                  <a:gd name="T57" fmla="*/ 33 h 37"/>
                  <a:gd name="T58" fmla="*/ 28 w 30"/>
                  <a:gd name="T59" fmla="*/ 31 h 37"/>
                  <a:gd name="T60" fmla="*/ 30 w 30"/>
                  <a:gd name="T61" fmla="*/ 26 h 37"/>
                  <a:gd name="T62" fmla="*/ 30 w 30"/>
                  <a:gd name="T6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0" h="37">
                    <a:moveTo>
                      <a:pt x="30" y="20"/>
                    </a:moveTo>
                    <a:lnTo>
                      <a:pt x="30" y="15"/>
                    </a:lnTo>
                    <a:lnTo>
                      <a:pt x="30" y="13"/>
                    </a:lnTo>
                    <a:lnTo>
                      <a:pt x="28" y="9"/>
                    </a:lnTo>
                    <a:lnTo>
                      <a:pt x="26" y="6"/>
                    </a:lnTo>
                    <a:lnTo>
                      <a:pt x="24" y="4"/>
                    </a:lnTo>
                    <a:lnTo>
                      <a:pt x="22" y="2"/>
                    </a:lnTo>
                    <a:lnTo>
                      <a:pt x="19" y="0"/>
                    </a:lnTo>
                    <a:lnTo>
                      <a:pt x="15" y="0"/>
                    </a:lnTo>
                    <a:lnTo>
                      <a:pt x="13" y="0"/>
                    </a:lnTo>
                    <a:lnTo>
                      <a:pt x="11" y="2"/>
                    </a:lnTo>
                    <a:lnTo>
                      <a:pt x="8" y="4"/>
                    </a:lnTo>
                    <a:lnTo>
                      <a:pt x="4" y="6"/>
                    </a:lnTo>
                    <a:lnTo>
                      <a:pt x="4" y="9"/>
                    </a:lnTo>
                    <a:lnTo>
                      <a:pt x="2" y="13"/>
                    </a:lnTo>
                    <a:lnTo>
                      <a:pt x="2" y="15"/>
                    </a:lnTo>
                    <a:lnTo>
                      <a:pt x="0" y="20"/>
                    </a:lnTo>
                    <a:lnTo>
                      <a:pt x="2" y="22"/>
                    </a:lnTo>
                    <a:lnTo>
                      <a:pt x="2" y="26"/>
                    </a:lnTo>
                    <a:lnTo>
                      <a:pt x="4" y="31"/>
                    </a:lnTo>
                    <a:lnTo>
                      <a:pt x="4" y="33"/>
                    </a:lnTo>
                    <a:lnTo>
                      <a:pt x="8" y="35"/>
                    </a:lnTo>
                    <a:lnTo>
                      <a:pt x="11" y="37"/>
                    </a:lnTo>
                    <a:lnTo>
                      <a:pt x="13" y="37"/>
                    </a:lnTo>
                    <a:lnTo>
                      <a:pt x="15" y="37"/>
                    </a:lnTo>
                    <a:lnTo>
                      <a:pt x="19" y="37"/>
                    </a:lnTo>
                    <a:lnTo>
                      <a:pt x="22" y="37"/>
                    </a:lnTo>
                    <a:lnTo>
                      <a:pt x="24" y="35"/>
                    </a:lnTo>
                    <a:lnTo>
                      <a:pt x="26" y="33"/>
                    </a:lnTo>
                    <a:lnTo>
                      <a:pt x="28" y="31"/>
                    </a:lnTo>
                    <a:lnTo>
                      <a:pt x="30" y="26"/>
                    </a:lnTo>
                    <a:lnTo>
                      <a:pt x="30"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3" name="Freeform 925"/>
              <p:cNvSpPr>
                <a:spLocks/>
              </p:cNvSpPr>
              <p:nvPr/>
            </p:nvSpPr>
            <p:spPr bwMode="auto">
              <a:xfrm>
                <a:off x="6282" y="2693"/>
                <a:ext cx="31" cy="40"/>
              </a:xfrm>
              <a:custGeom>
                <a:avLst/>
                <a:gdLst>
                  <a:gd name="T0" fmla="*/ 31 w 31"/>
                  <a:gd name="T1" fmla="*/ 20 h 40"/>
                  <a:gd name="T2" fmla="*/ 31 w 31"/>
                  <a:gd name="T3" fmla="*/ 15 h 40"/>
                  <a:gd name="T4" fmla="*/ 31 w 31"/>
                  <a:gd name="T5" fmla="*/ 13 h 40"/>
                  <a:gd name="T6" fmla="*/ 28 w 31"/>
                  <a:gd name="T7" fmla="*/ 9 h 40"/>
                  <a:gd name="T8" fmla="*/ 26 w 31"/>
                  <a:gd name="T9" fmla="*/ 7 h 40"/>
                  <a:gd name="T10" fmla="*/ 24 w 31"/>
                  <a:gd name="T11" fmla="*/ 4 h 40"/>
                  <a:gd name="T12" fmla="*/ 22 w 31"/>
                  <a:gd name="T13" fmla="*/ 2 h 40"/>
                  <a:gd name="T14" fmla="*/ 17 w 31"/>
                  <a:gd name="T15" fmla="*/ 0 h 40"/>
                  <a:gd name="T16" fmla="*/ 15 w 31"/>
                  <a:gd name="T17" fmla="*/ 0 h 40"/>
                  <a:gd name="T18" fmla="*/ 13 w 31"/>
                  <a:gd name="T19" fmla="*/ 0 h 40"/>
                  <a:gd name="T20" fmla="*/ 11 w 31"/>
                  <a:gd name="T21" fmla="*/ 2 h 40"/>
                  <a:gd name="T22" fmla="*/ 6 w 31"/>
                  <a:gd name="T23" fmla="*/ 4 h 40"/>
                  <a:gd name="T24" fmla="*/ 13 w 31"/>
                  <a:gd name="T25" fmla="*/ 7 h 40"/>
                  <a:gd name="T26" fmla="*/ 4 w 31"/>
                  <a:gd name="T27" fmla="*/ 9 h 40"/>
                  <a:gd name="T28" fmla="*/ 2 w 31"/>
                  <a:gd name="T29" fmla="*/ 13 h 40"/>
                  <a:gd name="T30" fmla="*/ 4 w 31"/>
                  <a:gd name="T31" fmla="*/ 15 h 40"/>
                  <a:gd name="T32" fmla="*/ 0 w 31"/>
                  <a:gd name="T33" fmla="*/ 20 h 40"/>
                  <a:gd name="T34" fmla="*/ 0 w 31"/>
                  <a:gd name="T35" fmla="*/ 24 h 40"/>
                  <a:gd name="T36" fmla="*/ 2 w 31"/>
                  <a:gd name="T37" fmla="*/ 27 h 40"/>
                  <a:gd name="T38" fmla="*/ 2 w 31"/>
                  <a:gd name="T39" fmla="*/ 31 h 40"/>
                  <a:gd name="T40" fmla="*/ 4 w 31"/>
                  <a:gd name="T41" fmla="*/ 33 h 40"/>
                  <a:gd name="T42" fmla="*/ 6 w 31"/>
                  <a:gd name="T43" fmla="*/ 35 h 40"/>
                  <a:gd name="T44" fmla="*/ 11 w 31"/>
                  <a:gd name="T45" fmla="*/ 38 h 40"/>
                  <a:gd name="T46" fmla="*/ 13 w 31"/>
                  <a:gd name="T47" fmla="*/ 38 h 40"/>
                  <a:gd name="T48" fmla="*/ 15 w 31"/>
                  <a:gd name="T49" fmla="*/ 40 h 40"/>
                  <a:gd name="T50" fmla="*/ 17 w 31"/>
                  <a:gd name="T51" fmla="*/ 38 h 40"/>
                  <a:gd name="T52" fmla="*/ 22 w 31"/>
                  <a:gd name="T53" fmla="*/ 38 h 40"/>
                  <a:gd name="T54" fmla="*/ 24 w 31"/>
                  <a:gd name="T55" fmla="*/ 35 h 40"/>
                  <a:gd name="T56" fmla="*/ 26 w 31"/>
                  <a:gd name="T57" fmla="*/ 33 h 40"/>
                  <a:gd name="T58" fmla="*/ 28 w 31"/>
                  <a:gd name="T59" fmla="*/ 31 h 40"/>
                  <a:gd name="T60" fmla="*/ 31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5"/>
                    </a:lnTo>
                    <a:lnTo>
                      <a:pt x="31" y="13"/>
                    </a:lnTo>
                    <a:lnTo>
                      <a:pt x="28" y="9"/>
                    </a:lnTo>
                    <a:lnTo>
                      <a:pt x="26" y="7"/>
                    </a:lnTo>
                    <a:lnTo>
                      <a:pt x="24" y="4"/>
                    </a:lnTo>
                    <a:lnTo>
                      <a:pt x="22" y="2"/>
                    </a:lnTo>
                    <a:lnTo>
                      <a:pt x="17" y="0"/>
                    </a:lnTo>
                    <a:lnTo>
                      <a:pt x="15" y="0"/>
                    </a:lnTo>
                    <a:lnTo>
                      <a:pt x="13" y="0"/>
                    </a:lnTo>
                    <a:lnTo>
                      <a:pt x="11" y="2"/>
                    </a:lnTo>
                    <a:lnTo>
                      <a:pt x="6" y="4"/>
                    </a:lnTo>
                    <a:lnTo>
                      <a:pt x="13" y="7"/>
                    </a:lnTo>
                    <a:lnTo>
                      <a:pt x="4" y="9"/>
                    </a:lnTo>
                    <a:lnTo>
                      <a:pt x="2" y="13"/>
                    </a:lnTo>
                    <a:lnTo>
                      <a:pt x="4" y="15"/>
                    </a:lnTo>
                    <a:lnTo>
                      <a:pt x="0" y="20"/>
                    </a:lnTo>
                    <a:lnTo>
                      <a:pt x="0" y="24"/>
                    </a:lnTo>
                    <a:lnTo>
                      <a:pt x="2" y="27"/>
                    </a:lnTo>
                    <a:lnTo>
                      <a:pt x="2" y="31"/>
                    </a:lnTo>
                    <a:lnTo>
                      <a:pt x="4" y="33"/>
                    </a:lnTo>
                    <a:lnTo>
                      <a:pt x="6" y="35"/>
                    </a:lnTo>
                    <a:lnTo>
                      <a:pt x="11" y="38"/>
                    </a:lnTo>
                    <a:lnTo>
                      <a:pt x="13" y="38"/>
                    </a:lnTo>
                    <a:lnTo>
                      <a:pt x="15" y="40"/>
                    </a:lnTo>
                    <a:lnTo>
                      <a:pt x="17" y="38"/>
                    </a:lnTo>
                    <a:lnTo>
                      <a:pt x="22" y="38"/>
                    </a:lnTo>
                    <a:lnTo>
                      <a:pt x="24" y="35"/>
                    </a:lnTo>
                    <a:lnTo>
                      <a:pt x="26" y="33"/>
                    </a:lnTo>
                    <a:lnTo>
                      <a:pt x="28" y="31"/>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4" name="Freeform 926"/>
              <p:cNvSpPr>
                <a:spLocks/>
              </p:cNvSpPr>
              <p:nvPr/>
            </p:nvSpPr>
            <p:spPr bwMode="auto">
              <a:xfrm>
                <a:off x="6295" y="2682"/>
                <a:ext cx="31" cy="38"/>
              </a:xfrm>
              <a:custGeom>
                <a:avLst/>
                <a:gdLst>
                  <a:gd name="T0" fmla="*/ 31 w 31"/>
                  <a:gd name="T1" fmla="*/ 18 h 38"/>
                  <a:gd name="T2" fmla="*/ 29 w 31"/>
                  <a:gd name="T3" fmla="*/ 15 h 38"/>
                  <a:gd name="T4" fmla="*/ 29 w 31"/>
                  <a:gd name="T5" fmla="*/ 11 h 38"/>
                  <a:gd name="T6" fmla="*/ 26 w 31"/>
                  <a:gd name="T7" fmla="*/ 9 h 38"/>
                  <a:gd name="T8" fmla="*/ 26 w 31"/>
                  <a:gd name="T9" fmla="*/ 4 h 38"/>
                  <a:gd name="T10" fmla="*/ 22 w 31"/>
                  <a:gd name="T11" fmla="*/ 2 h 38"/>
                  <a:gd name="T12" fmla="*/ 20 w 31"/>
                  <a:gd name="T13" fmla="*/ 0 h 38"/>
                  <a:gd name="T14" fmla="*/ 18 w 31"/>
                  <a:gd name="T15" fmla="*/ 0 h 38"/>
                  <a:gd name="T16" fmla="*/ 15 w 31"/>
                  <a:gd name="T17" fmla="*/ 0 h 38"/>
                  <a:gd name="T18" fmla="*/ 11 w 31"/>
                  <a:gd name="T19" fmla="*/ 0 h 38"/>
                  <a:gd name="T20" fmla="*/ 9 w 31"/>
                  <a:gd name="T21" fmla="*/ 0 h 38"/>
                  <a:gd name="T22" fmla="*/ 7 w 31"/>
                  <a:gd name="T23" fmla="*/ 2 h 38"/>
                  <a:gd name="T24" fmla="*/ 4 w 31"/>
                  <a:gd name="T25" fmla="*/ 4 h 38"/>
                  <a:gd name="T26" fmla="*/ 2 w 31"/>
                  <a:gd name="T27" fmla="*/ 9 h 38"/>
                  <a:gd name="T28" fmla="*/ 0 w 31"/>
                  <a:gd name="T29" fmla="*/ 11 h 38"/>
                  <a:gd name="T30" fmla="*/ 0 w 31"/>
                  <a:gd name="T31" fmla="*/ 15 h 38"/>
                  <a:gd name="T32" fmla="*/ 0 w 31"/>
                  <a:gd name="T33" fmla="*/ 18 h 38"/>
                  <a:gd name="T34" fmla="*/ 0 w 31"/>
                  <a:gd name="T35" fmla="*/ 22 h 38"/>
                  <a:gd name="T36" fmla="*/ 0 w 31"/>
                  <a:gd name="T37" fmla="*/ 26 h 38"/>
                  <a:gd name="T38" fmla="*/ 2 w 31"/>
                  <a:gd name="T39" fmla="*/ 29 h 38"/>
                  <a:gd name="T40" fmla="*/ 4 w 31"/>
                  <a:gd name="T41" fmla="*/ 31 h 38"/>
                  <a:gd name="T42" fmla="*/ 7 w 31"/>
                  <a:gd name="T43" fmla="*/ 33 h 38"/>
                  <a:gd name="T44" fmla="*/ 9 w 31"/>
                  <a:gd name="T45" fmla="*/ 35 h 38"/>
                  <a:gd name="T46" fmla="*/ 11 w 31"/>
                  <a:gd name="T47" fmla="*/ 38 h 38"/>
                  <a:gd name="T48" fmla="*/ 15 w 31"/>
                  <a:gd name="T49" fmla="*/ 38 h 38"/>
                  <a:gd name="T50" fmla="*/ 18 w 31"/>
                  <a:gd name="T51" fmla="*/ 38 h 38"/>
                  <a:gd name="T52" fmla="*/ 20 w 31"/>
                  <a:gd name="T53" fmla="*/ 35 h 38"/>
                  <a:gd name="T54" fmla="*/ 22 w 31"/>
                  <a:gd name="T55" fmla="*/ 33 h 38"/>
                  <a:gd name="T56" fmla="*/ 26 w 31"/>
                  <a:gd name="T57" fmla="*/ 31 h 38"/>
                  <a:gd name="T58" fmla="*/ 26 w 31"/>
                  <a:gd name="T59" fmla="*/ 29 h 38"/>
                  <a:gd name="T60" fmla="*/ 29 w 31"/>
                  <a:gd name="T61" fmla="*/ 26 h 38"/>
                  <a:gd name="T62" fmla="*/ 31 w 31"/>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18"/>
                    </a:moveTo>
                    <a:lnTo>
                      <a:pt x="29" y="15"/>
                    </a:lnTo>
                    <a:lnTo>
                      <a:pt x="29" y="11"/>
                    </a:lnTo>
                    <a:lnTo>
                      <a:pt x="26" y="9"/>
                    </a:lnTo>
                    <a:lnTo>
                      <a:pt x="26" y="4"/>
                    </a:lnTo>
                    <a:lnTo>
                      <a:pt x="22" y="2"/>
                    </a:lnTo>
                    <a:lnTo>
                      <a:pt x="20" y="0"/>
                    </a:lnTo>
                    <a:lnTo>
                      <a:pt x="18" y="0"/>
                    </a:lnTo>
                    <a:lnTo>
                      <a:pt x="15" y="0"/>
                    </a:lnTo>
                    <a:lnTo>
                      <a:pt x="11" y="0"/>
                    </a:lnTo>
                    <a:lnTo>
                      <a:pt x="9" y="0"/>
                    </a:lnTo>
                    <a:lnTo>
                      <a:pt x="7" y="2"/>
                    </a:lnTo>
                    <a:lnTo>
                      <a:pt x="4" y="4"/>
                    </a:lnTo>
                    <a:lnTo>
                      <a:pt x="2" y="9"/>
                    </a:lnTo>
                    <a:lnTo>
                      <a:pt x="0" y="11"/>
                    </a:lnTo>
                    <a:lnTo>
                      <a:pt x="0" y="15"/>
                    </a:lnTo>
                    <a:lnTo>
                      <a:pt x="0" y="18"/>
                    </a:lnTo>
                    <a:lnTo>
                      <a:pt x="0" y="22"/>
                    </a:lnTo>
                    <a:lnTo>
                      <a:pt x="0" y="26"/>
                    </a:lnTo>
                    <a:lnTo>
                      <a:pt x="2" y="29"/>
                    </a:lnTo>
                    <a:lnTo>
                      <a:pt x="4" y="31"/>
                    </a:lnTo>
                    <a:lnTo>
                      <a:pt x="7" y="33"/>
                    </a:lnTo>
                    <a:lnTo>
                      <a:pt x="9" y="35"/>
                    </a:lnTo>
                    <a:lnTo>
                      <a:pt x="11" y="38"/>
                    </a:lnTo>
                    <a:lnTo>
                      <a:pt x="15" y="38"/>
                    </a:lnTo>
                    <a:lnTo>
                      <a:pt x="18" y="38"/>
                    </a:lnTo>
                    <a:lnTo>
                      <a:pt x="20" y="35"/>
                    </a:lnTo>
                    <a:lnTo>
                      <a:pt x="22" y="33"/>
                    </a:lnTo>
                    <a:lnTo>
                      <a:pt x="26" y="31"/>
                    </a:lnTo>
                    <a:lnTo>
                      <a:pt x="26" y="29"/>
                    </a:lnTo>
                    <a:lnTo>
                      <a:pt x="29" y="26"/>
                    </a:lnTo>
                    <a:lnTo>
                      <a:pt x="31"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5" name="Freeform 927"/>
              <p:cNvSpPr>
                <a:spLocks/>
              </p:cNvSpPr>
              <p:nvPr/>
            </p:nvSpPr>
            <p:spPr bwMode="auto">
              <a:xfrm>
                <a:off x="6321" y="2633"/>
                <a:ext cx="31" cy="38"/>
              </a:xfrm>
              <a:custGeom>
                <a:avLst/>
                <a:gdLst>
                  <a:gd name="T0" fmla="*/ 31 w 31"/>
                  <a:gd name="T1" fmla="*/ 18 h 38"/>
                  <a:gd name="T2" fmla="*/ 31 w 31"/>
                  <a:gd name="T3" fmla="*/ 16 h 38"/>
                  <a:gd name="T4" fmla="*/ 29 w 31"/>
                  <a:gd name="T5" fmla="*/ 11 h 38"/>
                  <a:gd name="T6" fmla="*/ 29 w 31"/>
                  <a:gd name="T7" fmla="*/ 9 h 38"/>
                  <a:gd name="T8" fmla="*/ 27 w 31"/>
                  <a:gd name="T9" fmla="*/ 5 h 38"/>
                  <a:gd name="T10" fmla="*/ 27 w 31"/>
                  <a:gd name="T11" fmla="*/ 2 h 38"/>
                  <a:gd name="T12" fmla="*/ 23 w 31"/>
                  <a:gd name="T13" fmla="*/ 0 h 38"/>
                  <a:gd name="T14" fmla="*/ 18 w 31"/>
                  <a:gd name="T15" fmla="*/ 0 h 38"/>
                  <a:gd name="T16" fmla="*/ 16 w 31"/>
                  <a:gd name="T17" fmla="*/ 0 h 38"/>
                  <a:gd name="T18" fmla="*/ 14 w 31"/>
                  <a:gd name="T19" fmla="*/ 0 h 38"/>
                  <a:gd name="T20" fmla="*/ 9 w 31"/>
                  <a:gd name="T21" fmla="*/ 0 h 38"/>
                  <a:gd name="T22" fmla="*/ 7 w 31"/>
                  <a:gd name="T23" fmla="*/ 2 h 38"/>
                  <a:gd name="T24" fmla="*/ 5 w 31"/>
                  <a:gd name="T25" fmla="*/ 5 h 38"/>
                  <a:gd name="T26" fmla="*/ 5 w 31"/>
                  <a:gd name="T27" fmla="*/ 9 h 38"/>
                  <a:gd name="T28" fmla="*/ 3 w 31"/>
                  <a:gd name="T29" fmla="*/ 11 h 38"/>
                  <a:gd name="T30" fmla="*/ 5 w 31"/>
                  <a:gd name="T31" fmla="*/ 16 h 38"/>
                  <a:gd name="T32" fmla="*/ 0 w 31"/>
                  <a:gd name="T33" fmla="*/ 18 h 38"/>
                  <a:gd name="T34" fmla="*/ 0 w 31"/>
                  <a:gd name="T35" fmla="*/ 22 h 38"/>
                  <a:gd name="T36" fmla="*/ 3 w 31"/>
                  <a:gd name="T37" fmla="*/ 27 h 38"/>
                  <a:gd name="T38" fmla="*/ 3 w 31"/>
                  <a:gd name="T39" fmla="*/ 29 h 38"/>
                  <a:gd name="T40" fmla="*/ 5 w 31"/>
                  <a:gd name="T41" fmla="*/ 33 h 38"/>
                  <a:gd name="T42" fmla="*/ 7 w 31"/>
                  <a:gd name="T43" fmla="*/ 33 h 38"/>
                  <a:gd name="T44" fmla="*/ 9 w 31"/>
                  <a:gd name="T45" fmla="*/ 36 h 38"/>
                  <a:gd name="T46" fmla="*/ 14 w 31"/>
                  <a:gd name="T47" fmla="*/ 38 h 38"/>
                  <a:gd name="T48" fmla="*/ 16 w 31"/>
                  <a:gd name="T49" fmla="*/ 38 h 38"/>
                  <a:gd name="T50" fmla="*/ 18 w 31"/>
                  <a:gd name="T51" fmla="*/ 38 h 38"/>
                  <a:gd name="T52" fmla="*/ 23 w 31"/>
                  <a:gd name="T53" fmla="*/ 36 h 38"/>
                  <a:gd name="T54" fmla="*/ 25 w 31"/>
                  <a:gd name="T55" fmla="*/ 33 h 38"/>
                  <a:gd name="T56" fmla="*/ 27 w 31"/>
                  <a:gd name="T57" fmla="*/ 33 h 38"/>
                  <a:gd name="T58" fmla="*/ 29 w 31"/>
                  <a:gd name="T59" fmla="*/ 29 h 38"/>
                  <a:gd name="T60" fmla="*/ 29 w 31"/>
                  <a:gd name="T61" fmla="*/ 27 h 38"/>
                  <a:gd name="T62" fmla="*/ 31 w 31"/>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18"/>
                    </a:moveTo>
                    <a:lnTo>
                      <a:pt x="31" y="16"/>
                    </a:lnTo>
                    <a:lnTo>
                      <a:pt x="29" y="11"/>
                    </a:lnTo>
                    <a:lnTo>
                      <a:pt x="29" y="9"/>
                    </a:lnTo>
                    <a:lnTo>
                      <a:pt x="27" y="5"/>
                    </a:lnTo>
                    <a:lnTo>
                      <a:pt x="27" y="2"/>
                    </a:lnTo>
                    <a:lnTo>
                      <a:pt x="23" y="0"/>
                    </a:lnTo>
                    <a:lnTo>
                      <a:pt x="18" y="0"/>
                    </a:lnTo>
                    <a:lnTo>
                      <a:pt x="16" y="0"/>
                    </a:lnTo>
                    <a:lnTo>
                      <a:pt x="14" y="0"/>
                    </a:lnTo>
                    <a:lnTo>
                      <a:pt x="9" y="0"/>
                    </a:lnTo>
                    <a:lnTo>
                      <a:pt x="7" y="2"/>
                    </a:lnTo>
                    <a:lnTo>
                      <a:pt x="5" y="5"/>
                    </a:lnTo>
                    <a:lnTo>
                      <a:pt x="5" y="9"/>
                    </a:lnTo>
                    <a:lnTo>
                      <a:pt x="3" y="11"/>
                    </a:lnTo>
                    <a:lnTo>
                      <a:pt x="5" y="16"/>
                    </a:lnTo>
                    <a:lnTo>
                      <a:pt x="0" y="18"/>
                    </a:lnTo>
                    <a:lnTo>
                      <a:pt x="0" y="22"/>
                    </a:lnTo>
                    <a:lnTo>
                      <a:pt x="3" y="27"/>
                    </a:lnTo>
                    <a:lnTo>
                      <a:pt x="3" y="29"/>
                    </a:lnTo>
                    <a:lnTo>
                      <a:pt x="5" y="33"/>
                    </a:lnTo>
                    <a:lnTo>
                      <a:pt x="7" y="33"/>
                    </a:lnTo>
                    <a:lnTo>
                      <a:pt x="9" y="36"/>
                    </a:lnTo>
                    <a:lnTo>
                      <a:pt x="14" y="38"/>
                    </a:lnTo>
                    <a:lnTo>
                      <a:pt x="16" y="38"/>
                    </a:lnTo>
                    <a:lnTo>
                      <a:pt x="18" y="38"/>
                    </a:lnTo>
                    <a:lnTo>
                      <a:pt x="23" y="36"/>
                    </a:lnTo>
                    <a:lnTo>
                      <a:pt x="25" y="33"/>
                    </a:lnTo>
                    <a:lnTo>
                      <a:pt x="27" y="33"/>
                    </a:lnTo>
                    <a:lnTo>
                      <a:pt x="29" y="29"/>
                    </a:lnTo>
                    <a:lnTo>
                      <a:pt x="29" y="27"/>
                    </a:lnTo>
                    <a:lnTo>
                      <a:pt x="31"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6" name="Freeform 928"/>
              <p:cNvSpPr>
                <a:spLocks/>
              </p:cNvSpPr>
              <p:nvPr/>
            </p:nvSpPr>
            <p:spPr bwMode="auto">
              <a:xfrm>
                <a:off x="6321" y="2629"/>
                <a:ext cx="31" cy="37"/>
              </a:xfrm>
              <a:custGeom>
                <a:avLst/>
                <a:gdLst>
                  <a:gd name="T0" fmla="*/ 31 w 31"/>
                  <a:gd name="T1" fmla="*/ 20 h 37"/>
                  <a:gd name="T2" fmla="*/ 31 w 31"/>
                  <a:gd name="T3" fmla="*/ 15 h 37"/>
                  <a:gd name="T4" fmla="*/ 29 w 31"/>
                  <a:gd name="T5" fmla="*/ 13 h 37"/>
                  <a:gd name="T6" fmla="*/ 29 w 31"/>
                  <a:gd name="T7" fmla="*/ 9 h 37"/>
                  <a:gd name="T8" fmla="*/ 27 w 31"/>
                  <a:gd name="T9" fmla="*/ 6 h 37"/>
                  <a:gd name="T10" fmla="*/ 25 w 31"/>
                  <a:gd name="T11" fmla="*/ 4 h 37"/>
                  <a:gd name="T12" fmla="*/ 23 w 31"/>
                  <a:gd name="T13" fmla="*/ 2 h 37"/>
                  <a:gd name="T14" fmla="*/ 18 w 31"/>
                  <a:gd name="T15" fmla="*/ 0 h 37"/>
                  <a:gd name="T16" fmla="*/ 16 w 31"/>
                  <a:gd name="T17" fmla="*/ 0 h 37"/>
                  <a:gd name="T18" fmla="*/ 14 w 31"/>
                  <a:gd name="T19" fmla="*/ 0 h 37"/>
                  <a:gd name="T20" fmla="*/ 9 w 31"/>
                  <a:gd name="T21" fmla="*/ 2 h 37"/>
                  <a:gd name="T22" fmla="*/ 7 w 31"/>
                  <a:gd name="T23" fmla="*/ 4 h 37"/>
                  <a:gd name="T24" fmla="*/ 5 w 31"/>
                  <a:gd name="T25" fmla="*/ 6 h 37"/>
                  <a:gd name="T26" fmla="*/ 3 w 31"/>
                  <a:gd name="T27" fmla="*/ 9 h 37"/>
                  <a:gd name="T28" fmla="*/ 3 w 31"/>
                  <a:gd name="T29" fmla="*/ 13 h 37"/>
                  <a:gd name="T30" fmla="*/ 0 w 31"/>
                  <a:gd name="T31" fmla="*/ 15 h 37"/>
                  <a:gd name="T32" fmla="*/ 0 w 31"/>
                  <a:gd name="T33" fmla="*/ 20 h 37"/>
                  <a:gd name="T34" fmla="*/ 0 w 31"/>
                  <a:gd name="T35" fmla="*/ 24 h 37"/>
                  <a:gd name="T36" fmla="*/ 3 w 31"/>
                  <a:gd name="T37" fmla="*/ 26 h 37"/>
                  <a:gd name="T38" fmla="*/ 3 w 31"/>
                  <a:gd name="T39" fmla="*/ 31 h 37"/>
                  <a:gd name="T40" fmla="*/ 5 w 31"/>
                  <a:gd name="T41" fmla="*/ 33 h 37"/>
                  <a:gd name="T42" fmla="*/ 7 w 31"/>
                  <a:gd name="T43" fmla="*/ 35 h 37"/>
                  <a:gd name="T44" fmla="*/ 9 w 31"/>
                  <a:gd name="T45" fmla="*/ 37 h 37"/>
                  <a:gd name="T46" fmla="*/ 14 w 31"/>
                  <a:gd name="T47" fmla="*/ 37 h 37"/>
                  <a:gd name="T48" fmla="*/ 16 w 31"/>
                  <a:gd name="T49" fmla="*/ 37 h 37"/>
                  <a:gd name="T50" fmla="*/ 18 w 31"/>
                  <a:gd name="T51" fmla="*/ 37 h 37"/>
                  <a:gd name="T52" fmla="*/ 23 w 31"/>
                  <a:gd name="T53" fmla="*/ 37 h 37"/>
                  <a:gd name="T54" fmla="*/ 25 w 31"/>
                  <a:gd name="T55" fmla="*/ 35 h 37"/>
                  <a:gd name="T56" fmla="*/ 27 w 31"/>
                  <a:gd name="T57" fmla="*/ 33 h 37"/>
                  <a:gd name="T58" fmla="*/ 29 w 31"/>
                  <a:gd name="T59" fmla="*/ 31 h 37"/>
                  <a:gd name="T60" fmla="*/ 29 w 31"/>
                  <a:gd name="T61" fmla="*/ 26 h 37"/>
                  <a:gd name="T62" fmla="*/ 31 w 31"/>
                  <a:gd name="T6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20"/>
                    </a:moveTo>
                    <a:lnTo>
                      <a:pt x="31" y="15"/>
                    </a:lnTo>
                    <a:lnTo>
                      <a:pt x="29" y="13"/>
                    </a:lnTo>
                    <a:lnTo>
                      <a:pt x="29" y="9"/>
                    </a:lnTo>
                    <a:lnTo>
                      <a:pt x="27" y="6"/>
                    </a:lnTo>
                    <a:lnTo>
                      <a:pt x="25" y="4"/>
                    </a:lnTo>
                    <a:lnTo>
                      <a:pt x="23" y="2"/>
                    </a:lnTo>
                    <a:lnTo>
                      <a:pt x="18" y="0"/>
                    </a:lnTo>
                    <a:lnTo>
                      <a:pt x="16" y="0"/>
                    </a:lnTo>
                    <a:lnTo>
                      <a:pt x="14" y="0"/>
                    </a:lnTo>
                    <a:lnTo>
                      <a:pt x="9" y="2"/>
                    </a:lnTo>
                    <a:lnTo>
                      <a:pt x="7" y="4"/>
                    </a:lnTo>
                    <a:lnTo>
                      <a:pt x="5" y="6"/>
                    </a:lnTo>
                    <a:lnTo>
                      <a:pt x="3" y="9"/>
                    </a:lnTo>
                    <a:lnTo>
                      <a:pt x="3" y="13"/>
                    </a:lnTo>
                    <a:lnTo>
                      <a:pt x="0" y="15"/>
                    </a:lnTo>
                    <a:lnTo>
                      <a:pt x="0" y="20"/>
                    </a:lnTo>
                    <a:lnTo>
                      <a:pt x="0" y="24"/>
                    </a:lnTo>
                    <a:lnTo>
                      <a:pt x="3" y="26"/>
                    </a:lnTo>
                    <a:lnTo>
                      <a:pt x="3" y="31"/>
                    </a:lnTo>
                    <a:lnTo>
                      <a:pt x="5" y="33"/>
                    </a:lnTo>
                    <a:lnTo>
                      <a:pt x="7" y="35"/>
                    </a:lnTo>
                    <a:lnTo>
                      <a:pt x="9" y="37"/>
                    </a:lnTo>
                    <a:lnTo>
                      <a:pt x="14" y="37"/>
                    </a:lnTo>
                    <a:lnTo>
                      <a:pt x="16" y="37"/>
                    </a:lnTo>
                    <a:lnTo>
                      <a:pt x="18" y="37"/>
                    </a:lnTo>
                    <a:lnTo>
                      <a:pt x="23" y="37"/>
                    </a:lnTo>
                    <a:lnTo>
                      <a:pt x="25" y="35"/>
                    </a:lnTo>
                    <a:lnTo>
                      <a:pt x="27" y="33"/>
                    </a:lnTo>
                    <a:lnTo>
                      <a:pt x="29" y="31"/>
                    </a:lnTo>
                    <a:lnTo>
                      <a:pt x="29"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7" name="Freeform 929"/>
              <p:cNvSpPr>
                <a:spLocks/>
              </p:cNvSpPr>
              <p:nvPr/>
            </p:nvSpPr>
            <p:spPr bwMode="auto">
              <a:xfrm>
                <a:off x="6321" y="2629"/>
                <a:ext cx="31" cy="37"/>
              </a:xfrm>
              <a:custGeom>
                <a:avLst/>
                <a:gdLst>
                  <a:gd name="T0" fmla="*/ 31 w 31"/>
                  <a:gd name="T1" fmla="*/ 18 h 37"/>
                  <a:gd name="T2" fmla="*/ 31 w 31"/>
                  <a:gd name="T3" fmla="*/ 15 h 37"/>
                  <a:gd name="T4" fmla="*/ 29 w 31"/>
                  <a:gd name="T5" fmla="*/ 11 h 37"/>
                  <a:gd name="T6" fmla="*/ 29 w 31"/>
                  <a:gd name="T7" fmla="*/ 9 h 37"/>
                  <a:gd name="T8" fmla="*/ 27 w 31"/>
                  <a:gd name="T9" fmla="*/ 4 h 37"/>
                  <a:gd name="T10" fmla="*/ 25 w 31"/>
                  <a:gd name="T11" fmla="*/ 2 h 37"/>
                  <a:gd name="T12" fmla="*/ 23 w 31"/>
                  <a:gd name="T13" fmla="*/ 2 h 37"/>
                  <a:gd name="T14" fmla="*/ 31 w 31"/>
                  <a:gd name="T15" fmla="*/ 0 h 37"/>
                  <a:gd name="T16" fmla="*/ 16 w 31"/>
                  <a:gd name="T17" fmla="*/ 0 h 37"/>
                  <a:gd name="T18" fmla="*/ 14 w 31"/>
                  <a:gd name="T19" fmla="*/ 0 h 37"/>
                  <a:gd name="T20" fmla="*/ 9 w 31"/>
                  <a:gd name="T21" fmla="*/ 2 h 37"/>
                  <a:gd name="T22" fmla="*/ 7 w 31"/>
                  <a:gd name="T23" fmla="*/ 2 h 37"/>
                  <a:gd name="T24" fmla="*/ 5 w 31"/>
                  <a:gd name="T25" fmla="*/ 4 h 37"/>
                  <a:gd name="T26" fmla="*/ 3 w 31"/>
                  <a:gd name="T27" fmla="*/ 9 h 37"/>
                  <a:gd name="T28" fmla="*/ 3 w 31"/>
                  <a:gd name="T29" fmla="*/ 11 h 37"/>
                  <a:gd name="T30" fmla="*/ 0 w 31"/>
                  <a:gd name="T31" fmla="*/ 15 h 37"/>
                  <a:gd name="T32" fmla="*/ 0 w 31"/>
                  <a:gd name="T33" fmla="*/ 18 h 37"/>
                  <a:gd name="T34" fmla="*/ 0 w 31"/>
                  <a:gd name="T35" fmla="*/ 22 h 37"/>
                  <a:gd name="T36" fmla="*/ 3 w 31"/>
                  <a:gd name="T37" fmla="*/ 26 h 37"/>
                  <a:gd name="T38" fmla="*/ 3 w 31"/>
                  <a:gd name="T39" fmla="*/ 29 h 37"/>
                  <a:gd name="T40" fmla="*/ 5 w 31"/>
                  <a:gd name="T41" fmla="*/ 33 h 37"/>
                  <a:gd name="T42" fmla="*/ 7 w 31"/>
                  <a:gd name="T43" fmla="*/ 35 h 37"/>
                  <a:gd name="T44" fmla="*/ 9 w 31"/>
                  <a:gd name="T45" fmla="*/ 37 h 37"/>
                  <a:gd name="T46" fmla="*/ 14 w 31"/>
                  <a:gd name="T47" fmla="*/ 37 h 37"/>
                  <a:gd name="T48" fmla="*/ 16 w 31"/>
                  <a:gd name="T49" fmla="*/ 37 h 37"/>
                  <a:gd name="T50" fmla="*/ 18 w 31"/>
                  <a:gd name="T51" fmla="*/ 37 h 37"/>
                  <a:gd name="T52" fmla="*/ 23 w 31"/>
                  <a:gd name="T53" fmla="*/ 37 h 37"/>
                  <a:gd name="T54" fmla="*/ 25 w 31"/>
                  <a:gd name="T55" fmla="*/ 35 h 37"/>
                  <a:gd name="T56" fmla="*/ 27 w 31"/>
                  <a:gd name="T57" fmla="*/ 33 h 37"/>
                  <a:gd name="T58" fmla="*/ 29 w 31"/>
                  <a:gd name="T59" fmla="*/ 26 h 37"/>
                  <a:gd name="T60" fmla="*/ 29 w 31"/>
                  <a:gd name="T61" fmla="*/ 26 h 37"/>
                  <a:gd name="T62" fmla="*/ 31 w 31"/>
                  <a:gd name="T63" fmla="*/ 18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18"/>
                    </a:moveTo>
                    <a:lnTo>
                      <a:pt x="31" y="15"/>
                    </a:lnTo>
                    <a:lnTo>
                      <a:pt x="29" y="11"/>
                    </a:lnTo>
                    <a:lnTo>
                      <a:pt x="29" y="9"/>
                    </a:lnTo>
                    <a:lnTo>
                      <a:pt x="27" y="4"/>
                    </a:lnTo>
                    <a:lnTo>
                      <a:pt x="25" y="2"/>
                    </a:lnTo>
                    <a:lnTo>
                      <a:pt x="23" y="2"/>
                    </a:lnTo>
                    <a:lnTo>
                      <a:pt x="31" y="0"/>
                    </a:lnTo>
                    <a:lnTo>
                      <a:pt x="16" y="0"/>
                    </a:lnTo>
                    <a:lnTo>
                      <a:pt x="14" y="0"/>
                    </a:lnTo>
                    <a:lnTo>
                      <a:pt x="9" y="2"/>
                    </a:lnTo>
                    <a:lnTo>
                      <a:pt x="7" y="2"/>
                    </a:lnTo>
                    <a:lnTo>
                      <a:pt x="5" y="4"/>
                    </a:lnTo>
                    <a:lnTo>
                      <a:pt x="3" y="9"/>
                    </a:lnTo>
                    <a:lnTo>
                      <a:pt x="3" y="11"/>
                    </a:lnTo>
                    <a:lnTo>
                      <a:pt x="0" y="15"/>
                    </a:lnTo>
                    <a:lnTo>
                      <a:pt x="0" y="18"/>
                    </a:lnTo>
                    <a:lnTo>
                      <a:pt x="0" y="22"/>
                    </a:lnTo>
                    <a:lnTo>
                      <a:pt x="3" y="26"/>
                    </a:lnTo>
                    <a:lnTo>
                      <a:pt x="3" y="29"/>
                    </a:lnTo>
                    <a:lnTo>
                      <a:pt x="5" y="33"/>
                    </a:lnTo>
                    <a:lnTo>
                      <a:pt x="7" y="35"/>
                    </a:lnTo>
                    <a:lnTo>
                      <a:pt x="9" y="37"/>
                    </a:lnTo>
                    <a:lnTo>
                      <a:pt x="14" y="37"/>
                    </a:lnTo>
                    <a:lnTo>
                      <a:pt x="16" y="37"/>
                    </a:lnTo>
                    <a:lnTo>
                      <a:pt x="18" y="37"/>
                    </a:lnTo>
                    <a:lnTo>
                      <a:pt x="23" y="37"/>
                    </a:lnTo>
                    <a:lnTo>
                      <a:pt x="25" y="35"/>
                    </a:lnTo>
                    <a:lnTo>
                      <a:pt x="27" y="33"/>
                    </a:lnTo>
                    <a:lnTo>
                      <a:pt x="29" y="26"/>
                    </a:lnTo>
                    <a:lnTo>
                      <a:pt x="29" y="26"/>
                    </a:lnTo>
                    <a:lnTo>
                      <a:pt x="31"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8" name="Freeform 930"/>
              <p:cNvSpPr>
                <a:spLocks/>
              </p:cNvSpPr>
              <p:nvPr/>
            </p:nvSpPr>
            <p:spPr bwMode="auto">
              <a:xfrm>
                <a:off x="6321" y="2627"/>
                <a:ext cx="31" cy="37"/>
              </a:xfrm>
              <a:custGeom>
                <a:avLst/>
                <a:gdLst>
                  <a:gd name="T0" fmla="*/ 31 w 31"/>
                  <a:gd name="T1" fmla="*/ 20 h 37"/>
                  <a:gd name="T2" fmla="*/ 31 w 31"/>
                  <a:gd name="T3" fmla="*/ 15 h 37"/>
                  <a:gd name="T4" fmla="*/ 29 w 31"/>
                  <a:gd name="T5" fmla="*/ 11 h 37"/>
                  <a:gd name="T6" fmla="*/ 29 w 31"/>
                  <a:gd name="T7" fmla="*/ 8 h 37"/>
                  <a:gd name="T8" fmla="*/ 27 w 31"/>
                  <a:gd name="T9" fmla="*/ 6 h 37"/>
                  <a:gd name="T10" fmla="*/ 25 w 31"/>
                  <a:gd name="T11" fmla="*/ 4 h 37"/>
                  <a:gd name="T12" fmla="*/ 23 w 31"/>
                  <a:gd name="T13" fmla="*/ 2 h 37"/>
                  <a:gd name="T14" fmla="*/ 18 w 31"/>
                  <a:gd name="T15" fmla="*/ 0 h 37"/>
                  <a:gd name="T16" fmla="*/ 16 w 31"/>
                  <a:gd name="T17" fmla="*/ 0 h 37"/>
                  <a:gd name="T18" fmla="*/ 14 w 31"/>
                  <a:gd name="T19" fmla="*/ 0 h 37"/>
                  <a:gd name="T20" fmla="*/ 9 w 31"/>
                  <a:gd name="T21" fmla="*/ 2 h 37"/>
                  <a:gd name="T22" fmla="*/ 7 w 31"/>
                  <a:gd name="T23" fmla="*/ 4 h 37"/>
                  <a:gd name="T24" fmla="*/ 5 w 31"/>
                  <a:gd name="T25" fmla="*/ 6 h 37"/>
                  <a:gd name="T26" fmla="*/ 3 w 31"/>
                  <a:gd name="T27" fmla="*/ 8 h 37"/>
                  <a:gd name="T28" fmla="*/ 3 w 31"/>
                  <a:gd name="T29" fmla="*/ 11 h 37"/>
                  <a:gd name="T30" fmla="*/ 0 w 31"/>
                  <a:gd name="T31" fmla="*/ 15 h 37"/>
                  <a:gd name="T32" fmla="*/ 0 w 31"/>
                  <a:gd name="T33" fmla="*/ 20 h 37"/>
                  <a:gd name="T34" fmla="*/ 0 w 31"/>
                  <a:gd name="T35" fmla="*/ 22 h 37"/>
                  <a:gd name="T36" fmla="*/ 3 w 31"/>
                  <a:gd name="T37" fmla="*/ 26 h 37"/>
                  <a:gd name="T38" fmla="*/ 3 w 31"/>
                  <a:gd name="T39" fmla="*/ 31 h 37"/>
                  <a:gd name="T40" fmla="*/ 5 w 31"/>
                  <a:gd name="T41" fmla="*/ 33 h 37"/>
                  <a:gd name="T42" fmla="*/ 7 w 31"/>
                  <a:gd name="T43" fmla="*/ 35 h 37"/>
                  <a:gd name="T44" fmla="*/ 9 w 31"/>
                  <a:gd name="T45" fmla="*/ 37 h 37"/>
                  <a:gd name="T46" fmla="*/ 14 w 31"/>
                  <a:gd name="T47" fmla="*/ 37 h 37"/>
                  <a:gd name="T48" fmla="*/ 16 w 31"/>
                  <a:gd name="T49" fmla="*/ 37 h 37"/>
                  <a:gd name="T50" fmla="*/ 18 w 31"/>
                  <a:gd name="T51" fmla="*/ 37 h 37"/>
                  <a:gd name="T52" fmla="*/ 23 w 31"/>
                  <a:gd name="T53" fmla="*/ 37 h 37"/>
                  <a:gd name="T54" fmla="*/ 25 w 31"/>
                  <a:gd name="T55" fmla="*/ 35 h 37"/>
                  <a:gd name="T56" fmla="*/ 27 w 31"/>
                  <a:gd name="T57" fmla="*/ 33 h 37"/>
                  <a:gd name="T58" fmla="*/ 29 w 31"/>
                  <a:gd name="T59" fmla="*/ 31 h 37"/>
                  <a:gd name="T60" fmla="*/ 29 w 31"/>
                  <a:gd name="T61" fmla="*/ 26 h 37"/>
                  <a:gd name="T62" fmla="*/ 31 w 31"/>
                  <a:gd name="T6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20"/>
                    </a:moveTo>
                    <a:lnTo>
                      <a:pt x="31" y="15"/>
                    </a:lnTo>
                    <a:lnTo>
                      <a:pt x="29" y="11"/>
                    </a:lnTo>
                    <a:lnTo>
                      <a:pt x="29" y="8"/>
                    </a:lnTo>
                    <a:lnTo>
                      <a:pt x="27" y="6"/>
                    </a:lnTo>
                    <a:lnTo>
                      <a:pt x="25" y="4"/>
                    </a:lnTo>
                    <a:lnTo>
                      <a:pt x="23" y="2"/>
                    </a:lnTo>
                    <a:lnTo>
                      <a:pt x="18" y="0"/>
                    </a:lnTo>
                    <a:lnTo>
                      <a:pt x="16" y="0"/>
                    </a:lnTo>
                    <a:lnTo>
                      <a:pt x="14" y="0"/>
                    </a:lnTo>
                    <a:lnTo>
                      <a:pt x="9" y="2"/>
                    </a:lnTo>
                    <a:lnTo>
                      <a:pt x="7" y="4"/>
                    </a:lnTo>
                    <a:lnTo>
                      <a:pt x="5" y="6"/>
                    </a:lnTo>
                    <a:lnTo>
                      <a:pt x="3" y="8"/>
                    </a:lnTo>
                    <a:lnTo>
                      <a:pt x="3" y="11"/>
                    </a:lnTo>
                    <a:lnTo>
                      <a:pt x="0" y="15"/>
                    </a:lnTo>
                    <a:lnTo>
                      <a:pt x="0" y="20"/>
                    </a:lnTo>
                    <a:lnTo>
                      <a:pt x="0" y="22"/>
                    </a:lnTo>
                    <a:lnTo>
                      <a:pt x="3" y="26"/>
                    </a:lnTo>
                    <a:lnTo>
                      <a:pt x="3" y="31"/>
                    </a:lnTo>
                    <a:lnTo>
                      <a:pt x="5" y="33"/>
                    </a:lnTo>
                    <a:lnTo>
                      <a:pt x="7" y="35"/>
                    </a:lnTo>
                    <a:lnTo>
                      <a:pt x="9" y="37"/>
                    </a:lnTo>
                    <a:lnTo>
                      <a:pt x="14" y="37"/>
                    </a:lnTo>
                    <a:lnTo>
                      <a:pt x="16" y="37"/>
                    </a:lnTo>
                    <a:lnTo>
                      <a:pt x="18" y="37"/>
                    </a:lnTo>
                    <a:lnTo>
                      <a:pt x="23" y="37"/>
                    </a:lnTo>
                    <a:lnTo>
                      <a:pt x="25" y="35"/>
                    </a:lnTo>
                    <a:lnTo>
                      <a:pt x="27" y="33"/>
                    </a:lnTo>
                    <a:lnTo>
                      <a:pt x="29" y="31"/>
                    </a:lnTo>
                    <a:lnTo>
                      <a:pt x="29"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9" name="Freeform 931"/>
              <p:cNvSpPr>
                <a:spLocks/>
              </p:cNvSpPr>
              <p:nvPr/>
            </p:nvSpPr>
            <p:spPr bwMode="auto">
              <a:xfrm>
                <a:off x="6368" y="2605"/>
                <a:ext cx="31" cy="37"/>
              </a:xfrm>
              <a:custGeom>
                <a:avLst/>
                <a:gdLst>
                  <a:gd name="T0" fmla="*/ 31 w 31"/>
                  <a:gd name="T1" fmla="*/ 19 h 37"/>
                  <a:gd name="T2" fmla="*/ 31 w 31"/>
                  <a:gd name="T3" fmla="*/ 15 h 37"/>
                  <a:gd name="T4" fmla="*/ 29 w 31"/>
                  <a:gd name="T5" fmla="*/ 11 h 37"/>
                  <a:gd name="T6" fmla="*/ 29 w 31"/>
                  <a:gd name="T7" fmla="*/ 8 h 37"/>
                  <a:gd name="T8" fmla="*/ 26 w 31"/>
                  <a:gd name="T9" fmla="*/ 6 h 37"/>
                  <a:gd name="T10" fmla="*/ 26 w 31"/>
                  <a:gd name="T11" fmla="*/ 4 h 37"/>
                  <a:gd name="T12" fmla="*/ 22 w 31"/>
                  <a:gd name="T13" fmla="*/ 2 h 37"/>
                  <a:gd name="T14" fmla="*/ 18 w 31"/>
                  <a:gd name="T15" fmla="*/ 0 h 37"/>
                  <a:gd name="T16" fmla="*/ 15 w 31"/>
                  <a:gd name="T17" fmla="*/ 0 h 37"/>
                  <a:gd name="T18" fmla="*/ 13 w 31"/>
                  <a:gd name="T19" fmla="*/ 0 h 37"/>
                  <a:gd name="T20" fmla="*/ 9 w 31"/>
                  <a:gd name="T21" fmla="*/ 2 h 37"/>
                  <a:gd name="T22" fmla="*/ 6 w 31"/>
                  <a:gd name="T23" fmla="*/ 4 h 37"/>
                  <a:gd name="T24" fmla="*/ 4 w 31"/>
                  <a:gd name="T25" fmla="*/ 6 h 37"/>
                  <a:gd name="T26" fmla="*/ 13 w 31"/>
                  <a:gd name="T27" fmla="*/ 8 h 37"/>
                  <a:gd name="T28" fmla="*/ 2 w 31"/>
                  <a:gd name="T29" fmla="*/ 11 h 37"/>
                  <a:gd name="T30" fmla="*/ 0 w 31"/>
                  <a:gd name="T31" fmla="*/ 15 h 37"/>
                  <a:gd name="T32" fmla="*/ 0 w 31"/>
                  <a:gd name="T33" fmla="*/ 19 h 37"/>
                  <a:gd name="T34" fmla="*/ 0 w 31"/>
                  <a:gd name="T35" fmla="*/ 22 h 37"/>
                  <a:gd name="T36" fmla="*/ 2 w 31"/>
                  <a:gd name="T37" fmla="*/ 26 h 37"/>
                  <a:gd name="T38" fmla="*/ 2 w 31"/>
                  <a:gd name="T39" fmla="*/ 28 h 37"/>
                  <a:gd name="T40" fmla="*/ 4 w 31"/>
                  <a:gd name="T41" fmla="*/ 33 h 37"/>
                  <a:gd name="T42" fmla="*/ 6 w 31"/>
                  <a:gd name="T43" fmla="*/ 35 h 37"/>
                  <a:gd name="T44" fmla="*/ 9 w 31"/>
                  <a:gd name="T45" fmla="*/ 37 h 37"/>
                  <a:gd name="T46" fmla="*/ 13 w 31"/>
                  <a:gd name="T47" fmla="*/ 37 h 37"/>
                  <a:gd name="T48" fmla="*/ 15 w 31"/>
                  <a:gd name="T49" fmla="*/ 37 h 37"/>
                  <a:gd name="T50" fmla="*/ 18 w 31"/>
                  <a:gd name="T51" fmla="*/ 37 h 37"/>
                  <a:gd name="T52" fmla="*/ 22 w 31"/>
                  <a:gd name="T53" fmla="*/ 37 h 37"/>
                  <a:gd name="T54" fmla="*/ 24 w 31"/>
                  <a:gd name="T55" fmla="*/ 35 h 37"/>
                  <a:gd name="T56" fmla="*/ 26 w 31"/>
                  <a:gd name="T57" fmla="*/ 33 h 37"/>
                  <a:gd name="T58" fmla="*/ 29 w 31"/>
                  <a:gd name="T59" fmla="*/ 28 h 37"/>
                  <a:gd name="T60" fmla="*/ 29 w 31"/>
                  <a:gd name="T61" fmla="*/ 26 h 37"/>
                  <a:gd name="T62" fmla="*/ 31 w 31"/>
                  <a:gd name="T63" fmla="*/ 19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19"/>
                    </a:moveTo>
                    <a:lnTo>
                      <a:pt x="31" y="15"/>
                    </a:lnTo>
                    <a:lnTo>
                      <a:pt x="29" y="11"/>
                    </a:lnTo>
                    <a:lnTo>
                      <a:pt x="29" y="8"/>
                    </a:lnTo>
                    <a:lnTo>
                      <a:pt x="26" y="6"/>
                    </a:lnTo>
                    <a:lnTo>
                      <a:pt x="26" y="4"/>
                    </a:lnTo>
                    <a:lnTo>
                      <a:pt x="22" y="2"/>
                    </a:lnTo>
                    <a:lnTo>
                      <a:pt x="18" y="0"/>
                    </a:lnTo>
                    <a:lnTo>
                      <a:pt x="15" y="0"/>
                    </a:lnTo>
                    <a:lnTo>
                      <a:pt x="13" y="0"/>
                    </a:lnTo>
                    <a:lnTo>
                      <a:pt x="9" y="2"/>
                    </a:lnTo>
                    <a:lnTo>
                      <a:pt x="6" y="4"/>
                    </a:lnTo>
                    <a:lnTo>
                      <a:pt x="4" y="6"/>
                    </a:lnTo>
                    <a:lnTo>
                      <a:pt x="13" y="8"/>
                    </a:lnTo>
                    <a:lnTo>
                      <a:pt x="2" y="11"/>
                    </a:lnTo>
                    <a:lnTo>
                      <a:pt x="0" y="15"/>
                    </a:lnTo>
                    <a:lnTo>
                      <a:pt x="0" y="19"/>
                    </a:lnTo>
                    <a:lnTo>
                      <a:pt x="0" y="22"/>
                    </a:lnTo>
                    <a:lnTo>
                      <a:pt x="2" y="26"/>
                    </a:lnTo>
                    <a:lnTo>
                      <a:pt x="2" y="28"/>
                    </a:lnTo>
                    <a:lnTo>
                      <a:pt x="4" y="33"/>
                    </a:lnTo>
                    <a:lnTo>
                      <a:pt x="6" y="35"/>
                    </a:lnTo>
                    <a:lnTo>
                      <a:pt x="9" y="37"/>
                    </a:lnTo>
                    <a:lnTo>
                      <a:pt x="13" y="37"/>
                    </a:lnTo>
                    <a:lnTo>
                      <a:pt x="15" y="37"/>
                    </a:lnTo>
                    <a:lnTo>
                      <a:pt x="18" y="37"/>
                    </a:lnTo>
                    <a:lnTo>
                      <a:pt x="22" y="37"/>
                    </a:lnTo>
                    <a:lnTo>
                      <a:pt x="24" y="35"/>
                    </a:lnTo>
                    <a:lnTo>
                      <a:pt x="26" y="33"/>
                    </a:lnTo>
                    <a:lnTo>
                      <a:pt x="29" y="28"/>
                    </a:lnTo>
                    <a:lnTo>
                      <a:pt x="29" y="26"/>
                    </a:lnTo>
                    <a:lnTo>
                      <a:pt x="31" y="19"/>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0" name="Freeform 932"/>
              <p:cNvSpPr>
                <a:spLocks/>
              </p:cNvSpPr>
              <p:nvPr/>
            </p:nvSpPr>
            <p:spPr bwMode="auto">
              <a:xfrm>
                <a:off x="6419" y="2538"/>
                <a:ext cx="31" cy="38"/>
              </a:xfrm>
              <a:custGeom>
                <a:avLst/>
                <a:gdLst>
                  <a:gd name="T0" fmla="*/ 31 w 31"/>
                  <a:gd name="T1" fmla="*/ 18 h 38"/>
                  <a:gd name="T2" fmla="*/ 31 w 31"/>
                  <a:gd name="T3" fmla="*/ 16 h 38"/>
                  <a:gd name="T4" fmla="*/ 31 w 31"/>
                  <a:gd name="T5" fmla="*/ 11 h 38"/>
                  <a:gd name="T6" fmla="*/ 28 w 31"/>
                  <a:gd name="T7" fmla="*/ 7 h 38"/>
                  <a:gd name="T8" fmla="*/ 26 w 31"/>
                  <a:gd name="T9" fmla="*/ 5 h 38"/>
                  <a:gd name="T10" fmla="*/ 24 w 31"/>
                  <a:gd name="T11" fmla="*/ 2 h 38"/>
                  <a:gd name="T12" fmla="*/ 22 w 31"/>
                  <a:gd name="T13" fmla="*/ 0 h 38"/>
                  <a:gd name="T14" fmla="*/ 17 w 31"/>
                  <a:gd name="T15" fmla="*/ 0 h 38"/>
                  <a:gd name="T16" fmla="*/ 15 w 31"/>
                  <a:gd name="T17" fmla="*/ 0 h 38"/>
                  <a:gd name="T18" fmla="*/ 13 w 31"/>
                  <a:gd name="T19" fmla="*/ 0 h 38"/>
                  <a:gd name="T20" fmla="*/ 11 w 31"/>
                  <a:gd name="T21" fmla="*/ 0 h 38"/>
                  <a:gd name="T22" fmla="*/ 6 w 31"/>
                  <a:gd name="T23" fmla="*/ 2 h 38"/>
                  <a:gd name="T24" fmla="*/ 4 w 31"/>
                  <a:gd name="T25" fmla="*/ 5 h 38"/>
                  <a:gd name="T26" fmla="*/ 4 w 31"/>
                  <a:gd name="T27" fmla="*/ 7 h 38"/>
                  <a:gd name="T28" fmla="*/ 2 w 31"/>
                  <a:gd name="T29" fmla="*/ 11 h 38"/>
                  <a:gd name="T30" fmla="*/ 0 w 31"/>
                  <a:gd name="T31" fmla="*/ 16 h 38"/>
                  <a:gd name="T32" fmla="*/ 0 w 31"/>
                  <a:gd name="T33" fmla="*/ 18 h 38"/>
                  <a:gd name="T34" fmla="*/ 0 w 31"/>
                  <a:gd name="T35" fmla="*/ 22 h 38"/>
                  <a:gd name="T36" fmla="*/ 2 w 31"/>
                  <a:gd name="T37" fmla="*/ 24 h 38"/>
                  <a:gd name="T38" fmla="*/ 4 w 31"/>
                  <a:gd name="T39" fmla="*/ 29 h 38"/>
                  <a:gd name="T40" fmla="*/ 4 w 31"/>
                  <a:gd name="T41" fmla="*/ 31 h 38"/>
                  <a:gd name="T42" fmla="*/ 6 w 31"/>
                  <a:gd name="T43" fmla="*/ 33 h 38"/>
                  <a:gd name="T44" fmla="*/ 11 w 31"/>
                  <a:gd name="T45" fmla="*/ 36 h 38"/>
                  <a:gd name="T46" fmla="*/ 13 w 31"/>
                  <a:gd name="T47" fmla="*/ 38 h 38"/>
                  <a:gd name="T48" fmla="*/ 15 w 31"/>
                  <a:gd name="T49" fmla="*/ 38 h 38"/>
                  <a:gd name="T50" fmla="*/ 17 w 31"/>
                  <a:gd name="T51" fmla="*/ 38 h 38"/>
                  <a:gd name="T52" fmla="*/ 22 w 31"/>
                  <a:gd name="T53" fmla="*/ 36 h 38"/>
                  <a:gd name="T54" fmla="*/ 24 w 31"/>
                  <a:gd name="T55" fmla="*/ 33 h 38"/>
                  <a:gd name="T56" fmla="*/ 26 w 31"/>
                  <a:gd name="T57" fmla="*/ 31 h 38"/>
                  <a:gd name="T58" fmla="*/ 28 w 31"/>
                  <a:gd name="T59" fmla="*/ 29 h 38"/>
                  <a:gd name="T60" fmla="*/ 31 w 31"/>
                  <a:gd name="T61" fmla="*/ 24 h 38"/>
                  <a:gd name="T62" fmla="*/ 31 w 31"/>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18"/>
                    </a:moveTo>
                    <a:lnTo>
                      <a:pt x="31" y="16"/>
                    </a:lnTo>
                    <a:lnTo>
                      <a:pt x="31" y="11"/>
                    </a:lnTo>
                    <a:lnTo>
                      <a:pt x="28" y="7"/>
                    </a:lnTo>
                    <a:lnTo>
                      <a:pt x="26" y="5"/>
                    </a:lnTo>
                    <a:lnTo>
                      <a:pt x="24" y="2"/>
                    </a:lnTo>
                    <a:lnTo>
                      <a:pt x="22" y="0"/>
                    </a:lnTo>
                    <a:lnTo>
                      <a:pt x="17" y="0"/>
                    </a:lnTo>
                    <a:lnTo>
                      <a:pt x="15" y="0"/>
                    </a:lnTo>
                    <a:lnTo>
                      <a:pt x="13" y="0"/>
                    </a:lnTo>
                    <a:lnTo>
                      <a:pt x="11" y="0"/>
                    </a:lnTo>
                    <a:lnTo>
                      <a:pt x="6" y="2"/>
                    </a:lnTo>
                    <a:lnTo>
                      <a:pt x="4" y="5"/>
                    </a:lnTo>
                    <a:lnTo>
                      <a:pt x="4" y="7"/>
                    </a:lnTo>
                    <a:lnTo>
                      <a:pt x="2" y="11"/>
                    </a:lnTo>
                    <a:lnTo>
                      <a:pt x="0" y="16"/>
                    </a:lnTo>
                    <a:lnTo>
                      <a:pt x="0" y="18"/>
                    </a:lnTo>
                    <a:lnTo>
                      <a:pt x="0" y="22"/>
                    </a:lnTo>
                    <a:lnTo>
                      <a:pt x="2" y="24"/>
                    </a:lnTo>
                    <a:lnTo>
                      <a:pt x="4" y="29"/>
                    </a:lnTo>
                    <a:lnTo>
                      <a:pt x="4" y="31"/>
                    </a:lnTo>
                    <a:lnTo>
                      <a:pt x="6" y="33"/>
                    </a:lnTo>
                    <a:lnTo>
                      <a:pt x="11" y="36"/>
                    </a:lnTo>
                    <a:lnTo>
                      <a:pt x="13" y="38"/>
                    </a:lnTo>
                    <a:lnTo>
                      <a:pt x="15" y="38"/>
                    </a:lnTo>
                    <a:lnTo>
                      <a:pt x="17" y="38"/>
                    </a:lnTo>
                    <a:lnTo>
                      <a:pt x="22" y="36"/>
                    </a:lnTo>
                    <a:lnTo>
                      <a:pt x="24" y="33"/>
                    </a:lnTo>
                    <a:lnTo>
                      <a:pt x="26" y="31"/>
                    </a:lnTo>
                    <a:lnTo>
                      <a:pt x="28" y="29"/>
                    </a:lnTo>
                    <a:lnTo>
                      <a:pt x="31" y="24"/>
                    </a:lnTo>
                    <a:lnTo>
                      <a:pt x="31"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1" name="Freeform 933"/>
              <p:cNvSpPr>
                <a:spLocks/>
              </p:cNvSpPr>
              <p:nvPr/>
            </p:nvSpPr>
            <p:spPr bwMode="auto">
              <a:xfrm>
                <a:off x="6432" y="2472"/>
                <a:ext cx="31" cy="40"/>
              </a:xfrm>
              <a:custGeom>
                <a:avLst/>
                <a:gdLst>
                  <a:gd name="T0" fmla="*/ 31 w 31"/>
                  <a:gd name="T1" fmla="*/ 20 h 40"/>
                  <a:gd name="T2" fmla="*/ 29 w 31"/>
                  <a:gd name="T3" fmla="*/ 15 h 40"/>
                  <a:gd name="T4" fmla="*/ 29 w 31"/>
                  <a:gd name="T5" fmla="*/ 13 h 40"/>
                  <a:gd name="T6" fmla="*/ 26 w 31"/>
                  <a:gd name="T7" fmla="*/ 9 h 40"/>
                  <a:gd name="T8" fmla="*/ 26 w 31"/>
                  <a:gd name="T9" fmla="*/ 6 h 40"/>
                  <a:gd name="T10" fmla="*/ 24 w 31"/>
                  <a:gd name="T11" fmla="*/ 4 h 40"/>
                  <a:gd name="T12" fmla="*/ 20 w 31"/>
                  <a:gd name="T13" fmla="*/ 2 h 40"/>
                  <a:gd name="T14" fmla="*/ 18 w 31"/>
                  <a:gd name="T15" fmla="*/ 0 h 40"/>
                  <a:gd name="T16" fmla="*/ 15 w 31"/>
                  <a:gd name="T17" fmla="*/ 0 h 40"/>
                  <a:gd name="T18" fmla="*/ 11 w 31"/>
                  <a:gd name="T19" fmla="*/ 0 h 40"/>
                  <a:gd name="T20" fmla="*/ 9 w 31"/>
                  <a:gd name="T21" fmla="*/ 2 h 40"/>
                  <a:gd name="T22" fmla="*/ 7 w 31"/>
                  <a:gd name="T23" fmla="*/ 4 h 40"/>
                  <a:gd name="T24" fmla="*/ 4 w 31"/>
                  <a:gd name="T25" fmla="*/ 6 h 40"/>
                  <a:gd name="T26" fmla="*/ 2 w 31"/>
                  <a:gd name="T27" fmla="*/ 9 h 40"/>
                  <a:gd name="T28" fmla="*/ 0 w 31"/>
                  <a:gd name="T29" fmla="*/ 13 h 40"/>
                  <a:gd name="T30" fmla="*/ 0 w 31"/>
                  <a:gd name="T31" fmla="*/ 15 h 40"/>
                  <a:gd name="T32" fmla="*/ 0 w 31"/>
                  <a:gd name="T33" fmla="*/ 20 h 40"/>
                  <a:gd name="T34" fmla="*/ 0 w 31"/>
                  <a:gd name="T35" fmla="*/ 24 h 40"/>
                  <a:gd name="T36" fmla="*/ 0 w 31"/>
                  <a:gd name="T37" fmla="*/ 26 h 40"/>
                  <a:gd name="T38" fmla="*/ 2 w 31"/>
                  <a:gd name="T39" fmla="*/ 31 h 40"/>
                  <a:gd name="T40" fmla="*/ 4 w 31"/>
                  <a:gd name="T41" fmla="*/ 33 h 40"/>
                  <a:gd name="T42" fmla="*/ 7 w 31"/>
                  <a:gd name="T43" fmla="*/ 35 h 40"/>
                  <a:gd name="T44" fmla="*/ 9 w 31"/>
                  <a:gd name="T45" fmla="*/ 37 h 40"/>
                  <a:gd name="T46" fmla="*/ 11 w 31"/>
                  <a:gd name="T47" fmla="*/ 37 h 40"/>
                  <a:gd name="T48" fmla="*/ 15 w 31"/>
                  <a:gd name="T49" fmla="*/ 40 h 40"/>
                  <a:gd name="T50" fmla="*/ 18 w 31"/>
                  <a:gd name="T51" fmla="*/ 37 h 40"/>
                  <a:gd name="T52" fmla="*/ 20 w 31"/>
                  <a:gd name="T53" fmla="*/ 37 h 40"/>
                  <a:gd name="T54" fmla="*/ 24 w 31"/>
                  <a:gd name="T55" fmla="*/ 35 h 40"/>
                  <a:gd name="T56" fmla="*/ 26 w 31"/>
                  <a:gd name="T57" fmla="*/ 33 h 40"/>
                  <a:gd name="T58" fmla="*/ 26 w 31"/>
                  <a:gd name="T59" fmla="*/ 31 h 40"/>
                  <a:gd name="T60" fmla="*/ 29 w 31"/>
                  <a:gd name="T61" fmla="*/ 26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29" y="15"/>
                    </a:lnTo>
                    <a:lnTo>
                      <a:pt x="29" y="13"/>
                    </a:lnTo>
                    <a:lnTo>
                      <a:pt x="26" y="9"/>
                    </a:lnTo>
                    <a:lnTo>
                      <a:pt x="26" y="6"/>
                    </a:lnTo>
                    <a:lnTo>
                      <a:pt x="24" y="4"/>
                    </a:lnTo>
                    <a:lnTo>
                      <a:pt x="20" y="2"/>
                    </a:lnTo>
                    <a:lnTo>
                      <a:pt x="18" y="0"/>
                    </a:lnTo>
                    <a:lnTo>
                      <a:pt x="15" y="0"/>
                    </a:lnTo>
                    <a:lnTo>
                      <a:pt x="11" y="0"/>
                    </a:lnTo>
                    <a:lnTo>
                      <a:pt x="9" y="2"/>
                    </a:lnTo>
                    <a:lnTo>
                      <a:pt x="7" y="4"/>
                    </a:lnTo>
                    <a:lnTo>
                      <a:pt x="4" y="6"/>
                    </a:lnTo>
                    <a:lnTo>
                      <a:pt x="2" y="9"/>
                    </a:lnTo>
                    <a:lnTo>
                      <a:pt x="0" y="13"/>
                    </a:lnTo>
                    <a:lnTo>
                      <a:pt x="0" y="15"/>
                    </a:lnTo>
                    <a:lnTo>
                      <a:pt x="0" y="20"/>
                    </a:lnTo>
                    <a:lnTo>
                      <a:pt x="0" y="24"/>
                    </a:lnTo>
                    <a:lnTo>
                      <a:pt x="0" y="26"/>
                    </a:lnTo>
                    <a:lnTo>
                      <a:pt x="2" y="31"/>
                    </a:lnTo>
                    <a:lnTo>
                      <a:pt x="4" y="33"/>
                    </a:lnTo>
                    <a:lnTo>
                      <a:pt x="7" y="35"/>
                    </a:lnTo>
                    <a:lnTo>
                      <a:pt x="9" y="37"/>
                    </a:lnTo>
                    <a:lnTo>
                      <a:pt x="11" y="37"/>
                    </a:lnTo>
                    <a:lnTo>
                      <a:pt x="15" y="40"/>
                    </a:lnTo>
                    <a:lnTo>
                      <a:pt x="18" y="37"/>
                    </a:lnTo>
                    <a:lnTo>
                      <a:pt x="20" y="37"/>
                    </a:lnTo>
                    <a:lnTo>
                      <a:pt x="24" y="35"/>
                    </a:lnTo>
                    <a:lnTo>
                      <a:pt x="26" y="33"/>
                    </a:lnTo>
                    <a:lnTo>
                      <a:pt x="26" y="31"/>
                    </a:lnTo>
                    <a:lnTo>
                      <a:pt x="29"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2" name="Freeform 934"/>
              <p:cNvSpPr>
                <a:spLocks/>
              </p:cNvSpPr>
              <p:nvPr/>
            </p:nvSpPr>
            <p:spPr bwMode="auto">
              <a:xfrm>
                <a:off x="6441" y="2487"/>
                <a:ext cx="31" cy="40"/>
              </a:xfrm>
              <a:custGeom>
                <a:avLst/>
                <a:gdLst>
                  <a:gd name="T0" fmla="*/ 31 w 31"/>
                  <a:gd name="T1" fmla="*/ 20 h 40"/>
                  <a:gd name="T2" fmla="*/ 31 w 31"/>
                  <a:gd name="T3" fmla="*/ 16 h 40"/>
                  <a:gd name="T4" fmla="*/ 28 w 31"/>
                  <a:gd name="T5" fmla="*/ 14 h 40"/>
                  <a:gd name="T6" fmla="*/ 28 w 31"/>
                  <a:gd name="T7" fmla="*/ 9 h 40"/>
                  <a:gd name="T8" fmla="*/ 26 w 31"/>
                  <a:gd name="T9" fmla="*/ 7 h 40"/>
                  <a:gd name="T10" fmla="*/ 24 w 31"/>
                  <a:gd name="T11" fmla="*/ 5 h 40"/>
                  <a:gd name="T12" fmla="*/ 22 w 31"/>
                  <a:gd name="T13" fmla="*/ 3 h 40"/>
                  <a:gd name="T14" fmla="*/ 20 w 31"/>
                  <a:gd name="T15" fmla="*/ 0 h 40"/>
                  <a:gd name="T16" fmla="*/ 15 w 31"/>
                  <a:gd name="T17" fmla="*/ 0 h 40"/>
                  <a:gd name="T18" fmla="*/ 13 w 31"/>
                  <a:gd name="T19" fmla="*/ 0 h 40"/>
                  <a:gd name="T20" fmla="*/ 11 w 31"/>
                  <a:gd name="T21" fmla="*/ 3 h 40"/>
                  <a:gd name="T22" fmla="*/ 6 w 31"/>
                  <a:gd name="T23" fmla="*/ 5 h 40"/>
                  <a:gd name="T24" fmla="*/ 4 w 31"/>
                  <a:gd name="T25" fmla="*/ 7 h 40"/>
                  <a:gd name="T26" fmla="*/ 4 w 31"/>
                  <a:gd name="T27" fmla="*/ 9 h 40"/>
                  <a:gd name="T28" fmla="*/ 2 w 31"/>
                  <a:gd name="T29" fmla="*/ 14 h 40"/>
                  <a:gd name="T30" fmla="*/ 0 w 31"/>
                  <a:gd name="T31" fmla="*/ 16 h 40"/>
                  <a:gd name="T32" fmla="*/ 0 w 31"/>
                  <a:gd name="T33" fmla="*/ 20 h 40"/>
                  <a:gd name="T34" fmla="*/ 0 w 31"/>
                  <a:gd name="T35" fmla="*/ 22 h 40"/>
                  <a:gd name="T36" fmla="*/ 2 w 31"/>
                  <a:gd name="T37" fmla="*/ 27 h 40"/>
                  <a:gd name="T38" fmla="*/ 4 w 31"/>
                  <a:gd name="T39" fmla="*/ 31 h 40"/>
                  <a:gd name="T40" fmla="*/ 4 w 31"/>
                  <a:gd name="T41" fmla="*/ 33 h 40"/>
                  <a:gd name="T42" fmla="*/ 6 w 31"/>
                  <a:gd name="T43" fmla="*/ 36 h 40"/>
                  <a:gd name="T44" fmla="*/ 11 w 31"/>
                  <a:gd name="T45" fmla="*/ 38 h 40"/>
                  <a:gd name="T46" fmla="*/ 13 w 31"/>
                  <a:gd name="T47" fmla="*/ 38 h 40"/>
                  <a:gd name="T48" fmla="*/ 15 w 31"/>
                  <a:gd name="T49" fmla="*/ 40 h 40"/>
                  <a:gd name="T50" fmla="*/ 20 w 31"/>
                  <a:gd name="T51" fmla="*/ 38 h 40"/>
                  <a:gd name="T52" fmla="*/ 22 w 31"/>
                  <a:gd name="T53" fmla="*/ 38 h 40"/>
                  <a:gd name="T54" fmla="*/ 24 w 31"/>
                  <a:gd name="T55" fmla="*/ 36 h 40"/>
                  <a:gd name="T56" fmla="*/ 26 w 31"/>
                  <a:gd name="T57" fmla="*/ 33 h 40"/>
                  <a:gd name="T58" fmla="*/ 28 w 31"/>
                  <a:gd name="T59" fmla="*/ 31 h 40"/>
                  <a:gd name="T60" fmla="*/ 28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6"/>
                    </a:lnTo>
                    <a:lnTo>
                      <a:pt x="28" y="14"/>
                    </a:lnTo>
                    <a:lnTo>
                      <a:pt x="28" y="9"/>
                    </a:lnTo>
                    <a:lnTo>
                      <a:pt x="26" y="7"/>
                    </a:lnTo>
                    <a:lnTo>
                      <a:pt x="24" y="5"/>
                    </a:lnTo>
                    <a:lnTo>
                      <a:pt x="22" y="3"/>
                    </a:lnTo>
                    <a:lnTo>
                      <a:pt x="20" y="0"/>
                    </a:lnTo>
                    <a:lnTo>
                      <a:pt x="15" y="0"/>
                    </a:lnTo>
                    <a:lnTo>
                      <a:pt x="13" y="0"/>
                    </a:lnTo>
                    <a:lnTo>
                      <a:pt x="11" y="3"/>
                    </a:lnTo>
                    <a:lnTo>
                      <a:pt x="6" y="5"/>
                    </a:lnTo>
                    <a:lnTo>
                      <a:pt x="4" y="7"/>
                    </a:lnTo>
                    <a:lnTo>
                      <a:pt x="4" y="9"/>
                    </a:lnTo>
                    <a:lnTo>
                      <a:pt x="2" y="14"/>
                    </a:lnTo>
                    <a:lnTo>
                      <a:pt x="0" y="16"/>
                    </a:lnTo>
                    <a:lnTo>
                      <a:pt x="0" y="20"/>
                    </a:lnTo>
                    <a:lnTo>
                      <a:pt x="0" y="22"/>
                    </a:lnTo>
                    <a:lnTo>
                      <a:pt x="2" y="27"/>
                    </a:lnTo>
                    <a:lnTo>
                      <a:pt x="4" y="31"/>
                    </a:lnTo>
                    <a:lnTo>
                      <a:pt x="4" y="33"/>
                    </a:lnTo>
                    <a:lnTo>
                      <a:pt x="6" y="36"/>
                    </a:lnTo>
                    <a:lnTo>
                      <a:pt x="11" y="38"/>
                    </a:lnTo>
                    <a:lnTo>
                      <a:pt x="13" y="38"/>
                    </a:lnTo>
                    <a:lnTo>
                      <a:pt x="15" y="40"/>
                    </a:lnTo>
                    <a:lnTo>
                      <a:pt x="20" y="38"/>
                    </a:lnTo>
                    <a:lnTo>
                      <a:pt x="22" y="38"/>
                    </a:lnTo>
                    <a:lnTo>
                      <a:pt x="24" y="36"/>
                    </a:lnTo>
                    <a:lnTo>
                      <a:pt x="26" y="33"/>
                    </a:lnTo>
                    <a:lnTo>
                      <a:pt x="28" y="31"/>
                    </a:lnTo>
                    <a:lnTo>
                      <a:pt x="28"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3" name="Freeform 935"/>
              <p:cNvSpPr>
                <a:spLocks/>
              </p:cNvSpPr>
              <p:nvPr/>
            </p:nvSpPr>
            <p:spPr bwMode="auto">
              <a:xfrm>
                <a:off x="6441" y="2485"/>
                <a:ext cx="31" cy="40"/>
              </a:xfrm>
              <a:custGeom>
                <a:avLst/>
                <a:gdLst>
                  <a:gd name="T0" fmla="*/ 31 w 31"/>
                  <a:gd name="T1" fmla="*/ 20 h 40"/>
                  <a:gd name="T2" fmla="*/ 31 w 31"/>
                  <a:gd name="T3" fmla="*/ 16 h 40"/>
                  <a:gd name="T4" fmla="*/ 28 w 31"/>
                  <a:gd name="T5" fmla="*/ 13 h 40"/>
                  <a:gd name="T6" fmla="*/ 28 w 31"/>
                  <a:gd name="T7" fmla="*/ 9 h 40"/>
                  <a:gd name="T8" fmla="*/ 26 w 31"/>
                  <a:gd name="T9" fmla="*/ 7 h 40"/>
                  <a:gd name="T10" fmla="*/ 24 w 31"/>
                  <a:gd name="T11" fmla="*/ 5 h 40"/>
                  <a:gd name="T12" fmla="*/ 22 w 31"/>
                  <a:gd name="T13" fmla="*/ 2 h 40"/>
                  <a:gd name="T14" fmla="*/ 20 w 31"/>
                  <a:gd name="T15" fmla="*/ 0 h 40"/>
                  <a:gd name="T16" fmla="*/ 15 w 31"/>
                  <a:gd name="T17" fmla="*/ 0 h 40"/>
                  <a:gd name="T18" fmla="*/ 13 w 31"/>
                  <a:gd name="T19" fmla="*/ 0 h 40"/>
                  <a:gd name="T20" fmla="*/ 11 w 31"/>
                  <a:gd name="T21" fmla="*/ 2 h 40"/>
                  <a:gd name="T22" fmla="*/ 6 w 31"/>
                  <a:gd name="T23" fmla="*/ 5 h 40"/>
                  <a:gd name="T24" fmla="*/ 4 w 31"/>
                  <a:gd name="T25" fmla="*/ 7 h 40"/>
                  <a:gd name="T26" fmla="*/ 4 w 31"/>
                  <a:gd name="T27" fmla="*/ 9 h 40"/>
                  <a:gd name="T28" fmla="*/ 2 w 31"/>
                  <a:gd name="T29" fmla="*/ 13 h 40"/>
                  <a:gd name="T30" fmla="*/ 0 w 31"/>
                  <a:gd name="T31" fmla="*/ 16 h 40"/>
                  <a:gd name="T32" fmla="*/ 0 w 31"/>
                  <a:gd name="T33" fmla="*/ 20 h 40"/>
                  <a:gd name="T34" fmla="*/ 0 w 31"/>
                  <a:gd name="T35" fmla="*/ 24 h 40"/>
                  <a:gd name="T36" fmla="*/ 2 w 31"/>
                  <a:gd name="T37" fmla="*/ 27 h 40"/>
                  <a:gd name="T38" fmla="*/ 4 w 31"/>
                  <a:gd name="T39" fmla="*/ 31 h 40"/>
                  <a:gd name="T40" fmla="*/ 4 w 31"/>
                  <a:gd name="T41" fmla="*/ 33 h 40"/>
                  <a:gd name="T42" fmla="*/ 6 w 31"/>
                  <a:gd name="T43" fmla="*/ 35 h 40"/>
                  <a:gd name="T44" fmla="*/ 11 w 31"/>
                  <a:gd name="T45" fmla="*/ 38 h 40"/>
                  <a:gd name="T46" fmla="*/ 13 w 31"/>
                  <a:gd name="T47" fmla="*/ 38 h 40"/>
                  <a:gd name="T48" fmla="*/ 15 w 31"/>
                  <a:gd name="T49" fmla="*/ 40 h 40"/>
                  <a:gd name="T50" fmla="*/ 20 w 31"/>
                  <a:gd name="T51" fmla="*/ 38 h 40"/>
                  <a:gd name="T52" fmla="*/ 22 w 31"/>
                  <a:gd name="T53" fmla="*/ 38 h 40"/>
                  <a:gd name="T54" fmla="*/ 24 w 31"/>
                  <a:gd name="T55" fmla="*/ 35 h 40"/>
                  <a:gd name="T56" fmla="*/ 26 w 31"/>
                  <a:gd name="T57" fmla="*/ 33 h 40"/>
                  <a:gd name="T58" fmla="*/ 28 w 31"/>
                  <a:gd name="T59" fmla="*/ 31 h 40"/>
                  <a:gd name="T60" fmla="*/ 28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6"/>
                    </a:lnTo>
                    <a:lnTo>
                      <a:pt x="28" y="13"/>
                    </a:lnTo>
                    <a:lnTo>
                      <a:pt x="28" y="9"/>
                    </a:lnTo>
                    <a:lnTo>
                      <a:pt x="26" y="7"/>
                    </a:lnTo>
                    <a:lnTo>
                      <a:pt x="24" y="5"/>
                    </a:lnTo>
                    <a:lnTo>
                      <a:pt x="22" y="2"/>
                    </a:lnTo>
                    <a:lnTo>
                      <a:pt x="20" y="0"/>
                    </a:lnTo>
                    <a:lnTo>
                      <a:pt x="15" y="0"/>
                    </a:lnTo>
                    <a:lnTo>
                      <a:pt x="13" y="0"/>
                    </a:lnTo>
                    <a:lnTo>
                      <a:pt x="11" y="2"/>
                    </a:lnTo>
                    <a:lnTo>
                      <a:pt x="6" y="5"/>
                    </a:lnTo>
                    <a:lnTo>
                      <a:pt x="4" y="7"/>
                    </a:lnTo>
                    <a:lnTo>
                      <a:pt x="4" y="9"/>
                    </a:lnTo>
                    <a:lnTo>
                      <a:pt x="2" y="13"/>
                    </a:lnTo>
                    <a:lnTo>
                      <a:pt x="0" y="16"/>
                    </a:lnTo>
                    <a:lnTo>
                      <a:pt x="0" y="20"/>
                    </a:lnTo>
                    <a:lnTo>
                      <a:pt x="0" y="24"/>
                    </a:lnTo>
                    <a:lnTo>
                      <a:pt x="2" y="27"/>
                    </a:lnTo>
                    <a:lnTo>
                      <a:pt x="4" y="31"/>
                    </a:lnTo>
                    <a:lnTo>
                      <a:pt x="4" y="33"/>
                    </a:lnTo>
                    <a:lnTo>
                      <a:pt x="6" y="35"/>
                    </a:lnTo>
                    <a:lnTo>
                      <a:pt x="11" y="38"/>
                    </a:lnTo>
                    <a:lnTo>
                      <a:pt x="13" y="38"/>
                    </a:lnTo>
                    <a:lnTo>
                      <a:pt x="15" y="40"/>
                    </a:lnTo>
                    <a:lnTo>
                      <a:pt x="20" y="38"/>
                    </a:lnTo>
                    <a:lnTo>
                      <a:pt x="22" y="38"/>
                    </a:lnTo>
                    <a:lnTo>
                      <a:pt x="24" y="35"/>
                    </a:lnTo>
                    <a:lnTo>
                      <a:pt x="26" y="33"/>
                    </a:lnTo>
                    <a:lnTo>
                      <a:pt x="28" y="31"/>
                    </a:lnTo>
                    <a:lnTo>
                      <a:pt x="28"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4" name="Freeform 936"/>
              <p:cNvSpPr>
                <a:spLocks/>
              </p:cNvSpPr>
              <p:nvPr/>
            </p:nvSpPr>
            <p:spPr bwMode="auto">
              <a:xfrm>
                <a:off x="6441" y="2485"/>
                <a:ext cx="31" cy="40"/>
              </a:xfrm>
              <a:custGeom>
                <a:avLst/>
                <a:gdLst>
                  <a:gd name="T0" fmla="*/ 31 w 31"/>
                  <a:gd name="T1" fmla="*/ 20 h 40"/>
                  <a:gd name="T2" fmla="*/ 31 w 31"/>
                  <a:gd name="T3" fmla="*/ 16 h 40"/>
                  <a:gd name="T4" fmla="*/ 28 w 31"/>
                  <a:gd name="T5" fmla="*/ 13 h 40"/>
                  <a:gd name="T6" fmla="*/ 28 w 31"/>
                  <a:gd name="T7" fmla="*/ 9 h 40"/>
                  <a:gd name="T8" fmla="*/ 26 w 31"/>
                  <a:gd name="T9" fmla="*/ 7 h 40"/>
                  <a:gd name="T10" fmla="*/ 24 w 31"/>
                  <a:gd name="T11" fmla="*/ 5 h 40"/>
                  <a:gd name="T12" fmla="*/ 22 w 31"/>
                  <a:gd name="T13" fmla="*/ 2 h 40"/>
                  <a:gd name="T14" fmla="*/ 20 w 31"/>
                  <a:gd name="T15" fmla="*/ 0 h 40"/>
                  <a:gd name="T16" fmla="*/ 15 w 31"/>
                  <a:gd name="T17" fmla="*/ 0 h 40"/>
                  <a:gd name="T18" fmla="*/ 13 w 31"/>
                  <a:gd name="T19" fmla="*/ 0 h 40"/>
                  <a:gd name="T20" fmla="*/ 11 w 31"/>
                  <a:gd name="T21" fmla="*/ 2 h 40"/>
                  <a:gd name="T22" fmla="*/ 6 w 31"/>
                  <a:gd name="T23" fmla="*/ 5 h 40"/>
                  <a:gd name="T24" fmla="*/ 4 w 31"/>
                  <a:gd name="T25" fmla="*/ 7 h 40"/>
                  <a:gd name="T26" fmla="*/ 4 w 31"/>
                  <a:gd name="T27" fmla="*/ 9 h 40"/>
                  <a:gd name="T28" fmla="*/ 2 w 31"/>
                  <a:gd name="T29" fmla="*/ 13 h 40"/>
                  <a:gd name="T30" fmla="*/ 0 w 31"/>
                  <a:gd name="T31" fmla="*/ 16 h 40"/>
                  <a:gd name="T32" fmla="*/ 0 w 31"/>
                  <a:gd name="T33" fmla="*/ 20 h 40"/>
                  <a:gd name="T34" fmla="*/ 0 w 31"/>
                  <a:gd name="T35" fmla="*/ 24 h 40"/>
                  <a:gd name="T36" fmla="*/ 2 w 31"/>
                  <a:gd name="T37" fmla="*/ 27 h 40"/>
                  <a:gd name="T38" fmla="*/ 4 w 31"/>
                  <a:gd name="T39" fmla="*/ 31 h 40"/>
                  <a:gd name="T40" fmla="*/ 4 w 31"/>
                  <a:gd name="T41" fmla="*/ 33 h 40"/>
                  <a:gd name="T42" fmla="*/ 6 w 31"/>
                  <a:gd name="T43" fmla="*/ 35 h 40"/>
                  <a:gd name="T44" fmla="*/ 11 w 31"/>
                  <a:gd name="T45" fmla="*/ 38 h 40"/>
                  <a:gd name="T46" fmla="*/ 13 w 31"/>
                  <a:gd name="T47" fmla="*/ 38 h 40"/>
                  <a:gd name="T48" fmla="*/ 15 w 31"/>
                  <a:gd name="T49" fmla="*/ 40 h 40"/>
                  <a:gd name="T50" fmla="*/ 20 w 31"/>
                  <a:gd name="T51" fmla="*/ 38 h 40"/>
                  <a:gd name="T52" fmla="*/ 22 w 31"/>
                  <a:gd name="T53" fmla="*/ 38 h 40"/>
                  <a:gd name="T54" fmla="*/ 24 w 31"/>
                  <a:gd name="T55" fmla="*/ 35 h 40"/>
                  <a:gd name="T56" fmla="*/ 26 w 31"/>
                  <a:gd name="T57" fmla="*/ 33 h 40"/>
                  <a:gd name="T58" fmla="*/ 28 w 31"/>
                  <a:gd name="T59" fmla="*/ 31 h 40"/>
                  <a:gd name="T60" fmla="*/ 28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6"/>
                    </a:lnTo>
                    <a:lnTo>
                      <a:pt x="28" y="13"/>
                    </a:lnTo>
                    <a:lnTo>
                      <a:pt x="28" y="9"/>
                    </a:lnTo>
                    <a:lnTo>
                      <a:pt x="26" y="7"/>
                    </a:lnTo>
                    <a:lnTo>
                      <a:pt x="24" y="5"/>
                    </a:lnTo>
                    <a:lnTo>
                      <a:pt x="22" y="2"/>
                    </a:lnTo>
                    <a:lnTo>
                      <a:pt x="20" y="0"/>
                    </a:lnTo>
                    <a:lnTo>
                      <a:pt x="15" y="0"/>
                    </a:lnTo>
                    <a:lnTo>
                      <a:pt x="13" y="0"/>
                    </a:lnTo>
                    <a:lnTo>
                      <a:pt x="11" y="2"/>
                    </a:lnTo>
                    <a:lnTo>
                      <a:pt x="6" y="5"/>
                    </a:lnTo>
                    <a:lnTo>
                      <a:pt x="4" y="7"/>
                    </a:lnTo>
                    <a:lnTo>
                      <a:pt x="4" y="9"/>
                    </a:lnTo>
                    <a:lnTo>
                      <a:pt x="2" y="13"/>
                    </a:lnTo>
                    <a:lnTo>
                      <a:pt x="0" y="16"/>
                    </a:lnTo>
                    <a:lnTo>
                      <a:pt x="0" y="20"/>
                    </a:lnTo>
                    <a:lnTo>
                      <a:pt x="0" y="24"/>
                    </a:lnTo>
                    <a:lnTo>
                      <a:pt x="2" y="27"/>
                    </a:lnTo>
                    <a:lnTo>
                      <a:pt x="4" y="31"/>
                    </a:lnTo>
                    <a:lnTo>
                      <a:pt x="4" y="33"/>
                    </a:lnTo>
                    <a:lnTo>
                      <a:pt x="6" y="35"/>
                    </a:lnTo>
                    <a:lnTo>
                      <a:pt x="11" y="38"/>
                    </a:lnTo>
                    <a:lnTo>
                      <a:pt x="13" y="38"/>
                    </a:lnTo>
                    <a:lnTo>
                      <a:pt x="15" y="40"/>
                    </a:lnTo>
                    <a:lnTo>
                      <a:pt x="20" y="38"/>
                    </a:lnTo>
                    <a:lnTo>
                      <a:pt x="22" y="38"/>
                    </a:lnTo>
                    <a:lnTo>
                      <a:pt x="24" y="35"/>
                    </a:lnTo>
                    <a:lnTo>
                      <a:pt x="26" y="33"/>
                    </a:lnTo>
                    <a:lnTo>
                      <a:pt x="28" y="31"/>
                    </a:lnTo>
                    <a:lnTo>
                      <a:pt x="28"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5" name="Freeform 937"/>
              <p:cNvSpPr>
                <a:spLocks/>
              </p:cNvSpPr>
              <p:nvPr/>
            </p:nvSpPr>
            <p:spPr bwMode="auto">
              <a:xfrm>
                <a:off x="6472" y="2512"/>
                <a:ext cx="28" cy="37"/>
              </a:xfrm>
              <a:custGeom>
                <a:avLst/>
                <a:gdLst>
                  <a:gd name="T0" fmla="*/ 28 w 28"/>
                  <a:gd name="T1" fmla="*/ 17 h 37"/>
                  <a:gd name="T2" fmla="*/ 28 w 28"/>
                  <a:gd name="T3" fmla="*/ 15 h 37"/>
                  <a:gd name="T4" fmla="*/ 28 w 28"/>
                  <a:gd name="T5" fmla="*/ 11 h 37"/>
                  <a:gd name="T6" fmla="*/ 26 w 28"/>
                  <a:gd name="T7" fmla="*/ 6 h 37"/>
                  <a:gd name="T8" fmla="*/ 24 w 28"/>
                  <a:gd name="T9" fmla="*/ 4 h 37"/>
                  <a:gd name="T10" fmla="*/ 24 w 28"/>
                  <a:gd name="T11" fmla="*/ 2 h 37"/>
                  <a:gd name="T12" fmla="*/ 20 w 28"/>
                  <a:gd name="T13" fmla="*/ 0 h 37"/>
                  <a:gd name="T14" fmla="*/ 28 w 28"/>
                  <a:gd name="T15" fmla="*/ 0 h 37"/>
                  <a:gd name="T16" fmla="*/ 13 w 28"/>
                  <a:gd name="T17" fmla="*/ 0 h 37"/>
                  <a:gd name="T18" fmla="*/ 11 w 28"/>
                  <a:gd name="T19" fmla="*/ 0 h 37"/>
                  <a:gd name="T20" fmla="*/ 9 w 28"/>
                  <a:gd name="T21" fmla="*/ 0 h 37"/>
                  <a:gd name="T22" fmla="*/ 6 w 28"/>
                  <a:gd name="T23" fmla="*/ 2 h 37"/>
                  <a:gd name="T24" fmla="*/ 4 w 28"/>
                  <a:gd name="T25" fmla="*/ 4 h 37"/>
                  <a:gd name="T26" fmla="*/ 2 w 28"/>
                  <a:gd name="T27" fmla="*/ 6 h 37"/>
                  <a:gd name="T28" fmla="*/ 0 w 28"/>
                  <a:gd name="T29" fmla="*/ 11 h 37"/>
                  <a:gd name="T30" fmla="*/ 4 w 28"/>
                  <a:gd name="T31" fmla="*/ 15 h 37"/>
                  <a:gd name="T32" fmla="*/ 0 w 28"/>
                  <a:gd name="T33" fmla="*/ 17 h 37"/>
                  <a:gd name="T34" fmla="*/ 0 w 28"/>
                  <a:gd name="T35" fmla="*/ 22 h 37"/>
                  <a:gd name="T36" fmla="*/ 0 w 28"/>
                  <a:gd name="T37" fmla="*/ 24 h 37"/>
                  <a:gd name="T38" fmla="*/ 2 w 28"/>
                  <a:gd name="T39" fmla="*/ 28 h 37"/>
                  <a:gd name="T40" fmla="*/ 4 w 28"/>
                  <a:gd name="T41" fmla="*/ 31 h 37"/>
                  <a:gd name="T42" fmla="*/ 6 w 28"/>
                  <a:gd name="T43" fmla="*/ 33 h 37"/>
                  <a:gd name="T44" fmla="*/ 9 w 28"/>
                  <a:gd name="T45" fmla="*/ 35 h 37"/>
                  <a:gd name="T46" fmla="*/ 11 w 28"/>
                  <a:gd name="T47" fmla="*/ 37 h 37"/>
                  <a:gd name="T48" fmla="*/ 13 w 28"/>
                  <a:gd name="T49" fmla="*/ 37 h 37"/>
                  <a:gd name="T50" fmla="*/ 17 w 28"/>
                  <a:gd name="T51" fmla="*/ 37 h 37"/>
                  <a:gd name="T52" fmla="*/ 20 w 28"/>
                  <a:gd name="T53" fmla="*/ 35 h 37"/>
                  <a:gd name="T54" fmla="*/ 22 w 28"/>
                  <a:gd name="T55" fmla="*/ 33 h 37"/>
                  <a:gd name="T56" fmla="*/ 24 w 28"/>
                  <a:gd name="T57" fmla="*/ 31 h 37"/>
                  <a:gd name="T58" fmla="*/ 26 w 28"/>
                  <a:gd name="T59" fmla="*/ 26 h 37"/>
                  <a:gd name="T60" fmla="*/ 28 w 28"/>
                  <a:gd name="T61" fmla="*/ 24 h 37"/>
                  <a:gd name="T62" fmla="*/ 28 w 28"/>
                  <a:gd name="T63" fmla="*/ 1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8" h="37">
                    <a:moveTo>
                      <a:pt x="28" y="17"/>
                    </a:moveTo>
                    <a:lnTo>
                      <a:pt x="28" y="15"/>
                    </a:lnTo>
                    <a:lnTo>
                      <a:pt x="28" y="11"/>
                    </a:lnTo>
                    <a:lnTo>
                      <a:pt x="26" y="6"/>
                    </a:lnTo>
                    <a:lnTo>
                      <a:pt x="24" y="4"/>
                    </a:lnTo>
                    <a:lnTo>
                      <a:pt x="24" y="2"/>
                    </a:lnTo>
                    <a:lnTo>
                      <a:pt x="20" y="0"/>
                    </a:lnTo>
                    <a:lnTo>
                      <a:pt x="28" y="0"/>
                    </a:lnTo>
                    <a:lnTo>
                      <a:pt x="13" y="0"/>
                    </a:lnTo>
                    <a:lnTo>
                      <a:pt x="11" y="0"/>
                    </a:lnTo>
                    <a:lnTo>
                      <a:pt x="9" y="0"/>
                    </a:lnTo>
                    <a:lnTo>
                      <a:pt x="6" y="2"/>
                    </a:lnTo>
                    <a:lnTo>
                      <a:pt x="4" y="4"/>
                    </a:lnTo>
                    <a:lnTo>
                      <a:pt x="2" y="6"/>
                    </a:lnTo>
                    <a:lnTo>
                      <a:pt x="0" y="11"/>
                    </a:lnTo>
                    <a:lnTo>
                      <a:pt x="4" y="15"/>
                    </a:lnTo>
                    <a:lnTo>
                      <a:pt x="0" y="17"/>
                    </a:lnTo>
                    <a:lnTo>
                      <a:pt x="0" y="22"/>
                    </a:lnTo>
                    <a:lnTo>
                      <a:pt x="0" y="24"/>
                    </a:lnTo>
                    <a:lnTo>
                      <a:pt x="2" y="28"/>
                    </a:lnTo>
                    <a:lnTo>
                      <a:pt x="4" y="31"/>
                    </a:lnTo>
                    <a:lnTo>
                      <a:pt x="6" y="33"/>
                    </a:lnTo>
                    <a:lnTo>
                      <a:pt x="9" y="35"/>
                    </a:lnTo>
                    <a:lnTo>
                      <a:pt x="11" y="37"/>
                    </a:lnTo>
                    <a:lnTo>
                      <a:pt x="13" y="37"/>
                    </a:lnTo>
                    <a:lnTo>
                      <a:pt x="17" y="37"/>
                    </a:lnTo>
                    <a:lnTo>
                      <a:pt x="20" y="35"/>
                    </a:lnTo>
                    <a:lnTo>
                      <a:pt x="22" y="33"/>
                    </a:lnTo>
                    <a:lnTo>
                      <a:pt x="24" y="31"/>
                    </a:lnTo>
                    <a:lnTo>
                      <a:pt x="26" y="26"/>
                    </a:lnTo>
                    <a:lnTo>
                      <a:pt x="28" y="24"/>
                    </a:lnTo>
                    <a:lnTo>
                      <a:pt x="28" y="17"/>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6" name="Freeform 938"/>
              <p:cNvSpPr>
                <a:spLocks/>
              </p:cNvSpPr>
              <p:nvPr/>
            </p:nvSpPr>
            <p:spPr bwMode="auto">
              <a:xfrm>
                <a:off x="6516" y="2388"/>
                <a:ext cx="31" cy="37"/>
              </a:xfrm>
              <a:custGeom>
                <a:avLst/>
                <a:gdLst>
                  <a:gd name="T0" fmla="*/ 31 w 31"/>
                  <a:gd name="T1" fmla="*/ 17 h 37"/>
                  <a:gd name="T2" fmla="*/ 31 w 31"/>
                  <a:gd name="T3" fmla="*/ 15 h 37"/>
                  <a:gd name="T4" fmla="*/ 31 w 31"/>
                  <a:gd name="T5" fmla="*/ 11 h 37"/>
                  <a:gd name="T6" fmla="*/ 29 w 31"/>
                  <a:gd name="T7" fmla="*/ 6 h 37"/>
                  <a:gd name="T8" fmla="*/ 26 w 31"/>
                  <a:gd name="T9" fmla="*/ 4 h 37"/>
                  <a:gd name="T10" fmla="*/ 24 w 31"/>
                  <a:gd name="T11" fmla="*/ 2 h 37"/>
                  <a:gd name="T12" fmla="*/ 22 w 31"/>
                  <a:gd name="T13" fmla="*/ 0 h 37"/>
                  <a:gd name="T14" fmla="*/ 20 w 31"/>
                  <a:gd name="T15" fmla="*/ 0 h 37"/>
                  <a:gd name="T16" fmla="*/ 15 w 31"/>
                  <a:gd name="T17" fmla="*/ 0 h 37"/>
                  <a:gd name="T18" fmla="*/ 13 w 31"/>
                  <a:gd name="T19" fmla="*/ 0 h 37"/>
                  <a:gd name="T20" fmla="*/ 11 w 31"/>
                  <a:gd name="T21" fmla="*/ 0 h 37"/>
                  <a:gd name="T22" fmla="*/ 9 w 31"/>
                  <a:gd name="T23" fmla="*/ 2 h 37"/>
                  <a:gd name="T24" fmla="*/ 4 w 31"/>
                  <a:gd name="T25" fmla="*/ 4 h 37"/>
                  <a:gd name="T26" fmla="*/ 4 w 31"/>
                  <a:gd name="T27" fmla="*/ 6 h 37"/>
                  <a:gd name="T28" fmla="*/ 2 w 31"/>
                  <a:gd name="T29" fmla="*/ 11 h 37"/>
                  <a:gd name="T30" fmla="*/ 2 w 31"/>
                  <a:gd name="T31" fmla="*/ 15 h 37"/>
                  <a:gd name="T32" fmla="*/ 0 w 31"/>
                  <a:gd name="T33" fmla="*/ 17 h 37"/>
                  <a:gd name="T34" fmla="*/ 2 w 31"/>
                  <a:gd name="T35" fmla="*/ 22 h 37"/>
                  <a:gd name="T36" fmla="*/ 2 w 31"/>
                  <a:gd name="T37" fmla="*/ 26 h 37"/>
                  <a:gd name="T38" fmla="*/ 4 w 31"/>
                  <a:gd name="T39" fmla="*/ 29 h 37"/>
                  <a:gd name="T40" fmla="*/ 4 w 31"/>
                  <a:gd name="T41" fmla="*/ 31 h 37"/>
                  <a:gd name="T42" fmla="*/ 9 w 31"/>
                  <a:gd name="T43" fmla="*/ 33 h 37"/>
                  <a:gd name="T44" fmla="*/ 11 w 31"/>
                  <a:gd name="T45" fmla="*/ 35 h 37"/>
                  <a:gd name="T46" fmla="*/ 13 w 31"/>
                  <a:gd name="T47" fmla="*/ 37 h 37"/>
                  <a:gd name="T48" fmla="*/ 15 w 31"/>
                  <a:gd name="T49" fmla="*/ 37 h 37"/>
                  <a:gd name="T50" fmla="*/ 20 w 31"/>
                  <a:gd name="T51" fmla="*/ 37 h 37"/>
                  <a:gd name="T52" fmla="*/ 22 w 31"/>
                  <a:gd name="T53" fmla="*/ 35 h 37"/>
                  <a:gd name="T54" fmla="*/ 24 w 31"/>
                  <a:gd name="T55" fmla="*/ 33 h 37"/>
                  <a:gd name="T56" fmla="*/ 26 w 31"/>
                  <a:gd name="T57" fmla="*/ 31 h 37"/>
                  <a:gd name="T58" fmla="*/ 29 w 31"/>
                  <a:gd name="T59" fmla="*/ 29 h 37"/>
                  <a:gd name="T60" fmla="*/ 31 w 31"/>
                  <a:gd name="T61" fmla="*/ 26 h 37"/>
                  <a:gd name="T62" fmla="*/ 31 w 31"/>
                  <a:gd name="T63" fmla="*/ 1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17"/>
                    </a:moveTo>
                    <a:lnTo>
                      <a:pt x="31" y="15"/>
                    </a:lnTo>
                    <a:lnTo>
                      <a:pt x="31" y="11"/>
                    </a:lnTo>
                    <a:lnTo>
                      <a:pt x="29" y="6"/>
                    </a:lnTo>
                    <a:lnTo>
                      <a:pt x="26" y="4"/>
                    </a:lnTo>
                    <a:lnTo>
                      <a:pt x="24" y="2"/>
                    </a:lnTo>
                    <a:lnTo>
                      <a:pt x="22" y="0"/>
                    </a:lnTo>
                    <a:lnTo>
                      <a:pt x="20" y="0"/>
                    </a:lnTo>
                    <a:lnTo>
                      <a:pt x="15" y="0"/>
                    </a:lnTo>
                    <a:lnTo>
                      <a:pt x="13" y="0"/>
                    </a:lnTo>
                    <a:lnTo>
                      <a:pt x="11" y="0"/>
                    </a:lnTo>
                    <a:lnTo>
                      <a:pt x="9" y="2"/>
                    </a:lnTo>
                    <a:lnTo>
                      <a:pt x="4" y="4"/>
                    </a:lnTo>
                    <a:lnTo>
                      <a:pt x="4" y="6"/>
                    </a:lnTo>
                    <a:lnTo>
                      <a:pt x="2" y="11"/>
                    </a:lnTo>
                    <a:lnTo>
                      <a:pt x="2" y="15"/>
                    </a:lnTo>
                    <a:lnTo>
                      <a:pt x="0" y="17"/>
                    </a:lnTo>
                    <a:lnTo>
                      <a:pt x="2" y="22"/>
                    </a:lnTo>
                    <a:lnTo>
                      <a:pt x="2" y="26"/>
                    </a:lnTo>
                    <a:lnTo>
                      <a:pt x="4" y="29"/>
                    </a:lnTo>
                    <a:lnTo>
                      <a:pt x="4" y="31"/>
                    </a:lnTo>
                    <a:lnTo>
                      <a:pt x="9" y="33"/>
                    </a:lnTo>
                    <a:lnTo>
                      <a:pt x="11" y="35"/>
                    </a:lnTo>
                    <a:lnTo>
                      <a:pt x="13" y="37"/>
                    </a:lnTo>
                    <a:lnTo>
                      <a:pt x="15" y="37"/>
                    </a:lnTo>
                    <a:lnTo>
                      <a:pt x="20" y="37"/>
                    </a:lnTo>
                    <a:lnTo>
                      <a:pt x="22" y="35"/>
                    </a:lnTo>
                    <a:lnTo>
                      <a:pt x="24" y="33"/>
                    </a:lnTo>
                    <a:lnTo>
                      <a:pt x="26" y="31"/>
                    </a:lnTo>
                    <a:lnTo>
                      <a:pt x="29" y="29"/>
                    </a:lnTo>
                    <a:lnTo>
                      <a:pt x="31" y="26"/>
                    </a:lnTo>
                    <a:lnTo>
                      <a:pt x="31" y="17"/>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7" name="Freeform 939"/>
              <p:cNvSpPr>
                <a:spLocks/>
              </p:cNvSpPr>
              <p:nvPr/>
            </p:nvSpPr>
            <p:spPr bwMode="auto">
              <a:xfrm>
                <a:off x="6516" y="2390"/>
                <a:ext cx="31" cy="38"/>
              </a:xfrm>
              <a:custGeom>
                <a:avLst/>
                <a:gdLst>
                  <a:gd name="T0" fmla="*/ 31 w 31"/>
                  <a:gd name="T1" fmla="*/ 18 h 38"/>
                  <a:gd name="T2" fmla="*/ 31 w 31"/>
                  <a:gd name="T3" fmla="*/ 15 h 38"/>
                  <a:gd name="T4" fmla="*/ 31 w 31"/>
                  <a:gd name="T5" fmla="*/ 11 h 38"/>
                  <a:gd name="T6" fmla="*/ 29 w 31"/>
                  <a:gd name="T7" fmla="*/ 7 h 38"/>
                  <a:gd name="T8" fmla="*/ 26 w 31"/>
                  <a:gd name="T9" fmla="*/ 4 h 38"/>
                  <a:gd name="T10" fmla="*/ 26 w 31"/>
                  <a:gd name="T11" fmla="*/ 2 h 38"/>
                  <a:gd name="T12" fmla="*/ 22 w 31"/>
                  <a:gd name="T13" fmla="*/ 0 h 38"/>
                  <a:gd name="T14" fmla="*/ 20 w 31"/>
                  <a:gd name="T15" fmla="*/ 0 h 38"/>
                  <a:gd name="T16" fmla="*/ 15 w 31"/>
                  <a:gd name="T17" fmla="*/ 0 h 38"/>
                  <a:gd name="T18" fmla="*/ 13 w 31"/>
                  <a:gd name="T19" fmla="*/ 0 h 38"/>
                  <a:gd name="T20" fmla="*/ 11 w 31"/>
                  <a:gd name="T21" fmla="*/ 0 h 38"/>
                  <a:gd name="T22" fmla="*/ 9 w 31"/>
                  <a:gd name="T23" fmla="*/ 2 h 38"/>
                  <a:gd name="T24" fmla="*/ 4 w 31"/>
                  <a:gd name="T25" fmla="*/ 4 h 38"/>
                  <a:gd name="T26" fmla="*/ 13 w 31"/>
                  <a:gd name="T27" fmla="*/ 7 h 38"/>
                  <a:gd name="T28" fmla="*/ 2 w 31"/>
                  <a:gd name="T29" fmla="*/ 11 h 38"/>
                  <a:gd name="T30" fmla="*/ 2 w 31"/>
                  <a:gd name="T31" fmla="*/ 15 h 38"/>
                  <a:gd name="T32" fmla="*/ 0 w 31"/>
                  <a:gd name="T33" fmla="*/ 18 h 38"/>
                  <a:gd name="T34" fmla="*/ 2 w 31"/>
                  <a:gd name="T35" fmla="*/ 22 h 38"/>
                  <a:gd name="T36" fmla="*/ 2 w 31"/>
                  <a:gd name="T37" fmla="*/ 24 h 38"/>
                  <a:gd name="T38" fmla="*/ 4 w 31"/>
                  <a:gd name="T39" fmla="*/ 29 h 38"/>
                  <a:gd name="T40" fmla="*/ 4 w 31"/>
                  <a:gd name="T41" fmla="*/ 31 h 38"/>
                  <a:gd name="T42" fmla="*/ 9 w 31"/>
                  <a:gd name="T43" fmla="*/ 33 h 38"/>
                  <a:gd name="T44" fmla="*/ 11 w 31"/>
                  <a:gd name="T45" fmla="*/ 35 h 38"/>
                  <a:gd name="T46" fmla="*/ 13 w 31"/>
                  <a:gd name="T47" fmla="*/ 38 h 38"/>
                  <a:gd name="T48" fmla="*/ 15 w 31"/>
                  <a:gd name="T49" fmla="*/ 38 h 38"/>
                  <a:gd name="T50" fmla="*/ 20 w 31"/>
                  <a:gd name="T51" fmla="*/ 38 h 38"/>
                  <a:gd name="T52" fmla="*/ 22 w 31"/>
                  <a:gd name="T53" fmla="*/ 35 h 38"/>
                  <a:gd name="T54" fmla="*/ 24 w 31"/>
                  <a:gd name="T55" fmla="*/ 33 h 38"/>
                  <a:gd name="T56" fmla="*/ 26 w 31"/>
                  <a:gd name="T57" fmla="*/ 31 h 38"/>
                  <a:gd name="T58" fmla="*/ 29 w 31"/>
                  <a:gd name="T59" fmla="*/ 29 h 38"/>
                  <a:gd name="T60" fmla="*/ 31 w 31"/>
                  <a:gd name="T61" fmla="*/ 24 h 38"/>
                  <a:gd name="T62" fmla="*/ 31 w 31"/>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18"/>
                    </a:moveTo>
                    <a:lnTo>
                      <a:pt x="31" y="15"/>
                    </a:lnTo>
                    <a:lnTo>
                      <a:pt x="31" y="11"/>
                    </a:lnTo>
                    <a:lnTo>
                      <a:pt x="29" y="7"/>
                    </a:lnTo>
                    <a:lnTo>
                      <a:pt x="26" y="4"/>
                    </a:lnTo>
                    <a:lnTo>
                      <a:pt x="26" y="2"/>
                    </a:lnTo>
                    <a:lnTo>
                      <a:pt x="22" y="0"/>
                    </a:lnTo>
                    <a:lnTo>
                      <a:pt x="20" y="0"/>
                    </a:lnTo>
                    <a:lnTo>
                      <a:pt x="15" y="0"/>
                    </a:lnTo>
                    <a:lnTo>
                      <a:pt x="13" y="0"/>
                    </a:lnTo>
                    <a:lnTo>
                      <a:pt x="11" y="0"/>
                    </a:lnTo>
                    <a:lnTo>
                      <a:pt x="9" y="2"/>
                    </a:lnTo>
                    <a:lnTo>
                      <a:pt x="4" y="4"/>
                    </a:lnTo>
                    <a:lnTo>
                      <a:pt x="13" y="7"/>
                    </a:lnTo>
                    <a:lnTo>
                      <a:pt x="2" y="11"/>
                    </a:lnTo>
                    <a:lnTo>
                      <a:pt x="2" y="15"/>
                    </a:lnTo>
                    <a:lnTo>
                      <a:pt x="0" y="18"/>
                    </a:lnTo>
                    <a:lnTo>
                      <a:pt x="2" y="22"/>
                    </a:lnTo>
                    <a:lnTo>
                      <a:pt x="2" y="24"/>
                    </a:lnTo>
                    <a:lnTo>
                      <a:pt x="4" y="29"/>
                    </a:lnTo>
                    <a:lnTo>
                      <a:pt x="4" y="31"/>
                    </a:lnTo>
                    <a:lnTo>
                      <a:pt x="9" y="33"/>
                    </a:lnTo>
                    <a:lnTo>
                      <a:pt x="11" y="35"/>
                    </a:lnTo>
                    <a:lnTo>
                      <a:pt x="13" y="38"/>
                    </a:lnTo>
                    <a:lnTo>
                      <a:pt x="15" y="38"/>
                    </a:lnTo>
                    <a:lnTo>
                      <a:pt x="20" y="38"/>
                    </a:lnTo>
                    <a:lnTo>
                      <a:pt x="22" y="35"/>
                    </a:lnTo>
                    <a:lnTo>
                      <a:pt x="24" y="33"/>
                    </a:lnTo>
                    <a:lnTo>
                      <a:pt x="26" y="31"/>
                    </a:lnTo>
                    <a:lnTo>
                      <a:pt x="29" y="29"/>
                    </a:lnTo>
                    <a:lnTo>
                      <a:pt x="31" y="24"/>
                    </a:lnTo>
                    <a:lnTo>
                      <a:pt x="31"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8" name="Freeform 940"/>
              <p:cNvSpPr>
                <a:spLocks/>
              </p:cNvSpPr>
              <p:nvPr/>
            </p:nvSpPr>
            <p:spPr bwMode="auto">
              <a:xfrm>
                <a:off x="6516" y="2390"/>
                <a:ext cx="31" cy="40"/>
              </a:xfrm>
              <a:custGeom>
                <a:avLst/>
                <a:gdLst>
                  <a:gd name="T0" fmla="*/ 31 w 31"/>
                  <a:gd name="T1" fmla="*/ 20 h 40"/>
                  <a:gd name="T2" fmla="*/ 31 w 31"/>
                  <a:gd name="T3" fmla="*/ 15 h 40"/>
                  <a:gd name="T4" fmla="*/ 31 w 31"/>
                  <a:gd name="T5" fmla="*/ 13 h 40"/>
                  <a:gd name="T6" fmla="*/ 29 w 31"/>
                  <a:gd name="T7" fmla="*/ 9 h 40"/>
                  <a:gd name="T8" fmla="*/ 26 w 31"/>
                  <a:gd name="T9" fmla="*/ 7 h 40"/>
                  <a:gd name="T10" fmla="*/ 24 w 31"/>
                  <a:gd name="T11" fmla="*/ 4 h 40"/>
                  <a:gd name="T12" fmla="*/ 22 w 31"/>
                  <a:gd name="T13" fmla="*/ 2 h 40"/>
                  <a:gd name="T14" fmla="*/ 20 w 31"/>
                  <a:gd name="T15" fmla="*/ 2 h 40"/>
                  <a:gd name="T16" fmla="*/ 15 w 31"/>
                  <a:gd name="T17" fmla="*/ 0 h 40"/>
                  <a:gd name="T18" fmla="*/ 13 w 31"/>
                  <a:gd name="T19" fmla="*/ 2 h 40"/>
                  <a:gd name="T20" fmla="*/ 11 w 31"/>
                  <a:gd name="T21" fmla="*/ 2 h 40"/>
                  <a:gd name="T22" fmla="*/ 9 w 31"/>
                  <a:gd name="T23" fmla="*/ 4 h 40"/>
                  <a:gd name="T24" fmla="*/ 4 w 31"/>
                  <a:gd name="T25" fmla="*/ 7 h 40"/>
                  <a:gd name="T26" fmla="*/ 4 w 31"/>
                  <a:gd name="T27" fmla="*/ 9 h 40"/>
                  <a:gd name="T28" fmla="*/ 2 w 31"/>
                  <a:gd name="T29" fmla="*/ 13 h 40"/>
                  <a:gd name="T30" fmla="*/ 2 w 31"/>
                  <a:gd name="T31" fmla="*/ 15 h 40"/>
                  <a:gd name="T32" fmla="*/ 0 w 31"/>
                  <a:gd name="T33" fmla="*/ 20 h 40"/>
                  <a:gd name="T34" fmla="*/ 2 w 31"/>
                  <a:gd name="T35" fmla="*/ 24 h 40"/>
                  <a:gd name="T36" fmla="*/ 2 w 31"/>
                  <a:gd name="T37" fmla="*/ 27 h 40"/>
                  <a:gd name="T38" fmla="*/ 4 w 31"/>
                  <a:gd name="T39" fmla="*/ 31 h 40"/>
                  <a:gd name="T40" fmla="*/ 4 w 31"/>
                  <a:gd name="T41" fmla="*/ 33 h 40"/>
                  <a:gd name="T42" fmla="*/ 9 w 31"/>
                  <a:gd name="T43" fmla="*/ 35 h 40"/>
                  <a:gd name="T44" fmla="*/ 11 w 31"/>
                  <a:gd name="T45" fmla="*/ 38 h 40"/>
                  <a:gd name="T46" fmla="*/ 13 w 31"/>
                  <a:gd name="T47" fmla="*/ 40 h 40"/>
                  <a:gd name="T48" fmla="*/ 15 w 31"/>
                  <a:gd name="T49" fmla="*/ 40 h 40"/>
                  <a:gd name="T50" fmla="*/ 20 w 31"/>
                  <a:gd name="T51" fmla="*/ 40 h 40"/>
                  <a:gd name="T52" fmla="*/ 22 w 31"/>
                  <a:gd name="T53" fmla="*/ 38 h 40"/>
                  <a:gd name="T54" fmla="*/ 24 w 31"/>
                  <a:gd name="T55" fmla="*/ 35 h 40"/>
                  <a:gd name="T56" fmla="*/ 26 w 31"/>
                  <a:gd name="T57" fmla="*/ 33 h 40"/>
                  <a:gd name="T58" fmla="*/ 29 w 31"/>
                  <a:gd name="T59" fmla="*/ 31 h 40"/>
                  <a:gd name="T60" fmla="*/ 31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5"/>
                    </a:lnTo>
                    <a:lnTo>
                      <a:pt x="31" y="13"/>
                    </a:lnTo>
                    <a:lnTo>
                      <a:pt x="29" y="9"/>
                    </a:lnTo>
                    <a:lnTo>
                      <a:pt x="26" y="7"/>
                    </a:lnTo>
                    <a:lnTo>
                      <a:pt x="24" y="4"/>
                    </a:lnTo>
                    <a:lnTo>
                      <a:pt x="22" y="2"/>
                    </a:lnTo>
                    <a:lnTo>
                      <a:pt x="20" y="2"/>
                    </a:lnTo>
                    <a:lnTo>
                      <a:pt x="15" y="0"/>
                    </a:lnTo>
                    <a:lnTo>
                      <a:pt x="13" y="2"/>
                    </a:lnTo>
                    <a:lnTo>
                      <a:pt x="11" y="2"/>
                    </a:lnTo>
                    <a:lnTo>
                      <a:pt x="9" y="4"/>
                    </a:lnTo>
                    <a:lnTo>
                      <a:pt x="4" y="7"/>
                    </a:lnTo>
                    <a:lnTo>
                      <a:pt x="4" y="9"/>
                    </a:lnTo>
                    <a:lnTo>
                      <a:pt x="2" y="13"/>
                    </a:lnTo>
                    <a:lnTo>
                      <a:pt x="2" y="15"/>
                    </a:lnTo>
                    <a:lnTo>
                      <a:pt x="0" y="20"/>
                    </a:lnTo>
                    <a:lnTo>
                      <a:pt x="2" y="24"/>
                    </a:lnTo>
                    <a:lnTo>
                      <a:pt x="2" y="27"/>
                    </a:lnTo>
                    <a:lnTo>
                      <a:pt x="4" y="31"/>
                    </a:lnTo>
                    <a:lnTo>
                      <a:pt x="4" y="33"/>
                    </a:lnTo>
                    <a:lnTo>
                      <a:pt x="9" y="35"/>
                    </a:lnTo>
                    <a:lnTo>
                      <a:pt x="11" y="38"/>
                    </a:lnTo>
                    <a:lnTo>
                      <a:pt x="13" y="40"/>
                    </a:lnTo>
                    <a:lnTo>
                      <a:pt x="15" y="40"/>
                    </a:lnTo>
                    <a:lnTo>
                      <a:pt x="20" y="40"/>
                    </a:lnTo>
                    <a:lnTo>
                      <a:pt x="22" y="38"/>
                    </a:lnTo>
                    <a:lnTo>
                      <a:pt x="24" y="35"/>
                    </a:lnTo>
                    <a:lnTo>
                      <a:pt x="26" y="33"/>
                    </a:lnTo>
                    <a:lnTo>
                      <a:pt x="29" y="31"/>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9" name="Freeform 941"/>
              <p:cNvSpPr>
                <a:spLocks/>
              </p:cNvSpPr>
              <p:nvPr/>
            </p:nvSpPr>
            <p:spPr bwMode="auto">
              <a:xfrm>
                <a:off x="6525" y="2425"/>
                <a:ext cx="31" cy="38"/>
              </a:xfrm>
              <a:custGeom>
                <a:avLst/>
                <a:gdLst>
                  <a:gd name="T0" fmla="*/ 31 w 31"/>
                  <a:gd name="T1" fmla="*/ 18 h 38"/>
                  <a:gd name="T2" fmla="*/ 31 w 31"/>
                  <a:gd name="T3" fmla="*/ 16 h 38"/>
                  <a:gd name="T4" fmla="*/ 31 w 31"/>
                  <a:gd name="T5" fmla="*/ 11 h 38"/>
                  <a:gd name="T6" fmla="*/ 28 w 31"/>
                  <a:gd name="T7" fmla="*/ 9 h 38"/>
                  <a:gd name="T8" fmla="*/ 26 w 31"/>
                  <a:gd name="T9" fmla="*/ 5 h 38"/>
                  <a:gd name="T10" fmla="*/ 24 w 31"/>
                  <a:gd name="T11" fmla="*/ 3 h 38"/>
                  <a:gd name="T12" fmla="*/ 22 w 31"/>
                  <a:gd name="T13" fmla="*/ 3 h 38"/>
                  <a:gd name="T14" fmla="*/ 20 w 31"/>
                  <a:gd name="T15" fmla="*/ 0 h 38"/>
                  <a:gd name="T16" fmla="*/ 15 w 31"/>
                  <a:gd name="T17" fmla="*/ 0 h 38"/>
                  <a:gd name="T18" fmla="*/ 13 w 31"/>
                  <a:gd name="T19" fmla="*/ 0 h 38"/>
                  <a:gd name="T20" fmla="*/ 11 w 31"/>
                  <a:gd name="T21" fmla="*/ 3 h 38"/>
                  <a:gd name="T22" fmla="*/ 9 w 31"/>
                  <a:gd name="T23" fmla="*/ 3 h 38"/>
                  <a:gd name="T24" fmla="*/ 4 w 31"/>
                  <a:gd name="T25" fmla="*/ 5 h 38"/>
                  <a:gd name="T26" fmla="*/ 13 w 31"/>
                  <a:gd name="T27" fmla="*/ 9 h 38"/>
                  <a:gd name="T28" fmla="*/ 2 w 31"/>
                  <a:gd name="T29" fmla="*/ 11 h 38"/>
                  <a:gd name="T30" fmla="*/ 2 w 31"/>
                  <a:gd name="T31" fmla="*/ 16 h 38"/>
                  <a:gd name="T32" fmla="*/ 0 w 31"/>
                  <a:gd name="T33" fmla="*/ 18 h 38"/>
                  <a:gd name="T34" fmla="*/ 2 w 31"/>
                  <a:gd name="T35" fmla="*/ 22 h 38"/>
                  <a:gd name="T36" fmla="*/ 2 w 31"/>
                  <a:gd name="T37" fmla="*/ 27 h 38"/>
                  <a:gd name="T38" fmla="*/ 4 w 31"/>
                  <a:gd name="T39" fmla="*/ 29 h 38"/>
                  <a:gd name="T40" fmla="*/ 4 w 31"/>
                  <a:gd name="T41" fmla="*/ 34 h 38"/>
                  <a:gd name="T42" fmla="*/ 9 w 31"/>
                  <a:gd name="T43" fmla="*/ 36 h 38"/>
                  <a:gd name="T44" fmla="*/ 11 w 31"/>
                  <a:gd name="T45" fmla="*/ 38 h 38"/>
                  <a:gd name="T46" fmla="*/ 13 w 31"/>
                  <a:gd name="T47" fmla="*/ 38 h 38"/>
                  <a:gd name="T48" fmla="*/ 15 w 31"/>
                  <a:gd name="T49" fmla="*/ 38 h 38"/>
                  <a:gd name="T50" fmla="*/ 20 w 31"/>
                  <a:gd name="T51" fmla="*/ 38 h 38"/>
                  <a:gd name="T52" fmla="*/ 22 w 31"/>
                  <a:gd name="T53" fmla="*/ 38 h 38"/>
                  <a:gd name="T54" fmla="*/ 24 w 31"/>
                  <a:gd name="T55" fmla="*/ 36 h 38"/>
                  <a:gd name="T56" fmla="*/ 26 w 31"/>
                  <a:gd name="T57" fmla="*/ 34 h 38"/>
                  <a:gd name="T58" fmla="*/ 28 w 31"/>
                  <a:gd name="T59" fmla="*/ 29 h 38"/>
                  <a:gd name="T60" fmla="*/ 31 w 31"/>
                  <a:gd name="T61" fmla="*/ 27 h 38"/>
                  <a:gd name="T62" fmla="*/ 31 w 31"/>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18"/>
                    </a:moveTo>
                    <a:lnTo>
                      <a:pt x="31" y="16"/>
                    </a:lnTo>
                    <a:lnTo>
                      <a:pt x="31" y="11"/>
                    </a:lnTo>
                    <a:lnTo>
                      <a:pt x="28" y="9"/>
                    </a:lnTo>
                    <a:lnTo>
                      <a:pt x="26" y="5"/>
                    </a:lnTo>
                    <a:lnTo>
                      <a:pt x="24" y="3"/>
                    </a:lnTo>
                    <a:lnTo>
                      <a:pt x="22" y="3"/>
                    </a:lnTo>
                    <a:lnTo>
                      <a:pt x="20" y="0"/>
                    </a:lnTo>
                    <a:lnTo>
                      <a:pt x="15" y="0"/>
                    </a:lnTo>
                    <a:lnTo>
                      <a:pt x="13" y="0"/>
                    </a:lnTo>
                    <a:lnTo>
                      <a:pt x="11" y="3"/>
                    </a:lnTo>
                    <a:lnTo>
                      <a:pt x="9" y="3"/>
                    </a:lnTo>
                    <a:lnTo>
                      <a:pt x="4" y="5"/>
                    </a:lnTo>
                    <a:lnTo>
                      <a:pt x="13" y="9"/>
                    </a:lnTo>
                    <a:lnTo>
                      <a:pt x="2" y="11"/>
                    </a:lnTo>
                    <a:lnTo>
                      <a:pt x="2" y="16"/>
                    </a:lnTo>
                    <a:lnTo>
                      <a:pt x="0" y="18"/>
                    </a:lnTo>
                    <a:lnTo>
                      <a:pt x="2" y="22"/>
                    </a:lnTo>
                    <a:lnTo>
                      <a:pt x="2" y="27"/>
                    </a:lnTo>
                    <a:lnTo>
                      <a:pt x="4" y="29"/>
                    </a:lnTo>
                    <a:lnTo>
                      <a:pt x="4" y="34"/>
                    </a:lnTo>
                    <a:lnTo>
                      <a:pt x="9" y="36"/>
                    </a:lnTo>
                    <a:lnTo>
                      <a:pt x="11" y="38"/>
                    </a:lnTo>
                    <a:lnTo>
                      <a:pt x="13" y="38"/>
                    </a:lnTo>
                    <a:lnTo>
                      <a:pt x="15" y="38"/>
                    </a:lnTo>
                    <a:lnTo>
                      <a:pt x="20" y="38"/>
                    </a:lnTo>
                    <a:lnTo>
                      <a:pt x="22" y="38"/>
                    </a:lnTo>
                    <a:lnTo>
                      <a:pt x="24" y="36"/>
                    </a:lnTo>
                    <a:lnTo>
                      <a:pt x="26" y="34"/>
                    </a:lnTo>
                    <a:lnTo>
                      <a:pt x="28" y="29"/>
                    </a:lnTo>
                    <a:lnTo>
                      <a:pt x="31" y="27"/>
                    </a:lnTo>
                    <a:lnTo>
                      <a:pt x="31"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0" name="Freeform 942"/>
              <p:cNvSpPr>
                <a:spLocks/>
              </p:cNvSpPr>
              <p:nvPr/>
            </p:nvSpPr>
            <p:spPr bwMode="auto">
              <a:xfrm>
                <a:off x="6529" y="2337"/>
                <a:ext cx="31" cy="40"/>
              </a:xfrm>
              <a:custGeom>
                <a:avLst/>
                <a:gdLst>
                  <a:gd name="T0" fmla="*/ 31 w 31"/>
                  <a:gd name="T1" fmla="*/ 20 h 40"/>
                  <a:gd name="T2" fmla="*/ 31 w 31"/>
                  <a:gd name="T3" fmla="*/ 15 h 40"/>
                  <a:gd name="T4" fmla="*/ 29 w 31"/>
                  <a:gd name="T5" fmla="*/ 13 h 40"/>
                  <a:gd name="T6" fmla="*/ 29 w 31"/>
                  <a:gd name="T7" fmla="*/ 9 h 40"/>
                  <a:gd name="T8" fmla="*/ 27 w 31"/>
                  <a:gd name="T9" fmla="*/ 7 h 40"/>
                  <a:gd name="T10" fmla="*/ 24 w 31"/>
                  <a:gd name="T11" fmla="*/ 4 h 40"/>
                  <a:gd name="T12" fmla="*/ 22 w 31"/>
                  <a:gd name="T13" fmla="*/ 2 h 40"/>
                  <a:gd name="T14" fmla="*/ 18 w 31"/>
                  <a:gd name="T15" fmla="*/ 0 h 40"/>
                  <a:gd name="T16" fmla="*/ 16 w 31"/>
                  <a:gd name="T17" fmla="*/ 0 h 40"/>
                  <a:gd name="T18" fmla="*/ 13 w 31"/>
                  <a:gd name="T19" fmla="*/ 0 h 40"/>
                  <a:gd name="T20" fmla="*/ 9 w 31"/>
                  <a:gd name="T21" fmla="*/ 2 h 40"/>
                  <a:gd name="T22" fmla="*/ 9 w 31"/>
                  <a:gd name="T23" fmla="*/ 4 h 40"/>
                  <a:gd name="T24" fmla="*/ 5 w 31"/>
                  <a:gd name="T25" fmla="*/ 7 h 40"/>
                  <a:gd name="T26" fmla="*/ 2 w 31"/>
                  <a:gd name="T27" fmla="*/ 9 h 40"/>
                  <a:gd name="T28" fmla="*/ 2 w 31"/>
                  <a:gd name="T29" fmla="*/ 13 h 40"/>
                  <a:gd name="T30" fmla="*/ 0 w 31"/>
                  <a:gd name="T31" fmla="*/ 15 h 40"/>
                  <a:gd name="T32" fmla="*/ 0 w 31"/>
                  <a:gd name="T33" fmla="*/ 20 h 40"/>
                  <a:gd name="T34" fmla="*/ 0 w 31"/>
                  <a:gd name="T35" fmla="*/ 24 h 40"/>
                  <a:gd name="T36" fmla="*/ 2 w 31"/>
                  <a:gd name="T37" fmla="*/ 26 h 40"/>
                  <a:gd name="T38" fmla="*/ 2 w 31"/>
                  <a:gd name="T39" fmla="*/ 31 h 40"/>
                  <a:gd name="T40" fmla="*/ 5 w 31"/>
                  <a:gd name="T41" fmla="*/ 33 h 40"/>
                  <a:gd name="T42" fmla="*/ 7 w 31"/>
                  <a:gd name="T43" fmla="*/ 35 h 40"/>
                  <a:gd name="T44" fmla="*/ 9 w 31"/>
                  <a:gd name="T45" fmla="*/ 37 h 40"/>
                  <a:gd name="T46" fmla="*/ 13 w 31"/>
                  <a:gd name="T47" fmla="*/ 40 h 40"/>
                  <a:gd name="T48" fmla="*/ 16 w 31"/>
                  <a:gd name="T49" fmla="*/ 40 h 40"/>
                  <a:gd name="T50" fmla="*/ 18 w 31"/>
                  <a:gd name="T51" fmla="*/ 40 h 40"/>
                  <a:gd name="T52" fmla="*/ 22 w 31"/>
                  <a:gd name="T53" fmla="*/ 37 h 40"/>
                  <a:gd name="T54" fmla="*/ 24 w 31"/>
                  <a:gd name="T55" fmla="*/ 35 h 40"/>
                  <a:gd name="T56" fmla="*/ 27 w 31"/>
                  <a:gd name="T57" fmla="*/ 33 h 40"/>
                  <a:gd name="T58" fmla="*/ 29 w 31"/>
                  <a:gd name="T59" fmla="*/ 31 h 40"/>
                  <a:gd name="T60" fmla="*/ 29 w 31"/>
                  <a:gd name="T61" fmla="*/ 26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5"/>
                    </a:lnTo>
                    <a:lnTo>
                      <a:pt x="29" y="13"/>
                    </a:lnTo>
                    <a:lnTo>
                      <a:pt x="29" y="9"/>
                    </a:lnTo>
                    <a:lnTo>
                      <a:pt x="27" y="7"/>
                    </a:lnTo>
                    <a:lnTo>
                      <a:pt x="24" y="4"/>
                    </a:lnTo>
                    <a:lnTo>
                      <a:pt x="22" y="2"/>
                    </a:lnTo>
                    <a:lnTo>
                      <a:pt x="18" y="0"/>
                    </a:lnTo>
                    <a:lnTo>
                      <a:pt x="16" y="0"/>
                    </a:lnTo>
                    <a:lnTo>
                      <a:pt x="13" y="0"/>
                    </a:lnTo>
                    <a:lnTo>
                      <a:pt x="9" y="2"/>
                    </a:lnTo>
                    <a:lnTo>
                      <a:pt x="9" y="4"/>
                    </a:lnTo>
                    <a:lnTo>
                      <a:pt x="5" y="7"/>
                    </a:lnTo>
                    <a:lnTo>
                      <a:pt x="2" y="9"/>
                    </a:lnTo>
                    <a:lnTo>
                      <a:pt x="2" y="13"/>
                    </a:lnTo>
                    <a:lnTo>
                      <a:pt x="0" y="15"/>
                    </a:lnTo>
                    <a:lnTo>
                      <a:pt x="0" y="20"/>
                    </a:lnTo>
                    <a:lnTo>
                      <a:pt x="0" y="24"/>
                    </a:lnTo>
                    <a:lnTo>
                      <a:pt x="2" y="26"/>
                    </a:lnTo>
                    <a:lnTo>
                      <a:pt x="2" y="31"/>
                    </a:lnTo>
                    <a:lnTo>
                      <a:pt x="5" y="33"/>
                    </a:lnTo>
                    <a:lnTo>
                      <a:pt x="7" y="35"/>
                    </a:lnTo>
                    <a:lnTo>
                      <a:pt x="9" y="37"/>
                    </a:lnTo>
                    <a:lnTo>
                      <a:pt x="13" y="40"/>
                    </a:lnTo>
                    <a:lnTo>
                      <a:pt x="16" y="40"/>
                    </a:lnTo>
                    <a:lnTo>
                      <a:pt x="18" y="40"/>
                    </a:lnTo>
                    <a:lnTo>
                      <a:pt x="22" y="37"/>
                    </a:lnTo>
                    <a:lnTo>
                      <a:pt x="24" y="35"/>
                    </a:lnTo>
                    <a:lnTo>
                      <a:pt x="27" y="33"/>
                    </a:lnTo>
                    <a:lnTo>
                      <a:pt x="29" y="31"/>
                    </a:lnTo>
                    <a:lnTo>
                      <a:pt x="29"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1" name="Freeform 943"/>
              <p:cNvSpPr>
                <a:spLocks/>
              </p:cNvSpPr>
              <p:nvPr/>
            </p:nvSpPr>
            <p:spPr bwMode="auto">
              <a:xfrm>
                <a:off x="6540" y="2410"/>
                <a:ext cx="31" cy="37"/>
              </a:xfrm>
              <a:custGeom>
                <a:avLst/>
                <a:gdLst>
                  <a:gd name="T0" fmla="*/ 31 w 31"/>
                  <a:gd name="T1" fmla="*/ 20 h 37"/>
                  <a:gd name="T2" fmla="*/ 31 w 31"/>
                  <a:gd name="T3" fmla="*/ 15 h 37"/>
                  <a:gd name="T4" fmla="*/ 29 w 31"/>
                  <a:gd name="T5" fmla="*/ 11 h 37"/>
                  <a:gd name="T6" fmla="*/ 29 w 31"/>
                  <a:gd name="T7" fmla="*/ 9 h 37"/>
                  <a:gd name="T8" fmla="*/ 27 w 31"/>
                  <a:gd name="T9" fmla="*/ 4 h 37"/>
                  <a:gd name="T10" fmla="*/ 27 w 31"/>
                  <a:gd name="T11" fmla="*/ 4 h 37"/>
                  <a:gd name="T12" fmla="*/ 22 w 31"/>
                  <a:gd name="T13" fmla="*/ 2 h 37"/>
                  <a:gd name="T14" fmla="*/ 31 w 31"/>
                  <a:gd name="T15" fmla="*/ 0 h 37"/>
                  <a:gd name="T16" fmla="*/ 16 w 31"/>
                  <a:gd name="T17" fmla="*/ 0 h 37"/>
                  <a:gd name="T18" fmla="*/ 13 w 31"/>
                  <a:gd name="T19" fmla="*/ 0 h 37"/>
                  <a:gd name="T20" fmla="*/ 9 w 31"/>
                  <a:gd name="T21" fmla="*/ 2 h 37"/>
                  <a:gd name="T22" fmla="*/ 7 w 31"/>
                  <a:gd name="T23" fmla="*/ 4 h 37"/>
                  <a:gd name="T24" fmla="*/ 5 w 31"/>
                  <a:gd name="T25" fmla="*/ 4 h 37"/>
                  <a:gd name="T26" fmla="*/ 2 w 31"/>
                  <a:gd name="T27" fmla="*/ 9 h 37"/>
                  <a:gd name="T28" fmla="*/ 2 w 31"/>
                  <a:gd name="T29" fmla="*/ 11 h 37"/>
                  <a:gd name="T30" fmla="*/ 0 w 31"/>
                  <a:gd name="T31" fmla="*/ 15 h 37"/>
                  <a:gd name="T32" fmla="*/ 0 w 31"/>
                  <a:gd name="T33" fmla="*/ 20 h 37"/>
                  <a:gd name="T34" fmla="*/ 0 w 31"/>
                  <a:gd name="T35" fmla="*/ 22 h 37"/>
                  <a:gd name="T36" fmla="*/ 2 w 31"/>
                  <a:gd name="T37" fmla="*/ 26 h 37"/>
                  <a:gd name="T38" fmla="*/ 2 w 31"/>
                  <a:gd name="T39" fmla="*/ 29 h 37"/>
                  <a:gd name="T40" fmla="*/ 5 w 31"/>
                  <a:gd name="T41" fmla="*/ 33 h 37"/>
                  <a:gd name="T42" fmla="*/ 7 w 31"/>
                  <a:gd name="T43" fmla="*/ 35 h 37"/>
                  <a:gd name="T44" fmla="*/ 9 w 31"/>
                  <a:gd name="T45" fmla="*/ 37 h 37"/>
                  <a:gd name="T46" fmla="*/ 13 w 31"/>
                  <a:gd name="T47" fmla="*/ 37 h 37"/>
                  <a:gd name="T48" fmla="*/ 16 w 31"/>
                  <a:gd name="T49" fmla="*/ 37 h 37"/>
                  <a:gd name="T50" fmla="*/ 18 w 31"/>
                  <a:gd name="T51" fmla="*/ 37 h 37"/>
                  <a:gd name="T52" fmla="*/ 22 w 31"/>
                  <a:gd name="T53" fmla="*/ 37 h 37"/>
                  <a:gd name="T54" fmla="*/ 24 w 31"/>
                  <a:gd name="T55" fmla="*/ 35 h 37"/>
                  <a:gd name="T56" fmla="*/ 27 w 31"/>
                  <a:gd name="T57" fmla="*/ 33 h 37"/>
                  <a:gd name="T58" fmla="*/ 29 w 31"/>
                  <a:gd name="T59" fmla="*/ 29 h 37"/>
                  <a:gd name="T60" fmla="*/ 29 w 31"/>
                  <a:gd name="T61" fmla="*/ 26 h 37"/>
                  <a:gd name="T62" fmla="*/ 31 w 31"/>
                  <a:gd name="T6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20"/>
                    </a:moveTo>
                    <a:lnTo>
                      <a:pt x="31" y="15"/>
                    </a:lnTo>
                    <a:lnTo>
                      <a:pt x="29" y="11"/>
                    </a:lnTo>
                    <a:lnTo>
                      <a:pt x="29" y="9"/>
                    </a:lnTo>
                    <a:lnTo>
                      <a:pt x="27" y="4"/>
                    </a:lnTo>
                    <a:lnTo>
                      <a:pt x="27" y="4"/>
                    </a:lnTo>
                    <a:lnTo>
                      <a:pt x="22" y="2"/>
                    </a:lnTo>
                    <a:lnTo>
                      <a:pt x="31" y="0"/>
                    </a:lnTo>
                    <a:lnTo>
                      <a:pt x="16" y="0"/>
                    </a:lnTo>
                    <a:lnTo>
                      <a:pt x="13" y="0"/>
                    </a:lnTo>
                    <a:lnTo>
                      <a:pt x="9" y="2"/>
                    </a:lnTo>
                    <a:lnTo>
                      <a:pt x="7" y="4"/>
                    </a:lnTo>
                    <a:lnTo>
                      <a:pt x="5" y="4"/>
                    </a:lnTo>
                    <a:lnTo>
                      <a:pt x="2" y="9"/>
                    </a:lnTo>
                    <a:lnTo>
                      <a:pt x="2" y="11"/>
                    </a:lnTo>
                    <a:lnTo>
                      <a:pt x="0" y="15"/>
                    </a:lnTo>
                    <a:lnTo>
                      <a:pt x="0" y="20"/>
                    </a:lnTo>
                    <a:lnTo>
                      <a:pt x="0" y="22"/>
                    </a:lnTo>
                    <a:lnTo>
                      <a:pt x="2" y="26"/>
                    </a:lnTo>
                    <a:lnTo>
                      <a:pt x="2" y="29"/>
                    </a:lnTo>
                    <a:lnTo>
                      <a:pt x="5" y="33"/>
                    </a:lnTo>
                    <a:lnTo>
                      <a:pt x="7" y="35"/>
                    </a:lnTo>
                    <a:lnTo>
                      <a:pt x="9" y="37"/>
                    </a:lnTo>
                    <a:lnTo>
                      <a:pt x="13" y="37"/>
                    </a:lnTo>
                    <a:lnTo>
                      <a:pt x="16" y="37"/>
                    </a:lnTo>
                    <a:lnTo>
                      <a:pt x="18" y="37"/>
                    </a:lnTo>
                    <a:lnTo>
                      <a:pt x="22" y="37"/>
                    </a:lnTo>
                    <a:lnTo>
                      <a:pt x="24" y="35"/>
                    </a:lnTo>
                    <a:lnTo>
                      <a:pt x="27" y="33"/>
                    </a:lnTo>
                    <a:lnTo>
                      <a:pt x="29" y="29"/>
                    </a:lnTo>
                    <a:lnTo>
                      <a:pt x="29"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2" name="Freeform 944"/>
              <p:cNvSpPr>
                <a:spLocks/>
              </p:cNvSpPr>
              <p:nvPr/>
            </p:nvSpPr>
            <p:spPr bwMode="auto">
              <a:xfrm>
                <a:off x="6591" y="2266"/>
                <a:ext cx="29" cy="38"/>
              </a:xfrm>
              <a:custGeom>
                <a:avLst/>
                <a:gdLst>
                  <a:gd name="T0" fmla="*/ 29 w 29"/>
                  <a:gd name="T1" fmla="*/ 18 h 38"/>
                  <a:gd name="T2" fmla="*/ 29 w 29"/>
                  <a:gd name="T3" fmla="*/ 13 h 38"/>
                  <a:gd name="T4" fmla="*/ 29 w 29"/>
                  <a:gd name="T5" fmla="*/ 11 h 38"/>
                  <a:gd name="T6" fmla="*/ 27 w 29"/>
                  <a:gd name="T7" fmla="*/ 7 h 38"/>
                  <a:gd name="T8" fmla="*/ 27 w 29"/>
                  <a:gd name="T9" fmla="*/ 5 h 38"/>
                  <a:gd name="T10" fmla="*/ 22 w 29"/>
                  <a:gd name="T11" fmla="*/ 2 h 38"/>
                  <a:gd name="T12" fmla="*/ 20 w 29"/>
                  <a:gd name="T13" fmla="*/ 0 h 38"/>
                  <a:gd name="T14" fmla="*/ 18 w 29"/>
                  <a:gd name="T15" fmla="*/ 0 h 38"/>
                  <a:gd name="T16" fmla="*/ 15 w 29"/>
                  <a:gd name="T17" fmla="*/ 0 h 38"/>
                  <a:gd name="T18" fmla="*/ 11 w 29"/>
                  <a:gd name="T19" fmla="*/ 0 h 38"/>
                  <a:gd name="T20" fmla="*/ 9 w 29"/>
                  <a:gd name="T21" fmla="*/ 0 h 38"/>
                  <a:gd name="T22" fmla="*/ 7 w 29"/>
                  <a:gd name="T23" fmla="*/ 2 h 38"/>
                  <a:gd name="T24" fmla="*/ 4 w 29"/>
                  <a:gd name="T25" fmla="*/ 5 h 38"/>
                  <a:gd name="T26" fmla="*/ 2 w 29"/>
                  <a:gd name="T27" fmla="*/ 7 h 38"/>
                  <a:gd name="T28" fmla="*/ 0 w 29"/>
                  <a:gd name="T29" fmla="*/ 11 h 38"/>
                  <a:gd name="T30" fmla="*/ 0 w 29"/>
                  <a:gd name="T31" fmla="*/ 13 h 38"/>
                  <a:gd name="T32" fmla="*/ 0 w 29"/>
                  <a:gd name="T33" fmla="*/ 18 h 38"/>
                  <a:gd name="T34" fmla="*/ 0 w 29"/>
                  <a:gd name="T35" fmla="*/ 22 h 38"/>
                  <a:gd name="T36" fmla="*/ 0 w 29"/>
                  <a:gd name="T37" fmla="*/ 24 h 38"/>
                  <a:gd name="T38" fmla="*/ 2 w 29"/>
                  <a:gd name="T39" fmla="*/ 29 h 38"/>
                  <a:gd name="T40" fmla="*/ 4 w 29"/>
                  <a:gd name="T41" fmla="*/ 31 h 38"/>
                  <a:gd name="T42" fmla="*/ 7 w 29"/>
                  <a:gd name="T43" fmla="*/ 33 h 38"/>
                  <a:gd name="T44" fmla="*/ 9 w 29"/>
                  <a:gd name="T45" fmla="*/ 35 h 38"/>
                  <a:gd name="T46" fmla="*/ 11 w 29"/>
                  <a:gd name="T47" fmla="*/ 38 h 38"/>
                  <a:gd name="T48" fmla="*/ 15 w 29"/>
                  <a:gd name="T49" fmla="*/ 38 h 38"/>
                  <a:gd name="T50" fmla="*/ 18 w 29"/>
                  <a:gd name="T51" fmla="*/ 38 h 38"/>
                  <a:gd name="T52" fmla="*/ 20 w 29"/>
                  <a:gd name="T53" fmla="*/ 35 h 38"/>
                  <a:gd name="T54" fmla="*/ 22 w 29"/>
                  <a:gd name="T55" fmla="*/ 33 h 38"/>
                  <a:gd name="T56" fmla="*/ 27 w 29"/>
                  <a:gd name="T57" fmla="*/ 31 h 38"/>
                  <a:gd name="T58" fmla="*/ 27 w 29"/>
                  <a:gd name="T59" fmla="*/ 29 h 38"/>
                  <a:gd name="T60" fmla="*/ 29 w 29"/>
                  <a:gd name="T61" fmla="*/ 24 h 38"/>
                  <a:gd name="T62" fmla="*/ 29 w 29"/>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 h="38">
                    <a:moveTo>
                      <a:pt x="29" y="18"/>
                    </a:moveTo>
                    <a:lnTo>
                      <a:pt x="29" y="13"/>
                    </a:lnTo>
                    <a:lnTo>
                      <a:pt x="29" y="11"/>
                    </a:lnTo>
                    <a:lnTo>
                      <a:pt x="27" y="7"/>
                    </a:lnTo>
                    <a:lnTo>
                      <a:pt x="27" y="5"/>
                    </a:lnTo>
                    <a:lnTo>
                      <a:pt x="22" y="2"/>
                    </a:lnTo>
                    <a:lnTo>
                      <a:pt x="20" y="0"/>
                    </a:lnTo>
                    <a:lnTo>
                      <a:pt x="18" y="0"/>
                    </a:lnTo>
                    <a:lnTo>
                      <a:pt x="15" y="0"/>
                    </a:lnTo>
                    <a:lnTo>
                      <a:pt x="11" y="0"/>
                    </a:lnTo>
                    <a:lnTo>
                      <a:pt x="9" y="0"/>
                    </a:lnTo>
                    <a:lnTo>
                      <a:pt x="7" y="2"/>
                    </a:lnTo>
                    <a:lnTo>
                      <a:pt x="4" y="5"/>
                    </a:lnTo>
                    <a:lnTo>
                      <a:pt x="2" y="7"/>
                    </a:lnTo>
                    <a:lnTo>
                      <a:pt x="0" y="11"/>
                    </a:lnTo>
                    <a:lnTo>
                      <a:pt x="0" y="13"/>
                    </a:lnTo>
                    <a:lnTo>
                      <a:pt x="0" y="18"/>
                    </a:lnTo>
                    <a:lnTo>
                      <a:pt x="0" y="22"/>
                    </a:lnTo>
                    <a:lnTo>
                      <a:pt x="0" y="24"/>
                    </a:lnTo>
                    <a:lnTo>
                      <a:pt x="2" y="29"/>
                    </a:lnTo>
                    <a:lnTo>
                      <a:pt x="4" y="31"/>
                    </a:lnTo>
                    <a:lnTo>
                      <a:pt x="7" y="33"/>
                    </a:lnTo>
                    <a:lnTo>
                      <a:pt x="9" y="35"/>
                    </a:lnTo>
                    <a:lnTo>
                      <a:pt x="11" y="38"/>
                    </a:lnTo>
                    <a:lnTo>
                      <a:pt x="15" y="38"/>
                    </a:lnTo>
                    <a:lnTo>
                      <a:pt x="18" y="38"/>
                    </a:lnTo>
                    <a:lnTo>
                      <a:pt x="20" y="35"/>
                    </a:lnTo>
                    <a:lnTo>
                      <a:pt x="22" y="33"/>
                    </a:lnTo>
                    <a:lnTo>
                      <a:pt x="27" y="31"/>
                    </a:lnTo>
                    <a:lnTo>
                      <a:pt x="27" y="29"/>
                    </a:lnTo>
                    <a:lnTo>
                      <a:pt x="29" y="24"/>
                    </a:lnTo>
                    <a:lnTo>
                      <a:pt x="29"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3" name="Freeform 945"/>
              <p:cNvSpPr>
                <a:spLocks/>
              </p:cNvSpPr>
              <p:nvPr/>
            </p:nvSpPr>
            <p:spPr bwMode="auto">
              <a:xfrm>
                <a:off x="6624" y="2266"/>
                <a:ext cx="31" cy="40"/>
              </a:xfrm>
              <a:custGeom>
                <a:avLst/>
                <a:gdLst>
                  <a:gd name="T0" fmla="*/ 31 w 31"/>
                  <a:gd name="T1" fmla="*/ 20 h 40"/>
                  <a:gd name="T2" fmla="*/ 31 w 31"/>
                  <a:gd name="T3" fmla="*/ 16 h 40"/>
                  <a:gd name="T4" fmla="*/ 31 w 31"/>
                  <a:gd name="T5" fmla="*/ 13 h 40"/>
                  <a:gd name="T6" fmla="*/ 29 w 31"/>
                  <a:gd name="T7" fmla="*/ 9 h 40"/>
                  <a:gd name="T8" fmla="*/ 27 w 31"/>
                  <a:gd name="T9" fmla="*/ 7 h 40"/>
                  <a:gd name="T10" fmla="*/ 27 w 31"/>
                  <a:gd name="T11" fmla="*/ 5 h 40"/>
                  <a:gd name="T12" fmla="*/ 22 w 31"/>
                  <a:gd name="T13" fmla="*/ 2 h 40"/>
                  <a:gd name="T14" fmla="*/ 31 w 31"/>
                  <a:gd name="T15" fmla="*/ 2 h 40"/>
                  <a:gd name="T16" fmla="*/ 16 w 31"/>
                  <a:gd name="T17" fmla="*/ 0 h 40"/>
                  <a:gd name="T18" fmla="*/ 13 w 31"/>
                  <a:gd name="T19" fmla="*/ 2 h 40"/>
                  <a:gd name="T20" fmla="*/ 11 w 31"/>
                  <a:gd name="T21" fmla="*/ 2 h 40"/>
                  <a:gd name="T22" fmla="*/ 7 w 31"/>
                  <a:gd name="T23" fmla="*/ 5 h 40"/>
                  <a:gd name="T24" fmla="*/ 13 w 31"/>
                  <a:gd name="T25" fmla="*/ 7 h 40"/>
                  <a:gd name="T26" fmla="*/ 7 w 31"/>
                  <a:gd name="T27" fmla="*/ 9 h 40"/>
                  <a:gd name="T28" fmla="*/ 2 w 31"/>
                  <a:gd name="T29" fmla="*/ 13 h 40"/>
                  <a:gd name="T30" fmla="*/ 0 w 31"/>
                  <a:gd name="T31" fmla="*/ 16 h 40"/>
                  <a:gd name="T32" fmla="*/ 0 w 31"/>
                  <a:gd name="T33" fmla="*/ 20 h 40"/>
                  <a:gd name="T34" fmla="*/ 0 w 31"/>
                  <a:gd name="T35" fmla="*/ 24 h 40"/>
                  <a:gd name="T36" fmla="*/ 2 w 31"/>
                  <a:gd name="T37" fmla="*/ 27 h 40"/>
                  <a:gd name="T38" fmla="*/ 5 w 31"/>
                  <a:gd name="T39" fmla="*/ 31 h 40"/>
                  <a:gd name="T40" fmla="*/ 5 w 31"/>
                  <a:gd name="T41" fmla="*/ 33 h 40"/>
                  <a:gd name="T42" fmla="*/ 7 w 31"/>
                  <a:gd name="T43" fmla="*/ 35 h 40"/>
                  <a:gd name="T44" fmla="*/ 11 w 31"/>
                  <a:gd name="T45" fmla="*/ 38 h 40"/>
                  <a:gd name="T46" fmla="*/ 13 w 31"/>
                  <a:gd name="T47" fmla="*/ 40 h 40"/>
                  <a:gd name="T48" fmla="*/ 16 w 31"/>
                  <a:gd name="T49" fmla="*/ 40 h 40"/>
                  <a:gd name="T50" fmla="*/ 18 w 31"/>
                  <a:gd name="T51" fmla="*/ 40 h 40"/>
                  <a:gd name="T52" fmla="*/ 22 w 31"/>
                  <a:gd name="T53" fmla="*/ 38 h 40"/>
                  <a:gd name="T54" fmla="*/ 24 w 31"/>
                  <a:gd name="T55" fmla="*/ 35 h 40"/>
                  <a:gd name="T56" fmla="*/ 27 w 31"/>
                  <a:gd name="T57" fmla="*/ 33 h 40"/>
                  <a:gd name="T58" fmla="*/ 29 w 31"/>
                  <a:gd name="T59" fmla="*/ 31 h 40"/>
                  <a:gd name="T60" fmla="*/ 31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6"/>
                    </a:lnTo>
                    <a:lnTo>
                      <a:pt x="31" y="13"/>
                    </a:lnTo>
                    <a:lnTo>
                      <a:pt x="29" y="9"/>
                    </a:lnTo>
                    <a:lnTo>
                      <a:pt x="27" y="7"/>
                    </a:lnTo>
                    <a:lnTo>
                      <a:pt x="27" y="5"/>
                    </a:lnTo>
                    <a:lnTo>
                      <a:pt x="22" y="2"/>
                    </a:lnTo>
                    <a:lnTo>
                      <a:pt x="31" y="2"/>
                    </a:lnTo>
                    <a:lnTo>
                      <a:pt x="16" y="0"/>
                    </a:lnTo>
                    <a:lnTo>
                      <a:pt x="13" y="2"/>
                    </a:lnTo>
                    <a:lnTo>
                      <a:pt x="11" y="2"/>
                    </a:lnTo>
                    <a:lnTo>
                      <a:pt x="7" y="5"/>
                    </a:lnTo>
                    <a:lnTo>
                      <a:pt x="13" y="7"/>
                    </a:lnTo>
                    <a:lnTo>
                      <a:pt x="7" y="9"/>
                    </a:lnTo>
                    <a:lnTo>
                      <a:pt x="2" y="13"/>
                    </a:lnTo>
                    <a:lnTo>
                      <a:pt x="0" y="16"/>
                    </a:lnTo>
                    <a:lnTo>
                      <a:pt x="0" y="20"/>
                    </a:lnTo>
                    <a:lnTo>
                      <a:pt x="0" y="24"/>
                    </a:lnTo>
                    <a:lnTo>
                      <a:pt x="2" y="27"/>
                    </a:lnTo>
                    <a:lnTo>
                      <a:pt x="5" y="31"/>
                    </a:lnTo>
                    <a:lnTo>
                      <a:pt x="5" y="33"/>
                    </a:lnTo>
                    <a:lnTo>
                      <a:pt x="7" y="35"/>
                    </a:lnTo>
                    <a:lnTo>
                      <a:pt x="11" y="38"/>
                    </a:lnTo>
                    <a:lnTo>
                      <a:pt x="13" y="40"/>
                    </a:lnTo>
                    <a:lnTo>
                      <a:pt x="16" y="40"/>
                    </a:lnTo>
                    <a:lnTo>
                      <a:pt x="18" y="40"/>
                    </a:lnTo>
                    <a:lnTo>
                      <a:pt x="22" y="38"/>
                    </a:lnTo>
                    <a:lnTo>
                      <a:pt x="24" y="35"/>
                    </a:lnTo>
                    <a:lnTo>
                      <a:pt x="27" y="33"/>
                    </a:lnTo>
                    <a:lnTo>
                      <a:pt x="29" y="31"/>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4" name="Freeform 946"/>
              <p:cNvSpPr>
                <a:spLocks/>
              </p:cNvSpPr>
              <p:nvPr/>
            </p:nvSpPr>
            <p:spPr bwMode="auto">
              <a:xfrm>
                <a:off x="6624" y="2266"/>
                <a:ext cx="31" cy="38"/>
              </a:xfrm>
              <a:custGeom>
                <a:avLst/>
                <a:gdLst>
                  <a:gd name="T0" fmla="*/ 31 w 31"/>
                  <a:gd name="T1" fmla="*/ 20 h 38"/>
                  <a:gd name="T2" fmla="*/ 31 w 31"/>
                  <a:gd name="T3" fmla="*/ 16 h 38"/>
                  <a:gd name="T4" fmla="*/ 31 w 31"/>
                  <a:gd name="T5" fmla="*/ 11 h 38"/>
                  <a:gd name="T6" fmla="*/ 29 w 31"/>
                  <a:gd name="T7" fmla="*/ 9 h 38"/>
                  <a:gd name="T8" fmla="*/ 27 w 31"/>
                  <a:gd name="T9" fmla="*/ 7 h 38"/>
                  <a:gd name="T10" fmla="*/ 24 w 31"/>
                  <a:gd name="T11" fmla="*/ 2 h 38"/>
                  <a:gd name="T12" fmla="*/ 22 w 31"/>
                  <a:gd name="T13" fmla="*/ 2 h 38"/>
                  <a:gd name="T14" fmla="*/ 18 w 31"/>
                  <a:gd name="T15" fmla="*/ 0 h 38"/>
                  <a:gd name="T16" fmla="*/ 16 w 31"/>
                  <a:gd name="T17" fmla="*/ 0 h 38"/>
                  <a:gd name="T18" fmla="*/ 13 w 31"/>
                  <a:gd name="T19" fmla="*/ 0 h 38"/>
                  <a:gd name="T20" fmla="*/ 11 w 31"/>
                  <a:gd name="T21" fmla="*/ 2 h 38"/>
                  <a:gd name="T22" fmla="*/ 7 w 31"/>
                  <a:gd name="T23" fmla="*/ 2 h 38"/>
                  <a:gd name="T24" fmla="*/ 5 w 31"/>
                  <a:gd name="T25" fmla="*/ 7 h 38"/>
                  <a:gd name="T26" fmla="*/ 5 w 31"/>
                  <a:gd name="T27" fmla="*/ 9 h 38"/>
                  <a:gd name="T28" fmla="*/ 2 w 31"/>
                  <a:gd name="T29" fmla="*/ 11 h 38"/>
                  <a:gd name="T30" fmla="*/ 0 w 31"/>
                  <a:gd name="T31" fmla="*/ 16 h 38"/>
                  <a:gd name="T32" fmla="*/ 0 w 31"/>
                  <a:gd name="T33" fmla="*/ 20 h 38"/>
                  <a:gd name="T34" fmla="*/ 0 w 31"/>
                  <a:gd name="T35" fmla="*/ 22 h 38"/>
                  <a:gd name="T36" fmla="*/ 2 w 31"/>
                  <a:gd name="T37" fmla="*/ 27 h 38"/>
                  <a:gd name="T38" fmla="*/ 5 w 31"/>
                  <a:gd name="T39" fmla="*/ 29 h 38"/>
                  <a:gd name="T40" fmla="*/ 5 w 31"/>
                  <a:gd name="T41" fmla="*/ 33 h 38"/>
                  <a:gd name="T42" fmla="*/ 7 w 31"/>
                  <a:gd name="T43" fmla="*/ 35 h 38"/>
                  <a:gd name="T44" fmla="*/ 11 w 31"/>
                  <a:gd name="T45" fmla="*/ 38 h 38"/>
                  <a:gd name="T46" fmla="*/ 13 w 31"/>
                  <a:gd name="T47" fmla="*/ 38 h 38"/>
                  <a:gd name="T48" fmla="*/ 16 w 31"/>
                  <a:gd name="T49" fmla="*/ 38 h 38"/>
                  <a:gd name="T50" fmla="*/ 18 w 31"/>
                  <a:gd name="T51" fmla="*/ 38 h 38"/>
                  <a:gd name="T52" fmla="*/ 22 w 31"/>
                  <a:gd name="T53" fmla="*/ 38 h 38"/>
                  <a:gd name="T54" fmla="*/ 24 w 31"/>
                  <a:gd name="T55" fmla="*/ 35 h 38"/>
                  <a:gd name="T56" fmla="*/ 27 w 31"/>
                  <a:gd name="T57" fmla="*/ 33 h 38"/>
                  <a:gd name="T58" fmla="*/ 29 w 31"/>
                  <a:gd name="T59" fmla="*/ 29 h 38"/>
                  <a:gd name="T60" fmla="*/ 31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6"/>
                    </a:lnTo>
                    <a:lnTo>
                      <a:pt x="31" y="11"/>
                    </a:lnTo>
                    <a:lnTo>
                      <a:pt x="29" y="9"/>
                    </a:lnTo>
                    <a:lnTo>
                      <a:pt x="27" y="7"/>
                    </a:lnTo>
                    <a:lnTo>
                      <a:pt x="24" y="2"/>
                    </a:lnTo>
                    <a:lnTo>
                      <a:pt x="22" y="2"/>
                    </a:lnTo>
                    <a:lnTo>
                      <a:pt x="18" y="0"/>
                    </a:lnTo>
                    <a:lnTo>
                      <a:pt x="16" y="0"/>
                    </a:lnTo>
                    <a:lnTo>
                      <a:pt x="13" y="0"/>
                    </a:lnTo>
                    <a:lnTo>
                      <a:pt x="11" y="2"/>
                    </a:lnTo>
                    <a:lnTo>
                      <a:pt x="7" y="2"/>
                    </a:lnTo>
                    <a:lnTo>
                      <a:pt x="5" y="7"/>
                    </a:lnTo>
                    <a:lnTo>
                      <a:pt x="5" y="9"/>
                    </a:lnTo>
                    <a:lnTo>
                      <a:pt x="2" y="11"/>
                    </a:lnTo>
                    <a:lnTo>
                      <a:pt x="0" y="16"/>
                    </a:lnTo>
                    <a:lnTo>
                      <a:pt x="0" y="20"/>
                    </a:lnTo>
                    <a:lnTo>
                      <a:pt x="0" y="22"/>
                    </a:lnTo>
                    <a:lnTo>
                      <a:pt x="2" y="27"/>
                    </a:lnTo>
                    <a:lnTo>
                      <a:pt x="5" y="29"/>
                    </a:lnTo>
                    <a:lnTo>
                      <a:pt x="5" y="33"/>
                    </a:lnTo>
                    <a:lnTo>
                      <a:pt x="7" y="35"/>
                    </a:lnTo>
                    <a:lnTo>
                      <a:pt x="11" y="38"/>
                    </a:lnTo>
                    <a:lnTo>
                      <a:pt x="13" y="38"/>
                    </a:lnTo>
                    <a:lnTo>
                      <a:pt x="16" y="38"/>
                    </a:lnTo>
                    <a:lnTo>
                      <a:pt x="18" y="38"/>
                    </a:lnTo>
                    <a:lnTo>
                      <a:pt x="22" y="38"/>
                    </a:lnTo>
                    <a:lnTo>
                      <a:pt x="24" y="35"/>
                    </a:lnTo>
                    <a:lnTo>
                      <a:pt x="27" y="33"/>
                    </a:lnTo>
                    <a:lnTo>
                      <a:pt x="29" y="29"/>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5" name="Freeform 947"/>
              <p:cNvSpPr>
                <a:spLocks/>
              </p:cNvSpPr>
              <p:nvPr/>
            </p:nvSpPr>
            <p:spPr bwMode="auto">
              <a:xfrm>
                <a:off x="6624" y="2266"/>
                <a:ext cx="31" cy="38"/>
              </a:xfrm>
              <a:custGeom>
                <a:avLst/>
                <a:gdLst>
                  <a:gd name="T0" fmla="*/ 31 w 31"/>
                  <a:gd name="T1" fmla="*/ 20 h 38"/>
                  <a:gd name="T2" fmla="*/ 31 w 31"/>
                  <a:gd name="T3" fmla="*/ 16 h 38"/>
                  <a:gd name="T4" fmla="*/ 31 w 31"/>
                  <a:gd name="T5" fmla="*/ 11 h 38"/>
                  <a:gd name="T6" fmla="*/ 29 w 31"/>
                  <a:gd name="T7" fmla="*/ 9 h 38"/>
                  <a:gd name="T8" fmla="*/ 27 w 31"/>
                  <a:gd name="T9" fmla="*/ 5 h 38"/>
                  <a:gd name="T10" fmla="*/ 27 w 31"/>
                  <a:gd name="T11" fmla="*/ 2 h 38"/>
                  <a:gd name="T12" fmla="*/ 22 w 31"/>
                  <a:gd name="T13" fmla="*/ 0 h 38"/>
                  <a:gd name="T14" fmla="*/ 31 w 31"/>
                  <a:gd name="T15" fmla="*/ 0 h 38"/>
                  <a:gd name="T16" fmla="*/ 16 w 31"/>
                  <a:gd name="T17" fmla="*/ 0 h 38"/>
                  <a:gd name="T18" fmla="*/ 13 w 31"/>
                  <a:gd name="T19" fmla="*/ 0 h 38"/>
                  <a:gd name="T20" fmla="*/ 11 w 31"/>
                  <a:gd name="T21" fmla="*/ 0 h 38"/>
                  <a:gd name="T22" fmla="*/ 7 w 31"/>
                  <a:gd name="T23" fmla="*/ 2 h 38"/>
                  <a:gd name="T24" fmla="*/ 5 w 31"/>
                  <a:gd name="T25" fmla="*/ 5 h 38"/>
                  <a:gd name="T26" fmla="*/ 7 w 31"/>
                  <a:gd name="T27" fmla="*/ 9 h 38"/>
                  <a:gd name="T28" fmla="*/ 2 w 31"/>
                  <a:gd name="T29" fmla="*/ 11 h 38"/>
                  <a:gd name="T30" fmla="*/ 5 w 31"/>
                  <a:gd name="T31" fmla="*/ 16 h 38"/>
                  <a:gd name="T32" fmla="*/ 0 w 31"/>
                  <a:gd name="T33" fmla="*/ 20 h 38"/>
                  <a:gd name="T34" fmla="*/ 0 w 31"/>
                  <a:gd name="T35" fmla="*/ 22 h 38"/>
                  <a:gd name="T36" fmla="*/ 2 w 31"/>
                  <a:gd name="T37" fmla="*/ 27 h 38"/>
                  <a:gd name="T38" fmla="*/ 5 w 31"/>
                  <a:gd name="T39" fmla="*/ 29 h 38"/>
                  <a:gd name="T40" fmla="*/ 5 w 31"/>
                  <a:gd name="T41" fmla="*/ 33 h 38"/>
                  <a:gd name="T42" fmla="*/ 7 w 31"/>
                  <a:gd name="T43" fmla="*/ 35 h 38"/>
                  <a:gd name="T44" fmla="*/ 11 w 31"/>
                  <a:gd name="T45" fmla="*/ 35 h 38"/>
                  <a:gd name="T46" fmla="*/ 13 w 31"/>
                  <a:gd name="T47" fmla="*/ 38 h 38"/>
                  <a:gd name="T48" fmla="*/ 16 w 31"/>
                  <a:gd name="T49" fmla="*/ 38 h 38"/>
                  <a:gd name="T50" fmla="*/ 18 w 31"/>
                  <a:gd name="T51" fmla="*/ 38 h 38"/>
                  <a:gd name="T52" fmla="*/ 22 w 31"/>
                  <a:gd name="T53" fmla="*/ 35 h 38"/>
                  <a:gd name="T54" fmla="*/ 24 w 31"/>
                  <a:gd name="T55" fmla="*/ 35 h 38"/>
                  <a:gd name="T56" fmla="*/ 27 w 31"/>
                  <a:gd name="T57" fmla="*/ 33 h 38"/>
                  <a:gd name="T58" fmla="*/ 29 w 31"/>
                  <a:gd name="T59" fmla="*/ 29 h 38"/>
                  <a:gd name="T60" fmla="*/ 31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6"/>
                    </a:lnTo>
                    <a:lnTo>
                      <a:pt x="31" y="11"/>
                    </a:lnTo>
                    <a:lnTo>
                      <a:pt x="29" y="9"/>
                    </a:lnTo>
                    <a:lnTo>
                      <a:pt x="27" y="5"/>
                    </a:lnTo>
                    <a:lnTo>
                      <a:pt x="27" y="2"/>
                    </a:lnTo>
                    <a:lnTo>
                      <a:pt x="22" y="0"/>
                    </a:lnTo>
                    <a:lnTo>
                      <a:pt x="31" y="0"/>
                    </a:lnTo>
                    <a:lnTo>
                      <a:pt x="16" y="0"/>
                    </a:lnTo>
                    <a:lnTo>
                      <a:pt x="13" y="0"/>
                    </a:lnTo>
                    <a:lnTo>
                      <a:pt x="11" y="0"/>
                    </a:lnTo>
                    <a:lnTo>
                      <a:pt x="7" y="2"/>
                    </a:lnTo>
                    <a:lnTo>
                      <a:pt x="5" y="5"/>
                    </a:lnTo>
                    <a:lnTo>
                      <a:pt x="7" y="9"/>
                    </a:lnTo>
                    <a:lnTo>
                      <a:pt x="2" y="11"/>
                    </a:lnTo>
                    <a:lnTo>
                      <a:pt x="5" y="16"/>
                    </a:lnTo>
                    <a:lnTo>
                      <a:pt x="0" y="20"/>
                    </a:lnTo>
                    <a:lnTo>
                      <a:pt x="0" y="22"/>
                    </a:lnTo>
                    <a:lnTo>
                      <a:pt x="2" y="27"/>
                    </a:lnTo>
                    <a:lnTo>
                      <a:pt x="5" y="29"/>
                    </a:lnTo>
                    <a:lnTo>
                      <a:pt x="5" y="33"/>
                    </a:lnTo>
                    <a:lnTo>
                      <a:pt x="7" y="35"/>
                    </a:lnTo>
                    <a:lnTo>
                      <a:pt x="11" y="35"/>
                    </a:lnTo>
                    <a:lnTo>
                      <a:pt x="13" y="38"/>
                    </a:lnTo>
                    <a:lnTo>
                      <a:pt x="16" y="38"/>
                    </a:lnTo>
                    <a:lnTo>
                      <a:pt x="18" y="38"/>
                    </a:lnTo>
                    <a:lnTo>
                      <a:pt x="22" y="35"/>
                    </a:lnTo>
                    <a:lnTo>
                      <a:pt x="24" y="35"/>
                    </a:lnTo>
                    <a:lnTo>
                      <a:pt x="27" y="33"/>
                    </a:lnTo>
                    <a:lnTo>
                      <a:pt x="29" y="29"/>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6" name="Freeform 948"/>
              <p:cNvSpPr>
                <a:spLocks/>
              </p:cNvSpPr>
              <p:nvPr/>
            </p:nvSpPr>
            <p:spPr bwMode="auto">
              <a:xfrm>
                <a:off x="6651" y="2213"/>
                <a:ext cx="31" cy="38"/>
              </a:xfrm>
              <a:custGeom>
                <a:avLst/>
                <a:gdLst>
                  <a:gd name="T0" fmla="*/ 31 w 31"/>
                  <a:gd name="T1" fmla="*/ 20 h 38"/>
                  <a:gd name="T2" fmla="*/ 31 w 31"/>
                  <a:gd name="T3" fmla="*/ 15 h 38"/>
                  <a:gd name="T4" fmla="*/ 31 w 31"/>
                  <a:gd name="T5" fmla="*/ 11 h 38"/>
                  <a:gd name="T6" fmla="*/ 28 w 31"/>
                  <a:gd name="T7" fmla="*/ 9 h 38"/>
                  <a:gd name="T8" fmla="*/ 26 w 31"/>
                  <a:gd name="T9" fmla="*/ 4 h 38"/>
                  <a:gd name="T10" fmla="*/ 24 w 31"/>
                  <a:gd name="T11" fmla="*/ 2 h 38"/>
                  <a:gd name="T12" fmla="*/ 22 w 31"/>
                  <a:gd name="T13" fmla="*/ 2 h 38"/>
                  <a:gd name="T14" fmla="*/ 20 w 31"/>
                  <a:gd name="T15" fmla="*/ 0 h 38"/>
                  <a:gd name="T16" fmla="*/ 15 w 31"/>
                  <a:gd name="T17" fmla="*/ 0 h 38"/>
                  <a:gd name="T18" fmla="*/ 13 w 31"/>
                  <a:gd name="T19" fmla="*/ 0 h 38"/>
                  <a:gd name="T20" fmla="*/ 11 w 31"/>
                  <a:gd name="T21" fmla="*/ 2 h 38"/>
                  <a:gd name="T22" fmla="*/ 8 w 31"/>
                  <a:gd name="T23" fmla="*/ 2 h 38"/>
                  <a:gd name="T24" fmla="*/ 4 w 31"/>
                  <a:gd name="T25" fmla="*/ 4 h 38"/>
                  <a:gd name="T26" fmla="*/ 4 w 31"/>
                  <a:gd name="T27" fmla="*/ 9 h 38"/>
                  <a:gd name="T28" fmla="*/ 2 w 31"/>
                  <a:gd name="T29" fmla="*/ 11 h 38"/>
                  <a:gd name="T30" fmla="*/ 2 w 31"/>
                  <a:gd name="T31" fmla="*/ 15 h 38"/>
                  <a:gd name="T32" fmla="*/ 0 w 31"/>
                  <a:gd name="T33" fmla="*/ 20 h 38"/>
                  <a:gd name="T34" fmla="*/ 2 w 31"/>
                  <a:gd name="T35" fmla="*/ 22 h 38"/>
                  <a:gd name="T36" fmla="*/ 2 w 31"/>
                  <a:gd name="T37" fmla="*/ 27 h 38"/>
                  <a:gd name="T38" fmla="*/ 4 w 31"/>
                  <a:gd name="T39" fmla="*/ 29 h 38"/>
                  <a:gd name="T40" fmla="*/ 4 w 31"/>
                  <a:gd name="T41" fmla="*/ 33 h 38"/>
                  <a:gd name="T42" fmla="*/ 8 w 31"/>
                  <a:gd name="T43" fmla="*/ 35 h 38"/>
                  <a:gd name="T44" fmla="*/ 11 w 31"/>
                  <a:gd name="T45" fmla="*/ 38 h 38"/>
                  <a:gd name="T46" fmla="*/ 13 w 31"/>
                  <a:gd name="T47" fmla="*/ 38 h 38"/>
                  <a:gd name="T48" fmla="*/ 15 w 31"/>
                  <a:gd name="T49" fmla="*/ 38 h 38"/>
                  <a:gd name="T50" fmla="*/ 20 w 31"/>
                  <a:gd name="T51" fmla="*/ 38 h 38"/>
                  <a:gd name="T52" fmla="*/ 22 w 31"/>
                  <a:gd name="T53" fmla="*/ 38 h 38"/>
                  <a:gd name="T54" fmla="*/ 24 w 31"/>
                  <a:gd name="T55" fmla="*/ 35 h 38"/>
                  <a:gd name="T56" fmla="*/ 26 w 31"/>
                  <a:gd name="T57" fmla="*/ 33 h 38"/>
                  <a:gd name="T58" fmla="*/ 28 w 31"/>
                  <a:gd name="T59" fmla="*/ 29 h 38"/>
                  <a:gd name="T60" fmla="*/ 31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5"/>
                    </a:lnTo>
                    <a:lnTo>
                      <a:pt x="31" y="11"/>
                    </a:lnTo>
                    <a:lnTo>
                      <a:pt x="28" y="9"/>
                    </a:lnTo>
                    <a:lnTo>
                      <a:pt x="26" y="4"/>
                    </a:lnTo>
                    <a:lnTo>
                      <a:pt x="24" y="2"/>
                    </a:lnTo>
                    <a:lnTo>
                      <a:pt x="22" y="2"/>
                    </a:lnTo>
                    <a:lnTo>
                      <a:pt x="20" y="0"/>
                    </a:lnTo>
                    <a:lnTo>
                      <a:pt x="15" y="0"/>
                    </a:lnTo>
                    <a:lnTo>
                      <a:pt x="13" y="0"/>
                    </a:lnTo>
                    <a:lnTo>
                      <a:pt x="11" y="2"/>
                    </a:lnTo>
                    <a:lnTo>
                      <a:pt x="8" y="2"/>
                    </a:lnTo>
                    <a:lnTo>
                      <a:pt x="4" y="4"/>
                    </a:lnTo>
                    <a:lnTo>
                      <a:pt x="4" y="9"/>
                    </a:lnTo>
                    <a:lnTo>
                      <a:pt x="2" y="11"/>
                    </a:lnTo>
                    <a:lnTo>
                      <a:pt x="2" y="15"/>
                    </a:lnTo>
                    <a:lnTo>
                      <a:pt x="0" y="20"/>
                    </a:lnTo>
                    <a:lnTo>
                      <a:pt x="2" y="22"/>
                    </a:lnTo>
                    <a:lnTo>
                      <a:pt x="2" y="27"/>
                    </a:lnTo>
                    <a:lnTo>
                      <a:pt x="4" y="29"/>
                    </a:lnTo>
                    <a:lnTo>
                      <a:pt x="4" y="33"/>
                    </a:lnTo>
                    <a:lnTo>
                      <a:pt x="8" y="35"/>
                    </a:lnTo>
                    <a:lnTo>
                      <a:pt x="11" y="38"/>
                    </a:lnTo>
                    <a:lnTo>
                      <a:pt x="13" y="38"/>
                    </a:lnTo>
                    <a:lnTo>
                      <a:pt x="15" y="38"/>
                    </a:lnTo>
                    <a:lnTo>
                      <a:pt x="20" y="38"/>
                    </a:lnTo>
                    <a:lnTo>
                      <a:pt x="22" y="38"/>
                    </a:lnTo>
                    <a:lnTo>
                      <a:pt x="24" y="35"/>
                    </a:lnTo>
                    <a:lnTo>
                      <a:pt x="26" y="33"/>
                    </a:lnTo>
                    <a:lnTo>
                      <a:pt x="28" y="29"/>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7" name="Freeform 949"/>
              <p:cNvSpPr>
                <a:spLocks/>
              </p:cNvSpPr>
              <p:nvPr/>
            </p:nvSpPr>
            <p:spPr bwMode="auto">
              <a:xfrm>
                <a:off x="6662" y="2337"/>
                <a:ext cx="31" cy="40"/>
              </a:xfrm>
              <a:custGeom>
                <a:avLst/>
                <a:gdLst>
                  <a:gd name="T0" fmla="*/ 31 w 31"/>
                  <a:gd name="T1" fmla="*/ 20 h 40"/>
                  <a:gd name="T2" fmla="*/ 31 w 31"/>
                  <a:gd name="T3" fmla="*/ 15 h 40"/>
                  <a:gd name="T4" fmla="*/ 28 w 31"/>
                  <a:gd name="T5" fmla="*/ 13 h 40"/>
                  <a:gd name="T6" fmla="*/ 26 w 31"/>
                  <a:gd name="T7" fmla="*/ 9 h 40"/>
                  <a:gd name="T8" fmla="*/ 26 w 31"/>
                  <a:gd name="T9" fmla="*/ 7 h 40"/>
                  <a:gd name="T10" fmla="*/ 24 w 31"/>
                  <a:gd name="T11" fmla="*/ 4 h 40"/>
                  <a:gd name="T12" fmla="*/ 20 w 31"/>
                  <a:gd name="T13" fmla="*/ 2 h 40"/>
                  <a:gd name="T14" fmla="*/ 31 w 31"/>
                  <a:gd name="T15" fmla="*/ 0 h 40"/>
                  <a:gd name="T16" fmla="*/ 15 w 31"/>
                  <a:gd name="T17" fmla="*/ 0 h 40"/>
                  <a:gd name="T18" fmla="*/ 13 w 31"/>
                  <a:gd name="T19" fmla="*/ 0 h 40"/>
                  <a:gd name="T20" fmla="*/ 9 w 31"/>
                  <a:gd name="T21" fmla="*/ 2 h 40"/>
                  <a:gd name="T22" fmla="*/ 6 w 31"/>
                  <a:gd name="T23" fmla="*/ 4 h 40"/>
                  <a:gd name="T24" fmla="*/ 4 w 31"/>
                  <a:gd name="T25" fmla="*/ 7 h 40"/>
                  <a:gd name="T26" fmla="*/ 4 w 31"/>
                  <a:gd name="T27" fmla="*/ 9 h 40"/>
                  <a:gd name="T28" fmla="*/ 0 w 31"/>
                  <a:gd name="T29" fmla="*/ 13 h 40"/>
                  <a:gd name="T30" fmla="*/ 0 w 31"/>
                  <a:gd name="T31" fmla="*/ 15 h 40"/>
                  <a:gd name="T32" fmla="*/ 0 w 31"/>
                  <a:gd name="T33" fmla="*/ 20 h 40"/>
                  <a:gd name="T34" fmla="*/ 0 w 31"/>
                  <a:gd name="T35" fmla="*/ 24 h 40"/>
                  <a:gd name="T36" fmla="*/ 0 w 31"/>
                  <a:gd name="T37" fmla="*/ 26 h 40"/>
                  <a:gd name="T38" fmla="*/ 2 w 31"/>
                  <a:gd name="T39" fmla="*/ 31 h 40"/>
                  <a:gd name="T40" fmla="*/ 4 w 31"/>
                  <a:gd name="T41" fmla="*/ 33 h 40"/>
                  <a:gd name="T42" fmla="*/ 6 w 31"/>
                  <a:gd name="T43" fmla="*/ 35 h 40"/>
                  <a:gd name="T44" fmla="*/ 9 w 31"/>
                  <a:gd name="T45" fmla="*/ 37 h 40"/>
                  <a:gd name="T46" fmla="*/ 13 w 31"/>
                  <a:gd name="T47" fmla="*/ 40 h 40"/>
                  <a:gd name="T48" fmla="*/ 15 w 31"/>
                  <a:gd name="T49" fmla="*/ 40 h 40"/>
                  <a:gd name="T50" fmla="*/ 17 w 31"/>
                  <a:gd name="T51" fmla="*/ 40 h 40"/>
                  <a:gd name="T52" fmla="*/ 20 w 31"/>
                  <a:gd name="T53" fmla="*/ 37 h 40"/>
                  <a:gd name="T54" fmla="*/ 24 w 31"/>
                  <a:gd name="T55" fmla="*/ 35 h 40"/>
                  <a:gd name="T56" fmla="*/ 26 w 31"/>
                  <a:gd name="T57" fmla="*/ 33 h 40"/>
                  <a:gd name="T58" fmla="*/ 26 w 31"/>
                  <a:gd name="T59" fmla="*/ 31 h 40"/>
                  <a:gd name="T60" fmla="*/ 28 w 31"/>
                  <a:gd name="T61" fmla="*/ 26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5"/>
                    </a:lnTo>
                    <a:lnTo>
                      <a:pt x="28" y="13"/>
                    </a:lnTo>
                    <a:lnTo>
                      <a:pt x="26" y="9"/>
                    </a:lnTo>
                    <a:lnTo>
                      <a:pt x="26" y="7"/>
                    </a:lnTo>
                    <a:lnTo>
                      <a:pt x="24" y="4"/>
                    </a:lnTo>
                    <a:lnTo>
                      <a:pt x="20" y="2"/>
                    </a:lnTo>
                    <a:lnTo>
                      <a:pt x="31" y="0"/>
                    </a:lnTo>
                    <a:lnTo>
                      <a:pt x="15" y="0"/>
                    </a:lnTo>
                    <a:lnTo>
                      <a:pt x="13" y="0"/>
                    </a:lnTo>
                    <a:lnTo>
                      <a:pt x="9" y="2"/>
                    </a:lnTo>
                    <a:lnTo>
                      <a:pt x="6" y="4"/>
                    </a:lnTo>
                    <a:lnTo>
                      <a:pt x="4" y="7"/>
                    </a:lnTo>
                    <a:lnTo>
                      <a:pt x="4" y="9"/>
                    </a:lnTo>
                    <a:lnTo>
                      <a:pt x="0" y="13"/>
                    </a:lnTo>
                    <a:lnTo>
                      <a:pt x="0" y="15"/>
                    </a:lnTo>
                    <a:lnTo>
                      <a:pt x="0" y="20"/>
                    </a:lnTo>
                    <a:lnTo>
                      <a:pt x="0" y="24"/>
                    </a:lnTo>
                    <a:lnTo>
                      <a:pt x="0" y="26"/>
                    </a:lnTo>
                    <a:lnTo>
                      <a:pt x="2" y="31"/>
                    </a:lnTo>
                    <a:lnTo>
                      <a:pt x="4" y="33"/>
                    </a:lnTo>
                    <a:lnTo>
                      <a:pt x="6" y="35"/>
                    </a:lnTo>
                    <a:lnTo>
                      <a:pt x="9" y="37"/>
                    </a:lnTo>
                    <a:lnTo>
                      <a:pt x="13" y="40"/>
                    </a:lnTo>
                    <a:lnTo>
                      <a:pt x="15" y="40"/>
                    </a:lnTo>
                    <a:lnTo>
                      <a:pt x="17" y="40"/>
                    </a:lnTo>
                    <a:lnTo>
                      <a:pt x="20" y="37"/>
                    </a:lnTo>
                    <a:lnTo>
                      <a:pt x="24" y="35"/>
                    </a:lnTo>
                    <a:lnTo>
                      <a:pt x="26" y="33"/>
                    </a:lnTo>
                    <a:lnTo>
                      <a:pt x="26" y="31"/>
                    </a:lnTo>
                    <a:lnTo>
                      <a:pt x="28"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8" name="Freeform 950"/>
              <p:cNvSpPr>
                <a:spLocks/>
              </p:cNvSpPr>
              <p:nvPr/>
            </p:nvSpPr>
            <p:spPr bwMode="auto">
              <a:xfrm>
                <a:off x="6664" y="2308"/>
                <a:ext cx="31" cy="38"/>
              </a:xfrm>
              <a:custGeom>
                <a:avLst/>
                <a:gdLst>
                  <a:gd name="T0" fmla="*/ 31 w 31"/>
                  <a:gd name="T1" fmla="*/ 20 h 38"/>
                  <a:gd name="T2" fmla="*/ 31 w 31"/>
                  <a:gd name="T3" fmla="*/ 16 h 38"/>
                  <a:gd name="T4" fmla="*/ 29 w 31"/>
                  <a:gd name="T5" fmla="*/ 11 h 38"/>
                  <a:gd name="T6" fmla="*/ 29 w 31"/>
                  <a:gd name="T7" fmla="*/ 9 h 38"/>
                  <a:gd name="T8" fmla="*/ 26 w 31"/>
                  <a:gd name="T9" fmla="*/ 7 h 38"/>
                  <a:gd name="T10" fmla="*/ 24 w 31"/>
                  <a:gd name="T11" fmla="*/ 5 h 38"/>
                  <a:gd name="T12" fmla="*/ 22 w 31"/>
                  <a:gd name="T13" fmla="*/ 2 h 38"/>
                  <a:gd name="T14" fmla="*/ 18 w 31"/>
                  <a:gd name="T15" fmla="*/ 0 h 38"/>
                  <a:gd name="T16" fmla="*/ 15 w 31"/>
                  <a:gd name="T17" fmla="*/ 0 h 38"/>
                  <a:gd name="T18" fmla="*/ 13 w 31"/>
                  <a:gd name="T19" fmla="*/ 0 h 38"/>
                  <a:gd name="T20" fmla="*/ 9 w 31"/>
                  <a:gd name="T21" fmla="*/ 2 h 38"/>
                  <a:gd name="T22" fmla="*/ 7 w 31"/>
                  <a:gd name="T23" fmla="*/ 5 h 38"/>
                  <a:gd name="T24" fmla="*/ 4 w 31"/>
                  <a:gd name="T25" fmla="*/ 7 h 38"/>
                  <a:gd name="T26" fmla="*/ 2 w 31"/>
                  <a:gd name="T27" fmla="*/ 9 h 38"/>
                  <a:gd name="T28" fmla="*/ 2 w 31"/>
                  <a:gd name="T29" fmla="*/ 11 h 38"/>
                  <a:gd name="T30" fmla="*/ 0 w 31"/>
                  <a:gd name="T31" fmla="*/ 16 h 38"/>
                  <a:gd name="T32" fmla="*/ 0 w 31"/>
                  <a:gd name="T33" fmla="*/ 20 h 38"/>
                  <a:gd name="T34" fmla="*/ 0 w 31"/>
                  <a:gd name="T35" fmla="*/ 22 h 38"/>
                  <a:gd name="T36" fmla="*/ 2 w 31"/>
                  <a:gd name="T37" fmla="*/ 27 h 38"/>
                  <a:gd name="T38" fmla="*/ 2 w 31"/>
                  <a:gd name="T39" fmla="*/ 31 h 38"/>
                  <a:gd name="T40" fmla="*/ 4 w 31"/>
                  <a:gd name="T41" fmla="*/ 33 h 38"/>
                  <a:gd name="T42" fmla="*/ 7 w 31"/>
                  <a:gd name="T43" fmla="*/ 36 h 38"/>
                  <a:gd name="T44" fmla="*/ 9 w 31"/>
                  <a:gd name="T45" fmla="*/ 38 h 38"/>
                  <a:gd name="T46" fmla="*/ 13 w 31"/>
                  <a:gd name="T47" fmla="*/ 38 h 38"/>
                  <a:gd name="T48" fmla="*/ 15 w 31"/>
                  <a:gd name="T49" fmla="*/ 38 h 38"/>
                  <a:gd name="T50" fmla="*/ 18 w 31"/>
                  <a:gd name="T51" fmla="*/ 38 h 38"/>
                  <a:gd name="T52" fmla="*/ 22 w 31"/>
                  <a:gd name="T53" fmla="*/ 38 h 38"/>
                  <a:gd name="T54" fmla="*/ 24 w 31"/>
                  <a:gd name="T55" fmla="*/ 36 h 38"/>
                  <a:gd name="T56" fmla="*/ 26 w 31"/>
                  <a:gd name="T57" fmla="*/ 33 h 38"/>
                  <a:gd name="T58" fmla="*/ 29 w 31"/>
                  <a:gd name="T59" fmla="*/ 31 h 38"/>
                  <a:gd name="T60" fmla="*/ 29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6"/>
                    </a:lnTo>
                    <a:lnTo>
                      <a:pt x="29" y="11"/>
                    </a:lnTo>
                    <a:lnTo>
                      <a:pt x="29" y="9"/>
                    </a:lnTo>
                    <a:lnTo>
                      <a:pt x="26" y="7"/>
                    </a:lnTo>
                    <a:lnTo>
                      <a:pt x="24" y="5"/>
                    </a:lnTo>
                    <a:lnTo>
                      <a:pt x="22" y="2"/>
                    </a:lnTo>
                    <a:lnTo>
                      <a:pt x="18" y="0"/>
                    </a:lnTo>
                    <a:lnTo>
                      <a:pt x="15" y="0"/>
                    </a:lnTo>
                    <a:lnTo>
                      <a:pt x="13" y="0"/>
                    </a:lnTo>
                    <a:lnTo>
                      <a:pt x="9" y="2"/>
                    </a:lnTo>
                    <a:lnTo>
                      <a:pt x="7" y="5"/>
                    </a:lnTo>
                    <a:lnTo>
                      <a:pt x="4" y="7"/>
                    </a:lnTo>
                    <a:lnTo>
                      <a:pt x="2" y="9"/>
                    </a:lnTo>
                    <a:lnTo>
                      <a:pt x="2" y="11"/>
                    </a:lnTo>
                    <a:lnTo>
                      <a:pt x="0" y="16"/>
                    </a:lnTo>
                    <a:lnTo>
                      <a:pt x="0" y="20"/>
                    </a:lnTo>
                    <a:lnTo>
                      <a:pt x="0" y="22"/>
                    </a:lnTo>
                    <a:lnTo>
                      <a:pt x="2" y="27"/>
                    </a:lnTo>
                    <a:lnTo>
                      <a:pt x="2" y="31"/>
                    </a:lnTo>
                    <a:lnTo>
                      <a:pt x="4" y="33"/>
                    </a:lnTo>
                    <a:lnTo>
                      <a:pt x="7" y="36"/>
                    </a:lnTo>
                    <a:lnTo>
                      <a:pt x="9" y="38"/>
                    </a:lnTo>
                    <a:lnTo>
                      <a:pt x="13" y="38"/>
                    </a:lnTo>
                    <a:lnTo>
                      <a:pt x="15" y="38"/>
                    </a:lnTo>
                    <a:lnTo>
                      <a:pt x="18" y="38"/>
                    </a:lnTo>
                    <a:lnTo>
                      <a:pt x="22" y="38"/>
                    </a:lnTo>
                    <a:lnTo>
                      <a:pt x="24" y="36"/>
                    </a:lnTo>
                    <a:lnTo>
                      <a:pt x="26" y="33"/>
                    </a:lnTo>
                    <a:lnTo>
                      <a:pt x="29" y="31"/>
                    </a:lnTo>
                    <a:lnTo>
                      <a:pt x="29"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9" name="Freeform 951"/>
              <p:cNvSpPr>
                <a:spLocks/>
              </p:cNvSpPr>
              <p:nvPr/>
            </p:nvSpPr>
            <p:spPr bwMode="auto">
              <a:xfrm>
                <a:off x="6695" y="2206"/>
                <a:ext cx="31" cy="38"/>
              </a:xfrm>
              <a:custGeom>
                <a:avLst/>
                <a:gdLst>
                  <a:gd name="T0" fmla="*/ 31 w 31"/>
                  <a:gd name="T1" fmla="*/ 18 h 38"/>
                  <a:gd name="T2" fmla="*/ 31 w 31"/>
                  <a:gd name="T3" fmla="*/ 16 h 38"/>
                  <a:gd name="T4" fmla="*/ 29 w 31"/>
                  <a:gd name="T5" fmla="*/ 11 h 38"/>
                  <a:gd name="T6" fmla="*/ 26 w 31"/>
                  <a:gd name="T7" fmla="*/ 9 h 38"/>
                  <a:gd name="T8" fmla="*/ 26 w 31"/>
                  <a:gd name="T9" fmla="*/ 5 h 38"/>
                  <a:gd name="T10" fmla="*/ 24 w 31"/>
                  <a:gd name="T11" fmla="*/ 3 h 38"/>
                  <a:gd name="T12" fmla="*/ 20 w 31"/>
                  <a:gd name="T13" fmla="*/ 0 h 38"/>
                  <a:gd name="T14" fmla="*/ 31 w 31"/>
                  <a:gd name="T15" fmla="*/ 0 h 38"/>
                  <a:gd name="T16" fmla="*/ 15 w 31"/>
                  <a:gd name="T17" fmla="*/ 0 h 38"/>
                  <a:gd name="T18" fmla="*/ 13 w 31"/>
                  <a:gd name="T19" fmla="*/ 0 h 38"/>
                  <a:gd name="T20" fmla="*/ 9 w 31"/>
                  <a:gd name="T21" fmla="*/ 0 h 38"/>
                  <a:gd name="T22" fmla="*/ 6 w 31"/>
                  <a:gd name="T23" fmla="*/ 3 h 38"/>
                  <a:gd name="T24" fmla="*/ 4 w 31"/>
                  <a:gd name="T25" fmla="*/ 5 h 38"/>
                  <a:gd name="T26" fmla="*/ 4 w 31"/>
                  <a:gd name="T27" fmla="*/ 9 h 38"/>
                  <a:gd name="T28" fmla="*/ 0 w 31"/>
                  <a:gd name="T29" fmla="*/ 11 h 38"/>
                  <a:gd name="T30" fmla="*/ 4 w 31"/>
                  <a:gd name="T31" fmla="*/ 16 h 38"/>
                  <a:gd name="T32" fmla="*/ 0 w 31"/>
                  <a:gd name="T33" fmla="*/ 18 h 38"/>
                  <a:gd name="T34" fmla="*/ 0 w 31"/>
                  <a:gd name="T35" fmla="*/ 22 h 38"/>
                  <a:gd name="T36" fmla="*/ 0 w 31"/>
                  <a:gd name="T37" fmla="*/ 27 h 38"/>
                  <a:gd name="T38" fmla="*/ 2 w 31"/>
                  <a:gd name="T39" fmla="*/ 29 h 38"/>
                  <a:gd name="T40" fmla="*/ 4 w 31"/>
                  <a:gd name="T41" fmla="*/ 34 h 38"/>
                  <a:gd name="T42" fmla="*/ 6 w 31"/>
                  <a:gd name="T43" fmla="*/ 36 h 38"/>
                  <a:gd name="T44" fmla="*/ 9 w 31"/>
                  <a:gd name="T45" fmla="*/ 36 h 38"/>
                  <a:gd name="T46" fmla="*/ 13 w 31"/>
                  <a:gd name="T47" fmla="*/ 38 h 38"/>
                  <a:gd name="T48" fmla="*/ 15 w 31"/>
                  <a:gd name="T49" fmla="*/ 38 h 38"/>
                  <a:gd name="T50" fmla="*/ 18 w 31"/>
                  <a:gd name="T51" fmla="*/ 38 h 38"/>
                  <a:gd name="T52" fmla="*/ 20 w 31"/>
                  <a:gd name="T53" fmla="*/ 36 h 38"/>
                  <a:gd name="T54" fmla="*/ 24 w 31"/>
                  <a:gd name="T55" fmla="*/ 36 h 38"/>
                  <a:gd name="T56" fmla="*/ 26 w 31"/>
                  <a:gd name="T57" fmla="*/ 34 h 38"/>
                  <a:gd name="T58" fmla="*/ 26 w 31"/>
                  <a:gd name="T59" fmla="*/ 29 h 38"/>
                  <a:gd name="T60" fmla="*/ 29 w 31"/>
                  <a:gd name="T61" fmla="*/ 27 h 38"/>
                  <a:gd name="T62" fmla="*/ 31 w 31"/>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18"/>
                    </a:moveTo>
                    <a:lnTo>
                      <a:pt x="31" y="16"/>
                    </a:lnTo>
                    <a:lnTo>
                      <a:pt x="29" y="11"/>
                    </a:lnTo>
                    <a:lnTo>
                      <a:pt x="26" y="9"/>
                    </a:lnTo>
                    <a:lnTo>
                      <a:pt x="26" y="5"/>
                    </a:lnTo>
                    <a:lnTo>
                      <a:pt x="24" y="3"/>
                    </a:lnTo>
                    <a:lnTo>
                      <a:pt x="20" y="0"/>
                    </a:lnTo>
                    <a:lnTo>
                      <a:pt x="31" y="0"/>
                    </a:lnTo>
                    <a:lnTo>
                      <a:pt x="15" y="0"/>
                    </a:lnTo>
                    <a:lnTo>
                      <a:pt x="13" y="0"/>
                    </a:lnTo>
                    <a:lnTo>
                      <a:pt x="9" y="0"/>
                    </a:lnTo>
                    <a:lnTo>
                      <a:pt x="6" y="3"/>
                    </a:lnTo>
                    <a:lnTo>
                      <a:pt x="4" y="5"/>
                    </a:lnTo>
                    <a:lnTo>
                      <a:pt x="4" y="9"/>
                    </a:lnTo>
                    <a:lnTo>
                      <a:pt x="0" y="11"/>
                    </a:lnTo>
                    <a:lnTo>
                      <a:pt x="4" y="16"/>
                    </a:lnTo>
                    <a:lnTo>
                      <a:pt x="0" y="18"/>
                    </a:lnTo>
                    <a:lnTo>
                      <a:pt x="0" y="22"/>
                    </a:lnTo>
                    <a:lnTo>
                      <a:pt x="0" y="27"/>
                    </a:lnTo>
                    <a:lnTo>
                      <a:pt x="2" y="29"/>
                    </a:lnTo>
                    <a:lnTo>
                      <a:pt x="4" y="34"/>
                    </a:lnTo>
                    <a:lnTo>
                      <a:pt x="6" y="36"/>
                    </a:lnTo>
                    <a:lnTo>
                      <a:pt x="9" y="36"/>
                    </a:lnTo>
                    <a:lnTo>
                      <a:pt x="13" y="38"/>
                    </a:lnTo>
                    <a:lnTo>
                      <a:pt x="15" y="38"/>
                    </a:lnTo>
                    <a:lnTo>
                      <a:pt x="18" y="38"/>
                    </a:lnTo>
                    <a:lnTo>
                      <a:pt x="20" y="36"/>
                    </a:lnTo>
                    <a:lnTo>
                      <a:pt x="24" y="36"/>
                    </a:lnTo>
                    <a:lnTo>
                      <a:pt x="26" y="34"/>
                    </a:lnTo>
                    <a:lnTo>
                      <a:pt x="26" y="29"/>
                    </a:lnTo>
                    <a:lnTo>
                      <a:pt x="29" y="27"/>
                    </a:lnTo>
                    <a:lnTo>
                      <a:pt x="31"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0" name="Freeform 952"/>
              <p:cNvSpPr>
                <a:spLocks/>
              </p:cNvSpPr>
              <p:nvPr/>
            </p:nvSpPr>
            <p:spPr bwMode="auto">
              <a:xfrm>
                <a:off x="6695" y="2200"/>
                <a:ext cx="31" cy="37"/>
              </a:xfrm>
              <a:custGeom>
                <a:avLst/>
                <a:gdLst>
                  <a:gd name="T0" fmla="*/ 31 w 31"/>
                  <a:gd name="T1" fmla="*/ 20 h 37"/>
                  <a:gd name="T2" fmla="*/ 31 w 31"/>
                  <a:gd name="T3" fmla="*/ 15 h 37"/>
                  <a:gd name="T4" fmla="*/ 29 w 31"/>
                  <a:gd name="T5" fmla="*/ 11 h 37"/>
                  <a:gd name="T6" fmla="*/ 26 w 31"/>
                  <a:gd name="T7" fmla="*/ 9 h 37"/>
                  <a:gd name="T8" fmla="*/ 26 w 31"/>
                  <a:gd name="T9" fmla="*/ 6 h 37"/>
                  <a:gd name="T10" fmla="*/ 24 w 31"/>
                  <a:gd name="T11" fmla="*/ 4 h 37"/>
                  <a:gd name="T12" fmla="*/ 20 w 31"/>
                  <a:gd name="T13" fmla="*/ 2 h 37"/>
                  <a:gd name="T14" fmla="*/ 18 w 31"/>
                  <a:gd name="T15" fmla="*/ 0 h 37"/>
                  <a:gd name="T16" fmla="*/ 15 w 31"/>
                  <a:gd name="T17" fmla="*/ 0 h 37"/>
                  <a:gd name="T18" fmla="*/ 13 w 31"/>
                  <a:gd name="T19" fmla="*/ 0 h 37"/>
                  <a:gd name="T20" fmla="*/ 9 w 31"/>
                  <a:gd name="T21" fmla="*/ 2 h 37"/>
                  <a:gd name="T22" fmla="*/ 6 w 31"/>
                  <a:gd name="T23" fmla="*/ 4 h 37"/>
                  <a:gd name="T24" fmla="*/ 4 w 31"/>
                  <a:gd name="T25" fmla="*/ 6 h 37"/>
                  <a:gd name="T26" fmla="*/ 2 w 31"/>
                  <a:gd name="T27" fmla="*/ 9 h 37"/>
                  <a:gd name="T28" fmla="*/ 0 w 31"/>
                  <a:gd name="T29" fmla="*/ 11 h 37"/>
                  <a:gd name="T30" fmla="*/ 0 w 31"/>
                  <a:gd name="T31" fmla="*/ 15 h 37"/>
                  <a:gd name="T32" fmla="*/ 0 w 31"/>
                  <a:gd name="T33" fmla="*/ 20 h 37"/>
                  <a:gd name="T34" fmla="*/ 0 w 31"/>
                  <a:gd name="T35" fmla="*/ 22 h 37"/>
                  <a:gd name="T36" fmla="*/ 0 w 31"/>
                  <a:gd name="T37" fmla="*/ 26 h 37"/>
                  <a:gd name="T38" fmla="*/ 2 w 31"/>
                  <a:gd name="T39" fmla="*/ 31 h 37"/>
                  <a:gd name="T40" fmla="*/ 4 w 31"/>
                  <a:gd name="T41" fmla="*/ 33 h 37"/>
                  <a:gd name="T42" fmla="*/ 6 w 31"/>
                  <a:gd name="T43" fmla="*/ 35 h 37"/>
                  <a:gd name="T44" fmla="*/ 9 w 31"/>
                  <a:gd name="T45" fmla="*/ 37 h 37"/>
                  <a:gd name="T46" fmla="*/ 13 w 31"/>
                  <a:gd name="T47" fmla="*/ 37 h 37"/>
                  <a:gd name="T48" fmla="*/ 15 w 31"/>
                  <a:gd name="T49" fmla="*/ 37 h 37"/>
                  <a:gd name="T50" fmla="*/ 18 w 31"/>
                  <a:gd name="T51" fmla="*/ 37 h 37"/>
                  <a:gd name="T52" fmla="*/ 20 w 31"/>
                  <a:gd name="T53" fmla="*/ 37 h 37"/>
                  <a:gd name="T54" fmla="*/ 24 w 31"/>
                  <a:gd name="T55" fmla="*/ 35 h 37"/>
                  <a:gd name="T56" fmla="*/ 26 w 31"/>
                  <a:gd name="T57" fmla="*/ 33 h 37"/>
                  <a:gd name="T58" fmla="*/ 26 w 31"/>
                  <a:gd name="T59" fmla="*/ 31 h 37"/>
                  <a:gd name="T60" fmla="*/ 29 w 31"/>
                  <a:gd name="T61" fmla="*/ 26 h 37"/>
                  <a:gd name="T62" fmla="*/ 31 w 31"/>
                  <a:gd name="T6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20"/>
                    </a:moveTo>
                    <a:lnTo>
                      <a:pt x="31" y="15"/>
                    </a:lnTo>
                    <a:lnTo>
                      <a:pt x="29" y="11"/>
                    </a:lnTo>
                    <a:lnTo>
                      <a:pt x="26" y="9"/>
                    </a:lnTo>
                    <a:lnTo>
                      <a:pt x="26" y="6"/>
                    </a:lnTo>
                    <a:lnTo>
                      <a:pt x="24" y="4"/>
                    </a:lnTo>
                    <a:lnTo>
                      <a:pt x="20" y="2"/>
                    </a:lnTo>
                    <a:lnTo>
                      <a:pt x="18" y="0"/>
                    </a:lnTo>
                    <a:lnTo>
                      <a:pt x="15" y="0"/>
                    </a:lnTo>
                    <a:lnTo>
                      <a:pt x="13" y="0"/>
                    </a:lnTo>
                    <a:lnTo>
                      <a:pt x="9" y="2"/>
                    </a:lnTo>
                    <a:lnTo>
                      <a:pt x="6" y="4"/>
                    </a:lnTo>
                    <a:lnTo>
                      <a:pt x="4" y="6"/>
                    </a:lnTo>
                    <a:lnTo>
                      <a:pt x="2" y="9"/>
                    </a:lnTo>
                    <a:lnTo>
                      <a:pt x="0" y="11"/>
                    </a:lnTo>
                    <a:lnTo>
                      <a:pt x="0" y="15"/>
                    </a:lnTo>
                    <a:lnTo>
                      <a:pt x="0" y="20"/>
                    </a:lnTo>
                    <a:lnTo>
                      <a:pt x="0" y="22"/>
                    </a:lnTo>
                    <a:lnTo>
                      <a:pt x="0" y="26"/>
                    </a:lnTo>
                    <a:lnTo>
                      <a:pt x="2" y="31"/>
                    </a:lnTo>
                    <a:lnTo>
                      <a:pt x="4" y="33"/>
                    </a:lnTo>
                    <a:lnTo>
                      <a:pt x="6" y="35"/>
                    </a:lnTo>
                    <a:lnTo>
                      <a:pt x="9" y="37"/>
                    </a:lnTo>
                    <a:lnTo>
                      <a:pt x="13" y="37"/>
                    </a:lnTo>
                    <a:lnTo>
                      <a:pt x="15" y="37"/>
                    </a:lnTo>
                    <a:lnTo>
                      <a:pt x="18" y="37"/>
                    </a:lnTo>
                    <a:lnTo>
                      <a:pt x="20" y="37"/>
                    </a:lnTo>
                    <a:lnTo>
                      <a:pt x="24" y="35"/>
                    </a:lnTo>
                    <a:lnTo>
                      <a:pt x="26" y="33"/>
                    </a:lnTo>
                    <a:lnTo>
                      <a:pt x="26" y="31"/>
                    </a:lnTo>
                    <a:lnTo>
                      <a:pt x="29"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1" name="Freeform 953"/>
              <p:cNvSpPr>
                <a:spLocks/>
              </p:cNvSpPr>
              <p:nvPr/>
            </p:nvSpPr>
            <p:spPr bwMode="auto">
              <a:xfrm>
                <a:off x="6695" y="2200"/>
                <a:ext cx="31" cy="37"/>
              </a:xfrm>
              <a:custGeom>
                <a:avLst/>
                <a:gdLst>
                  <a:gd name="T0" fmla="*/ 31 w 31"/>
                  <a:gd name="T1" fmla="*/ 17 h 37"/>
                  <a:gd name="T2" fmla="*/ 31 w 31"/>
                  <a:gd name="T3" fmla="*/ 15 h 37"/>
                  <a:gd name="T4" fmla="*/ 29 w 31"/>
                  <a:gd name="T5" fmla="*/ 11 h 37"/>
                  <a:gd name="T6" fmla="*/ 26 w 31"/>
                  <a:gd name="T7" fmla="*/ 9 h 37"/>
                  <a:gd name="T8" fmla="*/ 26 w 31"/>
                  <a:gd name="T9" fmla="*/ 4 h 37"/>
                  <a:gd name="T10" fmla="*/ 24 w 31"/>
                  <a:gd name="T11" fmla="*/ 2 h 37"/>
                  <a:gd name="T12" fmla="*/ 20 w 31"/>
                  <a:gd name="T13" fmla="*/ 0 h 37"/>
                  <a:gd name="T14" fmla="*/ 18 w 31"/>
                  <a:gd name="T15" fmla="*/ 0 h 37"/>
                  <a:gd name="T16" fmla="*/ 15 w 31"/>
                  <a:gd name="T17" fmla="*/ 0 h 37"/>
                  <a:gd name="T18" fmla="*/ 13 w 31"/>
                  <a:gd name="T19" fmla="*/ 0 h 37"/>
                  <a:gd name="T20" fmla="*/ 9 w 31"/>
                  <a:gd name="T21" fmla="*/ 0 h 37"/>
                  <a:gd name="T22" fmla="*/ 6 w 31"/>
                  <a:gd name="T23" fmla="*/ 2 h 37"/>
                  <a:gd name="T24" fmla="*/ 4 w 31"/>
                  <a:gd name="T25" fmla="*/ 4 h 37"/>
                  <a:gd name="T26" fmla="*/ 13 w 31"/>
                  <a:gd name="T27" fmla="*/ 9 h 37"/>
                  <a:gd name="T28" fmla="*/ 0 w 31"/>
                  <a:gd name="T29" fmla="*/ 11 h 37"/>
                  <a:gd name="T30" fmla="*/ 0 w 31"/>
                  <a:gd name="T31" fmla="*/ 15 h 37"/>
                  <a:gd name="T32" fmla="*/ 0 w 31"/>
                  <a:gd name="T33" fmla="*/ 17 h 37"/>
                  <a:gd name="T34" fmla="*/ 0 w 31"/>
                  <a:gd name="T35" fmla="*/ 22 h 37"/>
                  <a:gd name="T36" fmla="*/ 0 w 31"/>
                  <a:gd name="T37" fmla="*/ 26 h 37"/>
                  <a:gd name="T38" fmla="*/ 2 w 31"/>
                  <a:gd name="T39" fmla="*/ 28 h 37"/>
                  <a:gd name="T40" fmla="*/ 4 w 31"/>
                  <a:gd name="T41" fmla="*/ 33 h 37"/>
                  <a:gd name="T42" fmla="*/ 6 w 31"/>
                  <a:gd name="T43" fmla="*/ 33 h 37"/>
                  <a:gd name="T44" fmla="*/ 9 w 31"/>
                  <a:gd name="T45" fmla="*/ 35 h 37"/>
                  <a:gd name="T46" fmla="*/ 13 w 31"/>
                  <a:gd name="T47" fmla="*/ 37 h 37"/>
                  <a:gd name="T48" fmla="*/ 15 w 31"/>
                  <a:gd name="T49" fmla="*/ 37 h 37"/>
                  <a:gd name="T50" fmla="*/ 18 w 31"/>
                  <a:gd name="T51" fmla="*/ 37 h 37"/>
                  <a:gd name="T52" fmla="*/ 20 w 31"/>
                  <a:gd name="T53" fmla="*/ 35 h 37"/>
                  <a:gd name="T54" fmla="*/ 24 w 31"/>
                  <a:gd name="T55" fmla="*/ 33 h 37"/>
                  <a:gd name="T56" fmla="*/ 26 w 31"/>
                  <a:gd name="T57" fmla="*/ 33 h 37"/>
                  <a:gd name="T58" fmla="*/ 26 w 31"/>
                  <a:gd name="T59" fmla="*/ 28 h 37"/>
                  <a:gd name="T60" fmla="*/ 29 w 31"/>
                  <a:gd name="T61" fmla="*/ 26 h 37"/>
                  <a:gd name="T62" fmla="*/ 31 w 31"/>
                  <a:gd name="T63" fmla="*/ 1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7">
                    <a:moveTo>
                      <a:pt x="31" y="17"/>
                    </a:moveTo>
                    <a:lnTo>
                      <a:pt x="31" y="15"/>
                    </a:lnTo>
                    <a:lnTo>
                      <a:pt x="29" y="11"/>
                    </a:lnTo>
                    <a:lnTo>
                      <a:pt x="26" y="9"/>
                    </a:lnTo>
                    <a:lnTo>
                      <a:pt x="26" y="4"/>
                    </a:lnTo>
                    <a:lnTo>
                      <a:pt x="24" y="2"/>
                    </a:lnTo>
                    <a:lnTo>
                      <a:pt x="20" y="0"/>
                    </a:lnTo>
                    <a:lnTo>
                      <a:pt x="18" y="0"/>
                    </a:lnTo>
                    <a:lnTo>
                      <a:pt x="15" y="0"/>
                    </a:lnTo>
                    <a:lnTo>
                      <a:pt x="13" y="0"/>
                    </a:lnTo>
                    <a:lnTo>
                      <a:pt x="9" y="0"/>
                    </a:lnTo>
                    <a:lnTo>
                      <a:pt x="6" y="2"/>
                    </a:lnTo>
                    <a:lnTo>
                      <a:pt x="4" y="4"/>
                    </a:lnTo>
                    <a:lnTo>
                      <a:pt x="13" y="9"/>
                    </a:lnTo>
                    <a:lnTo>
                      <a:pt x="0" y="11"/>
                    </a:lnTo>
                    <a:lnTo>
                      <a:pt x="0" y="15"/>
                    </a:lnTo>
                    <a:lnTo>
                      <a:pt x="0" y="17"/>
                    </a:lnTo>
                    <a:lnTo>
                      <a:pt x="0" y="22"/>
                    </a:lnTo>
                    <a:lnTo>
                      <a:pt x="0" y="26"/>
                    </a:lnTo>
                    <a:lnTo>
                      <a:pt x="2" y="28"/>
                    </a:lnTo>
                    <a:lnTo>
                      <a:pt x="4" y="33"/>
                    </a:lnTo>
                    <a:lnTo>
                      <a:pt x="6" y="33"/>
                    </a:lnTo>
                    <a:lnTo>
                      <a:pt x="9" y="35"/>
                    </a:lnTo>
                    <a:lnTo>
                      <a:pt x="13" y="37"/>
                    </a:lnTo>
                    <a:lnTo>
                      <a:pt x="15" y="37"/>
                    </a:lnTo>
                    <a:lnTo>
                      <a:pt x="18" y="37"/>
                    </a:lnTo>
                    <a:lnTo>
                      <a:pt x="20" y="35"/>
                    </a:lnTo>
                    <a:lnTo>
                      <a:pt x="24" y="33"/>
                    </a:lnTo>
                    <a:lnTo>
                      <a:pt x="26" y="33"/>
                    </a:lnTo>
                    <a:lnTo>
                      <a:pt x="26" y="28"/>
                    </a:lnTo>
                    <a:lnTo>
                      <a:pt x="29" y="26"/>
                    </a:lnTo>
                    <a:lnTo>
                      <a:pt x="31" y="17"/>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2" name="Freeform 954"/>
              <p:cNvSpPr>
                <a:spLocks/>
              </p:cNvSpPr>
              <p:nvPr/>
            </p:nvSpPr>
            <p:spPr bwMode="auto">
              <a:xfrm>
                <a:off x="6706" y="2111"/>
                <a:ext cx="31" cy="38"/>
              </a:xfrm>
              <a:custGeom>
                <a:avLst/>
                <a:gdLst>
                  <a:gd name="T0" fmla="*/ 31 w 31"/>
                  <a:gd name="T1" fmla="*/ 18 h 38"/>
                  <a:gd name="T2" fmla="*/ 31 w 31"/>
                  <a:gd name="T3" fmla="*/ 16 h 38"/>
                  <a:gd name="T4" fmla="*/ 31 w 31"/>
                  <a:gd name="T5" fmla="*/ 11 h 38"/>
                  <a:gd name="T6" fmla="*/ 29 w 31"/>
                  <a:gd name="T7" fmla="*/ 9 h 38"/>
                  <a:gd name="T8" fmla="*/ 26 w 31"/>
                  <a:gd name="T9" fmla="*/ 5 h 38"/>
                  <a:gd name="T10" fmla="*/ 24 w 31"/>
                  <a:gd name="T11" fmla="*/ 2 h 38"/>
                  <a:gd name="T12" fmla="*/ 22 w 31"/>
                  <a:gd name="T13" fmla="*/ 2 h 38"/>
                  <a:gd name="T14" fmla="*/ 20 w 31"/>
                  <a:gd name="T15" fmla="*/ 0 h 38"/>
                  <a:gd name="T16" fmla="*/ 15 w 31"/>
                  <a:gd name="T17" fmla="*/ 0 h 38"/>
                  <a:gd name="T18" fmla="*/ 13 w 31"/>
                  <a:gd name="T19" fmla="*/ 0 h 38"/>
                  <a:gd name="T20" fmla="*/ 11 w 31"/>
                  <a:gd name="T21" fmla="*/ 2 h 38"/>
                  <a:gd name="T22" fmla="*/ 7 w 31"/>
                  <a:gd name="T23" fmla="*/ 2 h 38"/>
                  <a:gd name="T24" fmla="*/ 4 w 31"/>
                  <a:gd name="T25" fmla="*/ 5 h 38"/>
                  <a:gd name="T26" fmla="*/ 4 w 31"/>
                  <a:gd name="T27" fmla="*/ 9 h 38"/>
                  <a:gd name="T28" fmla="*/ 2 w 31"/>
                  <a:gd name="T29" fmla="*/ 11 h 38"/>
                  <a:gd name="T30" fmla="*/ 2 w 31"/>
                  <a:gd name="T31" fmla="*/ 16 h 38"/>
                  <a:gd name="T32" fmla="*/ 0 w 31"/>
                  <a:gd name="T33" fmla="*/ 18 h 38"/>
                  <a:gd name="T34" fmla="*/ 2 w 31"/>
                  <a:gd name="T35" fmla="*/ 22 h 38"/>
                  <a:gd name="T36" fmla="*/ 2 w 31"/>
                  <a:gd name="T37" fmla="*/ 27 h 38"/>
                  <a:gd name="T38" fmla="*/ 4 w 31"/>
                  <a:gd name="T39" fmla="*/ 29 h 38"/>
                  <a:gd name="T40" fmla="*/ 4 w 31"/>
                  <a:gd name="T41" fmla="*/ 33 h 38"/>
                  <a:gd name="T42" fmla="*/ 7 w 31"/>
                  <a:gd name="T43" fmla="*/ 36 h 38"/>
                  <a:gd name="T44" fmla="*/ 11 w 31"/>
                  <a:gd name="T45" fmla="*/ 36 h 38"/>
                  <a:gd name="T46" fmla="*/ 13 w 31"/>
                  <a:gd name="T47" fmla="*/ 38 h 38"/>
                  <a:gd name="T48" fmla="*/ 15 w 31"/>
                  <a:gd name="T49" fmla="*/ 38 h 38"/>
                  <a:gd name="T50" fmla="*/ 20 w 31"/>
                  <a:gd name="T51" fmla="*/ 38 h 38"/>
                  <a:gd name="T52" fmla="*/ 22 w 31"/>
                  <a:gd name="T53" fmla="*/ 36 h 38"/>
                  <a:gd name="T54" fmla="*/ 24 w 31"/>
                  <a:gd name="T55" fmla="*/ 36 h 38"/>
                  <a:gd name="T56" fmla="*/ 26 w 31"/>
                  <a:gd name="T57" fmla="*/ 33 h 38"/>
                  <a:gd name="T58" fmla="*/ 29 w 31"/>
                  <a:gd name="T59" fmla="*/ 29 h 38"/>
                  <a:gd name="T60" fmla="*/ 31 w 31"/>
                  <a:gd name="T61" fmla="*/ 27 h 38"/>
                  <a:gd name="T62" fmla="*/ 31 w 31"/>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18"/>
                    </a:moveTo>
                    <a:lnTo>
                      <a:pt x="31" y="16"/>
                    </a:lnTo>
                    <a:lnTo>
                      <a:pt x="31" y="11"/>
                    </a:lnTo>
                    <a:lnTo>
                      <a:pt x="29" y="9"/>
                    </a:lnTo>
                    <a:lnTo>
                      <a:pt x="26" y="5"/>
                    </a:lnTo>
                    <a:lnTo>
                      <a:pt x="24" y="2"/>
                    </a:lnTo>
                    <a:lnTo>
                      <a:pt x="22" y="2"/>
                    </a:lnTo>
                    <a:lnTo>
                      <a:pt x="20" y="0"/>
                    </a:lnTo>
                    <a:lnTo>
                      <a:pt x="15" y="0"/>
                    </a:lnTo>
                    <a:lnTo>
                      <a:pt x="13" y="0"/>
                    </a:lnTo>
                    <a:lnTo>
                      <a:pt x="11" y="2"/>
                    </a:lnTo>
                    <a:lnTo>
                      <a:pt x="7" y="2"/>
                    </a:lnTo>
                    <a:lnTo>
                      <a:pt x="4" y="5"/>
                    </a:lnTo>
                    <a:lnTo>
                      <a:pt x="4" y="9"/>
                    </a:lnTo>
                    <a:lnTo>
                      <a:pt x="2" y="11"/>
                    </a:lnTo>
                    <a:lnTo>
                      <a:pt x="2" y="16"/>
                    </a:lnTo>
                    <a:lnTo>
                      <a:pt x="0" y="18"/>
                    </a:lnTo>
                    <a:lnTo>
                      <a:pt x="2" y="22"/>
                    </a:lnTo>
                    <a:lnTo>
                      <a:pt x="2" y="27"/>
                    </a:lnTo>
                    <a:lnTo>
                      <a:pt x="4" y="29"/>
                    </a:lnTo>
                    <a:lnTo>
                      <a:pt x="4" y="33"/>
                    </a:lnTo>
                    <a:lnTo>
                      <a:pt x="7" y="36"/>
                    </a:lnTo>
                    <a:lnTo>
                      <a:pt x="11" y="36"/>
                    </a:lnTo>
                    <a:lnTo>
                      <a:pt x="13" y="38"/>
                    </a:lnTo>
                    <a:lnTo>
                      <a:pt x="15" y="38"/>
                    </a:lnTo>
                    <a:lnTo>
                      <a:pt x="20" y="38"/>
                    </a:lnTo>
                    <a:lnTo>
                      <a:pt x="22" y="36"/>
                    </a:lnTo>
                    <a:lnTo>
                      <a:pt x="24" y="36"/>
                    </a:lnTo>
                    <a:lnTo>
                      <a:pt x="26" y="33"/>
                    </a:lnTo>
                    <a:lnTo>
                      <a:pt x="29" y="29"/>
                    </a:lnTo>
                    <a:lnTo>
                      <a:pt x="31" y="27"/>
                    </a:lnTo>
                    <a:lnTo>
                      <a:pt x="31"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3" name="Freeform 955"/>
              <p:cNvSpPr>
                <a:spLocks/>
              </p:cNvSpPr>
              <p:nvPr/>
            </p:nvSpPr>
            <p:spPr bwMode="auto">
              <a:xfrm>
                <a:off x="6713" y="2164"/>
                <a:ext cx="30" cy="38"/>
              </a:xfrm>
              <a:custGeom>
                <a:avLst/>
                <a:gdLst>
                  <a:gd name="T0" fmla="*/ 30 w 30"/>
                  <a:gd name="T1" fmla="*/ 20 h 38"/>
                  <a:gd name="T2" fmla="*/ 30 w 30"/>
                  <a:gd name="T3" fmla="*/ 16 h 38"/>
                  <a:gd name="T4" fmla="*/ 28 w 30"/>
                  <a:gd name="T5" fmla="*/ 11 h 38"/>
                  <a:gd name="T6" fmla="*/ 28 w 30"/>
                  <a:gd name="T7" fmla="*/ 9 h 38"/>
                  <a:gd name="T8" fmla="*/ 26 w 30"/>
                  <a:gd name="T9" fmla="*/ 7 h 38"/>
                  <a:gd name="T10" fmla="*/ 24 w 30"/>
                  <a:gd name="T11" fmla="*/ 5 h 38"/>
                  <a:gd name="T12" fmla="*/ 22 w 30"/>
                  <a:gd name="T13" fmla="*/ 3 h 38"/>
                  <a:gd name="T14" fmla="*/ 30 w 30"/>
                  <a:gd name="T15" fmla="*/ 0 h 38"/>
                  <a:gd name="T16" fmla="*/ 15 w 30"/>
                  <a:gd name="T17" fmla="*/ 0 h 38"/>
                  <a:gd name="T18" fmla="*/ 13 w 30"/>
                  <a:gd name="T19" fmla="*/ 0 h 38"/>
                  <a:gd name="T20" fmla="*/ 11 w 30"/>
                  <a:gd name="T21" fmla="*/ 3 h 38"/>
                  <a:gd name="T22" fmla="*/ 6 w 30"/>
                  <a:gd name="T23" fmla="*/ 5 h 38"/>
                  <a:gd name="T24" fmla="*/ 4 w 30"/>
                  <a:gd name="T25" fmla="*/ 7 h 38"/>
                  <a:gd name="T26" fmla="*/ 4 w 30"/>
                  <a:gd name="T27" fmla="*/ 9 h 38"/>
                  <a:gd name="T28" fmla="*/ 2 w 30"/>
                  <a:gd name="T29" fmla="*/ 11 h 38"/>
                  <a:gd name="T30" fmla="*/ 4 w 30"/>
                  <a:gd name="T31" fmla="*/ 16 h 38"/>
                  <a:gd name="T32" fmla="*/ 0 w 30"/>
                  <a:gd name="T33" fmla="*/ 20 h 38"/>
                  <a:gd name="T34" fmla="*/ 0 w 30"/>
                  <a:gd name="T35" fmla="*/ 22 h 38"/>
                  <a:gd name="T36" fmla="*/ 2 w 30"/>
                  <a:gd name="T37" fmla="*/ 27 h 38"/>
                  <a:gd name="T38" fmla="*/ 4 w 30"/>
                  <a:gd name="T39" fmla="*/ 31 h 38"/>
                  <a:gd name="T40" fmla="*/ 4 w 30"/>
                  <a:gd name="T41" fmla="*/ 34 h 38"/>
                  <a:gd name="T42" fmla="*/ 6 w 30"/>
                  <a:gd name="T43" fmla="*/ 36 h 38"/>
                  <a:gd name="T44" fmla="*/ 11 w 30"/>
                  <a:gd name="T45" fmla="*/ 38 h 38"/>
                  <a:gd name="T46" fmla="*/ 13 w 30"/>
                  <a:gd name="T47" fmla="*/ 38 h 38"/>
                  <a:gd name="T48" fmla="*/ 15 w 30"/>
                  <a:gd name="T49" fmla="*/ 38 h 38"/>
                  <a:gd name="T50" fmla="*/ 17 w 30"/>
                  <a:gd name="T51" fmla="*/ 38 h 38"/>
                  <a:gd name="T52" fmla="*/ 22 w 30"/>
                  <a:gd name="T53" fmla="*/ 38 h 38"/>
                  <a:gd name="T54" fmla="*/ 24 w 30"/>
                  <a:gd name="T55" fmla="*/ 36 h 38"/>
                  <a:gd name="T56" fmla="*/ 26 w 30"/>
                  <a:gd name="T57" fmla="*/ 34 h 38"/>
                  <a:gd name="T58" fmla="*/ 28 w 30"/>
                  <a:gd name="T59" fmla="*/ 31 h 38"/>
                  <a:gd name="T60" fmla="*/ 28 w 30"/>
                  <a:gd name="T61" fmla="*/ 27 h 38"/>
                  <a:gd name="T62" fmla="*/ 30 w 30"/>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0" h="38">
                    <a:moveTo>
                      <a:pt x="30" y="20"/>
                    </a:moveTo>
                    <a:lnTo>
                      <a:pt x="30" y="16"/>
                    </a:lnTo>
                    <a:lnTo>
                      <a:pt x="28" y="11"/>
                    </a:lnTo>
                    <a:lnTo>
                      <a:pt x="28" y="9"/>
                    </a:lnTo>
                    <a:lnTo>
                      <a:pt x="26" y="7"/>
                    </a:lnTo>
                    <a:lnTo>
                      <a:pt x="24" y="5"/>
                    </a:lnTo>
                    <a:lnTo>
                      <a:pt x="22" y="3"/>
                    </a:lnTo>
                    <a:lnTo>
                      <a:pt x="30" y="0"/>
                    </a:lnTo>
                    <a:lnTo>
                      <a:pt x="15" y="0"/>
                    </a:lnTo>
                    <a:lnTo>
                      <a:pt x="13" y="0"/>
                    </a:lnTo>
                    <a:lnTo>
                      <a:pt x="11" y="3"/>
                    </a:lnTo>
                    <a:lnTo>
                      <a:pt x="6" y="5"/>
                    </a:lnTo>
                    <a:lnTo>
                      <a:pt x="4" y="7"/>
                    </a:lnTo>
                    <a:lnTo>
                      <a:pt x="4" y="9"/>
                    </a:lnTo>
                    <a:lnTo>
                      <a:pt x="2" y="11"/>
                    </a:lnTo>
                    <a:lnTo>
                      <a:pt x="4" y="16"/>
                    </a:lnTo>
                    <a:lnTo>
                      <a:pt x="0" y="20"/>
                    </a:lnTo>
                    <a:lnTo>
                      <a:pt x="0" y="22"/>
                    </a:lnTo>
                    <a:lnTo>
                      <a:pt x="2" y="27"/>
                    </a:lnTo>
                    <a:lnTo>
                      <a:pt x="4" y="31"/>
                    </a:lnTo>
                    <a:lnTo>
                      <a:pt x="4" y="34"/>
                    </a:lnTo>
                    <a:lnTo>
                      <a:pt x="6" y="36"/>
                    </a:lnTo>
                    <a:lnTo>
                      <a:pt x="11" y="38"/>
                    </a:lnTo>
                    <a:lnTo>
                      <a:pt x="13" y="38"/>
                    </a:lnTo>
                    <a:lnTo>
                      <a:pt x="15" y="38"/>
                    </a:lnTo>
                    <a:lnTo>
                      <a:pt x="17" y="38"/>
                    </a:lnTo>
                    <a:lnTo>
                      <a:pt x="22" y="38"/>
                    </a:lnTo>
                    <a:lnTo>
                      <a:pt x="24" y="36"/>
                    </a:lnTo>
                    <a:lnTo>
                      <a:pt x="26" y="34"/>
                    </a:lnTo>
                    <a:lnTo>
                      <a:pt x="28" y="31"/>
                    </a:lnTo>
                    <a:lnTo>
                      <a:pt x="28" y="27"/>
                    </a:lnTo>
                    <a:lnTo>
                      <a:pt x="30"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4" name="Freeform 956"/>
              <p:cNvSpPr>
                <a:spLocks/>
              </p:cNvSpPr>
              <p:nvPr/>
            </p:nvSpPr>
            <p:spPr bwMode="auto">
              <a:xfrm>
                <a:off x="6755" y="2144"/>
                <a:ext cx="30" cy="38"/>
              </a:xfrm>
              <a:custGeom>
                <a:avLst/>
                <a:gdLst>
                  <a:gd name="T0" fmla="*/ 30 w 30"/>
                  <a:gd name="T1" fmla="*/ 20 h 38"/>
                  <a:gd name="T2" fmla="*/ 30 w 30"/>
                  <a:gd name="T3" fmla="*/ 16 h 38"/>
                  <a:gd name="T4" fmla="*/ 28 w 30"/>
                  <a:gd name="T5" fmla="*/ 11 h 38"/>
                  <a:gd name="T6" fmla="*/ 28 w 30"/>
                  <a:gd name="T7" fmla="*/ 9 h 38"/>
                  <a:gd name="T8" fmla="*/ 26 w 30"/>
                  <a:gd name="T9" fmla="*/ 7 h 38"/>
                  <a:gd name="T10" fmla="*/ 24 w 30"/>
                  <a:gd name="T11" fmla="*/ 5 h 38"/>
                  <a:gd name="T12" fmla="*/ 22 w 30"/>
                  <a:gd name="T13" fmla="*/ 3 h 38"/>
                  <a:gd name="T14" fmla="*/ 17 w 30"/>
                  <a:gd name="T15" fmla="*/ 0 h 38"/>
                  <a:gd name="T16" fmla="*/ 15 w 30"/>
                  <a:gd name="T17" fmla="*/ 0 h 38"/>
                  <a:gd name="T18" fmla="*/ 13 w 30"/>
                  <a:gd name="T19" fmla="*/ 0 h 38"/>
                  <a:gd name="T20" fmla="*/ 8 w 30"/>
                  <a:gd name="T21" fmla="*/ 3 h 38"/>
                  <a:gd name="T22" fmla="*/ 6 w 30"/>
                  <a:gd name="T23" fmla="*/ 5 h 38"/>
                  <a:gd name="T24" fmla="*/ 4 w 30"/>
                  <a:gd name="T25" fmla="*/ 7 h 38"/>
                  <a:gd name="T26" fmla="*/ 2 w 30"/>
                  <a:gd name="T27" fmla="*/ 9 h 38"/>
                  <a:gd name="T28" fmla="*/ 2 w 30"/>
                  <a:gd name="T29" fmla="*/ 11 h 38"/>
                  <a:gd name="T30" fmla="*/ 0 w 30"/>
                  <a:gd name="T31" fmla="*/ 16 h 38"/>
                  <a:gd name="T32" fmla="*/ 0 w 30"/>
                  <a:gd name="T33" fmla="*/ 20 h 38"/>
                  <a:gd name="T34" fmla="*/ 0 w 30"/>
                  <a:gd name="T35" fmla="*/ 23 h 38"/>
                  <a:gd name="T36" fmla="*/ 2 w 30"/>
                  <a:gd name="T37" fmla="*/ 27 h 38"/>
                  <a:gd name="T38" fmla="*/ 2 w 30"/>
                  <a:gd name="T39" fmla="*/ 29 h 38"/>
                  <a:gd name="T40" fmla="*/ 4 w 30"/>
                  <a:gd name="T41" fmla="*/ 34 h 38"/>
                  <a:gd name="T42" fmla="*/ 6 w 30"/>
                  <a:gd name="T43" fmla="*/ 36 h 38"/>
                  <a:gd name="T44" fmla="*/ 8 w 30"/>
                  <a:gd name="T45" fmla="*/ 38 h 38"/>
                  <a:gd name="T46" fmla="*/ 13 w 30"/>
                  <a:gd name="T47" fmla="*/ 38 h 38"/>
                  <a:gd name="T48" fmla="*/ 15 w 30"/>
                  <a:gd name="T49" fmla="*/ 38 h 38"/>
                  <a:gd name="T50" fmla="*/ 17 w 30"/>
                  <a:gd name="T51" fmla="*/ 38 h 38"/>
                  <a:gd name="T52" fmla="*/ 22 w 30"/>
                  <a:gd name="T53" fmla="*/ 38 h 38"/>
                  <a:gd name="T54" fmla="*/ 24 w 30"/>
                  <a:gd name="T55" fmla="*/ 36 h 38"/>
                  <a:gd name="T56" fmla="*/ 26 w 30"/>
                  <a:gd name="T57" fmla="*/ 34 h 38"/>
                  <a:gd name="T58" fmla="*/ 28 w 30"/>
                  <a:gd name="T59" fmla="*/ 29 h 38"/>
                  <a:gd name="T60" fmla="*/ 28 w 30"/>
                  <a:gd name="T61" fmla="*/ 27 h 38"/>
                  <a:gd name="T62" fmla="*/ 30 w 30"/>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0" h="38">
                    <a:moveTo>
                      <a:pt x="30" y="20"/>
                    </a:moveTo>
                    <a:lnTo>
                      <a:pt x="30" y="16"/>
                    </a:lnTo>
                    <a:lnTo>
                      <a:pt x="28" y="11"/>
                    </a:lnTo>
                    <a:lnTo>
                      <a:pt x="28" y="9"/>
                    </a:lnTo>
                    <a:lnTo>
                      <a:pt x="26" y="7"/>
                    </a:lnTo>
                    <a:lnTo>
                      <a:pt x="24" y="5"/>
                    </a:lnTo>
                    <a:lnTo>
                      <a:pt x="22" y="3"/>
                    </a:lnTo>
                    <a:lnTo>
                      <a:pt x="17" y="0"/>
                    </a:lnTo>
                    <a:lnTo>
                      <a:pt x="15" y="0"/>
                    </a:lnTo>
                    <a:lnTo>
                      <a:pt x="13" y="0"/>
                    </a:lnTo>
                    <a:lnTo>
                      <a:pt x="8" y="3"/>
                    </a:lnTo>
                    <a:lnTo>
                      <a:pt x="6" y="5"/>
                    </a:lnTo>
                    <a:lnTo>
                      <a:pt x="4" y="7"/>
                    </a:lnTo>
                    <a:lnTo>
                      <a:pt x="2" y="9"/>
                    </a:lnTo>
                    <a:lnTo>
                      <a:pt x="2" y="11"/>
                    </a:lnTo>
                    <a:lnTo>
                      <a:pt x="0" y="16"/>
                    </a:lnTo>
                    <a:lnTo>
                      <a:pt x="0" y="20"/>
                    </a:lnTo>
                    <a:lnTo>
                      <a:pt x="0" y="23"/>
                    </a:lnTo>
                    <a:lnTo>
                      <a:pt x="2" y="27"/>
                    </a:lnTo>
                    <a:lnTo>
                      <a:pt x="2" y="29"/>
                    </a:lnTo>
                    <a:lnTo>
                      <a:pt x="4" y="34"/>
                    </a:lnTo>
                    <a:lnTo>
                      <a:pt x="6" y="36"/>
                    </a:lnTo>
                    <a:lnTo>
                      <a:pt x="8" y="38"/>
                    </a:lnTo>
                    <a:lnTo>
                      <a:pt x="13" y="38"/>
                    </a:lnTo>
                    <a:lnTo>
                      <a:pt x="15" y="38"/>
                    </a:lnTo>
                    <a:lnTo>
                      <a:pt x="17" y="38"/>
                    </a:lnTo>
                    <a:lnTo>
                      <a:pt x="22" y="38"/>
                    </a:lnTo>
                    <a:lnTo>
                      <a:pt x="24" y="36"/>
                    </a:lnTo>
                    <a:lnTo>
                      <a:pt x="26" y="34"/>
                    </a:lnTo>
                    <a:lnTo>
                      <a:pt x="28" y="29"/>
                    </a:lnTo>
                    <a:lnTo>
                      <a:pt x="28" y="27"/>
                    </a:lnTo>
                    <a:lnTo>
                      <a:pt x="30"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5" name="Freeform 957"/>
              <p:cNvSpPr>
                <a:spLocks/>
              </p:cNvSpPr>
              <p:nvPr/>
            </p:nvSpPr>
            <p:spPr bwMode="auto">
              <a:xfrm>
                <a:off x="6774" y="2118"/>
                <a:ext cx="31" cy="40"/>
              </a:xfrm>
              <a:custGeom>
                <a:avLst/>
                <a:gdLst>
                  <a:gd name="T0" fmla="*/ 31 w 31"/>
                  <a:gd name="T1" fmla="*/ 20 h 40"/>
                  <a:gd name="T2" fmla="*/ 31 w 31"/>
                  <a:gd name="T3" fmla="*/ 15 h 40"/>
                  <a:gd name="T4" fmla="*/ 29 w 31"/>
                  <a:gd name="T5" fmla="*/ 13 h 40"/>
                  <a:gd name="T6" fmla="*/ 27 w 31"/>
                  <a:gd name="T7" fmla="*/ 9 h 40"/>
                  <a:gd name="T8" fmla="*/ 27 w 31"/>
                  <a:gd name="T9" fmla="*/ 7 h 40"/>
                  <a:gd name="T10" fmla="*/ 25 w 31"/>
                  <a:gd name="T11" fmla="*/ 4 h 40"/>
                  <a:gd name="T12" fmla="*/ 20 w 31"/>
                  <a:gd name="T13" fmla="*/ 2 h 40"/>
                  <a:gd name="T14" fmla="*/ 18 w 31"/>
                  <a:gd name="T15" fmla="*/ 0 h 40"/>
                  <a:gd name="T16" fmla="*/ 16 w 31"/>
                  <a:gd name="T17" fmla="*/ 0 h 40"/>
                  <a:gd name="T18" fmla="*/ 14 w 31"/>
                  <a:gd name="T19" fmla="*/ 0 h 40"/>
                  <a:gd name="T20" fmla="*/ 9 w 31"/>
                  <a:gd name="T21" fmla="*/ 2 h 40"/>
                  <a:gd name="T22" fmla="*/ 7 w 31"/>
                  <a:gd name="T23" fmla="*/ 4 h 40"/>
                  <a:gd name="T24" fmla="*/ 5 w 31"/>
                  <a:gd name="T25" fmla="*/ 7 h 40"/>
                  <a:gd name="T26" fmla="*/ 3 w 31"/>
                  <a:gd name="T27" fmla="*/ 9 h 40"/>
                  <a:gd name="T28" fmla="*/ 0 w 31"/>
                  <a:gd name="T29" fmla="*/ 13 h 40"/>
                  <a:gd name="T30" fmla="*/ 0 w 31"/>
                  <a:gd name="T31" fmla="*/ 15 h 40"/>
                  <a:gd name="T32" fmla="*/ 0 w 31"/>
                  <a:gd name="T33" fmla="*/ 20 h 40"/>
                  <a:gd name="T34" fmla="*/ 0 w 31"/>
                  <a:gd name="T35" fmla="*/ 24 h 40"/>
                  <a:gd name="T36" fmla="*/ 0 w 31"/>
                  <a:gd name="T37" fmla="*/ 26 h 40"/>
                  <a:gd name="T38" fmla="*/ 3 w 31"/>
                  <a:gd name="T39" fmla="*/ 31 h 40"/>
                  <a:gd name="T40" fmla="*/ 5 w 31"/>
                  <a:gd name="T41" fmla="*/ 33 h 40"/>
                  <a:gd name="T42" fmla="*/ 7 w 31"/>
                  <a:gd name="T43" fmla="*/ 35 h 40"/>
                  <a:gd name="T44" fmla="*/ 9 w 31"/>
                  <a:gd name="T45" fmla="*/ 37 h 40"/>
                  <a:gd name="T46" fmla="*/ 14 w 31"/>
                  <a:gd name="T47" fmla="*/ 40 h 40"/>
                  <a:gd name="T48" fmla="*/ 16 w 31"/>
                  <a:gd name="T49" fmla="*/ 40 h 40"/>
                  <a:gd name="T50" fmla="*/ 18 w 31"/>
                  <a:gd name="T51" fmla="*/ 40 h 40"/>
                  <a:gd name="T52" fmla="*/ 20 w 31"/>
                  <a:gd name="T53" fmla="*/ 37 h 40"/>
                  <a:gd name="T54" fmla="*/ 25 w 31"/>
                  <a:gd name="T55" fmla="*/ 35 h 40"/>
                  <a:gd name="T56" fmla="*/ 27 w 31"/>
                  <a:gd name="T57" fmla="*/ 33 h 40"/>
                  <a:gd name="T58" fmla="*/ 27 w 31"/>
                  <a:gd name="T59" fmla="*/ 31 h 40"/>
                  <a:gd name="T60" fmla="*/ 29 w 31"/>
                  <a:gd name="T61" fmla="*/ 26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5"/>
                    </a:lnTo>
                    <a:lnTo>
                      <a:pt x="29" y="13"/>
                    </a:lnTo>
                    <a:lnTo>
                      <a:pt x="27" y="9"/>
                    </a:lnTo>
                    <a:lnTo>
                      <a:pt x="27" y="7"/>
                    </a:lnTo>
                    <a:lnTo>
                      <a:pt x="25" y="4"/>
                    </a:lnTo>
                    <a:lnTo>
                      <a:pt x="20" y="2"/>
                    </a:lnTo>
                    <a:lnTo>
                      <a:pt x="18" y="0"/>
                    </a:lnTo>
                    <a:lnTo>
                      <a:pt x="16" y="0"/>
                    </a:lnTo>
                    <a:lnTo>
                      <a:pt x="14" y="0"/>
                    </a:lnTo>
                    <a:lnTo>
                      <a:pt x="9" y="2"/>
                    </a:lnTo>
                    <a:lnTo>
                      <a:pt x="7" y="4"/>
                    </a:lnTo>
                    <a:lnTo>
                      <a:pt x="5" y="7"/>
                    </a:lnTo>
                    <a:lnTo>
                      <a:pt x="3" y="9"/>
                    </a:lnTo>
                    <a:lnTo>
                      <a:pt x="0" y="13"/>
                    </a:lnTo>
                    <a:lnTo>
                      <a:pt x="0" y="15"/>
                    </a:lnTo>
                    <a:lnTo>
                      <a:pt x="0" y="20"/>
                    </a:lnTo>
                    <a:lnTo>
                      <a:pt x="0" y="24"/>
                    </a:lnTo>
                    <a:lnTo>
                      <a:pt x="0" y="26"/>
                    </a:lnTo>
                    <a:lnTo>
                      <a:pt x="3" y="31"/>
                    </a:lnTo>
                    <a:lnTo>
                      <a:pt x="5" y="33"/>
                    </a:lnTo>
                    <a:lnTo>
                      <a:pt x="7" y="35"/>
                    </a:lnTo>
                    <a:lnTo>
                      <a:pt x="9" y="37"/>
                    </a:lnTo>
                    <a:lnTo>
                      <a:pt x="14" y="40"/>
                    </a:lnTo>
                    <a:lnTo>
                      <a:pt x="16" y="40"/>
                    </a:lnTo>
                    <a:lnTo>
                      <a:pt x="18" y="40"/>
                    </a:lnTo>
                    <a:lnTo>
                      <a:pt x="20" y="37"/>
                    </a:lnTo>
                    <a:lnTo>
                      <a:pt x="25" y="35"/>
                    </a:lnTo>
                    <a:lnTo>
                      <a:pt x="27" y="33"/>
                    </a:lnTo>
                    <a:lnTo>
                      <a:pt x="27" y="31"/>
                    </a:lnTo>
                    <a:lnTo>
                      <a:pt x="29" y="26"/>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6" name="Freeform 958"/>
              <p:cNvSpPr>
                <a:spLocks/>
              </p:cNvSpPr>
              <p:nvPr/>
            </p:nvSpPr>
            <p:spPr bwMode="auto">
              <a:xfrm>
                <a:off x="6774" y="2133"/>
                <a:ext cx="31" cy="38"/>
              </a:xfrm>
              <a:custGeom>
                <a:avLst/>
                <a:gdLst>
                  <a:gd name="T0" fmla="*/ 31 w 31"/>
                  <a:gd name="T1" fmla="*/ 20 h 38"/>
                  <a:gd name="T2" fmla="*/ 31 w 31"/>
                  <a:gd name="T3" fmla="*/ 16 h 38"/>
                  <a:gd name="T4" fmla="*/ 29 w 31"/>
                  <a:gd name="T5" fmla="*/ 11 h 38"/>
                  <a:gd name="T6" fmla="*/ 27 w 31"/>
                  <a:gd name="T7" fmla="*/ 9 h 38"/>
                  <a:gd name="T8" fmla="*/ 27 w 31"/>
                  <a:gd name="T9" fmla="*/ 5 h 38"/>
                  <a:gd name="T10" fmla="*/ 25 w 31"/>
                  <a:gd name="T11" fmla="*/ 3 h 38"/>
                  <a:gd name="T12" fmla="*/ 20 w 31"/>
                  <a:gd name="T13" fmla="*/ 3 h 38"/>
                  <a:gd name="T14" fmla="*/ 18 w 31"/>
                  <a:gd name="T15" fmla="*/ 0 h 38"/>
                  <a:gd name="T16" fmla="*/ 16 w 31"/>
                  <a:gd name="T17" fmla="*/ 0 h 38"/>
                  <a:gd name="T18" fmla="*/ 14 w 31"/>
                  <a:gd name="T19" fmla="*/ 0 h 38"/>
                  <a:gd name="T20" fmla="*/ 9 w 31"/>
                  <a:gd name="T21" fmla="*/ 3 h 38"/>
                  <a:gd name="T22" fmla="*/ 7 w 31"/>
                  <a:gd name="T23" fmla="*/ 3 h 38"/>
                  <a:gd name="T24" fmla="*/ 5 w 31"/>
                  <a:gd name="T25" fmla="*/ 5 h 38"/>
                  <a:gd name="T26" fmla="*/ 3 w 31"/>
                  <a:gd name="T27" fmla="*/ 9 h 38"/>
                  <a:gd name="T28" fmla="*/ 0 w 31"/>
                  <a:gd name="T29" fmla="*/ 11 h 38"/>
                  <a:gd name="T30" fmla="*/ 0 w 31"/>
                  <a:gd name="T31" fmla="*/ 16 h 38"/>
                  <a:gd name="T32" fmla="*/ 0 w 31"/>
                  <a:gd name="T33" fmla="*/ 20 h 38"/>
                  <a:gd name="T34" fmla="*/ 0 w 31"/>
                  <a:gd name="T35" fmla="*/ 22 h 38"/>
                  <a:gd name="T36" fmla="*/ 0 w 31"/>
                  <a:gd name="T37" fmla="*/ 27 h 38"/>
                  <a:gd name="T38" fmla="*/ 3 w 31"/>
                  <a:gd name="T39" fmla="*/ 29 h 38"/>
                  <a:gd name="T40" fmla="*/ 5 w 31"/>
                  <a:gd name="T41" fmla="*/ 34 h 38"/>
                  <a:gd name="T42" fmla="*/ 7 w 31"/>
                  <a:gd name="T43" fmla="*/ 36 h 38"/>
                  <a:gd name="T44" fmla="*/ 9 w 31"/>
                  <a:gd name="T45" fmla="*/ 38 h 38"/>
                  <a:gd name="T46" fmla="*/ 14 w 31"/>
                  <a:gd name="T47" fmla="*/ 38 h 38"/>
                  <a:gd name="T48" fmla="*/ 16 w 31"/>
                  <a:gd name="T49" fmla="*/ 38 h 38"/>
                  <a:gd name="T50" fmla="*/ 18 w 31"/>
                  <a:gd name="T51" fmla="*/ 38 h 38"/>
                  <a:gd name="T52" fmla="*/ 20 w 31"/>
                  <a:gd name="T53" fmla="*/ 38 h 38"/>
                  <a:gd name="T54" fmla="*/ 25 w 31"/>
                  <a:gd name="T55" fmla="*/ 36 h 38"/>
                  <a:gd name="T56" fmla="*/ 27 w 31"/>
                  <a:gd name="T57" fmla="*/ 34 h 38"/>
                  <a:gd name="T58" fmla="*/ 27 w 31"/>
                  <a:gd name="T59" fmla="*/ 29 h 38"/>
                  <a:gd name="T60" fmla="*/ 29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6"/>
                    </a:lnTo>
                    <a:lnTo>
                      <a:pt x="29" y="11"/>
                    </a:lnTo>
                    <a:lnTo>
                      <a:pt x="27" y="9"/>
                    </a:lnTo>
                    <a:lnTo>
                      <a:pt x="27" y="5"/>
                    </a:lnTo>
                    <a:lnTo>
                      <a:pt x="25" y="3"/>
                    </a:lnTo>
                    <a:lnTo>
                      <a:pt x="20" y="3"/>
                    </a:lnTo>
                    <a:lnTo>
                      <a:pt x="18" y="0"/>
                    </a:lnTo>
                    <a:lnTo>
                      <a:pt x="16" y="0"/>
                    </a:lnTo>
                    <a:lnTo>
                      <a:pt x="14" y="0"/>
                    </a:lnTo>
                    <a:lnTo>
                      <a:pt x="9" y="3"/>
                    </a:lnTo>
                    <a:lnTo>
                      <a:pt x="7" y="3"/>
                    </a:lnTo>
                    <a:lnTo>
                      <a:pt x="5" y="5"/>
                    </a:lnTo>
                    <a:lnTo>
                      <a:pt x="3" y="9"/>
                    </a:lnTo>
                    <a:lnTo>
                      <a:pt x="0" y="11"/>
                    </a:lnTo>
                    <a:lnTo>
                      <a:pt x="0" y="16"/>
                    </a:lnTo>
                    <a:lnTo>
                      <a:pt x="0" y="20"/>
                    </a:lnTo>
                    <a:lnTo>
                      <a:pt x="0" y="22"/>
                    </a:lnTo>
                    <a:lnTo>
                      <a:pt x="0" y="27"/>
                    </a:lnTo>
                    <a:lnTo>
                      <a:pt x="3" y="29"/>
                    </a:lnTo>
                    <a:lnTo>
                      <a:pt x="5" y="34"/>
                    </a:lnTo>
                    <a:lnTo>
                      <a:pt x="7" y="36"/>
                    </a:lnTo>
                    <a:lnTo>
                      <a:pt x="9" y="38"/>
                    </a:lnTo>
                    <a:lnTo>
                      <a:pt x="14" y="38"/>
                    </a:lnTo>
                    <a:lnTo>
                      <a:pt x="16" y="38"/>
                    </a:lnTo>
                    <a:lnTo>
                      <a:pt x="18" y="38"/>
                    </a:lnTo>
                    <a:lnTo>
                      <a:pt x="20" y="38"/>
                    </a:lnTo>
                    <a:lnTo>
                      <a:pt x="25" y="36"/>
                    </a:lnTo>
                    <a:lnTo>
                      <a:pt x="27" y="34"/>
                    </a:lnTo>
                    <a:lnTo>
                      <a:pt x="27" y="29"/>
                    </a:lnTo>
                    <a:lnTo>
                      <a:pt x="29"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7" name="Freeform 959"/>
              <p:cNvSpPr>
                <a:spLocks/>
              </p:cNvSpPr>
              <p:nvPr/>
            </p:nvSpPr>
            <p:spPr bwMode="auto">
              <a:xfrm>
                <a:off x="6774" y="2164"/>
                <a:ext cx="31" cy="38"/>
              </a:xfrm>
              <a:custGeom>
                <a:avLst/>
                <a:gdLst>
                  <a:gd name="T0" fmla="*/ 31 w 31"/>
                  <a:gd name="T1" fmla="*/ 20 h 38"/>
                  <a:gd name="T2" fmla="*/ 31 w 31"/>
                  <a:gd name="T3" fmla="*/ 16 h 38"/>
                  <a:gd name="T4" fmla="*/ 29 w 31"/>
                  <a:gd name="T5" fmla="*/ 11 h 38"/>
                  <a:gd name="T6" fmla="*/ 27 w 31"/>
                  <a:gd name="T7" fmla="*/ 9 h 38"/>
                  <a:gd name="T8" fmla="*/ 27 w 31"/>
                  <a:gd name="T9" fmla="*/ 5 h 38"/>
                  <a:gd name="T10" fmla="*/ 25 w 31"/>
                  <a:gd name="T11" fmla="*/ 5 h 38"/>
                  <a:gd name="T12" fmla="*/ 20 w 31"/>
                  <a:gd name="T13" fmla="*/ 3 h 38"/>
                  <a:gd name="T14" fmla="*/ 18 w 31"/>
                  <a:gd name="T15" fmla="*/ 0 h 38"/>
                  <a:gd name="T16" fmla="*/ 16 w 31"/>
                  <a:gd name="T17" fmla="*/ 0 h 38"/>
                  <a:gd name="T18" fmla="*/ 14 w 31"/>
                  <a:gd name="T19" fmla="*/ 0 h 38"/>
                  <a:gd name="T20" fmla="*/ 9 w 31"/>
                  <a:gd name="T21" fmla="*/ 3 h 38"/>
                  <a:gd name="T22" fmla="*/ 7 w 31"/>
                  <a:gd name="T23" fmla="*/ 5 h 38"/>
                  <a:gd name="T24" fmla="*/ 5 w 31"/>
                  <a:gd name="T25" fmla="*/ 5 h 38"/>
                  <a:gd name="T26" fmla="*/ 3 w 31"/>
                  <a:gd name="T27" fmla="*/ 9 h 38"/>
                  <a:gd name="T28" fmla="*/ 0 w 31"/>
                  <a:gd name="T29" fmla="*/ 11 h 38"/>
                  <a:gd name="T30" fmla="*/ 5 w 31"/>
                  <a:gd name="T31" fmla="*/ 16 h 38"/>
                  <a:gd name="T32" fmla="*/ 0 w 31"/>
                  <a:gd name="T33" fmla="*/ 20 h 38"/>
                  <a:gd name="T34" fmla="*/ 0 w 31"/>
                  <a:gd name="T35" fmla="*/ 22 h 38"/>
                  <a:gd name="T36" fmla="*/ 0 w 31"/>
                  <a:gd name="T37" fmla="*/ 27 h 38"/>
                  <a:gd name="T38" fmla="*/ 3 w 31"/>
                  <a:gd name="T39" fmla="*/ 29 h 38"/>
                  <a:gd name="T40" fmla="*/ 5 w 31"/>
                  <a:gd name="T41" fmla="*/ 34 h 38"/>
                  <a:gd name="T42" fmla="*/ 7 w 31"/>
                  <a:gd name="T43" fmla="*/ 36 h 38"/>
                  <a:gd name="T44" fmla="*/ 9 w 31"/>
                  <a:gd name="T45" fmla="*/ 36 h 38"/>
                  <a:gd name="T46" fmla="*/ 14 w 31"/>
                  <a:gd name="T47" fmla="*/ 38 h 38"/>
                  <a:gd name="T48" fmla="*/ 16 w 31"/>
                  <a:gd name="T49" fmla="*/ 38 h 38"/>
                  <a:gd name="T50" fmla="*/ 18 w 31"/>
                  <a:gd name="T51" fmla="*/ 38 h 38"/>
                  <a:gd name="T52" fmla="*/ 20 w 31"/>
                  <a:gd name="T53" fmla="*/ 36 h 38"/>
                  <a:gd name="T54" fmla="*/ 25 w 31"/>
                  <a:gd name="T55" fmla="*/ 36 h 38"/>
                  <a:gd name="T56" fmla="*/ 27 w 31"/>
                  <a:gd name="T57" fmla="*/ 34 h 38"/>
                  <a:gd name="T58" fmla="*/ 27 w 31"/>
                  <a:gd name="T59" fmla="*/ 29 h 38"/>
                  <a:gd name="T60" fmla="*/ 29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6"/>
                    </a:lnTo>
                    <a:lnTo>
                      <a:pt x="29" y="11"/>
                    </a:lnTo>
                    <a:lnTo>
                      <a:pt x="27" y="9"/>
                    </a:lnTo>
                    <a:lnTo>
                      <a:pt x="27" y="5"/>
                    </a:lnTo>
                    <a:lnTo>
                      <a:pt x="25" y="5"/>
                    </a:lnTo>
                    <a:lnTo>
                      <a:pt x="20" y="3"/>
                    </a:lnTo>
                    <a:lnTo>
                      <a:pt x="18" y="0"/>
                    </a:lnTo>
                    <a:lnTo>
                      <a:pt x="16" y="0"/>
                    </a:lnTo>
                    <a:lnTo>
                      <a:pt x="14" y="0"/>
                    </a:lnTo>
                    <a:lnTo>
                      <a:pt x="9" y="3"/>
                    </a:lnTo>
                    <a:lnTo>
                      <a:pt x="7" y="5"/>
                    </a:lnTo>
                    <a:lnTo>
                      <a:pt x="5" y="5"/>
                    </a:lnTo>
                    <a:lnTo>
                      <a:pt x="3" y="9"/>
                    </a:lnTo>
                    <a:lnTo>
                      <a:pt x="0" y="11"/>
                    </a:lnTo>
                    <a:lnTo>
                      <a:pt x="5" y="16"/>
                    </a:lnTo>
                    <a:lnTo>
                      <a:pt x="0" y="20"/>
                    </a:lnTo>
                    <a:lnTo>
                      <a:pt x="0" y="22"/>
                    </a:lnTo>
                    <a:lnTo>
                      <a:pt x="0" y="27"/>
                    </a:lnTo>
                    <a:lnTo>
                      <a:pt x="3" y="29"/>
                    </a:lnTo>
                    <a:lnTo>
                      <a:pt x="5" y="34"/>
                    </a:lnTo>
                    <a:lnTo>
                      <a:pt x="7" y="36"/>
                    </a:lnTo>
                    <a:lnTo>
                      <a:pt x="9" y="36"/>
                    </a:lnTo>
                    <a:lnTo>
                      <a:pt x="14" y="38"/>
                    </a:lnTo>
                    <a:lnTo>
                      <a:pt x="16" y="38"/>
                    </a:lnTo>
                    <a:lnTo>
                      <a:pt x="18" y="38"/>
                    </a:lnTo>
                    <a:lnTo>
                      <a:pt x="20" y="36"/>
                    </a:lnTo>
                    <a:lnTo>
                      <a:pt x="25" y="36"/>
                    </a:lnTo>
                    <a:lnTo>
                      <a:pt x="27" y="34"/>
                    </a:lnTo>
                    <a:lnTo>
                      <a:pt x="27" y="29"/>
                    </a:lnTo>
                    <a:lnTo>
                      <a:pt x="29"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8" name="Freeform 960"/>
              <p:cNvSpPr>
                <a:spLocks/>
              </p:cNvSpPr>
              <p:nvPr/>
            </p:nvSpPr>
            <p:spPr bwMode="auto">
              <a:xfrm>
                <a:off x="6781" y="2122"/>
                <a:ext cx="29" cy="38"/>
              </a:xfrm>
              <a:custGeom>
                <a:avLst/>
                <a:gdLst>
                  <a:gd name="T0" fmla="*/ 29 w 29"/>
                  <a:gd name="T1" fmla="*/ 20 h 38"/>
                  <a:gd name="T2" fmla="*/ 29 w 29"/>
                  <a:gd name="T3" fmla="*/ 16 h 38"/>
                  <a:gd name="T4" fmla="*/ 29 w 29"/>
                  <a:gd name="T5" fmla="*/ 14 h 38"/>
                  <a:gd name="T6" fmla="*/ 27 w 29"/>
                  <a:gd name="T7" fmla="*/ 9 h 38"/>
                  <a:gd name="T8" fmla="*/ 24 w 29"/>
                  <a:gd name="T9" fmla="*/ 7 h 38"/>
                  <a:gd name="T10" fmla="*/ 22 w 29"/>
                  <a:gd name="T11" fmla="*/ 5 h 38"/>
                  <a:gd name="T12" fmla="*/ 20 w 29"/>
                  <a:gd name="T13" fmla="*/ 3 h 38"/>
                  <a:gd name="T14" fmla="*/ 18 w 29"/>
                  <a:gd name="T15" fmla="*/ 0 h 38"/>
                  <a:gd name="T16" fmla="*/ 15 w 29"/>
                  <a:gd name="T17" fmla="*/ 0 h 38"/>
                  <a:gd name="T18" fmla="*/ 11 w 29"/>
                  <a:gd name="T19" fmla="*/ 0 h 38"/>
                  <a:gd name="T20" fmla="*/ 9 w 29"/>
                  <a:gd name="T21" fmla="*/ 3 h 38"/>
                  <a:gd name="T22" fmla="*/ 7 w 29"/>
                  <a:gd name="T23" fmla="*/ 5 h 38"/>
                  <a:gd name="T24" fmla="*/ 4 w 29"/>
                  <a:gd name="T25" fmla="*/ 7 h 38"/>
                  <a:gd name="T26" fmla="*/ 2 w 29"/>
                  <a:gd name="T27" fmla="*/ 9 h 38"/>
                  <a:gd name="T28" fmla="*/ 0 w 29"/>
                  <a:gd name="T29" fmla="*/ 14 h 38"/>
                  <a:gd name="T30" fmla="*/ 0 w 29"/>
                  <a:gd name="T31" fmla="*/ 16 h 38"/>
                  <a:gd name="T32" fmla="*/ 0 w 29"/>
                  <a:gd name="T33" fmla="*/ 20 h 38"/>
                  <a:gd name="T34" fmla="*/ 0 w 29"/>
                  <a:gd name="T35" fmla="*/ 22 h 38"/>
                  <a:gd name="T36" fmla="*/ 0 w 29"/>
                  <a:gd name="T37" fmla="*/ 27 h 38"/>
                  <a:gd name="T38" fmla="*/ 2 w 29"/>
                  <a:gd name="T39" fmla="*/ 31 h 38"/>
                  <a:gd name="T40" fmla="*/ 4 w 29"/>
                  <a:gd name="T41" fmla="*/ 33 h 38"/>
                  <a:gd name="T42" fmla="*/ 7 w 29"/>
                  <a:gd name="T43" fmla="*/ 36 h 38"/>
                  <a:gd name="T44" fmla="*/ 9 w 29"/>
                  <a:gd name="T45" fmla="*/ 38 h 38"/>
                  <a:gd name="T46" fmla="*/ 11 w 29"/>
                  <a:gd name="T47" fmla="*/ 38 h 38"/>
                  <a:gd name="T48" fmla="*/ 15 w 29"/>
                  <a:gd name="T49" fmla="*/ 38 h 38"/>
                  <a:gd name="T50" fmla="*/ 18 w 29"/>
                  <a:gd name="T51" fmla="*/ 38 h 38"/>
                  <a:gd name="T52" fmla="*/ 20 w 29"/>
                  <a:gd name="T53" fmla="*/ 38 h 38"/>
                  <a:gd name="T54" fmla="*/ 22 w 29"/>
                  <a:gd name="T55" fmla="*/ 36 h 38"/>
                  <a:gd name="T56" fmla="*/ 24 w 29"/>
                  <a:gd name="T57" fmla="*/ 33 h 38"/>
                  <a:gd name="T58" fmla="*/ 27 w 29"/>
                  <a:gd name="T59" fmla="*/ 31 h 38"/>
                  <a:gd name="T60" fmla="*/ 29 w 29"/>
                  <a:gd name="T61" fmla="*/ 27 h 38"/>
                  <a:gd name="T62" fmla="*/ 29 w 29"/>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 h="38">
                    <a:moveTo>
                      <a:pt x="29" y="20"/>
                    </a:moveTo>
                    <a:lnTo>
                      <a:pt x="29" y="16"/>
                    </a:lnTo>
                    <a:lnTo>
                      <a:pt x="29" y="14"/>
                    </a:lnTo>
                    <a:lnTo>
                      <a:pt x="27" y="9"/>
                    </a:lnTo>
                    <a:lnTo>
                      <a:pt x="24" y="7"/>
                    </a:lnTo>
                    <a:lnTo>
                      <a:pt x="22" y="5"/>
                    </a:lnTo>
                    <a:lnTo>
                      <a:pt x="20" y="3"/>
                    </a:lnTo>
                    <a:lnTo>
                      <a:pt x="18" y="0"/>
                    </a:lnTo>
                    <a:lnTo>
                      <a:pt x="15" y="0"/>
                    </a:lnTo>
                    <a:lnTo>
                      <a:pt x="11" y="0"/>
                    </a:lnTo>
                    <a:lnTo>
                      <a:pt x="9" y="3"/>
                    </a:lnTo>
                    <a:lnTo>
                      <a:pt x="7" y="5"/>
                    </a:lnTo>
                    <a:lnTo>
                      <a:pt x="4" y="7"/>
                    </a:lnTo>
                    <a:lnTo>
                      <a:pt x="2" y="9"/>
                    </a:lnTo>
                    <a:lnTo>
                      <a:pt x="0" y="14"/>
                    </a:lnTo>
                    <a:lnTo>
                      <a:pt x="0" y="16"/>
                    </a:lnTo>
                    <a:lnTo>
                      <a:pt x="0" y="20"/>
                    </a:lnTo>
                    <a:lnTo>
                      <a:pt x="0" y="22"/>
                    </a:lnTo>
                    <a:lnTo>
                      <a:pt x="0" y="27"/>
                    </a:lnTo>
                    <a:lnTo>
                      <a:pt x="2" y="31"/>
                    </a:lnTo>
                    <a:lnTo>
                      <a:pt x="4" y="33"/>
                    </a:lnTo>
                    <a:lnTo>
                      <a:pt x="7" y="36"/>
                    </a:lnTo>
                    <a:lnTo>
                      <a:pt x="9" y="38"/>
                    </a:lnTo>
                    <a:lnTo>
                      <a:pt x="11" y="38"/>
                    </a:lnTo>
                    <a:lnTo>
                      <a:pt x="15" y="38"/>
                    </a:lnTo>
                    <a:lnTo>
                      <a:pt x="18" y="38"/>
                    </a:lnTo>
                    <a:lnTo>
                      <a:pt x="20" y="38"/>
                    </a:lnTo>
                    <a:lnTo>
                      <a:pt x="22" y="36"/>
                    </a:lnTo>
                    <a:lnTo>
                      <a:pt x="24" y="33"/>
                    </a:lnTo>
                    <a:lnTo>
                      <a:pt x="27" y="31"/>
                    </a:lnTo>
                    <a:lnTo>
                      <a:pt x="29" y="27"/>
                    </a:lnTo>
                    <a:lnTo>
                      <a:pt x="29"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9" name="Freeform 961"/>
              <p:cNvSpPr>
                <a:spLocks/>
              </p:cNvSpPr>
              <p:nvPr/>
            </p:nvSpPr>
            <p:spPr bwMode="auto">
              <a:xfrm>
                <a:off x="6781" y="2120"/>
                <a:ext cx="29" cy="40"/>
              </a:xfrm>
              <a:custGeom>
                <a:avLst/>
                <a:gdLst>
                  <a:gd name="T0" fmla="*/ 29 w 29"/>
                  <a:gd name="T1" fmla="*/ 20 h 40"/>
                  <a:gd name="T2" fmla="*/ 29 w 29"/>
                  <a:gd name="T3" fmla="*/ 16 h 40"/>
                  <a:gd name="T4" fmla="*/ 29 w 29"/>
                  <a:gd name="T5" fmla="*/ 13 h 40"/>
                  <a:gd name="T6" fmla="*/ 27 w 29"/>
                  <a:gd name="T7" fmla="*/ 9 h 40"/>
                  <a:gd name="T8" fmla="*/ 24 w 29"/>
                  <a:gd name="T9" fmla="*/ 7 h 40"/>
                  <a:gd name="T10" fmla="*/ 22 w 29"/>
                  <a:gd name="T11" fmla="*/ 5 h 40"/>
                  <a:gd name="T12" fmla="*/ 20 w 29"/>
                  <a:gd name="T13" fmla="*/ 2 h 40"/>
                  <a:gd name="T14" fmla="*/ 18 w 29"/>
                  <a:gd name="T15" fmla="*/ 0 h 40"/>
                  <a:gd name="T16" fmla="*/ 20 w 29"/>
                  <a:gd name="T17" fmla="*/ 0 h 40"/>
                  <a:gd name="T18" fmla="*/ 11 w 29"/>
                  <a:gd name="T19" fmla="*/ 0 h 40"/>
                  <a:gd name="T20" fmla="*/ 9 w 29"/>
                  <a:gd name="T21" fmla="*/ 2 h 40"/>
                  <a:gd name="T22" fmla="*/ 7 w 29"/>
                  <a:gd name="T23" fmla="*/ 5 h 40"/>
                  <a:gd name="T24" fmla="*/ 4 w 29"/>
                  <a:gd name="T25" fmla="*/ 7 h 40"/>
                  <a:gd name="T26" fmla="*/ 2 w 29"/>
                  <a:gd name="T27" fmla="*/ 9 h 40"/>
                  <a:gd name="T28" fmla="*/ 0 w 29"/>
                  <a:gd name="T29" fmla="*/ 13 h 40"/>
                  <a:gd name="T30" fmla="*/ 0 w 29"/>
                  <a:gd name="T31" fmla="*/ 16 h 40"/>
                  <a:gd name="T32" fmla="*/ 0 w 29"/>
                  <a:gd name="T33" fmla="*/ 20 h 40"/>
                  <a:gd name="T34" fmla="*/ 0 w 29"/>
                  <a:gd name="T35" fmla="*/ 24 h 40"/>
                  <a:gd name="T36" fmla="*/ 0 w 29"/>
                  <a:gd name="T37" fmla="*/ 27 h 40"/>
                  <a:gd name="T38" fmla="*/ 2 w 29"/>
                  <a:gd name="T39" fmla="*/ 31 h 40"/>
                  <a:gd name="T40" fmla="*/ 4 w 29"/>
                  <a:gd name="T41" fmla="*/ 33 h 40"/>
                  <a:gd name="T42" fmla="*/ 7 w 29"/>
                  <a:gd name="T43" fmla="*/ 35 h 40"/>
                  <a:gd name="T44" fmla="*/ 9 w 29"/>
                  <a:gd name="T45" fmla="*/ 38 h 40"/>
                  <a:gd name="T46" fmla="*/ 11 w 29"/>
                  <a:gd name="T47" fmla="*/ 40 h 40"/>
                  <a:gd name="T48" fmla="*/ 15 w 29"/>
                  <a:gd name="T49" fmla="*/ 40 h 40"/>
                  <a:gd name="T50" fmla="*/ 18 w 29"/>
                  <a:gd name="T51" fmla="*/ 40 h 40"/>
                  <a:gd name="T52" fmla="*/ 20 w 29"/>
                  <a:gd name="T53" fmla="*/ 38 h 40"/>
                  <a:gd name="T54" fmla="*/ 22 w 29"/>
                  <a:gd name="T55" fmla="*/ 35 h 40"/>
                  <a:gd name="T56" fmla="*/ 24 w 29"/>
                  <a:gd name="T57" fmla="*/ 33 h 40"/>
                  <a:gd name="T58" fmla="*/ 27 w 29"/>
                  <a:gd name="T59" fmla="*/ 31 h 40"/>
                  <a:gd name="T60" fmla="*/ 29 w 29"/>
                  <a:gd name="T61" fmla="*/ 27 h 40"/>
                  <a:gd name="T62" fmla="*/ 29 w 29"/>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 h="40">
                    <a:moveTo>
                      <a:pt x="29" y="20"/>
                    </a:moveTo>
                    <a:lnTo>
                      <a:pt x="29" y="16"/>
                    </a:lnTo>
                    <a:lnTo>
                      <a:pt x="29" y="13"/>
                    </a:lnTo>
                    <a:lnTo>
                      <a:pt x="27" y="9"/>
                    </a:lnTo>
                    <a:lnTo>
                      <a:pt x="24" y="7"/>
                    </a:lnTo>
                    <a:lnTo>
                      <a:pt x="22" y="5"/>
                    </a:lnTo>
                    <a:lnTo>
                      <a:pt x="20" y="2"/>
                    </a:lnTo>
                    <a:lnTo>
                      <a:pt x="18" y="0"/>
                    </a:lnTo>
                    <a:lnTo>
                      <a:pt x="20" y="0"/>
                    </a:lnTo>
                    <a:lnTo>
                      <a:pt x="11" y="0"/>
                    </a:lnTo>
                    <a:lnTo>
                      <a:pt x="9" y="2"/>
                    </a:lnTo>
                    <a:lnTo>
                      <a:pt x="7" y="5"/>
                    </a:lnTo>
                    <a:lnTo>
                      <a:pt x="4" y="7"/>
                    </a:lnTo>
                    <a:lnTo>
                      <a:pt x="2" y="9"/>
                    </a:lnTo>
                    <a:lnTo>
                      <a:pt x="0" y="13"/>
                    </a:lnTo>
                    <a:lnTo>
                      <a:pt x="0" y="16"/>
                    </a:lnTo>
                    <a:lnTo>
                      <a:pt x="0" y="20"/>
                    </a:lnTo>
                    <a:lnTo>
                      <a:pt x="0" y="24"/>
                    </a:lnTo>
                    <a:lnTo>
                      <a:pt x="0" y="27"/>
                    </a:lnTo>
                    <a:lnTo>
                      <a:pt x="2" y="31"/>
                    </a:lnTo>
                    <a:lnTo>
                      <a:pt x="4" y="33"/>
                    </a:lnTo>
                    <a:lnTo>
                      <a:pt x="7" y="35"/>
                    </a:lnTo>
                    <a:lnTo>
                      <a:pt x="9" y="38"/>
                    </a:lnTo>
                    <a:lnTo>
                      <a:pt x="11" y="40"/>
                    </a:lnTo>
                    <a:lnTo>
                      <a:pt x="15" y="40"/>
                    </a:lnTo>
                    <a:lnTo>
                      <a:pt x="18" y="40"/>
                    </a:lnTo>
                    <a:lnTo>
                      <a:pt x="20" y="38"/>
                    </a:lnTo>
                    <a:lnTo>
                      <a:pt x="22" y="35"/>
                    </a:lnTo>
                    <a:lnTo>
                      <a:pt x="24" y="33"/>
                    </a:lnTo>
                    <a:lnTo>
                      <a:pt x="27" y="31"/>
                    </a:lnTo>
                    <a:lnTo>
                      <a:pt x="29" y="27"/>
                    </a:lnTo>
                    <a:lnTo>
                      <a:pt x="29"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0" name="Freeform 962"/>
              <p:cNvSpPr>
                <a:spLocks/>
              </p:cNvSpPr>
              <p:nvPr/>
            </p:nvSpPr>
            <p:spPr bwMode="auto">
              <a:xfrm>
                <a:off x="6785" y="2125"/>
                <a:ext cx="31" cy="39"/>
              </a:xfrm>
              <a:custGeom>
                <a:avLst/>
                <a:gdLst>
                  <a:gd name="T0" fmla="*/ 31 w 31"/>
                  <a:gd name="T1" fmla="*/ 19 h 39"/>
                  <a:gd name="T2" fmla="*/ 31 w 31"/>
                  <a:gd name="T3" fmla="*/ 15 h 39"/>
                  <a:gd name="T4" fmla="*/ 31 w 31"/>
                  <a:gd name="T5" fmla="*/ 13 h 39"/>
                  <a:gd name="T6" fmla="*/ 29 w 31"/>
                  <a:gd name="T7" fmla="*/ 8 h 39"/>
                  <a:gd name="T8" fmla="*/ 27 w 31"/>
                  <a:gd name="T9" fmla="*/ 6 h 39"/>
                  <a:gd name="T10" fmla="*/ 25 w 31"/>
                  <a:gd name="T11" fmla="*/ 4 h 39"/>
                  <a:gd name="T12" fmla="*/ 23 w 31"/>
                  <a:gd name="T13" fmla="*/ 2 h 39"/>
                  <a:gd name="T14" fmla="*/ 20 w 31"/>
                  <a:gd name="T15" fmla="*/ 2 h 39"/>
                  <a:gd name="T16" fmla="*/ 16 w 31"/>
                  <a:gd name="T17" fmla="*/ 0 h 39"/>
                  <a:gd name="T18" fmla="*/ 14 w 31"/>
                  <a:gd name="T19" fmla="*/ 2 h 39"/>
                  <a:gd name="T20" fmla="*/ 11 w 31"/>
                  <a:gd name="T21" fmla="*/ 2 h 39"/>
                  <a:gd name="T22" fmla="*/ 7 w 31"/>
                  <a:gd name="T23" fmla="*/ 4 h 39"/>
                  <a:gd name="T24" fmla="*/ 5 w 31"/>
                  <a:gd name="T25" fmla="*/ 6 h 39"/>
                  <a:gd name="T26" fmla="*/ 5 w 31"/>
                  <a:gd name="T27" fmla="*/ 8 h 39"/>
                  <a:gd name="T28" fmla="*/ 3 w 31"/>
                  <a:gd name="T29" fmla="*/ 13 h 39"/>
                  <a:gd name="T30" fmla="*/ 0 w 31"/>
                  <a:gd name="T31" fmla="*/ 15 h 39"/>
                  <a:gd name="T32" fmla="*/ 0 w 31"/>
                  <a:gd name="T33" fmla="*/ 19 h 39"/>
                  <a:gd name="T34" fmla="*/ 0 w 31"/>
                  <a:gd name="T35" fmla="*/ 24 h 39"/>
                  <a:gd name="T36" fmla="*/ 3 w 31"/>
                  <a:gd name="T37" fmla="*/ 26 h 39"/>
                  <a:gd name="T38" fmla="*/ 5 w 31"/>
                  <a:gd name="T39" fmla="*/ 30 h 39"/>
                  <a:gd name="T40" fmla="*/ 5 w 31"/>
                  <a:gd name="T41" fmla="*/ 33 h 39"/>
                  <a:gd name="T42" fmla="*/ 7 w 31"/>
                  <a:gd name="T43" fmla="*/ 35 h 39"/>
                  <a:gd name="T44" fmla="*/ 11 w 31"/>
                  <a:gd name="T45" fmla="*/ 37 h 39"/>
                  <a:gd name="T46" fmla="*/ 14 w 31"/>
                  <a:gd name="T47" fmla="*/ 39 h 39"/>
                  <a:gd name="T48" fmla="*/ 16 w 31"/>
                  <a:gd name="T49" fmla="*/ 39 h 39"/>
                  <a:gd name="T50" fmla="*/ 20 w 31"/>
                  <a:gd name="T51" fmla="*/ 39 h 39"/>
                  <a:gd name="T52" fmla="*/ 23 w 31"/>
                  <a:gd name="T53" fmla="*/ 37 h 39"/>
                  <a:gd name="T54" fmla="*/ 25 w 31"/>
                  <a:gd name="T55" fmla="*/ 35 h 39"/>
                  <a:gd name="T56" fmla="*/ 27 w 31"/>
                  <a:gd name="T57" fmla="*/ 33 h 39"/>
                  <a:gd name="T58" fmla="*/ 29 w 31"/>
                  <a:gd name="T59" fmla="*/ 30 h 39"/>
                  <a:gd name="T60" fmla="*/ 31 w 31"/>
                  <a:gd name="T61" fmla="*/ 26 h 39"/>
                  <a:gd name="T62" fmla="*/ 31 w 31"/>
                  <a:gd name="T63"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9">
                    <a:moveTo>
                      <a:pt x="31" y="19"/>
                    </a:moveTo>
                    <a:lnTo>
                      <a:pt x="31" y="15"/>
                    </a:lnTo>
                    <a:lnTo>
                      <a:pt x="31" y="13"/>
                    </a:lnTo>
                    <a:lnTo>
                      <a:pt x="29" y="8"/>
                    </a:lnTo>
                    <a:lnTo>
                      <a:pt x="27" y="6"/>
                    </a:lnTo>
                    <a:lnTo>
                      <a:pt x="25" y="4"/>
                    </a:lnTo>
                    <a:lnTo>
                      <a:pt x="23" y="2"/>
                    </a:lnTo>
                    <a:lnTo>
                      <a:pt x="20" y="2"/>
                    </a:lnTo>
                    <a:lnTo>
                      <a:pt x="16" y="0"/>
                    </a:lnTo>
                    <a:lnTo>
                      <a:pt x="14" y="2"/>
                    </a:lnTo>
                    <a:lnTo>
                      <a:pt x="11" y="2"/>
                    </a:lnTo>
                    <a:lnTo>
                      <a:pt x="7" y="4"/>
                    </a:lnTo>
                    <a:lnTo>
                      <a:pt x="5" y="6"/>
                    </a:lnTo>
                    <a:lnTo>
                      <a:pt x="5" y="8"/>
                    </a:lnTo>
                    <a:lnTo>
                      <a:pt x="3" y="13"/>
                    </a:lnTo>
                    <a:lnTo>
                      <a:pt x="0" y="15"/>
                    </a:lnTo>
                    <a:lnTo>
                      <a:pt x="0" y="19"/>
                    </a:lnTo>
                    <a:lnTo>
                      <a:pt x="0" y="24"/>
                    </a:lnTo>
                    <a:lnTo>
                      <a:pt x="3" y="26"/>
                    </a:lnTo>
                    <a:lnTo>
                      <a:pt x="5" y="30"/>
                    </a:lnTo>
                    <a:lnTo>
                      <a:pt x="5" y="33"/>
                    </a:lnTo>
                    <a:lnTo>
                      <a:pt x="7" y="35"/>
                    </a:lnTo>
                    <a:lnTo>
                      <a:pt x="11" y="37"/>
                    </a:lnTo>
                    <a:lnTo>
                      <a:pt x="14" y="39"/>
                    </a:lnTo>
                    <a:lnTo>
                      <a:pt x="16" y="39"/>
                    </a:lnTo>
                    <a:lnTo>
                      <a:pt x="20" y="39"/>
                    </a:lnTo>
                    <a:lnTo>
                      <a:pt x="23" y="37"/>
                    </a:lnTo>
                    <a:lnTo>
                      <a:pt x="25" y="35"/>
                    </a:lnTo>
                    <a:lnTo>
                      <a:pt x="27" y="33"/>
                    </a:lnTo>
                    <a:lnTo>
                      <a:pt x="29" y="30"/>
                    </a:lnTo>
                    <a:lnTo>
                      <a:pt x="31" y="26"/>
                    </a:lnTo>
                    <a:lnTo>
                      <a:pt x="31" y="19"/>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1" name="Freeform 963"/>
              <p:cNvSpPr>
                <a:spLocks/>
              </p:cNvSpPr>
              <p:nvPr/>
            </p:nvSpPr>
            <p:spPr bwMode="auto">
              <a:xfrm>
                <a:off x="6825" y="2193"/>
                <a:ext cx="31" cy="38"/>
              </a:xfrm>
              <a:custGeom>
                <a:avLst/>
                <a:gdLst>
                  <a:gd name="T0" fmla="*/ 31 w 31"/>
                  <a:gd name="T1" fmla="*/ 20 h 38"/>
                  <a:gd name="T2" fmla="*/ 31 w 31"/>
                  <a:gd name="T3" fmla="*/ 16 h 38"/>
                  <a:gd name="T4" fmla="*/ 29 w 31"/>
                  <a:gd name="T5" fmla="*/ 13 h 38"/>
                  <a:gd name="T6" fmla="*/ 29 w 31"/>
                  <a:gd name="T7" fmla="*/ 9 h 38"/>
                  <a:gd name="T8" fmla="*/ 27 w 31"/>
                  <a:gd name="T9" fmla="*/ 7 h 38"/>
                  <a:gd name="T10" fmla="*/ 27 w 31"/>
                  <a:gd name="T11" fmla="*/ 5 h 38"/>
                  <a:gd name="T12" fmla="*/ 22 w 31"/>
                  <a:gd name="T13" fmla="*/ 2 h 38"/>
                  <a:gd name="T14" fmla="*/ 18 w 31"/>
                  <a:gd name="T15" fmla="*/ 0 h 38"/>
                  <a:gd name="T16" fmla="*/ 16 w 31"/>
                  <a:gd name="T17" fmla="*/ 0 h 38"/>
                  <a:gd name="T18" fmla="*/ 13 w 31"/>
                  <a:gd name="T19" fmla="*/ 0 h 38"/>
                  <a:gd name="T20" fmla="*/ 9 w 31"/>
                  <a:gd name="T21" fmla="*/ 2 h 38"/>
                  <a:gd name="T22" fmla="*/ 7 w 31"/>
                  <a:gd name="T23" fmla="*/ 5 h 38"/>
                  <a:gd name="T24" fmla="*/ 5 w 31"/>
                  <a:gd name="T25" fmla="*/ 7 h 38"/>
                  <a:gd name="T26" fmla="*/ 5 w 31"/>
                  <a:gd name="T27" fmla="*/ 9 h 38"/>
                  <a:gd name="T28" fmla="*/ 2 w 31"/>
                  <a:gd name="T29" fmla="*/ 13 h 38"/>
                  <a:gd name="T30" fmla="*/ 0 w 31"/>
                  <a:gd name="T31" fmla="*/ 16 h 38"/>
                  <a:gd name="T32" fmla="*/ 0 w 31"/>
                  <a:gd name="T33" fmla="*/ 20 h 38"/>
                  <a:gd name="T34" fmla="*/ 0 w 31"/>
                  <a:gd name="T35" fmla="*/ 24 h 38"/>
                  <a:gd name="T36" fmla="*/ 2 w 31"/>
                  <a:gd name="T37" fmla="*/ 27 h 38"/>
                  <a:gd name="T38" fmla="*/ 2 w 31"/>
                  <a:gd name="T39" fmla="*/ 31 h 38"/>
                  <a:gd name="T40" fmla="*/ 5 w 31"/>
                  <a:gd name="T41" fmla="*/ 33 h 38"/>
                  <a:gd name="T42" fmla="*/ 7 w 31"/>
                  <a:gd name="T43" fmla="*/ 33 h 38"/>
                  <a:gd name="T44" fmla="*/ 9 w 31"/>
                  <a:gd name="T45" fmla="*/ 38 h 38"/>
                  <a:gd name="T46" fmla="*/ 13 w 31"/>
                  <a:gd name="T47" fmla="*/ 38 h 38"/>
                  <a:gd name="T48" fmla="*/ 16 w 31"/>
                  <a:gd name="T49" fmla="*/ 38 h 38"/>
                  <a:gd name="T50" fmla="*/ 18 w 31"/>
                  <a:gd name="T51" fmla="*/ 38 h 38"/>
                  <a:gd name="T52" fmla="*/ 22 w 31"/>
                  <a:gd name="T53" fmla="*/ 38 h 38"/>
                  <a:gd name="T54" fmla="*/ 25 w 31"/>
                  <a:gd name="T55" fmla="*/ 35 h 38"/>
                  <a:gd name="T56" fmla="*/ 27 w 31"/>
                  <a:gd name="T57" fmla="*/ 33 h 38"/>
                  <a:gd name="T58" fmla="*/ 29 w 31"/>
                  <a:gd name="T59" fmla="*/ 31 h 38"/>
                  <a:gd name="T60" fmla="*/ 29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6"/>
                    </a:lnTo>
                    <a:lnTo>
                      <a:pt x="29" y="13"/>
                    </a:lnTo>
                    <a:lnTo>
                      <a:pt x="29" y="9"/>
                    </a:lnTo>
                    <a:lnTo>
                      <a:pt x="27" y="7"/>
                    </a:lnTo>
                    <a:lnTo>
                      <a:pt x="27" y="5"/>
                    </a:lnTo>
                    <a:lnTo>
                      <a:pt x="22" y="2"/>
                    </a:lnTo>
                    <a:lnTo>
                      <a:pt x="18" y="0"/>
                    </a:lnTo>
                    <a:lnTo>
                      <a:pt x="16" y="0"/>
                    </a:lnTo>
                    <a:lnTo>
                      <a:pt x="13" y="0"/>
                    </a:lnTo>
                    <a:lnTo>
                      <a:pt x="9" y="2"/>
                    </a:lnTo>
                    <a:lnTo>
                      <a:pt x="7" y="5"/>
                    </a:lnTo>
                    <a:lnTo>
                      <a:pt x="5" y="7"/>
                    </a:lnTo>
                    <a:lnTo>
                      <a:pt x="5" y="9"/>
                    </a:lnTo>
                    <a:lnTo>
                      <a:pt x="2" y="13"/>
                    </a:lnTo>
                    <a:lnTo>
                      <a:pt x="0" y="16"/>
                    </a:lnTo>
                    <a:lnTo>
                      <a:pt x="0" y="20"/>
                    </a:lnTo>
                    <a:lnTo>
                      <a:pt x="0" y="24"/>
                    </a:lnTo>
                    <a:lnTo>
                      <a:pt x="2" y="27"/>
                    </a:lnTo>
                    <a:lnTo>
                      <a:pt x="2" y="31"/>
                    </a:lnTo>
                    <a:lnTo>
                      <a:pt x="5" y="33"/>
                    </a:lnTo>
                    <a:lnTo>
                      <a:pt x="7" y="33"/>
                    </a:lnTo>
                    <a:lnTo>
                      <a:pt x="9" y="38"/>
                    </a:lnTo>
                    <a:lnTo>
                      <a:pt x="13" y="38"/>
                    </a:lnTo>
                    <a:lnTo>
                      <a:pt x="16" y="38"/>
                    </a:lnTo>
                    <a:lnTo>
                      <a:pt x="18" y="38"/>
                    </a:lnTo>
                    <a:lnTo>
                      <a:pt x="22" y="38"/>
                    </a:lnTo>
                    <a:lnTo>
                      <a:pt x="25" y="35"/>
                    </a:lnTo>
                    <a:lnTo>
                      <a:pt x="27" y="33"/>
                    </a:lnTo>
                    <a:lnTo>
                      <a:pt x="29" y="31"/>
                    </a:lnTo>
                    <a:lnTo>
                      <a:pt x="29"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2" name="Freeform 964"/>
              <p:cNvSpPr>
                <a:spLocks/>
              </p:cNvSpPr>
              <p:nvPr/>
            </p:nvSpPr>
            <p:spPr bwMode="auto">
              <a:xfrm>
                <a:off x="6836" y="2085"/>
                <a:ext cx="29" cy="37"/>
              </a:xfrm>
              <a:custGeom>
                <a:avLst/>
                <a:gdLst>
                  <a:gd name="T0" fmla="*/ 29 w 29"/>
                  <a:gd name="T1" fmla="*/ 20 h 37"/>
                  <a:gd name="T2" fmla="*/ 29 w 29"/>
                  <a:gd name="T3" fmla="*/ 15 h 37"/>
                  <a:gd name="T4" fmla="*/ 29 w 29"/>
                  <a:gd name="T5" fmla="*/ 11 h 37"/>
                  <a:gd name="T6" fmla="*/ 27 w 29"/>
                  <a:gd name="T7" fmla="*/ 9 h 37"/>
                  <a:gd name="T8" fmla="*/ 25 w 29"/>
                  <a:gd name="T9" fmla="*/ 4 h 37"/>
                  <a:gd name="T10" fmla="*/ 22 w 29"/>
                  <a:gd name="T11" fmla="*/ 4 h 37"/>
                  <a:gd name="T12" fmla="*/ 20 w 29"/>
                  <a:gd name="T13" fmla="*/ 2 h 37"/>
                  <a:gd name="T14" fmla="*/ 18 w 29"/>
                  <a:gd name="T15" fmla="*/ 0 h 37"/>
                  <a:gd name="T16" fmla="*/ 14 w 29"/>
                  <a:gd name="T17" fmla="*/ 0 h 37"/>
                  <a:gd name="T18" fmla="*/ 11 w 29"/>
                  <a:gd name="T19" fmla="*/ 0 h 37"/>
                  <a:gd name="T20" fmla="*/ 9 w 29"/>
                  <a:gd name="T21" fmla="*/ 2 h 37"/>
                  <a:gd name="T22" fmla="*/ 7 w 29"/>
                  <a:gd name="T23" fmla="*/ 4 h 37"/>
                  <a:gd name="T24" fmla="*/ 2 w 29"/>
                  <a:gd name="T25" fmla="*/ 4 h 37"/>
                  <a:gd name="T26" fmla="*/ 2 w 29"/>
                  <a:gd name="T27" fmla="*/ 9 h 37"/>
                  <a:gd name="T28" fmla="*/ 0 w 29"/>
                  <a:gd name="T29" fmla="*/ 11 h 37"/>
                  <a:gd name="T30" fmla="*/ 0 w 29"/>
                  <a:gd name="T31" fmla="*/ 15 h 37"/>
                  <a:gd name="T32" fmla="*/ 0 w 29"/>
                  <a:gd name="T33" fmla="*/ 20 h 37"/>
                  <a:gd name="T34" fmla="*/ 0 w 29"/>
                  <a:gd name="T35" fmla="*/ 22 h 37"/>
                  <a:gd name="T36" fmla="*/ 0 w 29"/>
                  <a:gd name="T37" fmla="*/ 26 h 37"/>
                  <a:gd name="T38" fmla="*/ 2 w 29"/>
                  <a:gd name="T39" fmla="*/ 28 h 37"/>
                  <a:gd name="T40" fmla="*/ 2 w 29"/>
                  <a:gd name="T41" fmla="*/ 33 h 37"/>
                  <a:gd name="T42" fmla="*/ 7 w 29"/>
                  <a:gd name="T43" fmla="*/ 35 h 37"/>
                  <a:gd name="T44" fmla="*/ 9 w 29"/>
                  <a:gd name="T45" fmla="*/ 37 h 37"/>
                  <a:gd name="T46" fmla="*/ 11 w 29"/>
                  <a:gd name="T47" fmla="*/ 37 h 37"/>
                  <a:gd name="T48" fmla="*/ 14 w 29"/>
                  <a:gd name="T49" fmla="*/ 37 h 37"/>
                  <a:gd name="T50" fmla="*/ 18 w 29"/>
                  <a:gd name="T51" fmla="*/ 37 h 37"/>
                  <a:gd name="T52" fmla="*/ 20 w 29"/>
                  <a:gd name="T53" fmla="*/ 37 h 37"/>
                  <a:gd name="T54" fmla="*/ 22 w 29"/>
                  <a:gd name="T55" fmla="*/ 35 h 37"/>
                  <a:gd name="T56" fmla="*/ 25 w 29"/>
                  <a:gd name="T57" fmla="*/ 33 h 37"/>
                  <a:gd name="T58" fmla="*/ 27 w 29"/>
                  <a:gd name="T59" fmla="*/ 28 h 37"/>
                  <a:gd name="T60" fmla="*/ 29 w 29"/>
                  <a:gd name="T61" fmla="*/ 26 h 37"/>
                  <a:gd name="T62" fmla="*/ 29 w 29"/>
                  <a:gd name="T63" fmla="*/ 2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 h="37">
                    <a:moveTo>
                      <a:pt x="29" y="20"/>
                    </a:moveTo>
                    <a:lnTo>
                      <a:pt x="29" y="15"/>
                    </a:lnTo>
                    <a:lnTo>
                      <a:pt x="29" y="11"/>
                    </a:lnTo>
                    <a:lnTo>
                      <a:pt x="27" y="9"/>
                    </a:lnTo>
                    <a:lnTo>
                      <a:pt x="25" y="4"/>
                    </a:lnTo>
                    <a:lnTo>
                      <a:pt x="22" y="4"/>
                    </a:lnTo>
                    <a:lnTo>
                      <a:pt x="20" y="2"/>
                    </a:lnTo>
                    <a:lnTo>
                      <a:pt x="18" y="0"/>
                    </a:lnTo>
                    <a:lnTo>
                      <a:pt x="14" y="0"/>
                    </a:lnTo>
                    <a:lnTo>
                      <a:pt x="11" y="0"/>
                    </a:lnTo>
                    <a:lnTo>
                      <a:pt x="9" y="2"/>
                    </a:lnTo>
                    <a:lnTo>
                      <a:pt x="7" y="4"/>
                    </a:lnTo>
                    <a:lnTo>
                      <a:pt x="2" y="4"/>
                    </a:lnTo>
                    <a:lnTo>
                      <a:pt x="2" y="9"/>
                    </a:lnTo>
                    <a:lnTo>
                      <a:pt x="0" y="11"/>
                    </a:lnTo>
                    <a:lnTo>
                      <a:pt x="0" y="15"/>
                    </a:lnTo>
                    <a:lnTo>
                      <a:pt x="0" y="20"/>
                    </a:lnTo>
                    <a:lnTo>
                      <a:pt x="0" y="22"/>
                    </a:lnTo>
                    <a:lnTo>
                      <a:pt x="0" y="26"/>
                    </a:lnTo>
                    <a:lnTo>
                      <a:pt x="2" y="28"/>
                    </a:lnTo>
                    <a:lnTo>
                      <a:pt x="2" y="33"/>
                    </a:lnTo>
                    <a:lnTo>
                      <a:pt x="7" y="35"/>
                    </a:lnTo>
                    <a:lnTo>
                      <a:pt x="9" y="37"/>
                    </a:lnTo>
                    <a:lnTo>
                      <a:pt x="11" y="37"/>
                    </a:lnTo>
                    <a:lnTo>
                      <a:pt x="14" y="37"/>
                    </a:lnTo>
                    <a:lnTo>
                      <a:pt x="18" y="37"/>
                    </a:lnTo>
                    <a:lnTo>
                      <a:pt x="20" y="37"/>
                    </a:lnTo>
                    <a:lnTo>
                      <a:pt x="22" y="35"/>
                    </a:lnTo>
                    <a:lnTo>
                      <a:pt x="25" y="33"/>
                    </a:lnTo>
                    <a:lnTo>
                      <a:pt x="27" y="28"/>
                    </a:lnTo>
                    <a:lnTo>
                      <a:pt x="29" y="26"/>
                    </a:lnTo>
                    <a:lnTo>
                      <a:pt x="29"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3" name="Freeform 965"/>
              <p:cNvSpPr>
                <a:spLocks/>
              </p:cNvSpPr>
              <p:nvPr/>
            </p:nvSpPr>
            <p:spPr bwMode="auto">
              <a:xfrm>
                <a:off x="6896" y="2049"/>
                <a:ext cx="31" cy="40"/>
              </a:xfrm>
              <a:custGeom>
                <a:avLst/>
                <a:gdLst>
                  <a:gd name="T0" fmla="*/ 31 w 31"/>
                  <a:gd name="T1" fmla="*/ 20 h 40"/>
                  <a:gd name="T2" fmla="*/ 31 w 31"/>
                  <a:gd name="T3" fmla="*/ 18 h 40"/>
                  <a:gd name="T4" fmla="*/ 31 w 31"/>
                  <a:gd name="T5" fmla="*/ 14 h 40"/>
                  <a:gd name="T6" fmla="*/ 29 w 31"/>
                  <a:gd name="T7" fmla="*/ 9 h 40"/>
                  <a:gd name="T8" fmla="*/ 26 w 31"/>
                  <a:gd name="T9" fmla="*/ 7 h 40"/>
                  <a:gd name="T10" fmla="*/ 24 w 31"/>
                  <a:gd name="T11" fmla="*/ 5 h 40"/>
                  <a:gd name="T12" fmla="*/ 22 w 31"/>
                  <a:gd name="T13" fmla="*/ 3 h 40"/>
                  <a:gd name="T14" fmla="*/ 20 w 31"/>
                  <a:gd name="T15" fmla="*/ 3 h 40"/>
                  <a:gd name="T16" fmla="*/ 15 w 31"/>
                  <a:gd name="T17" fmla="*/ 0 h 40"/>
                  <a:gd name="T18" fmla="*/ 13 w 31"/>
                  <a:gd name="T19" fmla="*/ 3 h 40"/>
                  <a:gd name="T20" fmla="*/ 11 w 31"/>
                  <a:gd name="T21" fmla="*/ 3 h 40"/>
                  <a:gd name="T22" fmla="*/ 7 w 31"/>
                  <a:gd name="T23" fmla="*/ 5 h 40"/>
                  <a:gd name="T24" fmla="*/ 4 w 31"/>
                  <a:gd name="T25" fmla="*/ 7 h 40"/>
                  <a:gd name="T26" fmla="*/ 13 w 31"/>
                  <a:gd name="T27" fmla="*/ 9 h 40"/>
                  <a:gd name="T28" fmla="*/ 2 w 31"/>
                  <a:gd name="T29" fmla="*/ 14 h 40"/>
                  <a:gd name="T30" fmla="*/ 4 w 31"/>
                  <a:gd name="T31" fmla="*/ 18 h 40"/>
                  <a:gd name="T32" fmla="*/ 0 w 31"/>
                  <a:gd name="T33" fmla="*/ 20 h 40"/>
                  <a:gd name="T34" fmla="*/ 0 w 31"/>
                  <a:gd name="T35" fmla="*/ 25 h 40"/>
                  <a:gd name="T36" fmla="*/ 2 w 31"/>
                  <a:gd name="T37" fmla="*/ 27 h 40"/>
                  <a:gd name="T38" fmla="*/ 4 w 31"/>
                  <a:gd name="T39" fmla="*/ 31 h 40"/>
                  <a:gd name="T40" fmla="*/ 4 w 31"/>
                  <a:gd name="T41" fmla="*/ 33 h 40"/>
                  <a:gd name="T42" fmla="*/ 7 w 31"/>
                  <a:gd name="T43" fmla="*/ 33 h 40"/>
                  <a:gd name="T44" fmla="*/ 11 w 31"/>
                  <a:gd name="T45" fmla="*/ 38 h 40"/>
                  <a:gd name="T46" fmla="*/ 13 w 31"/>
                  <a:gd name="T47" fmla="*/ 40 h 40"/>
                  <a:gd name="T48" fmla="*/ 15 w 31"/>
                  <a:gd name="T49" fmla="*/ 40 h 40"/>
                  <a:gd name="T50" fmla="*/ 20 w 31"/>
                  <a:gd name="T51" fmla="*/ 40 h 40"/>
                  <a:gd name="T52" fmla="*/ 22 w 31"/>
                  <a:gd name="T53" fmla="*/ 38 h 40"/>
                  <a:gd name="T54" fmla="*/ 24 w 31"/>
                  <a:gd name="T55" fmla="*/ 36 h 40"/>
                  <a:gd name="T56" fmla="*/ 26 w 31"/>
                  <a:gd name="T57" fmla="*/ 33 h 40"/>
                  <a:gd name="T58" fmla="*/ 29 w 31"/>
                  <a:gd name="T59" fmla="*/ 31 h 40"/>
                  <a:gd name="T60" fmla="*/ 31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8"/>
                    </a:lnTo>
                    <a:lnTo>
                      <a:pt x="31" y="14"/>
                    </a:lnTo>
                    <a:lnTo>
                      <a:pt x="29" y="9"/>
                    </a:lnTo>
                    <a:lnTo>
                      <a:pt x="26" y="7"/>
                    </a:lnTo>
                    <a:lnTo>
                      <a:pt x="24" y="5"/>
                    </a:lnTo>
                    <a:lnTo>
                      <a:pt x="22" y="3"/>
                    </a:lnTo>
                    <a:lnTo>
                      <a:pt x="20" y="3"/>
                    </a:lnTo>
                    <a:lnTo>
                      <a:pt x="15" y="0"/>
                    </a:lnTo>
                    <a:lnTo>
                      <a:pt x="13" y="3"/>
                    </a:lnTo>
                    <a:lnTo>
                      <a:pt x="11" y="3"/>
                    </a:lnTo>
                    <a:lnTo>
                      <a:pt x="7" y="5"/>
                    </a:lnTo>
                    <a:lnTo>
                      <a:pt x="4" y="7"/>
                    </a:lnTo>
                    <a:lnTo>
                      <a:pt x="13" y="9"/>
                    </a:lnTo>
                    <a:lnTo>
                      <a:pt x="2" y="14"/>
                    </a:lnTo>
                    <a:lnTo>
                      <a:pt x="4" y="18"/>
                    </a:lnTo>
                    <a:lnTo>
                      <a:pt x="0" y="20"/>
                    </a:lnTo>
                    <a:lnTo>
                      <a:pt x="0" y="25"/>
                    </a:lnTo>
                    <a:lnTo>
                      <a:pt x="2" y="27"/>
                    </a:lnTo>
                    <a:lnTo>
                      <a:pt x="4" y="31"/>
                    </a:lnTo>
                    <a:lnTo>
                      <a:pt x="4" y="33"/>
                    </a:lnTo>
                    <a:lnTo>
                      <a:pt x="7" y="33"/>
                    </a:lnTo>
                    <a:lnTo>
                      <a:pt x="11" y="38"/>
                    </a:lnTo>
                    <a:lnTo>
                      <a:pt x="13" y="40"/>
                    </a:lnTo>
                    <a:lnTo>
                      <a:pt x="15" y="40"/>
                    </a:lnTo>
                    <a:lnTo>
                      <a:pt x="20" y="40"/>
                    </a:lnTo>
                    <a:lnTo>
                      <a:pt x="22" y="38"/>
                    </a:lnTo>
                    <a:lnTo>
                      <a:pt x="24" y="36"/>
                    </a:lnTo>
                    <a:lnTo>
                      <a:pt x="26" y="33"/>
                    </a:lnTo>
                    <a:lnTo>
                      <a:pt x="29" y="31"/>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4" name="Freeform 966"/>
              <p:cNvSpPr>
                <a:spLocks/>
              </p:cNvSpPr>
              <p:nvPr/>
            </p:nvSpPr>
            <p:spPr bwMode="auto">
              <a:xfrm>
                <a:off x="6896" y="2080"/>
                <a:ext cx="31" cy="38"/>
              </a:xfrm>
              <a:custGeom>
                <a:avLst/>
                <a:gdLst>
                  <a:gd name="T0" fmla="*/ 31 w 31"/>
                  <a:gd name="T1" fmla="*/ 20 h 38"/>
                  <a:gd name="T2" fmla="*/ 31 w 31"/>
                  <a:gd name="T3" fmla="*/ 16 h 38"/>
                  <a:gd name="T4" fmla="*/ 31 w 31"/>
                  <a:gd name="T5" fmla="*/ 11 h 38"/>
                  <a:gd name="T6" fmla="*/ 29 w 31"/>
                  <a:gd name="T7" fmla="*/ 9 h 38"/>
                  <a:gd name="T8" fmla="*/ 26 w 31"/>
                  <a:gd name="T9" fmla="*/ 5 h 38"/>
                  <a:gd name="T10" fmla="*/ 24 w 31"/>
                  <a:gd name="T11" fmla="*/ 2 h 38"/>
                  <a:gd name="T12" fmla="*/ 22 w 31"/>
                  <a:gd name="T13" fmla="*/ 2 h 38"/>
                  <a:gd name="T14" fmla="*/ 20 w 31"/>
                  <a:gd name="T15" fmla="*/ 0 h 38"/>
                  <a:gd name="T16" fmla="*/ 18 w 31"/>
                  <a:gd name="T17" fmla="*/ 0 h 38"/>
                  <a:gd name="T18" fmla="*/ 13 w 31"/>
                  <a:gd name="T19" fmla="*/ 0 h 38"/>
                  <a:gd name="T20" fmla="*/ 11 w 31"/>
                  <a:gd name="T21" fmla="*/ 2 h 38"/>
                  <a:gd name="T22" fmla="*/ 7 w 31"/>
                  <a:gd name="T23" fmla="*/ 2 h 38"/>
                  <a:gd name="T24" fmla="*/ 4 w 31"/>
                  <a:gd name="T25" fmla="*/ 5 h 38"/>
                  <a:gd name="T26" fmla="*/ 4 w 31"/>
                  <a:gd name="T27" fmla="*/ 9 h 38"/>
                  <a:gd name="T28" fmla="*/ 2 w 31"/>
                  <a:gd name="T29" fmla="*/ 11 h 38"/>
                  <a:gd name="T30" fmla="*/ 0 w 31"/>
                  <a:gd name="T31" fmla="*/ 16 h 38"/>
                  <a:gd name="T32" fmla="*/ 0 w 31"/>
                  <a:gd name="T33" fmla="*/ 20 h 38"/>
                  <a:gd name="T34" fmla="*/ 0 w 31"/>
                  <a:gd name="T35" fmla="*/ 22 h 38"/>
                  <a:gd name="T36" fmla="*/ 2 w 31"/>
                  <a:gd name="T37" fmla="*/ 27 h 38"/>
                  <a:gd name="T38" fmla="*/ 4 w 31"/>
                  <a:gd name="T39" fmla="*/ 31 h 38"/>
                  <a:gd name="T40" fmla="*/ 4 w 31"/>
                  <a:gd name="T41" fmla="*/ 33 h 38"/>
                  <a:gd name="T42" fmla="*/ 7 w 31"/>
                  <a:gd name="T43" fmla="*/ 36 h 38"/>
                  <a:gd name="T44" fmla="*/ 11 w 31"/>
                  <a:gd name="T45" fmla="*/ 38 h 38"/>
                  <a:gd name="T46" fmla="*/ 13 w 31"/>
                  <a:gd name="T47" fmla="*/ 38 h 38"/>
                  <a:gd name="T48" fmla="*/ 15 w 31"/>
                  <a:gd name="T49" fmla="*/ 38 h 38"/>
                  <a:gd name="T50" fmla="*/ 20 w 31"/>
                  <a:gd name="T51" fmla="*/ 38 h 38"/>
                  <a:gd name="T52" fmla="*/ 22 w 31"/>
                  <a:gd name="T53" fmla="*/ 38 h 38"/>
                  <a:gd name="T54" fmla="*/ 24 w 31"/>
                  <a:gd name="T55" fmla="*/ 36 h 38"/>
                  <a:gd name="T56" fmla="*/ 26 w 31"/>
                  <a:gd name="T57" fmla="*/ 33 h 38"/>
                  <a:gd name="T58" fmla="*/ 29 w 31"/>
                  <a:gd name="T59" fmla="*/ 31 h 38"/>
                  <a:gd name="T60" fmla="*/ 31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6"/>
                    </a:lnTo>
                    <a:lnTo>
                      <a:pt x="31" y="11"/>
                    </a:lnTo>
                    <a:lnTo>
                      <a:pt x="29" y="9"/>
                    </a:lnTo>
                    <a:lnTo>
                      <a:pt x="26" y="5"/>
                    </a:lnTo>
                    <a:lnTo>
                      <a:pt x="24" y="2"/>
                    </a:lnTo>
                    <a:lnTo>
                      <a:pt x="22" y="2"/>
                    </a:lnTo>
                    <a:lnTo>
                      <a:pt x="20" y="0"/>
                    </a:lnTo>
                    <a:lnTo>
                      <a:pt x="18" y="0"/>
                    </a:lnTo>
                    <a:lnTo>
                      <a:pt x="13" y="0"/>
                    </a:lnTo>
                    <a:lnTo>
                      <a:pt x="11" y="2"/>
                    </a:lnTo>
                    <a:lnTo>
                      <a:pt x="7" y="2"/>
                    </a:lnTo>
                    <a:lnTo>
                      <a:pt x="4" y="5"/>
                    </a:lnTo>
                    <a:lnTo>
                      <a:pt x="4" y="9"/>
                    </a:lnTo>
                    <a:lnTo>
                      <a:pt x="2" y="11"/>
                    </a:lnTo>
                    <a:lnTo>
                      <a:pt x="0" y="16"/>
                    </a:lnTo>
                    <a:lnTo>
                      <a:pt x="0" y="20"/>
                    </a:lnTo>
                    <a:lnTo>
                      <a:pt x="0" y="22"/>
                    </a:lnTo>
                    <a:lnTo>
                      <a:pt x="2" y="27"/>
                    </a:lnTo>
                    <a:lnTo>
                      <a:pt x="4" y="31"/>
                    </a:lnTo>
                    <a:lnTo>
                      <a:pt x="4" y="33"/>
                    </a:lnTo>
                    <a:lnTo>
                      <a:pt x="7" y="36"/>
                    </a:lnTo>
                    <a:lnTo>
                      <a:pt x="11" y="38"/>
                    </a:lnTo>
                    <a:lnTo>
                      <a:pt x="13" y="38"/>
                    </a:lnTo>
                    <a:lnTo>
                      <a:pt x="15" y="38"/>
                    </a:lnTo>
                    <a:lnTo>
                      <a:pt x="20" y="38"/>
                    </a:lnTo>
                    <a:lnTo>
                      <a:pt x="22" y="38"/>
                    </a:lnTo>
                    <a:lnTo>
                      <a:pt x="24" y="36"/>
                    </a:lnTo>
                    <a:lnTo>
                      <a:pt x="26" y="33"/>
                    </a:lnTo>
                    <a:lnTo>
                      <a:pt x="29" y="31"/>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5" name="Freeform 967"/>
              <p:cNvSpPr>
                <a:spLocks/>
              </p:cNvSpPr>
              <p:nvPr/>
            </p:nvSpPr>
            <p:spPr bwMode="auto">
              <a:xfrm>
                <a:off x="6896" y="2047"/>
                <a:ext cx="31" cy="38"/>
              </a:xfrm>
              <a:custGeom>
                <a:avLst/>
                <a:gdLst>
                  <a:gd name="T0" fmla="*/ 31 w 31"/>
                  <a:gd name="T1" fmla="*/ 20 h 38"/>
                  <a:gd name="T2" fmla="*/ 31 w 31"/>
                  <a:gd name="T3" fmla="*/ 16 h 38"/>
                  <a:gd name="T4" fmla="*/ 31 w 31"/>
                  <a:gd name="T5" fmla="*/ 11 h 38"/>
                  <a:gd name="T6" fmla="*/ 29 w 31"/>
                  <a:gd name="T7" fmla="*/ 9 h 38"/>
                  <a:gd name="T8" fmla="*/ 26 w 31"/>
                  <a:gd name="T9" fmla="*/ 5 h 38"/>
                  <a:gd name="T10" fmla="*/ 26 w 31"/>
                  <a:gd name="T11" fmla="*/ 2 h 38"/>
                  <a:gd name="T12" fmla="*/ 22 w 31"/>
                  <a:gd name="T13" fmla="*/ 2 h 38"/>
                  <a:gd name="T14" fmla="*/ 20 w 31"/>
                  <a:gd name="T15" fmla="*/ 0 h 38"/>
                  <a:gd name="T16" fmla="*/ 15 w 31"/>
                  <a:gd name="T17" fmla="*/ 0 h 38"/>
                  <a:gd name="T18" fmla="*/ 13 w 31"/>
                  <a:gd name="T19" fmla="*/ 0 h 38"/>
                  <a:gd name="T20" fmla="*/ 11 w 31"/>
                  <a:gd name="T21" fmla="*/ 2 h 38"/>
                  <a:gd name="T22" fmla="*/ 7 w 31"/>
                  <a:gd name="T23" fmla="*/ 2 h 38"/>
                  <a:gd name="T24" fmla="*/ 4 w 31"/>
                  <a:gd name="T25" fmla="*/ 5 h 38"/>
                  <a:gd name="T26" fmla="*/ 4 w 31"/>
                  <a:gd name="T27" fmla="*/ 9 h 38"/>
                  <a:gd name="T28" fmla="*/ 11 w 31"/>
                  <a:gd name="T29" fmla="*/ 11 h 38"/>
                  <a:gd name="T30" fmla="*/ 0 w 31"/>
                  <a:gd name="T31" fmla="*/ 16 h 38"/>
                  <a:gd name="T32" fmla="*/ 0 w 31"/>
                  <a:gd name="T33" fmla="*/ 20 h 38"/>
                  <a:gd name="T34" fmla="*/ 0 w 31"/>
                  <a:gd name="T35" fmla="*/ 22 h 38"/>
                  <a:gd name="T36" fmla="*/ 2 w 31"/>
                  <a:gd name="T37" fmla="*/ 20 h 38"/>
                  <a:gd name="T38" fmla="*/ 4 w 31"/>
                  <a:gd name="T39" fmla="*/ 29 h 38"/>
                  <a:gd name="T40" fmla="*/ 4 w 31"/>
                  <a:gd name="T41" fmla="*/ 33 h 38"/>
                  <a:gd name="T42" fmla="*/ 7 w 31"/>
                  <a:gd name="T43" fmla="*/ 35 h 38"/>
                  <a:gd name="T44" fmla="*/ 11 w 31"/>
                  <a:gd name="T45" fmla="*/ 38 h 38"/>
                  <a:gd name="T46" fmla="*/ 13 w 31"/>
                  <a:gd name="T47" fmla="*/ 38 h 38"/>
                  <a:gd name="T48" fmla="*/ 15 w 31"/>
                  <a:gd name="T49" fmla="*/ 38 h 38"/>
                  <a:gd name="T50" fmla="*/ 20 w 31"/>
                  <a:gd name="T51" fmla="*/ 38 h 38"/>
                  <a:gd name="T52" fmla="*/ 22 w 31"/>
                  <a:gd name="T53" fmla="*/ 38 h 38"/>
                  <a:gd name="T54" fmla="*/ 24 w 31"/>
                  <a:gd name="T55" fmla="*/ 35 h 38"/>
                  <a:gd name="T56" fmla="*/ 26 w 31"/>
                  <a:gd name="T57" fmla="*/ 33 h 38"/>
                  <a:gd name="T58" fmla="*/ 29 w 31"/>
                  <a:gd name="T59" fmla="*/ 29 h 38"/>
                  <a:gd name="T60" fmla="*/ 31 w 31"/>
                  <a:gd name="T61" fmla="*/ 27 h 38"/>
                  <a:gd name="T62" fmla="*/ 31 w 31"/>
                  <a:gd name="T6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38">
                    <a:moveTo>
                      <a:pt x="31" y="20"/>
                    </a:moveTo>
                    <a:lnTo>
                      <a:pt x="31" y="16"/>
                    </a:lnTo>
                    <a:lnTo>
                      <a:pt x="31" y="11"/>
                    </a:lnTo>
                    <a:lnTo>
                      <a:pt x="29" y="9"/>
                    </a:lnTo>
                    <a:lnTo>
                      <a:pt x="26" y="5"/>
                    </a:lnTo>
                    <a:lnTo>
                      <a:pt x="26" y="2"/>
                    </a:lnTo>
                    <a:lnTo>
                      <a:pt x="22" y="2"/>
                    </a:lnTo>
                    <a:lnTo>
                      <a:pt x="20" y="0"/>
                    </a:lnTo>
                    <a:lnTo>
                      <a:pt x="15" y="0"/>
                    </a:lnTo>
                    <a:lnTo>
                      <a:pt x="13" y="0"/>
                    </a:lnTo>
                    <a:lnTo>
                      <a:pt x="11" y="2"/>
                    </a:lnTo>
                    <a:lnTo>
                      <a:pt x="7" y="2"/>
                    </a:lnTo>
                    <a:lnTo>
                      <a:pt x="4" y="5"/>
                    </a:lnTo>
                    <a:lnTo>
                      <a:pt x="4" y="9"/>
                    </a:lnTo>
                    <a:lnTo>
                      <a:pt x="11" y="11"/>
                    </a:lnTo>
                    <a:lnTo>
                      <a:pt x="0" y="16"/>
                    </a:lnTo>
                    <a:lnTo>
                      <a:pt x="0" y="20"/>
                    </a:lnTo>
                    <a:lnTo>
                      <a:pt x="0" y="22"/>
                    </a:lnTo>
                    <a:lnTo>
                      <a:pt x="2" y="20"/>
                    </a:lnTo>
                    <a:lnTo>
                      <a:pt x="4" y="29"/>
                    </a:lnTo>
                    <a:lnTo>
                      <a:pt x="4" y="33"/>
                    </a:lnTo>
                    <a:lnTo>
                      <a:pt x="7" y="35"/>
                    </a:lnTo>
                    <a:lnTo>
                      <a:pt x="11" y="38"/>
                    </a:lnTo>
                    <a:lnTo>
                      <a:pt x="13" y="38"/>
                    </a:lnTo>
                    <a:lnTo>
                      <a:pt x="15" y="38"/>
                    </a:lnTo>
                    <a:lnTo>
                      <a:pt x="20" y="38"/>
                    </a:lnTo>
                    <a:lnTo>
                      <a:pt x="22" y="38"/>
                    </a:lnTo>
                    <a:lnTo>
                      <a:pt x="24" y="35"/>
                    </a:lnTo>
                    <a:lnTo>
                      <a:pt x="26" y="33"/>
                    </a:lnTo>
                    <a:lnTo>
                      <a:pt x="29" y="29"/>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6" name="Freeform 968"/>
              <p:cNvSpPr>
                <a:spLocks/>
              </p:cNvSpPr>
              <p:nvPr/>
            </p:nvSpPr>
            <p:spPr bwMode="auto">
              <a:xfrm>
                <a:off x="6958" y="1945"/>
                <a:ext cx="31" cy="40"/>
              </a:xfrm>
              <a:custGeom>
                <a:avLst/>
                <a:gdLst>
                  <a:gd name="T0" fmla="*/ 31 w 31"/>
                  <a:gd name="T1" fmla="*/ 20 h 40"/>
                  <a:gd name="T2" fmla="*/ 31 w 31"/>
                  <a:gd name="T3" fmla="*/ 16 h 40"/>
                  <a:gd name="T4" fmla="*/ 29 w 31"/>
                  <a:gd name="T5" fmla="*/ 14 h 40"/>
                  <a:gd name="T6" fmla="*/ 29 w 31"/>
                  <a:gd name="T7" fmla="*/ 9 h 40"/>
                  <a:gd name="T8" fmla="*/ 26 w 31"/>
                  <a:gd name="T9" fmla="*/ 7 h 40"/>
                  <a:gd name="T10" fmla="*/ 24 w 31"/>
                  <a:gd name="T11" fmla="*/ 5 h 40"/>
                  <a:gd name="T12" fmla="*/ 20 w 31"/>
                  <a:gd name="T13" fmla="*/ 3 h 40"/>
                  <a:gd name="T14" fmla="*/ 17 w 31"/>
                  <a:gd name="T15" fmla="*/ 0 h 40"/>
                  <a:gd name="T16" fmla="*/ 15 w 31"/>
                  <a:gd name="T17" fmla="*/ 0 h 40"/>
                  <a:gd name="T18" fmla="*/ 11 w 31"/>
                  <a:gd name="T19" fmla="*/ 0 h 40"/>
                  <a:gd name="T20" fmla="*/ 9 w 31"/>
                  <a:gd name="T21" fmla="*/ 3 h 40"/>
                  <a:gd name="T22" fmla="*/ 9 w 31"/>
                  <a:gd name="T23" fmla="*/ 5 h 40"/>
                  <a:gd name="T24" fmla="*/ 4 w 31"/>
                  <a:gd name="T25" fmla="*/ 7 h 40"/>
                  <a:gd name="T26" fmla="*/ 2 w 31"/>
                  <a:gd name="T27" fmla="*/ 9 h 40"/>
                  <a:gd name="T28" fmla="*/ 2 w 31"/>
                  <a:gd name="T29" fmla="*/ 14 h 40"/>
                  <a:gd name="T30" fmla="*/ 0 w 31"/>
                  <a:gd name="T31" fmla="*/ 16 h 40"/>
                  <a:gd name="T32" fmla="*/ 0 w 31"/>
                  <a:gd name="T33" fmla="*/ 20 h 40"/>
                  <a:gd name="T34" fmla="*/ 0 w 31"/>
                  <a:gd name="T35" fmla="*/ 25 h 40"/>
                  <a:gd name="T36" fmla="*/ 2 w 31"/>
                  <a:gd name="T37" fmla="*/ 27 h 40"/>
                  <a:gd name="T38" fmla="*/ 2 w 31"/>
                  <a:gd name="T39" fmla="*/ 31 h 40"/>
                  <a:gd name="T40" fmla="*/ 4 w 31"/>
                  <a:gd name="T41" fmla="*/ 34 h 40"/>
                  <a:gd name="T42" fmla="*/ 6 w 31"/>
                  <a:gd name="T43" fmla="*/ 36 h 40"/>
                  <a:gd name="T44" fmla="*/ 9 w 31"/>
                  <a:gd name="T45" fmla="*/ 38 h 40"/>
                  <a:gd name="T46" fmla="*/ 11 w 31"/>
                  <a:gd name="T47" fmla="*/ 40 h 40"/>
                  <a:gd name="T48" fmla="*/ 15 w 31"/>
                  <a:gd name="T49" fmla="*/ 40 h 40"/>
                  <a:gd name="T50" fmla="*/ 17 w 31"/>
                  <a:gd name="T51" fmla="*/ 40 h 40"/>
                  <a:gd name="T52" fmla="*/ 20 w 31"/>
                  <a:gd name="T53" fmla="*/ 38 h 40"/>
                  <a:gd name="T54" fmla="*/ 24 w 31"/>
                  <a:gd name="T55" fmla="*/ 36 h 40"/>
                  <a:gd name="T56" fmla="*/ 26 w 31"/>
                  <a:gd name="T57" fmla="*/ 34 h 40"/>
                  <a:gd name="T58" fmla="*/ 29 w 31"/>
                  <a:gd name="T59" fmla="*/ 31 h 40"/>
                  <a:gd name="T60" fmla="*/ 29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6"/>
                    </a:lnTo>
                    <a:lnTo>
                      <a:pt x="29" y="14"/>
                    </a:lnTo>
                    <a:lnTo>
                      <a:pt x="29" y="9"/>
                    </a:lnTo>
                    <a:lnTo>
                      <a:pt x="26" y="7"/>
                    </a:lnTo>
                    <a:lnTo>
                      <a:pt x="24" y="5"/>
                    </a:lnTo>
                    <a:lnTo>
                      <a:pt x="20" y="3"/>
                    </a:lnTo>
                    <a:lnTo>
                      <a:pt x="17" y="0"/>
                    </a:lnTo>
                    <a:lnTo>
                      <a:pt x="15" y="0"/>
                    </a:lnTo>
                    <a:lnTo>
                      <a:pt x="11" y="0"/>
                    </a:lnTo>
                    <a:lnTo>
                      <a:pt x="9" y="3"/>
                    </a:lnTo>
                    <a:lnTo>
                      <a:pt x="9" y="5"/>
                    </a:lnTo>
                    <a:lnTo>
                      <a:pt x="4" y="7"/>
                    </a:lnTo>
                    <a:lnTo>
                      <a:pt x="2" y="9"/>
                    </a:lnTo>
                    <a:lnTo>
                      <a:pt x="2" y="14"/>
                    </a:lnTo>
                    <a:lnTo>
                      <a:pt x="0" y="16"/>
                    </a:lnTo>
                    <a:lnTo>
                      <a:pt x="0" y="20"/>
                    </a:lnTo>
                    <a:lnTo>
                      <a:pt x="0" y="25"/>
                    </a:lnTo>
                    <a:lnTo>
                      <a:pt x="2" y="27"/>
                    </a:lnTo>
                    <a:lnTo>
                      <a:pt x="2" y="31"/>
                    </a:lnTo>
                    <a:lnTo>
                      <a:pt x="4" y="34"/>
                    </a:lnTo>
                    <a:lnTo>
                      <a:pt x="6" y="36"/>
                    </a:lnTo>
                    <a:lnTo>
                      <a:pt x="9" y="38"/>
                    </a:lnTo>
                    <a:lnTo>
                      <a:pt x="11" y="40"/>
                    </a:lnTo>
                    <a:lnTo>
                      <a:pt x="15" y="40"/>
                    </a:lnTo>
                    <a:lnTo>
                      <a:pt x="17" y="40"/>
                    </a:lnTo>
                    <a:lnTo>
                      <a:pt x="20" y="38"/>
                    </a:lnTo>
                    <a:lnTo>
                      <a:pt x="24" y="36"/>
                    </a:lnTo>
                    <a:lnTo>
                      <a:pt x="26" y="34"/>
                    </a:lnTo>
                    <a:lnTo>
                      <a:pt x="29" y="31"/>
                    </a:lnTo>
                    <a:lnTo>
                      <a:pt x="29"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7" name="Freeform 969"/>
              <p:cNvSpPr>
                <a:spLocks/>
              </p:cNvSpPr>
              <p:nvPr/>
            </p:nvSpPr>
            <p:spPr bwMode="auto">
              <a:xfrm>
                <a:off x="7314" y="1870"/>
                <a:ext cx="28" cy="38"/>
              </a:xfrm>
              <a:custGeom>
                <a:avLst/>
                <a:gdLst>
                  <a:gd name="T0" fmla="*/ 28 w 28"/>
                  <a:gd name="T1" fmla="*/ 18 h 38"/>
                  <a:gd name="T2" fmla="*/ 28 w 28"/>
                  <a:gd name="T3" fmla="*/ 16 h 38"/>
                  <a:gd name="T4" fmla="*/ 28 w 28"/>
                  <a:gd name="T5" fmla="*/ 11 h 38"/>
                  <a:gd name="T6" fmla="*/ 26 w 28"/>
                  <a:gd name="T7" fmla="*/ 9 h 38"/>
                  <a:gd name="T8" fmla="*/ 24 w 28"/>
                  <a:gd name="T9" fmla="*/ 5 h 38"/>
                  <a:gd name="T10" fmla="*/ 22 w 28"/>
                  <a:gd name="T11" fmla="*/ 2 h 38"/>
                  <a:gd name="T12" fmla="*/ 19 w 28"/>
                  <a:gd name="T13" fmla="*/ 2 h 38"/>
                  <a:gd name="T14" fmla="*/ 17 w 28"/>
                  <a:gd name="T15" fmla="*/ 0 h 38"/>
                  <a:gd name="T16" fmla="*/ 13 w 28"/>
                  <a:gd name="T17" fmla="*/ 0 h 38"/>
                  <a:gd name="T18" fmla="*/ 11 w 28"/>
                  <a:gd name="T19" fmla="*/ 0 h 38"/>
                  <a:gd name="T20" fmla="*/ 8 w 28"/>
                  <a:gd name="T21" fmla="*/ 2 h 38"/>
                  <a:gd name="T22" fmla="*/ 6 w 28"/>
                  <a:gd name="T23" fmla="*/ 2 h 38"/>
                  <a:gd name="T24" fmla="*/ 4 w 28"/>
                  <a:gd name="T25" fmla="*/ 5 h 38"/>
                  <a:gd name="T26" fmla="*/ 2 w 28"/>
                  <a:gd name="T27" fmla="*/ 9 h 38"/>
                  <a:gd name="T28" fmla="*/ 0 w 28"/>
                  <a:gd name="T29" fmla="*/ 11 h 38"/>
                  <a:gd name="T30" fmla="*/ 4 w 28"/>
                  <a:gd name="T31" fmla="*/ 16 h 38"/>
                  <a:gd name="T32" fmla="*/ 0 w 28"/>
                  <a:gd name="T33" fmla="*/ 18 h 38"/>
                  <a:gd name="T34" fmla="*/ 0 w 28"/>
                  <a:gd name="T35" fmla="*/ 22 h 38"/>
                  <a:gd name="T36" fmla="*/ 0 w 28"/>
                  <a:gd name="T37" fmla="*/ 27 h 38"/>
                  <a:gd name="T38" fmla="*/ 2 w 28"/>
                  <a:gd name="T39" fmla="*/ 29 h 38"/>
                  <a:gd name="T40" fmla="*/ 4 w 28"/>
                  <a:gd name="T41" fmla="*/ 33 h 38"/>
                  <a:gd name="T42" fmla="*/ 6 w 28"/>
                  <a:gd name="T43" fmla="*/ 36 h 38"/>
                  <a:gd name="T44" fmla="*/ 8 w 28"/>
                  <a:gd name="T45" fmla="*/ 38 h 38"/>
                  <a:gd name="T46" fmla="*/ 11 w 28"/>
                  <a:gd name="T47" fmla="*/ 38 h 38"/>
                  <a:gd name="T48" fmla="*/ 13 w 28"/>
                  <a:gd name="T49" fmla="*/ 38 h 38"/>
                  <a:gd name="T50" fmla="*/ 17 w 28"/>
                  <a:gd name="T51" fmla="*/ 38 h 38"/>
                  <a:gd name="T52" fmla="*/ 19 w 28"/>
                  <a:gd name="T53" fmla="*/ 38 h 38"/>
                  <a:gd name="T54" fmla="*/ 22 w 28"/>
                  <a:gd name="T55" fmla="*/ 36 h 38"/>
                  <a:gd name="T56" fmla="*/ 24 w 28"/>
                  <a:gd name="T57" fmla="*/ 33 h 38"/>
                  <a:gd name="T58" fmla="*/ 26 w 28"/>
                  <a:gd name="T59" fmla="*/ 29 h 38"/>
                  <a:gd name="T60" fmla="*/ 28 w 28"/>
                  <a:gd name="T61" fmla="*/ 27 h 38"/>
                  <a:gd name="T62" fmla="*/ 28 w 28"/>
                  <a:gd name="T6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8" h="38">
                    <a:moveTo>
                      <a:pt x="28" y="18"/>
                    </a:moveTo>
                    <a:lnTo>
                      <a:pt x="28" y="16"/>
                    </a:lnTo>
                    <a:lnTo>
                      <a:pt x="28" y="11"/>
                    </a:lnTo>
                    <a:lnTo>
                      <a:pt x="26" y="9"/>
                    </a:lnTo>
                    <a:lnTo>
                      <a:pt x="24" y="5"/>
                    </a:lnTo>
                    <a:lnTo>
                      <a:pt x="22" y="2"/>
                    </a:lnTo>
                    <a:lnTo>
                      <a:pt x="19" y="2"/>
                    </a:lnTo>
                    <a:lnTo>
                      <a:pt x="17" y="0"/>
                    </a:lnTo>
                    <a:lnTo>
                      <a:pt x="13" y="0"/>
                    </a:lnTo>
                    <a:lnTo>
                      <a:pt x="11" y="0"/>
                    </a:lnTo>
                    <a:lnTo>
                      <a:pt x="8" y="2"/>
                    </a:lnTo>
                    <a:lnTo>
                      <a:pt x="6" y="2"/>
                    </a:lnTo>
                    <a:lnTo>
                      <a:pt x="4" y="5"/>
                    </a:lnTo>
                    <a:lnTo>
                      <a:pt x="2" y="9"/>
                    </a:lnTo>
                    <a:lnTo>
                      <a:pt x="0" y="11"/>
                    </a:lnTo>
                    <a:lnTo>
                      <a:pt x="4" y="16"/>
                    </a:lnTo>
                    <a:lnTo>
                      <a:pt x="0" y="18"/>
                    </a:lnTo>
                    <a:lnTo>
                      <a:pt x="0" y="22"/>
                    </a:lnTo>
                    <a:lnTo>
                      <a:pt x="0" y="27"/>
                    </a:lnTo>
                    <a:lnTo>
                      <a:pt x="2" y="29"/>
                    </a:lnTo>
                    <a:lnTo>
                      <a:pt x="4" y="33"/>
                    </a:lnTo>
                    <a:lnTo>
                      <a:pt x="6" y="36"/>
                    </a:lnTo>
                    <a:lnTo>
                      <a:pt x="8" y="38"/>
                    </a:lnTo>
                    <a:lnTo>
                      <a:pt x="11" y="38"/>
                    </a:lnTo>
                    <a:lnTo>
                      <a:pt x="13" y="38"/>
                    </a:lnTo>
                    <a:lnTo>
                      <a:pt x="17" y="38"/>
                    </a:lnTo>
                    <a:lnTo>
                      <a:pt x="19" y="38"/>
                    </a:lnTo>
                    <a:lnTo>
                      <a:pt x="22" y="36"/>
                    </a:lnTo>
                    <a:lnTo>
                      <a:pt x="24" y="33"/>
                    </a:lnTo>
                    <a:lnTo>
                      <a:pt x="26" y="29"/>
                    </a:lnTo>
                    <a:lnTo>
                      <a:pt x="28" y="27"/>
                    </a:lnTo>
                    <a:lnTo>
                      <a:pt x="28" y="18"/>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8" name="Freeform 970"/>
              <p:cNvSpPr>
                <a:spLocks/>
              </p:cNvSpPr>
              <p:nvPr/>
            </p:nvSpPr>
            <p:spPr bwMode="auto">
              <a:xfrm>
                <a:off x="6045" y="2476"/>
                <a:ext cx="29" cy="38"/>
              </a:xfrm>
              <a:custGeom>
                <a:avLst/>
                <a:gdLst>
                  <a:gd name="T0" fmla="*/ 29 w 29"/>
                  <a:gd name="T1" fmla="*/ 20 h 38"/>
                  <a:gd name="T2" fmla="*/ 29 w 29"/>
                  <a:gd name="T3" fmla="*/ 11 h 38"/>
                  <a:gd name="T4" fmla="*/ 25 w 29"/>
                  <a:gd name="T5" fmla="*/ 7 h 38"/>
                  <a:gd name="T6" fmla="*/ 20 w 29"/>
                  <a:gd name="T7" fmla="*/ 2 h 38"/>
                  <a:gd name="T8" fmla="*/ 16 w 29"/>
                  <a:gd name="T9" fmla="*/ 0 h 38"/>
                  <a:gd name="T10" fmla="*/ 9 w 29"/>
                  <a:gd name="T11" fmla="*/ 2 h 38"/>
                  <a:gd name="T12" fmla="*/ 5 w 29"/>
                  <a:gd name="T13" fmla="*/ 7 h 38"/>
                  <a:gd name="T14" fmla="*/ 0 w 29"/>
                  <a:gd name="T15" fmla="*/ 11 h 38"/>
                  <a:gd name="T16" fmla="*/ 0 w 29"/>
                  <a:gd name="T17" fmla="*/ 20 h 38"/>
                  <a:gd name="T18" fmla="*/ 0 w 29"/>
                  <a:gd name="T19" fmla="*/ 27 h 38"/>
                  <a:gd name="T20" fmla="*/ 5 w 29"/>
                  <a:gd name="T21" fmla="*/ 33 h 38"/>
                  <a:gd name="T22" fmla="*/ 9 w 29"/>
                  <a:gd name="T23" fmla="*/ 38 h 38"/>
                  <a:gd name="T24" fmla="*/ 16 w 29"/>
                  <a:gd name="T25" fmla="*/ 38 h 38"/>
                  <a:gd name="T26" fmla="*/ 20 w 29"/>
                  <a:gd name="T27" fmla="*/ 38 h 38"/>
                  <a:gd name="T28" fmla="*/ 25 w 29"/>
                  <a:gd name="T29" fmla="*/ 33 h 38"/>
                  <a:gd name="T30" fmla="*/ 29 w 29"/>
                  <a:gd name="T31" fmla="*/ 27 h 38"/>
                  <a:gd name="T32" fmla="*/ 29 w 29"/>
                  <a:gd name="T3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9" h="38">
                    <a:moveTo>
                      <a:pt x="29" y="20"/>
                    </a:moveTo>
                    <a:lnTo>
                      <a:pt x="29" y="11"/>
                    </a:lnTo>
                    <a:lnTo>
                      <a:pt x="25" y="7"/>
                    </a:lnTo>
                    <a:lnTo>
                      <a:pt x="20" y="2"/>
                    </a:lnTo>
                    <a:lnTo>
                      <a:pt x="16" y="0"/>
                    </a:lnTo>
                    <a:lnTo>
                      <a:pt x="9" y="2"/>
                    </a:lnTo>
                    <a:lnTo>
                      <a:pt x="5" y="7"/>
                    </a:lnTo>
                    <a:lnTo>
                      <a:pt x="0" y="11"/>
                    </a:lnTo>
                    <a:lnTo>
                      <a:pt x="0" y="20"/>
                    </a:lnTo>
                    <a:lnTo>
                      <a:pt x="0" y="27"/>
                    </a:lnTo>
                    <a:lnTo>
                      <a:pt x="5" y="33"/>
                    </a:lnTo>
                    <a:lnTo>
                      <a:pt x="9" y="38"/>
                    </a:lnTo>
                    <a:lnTo>
                      <a:pt x="16" y="38"/>
                    </a:lnTo>
                    <a:lnTo>
                      <a:pt x="20" y="38"/>
                    </a:lnTo>
                    <a:lnTo>
                      <a:pt x="25" y="33"/>
                    </a:lnTo>
                    <a:lnTo>
                      <a:pt x="29" y="27"/>
                    </a:lnTo>
                    <a:lnTo>
                      <a:pt x="29" y="20"/>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9" name="Freeform 971"/>
              <p:cNvSpPr>
                <a:spLocks/>
              </p:cNvSpPr>
              <p:nvPr/>
            </p:nvSpPr>
            <p:spPr bwMode="auto">
              <a:xfrm>
                <a:off x="6131" y="2337"/>
                <a:ext cx="29" cy="40"/>
              </a:xfrm>
              <a:custGeom>
                <a:avLst/>
                <a:gdLst>
                  <a:gd name="T0" fmla="*/ 29 w 29"/>
                  <a:gd name="T1" fmla="*/ 20 h 40"/>
                  <a:gd name="T2" fmla="*/ 29 w 29"/>
                  <a:gd name="T3" fmla="*/ 13 h 40"/>
                  <a:gd name="T4" fmla="*/ 25 w 29"/>
                  <a:gd name="T5" fmla="*/ 7 h 40"/>
                  <a:gd name="T6" fmla="*/ 20 w 29"/>
                  <a:gd name="T7" fmla="*/ 2 h 40"/>
                  <a:gd name="T8" fmla="*/ 14 w 29"/>
                  <a:gd name="T9" fmla="*/ 0 h 40"/>
                  <a:gd name="T10" fmla="*/ 9 w 29"/>
                  <a:gd name="T11" fmla="*/ 2 h 40"/>
                  <a:gd name="T12" fmla="*/ 5 w 29"/>
                  <a:gd name="T13" fmla="*/ 7 h 40"/>
                  <a:gd name="T14" fmla="*/ 0 w 29"/>
                  <a:gd name="T15" fmla="*/ 13 h 40"/>
                  <a:gd name="T16" fmla="*/ 0 w 29"/>
                  <a:gd name="T17" fmla="*/ 20 h 40"/>
                  <a:gd name="T18" fmla="*/ 0 w 29"/>
                  <a:gd name="T19" fmla="*/ 26 h 40"/>
                  <a:gd name="T20" fmla="*/ 5 w 29"/>
                  <a:gd name="T21" fmla="*/ 33 h 40"/>
                  <a:gd name="T22" fmla="*/ 9 w 29"/>
                  <a:gd name="T23" fmla="*/ 37 h 40"/>
                  <a:gd name="T24" fmla="*/ 14 w 29"/>
                  <a:gd name="T25" fmla="*/ 40 h 40"/>
                  <a:gd name="T26" fmla="*/ 20 w 29"/>
                  <a:gd name="T27" fmla="*/ 37 h 40"/>
                  <a:gd name="T28" fmla="*/ 25 w 29"/>
                  <a:gd name="T29" fmla="*/ 33 h 40"/>
                  <a:gd name="T30" fmla="*/ 29 w 29"/>
                  <a:gd name="T31" fmla="*/ 26 h 40"/>
                  <a:gd name="T32" fmla="*/ 29 w 29"/>
                  <a:gd name="T3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9" h="40">
                    <a:moveTo>
                      <a:pt x="29" y="20"/>
                    </a:moveTo>
                    <a:lnTo>
                      <a:pt x="29" y="13"/>
                    </a:lnTo>
                    <a:lnTo>
                      <a:pt x="25" y="7"/>
                    </a:lnTo>
                    <a:lnTo>
                      <a:pt x="20" y="2"/>
                    </a:lnTo>
                    <a:lnTo>
                      <a:pt x="14" y="0"/>
                    </a:lnTo>
                    <a:lnTo>
                      <a:pt x="9" y="2"/>
                    </a:lnTo>
                    <a:lnTo>
                      <a:pt x="5" y="7"/>
                    </a:lnTo>
                    <a:lnTo>
                      <a:pt x="0" y="13"/>
                    </a:lnTo>
                    <a:lnTo>
                      <a:pt x="0" y="20"/>
                    </a:lnTo>
                    <a:lnTo>
                      <a:pt x="0" y="26"/>
                    </a:lnTo>
                    <a:lnTo>
                      <a:pt x="5" y="33"/>
                    </a:lnTo>
                    <a:lnTo>
                      <a:pt x="9" y="37"/>
                    </a:lnTo>
                    <a:lnTo>
                      <a:pt x="14" y="40"/>
                    </a:lnTo>
                    <a:lnTo>
                      <a:pt x="20" y="37"/>
                    </a:lnTo>
                    <a:lnTo>
                      <a:pt x="25" y="33"/>
                    </a:lnTo>
                    <a:lnTo>
                      <a:pt x="29" y="26"/>
                    </a:lnTo>
                    <a:lnTo>
                      <a:pt x="29" y="20"/>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0" name="Freeform 972"/>
              <p:cNvSpPr>
                <a:spLocks/>
              </p:cNvSpPr>
              <p:nvPr/>
            </p:nvSpPr>
            <p:spPr bwMode="auto">
              <a:xfrm>
                <a:off x="6165" y="2255"/>
                <a:ext cx="30" cy="38"/>
              </a:xfrm>
              <a:custGeom>
                <a:avLst/>
                <a:gdLst>
                  <a:gd name="T0" fmla="*/ 30 w 30"/>
                  <a:gd name="T1" fmla="*/ 18 h 38"/>
                  <a:gd name="T2" fmla="*/ 28 w 30"/>
                  <a:gd name="T3" fmla="*/ 11 h 38"/>
                  <a:gd name="T4" fmla="*/ 26 w 30"/>
                  <a:gd name="T5" fmla="*/ 4 h 38"/>
                  <a:gd name="T6" fmla="*/ 22 w 30"/>
                  <a:gd name="T7" fmla="*/ 0 h 38"/>
                  <a:gd name="T8" fmla="*/ 15 w 30"/>
                  <a:gd name="T9" fmla="*/ 0 h 38"/>
                  <a:gd name="T10" fmla="*/ 8 w 30"/>
                  <a:gd name="T11" fmla="*/ 0 h 38"/>
                  <a:gd name="T12" fmla="*/ 4 w 30"/>
                  <a:gd name="T13" fmla="*/ 4 h 38"/>
                  <a:gd name="T14" fmla="*/ 2 w 30"/>
                  <a:gd name="T15" fmla="*/ 11 h 38"/>
                  <a:gd name="T16" fmla="*/ 0 w 30"/>
                  <a:gd name="T17" fmla="*/ 18 h 38"/>
                  <a:gd name="T18" fmla="*/ 2 w 30"/>
                  <a:gd name="T19" fmla="*/ 27 h 38"/>
                  <a:gd name="T20" fmla="*/ 4 w 30"/>
                  <a:gd name="T21" fmla="*/ 31 h 38"/>
                  <a:gd name="T22" fmla="*/ 8 w 30"/>
                  <a:gd name="T23" fmla="*/ 35 h 38"/>
                  <a:gd name="T24" fmla="*/ 15 w 30"/>
                  <a:gd name="T25" fmla="*/ 38 h 38"/>
                  <a:gd name="T26" fmla="*/ 22 w 30"/>
                  <a:gd name="T27" fmla="*/ 35 h 38"/>
                  <a:gd name="T28" fmla="*/ 26 w 30"/>
                  <a:gd name="T29" fmla="*/ 31 h 38"/>
                  <a:gd name="T30" fmla="*/ 28 w 30"/>
                  <a:gd name="T31" fmla="*/ 27 h 38"/>
                  <a:gd name="T32" fmla="*/ 30 w 30"/>
                  <a:gd name="T3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0" h="38">
                    <a:moveTo>
                      <a:pt x="30" y="18"/>
                    </a:moveTo>
                    <a:lnTo>
                      <a:pt x="28" y="11"/>
                    </a:lnTo>
                    <a:lnTo>
                      <a:pt x="26" y="4"/>
                    </a:lnTo>
                    <a:lnTo>
                      <a:pt x="22" y="0"/>
                    </a:lnTo>
                    <a:lnTo>
                      <a:pt x="15" y="0"/>
                    </a:lnTo>
                    <a:lnTo>
                      <a:pt x="8" y="0"/>
                    </a:lnTo>
                    <a:lnTo>
                      <a:pt x="4" y="4"/>
                    </a:lnTo>
                    <a:lnTo>
                      <a:pt x="2" y="11"/>
                    </a:lnTo>
                    <a:lnTo>
                      <a:pt x="0" y="18"/>
                    </a:lnTo>
                    <a:lnTo>
                      <a:pt x="2" y="27"/>
                    </a:lnTo>
                    <a:lnTo>
                      <a:pt x="4" y="31"/>
                    </a:lnTo>
                    <a:lnTo>
                      <a:pt x="8" y="35"/>
                    </a:lnTo>
                    <a:lnTo>
                      <a:pt x="15" y="38"/>
                    </a:lnTo>
                    <a:lnTo>
                      <a:pt x="22" y="35"/>
                    </a:lnTo>
                    <a:lnTo>
                      <a:pt x="26" y="31"/>
                    </a:lnTo>
                    <a:lnTo>
                      <a:pt x="28" y="27"/>
                    </a:lnTo>
                    <a:lnTo>
                      <a:pt x="30" y="18"/>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1" name="Freeform 973"/>
              <p:cNvSpPr>
                <a:spLocks/>
              </p:cNvSpPr>
              <p:nvPr/>
            </p:nvSpPr>
            <p:spPr bwMode="auto">
              <a:xfrm>
                <a:off x="6277" y="2045"/>
                <a:ext cx="29" cy="40"/>
              </a:xfrm>
              <a:custGeom>
                <a:avLst/>
                <a:gdLst>
                  <a:gd name="T0" fmla="*/ 29 w 29"/>
                  <a:gd name="T1" fmla="*/ 20 h 40"/>
                  <a:gd name="T2" fmla="*/ 29 w 29"/>
                  <a:gd name="T3" fmla="*/ 13 h 40"/>
                  <a:gd name="T4" fmla="*/ 25 w 29"/>
                  <a:gd name="T5" fmla="*/ 7 h 40"/>
                  <a:gd name="T6" fmla="*/ 20 w 29"/>
                  <a:gd name="T7" fmla="*/ 2 h 40"/>
                  <a:gd name="T8" fmla="*/ 13 w 29"/>
                  <a:gd name="T9" fmla="*/ 0 h 40"/>
                  <a:gd name="T10" fmla="*/ 9 w 29"/>
                  <a:gd name="T11" fmla="*/ 2 h 40"/>
                  <a:gd name="T12" fmla="*/ 5 w 29"/>
                  <a:gd name="T13" fmla="*/ 7 h 40"/>
                  <a:gd name="T14" fmla="*/ 0 w 29"/>
                  <a:gd name="T15" fmla="*/ 13 h 40"/>
                  <a:gd name="T16" fmla="*/ 0 w 29"/>
                  <a:gd name="T17" fmla="*/ 20 h 40"/>
                  <a:gd name="T18" fmla="*/ 0 w 29"/>
                  <a:gd name="T19" fmla="*/ 26 h 40"/>
                  <a:gd name="T20" fmla="*/ 5 w 29"/>
                  <a:gd name="T21" fmla="*/ 33 h 40"/>
                  <a:gd name="T22" fmla="*/ 9 w 29"/>
                  <a:gd name="T23" fmla="*/ 37 h 40"/>
                  <a:gd name="T24" fmla="*/ 13 w 29"/>
                  <a:gd name="T25" fmla="*/ 40 h 40"/>
                  <a:gd name="T26" fmla="*/ 20 w 29"/>
                  <a:gd name="T27" fmla="*/ 37 h 40"/>
                  <a:gd name="T28" fmla="*/ 25 w 29"/>
                  <a:gd name="T29" fmla="*/ 33 h 40"/>
                  <a:gd name="T30" fmla="*/ 29 w 29"/>
                  <a:gd name="T31" fmla="*/ 26 h 40"/>
                  <a:gd name="T32" fmla="*/ 29 w 29"/>
                  <a:gd name="T3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9" h="40">
                    <a:moveTo>
                      <a:pt x="29" y="20"/>
                    </a:moveTo>
                    <a:lnTo>
                      <a:pt x="29" y="13"/>
                    </a:lnTo>
                    <a:lnTo>
                      <a:pt x="25" y="7"/>
                    </a:lnTo>
                    <a:lnTo>
                      <a:pt x="20" y="2"/>
                    </a:lnTo>
                    <a:lnTo>
                      <a:pt x="13" y="0"/>
                    </a:lnTo>
                    <a:lnTo>
                      <a:pt x="9" y="2"/>
                    </a:lnTo>
                    <a:lnTo>
                      <a:pt x="5" y="7"/>
                    </a:lnTo>
                    <a:lnTo>
                      <a:pt x="0" y="13"/>
                    </a:lnTo>
                    <a:lnTo>
                      <a:pt x="0" y="20"/>
                    </a:lnTo>
                    <a:lnTo>
                      <a:pt x="0" y="26"/>
                    </a:lnTo>
                    <a:lnTo>
                      <a:pt x="5" y="33"/>
                    </a:lnTo>
                    <a:lnTo>
                      <a:pt x="9" y="37"/>
                    </a:lnTo>
                    <a:lnTo>
                      <a:pt x="13" y="40"/>
                    </a:lnTo>
                    <a:lnTo>
                      <a:pt x="20" y="37"/>
                    </a:lnTo>
                    <a:lnTo>
                      <a:pt x="25" y="33"/>
                    </a:lnTo>
                    <a:lnTo>
                      <a:pt x="29" y="26"/>
                    </a:lnTo>
                    <a:lnTo>
                      <a:pt x="29" y="20"/>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2" name="Freeform 974"/>
              <p:cNvSpPr>
                <a:spLocks/>
              </p:cNvSpPr>
              <p:nvPr/>
            </p:nvSpPr>
            <p:spPr bwMode="auto">
              <a:xfrm>
                <a:off x="6355" y="1956"/>
                <a:ext cx="31" cy="38"/>
              </a:xfrm>
              <a:custGeom>
                <a:avLst/>
                <a:gdLst>
                  <a:gd name="T0" fmla="*/ 31 w 31"/>
                  <a:gd name="T1" fmla="*/ 18 h 38"/>
                  <a:gd name="T2" fmla="*/ 28 w 31"/>
                  <a:gd name="T3" fmla="*/ 11 h 38"/>
                  <a:gd name="T4" fmla="*/ 26 w 31"/>
                  <a:gd name="T5" fmla="*/ 5 h 38"/>
                  <a:gd name="T6" fmla="*/ 19 w 31"/>
                  <a:gd name="T7" fmla="*/ 0 h 38"/>
                  <a:gd name="T8" fmla="*/ 15 w 31"/>
                  <a:gd name="T9" fmla="*/ 0 h 38"/>
                  <a:gd name="T10" fmla="*/ 8 w 31"/>
                  <a:gd name="T11" fmla="*/ 0 h 38"/>
                  <a:gd name="T12" fmla="*/ 4 w 31"/>
                  <a:gd name="T13" fmla="*/ 5 h 38"/>
                  <a:gd name="T14" fmla="*/ 2 w 31"/>
                  <a:gd name="T15" fmla="*/ 11 h 38"/>
                  <a:gd name="T16" fmla="*/ 0 w 31"/>
                  <a:gd name="T17" fmla="*/ 18 h 38"/>
                  <a:gd name="T18" fmla="*/ 2 w 31"/>
                  <a:gd name="T19" fmla="*/ 27 h 38"/>
                  <a:gd name="T20" fmla="*/ 4 w 31"/>
                  <a:gd name="T21" fmla="*/ 31 h 38"/>
                  <a:gd name="T22" fmla="*/ 8 w 31"/>
                  <a:gd name="T23" fmla="*/ 36 h 38"/>
                  <a:gd name="T24" fmla="*/ 15 w 31"/>
                  <a:gd name="T25" fmla="*/ 38 h 38"/>
                  <a:gd name="T26" fmla="*/ 19 w 31"/>
                  <a:gd name="T27" fmla="*/ 36 h 38"/>
                  <a:gd name="T28" fmla="*/ 26 w 31"/>
                  <a:gd name="T29" fmla="*/ 31 h 38"/>
                  <a:gd name="T30" fmla="*/ 28 w 31"/>
                  <a:gd name="T31" fmla="*/ 27 h 38"/>
                  <a:gd name="T32" fmla="*/ 31 w 31"/>
                  <a:gd name="T3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1" h="38">
                    <a:moveTo>
                      <a:pt x="31" y="18"/>
                    </a:moveTo>
                    <a:lnTo>
                      <a:pt x="28" y="11"/>
                    </a:lnTo>
                    <a:lnTo>
                      <a:pt x="26" y="5"/>
                    </a:lnTo>
                    <a:lnTo>
                      <a:pt x="19" y="0"/>
                    </a:lnTo>
                    <a:lnTo>
                      <a:pt x="15" y="0"/>
                    </a:lnTo>
                    <a:lnTo>
                      <a:pt x="8" y="0"/>
                    </a:lnTo>
                    <a:lnTo>
                      <a:pt x="4" y="5"/>
                    </a:lnTo>
                    <a:lnTo>
                      <a:pt x="2" y="11"/>
                    </a:lnTo>
                    <a:lnTo>
                      <a:pt x="0" y="18"/>
                    </a:lnTo>
                    <a:lnTo>
                      <a:pt x="2" y="27"/>
                    </a:lnTo>
                    <a:lnTo>
                      <a:pt x="4" y="31"/>
                    </a:lnTo>
                    <a:lnTo>
                      <a:pt x="8" y="36"/>
                    </a:lnTo>
                    <a:lnTo>
                      <a:pt x="15" y="38"/>
                    </a:lnTo>
                    <a:lnTo>
                      <a:pt x="19" y="36"/>
                    </a:lnTo>
                    <a:lnTo>
                      <a:pt x="26" y="31"/>
                    </a:lnTo>
                    <a:lnTo>
                      <a:pt x="28" y="27"/>
                    </a:lnTo>
                    <a:lnTo>
                      <a:pt x="31" y="18"/>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3" name="Freeform 975"/>
              <p:cNvSpPr>
                <a:spLocks/>
              </p:cNvSpPr>
              <p:nvPr/>
            </p:nvSpPr>
            <p:spPr bwMode="auto">
              <a:xfrm>
                <a:off x="6452" y="1879"/>
                <a:ext cx="29" cy="38"/>
              </a:xfrm>
              <a:custGeom>
                <a:avLst/>
                <a:gdLst>
                  <a:gd name="T0" fmla="*/ 29 w 29"/>
                  <a:gd name="T1" fmla="*/ 20 h 38"/>
                  <a:gd name="T2" fmla="*/ 29 w 29"/>
                  <a:gd name="T3" fmla="*/ 11 h 38"/>
                  <a:gd name="T4" fmla="*/ 24 w 29"/>
                  <a:gd name="T5" fmla="*/ 4 h 38"/>
                  <a:gd name="T6" fmla="*/ 20 w 29"/>
                  <a:gd name="T7" fmla="*/ 2 h 38"/>
                  <a:gd name="T8" fmla="*/ 13 w 29"/>
                  <a:gd name="T9" fmla="*/ 0 h 38"/>
                  <a:gd name="T10" fmla="*/ 9 w 29"/>
                  <a:gd name="T11" fmla="*/ 2 h 38"/>
                  <a:gd name="T12" fmla="*/ 4 w 29"/>
                  <a:gd name="T13" fmla="*/ 4 h 38"/>
                  <a:gd name="T14" fmla="*/ 0 w 29"/>
                  <a:gd name="T15" fmla="*/ 11 h 38"/>
                  <a:gd name="T16" fmla="*/ 0 w 29"/>
                  <a:gd name="T17" fmla="*/ 20 h 38"/>
                  <a:gd name="T18" fmla="*/ 0 w 29"/>
                  <a:gd name="T19" fmla="*/ 27 h 38"/>
                  <a:gd name="T20" fmla="*/ 4 w 29"/>
                  <a:gd name="T21" fmla="*/ 33 h 38"/>
                  <a:gd name="T22" fmla="*/ 9 w 29"/>
                  <a:gd name="T23" fmla="*/ 35 h 38"/>
                  <a:gd name="T24" fmla="*/ 13 w 29"/>
                  <a:gd name="T25" fmla="*/ 38 h 38"/>
                  <a:gd name="T26" fmla="*/ 20 w 29"/>
                  <a:gd name="T27" fmla="*/ 35 h 38"/>
                  <a:gd name="T28" fmla="*/ 24 w 29"/>
                  <a:gd name="T29" fmla="*/ 33 h 38"/>
                  <a:gd name="T30" fmla="*/ 29 w 29"/>
                  <a:gd name="T31" fmla="*/ 27 h 38"/>
                  <a:gd name="T32" fmla="*/ 29 w 29"/>
                  <a:gd name="T3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9" h="38">
                    <a:moveTo>
                      <a:pt x="29" y="20"/>
                    </a:moveTo>
                    <a:lnTo>
                      <a:pt x="29" y="11"/>
                    </a:lnTo>
                    <a:lnTo>
                      <a:pt x="24" y="4"/>
                    </a:lnTo>
                    <a:lnTo>
                      <a:pt x="20" y="2"/>
                    </a:lnTo>
                    <a:lnTo>
                      <a:pt x="13" y="0"/>
                    </a:lnTo>
                    <a:lnTo>
                      <a:pt x="9" y="2"/>
                    </a:lnTo>
                    <a:lnTo>
                      <a:pt x="4" y="4"/>
                    </a:lnTo>
                    <a:lnTo>
                      <a:pt x="0" y="11"/>
                    </a:lnTo>
                    <a:lnTo>
                      <a:pt x="0" y="20"/>
                    </a:lnTo>
                    <a:lnTo>
                      <a:pt x="0" y="27"/>
                    </a:lnTo>
                    <a:lnTo>
                      <a:pt x="4" y="33"/>
                    </a:lnTo>
                    <a:lnTo>
                      <a:pt x="9" y="35"/>
                    </a:lnTo>
                    <a:lnTo>
                      <a:pt x="13" y="38"/>
                    </a:lnTo>
                    <a:lnTo>
                      <a:pt x="20" y="35"/>
                    </a:lnTo>
                    <a:lnTo>
                      <a:pt x="24" y="33"/>
                    </a:lnTo>
                    <a:lnTo>
                      <a:pt x="29" y="27"/>
                    </a:lnTo>
                    <a:lnTo>
                      <a:pt x="29" y="20"/>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4" name="Freeform 976"/>
              <p:cNvSpPr>
                <a:spLocks/>
              </p:cNvSpPr>
              <p:nvPr/>
            </p:nvSpPr>
            <p:spPr bwMode="auto">
              <a:xfrm>
                <a:off x="6545" y="2735"/>
                <a:ext cx="28" cy="40"/>
              </a:xfrm>
              <a:custGeom>
                <a:avLst/>
                <a:gdLst>
                  <a:gd name="T0" fmla="*/ 28 w 28"/>
                  <a:gd name="T1" fmla="*/ 20 h 40"/>
                  <a:gd name="T2" fmla="*/ 28 w 28"/>
                  <a:gd name="T3" fmla="*/ 13 h 40"/>
                  <a:gd name="T4" fmla="*/ 24 w 28"/>
                  <a:gd name="T5" fmla="*/ 7 h 40"/>
                  <a:gd name="T6" fmla="*/ 19 w 28"/>
                  <a:gd name="T7" fmla="*/ 2 h 40"/>
                  <a:gd name="T8" fmla="*/ 15 w 28"/>
                  <a:gd name="T9" fmla="*/ 0 h 40"/>
                  <a:gd name="T10" fmla="*/ 8 w 28"/>
                  <a:gd name="T11" fmla="*/ 2 h 40"/>
                  <a:gd name="T12" fmla="*/ 4 w 28"/>
                  <a:gd name="T13" fmla="*/ 7 h 40"/>
                  <a:gd name="T14" fmla="*/ 0 w 28"/>
                  <a:gd name="T15" fmla="*/ 13 h 40"/>
                  <a:gd name="T16" fmla="*/ 0 w 28"/>
                  <a:gd name="T17" fmla="*/ 20 h 40"/>
                  <a:gd name="T18" fmla="*/ 0 w 28"/>
                  <a:gd name="T19" fmla="*/ 27 h 40"/>
                  <a:gd name="T20" fmla="*/ 4 w 28"/>
                  <a:gd name="T21" fmla="*/ 33 h 40"/>
                  <a:gd name="T22" fmla="*/ 8 w 28"/>
                  <a:gd name="T23" fmla="*/ 38 h 40"/>
                  <a:gd name="T24" fmla="*/ 15 w 28"/>
                  <a:gd name="T25" fmla="*/ 40 h 40"/>
                  <a:gd name="T26" fmla="*/ 19 w 28"/>
                  <a:gd name="T27" fmla="*/ 38 h 40"/>
                  <a:gd name="T28" fmla="*/ 24 w 28"/>
                  <a:gd name="T29" fmla="*/ 33 h 40"/>
                  <a:gd name="T30" fmla="*/ 28 w 28"/>
                  <a:gd name="T31" fmla="*/ 27 h 40"/>
                  <a:gd name="T32" fmla="*/ 28 w 28"/>
                  <a:gd name="T3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8" h="40">
                    <a:moveTo>
                      <a:pt x="28" y="20"/>
                    </a:moveTo>
                    <a:lnTo>
                      <a:pt x="28" y="13"/>
                    </a:lnTo>
                    <a:lnTo>
                      <a:pt x="24" y="7"/>
                    </a:lnTo>
                    <a:lnTo>
                      <a:pt x="19" y="2"/>
                    </a:lnTo>
                    <a:lnTo>
                      <a:pt x="15" y="0"/>
                    </a:lnTo>
                    <a:lnTo>
                      <a:pt x="8" y="2"/>
                    </a:lnTo>
                    <a:lnTo>
                      <a:pt x="4" y="7"/>
                    </a:lnTo>
                    <a:lnTo>
                      <a:pt x="0" y="13"/>
                    </a:lnTo>
                    <a:lnTo>
                      <a:pt x="0" y="20"/>
                    </a:lnTo>
                    <a:lnTo>
                      <a:pt x="0" y="27"/>
                    </a:lnTo>
                    <a:lnTo>
                      <a:pt x="4" y="33"/>
                    </a:lnTo>
                    <a:lnTo>
                      <a:pt x="8" y="38"/>
                    </a:lnTo>
                    <a:lnTo>
                      <a:pt x="15" y="40"/>
                    </a:lnTo>
                    <a:lnTo>
                      <a:pt x="19" y="38"/>
                    </a:lnTo>
                    <a:lnTo>
                      <a:pt x="24" y="33"/>
                    </a:lnTo>
                    <a:lnTo>
                      <a:pt x="28" y="27"/>
                    </a:lnTo>
                    <a:lnTo>
                      <a:pt x="28" y="20"/>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5" name="Rectangle 977"/>
              <p:cNvSpPr>
                <a:spLocks noChangeArrowheads="1"/>
              </p:cNvSpPr>
              <p:nvPr/>
            </p:nvSpPr>
            <p:spPr bwMode="auto">
              <a:xfrm>
                <a:off x="6604" y="2682"/>
                <a:ext cx="636"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F1A17"/>
                    </a:solidFill>
                    <a:effectLst/>
                    <a:latin typeface="Arial" panose="020B0604020202020204" pitchFamily="34" charset="0"/>
                  </a:rPr>
                  <a:t>monomeric 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46" name="Rectangle 978"/>
              <p:cNvSpPr>
                <a:spLocks noChangeArrowheads="1"/>
              </p:cNvSpPr>
              <p:nvPr/>
            </p:nvSpPr>
            <p:spPr bwMode="auto">
              <a:xfrm>
                <a:off x="7068" y="2706"/>
                <a:ext cx="146"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F1A17"/>
                    </a:solidFill>
                    <a:effectLst/>
                    <a:latin typeface="Arial" panose="020B0604020202020204" pitchFamily="34" charset="0"/>
                  </a:rPr>
                  <a:t>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47" name="Rectangle 979"/>
              <p:cNvSpPr>
                <a:spLocks noChangeArrowheads="1"/>
              </p:cNvSpPr>
              <p:nvPr/>
            </p:nvSpPr>
            <p:spPr bwMode="auto">
              <a:xfrm>
                <a:off x="6611" y="2817"/>
                <a:ext cx="574"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polymeric 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8" name="Rectangle 980"/>
              <p:cNvSpPr>
                <a:spLocks noChangeArrowheads="1"/>
              </p:cNvSpPr>
              <p:nvPr/>
            </p:nvSpPr>
            <p:spPr bwMode="auto">
              <a:xfrm>
                <a:off x="7026" y="2839"/>
                <a:ext cx="146"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F1A17"/>
                    </a:solidFill>
                    <a:effectLst/>
                    <a:latin typeface="Arial" panose="020B0604020202020204" pitchFamily="34" charset="0"/>
                  </a:rPr>
                  <a:t>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49" name="Freeform 981"/>
              <p:cNvSpPr>
                <a:spLocks/>
              </p:cNvSpPr>
              <p:nvPr/>
            </p:nvSpPr>
            <p:spPr bwMode="auto">
              <a:xfrm>
                <a:off x="6545" y="2863"/>
                <a:ext cx="31" cy="40"/>
              </a:xfrm>
              <a:custGeom>
                <a:avLst/>
                <a:gdLst>
                  <a:gd name="T0" fmla="*/ 31 w 31"/>
                  <a:gd name="T1" fmla="*/ 20 h 40"/>
                  <a:gd name="T2" fmla="*/ 31 w 31"/>
                  <a:gd name="T3" fmla="*/ 16 h 40"/>
                  <a:gd name="T4" fmla="*/ 31 w 31"/>
                  <a:gd name="T5" fmla="*/ 14 h 40"/>
                  <a:gd name="T6" fmla="*/ 28 w 31"/>
                  <a:gd name="T7" fmla="*/ 9 h 40"/>
                  <a:gd name="T8" fmla="*/ 26 w 31"/>
                  <a:gd name="T9" fmla="*/ 7 h 40"/>
                  <a:gd name="T10" fmla="*/ 24 w 31"/>
                  <a:gd name="T11" fmla="*/ 5 h 40"/>
                  <a:gd name="T12" fmla="*/ 22 w 31"/>
                  <a:gd name="T13" fmla="*/ 3 h 40"/>
                  <a:gd name="T14" fmla="*/ 17 w 31"/>
                  <a:gd name="T15" fmla="*/ 0 h 40"/>
                  <a:gd name="T16" fmla="*/ 15 w 31"/>
                  <a:gd name="T17" fmla="*/ 0 h 40"/>
                  <a:gd name="T18" fmla="*/ 13 w 31"/>
                  <a:gd name="T19" fmla="*/ 0 h 40"/>
                  <a:gd name="T20" fmla="*/ 11 w 31"/>
                  <a:gd name="T21" fmla="*/ 3 h 40"/>
                  <a:gd name="T22" fmla="*/ 6 w 31"/>
                  <a:gd name="T23" fmla="*/ 5 h 40"/>
                  <a:gd name="T24" fmla="*/ 4 w 31"/>
                  <a:gd name="T25" fmla="*/ 7 h 40"/>
                  <a:gd name="T26" fmla="*/ 2 w 31"/>
                  <a:gd name="T27" fmla="*/ 9 h 40"/>
                  <a:gd name="T28" fmla="*/ 2 w 31"/>
                  <a:gd name="T29" fmla="*/ 14 h 40"/>
                  <a:gd name="T30" fmla="*/ 0 w 31"/>
                  <a:gd name="T31" fmla="*/ 16 h 40"/>
                  <a:gd name="T32" fmla="*/ 0 w 31"/>
                  <a:gd name="T33" fmla="*/ 20 h 40"/>
                  <a:gd name="T34" fmla="*/ 0 w 31"/>
                  <a:gd name="T35" fmla="*/ 25 h 40"/>
                  <a:gd name="T36" fmla="*/ 2 w 31"/>
                  <a:gd name="T37" fmla="*/ 27 h 40"/>
                  <a:gd name="T38" fmla="*/ 2 w 31"/>
                  <a:gd name="T39" fmla="*/ 31 h 40"/>
                  <a:gd name="T40" fmla="*/ 4 w 31"/>
                  <a:gd name="T41" fmla="*/ 34 h 40"/>
                  <a:gd name="T42" fmla="*/ 6 w 31"/>
                  <a:gd name="T43" fmla="*/ 36 h 40"/>
                  <a:gd name="T44" fmla="*/ 11 w 31"/>
                  <a:gd name="T45" fmla="*/ 38 h 40"/>
                  <a:gd name="T46" fmla="*/ 13 w 31"/>
                  <a:gd name="T47" fmla="*/ 38 h 40"/>
                  <a:gd name="T48" fmla="*/ 15 w 31"/>
                  <a:gd name="T49" fmla="*/ 40 h 40"/>
                  <a:gd name="T50" fmla="*/ 17 w 31"/>
                  <a:gd name="T51" fmla="*/ 38 h 40"/>
                  <a:gd name="T52" fmla="*/ 22 w 31"/>
                  <a:gd name="T53" fmla="*/ 38 h 40"/>
                  <a:gd name="T54" fmla="*/ 24 w 31"/>
                  <a:gd name="T55" fmla="*/ 36 h 40"/>
                  <a:gd name="T56" fmla="*/ 26 w 31"/>
                  <a:gd name="T57" fmla="*/ 34 h 40"/>
                  <a:gd name="T58" fmla="*/ 28 w 31"/>
                  <a:gd name="T59" fmla="*/ 31 h 40"/>
                  <a:gd name="T60" fmla="*/ 31 w 31"/>
                  <a:gd name="T61" fmla="*/ 27 h 40"/>
                  <a:gd name="T62" fmla="*/ 31 w 31"/>
                  <a:gd name="T6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 h="40">
                    <a:moveTo>
                      <a:pt x="31" y="20"/>
                    </a:moveTo>
                    <a:lnTo>
                      <a:pt x="31" y="16"/>
                    </a:lnTo>
                    <a:lnTo>
                      <a:pt x="31" y="14"/>
                    </a:lnTo>
                    <a:lnTo>
                      <a:pt x="28" y="9"/>
                    </a:lnTo>
                    <a:lnTo>
                      <a:pt x="26" y="7"/>
                    </a:lnTo>
                    <a:lnTo>
                      <a:pt x="24" y="5"/>
                    </a:lnTo>
                    <a:lnTo>
                      <a:pt x="22" y="3"/>
                    </a:lnTo>
                    <a:lnTo>
                      <a:pt x="17" y="0"/>
                    </a:lnTo>
                    <a:lnTo>
                      <a:pt x="15" y="0"/>
                    </a:lnTo>
                    <a:lnTo>
                      <a:pt x="13" y="0"/>
                    </a:lnTo>
                    <a:lnTo>
                      <a:pt x="11" y="3"/>
                    </a:lnTo>
                    <a:lnTo>
                      <a:pt x="6" y="5"/>
                    </a:lnTo>
                    <a:lnTo>
                      <a:pt x="4" y="7"/>
                    </a:lnTo>
                    <a:lnTo>
                      <a:pt x="2" y="9"/>
                    </a:lnTo>
                    <a:lnTo>
                      <a:pt x="2" y="14"/>
                    </a:lnTo>
                    <a:lnTo>
                      <a:pt x="0" y="16"/>
                    </a:lnTo>
                    <a:lnTo>
                      <a:pt x="0" y="20"/>
                    </a:lnTo>
                    <a:lnTo>
                      <a:pt x="0" y="25"/>
                    </a:lnTo>
                    <a:lnTo>
                      <a:pt x="2" y="27"/>
                    </a:lnTo>
                    <a:lnTo>
                      <a:pt x="2" y="31"/>
                    </a:lnTo>
                    <a:lnTo>
                      <a:pt x="4" y="34"/>
                    </a:lnTo>
                    <a:lnTo>
                      <a:pt x="6" y="36"/>
                    </a:lnTo>
                    <a:lnTo>
                      <a:pt x="11" y="38"/>
                    </a:lnTo>
                    <a:lnTo>
                      <a:pt x="13" y="38"/>
                    </a:lnTo>
                    <a:lnTo>
                      <a:pt x="15" y="40"/>
                    </a:lnTo>
                    <a:lnTo>
                      <a:pt x="17" y="38"/>
                    </a:lnTo>
                    <a:lnTo>
                      <a:pt x="22" y="38"/>
                    </a:lnTo>
                    <a:lnTo>
                      <a:pt x="24" y="36"/>
                    </a:lnTo>
                    <a:lnTo>
                      <a:pt x="26" y="34"/>
                    </a:lnTo>
                    <a:lnTo>
                      <a:pt x="28" y="31"/>
                    </a:lnTo>
                    <a:lnTo>
                      <a:pt x="31" y="27"/>
                    </a:lnTo>
                    <a:lnTo>
                      <a:pt x="31" y="20"/>
                    </a:lnTo>
                    <a:close/>
                  </a:path>
                </a:pathLst>
              </a:custGeom>
              <a:solidFill>
                <a:srgbClr val="0093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0" name="Rectangle 982"/>
              <p:cNvSpPr>
                <a:spLocks noChangeArrowheads="1"/>
              </p:cNvSpPr>
              <p:nvPr/>
            </p:nvSpPr>
            <p:spPr bwMode="auto">
              <a:xfrm>
                <a:off x="6655" y="1819"/>
                <a:ext cx="13"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1" name="Rectangle 983"/>
              <p:cNvSpPr>
                <a:spLocks noChangeArrowheads="1"/>
              </p:cNvSpPr>
              <p:nvPr/>
            </p:nvSpPr>
            <p:spPr bwMode="auto">
              <a:xfrm>
                <a:off x="6653" y="1815"/>
                <a:ext cx="20"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2" name="Freeform 984"/>
              <p:cNvSpPr>
                <a:spLocks/>
              </p:cNvSpPr>
              <p:nvPr/>
            </p:nvSpPr>
            <p:spPr bwMode="auto">
              <a:xfrm>
                <a:off x="6644" y="1815"/>
                <a:ext cx="13" cy="11"/>
              </a:xfrm>
              <a:custGeom>
                <a:avLst/>
                <a:gdLst>
                  <a:gd name="T0" fmla="*/ 0 w 13"/>
                  <a:gd name="T1" fmla="*/ 6 h 11"/>
                  <a:gd name="T2" fmla="*/ 2 w 13"/>
                  <a:gd name="T3" fmla="*/ 11 h 11"/>
                  <a:gd name="T4" fmla="*/ 13 w 13"/>
                  <a:gd name="T5" fmla="*/ 4 h 11"/>
                  <a:gd name="T6" fmla="*/ 11 w 13"/>
                  <a:gd name="T7" fmla="*/ 0 h 11"/>
                  <a:gd name="T8" fmla="*/ 0 w 13"/>
                  <a:gd name="T9" fmla="*/ 6 h 11"/>
                </a:gdLst>
                <a:ahLst/>
                <a:cxnLst>
                  <a:cxn ang="0">
                    <a:pos x="T0" y="T1"/>
                  </a:cxn>
                  <a:cxn ang="0">
                    <a:pos x="T2" y="T3"/>
                  </a:cxn>
                  <a:cxn ang="0">
                    <a:pos x="T4" y="T5"/>
                  </a:cxn>
                  <a:cxn ang="0">
                    <a:pos x="T6" y="T7"/>
                  </a:cxn>
                  <a:cxn ang="0">
                    <a:pos x="T8" y="T9"/>
                  </a:cxn>
                </a:cxnLst>
                <a:rect l="0" t="0" r="r" b="b"/>
                <a:pathLst>
                  <a:path w="13" h="11">
                    <a:moveTo>
                      <a:pt x="0" y="6"/>
                    </a:moveTo>
                    <a:lnTo>
                      <a:pt x="2" y="11"/>
                    </a:lnTo>
                    <a:lnTo>
                      <a:pt x="13" y="4"/>
                    </a:lnTo>
                    <a:lnTo>
                      <a:pt x="1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3" name="Rectangle 985"/>
              <p:cNvSpPr>
                <a:spLocks noChangeArrowheads="1"/>
              </p:cNvSpPr>
              <p:nvPr/>
            </p:nvSpPr>
            <p:spPr bwMode="auto">
              <a:xfrm>
                <a:off x="6651" y="1813"/>
                <a:ext cx="24"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4" name="Freeform 986"/>
              <p:cNvSpPr>
                <a:spLocks/>
              </p:cNvSpPr>
              <p:nvPr/>
            </p:nvSpPr>
            <p:spPr bwMode="auto">
              <a:xfrm>
                <a:off x="6668" y="1813"/>
                <a:ext cx="14" cy="8"/>
              </a:xfrm>
              <a:custGeom>
                <a:avLst/>
                <a:gdLst>
                  <a:gd name="T0" fmla="*/ 0 w 14"/>
                  <a:gd name="T1" fmla="*/ 0 h 8"/>
                  <a:gd name="T2" fmla="*/ 0 w 14"/>
                  <a:gd name="T3" fmla="*/ 4 h 8"/>
                  <a:gd name="T4" fmla="*/ 14 w 14"/>
                  <a:gd name="T5" fmla="*/ 8 h 8"/>
                  <a:gd name="T6" fmla="*/ 14 w 14"/>
                  <a:gd name="T7" fmla="*/ 4 h 8"/>
                  <a:gd name="T8" fmla="*/ 0 w 14"/>
                  <a:gd name="T9" fmla="*/ 0 h 8"/>
                </a:gdLst>
                <a:ahLst/>
                <a:cxnLst>
                  <a:cxn ang="0">
                    <a:pos x="T0" y="T1"/>
                  </a:cxn>
                  <a:cxn ang="0">
                    <a:pos x="T2" y="T3"/>
                  </a:cxn>
                  <a:cxn ang="0">
                    <a:pos x="T4" y="T5"/>
                  </a:cxn>
                  <a:cxn ang="0">
                    <a:pos x="T6" y="T7"/>
                  </a:cxn>
                  <a:cxn ang="0">
                    <a:pos x="T8" y="T9"/>
                  </a:cxn>
                </a:cxnLst>
                <a:rect l="0" t="0" r="r" b="b"/>
                <a:pathLst>
                  <a:path w="14" h="8">
                    <a:moveTo>
                      <a:pt x="0" y="0"/>
                    </a:moveTo>
                    <a:lnTo>
                      <a:pt x="0" y="4"/>
                    </a:lnTo>
                    <a:lnTo>
                      <a:pt x="14" y="8"/>
                    </a:lnTo>
                    <a:lnTo>
                      <a:pt x="14" y="4"/>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5" name="Rectangle 987"/>
              <p:cNvSpPr>
                <a:spLocks noChangeArrowheads="1"/>
              </p:cNvSpPr>
              <p:nvPr/>
            </p:nvSpPr>
            <p:spPr bwMode="auto">
              <a:xfrm>
                <a:off x="6648" y="1808"/>
                <a:ext cx="27"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6" name="Freeform 988"/>
              <p:cNvSpPr>
                <a:spLocks/>
              </p:cNvSpPr>
              <p:nvPr/>
            </p:nvSpPr>
            <p:spPr bwMode="auto">
              <a:xfrm>
                <a:off x="6642" y="1810"/>
                <a:ext cx="13" cy="7"/>
              </a:xfrm>
              <a:custGeom>
                <a:avLst/>
                <a:gdLst>
                  <a:gd name="T0" fmla="*/ 0 w 13"/>
                  <a:gd name="T1" fmla="*/ 5 h 7"/>
                  <a:gd name="T2" fmla="*/ 0 w 13"/>
                  <a:gd name="T3" fmla="*/ 7 h 7"/>
                  <a:gd name="T4" fmla="*/ 13 w 13"/>
                  <a:gd name="T5" fmla="*/ 5 h 7"/>
                  <a:gd name="T6" fmla="*/ 11 w 13"/>
                  <a:gd name="T7" fmla="*/ 0 h 7"/>
                  <a:gd name="T8" fmla="*/ 0 w 13"/>
                  <a:gd name="T9" fmla="*/ 5 h 7"/>
                </a:gdLst>
                <a:ahLst/>
                <a:cxnLst>
                  <a:cxn ang="0">
                    <a:pos x="T0" y="T1"/>
                  </a:cxn>
                  <a:cxn ang="0">
                    <a:pos x="T2" y="T3"/>
                  </a:cxn>
                  <a:cxn ang="0">
                    <a:pos x="T4" y="T5"/>
                  </a:cxn>
                  <a:cxn ang="0">
                    <a:pos x="T6" y="T7"/>
                  </a:cxn>
                  <a:cxn ang="0">
                    <a:pos x="T8" y="T9"/>
                  </a:cxn>
                </a:cxnLst>
                <a:rect l="0" t="0" r="r" b="b"/>
                <a:pathLst>
                  <a:path w="13" h="7">
                    <a:moveTo>
                      <a:pt x="0" y="5"/>
                    </a:moveTo>
                    <a:lnTo>
                      <a:pt x="0" y="7"/>
                    </a:lnTo>
                    <a:lnTo>
                      <a:pt x="13" y="5"/>
                    </a:lnTo>
                    <a:lnTo>
                      <a:pt x="11" y="0"/>
                    </a:lnTo>
                    <a:lnTo>
                      <a:pt x="0"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7" name="Rectangle 989"/>
              <p:cNvSpPr>
                <a:spLocks noChangeArrowheads="1"/>
              </p:cNvSpPr>
              <p:nvPr/>
            </p:nvSpPr>
            <p:spPr bwMode="auto">
              <a:xfrm>
                <a:off x="6648" y="1806"/>
                <a:ext cx="29"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8" name="Freeform 990"/>
              <p:cNvSpPr>
                <a:spLocks/>
              </p:cNvSpPr>
              <p:nvPr/>
            </p:nvSpPr>
            <p:spPr bwMode="auto">
              <a:xfrm>
                <a:off x="6671" y="1808"/>
                <a:ext cx="13" cy="7"/>
              </a:xfrm>
              <a:custGeom>
                <a:avLst/>
                <a:gdLst>
                  <a:gd name="T0" fmla="*/ 0 w 13"/>
                  <a:gd name="T1" fmla="*/ 0 h 7"/>
                  <a:gd name="T2" fmla="*/ 0 w 13"/>
                  <a:gd name="T3" fmla="*/ 5 h 7"/>
                  <a:gd name="T4" fmla="*/ 13 w 13"/>
                  <a:gd name="T5" fmla="*/ 7 h 7"/>
                  <a:gd name="T6" fmla="*/ 13 w 13"/>
                  <a:gd name="T7" fmla="*/ 2 h 7"/>
                  <a:gd name="T8" fmla="*/ 0 w 13"/>
                  <a:gd name="T9" fmla="*/ 0 h 7"/>
                </a:gdLst>
                <a:ahLst/>
                <a:cxnLst>
                  <a:cxn ang="0">
                    <a:pos x="T0" y="T1"/>
                  </a:cxn>
                  <a:cxn ang="0">
                    <a:pos x="T2" y="T3"/>
                  </a:cxn>
                  <a:cxn ang="0">
                    <a:pos x="T4" y="T5"/>
                  </a:cxn>
                  <a:cxn ang="0">
                    <a:pos x="T6" y="T7"/>
                  </a:cxn>
                  <a:cxn ang="0">
                    <a:pos x="T8" y="T9"/>
                  </a:cxn>
                </a:cxnLst>
                <a:rect l="0" t="0" r="r" b="b"/>
                <a:pathLst>
                  <a:path w="13" h="7">
                    <a:moveTo>
                      <a:pt x="0" y="0"/>
                    </a:moveTo>
                    <a:lnTo>
                      <a:pt x="0" y="5"/>
                    </a:lnTo>
                    <a:lnTo>
                      <a:pt x="13" y="7"/>
                    </a:lnTo>
                    <a:lnTo>
                      <a:pt x="13" y="2"/>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9" name="Rectangle 991"/>
              <p:cNvSpPr>
                <a:spLocks noChangeArrowheads="1"/>
              </p:cNvSpPr>
              <p:nvPr/>
            </p:nvSpPr>
            <p:spPr bwMode="auto">
              <a:xfrm>
                <a:off x="6646" y="1804"/>
                <a:ext cx="31"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0" name="Freeform 992"/>
              <p:cNvSpPr>
                <a:spLocks/>
              </p:cNvSpPr>
              <p:nvPr/>
            </p:nvSpPr>
            <p:spPr bwMode="auto">
              <a:xfrm>
                <a:off x="6640" y="1806"/>
                <a:ext cx="13" cy="4"/>
              </a:xfrm>
              <a:custGeom>
                <a:avLst/>
                <a:gdLst>
                  <a:gd name="T0" fmla="*/ 0 w 13"/>
                  <a:gd name="T1" fmla="*/ 2 h 4"/>
                  <a:gd name="T2" fmla="*/ 0 w 13"/>
                  <a:gd name="T3" fmla="*/ 4 h 4"/>
                  <a:gd name="T4" fmla="*/ 13 w 13"/>
                  <a:gd name="T5" fmla="*/ 2 h 4"/>
                  <a:gd name="T6" fmla="*/ 13 w 13"/>
                  <a:gd name="T7" fmla="*/ 0 h 4"/>
                  <a:gd name="T8" fmla="*/ 0 w 13"/>
                  <a:gd name="T9" fmla="*/ 2 h 4"/>
                </a:gdLst>
                <a:ahLst/>
                <a:cxnLst>
                  <a:cxn ang="0">
                    <a:pos x="T0" y="T1"/>
                  </a:cxn>
                  <a:cxn ang="0">
                    <a:pos x="T2" y="T3"/>
                  </a:cxn>
                  <a:cxn ang="0">
                    <a:pos x="T4" y="T5"/>
                  </a:cxn>
                  <a:cxn ang="0">
                    <a:pos x="T6" y="T7"/>
                  </a:cxn>
                  <a:cxn ang="0">
                    <a:pos x="T8" y="T9"/>
                  </a:cxn>
                </a:cxnLst>
                <a:rect l="0" t="0" r="r" b="b"/>
                <a:pathLst>
                  <a:path w="13" h="4">
                    <a:moveTo>
                      <a:pt x="0" y="2"/>
                    </a:moveTo>
                    <a:lnTo>
                      <a:pt x="0" y="4"/>
                    </a:lnTo>
                    <a:lnTo>
                      <a:pt x="13" y="2"/>
                    </a:lnTo>
                    <a:lnTo>
                      <a:pt x="13" y="0"/>
                    </a:lnTo>
                    <a:lnTo>
                      <a:pt x="0"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1" name="Rectangle 993"/>
              <p:cNvSpPr>
                <a:spLocks noChangeArrowheads="1"/>
              </p:cNvSpPr>
              <p:nvPr/>
            </p:nvSpPr>
            <p:spPr bwMode="auto">
              <a:xfrm>
                <a:off x="6646" y="1799"/>
                <a:ext cx="31"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2" name="Freeform 994"/>
              <p:cNvSpPr>
                <a:spLocks/>
              </p:cNvSpPr>
              <p:nvPr/>
            </p:nvSpPr>
            <p:spPr bwMode="auto">
              <a:xfrm>
                <a:off x="6671" y="1804"/>
                <a:ext cx="13" cy="4"/>
              </a:xfrm>
              <a:custGeom>
                <a:avLst/>
                <a:gdLst>
                  <a:gd name="T0" fmla="*/ 0 w 13"/>
                  <a:gd name="T1" fmla="*/ 0 h 4"/>
                  <a:gd name="T2" fmla="*/ 0 w 13"/>
                  <a:gd name="T3" fmla="*/ 4 h 4"/>
                  <a:gd name="T4" fmla="*/ 13 w 13"/>
                  <a:gd name="T5" fmla="*/ 2 h 4"/>
                  <a:gd name="T6" fmla="*/ 13 w 13"/>
                  <a:gd name="T7" fmla="*/ 0 h 4"/>
                  <a:gd name="T8" fmla="*/ 0 w 13"/>
                  <a:gd name="T9" fmla="*/ 0 h 4"/>
                </a:gdLst>
                <a:ahLst/>
                <a:cxnLst>
                  <a:cxn ang="0">
                    <a:pos x="T0" y="T1"/>
                  </a:cxn>
                  <a:cxn ang="0">
                    <a:pos x="T2" y="T3"/>
                  </a:cxn>
                  <a:cxn ang="0">
                    <a:pos x="T4" y="T5"/>
                  </a:cxn>
                  <a:cxn ang="0">
                    <a:pos x="T6" y="T7"/>
                  </a:cxn>
                  <a:cxn ang="0">
                    <a:pos x="T8" y="T9"/>
                  </a:cxn>
                </a:cxnLst>
                <a:rect l="0" t="0" r="r" b="b"/>
                <a:pathLst>
                  <a:path w="13" h="4">
                    <a:moveTo>
                      <a:pt x="0" y="0"/>
                    </a:moveTo>
                    <a:lnTo>
                      <a:pt x="0" y="4"/>
                    </a:lnTo>
                    <a:lnTo>
                      <a:pt x="13" y="2"/>
                    </a:lnTo>
                    <a:lnTo>
                      <a:pt x="13"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3" name="Rectangle 995"/>
              <p:cNvSpPr>
                <a:spLocks noChangeArrowheads="1"/>
              </p:cNvSpPr>
              <p:nvPr/>
            </p:nvSpPr>
            <p:spPr bwMode="auto">
              <a:xfrm>
                <a:off x="6646" y="1797"/>
                <a:ext cx="31"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4" name="Freeform 996"/>
              <p:cNvSpPr>
                <a:spLocks/>
              </p:cNvSpPr>
              <p:nvPr/>
            </p:nvSpPr>
            <p:spPr bwMode="auto">
              <a:xfrm>
                <a:off x="6642" y="1799"/>
                <a:ext cx="13" cy="7"/>
              </a:xfrm>
              <a:custGeom>
                <a:avLst/>
                <a:gdLst>
                  <a:gd name="T0" fmla="*/ 0 w 13"/>
                  <a:gd name="T1" fmla="*/ 0 h 7"/>
                  <a:gd name="T2" fmla="*/ 0 w 13"/>
                  <a:gd name="T3" fmla="*/ 3 h 7"/>
                  <a:gd name="T4" fmla="*/ 11 w 13"/>
                  <a:gd name="T5" fmla="*/ 7 h 7"/>
                  <a:gd name="T6" fmla="*/ 13 w 13"/>
                  <a:gd name="T7" fmla="*/ 5 h 7"/>
                  <a:gd name="T8" fmla="*/ 0 w 13"/>
                  <a:gd name="T9" fmla="*/ 0 h 7"/>
                </a:gdLst>
                <a:ahLst/>
                <a:cxnLst>
                  <a:cxn ang="0">
                    <a:pos x="T0" y="T1"/>
                  </a:cxn>
                  <a:cxn ang="0">
                    <a:pos x="T2" y="T3"/>
                  </a:cxn>
                  <a:cxn ang="0">
                    <a:pos x="T4" y="T5"/>
                  </a:cxn>
                  <a:cxn ang="0">
                    <a:pos x="T6" y="T7"/>
                  </a:cxn>
                  <a:cxn ang="0">
                    <a:pos x="T8" y="T9"/>
                  </a:cxn>
                </a:cxnLst>
                <a:rect l="0" t="0" r="r" b="b"/>
                <a:pathLst>
                  <a:path w="13" h="7">
                    <a:moveTo>
                      <a:pt x="0" y="0"/>
                    </a:moveTo>
                    <a:lnTo>
                      <a:pt x="0" y="3"/>
                    </a:lnTo>
                    <a:lnTo>
                      <a:pt x="11" y="7"/>
                    </a:lnTo>
                    <a:lnTo>
                      <a:pt x="13" y="5"/>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5" name="Rectangle 997"/>
              <p:cNvSpPr>
                <a:spLocks noChangeArrowheads="1"/>
              </p:cNvSpPr>
              <p:nvPr/>
            </p:nvSpPr>
            <p:spPr bwMode="auto">
              <a:xfrm>
                <a:off x="6648" y="1795"/>
                <a:ext cx="27"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6" name="Freeform 998"/>
              <p:cNvSpPr>
                <a:spLocks/>
              </p:cNvSpPr>
              <p:nvPr/>
            </p:nvSpPr>
            <p:spPr bwMode="auto">
              <a:xfrm>
                <a:off x="6668" y="1795"/>
                <a:ext cx="14" cy="9"/>
              </a:xfrm>
              <a:custGeom>
                <a:avLst/>
                <a:gdLst>
                  <a:gd name="T0" fmla="*/ 0 w 14"/>
                  <a:gd name="T1" fmla="*/ 4 h 9"/>
                  <a:gd name="T2" fmla="*/ 3 w 14"/>
                  <a:gd name="T3" fmla="*/ 9 h 9"/>
                  <a:gd name="T4" fmla="*/ 14 w 14"/>
                  <a:gd name="T5" fmla="*/ 4 h 9"/>
                  <a:gd name="T6" fmla="*/ 14 w 14"/>
                  <a:gd name="T7" fmla="*/ 0 h 9"/>
                  <a:gd name="T8" fmla="*/ 0 w 14"/>
                  <a:gd name="T9" fmla="*/ 4 h 9"/>
                </a:gdLst>
                <a:ahLst/>
                <a:cxnLst>
                  <a:cxn ang="0">
                    <a:pos x="T0" y="T1"/>
                  </a:cxn>
                  <a:cxn ang="0">
                    <a:pos x="T2" y="T3"/>
                  </a:cxn>
                  <a:cxn ang="0">
                    <a:pos x="T4" y="T5"/>
                  </a:cxn>
                  <a:cxn ang="0">
                    <a:pos x="T6" y="T7"/>
                  </a:cxn>
                  <a:cxn ang="0">
                    <a:pos x="T8" y="T9"/>
                  </a:cxn>
                </a:cxnLst>
                <a:rect l="0" t="0" r="r" b="b"/>
                <a:pathLst>
                  <a:path w="14" h="9">
                    <a:moveTo>
                      <a:pt x="0" y="4"/>
                    </a:moveTo>
                    <a:lnTo>
                      <a:pt x="3" y="9"/>
                    </a:lnTo>
                    <a:lnTo>
                      <a:pt x="14" y="4"/>
                    </a:lnTo>
                    <a:lnTo>
                      <a:pt x="14"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7" name="Rectangle 999"/>
              <p:cNvSpPr>
                <a:spLocks noChangeArrowheads="1"/>
              </p:cNvSpPr>
              <p:nvPr/>
            </p:nvSpPr>
            <p:spPr bwMode="auto">
              <a:xfrm>
                <a:off x="6648" y="1790"/>
                <a:ext cx="27"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8" name="Freeform 1000"/>
              <p:cNvSpPr>
                <a:spLocks/>
              </p:cNvSpPr>
              <p:nvPr/>
            </p:nvSpPr>
            <p:spPr bwMode="auto">
              <a:xfrm>
                <a:off x="6644" y="1790"/>
                <a:ext cx="13" cy="12"/>
              </a:xfrm>
              <a:custGeom>
                <a:avLst/>
                <a:gdLst>
                  <a:gd name="T0" fmla="*/ 2 w 13"/>
                  <a:gd name="T1" fmla="*/ 0 h 12"/>
                  <a:gd name="T2" fmla="*/ 0 w 13"/>
                  <a:gd name="T3" fmla="*/ 5 h 12"/>
                  <a:gd name="T4" fmla="*/ 11 w 13"/>
                  <a:gd name="T5" fmla="*/ 12 h 12"/>
                  <a:gd name="T6" fmla="*/ 13 w 13"/>
                  <a:gd name="T7" fmla="*/ 7 h 12"/>
                  <a:gd name="T8" fmla="*/ 2 w 13"/>
                  <a:gd name="T9" fmla="*/ 0 h 12"/>
                </a:gdLst>
                <a:ahLst/>
                <a:cxnLst>
                  <a:cxn ang="0">
                    <a:pos x="T0" y="T1"/>
                  </a:cxn>
                  <a:cxn ang="0">
                    <a:pos x="T2" y="T3"/>
                  </a:cxn>
                  <a:cxn ang="0">
                    <a:pos x="T4" y="T5"/>
                  </a:cxn>
                  <a:cxn ang="0">
                    <a:pos x="T6" y="T7"/>
                  </a:cxn>
                  <a:cxn ang="0">
                    <a:pos x="T8" y="T9"/>
                  </a:cxn>
                </a:cxnLst>
                <a:rect l="0" t="0" r="r" b="b"/>
                <a:pathLst>
                  <a:path w="13" h="12">
                    <a:moveTo>
                      <a:pt x="2" y="0"/>
                    </a:moveTo>
                    <a:lnTo>
                      <a:pt x="0" y="5"/>
                    </a:lnTo>
                    <a:lnTo>
                      <a:pt x="11" y="12"/>
                    </a:lnTo>
                    <a:lnTo>
                      <a:pt x="13" y="7"/>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9" name="Rectangle 1001"/>
              <p:cNvSpPr>
                <a:spLocks noChangeArrowheads="1"/>
              </p:cNvSpPr>
              <p:nvPr/>
            </p:nvSpPr>
            <p:spPr bwMode="auto">
              <a:xfrm>
                <a:off x="6651" y="1788"/>
                <a:ext cx="22"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0" name="Rectangle 1002"/>
              <p:cNvSpPr>
                <a:spLocks noChangeArrowheads="1"/>
              </p:cNvSpPr>
              <p:nvPr/>
            </p:nvSpPr>
            <p:spPr bwMode="auto">
              <a:xfrm>
                <a:off x="6655" y="1786"/>
                <a:ext cx="16" cy="11"/>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1" name="Rectangle 1003"/>
              <p:cNvSpPr>
                <a:spLocks noChangeArrowheads="1"/>
              </p:cNvSpPr>
              <p:nvPr/>
            </p:nvSpPr>
            <p:spPr bwMode="auto">
              <a:xfrm>
                <a:off x="6662" y="1782"/>
                <a:ext cx="2"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2" name="Freeform 1004"/>
              <p:cNvSpPr>
                <a:spLocks/>
              </p:cNvSpPr>
              <p:nvPr/>
            </p:nvSpPr>
            <p:spPr bwMode="auto">
              <a:xfrm>
                <a:off x="6646" y="1788"/>
                <a:ext cx="31" cy="38"/>
              </a:xfrm>
              <a:custGeom>
                <a:avLst/>
                <a:gdLst>
                  <a:gd name="T0" fmla="*/ 31 w 31"/>
                  <a:gd name="T1" fmla="*/ 20 h 38"/>
                  <a:gd name="T2" fmla="*/ 29 w 31"/>
                  <a:gd name="T3" fmla="*/ 11 h 38"/>
                  <a:gd name="T4" fmla="*/ 27 w 31"/>
                  <a:gd name="T5" fmla="*/ 7 h 38"/>
                  <a:gd name="T6" fmla="*/ 22 w 31"/>
                  <a:gd name="T7" fmla="*/ 2 h 38"/>
                  <a:gd name="T8" fmla="*/ 16 w 31"/>
                  <a:gd name="T9" fmla="*/ 0 h 38"/>
                  <a:gd name="T10" fmla="*/ 11 w 31"/>
                  <a:gd name="T11" fmla="*/ 2 h 38"/>
                  <a:gd name="T12" fmla="*/ 5 w 31"/>
                  <a:gd name="T13" fmla="*/ 7 h 38"/>
                  <a:gd name="T14" fmla="*/ 2 w 31"/>
                  <a:gd name="T15" fmla="*/ 11 h 38"/>
                  <a:gd name="T16" fmla="*/ 0 w 31"/>
                  <a:gd name="T17" fmla="*/ 20 h 38"/>
                  <a:gd name="T18" fmla="*/ 2 w 31"/>
                  <a:gd name="T19" fmla="*/ 27 h 38"/>
                  <a:gd name="T20" fmla="*/ 5 w 31"/>
                  <a:gd name="T21" fmla="*/ 33 h 38"/>
                  <a:gd name="T22" fmla="*/ 11 w 31"/>
                  <a:gd name="T23" fmla="*/ 38 h 38"/>
                  <a:gd name="T24" fmla="*/ 16 w 31"/>
                  <a:gd name="T25" fmla="*/ 38 h 38"/>
                  <a:gd name="T26" fmla="*/ 22 w 31"/>
                  <a:gd name="T27" fmla="*/ 38 h 38"/>
                  <a:gd name="T28" fmla="*/ 27 w 31"/>
                  <a:gd name="T29" fmla="*/ 33 h 38"/>
                  <a:gd name="T30" fmla="*/ 29 w 31"/>
                  <a:gd name="T31" fmla="*/ 27 h 38"/>
                  <a:gd name="T32" fmla="*/ 31 w 31"/>
                  <a:gd name="T33" fmla="*/ 2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1" h="38">
                    <a:moveTo>
                      <a:pt x="31" y="20"/>
                    </a:moveTo>
                    <a:lnTo>
                      <a:pt x="29" y="11"/>
                    </a:lnTo>
                    <a:lnTo>
                      <a:pt x="27" y="7"/>
                    </a:lnTo>
                    <a:lnTo>
                      <a:pt x="22" y="2"/>
                    </a:lnTo>
                    <a:lnTo>
                      <a:pt x="16" y="0"/>
                    </a:lnTo>
                    <a:lnTo>
                      <a:pt x="11" y="2"/>
                    </a:lnTo>
                    <a:lnTo>
                      <a:pt x="5" y="7"/>
                    </a:lnTo>
                    <a:lnTo>
                      <a:pt x="2" y="11"/>
                    </a:lnTo>
                    <a:lnTo>
                      <a:pt x="0" y="20"/>
                    </a:lnTo>
                    <a:lnTo>
                      <a:pt x="2" y="27"/>
                    </a:lnTo>
                    <a:lnTo>
                      <a:pt x="5" y="33"/>
                    </a:lnTo>
                    <a:lnTo>
                      <a:pt x="11" y="38"/>
                    </a:lnTo>
                    <a:lnTo>
                      <a:pt x="16" y="38"/>
                    </a:lnTo>
                    <a:lnTo>
                      <a:pt x="22" y="38"/>
                    </a:lnTo>
                    <a:lnTo>
                      <a:pt x="27" y="33"/>
                    </a:lnTo>
                    <a:lnTo>
                      <a:pt x="29" y="27"/>
                    </a:lnTo>
                    <a:lnTo>
                      <a:pt x="31" y="20"/>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3" name="Rectangle 1005"/>
              <p:cNvSpPr>
                <a:spLocks noChangeArrowheads="1"/>
              </p:cNvSpPr>
              <p:nvPr/>
            </p:nvSpPr>
            <p:spPr bwMode="auto">
              <a:xfrm>
                <a:off x="6726" y="1797"/>
                <a:ext cx="13"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4" name="Rectangle 1006"/>
              <p:cNvSpPr>
                <a:spLocks noChangeArrowheads="1"/>
              </p:cNvSpPr>
              <p:nvPr/>
            </p:nvSpPr>
            <p:spPr bwMode="auto">
              <a:xfrm>
                <a:off x="6724" y="1795"/>
                <a:ext cx="19"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5" name="Freeform 1007"/>
              <p:cNvSpPr>
                <a:spLocks/>
              </p:cNvSpPr>
              <p:nvPr/>
            </p:nvSpPr>
            <p:spPr bwMode="auto">
              <a:xfrm>
                <a:off x="6737" y="1795"/>
                <a:ext cx="13" cy="9"/>
              </a:xfrm>
              <a:custGeom>
                <a:avLst/>
                <a:gdLst>
                  <a:gd name="T0" fmla="*/ 2 w 13"/>
                  <a:gd name="T1" fmla="*/ 0 h 9"/>
                  <a:gd name="T2" fmla="*/ 0 w 13"/>
                  <a:gd name="T3" fmla="*/ 2 h 9"/>
                  <a:gd name="T4" fmla="*/ 13 w 13"/>
                  <a:gd name="T5" fmla="*/ 9 h 9"/>
                  <a:gd name="T6" fmla="*/ 13 w 13"/>
                  <a:gd name="T7" fmla="*/ 7 h 9"/>
                  <a:gd name="T8" fmla="*/ 2 w 13"/>
                  <a:gd name="T9" fmla="*/ 0 h 9"/>
                </a:gdLst>
                <a:ahLst/>
                <a:cxnLst>
                  <a:cxn ang="0">
                    <a:pos x="T0" y="T1"/>
                  </a:cxn>
                  <a:cxn ang="0">
                    <a:pos x="T2" y="T3"/>
                  </a:cxn>
                  <a:cxn ang="0">
                    <a:pos x="T4" y="T5"/>
                  </a:cxn>
                  <a:cxn ang="0">
                    <a:pos x="T6" y="T7"/>
                  </a:cxn>
                  <a:cxn ang="0">
                    <a:pos x="T8" y="T9"/>
                  </a:cxn>
                </a:cxnLst>
                <a:rect l="0" t="0" r="r" b="b"/>
                <a:pathLst>
                  <a:path w="13" h="9">
                    <a:moveTo>
                      <a:pt x="2" y="0"/>
                    </a:moveTo>
                    <a:lnTo>
                      <a:pt x="0" y="2"/>
                    </a:lnTo>
                    <a:lnTo>
                      <a:pt x="13" y="9"/>
                    </a:lnTo>
                    <a:lnTo>
                      <a:pt x="13" y="7"/>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6" name="Rectangle 1008"/>
              <p:cNvSpPr>
                <a:spLocks noChangeArrowheads="1"/>
              </p:cNvSpPr>
              <p:nvPr/>
            </p:nvSpPr>
            <p:spPr bwMode="auto">
              <a:xfrm>
                <a:off x="6721" y="1790"/>
                <a:ext cx="25"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50" name="Group 1210"/>
            <p:cNvGrpSpPr>
              <a:grpSpLocks/>
            </p:cNvGrpSpPr>
            <p:nvPr/>
          </p:nvGrpSpPr>
          <p:grpSpPr bwMode="auto">
            <a:xfrm>
              <a:off x="10539245" y="2448061"/>
              <a:ext cx="971678" cy="118094"/>
              <a:chOff x="6710" y="1764"/>
              <a:chExt cx="469" cy="57"/>
            </a:xfrm>
          </p:grpSpPr>
          <p:sp>
            <p:nvSpPr>
              <p:cNvPr id="177" name="Freeform 1010"/>
              <p:cNvSpPr>
                <a:spLocks/>
              </p:cNvSpPr>
              <p:nvPr/>
            </p:nvSpPr>
            <p:spPr bwMode="auto">
              <a:xfrm>
                <a:off x="6713" y="1793"/>
                <a:ext cx="13" cy="9"/>
              </a:xfrm>
              <a:custGeom>
                <a:avLst/>
                <a:gdLst>
                  <a:gd name="T0" fmla="*/ 0 w 13"/>
                  <a:gd name="T1" fmla="*/ 4 h 9"/>
                  <a:gd name="T2" fmla="*/ 2 w 13"/>
                  <a:gd name="T3" fmla="*/ 9 h 9"/>
                  <a:gd name="T4" fmla="*/ 13 w 13"/>
                  <a:gd name="T5" fmla="*/ 2 h 9"/>
                  <a:gd name="T6" fmla="*/ 13 w 13"/>
                  <a:gd name="T7" fmla="*/ 0 h 9"/>
                  <a:gd name="T8" fmla="*/ 0 w 13"/>
                  <a:gd name="T9" fmla="*/ 4 h 9"/>
                </a:gdLst>
                <a:ahLst/>
                <a:cxnLst>
                  <a:cxn ang="0">
                    <a:pos x="T0" y="T1"/>
                  </a:cxn>
                  <a:cxn ang="0">
                    <a:pos x="T2" y="T3"/>
                  </a:cxn>
                  <a:cxn ang="0">
                    <a:pos x="T4" y="T5"/>
                  </a:cxn>
                  <a:cxn ang="0">
                    <a:pos x="T6" y="T7"/>
                  </a:cxn>
                  <a:cxn ang="0">
                    <a:pos x="T8" y="T9"/>
                  </a:cxn>
                </a:cxnLst>
                <a:rect l="0" t="0" r="r" b="b"/>
                <a:pathLst>
                  <a:path w="13" h="9">
                    <a:moveTo>
                      <a:pt x="0" y="4"/>
                    </a:moveTo>
                    <a:lnTo>
                      <a:pt x="2" y="9"/>
                    </a:lnTo>
                    <a:lnTo>
                      <a:pt x="13" y="2"/>
                    </a:lnTo>
                    <a:lnTo>
                      <a:pt x="13"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8" name="Rectangle 1011"/>
              <p:cNvSpPr>
                <a:spLocks noChangeArrowheads="1"/>
              </p:cNvSpPr>
              <p:nvPr/>
            </p:nvSpPr>
            <p:spPr bwMode="auto">
              <a:xfrm>
                <a:off x="6719" y="1788"/>
                <a:ext cx="29"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9" name="Freeform 1012"/>
              <p:cNvSpPr>
                <a:spLocks/>
              </p:cNvSpPr>
              <p:nvPr/>
            </p:nvSpPr>
            <p:spPr bwMode="auto">
              <a:xfrm>
                <a:off x="6741" y="1790"/>
                <a:ext cx="14" cy="7"/>
              </a:xfrm>
              <a:custGeom>
                <a:avLst/>
                <a:gdLst>
                  <a:gd name="T0" fmla="*/ 0 w 14"/>
                  <a:gd name="T1" fmla="*/ 0 h 7"/>
                  <a:gd name="T2" fmla="*/ 0 w 14"/>
                  <a:gd name="T3" fmla="*/ 3 h 7"/>
                  <a:gd name="T4" fmla="*/ 11 w 14"/>
                  <a:gd name="T5" fmla="*/ 7 h 7"/>
                  <a:gd name="T6" fmla="*/ 14 w 14"/>
                  <a:gd name="T7" fmla="*/ 3 h 7"/>
                  <a:gd name="T8" fmla="*/ 0 w 14"/>
                  <a:gd name="T9" fmla="*/ 0 h 7"/>
                </a:gdLst>
                <a:ahLst/>
                <a:cxnLst>
                  <a:cxn ang="0">
                    <a:pos x="T0" y="T1"/>
                  </a:cxn>
                  <a:cxn ang="0">
                    <a:pos x="T2" y="T3"/>
                  </a:cxn>
                  <a:cxn ang="0">
                    <a:pos x="T4" y="T5"/>
                  </a:cxn>
                  <a:cxn ang="0">
                    <a:pos x="T6" y="T7"/>
                  </a:cxn>
                  <a:cxn ang="0">
                    <a:pos x="T8" y="T9"/>
                  </a:cxn>
                </a:cxnLst>
                <a:rect l="0" t="0" r="r" b="b"/>
                <a:pathLst>
                  <a:path w="14" h="7">
                    <a:moveTo>
                      <a:pt x="0" y="0"/>
                    </a:moveTo>
                    <a:lnTo>
                      <a:pt x="0" y="3"/>
                    </a:lnTo>
                    <a:lnTo>
                      <a:pt x="11" y="7"/>
                    </a:lnTo>
                    <a:lnTo>
                      <a:pt x="14" y="3"/>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0" name="Rectangle 1013"/>
              <p:cNvSpPr>
                <a:spLocks noChangeArrowheads="1"/>
              </p:cNvSpPr>
              <p:nvPr/>
            </p:nvSpPr>
            <p:spPr bwMode="auto">
              <a:xfrm>
                <a:off x="6719" y="1786"/>
                <a:ext cx="29" cy="11"/>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1" name="Freeform 1014"/>
              <p:cNvSpPr>
                <a:spLocks/>
              </p:cNvSpPr>
              <p:nvPr/>
            </p:nvSpPr>
            <p:spPr bwMode="auto">
              <a:xfrm>
                <a:off x="6713" y="1788"/>
                <a:ext cx="13" cy="5"/>
              </a:xfrm>
              <a:custGeom>
                <a:avLst/>
                <a:gdLst>
                  <a:gd name="T0" fmla="*/ 0 w 13"/>
                  <a:gd name="T1" fmla="*/ 0 h 5"/>
                  <a:gd name="T2" fmla="*/ 0 w 13"/>
                  <a:gd name="T3" fmla="*/ 5 h 5"/>
                  <a:gd name="T4" fmla="*/ 13 w 13"/>
                  <a:gd name="T5" fmla="*/ 2 h 5"/>
                  <a:gd name="T6" fmla="*/ 11 w 13"/>
                  <a:gd name="T7" fmla="*/ 0 h 5"/>
                  <a:gd name="T8" fmla="*/ 0 w 13"/>
                  <a:gd name="T9" fmla="*/ 0 h 5"/>
                </a:gdLst>
                <a:ahLst/>
                <a:cxnLst>
                  <a:cxn ang="0">
                    <a:pos x="T0" y="T1"/>
                  </a:cxn>
                  <a:cxn ang="0">
                    <a:pos x="T2" y="T3"/>
                  </a:cxn>
                  <a:cxn ang="0">
                    <a:pos x="T4" y="T5"/>
                  </a:cxn>
                  <a:cxn ang="0">
                    <a:pos x="T6" y="T7"/>
                  </a:cxn>
                  <a:cxn ang="0">
                    <a:pos x="T8" y="T9"/>
                  </a:cxn>
                </a:cxnLst>
                <a:rect l="0" t="0" r="r" b="b"/>
                <a:pathLst>
                  <a:path w="13" h="5">
                    <a:moveTo>
                      <a:pt x="0" y="0"/>
                    </a:moveTo>
                    <a:lnTo>
                      <a:pt x="0" y="5"/>
                    </a:lnTo>
                    <a:lnTo>
                      <a:pt x="13" y="2"/>
                    </a:lnTo>
                    <a:lnTo>
                      <a:pt x="11"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2" name="Rectangle 1015"/>
              <p:cNvSpPr>
                <a:spLocks noChangeArrowheads="1"/>
              </p:cNvSpPr>
              <p:nvPr/>
            </p:nvSpPr>
            <p:spPr bwMode="auto">
              <a:xfrm>
                <a:off x="6717" y="1782"/>
                <a:ext cx="31"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3" name="Freeform 1016"/>
              <p:cNvSpPr>
                <a:spLocks/>
              </p:cNvSpPr>
              <p:nvPr/>
            </p:nvSpPr>
            <p:spPr bwMode="auto">
              <a:xfrm>
                <a:off x="6741" y="1784"/>
                <a:ext cx="14" cy="4"/>
              </a:xfrm>
              <a:custGeom>
                <a:avLst/>
                <a:gdLst>
                  <a:gd name="T0" fmla="*/ 0 w 14"/>
                  <a:gd name="T1" fmla="*/ 0 h 4"/>
                  <a:gd name="T2" fmla="*/ 0 w 14"/>
                  <a:gd name="T3" fmla="*/ 4 h 4"/>
                  <a:gd name="T4" fmla="*/ 14 w 14"/>
                  <a:gd name="T5" fmla="*/ 4 h 4"/>
                  <a:gd name="T6" fmla="*/ 14 w 14"/>
                  <a:gd name="T7" fmla="*/ 2 h 4"/>
                  <a:gd name="T8" fmla="*/ 0 w 14"/>
                  <a:gd name="T9" fmla="*/ 0 h 4"/>
                </a:gdLst>
                <a:ahLst/>
                <a:cxnLst>
                  <a:cxn ang="0">
                    <a:pos x="T0" y="T1"/>
                  </a:cxn>
                  <a:cxn ang="0">
                    <a:pos x="T2" y="T3"/>
                  </a:cxn>
                  <a:cxn ang="0">
                    <a:pos x="T4" y="T5"/>
                  </a:cxn>
                  <a:cxn ang="0">
                    <a:pos x="T6" y="T7"/>
                  </a:cxn>
                  <a:cxn ang="0">
                    <a:pos x="T8" y="T9"/>
                  </a:cxn>
                </a:cxnLst>
                <a:rect l="0" t="0" r="r" b="b"/>
                <a:pathLst>
                  <a:path w="14" h="4">
                    <a:moveTo>
                      <a:pt x="0" y="0"/>
                    </a:moveTo>
                    <a:lnTo>
                      <a:pt x="0" y="4"/>
                    </a:lnTo>
                    <a:lnTo>
                      <a:pt x="14" y="4"/>
                    </a:lnTo>
                    <a:lnTo>
                      <a:pt x="14" y="2"/>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4" name="Rectangle 1017"/>
              <p:cNvSpPr>
                <a:spLocks noChangeArrowheads="1"/>
              </p:cNvSpPr>
              <p:nvPr/>
            </p:nvSpPr>
            <p:spPr bwMode="auto">
              <a:xfrm>
                <a:off x="6717" y="1779"/>
                <a:ext cx="31"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5" name="Freeform 1018"/>
              <p:cNvSpPr>
                <a:spLocks/>
              </p:cNvSpPr>
              <p:nvPr/>
            </p:nvSpPr>
            <p:spPr bwMode="auto">
              <a:xfrm>
                <a:off x="6710" y="1782"/>
                <a:ext cx="14" cy="4"/>
              </a:xfrm>
              <a:custGeom>
                <a:avLst/>
                <a:gdLst>
                  <a:gd name="T0" fmla="*/ 3 w 14"/>
                  <a:gd name="T1" fmla="*/ 0 h 4"/>
                  <a:gd name="T2" fmla="*/ 0 w 14"/>
                  <a:gd name="T3" fmla="*/ 2 h 4"/>
                  <a:gd name="T4" fmla="*/ 14 w 14"/>
                  <a:gd name="T5" fmla="*/ 4 h 4"/>
                  <a:gd name="T6" fmla="*/ 14 w 14"/>
                  <a:gd name="T7" fmla="*/ 2 h 4"/>
                  <a:gd name="T8" fmla="*/ 3 w 14"/>
                  <a:gd name="T9" fmla="*/ 0 h 4"/>
                </a:gdLst>
                <a:ahLst/>
                <a:cxnLst>
                  <a:cxn ang="0">
                    <a:pos x="T0" y="T1"/>
                  </a:cxn>
                  <a:cxn ang="0">
                    <a:pos x="T2" y="T3"/>
                  </a:cxn>
                  <a:cxn ang="0">
                    <a:pos x="T4" y="T5"/>
                  </a:cxn>
                  <a:cxn ang="0">
                    <a:pos x="T6" y="T7"/>
                  </a:cxn>
                  <a:cxn ang="0">
                    <a:pos x="T8" y="T9"/>
                  </a:cxn>
                </a:cxnLst>
                <a:rect l="0" t="0" r="r" b="b"/>
                <a:pathLst>
                  <a:path w="14" h="4">
                    <a:moveTo>
                      <a:pt x="3" y="0"/>
                    </a:moveTo>
                    <a:lnTo>
                      <a:pt x="0" y="2"/>
                    </a:lnTo>
                    <a:lnTo>
                      <a:pt x="14" y="4"/>
                    </a:lnTo>
                    <a:lnTo>
                      <a:pt x="14" y="2"/>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6" name="Rectangle 1019"/>
              <p:cNvSpPr>
                <a:spLocks noChangeArrowheads="1"/>
              </p:cNvSpPr>
              <p:nvPr/>
            </p:nvSpPr>
            <p:spPr bwMode="auto">
              <a:xfrm>
                <a:off x="6719" y="1775"/>
                <a:ext cx="29"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7" name="Freeform 1020"/>
              <p:cNvSpPr>
                <a:spLocks/>
              </p:cNvSpPr>
              <p:nvPr/>
            </p:nvSpPr>
            <p:spPr bwMode="auto">
              <a:xfrm>
                <a:off x="6741" y="1777"/>
                <a:ext cx="14" cy="7"/>
              </a:xfrm>
              <a:custGeom>
                <a:avLst/>
                <a:gdLst>
                  <a:gd name="T0" fmla="*/ 0 w 14"/>
                  <a:gd name="T1" fmla="*/ 5 h 7"/>
                  <a:gd name="T2" fmla="*/ 0 w 14"/>
                  <a:gd name="T3" fmla="*/ 7 h 7"/>
                  <a:gd name="T4" fmla="*/ 14 w 14"/>
                  <a:gd name="T5" fmla="*/ 5 h 7"/>
                  <a:gd name="T6" fmla="*/ 11 w 14"/>
                  <a:gd name="T7" fmla="*/ 0 h 7"/>
                  <a:gd name="T8" fmla="*/ 0 w 14"/>
                  <a:gd name="T9" fmla="*/ 5 h 7"/>
                </a:gdLst>
                <a:ahLst/>
                <a:cxnLst>
                  <a:cxn ang="0">
                    <a:pos x="T0" y="T1"/>
                  </a:cxn>
                  <a:cxn ang="0">
                    <a:pos x="T2" y="T3"/>
                  </a:cxn>
                  <a:cxn ang="0">
                    <a:pos x="T4" y="T5"/>
                  </a:cxn>
                  <a:cxn ang="0">
                    <a:pos x="T6" y="T7"/>
                  </a:cxn>
                  <a:cxn ang="0">
                    <a:pos x="T8" y="T9"/>
                  </a:cxn>
                </a:cxnLst>
                <a:rect l="0" t="0" r="r" b="b"/>
                <a:pathLst>
                  <a:path w="14" h="7">
                    <a:moveTo>
                      <a:pt x="0" y="5"/>
                    </a:moveTo>
                    <a:lnTo>
                      <a:pt x="0" y="7"/>
                    </a:lnTo>
                    <a:lnTo>
                      <a:pt x="14" y="5"/>
                    </a:lnTo>
                    <a:lnTo>
                      <a:pt x="11" y="0"/>
                    </a:lnTo>
                    <a:lnTo>
                      <a:pt x="0"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8" name="Rectangle 1021"/>
              <p:cNvSpPr>
                <a:spLocks noChangeArrowheads="1"/>
              </p:cNvSpPr>
              <p:nvPr/>
            </p:nvSpPr>
            <p:spPr bwMode="auto">
              <a:xfrm>
                <a:off x="6719" y="1773"/>
                <a:ext cx="29"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9" name="Freeform 1022"/>
              <p:cNvSpPr>
                <a:spLocks/>
              </p:cNvSpPr>
              <p:nvPr/>
            </p:nvSpPr>
            <p:spPr bwMode="auto">
              <a:xfrm>
                <a:off x="6713" y="1773"/>
                <a:ext cx="13" cy="9"/>
              </a:xfrm>
              <a:custGeom>
                <a:avLst/>
                <a:gdLst>
                  <a:gd name="T0" fmla="*/ 2 w 13"/>
                  <a:gd name="T1" fmla="*/ 0 h 9"/>
                  <a:gd name="T2" fmla="*/ 0 w 13"/>
                  <a:gd name="T3" fmla="*/ 4 h 9"/>
                  <a:gd name="T4" fmla="*/ 13 w 13"/>
                  <a:gd name="T5" fmla="*/ 9 h 9"/>
                  <a:gd name="T6" fmla="*/ 13 w 13"/>
                  <a:gd name="T7" fmla="*/ 6 h 9"/>
                  <a:gd name="T8" fmla="*/ 2 w 13"/>
                  <a:gd name="T9" fmla="*/ 0 h 9"/>
                </a:gdLst>
                <a:ahLst/>
                <a:cxnLst>
                  <a:cxn ang="0">
                    <a:pos x="T0" y="T1"/>
                  </a:cxn>
                  <a:cxn ang="0">
                    <a:pos x="T2" y="T3"/>
                  </a:cxn>
                  <a:cxn ang="0">
                    <a:pos x="T4" y="T5"/>
                  </a:cxn>
                  <a:cxn ang="0">
                    <a:pos x="T6" y="T7"/>
                  </a:cxn>
                  <a:cxn ang="0">
                    <a:pos x="T8" y="T9"/>
                  </a:cxn>
                </a:cxnLst>
                <a:rect l="0" t="0" r="r" b="b"/>
                <a:pathLst>
                  <a:path w="13" h="9">
                    <a:moveTo>
                      <a:pt x="2" y="0"/>
                    </a:moveTo>
                    <a:lnTo>
                      <a:pt x="0" y="4"/>
                    </a:lnTo>
                    <a:lnTo>
                      <a:pt x="13" y="9"/>
                    </a:lnTo>
                    <a:lnTo>
                      <a:pt x="13" y="6"/>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0" name="Rectangle 1023"/>
              <p:cNvSpPr>
                <a:spLocks noChangeArrowheads="1"/>
              </p:cNvSpPr>
              <p:nvPr/>
            </p:nvSpPr>
            <p:spPr bwMode="auto">
              <a:xfrm>
                <a:off x="6721" y="1771"/>
                <a:ext cx="25"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1" name="Freeform 1024"/>
              <p:cNvSpPr>
                <a:spLocks/>
              </p:cNvSpPr>
              <p:nvPr/>
            </p:nvSpPr>
            <p:spPr bwMode="auto">
              <a:xfrm>
                <a:off x="6739" y="1771"/>
                <a:ext cx="13" cy="8"/>
              </a:xfrm>
              <a:custGeom>
                <a:avLst/>
                <a:gdLst>
                  <a:gd name="T0" fmla="*/ 0 w 13"/>
                  <a:gd name="T1" fmla="*/ 6 h 8"/>
                  <a:gd name="T2" fmla="*/ 2 w 13"/>
                  <a:gd name="T3" fmla="*/ 8 h 8"/>
                  <a:gd name="T4" fmla="*/ 13 w 13"/>
                  <a:gd name="T5" fmla="*/ 2 h 8"/>
                  <a:gd name="T6" fmla="*/ 11 w 13"/>
                  <a:gd name="T7" fmla="*/ 0 h 8"/>
                  <a:gd name="T8" fmla="*/ 0 w 13"/>
                  <a:gd name="T9" fmla="*/ 6 h 8"/>
                </a:gdLst>
                <a:ahLst/>
                <a:cxnLst>
                  <a:cxn ang="0">
                    <a:pos x="T0" y="T1"/>
                  </a:cxn>
                  <a:cxn ang="0">
                    <a:pos x="T2" y="T3"/>
                  </a:cxn>
                  <a:cxn ang="0">
                    <a:pos x="T4" y="T5"/>
                  </a:cxn>
                  <a:cxn ang="0">
                    <a:pos x="T6" y="T7"/>
                  </a:cxn>
                  <a:cxn ang="0">
                    <a:pos x="T8" y="T9"/>
                  </a:cxn>
                </a:cxnLst>
                <a:rect l="0" t="0" r="r" b="b"/>
                <a:pathLst>
                  <a:path w="13" h="8">
                    <a:moveTo>
                      <a:pt x="0" y="6"/>
                    </a:moveTo>
                    <a:lnTo>
                      <a:pt x="2" y="8"/>
                    </a:lnTo>
                    <a:lnTo>
                      <a:pt x="13" y="2"/>
                    </a:lnTo>
                    <a:lnTo>
                      <a:pt x="1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2" name="Rectangle 1025"/>
              <p:cNvSpPr>
                <a:spLocks noChangeArrowheads="1"/>
              </p:cNvSpPr>
              <p:nvPr/>
            </p:nvSpPr>
            <p:spPr bwMode="auto">
              <a:xfrm>
                <a:off x="6721" y="1766"/>
                <a:ext cx="22"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3" name="Rectangle 1026"/>
              <p:cNvSpPr>
                <a:spLocks noChangeArrowheads="1"/>
              </p:cNvSpPr>
              <p:nvPr/>
            </p:nvSpPr>
            <p:spPr bwMode="auto">
              <a:xfrm>
                <a:off x="6726" y="1764"/>
                <a:ext cx="15"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4" name="Freeform 1027"/>
              <p:cNvSpPr>
                <a:spLocks/>
              </p:cNvSpPr>
              <p:nvPr/>
            </p:nvSpPr>
            <p:spPr bwMode="auto">
              <a:xfrm>
                <a:off x="6717" y="1768"/>
                <a:ext cx="31" cy="38"/>
              </a:xfrm>
              <a:custGeom>
                <a:avLst/>
                <a:gdLst>
                  <a:gd name="T0" fmla="*/ 31 w 31"/>
                  <a:gd name="T1" fmla="*/ 18 h 38"/>
                  <a:gd name="T2" fmla="*/ 29 w 31"/>
                  <a:gd name="T3" fmla="*/ 11 h 38"/>
                  <a:gd name="T4" fmla="*/ 26 w 31"/>
                  <a:gd name="T5" fmla="*/ 5 h 38"/>
                  <a:gd name="T6" fmla="*/ 22 w 31"/>
                  <a:gd name="T7" fmla="*/ 0 h 38"/>
                  <a:gd name="T8" fmla="*/ 15 w 31"/>
                  <a:gd name="T9" fmla="*/ 0 h 38"/>
                  <a:gd name="T10" fmla="*/ 11 w 31"/>
                  <a:gd name="T11" fmla="*/ 0 h 38"/>
                  <a:gd name="T12" fmla="*/ 4 w 31"/>
                  <a:gd name="T13" fmla="*/ 5 h 38"/>
                  <a:gd name="T14" fmla="*/ 2 w 31"/>
                  <a:gd name="T15" fmla="*/ 11 h 38"/>
                  <a:gd name="T16" fmla="*/ 0 w 31"/>
                  <a:gd name="T17" fmla="*/ 18 h 38"/>
                  <a:gd name="T18" fmla="*/ 2 w 31"/>
                  <a:gd name="T19" fmla="*/ 27 h 38"/>
                  <a:gd name="T20" fmla="*/ 4 w 31"/>
                  <a:gd name="T21" fmla="*/ 31 h 38"/>
                  <a:gd name="T22" fmla="*/ 11 w 31"/>
                  <a:gd name="T23" fmla="*/ 36 h 38"/>
                  <a:gd name="T24" fmla="*/ 15 w 31"/>
                  <a:gd name="T25" fmla="*/ 38 h 38"/>
                  <a:gd name="T26" fmla="*/ 22 w 31"/>
                  <a:gd name="T27" fmla="*/ 36 h 38"/>
                  <a:gd name="T28" fmla="*/ 26 w 31"/>
                  <a:gd name="T29" fmla="*/ 31 h 38"/>
                  <a:gd name="T30" fmla="*/ 29 w 31"/>
                  <a:gd name="T31" fmla="*/ 27 h 38"/>
                  <a:gd name="T32" fmla="*/ 31 w 31"/>
                  <a:gd name="T3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1" h="38">
                    <a:moveTo>
                      <a:pt x="31" y="18"/>
                    </a:moveTo>
                    <a:lnTo>
                      <a:pt x="29" y="11"/>
                    </a:lnTo>
                    <a:lnTo>
                      <a:pt x="26" y="5"/>
                    </a:lnTo>
                    <a:lnTo>
                      <a:pt x="22" y="0"/>
                    </a:lnTo>
                    <a:lnTo>
                      <a:pt x="15" y="0"/>
                    </a:lnTo>
                    <a:lnTo>
                      <a:pt x="11" y="0"/>
                    </a:lnTo>
                    <a:lnTo>
                      <a:pt x="4" y="5"/>
                    </a:lnTo>
                    <a:lnTo>
                      <a:pt x="2" y="11"/>
                    </a:lnTo>
                    <a:lnTo>
                      <a:pt x="0" y="18"/>
                    </a:lnTo>
                    <a:lnTo>
                      <a:pt x="2" y="27"/>
                    </a:lnTo>
                    <a:lnTo>
                      <a:pt x="4" y="31"/>
                    </a:lnTo>
                    <a:lnTo>
                      <a:pt x="11" y="36"/>
                    </a:lnTo>
                    <a:lnTo>
                      <a:pt x="15" y="38"/>
                    </a:lnTo>
                    <a:lnTo>
                      <a:pt x="22" y="36"/>
                    </a:lnTo>
                    <a:lnTo>
                      <a:pt x="26" y="31"/>
                    </a:lnTo>
                    <a:lnTo>
                      <a:pt x="29" y="27"/>
                    </a:lnTo>
                    <a:lnTo>
                      <a:pt x="31" y="18"/>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5" name="Freeform 1028"/>
              <p:cNvSpPr>
                <a:spLocks/>
              </p:cNvSpPr>
              <p:nvPr/>
            </p:nvSpPr>
            <p:spPr bwMode="auto">
              <a:xfrm>
                <a:off x="6746" y="1784"/>
                <a:ext cx="11" cy="13"/>
              </a:xfrm>
              <a:custGeom>
                <a:avLst/>
                <a:gdLst>
                  <a:gd name="T0" fmla="*/ 6 w 11"/>
                  <a:gd name="T1" fmla="*/ 13 h 13"/>
                  <a:gd name="T2" fmla="*/ 4 w 11"/>
                  <a:gd name="T3" fmla="*/ 0 h 13"/>
                  <a:gd name="T4" fmla="*/ 0 w 11"/>
                  <a:gd name="T5" fmla="*/ 0 h 13"/>
                  <a:gd name="T6" fmla="*/ 2 w 11"/>
                  <a:gd name="T7" fmla="*/ 13 h 13"/>
                  <a:gd name="T8" fmla="*/ 6 w 11"/>
                  <a:gd name="T9" fmla="*/ 13 h 13"/>
                  <a:gd name="T10" fmla="*/ 6 w 11"/>
                  <a:gd name="T11" fmla="*/ 13 h 13"/>
                  <a:gd name="T12" fmla="*/ 6 w 11"/>
                  <a:gd name="T13" fmla="*/ 13 h 13"/>
                  <a:gd name="T14" fmla="*/ 11 w 11"/>
                  <a:gd name="T15" fmla="*/ 11 h 13"/>
                  <a:gd name="T16" fmla="*/ 11 w 11"/>
                  <a:gd name="T17" fmla="*/ 4 h 13"/>
                  <a:gd name="T18" fmla="*/ 9 w 11"/>
                  <a:gd name="T19" fmla="*/ 2 h 13"/>
                  <a:gd name="T20" fmla="*/ 4 w 11"/>
                  <a:gd name="T21" fmla="*/ 0 h 13"/>
                  <a:gd name="T22" fmla="*/ 6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6" y="13"/>
                    </a:moveTo>
                    <a:lnTo>
                      <a:pt x="4" y="0"/>
                    </a:lnTo>
                    <a:lnTo>
                      <a:pt x="0" y="0"/>
                    </a:lnTo>
                    <a:lnTo>
                      <a:pt x="2" y="13"/>
                    </a:lnTo>
                    <a:lnTo>
                      <a:pt x="6" y="13"/>
                    </a:lnTo>
                    <a:lnTo>
                      <a:pt x="6" y="13"/>
                    </a:lnTo>
                    <a:lnTo>
                      <a:pt x="6" y="13"/>
                    </a:lnTo>
                    <a:lnTo>
                      <a:pt x="11" y="11"/>
                    </a:lnTo>
                    <a:lnTo>
                      <a:pt x="11" y="4"/>
                    </a:lnTo>
                    <a:lnTo>
                      <a:pt x="9" y="2"/>
                    </a:lnTo>
                    <a:lnTo>
                      <a:pt x="4" y="0"/>
                    </a:lnTo>
                    <a:lnTo>
                      <a:pt x="6"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6" name="Freeform 1029"/>
              <p:cNvSpPr>
                <a:spLocks/>
              </p:cNvSpPr>
              <p:nvPr/>
            </p:nvSpPr>
            <p:spPr bwMode="auto">
              <a:xfrm>
                <a:off x="6750" y="1784"/>
                <a:ext cx="11" cy="13"/>
              </a:xfrm>
              <a:custGeom>
                <a:avLst/>
                <a:gdLst>
                  <a:gd name="T0" fmla="*/ 2 w 11"/>
                  <a:gd name="T1" fmla="*/ 0 h 13"/>
                  <a:gd name="T2" fmla="*/ 2 w 11"/>
                  <a:gd name="T3" fmla="*/ 0 h 13"/>
                  <a:gd name="T4" fmla="*/ 0 w 11"/>
                  <a:gd name="T5" fmla="*/ 0 h 13"/>
                  <a:gd name="T6" fmla="*/ 2 w 11"/>
                  <a:gd name="T7" fmla="*/ 13 h 13"/>
                  <a:gd name="T8" fmla="*/ 5 w 11"/>
                  <a:gd name="T9" fmla="*/ 13 h 13"/>
                  <a:gd name="T10" fmla="*/ 2 w 11"/>
                  <a:gd name="T11" fmla="*/ 0 h 13"/>
                  <a:gd name="T12" fmla="*/ 5 w 11"/>
                  <a:gd name="T13" fmla="*/ 13 h 13"/>
                  <a:gd name="T14" fmla="*/ 9 w 11"/>
                  <a:gd name="T15" fmla="*/ 9 h 13"/>
                  <a:gd name="T16" fmla="*/ 11 w 11"/>
                  <a:gd name="T17" fmla="*/ 4 h 13"/>
                  <a:gd name="T18" fmla="*/ 9 w 11"/>
                  <a:gd name="T19" fmla="*/ 0 h 13"/>
                  <a:gd name="T20" fmla="*/ 2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2" y="0"/>
                    </a:moveTo>
                    <a:lnTo>
                      <a:pt x="2" y="0"/>
                    </a:lnTo>
                    <a:lnTo>
                      <a:pt x="0" y="0"/>
                    </a:lnTo>
                    <a:lnTo>
                      <a:pt x="2" y="13"/>
                    </a:lnTo>
                    <a:lnTo>
                      <a:pt x="5" y="13"/>
                    </a:lnTo>
                    <a:lnTo>
                      <a:pt x="2" y="0"/>
                    </a:lnTo>
                    <a:lnTo>
                      <a:pt x="5" y="13"/>
                    </a:lnTo>
                    <a:lnTo>
                      <a:pt x="9" y="9"/>
                    </a:lnTo>
                    <a:lnTo>
                      <a:pt x="11" y="4"/>
                    </a:lnTo>
                    <a:lnTo>
                      <a:pt x="9"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7" name="Freeform 1030"/>
              <p:cNvSpPr>
                <a:spLocks/>
              </p:cNvSpPr>
              <p:nvPr/>
            </p:nvSpPr>
            <p:spPr bwMode="auto">
              <a:xfrm>
                <a:off x="6752" y="1784"/>
                <a:ext cx="11" cy="13"/>
              </a:xfrm>
              <a:custGeom>
                <a:avLst/>
                <a:gdLst>
                  <a:gd name="T0" fmla="*/ 7 w 11"/>
                  <a:gd name="T1" fmla="*/ 11 h 13"/>
                  <a:gd name="T2" fmla="*/ 5 w 11"/>
                  <a:gd name="T3" fmla="*/ 0 h 13"/>
                  <a:gd name="T4" fmla="*/ 0 w 11"/>
                  <a:gd name="T5" fmla="*/ 0 h 13"/>
                  <a:gd name="T6" fmla="*/ 3 w 11"/>
                  <a:gd name="T7" fmla="*/ 13 h 13"/>
                  <a:gd name="T8" fmla="*/ 7 w 11"/>
                  <a:gd name="T9" fmla="*/ 11 h 13"/>
                  <a:gd name="T10" fmla="*/ 7 w 11"/>
                  <a:gd name="T11" fmla="*/ 11 h 13"/>
                  <a:gd name="T12" fmla="*/ 7 w 11"/>
                  <a:gd name="T13" fmla="*/ 11 h 13"/>
                  <a:gd name="T14" fmla="*/ 11 w 11"/>
                  <a:gd name="T15" fmla="*/ 9 h 13"/>
                  <a:gd name="T16" fmla="*/ 11 w 11"/>
                  <a:gd name="T17" fmla="*/ 4 h 13"/>
                  <a:gd name="T18" fmla="*/ 9 w 11"/>
                  <a:gd name="T19" fmla="*/ 0 h 13"/>
                  <a:gd name="T20" fmla="*/ 5 w 11"/>
                  <a:gd name="T21" fmla="*/ 0 h 13"/>
                  <a:gd name="T22" fmla="*/ 7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7" y="11"/>
                    </a:moveTo>
                    <a:lnTo>
                      <a:pt x="5" y="0"/>
                    </a:lnTo>
                    <a:lnTo>
                      <a:pt x="0" y="0"/>
                    </a:lnTo>
                    <a:lnTo>
                      <a:pt x="3" y="13"/>
                    </a:lnTo>
                    <a:lnTo>
                      <a:pt x="7" y="11"/>
                    </a:lnTo>
                    <a:lnTo>
                      <a:pt x="7" y="11"/>
                    </a:lnTo>
                    <a:lnTo>
                      <a:pt x="7" y="11"/>
                    </a:lnTo>
                    <a:lnTo>
                      <a:pt x="11" y="9"/>
                    </a:lnTo>
                    <a:lnTo>
                      <a:pt x="11" y="4"/>
                    </a:lnTo>
                    <a:lnTo>
                      <a:pt x="9" y="0"/>
                    </a:lnTo>
                    <a:lnTo>
                      <a:pt x="5" y="0"/>
                    </a:lnTo>
                    <a:lnTo>
                      <a:pt x="7"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8" name="Freeform 1031"/>
              <p:cNvSpPr>
                <a:spLocks/>
              </p:cNvSpPr>
              <p:nvPr/>
            </p:nvSpPr>
            <p:spPr bwMode="auto">
              <a:xfrm>
                <a:off x="6757" y="1782"/>
                <a:ext cx="11" cy="13"/>
              </a:xfrm>
              <a:custGeom>
                <a:avLst/>
                <a:gdLst>
                  <a:gd name="T0" fmla="*/ 4 w 11"/>
                  <a:gd name="T1" fmla="*/ 13 h 13"/>
                  <a:gd name="T2" fmla="*/ 4 w 11"/>
                  <a:gd name="T3" fmla="*/ 0 h 13"/>
                  <a:gd name="T4" fmla="*/ 0 w 11"/>
                  <a:gd name="T5" fmla="*/ 2 h 13"/>
                  <a:gd name="T6" fmla="*/ 2 w 11"/>
                  <a:gd name="T7" fmla="*/ 13 h 13"/>
                  <a:gd name="T8" fmla="*/ 4 w 11"/>
                  <a:gd name="T9" fmla="*/ 13 h 13"/>
                  <a:gd name="T10" fmla="*/ 4 w 11"/>
                  <a:gd name="T11" fmla="*/ 13 h 13"/>
                  <a:gd name="T12" fmla="*/ 4 w 11"/>
                  <a:gd name="T13" fmla="*/ 13 h 13"/>
                  <a:gd name="T14" fmla="*/ 9 w 11"/>
                  <a:gd name="T15" fmla="*/ 11 h 13"/>
                  <a:gd name="T16" fmla="*/ 11 w 11"/>
                  <a:gd name="T17" fmla="*/ 6 h 13"/>
                  <a:gd name="T18" fmla="*/ 9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0" y="2"/>
                    </a:lnTo>
                    <a:lnTo>
                      <a:pt x="2" y="13"/>
                    </a:lnTo>
                    <a:lnTo>
                      <a:pt x="4" y="13"/>
                    </a:lnTo>
                    <a:lnTo>
                      <a:pt x="4" y="13"/>
                    </a:lnTo>
                    <a:lnTo>
                      <a:pt x="4" y="13"/>
                    </a:lnTo>
                    <a:lnTo>
                      <a:pt x="9" y="11"/>
                    </a:lnTo>
                    <a:lnTo>
                      <a:pt x="11" y="6"/>
                    </a:lnTo>
                    <a:lnTo>
                      <a:pt x="9"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9" name="Freeform 1032"/>
              <p:cNvSpPr>
                <a:spLocks/>
              </p:cNvSpPr>
              <p:nvPr/>
            </p:nvSpPr>
            <p:spPr bwMode="auto">
              <a:xfrm>
                <a:off x="6761" y="1782"/>
                <a:ext cx="9" cy="13"/>
              </a:xfrm>
              <a:custGeom>
                <a:avLst/>
                <a:gdLst>
                  <a:gd name="T0" fmla="*/ 2 w 9"/>
                  <a:gd name="T1" fmla="*/ 0 h 13"/>
                  <a:gd name="T2" fmla="*/ 2 w 9"/>
                  <a:gd name="T3" fmla="*/ 0 h 13"/>
                  <a:gd name="T4" fmla="*/ 0 w 9"/>
                  <a:gd name="T5" fmla="*/ 0 h 13"/>
                  <a:gd name="T6" fmla="*/ 0 w 9"/>
                  <a:gd name="T7" fmla="*/ 13 h 13"/>
                  <a:gd name="T8" fmla="*/ 5 w 9"/>
                  <a:gd name="T9" fmla="*/ 13 h 13"/>
                  <a:gd name="T10" fmla="*/ 2 w 9"/>
                  <a:gd name="T11" fmla="*/ 0 h 13"/>
                  <a:gd name="T12" fmla="*/ 5 w 9"/>
                  <a:gd name="T13" fmla="*/ 13 h 13"/>
                  <a:gd name="T14" fmla="*/ 9 w 9"/>
                  <a:gd name="T15" fmla="*/ 11 h 13"/>
                  <a:gd name="T16" fmla="*/ 9 w 9"/>
                  <a:gd name="T17" fmla="*/ 6 h 13"/>
                  <a:gd name="T18" fmla="*/ 7 w 9"/>
                  <a:gd name="T19" fmla="*/ 2 h 13"/>
                  <a:gd name="T20" fmla="*/ 2 w 9"/>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3">
                    <a:moveTo>
                      <a:pt x="2" y="0"/>
                    </a:moveTo>
                    <a:lnTo>
                      <a:pt x="2" y="0"/>
                    </a:lnTo>
                    <a:lnTo>
                      <a:pt x="0" y="0"/>
                    </a:lnTo>
                    <a:lnTo>
                      <a:pt x="0" y="13"/>
                    </a:lnTo>
                    <a:lnTo>
                      <a:pt x="5" y="13"/>
                    </a:lnTo>
                    <a:lnTo>
                      <a:pt x="2" y="0"/>
                    </a:lnTo>
                    <a:lnTo>
                      <a:pt x="5" y="13"/>
                    </a:lnTo>
                    <a:lnTo>
                      <a:pt x="9" y="11"/>
                    </a:lnTo>
                    <a:lnTo>
                      <a:pt x="9" y="6"/>
                    </a:lnTo>
                    <a:lnTo>
                      <a:pt x="7"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0" name="Freeform 1033"/>
              <p:cNvSpPr>
                <a:spLocks/>
              </p:cNvSpPr>
              <p:nvPr/>
            </p:nvSpPr>
            <p:spPr bwMode="auto">
              <a:xfrm>
                <a:off x="6763" y="1782"/>
                <a:ext cx="11" cy="13"/>
              </a:xfrm>
              <a:custGeom>
                <a:avLst/>
                <a:gdLst>
                  <a:gd name="T0" fmla="*/ 5 w 11"/>
                  <a:gd name="T1" fmla="*/ 13 h 13"/>
                  <a:gd name="T2" fmla="*/ 5 w 11"/>
                  <a:gd name="T3" fmla="*/ 0 h 13"/>
                  <a:gd name="T4" fmla="*/ 0 w 11"/>
                  <a:gd name="T5" fmla="*/ 0 h 13"/>
                  <a:gd name="T6" fmla="*/ 3 w 11"/>
                  <a:gd name="T7" fmla="*/ 13 h 13"/>
                  <a:gd name="T8" fmla="*/ 5 w 11"/>
                  <a:gd name="T9" fmla="*/ 13 h 13"/>
                  <a:gd name="T10" fmla="*/ 5 w 11"/>
                  <a:gd name="T11" fmla="*/ 13 h 13"/>
                  <a:gd name="T12" fmla="*/ 5 w 11"/>
                  <a:gd name="T13" fmla="*/ 13 h 13"/>
                  <a:gd name="T14" fmla="*/ 9 w 11"/>
                  <a:gd name="T15" fmla="*/ 11 h 13"/>
                  <a:gd name="T16" fmla="*/ 11 w 11"/>
                  <a:gd name="T17" fmla="*/ 6 h 13"/>
                  <a:gd name="T18" fmla="*/ 9 w 11"/>
                  <a:gd name="T19" fmla="*/ 2 h 13"/>
                  <a:gd name="T20" fmla="*/ 5 w 11"/>
                  <a:gd name="T21" fmla="*/ 0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5" y="0"/>
                    </a:lnTo>
                    <a:lnTo>
                      <a:pt x="0" y="0"/>
                    </a:lnTo>
                    <a:lnTo>
                      <a:pt x="3" y="13"/>
                    </a:lnTo>
                    <a:lnTo>
                      <a:pt x="5" y="13"/>
                    </a:lnTo>
                    <a:lnTo>
                      <a:pt x="5" y="13"/>
                    </a:lnTo>
                    <a:lnTo>
                      <a:pt x="5" y="13"/>
                    </a:lnTo>
                    <a:lnTo>
                      <a:pt x="9" y="11"/>
                    </a:lnTo>
                    <a:lnTo>
                      <a:pt x="11" y="6"/>
                    </a:lnTo>
                    <a:lnTo>
                      <a:pt x="9" y="2"/>
                    </a:lnTo>
                    <a:lnTo>
                      <a:pt x="5"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1" name="Freeform 1034"/>
              <p:cNvSpPr>
                <a:spLocks/>
              </p:cNvSpPr>
              <p:nvPr/>
            </p:nvSpPr>
            <p:spPr bwMode="auto">
              <a:xfrm>
                <a:off x="6768" y="1782"/>
                <a:ext cx="11" cy="13"/>
              </a:xfrm>
              <a:custGeom>
                <a:avLst/>
                <a:gdLst>
                  <a:gd name="T0" fmla="*/ 4 w 11"/>
                  <a:gd name="T1" fmla="*/ 13 h 13"/>
                  <a:gd name="T2" fmla="*/ 2 w 11"/>
                  <a:gd name="T3" fmla="*/ 0 h 13"/>
                  <a:gd name="T4" fmla="*/ 0 w 11"/>
                  <a:gd name="T5" fmla="*/ 0 h 13"/>
                  <a:gd name="T6" fmla="*/ 0 w 11"/>
                  <a:gd name="T7" fmla="*/ 13 h 13"/>
                  <a:gd name="T8" fmla="*/ 4 w 11"/>
                  <a:gd name="T9" fmla="*/ 13 h 13"/>
                  <a:gd name="T10" fmla="*/ 4 w 11"/>
                  <a:gd name="T11" fmla="*/ 13 h 13"/>
                  <a:gd name="T12" fmla="*/ 4 w 11"/>
                  <a:gd name="T13" fmla="*/ 13 h 13"/>
                  <a:gd name="T14" fmla="*/ 9 w 11"/>
                  <a:gd name="T15" fmla="*/ 11 h 13"/>
                  <a:gd name="T16" fmla="*/ 11 w 11"/>
                  <a:gd name="T17" fmla="*/ 6 h 13"/>
                  <a:gd name="T18" fmla="*/ 9 w 11"/>
                  <a:gd name="T19" fmla="*/ 2 h 13"/>
                  <a:gd name="T20" fmla="*/ 2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2" y="0"/>
                    </a:lnTo>
                    <a:lnTo>
                      <a:pt x="0" y="0"/>
                    </a:lnTo>
                    <a:lnTo>
                      <a:pt x="0" y="13"/>
                    </a:lnTo>
                    <a:lnTo>
                      <a:pt x="4" y="13"/>
                    </a:lnTo>
                    <a:lnTo>
                      <a:pt x="4" y="13"/>
                    </a:lnTo>
                    <a:lnTo>
                      <a:pt x="4" y="13"/>
                    </a:lnTo>
                    <a:lnTo>
                      <a:pt x="9" y="11"/>
                    </a:lnTo>
                    <a:lnTo>
                      <a:pt x="11" y="6"/>
                    </a:lnTo>
                    <a:lnTo>
                      <a:pt x="9" y="2"/>
                    </a:lnTo>
                    <a:lnTo>
                      <a:pt x="2"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2" name="Freeform 1035"/>
              <p:cNvSpPr>
                <a:spLocks/>
              </p:cNvSpPr>
              <p:nvPr/>
            </p:nvSpPr>
            <p:spPr bwMode="auto">
              <a:xfrm>
                <a:off x="6770" y="1782"/>
                <a:ext cx="11" cy="13"/>
              </a:xfrm>
              <a:custGeom>
                <a:avLst/>
                <a:gdLst>
                  <a:gd name="T0" fmla="*/ 4 w 11"/>
                  <a:gd name="T1" fmla="*/ 13 h 13"/>
                  <a:gd name="T2" fmla="*/ 4 w 11"/>
                  <a:gd name="T3" fmla="*/ 0 h 13"/>
                  <a:gd name="T4" fmla="*/ 0 w 11"/>
                  <a:gd name="T5" fmla="*/ 0 h 13"/>
                  <a:gd name="T6" fmla="*/ 2 w 11"/>
                  <a:gd name="T7" fmla="*/ 13 h 13"/>
                  <a:gd name="T8" fmla="*/ 4 w 11"/>
                  <a:gd name="T9" fmla="*/ 13 h 13"/>
                  <a:gd name="T10" fmla="*/ 4 w 11"/>
                  <a:gd name="T11" fmla="*/ 13 h 13"/>
                  <a:gd name="T12" fmla="*/ 4 w 11"/>
                  <a:gd name="T13" fmla="*/ 13 h 13"/>
                  <a:gd name="T14" fmla="*/ 11 w 11"/>
                  <a:gd name="T15" fmla="*/ 11 h 13"/>
                  <a:gd name="T16" fmla="*/ 11 w 11"/>
                  <a:gd name="T17" fmla="*/ 4 h 13"/>
                  <a:gd name="T18" fmla="*/ 9 w 11"/>
                  <a:gd name="T19" fmla="*/ 0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0" y="0"/>
                    </a:lnTo>
                    <a:lnTo>
                      <a:pt x="2" y="13"/>
                    </a:lnTo>
                    <a:lnTo>
                      <a:pt x="4" y="13"/>
                    </a:lnTo>
                    <a:lnTo>
                      <a:pt x="4" y="13"/>
                    </a:lnTo>
                    <a:lnTo>
                      <a:pt x="4" y="13"/>
                    </a:lnTo>
                    <a:lnTo>
                      <a:pt x="11" y="11"/>
                    </a:lnTo>
                    <a:lnTo>
                      <a:pt x="11" y="4"/>
                    </a:lnTo>
                    <a:lnTo>
                      <a:pt x="9" y="0"/>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3" name="Freeform 1036"/>
              <p:cNvSpPr>
                <a:spLocks/>
              </p:cNvSpPr>
              <p:nvPr/>
            </p:nvSpPr>
            <p:spPr bwMode="auto">
              <a:xfrm>
                <a:off x="6774" y="1782"/>
                <a:ext cx="11" cy="13"/>
              </a:xfrm>
              <a:custGeom>
                <a:avLst/>
                <a:gdLst>
                  <a:gd name="T0" fmla="*/ 5 w 11"/>
                  <a:gd name="T1" fmla="*/ 0 h 13"/>
                  <a:gd name="T2" fmla="*/ 3 w 11"/>
                  <a:gd name="T3" fmla="*/ 0 h 13"/>
                  <a:gd name="T4" fmla="*/ 0 w 11"/>
                  <a:gd name="T5" fmla="*/ 0 h 13"/>
                  <a:gd name="T6" fmla="*/ 0 w 11"/>
                  <a:gd name="T7" fmla="*/ 13 h 13"/>
                  <a:gd name="T8" fmla="*/ 5 w 11"/>
                  <a:gd name="T9" fmla="*/ 11 h 13"/>
                  <a:gd name="T10" fmla="*/ 5 w 11"/>
                  <a:gd name="T11" fmla="*/ 0 h 13"/>
                  <a:gd name="T12" fmla="*/ 5 w 11"/>
                  <a:gd name="T13" fmla="*/ 11 h 13"/>
                  <a:gd name="T14" fmla="*/ 9 w 11"/>
                  <a:gd name="T15" fmla="*/ 8 h 13"/>
                  <a:gd name="T16" fmla="*/ 11 w 11"/>
                  <a:gd name="T17" fmla="*/ 4 h 13"/>
                  <a:gd name="T18" fmla="*/ 9 w 11"/>
                  <a:gd name="T19" fmla="*/ 0 h 13"/>
                  <a:gd name="T20" fmla="*/ 3 w 11"/>
                  <a:gd name="T21" fmla="*/ 0 h 13"/>
                  <a:gd name="T22" fmla="*/ 5 w 11"/>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0"/>
                    </a:moveTo>
                    <a:lnTo>
                      <a:pt x="3" y="0"/>
                    </a:lnTo>
                    <a:lnTo>
                      <a:pt x="0" y="0"/>
                    </a:lnTo>
                    <a:lnTo>
                      <a:pt x="0" y="13"/>
                    </a:lnTo>
                    <a:lnTo>
                      <a:pt x="5" y="11"/>
                    </a:lnTo>
                    <a:lnTo>
                      <a:pt x="5" y="0"/>
                    </a:lnTo>
                    <a:lnTo>
                      <a:pt x="5" y="11"/>
                    </a:lnTo>
                    <a:lnTo>
                      <a:pt x="9" y="8"/>
                    </a:lnTo>
                    <a:lnTo>
                      <a:pt x="11" y="4"/>
                    </a:lnTo>
                    <a:lnTo>
                      <a:pt x="9" y="0"/>
                    </a:lnTo>
                    <a:lnTo>
                      <a:pt x="3"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4" name="Freeform 1037"/>
              <p:cNvSpPr>
                <a:spLocks/>
              </p:cNvSpPr>
              <p:nvPr/>
            </p:nvSpPr>
            <p:spPr bwMode="auto">
              <a:xfrm>
                <a:off x="6779" y="1782"/>
                <a:ext cx="9" cy="13"/>
              </a:xfrm>
              <a:custGeom>
                <a:avLst/>
                <a:gdLst>
                  <a:gd name="T0" fmla="*/ 2 w 9"/>
                  <a:gd name="T1" fmla="*/ 13 h 13"/>
                  <a:gd name="T2" fmla="*/ 2 w 9"/>
                  <a:gd name="T3" fmla="*/ 0 h 13"/>
                  <a:gd name="T4" fmla="*/ 0 w 9"/>
                  <a:gd name="T5" fmla="*/ 0 h 13"/>
                  <a:gd name="T6" fmla="*/ 0 w 9"/>
                  <a:gd name="T7" fmla="*/ 13 h 13"/>
                  <a:gd name="T8" fmla="*/ 2 w 9"/>
                  <a:gd name="T9" fmla="*/ 13 h 13"/>
                  <a:gd name="T10" fmla="*/ 2 w 9"/>
                  <a:gd name="T11" fmla="*/ 13 h 13"/>
                  <a:gd name="T12" fmla="*/ 2 w 9"/>
                  <a:gd name="T13" fmla="*/ 13 h 13"/>
                  <a:gd name="T14" fmla="*/ 6 w 9"/>
                  <a:gd name="T15" fmla="*/ 11 h 13"/>
                  <a:gd name="T16" fmla="*/ 9 w 9"/>
                  <a:gd name="T17" fmla="*/ 6 h 13"/>
                  <a:gd name="T18" fmla="*/ 6 w 9"/>
                  <a:gd name="T19" fmla="*/ 2 h 13"/>
                  <a:gd name="T20" fmla="*/ 2 w 9"/>
                  <a:gd name="T21" fmla="*/ 0 h 13"/>
                  <a:gd name="T22" fmla="*/ 2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2" y="13"/>
                    </a:moveTo>
                    <a:lnTo>
                      <a:pt x="2" y="0"/>
                    </a:lnTo>
                    <a:lnTo>
                      <a:pt x="0" y="0"/>
                    </a:lnTo>
                    <a:lnTo>
                      <a:pt x="0" y="13"/>
                    </a:lnTo>
                    <a:lnTo>
                      <a:pt x="2" y="13"/>
                    </a:lnTo>
                    <a:lnTo>
                      <a:pt x="2" y="13"/>
                    </a:lnTo>
                    <a:lnTo>
                      <a:pt x="2" y="13"/>
                    </a:lnTo>
                    <a:lnTo>
                      <a:pt x="6" y="11"/>
                    </a:lnTo>
                    <a:lnTo>
                      <a:pt x="9" y="6"/>
                    </a:lnTo>
                    <a:lnTo>
                      <a:pt x="6" y="2"/>
                    </a:lnTo>
                    <a:lnTo>
                      <a:pt x="2"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5" name="Freeform 1038"/>
              <p:cNvSpPr>
                <a:spLocks/>
              </p:cNvSpPr>
              <p:nvPr/>
            </p:nvSpPr>
            <p:spPr bwMode="auto">
              <a:xfrm>
                <a:off x="6781" y="1782"/>
                <a:ext cx="11" cy="13"/>
              </a:xfrm>
              <a:custGeom>
                <a:avLst/>
                <a:gdLst>
                  <a:gd name="T0" fmla="*/ 4 w 11"/>
                  <a:gd name="T1" fmla="*/ 11 h 13"/>
                  <a:gd name="T2" fmla="*/ 4 w 11"/>
                  <a:gd name="T3" fmla="*/ 0 h 13"/>
                  <a:gd name="T4" fmla="*/ 0 w 11"/>
                  <a:gd name="T5" fmla="*/ 0 h 13"/>
                  <a:gd name="T6" fmla="*/ 0 w 11"/>
                  <a:gd name="T7" fmla="*/ 13 h 13"/>
                  <a:gd name="T8" fmla="*/ 4 w 11"/>
                  <a:gd name="T9" fmla="*/ 13 h 13"/>
                  <a:gd name="T10" fmla="*/ 4 w 11"/>
                  <a:gd name="T11" fmla="*/ 11 h 13"/>
                  <a:gd name="T12" fmla="*/ 4 w 11"/>
                  <a:gd name="T13" fmla="*/ 13 h 13"/>
                  <a:gd name="T14" fmla="*/ 9 w 11"/>
                  <a:gd name="T15" fmla="*/ 11 h 13"/>
                  <a:gd name="T16" fmla="*/ 11 w 11"/>
                  <a:gd name="T17" fmla="*/ 6 h 13"/>
                  <a:gd name="T18" fmla="*/ 9 w 11"/>
                  <a:gd name="T19" fmla="*/ 2 h 13"/>
                  <a:gd name="T20" fmla="*/ 4 w 11"/>
                  <a:gd name="T21" fmla="*/ 0 h 13"/>
                  <a:gd name="T22" fmla="*/ 4 w 11"/>
                  <a:gd name="T23"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1"/>
                    </a:moveTo>
                    <a:lnTo>
                      <a:pt x="4" y="0"/>
                    </a:lnTo>
                    <a:lnTo>
                      <a:pt x="0" y="0"/>
                    </a:lnTo>
                    <a:lnTo>
                      <a:pt x="0" y="13"/>
                    </a:lnTo>
                    <a:lnTo>
                      <a:pt x="4" y="13"/>
                    </a:lnTo>
                    <a:lnTo>
                      <a:pt x="4" y="11"/>
                    </a:lnTo>
                    <a:lnTo>
                      <a:pt x="4" y="13"/>
                    </a:lnTo>
                    <a:lnTo>
                      <a:pt x="9" y="11"/>
                    </a:lnTo>
                    <a:lnTo>
                      <a:pt x="11" y="6"/>
                    </a:lnTo>
                    <a:lnTo>
                      <a:pt x="9" y="2"/>
                    </a:lnTo>
                    <a:lnTo>
                      <a:pt x="4" y="0"/>
                    </a:lnTo>
                    <a:lnTo>
                      <a:pt x="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6" name="Freeform 1039"/>
              <p:cNvSpPr>
                <a:spLocks/>
              </p:cNvSpPr>
              <p:nvPr/>
            </p:nvSpPr>
            <p:spPr bwMode="auto">
              <a:xfrm>
                <a:off x="6785" y="1779"/>
                <a:ext cx="9" cy="14"/>
              </a:xfrm>
              <a:custGeom>
                <a:avLst/>
                <a:gdLst>
                  <a:gd name="T0" fmla="*/ 3 w 9"/>
                  <a:gd name="T1" fmla="*/ 0 h 14"/>
                  <a:gd name="T2" fmla="*/ 3 w 9"/>
                  <a:gd name="T3" fmla="*/ 0 h 14"/>
                  <a:gd name="T4" fmla="*/ 0 w 9"/>
                  <a:gd name="T5" fmla="*/ 3 h 14"/>
                  <a:gd name="T6" fmla="*/ 0 w 9"/>
                  <a:gd name="T7" fmla="*/ 14 h 14"/>
                  <a:gd name="T8" fmla="*/ 5 w 9"/>
                  <a:gd name="T9" fmla="*/ 14 h 14"/>
                  <a:gd name="T10" fmla="*/ 3 w 9"/>
                  <a:gd name="T11" fmla="*/ 0 h 14"/>
                  <a:gd name="T12" fmla="*/ 5 w 9"/>
                  <a:gd name="T13" fmla="*/ 14 h 14"/>
                  <a:gd name="T14" fmla="*/ 9 w 9"/>
                  <a:gd name="T15" fmla="*/ 11 h 14"/>
                  <a:gd name="T16" fmla="*/ 9 w 9"/>
                  <a:gd name="T17" fmla="*/ 7 h 14"/>
                  <a:gd name="T18" fmla="*/ 7 w 9"/>
                  <a:gd name="T19" fmla="*/ 3 h 14"/>
                  <a:gd name="T20" fmla="*/ 3 w 9"/>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4">
                    <a:moveTo>
                      <a:pt x="3" y="0"/>
                    </a:moveTo>
                    <a:lnTo>
                      <a:pt x="3" y="0"/>
                    </a:lnTo>
                    <a:lnTo>
                      <a:pt x="0" y="3"/>
                    </a:lnTo>
                    <a:lnTo>
                      <a:pt x="0" y="14"/>
                    </a:lnTo>
                    <a:lnTo>
                      <a:pt x="5" y="14"/>
                    </a:lnTo>
                    <a:lnTo>
                      <a:pt x="3" y="0"/>
                    </a:lnTo>
                    <a:lnTo>
                      <a:pt x="5" y="14"/>
                    </a:lnTo>
                    <a:lnTo>
                      <a:pt x="9" y="11"/>
                    </a:lnTo>
                    <a:lnTo>
                      <a:pt x="9" y="7"/>
                    </a:lnTo>
                    <a:lnTo>
                      <a:pt x="7" y="3"/>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7" name="Freeform 1040"/>
              <p:cNvSpPr>
                <a:spLocks/>
              </p:cNvSpPr>
              <p:nvPr/>
            </p:nvSpPr>
            <p:spPr bwMode="auto">
              <a:xfrm>
                <a:off x="6788" y="1779"/>
                <a:ext cx="11" cy="14"/>
              </a:xfrm>
              <a:custGeom>
                <a:avLst/>
                <a:gdLst>
                  <a:gd name="T0" fmla="*/ 4 w 11"/>
                  <a:gd name="T1" fmla="*/ 14 h 14"/>
                  <a:gd name="T2" fmla="*/ 4 w 11"/>
                  <a:gd name="T3" fmla="*/ 0 h 14"/>
                  <a:gd name="T4" fmla="*/ 0 w 11"/>
                  <a:gd name="T5" fmla="*/ 0 h 14"/>
                  <a:gd name="T6" fmla="*/ 0 w 11"/>
                  <a:gd name="T7" fmla="*/ 14 h 14"/>
                  <a:gd name="T8" fmla="*/ 4 w 11"/>
                  <a:gd name="T9" fmla="*/ 14 h 14"/>
                  <a:gd name="T10" fmla="*/ 4 w 11"/>
                  <a:gd name="T11" fmla="*/ 14 h 14"/>
                  <a:gd name="T12" fmla="*/ 4 w 11"/>
                  <a:gd name="T13" fmla="*/ 14 h 14"/>
                  <a:gd name="T14" fmla="*/ 8 w 11"/>
                  <a:gd name="T15" fmla="*/ 11 h 14"/>
                  <a:gd name="T16" fmla="*/ 11 w 11"/>
                  <a:gd name="T17" fmla="*/ 7 h 14"/>
                  <a:gd name="T18" fmla="*/ 8 w 11"/>
                  <a:gd name="T19" fmla="*/ 3 h 14"/>
                  <a:gd name="T20" fmla="*/ 4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4" y="0"/>
                    </a:lnTo>
                    <a:lnTo>
                      <a:pt x="0" y="0"/>
                    </a:lnTo>
                    <a:lnTo>
                      <a:pt x="0" y="14"/>
                    </a:lnTo>
                    <a:lnTo>
                      <a:pt x="4" y="14"/>
                    </a:lnTo>
                    <a:lnTo>
                      <a:pt x="4" y="14"/>
                    </a:lnTo>
                    <a:lnTo>
                      <a:pt x="4" y="14"/>
                    </a:lnTo>
                    <a:lnTo>
                      <a:pt x="8" y="11"/>
                    </a:lnTo>
                    <a:lnTo>
                      <a:pt x="11" y="7"/>
                    </a:lnTo>
                    <a:lnTo>
                      <a:pt x="8" y="3"/>
                    </a:lnTo>
                    <a:lnTo>
                      <a:pt x="4"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8" name="Freeform 1041"/>
              <p:cNvSpPr>
                <a:spLocks/>
              </p:cNvSpPr>
              <p:nvPr/>
            </p:nvSpPr>
            <p:spPr bwMode="auto">
              <a:xfrm>
                <a:off x="6792" y="1779"/>
                <a:ext cx="9" cy="14"/>
              </a:xfrm>
              <a:custGeom>
                <a:avLst/>
                <a:gdLst>
                  <a:gd name="T0" fmla="*/ 4 w 9"/>
                  <a:gd name="T1" fmla="*/ 14 h 14"/>
                  <a:gd name="T2" fmla="*/ 2 w 9"/>
                  <a:gd name="T3" fmla="*/ 0 h 14"/>
                  <a:gd name="T4" fmla="*/ 0 w 9"/>
                  <a:gd name="T5" fmla="*/ 0 h 14"/>
                  <a:gd name="T6" fmla="*/ 0 w 9"/>
                  <a:gd name="T7" fmla="*/ 14 h 14"/>
                  <a:gd name="T8" fmla="*/ 4 w 9"/>
                  <a:gd name="T9" fmla="*/ 14 h 14"/>
                  <a:gd name="T10" fmla="*/ 4 w 9"/>
                  <a:gd name="T11" fmla="*/ 14 h 14"/>
                  <a:gd name="T12" fmla="*/ 4 w 9"/>
                  <a:gd name="T13" fmla="*/ 14 h 14"/>
                  <a:gd name="T14" fmla="*/ 9 w 9"/>
                  <a:gd name="T15" fmla="*/ 11 h 14"/>
                  <a:gd name="T16" fmla="*/ 9 w 9"/>
                  <a:gd name="T17" fmla="*/ 7 h 14"/>
                  <a:gd name="T18" fmla="*/ 9 w 9"/>
                  <a:gd name="T19" fmla="*/ 3 h 14"/>
                  <a:gd name="T20" fmla="*/ 2 w 9"/>
                  <a:gd name="T21" fmla="*/ 0 h 14"/>
                  <a:gd name="T22" fmla="*/ 4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4" y="14"/>
                    </a:moveTo>
                    <a:lnTo>
                      <a:pt x="2" y="0"/>
                    </a:lnTo>
                    <a:lnTo>
                      <a:pt x="0" y="0"/>
                    </a:lnTo>
                    <a:lnTo>
                      <a:pt x="0" y="14"/>
                    </a:lnTo>
                    <a:lnTo>
                      <a:pt x="4" y="14"/>
                    </a:lnTo>
                    <a:lnTo>
                      <a:pt x="4" y="14"/>
                    </a:lnTo>
                    <a:lnTo>
                      <a:pt x="4" y="14"/>
                    </a:lnTo>
                    <a:lnTo>
                      <a:pt x="9" y="11"/>
                    </a:lnTo>
                    <a:lnTo>
                      <a:pt x="9" y="7"/>
                    </a:lnTo>
                    <a:lnTo>
                      <a:pt x="9" y="3"/>
                    </a:lnTo>
                    <a:lnTo>
                      <a:pt x="2"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9" name="Freeform 1042"/>
              <p:cNvSpPr>
                <a:spLocks/>
              </p:cNvSpPr>
              <p:nvPr/>
            </p:nvSpPr>
            <p:spPr bwMode="auto">
              <a:xfrm>
                <a:off x="6794" y="1779"/>
                <a:ext cx="11" cy="14"/>
              </a:xfrm>
              <a:custGeom>
                <a:avLst/>
                <a:gdLst>
                  <a:gd name="T0" fmla="*/ 5 w 11"/>
                  <a:gd name="T1" fmla="*/ 0 h 14"/>
                  <a:gd name="T2" fmla="*/ 5 w 11"/>
                  <a:gd name="T3" fmla="*/ 0 h 14"/>
                  <a:gd name="T4" fmla="*/ 0 w 11"/>
                  <a:gd name="T5" fmla="*/ 0 h 14"/>
                  <a:gd name="T6" fmla="*/ 2 w 11"/>
                  <a:gd name="T7" fmla="*/ 14 h 14"/>
                  <a:gd name="T8" fmla="*/ 5 w 11"/>
                  <a:gd name="T9" fmla="*/ 14 h 14"/>
                  <a:gd name="T10" fmla="*/ 5 w 11"/>
                  <a:gd name="T11" fmla="*/ 0 h 14"/>
                  <a:gd name="T12" fmla="*/ 5 w 11"/>
                  <a:gd name="T13" fmla="*/ 14 h 14"/>
                  <a:gd name="T14" fmla="*/ 9 w 11"/>
                  <a:gd name="T15" fmla="*/ 11 h 14"/>
                  <a:gd name="T16" fmla="*/ 11 w 11"/>
                  <a:gd name="T17" fmla="*/ 7 h 14"/>
                  <a:gd name="T18" fmla="*/ 9 w 11"/>
                  <a:gd name="T19" fmla="*/ 3 h 14"/>
                  <a:gd name="T20" fmla="*/ 5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5" y="0"/>
                    </a:moveTo>
                    <a:lnTo>
                      <a:pt x="5" y="0"/>
                    </a:lnTo>
                    <a:lnTo>
                      <a:pt x="0" y="0"/>
                    </a:lnTo>
                    <a:lnTo>
                      <a:pt x="2" y="14"/>
                    </a:lnTo>
                    <a:lnTo>
                      <a:pt x="5" y="14"/>
                    </a:lnTo>
                    <a:lnTo>
                      <a:pt x="5" y="0"/>
                    </a:lnTo>
                    <a:lnTo>
                      <a:pt x="5" y="14"/>
                    </a:lnTo>
                    <a:lnTo>
                      <a:pt x="9" y="11"/>
                    </a:lnTo>
                    <a:lnTo>
                      <a:pt x="11" y="7"/>
                    </a:lnTo>
                    <a:lnTo>
                      <a:pt x="9" y="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0" name="Freeform 1043"/>
              <p:cNvSpPr>
                <a:spLocks/>
              </p:cNvSpPr>
              <p:nvPr/>
            </p:nvSpPr>
            <p:spPr bwMode="auto">
              <a:xfrm>
                <a:off x="6799" y="1779"/>
                <a:ext cx="9" cy="14"/>
              </a:xfrm>
              <a:custGeom>
                <a:avLst/>
                <a:gdLst>
                  <a:gd name="T0" fmla="*/ 4 w 9"/>
                  <a:gd name="T1" fmla="*/ 14 h 14"/>
                  <a:gd name="T2" fmla="*/ 4 w 9"/>
                  <a:gd name="T3" fmla="*/ 0 h 14"/>
                  <a:gd name="T4" fmla="*/ 0 w 9"/>
                  <a:gd name="T5" fmla="*/ 0 h 14"/>
                  <a:gd name="T6" fmla="*/ 0 w 9"/>
                  <a:gd name="T7" fmla="*/ 14 h 14"/>
                  <a:gd name="T8" fmla="*/ 4 w 9"/>
                  <a:gd name="T9" fmla="*/ 14 h 14"/>
                  <a:gd name="T10" fmla="*/ 4 w 9"/>
                  <a:gd name="T11" fmla="*/ 14 h 14"/>
                  <a:gd name="T12" fmla="*/ 4 w 9"/>
                  <a:gd name="T13" fmla="*/ 14 h 14"/>
                  <a:gd name="T14" fmla="*/ 9 w 9"/>
                  <a:gd name="T15" fmla="*/ 11 h 14"/>
                  <a:gd name="T16" fmla="*/ 9 w 9"/>
                  <a:gd name="T17" fmla="*/ 7 h 14"/>
                  <a:gd name="T18" fmla="*/ 9 w 9"/>
                  <a:gd name="T19" fmla="*/ 3 h 14"/>
                  <a:gd name="T20" fmla="*/ 4 w 9"/>
                  <a:gd name="T21" fmla="*/ 0 h 14"/>
                  <a:gd name="T22" fmla="*/ 4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4" y="14"/>
                    </a:moveTo>
                    <a:lnTo>
                      <a:pt x="4" y="0"/>
                    </a:lnTo>
                    <a:lnTo>
                      <a:pt x="0" y="0"/>
                    </a:lnTo>
                    <a:lnTo>
                      <a:pt x="0" y="14"/>
                    </a:lnTo>
                    <a:lnTo>
                      <a:pt x="4" y="14"/>
                    </a:lnTo>
                    <a:lnTo>
                      <a:pt x="4" y="14"/>
                    </a:lnTo>
                    <a:lnTo>
                      <a:pt x="4" y="14"/>
                    </a:lnTo>
                    <a:lnTo>
                      <a:pt x="9" y="11"/>
                    </a:lnTo>
                    <a:lnTo>
                      <a:pt x="9" y="7"/>
                    </a:lnTo>
                    <a:lnTo>
                      <a:pt x="9" y="3"/>
                    </a:lnTo>
                    <a:lnTo>
                      <a:pt x="4"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1" name="Freeform 1044"/>
              <p:cNvSpPr>
                <a:spLocks/>
              </p:cNvSpPr>
              <p:nvPr/>
            </p:nvSpPr>
            <p:spPr bwMode="auto">
              <a:xfrm>
                <a:off x="6801" y="1779"/>
                <a:ext cx="11" cy="14"/>
              </a:xfrm>
              <a:custGeom>
                <a:avLst/>
                <a:gdLst>
                  <a:gd name="T0" fmla="*/ 4 w 11"/>
                  <a:gd name="T1" fmla="*/ 0 h 14"/>
                  <a:gd name="T2" fmla="*/ 4 w 11"/>
                  <a:gd name="T3" fmla="*/ 0 h 14"/>
                  <a:gd name="T4" fmla="*/ 0 w 11"/>
                  <a:gd name="T5" fmla="*/ 0 h 14"/>
                  <a:gd name="T6" fmla="*/ 2 w 11"/>
                  <a:gd name="T7" fmla="*/ 14 h 14"/>
                  <a:gd name="T8" fmla="*/ 4 w 11"/>
                  <a:gd name="T9" fmla="*/ 14 h 14"/>
                  <a:gd name="T10" fmla="*/ 4 w 11"/>
                  <a:gd name="T11" fmla="*/ 0 h 14"/>
                  <a:gd name="T12" fmla="*/ 4 w 11"/>
                  <a:gd name="T13" fmla="*/ 14 h 14"/>
                  <a:gd name="T14" fmla="*/ 9 w 11"/>
                  <a:gd name="T15" fmla="*/ 11 h 14"/>
                  <a:gd name="T16" fmla="*/ 11 w 11"/>
                  <a:gd name="T17" fmla="*/ 7 h 14"/>
                  <a:gd name="T18" fmla="*/ 9 w 11"/>
                  <a:gd name="T19" fmla="*/ 3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2" y="14"/>
                    </a:lnTo>
                    <a:lnTo>
                      <a:pt x="4" y="14"/>
                    </a:lnTo>
                    <a:lnTo>
                      <a:pt x="4" y="0"/>
                    </a:lnTo>
                    <a:lnTo>
                      <a:pt x="4" y="14"/>
                    </a:lnTo>
                    <a:lnTo>
                      <a:pt x="9" y="11"/>
                    </a:lnTo>
                    <a:lnTo>
                      <a:pt x="11" y="7"/>
                    </a:lnTo>
                    <a:lnTo>
                      <a:pt x="9"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2" name="Freeform 1045"/>
              <p:cNvSpPr>
                <a:spLocks/>
              </p:cNvSpPr>
              <p:nvPr/>
            </p:nvSpPr>
            <p:spPr bwMode="auto">
              <a:xfrm>
                <a:off x="6805" y="1779"/>
                <a:ext cx="11" cy="14"/>
              </a:xfrm>
              <a:custGeom>
                <a:avLst/>
                <a:gdLst>
                  <a:gd name="T0" fmla="*/ 5 w 11"/>
                  <a:gd name="T1" fmla="*/ 14 h 14"/>
                  <a:gd name="T2" fmla="*/ 5 w 11"/>
                  <a:gd name="T3" fmla="*/ 0 h 14"/>
                  <a:gd name="T4" fmla="*/ 0 w 11"/>
                  <a:gd name="T5" fmla="*/ 0 h 14"/>
                  <a:gd name="T6" fmla="*/ 0 w 11"/>
                  <a:gd name="T7" fmla="*/ 14 h 14"/>
                  <a:gd name="T8" fmla="*/ 5 w 11"/>
                  <a:gd name="T9" fmla="*/ 14 h 14"/>
                  <a:gd name="T10" fmla="*/ 5 w 11"/>
                  <a:gd name="T11" fmla="*/ 14 h 14"/>
                  <a:gd name="T12" fmla="*/ 5 w 11"/>
                  <a:gd name="T13" fmla="*/ 14 h 14"/>
                  <a:gd name="T14" fmla="*/ 9 w 11"/>
                  <a:gd name="T15" fmla="*/ 11 h 14"/>
                  <a:gd name="T16" fmla="*/ 11 w 11"/>
                  <a:gd name="T17" fmla="*/ 7 h 14"/>
                  <a:gd name="T18" fmla="*/ 9 w 11"/>
                  <a:gd name="T19" fmla="*/ 3 h 14"/>
                  <a:gd name="T20" fmla="*/ 5 w 11"/>
                  <a:gd name="T21" fmla="*/ 0 h 14"/>
                  <a:gd name="T22" fmla="*/ 5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5" y="14"/>
                    </a:moveTo>
                    <a:lnTo>
                      <a:pt x="5" y="0"/>
                    </a:lnTo>
                    <a:lnTo>
                      <a:pt x="0" y="0"/>
                    </a:lnTo>
                    <a:lnTo>
                      <a:pt x="0" y="14"/>
                    </a:lnTo>
                    <a:lnTo>
                      <a:pt x="5" y="14"/>
                    </a:lnTo>
                    <a:lnTo>
                      <a:pt x="5" y="14"/>
                    </a:lnTo>
                    <a:lnTo>
                      <a:pt x="5" y="14"/>
                    </a:lnTo>
                    <a:lnTo>
                      <a:pt x="9" y="11"/>
                    </a:lnTo>
                    <a:lnTo>
                      <a:pt x="11" y="7"/>
                    </a:lnTo>
                    <a:lnTo>
                      <a:pt x="9" y="3"/>
                    </a:lnTo>
                    <a:lnTo>
                      <a:pt x="5" y="0"/>
                    </a:lnTo>
                    <a:lnTo>
                      <a:pt x="5"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3" name="Freeform 1046"/>
              <p:cNvSpPr>
                <a:spLocks/>
              </p:cNvSpPr>
              <p:nvPr/>
            </p:nvSpPr>
            <p:spPr bwMode="auto">
              <a:xfrm>
                <a:off x="6808" y="1779"/>
                <a:ext cx="11" cy="14"/>
              </a:xfrm>
              <a:custGeom>
                <a:avLst/>
                <a:gdLst>
                  <a:gd name="T0" fmla="*/ 4 w 11"/>
                  <a:gd name="T1" fmla="*/ 0 h 14"/>
                  <a:gd name="T2" fmla="*/ 4 w 11"/>
                  <a:gd name="T3" fmla="*/ 0 h 14"/>
                  <a:gd name="T4" fmla="*/ 0 w 11"/>
                  <a:gd name="T5" fmla="*/ 0 h 14"/>
                  <a:gd name="T6" fmla="*/ 2 w 11"/>
                  <a:gd name="T7" fmla="*/ 14 h 14"/>
                  <a:gd name="T8" fmla="*/ 4 w 11"/>
                  <a:gd name="T9" fmla="*/ 14 h 14"/>
                  <a:gd name="T10" fmla="*/ 4 w 11"/>
                  <a:gd name="T11" fmla="*/ 0 h 14"/>
                  <a:gd name="T12" fmla="*/ 4 w 11"/>
                  <a:gd name="T13" fmla="*/ 14 h 14"/>
                  <a:gd name="T14" fmla="*/ 11 w 11"/>
                  <a:gd name="T15" fmla="*/ 11 h 14"/>
                  <a:gd name="T16" fmla="*/ 11 w 11"/>
                  <a:gd name="T17" fmla="*/ 5 h 14"/>
                  <a:gd name="T18" fmla="*/ 8 w 11"/>
                  <a:gd name="T19" fmla="*/ 3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2" y="14"/>
                    </a:lnTo>
                    <a:lnTo>
                      <a:pt x="4" y="14"/>
                    </a:lnTo>
                    <a:lnTo>
                      <a:pt x="4" y="0"/>
                    </a:lnTo>
                    <a:lnTo>
                      <a:pt x="4" y="14"/>
                    </a:lnTo>
                    <a:lnTo>
                      <a:pt x="11" y="11"/>
                    </a:lnTo>
                    <a:lnTo>
                      <a:pt x="11" y="5"/>
                    </a:lnTo>
                    <a:lnTo>
                      <a:pt x="8"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4" name="Freeform 1047"/>
              <p:cNvSpPr>
                <a:spLocks/>
              </p:cNvSpPr>
              <p:nvPr/>
            </p:nvSpPr>
            <p:spPr bwMode="auto">
              <a:xfrm>
                <a:off x="6812" y="1779"/>
                <a:ext cx="11" cy="14"/>
              </a:xfrm>
              <a:custGeom>
                <a:avLst/>
                <a:gdLst>
                  <a:gd name="T0" fmla="*/ 4 w 11"/>
                  <a:gd name="T1" fmla="*/ 14 h 14"/>
                  <a:gd name="T2" fmla="*/ 4 w 11"/>
                  <a:gd name="T3" fmla="*/ 0 h 14"/>
                  <a:gd name="T4" fmla="*/ 0 w 11"/>
                  <a:gd name="T5" fmla="*/ 0 h 14"/>
                  <a:gd name="T6" fmla="*/ 0 w 11"/>
                  <a:gd name="T7" fmla="*/ 14 h 14"/>
                  <a:gd name="T8" fmla="*/ 4 w 11"/>
                  <a:gd name="T9" fmla="*/ 14 h 14"/>
                  <a:gd name="T10" fmla="*/ 4 w 11"/>
                  <a:gd name="T11" fmla="*/ 14 h 14"/>
                  <a:gd name="T12" fmla="*/ 4 w 11"/>
                  <a:gd name="T13" fmla="*/ 14 h 14"/>
                  <a:gd name="T14" fmla="*/ 9 w 11"/>
                  <a:gd name="T15" fmla="*/ 11 h 14"/>
                  <a:gd name="T16" fmla="*/ 11 w 11"/>
                  <a:gd name="T17" fmla="*/ 7 h 14"/>
                  <a:gd name="T18" fmla="*/ 9 w 11"/>
                  <a:gd name="T19" fmla="*/ 3 h 14"/>
                  <a:gd name="T20" fmla="*/ 4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4" y="0"/>
                    </a:lnTo>
                    <a:lnTo>
                      <a:pt x="0" y="0"/>
                    </a:lnTo>
                    <a:lnTo>
                      <a:pt x="0" y="14"/>
                    </a:lnTo>
                    <a:lnTo>
                      <a:pt x="4" y="14"/>
                    </a:lnTo>
                    <a:lnTo>
                      <a:pt x="4" y="14"/>
                    </a:lnTo>
                    <a:lnTo>
                      <a:pt x="4" y="14"/>
                    </a:lnTo>
                    <a:lnTo>
                      <a:pt x="9" y="11"/>
                    </a:lnTo>
                    <a:lnTo>
                      <a:pt x="11" y="7"/>
                    </a:lnTo>
                    <a:lnTo>
                      <a:pt x="9" y="3"/>
                    </a:lnTo>
                    <a:lnTo>
                      <a:pt x="4"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5" name="Freeform 1048"/>
              <p:cNvSpPr>
                <a:spLocks/>
              </p:cNvSpPr>
              <p:nvPr/>
            </p:nvSpPr>
            <p:spPr bwMode="auto">
              <a:xfrm>
                <a:off x="6816" y="1779"/>
                <a:ext cx="9" cy="14"/>
              </a:xfrm>
              <a:custGeom>
                <a:avLst/>
                <a:gdLst>
                  <a:gd name="T0" fmla="*/ 3 w 9"/>
                  <a:gd name="T1" fmla="*/ 14 h 14"/>
                  <a:gd name="T2" fmla="*/ 3 w 9"/>
                  <a:gd name="T3" fmla="*/ 0 h 14"/>
                  <a:gd name="T4" fmla="*/ 0 w 9"/>
                  <a:gd name="T5" fmla="*/ 0 h 14"/>
                  <a:gd name="T6" fmla="*/ 0 w 9"/>
                  <a:gd name="T7" fmla="*/ 14 h 14"/>
                  <a:gd name="T8" fmla="*/ 3 w 9"/>
                  <a:gd name="T9" fmla="*/ 14 h 14"/>
                  <a:gd name="T10" fmla="*/ 3 w 9"/>
                  <a:gd name="T11" fmla="*/ 14 h 14"/>
                  <a:gd name="T12" fmla="*/ 3 w 9"/>
                  <a:gd name="T13" fmla="*/ 14 h 14"/>
                  <a:gd name="T14" fmla="*/ 7 w 9"/>
                  <a:gd name="T15" fmla="*/ 11 h 14"/>
                  <a:gd name="T16" fmla="*/ 9 w 9"/>
                  <a:gd name="T17" fmla="*/ 7 h 14"/>
                  <a:gd name="T18" fmla="*/ 7 w 9"/>
                  <a:gd name="T19" fmla="*/ 3 h 14"/>
                  <a:gd name="T20" fmla="*/ 3 w 9"/>
                  <a:gd name="T21" fmla="*/ 0 h 14"/>
                  <a:gd name="T22" fmla="*/ 3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3" y="14"/>
                    </a:moveTo>
                    <a:lnTo>
                      <a:pt x="3" y="0"/>
                    </a:lnTo>
                    <a:lnTo>
                      <a:pt x="0" y="0"/>
                    </a:lnTo>
                    <a:lnTo>
                      <a:pt x="0" y="14"/>
                    </a:lnTo>
                    <a:lnTo>
                      <a:pt x="3" y="14"/>
                    </a:lnTo>
                    <a:lnTo>
                      <a:pt x="3" y="14"/>
                    </a:lnTo>
                    <a:lnTo>
                      <a:pt x="3" y="14"/>
                    </a:lnTo>
                    <a:lnTo>
                      <a:pt x="7" y="11"/>
                    </a:lnTo>
                    <a:lnTo>
                      <a:pt x="9" y="7"/>
                    </a:lnTo>
                    <a:lnTo>
                      <a:pt x="7" y="3"/>
                    </a:lnTo>
                    <a:lnTo>
                      <a:pt x="3" y="0"/>
                    </a:lnTo>
                    <a:lnTo>
                      <a:pt x="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6" name="Freeform 1049"/>
              <p:cNvSpPr>
                <a:spLocks/>
              </p:cNvSpPr>
              <p:nvPr/>
            </p:nvSpPr>
            <p:spPr bwMode="auto">
              <a:xfrm>
                <a:off x="6819" y="1779"/>
                <a:ext cx="11" cy="14"/>
              </a:xfrm>
              <a:custGeom>
                <a:avLst/>
                <a:gdLst>
                  <a:gd name="T0" fmla="*/ 4 w 11"/>
                  <a:gd name="T1" fmla="*/ 0 h 14"/>
                  <a:gd name="T2" fmla="*/ 4 w 11"/>
                  <a:gd name="T3" fmla="*/ 0 h 14"/>
                  <a:gd name="T4" fmla="*/ 0 w 11"/>
                  <a:gd name="T5" fmla="*/ 0 h 14"/>
                  <a:gd name="T6" fmla="*/ 0 w 11"/>
                  <a:gd name="T7" fmla="*/ 14 h 14"/>
                  <a:gd name="T8" fmla="*/ 4 w 11"/>
                  <a:gd name="T9" fmla="*/ 14 h 14"/>
                  <a:gd name="T10" fmla="*/ 4 w 11"/>
                  <a:gd name="T11" fmla="*/ 0 h 14"/>
                  <a:gd name="T12" fmla="*/ 4 w 11"/>
                  <a:gd name="T13" fmla="*/ 14 h 14"/>
                  <a:gd name="T14" fmla="*/ 8 w 11"/>
                  <a:gd name="T15" fmla="*/ 9 h 14"/>
                  <a:gd name="T16" fmla="*/ 11 w 11"/>
                  <a:gd name="T17" fmla="*/ 5 h 14"/>
                  <a:gd name="T18" fmla="*/ 8 w 11"/>
                  <a:gd name="T19" fmla="*/ 0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0" y="14"/>
                    </a:lnTo>
                    <a:lnTo>
                      <a:pt x="4" y="14"/>
                    </a:lnTo>
                    <a:lnTo>
                      <a:pt x="4" y="0"/>
                    </a:lnTo>
                    <a:lnTo>
                      <a:pt x="4" y="14"/>
                    </a:lnTo>
                    <a:lnTo>
                      <a:pt x="8" y="9"/>
                    </a:lnTo>
                    <a:lnTo>
                      <a:pt x="11" y="5"/>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7" name="Freeform 1050"/>
              <p:cNvSpPr>
                <a:spLocks/>
              </p:cNvSpPr>
              <p:nvPr/>
            </p:nvSpPr>
            <p:spPr bwMode="auto">
              <a:xfrm>
                <a:off x="6823" y="1779"/>
                <a:ext cx="9" cy="14"/>
              </a:xfrm>
              <a:custGeom>
                <a:avLst/>
                <a:gdLst>
                  <a:gd name="T0" fmla="*/ 2 w 9"/>
                  <a:gd name="T1" fmla="*/ 14 h 14"/>
                  <a:gd name="T2" fmla="*/ 2 w 9"/>
                  <a:gd name="T3" fmla="*/ 0 h 14"/>
                  <a:gd name="T4" fmla="*/ 0 w 9"/>
                  <a:gd name="T5" fmla="*/ 0 h 14"/>
                  <a:gd name="T6" fmla="*/ 0 w 9"/>
                  <a:gd name="T7" fmla="*/ 14 h 14"/>
                  <a:gd name="T8" fmla="*/ 2 w 9"/>
                  <a:gd name="T9" fmla="*/ 14 h 14"/>
                  <a:gd name="T10" fmla="*/ 2 w 9"/>
                  <a:gd name="T11" fmla="*/ 14 h 14"/>
                  <a:gd name="T12" fmla="*/ 2 w 9"/>
                  <a:gd name="T13" fmla="*/ 14 h 14"/>
                  <a:gd name="T14" fmla="*/ 9 w 9"/>
                  <a:gd name="T15" fmla="*/ 11 h 14"/>
                  <a:gd name="T16" fmla="*/ 9 w 9"/>
                  <a:gd name="T17" fmla="*/ 7 h 14"/>
                  <a:gd name="T18" fmla="*/ 9 w 9"/>
                  <a:gd name="T19" fmla="*/ 3 h 14"/>
                  <a:gd name="T20" fmla="*/ 2 w 9"/>
                  <a:gd name="T21" fmla="*/ 0 h 14"/>
                  <a:gd name="T22" fmla="*/ 2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2" y="14"/>
                    </a:moveTo>
                    <a:lnTo>
                      <a:pt x="2" y="0"/>
                    </a:lnTo>
                    <a:lnTo>
                      <a:pt x="0" y="0"/>
                    </a:lnTo>
                    <a:lnTo>
                      <a:pt x="0" y="14"/>
                    </a:lnTo>
                    <a:lnTo>
                      <a:pt x="2" y="14"/>
                    </a:lnTo>
                    <a:lnTo>
                      <a:pt x="2" y="14"/>
                    </a:lnTo>
                    <a:lnTo>
                      <a:pt x="2" y="14"/>
                    </a:lnTo>
                    <a:lnTo>
                      <a:pt x="9" y="11"/>
                    </a:lnTo>
                    <a:lnTo>
                      <a:pt x="9" y="7"/>
                    </a:lnTo>
                    <a:lnTo>
                      <a:pt x="9" y="3"/>
                    </a:lnTo>
                    <a:lnTo>
                      <a:pt x="2" y="0"/>
                    </a:lnTo>
                    <a:lnTo>
                      <a:pt x="2"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8" name="Freeform 1051"/>
              <p:cNvSpPr>
                <a:spLocks/>
              </p:cNvSpPr>
              <p:nvPr/>
            </p:nvSpPr>
            <p:spPr bwMode="auto">
              <a:xfrm>
                <a:off x="6825" y="1779"/>
                <a:ext cx="11" cy="14"/>
              </a:xfrm>
              <a:custGeom>
                <a:avLst/>
                <a:gdLst>
                  <a:gd name="T0" fmla="*/ 5 w 11"/>
                  <a:gd name="T1" fmla="*/ 14 h 14"/>
                  <a:gd name="T2" fmla="*/ 5 w 11"/>
                  <a:gd name="T3" fmla="*/ 0 h 14"/>
                  <a:gd name="T4" fmla="*/ 0 w 11"/>
                  <a:gd name="T5" fmla="*/ 0 h 14"/>
                  <a:gd name="T6" fmla="*/ 0 w 11"/>
                  <a:gd name="T7" fmla="*/ 14 h 14"/>
                  <a:gd name="T8" fmla="*/ 5 w 11"/>
                  <a:gd name="T9" fmla="*/ 14 h 14"/>
                  <a:gd name="T10" fmla="*/ 5 w 11"/>
                  <a:gd name="T11" fmla="*/ 14 h 14"/>
                  <a:gd name="T12" fmla="*/ 5 w 11"/>
                  <a:gd name="T13" fmla="*/ 14 h 14"/>
                  <a:gd name="T14" fmla="*/ 9 w 11"/>
                  <a:gd name="T15" fmla="*/ 11 h 14"/>
                  <a:gd name="T16" fmla="*/ 11 w 11"/>
                  <a:gd name="T17" fmla="*/ 7 h 14"/>
                  <a:gd name="T18" fmla="*/ 9 w 11"/>
                  <a:gd name="T19" fmla="*/ 3 h 14"/>
                  <a:gd name="T20" fmla="*/ 5 w 11"/>
                  <a:gd name="T21" fmla="*/ 0 h 14"/>
                  <a:gd name="T22" fmla="*/ 5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5" y="14"/>
                    </a:moveTo>
                    <a:lnTo>
                      <a:pt x="5" y="0"/>
                    </a:lnTo>
                    <a:lnTo>
                      <a:pt x="0" y="0"/>
                    </a:lnTo>
                    <a:lnTo>
                      <a:pt x="0" y="14"/>
                    </a:lnTo>
                    <a:lnTo>
                      <a:pt x="5" y="14"/>
                    </a:lnTo>
                    <a:lnTo>
                      <a:pt x="5" y="14"/>
                    </a:lnTo>
                    <a:lnTo>
                      <a:pt x="5" y="14"/>
                    </a:lnTo>
                    <a:lnTo>
                      <a:pt x="9" y="11"/>
                    </a:lnTo>
                    <a:lnTo>
                      <a:pt x="11" y="7"/>
                    </a:lnTo>
                    <a:lnTo>
                      <a:pt x="9" y="3"/>
                    </a:lnTo>
                    <a:lnTo>
                      <a:pt x="5" y="0"/>
                    </a:lnTo>
                    <a:lnTo>
                      <a:pt x="5"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9" name="Freeform 1052"/>
              <p:cNvSpPr>
                <a:spLocks/>
              </p:cNvSpPr>
              <p:nvPr/>
            </p:nvSpPr>
            <p:spPr bwMode="auto">
              <a:xfrm>
                <a:off x="6830" y="1779"/>
                <a:ext cx="8" cy="14"/>
              </a:xfrm>
              <a:custGeom>
                <a:avLst/>
                <a:gdLst>
                  <a:gd name="T0" fmla="*/ 4 w 8"/>
                  <a:gd name="T1" fmla="*/ 14 h 14"/>
                  <a:gd name="T2" fmla="*/ 4 w 8"/>
                  <a:gd name="T3" fmla="*/ 0 h 14"/>
                  <a:gd name="T4" fmla="*/ 0 w 8"/>
                  <a:gd name="T5" fmla="*/ 0 h 14"/>
                  <a:gd name="T6" fmla="*/ 0 w 8"/>
                  <a:gd name="T7" fmla="*/ 14 h 14"/>
                  <a:gd name="T8" fmla="*/ 4 w 8"/>
                  <a:gd name="T9" fmla="*/ 14 h 14"/>
                  <a:gd name="T10" fmla="*/ 4 w 8"/>
                  <a:gd name="T11" fmla="*/ 14 h 14"/>
                  <a:gd name="T12" fmla="*/ 4 w 8"/>
                  <a:gd name="T13" fmla="*/ 14 h 14"/>
                  <a:gd name="T14" fmla="*/ 8 w 8"/>
                  <a:gd name="T15" fmla="*/ 11 h 14"/>
                  <a:gd name="T16" fmla="*/ 8 w 8"/>
                  <a:gd name="T17" fmla="*/ 7 h 14"/>
                  <a:gd name="T18" fmla="*/ 8 w 8"/>
                  <a:gd name="T19" fmla="*/ 3 h 14"/>
                  <a:gd name="T20" fmla="*/ 4 w 8"/>
                  <a:gd name="T21" fmla="*/ 0 h 14"/>
                  <a:gd name="T22" fmla="*/ 4 w 8"/>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14">
                    <a:moveTo>
                      <a:pt x="4" y="14"/>
                    </a:moveTo>
                    <a:lnTo>
                      <a:pt x="4" y="0"/>
                    </a:lnTo>
                    <a:lnTo>
                      <a:pt x="0" y="0"/>
                    </a:lnTo>
                    <a:lnTo>
                      <a:pt x="0" y="14"/>
                    </a:lnTo>
                    <a:lnTo>
                      <a:pt x="4" y="14"/>
                    </a:lnTo>
                    <a:lnTo>
                      <a:pt x="4" y="14"/>
                    </a:lnTo>
                    <a:lnTo>
                      <a:pt x="4" y="14"/>
                    </a:lnTo>
                    <a:lnTo>
                      <a:pt x="8" y="11"/>
                    </a:lnTo>
                    <a:lnTo>
                      <a:pt x="8" y="7"/>
                    </a:lnTo>
                    <a:lnTo>
                      <a:pt x="8" y="3"/>
                    </a:lnTo>
                    <a:lnTo>
                      <a:pt x="4"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0" name="Freeform 1053"/>
              <p:cNvSpPr>
                <a:spLocks/>
              </p:cNvSpPr>
              <p:nvPr/>
            </p:nvSpPr>
            <p:spPr bwMode="auto">
              <a:xfrm>
                <a:off x="6832" y="1779"/>
                <a:ext cx="11" cy="14"/>
              </a:xfrm>
              <a:custGeom>
                <a:avLst/>
                <a:gdLst>
                  <a:gd name="T0" fmla="*/ 4 w 11"/>
                  <a:gd name="T1" fmla="*/ 0 h 14"/>
                  <a:gd name="T2" fmla="*/ 4 w 11"/>
                  <a:gd name="T3" fmla="*/ 0 h 14"/>
                  <a:gd name="T4" fmla="*/ 0 w 11"/>
                  <a:gd name="T5" fmla="*/ 0 h 14"/>
                  <a:gd name="T6" fmla="*/ 2 w 11"/>
                  <a:gd name="T7" fmla="*/ 14 h 14"/>
                  <a:gd name="T8" fmla="*/ 4 w 11"/>
                  <a:gd name="T9" fmla="*/ 11 h 14"/>
                  <a:gd name="T10" fmla="*/ 4 w 11"/>
                  <a:gd name="T11" fmla="*/ 0 h 14"/>
                  <a:gd name="T12" fmla="*/ 4 w 11"/>
                  <a:gd name="T13" fmla="*/ 11 h 14"/>
                  <a:gd name="T14" fmla="*/ 9 w 11"/>
                  <a:gd name="T15" fmla="*/ 9 h 14"/>
                  <a:gd name="T16" fmla="*/ 11 w 11"/>
                  <a:gd name="T17" fmla="*/ 5 h 14"/>
                  <a:gd name="T18" fmla="*/ 9 w 11"/>
                  <a:gd name="T19" fmla="*/ 0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2" y="14"/>
                    </a:lnTo>
                    <a:lnTo>
                      <a:pt x="4" y="11"/>
                    </a:lnTo>
                    <a:lnTo>
                      <a:pt x="4" y="0"/>
                    </a:lnTo>
                    <a:lnTo>
                      <a:pt x="4" y="11"/>
                    </a:lnTo>
                    <a:lnTo>
                      <a:pt x="9" y="9"/>
                    </a:lnTo>
                    <a:lnTo>
                      <a:pt x="11" y="5"/>
                    </a:lnTo>
                    <a:lnTo>
                      <a:pt x="9"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1" name="Freeform 1054"/>
              <p:cNvSpPr>
                <a:spLocks/>
              </p:cNvSpPr>
              <p:nvPr/>
            </p:nvSpPr>
            <p:spPr bwMode="auto">
              <a:xfrm>
                <a:off x="6836" y="1779"/>
                <a:ext cx="9" cy="11"/>
              </a:xfrm>
              <a:custGeom>
                <a:avLst/>
                <a:gdLst>
                  <a:gd name="T0" fmla="*/ 5 w 9"/>
                  <a:gd name="T1" fmla="*/ 11 h 11"/>
                  <a:gd name="T2" fmla="*/ 5 w 9"/>
                  <a:gd name="T3" fmla="*/ 0 h 11"/>
                  <a:gd name="T4" fmla="*/ 0 w 9"/>
                  <a:gd name="T5" fmla="*/ 0 h 11"/>
                  <a:gd name="T6" fmla="*/ 0 w 9"/>
                  <a:gd name="T7" fmla="*/ 11 h 11"/>
                  <a:gd name="T8" fmla="*/ 5 w 9"/>
                  <a:gd name="T9" fmla="*/ 11 h 11"/>
                  <a:gd name="T10" fmla="*/ 5 w 9"/>
                  <a:gd name="T11" fmla="*/ 11 h 11"/>
                  <a:gd name="T12" fmla="*/ 5 w 9"/>
                  <a:gd name="T13" fmla="*/ 11 h 11"/>
                  <a:gd name="T14" fmla="*/ 9 w 9"/>
                  <a:gd name="T15" fmla="*/ 11 h 11"/>
                  <a:gd name="T16" fmla="*/ 9 w 9"/>
                  <a:gd name="T17" fmla="*/ 5 h 11"/>
                  <a:gd name="T18" fmla="*/ 9 w 9"/>
                  <a:gd name="T19" fmla="*/ 0 h 11"/>
                  <a:gd name="T20" fmla="*/ 5 w 9"/>
                  <a:gd name="T21" fmla="*/ 0 h 11"/>
                  <a:gd name="T22" fmla="*/ 5 w 9"/>
                  <a:gd name="T23"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1">
                    <a:moveTo>
                      <a:pt x="5" y="11"/>
                    </a:moveTo>
                    <a:lnTo>
                      <a:pt x="5" y="0"/>
                    </a:lnTo>
                    <a:lnTo>
                      <a:pt x="0" y="0"/>
                    </a:lnTo>
                    <a:lnTo>
                      <a:pt x="0" y="11"/>
                    </a:lnTo>
                    <a:lnTo>
                      <a:pt x="5" y="11"/>
                    </a:lnTo>
                    <a:lnTo>
                      <a:pt x="5" y="11"/>
                    </a:lnTo>
                    <a:lnTo>
                      <a:pt x="5" y="11"/>
                    </a:lnTo>
                    <a:lnTo>
                      <a:pt x="9" y="11"/>
                    </a:lnTo>
                    <a:lnTo>
                      <a:pt x="9" y="5"/>
                    </a:lnTo>
                    <a:lnTo>
                      <a:pt x="9" y="0"/>
                    </a:lnTo>
                    <a:lnTo>
                      <a:pt x="5" y="0"/>
                    </a:lnTo>
                    <a:lnTo>
                      <a:pt x="5"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2" name="Freeform 1055"/>
              <p:cNvSpPr>
                <a:spLocks/>
              </p:cNvSpPr>
              <p:nvPr/>
            </p:nvSpPr>
            <p:spPr bwMode="auto">
              <a:xfrm>
                <a:off x="6841" y="1779"/>
                <a:ext cx="9" cy="11"/>
              </a:xfrm>
              <a:custGeom>
                <a:avLst/>
                <a:gdLst>
                  <a:gd name="T0" fmla="*/ 2 w 9"/>
                  <a:gd name="T1" fmla="*/ 11 h 11"/>
                  <a:gd name="T2" fmla="*/ 2 w 9"/>
                  <a:gd name="T3" fmla="*/ 0 h 11"/>
                  <a:gd name="T4" fmla="*/ 0 w 9"/>
                  <a:gd name="T5" fmla="*/ 0 h 11"/>
                  <a:gd name="T6" fmla="*/ 0 w 9"/>
                  <a:gd name="T7" fmla="*/ 11 h 11"/>
                  <a:gd name="T8" fmla="*/ 2 w 9"/>
                  <a:gd name="T9" fmla="*/ 11 h 11"/>
                  <a:gd name="T10" fmla="*/ 2 w 9"/>
                  <a:gd name="T11" fmla="*/ 11 h 11"/>
                  <a:gd name="T12" fmla="*/ 2 w 9"/>
                  <a:gd name="T13" fmla="*/ 11 h 11"/>
                  <a:gd name="T14" fmla="*/ 6 w 9"/>
                  <a:gd name="T15" fmla="*/ 11 h 11"/>
                  <a:gd name="T16" fmla="*/ 9 w 9"/>
                  <a:gd name="T17" fmla="*/ 5 h 11"/>
                  <a:gd name="T18" fmla="*/ 6 w 9"/>
                  <a:gd name="T19" fmla="*/ 0 h 11"/>
                  <a:gd name="T20" fmla="*/ 2 w 9"/>
                  <a:gd name="T21" fmla="*/ 0 h 11"/>
                  <a:gd name="T22" fmla="*/ 2 w 9"/>
                  <a:gd name="T23"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1">
                    <a:moveTo>
                      <a:pt x="2" y="11"/>
                    </a:moveTo>
                    <a:lnTo>
                      <a:pt x="2" y="0"/>
                    </a:lnTo>
                    <a:lnTo>
                      <a:pt x="0" y="0"/>
                    </a:lnTo>
                    <a:lnTo>
                      <a:pt x="0" y="11"/>
                    </a:lnTo>
                    <a:lnTo>
                      <a:pt x="2" y="11"/>
                    </a:lnTo>
                    <a:lnTo>
                      <a:pt x="2" y="11"/>
                    </a:lnTo>
                    <a:lnTo>
                      <a:pt x="2" y="11"/>
                    </a:lnTo>
                    <a:lnTo>
                      <a:pt x="6" y="11"/>
                    </a:lnTo>
                    <a:lnTo>
                      <a:pt x="9" y="5"/>
                    </a:lnTo>
                    <a:lnTo>
                      <a:pt x="6" y="0"/>
                    </a:lnTo>
                    <a:lnTo>
                      <a:pt x="2" y="0"/>
                    </a:lnTo>
                    <a:lnTo>
                      <a:pt x="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3" name="Freeform 1056"/>
              <p:cNvSpPr>
                <a:spLocks/>
              </p:cNvSpPr>
              <p:nvPr/>
            </p:nvSpPr>
            <p:spPr bwMode="auto">
              <a:xfrm>
                <a:off x="6843" y="1779"/>
                <a:ext cx="11" cy="11"/>
              </a:xfrm>
              <a:custGeom>
                <a:avLst/>
                <a:gdLst>
                  <a:gd name="T0" fmla="*/ 4 w 11"/>
                  <a:gd name="T1" fmla="*/ 11 h 11"/>
                  <a:gd name="T2" fmla="*/ 4 w 11"/>
                  <a:gd name="T3" fmla="*/ 0 h 11"/>
                  <a:gd name="T4" fmla="*/ 0 w 11"/>
                  <a:gd name="T5" fmla="*/ 0 h 11"/>
                  <a:gd name="T6" fmla="*/ 0 w 11"/>
                  <a:gd name="T7" fmla="*/ 11 h 11"/>
                  <a:gd name="T8" fmla="*/ 4 w 11"/>
                  <a:gd name="T9" fmla="*/ 11 h 11"/>
                  <a:gd name="T10" fmla="*/ 4 w 11"/>
                  <a:gd name="T11" fmla="*/ 11 h 11"/>
                  <a:gd name="T12" fmla="*/ 4 w 11"/>
                  <a:gd name="T13" fmla="*/ 11 h 11"/>
                  <a:gd name="T14" fmla="*/ 9 w 11"/>
                  <a:gd name="T15" fmla="*/ 11 h 11"/>
                  <a:gd name="T16" fmla="*/ 11 w 11"/>
                  <a:gd name="T17" fmla="*/ 5 h 11"/>
                  <a:gd name="T18" fmla="*/ 9 w 11"/>
                  <a:gd name="T19" fmla="*/ 0 h 11"/>
                  <a:gd name="T20" fmla="*/ 4 w 11"/>
                  <a:gd name="T21" fmla="*/ 0 h 11"/>
                  <a:gd name="T22" fmla="*/ 4 w 11"/>
                  <a:gd name="T23"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1">
                    <a:moveTo>
                      <a:pt x="4" y="11"/>
                    </a:moveTo>
                    <a:lnTo>
                      <a:pt x="4" y="0"/>
                    </a:lnTo>
                    <a:lnTo>
                      <a:pt x="0" y="0"/>
                    </a:lnTo>
                    <a:lnTo>
                      <a:pt x="0" y="11"/>
                    </a:lnTo>
                    <a:lnTo>
                      <a:pt x="4" y="11"/>
                    </a:lnTo>
                    <a:lnTo>
                      <a:pt x="4" y="11"/>
                    </a:lnTo>
                    <a:lnTo>
                      <a:pt x="4" y="11"/>
                    </a:lnTo>
                    <a:lnTo>
                      <a:pt x="9" y="11"/>
                    </a:lnTo>
                    <a:lnTo>
                      <a:pt x="11" y="5"/>
                    </a:lnTo>
                    <a:lnTo>
                      <a:pt x="9" y="0"/>
                    </a:lnTo>
                    <a:lnTo>
                      <a:pt x="4" y="0"/>
                    </a:lnTo>
                    <a:lnTo>
                      <a:pt x="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4" name="Freeform 1057"/>
              <p:cNvSpPr>
                <a:spLocks/>
              </p:cNvSpPr>
              <p:nvPr/>
            </p:nvSpPr>
            <p:spPr bwMode="auto">
              <a:xfrm>
                <a:off x="6847" y="1779"/>
                <a:ext cx="9" cy="11"/>
              </a:xfrm>
              <a:custGeom>
                <a:avLst/>
                <a:gdLst>
                  <a:gd name="T0" fmla="*/ 3 w 9"/>
                  <a:gd name="T1" fmla="*/ 11 h 11"/>
                  <a:gd name="T2" fmla="*/ 3 w 9"/>
                  <a:gd name="T3" fmla="*/ 0 h 11"/>
                  <a:gd name="T4" fmla="*/ 0 w 9"/>
                  <a:gd name="T5" fmla="*/ 0 h 11"/>
                  <a:gd name="T6" fmla="*/ 0 w 9"/>
                  <a:gd name="T7" fmla="*/ 11 h 11"/>
                  <a:gd name="T8" fmla="*/ 3 w 9"/>
                  <a:gd name="T9" fmla="*/ 11 h 11"/>
                  <a:gd name="T10" fmla="*/ 3 w 9"/>
                  <a:gd name="T11" fmla="*/ 11 h 11"/>
                  <a:gd name="T12" fmla="*/ 3 w 9"/>
                  <a:gd name="T13" fmla="*/ 11 h 11"/>
                  <a:gd name="T14" fmla="*/ 7 w 9"/>
                  <a:gd name="T15" fmla="*/ 11 h 11"/>
                  <a:gd name="T16" fmla="*/ 9 w 9"/>
                  <a:gd name="T17" fmla="*/ 5 h 11"/>
                  <a:gd name="T18" fmla="*/ 7 w 9"/>
                  <a:gd name="T19" fmla="*/ 0 h 11"/>
                  <a:gd name="T20" fmla="*/ 3 w 9"/>
                  <a:gd name="T21" fmla="*/ 0 h 11"/>
                  <a:gd name="T22" fmla="*/ 3 w 9"/>
                  <a:gd name="T23"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1">
                    <a:moveTo>
                      <a:pt x="3" y="11"/>
                    </a:moveTo>
                    <a:lnTo>
                      <a:pt x="3" y="0"/>
                    </a:lnTo>
                    <a:lnTo>
                      <a:pt x="0" y="0"/>
                    </a:lnTo>
                    <a:lnTo>
                      <a:pt x="0" y="11"/>
                    </a:lnTo>
                    <a:lnTo>
                      <a:pt x="3" y="11"/>
                    </a:lnTo>
                    <a:lnTo>
                      <a:pt x="3" y="11"/>
                    </a:lnTo>
                    <a:lnTo>
                      <a:pt x="3" y="11"/>
                    </a:lnTo>
                    <a:lnTo>
                      <a:pt x="7" y="11"/>
                    </a:lnTo>
                    <a:lnTo>
                      <a:pt x="9" y="5"/>
                    </a:lnTo>
                    <a:lnTo>
                      <a:pt x="7" y="0"/>
                    </a:lnTo>
                    <a:lnTo>
                      <a:pt x="3" y="0"/>
                    </a:lnTo>
                    <a:lnTo>
                      <a:pt x="3"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5" name="Freeform 1058"/>
              <p:cNvSpPr>
                <a:spLocks/>
              </p:cNvSpPr>
              <p:nvPr/>
            </p:nvSpPr>
            <p:spPr bwMode="auto">
              <a:xfrm>
                <a:off x="6850" y="1779"/>
                <a:ext cx="11" cy="11"/>
              </a:xfrm>
              <a:custGeom>
                <a:avLst/>
                <a:gdLst>
                  <a:gd name="T0" fmla="*/ 4 w 11"/>
                  <a:gd name="T1" fmla="*/ 0 h 11"/>
                  <a:gd name="T2" fmla="*/ 4 w 11"/>
                  <a:gd name="T3" fmla="*/ 0 h 11"/>
                  <a:gd name="T4" fmla="*/ 0 w 11"/>
                  <a:gd name="T5" fmla="*/ 0 h 11"/>
                  <a:gd name="T6" fmla="*/ 0 w 11"/>
                  <a:gd name="T7" fmla="*/ 11 h 11"/>
                  <a:gd name="T8" fmla="*/ 4 w 11"/>
                  <a:gd name="T9" fmla="*/ 11 h 11"/>
                  <a:gd name="T10" fmla="*/ 4 w 11"/>
                  <a:gd name="T11" fmla="*/ 0 h 11"/>
                  <a:gd name="T12" fmla="*/ 4 w 11"/>
                  <a:gd name="T13" fmla="*/ 11 h 11"/>
                  <a:gd name="T14" fmla="*/ 8 w 11"/>
                  <a:gd name="T15" fmla="*/ 11 h 11"/>
                  <a:gd name="T16" fmla="*/ 11 w 11"/>
                  <a:gd name="T17" fmla="*/ 5 h 11"/>
                  <a:gd name="T18" fmla="*/ 8 w 11"/>
                  <a:gd name="T19" fmla="*/ 0 h 11"/>
                  <a:gd name="T20" fmla="*/ 4 w 11"/>
                  <a:gd name="T21"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1">
                    <a:moveTo>
                      <a:pt x="4" y="0"/>
                    </a:moveTo>
                    <a:lnTo>
                      <a:pt x="4" y="0"/>
                    </a:lnTo>
                    <a:lnTo>
                      <a:pt x="0" y="0"/>
                    </a:lnTo>
                    <a:lnTo>
                      <a:pt x="0" y="11"/>
                    </a:lnTo>
                    <a:lnTo>
                      <a:pt x="4" y="11"/>
                    </a:lnTo>
                    <a:lnTo>
                      <a:pt x="4" y="0"/>
                    </a:lnTo>
                    <a:lnTo>
                      <a:pt x="4" y="11"/>
                    </a:lnTo>
                    <a:lnTo>
                      <a:pt x="8" y="11"/>
                    </a:lnTo>
                    <a:lnTo>
                      <a:pt x="11" y="5"/>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6" name="Freeform 1059"/>
              <p:cNvSpPr>
                <a:spLocks/>
              </p:cNvSpPr>
              <p:nvPr/>
            </p:nvSpPr>
            <p:spPr bwMode="auto">
              <a:xfrm>
                <a:off x="6854" y="1779"/>
                <a:ext cx="9" cy="14"/>
              </a:xfrm>
              <a:custGeom>
                <a:avLst/>
                <a:gdLst>
                  <a:gd name="T0" fmla="*/ 2 w 9"/>
                  <a:gd name="T1" fmla="*/ 14 h 14"/>
                  <a:gd name="T2" fmla="*/ 4 w 9"/>
                  <a:gd name="T3" fmla="*/ 0 h 14"/>
                  <a:gd name="T4" fmla="*/ 0 w 9"/>
                  <a:gd name="T5" fmla="*/ 0 h 14"/>
                  <a:gd name="T6" fmla="*/ 0 w 9"/>
                  <a:gd name="T7" fmla="*/ 11 h 14"/>
                  <a:gd name="T8" fmla="*/ 2 w 9"/>
                  <a:gd name="T9" fmla="*/ 14 h 14"/>
                  <a:gd name="T10" fmla="*/ 2 w 9"/>
                  <a:gd name="T11" fmla="*/ 14 h 14"/>
                  <a:gd name="T12" fmla="*/ 2 w 9"/>
                  <a:gd name="T13" fmla="*/ 14 h 14"/>
                  <a:gd name="T14" fmla="*/ 7 w 9"/>
                  <a:gd name="T15" fmla="*/ 11 h 14"/>
                  <a:gd name="T16" fmla="*/ 9 w 9"/>
                  <a:gd name="T17" fmla="*/ 7 h 14"/>
                  <a:gd name="T18" fmla="*/ 9 w 9"/>
                  <a:gd name="T19" fmla="*/ 3 h 14"/>
                  <a:gd name="T20" fmla="*/ 4 w 9"/>
                  <a:gd name="T21" fmla="*/ 0 h 14"/>
                  <a:gd name="T22" fmla="*/ 2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2" y="14"/>
                    </a:moveTo>
                    <a:lnTo>
                      <a:pt x="4" y="0"/>
                    </a:lnTo>
                    <a:lnTo>
                      <a:pt x="0" y="0"/>
                    </a:lnTo>
                    <a:lnTo>
                      <a:pt x="0" y="11"/>
                    </a:lnTo>
                    <a:lnTo>
                      <a:pt x="2" y="14"/>
                    </a:lnTo>
                    <a:lnTo>
                      <a:pt x="2" y="14"/>
                    </a:lnTo>
                    <a:lnTo>
                      <a:pt x="2" y="14"/>
                    </a:lnTo>
                    <a:lnTo>
                      <a:pt x="7" y="11"/>
                    </a:lnTo>
                    <a:lnTo>
                      <a:pt x="9" y="7"/>
                    </a:lnTo>
                    <a:lnTo>
                      <a:pt x="9" y="3"/>
                    </a:lnTo>
                    <a:lnTo>
                      <a:pt x="4" y="0"/>
                    </a:lnTo>
                    <a:lnTo>
                      <a:pt x="2"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7" name="Freeform 1060"/>
              <p:cNvSpPr>
                <a:spLocks/>
              </p:cNvSpPr>
              <p:nvPr/>
            </p:nvSpPr>
            <p:spPr bwMode="auto">
              <a:xfrm>
                <a:off x="6856" y="1779"/>
                <a:ext cx="11" cy="14"/>
              </a:xfrm>
              <a:custGeom>
                <a:avLst/>
                <a:gdLst>
                  <a:gd name="T0" fmla="*/ 5 w 11"/>
                  <a:gd name="T1" fmla="*/ 14 h 14"/>
                  <a:gd name="T2" fmla="*/ 5 w 11"/>
                  <a:gd name="T3" fmla="*/ 0 h 14"/>
                  <a:gd name="T4" fmla="*/ 0 w 11"/>
                  <a:gd name="T5" fmla="*/ 0 h 14"/>
                  <a:gd name="T6" fmla="*/ 0 w 11"/>
                  <a:gd name="T7" fmla="*/ 14 h 14"/>
                  <a:gd name="T8" fmla="*/ 5 w 11"/>
                  <a:gd name="T9" fmla="*/ 14 h 14"/>
                  <a:gd name="T10" fmla="*/ 5 w 11"/>
                  <a:gd name="T11" fmla="*/ 14 h 14"/>
                  <a:gd name="T12" fmla="*/ 5 w 11"/>
                  <a:gd name="T13" fmla="*/ 14 h 14"/>
                  <a:gd name="T14" fmla="*/ 9 w 11"/>
                  <a:gd name="T15" fmla="*/ 11 h 14"/>
                  <a:gd name="T16" fmla="*/ 11 w 11"/>
                  <a:gd name="T17" fmla="*/ 7 h 14"/>
                  <a:gd name="T18" fmla="*/ 9 w 11"/>
                  <a:gd name="T19" fmla="*/ 3 h 14"/>
                  <a:gd name="T20" fmla="*/ 5 w 11"/>
                  <a:gd name="T21" fmla="*/ 0 h 14"/>
                  <a:gd name="T22" fmla="*/ 5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5" y="14"/>
                    </a:moveTo>
                    <a:lnTo>
                      <a:pt x="5" y="0"/>
                    </a:lnTo>
                    <a:lnTo>
                      <a:pt x="0" y="0"/>
                    </a:lnTo>
                    <a:lnTo>
                      <a:pt x="0" y="14"/>
                    </a:lnTo>
                    <a:lnTo>
                      <a:pt x="5" y="14"/>
                    </a:lnTo>
                    <a:lnTo>
                      <a:pt x="5" y="14"/>
                    </a:lnTo>
                    <a:lnTo>
                      <a:pt x="5" y="14"/>
                    </a:lnTo>
                    <a:lnTo>
                      <a:pt x="9" y="11"/>
                    </a:lnTo>
                    <a:lnTo>
                      <a:pt x="11" y="7"/>
                    </a:lnTo>
                    <a:lnTo>
                      <a:pt x="9" y="3"/>
                    </a:lnTo>
                    <a:lnTo>
                      <a:pt x="5" y="0"/>
                    </a:lnTo>
                    <a:lnTo>
                      <a:pt x="5"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8" name="Freeform 1061"/>
              <p:cNvSpPr>
                <a:spLocks/>
              </p:cNvSpPr>
              <p:nvPr/>
            </p:nvSpPr>
            <p:spPr bwMode="auto">
              <a:xfrm>
                <a:off x="6861" y="1779"/>
                <a:ext cx="8" cy="14"/>
              </a:xfrm>
              <a:custGeom>
                <a:avLst/>
                <a:gdLst>
                  <a:gd name="T0" fmla="*/ 2 w 8"/>
                  <a:gd name="T1" fmla="*/ 14 h 14"/>
                  <a:gd name="T2" fmla="*/ 2 w 8"/>
                  <a:gd name="T3" fmla="*/ 0 h 14"/>
                  <a:gd name="T4" fmla="*/ 0 w 8"/>
                  <a:gd name="T5" fmla="*/ 0 h 14"/>
                  <a:gd name="T6" fmla="*/ 0 w 8"/>
                  <a:gd name="T7" fmla="*/ 14 h 14"/>
                  <a:gd name="T8" fmla="*/ 2 w 8"/>
                  <a:gd name="T9" fmla="*/ 14 h 14"/>
                  <a:gd name="T10" fmla="*/ 2 w 8"/>
                  <a:gd name="T11" fmla="*/ 14 h 14"/>
                  <a:gd name="T12" fmla="*/ 2 w 8"/>
                  <a:gd name="T13" fmla="*/ 14 h 14"/>
                  <a:gd name="T14" fmla="*/ 8 w 8"/>
                  <a:gd name="T15" fmla="*/ 11 h 14"/>
                  <a:gd name="T16" fmla="*/ 8 w 8"/>
                  <a:gd name="T17" fmla="*/ 7 h 14"/>
                  <a:gd name="T18" fmla="*/ 8 w 8"/>
                  <a:gd name="T19" fmla="*/ 3 h 14"/>
                  <a:gd name="T20" fmla="*/ 2 w 8"/>
                  <a:gd name="T21" fmla="*/ 0 h 14"/>
                  <a:gd name="T22" fmla="*/ 2 w 8"/>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14">
                    <a:moveTo>
                      <a:pt x="2" y="14"/>
                    </a:moveTo>
                    <a:lnTo>
                      <a:pt x="2" y="0"/>
                    </a:lnTo>
                    <a:lnTo>
                      <a:pt x="0" y="0"/>
                    </a:lnTo>
                    <a:lnTo>
                      <a:pt x="0" y="14"/>
                    </a:lnTo>
                    <a:lnTo>
                      <a:pt x="2" y="14"/>
                    </a:lnTo>
                    <a:lnTo>
                      <a:pt x="2" y="14"/>
                    </a:lnTo>
                    <a:lnTo>
                      <a:pt x="2" y="14"/>
                    </a:lnTo>
                    <a:lnTo>
                      <a:pt x="8" y="11"/>
                    </a:lnTo>
                    <a:lnTo>
                      <a:pt x="8" y="7"/>
                    </a:lnTo>
                    <a:lnTo>
                      <a:pt x="8" y="3"/>
                    </a:lnTo>
                    <a:lnTo>
                      <a:pt x="2" y="0"/>
                    </a:lnTo>
                    <a:lnTo>
                      <a:pt x="2"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9" name="Freeform 1062"/>
              <p:cNvSpPr>
                <a:spLocks/>
              </p:cNvSpPr>
              <p:nvPr/>
            </p:nvSpPr>
            <p:spPr bwMode="auto">
              <a:xfrm>
                <a:off x="6863" y="1779"/>
                <a:ext cx="11" cy="14"/>
              </a:xfrm>
              <a:custGeom>
                <a:avLst/>
                <a:gdLst>
                  <a:gd name="T0" fmla="*/ 4 w 11"/>
                  <a:gd name="T1" fmla="*/ 0 h 14"/>
                  <a:gd name="T2" fmla="*/ 4 w 11"/>
                  <a:gd name="T3" fmla="*/ 0 h 14"/>
                  <a:gd name="T4" fmla="*/ 0 w 11"/>
                  <a:gd name="T5" fmla="*/ 0 h 14"/>
                  <a:gd name="T6" fmla="*/ 0 w 11"/>
                  <a:gd name="T7" fmla="*/ 14 h 14"/>
                  <a:gd name="T8" fmla="*/ 4 w 11"/>
                  <a:gd name="T9" fmla="*/ 14 h 14"/>
                  <a:gd name="T10" fmla="*/ 4 w 11"/>
                  <a:gd name="T11" fmla="*/ 0 h 14"/>
                  <a:gd name="T12" fmla="*/ 4 w 11"/>
                  <a:gd name="T13" fmla="*/ 14 h 14"/>
                  <a:gd name="T14" fmla="*/ 9 w 11"/>
                  <a:gd name="T15" fmla="*/ 11 h 14"/>
                  <a:gd name="T16" fmla="*/ 11 w 11"/>
                  <a:gd name="T17" fmla="*/ 7 h 14"/>
                  <a:gd name="T18" fmla="*/ 9 w 11"/>
                  <a:gd name="T19" fmla="*/ 3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0" y="14"/>
                    </a:lnTo>
                    <a:lnTo>
                      <a:pt x="4" y="14"/>
                    </a:lnTo>
                    <a:lnTo>
                      <a:pt x="4" y="0"/>
                    </a:lnTo>
                    <a:lnTo>
                      <a:pt x="4" y="14"/>
                    </a:lnTo>
                    <a:lnTo>
                      <a:pt x="9" y="11"/>
                    </a:lnTo>
                    <a:lnTo>
                      <a:pt x="11" y="7"/>
                    </a:lnTo>
                    <a:lnTo>
                      <a:pt x="9"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0" name="Freeform 1063"/>
              <p:cNvSpPr>
                <a:spLocks/>
              </p:cNvSpPr>
              <p:nvPr/>
            </p:nvSpPr>
            <p:spPr bwMode="auto">
              <a:xfrm>
                <a:off x="6867" y="1779"/>
                <a:ext cx="9" cy="14"/>
              </a:xfrm>
              <a:custGeom>
                <a:avLst/>
                <a:gdLst>
                  <a:gd name="T0" fmla="*/ 5 w 9"/>
                  <a:gd name="T1" fmla="*/ 14 h 14"/>
                  <a:gd name="T2" fmla="*/ 5 w 9"/>
                  <a:gd name="T3" fmla="*/ 0 h 14"/>
                  <a:gd name="T4" fmla="*/ 0 w 9"/>
                  <a:gd name="T5" fmla="*/ 0 h 14"/>
                  <a:gd name="T6" fmla="*/ 0 w 9"/>
                  <a:gd name="T7" fmla="*/ 14 h 14"/>
                  <a:gd name="T8" fmla="*/ 2 w 9"/>
                  <a:gd name="T9" fmla="*/ 14 h 14"/>
                  <a:gd name="T10" fmla="*/ 5 w 9"/>
                  <a:gd name="T11" fmla="*/ 14 h 14"/>
                  <a:gd name="T12" fmla="*/ 2 w 9"/>
                  <a:gd name="T13" fmla="*/ 14 h 14"/>
                  <a:gd name="T14" fmla="*/ 7 w 9"/>
                  <a:gd name="T15" fmla="*/ 11 h 14"/>
                  <a:gd name="T16" fmla="*/ 9 w 9"/>
                  <a:gd name="T17" fmla="*/ 7 h 14"/>
                  <a:gd name="T18" fmla="*/ 9 w 9"/>
                  <a:gd name="T19" fmla="*/ 3 h 14"/>
                  <a:gd name="T20" fmla="*/ 5 w 9"/>
                  <a:gd name="T21" fmla="*/ 0 h 14"/>
                  <a:gd name="T22" fmla="*/ 5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5" y="14"/>
                    </a:moveTo>
                    <a:lnTo>
                      <a:pt x="5" y="0"/>
                    </a:lnTo>
                    <a:lnTo>
                      <a:pt x="0" y="0"/>
                    </a:lnTo>
                    <a:lnTo>
                      <a:pt x="0" y="14"/>
                    </a:lnTo>
                    <a:lnTo>
                      <a:pt x="2" y="14"/>
                    </a:lnTo>
                    <a:lnTo>
                      <a:pt x="5" y="14"/>
                    </a:lnTo>
                    <a:lnTo>
                      <a:pt x="2" y="14"/>
                    </a:lnTo>
                    <a:lnTo>
                      <a:pt x="7" y="11"/>
                    </a:lnTo>
                    <a:lnTo>
                      <a:pt x="9" y="7"/>
                    </a:lnTo>
                    <a:lnTo>
                      <a:pt x="9" y="3"/>
                    </a:lnTo>
                    <a:lnTo>
                      <a:pt x="5" y="0"/>
                    </a:lnTo>
                    <a:lnTo>
                      <a:pt x="5"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1" name="Freeform 1064"/>
              <p:cNvSpPr>
                <a:spLocks/>
              </p:cNvSpPr>
              <p:nvPr/>
            </p:nvSpPr>
            <p:spPr bwMode="auto">
              <a:xfrm>
                <a:off x="6872" y="1779"/>
                <a:ext cx="8" cy="14"/>
              </a:xfrm>
              <a:custGeom>
                <a:avLst/>
                <a:gdLst>
                  <a:gd name="T0" fmla="*/ 2 w 8"/>
                  <a:gd name="T1" fmla="*/ 14 h 14"/>
                  <a:gd name="T2" fmla="*/ 2 w 8"/>
                  <a:gd name="T3" fmla="*/ 0 h 14"/>
                  <a:gd name="T4" fmla="*/ 0 w 8"/>
                  <a:gd name="T5" fmla="*/ 0 h 14"/>
                  <a:gd name="T6" fmla="*/ 0 w 8"/>
                  <a:gd name="T7" fmla="*/ 14 h 14"/>
                  <a:gd name="T8" fmla="*/ 2 w 8"/>
                  <a:gd name="T9" fmla="*/ 14 h 14"/>
                  <a:gd name="T10" fmla="*/ 2 w 8"/>
                  <a:gd name="T11" fmla="*/ 14 h 14"/>
                  <a:gd name="T12" fmla="*/ 2 w 8"/>
                  <a:gd name="T13" fmla="*/ 14 h 14"/>
                  <a:gd name="T14" fmla="*/ 6 w 8"/>
                  <a:gd name="T15" fmla="*/ 11 h 14"/>
                  <a:gd name="T16" fmla="*/ 8 w 8"/>
                  <a:gd name="T17" fmla="*/ 7 h 14"/>
                  <a:gd name="T18" fmla="*/ 6 w 8"/>
                  <a:gd name="T19" fmla="*/ 3 h 14"/>
                  <a:gd name="T20" fmla="*/ 2 w 8"/>
                  <a:gd name="T21" fmla="*/ 0 h 14"/>
                  <a:gd name="T22" fmla="*/ 2 w 8"/>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14">
                    <a:moveTo>
                      <a:pt x="2" y="14"/>
                    </a:moveTo>
                    <a:lnTo>
                      <a:pt x="2" y="0"/>
                    </a:lnTo>
                    <a:lnTo>
                      <a:pt x="0" y="0"/>
                    </a:lnTo>
                    <a:lnTo>
                      <a:pt x="0" y="14"/>
                    </a:lnTo>
                    <a:lnTo>
                      <a:pt x="2" y="14"/>
                    </a:lnTo>
                    <a:lnTo>
                      <a:pt x="2" y="14"/>
                    </a:lnTo>
                    <a:lnTo>
                      <a:pt x="2" y="14"/>
                    </a:lnTo>
                    <a:lnTo>
                      <a:pt x="6" y="11"/>
                    </a:lnTo>
                    <a:lnTo>
                      <a:pt x="8" y="7"/>
                    </a:lnTo>
                    <a:lnTo>
                      <a:pt x="6" y="3"/>
                    </a:lnTo>
                    <a:lnTo>
                      <a:pt x="2" y="0"/>
                    </a:lnTo>
                    <a:lnTo>
                      <a:pt x="2"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2" name="Freeform 1065"/>
              <p:cNvSpPr>
                <a:spLocks/>
              </p:cNvSpPr>
              <p:nvPr/>
            </p:nvSpPr>
            <p:spPr bwMode="auto">
              <a:xfrm>
                <a:off x="6874" y="1779"/>
                <a:ext cx="11" cy="14"/>
              </a:xfrm>
              <a:custGeom>
                <a:avLst/>
                <a:gdLst>
                  <a:gd name="T0" fmla="*/ 4 w 11"/>
                  <a:gd name="T1" fmla="*/ 14 h 14"/>
                  <a:gd name="T2" fmla="*/ 4 w 11"/>
                  <a:gd name="T3" fmla="*/ 0 h 14"/>
                  <a:gd name="T4" fmla="*/ 0 w 11"/>
                  <a:gd name="T5" fmla="*/ 0 h 14"/>
                  <a:gd name="T6" fmla="*/ 0 w 11"/>
                  <a:gd name="T7" fmla="*/ 14 h 14"/>
                  <a:gd name="T8" fmla="*/ 4 w 11"/>
                  <a:gd name="T9" fmla="*/ 14 h 14"/>
                  <a:gd name="T10" fmla="*/ 4 w 11"/>
                  <a:gd name="T11" fmla="*/ 14 h 14"/>
                  <a:gd name="T12" fmla="*/ 4 w 11"/>
                  <a:gd name="T13" fmla="*/ 14 h 14"/>
                  <a:gd name="T14" fmla="*/ 9 w 11"/>
                  <a:gd name="T15" fmla="*/ 11 h 14"/>
                  <a:gd name="T16" fmla="*/ 11 w 11"/>
                  <a:gd name="T17" fmla="*/ 7 h 14"/>
                  <a:gd name="T18" fmla="*/ 9 w 11"/>
                  <a:gd name="T19" fmla="*/ 3 h 14"/>
                  <a:gd name="T20" fmla="*/ 4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4" y="0"/>
                    </a:lnTo>
                    <a:lnTo>
                      <a:pt x="0" y="0"/>
                    </a:lnTo>
                    <a:lnTo>
                      <a:pt x="0" y="14"/>
                    </a:lnTo>
                    <a:lnTo>
                      <a:pt x="4" y="14"/>
                    </a:lnTo>
                    <a:lnTo>
                      <a:pt x="4" y="14"/>
                    </a:lnTo>
                    <a:lnTo>
                      <a:pt x="4" y="14"/>
                    </a:lnTo>
                    <a:lnTo>
                      <a:pt x="9" y="11"/>
                    </a:lnTo>
                    <a:lnTo>
                      <a:pt x="11" y="7"/>
                    </a:lnTo>
                    <a:lnTo>
                      <a:pt x="9" y="3"/>
                    </a:lnTo>
                    <a:lnTo>
                      <a:pt x="4"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3" name="Freeform 1066"/>
              <p:cNvSpPr>
                <a:spLocks/>
              </p:cNvSpPr>
              <p:nvPr/>
            </p:nvSpPr>
            <p:spPr bwMode="auto">
              <a:xfrm>
                <a:off x="6878" y="1779"/>
                <a:ext cx="9" cy="14"/>
              </a:xfrm>
              <a:custGeom>
                <a:avLst/>
                <a:gdLst>
                  <a:gd name="T0" fmla="*/ 2 w 9"/>
                  <a:gd name="T1" fmla="*/ 0 h 14"/>
                  <a:gd name="T2" fmla="*/ 2 w 9"/>
                  <a:gd name="T3" fmla="*/ 0 h 14"/>
                  <a:gd name="T4" fmla="*/ 0 w 9"/>
                  <a:gd name="T5" fmla="*/ 0 h 14"/>
                  <a:gd name="T6" fmla="*/ 0 w 9"/>
                  <a:gd name="T7" fmla="*/ 14 h 14"/>
                  <a:gd name="T8" fmla="*/ 2 w 9"/>
                  <a:gd name="T9" fmla="*/ 14 h 14"/>
                  <a:gd name="T10" fmla="*/ 2 w 9"/>
                  <a:gd name="T11" fmla="*/ 0 h 14"/>
                  <a:gd name="T12" fmla="*/ 2 w 9"/>
                  <a:gd name="T13" fmla="*/ 14 h 14"/>
                  <a:gd name="T14" fmla="*/ 7 w 9"/>
                  <a:gd name="T15" fmla="*/ 11 h 14"/>
                  <a:gd name="T16" fmla="*/ 9 w 9"/>
                  <a:gd name="T17" fmla="*/ 7 h 14"/>
                  <a:gd name="T18" fmla="*/ 7 w 9"/>
                  <a:gd name="T19" fmla="*/ 3 h 14"/>
                  <a:gd name="T20" fmla="*/ 2 w 9"/>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4">
                    <a:moveTo>
                      <a:pt x="2" y="0"/>
                    </a:moveTo>
                    <a:lnTo>
                      <a:pt x="2" y="0"/>
                    </a:lnTo>
                    <a:lnTo>
                      <a:pt x="0" y="0"/>
                    </a:lnTo>
                    <a:lnTo>
                      <a:pt x="0" y="14"/>
                    </a:lnTo>
                    <a:lnTo>
                      <a:pt x="2" y="14"/>
                    </a:lnTo>
                    <a:lnTo>
                      <a:pt x="2" y="0"/>
                    </a:lnTo>
                    <a:lnTo>
                      <a:pt x="2" y="14"/>
                    </a:lnTo>
                    <a:lnTo>
                      <a:pt x="7" y="11"/>
                    </a:lnTo>
                    <a:lnTo>
                      <a:pt x="9" y="7"/>
                    </a:lnTo>
                    <a:lnTo>
                      <a:pt x="7" y="3"/>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4" name="Freeform 1067"/>
              <p:cNvSpPr>
                <a:spLocks/>
              </p:cNvSpPr>
              <p:nvPr/>
            </p:nvSpPr>
            <p:spPr bwMode="auto">
              <a:xfrm>
                <a:off x="6880" y="1779"/>
                <a:ext cx="11" cy="14"/>
              </a:xfrm>
              <a:custGeom>
                <a:avLst/>
                <a:gdLst>
                  <a:gd name="T0" fmla="*/ 5 w 11"/>
                  <a:gd name="T1" fmla="*/ 14 h 14"/>
                  <a:gd name="T2" fmla="*/ 5 w 11"/>
                  <a:gd name="T3" fmla="*/ 0 h 14"/>
                  <a:gd name="T4" fmla="*/ 0 w 11"/>
                  <a:gd name="T5" fmla="*/ 0 h 14"/>
                  <a:gd name="T6" fmla="*/ 0 w 11"/>
                  <a:gd name="T7" fmla="*/ 14 h 14"/>
                  <a:gd name="T8" fmla="*/ 5 w 11"/>
                  <a:gd name="T9" fmla="*/ 14 h 14"/>
                  <a:gd name="T10" fmla="*/ 5 w 11"/>
                  <a:gd name="T11" fmla="*/ 14 h 14"/>
                  <a:gd name="T12" fmla="*/ 5 w 11"/>
                  <a:gd name="T13" fmla="*/ 14 h 14"/>
                  <a:gd name="T14" fmla="*/ 9 w 11"/>
                  <a:gd name="T15" fmla="*/ 11 h 14"/>
                  <a:gd name="T16" fmla="*/ 11 w 11"/>
                  <a:gd name="T17" fmla="*/ 7 h 14"/>
                  <a:gd name="T18" fmla="*/ 9 w 11"/>
                  <a:gd name="T19" fmla="*/ 3 h 14"/>
                  <a:gd name="T20" fmla="*/ 5 w 11"/>
                  <a:gd name="T21" fmla="*/ 0 h 14"/>
                  <a:gd name="T22" fmla="*/ 5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5" y="14"/>
                    </a:moveTo>
                    <a:lnTo>
                      <a:pt x="5" y="0"/>
                    </a:lnTo>
                    <a:lnTo>
                      <a:pt x="0" y="0"/>
                    </a:lnTo>
                    <a:lnTo>
                      <a:pt x="0" y="14"/>
                    </a:lnTo>
                    <a:lnTo>
                      <a:pt x="5" y="14"/>
                    </a:lnTo>
                    <a:lnTo>
                      <a:pt x="5" y="14"/>
                    </a:lnTo>
                    <a:lnTo>
                      <a:pt x="5" y="14"/>
                    </a:lnTo>
                    <a:lnTo>
                      <a:pt x="9" y="11"/>
                    </a:lnTo>
                    <a:lnTo>
                      <a:pt x="11" y="7"/>
                    </a:lnTo>
                    <a:lnTo>
                      <a:pt x="9" y="3"/>
                    </a:lnTo>
                    <a:lnTo>
                      <a:pt x="5" y="0"/>
                    </a:lnTo>
                    <a:lnTo>
                      <a:pt x="5"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5" name="Freeform 1068"/>
              <p:cNvSpPr>
                <a:spLocks/>
              </p:cNvSpPr>
              <p:nvPr/>
            </p:nvSpPr>
            <p:spPr bwMode="auto">
              <a:xfrm>
                <a:off x="6885" y="1779"/>
                <a:ext cx="9" cy="14"/>
              </a:xfrm>
              <a:custGeom>
                <a:avLst/>
                <a:gdLst>
                  <a:gd name="T0" fmla="*/ 4 w 9"/>
                  <a:gd name="T1" fmla="*/ 0 h 14"/>
                  <a:gd name="T2" fmla="*/ 2 w 9"/>
                  <a:gd name="T3" fmla="*/ 0 h 14"/>
                  <a:gd name="T4" fmla="*/ 0 w 9"/>
                  <a:gd name="T5" fmla="*/ 0 h 14"/>
                  <a:gd name="T6" fmla="*/ 0 w 9"/>
                  <a:gd name="T7" fmla="*/ 14 h 14"/>
                  <a:gd name="T8" fmla="*/ 2 w 9"/>
                  <a:gd name="T9" fmla="*/ 14 h 14"/>
                  <a:gd name="T10" fmla="*/ 4 w 9"/>
                  <a:gd name="T11" fmla="*/ 0 h 14"/>
                  <a:gd name="T12" fmla="*/ 2 w 9"/>
                  <a:gd name="T13" fmla="*/ 14 h 14"/>
                  <a:gd name="T14" fmla="*/ 9 w 9"/>
                  <a:gd name="T15" fmla="*/ 11 h 14"/>
                  <a:gd name="T16" fmla="*/ 9 w 9"/>
                  <a:gd name="T17" fmla="*/ 7 h 14"/>
                  <a:gd name="T18" fmla="*/ 9 w 9"/>
                  <a:gd name="T19" fmla="*/ 3 h 14"/>
                  <a:gd name="T20" fmla="*/ 2 w 9"/>
                  <a:gd name="T21" fmla="*/ 0 h 14"/>
                  <a:gd name="T22" fmla="*/ 4 w 9"/>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4" y="0"/>
                    </a:moveTo>
                    <a:lnTo>
                      <a:pt x="2" y="0"/>
                    </a:lnTo>
                    <a:lnTo>
                      <a:pt x="0" y="0"/>
                    </a:lnTo>
                    <a:lnTo>
                      <a:pt x="0" y="14"/>
                    </a:lnTo>
                    <a:lnTo>
                      <a:pt x="2" y="14"/>
                    </a:lnTo>
                    <a:lnTo>
                      <a:pt x="4" y="0"/>
                    </a:lnTo>
                    <a:lnTo>
                      <a:pt x="2" y="14"/>
                    </a:lnTo>
                    <a:lnTo>
                      <a:pt x="9" y="11"/>
                    </a:lnTo>
                    <a:lnTo>
                      <a:pt x="9" y="7"/>
                    </a:lnTo>
                    <a:lnTo>
                      <a:pt x="9" y="3"/>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 name="Freeform 1069"/>
              <p:cNvSpPr>
                <a:spLocks/>
              </p:cNvSpPr>
              <p:nvPr/>
            </p:nvSpPr>
            <p:spPr bwMode="auto">
              <a:xfrm>
                <a:off x="6887" y="1779"/>
                <a:ext cx="11" cy="14"/>
              </a:xfrm>
              <a:custGeom>
                <a:avLst/>
                <a:gdLst>
                  <a:gd name="T0" fmla="*/ 4 w 11"/>
                  <a:gd name="T1" fmla="*/ 14 h 14"/>
                  <a:gd name="T2" fmla="*/ 4 w 11"/>
                  <a:gd name="T3" fmla="*/ 0 h 14"/>
                  <a:gd name="T4" fmla="*/ 2 w 11"/>
                  <a:gd name="T5" fmla="*/ 0 h 14"/>
                  <a:gd name="T6" fmla="*/ 0 w 11"/>
                  <a:gd name="T7" fmla="*/ 14 h 14"/>
                  <a:gd name="T8" fmla="*/ 4 w 11"/>
                  <a:gd name="T9" fmla="*/ 14 h 14"/>
                  <a:gd name="T10" fmla="*/ 4 w 11"/>
                  <a:gd name="T11" fmla="*/ 14 h 14"/>
                  <a:gd name="T12" fmla="*/ 4 w 11"/>
                  <a:gd name="T13" fmla="*/ 14 h 14"/>
                  <a:gd name="T14" fmla="*/ 9 w 11"/>
                  <a:gd name="T15" fmla="*/ 11 h 14"/>
                  <a:gd name="T16" fmla="*/ 11 w 11"/>
                  <a:gd name="T17" fmla="*/ 7 h 14"/>
                  <a:gd name="T18" fmla="*/ 9 w 11"/>
                  <a:gd name="T19" fmla="*/ 3 h 14"/>
                  <a:gd name="T20" fmla="*/ 4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4" y="0"/>
                    </a:lnTo>
                    <a:lnTo>
                      <a:pt x="2" y="0"/>
                    </a:lnTo>
                    <a:lnTo>
                      <a:pt x="0" y="14"/>
                    </a:lnTo>
                    <a:lnTo>
                      <a:pt x="4" y="14"/>
                    </a:lnTo>
                    <a:lnTo>
                      <a:pt x="4" y="14"/>
                    </a:lnTo>
                    <a:lnTo>
                      <a:pt x="4" y="14"/>
                    </a:lnTo>
                    <a:lnTo>
                      <a:pt x="9" y="11"/>
                    </a:lnTo>
                    <a:lnTo>
                      <a:pt x="11" y="7"/>
                    </a:lnTo>
                    <a:lnTo>
                      <a:pt x="9" y="3"/>
                    </a:lnTo>
                    <a:lnTo>
                      <a:pt x="4"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7" name="Freeform 1070"/>
              <p:cNvSpPr>
                <a:spLocks/>
              </p:cNvSpPr>
              <p:nvPr/>
            </p:nvSpPr>
            <p:spPr bwMode="auto">
              <a:xfrm>
                <a:off x="6891" y="1779"/>
                <a:ext cx="9" cy="14"/>
              </a:xfrm>
              <a:custGeom>
                <a:avLst/>
                <a:gdLst>
                  <a:gd name="T0" fmla="*/ 3 w 9"/>
                  <a:gd name="T1" fmla="*/ 14 h 14"/>
                  <a:gd name="T2" fmla="*/ 3 w 9"/>
                  <a:gd name="T3" fmla="*/ 0 h 14"/>
                  <a:gd name="T4" fmla="*/ 0 w 9"/>
                  <a:gd name="T5" fmla="*/ 0 h 14"/>
                  <a:gd name="T6" fmla="*/ 0 w 9"/>
                  <a:gd name="T7" fmla="*/ 14 h 14"/>
                  <a:gd name="T8" fmla="*/ 3 w 9"/>
                  <a:gd name="T9" fmla="*/ 14 h 14"/>
                  <a:gd name="T10" fmla="*/ 3 w 9"/>
                  <a:gd name="T11" fmla="*/ 14 h 14"/>
                  <a:gd name="T12" fmla="*/ 3 w 9"/>
                  <a:gd name="T13" fmla="*/ 14 h 14"/>
                  <a:gd name="T14" fmla="*/ 9 w 9"/>
                  <a:gd name="T15" fmla="*/ 11 h 14"/>
                  <a:gd name="T16" fmla="*/ 9 w 9"/>
                  <a:gd name="T17" fmla="*/ 7 h 14"/>
                  <a:gd name="T18" fmla="*/ 9 w 9"/>
                  <a:gd name="T19" fmla="*/ 3 h 14"/>
                  <a:gd name="T20" fmla="*/ 3 w 9"/>
                  <a:gd name="T21" fmla="*/ 0 h 14"/>
                  <a:gd name="T22" fmla="*/ 3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3" y="14"/>
                    </a:moveTo>
                    <a:lnTo>
                      <a:pt x="3" y="0"/>
                    </a:lnTo>
                    <a:lnTo>
                      <a:pt x="0" y="0"/>
                    </a:lnTo>
                    <a:lnTo>
                      <a:pt x="0" y="14"/>
                    </a:lnTo>
                    <a:lnTo>
                      <a:pt x="3" y="14"/>
                    </a:lnTo>
                    <a:lnTo>
                      <a:pt x="3" y="14"/>
                    </a:lnTo>
                    <a:lnTo>
                      <a:pt x="3" y="14"/>
                    </a:lnTo>
                    <a:lnTo>
                      <a:pt x="9" y="11"/>
                    </a:lnTo>
                    <a:lnTo>
                      <a:pt x="9" y="7"/>
                    </a:lnTo>
                    <a:lnTo>
                      <a:pt x="9" y="3"/>
                    </a:lnTo>
                    <a:lnTo>
                      <a:pt x="3" y="0"/>
                    </a:lnTo>
                    <a:lnTo>
                      <a:pt x="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8" name="Freeform 1071"/>
              <p:cNvSpPr>
                <a:spLocks/>
              </p:cNvSpPr>
              <p:nvPr/>
            </p:nvSpPr>
            <p:spPr bwMode="auto">
              <a:xfrm>
                <a:off x="6894" y="1779"/>
                <a:ext cx="11" cy="14"/>
              </a:xfrm>
              <a:custGeom>
                <a:avLst/>
                <a:gdLst>
                  <a:gd name="T0" fmla="*/ 4 w 11"/>
                  <a:gd name="T1" fmla="*/ 0 h 14"/>
                  <a:gd name="T2" fmla="*/ 4 w 11"/>
                  <a:gd name="T3" fmla="*/ 0 h 14"/>
                  <a:gd name="T4" fmla="*/ 0 w 11"/>
                  <a:gd name="T5" fmla="*/ 0 h 14"/>
                  <a:gd name="T6" fmla="*/ 0 w 11"/>
                  <a:gd name="T7" fmla="*/ 14 h 14"/>
                  <a:gd name="T8" fmla="*/ 4 w 11"/>
                  <a:gd name="T9" fmla="*/ 14 h 14"/>
                  <a:gd name="T10" fmla="*/ 4 w 11"/>
                  <a:gd name="T11" fmla="*/ 0 h 14"/>
                  <a:gd name="T12" fmla="*/ 4 w 11"/>
                  <a:gd name="T13" fmla="*/ 14 h 14"/>
                  <a:gd name="T14" fmla="*/ 9 w 11"/>
                  <a:gd name="T15" fmla="*/ 11 h 14"/>
                  <a:gd name="T16" fmla="*/ 11 w 11"/>
                  <a:gd name="T17" fmla="*/ 7 h 14"/>
                  <a:gd name="T18" fmla="*/ 9 w 11"/>
                  <a:gd name="T19" fmla="*/ 3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0" y="14"/>
                    </a:lnTo>
                    <a:lnTo>
                      <a:pt x="4" y="14"/>
                    </a:lnTo>
                    <a:lnTo>
                      <a:pt x="4" y="0"/>
                    </a:lnTo>
                    <a:lnTo>
                      <a:pt x="4" y="14"/>
                    </a:lnTo>
                    <a:lnTo>
                      <a:pt x="9" y="11"/>
                    </a:lnTo>
                    <a:lnTo>
                      <a:pt x="11" y="7"/>
                    </a:lnTo>
                    <a:lnTo>
                      <a:pt x="9"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9" name="Freeform 1072"/>
              <p:cNvSpPr>
                <a:spLocks/>
              </p:cNvSpPr>
              <p:nvPr/>
            </p:nvSpPr>
            <p:spPr bwMode="auto">
              <a:xfrm>
                <a:off x="6898" y="1779"/>
                <a:ext cx="9" cy="14"/>
              </a:xfrm>
              <a:custGeom>
                <a:avLst/>
                <a:gdLst>
                  <a:gd name="T0" fmla="*/ 2 w 9"/>
                  <a:gd name="T1" fmla="*/ 14 h 14"/>
                  <a:gd name="T2" fmla="*/ 5 w 9"/>
                  <a:gd name="T3" fmla="*/ 0 h 14"/>
                  <a:gd name="T4" fmla="*/ 0 w 9"/>
                  <a:gd name="T5" fmla="*/ 0 h 14"/>
                  <a:gd name="T6" fmla="*/ 0 w 9"/>
                  <a:gd name="T7" fmla="*/ 14 h 14"/>
                  <a:gd name="T8" fmla="*/ 2 w 9"/>
                  <a:gd name="T9" fmla="*/ 14 h 14"/>
                  <a:gd name="T10" fmla="*/ 2 w 9"/>
                  <a:gd name="T11" fmla="*/ 14 h 14"/>
                  <a:gd name="T12" fmla="*/ 2 w 9"/>
                  <a:gd name="T13" fmla="*/ 14 h 14"/>
                  <a:gd name="T14" fmla="*/ 7 w 9"/>
                  <a:gd name="T15" fmla="*/ 11 h 14"/>
                  <a:gd name="T16" fmla="*/ 9 w 9"/>
                  <a:gd name="T17" fmla="*/ 9 h 14"/>
                  <a:gd name="T18" fmla="*/ 9 w 9"/>
                  <a:gd name="T19" fmla="*/ 3 h 14"/>
                  <a:gd name="T20" fmla="*/ 5 w 9"/>
                  <a:gd name="T21" fmla="*/ 0 h 14"/>
                  <a:gd name="T22" fmla="*/ 2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2" y="14"/>
                    </a:moveTo>
                    <a:lnTo>
                      <a:pt x="5" y="0"/>
                    </a:lnTo>
                    <a:lnTo>
                      <a:pt x="0" y="0"/>
                    </a:lnTo>
                    <a:lnTo>
                      <a:pt x="0" y="14"/>
                    </a:lnTo>
                    <a:lnTo>
                      <a:pt x="2" y="14"/>
                    </a:lnTo>
                    <a:lnTo>
                      <a:pt x="2" y="14"/>
                    </a:lnTo>
                    <a:lnTo>
                      <a:pt x="2" y="14"/>
                    </a:lnTo>
                    <a:lnTo>
                      <a:pt x="7" y="11"/>
                    </a:lnTo>
                    <a:lnTo>
                      <a:pt x="9" y="9"/>
                    </a:lnTo>
                    <a:lnTo>
                      <a:pt x="9" y="3"/>
                    </a:lnTo>
                    <a:lnTo>
                      <a:pt x="5" y="0"/>
                    </a:lnTo>
                    <a:lnTo>
                      <a:pt x="2"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0" name="Freeform 1073"/>
              <p:cNvSpPr>
                <a:spLocks/>
              </p:cNvSpPr>
              <p:nvPr/>
            </p:nvSpPr>
            <p:spPr bwMode="auto">
              <a:xfrm>
                <a:off x="6900" y="1779"/>
                <a:ext cx="11" cy="14"/>
              </a:xfrm>
              <a:custGeom>
                <a:avLst/>
                <a:gdLst>
                  <a:gd name="T0" fmla="*/ 5 w 11"/>
                  <a:gd name="T1" fmla="*/ 14 h 14"/>
                  <a:gd name="T2" fmla="*/ 5 w 11"/>
                  <a:gd name="T3" fmla="*/ 0 h 14"/>
                  <a:gd name="T4" fmla="*/ 3 w 11"/>
                  <a:gd name="T5" fmla="*/ 0 h 14"/>
                  <a:gd name="T6" fmla="*/ 0 w 11"/>
                  <a:gd name="T7" fmla="*/ 14 h 14"/>
                  <a:gd name="T8" fmla="*/ 5 w 11"/>
                  <a:gd name="T9" fmla="*/ 14 h 14"/>
                  <a:gd name="T10" fmla="*/ 5 w 11"/>
                  <a:gd name="T11" fmla="*/ 14 h 14"/>
                  <a:gd name="T12" fmla="*/ 5 w 11"/>
                  <a:gd name="T13" fmla="*/ 14 h 14"/>
                  <a:gd name="T14" fmla="*/ 9 w 11"/>
                  <a:gd name="T15" fmla="*/ 14 h 14"/>
                  <a:gd name="T16" fmla="*/ 11 w 11"/>
                  <a:gd name="T17" fmla="*/ 9 h 14"/>
                  <a:gd name="T18" fmla="*/ 9 w 11"/>
                  <a:gd name="T19" fmla="*/ 5 h 14"/>
                  <a:gd name="T20" fmla="*/ 5 w 11"/>
                  <a:gd name="T21" fmla="*/ 0 h 14"/>
                  <a:gd name="T22" fmla="*/ 5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5" y="14"/>
                    </a:moveTo>
                    <a:lnTo>
                      <a:pt x="5" y="0"/>
                    </a:lnTo>
                    <a:lnTo>
                      <a:pt x="3" y="0"/>
                    </a:lnTo>
                    <a:lnTo>
                      <a:pt x="0" y="14"/>
                    </a:lnTo>
                    <a:lnTo>
                      <a:pt x="5" y="14"/>
                    </a:lnTo>
                    <a:lnTo>
                      <a:pt x="5" y="14"/>
                    </a:lnTo>
                    <a:lnTo>
                      <a:pt x="5" y="14"/>
                    </a:lnTo>
                    <a:lnTo>
                      <a:pt x="9" y="14"/>
                    </a:lnTo>
                    <a:lnTo>
                      <a:pt x="11" y="9"/>
                    </a:lnTo>
                    <a:lnTo>
                      <a:pt x="9" y="5"/>
                    </a:lnTo>
                    <a:lnTo>
                      <a:pt x="5" y="0"/>
                    </a:lnTo>
                    <a:lnTo>
                      <a:pt x="5"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1" name="Freeform 1074"/>
              <p:cNvSpPr>
                <a:spLocks/>
              </p:cNvSpPr>
              <p:nvPr/>
            </p:nvSpPr>
            <p:spPr bwMode="auto">
              <a:xfrm>
                <a:off x="6905" y="1779"/>
                <a:ext cx="11" cy="14"/>
              </a:xfrm>
              <a:custGeom>
                <a:avLst/>
                <a:gdLst>
                  <a:gd name="T0" fmla="*/ 4 w 11"/>
                  <a:gd name="T1" fmla="*/ 14 h 14"/>
                  <a:gd name="T2" fmla="*/ 4 w 11"/>
                  <a:gd name="T3" fmla="*/ 0 h 14"/>
                  <a:gd name="T4" fmla="*/ 0 w 11"/>
                  <a:gd name="T5" fmla="*/ 0 h 14"/>
                  <a:gd name="T6" fmla="*/ 0 w 11"/>
                  <a:gd name="T7" fmla="*/ 14 h 14"/>
                  <a:gd name="T8" fmla="*/ 4 w 11"/>
                  <a:gd name="T9" fmla="*/ 14 h 14"/>
                  <a:gd name="T10" fmla="*/ 4 w 11"/>
                  <a:gd name="T11" fmla="*/ 14 h 14"/>
                  <a:gd name="T12" fmla="*/ 4 w 11"/>
                  <a:gd name="T13" fmla="*/ 14 h 14"/>
                  <a:gd name="T14" fmla="*/ 9 w 11"/>
                  <a:gd name="T15" fmla="*/ 11 h 14"/>
                  <a:gd name="T16" fmla="*/ 11 w 11"/>
                  <a:gd name="T17" fmla="*/ 7 h 14"/>
                  <a:gd name="T18" fmla="*/ 9 w 11"/>
                  <a:gd name="T19" fmla="*/ 3 h 14"/>
                  <a:gd name="T20" fmla="*/ 4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4" y="0"/>
                    </a:lnTo>
                    <a:lnTo>
                      <a:pt x="0" y="0"/>
                    </a:lnTo>
                    <a:lnTo>
                      <a:pt x="0" y="14"/>
                    </a:lnTo>
                    <a:lnTo>
                      <a:pt x="4" y="14"/>
                    </a:lnTo>
                    <a:lnTo>
                      <a:pt x="4" y="14"/>
                    </a:lnTo>
                    <a:lnTo>
                      <a:pt x="4" y="14"/>
                    </a:lnTo>
                    <a:lnTo>
                      <a:pt x="9" y="11"/>
                    </a:lnTo>
                    <a:lnTo>
                      <a:pt x="11" y="7"/>
                    </a:lnTo>
                    <a:lnTo>
                      <a:pt x="9" y="3"/>
                    </a:lnTo>
                    <a:lnTo>
                      <a:pt x="4"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2" name="Freeform 1075"/>
              <p:cNvSpPr>
                <a:spLocks/>
              </p:cNvSpPr>
              <p:nvPr/>
            </p:nvSpPr>
            <p:spPr bwMode="auto">
              <a:xfrm>
                <a:off x="6909" y="1779"/>
                <a:ext cx="9" cy="14"/>
              </a:xfrm>
              <a:custGeom>
                <a:avLst/>
                <a:gdLst>
                  <a:gd name="T0" fmla="*/ 5 w 9"/>
                  <a:gd name="T1" fmla="*/ 0 h 14"/>
                  <a:gd name="T2" fmla="*/ 2 w 9"/>
                  <a:gd name="T3" fmla="*/ 0 h 14"/>
                  <a:gd name="T4" fmla="*/ 0 w 9"/>
                  <a:gd name="T5" fmla="*/ 0 h 14"/>
                  <a:gd name="T6" fmla="*/ 0 w 9"/>
                  <a:gd name="T7" fmla="*/ 14 h 14"/>
                  <a:gd name="T8" fmla="*/ 2 w 9"/>
                  <a:gd name="T9" fmla="*/ 14 h 14"/>
                  <a:gd name="T10" fmla="*/ 5 w 9"/>
                  <a:gd name="T11" fmla="*/ 0 h 14"/>
                  <a:gd name="T12" fmla="*/ 2 w 9"/>
                  <a:gd name="T13" fmla="*/ 14 h 14"/>
                  <a:gd name="T14" fmla="*/ 7 w 9"/>
                  <a:gd name="T15" fmla="*/ 11 h 14"/>
                  <a:gd name="T16" fmla="*/ 9 w 9"/>
                  <a:gd name="T17" fmla="*/ 7 h 14"/>
                  <a:gd name="T18" fmla="*/ 7 w 9"/>
                  <a:gd name="T19" fmla="*/ 3 h 14"/>
                  <a:gd name="T20" fmla="*/ 2 w 9"/>
                  <a:gd name="T21" fmla="*/ 0 h 14"/>
                  <a:gd name="T22" fmla="*/ 5 w 9"/>
                  <a:gd name="T23"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5" y="0"/>
                    </a:moveTo>
                    <a:lnTo>
                      <a:pt x="2" y="0"/>
                    </a:lnTo>
                    <a:lnTo>
                      <a:pt x="0" y="0"/>
                    </a:lnTo>
                    <a:lnTo>
                      <a:pt x="0" y="14"/>
                    </a:lnTo>
                    <a:lnTo>
                      <a:pt x="2" y="14"/>
                    </a:lnTo>
                    <a:lnTo>
                      <a:pt x="5" y="0"/>
                    </a:lnTo>
                    <a:lnTo>
                      <a:pt x="2" y="14"/>
                    </a:lnTo>
                    <a:lnTo>
                      <a:pt x="7" y="11"/>
                    </a:lnTo>
                    <a:lnTo>
                      <a:pt x="9" y="7"/>
                    </a:lnTo>
                    <a:lnTo>
                      <a:pt x="7" y="3"/>
                    </a:lnTo>
                    <a:lnTo>
                      <a:pt x="2"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3" name="Freeform 1076"/>
              <p:cNvSpPr>
                <a:spLocks/>
              </p:cNvSpPr>
              <p:nvPr/>
            </p:nvSpPr>
            <p:spPr bwMode="auto">
              <a:xfrm>
                <a:off x="6911" y="1779"/>
                <a:ext cx="11" cy="16"/>
              </a:xfrm>
              <a:custGeom>
                <a:avLst/>
                <a:gdLst>
                  <a:gd name="T0" fmla="*/ 5 w 11"/>
                  <a:gd name="T1" fmla="*/ 16 h 16"/>
                  <a:gd name="T2" fmla="*/ 5 w 11"/>
                  <a:gd name="T3" fmla="*/ 3 h 16"/>
                  <a:gd name="T4" fmla="*/ 3 w 11"/>
                  <a:gd name="T5" fmla="*/ 0 h 16"/>
                  <a:gd name="T6" fmla="*/ 0 w 11"/>
                  <a:gd name="T7" fmla="*/ 14 h 16"/>
                  <a:gd name="T8" fmla="*/ 3 w 11"/>
                  <a:gd name="T9" fmla="*/ 14 h 16"/>
                  <a:gd name="T10" fmla="*/ 5 w 11"/>
                  <a:gd name="T11" fmla="*/ 16 h 16"/>
                  <a:gd name="T12" fmla="*/ 3 w 11"/>
                  <a:gd name="T13" fmla="*/ 14 h 16"/>
                  <a:gd name="T14" fmla="*/ 9 w 11"/>
                  <a:gd name="T15" fmla="*/ 14 h 16"/>
                  <a:gd name="T16" fmla="*/ 11 w 11"/>
                  <a:gd name="T17" fmla="*/ 9 h 16"/>
                  <a:gd name="T18" fmla="*/ 9 w 11"/>
                  <a:gd name="T19" fmla="*/ 5 h 16"/>
                  <a:gd name="T20" fmla="*/ 5 w 11"/>
                  <a:gd name="T21" fmla="*/ 3 h 16"/>
                  <a:gd name="T22" fmla="*/ 5 w 11"/>
                  <a:gd name="T2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6">
                    <a:moveTo>
                      <a:pt x="5" y="16"/>
                    </a:moveTo>
                    <a:lnTo>
                      <a:pt x="5" y="3"/>
                    </a:lnTo>
                    <a:lnTo>
                      <a:pt x="3" y="0"/>
                    </a:lnTo>
                    <a:lnTo>
                      <a:pt x="0" y="14"/>
                    </a:lnTo>
                    <a:lnTo>
                      <a:pt x="3" y="14"/>
                    </a:lnTo>
                    <a:lnTo>
                      <a:pt x="5" y="16"/>
                    </a:lnTo>
                    <a:lnTo>
                      <a:pt x="3" y="14"/>
                    </a:lnTo>
                    <a:lnTo>
                      <a:pt x="9" y="14"/>
                    </a:lnTo>
                    <a:lnTo>
                      <a:pt x="11" y="9"/>
                    </a:lnTo>
                    <a:lnTo>
                      <a:pt x="9" y="5"/>
                    </a:lnTo>
                    <a:lnTo>
                      <a:pt x="5" y="3"/>
                    </a:lnTo>
                    <a:lnTo>
                      <a:pt x="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4" name="Freeform 1077"/>
              <p:cNvSpPr>
                <a:spLocks/>
              </p:cNvSpPr>
              <p:nvPr/>
            </p:nvSpPr>
            <p:spPr bwMode="auto">
              <a:xfrm>
                <a:off x="6916" y="1782"/>
                <a:ext cx="9" cy="13"/>
              </a:xfrm>
              <a:custGeom>
                <a:avLst/>
                <a:gdLst>
                  <a:gd name="T0" fmla="*/ 2 w 9"/>
                  <a:gd name="T1" fmla="*/ 13 h 13"/>
                  <a:gd name="T2" fmla="*/ 2 w 9"/>
                  <a:gd name="T3" fmla="*/ 0 h 13"/>
                  <a:gd name="T4" fmla="*/ 0 w 9"/>
                  <a:gd name="T5" fmla="*/ 0 h 13"/>
                  <a:gd name="T6" fmla="*/ 0 w 9"/>
                  <a:gd name="T7" fmla="*/ 13 h 13"/>
                  <a:gd name="T8" fmla="*/ 2 w 9"/>
                  <a:gd name="T9" fmla="*/ 13 h 13"/>
                  <a:gd name="T10" fmla="*/ 2 w 9"/>
                  <a:gd name="T11" fmla="*/ 13 h 13"/>
                  <a:gd name="T12" fmla="*/ 2 w 9"/>
                  <a:gd name="T13" fmla="*/ 13 h 13"/>
                  <a:gd name="T14" fmla="*/ 9 w 9"/>
                  <a:gd name="T15" fmla="*/ 11 h 13"/>
                  <a:gd name="T16" fmla="*/ 9 w 9"/>
                  <a:gd name="T17" fmla="*/ 6 h 13"/>
                  <a:gd name="T18" fmla="*/ 9 w 9"/>
                  <a:gd name="T19" fmla="*/ 2 h 13"/>
                  <a:gd name="T20" fmla="*/ 2 w 9"/>
                  <a:gd name="T21" fmla="*/ 0 h 13"/>
                  <a:gd name="T22" fmla="*/ 2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2" y="13"/>
                    </a:moveTo>
                    <a:lnTo>
                      <a:pt x="2" y="0"/>
                    </a:lnTo>
                    <a:lnTo>
                      <a:pt x="0" y="0"/>
                    </a:lnTo>
                    <a:lnTo>
                      <a:pt x="0" y="13"/>
                    </a:lnTo>
                    <a:lnTo>
                      <a:pt x="2" y="13"/>
                    </a:lnTo>
                    <a:lnTo>
                      <a:pt x="2" y="13"/>
                    </a:lnTo>
                    <a:lnTo>
                      <a:pt x="2" y="13"/>
                    </a:lnTo>
                    <a:lnTo>
                      <a:pt x="9" y="11"/>
                    </a:lnTo>
                    <a:lnTo>
                      <a:pt x="9" y="6"/>
                    </a:lnTo>
                    <a:lnTo>
                      <a:pt x="9" y="2"/>
                    </a:lnTo>
                    <a:lnTo>
                      <a:pt x="2"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5" name="Freeform 1078"/>
              <p:cNvSpPr>
                <a:spLocks/>
              </p:cNvSpPr>
              <p:nvPr/>
            </p:nvSpPr>
            <p:spPr bwMode="auto">
              <a:xfrm>
                <a:off x="6918" y="1782"/>
                <a:ext cx="11" cy="13"/>
              </a:xfrm>
              <a:custGeom>
                <a:avLst/>
                <a:gdLst>
                  <a:gd name="T0" fmla="*/ 4 w 11"/>
                  <a:gd name="T1" fmla="*/ 0 h 13"/>
                  <a:gd name="T2" fmla="*/ 4 w 11"/>
                  <a:gd name="T3" fmla="*/ 0 h 13"/>
                  <a:gd name="T4" fmla="*/ 0 w 11"/>
                  <a:gd name="T5" fmla="*/ 0 h 13"/>
                  <a:gd name="T6" fmla="*/ 0 w 11"/>
                  <a:gd name="T7" fmla="*/ 13 h 13"/>
                  <a:gd name="T8" fmla="*/ 4 w 11"/>
                  <a:gd name="T9" fmla="*/ 13 h 13"/>
                  <a:gd name="T10" fmla="*/ 4 w 11"/>
                  <a:gd name="T11" fmla="*/ 0 h 13"/>
                  <a:gd name="T12" fmla="*/ 4 w 11"/>
                  <a:gd name="T13" fmla="*/ 13 h 13"/>
                  <a:gd name="T14" fmla="*/ 9 w 11"/>
                  <a:gd name="T15" fmla="*/ 11 h 13"/>
                  <a:gd name="T16" fmla="*/ 11 w 11"/>
                  <a:gd name="T17" fmla="*/ 6 h 13"/>
                  <a:gd name="T18" fmla="*/ 9 w 11"/>
                  <a:gd name="T19" fmla="*/ 2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0" y="13"/>
                    </a:lnTo>
                    <a:lnTo>
                      <a:pt x="4" y="13"/>
                    </a:lnTo>
                    <a:lnTo>
                      <a:pt x="4" y="0"/>
                    </a:lnTo>
                    <a:lnTo>
                      <a:pt x="4" y="13"/>
                    </a:lnTo>
                    <a:lnTo>
                      <a:pt x="9" y="11"/>
                    </a:lnTo>
                    <a:lnTo>
                      <a:pt x="11" y="6"/>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6" name="Freeform 1079"/>
              <p:cNvSpPr>
                <a:spLocks/>
              </p:cNvSpPr>
              <p:nvPr/>
            </p:nvSpPr>
            <p:spPr bwMode="auto">
              <a:xfrm>
                <a:off x="6922" y="1782"/>
                <a:ext cx="9" cy="13"/>
              </a:xfrm>
              <a:custGeom>
                <a:avLst/>
                <a:gdLst>
                  <a:gd name="T0" fmla="*/ 3 w 9"/>
                  <a:gd name="T1" fmla="*/ 13 h 13"/>
                  <a:gd name="T2" fmla="*/ 5 w 9"/>
                  <a:gd name="T3" fmla="*/ 0 h 13"/>
                  <a:gd name="T4" fmla="*/ 0 w 9"/>
                  <a:gd name="T5" fmla="*/ 0 h 13"/>
                  <a:gd name="T6" fmla="*/ 0 w 9"/>
                  <a:gd name="T7" fmla="*/ 11 h 13"/>
                  <a:gd name="T8" fmla="*/ 3 w 9"/>
                  <a:gd name="T9" fmla="*/ 13 h 13"/>
                  <a:gd name="T10" fmla="*/ 3 w 9"/>
                  <a:gd name="T11" fmla="*/ 13 h 13"/>
                  <a:gd name="T12" fmla="*/ 3 w 9"/>
                  <a:gd name="T13" fmla="*/ 13 h 13"/>
                  <a:gd name="T14" fmla="*/ 7 w 9"/>
                  <a:gd name="T15" fmla="*/ 11 h 13"/>
                  <a:gd name="T16" fmla="*/ 9 w 9"/>
                  <a:gd name="T17" fmla="*/ 6 h 13"/>
                  <a:gd name="T18" fmla="*/ 9 w 9"/>
                  <a:gd name="T19" fmla="*/ 2 h 13"/>
                  <a:gd name="T20" fmla="*/ 5 w 9"/>
                  <a:gd name="T21" fmla="*/ 0 h 13"/>
                  <a:gd name="T22" fmla="*/ 3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3" y="13"/>
                    </a:moveTo>
                    <a:lnTo>
                      <a:pt x="5" y="0"/>
                    </a:lnTo>
                    <a:lnTo>
                      <a:pt x="0" y="0"/>
                    </a:lnTo>
                    <a:lnTo>
                      <a:pt x="0" y="11"/>
                    </a:lnTo>
                    <a:lnTo>
                      <a:pt x="3" y="13"/>
                    </a:lnTo>
                    <a:lnTo>
                      <a:pt x="3" y="13"/>
                    </a:lnTo>
                    <a:lnTo>
                      <a:pt x="3" y="13"/>
                    </a:lnTo>
                    <a:lnTo>
                      <a:pt x="7" y="11"/>
                    </a:lnTo>
                    <a:lnTo>
                      <a:pt x="9" y="6"/>
                    </a:lnTo>
                    <a:lnTo>
                      <a:pt x="9" y="2"/>
                    </a:lnTo>
                    <a:lnTo>
                      <a:pt x="5" y="0"/>
                    </a:lnTo>
                    <a:lnTo>
                      <a:pt x="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7" name="Freeform 1080"/>
              <p:cNvSpPr>
                <a:spLocks/>
              </p:cNvSpPr>
              <p:nvPr/>
            </p:nvSpPr>
            <p:spPr bwMode="auto">
              <a:xfrm>
                <a:off x="6925" y="1782"/>
                <a:ext cx="11" cy="13"/>
              </a:xfrm>
              <a:custGeom>
                <a:avLst/>
                <a:gdLst>
                  <a:gd name="T0" fmla="*/ 4 w 11"/>
                  <a:gd name="T1" fmla="*/ 0 h 13"/>
                  <a:gd name="T2" fmla="*/ 4 w 11"/>
                  <a:gd name="T3" fmla="*/ 0 h 13"/>
                  <a:gd name="T4" fmla="*/ 0 w 11"/>
                  <a:gd name="T5" fmla="*/ 0 h 13"/>
                  <a:gd name="T6" fmla="*/ 0 w 11"/>
                  <a:gd name="T7" fmla="*/ 13 h 13"/>
                  <a:gd name="T8" fmla="*/ 4 w 11"/>
                  <a:gd name="T9" fmla="*/ 13 h 13"/>
                  <a:gd name="T10" fmla="*/ 4 w 11"/>
                  <a:gd name="T11" fmla="*/ 0 h 13"/>
                  <a:gd name="T12" fmla="*/ 4 w 11"/>
                  <a:gd name="T13" fmla="*/ 13 h 13"/>
                  <a:gd name="T14" fmla="*/ 8 w 11"/>
                  <a:gd name="T15" fmla="*/ 11 h 13"/>
                  <a:gd name="T16" fmla="*/ 11 w 11"/>
                  <a:gd name="T17" fmla="*/ 6 h 13"/>
                  <a:gd name="T18" fmla="*/ 8 w 11"/>
                  <a:gd name="T19" fmla="*/ 2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0" y="13"/>
                    </a:lnTo>
                    <a:lnTo>
                      <a:pt x="4" y="13"/>
                    </a:lnTo>
                    <a:lnTo>
                      <a:pt x="4" y="0"/>
                    </a:lnTo>
                    <a:lnTo>
                      <a:pt x="4" y="13"/>
                    </a:lnTo>
                    <a:lnTo>
                      <a:pt x="8" y="11"/>
                    </a:lnTo>
                    <a:lnTo>
                      <a:pt x="11" y="6"/>
                    </a:lnTo>
                    <a:lnTo>
                      <a:pt x="8"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8" name="Freeform 1081"/>
              <p:cNvSpPr>
                <a:spLocks/>
              </p:cNvSpPr>
              <p:nvPr/>
            </p:nvSpPr>
            <p:spPr bwMode="auto">
              <a:xfrm>
                <a:off x="6929" y="1782"/>
                <a:ext cx="9" cy="13"/>
              </a:xfrm>
              <a:custGeom>
                <a:avLst/>
                <a:gdLst>
                  <a:gd name="T0" fmla="*/ 4 w 9"/>
                  <a:gd name="T1" fmla="*/ 0 h 13"/>
                  <a:gd name="T2" fmla="*/ 4 w 9"/>
                  <a:gd name="T3" fmla="*/ 0 h 13"/>
                  <a:gd name="T4" fmla="*/ 0 w 9"/>
                  <a:gd name="T5" fmla="*/ 0 h 13"/>
                  <a:gd name="T6" fmla="*/ 0 w 9"/>
                  <a:gd name="T7" fmla="*/ 13 h 13"/>
                  <a:gd name="T8" fmla="*/ 2 w 9"/>
                  <a:gd name="T9" fmla="*/ 13 h 13"/>
                  <a:gd name="T10" fmla="*/ 4 w 9"/>
                  <a:gd name="T11" fmla="*/ 0 h 13"/>
                  <a:gd name="T12" fmla="*/ 2 w 9"/>
                  <a:gd name="T13" fmla="*/ 13 h 13"/>
                  <a:gd name="T14" fmla="*/ 9 w 9"/>
                  <a:gd name="T15" fmla="*/ 11 h 13"/>
                  <a:gd name="T16" fmla="*/ 9 w 9"/>
                  <a:gd name="T17" fmla="*/ 6 h 13"/>
                  <a:gd name="T18" fmla="*/ 9 w 9"/>
                  <a:gd name="T19" fmla="*/ 2 h 13"/>
                  <a:gd name="T20" fmla="*/ 4 w 9"/>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3">
                    <a:moveTo>
                      <a:pt x="4" y="0"/>
                    </a:moveTo>
                    <a:lnTo>
                      <a:pt x="4" y="0"/>
                    </a:lnTo>
                    <a:lnTo>
                      <a:pt x="0" y="0"/>
                    </a:lnTo>
                    <a:lnTo>
                      <a:pt x="0" y="13"/>
                    </a:lnTo>
                    <a:lnTo>
                      <a:pt x="2" y="13"/>
                    </a:lnTo>
                    <a:lnTo>
                      <a:pt x="4" y="0"/>
                    </a:lnTo>
                    <a:lnTo>
                      <a:pt x="2" y="13"/>
                    </a:lnTo>
                    <a:lnTo>
                      <a:pt x="9" y="11"/>
                    </a:lnTo>
                    <a:lnTo>
                      <a:pt x="9" y="6"/>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9" name="Freeform 1082"/>
              <p:cNvSpPr>
                <a:spLocks/>
              </p:cNvSpPr>
              <p:nvPr/>
            </p:nvSpPr>
            <p:spPr bwMode="auto">
              <a:xfrm>
                <a:off x="6931" y="1782"/>
                <a:ext cx="11" cy="13"/>
              </a:xfrm>
              <a:custGeom>
                <a:avLst/>
                <a:gdLst>
                  <a:gd name="T0" fmla="*/ 5 w 11"/>
                  <a:gd name="T1" fmla="*/ 13 h 13"/>
                  <a:gd name="T2" fmla="*/ 5 w 11"/>
                  <a:gd name="T3" fmla="*/ 0 h 13"/>
                  <a:gd name="T4" fmla="*/ 2 w 11"/>
                  <a:gd name="T5" fmla="*/ 0 h 13"/>
                  <a:gd name="T6" fmla="*/ 0 w 11"/>
                  <a:gd name="T7" fmla="*/ 13 h 13"/>
                  <a:gd name="T8" fmla="*/ 5 w 11"/>
                  <a:gd name="T9" fmla="*/ 13 h 13"/>
                  <a:gd name="T10" fmla="*/ 5 w 11"/>
                  <a:gd name="T11" fmla="*/ 13 h 13"/>
                  <a:gd name="T12" fmla="*/ 5 w 11"/>
                  <a:gd name="T13" fmla="*/ 13 h 13"/>
                  <a:gd name="T14" fmla="*/ 9 w 11"/>
                  <a:gd name="T15" fmla="*/ 11 h 13"/>
                  <a:gd name="T16" fmla="*/ 11 w 11"/>
                  <a:gd name="T17" fmla="*/ 6 h 13"/>
                  <a:gd name="T18" fmla="*/ 9 w 11"/>
                  <a:gd name="T19" fmla="*/ 2 h 13"/>
                  <a:gd name="T20" fmla="*/ 5 w 11"/>
                  <a:gd name="T21" fmla="*/ 0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5" y="0"/>
                    </a:lnTo>
                    <a:lnTo>
                      <a:pt x="2" y="0"/>
                    </a:lnTo>
                    <a:lnTo>
                      <a:pt x="0" y="13"/>
                    </a:lnTo>
                    <a:lnTo>
                      <a:pt x="5" y="13"/>
                    </a:lnTo>
                    <a:lnTo>
                      <a:pt x="5" y="13"/>
                    </a:lnTo>
                    <a:lnTo>
                      <a:pt x="5" y="13"/>
                    </a:lnTo>
                    <a:lnTo>
                      <a:pt x="9" y="11"/>
                    </a:lnTo>
                    <a:lnTo>
                      <a:pt x="11" y="6"/>
                    </a:lnTo>
                    <a:lnTo>
                      <a:pt x="9" y="2"/>
                    </a:lnTo>
                    <a:lnTo>
                      <a:pt x="5"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0" name="Freeform 1083"/>
              <p:cNvSpPr>
                <a:spLocks/>
              </p:cNvSpPr>
              <p:nvPr/>
            </p:nvSpPr>
            <p:spPr bwMode="auto">
              <a:xfrm>
                <a:off x="6936" y="1782"/>
                <a:ext cx="11" cy="13"/>
              </a:xfrm>
              <a:custGeom>
                <a:avLst/>
                <a:gdLst>
                  <a:gd name="T0" fmla="*/ 4 w 11"/>
                  <a:gd name="T1" fmla="*/ 0 h 13"/>
                  <a:gd name="T2" fmla="*/ 4 w 11"/>
                  <a:gd name="T3" fmla="*/ 0 h 13"/>
                  <a:gd name="T4" fmla="*/ 0 w 11"/>
                  <a:gd name="T5" fmla="*/ 0 h 13"/>
                  <a:gd name="T6" fmla="*/ 0 w 11"/>
                  <a:gd name="T7" fmla="*/ 13 h 13"/>
                  <a:gd name="T8" fmla="*/ 4 w 11"/>
                  <a:gd name="T9" fmla="*/ 13 h 13"/>
                  <a:gd name="T10" fmla="*/ 4 w 11"/>
                  <a:gd name="T11" fmla="*/ 0 h 13"/>
                  <a:gd name="T12" fmla="*/ 4 w 11"/>
                  <a:gd name="T13" fmla="*/ 13 h 13"/>
                  <a:gd name="T14" fmla="*/ 9 w 11"/>
                  <a:gd name="T15" fmla="*/ 11 h 13"/>
                  <a:gd name="T16" fmla="*/ 11 w 11"/>
                  <a:gd name="T17" fmla="*/ 6 h 13"/>
                  <a:gd name="T18" fmla="*/ 9 w 11"/>
                  <a:gd name="T19" fmla="*/ 2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0" y="13"/>
                    </a:lnTo>
                    <a:lnTo>
                      <a:pt x="4" y="13"/>
                    </a:lnTo>
                    <a:lnTo>
                      <a:pt x="4" y="0"/>
                    </a:lnTo>
                    <a:lnTo>
                      <a:pt x="4" y="13"/>
                    </a:lnTo>
                    <a:lnTo>
                      <a:pt x="9" y="11"/>
                    </a:lnTo>
                    <a:lnTo>
                      <a:pt x="11" y="6"/>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1" name="Freeform 1084"/>
              <p:cNvSpPr>
                <a:spLocks/>
              </p:cNvSpPr>
              <p:nvPr/>
            </p:nvSpPr>
            <p:spPr bwMode="auto">
              <a:xfrm>
                <a:off x="6938" y="1782"/>
                <a:ext cx="11" cy="13"/>
              </a:xfrm>
              <a:custGeom>
                <a:avLst/>
                <a:gdLst>
                  <a:gd name="T0" fmla="*/ 4 w 11"/>
                  <a:gd name="T1" fmla="*/ 13 h 13"/>
                  <a:gd name="T2" fmla="*/ 4 w 11"/>
                  <a:gd name="T3" fmla="*/ 0 h 13"/>
                  <a:gd name="T4" fmla="*/ 2 w 11"/>
                  <a:gd name="T5" fmla="*/ 0 h 13"/>
                  <a:gd name="T6" fmla="*/ 0 w 11"/>
                  <a:gd name="T7" fmla="*/ 13 h 13"/>
                  <a:gd name="T8" fmla="*/ 4 w 11"/>
                  <a:gd name="T9" fmla="*/ 13 h 13"/>
                  <a:gd name="T10" fmla="*/ 4 w 11"/>
                  <a:gd name="T11" fmla="*/ 13 h 13"/>
                  <a:gd name="T12" fmla="*/ 4 w 11"/>
                  <a:gd name="T13" fmla="*/ 13 h 13"/>
                  <a:gd name="T14" fmla="*/ 9 w 11"/>
                  <a:gd name="T15" fmla="*/ 11 h 13"/>
                  <a:gd name="T16" fmla="*/ 11 w 11"/>
                  <a:gd name="T17" fmla="*/ 6 h 13"/>
                  <a:gd name="T18" fmla="*/ 11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2" y="0"/>
                    </a:lnTo>
                    <a:lnTo>
                      <a:pt x="0" y="13"/>
                    </a:lnTo>
                    <a:lnTo>
                      <a:pt x="4" y="13"/>
                    </a:lnTo>
                    <a:lnTo>
                      <a:pt x="4" y="13"/>
                    </a:lnTo>
                    <a:lnTo>
                      <a:pt x="4" y="13"/>
                    </a:lnTo>
                    <a:lnTo>
                      <a:pt x="9" y="11"/>
                    </a:lnTo>
                    <a:lnTo>
                      <a:pt x="11" y="6"/>
                    </a:lnTo>
                    <a:lnTo>
                      <a:pt x="11"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2" name="Freeform 1085"/>
              <p:cNvSpPr>
                <a:spLocks/>
              </p:cNvSpPr>
              <p:nvPr/>
            </p:nvSpPr>
            <p:spPr bwMode="auto">
              <a:xfrm>
                <a:off x="6942" y="1782"/>
                <a:ext cx="11" cy="13"/>
              </a:xfrm>
              <a:custGeom>
                <a:avLst/>
                <a:gdLst>
                  <a:gd name="T0" fmla="*/ 5 w 11"/>
                  <a:gd name="T1" fmla="*/ 13 h 13"/>
                  <a:gd name="T2" fmla="*/ 5 w 11"/>
                  <a:gd name="T3" fmla="*/ 0 h 13"/>
                  <a:gd name="T4" fmla="*/ 0 w 11"/>
                  <a:gd name="T5" fmla="*/ 0 h 13"/>
                  <a:gd name="T6" fmla="*/ 0 w 11"/>
                  <a:gd name="T7" fmla="*/ 13 h 13"/>
                  <a:gd name="T8" fmla="*/ 3 w 11"/>
                  <a:gd name="T9" fmla="*/ 13 h 13"/>
                  <a:gd name="T10" fmla="*/ 5 w 11"/>
                  <a:gd name="T11" fmla="*/ 13 h 13"/>
                  <a:gd name="T12" fmla="*/ 3 w 11"/>
                  <a:gd name="T13" fmla="*/ 13 h 13"/>
                  <a:gd name="T14" fmla="*/ 9 w 11"/>
                  <a:gd name="T15" fmla="*/ 13 h 13"/>
                  <a:gd name="T16" fmla="*/ 11 w 11"/>
                  <a:gd name="T17" fmla="*/ 8 h 13"/>
                  <a:gd name="T18" fmla="*/ 9 w 11"/>
                  <a:gd name="T19" fmla="*/ 4 h 13"/>
                  <a:gd name="T20" fmla="*/ 5 w 11"/>
                  <a:gd name="T21" fmla="*/ 0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5" y="0"/>
                    </a:lnTo>
                    <a:lnTo>
                      <a:pt x="0" y="0"/>
                    </a:lnTo>
                    <a:lnTo>
                      <a:pt x="0" y="13"/>
                    </a:lnTo>
                    <a:lnTo>
                      <a:pt x="3" y="13"/>
                    </a:lnTo>
                    <a:lnTo>
                      <a:pt x="5" y="13"/>
                    </a:lnTo>
                    <a:lnTo>
                      <a:pt x="3" y="13"/>
                    </a:lnTo>
                    <a:lnTo>
                      <a:pt x="9" y="13"/>
                    </a:lnTo>
                    <a:lnTo>
                      <a:pt x="11" y="8"/>
                    </a:lnTo>
                    <a:lnTo>
                      <a:pt x="9" y="4"/>
                    </a:lnTo>
                    <a:lnTo>
                      <a:pt x="5"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3" name="Freeform 1086"/>
              <p:cNvSpPr>
                <a:spLocks/>
              </p:cNvSpPr>
              <p:nvPr/>
            </p:nvSpPr>
            <p:spPr bwMode="auto">
              <a:xfrm>
                <a:off x="6947" y="1782"/>
                <a:ext cx="9" cy="13"/>
              </a:xfrm>
              <a:custGeom>
                <a:avLst/>
                <a:gdLst>
                  <a:gd name="T0" fmla="*/ 2 w 9"/>
                  <a:gd name="T1" fmla="*/ 0 h 13"/>
                  <a:gd name="T2" fmla="*/ 2 w 9"/>
                  <a:gd name="T3" fmla="*/ 0 h 13"/>
                  <a:gd name="T4" fmla="*/ 0 w 9"/>
                  <a:gd name="T5" fmla="*/ 0 h 13"/>
                  <a:gd name="T6" fmla="*/ 0 w 9"/>
                  <a:gd name="T7" fmla="*/ 13 h 13"/>
                  <a:gd name="T8" fmla="*/ 2 w 9"/>
                  <a:gd name="T9" fmla="*/ 13 h 13"/>
                  <a:gd name="T10" fmla="*/ 2 w 9"/>
                  <a:gd name="T11" fmla="*/ 0 h 13"/>
                  <a:gd name="T12" fmla="*/ 2 w 9"/>
                  <a:gd name="T13" fmla="*/ 13 h 13"/>
                  <a:gd name="T14" fmla="*/ 6 w 9"/>
                  <a:gd name="T15" fmla="*/ 11 h 13"/>
                  <a:gd name="T16" fmla="*/ 9 w 9"/>
                  <a:gd name="T17" fmla="*/ 6 h 13"/>
                  <a:gd name="T18" fmla="*/ 6 w 9"/>
                  <a:gd name="T19" fmla="*/ 2 h 13"/>
                  <a:gd name="T20" fmla="*/ 2 w 9"/>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3">
                    <a:moveTo>
                      <a:pt x="2" y="0"/>
                    </a:moveTo>
                    <a:lnTo>
                      <a:pt x="2" y="0"/>
                    </a:lnTo>
                    <a:lnTo>
                      <a:pt x="0" y="0"/>
                    </a:lnTo>
                    <a:lnTo>
                      <a:pt x="0" y="13"/>
                    </a:lnTo>
                    <a:lnTo>
                      <a:pt x="2" y="13"/>
                    </a:lnTo>
                    <a:lnTo>
                      <a:pt x="2" y="0"/>
                    </a:lnTo>
                    <a:lnTo>
                      <a:pt x="2" y="13"/>
                    </a:lnTo>
                    <a:lnTo>
                      <a:pt x="6" y="11"/>
                    </a:lnTo>
                    <a:lnTo>
                      <a:pt x="9" y="6"/>
                    </a:lnTo>
                    <a:lnTo>
                      <a:pt x="6"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4" name="Freeform 1087"/>
              <p:cNvSpPr>
                <a:spLocks/>
              </p:cNvSpPr>
              <p:nvPr/>
            </p:nvSpPr>
            <p:spPr bwMode="auto">
              <a:xfrm>
                <a:off x="6949" y="1782"/>
                <a:ext cx="11" cy="13"/>
              </a:xfrm>
              <a:custGeom>
                <a:avLst/>
                <a:gdLst>
                  <a:gd name="T0" fmla="*/ 4 w 11"/>
                  <a:gd name="T1" fmla="*/ 2 h 13"/>
                  <a:gd name="T2" fmla="*/ 4 w 11"/>
                  <a:gd name="T3" fmla="*/ 2 h 13"/>
                  <a:gd name="T4" fmla="*/ 0 w 11"/>
                  <a:gd name="T5" fmla="*/ 0 h 13"/>
                  <a:gd name="T6" fmla="*/ 0 w 11"/>
                  <a:gd name="T7" fmla="*/ 13 h 13"/>
                  <a:gd name="T8" fmla="*/ 4 w 11"/>
                  <a:gd name="T9" fmla="*/ 13 h 13"/>
                  <a:gd name="T10" fmla="*/ 4 w 11"/>
                  <a:gd name="T11" fmla="*/ 2 h 13"/>
                  <a:gd name="T12" fmla="*/ 4 w 11"/>
                  <a:gd name="T13" fmla="*/ 13 h 13"/>
                  <a:gd name="T14" fmla="*/ 9 w 11"/>
                  <a:gd name="T15" fmla="*/ 13 h 13"/>
                  <a:gd name="T16" fmla="*/ 11 w 11"/>
                  <a:gd name="T17" fmla="*/ 8 h 13"/>
                  <a:gd name="T18" fmla="*/ 9 w 11"/>
                  <a:gd name="T19" fmla="*/ 4 h 13"/>
                  <a:gd name="T20" fmla="*/ 4 w 11"/>
                  <a:gd name="T21"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2"/>
                    </a:moveTo>
                    <a:lnTo>
                      <a:pt x="4" y="2"/>
                    </a:lnTo>
                    <a:lnTo>
                      <a:pt x="0" y="0"/>
                    </a:lnTo>
                    <a:lnTo>
                      <a:pt x="0" y="13"/>
                    </a:lnTo>
                    <a:lnTo>
                      <a:pt x="4" y="13"/>
                    </a:lnTo>
                    <a:lnTo>
                      <a:pt x="4" y="2"/>
                    </a:lnTo>
                    <a:lnTo>
                      <a:pt x="4" y="13"/>
                    </a:lnTo>
                    <a:lnTo>
                      <a:pt x="9" y="13"/>
                    </a:lnTo>
                    <a:lnTo>
                      <a:pt x="11" y="8"/>
                    </a:lnTo>
                    <a:lnTo>
                      <a:pt x="9" y="4"/>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5" name="Freeform 1088"/>
              <p:cNvSpPr>
                <a:spLocks/>
              </p:cNvSpPr>
              <p:nvPr/>
            </p:nvSpPr>
            <p:spPr bwMode="auto">
              <a:xfrm>
                <a:off x="6953" y="1784"/>
                <a:ext cx="9" cy="13"/>
              </a:xfrm>
              <a:custGeom>
                <a:avLst/>
                <a:gdLst>
                  <a:gd name="T0" fmla="*/ 3 w 9"/>
                  <a:gd name="T1" fmla="*/ 13 h 13"/>
                  <a:gd name="T2" fmla="*/ 5 w 9"/>
                  <a:gd name="T3" fmla="*/ 0 h 13"/>
                  <a:gd name="T4" fmla="*/ 0 w 9"/>
                  <a:gd name="T5" fmla="*/ 0 h 13"/>
                  <a:gd name="T6" fmla="*/ 0 w 9"/>
                  <a:gd name="T7" fmla="*/ 11 h 13"/>
                  <a:gd name="T8" fmla="*/ 3 w 9"/>
                  <a:gd name="T9" fmla="*/ 13 h 13"/>
                  <a:gd name="T10" fmla="*/ 3 w 9"/>
                  <a:gd name="T11" fmla="*/ 13 h 13"/>
                  <a:gd name="T12" fmla="*/ 3 w 9"/>
                  <a:gd name="T13" fmla="*/ 13 h 13"/>
                  <a:gd name="T14" fmla="*/ 7 w 9"/>
                  <a:gd name="T15" fmla="*/ 11 h 13"/>
                  <a:gd name="T16" fmla="*/ 9 w 9"/>
                  <a:gd name="T17" fmla="*/ 6 h 13"/>
                  <a:gd name="T18" fmla="*/ 9 w 9"/>
                  <a:gd name="T19" fmla="*/ 2 h 13"/>
                  <a:gd name="T20" fmla="*/ 5 w 9"/>
                  <a:gd name="T21" fmla="*/ 0 h 13"/>
                  <a:gd name="T22" fmla="*/ 3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3" y="13"/>
                    </a:moveTo>
                    <a:lnTo>
                      <a:pt x="5" y="0"/>
                    </a:lnTo>
                    <a:lnTo>
                      <a:pt x="0" y="0"/>
                    </a:lnTo>
                    <a:lnTo>
                      <a:pt x="0" y="11"/>
                    </a:lnTo>
                    <a:lnTo>
                      <a:pt x="3" y="13"/>
                    </a:lnTo>
                    <a:lnTo>
                      <a:pt x="3" y="13"/>
                    </a:lnTo>
                    <a:lnTo>
                      <a:pt x="3" y="13"/>
                    </a:lnTo>
                    <a:lnTo>
                      <a:pt x="7" y="11"/>
                    </a:lnTo>
                    <a:lnTo>
                      <a:pt x="9" y="6"/>
                    </a:lnTo>
                    <a:lnTo>
                      <a:pt x="9" y="2"/>
                    </a:lnTo>
                    <a:lnTo>
                      <a:pt x="5" y="0"/>
                    </a:lnTo>
                    <a:lnTo>
                      <a:pt x="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6" name="Freeform 1089"/>
              <p:cNvSpPr>
                <a:spLocks/>
              </p:cNvSpPr>
              <p:nvPr/>
            </p:nvSpPr>
            <p:spPr bwMode="auto">
              <a:xfrm>
                <a:off x="6956" y="1784"/>
                <a:ext cx="11" cy="13"/>
              </a:xfrm>
              <a:custGeom>
                <a:avLst/>
                <a:gdLst>
                  <a:gd name="T0" fmla="*/ 4 w 11"/>
                  <a:gd name="T1" fmla="*/ 13 h 13"/>
                  <a:gd name="T2" fmla="*/ 4 w 11"/>
                  <a:gd name="T3" fmla="*/ 0 h 13"/>
                  <a:gd name="T4" fmla="*/ 2 w 11"/>
                  <a:gd name="T5" fmla="*/ 0 h 13"/>
                  <a:gd name="T6" fmla="*/ 0 w 11"/>
                  <a:gd name="T7" fmla="*/ 13 h 13"/>
                  <a:gd name="T8" fmla="*/ 2 w 11"/>
                  <a:gd name="T9" fmla="*/ 13 h 13"/>
                  <a:gd name="T10" fmla="*/ 4 w 11"/>
                  <a:gd name="T11" fmla="*/ 13 h 13"/>
                  <a:gd name="T12" fmla="*/ 2 w 11"/>
                  <a:gd name="T13" fmla="*/ 13 h 13"/>
                  <a:gd name="T14" fmla="*/ 8 w 11"/>
                  <a:gd name="T15" fmla="*/ 11 h 13"/>
                  <a:gd name="T16" fmla="*/ 11 w 11"/>
                  <a:gd name="T17" fmla="*/ 6 h 13"/>
                  <a:gd name="T18" fmla="*/ 8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2" y="0"/>
                    </a:lnTo>
                    <a:lnTo>
                      <a:pt x="0" y="13"/>
                    </a:lnTo>
                    <a:lnTo>
                      <a:pt x="2" y="13"/>
                    </a:lnTo>
                    <a:lnTo>
                      <a:pt x="4" y="13"/>
                    </a:lnTo>
                    <a:lnTo>
                      <a:pt x="2" y="13"/>
                    </a:lnTo>
                    <a:lnTo>
                      <a:pt x="8" y="11"/>
                    </a:lnTo>
                    <a:lnTo>
                      <a:pt x="11" y="6"/>
                    </a:lnTo>
                    <a:lnTo>
                      <a:pt x="8"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7" name="Freeform 1090"/>
              <p:cNvSpPr>
                <a:spLocks/>
              </p:cNvSpPr>
              <p:nvPr/>
            </p:nvSpPr>
            <p:spPr bwMode="auto">
              <a:xfrm>
                <a:off x="6960" y="1784"/>
                <a:ext cx="9" cy="13"/>
              </a:xfrm>
              <a:custGeom>
                <a:avLst/>
                <a:gdLst>
                  <a:gd name="T0" fmla="*/ 2 w 9"/>
                  <a:gd name="T1" fmla="*/ 13 h 13"/>
                  <a:gd name="T2" fmla="*/ 2 w 9"/>
                  <a:gd name="T3" fmla="*/ 0 h 13"/>
                  <a:gd name="T4" fmla="*/ 0 w 9"/>
                  <a:gd name="T5" fmla="*/ 0 h 13"/>
                  <a:gd name="T6" fmla="*/ 0 w 9"/>
                  <a:gd name="T7" fmla="*/ 13 h 13"/>
                  <a:gd name="T8" fmla="*/ 2 w 9"/>
                  <a:gd name="T9" fmla="*/ 13 h 13"/>
                  <a:gd name="T10" fmla="*/ 2 w 9"/>
                  <a:gd name="T11" fmla="*/ 13 h 13"/>
                  <a:gd name="T12" fmla="*/ 2 w 9"/>
                  <a:gd name="T13" fmla="*/ 13 h 13"/>
                  <a:gd name="T14" fmla="*/ 9 w 9"/>
                  <a:gd name="T15" fmla="*/ 11 h 13"/>
                  <a:gd name="T16" fmla="*/ 9 w 9"/>
                  <a:gd name="T17" fmla="*/ 6 h 13"/>
                  <a:gd name="T18" fmla="*/ 9 w 9"/>
                  <a:gd name="T19" fmla="*/ 2 h 13"/>
                  <a:gd name="T20" fmla="*/ 2 w 9"/>
                  <a:gd name="T21" fmla="*/ 0 h 13"/>
                  <a:gd name="T22" fmla="*/ 2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2" y="13"/>
                    </a:moveTo>
                    <a:lnTo>
                      <a:pt x="2" y="0"/>
                    </a:lnTo>
                    <a:lnTo>
                      <a:pt x="0" y="0"/>
                    </a:lnTo>
                    <a:lnTo>
                      <a:pt x="0" y="13"/>
                    </a:lnTo>
                    <a:lnTo>
                      <a:pt x="2" y="13"/>
                    </a:lnTo>
                    <a:lnTo>
                      <a:pt x="2" y="13"/>
                    </a:lnTo>
                    <a:lnTo>
                      <a:pt x="2" y="13"/>
                    </a:lnTo>
                    <a:lnTo>
                      <a:pt x="9" y="11"/>
                    </a:lnTo>
                    <a:lnTo>
                      <a:pt x="9" y="6"/>
                    </a:lnTo>
                    <a:lnTo>
                      <a:pt x="9" y="2"/>
                    </a:lnTo>
                    <a:lnTo>
                      <a:pt x="2"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8" name="Freeform 1091"/>
              <p:cNvSpPr>
                <a:spLocks/>
              </p:cNvSpPr>
              <p:nvPr/>
            </p:nvSpPr>
            <p:spPr bwMode="auto">
              <a:xfrm>
                <a:off x="6962" y="1784"/>
                <a:ext cx="11" cy="13"/>
              </a:xfrm>
              <a:custGeom>
                <a:avLst/>
                <a:gdLst>
                  <a:gd name="T0" fmla="*/ 5 w 11"/>
                  <a:gd name="T1" fmla="*/ 0 h 13"/>
                  <a:gd name="T2" fmla="*/ 5 w 11"/>
                  <a:gd name="T3" fmla="*/ 0 h 13"/>
                  <a:gd name="T4" fmla="*/ 0 w 11"/>
                  <a:gd name="T5" fmla="*/ 0 h 13"/>
                  <a:gd name="T6" fmla="*/ 0 w 11"/>
                  <a:gd name="T7" fmla="*/ 13 h 13"/>
                  <a:gd name="T8" fmla="*/ 5 w 11"/>
                  <a:gd name="T9" fmla="*/ 13 h 13"/>
                  <a:gd name="T10" fmla="*/ 5 w 11"/>
                  <a:gd name="T11" fmla="*/ 0 h 13"/>
                  <a:gd name="T12" fmla="*/ 5 w 11"/>
                  <a:gd name="T13" fmla="*/ 13 h 13"/>
                  <a:gd name="T14" fmla="*/ 9 w 11"/>
                  <a:gd name="T15" fmla="*/ 11 h 13"/>
                  <a:gd name="T16" fmla="*/ 11 w 11"/>
                  <a:gd name="T17" fmla="*/ 6 h 13"/>
                  <a:gd name="T18" fmla="*/ 9 w 11"/>
                  <a:gd name="T19" fmla="*/ 2 h 13"/>
                  <a:gd name="T20" fmla="*/ 5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5" y="0"/>
                    </a:moveTo>
                    <a:lnTo>
                      <a:pt x="5" y="0"/>
                    </a:lnTo>
                    <a:lnTo>
                      <a:pt x="0" y="0"/>
                    </a:lnTo>
                    <a:lnTo>
                      <a:pt x="0" y="13"/>
                    </a:lnTo>
                    <a:lnTo>
                      <a:pt x="5" y="13"/>
                    </a:lnTo>
                    <a:lnTo>
                      <a:pt x="5" y="0"/>
                    </a:lnTo>
                    <a:lnTo>
                      <a:pt x="5" y="13"/>
                    </a:lnTo>
                    <a:lnTo>
                      <a:pt x="9" y="11"/>
                    </a:lnTo>
                    <a:lnTo>
                      <a:pt x="11" y="6"/>
                    </a:lnTo>
                    <a:lnTo>
                      <a:pt x="9"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9" name="Freeform 1092"/>
              <p:cNvSpPr>
                <a:spLocks/>
              </p:cNvSpPr>
              <p:nvPr/>
            </p:nvSpPr>
            <p:spPr bwMode="auto">
              <a:xfrm>
                <a:off x="6967" y="1784"/>
                <a:ext cx="8" cy="13"/>
              </a:xfrm>
              <a:custGeom>
                <a:avLst/>
                <a:gdLst>
                  <a:gd name="T0" fmla="*/ 2 w 8"/>
                  <a:gd name="T1" fmla="*/ 13 h 13"/>
                  <a:gd name="T2" fmla="*/ 4 w 8"/>
                  <a:gd name="T3" fmla="*/ 0 h 13"/>
                  <a:gd name="T4" fmla="*/ 0 w 8"/>
                  <a:gd name="T5" fmla="*/ 0 h 13"/>
                  <a:gd name="T6" fmla="*/ 0 w 8"/>
                  <a:gd name="T7" fmla="*/ 13 h 13"/>
                  <a:gd name="T8" fmla="*/ 2 w 8"/>
                  <a:gd name="T9" fmla="*/ 13 h 13"/>
                  <a:gd name="T10" fmla="*/ 2 w 8"/>
                  <a:gd name="T11" fmla="*/ 13 h 13"/>
                  <a:gd name="T12" fmla="*/ 2 w 8"/>
                  <a:gd name="T13" fmla="*/ 13 h 13"/>
                  <a:gd name="T14" fmla="*/ 6 w 8"/>
                  <a:gd name="T15" fmla="*/ 11 h 13"/>
                  <a:gd name="T16" fmla="*/ 8 w 8"/>
                  <a:gd name="T17" fmla="*/ 6 h 13"/>
                  <a:gd name="T18" fmla="*/ 8 w 8"/>
                  <a:gd name="T19" fmla="*/ 2 h 13"/>
                  <a:gd name="T20" fmla="*/ 4 w 8"/>
                  <a:gd name="T21" fmla="*/ 0 h 13"/>
                  <a:gd name="T22" fmla="*/ 2 w 8"/>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13">
                    <a:moveTo>
                      <a:pt x="2" y="13"/>
                    </a:moveTo>
                    <a:lnTo>
                      <a:pt x="4" y="0"/>
                    </a:lnTo>
                    <a:lnTo>
                      <a:pt x="0" y="0"/>
                    </a:lnTo>
                    <a:lnTo>
                      <a:pt x="0" y="13"/>
                    </a:lnTo>
                    <a:lnTo>
                      <a:pt x="2" y="13"/>
                    </a:lnTo>
                    <a:lnTo>
                      <a:pt x="2" y="13"/>
                    </a:lnTo>
                    <a:lnTo>
                      <a:pt x="2" y="13"/>
                    </a:lnTo>
                    <a:lnTo>
                      <a:pt x="6" y="11"/>
                    </a:lnTo>
                    <a:lnTo>
                      <a:pt x="8" y="6"/>
                    </a:lnTo>
                    <a:lnTo>
                      <a:pt x="8" y="2"/>
                    </a:lnTo>
                    <a:lnTo>
                      <a:pt x="4"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0" name="Freeform 1093"/>
              <p:cNvSpPr>
                <a:spLocks/>
              </p:cNvSpPr>
              <p:nvPr/>
            </p:nvSpPr>
            <p:spPr bwMode="auto">
              <a:xfrm>
                <a:off x="6969" y="1784"/>
                <a:ext cx="11" cy="13"/>
              </a:xfrm>
              <a:custGeom>
                <a:avLst/>
                <a:gdLst>
                  <a:gd name="T0" fmla="*/ 4 w 11"/>
                  <a:gd name="T1" fmla="*/ 13 h 13"/>
                  <a:gd name="T2" fmla="*/ 4 w 11"/>
                  <a:gd name="T3" fmla="*/ 0 h 13"/>
                  <a:gd name="T4" fmla="*/ 2 w 11"/>
                  <a:gd name="T5" fmla="*/ 0 h 13"/>
                  <a:gd name="T6" fmla="*/ 0 w 11"/>
                  <a:gd name="T7" fmla="*/ 13 h 13"/>
                  <a:gd name="T8" fmla="*/ 4 w 11"/>
                  <a:gd name="T9" fmla="*/ 13 h 13"/>
                  <a:gd name="T10" fmla="*/ 4 w 11"/>
                  <a:gd name="T11" fmla="*/ 13 h 13"/>
                  <a:gd name="T12" fmla="*/ 4 w 11"/>
                  <a:gd name="T13" fmla="*/ 13 h 13"/>
                  <a:gd name="T14" fmla="*/ 9 w 11"/>
                  <a:gd name="T15" fmla="*/ 11 h 13"/>
                  <a:gd name="T16" fmla="*/ 11 w 11"/>
                  <a:gd name="T17" fmla="*/ 6 h 13"/>
                  <a:gd name="T18" fmla="*/ 9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2" y="0"/>
                    </a:lnTo>
                    <a:lnTo>
                      <a:pt x="0" y="13"/>
                    </a:lnTo>
                    <a:lnTo>
                      <a:pt x="4" y="13"/>
                    </a:lnTo>
                    <a:lnTo>
                      <a:pt x="4" y="13"/>
                    </a:lnTo>
                    <a:lnTo>
                      <a:pt x="4" y="13"/>
                    </a:lnTo>
                    <a:lnTo>
                      <a:pt x="9" y="11"/>
                    </a:lnTo>
                    <a:lnTo>
                      <a:pt x="11" y="6"/>
                    </a:lnTo>
                    <a:lnTo>
                      <a:pt x="9"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1" name="Freeform 1094"/>
              <p:cNvSpPr>
                <a:spLocks/>
              </p:cNvSpPr>
              <p:nvPr/>
            </p:nvSpPr>
            <p:spPr bwMode="auto">
              <a:xfrm>
                <a:off x="6973" y="1784"/>
                <a:ext cx="11" cy="13"/>
              </a:xfrm>
              <a:custGeom>
                <a:avLst/>
                <a:gdLst>
                  <a:gd name="T0" fmla="*/ 5 w 11"/>
                  <a:gd name="T1" fmla="*/ 0 h 13"/>
                  <a:gd name="T2" fmla="*/ 5 w 11"/>
                  <a:gd name="T3" fmla="*/ 0 h 13"/>
                  <a:gd name="T4" fmla="*/ 0 w 11"/>
                  <a:gd name="T5" fmla="*/ 0 h 13"/>
                  <a:gd name="T6" fmla="*/ 0 w 11"/>
                  <a:gd name="T7" fmla="*/ 13 h 13"/>
                  <a:gd name="T8" fmla="*/ 5 w 11"/>
                  <a:gd name="T9" fmla="*/ 13 h 13"/>
                  <a:gd name="T10" fmla="*/ 5 w 11"/>
                  <a:gd name="T11" fmla="*/ 0 h 13"/>
                  <a:gd name="T12" fmla="*/ 5 w 11"/>
                  <a:gd name="T13" fmla="*/ 13 h 13"/>
                  <a:gd name="T14" fmla="*/ 9 w 11"/>
                  <a:gd name="T15" fmla="*/ 11 h 13"/>
                  <a:gd name="T16" fmla="*/ 11 w 11"/>
                  <a:gd name="T17" fmla="*/ 6 h 13"/>
                  <a:gd name="T18" fmla="*/ 9 w 11"/>
                  <a:gd name="T19" fmla="*/ 2 h 13"/>
                  <a:gd name="T20" fmla="*/ 5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5" y="0"/>
                    </a:moveTo>
                    <a:lnTo>
                      <a:pt x="5" y="0"/>
                    </a:lnTo>
                    <a:lnTo>
                      <a:pt x="0" y="0"/>
                    </a:lnTo>
                    <a:lnTo>
                      <a:pt x="0" y="13"/>
                    </a:lnTo>
                    <a:lnTo>
                      <a:pt x="5" y="13"/>
                    </a:lnTo>
                    <a:lnTo>
                      <a:pt x="5" y="0"/>
                    </a:lnTo>
                    <a:lnTo>
                      <a:pt x="5" y="13"/>
                    </a:lnTo>
                    <a:lnTo>
                      <a:pt x="9" y="11"/>
                    </a:lnTo>
                    <a:lnTo>
                      <a:pt x="11" y="6"/>
                    </a:lnTo>
                    <a:lnTo>
                      <a:pt x="9"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2" name="Freeform 1095"/>
              <p:cNvSpPr>
                <a:spLocks/>
              </p:cNvSpPr>
              <p:nvPr/>
            </p:nvSpPr>
            <p:spPr bwMode="auto">
              <a:xfrm>
                <a:off x="6975" y="1784"/>
                <a:ext cx="12" cy="13"/>
              </a:xfrm>
              <a:custGeom>
                <a:avLst/>
                <a:gdLst>
                  <a:gd name="T0" fmla="*/ 5 w 12"/>
                  <a:gd name="T1" fmla="*/ 13 h 13"/>
                  <a:gd name="T2" fmla="*/ 7 w 12"/>
                  <a:gd name="T3" fmla="*/ 0 h 13"/>
                  <a:gd name="T4" fmla="*/ 3 w 12"/>
                  <a:gd name="T5" fmla="*/ 0 h 13"/>
                  <a:gd name="T6" fmla="*/ 0 w 12"/>
                  <a:gd name="T7" fmla="*/ 13 h 13"/>
                  <a:gd name="T8" fmla="*/ 5 w 12"/>
                  <a:gd name="T9" fmla="*/ 13 h 13"/>
                  <a:gd name="T10" fmla="*/ 5 w 12"/>
                  <a:gd name="T11" fmla="*/ 13 h 13"/>
                  <a:gd name="T12" fmla="*/ 5 w 12"/>
                  <a:gd name="T13" fmla="*/ 13 h 13"/>
                  <a:gd name="T14" fmla="*/ 9 w 12"/>
                  <a:gd name="T15" fmla="*/ 11 h 13"/>
                  <a:gd name="T16" fmla="*/ 12 w 12"/>
                  <a:gd name="T17" fmla="*/ 9 h 13"/>
                  <a:gd name="T18" fmla="*/ 12 w 12"/>
                  <a:gd name="T19" fmla="*/ 2 h 13"/>
                  <a:gd name="T20" fmla="*/ 7 w 12"/>
                  <a:gd name="T21" fmla="*/ 0 h 13"/>
                  <a:gd name="T22" fmla="*/ 5 w 12"/>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 h="13">
                    <a:moveTo>
                      <a:pt x="5" y="13"/>
                    </a:moveTo>
                    <a:lnTo>
                      <a:pt x="7" y="0"/>
                    </a:lnTo>
                    <a:lnTo>
                      <a:pt x="3" y="0"/>
                    </a:lnTo>
                    <a:lnTo>
                      <a:pt x="0" y="13"/>
                    </a:lnTo>
                    <a:lnTo>
                      <a:pt x="5" y="13"/>
                    </a:lnTo>
                    <a:lnTo>
                      <a:pt x="5" y="13"/>
                    </a:lnTo>
                    <a:lnTo>
                      <a:pt x="5" y="13"/>
                    </a:lnTo>
                    <a:lnTo>
                      <a:pt x="9" y="11"/>
                    </a:lnTo>
                    <a:lnTo>
                      <a:pt x="12" y="9"/>
                    </a:lnTo>
                    <a:lnTo>
                      <a:pt x="12" y="2"/>
                    </a:lnTo>
                    <a:lnTo>
                      <a:pt x="7"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3" name="Freeform 1096"/>
              <p:cNvSpPr>
                <a:spLocks/>
              </p:cNvSpPr>
              <p:nvPr/>
            </p:nvSpPr>
            <p:spPr bwMode="auto">
              <a:xfrm>
                <a:off x="6980" y="1784"/>
                <a:ext cx="11" cy="13"/>
              </a:xfrm>
              <a:custGeom>
                <a:avLst/>
                <a:gdLst>
                  <a:gd name="T0" fmla="*/ 2 w 11"/>
                  <a:gd name="T1" fmla="*/ 13 h 13"/>
                  <a:gd name="T2" fmla="*/ 4 w 11"/>
                  <a:gd name="T3" fmla="*/ 0 h 13"/>
                  <a:gd name="T4" fmla="*/ 2 w 11"/>
                  <a:gd name="T5" fmla="*/ 0 h 13"/>
                  <a:gd name="T6" fmla="*/ 0 w 11"/>
                  <a:gd name="T7" fmla="*/ 13 h 13"/>
                  <a:gd name="T8" fmla="*/ 2 w 11"/>
                  <a:gd name="T9" fmla="*/ 13 h 13"/>
                  <a:gd name="T10" fmla="*/ 2 w 11"/>
                  <a:gd name="T11" fmla="*/ 13 h 13"/>
                  <a:gd name="T12" fmla="*/ 2 w 11"/>
                  <a:gd name="T13" fmla="*/ 13 h 13"/>
                  <a:gd name="T14" fmla="*/ 9 w 11"/>
                  <a:gd name="T15" fmla="*/ 13 h 13"/>
                  <a:gd name="T16" fmla="*/ 11 w 11"/>
                  <a:gd name="T17" fmla="*/ 9 h 13"/>
                  <a:gd name="T18" fmla="*/ 9 w 11"/>
                  <a:gd name="T19" fmla="*/ 4 h 13"/>
                  <a:gd name="T20" fmla="*/ 4 w 11"/>
                  <a:gd name="T21" fmla="*/ 0 h 13"/>
                  <a:gd name="T22" fmla="*/ 2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2" y="13"/>
                    </a:moveTo>
                    <a:lnTo>
                      <a:pt x="4" y="0"/>
                    </a:lnTo>
                    <a:lnTo>
                      <a:pt x="2" y="0"/>
                    </a:lnTo>
                    <a:lnTo>
                      <a:pt x="0" y="13"/>
                    </a:lnTo>
                    <a:lnTo>
                      <a:pt x="2" y="13"/>
                    </a:lnTo>
                    <a:lnTo>
                      <a:pt x="2" y="13"/>
                    </a:lnTo>
                    <a:lnTo>
                      <a:pt x="2" y="13"/>
                    </a:lnTo>
                    <a:lnTo>
                      <a:pt x="9" y="13"/>
                    </a:lnTo>
                    <a:lnTo>
                      <a:pt x="11" y="9"/>
                    </a:lnTo>
                    <a:lnTo>
                      <a:pt x="9" y="4"/>
                    </a:lnTo>
                    <a:lnTo>
                      <a:pt x="4"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4" name="Freeform 1097"/>
              <p:cNvSpPr>
                <a:spLocks/>
              </p:cNvSpPr>
              <p:nvPr/>
            </p:nvSpPr>
            <p:spPr bwMode="auto">
              <a:xfrm>
                <a:off x="6982" y="1784"/>
                <a:ext cx="11" cy="15"/>
              </a:xfrm>
              <a:custGeom>
                <a:avLst/>
                <a:gdLst>
                  <a:gd name="T0" fmla="*/ 5 w 11"/>
                  <a:gd name="T1" fmla="*/ 15 h 15"/>
                  <a:gd name="T2" fmla="*/ 5 w 11"/>
                  <a:gd name="T3" fmla="*/ 2 h 15"/>
                  <a:gd name="T4" fmla="*/ 2 w 11"/>
                  <a:gd name="T5" fmla="*/ 0 h 15"/>
                  <a:gd name="T6" fmla="*/ 0 w 11"/>
                  <a:gd name="T7" fmla="*/ 13 h 15"/>
                  <a:gd name="T8" fmla="*/ 5 w 11"/>
                  <a:gd name="T9" fmla="*/ 13 h 15"/>
                  <a:gd name="T10" fmla="*/ 5 w 11"/>
                  <a:gd name="T11" fmla="*/ 15 h 15"/>
                  <a:gd name="T12" fmla="*/ 5 w 11"/>
                  <a:gd name="T13" fmla="*/ 13 h 15"/>
                  <a:gd name="T14" fmla="*/ 9 w 11"/>
                  <a:gd name="T15" fmla="*/ 13 h 15"/>
                  <a:gd name="T16" fmla="*/ 11 w 11"/>
                  <a:gd name="T17" fmla="*/ 9 h 15"/>
                  <a:gd name="T18" fmla="*/ 11 w 11"/>
                  <a:gd name="T19" fmla="*/ 4 h 15"/>
                  <a:gd name="T20" fmla="*/ 5 w 11"/>
                  <a:gd name="T21" fmla="*/ 2 h 15"/>
                  <a:gd name="T22" fmla="*/ 5 w 11"/>
                  <a:gd name="T23"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5">
                    <a:moveTo>
                      <a:pt x="5" y="15"/>
                    </a:moveTo>
                    <a:lnTo>
                      <a:pt x="5" y="2"/>
                    </a:lnTo>
                    <a:lnTo>
                      <a:pt x="2" y="0"/>
                    </a:lnTo>
                    <a:lnTo>
                      <a:pt x="0" y="13"/>
                    </a:lnTo>
                    <a:lnTo>
                      <a:pt x="5" y="13"/>
                    </a:lnTo>
                    <a:lnTo>
                      <a:pt x="5" y="15"/>
                    </a:lnTo>
                    <a:lnTo>
                      <a:pt x="5" y="13"/>
                    </a:lnTo>
                    <a:lnTo>
                      <a:pt x="9" y="13"/>
                    </a:lnTo>
                    <a:lnTo>
                      <a:pt x="11" y="9"/>
                    </a:lnTo>
                    <a:lnTo>
                      <a:pt x="11" y="4"/>
                    </a:lnTo>
                    <a:lnTo>
                      <a:pt x="5" y="2"/>
                    </a:lnTo>
                    <a:lnTo>
                      <a:pt x="5"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5" name="Freeform 1098"/>
              <p:cNvSpPr>
                <a:spLocks/>
              </p:cNvSpPr>
              <p:nvPr/>
            </p:nvSpPr>
            <p:spPr bwMode="auto">
              <a:xfrm>
                <a:off x="6987" y="1786"/>
                <a:ext cx="11" cy="13"/>
              </a:xfrm>
              <a:custGeom>
                <a:avLst/>
                <a:gdLst>
                  <a:gd name="T0" fmla="*/ 4 w 11"/>
                  <a:gd name="T1" fmla="*/ 13 h 13"/>
                  <a:gd name="T2" fmla="*/ 4 w 11"/>
                  <a:gd name="T3" fmla="*/ 0 h 13"/>
                  <a:gd name="T4" fmla="*/ 0 w 11"/>
                  <a:gd name="T5" fmla="*/ 0 h 13"/>
                  <a:gd name="T6" fmla="*/ 0 w 11"/>
                  <a:gd name="T7" fmla="*/ 13 h 13"/>
                  <a:gd name="T8" fmla="*/ 4 w 11"/>
                  <a:gd name="T9" fmla="*/ 13 h 13"/>
                  <a:gd name="T10" fmla="*/ 4 w 11"/>
                  <a:gd name="T11" fmla="*/ 13 h 13"/>
                  <a:gd name="T12" fmla="*/ 4 w 11"/>
                  <a:gd name="T13" fmla="*/ 13 h 13"/>
                  <a:gd name="T14" fmla="*/ 8 w 11"/>
                  <a:gd name="T15" fmla="*/ 11 h 13"/>
                  <a:gd name="T16" fmla="*/ 11 w 11"/>
                  <a:gd name="T17" fmla="*/ 7 h 13"/>
                  <a:gd name="T18" fmla="*/ 8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0" y="0"/>
                    </a:lnTo>
                    <a:lnTo>
                      <a:pt x="0" y="13"/>
                    </a:lnTo>
                    <a:lnTo>
                      <a:pt x="4" y="13"/>
                    </a:lnTo>
                    <a:lnTo>
                      <a:pt x="4" y="13"/>
                    </a:lnTo>
                    <a:lnTo>
                      <a:pt x="4" y="13"/>
                    </a:lnTo>
                    <a:lnTo>
                      <a:pt x="8" y="11"/>
                    </a:lnTo>
                    <a:lnTo>
                      <a:pt x="11" y="7"/>
                    </a:lnTo>
                    <a:lnTo>
                      <a:pt x="8"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6" name="Freeform 1099"/>
              <p:cNvSpPr>
                <a:spLocks/>
              </p:cNvSpPr>
              <p:nvPr/>
            </p:nvSpPr>
            <p:spPr bwMode="auto">
              <a:xfrm>
                <a:off x="6991" y="1786"/>
                <a:ext cx="9" cy="13"/>
              </a:xfrm>
              <a:custGeom>
                <a:avLst/>
                <a:gdLst>
                  <a:gd name="T0" fmla="*/ 4 w 9"/>
                  <a:gd name="T1" fmla="*/ 0 h 13"/>
                  <a:gd name="T2" fmla="*/ 2 w 9"/>
                  <a:gd name="T3" fmla="*/ 0 h 13"/>
                  <a:gd name="T4" fmla="*/ 0 w 9"/>
                  <a:gd name="T5" fmla="*/ 0 h 13"/>
                  <a:gd name="T6" fmla="*/ 0 w 9"/>
                  <a:gd name="T7" fmla="*/ 13 h 13"/>
                  <a:gd name="T8" fmla="*/ 2 w 9"/>
                  <a:gd name="T9" fmla="*/ 13 h 13"/>
                  <a:gd name="T10" fmla="*/ 4 w 9"/>
                  <a:gd name="T11" fmla="*/ 0 h 13"/>
                  <a:gd name="T12" fmla="*/ 2 w 9"/>
                  <a:gd name="T13" fmla="*/ 13 h 13"/>
                  <a:gd name="T14" fmla="*/ 9 w 9"/>
                  <a:gd name="T15" fmla="*/ 11 h 13"/>
                  <a:gd name="T16" fmla="*/ 9 w 9"/>
                  <a:gd name="T17" fmla="*/ 7 h 13"/>
                  <a:gd name="T18" fmla="*/ 9 w 9"/>
                  <a:gd name="T19" fmla="*/ 2 h 13"/>
                  <a:gd name="T20" fmla="*/ 2 w 9"/>
                  <a:gd name="T21" fmla="*/ 0 h 13"/>
                  <a:gd name="T22" fmla="*/ 4 w 9"/>
                  <a:gd name="T2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4" y="0"/>
                    </a:moveTo>
                    <a:lnTo>
                      <a:pt x="2" y="0"/>
                    </a:lnTo>
                    <a:lnTo>
                      <a:pt x="0" y="0"/>
                    </a:lnTo>
                    <a:lnTo>
                      <a:pt x="0" y="13"/>
                    </a:lnTo>
                    <a:lnTo>
                      <a:pt x="2" y="13"/>
                    </a:lnTo>
                    <a:lnTo>
                      <a:pt x="4" y="0"/>
                    </a:lnTo>
                    <a:lnTo>
                      <a:pt x="2" y="13"/>
                    </a:lnTo>
                    <a:lnTo>
                      <a:pt x="9" y="11"/>
                    </a:lnTo>
                    <a:lnTo>
                      <a:pt x="9" y="7"/>
                    </a:lnTo>
                    <a:lnTo>
                      <a:pt x="9" y="2"/>
                    </a:lnTo>
                    <a:lnTo>
                      <a:pt x="2"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7" name="Freeform 1100"/>
              <p:cNvSpPr>
                <a:spLocks/>
              </p:cNvSpPr>
              <p:nvPr/>
            </p:nvSpPr>
            <p:spPr bwMode="auto">
              <a:xfrm>
                <a:off x="6993" y="1786"/>
                <a:ext cx="11" cy="13"/>
              </a:xfrm>
              <a:custGeom>
                <a:avLst/>
                <a:gdLst>
                  <a:gd name="T0" fmla="*/ 5 w 11"/>
                  <a:gd name="T1" fmla="*/ 13 h 13"/>
                  <a:gd name="T2" fmla="*/ 5 w 11"/>
                  <a:gd name="T3" fmla="*/ 0 h 13"/>
                  <a:gd name="T4" fmla="*/ 2 w 11"/>
                  <a:gd name="T5" fmla="*/ 0 h 13"/>
                  <a:gd name="T6" fmla="*/ 0 w 11"/>
                  <a:gd name="T7" fmla="*/ 13 h 13"/>
                  <a:gd name="T8" fmla="*/ 2 w 11"/>
                  <a:gd name="T9" fmla="*/ 13 h 13"/>
                  <a:gd name="T10" fmla="*/ 5 w 11"/>
                  <a:gd name="T11" fmla="*/ 13 h 13"/>
                  <a:gd name="T12" fmla="*/ 2 w 11"/>
                  <a:gd name="T13" fmla="*/ 13 h 13"/>
                  <a:gd name="T14" fmla="*/ 9 w 11"/>
                  <a:gd name="T15" fmla="*/ 11 h 13"/>
                  <a:gd name="T16" fmla="*/ 11 w 11"/>
                  <a:gd name="T17" fmla="*/ 9 h 13"/>
                  <a:gd name="T18" fmla="*/ 9 w 11"/>
                  <a:gd name="T19" fmla="*/ 2 h 13"/>
                  <a:gd name="T20" fmla="*/ 5 w 11"/>
                  <a:gd name="T21" fmla="*/ 0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5" y="0"/>
                    </a:lnTo>
                    <a:lnTo>
                      <a:pt x="2" y="0"/>
                    </a:lnTo>
                    <a:lnTo>
                      <a:pt x="0" y="13"/>
                    </a:lnTo>
                    <a:lnTo>
                      <a:pt x="2" y="13"/>
                    </a:lnTo>
                    <a:lnTo>
                      <a:pt x="5" y="13"/>
                    </a:lnTo>
                    <a:lnTo>
                      <a:pt x="2" y="13"/>
                    </a:lnTo>
                    <a:lnTo>
                      <a:pt x="9" y="11"/>
                    </a:lnTo>
                    <a:lnTo>
                      <a:pt x="11" y="9"/>
                    </a:lnTo>
                    <a:lnTo>
                      <a:pt x="9" y="2"/>
                    </a:lnTo>
                    <a:lnTo>
                      <a:pt x="5"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8" name="Freeform 1101"/>
              <p:cNvSpPr>
                <a:spLocks/>
              </p:cNvSpPr>
              <p:nvPr/>
            </p:nvSpPr>
            <p:spPr bwMode="auto">
              <a:xfrm>
                <a:off x="6998" y="1786"/>
                <a:ext cx="8" cy="13"/>
              </a:xfrm>
              <a:custGeom>
                <a:avLst/>
                <a:gdLst>
                  <a:gd name="T0" fmla="*/ 4 w 8"/>
                  <a:gd name="T1" fmla="*/ 13 h 13"/>
                  <a:gd name="T2" fmla="*/ 4 w 8"/>
                  <a:gd name="T3" fmla="*/ 0 h 13"/>
                  <a:gd name="T4" fmla="*/ 0 w 8"/>
                  <a:gd name="T5" fmla="*/ 0 h 13"/>
                  <a:gd name="T6" fmla="*/ 0 w 8"/>
                  <a:gd name="T7" fmla="*/ 13 h 13"/>
                  <a:gd name="T8" fmla="*/ 4 w 8"/>
                  <a:gd name="T9" fmla="*/ 13 h 13"/>
                  <a:gd name="T10" fmla="*/ 4 w 8"/>
                  <a:gd name="T11" fmla="*/ 13 h 13"/>
                  <a:gd name="T12" fmla="*/ 4 w 8"/>
                  <a:gd name="T13" fmla="*/ 13 h 13"/>
                  <a:gd name="T14" fmla="*/ 8 w 8"/>
                  <a:gd name="T15" fmla="*/ 11 h 13"/>
                  <a:gd name="T16" fmla="*/ 8 w 8"/>
                  <a:gd name="T17" fmla="*/ 7 h 13"/>
                  <a:gd name="T18" fmla="*/ 8 w 8"/>
                  <a:gd name="T19" fmla="*/ 2 h 13"/>
                  <a:gd name="T20" fmla="*/ 4 w 8"/>
                  <a:gd name="T21" fmla="*/ 0 h 13"/>
                  <a:gd name="T22" fmla="*/ 4 w 8"/>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13">
                    <a:moveTo>
                      <a:pt x="4" y="13"/>
                    </a:moveTo>
                    <a:lnTo>
                      <a:pt x="4" y="0"/>
                    </a:lnTo>
                    <a:lnTo>
                      <a:pt x="0" y="0"/>
                    </a:lnTo>
                    <a:lnTo>
                      <a:pt x="0" y="13"/>
                    </a:lnTo>
                    <a:lnTo>
                      <a:pt x="4" y="13"/>
                    </a:lnTo>
                    <a:lnTo>
                      <a:pt x="4" y="13"/>
                    </a:lnTo>
                    <a:lnTo>
                      <a:pt x="4" y="13"/>
                    </a:lnTo>
                    <a:lnTo>
                      <a:pt x="8" y="11"/>
                    </a:lnTo>
                    <a:lnTo>
                      <a:pt x="8" y="7"/>
                    </a:lnTo>
                    <a:lnTo>
                      <a:pt x="8"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9" name="Freeform 1102"/>
              <p:cNvSpPr>
                <a:spLocks/>
              </p:cNvSpPr>
              <p:nvPr/>
            </p:nvSpPr>
            <p:spPr bwMode="auto">
              <a:xfrm>
                <a:off x="7002" y="1786"/>
                <a:ext cx="9" cy="13"/>
              </a:xfrm>
              <a:custGeom>
                <a:avLst/>
                <a:gdLst>
                  <a:gd name="T0" fmla="*/ 2 w 9"/>
                  <a:gd name="T1" fmla="*/ 0 h 13"/>
                  <a:gd name="T2" fmla="*/ 2 w 9"/>
                  <a:gd name="T3" fmla="*/ 0 h 13"/>
                  <a:gd name="T4" fmla="*/ 0 w 9"/>
                  <a:gd name="T5" fmla="*/ 0 h 13"/>
                  <a:gd name="T6" fmla="*/ 0 w 9"/>
                  <a:gd name="T7" fmla="*/ 13 h 13"/>
                  <a:gd name="T8" fmla="*/ 2 w 9"/>
                  <a:gd name="T9" fmla="*/ 13 h 13"/>
                  <a:gd name="T10" fmla="*/ 2 w 9"/>
                  <a:gd name="T11" fmla="*/ 0 h 13"/>
                  <a:gd name="T12" fmla="*/ 2 w 9"/>
                  <a:gd name="T13" fmla="*/ 13 h 13"/>
                  <a:gd name="T14" fmla="*/ 7 w 9"/>
                  <a:gd name="T15" fmla="*/ 11 h 13"/>
                  <a:gd name="T16" fmla="*/ 9 w 9"/>
                  <a:gd name="T17" fmla="*/ 7 h 13"/>
                  <a:gd name="T18" fmla="*/ 7 w 9"/>
                  <a:gd name="T19" fmla="*/ 2 h 13"/>
                  <a:gd name="T20" fmla="*/ 2 w 9"/>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3">
                    <a:moveTo>
                      <a:pt x="2" y="0"/>
                    </a:moveTo>
                    <a:lnTo>
                      <a:pt x="2" y="0"/>
                    </a:lnTo>
                    <a:lnTo>
                      <a:pt x="0" y="0"/>
                    </a:lnTo>
                    <a:lnTo>
                      <a:pt x="0" y="13"/>
                    </a:lnTo>
                    <a:lnTo>
                      <a:pt x="2" y="13"/>
                    </a:lnTo>
                    <a:lnTo>
                      <a:pt x="2" y="0"/>
                    </a:lnTo>
                    <a:lnTo>
                      <a:pt x="2" y="13"/>
                    </a:lnTo>
                    <a:lnTo>
                      <a:pt x="7" y="11"/>
                    </a:lnTo>
                    <a:lnTo>
                      <a:pt x="9" y="7"/>
                    </a:lnTo>
                    <a:lnTo>
                      <a:pt x="7"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0" name="Freeform 1103"/>
              <p:cNvSpPr>
                <a:spLocks/>
              </p:cNvSpPr>
              <p:nvPr/>
            </p:nvSpPr>
            <p:spPr bwMode="auto">
              <a:xfrm>
                <a:off x="7004" y="1786"/>
                <a:ext cx="11" cy="13"/>
              </a:xfrm>
              <a:custGeom>
                <a:avLst/>
                <a:gdLst>
                  <a:gd name="T0" fmla="*/ 2 w 11"/>
                  <a:gd name="T1" fmla="*/ 13 h 13"/>
                  <a:gd name="T2" fmla="*/ 5 w 11"/>
                  <a:gd name="T3" fmla="*/ 0 h 13"/>
                  <a:gd name="T4" fmla="*/ 0 w 11"/>
                  <a:gd name="T5" fmla="*/ 0 h 13"/>
                  <a:gd name="T6" fmla="*/ 0 w 11"/>
                  <a:gd name="T7" fmla="*/ 13 h 13"/>
                  <a:gd name="T8" fmla="*/ 2 w 11"/>
                  <a:gd name="T9" fmla="*/ 13 h 13"/>
                  <a:gd name="T10" fmla="*/ 2 w 11"/>
                  <a:gd name="T11" fmla="*/ 13 h 13"/>
                  <a:gd name="T12" fmla="*/ 2 w 11"/>
                  <a:gd name="T13" fmla="*/ 13 h 13"/>
                  <a:gd name="T14" fmla="*/ 9 w 11"/>
                  <a:gd name="T15" fmla="*/ 11 h 13"/>
                  <a:gd name="T16" fmla="*/ 11 w 11"/>
                  <a:gd name="T17" fmla="*/ 7 h 13"/>
                  <a:gd name="T18" fmla="*/ 9 w 11"/>
                  <a:gd name="T19" fmla="*/ 2 h 13"/>
                  <a:gd name="T20" fmla="*/ 5 w 11"/>
                  <a:gd name="T21" fmla="*/ 0 h 13"/>
                  <a:gd name="T22" fmla="*/ 2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2" y="13"/>
                    </a:moveTo>
                    <a:lnTo>
                      <a:pt x="5" y="0"/>
                    </a:lnTo>
                    <a:lnTo>
                      <a:pt x="0" y="0"/>
                    </a:lnTo>
                    <a:lnTo>
                      <a:pt x="0" y="13"/>
                    </a:lnTo>
                    <a:lnTo>
                      <a:pt x="2" y="13"/>
                    </a:lnTo>
                    <a:lnTo>
                      <a:pt x="2" y="13"/>
                    </a:lnTo>
                    <a:lnTo>
                      <a:pt x="2" y="13"/>
                    </a:lnTo>
                    <a:lnTo>
                      <a:pt x="9" y="11"/>
                    </a:lnTo>
                    <a:lnTo>
                      <a:pt x="11" y="7"/>
                    </a:lnTo>
                    <a:lnTo>
                      <a:pt x="9" y="2"/>
                    </a:lnTo>
                    <a:lnTo>
                      <a:pt x="5"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1" name="Freeform 1104"/>
              <p:cNvSpPr>
                <a:spLocks/>
              </p:cNvSpPr>
              <p:nvPr/>
            </p:nvSpPr>
            <p:spPr bwMode="auto">
              <a:xfrm>
                <a:off x="7006" y="1786"/>
                <a:ext cx="11" cy="13"/>
              </a:xfrm>
              <a:custGeom>
                <a:avLst/>
                <a:gdLst>
                  <a:gd name="T0" fmla="*/ 5 w 11"/>
                  <a:gd name="T1" fmla="*/ 13 h 13"/>
                  <a:gd name="T2" fmla="*/ 5 w 11"/>
                  <a:gd name="T3" fmla="*/ 0 h 13"/>
                  <a:gd name="T4" fmla="*/ 3 w 11"/>
                  <a:gd name="T5" fmla="*/ 0 h 13"/>
                  <a:gd name="T6" fmla="*/ 0 w 11"/>
                  <a:gd name="T7" fmla="*/ 13 h 13"/>
                  <a:gd name="T8" fmla="*/ 5 w 11"/>
                  <a:gd name="T9" fmla="*/ 13 h 13"/>
                  <a:gd name="T10" fmla="*/ 5 w 11"/>
                  <a:gd name="T11" fmla="*/ 13 h 13"/>
                  <a:gd name="T12" fmla="*/ 5 w 11"/>
                  <a:gd name="T13" fmla="*/ 13 h 13"/>
                  <a:gd name="T14" fmla="*/ 9 w 11"/>
                  <a:gd name="T15" fmla="*/ 13 h 13"/>
                  <a:gd name="T16" fmla="*/ 11 w 11"/>
                  <a:gd name="T17" fmla="*/ 9 h 13"/>
                  <a:gd name="T18" fmla="*/ 9 w 11"/>
                  <a:gd name="T19" fmla="*/ 4 h 13"/>
                  <a:gd name="T20" fmla="*/ 5 w 11"/>
                  <a:gd name="T21" fmla="*/ 0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5" y="0"/>
                    </a:lnTo>
                    <a:lnTo>
                      <a:pt x="3" y="0"/>
                    </a:lnTo>
                    <a:lnTo>
                      <a:pt x="0" y="13"/>
                    </a:lnTo>
                    <a:lnTo>
                      <a:pt x="5" y="13"/>
                    </a:lnTo>
                    <a:lnTo>
                      <a:pt x="5" y="13"/>
                    </a:lnTo>
                    <a:lnTo>
                      <a:pt x="5" y="13"/>
                    </a:lnTo>
                    <a:lnTo>
                      <a:pt x="9" y="13"/>
                    </a:lnTo>
                    <a:lnTo>
                      <a:pt x="11" y="9"/>
                    </a:lnTo>
                    <a:lnTo>
                      <a:pt x="9" y="4"/>
                    </a:lnTo>
                    <a:lnTo>
                      <a:pt x="5"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2" name="Freeform 1105"/>
              <p:cNvSpPr>
                <a:spLocks/>
              </p:cNvSpPr>
              <p:nvPr/>
            </p:nvSpPr>
            <p:spPr bwMode="auto">
              <a:xfrm>
                <a:off x="7011" y="1786"/>
                <a:ext cx="11" cy="13"/>
              </a:xfrm>
              <a:custGeom>
                <a:avLst/>
                <a:gdLst>
                  <a:gd name="T0" fmla="*/ 4 w 11"/>
                  <a:gd name="T1" fmla="*/ 0 h 13"/>
                  <a:gd name="T2" fmla="*/ 4 w 11"/>
                  <a:gd name="T3" fmla="*/ 0 h 13"/>
                  <a:gd name="T4" fmla="*/ 0 w 11"/>
                  <a:gd name="T5" fmla="*/ 0 h 13"/>
                  <a:gd name="T6" fmla="*/ 0 w 11"/>
                  <a:gd name="T7" fmla="*/ 13 h 13"/>
                  <a:gd name="T8" fmla="*/ 4 w 11"/>
                  <a:gd name="T9" fmla="*/ 13 h 13"/>
                  <a:gd name="T10" fmla="*/ 4 w 11"/>
                  <a:gd name="T11" fmla="*/ 0 h 13"/>
                  <a:gd name="T12" fmla="*/ 4 w 11"/>
                  <a:gd name="T13" fmla="*/ 13 h 13"/>
                  <a:gd name="T14" fmla="*/ 9 w 11"/>
                  <a:gd name="T15" fmla="*/ 11 h 13"/>
                  <a:gd name="T16" fmla="*/ 11 w 11"/>
                  <a:gd name="T17" fmla="*/ 7 h 13"/>
                  <a:gd name="T18" fmla="*/ 9 w 11"/>
                  <a:gd name="T19" fmla="*/ 2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0" y="13"/>
                    </a:lnTo>
                    <a:lnTo>
                      <a:pt x="4" y="13"/>
                    </a:lnTo>
                    <a:lnTo>
                      <a:pt x="4" y="0"/>
                    </a:lnTo>
                    <a:lnTo>
                      <a:pt x="4" y="13"/>
                    </a:lnTo>
                    <a:lnTo>
                      <a:pt x="9" y="11"/>
                    </a:lnTo>
                    <a:lnTo>
                      <a:pt x="11" y="7"/>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3" name="Freeform 1106"/>
              <p:cNvSpPr>
                <a:spLocks/>
              </p:cNvSpPr>
              <p:nvPr/>
            </p:nvSpPr>
            <p:spPr bwMode="auto">
              <a:xfrm>
                <a:off x="7013" y="1786"/>
                <a:ext cx="11" cy="16"/>
              </a:xfrm>
              <a:custGeom>
                <a:avLst/>
                <a:gdLst>
                  <a:gd name="T0" fmla="*/ 4 w 11"/>
                  <a:gd name="T1" fmla="*/ 16 h 16"/>
                  <a:gd name="T2" fmla="*/ 7 w 11"/>
                  <a:gd name="T3" fmla="*/ 2 h 16"/>
                  <a:gd name="T4" fmla="*/ 2 w 11"/>
                  <a:gd name="T5" fmla="*/ 0 h 16"/>
                  <a:gd name="T6" fmla="*/ 0 w 11"/>
                  <a:gd name="T7" fmla="*/ 13 h 16"/>
                  <a:gd name="T8" fmla="*/ 4 w 11"/>
                  <a:gd name="T9" fmla="*/ 16 h 16"/>
                  <a:gd name="T10" fmla="*/ 4 w 11"/>
                  <a:gd name="T11" fmla="*/ 16 h 16"/>
                  <a:gd name="T12" fmla="*/ 4 w 11"/>
                  <a:gd name="T13" fmla="*/ 16 h 16"/>
                  <a:gd name="T14" fmla="*/ 9 w 11"/>
                  <a:gd name="T15" fmla="*/ 13 h 16"/>
                  <a:gd name="T16" fmla="*/ 11 w 11"/>
                  <a:gd name="T17" fmla="*/ 9 h 16"/>
                  <a:gd name="T18" fmla="*/ 11 w 11"/>
                  <a:gd name="T19" fmla="*/ 4 h 16"/>
                  <a:gd name="T20" fmla="*/ 7 w 11"/>
                  <a:gd name="T21" fmla="*/ 2 h 16"/>
                  <a:gd name="T22" fmla="*/ 4 w 11"/>
                  <a:gd name="T2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6">
                    <a:moveTo>
                      <a:pt x="4" y="16"/>
                    </a:moveTo>
                    <a:lnTo>
                      <a:pt x="7" y="2"/>
                    </a:lnTo>
                    <a:lnTo>
                      <a:pt x="2" y="0"/>
                    </a:lnTo>
                    <a:lnTo>
                      <a:pt x="0" y="13"/>
                    </a:lnTo>
                    <a:lnTo>
                      <a:pt x="4" y="16"/>
                    </a:lnTo>
                    <a:lnTo>
                      <a:pt x="4" y="16"/>
                    </a:lnTo>
                    <a:lnTo>
                      <a:pt x="4" y="16"/>
                    </a:lnTo>
                    <a:lnTo>
                      <a:pt x="9" y="13"/>
                    </a:lnTo>
                    <a:lnTo>
                      <a:pt x="11" y="9"/>
                    </a:lnTo>
                    <a:lnTo>
                      <a:pt x="11" y="4"/>
                    </a:lnTo>
                    <a:lnTo>
                      <a:pt x="7" y="2"/>
                    </a:lnTo>
                    <a:lnTo>
                      <a:pt x="4"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4" name="Freeform 1107"/>
              <p:cNvSpPr>
                <a:spLocks/>
              </p:cNvSpPr>
              <p:nvPr/>
            </p:nvSpPr>
            <p:spPr bwMode="auto">
              <a:xfrm>
                <a:off x="7017" y="1788"/>
                <a:ext cx="11" cy="14"/>
              </a:xfrm>
              <a:custGeom>
                <a:avLst/>
                <a:gdLst>
                  <a:gd name="T0" fmla="*/ 5 w 11"/>
                  <a:gd name="T1" fmla="*/ 0 h 14"/>
                  <a:gd name="T2" fmla="*/ 5 w 11"/>
                  <a:gd name="T3" fmla="*/ 0 h 14"/>
                  <a:gd name="T4" fmla="*/ 0 w 11"/>
                  <a:gd name="T5" fmla="*/ 0 h 14"/>
                  <a:gd name="T6" fmla="*/ 0 w 11"/>
                  <a:gd name="T7" fmla="*/ 14 h 14"/>
                  <a:gd name="T8" fmla="*/ 5 w 11"/>
                  <a:gd name="T9" fmla="*/ 14 h 14"/>
                  <a:gd name="T10" fmla="*/ 5 w 11"/>
                  <a:gd name="T11" fmla="*/ 0 h 14"/>
                  <a:gd name="T12" fmla="*/ 5 w 11"/>
                  <a:gd name="T13" fmla="*/ 14 h 14"/>
                  <a:gd name="T14" fmla="*/ 9 w 11"/>
                  <a:gd name="T15" fmla="*/ 11 h 14"/>
                  <a:gd name="T16" fmla="*/ 11 w 11"/>
                  <a:gd name="T17" fmla="*/ 7 h 14"/>
                  <a:gd name="T18" fmla="*/ 9 w 11"/>
                  <a:gd name="T19" fmla="*/ 2 h 14"/>
                  <a:gd name="T20" fmla="*/ 5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5" y="0"/>
                    </a:moveTo>
                    <a:lnTo>
                      <a:pt x="5" y="0"/>
                    </a:lnTo>
                    <a:lnTo>
                      <a:pt x="0" y="0"/>
                    </a:lnTo>
                    <a:lnTo>
                      <a:pt x="0" y="14"/>
                    </a:lnTo>
                    <a:lnTo>
                      <a:pt x="5" y="14"/>
                    </a:lnTo>
                    <a:lnTo>
                      <a:pt x="5" y="0"/>
                    </a:lnTo>
                    <a:lnTo>
                      <a:pt x="5" y="14"/>
                    </a:lnTo>
                    <a:lnTo>
                      <a:pt x="9" y="11"/>
                    </a:lnTo>
                    <a:lnTo>
                      <a:pt x="11" y="7"/>
                    </a:lnTo>
                    <a:lnTo>
                      <a:pt x="9" y="2"/>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5" name="Freeform 1108"/>
              <p:cNvSpPr>
                <a:spLocks/>
              </p:cNvSpPr>
              <p:nvPr/>
            </p:nvSpPr>
            <p:spPr bwMode="auto">
              <a:xfrm>
                <a:off x="7020" y="1788"/>
                <a:ext cx="11" cy="14"/>
              </a:xfrm>
              <a:custGeom>
                <a:avLst/>
                <a:gdLst>
                  <a:gd name="T0" fmla="*/ 4 w 11"/>
                  <a:gd name="T1" fmla="*/ 14 h 14"/>
                  <a:gd name="T2" fmla="*/ 6 w 11"/>
                  <a:gd name="T3" fmla="*/ 0 h 14"/>
                  <a:gd name="T4" fmla="*/ 2 w 11"/>
                  <a:gd name="T5" fmla="*/ 0 h 14"/>
                  <a:gd name="T6" fmla="*/ 0 w 11"/>
                  <a:gd name="T7" fmla="*/ 14 h 14"/>
                  <a:gd name="T8" fmla="*/ 4 w 11"/>
                  <a:gd name="T9" fmla="*/ 14 h 14"/>
                  <a:gd name="T10" fmla="*/ 4 w 11"/>
                  <a:gd name="T11" fmla="*/ 14 h 14"/>
                  <a:gd name="T12" fmla="*/ 4 w 11"/>
                  <a:gd name="T13" fmla="*/ 14 h 14"/>
                  <a:gd name="T14" fmla="*/ 8 w 11"/>
                  <a:gd name="T15" fmla="*/ 11 h 14"/>
                  <a:gd name="T16" fmla="*/ 11 w 11"/>
                  <a:gd name="T17" fmla="*/ 7 h 14"/>
                  <a:gd name="T18" fmla="*/ 11 w 11"/>
                  <a:gd name="T19" fmla="*/ 2 h 14"/>
                  <a:gd name="T20" fmla="*/ 6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6" y="0"/>
                    </a:lnTo>
                    <a:lnTo>
                      <a:pt x="2" y="0"/>
                    </a:lnTo>
                    <a:lnTo>
                      <a:pt x="0" y="14"/>
                    </a:lnTo>
                    <a:lnTo>
                      <a:pt x="4" y="14"/>
                    </a:lnTo>
                    <a:lnTo>
                      <a:pt x="4" y="14"/>
                    </a:lnTo>
                    <a:lnTo>
                      <a:pt x="4" y="14"/>
                    </a:lnTo>
                    <a:lnTo>
                      <a:pt x="8" y="11"/>
                    </a:lnTo>
                    <a:lnTo>
                      <a:pt x="11" y="7"/>
                    </a:lnTo>
                    <a:lnTo>
                      <a:pt x="11" y="2"/>
                    </a:lnTo>
                    <a:lnTo>
                      <a:pt x="6"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6" name="Freeform 1109"/>
              <p:cNvSpPr>
                <a:spLocks/>
              </p:cNvSpPr>
              <p:nvPr/>
            </p:nvSpPr>
            <p:spPr bwMode="auto">
              <a:xfrm>
                <a:off x="7024" y="1788"/>
                <a:ext cx="11" cy="14"/>
              </a:xfrm>
              <a:custGeom>
                <a:avLst/>
                <a:gdLst>
                  <a:gd name="T0" fmla="*/ 4 w 11"/>
                  <a:gd name="T1" fmla="*/ 0 h 14"/>
                  <a:gd name="T2" fmla="*/ 4 w 11"/>
                  <a:gd name="T3" fmla="*/ 0 h 14"/>
                  <a:gd name="T4" fmla="*/ 0 w 11"/>
                  <a:gd name="T5" fmla="*/ 0 h 14"/>
                  <a:gd name="T6" fmla="*/ 0 w 11"/>
                  <a:gd name="T7" fmla="*/ 14 h 14"/>
                  <a:gd name="T8" fmla="*/ 4 w 11"/>
                  <a:gd name="T9" fmla="*/ 14 h 14"/>
                  <a:gd name="T10" fmla="*/ 4 w 11"/>
                  <a:gd name="T11" fmla="*/ 0 h 14"/>
                  <a:gd name="T12" fmla="*/ 4 w 11"/>
                  <a:gd name="T13" fmla="*/ 14 h 14"/>
                  <a:gd name="T14" fmla="*/ 9 w 11"/>
                  <a:gd name="T15" fmla="*/ 11 h 14"/>
                  <a:gd name="T16" fmla="*/ 11 w 11"/>
                  <a:gd name="T17" fmla="*/ 7 h 14"/>
                  <a:gd name="T18" fmla="*/ 9 w 11"/>
                  <a:gd name="T19" fmla="*/ 2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0" y="14"/>
                    </a:lnTo>
                    <a:lnTo>
                      <a:pt x="4" y="14"/>
                    </a:lnTo>
                    <a:lnTo>
                      <a:pt x="4" y="0"/>
                    </a:lnTo>
                    <a:lnTo>
                      <a:pt x="4" y="14"/>
                    </a:lnTo>
                    <a:lnTo>
                      <a:pt x="9" y="11"/>
                    </a:lnTo>
                    <a:lnTo>
                      <a:pt x="11" y="7"/>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7" name="Freeform 1110"/>
              <p:cNvSpPr>
                <a:spLocks/>
              </p:cNvSpPr>
              <p:nvPr/>
            </p:nvSpPr>
            <p:spPr bwMode="auto">
              <a:xfrm>
                <a:off x="7026" y="1788"/>
                <a:ext cx="11" cy="14"/>
              </a:xfrm>
              <a:custGeom>
                <a:avLst/>
                <a:gdLst>
                  <a:gd name="T0" fmla="*/ 7 w 11"/>
                  <a:gd name="T1" fmla="*/ 14 h 14"/>
                  <a:gd name="T2" fmla="*/ 7 w 11"/>
                  <a:gd name="T3" fmla="*/ 0 h 14"/>
                  <a:gd name="T4" fmla="*/ 2 w 11"/>
                  <a:gd name="T5" fmla="*/ 0 h 14"/>
                  <a:gd name="T6" fmla="*/ 0 w 11"/>
                  <a:gd name="T7" fmla="*/ 14 h 14"/>
                  <a:gd name="T8" fmla="*/ 5 w 11"/>
                  <a:gd name="T9" fmla="*/ 14 h 14"/>
                  <a:gd name="T10" fmla="*/ 7 w 11"/>
                  <a:gd name="T11" fmla="*/ 14 h 14"/>
                  <a:gd name="T12" fmla="*/ 5 w 11"/>
                  <a:gd name="T13" fmla="*/ 14 h 14"/>
                  <a:gd name="T14" fmla="*/ 9 w 11"/>
                  <a:gd name="T15" fmla="*/ 14 h 14"/>
                  <a:gd name="T16" fmla="*/ 11 w 11"/>
                  <a:gd name="T17" fmla="*/ 9 h 14"/>
                  <a:gd name="T18" fmla="*/ 11 w 11"/>
                  <a:gd name="T19" fmla="*/ 5 h 14"/>
                  <a:gd name="T20" fmla="*/ 7 w 11"/>
                  <a:gd name="T21" fmla="*/ 0 h 14"/>
                  <a:gd name="T22" fmla="*/ 7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7" y="14"/>
                    </a:moveTo>
                    <a:lnTo>
                      <a:pt x="7" y="0"/>
                    </a:lnTo>
                    <a:lnTo>
                      <a:pt x="2" y="0"/>
                    </a:lnTo>
                    <a:lnTo>
                      <a:pt x="0" y="14"/>
                    </a:lnTo>
                    <a:lnTo>
                      <a:pt x="5" y="14"/>
                    </a:lnTo>
                    <a:lnTo>
                      <a:pt x="7" y="14"/>
                    </a:lnTo>
                    <a:lnTo>
                      <a:pt x="5" y="14"/>
                    </a:lnTo>
                    <a:lnTo>
                      <a:pt x="9" y="14"/>
                    </a:lnTo>
                    <a:lnTo>
                      <a:pt x="11" y="9"/>
                    </a:lnTo>
                    <a:lnTo>
                      <a:pt x="11" y="5"/>
                    </a:lnTo>
                    <a:lnTo>
                      <a:pt x="7" y="0"/>
                    </a:lnTo>
                    <a:lnTo>
                      <a:pt x="7"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8" name="Freeform 1111"/>
              <p:cNvSpPr>
                <a:spLocks/>
              </p:cNvSpPr>
              <p:nvPr/>
            </p:nvSpPr>
            <p:spPr bwMode="auto">
              <a:xfrm>
                <a:off x="7033" y="1788"/>
                <a:ext cx="9" cy="14"/>
              </a:xfrm>
              <a:custGeom>
                <a:avLst/>
                <a:gdLst>
                  <a:gd name="T0" fmla="*/ 2 w 9"/>
                  <a:gd name="T1" fmla="*/ 0 h 14"/>
                  <a:gd name="T2" fmla="*/ 2 w 9"/>
                  <a:gd name="T3" fmla="*/ 0 h 14"/>
                  <a:gd name="T4" fmla="*/ 0 w 9"/>
                  <a:gd name="T5" fmla="*/ 0 h 14"/>
                  <a:gd name="T6" fmla="*/ 0 w 9"/>
                  <a:gd name="T7" fmla="*/ 14 h 14"/>
                  <a:gd name="T8" fmla="*/ 2 w 9"/>
                  <a:gd name="T9" fmla="*/ 14 h 14"/>
                  <a:gd name="T10" fmla="*/ 2 w 9"/>
                  <a:gd name="T11" fmla="*/ 0 h 14"/>
                  <a:gd name="T12" fmla="*/ 2 w 9"/>
                  <a:gd name="T13" fmla="*/ 14 h 14"/>
                  <a:gd name="T14" fmla="*/ 7 w 9"/>
                  <a:gd name="T15" fmla="*/ 11 h 14"/>
                  <a:gd name="T16" fmla="*/ 9 w 9"/>
                  <a:gd name="T17" fmla="*/ 7 h 14"/>
                  <a:gd name="T18" fmla="*/ 7 w 9"/>
                  <a:gd name="T19" fmla="*/ 2 h 14"/>
                  <a:gd name="T20" fmla="*/ 2 w 9"/>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4">
                    <a:moveTo>
                      <a:pt x="2" y="0"/>
                    </a:moveTo>
                    <a:lnTo>
                      <a:pt x="2" y="0"/>
                    </a:lnTo>
                    <a:lnTo>
                      <a:pt x="0" y="0"/>
                    </a:lnTo>
                    <a:lnTo>
                      <a:pt x="0" y="14"/>
                    </a:lnTo>
                    <a:lnTo>
                      <a:pt x="2" y="14"/>
                    </a:lnTo>
                    <a:lnTo>
                      <a:pt x="2" y="0"/>
                    </a:lnTo>
                    <a:lnTo>
                      <a:pt x="2" y="14"/>
                    </a:lnTo>
                    <a:lnTo>
                      <a:pt x="7" y="11"/>
                    </a:lnTo>
                    <a:lnTo>
                      <a:pt x="9" y="7"/>
                    </a:lnTo>
                    <a:lnTo>
                      <a:pt x="7"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9" name="Freeform 1112"/>
              <p:cNvSpPr>
                <a:spLocks/>
              </p:cNvSpPr>
              <p:nvPr/>
            </p:nvSpPr>
            <p:spPr bwMode="auto">
              <a:xfrm>
                <a:off x="7035" y="1788"/>
                <a:ext cx="9" cy="14"/>
              </a:xfrm>
              <a:custGeom>
                <a:avLst/>
                <a:gdLst>
                  <a:gd name="T0" fmla="*/ 2 w 9"/>
                  <a:gd name="T1" fmla="*/ 14 h 14"/>
                  <a:gd name="T2" fmla="*/ 5 w 9"/>
                  <a:gd name="T3" fmla="*/ 0 h 14"/>
                  <a:gd name="T4" fmla="*/ 0 w 9"/>
                  <a:gd name="T5" fmla="*/ 0 h 14"/>
                  <a:gd name="T6" fmla="*/ 0 w 9"/>
                  <a:gd name="T7" fmla="*/ 14 h 14"/>
                  <a:gd name="T8" fmla="*/ 2 w 9"/>
                  <a:gd name="T9" fmla="*/ 14 h 14"/>
                  <a:gd name="T10" fmla="*/ 2 w 9"/>
                  <a:gd name="T11" fmla="*/ 14 h 14"/>
                  <a:gd name="T12" fmla="*/ 2 w 9"/>
                  <a:gd name="T13" fmla="*/ 14 h 14"/>
                  <a:gd name="T14" fmla="*/ 7 w 9"/>
                  <a:gd name="T15" fmla="*/ 14 h 14"/>
                  <a:gd name="T16" fmla="*/ 9 w 9"/>
                  <a:gd name="T17" fmla="*/ 9 h 14"/>
                  <a:gd name="T18" fmla="*/ 9 w 9"/>
                  <a:gd name="T19" fmla="*/ 2 h 14"/>
                  <a:gd name="T20" fmla="*/ 5 w 9"/>
                  <a:gd name="T21" fmla="*/ 0 h 14"/>
                  <a:gd name="T22" fmla="*/ 2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2" y="14"/>
                    </a:moveTo>
                    <a:lnTo>
                      <a:pt x="5" y="0"/>
                    </a:lnTo>
                    <a:lnTo>
                      <a:pt x="0" y="0"/>
                    </a:lnTo>
                    <a:lnTo>
                      <a:pt x="0" y="14"/>
                    </a:lnTo>
                    <a:lnTo>
                      <a:pt x="2" y="14"/>
                    </a:lnTo>
                    <a:lnTo>
                      <a:pt x="2" y="14"/>
                    </a:lnTo>
                    <a:lnTo>
                      <a:pt x="2" y="14"/>
                    </a:lnTo>
                    <a:lnTo>
                      <a:pt x="7" y="14"/>
                    </a:lnTo>
                    <a:lnTo>
                      <a:pt x="9" y="9"/>
                    </a:lnTo>
                    <a:lnTo>
                      <a:pt x="9" y="2"/>
                    </a:lnTo>
                    <a:lnTo>
                      <a:pt x="5" y="0"/>
                    </a:lnTo>
                    <a:lnTo>
                      <a:pt x="2"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0" name="Freeform 1113"/>
              <p:cNvSpPr>
                <a:spLocks/>
              </p:cNvSpPr>
              <p:nvPr/>
            </p:nvSpPr>
            <p:spPr bwMode="auto">
              <a:xfrm>
                <a:off x="7037" y="1788"/>
                <a:ext cx="11" cy="14"/>
              </a:xfrm>
              <a:custGeom>
                <a:avLst/>
                <a:gdLst>
                  <a:gd name="T0" fmla="*/ 9 w 11"/>
                  <a:gd name="T1" fmla="*/ 14 h 14"/>
                  <a:gd name="T2" fmla="*/ 5 w 11"/>
                  <a:gd name="T3" fmla="*/ 0 h 14"/>
                  <a:gd name="T4" fmla="*/ 0 w 11"/>
                  <a:gd name="T5" fmla="*/ 0 h 14"/>
                  <a:gd name="T6" fmla="*/ 0 w 11"/>
                  <a:gd name="T7" fmla="*/ 14 h 14"/>
                  <a:gd name="T8" fmla="*/ 5 w 11"/>
                  <a:gd name="T9" fmla="*/ 14 h 14"/>
                  <a:gd name="T10" fmla="*/ 9 w 11"/>
                  <a:gd name="T11" fmla="*/ 14 h 14"/>
                  <a:gd name="T12" fmla="*/ 5 w 11"/>
                  <a:gd name="T13" fmla="*/ 14 h 14"/>
                  <a:gd name="T14" fmla="*/ 9 w 11"/>
                  <a:gd name="T15" fmla="*/ 11 h 14"/>
                  <a:gd name="T16" fmla="*/ 11 w 11"/>
                  <a:gd name="T17" fmla="*/ 7 h 14"/>
                  <a:gd name="T18" fmla="*/ 9 w 11"/>
                  <a:gd name="T19" fmla="*/ 2 h 14"/>
                  <a:gd name="T20" fmla="*/ 5 w 11"/>
                  <a:gd name="T21" fmla="*/ 0 h 14"/>
                  <a:gd name="T22" fmla="*/ 9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9" y="14"/>
                    </a:moveTo>
                    <a:lnTo>
                      <a:pt x="5" y="0"/>
                    </a:lnTo>
                    <a:lnTo>
                      <a:pt x="0" y="0"/>
                    </a:lnTo>
                    <a:lnTo>
                      <a:pt x="0" y="14"/>
                    </a:lnTo>
                    <a:lnTo>
                      <a:pt x="5" y="14"/>
                    </a:lnTo>
                    <a:lnTo>
                      <a:pt x="9" y="14"/>
                    </a:lnTo>
                    <a:lnTo>
                      <a:pt x="5" y="14"/>
                    </a:lnTo>
                    <a:lnTo>
                      <a:pt x="9" y="11"/>
                    </a:lnTo>
                    <a:lnTo>
                      <a:pt x="11" y="7"/>
                    </a:lnTo>
                    <a:lnTo>
                      <a:pt x="9" y="2"/>
                    </a:lnTo>
                    <a:lnTo>
                      <a:pt x="5" y="0"/>
                    </a:lnTo>
                    <a:lnTo>
                      <a:pt x="9"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1" name="Freeform 1114"/>
              <p:cNvSpPr>
                <a:spLocks/>
              </p:cNvSpPr>
              <p:nvPr/>
            </p:nvSpPr>
            <p:spPr bwMode="auto">
              <a:xfrm>
                <a:off x="7037" y="1786"/>
                <a:ext cx="16" cy="16"/>
              </a:xfrm>
              <a:custGeom>
                <a:avLst/>
                <a:gdLst>
                  <a:gd name="T0" fmla="*/ 14 w 16"/>
                  <a:gd name="T1" fmla="*/ 2 h 16"/>
                  <a:gd name="T2" fmla="*/ 5 w 16"/>
                  <a:gd name="T3" fmla="*/ 2 h 16"/>
                  <a:gd name="T4" fmla="*/ 0 w 16"/>
                  <a:gd name="T5" fmla="*/ 4 h 16"/>
                  <a:gd name="T6" fmla="*/ 9 w 16"/>
                  <a:gd name="T7" fmla="*/ 16 h 16"/>
                  <a:gd name="T8" fmla="*/ 11 w 16"/>
                  <a:gd name="T9" fmla="*/ 13 h 16"/>
                  <a:gd name="T10" fmla="*/ 14 w 16"/>
                  <a:gd name="T11" fmla="*/ 2 h 16"/>
                  <a:gd name="T12" fmla="*/ 11 w 16"/>
                  <a:gd name="T13" fmla="*/ 13 h 16"/>
                  <a:gd name="T14" fmla="*/ 16 w 16"/>
                  <a:gd name="T15" fmla="*/ 9 h 16"/>
                  <a:gd name="T16" fmla="*/ 14 w 16"/>
                  <a:gd name="T17" fmla="*/ 2 h 16"/>
                  <a:gd name="T18" fmla="*/ 9 w 16"/>
                  <a:gd name="T19" fmla="*/ 0 h 16"/>
                  <a:gd name="T20" fmla="*/ 5 w 16"/>
                  <a:gd name="T21" fmla="*/ 2 h 16"/>
                  <a:gd name="T22" fmla="*/ 14 w 16"/>
                  <a:gd name="T23" fmla="*/ 2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6">
                    <a:moveTo>
                      <a:pt x="14" y="2"/>
                    </a:moveTo>
                    <a:lnTo>
                      <a:pt x="5" y="2"/>
                    </a:lnTo>
                    <a:lnTo>
                      <a:pt x="0" y="4"/>
                    </a:lnTo>
                    <a:lnTo>
                      <a:pt x="9" y="16"/>
                    </a:lnTo>
                    <a:lnTo>
                      <a:pt x="11" y="13"/>
                    </a:lnTo>
                    <a:lnTo>
                      <a:pt x="14" y="2"/>
                    </a:lnTo>
                    <a:lnTo>
                      <a:pt x="11" y="13"/>
                    </a:lnTo>
                    <a:lnTo>
                      <a:pt x="16" y="9"/>
                    </a:lnTo>
                    <a:lnTo>
                      <a:pt x="14" y="2"/>
                    </a:lnTo>
                    <a:lnTo>
                      <a:pt x="9" y="0"/>
                    </a:lnTo>
                    <a:lnTo>
                      <a:pt x="5" y="2"/>
                    </a:lnTo>
                    <a:lnTo>
                      <a:pt x="1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2" name="Freeform 1115"/>
              <p:cNvSpPr>
                <a:spLocks/>
              </p:cNvSpPr>
              <p:nvPr/>
            </p:nvSpPr>
            <p:spPr bwMode="auto">
              <a:xfrm>
                <a:off x="7042" y="1788"/>
                <a:ext cx="13" cy="16"/>
              </a:xfrm>
              <a:custGeom>
                <a:avLst/>
                <a:gdLst>
                  <a:gd name="T0" fmla="*/ 6 w 13"/>
                  <a:gd name="T1" fmla="*/ 16 h 16"/>
                  <a:gd name="T2" fmla="*/ 11 w 13"/>
                  <a:gd name="T3" fmla="*/ 2 h 16"/>
                  <a:gd name="T4" fmla="*/ 9 w 13"/>
                  <a:gd name="T5" fmla="*/ 0 h 16"/>
                  <a:gd name="T6" fmla="*/ 0 w 13"/>
                  <a:gd name="T7" fmla="*/ 9 h 16"/>
                  <a:gd name="T8" fmla="*/ 2 w 13"/>
                  <a:gd name="T9" fmla="*/ 14 h 16"/>
                  <a:gd name="T10" fmla="*/ 6 w 13"/>
                  <a:gd name="T11" fmla="*/ 16 h 16"/>
                  <a:gd name="T12" fmla="*/ 2 w 13"/>
                  <a:gd name="T13" fmla="*/ 14 h 16"/>
                  <a:gd name="T14" fmla="*/ 6 w 13"/>
                  <a:gd name="T15" fmla="*/ 16 h 16"/>
                  <a:gd name="T16" fmla="*/ 11 w 13"/>
                  <a:gd name="T17" fmla="*/ 14 h 16"/>
                  <a:gd name="T18" fmla="*/ 13 w 13"/>
                  <a:gd name="T19" fmla="*/ 9 h 16"/>
                  <a:gd name="T20" fmla="*/ 11 w 13"/>
                  <a:gd name="T21" fmla="*/ 2 h 16"/>
                  <a:gd name="T22" fmla="*/ 6 w 13"/>
                  <a:gd name="T2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6">
                    <a:moveTo>
                      <a:pt x="6" y="16"/>
                    </a:moveTo>
                    <a:lnTo>
                      <a:pt x="11" y="2"/>
                    </a:lnTo>
                    <a:lnTo>
                      <a:pt x="9" y="0"/>
                    </a:lnTo>
                    <a:lnTo>
                      <a:pt x="0" y="9"/>
                    </a:lnTo>
                    <a:lnTo>
                      <a:pt x="2" y="14"/>
                    </a:lnTo>
                    <a:lnTo>
                      <a:pt x="6" y="16"/>
                    </a:lnTo>
                    <a:lnTo>
                      <a:pt x="2" y="14"/>
                    </a:lnTo>
                    <a:lnTo>
                      <a:pt x="6" y="16"/>
                    </a:lnTo>
                    <a:lnTo>
                      <a:pt x="11" y="14"/>
                    </a:lnTo>
                    <a:lnTo>
                      <a:pt x="13" y="9"/>
                    </a:lnTo>
                    <a:lnTo>
                      <a:pt x="11" y="2"/>
                    </a:lnTo>
                    <a:lnTo>
                      <a:pt x="6"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3" name="Freeform 1116"/>
              <p:cNvSpPr>
                <a:spLocks/>
              </p:cNvSpPr>
              <p:nvPr/>
            </p:nvSpPr>
            <p:spPr bwMode="auto">
              <a:xfrm>
                <a:off x="7048" y="1790"/>
                <a:ext cx="11" cy="14"/>
              </a:xfrm>
              <a:custGeom>
                <a:avLst/>
                <a:gdLst>
                  <a:gd name="T0" fmla="*/ 5 w 11"/>
                  <a:gd name="T1" fmla="*/ 0 h 14"/>
                  <a:gd name="T2" fmla="*/ 5 w 11"/>
                  <a:gd name="T3" fmla="*/ 0 h 14"/>
                  <a:gd name="T4" fmla="*/ 0 w 11"/>
                  <a:gd name="T5" fmla="*/ 0 h 14"/>
                  <a:gd name="T6" fmla="*/ 0 w 11"/>
                  <a:gd name="T7" fmla="*/ 14 h 14"/>
                  <a:gd name="T8" fmla="*/ 5 w 11"/>
                  <a:gd name="T9" fmla="*/ 14 h 14"/>
                  <a:gd name="T10" fmla="*/ 5 w 11"/>
                  <a:gd name="T11" fmla="*/ 0 h 14"/>
                  <a:gd name="T12" fmla="*/ 5 w 11"/>
                  <a:gd name="T13" fmla="*/ 14 h 14"/>
                  <a:gd name="T14" fmla="*/ 9 w 11"/>
                  <a:gd name="T15" fmla="*/ 12 h 14"/>
                  <a:gd name="T16" fmla="*/ 11 w 11"/>
                  <a:gd name="T17" fmla="*/ 7 h 14"/>
                  <a:gd name="T18" fmla="*/ 9 w 11"/>
                  <a:gd name="T19" fmla="*/ 3 h 14"/>
                  <a:gd name="T20" fmla="*/ 5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5" y="0"/>
                    </a:moveTo>
                    <a:lnTo>
                      <a:pt x="5" y="0"/>
                    </a:lnTo>
                    <a:lnTo>
                      <a:pt x="0" y="0"/>
                    </a:lnTo>
                    <a:lnTo>
                      <a:pt x="0" y="14"/>
                    </a:lnTo>
                    <a:lnTo>
                      <a:pt x="5" y="14"/>
                    </a:lnTo>
                    <a:lnTo>
                      <a:pt x="5" y="0"/>
                    </a:lnTo>
                    <a:lnTo>
                      <a:pt x="5" y="14"/>
                    </a:lnTo>
                    <a:lnTo>
                      <a:pt x="9" y="12"/>
                    </a:lnTo>
                    <a:lnTo>
                      <a:pt x="11" y="7"/>
                    </a:lnTo>
                    <a:lnTo>
                      <a:pt x="9" y="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4" name="Freeform 1117"/>
              <p:cNvSpPr>
                <a:spLocks/>
              </p:cNvSpPr>
              <p:nvPr/>
            </p:nvSpPr>
            <p:spPr bwMode="auto">
              <a:xfrm>
                <a:off x="7051" y="1790"/>
                <a:ext cx="11" cy="14"/>
              </a:xfrm>
              <a:custGeom>
                <a:avLst/>
                <a:gdLst>
                  <a:gd name="T0" fmla="*/ 6 w 11"/>
                  <a:gd name="T1" fmla="*/ 0 h 14"/>
                  <a:gd name="T2" fmla="*/ 6 w 11"/>
                  <a:gd name="T3" fmla="*/ 0 h 14"/>
                  <a:gd name="T4" fmla="*/ 2 w 11"/>
                  <a:gd name="T5" fmla="*/ 0 h 14"/>
                  <a:gd name="T6" fmla="*/ 0 w 11"/>
                  <a:gd name="T7" fmla="*/ 14 h 14"/>
                  <a:gd name="T8" fmla="*/ 4 w 11"/>
                  <a:gd name="T9" fmla="*/ 14 h 14"/>
                  <a:gd name="T10" fmla="*/ 6 w 11"/>
                  <a:gd name="T11" fmla="*/ 0 h 14"/>
                  <a:gd name="T12" fmla="*/ 4 w 11"/>
                  <a:gd name="T13" fmla="*/ 14 h 14"/>
                  <a:gd name="T14" fmla="*/ 8 w 11"/>
                  <a:gd name="T15" fmla="*/ 12 h 14"/>
                  <a:gd name="T16" fmla="*/ 11 w 11"/>
                  <a:gd name="T17" fmla="*/ 7 h 14"/>
                  <a:gd name="T18" fmla="*/ 11 w 11"/>
                  <a:gd name="T19" fmla="*/ 3 h 14"/>
                  <a:gd name="T20" fmla="*/ 6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6" y="0"/>
                    </a:moveTo>
                    <a:lnTo>
                      <a:pt x="6" y="0"/>
                    </a:lnTo>
                    <a:lnTo>
                      <a:pt x="2" y="0"/>
                    </a:lnTo>
                    <a:lnTo>
                      <a:pt x="0" y="14"/>
                    </a:lnTo>
                    <a:lnTo>
                      <a:pt x="4" y="14"/>
                    </a:lnTo>
                    <a:lnTo>
                      <a:pt x="6" y="0"/>
                    </a:lnTo>
                    <a:lnTo>
                      <a:pt x="4" y="14"/>
                    </a:lnTo>
                    <a:lnTo>
                      <a:pt x="8" y="12"/>
                    </a:lnTo>
                    <a:lnTo>
                      <a:pt x="11" y="7"/>
                    </a:lnTo>
                    <a:lnTo>
                      <a:pt x="11" y="3"/>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5" name="Freeform 1118"/>
              <p:cNvSpPr>
                <a:spLocks/>
              </p:cNvSpPr>
              <p:nvPr/>
            </p:nvSpPr>
            <p:spPr bwMode="auto">
              <a:xfrm>
                <a:off x="7055" y="1790"/>
                <a:ext cx="11" cy="14"/>
              </a:xfrm>
              <a:custGeom>
                <a:avLst/>
                <a:gdLst>
                  <a:gd name="T0" fmla="*/ 4 w 11"/>
                  <a:gd name="T1" fmla="*/ 14 h 14"/>
                  <a:gd name="T2" fmla="*/ 4 w 11"/>
                  <a:gd name="T3" fmla="*/ 0 h 14"/>
                  <a:gd name="T4" fmla="*/ 2 w 11"/>
                  <a:gd name="T5" fmla="*/ 0 h 14"/>
                  <a:gd name="T6" fmla="*/ 0 w 11"/>
                  <a:gd name="T7" fmla="*/ 14 h 14"/>
                  <a:gd name="T8" fmla="*/ 4 w 11"/>
                  <a:gd name="T9" fmla="*/ 14 h 14"/>
                  <a:gd name="T10" fmla="*/ 4 w 11"/>
                  <a:gd name="T11" fmla="*/ 14 h 14"/>
                  <a:gd name="T12" fmla="*/ 4 w 11"/>
                  <a:gd name="T13" fmla="*/ 14 h 14"/>
                  <a:gd name="T14" fmla="*/ 9 w 11"/>
                  <a:gd name="T15" fmla="*/ 12 h 14"/>
                  <a:gd name="T16" fmla="*/ 11 w 11"/>
                  <a:gd name="T17" fmla="*/ 7 h 14"/>
                  <a:gd name="T18" fmla="*/ 9 w 11"/>
                  <a:gd name="T19" fmla="*/ 3 h 14"/>
                  <a:gd name="T20" fmla="*/ 4 w 11"/>
                  <a:gd name="T21" fmla="*/ 0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4" y="0"/>
                    </a:lnTo>
                    <a:lnTo>
                      <a:pt x="2" y="0"/>
                    </a:lnTo>
                    <a:lnTo>
                      <a:pt x="0" y="14"/>
                    </a:lnTo>
                    <a:lnTo>
                      <a:pt x="4" y="14"/>
                    </a:lnTo>
                    <a:lnTo>
                      <a:pt x="4" y="14"/>
                    </a:lnTo>
                    <a:lnTo>
                      <a:pt x="4" y="14"/>
                    </a:lnTo>
                    <a:lnTo>
                      <a:pt x="9" y="12"/>
                    </a:lnTo>
                    <a:lnTo>
                      <a:pt x="11" y="7"/>
                    </a:lnTo>
                    <a:lnTo>
                      <a:pt x="9" y="3"/>
                    </a:lnTo>
                    <a:lnTo>
                      <a:pt x="4" y="0"/>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6" name="Freeform 1119"/>
              <p:cNvSpPr>
                <a:spLocks/>
              </p:cNvSpPr>
              <p:nvPr/>
            </p:nvSpPr>
            <p:spPr bwMode="auto">
              <a:xfrm>
                <a:off x="7059" y="1790"/>
                <a:ext cx="9" cy="14"/>
              </a:xfrm>
              <a:custGeom>
                <a:avLst/>
                <a:gdLst>
                  <a:gd name="T0" fmla="*/ 3 w 9"/>
                  <a:gd name="T1" fmla="*/ 14 h 14"/>
                  <a:gd name="T2" fmla="*/ 5 w 9"/>
                  <a:gd name="T3" fmla="*/ 0 h 14"/>
                  <a:gd name="T4" fmla="*/ 0 w 9"/>
                  <a:gd name="T5" fmla="*/ 0 h 14"/>
                  <a:gd name="T6" fmla="*/ 0 w 9"/>
                  <a:gd name="T7" fmla="*/ 14 h 14"/>
                  <a:gd name="T8" fmla="*/ 3 w 9"/>
                  <a:gd name="T9" fmla="*/ 14 h 14"/>
                  <a:gd name="T10" fmla="*/ 3 w 9"/>
                  <a:gd name="T11" fmla="*/ 14 h 14"/>
                  <a:gd name="T12" fmla="*/ 3 w 9"/>
                  <a:gd name="T13" fmla="*/ 14 h 14"/>
                  <a:gd name="T14" fmla="*/ 7 w 9"/>
                  <a:gd name="T15" fmla="*/ 12 h 14"/>
                  <a:gd name="T16" fmla="*/ 9 w 9"/>
                  <a:gd name="T17" fmla="*/ 7 h 14"/>
                  <a:gd name="T18" fmla="*/ 9 w 9"/>
                  <a:gd name="T19" fmla="*/ 3 h 14"/>
                  <a:gd name="T20" fmla="*/ 5 w 9"/>
                  <a:gd name="T21" fmla="*/ 0 h 14"/>
                  <a:gd name="T22" fmla="*/ 3 w 9"/>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4">
                    <a:moveTo>
                      <a:pt x="3" y="14"/>
                    </a:moveTo>
                    <a:lnTo>
                      <a:pt x="5" y="0"/>
                    </a:lnTo>
                    <a:lnTo>
                      <a:pt x="0" y="0"/>
                    </a:lnTo>
                    <a:lnTo>
                      <a:pt x="0" y="14"/>
                    </a:lnTo>
                    <a:lnTo>
                      <a:pt x="3" y="14"/>
                    </a:lnTo>
                    <a:lnTo>
                      <a:pt x="3" y="14"/>
                    </a:lnTo>
                    <a:lnTo>
                      <a:pt x="3" y="14"/>
                    </a:lnTo>
                    <a:lnTo>
                      <a:pt x="7" y="12"/>
                    </a:lnTo>
                    <a:lnTo>
                      <a:pt x="9" y="7"/>
                    </a:lnTo>
                    <a:lnTo>
                      <a:pt x="9" y="3"/>
                    </a:lnTo>
                    <a:lnTo>
                      <a:pt x="5" y="0"/>
                    </a:lnTo>
                    <a:lnTo>
                      <a:pt x="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7" name="Freeform 1120"/>
              <p:cNvSpPr>
                <a:spLocks/>
              </p:cNvSpPr>
              <p:nvPr/>
            </p:nvSpPr>
            <p:spPr bwMode="auto">
              <a:xfrm>
                <a:off x="7062" y="1790"/>
                <a:ext cx="11" cy="14"/>
              </a:xfrm>
              <a:custGeom>
                <a:avLst/>
                <a:gdLst>
                  <a:gd name="T0" fmla="*/ 4 w 11"/>
                  <a:gd name="T1" fmla="*/ 0 h 14"/>
                  <a:gd name="T2" fmla="*/ 4 w 11"/>
                  <a:gd name="T3" fmla="*/ 0 h 14"/>
                  <a:gd name="T4" fmla="*/ 0 w 11"/>
                  <a:gd name="T5" fmla="*/ 0 h 14"/>
                  <a:gd name="T6" fmla="*/ 0 w 11"/>
                  <a:gd name="T7" fmla="*/ 14 h 14"/>
                  <a:gd name="T8" fmla="*/ 4 w 11"/>
                  <a:gd name="T9" fmla="*/ 14 h 14"/>
                  <a:gd name="T10" fmla="*/ 4 w 11"/>
                  <a:gd name="T11" fmla="*/ 0 h 14"/>
                  <a:gd name="T12" fmla="*/ 4 w 11"/>
                  <a:gd name="T13" fmla="*/ 14 h 14"/>
                  <a:gd name="T14" fmla="*/ 8 w 11"/>
                  <a:gd name="T15" fmla="*/ 12 h 14"/>
                  <a:gd name="T16" fmla="*/ 11 w 11"/>
                  <a:gd name="T17" fmla="*/ 7 h 14"/>
                  <a:gd name="T18" fmla="*/ 8 w 11"/>
                  <a:gd name="T19" fmla="*/ 3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0" y="14"/>
                    </a:lnTo>
                    <a:lnTo>
                      <a:pt x="4" y="14"/>
                    </a:lnTo>
                    <a:lnTo>
                      <a:pt x="4" y="0"/>
                    </a:lnTo>
                    <a:lnTo>
                      <a:pt x="4" y="14"/>
                    </a:lnTo>
                    <a:lnTo>
                      <a:pt x="8" y="12"/>
                    </a:lnTo>
                    <a:lnTo>
                      <a:pt x="11" y="7"/>
                    </a:lnTo>
                    <a:lnTo>
                      <a:pt x="8"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8" name="Freeform 1121"/>
              <p:cNvSpPr>
                <a:spLocks/>
              </p:cNvSpPr>
              <p:nvPr/>
            </p:nvSpPr>
            <p:spPr bwMode="auto">
              <a:xfrm>
                <a:off x="7066" y="1790"/>
                <a:ext cx="11" cy="14"/>
              </a:xfrm>
              <a:custGeom>
                <a:avLst/>
                <a:gdLst>
                  <a:gd name="T0" fmla="*/ 4 w 11"/>
                  <a:gd name="T1" fmla="*/ 0 h 14"/>
                  <a:gd name="T2" fmla="*/ 4 w 11"/>
                  <a:gd name="T3" fmla="*/ 0 h 14"/>
                  <a:gd name="T4" fmla="*/ 0 w 11"/>
                  <a:gd name="T5" fmla="*/ 0 h 14"/>
                  <a:gd name="T6" fmla="*/ 0 w 11"/>
                  <a:gd name="T7" fmla="*/ 14 h 14"/>
                  <a:gd name="T8" fmla="*/ 2 w 11"/>
                  <a:gd name="T9" fmla="*/ 14 h 14"/>
                  <a:gd name="T10" fmla="*/ 4 w 11"/>
                  <a:gd name="T11" fmla="*/ 0 h 14"/>
                  <a:gd name="T12" fmla="*/ 2 w 11"/>
                  <a:gd name="T13" fmla="*/ 14 h 14"/>
                  <a:gd name="T14" fmla="*/ 9 w 11"/>
                  <a:gd name="T15" fmla="*/ 12 h 14"/>
                  <a:gd name="T16" fmla="*/ 11 w 11"/>
                  <a:gd name="T17" fmla="*/ 7 h 14"/>
                  <a:gd name="T18" fmla="*/ 9 w 11"/>
                  <a:gd name="T19" fmla="*/ 3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0" y="14"/>
                    </a:lnTo>
                    <a:lnTo>
                      <a:pt x="2" y="14"/>
                    </a:lnTo>
                    <a:lnTo>
                      <a:pt x="4" y="0"/>
                    </a:lnTo>
                    <a:lnTo>
                      <a:pt x="2" y="14"/>
                    </a:lnTo>
                    <a:lnTo>
                      <a:pt x="9" y="12"/>
                    </a:lnTo>
                    <a:lnTo>
                      <a:pt x="11" y="7"/>
                    </a:lnTo>
                    <a:lnTo>
                      <a:pt x="9"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9" name="Freeform 1122"/>
              <p:cNvSpPr>
                <a:spLocks/>
              </p:cNvSpPr>
              <p:nvPr/>
            </p:nvSpPr>
            <p:spPr bwMode="auto">
              <a:xfrm>
                <a:off x="7068" y="1790"/>
                <a:ext cx="11" cy="14"/>
              </a:xfrm>
              <a:custGeom>
                <a:avLst/>
                <a:gdLst>
                  <a:gd name="T0" fmla="*/ 5 w 11"/>
                  <a:gd name="T1" fmla="*/ 14 h 14"/>
                  <a:gd name="T2" fmla="*/ 5 w 11"/>
                  <a:gd name="T3" fmla="*/ 0 h 14"/>
                  <a:gd name="T4" fmla="*/ 2 w 11"/>
                  <a:gd name="T5" fmla="*/ 0 h 14"/>
                  <a:gd name="T6" fmla="*/ 0 w 11"/>
                  <a:gd name="T7" fmla="*/ 14 h 14"/>
                  <a:gd name="T8" fmla="*/ 5 w 11"/>
                  <a:gd name="T9" fmla="*/ 14 h 14"/>
                  <a:gd name="T10" fmla="*/ 5 w 11"/>
                  <a:gd name="T11" fmla="*/ 14 h 14"/>
                  <a:gd name="T12" fmla="*/ 5 w 11"/>
                  <a:gd name="T13" fmla="*/ 14 h 14"/>
                  <a:gd name="T14" fmla="*/ 9 w 11"/>
                  <a:gd name="T15" fmla="*/ 14 h 14"/>
                  <a:gd name="T16" fmla="*/ 11 w 11"/>
                  <a:gd name="T17" fmla="*/ 9 h 14"/>
                  <a:gd name="T18" fmla="*/ 9 w 11"/>
                  <a:gd name="T19" fmla="*/ 5 h 14"/>
                  <a:gd name="T20" fmla="*/ 5 w 11"/>
                  <a:gd name="T21" fmla="*/ 0 h 14"/>
                  <a:gd name="T22" fmla="*/ 5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5" y="14"/>
                    </a:moveTo>
                    <a:lnTo>
                      <a:pt x="5" y="0"/>
                    </a:lnTo>
                    <a:lnTo>
                      <a:pt x="2" y="0"/>
                    </a:lnTo>
                    <a:lnTo>
                      <a:pt x="0" y="14"/>
                    </a:lnTo>
                    <a:lnTo>
                      <a:pt x="5" y="14"/>
                    </a:lnTo>
                    <a:lnTo>
                      <a:pt x="5" y="14"/>
                    </a:lnTo>
                    <a:lnTo>
                      <a:pt x="5" y="14"/>
                    </a:lnTo>
                    <a:lnTo>
                      <a:pt x="9" y="14"/>
                    </a:lnTo>
                    <a:lnTo>
                      <a:pt x="11" y="9"/>
                    </a:lnTo>
                    <a:lnTo>
                      <a:pt x="9" y="5"/>
                    </a:lnTo>
                    <a:lnTo>
                      <a:pt x="5" y="0"/>
                    </a:lnTo>
                    <a:lnTo>
                      <a:pt x="5"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0" name="Freeform 1123"/>
              <p:cNvSpPr>
                <a:spLocks/>
              </p:cNvSpPr>
              <p:nvPr/>
            </p:nvSpPr>
            <p:spPr bwMode="auto">
              <a:xfrm>
                <a:off x="7073" y="1790"/>
                <a:ext cx="11" cy="14"/>
              </a:xfrm>
              <a:custGeom>
                <a:avLst/>
                <a:gdLst>
                  <a:gd name="T0" fmla="*/ 4 w 11"/>
                  <a:gd name="T1" fmla="*/ 0 h 14"/>
                  <a:gd name="T2" fmla="*/ 4 w 11"/>
                  <a:gd name="T3" fmla="*/ 0 h 14"/>
                  <a:gd name="T4" fmla="*/ 0 w 11"/>
                  <a:gd name="T5" fmla="*/ 0 h 14"/>
                  <a:gd name="T6" fmla="*/ 0 w 11"/>
                  <a:gd name="T7" fmla="*/ 14 h 14"/>
                  <a:gd name="T8" fmla="*/ 4 w 11"/>
                  <a:gd name="T9" fmla="*/ 14 h 14"/>
                  <a:gd name="T10" fmla="*/ 4 w 11"/>
                  <a:gd name="T11" fmla="*/ 0 h 14"/>
                  <a:gd name="T12" fmla="*/ 4 w 11"/>
                  <a:gd name="T13" fmla="*/ 14 h 14"/>
                  <a:gd name="T14" fmla="*/ 9 w 11"/>
                  <a:gd name="T15" fmla="*/ 12 h 14"/>
                  <a:gd name="T16" fmla="*/ 11 w 11"/>
                  <a:gd name="T17" fmla="*/ 7 h 14"/>
                  <a:gd name="T18" fmla="*/ 9 w 11"/>
                  <a:gd name="T19" fmla="*/ 3 h 14"/>
                  <a:gd name="T20" fmla="*/ 4 w 11"/>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4">
                    <a:moveTo>
                      <a:pt x="4" y="0"/>
                    </a:moveTo>
                    <a:lnTo>
                      <a:pt x="4" y="0"/>
                    </a:lnTo>
                    <a:lnTo>
                      <a:pt x="0" y="0"/>
                    </a:lnTo>
                    <a:lnTo>
                      <a:pt x="0" y="14"/>
                    </a:lnTo>
                    <a:lnTo>
                      <a:pt x="4" y="14"/>
                    </a:lnTo>
                    <a:lnTo>
                      <a:pt x="4" y="0"/>
                    </a:lnTo>
                    <a:lnTo>
                      <a:pt x="4" y="14"/>
                    </a:lnTo>
                    <a:lnTo>
                      <a:pt x="9" y="12"/>
                    </a:lnTo>
                    <a:lnTo>
                      <a:pt x="11" y="7"/>
                    </a:lnTo>
                    <a:lnTo>
                      <a:pt x="9" y="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1" name="Freeform 1124"/>
              <p:cNvSpPr>
                <a:spLocks/>
              </p:cNvSpPr>
              <p:nvPr/>
            </p:nvSpPr>
            <p:spPr bwMode="auto">
              <a:xfrm>
                <a:off x="7075" y="1790"/>
                <a:ext cx="11" cy="14"/>
              </a:xfrm>
              <a:custGeom>
                <a:avLst/>
                <a:gdLst>
                  <a:gd name="T0" fmla="*/ 4 w 11"/>
                  <a:gd name="T1" fmla="*/ 14 h 14"/>
                  <a:gd name="T2" fmla="*/ 4 w 11"/>
                  <a:gd name="T3" fmla="*/ 3 h 14"/>
                  <a:gd name="T4" fmla="*/ 2 w 11"/>
                  <a:gd name="T5" fmla="*/ 0 h 14"/>
                  <a:gd name="T6" fmla="*/ 0 w 11"/>
                  <a:gd name="T7" fmla="*/ 14 h 14"/>
                  <a:gd name="T8" fmla="*/ 4 w 11"/>
                  <a:gd name="T9" fmla="*/ 14 h 14"/>
                  <a:gd name="T10" fmla="*/ 4 w 11"/>
                  <a:gd name="T11" fmla="*/ 14 h 14"/>
                  <a:gd name="T12" fmla="*/ 4 w 11"/>
                  <a:gd name="T13" fmla="*/ 14 h 14"/>
                  <a:gd name="T14" fmla="*/ 9 w 11"/>
                  <a:gd name="T15" fmla="*/ 14 h 14"/>
                  <a:gd name="T16" fmla="*/ 11 w 11"/>
                  <a:gd name="T17" fmla="*/ 9 h 14"/>
                  <a:gd name="T18" fmla="*/ 11 w 11"/>
                  <a:gd name="T19" fmla="*/ 5 h 14"/>
                  <a:gd name="T20" fmla="*/ 4 w 11"/>
                  <a:gd name="T21" fmla="*/ 3 h 14"/>
                  <a:gd name="T22" fmla="*/ 4 w 11"/>
                  <a:gd name="T23"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4">
                    <a:moveTo>
                      <a:pt x="4" y="14"/>
                    </a:moveTo>
                    <a:lnTo>
                      <a:pt x="4" y="3"/>
                    </a:lnTo>
                    <a:lnTo>
                      <a:pt x="2" y="0"/>
                    </a:lnTo>
                    <a:lnTo>
                      <a:pt x="0" y="14"/>
                    </a:lnTo>
                    <a:lnTo>
                      <a:pt x="4" y="14"/>
                    </a:lnTo>
                    <a:lnTo>
                      <a:pt x="4" y="14"/>
                    </a:lnTo>
                    <a:lnTo>
                      <a:pt x="4" y="14"/>
                    </a:lnTo>
                    <a:lnTo>
                      <a:pt x="9" y="14"/>
                    </a:lnTo>
                    <a:lnTo>
                      <a:pt x="11" y="9"/>
                    </a:lnTo>
                    <a:lnTo>
                      <a:pt x="11" y="5"/>
                    </a:lnTo>
                    <a:lnTo>
                      <a:pt x="4" y="3"/>
                    </a:lnTo>
                    <a:lnTo>
                      <a:pt x="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2" name="Freeform 1125"/>
              <p:cNvSpPr>
                <a:spLocks/>
              </p:cNvSpPr>
              <p:nvPr/>
            </p:nvSpPr>
            <p:spPr bwMode="auto">
              <a:xfrm>
                <a:off x="7079" y="1793"/>
                <a:ext cx="11" cy="11"/>
              </a:xfrm>
              <a:custGeom>
                <a:avLst/>
                <a:gdLst>
                  <a:gd name="T0" fmla="*/ 5 w 11"/>
                  <a:gd name="T1" fmla="*/ 11 h 11"/>
                  <a:gd name="T2" fmla="*/ 5 w 11"/>
                  <a:gd name="T3" fmla="*/ 0 h 11"/>
                  <a:gd name="T4" fmla="*/ 0 w 11"/>
                  <a:gd name="T5" fmla="*/ 0 h 11"/>
                  <a:gd name="T6" fmla="*/ 0 w 11"/>
                  <a:gd name="T7" fmla="*/ 11 h 11"/>
                  <a:gd name="T8" fmla="*/ 5 w 11"/>
                  <a:gd name="T9" fmla="*/ 11 h 11"/>
                  <a:gd name="T10" fmla="*/ 5 w 11"/>
                  <a:gd name="T11" fmla="*/ 11 h 11"/>
                  <a:gd name="T12" fmla="*/ 5 w 11"/>
                  <a:gd name="T13" fmla="*/ 11 h 11"/>
                  <a:gd name="T14" fmla="*/ 9 w 11"/>
                  <a:gd name="T15" fmla="*/ 11 h 11"/>
                  <a:gd name="T16" fmla="*/ 11 w 11"/>
                  <a:gd name="T17" fmla="*/ 6 h 11"/>
                  <a:gd name="T18" fmla="*/ 9 w 11"/>
                  <a:gd name="T19" fmla="*/ 0 h 11"/>
                  <a:gd name="T20" fmla="*/ 5 w 11"/>
                  <a:gd name="T21" fmla="*/ 0 h 11"/>
                  <a:gd name="T22" fmla="*/ 5 w 11"/>
                  <a:gd name="T23"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1">
                    <a:moveTo>
                      <a:pt x="5" y="11"/>
                    </a:moveTo>
                    <a:lnTo>
                      <a:pt x="5" y="0"/>
                    </a:lnTo>
                    <a:lnTo>
                      <a:pt x="0" y="0"/>
                    </a:lnTo>
                    <a:lnTo>
                      <a:pt x="0" y="11"/>
                    </a:lnTo>
                    <a:lnTo>
                      <a:pt x="5" y="11"/>
                    </a:lnTo>
                    <a:lnTo>
                      <a:pt x="5" y="11"/>
                    </a:lnTo>
                    <a:lnTo>
                      <a:pt x="5" y="11"/>
                    </a:lnTo>
                    <a:lnTo>
                      <a:pt x="9" y="11"/>
                    </a:lnTo>
                    <a:lnTo>
                      <a:pt x="11" y="6"/>
                    </a:lnTo>
                    <a:lnTo>
                      <a:pt x="9" y="0"/>
                    </a:lnTo>
                    <a:lnTo>
                      <a:pt x="5" y="0"/>
                    </a:lnTo>
                    <a:lnTo>
                      <a:pt x="5"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3" name="Freeform 1126"/>
              <p:cNvSpPr>
                <a:spLocks/>
              </p:cNvSpPr>
              <p:nvPr/>
            </p:nvSpPr>
            <p:spPr bwMode="auto">
              <a:xfrm>
                <a:off x="7084" y="1793"/>
                <a:ext cx="9" cy="11"/>
              </a:xfrm>
              <a:custGeom>
                <a:avLst/>
                <a:gdLst>
                  <a:gd name="T0" fmla="*/ 2 w 9"/>
                  <a:gd name="T1" fmla="*/ 0 h 11"/>
                  <a:gd name="T2" fmla="*/ 2 w 9"/>
                  <a:gd name="T3" fmla="*/ 0 h 11"/>
                  <a:gd name="T4" fmla="*/ 0 w 9"/>
                  <a:gd name="T5" fmla="*/ 0 h 11"/>
                  <a:gd name="T6" fmla="*/ 0 w 9"/>
                  <a:gd name="T7" fmla="*/ 11 h 11"/>
                  <a:gd name="T8" fmla="*/ 2 w 9"/>
                  <a:gd name="T9" fmla="*/ 11 h 11"/>
                  <a:gd name="T10" fmla="*/ 2 w 9"/>
                  <a:gd name="T11" fmla="*/ 0 h 11"/>
                  <a:gd name="T12" fmla="*/ 2 w 9"/>
                  <a:gd name="T13" fmla="*/ 11 h 11"/>
                  <a:gd name="T14" fmla="*/ 6 w 9"/>
                  <a:gd name="T15" fmla="*/ 11 h 11"/>
                  <a:gd name="T16" fmla="*/ 9 w 9"/>
                  <a:gd name="T17" fmla="*/ 6 h 11"/>
                  <a:gd name="T18" fmla="*/ 6 w 9"/>
                  <a:gd name="T19" fmla="*/ 0 h 11"/>
                  <a:gd name="T20" fmla="*/ 2 w 9"/>
                  <a:gd name="T21"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1">
                    <a:moveTo>
                      <a:pt x="2" y="0"/>
                    </a:moveTo>
                    <a:lnTo>
                      <a:pt x="2" y="0"/>
                    </a:lnTo>
                    <a:lnTo>
                      <a:pt x="0" y="0"/>
                    </a:lnTo>
                    <a:lnTo>
                      <a:pt x="0" y="11"/>
                    </a:lnTo>
                    <a:lnTo>
                      <a:pt x="2" y="11"/>
                    </a:lnTo>
                    <a:lnTo>
                      <a:pt x="2" y="0"/>
                    </a:lnTo>
                    <a:lnTo>
                      <a:pt x="2" y="11"/>
                    </a:lnTo>
                    <a:lnTo>
                      <a:pt x="6" y="11"/>
                    </a:lnTo>
                    <a:lnTo>
                      <a:pt x="9" y="6"/>
                    </a:lnTo>
                    <a:lnTo>
                      <a:pt x="6"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4" name="Freeform 1127"/>
              <p:cNvSpPr>
                <a:spLocks/>
              </p:cNvSpPr>
              <p:nvPr/>
            </p:nvSpPr>
            <p:spPr bwMode="auto">
              <a:xfrm>
                <a:off x="7086" y="1793"/>
                <a:ext cx="4" cy="13"/>
              </a:xfrm>
              <a:custGeom>
                <a:avLst/>
                <a:gdLst>
                  <a:gd name="T0" fmla="*/ 4 w 4"/>
                  <a:gd name="T1" fmla="*/ 0 h 13"/>
                  <a:gd name="T2" fmla="*/ 0 w 4"/>
                  <a:gd name="T3" fmla="*/ 0 h 13"/>
                  <a:gd name="T4" fmla="*/ 0 w 4"/>
                  <a:gd name="T5" fmla="*/ 11 h 13"/>
                  <a:gd name="T6" fmla="*/ 4 w 4"/>
                  <a:gd name="T7" fmla="*/ 13 h 13"/>
                  <a:gd name="T8" fmla="*/ 4 w 4"/>
                  <a:gd name="T9" fmla="*/ 0 h 13"/>
                </a:gdLst>
                <a:ahLst/>
                <a:cxnLst>
                  <a:cxn ang="0">
                    <a:pos x="T0" y="T1"/>
                  </a:cxn>
                  <a:cxn ang="0">
                    <a:pos x="T2" y="T3"/>
                  </a:cxn>
                  <a:cxn ang="0">
                    <a:pos x="T4" y="T5"/>
                  </a:cxn>
                  <a:cxn ang="0">
                    <a:pos x="T6" y="T7"/>
                  </a:cxn>
                  <a:cxn ang="0">
                    <a:pos x="T8" y="T9"/>
                  </a:cxn>
                </a:cxnLst>
                <a:rect l="0" t="0" r="r" b="b"/>
                <a:pathLst>
                  <a:path w="4" h="13">
                    <a:moveTo>
                      <a:pt x="4" y="0"/>
                    </a:moveTo>
                    <a:lnTo>
                      <a:pt x="0" y="0"/>
                    </a:lnTo>
                    <a:lnTo>
                      <a:pt x="0" y="11"/>
                    </a:lnTo>
                    <a:lnTo>
                      <a:pt x="4" y="1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5" name="Freeform 1128"/>
              <p:cNvSpPr>
                <a:spLocks/>
              </p:cNvSpPr>
              <p:nvPr/>
            </p:nvSpPr>
            <p:spPr bwMode="auto">
              <a:xfrm>
                <a:off x="7090" y="1793"/>
                <a:ext cx="9" cy="11"/>
              </a:xfrm>
              <a:custGeom>
                <a:avLst/>
                <a:gdLst>
                  <a:gd name="T0" fmla="*/ 5 w 9"/>
                  <a:gd name="T1" fmla="*/ 0 h 11"/>
                  <a:gd name="T2" fmla="*/ 3 w 9"/>
                  <a:gd name="T3" fmla="*/ 0 h 11"/>
                  <a:gd name="T4" fmla="*/ 0 w 9"/>
                  <a:gd name="T5" fmla="*/ 0 h 11"/>
                  <a:gd name="T6" fmla="*/ 0 w 9"/>
                  <a:gd name="T7" fmla="*/ 11 h 11"/>
                  <a:gd name="T8" fmla="*/ 3 w 9"/>
                  <a:gd name="T9" fmla="*/ 11 h 11"/>
                  <a:gd name="T10" fmla="*/ 5 w 9"/>
                  <a:gd name="T11" fmla="*/ 0 h 11"/>
                  <a:gd name="T12" fmla="*/ 3 w 9"/>
                  <a:gd name="T13" fmla="*/ 11 h 11"/>
                  <a:gd name="T14" fmla="*/ 9 w 9"/>
                  <a:gd name="T15" fmla="*/ 11 h 11"/>
                  <a:gd name="T16" fmla="*/ 9 w 9"/>
                  <a:gd name="T17" fmla="*/ 6 h 11"/>
                  <a:gd name="T18" fmla="*/ 9 w 9"/>
                  <a:gd name="T19" fmla="*/ 2 h 11"/>
                  <a:gd name="T20" fmla="*/ 3 w 9"/>
                  <a:gd name="T21" fmla="*/ 0 h 11"/>
                  <a:gd name="T22" fmla="*/ 5 w 9"/>
                  <a:gd name="T23"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1">
                    <a:moveTo>
                      <a:pt x="5" y="0"/>
                    </a:moveTo>
                    <a:lnTo>
                      <a:pt x="3" y="0"/>
                    </a:lnTo>
                    <a:lnTo>
                      <a:pt x="0" y="0"/>
                    </a:lnTo>
                    <a:lnTo>
                      <a:pt x="0" y="11"/>
                    </a:lnTo>
                    <a:lnTo>
                      <a:pt x="3" y="11"/>
                    </a:lnTo>
                    <a:lnTo>
                      <a:pt x="5" y="0"/>
                    </a:lnTo>
                    <a:lnTo>
                      <a:pt x="3" y="11"/>
                    </a:lnTo>
                    <a:lnTo>
                      <a:pt x="9" y="11"/>
                    </a:lnTo>
                    <a:lnTo>
                      <a:pt x="9" y="6"/>
                    </a:lnTo>
                    <a:lnTo>
                      <a:pt x="9" y="2"/>
                    </a:lnTo>
                    <a:lnTo>
                      <a:pt x="3" y="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6" name="Freeform 1129"/>
              <p:cNvSpPr>
                <a:spLocks/>
              </p:cNvSpPr>
              <p:nvPr/>
            </p:nvSpPr>
            <p:spPr bwMode="auto">
              <a:xfrm>
                <a:off x="7093" y="1793"/>
                <a:ext cx="11" cy="13"/>
              </a:xfrm>
              <a:custGeom>
                <a:avLst/>
                <a:gdLst>
                  <a:gd name="T0" fmla="*/ 4 w 11"/>
                  <a:gd name="T1" fmla="*/ 13 h 13"/>
                  <a:gd name="T2" fmla="*/ 4 w 11"/>
                  <a:gd name="T3" fmla="*/ 0 h 13"/>
                  <a:gd name="T4" fmla="*/ 2 w 11"/>
                  <a:gd name="T5" fmla="*/ 0 h 13"/>
                  <a:gd name="T6" fmla="*/ 0 w 11"/>
                  <a:gd name="T7" fmla="*/ 11 h 13"/>
                  <a:gd name="T8" fmla="*/ 4 w 11"/>
                  <a:gd name="T9" fmla="*/ 13 h 13"/>
                  <a:gd name="T10" fmla="*/ 4 w 11"/>
                  <a:gd name="T11" fmla="*/ 13 h 13"/>
                  <a:gd name="T12" fmla="*/ 4 w 11"/>
                  <a:gd name="T13" fmla="*/ 13 h 13"/>
                  <a:gd name="T14" fmla="*/ 8 w 11"/>
                  <a:gd name="T15" fmla="*/ 11 h 13"/>
                  <a:gd name="T16" fmla="*/ 11 w 11"/>
                  <a:gd name="T17" fmla="*/ 6 h 13"/>
                  <a:gd name="T18" fmla="*/ 8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2" y="0"/>
                    </a:lnTo>
                    <a:lnTo>
                      <a:pt x="0" y="11"/>
                    </a:lnTo>
                    <a:lnTo>
                      <a:pt x="4" y="13"/>
                    </a:lnTo>
                    <a:lnTo>
                      <a:pt x="4" y="13"/>
                    </a:lnTo>
                    <a:lnTo>
                      <a:pt x="4" y="13"/>
                    </a:lnTo>
                    <a:lnTo>
                      <a:pt x="8" y="11"/>
                    </a:lnTo>
                    <a:lnTo>
                      <a:pt x="11" y="6"/>
                    </a:lnTo>
                    <a:lnTo>
                      <a:pt x="8"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7" name="Freeform 1130"/>
              <p:cNvSpPr>
                <a:spLocks/>
              </p:cNvSpPr>
              <p:nvPr/>
            </p:nvSpPr>
            <p:spPr bwMode="auto">
              <a:xfrm>
                <a:off x="7097" y="1793"/>
                <a:ext cx="9" cy="13"/>
              </a:xfrm>
              <a:custGeom>
                <a:avLst/>
                <a:gdLst>
                  <a:gd name="T0" fmla="*/ 4 w 9"/>
                  <a:gd name="T1" fmla="*/ 13 h 13"/>
                  <a:gd name="T2" fmla="*/ 4 w 9"/>
                  <a:gd name="T3" fmla="*/ 0 h 13"/>
                  <a:gd name="T4" fmla="*/ 0 w 9"/>
                  <a:gd name="T5" fmla="*/ 0 h 13"/>
                  <a:gd name="T6" fmla="*/ 0 w 9"/>
                  <a:gd name="T7" fmla="*/ 13 h 13"/>
                  <a:gd name="T8" fmla="*/ 2 w 9"/>
                  <a:gd name="T9" fmla="*/ 13 h 13"/>
                  <a:gd name="T10" fmla="*/ 4 w 9"/>
                  <a:gd name="T11" fmla="*/ 13 h 13"/>
                  <a:gd name="T12" fmla="*/ 2 w 9"/>
                  <a:gd name="T13" fmla="*/ 13 h 13"/>
                  <a:gd name="T14" fmla="*/ 9 w 9"/>
                  <a:gd name="T15" fmla="*/ 11 h 13"/>
                  <a:gd name="T16" fmla="*/ 9 w 9"/>
                  <a:gd name="T17" fmla="*/ 6 h 13"/>
                  <a:gd name="T18" fmla="*/ 9 w 9"/>
                  <a:gd name="T19" fmla="*/ 2 h 13"/>
                  <a:gd name="T20" fmla="*/ 4 w 9"/>
                  <a:gd name="T21" fmla="*/ 0 h 13"/>
                  <a:gd name="T22" fmla="*/ 4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4" y="13"/>
                    </a:moveTo>
                    <a:lnTo>
                      <a:pt x="4" y="0"/>
                    </a:lnTo>
                    <a:lnTo>
                      <a:pt x="0" y="0"/>
                    </a:lnTo>
                    <a:lnTo>
                      <a:pt x="0" y="13"/>
                    </a:lnTo>
                    <a:lnTo>
                      <a:pt x="2" y="13"/>
                    </a:lnTo>
                    <a:lnTo>
                      <a:pt x="4" y="13"/>
                    </a:lnTo>
                    <a:lnTo>
                      <a:pt x="2" y="13"/>
                    </a:lnTo>
                    <a:lnTo>
                      <a:pt x="9" y="11"/>
                    </a:lnTo>
                    <a:lnTo>
                      <a:pt x="9" y="6"/>
                    </a:lnTo>
                    <a:lnTo>
                      <a:pt x="9"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8" name="Freeform 1131"/>
              <p:cNvSpPr>
                <a:spLocks/>
              </p:cNvSpPr>
              <p:nvPr/>
            </p:nvSpPr>
            <p:spPr bwMode="auto">
              <a:xfrm>
                <a:off x="7101" y="1793"/>
                <a:ext cx="9" cy="13"/>
              </a:xfrm>
              <a:custGeom>
                <a:avLst/>
                <a:gdLst>
                  <a:gd name="T0" fmla="*/ 3 w 9"/>
                  <a:gd name="T1" fmla="*/ 0 h 13"/>
                  <a:gd name="T2" fmla="*/ 3 w 9"/>
                  <a:gd name="T3" fmla="*/ 0 h 13"/>
                  <a:gd name="T4" fmla="*/ 0 w 9"/>
                  <a:gd name="T5" fmla="*/ 0 h 13"/>
                  <a:gd name="T6" fmla="*/ 0 w 9"/>
                  <a:gd name="T7" fmla="*/ 13 h 13"/>
                  <a:gd name="T8" fmla="*/ 3 w 9"/>
                  <a:gd name="T9" fmla="*/ 13 h 13"/>
                  <a:gd name="T10" fmla="*/ 3 w 9"/>
                  <a:gd name="T11" fmla="*/ 0 h 13"/>
                  <a:gd name="T12" fmla="*/ 3 w 9"/>
                  <a:gd name="T13" fmla="*/ 13 h 13"/>
                  <a:gd name="T14" fmla="*/ 7 w 9"/>
                  <a:gd name="T15" fmla="*/ 11 h 13"/>
                  <a:gd name="T16" fmla="*/ 9 w 9"/>
                  <a:gd name="T17" fmla="*/ 6 h 13"/>
                  <a:gd name="T18" fmla="*/ 7 w 9"/>
                  <a:gd name="T19" fmla="*/ 2 h 13"/>
                  <a:gd name="T20" fmla="*/ 3 w 9"/>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3">
                    <a:moveTo>
                      <a:pt x="3" y="0"/>
                    </a:moveTo>
                    <a:lnTo>
                      <a:pt x="3" y="0"/>
                    </a:lnTo>
                    <a:lnTo>
                      <a:pt x="0" y="0"/>
                    </a:lnTo>
                    <a:lnTo>
                      <a:pt x="0" y="13"/>
                    </a:lnTo>
                    <a:lnTo>
                      <a:pt x="3" y="13"/>
                    </a:lnTo>
                    <a:lnTo>
                      <a:pt x="3" y="0"/>
                    </a:lnTo>
                    <a:lnTo>
                      <a:pt x="3" y="13"/>
                    </a:lnTo>
                    <a:lnTo>
                      <a:pt x="7" y="11"/>
                    </a:lnTo>
                    <a:lnTo>
                      <a:pt x="9" y="6"/>
                    </a:lnTo>
                    <a:lnTo>
                      <a:pt x="7" y="2"/>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9" name="Freeform 1132"/>
              <p:cNvSpPr>
                <a:spLocks/>
              </p:cNvSpPr>
              <p:nvPr/>
            </p:nvSpPr>
            <p:spPr bwMode="auto">
              <a:xfrm>
                <a:off x="7104" y="1793"/>
                <a:ext cx="11" cy="13"/>
              </a:xfrm>
              <a:custGeom>
                <a:avLst/>
                <a:gdLst>
                  <a:gd name="T0" fmla="*/ 4 w 11"/>
                  <a:gd name="T1" fmla="*/ 13 h 13"/>
                  <a:gd name="T2" fmla="*/ 4 w 11"/>
                  <a:gd name="T3" fmla="*/ 0 h 13"/>
                  <a:gd name="T4" fmla="*/ 0 w 11"/>
                  <a:gd name="T5" fmla="*/ 0 h 13"/>
                  <a:gd name="T6" fmla="*/ 0 w 11"/>
                  <a:gd name="T7" fmla="*/ 13 h 13"/>
                  <a:gd name="T8" fmla="*/ 2 w 11"/>
                  <a:gd name="T9" fmla="*/ 13 h 13"/>
                  <a:gd name="T10" fmla="*/ 4 w 11"/>
                  <a:gd name="T11" fmla="*/ 13 h 13"/>
                  <a:gd name="T12" fmla="*/ 2 w 11"/>
                  <a:gd name="T13" fmla="*/ 13 h 13"/>
                  <a:gd name="T14" fmla="*/ 8 w 11"/>
                  <a:gd name="T15" fmla="*/ 11 h 13"/>
                  <a:gd name="T16" fmla="*/ 11 w 11"/>
                  <a:gd name="T17" fmla="*/ 6 h 13"/>
                  <a:gd name="T18" fmla="*/ 8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0" y="0"/>
                    </a:lnTo>
                    <a:lnTo>
                      <a:pt x="0" y="13"/>
                    </a:lnTo>
                    <a:lnTo>
                      <a:pt x="2" y="13"/>
                    </a:lnTo>
                    <a:lnTo>
                      <a:pt x="4" y="13"/>
                    </a:lnTo>
                    <a:lnTo>
                      <a:pt x="2" y="13"/>
                    </a:lnTo>
                    <a:lnTo>
                      <a:pt x="8" y="11"/>
                    </a:lnTo>
                    <a:lnTo>
                      <a:pt x="11" y="6"/>
                    </a:lnTo>
                    <a:lnTo>
                      <a:pt x="8"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0" name="Freeform 1133"/>
              <p:cNvSpPr>
                <a:spLocks/>
              </p:cNvSpPr>
              <p:nvPr/>
            </p:nvSpPr>
            <p:spPr bwMode="auto">
              <a:xfrm>
                <a:off x="7108" y="1793"/>
                <a:ext cx="9" cy="13"/>
              </a:xfrm>
              <a:custGeom>
                <a:avLst/>
                <a:gdLst>
                  <a:gd name="T0" fmla="*/ 2 w 9"/>
                  <a:gd name="T1" fmla="*/ 0 h 13"/>
                  <a:gd name="T2" fmla="*/ 2 w 9"/>
                  <a:gd name="T3" fmla="*/ 0 h 13"/>
                  <a:gd name="T4" fmla="*/ 0 w 9"/>
                  <a:gd name="T5" fmla="*/ 0 h 13"/>
                  <a:gd name="T6" fmla="*/ 0 w 9"/>
                  <a:gd name="T7" fmla="*/ 13 h 13"/>
                  <a:gd name="T8" fmla="*/ 2 w 9"/>
                  <a:gd name="T9" fmla="*/ 13 h 13"/>
                  <a:gd name="T10" fmla="*/ 2 w 9"/>
                  <a:gd name="T11" fmla="*/ 0 h 13"/>
                  <a:gd name="T12" fmla="*/ 2 w 9"/>
                  <a:gd name="T13" fmla="*/ 13 h 13"/>
                  <a:gd name="T14" fmla="*/ 7 w 9"/>
                  <a:gd name="T15" fmla="*/ 11 h 13"/>
                  <a:gd name="T16" fmla="*/ 9 w 9"/>
                  <a:gd name="T17" fmla="*/ 6 h 13"/>
                  <a:gd name="T18" fmla="*/ 7 w 9"/>
                  <a:gd name="T19" fmla="*/ 2 h 13"/>
                  <a:gd name="T20" fmla="*/ 2 w 9"/>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3">
                    <a:moveTo>
                      <a:pt x="2" y="0"/>
                    </a:moveTo>
                    <a:lnTo>
                      <a:pt x="2" y="0"/>
                    </a:lnTo>
                    <a:lnTo>
                      <a:pt x="0" y="0"/>
                    </a:lnTo>
                    <a:lnTo>
                      <a:pt x="0" y="13"/>
                    </a:lnTo>
                    <a:lnTo>
                      <a:pt x="2" y="13"/>
                    </a:lnTo>
                    <a:lnTo>
                      <a:pt x="2" y="0"/>
                    </a:lnTo>
                    <a:lnTo>
                      <a:pt x="2" y="13"/>
                    </a:lnTo>
                    <a:lnTo>
                      <a:pt x="7" y="11"/>
                    </a:lnTo>
                    <a:lnTo>
                      <a:pt x="9" y="6"/>
                    </a:lnTo>
                    <a:lnTo>
                      <a:pt x="7"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1" name="Freeform 1134"/>
              <p:cNvSpPr>
                <a:spLocks/>
              </p:cNvSpPr>
              <p:nvPr/>
            </p:nvSpPr>
            <p:spPr bwMode="auto">
              <a:xfrm>
                <a:off x="7110" y="1793"/>
                <a:ext cx="11" cy="13"/>
              </a:xfrm>
              <a:custGeom>
                <a:avLst/>
                <a:gdLst>
                  <a:gd name="T0" fmla="*/ 5 w 11"/>
                  <a:gd name="T1" fmla="*/ 13 h 13"/>
                  <a:gd name="T2" fmla="*/ 5 w 11"/>
                  <a:gd name="T3" fmla="*/ 0 h 13"/>
                  <a:gd name="T4" fmla="*/ 0 w 11"/>
                  <a:gd name="T5" fmla="*/ 0 h 13"/>
                  <a:gd name="T6" fmla="*/ 0 w 11"/>
                  <a:gd name="T7" fmla="*/ 13 h 13"/>
                  <a:gd name="T8" fmla="*/ 2 w 11"/>
                  <a:gd name="T9" fmla="*/ 13 h 13"/>
                  <a:gd name="T10" fmla="*/ 5 w 11"/>
                  <a:gd name="T11" fmla="*/ 13 h 13"/>
                  <a:gd name="T12" fmla="*/ 2 w 11"/>
                  <a:gd name="T13" fmla="*/ 13 h 13"/>
                  <a:gd name="T14" fmla="*/ 9 w 11"/>
                  <a:gd name="T15" fmla="*/ 11 h 13"/>
                  <a:gd name="T16" fmla="*/ 11 w 11"/>
                  <a:gd name="T17" fmla="*/ 6 h 13"/>
                  <a:gd name="T18" fmla="*/ 9 w 11"/>
                  <a:gd name="T19" fmla="*/ 2 h 13"/>
                  <a:gd name="T20" fmla="*/ 5 w 11"/>
                  <a:gd name="T21" fmla="*/ 0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5" y="0"/>
                    </a:lnTo>
                    <a:lnTo>
                      <a:pt x="0" y="0"/>
                    </a:lnTo>
                    <a:lnTo>
                      <a:pt x="0" y="13"/>
                    </a:lnTo>
                    <a:lnTo>
                      <a:pt x="2" y="13"/>
                    </a:lnTo>
                    <a:lnTo>
                      <a:pt x="5" y="13"/>
                    </a:lnTo>
                    <a:lnTo>
                      <a:pt x="2" y="13"/>
                    </a:lnTo>
                    <a:lnTo>
                      <a:pt x="9" y="11"/>
                    </a:lnTo>
                    <a:lnTo>
                      <a:pt x="11" y="6"/>
                    </a:lnTo>
                    <a:lnTo>
                      <a:pt x="9" y="2"/>
                    </a:lnTo>
                    <a:lnTo>
                      <a:pt x="5"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2" name="Freeform 1135"/>
              <p:cNvSpPr>
                <a:spLocks/>
              </p:cNvSpPr>
              <p:nvPr/>
            </p:nvSpPr>
            <p:spPr bwMode="auto">
              <a:xfrm>
                <a:off x="7115" y="1793"/>
                <a:ext cx="8" cy="13"/>
              </a:xfrm>
              <a:custGeom>
                <a:avLst/>
                <a:gdLst>
                  <a:gd name="T0" fmla="*/ 2 w 8"/>
                  <a:gd name="T1" fmla="*/ 13 h 13"/>
                  <a:gd name="T2" fmla="*/ 2 w 8"/>
                  <a:gd name="T3" fmla="*/ 0 h 13"/>
                  <a:gd name="T4" fmla="*/ 0 w 8"/>
                  <a:gd name="T5" fmla="*/ 0 h 13"/>
                  <a:gd name="T6" fmla="*/ 0 w 8"/>
                  <a:gd name="T7" fmla="*/ 13 h 13"/>
                  <a:gd name="T8" fmla="*/ 2 w 8"/>
                  <a:gd name="T9" fmla="*/ 13 h 13"/>
                  <a:gd name="T10" fmla="*/ 2 w 8"/>
                  <a:gd name="T11" fmla="*/ 13 h 13"/>
                  <a:gd name="T12" fmla="*/ 2 w 8"/>
                  <a:gd name="T13" fmla="*/ 13 h 13"/>
                  <a:gd name="T14" fmla="*/ 6 w 8"/>
                  <a:gd name="T15" fmla="*/ 11 h 13"/>
                  <a:gd name="T16" fmla="*/ 8 w 8"/>
                  <a:gd name="T17" fmla="*/ 6 h 13"/>
                  <a:gd name="T18" fmla="*/ 6 w 8"/>
                  <a:gd name="T19" fmla="*/ 2 h 13"/>
                  <a:gd name="T20" fmla="*/ 2 w 8"/>
                  <a:gd name="T21" fmla="*/ 0 h 13"/>
                  <a:gd name="T22" fmla="*/ 2 w 8"/>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13">
                    <a:moveTo>
                      <a:pt x="2" y="13"/>
                    </a:moveTo>
                    <a:lnTo>
                      <a:pt x="2" y="0"/>
                    </a:lnTo>
                    <a:lnTo>
                      <a:pt x="0" y="0"/>
                    </a:lnTo>
                    <a:lnTo>
                      <a:pt x="0" y="13"/>
                    </a:lnTo>
                    <a:lnTo>
                      <a:pt x="2" y="13"/>
                    </a:lnTo>
                    <a:lnTo>
                      <a:pt x="2" y="13"/>
                    </a:lnTo>
                    <a:lnTo>
                      <a:pt x="2" y="13"/>
                    </a:lnTo>
                    <a:lnTo>
                      <a:pt x="6" y="11"/>
                    </a:lnTo>
                    <a:lnTo>
                      <a:pt x="8" y="6"/>
                    </a:lnTo>
                    <a:lnTo>
                      <a:pt x="6" y="2"/>
                    </a:lnTo>
                    <a:lnTo>
                      <a:pt x="2"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3" name="Freeform 1136"/>
              <p:cNvSpPr>
                <a:spLocks/>
              </p:cNvSpPr>
              <p:nvPr/>
            </p:nvSpPr>
            <p:spPr bwMode="auto">
              <a:xfrm>
                <a:off x="7117" y="1793"/>
                <a:ext cx="11" cy="13"/>
              </a:xfrm>
              <a:custGeom>
                <a:avLst/>
                <a:gdLst>
                  <a:gd name="T0" fmla="*/ 4 w 11"/>
                  <a:gd name="T1" fmla="*/ 0 h 13"/>
                  <a:gd name="T2" fmla="*/ 4 w 11"/>
                  <a:gd name="T3" fmla="*/ 0 h 13"/>
                  <a:gd name="T4" fmla="*/ 0 w 11"/>
                  <a:gd name="T5" fmla="*/ 0 h 13"/>
                  <a:gd name="T6" fmla="*/ 0 w 11"/>
                  <a:gd name="T7" fmla="*/ 13 h 13"/>
                  <a:gd name="T8" fmla="*/ 4 w 11"/>
                  <a:gd name="T9" fmla="*/ 13 h 13"/>
                  <a:gd name="T10" fmla="*/ 4 w 11"/>
                  <a:gd name="T11" fmla="*/ 0 h 13"/>
                  <a:gd name="T12" fmla="*/ 4 w 11"/>
                  <a:gd name="T13" fmla="*/ 13 h 13"/>
                  <a:gd name="T14" fmla="*/ 9 w 11"/>
                  <a:gd name="T15" fmla="*/ 11 h 13"/>
                  <a:gd name="T16" fmla="*/ 11 w 11"/>
                  <a:gd name="T17" fmla="*/ 6 h 13"/>
                  <a:gd name="T18" fmla="*/ 9 w 11"/>
                  <a:gd name="T19" fmla="*/ 2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0" y="13"/>
                    </a:lnTo>
                    <a:lnTo>
                      <a:pt x="4" y="13"/>
                    </a:lnTo>
                    <a:lnTo>
                      <a:pt x="4" y="0"/>
                    </a:lnTo>
                    <a:lnTo>
                      <a:pt x="4" y="13"/>
                    </a:lnTo>
                    <a:lnTo>
                      <a:pt x="9" y="11"/>
                    </a:lnTo>
                    <a:lnTo>
                      <a:pt x="11" y="6"/>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4" name="Freeform 1137"/>
              <p:cNvSpPr>
                <a:spLocks/>
              </p:cNvSpPr>
              <p:nvPr/>
            </p:nvSpPr>
            <p:spPr bwMode="auto">
              <a:xfrm>
                <a:off x="7121" y="1793"/>
                <a:ext cx="9" cy="13"/>
              </a:xfrm>
              <a:custGeom>
                <a:avLst/>
                <a:gdLst>
                  <a:gd name="T0" fmla="*/ 2 w 9"/>
                  <a:gd name="T1" fmla="*/ 13 h 13"/>
                  <a:gd name="T2" fmla="*/ 5 w 9"/>
                  <a:gd name="T3" fmla="*/ 0 h 13"/>
                  <a:gd name="T4" fmla="*/ 0 w 9"/>
                  <a:gd name="T5" fmla="*/ 0 h 13"/>
                  <a:gd name="T6" fmla="*/ 0 w 9"/>
                  <a:gd name="T7" fmla="*/ 13 h 13"/>
                  <a:gd name="T8" fmla="*/ 2 w 9"/>
                  <a:gd name="T9" fmla="*/ 13 h 13"/>
                  <a:gd name="T10" fmla="*/ 2 w 9"/>
                  <a:gd name="T11" fmla="*/ 13 h 13"/>
                  <a:gd name="T12" fmla="*/ 2 w 9"/>
                  <a:gd name="T13" fmla="*/ 13 h 13"/>
                  <a:gd name="T14" fmla="*/ 7 w 9"/>
                  <a:gd name="T15" fmla="*/ 13 h 13"/>
                  <a:gd name="T16" fmla="*/ 9 w 9"/>
                  <a:gd name="T17" fmla="*/ 9 h 13"/>
                  <a:gd name="T18" fmla="*/ 9 w 9"/>
                  <a:gd name="T19" fmla="*/ 4 h 13"/>
                  <a:gd name="T20" fmla="*/ 5 w 9"/>
                  <a:gd name="T21" fmla="*/ 0 h 13"/>
                  <a:gd name="T22" fmla="*/ 2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2" y="13"/>
                    </a:moveTo>
                    <a:lnTo>
                      <a:pt x="5" y="0"/>
                    </a:lnTo>
                    <a:lnTo>
                      <a:pt x="0" y="0"/>
                    </a:lnTo>
                    <a:lnTo>
                      <a:pt x="0" y="13"/>
                    </a:lnTo>
                    <a:lnTo>
                      <a:pt x="2" y="13"/>
                    </a:lnTo>
                    <a:lnTo>
                      <a:pt x="2" y="13"/>
                    </a:lnTo>
                    <a:lnTo>
                      <a:pt x="2" y="13"/>
                    </a:lnTo>
                    <a:lnTo>
                      <a:pt x="7" y="13"/>
                    </a:lnTo>
                    <a:lnTo>
                      <a:pt x="9" y="9"/>
                    </a:lnTo>
                    <a:lnTo>
                      <a:pt x="9" y="4"/>
                    </a:lnTo>
                    <a:lnTo>
                      <a:pt x="5"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5" name="Freeform 1138"/>
              <p:cNvSpPr>
                <a:spLocks/>
              </p:cNvSpPr>
              <p:nvPr/>
            </p:nvSpPr>
            <p:spPr bwMode="auto">
              <a:xfrm>
                <a:off x="7123" y="1793"/>
                <a:ext cx="12" cy="13"/>
              </a:xfrm>
              <a:custGeom>
                <a:avLst/>
                <a:gdLst>
                  <a:gd name="T0" fmla="*/ 5 w 12"/>
                  <a:gd name="T1" fmla="*/ 13 h 13"/>
                  <a:gd name="T2" fmla="*/ 5 w 12"/>
                  <a:gd name="T3" fmla="*/ 0 h 13"/>
                  <a:gd name="T4" fmla="*/ 0 w 12"/>
                  <a:gd name="T5" fmla="*/ 0 h 13"/>
                  <a:gd name="T6" fmla="*/ 0 w 12"/>
                  <a:gd name="T7" fmla="*/ 13 h 13"/>
                  <a:gd name="T8" fmla="*/ 5 w 12"/>
                  <a:gd name="T9" fmla="*/ 13 h 13"/>
                  <a:gd name="T10" fmla="*/ 5 w 12"/>
                  <a:gd name="T11" fmla="*/ 13 h 13"/>
                  <a:gd name="T12" fmla="*/ 5 w 12"/>
                  <a:gd name="T13" fmla="*/ 13 h 13"/>
                  <a:gd name="T14" fmla="*/ 9 w 12"/>
                  <a:gd name="T15" fmla="*/ 11 h 13"/>
                  <a:gd name="T16" fmla="*/ 12 w 12"/>
                  <a:gd name="T17" fmla="*/ 6 h 13"/>
                  <a:gd name="T18" fmla="*/ 9 w 12"/>
                  <a:gd name="T19" fmla="*/ 2 h 13"/>
                  <a:gd name="T20" fmla="*/ 5 w 12"/>
                  <a:gd name="T21" fmla="*/ 0 h 13"/>
                  <a:gd name="T22" fmla="*/ 5 w 12"/>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 h="13">
                    <a:moveTo>
                      <a:pt x="5" y="13"/>
                    </a:moveTo>
                    <a:lnTo>
                      <a:pt x="5" y="0"/>
                    </a:lnTo>
                    <a:lnTo>
                      <a:pt x="0" y="0"/>
                    </a:lnTo>
                    <a:lnTo>
                      <a:pt x="0" y="13"/>
                    </a:lnTo>
                    <a:lnTo>
                      <a:pt x="5" y="13"/>
                    </a:lnTo>
                    <a:lnTo>
                      <a:pt x="5" y="13"/>
                    </a:lnTo>
                    <a:lnTo>
                      <a:pt x="5" y="13"/>
                    </a:lnTo>
                    <a:lnTo>
                      <a:pt x="9" y="11"/>
                    </a:lnTo>
                    <a:lnTo>
                      <a:pt x="12" y="6"/>
                    </a:lnTo>
                    <a:lnTo>
                      <a:pt x="9" y="2"/>
                    </a:lnTo>
                    <a:lnTo>
                      <a:pt x="5"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6" name="Freeform 1139"/>
              <p:cNvSpPr>
                <a:spLocks/>
              </p:cNvSpPr>
              <p:nvPr/>
            </p:nvSpPr>
            <p:spPr bwMode="auto">
              <a:xfrm>
                <a:off x="7128" y="1793"/>
                <a:ext cx="11" cy="13"/>
              </a:xfrm>
              <a:custGeom>
                <a:avLst/>
                <a:gdLst>
                  <a:gd name="T0" fmla="*/ 4 w 11"/>
                  <a:gd name="T1" fmla="*/ 0 h 13"/>
                  <a:gd name="T2" fmla="*/ 4 w 11"/>
                  <a:gd name="T3" fmla="*/ 0 h 13"/>
                  <a:gd name="T4" fmla="*/ 0 w 11"/>
                  <a:gd name="T5" fmla="*/ 0 h 13"/>
                  <a:gd name="T6" fmla="*/ 0 w 11"/>
                  <a:gd name="T7" fmla="*/ 13 h 13"/>
                  <a:gd name="T8" fmla="*/ 4 w 11"/>
                  <a:gd name="T9" fmla="*/ 13 h 13"/>
                  <a:gd name="T10" fmla="*/ 4 w 11"/>
                  <a:gd name="T11" fmla="*/ 0 h 13"/>
                  <a:gd name="T12" fmla="*/ 4 w 11"/>
                  <a:gd name="T13" fmla="*/ 13 h 13"/>
                  <a:gd name="T14" fmla="*/ 9 w 11"/>
                  <a:gd name="T15" fmla="*/ 11 h 13"/>
                  <a:gd name="T16" fmla="*/ 11 w 11"/>
                  <a:gd name="T17" fmla="*/ 6 h 13"/>
                  <a:gd name="T18" fmla="*/ 9 w 11"/>
                  <a:gd name="T19" fmla="*/ 2 h 13"/>
                  <a:gd name="T20" fmla="*/ 4 w 11"/>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13">
                    <a:moveTo>
                      <a:pt x="4" y="0"/>
                    </a:moveTo>
                    <a:lnTo>
                      <a:pt x="4" y="0"/>
                    </a:lnTo>
                    <a:lnTo>
                      <a:pt x="0" y="0"/>
                    </a:lnTo>
                    <a:lnTo>
                      <a:pt x="0" y="13"/>
                    </a:lnTo>
                    <a:lnTo>
                      <a:pt x="4" y="13"/>
                    </a:lnTo>
                    <a:lnTo>
                      <a:pt x="4" y="0"/>
                    </a:lnTo>
                    <a:lnTo>
                      <a:pt x="4" y="13"/>
                    </a:lnTo>
                    <a:lnTo>
                      <a:pt x="9" y="11"/>
                    </a:lnTo>
                    <a:lnTo>
                      <a:pt x="11" y="6"/>
                    </a:lnTo>
                    <a:lnTo>
                      <a:pt x="9" y="2"/>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7" name="Freeform 1140"/>
              <p:cNvSpPr>
                <a:spLocks/>
              </p:cNvSpPr>
              <p:nvPr/>
            </p:nvSpPr>
            <p:spPr bwMode="auto">
              <a:xfrm>
                <a:off x="7130" y="1793"/>
                <a:ext cx="11" cy="13"/>
              </a:xfrm>
              <a:custGeom>
                <a:avLst/>
                <a:gdLst>
                  <a:gd name="T0" fmla="*/ 5 w 11"/>
                  <a:gd name="T1" fmla="*/ 13 h 13"/>
                  <a:gd name="T2" fmla="*/ 5 w 11"/>
                  <a:gd name="T3" fmla="*/ 2 h 13"/>
                  <a:gd name="T4" fmla="*/ 2 w 11"/>
                  <a:gd name="T5" fmla="*/ 0 h 13"/>
                  <a:gd name="T6" fmla="*/ 0 w 11"/>
                  <a:gd name="T7" fmla="*/ 13 h 13"/>
                  <a:gd name="T8" fmla="*/ 5 w 11"/>
                  <a:gd name="T9" fmla="*/ 13 h 13"/>
                  <a:gd name="T10" fmla="*/ 5 w 11"/>
                  <a:gd name="T11" fmla="*/ 13 h 13"/>
                  <a:gd name="T12" fmla="*/ 5 w 11"/>
                  <a:gd name="T13" fmla="*/ 13 h 13"/>
                  <a:gd name="T14" fmla="*/ 9 w 11"/>
                  <a:gd name="T15" fmla="*/ 13 h 13"/>
                  <a:gd name="T16" fmla="*/ 11 w 11"/>
                  <a:gd name="T17" fmla="*/ 9 h 13"/>
                  <a:gd name="T18" fmla="*/ 9 w 11"/>
                  <a:gd name="T19" fmla="*/ 4 h 13"/>
                  <a:gd name="T20" fmla="*/ 5 w 11"/>
                  <a:gd name="T21" fmla="*/ 2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5" y="2"/>
                    </a:lnTo>
                    <a:lnTo>
                      <a:pt x="2" y="0"/>
                    </a:lnTo>
                    <a:lnTo>
                      <a:pt x="0" y="13"/>
                    </a:lnTo>
                    <a:lnTo>
                      <a:pt x="5" y="13"/>
                    </a:lnTo>
                    <a:lnTo>
                      <a:pt x="5" y="13"/>
                    </a:lnTo>
                    <a:lnTo>
                      <a:pt x="5" y="13"/>
                    </a:lnTo>
                    <a:lnTo>
                      <a:pt x="9" y="13"/>
                    </a:lnTo>
                    <a:lnTo>
                      <a:pt x="11" y="9"/>
                    </a:lnTo>
                    <a:lnTo>
                      <a:pt x="9" y="4"/>
                    </a:lnTo>
                    <a:lnTo>
                      <a:pt x="5" y="2"/>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8" name="Freeform 1141"/>
              <p:cNvSpPr>
                <a:spLocks/>
              </p:cNvSpPr>
              <p:nvPr/>
            </p:nvSpPr>
            <p:spPr bwMode="auto">
              <a:xfrm>
                <a:off x="7135" y="1795"/>
                <a:ext cx="8" cy="11"/>
              </a:xfrm>
              <a:custGeom>
                <a:avLst/>
                <a:gdLst>
                  <a:gd name="T0" fmla="*/ 4 w 8"/>
                  <a:gd name="T1" fmla="*/ 0 h 11"/>
                  <a:gd name="T2" fmla="*/ 4 w 8"/>
                  <a:gd name="T3" fmla="*/ 0 h 11"/>
                  <a:gd name="T4" fmla="*/ 0 w 8"/>
                  <a:gd name="T5" fmla="*/ 0 h 11"/>
                  <a:gd name="T6" fmla="*/ 0 w 8"/>
                  <a:gd name="T7" fmla="*/ 11 h 11"/>
                  <a:gd name="T8" fmla="*/ 4 w 8"/>
                  <a:gd name="T9" fmla="*/ 11 h 11"/>
                  <a:gd name="T10" fmla="*/ 4 w 8"/>
                  <a:gd name="T11" fmla="*/ 0 h 11"/>
                  <a:gd name="T12" fmla="*/ 4 w 8"/>
                  <a:gd name="T13" fmla="*/ 11 h 11"/>
                  <a:gd name="T14" fmla="*/ 8 w 8"/>
                  <a:gd name="T15" fmla="*/ 11 h 11"/>
                  <a:gd name="T16" fmla="*/ 8 w 8"/>
                  <a:gd name="T17" fmla="*/ 4 h 11"/>
                  <a:gd name="T18" fmla="*/ 8 w 8"/>
                  <a:gd name="T19" fmla="*/ 0 h 11"/>
                  <a:gd name="T20" fmla="*/ 4 w 8"/>
                  <a:gd name="T21"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 h="11">
                    <a:moveTo>
                      <a:pt x="4" y="0"/>
                    </a:moveTo>
                    <a:lnTo>
                      <a:pt x="4" y="0"/>
                    </a:lnTo>
                    <a:lnTo>
                      <a:pt x="0" y="0"/>
                    </a:lnTo>
                    <a:lnTo>
                      <a:pt x="0" y="11"/>
                    </a:lnTo>
                    <a:lnTo>
                      <a:pt x="4" y="11"/>
                    </a:lnTo>
                    <a:lnTo>
                      <a:pt x="4" y="0"/>
                    </a:lnTo>
                    <a:lnTo>
                      <a:pt x="4" y="11"/>
                    </a:lnTo>
                    <a:lnTo>
                      <a:pt x="8" y="11"/>
                    </a:lnTo>
                    <a:lnTo>
                      <a:pt x="8" y="4"/>
                    </a:lnTo>
                    <a:lnTo>
                      <a:pt x="8" y="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9" name="Freeform 1142"/>
              <p:cNvSpPr>
                <a:spLocks/>
              </p:cNvSpPr>
              <p:nvPr/>
            </p:nvSpPr>
            <p:spPr bwMode="auto">
              <a:xfrm>
                <a:off x="7137" y="1795"/>
                <a:ext cx="11" cy="13"/>
              </a:xfrm>
              <a:custGeom>
                <a:avLst/>
                <a:gdLst>
                  <a:gd name="T0" fmla="*/ 4 w 11"/>
                  <a:gd name="T1" fmla="*/ 13 h 13"/>
                  <a:gd name="T2" fmla="*/ 4 w 11"/>
                  <a:gd name="T3" fmla="*/ 0 h 13"/>
                  <a:gd name="T4" fmla="*/ 2 w 11"/>
                  <a:gd name="T5" fmla="*/ 0 h 13"/>
                  <a:gd name="T6" fmla="*/ 0 w 11"/>
                  <a:gd name="T7" fmla="*/ 11 h 13"/>
                  <a:gd name="T8" fmla="*/ 4 w 11"/>
                  <a:gd name="T9" fmla="*/ 13 h 13"/>
                  <a:gd name="T10" fmla="*/ 4 w 11"/>
                  <a:gd name="T11" fmla="*/ 13 h 13"/>
                  <a:gd name="T12" fmla="*/ 4 w 11"/>
                  <a:gd name="T13" fmla="*/ 13 h 13"/>
                  <a:gd name="T14" fmla="*/ 9 w 11"/>
                  <a:gd name="T15" fmla="*/ 11 h 13"/>
                  <a:gd name="T16" fmla="*/ 11 w 11"/>
                  <a:gd name="T17" fmla="*/ 7 h 13"/>
                  <a:gd name="T18" fmla="*/ 11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2" y="0"/>
                    </a:lnTo>
                    <a:lnTo>
                      <a:pt x="0" y="11"/>
                    </a:lnTo>
                    <a:lnTo>
                      <a:pt x="4" y="13"/>
                    </a:lnTo>
                    <a:lnTo>
                      <a:pt x="4" y="13"/>
                    </a:lnTo>
                    <a:lnTo>
                      <a:pt x="4" y="13"/>
                    </a:lnTo>
                    <a:lnTo>
                      <a:pt x="9" y="11"/>
                    </a:lnTo>
                    <a:lnTo>
                      <a:pt x="11" y="7"/>
                    </a:lnTo>
                    <a:lnTo>
                      <a:pt x="11"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0" name="Freeform 1143"/>
              <p:cNvSpPr>
                <a:spLocks/>
              </p:cNvSpPr>
              <p:nvPr/>
            </p:nvSpPr>
            <p:spPr bwMode="auto">
              <a:xfrm>
                <a:off x="7141" y="1795"/>
                <a:ext cx="11" cy="13"/>
              </a:xfrm>
              <a:custGeom>
                <a:avLst/>
                <a:gdLst>
                  <a:gd name="T0" fmla="*/ 5 w 11"/>
                  <a:gd name="T1" fmla="*/ 13 h 13"/>
                  <a:gd name="T2" fmla="*/ 5 w 11"/>
                  <a:gd name="T3" fmla="*/ 0 h 13"/>
                  <a:gd name="T4" fmla="*/ 0 w 11"/>
                  <a:gd name="T5" fmla="*/ 0 h 13"/>
                  <a:gd name="T6" fmla="*/ 0 w 11"/>
                  <a:gd name="T7" fmla="*/ 13 h 13"/>
                  <a:gd name="T8" fmla="*/ 5 w 11"/>
                  <a:gd name="T9" fmla="*/ 13 h 13"/>
                  <a:gd name="T10" fmla="*/ 5 w 11"/>
                  <a:gd name="T11" fmla="*/ 13 h 13"/>
                  <a:gd name="T12" fmla="*/ 5 w 11"/>
                  <a:gd name="T13" fmla="*/ 13 h 13"/>
                  <a:gd name="T14" fmla="*/ 9 w 11"/>
                  <a:gd name="T15" fmla="*/ 11 h 13"/>
                  <a:gd name="T16" fmla="*/ 11 w 11"/>
                  <a:gd name="T17" fmla="*/ 7 h 13"/>
                  <a:gd name="T18" fmla="*/ 9 w 11"/>
                  <a:gd name="T19" fmla="*/ 2 h 13"/>
                  <a:gd name="T20" fmla="*/ 5 w 11"/>
                  <a:gd name="T21" fmla="*/ 0 h 13"/>
                  <a:gd name="T22" fmla="*/ 5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5" y="13"/>
                    </a:moveTo>
                    <a:lnTo>
                      <a:pt x="5" y="0"/>
                    </a:lnTo>
                    <a:lnTo>
                      <a:pt x="0" y="0"/>
                    </a:lnTo>
                    <a:lnTo>
                      <a:pt x="0" y="13"/>
                    </a:lnTo>
                    <a:lnTo>
                      <a:pt x="5" y="13"/>
                    </a:lnTo>
                    <a:lnTo>
                      <a:pt x="5" y="13"/>
                    </a:lnTo>
                    <a:lnTo>
                      <a:pt x="5" y="13"/>
                    </a:lnTo>
                    <a:lnTo>
                      <a:pt x="9" y="11"/>
                    </a:lnTo>
                    <a:lnTo>
                      <a:pt x="11" y="7"/>
                    </a:lnTo>
                    <a:lnTo>
                      <a:pt x="9" y="2"/>
                    </a:lnTo>
                    <a:lnTo>
                      <a:pt x="5" y="0"/>
                    </a:lnTo>
                    <a:lnTo>
                      <a:pt x="5"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1" name="Freeform 1144"/>
              <p:cNvSpPr>
                <a:spLocks/>
              </p:cNvSpPr>
              <p:nvPr/>
            </p:nvSpPr>
            <p:spPr bwMode="auto">
              <a:xfrm>
                <a:off x="7146" y="1795"/>
                <a:ext cx="8" cy="13"/>
              </a:xfrm>
              <a:custGeom>
                <a:avLst/>
                <a:gdLst>
                  <a:gd name="T0" fmla="*/ 2 w 8"/>
                  <a:gd name="T1" fmla="*/ 13 h 13"/>
                  <a:gd name="T2" fmla="*/ 2 w 8"/>
                  <a:gd name="T3" fmla="*/ 0 h 13"/>
                  <a:gd name="T4" fmla="*/ 0 w 8"/>
                  <a:gd name="T5" fmla="*/ 0 h 13"/>
                  <a:gd name="T6" fmla="*/ 0 w 8"/>
                  <a:gd name="T7" fmla="*/ 13 h 13"/>
                  <a:gd name="T8" fmla="*/ 2 w 8"/>
                  <a:gd name="T9" fmla="*/ 13 h 13"/>
                  <a:gd name="T10" fmla="*/ 2 w 8"/>
                  <a:gd name="T11" fmla="*/ 13 h 13"/>
                  <a:gd name="T12" fmla="*/ 2 w 8"/>
                  <a:gd name="T13" fmla="*/ 13 h 13"/>
                  <a:gd name="T14" fmla="*/ 6 w 8"/>
                  <a:gd name="T15" fmla="*/ 11 h 13"/>
                  <a:gd name="T16" fmla="*/ 8 w 8"/>
                  <a:gd name="T17" fmla="*/ 7 h 13"/>
                  <a:gd name="T18" fmla="*/ 6 w 8"/>
                  <a:gd name="T19" fmla="*/ 2 h 13"/>
                  <a:gd name="T20" fmla="*/ 2 w 8"/>
                  <a:gd name="T21" fmla="*/ 0 h 13"/>
                  <a:gd name="T22" fmla="*/ 2 w 8"/>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13">
                    <a:moveTo>
                      <a:pt x="2" y="13"/>
                    </a:moveTo>
                    <a:lnTo>
                      <a:pt x="2" y="0"/>
                    </a:lnTo>
                    <a:lnTo>
                      <a:pt x="0" y="0"/>
                    </a:lnTo>
                    <a:lnTo>
                      <a:pt x="0" y="13"/>
                    </a:lnTo>
                    <a:lnTo>
                      <a:pt x="2" y="13"/>
                    </a:lnTo>
                    <a:lnTo>
                      <a:pt x="2" y="13"/>
                    </a:lnTo>
                    <a:lnTo>
                      <a:pt x="2" y="13"/>
                    </a:lnTo>
                    <a:lnTo>
                      <a:pt x="6" y="11"/>
                    </a:lnTo>
                    <a:lnTo>
                      <a:pt x="8" y="7"/>
                    </a:lnTo>
                    <a:lnTo>
                      <a:pt x="6" y="2"/>
                    </a:lnTo>
                    <a:lnTo>
                      <a:pt x="2"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2" name="Freeform 1145"/>
              <p:cNvSpPr>
                <a:spLocks/>
              </p:cNvSpPr>
              <p:nvPr/>
            </p:nvSpPr>
            <p:spPr bwMode="auto">
              <a:xfrm>
                <a:off x="7148" y="1795"/>
                <a:ext cx="11" cy="13"/>
              </a:xfrm>
              <a:custGeom>
                <a:avLst/>
                <a:gdLst>
                  <a:gd name="T0" fmla="*/ 4 w 11"/>
                  <a:gd name="T1" fmla="*/ 13 h 13"/>
                  <a:gd name="T2" fmla="*/ 4 w 11"/>
                  <a:gd name="T3" fmla="*/ 0 h 13"/>
                  <a:gd name="T4" fmla="*/ 0 w 11"/>
                  <a:gd name="T5" fmla="*/ 0 h 13"/>
                  <a:gd name="T6" fmla="*/ 0 w 11"/>
                  <a:gd name="T7" fmla="*/ 13 h 13"/>
                  <a:gd name="T8" fmla="*/ 4 w 11"/>
                  <a:gd name="T9" fmla="*/ 13 h 13"/>
                  <a:gd name="T10" fmla="*/ 4 w 11"/>
                  <a:gd name="T11" fmla="*/ 13 h 13"/>
                  <a:gd name="T12" fmla="*/ 4 w 11"/>
                  <a:gd name="T13" fmla="*/ 13 h 13"/>
                  <a:gd name="T14" fmla="*/ 9 w 11"/>
                  <a:gd name="T15" fmla="*/ 11 h 13"/>
                  <a:gd name="T16" fmla="*/ 11 w 11"/>
                  <a:gd name="T17" fmla="*/ 7 h 13"/>
                  <a:gd name="T18" fmla="*/ 9 w 11"/>
                  <a:gd name="T19" fmla="*/ 2 h 13"/>
                  <a:gd name="T20" fmla="*/ 4 w 11"/>
                  <a:gd name="T21" fmla="*/ 0 h 13"/>
                  <a:gd name="T22" fmla="*/ 4 w 11"/>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13">
                    <a:moveTo>
                      <a:pt x="4" y="13"/>
                    </a:moveTo>
                    <a:lnTo>
                      <a:pt x="4" y="0"/>
                    </a:lnTo>
                    <a:lnTo>
                      <a:pt x="0" y="0"/>
                    </a:lnTo>
                    <a:lnTo>
                      <a:pt x="0" y="13"/>
                    </a:lnTo>
                    <a:lnTo>
                      <a:pt x="4" y="13"/>
                    </a:lnTo>
                    <a:lnTo>
                      <a:pt x="4" y="13"/>
                    </a:lnTo>
                    <a:lnTo>
                      <a:pt x="4" y="13"/>
                    </a:lnTo>
                    <a:lnTo>
                      <a:pt x="9" y="11"/>
                    </a:lnTo>
                    <a:lnTo>
                      <a:pt x="11" y="7"/>
                    </a:lnTo>
                    <a:lnTo>
                      <a:pt x="9" y="2"/>
                    </a:lnTo>
                    <a:lnTo>
                      <a:pt x="4" y="0"/>
                    </a:lnTo>
                    <a:lnTo>
                      <a:pt x="4"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3" name="Freeform 1146"/>
              <p:cNvSpPr>
                <a:spLocks/>
              </p:cNvSpPr>
              <p:nvPr/>
            </p:nvSpPr>
            <p:spPr bwMode="auto">
              <a:xfrm>
                <a:off x="7152" y="1795"/>
                <a:ext cx="9" cy="13"/>
              </a:xfrm>
              <a:custGeom>
                <a:avLst/>
                <a:gdLst>
                  <a:gd name="T0" fmla="*/ 2 w 9"/>
                  <a:gd name="T1" fmla="*/ 13 h 13"/>
                  <a:gd name="T2" fmla="*/ 2 w 9"/>
                  <a:gd name="T3" fmla="*/ 0 h 13"/>
                  <a:gd name="T4" fmla="*/ 0 w 9"/>
                  <a:gd name="T5" fmla="*/ 0 h 13"/>
                  <a:gd name="T6" fmla="*/ 0 w 9"/>
                  <a:gd name="T7" fmla="*/ 13 h 13"/>
                  <a:gd name="T8" fmla="*/ 2 w 9"/>
                  <a:gd name="T9" fmla="*/ 13 h 13"/>
                  <a:gd name="T10" fmla="*/ 2 w 9"/>
                  <a:gd name="T11" fmla="*/ 13 h 13"/>
                  <a:gd name="T12" fmla="*/ 2 w 9"/>
                  <a:gd name="T13" fmla="*/ 13 h 13"/>
                  <a:gd name="T14" fmla="*/ 9 w 9"/>
                  <a:gd name="T15" fmla="*/ 11 h 13"/>
                  <a:gd name="T16" fmla="*/ 9 w 9"/>
                  <a:gd name="T17" fmla="*/ 7 h 13"/>
                  <a:gd name="T18" fmla="*/ 9 w 9"/>
                  <a:gd name="T19" fmla="*/ 2 h 13"/>
                  <a:gd name="T20" fmla="*/ 2 w 9"/>
                  <a:gd name="T21" fmla="*/ 0 h 13"/>
                  <a:gd name="T22" fmla="*/ 2 w 9"/>
                  <a:gd name="T23"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13">
                    <a:moveTo>
                      <a:pt x="2" y="13"/>
                    </a:moveTo>
                    <a:lnTo>
                      <a:pt x="2" y="0"/>
                    </a:lnTo>
                    <a:lnTo>
                      <a:pt x="0" y="0"/>
                    </a:lnTo>
                    <a:lnTo>
                      <a:pt x="0" y="13"/>
                    </a:lnTo>
                    <a:lnTo>
                      <a:pt x="2" y="13"/>
                    </a:lnTo>
                    <a:lnTo>
                      <a:pt x="2" y="13"/>
                    </a:lnTo>
                    <a:lnTo>
                      <a:pt x="2" y="13"/>
                    </a:lnTo>
                    <a:lnTo>
                      <a:pt x="9" y="11"/>
                    </a:lnTo>
                    <a:lnTo>
                      <a:pt x="9" y="7"/>
                    </a:lnTo>
                    <a:lnTo>
                      <a:pt x="9" y="2"/>
                    </a:lnTo>
                    <a:lnTo>
                      <a:pt x="2" y="0"/>
                    </a:lnTo>
                    <a:lnTo>
                      <a:pt x="2"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4" name="Rectangle 1147"/>
              <p:cNvSpPr>
                <a:spLocks noChangeArrowheads="1"/>
              </p:cNvSpPr>
              <p:nvPr/>
            </p:nvSpPr>
            <p:spPr bwMode="auto">
              <a:xfrm>
                <a:off x="7154" y="1795"/>
                <a:ext cx="3"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5" name="Rectangle 1148"/>
              <p:cNvSpPr>
                <a:spLocks noChangeArrowheads="1"/>
              </p:cNvSpPr>
              <p:nvPr/>
            </p:nvSpPr>
            <p:spPr bwMode="auto">
              <a:xfrm>
                <a:off x="6867" y="1797"/>
                <a:ext cx="16"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6" name="Rectangle 1149"/>
              <p:cNvSpPr>
                <a:spLocks noChangeArrowheads="1"/>
              </p:cNvSpPr>
              <p:nvPr/>
            </p:nvSpPr>
            <p:spPr bwMode="auto">
              <a:xfrm>
                <a:off x="6865" y="1795"/>
                <a:ext cx="20"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7" name="Freeform 1150"/>
              <p:cNvSpPr>
                <a:spLocks/>
              </p:cNvSpPr>
              <p:nvPr/>
            </p:nvSpPr>
            <p:spPr bwMode="auto">
              <a:xfrm>
                <a:off x="6880" y="1795"/>
                <a:ext cx="14" cy="9"/>
              </a:xfrm>
              <a:custGeom>
                <a:avLst/>
                <a:gdLst>
                  <a:gd name="T0" fmla="*/ 3 w 14"/>
                  <a:gd name="T1" fmla="*/ 0 h 9"/>
                  <a:gd name="T2" fmla="*/ 0 w 14"/>
                  <a:gd name="T3" fmla="*/ 2 h 9"/>
                  <a:gd name="T4" fmla="*/ 11 w 14"/>
                  <a:gd name="T5" fmla="*/ 9 h 9"/>
                  <a:gd name="T6" fmla="*/ 14 w 14"/>
                  <a:gd name="T7" fmla="*/ 7 h 9"/>
                  <a:gd name="T8" fmla="*/ 3 w 14"/>
                  <a:gd name="T9" fmla="*/ 0 h 9"/>
                </a:gdLst>
                <a:ahLst/>
                <a:cxnLst>
                  <a:cxn ang="0">
                    <a:pos x="T0" y="T1"/>
                  </a:cxn>
                  <a:cxn ang="0">
                    <a:pos x="T2" y="T3"/>
                  </a:cxn>
                  <a:cxn ang="0">
                    <a:pos x="T4" y="T5"/>
                  </a:cxn>
                  <a:cxn ang="0">
                    <a:pos x="T6" y="T7"/>
                  </a:cxn>
                  <a:cxn ang="0">
                    <a:pos x="T8" y="T9"/>
                  </a:cxn>
                </a:cxnLst>
                <a:rect l="0" t="0" r="r" b="b"/>
                <a:pathLst>
                  <a:path w="14" h="9">
                    <a:moveTo>
                      <a:pt x="3" y="0"/>
                    </a:moveTo>
                    <a:lnTo>
                      <a:pt x="0" y="2"/>
                    </a:lnTo>
                    <a:lnTo>
                      <a:pt x="11" y="9"/>
                    </a:lnTo>
                    <a:lnTo>
                      <a:pt x="14" y="7"/>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8" name="Rectangle 1151"/>
              <p:cNvSpPr>
                <a:spLocks noChangeArrowheads="1"/>
              </p:cNvSpPr>
              <p:nvPr/>
            </p:nvSpPr>
            <p:spPr bwMode="auto">
              <a:xfrm>
                <a:off x="6863" y="1790"/>
                <a:ext cx="24"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9" name="Freeform 1152"/>
              <p:cNvSpPr>
                <a:spLocks/>
              </p:cNvSpPr>
              <p:nvPr/>
            </p:nvSpPr>
            <p:spPr bwMode="auto">
              <a:xfrm>
                <a:off x="6856" y="1793"/>
                <a:ext cx="13" cy="9"/>
              </a:xfrm>
              <a:custGeom>
                <a:avLst/>
                <a:gdLst>
                  <a:gd name="T0" fmla="*/ 0 w 13"/>
                  <a:gd name="T1" fmla="*/ 4 h 9"/>
                  <a:gd name="T2" fmla="*/ 0 w 13"/>
                  <a:gd name="T3" fmla="*/ 9 h 9"/>
                  <a:gd name="T4" fmla="*/ 13 w 13"/>
                  <a:gd name="T5" fmla="*/ 2 h 9"/>
                  <a:gd name="T6" fmla="*/ 11 w 13"/>
                  <a:gd name="T7" fmla="*/ 0 h 9"/>
                  <a:gd name="T8" fmla="*/ 0 w 13"/>
                  <a:gd name="T9" fmla="*/ 4 h 9"/>
                </a:gdLst>
                <a:ahLst/>
                <a:cxnLst>
                  <a:cxn ang="0">
                    <a:pos x="T0" y="T1"/>
                  </a:cxn>
                  <a:cxn ang="0">
                    <a:pos x="T2" y="T3"/>
                  </a:cxn>
                  <a:cxn ang="0">
                    <a:pos x="T4" y="T5"/>
                  </a:cxn>
                  <a:cxn ang="0">
                    <a:pos x="T6" y="T7"/>
                  </a:cxn>
                  <a:cxn ang="0">
                    <a:pos x="T8" y="T9"/>
                  </a:cxn>
                </a:cxnLst>
                <a:rect l="0" t="0" r="r" b="b"/>
                <a:pathLst>
                  <a:path w="13" h="9">
                    <a:moveTo>
                      <a:pt x="0" y="4"/>
                    </a:moveTo>
                    <a:lnTo>
                      <a:pt x="0" y="9"/>
                    </a:lnTo>
                    <a:lnTo>
                      <a:pt x="13" y="2"/>
                    </a:lnTo>
                    <a:lnTo>
                      <a:pt x="11"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0" name="Rectangle 1153"/>
              <p:cNvSpPr>
                <a:spLocks noChangeArrowheads="1"/>
              </p:cNvSpPr>
              <p:nvPr/>
            </p:nvSpPr>
            <p:spPr bwMode="auto">
              <a:xfrm>
                <a:off x="6861" y="1788"/>
                <a:ext cx="28"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1" name="Freeform 1154"/>
              <p:cNvSpPr>
                <a:spLocks/>
              </p:cNvSpPr>
              <p:nvPr/>
            </p:nvSpPr>
            <p:spPr bwMode="auto">
              <a:xfrm>
                <a:off x="6883" y="1790"/>
                <a:ext cx="13" cy="5"/>
              </a:xfrm>
              <a:custGeom>
                <a:avLst/>
                <a:gdLst>
                  <a:gd name="T0" fmla="*/ 0 w 13"/>
                  <a:gd name="T1" fmla="*/ 0 h 5"/>
                  <a:gd name="T2" fmla="*/ 0 w 13"/>
                  <a:gd name="T3" fmla="*/ 3 h 5"/>
                  <a:gd name="T4" fmla="*/ 13 w 13"/>
                  <a:gd name="T5" fmla="*/ 5 h 5"/>
                  <a:gd name="T6" fmla="*/ 13 w 13"/>
                  <a:gd name="T7" fmla="*/ 3 h 5"/>
                  <a:gd name="T8" fmla="*/ 0 w 13"/>
                  <a:gd name="T9" fmla="*/ 0 h 5"/>
                </a:gdLst>
                <a:ahLst/>
                <a:cxnLst>
                  <a:cxn ang="0">
                    <a:pos x="T0" y="T1"/>
                  </a:cxn>
                  <a:cxn ang="0">
                    <a:pos x="T2" y="T3"/>
                  </a:cxn>
                  <a:cxn ang="0">
                    <a:pos x="T4" y="T5"/>
                  </a:cxn>
                  <a:cxn ang="0">
                    <a:pos x="T6" y="T7"/>
                  </a:cxn>
                  <a:cxn ang="0">
                    <a:pos x="T8" y="T9"/>
                  </a:cxn>
                </a:cxnLst>
                <a:rect l="0" t="0" r="r" b="b"/>
                <a:pathLst>
                  <a:path w="13" h="5">
                    <a:moveTo>
                      <a:pt x="0" y="0"/>
                    </a:moveTo>
                    <a:lnTo>
                      <a:pt x="0" y="3"/>
                    </a:lnTo>
                    <a:lnTo>
                      <a:pt x="13" y="5"/>
                    </a:lnTo>
                    <a:lnTo>
                      <a:pt x="13" y="3"/>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2" name="Rectangle 1155"/>
              <p:cNvSpPr>
                <a:spLocks noChangeArrowheads="1"/>
              </p:cNvSpPr>
              <p:nvPr/>
            </p:nvSpPr>
            <p:spPr bwMode="auto">
              <a:xfrm>
                <a:off x="6861" y="1786"/>
                <a:ext cx="28" cy="11"/>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3" name="Freeform 1156"/>
              <p:cNvSpPr>
                <a:spLocks/>
              </p:cNvSpPr>
              <p:nvPr/>
            </p:nvSpPr>
            <p:spPr bwMode="auto">
              <a:xfrm>
                <a:off x="6854" y="1788"/>
                <a:ext cx="13" cy="5"/>
              </a:xfrm>
              <a:custGeom>
                <a:avLst/>
                <a:gdLst>
                  <a:gd name="T0" fmla="*/ 0 w 13"/>
                  <a:gd name="T1" fmla="*/ 0 h 5"/>
                  <a:gd name="T2" fmla="*/ 0 w 13"/>
                  <a:gd name="T3" fmla="*/ 5 h 5"/>
                  <a:gd name="T4" fmla="*/ 13 w 13"/>
                  <a:gd name="T5" fmla="*/ 2 h 5"/>
                  <a:gd name="T6" fmla="*/ 13 w 13"/>
                  <a:gd name="T7" fmla="*/ 0 h 5"/>
                  <a:gd name="T8" fmla="*/ 0 w 13"/>
                  <a:gd name="T9" fmla="*/ 0 h 5"/>
                </a:gdLst>
                <a:ahLst/>
                <a:cxnLst>
                  <a:cxn ang="0">
                    <a:pos x="T0" y="T1"/>
                  </a:cxn>
                  <a:cxn ang="0">
                    <a:pos x="T2" y="T3"/>
                  </a:cxn>
                  <a:cxn ang="0">
                    <a:pos x="T4" y="T5"/>
                  </a:cxn>
                  <a:cxn ang="0">
                    <a:pos x="T6" y="T7"/>
                  </a:cxn>
                  <a:cxn ang="0">
                    <a:pos x="T8" y="T9"/>
                  </a:cxn>
                </a:cxnLst>
                <a:rect l="0" t="0" r="r" b="b"/>
                <a:pathLst>
                  <a:path w="13" h="5">
                    <a:moveTo>
                      <a:pt x="0" y="0"/>
                    </a:moveTo>
                    <a:lnTo>
                      <a:pt x="0" y="5"/>
                    </a:lnTo>
                    <a:lnTo>
                      <a:pt x="13" y="2"/>
                    </a:lnTo>
                    <a:lnTo>
                      <a:pt x="13"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4" name="Rectangle 1157"/>
              <p:cNvSpPr>
                <a:spLocks noChangeArrowheads="1"/>
              </p:cNvSpPr>
              <p:nvPr/>
            </p:nvSpPr>
            <p:spPr bwMode="auto">
              <a:xfrm>
                <a:off x="6861" y="1782"/>
                <a:ext cx="28"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5" name="Freeform 1158"/>
              <p:cNvSpPr>
                <a:spLocks/>
              </p:cNvSpPr>
              <p:nvPr/>
            </p:nvSpPr>
            <p:spPr bwMode="auto">
              <a:xfrm>
                <a:off x="6883" y="1784"/>
                <a:ext cx="13" cy="4"/>
              </a:xfrm>
              <a:custGeom>
                <a:avLst/>
                <a:gdLst>
                  <a:gd name="T0" fmla="*/ 0 w 13"/>
                  <a:gd name="T1" fmla="*/ 0 h 4"/>
                  <a:gd name="T2" fmla="*/ 0 w 13"/>
                  <a:gd name="T3" fmla="*/ 4 h 4"/>
                  <a:gd name="T4" fmla="*/ 13 w 13"/>
                  <a:gd name="T5" fmla="*/ 4 h 4"/>
                  <a:gd name="T6" fmla="*/ 13 w 13"/>
                  <a:gd name="T7" fmla="*/ 2 h 4"/>
                  <a:gd name="T8" fmla="*/ 0 w 13"/>
                  <a:gd name="T9" fmla="*/ 0 h 4"/>
                </a:gdLst>
                <a:ahLst/>
                <a:cxnLst>
                  <a:cxn ang="0">
                    <a:pos x="T0" y="T1"/>
                  </a:cxn>
                  <a:cxn ang="0">
                    <a:pos x="T2" y="T3"/>
                  </a:cxn>
                  <a:cxn ang="0">
                    <a:pos x="T4" y="T5"/>
                  </a:cxn>
                  <a:cxn ang="0">
                    <a:pos x="T6" y="T7"/>
                  </a:cxn>
                  <a:cxn ang="0">
                    <a:pos x="T8" y="T9"/>
                  </a:cxn>
                </a:cxnLst>
                <a:rect l="0" t="0" r="r" b="b"/>
                <a:pathLst>
                  <a:path w="13" h="4">
                    <a:moveTo>
                      <a:pt x="0" y="0"/>
                    </a:moveTo>
                    <a:lnTo>
                      <a:pt x="0" y="4"/>
                    </a:lnTo>
                    <a:lnTo>
                      <a:pt x="13" y="4"/>
                    </a:lnTo>
                    <a:lnTo>
                      <a:pt x="13" y="2"/>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6" name="Rectangle 1159"/>
              <p:cNvSpPr>
                <a:spLocks noChangeArrowheads="1"/>
              </p:cNvSpPr>
              <p:nvPr/>
            </p:nvSpPr>
            <p:spPr bwMode="auto">
              <a:xfrm>
                <a:off x="6861" y="1779"/>
                <a:ext cx="28"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7" name="Freeform 1160"/>
              <p:cNvSpPr>
                <a:spLocks/>
              </p:cNvSpPr>
              <p:nvPr/>
            </p:nvSpPr>
            <p:spPr bwMode="auto">
              <a:xfrm>
                <a:off x="6854" y="1782"/>
                <a:ext cx="13" cy="4"/>
              </a:xfrm>
              <a:custGeom>
                <a:avLst/>
                <a:gdLst>
                  <a:gd name="T0" fmla="*/ 0 w 13"/>
                  <a:gd name="T1" fmla="*/ 0 h 4"/>
                  <a:gd name="T2" fmla="*/ 0 w 13"/>
                  <a:gd name="T3" fmla="*/ 2 h 4"/>
                  <a:gd name="T4" fmla="*/ 13 w 13"/>
                  <a:gd name="T5" fmla="*/ 4 h 4"/>
                  <a:gd name="T6" fmla="*/ 13 w 13"/>
                  <a:gd name="T7" fmla="*/ 2 h 4"/>
                  <a:gd name="T8" fmla="*/ 0 w 13"/>
                  <a:gd name="T9" fmla="*/ 0 h 4"/>
                </a:gdLst>
                <a:ahLst/>
                <a:cxnLst>
                  <a:cxn ang="0">
                    <a:pos x="T0" y="T1"/>
                  </a:cxn>
                  <a:cxn ang="0">
                    <a:pos x="T2" y="T3"/>
                  </a:cxn>
                  <a:cxn ang="0">
                    <a:pos x="T4" y="T5"/>
                  </a:cxn>
                  <a:cxn ang="0">
                    <a:pos x="T6" y="T7"/>
                  </a:cxn>
                  <a:cxn ang="0">
                    <a:pos x="T8" y="T9"/>
                  </a:cxn>
                </a:cxnLst>
                <a:rect l="0" t="0" r="r" b="b"/>
                <a:pathLst>
                  <a:path w="13" h="4">
                    <a:moveTo>
                      <a:pt x="0" y="0"/>
                    </a:moveTo>
                    <a:lnTo>
                      <a:pt x="0" y="2"/>
                    </a:lnTo>
                    <a:lnTo>
                      <a:pt x="13" y="4"/>
                    </a:lnTo>
                    <a:lnTo>
                      <a:pt x="13" y="2"/>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8" name="Rectangle 1161"/>
              <p:cNvSpPr>
                <a:spLocks noChangeArrowheads="1"/>
              </p:cNvSpPr>
              <p:nvPr/>
            </p:nvSpPr>
            <p:spPr bwMode="auto">
              <a:xfrm>
                <a:off x="6861" y="1775"/>
                <a:ext cx="28"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9" name="Freeform 1162"/>
              <p:cNvSpPr>
                <a:spLocks/>
              </p:cNvSpPr>
              <p:nvPr/>
            </p:nvSpPr>
            <p:spPr bwMode="auto">
              <a:xfrm>
                <a:off x="6883" y="1777"/>
                <a:ext cx="13" cy="7"/>
              </a:xfrm>
              <a:custGeom>
                <a:avLst/>
                <a:gdLst>
                  <a:gd name="T0" fmla="*/ 0 w 13"/>
                  <a:gd name="T1" fmla="*/ 2 h 7"/>
                  <a:gd name="T2" fmla="*/ 0 w 13"/>
                  <a:gd name="T3" fmla="*/ 7 h 7"/>
                  <a:gd name="T4" fmla="*/ 13 w 13"/>
                  <a:gd name="T5" fmla="*/ 5 h 7"/>
                  <a:gd name="T6" fmla="*/ 13 w 13"/>
                  <a:gd name="T7" fmla="*/ 0 h 7"/>
                  <a:gd name="T8" fmla="*/ 0 w 13"/>
                  <a:gd name="T9" fmla="*/ 2 h 7"/>
                </a:gdLst>
                <a:ahLst/>
                <a:cxnLst>
                  <a:cxn ang="0">
                    <a:pos x="T0" y="T1"/>
                  </a:cxn>
                  <a:cxn ang="0">
                    <a:pos x="T2" y="T3"/>
                  </a:cxn>
                  <a:cxn ang="0">
                    <a:pos x="T4" y="T5"/>
                  </a:cxn>
                  <a:cxn ang="0">
                    <a:pos x="T6" y="T7"/>
                  </a:cxn>
                  <a:cxn ang="0">
                    <a:pos x="T8" y="T9"/>
                  </a:cxn>
                </a:cxnLst>
                <a:rect l="0" t="0" r="r" b="b"/>
                <a:pathLst>
                  <a:path w="13" h="7">
                    <a:moveTo>
                      <a:pt x="0" y="2"/>
                    </a:moveTo>
                    <a:lnTo>
                      <a:pt x="0" y="7"/>
                    </a:lnTo>
                    <a:lnTo>
                      <a:pt x="13" y="5"/>
                    </a:lnTo>
                    <a:lnTo>
                      <a:pt x="13" y="0"/>
                    </a:lnTo>
                    <a:lnTo>
                      <a:pt x="0"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0" name="Rectangle 1163"/>
              <p:cNvSpPr>
                <a:spLocks noChangeArrowheads="1"/>
              </p:cNvSpPr>
              <p:nvPr/>
            </p:nvSpPr>
            <p:spPr bwMode="auto">
              <a:xfrm>
                <a:off x="6861" y="1773"/>
                <a:ext cx="28"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1" name="Freeform 1164"/>
              <p:cNvSpPr>
                <a:spLocks/>
              </p:cNvSpPr>
              <p:nvPr/>
            </p:nvSpPr>
            <p:spPr bwMode="auto">
              <a:xfrm>
                <a:off x="6854" y="1775"/>
                <a:ext cx="15" cy="7"/>
              </a:xfrm>
              <a:custGeom>
                <a:avLst/>
                <a:gdLst>
                  <a:gd name="T0" fmla="*/ 2 w 15"/>
                  <a:gd name="T1" fmla="*/ 0 h 7"/>
                  <a:gd name="T2" fmla="*/ 0 w 15"/>
                  <a:gd name="T3" fmla="*/ 2 h 7"/>
                  <a:gd name="T4" fmla="*/ 13 w 15"/>
                  <a:gd name="T5" fmla="*/ 7 h 7"/>
                  <a:gd name="T6" fmla="*/ 15 w 15"/>
                  <a:gd name="T7" fmla="*/ 4 h 7"/>
                  <a:gd name="T8" fmla="*/ 2 w 15"/>
                  <a:gd name="T9" fmla="*/ 0 h 7"/>
                </a:gdLst>
                <a:ahLst/>
                <a:cxnLst>
                  <a:cxn ang="0">
                    <a:pos x="T0" y="T1"/>
                  </a:cxn>
                  <a:cxn ang="0">
                    <a:pos x="T2" y="T3"/>
                  </a:cxn>
                  <a:cxn ang="0">
                    <a:pos x="T4" y="T5"/>
                  </a:cxn>
                  <a:cxn ang="0">
                    <a:pos x="T6" y="T7"/>
                  </a:cxn>
                  <a:cxn ang="0">
                    <a:pos x="T8" y="T9"/>
                  </a:cxn>
                </a:cxnLst>
                <a:rect l="0" t="0" r="r" b="b"/>
                <a:pathLst>
                  <a:path w="15" h="7">
                    <a:moveTo>
                      <a:pt x="2" y="0"/>
                    </a:moveTo>
                    <a:lnTo>
                      <a:pt x="0" y="2"/>
                    </a:lnTo>
                    <a:lnTo>
                      <a:pt x="13" y="7"/>
                    </a:lnTo>
                    <a:lnTo>
                      <a:pt x="15" y="4"/>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2" name="Rectangle 1165"/>
              <p:cNvSpPr>
                <a:spLocks noChangeArrowheads="1"/>
              </p:cNvSpPr>
              <p:nvPr/>
            </p:nvSpPr>
            <p:spPr bwMode="auto">
              <a:xfrm>
                <a:off x="6863" y="1771"/>
                <a:ext cx="24"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3" name="Freeform 1166"/>
              <p:cNvSpPr>
                <a:spLocks/>
              </p:cNvSpPr>
              <p:nvPr/>
            </p:nvSpPr>
            <p:spPr bwMode="auto">
              <a:xfrm>
                <a:off x="6880" y="1771"/>
                <a:ext cx="14" cy="8"/>
              </a:xfrm>
              <a:custGeom>
                <a:avLst/>
                <a:gdLst>
                  <a:gd name="T0" fmla="*/ 0 w 14"/>
                  <a:gd name="T1" fmla="*/ 6 h 8"/>
                  <a:gd name="T2" fmla="*/ 3 w 14"/>
                  <a:gd name="T3" fmla="*/ 8 h 8"/>
                  <a:gd name="T4" fmla="*/ 14 w 14"/>
                  <a:gd name="T5" fmla="*/ 2 h 8"/>
                  <a:gd name="T6" fmla="*/ 11 w 14"/>
                  <a:gd name="T7" fmla="*/ 0 h 8"/>
                  <a:gd name="T8" fmla="*/ 0 w 14"/>
                  <a:gd name="T9" fmla="*/ 6 h 8"/>
                </a:gdLst>
                <a:ahLst/>
                <a:cxnLst>
                  <a:cxn ang="0">
                    <a:pos x="T0" y="T1"/>
                  </a:cxn>
                  <a:cxn ang="0">
                    <a:pos x="T2" y="T3"/>
                  </a:cxn>
                  <a:cxn ang="0">
                    <a:pos x="T4" y="T5"/>
                  </a:cxn>
                  <a:cxn ang="0">
                    <a:pos x="T6" y="T7"/>
                  </a:cxn>
                  <a:cxn ang="0">
                    <a:pos x="T8" y="T9"/>
                  </a:cxn>
                </a:cxnLst>
                <a:rect l="0" t="0" r="r" b="b"/>
                <a:pathLst>
                  <a:path w="14" h="8">
                    <a:moveTo>
                      <a:pt x="0" y="6"/>
                    </a:moveTo>
                    <a:lnTo>
                      <a:pt x="3" y="8"/>
                    </a:lnTo>
                    <a:lnTo>
                      <a:pt x="14" y="2"/>
                    </a:lnTo>
                    <a:lnTo>
                      <a:pt x="1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4" name="Rectangle 1167"/>
              <p:cNvSpPr>
                <a:spLocks noChangeArrowheads="1"/>
              </p:cNvSpPr>
              <p:nvPr/>
            </p:nvSpPr>
            <p:spPr bwMode="auto">
              <a:xfrm>
                <a:off x="6863" y="1766"/>
                <a:ext cx="22"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5" name="Rectangle 1168"/>
              <p:cNvSpPr>
                <a:spLocks noChangeArrowheads="1"/>
              </p:cNvSpPr>
              <p:nvPr/>
            </p:nvSpPr>
            <p:spPr bwMode="auto">
              <a:xfrm>
                <a:off x="6867" y="1764"/>
                <a:ext cx="16"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6" name="Freeform 1169"/>
              <p:cNvSpPr>
                <a:spLocks/>
              </p:cNvSpPr>
              <p:nvPr/>
            </p:nvSpPr>
            <p:spPr bwMode="auto">
              <a:xfrm>
                <a:off x="6861" y="1768"/>
                <a:ext cx="28" cy="38"/>
              </a:xfrm>
              <a:custGeom>
                <a:avLst/>
                <a:gdLst>
                  <a:gd name="T0" fmla="*/ 28 w 28"/>
                  <a:gd name="T1" fmla="*/ 18 h 38"/>
                  <a:gd name="T2" fmla="*/ 28 w 28"/>
                  <a:gd name="T3" fmla="*/ 11 h 38"/>
                  <a:gd name="T4" fmla="*/ 24 w 28"/>
                  <a:gd name="T5" fmla="*/ 5 h 38"/>
                  <a:gd name="T6" fmla="*/ 19 w 28"/>
                  <a:gd name="T7" fmla="*/ 0 h 38"/>
                  <a:gd name="T8" fmla="*/ 15 w 28"/>
                  <a:gd name="T9" fmla="*/ 0 h 38"/>
                  <a:gd name="T10" fmla="*/ 8 w 28"/>
                  <a:gd name="T11" fmla="*/ 0 h 38"/>
                  <a:gd name="T12" fmla="*/ 4 w 28"/>
                  <a:gd name="T13" fmla="*/ 5 h 38"/>
                  <a:gd name="T14" fmla="*/ 0 w 28"/>
                  <a:gd name="T15" fmla="*/ 11 h 38"/>
                  <a:gd name="T16" fmla="*/ 0 w 28"/>
                  <a:gd name="T17" fmla="*/ 18 h 38"/>
                  <a:gd name="T18" fmla="*/ 0 w 28"/>
                  <a:gd name="T19" fmla="*/ 27 h 38"/>
                  <a:gd name="T20" fmla="*/ 4 w 28"/>
                  <a:gd name="T21" fmla="*/ 31 h 38"/>
                  <a:gd name="T22" fmla="*/ 8 w 28"/>
                  <a:gd name="T23" fmla="*/ 36 h 38"/>
                  <a:gd name="T24" fmla="*/ 15 w 28"/>
                  <a:gd name="T25" fmla="*/ 38 h 38"/>
                  <a:gd name="T26" fmla="*/ 19 w 28"/>
                  <a:gd name="T27" fmla="*/ 36 h 38"/>
                  <a:gd name="T28" fmla="*/ 24 w 28"/>
                  <a:gd name="T29" fmla="*/ 31 h 38"/>
                  <a:gd name="T30" fmla="*/ 28 w 28"/>
                  <a:gd name="T31" fmla="*/ 27 h 38"/>
                  <a:gd name="T32" fmla="*/ 28 w 28"/>
                  <a:gd name="T3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8" h="38">
                    <a:moveTo>
                      <a:pt x="28" y="18"/>
                    </a:moveTo>
                    <a:lnTo>
                      <a:pt x="28" y="11"/>
                    </a:lnTo>
                    <a:lnTo>
                      <a:pt x="24" y="5"/>
                    </a:lnTo>
                    <a:lnTo>
                      <a:pt x="19" y="0"/>
                    </a:lnTo>
                    <a:lnTo>
                      <a:pt x="15" y="0"/>
                    </a:lnTo>
                    <a:lnTo>
                      <a:pt x="8" y="0"/>
                    </a:lnTo>
                    <a:lnTo>
                      <a:pt x="4" y="5"/>
                    </a:lnTo>
                    <a:lnTo>
                      <a:pt x="0" y="11"/>
                    </a:lnTo>
                    <a:lnTo>
                      <a:pt x="0" y="18"/>
                    </a:lnTo>
                    <a:lnTo>
                      <a:pt x="0" y="27"/>
                    </a:lnTo>
                    <a:lnTo>
                      <a:pt x="4" y="31"/>
                    </a:lnTo>
                    <a:lnTo>
                      <a:pt x="8" y="36"/>
                    </a:lnTo>
                    <a:lnTo>
                      <a:pt x="15" y="38"/>
                    </a:lnTo>
                    <a:lnTo>
                      <a:pt x="19" y="36"/>
                    </a:lnTo>
                    <a:lnTo>
                      <a:pt x="24" y="31"/>
                    </a:lnTo>
                    <a:lnTo>
                      <a:pt x="28" y="27"/>
                    </a:lnTo>
                    <a:lnTo>
                      <a:pt x="28" y="18"/>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7" name="Rectangle 1170"/>
              <p:cNvSpPr>
                <a:spLocks noChangeArrowheads="1"/>
              </p:cNvSpPr>
              <p:nvPr/>
            </p:nvSpPr>
            <p:spPr bwMode="auto">
              <a:xfrm>
                <a:off x="7017" y="1806"/>
                <a:ext cx="14"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8" name="Rectangle 1171"/>
              <p:cNvSpPr>
                <a:spLocks noChangeArrowheads="1"/>
              </p:cNvSpPr>
              <p:nvPr/>
            </p:nvSpPr>
            <p:spPr bwMode="auto">
              <a:xfrm>
                <a:off x="7013" y="1804"/>
                <a:ext cx="22"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9" name="Freeform 1172"/>
              <p:cNvSpPr>
                <a:spLocks/>
              </p:cNvSpPr>
              <p:nvPr/>
            </p:nvSpPr>
            <p:spPr bwMode="auto">
              <a:xfrm>
                <a:off x="7006" y="1804"/>
                <a:ext cx="14" cy="9"/>
              </a:xfrm>
              <a:custGeom>
                <a:avLst/>
                <a:gdLst>
                  <a:gd name="T0" fmla="*/ 0 w 14"/>
                  <a:gd name="T1" fmla="*/ 6 h 9"/>
                  <a:gd name="T2" fmla="*/ 3 w 14"/>
                  <a:gd name="T3" fmla="*/ 9 h 9"/>
                  <a:gd name="T4" fmla="*/ 14 w 14"/>
                  <a:gd name="T5" fmla="*/ 2 h 9"/>
                  <a:gd name="T6" fmla="*/ 11 w 14"/>
                  <a:gd name="T7" fmla="*/ 0 h 9"/>
                  <a:gd name="T8" fmla="*/ 0 w 14"/>
                  <a:gd name="T9" fmla="*/ 6 h 9"/>
                </a:gdLst>
                <a:ahLst/>
                <a:cxnLst>
                  <a:cxn ang="0">
                    <a:pos x="T0" y="T1"/>
                  </a:cxn>
                  <a:cxn ang="0">
                    <a:pos x="T2" y="T3"/>
                  </a:cxn>
                  <a:cxn ang="0">
                    <a:pos x="T4" y="T5"/>
                  </a:cxn>
                  <a:cxn ang="0">
                    <a:pos x="T6" y="T7"/>
                  </a:cxn>
                  <a:cxn ang="0">
                    <a:pos x="T8" y="T9"/>
                  </a:cxn>
                </a:cxnLst>
                <a:rect l="0" t="0" r="r" b="b"/>
                <a:pathLst>
                  <a:path w="14" h="9">
                    <a:moveTo>
                      <a:pt x="0" y="6"/>
                    </a:moveTo>
                    <a:lnTo>
                      <a:pt x="3" y="9"/>
                    </a:lnTo>
                    <a:lnTo>
                      <a:pt x="14" y="2"/>
                    </a:lnTo>
                    <a:lnTo>
                      <a:pt x="1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0" name="Rectangle 1173"/>
              <p:cNvSpPr>
                <a:spLocks noChangeArrowheads="1"/>
              </p:cNvSpPr>
              <p:nvPr/>
            </p:nvSpPr>
            <p:spPr bwMode="auto">
              <a:xfrm>
                <a:off x="7011" y="1799"/>
                <a:ext cx="26"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1" name="Freeform 1174"/>
              <p:cNvSpPr>
                <a:spLocks/>
              </p:cNvSpPr>
              <p:nvPr/>
            </p:nvSpPr>
            <p:spPr bwMode="auto">
              <a:xfrm>
                <a:off x="7031" y="1802"/>
                <a:ext cx="13" cy="6"/>
              </a:xfrm>
              <a:custGeom>
                <a:avLst/>
                <a:gdLst>
                  <a:gd name="T0" fmla="*/ 2 w 13"/>
                  <a:gd name="T1" fmla="*/ 0 h 6"/>
                  <a:gd name="T2" fmla="*/ 0 w 13"/>
                  <a:gd name="T3" fmla="*/ 2 h 6"/>
                  <a:gd name="T4" fmla="*/ 13 w 13"/>
                  <a:gd name="T5" fmla="*/ 6 h 6"/>
                  <a:gd name="T6" fmla="*/ 13 w 13"/>
                  <a:gd name="T7" fmla="*/ 4 h 6"/>
                  <a:gd name="T8" fmla="*/ 2 w 13"/>
                  <a:gd name="T9" fmla="*/ 0 h 6"/>
                </a:gdLst>
                <a:ahLst/>
                <a:cxnLst>
                  <a:cxn ang="0">
                    <a:pos x="T0" y="T1"/>
                  </a:cxn>
                  <a:cxn ang="0">
                    <a:pos x="T2" y="T3"/>
                  </a:cxn>
                  <a:cxn ang="0">
                    <a:pos x="T4" y="T5"/>
                  </a:cxn>
                  <a:cxn ang="0">
                    <a:pos x="T6" y="T7"/>
                  </a:cxn>
                  <a:cxn ang="0">
                    <a:pos x="T8" y="T9"/>
                  </a:cxn>
                </a:cxnLst>
                <a:rect l="0" t="0" r="r" b="b"/>
                <a:pathLst>
                  <a:path w="13" h="6">
                    <a:moveTo>
                      <a:pt x="2" y="0"/>
                    </a:moveTo>
                    <a:lnTo>
                      <a:pt x="0" y="2"/>
                    </a:lnTo>
                    <a:lnTo>
                      <a:pt x="13" y="6"/>
                    </a:lnTo>
                    <a:lnTo>
                      <a:pt x="13" y="4"/>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2" name="Rectangle 1175"/>
              <p:cNvSpPr>
                <a:spLocks noChangeArrowheads="1"/>
              </p:cNvSpPr>
              <p:nvPr/>
            </p:nvSpPr>
            <p:spPr bwMode="auto">
              <a:xfrm>
                <a:off x="7011" y="1797"/>
                <a:ext cx="26"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3" name="Freeform 1176"/>
              <p:cNvSpPr>
                <a:spLocks/>
              </p:cNvSpPr>
              <p:nvPr/>
            </p:nvSpPr>
            <p:spPr bwMode="auto">
              <a:xfrm>
                <a:off x="7004" y="1799"/>
                <a:ext cx="13" cy="7"/>
              </a:xfrm>
              <a:custGeom>
                <a:avLst/>
                <a:gdLst>
                  <a:gd name="T0" fmla="*/ 0 w 13"/>
                  <a:gd name="T1" fmla="*/ 3 h 7"/>
                  <a:gd name="T2" fmla="*/ 0 w 13"/>
                  <a:gd name="T3" fmla="*/ 7 h 7"/>
                  <a:gd name="T4" fmla="*/ 13 w 13"/>
                  <a:gd name="T5" fmla="*/ 3 h 7"/>
                  <a:gd name="T6" fmla="*/ 11 w 13"/>
                  <a:gd name="T7" fmla="*/ 0 h 7"/>
                  <a:gd name="T8" fmla="*/ 0 w 13"/>
                  <a:gd name="T9" fmla="*/ 3 h 7"/>
                </a:gdLst>
                <a:ahLst/>
                <a:cxnLst>
                  <a:cxn ang="0">
                    <a:pos x="T0" y="T1"/>
                  </a:cxn>
                  <a:cxn ang="0">
                    <a:pos x="T2" y="T3"/>
                  </a:cxn>
                  <a:cxn ang="0">
                    <a:pos x="T4" y="T5"/>
                  </a:cxn>
                  <a:cxn ang="0">
                    <a:pos x="T6" y="T7"/>
                  </a:cxn>
                  <a:cxn ang="0">
                    <a:pos x="T8" y="T9"/>
                  </a:cxn>
                </a:cxnLst>
                <a:rect l="0" t="0" r="r" b="b"/>
                <a:pathLst>
                  <a:path w="13" h="7">
                    <a:moveTo>
                      <a:pt x="0" y="3"/>
                    </a:moveTo>
                    <a:lnTo>
                      <a:pt x="0" y="7"/>
                    </a:lnTo>
                    <a:lnTo>
                      <a:pt x="13" y="3"/>
                    </a:lnTo>
                    <a:lnTo>
                      <a:pt x="11"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4" name="Rectangle 1177"/>
              <p:cNvSpPr>
                <a:spLocks noChangeArrowheads="1"/>
              </p:cNvSpPr>
              <p:nvPr/>
            </p:nvSpPr>
            <p:spPr bwMode="auto">
              <a:xfrm>
                <a:off x="7011" y="1795"/>
                <a:ext cx="29"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5" name="Freeform 1178"/>
              <p:cNvSpPr>
                <a:spLocks/>
              </p:cNvSpPr>
              <p:nvPr/>
            </p:nvSpPr>
            <p:spPr bwMode="auto">
              <a:xfrm>
                <a:off x="7033" y="1797"/>
                <a:ext cx="13" cy="5"/>
              </a:xfrm>
              <a:custGeom>
                <a:avLst/>
                <a:gdLst>
                  <a:gd name="T0" fmla="*/ 0 w 13"/>
                  <a:gd name="T1" fmla="*/ 0 h 5"/>
                  <a:gd name="T2" fmla="*/ 0 w 13"/>
                  <a:gd name="T3" fmla="*/ 2 h 5"/>
                  <a:gd name="T4" fmla="*/ 11 w 13"/>
                  <a:gd name="T5" fmla="*/ 5 h 5"/>
                  <a:gd name="T6" fmla="*/ 13 w 13"/>
                  <a:gd name="T7" fmla="*/ 2 h 5"/>
                  <a:gd name="T8" fmla="*/ 0 w 13"/>
                  <a:gd name="T9" fmla="*/ 0 h 5"/>
                </a:gdLst>
                <a:ahLst/>
                <a:cxnLst>
                  <a:cxn ang="0">
                    <a:pos x="T0" y="T1"/>
                  </a:cxn>
                  <a:cxn ang="0">
                    <a:pos x="T2" y="T3"/>
                  </a:cxn>
                  <a:cxn ang="0">
                    <a:pos x="T4" y="T5"/>
                  </a:cxn>
                  <a:cxn ang="0">
                    <a:pos x="T6" y="T7"/>
                  </a:cxn>
                  <a:cxn ang="0">
                    <a:pos x="T8" y="T9"/>
                  </a:cxn>
                </a:cxnLst>
                <a:rect l="0" t="0" r="r" b="b"/>
                <a:pathLst>
                  <a:path w="13" h="5">
                    <a:moveTo>
                      <a:pt x="0" y="0"/>
                    </a:moveTo>
                    <a:lnTo>
                      <a:pt x="0" y="2"/>
                    </a:lnTo>
                    <a:lnTo>
                      <a:pt x="11" y="5"/>
                    </a:lnTo>
                    <a:lnTo>
                      <a:pt x="13" y="2"/>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6" name="Rectangle 1179"/>
              <p:cNvSpPr>
                <a:spLocks noChangeArrowheads="1"/>
              </p:cNvSpPr>
              <p:nvPr/>
            </p:nvSpPr>
            <p:spPr bwMode="auto">
              <a:xfrm>
                <a:off x="7009" y="1790"/>
                <a:ext cx="31"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7" name="Rectangle 1180"/>
              <p:cNvSpPr>
                <a:spLocks noChangeArrowheads="1"/>
              </p:cNvSpPr>
              <p:nvPr/>
            </p:nvSpPr>
            <p:spPr bwMode="auto">
              <a:xfrm>
                <a:off x="7002" y="1795"/>
                <a:ext cx="13" cy="2"/>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8" name="Rectangle 1181"/>
              <p:cNvSpPr>
                <a:spLocks noChangeArrowheads="1"/>
              </p:cNvSpPr>
              <p:nvPr/>
            </p:nvSpPr>
            <p:spPr bwMode="auto">
              <a:xfrm>
                <a:off x="7009" y="1788"/>
                <a:ext cx="31"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9" name="Freeform 1182"/>
              <p:cNvSpPr>
                <a:spLocks/>
              </p:cNvSpPr>
              <p:nvPr/>
            </p:nvSpPr>
            <p:spPr bwMode="auto">
              <a:xfrm>
                <a:off x="7033" y="1790"/>
                <a:ext cx="13" cy="5"/>
              </a:xfrm>
              <a:custGeom>
                <a:avLst/>
                <a:gdLst>
                  <a:gd name="T0" fmla="*/ 0 w 13"/>
                  <a:gd name="T1" fmla="*/ 3 h 5"/>
                  <a:gd name="T2" fmla="*/ 0 w 13"/>
                  <a:gd name="T3" fmla="*/ 5 h 5"/>
                  <a:gd name="T4" fmla="*/ 13 w 13"/>
                  <a:gd name="T5" fmla="*/ 3 h 5"/>
                  <a:gd name="T6" fmla="*/ 13 w 13"/>
                  <a:gd name="T7" fmla="*/ 0 h 5"/>
                  <a:gd name="T8" fmla="*/ 0 w 13"/>
                  <a:gd name="T9" fmla="*/ 3 h 5"/>
                </a:gdLst>
                <a:ahLst/>
                <a:cxnLst>
                  <a:cxn ang="0">
                    <a:pos x="T0" y="T1"/>
                  </a:cxn>
                  <a:cxn ang="0">
                    <a:pos x="T2" y="T3"/>
                  </a:cxn>
                  <a:cxn ang="0">
                    <a:pos x="T4" y="T5"/>
                  </a:cxn>
                  <a:cxn ang="0">
                    <a:pos x="T6" y="T7"/>
                  </a:cxn>
                  <a:cxn ang="0">
                    <a:pos x="T8" y="T9"/>
                  </a:cxn>
                </a:cxnLst>
                <a:rect l="0" t="0" r="r" b="b"/>
                <a:pathLst>
                  <a:path w="13" h="5">
                    <a:moveTo>
                      <a:pt x="0" y="3"/>
                    </a:moveTo>
                    <a:lnTo>
                      <a:pt x="0" y="5"/>
                    </a:lnTo>
                    <a:lnTo>
                      <a:pt x="13" y="3"/>
                    </a:lnTo>
                    <a:lnTo>
                      <a:pt x="13"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0" name="Rectangle 1183"/>
              <p:cNvSpPr>
                <a:spLocks noChangeArrowheads="1"/>
              </p:cNvSpPr>
              <p:nvPr/>
            </p:nvSpPr>
            <p:spPr bwMode="auto">
              <a:xfrm>
                <a:off x="7009" y="1786"/>
                <a:ext cx="31" cy="11"/>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1" name="Freeform 1184"/>
              <p:cNvSpPr>
                <a:spLocks/>
              </p:cNvSpPr>
              <p:nvPr/>
            </p:nvSpPr>
            <p:spPr bwMode="auto">
              <a:xfrm>
                <a:off x="7004" y="1786"/>
                <a:ext cx="13" cy="7"/>
              </a:xfrm>
              <a:custGeom>
                <a:avLst/>
                <a:gdLst>
                  <a:gd name="T0" fmla="*/ 0 w 13"/>
                  <a:gd name="T1" fmla="*/ 0 h 7"/>
                  <a:gd name="T2" fmla="*/ 0 w 13"/>
                  <a:gd name="T3" fmla="*/ 4 h 7"/>
                  <a:gd name="T4" fmla="*/ 11 w 13"/>
                  <a:gd name="T5" fmla="*/ 7 h 7"/>
                  <a:gd name="T6" fmla="*/ 13 w 13"/>
                  <a:gd name="T7" fmla="*/ 4 h 7"/>
                  <a:gd name="T8" fmla="*/ 0 w 13"/>
                  <a:gd name="T9" fmla="*/ 0 h 7"/>
                </a:gdLst>
                <a:ahLst/>
                <a:cxnLst>
                  <a:cxn ang="0">
                    <a:pos x="T0" y="T1"/>
                  </a:cxn>
                  <a:cxn ang="0">
                    <a:pos x="T2" y="T3"/>
                  </a:cxn>
                  <a:cxn ang="0">
                    <a:pos x="T4" y="T5"/>
                  </a:cxn>
                  <a:cxn ang="0">
                    <a:pos x="T6" y="T7"/>
                  </a:cxn>
                  <a:cxn ang="0">
                    <a:pos x="T8" y="T9"/>
                  </a:cxn>
                </a:cxnLst>
                <a:rect l="0" t="0" r="r" b="b"/>
                <a:pathLst>
                  <a:path w="13" h="7">
                    <a:moveTo>
                      <a:pt x="0" y="0"/>
                    </a:moveTo>
                    <a:lnTo>
                      <a:pt x="0" y="4"/>
                    </a:lnTo>
                    <a:lnTo>
                      <a:pt x="11" y="7"/>
                    </a:lnTo>
                    <a:lnTo>
                      <a:pt x="13" y="4"/>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2" name="Rectangle 1185"/>
              <p:cNvSpPr>
                <a:spLocks noChangeArrowheads="1"/>
              </p:cNvSpPr>
              <p:nvPr/>
            </p:nvSpPr>
            <p:spPr bwMode="auto">
              <a:xfrm>
                <a:off x="7011" y="1782"/>
                <a:ext cx="26"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3" name="Freeform 1186"/>
              <p:cNvSpPr>
                <a:spLocks/>
              </p:cNvSpPr>
              <p:nvPr/>
            </p:nvSpPr>
            <p:spPr bwMode="auto">
              <a:xfrm>
                <a:off x="7031" y="1784"/>
                <a:ext cx="13" cy="6"/>
              </a:xfrm>
              <a:custGeom>
                <a:avLst/>
                <a:gdLst>
                  <a:gd name="T0" fmla="*/ 0 w 13"/>
                  <a:gd name="T1" fmla="*/ 4 h 6"/>
                  <a:gd name="T2" fmla="*/ 2 w 13"/>
                  <a:gd name="T3" fmla="*/ 6 h 6"/>
                  <a:gd name="T4" fmla="*/ 13 w 13"/>
                  <a:gd name="T5" fmla="*/ 2 h 6"/>
                  <a:gd name="T6" fmla="*/ 13 w 13"/>
                  <a:gd name="T7" fmla="*/ 0 h 6"/>
                  <a:gd name="T8" fmla="*/ 0 w 13"/>
                  <a:gd name="T9" fmla="*/ 4 h 6"/>
                </a:gdLst>
                <a:ahLst/>
                <a:cxnLst>
                  <a:cxn ang="0">
                    <a:pos x="T0" y="T1"/>
                  </a:cxn>
                  <a:cxn ang="0">
                    <a:pos x="T2" y="T3"/>
                  </a:cxn>
                  <a:cxn ang="0">
                    <a:pos x="T4" y="T5"/>
                  </a:cxn>
                  <a:cxn ang="0">
                    <a:pos x="T6" y="T7"/>
                  </a:cxn>
                  <a:cxn ang="0">
                    <a:pos x="T8" y="T9"/>
                  </a:cxn>
                </a:cxnLst>
                <a:rect l="0" t="0" r="r" b="b"/>
                <a:pathLst>
                  <a:path w="13" h="6">
                    <a:moveTo>
                      <a:pt x="0" y="4"/>
                    </a:moveTo>
                    <a:lnTo>
                      <a:pt x="2" y="6"/>
                    </a:lnTo>
                    <a:lnTo>
                      <a:pt x="13" y="2"/>
                    </a:lnTo>
                    <a:lnTo>
                      <a:pt x="13"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4" name="Rectangle 1187"/>
              <p:cNvSpPr>
                <a:spLocks noChangeArrowheads="1"/>
              </p:cNvSpPr>
              <p:nvPr/>
            </p:nvSpPr>
            <p:spPr bwMode="auto">
              <a:xfrm>
                <a:off x="7011" y="1779"/>
                <a:ext cx="26"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5" name="Freeform 1188"/>
              <p:cNvSpPr>
                <a:spLocks/>
              </p:cNvSpPr>
              <p:nvPr/>
            </p:nvSpPr>
            <p:spPr bwMode="auto">
              <a:xfrm>
                <a:off x="7006" y="1779"/>
                <a:ext cx="14" cy="9"/>
              </a:xfrm>
              <a:custGeom>
                <a:avLst/>
                <a:gdLst>
                  <a:gd name="T0" fmla="*/ 3 w 14"/>
                  <a:gd name="T1" fmla="*/ 0 h 9"/>
                  <a:gd name="T2" fmla="*/ 0 w 14"/>
                  <a:gd name="T3" fmla="*/ 3 h 9"/>
                  <a:gd name="T4" fmla="*/ 11 w 14"/>
                  <a:gd name="T5" fmla="*/ 9 h 9"/>
                  <a:gd name="T6" fmla="*/ 14 w 14"/>
                  <a:gd name="T7" fmla="*/ 7 h 9"/>
                  <a:gd name="T8" fmla="*/ 3 w 14"/>
                  <a:gd name="T9" fmla="*/ 0 h 9"/>
                </a:gdLst>
                <a:ahLst/>
                <a:cxnLst>
                  <a:cxn ang="0">
                    <a:pos x="T0" y="T1"/>
                  </a:cxn>
                  <a:cxn ang="0">
                    <a:pos x="T2" y="T3"/>
                  </a:cxn>
                  <a:cxn ang="0">
                    <a:pos x="T4" y="T5"/>
                  </a:cxn>
                  <a:cxn ang="0">
                    <a:pos x="T6" y="T7"/>
                  </a:cxn>
                  <a:cxn ang="0">
                    <a:pos x="T8" y="T9"/>
                  </a:cxn>
                </a:cxnLst>
                <a:rect l="0" t="0" r="r" b="b"/>
                <a:pathLst>
                  <a:path w="14" h="9">
                    <a:moveTo>
                      <a:pt x="3" y="0"/>
                    </a:moveTo>
                    <a:lnTo>
                      <a:pt x="0" y="3"/>
                    </a:lnTo>
                    <a:lnTo>
                      <a:pt x="11" y="9"/>
                    </a:lnTo>
                    <a:lnTo>
                      <a:pt x="14" y="7"/>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6" name="Rectangle 1189"/>
              <p:cNvSpPr>
                <a:spLocks noChangeArrowheads="1"/>
              </p:cNvSpPr>
              <p:nvPr/>
            </p:nvSpPr>
            <p:spPr bwMode="auto">
              <a:xfrm>
                <a:off x="7013" y="1775"/>
                <a:ext cx="22"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7" name="Rectangle 1190"/>
              <p:cNvSpPr>
                <a:spLocks noChangeArrowheads="1"/>
              </p:cNvSpPr>
              <p:nvPr/>
            </p:nvSpPr>
            <p:spPr bwMode="auto">
              <a:xfrm>
                <a:off x="7017" y="1773"/>
                <a:ext cx="14"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8" name="Freeform 1191"/>
              <p:cNvSpPr>
                <a:spLocks/>
              </p:cNvSpPr>
              <p:nvPr/>
            </p:nvSpPr>
            <p:spPr bwMode="auto">
              <a:xfrm>
                <a:off x="7009" y="1777"/>
                <a:ext cx="31" cy="38"/>
              </a:xfrm>
              <a:custGeom>
                <a:avLst/>
                <a:gdLst>
                  <a:gd name="T0" fmla="*/ 31 w 31"/>
                  <a:gd name="T1" fmla="*/ 18 h 38"/>
                  <a:gd name="T2" fmla="*/ 28 w 31"/>
                  <a:gd name="T3" fmla="*/ 11 h 38"/>
                  <a:gd name="T4" fmla="*/ 26 w 31"/>
                  <a:gd name="T5" fmla="*/ 5 h 38"/>
                  <a:gd name="T6" fmla="*/ 22 w 31"/>
                  <a:gd name="T7" fmla="*/ 0 h 38"/>
                  <a:gd name="T8" fmla="*/ 15 w 31"/>
                  <a:gd name="T9" fmla="*/ 0 h 38"/>
                  <a:gd name="T10" fmla="*/ 8 w 31"/>
                  <a:gd name="T11" fmla="*/ 0 h 38"/>
                  <a:gd name="T12" fmla="*/ 4 w 31"/>
                  <a:gd name="T13" fmla="*/ 5 h 38"/>
                  <a:gd name="T14" fmla="*/ 2 w 31"/>
                  <a:gd name="T15" fmla="*/ 11 h 38"/>
                  <a:gd name="T16" fmla="*/ 0 w 31"/>
                  <a:gd name="T17" fmla="*/ 18 h 38"/>
                  <a:gd name="T18" fmla="*/ 2 w 31"/>
                  <a:gd name="T19" fmla="*/ 27 h 38"/>
                  <a:gd name="T20" fmla="*/ 4 w 31"/>
                  <a:gd name="T21" fmla="*/ 33 h 38"/>
                  <a:gd name="T22" fmla="*/ 8 w 31"/>
                  <a:gd name="T23" fmla="*/ 36 h 38"/>
                  <a:gd name="T24" fmla="*/ 15 w 31"/>
                  <a:gd name="T25" fmla="*/ 38 h 38"/>
                  <a:gd name="T26" fmla="*/ 22 w 31"/>
                  <a:gd name="T27" fmla="*/ 36 h 38"/>
                  <a:gd name="T28" fmla="*/ 26 w 31"/>
                  <a:gd name="T29" fmla="*/ 33 h 38"/>
                  <a:gd name="T30" fmla="*/ 28 w 31"/>
                  <a:gd name="T31" fmla="*/ 27 h 38"/>
                  <a:gd name="T32" fmla="*/ 31 w 31"/>
                  <a:gd name="T33" fmla="*/ 1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1" h="38">
                    <a:moveTo>
                      <a:pt x="31" y="18"/>
                    </a:moveTo>
                    <a:lnTo>
                      <a:pt x="28" y="11"/>
                    </a:lnTo>
                    <a:lnTo>
                      <a:pt x="26" y="5"/>
                    </a:lnTo>
                    <a:lnTo>
                      <a:pt x="22" y="0"/>
                    </a:lnTo>
                    <a:lnTo>
                      <a:pt x="15" y="0"/>
                    </a:lnTo>
                    <a:lnTo>
                      <a:pt x="8" y="0"/>
                    </a:lnTo>
                    <a:lnTo>
                      <a:pt x="4" y="5"/>
                    </a:lnTo>
                    <a:lnTo>
                      <a:pt x="2" y="11"/>
                    </a:lnTo>
                    <a:lnTo>
                      <a:pt x="0" y="18"/>
                    </a:lnTo>
                    <a:lnTo>
                      <a:pt x="2" y="27"/>
                    </a:lnTo>
                    <a:lnTo>
                      <a:pt x="4" y="33"/>
                    </a:lnTo>
                    <a:lnTo>
                      <a:pt x="8" y="36"/>
                    </a:lnTo>
                    <a:lnTo>
                      <a:pt x="15" y="38"/>
                    </a:lnTo>
                    <a:lnTo>
                      <a:pt x="22" y="36"/>
                    </a:lnTo>
                    <a:lnTo>
                      <a:pt x="26" y="33"/>
                    </a:lnTo>
                    <a:lnTo>
                      <a:pt x="28" y="27"/>
                    </a:lnTo>
                    <a:lnTo>
                      <a:pt x="31" y="18"/>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9" name="Rectangle 1192"/>
              <p:cNvSpPr>
                <a:spLocks noChangeArrowheads="1"/>
              </p:cNvSpPr>
              <p:nvPr/>
            </p:nvSpPr>
            <p:spPr bwMode="auto">
              <a:xfrm>
                <a:off x="7150" y="1808"/>
                <a:ext cx="13"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0" name="Rectangle 1193"/>
              <p:cNvSpPr>
                <a:spLocks noChangeArrowheads="1"/>
              </p:cNvSpPr>
              <p:nvPr/>
            </p:nvSpPr>
            <p:spPr bwMode="auto">
              <a:xfrm>
                <a:off x="7146" y="1806"/>
                <a:ext cx="22"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1" name="Freeform 1194"/>
              <p:cNvSpPr>
                <a:spLocks/>
              </p:cNvSpPr>
              <p:nvPr/>
            </p:nvSpPr>
            <p:spPr bwMode="auto">
              <a:xfrm>
                <a:off x="7161" y="1806"/>
                <a:ext cx="13" cy="9"/>
              </a:xfrm>
              <a:custGeom>
                <a:avLst/>
                <a:gdLst>
                  <a:gd name="T0" fmla="*/ 2 w 13"/>
                  <a:gd name="T1" fmla="*/ 0 h 9"/>
                  <a:gd name="T2" fmla="*/ 0 w 13"/>
                  <a:gd name="T3" fmla="*/ 4 h 9"/>
                  <a:gd name="T4" fmla="*/ 13 w 13"/>
                  <a:gd name="T5" fmla="*/ 9 h 9"/>
                  <a:gd name="T6" fmla="*/ 13 w 13"/>
                  <a:gd name="T7" fmla="*/ 7 h 9"/>
                  <a:gd name="T8" fmla="*/ 2 w 13"/>
                  <a:gd name="T9" fmla="*/ 0 h 9"/>
                </a:gdLst>
                <a:ahLst/>
                <a:cxnLst>
                  <a:cxn ang="0">
                    <a:pos x="T0" y="T1"/>
                  </a:cxn>
                  <a:cxn ang="0">
                    <a:pos x="T2" y="T3"/>
                  </a:cxn>
                  <a:cxn ang="0">
                    <a:pos x="T4" y="T5"/>
                  </a:cxn>
                  <a:cxn ang="0">
                    <a:pos x="T6" y="T7"/>
                  </a:cxn>
                  <a:cxn ang="0">
                    <a:pos x="T8" y="T9"/>
                  </a:cxn>
                </a:cxnLst>
                <a:rect l="0" t="0" r="r" b="b"/>
                <a:pathLst>
                  <a:path w="13" h="9">
                    <a:moveTo>
                      <a:pt x="2" y="0"/>
                    </a:moveTo>
                    <a:lnTo>
                      <a:pt x="0" y="4"/>
                    </a:lnTo>
                    <a:lnTo>
                      <a:pt x="13" y="9"/>
                    </a:lnTo>
                    <a:lnTo>
                      <a:pt x="13" y="7"/>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2" name="Rectangle 1195"/>
              <p:cNvSpPr>
                <a:spLocks noChangeArrowheads="1"/>
              </p:cNvSpPr>
              <p:nvPr/>
            </p:nvSpPr>
            <p:spPr bwMode="auto">
              <a:xfrm>
                <a:off x="7143" y="1804"/>
                <a:ext cx="27"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3" name="Freeform 1196"/>
              <p:cNvSpPr>
                <a:spLocks/>
              </p:cNvSpPr>
              <p:nvPr/>
            </p:nvSpPr>
            <p:spPr bwMode="auto">
              <a:xfrm>
                <a:off x="7137" y="1804"/>
                <a:ext cx="13" cy="9"/>
              </a:xfrm>
              <a:custGeom>
                <a:avLst/>
                <a:gdLst>
                  <a:gd name="T0" fmla="*/ 0 w 13"/>
                  <a:gd name="T1" fmla="*/ 4 h 9"/>
                  <a:gd name="T2" fmla="*/ 2 w 13"/>
                  <a:gd name="T3" fmla="*/ 9 h 9"/>
                  <a:gd name="T4" fmla="*/ 13 w 13"/>
                  <a:gd name="T5" fmla="*/ 4 h 9"/>
                  <a:gd name="T6" fmla="*/ 13 w 13"/>
                  <a:gd name="T7" fmla="*/ 0 h 9"/>
                  <a:gd name="T8" fmla="*/ 0 w 13"/>
                  <a:gd name="T9" fmla="*/ 4 h 9"/>
                </a:gdLst>
                <a:ahLst/>
                <a:cxnLst>
                  <a:cxn ang="0">
                    <a:pos x="T0" y="T1"/>
                  </a:cxn>
                  <a:cxn ang="0">
                    <a:pos x="T2" y="T3"/>
                  </a:cxn>
                  <a:cxn ang="0">
                    <a:pos x="T4" y="T5"/>
                  </a:cxn>
                  <a:cxn ang="0">
                    <a:pos x="T6" y="T7"/>
                  </a:cxn>
                  <a:cxn ang="0">
                    <a:pos x="T8" y="T9"/>
                  </a:cxn>
                </a:cxnLst>
                <a:rect l="0" t="0" r="r" b="b"/>
                <a:pathLst>
                  <a:path w="13" h="9">
                    <a:moveTo>
                      <a:pt x="0" y="4"/>
                    </a:moveTo>
                    <a:lnTo>
                      <a:pt x="2" y="9"/>
                    </a:lnTo>
                    <a:lnTo>
                      <a:pt x="13" y="4"/>
                    </a:lnTo>
                    <a:lnTo>
                      <a:pt x="13"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4" name="Rectangle 1197"/>
              <p:cNvSpPr>
                <a:spLocks noChangeArrowheads="1"/>
              </p:cNvSpPr>
              <p:nvPr/>
            </p:nvSpPr>
            <p:spPr bwMode="auto">
              <a:xfrm>
                <a:off x="7143" y="1799"/>
                <a:ext cx="27"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5" name="Freeform 1198"/>
              <p:cNvSpPr>
                <a:spLocks/>
              </p:cNvSpPr>
              <p:nvPr/>
            </p:nvSpPr>
            <p:spPr bwMode="auto">
              <a:xfrm>
                <a:off x="7163" y="1802"/>
                <a:ext cx="14" cy="6"/>
              </a:xfrm>
              <a:custGeom>
                <a:avLst/>
                <a:gdLst>
                  <a:gd name="T0" fmla="*/ 2 w 14"/>
                  <a:gd name="T1" fmla="*/ 0 h 6"/>
                  <a:gd name="T2" fmla="*/ 0 w 14"/>
                  <a:gd name="T3" fmla="*/ 4 h 6"/>
                  <a:gd name="T4" fmla="*/ 14 w 14"/>
                  <a:gd name="T5" fmla="*/ 6 h 6"/>
                  <a:gd name="T6" fmla="*/ 14 w 14"/>
                  <a:gd name="T7" fmla="*/ 4 h 6"/>
                  <a:gd name="T8" fmla="*/ 2 w 14"/>
                  <a:gd name="T9" fmla="*/ 0 h 6"/>
                </a:gdLst>
                <a:ahLst/>
                <a:cxnLst>
                  <a:cxn ang="0">
                    <a:pos x="T0" y="T1"/>
                  </a:cxn>
                  <a:cxn ang="0">
                    <a:pos x="T2" y="T3"/>
                  </a:cxn>
                  <a:cxn ang="0">
                    <a:pos x="T4" y="T5"/>
                  </a:cxn>
                  <a:cxn ang="0">
                    <a:pos x="T6" y="T7"/>
                  </a:cxn>
                  <a:cxn ang="0">
                    <a:pos x="T8" y="T9"/>
                  </a:cxn>
                </a:cxnLst>
                <a:rect l="0" t="0" r="r" b="b"/>
                <a:pathLst>
                  <a:path w="14" h="6">
                    <a:moveTo>
                      <a:pt x="2" y="0"/>
                    </a:moveTo>
                    <a:lnTo>
                      <a:pt x="0" y="4"/>
                    </a:lnTo>
                    <a:lnTo>
                      <a:pt x="14" y="6"/>
                    </a:lnTo>
                    <a:lnTo>
                      <a:pt x="14" y="4"/>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6" name="Rectangle 1199"/>
              <p:cNvSpPr>
                <a:spLocks noChangeArrowheads="1"/>
              </p:cNvSpPr>
              <p:nvPr/>
            </p:nvSpPr>
            <p:spPr bwMode="auto">
              <a:xfrm>
                <a:off x="7141" y="1797"/>
                <a:ext cx="29"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7" name="Freeform 1200"/>
              <p:cNvSpPr>
                <a:spLocks/>
              </p:cNvSpPr>
              <p:nvPr/>
            </p:nvSpPr>
            <p:spPr bwMode="auto">
              <a:xfrm>
                <a:off x="7135" y="1799"/>
                <a:ext cx="13" cy="5"/>
              </a:xfrm>
              <a:custGeom>
                <a:avLst/>
                <a:gdLst>
                  <a:gd name="T0" fmla="*/ 0 w 13"/>
                  <a:gd name="T1" fmla="*/ 3 h 5"/>
                  <a:gd name="T2" fmla="*/ 0 w 13"/>
                  <a:gd name="T3" fmla="*/ 5 h 5"/>
                  <a:gd name="T4" fmla="*/ 13 w 13"/>
                  <a:gd name="T5" fmla="*/ 3 h 5"/>
                  <a:gd name="T6" fmla="*/ 13 w 13"/>
                  <a:gd name="T7" fmla="*/ 0 h 5"/>
                  <a:gd name="T8" fmla="*/ 0 w 13"/>
                  <a:gd name="T9" fmla="*/ 3 h 5"/>
                </a:gdLst>
                <a:ahLst/>
                <a:cxnLst>
                  <a:cxn ang="0">
                    <a:pos x="T0" y="T1"/>
                  </a:cxn>
                  <a:cxn ang="0">
                    <a:pos x="T2" y="T3"/>
                  </a:cxn>
                  <a:cxn ang="0">
                    <a:pos x="T4" y="T5"/>
                  </a:cxn>
                  <a:cxn ang="0">
                    <a:pos x="T6" y="T7"/>
                  </a:cxn>
                  <a:cxn ang="0">
                    <a:pos x="T8" y="T9"/>
                  </a:cxn>
                </a:cxnLst>
                <a:rect l="0" t="0" r="r" b="b"/>
                <a:pathLst>
                  <a:path w="13" h="5">
                    <a:moveTo>
                      <a:pt x="0" y="3"/>
                    </a:moveTo>
                    <a:lnTo>
                      <a:pt x="0" y="5"/>
                    </a:lnTo>
                    <a:lnTo>
                      <a:pt x="13" y="3"/>
                    </a:lnTo>
                    <a:lnTo>
                      <a:pt x="13"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8" name="Rectangle 1201"/>
              <p:cNvSpPr>
                <a:spLocks noChangeArrowheads="1"/>
              </p:cNvSpPr>
              <p:nvPr/>
            </p:nvSpPr>
            <p:spPr bwMode="auto">
              <a:xfrm>
                <a:off x="7141" y="1795"/>
                <a:ext cx="31"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9" name="Rectangle 1202"/>
              <p:cNvSpPr>
                <a:spLocks noChangeArrowheads="1"/>
              </p:cNvSpPr>
              <p:nvPr/>
            </p:nvSpPr>
            <p:spPr bwMode="auto">
              <a:xfrm>
                <a:off x="7165" y="1797"/>
                <a:ext cx="14" cy="5"/>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0" name="Rectangle 1203"/>
              <p:cNvSpPr>
                <a:spLocks noChangeArrowheads="1"/>
              </p:cNvSpPr>
              <p:nvPr/>
            </p:nvSpPr>
            <p:spPr bwMode="auto">
              <a:xfrm>
                <a:off x="7141" y="1790"/>
                <a:ext cx="31"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1" name="Freeform 1204"/>
              <p:cNvSpPr>
                <a:spLocks/>
              </p:cNvSpPr>
              <p:nvPr/>
            </p:nvSpPr>
            <p:spPr bwMode="auto">
              <a:xfrm>
                <a:off x="7135" y="1793"/>
                <a:ext cx="13" cy="6"/>
              </a:xfrm>
              <a:custGeom>
                <a:avLst/>
                <a:gdLst>
                  <a:gd name="T0" fmla="*/ 0 w 13"/>
                  <a:gd name="T1" fmla="*/ 0 h 6"/>
                  <a:gd name="T2" fmla="*/ 0 w 13"/>
                  <a:gd name="T3" fmla="*/ 4 h 6"/>
                  <a:gd name="T4" fmla="*/ 13 w 13"/>
                  <a:gd name="T5" fmla="*/ 6 h 6"/>
                  <a:gd name="T6" fmla="*/ 13 w 13"/>
                  <a:gd name="T7" fmla="*/ 2 h 6"/>
                  <a:gd name="T8" fmla="*/ 0 w 13"/>
                  <a:gd name="T9" fmla="*/ 0 h 6"/>
                </a:gdLst>
                <a:ahLst/>
                <a:cxnLst>
                  <a:cxn ang="0">
                    <a:pos x="T0" y="T1"/>
                  </a:cxn>
                  <a:cxn ang="0">
                    <a:pos x="T2" y="T3"/>
                  </a:cxn>
                  <a:cxn ang="0">
                    <a:pos x="T4" y="T5"/>
                  </a:cxn>
                  <a:cxn ang="0">
                    <a:pos x="T6" y="T7"/>
                  </a:cxn>
                  <a:cxn ang="0">
                    <a:pos x="T8" y="T9"/>
                  </a:cxn>
                </a:cxnLst>
                <a:rect l="0" t="0" r="r" b="b"/>
                <a:pathLst>
                  <a:path w="13" h="6">
                    <a:moveTo>
                      <a:pt x="0" y="0"/>
                    </a:moveTo>
                    <a:lnTo>
                      <a:pt x="0" y="4"/>
                    </a:lnTo>
                    <a:lnTo>
                      <a:pt x="13" y="6"/>
                    </a:lnTo>
                    <a:lnTo>
                      <a:pt x="13" y="2"/>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2" name="Rectangle 1205"/>
              <p:cNvSpPr>
                <a:spLocks noChangeArrowheads="1"/>
              </p:cNvSpPr>
              <p:nvPr/>
            </p:nvSpPr>
            <p:spPr bwMode="auto">
              <a:xfrm>
                <a:off x="7141" y="1788"/>
                <a:ext cx="31" cy="1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3" name="Freeform 1206"/>
              <p:cNvSpPr>
                <a:spLocks/>
              </p:cNvSpPr>
              <p:nvPr/>
            </p:nvSpPr>
            <p:spPr bwMode="auto">
              <a:xfrm>
                <a:off x="7163" y="1790"/>
                <a:ext cx="14" cy="7"/>
              </a:xfrm>
              <a:custGeom>
                <a:avLst/>
                <a:gdLst>
                  <a:gd name="T0" fmla="*/ 0 w 14"/>
                  <a:gd name="T1" fmla="*/ 3 h 7"/>
                  <a:gd name="T2" fmla="*/ 2 w 14"/>
                  <a:gd name="T3" fmla="*/ 7 h 7"/>
                  <a:gd name="T4" fmla="*/ 14 w 14"/>
                  <a:gd name="T5" fmla="*/ 3 h 7"/>
                  <a:gd name="T6" fmla="*/ 14 w 14"/>
                  <a:gd name="T7" fmla="*/ 0 h 7"/>
                  <a:gd name="T8" fmla="*/ 0 w 14"/>
                  <a:gd name="T9" fmla="*/ 3 h 7"/>
                </a:gdLst>
                <a:ahLst/>
                <a:cxnLst>
                  <a:cxn ang="0">
                    <a:pos x="T0" y="T1"/>
                  </a:cxn>
                  <a:cxn ang="0">
                    <a:pos x="T2" y="T3"/>
                  </a:cxn>
                  <a:cxn ang="0">
                    <a:pos x="T4" y="T5"/>
                  </a:cxn>
                  <a:cxn ang="0">
                    <a:pos x="T6" y="T7"/>
                  </a:cxn>
                  <a:cxn ang="0">
                    <a:pos x="T8" y="T9"/>
                  </a:cxn>
                </a:cxnLst>
                <a:rect l="0" t="0" r="r" b="b"/>
                <a:pathLst>
                  <a:path w="14" h="7">
                    <a:moveTo>
                      <a:pt x="0" y="3"/>
                    </a:moveTo>
                    <a:lnTo>
                      <a:pt x="2" y="7"/>
                    </a:lnTo>
                    <a:lnTo>
                      <a:pt x="14" y="3"/>
                    </a:lnTo>
                    <a:lnTo>
                      <a:pt x="14"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4" name="Rectangle 1207"/>
              <p:cNvSpPr>
                <a:spLocks noChangeArrowheads="1"/>
              </p:cNvSpPr>
              <p:nvPr/>
            </p:nvSpPr>
            <p:spPr bwMode="auto">
              <a:xfrm>
                <a:off x="7143" y="1786"/>
                <a:ext cx="27" cy="11"/>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5" name="Freeform 1208"/>
              <p:cNvSpPr>
                <a:spLocks/>
              </p:cNvSpPr>
              <p:nvPr/>
            </p:nvSpPr>
            <p:spPr bwMode="auto">
              <a:xfrm>
                <a:off x="7137" y="1786"/>
                <a:ext cx="13" cy="9"/>
              </a:xfrm>
              <a:custGeom>
                <a:avLst/>
                <a:gdLst>
                  <a:gd name="T0" fmla="*/ 2 w 13"/>
                  <a:gd name="T1" fmla="*/ 0 h 9"/>
                  <a:gd name="T2" fmla="*/ 0 w 13"/>
                  <a:gd name="T3" fmla="*/ 2 h 9"/>
                  <a:gd name="T4" fmla="*/ 11 w 13"/>
                  <a:gd name="T5" fmla="*/ 9 h 9"/>
                  <a:gd name="T6" fmla="*/ 13 w 13"/>
                  <a:gd name="T7" fmla="*/ 4 h 9"/>
                  <a:gd name="T8" fmla="*/ 2 w 13"/>
                  <a:gd name="T9" fmla="*/ 0 h 9"/>
                </a:gdLst>
                <a:ahLst/>
                <a:cxnLst>
                  <a:cxn ang="0">
                    <a:pos x="T0" y="T1"/>
                  </a:cxn>
                  <a:cxn ang="0">
                    <a:pos x="T2" y="T3"/>
                  </a:cxn>
                  <a:cxn ang="0">
                    <a:pos x="T4" y="T5"/>
                  </a:cxn>
                  <a:cxn ang="0">
                    <a:pos x="T6" y="T7"/>
                  </a:cxn>
                  <a:cxn ang="0">
                    <a:pos x="T8" y="T9"/>
                  </a:cxn>
                </a:cxnLst>
                <a:rect l="0" t="0" r="r" b="b"/>
                <a:pathLst>
                  <a:path w="13" h="9">
                    <a:moveTo>
                      <a:pt x="2" y="0"/>
                    </a:moveTo>
                    <a:lnTo>
                      <a:pt x="0" y="2"/>
                    </a:lnTo>
                    <a:lnTo>
                      <a:pt x="11" y="9"/>
                    </a:lnTo>
                    <a:lnTo>
                      <a:pt x="13" y="4"/>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6" name="Rectangle 1209"/>
              <p:cNvSpPr>
                <a:spLocks noChangeArrowheads="1"/>
              </p:cNvSpPr>
              <p:nvPr/>
            </p:nvSpPr>
            <p:spPr bwMode="auto">
              <a:xfrm>
                <a:off x="7143" y="1782"/>
                <a:ext cx="27" cy="13"/>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51" name="Freeform 1211"/>
            <p:cNvSpPr>
              <a:spLocks/>
            </p:cNvSpPr>
            <p:nvPr/>
          </p:nvSpPr>
          <p:spPr bwMode="auto">
            <a:xfrm>
              <a:off x="11473630" y="2485353"/>
              <a:ext cx="26934" cy="16574"/>
            </a:xfrm>
            <a:custGeom>
              <a:avLst/>
              <a:gdLst>
                <a:gd name="T0" fmla="*/ 0 w 13"/>
                <a:gd name="T1" fmla="*/ 6 h 8"/>
                <a:gd name="T2" fmla="*/ 2 w 13"/>
                <a:gd name="T3" fmla="*/ 8 h 8"/>
                <a:gd name="T4" fmla="*/ 13 w 13"/>
                <a:gd name="T5" fmla="*/ 4 h 8"/>
                <a:gd name="T6" fmla="*/ 13 w 13"/>
                <a:gd name="T7" fmla="*/ 0 h 8"/>
                <a:gd name="T8" fmla="*/ 0 w 13"/>
                <a:gd name="T9" fmla="*/ 6 h 8"/>
              </a:gdLst>
              <a:ahLst/>
              <a:cxnLst>
                <a:cxn ang="0">
                  <a:pos x="T0" y="T1"/>
                </a:cxn>
                <a:cxn ang="0">
                  <a:pos x="T2" y="T3"/>
                </a:cxn>
                <a:cxn ang="0">
                  <a:pos x="T4" y="T5"/>
                </a:cxn>
                <a:cxn ang="0">
                  <a:pos x="T6" y="T7"/>
                </a:cxn>
                <a:cxn ang="0">
                  <a:pos x="T8" y="T9"/>
                </a:cxn>
              </a:cxnLst>
              <a:rect l="0" t="0" r="r" b="b"/>
              <a:pathLst>
                <a:path w="13" h="8">
                  <a:moveTo>
                    <a:pt x="0" y="6"/>
                  </a:moveTo>
                  <a:lnTo>
                    <a:pt x="2" y="8"/>
                  </a:lnTo>
                  <a:lnTo>
                    <a:pt x="13" y="4"/>
                  </a:lnTo>
                  <a:lnTo>
                    <a:pt x="13"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2" name="Rectangle 1212"/>
            <p:cNvSpPr>
              <a:spLocks noChangeArrowheads="1"/>
            </p:cNvSpPr>
            <p:nvPr/>
          </p:nvSpPr>
          <p:spPr bwMode="auto">
            <a:xfrm>
              <a:off x="11442552" y="2479139"/>
              <a:ext cx="45580" cy="29005"/>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3" name="Rectangle 1213"/>
            <p:cNvSpPr>
              <a:spLocks noChangeArrowheads="1"/>
            </p:cNvSpPr>
            <p:nvPr/>
          </p:nvSpPr>
          <p:spPr bwMode="auto">
            <a:xfrm>
              <a:off x="11450840" y="2470851"/>
              <a:ext cx="26934" cy="26934"/>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4" name="Freeform 1214"/>
            <p:cNvSpPr>
              <a:spLocks/>
            </p:cNvSpPr>
            <p:nvPr/>
          </p:nvSpPr>
          <p:spPr bwMode="auto">
            <a:xfrm>
              <a:off x="11432194" y="2479139"/>
              <a:ext cx="64227" cy="82872"/>
            </a:xfrm>
            <a:custGeom>
              <a:avLst/>
              <a:gdLst>
                <a:gd name="T0" fmla="*/ 31 w 31"/>
                <a:gd name="T1" fmla="*/ 20 h 40"/>
                <a:gd name="T2" fmla="*/ 29 w 31"/>
                <a:gd name="T3" fmla="*/ 14 h 40"/>
                <a:gd name="T4" fmla="*/ 27 w 31"/>
                <a:gd name="T5" fmla="*/ 7 h 40"/>
                <a:gd name="T6" fmla="*/ 22 w 31"/>
                <a:gd name="T7" fmla="*/ 3 h 40"/>
                <a:gd name="T8" fmla="*/ 16 w 31"/>
                <a:gd name="T9" fmla="*/ 0 h 40"/>
                <a:gd name="T10" fmla="*/ 9 w 31"/>
                <a:gd name="T11" fmla="*/ 3 h 40"/>
                <a:gd name="T12" fmla="*/ 5 w 31"/>
                <a:gd name="T13" fmla="*/ 7 h 40"/>
                <a:gd name="T14" fmla="*/ 2 w 31"/>
                <a:gd name="T15" fmla="*/ 14 h 40"/>
                <a:gd name="T16" fmla="*/ 0 w 31"/>
                <a:gd name="T17" fmla="*/ 20 h 40"/>
                <a:gd name="T18" fmla="*/ 2 w 31"/>
                <a:gd name="T19" fmla="*/ 27 h 40"/>
                <a:gd name="T20" fmla="*/ 5 w 31"/>
                <a:gd name="T21" fmla="*/ 34 h 40"/>
                <a:gd name="T22" fmla="*/ 9 w 31"/>
                <a:gd name="T23" fmla="*/ 38 h 40"/>
                <a:gd name="T24" fmla="*/ 16 w 31"/>
                <a:gd name="T25" fmla="*/ 40 h 40"/>
                <a:gd name="T26" fmla="*/ 22 w 31"/>
                <a:gd name="T27" fmla="*/ 38 h 40"/>
                <a:gd name="T28" fmla="*/ 27 w 31"/>
                <a:gd name="T29" fmla="*/ 34 h 40"/>
                <a:gd name="T30" fmla="*/ 29 w 31"/>
                <a:gd name="T31" fmla="*/ 27 h 40"/>
                <a:gd name="T32" fmla="*/ 31 w 31"/>
                <a:gd name="T33" fmla="*/ 2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1" h="40">
                  <a:moveTo>
                    <a:pt x="31" y="20"/>
                  </a:moveTo>
                  <a:lnTo>
                    <a:pt x="29" y="14"/>
                  </a:lnTo>
                  <a:lnTo>
                    <a:pt x="27" y="7"/>
                  </a:lnTo>
                  <a:lnTo>
                    <a:pt x="22" y="3"/>
                  </a:lnTo>
                  <a:lnTo>
                    <a:pt x="16" y="0"/>
                  </a:lnTo>
                  <a:lnTo>
                    <a:pt x="9" y="3"/>
                  </a:lnTo>
                  <a:lnTo>
                    <a:pt x="5" y="7"/>
                  </a:lnTo>
                  <a:lnTo>
                    <a:pt x="2" y="14"/>
                  </a:lnTo>
                  <a:lnTo>
                    <a:pt x="0" y="20"/>
                  </a:lnTo>
                  <a:lnTo>
                    <a:pt x="2" y="27"/>
                  </a:lnTo>
                  <a:lnTo>
                    <a:pt x="5" y="34"/>
                  </a:lnTo>
                  <a:lnTo>
                    <a:pt x="9" y="38"/>
                  </a:lnTo>
                  <a:lnTo>
                    <a:pt x="16" y="40"/>
                  </a:lnTo>
                  <a:lnTo>
                    <a:pt x="22" y="38"/>
                  </a:lnTo>
                  <a:lnTo>
                    <a:pt x="27" y="34"/>
                  </a:lnTo>
                  <a:lnTo>
                    <a:pt x="29" y="27"/>
                  </a:lnTo>
                  <a:lnTo>
                    <a:pt x="31" y="20"/>
                  </a:lnTo>
                  <a:close/>
                </a:path>
              </a:pathLst>
            </a:custGeom>
            <a:solidFill>
              <a:srgbClr val="DA251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5" name="Rectangle 1215"/>
            <p:cNvSpPr>
              <a:spLocks noChangeArrowheads="1"/>
            </p:cNvSpPr>
            <p:nvPr/>
          </p:nvSpPr>
          <p:spPr bwMode="auto">
            <a:xfrm>
              <a:off x="9698091" y="5468755"/>
              <a:ext cx="1497917"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Temperature, 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6" name="Rectangle 1216"/>
            <p:cNvSpPr>
              <a:spLocks noChangeArrowheads="1"/>
            </p:cNvSpPr>
            <p:nvPr/>
          </p:nvSpPr>
          <p:spPr bwMode="auto">
            <a:xfrm rot="16200000">
              <a:off x="7620069" y="4480504"/>
              <a:ext cx="219612"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7" name="Rectangle 1217"/>
            <p:cNvSpPr>
              <a:spLocks noChangeArrowheads="1"/>
            </p:cNvSpPr>
            <p:nvPr/>
          </p:nvSpPr>
          <p:spPr bwMode="auto">
            <a:xfrm rot="16200000">
              <a:off x="7630428" y="4364483"/>
              <a:ext cx="196822"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8" name="Rectangle 1218"/>
            <p:cNvSpPr>
              <a:spLocks noChangeArrowheads="1"/>
            </p:cNvSpPr>
            <p:nvPr/>
          </p:nvSpPr>
          <p:spPr bwMode="auto">
            <a:xfrm rot="16200000">
              <a:off x="7655290" y="4283681"/>
              <a:ext cx="147099"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9" name="Rectangle 1219"/>
            <p:cNvSpPr>
              <a:spLocks noChangeArrowheads="1"/>
            </p:cNvSpPr>
            <p:nvPr/>
          </p:nvSpPr>
          <p:spPr bwMode="auto">
            <a:xfrm rot="16200000">
              <a:off x="7630428" y="4202882"/>
              <a:ext cx="196822"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0" name="Rectangle 1220"/>
            <p:cNvSpPr>
              <a:spLocks noChangeArrowheads="1"/>
            </p:cNvSpPr>
            <p:nvPr/>
          </p:nvSpPr>
          <p:spPr bwMode="auto">
            <a:xfrm rot="16200000">
              <a:off x="7630428" y="4099291"/>
              <a:ext cx="196822"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1" name="Rectangle 1221"/>
            <p:cNvSpPr>
              <a:spLocks noChangeArrowheads="1"/>
            </p:cNvSpPr>
            <p:nvPr/>
          </p:nvSpPr>
          <p:spPr bwMode="auto">
            <a:xfrm rot="16200000">
              <a:off x="7651146" y="4014347"/>
              <a:ext cx="155386"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2" name="Rectangle 1222"/>
            <p:cNvSpPr>
              <a:spLocks noChangeArrowheads="1"/>
            </p:cNvSpPr>
            <p:nvPr/>
          </p:nvSpPr>
          <p:spPr bwMode="auto">
            <a:xfrm rot="16200000">
              <a:off x="7655290" y="3954265"/>
              <a:ext cx="147099"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3" name="Rectangle 1223"/>
            <p:cNvSpPr>
              <a:spLocks noChangeArrowheads="1"/>
            </p:cNvSpPr>
            <p:nvPr/>
          </p:nvSpPr>
          <p:spPr bwMode="auto">
            <a:xfrm rot="16200000">
              <a:off x="7630428" y="3877607"/>
              <a:ext cx="196822"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v</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4" name="Rectangle 1224"/>
            <p:cNvSpPr>
              <a:spLocks noChangeArrowheads="1"/>
            </p:cNvSpPr>
            <p:nvPr/>
          </p:nvSpPr>
          <p:spPr bwMode="auto">
            <a:xfrm rot="16200000">
              <a:off x="7655290" y="3796808"/>
              <a:ext cx="147099"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i</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5" name="Rectangle 1225"/>
            <p:cNvSpPr>
              <a:spLocks noChangeArrowheads="1"/>
            </p:cNvSpPr>
            <p:nvPr/>
          </p:nvSpPr>
          <p:spPr bwMode="auto">
            <a:xfrm rot="16200000">
              <a:off x="7651146" y="3738797"/>
              <a:ext cx="155386"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6" name="Rectangle 1226"/>
            <p:cNvSpPr>
              <a:spLocks noChangeArrowheads="1"/>
            </p:cNvSpPr>
            <p:nvPr/>
          </p:nvSpPr>
          <p:spPr bwMode="auto">
            <a:xfrm rot="16200000">
              <a:off x="7630428" y="3653852"/>
              <a:ext cx="196822"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7" name="Rectangle 1227"/>
            <p:cNvSpPr>
              <a:spLocks noChangeArrowheads="1"/>
            </p:cNvSpPr>
            <p:nvPr/>
          </p:nvSpPr>
          <p:spPr bwMode="auto">
            <a:xfrm rot="16200000">
              <a:off x="7655290" y="3587554"/>
              <a:ext cx="147099"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8" name="Rectangle 1228"/>
            <p:cNvSpPr>
              <a:spLocks noChangeArrowheads="1"/>
            </p:cNvSpPr>
            <p:nvPr/>
          </p:nvSpPr>
          <p:spPr bwMode="auto">
            <a:xfrm rot="16200000">
              <a:off x="7655290" y="3531616"/>
              <a:ext cx="147099"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9" name="Rectangle 1229"/>
            <p:cNvSpPr>
              <a:spLocks noChangeArrowheads="1"/>
            </p:cNvSpPr>
            <p:nvPr/>
          </p:nvSpPr>
          <p:spPr bwMode="auto">
            <a:xfrm rot="16200000">
              <a:off x="7676008" y="3330650"/>
              <a:ext cx="211324"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0" name="Rectangle 1230"/>
            <p:cNvSpPr>
              <a:spLocks noChangeArrowheads="1"/>
            </p:cNvSpPr>
            <p:nvPr/>
          </p:nvSpPr>
          <p:spPr bwMode="auto">
            <a:xfrm rot="16200000">
              <a:off x="7667720" y="3204271"/>
              <a:ext cx="227899"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1" name="Rectangle 1231"/>
            <p:cNvSpPr>
              <a:spLocks noChangeArrowheads="1"/>
            </p:cNvSpPr>
            <p:nvPr/>
          </p:nvSpPr>
          <p:spPr bwMode="auto">
            <a:xfrm rot="16200000">
              <a:off x="7667720" y="3065459"/>
              <a:ext cx="227899"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2" name="Rectangle 1232"/>
            <p:cNvSpPr>
              <a:spLocks noChangeArrowheads="1"/>
            </p:cNvSpPr>
            <p:nvPr/>
          </p:nvSpPr>
          <p:spPr bwMode="auto">
            <a:xfrm rot="16200000">
              <a:off x="7707085" y="2968085"/>
              <a:ext cx="147099"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3" name="Rectangle 1233"/>
            <p:cNvSpPr>
              <a:spLocks noChangeArrowheads="1"/>
            </p:cNvSpPr>
            <p:nvPr/>
          </p:nvSpPr>
          <p:spPr bwMode="auto">
            <a:xfrm rot="16200000">
              <a:off x="7667720" y="2874853"/>
              <a:ext cx="227899"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4" name="Rectangle 1234"/>
            <p:cNvSpPr>
              <a:spLocks noChangeArrowheads="1"/>
            </p:cNvSpPr>
            <p:nvPr/>
          </p:nvSpPr>
          <p:spPr bwMode="auto">
            <a:xfrm rot="16200000">
              <a:off x="7682224" y="2750545"/>
              <a:ext cx="196822"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5" name="Rectangle 1235"/>
            <p:cNvSpPr>
              <a:spLocks noChangeArrowheads="1"/>
            </p:cNvSpPr>
            <p:nvPr/>
          </p:nvSpPr>
          <p:spPr bwMode="auto">
            <a:xfrm rot="16200000">
              <a:off x="7671864" y="2634523"/>
              <a:ext cx="219612" cy="28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F1A17"/>
                  </a:solidFill>
                  <a:effectLst/>
                  <a:latin typeface="Arial" panose="020B0604020202020204" pitchFamily="34" charset="0"/>
                </a:rPr>
                <a:t>P</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6" name="Rectangle 1236"/>
            <p:cNvSpPr>
              <a:spLocks noChangeArrowheads="1"/>
            </p:cNvSpPr>
            <p:nvPr/>
          </p:nvSpPr>
          <p:spPr bwMode="auto">
            <a:xfrm rot="16200000">
              <a:off x="7595208" y="3436313"/>
              <a:ext cx="234115" cy="287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1F1A17"/>
                  </a:solidFill>
                  <a:effectLst/>
                  <a:latin typeface="Symbol" panose="05050102010706020507" pitchFamily="18" charset="2"/>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pic>
        <p:nvPicPr>
          <p:cNvPr id="4" name="columns12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92433" y="7030639"/>
            <a:ext cx="609600" cy="609600"/>
          </a:xfrm>
          <a:prstGeom prst="rect">
            <a:avLst/>
          </a:prstGeom>
        </p:spPr>
      </p:pic>
      <p:sp>
        <p:nvSpPr>
          <p:cNvPr id="977" name="TextBox 976"/>
          <p:cNvSpPr txBox="1"/>
          <p:nvPr/>
        </p:nvSpPr>
        <p:spPr>
          <a:xfrm>
            <a:off x="882595" y="6265863"/>
            <a:ext cx="4529449" cy="276999"/>
          </a:xfrm>
          <a:prstGeom prst="rect">
            <a:avLst/>
          </a:prstGeom>
          <a:noFill/>
        </p:spPr>
        <p:txBody>
          <a:bodyPr wrap="square" rtlCol="0">
            <a:spAutoFit/>
          </a:bodyPr>
          <a:lstStyle/>
          <a:p>
            <a:r>
              <a:rPr lang="en-US" sz="1200" dirty="0"/>
              <a:t>L. C. Sander and S. A. Wise,  </a:t>
            </a:r>
            <a:r>
              <a:rPr lang="en-US" sz="1200" dirty="0" err="1"/>
              <a:t>Anal.Chem</a:t>
            </a:r>
            <a:r>
              <a:rPr lang="en-US" sz="1200" dirty="0"/>
              <a:t>. 61:1749-1754, 1989.</a:t>
            </a:r>
          </a:p>
        </p:txBody>
      </p:sp>
    </p:spTree>
    <p:custDataLst>
      <p:tags r:id="rId1"/>
    </p:custDataLst>
    <p:extLst>
      <p:ext uri="{BB962C8B-B14F-4D97-AF65-F5344CB8AC3E}">
        <p14:creationId xmlns:p14="http://schemas.microsoft.com/office/powerpoint/2010/main" val="2255433745"/>
      </p:ext>
    </p:extLst>
  </p:cSld>
  <p:clrMapOvr>
    <a:masterClrMapping/>
  </p:clrMapOvr>
  <mc:AlternateContent xmlns:mc="http://schemas.openxmlformats.org/markup-compatibility/2006" xmlns:p14="http://schemas.microsoft.com/office/powerpoint/2010/main">
    <mc:Choice Requires="p14">
      <p:transition spd="med" p14:dur="700" advTm="78296">
        <p:fade/>
      </p:transition>
    </mc:Choice>
    <mc:Fallback xmlns="">
      <p:transition spd="med" advTm="782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568"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500"/>
                                        <p:tgtEl>
                                          <p:spTgt spid="3">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3"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1" objId="4"/>
        <p14:stopEvt time="77645" objId="4"/>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dir="2700000" algn="tl" rotWithShape="0">
              <a:prstClr val="black">
                <a:alpha val="40000"/>
              </a:prstClr>
            </a:outerShdw>
          </a:effectLst>
        </p:spPr>
        <p:txBody>
          <a:bodyPr/>
          <a:lstStyle/>
          <a:p>
            <a:r>
              <a:rPr lang="en-US" dirty="0"/>
              <a:t>Influence of Temperature: SRM 1647d</a:t>
            </a:r>
          </a:p>
        </p:txBody>
      </p:sp>
      <p:sp>
        <p:nvSpPr>
          <p:cNvPr id="3" name="Rectangle 13"/>
          <p:cNvSpPr>
            <a:spLocks noChangeArrowheads="1"/>
          </p:cNvSpPr>
          <p:nvPr/>
        </p:nvSpPr>
        <p:spPr bwMode="auto">
          <a:xfrm>
            <a:off x="6248400" y="1641230"/>
            <a:ext cx="3962400" cy="5029200"/>
          </a:xfrm>
          <a:prstGeom prst="rect">
            <a:avLst/>
          </a:prstGeom>
          <a:solidFill>
            <a:srgbClr val="FFFFCC"/>
          </a:solidFill>
          <a:ln w="9525">
            <a:noFill/>
            <a:miter lim="800000"/>
            <a:headEnd/>
            <a:tailEnd/>
          </a:ln>
          <a:effectLst>
            <a:outerShdw blurRad="50800" dist="38100" dir="2700000" algn="tl" rotWithShape="0">
              <a:prstClr val="black">
                <a:alpha val="40000"/>
              </a:prstClr>
            </a:outerShdw>
          </a:effectLst>
        </p:spPr>
        <p:txBody>
          <a:bodyPr wrap="none" anchor="ctr"/>
          <a:lstStyle/>
          <a:p>
            <a:endParaRPr lang="en-US"/>
          </a:p>
        </p:txBody>
      </p:sp>
      <p:sp>
        <p:nvSpPr>
          <p:cNvPr id="4" name="Rectangle 2"/>
          <p:cNvSpPr>
            <a:spLocks noChangeArrowheads="1"/>
          </p:cNvSpPr>
          <p:nvPr/>
        </p:nvSpPr>
        <p:spPr bwMode="auto">
          <a:xfrm>
            <a:off x="1981200" y="1641230"/>
            <a:ext cx="3962400" cy="5029200"/>
          </a:xfrm>
          <a:prstGeom prst="rect">
            <a:avLst/>
          </a:prstGeom>
          <a:solidFill>
            <a:srgbClr val="FFFFCC"/>
          </a:solidFill>
          <a:ln w="9525">
            <a:noFill/>
            <a:miter lim="800000"/>
            <a:headEnd/>
            <a:tailEnd/>
          </a:ln>
          <a:effectLst>
            <a:outerShdw blurRad="50800" dist="38100" dir="2700000" algn="tl" rotWithShape="0">
              <a:prstClr val="black">
                <a:alpha val="40000"/>
              </a:prstClr>
            </a:outerShdw>
          </a:effectLst>
        </p:spPr>
        <p:txBody>
          <a:bodyPr wrap="none" anchor="ctr"/>
          <a:lstStyle/>
          <a:p>
            <a:endParaRPr lang="en-US" dirty="0"/>
          </a:p>
        </p:txBody>
      </p:sp>
      <p:sp>
        <p:nvSpPr>
          <p:cNvPr id="9" name="Text Box 10"/>
          <p:cNvSpPr txBox="1">
            <a:spLocks noChangeArrowheads="1"/>
          </p:cNvSpPr>
          <p:nvPr/>
        </p:nvSpPr>
        <p:spPr bwMode="auto">
          <a:xfrm>
            <a:off x="2590800" y="1160216"/>
            <a:ext cx="2800767" cy="369332"/>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p>
            <a:r>
              <a:rPr lang="en-US" b="1" dirty="0">
                <a:solidFill>
                  <a:srgbClr val="990033"/>
                </a:solidFill>
                <a:cs typeface="Arial" panose="020B0604020202020204" pitchFamily="34" charset="0"/>
              </a:rPr>
              <a:t>Low Shape Recognition</a:t>
            </a:r>
          </a:p>
        </p:txBody>
      </p:sp>
      <p:sp>
        <p:nvSpPr>
          <p:cNvPr id="10" name="Text Box 11"/>
          <p:cNvSpPr txBox="1">
            <a:spLocks noChangeArrowheads="1"/>
          </p:cNvSpPr>
          <p:nvPr/>
        </p:nvSpPr>
        <p:spPr bwMode="auto">
          <a:xfrm>
            <a:off x="6629400" y="1160216"/>
            <a:ext cx="2852063" cy="369332"/>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p>
            <a:r>
              <a:rPr lang="en-US" b="1" dirty="0">
                <a:solidFill>
                  <a:srgbClr val="990033"/>
                </a:solidFill>
                <a:cs typeface="Arial" panose="020B0604020202020204" pitchFamily="34" charset="0"/>
              </a:rPr>
              <a:t>High Shape Recognition</a:t>
            </a:r>
          </a:p>
        </p:txBody>
      </p:sp>
      <p:sp>
        <p:nvSpPr>
          <p:cNvPr id="12" name="Line 8"/>
          <p:cNvSpPr>
            <a:spLocks noChangeShapeType="1"/>
          </p:cNvSpPr>
          <p:nvPr/>
        </p:nvSpPr>
        <p:spPr bwMode="auto">
          <a:xfrm>
            <a:off x="5867400" y="4613030"/>
            <a:ext cx="533400" cy="533400"/>
          </a:xfrm>
          <a:prstGeom prst="line">
            <a:avLst/>
          </a:prstGeom>
          <a:noFill/>
          <a:ln w="76200">
            <a:solidFill>
              <a:srgbClr val="990033"/>
            </a:solidFill>
            <a:round/>
            <a:headEnd type="none" w="sm" len="sm"/>
            <a:tailEnd type="stealth" w="med" len="med"/>
          </a:ln>
          <a:effectLst/>
        </p:spPr>
        <p:txBody>
          <a:bodyPr/>
          <a:lstStyle/>
          <a:p>
            <a:endParaRPr lang="en-US"/>
          </a:p>
        </p:txBody>
      </p:sp>
      <p:sp>
        <p:nvSpPr>
          <p:cNvPr id="13" name="Line 9"/>
          <p:cNvSpPr>
            <a:spLocks noChangeShapeType="1"/>
          </p:cNvSpPr>
          <p:nvPr/>
        </p:nvSpPr>
        <p:spPr bwMode="auto">
          <a:xfrm flipH="1" flipV="1">
            <a:off x="5791200" y="2860430"/>
            <a:ext cx="533400" cy="533400"/>
          </a:xfrm>
          <a:prstGeom prst="line">
            <a:avLst/>
          </a:prstGeom>
          <a:noFill/>
          <a:ln w="76200">
            <a:solidFill>
              <a:srgbClr val="990033"/>
            </a:solidFill>
            <a:round/>
            <a:headEnd type="none" w="sm" len="sm"/>
            <a:tailEnd type="stealth" w="med" len="med"/>
          </a:ln>
          <a:effectLst/>
        </p:spPr>
        <p:txBody>
          <a:bodyPr/>
          <a:lstStyle/>
          <a:p>
            <a:endParaRPr lang="en-US"/>
          </a:p>
        </p:txBody>
      </p:sp>
      <p:sp>
        <p:nvSpPr>
          <p:cNvPr id="14" name="Rectangle 14"/>
          <p:cNvSpPr>
            <a:spLocks noChangeArrowheads="1"/>
          </p:cNvSpPr>
          <p:nvPr/>
        </p:nvSpPr>
        <p:spPr bwMode="auto">
          <a:xfrm>
            <a:off x="6400800" y="3241430"/>
            <a:ext cx="3657600" cy="1676400"/>
          </a:xfrm>
          <a:prstGeom prst="rect">
            <a:avLst/>
          </a:prstGeom>
          <a:noFill/>
          <a:ln w="28575">
            <a:solidFill>
              <a:srgbClr val="0000FF"/>
            </a:solidFill>
            <a:miter lim="800000"/>
            <a:headEnd/>
            <a:tailEnd/>
          </a:ln>
          <a:effectLst/>
        </p:spPr>
        <p:txBody>
          <a:bodyPr wrap="none" anchor="ctr"/>
          <a:lstStyle/>
          <a:p>
            <a:endParaRPr lang="en-US"/>
          </a:p>
        </p:txBody>
      </p:sp>
      <p:pic>
        <p:nvPicPr>
          <p:cNvPr id="15" name="columns13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812145" y="6984964"/>
            <a:ext cx="609600" cy="609600"/>
          </a:xfrm>
          <a:prstGeom prst="rect">
            <a:avLst/>
          </a:prstGeom>
        </p:spPr>
      </p:pic>
      <p:grpSp>
        <p:nvGrpSpPr>
          <p:cNvPr id="75" name="Group 64"/>
          <p:cNvGrpSpPr>
            <a:grpSpLocks noChangeAspect="1"/>
          </p:cNvGrpSpPr>
          <p:nvPr/>
        </p:nvGrpSpPr>
        <p:grpSpPr bwMode="auto">
          <a:xfrm>
            <a:off x="2362200" y="3455989"/>
            <a:ext cx="3416301" cy="1323976"/>
            <a:chOff x="1488" y="2177"/>
            <a:chExt cx="2152" cy="834"/>
          </a:xfrm>
        </p:grpSpPr>
        <p:sp>
          <p:nvSpPr>
            <p:cNvPr id="76" name="AutoShape 63"/>
            <p:cNvSpPr>
              <a:spLocks noChangeAspect="1" noChangeArrowheads="1" noTextEdit="1"/>
            </p:cNvSpPr>
            <p:nvPr/>
          </p:nvSpPr>
          <p:spPr bwMode="auto">
            <a:xfrm>
              <a:off x="1488" y="2186"/>
              <a:ext cx="2127" cy="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Rectangle 65"/>
            <p:cNvSpPr>
              <a:spLocks noChangeArrowheads="1"/>
            </p:cNvSpPr>
            <p:nvPr/>
          </p:nvSpPr>
          <p:spPr bwMode="auto">
            <a:xfrm>
              <a:off x="2256" y="2445"/>
              <a:ext cx="90" cy="360"/>
            </a:xfrm>
            <a:prstGeom prst="rect">
              <a:avLst/>
            </a:prstGeom>
            <a:solidFill>
              <a:srgbClr val="B9DB7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Rectangle 66"/>
            <p:cNvSpPr>
              <a:spLocks noChangeArrowheads="1"/>
            </p:cNvSpPr>
            <p:nvPr/>
          </p:nvSpPr>
          <p:spPr bwMode="auto">
            <a:xfrm>
              <a:off x="3239" y="2493"/>
              <a:ext cx="100" cy="303"/>
            </a:xfrm>
            <a:prstGeom prst="rect">
              <a:avLst/>
            </a:prstGeom>
            <a:solidFill>
              <a:srgbClr val="75C5F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Rectangle 67"/>
            <p:cNvSpPr>
              <a:spLocks noChangeArrowheads="1"/>
            </p:cNvSpPr>
            <p:nvPr/>
          </p:nvSpPr>
          <p:spPr bwMode="auto">
            <a:xfrm>
              <a:off x="2765" y="2194"/>
              <a:ext cx="102" cy="602"/>
            </a:xfrm>
            <a:prstGeom prst="rect">
              <a:avLst/>
            </a:prstGeom>
            <a:solidFill>
              <a:srgbClr val="FFF5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Line 68"/>
            <p:cNvSpPr>
              <a:spLocks noChangeShapeType="1"/>
            </p:cNvSpPr>
            <p:nvPr/>
          </p:nvSpPr>
          <p:spPr bwMode="auto">
            <a:xfrm>
              <a:off x="1500"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Line 69"/>
            <p:cNvSpPr>
              <a:spLocks noChangeShapeType="1"/>
            </p:cNvSpPr>
            <p:nvPr/>
          </p:nvSpPr>
          <p:spPr bwMode="auto">
            <a:xfrm>
              <a:off x="1549"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Rectangle 70"/>
            <p:cNvSpPr>
              <a:spLocks noChangeArrowheads="1"/>
            </p:cNvSpPr>
            <p:nvPr/>
          </p:nvSpPr>
          <p:spPr bwMode="auto">
            <a:xfrm>
              <a:off x="1563" y="2900"/>
              <a:ext cx="82"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3" name="Line 71"/>
            <p:cNvSpPr>
              <a:spLocks noChangeShapeType="1"/>
            </p:cNvSpPr>
            <p:nvPr/>
          </p:nvSpPr>
          <p:spPr bwMode="auto">
            <a:xfrm>
              <a:off x="1599"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Line 72"/>
            <p:cNvSpPr>
              <a:spLocks noChangeShapeType="1"/>
            </p:cNvSpPr>
            <p:nvPr/>
          </p:nvSpPr>
          <p:spPr bwMode="auto">
            <a:xfrm>
              <a:off x="1647"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Line 73"/>
            <p:cNvSpPr>
              <a:spLocks noChangeShapeType="1"/>
            </p:cNvSpPr>
            <p:nvPr/>
          </p:nvSpPr>
          <p:spPr bwMode="auto">
            <a:xfrm>
              <a:off x="1697"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Line 74"/>
            <p:cNvSpPr>
              <a:spLocks noChangeShapeType="1"/>
            </p:cNvSpPr>
            <p:nvPr/>
          </p:nvSpPr>
          <p:spPr bwMode="auto">
            <a:xfrm>
              <a:off x="1747"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Rectangle 75"/>
            <p:cNvSpPr>
              <a:spLocks noChangeArrowheads="1"/>
            </p:cNvSpPr>
            <p:nvPr/>
          </p:nvSpPr>
          <p:spPr bwMode="auto">
            <a:xfrm>
              <a:off x="1762" y="2900"/>
              <a:ext cx="82"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8" name="Line 76"/>
            <p:cNvSpPr>
              <a:spLocks noChangeShapeType="1"/>
            </p:cNvSpPr>
            <p:nvPr/>
          </p:nvSpPr>
          <p:spPr bwMode="auto">
            <a:xfrm>
              <a:off x="1797"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Line 77"/>
            <p:cNvSpPr>
              <a:spLocks noChangeShapeType="1"/>
            </p:cNvSpPr>
            <p:nvPr/>
          </p:nvSpPr>
          <p:spPr bwMode="auto">
            <a:xfrm>
              <a:off x="1847"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Line 78"/>
            <p:cNvSpPr>
              <a:spLocks noChangeShapeType="1"/>
            </p:cNvSpPr>
            <p:nvPr/>
          </p:nvSpPr>
          <p:spPr bwMode="auto">
            <a:xfrm>
              <a:off x="1895"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Line 79"/>
            <p:cNvSpPr>
              <a:spLocks noChangeShapeType="1"/>
            </p:cNvSpPr>
            <p:nvPr/>
          </p:nvSpPr>
          <p:spPr bwMode="auto">
            <a:xfrm>
              <a:off x="1945"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Rectangle 80"/>
            <p:cNvSpPr>
              <a:spLocks noChangeArrowheads="1"/>
            </p:cNvSpPr>
            <p:nvPr/>
          </p:nvSpPr>
          <p:spPr bwMode="auto">
            <a:xfrm>
              <a:off x="1933" y="2900"/>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3" name="Line 81"/>
            <p:cNvSpPr>
              <a:spLocks noChangeShapeType="1"/>
            </p:cNvSpPr>
            <p:nvPr/>
          </p:nvSpPr>
          <p:spPr bwMode="auto">
            <a:xfrm>
              <a:off x="1995"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Line 82"/>
            <p:cNvSpPr>
              <a:spLocks noChangeShapeType="1"/>
            </p:cNvSpPr>
            <p:nvPr/>
          </p:nvSpPr>
          <p:spPr bwMode="auto">
            <a:xfrm>
              <a:off x="2045"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Line 83"/>
            <p:cNvSpPr>
              <a:spLocks noChangeShapeType="1"/>
            </p:cNvSpPr>
            <p:nvPr/>
          </p:nvSpPr>
          <p:spPr bwMode="auto">
            <a:xfrm>
              <a:off x="2093"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Line 84"/>
            <p:cNvSpPr>
              <a:spLocks noChangeShapeType="1"/>
            </p:cNvSpPr>
            <p:nvPr/>
          </p:nvSpPr>
          <p:spPr bwMode="auto">
            <a:xfrm>
              <a:off x="2143"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Rectangle 85"/>
            <p:cNvSpPr>
              <a:spLocks noChangeArrowheads="1"/>
            </p:cNvSpPr>
            <p:nvPr/>
          </p:nvSpPr>
          <p:spPr bwMode="auto">
            <a:xfrm>
              <a:off x="2131" y="2900"/>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8" name="Line 86"/>
            <p:cNvSpPr>
              <a:spLocks noChangeShapeType="1"/>
            </p:cNvSpPr>
            <p:nvPr/>
          </p:nvSpPr>
          <p:spPr bwMode="auto">
            <a:xfrm>
              <a:off x="2192"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Line 87"/>
            <p:cNvSpPr>
              <a:spLocks noChangeShapeType="1"/>
            </p:cNvSpPr>
            <p:nvPr/>
          </p:nvSpPr>
          <p:spPr bwMode="auto">
            <a:xfrm>
              <a:off x="2242"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Line 88"/>
            <p:cNvSpPr>
              <a:spLocks noChangeShapeType="1"/>
            </p:cNvSpPr>
            <p:nvPr/>
          </p:nvSpPr>
          <p:spPr bwMode="auto">
            <a:xfrm>
              <a:off x="2290"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Line 89"/>
            <p:cNvSpPr>
              <a:spLocks noChangeShapeType="1"/>
            </p:cNvSpPr>
            <p:nvPr/>
          </p:nvSpPr>
          <p:spPr bwMode="auto">
            <a:xfrm>
              <a:off x="2340"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Rectangle 90"/>
            <p:cNvSpPr>
              <a:spLocks noChangeArrowheads="1"/>
            </p:cNvSpPr>
            <p:nvPr/>
          </p:nvSpPr>
          <p:spPr bwMode="auto">
            <a:xfrm>
              <a:off x="2329" y="2900"/>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3" name="Line 91"/>
            <p:cNvSpPr>
              <a:spLocks noChangeShapeType="1"/>
            </p:cNvSpPr>
            <p:nvPr/>
          </p:nvSpPr>
          <p:spPr bwMode="auto">
            <a:xfrm>
              <a:off x="2390"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Line 92"/>
            <p:cNvSpPr>
              <a:spLocks noChangeShapeType="1"/>
            </p:cNvSpPr>
            <p:nvPr/>
          </p:nvSpPr>
          <p:spPr bwMode="auto">
            <a:xfrm>
              <a:off x="2440"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Line 93"/>
            <p:cNvSpPr>
              <a:spLocks noChangeShapeType="1"/>
            </p:cNvSpPr>
            <p:nvPr/>
          </p:nvSpPr>
          <p:spPr bwMode="auto">
            <a:xfrm>
              <a:off x="2488"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Line 94"/>
            <p:cNvSpPr>
              <a:spLocks noChangeShapeType="1"/>
            </p:cNvSpPr>
            <p:nvPr/>
          </p:nvSpPr>
          <p:spPr bwMode="auto">
            <a:xfrm>
              <a:off x="2538"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Rectangle 95"/>
            <p:cNvSpPr>
              <a:spLocks noChangeArrowheads="1"/>
            </p:cNvSpPr>
            <p:nvPr/>
          </p:nvSpPr>
          <p:spPr bwMode="auto">
            <a:xfrm>
              <a:off x="2526" y="2900"/>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8" name="Line 96"/>
            <p:cNvSpPr>
              <a:spLocks noChangeShapeType="1"/>
            </p:cNvSpPr>
            <p:nvPr/>
          </p:nvSpPr>
          <p:spPr bwMode="auto">
            <a:xfrm>
              <a:off x="2587"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Line 97"/>
            <p:cNvSpPr>
              <a:spLocks noChangeShapeType="1"/>
            </p:cNvSpPr>
            <p:nvPr/>
          </p:nvSpPr>
          <p:spPr bwMode="auto">
            <a:xfrm>
              <a:off x="2637"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Line 98"/>
            <p:cNvSpPr>
              <a:spLocks noChangeShapeType="1"/>
            </p:cNvSpPr>
            <p:nvPr/>
          </p:nvSpPr>
          <p:spPr bwMode="auto">
            <a:xfrm>
              <a:off x="2685"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Line 99"/>
            <p:cNvSpPr>
              <a:spLocks noChangeShapeType="1"/>
            </p:cNvSpPr>
            <p:nvPr/>
          </p:nvSpPr>
          <p:spPr bwMode="auto">
            <a:xfrm>
              <a:off x="2735"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Rectangle 100"/>
            <p:cNvSpPr>
              <a:spLocks noChangeArrowheads="1"/>
            </p:cNvSpPr>
            <p:nvPr/>
          </p:nvSpPr>
          <p:spPr bwMode="auto">
            <a:xfrm>
              <a:off x="2723" y="2900"/>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3" name="Line 101"/>
            <p:cNvSpPr>
              <a:spLocks noChangeShapeType="1"/>
            </p:cNvSpPr>
            <p:nvPr/>
          </p:nvSpPr>
          <p:spPr bwMode="auto">
            <a:xfrm>
              <a:off x="2785"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Line 102"/>
            <p:cNvSpPr>
              <a:spLocks noChangeShapeType="1"/>
            </p:cNvSpPr>
            <p:nvPr/>
          </p:nvSpPr>
          <p:spPr bwMode="auto">
            <a:xfrm>
              <a:off x="2834"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Line 103"/>
            <p:cNvSpPr>
              <a:spLocks noChangeShapeType="1"/>
            </p:cNvSpPr>
            <p:nvPr/>
          </p:nvSpPr>
          <p:spPr bwMode="auto">
            <a:xfrm>
              <a:off x="2882"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Line 104"/>
            <p:cNvSpPr>
              <a:spLocks noChangeShapeType="1"/>
            </p:cNvSpPr>
            <p:nvPr/>
          </p:nvSpPr>
          <p:spPr bwMode="auto">
            <a:xfrm>
              <a:off x="2932"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Rectangle 105"/>
            <p:cNvSpPr>
              <a:spLocks noChangeArrowheads="1"/>
            </p:cNvSpPr>
            <p:nvPr/>
          </p:nvSpPr>
          <p:spPr bwMode="auto">
            <a:xfrm>
              <a:off x="2921" y="2900"/>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8" name="Line 106"/>
            <p:cNvSpPr>
              <a:spLocks noChangeShapeType="1"/>
            </p:cNvSpPr>
            <p:nvPr/>
          </p:nvSpPr>
          <p:spPr bwMode="auto">
            <a:xfrm>
              <a:off x="2982"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Line 107"/>
            <p:cNvSpPr>
              <a:spLocks noChangeShapeType="1"/>
            </p:cNvSpPr>
            <p:nvPr/>
          </p:nvSpPr>
          <p:spPr bwMode="auto">
            <a:xfrm>
              <a:off x="3032"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Line 108"/>
            <p:cNvSpPr>
              <a:spLocks noChangeShapeType="1"/>
            </p:cNvSpPr>
            <p:nvPr/>
          </p:nvSpPr>
          <p:spPr bwMode="auto">
            <a:xfrm>
              <a:off x="3080"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Line 109"/>
            <p:cNvSpPr>
              <a:spLocks noChangeShapeType="1"/>
            </p:cNvSpPr>
            <p:nvPr/>
          </p:nvSpPr>
          <p:spPr bwMode="auto">
            <a:xfrm>
              <a:off x="3130"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Rectangle 110"/>
            <p:cNvSpPr>
              <a:spLocks noChangeArrowheads="1"/>
            </p:cNvSpPr>
            <p:nvPr/>
          </p:nvSpPr>
          <p:spPr bwMode="auto">
            <a:xfrm>
              <a:off x="3118" y="2900"/>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3" name="Line 111"/>
            <p:cNvSpPr>
              <a:spLocks noChangeShapeType="1"/>
            </p:cNvSpPr>
            <p:nvPr/>
          </p:nvSpPr>
          <p:spPr bwMode="auto">
            <a:xfrm>
              <a:off x="3180"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Line 112"/>
            <p:cNvSpPr>
              <a:spLocks noChangeShapeType="1"/>
            </p:cNvSpPr>
            <p:nvPr/>
          </p:nvSpPr>
          <p:spPr bwMode="auto">
            <a:xfrm>
              <a:off x="3230"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Line 113"/>
            <p:cNvSpPr>
              <a:spLocks noChangeShapeType="1"/>
            </p:cNvSpPr>
            <p:nvPr/>
          </p:nvSpPr>
          <p:spPr bwMode="auto">
            <a:xfrm>
              <a:off x="3278"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Line 114"/>
            <p:cNvSpPr>
              <a:spLocks noChangeShapeType="1"/>
            </p:cNvSpPr>
            <p:nvPr/>
          </p:nvSpPr>
          <p:spPr bwMode="auto">
            <a:xfrm>
              <a:off x="3328"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Rectangle 115"/>
            <p:cNvSpPr>
              <a:spLocks noChangeArrowheads="1"/>
            </p:cNvSpPr>
            <p:nvPr/>
          </p:nvSpPr>
          <p:spPr bwMode="auto">
            <a:xfrm>
              <a:off x="3316" y="2900"/>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8" name="Line 116"/>
            <p:cNvSpPr>
              <a:spLocks noChangeShapeType="1"/>
            </p:cNvSpPr>
            <p:nvPr/>
          </p:nvSpPr>
          <p:spPr bwMode="auto">
            <a:xfrm>
              <a:off x="3378"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Line 117"/>
            <p:cNvSpPr>
              <a:spLocks noChangeShapeType="1"/>
            </p:cNvSpPr>
            <p:nvPr/>
          </p:nvSpPr>
          <p:spPr bwMode="auto">
            <a:xfrm>
              <a:off x="3427"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Line 118"/>
            <p:cNvSpPr>
              <a:spLocks noChangeShapeType="1"/>
            </p:cNvSpPr>
            <p:nvPr/>
          </p:nvSpPr>
          <p:spPr bwMode="auto">
            <a:xfrm>
              <a:off x="3475"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Line 119"/>
            <p:cNvSpPr>
              <a:spLocks noChangeShapeType="1"/>
            </p:cNvSpPr>
            <p:nvPr/>
          </p:nvSpPr>
          <p:spPr bwMode="auto">
            <a:xfrm>
              <a:off x="3525" y="2857"/>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Rectangle 120"/>
            <p:cNvSpPr>
              <a:spLocks noChangeArrowheads="1"/>
            </p:cNvSpPr>
            <p:nvPr/>
          </p:nvSpPr>
          <p:spPr bwMode="auto">
            <a:xfrm>
              <a:off x="3514" y="2900"/>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3" name="Line 121"/>
            <p:cNvSpPr>
              <a:spLocks noChangeShapeType="1"/>
            </p:cNvSpPr>
            <p:nvPr/>
          </p:nvSpPr>
          <p:spPr bwMode="auto">
            <a:xfrm>
              <a:off x="3575" y="2857"/>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Line 122"/>
            <p:cNvSpPr>
              <a:spLocks noChangeShapeType="1"/>
            </p:cNvSpPr>
            <p:nvPr/>
          </p:nvSpPr>
          <p:spPr bwMode="auto">
            <a:xfrm>
              <a:off x="1513" y="2867"/>
              <a:ext cx="2032" cy="0"/>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Freeform 123"/>
            <p:cNvSpPr>
              <a:spLocks/>
            </p:cNvSpPr>
            <p:nvPr/>
          </p:nvSpPr>
          <p:spPr bwMode="auto">
            <a:xfrm>
              <a:off x="1509" y="2615"/>
              <a:ext cx="547" cy="171"/>
            </a:xfrm>
            <a:custGeom>
              <a:avLst/>
              <a:gdLst>
                <a:gd name="T0" fmla="*/ 30 w 1093"/>
                <a:gd name="T1" fmla="*/ 342 h 342"/>
                <a:gd name="T2" fmla="*/ 70 w 1093"/>
                <a:gd name="T3" fmla="*/ 342 h 342"/>
                <a:gd name="T4" fmla="*/ 104 w 1093"/>
                <a:gd name="T5" fmla="*/ 342 h 342"/>
                <a:gd name="T6" fmla="*/ 146 w 1093"/>
                <a:gd name="T7" fmla="*/ 342 h 342"/>
                <a:gd name="T8" fmla="*/ 180 w 1093"/>
                <a:gd name="T9" fmla="*/ 342 h 342"/>
                <a:gd name="T10" fmla="*/ 212 w 1093"/>
                <a:gd name="T11" fmla="*/ 342 h 342"/>
                <a:gd name="T12" fmla="*/ 246 w 1093"/>
                <a:gd name="T13" fmla="*/ 342 h 342"/>
                <a:gd name="T14" fmla="*/ 284 w 1093"/>
                <a:gd name="T15" fmla="*/ 342 h 342"/>
                <a:gd name="T16" fmla="*/ 318 w 1093"/>
                <a:gd name="T17" fmla="*/ 342 h 342"/>
                <a:gd name="T18" fmla="*/ 358 w 1093"/>
                <a:gd name="T19" fmla="*/ 342 h 342"/>
                <a:gd name="T20" fmla="*/ 392 w 1093"/>
                <a:gd name="T21" fmla="*/ 342 h 342"/>
                <a:gd name="T22" fmla="*/ 426 w 1093"/>
                <a:gd name="T23" fmla="*/ 342 h 342"/>
                <a:gd name="T24" fmla="*/ 460 w 1093"/>
                <a:gd name="T25" fmla="*/ 342 h 342"/>
                <a:gd name="T26" fmla="*/ 496 w 1093"/>
                <a:gd name="T27" fmla="*/ 338 h 342"/>
                <a:gd name="T28" fmla="*/ 530 w 1093"/>
                <a:gd name="T29" fmla="*/ 338 h 342"/>
                <a:gd name="T30" fmla="*/ 564 w 1093"/>
                <a:gd name="T31" fmla="*/ 338 h 342"/>
                <a:gd name="T32" fmla="*/ 606 w 1093"/>
                <a:gd name="T33" fmla="*/ 338 h 342"/>
                <a:gd name="T34" fmla="*/ 646 w 1093"/>
                <a:gd name="T35" fmla="*/ 338 h 342"/>
                <a:gd name="T36" fmla="*/ 684 w 1093"/>
                <a:gd name="T37" fmla="*/ 338 h 342"/>
                <a:gd name="T38" fmla="*/ 718 w 1093"/>
                <a:gd name="T39" fmla="*/ 338 h 342"/>
                <a:gd name="T40" fmla="*/ 756 w 1093"/>
                <a:gd name="T41" fmla="*/ 338 h 342"/>
                <a:gd name="T42" fmla="*/ 788 w 1093"/>
                <a:gd name="T43" fmla="*/ 338 h 342"/>
                <a:gd name="T44" fmla="*/ 826 w 1093"/>
                <a:gd name="T45" fmla="*/ 338 h 342"/>
                <a:gd name="T46" fmla="*/ 860 w 1093"/>
                <a:gd name="T47" fmla="*/ 338 h 342"/>
                <a:gd name="T48" fmla="*/ 894 w 1093"/>
                <a:gd name="T49" fmla="*/ 338 h 342"/>
                <a:gd name="T50" fmla="*/ 934 w 1093"/>
                <a:gd name="T51" fmla="*/ 334 h 342"/>
                <a:gd name="T52" fmla="*/ 968 w 1093"/>
                <a:gd name="T53" fmla="*/ 334 h 342"/>
                <a:gd name="T54" fmla="*/ 982 w 1093"/>
                <a:gd name="T55" fmla="*/ 334 h 342"/>
                <a:gd name="T56" fmla="*/ 986 w 1093"/>
                <a:gd name="T57" fmla="*/ 334 h 342"/>
                <a:gd name="T58" fmla="*/ 990 w 1093"/>
                <a:gd name="T59" fmla="*/ 330 h 342"/>
                <a:gd name="T60" fmla="*/ 994 w 1093"/>
                <a:gd name="T61" fmla="*/ 326 h 342"/>
                <a:gd name="T62" fmla="*/ 998 w 1093"/>
                <a:gd name="T63" fmla="*/ 324 h 342"/>
                <a:gd name="T64" fmla="*/ 1002 w 1093"/>
                <a:gd name="T65" fmla="*/ 316 h 342"/>
                <a:gd name="T66" fmla="*/ 1006 w 1093"/>
                <a:gd name="T67" fmla="*/ 308 h 342"/>
                <a:gd name="T68" fmla="*/ 1006 w 1093"/>
                <a:gd name="T69" fmla="*/ 296 h 342"/>
                <a:gd name="T70" fmla="*/ 1010 w 1093"/>
                <a:gd name="T71" fmla="*/ 280 h 342"/>
                <a:gd name="T72" fmla="*/ 1010 w 1093"/>
                <a:gd name="T73" fmla="*/ 266 h 342"/>
                <a:gd name="T74" fmla="*/ 1010 w 1093"/>
                <a:gd name="T75" fmla="*/ 242 h 342"/>
                <a:gd name="T76" fmla="*/ 1014 w 1093"/>
                <a:gd name="T77" fmla="*/ 216 h 342"/>
                <a:gd name="T78" fmla="*/ 1014 w 1093"/>
                <a:gd name="T79" fmla="*/ 174 h 342"/>
                <a:gd name="T80" fmla="*/ 1018 w 1093"/>
                <a:gd name="T81" fmla="*/ 96 h 342"/>
                <a:gd name="T82" fmla="*/ 1022 w 1093"/>
                <a:gd name="T83" fmla="*/ 54 h 342"/>
                <a:gd name="T84" fmla="*/ 1022 w 1093"/>
                <a:gd name="T85" fmla="*/ 24 h 342"/>
                <a:gd name="T86" fmla="*/ 1025 w 1093"/>
                <a:gd name="T87" fmla="*/ 8 h 342"/>
                <a:gd name="T88" fmla="*/ 1025 w 1093"/>
                <a:gd name="T89" fmla="*/ 0 h 342"/>
                <a:gd name="T90" fmla="*/ 1029 w 1093"/>
                <a:gd name="T91" fmla="*/ 12 h 342"/>
                <a:gd name="T92" fmla="*/ 1029 w 1093"/>
                <a:gd name="T93" fmla="*/ 32 h 342"/>
                <a:gd name="T94" fmla="*/ 1031 w 1093"/>
                <a:gd name="T95" fmla="*/ 66 h 342"/>
                <a:gd name="T96" fmla="*/ 1031 w 1093"/>
                <a:gd name="T97" fmla="*/ 150 h 342"/>
                <a:gd name="T98" fmla="*/ 1035 w 1093"/>
                <a:gd name="T99" fmla="*/ 208 h 342"/>
                <a:gd name="T100" fmla="*/ 1039 w 1093"/>
                <a:gd name="T101" fmla="*/ 242 h 342"/>
                <a:gd name="T102" fmla="*/ 1039 w 1093"/>
                <a:gd name="T103" fmla="*/ 266 h 342"/>
                <a:gd name="T104" fmla="*/ 1039 w 1093"/>
                <a:gd name="T105" fmla="*/ 284 h 342"/>
                <a:gd name="T106" fmla="*/ 1043 w 1093"/>
                <a:gd name="T107" fmla="*/ 300 h 342"/>
                <a:gd name="T108" fmla="*/ 1043 w 1093"/>
                <a:gd name="T109" fmla="*/ 308 h 342"/>
                <a:gd name="T110" fmla="*/ 1047 w 1093"/>
                <a:gd name="T111" fmla="*/ 320 h 342"/>
                <a:gd name="T112" fmla="*/ 1047 w 1093"/>
                <a:gd name="T113" fmla="*/ 324 h 342"/>
                <a:gd name="T114" fmla="*/ 1051 w 1093"/>
                <a:gd name="T115" fmla="*/ 326 h 342"/>
                <a:gd name="T116" fmla="*/ 1055 w 1093"/>
                <a:gd name="T117" fmla="*/ 330 h 342"/>
                <a:gd name="T118" fmla="*/ 1059 w 1093"/>
                <a:gd name="T119" fmla="*/ 330 h 342"/>
                <a:gd name="T120" fmla="*/ 1071 w 1093"/>
                <a:gd name="T121" fmla="*/ 334 h 342"/>
                <a:gd name="T122" fmla="*/ 1093 w 1093"/>
                <a:gd name="T123" fmla="*/ 334 h 3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093" h="342">
                  <a:moveTo>
                    <a:pt x="0" y="342"/>
                  </a:moveTo>
                  <a:lnTo>
                    <a:pt x="4" y="342"/>
                  </a:lnTo>
                  <a:lnTo>
                    <a:pt x="8" y="342"/>
                  </a:lnTo>
                  <a:lnTo>
                    <a:pt x="12" y="342"/>
                  </a:lnTo>
                  <a:lnTo>
                    <a:pt x="16" y="342"/>
                  </a:lnTo>
                  <a:lnTo>
                    <a:pt x="20" y="342"/>
                  </a:lnTo>
                  <a:lnTo>
                    <a:pt x="24" y="342"/>
                  </a:lnTo>
                  <a:lnTo>
                    <a:pt x="30" y="342"/>
                  </a:lnTo>
                  <a:lnTo>
                    <a:pt x="34" y="342"/>
                  </a:lnTo>
                  <a:lnTo>
                    <a:pt x="38" y="342"/>
                  </a:lnTo>
                  <a:lnTo>
                    <a:pt x="42" y="342"/>
                  </a:lnTo>
                  <a:lnTo>
                    <a:pt x="50" y="342"/>
                  </a:lnTo>
                  <a:lnTo>
                    <a:pt x="54" y="342"/>
                  </a:lnTo>
                  <a:lnTo>
                    <a:pt x="58" y="342"/>
                  </a:lnTo>
                  <a:lnTo>
                    <a:pt x="62" y="342"/>
                  </a:lnTo>
                  <a:lnTo>
                    <a:pt x="70" y="342"/>
                  </a:lnTo>
                  <a:lnTo>
                    <a:pt x="74" y="342"/>
                  </a:lnTo>
                  <a:lnTo>
                    <a:pt x="78" y="342"/>
                  </a:lnTo>
                  <a:lnTo>
                    <a:pt x="80" y="342"/>
                  </a:lnTo>
                  <a:lnTo>
                    <a:pt x="84" y="342"/>
                  </a:lnTo>
                  <a:lnTo>
                    <a:pt x="88" y="342"/>
                  </a:lnTo>
                  <a:lnTo>
                    <a:pt x="92" y="342"/>
                  </a:lnTo>
                  <a:lnTo>
                    <a:pt x="100" y="342"/>
                  </a:lnTo>
                  <a:lnTo>
                    <a:pt x="104" y="342"/>
                  </a:lnTo>
                  <a:lnTo>
                    <a:pt x="112" y="342"/>
                  </a:lnTo>
                  <a:lnTo>
                    <a:pt x="116" y="342"/>
                  </a:lnTo>
                  <a:lnTo>
                    <a:pt x="120" y="342"/>
                  </a:lnTo>
                  <a:lnTo>
                    <a:pt x="124" y="342"/>
                  </a:lnTo>
                  <a:lnTo>
                    <a:pt x="130" y="342"/>
                  </a:lnTo>
                  <a:lnTo>
                    <a:pt x="138" y="342"/>
                  </a:lnTo>
                  <a:lnTo>
                    <a:pt x="142" y="342"/>
                  </a:lnTo>
                  <a:lnTo>
                    <a:pt x="146" y="342"/>
                  </a:lnTo>
                  <a:lnTo>
                    <a:pt x="150" y="342"/>
                  </a:lnTo>
                  <a:lnTo>
                    <a:pt x="154" y="342"/>
                  </a:lnTo>
                  <a:lnTo>
                    <a:pt x="162" y="342"/>
                  </a:lnTo>
                  <a:lnTo>
                    <a:pt x="166" y="342"/>
                  </a:lnTo>
                  <a:lnTo>
                    <a:pt x="170" y="342"/>
                  </a:lnTo>
                  <a:lnTo>
                    <a:pt x="172" y="342"/>
                  </a:lnTo>
                  <a:lnTo>
                    <a:pt x="176" y="342"/>
                  </a:lnTo>
                  <a:lnTo>
                    <a:pt x="180" y="342"/>
                  </a:lnTo>
                  <a:lnTo>
                    <a:pt x="184" y="342"/>
                  </a:lnTo>
                  <a:lnTo>
                    <a:pt x="188" y="342"/>
                  </a:lnTo>
                  <a:lnTo>
                    <a:pt x="192" y="342"/>
                  </a:lnTo>
                  <a:lnTo>
                    <a:pt x="196" y="342"/>
                  </a:lnTo>
                  <a:lnTo>
                    <a:pt x="196" y="342"/>
                  </a:lnTo>
                  <a:lnTo>
                    <a:pt x="204" y="342"/>
                  </a:lnTo>
                  <a:lnTo>
                    <a:pt x="208" y="342"/>
                  </a:lnTo>
                  <a:lnTo>
                    <a:pt x="212" y="342"/>
                  </a:lnTo>
                  <a:lnTo>
                    <a:pt x="216" y="342"/>
                  </a:lnTo>
                  <a:lnTo>
                    <a:pt x="220" y="342"/>
                  </a:lnTo>
                  <a:lnTo>
                    <a:pt x="222" y="342"/>
                  </a:lnTo>
                  <a:lnTo>
                    <a:pt x="226" y="342"/>
                  </a:lnTo>
                  <a:lnTo>
                    <a:pt x="230" y="342"/>
                  </a:lnTo>
                  <a:lnTo>
                    <a:pt x="238" y="342"/>
                  </a:lnTo>
                  <a:lnTo>
                    <a:pt x="242" y="342"/>
                  </a:lnTo>
                  <a:lnTo>
                    <a:pt x="246" y="342"/>
                  </a:lnTo>
                  <a:lnTo>
                    <a:pt x="250" y="342"/>
                  </a:lnTo>
                  <a:lnTo>
                    <a:pt x="254" y="342"/>
                  </a:lnTo>
                  <a:lnTo>
                    <a:pt x="262" y="342"/>
                  </a:lnTo>
                  <a:lnTo>
                    <a:pt x="266" y="342"/>
                  </a:lnTo>
                  <a:lnTo>
                    <a:pt x="268" y="342"/>
                  </a:lnTo>
                  <a:lnTo>
                    <a:pt x="276" y="342"/>
                  </a:lnTo>
                  <a:lnTo>
                    <a:pt x="280" y="342"/>
                  </a:lnTo>
                  <a:lnTo>
                    <a:pt x="284" y="342"/>
                  </a:lnTo>
                  <a:lnTo>
                    <a:pt x="288" y="342"/>
                  </a:lnTo>
                  <a:lnTo>
                    <a:pt x="292" y="342"/>
                  </a:lnTo>
                  <a:lnTo>
                    <a:pt x="296" y="342"/>
                  </a:lnTo>
                  <a:lnTo>
                    <a:pt x="304" y="342"/>
                  </a:lnTo>
                  <a:lnTo>
                    <a:pt x="308" y="342"/>
                  </a:lnTo>
                  <a:lnTo>
                    <a:pt x="312" y="342"/>
                  </a:lnTo>
                  <a:lnTo>
                    <a:pt x="316" y="342"/>
                  </a:lnTo>
                  <a:lnTo>
                    <a:pt x="318" y="342"/>
                  </a:lnTo>
                  <a:lnTo>
                    <a:pt x="322" y="342"/>
                  </a:lnTo>
                  <a:lnTo>
                    <a:pt x="330" y="342"/>
                  </a:lnTo>
                  <a:lnTo>
                    <a:pt x="334" y="342"/>
                  </a:lnTo>
                  <a:lnTo>
                    <a:pt x="342" y="342"/>
                  </a:lnTo>
                  <a:lnTo>
                    <a:pt x="346" y="342"/>
                  </a:lnTo>
                  <a:lnTo>
                    <a:pt x="350" y="342"/>
                  </a:lnTo>
                  <a:lnTo>
                    <a:pt x="354" y="342"/>
                  </a:lnTo>
                  <a:lnTo>
                    <a:pt x="358" y="342"/>
                  </a:lnTo>
                  <a:lnTo>
                    <a:pt x="362" y="342"/>
                  </a:lnTo>
                  <a:lnTo>
                    <a:pt x="364" y="342"/>
                  </a:lnTo>
                  <a:lnTo>
                    <a:pt x="372" y="342"/>
                  </a:lnTo>
                  <a:lnTo>
                    <a:pt x="376" y="342"/>
                  </a:lnTo>
                  <a:lnTo>
                    <a:pt x="380" y="342"/>
                  </a:lnTo>
                  <a:lnTo>
                    <a:pt x="384" y="342"/>
                  </a:lnTo>
                  <a:lnTo>
                    <a:pt x="388" y="342"/>
                  </a:lnTo>
                  <a:lnTo>
                    <a:pt x="392" y="342"/>
                  </a:lnTo>
                  <a:lnTo>
                    <a:pt x="400" y="342"/>
                  </a:lnTo>
                  <a:lnTo>
                    <a:pt x="404" y="342"/>
                  </a:lnTo>
                  <a:lnTo>
                    <a:pt x="408" y="342"/>
                  </a:lnTo>
                  <a:lnTo>
                    <a:pt x="410" y="342"/>
                  </a:lnTo>
                  <a:lnTo>
                    <a:pt x="414" y="342"/>
                  </a:lnTo>
                  <a:lnTo>
                    <a:pt x="418" y="342"/>
                  </a:lnTo>
                  <a:lnTo>
                    <a:pt x="422" y="342"/>
                  </a:lnTo>
                  <a:lnTo>
                    <a:pt x="426" y="342"/>
                  </a:lnTo>
                  <a:lnTo>
                    <a:pt x="430" y="342"/>
                  </a:lnTo>
                  <a:lnTo>
                    <a:pt x="438" y="342"/>
                  </a:lnTo>
                  <a:lnTo>
                    <a:pt x="442" y="342"/>
                  </a:lnTo>
                  <a:lnTo>
                    <a:pt x="446" y="342"/>
                  </a:lnTo>
                  <a:lnTo>
                    <a:pt x="450" y="342"/>
                  </a:lnTo>
                  <a:lnTo>
                    <a:pt x="454" y="342"/>
                  </a:lnTo>
                  <a:lnTo>
                    <a:pt x="458" y="342"/>
                  </a:lnTo>
                  <a:lnTo>
                    <a:pt x="460" y="342"/>
                  </a:lnTo>
                  <a:lnTo>
                    <a:pt x="464" y="342"/>
                  </a:lnTo>
                  <a:lnTo>
                    <a:pt x="472" y="342"/>
                  </a:lnTo>
                  <a:lnTo>
                    <a:pt x="476" y="342"/>
                  </a:lnTo>
                  <a:lnTo>
                    <a:pt x="480" y="338"/>
                  </a:lnTo>
                  <a:lnTo>
                    <a:pt x="484" y="338"/>
                  </a:lnTo>
                  <a:lnTo>
                    <a:pt x="488" y="338"/>
                  </a:lnTo>
                  <a:lnTo>
                    <a:pt x="492" y="338"/>
                  </a:lnTo>
                  <a:lnTo>
                    <a:pt x="496" y="338"/>
                  </a:lnTo>
                  <a:lnTo>
                    <a:pt x="500" y="338"/>
                  </a:lnTo>
                  <a:lnTo>
                    <a:pt x="506" y="338"/>
                  </a:lnTo>
                  <a:lnTo>
                    <a:pt x="510" y="338"/>
                  </a:lnTo>
                  <a:lnTo>
                    <a:pt x="514" y="338"/>
                  </a:lnTo>
                  <a:lnTo>
                    <a:pt x="518" y="338"/>
                  </a:lnTo>
                  <a:lnTo>
                    <a:pt x="522" y="338"/>
                  </a:lnTo>
                  <a:lnTo>
                    <a:pt x="526" y="338"/>
                  </a:lnTo>
                  <a:lnTo>
                    <a:pt x="530" y="338"/>
                  </a:lnTo>
                  <a:lnTo>
                    <a:pt x="534" y="338"/>
                  </a:lnTo>
                  <a:lnTo>
                    <a:pt x="538" y="338"/>
                  </a:lnTo>
                  <a:lnTo>
                    <a:pt x="546" y="338"/>
                  </a:lnTo>
                  <a:lnTo>
                    <a:pt x="550" y="338"/>
                  </a:lnTo>
                  <a:lnTo>
                    <a:pt x="554" y="338"/>
                  </a:lnTo>
                  <a:lnTo>
                    <a:pt x="556" y="338"/>
                  </a:lnTo>
                  <a:lnTo>
                    <a:pt x="560" y="338"/>
                  </a:lnTo>
                  <a:lnTo>
                    <a:pt x="564" y="338"/>
                  </a:lnTo>
                  <a:lnTo>
                    <a:pt x="572" y="338"/>
                  </a:lnTo>
                  <a:lnTo>
                    <a:pt x="576" y="338"/>
                  </a:lnTo>
                  <a:lnTo>
                    <a:pt x="580" y="338"/>
                  </a:lnTo>
                  <a:lnTo>
                    <a:pt x="584" y="338"/>
                  </a:lnTo>
                  <a:lnTo>
                    <a:pt x="592" y="338"/>
                  </a:lnTo>
                  <a:lnTo>
                    <a:pt x="596" y="338"/>
                  </a:lnTo>
                  <a:lnTo>
                    <a:pt x="600" y="338"/>
                  </a:lnTo>
                  <a:lnTo>
                    <a:pt x="606" y="338"/>
                  </a:lnTo>
                  <a:lnTo>
                    <a:pt x="610" y="338"/>
                  </a:lnTo>
                  <a:lnTo>
                    <a:pt x="618" y="338"/>
                  </a:lnTo>
                  <a:lnTo>
                    <a:pt x="622" y="338"/>
                  </a:lnTo>
                  <a:lnTo>
                    <a:pt x="626" y="338"/>
                  </a:lnTo>
                  <a:lnTo>
                    <a:pt x="630" y="338"/>
                  </a:lnTo>
                  <a:lnTo>
                    <a:pt x="634" y="338"/>
                  </a:lnTo>
                  <a:lnTo>
                    <a:pt x="642" y="338"/>
                  </a:lnTo>
                  <a:lnTo>
                    <a:pt x="646" y="338"/>
                  </a:lnTo>
                  <a:lnTo>
                    <a:pt x="648" y="338"/>
                  </a:lnTo>
                  <a:lnTo>
                    <a:pt x="652" y="338"/>
                  </a:lnTo>
                  <a:lnTo>
                    <a:pt x="660" y="338"/>
                  </a:lnTo>
                  <a:lnTo>
                    <a:pt x="664" y="338"/>
                  </a:lnTo>
                  <a:lnTo>
                    <a:pt x="668" y="338"/>
                  </a:lnTo>
                  <a:lnTo>
                    <a:pt x="676" y="338"/>
                  </a:lnTo>
                  <a:lnTo>
                    <a:pt x="680" y="338"/>
                  </a:lnTo>
                  <a:lnTo>
                    <a:pt x="684" y="338"/>
                  </a:lnTo>
                  <a:lnTo>
                    <a:pt x="688" y="338"/>
                  </a:lnTo>
                  <a:lnTo>
                    <a:pt x="692" y="338"/>
                  </a:lnTo>
                  <a:lnTo>
                    <a:pt x="696" y="338"/>
                  </a:lnTo>
                  <a:lnTo>
                    <a:pt x="702" y="338"/>
                  </a:lnTo>
                  <a:lnTo>
                    <a:pt x="706" y="338"/>
                  </a:lnTo>
                  <a:lnTo>
                    <a:pt x="710" y="338"/>
                  </a:lnTo>
                  <a:lnTo>
                    <a:pt x="714" y="338"/>
                  </a:lnTo>
                  <a:lnTo>
                    <a:pt x="718" y="338"/>
                  </a:lnTo>
                  <a:lnTo>
                    <a:pt x="722" y="338"/>
                  </a:lnTo>
                  <a:lnTo>
                    <a:pt x="726" y="338"/>
                  </a:lnTo>
                  <a:lnTo>
                    <a:pt x="734" y="338"/>
                  </a:lnTo>
                  <a:lnTo>
                    <a:pt x="738" y="338"/>
                  </a:lnTo>
                  <a:lnTo>
                    <a:pt x="742" y="338"/>
                  </a:lnTo>
                  <a:lnTo>
                    <a:pt x="748" y="338"/>
                  </a:lnTo>
                  <a:lnTo>
                    <a:pt x="752" y="338"/>
                  </a:lnTo>
                  <a:lnTo>
                    <a:pt x="756" y="338"/>
                  </a:lnTo>
                  <a:lnTo>
                    <a:pt x="760" y="338"/>
                  </a:lnTo>
                  <a:lnTo>
                    <a:pt x="764" y="338"/>
                  </a:lnTo>
                  <a:lnTo>
                    <a:pt x="768" y="338"/>
                  </a:lnTo>
                  <a:lnTo>
                    <a:pt x="772" y="338"/>
                  </a:lnTo>
                  <a:lnTo>
                    <a:pt x="776" y="338"/>
                  </a:lnTo>
                  <a:lnTo>
                    <a:pt x="780" y="338"/>
                  </a:lnTo>
                  <a:lnTo>
                    <a:pt x="784" y="338"/>
                  </a:lnTo>
                  <a:lnTo>
                    <a:pt x="788" y="338"/>
                  </a:lnTo>
                  <a:lnTo>
                    <a:pt x="792" y="338"/>
                  </a:lnTo>
                  <a:lnTo>
                    <a:pt x="794" y="338"/>
                  </a:lnTo>
                  <a:lnTo>
                    <a:pt x="802" y="338"/>
                  </a:lnTo>
                  <a:lnTo>
                    <a:pt x="806" y="338"/>
                  </a:lnTo>
                  <a:lnTo>
                    <a:pt x="810" y="338"/>
                  </a:lnTo>
                  <a:lnTo>
                    <a:pt x="814" y="338"/>
                  </a:lnTo>
                  <a:lnTo>
                    <a:pt x="818" y="338"/>
                  </a:lnTo>
                  <a:lnTo>
                    <a:pt x="826" y="338"/>
                  </a:lnTo>
                  <a:lnTo>
                    <a:pt x="830" y="338"/>
                  </a:lnTo>
                  <a:lnTo>
                    <a:pt x="834" y="338"/>
                  </a:lnTo>
                  <a:lnTo>
                    <a:pt x="838" y="338"/>
                  </a:lnTo>
                  <a:lnTo>
                    <a:pt x="840" y="338"/>
                  </a:lnTo>
                  <a:lnTo>
                    <a:pt x="848" y="338"/>
                  </a:lnTo>
                  <a:lnTo>
                    <a:pt x="852" y="338"/>
                  </a:lnTo>
                  <a:lnTo>
                    <a:pt x="856" y="338"/>
                  </a:lnTo>
                  <a:lnTo>
                    <a:pt x="860" y="338"/>
                  </a:lnTo>
                  <a:lnTo>
                    <a:pt x="864" y="338"/>
                  </a:lnTo>
                  <a:lnTo>
                    <a:pt x="868" y="338"/>
                  </a:lnTo>
                  <a:lnTo>
                    <a:pt x="872" y="338"/>
                  </a:lnTo>
                  <a:lnTo>
                    <a:pt x="880" y="338"/>
                  </a:lnTo>
                  <a:lnTo>
                    <a:pt x="884" y="338"/>
                  </a:lnTo>
                  <a:lnTo>
                    <a:pt x="886" y="338"/>
                  </a:lnTo>
                  <a:lnTo>
                    <a:pt x="890" y="338"/>
                  </a:lnTo>
                  <a:lnTo>
                    <a:pt x="894" y="338"/>
                  </a:lnTo>
                  <a:lnTo>
                    <a:pt x="898" y="338"/>
                  </a:lnTo>
                  <a:lnTo>
                    <a:pt x="906" y="338"/>
                  </a:lnTo>
                  <a:lnTo>
                    <a:pt x="910" y="338"/>
                  </a:lnTo>
                  <a:lnTo>
                    <a:pt x="914" y="338"/>
                  </a:lnTo>
                  <a:lnTo>
                    <a:pt x="922" y="338"/>
                  </a:lnTo>
                  <a:lnTo>
                    <a:pt x="926" y="338"/>
                  </a:lnTo>
                  <a:lnTo>
                    <a:pt x="930" y="338"/>
                  </a:lnTo>
                  <a:lnTo>
                    <a:pt x="934" y="334"/>
                  </a:lnTo>
                  <a:lnTo>
                    <a:pt x="936" y="334"/>
                  </a:lnTo>
                  <a:lnTo>
                    <a:pt x="944" y="334"/>
                  </a:lnTo>
                  <a:lnTo>
                    <a:pt x="948" y="334"/>
                  </a:lnTo>
                  <a:lnTo>
                    <a:pt x="952" y="334"/>
                  </a:lnTo>
                  <a:lnTo>
                    <a:pt x="956" y="334"/>
                  </a:lnTo>
                  <a:lnTo>
                    <a:pt x="960" y="334"/>
                  </a:lnTo>
                  <a:lnTo>
                    <a:pt x="964" y="334"/>
                  </a:lnTo>
                  <a:lnTo>
                    <a:pt x="968" y="334"/>
                  </a:lnTo>
                  <a:lnTo>
                    <a:pt x="972" y="334"/>
                  </a:lnTo>
                  <a:lnTo>
                    <a:pt x="972" y="334"/>
                  </a:lnTo>
                  <a:lnTo>
                    <a:pt x="976" y="334"/>
                  </a:lnTo>
                  <a:lnTo>
                    <a:pt x="976" y="334"/>
                  </a:lnTo>
                  <a:lnTo>
                    <a:pt x="980" y="334"/>
                  </a:lnTo>
                  <a:lnTo>
                    <a:pt x="980" y="334"/>
                  </a:lnTo>
                  <a:lnTo>
                    <a:pt x="982" y="334"/>
                  </a:lnTo>
                  <a:lnTo>
                    <a:pt x="982" y="334"/>
                  </a:lnTo>
                  <a:lnTo>
                    <a:pt x="982" y="334"/>
                  </a:lnTo>
                  <a:lnTo>
                    <a:pt x="982" y="334"/>
                  </a:lnTo>
                  <a:lnTo>
                    <a:pt x="986" y="334"/>
                  </a:lnTo>
                  <a:lnTo>
                    <a:pt x="986" y="334"/>
                  </a:lnTo>
                  <a:lnTo>
                    <a:pt x="986" y="334"/>
                  </a:lnTo>
                  <a:lnTo>
                    <a:pt x="986" y="334"/>
                  </a:lnTo>
                  <a:lnTo>
                    <a:pt x="986" y="334"/>
                  </a:lnTo>
                  <a:lnTo>
                    <a:pt x="986" y="334"/>
                  </a:lnTo>
                  <a:lnTo>
                    <a:pt x="986" y="334"/>
                  </a:lnTo>
                  <a:lnTo>
                    <a:pt x="990" y="334"/>
                  </a:lnTo>
                  <a:lnTo>
                    <a:pt x="990" y="334"/>
                  </a:lnTo>
                  <a:lnTo>
                    <a:pt x="990" y="334"/>
                  </a:lnTo>
                  <a:lnTo>
                    <a:pt x="990" y="334"/>
                  </a:lnTo>
                  <a:lnTo>
                    <a:pt x="990" y="334"/>
                  </a:lnTo>
                  <a:lnTo>
                    <a:pt x="990" y="334"/>
                  </a:lnTo>
                  <a:lnTo>
                    <a:pt x="990" y="330"/>
                  </a:lnTo>
                  <a:lnTo>
                    <a:pt x="990" y="330"/>
                  </a:lnTo>
                  <a:lnTo>
                    <a:pt x="994" y="330"/>
                  </a:lnTo>
                  <a:lnTo>
                    <a:pt x="994" y="330"/>
                  </a:lnTo>
                  <a:lnTo>
                    <a:pt x="994" y="330"/>
                  </a:lnTo>
                  <a:lnTo>
                    <a:pt x="994" y="330"/>
                  </a:lnTo>
                  <a:lnTo>
                    <a:pt x="994" y="330"/>
                  </a:lnTo>
                  <a:lnTo>
                    <a:pt x="994" y="330"/>
                  </a:lnTo>
                  <a:lnTo>
                    <a:pt x="994" y="326"/>
                  </a:lnTo>
                  <a:lnTo>
                    <a:pt x="998" y="326"/>
                  </a:lnTo>
                  <a:lnTo>
                    <a:pt x="998" y="326"/>
                  </a:lnTo>
                  <a:lnTo>
                    <a:pt x="998" y="326"/>
                  </a:lnTo>
                  <a:lnTo>
                    <a:pt x="998" y="326"/>
                  </a:lnTo>
                  <a:lnTo>
                    <a:pt x="998" y="326"/>
                  </a:lnTo>
                  <a:lnTo>
                    <a:pt x="998" y="324"/>
                  </a:lnTo>
                  <a:lnTo>
                    <a:pt x="998" y="324"/>
                  </a:lnTo>
                  <a:lnTo>
                    <a:pt x="998" y="324"/>
                  </a:lnTo>
                  <a:lnTo>
                    <a:pt x="998" y="324"/>
                  </a:lnTo>
                  <a:lnTo>
                    <a:pt x="998" y="320"/>
                  </a:lnTo>
                  <a:lnTo>
                    <a:pt x="1002" y="320"/>
                  </a:lnTo>
                  <a:lnTo>
                    <a:pt x="1002" y="320"/>
                  </a:lnTo>
                  <a:lnTo>
                    <a:pt x="1002" y="320"/>
                  </a:lnTo>
                  <a:lnTo>
                    <a:pt x="1002" y="320"/>
                  </a:lnTo>
                  <a:lnTo>
                    <a:pt x="1002" y="316"/>
                  </a:lnTo>
                  <a:lnTo>
                    <a:pt x="1002" y="316"/>
                  </a:lnTo>
                  <a:lnTo>
                    <a:pt x="1002" y="316"/>
                  </a:lnTo>
                  <a:lnTo>
                    <a:pt x="1002" y="312"/>
                  </a:lnTo>
                  <a:lnTo>
                    <a:pt x="1002" y="312"/>
                  </a:lnTo>
                  <a:lnTo>
                    <a:pt x="1002" y="312"/>
                  </a:lnTo>
                  <a:lnTo>
                    <a:pt x="1002" y="312"/>
                  </a:lnTo>
                  <a:lnTo>
                    <a:pt x="1002" y="308"/>
                  </a:lnTo>
                  <a:lnTo>
                    <a:pt x="1002" y="308"/>
                  </a:lnTo>
                  <a:lnTo>
                    <a:pt x="1006" y="308"/>
                  </a:lnTo>
                  <a:lnTo>
                    <a:pt x="1006" y="308"/>
                  </a:lnTo>
                  <a:lnTo>
                    <a:pt x="1006" y="304"/>
                  </a:lnTo>
                  <a:lnTo>
                    <a:pt x="1006" y="304"/>
                  </a:lnTo>
                  <a:lnTo>
                    <a:pt x="1006" y="304"/>
                  </a:lnTo>
                  <a:lnTo>
                    <a:pt x="1006" y="300"/>
                  </a:lnTo>
                  <a:lnTo>
                    <a:pt x="1006" y="300"/>
                  </a:lnTo>
                  <a:lnTo>
                    <a:pt x="1006" y="296"/>
                  </a:lnTo>
                  <a:lnTo>
                    <a:pt x="1006" y="296"/>
                  </a:lnTo>
                  <a:lnTo>
                    <a:pt x="1006" y="296"/>
                  </a:lnTo>
                  <a:lnTo>
                    <a:pt x="1006" y="292"/>
                  </a:lnTo>
                  <a:lnTo>
                    <a:pt x="1006" y="292"/>
                  </a:lnTo>
                  <a:lnTo>
                    <a:pt x="1006" y="288"/>
                  </a:lnTo>
                  <a:lnTo>
                    <a:pt x="1006" y="288"/>
                  </a:lnTo>
                  <a:lnTo>
                    <a:pt x="1006" y="284"/>
                  </a:lnTo>
                  <a:lnTo>
                    <a:pt x="1006" y="284"/>
                  </a:lnTo>
                  <a:lnTo>
                    <a:pt x="1010" y="280"/>
                  </a:lnTo>
                  <a:lnTo>
                    <a:pt x="1010" y="280"/>
                  </a:lnTo>
                  <a:lnTo>
                    <a:pt x="1010" y="278"/>
                  </a:lnTo>
                  <a:lnTo>
                    <a:pt x="1010" y="278"/>
                  </a:lnTo>
                  <a:lnTo>
                    <a:pt x="1010" y="274"/>
                  </a:lnTo>
                  <a:lnTo>
                    <a:pt x="1010" y="274"/>
                  </a:lnTo>
                  <a:lnTo>
                    <a:pt x="1010" y="270"/>
                  </a:lnTo>
                  <a:lnTo>
                    <a:pt x="1010" y="270"/>
                  </a:lnTo>
                  <a:lnTo>
                    <a:pt x="1010" y="266"/>
                  </a:lnTo>
                  <a:lnTo>
                    <a:pt x="1010" y="262"/>
                  </a:lnTo>
                  <a:lnTo>
                    <a:pt x="1010" y="262"/>
                  </a:lnTo>
                  <a:lnTo>
                    <a:pt x="1010" y="258"/>
                  </a:lnTo>
                  <a:lnTo>
                    <a:pt x="1010" y="254"/>
                  </a:lnTo>
                  <a:lnTo>
                    <a:pt x="1010" y="254"/>
                  </a:lnTo>
                  <a:lnTo>
                    <a:pt x="1010" y="250"/>
                  </a:lnTo>
                  <a:lnTo>
                    <a:pt x="1010" y="246"/>
                  </a:lnTo>
                  <a:lnTo>
                    <a:pt x="1010" y="242"/>
                  </a:lnTo>
                  <a:lnTo>
                    <a:pt x="1010" y="238"/>
                  </a:lnTo>
                  <a:lnTo>
                    <a:pt x="1014" y="238"/>
                  </a:lnTo>
                  <a:lnTo>
                    <a:pt x="1014" y="234"/>
                  </a:lnTo>
                  <a:lnTo>
                    <a:pt x="1014" y="230"/>
                  </a:lnTo>
                  <a:lnTo>
                    <a:pt x="1014" y="228"/>
                  </a:lnTo>
                  <a:lnTo>
                    <a:pt x="1014" y="224"/>
                  </a:lnTo>
                  <a:lnTo>
                    <a:pt x="1014" y="220"/>
                  </a:lnTo>
                  <a:lnTo>
                    <a:pt x="1014" y="216"/>
                  </a:lnTo>
                  <a:lnTo>
                    <a:pt x="1014" y="212"/>
                  </a:lnTo>
                  <a:lnTo>
                    <a:pt x="1014" y="208"/>
                  </a:lnTo>
                  <a:lnTo>
                    <a:pt x="1014" y="200"/>
                  </a:lnTo>
                  <a:lnTo>
                    <a:pt x="1014" y="196"/>
                  </a:lnTo>
                  <a:lnTo>
                    <a:pt x="1014" y="192"/>
                  </a:lnTo>
                  <a:lnTo>
                    <a:pt x="1014" y="188"/>
                  </a:lnTo>
                  <a:lnTo>
                    <a:pt x="1014" y="182"/>
                  </a:lnTo>
                  <a:lnTo>
                    <a:pt x="1014" y="174"/>
                  </a:lnTo>
                  <a:lnTo>
                    <a:pt x="1014" y="170"/>
                  </a:lnTo>
                  <a:lnTo>
                    <a:pt x="1018" y="158"/>
                  </a:lnTo>
                  <a:lnTo>
                    <a:pt x="1018" y="146"/>
                  </a:lnTo>
                  <a:lnTo>
                    <a:pt x="1018" y="132"/>
                  </a:lnTo>
                  <a:lnTo>
                    <a:pt x="1018" y="116"/>
                  </a:lnTo>
                  <a:lnTo>
                    <a:pt x="1018" y="108"/>
                  </a:lnTo>
                  <a:lnTo>
                    <a:pt x="1018" y="100"/>
                  </a:lnTo>
                  <a:lnTo>
                    <a:pt x="1018" y="96"/>
                  </a:lnTo>
                  <a:lnTo>
                    <a:pt x="1018" y="88"/>
                  </a:lnTo>
                  <a:lnTo>
                    <a:pt x="1018" y="84"/>
                  </a:lnTo>
                  <a:lnTo>
                    <a:pt x="1018" y="82"/>
                  </a:lnTo>
                  <a:lnTo>
                    <a:pt x="1022" y="78"/>
                  </a:lnTo>
                  <a:lnTo>
                    <a:pt x="1022" y="70"/>
                  </a:lnTo>
                  <a:lnTo>
                    <a:pt x="1022" y="66"/>
                  </a:lnTo>
                  <a:lnTo>
                    <a:pt x="1022" y="58"/>
                  </a:lnTo>
                  <a:lnTo>
                    <a:pt x="1022" y="54"/>
                  </a:lnTo>
                  <a:lnTo>
                    <a:pt x="1022" y="50"/>
                  </a:lnTo>
                  <a:lnTo>
                    <a:pt x="1022" y="46"/>
                  </a:lnTo>
                  <a:lnTo>
                    <a:pt x="1022" y="38"/>
                  </a:lnTo>
                  <a:lnTo>
                    <a:pt x="1022" y="36"/>
                  </a:lnTo>
                  <a:lnTo>
                    <a:pt x="1022" y="32"/>
                  </a:lnTo>
                  <a:lnTo>
                    <a:pt x="1022" y="32"/>
                  </a:lnTo>
                  <a:lnTo>
                    <a:pt x="1022" y="28"/>
                  </a:lnTo>
                  <a:lnTo>
                    <a:pt x="1022" y="24"/>
                  </a:lnTo>
                  <a:lnTo>
                    <a:pt x="1022" y="20"/>
                  </a:lnTo>
                  <a:lnTo>
                    <a:pt x="1025" y="20"/>
                  </a:lnTo>
                  <a:lnTo>
                    <a:pt x="1025" y="16"/>
                  </a:lnTo>
                  <a:lnTo>
                    <a:pt x="1025" y="12"/>
                  </a:lnTo>
                  <a:lnTo>
                    <a:pt x="1025" y="12"/>
                  </a:lnTo>
                  <a:lnTo>
                    <a:pt x="1025" y="12"/>
                  </a:lnTo>
                  <a:lnTo>
                    <a:pt x="1025" y="8"/>
                  </a:lnTo>
                  <a:lnTo>
                    <a:pt x="1025" y="8"/>
                  </a:lnTo>
                  <a:lnTo>
                    <a:pt x="1025" y="4"/>
                  </a:lnTo>
                  <a:lnTo>
                    <a:pt x="1025" y="4"/>
                  </a:lnTo>
                  <a:lnTo>
                    <a:pt x="1025" y="4"/>
                  </a:lnTo>
                  <a:lnTo>
                    <a:pt x="1025" y="4"/>
                  </a:lnTo>
                  <a:lnTo>
                    <a:pt x="1025" y="0"/>
                  </a:lnTo>
                  <a:lnTo>
                    <a:pt x="1025" y="0"/>
                  </a:lnTo>
                  <a:lnTo>
                    <a:pt x="1025" y="0"/>
                  </a:lnTo>
                  <a:lnTo>
                    <a:pt x="1025" y="0"/>
                  </a:lnTo>
                  <a:lnTo>
                    <a:pt x="1025" y="4"/>
                  </a:lnTo>
                  <a:lnTo>
                    <a:pt x="1025" y="4"/>
                  </a:lnTo>
                  <a:lnTo>
                    <a:pt x="1025" y="4"/>
                  </a:lnTo>
                  <a:lnTo>
                    <a:pt x="1025" y="4"/>
                  </a:lnTo>
                  <a:lnTo>
                    <a:pt x="1029" y="4"/>
                  </a:lnTo>
                  <a:lnTo>
                    <a:pt x="1029" y="8"/>
                  </a:lnTo>
                  <a:lnTo>
                    <a:pt x="1029" y="8"/>
                  </a:lnTo>
                  <a:lnTo>
                    <a:pt x="1029" y="12"/>
                  </a:lnTo>
                  <a:lnTo>
                    <a:pt x="1029" y="12"/>
                  </a:lnTo>
                  <a:lnTo>
                    <a:pt x="1029" y="12"/>
                  </a:lnTo>
                  <a:lnTo>
                    <a:pt x="1029" y="16"/>
                  </a:lnTo>
                  <a:lnTo>
                    <a:pt x="1029" y="20"/>
                  </a:lnTo>
                  <a:lnTo>
                    <a:pt x="1029" y="20"/>
                  </a:lnTo>
                  <a:lnTo>
                    <a:pt x="1029" y="24"/>
                  </a:lnTo>
                  <a:lnTo>
                    <a:pt x="1029" y="28"/>
                  </a:lnTo>
                  <a:lnTo>
                    <a:pt x="1029" y="32"/>
                  </a:lnTo>
                  <a:lnTo>
                    <a:pt x="1029" y="36"/>
                  </a:lnTo>
                  <a:lnTo>
                    <a:pt x="1029" y="38"/>
                  </a:lnTo>
                  <a:lnTo>
                    <a:pt x="1029" y="42"/>
                  </a:lnTo>
                  <a:lnTo>
                    <a:pt x="1029" y="46"/>
                  </a:lnTo>
                  <a:lnTo>
                    <a:pt x="1029" y="50"/>
                  </a:lnTo>
                  <a:lnTo>
                    <a:pt x="1029" y="58"/>
                  </a:lnTo>
                  <a:lnTo>
                    <a:pt x="1031" y="62"/>
                  </a:lnTo>
                  <a:lnTo>
                    <a:pt x="1031" y="66"/>
                  </a:lnTo>
                  <a:lnTo>
                    <a:pt x="1031" y="74"/>
                  </a:lnTo>
                  <a:lnTo>
                    <a:pt x="1031" y="82"/>
                  </a:lnTo>
                  <a:lnTo>
                    <a:pt x="1031" y="88"/>
                  </a:lnTo>
                  <a:lnTo>
                    <a:pt x="1031" y="96"/>
                  </a:lnTo>
                  <a:lnTo>
                    <a:pt x="1031" y="108"/>
                  </a:lnTo>
                  <a:lnTo>
                    <a:pt x="1031" y="120"/>
                  </a:lnTo>
                  <a:lnTo>
                    <a:pt x="1031" y="134"/>
                  </a:lnTo>
                  <a:lnTo>
                    <a:pt x="1031" y="150"/>
                  </a:lnTo>
                  <a:lnTo>
                    <a:pt x="1035" y="162"/>
                  </a:lnTo>
                  <a:lnTo>
                    <a:pt x="1035" y="174"/>
                  </a:lnTo>
                  <a:lnTo>
                    <a:pt x="1035" y="178"/>
                  </a:lnTo>
                  <a:lnTo>
                    <a:pt x="1035" y="184"/>
                  </a:lnTo>
                  <a:lnTo>
                    <a:pt x="1035" y="192"/>
                  </a:lnTo>
                  <a:lnTo>
                    <a:pt x="1035" y="196"/>
                  </a:lnTo>
                  <a:lnTo>
                    <a:pt x="1035" y="204"/>
                  </a:lnTo>
                  <a:lnTo>
                    <a:pt x="1035" y="208"/>
                  </a:lnTo>
                  <a:lnTo>
                    <a:pt x="1035" y="212"/>
                  </a:lnTo>
                  <a:lnTo>
                    <a:pt x="1035" y="216"/>
                  </a:lnTo>
                  <a:lnTo>
                    <a:pt x="1035" y="220"/>
                  </a:lnTo>
                  <a:lnTo>
                    <a:pt x="1035" y="228"/>
                  </a:lnTo>
                  <a:lnTo>
                    <a:pt x="1035" y="230"/>
                  </a:lnTo>
                  <a:lnTo>
                    <a:pt x="1039" y="234"/>
                  </a:lnTo>
                  <a:lnTo>
                    <a:pt x="1039" y="238"/>
                  </a:lnTo>
                  <a:lnTo>
                    <a:pt x="1039" y="242"/>
                  </a:lnTo>
                  <a:lnTo>
                    <a:pt x="1039" y="246"/>
                  </a:lnTo>
                  <a:lnTo>
                    <a:pt x="1039" y="250"/>
                  </a:lnTo>
                  <a:lnTo>
                    <a:pt x="1039" y="254"/>
                  </a:lnTo>
                  <a:lnTo>
                    <a:pt x="1039" y="254"/>
                  </a:lnTo>
                  <a:lnTo>
                    <a:pt x="1039" y="258"/>
                  </a:lnTo>
                  <a:lnTo>
                    <a:pt x="1039" y="262"/>
                  </a:lnTo>
                  <a:lnTo>
                    <a:pt x="1039" y="266"/>
                  </a:lnTo>
                  <a:lnTo>
                    <a:pt x="1039" y="266"/>
                  </a:lnTo>
                  <a:lnTo>
                    <a:pt x="1039" y="270"/>
                  </a:lnTo>
                  <a:lnTo>
                    <a:pt x="1039" y="274"/>
                  </a:lnTo>
                  <a:lnTo>
                    <a:pt x="1039" y="274"/>
                  </a:lnTo>
                  <a:lnTo>
                    <a:pt x="1039" y="278"/>
                  </a:lnTo>
                  <a:lnTo>
                    <a:pt x="1039" y="278"/>
                  </a:lnTo>
                  <a:lnTo>
                    <a:pt x="1039" y="280"/>
                  </a:lnTo>
                  <a:lnTo>
                    <a:pt x="1039" y="284"/>
                  </a:lnTo>
                  <a:lnTo>
                    <a:pt x="1039" y="284"/>
                  </a:lnTo>
                  <a:lnTo>
                    <a:pt x="1043" y="288"/>
                  </a:lnTo>
                  <a:lnTo>
                    <a:pt x="1043" y="288"/>
                  </a:lnTo>
                  <a:lnTo>
                    <a:pt x="1043" y="292"/>
                  </a:lnTo>
                  <a:lnTo>
                    <a:pt x="1043" y="292"/>
                  </a:lnTo>
                  <a:lnTo>
                    <a:pt x="1043" y="296"/>
                  </a:lnTo>
                  <a:lnTo>
                    <a:pt x="1043" y="296"/>
                  </a:lnTo>
                  <a:lnTo>
                    <a:pt x="1043" y="296"/>
                  </a:lnTo>
                  <a:lnTo>
                    <a:pt x="1043" y="300"/>
                  </a:lnTo>
                  <a:lnTo>
                    <a:pt x="1043" y="300"/>
                  </a:lnTo>
                  <a:lnTo>
                    <a:pt x="1043" y="304"/>
                  </a:lnTo>
                  <a:lnTo>
                    <a:pt x="1043" y="304"/>
                  </a:lnTo>
                  <a:lnTo>
                    <a:pt x="1043" y="304"/>
                  </a:lnTo>
                  <a:lnTo>
                    <a:pt x="1043" y="308"/>
                  </a:lnTo>
                  <a:lnTo>
                    <a:pt x="1043" y="308"/>
                  </a:lnTo>
                  <a:lnTo>
                    <a:pt x="1043" y="308"/>
                  </a:lnTo>
                  <a:lnTo>
                    <a:pt x="1043" y="308"/>
                  </a:lnTo>
                  <a:lnTo>
                    <a:pt x="1043" y="312"/>
                  </a:lnTo>
                  <a:lnTo>
                    <a:pt x="1043" y="312"/>
                  </a:lnTo>
                  <a:lnTo>
                    <a:pt x="1047" y="312"/>
                  </a:lnTo>
                  <a:lnTo>
                    <a:pt x="1047" y="316"/>
                  </a:lnTo>
                  <a:lnTo>
                    <a:pt x="1047" y="316"/>
                  </a:lnTo>
                  <a:lnTo>
                    <a:pt x="1047" y="316"/>
                  </a:lnTo>
                  <a:lnTo>
                    <a:pt x="1047" y="316"/>
                  </a:lnTo>
                  <a:lnTo>
                    <a:pt x="1047" y="320"/>
                  </a:lnTo>
                  <a:lnTo>
                    <a:pt x="1047" y="320"/>
                  </a:lnTo>
                  <a:lnTo>
                    <a:pt x="1047" y="320"/>
                  </a:lnTo>
                  <a:lnTo>
                    <a:pt x="1047" y="320"/>
                  </a:lnTo>
                  <a:lnTo>
                    <a:pt x="1047" y="324"/>
                  </a:lnTo>
                  <a:lnTo>
                    <a:pt x="1047" y="324"/>
                  </a:lnTo>
                  <a:lnTo>
                    <a:pt x="1047" y="324"/>
                  </a:lnTo>
                  <a:lnTo>
                    <a:pt x="1047" y="324"/>
                  </a:lnTo>
                  <a:lnTo>
                    <a:pt x="1047" y="324"/>
                  </a:lnTo>
                  <a:lnTo>
                    <a:pt x="1047" y="324"/>
                  </a:lnTo>
                  <a:lnTo>
                    <a:pt x="1051" y="326"/>
                  </a:lnTo>
                  <a:lnTo>
                    <a:pt x="1051" y="326"/>
                  </a:lnTo>
                  <a:lnTo>
                    <a:pt x="1051" y="326"/>
                  </a:lnTo>
                  <a:lnTo>
                    <a:pt x="1051" y="326"/>
                  </a:lnTo>
                  <a:lnTo>
                    <a:pt x="1051" y="326"/>
                  </a:lnTo>
                  <a:lnTo>
                    <a:pt x="1051" y="326"/>
                  </a:lnTo>
                  <a:lnTo>
                    <a:pt x="1051" y="326"/>
                  </a:lnTo>
                  <a:lnTo>
                    <a:pt x="1051" y="330"/>
                  </a:lnTo>
                  <a:lnTo>
                    <a:pt x="1051" y="330"/>
                  </a:lnTo>
                  <a:lnTo>
                    <a:pt x="1051" y="330"/>
                  </a:lnTo>
                  <a:lnTo>
                    <a:pt x="1051" y="330"/>
                  </a:lnTo>
                  <a:lnTo>
                    <a:pt x="1051" y="330"/>
                  </a:lnTo>
                  <a:lnTo>
                    <a:pt x="1051" y="330"/>
                  </a:lnTo>
                  <a:lnTo>
                    <a:pt x="1055" y="330"/>
                  </a:lnTo>
                  <a:lnTo>
                    <a:pt x="1055" y="330"/>
                  </a:lnTo>
                  <a:lnTo>
                    <a:pt x="1055" y="330"/>
                  </a:lnTo>
                  <a:lnTo>
                    <a:pt x="1055" y="330"/>
                  </a:lnTo>
                  <a:lnTo>
                    <a:pt x="1055" y="330"/>
                  </a:lnTo>
                  <a:lnTo>
                    <a:pt x="1055" y="330"/>
                  </a:lnTo>
                  <a:lnTo>
                    <a:pt x="1055" y="330"/>
                  </a:lnTo>
                  <a:lnTo>
                    <a:pt x="1055" y="330"/>
                  </a:lnTo>
                  <a:lnTo>
                    <a:pt x="1059" y="330"/>
                  </a:lnTo>
                  <a:lnTo>
                    <a:pt x="1059" y="330"/>
                  </a:lnTo>
                  <a:lnTo>
                    <a:pt x="1059" y="330"/>
                  </a:lnTo>
                  <a:lnTo>
                    <a:pt x="1059" y="334"/>
                  </a:lnTo>
                  <a:lnTo>
                    <a:pt x="1063" y="334"/>
                  </a:lnTo>
                  <a:lnTo>
                    <a:pt x="1063" y="334"/>
                  </a:lnTo>
                  <a:lnTo>
                    <a:pt x="1063" y="334"/>
                  </a:lnTo>
                  <a:lnTo>
                    <a:pt x="1067" y="334"/>
                  </a:lnTo>
                  <a:lnTo>
                    <a:pt x="1067" y="334"/>
                  </a:lnTo>
                  <a:lnTo>
                    <a:pt x="1071" y="334"/>
                  </a:lnTo>
                  <a:lnTo>
                    <a:pt x="1075" y="334"/>
                  </a:lnTo>
                  <a:lnTo>
                    <a:pt x="1075" y="334"/>
                  </a:lnTo>
                  <a:lnTo>
                    <a:pt x="1077" y="334"/>
                  </a:lnTo>
                  <a:lnTo>
                    <a:pt x="1081" y="334"/>
                  </a:lnTo>
                  <a:lnTo>
                    <a:pt x="1085" y="334"/>
                  </a:lnTo>
                  <a:lnTo>
                    <a:pt x="1089" y="334"/>
                  </a:lnTo>
                  <a:lnTo>
                    <a:pt x="1089" y="334"/>
                  </a:lnTo>
                  <a:lnTo>
                    <a:pt x="1093" y="334"/>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124"/>
            <p:cNvSpPr>
              <a:spLocks/>
            </p:cNvSpPr>
            <p:nvPr/>
          </p:nvSpPr>
          <p:spPr bwMode="auto">
            <a:xfrm>
              <a:off x="2056" y="2541"/>
              <a:ext cx="259" cy="241"/>
            </a:xfrm>
            <a:custGeom>
              <a:avLst/>
              <a:gdLst>
                <a:gd name="T0" fmla="*/ 30 w 518"/>
                <a:gd name="T1" fmla="*/ 484 h 484"/>
                <a:gd name="T2" fmla="*/ 66 w 518"/>
                <a:gd name="T3" fmla="*/ 484 h 484"/>
                <a:gd name="T4" fmla="*/ 96 w 518"/>
                <a:gd name="T5" fmla="*/ 484 h 484"/>
                <a:gd name="T6" fmla="*/ 112 w 518"/>
                <a:gd name="T7" fmla="*/ 480 h 484"/>
                <a:gd name="T8" fmla="*/ 120 w 518"/>
                <a:gd name="T9" fmla="*/ 480 h 484"/>
                <a:gd name="T10" fmla="*/ 124 w 518"/>
                <a:gd name="T11" fmla="*/ 476 h 484"/>
                <a:gd name="T12" fmla="*/ 126 w 518"/>
                <a:gd name="T13" fmla="*/ 474 h 484"/>
                <a:gd name="T14" fmla="*/ 126 w 518"/>
                <a:gd name="T15" fmla="*/ 470 h 484"/>
                <a:gd name="T16" fmla="*/ 130 w 518"/>
                <a:gd name="T17" fmla="*/ 466 h 484"/>
                <a:gd name="T18" fmla="*/ 130 w 518"/>
                <a:gd name="T19" fmla="*/ 462 h 484"/>
                <a:gd name="T20" fmla="*/ 134 w 518"/>
                <a:gd name="T21" fmla="*/ 454 h 484"/>
                <a:gd name="T22" fmla="*/ 134 w 518"/>
                <a:gd name="T23" fmla="*/ 438 h 484"/>
                <a:gd name="T24" fmla="*/ 138 w 518"/>
                <a:gd name="T25" fmla="*/ 420 h 484"/>
                <a:gd name="T26" fmla="*/ 138 w 518"/>
                <a:gd name="T27" fmla="*/ 392 h 484"/>
                <a:gd name="T28" fmla="*/ 142 w 518"/>
                <a:gd name="T29" fmla="*/ 346 h 484"/>
                <a:gd name="T30" fmla="*/ 146 w 518"/>
                <a:gd name="T31" fmla="*/ 328 h 484"/>
                <a:gd name="T32" fmla="*/ 146 w 518"/>
                <a:gd name="T33" fmla="*/ 316 h 484"/>
                <a:gd name="T34" fmla="*/ 150 w 518"/>
                <a:gd name="T35" fmla="*/ 316 h 484"/>
                <a:gd name="T36" fmla="*/ 154 w 518"/>
                <a:gd name="T37" fmla="*/ 320 h 484"/>
                <a:gd name="T38" fmla="*/ 154 w 518"/>
                <a:gd name="T39" fmla="*/ 332 h 484"/>
                <a:gd name="T40" fmla="*/ 158 w 518"/>
                <a:gd name="T41" fmla="*/ 354 h 484"/>
                <a:gd name="T42" fmla="*/ 162 w 518"/>
                <a:gd name="T43" fmla="*/ 400 h 484"/>
                <a:gd name="T44" fmla="*/ 162 w 518"/>
                <a:gd name="T45" fmla="*/ 416 h 484"/>
                <a:gd name="T46" fmla="*/ 162 w 518"/>
                <a:gd name="T47" fmla="*/ 424 h 484"/>
                <a:gd name="T48" fmla="*/ 166 w 518"/>
                <a:gd name="T49" fmla="*/ 438 h 484"/>
                <a:gd name="T50" fmla="*/ 166 w 518"/>
                <a:gd name="T51" fmla="*/ 450 h 484"/>
                <a:gd name="T52" fmla="*/ 170 w 518"/>
                <a:gd name="T53" fmla="*/ 462 h 484"/>
                <a:gd name="T54" fmla="*/ 170 w 518"/>
                <a:gd name="T55" fmla="*/ 470 h 484"/>
                <a:gd name="T56" fmla="*/ 174 w 518"/>
                <a:gd name="T57" fmla="*/ 476 h 484"/>
                <a:gd name="T58" fmla="*/ 176 w 518"/>
                <a:gd name="T59" fmla="*/ 480 h 484"/>
                <a:gd name="T60" fmla="*/ 184 w 518"/>
                <a:gd name="T61" fmla="*/ 480 h 484"/>
                <a:gd name="T62" fmla="*/ 196 w 518"/>
                <a:gd name="T63" fmla="*/ 480 h 484"/>
                <a:gd name="T64" fmla="*/ 208 w 518"/>
                <a:gd name="T65" fmla="*/ 480 h 484"/>
                <a:gd name="T66" fmla="*/ 234 w 518"/>
                <a:gd name="T67" fmla="*/ 480 h 484"/>
                <a:gd name="T68" fmla="*/ 268 w 518"/>
                <a:gd name="T69" fmla="*/ 480 h 484"/>
                <a:gd name="T70" fmla="*/ 304 w 518"/>
                <a:gd name="T71" fmla="*/ 480 h 484"/>
                <a:gd name="T72" fmla="*/ 338 w 518"/>
                <a:gd name="T73" fmla="*/ 480 h 484"/>
                <a:gd name="T74" fmla="*/ 372 w 518"/>
                <a:gd name="T75" fmla="*/ 480 h 484"/>
                <a:gd name="T76" fmla="*/ 408 w 518"/>
                <a:gd name="T77" fmla="*/ 480 h 484"/>
                <a:gd name="T78" fmla="*/ 442 w 518"/>
                <a:gd name="T79" fmla="*/ 480 h 484"/>
                <a:gd name="T80" fmla="*/ 458 w 518"/>
                <a:gd name="T81" fmla="*/ 480 h 484"/>
                <a:gd name="T82" fmla="*/ 464 w 518"/>
                <a:gd name="T83" fmla="*/ 480 h 484"/>
                <a:gd name="T84" fmla="*/ 468 w 518"/>
                <a:gd name="T85" fmla="*/ 476 h 484"/>
                <a:gd name="T86" fmla="*/ 472 w 518"/>
                <a:gd name="T87" fmla="*/ 474 h 484"/>
                <a:gd name="T88" fmla="*/ 476 w 518"/>
                <a:gd name="T89" fmla="*/ 466 h 484"/>
                <a:gd name="T90" fmla="*/ 480 w 518"/>
                <a:gd name="T91" fmla="*/ 458 h 484"/>
                <a:gd name="T92" fmla="*/ 484 w 518"/>
                <a:gd name="T93" fmla="*/ 450 h 484"/>
                <a:gd name="T94" fmla="*/ 484 w 518"/>
                <a:gd name="T95" fmla="*/ 438 h 484"/>
                <a:gd name="T96" fmla="*/ 488 w 518"/>
                <a:gd name="T97" fmla="*/ 428 h 484"/>
                <a:gd name="T98" fmla="*/ 488 w 518"/>
                <a:gd name="T99" fmla="*/ 412 h 484"/>
                <a:gd name="T100" fmla="*/ 492 w 518"/>
                <a:gd name="T101" fmla="*/ 392 h 484"/>
                <a:gd name="T102" fmla="*/ 492 w 518"/>
                <a:gd name="T103" fmla="*/ 366 h 484"/>
                <a:gd name="T104" fmla="*/ 492 w 518"/>
                <a:gd name="T105" fmla="*/ 338 h 484"/>
                <a:gd name="T106" fmla="*/ 496 w 518"/>
                <a:gd name="T107" fmla="*/ 296 h 484"/>
                <a:gd name="T108" fmla="*/ 500 w 518"/>
                <a:gd name="T109" fmla="*/ 216 h 484"/>
                <a:gd name="T110" fmla="*/ 500 w 518"/>
                <a:gd name="T111" fmla="*/ 132 h 484"/>
                <a:gd name="T112" fmla="*/ 504 w 518"/>
                <a:gd name="T113" fmla="*/ 54 h 484"/>
                <a:gd name="T114" fmla="*/ 506 w 518"/>
                <a:gd name="T115" fmla="*/ 16 h 484"/>
                <a:gd name="T116" fmla="*/ 506 w 518"/>
                <a:gd name="T117" fmla="*/ 0 h 484"/>
                <a:gd name="T118" fmla="*/ 510 w 518"/>
                <a:gd name="T119" fmla="*/ 12 h 484"/>
                <a:gd name="T120" fmla="*/ 510 w 518"/>
                <a:gd name="T121" fmla="*/ 46 h 484"/>
                <a:gd name="T122" fmla="*/ 514 w 518"/>
                <a:gd name="T123" fmla="*/ 120 h 484"/>
                <a:gd name="T124" fmla="*/ 518 w 518"/>
                <a:gd name="T125" fmla="*/ 242 h 4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18" h="484">
                  <a:moveTo>
                    <a:pt x="0" y="484"/>
                  </a:moveTo>
                  <a:lnTo>
                    <a:pt x="4" y="484"/>
                  </a:lnTo>
                  <a:lnTo>
                    <a:pt x="12" y="484"/>
                  </a:lnTo>
                  <a:lnTo>
                    <a:pt x="16" y="484"/>
                  </a:lnTo>
                  <a:lnTo>
                    <a:pt x="20" y="484"/>
                  </a:lnTo>
                  <a:lnTo>
                    <a:pt x="24" y="484"/>
                  </a:lnTo>
                  <a:lnTo>
                    <a:pt x="28" y="484"/>
                  </a:lnTo>
                  <a:lnTo>
                    <a:pt x="30" y="484"/>
                  </a:lnTo>
                  <a:lnTo>
                    <a:pt x="34" y="484"/>
                  </a:lnTo>
                  <a:lnTo>
                    <a:pt x="38" y="484"/>
                  </a:lnTo>
                  <a:lnTo>
                    <a:pt x="42" y="484"/>
                  </a:lnTo>
                  <a:lnTo>
                    <a:pt x="46" y="484"/>
                  </a:lnTo>
                  <a:lnTo>
                    <a:pt x="54" y="484"/>
                  </a:lnTo>
                  <a:lnTo>
                    <a:pt x="58" y="484"/>
                  </a:lnTo>
                  <a:lnTo>
                    <a:pt x="62" y="484"/>
                  </a:lnTo>
                  <a:lnTo>
                    <a:pt x="66" y="484"/>
                  </a:lnTo>
                  <a:lnTo>
                    <a:pt x="70" y="484"/>
                  </a:lnTo>
                  <a:lnTo>
                    <a:pt x="74" y="484"/>
                  </a:lnTo>
                  <a:lnTo>
                    <a:pt x="78" y="484"/>
                  </a:lnTo>
                  <a:lnTo>
                    <a:pt x="80" y="484"/>
                  </a:lnTo>
                  <a:lnTo>
                    <a:pt x="84" y="484"/>
                  </a:lnTo>
                  <a:lnTo>
                    <a:pt x="88" y="484"/>
                  </a:lnTo>
                  <a:lnTo>
                    <a:pt x="92" y="484"/>
                  </a:lnTo>
                  <a:lnTo>
                    <a:pt x="96" y="484"/>
                  </a:lnTo>
                  <a:lnTo>
                    <a:pt x="100" y="484"/>
                  </a:lnTo>
                  <a:lnTo>
                    <a:pt x="104" y="484"/>
                  </a:lnTo>
                  <a:lnTo>
                    <a:pt x="104" y="484"/>
                  </a:lnTo>
                  <a:lnTo>
                    <a:pt x="104" y="484"/>
                  </a:lnTo>
                  <a:lnTo>
                    <a:pt x="108" y="484"/>
                  </a:lnTo>
                  <a:lnTo>
                    <a:pt x="108" y="484"/>
                  </a:lnTo>
                  <a:lnTo>
                    <a:pt x="112" y="484"/>
                  </a:lnTo>
                  <a:lnTo>
                    <a:pt x="112" y="480"/>
                  </a:lnTo>
                  <a:lnTo>
                    <a:pt x="112" y="480"/>
                  </a:lnTo>
                  <a:lnTo>
                    <a:pt x="112" y="480"/>
                  </a:lnTo>
                  <a:lnTo>
                    <a:pt x="116" y="480"/>
                  </a:lnTo>
                  <a:lnTo>
                    <a:pt x="116" y="480"/>
                  </a:lnTo>
                  <a:lnTo>
                    <a:pt x="116" y="480"/>
                  </a:lnTo>
                  <a:lnTo>
                    <a:pt x="116" y="480"/>
                  </a:lnTo>
                  <a:lnTo>
                    <a:pt x="120" y="480"/>
                  </a:lnTo>
                  <a:lnTo>
                    <a:pt x="120" y="480"/>
                  </a:lnTo>
                  <a:lnTo>
                    <a:pt x="120" y="480"/>
                  </a:lnTo>
                  <a:lnTo>
                    <a:pt x="120" y="480"/>
                  </a:lnTo>
                  <a:lnTo>
                    <a:pt x="120" y="480"/>
                  </a:lnTo>
                  <a:lnTo>
                    <a:pt x="120" y="480"/>
                  </a:lnTo>
                  <a:lnTo>
                    <a:pt x="120" y="476"/>
                  </a:lnTo>
                  <a:lnTo>
                    <a:pt x="124" y="476"/>
                  </a:lnTo>
                  <a:lnTo>
                    <a:pt x="124" y="476"/>
                  </a:lnTo>
                  <a:lnTo>
                    <a:pt x="124" y="476"/>
                  </a:lnTo>
                  <a:lnTo>
                    <a:pt x="124" y="476"/>
                  </a:lnTo>
                  <a:lnTo>
                    <a:pt x="124" y="476"/>
                  </a:lnTo>
                  <a:lnTo>
                    <a:pt x="124" y="476"/>
                  </a:lnTo>
                  <a:lnTo>
                    <a:pt x="124" y="474"/>
                  </a:lnTo>
                  <a:lnTo>
                    <a:pt x="124" y="474"/>
                  </a:lnTo>
                  <a:lnTo>
                    <a:pt x="126" y="474"/>
                  </a:lnTo>
                  <a:lnTo>
                    <a:pt x="126" y="474"/>
                  </a:lnTo>
                  <a:lnTo>
                    <a:pt x="126" y="474"/>
                  </a:lnTo>
                  <a:lnTo>
                    <a:pt x="126" y="474"/>
                  </a:lnTo>
                  <a:lnTo>
                    <a:pt x="126" y="474"/>
                  </a:lnTo>
                  <a:lnTo>
                    <a:pt x="126" y="470"/>
                  </a:lnTo>
                  <a:lnTo>
                    <a:pt x="126" y="470"/>
                  </a:lnTo>
                  <a:lnTo>
                    <a:pt x="126" y="470"/>
                  </a:lnTo>
                  <a:lnTo>
                    <a:pt x="126" y="470"/>
                  </a:lnTo>
                  <a:lnTo>
                    <a:pt x="126" y="470"/>
                  </a:lnTo>
                  <a:lnTo>
                    <a:pt x="126" y="470"/>
                  </a:lnTo>
                  <a:lnTo>
                    <a:pt x="126" y="470"/>
                  </a:lnTo>
                  <a:lnTo>
                    <a:pt x="126" y="470"/>
                  </a:lnTo>
                  <a:lnTo>
                    <a:pt x="126" y="466"/>
                  </a:lnTo>
                  <a:lnTo>
                    <a:pt x="126" y="466"/>
                  </a:lnTo>
                  <a:lnTo>
                    <a:pt x="126" y="466"/>
                  </a:lnTo>
                  <a:lnTo>
                    <a:pt x="130" y="466"/>
                  </a:lnTo>
                  <a:lnTo>
                    <a:pt x="130" y="466"/>
                  </a:lnTo>
                  <a:lnTo>
                    <a:pt x="130" y="466"/>
                  </a:lnTo>
                  <a:lnTo>
                    <a:pt x="130" y="466"/>
                  </a:lnTo>
                  <a:lnTo>
                    <a:pt x="130" y="466"/>
                  </a:lnTo>
                  <a:lnTo>
                    <a:pt x="130" y="466"/>
                  </a:lnTo>
                  <a:lnTo>
                    <a:pt x="130" y="462"/>
                  </a:lnTo>
                  <a:lnTo>
                    <a:pt x="130" y="462"/>
                  </a:lnTo>
                  <a:lnTo>
                    <a:pt x="130" y="462"/>
                  </a:lnTo>
                  <a:lnTo>
                    <a:pt x="130" y="462"/>
                  </a:lnTo>
                  <a:lnTo>
                    <a:pt x="130" y="462"/>
                  </a:lnTo>
                  <a:lnTo>
                    <a:pt x="130" y="462"/>
                  </a:lnTo>
                  <a:lnTo>
                    <a:pt x="130" y="458"/>
                  </a:lnTo>
                  <a:lnTo>
                    <a:pt x="130" y="458"/>
                  </a:lnTo>
                  <a:lnTo>
                    <a:pt x="130" y="458"/>
                  </a:lnTo>
                  <a:lnTo>
                    <a:pt x="130" y="458"/>
                  </a:lnTo>
                  <a:lnTo>
                    <a:pt x="130" y="454"/>
                  </a:lnTo>
                  <a:lnTo>
                    <a:pt x="130" y="454"/>
                  </a:lnTo>
                  <a:lnTo>
                    <a:pt x="134" y="454"/>
                  </a:lnTo>
                  <a:lnTo>
                    <a:pt x="134" y="450"/>
                  </a:lnTo>
                  <a:lnTo>
                    <a:pt x="134" y="450"/>
                  </a:lnTo>
                  <a:lnTo>
                    <a:pt x="134" y="446"/>
                  </a:lnTo>
                  <a:lnTo>
                    <a:pt x="134" y="446"/>
                  </a:lnTo>
                  <a:lnTo>
                    <a:pt x="134" y="446"/>
                  </a:lnTo>
                  <a:lnTo>
                    <a:pt x="134" y="442"/>
                  </a:lnTo>
                  <a:lnTo>
                    <a:pt x="134" y="442"/>
                  </a:lnTo>
                  <a:lnTo>
                    <a:pt x="134" y="438"/>
                  </a:lnTo>
                  <a:lnTo>
                    <a:pt x="134" y="438"/>
                  </a:lnTo>
                  <a:lnTo>
                    <a:pt x="134" y="434"/>
                  </a:lnTo>
                  <a:lnTo>
                    <a:pt x="134" y="434"/>
                  </a:lnTo>
                  <a:lnTo>
                    <a:pt x="134" y="430"/>
                  </a:lnTo>
                  <a:lnTo>
                    <a:pt x="134" y="428"/>
                  </a:lnTo>
                  <a:lnTo>
                    <a:pt x="138" y="428"/>
                  </a:lnTo>
                  <a:lnTo>
                    <a:pt x="138" y="424"/>
                  </a:lnTo>
                  <a:lnTo>
                    <a:pt x="138" y="420"/>
                  </a:lnTo>
                  <a:lnTo>
                    <a:pt x="138" y="420"/>
                  </a:lnTo>
                  <a:lnTo>
                    <a:pt x="138" y="416"/>
                  </a:lnTo>
                  <a:lnTo>
                    <a:pt x="138" y="412"/>
                  </a:lnTo>
                  <a:lnTo>
                    <a:pt x="138" y="408"/>
                  </a:lnTo>
                  <a:lnTo>
                    <a:pt x="138" y="404"/>
                  </a:lnTo>
                  <a:lnTo>
                    <a:pt x="138" y="400"/>
                  </a:lnTo>
                  <a:lnTo>
                    <a:pt x="138" y="396"/>
                  </a:lnTo>
                  <a:lnTo>
                    <a:pt x="138" y="392"/>
                  </a:lnTo>
                  <a:lnTo>
                    <a:pt x="142" y="384"/>
                  </a:lnTo>
                  <a:lnTo>
                    <a:pt x="142" y="378"/>
                  </a:lnTo>
                  <a:lnTo>
                    <a:pt x="142" y="370"/>
                  </a:lnTo>
                  <a:lnTo>
                    <a:pt x="142" y="362"/>
                  </a:lnTo>
                  <a:lnTo>
                    <a:pt x="142" y="358"/>
                  </a:lnTo>
                  <a:lnTo>
                    <a:pt x="142" y="354"/>
                  </a:lnTo>
                  <a:lnTo>
                    <a:pt x="142" y="350"/>
                  </a:lnTo>
                  <a:lnTo>
                    <a:pt x="142" y="346"/>
                  </a:lnTo>
                  <a:lnTo>
                    <a:pt x="146" y="346"/>
                  </a:lnTo>
                  <a:lnTo>
                    <a:pt x="146" y="342"/>
                  </a:lnTo>
                  <a:lnTo>
                    <a:pt x="146" y="338"/>
                  </a:lnTo>
                  <a:lnTo>
                    <a:pt x="146" y="338"/>
                  </a:lnTo>
                  <a:lnTo>
                    <a:pt x="146" y="334"/>
                  </a:lnTo>
                  <a:lnTo>
                    <a:pt x="146" y="332"/>
                  </a:lnTo>
                  <a:lnTo>
                    <a:pt x="146" y="332"/>
                  </a:lnTo>
                  <a:lnTo>
                    <a:pt x="146" y="328"/>
                  </a:lnTo>
                  <a:lnTo>
                    <a:pt x="146" y="328"/>
                  </a:lnTo>
                  <a:lnTo>
                    <a:pt x="146" y="324"/>
                  </a:lnTo>
                  <a:lnTo>
                    <a:pt x="146" y="324"/>
                  </a:lnTo>
                  <a:lnTo>
                    <a:pt x="146" y="324"/>
                  </a:lnTo>
                  <a:lnTo>
                    <a:pt x="146" y="320"/>
                  </a:lnTo>
                  <a:lnTo>
                    <a:pt x="146" y="320"/>
                  </a:lnTo>
                  <a:lnTo>
                    <a:pt x="146" y="320"/>
                  </a:lnTo>
                  <a:lnTo>
                    <a:pt x="146" y="316"/>
                  </a:lnTo>
                  <a:lnTo>
                    <a:pt x="150" y="316"/>
                  </a:lnTo>
                  <a:lnTo>
                    <a:pt x="150" y="316"/>
                  </a:lnTo>
                  <a:lnTo>
                    <a:pt x="150" y="316"/>
                  </a:lnTo>
                  <a:lnTo>
                    <a:pt x="150" y="316"/>
                  </a:lnTo>
                  <a:lnTo>
                    <a:pt x="150" y="316"/>
                  </a:lnTo>
                  <a:lnTo>
                    <a:pt x="150" y="316"/>
                  </a:lnTo>
                  <a:lnTo>
                    <a:pt x="150" y="312"/>
                  </a:lnTo>
                  <a:lnTo>
                    <a:pt x="150" y="316"/>
                  </a:lnTo>
                  <a:lnTo>
                    <a:pt x="150" y="316"/>
                  </a:lnTo>
                  <a:lnTo>
                    <a:pt x="150" y="316"/>
                  </a:lnTo>
                  <a:lnTo>
                    <a:pt x="150" y="316"/>
                  </a:lnTo>
                  <a:lnTo>
                    <a:pt x="150" y="316"/>
                  </a:lnTo>
                  <a:lnTo>
                    <a:pt x="150" y="316"/>
                  </a:lnTo>
                  <a:lnTo>
                    <a:pt x="154" y="320"/>
                  </a:lnTo>
                  <a:lnTo>
                    <a:pt x="154" y="320"/>
                  </a:lnTo>
                  <a:lnTo>
                    <a:pt x="154" y="320"/>
                  </a:lnTo>
                  <a:lnTo>
                    <a:pt x="154" y="320"/>
                  </a:lnTo>
                  <a:lnTo>
                    <a:pt x="154" y="324"/>
                  </a:lnTo>
                  <a:lnTo>
                    <a:pt x="154" y="324"/>
                  </a:lnTo>
                  <a:lnTo>
                    <a:pt x="154" y="324"/>
                  </a:lnTo>
                  <a:lnTo>
                    <a:pt x="154" y="328"/>
                  </a:lnTo>
                  <a:lnTo>
                    <a:pt x="154" y="328"/>
                  </a:lnTo>
                  <a:lnTo>
                    <a:pt x="154" y="332"/>
                  </a:lnTo>
                  <a:lnTo>
                    <a:pt x="154" y="332"/>
                  </a:lnTo>
                  <a:lnTo>
                    <a:pt x="154" y="334"/>
                  </a:lnTo>
                  <a:lnTo>
                    <a:pt x="154" y="338"/>
                  </a:lnTo>
                  <a:lnTo>
                    <a:pt x="154" y="338"/>
                  </a:lnTo>
                  <a:lnTo>
                    <a:pt x="154" y="342"/>
                  </a:lnTo>
                  <a:lnTo>
                    <a:pt x="154" y="346"/>
                  </a:lnTo>
                  <a:lnTo>
                    <a:pt x="158" y="346"/>
                  </a:lnTo>
                  <a:lnTo>
                    <a:pt x="158" y="350"/>
                  </a:lnTo>
                  <a:lnTo>
                    <a:pt x="158" y="354"/>
                  </a:lnTo>
                  <a:lnTo>
                    <a:pt x="158" y="358"/>
                  </a:lnTo>
                  <a:lnTo>
                    <a:pt x="158" y="362"/>
                  </a:lnTo>
                  <a:lnTo>
                    <a:pt x="158" y="370"/>
                  </a:lnTo>
                  <a:lnTo>
                    <a:pt x="158" y="374"/>
                  </a:lnTo>
                  <a:lnTo>
                    <a:pt x="158" y="380"/>
                  </a:lnTo>
                  <a:lnTo>
                    <a:pt x="158" y="388"/>
                  </a:lnTo>
                  <a:lnTo>
                    <a:pt x="162" y="396"/>
                  </a:lnTo>
                  <a:lnTo>
                    <a:pt x="162" y="400"/>
                  </a:lnTo>
                  <a:lnTo>
                    <a:pt x="162" y="404"/>
                  </a:lnTo>
                  <a:lnTo>
                    <a:pt x="162" y="408"/>
                  </a:lnTo>
                  <a:lnTo>
                    <a:pt x="162" y="408"/>
                  </a:lnTo>
                  <a:lnTo>
                    <a:pt x="162" y="412"/>
                  </a:lnTo>
                  <a:lnTo>
                    <a:pt x="162" y="412"/>
                  </a:lnTo>
                  <a:lnTo>
                    <a:pt x="162" y="416"/>
                  </a:lnTo>
                  <a:lnTo>
                    <a:pt x="162" y="416"/>
                  </a:lnTo>
                  <a:lnTo>
                    <a:pt x="162" y="416"/>
                  </a:lnTo>
                  <a:lnTo>
                    <a:pt x="162" y="420"/>
                  </a:lnTo>
                  <a:lnTo>
                    <a:pt x="162" y="420"/>
                  </a:lnTo>
                  <a:lnTo>
                    <a:pt x="162" y="420"/>
                  </a:lnTo>
                  <a:lnTo>
                    <a:pt x="162" y="420"/>
                  </a:lnTo>
                  <a:lnTo>
                    <a:pt x="162" y="424"/>
                  </a:lnTo>
                  <a:lnTo>
                    <a:pt x="162" y="424"/>
                  </a:lnTo>
                  <a:lnTo>
                    <a:pt x="162" y="424"/>
                  </a:lnTo>
                  <a:lnTo>
                    <a:pt x="162" y="424"/>
                  </a:lnTo>
                  <a:lnTo>
                    <a:pt x="162" y="428"/>
                  </a:lnTo>
                  <a:lnTo>
                    <a:pt x="162" y="428"/>
                  </a:lnTo>
                  <a:lnTo>
                    <a:pt x="162" y="428"/>
                  </a:lnTo>
                  <a:lnTo>
                    <a:pt x="162" y="428"/>
                  </a:lnTo>
                  <a:lnTo>
                    <a:pt x="162" y="430"/>
                  </a:lnTo>
                  <a:lnTo>
                    <a:pt x="166" y="434"/>
                  </a:lnTo>
                  <a:lnTo>
                    <a:pt x="166" y="434"/>
                  </a:lnTo>
                  <a:lnTo>
                    <a:pt x="166" y="438"/>
                  </a:lnTo>
                  <a:lnTo>
                    <a:pt x="166" y="438"/>
                  </a:lnTo>
                  <a:lnTo>
                    <a:pt x="166" y="442"/>
                  </a:lnTo>
                  <a:lnTo>
                    <a:pt x="166" y="442"/>
                  </a:lnTo>
                  <a:lnTo>
                    <a:pt x="166" y="446"/>
                  </a:lnTo>
                  <a:lnTo>
                    <a:pt x="166" y="446"/>
                  </a:lnTo>
                  <a:lnTo>
                    <a:pt x="166" y="450"/>
                  </a:lnTo>
                  <a:lnTo>
                    <a:pt x="166" y="450"/>
                  </a:lnTo>
                  <a:lnTo>
                    <a:pt x="166" y="450"/>
                  </a:lnTo>
                  <a:lnTo>
                    <a:pt x="166" y="454"/>
                  </a:lnTo>
                  <a:lnTo>
                    <a:pt x="166" y="454"/>
                  </a:lnTo>
                  <a:lnTo>
                    <a:pt x="166" y="454"/>
                  </a:lnTo>
                  <a:lnTo>
                    <a:pt x="166" y="458"/>
                  </a:lnTo>
                  <a:lnTo>
                    <a:pt x="166" y="458"/>
                  </a:lnTo>
                  <a:lnTo>
                    <a:pt x="170" y="458"/>
                  </a:lnTo>
                  <a:lnTo>
                    <a:pt x="170" y="462"/>
                  </a:lnTo>
                  <a:lnTo>
                    <a:pt x="170" y="462"/>
                  </a:lnTo>
                  <a:lnTo>
                    <a:pt x="170" y="462"/>
                  </a:lnTo>
                  <a:lnTo>
                    <a:pt x="170" y="466"/>
                  </a:lnTo>
                  <a:lnTo>
                    <a:pt x="170" y="466"/>
                  </a:lnTo>
                  <a:lnTo>
                    <a:pt x="170" y="466"/>
                  </a:lnTo>
                  <a:lnTo>
                    <a:pt x="170" y="466"/>
                  </a:lnTo>
                  <a:lnTo>
                    <a:pt x="170" y="470"/>
                  </a:lnTo>
                  <a:lnTo>
                    <a:pt x="170" y="470"/>
                  </a:lnTo>
                  <a:lnTo>
                    <a:pt x="170" y="470"/>
                  </a:lnTo>
                  <a:lnTo>
                    <a:pt x="170" y="470"/>
                  </a:lnTo>
                  <a:lnTo>
                    <a:pt x="174" y="474"/>
                  </a:lnTo>
                  <a:lnTo>
                    <a:pt x="174" y="474"/>
                  </a:lnTo>
                  <a:lnTo>
                    <a:pt x="174" y="474"/>
                  </a:lnTo>
                  <a:lnTo>
                    <a:pt x="174" y="474"/>
                  </a:lnTo>
                  <a:lnTo>
                    <a:pt x="174" y="474"/>
                  </a:lnTo>
                  <a:lnTo>
                    <a:pt x="174" y="474"/>
                  </a:lnTo>
                  <a:lnTo>
                    <a:pt x="174" y="476"/>
                  </a:lnTo>
                  <a:lnTo>
                    <a:pt x="174" y="476"/>
                  </a:lnTo>
                  <a:lnTo>
                    <a:pt x="174" y="476"/>
                  </a:lnTo>
                  <a:lnTo>
                    <a:pt x="174" y="476"/>
                  </a:lnTo>
                  <a:lnTo>
                    <a:pt x="176" y="476"/>
                  </a:lnTo>
                  <a:lnTo>
                    <a:pt x="176" y="476"/>
                  </a:lnTo>
                  <a:lnTo>
                    <a:pt x="176" y="476"/>
                  </a:lnTo>
                  <a:lnTo>
                    <a:pt x="176" y="480"/>
                  </a:lnTo>
                  <a:lnTo>
                    <a:pt x="176" y="480"/>
                  </a:lnTo>
                  <a:lnTo>
                    <a:pt x="176" y="480"/>
                  </a:lnTo>
                  <a:lnTo>
                    <a:pt x="176" y="480"/>
                  </a:lnTo>
                  <a:lnTo>
                    <a:pt x="180" y="480"/>
                  </a:lnTo>
                  <a:lnTo>
                    <a:pt x="180" y="480"/>
                  </a:lnTo>
                  <a:lnTo>
                    <a:pt x="180" y="480"/>
                  </a:lnTo>
                  <a:lnTo>
                    <a:pt x="180" y="480"/>
                  </a:lnTo>
                  <a:lnTo>
                    <a:pt x="180" y="480"/>
                  </a:lnTo>
                  <a:lnTo>
                    <a:pt x="184" y="480"/>
                  </a:lnTo>
                  <a:lnTo>
                    <a:pt x="184" y="480"/>
                  </a:lnTo>
                  <a:lnTo>
                    <a:pt x="184" y="480"/>
                  </a:lnTo>
                  <a:lnTo>
                    <a:pt x="184" y="480"/>
                  </a:lnTo>
                  <a:lnTo>
                    <a:pt x="188" y="480"/>
                  </a:lnTo>
                  <a:lnTo>
                    <a:pt x="188" y="480"/>
                  </a:lnTo>
                  <a:lnTo>
                    <a:pt x="192" y="480"/>
                  </a:lnTo>
                  <a:lnTo>
                    <a:pt x="192" y="480"/>
                  </a:lnTo>
                  <a:lnTo>
                    <a:pt x="196" y="480"/>
                  </a:lnTo>
                  <a:lnTo>
                    <a:pt x="196" y="480"/>
                  </a:lnTo>
                  <a:lnTo>
                    <a:pt x="196" y="480"/>
                  </a:lnTo>
                  <a:lnTo>
                    <a:pt x="200" y="480"/>
                  </a:lnTo>
                  <a:lnTo>
                    <a:pt x="200" y="480"/>
                  </a:lnTo>
                  <a:lnTo>
                    <a:pt x="204" y="480"/>
                  </a:lnTo>
                  <a:lnTo>
                    <a:pt x="204" y="480"/>
                  </a:lnTo>
                  <a:lnTo>
                    <a:pt x="208" y="480"/>
                  </a:lnTo>
                  <a:lnTo>
                    <a:pt x="208" y="480"/>
                  </a:lnTo>
                  <a:lnTo>
                    <a:pt x="212" y="480"/>
                  </a:lnTo>
                  <a:lnTo>
                    <a:pt x="216" y="480"/>
                  </a:lnTo>
                  <a:lnTo>
                    <a:pt x="220" y="480"/>
                  </a:lnTo>
                  <a:lnTo>
                    <a:pt x="222" y="480"/>
                  </a:lnTo>
                  <a:lnTo>
                    <a:pt x="222" y="480"/>
                  </a:lnTo>
                  <a:lnTo>
                    <a:pt x="226" y="480"/>
                  </a:lnTo>
                  <a:lnTo>
                    <a:pt x="230" y="480"/>
                  </a:lnTo>
                  <a:lnTo>
                    <a:pt x="234" y="480"/>
                  </a:lnTo>
                  <a:lnTo>
                    <a:pt x="238" y="480"/>
                  </a:lnTo>
                  <a:lnTo>
                    <a:pt x="242" y="480"/>
                  </a:lnTo>
                  <a:lnTo>
                    <a:pt x="246" y="480"/>
                  </a:lnTo>
                  <a:lnTo>
                    <a:pt x="250" y="480"/>
                  </a:lnTo>
                  <a:lnTo>
                    <a:pt x="254" y="480"/>
                  </a:lnTo>
                  <a:lnTo>
                    <a:pt x="262" y="480"/>
                  </a:lnTo>
                  <a:lnTo>
                    <a:pt x="266" y="480"/>
                  </a:lnTo>
                  <a:lnTo>
                    <a:pt x="268" y="480"/>
                  </a:lnTo>
                  <a:lnTo>
                    <a:pt x="272" y="480"/>
                  </a:lnTo>
                  <a:lnTo>
                    <a:pt x="276" y="480"/>
                  </a:lnTo>
                  <a:lnTo>
                    <a:pt x="280" y="480"/>
                  </a:lnTo>
                  <a:lnTo>
                    <a:pt x="284" y="480"/>
                  </a:lnTo>
                  <a:lnTo>
                    <a:pt x="288" y="480"/>
                  </a:lnTo>
                  <a:lnTo>
                    <a:pt x="296" y="480"/>
                  </a:lnTo>
                  <a:lnTo>
                    <a:pt x="300" y="480"/>
                  </a:lnTo>
                  <a:lnTo>
                    <a:pt x="304" y="480"/>
                  </a:lnTo>
                  <a:lnTo>
                    <a:pt x="308" y="480"/>
                  </a:lnTo>
                  <a:lnTo>
                    <a:pt x="312" y="480"/>
                  </a:lnTo>
                  <a:lnTo>
                    <a:pt x="316" y="480"/>
                  </a:lnTo>
                  <a:lnTo>
                    <a:pt x="322" y="480"/>
                  </a:lnTo>
                  <a:lnTo>
                    <a:pt x="326" y="480"/>
                  </a:lnTo>
                  <a:lnTo>
                    <a:pt x="330" y="480"/>
                  </a:lnTo>
                  <a:lnTo>
                    <a:pt x="334" y="480"/>
                  </a:lnTo>
                  <a:lnTo>
                    <a:pt x="338" y="480"/>
                  </a:lnTo>
                  <a:lnTo>
                    <a:pt x="342" y="480"/>
                  </a:lnTo>
                  <a:lnTo>
                    <a:pt x="346" y="480"/>
                  </a:lnTo>
                  <a:lnTo>
                    <a:pt x="350" y="480"/>
                  </a:lnTo>
                  <a:lnTo>
                    <a:pt x="358" y="480"/>
                  </a:lnTo>
                  <a:lnTo>
                    <a:pt x="362" y="480"/>
                  </a:lnTo>
                  <a:lnTo>
                    <a:pt x="364" y="480"/>
                  </a:lnTo>
                  <a:lnTo>
                    <a:pt x="368" y="480"/>
                  </a:lnTo>
                  <a:lnTo>
                    <a:pt x="372" y="480"/>
                  </a:lnTo>
                  <a:lnTo>
                    <a:pt x="376" y="480"/>
                  </a:lnTo>
                  <a:lnTo>
                    <a:pt x="380" y="480"/>
                  </a:lnTo>
                  <a:lnTo>
                    <a:pt x="384" y="480"/>
                  </a:lnTo>
                  <a:lnTo>
                    <a:pt x="388" y="480"/>
                  </a:lnTo>
                  <a:lnTo>
                    <a:pt x="396" y="480"/>
                  </a:lnTo>
                  <a:lnTo>
                    <a:pt x="400" y="480"/>
                  </a:lnTo>
                  <a:lnTo>
                    <a:pt x="404" y="480"/>
                  </a:lnTo>
                  <a:lnTo>
                    <a:pt x="408" y="480"/>
                  </a:lnTo>
                  <a:lnTo>
                    <a:pt x="412" y="480"/>
                  </a:lnTo>
                  <a:lnTo>
                    <a:pt x="414" y="480"/>
                  </a:lnTo>
                  <a:lnTo>
                    <a:pt x="418" y="480"/>
                  </a:lnTo>
                  <a:lnTo>
                    <a:pt x="426" y="480"/>
                  </a:lnTo>
                  <a:lnTo>
                    <a:pt x="430" y="480"/>
                  </a:lnTo>
                  <a:lnTo>
                    <a:pt x="434" y="480"/>
                  </a:lnTo>
                  <a:lnTo>
                    <a:pt x="438" y="480"/>
                  </a:lnTo>
                  <a:lnTo>
                    <a:pt x="442" y="480"/>
                  </a:lnTo>
                  <a:lnTo>
                    <a:pt x="442" y="480"/>
                  </a:lnTo>
                  <a:lnTo>
                    <a:pt x="446" y="480"/>
                  </a:lnTo>
                  <a:lnTo>
                    <a:pt x="450" y="480"/>
                  </a:lnTo>
                  <a:lnTo>
                    <a:pt x="454" y="480"/>
                  </a:lnTo>
                  <a:lnTo>
                    <a:pt x="454" y="480"/>
                  </a:lnTo>
                  <a:lnTo>
                    <a:pt x="458" y="480"/>
                  </a:lnTo>
                  <a:lnTo>
                    <a:pt x="458" y="480"/>
                  </a:lnTo>
                  <a:lnTo>
                    <a:pt x="458" y="480"/>
                  </a:lnTo>
                  <a:lnTo>
                    <a:pt x="460" y="480"/>
                  </a:lnTo>
                  <a:lnTo>
                    <a:pt x="460" y="480"/>
                  </a:lnTo>
                  <a:lnTo>
                    <a:pt x="460" y="480"/>
                  </a:lnTo>
                  <a:lnTo>
                    <a:pt x="464" y="480"/>
                  </a:lnTo>
                  <a:lnTo>
                    <a:pt x="464" y="480"/>
                  </a:lnTo>
                  <a:lnTo>
                    <a:pt x="464" y="480"/>
                  </a:lnTo>
                  <a:lnTo>
                    <a:pt x="464" y="480"/>
                  </a:lnTo>
                  <a:lnTo>
                    <a:pt x="464" y="480"/>
                  </a:lnTo>
                  <a:lnTo>
                    <a:pt x="464" y="476"/>
                  </a:lnTo>
                  <a:lnTo>
                    <a:pt x="468" y="476"/>
                  </a:lnTo>
                  <a:lnTo>
                    <a:pt x="468" y="476"/>
                  </a:lnTo>
                  <a:lnTo>
                    <a:pt x="468" y="476"/>
                  </a:lnTo>
                  <a:lnTo>
                    <a:pt x="468" y="476"/>
                  </a:lnTo>
                  <a:lnTo>
                    <a:pt x="468" y="476"/>
                  </a:lnTo>
                  <a:lnTo>
                    <a:pt x="468" y="476"/>
                  </a:lnTo>
                  <a:lnTo>
                    <a:pt x="468" y="476"/>
                  </a:lnTo>
                  <a:lnTo>
                    <a:pt x="468" y="476"/>
                  </a:lnTo>
                  <a:lnTo>
                    <a:pt x="468" y="476"/>
                  </a:lnTo>
                  <a:lnTo>
                    <a:pt x="472" y="476"/>
                  </a:lnTo>
                  <a:lnTo>
                    <a:pt x="472" y="476"/>
                  </a:lnTo>
                  <a:lnTo>
                    <a:pt x="472" y="474"/>
                  </a:lnTo>
                  <a:lnTo>
                    <a:pt x="472" y="474"/>
                  </a:lnTo>
                  <a:lnTo>
                    <a:pt x="472" y="474"/>
                  </a:lnTo>
                  <a:lnTo>
                    <a:pt x="472" y="474"/>
                  </a:lnTo>
                  <a:lnTo>
                    <a:pt x="476" y="474"/>
                  </a:lnTo>
                  <a:lnTo>
                    <a:pt x="476" y="474"/>
                  </a:lnTo>
                  <a:lnTo>
                    <a:pt x="476" y="470"/>
                  </a:lnTo>
                  <a:lnTo>
                    <a:pt x="476" y="470"/>
                  </a:lnTo>
                  <a:lnTo>
                    <a:pt x="476" y="470"/>
                  </a:lnTo>
                  <a:lnTo>
                    <a:pt x="476" y="470"/>
                  </a:lnTo>
                  <a:lnTo>
                    <a:pt x="476" y="466"/>
                  </a:lnTo>
                  <a:lnTo>
                    <a:pt x="476" y="466"/>
                  </a:lnTo>
                  <a:lnTo>
                    <a:pt x="476" y="466"/>
                  </a:lnTo>
                  <a:lnTo>
                    <a:pt x="480" y="466"/>
                  </a:lnTo>
                  <a:lnTo>
                    <a:pt x="480" y="462"/>
                  </a:lnTo>
                  <a:lnTo>
                    <a:pt x="480" y="462"/>
                  </a:lnTo>
                  <a:lnTo>
                    <a:pt x="480" y="462"/>
                  </a:lnTo>
                  <a:lnTo>
                    <a:pt x="480" y="462"/>
                  </a:lnTo>
                  <a:lnTo>
                    <a:pt x="480" y="458"/>
                  </a:lnTo>
                  <a:lnTo>
                    <a:pt x="480" y="458"/>
                  </a:lnTo>
                  <a:lnTo>
                    <a:pt x="480" y="458"/>
                  </a:lnTo>
                  <a:lnTo>
                    <a:pt x="480" y="458"/>
                  </a:lnTo>
                  <a:lnTo>
                    <a:pt x="480" y="454"/>
                  </a:lnTo>
                  <a:lnTo>
                    <a:pt x="480" y="454"/>
                  </a:lnTo>
                  <a:lnTo>
                    <a:pt x="480" y="454"/>
                  </a:lnTo>
                  <a:lnTo>
                    <a:pt x="484" y="454"/>
                  </a:lnTo>
                  <a:lnTo>
                    <a:pt x="484" y="450"/>
                  </a:lnTo>
                  <a:lnTo>
                    <a:pt x="484" y="450"/>
                  </a:lnTo>
                  <a:lnTo>
                    <a:pt x="484" y="450"/>
                  </a:lnTo>
                  <a:lnTo>
                    <a:pt x="484" y="446"/>
                  </a:lnTo>
                  <a:lnTo>
                    <a:pt x="484" y="446"/>
                  </a:lnTo>
                  <a:lnTo>
                    <a:pt x="484" y="446"/>
                  </a:lnTo>
                  <a:lnTo>
                    <a:pt x="484" y="442"/>
                  </a:lnTo>
                  <a:lnTo>
                    <a:pt x="484" y="442"/>
                  </a:lnTo>
                  <a:lnTo>
                    <a:pt x="484" y="438"/>
                  </a:lnTo>
                  <a:lnTo>
                    <a:pt x="484" y="438"/>
                  </a:lnTo>
                  <a:lnTo>
                    <a:pt x="484" y="438"/>
                  </a:lnTo>
                  <a:lnTo>
                    <a:pt x="484" y="434"/>
                  </a:lnTo>
                  <a:lnTo>
                    <a:pt x="484" y="434"/>
                  </a:lnTo>
                  <a:lnTo>
                    <a:pt x="484" y="430"/>
                  </a:lnTo>
                  <a:lnTo>
                    <a:pt x="488" y="430"/>
                  </a:lnTo>
                  <a:lnTo>
                    <a:pt x="488" y="430"/>
                  </a:lnTo>
                  <a:lnTo>
                    <a:pt x="488" y="428"/>
                  </a:lnTo>
                  <a:lnTo>
                    <a:pt x="488" y="428"/>
                  </a:lnTo>
                  <a:lnTo>
                    <a:pt x="488" y="424"/>
                  </a:lnTo>
                  <a:lnTo>
                    <a:pt x="488" y="424"/>
                  </a:lnTo>
                  <a:lnTo>
                    <a:pt x="488" y="420"/>
                  </a:lnTo>
                  <a:lnTo>
                    <a:pt x="488" y="420"/>
                  </a:lnTo>
                  <a:lnTo>
                    <a:pt x="488" y="416"/>
                  </a:lnTo>
                  <a:lnTo>
                    <a:pt x="488" y="416"/>
                  </a:lnTo>
                  <a:lnTo>
                    <a:pt x="488" y="412"/>
                  </a:lnTo>
                  <a:lnTo>
                    <a:pt x="488" y="412"/>
                  </a:lnTo>
                  <a:lnTo>
                    <a:pt x="488" y="408"/>
                  </a:lnTo>
                  <a:lnTo>
                    <a:pt x="488" y="408"/>
                  </a:lnTo>
                  <a:lnTo>
                    <a:pt x="488" y="404"/>
                  </a:lnTo>
                  <a:lnTo>
                    <a:pt x="488" y="400"/>
                  </a:lnTo>
                  <a:lnTo>
                    <a:pt x="488" y="400"/>
                  </a:lnTo>
                  <a:lnTo>
                    <a:pt x="488" y="396"/>
                  </a:lnTo>
                  <a:lnTo>
                    <a:pt x="488" y="392"/>
                  </a:lnTo>
                  <a:lnTo>
                    <a:pt x="492" y="392"/>
                  </a:lnTo>
                  <a:lnTo>
                    <a:pt x="492" y="388"/>
                  </a:lnTo>
                  <a:lnTo>
                    <a:pt x="492" y="384"/>
                  </a:lnTo>
                  <a:lnTo>
                    <a:pt x="492" y="380"/>
                  </a:lnTo>
                  <a:lnTo>
                    <a:pt x="492" y="380"/>
                  </a:lnTo>
                  <a:lnTo>
                    <a:pt x="492" y="378"/>
                  </a:lnTo>
                  <a:lnTo>
                    <a:pt x="492" y="374"/>
                  </a:lnTo>
                  <a:lnTo>
                    <a:pt x="492" y="370"/>
                  </a:lnTo>
                  <a:lnTo>
                    <a:pt x="492" y="366"/>
                  </a:lnTo>
                  <a:lnTo>
                    <a:pt x="492" y="362"/>
                  </a:lnTo>
                  <a:lnTo>
                    <a:pt x="492" y="362"/>
                  </a:lnTo>
                  <a:lnTo>
                    <a:pt x="492" y="358"/>
                  </a:lnTo>
                  <a:lnTo>
                    <a:pt x="492" y="354"/>
                  </a:lnTo>
                  <a:lnTo>
                    <a:pt x="492" y="350"/>
                  </a:lnTo>
                  <a:lnTo>
                    <a:pt x="492" y="346"/>
                  </a:lnTo>
                  <a:lnTo>
                    <a:pt x="492" y="342"/>
                  </a:lnTo>
                  <a:lnTo>
                    <a:pt x="492" y="338"/>
                  </a:lnTo>
                  <a:lnTo>
                    <a:pt x="496" y="334"/>
                  </a:lnTo>
                  <a:lnTo>
                    <a:pt x="496" y="328"/>
                  </a:lnTo>
                  <a:lnTo>
                    <a:pt x="496" y="324"/>
                  </a:lnTo>
                  <a:lnTo>
                    <a:pt x="496" y="320"/>
                  </a:lnTo>
                  <a:lnTo>
                    <a:pt x="496" y="316"/>
                  </a:lnTo>
                  <a:lnTo>
                    <a:pt x="496" y="308"/>
                  </a:lnTo>
                  <a:lnTo>
                    <a:pt x="496" y="304"/>
                  </a:lnTo>
                  <a:lnTo>
                    <a:pt x="496" y="296"/>
                  </a:lnTo>
                  <a:lnTo>
                    <a:pt x="496" y="288"/>
                  </a:lnTo>
                  <a:lnTo>
                    <a:pt x="496" y="282"/>
                  </a:lnTo>
                  <a:lnTo>
                    <a:pt x="496" y="274"/>
                  </a:lnTo>
                  <a:lnTo>
                    <a:pt x="496" y="262"/>
                  </a:lnTo>
                  <a:lnTo>
                    <a:pt x="496" y="254"/>
                  </a:lnTo>
                  <a:lnTo>
                    <a:pt x="496" y="242"/>
                  </a:lnTo>
                  <a:lnTo>
                    <a:pt x="500" y="234"/>
                  </a:lnTo>
                  <a:lnTo>
                    <a:pt x="500" y="216"/>
                  </a:lnTo>
                  <a:lnTo>
                    <a:pt x="500" y="196"/>
                  </a:lnTo>
                  <a:lnTo>
                    <a:pt x="500" y="186"/>
                  </a:lnTo>
                  <a:lnTo>
                    <a:pt x="500" y="178"/>
                  </a:lnTo>
                  <a:lnTo>
                    <a:pt x="500" y="174"/>
                  </a:lnTo>
                  <a:lnTo>
                    <a:pt x="500" y="170"/>
                  </a:lnTo>
                  <a:lnTo>
                    <a:pt x="500" y="162"/>
                  </a:lnTo>
                  <a:lnTo>
                    <a:pt x="500" y="146"/>
                  </a:lnTo>
                  <a:lnTo>
                    <a:pt x="500" y="132"/>
                  </a:lnTo>
                  <a:lnTo>
                    <a:pt x="500" y="120"/>
                  </a:lnTo>
                  <a:lnTo>
                    <a:pt x="504" y="104"/>
                  </a:lnTo>
                  <a:lnTo>
                    <a:pt x="504" y="92"/>
                  </a:lnTo>
                  <a:lnTo>
                    <a:pt x="504" y="86"/>
                  </a:lnTo>
                  <a:lnTo>
                    <a:pt x="504" y="78"/>
                  </a:lnTo>
                  <a:lnTo>
                    <a:pt x="504" y="66"/>
                  </a:lnTo>
                  <a:lnTo>
                    <a:pt x="504" y="62"/>
                  </a:lnTo>
                  <a:lnTo>
                    <a:pt x="504" y="54"/>
                  </a:lnTo>
                  <a:lnTo>
                    <a:pt x="504" y="46"/>
                  </a:lnTo>
                  <a:lnTo>
                    <a:pt x="504" y="42"/>
                  </a:lnTo>
                  <a:lnTo>
                    <a:pt x="504" y="36"/>
                  </a:lnTo>
                  <a:lnTo>
                    <a:pt x="504" y="32"/>
                  </a:lnTo>
                  <a:lnTo>
                    <a:pt x="504" y="28"/>
                  </a:lnTo>
                  <a:lnTo>
                    <a:pt x="504" y="20"/>
                  </a:lnTo>
                  <a:lnTo>
                    <a:pt x="506" y="20"/>
                  </a:lnTo>
                  <a:lnTo>
                    <a:pt x="506" y="16"/>
                  </a:lnTo>
                  <a:lnTo>
                    <a:pt x="506" y="12"/>
                  </a:lnTo>
                  <a:lnTo>
                    <a:pt x="506" y="8"/>
                  </a:lnTo>
                  <a:lnTo>
                    <a:pt x="506" y="8"/>
                  </a:lnTo>
                  <a:lnTo>
                    <a:pt x="506" y="4"/>
                  </a:lnTo>
                  <a:lnTo>
                    <a:pt x="506" y="4"/>
                  </a:lnTo>
                  <a:lnTo>
                    <a:pt x="506" y="4"/>
                  </a:lnTo>
                  <a:lnTo>
                    <a:pt x="506" y="0"/>
                  </a:lnTo>
                  <a:lnTo>
                    <a:pt x="506" y="0"/>
                  </a:lnTo>
                  <a:lnTo>
                    <a:pt x="506" y="0"/>
                  </a:lnTo>
                  <a:lnTo>
                    <a:pt x="506" y="0"/>
                  </a:lnTo>
                  <a:lnTo>
                    <a:pt x="506" y="0"/>
                  </a:lnTo>
                  <a:lnTo>
                    <a:pt x="506" y="4"/>
                  </a:lnTo>
                  <a:lnTo>
                    <a:pt x="506" y="4"/>
                  </a:lnTo>
                  <a:lnTo>
                    <a:pt x="506" y="8"/>
                  </a:lnTo>
                  <a:lnTo>
                    <a:pt x="510" y="8"/>
                  </a:lnTo>
                  <a:lnTo>
                    <a:pt x="510" y="12"/>
                  </a:lnTo>
                  <a:lnTo>
                    <a:pt x="510" y="16"/>
                  </a:lnTo>
                  <a:lnTo>
                    <a:pt x="510" y="16"/>
                  </a:lnTo>
                  <a:lnTo>
                    <a:pt x="510" y="20"/>
                  </a:lnTo>
                  <a:lnTo>
                    <a:pt x="510" y="28"/>
                  </a:lnTo>
                  <a:lnTo>
                    <a:pt x="510" y="32"/>
                  </a:lnTo>
                  <a:lnTo>
                    <a:pt x="510" y="36"/>
                  </a:lnTo>
                  <a:lnTo>
                    <a:pt x="510" y="42"/>
                  </a:lnTo>
                  <a:lnTo>
                    <a:pt x="510" y="46"/>
                  </a:lnTo>
                  <a:lnTo>
                    <a:pt x="510" y="54"/>
                  </a:lnTo>
                  <a:lnTo>
                    <a:pt x="510" y="62"/>
                  </a:lnTo>
                  <a:lnTo>
                    <a:pt x="510" y="70"/>
                  </a:lnTo>
                  <a:lnTo>
                    <a:pt x="514" y="78"/>
                  </a:lnTo>
                  <a:lnTo>
                    <a:pt x="514" y="86"/>
                  </a:lnTo>
                  <a:lnTo>
                    <a:pt x="514" y="96"/>
                  </a:lnTo>
                  <a:lnTo>
                    <a:pt x="514" y="108"/>
                  </a:lnTo>
                  <a:lnTo>
                    <a:pt x="514" y="120"/>
                  </a:lnTo>
                  <a:lnTo>
                    <a:pt x="514" y="136"/>
                  </a:lnTo>
                  <a:lnTo>
                    <a:pt x="514" y="146"/>
                  </a:lnTo>
                  <a:lnTo>
                    <a:pt x="514" y="162"/>
                  </a:lnTo>
                  <a:lnTo>
                    <a:pt x="514" y="182"/>
                  </a:lnTo>
                  <a:lnTo>
                    <a:pt x="518" y="204"/>
                  </a:lnTo>
                  <a:lnTo>
                    <a:pt x="518" y="220"/>
                  </a:lnTo>
                  <a:lnTo>
                    <a:pt x="518" y="232"/>
                  </a:lnTo>
                  <a:lnTo>
                    <a:pt x="518" y="242"/>
                  </a:lnTo>
                  <a:lnTo>
                    <a:pt x="518" y="250"/>
                  </a:lnTo>
                  <a:lnTo>
                    <a:pt x="518" y="262"/>
                  </a:lnTo>
                  <a:lnTo>
                    <a:pt x="518" y="270"/>
                  </a:lnTo>
                  <a:lnTo>
                    <a:pt x="518" y="282"/>
                  </a:lnTo>
                  <a:lnTo>
                    <a:pt x="518" y="288"/>
                  </a:lnTo>
                  <a:lnTo>
                    <a:pt x="518" y="296"/>
                  </a:lnTo>
                  <a:lnTo>
                    <a:pt x="518" y="304"/>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Freeform 125"/>
            <p:cNvSpPr>
              <a:spLocks/>
            </p:cNvSpPr>
            <p:nvPr/>
          </p:nvSpPr>
          <p:spPr bwMode="auto">
            <a:xfrm>
              <a:off x="2315" y="2457"/>
              <a:ext cx="133" cy="323"/>
            </a:xfrm>
            <a:custGeom>
              <a:avLst/>
              <a:gdLst>
                <a:gd name="T0" fmla="*/ 4 w 266"/>
                <a:gd name="T1" fmla="*/ 506 h 648"/>
                <a:gd name="T2" fmla="*/ 4 w 266"/>
                <a:gd name="T3" fmla="*/ 538 h 648"/>
                <a:gd name="T4" fmla="*/ 8 w 266"/>
                <a:gd name="T5" fmla="*/ 564 h 648"/>
                <a:gd name="T6" fmla="*/ 8 w 266"/>
                <a:gd name="T7" fmla="*/ 580 h 648"/>
                <a:gd name="T8" fmla="*/ 8 w 266"/>
                <a:gd name="T9" fmla="*/ 596 h 648"/>
                <a:gd name="T10" fmla="*/ 12 w 266"/>
                <a:gd name="T11" fmla="*/ 610 h 648"/>
                <a:gd name="T12" fmla="*/ 12 w 266"/>
                <a:gd name="T13" fmla="*/ 618 h 648"/>
                <a:gd name="T14" fmla="*/ 16 w 266"/>
                <a:gd name="T15" fmla="*/ 626 h 648"/>
                <a:gd name="T16" fmla="*/ 16 w 266"/>
                <a:gd name="T17" fmla="*/ 634 h 648"/>
                <a:gd name="T18" fmla="*/ 20 w 266"/>
                <a:gd name="T19" fmla="*/ 638 h 648"/>
                <a:gd name="T20" fmla="*/ 24 w 266"/>
                <a:gd name="T21" fmla="*/ 642 h 648"/>
                <a:gd name="T22" fmla="*/ 32 w 266"/>
                <a:gd name="T23" fmla="*/ 644 h 648"/>
                <a:gd name="T24" fmla="*/ 50 w 266"/>
                <a:gd name="T25" fmla="*/ 644 h 648"/>
                <a:gd name="T26" fmla="*/ 84 w 266"/>
                <a:gd name="T27" fmla="*/ 648 h 648"/>
                <a:gd name="T28" fmla="*/ 104 w 266"/>
                <a:gd name="T29" fmla="*/ 644 h 648"/>
                <a:gd name="T30" fmla="*/ 116 w 266"/>
                <a:gd name="T31" fmla="*/ 644 h 648"/>
                <a:gd name="T32" fmla="*/ 120 w 266"/>
                <a:gd name="T33" fmla="*/ 642 h 648"/>
                <a:gd name="T34" fmla="*/ 120 w 266"/>
                <a:gd name="T35" fmla="*/ 642 h 648"/>
                <a:gd name="T36" fmla="*/ 124 w 266"/>
                <a:gd name="T37" fmla="*/ 634 h 648"/>
                <a:gd name="T38" fmla="*/ 128 w 266"/>
                <a:gd name="T39" fmla="*/ 626 h 648"/>
                <a:gd name="T40" fmla="*/ 132 w 266"/>
                <a:gd name="T41" fmla="*/ 618 h 648"/>
                <a:gd name="T42" fmla="*/ 132 w 266"/>
                <a:gd name="T43" fmla="*/ 606 h 648"/>
                <a:gd name="T44" fmla="*/ 134 w 266"/>
                <a:gd name="T45" fmla="*/ 596 h 648"/>
                <a:gd name="T46" fmla="*/ 138 w 266"/>
                <a:gd name="T47" fmla="*/ 584 h 648"/>
                <a:gd name="T48" fmla="*/ 138 w 266"/>
                <a:gd name="T49" fmla="*/ 564 h 648"/>
                <a:gd name="T50" fmla="*/ 138 w 266"/>
                <a:gd name="T51" fmla="*/ 542 h 648"/>
                <a:gd name="T52" fmla="*/ 142 w 266"/>
                <a:gd name="T53" fmla="*/ 518 h 648"/>
                <a:gd name="T54" fmla="*/ 142 w 266"/>
                <a:gd name="T55" fmla="*/ 492 h 648"/>
                <a:gd name="T56" fmla="*/ 142 w 266"/>
                <a:gd name="T57" fmla="*/ 446 h 648"/>
                <a:gd name="T58" fmla="*/ 146 w 266"/>
                <a:gd name="T59" fmla="*/ 388 h 648"/>
                <a:gd name="T60" fmla="*/ 150 w 266"/>
                <a:gd name="T61" fmla="*/ 304 h 648"/>
                <a:gd name="T62" fmla="*/ 150 w 266"/>
                <a:gd name="T63" fmla="*/ 200 h 648"/>
                <a:gd name="T64" fmla="*/ 154 w 266"/>
                <a:gd name="T65" fmla="*/ 88 h 648"/>
                <a:gd name="T66" fmla="*/ 154 w 266"/>
                <a:gd name="T67" fmla="*/ 34 h 648"/>
                <a:gd name="T68" fmla="*/ 158 w 266"/>
                <a:gd name="T69" fmla="*/ 8 h 648"/>
                <a:gd name="T70" fmla="*/ 158 w 266"/>
                <a:gd name="T71" fmla="*/ 0 h 648"/>
                <a:gd name="T72" fmla="*/ 162 w 266"/>
                <a:gd name="T73" fmla="*/ 18 h 648"/>
                <a:gd name="T74" fmla="*/ 162 w 266"/>
                <a:gd name="T75" fmla="*/ 64 h 648"/>
                <a:gd name="T76" fmla="*/ 166 w 266"/>
                <a:gd name="T77" fmla="*/ 146 h 648"/>
                <a:gd name="T78" fmla="*/ 170 w 266"/>
                <a:gd name="T79" fmla="*/ 314 h 648"/>
                <a:gd name="T80" fmla="*/ 170 w 266"/>
                <a:gd name="T81" fmla="*/ 396 h 648"/>
                <a:gd name="T82" fmla="*/ 174 w 266"/>
                <a:gd name="T83" fmla="*/ 452 h 648"/>
                <a:gd name="T84" fmla="*/ 174 w 266"/>
                <a:gd name="T85" fmla="*/ 496 h 648"/>
                <a:gd name="T86" fmla="*/ 178 w 266"/>
                <a:gd name="T87" fmla="*/ 526 h 648"/>
                <a:gd name="T88" fmla="*/ 178 w 266"/>
                <a:gd name="T89" fmla="*/ 548 h 648"/>
                <a:gd name="T90" fmla="*/ 178 w 266"/>
                <a:gd name="T91" fmla="*/ 568 h 648"/>
                <a:gd name="T92" fmla="*/ 180 w 266"/>
                <a:gd name="T93" fmla="*/ 588 h 648"/>
                <a:gd name="T94" fmla="*/ 180 w 266"/>
                <a:gd name="T95" fmla="*/ 598 h 648"/>
                <a:gd name="T96" fmla="*/ 180 w 266"/>
                <a:gd name="T97" fmla="*/ 610 h 648"/>
                <a:gd name="T98" fmla="*/ 184 w 266"/>
                <a:gd name="T99" fmla="*/ 614 h 648"/>
                <a:gd name="T100" fmla="*/ 184 w 266"/>
                <a:gd name="T101" fmla="*/ 622 h 648"/>
                <a:gd name="T102" fmla="*/ 188 w 266"/>
                <a:gd name="T103" fmla="*/ 630 h 648"/>
                <a:gd name="T104" fmla="*/ 192 w 266"/>
                <a:gd name="T105" fmla="*/ 638 h 648"/>
                <a:gd name="T106" fmla="*/ 196 w 266"/>
                <a:gd name="T107" fmla="*/ 642 h 648"/>
                <a:gd name="T108" fmla="*/ 204 w 266"/>
                <a:gd name="T109" fmla="*/ 642 h 648"/>
                <a:gd name="T110" fmla="*/ 224 w 266"/>
                <a:gd name="T111" fmla="*/ 644 h 648"/>
                <a:gd name="T112" fmla="*/ 238 w 266"/>
                <a:gd name="T113" fmla="*/ 644 h 648"/>
                <a:gd name="T114" fmla="*/ 246 w 266"/>
                <a:gd name="T115" fmla="*/ 644 h 648"/>
                <a:gd name="T116" fmla="*/ 250 w 266"/>
                <a:gd name="T117" fmla="*/ 642 h 648"/>
                <a:gd name="T118" fmla="*/ 254 w 266"/>
                <a:gd name="T119" fmla="*/ 638 h 648"/>
                <a:gd name="T120" fmla="*/ 258 w 266"/>
                <a:gd name="T121" fmla="*/ 634 h 648"/>
                <a:gd name="T122" fmla="*/ 262 w 266"/>
                <a:gd name="T123" fmla="*/ 626 h 648"/>
                <a:gd name="T124" fmla="*/ 262 w 266"/>
                <a:gd name="T125" fmla="*/ 618 h 6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6" h="648">
                  <a:moveTo>
                    <a:pt x="0" y="472"/>
                  </a:moveTo>
                  <a:lnTo>
                    <a:pt x="4" y="476"/>
                  </a:lnTo>
                  <a:lnTo>
                    <a:pt x="4" y="484"/>
                  </a:lnTo>
                  <a:lnTo>
                    <a:pt x="4" y="488"/>
                  </a:lnTo>
                  <a:lnTo>
                    <a:pt x="4" y="492"/>
                  </a:lnTo>
                  <a:lnTo>
                    <a:pt x="4" y="500"/>
                  </a:lnTo>
                  <a:lnTo>
                    <a:pt x="4" y="502"/>
                  </a:lnTo>
                  <a:lnTo>
                    <a:pt x="4" y="506"/>
                  </a:lnTo>
                  <a:lnTo>
                    <a:pt x="4" y="510"/>
                  </a:lnTo>
                  <a:lnTo>
                    <a:pt x="4" y="514"/>
                  </a:lnTo>
                  <a:lnTo>
                    <a:pt x="4" y="518"/>
                  </a:lnTo>
                  <a:lnTo>
                    <a:pt x="4" y="522"/>
                  </a:lnTo>
                  <a:lnTo>
                    <a:pt x="4" y="526"/>
                  </a:lnTo>
                  <a:lnTo>
                    <a:pt x="4" y="530"/>
                  </a:lnTo>
                  <a:lnTo>
                    <a:pt x="4" y="534"/>
                  </a:lnTo>
                  <a:lnTo>
                    <a:pt x="4" y="538"/>
                  </a:lnTo>
                  <a:lnTo>
                    <a:pt x="4" y="542"/>
                  </a:lnTo>
                  <a:lnTo>
                    <a:pt x="4" y="546"/>
                  </a:lnTo>
                  <a:lnTo>
                    <a:pt x="4" y="548"/>
                  </a:lnTo>
                  <a:lnTo>
                    <a:pt x="4" y="548"/>
                  </a:lnTo>
                  <a:lnTo>
                    <a:pt x="4" y="552"/>
                  </a:lnTo>
                  <a:lnTo>
                    <a:pt x="8" y="556"/>
                  </a:lnTo>
                  <a:lnTo>
                    <a:pt x="8" y="560"/>
                  </a:lnTo>
                  <a:lnTo>
                    <a:pt x="8" y="564"/>
                  </a:lnTo>
                  <a:lnTo>
                    <a:pt x="8" y="564"/>
                  </a:lnTo>
                  <a:lnTo>
                    <a:pt x="8" y="568"/>
                  </a:lnTo>
                  <a:lnTo>
                    <a:pt x="8" y="572"/>
                  </a:lnTo>
                  <a:lnTo>
                    <a:pt x="8" y="572"/>
                  </a:lnTo>
                  <a:lnTo>
                    <a:pt x="8" y="576"/>
                  </a:lnTo>
                  <a:lnTo>
                    <a:pt x="8" y="576"/>
                  </a:lnTo>
                  <a:lnTo>
                    <a:pt x="8" y="580"/>
                  </a:lnTo>
                  <a:lnTo>
                    <a:pt x="8" y="580"/>
                  </a:lnTo>
                  <a:lnTo>
                    <a:pt x="8" y="584"/>
                  </a:lnTo>
                  <a:lnTo>
                    <a:pt x="8" y="584"/>
                  </a:lnTo>
                  <a:lnTo>
                    <a:pt x="8" y="588"/>
                  </a:lnTo>
                  <a:lnTo>
                    <a:pt x="8" y="588"/>
                  </a:lnTo>
                  <a:lnTo>
                    <a:pt x="8" y="592"/>
                  </a:lnTo>
                  <a:lnTo>
                    <a:pt x="8" y="592"/>
                  </a:lnTo>
                  <a:lnTo>
                    <a:pt x="8" y="596"/>
                  </a:lnTo>
                  <a:lnTo>
                    <a:pt x="8" y="596"/>
                  </a:lnTo>
                  <a:lnTo>
                    <a:pt x="8" y="598"/>
                  </a:lnTo>
                  <a:lnTo>
                    <a:pt x="8" y="598"/>
                  </a:lnTo>
                  <a:lnTo>
                    <a:pt x="12" y="602"/>
                  </a:lnTo>
                  <a:lnTo>
                    <a:pt x="12" y="602"/>
                  </a:lnTo>
                  <a:lnTo>
                    <a:pt x="12" y="606"/>
                  </a:lnTo>
                  <a:lnTo>
                    <a:pt x="12" y="606"/>
                  </a:lnTo>
                  <a:lnTo>
                    <a:pt x="12" y="606"/>
                  </a:lnTo>
                  <a:lnTo>
                    <a:pt x="12" y="610"/>
                  </a:lnTo>
                  <a:lnTo>
                    <a:pt x="12" y="610"/>
                  </a:lnTo>
                  <a:lnTo>
                    <a:pt x="12" y="610"/>
                  </a:lnTo>
                  <a:lnTo>
                    <a:pt x="12" y="614"/>
                  </a:lnTo>
                  <a:lnTo>
                    <a:pt x="12" y="614"/>
                  </a:lnTo>
                  <a:lnTo>
                    <a:pt x="12" y="618"/>
                  </a:lnTo>
                  <a:lnTo>
                    <a:pt x="12" y="618"/>
                  </a:lnTo>
                  <a:lnTo>
                    <a:pt x="12" y="618"/>
                  </a:lnTo>
                  <a:lnTo>
                    <a:pt x="12" y="618"/>
                  </a:lnTo>
                  <a:lnTo>
                    <a:pt x="12" y="622"/>
                  </a:lnTo>
                  <a:lnTo>
                    <a:pt x="12" y="622"/>
                  </a:lnTo>
                  <a:lnTo>
                    <a:pt x="16" y="622"/>
                  </a:lnTo>
                  <a:lnTo>
                    <a:pt x="16" y="622"/>
                  </a:lnTo>
                  <a:lnTo>
                    <a:pt x="16" y="626"/>
                  </a:lnTo>
                  <a:lnTo>
                    <a:pt x="16" y="626"/>
                  </a:lnTo>
                  <a:lnTo>
                    <a:pt x="16" y="626"/>
                  </a:lnTo>
                  <a:lnTo>
                    <a:pt x="16" y="626"/>
                  </a:lnTo>
                  <a:lnTo>
                    <a:pt x="16" y="630"/>
                  </a:lnTo>
                  <a:lnTo>
                    <a:pt x="16" y="630"/>
                  </a:lnTo>
                  <a:lnTo>
                    <a:pt x="16" y="630"/>
                  </a:lnTo>
                  <a:lnTo>
                    <a:pt x="16" y="630"/>
                  </a:lnTo>
                  <a:lnTo>
                    <a:pt x="16" y="630"/>
                  </a:lnTo>
                  <a:lnTo>
                    <a:pt x="16" y="630"/>
                  </a:lnTo>
                  <a:lnTo>
                    <a:pt x="16" y="634"/>
                  </a:lnTo>
                  <a:lnTo>
                    <a:pt x="16" y="634"/>
                  </a:lnTo>
                  <a:lnTo>
                    <a:pt x="16" y="634"/>
                  </a:lnTo>
                  <a:lnTo>
                    <a:pt x="20" y="634"/>
                  </a:lnTo>
                  <a:lnTo>
                    <a:pt x="20" y="634"/>
                  </a:lnTo>
                  <a:lnTo>
                    <a:pt x="20" y="638"/>
                  </a:lnTo>
                  <a:lnTo>
                    <a:pt x="20" y="638"/>
                  </a:lnTo>
                  <a:lnTo>
                    <a:pt x="20" y="638"/>
                  </a:lnTo>
                  <a:lnTo>
                    <a:pt x="20" y="638"/>
                  </a:lnTo>
                  <a:lnTo>
                    <a:pt x="20" y="638"/>
                  </a:lnTo>
                  <a:lnTo>
                    <a:pt x="20" y="642"/>
                  </a:lnTo>
                  <a:lnTo>
                    <a:pt x="20" y="642"/>
                  </a:lnTo>
                  <a:lnTo>
                    <a:pt x="24" y="642"/>
                  </a:lnTo>
                  <a:lnTo>
                    <a:pt x="24" y="642"/>
                  </a:lnTo>
                  <a:lnTo>
                    <a:pt x="24" y="642"/>
                  </a:lnTo>
                  <a:lnTo>
                    <a:pt x="24" y="642"/>
                  </a:lnTo>
                  <a:lnTo>
                    <a:pt x="24" y="642"/>
                  </a:lnTo>
                  <a:lnTo>
                    <a:pt x="24" y="642"/>
                  </a:lnTo>
                  <a:lnTo>
                    <a:pt x="28" y="642"/>
                  </a:lnTo>
                  <a:lnTo>
                    <a:pt x="28" y="644"/>
                  </a:lnTo>
                  <a:lnTo>
                    <a:pt x="28" y="644"/>
                  </a:lnTo>
                  <a:lnTo>
                    <a:pt x="28" y="644"/>
                  </a:lnTo>
                  <a:lnTo>
                    <a:pt x="28" y="644"/>
                  </a:lnTo>
                  <a:lnTo>
                    <a:pt x="32" y="644"/>
                  </a:lnTo>
                  <a:lnTo>
                    <a:pt x="32" y="644"/>
                  </a:lnTo>
                  <a:lnTo>
                    <a:pt x="32" y="644"/>
                  </a:lnTo>
                  <a:lnTo>
                    <a:pt x="36" y="644"/>
                  </a:lnTo>
                  <a:lnTo>
                    <a:pt x="36" y="644"/>
                  </a:lnTo>
                  <a:lnTo>
                    <a:pt x="38" y="644"/>
                  </a:lnTo>
                  <a:lnTo>
                    <a:pt x="38" y="644"/>
                  </a:lnTo>
                  <a:lnTo>
                    <a:pt x="42" y="644"/>
                  </a:lnTo>
                  <a:lnTo>
                    <a:pt x="46" y="644"/>
                  </a:lnTo>
                  <a:lnTo>
                    <a:pt x="50" y="644"/>
                  </a:lnTo>
                  <a:lnTo>
                    <a:pt x="50" y="644"/>
                  </a:lnTo>
                  <a:lnTo>
                    <a:pt x="54" y="644"/>
                  </a:lnTo>
                  <a:lnTo>
                    <a:pt x="58" y="644"/>
                  </a:lnTo>
                  <a:lnTo>
                    <a:pt x="62" y="644"/>
                  </a:lnTo>
                  <a:lnTo>
                    <a:pt x="66" y="644"/>
                  </a:lnTo>
                  <a:lnTo>
                    <a:pt x="70" y="644"/>
                  </a:lnTo>
                  <a:lnTo>
                    <a:pt x="78" y="648"/>
                  </a:lnTo>
                  <a:lnTo>
                    <a:pt x="82" y="648"/>
                  </a:lnTo>
                  <a:lnTo>
                    <a:pt x="84" y="648"/>
                  </a:lnTo>
                  <a:lnTo>
                    <a:pt x="88" y="648"/>
                  </a:lnTo>
                  <a:lnTo>
                    <a:pt x="92" y="648"/>
                  </a:lnTo>
                  <a:lnTo>
                    <a:pt x="96" y="648"/>
                  </a:lnTo>
                  <a:lnTo>
                    <a:pt x="100" y="648"/>
                  </a:lnTo>
                  <a:lnTo>
                    <a:pt x="100" y="648"/>
                  </a:lnTo>
                  <a:lnTo>
                    <a:pt x="104" y="644"/>
                  </a:lnTo>
                  <a:lnTo>
                    <a:pt x="104" y="644"/>
                  </a:lnTo>
                  <a:lnTo>
                    <a:pt x="104" y="644"/>
                  </a:lnTo>
                  <a:lnTo>
                    <a:pt x="108" y="644"/>
                  </a:lnTo>
                  <a:lnTo>
                    <a:pt x="108" y="644"/>
                  </a:lnTo>
                  <a:lnTo>
                    <a:pt x="108" y="644"/>
                  </a:lnTo>
                  <a:lnTo>
                    <a:pt x="112" y="644"/>
                  </a:lnTo>
                  <a:lnTo>
                    <a:pt x="112" y="644"/>
                  </a:lnTo>
                  <a:lnTo>
                    <a:pt x="112" y="644"/>
                  </a:lnTo>
                  <a:lnTo>
                    <a:pt x="112" y="644"/>
                  </a:lnTo>
                  <a:lnTo>
                    <a:pt x="116" y="644"/>
                  </a:lnTo>
                  <a:lnTo>
                    <a:pt x="116" y="644"/>
                  </a:lnTo>
                  <a:lnTo>
                    <a:pt x="116" y="644"/>
                  </a:lnTo>
                  <a:lnTo>
                    <a:pt x="116" y="644"/>
                  </a:lnTo>
                  <a:lnTo>
                    <a:pt x="116" y="644"/>
                  </a:lnTo>
                  <a:lnTo>
                    <a:pt x="116" y="644"/>
                  </a:lnTo>
                  <a:lnTo>
                    <a:pt x="120" y="644"/>
                  </a:lnTo>
                  <a:lnTo>
                    <a:pt x="120" y="642"/>
                  </a:lnTo>
                  <a:lnTo>
                    <a:pt x="120" y="642"/>
                  </a:lnTo>
                  <a:lnTo>
                    <a:pt x="120" y="642"/>
                  </a:lnTo>
                  <a:lnTo>
                    <a:pt x="120" y="642"/>
                  </a:lnTo>
                  <a:lnTo>
                    <a:pt x="120" y="642"/>
                  </a:lnTo>
                  <a:lnTo>
                    <a:pt x="120" y="642"/>
                  </a:lnTo>
                  <a:lnTo>
                    <a:pt x="120" y="642"/>
                  </a:lnTo>
                  <a:lnTo>
                    <a:pt x="120" y="642"/>
                  </a:lnTo>
                  <a:lnTo>
                    <a:pt x="120" y="642"/>
                  </a:lnTo>
                  <a:lnTo>
                    <a:pt x="120" y="642"/>
                  </a:lnTo>
                  <a:lnTo>
                    <a:pt x="124" y="642"/>
                  </a:lnTo>
                  <a:lnTo>
                    <a:pt x="124" y="638"/>
                  </a:lnTo>
                  <a:lnTo>
                    <a:pt x="124" y="638"/>
                  </a:lnTo>
                  <a:lnTo>
                    <a:pt x="124" y="638"/>
                  </a:lnTo>
                  <a:lnTo>
                    <a:pt x="124" y="638"/>
                  </a:lnTo>
                  <a:lnTo>
                    <a:pt x="124" y="638"/>
                  </a:lnTo>
                  <a:lnTo>
                    <a:pt x="124" y="634"/>
                  </a:lnTo>
                  <a:lnTo>
                    <a:pt x="124" y="634"/>
                  </a:lnTo>
                  <a:lnTo>
                    <a:pt x="128" y="634"/>
                  </a:lnTo>
                  <a:lnTo>
                    <a:pt x="128" y="634"/>
                  </a:lnTo>
                  <a:lnTo>
                    <a:pt x="128" y="634"/>
                  </a:lnTo>
                  <a:lnTo>
                    <a:pt x="128" y="630"/>
                  </a:lnTo>
                  <a:lnTo>
                    <a:pt x="128" y="630"/>
                  </a:lnTo>
                  <a:lnTo>
                    <a:pt x="128" y="630"/>
                  </a:lnTo>
                  <a:lnTo>
                    <a:pt x="128" y="630"/>
                  </a:lnTo>
                  <a:lnTo>
                    <a:pt x="128" y="626"/>
                  </a:lnTo>
                  <a:lnTo>
                    <a:pt x="128" y="626"/>
                  </a:lnTo>
                  <a:lnTo>
                    <a:pt x="128" y="626"/>
                  </a:lnTo>
                  <a:lnTo>
                    <a:pt x="132" y="626"/>
                  </a:lnTo>
                  <a:lnTo>
                    <a:pt x="132" y="622"/>
                  </a:lnTo>
                  <a:lnTo>
                    <a:pt x="132" y="622"/>
                  </a:lnTo>
                  <a:lnTo>
                    <a:pt x="132" y="622"/>
                  </a:lnTo>
                  <a:lnTo>
                    <a:pt x="132" y="618"/>
                  </a:lnTo>
                  <a:lnTo>
                    <a:pt x="132" y="618"/>
                  </a:lnTo>
                  <a:lnTo>
                    <a:pt x="132" y="618"/>
                  </a:lnTo>
                  <a:lnTo>
                    <a:pt x="132" y="614"/>
                  </a:lnTo>
                  <a:lnTo>
                    <a:pt x="132" y="614"/>
                  </a:lnTo>
                  <a:lnTo>
                    <a:pt x="132" y="614"/>
                  </a:lnTo>
                  <a:lnTo>
                    <a:pt x="132" y="610"/>
                  </a:lnTo>
                  <a:lnTo>
                    <a:pt x="132" y="610"/>
                  </a:lnTo>
                  <a:lnTo>
                    <a:pt x="132" y="610"/>
                  </a:lnTo>
                  <a:lnTo>
                    <a:pt x="132" y="606"/>
                  </a:lnTo>
                  <a:lnTo>
                    <a:pt x="134" y="606"/>
                  </a:lnTo>
                  <a:lnTo>
                    <a:pt x="134" y="606"/>
                  </a:lnTo>
                  <a:lnTo>
                    <a:pt x="134" y="602"/>
                  </a:lnTo>
                  <a:lnTo>
                    <a:pt x="134" y="602"/>
                  </a:lnTo>
                  <a:lnTo>
                    <a:pt x="134" y="598"/>
                  </a:lnTo>
                  <a:lnTo>
                    <a:pt x="134" y="598"/>
                  </a:lnTo>
                  <a:lnTo>
                    <a:pt x="134" y="598"/>
                  </a:lnTo>
                  <a:lnTo>
                    <a:pt x="134" y="596"/>
                  </a:lnTo>
                  <a:lnTo>
                    <a:pt x="134" y="596"/>
                  </a:lnTo>
                  <a:lnTo>
                    <a:pt x="134" y="592"/>
                  </a:lnTo>
                  <a:lnTo>
                    <a:pt x="134" y="592"/>
                  </a:lnTo>
                  <a:lnTo>
                    <a:pt x="134" y="588"/>
                  </a:lnTo>
                  <a:lnTo>
                    <a:pt x="134" y="588"/>
                  </a:lnTo>
                  <a:lnTo>
                    <a:pt x="134" y="588"/>
                  </a:lnTo>
                  <a:lnTo>
                    <a:pt x="134" y="584"/>
                  </a:lnTo>
                  <a:lnTo>
                    <a:pt x="138" y="584"/>
                  </a:lnTo>
                  <a:lnTo>
                    <a:pt x="138" y="580"/>
                  </a:lnTo>
                  <a:lnTo>
                    <a:pt x="138" y="580"/>
                  </a:lnTo>
                  <a:lnTo>
                    <a:pt x="138" y="576"/>
                  </a:lnTo>
                  <a:lnTo>
                    <a:pt x="138" y="572"/>
                  </a:lnTo>
                  <a:lnTo>
                    <a:pt x="138" y="572"/>
                  </a:lnTo>
                  <a:lnTo>
                    <a:pt x="138" y="568"/>
                  </a:lnTo>
                  <a:lnTo>
                    <a:pt x="138" y="568"/>
                  </a:lnTo>
                  <a:lnTo>
                    <a:pt x="138" y="564"/>
                  </a:lnTo>
                  <a:lnTo>
                    <a:pt x="138" y="560"/>
                  </a:lnTo>
                  <a:lnTo>
                    <a:pt x="138" y="560"/>
                  </a:lnTo>
                  <a:lnTo>
                    <a:pt x="138" y="556"/>
                  </a:lnTo>
                  <a:lnTo>
                    <a:pt x="138" y="552"/>
                  </a:lnTo>
                  <a:lnTo>
                    <a:pt x="138" y="552"/>
                  </a:lnTo>
                  <a:lnTo>
                    <a:pt x="138" y="548"/>
                  </a:lnTo>
                  <a:lnTo>
                    <a:pt x="138" y="546"/>
                  </a:lnTo>
                  <a:lnTo>
                    <a:pt x="138" y="542"/>
                  </a:lnTo>
                  <a:lnTo>
                    <a:pt x="138" y="542"/>
                  </a:lnTo>
                  <a:lnTo>
                    <a:pt x="138" y="538"/>
                  </a:lnTo>
                  <a:lnTo>
                    <a:pt x="138" y="534"/>
                  </a:lnTo>
                  <a:lnTo>
                    <a:pt x="142" y="530"/>
                  </a:lnTo>
                  <a:lnTo>
                    <a:pt x="142" y="526"/>
                  </a:lnTo>
                  <a:lnTo>
                    <a:pt x="142" y="526"/>
                  </a:lnTo>
                  <a:lnTo>
                    <a:pt x="142" y="522"/>
                  </a:lnTo>
                  <a:lnTo>
                    <a:pt x="142" y="518"/>
                  </a:lnTo>
                  <a:lnTo>
                    <a:pt x="142" y="514"/>
                  </a:lnTo>
                  <a:lnTo>
                    <a:pt x="142" y="510"/>
                  </a:lnTo>
                  <a:lnTo>
                    <a:pt x="142" y="506"/>
                  </a:lnTo>
                  <a:lnTo>
                    <a:pt x="142" y="506"/>
                  </a:lnTo>
                  <a:lnTo>
                    <a:pt x="142" y="502"/>
                  </a:lnTo>
                  <a:lnTo>
                    <a:pt x="142" y="500"/>
                  </a:lnTo>
                  <a:lnTo>
                    <a:pt x="142" y="496"/>
                  </a:lnTo>
                  <a:lnTo>
                    <a:pt x="142" y="492"/>
                  </a:lnTo>
                  <a:lnTo>
                    <a:pt x="142" y="488"/>
                  </a:lnTo>
                  <a:lnTo>
                    <a:pt x="142" y="484"/>
                  </a:lnTo>
                  <a:lnTo>
                    <a:pt x="142" y="476"/>
                  </a:lnTo>
                  <a:lnTo>
                    <a:pt x="142" y="472"/>
                  </a:lnTo>
                  <a:lnTo>
                    <a:pt x="142" y="464"/>
                  </a:lnTo>
                  <a:lnTo>
                    <a:pt x="142" y="460"/>
                  </a:lnTo>
                  <a:lnTo>
                    <a:pt x="142" y="452"/>
                  </a:lnTo>
                  <a:lnTo>
                    <a:pt x="142" y="446"/>
                  </a:lnTo>
                  <a:lnTo>
                    <a:pt x="146" y="442"/>
                  </a:lnTo>
                  <a:lnTo>
                    <a:pt x="146" y="434"/>
                  </a:lnTo>
                  <a:lnTo>
                    <a:pt x="146" y="426"/>
                  </a:lnTo>
                  <a:lnTo>
                    <a:pt x="146" y="418"/>
                  </a:lnTo>
                  <a:lnTo>
                    <a:pt x="146" y="410"/>
                  </a:lnTo>
                  <a:lnTo>
                    <a:pt x="146" y="402"/>
                  </a:lnTo>
                  <a:lnTo>
                    <a:pt x="146" y="396"/>
                  </a:lnTo>
                  <a:lnTo>
                    <a:pt x="146" y="388"/>
                  </a:lnTo>
                  <a:lnTo>
                    <a:pt x="146" y="380"/>
                  </a:lnTo>
                  <a:lnTo>
                    <a:pt x="146" y="368"/>
                  </a:lnTo>
                  <a:lnTo>
                    <a:pt x="146" y="356"/>
                  </a:lnTo>
                  <a:lnTo>
                    <a:pt x="146" y="350"/>
                  </a:lnTo>
                  <a:lnTo>
                    <a:pt x="146" y="338"/>
                  </a:lnTo>
                  <a:lnTo>
                    <a:pt x="146" y="330"/>
                  </a:lnTo>
                  <a:lnTo>
                    <a:pt x="146" y="314"/>
                  </a:lnTo>
                  <a:lnTo>
                    <a:pt x="150" y="304"/>
                  </a:lnTo>
                  <a:lnTo>
                    <a:pt x="150" y="288"/>
                  </a:lnTo>
                  <a:lnTo>
                    <a:pt x="150" y="272"/>
                  </a:lnTo>
                  <a:lnTo>
                    <a:pt x="150" y="264"/>
                  </a:lnTo>
                  <a:lnTo>
                    <a:pt x="150" y="258"/>
                  </a:lnTo>
                  <a:lnTo>
                    <a:pt x="150" y="250"/>
                  </a:lnTo>
                  <a:lnTo>
                    <a:pt x="150" y="246"/>
                  </a:lnTo>
                  <a:lnTo>
                    <a:pt x="150" y="226"/>
                  </a:lnTo>
                  <a:lnTo>
                    <a:pt x="150" y="200"/>
                  </a:lnTo>
                  <a:lnTo>
                    <a:pt x="150" y="176"/>
                  </a:lnTo>
                  <a:lnTo>
                    <a:pt x="150" y="160"/>
                  </a:lnTo>
                  <a:lnTo>
                    <a:pt x="150" y="146"/>
                  </a:lnTo>
                  <a:lnTo>
                    <a:pt x="154" y="130"/>
                  </a:lnTo>
                  <a:lnTo>
                    <a:pt x="154" y="118"/>
                  </a:lnTo>
                  <a:lnTo>
                    <a:pt x="154" y="108"/>
                  </a:lnTo>
                  <a:lnTo>
                    <a:pt x="154" y="96"/>
                  </a:lnTo>
                  <a:lnTo>
                    <a:pt x="154" y="88"/>
                  </a:lnTo>
                  <a:lnTo>
                    <a:pt x="154" y="80"/>
                  </a:lnTo>
                  <a:lnTo>
                    <a:pt x="154" y="72"/>
                  </a:lnTo>
                  <a:lnTo>
                    <a:pt x="154" y="64"/>
                  </a:lnTo>
                  <a:lnTo>
                    <a:pt x="154" y="58"/>
                  </a:lnTo>
                  <a:lnTo>
                    <a:pt x="154" y="50"/>
                  </a:lnTo>
                  <a:lnTo>
                    <a:pt x="154" y="46"/>
                  </a:lnTo>
                  <a:lnTo>
                    <a:pt x="154" y="38"/>
                  </a:lnTo>
                  <a:lnTo>
                    <a:pt x="154" y="34"/>
                  </a:lnTo>
                  <a:lnTo>
                    <a:pt x="154" y="30"/>
                  </a:lnTo>
                  <a:lnTo>
                    <a:pt x="158" y="26"/>
                  </a:lnTo>
                  <a:lnTo>
                    <a:pt x="158" y="22"/>
                  </a:lnTo>
                  <a:lnTo>
                    <a:pt x="158" y="18"/>
                  </a:lnTo>
                  <a:lnTo>
                    <a:pt x="158" y="14"/>
                  </a:lnTo>
                  <a:lnTo>
                    <a:pt x="158" y="12"/>
                  </a:lnTo>
                  <a:lnTo>
                    <a:pt x="158" y="8"/>
                  </a:lnTo>
                  <a:lnTo>
                    <a:pt x="158" y="8"/>
                  </a:lnTo>
                  <a:lnTo>
                    <a:pt x="158" y="4"/>
                  </a:lnTo>
                  <a:lnTo>
                    <a:pt x="158" y="4"/>
                  </a:lnTo>
                  <a:lnTo>
                    <a:pt x="158" y="0"/>
                  </a:lnTo>
                  <a:lnTo>
                    <a:pt x="158" y="0"/>
                  </a:lnTo>
                  <a:lnTo>
                    <a:pt x="158" y="0"/>
                  </a:lnTo>
                  <a:lnTo>
                    <a:pt x="158" y="0"/>
                  </a:lnTo>
                  <a:lnTo>
                    <a:pt x="158" y="0"/>
                  </a:lnTo>
                  <a:lnTo>
                    <a:pt x="158" y="0"/>
                  </a:lnTo>
                  <a:lnTo>
                    <a:pt x="158" y="4"/>
                  </a:lnTo>
                  <a:lnTo>
                    <a:pt x="158" y="4"/>
                  </a:lnTo>
                  <a:lnTo>
                    <a:pt x="158" y="8"/>
                  </a:lnTo>
                  <a:lnTo>
                    <a:pt x="162" y="8"/>
                  </a:lnTo>
                  <a:lnTo>
                    <a:pt x="162" y="12"/>
                  </a:lnTo>
                  <a:lnTo>
                    <a:pt x="162" y="12"/>
                  </a:lnTo>
                  <a:lnTo>
                    <a:pt x="162" y="14"/>
                  </a:lnTo>
                  <a:lnTo>
                    <a:pt x="162" y="18"/>
                  </a:lnTo>
                  <a:lnTo>
                    <a:pt x="162" y="22"/>
                  </a:lnTo>
                  <a:lnTo>
                    <a:pt x="162" y="26"/>
                  </a:lnTo>
                  <a:lnTo>
                    <a:pt x="162" y="30"/>
                  </a:lnTo>
                  <a:lnTo>
                    <a:pt x="162" y="38"/>
                  </a:lnTo>
                  <a:lnTo>
                    <a:pt x="162" y="46"/>
                  </a:lnTo>
                  <a:lnTo>
                    <a:pt x="162" y="50"/>
                  </a:lnTo>
                  <a:lnTo>
                    <a:pt x="162" y="58"/>
                  </a:lnTo>
                  <a:lnTo>
                    <a:pt x="162" y="64"/>
                  </a:lnTo>
                  <a:lnTo>
                    <a:pt x="162" y="72"/>
                  </a:lnTo>
                  <a:lnTo>
                    <a:pt x="162" y="80"/>
                  </a:lnTo>
                  <a:lnTo>
                    <a:pt x="162" y="88"/>
                  </a:lnTo>
                  <a:lnTo>
                    <a:pt x="162" y="100"/>
                  </a:lnTo>
                  <a:lnTo>
                    <a:pt x="162" y="112"/>
                  </a:lnTo>
                  <a:lnTo>
                    <a:pt x="166" y="122"/>
                  </a:lnTo>
                  <a:lnTo>
                    <a:pt x="166" y="134"/>
                  </a:lnTo>
                  <a:lnTo>
                    <a:pt x="166" y="146"/>
                  </a:lnTo>
                  <a:lnTo>
                    <a:pt x="166" y="160"/>
                  </a:lnTo>
                  <a:lnTo>
                    <a:pt x="166" y="176"/>
                  </a:lnTo>
                  <a:lnTo>
                    <a:pt x="166" y="200"/>
                  </a:lnTo>
                  <a:lnTo>
                    <a:pt x="166" y="222"/>
                  </a:lnTo>
                  <a:lnTo>
                    <a:pt x="166" y="254"/>
                  </a:lnTo>
                  <a:lnTo>
                    <a:pt x="166" y="280"/>
                  </a:lnTo>
                  <a:lnTo>
                    <a:pt x="170" y="300"/>
                  </a:lnTo>
                  <a:lnTo>
                    <a:pt x="170" y="314"/>
                  </a:lnTo>
                  <a:lnTo>
                    <a:pt x="170" y="326"/>
                  </a:lnTo>
                  <a:lnTo>
                    <a:pt x="170" y="338"/>
                  </a:lnTo>
                  <a:lnTo>
                    <a:pt x="170" y="350"/>
                  </a:lnTo>
                  <a:lnTo>
                    <a:pt x="170" y="356"/>
                  </a:lnTo>
                  <a:lnTo>
                    <a:pt x="170" y="368"/>
                  </a:lnTo>
                  <a:lnTo>
                    <a:pt x="170" y="376"/>
                  </a:lnTo>
                  <a:lnTo>
                    <a:pt x="170" y="384"/>
                  </a:lnTo>
                  <a:lnTo>
                    <a:pt x="170" y="396"/>
                  </a:lnTo>
                  <a:lnTo>
                    <a:pt x="170" y="402"/>
                  </a:lnTo>
                  <a:lnTo>
                    <a:pt x="170" y="410"/>
                  </a:lnTo>
                  <a:lnTo>
                    <a:pt x="170" y="418"/>
                  </a:lnTo>
                  <a:lnTo>
                    <a:pt x="170" y="426"/>
                  </a:lnTo>
                  <a:lnTo>
                    <a:pt x="174" y="434"/>
                  </a:lnTo>
                  <a:lnTo>
                    <a:pt x="174" y="442"/>
                  </a:lnTo>
                  <a:lnTo>
                    <a:pt x="174" y="450"/>
                  </a:lnTo>
                  <a:lnTo>
                    <a:pt x="174" y="452"/>
                  </a:lnTo>
                  <a:lnTo>
                    <a:pt x="174" y="460"/>
                  </a:lnTo>
                  <a:lnTo>
                    <a:pt x="174" y="468"/>
                  </a:lnTo>
                  <a:lnTo>
                    <a:pt x="174" y="472"/>
                  </a:lnTo>
                  <a:lnTo>
                    <a:pt x="174" y="476"/>
                  </a:lnTo>
                  <a:lnTo>
                    <a:pt x="174" y="484"/>
                  </a:lnTo>
                  <a:lnTo>
                    <a:pt x="174" y="488"/>
                  </a:lnTo>
                  <a:lnTo>
                    <a:pt x="174" y="492"/>
                  </a:lnTo>
                  <a:lnTo>
                    <a:pt x="174" y="496"/>
                  </a:lnTo>
                  <a:lnTo>
                    <a:pt x="174" y="500"/>
                  </a:lnTo>
                  <a:lnTo>
                    <a:pt x="174" y="502"/>
                  </a:lnTo>
                  <a:lnTo>
                    <a:pt x="174" y="506"/>
                  </a:lnTo>
                  <a:lnTo>
                    <a:pt x="174" y="510"/>
                  </a:lnTo>
                  <a:lnTo>
                    <a:pt x="174" y="514"/>
                  </a:lnTo>
                  <a:lnTo>
                    <a:pt x="174" y="518"/>
                  </a:lnTo>
                  <a:lnTo>
                    <a:pt x="174" y="522"/>
                  </a:lnTo>
                  <a:lnTo>
                    <a:pt x="178" y="526"/>
                  </a:lnTo>
                  <a:lnTo>
                    <a:pt x="178" y="530"/>
                  </a:lnTo>
                  <a:lnTo>
                    <a:pt x="178" y="534"/>
                  </a:lnTo>
                  <a:lnTo>
                    <a:pt x="178" y="534"/>
                  </a:lnTo>
                  <a:lnTo>
                    <a:pt x="178" y="538"/>
                  </a:lnTo>
                  <a:lnTo>
                    <a:pt x="178" y="542"/>
                  </a:lnTo>
                  <a:lnTo>
                    <a:pt x="178" y="546"/>
                  </a:lnTo>
                  <a:lnTo>
                    <a:pt x="178" y="546"/>
                  </a:lnTo>
                  <a:lnTo>
                    <a:pt x="178" y="548"/>
                  </a:lnTo>
                  <a:lnTo>
                    <a:pt x="178" y="552"/>
                  </a:lnTo>
                  <a:lnTo>
                    <a:pt x="178" y="552"/>
                  </a:lnTo>
                  <a:lnTo>
                    <a:pt x="178" y="556"/>
                  </a:lnTo>
                  <a:lnTo>
                    <a:pt x="178" y="560"/>
                  </a:lnTo>
                  <a:lnTo>
                    <a:pt x="178" y="560"/>
                  </a:lnTo>
                  <a:lnTo>
                    <a:pt x="178" y="564"/>
                  </a:lnTo>
                  <a:lnTo>
                    <a:pt x="178" y="568"/>
                  </a:lnTo>
                  <a:lnTo>
                    <a:pt x="178" y="568"/>
                  </a:lnTo>
                  <a:lnTo>
                    <a:pt x="178" y="572"/>
                  </a:lnTo>
                  <a:lnTo>
                    <a:pt x="178" y="576"/>
                  </a:lnTo>
                  <a:lnTo>
                    <a:pt x="178" y="576"/>
                  </a:lnTo>
                  <a:lnTo>
                    <a:pt x="178" y="580"/>
                  </a:lnTo>
                  <a:lnTo>
                    <a:pt x="178" y="580"/>
                  </a:lnTo>
                  <a:lnTo>
                    <a:pt x="178" y="584"/>
                  </a:lnTo>
                  <a:lnTo>
                    <a:pt x="180" y="584"/>
                  </a:lnTo>
                  <a:lnTo>
                    <a:pt x="180" y="588"/>
                  </a:lnTo>
                  <a:lnTo>
                    <a:pt x="180" y="588"/>
                  </a:lnTo>
                  <a:lnTo>
                    <a:pt x="180" y="588"/>
                  </a:lnTo>
                  <a:lnTo>
                    <a:pt x="180" y="592"/>
                  </a:lnTo>
                  <a:lnTo>
                    <a:pt x="180" y="592"/>
                  </a:lnTo>
                  <a:lnTo>
                    <a:pt x="180" y="596"/>
                  </a:lnTo>
                  <a:lnTo>
                    <a:pt x="180" y="596"/>
                  </a:lnTo>
                  <a:lnTo>
                    <a:pt x="180" y="598"/>
                  </a:lnTo>
                  <a:lnTo>
                    <a:pt x="180" y="598"/>
                  </a:lnTo>
                  <a:lnTo>
                    <a:pt x="180" y="602"/>
                  </a:lnTo>
                  <a:lnTo>
                    <a:pt x="180" y="602"/>
                  </a:lnTo>
                  <a:lnTo>
                    <a:pt x="180" y="602"/>
                  </a:lnTo>
                  <a:lnTo>
                    <a:pt x="180" y="606"/>
                  </a:lnTo>
                  <a:lnTo>
                    <a:pt x="180" y="606"/>
                  </a:lnTo>
                  <a:lnTo>
                    <a:pt x="180" y="606"/>
                  </a:lnTo>
                  <a:lnTo>
                    <a:pt x="180" y="610"/>
                  </a:lnTo>
                  <a:lnTo>
                    <a:pt x="180" y="610"/>
                  </a:lnTo>
                  <a:lnTo>
                    <a:pt x="180" y="610"/>
                  </a:lnTo>
                  <a:lnTo>
                    <a:pt x="180" y="610"/>
                  </a:lnTo>
                  <a:lnTo>
                    <a:pt x="184" y="610"/>
                  </a:lnTo>
                  <a:lnTo>
                    <a:pt x="184" y="614"/>
                  </a:lnTo>
                  <a:lnTo>
                    <a:pt x="184" y="614"/>
                  </a:lnTo>
                  <a:lnTo>
                    <a:pt x="184" y="614"/>
                  </a:lnTo>
                  <a:lnTo>
                    <a:pt x="184" y="614"/>
                  </a:lnTo>
                  <a:lnTo>
                    <a:pt x="184" y="614"/>
                  </a:lnTo>
                  <a:lnTo>
                    <a:pt x="184" y="614"/>
                  </a:lnTo>
                  <a:lnTo>
                    <a:pt x="184" y="614"/>
                  </a:lnTo>
                  <a:lnTo>
                    <a:pt x="184" y="618"/>
                  </a:lnTo>
                  <a:lnTo>
                    <a:pt x="184" y="618"/>
                  </a:lnTo>
                  <a:lnTo>
                    <a:pt x="184" y="618"/>
                  </a:lnTo>
                  <a:lnTo>
                    <a:pt x="184" y="622"/>
                  </a:lnTo>
                  <a:lnTo>
                    <a:pt x="184" y="622"/>
                  </a:lnTo>
                  <a:lnTo>
                    <a:pt x="184" y="622"/>
                  </a:lnTo>
                  <a:lnTo>
                    <a:pt x="184" y="622"/>
                  </a:lnTo>
                  <a:lnTo>
                    <a:pt x="184" y="626"/>
                  </a:lnTo>
                  <a:lnTo>
                    <a:pt x="184" y="626"/>
                  </a:lnTo>
                  <a:lnTo>
                    <a:pt x="184" y="626"/>
                  </a:lnTo>
                  <a:lnTo>
                    <a:pt x="188" y="626"/>
                  </a:lnTo>
                  <a:lnTo>
                    <a:pt x="188" y="630"/>
                  </a:lnTo>
                  <a:lnTo>
                    <a:pt x="188" y="630"/>
                  </a:lnTo>
                  <a:lnTo>
                    <a:pt x="188" y="630"/>
                  </a:lnTo>
                  <a:lnTo>
                    <a:pt x="188" y="630"/>
                  </a:lnTo>
                  <a:lnTo>
                    <a:pt x="188" y="630"/>
                  </a:lnTo>
                  <a:lnTo>
                    <a:pt x="188" y="634"/>
                  </a:lnTo>
                  <a:lnTo>
                    <a:pt x="188" y="634"/>
                  </a:lnTo>
                  <a:lnTo>
                    <a:pt x="188" y="634"/>
                  </a:lnTo>
                  <a:lnTo>
                    <a:pt x="188" y="634"/>
                  </a:lnTo>
                  <a:lnTo>
                    <a:pt x="188" y="634"/>
                  </a:lnTo>
                  <a:lnTo>
                    <a:pt x="192" y="638"/>
                  </a:lnTo>
                  <a:lnTo>
                    <a:pt x="192" y="638"/>
                  </a:lnTo>
                  <a:lnTo>
                    <a:pt x="192" y="638"/>
                  </a:lnTo>
                  <a:lnTo>
                    <a:pt x="192" y="638"/>
                  </a:lnTo>
                  <a:lnTo>
                    <a:pt x="192" y="638"/>
                  </a:lnTo>
                  <a:lnTo>
                    <a:pt x="192" y="638"/>
                  </a:lnTo>
                  <a:lnTo>
                    <a:pt x="196" y="638"/>
                  </a:lnTo>
                  <a:lnTo>
                    <a:pt x="196" y="638"/>
                  </a:lnTo>
                  <a:lnTo>
                    <a:pt x="196" y="642"/>
                  </a:lnTo>
                  <a:lnTo>
                    <a:pt x="196" y="642"/>
                  </a:lnTo>
                  <a:lnTo>
                    <a:pt x="196" y="642"/>
                  </a:lnTo>
                  <a:lnTo>
                    <a:pt x="196" y="642"/>
                  </a:lnTo>
                  <a:lnTo>
                    <a:pt x="200" y="642"/>
                  </a:lnTo>
                  <a:lnTo>
                    <a:pt x="200" y="642"/>
                  </a:lnTo>
                  <a:lnTo>
                    <a:pt x="200" y="642"/>
                  </a:lnTo>
                  <a:lnTo>
                    <a:pt x="200" y="642"/>
                  </a:lnTo>
                  <a:lnTo>
                    <a:pt x="204" y="642"/>
                  </a:lnTo>
                  <a:lnTo>
                    <a:pt x="204" y="642"/>
                  </a:lnTo>
                  <a:lnTo>
                    <a:pt x="208" y="642"/>
                  </a:lnTo>
                  <a:lnTo>
                    <a:pt x="208" y="642"/>
                  </a:lnTo>
                  <a:lnTo>
                    <a:pt x="212" y="642"/>
                  </a:lnTo>
                  <a:lnTo>
                    <a:pt x="216" y="642"/>
                  </a:lnTo>
                  <a:lnTo>
                    <a:pt x="220" y="644"/>
                  </a:lnTo>
                  <a:lnTo>
                    <a:pt x="220" y="644"/>
                  </a:lnTo>
                  <a:lnTo>
                    <a:pt x="224" y="644"/>
                  </a:lnTo>
                  <a:lnTo>
                    <a:pt x="224" y="644"/>
                  </a:lnTo>
                  <a:lnTo>
                    <a:pt x="226" y="644"/>
                  </a:lnTo>
                  <a:lnTo>
                    <a:pt x="226" y="644"/>
                  </a:lnTo>
                  <a:lnTo>
                    <a:pt x="230" y="644"/>
                  </a:lnTo>
                  <a:lnTo>
                    <a:pt x="230" y="644"/>
                  </a:lnTo>
                  <a:lnTo>
                    <a:pt x="234" y="644"/>
                  </a:lnTo>
                  <a:lnTo>
                    <a:pt x="234" y="644"/>
                  </a:lnTo>
                  <a:lnTo>
                    <a:pt x="238" y="644"/>
                  </a:lnTo>
                  <a:lnTo>
                    <a:pt x="238" y="644"/>
                  </a:lnTo>
                  <a:lnTo>
                    <a:pt x="242" y="644"/>
                  </a:lnTo>
                  <a:lnTo>
                    <a:pt x="242" y="644"/>
                  </a:lnTo>
                  <a:lnTo>
                    <a:pt x="242" y="644"/>
                  </a:lnTo>
                  <a:lnTo>
                    <a:pt x="246" y="644"/>
                  </a:lnTo>
                  <a:lnTo>
                    <a:pt x="246" y="644"/>
                  </a:lnTo>
                  <a:lnTo>
                    <a:pt x="246" y="644"/>
                  </a:lnTo>
                  <a:lnTo>
                    <a:pt x="246" y="644"/>
                  </a:lnTo>
                  <a:lnTo>
                    <a:pt x="246" y="644"/>
                  </a:lnTo>
                  <a:lnTo>
                    <a:pt x="250" y="642"/>
                  </a:lnTo>
                  <a:lnTo>
                    <a:pt x="250" y="642"/>
                  </a:lnTo>
                  <a:lnTo>
                    <a:pt x="250" y="642"/>
                  </a:lnTo>
                  <a:lnTo>
                    <a:pt x="250" y="642"/>
                  </a:lnTo>
                  <a:lnTo>
                    <a:pt x="250" y="642"/>
                  </a:lnTo>
                  <a:lnTo>
                    <a:pt x="250" y="642"/>
                  </a:lnTo>
                  <a:lnTo>
                    <a:pt x="250" y="642"/>
                  </a:lnTo>
                  <a:lnTo>
                    <a:pt x="250" y="642"/>
                  </a:lnTo>
                  <a:lnTo>
                    <a:pt x="254" y="642"/>
                  </a:lnTo>
                  <a:lnTo>
                    <a:pt x="254" y="642"/>
                  </a:lnTo>
                  <a:lnTo>
                    <a:pt x="254" y="642"/>
                  </a:lnTo>
                  <a:lnTo>
                    <a:pt x="254" y="642"/>
                  </a:lnTo>
                  <a:lnTo>
                    <a:pt x="254" y="642"/>
                  </a:lnTo>
                  <a:lnTo>
                    <a:pt x="254" y="638"/>
                  </a:lnTo>
                  <a:lnTo>
                    <a:pt x="254" y="638"/>
                  </a:lnTo>
                  <a:lnTo>
                    <a:pt x="254" y="638"/>
                  </a:lnTo>
                  <a:lnTo>
                    <a:pt x="254" y="638"/>
                  </a:lnTo>
                  <a:lnTo>
                    <a:pt x="254" y="638"/>
                  </a:lnTo>
                  <a:lnTo>
                    <a:pt x="258" y="638"/>
                  </a:lnTo>
                  <a:lnTo>
                    <a:pt x="258" y="638"/>
                  </a:lnTo>
                  <a:lnTo>
                    <a:pt x="258" y="638"/>
                  </a:lnTo>
                  <a:lnTo>
                    <a:pt x="258" y="634"/>
                  </a:lnTo>
                  <a:lnTo>
                    <a:pt x="258" y="634"/>
                  </a:lnTo>
                  <a:lnTo>
                    <a:pt x="258" y="634"/>
                  </a:lnTo>
                  <a:lnTo>
                    <a:pt x="258" y="634"/>
                  </a:lnTo>
                  <a:lnTo>
                    <a:pt x="258" y="630"/>
                  </a:lnTo>
                  <a:lnTo>
                    <a:pt x="258" y="630"/>
                  </a:lnTo>
                  <a:lnTo>
                    <a:pt x="262" y="630"/>
                  </a:lnTo>
                  <a:lnTo>
                    <a:pt x="262" y="630"/>
                  </a:lnTo>
                  <a:lnTo>
                    <a:pt x="262" y="626"/>
                  </a:lnTo>
                  <a:lnTo>
                    <a:pt x="262" y="626"/>
                  </a:lnTo>
                  <a:lnTo>
                    <a:pt x="262" y="626"/>
                  </a:lnTo>
                  <a:lnTo>
                    <a:pt x="262" y="626"/>
                  </a:lnTo>
                  <a:lnTo>
                    <a:pt x="262" y="626"/>
                  </a:lnTo>
                  <a:lnTo>
                    <a:pt x="262" y="622"/>
                  </a:lnTo>
                  <a:lnTo>
                    <a:pt x="262" y="622"/>
                  </a:lnTo>
                  <a:lnTo>
                    <a:pt x="262" y="622"/>
                  </a:lnTo>
                  <a:lnTo>
                    <a:pt x="262" y="618"/>
                  </a:lnTo>
                  <a:lnTo>
                    <a:pt x="262" y="618"/>
                  </a:lnTo>
                  <a:lnTo>
                    <a:pt x="266" y="618"/>
                  </a:lnTo>
                  <a:lnTo>
                    <a:pt x="266" y="618"/>
                  </a:lnTo>
                  <a:lnTo>
                    <a:pt x="266" y="614"/>
                  </a:lnTo>
                  <a:lnTo>
                    <a:pt x="266" y="614"/>
                  </a:lnTo>
                  <a:lnTo>
                    <a:pt x="266" y="610"/>
                  </a:lnTo>
                  <a:lnTo>
                    <a:pt x="266" y="610"/>
                  </a:lnTo>
                  <a:lnTo>
                    <a:pt x="266" y="61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126"/>
            <p:cNvSpPr>
              <a:spLocks/>
            </p:cNvSpPr>
            <p:nvPr/>
          </p:nvSpPr>
          <p:spPr bwMode="auto">
            <a:xfrm>
              <a:off x="2448" y="2604"/>
              <a:ext cx="139" cy="174"/>
            </a:xfrm>
            <a:custGeom>
              <a:avLst/>
              <a:gdLst>
                <a:gd name="T0" fmla="*/ 0 w 280"/>
                <a:gd name="T1" fmla="*/ 302 h 348"/>
                <a:gd name="T2" fmla="*/ 4 w 280"/>
                <a:gd name="T3" fmla="*/ 288 h 348"/>
                <a:gd name="T4" fmla="*/ 4 w 280"/>
                <a:gd name="T5" fmla="*/ 268 h 348"/>
                <a:gd name="T6" fmla="*/ 8 w 280"/>
                <a:gd name="T7" fmla="*/ 242 h 348"/>
                <a:gd name="T8" fmla="*/ 8 w 280"/>
                <a:gd name="T9" fmla="*/ 210 h 348"/>
                <a:gd name="T10" fmla="*/ 10 w 280"/>
                <a:gd name="T11" fmla="*/ 156 h 348"/>
                <a:gd name="T12" fmla="*/ 14 w 280"/>
                <a:gd name="T13" fmla="*/ 72 h 348"/>
                <a:gd name="T14" fmla="*/ 18 w 280"/>
                <a:gd name="T15" fmla="*/ 42 h 348"/>
                <a:gd name="T16" fmla="*/ 18 w 280"/>
                <a:gd name="T17" fmla="*/ 22 h 348"/>
                <a:gd name="T18" fmla="*/ 18 w 280"/>
                <a:gd name="T19" fmla="*/ 14 h 348"/>
                <a:gd name="T20" fmla="*/ 22 w 280"/>
                <a:gd name="T21" fmla="*/ 22 h 348"/>
                <a:gd name="T22" fmla="*/ 22 w 280"/>
                <a:gd name="T23" fmla="*/ 38 h 348"/>
                <a:gd name="T24" fmla="*/ 26 w 280"/>
                <a:gd name="T25" fmla="*/ 68 h 348"/>
                <a:gd name="T26" fmla="*/ 26 w 280"/>
                <a:gd name="T27" fmla="*/ 134 h 348"/>
                <a:gd name="T28" fmla="*/ 30 w 280"/>
                <a:gd name="T29" fmla="*/ 206 h 348"/>
                <a:gd name="T30" fmla="*/ 34 w 280"/>
                <a:gd name="T31" fmla="*/ 242 h 348"/>
                <a:gd name="T32" fmla="*/ 34 w 280"/>
                <a:gd name="T33" fmla="*/ 268 h 348"/>
                <a:gd name="T34" fmla="*/ 38 w 280"/>
                <a:gd name="T35" fmla="*/ 288 h 348"/>
                <a:gd name="T36" fmla="*/ 38 w 280"/>
                <a:gd name="T37" fmla="*/ 302 h 348"/>
                <a:gd name="T38" fmla="*/ 42 w 280"/>
                <a:gd name="T39" fmla="*/ 314 h 348"/>
                <a:gd name="T40" fmla="*/ 42 w 280"/>
                <a:gd name="T41" fmla="*/ 322 h 348"/>
                <a:gd name="T42" fmla="*/ 46 w 280"/>
                <a:gd name="T43" fmla="*/ 330 h 348"/>
                <a:gd name="T44" fmla="*/ 50 w 280"/>
                <a:gd name="T45" fmla="*/ 338 h 348"/>
                <a:gd name="T46" fmla="*/ 54 w 280"/>
                <a:gd name="T47" fmla="*/ 342 h 348"/>
                <a:gd name="T48" fmla="*/ 56 w 280"/>
                <a:gd name="T49" fmla="*/ 346 h 348"/>
                <a:gd name="T50" fmla="*/ 64 w 280"/>
                <a:gd name="T51" fmla="*/ 346 h 348"/>
                <a:gd name="T52" fmla="*/ 88 w 280"/>
                <a:gd name="T53" fmla="*/ 348 h 348"/>
                <a:gd name="T54" fmla="*/ 114 w 280"/>
                <a:gd name="T55" fmla="*/ 348 h 348"/>
                <a:gd name="T56" fmla="*/ 150 w 280"/>
                <a:gd name="T57" fmla="*/ 348 h 348"/>
                <a:gd name="T58" fmla="*/ 184 w 280"/>
                <a:gd name="T59" fmla="*/ 348 h 348"/>
                <a:gd name="T60" fmla="*/ 202 w 280"/>
                <a:gd name="T61" fmla="*/ 346 h 348"/>
                <a:gd name="T62" fmla="*/ 210 w 280"/>
                <a:gd name="T63" fmla="*/ 346 h 348"/>
                <a:gd name="T64" fmla="*/ 214 w 280"/>
                <a:gd name="T65" fmla="*/ 342 h 348"/>
                <a:gd name="T66" fmla="*/ 218 w 280"/>
                <a:gd name="T67" fmla="*/ 334 h 348"/>
                <a:gd name="T68" fmla="*/ 222 w 280"/>
                <a:gd name="T69" fmla="*/ 330 h 348"/>
                <a:gd name="T70" fmla="*/ 222 w 280"/>
                <a:gd name="T71" fmla="*/ 326 h 348"/>
                <a:gd name="T72" fmla="*/ 222 w 280"/>
                <a:gd name="T73" fmla="*/ 322 h 348"/>
                <a:gd name="T74" fmla="*/ 222 w 280"/>
                <a:gd name="T75" fmla="*/ 318 h 348"/>
                <a:gd name="T76" fmla="*/ 226 w 280"/>
                <a:gd name="T77" fmla="*/ 306 h 348"/>
                <a:gd name="T78" fmla="*/ 230 w 280"/>
                <a:gd name="T79" fmla="*/ 296 h 348"/>
                <a:gd name="T80" fmla="*/ 230 w 280"/>
                <a:gd name="T81" fmla="*/ 280 h 348"/>
                <a:gd name="T82" fmla="*/ 234 w 280"/>
                <a:gd name="T83" fmla="*/ 256 h 348"/>
                <a:gd name="T84" fmla="*/ 234 w 280"/>
                <a:gd name="T85" fmla="*/ 234 h 348"/>
                <a:gd name="T86" fmla="*/ 234 w 280"/>
                <a:gd name="T87" fmla="*/ 200 h 348"/>
                <a:gd name="T88" fmla="*/ 238 w 280"/>
                <a:gd name="T89" fmla="*/ 126 h 348"/>
                <a:gd name="T90" fmla="*/ 242 w 280"/>
                <a:gd name="T91" fmla="*/ 54 h 348"/>
                <a:gd name="T92" fmla="*/ 246 w 280"/>
                <a:gd name="T93" fmla="*/ 22 h 348"/>
                <a:gd name="T94" fmla="*/ 246 w 280"/>
                <a:gd name="T95" fmla="*/ 4 h 348"/>
                <a:gd name="T96" fmla="*/ 248 w 280"/>
                <a:gd name="T97" fmla="*/ 4 h 348"/>
                <a:gd name="T98" fmla="*/ 252 w 280"/>
                <a:gd name="T99" fmla="*/ 26 h 348"/>
                <a:gd name="T100" fmla="*/ 252 w 280"/>
                <a:gd name="T101" fmla="*/ 60 h 348"/>
                <a:gd name="T102" fmla="*/ 252 w 280"/>
                <a:gd name="T103" fmla="*/ 96 h 348"/>
                <a:gd name="T104" fmla="*/ 256 w 280"/>
                <a:gd name="T105" fmla="*/ 114 h 348"/>
                <a:gd name="T106" fmla="*/ 256 w 280"/>
                <a:gd name="T107" fmla="*/ 156 h 348"/>
                <a:gd name="T108" fmla="*/ 260 w 280"/>
                <a:gd name="T109" fmla="*/ 206 h 348"/>
                <a:gd name="T110" fmla="*/ 260 w 280"/>
                <a:gd name="T111" fmla="*/ 238 h 348"/>
                <a:gd name="T112" fmla="*/ 264 w 280"/>
                <a:gd name="T113" fmla="*/ 264 h 348"/>
                <a:gd name="T114" fmla="*/ 264 w 280"/>
                <a:gd name="T115" fmla="*/ 284 h 348"/>
                <a:gd name="T116" fmla="*/ 264 w 280"/>
                <a:gd name="T117" fmla="*/ 300 h 348"/>
                <a:gd name="T118" fmla="*/ 268 w 280"/>
                <a:gd name="T119" fmla="*/ 310 h 348"/>
                <a:gd name="T120" fmla="*/ 272 w 280"/>
                <a:gd name="T121" fmla="*/ 322 h 348"/>
                <a:gd name="T122" fmla="*/ 272 w 280"/>
                <a:gd name="T123" fmla="*/ 330 h 348"/>
                <a:gd name="T124" fmla="*/ 276 w 280"/>
                <a:gd name="T125" fmla="*/ 334 h 3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80" h="348">
                  <a:moveTo>
                    <a:pt x="0" y="314"/>
                  </a:moveTo>
                  <a:lnTo>
                    <a:pt x="0" y="310"/>
                  </a:lnTo>
                  <a:lnTo>
                    <a:pt x="0" y="310"/>
                  </a:lnTo>
                  <a:lnTo>
                    <a:pt x="0" y="310"/>
                  </a:lnTo>
                  <a:lnTo>
                    <a:pt x="0" y="306"/>
                  </a:lnTo>
                  <a:lnTo>
                    <a:pt x="0" y="306"/>
                  </a:lnTo>
                  <a:lnTo>
                    <a:pt x="0" y="302"/>
                  </a:lnTo>
                  <a:lnTo>
                    <a:pt x="0" y="302"/>
                  </a:lnTo>
                  <a:lnTo>
                    <a:pt x="0" y="300"/>
                  </a:lnTo>
                  <a:lnTo>
                    <a:pt x="4" y="300"/>
                  </a:lnTo>
                  <a:lnTo>
                    <a:pt x="4" y="300"/>
                  </a:lnTo>
                  <a:lnTo>
                    <a:pt x="4" y="296"/>
                  </a:lnTo>
                  <a:lnTo>
                    <a:pt x="4" y="296"/>
                  </a:lnTo>
                  <a:lnTo>
                    <a:pt x="4" y="292"/>
                  </a:lnTo>
                  <a:lnTo>
                    <a:pt x="4" y="292"/>
                  </a:lnTo>
                  <a:lnTo>
                    <a:pt x="4" y="288"/>
                  </a:lnTo>
                  <a:lnTo>
                    <a:pt x="4" y="284"/>
                  </a:lnTo>
                  <a:lnTo>
                    <a:pt x="4" y="284"/>
                  </a:lnTo>
                  <a:lnTo>
                    <a:pt x="4" y="280"/>
                  </a:lnTo>
                  <a:lnTo>
                    <a:pt x="4" y="280"/>
                  </a:lnTo>
                  <a:lnTo>
                    <a:pt x="4" y="276"/>
                  </a:lnTo>
                  <a:lnTo>
                    <a:pt x="4" y="272"/>
                  </a:lnTo>
                  <a:lnTo>
                    <a:pt x="4" y="272"/>
                  </a:lnTo>
                  <a:lnTo>
                    <a:pt x="4" y="268"/>
                  </a:lnTo>
                  <a:lnTo>
                    <a:pt x="4" y="264"/>
                  </a:lnTo>
                  <a:lnTo>
                    <a:pt x="4" y="260"/>
                  </a:lnTo>
                  <a:lnTo>
                    <a:pt x="8" y="260"/>
                  </a:lnTo>
                  <a:lnTo>
                    <a:pt x="8" y="256"/>
                  </a:lnTo>
                  <a:lnTo>
                    <a:pt x="8" y="252"/>
                  </a:lnTo>
                  <a:lnTo>
                    <a:pt x="8" y="250"/>
                  </a:lnTo>
                  <a:lnTo>
                    <a:pt x="8" y="246"/>
                  </a:lnTo>
                  <a:lnTo>
                    <a:pt x="8" y="242"/>
                  </a:lnTo>
                  <a:lnTo>
                    <a:pt x="8" y="238"/>
                  </a:lnTo>
                  <a:lnTo>
                    <a:pt x="8" y="234"/>
                  </a:lnTo>
                  <a:lnTo>
                    <a:pt x="8" y="234"/>
                  </a:lnTo>
                  <a:lnTo>
                    <a:pt x="8" y="230"/>
                  </a:lnTo>
                  <a:lnTo>
                    <a:pt x="8" y="226"/>
                  </a:lnTo>
                  <a:lnTo>
                    <a:pt x="8" y="218"/>
                  </a:lnTo>
                  <a:lnTo>
                    <a:pt x="8" y="214"/>
                  </a:lnTo>
                  <a:lnTo>
                    <a:pt x="8" y="210"/>
                  </a:lnTo>
                  <a:lnTo>
                    <a:pt x="10" y="206"/>
                  </a:lnTo>
                  <a:lnTo>
                    <a:pt x="10" y="204"/>
                  </a:lnTo>
                  <a:lnTo>
                    <a:pt x="10" y="196"/>
                  </a:lnTo>
                  <a:lnTo>
                    <a:pt x="10" y="192"/>
                  </a:lnTo>
                  <a:lnTo>
                    <a:pt x="10" y="184"/>
                  </a:lnTo>
                  <a:lnTo>
                    <a:pt x="10" y="176"/>
                  </a:lnTo>
                  <a:lnTo>
                    <a:pt x="10" y="168"/>
                  </a:lnTo>
                  <a:lnTo>
                    <a:pt x="10" y="156"/>
                  </a:lnTo>
                  <a:lnTo>
                    <a:pt x="10" y="138"/>
                  </a:lnTo>
                  <a:lnTo>
                    <a:pt x="14" y="122"/>
                  </a:lnTo>
                  <a:lnTo>
                    <a:pt x="14" y="110"/>
                  </a:lnTo>
                  <a:lnTo>
                    <a:pt x="14" y="104"/>
                  </a:lnTo>
                  <a:lnTo>
                    <a:pt x="14" y="96"/>
                  </a:lnTo>
                  <a:lnTo>
                    <a:pt x="14" y="88"/>
                  </a:lnTo>
                  <a:lnTo>
                    <a:pt x="14" y="80"/>
                  </a:lnTo>
                  <a:lnTo>
                    <a:pt x="14" y="72"/>
                  </a:lnTo>
                  <a:lnTo>
                    <a:pt x="14" y="68"/>
                  </a:lnTo>
                  <a:lnTo>
                    <a:pt x="14" y="64"/>
                  </a:lnTo>
                  <a:lnTo>
                    <a:pt x="14" y="60"/>
                  </a:lnTo>
                  <a:lnTo>
                    <a:pt x="14" y="54"/>
                  </a:lnTo>
                  <a:lnTo>
                    <a:pt x="14" y="50"/>
                  </a:lnTo>
                  <a:lnTo>
                    <a:pt x="14" y="46"/>
                  </a:lnTo>
                  <a:lnTo>
                    <a:pt x="18" y="46"/>
                  </a:lnTo>
                  <a:lnTo>
                    <a:pt x="18" y="42"/>
                  </a:lnTo>
                  <a:lnTo>
                    <a:pt x="18" y="38"/>
                  </a:lnTo>
                  <a:lnTo>
                    <a:pt x="18" y="34"/>
                  </a:lnTo>
                  <a:lnTo>
                    <a:pt x="18" y="34"/>
                  </a:lnTo>
                  <a:lnTo>
                    <a:pt x="18" y="30"/>
                  </a:lnTo>
                  <a:lnTo>
                    <a:pt x="18" y="30"/>
                  </a:lnTo>
                  <a:lnTo>
                    <a:pt x="18" y="26"/>
                  </a:lnTo>
                  <a:lnTo>
                    <a:pt x="18" y="26"/>
                  </a:lnTo>
                  <a:lnTo>
                    <a:pt x="18" y="22"/>
                  </a:lnTo>
                  <a:lnTo>
                    <a:pt x="18" y="22"/>
                  </a:lnTo>
                  <a:lnTo>
                    <a:pt x="18" y="22"/>
                  </a:lnTo>
                  <a:lnTo>
                    <a:pt x="18" y="18"/>
                  </a:lnTo>
                  <a:lnTo>
                    <a:pt x="18" y="18"/>
                  </a:lnTo>
                  <a:lnTo>
                    <a:pt x="18" y="18"/>
                  </a:lnTo>
                  <a:lnTo>
                    <a:pt x="18" y="18"/>
                  </a:lnTo>
                  <a:lnTo>
                    <a:pt x="18" y="18"/>
                  </a:lnTo>
                  <a:lnTo>
                    <a:pt x="18" y="14"/>
                  </a:lnTo>
                  <a:lnTo>
                    <a:pt x="18" y="14"/>
                  </a:lnTo>
                  <a:lnTo>
                    <a:pt x="22" y="14"/>
                  </a:lnTo>
                  <a:lnTo>
                    <a:pt x="22" y="14"/>
                  </a:lnTo>
                  <a:lnTo>
                    <a:pt x="22" y="18"/>
                  </a:lnTo>
                  <a:lnTo>
                    <a:pt x="22" y="18"/>
                  </a:lnTo>
                  <a:lnTo>
                    <a:pt x="22" y="18"/>
                  </a:lnTo>
                  <a:lnTo>
                    <a:pt x="22" y="18"/>
                  </a:lnTo>
                  <a:lnTo>
                    <a:pt x="22" y="22"/>
                  </a:lnTo>
                  <a:lnTo>
                    <a:pt x="22" y="22"/>
                  </a:lnTo>
                  <a:lnTo>
                    <a:pt x="22" y="22"/>
                  </a:lnTo>
                  <a:lnTo>
                    <a:pt x="22" y="26"/>
                  </a:lnTo>
                  <a:lnTo>
                    <a:pt x="22" y="26"/>
                  </a:lnTo>
                  <a:lnTo>
                    <a:pt x="22" y="30"/>
                  </a:lnTo>
                  <a:lnTo>
                    <a:pt x="22" y="34"/>
                  </a:lnTo>
                  <a:lnTo>
                    <a:pt x="22" y="34"/>
                  </a:lnTo>
                  <a:lnTo>
                    <a:pt x="22" y="38"/>
                  </a:lnTo>
                  <a:lnTo>
                    <a:pt x="22" y="42"/>
                  </a:lnTo>
                  <a:lnTo>
                    <a:pt x="22" y="46"/>
                  </a:lnTo>
                  <a:lnTo>
                    <a:pt x="22" y="46"/>
                  </a:lnTo>
                  <a:lnTo>
                    <a:pt x="22" y="50"/>
                  </a:lnTo>
                  <a:lnTo>
                    <a:pt x="26" y="54"/>
                  </a:lnTo>
                  <a:lnTo>
                    <a:pt x="26" y="60"/>
                  </a:lnTo>
                  <a:lnTo>
                    <a:pt x="26" y="64"/>
                  </a:lnTo>
                  <a:lnTo>
                    <a:pt x="26" y="68"/>
                  </a:lnTo>
                  <a:lnTo>
                    <a:pt x="26" y="72"/>
                  </a:lnTo>
                  <a:lnTo>
                    <a:pt x="26" y="80"/>
                  </a:lnTo>
                  <a:lnTo>
                    <a:pt x="26" y="88"/>
                  </a:lnTo>
                  <a:lnTo>
                    <a:pt x="26" y="92"/>
                  </a:lnTo>
                  <a:lnTo>
                    <a:pt x="26" y="100"/>
                  </a:lnTo>
                  <a:lnTo>
                    <a:pt x="26" y="110"/>
                  </a:lnTo>
                  <a:lnTo>
                    <a:pt x="26" y="118"/>
                  </a:lnTo>
                  <a:lnTo>
                    <a:pt x="26" y="134"/>
                  </a:lnTo>
                  <a:lnTo>
                    <a:pt x="30" y="150"/>
                  </a:lnTo>
                  <a:lnTo>
                    <a:pt x="30" y="160"/>
                  </a:lnTo>
                  <a:lnTo>
                    <a:pt x="30" y="172"/>
                  </a:lnTo>
                  <a:lnTo>
                    <a:pt x="30" y="184"/>
                  </a:lnTo>
                  <a:lnTo>
                    <a:pt x="30" y="192"/>
                  </a:lnTo>
                  <a:lnTo>
                    <a:pt x="30" y="196"/>
                  </a:lnTo>
                  <a:lnTo>
                    <a:pt x="30" y="200"/>
                  </a:lnTo>
                  <a:lnTo>
                    <a:pt x="30" y="206"/>
                  </a:lnTo>
                  <a:lnTo>
                    <a:pt x="34" y="210"/>
                  </a:lnTo>
                  <a:lnTo>
                    <a:pt x="34" y="214"/>
                  </a:lnTo>
                  <a:lnTo>
                    <a:pt x="34" y="218"/>
                  </a:lnTo>
                  <a:lnTo>
                    <a:pt x="34" y="222"/>
                  </a:lnTo>
                  <a:lnTo>
                    <a:pt x="34" y="226"/>
                  </a:lnTo>
                  <a:lnTo>
                    <a:pt x="34" y="234"/>
                  </a:lnTo>
                  <a:lnTo>
                    <a:pt x="34" y="234"/>
                  </a:lnTo>
                  <a:lnTo>
                    <a:pt x="34" y="242"/>
                  </a:lnTo>
                  <a:lnTo>
                    <a:pt x="34" y="246"/>
                  </a:lnTo>
                  <a:lnTo>
                    <a:pt x="34" y="250"/>
                  </a:lnTo>
                  <a:lnTo>
                    <a:pt x="34" y="252"/>
                  </a:lnTo>
                  <a:lnTo>
                    <a:pt x="34" y="252"/>
                  </a:lnTo>
                  <a:lnTo>
                    <a:pt x="34" y="256"/>
                  </a:lnTo>
                  <a:lnTo>
                    <a:pt x="34" y="260"/>
                  </a:lnTo>
                  <a:lnTo>
                    <a:pt x="34" y="264"/>
                  </a:lnTo>
                  <a:lnTo>
                    <a:pt x="34" y="268"/>
                  </a:lnTo>
                  <a:lnTo>
                    <a:pt x="34" y="268"/>
                  </a:lnTo>
                  <a:lnTo>
                    <a:pt x="38" y="272"/>
                  </a:lnTo>
                  <a:lnTo>
                    <a:pt x="38" y="276"/>
                  </a:lnTo>
                  <a:lnTo>
                    <a:pt x="38" y="280"/>
                  </a:lnTo>
                  <a:lnTo>
                    <a:pt x="38" y="280"/>
                  </a:lnTo>
                  <a:lnTo>
                    <a:pt x="38" y="284"/>
                  </a:lnTo>
                  <a:lnTo>
                    <a:pt x="38" y="284"/>
                  </a:lnTo>
                  <a:lnTo>
                    <a:pt x="38" y="288"/>
                  </a:lnTo>
                  <a:lnTo>
                    <a:pt x="38" y="288"/>
                  </a:lnTo>
                  <a:lnTo>
                    <a:pt x="38" y="292"/>
                  </a:lnTo>
                  <a:lnTo>
                    <a:pt x="38" y="292"/>
                  </a:lnTo>
                  <a:lnTo>
                    <a:pt x="38" y="296"/>
                  </a:lnTo>
                  <a:lnTo>
                    <a:pt x="38" y="296"/>
                  </a:lnTo>
                  <a:lnTo>
                    <a:pt x="38" y="300"/>
                  </a:lnTo>
                  <a:lnTo>
                    <a:pt x="38" y="300"/>
                  </a:lnTo>
                  <a:lnTo>
                    <a:pt x="38" y="302"/>
                  </a:lnTo>
                  <a:lnTo>
                    <a:pt x="38" y="302"/>
                  </a:lnTo>
                  <a:lnTo>
                    <a:pt x="38" y="302"/>
                  </a:lnTo>
                  <a:lnTo>
                    <a:pt x="38" y="306"/>
                  </a:lnTo>
                  <a:lnTo>
                    <a:pt x="38" y="306"/>
                  </a:lnTo>
                  <a:lnTo>
                    <a:pt x="42" y="310"/>
                  </a:lnTo>
                  <a:lnTo>
                    <a:pt x="42" y="310"/>
                  </a:lnTo>
                  <a:lnTo>
                    <a:pt x="42" y="310"/>
                  </a:lnTo>
                  <a:lnTo>
                    <a:pt x="42" y="314"/>
                  </a:lnTo>
                  <a:lnTo>
                    <a:pt x="42" y="314"/>
                  </a:lnTo>
                  <a:lnTo>
                    <a:pt x="42" y="314"/>
                  </a:lnTo>
                  <a:lnTo>
                    <a:pt x="42" y="318"/>
                  </a:lnTo>
                  <a:lnTo>
                    <a:pt x="42" y="318"/>
                  </a:lnTo>
                  <a:lnTo>
                    <a:pt x="42" y="318"/>
                  </a:lnTo>
                  <a:lnTo>
                    <a:pt x="42" y="322"/>
                  </a:lnTo>
                  <a:lnTo>
                    <a:pt x="42" y="322"/>
                  </a:lnTo>
                  <a:lnTo>
                    <a:pt x="42" y="322"/>
                  </a:lnTo>
                  <a:lnTo>
                    <a:pt x="42" y="326"/>
                  </a:lnTo>
                  <a:lnTo>
                    <a:pt x="42" y="326"/>
                  </a:lnTo>
                  <a:lnTo>
                    <a:pt x="42" y="326"/>
                  </a:lnTo>
                  <a:lnTo>
                    <a:pt x="46" y="326"/>
                  </a:lnTo>
                  <a:lnTo>
                    <a:pt x="46" y="330"/>
                  </a:lnTo>
                  <a:lnTo>
                    <a:pt x="46" y="330"/>
                  </a:lnTo>
                  <a:lnTo>
                    <a:pt x="46" y="330"/>
                  </a:lnTo>
                  <a:lnTo>
                    <a:pt x="46" y="330"/>
                  </a:lnTo>
                  <a:lnTo>
                    <a:pt x="46" y="330"/>
                  </a:lnTo>
                  <a:lnTo>
                    <a:pt x="46" y="334"/>
                  </a:lnTo>
                  <a:lnTo>
                    <a:pt x="46" y="334"/>
                  </a:lnTo>
                  <a:lnTo>
                    <a:pt x="46" y="334"/>
                  </a:lnTo>
                  <a:lnTo>
                    <a:pt x="46" y="334"/>
                  </a:lnTo>
                  <a:lnTo>
                    <a:pt x="46" y="334"/>
                  </a:lnTo>
                  <a:lnTo>
                    <a:pt x="46" y="338"/>
                  </a:lnTo>
                  <a:lnTo>
                    <a:pt x="50" y="338"/>
                  </a:lnTo>
                  <a:lnTo>
                    <a:pt x="50" y="338"/>
                  </a:lnTo>
                  <a:lnTo>
                    <a:pt x="50" y="338"/>
                  </a:lnTo>
                  <a:lnTo>
                    <a:pt x="50" y="338"/>
                  </a:lnTo>
                  <a:lnTo>
                    <a:pt x="50" y="338"/>
                  </a:lnTo>
                  <a:lnTo>
                    <a:pt x="50" y="342"/>
                  </a:lnTo>
                  <a:lnTo>
                    <a:pt x="50" y="342"/>
                  </a:lnTo>
                  <a:lnTo>
                    <a:pt x="50" y="342"/>
                  </a:lnTo>
                  <a:lnTo>
                    <a:pt x="54" y="342"/>
                  </a:lnTo>
                  <a:lnTo>
                    <a:pt x="54" y="342"/>
                  </a:lnTo>
                  <a:lnTo>
                    <a:pt x="54" y="342"/>
                  </a:lnTo>
                  <a:lnTo>
                    <a:pt x="54" y="342"/>
                  </a:lnTo>
                  <a:lnTo>
                    <a:pt x="54" y="342"/>
                  </a:lnTo>
                  <a:lnTo>
                    <a:pt x="54" y="342"/>
                  </a:lnTo>
                  <a:lnTo>
                    <a:pt x="54" y="346"/>
                  </a:lnTo>
                  <a:lnTo>
                    <a:pt x="54" y="346"/>
                  </a:lnTo>
                  <a:lnTo>
                    <a:pt x="56" y="346"/>
                  </a:lnTo>
                  <a:lnTo>
                    <a:pt x="56" y="346"/>
                  </a:lnTo>
                  <a:lnTo>
                    <a:pt x="56" y="346"/>
                  </a:lnTo>
                  <a:lnTo>
                    <a:pt x="56" y="346"/>
                  </a:lnTo>
                  <a:lnTo>
                    <a:pt x="60" y="346"/>
                  </a:lnTo>
                  <a:lnTo>
                    <a:pt x="60" y="346"/>
                  </a:lnTo>
                  <a:lnTo>
                    <a:pt x="60" y="346"/>
                  </a:lnTo>
                  <a:lnTo>
                    <a:pt x="60" y="346"/>
                  </a:lnTo>
                  <a:lnTo>
                    <a:pt x="64" y="346"/>
                  </a:lnTo>
                  <a:lnTo>
                    <a:pt x="64" y="346"/>
                  </a:lnTo>
                  <a:lnTo>
                    <a:pt x="68" y="346"/>
                  </a:lnTo>
                  <a:lnTo>
                    <a:pt x="68" y="346"/>
                  </a:lnTo>
                  <a:lnTo>
                    <a:pt x="72" y="346"/>
                  </a:lnTo>
                  <a:lnTo>
                    <a:pt x="76" y="346"/>
                  </a:lnTo>
                  <a:lnTo>
                    <a:pt x="84" y="348"/>
                  </a:lnTo>
                  <a:lnTo>
                    <a:pt x="84" y="348"/>
                  </a:lnTo>
                  <a:lnTo>
                    <a:pt x="88" y="348"/>
                  </a:lnTo>
                  <a:lnTo>
                    <a:pt x="92" y="348"/>
                  </a:lnTo>
                  <a:lnTo>
                    <a:pt x="92" y="348"/>
                  </a:lnTo>
                  <a:lnTo>
                    <a:pt x="96" y="348"/>
                  </a:lnTo>
                  <a:lnTo>
                    <a:pt x="100" y="348"/>
                  </a:lnTo>
                  <a:lnTo>
                    <a:pt x="100" y="348"/>
                  </a:lnTo>
                  <a:lnTo>
                    <a:pt x="104" y="348"/>
                  </a:lnTo>
                  <a:lnTo>
                    <a:pt x="106" y="348"/>
                  </a:lnTo>
                  <a:lnTo>
                    <a:pt x="114" y="348"/>
                  </a:lnTo>
                  <a:lnTo>
                    <a:pt x="118" y="348"/>
                  </a:lnTo>
                  <a:lnTo>
                    <a:pt x="122" y="348"/>
                  </a:lnTo>
                  <a:lnTo>
                    <a:pt x="126" y="348"/>
                  </a:lnTo>
                  <a:lnTo>
                    <a:pt x="134" y="348"/>
                  </a:lnTo>
                  <a:lnTo>
                    <a:pt x="138" y="348"/>
                  </a:lnTo>
                  <a:lnTo>
                    <a:pt x="142" y="348"/>
                  </a:lnTo>
                  <a:lnTo>
                    <a:pt x="146" y="348"/>
                  </a:lnTo>
                  <a:lnTo>
                    <a:pt x="150" y="348"/>
                  </a:lnTo>
                  <a:lnTo>
                    <a:pt x="152" y="348"/>
                  </a:lnTo>
                  <a:lnTo>
                    <a:pt x="156" y="348"/>
                  </a:lnTo>
                  <a:lnTo>
                    <a:pt x="164" y="348"/>
                  </a:lnTo>
                  <a:lnTo>
                    <a:pt x="168" y="348"/>
                  </a:lnTo>
                  <a:lnTo>
                    <a:pt x="172" y="348"/>
                  </a:lnTo>
                  <a:lnTo>
                    <a:pt x="176" y="348"/>
                  </a:lnTo>
                  <a:lnTo>
                    <a:pt x="180" y="348"/>
                  </a:lnTo>
                  <a:lnTo>
                    <a:pt x="184" y="348"/>
                  </a:lnTo>
                  <a:lnTo>
                    <a:pt x="192" y="348"/>
                  </a:lnTo>
                  <a:lnTo>
                    <a:pt x="192" y="346"/>
                  </a:lnTo>
                  <a:lnTo>
                    <a:pt x="196" y="346"/>
                  </a:lnTo>
                  <a:lnTo>
                    <a:pt x="196" y="346"/>
                  </a:lnTo>
                  <a:lnTo>
                    <a:pt x="200" y="346"/>
                  </a:lnTo>
                  <a:lnTo>
                    <a:pt x="200" y="346"/>
                  </a:lnTo>
                  <a:lnTo>
                    <a:pt x="200" y="346"/>
                  </a:lnTo>
                  <a:lnTo>
                    <a:pt x="202" y="346"/>
                  </a:lnTo>
                  <a:lnTo>
                    <a:pt x="202" y="346"/>
                  </a:lnTo>
                  <a:lnTo>
                    <a:pt x="202" y="346"/>
                  </a:lnTo>
                  <a:lnTo>
                    <a:pt x="202" y="346"/>
                  </a:lnTo>
                  <a:lnTo>
                    <a:pt x="206" y="346"/>
                  </a:lnTo>
                  <a:lnTo>
                    <a:pt x="206" y="346"/>
                  </a:lnTo>
                  <a:lnTo>
                    <a:pt x="206" y="346"/>
                  </a:lnTo>
                  <a:lnTo>
                    <a:pt x="206" y="346"/>
                  </a:lnTo>
                  <a:lnTo>
                    <a:pt x="210" y="346"/>
                  </a:lnTo>
                  <a:lnTo>
                    <a:pt x="210" y="346"/>
                  </a:lnTo>
                  <a:lnTo>
                    <a:pt x="210" y="346"/>
                  </a:lnTo>
                  <a:lnTo>
                    <a:pt x="210" y="342"/>
                  </a:lnTo>
                  <a:lnTo>
                    <a:pt x="210" y="342"/>
                  </a:lnTo>
                  <a:lnTo>
                    <a:pt x="214" y="342"/>
                  </a:lnTo>
                  <a:lnTo>
                    <a:pt x="214" y="342"/>
                  </a:lnTo>
                  <a:lnTo>
                    <a:pt x="214" y="342"/>
                  </a:lnTo>
                  <a:lnTo>
                    <a:pt x="214" y="342"/>
                  </a:lnTo>
                  <a:lnTo>
                    <a:pt x="214" y="342"/>
                  </a:lnTo>
                  <a:lnTo>
                    <a:pt x="214" y="338"/>
                  </a:lnTo>
                  <a:lnTo>
                    <a:pt x="214" y="338"/>
                  </a:lnTo>
                  <a:lnTo>
                    <a:pt x="214" y="338"/>
                  </a:lnTo>
                  <a:lnTo>
                    <a:pt x="218" y="338"/>
                  </a:lnTo>
                  <a:lnTo>
                    <a:pt x="218" y="338"/>
                  </a:lnTo>
                  <a:lnTo>
                    <a:pt x="218" y="338"/>
                  </a:lnTo>
                  <a:lnTo>
                    <a:pt x="218" y="334"/>
                  </a:lnTo>
                  <a:lnTo>
                    <a:pt x="218" y="334"/>
                  </a:lnTo>
                  <a:lnTo>
                    <a:pt x="218" y="334"/>
                  </a:lnTo>
                  <a:lnTo>
                    <a:pt x="218" y="334"/>
                  </a:lnTo>
                  <a:lnTo>
                    <a:pt x="218" y="334"/>
                  </a:lnTo>
                  <a:lnTo>
                    <a:pt x="218" y="330"/>
                  </a:lnTo>
                  <a:lnTo>
                    <a:pt x="218" y="330"/>
                  </a:lnTo>
                  <a:lnTo>
                    <a:pt x="218" y="330"/>
                  </a:lnTo>
                  <a:lnTo>
                    <a:pt x="222" y="330"/>
                  </a:lnTo>
                  <a:lnTo>
                    <a:pt x="222" y="330"/>
                  </a:lnTo>
                  <a:lnTo>
                    <a:pt x="222" y="330"/>
                  </a:lnTo>
                  <a:lnTo>
                    <a:pt x="222" y="330"/>
                  </a:lnTo>
                  <a:lnTo>
                    <a:pt x="222" y="330"/>
                  </a:lnTo>
                  <a:lnTo>
                    <a:pt x="222" y="330"/>
                  </a:lnTo>
                  <a:lnTo>
                    <a:pt x="222" y="326"/>
                  </a:lnTo>
                  <a:lnTo>
                    <a:pt x="222" y="326"/>
                  </a:lnTo>
                  <a:lnTo>
                    <a:pt x="222" y="326"/>
                  </a:lnTo>
                  <a:lnTo>
                    <a:pt x="222" y="326"/>
                  </a:lnTo>
                  <a:lnTo>
                    <a:pt x="222" y="326"/>
                  </a:lnTo>
                  <a:lnTo>
                    <a:pt x="222" y="326"/>
                  </a:lnTo>
                  <a:lnTo>
                    <a:pt x="222" y="326"/>
                  </a:lnTo>
                  <a:lnTo>
                    <a:pt x="222" y="326"/>
                  </a:lnTo>
                  <a:lnTo>
                    <a:pt x="222" y="322"/>
                  </a:lnTo>
                  <a:lnTo>
                    <a:pt x="222" y="322"/>
                  </a:lnTo>
                  <a:lnTo>
                    <a:pt x="222" y="322"/>
                  </a:lnTo>
                  <a:lnTo>
                    <a:pt x="222" y="322"/>
                  </a:lnTo>
                  <a:lnTo>
                    <a:pt x="222" y="322"/>
                  </a:lnTo>
                  <a:lnTo>
                    <a:pt x="222" y="322"/>
                  </a:lnTo>
                  <a:lnTo>
                    <a:pt x="222" y="322"/>
                  </a:lnTo>
                  <a:lnTo>
                    <a:pt x="222" y="322"/>
                  </a:lnTo>
                  <a:lnTo>
                    <a:pt x="222" y="322"/>
                  </a:lnTo>
                  <a:lnTo>
                    <a:pt x="222" y="318"/>
                  </a:lnTo>
                  <a:lnTo>
                    <a:pt x="222" y="318"/>
                  </a:lnTo>
                  <a:lnTo>
                    <a:pt x="226" y="318"/>
                  </a:lnTo>
                  <a:lnTo>
                    <a:pt x="226" y="314"/>
                  </a:lnTo>
                  <a:lnTo>
                    <a:pt x="226" y="314"/>
                  </a:lnTo>
                  <a:lnTo>
                    <a:pt x="226" y="314"/>
                  </a:lnTo>
                  <a:lnTo>
                    <a:pt x="226" y="310"/>
                  </a:lnTo>
                  <a:lnTo>
                    <a:pt x="226" y="310"/>
                  </a:lnTo>
                  <a:lnTo>
                    <a:pt x="226" y="310"/>
                  </a:lnTo>
                  <a:lnTo>
                    <a:pt x="226" y="306"/>
                  </a:lnTo>
                  <a:lnTo>
                    <a:pt x="226" y="306"/>
                  </a:lnTo>
                  <a:lnTo>
                    <a:pt x="226" y="302"/>
                  </a:lnTo>
                  <a:lnTo>
                    <a:pt x="226" y="302"/>
                  </a:lnTo>
                  <a:lnTo>
                    <a:pt x="226" y="302"/>
                  </a:lnTo>
                  <a:lnTo>
                    <a:pt x="226" y="300"/>
                  </a:lnTo>
                  <a:lnTo>
                    <a:pt x="226" y="300"/>
                  </a:lnTo>
                  <a:lnTo>
                    <a:pt x="226" y="296"/>
                  </a:lnTo>
                  <a:lnTo>
                    <a:pt x="230" y="296"/>
                  </a:lnTo>
                  <a:lnTo>
                    <a:pt x="230" y="292"/>
                  </a:lnTo>
                  <a:lnTo>
                    <a:pt x="230" y="292"/>
                  </a:lnTo>
                  <a:lnTo>
                    <a:pt x="230" y="288"/>
                  </a:lnTo>
                  <a:lnTo>
                    <a:pt x="230" y="288"/>
                  </a:lnTo>
                  <a:lnTo>
                    <a:pt x="230" y="284"/>
                  </a:lnTo>
                  <a:lnTo>
                    <a:pt x="230" y="284"/>
                  </a:lnTo>
                  <a:lnTo>
                    <a:pt x="230" y="280"/>
                  </a:lnTo>
                  <a:lnTo>
                    <a:pt x="230" y="280"/>
                  </a:lnTo>
                  <a:lnTo>
                    <a:pt x="230" y="276"/>
                  </a:lnTo>
                  <a:lnTo>
                    <a:pt x="230" y="276"/>
                  </a:lnTo>
                  <a:lnTo>
                    <a:pt x="230" y="272"/>
                  </a:lnTo>
                  <a:lnTo>
                    <a:pt x="230" y="268"/>
                  </a:lnTo>
                  <a:lnTo>
                    <a:pt x="230" y="268"/>
                  </a:lnTo>
                  <a:lnTo>
                    <a:pt x="230" y="264"/>
                  </a:lnTo>
                  <a:lnTo>
                    <a:pt x="230" y="260"/>
                  </a:lnTo>
                  <a:lnTo>
                    <a:pt x="234" y="256"/>
                  </a:lnTo>
                  <a:lnTo>
                    <a:pt x="234" y="256"/>
                  </a:lnTo>
                  <a:lnTo>
                    <a:pt x="234" y="252"/>
                  </a:lnTo>
                  <a:lnTo>
                    <a:pt x="234" y="250"/>
                  </a:lnTo>
                  <a:lnTo>
                    <a:pt x="234" y="246"/>
                  </a:lnTo>
                  <a:lnTo>
                    <a:pt x="234" y="242"/>
                  </a:lnTo>
                  <a:lnTo>
                    <a:pt x="234" y="242"/>
                  </a:lnTo>
                  <a:lnTo>
                    <a:pt x="234" y="238"/>
                  </a:lnTo>
                  <a:lnTo>
                    <a:pt x="234" y="234"/>
                  </a:lnTo>
                  <a:lnTo>
                    <a:pt x="234" y="230"/>
                  </a:lnTo>
                  <a:lnTo>
                    <a:pt x="234" y="226"/>
                  </a:lnTo>
                  <a:lnTo>
                    <a:pt x="234" y="222"/>
                  </a:lnTo>
                  <a:lnTo>
                    <a:pt x="234" y="218"/>
                  </a:lnTo>
                  <a:lnTo>
                    <a:pt x="234" y="214"/>
                  </a:lnTo>
                  <a:lnTo>
                    <a:pt x="234" y="210"/>
                  </a:lnTo>
                  <a:lnTo>
                    <a:pt x="234" y="204"/>
                  </a:lnTo>
                  <a:lnTo>
                    <a:pt x="234" y="200"/>
                  </a:lnTo>
                  <a:lnTo>
                    <a:pt x="238" y="196"/>
                  </a:lnTo>
                  <a:lnTo>
                    <a:pt x="238" y="192"/>
                  </a:lnTo>
                  <a:lnTo>
                    <a:pt x="238" y="184"/>
                  </a:lnTo>
                  <a:lnTo>
                    <a:pt x="238" y="176"/>
                  </a:lnTo>
                  <a:lnTo>
                    <a:pt x="238" y="164"/>
                  </a:lnTo>
                  <a:lnTo>
                    <a:pt x="238" y="154"/>
                  </a:lnTo>
                  <a:lnTo>
                    <a:pt x="238" y="142"/>
                  </a:lnTo>
                  <a:lnTo>
                    <a:pt x="238" y="126"/>
                  </a:lnTo>
                  <a:lnTo>
                    <a:pt x="242" y="110"/>
                  </a:lnTo>
                  <a:lnTo>
                    <a:pt x="242" y="100"/>
                  </a:lnTo>
                  <a:lnTo>
                    <a:pt x="242" y="88"/>
                  </a:lnTo>
                  <a:lnTo>
                    <a:pt x="242" y="80"/>
                  </a:lnTo>
                  <a:lnTo>
                    <a:pt x="242" y="72"/>
                  </a:lnTo>
                  <a:lnTo>
                    <a:pt x="242" y="68"/>
                  </a:lnTo>
                  <a:lnTo>
                    <a:pt x="242" y="60"/>
                  </a:lnTo>
                  <a:lnTo>
                    <a:pt x="242" y="54"/>
                  </a:lnTo>
                  <a:lnTo>
                    <a:pt x="242" y="50"/>
                  </a:lnTo>
                  <a:lnTo>
                    <a:pt x="242" y="46"/>
                  </a:lnTo>
                  <a:lnTo>
                    <a:pt x="242" y="42"/>
                  </a:lnTo>
                  <a:lnTo>
                    <a:pt x="242" y="34"/>
                  </a:lnTo>
                  <a:lnTo>
                    <a:pt x="246" y="34"/>
                  </a:lnTo>
                  <a:lnTo>
                    <a:pt x="246" y="26"/>
                  </a:lnTo>
                  <a:lnTo>
                    <a:pt x="246" y="26"/>
                  </a:lnTo>
                  <a:lnTo>
                    <a:pt x="246" y="22"/>
                  </a:lnTo>
                  <a:lnTo>
                    <a:pt x="246" y="18"/>
                  </a:lnTo>
                  <a:lnTo>
                    <a:pt x="246" y="14"/>
                  </a:lnTo>
                  <a:lnTo>
                    <a:pt x="246" y="14"/>
                  </a:lnTo>
                  <a:lnTo>
                    <a:pt x="246" y="10"/>
                  </a:lnTo>
                  <a:lnTo>
                    <a:pt x="246" y="8"/>
                  </a:lnTo>
                  <a:lnTo>
                    <a:pt x="246" y="8"/>
                  </a:lnTo>
                  <a:lnTo>
                    <a:pt x="246" y="4"/>
                  </a:lnTo>
                  <a:lnTo>
                    <a:pt x="246" y="4"/>
                  </a:lnTo>
                  <a:lnTo>
                    <a:pt x="246" y="0"/>
                  </a:lnTo>
                  <a:lnTo>
                    <a:pt x="246" y="0"/>
                  </a:lnTo>
                  <a:lnTo>
                    <a:pt x="246" y="0"/>
                  </a:lnTo>
                  <a:lnTo>
                    <a:pt x="248" y="0"/>
                  </a:lnTo>
                  <a:lnTo>
                    <a:pt x="248" y="0"/>
                  </a:lnTo>
                  <a:lnTo>
                    <a:pt x="248" y="4"/>
                  </a:lnTo>
                  <a:lnTo>
                    <a:pt x="248" y="4"/>
                  </a:lnTo>
                  <a:lnTo>
                    <a:pt x="248" y="4"/>
                  </a:lnTo>
                  <a:lnTo>
                    <a:pt x="248" y="8"/>
                  </a:lnTo>
                  <a:lnTo>
                    <a:pt x="248" y="10"/>
                  </a:lnTo>
                  <a:lnTo>
                    <a:pt x="248" y="10"/>
                  </a:lnTo>
                  <a:lnTo>
                    <a:pt x="248" y="14"/>
                  </a:lnTo>
                  <a:lnTo>
                    <a:pt x="248" y="14"/>
                  </a:lnTo>
                  <a:lnTo>
                    <a:pt x="248" y="18"/>
                  </a:lnTo>
                  <a:lnTo>
                    <a:pt x="248" y="22"/>
                  </a:lnTo>
                  <a:lnTo>
                    <a:pt x="252" y="26"/>
                  </a:lnTo>
                  <a:lnTo>
                    <a:pt x="252" y="30"/>
                  </a:lnTo>
                  <a:lnTo>
                    <a:pt x="252" y="30"/>
                  </a:lnTo>
                  <a:lnTo>
                    <a:pt x="252" y="34"/>
                  </a:lnTo>
                  <a:lnTo>
                    <a:pt x="252" y="38"/>
                  </a:lnTo>
                  <a:lnTo>
                    <a:pt x="252" y="46"/>
                  </a:lnTo>
                  <a:lnTo>
                    <a:pt x="252" y="50"/>
                  </a:lnTo>
                  <a:lnTo>
                    <a:pt x="252" y="54"/>
                  </a:lnTo>
                  <a:lnTo>
                    <a:pt x="252" y="60"/>
                  </a:lnTo>
                  <a:lnTo>
                    <a:pt x="252" y="64"/>
                  </a:lnTo>
                  <a:lnTo>
                    <a:pt x="252" y="72"/>
                  </a:lnTo>
                  <a:lnTo>
                    <a:pt x="252" y="76"/>
                  </a:lnTo>
                  <a:lnTo>
                    <a:pt x="252" y="80"/>
                  </a:lnTo>
                  <a:lnTo>
                    <a:pt x="252" y="84"/>
                  </a:lnTo>
                  <a:lnTo>
                    <a:pt x="252" y="88"/>
                  </a:lnTo>
                  <a:lnTo>
                    <a:pt x="252" y="92"/>
                  </a:lnTo>
                  <a:lnTo>
                    <a:pt x="252" y="96"/>
                  </a:lnTo>
                  <a:lnTo>
                    <a:pt x="252" y="100"/>
                  </a:lnTo>
                  <a:lnTo>
                    <a:pt x="252" y="100"/>
                  </a:lnTo>
                  <a:lnTo>
                    <a:pt x="256" y="104"/>
                  </a:lnTo>
                  <a:lnTo>
                    <a:pt x="256" y="106"/>
                  </a:lnTo>
                  <a:lnTo>
                    <a:pt x="256" y="110"/>
                  </a:lnTo>
                  <a:lnTo>
                    <a:pt x="256" y="110"/>
                  </a:lnTo>
                  <a:lnTo>
                    <a:pt x="256" y="114"/>
                  </a:lnTo>
                  <a:lnTo>
                    <a:pt x="256" y="114"/>
                  </a:lnTo>
                  <a:lnTo>
                    <a:pt x="256" y="118"/>
                  </a:lnTo>
                  <a:lnTo>
                    <a:pt x="256" y="118"/>
                  </a:lnTo>
                  <a:lnTo>
                    <a:pt x="256" y="122"/>
                  </a:lnTo>
                  <a:lnTo>
                    <a:pt x="256" y="122"/>
                  </a:lnTo>
                  <a:lnTo>
                    <a:pt x="256" y="126"/>
                  </a:lnTo>
                  <a:lnTo>
                    <a:pt x="256" y="134"/>
                  </a:lnTo>
                  <a:lnTo>
                    <a:pt x="256" y="146"/>
                  </a:lnTo>
                  <a:lnTo>
                    <a:pt x="256" y="156"/>
                  </a:lnTo>
                  <a:lnTo>
                    <a:pt x="256" y="164"/>
                  </a:lnTo>
                  <a:lnTo>
                    <a:pt x="256" y="176"/>
                  </a:lnTo>
                  <a:lnTo>
                    <a:pt x="256" y="184"/>
                  </a:lnTo>
                  <a:lnTo>
                    <a:pt x="256" y="192"/>
                  </a:lnTo>
                  <a:lnTo>
                    <a:pt x="260" y="196"/>
                  </a:lnTo>
                  <a:lnTo>
                    <a:pt x="260" y="200"/>
                  </a:lnTo>
                  <a:lnTo>
                    <a:pt x="260" y="204"/>
                  </a:lnTo>
                  <a:lnTo>
                    <a:pt x="260" y="206"/>
                  </a:lnTo>
                  <a:lnTo>
                    <a:pt x="260" y="210"/>
                  </a:lnTo>
                  <a:lnTo>
                    <a:pt x="260" y="218"/>
                  </a:lnTo>
                  <a:lnTo>
                    <a:pt x="260" y="222"/>
                  </a:lnTo>
                  <a:lnTo>
                    <a:pt x="260" y="226"/>
                  </a:lnTo>
                  <a:lnTo>
                    <a:pt x="260" y="230"/>
                  </a:lnTo>
                  <a:lnTo>
                    <a:pt x="260" y="234"/>
                  </a:lnTo>
                  <a:lnTo>
                    <a:pt x="260" y="238"/>
                  </a:lnTo>
                  <a:lnTo>
                    <a:pt x="260" y="238"/>
                  </a:lnTo>
                  <a:lnTo>
                    <a:pt x="260" y="242"/>
                  </a:lnTo>
                  <a:lnTo>
                    <a:pt x="260" y="246"/>
                  </a:lnTo>
                  <a:lnTo>
                    <a:pt x="260" y="250"/>
                  </a:lnTo>
                  <a:lnTo>
                    <a:pt x="260" y="252"/>
                  </a:lnTo>
                  <a:lnTo>
                    <a:pt x="260" y="256"/>
                  </a:lnTo>
                  <a:lnTo>
                    <a:pt x="260" y="256"/>
                  </a:lnTo>
                  <a:lnTo>
                    <a:pt x="264" y="260"/>
                  </a:lnTo>
                  <a:lnTo>
                    <a:pt x="264" y="264"/>
                  </a:lnTo>
                  <a:lnTo>
                    <a:pt x="264" y="268"/>
                  </a:lnTo>
                  <a:lnTo>
                    <a:pt x="264" y="272"/>
                  </a:lnTo>
                  <a:lnTo>
                    <a:pt x="264" y="272"/>
                  </a:lnTo>
                  <a:lnTo>
                    <a:pt x="264" y="276"/>
                  </a:lnTo>
                  <a:lnTo>
                    <a:pt x="264" y="276"/>
                  </a:lnTo>
                  <a:lnTo>
                    <a:pt x="264" y="280"/>
                  </a:lnTo>
                  <a:lnTo>
                    <a:pt x="264" y="284"/>
                  </a:lnTo>
                  <a:lnTo>
                    <a:pt x="264" y="284"/>
                  </a:lnTo>
                  <a:lnTo>
                    <a:pt x="264" y="288"/>
                  </a:lnTo>
                  <a:lnTo>
                    <a:pt x="264" y="288"/>
                  </a:lnTo>
                  <a:lnTo>
                    <a:pt x="264" y="292"/>
                  </a:lnTo>
                  <a:lnTo>
                    <a:pt x="264" y="292"/>
                  </a:lnTo>
                  <a:lnTo>
                    <a:pt x="264" y="292"/>
                  </a:lnTo>
                  <a:lnTo>
                    <a:pt x="264" y="296"/>
                  </a:lnTo>
                  <a:lnTo>
                    <a:pt x="264" y="296"/>
                  </a:lnTo>
                  <a:lnTo>
                    <a:pt x="264" y="300"/>
                  </a:lnTo>
                  <a:lnTo>
                    <a:pt x="268" y="300"/>
                  </a:lnTo>
                  <a:lnTo>
                    <a:pt x="268" y="302"/>
                  </a:lnTo>
                  <a:lnTo>
                    <a:pt x="268" y="302"/>
                  </a:lnTo>
                  <a:lnTo>
                    <a:pt x="268" y="302"/>
                  </a:lnTo>
                  <a:lnTo>
                    <a:pt x="268" y="306"/>
                  </a:lnTo>
                  <a:lnTo>
                    <a:pt x="268" y="306"/>
                  </a:lnTo>
                  <a:lnTo>
                    <a:pt x="268" y="310"/>
                  </a:lnTo>
                  <a:lnTo>
                    <a:pt x="268" y="310"/>
                  </a:lnTo>
                  <a:lnTo>
                    <a:pt x="268" y="310"/>
                  </a:lnTo>
                  <a:lnTo>
                    <a:pt x="268" y="314"/>
                  </a:lnTo>
                  <a:lnTo>
                    <a:pt x="268" y="314"/>
                  </a:lnTo>
                  <a:lnTo>
                    <a:pt x="268" y="314"/>
                  </a:lnTo>
                  <a:lnTo>
                    <a:pt x="268" y="318"/>
                  </a:lnTo>
                  <a:lnTo>
                    <a:pt x="268" y="318"/>
                  </a:lnTo>
                  <a:lnTo>
                    <a:pt x="272" y="318"/>
                  </a:lnTo>
                  <a:lnTo>
                    <a:pt x="272" y="322"/>
                  </a:lnTo>
                  <a:lnTo>
                    <a:pt x="272" y="322"/>
                  </a:lnTo>
                  <a:lnTo>
                    <a:pt x="272" y="322"/>
                  </a:lnTo>
                  <a:lnTo>
                    <a:pt x="272" y="322"/>
                  </a:lnTo>
                  <a:lnTo>
                    <a:pt x="272" y="326"/>
                  </a:lnTo>
                  <a:lnTo>
                    <a:pt x="272" y="326"/>
                  </a:lnTo>
                  <a:lnTo>
                    <a:pt x="272" y="326"/>
                  </a:lnTo>
                  <a:lnTo>
                    <a:pt x="272" y="326"/>
                  </a:lnTo>
                  <a:lnTo>
                    <a:pt x="272" y="330"/>
                  </a:lnTo>
                  <a:lnTo>
                    <a:pt x="272" y="330"/>
                  </a:lnTo>
                  <a:lnTo>
                    <a:pt x="272" y="330"/>
                  </a:lnTo>
                  <a:lnTo>
                    <a:pt x="276" y="330"/>
                  </a:lnTo>
                  <a:lnTo>
                    <a:pt x="276" y="330"/>
                  </a:lnTo>
                  <a:lnTo>
                    <a:pt x="276" y="334"/>
                  </a:lnTo>
                  <a:lnTo>
                    <a:pt x="276" y="334"/>
                  </a:lnTo>
                  <a:lnTo>
                    <a:pt x="276" y="334"/>
                  </a:lnTo>
                  <a:lnTo>
                    <a:pt x="276" y="334"/>
                  </a:lnTo>
                  <a:lnTo>
                    <a:pt x="276" y="334"/>
                  </a:lnTo>
                  <a:lnTo>
                    <a:pt x="276" y="334"/>
                  </a:lnTo>
                  <a:lnTo>
                    <a:pt x="276" y="338"/>
                  </a:lnTo>
                  <a:lnTo>
                    <a:pt x="280" y="338"/>
                  </a:lnTo>
                  <a:lnTo>
                    <a:pt x="280" y="338"/>
                  </a:lnTo>
                  <a:lnTo>
                    <a:pt x="280" y="338"/>
                  </a:lnTo>
                  <a:lnTo>
                    <a:pt x="280" y="338"/>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127"/>
            <p:cNvSpPr>
              <a:spLocks/>
            </p:cNvSpPr>
            <p:nvPr/>
          </p:nvSpPr>
          <p:spPr bwMode="auto">
            <a:xfrm>
              <a:off x="2587" y="2613"/>
              <a:ext cx="222" cy="164"/>
            </a:xfrm>
            <a:custGeom>
              <a:avLst/>
              <a:gdLst>
                <a:gd name="T0" fmla="*/ 4 w 444"/>
                <a:gd name="T1" fmla="*/ 324 h 328"/>
                <a:gd name="T2" fmla="*/ 12 w 444"/>
                <a:gd name="T3" fmla="*/ 328 h 328"/>
                <a:gd name="T4" fmla="*/ 26 w 444"/>
                <a:gd name="T5" fmla="*/ 328 h 328"/>
                <a:gd name="T6" fmla="*/ 50 w 444"/>
                <a:gd name="T7" fmla="*/ 328 h 328"/>
                <a:gd name="T8" fmla="*/ 62 w 444"/>
                <a:gd name="T9" fmla="*/ 328 h 328"/>
                <a:gd name="T10" fmla="*/ 68 w 444"/>
                <a:gd name="T11" fmla="*/ 324 h 328"/>
                <a:gd name="T12" fmla="*/ 76 w 444"/>
                <a:gd name="T13" fmla="*/ 320 h 328"/>
                <a:gd name="T14" fmla="*/ 76 w 444"/>
                <a:gd name="T15" fmla="*/ 320 h 328"/>
                <a:gd name="T16" fmla="*/ 80 w 444"/>
                <a:gd name="T17" fmla="*/ 316 h 328"/>
                <a:gd name="T18" fmla="*/ 80 w 444"/>
                <a:gd name="T19" fmla="*/ 312 h 328"/>
                <a:gd name="T20" fmla="*/ 84 w 444"/>
                <a:gd name="T21" fmla="*/ 304 h 328"/>
                <a:gd name="T22" fmla="*/ 88 w 444"/>
                <a:gd name="T23" fmla="*/ 292 h 328"/>
                <a:gd name="T24" fmla="*/ 88 w 444"/>
                <a:gd name="T25" fmla="*/ 282 h 328"/>
                <a:gd name="T26" fmla="*/ 92 w 444"/>
                <a:gd name="T27" fmla="*/ 266 h 328"/>
                <a:gd name="T28" fmla="*/ 92 w 444"/>
                <a:gd name="T29" fmla="*/ 246 h 328"/>
                <a:gd name="T30" fmla="*/ 96 w 444"/>
                <a:gd name="T31" fmla="*/ 216 h 328"/>
                <a:gd name="T32" fmla="*/ 96 w 444"/>
                <a:gd name="T33" fmla="*/ 186 h 328"/>
                <a:gd name="T34" fmla="*/ 100 w 444"/>
                <a:gd name="T35" fmla="*/ 104 h 328"/>
                <a:gd name="T36" fmla="*/ 104 w 444"/>
                <a:gd name="T37" fmla="*/ 46 h 328"/>
                <a:gd name="T38" fmla="*/ 108 w 444"/>
                <a:gd name="T39" fmla="*/ 16 h 328"/>
                <a:gd name="T40" fmla="*/ 108 w 444"/>
                <a:gd name="T41" fmla="*/ 0 h 328"/>
                <a:gd name="T42" fmla="*/ 110 w 444"/>
                <a:gd name="T43" fmla="*/ 0 h 328"/>
                <a:gd name="T44" fmla="*/ 110 w 444"/>
                <a:gd name="T45" fmla="*/ 4 h 328"/>
                <a:gd name="T46" fmla="*/ 110 w 444"/>
                <a:gd name="T47" fmla="*/ 24 h 328"/>
                <a:gd name="T48" fmla="*/ 114 w 444"/>
                <a:gd name="T49" fmla="*/ 58 h 328"/>
                <a:gd name="T50" fmla="*/ 118 w 444"/>
                <a:gd name="T51" fmla="*/ 138 h 328"/>
                <a:gd name="T52" fmla="*/ 122 w 444"/>
                <a:gd name="T53" fmla="*/ 192 h 328"/>
                <a:gd name="T54" fmla="*/ 122 w 444"/>
                <a:gd name="T55" fmla="*/ 228 h 328"/>
                <a:gd name="T56" fmla="*/ 126 w 444"/>
                <a:gd name="T57" fmla="*/ 250 h 328"/>
                <a:gd name="T58" fmla="*/ 126 w 444"/>
                <a:gd name="T59" fmla="*/ 270 h 328"/>
                <a:gd name="T60" fmla="*/ 130 w 444"/>
                <a:gd name="T61" fmla="*/ 282 h 328"/>
                <a:gd name="T62" fmla="*/ 130 w 444"/>
                <a:gd name="T63" fmla="*/ 292 h 328"/>
                <a:gd name="T64" fmla="*/ 134 w 444"/>
                <a:gd name="T65" fmla="*/ 304 h 328"/>
                <a:gd name="T66" fmla="*/ 134 w 444"/>
                <a:gd name="T67" fmla="*/ 312 h 328"/>
                <a:gd name="T68" fmla="*/ 138 w 444"/>
                <a:gd name="T69" fmla="*/ 316 h 328"/>
                <a:gd name="T70" fmla="*/ 142 w 444"/>
                <a:gd name="T71" fmla="*/ 320 h 328"/>
                <a:gd name="T72" fmla="*/ 150 w 444"/>
                <a:gd name="T73" fmla="*/ 324 h 328"/>
                <a:gd name="T74" fmla="*/ 160 w 444"/>
                <a:gd name="T75" fmla="*/ 328 h 328"/>
                <a:gd name="T76" fmla="*/ 180 w 444"/>
                <a:gd name="T77" fmla="*/ 328 h 328"/>
                <a:gd name="T78" fmla="*/ 204 w 444"/>
                <a:gd name="T79" fmla="*/ 328 h 328"/>
                <a:gd name="T80" fmla="*/ 218 w 444"/>
                <a:gd name="T81" fmla="*/ 324 h 328"/>
                <a:gd name="T82" fmla="*/ 230 w 444"/>
                <a:gd name="T83" fmla="*/ 320 h 328"/>
                <a:gd name="T84" fmla="*/ 246 w 444"/>
                <a:gd name="T85" fmla="*/ 324 h 328"/>
                <a:gd name="T86" fmla="*/ 260 w 444"/>
                <a:gd name="T87" fmla="*/ 328 h 328"/>
                <a:gd name="T88" fmla="*/ 288 w 444"/>
                <a:gd name="T89" fmla="*/ 328 h 328"/>
                <a:gd name="T90" fmla="*/ 326 w 444"/>
                <a:gd name="T91" fmla="*/ 328 h 328"/>
                <a:gd name="T92" fmla="*/ 364 w 444"/>
                <a:gd name="T93" fmla="*/ 328 h 328"/>
                <a:gd name="T94" fmla="*/ 398 w 444"/>
                <a:gd name="T95" fmla="*/ 328 h 328"/>
                <a:gd name="T96" fmla="*/ 410 w 444"/>
                <a:gd name="T97" fmla="*/ 324 h 328"/>
                <a:gd name="T98" fmla="*/ 414 w 444"/>
                <a:gd name="T99" fmla="*/ 324 h 328"/>
                <a:gd name="T100" fmla="*/ 418 w 444"/>
                <a:gd name="T101" fmla="*/ 320 h 328"/>
                <a:gd name="T102" fmla="*/ 422 w 444"/>
                <a:gd name="T103" fmla="*/ 316 h 328"/>
                <a:gd name="T104" fmla="*/ 426 w 444"/>
                <a:gd name="T105" fmla="*/ 308 h 328"/>
                <a:gd name="T106" fmla="*/ 426 w 444"/>
                <a:gd name="T107" fmla="*/ 296 h 328"/>
                <a:gd name="T108" fmla="*/ 430 w 444"/>
                <a:gd name="T109" fmla="*/ 284 h 328"/>
                <a:gd name="T110" fmla="*/ 434 w 444"/>
                <a:gd name="T111" fmla="*/ 274 h 328"/>
                <a:gd name="T112" fmla="*/ 434 w 444"/>
                <a:gd name="T113" fmla="*/ 258 h 328"/>
                <a:gd name="T114" fmla="*/ 438 w 444"/>
                <a:gd name="T115" fmla="*/ 238 h 328"/>
                <a:gd name="T116" fmla="*/ 438 w 444"/>
                <a:gd name="T117" fmla="*/ 216 h 328"/>
                <a:gd name="T118" fmla="*/ 438 w 444"/>
                <a:gd name="T119" fmla="*/ 192 h 328"/>
                <a:gd name="T120" fmla="*/ 442 w 444"/>
                <a:gd name="T121" fmla="*/ 166 h 328"/>
                <a:gd name="T122" fmla="*/ 442 w 444"/>
                <a:gd name="T123" fmla="*/ 124 h 328"/>
                <a:gd name="T124" fmla="*/ 444 w 444"/>
                <a:gd name="T125" fmla="*/ 70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44" h="328">
                  <a:moveTo>
                    <a:pt x="0" y="320"/>
                  </a:moveTo>
                  <a:lnTo>
                    <a:pt x="0" y="320"/>
                  </a:lnTo>
                  <a:lnTo>
                    <a:pt x="0" y="324"/>
                  </a:lnTo>
                  <a:lnTo>
                    <a:pt x="0" y="324"/>
                  </a:lnTo>
                  <a:lnTo>
                    <a:pt x="4" y="324"/>
                  </a:lnTo>
                  <a:lnTo>
                    <a:pt x="4" y="324"/>
                  </a:lnTo>
                  <a:lnTo>
                    <a:pt x="4" y="324"/>
                  </a:lnTo>
                  <a:lnTo>
                    <a:pt x="4" y="324"/>
                  </a:lnTo>
                  <a:lnTo>
                    <a:pt x="4" y="324"/>
                  </a:lnTo>
                  <a:lnTo>
                    <a:pt x="8" y="324"/>
                  </a:lnTo>
                  <a:lnTo>
                    <a:pt x="8" y="324"/>
                  </a:lnTo>
                  <a:lnTo>
                    <a:pt x="8" y="324"/>
                  </a:lnTo>
                  <a:lnTo>
                    <a:pt x="8" y="328"/>
                  </a:lnTo>
                  <a:lnTo>
                    <a:pt x="12" y="328"/>
                  </a:lnTo>
                  <a:lnTo>
                    <a:pt x="12" y="328"/>
                  </a:lnTo>
                  <a:lnTo>
                    <a:pt x="12" y="328"/>
                  </a:lnTo>
                  <a:lnTo>
                    <a:pt x="14" y="328"/>
                  </a:lnTo>
                  <a:lnTo>
                    <a:pt x="14" y="328"/>
                  </a:lnTo>
                  <a:lnTo>
                    <a:pt x="14" y="328"/>
                  </a:lnTo>
                  <a:lnTo>
                    <a:pt x="18" y="328"/>
                  </a:lnTo>
                  <a:lnTo>
                    <a:pt x="22" y="328"/>
                  </a:lnTo>
                  <a:lnTo>
                    <a:pt x="22" y="328"/>
                  </a:lnTo>
                  <a:lnTo>
                    <a:pt x="26" y="328"/>
                  </a:lnTo>
                  <a:lnTo>
                    <a:pt x="26" y="328"/>
                  </a:lnTo>
                  <a:lnTo>
                    <a:pt x="30" y="328"/>
                  </a:lnTo>
                  <a:lnTo>
                    <a:pt x="34" y="328"/>
                  </a:lnTo>
                  <a:lnTo>
                    <a:pt x="38" y="328"/>
                  </a:lnTo>
                  <a:lnTo>
                    <a:pt x="38" y="328"/>
                  </a:lnTo>
                  <a:lnTo>
                    <a:pt x="42" y="328"/>
                  </a:lnTo>
                  <a:lnTo>
                    <a:pt x="46" y="328"/>
                  </a:lnTo>
                  <a:lnTo>
                    <a:pt x="46" y="328"/>
                  </a:lnTo>
                  <a:lnTo>
                    <a:pt x="50" y="328"/>
                  </a:lnTo>
                  <a:lnTo>
                    <a:pt x="50" y="328"/>
                  </a:lnTo>
                  <a:lnTo>
                    <a:pt x="54" y="328"/>
                  </a:lnTo>
                  <a:lnTo>
                    <a:pt x="54" y="328"/>
                  </a:lnTo>
                  <a:lnTo>
                    <a:pt x="58" y="328"/>
                  </a:lnTo>
                  <a:lnTo>
                    <a:pt x="58" y="328"/>
                  </a:lnTo>
                  <a:lnTo>
                    <a:pt x="62" y="328"/>
                  </a:lnTo>
                  <a:lnTo>
                    <a:pt x="62" y="328"/>
                  </a:lnTo>
                  <a:lnTo>
                    <a:pt x="62" y="328"/>
                  </a:lnTo>
                  <a:lnTo>
                    <a:pt x="64" y="328"/>
                  </a:lnTo>
                  <a:lnTo>
                    <a:pt x="64" y="328"/>
                  </a:lnTo>
                  <a:lnTo>
                    <a:pt x="64" y="328"/>
                  </a:lnTo>
                  <a:lnTo>
                    <a:pt x="64" y="328"/>
                  </a:lnTo>
                  <a:lnTo>
                    <a:pt x="68" y="328"/>
                  </a:lnTo>
                  <a:lnTo>
                    <a:pt x="68" y="328"/>
                  </a:lnTo>
                  <a:lnTo>
                    <a:pt x="68" y="328"/>
                  </a:lnTo>
                  <a:lnTo>
                    <a:pt x="68" y="324"/>
                  </a:lnTo>
                  <a:lnTo>
                    <a:pt x="72" y="324"/>
                  </a:lnTo>
                  <a:lnTo>
                    <a:pt x="72" y="324"/>
                  </a:lnTo>
                  <a:lnTo>
                    <a:pt x="72" y="324"/>
                  </a:lnTo>
                  <a:lnTo>
                    <a:pt x="72" y="324"/>
                  </a:lnTo>
                  <a:lnTo>
                    <a:pt x="72" y="324"/>
                  </a:lnTo>
                  <a:lnTo>
                    <a:pt x="72" y="324"/>
                  </a:lnTo>
                  <a:lnTo>
                    <a:pt x="72" y="324"/>
                  </a:lnTo>
                  <a:lnTo>
                    <a:pt x="76" y="320"/>
                  </a:lnTo>
                  <a:lnTo>
                    <a:pt x="76" y="320"/>
                  </a:lnTo>
                  <a:lnTo>
                    <a:pt x="76" y="320"/>
                  </a:lnTo>
                  <a:lnTo>
                    <a:pt x="76" y="320"/>
                  </a:lnTo>
                  <a:lnTo>
                    <a:pt x="76" y="320"/>
                  </a:lnTo>
                  <a:lnTo>
                    <a:pt x="76" y="320"/>
                  </a:lnTo>
                  <a:lnTo>
                    <a:pt x="76" y="320"/>
                  </a:lnTo>
                  <a:lnTo>
                    <a:pt x="76" y="320"/>
                  </a:lnTo>
                  <a:lnTo>
                    <a:pt x="76" y="320"/>
                  </a:lnTo>
                  <a:lnTo>
                    <a:pt x="76" y="316"/>
                  </a:lnTo>
                  <a:lnTo>
                    <a:pt x="76" y="316"/>
                  </a:lnTo>
                  <a:lnTo>
                    <a:pt x="76" y="316"/>
                  </a:lnTo>
                  <a:lnTo>
                    <a:pt x="80" y="316"/>
                  </a:lnTo>
                  <a:lnTo>
                    <a:pt x="80" y="316"/>
                  </a:lnTo>
                  <a:lnTo>
                    <a:pt x="80" y="316"/>
                  </a:lnTo>
                  <a:lnTo>
                    <a:pt x="80" y="316"/>
                  </a:lnTo>
                  <a:lnTo>
                    <a:pt x="80" y="316"/>
                  </a:lnTo>
                  <a:lnTo>
                    <a:pt x="80" y="316"/>
                  </a:lnTo>
                  <a:lnTo>
                    <a:pt x="80" y="316"/>
                  </a:lnTo>
                  <a:lnTo>
                    <a:pt x="80" y="316"/>
                  </a:lnTo>
                  <a:lnTo>
                    <a:pt x="80" y="316"/>
                  </a:lnTo>
                  <a:lnTo>
                    <a:pt x="80" y="316"/>
                  </a:lnTo>
                  <a:lnTo>
                    <a:pt x="80" y="312"/>
                  </a:lnTo>
                  <a:lnTo>
                    <a:pt x="80" y="312"/>
                  </a:lnTo>
                  <a:lnTo>
                    <a:pt x="80" y="312"/>
                  </a:lnTo>
                  <a:lnTo>
                    <a:pt x="80" y="312"/>
                  </a:lnTo>
                  <a:lnTo>
                    <a:pt x="80" y="308"/>
                  </a:lnTo>
                  <a:lnTo>
                    <a:pt x="84" y="308"/>
                  </a:lnTo>
                  <a:lnTo>
                    <a:pt x="84" y="308"/>
                  </a:lnTo>
                  <a:lnTo>
                    <a:pt x="84" y="308"/>
                  </a:lnTo>
                  <a:lnTo>
                    <a:pt x="84" y="304"/>
                  </a:lnTo>
                  <a:lnTo>
                    <a:pt x="84" y="304"/>
                  </a:lnTo>
                  <a:lnTo>
                    <a:pt x="84" y="304"/>
                  </a:lnTo>
                  <a:lnTo>
                    <a:pt x="84" y="300"/>
                  </a:lnTo>
                  <a:lnTo>
                    <a:pt x="84" y="300"/>
                  </a:lnTo>
                  <a:lnTo>
                    <a:pt x="84" y="300"/>
                  </a:lnTo>
                  <a:lnTo>
                    <a:pt x="84" y="296"/>
                  </a:lnTo>
                  <a:lnTo>
                    <a:pt x="84" y="296"/>
                  </a:lnTo>
                  <a:lnTo>
                    <a:pt x="84" y="296"/>
                  </a:lnTo>
                  <a:lnTo>
                    <a:pt x="88" y="292"/>
                  </a:lnTo>
                  <a:lnTo>
                    <a:pt x="88" y="292"/>
                  </a:lnTo>
                  <a:lnTo>
                    <a:pt x="88" y="292"/>
                  </a:lnTo>
                  <a:lnTo>
                    <a:pt x="88" y="288"/>
                  </a:lnTo>
                  <a:lnTo>
                    <a:pt x="88" y="288"/>
                  </a:lnTo>
                  <a:lnTo>
                    <a:pt x="88" y="284"/>
                  </a:lnTo>
                  <a:lnTo>
                    <a:pt x="88" y="284"/>
                  </a:lnTo>
                  <a:lnTo>
                    <a:pt x="88" y="284"/>
                  </a:lnTo>
                  <a:lnTo>
                    <a:pt x="88" y="282"/>
                  </a:lnTo>
                  <a:lnTo>
                    <a:pt x="88" y="282"/>
                  </a:lnTo>
                  <a:lnTo>
                    <a:pt x="88" y="278"/>
                  </a:lnTo>
                  <a:lnTo>
                    <a:pt x="88" y="278"/>
                  </a:lnTo>
                  <a:lnTo>
                    <a:pt x="88" y="274"/>
                  </a:lnTo>
                  <a:lnTo>
                    <a:pt x="88" y="274"/>
                  </a:lnTo>
                  <a:lnTo>
                    <a:pt x="88" y="270"/>
                  </a:lnTo>
                  <a:lnTo>
                    <a:pt x="92" y="270"/>
                  </a:lnTo>
                  <a:lnTo>
                    <a:pt x="92" y="266"/>
                  </a:lnTo>
                  <a:lnTo>
                    <a:pt x="92" y="266"/>
                  </a:lnTo>
                  <a:lnTo>
                    <a:pt x="92" y="262"/>
                  </a:lnTo>
                  <a:lnTo>
                    <a:pt x="92" y="262"/>
                  </a:lnTo>
                  <a:lnTo>
                    <a:pt x="92" y="258"/>
                  </a:lnTo>
                  <a:lnTo>
                    <a:pt x="92" y="258"/>
                  </a:lnTo>
                  <a:lnTo>
                    <a:pt x="92" y="254"/>
                  </a:lnTo>
                  <a:lnTo>
                    <a:pt x="92" y="250"/>
                  </a:lnTo>
                  <a:lnTo>
                    <a:pt x="92" y="246"/>
                  </a:lnTo>
                  <a:lnTo>
                    <a:pt x="92" y="246"/>
                  </a:lnTo>
                  <a:lnTo>
                    <a:pt x="92" y="242"/>
                  </a:lnTo>
                  <a:lnTo>
                    <a:pt x="92" y="238"/>
                  </a:lnTo>
                  <a:lnTo>
                    <a:pt x="96" y="234"/>
                  </a:lnTo>
                  <a:lnTo>
                    <a:pt x="96" y="232"/>
                  </a:lnTo>
                  <a:lnTo>
                    <a:pt x="96" y="228"/>
                  </a:lnTo>
                  <a:lnTo>
                    <a:pt x="96" y="228"/>
                  </a:lnTo>
                  <a:lnTo>
                    <a:pt x="96" y="220"/>
                  </a:lnTo>
                  <a:lnTo>
                    <a:pt x="96" y="216"/>
                  </a:lnTo>
                  <a:lnTo>
                    <a:pt x="96" y="212"/>
                  </a:lnTo>
                  <a:lnTo>
                    <a:pt x="96" y="208"/>
                  </a:lnTo>
                  <a:lnTo>
                    <a:pt x="96" y="204"/>
                  </a:lnTo>
                  <a:lnTo>
                    <a:pt x="96" y="200"/>
                  </a:lnTo>
                  <a:lnTo>
                    <a:pt x="96" y="196"/>
                  </a:lnTo>
                  <a:lnTo>
                    <a:pt x="96" y="192"/>
                  </a:lnTo>
                  <a:lnTo>
                    <a:pt x="96" y="188"/>
                  </a:lnTo>
                  <a:lnTo>
                    <a:pt x="96" y="186"/>
                  </a:lnTo>
                  <a:lnTo>
                    <a:pt x="96" y="178"/>
                  </a:lnTo>
                  <a:lnTo>
                    <a:pt x="100" y="174"/>
                  </a:lnTo>
                  <a:lnTo>
                    <a:pt x="100" y="166"/>
                  </a:lnTo>
                  <a:lnTo>
                    <a:pt x="100" y="158"/>
                  </a:lnTo>
                  <a:lnTo>
                    <a:pt x="100" y="150"/>
                  </a:lnTo>
                  <a:lnTo>
                    <a:pt x="100" y="138"/>
                  </a:lnTo>
                  <a:lnTo>
                    <a:pt x="100" y="124"/>
                  </a:lnTo>
                  <a:lnTo>
                    <a:pt x="100" y="104"/>
                  </a:lnTo>
                  <a:lnTo>
                    <a:pt x="104" y="92"/>
                  </a:lnTo>
                  <a:lnTo>
                    <a:pt x="104" y="86"/>
                  </a:lnTo>
                  <a:lnTo>
                    <a:pt x="104" y="78"/>
                  </a:lnTo>
                  <a:lnTo>
                    <a:pt x="104" y="70"/>
                  </a:lnTo>
                  <a:lnTo>
                    <a:pt x="104" y="62"/>
                  </a:lnTo>
                  <a:lnTo>
                    <a:pt x="104" y="58"/>
                  </a:lnTo>
                  <a:lnTo>
                    <a:pt x="104" y="50"/>
                  </a:lnTo>
                  <a:lnTo>
                    <a:pt x="104" y="46"/>
                  </a:lnTo>
                  <a:lnTo>
                    <a:pt x="104" y="42"/>
                  </a:lnTo>
                  <a:lnTo>
                    <a:pt x="104" y="40"/>
                  </a:lnTo>
                  <a:lnTo>
                    <a:pt x="104" y="36"/>
                  </a:lnTo>
                  <a:lnTo>
                    <a:pt x="104" y="28"/>
                  </a:lnTo>
                  <a:lnTo>
                    <a:pt x="104" y="28"/>
                  </a:lnTo>
                  <a:lnTo>
                    <a:pt x="108" y="24"/>
                  </a:lnTo>
                  <a:lnTo>
                    <a:pt x="108" y="20"/>
                  </a:lnTo>
                  <a:lnTo>
                    <a:pt x="108" y="16"/>
                  </a:lnTo>
                  <a:lnTo>
                    <a:pt x="108" y="16"/>
                  </a:lnTo>
                  <a:lnTo>
                    <a:pt x="108" y="12"/>
                  </a:lnTo>
                  <a:lnTo>
                    <a:pt x="108" y="8"/>
                  </a:lnTo>
                  <a:lnTo>
                    <a:pt x="108" y="8"/>
                  </a:lnTo>
                  <a:lnTo>
                    <a:pt x="108" y="4"/>
                  </a:lnTo>
                  <a:lnTo>
                    <a:pt x="108" y="4"/>
                  </a:lnTo>
                  <a:lnTo>
                    <a:pt x="108" y="4"/>
                  </a:lnTo>
                  <a:lnTo>
                    <a:pt x="108" y="0"/>
                  </a:lnTo>
                  <a:lnTo>
                    <a:pt x="108" y="0"/>
                  </a:lnTo>
                  <a:lnTo>
                    <a:pt x="108" y="0"/>
                  </a:lnTo>
                  <a:lnTo>
                    <a:pt x="108" y="0"/>
                  </a:lnTo>
                  <a:lnTo>
                    <a:pt x="108" y="0"/>
                  </a:lnTo>
                  <a:lnTo>
                    <a:pt x="108" y="0"/>
                  </a:lnTo>
                  <a:lnTo>
                    <a:pt x="110" y="0"/>
                  </a:lnTo>
                  <a:lnTo>
                    <a:pt x="110" y="0"/>
                  </a:lnTo>
                  <a:lnTo>
                    <a:pt x="110" y="0"/>
                  </a:lnTo>
                  <a:lnTo>
                    <a:pt x="110" y="0"/>
                  </a:lnTo>
                  <a:lnTo>
                    <a:pt x="110" y="0"/>
                  </a:lnTo>
                  <a:lnTo>
                    <a:pt x="110" y="0"/>
                  </a:lnTo>
                  <a:lnTo>
                    <a:pt x="110" y="0"/>
                  </a:lnTo>
                  <a:lnTo>
                    <a:pt x="110" y="4"/>
                  </a:lnTo>
                  <a:lnTo>
                    <a:pt x="110" y="4"/>
                  </a:lnTo>
                  <a:lnTo>
                    <a:pt x="110" y="4"/>
                  </a:lnTo>
                  <a:lnTo>
                    <a:pt x="110" y="4"/>
                  </a:lnTo>
                  <a:lnTo>
                    <a:pt x="110" y="8"/>
                  </a:lnTo>
                  <a:lnTo>
                    <a:pt x="110" y="8"/>
                  </a:lnTo>
                  <a:lnTo>
                    <a:pt x="110" y="12"/>
                  </a:lnTo>
                  <a:lnTo>
                    <a:pt x="110" y="12"/>
                  </a:lnTo>
                  <a:lnTo>
                    <a:pt x="110" y="16"/>
                  </a:lnTo>
                  <a:lnTo>
                    <a:pt x="110" y="16"/>
                  </a:lnTo>
                  <a:lnTo>
                    <a:pt x="110" y="20"/>
                  </a:lnTo>
                  <a:lnTo>
                    <a:pt x="110" y="24"/>
                  </a:lnTo>
                  <a:lnTo>
                    <a:pt x="110" y="28"/>
                  </a:lnTo>
                  <a:lnTo>
                    <a:pt x="114" y="32"/>
                  </a:lnTo>
                  <a:lnTo>
                    <a:pt x="114" y="36"/>
                  </a:lnTo>
                  <a:lnTo>
                    <a:pt x="114" y="40"/>
                  </a:lnTo>
                  <a:lnTo>
                    <a:pt x="114" y="42"/>
                  </a:lnTo>
                  <a:lnTo>
                    <a:pt x="114" y="46"/>
                  </a:lnTo>
                  <a:lnTo>
                    <a:pt x="114" y="54"/>
                  </a:lnTo>
                  <a:lnTo>
                    <a:pt x="114" y="58"/>
                  </a:lnTo>
                  <a:lnTo>
                    <a:pt x="114" y="62"/>
                  </a:lnTo>
                  <a:lnTo>
                    <a:pt x="114" y="70"/>
                  </a:lnTo>
                  <a:lnTo>
                    <a:pt x="114" y="78"/>
                  </a:lnTo>
                  <a:lnTo>
                    <a:pt x="114" y="86"/>
                  </a:lnTo>
                  <a:lnTo>
                    <a:pt x="114" y="96"/>
                  </a:lnTo>
                  <a:lnTo>
                    <a:pt x="118" y="108"/>
                  </a:lnTo>
                  <a:lnTo>
                    <a:pt x="118" y="124"/>
                  </a:lnTo>
                  <a:lnTo>
                    <a:pt x="118" y="138"/>
                  </a:lnTo>
                  <a:lnTo>
                    <a:pt x="118" y="150"/>
                  </a:lnTo>
                  <a:lnTo>
                    <a:pt x="118" y="158"/>
                  </a:lnTo>
                  <a:lnTo>
                    <a:pt x="118" y="170"/>
                  </a:lnTo>
                  <a:lnTo>
                    <a:pt x="118" y="174"/>
                  </a:lnTo>
                  <a:lnTo>
                    <a:pt x="118" y="182"/>
                  </a:lnTo>
                  <a:lnTo>
                    <a:pt x="122" y="186"/>
                  </a:lnTo>
                  <a:lnTo>
                    <a:pt x="122" y="188"/>
                  </a:lnTo>
                  <a:lnTo>
                    <a:pt x="122" y="192"/>
                  </a:lnTo>
                  <a:lnTo>
                    <a:pt x="122" y="200"/>
                  </a:lnTo>
                  <a:lnTo>
                    <a:pt x="122" y="204"/>
                  </a:lnTo>
                  <a:lnTo>
                    <a:pt x="122" y="208"/>
                  </a:lnTo>
                  <a:lnTo>
                    <a:pt x="122" y="212"/>
                  </a:lnTo>
                  <a:lnTo>
                    <a:pt x="122" y="216"/>
                  </a:lnTo>
                  <a:lnTo>
                    <a:pt x="122" y="220"/>
                  </a:lnTo>
                  <a:lnTo>
                    <a:pt x="122" y="224"/>
                  </a:lnTo>
                  <a:lnTo>
                    <a:pt x="122" y="228"/>
                  </a:lnTo>
                  <a:lnTo>
                    <a:pt x="122" y="228"/>
                  </a:lnTo>
                  <a:lnTo>
                    <a:pt x="122" y="232"/>
                  </a:lnTo>
                  <a:lnTo>
                    <a:pt x="122" y="234"/>
                  </a:lnTo>
                  <a:lnTo>
                    <a:pt x="122" y="238"/>
                  </a:lnTo>
                  <a:lnTo>
                    <a:pt x="122" y="242"/>
                  </a:lnTo>
                  <a:lnTo>
                    <a:pt x="122" y="242"/>
                  </a:lnTo>
                  <a:lnTo>
                    <a:pt x="126" y="246"/>
                  </a:lnTo>
                  <a:lnTo>
                    <a:pt x="126" y="250"/>
                  </a:lnTo>
                  <a:lnTo>
                    <a:pt x="126" y="254"/>
                  </a:lnTo>
                  <a:lnTo>
                    <a:pt x="126" y="254"/>
                  </a:lnTo>
                  <a:lnTo>
                    <a:pt x="126" y="258"/>
                  </a:lnTo>
                  <a:lnTo>
                    <a:pt x="126" y="258"/>
                  </a:lnTo>
                  <a:lnTo>
                    <a:pt x="126" y="262"/>
                  </a:lnTo>
                  <a:lnTo>
                    <a:pt x="126" y="266"/>
                  </a:lnTo>
                  <a:lnTo>
                    <a:pt x="126" y="266"/>
                  </a:lnTo>
                  <a:lnTo>
                    <a:pt x="126" y="270"/>
                  </a:lnTo>
                  <a:lnTo>
                    <a:pt x="126" y="270"/>
                  </a:lnTo>
                  <a:lnTo>
                    <a:pt x="126" y="274"/>
                  </a:lnTo>
                  <a:lnTo>
                    <a:pt x="126" y="274"/>
                  </a:lnTo>
                  <a:lnTo>
                    <a:pt x="126" y="278"/>
                  </a:lnTo>
                  <a:lnTo>
                    <a:pt x="126" y="278"/>
                  </a:lnTo>
                  <a:lnTo>
                    <a:pt x="126" y="282"/>
                  </a:lnTo>
                  <a:lnTo>
                    <a:pt x="126" y="282"/>
                  </a:lnTo>
                  <a:lnTo>
                    <a:pt x="130" y="282"/>
                  </a:lnTo>
                  <a:lnTo>
                    <a:pt x="130" y="284"/>
                  </a:lnTo>
                  <a:lnTo>
                    <a:pt x="130" y="284"/>
                  </a:lnTo>
                  <a:lnTo>
                    <a:pt x="130" y="288"/>
                  </a:lnTo>
                  <a:lnTo>
                    <a:pt x="130" y="288"/>
                  </a:lnTo>
                  <a:lnTo>
                    <a:pt x="130" y="288"/>
                  </a:lnTo>
                  <a:lnTo>
                    <a:pt x="130" y="292"/>
                  </a:lnTo>
                  <a:lnTo>
                    <a:pt x="130" y="292"/>
                  </a:lnTo>
                  <a:lnTo>
                    <a:pt x="130" y="292"/>
                  </a:lnTo>
                  <a:lnTo>
                    <a:pt x="130" y="296"/>
                  </a:lnTo>
                  <a:lnTo>
                    <a:pt x="130" y="296"/>
                  </a:lnTo>
                  <a:lnTo>
                    <a:pt x="130" y="296"/>
                  </a:lnTo>
                  <a:lnTo>
                    <a:pt x="130" y="300"/>
                  </a:lnTo>
                  <a:lnTo>
                    <a:pt x="134" y="300"/>
                  </a:lnTo>
                  <a:lnTo>
                    <a:pt x="134" y="300"/>
                  </a:lnTo>
                  <a:lnTo>
                    <a:pt x="134" y="304"/>
                  </a:lnTo>
                  <a:lnTo>
                    <a:pt x="134" y="304"/>
                  </a:lnTo>
                  <a:lnTo>
                    <a:pt x="134" y="304"/>
                  </a:lnTo>
                  <a:lnTo>
                    <a:pt x="134" y="304"/>
                  </a:lnTo>
                  <a:lnTo>
                    <a:pt x="134" y="308"/>
                  </a:lnTo>
                  <a:lnTo>
                    <a:pt x="134" y="308"/>
                  </a:lnTo>
                  <a:lnTo>
                    <a:pt x="134" y="308"/>
                  </a:lnTo>
                  <a:lnTo>
                    <a:pt x="134" y="308"/>
                  </a:lnTo>
                  <a:lnTo>
                    <a:pt x="134" y="308"/>
                  </a:lnTo>
                  <a:lnTo>
                    <a:pt x="134" y="312"/>
                  </a:lnTo>
                  <a:lnTo>
                    <a:pt x="138" y="312"/>
                  </a:lnTo>
                  <a:lnTo>
                    <a:pt x="138" y="312"/>
                  </a:lnTo>
                  <a:lnTo>
                    <a:pt x="138" y="312"/>
                  </a:lnTo>
                  <a:lnTo>
                    <a:pt x="138" y="312"/>
                  </a:lnTo>
                  <a:lnTo>
                    <a:pt x="138" y="316"/>
                  </a:lnTo>
                  <a:lnTo>
                    <a:pt x="138" y="316"/>
                  </a:lnTo>
                  <a:lnTo>
                    <a:pt x="138" y="316"/>
                  </a:lnTo>
                  <a:lnTo>
                    <a:pt x="138" y="316"/>
                  </a:lnTo>
                  <a:lnTo>
                    <a:pt x="138" y="316"/>
                  </a:lnTo>
                  <a:lnTo>
                    <a:pt x="138" y="316"/>
                  </a:lnTo>
                  <a:lnTo>
                    <a:pt x="142" y="320"/>
                  </a:lnTo>
                  <a:lnTo>
                    <a:pt x="142" y="320"/>
                  </a:lnTo>
                  <a:lnTo>
                    <a:pt x="142" y="320"/>
                  </a:lnTo>
                  <a:lnTo>
                    <a:pt x="142" y="320"/>
                  </a:lnTo>
                  <a:lnTo>
                    <a:pt x="142" y="320"/>
                  </a:lnTo>
                  <a:lnTo>
                    <a:pt x="142" y="320"/>
                  </a:lnTo>
                  <a:lnTo>
                    <a:pt x="146" y="320"/>
                  </a:lnTo>
                  <a:lnTo>
                    <a:pt x="146" y="324"/>
                  </a:lnTo>
                  <a:lnTo>
                    <a:pt x="146" y="324"/>
                  </a:lnTo>
                  <a:lnTo>
                    <a:pt x="146" y="324"/>
                  </a:lnTo>
                  <a:lnTo>
                    <a:pt x="146" y="324"/>
                  </a:lnTo>
                  <a:lnTo>
                    <a:pt x="146" y="324"/>
                  </a:lnTo>
                  <a:lnTo>
                    <a:pt x="150" y="324"/>
                  </a:lnTo>
                  <a:lnTo>
                    <a:pt x="150" y="324"/>
                  </a:lnTo>
                  <a:lnTo>
                    <a:pt x="150" y="324"/>
                  </a:lnTo>
                  <a:lnTo>
                    <a:pt x="154" y="324"/>
                  </a:lnTo>
                  <a:lnTo>
                    <a:pt x="154" y="324"/>
                  </a:lnTo>
                  <a:lnTo>
                    <a:pt x="154" y="324"/>
                  </a:lnTo>
                  <a:lnTo>
                    <a:pt x="158" y="328"/>
                  </a:lnTo>
                  <a:lnTo>
                    <a:pt x="158" y="328"/>
                  </a:lnTo>
                  <a:lnTo>
                    <a:pt x="158" y="328"/>
                  </a:lnTo>
                  <a:lnTo>
                    <a:pt x="160" y="328"/>
                  </a:lnTo>
                  <a:lnTo>
                    <a:pt x="160" y="328"/>
                  </a:lnTo>
                  <a:lnTo>
                    <a:pt x="164" y="328"/>
                  </a:lnTo>
                  <a:lnTo>
                    <a:pt x="168" y="328"/>
                  </a:lnTo>
                  <a:lnTo>
                    <a:pt x="168" y="328"/>
                  </a:lnTo>
                  <a:lnTo>
                    <a:pt x="172" y="328"/>
                  </a:lnTo>
                  <a:lnTo>
                    <a:pt x="176" y="328"/>
                  </a:lnTo>
                  <a:lnTo>
                    <a:pt x="176" y="328"/>
                  </a:lnTo>
                  <a:lnTo>
                    <a:pt x="180" y="328"/>
                  </a:lnTo>
                  <a:lnTo>
                    <a:pt x="184" y="328"/>
                  </a:lnTo>
                  <a:lnTo>
                    <a:pt x="188" y="328"/>
                  </a:lnTo>
                  <a:lnTo>
                    <a:pt x="188" y="328"/>
                  </a:lnTo>
                  <a:lnTo>
                    <a:pt x="192" y="328"/>
                  </a:lnTo>
                  <a:lnTo>
                    <a:pt x="196" y="328"/>
                  </a:lnTo>
                  <a:lnTo>
                    <a:pt x="200" y="328"/>
                  </a:lnTo>
                  <a:lnTo>
                    <a:pt x="204" y="328"/>
                  </a:lnTo>
                  <a:lnTo>
                    <a:pt x="204" y="328"/>
                  </a:lnTo>
                  <a:lnTo>
                    <a:pt x="206" y="328"/>
                  </a:lnTo>
                  <a:lnTo>
                    <a:pt x="206" y="328"/>
                  </a:lnTo>
                  <a:lnTo>
                    <a:pt x="210" y="328"/>
                  </a:lnTo>
                  <a:lnTo>
                    <a:pt x="210" y="328"/>
                  </a:lnTo>
                  <a:lnTo>
                    <a:pt x="214" y="328"/>
                  </a:lnTo>
                  <a:lnTo>
                    <a:pt x="214" y="328"/>
                  </a:lnTo>
                  <a:lnTo>
                    <a:pt x="218" y="324"/>
                  </a:lnTo>
                  <a:lnTo>
                    <a:pt x="218" y="324"/>
                  </a:lnTo>
                  <a:lnTo>
                    <a:pt x="222" y="324"/>
                  </a:lnTo>
                  <a:lnTo>
                    <a:pt x="222" y="324"/>
                  </a:lnTo>
                  <a:lnTo>
                    <a:pt x="222" y="324"/>
                  </a:lnTo>
                  <a:lnTo>
                    <a:pt x="226" y="324"/>
                  </a:lnTo>
                  <a:lnTo>
                    <a:pt x="226" y="324"/>
                  </a:lnTo>
                  <a:lnTo>
                    <a:pt x="226" y="320"/>
                  </a:lnTo>
                  <a:lnTo>
                    <a:pt x="230" y="320"/>
                  </a:lnTo>
                  <a:lnTo>
                    <a:pt x="230" y="320"/>
                  </a:lnTo>
                  <a:lnTo>
                    <a:pt x="230" y="320"/>
                  </a:lnTo>
                  <a:lnTo>
                    <a:pt x="234" y="320"/>
                  </a:lnTo>
                  <a:lnTo>
                    <a:pt x="234" y="324"/>
                  </a:lnTo>
                  <a:lnTo>
                    <a:pt x="238" y="324"/>
                  </a:lnTo>
                  <a:lnTo>
                    <a:pt x="238" y="324"/>
                  </a:lnTo>
                  <a:lnTo>
                    <a:pt x="238" y="324"/>
                  </a:lnTo>
                  <a:lnTo>
                    <a:pt x="242" y="324"/>
                  </a:lnTo>
                  <a:lnTo>
                    <a:pt x="246" y="324"/>
                  </a:lnTo>
                  <a:lnTo>
                    <a:pt x="250" y="328"/>
                  </a:lnTo>
                  <a:lnTo>
                    <a:pt x="250" y="328"/>
                  </a:lnTo>
                  <a:lnTo>
                    <a:pt x="250" y="328"/>
                  </a:lnTo>
                  <a:lnTo>
                    <a:pt x="252" y="328"/>
                  </a:lnTo>
                  <a:lnTo>
                    <a:pt x="252" y="328"/>
                  </a:lnTo>
                  <a:lnTo>
                    <a:pt x="256" y="328"/>
                  </a:lnTo>
                  <a:lnTo>
                    <a:pt x="256" y="328"/>
                  </a:lnTo>
                  <a:lnTo>
                    <a:pt x="260" y="328"/>
                  </a:lnTo>
                  <a:lnTo>
                    <a:pt x="260" y="328"/>
                  </a:lnTo>
                  <a:lnTo>
                    <a:pt x="264" y="328"/>
                  </a:lnTo>
                  <a:lnTo>
                    <a:pt x="268" y="328"/>
                  </a:lnTo>
                  <a:lnTo>
                    <a:pt x="272" y="328"/>
                  </a:lnTo>
                  <a:lnTo>
                    <a:pt x="276" y="328"/>
                  </a:lnTo>
                  <a:lnTo>
                    <a:pt x="280" y="328"/>
                  </a:lnTo>
                  <a:lnTo>
                    <a:pt x="284" y="328"/>
                  </a:lnTo>
                  <a:lnTo>
                    <a:pt x="288" y="328"/>
                  </a:lnTo>
                  <a:lnTo>
                    <a:pt x="292" y="328"/>
                  </a:lnTo>
                  <a:lnTo>
                    <a:pt x="300" y="328"/>
                  </a:lnTo>
                  <a:lnTo>
                    <a:pt x="302" y="328"/>
                  </a:lnTo>
                  <a:lnTo>
                    <a:pt x="306" y="328"/>
                  </a:lnTo>
                  <a:lnTo>
                    <a:pt x="314" y="328"/>
                  </a:lnTo>
                  <a:lnTo>
                    <a:pt x="318" y="328"/>
                  </a:lnTo>
                  <a:lnTo>
                    <a:pt x="322" y="328"/>
                  </a:lnTo>
                  <a:lnTo>
                    <a:pt x="326" y="328"/>
                  </a:lnTo>
                  <a:lnTo>
                    <a:pt x="330" y="328"/>
                  </a:lnTo>
                  <a:lnTo>
                    <a:pt x="334" y="328"/>
                  </a:lnTo>
                  <a:lnTo>
                    <a:pt x="342" y="328"/>
                  </a:lnTo>
                  <a:lnTo>
                    <a:pt x="346" y="328"/>
                  </a:lnTo>
                  <a:lnTo>
                    <a:pt x="348" y="328"/>
                  </a:lnTo>
                  <a:lnTo>
                    <a:pt x="356" y="328"/>
                  </a:lnTo>
                  <a:lnTo>
                    <a:pt x="360" y="328"/>
                  </a:lnTo>
                  <a:lnTo>
                    <a:pt x="364" y="328"/>
                  </a:lnTo>
                  <a:lnTo>
                    <a:pt x="368" y="328"/>
                  </a:lnTo>
                  <a:lnTo>
                    <a:pt x="376" y="328"/>
                  </a:lnTo>
                  <a:lnTo>
                    <a:pt x="380" y="328"/>
                  </a:lnTo>
                  <a:lnTo>
                    <a:pt x="384" y="328"/>
                  </a:lnTo>
                  <a:lnTo>
                    <a:pt x="388" y="328"/>
                  </a:lnTo>
                  <a:lnTo>
                    <a:pt x="392" y="328"/>
                  </a:lnTo>
                  <a:lnTo>
                    <a:pt x="396" y="328"/>
                  </a:lnTo>
                  <a:lnTo>
                    <a:pt x="398" y="328"/>
                  </a:lnTo>
                  <a:lnTo>
                    <a:pt x="398" y="328"/>
                  </a:lnTo>
                  <a:lnTo>
                    <a:pt x="402" y="328"/>
                  </a:lnTo>
                  <a:lnTo>
                    <a:pt x="402" y="328"/>
                  </a:lnTo>
                  <a:lnTo>
                    <a:pt x="402" y="328"/>
                  </a:lnTo>
                  <a:lnTo>
                    <a:pt x="406" y="324"/>
                  </a:lnTo>
                  <a:lnTo>
                    <a:pt x="406" y="324"/>
                  </a:lnTo>
                  <a:lnTo>
                    <a:pt x="406" y="324"/>
                  </a:lnTo>
                  <a:lnTo>
                    <a:pt x="410" y="324"/>
                  </a:lnTo>
                  <a:lnTo>
                    <a:pt x="410" y="324"/>
                  </a:lnTo>
                  <a:lnTo>
                    <a:pt x="410" y="324"/>
                  </a:lnTo>
                  <a:lnTo>
                    <a:pt x="410" y="324"/>
                  </a:lnTo>
                  <a:lnTo>
                    <a:pt x="410" y="324"/>
                  </a:lnTo>
                  <a:lnTo>
                    <a:pt x="414" y="324"/>
                  </a:lnTo>
                  <a:lnTo>
                    <a:pt x="414" y="324"/>
                  </a:lnTo>
                  <a:lnTo>
                    <a:pt x="414" y="324"/>
                  </a:lnTo>
                  <a:lnTo>
                    <a:pt x="414" y="324"/>
                  </a:lnTo>
                  <a:lnTo>
                    <a:pt x="414" y="324"/>
                  </a:lnTo>
                  <a:lnTo>
                    <a:pt x="414" y="324"/>
                  </a:lnTo>
                  <a:lnTo>
                    <a:pt x="414" y="324"/>
                  </a:lnTo>
                  <a:lnTo>
                    <a:pt x="418" y="320"/>
                  </a:lnTo>
                  <a:lnTo>
                    <a:pt x="418" y="320"/>
                  </a:lnTo>
                  <a:lnTo>
                    <a:pt x="418" y="320"/>
                  </a:lnTo>
                  <a:lnTo>
                    <a:pt x="418" y="320"/>
                  </a:lnTo>
                  <a:lnTo>
                    <a:pt x="418" y="320"/>
                  </a:lnTo>
                  <a:lnTo>
                    <a:pt x="418" y="320"/>
                  </a:lnTo>
                  <a:lnTo>
                    <a:pt x="418" y="320"/>
                  </a:lnTo>
                  <a:lnTo>
                    <a:pt x="418" y="320"/>
                  </a:lnTo>
                  <a:lnTo>
                    <a:pt x="422" y="316"/>
                  </a:lnTo>
                  <a:lnTo>
                    <a:pt x="422" y="316"/>
                  </a:lnTo>
                  <a:lnTo>
                    <a:pt x="422" y="316"/>
                  </a:lnTo>
                  <a:lnTo>
                    <a:pt x="422" y="316"/>
                  </a:lnTo>
                  <a:lnTo>
                    <a:pt x="422" y="316"/>
                  </a:lnTo>
                  <a:lnTo>
                    <a:pt x="422" y="312"/>
                  </a:lnTo>
                  <a:lnTo>
                    <a:pt x="422" y="312"/>
                  </a:lnTo>
                  <a:lnTo>
                    <a:pt x="422" y="312"/>
                  </a:lnTo>
                  <a:lnTo>
                    <a:pt x="422" y="312"/>
                  </a:lnTo>
                  <a:lnTo>
                    <a:pt x="426" y="312"/>
                  </a:lnTo>
                  <a:lnTo>
                    <a:pt x="426" y="308"/>
                  </a:lnTo>
                  <a:lnTo>
                    <a:pt x="426" y="308"/>
                  </a:lnTo>
                  <a:lnTo>
                    <a:pt x="426" y="308"/>
                  </a:lnTo>
                  <a:lnTo>
                    <a:pt x="426" y="304"/>
                  </a:lnTo>
                  <a:lnTo>
                    <a:pt x="426" y="304"/>
                  </a:lnTo>
                  <a:lnTo>
                    <a:pt x="426" y="304"/>
                  </a:lnTo>
                  <a:lnTo>
                    <a:pt x="426" y="304"/>
                  </a:lnTo>
                  <a:lnTo>
                    <a:pt x="426" y="300"/>
                  </a:lnTo>
                  <a:lnTo>
                    <a:pt x="426" y="300"/>
                  </a:lnTo>
                  <a:lnTo>
                    <a:pt x="426" y="300"/>
                  </a:lnTo>
                  <a:lnTo>
                    <a:pt x="426" y="296"/>
                  </a:lnTo>
                  <a:lnTo>
                    <a:pt x="430" y="296"/>
                  </a:lnTo>
                  <a:lnTo>
                    <a:pt x="430" y="292"/>
                  </a:lnTo>
                  <a:lnTo>
                    <a:pt x="430" y="292"/>
                  </a:lnTo>
                  <a:lnTo>
                    <a:pt x="430" y="292"/>
                  </a:lnTo>
                  <a:lnTo>
                    <a:pt x="430" y="288"/>
                  </a:lnTo>
                  <a:lnTo>
                    <a:pt x="430" y="288"/>
                  </a:lnTo>
                  <a:lnTo>
                    <a:pt x="430" y="288"/>
                  </a:lnTo>
                  <a:lnTo>
                    <a:pt x="430" y="284"/>
                  </a:lnTo>
                  <a:lnTo>
                    <a:pt x="430" y="284"/>
                  </a:lnTo>
                  <a:lnTo>
                    <a:pt x="430" y="282"/>
                  </a:lnTo>
                  <a:lnTo>
                    <a:pt x="430" y="282"/>
                  </a:lnTo>
                  <a:lnTo>
                    <a:pt x="430" y="278"/>
                  </a:lnTo>
                  <a:lnTo>
                    <a:pt x="430" y="278"/>
                  </a:lnTo>
                  <a:lnTo>
                    <a:pt x="430" y="274"/>
                  </a:lnTo>
                  <a:lnTo>
                    <a:pt x="434" y="274"/>
                  </a:lnTo>
                  <a:lnTo>
                    <a:pt x="434" y="274"/>
                  </a:lnTo>
                  <a:lnTo>
                    <a:pt x="434" y="270"/>
                  </a:lnTo>
                  <a:lnTo>
                    <a:pt x="434" y="270"/>
                  </a:lnTo>
                  <a:lnTo>
                    <a:pt x="434" y="266"/>
                  </a:lnTo>
                  <a:lnTo>
                    <a:pt x="434" y="266"/>
                  </a:lnTo>
                  <a:lnTo>
                    <a:pt x="434" y="262"/>
                  </a:lnTo>
                  <a:lnTo>
                    <a:pt x="434" y="262"/>
                  </a:lnTo>
                  <a:lnTo>
                    <a:pt x="434" y="258"/>
                  </a:lnTo>
                  <a:lnTo>
                    <a:pt x="434" y="258"/>
                  </a:lnTo>
                  <a:lnTo>
                    <a:pt x="434" y="254"/>
                  </a:lnTo>
                  <a:lnTo>
                    <a:pt x="434" y="254"/>
                  </a:lnTo>
                  <a:lnTo>
                    <a:pt x="434" y="250"/>
                  </a:lnTo>
                  <a:lnTo>
                    <a:pt x="434" y="246"/>
                  </a:lnTo>
                  <a:lnTo>
                    <a:pt x="434" y="246"/>
                  </a:lnTo>
                  <a:lnTo>
                    <a:pt x="438" y="242"/>
                  </a:lnTo>
                  <a:lnTo>
                    <a:pt x="438" y="238"/>
                  </a:lnTo>
                  <a:lnTo>
                    <a:pt x="438" y="238"/>
                  </a:lnTo>
                  <a:lnTo>
                    <a:pt x="438" y="234"/>
                  </a:lnTo>
                  <a:lnTo>
                    <a:pt x="438" y="232"/>
                  </a:lnTo>
                  <a:lnTo>
                    <a:pt x="438" y="232"/>
                  </a:lnTo>
                  <a:lnTo>
                    <a:pt x="438" y="228"/>
                  </a:lnTo>
                  <a:lnTo>
                    <a:pt x="438" y="224"/>
                  </a:lnTo>
                  <a:lnTo>
                    <a:pt x="438" y="220"/>
                  </a:lnTo>
                  <a:lnTo>
                    <a:pt x="438" y="220"/>
                  </a:lnTo>
                  <a:lnTo>
                    <a:pt x="438" y="216"/>
                  </a:lnTo>
                  <a:lnTo>
                    <a:pt x="438" y="212"/>
                  </a:lnTo>
                  <a:lnTo>
                    <a:pt x="438" y="208"/>
                  </a:lnTo>
                  <a:lnTo>
                    <a:pt x="438" y="208"/>
                  </a:lnTo>
                  <a:lnTo>
                    <a:pt x="438" y="204"/>
                  </a:lnTo>
                  <a:lnTo>
                    <a:pt x="438" y="200"/>
                  </a:lnTo>
                  <a:lnTo>
                    <a:pt x="438" y="200"/>
                  </a:lnTo>
                  <a:lnTo>
                    <a:pt x="438" y="196"/>
                  </a:lnTo>
                  <a:lnTo>
                    <a:pt x="438" y="192"/>
                  </a:lnTo>
                  <a:lnTo>
                    <a:pt x="438" y="188"/>
                  </a:lnTo>
                  <a:lnTo>
                    <a:pt x="438" y="186"/>
                  </a:lnTo>
                  <a:lnTo>
                    <a:pt x="442" y="182"/>
                  </a:lnTo>
                  <a:lnTo>
                    <a:pt x="442" y="182"/>
                  </a:lnTo>
                  <a:lnTo>
                    <a:pt x="442" y="178"/>
                  </a:lnTo>
                  <a:lnTo>
                    <a:pt x="442" y="174"/>
                  </a:lnTo>
                  <a:lnTo>
                    <a:pt x="442" y="170"/>
                  </a:lnTo>
                  <a:lnTo>
                    <a:pt x="442" y="166"/>
                  </a:lnTo>
                  <a:lnTo>
                    <a:pt x="442" y="158"/>
                  </a:lnTo>
                  <a:lnTo>
                    <a:pt x="442" y="154"/>
                  </a:lnTo>
                  <a:lnTo>
                    <a:pt x="442" y="150"/>
                  </a:lnTo>
                  <a:lnTo>
                    <a:pt x="442" y="146"/>
                  </a:lnTo>
                  <a:lnTo>
                    <a:pt x="442" y="138"/>
                  </a:lnTo>
                  <a:lnTo>
                    <a:pt x="442" y="136"/>
                  </a:lnTo>
                  <a:lnTo>
                    <a:pt x="442" y="128"/>
                  </a:lnTo>
                  <a:lnTo>
                    <a:pt x="442" y="124"/>
                  </a:lnTo>
                  <a:lnTo>
                    <a:pt x="442" y="116"/>
                  </a:lnTo>
                  <a:lnTo>
                    <a:pt x="442" y="112"/>
                  </a:lnTo>
                  <a:lnTo>
                    <a:pt x="442" y="104"/>
                  </a:lnTo>
                  <a:lnTo>
                    <a:pt x="442" y="100"/>
                  </a:lnTo>
                  <a:lnTo>
                    <a:pt x="442" y="92"/>
                  </a:lnTo>
                  <a:lnTo>
                    <a:pt x="442" y="86"/>
                  </a:lnTo>
                  <a:lnTo>
                    <a:pt x="442" y="78"/>
                  </a:lnTo>
                  <a:lnTo>
                    <a:pt x="444" y="70"/>
                  </a:lnTo>
                  <a:lnTo>
                    <a:pt x="444" y="66"/>
                  </a:lnTo>
                  <a:lnTo>
                    <a:pt x="444" y="58"/>
                  </a:lnTo>
                  <a:lnTo>
                    <a:pt x="444" y="50"/>
                  </a:lnTo>
                  <a:lnTo>
                    <a:pt x="444" y="42"/>
                  </a:lnTo>
                  <a:lnTo>
                    <a:pt x="444" y="36"/>
                  </a:lnTo>
                  <a:lnTo>
                    <a:pt x="444" y="32"/>
                  </a:lnTo>
                  <a:lnTo>
                    <a:pt x="444" y="24"/>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Freeform 128"/>
            <p:cNvSpPr>
              <a:spLocks/>
            </p:cNvSpPr>
            <p:nvPr/>
          </p:nvSpPr>
          <p:spPr bwMode="auto">
            <a:xfrm>
              <a:off x="2809" y="2234"/>
              <a:ext cx="198" cy="541"/>
            </a:xfrm>
            <a:custGeom>
              <a:avLst/>
              <a:gdLst>
                <a:gd name="T0" fmla="*/ 0 w 396"/>
                <a:gd name="T1" fmla="*/ 713 h 1083"/>
                <a:gd name="T2" fmla="*/ 0 w 396"/>
                <a:gd name="T3" fmla="*/ 675 h 1083"/>
                <a:gd name="T4" fmla="*/ 4 w 396"/>
                <a:gd name="T5" fmla="*/ 637 h 1083"/>
                <a:gd name="T6" fmla="*/ 4 w 396"/>
                <a:gd name="T7" fmla="*/ 499 h 1083"/>
                <a:gd name="T8" fmla="*/ 8 w 396"/>
                <a:gd name="T9" fmla="*/ 234 h 1083"/>
                <a:gd name="T10" fmla="*/ 12 w 396"/>
                <a:gd name="T11" fmla="*/ 92 h 1083"/>
                <a:gd name="T12" fmla="*/ 12 w 396"/>
                <a:gd name="T13" fmla="*/ 24 h 1083"/>
                <a:gd name="T14" fmla="*/ 16 w 396"/>
                <a:gd name="T15" fmla="*/ 0 h 1083"/>
                <a:gd name="T16" fmla="*/ 16 w 396"/>
                <a:gd name="T17" fmla="*/ 16 h 1083"/>
                <a:gd name="T18" fmla="*/ 20 w 396"/>
                <a:gd name="T19" fmla="*/ 80 h 1083"/>
                <a:gd name="T20" fmla="*/ 20 w 396"/>
                <a:gd name="T21" fmla="*/ 204 h 1083"/>
                <a:gd name="T22" fmla="*/ 24 w 396"/>
                <a:gd name="T23" fmla="*/ 467 h 1083"/>
                <a:gd name="T24" fmla="*/ 28 w 396"/>
                <a:gd name="T25" fmla="*/ 625 h 1083"/>
                <a:gd name="T26" fmla="*/ 28 w 396"/>
                <a:gd name="T27" fmla="*/ 733 h 1083"/>
                <a:gd name="T28" fmla="*/ 32 w 396"/>
                <a:gd name="T29" fmla="*/ 799 h 1083"/>
                <a:gd name="T30" fmla="*/ 32 w 396"/>
                <a:gd name="T31" fmla="*/ 851 h 1083"/>
                <a:gd name="T32" fmla="*/ 32 w 396"/>
                <a:gd name="T33" fmla="*/ 895 h 1083"/>
                <a:gd name="T34" fmla="*/ 36 w 396"/>
                <a:gd name="T35" fmla="*/ 933 h 1083"/>
                <a:gd name="T36" fmla="*/ 36 w 396"/>
                <a:gd name="T37" fmla="*/ 959 h 1083"/>
                <a:gd name="T38" fmla="*/ 36 w 396"/>
                <a:gd name="T39" fmla="*/ 967 h 1083"/>
                <a:gd name="T40" fmla="*/ 36 w 396"/>
                <a:gd name="T41" fmla="*/ 983 h 1083"/>
                <a:gd name="T42" fmla="*/ 40 w 396"/>
                <a:gd name="T43" fmla="*/ 993 h 1083"/>
                <a:gd name="T44" fmla="*/ 40 w 396"/>
                <a:gd name="T45" fmla="*/ 1001 h 1083"/>
                <a:gd name="T46" fmla="*/ 40 w 396"/>
                <a:gd name="T47" fmla="*/ 1013 h 1083"/>
                <a:gd name="T48" fmla="*/ 40 w 396"/>
                <a:gd name="T49" fmla="*/ 1017 h 1083"/>
                <a:gd name="T50" fmla="*/ 44 w 396"/>
                <a:gd name="T51" fmla="*/ 1025 h 1083"/>
                <a:gd name="T52" fmla="*/ 44 w 396"/>
                <a:gd name="T53" fmla="*/ 1037 h 1083"/>
                <a:gd name="T54" fmla="*/ 46 w 396"/>
                <a:gd name="T55" fmla="*/ 1047 h 1083"/>
                <a:gd name="T56" fmla="*/ 50 w 396"/>
                <a:gd name="T57" fmla="*/ 1059 h 1083"/>
                <a:gd name="T58" fmla="*/ 50 w 396"/>
                <a:gd name="T59" fmla="*/ 1067 h 1083"/>
                <a:gd name="T60" fmla="*/ 58 w 396"/>
                <a:gd name="T61" fmla="*/ 1075 h 1083"/>
                <a:gd name="T62" fmla="*/ 62 w 396"/>
                <a:gd name="T63" fmla="*/ 1079 h 1083"/>
                <a:gd name="T64" fmla="*/ 70 w 396"/>
                <a:gd name="T65" fmla="*/ 1083 h 1083"/>
                <a:gd name="T66" fmla="*/ 82 w 396"/>
                <a:gd name="T67" fmla="*/ 1083 h 1083"/>
                <a:gd name="T68" fmla="*/ 100 w 396"/>
                <a:gd name="T69" fmla="*/ 1083 h 1083"/>
                <a:gd name="T70" fmla="*/ 128 w 396"/>
                <a:gd name="T71" fmla="*/ 1083 h 1083"/>
                <a:gd name="T72" fmla="*/ 166 w 396"/>
                <a:gd name="T73" fmla="*/ 1083 h 1083"/>
                <a:gd name="T74" fmla="*/ 200 w 396"/>
                <a:gd name="T75" fmla="*/ 1083 h 1083"/>
                <a:gd name="T76" fmla="*/ 236 w 396"/>
                <a:gd name="T77" fmla="*/ 1083 h 1083"/>
                <a:gd name="T78" fmla="*/ 270 w 396"/>
                <a:gd name="T79" fmla="*/ 1083 h 1083"/>
                <a:gd name="T80" fmla="*/ 308 w 396"/>
                <a:gd name="T81" fmla="*/ 1079 h 1083"/>
                <a:gd name="T82" fmla="*/ 338 w 396"/>
                <a:gd name="T83" fmla="*/ 1079 h 1083"/>
                <a:gd name="T84" fmla="*/ 346 w 396"/>
                <a:gd name="T85" fmla="*/ 1079 h 1083"/>
                <a:gd name="T86" fmla="*/ 354 w 396"/>
                <a:gd name="T87" fmla="*/ 1075 h 1083"/>
                <a:gd name="T88" fmla="*/ 358 w 396"/>
                <a:gd name="T89" fmla="*/ 1071 h 1083"/>
                <a:gd name="T90" fmla="*/ 362 w 396"/>
                <a:gd name="T91" fmla="*/ 1067 h 1083"/>
                <a:gd name="T92" fmla="*/ 366 w 396"/>
                <a:gd name="T93" fmla="*/ 1059 h 1083"/>
                <a:gd name="T94" fmla="*/ 370 w 396"/>
                <a:gd name="T95" fmla="*/ 1047 h 1083"/>
                <a:gd name="T96" fmla="*/ 370 w 396"/>
                <a:gd name="T97" fmla="*/ 1037 h 1083"/>
                <a:gd name="T98" fmla="*/ 374 w 396"/>
                <a:gd name="T99" fmla="*/ 1025 h 1083"/>
                <a:gd name="T100" fmla="*/ 374 w 396"/>
                <a:gd name="T101" fmla="*/ 1013 h 1083"/>
                <a:gd name="T102" fmla="*/ 374 w 396"/>
                <a:gd name="T103" fmla="*/ 1009 h 1083"/>
                <a:gd name="T104" fmla="*/ 374 w 396"/>
                <a:gd name="T105" fmla="*/ 1001 h 1083"/>
                <a:gd name="T106" fmla="*/ 378 w 396"/>
                <a:gd name="T107" fmla="*/ 987 h 1083"/>
                <a:gd name="T108" fmla="*/ 378 w 396"/>
                <a:gd name="T109" fmla="*/ 963 h 1083"/>
                <a:gd name="T110" fmla="*/ 380 w 396"/>
                <a:gd name="T111" fmla="*/ 937 h 1083"/>
                <a:gd name="T112" fmla="*/ 380 w 396"/>
                <a:gd name="T113" fmla="*/ 895 h 1083"/>
                <a:gd name="T114" fmla="*/ 384 w 396"/>
                <a:gd name="T115" fmla="*/ 837 h 1083"/>
                <a:gd name="T116" fmla="*/ 384 w 396"/>
                <a:gd name="T117" fmla="*/ 729 h 1083"/>
                <a:gd name="T118" fmla="*/ 388 w 396"/>
                <a:gd name="T119" fmla="*/ 629 h 1083"/>
                <a:gd name="T120" fmla="*/ 392 w 396"/>
                <a:gd name="T121" fmla="*/ 583 h 1083"/>
                <a:gd name="T122" fmla="*/ 392 w 396"/>
                <a:gd name="T123" fmla="*/ 563 h 1083"/>
                <a:gd name="T124" fmla="*/ 396 w 396"/>
                <a:gd name="T125" fmla="*/ 567 h 10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96" h="1083">
                  <a:moveTo>
                    <a:pt x="0" y="783"/>
                  </a:moveTo>
                  <a:lnTo>
                    <a:pt x="0" y="775"/>
                  </a:lnTo>
                  <a:lnTo>
                    <a:pt x="0" y="767"/>
                  </a:lnTo>
                  <a:lnTo>
                    <a:pt x="0" y="759"/>
                  </a:lnTo>
                  <a:lnTo>
                    <a:pt x="0" y="749"/>
                  </a:lnTo>
                  <a:lnTo>
                    <a:pt x="0" y="737"/>
                  </a:lnTo>
                  <a:lnTo>
                    <a:pt x="0" y="725"/>
                  </a:lnTo>
                  <a:lnTo>
                    <a:pt x="0" y="713"/>
                  </a:lnTo>
                  <a:lnTo>
                    <a:pt x="0" y="709"/>
                  </a:lnTo>
                  <a:lnTo>
                    <a:pt x="0" y="703"/>
                  </a:lnTo>
                  <a:lnTo>
                    <a:pt x="0" y="699"/>
                  </a:lnTo>
                  <a:lnTo>
                    <a:pt x="0" y="691"/>
                  </a:lnTo>
                  <a:lnTo>
                    <a:pt x="0" y="687"/>
                  </a:lnTo>
                  <a:lnTo>
                    <a:pt x="0" y="683"/>
                  </a:lnTo>
                  <a:lnTo>
                    <a:pt x="0" y="675"/>
                  </a:lnTo>
                  <a:lnTo>
                    <a:pt x="0" y="675"/>
                  </a:lnTo>
                  <a:lnTo>
                    <a:pt x="0" y="667"/>
                  </a:lnTo>
                  <a:lnTo>
                    <a:pt x="0" y="663"/>
                  </a:lnTo>
                  <a:lnTo>
                    <a:pt x="0" y="663"/>
                  </a:lnTo>
                  <a:lnTo>
                    <a:pt x="0" y="655"/>
                  </a:lnTo>
                  <a:lnTo>
                    <a:pt x="4" y="655"/>
                  </a:lnTo>
                  <a:lnTo>
                    <a:pt x="4" y="653"/>
                  </a:lnTo>
                  <a:lnTo>
                    <a:pt x="4" y="645"/>
                  </a:lnTo>
                  <a:lnTo>
                    <a:pt x="4" y="637"/>
                  </a:lnTo>
                  <a:lnTo>
                    <a:pt x="4" y="621"/>
                  </a:lnTo>
                  <a:lnTo>
                    <a:pt x="4" y="605"/>
                  </a:lnTo>
                  <a:lnTo>
                    <a:pt x="4" y="591"/>
                  </a:lnTo>
                  <a:lnTo>
                    <a:pt x="4" y="575"/>
                  </a:lnTo>
                  <a:lnTo>
                    <a:pt x="4" y="557"/>
                  </a:lnTo>
                  <a:lnTo>
                    <a:pt x="4" y="537"/>
                  </a:lnTo>
                  <a:lnTo>
                    <a:pt x="4" y="517"/>
                  </a:lnTo>
                  <a:lnTo>
                    <a:pt x="4" y="499"/>
                  </a:lnTo>
                  <a:lnTo>
                    <a:pt x="4" y="475"/>
                  </a:lnTo>
                  <a:lnTo>
                    <a:pt x="4" y="449"/>
                  </a:lnTo>
                  <a:lnTo>
                    <a:pt x="4" y="417"/>
                  </a:lnTo>
                  <a:lnTo>
                    <a:pt x="8" y="375"/>
                  </a:lnTo>
                  <a:lnTo>
                    <a:pt x="8" y="325"/>
                  </a:lnTo>
                  <a:lnTo>
                    <a:pt x="8" y="288"/>
                  </a:lnTo>
                  <a:lnTo>
                    <a:pt x="8" y="258"/>
                  </a:lnTo>
                  <a:lnTo>
                    <a:pt x="8" y="234"/>
                  </a:lnTo>
                  <a:lnTo>
                    <a:pt x="8" y="212"/>
                  </a:lnTo>
                  <a:lnTo>
                    <a:pt x="8" y="188"/>
                  </a:lnTo>
                  <a:lnTo>
                    <a:pt x="8" y="170"/>
                  </a:lnTo>
                  <a:lnTo>
                    <a:pt x="12" y="154"/>
                  </a:lnTo>
                  <a:lnTo>
                    <a:pt x="12" y="134"/>
                  </a:lnTo>
                  <a:lnTo>
                    <a:pt x="12" y="120"/>
                  </a:lnTo>
                  <a:lnTo>
                    <a:pt x="12" y="108"/>
                  </a:lnTo>
                  <a:lnTo>
                    <a:pt x="12" y="92"/>
                  </a:lnTo>
                  <a:lnTo>
                    <a:pt x="12" y="80"/>
                  </a:lnTo>
                  <a:lnTo>
                    <a:pt x="12" y="74"/>
                  </a:lnTo>
                  <a:lnTo>
                    <a:pt x="12" y="62"/>
                  </a:lnTo>
                  <a:lnTo>
                    <a:pt x="12" y="54"/>
                  </a:lnTo>
                  <a:lnTo>
                    <a:pt x="12" y="42"/>
                  </a:lnTo>
                  <a:lnTo>
                    <a:pt x="12" y="38"/>
                  </a:lnTo>
                  <a:lnTo>
                    <a:pt x="12" y="30"/>
                  </a:lnTo>
                  <a:lnTo>
                    <a:pt x="12" y="24"/>
                  </a:lnTo>
                  <a:lnTo>
                    <a:pt x="12" y="20"/>
                  </a:lnTo>
                  <a:lnTo>
                    <a:pt x="12" y="12"/>
                  </a:lnTo>
                  <a:lnTo>
                    <a:pt x="12" y="8"/>
                  </a:lnTo>
                  <a:lnTo>
                    <a:pt x="16" y="8"/>
                  </a:lnTo>
                  <a:lnTo>
                    <a:pt x="16" y="4"/>
                  </a:lnTo>
                  <a:lnTo>
                    <a:pt x="16" y="0"/>
                  </a:lnTo>
                  <a:lnTo>
                    <a:pt x="16" y="0"/>
                  </a:lnTo>
                  <a:lnTo>
                    <a:pt x="16" y="0"/>
                  </a:lnTo>
                  <a:lnTo>
                    <a:pt x="16" y="0"/>
                  </a:lnTo>
                  <a:lnTo>
                    <a:pt x="16" y="0"/>
                  </a:lnTo>
                  <a:lnTo>
                    <a:pt x="16" y="0"/>
                  </a:lnTo>
                  <a:lnTo>
                    <a:pt x="16" y="4"/>
                  </a:lnTo>
                  <a:lnTo>
                    <a:pt x="16" y="4"/>
                  </a:lnTo>
                  <a:lnTo>
                    <a:pt x="16" y="8"/>
                  </a:lnTo>
                  <a:lnTo>
                    <a:pt x="16" y="12"/>
                  </a:lnTo>
                  <a:lnTo>
                    <a:pt x="16" y="16"/>
                  </a:lnTo>
                  <a:lnTo>
                    <a:pt x="16" y="20"/>
                  </a:lnTo>
                  <a:lnTo>
                    <a:pt x="16" y="26"/>
                  </a:lnTo>
                  <a:lnTo>
                    <a:pt x="16" y="34"/>
                  </a:lnTo>
                  <a:lnTo>
                    <a:pt x="16" y="42"/>
                  </a:lnTo>
                  <a:lnTo>
                    <a:pt x="16" y="50"/>
                  </a:lnTo>
                  <a:lnTo>
                    <a:pt x="16" y="58"/>
                  </a:lnTo>
                  <a:lnTo>
                    <a:pt x="20" y="70"/>
                  </a:lnTo>
                  <a:lnTo>
                    <a:pt x="20" y="80"/>
                  </a:lnTo>
                  <a:lnTo>
                    <a:pt x="20" y="92"/>
                  </a:lnTo>
                  <a:lnTo>
                    <a:pt x="20" y="104"/>
                  </a:lnTo>
                  <a:lnTo>
                    <a:pt x="20" y="120"/>
                  </a:lnTo>
                  <a:lnTo>
                    <a:pt x="20" y="130"/>
                  </a:lnTo>
                  <a:lnTo>
                    <a:pt x="20" y="146"/>
                  </a:lnTo>
                  <a:lnTo>
                    <a:pt x="20" y="166"/>
                  </a:lnTo>
                  <a:lnTo>
                    <a:pt x="20" y="180"/>
                  </a:lnTo>
                  <a:lnTo>
                    <a:pt x="20" y="204"/>
                  </a:lnTo>
                  <a:lnTo>
                    <a:pt x="20" y="222"/>
                  </a:lnTo>
                  <a:lnTo>
                    <a:pt x="20" y="250"/>
                  </a:lnTo>
                  <a:lnTo>
                    <a:pt x="20" y="276"/>
                  </a:lnTo>
                  <a:lnTo>
                    <a:pt x="24" y="311"/>
                  </a:lnTo>
                  <a:lnTo>
                    <a:pt x="24" y="353"/>
                  </a:lnTo>
                  <a:lnTo>
                    <a:pt x="24" y="399"/>
                  </a:lnTo>
                  <a:lnTo>
                    <a:pt x="24" y="437"/>
                  </a:lnTo>
                  <a:lnTo>
                    <a:pt x="24" y="467"/>
                  </a:lnTo>
                  <a:lnTo>
                    <a:pt x="24" y="491"/>
                  </a:lnTo>
                  <a:lnTo>
                    <a:pt x="24" y="513"/>
                  </a:lnTo>
                  <a:lnTo>
                    <a:pt x="24" y="537"/>
                  </a:lnTo>
                  <a:lnTo>
                    <a:pt x="24" y="557"/>
                  </a:lnTo>
                  <a:lnTo>
                    <a:pt x="24" y="575"/>
                  </a:lnTo>
                  <a:lnTo>
                    <a:pt x="28" y="591"/>
                  </a:lnTo>
                  <a:lnTo>
                    <a:pt x="28" y="605"/>
                  </a:lnTo>
                  <a:lnTo>
                    <a:pt x="28" y="625"/>
                  </a:lnTo>
                  <a:lnTo>
                    <a:pt x="28" y="641"/>
                  </a:lnTo>
                  <a:lnTo>
                    <a:pt x="28" y="655"/>
                  </a:lnTo>
                  <a:lnTo>
                    <a:pt x="28" y="667"/>
                  </a:lnTo>
                  <a:lnTo>
                    <a:pt x="28" y="683"/>
                  </a:lnTo>
                  <a:lnTo>
                    <a:pt x="28" y="695"/>
                  </a:lnTo>
                  <a:lnTo>
                    <a:pt x="28" y="705"/>
                  </a:lnTo>
                  <a:lnTo>
                    <a:pt x="28" y="721"/>
                  </a:lnTo>
                  <a:lnTo>
                    <a:pt x="28" y="733"/>
                  </a:lnTo>
                  <a:lnTo>
                    <a:pt x="28" y="745"/>
                  </a:lnTo>
                  <a:lnTo>
                    <a:pt x="28" y="755"/>
                  </a:lnTo>
                  <a:lnTo>
                    <a:pt x="28" y="763"/>
                  </a:lnTo>
                  <a:lnTo>
                    <a:pt x="28" y="771"/>
                  </a:lnTo>
                  <a:lnTo>
                    <a:pt x="28" y="779"/>
                  </a:lnTo>
                  <a:lnTo>
                    <a:pt x="32" y="787"/>
                  </a:lnTo>
                  <a:lnTo>
                    <a:pt x="32" y="795"/>
                  </a:lnTo>
                  <a:lnTo>
                    <a:pt x="32" y="799"/>
                  </a:lnTo>
                  <a:lnTo>
                    <a:pt x="32" y="805"/>
                  </a:lnTo>
                  <a:lnTo>
                    <a:pt x="32" y="813"/>
                  </a:lnTo>
                  <a:lnTo>
                    <a:pt x="32" y="821"/>
                  </a:lnTo>
                  <a:lnTo>
                    <a:pt x="32" y="825"/>
                  </a:lnTo>
                  <a:lnTo>
                    <a:pt x="32" y="833"/>
                  </a:lnTo>
                  <a:lnTo>
                    <a:pt x="32" y="841"/>
                  </a:lnTo>
                  <a:lnTo>
                    <a:pt x="32" y="845"/>
                  </a:lnTo>
                  <a:lnTo>
                    <a:pt x="32" y="851"/>
                  </a:lnTo>
                  <a:lnTo>
                    <a:pt x="32" y="855"/>
                  </a:lnTo>
                  <a:lnTo>
                    <a:pt x="32" y="863"/>
                  </a:lnTo>
                  <a:lnTo>
                    <a:pt x="32" y="867"/>
                  </a:lnTo>
                  <a:lnTo>
                    <a:pt x="32" y="875"/>
                  </a:lnTo>
                  <a:lnTo>
                    <a:pt x="32" y="879"/>
                  </a:lnTo>
                  <a:lnTo>
                    <a:pt x="32" y="887"/>
                  </a:lnTo>
                  <a:lnTo>
                    <a:pt x="32" y="891"/>
                  </a:lnTo>
                  <a:lnTo>
                    <a:pt x="32" y="895"/>
                  </a:lnTo>
                  <a:lnTo>
                    <a:pt x="32" y="901"/>
                  </a:lnTo>
                  <a:lnTo>
                    <a:pt x="32" y="905"/>
                  </a:lnTo>
                  <a:lnTo>
                    <a:pt x="32" y="913"/>
                  </a:lnTo>
                  <a:lnTo>
                    <a:pt x="36" y="917"/>
                  </a:lnTo>
                  <a:lnTo>
                    <a:pt x="36" y="921"/>
                  </a:lnTo>
                  <a:lnTo>
                    <a:pt x="36" y="925"/>
                  </a:lnTo>
                  <a:lnTo>
                    <a:pt x="36" y="929"/>
                  </a:lnTo>
                  <a:lnTo>
                    <a:pt x="36" y="933"/>
                  </a:lnTo>
                  <a:lnTo>
                    <a:pt x="36" y="937"/>
                  </a:lnTo>
                  <a:lnTo>
                    <a:pt x="36" y="941"/>
                  </a:lnTo>
                  <a:lnTo>
                    <a:pt x="36" y="941"/>
                  </a:lnTo>
                  <a:lnTo>
                    <a:pt x="36" y="945"/>
                  </a:lnTo>
                  <a:lnTo>
                    <a:pt x="36" y="947"/>
                  </a:lnTo>
                  <a:lnTo>
                    <a:pt x="36" y="951"/>
                  </a:lnTo>
                  <a:lnTo>
                    <a:pt x="36" y="955"/>
                  </a:lnTo>
                  <a:lnTo>
                    <a:pt x="36" y="959"/>
                  </a:lnTo>
                  <a:lnTo>
                    <a:pt x="36" y="959"/>
                  </a:lnTo>
                  <a:lnTo>
                    <a:pt x="36" y="959"/>
                  </a:lnTo>
                  <a:lnTo>
                    <a:pt x="36" y="963"/>
                  </a:lnTo>
                  <a:lnTo>
                    <a:pt x="36" y="963"/>
                  </a:lnTo>
                  <a:lnTo>
                    <a:pt x="36" y="963"/>
                  </a:lnTo>
                  <a:lnTo>
                    <a:pt x="36" y="967"/>
                  </a:lnTo>
                  <a:lnTo>
                    <a:pt x="36" y="967"/>
                  </a:lnTo>
                  <a:lnTo>
                    <a:pt x="36" y="967"/>
                  </a:lnTo>
                  <a:lnTo>
                    <a:pt x="36" y="971"/>
                  </a:lnTo>
                  <a:lnTo>
                    <a:pt x="36" y="971"/>
                  </a:lnTo>
                  <a:lnTo>
                    <a:pt x="36" y="975"/>
                  </a:lnTo>
                  <a:lnTo>
                    <a:pt x="36" y="979"/>
                  </a:lnTo>
                  <a:lnTo>
                    <a:pt x="36" y="979"/>
                  </a:lnTo>
                  <a:lnTo>
                    <a:pt x="36" y="983"/>
                  </a:lnTo>
                  <a:lnTo>
                    <a:pt x="36" y="983"/>
                  </a:lnTo>
                  <a:lnTo>
                    <a:pt x="36" y="983"/>
                  </a:lnTo>
                  <a:lnTo>
                    <a:pt x="36" y="987"/>
                  </a:lnTo>
                  <a:lnTo>
                    <a:pt x="36" y="987"/>
                  </a:lnTo>
                  <a:lnTo>
                    <a:pt x="40" y="987"/>
                  </a:lnTo>
                  <a:lnTo>
                    <a:pt x="40" y="991"/>
                  </a:lnTo>
                  <a:lnTo>
                    <a:pt x="40" y="991"/>
                  </a:lnTo>
                  <a:lnTo>
                    <a:pt x="40" y="991"/>
                  </a:lnTo>
                  <a:lnTo>
                    <a:pt x="40" y="993"/>
                  </a:lnTo>
                  <a:lnTo>
                    <a:pt x="40" y="993"/>
                  </a:lnTo>
                  <a:lnTo>
                    <a:pt x="40" y="993"/>
                  </a:lnTo>
                  <a:lnTo>
                    <a:pt x="40" y="997"/>
                  </a:lnTo>
                  <a:lnTo>
                    <a:pt x="40" y="997"/>
                  </a:lnTo>
                  <a:lnTo>
                    <a:pt x="40" y="997"/>
                  </a:lnTo>
                  <a:lnTo>
                    <a:pt x="40" y="997"/>
                  </a:lnTo>
                  <a:lnTo>
                    <a:pt x="40" y="1001"/>
                  </a:lnTo>
                  <a:lnTo>
                    <a:pt x="40" y="1001"/>
                  </a:lnTo>
                  <a:lnTo>
                    <a:pt x="40" y="1001"/>
                  </a:lnTo>
                  <a:lnTo>
                    <a:pt x="40" y="1005"/>
                  </a:lnTo>
                  <a:lnTo>
                    <a:pt x="40" y="1005"/>
                  </a:lnTo>
                  <a:lnTo>
                    <a:pt x="40" y="1005"/>
                  </a:lnTo>
                  <a:lnTo>
                    <a:pt x="40" y="1005"/>
                  </a:lnTo>
                  <a:lnTo>
                    <a:pt x="40" y="1009"/>
                  </a:lnTo>
                  <a:lnTo>
                    <a:pt x="40" y="1009"/>
                  </a:lnTo>
                  <a:lnTo>
                    <a:pt x="40" y="1009"/>
                  </a:lnTo>
                  <a:lnTo>
                    <a:pt x="40" y="1013"/>
                  </a:lnTo>
                  <a:lnTo>
                    <a:pt x="40" y="1013"/>
                  </a:lnTo>
                  <a:lnTo>
                    <a:pt x="40" y="1013"/>
                  </a:lnTo>
                  <a:lnTo>
                    <a:pt x="40" y="1013"/>
                  </a:lnTo>
                  <a:lnTo>
                    <a:pt x="40" y="1013"/>
                  </a:lnTo>
                  <a:lnTo>
                    <a:pt x="40" y="1013"/>
                  </a:lnTo>
                  <a:lnTo>
                    <a:pt x="40" y="1017"/>
                  </a:lnTo>
                  <a:lnTo>
                    <a:pt x="40" y="1017"/>
                  </a:lnTo>
                  <a:lnTo>
                    <a:pt x="40" y="1017"/>
                  </a:lnTo>
                  <a:lnTo>
                    <a:pt x="40" y="1017"/>
                  </a:lnTo>
                  <a:lnTo>
                    <a:pt x="40" y="1021"/>
                  </a:lnTo>
                  <a:lnTo>
                    <a:pt x="40" y="1021"/>
                  </a:lnTo>
                  <a:lnTo>
                    <a:pt x="40" y="1021"/>
                  </a:lnTo>
                  <a:lnTo>
                    <a:pt x="40" y="1021"/>
                  </a:lnTo>
                  <a:lnTo>
                    <a:pt x="40" y="1021"/>
                  </a:lnTo>
                  <a:lnTo>
                    <a:pt x="40" y="1025"/>
                  </a:lnTo>
                  <a:lnTo>
                    <a:pt x="44" y="1025"/>
                  </a:lnTo>
                  <a:lnTo>
                    <a:pt x="44" y="1029"/>
                  </a:lnTo>
                  <a:lnTo>
                    <a:pt x="44" y="1029"/>
                  </a:lnTo>
                  <a:lnTo>
                    <a:pt x="44" y="1029"/>
                  </a:lnTo>
                  <a:lnTo>
                    <a:pt x="44" y="1033"/>
                  </a:lnTo>
                  <a:lnTo>
                    <a:pt x="44" y="1033"/>
                  </a:lnTo>
                  <a:lnTo>
                    <a:pt x="44" y="1037"/>
                  </a:lnTo>
                  <a:lnTo>
                    <a:pt x="44" y="1037"/>
                  </a:lnTo>
                  <a:lnTo>
                    <a:pt x="44" y="1037"/>
                  </a:lnTo>
                  <a:lnTo>
                    <a:pt x="44" y="1041"/>
                  </a:lnTo>
                  <a:lnTo>
                    <a:pt x="44" y="1041"/>
                  </a:lnTo>
                  <a:lnTo>
                    <a:pt x="44" y="1041"/>
                  </a:lnTo>
                  <a:lnTo>
                    <a:pt x="44" y="1043"/>
                  </a:lnTo>
                  <a:lnTo>
                    <a:pt x="44" y="1043"/>
                  </a:lnTo>
                  <a:lnTo>
                    <a:pt x="44" y="1043"/>
                  </a:lnTo>
                  <a:lnTo>
                    <a:pt x="46" y="1047"/>
                  </a:lnTo>
                  <a:lnTo>
                    <a:pt x="46" y="1047"/>
                  </a:lnTo>
                  <a:lnTo>
                    <a:pt x="46" y="1051"/>
                  </a:lnTo>
                  <a:lnTo>
                    <a:pt x="46" y="1051"/>
                  </a:lnTo>
                  <a:lnTo>
                    <a:pt x="46" y="1051"/>
                  </a:lnTo>
                  <a:lnTo>
                    <a:pt x="46" y="1055"/>
                  </a:lnTo>
                  <a:lnTo>
                    <a:pt x="46" y="1055"/>
                  </a:lnTo>
                  <a:lnTo>
                    <a:pt x="46" y="1055"/>
                  </a:lnTo>
                  <a:lnTo>
                    <a:pt x="46" y="1059"/>
                  </a:lnTo>
                  <a:lnTo>
                    <a:pt x="50" y="1059"/>
                  </a:lnTo>
                  <a:lnTo>
                    <a:pt x="50" y="1059"/>
                  </a:lnTo>
                  <a:lnTo>
                    <a:pt x="50" y="1063"/>
                  </a:lnTo>
                  <a:lnTo>
                    <a:pt x="50" y="1063"/>
                  </a:lnTo>
                  <a:lnTo>
                    <a:pt x="50" y="1063"/>
                  </a:lnTo>
                  <a:lnTo>
                    <a:pt x="50" y="1063"/>
                  </a:lnTo>
                  <a:lnTo>
                    <a:pt x="50" y="1067"/>
                  </a:lnTo>
                  <a:lnTo>
                    <a:pt x="50" y="1067"/>
                  </a:lnTo>
                  <a:lnTo>
                    <a:pt x="50" y="1067"/>
                  </a:lnTo>
                  <a:lnTo>
                    <a:pt x="54" y="1067"/>
                  </a:lnTo>
                  <a:lnTo>
                    <a:pt x="54" y="1071"/>
                  </a:lnTo>
                  <a:lnTo>
                    <a:pt x="54" y="1071"/>
                  </a:lnTo>
                  <a:lnTo>
                    <a:pt x="54" y="1071"/>
                  </a:lnTo>
                  <a:lnTo>
                    <a:pt x="54" y="1071"/>
                  </a:lnTo>
                  <a:lnTo>
                    <a:pt x="54" y="1071"/>
                  </a:lnTo>
                  <a:lnTo>
                    <a:pt x="54" y="1071"/>
                  </a:lnTo>
                  <a:lnTo>
                    <a:pt x="58" y="1075"/>
                  </a:lnTo>
                  <a:lnTo>
                    <a:pt x="58" y="1075"/>
                  </a:lnTo>
                  <a:lnTo>
                    <a:pt x="58" y="1075"/>
                  </a:lnTo>
                  <a:lnTo>
                    <a:pt x="58" y="1075"/>
                  </a:lnTo>
                  <a:lnTo>
                    <a:pt x="58" y="1075"/>
                  </a:lnTo>
                  <a:lnTo>
                    <a:pt x="58" y="1075"/>
                  </a:lnTo>
                  <a:lnTo>
                    <a:pt x="62" y="1079"/>
                  </a:lnTo>
                  <a:lnTo>
                    <a:pt x="62" y="1079"/>
                  </a:lnTo>
                  <a:lnTo>
                    <a:pt x="62" y="1079"/>
                  </a:lnTo>
                  <a:lnTo>
                    <a:pt x="62" y="1079"/>
                  </a:lnTo>
                  <a:lnTo>
                    <a:pt x="66" y="1079"/>
                  </a:lnTo>
                  <a:lnTo>
                    <a:pt x="66" y="1079"/>
                  </a:lnTo>
                  <a:lnTo>
                    <a:pt x="66" y="1079"/>
                  </a:lnTo>
                  <a:lnTo>
                    <a:pt x="70" y="1079"/>
                  </a:lnTo>
                  <a:lnTo>
                    <a:pt x="70" y="1079"/>
                  </a:lnTo>
                  <a:lnTo>
                    <a:pt x="70" y="1079"/>
                  </a:lnTo>
                  <a:lnTo>
                    <a:pt x="70" y="1083"/>
                  </a:lnTo>
                  <a:lnTo>
                    <a:pt x="74" y="1083"/>
                  </a:lnTo>
                  <a:lnTo>
                    <a:pt x="74" y="1083"/>
                  </a:lnTo>
                  <a:lnTo>
                    <a:pt x="74" y="1083"/>
                  </a:lnTo>
                  <a:lnTo>
                    <a:pt x="74" y="1083"/>
                  </a:lnTo>
                  <a:lnTo>
                    <a:pt x="78" y="1083"/>
                  </a:lnTo>
                  <a:lnTo>
                    <a:pt x="78" y="1083"/>
                  </a:lnTo>
                  <a:lnTo>
                    <a:pt x="78" y="1083"/>
                  </a:lnTo>
                  <a:lnTo>
                    <a:pt x="82" y="1083"/>
                  </a:lnTo>
                  <a:lnTo>
                    <a:pt x="82" y="1083"/>
                  </a:lnTo>
                  <a:lnTo>
                    <a:pt x="86" y="1083"/>
                  </a:lnTo>
                  <a:lnTo>
                    <a:pt x="86" y="1083"/>
                  </a:lnTo>
                  <a:lnTo>
                    <a:pt x="90" y="1083"/>
                  </a:lnTo>
                  <a:lnTo>
                    <a:pt x="94" y="1083"/>
                  </a:lnTo>
                  <a:lnTo>
                    <a:pt x="94" y="1083"/>
                  </a:lnTo>
                  <a:lnTo>
                    <a:pt x="96" y="1083"/>
                  </a:lnTo>
                  <a:lnTo>
                    <a:pt x="100" y="1083"/>
                  </a:lnTo>
                  <a:lnTo>
                    <a:pt x="104" y="1083"/>
                  </a:lnTo>
                  <a:lnTo>
                    <a:pt x="104" y="1083"/>
                  </a:lnTo>
                  <a:lnTo>
                    <a:pt x="108" y="1083"/>
                  </a:lnTo>
                  <a:lnTo>
                    <a:pt x="112" y="1083"/>
                  </a:lnTo>
                  <a:lnTo>
                    <a:pt x="112" y="1083"/>
                  </a:lnTo>
                  <a:lnTo>
                    <a:pt x="116" y="1083"/>
                  </a:lnTo>
                  <a:lnTo>
                    <a:pt x="120" y="1083"/>
                  </a:lnTo>
                  <a:lnTo>
                    <a:pt x="128" y="1083"/>
                  </a:lnTo>
                  <a:lnTo>
                    <a:pt x="132" y="1083"/>
                  </a:lnTo>
                  <a:lnTo>
                    <a:pt x="136" y="1083"/>
                  </a:lnTo>
                  <a:lnTo>
                    <a:pt x="140" y="1083"/>
                  </a:lnTo>
                  <a:lnTo>
                    <a:pt x="142" y="1083"/>
                  </a:lnTo>
                  <a:lnTo>
                    <a:pt x="150" y="1083"/>
                  </a:lnTo>
                  <a:lnTo>
                    <a:pt x="154" y="1083"/>
                  </a:lnTo>
                  <a:lnTo>
                    <a:pt x="158" y="1083"/>
                  </a:lnTo>
                  <a:lnTo>
                    <a:pt x="166" y="1083"/>
                  </a:lnTo>
                  <a:lnTo>
                    <a:pt x="170" y="1083"/>
                  </a:lnTo>
                  <a:lnTo>
                    <a:pt x="174" y="1083"/>
                  </a:lnTo>
                  <a:lnTo>
                    <a:pt x="178" y="1083"/>
                  </a:lnTo>
                  <a:lnTo>
                    <a:pt x="182" y="1083"/>
                  </a:lnTo>
                  <a:lnTo>
                    <a:pt x="186" y="1083"/>
                  </a:lnTo>
                  <a:lnTo>
                    <a:pt x="190" y="1083"/>
                  </a:lnTo>
                  <a:lnTo>
                    <a:pt x="192" y="1083"/>
                  </a:lnTo>
                  <a:lnTo>
                    <a:pt x="200" y="1083"/>
                  </a:lnTo>
                  <a:lnTo>
                    <a:pt x="204" y="1083"/>
                  </a:lnTo>
                  <a:lnTo>
                    <a:pt x="208" y="1083"/>
                  </a:lnTo>
                  <a:lnTo>
                    <a:pt x="212" y="1083"/>
                  </a:lnTo>
                  <a:lnTo>
                    <a:pt x="216" y="1083"/>
                  </a:lnTo>
                  <a:lnTo>
                    <a:pt x="220" y="1083"/>
                  </a:lnTo>
                  <a:lnTo>
                    <a:pt x="224" y="1083"/>
                  </a:lnTo>
                  <a:lnTo>
                    <a:pt x="228" y="1083"/>
                  </a:lnTo>
                  <a:lnTo>
                    <a:pt x="236" y="1083"/>
                  </a:lnTo>
                  <a:lnTo>
                    <a:pt x="238" y="1083"/>
                  </a:lnTo>
                  <a:lnTo>
                    <a:pt x="242" y="1083"/>
                  </a:lnTo>
                  <a:lnTo>
                    <a:pt x="246" y="1083"/>
                  </a:lnTo>
                  <a:lnTo>
                    <a:pt x="250" y="1083"/>
                  </a:lnTo>
                  <a:lnTo>
                    <a:pt x="254" y="1083"/>
                  </a:lnTo>
                  <a:lnTo>
                    <a:pt x="258" y="1083"/>
                  </a:lnTo>
                  <a:lnTo>
                    <a:pt x="266" y="1083"/>
                  </a:lnTo>
                  <a:lnTo>
                    <a:pt x="270" y="1083"/>
                  </a:lnTo>
                  <a:lnTo>
                    <a:pt x="274" y="1083"/>
                  </a:lnTo>
                  <a:lnTo>
                    <a:pt x="278" y="1079"/>
                  </a:lnTo>
                  <a:lnTo>
                    <a:pt x="282" y="1079"/>
                  </a:lnTo>
                  <a:lnTo>
                    <a:pt x="284" y="1079"/>
                  </a:lnTo>
                  <a:lnTo>
                    <a:pt x="288" y="1079"/>
                  </a:lnTo>
                  <a:lnTo>
                    <a:pt x="296" y="1079"/>
                  </a:lnTo>
                  <a:lnTo>
                    <a:pt x="300" y="1079"/>
                  </a:lnTo>
                  <a:lnTo>
                    <a:pt x="308" y="1079"/>
                  </a:lnTo>
                  <a:lnTo>
                    <a:pt x="312" y="1079"/>
                  </a:lnTo>
                  <a:lnTo>
                    <a:pt x="316" y="1079"/>
                  </a:lnTo>
                  <a:lnTo>
                    <a:pt x="320" y="1079"/>
                  </a:lnTo>
                  <a:lnTo>
                    <a:pt x="324" y="1079"/>
                  </a:lnTo>
                  <a:lnTo>
                    <a:pt x="328" y="1079"/>
                  </a:lnTo>
                  <a:lnTo>
                    <a:pt x="332" y="1079"/>
                  </a:lnTo>
                  <a:lnTo>
                    <a:pt x="334" y="1079"/>
                  </a:lnTo>
                  <a:lnTo>
                    <a:pt x="338" y="1079"/>
                  </a:lnTo>
                  <a:lnTo>
                    <a:pt x="338" y="1079"/>
                  </a:lnTo>
                  <a:lnTo>
                    <a:pt x="338" y="1079"/>
                  </a:lnTo>
                  <a:lnTo>
                    <a:pt x="342" y="1079"/>
                  </a:lnTo>
                  <a:lnTo>
                    <a:pt x="342" y="1079"/>
                  </a:lnTo>
                  <a:lnTo>
                    <a:pt x="342" y="1079"/>
                  </a:lnTo>
                  <a:lnTo>
                    <a:pt x="342" y="1079"/>
                  </a:lnTo>
                  <a:lnTo>
                    <a:pt x="342" y="1079"/>
                  </a:lnTo>
                  <a:lnTo>
                    <a:pt x="346" y="1079"/>
                  </a:lnTo>
                  <a:lnTo>
                    <a:pt x="346" y="1079"/>
                  </a:lnTo>
                  <a:lnTo>
                    <a:pt x="346" y="1079"/>
                  </a:lnTo>
                  <a:lnTo>
                    <a:pt x="346" y="1079"/>
                  </a:lnTo>
                  <a:lnTo>
                    <a:pt x="350" y="1079"/>
                  </a:lnTo>
                  <a:lnTo>
                    <a:pt x="350" y="1079"/>
                  </a:lnTo>
                  <a:lnTo>
                    <a:pt x="350" y="1079"/>
                  </a:lnTo>
                  <a:lnTo>
                    <a:pt x="350" y="1079"/>
                  </a:lnTo>
                  <a:lnTo>
                    <a:pt x="354" y="1075"/>
                  </a:lnTo>
                  <a:lnTo>
                    <a:pt x="354" y="1075"/>
                  </a:lnTo>
                  <a:lnTo>
                    <a:pt x="354" y="1075"/>
                  </a:lnTo>
                  <a:lnTo>
                    <a:pt x="354" y="1075"/>
                  </a:lnTo>
                  <a:lnTo>
                    <a:pt x="354" y="1075"/>
                  </a:lnTo>
                  <a:lnTo>
                    <a:pt x="358" y="1075"/>
                  </a:lnTo>
                  <a:lnTo>
                    <a:pt x="358" y="1075"/>
                  </a:lnTo>
                  <a:lnTo>
                    <a:pt x="358" y="1071"/>
                  </a:lnTo>
                  <a:lnTo>
                    <a:pt x="358" y="1071"/>
                  </a:lnTo>
                  <a:lnTo>
                    <a:pt x="358" y="1071"/>
                  </a:lnTo>
                  <a:lnTo>
                    <a:pt x="358" y="1071"/>
                  </a:lnTo>
                  <a:lnTo>
                    <a:pt x="358" y="1071"/>
                  </a:lnTo>
                  <a:lnTo>
                    <a:pt x="362" y="1071"/>
                  </a:lnTo>
                  <a:lnTo>
                    <a:pt x="362" y="1067"/>
                  </a:lnTo>
                  <a:lnTo>
                    <a:pt x="362" y="1067"/>
                  </a:lnTo>
                  <a:lnTo>
                    <a:pt x="362" y="1067"/>
                  </a:lnTo>
                  <a:lnTo>
                    <a:pt x="362" y="1067"/>
                  </a:lnTo>
                  <a:lnTo>
                    <a:pt x="362" y="1067"/>
                  </a:lnTo>
                  <a:lnTo>
                    <a:pt x="362" y="1063"/>
                  </a:lnTo>
                  <a:lnTo>
                    <a:pt x="362" y="1063"/>
                  </a:lnTo>
                  <a:lnTo>
                    <a:pt x="362" y="1063"/>
                  </a:lnTo>
                  <a:lnTo>
                    <a:pt x="366" y="1063"/>
                  </a:lnTo>
                  <a:lnTo>
                    <a:pt x="366" y="1059"/>
                  </a:lnTo>
                  <a:lnTo>
                    <a:pt x="366" y="1059"/>
                  </a:lnTo>
                  <a:lnTo>
                    <a:pt x="366" y="1059"/>
                  </a:lnTo>
                  <a:lnTo>
                    <a:pt x="366" y="1055"/>
                  </a:lnTo>
                  <a:lnTo>
                    <a:pt x="366" y="1055"/>
                  </a:lnTo>
                  <a:lnTo>
                    <a:pt x="366" y="1055"/>
                  </a:lnTo>
                  <a:lnTo>
                    <a:pt x="366" y="1055"/>
                  </a:lnTo>
                  <a:lnTo>
                    <a:pt x="366" y="1051"/>
                  </a:lnTo>
                  <a:lnTo>
                    <a:pt x="366" y="1051"/>
                  </a:lnTo>
                  <a:lnTo>
                    <a:pt x="366" y="1051"/>
                  </a:lnTo>
                  <a:lnTo>
                    <a:pt x="370" y="1047"/>
                  </a:lnTo>
                  <a:lnTo>
                    <a:pt x="370" y="1047"/>
                  </a:lnTo>
                  <a:lnTo>
                    <a:pt x="370" y="1047"/>
                  </a:lnTo>
                  <a:lnTo>
                    <a:pt x="370" y="1043"/>
                  </a:lnTo>
                  <a:lnTo>
                    <a:pt x="370" y="1043"/>
                  </a:lnTo>
                  <a:lnTo>
                    <a:pt x="370" y="1041"/>
                  </a:lnTo>
                  <a:lnTo>
                    <a:pt x="370" y="1041"/>
                  </a:lnTo>
                  <a:lnTo>
                    <a:pt x="370" y="1041"/>
                  </a:lnTo>
                  <a:lnTo>
                    <a:pt x="370" y="1037"/>
                  </a:lnTo>
                  <a:lnTo>
                    <a:pt x="370" y="1037"/>
                  </a:lnTo>
                  <a:lnTo>
                    <a:pt x="370" y="1033"/>
                  </a:lnTo>
                  <a:lnTo>
                    <a:pt x="370" y="1033"/>
                  </a:lnTo>
                  <a:lnTo>
                    <a:pt x="374" y="1033"/>
                  </a:lnTo>
                  <a:lnTo>
                    <a:pt x="374" y="1029"/>
                  </a:lnTo>
                  <a:lnTo>
                    <a:pt x="374" y="1029"/>
                  </a:lnTo>
                  <a:lnTo>
                    <a:pt x="374" y="1025"/>
                  </a:lnTo>
                  <a:lnTo>
                    <a:pt x="374" y="1025"/>
                  </a:lnTo>
                  <a:lnTo>
                    <a:pt x="374" y="1025"/>
                  </a:lnTo>
                  <a:lnTo>
                    <a:pt x="374" y="1021"/>
                  </a:lnTo>
                  <a:lnTo>
                    <a:pt x="374" y="1021"/>
                  </a:lnTo>
                  <a:lnTo>
                    <a:pt x="374" y="1017"/>
                  </a:lnTo>
                  <a:lnTo>
                    <a:pt x="374" y="1017"/>
                  </a:lnTo>
                  <a:lnTo>
                    <a:pt x="374" y="1017"/>
                  </a:lnTo>
                  <a:lnTo>
                    <a:pt x="374" y="1017"/>
                  </a:lnTo>
                  <a:lnTo>
                    <a:pt x="374" y="1013"/>
                  </a:lnTo>
                  <a:lnTo>
                    <a:pt x="374" y="1013"/>
                  </a:lnTo>
                  <a:lnTo>
                    <a:pt x="374" y="1013"/>
                  </a:lnTo>
                  <a:lnTo>
                    <a:pt x="374" y="1013"/>
                  </a:lnTo>
                  <a:lnTo>
                    <a:pt x="374" y="1013"/>
                  </a:lnTo>
                  <a:lnTo>
                    <a:pt x="374" y="1009"/>
                  </a:lnTo>
                  <a:lnTo>
                    <a:pt x="374" y="1009"/>
                  </a:lnTo>
                  <a:lnTo>
                    <a:pt x="374" y="1009"/>
                  </a:lnTo>
                  <a:lnTo>
                    <a:pt x="374" y="1009"/>
                  </a:lnTo>
                  <a:lnTo>
                    <a:pt x="374" y="1005"/>
                  </a:lnTo>
                  <a:lnTo>
                    <a:pt x="374" y="1005"/>
                  </a:lnTo>
                  <a:lnTo>
                    <a:pt x="374" y="1005"/>
                  </a:lnTo>
                  <a:lnTo>
                    <a:pt x="374" y="1005"/>
                  </a:lnTo>
                  <a:lnTo>
                    <a:pt x="374" y="1001"/>
                  </a:lnTo>
                  <a:lnTo>
                    <a:pt x="374" y="1001"/>
                  </a:lnTo>
                  <a:lnTo>
                    <a:pt x="374" y="1001"/>
                  </a:lnTo>
                  <a:lnTo>
                    <a:pt x="374" y="1001"/>
                  </a:lnTo>
                  <a:lnTo>
                    <a:pt x="378" y="997"/>
                  </a:lnTo>
                  <a:lnTo>
                    <a:pt x="378" y="997"/>
                  </a:lnTo>
                  <a:lnTo>
                    <a:pt x="378" y="993"/>
                  </a:lnTo>
                  <a:lnTo>
                    <a:pt x="378" y="993"/>
                  </a:lnTo>
                  <a:lnTo>
                    <a:pt x="378" y="993"/>
                  </a:lnTo>
                  <a:lnTo>
                    <a:pt x="378" y="993"/>
                  </a:lnTo>
                  <a:lnTo>
                    <a:pt x="378" y="991"/>
                  </a:lnTo>
                  <a:lnTo>
                    <a:pt x="378" y="987"/>
                  </a:lnTo>
                  <a:lnTo>
                    <a:pt x="378" y="987"/>
                  </a:lnTo>
                  <a:lnTo>
                    <a:pt x="378" y="983"/>
                  </a:lnTo>
                  <a:lnTo>
                    <a:pt x="378" y="979"/>
                  </a:lnTo>
                  <a:lnTo>
                    <a:pt x="378" y="975"/>
                  </a:lnTo>
                  <a:lnTo>
                    <a:pt x="378" y="975"/>
                  </a:lnTo>
                  <a:lnTo>
                    <a:pt x="378" y="971"/>
                  </a:lnTo>
                  <a:lnTo>
                    <a:pt x="378" y="967"/>
                  </a:lnTo>
                  <a:lnTo>
                    <a:pt x="378" y="963"/>
                  </a:lnTo>
                  <a:lnTo>
                    <a:pt x="378" y="963"/>
                  </a:lnTo>
                  <a:lnTo>
                    <a:pt x="378" y="959"/>
                  </a:lnTo>
                  <a:lnTo>
                    <a:pt x="378" y="955"/>
                  </a:lnTo>
                  <a:lnTo>
                    <a:pt x="378" y="951"/>
                  </a:lnTo>
                  <a:lnTo>
                    <a:pt x="378" y="947"/>
                  </a:lnTo>
                  <a:lnTo>
                    <a:pt x="378" y="945"/>
                  </a:lnTo>
                  <a:lnTo>
                    <a:pt x="380" y="941"/>
                  </a:lnTo>
                  <a:lnTo>
                    <a:pt x="380" y="937"/>
                  </a:lnTo>
                  <a:lnTo>
                    <a:pt x="380" y="933"/>
                  </a:lnTo>
                  <a:lnTo>
                    <a:pt x="380" y="929"/>
                  </a:lnTo>
                  <a:lnTo>
                    <a:pt x="380" y="925"/>
                  </a:lnTo>
                  <a:lnTo>
                    <a:pt x="380" y="921"/>
                  </a:lnTo>
                  <a:lnTo>
                    <a:pt x="380" y="913"/>
                  </a:lnTo>
                  <a:lnTo>
                    <a:pt x="380" y="909"/>
                  </a:lnTo>
                  <a:lnTo>
                    <a:pt x="380" y="901"/>
                  </a:lnTo>
                  <a:lnTo>
                    <a:pt x="380" y="895"/>
                  </a:lnTo>
                  <a:lnTo>
                    <a:pt x="380" y="891"/>
                  </a:lnTo>
                  <a:lnTo>
                    <a:pt x="380" y="883"/>
                  </a:lnTo>
                  <a:lnTo>
                    <a:pt x="380" y="875"/>
                  </a:lnTo>
                  <a:lnTo>
                    <a:pt x="380" y="867"/>
                  </a:lnTo>
                  <a:lnTo>
                    <a:pt x="380" y="859"/>
                  </a:lnTo>
                  <a:lnTo>
                    <a:pt x="380" y="851"/>
                  </a:lnTo>
                  <a:lnTo>
                    <a:pt x="380" y="845"/>
                  </a:lnTo>
                  <a:lnTo>
                    <a:pt x="384" y="837"/>
                  </a:lnTo>
                  <a:lnTo>
                    <a:pt x="384" y="829"/>
                  </a:lnTo>
                  <a:lnTo>
                    <a:pt x="384" y="817"/>
                  </a:lnTo>
                  <a:lnTo>
                    <a:pt x="384" y="809"/>
                  </a:lnTo>
                  <a:lnTo>
                    <a:pt x="384" y="799"/>
                  </a:lnTo>
                  <a:lnTo>
                    <a:pt x="384" y="783"/>
                  </a:lnTo>
                  <a:lnTo>
                    <a:pt x="384" y="771"/>
                  </a:lnTo>
                  <a:lnTo>
                    <a:pt x="384" y="751"/>
                  </a:lnTo>
                  <a:lnTo>
                    <a:pt x="384" y="729"/>
                  </a:lnTo>
                  <a:lnTo>
                    <a:pt x="388" y="709"/>
                  </a:lnTo>
                  <a:lnTo>
                    <a:pt x="388" y="695"/>
                  </a:lnTo>
                  <a:lnTo>
                    <a:pt x="388" y="679"/>
                  </a:lnTo>
                  <a:lnTo>
                    <a:pt x="388" y="667"/>
                  </a:lnTo>
                  <a:lnTo>
                    <a:pt x="388" y="655"/>
                  </a:lnTo>
                  <a:lnTo>
                    <a:pt x="388" y="645"/>
                  </a:lnTo>
                  <a:lnTo>
                    <a:pt x="388" y="637"/>
                  </a:lnTo>
                  <a:lnTo>
                    <a:pt x="388" y="629"/>
                  </a:lnTo>
                  <a:lnTo>
                    <a:pt x="388" y="621"/>
                  </a:lnTo>
                  <a:lnTo>
                    <a:pt x="388" y="613"/>
                  </a:lnTo>
                  <a:lnTo>
                    <a:pt x="392" y="605"/>
                  </a:lnTo>
                  <a:lnTo>
                    <a:pt x="392" y="603"/>
                  </a:lnTo>
                  <a:lnTo>
                    <a:pt x="392" y="595"/>
                  </a:lnTo>
                  <a:lnTo>
                    <a:pt x="392" y="591"/>
                  </a:lnTo>
                  <a:lnTo>
                    <a:pt x="392" y="587"/>
                  </a:lnTo>
                  <a:lnTo>
                    <a:pt x="392" y="583"/>
                  </a:lnTo>
                  <a:lnTo>
                    <a:pt x="392" y="579"/>
                  </a:lnTo>
                  <a:lnTo>
                    <a:pt x="392" y="575"/>
                  </a:lnTo>
                  <a:lnTo>
                    <a:pt x="392" y="571"/>
                  </a:lnTo>
                  <a:lnTo>
                    <a:pt x="392" y="571"/>
                  </a:lnTo>
                  <a:lnTo>
                    <a:pt x="392" y="567"/>
                  </a:lnTo>
                  <a:lnTo>
                    <a:pt x="392" y="567"/>
                  </a:lnTo>
                  <a:lnTo>
                    <a:pt x="392" y="563"/>
                  </a:lnTo>
                  <a:lnTo>
                    <a:pt x="392" y="563"/>
                  </a:lnTo>
                  <a:lnTo>
                    <a:pt x="392" y="563"/>
                  </a:lnTo>
                  <a:lnTo>
                    <a:pt x="392" y="563"/>
                  </a:lnTo>
                  <a:lnTo>
                    <a:pt x="392" y="563"/>
                  </a:lnTo>
                  <a:lnTo>
                    <a:pt x="396" y="563"/>
                  </a:lnTo>
                  <a:lnTo>
                    <a:pt x="396" y="563"/>
                  </a:lnTo>
                  <a:lnTo>
                    <a:pt x="396" y="563"/>
                  </a:lnTo>
                  <a:lnTo>
                    <a:pt x="396" y="567"/>
                  </a:lnTo>
                  <a:lnTo>
                    <a:pt x="396" y="567"/>
                  </a:lnTo>
                  <a:lnTo>
                    <a:pt x="396" y="571"/>
                  </a:lnTo>
                  <a:lnTo>
                    <a:pt x="396" y="571"/>
                  </a:lnTo>
                  <a:lnTo>
                    <a:pt x="396" y="575"/>
                  </a:lnTo>
                  <a:lnTo>
                    <a:pt x="396" y="579"/>
                  </a:lnTo>
                  <a:lnTo>
                    <a:pt x="396" y="583"/>
                  </a:lnTo>
                  <a:lnTo>
                    <a:pt x="396" y="587"/>
                  </a:lnTo>
                  <a:lnTo>
                    <a:pt x="396" y="591"/>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Freeform 129"/>
            <p:cNvSpPr>
              <a:spLocks/>
            </p:cNvSpPr>
            <p:nvPr/>
          </p:nvSpPr>
          <p:spPr bwMode="auto">
            <a:xfrm>
              <a:off x="3007" y="2530"/>
              <a:ext cx="90" cy="241"/>
            </a:xfrm>
            <a:custGeom>
              <a:avLst/>
              <a:gdLst>
                <a:gd name="T0" fmla="*/ 4 w 179"/>
                <a:gd name="T1" fmla="*/ 46 h 484"/>
                <a:gd name="T2" fmla="*/ 8 w 179"/>
                <a:gd name="T3" fmla="*/ 160 h 484"/>
                <a:gd name="T4" fmla="*/ 8 w 179"/>
                <a:gd name="T5" fmla="*/ 256 h 484"/>
                <a:gd name="T6" fmla="*/ 12 w 179"/>
                <a:gd name="T7" fmla="*/ 306 h 484"/>
                <a:gd name="T8" fmla="*/ 12 w 179"/>
                <a:gd name="T9" fmla="*/ 322 h 484"/>
                <a:gd name="T10" fmla="*/ 12 w 179"/>
                <a:gd name="T11" fmla="*/ 338 h 484"/>
                <a:gd name="T12" fmla="*/ 12 w 179"/>
                <a:gd name="T13" fmla="*/ 364 h 484"/>
                <a:gd name="T14" fmla="*/ 16 w 179"/>
                <a:gd name="T15" fmla="*/ 388 h 484"/>
                <a:gd name="T16" fmla="*/ 16 w 179"/>
                <a:gd name="T17" fmla="*/ 406 h 484"/>
                <a:gd name="T18" fmla="*/ 20 w 179"/>
                <a:gd name="T19" fmla="*/ 422 h 484"/>
                <a:gd name="T20" fmla="*/ 20 w 179"/>
                <a:gd name="T21" fmla="*/ 438 h 484"/>
                <a:gd name="T22" fmla="*/ 24 w 179"/>
                <a:gd name="T23" fmla="*/ 450 h 484"/>
                <a:gd name="T24" fmla="*/ 24 w 179"/>
                <a:gd name="T25" fmla="*/ 456 h 484"/>
                <a:gd name="T26" fmla="*/ 28 w 179"/>
                <a:gd name="T27" fmla="*/ 464 h 484"/>
                <a:gd name="T28" fmla="*/ 32 w 179"/>
                <a:gd name="T29" fmla="*/ 468 h 484"/>
                <a:gd name="T30" fmla="*/ 34 w 179"/>
                <a:gd name="T31" fmla="*/ 468 h 484"/>
                <a:gd name="T32" fmla="*/ 38 w 179"/>
                <a:gd name="T33" fmla="*/ 464 h 484"/>
                <a:gd name="T34" fmla="*/ 42 w 179"/>
                <a:gd name="T35" fmla="*/ 460 h 484"/>
                <a:gd name="T36" fmla="*/ 42 w 179"/>
                <a:gd name="T37" fmla="*/ 452 h 484"/>
                <a:gd name="T38" fmla="*/ 46 w 179"/>
                <a:gd name="T39" fmla="*/ 446 h 484"/>
                <a:gd name="T40" fmla="*/ 46 w 179"/>
                <a:gd name="T41" fmla="*/ 442 h 484"/>
                <a:gd name="T42" fmla="*/ 46 w 179"/>
                <a:gd name="T43" fmla="*/ 438 h 484"/>
                <a:gd name="T44" fmla="*/ 46 w 179"/>
                <a:gd name="T45" fmla="*/ 426 h 484"/>
                <a:gd name="T46" fmla="*/ 50 w 179"/>
                <a:gd name="T47" fmla="*/ 406 h 484"/>
                <a:gd name="T48" fmla="*/ 50 w 179"/>
                <a:gd name="T49" fmla="*/ 388 h 484"/>
                <a:gd name="T50" fmla="*/ 54 w 179"/>
                <a:gd name="T51" fmla="*/ 364 h 484"/>
                <a:gd name="T52" fmla="*/ 54 w 179"/>
                <a:gd name="T53" fmla="*/ 334 h 484"/>
                <a:gd name="T54" fmla="*/ 58 w 179"/>
                <a:gd name="T55" fmla="*/ 276 h 484"/>
                <a:gd name="T56" fmla="*/ 62 w 179"/>
                <a:gd name="T57" fmla="*/ 180 h 484"/>
                <a:gd name="T58" fmla="*/ 66 w 179"/>
                <a:gd name="T59" fmla="*/ 114 h 484"/>
                <a:gd name="T60" fmla="*/ 66 w 179"/>
                <a:gd name="T61" fmla="*/ 84 h 484"/>
                <a:gd name="T62" fmla="*/ 70 w 179"/>
                <a:gd name="T63" fmla="*/ 80 h 484"/>
                <a:gd name="T64" fmla="*/ 70 w 179"/>
                <a:gd name="T65" fmla="*/ 100 h 484"/>
                <a:gd name="T66" fmla="*/ 74 w 179"/>
                <a:gd name="T67" fmla="*/ 150 h 484"/>
                <a:gd name="T68" fmla="*/ 78 w 179"/>
                <a:gd name="T69" fmla="*/ 238 h 484"/>
                <a:gd name="T70" fmla="*/ 78 w 179"/>
                <a:gd name="T71" fmla="*/ 304 h 484"/>
                <a:gd name="T72" fmla="*/ 80 w 179"/>
                <a:gd name="T73" fmla="*/ 318 h 484"/>
                <a:gd name="T74" fmla="*/ 80 w 179"/>
                <a:gd name="T75" fmla="*/ 334 h 484"/>
                <a:gd name="T76" fmla="*/ 80 w 179"/>
                <a:gd name="T77" fmla="*/ 364 h 484"/>
                <a:gd name="T78" fmla="*/ 80 w 179"/>
                <a:gd name="T79" fmla="*/ 388 h 484"/>
                <a:gd name="T80" fmla="*/ 84 w 179"/>
                <a:gd name="T81" fmla="*/ 410 h 484"/>
                <a:gd name="T82" fmla="*/ 84 w 179"/>
                <a:gd name="T83" fmla="*/ 426 h 484"/>
                <a:gd name="T84" fmla="*/ 88 w 179"/>
                <a:gd name="T85" fmla="*/ 442 h 484"/>
                <a:gd name="T86" fmla="*/ 88 w 179"/>
                <a:gd name="T87" fmla="*/ 450 h 484"/>
                <a:gd name="T88" fmla="*/ 92 w 179"/>
                <a:gd name="T89" fmla="*/ 460 h 484"/>
                <a:gd name="T90" fmla="*/ 96 w 179"/>
                <a:gd name="T91" fmla="*/ 468 h 484"/>
                <a:gd name="T92" fmla="*/ 100 w 179"/>
                <a:gd name="T93" fmla="*/ 476 h 484"/>
                <a:gd name="T94" fmla="*/ 104 w 179"/>
                <a:gd name="T95" fmla="*/ 480 h 484"/>
                <a:gd name="T96" fmla="*/ 112 w 179"/>
                <a:gd name="T97" fmla="*/ 484 h 484"/>
                <a:gd name="T98" fmla="*/ 124 w 179"/>
                <a:gd name="T99" fmla="*/ 484 h 484"/>
                <a:gd name="T100" fmla="*/ 138 w 179"/>
                <a:gd name="T101" fmla="*/ 484 h 484"/>
                <a:gd name="T102" fmla="*/ 146 w 179"/>
                <a:gd name="T103" fmla="*/ 484 h 484"/>
                <a:gd name="T104" fmla="*/ 153 w 179"/>
                <a:gd name="T105" fmla="*/ 480 h 484"/>
                <a:gd name="T106" fmla="*/ 157 w 179"/>
                <a:gd name="T107" fmla="*/ 480 h 484"/>
                <a:gd name="T108" fmla="*/ 161 w 179"/>
                <a:gd name="T109" fmla="*/ 472 h 484"/>
                <a:gd name="T110" fmla="*/ 165 w 179"/>
                <a:gd name="T111" fmla="*/ 464 h 484"/>
                <a:gd name="T112" fmla="*/ 169 w 179"/>
                <a:gd name="T113" fmla="*/ 452 h 484"/>
                <a:gd name="T114" fmla="*/ 173 w 179"/>
                <a:gd name="T115" fmla="*/ 442 h 484"/>
                <a:gd name="T116" fmla="*/ 173 w 179"/>
                <a:gd name="T117" fmla="*/ 426 h 484"/>
                <a:gd name="T118" fmla="*/ 175 w 179"/>
                <a:gd name="T119" fmla="*/ 406 h 484"/>
                <a:gd name="T120" fmla="*/ 175 w 179"/>
                <a:gd name="T121" fmla="*/ 388 h 484"/>
                <a:gd name="T122" fmla="*/ 179 w 179"/>
                <a:gd name="T123" fmla="*/ 364 h 484"/>
                <a:gd name="T124" fmla="*/ 179 w 179"/>
                <a:gd name="T125" fmla="*/ 356 h 4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9" h="484">
                  <a:moveTo>
                    <a:pt x="0" y="0"/>
                  </a:moveTo>
                  <a:lnTo>
                    <a:pt x="0" y="4"/>
                  </a:lnTo>
                  <a:lnTo>
                    <a:pt x="0" y="12"/>
                  </a:lnTo>
                  <a:lnTo>
                    <a:pt x="0" y="18"/>
                  </a:lnTo>
                  <a:lnTo>
                    <a:pt x="0" y="22"/>
                  </a:lnTo>
                  <a:lnTo>
                    <a:pt x="4" y="30"/>
                  </a:lnTo>
                  <a:lnTo>
                    <a:pt x="4" y="38"/>
                  </a:lnTo>
                  <a:lnTo>
                    <a:pt x="4" y="46"/>
                  </a:lnTo>
                  <a:lnTo>
                    <a:pt x="4" y="54"/>
                  </a:lnTo>
                  <a:lnTo>
                    <a:pt x="4" y="64"/>
                  </a:lnTo>
                  <a:lnTo>
                    <a:pt x="4" y="76"/>
                  </a:lnTo>
                  <a:lnTo>
                    <a:pt x="4" y="88"/>
                  </a:lnTo>
                  <a:lnTo>
                    <a:pt x="4" y="100"/>
                  </a:lnTo>
                  <a:lnTo>
                    <a:pt x="4" y="118"/>
                  </a:lnTo>
                  <a:lnTo>
                    <a:pt x="4" y="138"/>
                  </a:lnTo>
                  <a:lnTo>
                    <a:pt x="8" y="160"/>
                  </a:lnTo>
                  <a:lnTo>
                    <a:pt x="8" y="180"/>
                  </a:lnTo>
                  <a:lnTo>
                    <a:pt x="8" y="196"/>
                  </a:lnTo>
                  <a:lnTo>
                    <a:pt x="8" y="208"/>
                  </a:lnTo>
                  <a:lnTo>
                    <a:pt x="8" y="218"/>
                  </a:lnTo>
                  <a:lnTo>
                    <a:pt x="8" y="230"/>
                  </a:lnTo>
                  <a:lnTo>
                    <a:pt x="8" y="242"/>
                  </a:lnTo>
                  <a:lnTo>
                    <a:pt x="8" y="250"/>
                  </a:lnTo>
                  <a:lnTo>
                    <a:pt x="8" y="256"/>
                  </a:lnTo>
                  <a:lnTo>
                    <a:pt x="8" y="264"/>
                  </a:lnTo>
                  <a:lnTo>
                    <a:pt x="8" y="272"/>
                  </a:lnTo>
                  <a:lnTo>
                    <a:pt x="8" y="280"/>
                  </a:lnTo>
                  <a:lnTo>
                    <a:pt x="12" y="288"/>
                  </a:lnTo>
                  <a:lnTo>
                    <a:pt x="12" y="296"/>
                  </a:lnTo>
                  <a:lnTo>
                    <a:pt x="12" y="304"/>
                  </a:lnTo>
                  <a:lnTo>
                    <a:pt x="12" y="306"/>
                  </a:lnTo>
                  <a:lnTo>
                    <a:pt x="12" y="306"/>
                  </a:lnTo>
                  <a:lnTo>
                    <a:pt x="12" y="310"/>
                  </a:lnTo>
                  <a:lnTo>
                    <a:pt x="12" y="310"/>
                  </a:lnTo>
                  <a:lnTo>
                    <a:pt x="12" y="314"/>
                  </a:lnTo>
                  <a:lnTo>
                    <a:pt x="12" y="314"/>
                  </a:lnTo>
                  <a:lnTo>
                    <a:pt x="12" y="314"/>
                  </a:lnTo>
                  <a:lnTo>
                    <a:pt x="12" y="318"/>
                  </a:lnTo>
                  <a:lnTo>
                    <a:pt x="12" y="318"/>
                  </a:lnTo>
                  <a:lnTo>
                    <a:pt x="12" y="322"/>
                  </a:lnTo>
                  <a:lnTo>
                    <a:pt x="12" y="322"/>
                  </a:lnTo>
                  <a:lnTo>
                    <a:pt x="12" y="326"/>
                  </a:lnTo>
                  <a:lnTo>
                    <a:pt x="12" y="326"/>
                  </a:lnTo>
                  <a:lnTo>
                    <a:pt x="12" y="326"/>
                  </a:lnTo>
                  <a:lnTo>
                    <a:pt x="12" y="330"/>
                  </a:lnTo>
                  <a:lnTo>
                    <a:pt x="12" y="330"/>
                  </a:lnTo>
                  <a:lnTo>
                    <a:pt x="12" y="334"/>
                  </a:lnTo>
                  <a:lnTo>
                    <a:pt x="12" y="338"/>
                  </a:lnTo>
                  <a:lnTo>
                    <a:pt x="12" y="342"/>
                  </a:lnTo>
                  <a:lnTo>
                    <a:pt x="12" y="346"/>
                  </a:lnTo>
                  <a:lnTo>
                    <a:pt x="12" y="350"/>
                  </a:lnTo>
                  <a:lnTo>
                    <a:pt x="12" y="354"/>
                  </a:lnTo>
                  <a:lnTo>
                    <a:pt x="12" y="356"/>
                  </a:lnTo>
                  <a:lnTo>
                    <a:pt x="12" y="356"/>
                  </a:lnTo>
                  <a:lnTo>
                    <a:pt x="12" y="360"/>
                  </a:lnTo>
                  <a:lnTo>
                    <a:pt x="12" y="364"/>
                  </a:lnTo>
                  <a:lnTo>
                    <a:pt x="16" y="368"/>
                  </a:lnTo>
                  <a:lnTo>
                    <a:pt x="16" y="372"/>
                  </a:lnTo>
                  <a:lnTo>
                    <a:pt x="16" y="372"/>
                  </a:lnTo>
                  <a:lnTo>
                    <a:pt x="16" y="376"/>
                  </a:lnTo>
                  <a:lnTo>
                    <a:pt x="16" y="380"/>
                  </a:lnTo>
                  <a:lnTo>
                    <a:pt x="16" y="380"/>
                  </a:lnTo>
                  <a:lnTo>
                    <a:pt x="16" y="384"/>
                  </a:lnTo>
                  <a:lnTo>
                    <a:pt x="16" y="388"/>
                  </a:lnTo>
                  <a:lnTo>
                    <a:pt x="16" y="388"/>
                  </a:lnTo>
                  <a:lnTo>
                    <a:pt x="16" y="392"/>
                  </a:lnTo>
                  <a:lnTo>
                    <a:pt x="16" y="396"/>
                  </a:lnTo>
                  <a:lnTo>
                    <a:pt x="16" y="396"/>
                  </a:lnTo>
                  <a:lnTo>
                    <a:pt x="16" y="400"/>
                  </a:lnTo>
                  <a:lnTo>
                    <a:pt x="16" y="400"/>
                  </a:lnTo>
                  <a:lnTo>
                    <a:pt x="16" y="402"/>
                  </a:lnTo>
                  <a:lnTo>
                    <a:pt x="16" y="406"/>
                  </a:lnTo>
                  <a:lnTo>
                    <a:pt x="16" y="406"/>
                  </a:lnTo>
                  <a:lnTo>
                    <a:pt x="16" y="410"/>
                  </a:lnTo>
                  <a:lnTo>
                    <a:pt x="16" y="410"/>
                  </a:lnTo>
                  <a:lnTo>
                    <a:pt x="16" y="414"/>
                  </a:lnTo>
                  <a:lnTo>
                    <a:pt x="16" y="414"/>
                  </a:lnTo>
                  <a:lnTo>
                    <a:pt x="16" y="418"/>
                  </a:lnTo>
                  <a:lnTo>
                    <a:pt x="20" y="422"/>
                  </a:lnTo>
                  <a:lnTo>
                    <a:pt x="20" y="422"/>
                  </a:lnTo>
                  <a:lnTo>
                    <a:pt x="20" y="426"/>
                  </a:lnTo>
                  <a:lnTo>
                    <a:pt x="20" y="426"/>
                  </a:lnTo>
                  <a:lnTo>
                    <a:pt x="20" y="430"/>
                  </a:lnTo>
                  <a:lnTo>
                    <a:pt x="20" y="430"/>
                  </a:lnTo>
                  <a:lnTo>
                    <a:pt x="20" y="430"/>
                  </a:lnTo>
                  <a:lnTo>
                    <a:pt x="20" y="434"/>
                  </a:lnTo>
                  <a:lnTo>
                    <a:pt x="20" y="434"/>
                  </a:lnTo>
                  <a:lnTo>
                    <a:pt x="20" y="438"/>
                  </a:lnTo>
                  <a:lnTo>
                    <a:pt x="20" y="438"/>
                  </a:lnTo>
                  <a:lnTo>
                    <a:pt x="20" y="438"/>
                  </a:lnTo>
                  <a:lnTo>
                    <a:pt x="20" y="442"/>
                  </a:lnTo>
                  <a:lnTo>
                    <a:pt x="20" y="442"/>
                  </a:lnTo>
                  <a:lnTo>
                    <a:pt x="20" y="442"/>
                  </a:lnTo>
                  <a:lnTo>
                    <a:pt x="20" y="446"/>
                  </a:lnTo>
                  <a:lnTo>
                    <a:pt x="20" y="446"/>
                  </a:lnTo>
                  <a:lnTo>
                    <a:pt x="24" y="450"/>
                  </a:lnTo>
                  <a:lnTo>
                    <a:pt x="24" y="450"/>
                  </a:lnTo>
                  <a:lnTo>
                    <a:pt x="24" y="450"/>
                  </a:lnTo>
                  <a:lnTo>
                    <a:pt x="24" y="452"/>
                  </a:lnTo>
                  <a:lnTo>
                    <a:pt x="24" y="452"/>
                  </a:lnTo>
                  <a:lnTo>
                    <a:pt x="24" y="452"/>
                  </a:lnTo>
                  <a:lnTo>
                    <a:pt x="24" y="452"/>
                  </a:lnTo>
                  <a:lnTo>
                    <a:pt x="24" y="456"/>
                  </a:lnTo>
                  <a:lnTo>
                    <a:pt x="24" y="456"/>
                  </a:lnTo>
                  <a:lnTo>
                    <a:pt x="24" y="456"/>
                  </a:lnTo>
                  <a:lnTo>
                    <a:pt x="24" y="460"/>
                  </a:lnTo>
                  <a:lnTo>
                    <a:pt x="28" y="460"/>
                  </a:lnTo>
                  <a:lnTo>
                    <a:pt x="28" y="460"/>
                  </a:lnTo>
                  <a:lnTo>
                    <a:pt x="28" y="460"/>
                  </a:lnTo>
                  <a:lnTo>
                    <a:pt x="28" y="464"/>
                  </a:lnTo>
                  <a:lnTo>
                    <a:pt x="28" y="464"/>
                  </a:lnTo>
                  <a:lnTo>
                    <a:pt x="28" y="464"/>
                  </a:lnTo>
                  <a:lnTo>
                    <a:pt x="28" y="464"/>
                  </a:lnTo>
                  <a:lnTo>
                    <a:pt x="28" y="464"/>
                  </a:lnTo>
                  <a:lnTo>
                    <a:pt x="28" y="468"/>
                  </a:lnTo>
                  <a:lnTo>
                    <a:pt x="32" y="468"/>
                  </a:lnTo>
                  <a:lnTo>
                    <a:pt x="32" y="468"/>
                  </a:lnTo>
                  <a:lnTo>
                    <a:pt x="32" y="468"/>
                  </a:lnTo>
                  <a:lnTo>
                    <a:pt x="32" y="468"/>
                  </a:lnTo>
                  <a:lnTo>
                    <a:pt x="32" y="468"/>
                  </a:lnTo>
                  <a:lnTo>
                    <a:pt x="32" y="468"/>
                  </a:lnTo>
                  <a:lnTo>
                    <a:pt x="32" y="468"/>
                  </a:lnTo>
                  <a:lnTo>
                    <a:pt x="32" y="468"/>
                  </a:lnTo>
                  <a:lnTo>
                    <a:pt x="32" y="468"/>
                  </a:lnTo>
                  <a:lnTo>
                    <a:pt x="34" y="468"/>
                  </a:lnTo>
                  <a:lnTo>
                    <a:pt x="34" y="468"/>
                  </a:lnTo>
                  <a:lnTo>
                    <a:pt x="34" y="468"/>
                  </a:lnTo>
                  <a:lnTo>
                    <a:pt x="34" y="468"/>
                  </a:lnTo>
                  <a:lnTo>
                    <a:pt x="34" y="468"/>
                  </a:lnTo>
                  <a:lnTo>
                    <a:pt x="34" y="468"/>
                  </a:lnTo>
                  <a:lnTo>
                    <a:pt x="34" y="468"/>
                  </a:lnTo>
                  <a:lnTo>
                    <a:pt x="34" y="468"/>
                  </a:lnTo>
                  <a:lnTo>
                    <a:pt x="38" y="468"/>
                  </a:lnTo>
                  <a:lnTo>
                    <a:pt x="38" y="468"/>
                  </a:lnTo>
                  <a:lnTo>
                    <a:pt x="38" y="468"/>
                  </a:lnTo>
                  <a:lnTo>
                    <a:pt x="38" y="464"/>
                  </a:lnTo>
                  <a:lnTo>
                    <a:pt x="38" y="464"/>
                  </a:lnTo>
                  <a:lnTo>
                    <a:pt x="38" y="464"/>
                  </a:lnTo>
                  <a:lnTo>
                    <a:pt x="38" y="464"/>
                  </a:lnTo>
                  <a:lnTo>
                    <a:pt x="38" y="464"/>
                  </a:lnTo>
                  <a:lnTo>
                    <a:pt x="38" y="464"/>
                  </a:lnTo>
                  <a:lnTo>
                    <a:pt x="42" y="460"/>
                  </a:lnTo>
                  <a:lnTo>
                    <a:pt x="42" y="460"/>
                  </a:lnTo>
                  <a:lnTo>
                    <a:pt x="42" y="460"/>
                  </a:lnTo>
                  <a:lnTo>
                    <a:pt x="42" y="460"/>
                  </a:lnTo>
                  <a:lnTo>
                    <a:pt x="42" y="456"/>
                  </a:lnTo>
                  <a:lnTo>
                    <a:pt x="42" y="456"/>
                  </a:lnTo>
                  <a:lnTo>
                    <a:pt x="42" y="456"/>
                  </a:lnTo>
                  <a:lnTo>
                    <a:pt x="42" y="452"/>
                  </a:lnTo>
                  <a:lnTo>
                    <a:pt x="42" y="452"/>
                  </a:lnTo>
                  <a:lnTo>
                    <a:pt x="42" y="452"/>
                  </a:lnTo>
                  <a:lnTo>
                    <a:pt x="42" y="452"/>
                  </a:lnTo>
                  <a:lnTo>
                    <a:pt x="42" y="450"/>
                  </a:lnTo>
                  <a:lnTo>
                    <a:pt x="42" y="450"/>
                  </a:lnTo>
                  <a:lnTo>
                    <a:pt x="46" y="450"/>
                  </a:lnTo>
                  <a:lnTo>
                    <a:pt x="46" y="450"/>
                  </a:lnTo>
                  <a:lnTo>
                    <a:pt x="46" y="450"/>
                  </a:lnTo>
                  <a:lnTo>
                    <a:pt x="46" y="446"/>
                  </a:lnTo>
                  <a:lnTo>
                    <a:pt x="46" y="446"/>
                  </a:lnTo>
                  <a:lnTo>
                    <a:pt x="46" y="446"/>
                  </a:lnTo>
                  <a:lnTo>
                    <a:pt x="46" y="446"/>
                  </a:lnTo>
                  <a:lnTo>
                    <a:pt x="46" y="446"/>
                  </a:lnTo>
                  <a:lnTo>
                    <a:pt x="46" y="446"/>
                  </a:lnTo>
                  <a:lnTo>
                    <a:pt x="46" y="442"/>
                  </a:lnTo>
                  <a:lnTo>
                    <a:pt x="46" y="442"/>
                  </a:lnTo>
                  <a:lnTo>
                    <a:pt x="46" y="442"/>
                  </a:lnTo>
                  <a:lnTo>
                    <a:pt x="46" y="442"/>
                  </a:lnTo>
                  <a:lnTo>
                    <a:pt x="46" y="442"/>
                  </a:lnTo>
                  <a:lnTo>
                    <a:pt x="46" y="442"/>
                  </a:lnTo>
                  <a:lnTo>
                    <a:pt x="46" y="442"/>
                  </a:lnTo>
                  <a:lnTo>
                    <a:pt x="46" y="442"/>
                  </a:lnTo>
                  <a:lnTo>
                    <a:pt x="46" y="442"/>
                  </a:lnTo>
                  <a:lnTo>
                    <a:pt x="46" y="438"/>
                  </a:lnTo>
                  <a:lnTo>
                    <a:pt x="46" y="438"/>
                  </a:lnTo>
                  <a:lnTo>
                    <a:pt x="46" y="438"/>
                  </a:lnTo>
                  <a:lnTo>
                    <a:pt x="46" y="438"/>
                  </a:lnTo>
                  <a:lnTo>
                    <a:pt x="46" y="438"/>
                  </a:lnTo>
                  <a:lnTo>
                    <a:pt x="46" y="434"/>
                  </a:lnTo>
                  <a:lnTo>
                    <a:pt x="46" y="434"/>
                  </a:lnTo>
                  <a:lnTo>
                    <a:pt x="46" y="434"/>
                  </a:lnTo>
                  <a:lnTo>
                    <a:pt x="46" y="430"/>
                  </a:lnTo>
                  <a:lnTo>
                    <a:pt x="46" y="430"/>
                  </a:lnTo>
                  <a:lnTo>
                    <a:pt x="46" y="430"/>
                  </a:lnTo>
                  <a:lnTo>
                    <a:pt x="46" y="426"/>
                  </a:lnTo>
                  <a:lnTo>
                    <a:pt x="46" y="426"/>
                  </a:lnTo>
                  <a:lnTo>
                    <a:pt x="50" y="422"/>
                  </a:lnTo>
                  <a:lnTo>
                    <a:pt x="50" y="418"/>
                  </a:lnTo>
                  <a:lnTo>
                    <a:pt x="50" y="418"/>
                  </a:lnTo>
                  <a:lnTo>
                    <a:pt x="50" y="414"/>
                  </a:lnTo>
                  <a:lnTo>
                    <a:pt x="50" y="414"/>
                  </a:lnTo>
                  <a:lnTo>
                    <a:pt x="50" y="410"/>
                  </a:lnTo>
                  <a:lnTo>
                    <a:pt x="50" y="406"/>
                  </a:lnTo>
                  <a:lnTo>
                    <a:pt x="50" y="406"/>
                  </a:lnTo>
                  <a:lnTo>
                    <a:pt x="50" y="402"/>
                  </a:lnTo>
                  <a:lnTo>
                    <a:pt x="50" y="402"/>
                  </a:lnTo>
                  <a:lnTo>
                    <a:pt x="50" y="400"/>
                  </a:lnTo>
                  <a:lnTo>
                    <a:pt x="50" y="396"/>
                  </a:lnTo>
                  <a:lnTo>
                    <a:pt x="50" y="396"/>
                  </a:lnTo>
                  <a:lnTo>
                    <a:pt x="50" y="392"/>
                  </a:lnTo>
                  <a:lnTo>
                    <a:pt x="50" y="388"/>
                  </a:lnTo>
                  <a:lnTo>
                    <a:pt x="50" y="384"/>
                  </a:lnTo>
                  <a:lnTo>
                    <a:pt x="50" y="384"/>
                  </a:lnTo>
                  <a:lnTo>
                    <a:pt x="50" y="380"/>
                  </a:lnTo>
                  <a:lnTo>
                    <a:pt x="54" y="376"/>
                  </a:lnTo>
                  <a:lnTo>
                    <a:pt x="54" y="372"/>
                  </a:lnTo>
                  <a:lnTo>
                    <a:pt x="54" y="372"/>
                  </a:lnTo>
                  <a:lnTo>
                    <a:pt x="54" y="368"/>
                  </a:lnTo>
                  <a:lnTo>
                    <a:pt x="54" y="364"/>
                  </a:lnTo>
                  <a:lnTo>
                    <a:pt x="54" y="360"/>
                  </a:lnTo>
                  <a:lnTo>
                    <a:pt x="54" y="356"/>
                  </a:lnTo>
                  <a:lnTo>
                    <a:pt x="54" y="354"/>
                  </a:lnTo>
                  <a:lnTo>
                    <a:pt x="54" y="350"/>
                  </a:lnTo>
                  <a:lnTo>
                    <a:pt x="54" y="346"/>
                  </a:lnTo>
                  <a:lnTo>
                    <a:pt x="54" y="342"/>
                  </a:lnTo>
                  <a:lnTo>
                    <a:pt x="54" y="338"/>
                  </a:lnTo>
                  <a:lnTo>
                    <a:pt x="54" y="334"/>
                  </a:lnTo>
                  <a:lnTo>
                    <a:pt x="54" y="326"/>
                  </a:lnTo>
                  <a:lnTo>
                    <a:pt x="54" y="322"/>
                  </a:lnTo>
                  <a:lnTo>
                    <a:pt x="58" y="314"/>
                  </a:lnTo>
                  <a:lnTo>
                    <a:pt x="58" y="306"/>
                  </a:lnTo>
                  <a:lnTo>
                    <a:pt x="58" y="300"/>
                  </a:lnTo>
                  <a:lnTo>
                    <a:pt x="58" y="292"/>
                  </a:lnTo>
                  <a:lnTo>
                    <a:pt x="58" y="284"/>
                  </a:lnTo>
                  <a:lnTo>
                    <a:pt x="58" y="276"/>
                  </a:lnTo>
                  <a:lnTo>
                    <a:pt x="58" y="268"/>
                  </a:lnTo>
                  <a:lnTo>
                    <a:pt x="58" y="256"/>
                  </a:lnTo>
                  <a:lnTo>
                    <a:pt x="58" y="246"/>
                  </a:lnTo>
                  <a:lnTo>
                    <a:pt x="58" y="230"/>
                  </a:lnTo>
                  <a:lnTo>
                    <a:pt x="58" y="214"/>
                  </a:lnTo>
                  <a:lnTo>
                    <a:pt x="62" y="200"/>
                  </a:lnTo>
                  <a:lnTo>
                    <a:pt x="62" y="188"/>
                  </a:lnTo>
                  <a:lnTo>
                    <a:pt x="62" y="180"/>
                  </a:lnTo>
                  <a:lnTo>
                    <a:pt x="62" y="168"/>
                  </a:lnTo>
                  <a:lnTo>
                    <a:pt x="62" y="160"/>
                  </a:lnTo>
                  <a:lnTo>
                    <a:pt x="62" y="150"/>
                  </a:lnTo>
                  <a:lnTo>
                    <a:pt x="62" y="142"/>
                  </a:lnTo>
                  <a:lnTo>
                    <a:pt x="62" y="134"/>
                  </a:lnTo>
                  <a:lnTo>
                    <a:pt x="62" y="126"/>
                  </a:lnTo>
                  <a:lnTo>
                    <a:pt x="62" y="122"/>
                  </a:lnTo>
                  <a:lnTo>
                    <a:pt x="66" y="114"/>
                  </a:lnTo>
                  <a:lnTo>
                    <a:pt x="66" y="112"/>
                  </a:lnTo>
                  <a:lnTo>
                    <a:pt x="66" y="104"/>
                  </a:lnTo>
                  <a:lnTo>
                    <a:pt x="66" y="100"/>
                  </a:lnTo>
                  <a:lnTo>
                    <a:pt x="66" y="96"/>
                  </a:lnTo>
                  <a:lnTo>
                    <a:pt x="66" y="92"/>
                  </a:lnTo>
                  <a:lnTo>
                    <a:pt x="66" y="88"/>
                  </a:lnTo>
                  <a:lnTo>
                    <a:pt x="66" y="88"/>
                  </a:lnTo>
                  <a:lnTo>
                    <a:pt x="66" y="84"/>
                  </a:lnTo>
                  <a:lnTo>
                    <a:pt x="66" y="80"/>
                  </a:lnTo>
                  <a:lnTo>
                    <a:pt x="66" y="80"/>
                  </a:lnTo>
                  <a:lnTo>
                    <a:pt x="66" y="80"/>
                  </a:lnTo>
                  <a:lnTo>
                    <a:pt x="66" y="76"/>
                  </a:lnTo>
                  <a:lnTo>
                    <a:pt x="66" y="76"/>
                  </a:lnTo>
                  <a:lnTo>
                    <a:pt x="70" y="76"/>
                  </a:lnTo>
                  <a:lnTo>
                    <a:pt x="70" y="76"/>
                  </a:lnTo>
                  <a:lnTo>
                    <a:pt x="70" y="80"/>
                  </a:lnTo>
                  <a:lnTo>
                    <a:pt x="70" y="80"/>
                  </a:lnTo>
                  <a:lnTo>
                    <a:pt x="70" y="80"/>
                  </a:lnTo>
                  <a:lnTo>
                    <a:pt x="70" y="84"/>
                  </a:lnTo>
                  <a:lnTo>
                    <a:pt x="70" y="84"/>
                  </a:lnTo>
                  <a:lnTo>
                    <a:pt x="70" y="88"/>
                  </a:lnTo>
                  <a:lnTo>
                    <a:pt x="70" y="92"/>
                  </a:lnTo>
                  <a:lnTo>
                    <a:pt x="70" y="96"/>
                  </a:lnTo>
                  <a:lnTo>
                    <a:pt x="70" y="100"/>
                  </a:lnTo>
                  <a:lnTo>
                    <a:pt x="70" y="104"/>
                  </a:lnTo>
                  <a:lnTo>
                    <a:pt x="70" y="108"/>
                  </a:lnTo>
                  <a:lnTo>
                    <a:pt x="70" y="114"/>
                  </a:lnTo>
                  <a:lnTo>
                    <a:pt x="70" y="118"/>
                  </a:lnTo>
                  <a:lnTo>
                    <a:pt x="74" y="126"/>
                  </a:lnTo>
                  <a:lnTo>
                    <a:pt x="74" y="134"/>
                  </a:lnTo>
                  <a:lnTo>
                    <a:pt x="74" y="142"/>
                  </a:lnTo>
                  <a:lnTo>
                    <a:pt x="74" y="150"/>
                  </a:lnTo>
                  <a:lnTo>
                    <a:pt x="74" y="158"/>
                  </a:lnTo>
                  <a:lnTo>
                    <a:pt x="74" y="164"/>
                  </a:lnTo>
                  <a:lnTo>
                    <a:pt x="74" y="176"/>
                  </a:lnTo>
                  <a:lnTo>
                    <a:pt x="74" y="184"/>
                  </a:lnTo>
                  <a:lnTo>
                    <a:pt x="74" y="192"/>
                  </a:lnTo>
                  <a:lnTo>
                    <a:pt x="74" y="204"/>
                  </a:lnTo>
                  <a:lnTo>
                    <a:pt x="78" y="222"/>
                  </a:lnTo>
                  <a:lnTo>
                    <a:pt x="78" y="238"/>
                  </a:lnTo>
                  <a:lnTo>
                    <a:pt x="78" y="254"/>
                  </a:lnTo>
                  <a:lnTo>
                    <a:pt x="78" y="264"/>
                  </a:lnTo>
                  <a:lnTo>
                    <a:pt x="78" y="276"/>
                  </a:lnTo>
                  <a:lnTo>
                    <a:pt x="78" y="284"/>
                  </a:lnTo>
                  <a:lnTo>
                    <a:pt x="78" y="292"/>
                  </a:lnTo>
                  <a:lnTo>
                    <a:pt x="78" y="300"/>
                  </a:lnTo>
                  <a:lnTo>
                    <a:pt x="78" y="304"/>
                  </a:lnTo>
                  <a:lnTo>
                    <a:pt x="78" y="304"/>
                  </a:lnTo>
                  <a:lnTo>
                    <a:pt x="78" y="306"/>
                  </a:lnTo>
                  <a:lnTo>
                    <a:pt x="78" y="306"/>
                  </a:lnTo>
                  <a:lnTo>
                    <a:pt x="78" y="310"/>
                  </a:lnTo>
                  <a:lnTo>
                    <a:pt x="78" y="310"/>
                  </a:lnTo>
                  <a:lnTo>
                    <a:pt x="78" y="310"/>
                  </a:lnTo>
                  <a:lnTo>
                    <a:pt x="78" y="314"/>
                  </a:lnTo>
                  <a:lnTo>
                    <a:pt x="78" y="314"/>
                  </a:lnTo>
                  <a:lnTo>
                    <a:pt x="80" y="318"/>
                  </a:lnTo>
                  <a:lnTo>
                    <a:pt x="80" y="318"/>
                  </a:lnTo>
                  <a:lnTo>
                    <a:pt x="80" y="318"/>
                  </a:lnTo>
                  <a:lnTo>
                    <a:pt x="80" y="322"/>
                  </a:lnTo>
                  <a:lnTo>
                    <a:pt x="80" y="322"/>
                  </a:lnTo>
                  <a:lnTo>
                    <a:pt x="80" y="326"/>
                  </a:lnTo>
                  <a:lnTo>
                    <a:pt x="80" y="326"/>
                  </a:lnTo>
                  <a:lnTo>
                    <a:pt x="80" y="330"/>
                  </a:lnTo>
                  <a:lnTo>
                    <a:pt x="80" y="334"/>
                  </a:lnTo>
                  <a:lnTo>
                    <a:pt x="80" y="338"/>
                  </a:lnTo>
                  <a:lnTo>
                    <a:pt x="80" y="342"/>
                  </a:lnTo>
                  <a:lnTo>
                    <a:pt x="80" y="346"/>
                  </a:lnTo>
                  <a:lnTo>
                    <a:pt x="80" y="350"/>
                  </a:lnTo>
                  <a:lnTo>
                    <a:pt x="80" y="354"/>
                  </a:lnTo>
                  <a:lnTo>
                    <a:pt x="80" y="356"/>
                  </a:lnTo>
                  <a:lnTo>
                    <a:pt x="80" y="360"/>
                  </a:lnTo>
                  <a:lnTo>
                    <a:pt x="80" y="364"/>
                  </a:lnTo>
                  <a:lnTo>
                    <a:pt x="80" y="368"/>
                  </a:lnTo>
                  <a:lnTo>
                    <a:pt x="80" y="372"/>
                  </a:lnTo>
                  <a:lnTo>
                    <a:pt x="80" y="376"/>
                  </a:lnTo>
                  <a:lnTo>
                    <a:pt x="80" y="376"/>
                  </a:lnTo>
                  <a:lnTo>
                    <a:pt x="80" y="380"/>
                  </a:lnTo>
                  <a:lnTo>
                    <a:pt x="80" y="384"/>
                  </a:lnTo>
                  <a:lnTo>
                    <a:pt x="80" y="388"/>
                  </a:lnTo>
                  <a:lnTo>
                    <a:pt x="80" y="388"/>
                  </a:lnTo>
                  <a:lnTo>
                    <a:pt x="80" y="392"/>
                  </a:lnTo>
                  <a:lnTo>
                    <a:pt x="84" y="392"/>
                  </a:lnTo>
                  <a:lnTo>
                    <a:pt x="84" y="396"/>
                  </a:lnTo>
                  <a:lnTo>
                    <a:pt x="84" y="400"/>
                  </a:lnTo>
                  <a:lnTo>
                    <a:pt x="84" y="402"/>
                  </a:lnTo>
                  <a:lnTo>
                    <a:pt x="84" y="402"/>
                  </a:lnTo>
                  <a:lnTo>
                    <a:pt x="84" y="406"/>
                  </a:lnTo>
                  <a:lnTo>
                    <a:pt x="84" y="410"/>
                  </a:lnTo>
                  <a:lnTo>
                    <a:pt x="84" y="410"/>
                  </a:lnTo>
                  <a:lnTo>
                    <a:pt x="84" y="414"/>
                  </a:lnTo>
                  <a:lnTo>
                    <a:pt x="84" y="414"/>
                  </a:lnTo>
                  <a:lnTo>
                    <a:pt x="84" y="418"/>
                  </a:lnTo>
                  <a:lnTo>
                    <a:pt x="84" y="418"/>
                  </a:lnTo>
                  <a:lnTo>
                    <a:pt x="84" y="422"/>
                  </a:lnTo>
                  <a:lnTo>
                    <a:pt x="84" y="426"/>
                  </a:lnTo>
                  <a:lnTo>
                    <a:pt x="84" y="426"/>
                  </a:lnTo>
                  <a:lnTo>
                    <a:pt x="84" y="430"/>
                  </a:lnTo>
                  <a:lnTo>
                    <a:pt x="84" y="430"/>
                  </a:lnTo>
                  <a:lnTo>
                    <a:pt x="84" y="430"/>
                  </a:lnTo>
                  <a:lnTo>
                    <a:pt x="84" y="434"/>
                  </a:lnTo>
                  <a:lnTo>
                    <a:pt x="88" y="434"/>
                  </a:lnTo>
                  <a:lnTo>
                    <a:pt x="88" y="438"/>
                  </a:lnTo>
                  <a:lnTo>
                    <a:pt x="88" y="438"/>
                  </a:lnTo>
                  <a:lnTo>
                    <a:pt x="88" y="442"/>
                  </a:lnTo>
                  <a:lnTo>
                    <a:pt x="88" y="442"/>
                  </a:lnTo>
                  <a:lnTo>
                    <a:pt x="88" y="442"/>
                  </a:lnTo>
                  <a:lnTo>
                    <a:pt x="88" y="446"/>
                  </a:lnTo>
                  <a:lnTo>
                    <a:pt x="88" y="446"/>
                  </a:lnTo>
                  <a:lnTo>
                    <a:pt x="88" y="446"/>
                  </a:lnTo>
                  <a:lnTo>
                    <a:pt x="88" y="450"/>
                  </a:lnTo>
                  <a:lnTo>
                    <a:pt x="88" y="450"/>
                  </a:lnTo>
                  <a:lnTo>
                    <a:pt x="88" y="450"/>
                  </a:lnTo>
                  <a:lnTo>
                    <a:pt x="88" y="452"/>
                  </a:lnTo>
                  <a:lnTo>
                    <a:pt x="88" y="452"/>
                  </a:lnTo>
                  <a:lnTo>
                    <a:pt x="88" y="456"/>
                  </a:lnTo>
                  <a:lnTo>
                    <a:pt x="92" y="456"/>
                  </a:lnTo>
                  <a:lnTo>
                    <a:pt x="92" y="456"/>
                  </a:lnTo>
                  <a:lnTo>
                    <a:pt x="92" y="456"/>
                  </a:lnTo>
                  <a:lnTo>
                    <a:pt x="92" y="460"/>
                  </a:lnTo>
                  <a:lnTo>
                    <a:pt x="92" y="460"/>
                  </a:lnTo>
                  <a:lnTo>
                    <a:pt x="92" y="460"/>
                  </a:lnTo>
                  <a:lnTo>
                    <a:pt x="92" y="464"/>
                  </a:lnTo>
                  <a:lnTo>
                    <a:pt x="92" y="464"/>
                  </a:lnTo>
                  <a:lnTo>
                    <a:pt x="92" y="464"/>
                  </a:lnTo>
                  <a:lnTo>
                    <a:pt x="96" y="464"/>
                  </a:lnTo>
                  <a:lnTo>
                    <a:pt x="96" y="468"/>
                  </a:lnTo>
                  <a:lnTo>
                    <a:pt x="96" y="468"/>
                  </a:lnTo>
                  <a:lnTo>
                    <a:pt x="96" y="468"/>
                  </a:lnTo>
                  <a:lnTo>
                    <a:pt x="96" y="468"/>
                  </a:lnTo>
                  <a:lnTo>
                    <a:pt x="96" y="472"/>
                  </a:lnTo>
                  <a:lnTo>
                    <a:pt x="96" y="472"/>
                  </a:lnTo>
                  <a:lnTo>
                    <a:pt x="96" y="472"/>
                  </a:lnTo>
                  <a:lnTo>
                    <a:pt x="100" y="472"/>
                  </a:lnTo>
                  <a:lnTo>
                    <a:pt x="100" y="476"/>
                  </a:lnTo>
                  <a:lnTo>
                    <a:pt x="100" y="476"/>
                  </a:lnTo>
                  <a:lnTo>
                    <a:pt x="100" y="476"/>
                  </a:lnTo>
                  <a:lnTo>
                    <a:pt x="100" y="476"/>
                  </a:lnTo>
                  <a:lnTo>
                    <a:pt x="100" y="476"/>
                  </a:lnTo>
                  <a:lnTo>
                    <a:pt x="100" y="476"/>
                  </a:lnTo>
                  <a:lnTo>
                    <a:pt x="104" y="480"/>
                  </a:lnTo>
                  <a:lnTo>
                    <a:pt x="104" y="480"/>
                  </a:lnTo>
                  <a:lnTo>
                    <a:pt x="104" y="480"/>
                  </a:lnTo>
                  <a:lnTo>
                    <a:pt x="104" y="480"/>
                  </a:lnTo>
                  <a:lnTo>
                    <a:pt x="104" y="480"/>
                  </a:lnTo>
                  <a:lnTo>
                    <a:pt x="108" y="480"/>
                  </a:lnTo>
                  <a:lnTo>
                    <a:pt x="108" y="480"/>
                  </a:lnTo>
                  <a:lnTo>
                    <a:pt x="108" y="480"/>
                  </a:lnTo>
                  <a:lnTo>
                    <a:pt x="108" y="484"/>
                  </a:lnTo>
                  <a:lnTo>
                    <a:pt x="112" y="484"/>
                  </a:lnTo>
                  <a:lnTo>
                    <a:pt x="112" y="484"/>
                  </a:lnTo>
                  <a:lnTo>
                    <a:pt x="112" y="484"/>
                  </a:lnTo>
                  <a:lnTo>
                    <a:pt x="112" y="484"/>
                  </a:lnTo>
                  <a:lnTo>
                    <a:pt x="116" y="484"/>
                  </a:lnTo>
                  <a:lnTo>
                    <a:pt x="116" y="484"/>
                  </a:lnTo>
                  <a:lnTo>
                    <a:pt x="116" y="484"/>
                  </a:lnTo>
                  <a:lnTo>
                    <a:pt x="116" y="484"/>
                  </a:lnTo>
                  <a:lnTo>
                    <a:pt x="120" y="484"/>
                  </a:lnTo>
                  <a:lnTo>
                    <a:pt x="120" y="484"/>
                  </a:lnTo>
                  <a:lnTo>
                    <a:pt x="124" y="484"/>
                  </a:lnTo>
                  <a:lnTo>
                    <a:pt x="124" y="484"/>
                  </a:lnTo>
                  <a:lnTo>
                    <a:pt x="124" y="484"/>
                  </a:lnTo>
                  <a:lnTo>
                    <a:pt x="126" y="484"/>
                  </a:lnTo>
                  <a:lnTo>
                    <a:pt x="126" y="484"/>
                  </a:lnTo>
                  <a:lnTo>
                    <a:pt x="130" y="484"/>
                  </a:lnTo>
                  <a:lnTo>
                    <a:pt x="130" y="484"/>
                  </a:lnTo>
                  <a:lnTo>
                    <a:pt x="134" y="484"/>
                  </a:lnTo>
                  <a:lnTo>
                    <a:pt x="138" y="484"/>
                  </a:lnTo>
                  <a:lnTo>
                    <a:pt x="138" y="484"/>
                  </a:lnTo>
                  <a:lnTo>
                    <a:pt x="142" y="484"/>
                  </a:lnTo>
                  <a:lnTo>
                    <a:pt x="142" y="484"/>
                  </a:lnTo>
                  <a:lnTo>
                    <a:pt x="146" y="484"/>
                  </a:lnTo>
                  <a:lnTo>
                    <a:pt x="146" y="484"/>
                  </a:lnTo>
                  <a:lnTo>
                    <a:pt x="146" y="484"/>
                  </a:lnTo>
                  <a:lnTo>
                    <a:pt x="146" y="484"/>
                  </a:lnTo>
                  <a:lnTo>
                    <a:pt x="146" y="484"/>
                  </a:lnTo>
                  <a:lnTo>
                    <a:pt x="146" y="484"/>
                  </a:lnTo>
                  <a:lnTo>
                    <a:pt x="146" y="484"/>
                  </a:lnTo>
                  <a:lnTo>
                    <a:pt x="150" y="484"/>
                  </a:lnTo>
                  <a:lnTo>
                    <a:pt x="150" y="484"/>
                  </a:lnTo>
                  <a:lnTo>
                    <a:pt x="150" y="484"/>
                  </a:lnTo>
                  <a:lnTo>
                    <a:pt x="150" y="484"/>
                  </a:lnTo>
                  <a:lnTo>
                    <a:pt x="150" y="484"/>
                  </a:lnTo>
                  <a:lnTo>
                    <a:pt x="153" y="480"/>
                  </a:lnTo>
                  <a:lnTo>
                    <a:pt x="153" y="480"/>
                  </a:lnTo>
                  <a:lnTo>
                    <a:pt x="153" y="480"/>
                  </a:lnTo>
                  <a:lnTo>
                    <a:pt x="153" y="480"/>
                  </a:lnTo>
                  <a:lnTo>
                    <a:pt x="153" y="480"/>
                  </a:lnTo>
                  <a:lnTo>
                    <a:pt x="157" y="480"/>
                  </a:lnTo>
                  <a:lnTo>
                    <a:pt x="157" y="480"/>
                  </a:lnTo>
                  <a:lnTo>
                    <a:pt x="157" y="480"/>
                  </a:lnTo>
                  <a:lnTo>
                    <a:pt x="157" y="480"/>
                  </a:lnTo>
                  <a:lnTo>
                    <a:pt x="157" y="480"/>
                  </a:lnTo>
                  <a:lnTo>
                    <a:pt x="157" y="476"/>
                  </a:lnTo>
                  <a:lnTo>
                    <a:pt x="161" y="476"/>
                  </a:lnTo>
                  <a:lnTo>
                    <a:pt x="161" y="476"/>
                  </a:lnTo>
                  <a:lnTo>
                    <a:pt x="161" y="476"/>
                  </a:lnTo>
                  <a:lnTo>
                    <a:pt x="161" y="476"/>
                  </a:lnTo>
                  <a:lnTo>
                    <a:pt x="161" y="472"/>
                  </a:lnTo>
                  <a:lnTo>
                    <a:pt x="161" y="472"/>
                  </a:lnTo>
                  <a:lnTo>
                    <a:pt x="161" y="472"/>
                  </a:lnTo>
                  <a:lnTo>
                    <a:pt x="161" y="472"/>
                  </a:lnTo>
                  <a:lnTo>
                    <a:pt x="165" y="468"/>
                  </a:lnTo>
                  <a:lnTo>
                    <a:pt x="165" y="468"/>
                  </a:lnTo>
                  <a:lnTo>
                    <a:pt x="165" y="468"/>
                  </a:lnTo>
                  <a:lnTo>
                    <a:pt x="165" y="468"/>
                  </a:lnTo>
                  <a:lnTo>
                    <a:pt x="165" y="464"/>
                  </a:lnTo>
                  <a:lnTo>
                    <a:pt x="165" y="464"/>
                  </a:lnTo>
                  <a:lnTo>
                    <a:pt x="165" y="464"/>
                  </a:lnTo>
                  <a:lnTo>
                    <a:pt x="165" y="460"/>
                  </a:lnTo>
                  <a:lnTo>
                    <a:pt x="165" y="460"/>
                  </a:lnTo>
                  <a:lnTo>
                    <a:pt x="169" y="460"/>
                  </a:lnTo>
                  <a:lnTo>
                    <a:pt x="169" y="456"/>
                  </a:lnTo>
                  <a:lnTo>
                    <a:pt x="169" y="456"/>
                  </a:lnTo>
                  <a:lnTo>
                    <a:pt x="169" y="456"/>
                  </a:lnTo>
                  <a:lnTo>
                    <a:pt x="169" y="452"/>
                  </a:lnTo>
                  <a:lnTo>
                    <a:pt x="169" y="452"/>
                  </a:lnTo>
                  <a:lnTo>
                    <a:pt x="169" y="452"/>
                  </a:lnTo>
                  <a:lnTo>
                    <a:pt x="169" y="450"/>
                  </a:lnTo>
                  <a:lnTo>
                    <a:pt x="169" y="450"/>
                  </a:lnTo>
                  <a:lnTo>
                    <a:pt x="169" y="446"/>
                  </a:lnTo>
                  <a:lnTo>
                    <a:pt x="169" y="446"/>
                  </a:lnTo>
                  <a:lnTo>
                    <a:pt x="173" y="442"/>
                  </a:lnTo>
                  <a:lnTo>
                    <a:pt x="173" y="442"/>
                  </a:lnTo>
                  <a:lnTo>
                    <a:pt x="173" y="442"/>
                  </a:lnTo>
                  <a:lnTo>
                    <a:pt x="173" y="438"/>
                  </a:lnTo>
                  <a:lnTo>
                    <a:pt x="173" y="438"/>
                  </a:lnTo>
                  <a:lnTo>
                    <a:pt x="173" y="434"/>
                  </a:lnTo>
                  <a:lnTo>
                    <a:pt x="173" y="434"/>
                  </a:lnTo>
                  <a:lnTo>
                    <a:pt x="173" y="430"/>
                  </a:lnTo>
                  <a:lnTo>
                    <a:pt x="173" y="430"/>
                  </a:lnTo>
                  <a:lnTo>
                    <a:pt x="173" y="426"/>
                  </a:lnTo>
                  <a:lnTo>
                    <a:pt x="173" y="426"/>
                  </a:lnTo>
                  <a:lnTo>
                    <a:pt x="173" y="422"/>
                  </a:lnTo>
                  <a:lnTo>
                    <a:pt x="173" y="422"/>
                  </a:lnTo>
                  <a:lnTo>
                    <a:pt x="175" y="418"/>
                  </a:lnTo>
                  <a:lnTo>
                    <a:pt x="175" y="418"/>
                  </a:lnTo>
                  <a:lnTo>
                    <a:pt x="175" y="414"/>
                  </a:lnTo>
                  <a:lnTo>
                    <a:pt x="175" y="410"/>
                  </a:lnTo>
                  <a:lnTo>
                    <a:pt x="175" y="410"/>
                  </a:lnTo>
                  <a:lnTo>
                    <a:pt x="175" y="406"/>
                  </a:lnTo>
                  <a:lnTo>
                    <a:pt x="175" y="406"/>
                  </a:lnTo>
                  <a:lnTo>
                    <a:pt x="175" y="402"/>
                  </a:lnTo>
                  <a:lnTo>
                    <a:pt x="175" y="400"/>
                  </a:lnTo>
                  <a:lnTo>
                    <a:pt x="175" y="400"/>
                  </a:lnTo>
                  <a:lnTo>
                    <a:pt x="175" y="396"/>
                  </a:lnTo>
                  <a:lnTo>
                    <a:pt x="175" y="392"/>
                  </a:lnTo>
                  <a:lnTo>
                    <a:pt x="175" y="392"/>
                  </a:lnTo>
                  <a:lnTo>
                    <a:pt x="175" y="388"/>
                  </a:lnTo>
                  <a:lnTo>
                    <a:pt x="175" y="384"/>
                  </a:lnTo>
                  <a:lnTo>
                    <a:pt x="175" y="380"/>
                  </a:lnTo>
                  <a:lnTo>
                    <a:pt x="175" y="380"/>
                  </a:lnTo>
                  <a:lnTo>
                    <a:pt x="179" y="376"/>
                  </a:lnTo>
                  <a:lnTo>
                    <a:pt x="179" y="372"/>
                  </a:lnTo>
                  <a:lnTo>
                    <a:pt x="179" y="372"/>
                  </a:lnTo>
                  <a:lnTo>
                    <a:pt x="179" y="368"/>
                  </a:lnTo>
                  <a:lnTo>
                    <a:pt x="179" y="364"/>
                  </a:lnTo>
                  <a:lnTo>
                    <a:pt x="179" y="364"/>
                  </a:lnTo>
                  <a:lnTo>
                    <a:pt x="179" y="364"/>
                  </a:lnTo>
                  <a:lnTo>
                    <a:pt x="179" y="360"/>
                  </a:lnTo>
                  <a:lnTo>
                    <a:pt x="179" y="360"/>
                  </a:lnTo>
                  <a:lnTo>
                    <a:pt x="179" y="360"/>
                  </a:lnTo>
                  <a:lnTo>
                    <a:pt x="179" y="360"/>
                  </a:lnTo>
                  <a:lnTo>
                    <a:pt x="179" y="356"/>
                  </a:lnTo>
                  <a:lnTo>
                    <a:pt x="179" y="356"/>
                  </a:lnTo>
                  <a:lnTo>
                    <a:pt x="179" y="354"/>
                  </a:lnTo>
                  <a:lnTo>
                    <a:pt x="179" y="354"/>
                  </a:lnTo>
                  <a:lnTo>
                    <a:pt x="179" y="354"/>
                  </a:lnTo>
                  <a:lnTo>
                    <a:pt x="179" y="350"/>
                  </a:lnTo>
                  <a:lnTo>
                    <a:pt x="179" y="350"/>
                  </a:lnTo>
                  <a:lnTo>
                    <a:pt x="179" y="350"/>
                  </a:lnTo>
                  <a:lnTo>
                    <a:pt x="179" y="346"/>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Freeform 130"/>
            <p:cNvSpPr>
              <a:spLocks/>
            </p:cNvSpPr>
            <p:nvPr/>
          </p:nvSpPr>
          <p:spPr bwMode="auto">
            <a:xfrm>
              <a:off x="3097" y="2488"/>
              <a:ext cx="181" cy="283"/>
            </a:xfrm>
            <a:custGeom>
              <a:avLst/>
              <a:gdLst>
                <a:gd name="T0" fmla="*/ 0 w 362"/>
                <a:gd name="T1" fmla="*/ 406 h 568"/>
                <a:gd name="T2" fmla="*/ 4 w 362"/>
                <a:gd name="T3" fmla="*/ 360 h 568"/>
                <a:gd name="T4" fmla="*/ 4 w 362"/>
                <a:gd name="T5" fmla="*/ 302 h 568"/>
                <a:gd name="T6" fmla="*/ 8 w 362"/>
                <a:gd name="T7" fmla="*/ 188 h 568"/>
                <a:gd name="T8" fmla="*/ 12 w 362"/>
                <a:gd name="T9" fmla="*/ 72 h 568"/>
                <a:gd name="T10" fmla="*/ 16 w 362"/>
                <a:gd name="T11" fmla="*/ 22 h 568"/>
                <a:gd name="T12" fmla="*/ 16 w 362"/>
                <a:gd name="T13" fmla="*/ 2 h 568"/>
                <a:gd name="T14" fmla="*/ 16 w 362"/>
                <a:gd name="T15" fmla="*/ 2 h 568"/>
                <a:gd name="T16" fmla="*/ 20 w 362"/>
                <a:gd name="T17" fmla="*/ 22 h 568"/>
                <a:gd name="T18" fmla="*/ 20 w 362"/>
                <a:gd name="T19" fmla="*/ 72 h 568"/>
                <a:gd name="T20" fmla="*/ 24 w 362"/>
                <a:gd name="T21" fmla="*/ 168 h 568"/>
                <a:gd name="T22" fmla="*/ 28 w 362"/>
                <a:gd name="T23" fmla="*/ 294 h 568"/>
                <a:gd name="T24" fmla="*/ 28 w 362"/>
                <a:gd name="T25" fmla="*/ 360 h 568"/>
                <a:gd name="T26" fmla="*/ 32 w 362"/>
                <a:gd name="T27" fmla="*/ 410 h 568"/>
                <a:gd name="T28" fmla="*/ 32 w 362"/>
                <a:gd name="T29" fmla="*/ 440 h 568"/>
                <a:gd name="T30" fmla="*/ 32 w 362"/>
                <a:gd name="T31" fmla="*/ 452 h 568"/>
                <a:gd name="T32" fmla="*/ 36 w 362"/>
                <a:gd name="T33" fmla="*/ 464 h 568"/>
                <a:gd name="T34" fmla="*/ 36 w 362"/>
                <a:gd name="T35" fmla="*/ 476 h 568"/>
                <a:gd name="T36" fmla="*/ 36 w 362"/>
                <a:gd name="T37" fmla="*/ 484 h 568"/>
                <a:gd name="T38" fmla="*/ 36 w 362"/>
                <a:gd name="T39" fmla="*/ 490 h 568"/>
                <a:gd name="T40" fmla="*/ 36 w 362"/>
                <a:gd name="T41" fmla="*/ 494 h 568"/>
                <a:gd name="T42" fmla="*/ 40 w 362"/>
                <a:gd name="T43" fmla="*/ 502 h 568"/>
                <a:gd name="T44" fmla="*/ 40 w 362"/>
                <a:gd name="T45" fmla="*/ 506 h 568"/>
                <a:gd name="T46" fmla="*/ 40 w 362"/>
                <a:gd name="T47" fmla="*/ 514 h 568"/>
                <a:gd name="T48" fmla="*/ 40 w 362"/>
                <a:gd name="T49" fmla="*/ 522 h 568"/>
                <a:gd name="T50" fmla="*/ 40 w 362"/>
                <a:gd name="T51" fmla="*/ 526 h 568"/>
                <a:gd name="T52" fmla="*/ 42 w 362"/>
                <a:gd name="T53" fmla="*/ 530 h 568"/>
                <a:gd name="T54" fmla="*/ 42 w 362"/>
                <a:gd name="T55" fmla="*/ 540 h 568"/>
                <a:gd name="T56" fmla="*/ 46 w 362"/>
                <a:gd name="T57" fmla="*/ 548 h 568"/>
                <a:gd name="T58" fmla="*/ 50 w 362"/>
                <a:gd name="T59" fmla="*/ 556 h 568"/>
                <a:gd name="T60" fmla="*/ 58 w 362"/>
                <a:gd name="T61" fmla="*/ 560 h 568"/>
                <a:gd name="T62" fmla="*/ 62 w 362"/>
                <a:gd name="T63" fmla="*/ 564 h 568"/>
                <a:gd name="T64" fmla="*/ 74 w 362"/>
                <a:gd name="T65" fmla="*/ 564 h 568"/>
                <a:gd name="T66" fmla="*/ 90 w 362"/>
                <a:gd name="T67" fmla="*/ 568 h 568"/>
                <a:gd name="T68" fmla="*/ 104 w 362"/>
                <a:gd name="T69" fmla="*/ 568 h 568"/>
                <a:gd name="T70" fmla="*/ 112 w 362"/>
                <a:gd name="T71" fmla="*/ 564 h 568"/>
                <a:gd name="T72" fmla="*/ 120 w 362"/>
                <a:gd name="T73" fmla="*/ 560 h 568"/>
                <a:gd name="T74" fmla="*/ 124 w 362"/>
                <a:gd name="T75" fmla="*/ 556 h 568"/>
                <a:gd name="T76" fmla="*/ 128 w 362"/>
                <a:gd name="T77" fmla="*/ 548 h 568"/>
                <a:gd name="T78" fmla="*/ 132 w 362"/>
                <a:gd name="T79" fmla="*/ 540 h 568"/>
                <a:gd name="T80" fmla="*/ 136 w 362"/>
                <a:gd name="T81" fmla="*/ 526 h 568"/>
                <a:gd name="T82" fmla="*/ 138 w 362"/>
                <a:gd name="T83" fmla="*/ 494 h 568"/>
                <a:gd name="T84" fmla="*/ 142 w 362"/>
                <a:gd name="T85" fmla="*/ 476 h 568"/>
                <a:gd name="T86" fmla="*/ 142 w 362"/>
                <a:gd name="T87" fmla="*/ 468 h 568"/>
                <a:gd name="T88" fmla="*/ 146 w 362"/>
                <a:gd name="T89" fmla="*/ 468 h 568"/>
                <a:gd name="T90" fmla="*/ 150 w 362"/>
                <a:gd name="T91" fmla="*/ 476 h 568"/>
                <a:gd name="T92" fmla="*/ 150 w 362"/>
                <a:gd name="T93" fmla="*/ 490 h 568"/>
                <a:gd name="T94" fmla="*/ 158 w 362"/>
                <a:gd name="T95" fmla="*/ 522 h 568"/>
                <a:gd name="T96" fmla="*/ 158 w 362"/>
                <a:gd name="T97" fmla="*/ 536 h 568"/>
                <a:gd name="T98" fmla="*/ 162 w 362"/>
                <a:gd name="T99" fmla="*/ 548 h 568"/>
                <a:gd name="T100" fmla="*/ 166 w 362"/>
                <a:gd name="T101" fmla="*/ 556 h 568"/>
                <a:gd name="T102" fmla="*/ 170 w 362"/>
                <a:gd name="T103" fmla="*/ 560 h 568"/>
                <a:gd name="T104" fmla="*/ 178 w 362"/>
                <a:gd name="T105" fmla="*/ 564 h 568"/>
                <a:gd name="T106" fmla="*/ 184 w 362"/>
                <a:gd name="T107" fmla="*/ 564 h 568"/>
                <a:gd name="T108" fmla="*/ 208 w 362"/>
                <a:gd name="T109" fmla="*/ 564 h 568"/>
                <a:gd name="T110" fmla="*/ 238 w 362"/>
                <a:gd name="T111" fmla="*/ 564 h 568"/>
                <a:gd name="T112" fmla="*/ 278 w 362"/>
                <a:gd name="T113" fmla="*/ 564 h 568"/>
                <a:gd name="T114" fmla="*/ 312 w 362"/>
                <a:gd name="T115" fmla="*/ 564 h 568"/>
                <a:gd name="T116" fmla="*/ 330 w 362"/>
                <a:gd name="T117" fmla="*/ 560 h 568"/>
                <a:gd name="T118" fmla="*/ 342 w 362"/>
                <a:gd name="T119" fmla="*/ 556 h 568"/>
                <a:gd name="T120" fmla="*/ 350 w 362"/>
                <a:gd name="T121" fmla="*/ 552 h 568"/>
                <a:gd name="T122" fmla="*/ 358 w 362"/>
                <a:gd name="T123" fmla="*/ 548 h 568"/>
                <a:gd name="T124" fmla="*/ 358 w 362"/>
                <a:gd name="T125" fmla="*/ 544 h 5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62" h="568">
                  <a:moveTo>
                    <a:pt x="0" y="430"/>
                  </a:moveTo>
                  <a:lnTo>
                    <a:pt x="0" y="430"/>
                  </a:lnTo>
                  <a:lnTo>
                    <a:pt x="0" y="430"/>
                  </a:lnTo>
                  <a:lnTo>
                    <a:pt x="0" y="426"/>
                  </a:lnTo>
                  <a:lnTo>
                    <a:pt x="0" y="422"/>
                  </a:lnTo>
                  <a:lnTo>
                    <a:pt x="0" y="418"/>
                  </a:lnTo>
                  <a:lnTo>
                    <a:pt x="0" y="414"/>
                  </a:lnTo>
                  <a:lnTo>
                    <a:pt x="0" y="406"/>
                  </a:lnTo>
                  <a:lnTo>
                    <a:pt x="0" y="402"/>
                  </a:lnTo>
                  <a:lnTo>
                    <a:pt x="0" y="398"/>
                  </a:lnTo>
                  <a:lnTo>
                    <a:pt x="0" y="390"/>
                  </a:lnTo>
                  <a:lnTo>
                    <a:pt x="4" y="388"/>
                  </a:lnTo>
                  <a:lnTo>
                    <a:pt x="4" y="380"/>
                  </a:lnTo>
                  <a:lnTo>
                    <a:pt x="4" y="372"/>
                  </a:lnTo>
                  <a:lnTo>
                    <a:pt x="4" y="368"/>
                  </a:lnTo>
                  <a:lnTo>
                    <a:pt x="4" y="360"/>
                  </a:lnTo>
                  <a:lnTo>
                    <a:pt x="4" y="356"/>
                  </a:lnTo>
                  <a:lnTo>
                    <a:pt x="4" y="348"/>
                  </a:lnTo>
                  <a:lnTo>
                    <a:pt x="4" y="340"/>
                  </a:lnTo>
                  <a:lnTo>
                    <a:pt x="4" y="334"/>
                  </a:lnTo>
                  <a:lnTo>
                    <a:pt x="4" y="326"/>
                  </a:lnTo>
                  <a:lnTo>
                    <a:pt x="4" y="318"/>
                  </a:lnTo>
                  <a:lnTo>
                    <a:pt x="4" y="310"/>
                  </a:lnTo>
                  <a:lnTo>
                    <a:pt x="4" y="302"/>
                  </a:lnTo>
                  <a:lnTo>
                    <a:pt x="4" y="292"/>
                  </a:lnTo>
                  <a:lnTo>
                    <a:pt x="4" y="284"/>
                  </a:lnTo>
                  <a:lnTo>
                    <a:pt x="4" y="272"/>
                  </a:lnTo>
                  <a:lnTo>
                    <a:pt x="8" y="260"/>
                  </a:lnTo>
                  <a:lnTo>
                    <a:pt x="8" y="248"/>
                  </a:lnTo>
                  <a:lnTo>
                    <a:pt x="8" y="234"/>
                  </a:lnTo>
                  <a:lnTo>
                    <a:pt x="8" y="214"/>
                  </a:lnTo>
                  <a:lnTo>
                    <a:pt x="8" y="188"/>
                  </a:lnTo>
                  <a:lnTo>
                    <a:pt x="8" y="160"/>
                  </a:lnTo>
                  <a:lnTo>
                    <a:pt x="8" y="142"/>
                  </a:lnTo>
                  <a:lnTo>
                    <a:pt x="12" y="126"/>
                  </a:lnTo>
                  <a:lnTo>
                    <a:pt x="12" y="110"/>
                  </a:lnTo>
                  <a:lnTo>
                    <a:pt x="12" y="102"/>
                  </a:lnTo>
                  <a:lnTo>
                    <a:pt x="12" y="92"/>
                  </a:lnTo>
                  <a:lnTo>
                    <a:pt x="12" y="84"/>
                  </a:lnTo>
                  <a:lnTo>
                    <a:pt x="12" y="72"/>
                  </a:lnTo>
                  <a:lnTo>
                    <a:pt x="12" y="64"/>
                  </a:lnTo>
                  <a:lnTo>
                    <a:pt x="12" y="56"/>
                  </a:lnTo>
                  <a:lnTo>
                    <a:pt x="12" y="50"/>
                  </a:lnTo>
                  <a:lnTo>
                    <a:pt x="12" y="46"/>
                  </a:lnTo>
                  <a:lnTo>
                    <a:pt x="12" y="38"/>
                  </a:lnTo>
                  <a:lnTo>
                    <a:pt x="12" y="34"/>
                  </a:lnTo>
                  <a:lnTo>
                    <a:pt x="16" y="30"/>
                  </a:lnTo>
                  <a:lnTo>
                    <a:pt x="16" y="22"/>
                  </a:lnTo>
                  <a:lnTo>
                    <a:pt x="16" y="18"/>
                  </a:lnTo>
                  <a:lnTo>
                    <a:pt x="16" y="14"/>
                  </a:lnTo>
                  <a:lnTo>
                    <a:pt x="16" y="10"/>
                  </a:lnTo>
                  <a:lnTo>
                    <a:pt x="16" y="10"/>
                  </a:lnTo>
                  <a:lnTo>
                    <a:pt x="16" y="6"/>
                  </a:lnTo>
                  <a:lnTo>
                    <a:pt x="16" y="2"/>
                  </a:lnTo>
                  <a:lnTo>
                    <a:pt x="16" y="2"/>
                  </a:lnTo>
                  <a:lnTo>
                    <a:pt x="16" y="2"/>
                  </a:lnTo>
                  <a:lnTo>
                    <a:pt x="16" y="0"/>
                  </a:lnTo>
                  <a:lnTo>
                    <a:pt x="16" y="0"/>
                  </a:lnTo>
                  <a:lnTo>
                    <a:pt x="16" y="0"/>
                  </a:lnTo>
                  <a:lnTo>
                    <a:pt x="16" y="0"/>
                  </a:lnTo>
                  <a:lnTo>
                    <a:pt x="16" y="0"/>
                  </a:lnTo>
                  <a:lnTo>
                    <a:pt x="16" y="0"/>
                  </a:lnTo>
                  <a:lnTo>
                    <a:pt x="16" y="0"/>
                  </a:lnTo>
                  <a:lnTo>
                    <a:pt x="16" y="2"/>
                  </a:lnTo>
                  <a:lnTo>
                    <a:pt x="16" y="2"/>
                  </a:lnTo>
                  <a:lnTo>
                    <a:pt x="20" y="2"/>
                  </a:lnTo>
                  <a:lnTo>
                    <a:pt x="20" y="6"/>
                  </a:lnTo>
                  <a:lnTo>
                    <a:pt x="20" y="6"/>
                  </a:lnTo>
                  <a:lnTo>
                    <a:pt x="20" y="10"/>
                  </a:lnTo>
                  <a:lnTo>
                    <a:pt x="20" y="14"/>
                  </a:lnTo>
                  <a:lnTo>
                    <a:pt x="20" y="18"/>
                  </a:lnTo>
                  <a:lnTo>
                    <a:pt x="20" y="22"/>
                  </a:lnTo>
                  <a:lnTo>
                    <a:pt x="20" y="26"/>
                  </a:lnTo>
                  <a:lnTo>
                    <a:pt x="20" y="34"/>
                  </a:lnTo>
                  <a:lnTo>
                    <a:pt x="20" y="38"/>
                  </a:lnTo>
                  <a:lnTo>
                    <a:pt x="20" y="42"/>
                  </a:lnTo>
                  <a:lnTo>
                    <a:pt x="20" y="50"/>
                  </a:lnTo>
                  <a:lnTo>
                    <a:pt x="20" y="56"/>
                  </a:lnTo>
                  <a:lnTo>
                    <a:pt x="20" y="64"/>
                  </a:lnTo>
                  <a:lnTo>
                    <a:pt x="20" y="72"/>
                  </a:lnTo>
                  <a:lnTo>
                    <a:pt x="20" y="80"/>
                  </a:lnTo>
                  <a:lnTo>
                    <a:pt x="24" y="88"/>
                  </a:lnTo>
                  <a:lnTo>
                    <a:pt x="24" y="98"/>
                  </a:lnTo>
                  <a:lnTo>
                    <a:pt x="24" y="106"/>
                  </a:lnTo>
                  <a:lnTo>
                    <a:pt x="24" y="122"/>
                  </a:lnTo>
                  <a:lnTo>
                    <a:pt x="24" y="134"/>
                  </a:lnTo>
                  <a:lnTo>
                    <a:pt x="24" y="148"/>
                  </a:lnTo>
                  <a:lnTo>
                    <a:pt x="24" y="168"/>
                  </a:lnTo>
                  <a:lnTo>
                    <a:pt x="24" y="196"/>
                  </a:lnTo>
                  <a:lnTo>
                    <a:pt x="24" y="222"/>
                  </a:lnTo>
                  <a:lnTo>
                    <a:pt x="28" y="242"/>
                  </a:lnTo>
                  <a:lnTo>
                    <a:pt x="28" y="256"/>
                  </a:lnTo>
                  <a:lnTo>
                    <a:pt x="28" y="268"/>
                  </a:lnTo>
                  <a:lnTo>
                    <a:pt x="28" y="280"/>
                  </a:lnTo>
                  <a:lnTo>
                    <a:pt x="28" y="288"/>
                  </a:lnTo>
                  <a:lnTo>
                    <a:pt x="28" y="294"/>
                  </a:lnTo>
                  <a:lnTo>
                    <a:pt x="28" y="306"/>
                  </a:lnTo>
                  <a:lnTo>
                    <a:pt x="28" y="314"/>
                  </a:lnTo>
                  <a:lnTo>
                    <a:pt x="28" y="326"/>
                  </a:lnTo>
                  <a:lnTo>
                    <a:pt x="28" y="334"/>
                  </a:lnTo>
                  <a:lnTo>
                    <a:pt x="28" y="340"/>
                  </a:lnTo>
                  <a:lnTo>
                    <a:pt x="28" y="344"/>
                  </a:lnTo>
                  <a:lnTo>
                    <a:pt x="28" y="352"/>
                  </a:lnTo>
                  <a:lnTo>
                    <a:pt x="28" y="360"/>
                  </a:lnTo>
                  <a:lnTo>
                    <a:pt x="32" y="368"/>
                  </a:lnTo>
                  <a:lnTo>
                    <a:pt x="32" y="376"/>
                  </a:lnTo>
                  <a:lnTo>
                    <a:pt x="32" y="380"/>
                  </a:lnTo>
                  <a:lnTo>
                    <a:pt x="32" y="388"/>
                  </a:lnTo>
                  <a:lnTo>
                    <a:pt x="32" y="390"/>
                  </a:lnTo>
                  <a:lnTo>
                    <a:pt x="32" y="398"/>
                  </a:lnTo>
                  <a:lnTo>
                    <a:pt x="32" y="402"/>
                  </a:lnTo>
                  <a:lnTo>
                    <a:pt x="32" y="410"/>
                  </a:lnTo>
                  <a:lnTo>
                    <a:pt x="32" y="414"/>
                  </a:lnTo>
                  <a:lnTo>
                    <a:pt x="32" y="422"/>
                  </a:lnTo>
                  <a:lnTo>
                    <a:pt x="32" y="426"/>
                  </a:lnTo>
                  <a:lnTo>
                    <a:pt x="32" y="430"/>
                  </a:lnTo>
                  <a:lnTo>
                    <a:pt x="32" y="430"/>
                  </a:lnTo>
                  <a:lnTo>
                    <a:pt x="32" y="434"/>
                  </a:lnTo>
                  <a:lnTo>
                    <a:pt x="32" y="438"/>
                  </a:lnTo>
                  <a:lnTo>
                    <a:pt x="32" y="440"/>
                  </a:lnTo>
                  <a:lnTo>
                    <a:pt x="32" y="444"/>
                  </a:lnTo>
                  <a:lnTo>
                    <a:pt x="32" y="444"/>
                  </a:lnTo>
                  <a:lnTo>
                    <a:pt x="32" y="448"/>
                  </a:lnTo>
                  <a:lnTo>
                    <a:pt x="32" y="448"/>
                  </a:lnTo>
                  <a:lnTo>
                    <a:pt x="32" y="448"/>
                  </a:lnTo>
                  <a:lnTo>
                    <a:pt x="32" y="452"/>
                  </a:lnTo>
                  <a:lnTo>
                    <a:pt x="32" y="452"/>
                  </a:lnTo>
                  <a:lnTo>
                    <a:pt x="32" y="452"/>
                  </a:lnTo>
                  <a:lnTo>
                    <a:pt x="36" y="456"/>
                  </a:lnTo>
                  <a:lnTo>
                    <a:pt x="36" y="456"/>
                  </a:lnTo>
                  <a:lnTo>
                    <a:pt x="36" y="456"/>
                  </a:lnTo>
                  <a:lnTo>
                    <a:pt x="36" y="460"/>
                  </a:lnTo>
                  <a:lnTo>
                    <a:pt x="36" y="460"/>
                  </a:lnTo>
                  <a:lnTo>
                    <a:pt x="36" y="460"/>
                  </a:lnTo>
                  <a:lnTo>
                    <a:pt x="36" y="464"/>
                  </a:lnTo>
                  <a:lnTo>
                    <a:pt x="36" y="464"/>
                  </a:lnTo>
                  <a:lnTo>
                    <a:pt x="36" y="464"/>
                  </a:lnTo>
                  <a:lnTo>
                    <a:pt x="36" y="468"/>
                  </a:lnTo>
                  <a:lnTo>
                    <a:pt x="36" y="468"/>
                  </a:lnTo>
                  <a:lnTo>
                    <a:pt x="36" y="468"/>
                  </a:lnTo>
                  <a:lnTo>
                    <a:pt x="36" y="468"/>
                  </a:lnTo>
                  <a:lnTo>
                    <a:pt x="36" y="472"/>
                  </a:lnTo>
                  <a:lnTo>
                    <a:pt x="36" y="472"/>
                  </a:lnTo>
                  <a:lnTo>
                    <a:pt x="36" y="476"/>
                  </a:lnTo>
                  <a:lnTo>
                    <a:pt x="36" y="476"/>
                  </a:lnTo>
                  <a:lnTo>
                    <a:pt x="36" y="476"/>
                  </a:lnTo>
                  <a:lnTo>
                    <a:pt x="36" y="476"/>
                  </a:lnTo>
                  <a:lnTo>
                    <a:pt x="36" y="480"/>
                  </a:lnTo>
                  <a:lnTo>
                    <a:pt x="36" y="480"/>
                  </a:lnTo>
                  <a:lnTo>
                    <a:pt x="36" y="480"/>
                  </a:lnTo>
                  <a:lnTo>
                    <a:pt x="36" y="484"/>
                  </a:lnTo>
                  <a:lnTo>
                    <a:pt x="36" y="484"/>
                  </a:lnTo>
                  <a:lnTo>
                    <a:pt x="36" y="484"/>
                  </a:lnTo>
                  <a:lnTo>
                    <a:pt x="36" y="484"/>
                  </a:lnTo>
                  <a:lnTo>
                    <a:pt x="36" y="486"/>
                  </a:lnTo>
                  <a:lnTo>
                    <a:pt x="36" y="486"/>
                  </a:lnTo>
                  <a:lnTo>
                    <a:pt x="36" y="486"/>
                  </a:lnTo>
                  <a:lnTo>
                    <a:pt x="36" y="486"/>
                  </a:lnTo>
                  <a:lnTo>
                    <a:pt x="36" y="486"/>
                  </a:lnTo>
                  <a:lnTo>
                    <a:pt x="36" y="490"/>
                  </a:lnTo>
                  <a:lnTo>
                    <a:pt x="36" y="490"/>
                  </a:lnTo>
                  <a:lnTo>
                    <a:pt x="36" y="490"/>
                  </a:lnTo>
                  <a:lnTo>
                    <a:pt x="36" y="490"/>
                  </a:lnTo>
                  <a:lnTo>
                    <a:pt x="36" y="494"/>
                  </a:lnTo>
                  <a:lnTo>
                    <a:pt x="36" y="494"/>
                  </a:lnTo>
                  <a:lnTo>
                    <a:pt x="36" y="494"/>
                  </a:lnTo>
                  <a:lnTo>
                    <a:pt x="36" y="494"/>
                  </a:lnTo>
                  <a:lnTo>
                    <a:pt x="36" y="494"/>
                  </a:lnTo>
                  <a:lnTo>
                    <a:pt x="36" y="498"/>
                  </a:lnTo>
                  <a:lnTo>
                    <a:pt x="36" y="498"/>
                  </a:lnTo>
                  <a:lnTo>
                    <a:pt x="40" y="498"/>
                  </a:lnTo>
                  <a:lnTo>
                    <a:pt x="40" y="498"/>
                  </a:lnTo>
                  <a:lnTo>
                    <a:pt x="40" y="498"/>
                  </a:lnTo>
                  <a:lnTo>
                    <a:pt x="40" y="502"/>
                  </a:lnTo>
                  <a:lnTo>
                    <a:pt x="40" y="502"/>
                  </a:lnTo>
                  <a:lnTo>
                    <a:pt x="40" y="502"/>
                  </a:lnTo>
                  <a:lnTo>
                    <a:pt x="40" y="502"/>
                  </a:lnTo>
                  <a:lnTo>
                    <a:pt x="40" y="502"/>
                  </a:lnTo>
                  <a:lnTo>
                    <a:pt x="40" y="506"/>
                  </a:lnTo>
                  <a:lnTo>
                    <a:pt x="40" y="506"/>
                  </a:lnTo>
                  <a:lnTo>
                    <a:pt x="40" y="506"/>
                  </a:lnTo>
                  <a:lnTo>
                    <a:pt x="40" y="506"/>
                  </a:lnTo>
                  <a:lnTo>
                    <a:pt x="40" y="506"/>
                  </a:lnTo>
                  <a:lnTo>
                    <a:pt x="40" y="506"/>
                  </a:lnTo>
                  <a:lnTo>
                    <a:pt x="40" y="510"/>
                  </a:lnTo>
                  <a:lnTo>
                    <a:pt x="40" y="510"/>
                  </a:lnTo>
                  <a:lnTo>
                    <a:pt x="40" y="510"/>
                  </a:lnTo>
                  <a:lnTo>
                    <a:pt x="40" y="510"/>
                  </a:lnTo>
                  <a:lnTo>
                    <a:pt x="40" y="510"/>
                  </a:lnTo>
                  <a:lnTo>
                    <a:pt x="40" y="514"/>
                  </a:lnTo>
                  <a:lnTo>
                    <a:pt x="40" y="514"/>
                  </a:lnTo>
                  <a:lnTo>
                    <a:pt x="40" y="514"/>
                  </a:lnTo>
                  <a:lnTo>
                    <a:pt x="40" y="514"/>
                  </a:lnTo>
                  <a:lnTo>
                    <a:pt x="40" y="514"/>
                  </a:lnTo>
                  <a:lnTo>
                    <a:pt x="40" y="518"/>
                  </a:lnTo>
                  <a:lnTo>
                    <a:pt x="40" y="518"/>
                  </a:lnTo>
                  <a:lnTo>
                    <a:pt x="40" y="518"/>
                  </a:lnTo>
                  <a:lnTo>
                    <a:pt x="40" y="518"/>
                  </a:lnTo>
                  <a:lnTo>
                    <a:pt x="40" y="518"/>
                  </a:lnTo>
                  <a:lnTo>
                    <a:pt x="40" y="522"/>
                  </a:lnTo>
                  <a:lnTo>
                    <a:pt x="40" y="522"/>
                  </a:lnTo>
                  <a:lnTo>
                    <a:pt x="40" y="522"/>
                  </a:lnTo>
                  <a:lnTo>
                    <a:pt x="40" y="522"/>
                  </a:lnTo>
                  <a:lnTo>
                    <a:pt x="40" y="522"/>
                  </a:lnTo>
                  <a:lnTo>
                    <a:pt x="40" y="522"/>
                  </a:lnTo>
                  <a:lnTo>
                    <a:pt x="40" y="522"/>
                  </a:lnTo>
                  <a:lnTo>
                    <a:pt x="40" y="526"/>
                  </a:lnTo>
                  <a:lnTo>
                    <a:pt x="40" y="526"/>
                  </a:lnTo>
                  <a:lnTo>
                    <a:pt x="40" y="526"/>
                  </a:lnTo>
                  <a:lnTo>
                    <a:pt x="40" y="526"/>
                  </a:lnTo>
                  <a:lnTo>
                    <a:pt x="40" y="526"/>
                  </a:lnTo>
                  <a:lnTo>
                    <a:pt x="40" y="526"/>
                  </a:lnTo>
                  <a:lnTo>
                    <a:pt x="42" y="526"/>
                  </a:lnTo>
                  <a:lnTo>
                    <a:pt x="42" y="530"/>
                  </a:lnTo>
                  <a:lnTo>
                    <a:pt x="42" y="530"/>
                  </a:lnTo>
                  <a:lnTo>
                    <a:pt x="42" y="530"/>
                  </a:lnTo>
                  <a:lnTo>
                    <a:pt x="42" y="534"/>
                  </a:lnTo>
                  <a:lnTo>
                    <a:pt x="42" y="534"/>
                  </a:lnTo>
                  <a:lnTo>
                    <a:pt x="42" y="534"/>
                  </a:lnTo>
                  <a:lnTo>
                    <a:pt x="42" y="534"/>
                  </a:lnTo>
                  <a:lnTo>
                    <a:pt x="42" y="536"/>
                  </a:lnTo>
                  <a:lnTo>
                    <a:pt x="42" y="536"/>
                  </a:lnTo>
                  <a:lnTo>
                    <a:pt x="42" y="536"/>
                  </a:lnTo>
                  <a:lnTo>
                    <a:pt x="42" y="540"/>
                  </a:lnTo>
                  <a:lnTo>
                    <a:pt x="42" y="540"/>
                  </a:lnTo>
                  <a:lnTo>
                    <a:pt x="42" y="540"/>
                  </a:lnTo>
                  <a:lnTo>
                    <a:pt x="46" y="544"/>
                  </a:lnTo>
                  <a:lnTo>
                    <a:pt x="46" y="544"/>
                  </a:lnTo>
                  <a:lnTo>
                    <a:pt x="46" y="544"/>
                  </a:lnTo>
                  <a:lnTo>
                    <a:pt x="46" y="544"/>
                  </a:lnTo>
                  <a:lnTo>
                    <a:pt x="46" y="548"/>
                  </a:lnTo>
                  <a:lnTo>
                    <a:pt x="46" y="548"/>
                  </a:lnTo>
                  <a:lnTo>
                    <a:pt x="46" y="548"/>
                  </a:lnTo>
                  <a:lnTo>
                    <a:pt x="46" y="552"/>
                  </a:lnTo>
                  <a:lnTo>
                    <a:pt x="46" y="552"/>
                  </a:lnTo>
                  <a:lnTo>
                    <a:pt x="50" y="552"/>
                  </a:lnTo>
                  <a:lnTo>
                    <a:pt x="50" y="552"/>
                  </a:lnTo>
                  <a:lnTo>
                    <a:pt x="50" y="556"/>
                  </a:lnTo>
                  <a:lnTo>
                    <a:pt x="50" y="556"/>
                  </a:lnTo>
                  <a:lnTo>
                    <a:pt x="50" y="556"/>
                  </a:lnTo>
                  <a:lnTo>
                    <a:pt x="50" y="556"/>
                  </a:lnTo>
                  <a:lnTo>
                    <a:pt x="50" y="556"/>
                  </a:lnTo>
                  <a:lnTo>
                    <a:pt x="54" y="560"/>
                  </a:lnTo>
                  <a:lnTo>
                    <a:pt x="54" y="560"/>
                  </a:lnTo>
                  <a:lnTo>
                    <a:pt x="54" y="560"/>
                  </a:lnTo>
                  <a:lnTo>
                    <a:pt x="54" y="560"/>
                  </a:lnTo>
                  <a:lnTo>
                    <a:pt x="54" y="560"/>
                  </a:lnTo>
                  <a:lnTo>
                    <a:pt x="58" y="560"/>
                  </a:lnTo>
                  <a:lnTo>
                    <a:pt x="58" y="564"/>
                  </a:lnTo>
                  <a:lnTo>
                    <a:pt x="58" y="564"/>
                  </a:lnTo>
                  <a:lnTo>
                    <a:pt x="58" y="564"/>
                  </a:lnTo>
                  <a:lnTo>
                    <a:pt x="58" y="564"/>
                  </a:lnTo>
                  <a:lnTo>
                    <a:pt x="62" y="564"/>
                  </a:lnTo>
                  <a:lnTo>
                    <a:pt x="62" y="564"/>
                  </a:lnTo>
                  <a:lnTo>
                    <a:pt x="62" y="564"/>
                  </a:lnTo>
                  <a:lnTo>
                    <a:pt x="62" y="564"/>
                  </a:lnTo>
                  <a:lnTo>
                    <a:pt x="66" y="564"/>
                  </a:lnTo>
                  <a:lnTo>
                    <a:pt x="66" y="564"/>
                  </a:lnTo>
                  <a:lnTo>
                    <a:pt x="66" y="564"/>
                  </a:lnTo>
                  <a:lnTo>
                    <a:pt x="70" y="564"/>
                  </a:lnTo>
                  <a:lnTo>
                    <a:pt x="70" y="564"/>
                  </a:lnTo>
                  <a:lnTo>
                    <a:pt x="70" y="564"/>
                  </a:lnTo>
                  <a:lnTo>
                    <a:pt x="70" y="564"/>
                  </a:lnTo>
                  <a:lnTo>
                    <a:pt x="74" y="564"/>
                  </a:lnTo>
                  <a:lnTo>
                    <a:pt x="74" y="568"/>
                  </a:lnTo>
                  <a:lnTo>
                    <a:pt x="78" y="568"/>
                  </a:lnTo>
                  <a:lnTo>
                    <a:pt x="78" y="568"/>
                  </a:lnTo>
                  <a:lnTo>
                    <a:pt x="78" y="568"/>
                  </a:lnTo>
                  <a:lnTo>
                    <a:pt x="82" y="568"/>
                  </a:lnTo>
                  <a:lnTo>
                    <a:pt x="86" y="568"/>
                  </a:lnTo>
                  <a:lnTo>
                    <a:pt x="86" y="568"/>
                  </a:lnTo>
                  <a:lnTo>
                    <a:pt x="90" y="568"/>
                  </a:lnTo>
                  <a:lnTo>
                    <a:pt x="92" y="568"/>
                  </a:lnTo>
                  <a:lnTo>
                    <a:pt x="96" y="568"/>
                  </a:lnTo>
                  <a:lnTo>
                    <a:pt x="96" y="568"/>
                  </a:lnTo>
                  <a:lnTo>
                    <a:pt x="100" y="568"/>
                  </a:lnTo>
                  <a:lnTo>
                    <a:pt x="100" y="568"/>
                  </a:lnTo>
                  <a:lnTo>
                    <a:pt x="100" y="568"/>
                  </a:lnTo>
                  <a:lnTo>
                    <a:pt x="104" y="568"/>
                  </a:lnTo>
                  <a:lnTo>
                    <a:pt x="104" y="568"/>
                  </a:lnTo>
                  <a:lnTo>
                    <a:pt x="104" y="568"/>
                  </a:lnTo>
                  <a:lnTo>
                    <a:pt x="104" y="568"/>
                  </a:lnTo>
                  <a:lnTo>
                    <a:pt x="104" y="564"/>
                  </a:lnTo>
                  <a:lnTo>
                    <a:pt x="108" y="564"/>
                  </a:lnTo>
                  <a:lnTo>
                    <a:pt x="108" y="564"/>
                  </a:lnTo>
                  <a:lnTo>
                    <a:pt x="108" y="564"/>
                  </a:lnTo>
                  <a:lnTo>
                    <a:pt x="112" y="564"/>
                  </a:lnTo>
                  <a:lnTo>
                    <a:pt x="112" y="564"/>
                  </a:lnTo>
                  <a:lnTo>
                    <a:pt x="112" y="564"/>
                  </a:lnTo>
                  <a:lnTo>
                    <a:pt x="112" y="564"/>
                  </a:lnTo>
                  <a:lnTo>
                    <a:pt x="116" y="564"/>
                  </a:lnTo>
                  <a:lnTo>
                    <a:pt x="116" y="564"/>
                  </a:lnTo>
                  <a:lnTo>
                    <a:pt x="116" y="564"/>
                  </a:lnTo>
                  <a:lnTo>
                    <a:pt x="116" y="564"/>
                  </a:lnTo>
                  <a:lnTo>
                    <a:pt x="120" y="560"/>
                  </a:lnTo>
                  <a:lnTo>
                    <a:pt x="120" y="560"/>
                  </a:lnTo>
                  <a:lnTo>
                    <a:pt x="120" y="560"/>
                  </a:lnTo>
                  <a:lnTo>
                    <a:pt x="120" y="560"/>
                  </a:lnTo>
                  <a:lnTo>
                    <a:pt x="120" y="560"/>
                  </a:lnTo>
                  <a:lnTo>
                    <a:pt x="120" y="560"/>
                  </a:lnTo>
                  <a:lnTo>
                    <a:pt x="124" y="560"/>
                  </a:lnTo>
                  <a:lnTo>
                    <a:pt x="124" y="556"/>
                  </a:lnTo>
                  <a:lnTo>
                    <a:pt x="124" y="556"/>
                  </a:lnTo>
                  <a:lnTo>
                    <a:pt x="124" y="556"/>
                  </a:lnTo>
                  <a:lnTo>
                    <a:pt x="124" y="556"/>
                  </a:lnTo>
                  <a:lnTo>
                    <a:pt x="124" y="556"/>
                  </a:lnTo>
                  <a:lnTo>
                    <a:pt x="124" y="552"/>
                  </a:lnTo>
                  <a:lnTo>
                    <a:pt x="124" y="552"/>
                  </a:lnTo>
                  <a:lnTo>
                    <a:pt x="128" y="552"/>
                  </a:lnTo>
                  <a:lnTo>
                    <a:pt x="128" y="552"/>
                  </a:lnTo>
                  <a:lnTo>
                    <a:pt x="128" y="552"/>
                  </a:lnTo>
                  <a:lnTo>
                    <a:pt x="128" y="548"/>
                  </a:lnTo>
                  <a:lnTo>
                    <a:pt x="128" y="548"/>
                  </a:lnTo>
                  <a:lnTo>
                    <a:pt x="128" y="548"/>
                  </a:lnTo>
                  <a:lnTo>
                    <a:pt x="128" y="544"/>
                  </a:lnTo>
                  <a:lnTo>
                    <a:pt x="128" y="544"/>
                  </a:lnTo>
                  <a:lnTo>
                    <a:pt x="132" y="544"/>
                  </a:lnTo>
                  <a:lnTo>
                    <a:pt x="132" y="540"/>
                  </a:lnTo>
                  <a:lnTo>
                    <a:pt x="132" y="540"/>
                  </a:lnTo>
                  <a:lnTo>
                    <a:pt x="132" y="540"/>
                  </a:lnTo>
                  <a:lnTo>
                    <a:pt x="132" y="536"/>
                  </a:lnTo>
                  <a:lnTo>
                    <a:pt x="132" y="536"/>
                  </a:lnTo>
                  <a:lnTo>
                    <a:pt x="132" y="534"/>
                  </a:lnTo>
                  <a:lnTo>
                    <a:pt x="132" y="534"/>
                  </a:lnTo>
                  <a:lnTo>
                    <a:pt x="132" y="530"/>
                  </a:lnTo>
                  <a:lnTo>
                    <a:pt x="132" y="530"/>
                  </a:lnTo>
                  <a:lnTo>
                    <a:pt x="136" y="526"/>
                  </a:lnTo>
                  <a:lnTo>
                    <a:pt x="136" y="526"/>
                  </a:lnTo>
                  <a:lnTo>
                    <a:pt x="136" y="522"/>
                  </a:lnTo>
                  <a:lnTo>
                    <a:pt x="136" y="518"/>
                  </a:lnTo>
                  <a:lnTo>
                    <a:pt x="136" y="514"/>
                  </a:lnTo>
                  <a:lnTo>
                    <a:pt x="136" y="510"/>
                  </a:lnTo>
                  <a:lnTo>
                    <a:pt x="136" y="506"/>
                  </a:lnTo>
                  <a:lnTo>
                    <a:pt x="138" y="506"/>
                  </a:lnTo>
                  <a:lnTo>
                    <a:pt x="138" y="498"/>
                  </a:lnTo>
                  <a:lnTo>
                    <a:pt x="138" y="494"/>
                  </a:lnTo>
                  <a:lnTo>
                    <a:pt x="138" y="490"/>
                  </a:lnTo>
                  <a:lnTo>
                    <a:pt x="138" y="486"/>
                  </a:lnTo>
                  <a:lnTo>
                    <a:pt x="138" y="486"/>
                  </a:lnTo>
                  <a:lnTo>
                    <a:pt x="138" y="484"/>
                  </a:lnTo>
                  <a:lnTo>
                    <a:pt x="138" y="484"/>
                  </a:lnTo>
                  <a:lnTo>
                    <a:pt x="142" y="480"/>
                  </a:lnTo>
                  <a:lnTo>
                    <a:pt x="142" y="480"/>
                  </a:lnTo>
                  <a:lnTo>
                    <a:pt x="142" y="476"/>
                  </a:lnTo>
                  <a:lnTo>
                    <a:pt x="142" y="476"/>
                  </a:lnTo>
                  <a:lnTo>
                    <a:pt x="142" y="472"/>
                  </a:lnTo>
                  <a:lnTo>
                    <a:pt x="142" y="472"/>
                  </a:lnTo>
                  <a:lnTo>
                    <a:pt x="142" y="472"/>
                  </a:lnTo>
                  <a:lnTo>
                    <a:pt x="142" y="472"/>
                  </a:lnTo>
                  <a:lnTo>
                    <a:pt x="142" y="468"/>
                  </a:lnTo>
                  <a:lnTo>
                    <a:pt x="142" y="468"/>
                  </a:lnTo>
                  <a:lnTo>
                    <a:pt x="142" y="468"/>
                  </a:lnTo>
                  <a:lnTo>
                    <a:pt x="142" y="468"/>
                  </a:lnTo>
                  <a:lnTo>
                    <a:pt x="142" y="468"/>
                  </a:lnTo>
                  <a:lnTo>
                    <a:pt x="146" y="468"/>
                  </a:lnTo>
                  <a:lnTo>
                    <a:pt x="146" y="468"/>
                  </a:lnTo>
                  <a:lnTo>
                    <a:pt x="146" y="468"/>
                  </a:lnTo>
                  <a:lnTo>
                    <a:pt x="146" y="468"/>
                  </a:lnTo>
                  <a:lnTo>
                    <a:pt x="146" y="468"/>
                  </a:lnTo>
                  <a:lnTo>
                    <a:pt x="146" y="468"/>
                  </a:lnTo>
                  <a:lnTo>
                    <a:pt x="146" y="468"/>
                  </a:lnTo>
                  <a:lnTo>
                    <a:pt x="146" y="468"/>
                  </a:lnTo>
                  <a:lnTo>
                    <a:pt x="146" y="468"/>
                  </a:lnTo>
                  <a:lnTo>
                    <a:pt x="146" y="468"/>
                  </a:lnTo>
                  <a:lnTo>
                    <a:pt x="146" y="472"/>
                  </a:lnTo>
                  <a:lnTo>
                    <a:pt x="146" y="472"/>
                  </a:lnTo>
                  <a:lnTo>
                    <a:pt x="146" y="472"/>
                  </a:lnTo>
                  <a:lnTo>
                    <a:pt x="150" y="476"/>
                  </a:lnTo>
                  <a:lnTo>
                    <a:pt x="150" y="476"/>
                  </a:lnTo>
                  <a:lnTo>
                    <a:pt x="150" y="476"/>
                  </a:lnTo>
                  <a:lnTo>
                    <a:pt x="150" y="480"/>
                  </a:lnTo>
                  <a:lnTo>
                    <a:pt x="150" y="480"/>
                  </a:lnTo>
                  <a:lnTo>
                    <a:pt x="150" y="484"/>
                  </a:lnTo>
                  <a:lnTo>
                    <a:pt x="150" y="484"/>
                  </a:lnTo>
                  <a:lnTo>
                    <a:pt x="150" y="486"/>
                  </a:lnTo>
                  <a:lnTo>
                    <a:pt x="150" y="490"/>
                  </a:lnTo>
                  <a:lnTo>
                    <a:pt x="150" y="490"/>
                  </a:lnTo>
                  <a:lnTo>
                    <a:pt x="150" y="494"/>
                  </a:lnTo>
                  <a:lnTo>
                    <a:pt x="154" y="498"/>
                  </a:lnTo>
                  <a:lnTo>
                    <a:pt x="154" y="506"/>
                  </a:lnTo>
                  <a:lnTo>
                    <a:pt x="154" y="510"/>
                  </a:lnTo>
                  <a:lnTo>
                    <a:pt x="154" y="514"/>
                  </a:lnTo>
                  <a:lnTo>
                    <a:pt x="154" y="518"/>
                  </a:lnTo>
                  <a:lnTo>
                    <a:pt x="158" y="522"/>
                  </a:lnTo>
                  <a:lnTo>
                    <a:pt x="158" y="526"/>
                  </a:lnTo>
                  <a:lnTo>
                    <a:pt x="158" y="526"/>
                  </a:lnTo>
                  <a:lnTo>
                    <a:pt x="158" y="530"/>
                  </a:lnTo>
                  <a:lnTo>
                    <a:pt x="158" y="530"/>
                  </a:lnTo>
                  <a:lnTo>
                    <a:pt x="158" y="534"/>
                  </a:lnTo>
                  <a:lnTo>
                    <a:pt x="158" y="534"/>
                  </a:lnTo>
                  <a:lnTo>
                    <a:pt x="158" y="536"/>
                  </a:lnTo>
                  <a:lnTo>
                    <a:pt x="158" y="536"/>
                  </a:lnTo>
                  <a:lnTo>
                    <a:pt x="158" y="540"/>
                  </a:lnTo>
                  <a:lnTo>
                    <a:pt x="162" y="540"/>
                  </a:lnTo>
                  <a:lnTo>
                    <a:pt x="162" y="540"/>
                  </a:lnTo>
                  <a:lnTo>
                    <a:pt x="162" y="544"/>
                  </a:lnTo>
                  <a:lnTo>
                    <a:pt x="162" y="544"/>
                  </a:lnTo>
                  <a:lnTo>
                    <a:pt x="162" y="544"/>
                  </a:lnTo>
                  <a:lnTo>
                    <a:pt x="162" y="548"/>
                  </a:lnTo>
                  <a:lnTo>
                    <a:pt x="162" y="548"/>
                  </a:lnTo>
                  <a:lnTo>
                    <a:pt x="162" y="548"/>
                  </a:lnTo>
                  <a:lnTo>
                    <a:pt x="162" y="548"/>
                  </a:lnTo>
                  <a:lnTo>
                    <a:pt x="162" y="552"/>
                  </a:lnTo>
                  <a:lnTo>
                    <a:pt x="166" y="552"/>
                  </a:lnTo>
                  <a:lnTo>
                    <a:pt x="166" y="552"/>
                  </a:lnTo>
                  <a:lnTo>
                    <a:pt x="166" y="552"/>
                  </a:lnTo>
                  <a:lnTo>
                    <a:pt x="166" y="556"/>
                  </a:lnTo>
                  <a:lnTo>
                    <a:pt x="166" y="556"/>
                  </a:lnTo>
                  <a:lnTo>
                    <a:pt x="166" y="556"/>
                  </a:lnTo>
                  <a:lnTo>
                    <a:pt x="166" y="556"/>
                  </a:lnTo>
                  <a:lnTo>
                    <a:pt x="166" y="556"/>
                  </a:lnTo>
                  <a:lnTo>
                    <a:pt x="166" y="556"/>
                  </a:lnTo>
                  <a:lnTo>
                    <a:pt x="170" y="560"/>
                  </a:lnTo>
                  <a:lnTo>
                    <a:pt x="170" y="560"/>
                  </a:lnTo>
                  <a:lnTo>
                    <a:pt x="170" y="560"/>
                  </a:lnTo>
                  <a:lnTo>
                    <a:pt x="170" y="560"/>
                  </a:lnTo>
                  <a:lnTo>
                    <a:pt x="170" y="560"/>
                  </a:lnTo>
                  <a:lnTo>
                    <a:pt x="170" y="560"/>
                  </a:lnTo>
                  <a:lnTo>
                    <a:pt x="170" y="560"/>
                  </a:lnTo>
                  <a:lnTo>
                    <a:pt x="174" y="560"/>
                  </a:lnTo>
                  <a:lnTo>
                    <a:pt x="174" y="560"/>
                  </a:lnTo>
                  <a:lnTo>
                    <a:pt x="174" y="564"/>
                  </a:lnTo>
                  <a:lnTo>
                    <a:pt x="174" y="564"/>
                  </a:lnTo>
                  <a:lnTo>
                    <a:pt x="178" y="564"/>
                  </a:lnTo>
                  <a:lnTo>
                    <a:pt x="178" y="564"/>
                  </a:lnTo>
                  <a:lnTo>
                    <a:pt x="178" y="564"/>
                  </a:lnTo>
                  <a:lnTo>
                    <a:pt x="182" y="564"/>
                  </a:lnTo>
                  <a:lnTo>
                    <a:pt x="182" y="564"/>
                  </a:lnTo>
                  <a:lnTo>
                    <a:pt x="182" y="564"/>
                  </a:lnTo>
                  <a:lnTo>
                    <a:pt x="184" y="564"/>
                  </a:lnTo>
                  <a:lnTo>
                    <a:pt x="184" y="564"/>
                  </a:lnTo>
                  <a:lnTo>
                    <a:pt x="184" y="564"/>
                  </a:lnTo>
                  <a:lnTo>
                    <a:pt x="188" y="564"/>
                  </a:lnTo>
                  <a:lnTo>
                    <a:pt x="188" y="564"/>
                  </a:lnTo>
                  <a:lnTo>
                    <a:pt x="192" y="564"/>
                  </a:lnTo>
                  <a:lnTo>
                    <a:pt x="196" y="564"/>
                  </a:lnTo>
                  <a:lnTo>
                    <a:pt x="196" y="564"/>
                  </a:lnTo>
                  <a:lnTo>
                    <a:pt x="200" y="564"/>
                  </a:lnTo>
                  <a:lnTo>
                    <a:pt x="204" y="564"/>
                  </a:lnTo>
                  <a:lnTo>
                    <a:pt x="208" y="564"/>
                  </a:lnTo>
                  <a:lnTo>
                    <a:pt x="208" y="564"/>
                  </a:lnTo>
                  <a:lnTo>
                    <a:pt x="212" y="564"/>
                  </a:lnTo>
                  <a:lnTo>
                    <a:pt x="216" y="564"/>
                  </a:lnTo>
                  <a:lnTo>
                    <a:pt x="220" y="564"/>
                  </a:lnTo>
                  <a:lnTo>
                    <a:pt x="224" y="564"/>
                  </a:lnTo>
                  <a:lnTo>
                    <a:pt x="228" y="564"/>
                  </a:lnTo>
                  <a:lnTo>
                    <a:pt x="232" y="564"/>
                  </a:lnTo>
                  <a:lnTo>
                    <a:pt x="238" y="564"/>
                  </a:lnTo>
                  <a:lnTo>
                    <a:pt x="242" y="564"/>
                  </a:lnTo>
                  <a:lnTo>
                    <a:pt x="246" y="564"/>
                  </a:lnTo>
                  <a:lnTo>
                    <a:pt x="250" y="564"/>
                  </a:lnTo>
                  <a:lnTo>
                    <a:pt x="254" y="564"/>
                  </a:lnTo>
                  <a:lnTo>
                    <a:pt x="262" y="564"/>
                  </a:lnTo>
                  <a:lnTo>
                    <a:pt x="266" y="564"/>
                  </a:lnTo>
                  <a:lnTo>
                    <a:pt x="270" y="564"/>
                  </a:lnTo>
                  <a:lnTo>
                    <a:pt x="278" y="564"/>
                  </a:lnTo>
                  <a:lnTo>
                    <a:pt x="280" y="564"/>
                  </a:lnTo>
                  <a:lnTo>
                    <a:pt x="284" y="564"/>
                  </a:lnTo>
                  <a:lnTo>
                    <a:pt x="288" y="564"/>
                  </a:lnTo>
                  <a:lnTo>
                    <a:pt x="296" y="564"/>
                  </a:lnTo>
                  <a:lnTo>
                    <a:pt x="300" y="564"/>
                  </a:lnTo>
                  <a:lnTo>
                    <a:pt x="304" y="564"/>
                  </a:lnTo>
                  <a:lnTo>
                    <a:pt x="308" y="564"/>
                  </a:lnTo>
                  <a:lnTo>
                    <a:pt x="312" y="564"/>
                  </a:lnTo>
                  <a:lnTo>
                    <a:pt x="316" y="564"/>
                  </a:lnTo>
                  <a:lnTo>
                    <a:pt x="320" y="564"/>
                  </a:lnTo>
                  <a:lnTo>
                    <a:pt x="324" y="564"/>
                  </a:lnTo>
                  <a:lnTo>
                    <a:pt x="324" y="564"/>
                  </a:lnTo>
                  <a:lnTo>
                    <a:pt x="328" y="564"/>
                  </a:lnTo>
                  <a:lnTo>
                    <a:pt x="328" y="564"/>
                  </a:lnTo>
                  <a:lnTo>
                    <a:pt x="330" y="560"/>
                  </a:lnTo>
                  <a:lnTo>
                    <a:pt x="330" y="560"/>
                  </a:lnTo>
                  <a:lnTo>
                    <a:pt x="334" y="560"/>
                  </a:lnTo>
                  <a:lnTo>
                    <a:pt x="334" y="560"/>
                  </a:lnTo>
                  <a:lnTo>
                    <a:pt x="338" y="560"/>
                  </a:lnTo>
                  <a:lnTo>
                    <a:pt x="338" y="560"/>
                  </a:lnTo>
                  <a:lnTo>
                    <a:pt x="338" y="556"/>
                  </a:lnTo>
                  <a:lnTo>
                    <a:pt x="342" y="556"/>
                  </a:lnTo>
                  <a:lnTo>
                    <a:pt x="342" y="556"/>
                  </a:lnTo>
                  <a:lnTo>
                    <a:pt x="342" y="556"/>
                  </a:lnTo>
                  <a:lnTo>
                    <a:pt x="342" y="556"/>
                  </a:lnTo>
                  <a:lnTo>
                    <a:pt x="346" y="556"/>
                  </a:lnTo>
                  <a:lnTo>
                    <a:pt x="346" y="556"/>
                  </a:lnTo>
                  <a:lnTo>
                    <a:pt x="346" y="556"/>
                  </a:lnTo>
                  <a:lnTo>
                    <a:pt x="346" y="556"/>
                  </a:lnTo>
                  <a:lnTo>
                    <a:pt x="350" y="552"/>
                  </a:lnTo>
                  <a:lnTo>
                    <a:pt x="350" y="552"/>
                  </a:lnTo>
                  <a:lnTo>
                    <a:pt x="350" y="552"/>
                  </a:lnTo>
                  <a:lnTo>
                    <a:pt x="350" y="552"/>
                  </a:lnTo>
                  <a:lnTo>
                    <a:pt x="350" y="552"/>
                  </a:lnTo>
                  <a:lnTo>
                    <a:pt x="354" y="552"/>
                  </a:lnTo>
                  <a:lnTo>
                    <a:pt x="354" y="552"/>
                  </a:lnTo>
                  <a:lnTo>
                    <a:pt x="354" y="552"/>
                  </a:lnTo>
                  <a:lnTo>
                    <a:pt x="354" y="552"/>
                  </a:lnTo>
                  <a:lnTo>
                    <a:pt x="354" y="548"/>
                  </a:lnTo>
                  <a:lnTo>
                    <a:pt x="358" y="548"/>
                  </a:lnTo>
                  <a:lnTo>
                    <a:pt x="358" y="548"/>
                  </a:lnTo>
                  <a:lnTo>
                    <a:pt x="358" y="548"/>
                  </a:lnTo>
                  <a:lnTo>
                    <a:pt x="358" y="548"/>
                  </a:lnTo>
                  <a:lnTo>
                    <a:pt x="358" y="544"/>
                  </a:lnTo>
                  <a:lnTo>
                    <a:pt x="358" y="544"/>
                  </a:lnTo>
                  <a:lnTo>
                    <a:pt x="358" y="544"/>
                  </a:lnTo>
                  <a:lnTo>
                    <a:pt x="358" y="544"/>
                  </a:lnTo>
                  <a:lnTo>
                    <a:pt x="358" y="544"/>
                  </a:lnTo>
                  <a:lnTo>
                    <a:pt x="362" y="540"/>
                  </a:lnTo>
                  <a:lnTo>
                    <a:pt x="362" y="540"/>
                  </a:lnTo>
                  <a:lnTo>
                    <a:pt x="362" y="540"/>
                  </a:lnTo>
                  <a:lnTo>
                    <a:pt x="362" y="540"/>
                  </a:lnTo>
                  <a:lnTo>
                    <a:pt x="362" y="536"/>
                  </a:lnTo>
                  <a:lnTo>
                    <a:pt x="362" y="536"/>
                  </a:lnTo>
                  <a:lnTo>
                    <a:pt x="362" y="536"/>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Freeform 131"/>
            <p:cNvSpPr>
              <a:spLocks/>
            </p:cNvSpPr>
            <p:nvPr/>
          </p:nvSpPr>
          <p:spPr bwMode="auto">
            <a:xfrm>
              <a:off x="3278" y="2534"/>
              <a:ext cx="268" cy="233"/>
            </a:xfrm>
            <a:custGeom>
              <a:avLst/>
              <a:gdLst>
                <a:gd name="T0" fmla="*/ 4 w 536"/>
                <a:gd name="T1" fmla="*/ 438 h 468"/>
                <a:gd name="T2" fmla="*/ 4 w 536"/>
                <a:gd name="T3" fmla="*/ 426 h 468"/>
                <a:gd name="T4" fmla="*/ 8 w 536"/>
                <a:gd name="T5" fmla="*/ 414 h 468"/>
                <a:gd name="T6" fmla="*/ 8 w 536"/>
                <a:gd name="T7" fmla="*/ 398 h 468"/>
                <a:gd name="T8" fmla="*/ 8 w 536"/>
                <a:gd name="T9" fmla="*/ 392 h 468"/>
                <a:gd name="T10" fmla="*/ 12 w 536"/>
                <a:gd name="T11" fmla="*/ 380 h 468"/>
                <a:gd name="T12" fmla="*/ 12 w 536"/>
                <a:gd name="T13" fmla="*/ 372 h 468"/>
                <a:gd name="T14" fmla="*/ 12 w 536"/>
                <a:gd name="T15" fmla="*/ 368 h 468"/>
                <a:gd name="T16" fmla="*/ 12 w 536"/>
                <a:gd name="T17" fmla="*/ 360 h 468"/>
                <a:gd name="T18" fmla="*/ 12 w 536"/>
                <a:gd name="T19" fmla="*/ 342 h 468"/>
                <a:gd name="T20" fmla="*/ 14 w 536"/>
                <a:gd name="T21" fmla="*/ 310 h 468"/>
                <a:gd name="T22" fmla="*/ 14 w 536"/>
                <a:gd name="T23" fmla="*/ 264 h 468"/>
                <a:gd name="T24" fmla="*/ 18 w 536"/>
                <a:gd name="T25" fmla="*/ 196 h 468"/>
                <a:gd name="T26" fmla="*/ 22 w 536"/>
                <a:gd name="T27" fmla="*/ 88 h 468"/>
                <a:gd name="T28" fmla="*/ 26 w 536"/>
                <a:gd name="T29" fmla="*/ 34 h 468"/>
                <a:gd name="T30" fmla="*/ 26 w 536"/>
                <a:gd name="T31" fmla="*/ 6 h 468"/>
                <a:gd name="T32" fmla="*/ 30 w 536"/>
                <a:gd name="T33" fmla="*/ 0 h 468"/>
                <a:gd name="T34" fmla="*/ 30 w 536"/>
                <a:gd name="T35" fmla="*/ 10 h 468"/>
                <a:gd name="T36" fmla="*/ 30 w 536"/>
                <a:gd name="T37" fmla="*/ 46 h 468"/>
                <a:gd name="T38" fmla="*/ 34 w 536"/>
                <a:gd name="T39" fmla="*/ 118 h 468"/>
                <a:gd name="T40" fmla="*/ 38 w 536"/>
                <a:gd name="T41" fmla="*/ 200 h 468"/>
                <a:gd name="T42" fmla="*/ 42 w 536"/>
                <a:gd name="T43" fmla="*/ 238 h 468"/>
                <a:gd name="T44" fmla="*/ 42 w 536"/>
                <a:gd name="T45" fmla="*/ 264 h 468"/>
                <a:gd name="T46" fmla="*/ 42 w 536"/>
                <a:gd name="T47" fmla="*/ 276 h 468"/>
                <a:gd name="T48" fmla="*/ 46 w 536"/>
                <a:gd name="T49" fmla="*/ 280 h 468"/>
                <a:gd name="T50" fmla="*/ 46 w 536"/>
                <a:gd name="T51" fmla="*/ 288 h 468"/>
                <a:gd name="T52" fmla="*/ 50 w 536"/>
                <a:gd name="T53" fmla="*/ 288 h 468"/>
                <a:gd name="T54" fmla="*/ 54 w 536"/>
                <a:gd name="T55" fmla="*/ 284 h 468"/>
                <a:gd name="T56" fmla="*/ 54 w 536"/>
                <a:gd name="T57" fmla="*/ 288 h 468"/>
                <a:gd name="T58" fmla="*/ 58 w 536"/>
                <a:gd name="T59" fmla="*/ 302 h 468"/>
                <a:gd name="T60" fmla="*/ 60 w 536"/>
                <a:gd name="T61" fmla="*/ 330 h 468"/>
                <a:gd name="T62" fmla="*/ 64 w 536"/>
                <a:gd name="T63" fmla="*/ 376 h 468"/>
                <a:gd name="T64" fmla="*/ 68 w 536"/>
                <a:gd name="T65" fmla="*/ 406 h 468"/>
                <a:gd name="T66" fmla="*/ 68 w 536"/>
                <a:gd name="T67" fmla="*/ 426 h 468"/>
                <a:gd name="T68" fmla="*/ 72 w 536"/>
                <a:gd name="T69" fmla="*/ 438 h 468"/>
                <a:gd name="T70" fmla="*/ 72 w 536"/>
                <a:gd name="T71" fmla="*/ 444 h 468"/>
                <a:gd name="T72" fmla="*/ 76 w 536"/>
                <a:gd name="T73" fmla="*/ 452 h 468"/>
                <a:gd name="T74" fmla="*/ 80 w 536"/>
                <a:gd name="T75" fmla="*/ 456 h 468"/>
                <a:gd name="T76" fmla="*/ 84 w 536"/>
                <a:gd name="T77" fmla="*/ 460 h 468"/>
                <a:gd name="T78" fmla="*/ 92 w 536"/>
                <a:gd name="T79" fmla="*/ 464 h 468"/>
                <a:gd name="T80" fmla="*/ 104 w 536"/>
                <a:gd name="T81" fmla="*/ 464 h 468"/>
                <a:gd name="T82" fmla="*/ 122 w 536"/>
                <a:gd name="T83" fmla="*/ 464 h 468"/>
                <a:gd name="T84" fmla="*/ 156 w 536"/>
                <a:gd name="T85" fmla="*/ 464 h 468"/>
                <a:gd name="T86" fmla="*/ 184 w 536"/>
                <a:gd name="T87" fmla="*/ 464 h 468"/>
                <a:gd name="T88" fmla="*/ 210 w 536"/>
                <a:gd name="T89" fmla="*/ 464 h 468"/>
                <a:gd name="T90" fmla="*/ 238 w 536"/>
                <a:gd name="T91" fmla="*/ 464 h 468"/>
                <a:gd name="T92" fmla="*/ 268 w 536"/>
                <a:gd name="T93" fmla="*/ 464 h 468"/>
                <a:gd name="T94" fmla="*/ 296 w 536"/>
                <a:gd name="T95" fmla="*/ 464 h 468"/>
                <a:gd name="T96" fmla="*/ 334 w 536"/>
                <a:gd name="T97" fmla="*/ 464 h 468"/>
                <a:gd name="T98" fmla="*/ 364 w 536"/>
                <a:gd name="T99" fmla="*/ 460 h 468"/>
                <a:gd name="T100" fmla="*/ 398 w 536"/>
                <a:gd name="T101" fmla="*/ 460 h 468"/>
                <a:gd name="T102" fmla="*/ 430 w 536"/>
                <a:gd name="T103" fmla="*/ 460 h 468"/>
                <a:gd name="T104" fmla="*/ 456 w 536"/>
                <a:gd name="T105" fmla="*/ 460 h 468"/>
                <a:gd name="T106" fmla="*/ 480 w 536"/>
                <a:gd name="T107" fmla="*/ 460 h 468"/>
                <a:gd name="T108" fmla="*/ 498 w 536"/>
                <a:gd name="T109" fmla="*/ 460 h 468"/>
                <a:gd name="T110" fmla="*/ 526 w 536"/>
                <a:gd name="T111" fmla="*/ 460 h 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36" h="468">
                  <a:moveTo>
                    <a:pt x="0" y="444"/>
                  </a:moveTo>
                  <a:lnTo>
                    <a:pt x="0" y="442"/>
                  </a:lnTo>
                  <a:lnTo>
                    <a:pt x="0" y="442"/>
                  </a:lnTo>
                  <a:lnTo>
                    <a:pt x="0" y="442"/>
                  </a:lnTo>
                  <a:lnTo>
                    <a:pt x="4" y="438"/>
                  </a:lnTo>
                  <a:lnTo>
                    <a:pt x="4" y="438"/>
                  </a:lnTo>
                  <a:lnTo>
                    <a:pt x="4" y="438"/>
                  </a:lnTo>
                  <a:lnTo>
                    <a:pt x="4" y="434"/>
                  </a:lnTo>
                  <a:lnTo>
                    <a:pt x="4" y="434"/>
                  </a:lnTo>
                  <a:lnTo>
                    <a:pt x="4" y="434"/>
                  </a:lnTo>
                  <a:lnTo>
                    <a:pt x="4" y="430"/>
                  </a:lnTo>
                  <a:lnTo>
                    <a:pt x="4" y="430"/>
                  </a:lnTo>
                  <a:lnTo>
                    <a:pt x="4" y="430"/>
                  </a:lnTo>
                  <a:lnTo>
                    <a:pt x="4" y="426"/>
                  </a:lnTo>
                  <a:lnTo>
                    <a:pt x="4" y="426"/>
                  </a:lnTo>
                  <a:lnTo>
                    <a:pt x="4" y="422"/>
                  </a:lnTo>
                  <a:lnTo>
                    <a:pt x="4" y="422"/>
                  </a:lnTo>
                  <a:lnTo>
                    <a:pt x="4" y="422"/>
                  </a:lnTo>
                  <a:lnTo>
                    <a:pt x="8" y="418"/>
                  </a:lnTo>
                  <a:lnTo>
                    <a:pt x="8" y="418"/>
                  </a:lnTo>
                  <a:lnTo>
                    <a:pt x="8" y="414"/>
                  </a:lnTo>
                  <a:lnTo>
                    <a:pt x="8" y="414"/>
                  </a:lnTo>
                  <a:lnTo>
                    <a:pt x="8" y="410"/>
                  </a:lnTo>
                  <a:lnTo>
                    <a:pt x="8" y="410"/>
                  </a:lnTo>
                  <a:lnTo>
                    <a:pt x="8" y="406"/>
                  </a:lnTo>
                  <a:lnTo>
                    <a:pt x="8" y="402"/>
                  </a:lnTo>
                  <a:lnTo>
                    <a:pt x="8" y="402"/>
                  </a:lnTo>
                  <a:lnTo>
                    <a:pt x="8" y="398"/>
                  </a:lnTo>
                  <a:lnTo>
                    <a:pt x="8" y="398"/>
                  </a:lnTo>
                  <a:lnTo>
                    <a:pt x="8" y="394"/>
                  </a:lnTo>
                  <a:lnTo>
                    <a:pt x="8" y="394"/>
                  </a:lnTo>
                  <a:lnTo>
                    <a:pt x="8" y="394"/>
                  </a:lnTo>
                  <a:lnTo>
                    <a:pt x="8" y="392"/>
                  </a:lnTo>
                  <a:lnTo>
                    <a:pt x="8" y="392"/>
                  </a:lnTo>
                  <a:lnTo>
                    <a:pt x="8" y="392"/>
                  </a:lnTo>
                  <a:lnTo>
                    <a:pt x="12" y="388"/>
                  </a:lnTo>
                  <a:lnTo>
                    <a:pt x="12" y="388"/>
                  </a:lnTo>
                  <a:lnTo>
                    <a:pt x="12" y="388"/>
                  </a:lnTo>
                  <a:lnTo>
                    <a:pt x="12" y="384"/>
                  </a:lnTo>
                  <a:lnTo>
                    <a:pt x="12" y="384"/>
                  </a:lnTo>
                  <a:lnTo>
                    <a:pt x="12" y="384"/>
                  </a:lnTo>
                  <a:lnTo>
                    <a:pt x="12" y="380"/>
                  </a:lnTo>
                  <a:lnTo>
                    <a:pt x="12" y="380"/>
                  </a:lnTo>
                  <a:lnTo>
                    <a:pt x="12" y="380"/>
                  </a:lnTo>
                  <a:lnTo>
                    <a:pt x="12" y="376"/>
                  </a:lnTo>
                  <a:lnTo>
                    <a:pt x="12" y="376"/>
                  </a:lnTo>
                  <a:lnTo>
                    <a:pt x="12" y="376"/>
                  </a:lnTo>
                  <a:lnTo>
                    <a:pt x="12" y="372"/>
                  </a:lnTo>
                  <a:lnTo>
                    <a:pt x="12" y="372"/>
                  </a:lnTo>
                  <a:lnTo>
                    <a:pt x="12" y="372"/>
                  </a:lnTo>
                  <a:lnTo>
                    <a:pt x="12" y="372"/>
                  </a:lnTo>
                  <a:lnTo>
                    <a:pt x="12" y="368"/>
                  </a:lnTo>
                  <a:lnTo>
                    <a:pt x="12" y="368"/>
                  </a:lnTo>
                  <a:lnTo>
                    <a:pt x="12" y="368"/>
                  </a:lnTo>
                  <a:lnTo>
                    <a:pt x="12" y="368"/>
                  </a:lnTo>
                  <a:lnTo>
                    <a:pt x="12" y="368"/>
                  </a:lnTo>
                  <a:lnTo>
                    <a:pt x="12" y="364"/>
                  </a:lnTo>
                  <a:lnTo>
                    <a:pt x="12" y="364"/>
                  </a:lnTo>
                  <a:lnTo>
                    <a:pt x="12" y="364"/>
                  </a:lnTo>
                  <a:lnTo>
                    <a:pt x="12" y="360"/>
                  </a:lnTo>
                  <a:lnTo>
                    <a:pt x="12" y="360"/>
                  </a:lnTo>
                  <a:lnTo>
                    <a:pt x="12" y="360"/>
                  </a:lnTo>
                  <a:lnTo>
                    <a:pt x="12" y="360"/>
                  </a:lnTo>
                  <a:lnTo>
                    <a:pt x="12" y="360"/>
                  </a:lnTo>
                  <a:lnTo>
                    <a:pt x="12" y="356"/>
                  </a:lnTo>
                  <a:lnTo>
                    <a:pt x="12" y="352"/>
                  </a:lnTo>
                  <a:lnTo>
                    <a:pt x="12" y="352"/>
                  </a:lnTo>
                  <a:lnTo>
                    <a:pt x="12" y="348"/>
                  </a:lnTo>
                  <a:lnTo>
                    <a:pt x="12" y="346"/>
                  </a:lnTo>
                  <a:lnTo>
                    <a:pt x="12" y="342"/>
                  </a:lnTo>
                  <a:lnTo>
                    <a:pt x="12" y="338"/>
                  </a:lnTo>
                  <a:lnTo>
                    <a:pt x="12" y="334"/>
                  </a:lnTo>
                  <a:lnTo>
                    <a:pt x="14" y="330"/>
                  </a:lnTo>
                  <a:lnTo>
                    <a:pt x="14" y="326"/>
                  </a:lnTo>
                  <a:lnTo>
                    <a:pt x="14" y="322"/>
                  </a:lnTo>
                  <a:lnTo>
                    <a:pt x="14" y="314"/>
                  </a:lnTo>
                  <a:lnTo>
                    <a:pt x="14" y="310"/>
                  </a:lnTo>
                  <a:lnTo>
                    <a:pt x="14" y="302"/>
                  </a:lnTo>
                  <a:lnTo>
                    <a:pt x="14" y="298"/>
                  </a:lnTo>
                  <a:lnTo>
                    <a:pt x="14" y="292"/>
                  </a:lnTo>
                  <a:lnTo>
                    <a:pt x="14" y="284"/>
                  </a:lnTo>
                  <a:lnTo>
                    <a:pt x="14" y="280"/>
                  </a:lnTo>
                  <a:lnTo>
                    <a:pt x="14" y="272"/>
                  </a:lnTo>
                  <a:lnTo>
                    <a:pt x="14" y="264"/>
                  </a:lnTo>
                  <a:lnTo>
                    <a:pt x="18" y="256"/>
                  </a:lnTo>
                  <a:lnTo>
                    <a:pt x="18" y="246"/>
                  </a:lnTo>
                  <a:lnTo>
                    <a:pt x="18" y="238"/>
                  </a:lnTo>
                  <a:lnTo>
                    <a:pt x="18" y="230"/>
                  </a:lnTo>
                  <a:lnTo>
                    <a:pt x="18" y="218"/>
                  </a:lnTo>
                  <a:lnTo>
                    <a:pt x="18" y="206"/>
                  </a:lnTo>
                  <a:lnTo>
                    <a:pt x="18" y="196"/>
                  </a:lnTo>
                  <a:lnTo>
                    <a:pt x="18" y="180"/>
                  </a:lnTo>
                  <a:lnTo>
                    <a:pt x="18" y="160"/>
                  </a:lnTo>
                  <a:lnTo>
                    <a:pt x="22" y="142"/>
                  </a:lnTo>
                  <a:lnTo>
                    <a:pt x="22" y="122"/>
                  </a:lnTo>
                  <a:lnTo>
                    <a:pt x="22" y="110"/>
                  </a:lnTo>
                  <a:lnTo>
                    <a:pt x="22" y="100"/>
                  </a:lnTo>
                  <a:lnTo>
                    <a:pt x="22" y="88"/>
                  </a:lnTo>
                  <a:lnTo>
                    <a:pt x="22" y="80"/>
                  </a:lnTo>
                  <a:lnTo>
                    <a:pt x="22" y="68"/>
                  </a:lnTo>
                  <a:lnTo>
                    <a:pt x="22" y="60"/>
                  </a:lnTo>
                  <a:lnTo>
                    <a:pt x="22" y="54"/>
                  </a:lnTo>
                  <a:lnTo>
                    <a:pt x="22" y="50"/>
                  </a:lnTo>
                  <a:lnTo>
                    <a:pt x="22" y="42"/>
                  </a:lnTo>
                  <a:lnTo>
                    <a:pt x="26" y="34"/>
                  </a:lnTo>
                  <a:lnTo>
                    <a:pt x="26" y="30"/>
                  </a:lnTo>
                  <a:lnTo>
                    <a:pt x="26" y="26"/>
                  </a:lnTo>
                  <a:lnTo>
                    <a:pt x="26" y="22"/>
                  </a:lnTo>
                  <a:lnTo>
                    <a:pt x="26" y="18"/>
                  </a:lnTo>
                  <a:lnTo>
                    <a:pt x="26" y="14"/>
                  </a:lnTo>
                  <a:lnTo>
                    <a:pt x="26" y="10"/>
                  </a:lnTo>
                  <a:lnTo>
                    <a:pt x="26" y="6"/>
                  </a:lnTo>
                  <a:lnTo>
                    <a:pt x="26" y="4"/>
                  </a:lnTo>
                  <a:lnTo>
                    <a:pt x="26" y="4"/>
                  </a:lnTo>
                  <a:lnTo>
                    <a:pt x="26" y="0"/>
                  </a:lnTo>
                  <a:lnTo>
                    <a:pt x="26" y="0"/>
                  </a:lnTo>
                  <a:lnTo>
                    <a:pt x="26" y="0"/>
                  </a:lnTo>
                  <a:lnTo>
                    <a:pt x="26" y="0"/>
                  </a:lnTo>
                  <a:lnTo>
                    <a:pt x="30" y="0"/>
                  </a:lnTo>
                  <a:lnTo>
                    <a:pt x="30" y="0"/>
                  </a:lnTo>
                  <a:lnTo>
                    <a:pt x="30" y="0"/>
                  </a:lnTo>
                  <a:lnTo>
                    <a:pt x="30" y="4"/>
                  </a:lnTo>
                  <a:lnTo>
                    <a:pt x="30" y="4"/>
                  </a:lnTo>
                  <a:lnTo>
                    <a:pt x="30" y="6"/>
                  </a:lnTo>
                  <a:lnTo>
                    <a:pt x="30" y="6"/>
                  </a:lnTo>
                  <a:lnTo>
                    <a:pt x="30" y="10"/>
                  </a:lnTo>
                  <a:lnTo>
                    <a:pt x="30" y="14"/>
                  </a:lnTo>
                  <a:lnTo>
                    <a:pt x="30" y="18"/>
                  </a:lnTo>
                  <a:lnTo>
                    <a:pt x="30" y="22"/>
                  </a:lnTo>
                  <a:lnTo>
                    <a:pt x="30" y="26"/>
                  </a:lnTo>
                  <a:lnTo>
                    <a:pt x="30" y="34"/>
                  </a:lnTo>
                  <a:lnTo>
                    <a:pt x="30" y="38"/>
                  </a:lnTo>
                  <a:lnTo>
                    <a:pt x="30" y="46"/>
                  </a:lnTo>
                  <a:lnTo>
                    <a:pt x="34" y="50"/>
                  </a:lnTo>
                  <a:lnTo>
                    <a:pt x="34" y="56"/>
                  </a:lnTo>
                  <a:lnTo>
                    <a:pt x="34" y="68"/>
                  </a:lnTo>
                  <a:lnTo>
                    <a:pt x="34" y="76"/>
                  </a:lnTo>
                  <a:lnTo>
                    <a:pt x="34" y="88"/>
                  </a:lnTo>
                  <a:lnTo>
                    <a:pt x="34" y="104"/>
                  </a:lnTo>
                  <a:lnTo>
                    <a:pt x="34" y="118"/>
                  </a:lnTo>
                  <a:lnTo>
                    <a:pt x="38" y="138"/>
                  </a:lnTo>
                  <a:lnTo>
                    <a:pt x="38" y="156"/>
                  </a:lnTo>
                  <a:lnTo>
                    <a:pt x="38" y="168"/>
                  </a:lnTo>
                  <a:lnTo>
                    <a:pt x="38" y="176"/>
                  </a:lnTo>
                  <a:lnTo>
                    <a:pt x="38" y="188"/>
                  </a:lnTo>
                  <a:lnTo>
                    <a:pt x="38" y="196"/>
                  </a:lnTo>
                  <a:lnTo>
                    <a:pt x="38" y="200"/>
                  </a:lnTo>
                  <a:lnTo>
                    <a:pt x="38" y="206"/>
                  </a:lnTo>
                  <a:lnTo>
                    <a:pt x="38" y="214"/>
                  </a:lnTo>
                  <a:lnTo>
                    <a:pt x="38" y="218"/>
                  </a:lnTo>
                  <a:lnTo>
                    <a:pt x="38" y="226"/>
                  </a:lnTo>
                  <a:lnTo>
                    <a:pt x="42" y="230"/>
                  </a:lnTo>
                  <a:lnTo>
                    <a:pt x="42" y="234"/>
                  </a:lnTo>
                  <a:lnTo>
                    <a:pt x="42" y="238"/>
                  </a:lnTo>
                  <a:lnTo>
                    <a:pt x="42" y="246"/>
                  </a:lnTo>
                  <a:lnTo>
                    <a:pt x="42" y="248"/>
                  </a:lnTo>
                  <a:lnTo>
                    <a:pt x="42" y="252"/>
                  </a:lnTo>
                  <a:lnTo>
                    <a:pt x="42" y="256"/>
                  </a:lnTo>
                  <a:lnTo>
                    <a:pt x="42" y="260"/>
                  </a:lnTo>
                  <a:lnTo>
                    <a:pt x="42" y="260"/>
                  </a:lnTo>
                  <a:lnTo>
                    <a:pt x="42" y="264"/>
                  </a:lnTo>
                  <a:lnTo>
                    <a:pt x="42" y="268"/>
                  </a:lnTo>
                  <a:lnTo>
                    <a:pt x="42" y="268"/>
                  </a:lnTo>
                  <a:lnTo>
                    <a:pt x="42" y="272"/>
                  </a:lnTo>
                  <a:lnTo>
                    <a:pt x="42" y="272"/>
                  </a:lnTo>
                  <a:lnTo>
                    <a:pt x="42" y="276"/>
                  </a:lnTo>
                  <a:lnTo>
                    <a:pt x="42" y="276"/>
                  </a:lnTo>
                  <a:lnTo>
                    <a:pt x="42" y="276"/>
                  </a:lnTo>
                  <a:lnTo>
                    <a:pt x="42" y="276"/>
                  </a:lnTo>
                  <a:lnTo>
                    <a:pt x="42" y="280"/>
                  </a:lnTo>
                  <a:lnTo>
                    <a:pt x="46" y="280"/>
                  </a:lnTo>
                  <a:lnTo>
                    <a:pt x="46" y="280"/>
                  </a:lnTo>
                  <a:lnTo>
                    <a:pt x="46" y="280"/>
                  </a:lnTo>
                  <a:lnTo>
                    <a:pt x="46" y="280"/>
                  </a:lnTo>
                  <a:lnTo>
                    <a:pt x="46" y="280"/>
                  </a:lnTo>
                  <a:lnTo>
                    <a:pt x="46" y="284"/>
                  </a:lnTo>
                  <a:lnTo>
                    <a:pt x="46" y="284"/>
                  </a:lnTo>
                  <a:lnTo>
                    <a:pt x="46" y="284"/>
                  </a:lnTo>
                  <a:lnTo>
                    <a:pt x="46" y="284"/>
                  </a:lnTo>
                  <a:lnTo>
                    <a:pt x="46" y="284"/>
                  </a:lnTo>
                  <a:lnTo>
                    <a:pt x="46" y="288"/>
                  </a:lnTo>
                  <a:lnTo>
                    <a:pt x="46" y="288"/>
                  </a:lnTo>
                  <a:lnTo>
                    <a:pt x="46" y="288"/>
                  </a:lnTo>
                  <a:lnTo>
                    <a:pt x="46" y="288"/>
                  </a:lnTo>
                  <a:lnTo>
                    <a:pt x="46" y="288"/>
                  </a:lnTo>
                  <a:lnTo>
                    <a:pt x="46" y="288"/>
                  </a:lnTo>
                  <a:lnTo>
                    <a:pt x="46" y="288"/>
                  </a:lnTo>
                  <a:lnTo>
                    <a:pt x="46" y="288"/>
                  </a:lnTo>
                  <a:lnTo>
                    <a:pt x="50" y="288"/>
                  </a:lnTo>
                  <a:lnTo>
                    <a:pt x="50" y="288"/>
                  </a:lnTo>
                  <a:lnTo>
                    <a:pt x="50" y="288"/>
                  </a:lnTo>
                  <a:lnTo>
                    <a:pt x="50" y="288"/>
                  </a:lnTo>
                  <a:lnTo>
                    <a:pt x="50" y="284"/>
                  </a:lnTo>
                  <a:lnTo>
                    <a:pt x="50" y="284"/>
                  </a:lnTo>
                  <a:lnTo>
                    <a:pt x="50" y="284"/>
                  </a:lnTo>
                  <a:lnTo>
                    <a:pt x="54" y="284"/>
                  </a:lnTo>
                  <a:lnTo>
                    <a:pt x="54" y="284"/>
                  </a:lnTo>
                  <a:lnTo>
                    <a:pt x="54" y="284"/>
                  </a:lnTo>
                  <a:lnTo>
                    <a:pt x="54" y="284"/>
                  </a:lnTo>
                  <a:lnTo>
                    <a:pt x="54" y="284"/>
                  </a:lnTo>
                  <a:lnTo>
                    <a:pt x="54" y="288"/>
                  </a:lnTo>
                  <a:lnTo>
                    <a:pt x="54" y="288"/>
                  </a:lnTo>
                  <a:lnTo>
                    <a:pt x="54" y="288"/>
                  </a:lnTo>
                  <a:lnTo>
                    <a:pt x="54" y="288"/>
                  </a:lnTo>
                  <a:lnTo>
                    <a:pt x="58" y="292"/>
                  </a:lnTo>
                  <a:lnTo>
                    <a:pt x="58" y="292"/>
                  </a:lnTo>
                  <a:lnTo>
                    <a:pt x="58" y="296"/>
                  </a:lnTo>
                  <a:lnTo>
                    <a:pt x="58" y="296"/>
                  </a:lnTo>
                  <a:lnTo>
                    <a:pt x="58" y="298"/>
                  </a:lnTo>
                  <a:lnTo>
                    <a:pt x="58" y="302"/>
                  </a:lnTo>
                  <a:lnTo>
                    <a:pt x="58" y="306"/>
                  </a:lnTo>
                  <a:lnTo>
                    <a:pt x="58" y="310"/>
                  </a:lnTo>
                  <a:lnTo>
                    <a:pt x="58" y="314"/>
                  </a:lnTo>
                  <a:lnTo>
                    <a:pt x="58" y="318"/>
                  </a:lnTo>
                  <a:lnTo>
                    <a:pt x="60" y="322"/>
                  </a:lnTo>
                  <a:lnTo>
                    <a:pt x="60" y="326"/>
                  </a:lnTo>
                  <a:lnTo>
                    <a:pt x="60" y="330"/>
                  </a:lnTo>
                  <a:lnTo>
                    <a:pt x="60" y="338"/>
                  </a:lnTo>
                  <a:lnTo>
                    <a:pt x="60" y="342"/>
                  </a:lnTo>
                  <a:lnTo>
                    <a:pt x="60" y="346"/>
                  </a:lnTo>
                  <a:lnTo>
                    <a:pt x="60" y="352"/>
                  </a:lnTo>
                  <a:lnTo>
                    <a:pt x="64" y="364"/>
                  </a:lnTo>
                  <a:lnTo>
                    <a:pt x="64" y="372"/>
                  </a:lnTo>
                  <a:lnTo>
                    <a:pt x="64" y="376"/>
                  </a:lnTo>
                  <a:lnTo>
                    <a:pt x="64" y="384"/>
                  </a:lnTo>
                  <a:lnTo>
                    <a:pt x="64" y="388"/>
                  </a:lnTo>
                  <a:lnTo>
                    <a:pt x="64" y="392"/>
                  </a:lnTo>
                  <a:lnTo>
                    <a:pt x="64" y="394"/>
                  </a:lnTo>
                  <a:lnTo>
                    <a:pt x="64" y="398"/>
                  </a:lnTo>
                  <a:lnTo>
                    <a:pt x="68" y="402"/>
                  </a:lnTo>
                  <a:lnTo>
                    <a:pt x="68" y="406"/>
                  </a:lnTo>
                  <a:lnTo>
                    <a:pt x="68" y="410"/>
                  </a:lnTo>
                  <a:lnTo>
                    <a:pt x="68" y="414"/>
                  </a:lnTo>
                  <a:lnTo>
                    <a:pt x="68" y="414"/>
                  </a:lnTo>
                  <a:lnTo>
                    <a:pt x="68" y="418"/>
                  </a:lnTo>
                  <a:lnTo>
                    <a:pt x="68" y="422"/>
                  </a:lnTo>
                  <a:lnTo>
                    <a:pt x="68" y="422"/>
                  </a:lnTo>
                  <a:lnTo>
                    <a:pt x="68" y="426"/>
                  </a:lnTo>
                  <a:lnTo>
                    <a:pt x="68" y="426"/>
                  </a:lnTo>
                  <a:lnTo>
                    <a:pt x="68" y="430"/>
                  </a:lnTo>
                  <a:lnTo>
                    <a:pt x="68" y="430"/>
                  </a:lnTo>
                  <a:lnTo>
                    <a:pt x="68" y="434"/>
                  </a:lnTo>
                  <a:lnTo>
                    <a:pt x="72" y="434"/>
                  </a:lnTo>
                  <a:lnTo>
                    <a:pt x="72" y="434"/>
                  </a:lnTo>
                  <a:lnTo>
                    <a:pt x="72" y="438"/>
                  </a:lnTo>
                  <a:lnTo>
                    <a:pt x="72" y="438"/>
                  </a:lnTo>
                  <a:lnTo>
                    <a:pt x="72" y="442"/>
                  </a:lnTo>
                  <a:lnTo>
                    <a:pt x="72" y="442"/>
                  </a:lnTo>
                  <a:lnTo>
                    <a:pt x="72" y="442"/>
                  </a:lnTo>
                  <a:lnTo>
                    <a:pt x="72" y="444"/>
                  </a:lnTo>
                  <a:lnTo>
                    <a:pt x="72" y="444"/>
                  </a:lnTo>
                  <a:lnTo>
                    <a:pt x="72" y="444"/>
                  </a:lnTo>
                  <a:lnTo>
                    <a:pt x="76" y="444"/>
                  </a:lnTo>
                  <a:lnTo>
                    <a:pt x="76" y="448"/>
                  </a:lnTo>
                  <a:lnTo>
                    <a:pt x="76" y="448"/>
                  </a:lnTo>
                  <a:lnTo>
                    <a:pt x="76" y="448"/>
                  </a:lnTo>
                  <a:lnTo>
                    <a:pt x="76" y="452"/>
                  </a:lnTo>
                  <a:lnTo>
                    <a:pt x="76" y="452"/>
                  </a:lnTo>
                  <a:lnTo>
                    <a:pt x="76" y="452"/>
                  </a:lnTo>
                  <a:lnTo>
                    <a:pt x="76" y="452"/>
                  </a:lnTo>
                  <a:lnTo>
                    <a:pt x="76" y="452"/>
                  </a:lnTo>
                  <a:lnTo>
                    <a:pt x="76" y="456"/>
                  </a:lnTo>
                  <a:lnTo>
                    <a:pt x="80" y="456"/>
                  </a:lnTo>
                  <a:lnTo>
                    <a:pt x="80" y="456"/>
                  </a:lnTo>
                  <a:lnTo>
                    <a:pt x="80" y="456"/>
                  </a:lnTo>
                  <a:lnTo>
                    <a:pt x="80" y="456"/>
                  </a:lnTo>
                  <a:lnTo>
                    <a:pt x="80" y="460"/>
                  </a:lnTo>
                  <a:lnTo>
                    <a:pt x="80" y="460"/>
                  </a:lnTo>
                  <a:lnTo>
                    <a:pt x="80" y="460"/>
                  </a:lnTo>
                  <a:lnTo>
                    <a:pt x="84" y="460"/>
                  </a:lnTo>
                  <a:lnTo>
                    <a:pt x="84" y="460"/>
                  </a:lnTo>
                  <a:lnTo>
                    <a:pt x="84" y="460"/>
                  </a:lnTo>
                  <a:lnTo>
                    <a:pt x="84" y="460"/>
                  </a:lnTo>
                  <a:lnTo>
                    <a:pt x="84" y="464"/>
                  </a:lnTo>
                  <a:lnTo>
                    <a:pt x="88" y="464"/>
                  </a:lnTo>
                  <a:lnTo>
                    <a:pt x="88" y="464"/>
                  </a:lnTo>
                  <a:lnTo>
                    <a:pt x="88" y="464"/>
                  </a:lnTo>
                  <a:lnTo>
                    <a:pt x="88" y="464"/>
                  </a:lnTo>
                  <a:lnTo>
                    <a:pt x="92" y="464"/>
                  </a:lnTo>
                  <a:lnTo>
                    <a:pt x="92" y="464"/>
                  </a:lnTo>
                  <a:lnTo>
                    <a:pt x="96" y="464"/>
                  </a:lnTo>
                  <a:lnTo>
                    <a:pt x="96" y="464"/>
                  </a:lnTo>
                  <a:lnTo>
                    <a:pt x="96" y="464"/>
                  </a:lnTo>
                  <a:lnTo>
                    <a:pt x="100" y="464"/>
                  </a:lnTo>
                  <a:lnTo>
                    <a:pt x="100" y="464"/>
                  </a:lnTo>
                  <a:lnTo>
                    <a:pt x="100" y="464"/>
                  </a:lnTo>
                  <a:lnTo>
                    <a:pt x="104" y="464"/>
                  </a:lnTo>
                  <a:lnTo>
                    <a:pt x="108" y="468"/>
                  </a:lnTo>
                  <a:lnTo>
                    <a:pt x="108" y="468"/>
                  </a:lnTo>
                  <a:lnTo>
                    <a:pt x="110" y="468"/>
                  </a:lnTo>
                  <a:lnTo>
                    <a:pt x="110" y="468"/>
                  </a:lnTo>
                  <a:lnTo>
                    <a:pt x="114" y="468"/>
                  </a:lnTo>
                  <a:lnTo>
                    <a:pt x="118" y="464"/>
                  </a:lnTo>
                  <a:lnTo>
                    <a:pt x="122" y="464"/>
                  </a:lnTo>
                  <a:lnTo>
                    <a:pt x="126" y="464"/>
                  </a:lnTo>
                  <a:lnTo>
                    <a:pt x="130" y="464"/>
                  </a:lnTo>
                  <a:lnTo>
                    <a:pt x="138" y="464"/>
                  </a:lnTo>
                  <a:lnTo>
                    <a:pt x="142" y="464"/>
                  </a:lnTo>
                  <a:lnTo>
                    <a:pt x="146" y="464"/>
                  </a:lnTo>
                  <a:lnTo>
                    <a:pt x="150" y="464"/>
                  </a:lnTo>
                  <a:lnTo>
                    <a:pt x="156" y="464"/>
                  </a:lnTo>
                  <a:lnTo>
                    <a:pt x="160" y="464"/>
                  </a:lnTo>
                  <a:lnTo>
                    <a:pt x="164" y="464"/>
                  </a:lnTo>
                  <a:lnTo>
                    <a:pt x="168" y="464"/>
                  </a:lnTo>
                  <a:lnTo>
                    <a:pt x="172" y="464"/>
                  </a:lnTo>
                  <a:lnTo>
                    <a:pt x="176" y="464"/>
                  </a:lnTo>
                  <a:lnTo>
                    <a:pt x="180" y="464"/>
                  </a:lnTo>
                  <a:lnTo>
                    <a:pt x="184" y="464"/>
                  </a:lnTo>
                  <a:lnTo>
                    <a:pt x="188" y="464"/>
                  </a:lnTo>
                  <a:lnTo>
                    <a:pt x="188" y="464"/>
                  </a:lnTo>
                  <a:lnTo>
                    <a:pt x="192" y="464"/>
                  </a:lnTo>
                  <a:lnTo>
                    <a:pt x="200" y="464"/>
                  </a:lnTo>
                  <a:lnTo>
                    <a:pt x="204" y="464"/>
                  </a:lnTo>
                  <a:lnTo>
                    <a:pt x="206" y="464"/>
                  </a:lnTo>
                  <a:lnTo>
                    <a:pt x="210" y="464"/>
                  </a:lnTo>
                  <a:lnTo>
                    <a:pt x="214" y="464"/>
                  </a:lnTo>
                  <a:lnTo>
                    <a:pt x="218" y="464"/>
                  </a:lnTo>
                  <a:lnTo>
                    <a:pt x="222" y="464"/>
                  </a:lnTo>
                  <a:lnTo>
                    <a:pt x="222" y="464"/>
                  </a:lnTo>
                  <a:lnTo>
                    <a:pt x="226" y="464"/>
                  </a:lnTo>
                  <a:lnTo>
                    <a:pt x="230" y="464"/>
                  </a:lnTo>
                  <a:lnTo>
                    <a:pt x="238" y="464"/>
                  </a:lnTo>
                  <a:lnTo>
                    <a:pt x="242" y="464"/>
                  </a:lnTo>
                  <a:lnTo>
                    <a:pt x="246" y="464"/>
                  </a:lnTo>
                  <a:lnTo>
                    <a:pt x="250" y="464"/>
                  </a:lnTo>
                  <a:lnTo>
                    <a:pt x="252" y="464"/>
                  </a:lnTo>
                  <a:lnTo>
                    <a:pt x="256" y="464"/>
                  </a:lnTo>
                  <a:lnTo>
                    <a:pt x="260" y="464"/>
                  </a:lnTo>
                  <a:lnTo>
                    <a:pt x="268" y="464"/>
                  </a:lnTo>
                  <a:lnTo>
                    <a:pt x="272" y="464"/>
                  </a:lnTo>
                  <a:lnTo>
                    <a:pt x="276" y="464"/>
                  </a:lnTo>
                  <a:lnTo>
                    <a:pt x="280" y="464"/>
                  </a:lnTo>
                  <a:lnTo>
                    <a:pt x="284" y="464"/>
                  </a:lnTo>
                  <a:lnTo>
                    <a:pt x="288" y="464"/>
                  </a:lnTo>
                  <a:lnTo>
                    <a:pt x="292" y="464"/>
                  </a:lnTo>
                  <a:lnTo>
                    <a:pt x="296" y="464"/>
                  </a:lnTo>
                  <a:lnTo>
                    <a:pt x="302" y="464"/>
                  </a:lnTo>
                  <a:lnTo>
                    <a:pt x="310" y="464"/>
                  </a:lnTo>
                  <a:lnTo>
                    <a:pt x="314" y="464"/>
                  </a:lnTo>
                  <a:lnTo>
                    <a:pt x="318" y="464"/>
                  </a:lnTo>
                  <a:lnTo>
                    <a:pt x="322" y="464"/>
                  </a:lnTo>
                  <a:lnTo>
                    <a:pt x="330" y="464"/>
                  </a:lnTo>
                  <a:lnTo>
                    <a:pt x="334" y="464"/>
                  </a:lnTo>
                  <a:lnTo>
                    <a:pt x="342" y="464"/>
                  </a:lnTo>
                  <a:lnTo>
                    <a:pt x="346" y="464"/>
                  </a:lnTo>
                  <a:lnTo>
                    <a:pt x="348" y="460"/>
                  </a:lnTo>
                  <a:lnTo>
                    <a:pt x="352" y="460"/>
                  </a:lnTo>
                  <a:lnTo>
                    <a:pt x="356" y="460"/>
                  </a:lnTo>
                  <a:lnTo>
                    <a:pt x="360" y="460"/>
                  </a:lnTo>
                  <a:lnTo>
                    <a:pt x="364" y="460"/>
                  </a:lnTo>
                  <a:lnTo>
                    <a:pt x="368" y="460"/>
                  </a:lnTo>
                  <a:lnTo>
                    <a:pt x="376" y="460"/>
                  </a:lnTo>
                  <a:lnTo>
                    <a:pt x="380" y="460"/>
                  </a:lnTo>
                  <a:lnTo>
                    <a:pt x="384" y="460"/>
                  </a:lnTo>
                  <a:lnTo>
                    <a:pt x="388" y="460"/>
                  </a:lnTo>
                  <a:lnTo>
                    <a:pt x="394" y="460"/>
                  </a:lnTo>
                  <a:lnTo>
                    <a:pt x="398" y="460"/>
                  </a:lnTo>
                  <a:lnTo>
                    <a:pt x="402" y="460"/>
                  </a:lnTo>
                  <a:lnTo>
                    <a:pt x="406" y="460"/>
                  </a:lnTo>
                  <a:lnTo>
                    <a:pt x="414" y="460"/>
                  </a:lnTo>
                  <a:lnTo>
                    <a:pt x="418" y="460"/>
                  </a:lnTo>
                  <a:lnTo>
                    <a:pt x="422" y="460"/>
                  </a:lnTo>
                  <a:lnTo>
                    <a:pt x="426" y="460"/>
                  </a:lnTo>
                  <a:lnTo>
                    <a:pt x="430" y="460"/>
                  </a:lnTo>
                  <a:lnTo>
                    <a:pt x="434" y="460"/>
                  </a:lnTo>
                  <a:lnTo>
                    <a:pt x="438" y="460"/>
                  </a:lnTo>
                  <a:lnTo>
                    <a:pt x="442" y="460"/>
                  </a:lnTo>
                  <a:lnTo>
                    <a:pt x="444" y="460"/>
                  </a:lnTo>
                  <a:lnTo>
                    <a:pt x="448" y="460"/>
                  </a:lnTo>
                  <a:lnTo>
                    <a:pt x="452" y="460"/>
                  </a:lnTo>
                  <a:lnTo>
                    <a:pt x="456" y="460"/>
                  </a:lnTo>
                  <a:lnTo>
                    <a:pt x="460" y="460"/>
                  </a:lnTo>
                  <a:lnTo>
                    <a:pt x="464" y="460"/>
                  </a:lnTo>
                  <a:lnTo>
                    <a:pt x="464" y="460"/>
                  </a:lnTo>
                  <a:lnTo>
                    <a:pt x="468" y="460"/>
                  </a:lnTo>
                  <a:lnTo>
                    <a:pt x="472" y="460"/>
                  </a:lnTo>
                  <a:lnTo>
                    <a:pt x="476" y="460"/>
                  </a:lnTo>
                  <a:lnTo>
                    <a:pt x="480" y="460"/>
                  </a:lnTo>
                  <a:lnTo>
                    <a:pt x="484" y="460"/>
                  </a:lnTo>
                  <a:lnTo>
                    <a:pt x="484" y="460"/>
                  </a:lnTo>
                  <a:lnTo>
                    <a:pt x="488" y="460"/>
                  </a:lnTo>
                  <a:lnTo>
                    <a:pt x="490" y="460"/>
                  </a:lnTo>
                  <a:lnTo>
                    <a:pt x="490" y="460"/>
                  </a:lnTo>
                  <a:lnTo>
                    <a:pt x="494" y="460"/>
                  </a:lnTo>
                  <a:lnTo>
                    <a:pt x="498" y="460"/>
                  </a:lnTo>
                  <a:lnTo>
                    <a:pt x="502" y="460"/>
                  </a:lnTo>
                  <a:lnTo>
                    <a:pt x="506" y="460"/>
                  </a:lnTo>
                  <a:lnTo>
                    <a:pt x="510" y="460"/>
                  </a:lnTo>
                  <a:lnTo>
                    <a:pt x="514" y="460"/>
                  </a:lnTo>
                  <a:lnTo>
                    <a:pt x="518" y="460"/>
                  </a:lnTo>
                  <a:lnTo>
                    <a:pt x="522" y="460"/>
                  </a:lnTo>
                  <a:lnTo>
                    <a:pt x="526" y="460"/>
                  </a:lnTo>
                  <a:lnTo>
                    <a:pt x="530" y="460"/>
                  </a:lnTo>
                  <a:lnTo>
                    <a:pt x="534" y="460"/>
                  </a:lnTo>
                  <a:lnTo>
                    <a:pt x="536" y="46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Rectangle 132"/>
            <p:cNvSpPr>
              <a:spLocks noChangeArrowheads="1"/>
            </p:cNvSpPr>
            <p:nvPr/>
          </p:nvSpPr>
          <p:spPr bwMode="auto">
            <a:xfrm>
              <a:off x="1500" y="2177"/>
              <a:ext cx="1155" cy="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1F1A17"/>
                  </a:solidFill>
                  <a:effectLst/>
                  <a:latin typeface="Times New Roman" panose="02020603050405020304" pitchFamily="18" charset="0"/>
                </a:rPr>
                <a:t>Monomeric C    20 °C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5" name="Rectangle 133"/>
            <p:cNvSpPr>
              <a:spLocks noChangeArrowheads="1"/>
            </p:cNvSpPr>
            <p:nvPr/>
          </p:nvSpPr>
          <p:spPr bwMode="auto">
            <a:xfrm>
              <a:off x="2200" y="2255"/>
              <a:ext cx="83"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1F1A17"/>
                  </a:solidFill>
                  <a:effectLst/>
                  <a:latin typeface="Times New Roman" panose="02020603050405020304" pitchFamily="18" charset="0"/>
                </a:rPr>
                <a:t>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256" name="Group 247"/>
          <p:cNvGrpSpPr>
            <a:grpSpLocks noChangeAspect="1"/>
          </p:cNvGrpSpPr>
          <p:nvPr/>
        </p:nvGrpSpPr>
        <p:grpSpPr bwMode="auto">
          <a:xfrm>
            <a:off x="6477001" y="5192714"/>
            <a:ext cx="3484563" cy="1482726"/>
            <a:chOff x="4080" y="3271"/>
            <a:chExt cx="2195" cy="934"/>
          </a:xfrm>
        </p:grpSpPr>
        <p:sp>
          <p:nvSpPr>
            <p:cNvPr id="257" name="AutoShape 246"/>
            <p:cNvSpPr>
              <a:spLocks noChangeAspect="1" noChangeArrowheads="1" noTextEdit="1"/>
            </p:cNvSpPr>
            <p:nvPr/>
          </p:nvSpPr>
          <p:spPr bwMode="auto">
            <a:xfrm>
              <a:off x="4080" y="3290"/>
              <a:ext cx="2170" cy="8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8" name="Rectangle 248"/>
            <p:cNvSpPr>
              <a:spLocks noChangeArrowheads="1"/>
            </p:cNvSpPr>
            <p:nvPr/>
          </p:nvSpPr>
          <p:spPr bwMode="auto">
            <a:xfrm>
              <a:off x="4783" y="3622"/>
              <a:ext cx="90" cy="360"/>
            </a:xfrm>
            <a:prstGeom prst="rect">
              <a:avLst/>
            </a:prstGeom>
            <a:solidFill>
              <a:srgbClr val="B9DB7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9" name="Rectangle 249"/>
            <p:cNvSpPr>
              <a:spLocks noChangeArrowheads="1"/>
            </p:cNvSpPr>
            <p:nvPr/>
          </p:nvSpPr>
          <p:spPr bwMode="auto">
            <a:xfrm>
              <a:off x="5786" y="3735"/>
              <a:ext cx="217" cy="211"/>
            </a:xfrm>
            <a:prstGeom prst="rect">
              <a:avLst/>
            </a:prstGeom>
            <a:solidFill>
              <a:srgbClr val="75C5F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0" name="Rectangle 250"/>
            <p:cNvSpPr>
              <a:spLocks noChangeArrowheads="1"/>
            </p:cNvSpPr>
            <p:nvPr/>
          </p:nvSpPr>
          <p:spPr bwMode="auto">
            <a:xfrm>
              <a:off x="5252" y="3367"/>
              <a:ext cx="102" cy="600"/>
            </a:xfrm>
            <a:prstGeom prst="rect">
              <a:avLst/>
            </a:prstGeom>
            <a:solidFill>
              <a:srgbClr val="FFF5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1" name="Line 251"/>
            <p:cNvSpPr>
              <a:spLocks noChangeShapeType="1"/>
            </p:cNvSpPr>
            <p:nvPr/>
          </p:nvSpPr>
          <p:spPr bwMode="auto">
            <a:xfrm>
              <a:off x="4140"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 name="Line 252"/>
            <p:cNvSpPr>
              <a:spLocks noChangeShapeType="1"/>
            </p:cNvSpPr>
            <p:nvPr/>
          </p:nvSpPr>
          <p:spPr bwMode="auto">
            <a:xfrm>
              <a:off x="4172"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 name="Rectangle 253"/>
            <p:cNvSpPr>
              <a:spLocks noChangeArrowheads="1"/>
            </p:cNvSpPr>
            <p:nvPr/>
          </p:nvSpPr>
          <p:spPr bwMode="auto">
            <a:xfrm>
              <a:off x="4166" y="4094"/>
              <a:ext cx="82"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4" name="Line 254"/>
            <p:cNvSpPr>
              <a:spLocks noChangeShapeType="1"/>
            </p:cNvSpPr>
            <p:nvPr/>
          </p:nvSpPr>
          <p:spPr bwMode="auto">
            <a:xfrm>
              <a:off x="4203"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 name="Line 255"/>
            <p:cNvSpPr>
              <a:spLocks noChangeShapeType="1"/>
            </p:cNvSpPr>
            <p:nvPr/>
          </p:nvSpPr>
          <p:spPr bwMode="auto">
            <a:xfrm>
              <a:off x="4234"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 name="Line 256"/>
            <p:cNvSpPr>
              <a:spLocks noChangeShapeType="1"/>
            </p:cNvSpPr>
            <p:nvPr/>
          </p:nvSpPr>
          <p:spPr bwMode="auto">
            <a:xfrm>
              <a:off x="4266"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 name="Line 257"/>
            <p:cNvSpPr>
              <a:spLocks noChangeShapeType="1"/>
            </p:cNvSpPr>
            <p:nvPr/>
          </p:nvSpPr>
          <p:spPr bwMode="auto">
            <a:xfrm>
              <a:off x="4297"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 name="Line 258"/>
            <p:cNvSpPr>
              <a:spLocks noChangeShapeType="1"/>
            </p:cNvSpPr>
            <p:nvPr/>
          </p:nvSpPr>
          <p:spPr bwMode="auto">
            <a:xfrm>
              <a:off x="4328"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 name="Line 259"/>
            <p:cNvSpPr>
              <a:spLocks noChangeShapeType="1"/>
            </p:cNvSpPr>
            <p:nvPr/>
          </p:nvSpPr>
          <p:spPr bwMode="auto">
            <a:xfrm>
              <a:off x="4360"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 name="Line 260"/>
            <p:cNvSpPr>
              <a:spLocks noChangeShapeType="1"/>
            </p:cNvSpPr>
            <p:nvPr/>
          </p:nvSpPr>
          <p:spPr bwMode="auto">
            <a:xfrm>
              <a:off x="4391"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 name="Line 261"/>
            <p:cNvSpPr>
              <a:spLocks noChangeShapeType="1"/>
            </p:cNvSpPr>
            <p:nvPr/>
          </p:nvSpPr>
          <p:spPr bwMode="auto">
            <a:xfrm>
              <a:off x="4422"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 name="Rectangle 262"/>
            <p:cNvSpPr>
              <a:spLocks noChangeArrowheads="1"/>
            </p:cNvSpPr>
            <p:nvPr/>
          </p:nvSpPr>
          <p:spPr bwMode="auto">
            <a:xfrm>
              <a:off x="4420" y="4094"/>
              <a:ext cx="82"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3" name="Line 263"/>
            <p:cNvSpPr>
              <a:spLocks noChangeShapeType="1"/>
            </p:cNvSpPr>
            <p:nvPr/>
          </p:nvSpPr>
          <p:spPr bwMode="auto">
            <a:xfrm>
              <a:off x="4454"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 name="Line 264"/>
            <p:cNvSpPr>
              <a:spLocks noChangeShapeType="1"/>
            </p:cNvSpPr>
            <p:nvPr/>
          </p:nvSpPr>
          <p:spPr bwMode="auto">
            <a:xfrm>
              <a:off x="4485"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 name="Line 265"/>
            <p:cNvSpPr>
              <a:spLocks noChangeShapeType="1"/>
            </p:cNvSpPr>
            <p:nvPr/>
          </p:nvSpPr>
          <p:spPr bwMode="auto">
            <a:xfrm>
              <a:off x="4516"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 name="Line 266"/>
            <p:cNvSpPr>
              <a:spLocks noChangeShapeType="1"/>
            </p:cNvSpPr>
            <p:nvPr/>
          </p:nvSpPr>
          <p:spPr bwMode="auto">
            <a:xfrm>
              <a:off x="4548"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 name="Line 267"/>
            <p:cNvSpPr>
              <a:spLocks noChangeShapeType="1"/>
            </p:cNvSpPr>
            <p:nvPr/>
          </p:nvSpPr>
          <p:spPr bwMode="auto">
            <a:xfrm>
              <a:off x="4579"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 name="Line 268"/>
            <p:cNvSpPr>
              <a:spLocks noChangeShapeType="1"/>
            </p:cNvSpPr>
            <p:nvPr/>
          </p:nvSpPr>
          <p:spPr bwMode="auto">
            <a:xfrm>
              <a:off x="4610"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9" name="Line 269"/>
            <p:cNvSpPr>
              <a:spLocks noChangeShapeType="1"/>
            </p:cNvSpPr>
            <p:nvPr/>
          </p:nvSpPr>
          <p:spPr bwMode="auto">
            <a:xfrm>
              <a:off x="4643"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 name="Line 270"/>
            <p:cNvSpPr>
              <a:spLocks noChangeShapeType="1"/>
            </p:cNvSpPr>
            <p:nvPr/>
          </p:nvSpPr>
          <p:spPr bwMode="auto">
            <a:xfrm>
              <a:off x="4673"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 name="Rectangle 271"/>
            <p:cNvSpPr>
              <a:spLocks noChangeArrowheads="1"/>
            </p:cNvSpPr>
            <p:nvPr/>
          </p:nvSpPr>
          <p:spPr bwMode="auto">
            <a:xfrm>
              <a:off x="4645" y="4094"/>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2" name="Line 272"/>
            <p:cNvSpPr>
              <a:spLocks noChangeShapeType="1"/>
            </p:cNvSpPr>
            <p:nvPr/>
          </p:nvSpPr>
          <p:spPr bwMode="auto">
            <a:xfrm>
              <a:off x="4704"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 name="Line 273"/>
            <p:cNvSpPr>
              <a:spLocks noChangeShapeType="1"/>
            </p:cNvSpPr>
            <p:nvPr/>
          </p:nvSpPr>
          <p:spPr bwMode="auto">
            <a:xfrm>
              <a:off x="4737"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 name="Line 274"/>
            <p:cNvSpPr>
              <a:spLocks noChangeShapeType="1"/>
            </p:cNvSpPr>
            <p:nvPr/>
          </p:nvSpPr>
          <p:spPr bwMode="auto">
            <a:xfrm>
              <a:off x="4767"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 name="Line 275"/>
            <p:cNvSpPr>
              <a:spLocks noChangeShapeType="1"/>
            </p:cNvSpPr>
            <p:nvPr/>
          </p:nvSpPr>
          <p:spPr bwMode="auto">
            <a:xfrm>
              <a:off x="4798"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 name="Line 276"/>
            <p:cNvSpPr>
              <a:spLocks noChangeShapeType="1"/>
            </p:cNvSpPr>
            <p:nvPr/>
          </p:nvSpPr>
          <p:spPr bwMode="auto">
            <a:xfrm>
              <a:off x="4831"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 name="Line 277"/>
            <p:cNvSpPr>
              <a:spLocks noChangeShapeType="1"/>
            </p:cNvSpPr>
            <p:nvPr/>
          </p:nvSpPr>
          <p:spPr bwMode="auto">
            <a:xfrm>
              <a:off x="4861"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 name="Line 278"/>
            <p:cNvSpPr>
              <a:spLocks noChangeShapeType="1"/>
            </p:cNvSpPr>
            <p:nvPr/>
          </p:nvSpPr>
          <p:spPr bwMode="auto">
            <a:xfrm>
              <a:off x="4892"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 name="Line 279"/>
            <p:cNvSpPr>
              <a:spLocks noChangeShapeType="1"/>
            </p:cNvSpPr>
            <p:nvPr/>
          </p:nvSpPr>
          <p:spPr bwMode="auto">
            <a:xfrm>
              <a:off x="4925"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 name="Rectangle 280"/>
            <p:cNvSpPr>
              <a:spLocks noChangeArrowheads="1"/>
            </p:cNvSpPr>
            <p:nvPr/>
          </p:nvSpPr>
          <p:spPr bwMode="auto">
            <a:xfrm>
              <a:off x="4894" y="4094"/>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1" name="Line 281"/>
            <p:cNvSpPr>
              <a:spLocks noChangeShapeType="1"/>
            </p:cNvSpPr>
            <p:nvPr/>
          </p:nvSpPr>
          <p:spPr bwMode="auto">
            <a:xfrm>
              <a:off x="4956"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 name="Line 282"/>
            <p:cNvSpPr>
              <a:spLocks noChangeShapeType="1"/>
            </p:cNvSpPr>
            <p:nvPr/>
          </p:nvSpPr>
          <p:spPr bwMode="auto">
            <a:xfrm>
              <a:off x="4986"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 name="Line 283"/>
            <p:cNvSpPr>
              <a:spLocks noChangeShapeType="1"/>
            </p:cNvSpPr>
            <p:nvPr/>
          </p:nvSpPr>
          <p:spPr bwMode="auto">
            <a:xfrm>
              <a:off x="5019"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 name="Line 284"/>
            <p:cNvSpPr>
              <a:spLocks noChangeShapeType="1"/>
            </p:cNvSpPr>
            <p:nvPr/>
          </p:nvSpPr>
          <p:spPr bwMode="auto">
            <a:xfrm>
              <a:off x="5050"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 name="Line 285"/>
            <p:cNvSpPr>
              <a:spLocks noChangeShapeType="1"/>
            </p:cNvSpPr>
            <p:nvPr/>
          </p:nvSpPr>
          <p:spPr bwMode="auto">
            <a:xfrm>
              <a:off x="5080"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 name="Line 286"/>
            <p:cNvSpPr>
              <a:spLocks noChangeShapeType="1"/>
            </p:cNvSpPr>
            <p:nvPr/>
          </p:nvSpPr>
          <p:spPr bwMode="auto">
            <a:xfrm>
              <a:off x="5113"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 name="Line 287"/>
            <p:cNvSpPr>
              <a:spLocks noChangeShapeType="1"/>
            </p:cNvSpPr>
            <p:nvPr/>
          </p:nvSpPr>
          <p:spPr bwMode="auto">
            <a:xfrm>
              <a:off x="5144"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 name="Line 288"/>
            <p:cNvSpPr>
              <a:spLocks noChangeShapeType="1"/>
            </p:cNvSpPr>
            <p:nvPr/>
          </p:nvSpPr>
          <p:spPr bwMode="auto">
            <a:xfrm>
              <a:off x="5173"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 name="Rectangle 289"/>
            <p:cNvSpPr>
              <a:spLocks noChangeArrowheads="1"/>
            </p:cNvSpPr>
            <p:nvPr/>
          </p:nvSpPr>
          <p:spPr bwMode="auto">
            <a:xfrm>
              <a:off x="5146" y="4094"/>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0" name="Line 290"/>
            <p:cNvSpPr>
              <a:spLocks noChangeShapeType="1"/>
            </p:cNvSpPr>
            <p:nvPr/>
          </p:nvSpPr>
          <p:spPr bwMode="auto">
            <a:xfrm>
              <a:off x="5206"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 name="Line 291"/>
            <p:cNvSpPr>
              <a:spLocks noChangeShapeType="1"/>
            </p:cNvSpPr>
            <p:nvPr/>
          </p:nvSpPr>
          <p:spPr bwMode="auto">
            <a:xfrm>
              <a:off x="5237"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 name="Line 292"/>
            <p:cNvSpPr>
              <a:spLocks noChangeShapeType="1"/>
            </p:cNvSpPr>
            <p:nvPr/>
          </p:nvSpPr>
          <p:spPr bwMode="auto">
            <a:xfrm>
              <a:off x="5268"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 name="Line 293"/>
            <p:cNvSpPr>
              <a:spLocks noChangeShapeType="1"/>
            </p:cNvSpPr>
            <p:nvPr/>
          </p:nvSpPr>
          <p:spPr bwMode="auto">
            <a:xfrm>
              <a:off x="5300"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 name="Line 294"/>
            <p:cNvSpPr>
              <a:spLocks noChangeShapeType="1"/>
            </p:cNvSpPr>
            <p:nvPr/>
          </p:nvSpPr>
          <p:spPr bwMode="auto">
            <a:xfrm>
              <a:off x="5331"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 name="Line 295"/>
            <p:cNvSpPr>
              <a:spLocks noChangeShapeType="1"/>
            </p:cNvSpPr>
            <p:nvPr/>
          </p:nvSpPr>
          <p:spPr bwMode="auto">
            <a:xfrm>
              <a:off x="5362"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 name="Line 296"/>
            <p:cNvSpPr>
              <a:spLocks noChangeShapeType="1"/>
            </p:cNvSpPr>
            <p:nvPr/>
          </p:nvSpPr>
          <p:spPr bwMode="auto">
            <a:xfrm>
              <a:off x="5394"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 name="Line 297"/>
            <p:cNvSpPr>
              <a:spLocks noChangeShapeType="1"/>
            </p:cNvSpPr>
            <p:nvPr/>
          </p:nvSpPr>
          <p:spPr bwMode="auto">
            <a:xfrm>
              <a:off x="5425"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 name="Rectangle 298"/>
            <p:cNvSpPr>
              <a:spLocks noChangeArrowheads="1"/>
            </p:cNvSpPr>
            <p:nvPr/>
          </p:nvSpPr>
          <p:spPr bwMode="auto">
            <a:xfrm>
              <a:off x="5394" y="4094"/>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9" name="Line 299"/>
            <p:cNvSpPr>
              <a:spLocks noChangeShapeType="1"/>
            </p:cNvSpPr>
            <p:nvPr/>
          </p:nvSpPr>
          <p:spPr bwMode="auto">
            <a:xfrm>
              <a:off x="5456"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 name="Line 300"/>
            <p:cNvSpPr>
              <a:spLocks noChangeShapeType="1"/>
            </p:cNvSpPr>
            <p:nvPr/>
          </p:nvSpPr>
          <p:spPr bwMode="auto">
            <a:xfrm>
              <a:off x="5488"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 name="Line 301"/>
            <p:cNvSpPr>
              <a:spLocks noChangeShapeType="1"/>
            </p:cNvSpPr>
            <p:nvPr/>
          </p:nvSpPr>
          <p:spPr bwMode="auto">
            <a:xfrm>
              <a:off x="5519"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 name="Line 302"/>
            <p:cNvSpPr>
              <a:spLocks noChangeShapeType="1"/>
            </p:cNvSpPr>
            <p:nvPr/>
          </p:nvSpPr>
          <p:spPr bwMode="auto">
            <a:xfrm>
              <a:off x="5550"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 name="Line 303"/>
            <p:cNvSpPr>
              <a:spLocks noChangeShapeType="1"/>
            </p:cNvSpPr>
            <p:nvPr/>
          </p:nvSpPr>
          <p:spPr bwMode="auto">
            <a:xfrm>
              <a:off x="5582"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 name="Line 304"/>
            <p:cNvSpPr>
              <a:spLocks noChangeShapeType="1"/>
            </p:cNvSpPr>
            <p:nvPr/>
          </p:nvSpPr>
          <p:spPr bwMode="auto">
            <a:xfrm>
              <a:off x="5613"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 name="Line 305"/>
            <p:cNvSpPr>
              <a:spLocks noChangeShapeType="1"/>
            </p:cNvSpPr>
            <p:nvPr/>
          </p:nvSpPr>
          <p:spPr bwMode="auto">
            <a:xfrm>
              <a:off x="5646"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 name="Line 306"/>
            <p:cNvSpPr>
              <a:spLocks noChangeShapeType="1"/>
            </p:cNvSpPr>
            <p:nvPr/>
          </p:nvSpPr>
          <p:spPr bwMode="auto">
            <a:xfrm>
              <a:off x="5676"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 name="Rectangle 307"/>
            <p:cNvSpPr>
              <a:spLocks noChangeArrowheads="1"/>
            </p:cNvSpPr>
            <p:nvPr/>
          </p:nvSpPr>
          <p:spPr bwMode="auto">
            <a:xfrm>
              <a:off x="5648" y="4094"/>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18" name="Line 308"/>
            <p:cNvSpPr>
              <a:spLocks noChangeShapeType="1"/>
            </p:cNvSpPr>
            <p:nvPr/>
          </p:nvSpPr>
          <p:spPr bwMode="auto">
            <a:xfrm>
              <a:off x="5707"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 name="Line 309"/>
            <p:cNvSpPr>
              <a:spLocks noChangeShapeType="1"/>
            </p:cNvSpPr>
            <p:nvPr/>
          </p:nvSpPr>
          <p:spPr bwMode="auto">
            <a:xfrm>
              <a:off x="5740"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 name="Line 310"/>
            <p:cNvSpPr>
              <a:spLocks noChangeShapeType="1"/>
            </p:cNvSpPr>
            <p:nvPr/>
          </p:nvSpPr>
          <p:spPr bwMode="auto">
            <a:xfrm>
              <a:off x="5771"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 name="Line 311"/>
            <p:cNvSpPr>
              <a:spLocks noChangeShapeType="1"/>
            </p:cNvSpPr>
            <p:nvPr/>
          </p:nvSpPr>
          <p:spPr bwMode="auto">
            <a:xfrm>
              <a:off x="5801"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 name="Line 312"/>
            <p:cNvSpPr>
              <a:spLocks noChangeShapeType="1"/>
            </p:cNvSpPr>
            <p:nvPr/>
          </p:nvSpPr>
          <p:spPr bwMode="auto">
            <a:xfrm>
              <a:off x="5834"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 name="Line 313"/>
            <p:cNvSpPr>
              <a:spLocks noChangeShapeType="1"/>
            </p:cNvSpPr>
            <p:nvPr/>
          </p:nvSpPr>
          <p:spPr bwMode="auto">
            <a:xfrm>
              <a:off x="5865"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 name="Line 314"/>
            <p:cNvSpPr>
              <a:spLocks noChangeShapeType="1"/>
            </p:cNvSpPr>
            <p:nvPr/>
          </p:nvSpPr>
          <p:spPr bwMode="auto">
            <a:xfrm>
              <a:off x="5895"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 name="Line 315"/>
            <p:cNvSpPr>
              <a:spLocks noChangeShapeType="1"/>
            </p:cNvSpPr>
            <p:nvPr/>
          </p:nvSpPr>
          <p:spPr bwMode="auto">
            <a:xfrm>
              <a:off x="5928"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 name="Rectangle 316"/>
            <p:cNvSpPr>
              <a:spLocks noChangeArrowheads="1"/>
            </p:cNvSpPr>
            <p:nvPr/>
          </p:nvSpPr>
          <p:spPr bwMode="auto">
            <a:xfrm>
              <a:off x="5897" y="4094"/>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32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7" name="Line 317"/>
            <p:cNvSpPr>
              <a:spLocks noChangeShapeType="1"/>
            </p:cNvSpPr>
            <p:nvPr/>
          </p:nvSpPr>
          <p:spPr bwMode="auto">
            <a:xfrm>
              <a:off x="5959"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 name="Line 318"/>
            <p:cNvSpPr>
              <a:spLocks noChangeShapeType="1"/>
            </p:cNvSpPr>
            <p:nvPr/>
          </p:nvSpPr>
          <p:spPr bwMode="auto">
            <a:xfrm>
              <a:off x="5989"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 name="Line 319"/>
            <p:cNvSpPr>
              <a:spLocks noChangeShapeType="1"/>
            </p:cNvSpPr>
            <p:nvPr/>
          </p:nvSpPr>
          <p:spPr bwMode="auto">
            <a:xfrm>
              <a:off x="6022"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 name="Line 320"/>
            <p:cNvSpPr>
              <a:spLocks noChangeShapeType="1"/>
            </p:cNvSpPr>
            <p:nvPr/>
          </p:nvSpPr>
          <p:spPr bwMode="auto">
            <a:xfrm>
              <a:off x="6053"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 name="Line 321"/>
            <p:cNvSpPr>
              <a:spLocks noChangeShapeType="1"/>
            </p:cNvSpPr>
            <p:nvPr/>
          </p:nvSpPr>
          <p:spPr bwMode="auto">
            <a:xfrm>
              <a:off x="6084"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 name="Line 322"/>
            <p:cNvSpPr>
              <a:spLocks noChangeShapeType="1"/>
            </p:cNvSpPr>
            <p:nvPr/>
          </p:nvSpPr>
          <p:spPr bwMode="auto">
            <a:xfrm>
              <a:off x="6116"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 name="Line 323"/>
            <p:cNvSpPr>
              <a:spLocks noChangeShapeType="1"/>
            </p:cNvSpPr>
            <p:nvPr/>
          </p:nvSpPr>
          <p:spPr bwMode="auto">
            <a:xfrm>
              <a:off x="6147"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 name="Line 324"/>
            <p:cNvSpPr>
              <a:spLocks noChangeShapeType="1"/>
            </p:cNvSpPr>
            <p:nvPr/>
          </p:nvSpPr>
          <p:spPr bwMode="auto">
            <a:xfrm>
              <a:off x="6178" y="4051"/>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 name="Rectangle 325"/>
            <p:cNvSpPr>
              <a:spLocks noChangeArrowheads="1"/>
            </p:cNvSpPr>
            <p:nvPr/>
          </p:nvSpPr>
          <p:spPr bwMode="auto">
            <a:xfrm>
              <a:off x="6149" y="4094"/>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36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36" name="Line 326"/>
            <p:cNvSpPr>
              <a:spLocks noChangeShapeType="1"/>
            </p:cNvSpPr>
            <p:nvPr/>
          </p:nvSpPr>
          <p:spPr bwMode="auto">
            <a:xfrm>
              <a:off x="6210" y="4051"/>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 name="Line 327"/>
            <p:cNvSpPr>
              <a:spLocks noChangeShapeType="1"/>
            </p:cNvSpPr>
            <p:nvPr/>
          </p:nvSpPr>
          <p:spPr bwMode="auto">
            <a:xfrm>
              <a:off x="4126" y="4044"/>
              <a:ext cx="2036" cy="0"/>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 name="Freeform 328"/>
            <p:cNvSpPr>
              <a:spLocks/>
            </p:cNvSpPr>
            <p:nvPr/>
          </p:nvSpPr>
          <p:spPr bwMode="auto">
            <a:xfrm>
              <a:off x="4126" y="3978"/>
              <a:ext cx="67" cy="2"/>
            </a:xfrm>
            <a:custGeom>
              <a:avLst/>
              <a:gdLst>
                <a:gd name="T0" fmla="*/ 0 w 134"/>
                <a:gd name="T1" fmla="*/ 0 h 4"/>
                <a:gd name="T2" fmla="*/ 0 w 134"/>
                <a:gd name="T3" fmla="*/ 0 h 4"/>
                <a:gd name="T4" fmla="*/ 4 w 134"/>
                <a:gd name="T5" fmla="*/ 0 h 4"/>
                <a:gd name="T6" fmla="*/ 8 w 134"/>
                <a:gd name="T7" fmla="*/ 0 h 4"/>
                <a:gd name="T8" fmla="*/ 8 w 134"/>
                <a:gd name="T9" fmla="*/ 0 h 4"/>
                <a:gd name="T10" fmla="*/ 12 w 134"/>
                <a:gd name="T11" fmla="*/ 0 h 4"/>
                <a:gd name="T12" fmla="*/ 12 w 134"/>
                <a:gd name="T13" fmla="*/ 0 h 4"/>
                <a:gd name="T14" fmla="*/ 16 w 134"/>
                <a:gd name="T15" fmla="*/ 0 h 4"/>
                <a:gd name="T16" fmla="*/ 16 w 134"/>
                <a:gd name="T17" fmla="*/ 0 h 4"/>
                <a:gd name="T18" fmla="*/ 20 w 134"/>
                <a:gd name="T19" fmla="*/ 0 h 4"/>
                <a:gd name="T20" fmla="*/ 20 w 134"/>
                <a:gd name="T21" fmla="*/ 0 h 4"/>
                <a:gd name="T22" fmla="*/ 24 w 134"/>
                <a:gd name="T23" fmla="*/ 0 h 4"/>
                <a:gd name="T24" fmla="*/ 24 w 134"/>
                <a:gd name="T25" fmla="*/ 0 h 4"/>
                <a:gd name="T26" fmla="*/ 28 w 134"/>
                <a:gd name="T27" fmla="*/ 0 h 4"/>
                <a:gd name="T28" fmla="*/ 28 w 134"/>
                <a:gd name="T29" fmla="*/ 0 h 4"/>
                <a:gd name="T30" fmla="*/ 30 w 134"/>
                <a:gd name="T31" fmla="*/ 0 h 4"/>
                <a:gd name="T32" fmla="*/ 34 w 134"/>
                <a:gd name="T33" fmla="*/ 4 h 4"/>
                <a:gd name="T34" fmla="*/ 38 w 134"/>
                <a:gd name="T35" fmla="*/ 0 h 4"/>
                <a:gd name="T36" fmla="*/ 38 w 134"/>
                <a:gd name="T37" fmla="*/ 4 h 4"/>
                <a:gd name="T38" fmla="*/ 42 w 134"/>
                <a:gd name="T39" fmla="*/ 4 h 4"/>
                <a:gd name="T40" fmla="*/ 46 w 134"/>
                <a:gd name="T41" fmla="*/ 4 h 4"/>
                <a:gd name="T42" fmla="*/ 46 w 134"/>
                <a:gd name="T43" fmla="*/ 4 h 4"/>
                <a:gd name="T44" fmla="*/ 50 w 134"/>
                <a:gd name="T45" fmla="*/ 4 h 4"/>
                <a:gd name="T46" fmla="*/ 54 w 134"/>
                <a:gd name="T47" fmla="*/ 4 h 4"/>
                <a:gd name="T48" fmla="*/ 58 w 134"/>
                <a:gd name="T49" fmla="*/ 4 h 4"/>
                <a:gd name="T50" fmla="*/ 62 w 134"/>
                <a:gd name="T51" fmla="*/ 4 h 4"/>
                <a:gd name="T52" fmla="*/ 62 w 134"/>
                <a:gd name="T53" fmla="*/ 4 h 4"/>
                <a:gd name="T54" fmla="*/ 66 w 134"/>
                <a:gd name="T55" fmla="*/ 4 h 4"/>
                <a:gd name="T56" fmla="*/ 70 w 134"/>
                <a:gd name="T57" fmla="*/ 4 h 4"/>
                <a:gd name="T58" fmla="*/ 70 w 134"/>
                <a:gd name="T59" fmla="*/ 4 h 4"/>
                <a:gd name="T60" fmla="*/ 74 w 134"/>
                <a:gd name="T61" fmla="*/ 4 h 4"/>
                <a:gd name="T62" fmla="*/ 76 w 134"/>
                <a:gd name="T63" fmla="*/ 4 h 4"/>
                <a:gd name="T64" fmla="*/ 80 w 134"/>
                <a:gd name="T65" fmla="*/ 4 h 4"/>
                <a:gd name="T66" fmla="*/ 84 w 134"/>
                <a:gd name="T67" fmla="*/ 4 h 4"/>
                <a:gd name="T68" fmla="*/ 84 w 134"/>
                <a:gd name="T69" fmla="*/ 4 h 4"/>
                <a:gd name="T70" fmla="*/ 88 w 134"/>
                <a:gd name="T71" fmla="*/ 4 h 4"/>
                <a:gd name="T72" fmla="*/ 92 w 134"/>
                <a:gd name="T73" fmla="*/ 4 h 4"/>
                <a:gd name="T74" fmla="*/ 92 w 134"/>
                <a:gd name="T75" fmla="*/ 4 h 4"/>
                <a:gd name="T76" fmla="*/ 96 w 134"/>
                <a:gd name="T77" fmla="*/ 4 h 4"/>
                <a:gd name="T78" fmla="*/ 100 w 134"/>
                <a:gd name="T79" fmla="*/ 4 h 4"/>
                <a:gd name="T80" fmla="*/ 104 w 134"/>
                <a:gd name="T81" fmla="*/ 4 h 4"/>
                <a:gd name="T82" fmla="*/ 104 w 134"/>
                <a:gd name="T83" fmla="*/ 4 h 4"/>
                <a:gd name="T84" fmla="*/ 108 w 134"/>
                <a:gd name="T85" fmla="*/ 4 h 4"/>
                <a:gd name="T86" fmla="*/ 108 w 134"/>
                <a:gd name="T87" fmla="*/ 4 h 4"/>
                <a:gd name="T88" fmla="*/ 112 w 134"/>
                <a:gd name="T89" fmla="*/ 4 h 4"/>
                <a:gd name="T90" fmla="*/ 112 w 134"/>
                <a:gd name="T91" fmla="*/ 4 h 4"/>
                <a:gd name="T92" fmla="*/ 116 w 134"/>
                <a:gd name="T93" fmla="*/ 4 h 4"/>
                <a:gd name="T94" fmla="*/ 120 w 134"/>
                <a:gd name="T95" fmla="*/ 4 h 4"/>
                <a:gd name="T96" fmla="*/ 124 w 134"/>
                <a:gd name="T97" fmla="*/ 4 h 4"/>
                <a:gd name="T98" fmla="*/ 124 w 134"/>
                <a:gd name="T99" fmla="*/ 4 h 4"/>
                <a:gd name="T100" fmla="*/ 126 w 134"/>
                <a:gd name="T101" fmla="*/ 4 h 4"/>
                <a:gd name="T102" fmla="*/ 126 w 134"/>
                <a:gd name="T103" fmla="*/ 4 h 4"/>
                <a:gd name="T104" fmla="*/ 130 w 134"/>
                <a:gd name="T105" fmla="*/ 4 h 4"/>
                <a:gd name="T106" fmla="*/ 134 w 134"/>
                <a:gd name="T107" fmla="*/ 4 h 4"/>
                <a:gd name="T108" fmla="*/ 134 w 134"/>
                <a:gd name="T109"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34" h="4">
                  <a:moveTo>
                    <a:pt x="0" y="0"/>
                  </a:moveTo>
                  <a:lnTo>
                    <a:pt x="0" y="0"/>
                  </a:lnTo>
                  <a:lnTo>
                    <a:pt x="4" y="0"/>
                  </a:lnTo>
                  <a:lnTo>
                    <a:pt x="8" y="0"/>
                  </a:lnTo>
                  <a:lnTo>
                    <a:pt x="8" y="0"/>
                  </a:lnTo>
                  <a:lnTo>
                    <a:pt x="12" y="0"/>
                  </a:lnTo>
                  <a:lnTo>
                    <a:pt x="12" y="0"/>
                  </a:lnTo>
                  <a:lnTo>
                    <a:pt x="16" y="0"/>
                  </a:lnTo>
                  <a:lnTo>
                    <a:pt x="16" y="0"/>
                  </a:lnTo>
                  <a:lnTo>
                    <a:pt x="20" y="0"/>
                  </a:lnTo>
                  <a:lnTo>
                    <a:pt x="20" y="0"/>
                  </a:lnTo>
                  <a:lnTo>
                    <a:pt x="24" y="0"/>
                  </a:lnTo>
                  <a:lnTo>
                    <a:pt x="24" y="0"/>
                  </a:lnTo>
                  <a:lnTo>
                    <a:pt x="28" y="0"/>
                  </a:lnTo>
                  <a:lnTo>
                    <a:pt x="28" y="0"/>
                  </a:lnTo>
                  <a:lnTo>
                    <a:pt x="30" y="0"/>
                  </a:lnTo>
                  <a:lnTo>
                    <a:pt x="34" y="4"/>
                  </a:lnTo>
                  <a:lnTo>
                    <a:pt x="38" y="0"/>
                  </a:lnTo>
                  <a:lnTo>
                    <a:pt x="38" y="4"/>
                  </a:lnTo>
                  <a:lnTo>
                    <a:pt x="42" y="4"/>
                  </a:lnTo>
                  <a:lnTo>
                    <a:pt x="46" y="4"/>
                  </a:lnTo>
                  <a:lnTo>
                    <a:pt x="46" y="4"/>
                  </a:lnTo>
                  <a:lnTo>
                    <a:pt x="50" y="4"/>
                  </a:lnTo>
                  <a:lnTo>
                    <a:pt x="54" y="4"/>
                  </a:lnTo>
                  <a:lnTo>
                    <a:pt x="58" y="4"/>
                  </a:lnTo>
                  <a:lnTo>
                    <a:pt x="62" y="4"/>
                  </a:lnTo>
                  <a:lnTo>
                    <a:pt x="62" y="4"/>
                  </a:lnTo>
                  <a:lnTo>
                    <a:pt x="66" y="4"/>
                  </a:lnTo>
                  <a:lnTo>
                    <a:pt x="70" y="4"/>
                  </a:lnTo>
                  <a:lnTo>
                    <a:pt x="70" y="4"/>
                  </a:lnTo>
                  <a:lnTo>
                    <a:pt x="74" y="4"/>
                  </a:lnTo>
                  <a:lnTo>
                    <a:pt x="76" y="4"/>
                  </a:lnTo>
                  <a:lnTo>
                    <a:pt x="80" y="4"/>
                  </a:lnTo>
                  <a:lnTo>
                    <a:pt x="84" y="4"/>
                  </a:lnTo>
                  <a:lnTo>
                    <a:pt x="84" y="4"/>
                  </a:lnTo>
                  <a:lnTo>
                    <a:pt x="88" y="4"/>
                  </a:lnTo>
                  <a:lnTo>
                    <a:pt x="92" y="4"/>
                  </a:lnTo>
                  <a:lnTo>
                    <a:pt x="92" y="4"/>
                  </a:lnTo>
                  <a:lnTo>
                    <a:pt x="96" y="4"/>
                  </a:lnTo>
                  <a:lnTo>
                    <a:pt x="100" y="4"/>
                  </a:lnTo>
                  <a:lnTo>
                    <a:pt x="104" y="4"/>
                  </a:lnTo>
                  <a:lnTo>
                    <a:pt x="104" y="4"/>
                  </a:lnTo>
                  <a:lnTo>
                    <a:pt x="108" y="4"/>
                  </a:lnTo>
                  <a:lnTo>
                    <a:pt x="108" y="4"/>
                  </a:lnTo>
                  <a:lnTo>
                    <a:pt x="112" y="4"/>
                  </a:lnTo>
                  <a:lnTo>
                    <a:pt x="112" y="4"/>
                  </a:lnTo>
                  <a:lnTo>
                    <a:pt x="116" y="4"/>
                  </a:lnTo>
                  <a:lnTo>
                    <a:pt x="120" y="4"/>
                  </a:lnTo>
                  <a:lnTo>
                    <a:pt x="124" y="4"/>
                  </a:lnTo>
                  <a:lnTo>
                    <a:pt x="124" y="4"/>
                  </a:lnTo>
                  <a:lnTo>
                    <a:pt x="126" y="4"/>
                  </a:lnTo>
                  <a:lnTo>
                    <a:pt x="126" y="4"/>
                  </a:lnTo>
                  <a:lnTo>
                    <a:pt x="130" y="4"/>
                  </a:lnTo>
                  <a:lnTo>
                    <a:pt x="134" y="4"/>
                  </a:lnTo>
                  <a:lnTo>
                    <a:pt x="134" y="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 name="Freeform 329"/>
            <p:cNvSpPr>
              <a:spLocks/>
            </p:cNvSpPr>
            <p:nvPr/>
          </p:nvSpPr>
          <p:spPr bwMode="auto">
            <a:xfrm>
              <a:off x="4193" y="3657"/>
              <a:ext cx="450" cy="323"/>
            </a:xfrm>
            <a:custGeom>
              <a:avLst/>
              <a:gdLst>
                <a:gd name="T0" fmla="*/ 16 w 899"/>
                <a:gd name="T1" fmla="*/ 647 h 647"/>
                <a:gd name="T2" fmla="*/ 36 w 899"/>
                <a:gd name="T3" fmla="*/ 647 h 647"/>
                <a:gd name="T4" fmla="*/ 46 w 899"/>
                <a:gd name="T5" fmla="*/ 643 h 647"/>
                <a:gd name="T6" fmla="*/ 58 w 899"/>
                <a:gd name="T7" fmla="*/ 647 h 647"/>
                <a:gd name="T8" fmla="*/ 78 w 899"/>
                <a:gd name="T9" fmla="*/ 647 h 647"/>
                <a:gd name="T10" fmla="*/ 100 w 899"/>
                <a:gd name="T11" fmla="*/ 647 h 647"/>
                <a:gd name="T12" fmla="*/ 124 w 899"/>
                <a:gd name="T13" fmla="*/ 647 h 647"/>
                <a:gd name="T14" fmla="*/ 146 w 899"/>
                <a:gd name="T15" fmla="*/ 647 h 647"/>
                <a:gd name="T16" fmla="*/ 166 w 899"/>
                <a:gd name="T17" fmla="*/ 647 h 647"/>
                <a:gd name="T18" fmla="*/ 182 w 899"/>
                <a:gd name="T19" fmla="*/ 647 h 647"/>
                <a:gd name="T20" fmla="*/ 200 w 899"/>
                <a:gd name="T21" fmla="*/ 647 h 647"/>
                <a:gd name="T22" fmla="*/ 228 w 899"/>
                <a:gd name="T23" fmla="*/ 647 h 647"/>
                <a:gd name="T24" fmla="*/ 246 w 899"/>
                <a:gd name="T25" fmla="*/ 647 h 647"/>
                <a:gd name="T26" fmla="*/ 270 w 899"/>
                <a:gd name="T27" fmla="*/ 643 h 647"/>
                <a:gd name="T28" fmla="*/ 292 w 899"/>
                <a:gd name="T29" fmla="*/ 643 h 647"/>
                <a:gd name="T30" fmla="*/ 316 w 899"/>
                <a:gd name="T31" fmla="*/ 643 h 647"/>
                <a:gd name="T32" fmla="*/ 338 w 899"/>
                <a:gd name="T33" fmla="*/ 643 h 647"/>
                <a:gd name="T34" fmla="*/ 358 w 899"/>
                <a:gd name="T35" fmla="*/ 643 h 647"/>
                <a:gd name="T36" fmla="*/ 380 w 899"/>
                <a:gd name="T37" fmla="*/ 643 h 647"/>
                <a:gd name="T38" fmla="*/ 404 w 899"/>
                <a:gd name="T39" fmla="*/ 639 h 647"/>
                <a:gd name="T40" fmla="*/ 426 w 899"/>
                <a:gd name="T41" fmla="*/ 639 h 647"/>
                <a:gd name="T42" fmla="*/ 446 w 899"/>
                <a:gd name="T43" fmla="*/ 639 h 647"/>
                <a:gd name="T44" fmla="*/ 470 w 899"/>
                <a:gd name="T45" fmla="*/ 639 h 647"/>
                <a:gd name="T46" fmla="*/ 488 w 899"/>
                <a:gd name="T47" fmla="*/ 635 h 647"/>
                <a:gd name="T48" fmla="*/ 512 w 899"/>
                <a:gd name="T49" fmla="*/ 635 h 647"/>
                <a:gd name="T50" fmla="*/ 534 w 899"/>
                <a:gd name="T51" fmla="*/ 635 h 647"/>
                <a:gd name="T52" fmla="*/ 554 w 899"/>
                <a:gd name="T53" fmla="*/ 635 h 647"/>
                <a:gd name="T54" fmla="*/ 576 w 899"/>
                <a:gd name="T55" fmla="*/ 635 h 647"/>
                <a:gd name="T56" fmla="*/ 600 w 899"/>
                <a:gd name="T57" fmla="*/ 633 h 647"/>
                <a:gd name="T58" fmla="*/ 622 w 899"/>
                <a:gd name="T59" fmla="*/ 633 h 647"/>
                <a:gd name="T60" fmla="*/ 642 w 899"/>
                <a:gd name="T61" fmla="*/ 633 h 647"/>
                <a:gd name="T62" fmla="*/ 664 w 899"/>
                <a:gd name="T63" fmla="*/ 633 h 647"/>
                <a:gd name="T64" fmla="*/ 684 w 899"/>
                <a:gd name="T65" fmla="*/ 633 h 647"/>
                <a:gd name="T66" fmla="*/ 708 w 899"/>
                <a:gd name="T67" fmla="*/ 633 h 647"/>
                <a:gd name="T68" fmla="*/ 730 w 899"/>
                <a:gd name="T69" fmla="*/ 633 h 647"/>
                <a:gd name="T70" fmla="*/ 754 w 899"/>
                <a:gd name="T71" fmla="*/ 629 h 647"/>
                <a:gd name="T72" fmla="*/ 768 w 899"/>
                <a:gd name="T73" fmla="*/ 629 h 647"/>
                <a:gd name="T74" fmla="*/ 792 w 899"/>
                <a:gd name="T75" fmla="*/ 629 h 647"/>
                <a:gd name="T76" fmla="*/ 814 w 899"/>
                <a:gd name="T77" fmla="*/ 629 h 647"/>
                <a:gd name="T78" fmla="*/ 834 w 899"/>
                <a:gd name="T79" fmla="*/ 629 h 647"/>
                <a:gd name="T80" fmla="*/ 854 w 899"/>
                <a:gd name="T81" fmla="*/ 629 h 647"/>
                <a:gd name="T82" fmla="*/ 859 w 899"/>
                <a:gd name="T83" fmla="*/ 625 h 647"/>
                <a:gd name="T84" fmla="*/ 863 w 899"/>
                <a:gd name="T85" fmla="*/ 621 h 647"/>
                <a:gd name="T86" fmla="*/ 867 w 899"/>
                <a:gd name="T87" fmla="*/ 617 h 647"/>
                <a:gd name="T88" fmla="*/ 867 w 899"/>
                <a:gd name="T89" fmla="*/ 613 h 647"/>
                <a:gd name="T90" fmla="*/ 871 w 899"/>
                <a:gd name="T91" fmla="*/ 606 h 647"/>
                <a:gd name="T92" fmla="*/ 871 w 899"/>
                <a:gd name="T93" fmla="*/ 594 h 647"/>
                <a:gd name="T94" fmla="*/ 871 w 899"/>
                <a:gd name="T95" fmla="*/ 576 h 647"/>
                <a:gd name="T96" fmla="*/ 875 w 899"/>
                <a:gd name="T97" fmla="*/ 556 h 647"/>
                <a:gd name="T98" fmla="*/ 875 w 899"/>
                <a:gd name="T99" fmla="*/ 530 h 647"/>
                <a:gd name="T100" fmla="*/ 875 w 899"/>
                <a:gd name="T101" fmla="*/ 498 h 647"/>
                <a:gd name="T102" fmla="*/ 879 w 899"/>
                <a:gd name="T103" fmla="*/ 456 h 647"/>
                <a:gd name="T104" fmla="*/ 879 w 899"/>
                <a:gd name="T105" fmla="*/ 396 h 647"/>
                <a:gd name="T106" fmla="*/ 883 w 899"/>
                <a:gd name="T107" fmla="*/ 314 h 647"/>
                <a:gd name="T108" fmla="*/ 883 w 899"/>
                <a:gd name="T109" fmla="*/ 154 h 647"/>
                <a:gd name="T110" fmla="*/ 887 w 899"/>
                <a:gd name="T111" fmla="*/ 64 h 647"/>
                <a:gd name="T112" fmla="*/ 887 w 899"/>
                <a:gd name="T113" fmla="*/ 18 h 647"/>
                <a:gd name="T114" fmla="*/ 887 w 899"/>
                <a:gd name="T115" fmla="*/ 4 h 647"/>
                <a:gd name="T116" fmla="*/ 887 w 899"/>
                <a:gd name="T117" fmla="*/ 4 h 647"/>
                <a:gd name="T118" fmla="*/ 891 w 899"/>
                <a:gd name="T119" fmla="*/ 26 h 647"/>
                <a:gd name="T120" fmla="*/ 891 w 899"/>
                <a:gd name="T121" fmla="*/ 76 h 647"/>
                <a:gd name="T122" fmla="*/ 891 w 899"/>
                <a:gd name="T123" fmla="*/ 176 h 647"/>
                <a:gd name="T124" fmla="*/ 895 w 899"/>
                <a:gd name="T125" fmla="*/ 338 h 6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99" h="647">
                  <a:moveTo>
                    <a:pt x="0" y="643"/>
                  </a:moveTo>
                  <a:lnTo>
                    <a:pt x="4" y="643"/>
                  </a:lnTo>
                  <a:lnTo>
                    <a:pt x="4" y="643"/>
                  </a:lnTo>
                  <a:lnTo>
                    <a:pt x="8" y="647"/>
                  </a:lnTo>
                  <a:lnTo>
                    <a:pt x="12" y="647"/>
                  </a:lnTo>
                  <a:lnTo>
                    <a:pt x="12" y="647"/>
                  </a:lnTo>
                  <a:lnTo>
                    <a:pt x="16" y="647"/>
                  </a:lnTo>
                  <a:lnTo>
                    <a:pt x="16" y="647"/>
                  </a:lnTo>
                  <a:lnTo>
                    <a:pt x="20" y="647"/>
                  </a:lnTo>
                  <a:lnTo>
                    <a:pt x="20" y="647"/>
                  </a:lnTo>
                  <a:lnTo>
                    <a:pt x="24" y="647"/>
                  </a:lnTo>
                  <a:lnTo>
                    <a:pt x="28" y="647"/>
                  </a:lnTo>
                  <a:lnTo>
                    <a:pt x="28" y="647"/>
                  </a:lnTo>
                  <a:lnTo>
                    <a:pt x="32" y="647"/>
                  </a:lnTo>
                  <a:lnTo>
                    <a:pt x="32" y="647"/>
                  </a:lnTo>
                  <a:lnTo>
                    <a:pt x="36" y="647"/>
                  </a:lnTo>
                  <a:lnTo>
                    <a:pt x="36" y="647"/>
                  </a:lnTo>
                  <a:lnTo>
                    <a:pt x="36" y="643"/>
                  </a:lnTo>
                  <a:lnTo>
                    <a:pt x="38" y="643"/>
                  </a:lnTo>
                  <a:lnTo>
                    <a:pt x="38" y="643"/>
                  </a:lnTo>
                  <a:lnTo>
                    <a:pt x="42" y="643"/>
                  </a:lnTo>
                  <a:lnTo>
                    <a:pt x="42" y="643"/>
                  </a:lnTo>
                  <a:lnTo>
                    <a:pt x="42" y="643"/>
                  </a:lnTo>
                  <a:lnTo>
                    <a:pt x="46" y="643"/>
                  </a:lnTo>
                  <a:lnTo>
                    <a:pt x="46" y="643"/>
                  </a:lnTo>
                  <a:lnTo>
                    <a:pt x="50" y="643"/>
                  </a:lnTo>
                  <a:lnTo>
                    <a:pt x="50" y="643"/>
                  </a:lnTo>
                  <a:lnTo>
                    <a:pt x="50" y="643"/>
                  </a:lnTo>
                  <a:lnTo>
                    <a:pt x="54" y="643"/>
                  </a:lnTo>
                  <a:lnTo>
                    <a:pt x="54" y="643"/>
                  </a:lnTo>
                  <a:lnTo>
                    <a:pt x="58" y="647"/>
                  </a:lnTo>
                  <a:lnTo>
                    <a:pt x="58" y="647"/>
                  </a:lnTo>
                  <a:lnTo>
                    <a:pt x="62" y="647"/>
                  </a:lnTo>
                  <a:lnTo>
                    <a:pt x="62" y="647"/>
                  </a:lnTo>
                  <a:lnTo>
                    <a:pt x="66" y="647"/>
                  </a:lnTo>
                  <a:lnTo>
                    <a:pt x="66" y="647"/>
                  </a:lnTo>
                  <a:lnTo>
                    <a:pt x="70" y="647"/>
                  </a:lnTo>
                  <a:lnTo>
                    <a:pt x="70" y="647"/>
                  </a:lnTo>
                  <a:lnTo>
                    <a:pt x="74" y="647"/>
                  </a:lnTo>
                  <a:lnTo>
                    <a:pt x="78" y="647"/>
                  </a:lnTo>
                  <a:lnTo>
                    <a:pt x="82" y="647"/>
                  </a:lnTo>
                  <a:lnTo>
                    <a:pt x="82" y="647"/>
                  </a:lnTo>
                  <a:lnTo>
                    <a:pt x="86" y="647"/>
                  </a:lnTo>
                  <a:lnTo>
                    <a:pt x="88" y="647"/>
                  </a:lnTo>
                  <a:lnTo>
                    <a:pt x="92" y="647"/>
                  </a:lnTo>
                  <a:lnTo>
                    <a:pt x="92" y="647"/>
                  </a:lnTo>
                  <a:lnTo>
                    <a:pt x="96" y="647"/>
                  </a:lnTo>
                  <a:lnTo>
                    <a:pt x="100" y="647"/>
                  </a:lnTo>
                  <a:lnTo>
                    <a:pt x="104" y="647"/>
                  </a:lnTo>
                  <a:lnTo>
                    <a:pt x="104" y="647"/>
                  </a:lnTo>
                  <a:lnTo>
                    <a:pt x="108" y="647"/>
                  </a:lnTo>
                  <a:lnTo>
                    <a:pt x="112" y="647"/>
                  </a:lnTo>
                  <a:lnTo>
                    <a:pt x="116" y="647"/>
                  </a:lnTo>
                  <a:lnTo>
                    <a:pt x="120" y="647"/>
                  </a:lnTo>
                  <a:lnTo>
                    <a:pt x="120" y="647"/>
                  </a:lnTo>
                  <a:lnTo>
                    <a:pt x="124" y="647"/>
                  </a:lnTo>
                  <a:lnTo>
                    <a:pt x="128" y="647"/>
                  </a:lnTo>
                  <a:lnTo>
                    <a:pt x="128" y="647"/>
                  </a:lnTo>
                  <a:lnTo>
                    <a:pt x="132" y="647"/>
                  </a:lnTo>
                  <a:lnTo>
                    <a:pt x="134" y="647"/>
                  </a:lnTo>
                  <a:lnTo>
                    <a:pt x="138" y="647"/>
                  </a:lnTo>
                  <a:lnTo>
                    <a:pt x="138" y="647"/>
                  </a:lnTo>
                  <a:lnTo>
                    <a:pt x="142" y="647"/>
                  </a:lnTo>
                  <a:lnTo>
                    <a:pt x="146" y="647"/>
                  </a:lnTo>
                  <a:lnTo>
                    <a:pt x="146" y="647"/>
                  </a:lnTo>
                  <a:lnTo>
                    <a:pt x="150" y="647"/>
                  </a:lnTo>
                  <a:lnTo>
                    <a:pt x="154" y="647"/>
                  </a:lnTo>
                  <a:lnTo>
                    <a:pt x="154" y="647"/>
                  </a:lnTo>
                  <a:lnTo>
                    <a:pt x="158" y="647"/>
                  </a:lnTo>
                  <a:lnTo>
                    <a:pt x="162" y="647"/>
                  </a:lnTo>
                  <a:lnTo>
                    <a:pt x="162" y="647"/>
                  </a:lnTo>
                  <a:lnTo>
                    <a:pt x="166" y="647"/>
                  </a:lnTo>
                  <a:lnTo>
                    <a:pt x="166" y="647"/>
                  </a:lnTo>
                  <a:lnTo>
                    <a:pt x="170" y="643"/>
                  </a:lnTo>
                  <a:lnTo>
                    <a:pt x="170" y="643"/>
                  </a:lnTo>
                  <a:lnTo>
                    <a:pt x="174" y="643"/>
                  </a:lnTo>
                  <a:lnTo>
                    <a:pt x="178" y="643"/>
                  </a:lnTo>
                  <a:lnTo>
                    <a:pt x="178" y="643"/>
                  </a:lnTo>
                  <a:lnTo>
                    <a:pt x="182" y="647"/>
                  </a:lnTo>
                  <a:lnTo>
                    <a:pt x="182" y="647"/>
                  </a:lnTo>
                  <a:lnTo>
                    <a:pt x="184" y="647"/>
                  </a:lnTo>
                  <a:lnTo>
                    <a:pt x="184" y="647"/>
                  </a:lnTo>
                  <a:lnTo>
                    <a:pt x="188" y="647"/>
                  </a:lnTo>
                  <a:lnTo>
                    <a:pt x="188" y="647"/>
                  </a:lnTo>
                  <a:lnTo>
                    <a:pt x="192" y="647"/>
                  </a:lnTo>
                  <a:lnTo>
                    <a:pt x="196" y="647"/>
                  </a:lnTo>
                  <a:lnTo>
                    <a:pt x="200" y="647"/>
                  </a:lnTo>
                  <a:lnTo>
                    <a:pt x="200" y="647"/>
                  </a:lnTo>
                  <a:lnTo>
                    <a:pt x="204" y="647"/>
                  </a:lnTo>
                  <a:lnTo>
                    <a:pt x="208" y="647"/>
                  </a:lnTo>
                  <a:lnTo>
                    <a:pt x="212" y="647"/>
                  </a:lnTo>
                  <a:lnTo>
                    <a:pt x="212" y="647"/>
                  </a:lnTo>
                  <a:lnTo>
                    <a:pt x="216" y="647"/>
                  </a:lnTo>
                  <a:lnTo>
                    <a:pt x="220" y="647"/>
                  </a:lnTo>
                  <a:lnTo>
                    <a:pt x="224" y="647"/>
                  </a:lnTo>
                  <a:lnTo>
                    <a:pt x="228" y="647"/>
                  </a:lnTo>
                  <a:lnTo>
                    <a:pt x="228" y="647"/>
                  </a:lnTo>
                  <a:lnTo>
                    <a:pt x="230" y="647"/>
                  </a:lnTo>
                  <a:lnTo>
                    <a:pt x="234" y="647"/>
                  </a:lnTo>
                  <a:lnTo>
                    <a:pt x="234" y="647"/>
                  </a:lnTo>
                  <a:lnTo>
                    <a:pt x="238" y="647"/>
                  </a:lnTo>
                  <a:lnTo>
                    <a:pt x="242" y="647"/>
                  </a:lnTo>
                  <a:lnTo>
                    <a:pt x="242" y="647"/>
                  </a:lnTo>
                  <a:lnTo>
                    <a:pt x="246" y="647"/>
                  </a:lnTo>
                  <a:lnTo>
                    <a:pt x="250" y="647"/>
                  </a:lnTo>
                  <a:lnTo>
                    <a:pt x="254" y="647"/>
                  </a:lnTo>
                  <a:lnTo>
                    <a:pt x="254" y="647"/>
                  </a:lnTo>
                  <a:lnTo>
                    <a:pt x="258" y="647"/>
                  </a:lnTo>
                  <a:lnTo>
                    <a:pt x="262" y="643"/>
                  </a:lnTo>
                  <a:lnTo>
                    <a:pt x="266" y="643"/>
                  </a:lnTo>
                  <a:lnTo>
                    <a:pt x="266" y="643"/>
                  </a:lnTo>
                  <a:lnTo>
                    <a:pt x="270" y="643"/>
                  </a:lnTo>
                  <a:lnTo>
                    <a:pt x="274" y="643"/>
                  </a:lnTo>
                  <a:lnTo>
                    <a:pt x="278" y="643"/>
                  </a:lnTo>
                  <a:lnTo>
                    <a:pt x="278" y="643"/>
                  </a:lnTo>
                  <a:lnTo>
                    <a:pt x="280" y="643"/>
                  </a:lnTo>
                  <a:lnTo>
                    <a:pt x="284" y="643"/>
                  </a:lnTo>
                  <a:lnTo>
                    <a:pt x="288" y="643"/>
                  </a:lnTo>
                  <a:lnTo>
                    <a:pt x="292" y="643"/>
                  </a:lnTo>
                  <a:lnTo>
                    <a:pt x="292" y="643"/>
                  </a:lnTo>
                  <a:lnTo>
                    <a:pt x="296" y="643"/>
                  </a:lnTo>
                  <a:lnTo>
                    <a:pt x="296" y="643"/>
                  </a:lnTo>
                  <a:lnTo>
                    <a:pt x="300" y="643"/>
                  </a:lnTo>
                  <a:lnTo>
                    <a:pt x="304" y="643"/>
                  </a:lnTo>
                  <a:lnTo>
                    <a:pt x="308" y="643"/>
                  </a:lnTo>
                  <a:lnTo>
                    <a:pt x="312" y="643"/>
                  </a:lnTo>
                  <a:lnTo>
                    <a:pt x="312" y="643"/>
                  </a:lnTo>
                  <a:lnTo>
                    <a:pt x="316" y="643"/>
                  </a:lnTo>
                  <a:lnTo>
                    <a:pt x="320" y="643"/>
                  </a:lnTo>
                  <a:lnTo>
                    <a:pt x="324" y="643"/>
                  </a:lnTo>
                  <a:lnTo>
                    <a:pt x="324" y="643"/>
                  </a:lnTo>
                  <a:lnTo>
                    <a:pt x="326" y="643"/>
                  </a:lnTo>
                  <a:lnTo>
                    <a:pt x="330" y="643"/>
                  </a:lnTo>
                  <a:lnTo>
                    <a:pt x="330" y="643"/>
                  </a:lnTo>
                  <a:lnTo>
                    <a:pt x="334" y="643"/>
                  </a:lnTo>
                  <a:lnTo>
                    <a:pt x="338" y="643"/>
                  </a:lnTo>
                  <a:lnTo>
                    <a:pt x="338" y="643"/>
                  </a:lnTo>
                  <a:lnTo>
                    <a:pt x="342" y="643"/>
                  </a:lnTo>
                  <a:lnTo>
                    <a:pt x="346" y="643"/>
                  </a:lnTo>
                  <a:lnTo>
                    <a:pt x="350" y="643"/>
                  </a:lnTo>
                  <a:lnTo>
                    <a:pt x="350" y="643"/>
                  </a:lnTo>
                  <a:lnTo>
                    <a:pt x="354" y="643"/>
                  </a:lnTo>
                  <a:lnTo>
                    <a:pt x="358" y="643"/>
                  </a:lnTo>
                  <a:lnTo>
                    <a:pt x="358" y="643"/>
                  </a:lnTo>
                  <a:lnTo>
                    <a:pt x="362" y="643"/>
                  </a:lnTo>
                  <a:lnTo>
                    <a:pt x="366" y="643"/>
                  </a:lnTo>
                  <a:lnTo>
                    <a:pt x="370" y="643"/>
                  </a:lnTo>
                  <a:lnTo>
                    <a:pt x="370" y="643"/>
                  </a:lnTo>
                  <a:lnTo>
                    <a:pt x="374" y="643"/>
                  </a:lnTo>
                  <a:lnTo>
                    <a:pt x="376" y="643"/>
                  </a:lnTo>
                  <a:lnTo>
                    <a:pt x="380" y="643"/>
                  </a:lnTo>
                  <a:lnTo>
                    <a:pt x="380" y="643"/>
                  </a:lnTo>
                  <a:lnTo>
                    <a:pt x="384" y="643"/>
                  </a:lnTo>
                  <a:lnTo>
                    <a:pt x="388" y="643"/>
                  </a:lnTo>
                  <a:lnTo>
                    <a:pt x="392" y="639"/>
                  </a:lnTo>
                  <a:lnTo>
                    <a:pt x="392" y="639"/>
                  </a:lnTo>
                  <a:lnTo>
                    <a:pt x="396" y="639"/>
                  </a:lnTo>
                  <a:lnTo>
                    <a:pt x="400" y="639"/>
                  </a:lnTo>
                  <a:lnTo>
                    <a:pt x="400" y="639"/>
                  </a:lnTo>
                  <a:lnTo>
                    <a:pt x="404" y="639"/>
                  </a:lnTo>
                  <a:lnTo>
                    <a:pt x="408" y="639"/>
                  </a:lnTo>
                  <a:lnTo>
                    <a:pt x="408" y="639"/>
                  </a:lnTo>
                  <a:lnTo>
                    <a:pt x="412" y="639"/>
                  </a:lnTo>
                  <a:lnTo>
                    <a:pt x="416" y="639"/>
                  </a:lnTo>
                  <a:lnTo>
                    <a:pt x="420" y="639"/>
                  </a:lnTo>
                  <a:lnTo>
                    <a:pt x="420" y="639"/>
                  </a:lnTo>
                  <a:lnTo>
                    <a:pt x="422" y="639"/>
                  </a:lnTo>
                  <a:lnTo>
                    <a:pt x="426" y="639"/>
                  </a:lnTo>
                  <a:lnTo>
                    <a:pt x="430" y="639"/>
                  </a:lnTo>
                  <a:lnTo>
                    <a:pt x="430" y="639"/>
                  </a:lnTo>
                  <a:lnTo>
                    <a:pt x="434" y="639"/>
                  </a:lnTo>
                  <a:lnTo>
                    <a:pt x="434" y="639"/>
                  </a:lnTo>
                  <a:lnTo>
                    <a:pt x="438" y="639"/>
                  </a:lnTo>
                  <a:lnTo>
                    <a:pt x="442" y="639"/>
                  </a:lnTo>
                  <a:lnTo>
                    <a:pt x="442" y="639"/>
                  </a:lnTo>
                  <a:lnTo>
                    <a:pt x="446" y="639"/>
                  </a:lnTo>
                  <a:lnTo>
                    <a:pt x="450" y="639"/>
                  </a:lnTo>
                  <a:lnTo>
                    <a:pt x="450" y="639"/>
                  </a:lnTo>
                  <a:lnTo>
                    <a:pt x="454" y="639"/>
                  </a:lnTo>
                  <a:lnTo>
                    <a:pt x="458" y="639"/>
                  </a:lnTo>
                  <a:lnTo>
                    <a:pt x="462" y="639"/>
                  </a:lnTo>
                  <a:lnTo>
                    <a:pt x="462" y="639"/>
                  </a:lnTo>
                  <a:lnTo>
                    <a:pt x="466" y="639"/>
                  </a:lnTo>
                  <a:lnTo>
                    <a:pt x="470" y="639"/>
                  </a:lnTo>
                  <a:lnTo>
                    <a:pt x="470" y="639"/>
                  </a:lnTo>
                  <a:lnTo>
                    <a:pt x="472" y="639"/>
                  </a:lnTo>
                  <a:lnTo>
                    <a:pt x="476" y="639"/>
                  </a:lnTo>
                  <a:lnTo>
                    <a:pt x="480" y="639"/>
                  </a:lnTo>
                  <a:lnTo>
                    <a:pt x="480" y="639"/>
                  </a:lnTo>
                  <a:lnTo>
                    <a:pt x="484" y="639"/>
                  </a:lnTo>
                  <a:lnTo>
                    <a:pt x="488" y="635"/>
                  </a:lnTo>
                  <a:lnTo>
                    <a:pt x="488" y="635"/>
                  </a:lnTo>
                  <a:lnTo>
                    <a:pt x="492" y="635"/>
                  </a:lnTo>
                  <a:lnTo>
                    <a:pt x="496" y="635"/>
                  </a:lnTo>
                  <a:lnTo>
                    <a:pt x="500" y="635"/>
                  </a:lnTo>
                  <a:lnTo>
                    <a:pt x="500" y="635"/>
                  </a:lnTo>
                  <a:lnTo>
                    <a:pt x="504" y="635"/>
                  </a:lnTo>
                  <a:lnTo>
                    <a:pt x="508" y="635"/>
                  </a:lnTo>
                  <a:lnTo>
                    <a:pt x="508" y="635"/>
                  </a:lnTo>
                  <a:lnTo>
                    <a:pt x="512" y="635"/>
                  </a:lnTo>
                  <a:lnTo>
                    <a:pt x="512" y="635"/>
                  </a:lnTo>
                  <a:lnTo>
                    <a:pt x="516" y="635"/>
                  </a:lnTo>
                  <a:lnTo>
                    <a:pt x="518" y="635"/>
                  </a:lnTo>
                  <a:lnTo>
                    <a:pt x="522" y="635"/>
                  </a:lnTo>
                  <a:lnTo>
                    <a:pt x="526" y="635"/>
                  </a:lnTo>
                  <a:lnTo>
                    <a:pt x="526" y="635"/>
                  </a:lnTo>
                  <a:lnTo>
                    <a:pt x="530" y="635"/>
                  </a:lnTo>
                  <a:lnTo>
                    <a:pt x="534" y="635"/>
                  </a:lnTo>
                  <a:lnTo>
                    <a:pt x="534" y="635"/>
                  </a:lnTo>
                  <a:lnTo>
                    <a:pt x="538" y="635"/>
                  </a:lnTo>
                  <a:lnTo>
                    <a:pt x="542" y="635"/>
                  </a:lnTo>
                  <a:lnTo>
                    <a:pt x="542" y="635"/>
                  </a:lnTo>
                  <a:lnTo>
                    <a:pt x="546" y="635"/>
                  </a:lnTo>
                  <a:lnTo>
                    <a:pt x="550" y="635"/>
                  </a:lnTo>
                  <a:lnTo>
                    <a:pt x="550" y="635"/>
                  </a:lnTo>
                  <a:lnTo>
                    <a:pt x="554" y="635"/>
                  </a:lnTo>
                  <a:lnTo>
                    <a:pt x="558" y="635"/>
                  </a:lnTo>
                  <a:lnTo>
                    <a:pt x="562" y="635"/>
                  </a:lnTo>
                  <a:lnTo>
                    <a:pt x="562" y="635"/>
                  </a:lnTo>
                  <a:lnTo>
                    <a:pt x="566" y="635"/>
                  </a:lnTo>
                  <a:lnTo>
                    <a:pt x="568" y="635"/>
                  </a:lnTo>
                  <a:lnTo>
                    <a:pt x="572" y="635"/>
                  </a:lnTo>
                  <a:lnTo>
                    <a:pt x="572" y="635"/>
                  </a:lnTo>
                  <a:lnTo>
                    <a:pt x="576" y="635"/>
                  </a:lnTo>
                  <a:lnTo>
                    <a:pt x="580" y="635"/>
                  </a:lnTo>
                  <a:lnTo>
                    <a:pt x="580" y="635"/>
                  </a:lnTo>
                  <a:lnTo>
                    <a:pt x="584" y="633"/>
                  </a:lnTo>
                  <a:lnTo>
                    <a:pt x="588" y="633"/>
                  </a:lnTo>
                  <a:lnTo>
                    <a:pt x="592" y="633"/>
                  </a:lnTo>
                  <a:lnTo>
                    <a:pt x="592" y="633"/>
                  </a:lnTo>
                  <a:lnTo>
                    <a:pt x="596" y="633"/>
                  </a:lnTo>
                  <a:lnTo>
                    <a:pt x="600" y="633"/>
                  </a:lnTo>
                  <a:lnTo>
                    <a:pt x="600" y="633"/>
                  </a:lnTo>
                  <a:lnTo>
                    <a:pt x="604" y="633"/>
                  </a:lnTo>
                  <a:lnTo>
                    <a:pt x="608" y="633"/>
                  </a:lnTo>
                  <a:lnTo>
                    <a:pt x="612" y="633"/>
                  </a:lnTo>
                  <a:lnTo>
                    <a:pt x="612" y="633"/>
                  </a:lnTo>
                  <a:lnTo>
                    <a:pt x="614" y="633"/>
                  </a:lnTo>
                  <a:lnTo>
                    <a:pt x="618" y="633"/>
                  </a:lnTo>
                  <a:lnTo>
                    <a:pt x="622" y="633"/>
                  </a:lnTo>
                  <a:lnTo>
                    <a:pt x="622" y="633"/>
                  </a:lnTo>
                  <a:lnTo>
                    <a:pt x="626" y="633"/>
                  </a:lnTo>
                  <a:lnTo>
                    <a:pt x="630" y="633"/>
                  </a:lnTo>
                  <a:lnTo>
                    <a:pt x="634" y="633"/>
                  </a:lnTo>
                  <a:lnTo>
                    <a:pt x="634" y="633"/>
                  </a:lnTo>
                  <a:lnTo>
                    <a:pt x="638" y="633"/>
                  </a:lnTo>
                  <a:lnTo>
                    <a:pt x="642" y="633"/>
                  </a:lnTo>
                  <a:lnTo>
                    <a:pt x="642" y="633"/>
                  </a:lnTo>
                  <a:lnTo>
                    <a:pt x="646" y="633"/>
                  </a:lnTo>
                  <a:lnTo>
                    <a:pt x="650" y="633"/>
                  </a:lnTo>
                  <a:lnTo>
                    <a:pt x="654" y="633"/>
                  </a:lnTo>
                  <a:lnTo>
                    <a:pt x="654" y="633"/>
                  </a:lnTo>
                  <a:lnTo>
                    <a:pt x="658" y="633"/>
                  </a:lnTo>
                  <a:lnTo>
                    <a:pt x="662" y="633"/>
                  </a:lnTo>
                  <a:lnTo>
                    <a:pt x="662" y="633"/>
                  </a:lnTo>
                  <a:lnTo>
                    <a:pt x="664" y="633"/>
                  </a:lnTo>
                  <a:lnTo>
                    <a:pt x="668" y="633"/>
                  </a:lnTo>
                  <a:lnTo>
                    <a:pt x="668" y="633"/>
                  </a:lnTo>
                  <a:lnTo>
                    <a:pt x="672" y="633"/>
                  </a:lnTo>
                  <a:lnTo>
                    <a:pt x="676" y="633"/>
                  </a:lnTo>
                  <a:lnTo>
                    <a:pt x="676" y="633"/>
                  </a:lnTo>
                  <a:lnTo>
                    <a:pt x="680" y="633"/>
                  </a:lnTo>
                  <a:lnTo>
                    <a:pt x="680" y="633"/>
                  </a:lnTo>
                  <a:lnTo>
                    <a:pt x="684" y="633"/>
                  </a:lnTo>
                  <a:lnTo>
                    <a:pt x="688" y="633"/>
                  </a:lnTo>
                  <a:lnTo>
                    <a:pt x="692" y="633"/>
                  </a:lnTo>
                  <a:lnTo>
                    <a:pt x="692" y="633"/>
                  </a:lnTo>
                  <a:lnTo>
                    <a:pt x="696" y="633"/>
                  </a:lnTo>
                  <a:lnTo>
                    <a:pt x="700" y="633"/>
                  </a:lnTo>
                  <a:lnTo>
                    <a:pt x="700" y="633"/>
                  </a:lnTo>
                  <a:lnTo>
                    <a:pt x="704" y="633"/>
                  </a:lnTo>
                  <a:lnTo>
                    <a:pt x="708" y="633"/>
                  </a:lnTo>
                  <a:lnTo>
                    <a:pt x="710" y="633"/>
                  </a:lnTo>
                  <a:lnTo>
                    <a:pt x="710" y="633"/>
                  </a:lnTo>
                  <a:lnTo>
                    <a:pt x="714" y="633"/>
                  </a:lnTo>
                  <a:lnTo>
                    <a:pt x="718" y="633"/>
                  </a:lnTo>
                  <a:lnTo>
                    <a:pt x="722" y="633"/>
                  </a:lnTo>
                  <a:lnTo>
                    <a:pt x="722" y="633"/>
                  </a:lnTo>
                  <a:lnTo>
                    <a:pt x="726" y="633"/>
                  </a:lnTo>
                  <a:lnTo>
                    <a:pt x="730" y="633"/>
                  </a:lnTo>
                  <a:lnTo>
                    <a:pt x="734" y="633"/>
                  </a:lnTo>
                  <a:lnTo>
                    <a:pt x="734" y="629"/>
                  </a:lnTo>
                  <a:lnTo>
                    <a:pt x="738" y="633"/>
                  </a:lnTo>
                  <a:lnTo>
                    <a:pt x="742" y="629"/>
                  </a:lnTo>
                  <a:lnTo>
                    <a:pt x="746" y="629"/>
                  </a:lnTo>
                  <a:lnTo>
                    <a:pt x="746" y="629"/>
                  </a:lnTo>
                  <a:lnTo>
                    <a:pt x="750" y="629"/>
                  </a:lnTo>
                  <a:lnTo>
                    <a:pt x="754" y="629"/>
                  </a:lnTo>
                  <a:lnTo>
                    <a:pt x="758" y="629"/>
                  </a:lnTo>
                  <a:lnTo>
                    <a:pt x="758" y="629"/>
                  </a:lnTo>
                  <a:lnTo>
                    <a:pt x="760" y="629"/>
                  </a:lnTo>
                  <a:lnTo>
                    <a:pt x="760" y="629"/>
                  </a:lnTo>
                  <a:lnTo>
                    <a:pt x="764" y="629"/>
                  </a:lnTo>
                  <a:lnTo>
                    <a:pt x="764" y="629"/>
                  </a:lnTo>
                  <a:lnTo>
                    <a:pt x="768" y="629"/>
                  </a:lnTo>
                  <a:lnTo>
                    <a:pt x="768" y="629"/>
                  </a:lnTo>
                  <a:lnTo>
                    <a:pt x="772" y="629"/>
                  </a:lnTo>
                  <a:lnTo>
                    <a:pt x="772" y="629"/>
                  </a:lnTo>
                  <a:lnTo>
                    <a:pt x="776" y="629"/>
                  </a:lnTo>
                  <a:lnTo>
                    <a:pt x="780" y="629"/>
                  </a:lnTo>
                  <a:lnTo>
                    <a:pt x="784" y="629"/>
                  </a:lnTo>
                  <a:lnTo>
                    <a:pt x="784" y="629"/>
                  </a:lnTo>
                  <a:lnTo>
                    <a:pt x="788" y="629"/>
                  </a:lnTo>
                  <a:lnTo>
                    <a:pt x="792" y="629"/>
                  </a:lnTo>
                  <a:lnTo>
                    <a:pt x="796" y="629"/>
                  </a:lnTo>
                  <a:lnTo>
                    <a:pt x="796" y="629"/>
                  </a:lnTo>
                  <a:lnTo>
                    <a:pt x="800" y="629"/>
                  </a:lnTo>
                  <a:lnTo>
                    <a:pt x="804" y="629"/>
                  </a:lnTo>
                  <a:lnTo>
                    <a:pt x="806" y="629"/>
                  </a:lnTo>
                  <a:lnTo>
                    <a:pt x="806" y="629"/>
                  </a:lnTo>
                  <a:lnTo>
                    <a:pt x="810" y="629"/>
                  </a:lnTo>
                  <a:lnTo>
                    <a:pt x="814" y="629"/>
                  </a:lnTo>
                  <a:lnTo>
                    <a:pt x="818" y="629"/>
                  </a:lnTo>
                  <a:lnTo>
                    <a:pt x="818" y="629"/>
                  </a:lnTo>
                  <a:lnTo>
                    <a:pt x="822" y="629"/>
                  </a:lnTo>
                  <a:lnTo>
                    <a:pt x="826" y="629"/>
                  </a:lnTo>
                  <a:lnTo>
                    <a:pt x="826" y="629"/>
                  </a:lnTo>
                  <a:lnTo>
                    <a:pt x="830" y="629"/>
                  </a:lnTo>
                  <a:lnTo>
                    <a:pt x="830" y="629"/>
                  </a:lnTo>
                  <a:lnTo>
                    <a:pt x="834" y="629"/>
                  </a:lnTo>
                  <a:lnTo>
                    <a:pt x="838" y="629"/>
                  </a:lnTo>
                  <a:lnTo>
                    <a:pt x="838" y="629"/>
                  </a:lnTo>
                  <a:lnTo>
                    <a:pt x="842" y="629"/>
                  </a:lnTo>
                  <a:lnTo>
                    <a:pt x="846" y="629"/>
                  </a:lnTo>
                  <a:lnTo>
                    <a:pt x="846" y="629"/>
                  </a:lnTo>
                  <a:lnTo>
                    <a:pt x="850" y="629"/>
                  </a:lnTo>
                  <a:lnTo>
                    <a:pt x="854" y="629"/>
                  </a:lnTo>
                  <a:lnTo>
                    <a:pt x="854" y="629"/>
                  </a:lnTo>
                  <a:lnTo>
                    <a:pt x="856" y="629"/>
                  </a:lnTo>
                  <a:lnTo>
                    <a:pt x="856" y="629"/>
                  </a:lnTo>
                  <a:lnTo>
                    <a:pt x="856" y="625"/>
                  </a:lnTo>
                  <a:lnTo>
                    <a:pt x="856" y="625"/>
                  </a:lnTo>
                  <a:lnTo>
                    <a:pt x="859" y="625"/>
                  </a:lnTo>
                  <a:lnTo>
                    <a:pt x="859" y="625"/>
                  </a:lnTo>
                  <a:lnTo>
                    <a:pt x="859" y="625"/>
                  </a:lnTo>
                  <a:lnTo>
                    <a:pt x="859" y="625"/>
                  </a:lnTo>
                  <a:lnTo>
                    <a:pt x="859" y="625"/>
                  </a:lnTo>
                  <a:lnTo>
                    <a:pt x="863" y="625"/>
                  </a:lnTo>
                  <a:lnTo>
                    <a:pt x="863" y="625"/>
                  </a:lnTo>
                  <a:lnTo>
                    <a:pt x="863" y="625"/>
                  </a:lnTo>
                  <a:lnTo>
                    <a:pt x="863" y="621"/>
                  </a:lnTo>
                  <a:lnTo>
                    <a:pt x="863" y="621"/>
                  </a:lnTo>
                  <a:lnTo>
                    <a:pt x="863" y="621"/>
                  </a:lnTo>
                  <a:lnTo>
                    <a:pt x="863" y="621"/>
                  </a:lnTo>
                  <a:lnTo>
                    <a:pt x="863" y="621"/>
                  </a:lnTo>
                  <a:lnTo>
                    <a:pt x="867" y="617"/>
                  </a:lnTo>
                  <a:lnTo>
                    <a:pt x="867" y="617"/>
                  </a:lnTo>
                  <a:lnTo>
                    <a:pt x="867" y="617"/>
                  </a:lnTo>
                  <a:lnTo>
                    <a:pt x="867" y="617"/>
                  </a:lnTo>
                  <a:lnTo>
                    <a:pt x="867" y="617"/>
                  </a:lnTo>
                  <a:lnTo>
                    <a:pt x="867" y="617"/>
                  </a:lnTo>
                  <a:lnTo>
                    <a:pt x="867" y="617"/>
                  </a:lnTo>
                  <a:lnTo>
                    <a:pt x="867" y="617"/>
                  </a:lnTo>
                  <a:lnTo>
                    <a:pt x="867" y="613"/>
                  </a:lnTo>
                  <a:lnTo>
                    <a:pt x="867" y="613"/>
                  </a:lnTo>
                  <a:lnTo>
                    <a:pt x="867" y="613"/>
                  </a:lnTo>
                  <a:lnTo>
                    <a:pt x="867" y="613"/>
                  </a:lnTo>
                  <a:lnTo>
                    <a:pt x="867" y="613"/>
                  </a:lnTo>
                  <a:lnTo>
                    <a:pt x="867" y="613"/>
                  </a:lnTo>
                  <a:lnTo>
                    <a:pt x="867" y="613"/>
                  </a:lnTo>
                  <a:lnTo>
                    <a:pt x="867" y="613"/>
                  </a:lnTo>
                  <a:lnTo>
                    <a:pt x="867" y="613"/>
                  </a:lnTo>
                  <a:lnTo>
                    <a:pt x="867" y="610"/>
                  </a:lnTo>
                  <a:lnTo>
                    <a:pt x="867" y="610"/>
                  </a:lnTo>
                  <a:lnTo>
                    <a:pt x="867" y="610"/>
                  </a:lnTo>
                  <a:lnTo>
                    <a:pt x="867" y="610"/>
                  </a:lnTo>
                  <a:lnTo>
                    <a:pt x="871" y="606"/>
                  </a:lnTo>
                  <a:lnTo>
                    <a:pt x="871" y="606"/>
                  </a:lnTo>
                  <a:lnTo>
                    <a:pt x="871" y="606"/>
                  </a:lnTo>
                  <a:lnTo>
                    <a:pt x="871" y="602"/>
                  </a:lnTo>
                  <a:lnTo>
                    <a:pt x="871" y="602"/>
                  </a:lnTo>
                  <a:lnTo>
                    <a:pt x="871" y="598"/>
                  </a:lnTo>
                  <a:lnTo>
                    <a:pt x="871" y="598"/>
                  </a:lnTo>
                  <a:lnTo>
                    <a:pt x="871" y="598"/>
                  </a:lnTo>
                  <a:lnTo>
                    <a:pt x="871" y="594"/>
                  </a:lnTo>
                  <a:lnTo>
                    <a:pt x="871" y="594"/>
                  </a:lnTo>
                  <a:lnTo>
                    <a:pt x="871" y="590"/>
                  </a:lnTo>
                  <a:lnTo>
                    <a:pt x="871" y="590"/>
                  </a:lnTo>
                  <a:lnTo>
                    <a:pt x="871" y="588"/>
                  </a:lnTo>
                  <a:lnTo>
                    <a:pt x="871" y="588"/>
                  </a:lnTo>
                  <a:lnTo>
                    <a:pt x="871" y="584"/>
                  </a:lnTo>
                  <a:lnTo>
                    <a:pt x="871" y="584"/>
                  </a:lnTo>
                  <a:lnTo>
                    <a:pt x="871" y="580"/>
                  </a:lnTo>
                  <a:lnTo>
                    <a:pt x="871" y="576"/>
                  </a:lnTo>
                  <a:lnTo>
                    <a:pt x="875" y="576"/>
                  </a:lnTo>
                  <a:lnTo>
                    <a:pt x="875" y="572"/>
                  </a:lnTo>
                  <a:lnTo>
                    <a:pt x="875" y="568"/>
                  </a:lnTo>
                  <a:lnTo>
                    <a:pt x="875" y="568"/>
                  </a:lnTo>
                  <a:lnTo>
                    <a:pt x="875" y="564"/>
                  </a:lnTo>
                  <a:lnTo>
                    <a:pt x="875" y="564"/>
                  </a:lnTo>
                  <a:lnTo>
                    <a:pt x="875" y="560"/>
                  </a:lnTo>
                  <a:lnTo>
                    <a:pt x="875" y="556"/>
                  </a:lnTo>
                  <a:lnTo>
                    <a:pt x="875" y="552"/>
                  </a:lnTo>
                  <a:lnTo>
                    <a:pt x="875" y="552"/>
                  </a:lnTo>
                  <a:lnTo>
                    <a:pt x="875" y="548"/>
                  </a:lnTo>
                  <a:lnTo>
                    <a:pt x="875" y="544"/>
                  </a:lnTo>
                  <a:lnTo>
                    <a:pt x="875" y="540"/>
                  </a:lnTo>
                  <a:lnTo>
                    <a:pt x="875" y="538"/>
                  </a:lnTo>
                  <a:lnTo>
                    <a:pt x="875" y="534"/>
                  </a:lnTo>
                  <a:lnTo>
                    <a:pt x="875" y="530"/>
                  </a:lnTo>
                  <a:lnTo>
                    <a:pt x="875" y="526"/>
                  </a:lnTo>
                  <a:lnTo>
                    <a:pt x="875" y="526"/>
                  </a:lnTo>
                  <a:lnTo>
                    <a:pt x="875" y="518"/>
                  </a:lnTo>
                  <a:lnTo>
                    <a:pt x="875" y="518"/>
                  </a:lnTo>
                  <a:lnTo>
                    <a:pt x="875" y="510"/>
                  </a:lnTo>
                  <a:lnTo>
                    <a:pt x="875" y="506"/>
                  </a:lnTo>
                  <a:lnTo>
                    <a:pt x="875" y="502"/>
                  </a:lnTo>
                  <a:lnTo>
                    <a:pt x="875" y="498"/>
                  </a:lnTo>
                  <a:lnTo>
                    <a:pt x="879" y="494"/>
                  </a:lnTo>
                  <a:lnTo>
                    <a:pt x="879" y="492"/>
                  </a:lnTo>
                  <a:lnTo>
                    <a:pt x="879" y="484"/>
                  </a:lnTo>
                  <a:lnTo>
                    <a:pt x="879" y="480"/>
                  </a:lnTo>
                  <a:lnTo>
                    <a:pt x="879" y="476"/>
                  </a:lnTo>
                  <a:lnTo>
                    <a:pt x="879" y="468"/>
                  </a:lnTo>
                  <a:lnTo>
                    <a:pt x="879" y="464"/>
                  </a:lnTo>
                  <a:lnTo>
                    <a:pt x="879" y="456"/>
                  </a:lnTo>
                  <a:lnTo>
                    <a:pt x="879" y="448"/>
                  </a:lnTo>
                  <a:lnTo>
                    <a:pt x="879" y="442"/>
                  </a:lnTo>
                  <a:lnTo>
                    <a:pt x="879" y="434"/>
                  </a:lnTo>
                  <a:lnTo>
                    <a:pt x="879" y="426"/>
                  </a:lnTo>
                  <a:lnTo>
                    <a:pt x="879" y="418"/>
                  </a:lnTo>
                  <a:lnTo>
                    <a:pt x="879" y="410"/>
                  </a:lnTo>
                  <a:lnTo>
                    <a:pt x="879" y="402"/>
                  </a:lnTo>
                  <a:lnTo>
                    <a:pt x="879" y="396"/>
                  </a:lnTo>
                  <a:lnTo>
                    <a:pt x="879" y="388"/>
                  </a:lnTo>
                  <a:lnTo>
                    <a:pt x="879" y="380"/>
                  </a:lnTo>
                  <a:lnTo>
                    <a:pt x="879" y="368"/>
                  </a:lnTo>
                  <a:lnTo>
                    <a:pt x="879" y="360"/>
                  </a:lnTo>
                  <a:lnTo>
                    <a:pt x="879" y="348"/>
                  </a:lnTo>
                  <a:lnTo>
                    <a:pt x="879" y="338"/>
                  </a:lnTo>
                  <a:lnTo>
                    <a:pt x="879" y="326"/>
                  </a:lnTo>
                  <a:lnTo>
                    <a:pt x="883" y="314"/>
                  </a:lnTo>
                  <a:lnTo>
                    <a:pt x="883" y="302"/>
                  </a:lnTo>
                  <a:lnTo>
                    <a:pt x="883" y="288"/>
                  </a:lnTo>
                  <a:lnTo>
                    <a:pt x="883" y="264"/>
                  </a:lnTo>
                  <a:lnTo>
                    <a:pt x="883" y="234"/>
                  </a:lnTo>
                  <a:lnTo>
                    <a:pt x="883" y="206"/>
                  </a:lnTo>
                  <a:lnTo>
                    <a:pt x="883" y="184"/>
                  </a:lnTo>
                  <a:lnTo>
                    <a:pt x="883" y="168"/>
                  </a:lnTo>
                  <a:lnTo>
                    <a:pt x="883" y="154"/>
                  </a:lnTo>
                  <a:lnTo>
                    <a:pt x="883" y="138"/>
                  </a:lnTo>
                  <a:lnTo>
                    <a:pt x="883" y="122"/>
                  </a:lnTo>
                  <a:lnTo>
                    <a:pt x="883" y="110"/>
                  </a:lnTo>
                  <a:lnTo>
                    <a:pt x="883" y="104"/>
                  </a:lnTo>
                  <a:lnTo>
                    <a:pt x="887" y="92"/>
                  </a:lnTo>
                  <a:lnTo>
                    <a:pt x="887" y="84"/>
                  </a:lnTo>
                  <a:lnTo>
                    <a:pt x="887" y="72"/>
                  </a:lnTo>
                  <a:lnTo>
                    <a:pt x="887" y="64"/>
                  </a:lnTo>
                  <a:lnTo>
                    <a:pt x="887" y="58"/>
                  </a:lnTo>
                  <a:lnTo>
                    <a:pt x="887" y="50"/>
                  </a:lnTo>
                  <a:lnTo>
                    <a:pt x="887" y="42"/>
                  </a:lnTo>
                  <a:lnTo>
                    <a:pt x="887" y="38"/>
                  </a:lnTo>
                  <a:lnTo>
                    <a:pt x="887" y="30"/>
                  </a:lnTo>
                  <a:lnTo>
                    <a:pt x="887" y="26"/>
                  </a:lnTo>
                  <a:lnTo>
                    <a:pt x="887" y="22"/>
                  </a:lnTo>
                  <a:lnTo>
                    <a:pt x="887" y="18"/>
                  </a:lnTo>
                  <a:lnTo>
                    <a:pt x="887" y="14"/>
                  </a:lnTo>
                  <a:lnTo>
                    <a:pt x="887" y="10"/>
                  </a:lnTo>
                  <a:lnTo>
                    <a:pt x="887" y="10"/>
                  </a:lnTo>
                  <a:lnTo>
                    <a:pt x="887" y="8"/>
                  </a:lnTo>
                  <a:lnTo>
                    <a:pt x="887" y="4"/>
                  </a:lnTo>
                  <a:lnTo>
                    <a:pt x="887" y="4"/>
                  </a:lnTo>
                  <a:lnTo>
                    <a:pt x="887" y="4"/>
                  </a:lnTo>
                  <a:lnTo>
                    <a:pt x="887" y="4"/>
                  </a:lnTo>
                  <a:lnTo>
                    <a:pt x="887" y="0"/>
                  </a:lnTo>
                  <a:lnTo>
                    <a:pt x="887" y="0"/>
                  </a:lnTo>
                  <a:lnTo>
                    <a:pt x="887" y="0"/>
                  </a:lnTo>
                  <a:lnTo>
                    <a:pt x="887" y="0"/>
                  </a:lnTo>
                  <a:lnTo>
                    <a:pt x="887" y="0"/>
                  </a:lnTo>
                  <a:lnTo>
                    <a:pt x="887" y="4"/>
                  </a:lnTo>
                  <a:lnTo>
                    <a:pt x="887" y="4"/>
                  </a:lnTo>
                  <a:lnTo>
                    <a:pt x="887" y="4"/>
                  </a:lnTo>
                  <a:lnTo>
                    <a:pt x="887" y="8"/>
                  </a:lnTo>
                  <a:lnTo>
                    <a:pt x="887" y="8"/>
                  </a:lnTo>
                  <a:lnTo>
                    <a:pt x="891" y="10"/>
                  </a:lnTo>
                  <a:lnTo>
                    <a:pt x="891" y="10"/>
                  </a:lnTo>
                  <a:lnTo>
                    <a:pt x="891" y="14"/>
                  </a:lnTo>
                  <a:lnTo>
                    <a:pt x="891" y="18"/>
                  </a:lnTo>
                  <a:lnTo>
                    <a:pt x="891" y="22"/>
                  </a:lnTo>
                  <a:lnTo>
                    <a:pt x="891" y="26"/>
                  </a:lnTo>
                  <a:lnTo>
                    <a:pt x="891" y="34"/>
                  </a:lnTo>
                  <a:lnTo>
                    <a:pt x="891" y="38"/>
                  </a:lnTo>
                  <a:lnTo>
                    <a:pt x="891" y="42"/>
                  </a:lnTo>
                  <a:lnTo>
                    <a:pt x="891" y="50"/>
                  </a:lnTo>
                  <a:lnTo>
                    <a:pt x="891" y="54"/>
                  </a:lnTo>
                  <a:lnTo>
                    <a:pt x="891" y="60"/>
                  </a:lnTo>
                  <a:lnTo>
                    <a:pt x="891" y="68"/>
                  </a:lnTo>
                  <a:lnTo>
                    <a:pt x="891" y="76"/>
                  </a:lnTo>
                  <a:lnTo>
                    <a:pt x="891" y="88"/>
                  </a:lnTo>
                  <a:lnTo>
                    <a:pt x="891" y="96"/>
                  </a:lnTo>
                  <a:lnTo>
                    <a:pt x="891" y="106"/>
                  </a:lnTo>
                  <a:lnTo>
                    <a:pt x="891" y="118"/>
                  </a:lnTo>
                  <a:lnTo>
                    <a:pt x="891" y="130"/>
                  </a:lnTo>
                  <a:lnTo>
                    <a:pt x="891" y="142"/>
                  </a:lnTo>
                  <a:lnTo>
                    <a:pt x="891" y="156"/>
                  </a:lnTo>
                  <a:lnTo>
                    <a:pt x="891" y="176"/>
                  </a:lnTo>
                  <a:lnTo>
                    <a:pt x="895" y="192"/>
                  </a:lnTo>
                  <a:lnTo>
                    <a:pt x="895" y="214"/>
                  </a:lnTo>
                  <a:lnTo>
                    <a:pt x="895" y="246"/>
                  </a:lnTo>
                  <a:lnTo>
                    <a:pt x="895" y="280"/>
                  </a:lnTo>
                  <a:lnTo>
                    <a:pt x="895" y="300"/>
                  </a:lnTo>
                  <a:lnTo>
                    <a:pt x="895" y="310"/>
                  </a:lnTo>
                  <a:lnTo>
                    <a:pt x="895" y="326"/>
                  </a:lnTo>
                  <a:lnTo>
                    <a:pt x="895" y="338"/>
                  </a:lnTo>
                  <a:lnTo>
                    <a:pt x="895" y="348"/>
                  </a:lnTo>
                  <a:lnTo>
                    <a:pt x="895" y="360"/>
                  </a:lnTo>
                  <a:lnTo>
                    <a:pt x="895" y="372"/>
                  </a:lnTo>
                  <a:lnTo>
                    <a:pt x="895" y="380"/>
                  </a:lnTo>
                  <a:lnTo>
                    <a:pt x="895" y="388"/>
                  </a:lnTo>
                  <a:lnTo>
                    <a:pt x="895" y="398"/>
                  </a:lnTo>
                  <a:lnTo>
                    <a:pt x="899" y="406"/>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 name="Freeform 330"/>
            <p:cNvSpPr>
              <a:spLocks/>
            </p:cNvSpPr>
            <p:nvPr/>
          </p:nvSpPr>
          <p:spPr bwMode="auto">
            <a:xfrm>
              <a:off x="4643" y="3811"/>
              <a:ext cx="182" cy="158"/>
            </a:xfrm>
            <a:custGeom>
              <a:avLst/>
              <a:gdLst>
                <a:gd name="T0" fmla="*/ 0 w 364"/>
                <a:gd name="T1" fmla="*/ 150 h 315"/>
                <a:gd name="T2" fmla="*/ 0 w 364"/>
                <a:gd name="T3" fmla="*/ 188 h 315"/>
                <a:gd name="T4" fmla="*/ 0 w 364"/>
                <a:gd name="T5" fmla="*/ 224 h 315"/>
                <a:gd name="T6" fmla="*/ 4 w 364"/>
                <a:gd name="T7" fmla="*/ 250 h 315"/>
                <a:gd name="T8" fmla="*/ 4 w 364"/>
                <a:gd name="T9" fmla="*/ 270 h 315"/>
                <a:gd name="T10" fmla="*/ 4 w 364"/>
                <a:gd name="T11" fmla="*/ 284 h 315"/>
                <a:gd name="T12" fmla="*/ 6 w 364"/>
                <a:gd name="T13" fmla="*/ 296 h 315"/>
                <a:gd name="T14" fmla="*/ 6 w 364"/>
                <a:gd name="T15" fmla="*/ 303 h 315"/>
                <a:gd name="T16" fmla="*/ 10 w 364"/>
                <a:gd name="T17" fmla="*/ 307 h 315"/>
                <a:gd name="T18" fmla="*/ 14 w 364"/>
                <a:gd name="T19" fmla="*/ 311 h 315"/>
                <a:gd name="T20" fmla="*/ 22 w 364"/>
                <a:gd name="T21" fmla="*/ 315 h 315"/>
                <a:gd name="T22" fmla="*/ 46 w 364"/>
                <a:gd name="T23" fmla="*/ 315 h 315"/>
                <a:gd name="T24" fmla="*/ 68 w 364"/>
                <a:gd name="T25" fmla="*/ 315 h 315"/>
                <a:gd name="T26" fmla="*/ 92 w 364"/>
                <a:gd name="T27" fmla="*/ 315 h 315"/>
                <a:gd name="T28" fmla="*/ 106 w 364"/>
                <a:gd name="T29" fmla="*/ 311 h 315"/>
                <a:gd name="T30" fmla="*/ 114 w 364"/>
                <a:gd name="T31" fmla="*/ 311 h 315"/>
                <a:gd name="T32" fmla="*/ 118 w 364"/>
                <a:gd name="T33" fmla="*/ 303 h 315"/>
                <a:gd name="T34" fmla="*/ 118 w 364"/>
                <a:gd name="T35" fmla="*/ 300 h 315"/>
                <a:gd name="T36" fmla="*/ 118 w 364"/>
                <a:gd name="T37" fmla="*/ 296 h 315"/>
                <a:gd name="T38" fmla="*/ 122 w 364"/>
                <a:gd name="T39" fmla="*/ 288 h 315"/>
                <a:gd name="T40" fmla="*/ 122 w 364"/>
                <a:gd name="T41" fmla="*/ 274 h 315"/>
                <a:gd name="T42" fmla="*/ 126 w 364"/>
                <a:gd name="T43" fmla="*/ 254 h 315"/>
                <a:gd name="T44" fmla="*/ 126 w 364"/>
                <a:gd name="T45" fmla="*/ 228 h 315"/>
                <a:gd name="T46" fmla="*/ 130 w 364"/>
                <a:gd name="T47" fmla="*/ 188 h 315"/>
                <a:gd name="T48" fmla="*/ 130 w 364"/>
                <a:gd name="T49" fmla="*/ 108 h 315"/>
                <a:gd name="T50" fmla="*/ 134 w 364"/>
                <a:gd name="T51" fmla="*/ 46 h 315"/>
                <a:gd name="T52" fmla="*/ 134 w 364"/>
                <a:gd name="T53" fmla="*/ 16 h 315"/>
                <a:gd name="T54" fmla="*/ 138 w 364"/>
                <a:gd name="T55" fmla="*/ 4 h 315"/>
                <a:gd name="T56" fmla="*/ 138 w 364"/>
                <a:gd name="T57" fmla="*/ 4 h 315"/>
                <a:gd name="T58" fmla="*/ 138 w 364"/>
                <a:gd name="T59" fmla="*/ 12 h 315"/>
                <a:gd name="T60" fmla="*/ 142 w 364"/>
                <a:gd name="T61" fmla="*/ 24 h 315"/>
                <a:gd name="T62" fmla="*/ 142 w 364"/>
                <a:gd name="T63" fmla="*/ 54 h 315"/>
                <a:gd name="T64" fmla="*/ 146 w 364"/>
                <a:gd name="T65" fmla="*/ 134 h 315"/>
                <a:gd name="T66" fmla="*/ 146 w 364"/>
                <a:gd name="T67" fmla="*/ 192 h 315"/>
                <a:gd name="T68" fmla="*/ 146 w 364"/>
                <a:gd name="T69" fmla="*/ 230 h 315"/>
                <a:gd name="T70" fmla="*/ 148 w 364"/>
                <a:gd name="T71" fmla="*/ 258 h 315"/>
                <a:gd name="T72" fmla="*/ 148 w 364"/>
                <a:gd name="T73" fmla="*/ 278 h 315"/>
                <a:gd name="T74" fmla="*/ 152 w 364"/>
                <a:gd name="T75" fmla="*/ 288 h 315"/>
                <a:gd name="T76" fmla="*/ 152 w 364"/>
                <a:gd name="T77" fmla="*/ 300 h 315"/>
                <a:gd name="T78" fmla="*/ 156 w 364"/>
                <a:gd name="T79" fmla="*/ 307 h 315"/>
                <a:gd name="T80" fmla="*/ 160 w 364"/>
                <a:gd name="T81" fmla="*/ 311 h 315"/>
                <a:gd name="T82" fmla="*/ 168 w 364"/>
                <a:gd name="T83" fmla="*/ 311 h 315"/>
                <a:gd name="T84" fmla="*/ 188 w 364"/>
                <a:gd name="T85" fmla="*/ 311 h 315"/>
                <a:gd name="T86" fmla="*/ 206 w 364"/>
                <a:gd name="T87" fmla="*/ 311 h 315"/>
                <a:gd name="T88" fmla="*/ 230 w 364"/>
                <a:gd name="T89" fmla="*/ 311 h 315"/>
                <a:gd name="T90" fmla="*/ 252 w 364"/>
                <a:gd name="T91" fmla="*/ 311 h 315"/>
                <a:gd name="T92" fmla="*/ 276 w 364"/>
                <a:gd name="T93" fmla="*/ 311 h 315"/>
                <a:gd name="T94" fmla="*/ 298 w 364"/>
                <a:gd name="T95" fmla="*/ 311 h 315"/>
                <a:gd name="T96" fmla="*/ 318 w 364"/>
                <a:gd name="T97" fmla="*/ 311 h 315"/>
                <a:gd name="T98" fmla="*/ 330 w 364"/>
                <a:gd name="T99" fmla="*/ 307 h 315"/>
                <a:gd name="T100" fmla="*/ 334 w 364"/>
                <a:gd name="T101" fmla="*/ 307 h 315"/>
                <a:gd name="T102" fmla="*/ 338 w 364"/>
                <a:gd name="T103" fmla="*/ 300 h 315"/>
                <a:gd name="T104" fmla="*/ 340 w 364"/>
                <a:gd name="T105" fmla="*/ 292 h 315"/>
                <a:gd name="T106" fmla="*/ 340 w 364"/>
                <a:gd name="T107" fmla="*/ 278 h 315"/>
                <a:gd name="T108" fmla="*/ 344 w 364"/>
                <a:gd name="T109" fmla="*/ 262 h 315"/>
                <a:gd name="T110" fmla="*/ 348 w 364"/>
                <a:gd name="T111" fmla="*/ 234 h 315"/>
                <a:gd name="T112" fmla="*/ 348 w 364"/>
                <a:gd name="T113" fmla="*/ 196 h 315"/>
                <a:gd name="T114" fmla="*/ 352 w 364"/>
                <a:gd name="T115" fmla="*/ 128 h 315"/>
                <a:gd name="T116" fmla="*/ 352 w 364"/>
                <a:gd name="T117" fmla="*/ 96 h 315"/>
                <a:gd name="T118" fmla="*/ 356 w 364"/>
                <a:gd name="T119" fmla="*/ 86 h 315"/>
                <a:gd name="T120" fmla="*/ 356 w 364"/>
                <a:gd name="T121" fmla="*/ 82 h 315"/>
                <a:gd name="T122" fmla="*/ 360 w 364"/>
                <a:gd name="T123" fmla="*/ 88 h 315"/>
                <a:gd name="T124" fmla="*/ 360 w 364"/>
                <a:gd name="T125" fmla="*/ 116 h 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64" h="315">
                  <a:moveTo>
                    <a:pt x="0" y="96"/>
                  </a:moveTo>
                  <a:lnTo>
                    <a:pt x="0" y="104"/>
                  </a:lnTo>
                  <a:lnTo>
                    <a:pt x="0" y="112"/>
                  </a:lnTo>
                  <a:lnTo>
                    <a:pt x="0" y="120"/>
                  </a:lnTo>
                  <a:lnTo>
                    <a:pt x="0" y="132"/>
                  </a:lnTo>
                  <a:lnTo>
                    <a:pt x="0" y="134"/>
                  </a:lnTo>
                  <a:lnTo>
                    <a:pt x="0" y="142"/>
                  </a:lnTo>
                  <a:lnTo>
                    <a:pt x="0" y="150"/>
                  </a:lnTo>
                  <a:lnTo>
                    <a:pt x="0" y="158"/>
                  </a:lnTo>
                  <a:lnTo>
                    <a:pt x="0" y="162"/>
                  </a:lnTo>
                  <a:lnTo>
                    <a:pt x="0" y="166"/>
                  </a:lnTo>
                  <a:lnTo>
                    <a:pt x="0" y="174"/>
                  </a:lnTo>
                  <a:lnTo>
                    <a:pt x="0" y="178"/>
                  </a:lnTo>
                  <a:lnTo>
                    <a:pt x="0" y="182"/>
                  </a:lnTo>
                  <a:lnTo>
                    <a:pt x="0" y="184"/>
                  </a:lnTo>
                  <a:lnTo>
                    <a:pt x="0" y="188"/>
                  </a:lnTo>
                  <a:lnTo>
                    <a:pt x="0" y="192"/>
                  </a:lnTo>
                  <a:lnTo>
                    <a:pt x="0" y="200"/>
                  </a:lnTo>
                  <a:lnTo>
                    <a:pt x="0" y="204"/>
                  </a:lnTo>
                  <a:lnTo>
                    <a:pt x="0" y="208"/>
                  </a:lnTo>
                  <a:lnTo>
                    <a:pt x="0" y="212"/>
                  </a:lnTo>
                  <a:lnTo>
                    <a:pt x="0" y="216"/>
                  </a:lnTo>
                  <a:lnTo>
                    <a:pt x="0" y="220"/>
                  </a:lnTo>
                  <a:lnTo>
                    <a:pt x="0" y="224"/>
                  </a:lnTo>
                  <a:lnTo>
                    <a:pt x="0" y="228"/>
                  </a:lnTo>
                  <a:lnTo>
                    <a:pt x="0" y="230"/>
                  </a:lnTo>
                  <a:lnTo>
                    <a:pt x="4" y="234"/>
                  </a:lnTo>
                  <a:lnTo>
                    <a:pt x="4" y="238"/>
                  </a:lnTo>
                  <a:lnTo>
                    <a:pt x="4" y="242"/>
                  </a:lnTo>
                  <a:lnTo>
                    <a:pt x="4" y="246"/>
                  </a:lnTo>
                  <a:lnTo>
                    <a:pt x="4" y="246"/>
                  </a:lnTo>
                  <a:lnTo>
                    <a:pt x="4" y="250"/>
                  </a:lnTo>
                  <a:lnTo>
                    <a:pt x="4" y="254"/>
                  </a:lnTo>
                  <a:lnTo>
                    <a:pt x="4" y="258"/>
                  </a:lnTo>
                  <a:lnTo>
                    <a:pt x="4" y="258"/>
                  </a:lnTo>
                  <a:lnTo>
                    <a:pt x="4" y="262"/>
                  </a:lnTo>
                  <a:lnTo>
                    <a:pt x="4" y="262"/>
                  </a:lnTo>
                  <a:lnTo>
                    <a:pt x="4" y="266"/>
                  </a:lnTo>
                  <a:lnTo>
                    <a:pt x="4" y="270"/>
                  </a:lnTo>
                  <a:lnTo>
                    <a:pt x="4" y="270"/>
                  </a:lnTo>
                  <a:lnTo>
                    <a:pt x="4" y="274"/>
                  </a:lnTo>
                  <a:lnTo>
                    <a:pt x="4" y="274"/>
                  </a:lnTo>
                  <a:lnTo>
                    <a:pt x="4" y="278"/>
                  </a:lnTo>
                  <a:lnTo>
                    <a:pt x="4" y="278"/>
                  </a:lnTo>
                  <a:lnTo>
                    <a:pt x="4" y="280"/>
                  </a:lnTo>
                  <a:lnTo>
                    <a:pt x="4" y="280"/>
                  </a:lnTo>
                  <a:lnTo>
                    <a:pt x="4" y="284"/>
                  </a:lnTo>
                  <a:lnTo>
                    <a:pt x="4" y="284"/>
                  </a:lnTo>
                  <a:lnTo>
                    <a:pt x="4" y="284"/>
                  </a:lnTo>
                  <a:lnTo>
                    <a:pt x="4" y="288"/>
                  </a:lnTo>
                  <a:lnTo>
                    <a:pt x="4" y="288"/>
                  </a:lnTo>
                  <a:lnTo>
                    <a:pt x="4" y="292"/>
                  </a:lnTo>
                  <a:lnTo>
                    <a:pt x="6" y="292"/>
                  </a:lnTo>
                  <a:lnTo>
                    <a:pt x="6" y="292"/>
                  </a:lnTo>
                  <a:lnTo>
                    <a:pt x="6" y="296"/>
                  </a:lnTo>
                  <a:lnTo>
                    <a:pt x="6" y="296"/>
                  </a:lnTo>
                  <a:lnTo>
                    <a:pt x="6" y="296"/>
                  </a:lnTo>
                  <a:lnTo>
                    <a:pt x="6" y="296"/>
                  </a:lnTo>
                  <a:lnTo>
                    <a:pt x="6" y="300"/>
                  </a:lnTo>
                  <a:lnTo>
                    <a:pt x="6" y="300"/>
                  </a:lnTo>
                  <a:lnTo>
                    <a:pt x="6" y="300"/>
                  </a:lnTo>
                  <a:lnTo>
                    <a:pt x="6" y="303"/>
                  </a:lnTo>
                  <a:lnTo>
                    <a:pt x="6" y="303"/>
                  </a:lnTo>
                  <a:lnTo>
                    <a:pt x="6" y="303"/>
                  </a:lnTo>
                  <a:lnTo>
                    <a:pt x="6" y="303"/>
                  </a:lnTo>
                  <a:lnTo>
                    <a:pt x="6" y="303"/>
                  </a:lnTo>
                  <a:lnTo>
                    <a:pt x="6" y="307"/>
                  </a:lnTo>
                  <a:lnTo>
                    <a:pt x="10" y="307"/>
                  </a:lnTo>
                  <a:lnTo>
                    <a:pt x="10" y="307"/>
                  </a:lnTo>
                  <a:lnTo>
                    <a:pt x="10" y="307"/>
                  </a:lnTo>
                  <a:lnTo>
                    <a:pt x="10" y="307"/>
                  </a:lnTo>
                  <a:lnTo>
                    <a:pt x="10" y="307"/>
                  </a:lnTo>
                  <a:lnTo>
                    <a:pt x="10" y="311"/>
                  </a:lnTo>
                  <a:lnTo>
                    <a:pt x="10" y="311"/>
                  </a:lnTo>
                  <a:lnTo>
                    <a:pt x="10" y="311"/>
                  </a:lnTo>
                  <a:lnTo>
                    <a:pt x="10" y="311"/>
                  </a:lnTo>
                  <a:lnTo>
                    <a:pt x="10" y="311"/>
                  </a:lnTo>
                  <a:lnTo>
                    <a:pt x="14" y="311"/>
                  </a:lnTo>
                  <a:lnTo>
                    <a:pt x="14" y="311"/>
                  </a:lnTo>
                  <a:lnTo>
                    <a:pt x="14" y="311"/>
                  </a:lnTo>
                  <a:lnTo>
                    <a:pt x="14" y="311"/>
                  </a:lnTo>
                  <a:lnTo>
                    <a:pt x="14" y="311"/>
                  </a:lnTo>
                  <a:lnTo>
                    <a:pt x="18" y="311"/>
                  </a:lnTo>
                  <a:lnTo>
                    <a:pt x="18" y="311"/>
                  </a:lnTo>
                  <a:lnTo>
                    <a:pt x="18" y="315"/>
                  </a:lnTo>
                  <a:lnTo>
                    <a:pt x="18" y="315"/>
                  </a:lnTo>
                  <a:lnTo>
                    <a:pt x="22" y="315"/>
                  </a:lnTo>
                  <a:lnTo>
                    <a:pt x="22" y="315"/>
                  </a:lnTo>
                  <a:lnTo>
                    <a:pt x="26" y="315"/>
                  </a:lnTo>
                  <a:lnTo>
                    <a:pt x="26" y="315"/>
                  </a:lnTo>
                  <a:lnTo>
                    <a:pt x="30" y="315"/>
                  </a:lnTo>
                  <a:lnTo>
                    <a:pt x="34" y="315"/>
                  </a:lnTo>
                  <a:lnTo>
                    <a:pt x="38" y="315"/>
                  </a:lnTo>
                  <a:lnTo>
                    <a:pt x="38" y="315"/>
                  </a:lnTo>
                  <a:lnTo>
                    <a:pt x="42" y="315"/>
                  </a:lnTo>
                  <a:lnTo>
                    <a:pt x="46" y="315"/>
                  </a:lnTo>
                  <a:lnTo>
                    <a:pt x="50" y="315"/>
                  </a:lnTo>
                  <a:lnTo>
                    <a:pt x="52" y="315"/>
                  </a:lnTo>
                  <a:lnTo>
                    <a:pt x="52" y="315"/>
                  </a:lnTo>
                  <a:lnTo>
                    <a:pt x="56" y="315"/>
                  </a:lnTo>
                  <a:lnTo>
                    <a:pt x="60" y="315"/>
                  </a:lnTo>
                  <a:lnTo>
                    <a:pt x="60" y="315"/>
                  </a:lnTo>
                  <a:lnTo>
                    <a:pt x="64" y="315"/>
                  </a:lnTo>
                  <a:lnTo>
                    <a:pt x="68" y="315"/>
                  </a:lnTo>
                  <a:lnTo>
                    <a:pt x="68" y="315"/>
                  </a:lnTo>
                  <a:lnTo>
                    <a:pt x="72" y="315"/>
                  </a:lnTo>
                  <a:lnTo>
                    <a:pt x="76" y="315"/>
                  </a:lnTo>
                  <a:lnTo>
                    <a:pt x="80" y="315"/>
                  </a:lnTo>
                  <a:lnTo>
                    <a:pt x="80" y="315"/>
                  </a:lnTo>
                  <a:lnTo>
                    <a:pt x="84" y="315"/>
                  </a:lnTo>
                  <a:lnTo>
                    <a:pt x="88" y="315"/>
                  </a:lnTo>
                  <a:lnTo>
                    <a:pt x="92" y="315"/>
                  </a:lnTo>
                  <a:lnTo>
                    <a:pt x="92" y="315"/>
                  </a:lnTo>
                  <a:lnTo>
                    <a:pt x="96" y="315"/>
                  </a:lnTo>
                  <a:lnTo>
                    <a:pt x="100" y="315"/>
                  </a:lnTo>
                  <a:lnTo>
                    <a:pt x="100" y="315"/>
                  </a:lnTo>
                  <a:lnTo>
                    <a:pt x="102" y="315"/>
                  </a:lnTo>
                  <a:lnTo>
                    <a:pt x="102" y="315"/>
                  </a:lnTo>
                  <a:lnTo>
                    <a:pt x="106" y="315"/>
                  </a:lnTo>
                  <a:lnTo>
                    <a:pt x="106" y="311"/>
                  </a:lnTo>
                  <a:lnTo>
                    <a:pt x="106" y="311"/>
                  </a:lnTo>
                  <a:lnTo>
                    <a:pt x="106" y="311"/>
                  </a:lnTo>
                  <a:lnTo>
                    <a:pt x="110" y="311"/>
                  </a:lnTo>
                  <a:lnTo>
                    <a:pt x="110" y="311"/>
                  </a:lnTo>
                  <a:lnTo>
                    <a:pt x="110" y="311"/>
                  </a:lnTo>
                  <a:lnTo>
                    <a:pt x="110" y="311"/>
                  </a:lnTo>
                  <a:lnTo>
                    <a:pt x="114" y="311"/>
                  </a:lnTo>
                  <a:lnTo>
                    <a:pt x="114" y="311"/>
                  </a:lnTo>
                  <a:lnTo>
                    <a:pt x="114" y="307"/>
                  </a:lnTo>
                  <a:lnTo>
                    <a:pt x="114" y="307"/>
                  </a:lnTo>
                  <a:lnTo>
                    <a:pt x="114" y="307"/>
                  </a:lnTo>
                  <a:lnTo>
                    <a:pt x="114" y="307"/>
                  </a:lnTo>
                  <a:lnTo>
                    <a:pt x="114" y="307"/>
                  </a:lnTo>
                  <a:lnTo>
                    <a:pt x="114" y="307"/>
                  </a:lnTo>
                  <a:lnTo>
                    <a:pt x="118" y="303"/>
                  </a:lnTo>
                  <a:lnTo>
                    <a:pt x="118" y="303"/>
                  </a:lnTo>
                  <a:lnTo>
                    <a:pt x="118" y="303"/>
                  </a:lnTo>
                  <a:lnTo>
                    <a:pt x="118" y="303"/>
                  </a:lnTo>
                  <a:lnTo>
                    <a:pt x="118" y="303"/>
                  </a:lnTo>
                  <a:lnTo>
                    <a:pt x="118" y="303"/>
                  </a:lnTo>
                  <a:lnTo>
                    <a:pt x="118" y="303"/>
                  </a:lnTo>
                  <a:lnTo>
                    <a:pt x="118" y="300"/>
                  </a:lnTo>
                  <a:lnTo>
                    <a:pt x="118" y="300"/>
                  </a:lnTo>
                  <a:lnTo>
                    <a:pt x="118" y="300"/>
                  </a:lnTo>
                  <a:lnTo>
                    <a:pt x="118" y="300"/>
                  </a:lnTo>
                  <a:lnTo>
                    <a:pt x="118" y="300"/>
                  </a:lnTo>
                  <a:lnTo>
                    <a:pt x="118" y="300"/>
                  </a:lnTo>
                  <a:lnTo>
                    <a:pt x="118" y="300"/>
                  </a:lnTo>
                  <a:lnTo>
                    <a:pt x="118" y="300"/>
                  </a:lnTo>
                  <a:lnTo>
                    <a:pt x="118" y="300"/>
                  </a:lnTo>
                  <a:lnTo>
                    <a:pt x="118" y="296"/>
                  </a:lnTo>
                  <a:lnTo>
                    <a:pt x="118" y="296"/>
                  </a:lnTo>
                  <a:lnTo>
                    <a:pt x="118" y="296"/>
                  </a:lnTo>
                  <a:lnTo>
                    <a:pt x="118" y="296"/>
                  </a:lnTo>
                  <a:lnTo>
                    <a:pt x="122" y="296"/>
                  </a:lnTo>
                  <a:lnTo>
                    <a:pt x="122" y="292"/>
                  </a:lnTo>
                  <a:lnTo>
                    <a:pt x="122" y="292"/>
                  </a:lnTo>
                  <a:lnTo>
                    <a:pt x="122" y="288"/>
                  </a:lnTo>
                  <a:lnTo>
                    <a:pt x="122" y="288"/>
                  </a:lnTo>
                  <a:lnTo>
                    <a:pt x="122" y="288"/>
                  </a:lnTo>
                  <a:lnTo>
                    <a:pt x="122" y="284"/>
                  </a:lnTo>
                  <a:lnTo>
                    <a:pt x="122" y="284"/>
                  </a:lnTo>
                  <a:lnTo>
                    <a:pt x="122" y="280"/>
                  </a:lnTo>
                  <a:lnTo>
                    <a:pt x="122" y="280"/>
                  </a:lnTo>
                  <a:lnTo>
                    <a:pt x="122" y="278"/>
                  </a:lnTo>
                  <a:lnTo>
                    <a:pt x="122" y="278"/>
                  </a:lnTo>
                  <a:lnTo>
                    <a:pt x="122" y="274"/>
                  </a:lnTo>
                  <a:lnTo>
                    <a:pt x="122" y="274"/>
                  </a:lnTo>
                  <a:lnTo>
                    <a:pt x="126" y="270"/>
                  </a:lnTo>
                  <a:lnTo>
                    <a:pt x="126" y="270"/>
                  </a:lnTo>
                  <a:lnTo>
                    <a:pt x="126" y="266"/>
                  </a:lnTo>
                  <a:lnTo>
                    <a:pt x="126" y="262"/>
                  </a:lnTo>
                  <a:lnTo>
                    <a:pt x="126" y="262"/>
                  </a:lnTo>
                  <a:lnTo>
                    <a:pt x="126" y="258"/>
                  </a:lnTo>
                  <a:lnTo>
                    <a:pt x="126" y="254"/>
                  </a:lnTo>
                  <a:lnTo>
                    <a:pt x="126" y="254"/>
                  </a:lnTo>
                  <a:lnTo>
                    <a:pt x="126" y="250"/>
                  </a:lnTo>
                  <a:lnTo>
                    <a:pt x="126" y="246"/>
                  </a:lnTo>
                  <a:lnTo>
                    <a:pt x="126" y="242"/>
                  </a:lnTo>
                  <a:lnTo>
                    <a:pt x="126" y="242"/>
                  </a:lnTo>
                  <a:lnTo>
                    <a:pt x="126" y="238"/>
                  </a:lnTo>
                  <a:lnTo>
                    <a:pt x="126" y="234"/>
                  </a:lnTo>
                  <a:lnTo>
                    <a:pt x="126" y="230"/>
                  </a:lnTo>
                  <a:lnTo>
                    <a:pt x="126" y="228"/>
                  </a:lnTo>
                  <a:lnTo>
                    <a:pt x="126" y="224"/>
                  </a:lnTo>
                  <a:lnTo>
                    <a:pt x="126" y="220"/>
                  </a:lnTo>
                  <a:lnTo>
                    <a:pt x="130" y="212"/>
                  </a:lnTo>
                  <a:lnTo>
                    <a:pt x="130" y="208"/>
                  </a:lnTo>
                  <a:lnTo>
                    <a:pt x="130" y="204"/>
                  </a:lnTo>
                  <a:lnTo>
                    <a:pt x="130" y="200"/>
                  </a:lnTo>
                  <a:lnTo>
                    <a:pt x="130" y="192"/>
                  </a:lnTo>
                  <a:lnTo>
                    <a:pt x="130" y="188"/>
                  </a:lnTo>
                  <a:lnTo>
                    <a:pt x="130" y="182"/>
                  </a:lnTo>
                  <a:lnTo>
                    <a:pt x="130" y="178"/>
                  </a:lnTo>
                  <a:lnTo>
                    <a:pt x="130" y="170"/>
                  </a:lnTo>
                  <a:lnTo>
                    <a:pt x="130" y="162"/>
                  </a:lnTo>
                  <a:lnTo>
                    <a:pt x="130" y="154"/>
                  </a:lnTo>
                  <a:lnTo>
                    <a:pt x="130" y="142"/>
                  </a:lnTo>
                  <a:lnTo>
                    <a:pt x="130" y="124"/>
                  </a:lnTo>
                  <a:lnTo>
                    <a:pt x="130" y="108"/>
                  </a:lnTo>
                  <a:lnTo>
                    <a:pt x="134" y="96"/>
                  </a:lnTo>
                  <a:lnTo>
                    <a:pt x="134" y="88"/>
                  </a:lnTo>
                  <a:lnTo>
                    <a:pt x="134" y="78"/>
                  </a:lnTo>
                  <a:lnTo>
                    <a:pt x="134" y="74"/>
                  </a:lnTo>
                  <a:lnTo>
                    <a:pt x="134" y="66"/>
                  </a:lnTo>
                  <a:lnTo>
                    <a:pt x="134" y="58"/>
                  </a:lnTo>
                  <a:lnTo>
                    <a:pt x="134" y="54"/>
                  </a:lnTo>
                  <a:lnTo>
                    <a:pt x="134" y="46"/>
                  </a:lnTo>
                  <a:lnTo>
                    <a:pt x="134" y="42"/>
                  </a:lnTo>
                  <a:lnTo>
                    <a:pt x="134" y="38"/>
                  </a:lnTo>
                  <a:lnTo>
                    <a:pt x="134" y="36"/>
                  </a:lnTo>
                  <a:lnTo>
                    <a:pt x="134" y="32"/>
                  </a:lnTo>
                  <a:lnTo>
                    <a:pt x="134" y="28"/>
                  </a:lnTo>
                  <a:lnTo>
                    <a:pt x="134" y="24"/>
                  </a:lnTo>
                  <a:lnTo>
                    <a:pt x="134" y="20"/>
                  </a:lnTo>
                  <a:lnTo>
                    <a:pt x="134" y="16"/>
                  </a:lnTo>
                  <a:lnTo>
                    <a:pt x="134" y="16"/>
                  </a:lnTo>
                  <a:lnTo>
                    <a:pt x="134" y="12"/>
                  </a:lnTo>
                  <a:lnTo>
                    <a:pt x="138" y="12"/>
                  </a:lnTo>
                  <a:lnTo>
                    <a:pt x="138" y="8"/>
                  </a:lnTo>
                  <a:lnTo>
                    <a:pt x="138" y="8"/>
                  </a:lnTo>
                  <a:lnTo>
                    <a:pt x="138" y="4"/>
                  </a:lnTo>
                  <a:lnTo>
                    <a:pt x="138" y="4"/>
                  </a:lnTo>
                  <a:lnTo>
                    <a:pt x="138" y="4"/>
                  </a:lnTo>
                  <a:lnTo>
                    <a:pt x="138" y="0"/>
                  </a:lnTo>
                  <a:lnTo>
                    <a:pt x="138" y="0"/>
                  </a:lnTo>
                  <a:lnTo>
                    <a:pt x="138" y="0"/>
                  </a:lnTo>
                  <a:lnTo>
                    <a:pt x="138" y="0"/>
                  </a:lnTo>
                  <a:lnTo>
                    <a:pt x="138" y="0"/>
                  </a:lnTo>
                  <a:lnTo>
                    <a:pt x="138" y="0"/>
                  </a:lnTo>
                  <a:lnTo>
                    <a:pt x="138" y="0"/>
                  </a:lnTo>
                  <a:lnTo>
                    <a:pt x="138" y="4"/>
                  </a:lnTo>
                  <a:lnTo>
                    <a:pt x="138" y="4"/>
                  </a:lnTo>
                  <a:lnTo>
                    <a:pt x="138" y="4"/>
                  </a:lnTo>
                  <a:lnTo>
                    <a:pt x="138" y="8"/>
                  </a:lnTo>
                  <a:lnTo>
                    <a:pt x="138" y="8"/>
                  </a:lnTo>
                  <a:lnTo>
                    <a:pt x="138" y="8"/>
                  </a:lnTo>
                  <a:lnTo>
                    <a:pt x="138" y="12"/>
                  </a:lnTo>
                  <a:lnTo>
                    <a:pt x="138" y="12"/>
                  </a:lnTo>
                  <a:lnTo>
                    <a:pt x="138" y="12"/>
                  </a:lnTo>
                  <a:lnTo>
                    <a:pt x="138" y="16"/>
                  </a:lnTo>
                  <a:lnTo>
                    <a:pt x="138" y="16"/>
                  </a:lnTo>
                  <a:lnTo>
                    <a:pt x="138" y="16"/>
                  </a:lnTo>
                  <a:lnTo>
                    <a:pt x="138" y="20"/>
                  </a:lnTo>
                  <a:lnTo>
                    <a:pt x="138" y="20"/>
                  </a:lnTo>
                  <a:lnTo>
                    <a:pt x="138" y="20"/>
                  </a:lnTo>
                  <a:lnTo>
                    <a:pt x="138" y="24"/>
                  </a:lnTo>
                  <a:lnTo>
                    <a:pt x="142" y="24"/>
                  </a:lnTo>
                  <a:lnTo>
                    <a:pt x="142" y="28"/>
                  </a:lnTo>
                  <a:lnTo>
                    <a:pt x="142" y="28"/>
                  </a:lnTo>
                  <a:lnTo>
                    <a:pt x="142" y="32"/>
                  </a:lnTo>
                  <a:lnTo>
                    <a:pt x="142" y="36"/>
                  </a:lnTo>
                  <a:lnTo>
                    <a:pt x="142" y="38"/>
                  </a:lnTo>
                  <a:lnTo>
                    <a:pt x="142" y="46"/>
                  </a:lnTo>
                  <a:lnTo>
                    <a:pt x="142" y="50"/>
                  </a:lnTo>
                  <a:lnTo>
                    <a:pt x="142" y="54"/>
                  </a:lnTo>
                  <a:lnTo>
                    <a:pt x="142" y="62"/>
                  </a:lnTo>
                  <a:lnTo>
                    <a:pt x="142" y="66"/>
                  </a:lnTo>
                  <a:lnTo>
                    <a:pt x="142" y="74"/>
                  </a:lnTo>
                  <a:lnTo>
                    <a:pt x="142" y="82"/>
                  </a:lnTo>
                  <a:lnTo>
                    <a:pt x="142" y="92"/>
                  </a:lnTo>
                  <a:lnTo>
                    <a:pt x="142" y="104"/>
                  </a:lnTo>
                  <a:lnTo>
                    <a:pt x="142" y="120"/>
                  </a:lnTo>
                  <a:lnTo>
                    <a:pt x="146" y="134"/>
                  </a:lnTo>
                  <a:lnTo>
                    <a:pt x="146" y="146"/>
                  </a:lnTo>
                  <a:lnTo>
                    <a:pt x="146" y="154"/>
                  </a:lnTo>
                  <a:lnTo>
                    <a:pt x="146" y="162"/>
                  </a:lnTo>
                  <a:lnTo>
                    <a:pt x="146" y="170"/>
                  </a:lnTo>
                  <a:lnTo>
                    <a:pt x="146" y="178"/>
                  </a:lnTo>
                  <a:lnTo>
                    <a:pt x="146" y="182"/>
                  </a:lnTo>
                  <a:lnTo>
                    <a:pt x="146" y="188"/>
                  </a:lnTo>
                  <a:lnTo>
                    <a:pt x="146" y="192"/>
                  </a:lnTo>
                  <a:lnTo>
                    <a:pt x="146" y="200"/>
                  </a:lnTo>
                  <a:lnTo>
                    <a:pt x="146" y="204"/>
                  </a:lnTo>
                  <a:lnTo>
                    <a:pt x="146" y="208"/>
                  </a:lnTo>
                  <a:lnTo>
                    <a:pt x="146" y="216"/>
                  </a:lnTo>
                  <a:lnTo>
                    <a:pt x="146" y="220"/>
                  </a:lnTo>
                  <a:lnTo>
                    <a:pt x="146" y="224"/>
                  </a:lnTo>
                  <a:lnTo>
                    <a:pt x="146" y="228"/>
                  </a:lnTo>
                  <a:lnTo>
                    <a:pt x="146" y="230"/>
                  </a:lnTo>
                  <a:lnTo>
                    <a:pt x="146" y="234"/>
                  </a:lnTo>
                  <a:lnTo>
                    <a:pt x="148" y="238"/>
                  </a:lnTo>
                  <a:lnTo>
                    <a:pt x="148" y="242"/>
                  </a:lnTo>
                  <a:lnTo>
                    <a:pt x="148" y="246"/>
                  </a:lnTo>
                  <a:lnTo>
                    <a:pt x="148" y="250"/>
                  </a:lnTo>
                  <a:lnTo>
                    <a:pt x="148" y="250"/>
                  </a:lnTo>
                  <a:lnTo>
                    <a:pt x="148" y="254"/>
                  </a:lnTo>
                  <a:lnTo>
                    <a:pt x="148" y="258"/>
                  </a:lnTo>
                  <a:lnTo>
                    <a:pt x="148" y="258"/>
                  </a:lnTo>
                  <a:lnTo>
                    <a:pt x="148" y="262"/>
                  </a:lnTo>
                  <a:lnTo>
                    <a:pt x="148" y="266"/>
                  </a:lnTo>
                  <a:lnTo>
                    <a:pt x="148" y="266"/>
                  </a:lnTo>
                  <a:lnTo>
                    <a:pt x="148" y="270"/>
                  </a:lnTo>
                  <a:lnTo>
                    <a:pt x="148" y="274"/>
                  </a:lnTo>
                  <a:lnTo>
                    <a:pt x="148" y="274"/>
                  </a:lnTo>
                  <a:lnTo>
                    <a:pt x="148" y="278"/>
                  </a:lnTo>
                  <a:lnTo>
                    <a:pt x="148" y="278"/>
                  </a:lnTo>
                  <a:lnTo>
                    <a:pt x="148" y="280"/>
                  </a:lnTo>
                  <a:lnTo>
                    <a:pt x="148" y="280"/>
                  </a:lnTo>
                  <a:lnTo>
                    <a:pt x="148" y="284"/>
                  </a:lnTo>
                  <a:lnTo>
                    <a:pt x="152" y="284"/>
                  </a:lnTo>
                  <a:lnTo>
                    <a:pt x="152" y="288"/>
                  </a:lnTo>
                  <a:lnTo>
                    <a:pt x="152" y="288"/>
                  </a:lnTo>
                  <a:lnTo>
                    <a:pt x="152" y="288"/>
                  </a:lnTo>
                  <a:lnTo>
                    <a:pt x="152" y="292"/>
                  </a:lnTo>
                  <a:lnTo>
                    <a:pt x="152" y="292"/>
                  </a:lnTo>
                  <a:lnTo>
                    <a:pt x="152" y="296"/>
                  </a:lnTo>
                  <a:lnTo>
                    <a:pt x="152" y="296"/>
                  </a:lnTo>
                  <a:lnTo>
                    <a:pt x="152" y="296"/>
                  </a:lnTo>
                  <a:lnTo>
                    <a:pt x="152" y="296"/>
                  </a:lnTo>
                  <a:lnTo>
                    <a:pt x="152" y="300"/>
                  </a:lnTo>
                  <a:lnTo>
                    <a:pt x="152" y="300"/>
                  </a:lnTo>
                  <a:lnTo>
                    <a:pt x="152" y="300"/>
                  </a:lnTo>
                  <a:lnTo>
                    <a:pt x="152" y="300"/>
                  </a:lnTo>
                  <a:lnTo>
                    <a:pt x="156" y="303"/>
                  </a:lnTo>
                  <a:lnTo>
                    <a:pt x="156" y="303"/>
                  </a:lnTo>
                  <a:lnTo>
                    <a:pt x="156" y="303"/>
                  </a:lnTo>
                  <a:lnTo>
                    <a:pt x="156" y="303"/>
                  </a:lnTo>
                  <a:lnTo>
                    <a:pt x="156" y="307"/>
                  </a:lnTo>
                  <a:lnTo>
                    <a:pt x="156" y="307"/>
                  </a:lnTo>
                  <a:lnTo>
                    <a:pt x="156" y="307"/>
                  </a:lnTo>
                  <a:lnTo>
                    <a:pt x="156" y="307"/>
                  </a:lnTo>
                  <a:lnTo>
                    <a:pt x="156" y="307"/>
                  </a:lnTo>
                  <a:lnTo>
                    <a:pt x="160" y="307"/>
                  </a:lnTo>
                  <a:lnTo>
                    <a:pt x="160" y="311"/>
                  </a:lnTo>
                  <a:lnTo>
                    <a:pt x="160" y="311"/>
                  </a:lnTo>
                  <a:lnTo>
                    <a:pt x="160" y="311"/>
                  </a:lnTo>
                  <a:lnTo>
                    <a:pt x="160" y="311"/>
                  </a:lnTo>
                  <a:lnTo>
                    <a:pt x="160" y="311"/>
                  </a:lnTo>
                  <a:lnTo>
                    <a:pt x="164" y="311"/>
                  </a:lnTo>
                  <a:lnTo>
                    <a:pt x="164" y="311"/>
                  </a:lnTo>
                  <a:lnTo>
                    <a:pt x="164" y="311"/>
                  </a:lnTo>
                  <a:lnTo>
                    <a:pt x="164" y="311"/>
                  </a:lnTo>
                  <a:lnTo>
                    <a:pt x="168" y="311"/>
                  </a:lnTo>
                  <a:lnTo>
                    <a:pt x="168" y="311"/>
                  </a:lnTo>
                  <a:lnTo>
                    <a:pt x="168" y="311"/>
                  </a:lnTo>
                  <a:lnTo>
                    <a:pt x="172" y="311"/>
                  </a:lnTo>
                  <a:lnTo>
                    <a:pt x="172" y="311"/>
                  </a:lnTo>
                  <a:lnTo>
                    <a:pt x="176" y="311"/>
                  </a:lnTo>
                  <a:lnTo>
                    <a:pt x="176" y="311"/>
                  </a:lnTo>
                  <a:lnTo>
                    <a:pt x="180" y="311"/>
                  </a:lnTo>
                  <a:lnTo>
                    <a:pt x="184" y="311"/>
                  </a:lnTo>
                  <a:lnTo>
                    <a:pt x="188" y="311"/>
                  </a:lnTo>
                  <a:lnTo>
                    <a:pt x="188" y="311"/>
                  </a:lnTo>
                  <a:lnTo>
                    <a:pt x="192" y="311"/>
                  </a:lnTo>
                  <a:lnTo>
                    <a:pt x="192" y="311"/>
                  </a:lnTo>
                  <a:lnTo>
                    <a:pt x="196" y="311"/>
                  </a:lnTo>
                  <a:lnTo>
                    <a:pt x="198" y="311"/>
                  </a:lnTo>
                  <a:lnTo>
                    <a:pt x="198" y="311"/>
                  </a:lnTo>
                  <a:lnTo>
                    <a:pt x="202" y="311"/>
                  </a:lnTo>
                  <a:lnTo>
                    <a:pt x="206" y="311"/>
                  </a:lnTo>
                  <a:lnTo>
                    <a:pt x="206" y="311"/>
                  </a:lnTo>
                  <a:lnTo>
                    <a:pt x="210" y="311"/>
                  </a:lnTo>
                  <a:lnTo>
                    <a:pt x="214" y="311"/>
                  </a:lnTo>
                  <a:lnTo>
                    <a:pt x="218" y="311"/>
                  </a:lnTo>
                  <a:lnTo>
                    <a:pt x="218" y="311"/>
                  </a:lnTo>
                  <a:lnTo>
                    <a:pt x="222" y="311"/>
                  </a:lnTo>
                  <a:lnTo>
                    <a:pt x="226" y="311"/>
                  </a:lnTo>
                  <a:lnTo>
                    <a:pt x="226" y="311"/>
                  </a:lnTo>
                  <a:lnTo>
                    <a:pt x="230" y="311"/>
                  </a:lnTo>
                  <a:lnTo>
                    <a:pt x="234" y="311"/>
                  </a:lnTo>
                  <a:lnTo>
                    <a:pt x="238" y="311"/>
                  </a:lnTo>
                  <a:lnTo>
                    <a:pt x="238" y="311"/>
                  </a:lnTo>
                  <a:lnTo>
                    <a:pt x="242" y="311"/>
                  </a:lnTo>
                  <a:lnTo>
                    <a:pt x="244" y="311"/>
                  </a:lnTo>
                  <a:lnTo>
                    <a:pt x="248" y="311"/>
                  </a:lnTo>
                  <a:lnTo>
                    <a:pt x="248" y="311"/>
                  </a:lnTo>
                  <a:lnTo>
                    <a:pt x="252" y="311"/>
                  </a:lnTo>
                  <a:lnTo>
                    <a:pt x="256" y="311"/>
                  </a:lnTo>
                  <a:lnTo>
                    <a:pt x="260" y="311"/>
                  </a:lnTo>
                  <a:lnTo>
                    <a:pt x="260" y="311"/>
                  </a:lnTo>
                  <a:lnTo>
                    <a:pt x="264" y="311"/>
                  </a:lnTo>
                  <a:lnTo>
                    <a:pt x="268" y="311"/>
                  </a:lnTo>
                  <a:lnTo>
                    <a:pt x="268" y="311"/>
                  </a:lnTo>
                  <a:lnTo>
                    <a:pt x="272" y="311"/>
                  </a:lnTo>
                  <a:lnTo>
                    <a:pt x="276" y="311"/>
                  </a:lnTo>
                  <a:lnTo>
                    <a:pt x="280" y="311"/>
                  </a:lnTo>
                  <a:lnTo>
                    <a:pt x="280" y="311"/>
                  </a:lnTo>
                  <a:lnTo>
                    <a:pt x="284" y="311"/>
                  </a:lnTo>
                  <a:lnTo>
                    <a:pt x="288" y="311"/>
                  </a:lnTo>
                  <a:lnTo>
                    <a:pt x="292" y="311"/>
                  </a:lnTo>
                  <a:lnTo>
                    <a:pt x="292" y="311"/>
                  </a:lnTo>
                  <a:lnTo>
                    <a:pt x="294" y="311"/>
                  </a:lnTo>
                  <a:lnTo>
                    <a:pt x="298" y="311"/>
                  </a:lnTo>
                  <a:lnTo>
                    <a:pt x="302" y="311"/>
                  </a:lnTo>
                  <a:lnTo>
                    <a:pt x="302" y="311"/>
                  </a:lnTo>
                  <a:lnTo>
                    <a:pt x="306" y="311"/>
                  </a:lnTo>
                  <a:lnTo>
                    <a:pt x="310" y="311"/>
                  </a:lnTo>
                  <a:lnTo>
                    <a:pt x="310" y="311"/>
                  </a:lnTo>
                  <a:lnTo>
                    <a:pt x="314" y="311"/>
                  </a:lnTo>
                  <a:lnTo>
                    <a:pt x="318" y="311"/>
                  </a:lnTo>
                  <a:lnTo>
                    <a:pt x="318" y="311"/>
                  </a:lnTo>
                  <a:lnTo>
                    <a:pt x="322" y="311"/>
                  </a:lnTo>
                  <a:lnTo>
                    <a:pt x="322" y="311"/>
                  </a:lnTo>
                  <a:lnTo>
                    <a:pt x="326" y="311"/>
                  </a:lnTo>
                  <a:lnTo>
                    <a:pt x="326" y="311"/>
                  </a:lnTo>
                  <a:lnTo>
                    <a:pt x="326" y="311"/>
                  </a:lnTo>
                  <a:lnTo>
                    <a:pt x="326" y="311"/>
                  </a:lnTo>
                  <a:lnTo>
                    <a:pt x="330" y="311"/>
                  </a:lnTo>
                  <a:lnTo>
                    <a:pt x="330" y="307"/>
                  </a:lnTo>
                  <a:lnTo>
                    <a:pt x="330" y="307"/>
                  </a:lnTo>
                  <a:lnTo>
                    <a:pt x="330" y="307"/>
                  </a:lnTo>
                  <a:lnTo>
                    <a:pt x="334" y="307"/>
                  </a:lnTo>
                  <a:lnTo>
                    <a:pt x="334" y="307"/>
                  </a:lnTo>
                  <a:lnTo>
                    <a:pt x="334" y="307"/>
                  </a:lnTo>
                  <a:lnTo>
                    <a:pt x="334" y="307"/>
                  </a:lnTo>
                  <a:lnTo>
                    <a:pt x="334" y="307"/>
                  </a:lnTo>
                  <a:lnTo>
                    <a:pt x="334" y="307"/>
                  </a:lnTo>
                  <a:lnTo>
                    <a:pt x="334" y="303"/>
                  </a:lnTo>
                  <a:lnTo>
                    <a:pt x="334" y="303"/>
                  </a:lnTo>
                  <a:lnTo>
                    <a:pt x="334" y="303"/>
                  </a:lnTo>
                  <a:lnTo>
                    <a:pt x="334" y="303"/>
                  </a:lnTo>
                  <a:lnTo>
                    <a:pt x="334" y="303"/>
                  </a:lnTo>
                  <a:lnTo>
                    <a:pt x="338" y="303"/>
                  </a:lnTo>
                  <a:lnTo>
                    <a:pt x="338" y="300"/>
                  </a:lnTo>
                  <a:lnTo>
                    <a:pt x="338" y="300"/>
                  </a:lnTo>
                  <a:lnTo>
                    <a:pt x="338" y="300"/>
                  </a:lnTo>
                  <a:lnTo>
                    <a:pt x="338" y="300"/>
                  </a:lnTo>
                  <a:lnTo>
                    <a:pt x="338" y="296"/>
                  </a:lnTo>
                  <a:lnTo>
                    <a:pt x="338" y="296"/>
                  </a:lnTo>
                  <a:lnTo>
                    <a:pt x="338" y="296"/>
                  </a:lnTo>
                  <a:lnTo>
                    <a:pt x="340" y="292"/>
                  </a:lnTo>
                  <a:lnTo>
                    <a:pt x="340" y="292"/>
                  </a:lnTo>
                  <a:lnTo>
                    <a:pt x="340" y="292"/>
                  </a:lnTo>
                  <a:lnTo>
                    <a:pt x="340" y="288"/>
                  </a:lnTo>
                  <a:lnTo>
                    <a:pt x="340" y="288"/>
                  </a:lnTo>
                  <a:lnTo>
                    <a:pt x="340" y="288"/>
                  </a:lnTo>
                  <a:lnTo>
                    <a:pt x="340" y="284"/>
                  </a:lnTo>
                  <a:lnTo>
                    <a:pt x="340" y="284"/>
                  </a:lnTo>
                  <a:lnTo>
                    <a:pt x="340" y="280"/>
                  </a:lnTo>
                  <a:lnTo>
                    <a:pt x="340" y="280"/>
                  </a:lnTo>
                  <a:lnTo>
                    <a:pt x="340" y="278"/>
                  </a:lnTo>
                  <a:lnTo>
                    <a:pt x="344" y="278"/>
                  </a:lnTo>
                  <a:lnTo>
                    <a:pt x="344" y="274"/>
                  </a:lnTo>
                  <a:lnTo>
                    <a:pt x="344" y="274"/>
                  </a:lnTo>
                  <a:lnTo>
                    <a:pt x="344" y="270"/>
                  </a:lnTo>
                  <a:lnTo>
                    <a:pt x="344" y="270"/>
                  </a:lnTo>
                  <a:lnTo>
                    <a:pt x="344" y="266"/>
                  </a:lnTo>
                  <a:lnTo>
                    <a:pt x="344" y="266"/>
                  </a:lnTo>
                  <a:lnTo>
                    <a:pt x="344" y="262"/>
                  </a:lnTo>
                  <a:lnTo>
                    <a:pt x="344" y="258"/>
                  </a:lnTo>
                  <a:lnTo>
                    <a:pt x="344" y="258"/>
                  </a:lnTo>
                  <a:lnTo>
                    <a:pt x="344" y="254"/>
                  </a:lnTo>
                  <a:lnTo>
                    <a:pt x="344" y="250"/>
                  </a:lnTo>
                  <a:lnTo>
                    <a:pt x="344" y="246"/>
                  </a:lnTo>
                  <a:lnTo>
                    <a:pt x="344" y="242"/>
                  </a:lnTo>
                  <a:lnTo>
                    <a:pt x="344" y="238"/>
                  </a:lnTo>
                  <a:lnTo>
                    <a:pt x="348" y="234"/>
                  </a:lnTo>
                  <a:lnTo>
                    <a:pt x="348" y="230"/>
                  </a:lnTo>
                  <a:lnTo>
                    <a:pt x="348" y="228"/>
                  </a:lnTo>
                  <a:lnTo>
                    <a:pt x="348" y="224"/>
                  </a:lnTo>
                  <a:lnTo>
                    <a:pt x="348" y="220"/>
                  </a:lnTo>
                  <a:lnTo>
                    <a:pt x="348" y="212"/>
                  </a:lnTo>
                  <a:lnTo>
                    <a:pt x="348" y="208"/>
                  </a:lnTo>
                  <a:lnTo>
                    <a:pt x="348" y="200"/>
                  </a:lnTo>
                  <a:lnTo>
                    <a:pt x="348" y="196"/>
                  </a:lnTo>
                  <a:lnTo>
                    <a:pt x="348" y="188"/>
                  </a:lnTo>
                  <a:lnTo>
                    <a:pt x="348" y="178"/>
                  </a:lnTo>
                  <a:lnTo>
                    <a:pt x="348" y="166"/>
                  </a:lnTo>
                  <a:lnTo>
                    <a:pt x="352" y="154"/>
                  </a:lnTo>
                  <a:lnTo>
                    <a:pt x="352" y="146"/>
                  </a:lnTo>
                  <a:lnTo>
                    <a:pt x="352" y="138"/>
                  </a:lnTo>
                  <a:lnTo>
                    <a:pt x="352" y="132"/>
                  </a:lnTo>
                  <a:lnTo>
                    <a:pt x="352" y="128"/>
                  </a:lnTo>
                  <a:lnTo>
                    <a:pt x="352" y="124"/>
                  </a:lnTo>
                  <a:lnTo>
                    <a:pt x="352" y="120"/>
                  </a:lnTo>
                  <a:lnTo>
                    <a:pt x="352" y="116"/>
                  </a:lnTo>
                  <a:lnTo>
                    <a:pt x="352" y="112"/>
                  </a:lnTo>
                  <a:lnTo>
                    <a:pt x="352" y="108"/>
                  </a:lnTo>
                  <a:lnTo>
                    <a:pt x="352" y="104"/>
                  </a:lnTo>
                  <a:lnTo>
                    <a:pt x="352" y="100"/>
                  </a:lnTo>
                  <a:lnTo>
                    <a:pt x="352" y="96"/>
                  </a:lnTo>
                  <a:lnTo>
                    <a:pt x="356" y="96"/>
                  </a:lnTo>
                  <a:lnTo>
                    <a:pt x="356" y="92"/>
                  </a:lnTo>
                  <a:lnTo>
                    <a:pt x="356" y="92"/>
                  </a:lnTo>
                  <a:lnTo>
                    <a:pt x="356" y="88"/>
                  </a:lnTo>
                  <a:lnTo>
                    <a:pt x="356" y="88"/>
                  </a:lnTo>
                  <a:lnTo>
                    <a:pt x="356" y="86"/>
                  </a:lnTo>
                  <a:lnTo>
                    <a:pt x="356" y="86"/>
                  </a:lnTo>
                  <a:lnTo>
                    <a:pt x="356" y="86"/>
                  </a:lnTo>
                  <a:lnTo>
                    <a:pt x="356" y="82"/>
                  </a:lnTo>
                  <a:lnTo>
                    <a:pt x="356" y="82"/>
                  </a:lnTo>
                  <a:lnTo>
                    <a:pt x="356" y="82"/>
                  </a:lnTo>
                  <a:lnTo>
                    <a:pt x="356" y="82"/>
                  </a:lnTo>
                  <a:lnTo>
                    <a:pt x="356" y="82"/>
                  </a:lnTo>
                  <a:lnTo>
                    <a:pt x="356" y="82"/>
                  </a:lnTo>
                  <a:lnTo>
                    <a:pt x="356" y="82"/>
                  </a:lnTo>
                  <a:lnTo>
                    <a:pt x="356" y="82"/>
                  </a:lnTo>
                  <a:lnTo>
                    <a:pt x="356" y="82"/>
                  </a:lnTo>
                  <a:lnTo>
                    <a:pt x="356" y="82"/>
                  </a:lnTo>
                  <a:lnTo>
                    <a:pt x="356" y="82"/>
                  </a:lnTo>
                  <a:lnTo>
                    <a:pt x="356" y="86"/>
                  </a:lnTo>
                  <a:lnTo>
                    <a:pt x="356" y="86"/>
                  </a:lnTo>
                  <a:lnTo>
                    <a:pt x="356" y="86"/>
                  </a:lnTo>
                  <a:lnTo>
                    <a:pt x="360" y="88"/>
                  </a:lnTo>
                  <a:lnTo>
                    <a:pt x="360" y="88"/>
                  </a:lnTo>
                  <a:lnTo>
                    <a:pt x="360" y="92"/>
                  </a:lnTo>
                  <a:lnTo>
                    <a:pt x="360" y="96"/>
                  </a:lnTo>
                  <a:lnTo>
                    <a:pt x="360" y="96"/>
                  </a:lnTo>
                  <a:lnTo>
                    <a:pt x="360" y="100"/>
                  </a:lnTo>
                  <a:lnTo>
                    <a:pt x="360" y="104"/>
                  </a:lnTo>
                  <a:lnTo>
                    <a:pt x="360" y="108"/>
                  </a:lnTo>
                  <a:lnTo>
                    <a:pt x="360" y="112"/>
                  </a:lnTo>
                  <a:lnTo>
                    <a:pt x="360" y="116"/>
                  </a:lnTo>
                  <a:lnTo>
                    <a:pt x="360" y="120"/>
                  </a:lnTo>
                  <a:lnTo>
                    <a:pt x="360" y="124"/>
                  </a:lnTo>
                  <a:lnTo>
                    <a:pt x="360" y="132"/>
                  </a:lnTo>
                  <a:lnTo>
                    <a:pt x="360" y="138"/>
                  </a:lnTo>
                  <a:lnTo>
                    <a:pt x="364" y="150"/>
                  </a:lnTo>
                  <a:lnTo>
                    <a:pt x="364" y="158"/>
                  </a:lnTo>
                  <a:lnTo>
                    <a:pt x="364" y="166"/>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 name="Freeform 331"/>
            <p:cNvSpPr>
              <a:spLocks/>
            </p:cNvSpPr>
            <p:nvPr/>
          </p:nvSpPr>
          <p:spPr bwMode="auto">
            <a:xfrm>
              <a:off x="4825" y="3407"/>
              <a:ext cx="88" cy="558"/>
            </a:xfrm>
            <a:custGeom>
              <a:avLst/>
              <a:gdLst>
                <a:gd name="T0" fmla="*/ 0 w 176"/>
                <a:gd name="T1" fmla="*/ 1005 h 1116"/>
                <a:gd name="T2" fmla="*/ 4 w 176"/>
                <a:gd name="T3" fmla="*/ 1021 h 1116"/>
                <a:gd name="T4" fmla="*/ 4 w 176"/>
                <a:gd name="T5" fmla="*/ 1029 h 1116"/>
                <a:gd name="T6" fmla="*/ 4 w 176"/>
                <a:gd name="T7" fmla="*/ 1025 h 1116"/>
                <a:gd name="T8" fmla="*/ 8 w 176"/>
                <a:gd name="T9" fmla="*/ 1017 h 1116"/>
                <a:gd name="T10" fmla="*/ 8 w 176"/>
                <a:gd name="T11" fmla="*/ 997 h 1116"/>
                <a:gd name="T12" fmla="*/ 8 w 176"/>
                <a:gd name="T13" fmla="*/ 975 h 1116"/>
                <a:gd name="T14" fmla="*/ 12 w 176"/>
                <a:gd name="T15" fmla="*/ 951 h 1116"/>
                <a:gd name="T16" fmla="*/ 12 w 176"/>
                <a:gd name="T17" fmla="*/ 929 h 1116"/>
                <a:gd name="T18" fmla="*/ 12 w 176"/>
                <a:gd name="T19" fmla="*/ 909 h 1116"/>
                <a:gd name="T20" fmla="*/ 12 w 176"/>
                <a:gd name="T21" fmla="*/ 875 h 1116"/>
                <a:gd name="T22" fmla="*/ 16 w 176"/>
                <a:gd name="T23" fmla="*/ 805 h 1116"/>
                <a:gd name="T24" fmla="*/ 16 w 176"/>
                <a:gd name="T25" fmla="*/ 649 h 1116"/>
                <a:gd name="T26" fmla="*/ 20 w 176"/>
                <a:gd name="T27" fmla="*/ 553 h 1116"/>
                <a:gd name="T28" fmla="*/ 20 w 176"/>
                <a:gd name="T29" fmla="*/ 503 h 1116"/>
                <a:gd name="T30" fmla="*/ 20 w 176"/>
                <a:gd name="T31" fmla="*/ 479 h 1116"/>
                <a:gd name="T32" fmla="*/ 24 w 176"/>
                <a:gd name="T33" fmla="*/ 479 h 1116"/>
                <a:gd name="T34" fmla="*/ 24 w 176"/>
                <a:gd name="T35" fmla="*/ 509 h 1116"/>
                <a:gd name="T36" fmla="*/ 24 w 176"/>
                <a:gd name="T37" fmla="*/ 563 h 1116"/>
                <a:gd name="T38" fmla="*/ 26 w 176"/>
                <a:gd name="T39" fmla="*/ 671 h 1116"/>
                <a:gd name="T40" fmla="*/ 30 w 176"/>
                <a:gd name="T41" fmla="*/ 829 h 1116"/>
                <a:gd name="T42" fmla="*/ 30 w 176"/>
                <a:gd name="T43" fmla="*/ 897 h 1116"/>
                <a:gd name="T44" fmla="*/ 30 w 176"/>
                <a:gd name="T45" fmla="*/ 943 h 1116"/>
                <a:gd name="T46" fmla="*/ 30 w 176"/>
                <a:gd name="T47" fmla="*/ 963 h 1116"/>
                <a:gd name="T48" fmla="*/ 30 w 176"/>
                <a:gd name="T49" fmla="*/ 975 h 1116"/>
                <a:gd name="T50" fmla="*/ 34 w 176"/>
                <a:gd name="T51" fmla="*/ 1005 h 1116"/>
                <a:gd name="T52" fmla="*/ 34 w 176"/>
                <a:gd name="T53" fmla="*/ 1033 h 1116"/>
                <a:gd name="T54" fmla="*/ 34 w 176"/>
                <a:gd name="T55" fmla="*/ 1055 h 1116"/>
                <a:gd name="T56" fmla="*/ 38 w 176"/>
                <a:gd name="T57" fmla="*/ 1075 h 1116"/>
                <a:gd name="T58" fmla="*/ 38 w 176"/>
                <a:gd name="T59" fmla="*/ 1087 h 1116"/>
                <a:gd name="T60" fmla="*/ 42 w 176"/>
                <a:gd name="T61" fmla="*/ 1101 h 1116"/>
                <a:gd name="T62" fmla="*/ 46 w 176"/>
                <a:gd name="T63" fmla="*/ 1109 h 1116"/>
                <a:gd name="T64" fmla="*/ 50 w 176"/>
                <a:gd name="T65" fmla="*/ 1112 h 1116"/>
                <a:gd name="T66" fmla="*/ 62 w 176"/>
                <a:gd name="T67" fmla="*/ 1112 h 1116"/>
                <a:gd name="T68" fmla="*/ 72 w 176"/>
                <a:gd name="T69" fmla="*/ 1116 h 1116"/>
                <a:gd name="T70" fmla="*/ 88 w 176"/>
                <a:gd name="T71" fmla="*/ 1116 h 1116"/>
                <a:gd name="T72" fmla="*/ 112 w 176"/>
                <a:gd name="T73" fmla="*/ 1116 h 1116"/>
                <a:gd name="T74" fmla="*/ 126 w 176"/>
                <a:gd name="T75" fmla="*/ 1112 h 1116"/>
                <a:gd name="T76" fmla="*/ 134 w 176"/>
                <a:gd name="T77" fmla="*/ 1109 h 1116"/>
                <a:gd name="T78" fmla="*/ 138 w 176"/>
                <a:gd name="T79" fmla="*/ 1105 h 1116"/>
                <a:gd name="T80" fmla="*/ 142 w 176"/>
                <a:gd name="T81" fmla="*/ 1101 h 1116"/>
                <a:gd name="T82" fmla="*/ 142 w 176"/>
                <a:gd name="T83" fmla="*/ 1089 h 1116"/>
                <a:gd name="T84" fmla="*/ 146 w 176"/>
                <a:gd name="T85" fmla="*/ 1075 h 1116"/>
                <a:gd name="T86" fmla="*/ 150 w 176"/>
                <a:gd name="T87" fmla="*/ 1059 h 1116"/>
                <a:gd name="T88" fmla="*/ 150 w 176"/>
                <a:gd name="T89" fmla="*/ 1037 h 1116"/>
                <a:gd name="T90" fmla="*/ 150 w 176"/>
                <a:gd name="T91" fmla="*/ 1013 h 1116"/>
                <a:gd name="T92" fmla="*/ 154 w 176"/>
                <a:gd name="T93" fmla="*/ 987 h 1116"/>
                <a:gd name="T94" fmla="*/ 154 w 176"/>
                <a:gd name="T95" fmla="*/ 947 h 1116"/>
                <a:gd name="T96" fmla="*/ 154 w 176"/>
                <a:gd name="T97" fmla="*/ 905 h 1116"/>
                <a:gd name="T98" fmla="*/ 158 w 176"/>
                <a:gd name="T99" fmla="*/ 851 h 1116"/>
                <a:gd name="T100" fmla="*/ 158 w 176"/>
                <a:gd name="T101" fmla="*/ 791 h 1116"/>
                <a:gd name="T102" fmla="*/ 158 w 176"/>
                <a:gd name="T103" fmla="*/ 687 h 1116"/>
                <a:gd name="T104" fmla="*/ 162 w 176"/>
                <a:gd name="T105" fmla="*/ 591 h 1116"/>
                <a:gd name="T106" fmla="*/ 162 w 176"/>
                <a:gd name="T107" fmla="*/ 541 h 1116"/>
                <a:gd name="T108" fmla="*/ 162 w 176"/>
                <a:gd name="T109" fmla="*/ 311 h 1116"/>
                <a:gd name="T110" fmla="*/ 166 w 176"/>
                <a:gd name="T111" fmla="*/ 130 h 1116"/>
                <a:gd name="T112" fmla="*/ 166 w 176"/>
                <a:gd name="T113" fmla="*/ 42 h 1116"/>
                <a:gd name="T114" fmla="*/ 168 w 176"/>
                <a:gd name="T115" fmla="*/ 4 h 1116"/>
                <a:gd name="T116" fmla="*/ 168 w 176"/>
                <a:gd name="T117" fmla="*/ 12 h 1116"/>
                <a:gd name="T118" fmla="*/ 168 w 176"/>
                <a:gd name="T119" fmla="*/ 62 h 1116"/>
                <a:gd name="T120" fmla="*/ 172 w 176"/>
                <a:gd name="T121" fmla="*/ 174 h 1116"/>
                <a:gd name="T122" fmla="*/ 172 w 176"/>
                <a:gd name="T123" fmla="*/ 411 h 1116"/>
                <a:gd name="T124" fmla="*/ 176 w 176"/>
                <a:gd name="T125" fmla="*/ 621 h 1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76" h="1116">
                  <a:moveTo>
                    <a:pt x="0" y="975"/>
                  </a:moveTo>
                  <a:lnTo>
                    <a:pt x="0" y="983"/>
                  </a:lnTo>
                  <a:lnTo>
                    <a:pt x="0" y="987"/>
                  </a:lnTo>
                  <a:lnTo>
                    <a:pt x="0" y="991"/>
                  </a:lnTo>
                  <a:lnTo>
                    <a:pt x="0" y="993"/>
                  </a:lnTo>
                  <a:lnTo>
                    <a:pt x="0" y="997"/>
                  </a:lnTo>
                  <a:lnTo>
                    <a:pt x="0" y="1001"/>
                  </a:lnTo>
                  <a:lnTo>
                    <a:pt x="0" y="1005"/>
                  </a:lnTo>
                  <a:lnTo>
                    <a:pt x="0" y="1005"/>
                  </a:lnTo>
                  <a:lnTo>
                    <a:pt x="0" y="1009"/>
                  </a:lnTo>
                  <a:lnTo>
                    <a:pt x="0" y="1013"/>
                  </a:lnTo>
                  <a:lnTo>
                    <a:pt x="0" y="1013"/>
                  </a:lnTo>
                  <a:lnTo>
                    <a:pt x="0" y="1017"/>
                  </a:lnTo>
                  <a:lnTo>
                    <a:pt x="4" y="1017"/>
                  </a:lnTo>
                  <a:lnTo>
                    <a:pt x="4" y="1021"/>
                  </a:lnTo>
                  <a:lnTo>
                    <a:pt x="4" y="1021"/>
                  </a:lnTo>
                  <a:lnTo>
                    <a:pt x="4" y="1021"/>
                  </a:lnTo>
                  <a:lnTo>
                    <a:pt x="4" y="1025"/>
                  </a:lnTo>
                  <a:lnTo>
                    <a:pt x="4" y="1025"/>
                  </a:lnTo>
                  <a:lnTo>
                    <a:pt x="4" y="1025"/>
                  </a:lnTo>
                  <a:lnTo>
                    <a:pt x="4" y="1025"/>
                  </a:lnTo>
                  <a:lnTo>
                    <a:pt x="4" y="1029"/>
                  </a:lnTo>
                  <a:lnTo>
                    <a:pt x="4" y="1029"/>
                  </a:lnTo>
                  <a:lnTo>
                    <a:pt x="4" y="1029"/>
                  </a:lnTo>
                  <a:lnTo>
                    <a:pt x="4" y="1029"/>
                  </a:lnTo>
                  <a:lnTo>
                    <a:pt x="4" y="1029"/>
                  </a:lnTo>
                  <a:lnTo>
                    <a:pt x="4" y="1029"/>
                  </a:lnTo>
                  <a:lnTo>
                    <a:pt x="4" y="1029"/>
                  </a:lnTo>
                  <a:lnTo>
                    <a:pt x="4" y="1029"/>
                  </a:lnTo>
                  <a:lnTo>
                    <a:pt x="4" y="1029"/>
                  </a:lnTo>
                  <a:lnTo>
                    <a:pt x="4" y="1025"/>
                  </a:lnTo>
                  <a:lnTo>
                    <a:pt x="4" y="1025"/>
                  </a:lnTo>
                  <a:lnTo>
                    <a:pt x="4" y="1025"/>
                  </a:lnTo>
                  <a:lnTo>
                    <a:pt x="8" y="1025"/>
                  </a:lnTo>
                  <a:lnTo>
                    <a:pt x="8" y="1025"/>
                  </a:lnTo>
                  <a:lnTo>
                    <a:pt x="8" y="1021"/>
                  </a:lnTo>
                  <a:lnTo>
                    <a:pt x="8" y="1021"/>
                  </a:lnTo>
                  <a:lnTo>
                    <a:pt x="8" y="1017"/>
                  </a:lnTo>
                  <a:lnTo>
                    <a:pt x="8" y="1017"/>
                  </a:lnTo>
                  <a:lnTo>
                    <a:pt x="8" y="1017"/>
                  </a:lnTo>
                  <a:lnTo>
                    <a:pt x="8" y="1013"/>
                  </a:lnTo>
                  <a:lnTo>
                    <a:pt x="8" y="1013"/>
                  </a:lnTo>
                  <a:lnTo>
                    <a:pt x="8" y="1009"/>
                  </a:lnTo>
                  <a:lnTo>
                    <a:pt x="8" y="1009"/>
                  </a:lnTo>
                  <a:lnTo>
                    <a:pt x="8" y="1005"/>
                  </a:lnTo>
                  <a:lnTo>
                    <a:pt x="8" y="1005"/>
                  </a:lnTo>
                  <a:lnTo>
                    <a:pt x="8" y="1001"/>
                  </a:lnTo>
                  <a:lnTo>
                    <a:pt x="8" y="997"/>
                  </a:lnTo>
                  <a:lnTo>
                    <a:pt x="8" y="997"/>
                  </a:lnTo>
                  <a:lnTo>
                    <a:pt x="8" y="993"/>
                  </a:lnTo>
                  <a:lnTo>
                    <a:pt x="8" y="991"/>
                  </a:lnTo>
                  <a:lnTo>
                    <a:pt x="8" y="991"/>
                  </a:lnTo>
                  <a:lnTo>
                    <a:pt x="8" y="987"/>
                  </a:lnTo>
                  <a:lnTo>
                    <a:pt x="8" y="983"/>
                  </a:lnTo>
                  <a:lnTo>
                    <a:pt x="8" y="979"/>
                  </a:lnTo>
                  <a:lnTo>
                    <a:pt x="8" y="975"/>
                  </a:lnTo>
                  <a:lnTo>
                    <a:pt x="8" y="971"/>
                  </a:lnTo>
                  <a:lnTo>
                    <a:pt x="8" y="967"/>
                  </a:lnTo>
                  <a:lnTo>
                    <a:pt x="12" y="967"/>
                  </a:lnTo>
                  <a:lnTo>
                    <a:pt x="12" y="963"/>
                  </a:lnTo>
                  <a:lnTo>
                    <a:pt x="12" y="959"/>
                  </a:lnTo>
                  <a:lnTo>
                    <a:pt x="12" y="955"/>
                  </a:lnTo>
                  <a:lnTo>
                    <a:pt x="12" y="951"/>
                  </a:lnTo>
                  <a:lnTo>
                    <a:pt x="12" y="951"/>
                  </a:lnTo>
                  <a:lnTo>
                    <a:pt x="12" y="947"/>
                  </a:lnTo>
                  <a:lnTo>
                    <a:pt x="12" y="943"/>
                  </a:lnTo>
                  <a:lnTo>
                    <a:pt x="12" y="943"/>
                  </a:lnTo>
                  <a:lnTo>
                    <a:pt x="12" y="941"/>
                  </a:lnTo>
                  <a:lnTo>
                    <a:pt x="12" y="937"/>
                  </a:lnTo>
                  <a:lnTo>
                    <a:pt x="12" y="937"/>
                  </a:lnTo>
                  <a:lnTo>
                    <a:pt x="12" y="933"/>
                  </a:lnTo>
                  <a:lnTo>
                    <a:pt x="12" y="929"/>
                  </a:lnTo>
                  <a:lnTo>
                    <a:pt x="12" y="925"/>
                  </a:lnTo>
                  <a:lnTo>
                    <a:pt x="12" y="925"/>
                  </a:lnTo>
                  <a:lnTo>
                    <a:pt x="12" y="921"/>
                  </a:lnTo>
                  <a:lnTo>
                    <a:pt x="12" y="921"/>
                  </a:lnTo>
                  <a:lnTo>
                    <a:pt x="12" y="917"/>
                  </a:lnTo>
                  <a:lnTo>
                    <a:pt x="12" y="913"/>
                  </a:lnTo>
                  <a:lnTo>
                    <a:pt x="12" y="913"/>
                  </a:lnTo>
                  <a:lnTo>
                    <a:pt x="12" y="909"/>
                  </a:lnTo>
                  <a:lnTo>
                    <a:pt x="12" y="905"/>
                  </a:lnTo>
                  <a:lnTo>
                    <a:pt x="12" y="905"/>
                  </a:lnTo>
                  <a:lnTo>
                    <a:pt x="12" y="905"/>
                  </a:lnTo>
                  <a:lnTo>
                    <a:pt x="12" y="897"/>
                  </a:lnTo>
                  <a:lnTo>
                    <a:pt x="12" y="895"/>
                  </a:lnTo>
                  <a:lnTo>
                    <a:pt x="12" y="887"/>
                  </a:lnTo>
                  <a:lnTo>
                    <a:pt x="12" y="883"/>
                  </a:lnTo>
                  <a:lnTo>
                    <a:pt x="12" y="875"/>
                  </a:lnTo>
                  <a:lnTo>
                    <a:pt x="12" y="867"/>
                  </a:lnTo>
                  <a:lnTo>
                    <a:pt x="12" y="859"/>
                  </a:lnTo>
                  <a:lnTo>
                    <a:pt x="12" y="851"/>
                  </a:lnTo>
                  <a:lnTo>
                    <a:pt x="12" y="845"/>
                  </a:lnTo>
                  <a:lnTo>
                    <a:pt x="12" y="833"/>
                  </a:lnTo>
                  <a:lnTo>
                    <a:pt x="12" y="825"/>
                  </a:lnTo>
                  <a:lnTo>
                    <a:pt x="16" y="817"/>
                  </a:lnTo>
                  <a:lnTo>
                    <a:pt x="16" y="805"/>
                  </a:lnTo>
                  <a:lnTo>
                    <a:pt x="16" y="799"/>
                  </a:lnTo>
                  <a:lnTo>
                    <a:pt x="16" y="783"/>
                  </a:lnTo>
                  <a:lnTo>
                    <a:pt x="16" y="767"/>
                  </a:lnTo>
                  <a:lnTo>
                    <a:pt x="16" y="749"/>
                  </a:lnTo>
                  <a:lnTo>
                    <a:pt x="16" y="725"/>
                  </a:lnTo>
                  <a:lnTo>
                    <a:pt x="16" y="699"/>
                  </a:lnTo>
                  <a:lnTo>
                    <a:pt x="16" y="667"/>
                  </a:lnTo>
                  <a:lnTo>
                    <a:pt x="16" y="649"/>
                  </a:lnTo>
                  <a:lnTo>
                    <a:pt x="16" y="629"/>
                  </a:lnTo>
                  <a:lnTo>
                    <a:pt x="16" y="613"/>
                  </a:lnTo>
                  <a:lnTo>
                    <a:pt x="16" y="603"/>
                  </a:lnTo>
                  <a:lnTo>
                    <a:pt x="16" y="591"/>
                  </a:lnTo>
                  <a:lnTo>
                    <a:pt x="20" y="579"/>
                  </a:lnTo>
                  <a:lnTo>
                    <a:pt x="20" y="571"/>
                  </a:lnTo>
                  <a:lnTo>
                    <a:pt x="20" y="559"/>
                  </a:lnTo>
                  <a:lnTo>
                    <a:pt x="20" y="553"/>
                  </a:lnTo>
                  <a:lnTo>
                    <a:pt x="20" y="545"/>
                  </a:lnTo>
                  <a:lnTo>
                    <a:pt x="20" y="537"/>
                  </a:lnTo>
                  <a:lnTo>
                    <a:pt x="20" y="529"/>
                  </a:lnTo>
                  <a:lnTo>
                    <a:pt x="20" y="521"/>
                  </a:lnTo>
                  <a:lnTo>
                    <a:pt x="20" y="517"/>
                  </a:lnTo>
                  <a:lnTo>
                    <a:pt x="20" y="509"/>
                  </a:lnTo>
                  <a:lnTo>
                    <a:pt x="20" y="507"/>
                  </a:lnTo>
                  <a:lnTo>
                    <a:pt x="20" y="503"/>
                  </a:lnTo>
                  <a:lnTo>
                    <a:pt x="20" y="499"/>
                  </a:lnTo>
                  <a:lnTo>
                    <a:pt x="20" y="495"/>
                  </a:lnTo>
                  <a:lnTo>
                    <a:pt x="20" y="491"/>
                  </a:lnTo>
                  <a:lnTo>
                    <a:pt x="20" y="487"/>
                  </a:lnTo>
                  <a:lnTo>
                    <a:pt x="20" y="483"/>
                  </a:lnTo>
                  <a:lnTo>
                    <a:pt x="20" y="483"/>
                  </a:lnTo>
                  <a:lnTo>
                    <a:pt x="20" y="479"/>
                  </a:lnTo>
                  <a:lnTo>
                    <a:pt x="20" y="479"/>
                  </a:lnTo>
                  <a:lnTo>
                    <a:pt x="20" y="479"/>
                  </a:lnTo>
                  <a:lnTo>
                    <a:pt x="20" y="475"/>
                  </a:lnTo>
                  <a:lnTo>
                    <a:pt x="20" y="475"/>
                  </a:lnTo>
                  <a:lnTo>
                    <a:pt x="24" y="475"/>
                  </a:lnTo>
                  <a:lnTo>
                    <a:pt x="24" y="475"/>
                  </a:lnTo>
                  <a:lnTo>
                    <a:pt x="24" y="479"/>
                  </a:lnTo>
                  <a:lnTo>
                    <a:pt x="24" y="479"/>
                  </a:lnTo>
                  <a:lnTo>
                    <a:pt x="24" y="479"/>
                  </a:lnTo>
                  <a:lnTo>
                    <a:pt x="24" y="483"/>
                  </a:lnTo>
                  <a:lnTo>
                    <a:pt x="24" y="487"/>
                  </a:lnTo>
                  <a:lnTo>
                    <a:pt x="24" y="487"/>
                  </a:lnTo>
                  <a:lnTo>
                    <a:pt x="24" y="491"/>
                  </a:lnTo>
                  <a:lnTo>
                    <a:pt x="24" y="495"/>
                  </a:lnTo>
                  <a:lnTo>
                    <a:pt x="24" y="499"/>
                  </a:lnTo>
                  <a:lnTo>
                    <a:pt x="24" y="503"/>
                  </a:lnTo>
                  <a:lnTo>
                    <a:pt x="24" y="509"/>
                  </a:lnTo>
                  <a:lnTo>
                    <a:pt x="24" y="513"/>
                  </a:lnTo>
                  <a:lnTo>
                    <a:pt x="24" y="521"/>
                  </a:lnTo>
                  <a:lnTo>
                    <a:pt x="24" y="525"/>
                  </a:lnTo>
                  <a:lnTo>
                    <a:pt x="24" y="533"/>
                  </a:lnTo>
                  <a:lnTo>
                    <a:pt x="24" y="541"/>
                  </a:lnTo>
                  <a:lnTo>
                    <a:pt x="24" y="549"/>
                  </a:lnTo>
                  <a:lnTo>
                    <a:pt x="24" y="557"/>
                  </a:lnTo>
                  <a:lnTo>
                    <a:pt x="24" y="563"/>
                  </a:lnTo>
                  <a:lnTo>
                    <a:pt x="24" y="575"/>
                  </a:lnTo>
                  <a:lnTo>
                    <a:pt x="24" y="583"/>
                  </a:lnTo>
                  <a:lnTo>
                    <a:pt x="26" y="595"/>
                  </a:lnTo>
                  <a:lnTo>
                    <a:pt x="26" y="609"/>
                  </a:lnTo>
                  <a:lnTo>
                    <a:pt x="26" y="621"/>
                  </a:lnTo>
                  <a:lnTo>
                    <a:pt x="26" y="637"/>
                  </a:lnTo>
                  <a:lnTo>
                    <a:pt x="26" y="653"/>
                  </a:lnTo>
                  <a:lnTo>
                    <a:pt x="26" y="671"/>
                  </a:lnTo>
                  <a:lnTo>
                    <a:pt x="26" y="695"/>
                  </a:lnTo>
                  <a:lnTo>
                    <a:pt x="26" y="725"/>
                  </a:lnTo>
                  <a:lnTo>
                    <a:pt x="26" y="755"/>
                  </a:lnTo>
                  <a:lnTo>
                    <a:pt x="26" y="779"/>
                  </a:lnTo>
                  <a:lnTo>
                    <a:pt x="26" y="795"/>
                  </a:lnTo>
                  <a:lnTo>
                    <a:pt x="26" y="805"/>
                  </a:lnTo>
                  <a:lnTo>
                    <a:pt x="26" y="817"/>
                  </a:lnTo>
                  <a:lnTo>
                    <a:pt x="30" y="829"/>
                  </a:lnTo>
                  <a:lnTo>
                    <a:pt x="30" y="841"/>
                  </a:lnTo>
                  <a:lnTo>
                    <a:pt x="30" y="847"/>
                  </a:lnTo>
                  <a:lnTo>
                    <a:pt x="30" y="859"/>
                  </a:lnTo>
                  <a:lnTo>
                    <a:pt x="30" y="867"/>
                  </a:lnTo>
                  <a:lnTo>
                    <a:pt x="30" y="875"/>
                  </a:lnTo>
                  <a:lnTo>
                    <a:pt x="30" y="883"/>
                  </a:lnTo>
                  <a:lnTo>
                    <a:pt x="30" y="891"/>
                  </a:lnTo>
                  <a:lnTo>
                    <a:pt x="30" y="897"/>
                  </a:lnTo>
                  <a:lnTo>
                    <a:pt x="30" y="905"/>
                  </a:lnTo>
                  <a:lnTo>
                    <a:pt x="30" y="913"/>
                  </a:lnTo>
                  <a:lnTo>
                    <a:pt x="30" y="921"/>
                  </a:lnTo>
                  <a:lnTo>
                    <a:pt x="30" y="929"/>
                  </a:lnTo>
                  <a:lnTo>
                    <a:pt x="30" y="933"/>
                  </a:lnTo>
                  <a:lnTo>
                    <a:pt x="30" y="937"/>
                  </a:lnTo>
                  <a:lnTo>
                    <a:pt x="30" y="941"/>
                  </a:lnTo>
                  <a:lnTo>
                    <a:pt x="30" y="943"/>
                  </a:lnTo>
                  <a:lnTo>
                    <a:pt x="30" y="947"/>
                  </a:lnTo>
                  <a:lnTo>
                    <a:pt x="30" y="951"/>
                  </a:lnTo>
                  <a:lnTo>
                    <a:pt x="30" y="951"/>
                  </a:lnTo>
                  <a:lnTo>
                    <a:pt x="30" y="955"/>
                  </a:lnTo>
                  <a:lnTo>
                    <a:pt x="30" y="959"/>
                  </a:lnTo>
                  <a:lnTo>
                    <a:pt x="30" y="959"/>
                  </a:lnTo>
                  <a:lnTo>
                    <a:pt x="30" y="963"/>
                  </a:lnTo>
                  <a:lnTo>
                    <a:pt x="30" y="963"/>
                  </a:lnTo>
                  <a:lnTo>
                    <a:pt x="30" y="967"/>
                  </a:lnTo>
                  <a:lnTo>
                    <a:pt x="30" y="967"/>
                  </a:lnTo>
                  <a:lnTo>
                    <a:pt x="30" y="967"/>
                  </a:lnTo>
                  <a:lnTo>
                    <a:pt x="30" y="971"/>
                  </a:lnTo>
                  <a:lnTo>
                    <a:pt x="30" y="971"/>
                  </a:lnTo>
                  <a:lnTo>
                    <a:pt x="30" y="971"/>
                  </a:lnTo>
                  <a:lnTo>
                    <a:pt x="30" y="975"/>
                  </a:lnTo>
                  <a:lnTo>
                    <a:pt x="30" y="975"/>
                  </a:lnTo>
                  <a:lnTo>
                    <a:pt x="30" y="979"/>
                  </a:lnTo>
                  <a:lnTo>
                    <a:pt x="30" y="983"/>
                  </a:lnTo>
                  <a:lnTo>
                    <a:pt x="30" y="987"/>
                  </a:lnTo>
                  <a:lnTo>
                    <a:pt x="30" y="991"/>
                  </a:lnTo>
                  <a:lnTo>
                    <a:pt x="30" y="993"/>
                  </a:lnTo>
                  <a:lnTo>
                    <a:pt x="34" y="997"/>
                  </a:lnTo>
                  <a:lnTo>
                    <a:pt x="34" y="1001"/>
                  </a:lnTo>
                  <a:lnTo>
                    <a:pt x="34" y="1005"/>
                  </a:lnTo>
                  <a:lnTo>
                    <a:pt x="34" y="1009"/>
                  </a:lnTo>
                  <a:lnTo>
                    <a:pt x="34" y="1013"/>
                  </a:lnTo>
                  <a:lnTo>
                    <a:pt x="34" y="1017"/>
                  </a:lnTo>
                  <a:lnTo>
                    <a:pt x="34" y="1021"/>
                  </a:lnTo>
                  <a:lnTo>
                    <a:pt x="34" y="1025"/>
                  </a:lnTo>
                  <a:lnTo>
                    <a:pt x="34" y="1029"/>
                  </a:lnTo>
                  <a:lnTo>
                    <a:pt x="34" y="1029"/>
                  </a:lnTo>
                  <a:lnTo>
                    <a:pt x="34" y="1033"/>
                  </a:lnTo>
                  <a:lnTo>
                    <a:pt x="34" y="1037"/>
                  </a:lnTo>
                  <a:lnTo>
                    <a:pt x="34" y="1039"/>
                  </a:lnTo>
                  <a:lnTo>
                    <a:pt x="34" y="1043"/>
                  </a:lnTo>
                  <a:lnTo>
                    <a:pt x="34" y="1047"/>
                  </a:lnTo>
                  <a:lnTo>
                    <a:pt x="34" y="1047"/>
                  </a:lnTo>
                  <a:lnTo>
                    <a:pt x="34" y="1051"/>
                  </a:lnTo>
                  <a:lnTo>
                    <a:pt x="34" y="1055"/>
                  </a:lnTo>
                  <a:lnTo>
                    <a:pt x="34" y="1055"/>
                  </a:lnTo>
                  <a:lnTo>
                    <a:pt x="34" y="1059"/>
                  </a:lnTo>
                  <a:lnTo>
                    <a:pt x="34" y="1063"/>
                  </a:lnTo>
                  <a:lnTo>
                    <a:pt x="34" y="1063"/>
                  </a:lnTo>
                  <a:lnTo>
                    <a:pt x="34" y="1067"/>
                  </a:lnTo>
                  <a:lnTo>
                    <a:pt x="38" y="1067"/>
                  </a:lnTo>
                  <a:lnTo>
                    <a:pt x="38" y="1071"/>
                  </a:lnTo>
                  <a:lnTo>
                    <a:pt x="38" y="1071"/>
                  </a:lnTo>
                  <a:lnTo>
                    <a:pt x="38" y="1075"/>
                  </a:lnTo>
                  <a:lnTo>
                    <a:pt x="38" y="1075"/>
                  </a:lnTo>
                  <a:lnTo>
                    <a:pt x="38" y="1079"/>
                  </a:lnTo>
                  <a:lnTo>
                    <a:pt x="38" y="1079"/>
                  </a:lnTo>
                  <a:lnTo>
                    <a:pt x="38" y="1083"/>
                  </a:lnTo>
                  <a:lnTo>
                    <a:pt x="38" y="1083"/>
                  </a:lnTo>
                  <a:lnTo>
                    <a:pt x="38" y="1087"/>
                  </a:lnTo>
                  <a:lnTo>
                    <a:pt x="38" y="1087"/>
                  </a:lnTo>
                  <a:lnTo>
                    <a:pt x="38" y="1087"/>
                  </a:lnTo>
                  <a:lnTo>
                    <a:pt x="38" y="1089"/>
                  </a:lnTo>
                  <a:lnTo>
                    <a:pt x="38" y="1089"/>
                  </a:lnTo>
                  <a:lnTo>
                    <a:pt x="38" y="1093"/>
                  </a:lnTo>
                  <a:lnTo>
                    <a:pt x="42" y="1093"/>
                  </a:lnTo>
                  <a:lnTo>
                    <a:pt x="42" y="1093"/>
                  </a:lnTo>
                  <a:lnTo>
                    <a:pt x="42" y="1097"/>
                  </a:lnTo>
                  <a:lnTo>
                    <a:pt x="42" y="1097"/>
                  </a:lnTo>
                  <a:lnTo>
                    <a:pt x="42" y="1101"/>
                  </a:lnTo>
                  <a:lnTo>
                    <a:pt x="42" y="1101"/>
                  </a:lnTo>
                  <a:lnTo>
                    <a:pt x="42" y="1101"/>
                  </a:lnTo>
                  <a:lnTo>
                    <a:pt x="42" y="1101"/>
                  </a:lnTo>
                  <a:lnTo>
                    <a:pt x="42" y="1105"/>
                  </a:lnTo>
                  <a:lnTo>
                    <a:pt x="42" y="1105"/>
                  </a:lnTo>
                  <a:lnTo>
                    <a:pt x="46" y="1105"/>
                  </a:lnTo>
                  <a:lnTo>
                    <a:pt x="46" y="1105"/>
                  </a:lnTo>
                  <a:lnTo>
                    <a:pt x="46" y="1109"/>
                  </a:lnTo>
                  <a:lnTo>
                    <a:pt x="46" y="1109"/>
                  </a:lnTo>
                  <a:lnTo>
                    <a:pt x="46" y="1109"/>
                  </a:lnTo>
                  <a:lnTo>
                    <a:pt x="46" y="1109"/>
                  </a:lnTo>
                  <a:lnTo>
                    <a:pt x="46" y="1109"/>
                  </a:lnTo>
                  <a:lnTo>
                    <a:pt x="50" y="1109"/>
                  </a:lnTo>
                  <a:lnTo>
                    <a:pt x="50" y="1112"/>
                  </a:lnTo>
                  <a:lnTo>
                    <a:pt x="50" y="1112"/>
                  </a:lnTo>
                  <a:lnTo>
                    <a:pt x="50" y="1112"/>
                  </a:lnTo>
                  <a:lnTo>
                    <a:pt x="54" y="1112"/>
                  </a:lnTo>
                  <a:lnTo>
                    <a:pt x="54" y="1112"/>
                  </a:lnTo>
                  <a:lnTo>
                    <a:pt x="54" y="1112"/>
                  </a:lnTo>
                  <a:lnTo>
                    <a:pt x="54" y="1112"/>
                  </a:lnTo>
                  <a:lnTo>
                    <a:pt x="58" y="1112"/>
                  </a:lnTo>
                  <a:lnTo>
                    <a:pt x="58" y="1112"/>
                  </a:lnTo>
                  <a:lnTo>
                    <a:pt x="58" y="1112"/>
                  </a:lnTo>
                  <a:lnTo>
                    <a:pt x="62" y="1112"/>
                  </a:lnTo>
                  <a:lnTo>
                    <a:pt x="62" y="1112"/>
                  </a:lnTo>
                  <a:lnTo>
                    <a:pt x="66" y="1116"/>
                  </a:lnTo>
                  <a:lnTo>
                    <a:pt x="66" y="1116"/>
                  </a:lnTo>
                  <a:lnTo>
                    <a:pt x="66" y="1116"/>
                  </a:lnTo>
                  <a:lnTo>
                    <a:pt x="70" y="1116"/>
                  </a:lnTo>
                  <a:lnTo>
                    <a:pt x="70" y="1116"/>
                  </a:lnTo>
                  <a:lnTo>
                    <a:pt x="72" y="1116"/>
                  </a:lnTo>
                  <a:lnTo>
                    <a:pt x="72" y="1116"/>
                  </a:lnTo>
                  <a:lnTo>
                    <a:pt x="76" y="1112"/>
                  </a:lnTo>
                  <a:lnTo>
                    <a:pt x="76" y="1112"/>
                  </a:lnTo>
                  <a:lnTo>
                    <a:pt x="76" y="1116"/>
                  </a:lnTo>
                  <a:lnTo>
                    <a:pt x="80" y="1116"/>
                  </a:lnTo>
                  <a:lnTo>
                    <a:pt x="80" y="1116"/>
                  </a:lnTo>
                  <a:lnTo>
                    <a:pt x="84" y="1116"/>
                  </a:lnTo>
                  <a:lnTo>
                    <a:pt x="88" y="1116"/>
                  </a:lnTo>
                  <a:lnTo>
                    <a:pt x="88" y="1116"/>
                  </a:lnTo>
                  <a:lnTo>
                    <a:pt x="92" y="1116"/>
                  </a:lnTo>
                  <a:lnTo>
                    <a:pt x="96" y="1116"/>
                  </a:lnTo>
                  <a:lnTo>
                    <a:pt x="100" y="1116"/>
                  </a:lnTo>
                  <a:lnTo>
                    <a:pt x="100" y="1116"/>
                  </a:lnTo>
                  <a:lnTo>
                    <a:pt x="104" y="1116"/>
                  </a:lnTo>
                  <a:lnTo>
                    <a:pt x="108" y="1116"/>
                  </a:lnTo>
                  <a:lnTo>
                    <a:pt x="108" y="1116"/>
                  </a:lnTo>
                  <a:lnTo>
                    <a:pt x="112" y="1116"/>
                  </a:lnTo>
                  <a:lnTo>
                    <a:pt x="112" y="1116"/>
                  </a:lnTo>
                  <a:lnTo>
                    <a:pt x="116" y="1116"/>
                  </a:lnTo>
                  <a:lnTo>
                    <a:pt x="116" y="1116"/>
                  </a:lnTo>
                  <a:lnTo>
                    <a:pt x="120" y="1112"/>
                  </a:lnTo>
                  <a:lnTo>
                    <a:pt x="120" y="1112"/>
                  </a:lnTo>
                  <a:lnTo>
                    <a:pt x="122" y="1112"/>
                  </a:lnTo>
                  <a:lnTo>
                    <a:pt x="126" y="1112"/>
                  </a:lnTo>
                  <a:lnTo>
                    <a:pt x="126" y="1112"/>
                  </a:lnTo>
                  <a:lnTo>
                    <a:pt x="126" y="1109"/>
                  </a:lnTo>
                  <a:lnTo>
                    <a:pt x="130" y="1109"/>
                  </a:lnTo>
                  <a:lnTo>
                    <a:pt x="130" y="1109"/>
                  </a:lnTo>
                  <a:lnTo>
                    <a:pt x="130" y="1109"/>
                  </a:lnTo>
                  <a:lnTo>
                    <a:pt x="134" y="1109"/>
                  </a:lnTo>
                  <a:lnTo>
                    <a:pt x="134" y="1109"/>
                  </a:lnTo>
                  <a:lnTo>
                    <a:pt x="134" y="1109"/>
                  </a:lnTo>
                  <a:lnTo>
                    <a:pt x="134" y="1109"/>
                  </a:lnTo>
                  <a:lnTo>
                    <a:pt x="134" y="1109"/>
                  </a:lnTo>
                  <a:lnTo>
                    <a:pt x="138" y="1109"/>
                  </a:lnTo>
                  <a:lnTo>
                    <a:pt x="138" y="1105"/>
                  </a:lnTo>
                  <a:lnTo>
                    <a:pt x="138" y="1105"/>
                  </a:lnTo>
                  <a:lnTo>
                    <a:pt x="138" y="1105"/>
                  </a:lnTo>
                  <a:lnTo>
                    <a:pt x="138" y="1105"/>
                  </a:lnTo>
                  <a:lnTo>
                    <a:pt x="138" y="1105"/>
                  </a:lnTo>
                  <a:lnTo>
                    <a:pt x="138" y="1105"/>
                  </a:lnTo>
                  <a:lnTo>
                    <a:pt x="138" y="1105"/>
                  </a:lnTo>
                  <a:lnTo>
                    <a:pt x="138" y="1105"/>
                  </a:lnTo>
                  <a:lnTo>
                    <a:pt x="142" y="1101"/>
                  </a:lnTo>
                  <a:lnTo>
                    <a:pt x="142" y="1101"/>
                  </a:lnTo>
                  <a:lnTo>
                    <a:pt x="142" y="1101"/>
                  </a:lnTo>
                  <a:lnTo>
                    <a:pt x="142" y="1101"/>
                  </a:lnTo>
                  <a:lnTo>
                    <a:pt x="142" y="1101"/>
                  </a:lnTo>
                  <a:lnTo>
                    <a:pt x="142" y="1101"/>
                  </a:lnTo>
                  <a:lnTo>
                    <a:pt x="142" y="1101"/>
                  </a:lnTo>
                  <a:lnTo>
                    <a:pt x="142" y="1097"/>
                  </a:lnTo>
                  <a:lnTo>
                    <a:pt x="142" y="1097"/>
                  </a:lnTo>
                  <a:lnTo>
                    <a:pt x="142" y="1097"/>
                  </a:lnTo>
                  <a:lnTo>
                    <a:pt x="142" y="1093"/>
                  </a:lnTo>
                  <a:lnTo>
                    <a:pt x="142" y="1093"/>
                  </a:lnTo>
                  <a:lnTo>
                    <a:pt x="142" y="1093"/>
                  </a:lnTo>
                  <a:lnTo>
                    <a:pt x="142" y="1089"/>
                  </a:lnTo>
                  <a:lnTo>
                    <a:pt x="146" y="1089"/>
                  </a:lnTo>
                  <a:lnTo>
                    <a:pt x="146" y="1087"/>
                  </a:lnTo>
                  <a:lnTo>
                    <a:pt x="146" y="1087"/>
                  </a:lnTo>
                  <a:lnTo>
                    <a:pt x="146" y="1083"/>
                  </a:lnTo>
                  <a:lnTo>
                    <a:pt x="146" y="1083"/>
                  </a:lnTo>
                  <a:lnTo>
                    <a:pt x="146" y="1083"/>
                  </a:lnTo>
                  <a:lnTo>
                    <a:pt x="146" y="1079"/>
                  </a:lnTo>
                  <a:lnTo>
                    <a:pt x="146" y="1075"/>
                  </a:lnTo>
                  <a:lnTo>
                    <a:pt x="146" y="1075"/>
                  </a:lnTo>
                  <a:lnTo>
                    <a:pt x="146" y="1071"/>
                  </a:lnTo>
                  <a:lnTo>
                    <a:pt x="146" y="1071"/>
                  </a:lnTo>
                  <a:lnTo>
                    <a:pt x="146" y="1067"/>
                  </a:lnTo>
                  <a:lnTo>
                    <a:pt x="146" y="1067"/>
                  </a:lnTo>
                  <a:lnTo>
                    <a:pt x="146" y="1063"/>
                  </a:lnTo>
                  <a:lnTo>
                    <a:pt x="150" y="1063"/>
                  </a:lnTo>
                  <a:lnTo>
                    <a:pt x="150" y="1059"/>
                  </a:lnTo>
                  <a:lnTo>
                    <a:pt x="150" y="1055"/>
                  </a:lnTo>
                  <a:lnTo>
                    <a:pt x="150" y="1055"/>
                  </a:lnTo>
                  <a:lnTo>
                    <a:pt x="150" y="1051"/>
                  </a:lnTo>
                  <a:lnTo>
                    <a:pt x="150" y="1047"/>
                  </a:lnTo>
                  <a:lnTo>
                    <a:pt x="150" y="1047"/>
                  </a:lnTo>
                  <a:lnTo>
                    <a:pt x="150" y="1043"/>
                  </a:lnTo>
                  <a:lnTo>
                    <a:pt x="150" y="1039"/>
                  </a:lnTo>
                  <a:lnTo>
                    <a:pt x="150" y="1037"/>
                  </a:lnTo>
                  <a:lnTo>
                    <a:pt x="150" y="1033"/>
                  </a:lnTo>
                  <a:lnTo>
                    <a:pt x="150" y="1033"/>
                  </a:lnTo>
                  <a:lnTo>
                    <a:pt x="150" y="1029"/>
                  </a:lnTo>
                  <a:lnTo>
                    <a:pt x="150" y="1025"/>
                  </a:lnTo>
                  <a:lnTo>
                    <a:pt x="150" y="1021"/>
                  </a:lnTo>
                  <a:lnTo>
                    <a:pt x="150" y="1017"/>
                  </a:lnTo>
                  <a:lnTo>
                    <a:pt x="150" y="1017"/>
                  </a:lnTo>
                  <a:lnTo>
                    <a:pt x="150" y="1013"/>
                  </a:lnTo>
                  <a:lnTo>
                    <a:pt x="154" y="1009"/>
                  </a:lnTo>
                  <a:lnTo>
                    <a:pt x="154" y="1005"/>
                  </a:lnTo>
                  <a:lnTo>
                    <a:pt x="154" y="1001"/>
                  </a:lnTo>
                  <a:lnTo>
                    <a:pt x="154" y="997"/>
                  </a:lnTo>
                  <a:lnTo>
                    <a:pt x="154" y="993"/>
                  </a:lnTo>
                  <a:lnTo>
                    <a:pt x="154" y="991"/>
                  </a:lnTo>
                  <a:lnTo>
                    <a:pt x="154" y="987"/>
                  </a:lnTo>
                  <a:lnTo>
                    <a:pt x="154" y="987"/>
                  </a:lnTo>
                  <a:lnTo>
                    <a:pt x="154" y="983"/>
                  </a:lnTo>
                  <a:lnTo>
                    <a:pt x="154" y="979"/>
                  </a:lnTo>
                  <a:lnTo>
                    <a:pt x="154" y="971"/>
                  </a:lnTo>
                  <a:lnTo>
                    <a:pt x="154" y="967"/>
                  </a:lnTo>
                  <a:lnTo>
                    <a:pt x="154" y="963"/>
                  </a:lnTo>
                  <a:lnTo>
                    <a:pt x="154" y="959"/>
                  </a:lnTo>
                  <a:lnTo>
                    <a:pt x="154" y="955"/>
                  </a:lnTo>
                  <a:lnTo>
                    <a:pt x="154" y="947"/>
                  </a:lnTo>
                  <a:lnTo>
                    <a:pt x="154" y="943"/>
                  </a:lnTo>
                  <a:lnTo>
                    <a:pt x="154" y="937"/>
                  </a:lnTo>
                  <a:lnTo>
                    <a:pt x="154" y="933"/>
                  </a:lnTo>
                  <a:lnTo>
                    <a:pt x="154" y="929"/>
                  </a:lnTo>
                  <a:lnTo>
                    <a:pt x="154" y="921"/>
                  </a:lnTo>
                  <a:lnTo>
                    <a:pt x="154" y="917"/>
                  </a:lnTo>
                  <a:lnTo>
                    <a:pt x="154" y="909"/>
                  </a:lnTo>
                  <a:lnTo>
                    <a:pt x="154" y="905"/>
                  </a:lnTo>
                  <a:lnTo>
                    <a:pt x="158" y="897"/>
                  </a:lnTo>
                  <a:lnTo>
                    <a:pt x="158" y="891"/>
                  </a:lnTo>
                  <a:lnTo>
                    <a:pt x="158" y="887"/>
                  </a:lnTo>
                  <a:lnTo>
                    <a:pt x="158" y="879"/>
                  </a:lnTo>
                  <a:lnTo>
                    <a:pt x="158" y="871"/>
                  </a:lnTo>
                  <a:lnTo>
                    <a:pt x="158" y="863"/>
                  </a:lnTo>
                  <a:lnTo>
                    <a:pt x="158" y="855"/>
                  </a:lnTo>
                  <a:lnTo>
                    <a:pt x="158" y="851"/>
                  </a:lnTo>
                  <a:lnTo>
                    <a:pt x="158" y="845"/>
                  </a:lnTo>
                  <a:lnTo>
                    <a:pt x="158" y="837"/>
                  </a:lnTo>
                  <a:lnTo>
                    <a:pt x="158" y="829"/>
                  </a:lnTo>
                  <a:lnTo>
                    <a:pt x="158" y="821"/>
                  </a:lnTo>
                  <a:lnTo>
                    <a:pt x="158" y="813"/>
                  </a:lnTo>
                  <a:lnTo>
                    <a:pt x="158" y="805"/>
                  </a:lnTo>
                  <a:lnTo>
                    <a:pt x="158" y="799"/>
                  </a:lnTo>
                  <a:lnTo>
                    <a:pt x="158" y="791"/>
                  </a:lnTo>
                  <a:lnTo>
                    <a:pt x="158" y="783"/>
                  </a:lnTo>
                  <a:lnTo>
                    <a:pt x="158" y="767"/>
                  </a:lnTo>
                  <a:lnTo>
                    <a:pt x="158" y="755"/>
                  </a:lnTo>
                  <a:lnTo>
                    <a:pt x="158" y="745"/>
                  </a:lnTo>
                  <a:lnTo>
                    <a:pt x="158" y="729"/>
                  </a:lnTo>
                  <a:lnTo>
                    <a:pt x="158" y="713"/>
                  </a:lnTo>
                  <a:lnTo>
                    <a:pt x="158" y="703"/>
                  </a:lnTo>
                  <a:lnTo>
                    <a:pt x="158" y="687"/>
                  </a:lnTo>
                  <a:lnTo>
                    <a:pt x="158" y="671"/>
                  </a:lnTo>
                  <a:lnTo>
                    <a:pt x="158" y="655"/>
                  </a:lnTo>
                  <a:lnTo>
                    <a:pt x="162" y="641"/>
                  </a:lnTo>
                  <a:lnTo>
                    <a:pt x="162" y="629"/>
                  </a:lnTo>
                  <a:lnTo>
                    <a:pt x="162" y="621"/>
                  </a:lnTo>
                  <a:lnTo>
                    <a:pt x="162" y="609"/>
                  </a:lnTo>
                  <a:lnTo>
                    <a:pt x="162" y="603"/>
                  </a:lnTo>
                  <a:lnTo>
                    <a:pt x="162" y="591"/>
                  </a:lnTo>
                  <a:lnTo>
                    <a:pt x="162" y="583"/>
                  </a:lnTo>
                  <a:lnTo>
                    <a:pt x="162" y="575"/>
                  </a:lnTo>
                  <a:lnTo>
                    <a:pt x="162" y="567"/>
                  </a:lnTo>
                  <a:lnTo>
                    <a:pt x="162" y="563"/>
                  </a:lnTo>
                  <a:lnTo>
                    <a:pt x="162" y="557"/>
                  </a:lnTo>
                  <a:lnTo>
                    <a:pt x="162" y="553"/>
                  </a:lnTo>
                  <a:lnTo>
                    <a:pt x="162" y="545"/>
                  </a:lnTo>
                  <a:lnTo>
                    <a:pt x="162" y="541"/>
                  </a:lnTo>
                  <a:lnTo>
                    <a:pt x="162" y="533"/>
                  </a:lnTo>
                  <a:lnTo>
                    <a:pt x="162" y="521"/>
                  </a:lnTo>
                  <a:lnTo>
                    <a:pt x="162" y="499"/>
                  </a:lnTo>
                  <a:lnTo>
                    <a:pt x="162" y="475"/>
                  </a:lnTo>
                  <a:lnTo>
                    <a:pt x="162" y="445"/>
                  </a:lnTo>
                  <a:lnTo>
                    <a:pt x="162" y="399"/>
                  </a:lnTo>
                  <a:lnTo>
                    <a:pt x="162" y="349"/>
                  </a:lnTo>
                  <a:lnTo>
                    <a:pt x="162" y="311"/>
                  </a:lnTo>
                  <a:lnTo>
                    <a:pt x="166" y="279"/>
                  </a:lnTo>
                  <a:lnTo>
                    <a:pt x="166" y="253"/>
                  </a:lnTo>
                  <a:lnTo>
                    <a:pt x="166" y="225"/>
                  </a:lnTo>
                  <a:lnTo>
                    <a:pt x="166" y="204"/>
                  </a:lnTo>
                  <a:lnTo>
                    <a:pt x="166" y="184"/>
                  </a:lnTo>
                  <a:lnTo>
                    <a:pt x="166" y="166"/>
                  </a:lnTo>
                  <a:lnTo>
                    <a:pt x="166" y="150"/>
                  </a:lnTo>
                  <a:lnTo>
                    <a:pt x="166" y="130"/>
                  </a:lnTo>
                  <a:lnTo>
                    <a:pt x="166" y="116"/>
                  </a:lnTo>
                  <a:lnTo>
                    <a:pt x="166" y="104"/>
                  </a:lnTo>
                  <a:lnTo>
                    <a:pt x="166" y="88"/>
                  </a:lnTo>
                  <a:lnTo>
                    <a:pt x="166" y="80"/>
                  </a:lnTo>
                  <a:lnTo>
                    <a:pt x="166" y="70"/>
                  </a:lnTo>
                  <a:lnTo>
                    <a:pt x="166" y="58"/>
                  </a:lnTo>
                  <a:lnTo>
                    <a:pt x="166" y="50"/>
                  </a:lnTo>
                  <a:lnTo>
                    <a:pt x="166" y="42"/>
                  </a:lnTo>
                  <a:lnTo>
                    <a:pt x="166" y="34"/>
                  </a:lnTo>
                  <a:lnTo>
                    <a:pt x="166" y="28"/>
                  </a:lnTo>
                  <a:lnTo>
                    <a:pt x="166" y="24"/>
                  </a:lnTo>
                  <a:lnTo>
                    <a:pt x="168" y="16"/>
                  </a:lnTo>
                  <a:lnTo>
                    <a:pt x="168" y="12"/>
                  </a:lnTo>
                  <a:lnTo>
                    <a:pt x="168" y="8"/>
                  </a:lnTo>
                  <a:lnTo>
                    <a:pt x="168" y="8"/>
                  </a:lnTo>
                  <a:lnTo>
                    <a:pt x="168" y="4"/>
                  </a:lnTo>
                  <a:lnTo>
                    <a:pt x="168" y="4"/>
                  </a:lnTo>
                  <a:lnTo>
                    <a:pt x="168" y="0"/>
                  </a:lnTo>
                  <a:lnTo>
                    <a:pt x="168" y="0"/>
                  </a:lnTo>
                  <a:lnTo>
                    <a:pt x="168" y="4"/>
                  </a:lnTo>
                  <a:lnTo>
                    <a:pt x="168" y="4"/>
                  </a:lnTo>
                  <a:lnTo>
                    <a:pt x="168" y="4"/>
                  </a:lnTo>
                  <a:lnTo>
                    <a:pt x="168" y="8"/>
                  </a:lnTo>
                  <a:lnTo>
                    <a:pt x="168" y="12"/>
                  </a:lnTo>
                  <a:lnTo>
                    <a:pt x="168" y="16"/>
                  </a:lnTo>
                  <a:lnTo>
                    <a:pt x="168" y="20"/>
                  </a:lnTo>
                  <a:lnTo>
                    <a:pt x="168" y="24"/>
                  </a:lnTo>
                  <a:lnTo>
                    <a:pt x="168" y="30"/>
                  </a:lnTo>
                  <a:lnTo>
                    <a:pt x="168" y="38"/>
                  </a:lnTo>
                  <a:lnTo>
                    <a:pt x="168" y="46"/>
                  </a:lnTo>
                  <a:lnTo>
                    <a:pt x="168" y="54"/>
                  </a:lnTo>
                  <a:lnTo>
                    <a:pt x="168" y="62"/>
                  </a:lnTo>
                  <a:lnTo>
                    <a:pt x="168" y="74"/>
                  </a:lnTo>
                  <a:lnTo>
                    <a:pt x="168" y="84"/>
                  </a:lnTo>
                  <a:lnTo>
                    <a:pt x="168" y="96"/>
                  </a:lnTo>
                  <a:lnTo>
                    <a:pt x="172" y="108"/>
                  </a:lnTo>
                  <a:lnTo>
                    <a:pt x="172" y="124"/>
                  </a:lnTo>
                  <a:lnTo>
                    <a:pt x="172" y="138"/>
                  </a:lnTo>
                  <a:lnTo>
                    <a:pt x="172" y="154"/>
                  </a:lnTo>
                  <a:lnTo>
                    <a:pt x="172" y="174"/>
                  </a:lnTo>
                  <a:lnTo>
                    <a:pt x="172" y="192"/>
                  </a:lnTo>
                  <a:lnTo>
                    <a:pt x="172" y="212"/>
                  </a:lnTo>
                  <a:lnTo>
                    <a:pt x="172" y="233"/>
                  </a:lnTo>
                  <a:lnTo>
                    <a:pt x="172" y="261"/>
                  </a:lnTo>
                  <a:lnTo>
                    <a:pt x="172" y="287"/>
                  </a:lnTo>
                  <a:lnTo>
                    <a:pt x="172" y="321"/>
                  </a:lnTo>
                  <a:lnTo>
                    <a:pt x="172" y="361"/>
                  </a:lnTo>
                  <a:lnTo>
                    <a:pt x="172" y="411"/>
                  </a:lnTo>
                  <a:lnTo>
                    <a:pt x="172" y="457"/>
                  </a:lnTo>
                  <a:lnTo>
                    <a:pt x="176" y="491"/>
                  </a:lnTo>
                  <a:lnTo>
                    <a:pt x="176" y="517"/>
                  </a:lnTo>
                  <a:lnTo>
                    <a:pt x="176" y="541"/>
                  </a:lnTo>
                  <a:lnTo>
                    <a:pt x="176" y="563"/>
                  </a:lnTo>
                  <a:lnTo>
                    <a:pt x="176" y="587"/>
                  </a:lnTo>
                  <a:lnTo>
                    <a:pt x="176" y="605"/>
                  </a:lnTo>
                  <a:lnTo>
                    <a:pt x="176" y="621"/>
                  </a:lnTo>
                  <a:lnTo>
                    <a:pt x="176" y="641"/>
                  </a:lnTo>
                  <a:lnTo>
                    <a:pt x="176" y="655"/>
                  </a:lnTo>
                  <a:lnTo>
                    <a:pt x="176" y="675"/>
                  </a:lnTo>
                  <a:lnTo>
                    <a:pt x="176" y="691"/>
                  </a:lnTo>
                  <a:lnTo>
                    <a:pt x="176" y="705"/>
                  </a:lnTo>
                  <a:lnTo>
                    <a:pt x="176" y="721"/>
                  </a:lnTo>
                  <a:lnTo>
                    <a:pt x="176" y="737"/>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 name="Freeform 332"/>
            <p:cNvSpPr>
              <a:spLocks/>
            </p:cNvSpPr>
            <p:nvPr/>
          </p:nvSpPr>
          <p:spPr bwMode="auto">
            <a:xfrm>
              <a:off x="4913" y="3680"/>
              <a:ext cx="142" cy="281"/>
            </a:xfrm>
            <a:custGeom>
              <a:avLst/>
              <a:gdLst>
                <a:gd name="T0" fmla="*/ 4 w 284"/>
                <a:gd name="T1" fmla="*/ 268 h 564"/>
                <a:gd name="T2" fmla="*/ 4 w 284"/>
                <a:gd name="T3" fmla="*/ 326 h 564"/>
                <a:gd name="T4" fmla="*/ 4 w 284"/>
                <a:gd name="T5" fmla="*/ 376 h 564"/>
                <a:gd name="T6" fmla="*/ 4 w 284"/>
                <a:gd name="T7" fmla="*/ 398 h 564"/>
                <a:gd name="T8" fmla="*/ 4 w 284"/>
                <a:gd name="T9" fmla="*/ 410 h 564"/>
                <a:gd name="T10" fmla="*/ 4 w 284"/>
                <a:gd name="T11" fmla="*/ 434 h 564"/>
                <a:gd name="T12" fmla="*/ 8 w 284"/>
                <a:gd name="T13" fmla="*/ 460 h 564"/>
                <a:gd name="T14" fmla="*/ 8 w 284"/>
                <a:gd name="T15" fmla="*/ 484 h 564"/>
                <a:gd name="T16" fmla="*/ 12 w 284"/>
                <a:gd name="T17" fmla="*/ 506 h 564"/>
                <a:gd name="T18" fmla="*/ 12 w 284"/>
                <a:gd name="T19" fmla="*/ 522 h 564"/>
                <a:gd name="T20" fmla="*/ 16 w 284"/>
                <a:gd name="T21" fmla="*/ 538 h 564"/>
                <a:gd name="T22" fmla="*/ 16 w 284"/>
                <a:gd name="T23" fmla="*/ 548 h 564"/>
                <a:gd name="T24" fmla="*/ 24 w 284"/>
                <a:gd name="T25" fmla="*/ 556 h 564"/>
                <a:gd name="T26" fmla="*/ 28 w 284"/>
                <a:gd name="T27" fmla="*/ 560 h 564"/>
                <a:gd name="T28" fmla="*/ 40 w 284"/>
                <a:gd name="T29" fmla="*/ 564 h 564"/>
                <a:gd name="T30" fmla="*/ 54 w 284"/>
                <a:gd name="T31" fmla="*/ 564 h 564"/>
                <a:gd name="T32" fmla="*/ 74 w 284"/>
                <a:gd name="T33" fmla="*/ 564 h 564"/>
                <a:gd name="T34" fmla="*/ 88 w 284"/>
                <a:gd name="T35" fmla="*/ 564 h 564"/>
                <a:gd name="T36" fmla="*/ 92 w 284"/>
                <a:gd name="T37" fmla="*/ 560 h 564"/>
                <a:gd name="T38" fmla="*/ 96 w 284"/>
                <a:gd name="T39" fmla="*/ 556 h 564"/>
                <a:gd name="T40" fmla="*/ 100 w 284"/>
                <a:gd name="T41" fmla="*/ 544 h 564"/>
                <a:gd name="T42" fmla="*/ 104 w 284"/>
                <a:gd name="T43" fmla="*/ 534 h 564"/>
                <a:gd name="T44" fmla="*/ 108 w 284"/>
                <a:gd name="T45" fmla="*/ 518 h 564"/>
                <a:gd name="T46" fmla="*/ 108 w 284"/>
                <a:gd name="T47" fmla="*/ 498 h 564"/>
                <a:gd name="T48" fmla="*/ 112 w 284"/>
                <a:gd name="T49" fmla="*/ 476 h 564"/>
                <a:gd name="T50" fmla="*/ 112 w 284"/>
                <a:gd name="T51" fmla="*/ 446 h 564"/>
                <a:gd name="T52" fmla="*/ 112 w 284"/>
                <a:gd name="T53" fmla="*/ 422 h 564"/>
                <a:gd name="T54" fmla="*/ 112 w 284"/>
                <a:gd name="T55" fmla="*/ 402 h 564"/>
                <a:gd name="T56" fmla="*/ 112 w 284"/>
                <a:gd name="T57" fmla="*/ 384 h 564"/>
                <a:gd name="T58" fmla="*/ 116 w 284"/>
                <a:gd name="T59" fmla="*/ 330 h 564"/>
                <a:gd name="T60" fmla="*/ 116 w 284"/>
                <a:gd name="T61" fmla="*/ 254 h 564"/>
                <a:gd name="T62" fmla="*/ 120 w 284"/>
                <a:gd name="T63" fmla="*/ 104 h 564"/>
                <a:gd name="T64" fmla="*/ 124 w 284"/>
                <a:gd name="T65" fmla="*/ 38 h 564"/>
                <a:gd name="T66" fmla="*/ 124 w 284"/>
                <a:gd name="T67" fmla="*/ 8 h 564"/>
                <a:gd name="T68" fmla="*/ 124 w 284"/>
                <a:gd name="T69" fmla="*/ 4 h 564"/>
                <a:gd name="T70" fmla="*/ 128 w 284"/>
                <a:gd name="T71" fmla="*/ 22 h 564"/>
                <a:gd name="T72" fmla="*/ 128 w 284"/>
                <a:gd name="T73" fmla="*/ 68 h 564"/>
                <a:gd name="T74" fmla="*/ 132 w 284"/>
                <a:gd name="T75" fmla="*/ 160 h 564"/>
                <a:gd name="T76" fmla="*/ 132 w 284"/>
                <a:gd name="T77" fmla="*/ 302 h 564"/>
                <a:gd name="T78" fmla="*/ 136 w 284"/>
                <a:gd name="T79" fmla="*/ 368 h 564"/>
                <a:gd name="T80" fmla="*/ 136 w 284"/>
                <a:gd name="T81" fmla="*/ 392 h 564"/>
                <a:gd name="T82" fmla="*/ 136 w 284"/>
                <a:gd name="T83" fmla="*/ 406 h 564"/>
                <a:gd name="T84" fmla="*/ 136 w 284"/>
                <a:gd name="T85" fmla="*/ 438 h 564"/>
                <a:gd name="T86" fmla="*/ 138 w 284"/>
                <a:gd name="T87" fmla="*/ 468 h 564"/>
                <a:gd name="T88" fmla="*/ 138 w 284"/>
                <a:gd name="T89" fmla="*/ 492 h 564"/>
                <a:gd name="T90" fmla="*/ 138 w 284"/>
                <a:gd name="T91" fmla="*/ 510 h 564"/>
                <a:gd name="T92" fmla="*/ 142 w 284"/>
                <a:gd name="T93" fmla="*/ 526 h 564"/>
                <a:gd name="T94" fmla="*/ 142 w 284"/>
                <a:gd name="T95" fmla="*/ 542 h 564"/>
                <a:gd name="T96" fmla="*/ 146 w 284"/>
                <a:gd name="T97" fmla="*/ 548 h 564"/>
                <a:gd name="T98" fmla="*/ 154 w 284"/>
                <a:gd name="T99" fmla="*/ 556 h 564"/>
                <a:gd name="T100" fmla="*/ 162 w 284"/>
                <a:gd name="T101" fmla="*/ 560 h 564"/>
                <a:gd name="T102" fmla="*/ 178 w 284"/>
                <a:gd name="T103" fmla="*/ 560 h 564"/>
                <a:gd name="T104" fmla="*/ 196 w 284"/>
                <a:gd name="T105" fmla="*/ 560 h 564"/>
                <a:gd name="T106" fmla="*/ 220 w 284"/>
                <a:gd name="T107" fmla="*/ 560 h 564"/>
                <a:gd name="T108" fmla="*/ 242 w 284"/>
                <a:gd name="T109" fmla="*/ 560 h 564"/>
                <a:gd name="T110" fmla="*/ 262 w 284"/>
                <a:gd name="T111" fmla="*/ 560 h 564"/>
                <a:gd name="T112" fmla="*/ 270 w 284"/>
                <a:gd name="T113" fmla="*/ 556 h 564"/>
                <a:gd name="T114" fmla="*/ 274 w 284"/>
                <a:gd name="T115" fmla="*/ 552 h 564"/>
                <a:gd name="T116" fmla="*/ 278 w 284"/>
                <a:gd name="T117" fmla="*/ 542 h 564"/>
                <a:gd name="T118" fmla="*/ 280 w 284"/>
                <a:gd name="T119" fmla="*/ 530 h 564"/>
                <a:gd name="T120" fmla="*/ 284 w 284"/>
                <a:gd name="T121" fmla="*/ 514 h 564"/>
                <a:gd name="T122" fmla="*/ 284 w 284"/>
                <a:gd name="T123" fmla="*/ 506 h 564"/>
                <a:gd name="T124" fmla="*/ 284 w 284"/>
                <a:gd name="T125" fmla="*/ 498 h 5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84" h="564">
                  <a:moveTo>
                    <a:pt x="0" y="192"/>
                  </a:moveTo>
                  <a:lnTo>
                    <a:pt x="0" y="204"/>
                  </a:lnTo>
                  <a:lnTo>
                    <a:pt x="0" y="214"/>
                  </a:lnTo>
                  <a:lnTo>
                    <a:pt x="0" y="230"/>
                  </a:lnTo>
                  <a:lnTo>
                    <a:pt x="0" y="242"/>
                  </a:lnTo>
                  <a:lnTo>
                    <a:pt x="0" y="250"/>
                  </a:lnTo>
                  <a:lnTo>
                    <a:pt x="0" y="256"/>
                  </a:lnTo>
                  <a:lnTo>
                    <a:pt x="4" y="268"/>
                  </a:lnTo>
                  <a:lnTo>
                    <a:pt x="4" y="276"/>
                  </a:lnTo>
                  <a:lnTo>
                    <a:pt x="4" y="284"/>
                  </a:lnTo>
                  <a:lnTo>
                    <a:pt x="4" y="292"/>
                  </a:lnTo>
                  <a:lnTo>
                    <a:pt x="4" y="300"/>
                  </a:lnTo>
                  <a:lnTo>
                    <a:pt x="4" y="306"/>
                  </a:lnTo>
                  <a:lnTo>
                    <a:pt x="4" y="310"/>
                  </a:lnTo>
                  <a:lnTo>
                    <a:pt x="4" y="318"/>
                  </a:lnTo>
                  <a:lnTo>
                    <a:pt x="4" y="326"/>
                  </a:lnTo>
                  <a:lnTo>
                    <a:pt x="4" y="334"/>
                  </a:lnTo>
                  <a:lnTo>
                    <a:pt x="4" y="338"/>
                  </a:lnTo>
                  <a:lnTo>
                    <a:pt x="4" y="346"/>
                  </a:lnTo>
                  <a:lnTo>
                    <a:pt x="4" y="352"/>
                  </a:lnTo>
                  <a:lnTo>
                    <a:pt x="4" y="356"/>
                  </a:lnTo>
                  <a:lnTo>
                    <a:pt x="4" y="364"/>
                  </a:lnTo>
                  <a:lnTo>
                    <a:pt x="4" y="368"/>
                  </a:lnTo>
                  <a:lnTo>
                    <a:pt x="4" y="376"/>
                  </a:lnTo>
                  <a:lnTo>
                    <a:pt x="4" y="380"/>
                  </a:lnTo>
                  <a:lnTo>
                    <a:pt x="4" y="384"/>
                  </a:lnTo>
                  <a:lnTo>
                    <a:pt x="4" y="388"/>
                  </a:lnTo>
                  <a:lnTo>
                    <a:pt x="4" y="392"/>
                  </a:lnTo>
                  <a:lnTo>
                    <a:pt x="4" y="392"/>
                  </a:lnTo>
                  <a:lnTo>
                    <a:pt x="4" y="396"/>
                  </a:lnTo>
                  <a:lnTo>
                    <a:pt x="4" y="398"/>
                  </a:lnTo>
                  <a:lnTo>
                    <a:pt x="4" y="398"/>
                  </a:lnTo>
                  <a:lnTo>
                    <a:pt x="4" y="398"/>
                  </a:lnTo>
                  <a:lnTo>
                    <a:pt x="4" y="402"/>
                  </a:lnTo>
                  <a:lnTo>
                    <a:pt x="4" y="402"/>
                  </a:lnTo>
                  <a:lnTo>
                    <a:pt x="4" y="402"/>
                  </a:lnTo>
                  <a:lnTo>
                    <a:pt x="4" y="406"/>
                  </a:lnTo>
                  <a:lnTo>
                    <a:pt x="4" y="406"/>
                  </a:lnTo>
                  <a:lnTo>
                    <a:pt x="4" y="410"/>
                  </a:lnTo>
                  <a:lnTo>
                    <a:pt x="4" y="410"/>
                  </a:lnTo>
                  <a:lnTo>
                    <a:pt x="4" y="410"/>
                  </a:lnTo>
                  <a:lnTo>
                    <a:pt x="4" y="414"/>
                  </a:lnTo>
                  <a:lnTo>
                    <a:pt x="4" y="414"/>
                  </a:lnTo>
                  <a:lnTo>
                    <a:pt x="4" y="418"/>
                  </a:lnTo>
                  <a:lnTo>
                    <a:pt x="4" y="418"/>
                  </a:lnTo>
                  <a:lnTo>
                    <a:pt x="4" y="422"/>
                  </a:lnTo>
                  <a:lnTo>
                    <a:pt x="4" y="426"/>
                  </a:lnTo>
                  <a:lnTo>
                    <a:pt x="4" y="434"/>
                  </a:lnTo>
                  <a:lnTo>
                    <a:pt x="8" y="438"/>
                  </a:lnTo>
                  <a:lnTo>
                    <a:pt x="8" y="438"/>
                  </a:lnTo>
                  <a:lnTo>
                    <a:pt x="8" y="442"/>
                  </a:lnTo>
                  <a:lnTo>
                    <a:pt x="8" y="446"/>
                  </a:lnTo>
                  <a:lnTo>
                    <a:pt x="8" y="448"/>
                  </a:lnTo>
                  <a:lnTo>
                    <a:pt x="8" y="452"/>
                  </a:lnTo>
                  <a:lnTo>
                    <a:pt x="8" y="456"/>
                  </a:lnTo>
                  <a:lnTo>
                    <a:pt x="8" y="460"/>
                  </a:lnTo>
                  <a:lnTo>
                    <a:pt x="8" y="464"/>
                  </a:lnTo>
                  <a:lnTo>
                    <a:pt x="8" y="468"/>
                  </a:lnTo>
                  <a:lnTo>
                    <a:pt x="8" y="468"/>
                  </a:lnTo>
                  <a:lnTo>
                    <a:pt x="8" y="472"/>
                  </a:lnTo>
                  <a:lnTo>
                    <a:pt x="8" y="476"/>
                  </a:lnTo>
                  <a:lnTo>
                    <a:pt x="8" y="480"/>
                  </a:lnTo>
                  <a:lnTo>
                    <a:pt x="8" y="480"/>
                  </a:lnTo>
                  <a:lnTo>
                    <a:pt x="8" y="484"/>
                  </a:lnTo>
                  <a:lnTo>
                    <a:pt x="8" y="488"/>
                  </a:lnTo>
                  <a:lnTo>
                    <a:pt x="8" y="492"/>
                  </a:lnTo>
                  <a:lnTo>
                    <a:pt x="8" y="492"/>
                  </a:lnTo>
                  <a:lnTo>
                    <a:pt x="8" y="494"/>
                  </a:lnTo>
                  <a:lnTo>
                    <a:pt x="8" y="498"/>
                  </a:lnTo>
                  <a:lnTo>
                    <a:pt x="8" y="502"/>
                  </a:lnTo>
                  <a:lnTo>
                    <a:pt x="8" y="502"/>
                  </a:lnTo>
                  <a:lnTo>
                    <a:pt x="12" y="506"/>
                  </a:lnTo>
                  <a:lnTo>
                    <a:pt x="12" y="510"/>
                  </a:lnTo>
                  <a:lnTo>
                    <a:pt x="12" y="510"/>
                  </a:lnTo>
                  <a:lnTo>
                    <a:pt x="12" y="514"/>
                  </a:lnTo>
                  <a:lnTo>
                    <a:pt x="12" y="514"/>
                  </a:lnTo>
                  <a:lnTo>
                    <a:pt x="12" y="518"/>
                  </a:lnTo>
                  <a:lnTo>
                    <a:pt x="12" y="522"/>
                  </a:lnTo>
                  <a:lnTo>
                    <a:pt x="12" y="522"/>
                  </a:lnTo>
                  <a:lnTo>
                    <a:pt x="12" y="522"/>
                  </a:lnTo>
                  <a:lnTo>
                    <a:pt x="12" y="526"/>
                  </a:lnTo>
                  <a:lnTo>
                    <a:pt x="12" y="526"/>
                  </a:lnTo>
                  <a:lnTo>
                    <a:pt x="12" y="530"/>
                  </a:lnTo>
                  <a:lnTo>
                    <a:pt x="12" y="530"/>
                  </a:lnTo>
                  <a:lnTo>
                    <a:pt x="12" y="534"/>
                  </a:lnTo>
                  <a:lnTo>
                    <a:pt x="12" y="534"/>
                  </a:lnTo>
                  <a:lnTo>
                    <a:pt x="12" y="538"/>
                  </a:lnTo>
                  <a:lnTo>
                    <a:pt x="16" y="538"/>
                  </a:lnTo>
                  <a:lnTo>
                    <a:pt x="16" y="542"/>
                  </a:lnTo>
                  <a:lnTo>
                    <a:pt x="16" y="542"/>
                  </a:lnTo>
                  <a:lnTo>
                    <a:pt x="16" y="542"/>
                  </a:lnTo>
                  <a:lnTo>
                    <a:pt x="16" y="544"/>
                  </a:lnTo>
                  <a:lnTo>
                    <a:pt x="16" y="544"/>
                  </a:lnTo>
                  <a:lnTo>
                    <a:pt x="16" y="544"/>
                  </a:lnTo>
                  <a:lnTo>
                    <a:pt x="16" y="548"/>
                  </a:lnTo>
                  <a:lnTo>
                    <a:pt x="16" y="548"/>
                  </a:lnTo>
                  <a:lnTo>
                    <a:pt x="20" y="548"/>
                  </a:lnTo>
                  <a:lnTo>
                    <a:pt x="20" y="552"/>
                  </a:lnTo>
                  <a:lnTo>
                    <a:pt x="20" y="552"/>
                  </a:lnTo>
                  <a:lnTo>
                    <a:pt x="20" y="552"/>
                  </a:lnTo>
                  <a:lnTo>
                    <a:pt x="20" y="552"/>
                  </a:lnTo>
                  <a:lnTo>
                    <a:pt x="20" y="556"/>
                  </a:lnTo>
                  <a:lnTo>
                    <a:pt x="20" y="556"/>
                  </a:lnTo>
                  <a:lnTo>
                    <a:pt x="24" y="556"/>
                  </a:lnTo>
                  <a:lnTo>
                    <a:pt x="24" y="556"/>
                  </a:lnTo>
                  <a:lnTo>
                    <a:pt x="24" y="560"/>
                  </a:lnTo>
                  <a:lnTo>
                    <a:pt x="24" y="560"/>
                  </a:lnTo>
                  <a:lnTo>
                    <a:pt x="24" y="560"/>
                  </a:lnTo>
                  <a:lnTo>
                    <a:pt x="28" y="560"/>
                  </a:lnTo>
                  <a:lnTo>
                    <a:pt x="28" y="560"/>
                  </a:lnTo>
                  <a:lnTo>
                    <a:pt x="28" y="560"/>
                  </a:lnTo>
                  <a:lnTo>
                    <a:pt x="28" y="560"/>
                  </a:lnTo>
                  <a:lnTo>
                    <a:pt x="32" y="560"/>
                  </a:lnTo>
                  <a:lnTo>
                    <a:pt x="32" y="560"/>
                  </a:lnTo>
                  <a:lnTo>
                    <a:pt x="32" y="564"/>
                  </a:lnTo>
                  <a:lnTo>
                    <a:pt x="36" y="564"/>
                  </a:lnTo>
                  <a:lnTo>
                    <a:pt x="36" y="564"/>
                  </a:lnTo>
                  <a:lnTo>
                    <a:pt x="36" y="564"/>
                  </a:lnTo>
                  <a:lnTo>
                    <a:pt x="40" y="564"/>
                  </a:lnTo>
                  <a:lnTo>
                    <a:pt x="40" y="564"/>
                  </a:lnTo>
                  <a:lnTo>
                    <a:pt x="42" y="564"/>
                  </a:lnTo>
                  <a:lnTo>
                    <a:pt x="42" y="564"/>
                  </a:lnTo>
                  <a:lnTo>
                    <a:pt x="42" y="564"/>
                  </a:lnTo>
                  <a:lnTo>
                    <a:pt x="46" y="564"/>
                  </a:lnTo>
                  <a:lnTo>
                    <a:pt x="50" y="564"/>
                  </a:lnTo>
                  <a:lnTo>
                    <a:pt x="50" y="564"/>
                  </a:lnTo>
                  <a:lnTo>
                    <a:pt x="50" y="564"/>
                  </a:lnTo>
                  <a:lnTo>
                    <a:pt x="54" y="564"/>
                  </a:lnTo>
                  <a:lnTo>
                    <a:pt x="54" y="564"/>
                  </a:lnTo>
                  <a:lnTo>
                    <a:pt x="58" y="564"/>
                  </a:lnTo>
                  <a:lnTo>
                    <a:pt x="62" y="564"/>
                  </a:lnTo>
                  <a:lnTo>
                    <a:pt x="62" y="564"/>
                  </a:lnTo>
                  <a:lnTo>
                    <a:pt x="66" y="564"/>
                  </a:lnTo>
                  <a:lnTo>
                    <a:pt x="70" y="564"/>
                  </a:lnTo>
                  <a:lnTo>
                    <a:pt x="74" y="564"/>
                  </a:lnTo>
                  <a:lnTo>
                    <a:pt x="74" y="564"/>
                  </a:lnTo>
                  <a:lnTo>
                    <a:pt x="78" y="564"/>
                  </a:lnTo>
                  <a:lnTo>
                    <a:pt x="82" y="564"/>
                  </a:lnTo>
                  <a:lnTo>
                    <a:pt x="82" y="564"/>
                  </a:lnTo>
                  <a:lnTo>
                    <a:pt x="86" y="564"/>
                  </a:lnTo>
                  <a:lnTo>
                    <a:pt x="86" y="564"/>
                  </a:lnTo>
                  <a:lnTo>
                    <a:pt x="88" y="564"/>
                  </a:lnTo>
                  <a:lnTo>
                    <a:pt x="88" y="564"/>
                  </a:lnTo>
                  <a:lnTo>
                    <a:pt x="88" y="564"/>
                  </a:lnTo>
                  <a:lnTo>
                    <a:pt x="88" y="564"/>
                  </a:lnTo>
                  <a:lnTo>
                    <a:pt x="92" y="564"/>
                  </a:lnTo>
                  <a:lnTo>
                    <a:pt x="92" y="564"/>
                  </a:lnTo>
                  <a:lnTo>
                    <a:pt x="92" y="560"/>
                  </a:lnTo>
                  <a:lnTo>
                    <a:pt x="92" y="560"/>
                  </a:lnTo>
                  <a:lnTo>
                    <a:pt x="92" y="560"/>
                  </a:lnTo>
                  <a:lnTo>
                    <a:pt x="92" y="560"/>
                  </a:lnTo>
                  <a:lnTo>
                    <a:pt x="92" y="560"/>
                  </a:lnTo>
                  <a:lnTo>
                    <a:pt x="92" y="560"/>
                  </a:lnTo>
                  <a:lnTo>
                    <a:pt x="92" y="560"/>
                  </a:lnTo>
                  <a:lnTo>
                    <a:pt x="96" y="560"/>
                  </a:lnTo>
                  <a:lnTo>
                    <a:pt x="96" y="560"/>
                  </a:lnTo>
                  <a:lnTo>
                    <a:pt x="96" y="560"/>
                  </a:lnTo>
                  <a:lnTo>
                    <a:pt x="96" y="556"/>
                  </a:lnTo>
                  <a:lnTo>
                    <a:pt x="96" y="556"/>
                  </a:lnTo>
                  <a:lnTo>
                    <a:pt x="96" y="556"/>
                  </a:lnTo>
                  <a:lnTo>
                    <a:pt x="100" y="556"/>
                  </a:lnTo>
                  <a:lnTo>
                    <a:pt x="100" y="552"/>
                  </a:lnTo>
                  <a:lnTo>
                    <a:pt x="100" y="552"/>
                  </a:lnTo>
                  <a:lnTo>
                    <a:pt x="100" y="552"/>
                  </a:lnTo>
                  <a:lnTo>
                    <a:pt x="100" y="548"/>
                  </a:lnTo>
                  <a:lnTo>
                    <a:pt x="100" y="548"/>
                  </a:lnTo>
                  <a:lnTo>
                    <a:pt x="100" y="548"/>
                  </a:lnTo>
                  <a:lnTo>
                    <a:pt x="100" y="544"/>
                  </a:lnTo>
                  <a:lnTo>
                    <a:pt x="104" y="544"/>
                  </a:lnTo>
                  <a:lnTo>
                    <a:pt x="104" y="542"/>
                  </a:lnTo>
                  <a:lnTo>
                    <a:pt x="104" y="542"/>
                  </a:lnTo>
                  <a:lnTo>
                    <a:pt x="104" y="542"/>
                  </a:lnTo>
                  <a:lnTo>
                    <a:pt x="104" y="538"/>
                  </a:lnTo>
                  <a:lnTo>
                    <a:pt x="104" y="538"/>
                  </a:lnTo>
                  <a:lnTo>
                    <a:pt x="104" y="538"/>
                  </a:lnTo>
                  <a:lnTo>
                    <a:pt x="104" y="534"/>
                  </a:lnTo>
                  <a:lnTo>
                    <a:pt x="104" y="534"/>
                  </a:lnTo>
                  <a:lnTo>
                    <a:pt x="104" y="530"/>
                  </a:lnTo>
                  <a:lnTo>
                    <a:pt x="104" y="530"/>
                  </a:lnTo>
                  <a:lnTo>
                    <a:pt x="104" y="526"/>
                  </a:lnTo>
                  <a:lnTo>
                    <a:pt x="108" y="526"/>
                  </a:lnTo>
                  <a:lnTo>
                    <a:pt x="108" y="522"/>
                  </a:lnTo>
                  <a:lnTo>
                    <a:pt x="108" y="522"/>
                  </a:lnTo>
                  <a:lnTo>
                    <a:pt x="108" y="518"/>
                  </a:lnTo>
                  <a:lnTo>
                    <a:pt x="108" y="518"/>
                  </a:lnTo>
                  <a:lnTo>
                    <a:pt x="108" y="514"/>
                  </a:lnTo>
                  <a:lnTo>
                    <a:pt x="108" y="510"/>
                  </a:lnTo>
                  <a:lnTo>
                    <a:pt x="108" y="510"/>
                  </a:lnTo>
                  <a:lnTo>
                    <a:pt x="108" y="506"/>
                  </a:lnTo>
                  <a:lnTo>
                    <a:pt x="108" y="502"/>
                  </a:lnTo>
                  <a:lnTo>
                    <a:pt x="108" y="502"/>
                  </a:lnTo>
                  <a:lnTo>
                    <a:pt x="108" y="498"/>
                  </a:lnTo>
                  <a:lnTo>
                    <a:pt x="108" y="494"/>
                  </a:lnTo>
                  <a:lnTo>
                    <a:pt x="108" y="494"/>
                  </a:lnTo>
                  <a:lnTo>
                    <a:pt x="108" y="492"/>
                  </a:lnTo>
                  <a:lnTo>
                    <a:pt x="108" y="488"/>
                  </a:lnTo>
                  <a:lnTo>
                    <a:pt x="108" y="484"/>
                  </a:lnTo>
                  <a:lnTo>
                    <a:pt x="108" y="480"/>
                  </a:lnTo>
                  <a:lnTo>
                    <a:pt x="108" y="480"/>
                  </a:lnTo>
                  <a:lnTo>
                    <a:pt x="112" y="476"/>
                  </a:lnTo>
                  <a:lnTo>
                    <a:pt x="112" y="472"/>
                  </a:lnTo>
                  <a:lnTo>
                    <a:pt x="112" y="468"/>
                  </a:lnTo>
                  <a:lnTo>
                    <a:pt x="112" y="464"/>
                  </a:lnTo>
                  <a:lnTo>
                    <a:pt x="112" y="460"/>
                  </a:lnTo>
                  <a:lnTo>
                    <a:pt x="112" y="456"/>
                  </a:lnTo>
                  <a:lnTo>
                    <a:pt x="112" y="452"/>
                  </a:lnTo>
                  <a:lnTo>
                    <a:pt x="112" y="448"/>
                  </a:lnTo>
                  <a:lnTo>
                    <a:pt x="112" y="446"/>
                  </a:lnTo>
                  <a:lnTo>
                    <a:pt x="112" y="442"/>
                  </a:lnTo>
                  <a:lnTo>
                    <a:pt x="112" y="438"/>
                  </a:lnTo>
                  <a:lnTo>
                    <a:pt x="112" y="438"/>
                  </a:lnTo>
                  <a:lnTo>
                    <a:pt x="112" y="434"/>
                  </a:lnTo>
                  <a:lnTo>
                    <a:pt x="112" y="430"/>
                  </a:lnTo>
                  <a:lnTo>
                    <a:pt x="112" y="430"/>
                  </a:lnTo>
                  <a:lnTo>
                    <a:pt x="112" y="426"/>
                  </a:lnTo>
                  <a:lnTo>
                    <a:pt x="112" y="422"/>
                  </a:lnTo>
                  <a:lnTo>
                    <a:pt x="112" y="422"/>
                  </a:lnTo>
                  <a:lnTo>
                    <a:pt x="112" y="418"/>
                  </a:lnTo>
                  <a:lnTo>
                    <a:pt x="112" y="414"/>
                  </a:lnTo>
                  <a:lnTo>
                    <a:pt x="112" y="414"/>
                  </a:lnTo>
                  <a:lnTo>
                    <a:pt x="112" y="410"/>
                  </a:lnTo>
                  <a:lnTo>
                    <a:pt x="112" y="406"/>
                  </a:lnTo>
                  <a:lnTo>
                    <a:pt x="112" y="406"/>
                  </a:lnTo>
                  <a:lnTo>
                    <a:pt x="112" y="402"/>
                  </a:lnTo>
                  <a:lnTo>
                    <a:pt x="112" y="398"/>
                  </a:lnTo>
                  <a:lnTo>
                    <a:pt x="112" y="398"/>
                  </a:lnTo>
                  <a:lnTo>
                    <a:pt x="112" y="396"/>
                  </a:lnTo>
                  <a:lnTo>
                    <a:pt x="112" y="396"/>
                  </a:lnTo>
                  <a:lnTo>
                    <a:pt x="112" y="392"/>
                  </a:lnTo>
                  <a:lnTo>
                    <a:pt x="112" y="388"/>
                  </a:lnTo>
                  <a:lnTo>
                    <a:pt x="112" y="388"/>
                  </a:lnTo>
                  <a:lnTo>
                    <a:pt x="112" y="384"/>
                  </a:lnTo>
                  <a:lnTo>
                    <a:pt x="116" y="380"/>
                  </a:lnTo>
                  <a:lnTo>
                    <a:pt x="116" y="376"/>
                  </a:lnTo>
                  <a:lnTo>
                    <a:pt x="116" y="368"/>
                  </a:lnTo>
                  <a:lnTo>
                    <a:pt x="116" y="360"/>
                  </a:lnTo>
                  <a:lnTo>
                    <a:pt x="116" y="352"/>
                  </a:lnTo>
                  <a:lnTo>
                    <a:pt x="116" y="346"/>
                  </a:lnTo>
                  <a:lnTo>
                    <a:pt x="116" y="338"/>
                  </a:lnTo>
                  <a:lnTo>
                    <a:pt x="116" y="330"/>
                  </a:lnTo>
                  <a:lnTo>
                    <a:pt x="116" y="322"/>
                  </a:lnTo>
                  <a:lnTo>
                    <a:pt x="116" y="314"/>
                  </a:lnTo>
                  <a:lnTo>
                    <a:pt x="116" y="306"/>
                  </a:lnTo>
                  <a:lnTo>
                    <a:pt x="116" y="296"/>
                  </a:lnTo>
                  <a:lnTo>
                    <a:pt x="116" y="288"/>
                  </a:lnTo>
                  <a:lnTo>
                    <a:pt x="116" y="276"/>
                  </a:lnTo>
                  <a:lnTo>
                    <a:pt x="116" y="264"/>
                  </a:lnTo>
                  <a:lnTo>
                    <a:pt x="116" y="254"/>
                  </a:lnTo>
                  <a:lnTo>
                    <a:pt x="116" y="234"/>
                  </a:lnTo>
                  <a:lnTo>
                    <a:pt x="120" y="206"/>
                  </a:lnTo>
                  <a:lnTo>
                    <a:pt x="120" y="176"/>
                  </a:lnTo>
                  <a:lnTo>
                    <a:pt x="120" y="158"/>
                  </a:lnTo>
                  <a:lnTo>
                    <a:pt x="120" y="142"/>
                  </a:lnTo>
                  <a:lnTo>
                    <a:pt x="120" y="126"/>
                  </a:lnTo>
                  <a:lnTo>
                    <a:pt x="120" y="114"/>
                  </a:lnTo>
                  <a:lnTo>
                    <a:pt x="120" y="104"/>
                  </a:lnTo>
                  <a:lnTo>
                    <a:pt x="120" y="92"/>
                  </a:lnTo>
                  <a:lnTo>
                    <a:pt x="120" y="84"/>
                  </a:lnTo>
                  <a:lnTo>
                    <a:pt x="120" y="72"/>
                  </a:lnTo>
                  <a:lnTo>
                    <a:pt x="120" y="64"/>
                  </a:lnTo>
                  <a:lnTo>
                    <a:pt x="120" y="58"/>
                  </a:lnTo>
                  <a:lnTo>
                    <a:pt x="120" y="54"/>
                  </a:lnTo>
                  <a:lnTo>
                    <a:pt x="124" y="46"/>
                  </a:lnTo>
                  <a:lnTo>
                    <a:pt x="124" y="38"/>
                  </a:lnTo>
                  <a:lnTo>
                    <a:pt x="124" y="34"/>
                  </a:lnTo>
                  <a:lnTo>
                    <a:pt x="124" y="30"/>
                  </a:lnTo>
                  <a:lnTo>
                    <a:pt x="124" y="26"/>
                  </a:lnTo>
                  <a:lnTo>
                    <a:pt x="124" y="18"/>
                  </a:lnTo>
                  <a:lnTo>
                    <a:pt x="124" y="18"/>
                  </a:lnTo>
                  <a:lnTo>
                    <a:pt x="124" y="14"/>
                  </a:lnTo>
                  <a:lnTo>
                    <a:pt x="124" y="12"/>
                  </a:lnTo>
                  <a:lnTo>
                    <a:pt x="124" y="8"/>
                  </a:lnTo>
                  <a:lnTo>
                    <a:pt x="124" y="8"/>
                  </a:lnTo>
                  <a:lnTo>
                    <a:pt x="124" y="4"/>
                  </a:lnTo>
                  <a:lnTo>
                    <a:pt x="124" y="4"/>
                  </a:lnTo>
                  <a:lnTo>
                    <a:pt x="124" y="4"/>
                  </a:lnTo>
                  <a:lnTo>
                    <a:pt x="124" y="4"/>
                  </a:lnTo>
                  <a:lnTo>
                    <a:pt x="124" y="0"/>
                  </a:lnTo>
                  <a:lnTo>
                    <a:pt x="124" y="4"/>
                  </a:lnTo>
                  <a:lnTo>
                    <a:pt x="124" y="4"/>
                  </a:lnTo>
                  <a:lnTo>
                    <a:pt x="124" y="4"/>
                  </a:lnTo>
                  <a:lnTo>
                    <a:pt x="124" y="4"/>
                  </a:lnTo>
                  <a:lnTo>
                    <a:pt x="124" y="8"/>
                  </a:lnTo>
                  <a:lnTo>
                    <a:pt x="124" y="8"/>
                  </a:lnTo>
                  <a:lnTo>
                    <a:pt x="124" y="12"/>
                  </a:lnTo>
                  <a:lnTo>
                    <a:pt x="128" y="14"/>
                  </a:lnTo>
                  <a:lnTo>
                    <a:pt x="128" y="18"/>
                  </a:lnTo>
                  <a:lnTo>
                    <a:pt x="128" y="22"/>
                  </a:lnTo>
                  <a:lnTo>
                    <a:pt x="128" y="26"/>
                  </a:lnTo>
                  <a:lnTo>
                    <a:pt x="128" y="30"/>
                  </a:lnTo>
                  <a:lnTo>
                    <a:pt x="128" y="34"/>
                  </a:lnTo>
                  <a:lnTo>
                    <a:pt x="128" y="42"/>
                  </a:lnTo>
                  <a:lnTo>
                    <a:pt x="128" y="50"/>
                  </a:lnTo>
                  <a:lnTo>
                    <a:pt x="128" y="54"/>
                  </a:lnTo>
                  <a:lnTo>
                    <a:pt x="128" y="60"/>
                  </a:lnTo>
                  <a:lnTo>
                    <a:pt x="128" y="68"/>
                  </a:lnTo>
                  <a:lnTo>
                    <a:pt x="128" y="76"/>
                  </a:lnTo>
                  <a:lnTo>
                    <a:pt x="128" y="88"/>
                  </a:lnTo>
                  <a:lnTo>
                    <a:pt x="128" y="96"/>
                  </a:lnTo>
                  <a:lnTo>
                    <a:pt x="128" y="108"/>
                  </a:lnTo>
                  <a:lnTo>
                    <a:pt x="128" y="118"/>
                  </a:lnTo>
                  <a:lnTo>
                    <a:pt x="128" y="130"/>
                  </a:lnTo>
                  <a:lnTo>
                    <a:pt x="128" y="146"/>
                  </a:lnTo>
                  <a:lnTo>
                    <a:pt x="132" y="160"/>
                  </a:lnTo>
                  <a:lnTo>
                    <a:pt x="132" y="176"/>
                  </a:lnTo>
                  <a:lnTo>
                    <a:pt x="132" y="200"/>
                  </a:lnTo>
                  <a:lnTo>
                    <a:pt x="132" y="230"/>
                  </a:lnTo>
                  <a:lnTo>
                    <a:pt x="132" y="254"/>
                  </a:lnTo>
                  <a:lnTo>
                    <a:pt x="132" y="268"/>
                  </a:lnTo>
                  <a:lnTo>
                    <a:pt x="132" y="280"/>
                  </a:lnTo>
                  <a:lnTo>
                    <a:pt x="132" y="296"/>
                  </a:lnTo>
                  <a:lnTo>
                    <a:pt x="132" y="302"/>
                  </a:lnTo>
                  <a:lnTo>
                    <a:pt x="132" y="314"/>
                  </a:lnTo>
                  <a:lnTo>
                    <a:pt x="132" y="322"/>
                  </a:lnTo>
                  <a:lnTo>
                    <a:pt x="132" y="334"/>
                  </a:lnTo>
                  <a:lnTo>
                    <a:pt x="132" y="342"/>
                  </a:lnTo>
                  <a:lnTo>
                    <a:pt x="136" y="350"/>
                  </a:lnTo>
                  <a:lnTo>
                    <a:pt x="136" y="356"/>
                  </a:lnTo>
                  <a:lnTo>
                    <a:pt x="136" y="360"/>
                  </a:lnTo>
                  <a:lnTo>
                    <a:pt x="136" y="368"/>
                  </a:lnTo>
                  <a:lnTo>
                    <a:pt x="136" y="372"/>
                  </a:lnTo>
                  <a:lnTo>
                    <a:pt x="136" y="376"/>
                  </a:lnTo>
                  <a:lnTo>
                    <a:pt x="136" y="380"/>
                  </a:lnTo>
                  <a:lnTo>
                    <a:pt x="136" y="384"/>
                  </a:lnTo>
                  <a:lnTo>
                    <a:pt x="136" y="384"/>
                  </a:lnTo>
                  <a:lnTo>
                    <a:pt x="136" y="388"/>
                  </a:lnTo>
                  <a:lnTo>
                    <a:pt x="136" y="392"/>
                  </a:lnTo>
                  <a:lnTo>
                    <a:pt x="136" y="392"/>
                  </a:lnTo>
                  <a:lnTo>
                    <a:pt x="136" y="396"/>
                  </a:lnTo>
                  <a:lnTo>
                    <a:pt x="136" y="398"/>
                  </a:lnTo>
                  <a:lnTo>
                    <a:pt x="136" y="398"/>
                  </a:lnTo>
                  <a:lnTo>
                    <a:pt x="136" y="402"/>
                  </a:lnTo>
                  <a:lnTo>
                    <a:pt x="136" y="402"/>
                  </a:lnTo>
                  <a:lnTo>
                    <a:pt x="136" y="402"/>
                  </a:lnTo>
                  <a:lnTo>
                    <a:pt x="136" y="406"/>
                  </a:lnTo>
                  <a:lnTo>
                    <a:pt x="136" y="406"/>
                  </a:lnTo>
                  <a:lnTo>
                    <a:pt x="136" y="410"/>
                  </a:lnTo>
                  <a:lnTo>
                    <a:pt x="136" y="410"/>
                  </a:lnTo>
                  <a:lnTo>
                    <a:pt x="136" y="418"/>
                  </a:lnTo>
                  <a:lnTo>
                    <a:pt x="136" y="422"/>
                  </a:lnTo>
                  <a:lnTo>
                    <a:pt x="136" y="426"/>
                  </a:lnTo>
                  <a:lnTo>
                    <a:pt x="136" y="430"/>
                  </a:lnTo>
                  <a:lnTo>
                    <a:pt x="136" y="434"/>
                  </a:lnTo>
                  <a:lnTo>
                    <a:pt x="136" y="438"/>
                  </a:lnTo>
                  <a:lnTo>
                    <a:pt x="136" y="442"/>
                  </a:lnTo>
                  <a:lnTo>
                    <a:pt x="136" y="446"/>
                  </a:lnTo>
                  <a:lnTo>
                    <a:pt x="136" y="448"/>
                  </a:lnTo>
                  <a:lnTo>
                    <a:pt x="136" y="452"/>
                  </a:lnTo>
                  <a:lnTo>
                    <a:pt x="136" y="456"/>
                  </a:lnTo>
                  <a:lnTo>
                    <a:pt x="136" y="460"/>
                  </a:lnTo>
                  <a:lnTo>
                    <a:pt x="138" y="464"/>
                  </a:lnTo>
                  <a:lnTo>
                    <a:pt x="138" y="468"/>
                  </a:lnTo>
                  <a:lnTo>
                    <a:pt x="138" y="472"/>
                  </a:lnTo>
                  <a:lnTo>
                    <a:pt x="138" y="476"/>
                  </a:lnTo>
                  <a:lnTo>
                    <a:pt x="138" y="480"/>
                  </a:lnTo>
                  <a:lnTo>
                    <a:pt x="138" y="480"/>
                  </a:lnTo>
                  <a:lnTo>
                    <a:pt x="138" y="484"/>
                  </a:lnTo>
                  <a:lnTo>
                    <a:pt x="138" y="488"/>
                  </a:lnTo>
                  <a:lnTo>
                    <a:pt x="138" y="492"/>
                  </a:lnTo>
                  <a:lnTo>
                    <a:pt x="138" y="492"/>
                  </a:lnTo>
                  <a:lnTo>
                    <a:pt x="138" y="494"/>
                  </a:lnTo>
                  <a:lnTo>
                    <a:pt x="138" y="498"/>
                  </a:lnTo>
                  <a:lnTo>
                    <a:pt x="138" y="498"/>
                  </a:lnTo>
                  <a:lnTo>
                    <a:pt x="138" y="502"/>
                  </a:lnTo>
                  <a:lnTo>
                    <a:pt x="138" y="506"/>
                  </a:lnTo>
                  <a:lnTo>
                    <a:pt x="138" y="506"/>
                  </a:lnTo>
                  <a:lnTo>
                    <a:pt x="138" y="510"/>
                  </a:lnTo>
                  <a:lnTo>
                    <a:pt x="138" y="510"/>
                  </a:lnTo>
                  <a:lnTo>
                    <a:pt x="138" y="514"/>
                  </a:lnTo>
                  <a:lnTo>
                    <a:pt x="138" y="518"/>
                  </a:lnTo>
                  <a:lnTo>
                    <a:pt x="138" y="518"/>
                  </a:lnTo>
                  <a:lnTo>
                    <a:pt x="142" y="522"/>
                  </a:lnTo>
                  <a:lnTo>
                    <a:pt x="142" y="522"/>
                  </a:lnTo>
                  <a:lnTo>
                    <a:pt x="142" y="522"/>
                  </a:lnTo>
                  <a:lnTo>
                    <a:pt x="142" y="526"/>
                  </a:lnTo>
                  <a:lnTo>
                    <a:pt x="142" y="526"/>
                  </a:lnTo>
                  <a:lnTo>
                    <a:pt x="142" y="530"/>
                  </a:lnTo>
                  <a:lnTo>
                    <a:pt x="142" y="530"/>
                  </a:lnTo>
                  <a:lnTo>
                    <a:pt x="142" y="534"/>
                  </a:lnTo>
                  <a:lnTo>
                    <a:pt x="142" y="534"/>
                  </a:lnTo>
                  <a:lnTo>
                    <a:pt x="142" y="534"/>
                  </a:lnTo>
                  <a:lnTo>
                    <a:pt x="142" y="538"/>
                  </a:lnTo>
                  <a:lnTo>
                    <a:pt x="142" y="538"/>
                  </a:lnTo>
                  <a:lnTo>
                    <a:pt x="142" y="542"/>
                  </a:lnTo>
                  <a:lnTo>
                    <a:pt x="146" y="542"/>
                  </a:lnTo>
                  <a:lnTo>
                    <a:pt x="146" y="542"/>
                  </a:lnTo>
                  <a:lnTo>
                    <a:pt x="146" y="544"/>
                  </a:lnTo>
                  <a:lnTo>
                    <a:pt x="146" y="544"/>
                  </a:lnTo>
                  <a:lnTo>
                    <a:pt x="146" y="544"/>
                  </a:lnTo>
                  <a:lnTo>
                    <a:pt x="146" y="548"/>
                  </a:lnTo>
                  <a:lnTo>
                    <a:pt x="146" y="548"/>
                  </a:lnTo>
                  <a:lnTo>
                    <a:pt x="146" y="548"/>
                  </a:lnTo>
                  <a:lnTo>
                    <a:pt x="150" y="548"/>
                  </a:lnTo>
                  <a:lnTo>
                    <a:pt x="150" y="552"/>
                  </a:lnTo>
                  <a:lnTo>
                    <a:pt x="150" y="552"/>
                  </a:lnTo>
                  <a:lnTo>
                    <a:pt x="150" y="552"/>
                  </a:lnTo>
                  <a:lnTo>
                    <a:pt x="150" y="552"/>
                  </a:lnTo>
                  <a:lnTo>
                    <a:pt x="150" y="556"/>
                  </a:lnTo>
                  <a:lnTo>
                    <a:pt x="154" y="556"/>
                  </a:lnTo>
                  <a:lnTo>
                    <a:pt x="154" y="556"/>
                  </a:lnTo>
                  <a:lnTo>
                    <a:pt x="154" y="556"/>
                  </a:lnTo>
                  <a:lnTo>
                    <a:pt x="154" y="556"/>
                  </a:lnTo>
                  <a:lnTo>
                    <a:pt x="158" y="556"/>
                  </a:lnTo>
                  <a:lnTo>
                    <a:pt x="158" y="560"/>
                  </a:lnTo>
                  <a:lnTo>
                    <a:pt x="158" y="560"/>
                  </a:lnTo>
                  <a:lnTo>
                    <a:pt x="158" y="560"/>
                  </a:lnTo>
                  <a:lnTo>
                    <a:pt x="162" y="560"/>
                  </a:lnTo>
                  <a:lnTo>
                    <a:pt x="162" y="560"/>
                  </a:lnTo>
                  <a:lnTo>
                    <a:pt x="162" y="560"/>
                  </a:lnTo>
                  <a:lnTo>
                    <a:pt x="166" y="560"/>
                  </a:lnTo>
                  <a:lnTo>
                    <a:pt x="166" y="560"/>
                  </a:lnTo>
                  <a:lnTo>
                    <a:pt x="170" y="560"/>
                  </a:lnTo>
                  <a:lnTo>
                    <a:pt x="170" y="560"/>
                  </a:lnTo>
                  <a:lnTo>
                    <a:pt x="174" y="560"/>
                  </a:lnTo>
                  <a:lnTo>
                    <a:pt x="174" y="560"/>
                  </a:lnTo>
                  <a:lnTo>
                    <a:pt x="178" y="560"/>
                  </a:lnTo>
                  <a:lnTo>
                    <a:pt x="178" y="560"/>
                  </a:lnTo>
                  <a:lnTo>
                    <a:pt x="182" y="560"/>
                  </a:lnTo>
                  <a:lnTo>
                    <a:pt x="182" y="560"/>
                  </a:lnTo>
                  <a:lnTo>
                    <a:pt x="184" y="560"/>
                  </a:lnTo>
                  <a:lnTo>
                    <a:pt x="184" y="560"/>
                  </a:lnTo>
                  <a:lnTo>
                    <a:pt x="188" y="560"/>
                  </a:lnTo>
                  <a:lnTo>
                    <a:pt x="192" y="560"/>
                  </a:lnTo>
                  <a:lnTo>
                    <a:pt x="196" y="560"/>
                  </a:lnTo>
                  <a:lnTo>
                    <a:pt x="196" y="560"/>
                  </a:lnTo>
                  <a:lnTo>
                    <a:pt x="200" y="560"/>
                  </a:lnTo>
                  <a:lnTo>
                    <a:pt x="204" y="560"/>
                  </a:lnTo>
                  <a:lnTo>
                    <a:pt x="204" y="560"/>
                  </a:lnTo>
                  <a:lnTo>
                    <a:pt x="208" y="560"/>
                  </a:lnTo>
                  <a:lnTo>
                    <a:pt x="212" y="560"/>
                  </a:lnTo>
                  <a:lnTo>
                    <a:pt x="216" y="560"/>
                  </a:lnTo>
                  <a:lnTo>
                    <a:pt x="220" y="560"/>
                  </a:lnTo>
                  <a:lnTo>
                    <a:pt x="220" y="560"/>
                  </a:lnTo>
                  <a:lnTo>
                    <a:pt x="224" y="560"/>
                  </a:lnTo>
                  <a:lnTo>
                    <a:pt x="228" y="560"/>
                  </a:lnTo>
                  <a:lnTo>
                    <a:pt x="228" y="560"/>
                  </a:lnTo>
                  <a:lnTo>
                    <a:pt x="232" y="560"/>
                  </a:lnTo>
                  <a:lnTo>
                    <a:pt x="234" y="560"/>
                  </a:lnTo>
                  <a:lnTo>
                    <a:pt x="238" y="560"/>
                  </a:lnTo>
                  <a:lnTo>
                    <a:pt x="242" y="560"/>
                  </a:lnTo>
                  <a:lnTo>
                    <a:pt x="242" y="560"/>
                  </a:lnTo>
                  <a:lnTo>
                    <a:pt x="246" y="560"/>
                  </a:lnTo>
                  <a:lnTo>
                    <a:pt x="250" y="560"/>
                  </a:lnTo>
                  <a:lnTo>
                    <a:pt x="254" y="560"/>
                  </a:lnTo>
                  <a:lnTo>
                    <a:pt x="254" y="560"/>
                  </a:lnTo>
                  <a:lnTo>
                    <a:pt x="258" y="560"/>
                  </a:lnTo>
                  <a:lnTo>
                    <a:pt x="262" y="560"/>
                  </a:lnTo>
                  <a:lnTo>
                    <a:pt x="262" y="560"/>
                  </a:lnTo>
                  <a:lnTo>
                    <a:pt x="262" y="560"/>
                  </a:lnTo>
                  <a:lnTo>
                    <a:pt x="266" y="560"/>
                  </a:lnTo>
                  <a:lnTo>
                    <a:pt x="266" y="560"/>
                  </a:lnTo>
                  <a:lnTo>
                    <a:pt x="266" y="560"/>
                  </a:lnTo>
                  <a:lnTo>
                    <a:pt x="266" y="560"/>
                  </a:lnTo>
                  <a:lnTo>
                    <a:pt x="266" y="560"/>
                  </a:lnTo>
                  <a:lnTo>
                    <a:pt x="266" y="560"/>
                  </a:lnTo>
                  <a:lnTo>
                    <a:pt x="270" y="556"/>
                  </a:lnTo>
                  <a:lnTo>
                    <a:pt x="270" y="556"/>
                  </a:lnTo>
                  <a:lnTo>
                    <a:pt x="270" y="556"/>
                  </a:lnTo>
                  <a:lnTo>
                    <a:pt x="270" y="556"/>
                  </a:lnTo>
                  <a:lnTo>
                    <a:pt x="270" y="556"/>
                  </a:lnTo>
                  <a:lnTo>
                    <a:pt x="274" y="552"/>
                  </a:lnTo>
                  <a:lnTo>
                    <a:pt x="274" y="552"/>
                  </a:lnTo>
                  <a:lnTo>
                    <a:pt x="274" y="552"/>
                  </a:lnTo>
                  <a:lnTo>
                    <a:pt x="274" y="552"/>
                  </a:lnTo>
                  <a:lnTo>
                    <a:pt x="274" y="548"/>
                  </a:lnTo>
                  <a:lnTo>
                    <a:pt x="274" y="548"/>
                  </a:lnTo>
                  <a:lnTo>
                    <a:pt x="278" y="548"/>
                  </a:lnTo>
                  <a:lnTo>
                    <a:pt x="278" y="548"/>
                  </a:lnTo>
                  <a:lnTo>
                    <a:pt x="278" y="544"/>
                  </a:lnTo>
                  <a:lnTo>
                    <a:pt x="278" y="544"/>
                  </a:lnTo>
                  <a:lnTo>
                    <a:pt x="278" y="544"/>
                  </a:lnTo>
                  <a:lnTo>
                    <a:pt x="278" y="542"/>
                  </a:lnTo>
                  <a:lnTo>
                    <a:pt x="278" y="542"/>
                  </a:lnTo>
                  <a:lnTo>
                    <a:pt x="278" y="542"/>
                  </a:lnTo>
                  <a:lnTo>
                    <a:pt x="278" y="538"/>
                  </a:lnTo>
                  <a:lnTo>
                    <a:pt x="280" y="538"/>
                  </a:lnTo>
                  <a:lnTo>
                    <a:pt x="280" y="534"/>
                  </a:lnTo>
                  <a:lnTo>
                    <a:pt x="280" y="534"/>
                  </a:lnTo>
                  <a:lnTo>
                    <a:pt x="280" y="534"/>
                  </a:lnTo>
                  <a:lnTo>
                    <a:pt x="280" y="530"/>
                  </a:lnTo>
                  <a:lnTo>
                    <a:pt x="280" y="530"/>
                  </a:lnTo>
                  <a:lnTo>
                    <a:pt x="280" y="526"/>
                  </a:lnTo>
                  <a:lnTo>
                    <a:pt x="280" y="526"/>
                  </a:lnTo>
                  <a:lnTo>
                    <a:pt x="280" y="522"/>
                  </a:lnTo>
                  <a:lnTo>
                    <a:pt x="280" y="522"/>
                  </a:lnTo>
                  <a:lnTo>
                    <a:pt x="280" y="518"/>
                  </a:lnTo>
                  <a:lnTo>
                    <a:pt x="280" y="518"/>
                  </a:lnTo>
                  <a:lnTo>
                    <a:pt x="284" y="514"/>
                  </a:lnTo>
                  <a:lnTo>
                    <a:pt x="284" y="514"/>
                  </a:lnTo>
                  <a:lnTo>
                    <a:pt x="284" y="514"/>
                  </a:lnTo>
                  <a:lnTo>
                    <a:pt x="284" y="510"/>
                  </a:lnTo>
                  <a:lnTo>
                    <a:pt x="284" y="510"/>
                  </a:lnTo>
                  <a:lnTo>
                    <a:pt x="284" y="510"/>
                  </a:lnTo>
                  <a:lnTo>
                    <a:pt x="284" y="506"/>
                  </a:lnTo>
                  <a:lnTo>
                    <a:pt x="284" y="506"/>
                  </a:lnTo>
                  <a:lnTo>
                    <a:pt x="284" y="506"/>
                  </a:lnTo>
                  <a:lnTo>
                    <a:pt x="284" y="506"/>
                  </a:lnTo>
                  <a:lnTo>
                    <a:pt x="284" y="502"/>
                  </a:lnTo>
                  <a:lnTo>
                    <a:pt x="284" y="502"/>
                  </a:lnTo>
                  <a:lnTo>
                    <a:pt x="284" y="502"/>
                  </a:lnTo>
                  <a:lnTo>
                    <a:pt x="284" y="502"/>
                  </a:lnTo>
                  <a:lnTo>
                    <a:pt x="284" y="498"/>
                  </a:lnTo>
                  <a:lnTo>
                    <a:pt x="284" y="498"/>
                  </a:lnTo>
                  <a:lnTo>
                    <a:pt x="284" y="498"/>
                  </a:lnTo>
                  <a:lnTo>
                    <a:pt x="284" y="498"/>
                  </a:lnTo>
                  <a:lnTo>
                    <a:pt x="284" y="498"/>
                  </a:lnTo>
                  <a:lnTo>
                    <a:pt x="284" y="494"/>
                  </a:lnTo>
                  <a:lnTo>
                    <a:pt x="284" y="494"/>
                  </a:lnTo>
                  <a:lnTo>
                    <a:pt x="284" y="494"/>
                  </a:lnTo>
                  <a:lnTo>
                    <a:pt x="284" y="494"/>
                  </a:lnTo>
                  <a:lnTo>
                    <a:pt x="284" y="492"/>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 name="Freeform 333"/>
            <p:cNvSpPr>
              <a:spLocks/>
            </p:cNvSpPr>
            <p:nvPr/>
          </p:nvSpPr>
          <p:spPr bwMode="auto">
            <a:xfrm>
              <a:off x="5055" y="3666"/>
              <a:ext cx="102" cy="291"/>
            </a:xfrm>
            <a:custGeom>
              <a:avLst/>
              <a:gdLst>
                <a:gd name="T0" fmla="*/ 0 w 204"/>
                <a:gd name="T1" fmla="*/ 512 h 584"/>
                <a:gd name="T2" fmla="*/ 4 w 204"/>
                <a:gd name="T3" fmla="*/ 488 h 584"/>
                <a:gd name="T4" fmla="*/ 4 w 204"/>
                <a:gd name="T5" fmla="*/ 458 h 584"/>
                <a:gd name="T6" fmla="*/ 4 w 204"/>
                <a:gd name="T7" fmla="*/ 420 h 584"/>
                <a:gd name="T8" fmla="*/ 8 w 204"/>
                <a:gd name="T9" fmla="*/ 366 h 584"/>
                <a:gd name="T10" fmla="*/ 8 w 204"/>
                <a:gd name="T11" fmla="*/ 292 h 584"/>
                <a:gd name="T12" fmla="*/ 12 w 204"/>
                <a:gd name="T13" fmla="*/ 136 h 584"/>
                <a:gd name="T14" fmla="*/ 16 w 204"/>
                <a:gd name="T15" fmla="*/ 54 h 584"/>
                <a:gd name="T16" fmla="*/ 16 w 204"/>
                <a:gd name="T17" fmla="*/ 16 h 584"/>
                <a:gd name="T18" fmla="*/ 16 w 204"/>
                <a:gd name="T19" fmla="*/ 0 h 584"/>
                <a:gd name="T20" fmla="*/ 20 w 204"/>
                <a:gd name="T21" fmla="*/ 12 h 584"/>
                <a:gd name="T22" fmla="*/ 20 w 204"/>
                <a:gd name="T23" fmla="*/ 50 h 584"/>
                <a:gd name="T24" fmla="*/ 20 w 204"/>
                <a:gd name="T25" fmla="*/ 92 h 584"/>
                <a:gd name="T26" fmla="*/ 24 w 204"/>
                <a:gd name="T27" fmla="*/ 124 h 584"/>
                <a:gd name="T28" fmla="*/ 24 w 204"/>
                <a:gd name="T29" fmla="*/ 242 h 584"/>
                <a:gd name="T30" fmla="*/ 28 w 204"/>
                <a:gd name="T31" fmla="*/ 338 h 584"/>
                <a:gd name="T32" fmla="*/ 28 w 204"/>
                <a:gd name="T33" fmla="*/ 400 h 584"/>
                <a:gd name="T34" fmla="*/ 28 w 204"/>
                <a:gd name="T35" fmla="*/ 446 h 584"/>
                <a:gd name="T36" fmla="*/ 32 w 204"/>
                <a:gd name="T37" fmla="*/ 480 h 584"/>
                <a:gd name="T38" fmla="*/ 32 w 204"/>
                <a:gd name="T39" fmla="*/ 508 h 584"/>
                <a:gd name="T40" fmla="*/ 36 w 204"/>
                <a:gd name="T41" fmla="*/ 526 h 584"/>
                <a:gd name="T42" fmla="*/ 36 w 204"/>
                <a:gd name="T43" fmla="*/ 546 h 584"/>
                <a:gd name="T44" fmla="*/ 40 w 204"/>
                <a:gd name="T45" fmla="*/ 558 h 584"/>
                <a:gd name="T46" fmla="*/ 40 w 204"/>
                <a:gd name="T47" fmla="*/ 570 h 584"/>
                <a:gd name="T48" fmla="*/ 46 w 204"/>
                <a:gd name="T49" fmla="*/ 576 h 584"/>
                <a:gd name="T50" fmla="*/ 50 w 204"/>
                <a:gd name="T51" fmla="*/ 580 h 584"/>
                <a:gd name="T52" fmla="*/ 62 w 204"/>
                <a:gd name="T53" fmla="*/ 584 h 584"/>
                <a:gd name="T54" fmla="*/ 82 w 204"/>
                <a:gd name="T55" fmla="*/ 584 h 584"/>
                <a:gd name="T56" fmla="*/ 92 w 204"/>
                <a:gd name="T57" fmla="*/ 584 h 584"/>
                <a:gd name="T58" fmla="*/ 100 w 204"/>
                <a:gd name="T59" fmla="*/ 580 h 584"/>
                <a:gd name="T60" fmla="*/ 104 w 204"/>
                <a:gd name="T61" fmla="*/ 570 h 584"/>
                <a:gd name="T62" fmla="*/ 108 w 204"/>
                <a:gd name="T63" fmla="*/ 562 h 584"/>
                <a:gd name="T64" fmla="*/ 108 w 204"/>
                <a:gd name="T65" fmla="*/ 554 h 584"/>
                <a:gd name="T66" fmla="*/ 108 w 204"/>
                <a:gd name="T67" fmla="*/ 550 h 584"/>
                <a:gd name="T68" fmla="*/ 112 w 204"/>
                <a:gd name="T69" fmla="*/ 534 h 584"/>
                <a:gd name="T70" fmla="*/ 112 w 204"/>
                <a:gd name="T71" fmla="*/ 516 h 584"/>
                <a:gd name="T72" fmla="*/ 116 w 204"/>
                <a:gd name="T73" fmla="*/ 488 h 584"/>
                <a:gd name="T74" fmla="*/ 116 w 204"/>
                <a:gd name="T75" fmla="*/ 462 h 584"/>
                <a:gd name="T76" fmla="*/ 120 w 204"/>
                <a:gd name="T77" fmla="*/ 416 h 584"/>
                <a:gd name="T78" fmla="*/ 120 w 204"/>
                <a:gd name="T79" fmla="*/ 362 h 584"/>
                <a:gd name="T80" fmla="*/ 124 w 204"/>
                <a:gd name="T81" fmla="*/ 282 h 584"/>
                <a:gd name="T82" fmla="*/ 124 w 204"/>
                <a:gd name="T83" fmla="*/ 132 h 584"/>
                <a:gd name="T84" fmla="*/ 128 w 204"/>
                <a:gd name="T85" fmla="*/ 66 h 584"/>
                <a:gd name="T86" fmla="*/ 128 w 204"/>
                <a:gd name="T87" fmla="*/ 36 h 584"/>
                <a:gd name="T88" fmla="*/ 128 w 204"/>
                <a:gd name="T89" fmla="*/ 28 h 584"/>
                <a:gd name="T90" fmla="*/ 132 w 204"/>
                <a:gd name="T91" fmla="*/ 36 h 584"/>
                <a:gd name="T92" fmla="*/ 132 w 204"/>
                <a:gd name="T93" fmla="*/ 66 h 584"/>
                <a:gd name="T94" fmla="*/ 136 w 204"/>
                <a:gd name="T95" fmla="*/ 132 h 584"/>
                <a:gd name="T96" fmla="*/ 136 w 204"/>
                <a:gd name="T97" fmla="*/ 282 h 584"/>
                <a:gd name="T98" fmla="*/ 140 w 204"/>
                <a:gd name="T99" fmla="*/ 366 h 584"/>
                <a:gd name="T100" fmla="*/ 140 w 204"/>
                <a:gd name="T101" fmla="*/ 424 h 584"/>
                <a:gd name="T102" fmla="*/ 142 w 204"/>
                <a:gd name="T103" fmla="*/ 462 h 584"/>
                <a:gd name="T104" fmla="*/ 142 w 204"/>
                <a:gd name="T105" fmla="*/ 492 h 584"/>
                <a:gd name="T106" fmla="*/ 146 w 204"/>
                <a:gd name="T107" fmla="*/ 516 h 584"/>
                <a:gd name="T108" fmla="*/ 146 w 204"/>
                <a:gd name="T109" fmla="*/ 534 h 584"/>
                <a:gd name="T110" fmla="*/ 150 w 204"/>
                <a:gd name="T111" fmla="*/ 550 h 584"/>
                <a:gd name="T112" fmla="*/ 150 w 204"/>
                <a:gd name="T113" fmla="*/ 562 h 584"/>
                <a:gd name="T114" fmla="*/ 154 w 204"/>
                <a:gd name="T115" fmla="*/ 570 h 584"/>
                <a:gd name="T116" fmla="*/ 162 w 204"/>
                <a:gd name="T117" fmla="*/ 576 h 584"/>
                <a:gd name="T118" fmla="*/ 170 w 204"/>
                <a:gd name="T119" fmla="*/ 580 h 584"/>
                <a:gd name="T120" fmla="*/ 182 w 204"/>
                <a:gd name="T121" fmla="*/ 580 h 584"/>
                <a:gd name="T122" fmla="*/ 188 w 204"/>
                <a:gd name="T123" fmla="*/ 572 h 584"/>
                <a:gd name="T124" fmla="*/ 196 w 204"/>
                <a:gd name="T125" fmla="*/ 572 h 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4" h="584">
                  <a:moveTo>
                    <a:pt x="0" y="520"/>
                  </a:moveTo>
                  <a:lnTo>
                    <a:pt x="0" y="520"/>
                  </a:lnTo>
                  <a:lnTo>
                    <a:pt x="0" y="520"/>
                  </a:lnTo>
                  <a:lnTo>
                    <a:pt x="0" y="520"/>
                  </a:lnTo>
                  <a:lnTo>
                    <a:pt x="0" y="520"/>
                  </a:lnTo>
                  <a:lnTo>
                    <a:pt x="0" y="520"/>
                  </a:lnTo>
                  <a:lnTo>
                    <a:pt x="0" y="516"/>
                  </a:lnTo>
                  <a:lnTo>
                    <a:pt x="0" y="512"/>
                  </a:lnTo>
                  <a:lnTo>
                    <a:pt x="0" y="512"/>
                  </a:lnTo>
                  <a:lnTo>
                    <a:pt x="0" y="508"/>
                  </a:lnTo>
                  <a:lnTo>
                    <a:pt x="0" y="504"/>
                  </a:lnTo>
                  <a:lnTo>
                    <a:pt x="4" y="500"/>
                  </a:lnTo>
                  <a:lnTo>
                    <a:pt x="4" y="496"/>
                  </a:lnTo>
                  <a:lnTo>
                    <a:pt x="4" y="496"/>
                  </a:lnTo>
                  <a:lnTo>
                    <a:pt x="4" y="492"/>
                  </a:lnTo>
                  <a:lnTo>
                    <a:pt x="4" y="488"/>
                  </a:lnTo>
                  <a:lnTo>
                    <a:pt x="4" y="484"/>
                  </a:lnTo>
                  <a:lnTo>
                    <a:pt x="4" y="480"/>
                  </a:lnTo>
                  <a:lnTo>
                    <a:pt x="4" y="476"/>
                  </a:lnTo>
                  <a:lnTo>
                    <a:pt x="4" y="474"/>
                  </a:lnTo>
                  <a:lnTo>
                    <a:pt x="4" y="470"/>
                  </a:lnTo>
                  <a:lnTo>
                    <a:pt x="4" y="466"/>
                  </a:lnTo>
                  <a:lnTo>
                    <a:pt x="4" y="462"/>
                  </a:lnTo>
                  <a:lnTo>
                    <a:pt x="4" y="458"/>
                  </a:lnTo>
                  <a:lnTo>
                    <a:pt x="4" y="454"/>
                  </a:lnTo>
                  <a:lnTo>
                    <a:pt x="4" y="450"/>
                  </a:lnTo>
                  <a:lnTo>
                    <a:pt x="4" y="446"/>
                  </a:lnTo>
                  <a:lnTo>
                    <a:pt x="4" y="438"/>
                  </a:lnTo>
                  <a:lnTo>
                    <a:pt x="4" y="434"/>
                  </a:lnTo>
                  <a:lnTo>
                    <a:pt x="4" y="426"/>
                  </a:lnTo>
                  <a:lnTo>
                    <a:pt x="4" y="424"/>
                  </a:lnTo>
                  <a:lnTo>
                    <a:pt x="4" y="420"/>
                  </a:lnTo>
                  <a:lnTo>
                    <a:pt x="8" y="412"/>
                  </a:lnTo>
                  <a:lnTo>
                    <a:pt x="8" y="404"/>
                  </a:lnTo>
                  <a:lnTo>
                    <a:pt x="8" y="400"/>
                  </a:lnTo>
                  <a:lnTo>
                    <a:pt x="8" y="392"/>
                  </a:lnTo>
                  <a:lnTo>
                    <a:pt x="8" y="384"/>
                  </a:lnTo>
                  <a:lnTo>
                    <a:pt x="8" y="378"/>
                  </a:lnTo>
                  <a:lnTo>
                    <a:pt x="8" y="370"/>
                  </a:lnTo>
                  <a:lnTo>
                    <a:pt x="8" y="366"/>
                  </a:lnTo>
                  <a:lnTo>
                    <a:pt x="8" y="358"/>
                  </a:lnTo>
                  <a:lnTo>
                    <a:pt x="8" y="350"/>
                  </a:lnTo>
                  <a:lnTo>
                    <a:pt x="8" y="342"/>
                  </a:lnTo>
                  <a:lnTo>
                    <a:pt x="8" y="330"/>
                  </a:lnTo>
                  <a:lnTo>
                    <a:pt x="8" y="324"/>
                  </a:lnTo>
                  <a:lnTo>
                    <a:pt x="8" y="316"/>
                  </a:lnTo>
                  <a:lnTo>
                    <a:pt x="8" y="304"/>
                  </a:lnTo>
                  <a:lnTo>
                    <a:pt x="8" y="292"/>
                  </a:lnTo>
                  <a:lnTo>
                    <a:pt x="8" y="282"/>
                  </a:lnTo>
                  <a:lnTo>
                    <a:pt x="8" y="266"/>
                  </a:lnTo>
                  <a:lnTo>
                    <a:pt x="12" y="246"/>
                  </a:lnTo>
                  <a:lnTo>
                    <a:pt x="12" y="220"/>
                  </a:lnTo>
                  <a:lnTo>
                    <a:pt x="12" y="192"/>
                  </a:lnTo>
                  <a:lnTo>
                    <a:pt x="12" y="170"/>
                  </a:lnTo>
                  <a:lnTo>
                    <a:pt x="12" y="150"/>
                  </a:lnTo>
                  <a:lnTo>
                    <a:pt x="12" y="136"/>
                  </a:lnTo>
                  <a:lnTo>
                    <a:pt x="12" y="124"/>
                  </a:lnTo>
                  <a:lnTo>
                    <a:pt x="12" y="108"/>
                  </a:lnTo>
                  <a:lnTo>
                    <a:pt x="12" y="100"/>
                  </a:lnTo>
                  <a:lnTo>
                    <a:pt x="12" y="88"/>
                  </a:lnTo>
                  <a:lnTo>
                    <a:pt x="12" y="82"/>
                  </a:lnTo>
                  <a:lnTo>
                    <a:pt x="12" y="70"/>
                  </a:lnTo>
                  <a:lnTo>
                    <a:pt x="16" y="62"/>
                  </a:lnTo>
                  <a:lnTo>
                    <a:pt x="16" y="54"/>
                  </a:lnTo>
                  <a:lnTo>
                    <a:pt x="16" y="50"/>
                  </a:lnTo>
                  <a:lnTo>
                    <a:pt x="16" y="42"/>
                  </a:lnTo>
                  <a:lnTo>
                    <a:pt x="16" y="36"/>
                  </a:lnTo>
                  <a:lnTo>
                    <a:pt x="16" y="32"/>
                  </a:lnTo>
                  <a:lnTo>
                    <a:pt x="16" y="28"/>
                  </a:lnTo>
                  <a:lnTo>
                    <a:pt x="16" y="20"/>
                  </a:lnTo>
                  <a:lnTo>
                    <a:pt x="16" y="20"/>
                  </a:lnTo>
                  <a:lnTo>
                    <a:pt x="16" y="16"/>
                  </a:lnTo>
                  <a:lnTo>
                    <a:pt x="16" y="12"/>
                  </a:lnTo>
                  <a:lnTo>
                    <a:pt x="16" y="8"/>
                  </a:lnTo>
                  <a:lnTo>
                    <a:pt x="16" y="4"/>
                  </a:lnTo>
                  <a:lnTo>
                    <a:pt x="16" y="4"/>
                  </a:lnTo>
                  <a:lnTo>
                    <a:pt x="16" y="0"/>
                  </a:lnTo>
                  <a:lnTo>
                    <a:pt x="16" y="0"/>
                  </a:lnTo>
                  <a:lnTo>
                    <a:pt x="16" y="0"/>
                  </a:lnTo>
                  <a:lnTo>
                    <a:pt x="16" y="0"/>
                  </a:lnTo>
                  <a:lnTo>
                    <a:pt x="16" y="0"/>
                  </a:lnTo>
                  <a:lnTo>
                    <a:pt x="16" y="0"/>
                  </a:lnTo>
                  <a:lnTo>
                    <a:pt x="16" y="0"/>
                  </a:lnTo>
                  <a:lnTo>
                    <a:pt x="20" y="0"/>
                  </a:lnTo>
                  <a:lnTo>
                    <a:pt x="20" y="4"/>
                  </a:lnTo>
                  <a:lnTo>
                    <a:pt x="20" y="4"/>
                  </a:lnTo>
                  <a:lnTo>
                    <a:pt x="20" y="8"/>
                  </a:lnTo>
                  <a:lnTo>
                    <a:pt x="20" y="12"/>
                  </a:lnTo>
                  <a:lnTo>
                    <a:pt x="20" y="16"/>
                  </a:lnTo>
                  <a:lnTo>
                    <a:pt x="20" y="20"/>
                  </a:lnTo>
                  <a:lnTo>
                    <a:pt x="20" y="24"/>
                  </a:lnTo>
                  <a:lnTo>
                    <a:pt x="20" y="28"/>
                  </a:lnTo>
                  <a:lnTo>
                    <a:pt x="20" y="32"/>
                  </a:lnTo>
                  <a:lnTo>
                    <a:pt x="20" y="40"/>
                  </a:lnTo>
                  <a:lnTo>
                    <a:pt x="20" y="42"/>
                  </a:lnTo>
                  <a:lnTo>
                    <a:pt x="20" y="50"/>
                  </a:lnTo>
                  <a:lnTo>
                    <a:pt x="20" y="58"/>
                  </a:lnTo>
                  <a:lnTo>
                    <a:pt x="20" y="66"/>
                  </a:lnTo>
                  <a:lnTo>
                    <a:pt x="20" y="70"/>
                  </a:lnTo>
                  <a:lnTo>
                    <a:pt x="20" y="78"/>
                  </a:lnTo>
                  <a:lnTo>
                    <a:pt x="20" y="82"/>
                  </a:lnTo>
                  <a:lnTo>
                    <a:pt x="20" y="86"/>
                  </a:lnTo>
                  <a:lnTo>
                    <a:pt x="20" y="88"/>
                  </a:lnTo>
                  <a:lnTo>
                    <a:pt x="20" y="92"/>
                  </a:lnTo>
                  <a:lnTo>
                    <a:pt x="20" y="96"/>
                  </a:lnTo>
                  <a:lnTo>
                    <a:pt x="20" y="100"/>
                  </a:lnTo>
                  <a:lnTo>
                    <a:pt x="20" y="104"/>
                  </a:lnTo>
                  <a:lnTo>
                    <a:pt x="20" y="112"/>
                  </a:lnTo>
                  <a:lnTo>
                    <a:pt x="20" y="112"/>
                  </a:lnTo>
                  <a:lnTo>
                    <a:pt x="20" y="116"/>
                  </a:lnTo>
                  <a:lnTo>
                    <a:pt x="24" y="120"/>
                  </a:lnTo>
                  <a:lnTo>
                    <a:pt x="24" y="124"/>
                  </a:lnTo>
                  <a:lnTo>
                    <a:pt x="24" y="128"/>
                  </a:lnTo>
                  <a:lnTo>
                    <a:pt x="24" y="128"/>
                  </a:lnTo>
                  <a:lnTo>
                    <a:pt x="24" y="136"/>
                  </a:lnTo>
                  <a:lnTo>
                    <a:pt x="24" y="150"/>
                  </a:lnTo>
                  <a:lnTo>
                    <a:pt x="24" y="166"/>
                  </a:lnTo>
                  <a:lnTo>
                    <a:pt x="24" y="186"/>
                  </a:lnTo>
                  <a:lnTo>
                    <a:pt x="24" y="216"/>
                  </a:lnTo>
                  <a:lnTo>
                    <a:pt x="24" y="242"/>
                  </a:lnTo>
                  <a:lnTo>
                    <a:pt x="24" y="262"/>
                  </a:lnTo>
                  <a:lnTo>
                    <a:pt x="24" y="278"/>
                  </a:lnTo>
                  <a:lnTo>
                    <a:pt x="24" y="288"/>
                  </a:lnTo>
                  <a:lnTo>
                    <a:pt x="24" y="300"/>
                  </a:lnTo>
                  <a:lnTo>
                    <a:pt x="28" y="312"/>
                  </a:lnTo>
                  <a:lnTo>
                    <a:pt x="28" y="320"/>
                  </a:lnTo>
                  <a:lnTo>
                    <a:pt x="28" y="330"/>
                  </a:lnTo>
                  <a:lnTo>
                    <a:pt x="28" y="338"/>
                  </a:lnTo>
                  <a:lnTo>
                    <a:pt x="28" y="346"/>
                  </a:lnTo>
                  <a:lnTo>
                    <a:pt x="28" y="354"/>
                  </a:lnTo>
                  <a:lnTo>
                    <a:pt x="28" y="366"/>
                  </a:lnTo>
                  <a:lnTo>
                    <a:pt x="28" y="374"/>
                  </a:lnTo>
                  <a:lnTo>
                    <a:pt x="28" y="380"/>
                  </a:lnTo>
                  <a:lnTo>
                    <a:pt x="28" y="388"/>
                  </a:lnTo>
                  <a:lnTo>
                    <a:pt x="28" y="392"/>
                  </a:lnTo>
                  <a:lnTo>
                    <a:pt x="28" y="400"/>
                  </a:lnTo>
                  <a:lnTo>
                    <a:pt x="28" y="408"/>
                  </a:lnTo>
                  <a:lnTo>
                    <a:pt x="28" y="412"/>
                  </a:lnTo>
                  <a:lnTo>
                    <a:pt x="28" y="420"/>
                  </a:lnTo>
                  <a:lnTo>
                    <a:pt x="28" y="424"/>
                  </a:lnTo>
                  <a:lnTo>
                    <a:pt x="28" y="430"/>
                  </a:lnTo>
                  <a:lnTo>
                    <a:pt x="28" y="434"/>
                  </a:lnTo>
                  <a:lnTo>
                    <a:pt x="28" y="442"/>
                  </a:lnTo>
                  <a:lnTo>
                    <a:pt x="28" y="446"/>
                  </a:lnTo>
                  <a:lnTo>
                    <a:pt x="28" y="454"/>
                  </a:lnTo>
                  <a:lnTo>
                    <a:pt x="28" y="458"/>
                  </a:lnTo>
                  <a:lnTo>
                    <a:pt x="28" y="462"/>
                  </a:lnTo>
                  <a:lnTo>
                    <a:pt x="32" y="466"/>
                  </a:lnTo>
                  <a:lnTo>
                    <a:pt x="32" y="470"/>
                  </a:lnTo>
                  <a:lnTo>
                    <a:pt x="32" y="474"/>
                  </a:lnTo>
                  <a:lnTo>
                    <a:pt x="32" y="476"/>
                  </a:lnTo>
                  <a:lnTo>
                    <a:pt x="32" y="480"/>
                  </a:lnTo>
                  <a:lnTo>
                    <a:pt x="32" y="484"/>
                  </a:lnTo>
                  <a:lnTo>
                    <a:pt x="32" y="488"/>
                  </a:lnTo>
                  <a:lnTo>
                    <a:pt x="32" y="492"/>
                  </a:lnTo>
                  <a:lnTo>
                    <a:pt x="32" y="496"/>
                  </a:lnTo>
                  <a:lnTo>
                    <a:pt x="32" y="496"/>
                  </a:lnTo>
                  <a:lnTo>
                    <a:pt x="32" y="500"/>
                  </a:lnTo>
                  <a:lnTo>
                    <a:pt x="32" y="504"/>
                  </a:lnTo>
                  <a:lnTo>
                    <a:pt x="32" y="508"/>
                  </a:lnTo>
                  <a:lnTo>
                    <a:pt x="32" y="512"/>
                  </a:lnTo>
                  <a:lnTo>
                    <a:pt x="32" y="512"/>
                  </a:lnTo>
                  <a:lnTo>
                    <a:pt x="32" y="516"/>
                  </a:lnTo>
                  <a:lnTo>
                    <a:pt x="32" y="520"/>
                  </a:lnTo>
                  <a:lnTo>
                    <a:pt x="32" y="520"/>
                  </a:lnTo>
                  <a:lnTo>
                    <a:pt x="32" y="522"/>
                  </a:lnTo>
                  <a:lnTo>
                    <a:pt x="32" y="526"/>
                  </a:lnTo>
                  <a:lnTo>
                    <a:pt x="36" y="526"/>
                  </a:lnTo>
                  <a:lnTo>
                    <a:pt x="36" y="530"/>
                  </a:lnTo>
                  <a:lnTo>
                    <a:pt x="36" y="534"/>
                  </a:lnTo>
                  <a:lnTo>
                    <a:pt x="36" y="534"/>
                  </a:lnTo>
                  <a:lnTo>
                    <a:pt x="36" y="538"/>
                  </a:lnTo>
                  <a:lnTo>
                    <a:pt x="36" y="538"/>
                  </a:lnTo>
                  <a:lnTo>
                    <a:pt x="36" y="542"/>
                  </a:lnTo>
                  <a:lnTo>
                    <a:pt x="36" y="542"/>
                  </a:lnTo>
                  <a:lnTo>
                    <a:pt x="36" y="546"/>
                  </a:lnTo>
                  <a:lnTo>
                    <a:pt x="36" y="546"/>
                  </a:lnTo>
                  <a:lnTo>
                    <a:pt x="36" y="550"/>
                  </a:lnTo>
                  <a:lnTo>
                    <a:pt x="36" y="550"/>
                  </a:lnTo>
                  <a:lnTo>
                    <a:pt x="36" y="550"/>
                  </a:lnTo>
                  <a:lnTo>
                    <a:pt x="36" y="554"/>
                  </a:lnTo>
                  <a:lnTo>
                    <a:pt x="36" y="554"/>
                  </a:lnTo>
                  <a:lnTo>
                    <a:pt x="40" y="558"/>
                  </a:lnTo>
                  <a:lnTo>
                    <a:pt x="40" y="558"/>
                  </a:lnTo>
                  <a:lnTo>
                    <a:pt x="40" y="558"/>
                  </a:lnTo>
                  <a:lnTo>
                    <a:pt x="40" y="562"/>
                  </a:lnTo>
                  <a:lnTo>
                    <a:pt x="40" y="562"/>
                  </a:lnTo>
                  <a:lnTo>
                    <a:pt x="40" y="562"/>
                  </a:lnTo>
                  <a:lnTo>
                    <a:pt x="40" y="566"/>
                  </a:lnTo>
                  <a:lnTo>
                    <a:pt x="40" y="566"/>
                  </a:lnTo>
                  <a:lnTo>
                    <a:pt x="40" y="566"/>
                  </a:lnTo>
                  <a:lnTo>
                    <a:pt x="40" y="570"/>
                  </a:lnTo>
                  <a:lnTo>
                    <a:pt x="44" y="570"/>
                  </a:lnTo>
                  <a:lnTo>
                    <a:pt x="44" y="570"/>
                  </a:lnTo>
                  <a:lnTo>
                    <a:pt x="44" y="572"/>
                  </a:lnTo>
                  <a:lnTo>
                    <a:pt x="44" y="572"/>
                  </a:lnTo>
                  <a:lnTo>
                    <a:pt x="44" y="572"/>
                  </a:lnTo>
                  <a:lnTo>
                    <a:pt x="44" y="576"/>
                  </a:lnTo>
                  <a:lnTo>
                    <a:pt x="44" y="576"/>
                  </a:lnTo>
                  <a:lnTo>
                    <a:pt x="46" y="576"/>
                  </a:lnTo>
                  <a:lnTo>
                    <a:pt x="46" y="576"/>
                  </a:lnTo>
                  <a:lnTo>
                    <a:pt x="46" y="576"/>
                  </a:lnTo>
                  <a:lnTo>
                    <a:pt x="46" y="580"/>
                  </a:lnTo>
                  <a:lnTo>
                    <a:pt x="46" y="580"/>
                  </a:lnTo>
                  <a:lnTo>
                    <a:pt x="46" y="580"/>
                  </a:lnTo>
                  <a:lnTo>
                    <a:pt x="50" y="580"/>
                  </a:lnTo>
                  <a:lnTo>
                    <a:pt x="50" y="580"/>
                  </a:lnTo>
                  <a:lnTo>
                    <a:pt x="50" y="580"/>
                  </a:lnTo>
                  <a:lnTo>
                    <a:pt x="50" y="580"/>
                  </a:lnTo>
                  <a:lnTo>
                    <a:pt x="54" y="584"/>
                  </a:lnTo>
                  <a:lnTo>
                    <a:pt x="54" y="584"/>
                  </a:lnTo>
                  <a:lnTo>
                    <a:pt x="54" y="584"/>
                  </a:lnTo>
                  <a:lnTo>
                    <a:pt x="58" y="584"/>
                  </a:lnTo>
                  <a:lnTo>
                    <a:pt x="58" y="584"/>
                  </a:lnTo>
                  <a:lnTo>
                    <a:pt x="62" y="584"/>
                  </a:lnTo>
                  <a:lnTo>
                    <a:pt x="62" y="584"/>
                  </a:lnTo>
                  <a:lnTo>
                    <a:pt x="66" y="584"/>
                  </a:lnTo>
                  <a:lnTo>
                    <a:pt x="66" y="584"/>
                  </a:lnTo>
                  <a:lnTo>
                    <a:pt x="70" y="584"/>
                  </a:lnTo>
                  <a:lnTo>
                    <a:pt x="74" y="584"/>
                  </a:lnTo>
                  <a:lnTo>
                    <a:pt x="74" y="584"/>
                  </a:lnTo>
                  <a:lnTo>
                    <a:pt x="78" y="584"/>
                  </a:lnTo>
                  <a:lnTo>
                    <a:pt x="82" y="584"/>
                  </a:lnTo>
                  <a:lnTo>
                    <a:pt x="82" y="584"/>
                  </a:lnTo>
                  <a:lnTo>
                    <a:pt x="86" y="584"/>
                  </a:lnTo>
                  <a:lnTo>
                    <a:pt x="86" y="584"/>
                  </a:lnTo>
                  <a:lnTo>
                    <a:pt x="90" y="584"/>
                  </a:lnTo>
                  <a:lnTo>
                    <a:pt x="90" y="584"/>
                  </a:lnTo>
                  <a:lnTo>
                    <a:pt x="90" y="584"/>
                  </a:lnTo>
                  <a:lnTo>
                    <a:pt x="90" y="584"/>
                  </a:lnTo>
                  <a:lnTo>
                    <a:pt x="90" y="584"/>
                  </a:lnTo>
                  <a:lnTo>
                    <a:pt x="92" y="584"/>
                  </a:lnTo>
                  <a:lnTo>
                    <a:pt x="92" y="584"/>
                  </a:lnTo>
                  <a:lnTo>
                    <a:pt x="92" y="584"/>
                  </a:lnTo>
                  <a:lnTo>
                    <a:pt x="96" y="580"/>
                  </a:lnTo>
                  <a:lnTo>
                    <a:pt x="96" y="580"/>
                  </a:lnTo>
                  <a:lnTo>
                    <a:pt x="96" y="580"/>
                  </a:lnTo>
                  <a:lnTo>
                    <a:pt x="96" y="580"/>
                  </a:lnTo>
                  <a:lnTo>
                    <a:pt x="96" y="580"/>
                  </a:lnTo>
                  <a:lnTo>
                    <a:pt x="100" y="580"/>
                  </a:lnTo>
                  <a:lnTo>
                    <a:pt x="100" y="576"/>
                  </a:lnTo>
                  <a:lnTo>
                    <a:pt x="100" y="576"/>
                  </a:lnTo>
                  <a:lnTo>
                    <a:pt x="100" y="576"/>
                  </a:lnTo>
                  <a:lnTo>
                    <a:pt x="100" y="576"/>
                  </a:lnTo>
                  <a:lnTo>
                    <a:pt x="100" y="572"/>
                  </a:lnTo>
                  <a:lnTo>
                    <a:pt x="104" y="572"/>
                  </a:lnTo>
                  <a:lnTo>
                    <a:pt x="104" y="572"/>
                  </a:lnTo>
                  <a:lnTo>
                    <a:pt x="104" y="570"/>
                  </a:lnTo>
                  <a:lnTo>
                    <a:pt x="104" y="570"/>
                  </a:lnTo>
                  <a:lnTo>
                    <a:pt x="104" y="570"/>
                  </a:lnTo>
                  <a:lnTo>
                    <a:pt x="104" y="566"/>
                  </a:lnTo>
                  <a:lnTo>
                    <a:pt x="104" y="566"/>
                  </a:lnTo>
                  <a:lnTo>
                    <a:pt x="104" y="566"/>
                  </a:lnTo>
                  <a:lnTo>
                    <a:pt x="104" y="562"/>
                  </a:lnTo>
                  <a:lnTo>
                    <a:pt x="108" y="562"/>
                  </a:lnTo>
                  <a:lnTo>
                    <a:pt x="108" y="562"/>
                  </a:lnTo>
                  <a:lnTo>
                    <a:pt x="108" y="562"/>
                  </a:lnTo>
                  <a:lnTo>
                    <a:pt x="108" y="558"/>
                  </a:lnTo>
                  <a:lnTo>
                    <a:pt x="108" y="558"/>
                  </a:lnTo>
                  <a:lnTo>
                    <a:pt x="108" y="558"/>
                  </a:lnTo>
                  <a:lnTo>
                    <a:pt x="108" y="558"/>
                  </a:lnTo>
                  <a:lnTo>
                    <a:pt x="108" y="558"/>
                  </a:lnTo>
                  <a:lnTo>
                    <a:pt x="108" y="558"/>
                  </a:lnTo>
                  <a:lnTo>
                    <a:pt x="108" y="554"/>
                  </a:lnTo>
                  <a:lnTo>
                    <a:pt x="108" y="554"/>
                  </a:lnTo>
                  <a:lnTo>
                    <a:pt x="108" y="554"/>
                  </a:lnTo>
                  <a:lnTo>
                    <a:pt x="108" y="554"/>
                  </a:lnTo>
                  <a:lnTo>
                    <a:pt x="108" y="554"/>
                  </a:lnTo>
                  <a:lnTo>
                    <a:pt x="108" y="554"/>
                  </a:lnTo>
                  <a:lnTo>
                    <a:pt x="108" y="550"/>
                  </a:lnTo>
                  <a:lnTo>
                    <a:pt x="108" y="550"/>
                  </a:lnTo>
                  <a:lnTo>
                    <a:pt x="108" y="550"/>
                  </a:lnTo>
                  <a:lnTo>
                    <a:pt x="108" y="550"/>
                  </a:lnTo>
                  <a:lnTo>
                    <a:pt x="108" y="546"/>
                  </a:lnTo>
                  <a:lnTo>
                    <a:pt x="108" y="546"/>
                  </a:lnTo>
                  <a:lnTo>
                    <a:pt x="112" y="542"/>
                  </a:lnTo>
                  <a:lnTo>
                    <a:pt x="112" y="542"/>
                  </a:lnTo>
                  <a:lnTo>
                    <a:pt x="112" y="538"/>
                  </a:lnTo>
                  <a:lnTo>
                    <a:pt x="112" y="538"/>
                  </a:lnTo>
                  <a:lnTo>
                    <a:pt x="112" y="534"/>
                  </a:lnTo>
                  <a:lnTo>
                    <a:pt x="112" y="530"/>
                  </a:lnTo>
                  <a:lnTo>
                    <a:pt x="112" y="530"/>
                  </a:lnTo>
                  <a:lnTo>
                    <a:pt x="112" y="526"/>
                  </a:lnTo>
                  <a:lnTo>
                    <a:pt x="112" y="522"/>
                  </a:lnTo>
                  <a:lnTo>
                    <a:pt x="112" y="522"/>
                  </a:lnTo>
                  <a:lnTo>
                    <a:pt x="112" y="520"/>
                  </a:lnTo>
                  <a:lnTo>
                    <a:pt x="112" y="516"/>
                  </a:lnTo>
                  <a:lnTo>
                    <a:pt x="112" y="516"/>
                  </a:lnTo>
                  <a:lnTo>
                    <a:pt x="112" y="512"/>
                  </a:lnTo>
                  <a:lnTo>
                    <a:pt x="116" y="508"/>
                  </a:lnTo>
                  <a:lnTo>
                    <a:pt x="116" y="504"/>
                  </a:lnTo>
                  <a:lnTo>
                    <a:pt x="116" y="504"/>
                  </a:lnTo>
                  <a:lnTo>
                    <a:pt x="116" y="500"/>
                  </a:lnTo>
                  <a:lnTo>
                    <a:pt x="116" y="496"/>
                  </a:lnTo>
                  <a:lnTo>
                    <a:pt x="116" y="492"/>
                  </a:lnTo>
                  <a:lnTo>
                    <a:pt x="116" y="488"/>
                  </a:lnTo>
                  <a:lnTo>
                    <a:pt x="116" y="484"/>
                  </a:lnTo>
                  <a:lnTo>
                    <a:pt x="116" y="480"/>
                  </a:lnTo>
                  <a:lnTo>
                    <a:pt x="116" y="480"/>
                  </a:lnTo>
                  <a:lnTo>
                    <a:pt x="116" y="476"/>
                  </a:lnTo>
                  <a:lnTo>
                    <a:pt x="116" y="474"/>
                  </a:lnTo>
                  <a:lnTo>
                    <a:pt x="116" y="470"/>
                  </a:lnTo>
                  <a:lnTo>
                    <a:pt x="116" y="466"/>
                  </a:lnTo>
                  <a:lnTo>
                    <a:pt x="116" y="462"/>
                  </a:lnTo>
                  <a:lnTo>
                    <a:pt x="116" y="454"/>
                  </a:lnTo>
                  <a:lnTo>
                    <a:pt x="116" y="450"/>
                  </a:lnTo>
                  <a:lnTo>
                    <a:pt x="116" y="446"/>
                  </a:lnTo>
                  <a:lnTo>
                    <a:pt x="116" y="438"/>
                  </a:lnTo>
                  <a:lnTo>
                    <a:pt x="120" y="434"/>
                  </a:lnTo>
                  <a:lnTo>
                    <a:pt x="120" y="426"/>
                  </a:lnTo>
                  <a:lnTo>
                    <a:pt x="120" y="424"/>
                  </a:lnTo>
                  <a:lnTo>
                    <a:pt x="120" y="416"/>
                  </a:lnTo>
                  <a:lnTo>
                    <a:pt x="120" y="412"/>
                  </a:lnTo>
                  <a:lnTo>
                    <a:pt x="120" y="404"/>
                  </a:lnTo>
                  <a:lnTo>
                    <a:pt x="120" y="396"/>
                  </a:lnTo>
                  <a:lnTo>
                    <a:pt x="120" y="388"/>
                  </a:lnTo>
                  <a:lnTo>
                    <a:pt x="120" y="384"/>
                  </a:lnTo>
                  <a:lnTo>
                    <a:pt x="120" y="378"/>
                  </a:lnTo>
                  <a:lnTo>
                    <a:pt x="120" y="370"/>
                  </a:lnTo>
                  <a:lnTo>
                    <a:pt x="120" y="362"/>
                  </a:lnTo>
                  <a:lnTo>
                    <a:pt x="120" y="350"/>
                  </a:lnTo>
                  <a:lnTo>
                    <a:pt x="120" y="342"/>
                  </a:lnTo>
                  <a:lnTo>
                    <a:pt x="120" y="334"/>
                  </a:lnTo>
                  <a:lnTo>
                    <a:pt x="120" y="324"/>
                  </a:lnTo>
                  <a:lnTo>
                    <a:pt x="120" y="316"/>
                  </a:lnTo>
                  <a:lnTo>
                    <a:pt x="120" y="304"/>
                  </a:lnTo>
                  <a:lnTo>
                    <a:pt x="120" y="292"/>
                  </a:lnTo>
                  <a:lnTo>
                    <a:pt x="124" y="282"/>
                  </a:lnTo>
                  <a:lnTo>
                    <a:pt x="124" y="262"/>
                  </a:lnTo>
                  <a:lnTo>
                    <a:pt x="124" y="234"/>
                  </a:lnTo>
                  <a:lnTo>
                    <a:pt x="124" y="204"/>
                  </a:lnTo>
                  <a:lnTo>
                    <a:pt x="124" y="186"/>
                  </a:lnTo>
                  <a:lnTo>
                    <a:pt x="124" y="170"/>
                  </a:lnTo>
                  <a:lnTo>
                    <a:pt x="124" y="154"/>
                  </a:lnTo>
                  <a:lnTo>
                    <a:pt x="124" y="142"/>
                  </a:lnTo>
                  <a:lnTo>
                    <a:pt x="124" y="132"/>
                  </a:lnTo>
                  <a:lnTo>
                    <a:pt x="124" y="120"/>
                  </a:lnTo>
                  <a:lnTo>
                    <a:pt x="128" y="112"/>
                  </a:lnTo>
                  <a:lnTo>
                    <a:pt x="128" y="100"/>
                  </a:lnTo>
                  <a:lnTo>
                    <a:pt x="128" y="92"/>
                  </a:lnTo>
                  <a:lnTo>
                    <a:pt x="128" y="86"/>
                  </a:lnTo>
                  <a:lnTo>
                    <a:pt x="128" y="78"/>
                  </a:lnTo>
                  <a:lnTo>
                    <a:pt x="128" y="70"/>
                  </a:lnTo>
                  <a:lnTo>
                    <a:pt x="128" y="66"/>
                  </a:lnTo>
                  <a:lnTo>
                    <a:pt x="128" y="58"/>
                  </a:lnTo>
                  <a:lnTo>
                    <a:pt x="128" y="54"/>
                  </a:lnTo>
                  <a:lnTo>
                    <a:pt x="128" y="50"/>
                  </a:lnTo>
                  <a:lnTo>
                    <a:pt x="128" y="46"/>
                  </a:lnTo>
                  <a:lnTo>
                    <a:pt x="128" y="42"/>
                  </a:lnTo>
                  <a:lnTo>
                    <a:pt x="128" y="40"/>
                  </a:lnTo>
                  <a:lnTo>
                    <a:pt x="128" y="40"/>
                  </a:lnTo>
                  <a:lnTo>
                    <a:pt x="128" y="36"/>
                  </a:lnTo>
                  <a:lnTo>
                    <a:pt x="128" y="36"/>
                  </a:lnTo>
                  <a:lnTo>
                    <a:pt x="128" y="32"/>
                  </a:lnTo>
                  <a:lnTo>
                    <a:pt x="128" y="32"/>
                  </a:lnTo>
                  <a:lnTo>
                    <a:pt x="128" y="32"/>
                  </a:lnTo>
                  <a:lnTo>
                    <a:pt x="128" y="28"/>
                  </a:lnTo>
                  <a:lnTo>
                    <a:pt x="128" y="28"/>
                  </a:lnTo>
                  <a:lnTo>
                    <a:pt x="128" y="28"/>
                  </a:lnTo>
                  <a:lnTo>
                    <a:pt x="128" y="28"/>
                  </a:lnTo>
                  <a:lnTo>
                    <a:pt x="132" y="28"/>
                  </a:lnTo>
                  <a:lnTo>
                    <a:pt x="132" y="28"/>
                  </a:lnTo>
                  <a:lnTo>
                    <a:pt x="132" y="28"/>
                  </a:lnTo>
                  <a:lnTo>
                    <a:pt x="132" y="28"/>
                  </a:lnTo>
                  <a:lnTo>
                    <a:pt x="132" y="32"/>
                  </a:lnTo>
                  <a:lnTo>
                    <a:pt x="132" y="32"/>
                  </a:lnTo>
                  <a:lnTo>
                    <a:pt x="132" y="36"/>
                  </a:lnTo>
                  <a:lnTo>
                    <a:pt x="132" y="36"/>
                  </a:lnTo>
                  <a:lnTo>
                    <a:pt x="132" y="40"/>
                  </a:lnTo>
                  <a:lnTo>
                    <a:pt x="132" y="42"/>
                  </a:lnTo>
                  <a:lnTo>
                    <a:pt x="132" y="42"/>
                  </a:lnTo>
                  <a:lnTo>
                    <a:pt x="132" y="46"/>
                  </a:lnTo>
                  <a:lnTo>
                    <a:pt x="132" y="50"/>
                  </a:lnTo>
                  <a:lnTo>
                    <a:pt x="132" y="58"/>
                  </a:lnTo>
                  <a:lnTo>
                    <a:pt x="132" y="62"/>
                  </a:lnTo>
                  <a:lnTo>
                    <a:pt x="132" y="66"/>
                  </a:lnTo>
                  <a:lnTo>
                    <a:pt x="132" y="74"/>
                  </a:lnTo>
                  <a:lnTo>
                    <a:pt x="132" y="82"/>
                  </a:lnTo>
                  <a:lnTo>
                    <a:pt x="132" y="88"/>
                  </a:lnTo>
                  <a:lnTo>
                    <a:pt x="132" y="96"/>
                  </a:lnTo>
                  <a:lnTo>
                    <a:pt x="132" y="104"/>
                  </a:lnTo>
                  <a:lnTo>
                    <a:pt x="136" y="112"/>
                  </a:lnTo>
                  <a:lnTo>
                    <a:pt x="136" y="124"/>
                  </a:lnTo>
                  <a:lnTo>
                    <a:pt x="136" y="132"/>
                  </a:lnTo>
                  <a:lnTo>
                    <a:pt x="136" y="142"/>
                  </a:lnTo>
                  <a:lnTo>
                    <a:pt x="136" y="158"/>
                  </a:lnTo>
                  <a:lnTo>
                    <a:pt x="136" y="170"/>
                  </a:lnTo>
                  <a:lnTo>
                    <a:pt x="136" y="188"/>
                  </a:lnTo>
                  <a:lnTo>
                    <a:pt x="136" y="208"/>
                  </a:lnTo>
                  <a:lnTo>
                    <a:pt x="136" y="234"/>
                  </a:lnTo>
                  <a:lnTo>
                    <a:pt x="136" y="266"/>
                  </a:lnTo>
                  <a:lnTo>
                    <a:pt x="136" y="282"/>
                  </a:lnTo>
                  <a:lnTo>
                    <a:pt x="140" y="296"/>
                  </a:lnTo>
                  <a:lnTo>
                    <a:pt x="140" y="308"/>
                  </a:lnTo>
                  <a:lnTo>
                    <a:pt x="140" y="320"/>
                  </a:lnTo>
                  <a:lnTo>
                    <a:pt x="140" y="328"/>
                  </a:lnTo>
                  <a:lnTo>
                    <a:pt x="140" y="338"/>
                  </a:lnTo>
                  <a:lnTo>
                    <a:pt x="140" y="346"/>
                  </a:lnTo>
                  <a:lnTo>
                    <a:pt x="140" y="358"/>
                  </a:lnTo>
                  <a:lnTo>
                    <a:pt x="140" y="366"/>
                  </a:lnTo>
                  <a:lnTo>
                    <a:pt x="140" y="374"/>
                  </a:lnTo>
                  <a:lnTo>
                    <a:pt x="140" y="380"/>
                  </a:lnTo>
                  <a:lnTo>
                    <a:pt x="140" y="388"/>
                  </a:lnTo>
                  <a:lnTo>
                    <a:pt x="140" y="396"/>
                  </a:lnTo>
                  <a:lnTo>
                    <a:pt x="140" y="404"/>
                  </a:lnTo>
                  <a:lnTo>
                    <a:pt x="140" y="408"/>
                  </a:lnTo>
                  <a:lnTo>
                    <a:pt x="140" y="416"/>
                  </a:lnTo>
                  <a:lnTo>
                    <a:pt x="140" y="424"/>
                  </a:lnTo>
                  <a:lnTo>
                    <a:pt x="140" y="426"/>
                  </a:lnTo>
                  <a:lnTo>
                    <a:pt x="140" y="434"/>
                  </a:lnTo>
                  <a:lnTo>
                    <a:pt x="140" y="438"/>
                  </a:lnTo>
                  <a:lnTo>
                    <a:pt x="142" y="446"/>
                  </a:lnTo>
                  <a:lnTo>
                    <a:pt x="142" y="450"/>
                  </a:lnTo>
                  <a:lnTo>
                    <a:pt x="142" y="454"/>
                  </a:lnTo>
                  <a:lnTo>
                    <a:pt x="142" y="458"/>
                  </a:lnTo>
                  <a:lnTo>
                    <a:pt x="142" y="462"/>
                  </a:lnTo>
                  <a:lnTo>
                    <a:pt x="142" y="466"/>
                  </a:lnTo>
                  <a:lnTo>
                    <a:pt x="142" y="470"/>
                  </a:lnTo>
                  <a:lnTo>
                    <a:pt x="142" y="474"/>
                  </a:lnTo>
                  <a:lnTo>
                    <a:pt x="142" y="476"/>
                  </a:lnTo>
                  <a:lnTo>
                    <a:pt x="142" y="480"/>
                  </a:lnTo>
                  <a:lnTo>
                    <a:pt x="142" y="484"/>
                  </a:lnTo>
                  <a:lnTo>
                    <a:pt x="142" y="488"/>
                  </a:lnTo>
                  <a:lnTo>
                    <a:pt x="142" y="492"/>
                  </a:lnTo>
                  <a:lnTo>
                    <a:pt x="142" y="496"/>
                  </a:lnTo>
                  <a:lnTo>
                    <a:pt x="142" y="500"/>
                  </a:lnTo>
                  <a:lnTo>
                    <a:pt x="142" y="504"/>
                  </a:lnTo>
                  <a:lnTo>
                    <a:pt x="142" y="504"/>
                  </a:lnTo>
                  <a:lnTo>
                    <a:pt x="142" y="508"/>
                  </a:lnTo>
                  <a:lnTo>
                    <a:pt x="142" y="512"/>
                  </a:lnTo>
                  <a:lnTo>
                    <a:pt x="142" y="516"/>
                  </a:lnTo>
                  <a:lnTo>
                    <a:pt x="146" y="516"/>
                  </a:lnTo>
                  <a:lnTo>
                    <a:pt x="146" y="520"/>
                  </a:lnTo>
                  <a:lnTo>
                    <a:pt x="146" y="522"/>
                  </a:lnTo>
                  <a:lnTo>
                    <a:pt x="146" y="522"/>
                  </a:lnTo>
                  <a:lnTo>
                    <a:pt x="146" y="526"/>
                  </a:lnTo>
                  <a:lnTo>
                    <a:pt x="146" y="526"/>
                  </a:lnTo>
                  <a:lnTo>
                    <a:pt x="146" y="530"/>
                  </a:lnTo>
                  <a:lnTo>
                    <a:pt x="146" y="534"/>
                  </a:lnTo>
                  <a:lnTo>
                    <a:pt x="146" y="534"/>
                  </a:lnTo>
                  <a:lnTo>
                    <a:pt x="146" y="538"/>
                  </a:lnTo>
                  <a:lnTo>
                    <a:pt x="146" y="538"/>
                  </a:lnTo>
                  <a:lnTo>
                    <a:pt x="146" y="542"/>
                  </a:lnTo>
                  <a:lnTo>
                    <a:pt x="146" y="542"/>
                  </a:lnTo>
                  <a:lnTo>
                    <a:pt x="146" y="546"/>
                  </a:lnTo>
                  <a:lnTo>
                    <a:pt x="146" y="546"/>
                  </a:lnTo>
                  <a:lnTo>
                    <a:pt x="146" y="546"/>
                  </a:lnTo>
                  <a:lnTo>
                    <a:pt x="150" y="550"/>
                  </a:lnTo>
                  <a:lnTo>
                    <a:pt x="150" y="550"/>
                  </a:lnTo>
                  <a:lnTo>
                    <a:pt x="150" y="554"/>
                  </a:lnTo>
                  <a:lnTo>
                    <a:pt x="150" y="554"/>
                  </a:lnTo>
                  <a:lnTo>
                    <a:pt x="150" y="554"/>
                  </a:lnTo>
                  <a:lnTo>
                    <a:pt x="150" y="558"/>
                  </a:lnTo>
                  <a:lnTo>
                    <a:pt x="150" y="558"/>
                  </a:lnTo>
                  <a:lnTo>
                    <a:pt x="150" y="558"/>
                  </a:lnTo>
                  <a:lnTo>
                    <a:pt x="150" y="562"/>
                  </a:lnTo>
                  <a:lnTo>
                    <a:pt x="150" y="562"/>
                  </a:lnTo>
                  <a:lnTo>
                    <a:pt x="150" y="562"/>
                  </a:lnTo>
                  <a:lnTo>
                    <a:pt x="154" y="566"/>
                  </a:lnTo>
                  <a:lnTo>
                    <a:pt x="154" y="566"/>
                  </a:lnTo>
                  <a:lnTo>
                    <a:pt x="154" y="566"/>
                  </a:lnTo>
                  <a:lnTo>
                    <a:pt x="154" y="570"/>
                  </a:lnTo>
                  <a:lnTo>
                    <a:pt x="154" y="570"/>
                  </a:lnTo>
                  <a:lnTo>
                    <a:pt x="154" y="570"/>
                  </a:lnTo>
                  <a:lnTo>
                    <a:pt x="154" y="572"/>
                  </a:lnTo>
                  <a:lnTo>
                    <a:pt x="158" y="572"/>
                  </a:lnTo>
                  <a:lnTo>
                    <a:pt x="158" y="572"/>
                  </a:lnTo>
                  <a:lnTo>
                    <a:pt x="158" y="572"/>
                  </a:lnTo>
                  <a:lnTo>
                    <a:pt x="158" y="572"/>
                  </a:lnTo>
                  <a:lnTo>
                    <a:pt x="158" y="576"/>
                  </a:lnTo>
                  <a:lnTo>
                    <a:pt x="162" y="576"/>
                  </a:lnTo>
                  <a:lnTo>
                    <a:pt x="162" y="576"/>
                  </a:lnTo>
                  <a:lnTo>
                    <a:pt x="162" y="576"/>
                  </a:lnTo>
                  <a:lnTo>
                    <a:pt x="162" y="576"/>
                  </a:lnTo>
                  <a:lnTo>
                    <a:pt x="166" y="576"/>
                  </a:lnTo>
                  <a:lnTo>
                    <a:pt x="166" y="580"/>
                  </a:lnTo>
                  <a:lnTo>
                    <a:pt x="166" y="580"/>
                  </a:lnTo>
                  <a:lnTo>
                    <a:pt x="170" y="580"/>
                  </a:lnTo>
                  <a:lnTo>
                    <a:pt x="170" y="580"/>
                  </a:lnTo>
                  <a:lnTo>
                    <a:pt x="170" y="580"/>
                  </a:lnTo>
                  <a:lnTo>
                    <a:pt x="174" y="580"/>
                  </a:lnTo>
                  <a:lnTo>
                    <a:pt x="174" y="580"/>
                  </a:lnTo>
                  <a:lnTo>
                    <a:pt x="174" y="580"/>
                  </a:lnTo>
                  <a:lnTo>
                    <a:pt x="174" y="580"/>
                  </a:lnTo>
                  <a:lnTo>
                    <a:pt x="178" y="580"/>
                  </a:lnTo>
                  <a:lnTo>
                    <a:pt x="178" y="580"/>
                  </a:lnTo>
                  <a:lnTo>
                    <a:pt x="178" y="580"/>
                  </a:lnTo>
                  <a:lnTo>
                    <a:pt x="182" y="580"/>
                  </a:lnTo>
                  <a:lnTo>
                    <a:pt x="182" y="580"/>
                  </a:lnTo>
                  <a:lnTo>
                    <a:pt x="182" y="580"/>
                  </a:lnTo>
                  <a:lnTo>
                    <a:pt x="182" y="580"/>
                  </a:lnTo>
                  <a:lnTo>
                    <a:pt x="186" y="576"/>
                  </a:lnTo>
                  <a:lnTo>
                    <a:pt x="186" y="576"/>
                  </a:lnTo>
                  <a:lnTo>
                    <a:pt x="186" y="576"/>
                  </a:lnTo>
                  <a:lnTo>
                    <a:pt x="188" y="576"/>
                  </a:lnTo>
                  <a:lnTo>
                    <a:pt x="188" y="572"/>
                  </a:lnTo>
                  <a:lnTo>
                    <a:pt x="188" y="572"/>
                  </a:lnTo>
                  <a:lnTo>
                    <a:pt x="192" y="572"/>
                  </a:lnTo>
                  <a:lnTo>
                    <a:pt x="192" y="572"/>
                  </a:lnTo>
                  <a:lnTo>
                    <a:pt x="192" y="572"/>
                  </a:lnTo>
                  <a:lnTo>
                    <a:pt x="192" y="572"/>
                  </a:lnTo>
                  <a:lnTo>
                    <a:pt x="192" y="572"/>
                  </a:lnTo>
                  <a:lnTo>
                    <a:pt x="196" y="572"/>
                  </a:lnTo>
                  <a:lnTo>
                    <a:pt x="196" y="572"/>
                  </a:lnTo>
                  <a:lnTo>
                    <a:pt x="196" y="572"/>
                  </a:lnTo>
                  <a:lnTo>
                    <a:pt x="196" y="572"/>
                  </a:lnTo>
                  <a:lnTo>
                    <a:pt x="196" y="572"/>
                  </a:lnTo>
                  <a:lnTo>
                    <a:pt x="200" y="572"/>
                  </a:lnTo>
                  <a:lnTo>
                    <a:pt x="200" y="576"/>
                  </a:lnTo>
                  <a:lnTo>
                    <a:pt x="200" y="576"/>
                  </a:lnTo>
                  <a:lnTo>
                    <a:pt x="204" y="576"/>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 name="Freeform 334"/>
            <p:cNvSpPr>
              <a:spLocks/>
            </p:cNvSpPr>
            <p:nvPr/>
          </p:nvSpPr>
          <p:spPr bwMode="auto">
            <a:xfrm>
              <a:off x="5157" y="3405"/>
              <a:ext cx="162" cy="550"/>
            </a:xfrm>
            <a:custGeom>
              <a:avLst/>
              <a:gdLst>
                <a:gd name="T0" fmla="*/ 8 w 326"/>
                <a:gd name="T1" fmla="*/ 1101 h 1101"/>
                <a:gd name="T2" fmla="*/ 28 w 326"/>
                <a:gd name="T3" fmla="*/ 1101 h 1101"/>
                <a:gd name="T4" fmla="*/ 50 w 326"/>
                <a:gd name="T5" fmla="*/ 1101 h 1101"/>
                <a:gd name="T6" fmla="*/ 70 w 326"/>
                <a:gd name="T7" fmla="*/ 1097 h 1101"/>
                <a:gd name="T8" fmla="*/ 88 w 326"/>
                <a:gd name="T9" fmla="*/ 1097 h 1101"/>
                <a:gd name="T10" fmla="*/ 108 w 326"/>
                <a:gd name="T11" fmla="*/ 1097 h 1101"/>
                <a:gd name="T12" fmla="*/ 128 w 326"/>
                <a:gd name="T13" fmla="*/ 1097 h 1101"/>
                <a:gd name="T14" fmla="*/ 150 w 326"/>
                <a:gd name="T15" fmla="*/ 1093 h 1101"/>
                <a:gd name="T16" fmla="*/ 170 w 326"/>
                <a:gd name="T17" fmla="*/ 1093 h 1101"/>
                <a:gd name="T18" fmla="*/ 192 w 326"/>
                <a:gd name="T19" fmla="*/ 1093 h 1101"/>
                <a:gd name="T20" fmla="*/ 212 w 326"/>
                <a:gd name="T21" fmla="*/ 1093 h 1101"/>
                <a:gd name="T22" fmla="*/ 230 w 326"/>
                <a:gd name="T23" fmla="*/ 1091 h 1101"/>
                <a:gd name="T24" fmla="*/ 238 w 326"/>
                <a:gd name="T25" fmla="*/ 1091 h 1101"/>
                <a:gd name="T26" fmla="*/ 242 w 326"/>
                <a:gd name="T27" fmla="*/ 1083 h 1101"/>
                <a:gd name="T28" fmla="*/ 246 w 326"/>
                <a:gd name="T29" fmla="*/ 1071 h 1101"/>
                <a:gd name="T30" fmla="*/ 246 w 326"/>
                <a:gd name="T31" fmla="*/ 1067 h 1101"/>
                <a:gd name="T32" fmla="*/ 250 w 326"/>
                <a:gd name="T33" fmla="*/ 1063 h 1101"/>
                <a:gd name="T34" fmla="*/ 250 w 326"/>
                <a:gd name="T35" fmla="*/ 1043 h 1101"/>
                <a:gd name="T36" fmla="*/ 254 w 326"/>
                <a:gd name="T37" fmla="*/ 1025 h 1101"/>
                <a:gd name="T38" fmla="*/ 254 w 326"/>
                <a:gd name="T39" fmla="*/ 1001 h 1101"/>
                <a:gd name="T40" fmla="*/ 258 w 326"/>
                <a:gd name="T41" fmla="*/ 975 h 1101"/>
                <a:gd name="T42" fmla="*/ 258 w 326"/>
                <a:gd name="T43" fmla="*/ 937 h 1101"/>
                <a:gd name="T44" fmla="*/ 258 w 326"/>
                <a:gd name="T45" fmla="*/ 895 h 1101"/>
                <a:gd name="T46" fmla="*/ 262 w 326"/>
                <a:gd name="T47" fmla="*/ 837 h 1101"/>
                <a:gd name="T48" fmla="*/ 262 w 326"/>
                <a:gd name="T49" fmla="*/ 759 h 1101"/>
                <a:gd name="T50" fmla="*/ 266 w 326"/>
                <a:gd name="T51" fmla="*/ 595 h 1101"/>
                <a:gd name="T52" fmla="*/ 266 w 326"/>
                <a:gd name="T53" fmla="*/ 441 h 1101"/>
                <a:gd name="T54" fmla="*/ 270 w 326"/>
                <a:gd name="T55" fmla="*/ 353 h 1101"/>
                <a:gd name="T56" fmla="*/ 270 w 326"/>
                <a:gd name="T57" fmla="*/ 307 h 1101"/>
                <a:gd name="T58" fmla="*/ 272 w 326"/>
                <a:gd name="T59" fmla="*/ 307 h 1101"/>
                <a:gd name="T60" fmla="*/ 272 w 326"/>
                <a:gd name="T61" fmla="*/ 357 h 1101"/>
                <a:gd name="T62" fmla="*/ 276 w 326"/>
                <a:gd name="T63" fmla="*/ 467 h 1101"/>
                <a:gd name="T64" fmla="*/ 276 w 326"/>
                <a:gd name="T65" fmla="*/ 663 h 1101"/>
                <a:gd name="T66" fmla="*/ 280 w 326"/>
                <a:gd name="T67" fmla="*/ 795 h 1101"/>
                <a:gd name="T68" fmla="*/ 280 w 326"/>
                <a:gd name="T69" fmla="*/ 855 h 1101"/>
                <a:gd name="T70" fmla="*/ 280 w 326"/>
                <a:gd name="T71" fmla="*/ 905 h 1101"/>
                <a:gd name="T72" fmla="*/ 284 w 326"/>
                <a:gd name="T73" fmla="*/ 941 h 1101"/>
                <a:gd name="T74" fmla="*/ 284 w 326"/>
                <a:gd name="T75" fmla="*/ 971 h 1101"/>
                <a:gd name="T76" fmla="*/ 284 w 326"/>
                <a:gd name="T77" fmla="*/ 991 h 1101"/>
                <a:gd name="T78" fmla="*/ 288 w 326"/>
                <a:gd name="T79" fmla="*/ 1005 h 1101"/>
                <a:gd name="T80" fmla="*/ 288 w 326"/>
                <a:gd name="T81" fmla="*/ 1013 h 1101"/>
                <a:gd name="T82" fmla="*/ 288 w 326"/>
                <a:gd name="T83" fmla="*/ 1013 h 1101"/>
                <a:gd name="T84" fmla="*/ 292 w 326"/>
                <a:gd name="T85" fmla="*/ 1013 h 1101"/>
                <a:gd name="T86" fmla="*/ 292 w 326"/>
                <a:gd name="T87" fmla="*/ 1001 h 1101"/>
                <a:gd name="T88" fmla="*/ 296 w 326"/>
                <a:gd name="T89" fmla="*/ 987 h 1101"/>
                <a:gd name="T90" fmla="*/ 296 w 326"/>
                <a:gd name="T91" fmla="*/ 963 h 1101"/>
                <a:gd name="T92" fmla="*/ 300 w 326"/>
                <a:gd name="T93" fmla="*/ 933 h 1101"/>
                <a:gd name="T94" fmla="*/ 300 w 326"/>
                <a:gd name="T95" fmla="*/ 895 h 1101"/>
                <a:gd name="T96" fmla="*/ 300 w 326"/>
                <a:gd name="T97" fmla="*/ 851 h 1101"/>
                <a:gd name="T98" fmla="*/ 304 w 326"/>
                <a:gd name="T99" fmla="*/ 799 h 1101"/>
                <a:gd name="T100" fmla="*/ 304 w 326"/>
                <a:gd name="T101" fmla="*/ 707 h 1101"/>
                <a:gd name="T102" fmla="*/ 304 w 326"/>
                <a:gd name="T103" fmla="*/ 587 h 1101"/>
                <a:gd name="T104" fmla="*/ 308 w 326"/>
                <a:gd name="T105" fmla="*/ 345 h 1101"/>
                <a:gd name="T106" fmla="*/ 312 w 326"/>
                <a:gd name="T107" fmla="*/ 158 h 1101"/>
                <a:gd name="T108" fmla="*/ 312 w 326"/>
                <a:gd name="T109" fmla="*/ 62 h 1101"/>
                <a:gd name="T110" fmla="*/ 312 w 326"/>
                <a:gd name="T111" fmla="*/ 12 h 1101"/>
                <a:gd name="T112" fmla="*/ 316 w 326"/>
                <a:gd name="T113" fmla="*/ 8 h 1101"/>
                <a:gd name="T114" fmla="*/ 316 w 326"/>
                <a:gd name="T115" fmla="*/ 50 h 1101"/>
                <a:gd name="T116" fmla="*/ 320 w 326"/>
                <a:gd name="T117" fmla="*/ 154 h 1101"/>
                <a:gd name="T118" fmla="*/ 320 w 326"/>
                <a:gd name="T119" fmla="*/ 369 h 1101"/>
                <a:gd name="T120" fmla="*/ 322 w 326"/>
                <a:gd name="T121" fmla="*/ 609 h 1101"/>
                <a:gd name="T122" fmla="*/ 322 w 326"/>
                <a:gd name="T123" fmla="*/ 733 h 1101"/>
                <a:gd name="T124" fmla="*/ 322 w 326"/>
                <a:gd name="T125" fmla="*/ 817 h 1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26" h="1101">
                  <a:moveTo>
                    <a:pt x="0" y="1097"/>
                  </a:moveTo>
                  <a:lnTo>
                    <a:pt x="0" y="1097"/>
                  </a:lnTo>
                  <a:lnTo>
                    <a:pt x="0" y="1101"/>
                  </a:lnTo>
                  <a:lnTo>
                    <a:pt x="4" y="1101"/>
                  </a:lnTo>
                  <a:lnTo>
                    <a:pt x="4" y="1101"/>
                  </a:lnTo>
                  <a:lnTo>
                    <a:pt x="4" y="1101"/>
                  </a:lnTo>
                  <a:lnTo>
                    <a:pt x="8" y="1101"/>
                  </a:lnTo>
                  <a:lnTo>
                    <a:pt x="8" y="1101"/>
                  </a:lnTo>
                  <a:lnTo>
                    <a:pt x="12" y="1101"/>
                  </a:lnTo>
                  <a:lnTo>
                    <a:pt x="12" y="1101"/>
                  </a:lnTo>
                  <a:lnTo>
                    <a:pt x="16" y="1101"/>
                  </a:lnTo>
                  <a:lnTo>
                    <a:pt x="16" y="1101"/>
                  </a:lnTo>
                  <a:lnTo>
                    <a:pt x="20" y="1101"/>
                  </a:lnTo>
                  <a:lnTo>
                    <a:pt x="24" y="1101"/>
                  </a:lnTo>
                  <a:lnTo>
                    <a:pt x="28" y="1101"/>
                  </a:lnTo>
                  <a:lnTo>
                    <a:pt x="28" y="1101"/>
                  </a:lnTo>
                  <a:lnTo>
                    <a:pt x="32" y="1101"/>
                  </a:lnTo>
                  <a:lnTo>
                    <a:pt x="34" y="1101"/>
                  </a:lnTo>
                  <a:lnTo>
                    <a:pt x="34" y="1101"/>
                  </a:lnTo>
                  <a:lnTo>
                    <a:pt x="38" y="1101"/>
                  </a:lnTo>
                  <a:lnTo>
                    <a:pt x="42" y="1101"/>
                  </a:lnTo>
                  <a:lnTo>
                    <a:pt x="42" y="1101"/>
                  </a:lnTo>
                  <a:lnTo>
                    <a:pt x="46" y="1101"/>
                  </a:lnTo>
                  <a:lnTo>
                    <a:pt x="50" y="1101"/>
                  </a:lnTo>
                  <a:lnTo>
                    <a:pt x="54" y="1101"/>
                  </a:lnTo>
                  <a:lnTo>
                    <a:pt x="54" y="1101"/>
                  </a:lnTo>
                  <a:lnTo>
                    <a:pt x="58" y="1101"/>
                  </a:lnTo>
                  <a:lnTo>
                    <a:pt x="62" y="1101"/>
                  </a:lnTo>
                  <a:lnTo>
                    <a:pt x="62" y="1101"/>
                  </a:lnTo>
                  <a:lnTo>
                    <a:pt x="66" y="1097"/>
                  </a:lnTo>
                  <a:lnTo>
                    <a:pt x="70" y="1097"/>
                  </a:lnTo>
                  <a:lnTo>
                    <a:pt x="70" y="1097"/>
                  </a:lnTo>
                  <a:lnTo>
                    <a:pt x="74" y="1097"/>
                  </a:lnTo>
                  <a:lnTo>
                    <a:pt x="78" y="1097"/>
                  </a:lnTo>
                  <a:lnTo>
                    <a:pt x="78" y="1097"/>
                  </a:lnTo>
                  <a:lnTo>
                    <a:pt x="80" y="1097"/>
                  </a:lnTo>
                  <a:lnTo>
                    <a:pt x="84" y="1097"/>
                  </a:lnTo>
                  <a:lnTo>
                    <a:pt x="84" y="1097"/>
                  </a:lnTo>
                  <a:lnTo>
                    <a:pt x="88" y="1097"/>
                  </a:lnTo>
                  <a:lnTo>
                    <a:pt x="88" y="1097"/>
                  </a:lnTo>
                  <a:lnTo>
                    <a:pt x="92" y="1097"/>
                  </a:lnTo>
                  <a:lnTo>
                    <a:pt x="92" y="1097"/>
                  </a:lnTo>
                  <a:lnTo>
                    <a:pt x="96" y="1097"/>
                  </a:lnTo>
                  <a:lnTo>
                    <a:pt x="96" y="1097"/>
                  </a:lnTo>
                  <a:lnTo>
                    <a:pt x="100" y="1097"/>
                  </a:lnTo>
                  <a:lnTo>
                    <a:pt x="104" y="1097"/>
                  </a:lnTo>
                  <a:lnTo>
                    <a:pt x="104" y="1097"/>
                  </a:lnTo>
                  <a:lnTo>
                    <a:pt x="108" y="1097"/>
                  </a:lnTo>
                  <a:lnTo>
                    <a:pt x="112" y="1097"/>
                  </a:lnTo>
                  <a:lnTo>
                    <a:pt x="112" y="1097"/>
                  </a:lnTo>
                  <a:lnTo>
                    <a:pt x="116" y="1097"/>
                  </a:lnTo>
                  <a:lnTo>
                    <a:pt x="120" y="1097"/>
                  </a:lnTo>
                  <a:lnTo>
                    <a:pt x="120" y="1097"/>
                  </a:lnTo>
                  <a:lnTo>
                    <a:pt x="124" y="1097"/>
                  </a:lnTo>
                  <a:lnTo>
                    <a:pt x="128" y="1097"/>
                  </a:lnTo>
                  <a:lnTo>
                    <a:pt x="128" y="1097"/>
                  </a:lnTo>
                  <a:lnTo>
                    <a:pt x="130" y="1097"/>
                  </a:lnTo>
                  <a:lnTo>
                    <a:pt x="134" y="1097"/>
                  </a:lnTo>
                  <a:lnTo>
                    <a:pt x="134" y="1097"/>
                  </a:lnTo>
                  <a:lnTo>
                    <a:pt x="138" y="1097"/>
                  </a:lnTo>
                  <a:lnTo>
                    <a:pt x="142" y="1097"/>
                  </a:lnTo>
                  <a:lnTo>
                    <a:pt x="142" y="1093"/>
                  </a:lnTo>
                  <a:lnTo>
                    <a:pt x="146" y="1093"/>
                  </a:lnTo>
                  <a:lnTo>
                    <a:pt x="150" y="1093"/>
                  </a:lnTo>
                  <a:lnTo>
                    <a:pt x="154" y="1093"/>
                  </a:lnTo>
                  <a:lnTo>
                    <a:pt x="154" y="1093"/>
                  </a:lnTo>
                  <a:lnTo>
                    <a:pt x="158" y="1093"/>
                  </a:lnTo>
                  <a:lnTo>
                    <a:pt x="162" y="1093"/>
                  </a:lnTo>
                  <a:lnTo>
                    <a:pt x="162" y="1093"/>
                  </a:lnTo>
                  <a:lnTo>
                    <a:pt x="166" y="1093"/>
                  </a:lnTo>
                  <a:lnTo>
                    <a:pt x="170" y="1093"/>
                  </a:lnTo>
                  <a:lnTo>
                    <a:pt x="170" y="1093"/>
                  </a:lnTo>
                  <a:lnTo>
                    <a:pt x="174" y="1093"/>
                  </a:lnTo>
                  <a:lnTo>
                    <a:pt x="176" y="1093"/>
                  </a:lnTo>
                  <a:lnTo>
                    <a:pt x="180" y="1093"/>
                  </a:lnTo>
                  <a:lnTo>
                    <a:pt x="180" y="1093"/>
                  </a:lnTo>
                  <a:lnTo>
                    <a:pt x="184" y="1093"/>
                  </a:lnTo>
                  <a:lnTo>
                    <a:pt x="188" y="1093"/>
                  </a:lnTo>
                  <a:lnTo>
                    <a:pt x="192" y="1093"/>
                  </a:lnTo>
                  <a:lnTo>
                    <a:pt x="192" y="1093"/>
                  </a:lnTo>
                  <a:lnTo>
                    <a:pt x="196" y="1093"/>
                  </a:lnTo>
                  <a:lnTo>
                    <a:pt x="200" y="1093"/>
                  </a:lnTo>
                  <a:lnTo>
                    <a:pt x="200" y="1093"/>
                  </a:lnTo>
                  <a:lnTo>
                    <a:pt x="204" y="1093"/>
                  </a:lnTo>
                  <a:lnTo>
                    <a:pt x="204" y="1093"/>
                  </a:lnTo>
                  <a:lnTo>
                    <a:pt x="208" y="1093"/>
                  </a:lnTo>
                  <a:lnTo>
                    <a:pt x="212" y="1093"/>
                  </a:lnTo>
                  <a:lnTo>
                    <a:pt x="212" y="1093"/>
                  </a:lnTo>
                  <a:lnTo>
                    <a:pt x="216" y="1093"/>
                  </a:lnTo>
                  <a:lnTo>
                    <a:pt x="220" y="1093"/>
                  </a:lnTo>
                  <a:lnTo>
                    <a:pt x="220" y="1093"/>
                  </a:lnTo>
                  <a:lnTo>
                    <a:pt x="224" y="1091"/>
                  </a:lnTo>
                  <a:lnTo>
                    <a:pt x="226" y="1091"/>
                  </a:lnTo>
                  <a:lnTo>
                    <a:pt x="226" y="1091"/>
                  </a:lnTo>
                  <a:lnTo>
                    <a:pt x="230" y="1091"/>
                  </a:lnTo>
                  <a:lnTo>
                    <a:pt x="230" y="1091"/>
                  </a:lnTo>
                  <a:lnTo>
                    <a:pt x="230" y="1091"/>
                  </a:lnTo>
                  <a:lnTo>
                    <a:pt x="230" y="1091"/>
                  </a:lnTo>
                  <a:lnTo>
                    <a:pt x="234" y="1091"/>
                  </a:lnTo>
                  <a:lnTo>
                    <a:pt x="234" y="1091"/>
                  </a:lnTo>
                  <a:lnTo>
                    <a:pt x="234" y="1091"/>
                  </a:lnTo>
                  <a:lnTo>
                    <a:pt x="234" y="1091"/>
                  </a:lnTo>
                  <a:lnTo>
                    <a:pt x="238" y="1091"/>
                  </a:lnTo>
                  <a:lnTo>
                    <a:pt x="238" y="1091"/>
                  </a:lnTo>
                  <a:lnTo>
                    <a:pt x="238" y="1087"/>
                  </a:lnTo>
                  <a:lnTo>
                    <a:pt x="238" y="1087"/>
                  </a:lnTo>
                  <a:lnTo>
                    <a:pt x="238" y="1087"/>
                  </a:lnTo>
                  <a:lnTo>
                    <a:pt x="242" y="1087"/>
                  </a:lnTo>
                  <a:lnTo>
                    <a:pt x="242" y="1087"/>
                  </a:lnTo>
                  <a:lnTo>
                    <a:pt x="242" y="1083"/>
                  </a:lnTo>
                  <a:lnTo>
                    <a:pt x="242" y="1083"/>
                  </a:lnTo>
                  <a:lnTo>
                    <a:pt x="242" y="1083"/>
                  </a:lnTo>
                  <a:lnTo>
                    <a:pt x="242" y="1079"/>
                  </a:lnTo>
                  <a:lnTo>
                    <a:pt x="242" y="1079"/>
                  </a:lnTo>
                  <a:lnTo>
                    <a:pt x="242" y="1079"/>
                  </a:lnTo>
                  <a:lnTo>
                    <a:pt x="246" y="1079"/>
                  </a:lnTo>
                  <a:lnTo>
                    <a:pt x="246" y="1075"/>
                  </a:lnTo>
                  <a:lnTo>
                    <a:pt x="246" y="1075"/>
                  </a:lnTo>
                  <a:lnTo>
                    <a:pt x="246" y="1075"/>
                  </a:lnTo>
                  <a:lnTo>
                    <a:pt x="246" y="1071"/>
                  </a:lnTo>
                  <a:lnTo>
                    <a:pt x="246" y="1071"/>
                  </a:lnTo>
                  <a:lnTo>
                    <a:pt x="246" y="1071"/>
                  </a:lnTo>
                  <a:lnTo>
                    <a:pt x="246" y="1071"/>
                  </a:lnTo>
                  <a:lnTo>
                    <a:pt x="246" y="1071"/>
                  </a:lnTo>
                  <a:lnTo>
                    <a:pt x="246" y="1067"/>
                  </a:lnTo>
                  <a:lnTo>
                    <a:pt x="246" y="1067"/>
                  </a:lnTo>
                  <a:lnTo>
                    <a:pt x="246" y="1067"/>
                  </a:lnTo>
                  <a:lnTo>
                    <a:pt x="246" y="1067"/>
                  </a:lnTo>
                  <a:lnTo>
                    <a:pt x="246" y="1067"/>
                  </a:lnTo>
                  <a:lnTo>
                    <a:pt x="246" y="1063"/>
                  </a:lnTo>
                  <a:lnTo>
                    <a:pt x="246" y="1063"/>
                  </a:lnTo>
                  <a:lnTo>
                    <a:pt x="246" y="1063"/>
                  </a:lnTo>
                  <a:lnTo>
                    <a:pt x="246" y="1063"/>
                  </a:lnTo>
                  <a:lnTo>
                    <a:pt x="250" y="1063"/>
                  </a:lnTo>
                  <a:lnTo>
                    <a:pt x="250" y="1063"/>
                  </a:lnTo>
                  <a:lnTo>
                    <a:pt x="250" y="1063"/>
                  </a:lnTo>
                  <a:lnTo>
                    <a:pt x="250" y="1059"/>
                  </a:lnTo>
                  <a:lnTo>
                    <a:pt x="250" y="1059"/>
                  </a:lnTo>
                  <a:lnTo>
                    <a:pt x="250" y="1055"/>
                  </a:lnTo>
                  <a:lnTo>
                    <a:pt x="250" y="1051"/>
                  </a:lnTo>
                  <a:lnTo>
                    <a:pt x="250" y="1051"/>
                  </a:lnTo>
                  <a:lnTo>
                    <a:pt x="250" y="1047"/>
                  </a:lnTo>
                  <a:lnTo>
                    <a:pt x="250" y="1047"/>
                  </a:lnTo>
                  <a:lnTo>
                    <a:pt x="250" y="1043"/>
                  </a:lnTo>
                  <a:lnTo>
                    <a:pt x="250" y="1041"/>
                  </a:lnTo>
                  <a:lnTo>
                    <a:pt x="250" y="1041"/>
                  </a:lnTo>
                  <a:lnTo>
                    <a:pt x="250" y="1037"/>
                  </a:lnTo>
                  <a:lnTo>
                    <a:pt x="254" y="1033"/>
                  </a:lnTo>
                  <a:lnTo>
                    <a:pt x="254" y="1033"/>
                  </a:lnTo>
                  <a:lnTo>
                    <a:pt x="254" y="1029"/>
                  </a:lnTo>
                  <a:lnTo>
                    <a:pt x="254" y="1025"/>
                  </a:lnTo>
                  <a:lnTo>
                    <a:pt x="254" y="1025"/>
                  </a:lnTo>
                  <a:lnTo>
                    <a:pt x="254" y="1021"/>
                  </a:lnTo>
                  <a:lnTo>
                    <a:pt x="254" y="1017"/>
                  </a:lnTo>
                  <a:lnTo>
                    <a:pt x="254" y="1013"/>
                  </a:lnTo>
                  <a:lnTo>
                    <a:pt x="254" y="1013"/>
                  </a:lnTo>
                  <a:lnTo>
                    <a:pt x="254" y="1009"/>
                  </a:lnTo>
                  <a:lnTo>
                    <a:pt x="254" y="1005"/>
                  </a:lnTo>
                  <a:lnTo>
                    <a:pt x="254" y="1001"/>
                  </a:lnTo>
                  <a:lnTo>
                    <a:pt x="254" y="1001"/>
                  </a:lnTo>
                  <a:lnTo>
                    <a:pt x="254" y="997"/>
                  </a:lnTo>
                  <a:lnTo>
                    <a:pt x="254" y="995"/>
                  </a:lnTo>
                  <a:lnTo>
                    <a:pt x="254" y="991"/>
                  </a:lnTo>
                  <a:lnTo>
                    <a:pt x="254" y="987"/>
                  </a:lnTo>
                  <a:lnTo>
                    <a:pt x="258" y="983"/>
                  </a:lnTo>
                  <a:lnTo>
                    <a:pt x="258" y="983"/>
                  </a:lnTo>
                  <a:lnTo>
                    <a:pt x="258" y="979"/>
                  </a:lnTo>
                  <a:lnTo>
                    <a:pt x="258" y="975"/>
                  </a:lnTo>
                  <a:lnTo>
                    <a:pt x="258" y="971"/>
                  </a:lnTo>
                  <a:lnTo>
                    <a:pt x="258" y="967"/>
                  </a:lnTo>
                  <a:lnTo>
                    <a:pt x="258" y="959"/>
                  </a:lnTo>
                  <a:lnTo>
                    <a:pt x="258" y="955"/>
                  </a:lnTo>
                  <a:lnTo>
                    <a:pt x="258" y="951"/>
                  </a:lnTo>
                  <a:lnTo>
                    <a:pt x="258" y="947"/>
                  </a:lnTo>
                  <a:lnTo>
                    <a:pt x="258" y="945"/>
                  </a:lnTo>
                  <a:lnTo>
                    <a:pt x="258" y="937"/>
                  </a:lnTo>
                  <a:lnTo>
                    <a:pt x="258" y="933"/>
                  </a:lnTo>
                  <a:lnTo>
                    <a:pt x="258" y="929"/>
                  </a:lnTo>
                  <a:lnTo>
                    <a:pt x="258" y="921"/>
                  </a:lnTo>
                  <a:lnTo>
                    <a:pt x="258" y="917"/>
                  </a:lnTo>
                  <a:lnTo>
                    <a:pt x="258" y="909"/>
                  </a:lnTo>
                  <a:lnTo>
                    <a:pt x="258" y="905"/>
                  </a:lnTo>
                  <a:lnTo>
                    <a:pt x="258" y="899"/>
                  </a:lnTo>
                  <a:lnTo>
                    <a:pt x="258" y="895"/>
                  </a:lnTo>
                  <a:lnTo>
                    <a:pt x="258" y="887"/>
                  </a:lnTo>
                  <a:lnTo>
                    <a:pt x="262" y="883"/>
                  </a:lnTo>
                  <a:lnTo>
                    <a:pt x="262" y="875"/>
                  </a:lnTo>
                  <a:lnTo>
                    <a:pt x="262" y="867"/>
                  </a:lnTo>
                  <a:lnTo>
                    <a:pt x="262" y="859"/>
                  </a:lnTo>
                  <a:lnTo>
                    <a:pt x="262" y="851"/>
                  </a:lnTo>
                  <a:lnTo>
                    <a:pt x="262" y="845"/>
                  </a:lnTo>
                  <a:lnTo>
                    <a:pt x="262" y="837"/>
                  </a:lnTo>
                  <a:lnTo>
                    <a:pt x="262" y="829"/>
                  </a:lnTo>
                  <a:lnTo>
                    <a:pt x="262" y="821"/>
                  </a:lnTo>
                  <a:lnTo>
                    <a:pt x="262" y="813"/>
                  </a:lnTo>
                  <a:lnTo>
                    <a:pt x="262" y="805"/>
                  </a:lnTo>
                  <a:lnTo>
                    <a:pt x="262" y="795"/>
                  </a:lnTo>
                  <a:lnTo>
                    <a:pt x="262" y="787"/>
                  </a:lnTo>
                  <a:lnTo>
                    <a:pt x="262" y="771"/>
                  </a:lnTo>
                  <a:lnTo>
                    <a:pt x="262" y="759"/>
                  </a:lnTo>
                  <a:lnTo>
                    <a:pt x="262" y="745"/>
                  </a:lnTo>
                  <a:lnTo>
                    <a:pt x="262" y="729"/>
                  </a:lnTo>
                  <a:lnTo>
                    <a:pt x="262" y="709"/>
                  </a:lnTo>
                  <a:lnTo>
                    <a:pt x="262" y="695"/>
                  </a:lnTo>
                  <a:lnTo>
                    <a:pt x="262" y="675"/>
                  </a:lnTo>
                  <a:lnTo>
                    <a:pt x="266" y="653"/>
                  </a:lnTo>
                  <a:lnTo>
                    <a:pt x="266" y="629"/>
                  </a:lnTo>
                  <a:lnTo>
                    <a:pt x="266" y="595"/>
                  </a:lnTo>
                  <a:lnTo>
                    <a:pt x="266" y="561"/>
                  </a:lnTo>
                  <a:lnTo>
                    <a:pt x="266" y="533"/>
                  </a:lnTo>
                  <a:lnTo>
                    <a:pt x="266" y="511"/>
                  </a:lnTo>
                  <a:lnTo>
                    <a:pt x="266" y="491"/>
                  </a:lnTo>
                  <a:lnTo>
                    <a:pt x="266" y="475"/>
                  </a:lnTo>
                  <a:lnTo>
                    <a:pt x="266" y="461"/>
                  </a:lnTo>
                  <a:lnTo>
                    <a:pt x="266" y="449"/>
                  </a:lnTo>
                  <a:lnTo>
                    <a:pt x="266" y="441"/>
                  </a:lnTo>
                  <a:lnTo>
                    <a:pt x="266" y="429"/>
                  </a:lnTo>
                  <a:lnTo>
                    <a:pt x="266" y="417"/>
                  </a:lnTo>
                  <a:lnTo>
                    <a:pt x="270" y="403"/>
                  </a:lnTo>
                  <a:lnTo>
                    <a:pt x="270" y="395"/>
                  </a:lnTo>
                  <a:lnTo>
                    <a:pt x="270" y="383"/>
                  </a:lnTo>
                  <a:lnTo>
                    <a:pt x="270" y="371"/>
                  </a:lnTo>
                  <a:lnTo>
                    <a:pt x="270" y="361"/>
                  </a:lnTo>
                  <a:lnTo>
                    <a:pt x="270" y="353"/>
                  </a:lnTo>
                  <a:lnTo>
                    <a:pt x="270" y="345"/>
                  </a:lnTo>
                  <a:lnTo>
                    <a:pt x="270" y="337"/>
                  </a:lnTo>
                  <a:lnTo>
                    <a:pt x="270" y="329"/>
                  </a:lnTo>
                  <a:lnTo>
                    <a:pt x="270" y="321"/>
                  </a:lnTo>
                  <a:lnTo>
                    <a:pt x="270" y="319"/>
                  </a:lnTo>
                  <a:lnTo>
                    <a:pt x="270" y="315"/>
                  </a:lnTo>
                  <a:lnTo>
                    <a:pt x="270" y="311"/>
                  </a:lnTo>
                  <a:lnTo>
                    <a:pt x="270" y="307"/>
                  </a:lnTo>
                  <a:lnTo>
                    <a:pt x="270" y="303"/>
                  </a:lnTo>
                  <a:lnTo>
                    <a:pt x="270" y="303"/>
                  </a:lnTo>
                  <a:lnTo>
                    <a:pt x="270" y="303"/>
                  </a:lnTo>
                  <a:lnTo>
                    <a:pt x="270" y="303"/>
                  </a:lnTo>
                  <a:lnTo>
                    <a:pt x="270" y="303"/>
                  </a:lnTo>
                  <a:lnTo>
                    <a:pt x="272" y="303"/>
                  </a:lnTo>
                  <a:lnTo>
                    <a:pt x="272" y="307"/>
                  </a:lnTo>
                  <a:lnTo>
                    <a:pt x="272" y="307"/>
                  </a:lnTo>
                  <a:lnTo>
                    <a:pt x="272" y="311"/>
                  </a:lnTo>
                  <a:lnTo>
                    <a:pt x="272" y="315"/>
                  </a:lnTo>
                  <a:lnTo>
                    <a:pt x="272" y="321"/>
                  </a:lnTo>
                  <a:lnTo>
                    <a:pt x="272" y="325"/>
                  </a:lnTo>
                  <a:lnTo>
                    <a:pt x="272" y="333"/>
                  </a:lnTo>
                  <a:lnTo>
                    <a:pt x="272" y="341"/>
                  </a:lnTo>
                  <a:lnTo>
                    <a:pt x="272" y="349"/>
                  </a:lnTo>
                  <a:lnTo>
                    <a:pt x="272" y="357"/>
                  </a:lnTo>
                  <a:lnTo>
                    <a:pt x="272" y="369"/>
                  </a:lnTo>
                  <a:lnTo>
                    <a:pt x="272" y="379"/>
                  </a:lnTo>
                  <a:lnTo>
                    <a:pt x="272" y="391"/>
                  </a:lnTo>
                  <a:lnTo>
                    <a:pt x="272" y="407"/>
                  </a:lnTo>
                  <a:lnTo>
                    <a:pt x="272" y="421"/>
                  </a:lnTo>
                  <a:lnTo>
                    <a:pt x="272" y="437"/>
                  </a:lnTo>
                  <a:lnTo>
                    <a:pt x="272" y="453"/>
                  </a:lnTo>
                  <a:lnTo>
                    <a:pt x="276" y="467"/>
                  </a:lnTo>
                  <a:lnTo>
                    <a:pt x="276" y="483"/>
                  </a:lnTo>
                  <a:lnTo>
                    <a:pt x="276" y="499"/>
                  </a:lnTo>
                  <a:lnTo>
                    <a:pt x="276" y="517"/>
                  </a:lnTo>
                  <a:lnTo>
                    <a:pt x="276" y="541"/>
                  </a:lnTo>
                  <a:lnTo>
                    <a:pt x="276" y="563"/>
                  </a:lnTo>
                  <a:lnTo>
                    <a:pt x="276" y="603"/>
                  </a:lnTo>
                  <a:lnTo>
                    <a:pt x="276" y="637"/>
                  </a:lnTo>
                  <a:lnTo>
                    <a:pt x="276" y="663"/>
                  </a:lnTo>
                  <a:lnTo>
                    <a:pt x="276" y="687"/>
                  </a:lnTo>
                  <a:lnTo>
                    <a:pt x="276" y="707"/>
                  </a:lnTo>
                  <a:lnTo>
                    <a:pt x="276" y="721"/>
                  </a:lnTo>
                  <a:lnTo>
                    <a:pt x="276" y="737"/>
                  </a:lnTo>
                  <a:lnTo>
                    <a:pt x="280" y="753"/>
                  </a:lnTo>
                  <a:lnTo>
                    <a:pt x="280" y="767"/>
                  </a:lnTo>
                  <a:lnTo>
                    <a:pt x="280" y="783"/>
                  </a:lnTo>
                  <a:lnTo>
                    <a:pt x="280" y="795"/>
                  </a:lnTo>
                  <a:lnTo>
                    <a:pt x="280" y="805"/>
                  </a:lnTo>
                  <a:lnTo>
                    <a:pt x="280" y="813"/>
                  </a:lnTo>
                  <a:lnTo>
                    <a:pt x="280" y="821"/>
                  </a:lnTo>
                  <a:lnTo>
                    <a:pt x="280" y="829"/>
                  </a:lnTo>
                  <a:lnTo>
                    <a:pt x="280" y="837"/>
                  </a:lnTo>
                  <a:lnTo>
                    <a:pt x="280" y="845"/>
                  </a:lnTo>
                  <a:lnTo>
                    <a:pt x="280" y="849"/>
                  </a:lnTo>
                  <a:lnTo>
                    <a:pt x="280" y="855"/>
                  </a:lnTo>
                  <a:lnTo>
                    <a:pt x="280" y="863"/>
                  </a:lnTo>
                  <a:lnTo>
                    <a:pt x="280" y="871"/>
                  </a:lnTo>
                  <a:lnTo>
                    <a:pt x="280" y="875"/>
                  </a:lnTo>
                  <a:lnTo>
                    <a:pt x="280" y="883"/>
                  </a:lnTo>
                  <a:lnTo>
                    <a:pt x="280" y="887"/>
                  </a:lnTo>
                  <a:lnTo>
                    <a:pt x="280" y="895"/>
                  </a:lnTo>
                  <a:lnTo>
                    <a:pt x="280" y="899"/>
                  </a:lnTo>
                  <a:lnTo>
                    <a:pt x="280" y="905"/>
                  </a:lnTo>
                  <a:lnTo>
                    <a:pt x="280" y="909"/>
                  </a:lnTo>
                  <a:lnTo>
                    <a:pt x="280" y="913"/>
                  </a:lnTo>
                  <a:lnTo>
                    <a:pt x="280" y="921"/>
                  </a:lnTo>
                  <a:lnTo>
                    <a:pt x="284" y="925"/>
                  </a:lnTo>
                  <a:lnTo>
                    <a:pt x="284" y="929"/>
                  </a:lnTo>
                  <a:lnTo>
                    <a:pt x="284" y="933"/>
                  </a:lnTo>
                  <a:lnTo>
                    <a:pt x="284" y="937"/>
                  </a:lnTo>
                  <a:lnTo>
                    <a:pt x="284" y="941"/>
                  </a:lnTo>
                  <a:lnTo>
                    <a:pt x="284" y="947"/>
                  </a:lnTo>
                  <a:lnTo>
                    <a:pt x="284" y="951"/>
                  </a:lnTo>
                  <a:lnTo>
                    <a:pt x="284" y="955"/>
                  </a:lnTo>
                  <a:lnTo>
                    <a:pt x="284" y="959"/>
                  </a:lnTo>
                  <a:lnTo>
                    <a:pt x="284" y="963"/>
                  </a:lnTo>
                  <a:lnTo>
                    <a:pt x="284" y="967"/>
                  </a:lnTo>
                  <a:lnTo>
                    <a:pt x="284" y="967"/>
                  </a:lnTo>
                  <a:lnTo>
                    <a:pt x="284" y="971"/>
                  </a:lnTo>
                  <a:lnTo>
                    <a:pt x="284" y="975"/>
                  </a:lnTo>
                  <a:lnTo>
                    <a:pt x="284" y="979"/>
                  </a:lnTo>
                  <a:lnTo>
                    <a:pt x="284" y="979"/>
                  </a:lnTo>
                  <a:lnTo>
                    <a:pt x="284" y="983"/>
                  </a:lnTo>
                  <a:lnTo>
                    <a:pt x="284" y="987"/>
                  </a:lnTo>
                  <a:lnTo>
                    <a:pt x="284" y="987"/>
                  </a:lnTo>
                  <a:lnTo>
                    <a:pt x="284" y="991"/>
                  </a:lnTo>
                  <a:lnTo>
                    <a:pt x="284" y="991"/>
                  </a:lnTo>
                  <a:lnTo>
                    <a:pt x="284" y="995"/>
                  </a:lnTo>
                  <a:lnTo>
                    <a:pt x="284" y="995"/>
                  </a:lnTo>
                  <a:lnTo>
                    <a:pt x="288" y="997"/>
                  </a:lnTo>
                  <a:lnTo>
                    <a:pt x="288" y="997"/>
                  </a:lnTo>
                  <a:lnTo>
                    <a:pt x="288" y="1001"/>
                  </a:lnTo>
                  <a:lnTo>
                    <a:pt x="288" y="1001"/>
                  </a:lnTo>
                  <a:lnTo>
                    <a:pt x="288" y="1001"/>
                  </a:lnTo>
                  <a:lnTo>
                    <a:pt x="288" y="1005"/>
                  </a:lnTo>
                  <a:lnTo>
                    <a:pt x="288" y="1005"/>
                  </a:lnTo>
                  <a:lnTo>
                    <a:pt x="288" y="1005"/>
                  </a:lnTo>
                  <a:lnTo>
                    <a:pt x="288" y="1009"/>
                  </a:lnTo>
                  <a:lnTo>
                    <a:pt x="288" y="1009"/>
                  </a:lnTo>
                  <a:lnTo>
                    <a:pt x="288" y="1009"/>
                  </a:lnTo>
                  <a:lnTo>
                    <a:pt x="288" y="1009"/>
                  </a:lnTo>
                  <a:lnTo>
                    <a:pt x="288" y="1009"/>
                  </a:lnTo>
                  <a:lnTo>
                    <a:pt x="288" y="1013"/>
                  </a:lnTo>
                  <a:lnTo>
                    <a:pt x="288" y="1013"/>
                  </a:lnTo>
                  <a:lnTo>
                    <a:pt x="288" y="1013"/>
                  </a:lnTo>
                  <a:lnTo>
                    <a:pt x="288" y="1013"/>
                  </a:lnTo>
                  <a:lnTo>
                    <a:pt x="288" y="1013"/>
                  </a:lnTo>
                  <a:lnTo>
                    <a:pt x="288" y="1013"/>
                  </a:lnTo>
                  <a:lnTo>
                    <a:pt x="288" y="1013"/>
                  </a:lnTo>
                  <a:lnTo>
                    <a:pt x="288" y="1013"/>
                  </a:lnTo>
                  <a:lnTo>
                    <a:pt x="288" y="1013"/>
                  </a:lnTo>
                  <a:lnTo>
                    <a:pt x="288" y="1013"/>
                  </a:lnTo>
                  <a:lnTo>
                    <a:pt x="292" y="1013"/>
                  </a:lnTo>
                  <a:lnTo>
                    <a:pt x="292" y="1013"/>
                  </a:lnTo>
                  <a:lnTo>
                    <a:pt x="292" y="1013"/>
                  </a:lnTo>
                  <a:lnTo>
                    <a:pt x="292" y="1013"/>
                  </a:lnTo>
                  <a:lnTo>
                    <a:pt x="292" y="1013"/>
                  </a:lnTo>
                  <a:lnTo>
                    <a:pt x="292" y="1013"/>
                  </a:lnTo>
                  <a:lnTo>
                    <a:pt x="292" y="1013"/>
                  </a:lnTo>
                  <a:lnTo>
                    <a:pt x="292" y="1009"/>
                  </a:lnTo>
                  <a:lnTo>
                    <a:pt x="292" y="1009"/>
                  </a:lnTo>
                  <a:lnTo>
                    <a:pt x="292" y="1009"/>
                  </a:lnTo>
                  <a:lnTo>
                    <a:pt x="292" y="1009"/>
                  </a:lnTo>
                  <a:lnTo>
                    <a:pt x="292" y="1005"/>
                  </a:lnTo>
                  <a:lnTo>
                    <a:pt x="292" y="1005"/>
                  </a:lnTo>
                  <a:lnTo>
                    <a:pt x="292" y="1001"/>
                  </a:lnTo>
                  <a:lnTo>
                    <a:pt x="292" y="1001"/>
                  </a:lnTo>
                  <a:lnTo>
                    <a:pt x="292" y="997"/>
                  </a:lnTo>
                  <a:lnTo>
                    <a:pt x="292" y="997"/>
                  </a:lnTo>
                  <a:lnTo>
                    <a:pt x="296" y="995"/>
                  </a:lnTo>
                  <a:lnTo>
                    <a:pt x="296" y="995"/>
                  </a:lnTo>
                  <a:lnTo>
                    <a:pt x="296" y="991"/>
                  </a:lnTo>
                  <a:lnTo>
                    <a:pt x="296" y="991"/>
                  </a:lnTo>
                  <a:lnTo>
                    <a:pt x="296" y="987"/>
                  </a:lnTo>
                  <a:lnTo>
                    <a:pt x="296" y="987"/>
                  </a:lnTo>
                  <a:lnTo>
                    <a:pt x="296" y="983"/>
                  </a:lnTo>
                  <a:lnTo>
                    <a:pt x="296" y="979"/>
                  </a:lnTo>
                  <a:lnTo>
                    <a:pt x="296" y="979"/>
                  </a:lnTo>
                  <a:lnTo>
                    <a:pt x="296" y="975"/>
                  </a:lnTo>
                  <a:lnTo>
                    <a:pt x="296" y="971"/>
                  </a:lnTo>
                  <a:lnTo>
                    <a:pt x="296" y="967"/>
                  </a:lnTo>
                  <a:lnTo>
                    <a:pt x="296" y="967"/>
                  </a:lnTo>
                  <a:lnTo>
                    <a:pt x="296" y="963"/>
                  </a:lnTo>
                  <a:lnTo>
                    <a:pt x="296" y="959"/>
                  </a:lnTo>
                  <a:lnTo>
                    <a:pt x="296" y="955"/>
                  </a:lnTo>
                  <a:lnTo>
                    <a:pt x="296" y="951"/>
                  </a:lnTo>
                  <a:lnTo>
                    <a:pt x="296" y="947"/>
                  </a:lnTo>
                  <a:lnTo>
                    <a:pt x="300" y="945"/>
                  </a:lnTo>
                  <a:lnTo>
                    <a:pt x="300" y="941"/>
                  </a:lnTo>
                  <a:lnTo>
                    <a:pt x="300" y="937"/>
                  </a:lnTo>
                  <a:lnTo>
                    <a:pt x="300" y="933"/>
                  </a:lnTo>
                  <a:lnTo>
                    <a:pt x="300" y="929"/>
                  </a:lnTo>
                  <a:lnTo>
                    <a:pt x="300" y="925"/>
                  </a:lnTo>
                  <a:lnTo>
                    <a:pt x="300" y="917"/>
                  </a:lnTo>
                  <a:lnTo>
                    <a:pt x="300" y="913"/>
                  </a:lnTo>
                  <a:lnTo>
                    <a:pt x="300" y="909"/>
                  </a:lnTo>
                  <a:lnTo>
                    <a:pt x="300" y="905"/>
                  </a:lnTo>
                  <a:lnTo>
                    <a:pt x="300" y="899"/>
                  </a:lnTo>
                  <a:lnTo>
                    <a:pt x="300" y="895"/>
                  </a:lnTo>
                  <a:lnTo>
                    <a:pt x="300" y="891"/>
                  </a:lnTo>
                  <a:lnTo>
                    <a:pt x="300" y="887"/>
                  </a:lnTo>
                  <a:lnTo>
                    <a:pt x="300" y="879"/>
                  </a:lnTo>
                  <a:lnTo>
                    <a:pt x="300" y="875"/>
                  </a:lnTo>
                  <a:lnTo>
                    <a:pt x="300" y="867"/>
                  </a:lnTo>
                  <a:lnTo>
                    <a:pt x="300" y="863"/>
                  </a:lnTo>
                  <a:lnTo>
                    <a:pt x="300" y="859"/>
                  </a:lnTo>
                  <a:lnTo>
                    <a:pt x="300" y="851"/>
                  </a:lnTo>
                  <a:lnTo>
                    <a:pt x="300" y="849"/>
                  </a:lnTo>
                  <a:lnTo>
                    <a:pt x="300" y="841"/>
                  </a:lnTo>
                  <a:lnTo>
                    <a:pt x="300" y="833"/>
                  </a:lnTo>
                  <a:lnTo>
                    <a:pt x="300" y="825"/>
                  </a:lnTo>
                  <a:lnTo>
                    <a:pt x="304" y="821"/>
                  </a:lnTo>
                  <a:lnTo>
                    <a:pt x="304" y="813"/>
                  </a:lnTo>
                  <a:lnTo>
                    <a:pt x="304" y="805"/>
                  </a:lnTo>
                  <a:lnTo>
                    <a:pt x="304" y="799"/>
                  </a:lnTo>
                  <a:lnTo>
                    <a:pt x="304" y="791"/>
                  </a:lnTo>
                  <a:lnTo>
                    <a:pt x="304" y="779"/>
                  </a:lnTo>
                  <a:lnTo>
                    <a:pt x="304" y="767"/>
                  </a:lnTo>
                  <a:lnTo>
                    <a:pt x="304" y="755"/>
                  </a:lnTo>
                  <a:lnTo>
                    <a:pt x="304" y="745"/>
                  </a:lnTo>
                  <a:lnTo>
                    <a:pt x="304" y="733"/>
                  </a:lnTo>
                  <a:lnTo>
                    <a:pt x="304" y="721"/>
                  </a:lnTo>
                  <a:lnTo>
                    <a:pt x="304" y="707"/>
                  </a:lnTo>
                  <a:lnTo>
                    <a:pt x="304" y="695"/>
                  </a:lnTo>
                  <a:lnTo>
                    <a:pt x="304" y="683"/>
                  </a:lnTo>
                  <a:lnTo>
                    <a:pt x="304" y="667"/>
                  </a:lnTo>
                  <a:lnTo>
                    <a:pt x="304" y="653"/>
                  </a:lnTo>
                  <a:lnTo>
                    <a:pt x="304" y="637"/>
                  </a:lnTo>
                  <a:lnTo>
                    <a:pt x="304" y="621"/>
                  </a:lnTo>
                  <a:lnTo>
                    <a:pt x="304" y="603"/>
                  </a:lnTo>
                  <a:lnTo>
                    <a:pt x="304" y="587"/>
                  </a:lnTo>
                  <a:lnTo>
                    <a:pt x="308" y="567"/>
                  </a:lnTo>
                  <a:lnTo>
                    <a:pt x="308" y="549"/>
                  </a:lnTo>
                  <a:lnTo>
                    <a:pt x="308" y="525"/>
                  </a:lnTo>
                  <a:lnTo>
                    <a:pt x="308" y="503"/>
                  </a:lnTo>
                  <a:lnTo>
                    <a:pt x="308" y="475"/>
                  </a:lnTo>
                  <a:lnTo>
                    <a:pt x="308" y="449"/>
                  </a:lnTo>
                  <a:lnTo>
                    <a:pt x="308" y="399"/>
                  </a:lnTo>
                  <a:lnTo>
                    <a:pt x="308" y="345"/>
                  </a:lnTo>
                  <a:lnTo>
                    <a:pt x="308" y="303"/>
                  </a:lnTo>
                  <a:lnTo>
                    <a:pt x="308" y="273"/>
                  </a:lnTo>
                  <a:lnTo>
                    <a:pt x="308" y="245"/>
                  </a:lnTo>
                  <a:lnTo>
                    <a:pt x="308" y="223"/>
                  </a:lnTo>
                  <a:lnTo>
                    <a:pt x="312" y="204"/>
                  </a:lnTo>
                  <a:lnTo>
                    <a:pt x="312" y="188"/>
                  </a:lnTo>
                  <a:lnTo>
                    <a:pt x="312" y="174"/>
                  </a:lnTo>
                  <a:lnTo>
                    <a:pt x="312" y="158"/>
                  </a:lnTo>
                  <a:lnTo>
                    <a:pt x="312" y="146"/>
                  </a:lnTo>
                  <a:lnTo>
                    <a:pt x="312" y="130"/>
                  </a:lnTo>
                  <a:lnTo>
                    <a:pt x="312" y="120"/>
                  </a:lnTo>
                  <a:lnTo>
                    <a:pt x="312" y="108"/>
                  </a:lnTo>
                  <a:lnTo>
                    <a:pt x="312" y="96"/>
                  </a:lnTo>
                  <a:lnTo>
                    <a:pt x="312" y="84"/>
                  </a:lnTo>
                  <a:lnTo>
                    <a:pt x="312" y="74"/>
                  </a:lnTo>
                  <a:lnTo>
                    <a:pt x="312" y="62"/>
                  </a:lnTo>
                  <a:lnTo>
                    <a:pt x="312" y="54"/>
                  </a:lnTo>
                  <a:lnTo>
                    <a:pt x="312" y="46"/>
                  </a:lnTo>
                  <a:lnTo>
                    <a:pt x="312" y="38"/>
                  </a:lnTo>
                  <a:lnTo>
                    <a:pt x="312" y="32"/>
                  </a:lnTo>
                  <a:lnTo>
                    <a:pt x="312" y="24"/>
                  </a:lnTo>
                  <a:lnTo>
                    <a:pt x="312" y="20"/>
                  </a:lnTo>
                  <a:lnTo>
                    <a:pt x="312" y="16"/>
                  </a:lnTo>
                  <a:lnTo>
                    <a:pt x="312" y="12"/>
                  </a:lnTo>
                  <a:lnTo>
                    <a:pt x="312" y="8"/>
                  </a:lnTo>
                  <a:lnTo>
                    <a:pt x="312" y="4"/>
                  </a:lnTo>
                  <a:lnTo>
                    <a:pt x="316" y="4"/>
                  </a:lnTo>
                  <a:lnTo>
                    <a:pt x="316" y="4"/>
                  </a:lnTo>
                  <a:lnTo>
                    <a:pt x="316" y="0"/>
                  </a:lnTo>
                  <a:lnTo>
                    <a:pt x="316" y="4"/>
                  </a:lnTo>
                  <a:lnTo>
                    <a:pt x="316" y="4"/>
                  </a:lnTo>
                  <a:lnTo>
                    <a:pt x="316" y="8"/>
                  </a:lnTo>
                  <a:lnTo>
                    <a:pt x="316" y="8"/>
                  </a:lnTo>
                  <a:lnTo>
                    <a:pt x="316" y="12"/>
                  </a:lnTo>
                  <a:lnTo>
                    <a:pt x="316" y="20"/>
                  </a:lnTo>
                  <a:lnTo>
                    <a:pt x="316" y="24"/>
                  </a:lnTo>
                  <a:lnTo>
                    <a:pt x="316" y="28"/>
                  </a:lnTo>
                  <a:lnTo>
                    <a:pt x="316" y="34"/>
                  </a:lnTo>
                  <a:lnTo>
                    <a:pt x="316" y="42"/>
                  </a:lnTo>
                  <a:lnTo>
                    <a:pt x="316" y="50"/>
                  </a:lnTo>
                  <a:lnTo>
                    <a:pt x="316" y="58"/>
                  </a:lnTo>
                  <a:lnTo>
                    <a:pt x="316" y="70"/>
                  </a:lnTo>
                  <a:lnTo>
                    <a:pt x="316" y="82"/>
                  </a:lnTo>
                  <a:lnTo>
                    <a:pt x="316" y="92"/>
                  </a:lnTo>
                  <a:lnTo>
                    <a:pt x="316" y="104"/>
                  </a:lnTo>
                  <a:lnTo>
                    <a:pt x="316" y="120"/>
                  </a:lnTo>
                  <a:lnTo>
                    <a:pt x="316" y="134"/>
                  </a:lnTo>
                  <a:lnTo>
                    <a:pt x="320" y="154"/>
                  </a:lnTo>
                  <a:lnTo>
                    <a:pt x="320" y="170"/>
                  </a:lnTo>
                  <a:lnTo>
                    <a:pt x="320" y="188"/>
                  </a:lnTo>
                  <a:lnTo>
                    <a:pt x="320" y="212"/>
                  </a:lnTo>
                  <a:lnTo>
                    <a:pt x="320" y="233"/>
                  </a:lnTo>
                  <a:lnTo>
                    <a:pt x="320" y="261"/>
                  </a:lnTo>
                  <a:lnTo>
                    <a:pt x="320" y="291"/>
                  </a:lnTo>
                  <a:lnTo>
                    <a:pt x="320" y="325"/>
                  </a:lnTo>
                  <a:lnTo>
                    <a:pt x="320" y="369"/>
                  </a:lnTo>
                  <a:lnTo>
                    <a:pt x="320" y="417"/>
                  </a:lnTo>
                  <a:lnTo>
                    <a:pt x="320" y="465"/>
                  </a:lnTo>
                  <a:lnTo>
                    <a:pt x="320" y="495"/>
                  </a:lnTo>
                  <a:lnTo>
                    <a:pt x="322" y="521"/>
                  </a:lnTo>
                  <a:lnTo>
                    <a:pt x="322" y="545"/>
                  </a:lnTo>
                  <a:lnTo>
                    <a:pt x="322" y="567"/>
                  </a:lnTo>
                  <a:lnTo>
                    <a:pt x="322" y="591"/>
                  </a:lnTo>
                  <a:lnTo>
                    <a:pt x="322" y="609"/>
                  </a:lnTo>
                  <a:lnTo>
                    <a:pt x="322" y="625"/>
                  </a:lnTo>
                  <a:lnTo>
                    <a:pt x="322" y="645"/>
                  </a:lnTo>
                  <a:lnTo>
                    <a:pt x="322" y="659"/>
                  </a:lnTo>
                  <a:lnTo>
                    <a:pt x="322" y="675"/>
                  </a:lnTo>
                  <a:lnTo>
                    <a:pt x="322" y="691"/>
                  </a:lnTo>
                  <a:lnTo>
                    <a:pt x="322" y="707"/>
                  </a:lnTo>
                  <a:lnTo>
                    <a:pt x="322" y="721"/>
                  </a:lnTo>
                  <a:lnTo>
                    <a:pt x="322" y="733"/>
                  </a:lnTo>
                  <a:lnTo>
                    <a:pt x="322" y="749"/>
                  </a:lnTo>
                  <a:lnTo>
                    <a:pt x="322" y="759"/>
                  </a:lnTo>
                  <a:lnTo>
                    <a:pt x="322" y="771"/>
                  </a:lnTo>
                  <a:lnTo>
                    <a:pt x="322" y="783"/>
                  </a:lnTo>
                  <a:lnTo>
                    <a:pt x="322" y="795"/>
                  </a:lnTo>
                  <a:lnTo>
                    <a:pt x="322" y="803"/>
                  </a:lnTo>
                  <a:lnTo>
                    <a:pt x="322" y="809"/>
                  </a:lnTo>
                  <a:lnTo>
                    <a:pt x="322" y="817"/>
                  </a:lnTo>
                  <a:lnTo>
                    <a:pt x="326" y="825"/>
                  </a:lnTo>
                  <a:lnTo>
                    <a:pt x="326" y="833"/>
                  </a:lnTo>
                  <a:lnTo>
                    <a:pt x="326" y="837"/>
                  </a:lnTo>
                  <a:lnTo>
                    <a:pt x="326" y="845"/>
                  </a:lnTo>
                  <a:lnTo>
                    <a:pt x="326" y="851"/>
                  </a:lnTo>
                  <a:lnTo>
                    <a:pt x="326" y="855"/>
                  </a:lnTo>
                  <a:lnTo>
                    <a:pt x="326" y="863"/>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 name="Freeform 335"/>
            <p:cNvSpPr>
              <a:spLocks/>
            </p:cNvSpPr>
            <p:nvPr/>
          </p:nvSpPr>
          <p:spPr bwMode="auto">
            <a:xfrm>
              <a:off x="5319" y="3534"/>
              <a:ext cx="208" cy="414"/>
            </a:xfrm>
            <a:custGeom>
              <a:avLst/>
              <a:gdLst>
                <a:gd name="T0" fmla="*/ 0 w 416"/>
                <a:gd name="T1" fmla="*/ 648 h 830"/>
                <a:gd name="T2" fmla="*/ 0 w 416"/>
                <a:gd name="T3" fmla="*/ 688 h 830"/>
                <a:gd name="T4" fmla="*/ 4 w 416"/>
                <a:gd name="T5" fmla="*/ 718 h 830"/>
                <a:gd name="T6" fmla="*/ 4 w 416"/>
                <a:gd name="T7" fmla="*/ 740 h 830"/>
                <a:gd name="T8" fmla="*/ 4 w 416"/>
                <a:gd name="T9" fmla="*/ 764 h 830"/>
                <a:gd name="T10" fmla="*/ 8 w 416"/>
                <a:gd name="T11" fmla="*/ 784 h 830"/>
                <a:gd name="T12" fmla="*/ 12 w 416"/>
                <a:gd name="T13" fmla="*/ 798 h 830"/>
                <a:gd name="T14" fmla="*/ 16 w 416"/>
                <a:gd name="T15" fmla="*/ 814 h 830"/>
                <a:gd name="T16" fmla="*/ 20 w 416"/>
                <a:gd name="T17" fmla="*/ 822 h 830"/>
                <a:gd name="T18" fmla="*/ 28 w 416"/>
                <a:gd name="T19" fmla="*/ 826 h 830"/>
                <a:gd name="T20" fmla="*/ 36 w 416"/>
                <a:gd name="T21" fmla="*/ 826 h 830"/>
                <a:gd name="T22" fmla="*/ 54 w 416"/>
                <a:gd name="T23" fmla="*/ 826 h 830"/>
                <a:gd name="T24" fmla="*/ 78 w 416"/>
                <a:gd name="T25" fmla="*/ 826 h 830"/>
                <a:gd name="T26" fmla="*/ 100 w 416"/>
                <a:gd name="T27" fmla="*/ 826 h 830"/>
                <a:gd name="T28" fmla="*/ 120 w 416"/>
                <a:gd name="T29" fmla="*/ 826 h 830"/>
                <a:gd name="T30" fmla="*/ 138 w 416"/>
                <a:gd name="T31" fmla="*/ 822 h 830"/>
                <a:gd name="T32" fmla="*/ 166 w 416"/>
                <a:gd name="T33" fmla="*/ 822 h 830"/>
                <a:gd name="T34" fmla="*/ 186 w 416"/>
                <a:gd name="T35" fmla="*/ 818 h 830"/>
                <a:gd name="T36" fmla="*/ 208 w 416"/>
                <a:gd name="T37" fmla="*/ 818 h 830"/>
                <a:gd name="T38" fmla="*/ 232 w 416"/>
                <a:gd name="T39" fmla="*/ 814 h 830"/>
                <a:gd name="T40" fmla="*/ 254 w 416"/>
                <a:gd name="T41" fmla="*/ 814 h 830"/>
                <a:gd name="T42" fmla="*/ 270 w 416"/>
                <a:gd name="T43" fmla="*/ 814 h 830"/>
                <a:gd name="T44" fmla="*/ 278 w 416"/>
                <a:gd name="T45" fmla="*/ 810 h 830"/>
                <a:gd name="T46" fmla="*/ 282 w 416"/>
                <a:gd name="T47" fmla="*/ 798 h 830"/>
                <a:gd name="T48" fmla="*/ 284 w 416"/>
                <a:gd name="T49" fmla="*/ 790 h 830"/>
                <a:gd name="T50" fmla="*/ 288 w 416"/>
                <a:gd name="T51" fmla="*/ 786 h 830"/>
                <a:gd name="T52" fmla="*/ 292 w 416"/>
                <a:gd name="T53" fmla="*/ 768 h 830"/>
                <a:gd name="T54" fmla="*/ 292 w 416"/>
                <a:gd name="T55" fmla="*/ 744 h 830"/>
                <a:gd name="T56" fmla="*/ 296 w 416"/>
                <a:gd name="T57" fmla="*/ 722 h 830"/>
                <a:gd name="T58" fmla="*/ 296 w 416"/>
                <a:gd name="T59" fmla="*/ 690 h 830"/>
                <a:gd name="T60" fmla="*/ 300 w 416"/>
                <a:gd name="T61" fmla="*/ 652 h 830"/>
                <a:gd name="T62" fmla="*/ 300 w 416"/>
                <a:gd name="T63" fmla="*/ 610 h 830"/>
                <a:gd name="T64" fmla="*/ 300 w 416"/>
                <a:gd name="T65" fmla="*/ 556 h 830"/>
                <a:gd name="T66" fmla="*/ 304 w 416"/>
                <a:gd name="T67" fmla="*/ 472 h 830"/>
                <a:gd name="T68" fmla="*/ 304 w 416"/>
                <a:gd name="T69" fmla="*/ 392 h 830"/>
                <a:gd name="T70" fmla="*/ 308 w 416"/>
                <a:gd name="T71" fmla="*/ 346 h 830"/>
                <a:gd name="T72" fmla="*/ 308 w 416"/>
                <a:gd name="T73" fmla="*/ 146 h 830"/>
                <a:gd name="T74" fmla="*/ 312 w 416"/>
                <a:gd name="T75" fmla="*/ 46 h 830"/>
                <a:gd name="T76" fmla="*/ 312 w 416"/>
                <a:gd name="T77" fmla="*/ 4 h 830"/>
                <a:gd name="T78" fmla="*/ 316 w 416"/>
                <a:gd name="T79" fmla="*/ 8 h 830"/>
                <a:gd name="T80" fmla="*/ 316 w 416"/>
                <a:gd name="T81" fmla="*/ 64 h 830"/>
                <a:gd name="T82" fmla="*/ 320 w 416"/>
                <a:gd name="T83" fmla="*/ 192 h 830"/>
                <a:gd name="T84" fmla="*/ 324 w 416"/>
                <a:gd name="T85" fmla="*/ 400 h 830"/>
                <a:gd name="T86" fmla="*/ 324 w 416"/>
                <a:gd name="T87" fmla="*/ 526 h 830"/>
                <a:gd name="T88" fmla="*/ 328 w 416"/>
                <a:gd name="T89" fmla="*/ 594 h 830"/>
                <a:gd name="T90" fmla="*/ 328 w 416"/>
                <a:gd name="T91" fmla="*/ 642 h 830"/>
                <a:gd name="T92" fmla="*/ 328 w 416"/>
                <a:gd name="T93" fmla="*/ 664 h 830"/>
                <a:gd name="T94" fmla="*/ 328 w 416"/>
                <a:gd name="T95" fmla="*/ 680 h 830"/>
                <a:gd name="T96" fmla="*/ 328 w 416"/>
                <a:gd name="T97" fmla="*/ 710 h 830"/>
                <a:gd name="T98" fmla="*/ 330 w 416"/>
                <a:gd name="T99" fmla="*/ 738 h 830"/>
                <a:gd name="T100" fmla="*/ 330 w 416"/>
                <a:gd name="T101" fmla="*/ 756 h 830"/>
                <a:gd name="T102" fmla="*/ 334 w 416"/>
                <a:gd name="T103" fmla="*/ 776 h 830"/>
                <a:gd name="T104" fmla="*/ 338 w 416"/>
                <a:gd name="T105" fmla="*/ 786 h 830"/>
                <a:gd name="T106" fmla="*/ 342 w 416"/>
                <a:gd name="T107" fmla="*/ 798 h 830"/>
                <a:gd name="T108" fmla="*/ 350 w 416"/>
                <a:gd name="T109" fmla="*/ 802 h 830"/>
                <a:gd name="T110" fmla="*/ 358 w 416"/>
                <a:gd name="T111" fmla="*/ 806 h 830"/>
                <a:gd name="T112" fmla="*/ 378 w 416"/>
                <a:gd name="T113" fmla="*/ 806 h 830"/>
                <a:gd name="T114" fmla="*/ 392 w 416"/>
                <a:gd name="T115" fmla="*/ 806 h 830"/>
                <a:gd name="T116" fmla="*/ 400 w 416"/>
                <a:gd name="T117" fmla="*/ 802 h 830"/>
                <a:gd name="T118" fmla="*/ 404 w 416"/>
                <a:gd name="T119" fmla="*/ 790 h 830"/>
                <a:gd name="T120" fmla="*/ 408 w 416"/>
                <a:gd name="T121" fmla="*/ 780 h 830"/>
                <a:gd name="T122" fmla="*/ 412 w 416"/>
                <a:gd name="T123" fmla="*/ 764 h 830"/>
                <a:gd name="T124" fmla="*/ 416 w 416"/>
                <a:gd name="T125" fmla="*/ 756 h 8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16" h="830">
                  <a:moveTo>
                    <a:pt x="0" y="606"/>
                  </a:moveTo>
                  <a:lnTo>
                    <a:pt x="0" y="610"/>
                  </a:lnTo>
                  <a:lnTo>
                    <a:pt x="0" y="618"/>
                  </a:lnTo>
                  <a:lnTo>
                    <a:pt x="0" y="626"/>
                  </a:lnTo>
                  <a:lnTo>
                    <a:pt x="0" y="630"/>
                  </a:lnTo>
                  <a:lnTo>
                    <a:pt x="0" y="638"/>
                  </a:lnTo>
                  <a:lnTo>
                    <a:pt x="0" y="642"/>
                  </a:lnTo>
                  <a:lnTo>
                    <a:pt x="0" y="648"/>
                  </a:lnTo>
                  <a:lnTo>
                    <a:pt x="0" y="652"/>
                  </a:lnTo>
                  <a:lnTo>
                    <a:pt x="0" y="656"/>
                  </a:lnTo>
                  <a:lnTo>
                    <a:pt x="0" y="664"/>
                  </a:lnTo>
                  <a:lnTo>
                    <a:pt x="0" y="668"/>
                  </a:lnTo>
                  <a:lnTo>
                    <a:pt x="0" y="672"/>
                  </a:lnTo>
                  <a:lnTo>
                    <a:pt x="0" y="676"/>
                  </a:lnTo>
                  <a:lnTo>
                    <a:pt x="0" y="684"/>
                  </a:lnTo>
                  <a:lnTo>
                    <a:pt x="0" y="688"/>
                  </a:lnTo>
                  <a:lnTo>
                    <a:pt x="0" y="690"/>
                  </a:lnTo>
                  <a:lnTo>
                    <a:pt x="0" y="694"/>
                  </a:lnTo>
                  <a:lnTo>
                    <a:pt x="0" y="698"/>
                  </a:lnTo>
                  <a:lnTo>
                    <a:pt x="0" y="702"/>
                  </a:lnTo>
                  <a:lnTo>
                    <a:pt x="4" y="706"/>
                  </a:lnTo>
                  <a:lnTo>
                    <a:pt x="4" y="710"/>
                  </a:lnTo>
                  <a:lnTo>
                    <a:pt x="4" y="714"/>
                  </a:lnTo>
                  <a:lnTo>
                    <a:pt x="4" y="718"/>
                  </a:lnTo>
                  <a:lnTo>
                    <a:pt x="4" y="722"/>
                  </a:lnTo>
                  <a:lnTo>
                    <a:pt x="4" y="726"/>
                  </a:lnTo>
                  <a:lnTo>
                    <a:pt x="4" y="730"/>
                  </a:lnTo>
                  <a:lnTo>
                    <a:pt x="4" y="734"/>
                  </a:lnTo>
                  <a:lnTo>
                    <a:pt x="4" y="734"/>
                  </a:lnTo>
                  <a:lnTo>
                    <a:pt x="4" y="738"/>
                  </a:lnTo>
                  <a:lnTo>
                    <a:pt x="4" y="740"/>
                  </a:lnTo>
                  <a:lnTo>
                    <a:pt x="4" y="740"/>
                  </a:lnTo>
                  <a:lnTo>
                    <a:pt x="4" y="744"/>
                  </a:lnTo>
                  <a:lnTo>
                    <a:pt x="4" y="748"/>
                  </a:lnTo>
                  <a:lnTo>
                    <a:pt x="4" y="752"/>
                  </a:lnTo>
                  <a:lnTo>
                    <a:pt x="4" y="752"/>
                  </a:lnTo>
                  <a:lnTo>
                    <a:pt x="4" y="756"/>
                  </a:lnTo>
                  <a:lnTo>
                    <a:pt x="4" y="760"/>
                  </a:lnTo>
                  <a:lnTo>
                    <a:pt x="4" y="760"/>
                  </a:lnTo>
                  <a:lnTo>
                    <a:pt x="4" y="764"/>
                  </a:lnTo>
                  <a:lnTo>
                    <a:pt x="8" y="768"/>
                  </a:lnTo>
                  <a:lnTo>
                    <a:pt x="8" y="768"/>
                  </a:lnTo>
                  <a:lnTo>
                    <a:pt x="8" y="772"/>
                  </a:lnTo>
                  <a:lnTo>
                    <a:pt x="8" y="772"/>
                  </a:lnTo>
                  <a:lnTo>
                    <a:pt x="8" y="776"/>
                  </a:lnTo>
                  <a:lnTo>
                    <a:pt x="8" y="780"/>
                  </a:lnTo>
                  <a:lnTo>
                    <a:pt x="8" y="780"/>
                  </a:lnTo>
                  <a:lnTo>
                    <a:pt x="8" y="784"/>
                  </a:lnTo>
                  <a:lnTo>
                    <a:pt x="8" y="784"/>
                  </a:lnTo>
                  <a:lnTo>
                    <a:pt x="8" y="786"/>
                  </a:lnTo>
                  <a:lnTo>
                    <a:pt x="8" y="790"/>
                  </a:lnTo>
                  <a:lnTo>
                    <a:pt x="8" y="790"/>
                  </a:lnTo>
                  <a:lnTo>
                    <a:pt x="12" y="794"/>
                  </a:lnTo>
                  <a:lnTo>
                    <a:pt x="12" y="794"/>
                  </a:lnTo>
                  <a:lnTo>
                    <a:pt x="12" y="798"/>
                  </a:lnTo>
                  <a:lnTo>
                    <a:pt x="12" y="798"/>
                  </a:lnTo>
                  <a:lnTo>
                    <a:pt x="12" y="802"/>
                  </a:lnTo>
                  <a:lnTo>
                    <a:pt x="12" y="802"/>
                  </a:lnTo>
                  <a:lnTo>
                    <a:pt x="12" y="806"/>
                  </a:lnTo>
                  <a:lnTo>
                    <a:pt x="12" y="806"/>
                  </a:lnTo>
                  <a:lnTo>
                    <a:pt x="12" y="810"/>
                  </a:lnTo>
                  <a:lnTo>
                    <a:pt x="12" y="810"/>
                  </a:lnTo>
                  <a:lnTo>
                    <a:pt x="16" y="810"/>
                  </a:lnTo>
                  <a:lnTo>
                    <a:pt x="16" y="814"/>
                  </a:lnTo>
                  <a:lnTo>
                    <a:pt x="16" y="814"/>
                  </a:lnTo>
                  <a:lnTo>
                    <a:pt x="16" y="814"/>
                  </a:lnTo>
                  <a:lnTo>
                    <a:pt x="16" y="818"/>
                  </a:lnTo>
                  <a:lnTo>
                    <a:pt x="16" y="818"/>
                  </a:lnTo>
                  <a:lnTo>
                    <a:pt x="16" y="818"/>
                  </a:lnTo>
                  <a:lnTo>
                    <a:pt x="20" y="818"/>
                  </a:lnTo>
                  <a:lnTo>
                    <a:pt x="20" y="822"/>
                  </a:lnTo>
                  <a:lnTo>
                    <a:pt x="20" y="822"/>
                  </a:lnTo>
                  <a:lnTo>
                    <a:pt x="20" y="822"/>
                  </a:lnTo>
                  <a:lnTo>
                    <a:pt x="20" y="822"/>
                  </a:lnTo>
                  <a:lnTo>
                    <a:pt x="24" y="826"/>
                  </a:lnTo>
                  <a:lnTo>
                    <a:pt x="24" y="826"/>
                  </a:lnTo>
                  <a:lnTo>
                    <a:pt x="24" y="826"/>
                  </a:lnTo>
                  <a:lnTo>
                    <a:pt x="24" y="826"/>
                  </a:lnTo>
                  <a:lnTo>
                    <a:pt x="28" y="826"/>
                  </a:lnTo>
                  <a:lnTo>
                    <a:pt x="28" y="826"/>
                  </a:lnTo>
                  <a:lnTo>
                    <a:pt x="28" y="826"/>
                  </a:lnTo>
                  <a:lnTo>
                    <a:pt x="28" y="826"/>
                  </a:lnTo>
                  <a:lnTo>
                    <a:pt x="32" y="826"/>
                  </a:lnTo>
                  <a:lnTo>
                    <a:pt x="32" y="826"/>
                  </a:lnTo>
                  <a:lnTo>
                    <a:pt x="32" y="826"/>
                  </a:lnTo>
                  <a:lnTo>
                    <a:pt x="32" y="826"/>
                  </a:lnTo>
                  <a:lnTo>
                    <a:pt x="36" y="826"/>
                  </a:lnTo>
                  <a:lnTo>
                    <a:pt x="36" y="826"/>
                  </a:lnTo>
                  <a:lnTo>
                    <a:pt x="40" y="830"/>
                  </a:lnTo>
                  <a:lnTo>
                    <a:pt x="40" y="830"/>
                  </a:lnTo>
                  <a:lnTo>
                    <a:pt x="42" y="830"/>
                  </a:lnTo>
                  <a:lnTo>
                    <a:pt x="42" y="826"/>
                  </a:lnTo>
                  <a:lnTo>
                    <a:pt x="46" y="826"/>
                  </a:lnTo>
                  <a:lnTo>
                    <a:pt x="46" y="826"/>
                  </a:lnTo>
                  <a:lnTo>
                    <a:pt x="50" y="830"/>
                  </a:lnTo>
                  <a:lnTo>
                    <a:pt x="54" y="826"/>
                  </a:lnTo>
                  <a:lnTo>
                    <a:pt x="58" y="826"/>
                  </a:lnTo>
                  <a:lnTo>
                    <a:pt x="58" y="826"/>
                  </a:lnTo>
                  <a:lnTo>
                    <a:pt x="62" y="826"/>
                  </a:lnTo>
                  <a:lnTo>
                    <a:pt x="66" y="826"/>
                  </a:lnTo>
                  <a:lnTo>
                    <a:pt x="70" y="826"/>
                  </a:lnTo>
                  <a:lnTo>
                    <a:pt x="70" y="826"/>
                  </a:lnTo>
                  <a:lnTo>
                    <a:pt x="74" y="826"/>
                  </a:lnTo>
                  <a:lnTo>
                    <a:pt x="78" y="826"/>
                  </a:lnTo>
                  <a:lnTo>
                    <a:pt x="82" y="826"/>
                  </a:lnTo>
                  <a:lnTo>
                    <a:pt x="82" y="826"/>
                  </a:lnTo>
                  <a:lnTo>
                    <a:pt x="86" y="826"/>
                  </a:lnTo>
                  <a:lnTo>
                    <a:pt x="90" y="826"/>
                  </a:lnTo>
                  <a:lnTo>
                    <a:pt x="92" y="826"/>
                  </a:lnTo>
                  <a:lnTo>
                    <a:pt x="92" y="826"/>
                  </a:lnTo>
                  <a:lnTo>
                    <a:pt x="96" y="826"/>
                  </a:lnTo>
                  <a:lnTo>
                    <a:pt x="100" y="826"/>
                  </a:lnTo>
                  <a:lnTo>
                    <a:pt x="100" y="826"/>
                  </a:lnTo>
                  <a:lnTo>
                    <a:pt x="104" y="826"/>
                  </a:lnTo>
                  <a:lnTo>
                    <a:pt x="108" y="826"/>
                  </a:lnTo>
                  <a:lnTo>
                    <a:pt x="108" y="826"/>
                  </a:lnTo>
                  <a:lnTo>
                    <a:pt x="112" y="826"/>
                  </a:lnTo>
                  <a:lnTo>
                    <a:pt x="116" y="826"/>
                  </a:lnTo>
                  <a:lnTo>
                    <a:pt x="116" y="826"/>
                  </a:lnTo>
                  <a:lnTo>
                    <a:pt x="120" y="826"/>
                  </a:lnTo>
                  <a:lnTo>
                    <a:pt x="124" y="826"/>
                  </a:lnTo>
                  <a:lnTo>
                    <a:pt x="124" y="826"/>
                  </a:lnTo>
                  <a:lnTo>
                    <a:pt x="128" y="826"/>
                  </a:lnTo>
                  <a:lnTo>
                    <a:pt x="132" y="826"/>
                  </a:lnTo>
                  <a:lnTo>
                    <a:pt x="132" y="822"/>
                  </a:lnTo>
                  <a:lnTo>
                    <a:pt x="136" y="822"/>
                  </a:lnTo>
                  <a:lnTo>
                    <a:pt x="138" y="822"/>
                  </a:lnTo>
                  <a:lnTo>
                    <a:pt x="138" y="822"/>
                  </a:lnTo>
                  <a:lnTo>
                    <a:pt x="142" y="822"/>
                  </a:lnTo>
                  <a:lnTo>
                    <a:pt x="146" y="822"/>
                  </a:lnTo>
                  <a:lnTo>
                    <a:pt x="150" y="822"/>
                  </a:lnTo>
                  <a:lnTo>
                    <a:pt x="154" y="822"/>
                  </a:lnTo>
                  <a:lnTo>
                    <a:pt x="154" y="822"/>
                  </a:lnTo>
                  <a:lnTo>
                    <a:pt x="158" y="822"/>
                  </a:lnTo>
                  <a:lnTo>
                    <a:pt x="162" y="822"/>
                  </a:lnTo>
                  <a:lnTo>
                    <a:pt x="166" y="822"/>
                  </a:lnTo>
                  <a:lnTo>
                    <a:pt x="166" y="822"/>
                  </a:lnTo>
                  <a:lnTo>
                    <a:pt x="170" y="822"/>
                  </a:lnTo>
                  <a:lnTo>
                    <a:pt x="174" y="822"/>
                  </a:lnTo>
                  <a:lnTo>
                    <a:pt x="178" y="822"/>
                  </a:lnTo>
                  <a:lnTo>
                    <a:pt x="178" y="822"/>
                  </a:lnTo>
                  <a:lnTo>
                    <a:pt x="182" y="818"/>
                  </a:lnTo>
                  <a:lnTo>
                    <a:pt x="186" y="818"/>
                  </a:lnTo>
                  <a:lnTo>
                    <a:pt x="186" y="818"/>
                  </a:lnTo>
                  <a:lnTo>
                    <a:pt x="188" y="818"/>
                  </a:lnTo>
                  <a:lnTo>
                    <a:pt x="192" y="818"/>
                  </a:lnTo>
                  <a:lnTo>
                    <a:pt x="196" y="818"/>
                  </a:lnTo>
                  <a:lnTo>
                    <a:pt x="196" y="818"/>
                  </a:lnTo>
                  <a:lnTo>
                    <a:pt x="200" y="818"/>
                  </a:lnTo>
                  <a:lnTo>
                    <a:pt x="204" y="818"/>
                  </a:lnTo>
                  <a:lnTo>
                    <a:pt x="204" y="818"/>
                  </a:lnTo>
                  <a:lnTo>
                    <a:pt x="208" y="818"/>
                  </a:lnTo>
                  <a:lnTo>
                    <a:pt x="212" y="818"/>
                  </a:lnTo>
                  <a:lnTo>
                    <a:pt x="216" y="818"/>
                  </a:lnTo>
                  <a:lnTo>
                    <a:pt x="216" y="818"/>
                  </a:lnTo>
                  <a:lnTo>
                    <a:pt x="220" y="818"/>
                  </a:lnTo>
                  <a:lnTo>
                    <a:pt x="224" y="818"/>
                  </a:lnTo>
                  <a:lnTo>
                    <a:pt x="228" y="818"/>
                  </a:lnTo>
                  <a:lnTo>
                    <a:pt x="228" y="814"/>
                  </a:lnTo>
                  <a:lnTo>
                    <a:pt x="232" y="814"/>
                  </a:lnTo>
                  <a:lnTo>
                    <a:pt x="234" y="814"/>
                  </a:lnTo>
                  <a:lnTo>
                    <a:pt x="234" y="814"/>
                  </a:lnTo>
                  <a:lnTo>
                    <a:pt x="238" y="814"/>
                  </a:lnTo>
                  <a:lnTo>
                    <a:pt x="242" y="814"/>
                  </a:lnTo>
                  <a:lnTo>
                    <a:pt x="242" y="814"/>
                  </a:lnTo>
                  <a:lnTo>
                    <a:pt x="246" y="814"/>
                  </a:lnTo>
                  <a:lnTo>
                    <a:pt x="250" y="814"/>
                  </a:lnTo>
                  <a:lnTo>
                    <a:pt x="254" y="814"/>
                  </a:lnTo>
                  <a:lnTo>
                    <a:pt x="254" y="814"/>
                  </a:lnTo>
                  <a:lnTo>
                    <a:pt x="258" y="814"/>
                  </a:lnTo>
                  <a:lnTo>
                    <a:pt x="262" y="814"/>
                  </a:lnTo>
                  <a:lnTo>
                    <a:pt x="262" y="814"/>
                  </a:lnTo>
                  <a:lnTo>
                    <a:pt x="266" y="814"/>
                  </a:lnTo>
                  <a:lnTo>
                    <a:pt x="266" y="814"/>
                  </a:lnTo>
                  <a:lnTo>
                    <a:pt x="270" y="814"/>
                  </a:lnTo>
                  <a:lnTo>
                    <a:pt x="270" y="814"/>
                  </a:lnTo>
                  <a:lnTo>
                    <a:pt x="270" y="814"/>
                  </a:lnTo>
                  <a:lnTo>
                    <a:pt x="270" y="814"/>
                  </a:lnTo>
                  <a:lnTo>
                    <a:pt x="274" y="810"/>
                  </a:lnTo>
                  <a:lnTo>
                    <a:pt x="274" y="810"/>
                  </a:lnTo>
                  <a:lnTo>
                    <a:pt x="274" y="810"/>
                  </a:lnTo>
                  <a:lnTo>
                    <a:pt x="278" y="810"/>
                  </a:lnTo>
                  <a:lnTo>
                    <a:pt x="278" y="810"/>
                  </a:lnTo>
                  <a:lnTo>
                    <a:pt x="278" y="810"/>
                  </a:lnTo>
                  <a:lnTo>
                    <a:pt x="278" y="806"/>
                  </a:lnTo>
                  <a:lnTo>
                    <a:pt x="278" y="806"/>
                  </a:lnTo>
                  <a:lnTo>
                    <a:pt x="282" y="806"/>
                  </a:lnTo>
                  <a:lnTo>
                    <a:pt x="282" y="806"/>
                  </a:lnTo>
                  <a:lnTo>
                    <a:pt x="282" y="802"/>
                  </a:lnTo>
                  <a:lnTo>
                    <a:pt x="282" y="802"/>
                  </a:lnTo>
                  <a:lnTo>
                    <a:pt x="282" y="802"/>
                  </a:lnTo>
                  <a:lnTo>
                    <a:pt x="282" y="798"/>
                  </a:lnTo>
                  <a:lnTo>
                    <a:pt x="284" y="798"/>
                  </a:lnTo>
                  <a:lnTo>
                    <a:pt x="284" y="798"/>
                  </a:lnTo>
                  <a:lnTo>
                    <a:pt x="284" y="798"/>
                  </a:lnTo>
                  <a:lnTo>
                    <a:pt x="284" y="794"/>
                  </a:lnTo>
                  <a:lnTo>
                    <a:pt x="284" y="794"/>
                  </a:lnTo>
                  <a:lnTo>
                    <a:pt x="284" y="794"/>
                  </a:lnTo>
                  <a:lnTo>
                    <a:pt x="284" y="794"/>
                  </a:lnTo>
                  <a:lnTo>
                    <a:pt x="284" y="790"/>
                  </a:lnTo>
                  <a:lnTo>
                    <a:pt x="284" y="790"/>
                  </a:lnTo>
                  <a:lnTo>
                    <a:pt x="284" y="790"/>
                  </a:lnTo>
                  <a:lnTo>
                    <a:pt x="284" y="790"/>
                  </a:lnTo>
                  <a:lnTo>
                    <a:pt x="284" y="790"/>
                  </a:lnTo>
                  <a:lnTo>
                    <a:pt x="284" y="790"/>
                  </a:lnTo>
                  <a:lnTo>
                    <a:pt x="284" y="786"/>
                  </a:lnTo>
                  <a:lnTo>
                    <a:pt x="288" y="786"/>
                  </a:lnTo>
                  <a:lnTo>
                    <a:pt x="288" y="786"/>
                  </a:lnTo>
                  <a:lnTo>
                    <a:pt x="288" y="784"/>
                  </a:lnTo>
                  <a:lnTo>
                    <a:pt x="288" y="780"/>
                  </a:lnTo>
                  <a:lnTo>
                    <a:pt x="288" y="780"/>
                  </a:lnTo>
                  <a:lnTo>
                    <a:pt x="288" y="776"/>
                  </a:lnTo>
                  <a:lnTo>
                    <a:pt x="288" y="776"/>
                  </a:lnTo>
                  <a:lnTo>
                    <a:pt x="288" y="772"/>
                  </a:lnTo>
                  <a:lnTo>
                    <a:pt x="288" y="768"/>
                  </a:lnTo>
                  <a:lnTo>
                    <a:pt x="292" y="768"/>
                  </a:lnTo>
                  <a:lnTo>
                    <a:pt x="292" y="764"/>
                  </a:lnTo>
                  <a:lnTo>
                    <a:pt x="292" y="760"/>
                  </a:lnTo>
                  <a:lnTo>
                    <a:pt x="292" y="760"/>
                  </a:lnTo>
                  <a:lnTo>
                    <a:pt x="292" y="756"/>
                  </a:lnTo>
                  <a:lnTo>
                    <a:pt x="292" y="752"/>
                  </a:lnTo>
                  <a:lnTo>
                    <a:pt x="292" y="748"/>
                  </a:lnTo>
                  <a:lnTo>
                    <a:pt x="292" y="748"/>
                  </a:lnTo>
                  <a:lnTo>
                    <a:pt x="292" y="744"/>
                  </a:lnTo>
                  <a:lnTo>
                    <a:pt x="292" y="740"/>
                  </a:lnTo>
                  <a:lnTo>
                    <a:pt x="292" y="738"/>
                  </a:lnTo>
                  <a:lnTo>
                    <a:pt x="292" y="738"/>
                  </a:lnTo>
                  <a:lnTo>
                    <a:pt x="296" y="734"/>
                  </a:lnTo>
                  <a:lnTo>
                    <a:pt x="296" y="730"/>
                  </a:lnTo>
                  <a:lnTo>
                    <a:pt x="296" y="726"/>
                  </a:lnTo>
                  <a:lnTo>
                    <a:pt x="296" y="722"/>
                  </a:lnTo>
                  <a:lnTo>
                    <a:pt x="296" y="722"/>
                  </a:lnTo>
                  <a:lnTo>
                    <a:pt x="296" y="718"/>
                  </a:lnTo>
                  <a:lnTo>
                    <a:pt x="296" y="714"/>
                  </a:lnTo>
                  <a:lnTo>
                    <a:pt x="296" y="710"/>
                  </a:lnTo>
                  <a:lnTo>
                    <a:pt x="296" y="706"/>
                  </a:lnTo>
                  <a:lnTo>
                    <a:pt x="296" y="702"/>
                  </a:lnTo>
                  <a:lnTo>
                    <a:pt x="296" y="698"/>
                  </a:lnTo>
                  <a:lnTo>
                    <a:pt x="296" y="694"/>
                  </a:lnTo>
                  <a:lnTo>
                    <a:pt x="296" y="690"/>
                  </a:lnTo>
                  <a:lnTo>
                    <a:pt x="296" y="684"/>
                  </a:lnTo>
                  <a:lnTo>
                    <a:pt x="296" y="680"/>
                  </a:lnTo>
                  <a:lnTo>
                    <a:pt x="296" y="676"/>
                  </a:lnTo>
                  <a:lnTo>
                    <a:pt x="296" y="672"/>
                  </a:lnTo>
                  <a:lnTo>
                    <a:pt x="300" y="668"/>
                  </a:lnTo>
                  <a:lnTo>
                    <a:pt x="300" y="664"/>
                  </a:lnTo>
                  <a:lnTo>
                    <a:pt x="300" y="656"/>
                  </a:lnTo>
                  <a:lnTo>
                    <a:pt x="300" y="652"/>
                  </a:lnTo>
                  <a:lnTo>
                    <a:pt x="300" y="648"/>
                  </a:lnTo>
                  <a:lnTo>
                    <a:pt x="300" y="642"/>
                  </a:lnTo>
                  <a:lnTo>
                    <a:pt x="300" y="638"/>
                  </a:lnTo>
                  <a:lnTo>
                    <a:pt x="300" y="634"/>
                  </a:lnTo>
                  <a:lnTo>
                    <a:pt x="300" y="626"/>
                  </a:lnTo>
                  <a:lnTo>
                    <a:pt x="300" y="622"/>
                  </a:lnTo>
                  <a:lnTo>
                    <a:pt x="300" y="614"/>
                  </a:lnTo>
                  <a:lnTo>
                    <a:pt x="300" y="610"/>
                  </a:lnTo>
                  <a:lnTo>
                    <a:pt x="300" y="602"/>
                  </a:lnTo>
                  <a:lnTo>
                    <a:pt x="300" y="594"/>
                  </a:lnTo>
                  <a:lnTo>
                    <a:pt x="300" y="592"/>
                  </a:lnTo>
                  <a:lnTo>
                    <a:pt x="300" y="584"/>
                  </a:lnTo>
                  <a:lnTo>
                    <a:pt x="300" y="576"/>
                  </a:lnTo>
                  <a:lnTo>
                    <a:pt x="300" y="568"/>
                  </a:lnTo>
                  <a:lnTo>
                    <a:pt x="300" y="564"/>
                  </a:lnTo>
                  <a:lnTo>
                    <a:pt x="300" y="556"/>
                  </a:lnTo>
                  <a:lnTo>
                    <a:pt x="304" y="548"/>
                  </a:lnTo>
                  <a:lnTo>
                    <a:pt x="304" y="542"/>
                  </a:lnTo>
                  <a:lnTo>
                    <a:pt x="304" y="534"/>
                  </a:lnTo>
                  <a:lnTo>
                    <a:pt x="304" y="522"/>
                  </a:lnTo>
                  <a:lnTo>
                    <a:pt x="304" y="510"/>
                  </a:lnTo>
                  <a:lnTo>
                    <a:pt x="304" y="498"/>
                  </a:lnTo>
                  <a:lnTo>
                    <a:pt x="304" y="488"/>
                  </a:lnTo>
                  <a:lnTo>
                    <a:pt x="304" y="472"/>
                  </a:lnTo>
                  <a:lnTo>
                    <a:pt x="304" y="460"/>
                  </a:lnTo>
                  <a:lnTo>
                    <a:pt x="304" y="446"/>
                  </a:lnTo>
                  <a:lnTo>
                    <a:pt x="304" y="434"/>
                  </a:lnTo>
                  <a:lnTo>
                    <a:pt x="304" y="426"/>
                  </a:lnTo>
                  <a:lnTo>
                    <a:pt x="304" y="414"/>
                  </a:lnTo>
                  <a:lnTo>
                    <a:pt x="304" y="406"/>
                  </a:lnTo>
                  <a:lnTo>
                    <a:pt x="304" y="400"/>
                  </a:lnTo>
                  <a:lnTo>
                    <a:pt x="304" y="392"/>
                  </a:lnTo>
                  <a:lnTo>
                    <a:pt x="304" y="388"/>
                  </a:lnTo>
                  <a:lnTo>
                    <a:pt x="304" y="380"/>
                  </a:lnTo>
                  <a:lnTo>
                    <a:pt x="304" y="372"/>
                  </a:lnTo>
                  <a:lnTo>
                    <a:pt x="304" y="368"/>
                  </a:lnTo>
                  <a:lnTo>
                    <a:pt x="304" y="364"/>
                  </a:lnTo>
                  <a:lnTo>
                    <a:pt x="304" y="360"/>
                  </a:lnTo>
                  <a:lnTo>
                    <a:pt x="304" y="356"/>
                  </a:lnTo>
                  <a:lnTo>
                    <a:pt x="308" y="346"/>
                  </a:lnTo>
                  <a:lnTo>
                    <a:pt x="308" y="318"/>
                  </a:lnTo>
                  <a:lnTo>
                    <a:pt x="308" y="292"/>
                  </a:lnTo>
                  <a:lnTo>
                    <a:pt x="308" y="256"/>
                  </a:lnTo>
                  <a:lnTo>
                    <a:pt x="308" y="226"/>
                  </a:lnTo>
                  <a:lnTo>
                    <a:pt x="308" y="208"/>
                  </a:lnTo>
                  <a:lnTo>
                    <a:pt x="308" y="188"/>
                  </a:lnTo>
                  <a:lnTo>
                    <a:pt x="308" y="168"/>
                  </a:lnTo>
                  <a:lnTo>
                    <a:pt x="308" y="146"/>
                  </a:lnTo>
                  <a:lnTo>
                    <a:pt x="308" y="130"/>
                  </a:lnTo>
                  <a:lnTo>
                    <a:pt x="312" y="114"/>
                  </a:lnTo>
                  <a:lnTo>
                    <a:pt x="312" y="100"/>
                  </a:lnTo>
                  <a:lnTo>
                    <a:pt x="312" y="88"/>
                  </a:lnTo>
                  <a:lnTo>
                    <a:pt x="312" y="76"/>
                  </a:lnTo>
                  <a:lnTo>
                    <a:pt x="312" y="64"/>
                  </a:lnTo>
                  <a:lnTo>
                    <a:pt x="312" y="54"/>
                  </a:lnTo>
                  <a:lnTo>
                    <a:pt x="312" y="46"/>
                  </a:lnTo>
                  <a:lnTo>
                    <a:pt x="312" y="38"/>
                  </a:lnTo>
                  <a:lnTo>
                    <a:pt x="312" y="30"/>
                  </a:lnTo>
                  <a:lnTo>
                    <a:pt x="312" y="22"/>
                  </a:lnTo>
                  <a:lnTo>
                    <a:pt x="312" y="18"/>
                  </a:lnTo>
                  <a:lnTo>
                    <a:pt x="312" y="16"/>
                  </a:lnTo>
                  <a:lnTo>
                    <a:pt x="312" y="8"/>
                  </a:lnTo>
                  <a:lnTo>
                    <a:pt x="312" y="4"/>
                  </a:lnTo>
                  <a:lnTo>
                    <a:pt x="312" y="4"/>
                  </a:lnTo>
                  <a:lnTo>
                    <a:pt x="312" y="0"/>
                  </a:lnTo>
                  <a:lnTo>
                    <a:pt x="312" y="0"/>
                  </a:lnTo>
                  <a:lnTo>
                    <a:pt x="312" y="0"/>
                  </a:lnTo>
                  <a:lnTo>
                    <a:pt x="312" y="0"/>
                  </a:lnTo>
                  <a:lnTo>
                    <a:pt x="316" y="0"/>
                  </a:lnTo>
                  <a:lnTo>
                    <a:pt x="316" y="4"/>
                  </a:lnTo>
                  <a:lnTo>
                    <a:pt x="316" y="4"/>
                  </a:lnTo>
                  <a:lnTo>
                    <a:pt x="316" y="8"/>
                  </a:lnTo>
                  <a:lnTo>
                    <a:pt x="316" y="12"/>
                  </a:lnTo>
                  <a:lnTo>
                    <a:pt x="316" y="16"/>
                  </a:lnTo>
                  <a:lnTo>
                    <a:pt x="316" y="22"/>
                  </a:lnTo>
                  <a:lnTo>
                    <a:pt x="316" y="26"/>
                  </a:lnTo>
                  <a:lnTo>
                    <a:pt x="316" y="34"/>
                  </a:lnTo>
                  <a:lnTo>
                    <a:pt x="316" y="46"/>
                  </a:lnTo>
                  <a:lnTo>
                    <a:pt x="316" y="54"/>
                  </a:lnTo>
                  <a:lnTo>
                    <a:pt x="316" y="64"/>
                  </a:lnTo>
                  <a:lnTo>
                    <a:pt x="316" y="76"/>
                  </a:lnTo>
                  <a:lnTo>
                    <a:pt x="316" y="88"/>
                  </a:lnTo>
                  <a:lnTo>
                    <a:pt x="316" y="100"/>
                  </a:lnTo>
                  <a:lnTo>
                    <a:pt x="316" y="114"/>
                  </a:lnTo>
                  <a:lnTo>
                    <a:pt x="320" y="134"/>
                  </a:lnTo>
                  <a:lnTo>
                    <a:pt x="320" y="150"/>
                  </a:lnTo>
                  <a:lnTo>
                    <a:pt x="320" y="172"/>
                  </a:lnTo>
                  <a:lnTo>
                    <a:pt x="320" y="192"/>
                  </a:lnTo>
                  <a:lnTo>
                    <a:pt x="320" y="208"/>
                  </a:lnTo>
                  <a:lnTo>
                    <a:pt x="320" y="226"/>
                  </a:lnTo>
                  <a:lnTo>
                    <a:pt x="320" y="250"/>
                  </a:lnTo>
                  <a:lnTo>
                    <a:pt x="320" y="276"/>
                  </a:lnTo>
                  <a:lnTo>
                    <a:pt x="320" y="314"/>
                  </a:lnTo>
                  <a:lnTo>
                    <a:pt x="320" y="350"/>
                  </a:lnTo>
                  <a:lnTo>
                    <a:pt x="320" y="376"/>
                  </a:lnTo>
                  <a:lnTo>
                    <a:pt x="324" y="400"/>
                  </a:lnTo>
                  <a:lnTo>
                    <a:pt x="324" y="418"/>
                  </a:lnTo>
                  <a:lnTo>
                    <a:pt x="324" y="438"/>
                  </a:lnTo>
                  <a:lnTo>
                    <a:pt x="324" y="452"/>
                  </a:lnTo>
                  <a:lnTo>
                    <a:pt x="324" y="468"/>
                  </a:lnTo>
                  <a:lnTo>
                    <a:pt x="324" y="484"/>
                  </a:lnTo>
                  <a:lnTo>
                    <a:pt x="324" y="498"/>
                  </a:lnTo>
                  <a:lnTo>
                    <a:pt x="324" y="510"/>
                  </a:lnTo>
                  <a:lnTo>
                    <a:pt x="324" y="526"/>
                  </a:lnTo>
                  <a:lnTo>
                    <a:pt x="324" y="538"/>
                  </a:lnTo>
                  <a:lnTo>
                    <a:pt x="324" y="546"/>
                  </a:lnTo>
                  <a:lnTo>
                    <a:pt x="324" y="556"/>
                  </a:lnTo>
                  <a:lnTo>
                    <a:pt x="324" y="564"/>
                  </a:lnTo>
                  <a:lnTo>
                    <a:pt x="324" y="572"/>
                  </a:lnTo>
                  <a:lnTo>
                    <a:pt x="324" y="580"/>
                  </a:lnTo>
                  <a:lnTo>
                    <a:pt x="324" y="588"/>
                  </a:lnTo>
                  <a:lnTo>
                    <a:pt x="328" y="594"/>
                  </a:lnTo>
                  <a:lnTo>
                    <a:pt x="328" y="598"/>
                  </a:lnTo>
                  <a:lnTo>
                    <a:pt x="328" y="606"/>
                  </a:lnTo>
                  <a:lnTo>
                    <a:pt x="328" y="614"/>
                  </a:lnTo>
                  <a:lnTo>
                    <a:pt x="328" y="622"/>
                  </a:lnTo>
                  <a:lnTo>
                    <a:pt x="328" y="626"/>
                  </a:lnTo>
                  <a:lnTo>
                    <a:pt x="328" y="634"/>
                  </a:lnTo>
                  <a:lnTo>
                    <a:pt x="328" y="638"/>
                  </a:lnTo>
                  <a:lnTo>
                    <a:pt x="328" y="642"/>
                  </a:lnTo>
                  <a:lnTo>
                    <a:pt x="328" y="644"/>
                  </a:lnTo>
                  <a:lnTo>
                    <a:pt x="328" y="648"/>
                  </a:lnTo>
                  <a:lnTo>
                    <a:pt x="328" y="652"/>
                  </a:lnTo>
                  <a:lnTo>
                    <a:pt x="328" y="652"/>
                  </a:lnTo>
                  <a:lnTo>
                    <a:pt x="328" y="656"/>
                  </a:lnTo>
                  <a:lnTo>
                    <a:pt x="328" y="660"/>
                  </a:lnTo>
                  <a:lnTo>
                    <a:pt x="328" y="660"/>
                  </a:lnTo>
                  <a:lnTo>
                    <a:pt x="328" y="664"/>
                  </a:lnTo>
                  <a:lnTo>
                    <a:pt x="328" y="664"/>
                  </a:lnTo>
                  <a:lnTo>
                    <a:pt x="328" y="664"/>
                  </a:lnTo>
                  <a:lnTo>
                    <a:pt x="328" y="668"/>
                  </a:lnTo>
                  <a:lnTo>
                    <a:pt x="328" y="668"/>
                  </a:lnTo>
                  <a:lnTo>
                    <a:pt x="328" y="668"/>
                  </a:lnTo>
                  <a:lnTo>
                    <a:pt x="328" y="672"/>
                  </a:lnTo>
                  <a:lnTo>
                    <a:pt x="328" y="672"/>
                  </a:lnTo>
                  <a:lnTo>
                    <a:pt x="328" y="680"/>
                  </a:lnTo>
                  <a:lnTo>
                    <a:pt x="328" y="684"/>
                  </a:lnTo>
                  <a:lnTo>
                    <a:pt x="328" y="688"/>
                  </a:lnTo>
                  <a:lnTo>
                    <a:pt x="328" y="690"/>
                  </a:lnTo>
                  <a:lnTo>
                    <a:pt x="328" y="694"/>
                  </a:lnTo>
                  <a:lnTo>
                    <a:pt x="328" y="698"/>
                  </a:lnTo>
                  <a:lnTo>
                    <a:pt x="328" y="702"/>
                  </a:lnTo>
                  <a:lnTo>
                    <a:pt x="328" y="706"/>
                  </a:lnTo>
                  <a:lnTo>
                    <a:pt x="328" y="710"/>
                  </a:lnTo>
                  <a:lnTo>
                    <a:pt x="330" y="714"/>
                  </a:lnTo>
                  <a:lnTo>
                    <a:pt x="330" y="718"/>
                  </a:lnTo>
                  <a:lnTo>
                    <a:pt x="330" y="722"/>
                  </a:lnTo>
                  <a:lnTo>
                    <a:pt x="330" y="726"/>
                  </a:lnTo>
                  <a:lnTo>
                    <a:pt x="330" y="730"/>
                  </a:lnTo>
                  <a:lnTo>
                    <a:pt x="330" y="730"/>
                  </a:lnTo>
                  <a:lnTo>
                    <a:pt x="330" y="734"/>
                  </a:lnTo>
                  <a:lnTo>
                    <a:pt x="330" y="738"/>
                  </a:lnTo>
                  <a:lnTo>
                    <a:pt x="330" y="740"/>
                  </a:lnTo>
                  <a:lnTo>
                    <a:pt x="330" y="740"/>
                  </a:lnTo>
                  <a:lnTo>
                    <a:pt x="330" y="744"/>
                  </a:lnTo>
                  <a:lnTo>
                    <a:pt x="330" y="748"/>
                  </a:lnTo>
                  <a:lnTo>
                    <a:pt x="330" y="748"/>
                  </a:lnTo>
                  <a:lnTo>
                    <a:pt x="330" y="752"/>
                  </a:lnTo>
                  <a:lnTo>
                    <a:pt x="330" y="756"/>
                  </a:lnTo>
                  <a:lnTo>
                    <a:pt x="330" y="756"/>
                  </a:lnTo>
                  <a:lnTo>
                    <a:pt x="330" y="760"/>
                  </a:lnTo>
                  <a:lnTo>
                    <a:pt x="330" y="760"/>
                  </a:lnTo>
                  <a:lnTo>
                    <a:pt x="334" y="764"/>
                  </a:lnTo>
                  <a:lnTo>
                    <a:pt x="334" y="768"/>
                  </a:lnTo>
                  <a:lnTo>
                    <a:pt x="334" y="768"/>
                  </a:lnTo>
                  <a:lnTo>
                    <a:pt x="334" y="772"/>
                  </a:lnTo>
                  <a:lnTo>
                    <a:pt x="334" y="772"/>
                  </a:lnTo>
                  <a:lnTo>
                    <a:pt x="334" y="776"/>
                  </a:lnTo>
                  <a:lnTo>
                    <a:pt x="334" y="776"/>
                  </a:lnTo>
                  <a:lnTo>
                    <a:pt x="334" y="780"/>
                  </a:lnTo>
                  <a:lnTo>
                    <a:pt x="334" y="780"/>
                  </a:lnTo>
                  <a:lnTo>
                    <a:pt x="334" y="784"/>
                  </a:lnTo>
                  <a:lnTo>
                    <a:pt x="334" y="784"/>
                  </a:lnTo>
                  <a:lnTo>
                    <a:pt x="338" y="784"/>
                  </a:lnTo>
                  <a:lnTo>
                    <a:pt x="338" y="786"/>
                  </a:lnTo>
                  <a:lnTo>
                    <a:pt x="338" y="786"/>
                  </a:lnTo>
                  <a:lnTo>
                    <a:pt x="338" y="790"/>
                  </a:lnTo>
                  <a:lnTo>
                    <a:pt x="338" y="790"/>
                  </a:lnTo>
                  <a:lnTo>
                    <a:pt x="338" y="790"/>
                  </a:lnTo>
                  <a:lnTo>
                    <a:pt x="338" y="794"/>
                  </a:lnTo>
                  <a:lnTo>
                    <a:pt x="338" y="794"/>
                  </a:lnTo>
                  <a:lnTo>
                    <a:pt x="342" y="794"/>
                  </a:lnTo>
                  <a:lnTo>
                    <a:pt x="342" y="798"/>
                  </a:lnTo>
                  <a:lnTo>
                    <a:pt x="342" y="798"/>
                  </a:lnTo>
                  <a:lnTo>
                    <a:pt x="342" y="798"/>
                  </a:lnTo>
                  <a:lnTo>
                    <a:pt x="342" y="798"/>
                  </a:lnTo>
                  <a:lnTo>
                    <a:pt x="342" y="802"/>
                  </a:lnTo>
                  <a:lnTo>
                    <a:pt x="346" y="802"/>
                  </a:lnTo>
                  <a:lnTo>
                    <a:pt x="346" y="802"/>
                  </a:lnTo>
                  <a:lnTo>
                    <a:pt x="346" y="802"/>
                  </a:lnTo>
                  <a:lnTo>
                    <a:pt x="346" y="802"/>
                  </a:lnTo>
                  <a:lnTo>
                    <a:pt x="350" y="802"/>
                  </a:lnTo>
                  <a:lnTo>
                    <a:pt x="350" y="802"/>
                  </a:lnTo>
                  <a:lnTo>
                    <a:pt x="350" y="802"/>
                  </a:lnTo>
                  <a:lnTo>
                    <a:pt x="350" y="806"/>
                  </a:lnTo>
                  <a:lnTo>
                    <a:pt x="354" y="806"/>
                  </a:lnTo>
                  <a:lnTo>
                    <a:pt x="354" y="806"/>
                  </a:lnTo>
                  <a:lnTo>
                    <a:pt x="358" y="806"/>
                  </a:lnTo>
                  <a:lnTo>
                    <a:pt x="358" y="806"/>
                  </a:lnTo>
                  <a:lnTo>
                    <a:pt x="358" y="806"/>
                  </a:lnTo>
                  <a:lnTo>
                    <a:pt x="362" y="806"/>
                  </a:lnTo>
                  <a:lnTo>
                    <a:pt x="362" y="806"/>
                  </a:lnTo>
                  <a:lnTo>
                    <a:pt x="366" y="806"/>
                  </a:lnTo>
                  <a:lnTo>
                    <a:pt x="370" y="806"/>
                  </a:lnTo>
                  <a:lnTo>
                    <a:pt x="370" y="806"/>
                  </a:lnTo>
                  <a:lnTo>
                    <a:pt x="374" y="806"/>
                  </a:lnTo>
                  <a:lnTo>
                    <a:pt x="374" y="806"/>
                  </a:lnTo>
                  <a:lnTo>
                    <a:pt x="378" y="806"/>
                  </a:lnTo>
                  <a:lnTo>
                    <a:pt x="378" y="806"/>
                  </a:lnTo>
                  <a:lnTo>
                    <a:pt x="380" y="806"/>
                  </a:lnTo>
                  <a:lnTo>
                    <a:pt x="384" y="806"/>
                  </a:lnTo>
                  <a:lnTo>
                    <a:pt x="384" y="806"/>
                  </a:lnTo>
                  <a:lnTo>
                    <a:pt x="388" y="806"/>
                  </a:lnTo>
                  <a:lnTo>
                    <a:pt x="388" y="806"/>
                  </a:lnTo>
                  <a:lnTo>
                    <a:pt x="388" y="806"/>
                  </a:lnTo>
                  <a:lnTo>
                    <a:pt x="392" y="806"/>
                  </a:lnTo>
                  <a:lnTo>
                    <a:pt x="392" y="806"/>
                  </a:lnTo>
                  <a:lnTo>
                    <a:pt x="392" y="802"/>
                  </a:lnTo>
                  <a:lnTo>
                    <a:pt x="392" y="802"/>
                  </a:lnTo>
                  <a:lnTo>
                    <a:pt x="396" y="802"/>
                  </a:lnTo>
                  <a:lnTo>
                    <a:pt x="396" y="802"/>
                  </a:lnTo>
                  <a:lnTo>
                    <a:pt x="396" y="802"/>
                  </a:lnTo>
                  <a:lnTo>
                    <a:pt x="396" y="802"/>
                  </a:lnTo>
                  <a:lnTo>
                    <a:pt x="400" y="802"/>
                  </a:lnTo>
                  <a:lnTo>
                    <a:pt x="400" y="802"/>
                  </a:lnTo>
                  <a:lnTo>
                    <a:pt x="400" y="798"/>
                  </a:lnTo>
                  <a:lnTo>
                    <a:pt x="400" y="798"/>
                  </a:lnTo>
                  <a:lnTo>
                    <a:pt x="404" y="798"/>
                  </a:lnTo>
                  <a:lnTo>
                    <a:pt x="404" y="794"/>
                  </a:lnTo>
                  <a:lnTo>
                    <a:pt x="404" y="794"/>
                  </a:lnTo>
                  <a:lnTo>
                    <a:pt x="404" y="794"/>
                  </a:lnTo>
                  <a:lnTo>
                    <a:pt x="404" y="790"/>
                  </a:lnTo>
                  <a:lnTo>
                    <a:pt x="404" y="790"/>
                  </a:lnTo>
                  <a:lnTo>
                    <a:pt x="408" y="790"/>
                  </a:lnTo>
                  <a:lnTo>
                    <a:pt x="408" y="786"/>
                  </a:lnTo>
                  <a:lnTo>
                    <a:pt x="408" y="786"/>
                  </a:lnTo>
                  <a:lnTo>
                    <a:pt x="408" y="784"/>
                  </a:lnTo>
                  <a:lnTo>
                    <a:pt x="408" y="784"/>
                  </a:lnTo>
                  <a:lnTo>
                    <a:pt x="408" y="780"/>
                  </a:lnTo>
                  <a:lnTo>
                    <a:pt x="408" y="780"/>
                  </a:lnTo>
                  <a:lnTo>
                    <a:pt x="412" y="776"/>
                  </a:lnTo>
                  <a:lnTo>
                    <a:pt x="412" y="776"/>
                  </a:lnTo>
                  <a:lnTo>
                    <a:pt x="412" y="772"/>
                  </a:lnTo>
                  <a:lnTo>
                    <a:pt x="412" y="772"/>
                  </a:lnTo>
                  <a:lnTo>
                    <a:pt x="412" y="772"/>
                  </a:lnTo>
                  <a:lnTo>
                    <a:pt x="412" y="768"/>
                  </a:lnTo>
                  <a:lnTo>
                    <a:pt x="412" y="768"/>
                  </a:lnTo>
                  <a:lnTo>
                    <a:pt x="412" y="764"/>
                  </a:lnTo>
                  <a:lnTo>
                    <a:pt x="412" y="764"/>
                  </a:lnTo>
                  <a:lnTo>
                    <a:pt x="412" y="764"/>
                  </a:lnTo>
                  <a:lnTo>
                    <a:pt x="412" y="760"/>
                  </a:lnTo>
                  <a:lnTo>
                    <a:pt x="416" y="760"/>
                  </a:lnTo>
                  <a:lnTo>
                    <a:pt x="416" y="760"/>
                  </a:lnTo>
                  <a:lnTo>
                    <a:pt x="416" y="760"/>
                  </a:lnTo>
                  <a:lnTo>
                    <a:pt x="416" y="756"/>
                  </a:lnTo>
                  <a:lnTo>
                    <a:pt x="416" y="756"/>
                  </a:lnTo>
                  <a:lnTo>
                    <a:pt x="416" y="756"/>
                  </a:lnTo>
                  <a:lnTo>
                    <a:pt x="416" y="756"/>
                  </a:lnTo>
                  <a:lnTo>
                    <a:pt x="416" y="752"/>
                  </a:lnTo>
                  <a:lnTo>
                    <a:pt x="416" y="752"/>
                  </a:lnTo>
                  <a:lnTo>
                    <a:pt x="416" y="752"/>
                  </a:lnTo>
                  <a:lnTo>
                    <a:pt x="416" y="752"/>
                  </a:lnTo>
                  <a:lnTo>
                    <a:pt x="416" y="748"/>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 name="Freeform 336"/>
            <p:cNvSpPr>
              <a:spLocks/>
            </p:cNvSpPr>
            <p:nvPr/>
          </p:nvSpPr>
          <p:spPr bwMode="auto">
            <a:xfrm>
              <a:off x="5527" y="3578"/>
              <a:ext cx="176" cy="356"/>
            </a:xfrm>
            <a:custGeom>
              <a:avLst/>
              <a:gdLst>
                <a:gd name="T0" fmla="*/ 4 w 352"/>
                <a:gd name="T1" fmla="*/ 642 h 714"/>
                <a:gd name="T2" fmla="*/ 4 w 352"/>
                <a:gd name="T3" fmla="*/ 614 h 714"/>
                <a:gd name="T4" fmla="*/ 8 w 352"/>
                <a:gd name="T5" fmla="*/ 580 h 714"/>
                <a:gd name="T6" fmla="*/ 8 w 352"/>
                <a:gd name="T7" fmla="*/ 538 h 714"/>
                <a:gd name="T8" fmla="*/ 10 w 352"/>
                <a:gd name="T9" fmla="*/ 476 h 714"/>
                <a:gd name="T10" fmla="*/ 14 w 352"/>
                <a:gd name="T11" fmla="*/ 364 h 714"/>
                <a:gd name="T12" fmla="*/ 14 w 352"/>
                <a:gd name="T13" fmla="*/ 234 h 714"/>
                <a:gd name="T14" fmla="*/ 18 w 352"/>
                <a:gd name="T15" fmla="*/ 184 h 714"/>
                <a:gd name="T16" fmla="*/ 18 w 352"/>
                <a:gd name="T17" fmla="*/ 162 h 714"/>
                <a:gd name="T18" fmla="*/ 22 w 352"/>
                <a:gd name="T19" fmla="*/ 150 h 714"/>
                <a:gd name="T20" fmla="*/ 22 w 352"/>
                <a:gd name="T21" fmla="*/ 166 h 714"/>
                <a:gd name="T22" fmla="*/ 22 w 352"/>
                <a:gd name="T23" fmla="*/ 208 h 714"/>
                <a:gd name="T24" fmla="*/ 26 w 352"/>
                <a:gd name="T25" fmla="*/ 284 h 714"/>
                <a:gd name="T26" fmla="*/ 30 w 352"/>
                <a:gd name="T27" fmla="*/ 446 h 714"/>
                <a:gd name="T28" fmla="*/ 34 w 352"/>
                <a:gd name="T29" fmla="*/ 518 h 714"/>
                <a:gd name="T30" fmla="*/ 34 w 352"/>
                <a:gd name="T31" fmla="*/ 572 h 714"/>
                <a:gd name="T32" fmla="*/ 34 w 352"/>
                <a:gd name="T33" fmla="*/ 614 h 714"/>
                <a:gd name="T34" fmla="*/ 38 w 352"/>
                <a:gd name="T35" fmla="*/ 642 h 714"/>
                <a:gd name="T36" fmla="*/ 38 w 352"/>
                <a:gd name="T37" fmla="*/ 664 h 714"/>
                <a:gd name="T38" fmla="*/ 42 w 352"/>
                <a:gd name="T39" fmla="*/ 684 h 714"/>
                <a:gd name="T40" fmla="*/ 46 w 352"/>
                <a:gd name="T41" fmla="*/ 696 h 714"/>
                <a:gd name="T42" fmla="*/ 50 w 352"/>
                <a:gd name="T43" fmla="*/ 706 h 714"/>
                <a:gd name="T44" fmla="*/ 58 w 352"/>
                <a:gd name="T45" fmla="*/ 710 h 714"/>
                <a:gd name="T46" fmla="*/ 68 w 352"/>
                <a:gd name="T47" fmla="*/ 710 h 714"/>
                <a:gd name="T48" fmla="*/ 84 w 352"/>
                <a:gd name="T49" fmla="*/ 714 h 714"/>
                <a:gd name="T50" fmla="*/ 96 w 352"/>
                <a:gd name="T51" fmla="*/ 710 h 714"/>
                <a:gd name="T52" fmla="*/ 104 w 352"/>
                <a:gd name="T53" fmla="*/ 702 h 714"/>
                <a:gd name="T54" fmla="*/ 106 w 352"/>
                <a:gd name="T55" fmla="*/ 698 h 714"/>
                <a:gd name="T56" fmla="*/ 114 w 352"/>
                <a:gd name="T57" fmla="*/ 684 h 714"/>
                <a:gd name="T58" fmla="*/ 118 w 352"/>
                <a:gd name="T59" fmla="*/ 664 h 714"/>
                <a:gd name="T60" fmla="*/ 122 w 352"/>
                <a:gd name="T61" fmla="*/ 642 h 714"/>
                <a:gd name="T62" fmla="*/ 122 w 352"/>
                <a:gd name="T63" fmla="*/ 614 h 714"/>
                <a:gd name="T64" fmla="*/ 126 w 352"/>
                <a:gd name="T65" fmla="*/ 596 h 714"/>
                <a:gd name="T66" fmla="*/ 126 w 352"/>
                <a:gd name="T67" fmla="*/ 584 h 714"/>
                <a:gd name="T68" fmla="*/ 126 w 352"/>
                <a:gd name="T69" fmla="*/ 568 h 714"/>
                <a:gd name="T70" fmla="*/ 130 w 352"/>
                <a:gd name="T71" fmla="*/ 530 h 714"/>
                <a:gd name="T72" fmla="*/ 130 w 352"/>
                <a:gd name="T73" fmla="*/ 480 h 714"/>
                <a:gd name="T74" fmla="*/ 134 w 352"/>
                <a:gd name="T75" fmla="*/ 410 h 714"/>
                <a:gd name="T76" fmla="*/ 138 w 352"/>
                <a:gd name="T77" fmla="*/ 276 h 714"/>
                <a:gd name="T78" fmla="*/ 142 w 352"/>
                <a:gd name="T79" fmla="*/ 120 h 714"/>
                <a:gd name="T80" fmla="*/ 146 w 352"/>
                <a:gd name="T81" fmla="*/ 34 h 714"/>
                <a:gd name="T82" fmla="*/ 146 w 352"/>
                <a:gd name="T83" fmla="*/ 0 h 714"/>
                <a:gd name="T84" fmla="*/ 146 w 352"/>
                <a:gd name="T85" fmla="*/ 8 h 714"/>
                <a:gd name="T86" fmla="*/ 150 w 352"/>
                <a:gd name="T87" fmla="*/ 54 h 714"/>
                <a:gd name="T88" fmla="*/ 154 w 352"/>
                <a:gd name="T89" fmla="*/ 146 h 714"/>
                <a:gd name="T90" fmla="*/ 156 w 352"/>
                <a:gd name="T91" fmla="*/ 326 h 714"/>
                <a:gd name="T92" fmla="*/ 160 w 352"/>
                <a:gd name="T93" fmla="*/ 458 h 714"/>
                <a:gd name="T94" fmla="*/ 160 w 352"/>
                <a:gd name="T95" fmla="*/ 522 h 714"/>
                <a:gd name="T96" fmla="*/ 160 w 352"/>
                <a:gd name="T97" fmla="*/ 572 h 714"/>
                <a:gd name="T98" fmla="*/ 164 w 352"/>
                <a:gd name="T99" fmla="*/ 610 h 714"/>
                <a:gd name="T100" fmla="*/ 164 w 352"/>
                <a:gd name="T101" fmla="*/ 642 h 714"/>
                <a:gd name="T102" fmla="*/ 168 w 352"/>
                <a:gd name="T103" fmla="*/ 664 h 714"/>
                <a:gd name="T104" fmla="*/ 172 w 352"/>
                <a:gd name="T105" fmla="*/ 680 h 714"/>
                <a:gd name="T106" fmla="*/ 176 w 352"/>
                <a:gd name="T107" fmla="*/ 696 h 714"/>
                <a:gd name="T108" fmla="*/ 180 w 352"/>
                <a:gd name="T109" fmla="*/ 702 h 714"/>
                <a:gd name="T110" fmla="*/ 192 w 352"/>
                <a:gd name="T111" fmla="*/ 706 h 714"/>
                <a:gd name="T112" fmla="*/ 202 w 352"/>
                <a:gd name="T113" fmla="*/ 710 h 714"/>
                <a:gd name="T114" fmla="*/ 226 w 352"/>
                <a:gd name="T115" fmla="*/ 710 h 714"/>
                <a:gd name="T116" fmla="*/ 252 w 352"/>
                <a:gd name="T117" fmla="*/ 710 h 714"/>
                <a:gd name="T118" fmla="*/ 280 w 352"/>
                <a:gd name="T119" fmla="*/ 710 h 714"/>
                <a:gd name="T120" fmla="*/ 302 w 352"/>
                <a:gd name="T121" fmla="*/ 710 h 714"/>
                <a:gd name="T122" fmla="*/ 326 w 352"/>
                <a:gd name="T123" fmla="*/ 706 h 714"/>
                <a:gd name="T124" fmla="*/ 342 w 352"/>
                <a:gd name="T125" fmla="*/ 702 h 7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52" h="714">
                  <a:moveTo>
                    <a:pt x="0" y="660"/>
                  </a:moveTo>
                  <a:lnTo>
                    <a:pt x="0" y="660"/>
                  </a:lnTo>
                  <a:lnTo>
                    <a:pt x="0" y="656"/>
                  </a:lnTo>
                  <a:lnTo>
                    <a:pt x="0" y="652"/>
                  </a:lnTo>
                  <a:lnTo>
                    <a:pt x="0" y="652"/>
                  </a:lnTo>
                  <a:lnTo>
                    <a:pt x="0" y="650"/>
                  </a:lnTo>
                  <a:lnTo>
                    <a:pt x="0" y="646"/>
                  </a:lnTo>
                  <a:lnTo>
                    <a:pt x="4" y="642"/>
                  </a:lnTo>
                  <a:lnTo>
                    <a:pt x="4" y="642"/>
                  </a:lnTo>
                  <a:lnTo>
                    <a:pt x="4" y="638"/>
                  </a:lnTo>
                  <a:lnTo>
                    <a:pt x="4" y="634"/>
                  </a:lnTo>
                  <a:lnTo>
                    <a:pt x="4" y="630"/>
                  </a:lnTo>
                  <a:lnTo>
                    <a:pt x="4" y="626"/>
                  </a:lnTo>
                  <a:lnTo>
                    <a:pt x="4" y="622"/>
                  </a:lnTo>
                  <a:lnTo>
                    <a:pt x="4" y="618"/>
                  </a:lnTo>
                  <a:lnTo>
                    <a:pt x="4" y="614"/>
                  </a:lnTo>
                  <a:lnTo>
                    <a:pt x="4" y="610"/>
                  </a:lnTo>
                  <a:lnTo>
                    <a:pt x="4" y="606"/>
                  </a:lnTo>
                  <a:lnTo>
                    <a:pt x="4" y="602"/>
                  </a:lnTo>
                  <a:lnTo>
                    <a:pt x="4" y="600"/>
                  </a:lnTo>
                  <a:lnTo>
                    <a:pt x="8" y="596"/>
                  </a:lnTo>
                  <a:lnTo>
                    <a:pt x="8" y="592"/>
                  </a:lnTo>
                  <a:lnTo>
                    <a:pt x="8" y="584"/>
                  </a:lnTo>
                  <a:lnTo>
                    <a:pt x="8" y="580"/>
                  </a:lnTo>
                  <a:lnTo>
                    <a:pt x="8" y="576"/>
                  </a:lnTo>
                  <a:lnTo>
                    <a:pt x="8" y="572"/>
                  </a:lnTo>
                  <a:lnTo>
                    <a:pt x="8" y="564"/>
                  </a:lnTo>
                  <a:lnTo>
                    <a:pt x="8" y="560"/>
                  </a:lnTo>
                  <a:lnTo>
                    <a:pt x="8" y="554"/>
                  </a:lnTo>
                  <a:lnTo>
                    <a:pt x="8" y="550"/>
                  </a:lnTo>
                  <a:lnTo>
                    <a:pt x="8" y="542"/>
                  </a:lnTo>
                  <a:lnTo>
                    <a:pt x="8" y="538"/>
                  </a:lnTo>
                  <a:lnTo>
                    <a:pt x="8" y="530"/>
                  </a:lnTo>
                  <a:lnTo>
                    <a:pt x="8" y="522"/>
                  </a:lnTo>
                  <a:lnTo>
                    <a:pt x="8" y="514"/>
                  </a:lnTo>
                  <a:lnTo>
                    <a:pt x="8" y="506"/>
                  </a:lnTo>
                  <a:lnTo>
                    <a:pt x="10" y="504"/>
                  </a:lnTo>
                  <a:lnTo>
                    <a:pt x="10" y="492"/>
                  </a:lnTo>
                  <a:lnTo>
                    <a:pt x="10" y="484"/>
                  </a:lnTo>
                  <a:lnTo>
                    <a:pt x="10" y="476"/>
                  </a:lnTo>
                  <a:lnTo>
                    <a:pt x="10" y="468"/>
                  </a:lnTo>
                  <a:lnTo>
                    <a:pt x="10" y="460"/>
                  </a:lnTo>
                  <a:lnTo>
                    <a:pt x="10" y="454"/>
                  </a:lnTo>
                  <a:lnTo>
                    <a:pt x="10" y="438"/>
                  </a:lnTo>
                  <a:lnTo>
                    <a:pt x="10" y="422"/>
                  </a:lnTo>
                  <a:lnTo>
                    <a:pt x="10" y="408"/>
                  </a:lnTo>
                  <a:lnTo>
                    <a:pt x="10" y="388"/>
                  </a:lnTo>
                  <a:lnTo>
                    <a:pt x="14" y="364"/>
                  </a:lnTo>
                  <a:lnTo>
                    <a:pt x="14" y="338"/>
                  </a:lnTo>
                  <a:lnTo>
                    <a:pt x="14" y="314"/>
                  </a:lnTo>
                  <a:lnTo>
                    <a:pt x="14" y="296"/>
                  </a:lnTo>
                  <a:lnTo>
                    <a:pt x="14" y="280"/>
                  </a:lnTo>
                  <a:lnTo>
                    <a:pt x="14" y="268"/>
                  </a:lnTo>
                  <a:lnTo>
                    <a:pt x="14" y="258"/>
                  </a:lnTo>
                  <a:lnTo>
                    <a:pt x="14" y="246"/>
                  </a:lnTo>
                  <a:lnTo>
                    <a:pt x="14" y="234"/>
                  </a:lnTo>
                  <a:lnTo>
                    <a:pt x="14" y="226"/>
                  </a:lnTo>
                  <a:lnTo>
                    <a:pt x="18" y="218"/>
                  </a:lnTo>
                  <a:lnTo>
                    <a:pt x="18" y="212"/>
                  </a:lnTo>
                  <a:lnTo>
                    <a:pt x="18" y="204"/>
                  </a:lnTo>
                  <a:lnTo>
                    <a:pt x="18" y="196"/>
                  </a:lnTo>
                  <a:lnTo>
                    <a:pt x="18" y="192"/>
                  </a:lnTo>
                  <a:lnTo>
                    <a:pt x="18" y="188"/>
                  </a:lnTo>
                  <a:lnTo>
                    <a:pt x="18" y="184"/>
                  </a:lnTo>
                  <a:lnTo>
                    <a:pt x="18" y="180"/>
                  </a:lnTo>
                  <a:lnTo>
                    <a:pt x="18" y="176"/>
                  </a:lnTo>
                  <a:lnTo>
                    <a:pt x="18" y="172"/>
                  </a:lnTo>
                  <a:lnTo>
                    <a:pt x="18" y="172"/>
                  </a:lnTo>
                  <a:lnTo>
                    <a:pt x="18" y="168"/>
                  </a:lnTo>
                  <a:lnTo>
                    <a:pt x="18" y="166"/>
                  </a:lnTo>
                  <a:lnTo>
                    <a:pt x="18" y="166"/>
                  </a:lnTo>
                  <a:lnTo>
                    <a:pt x="18" y="162"/>
                  </a:lnTo>
                  <a:lnTo>
                    <a:pt x="18" y="158"/>
                  </a:lnTo>
                  <a:lnTo>
                    <a:pt x="18" y="158"/>
                  </a:lnTo>
                  <a:lnTo>
                    <a:pt x="18" y="154"/>
                  </a:lnTo>
                  <a:lnTo>
                    <a:pt x="18" y="154"/>
                  </a:lnTo>
                  <a:lnTo>
                    <a:pt x="18" y="150"/>
                  </a:lnTo>
                  <a:lnTo>
                    <a:pt x="18" y="150"/>
                  </a:lnTo>
                  <a:lnTo>
                    <a:pt x="22" y="150"/>
                  </a:lnTo>
                  <a:lnTo>
                    <a:pt x="22" y="150"/>
                  </a:lnTo>
                  <a:lnTo>
                    <a:pt x="22" y="150"/>
                  </a:lnTo>
                  <a:lnTo>
                    <a:pt x="22" y="154"/>
                  </a:lnTo>
                  <a:lnTo>
                    <a:pt x="22" y="154"/>
                  </a:lnTo>
                  <a:lnTo>
                    <a:pt x="22" y="154"/>
                  </a:lnTo>
                  <a:lnTo>
                    <a:pt x="22" y="158"/>
                  </a:lnTo>
                  <a:lnTo>
                    <a:pt x="22" y="158"/>
                  </a:lnTo>
                  <a:lnTo>
                    <a:pt x="22" y="162"/>
                  </a:lnTo>
                  <a:lnTo>
                    <a:pt x="22" y="166"/>
                  </a:lnTo>
                  <a:lnTo>
                    <a:pt x="22" y="168"/>
                  </a:lnTo>
                  <a:lnTo>
                    <a:pt x="22" y="172"/>
                  </a:lnTo>
                  <a:lnTo>
                    <a:pt x="22" y="176"/>
                  </a:lnTo>
                  <a:lnTo>
                    <a:pt x="22" y="180"/>
                  </a:lnTo>
                  <a:lnTo>
                    <a:pt x="22" y="188"/>
                  </a:lnTo>
                  <a:lnTo>
                    <a:pt x="22" y="192"/>
                  </a:lnTo>
                  <a:lnTo>
                    <a:pt x="22" y="200"/>
                  </a:lnTo>
                  <a:lnTo>
                    <a:pt x="22" y="208"/>
                  </a:lnTo>
                  <a:lnTo>
                    <a:pt x="22" y="212"/>
                  </a:lnTo>
                  <a:lnTo>
                    <a:pt x="26" y="218"/>
                  </a:lnTo>
                  <a:lnTo>
                    <a:pt x="26" y="230"/>
                  </a:lnTo>
                  <a:lnTo>
                    <a:pt x="26" y="238"/>
                  </a:lnTo>
                  <a:lnTo>
                    <a:pt x="26" y="250"/>
                  </a:lnTo>
                  <a:lnTo>
                    <a:pt x="26" y="258"/>
                  </a:lnTo>
                  <a:lnTo>
                    <a:pt x="26" y="272"/>
                  </a:lnTo>
                  <a:lnTo>
                    <a:pt x="26" y="284"/>
                  </a:lnTo>
                  <a:lnTo>
                    <a:pt x="26" y="300"/>
                  </a:lnTo>
                  <a:lnTo>
                    <a:pt x="26" y="314"/>
                  </a:lnTo>
                  <a:lnTo>
                    <a:pt x="26" y="334"/>
                  </a:lnTo>
                  <a:lnTo>
                    <a:pt x="26" y="362"/>
                  </a:lnTo>
                  <a:lnTo>
                    <a:pt x="30" y="392"/>
                  </a:lnTo>
                  <a:lnTo>
                    <a:pt x="30" y="414"/>
                  </a:lnTo>
                  <a:lnTo>
                    <a:pt x="30" y="434"/>
                  </a:lnTo>
                  <a:lnTo>
                    <a:pt x="30" y="446"/>
                  </a:lnTo>
                  <a:lnTo>
                    <a:pt x="30" y="458"/>
                  </a:lnTo>
                  <a:lnTo>
                    <a:pt x="30" y="468"/>
                  </a:lnTo>
                  <a:lnTo>
                    <a:pt x="30" y="476"/>
                  </a:lnTo>
                  <a:lnTo>
                    <a:pt x="30" y="488"/>
                  </a:lnTo>
                  <a:lnTo>
                    <a:pt x="30" y="496"/>
                  </a:lnTo>
                  <a:lnTo>
                    <a:pt x="30" y="504"/>
                  </a:lnTo>
                  <a:lnTo>
                    <a:pt x="30" y="510"/>
                  </a:lnTo>
                  <a:lnTo>
                    <a:pt x="34" y="518"/>
                  </a:lnTo>
                  <a:lnTo>
                    <a:pt x="34" y="526"/>
                  </a:lnTo>
                  <a:lnTo>
                    <a:pt x="34" y="534"/>
                  </a:lnTo>
                  <a:lnTo>
                    <a:pt x="34" y="542"/>
                  </a:lnTo>
                  <a:lnTo>
                    <a:pt x="34" y="550"/>
                  </a:lnTo>
                  <a:lnTo>
                    <a:pt x="34" y="554"/>
                  </a:lnTo>
                  <a:lnTo>
                    <a:pt x="34" y="560"/>
                  </a:lnTo>
                  <a:lnTo>
                    <a:pt x="34" y="564"/>
                  </a:lnTo>
                  <a:lnTo>
                    <a:pt x="34" y="572"/>
                  </a:lnTo>
                  <a:lnTo>
                    <a:pt x="34" y="576"/>
                  </a:lnTo>
                  <a:lnTo>
                    <a:pt x="34" y="584"/>
                  </a:lnTo>
                  <a:lnTo>
                    <a:pt x="34" y="588"/>
                  </a:lnTo>
                  <a:lnTo>
                    <a:pt x="34" y="596"/>
                  </a:lnTo>
                  <a:lnTo>
                    <a:pt x="34" y="600"/>
                  </a:lnTo>
                  <a:lnTo>
                    <a:pt x="34" y="602"/>
                  </a:lnTo>
                  <a:lnTo>
                    <a:pt x="34" y="606"/>
                  </a:lnTo>
                  <a:lnTo>
                    <a:pt x="34" y="614"/>
                  </a:lnTo>
                  <a:lnTo>
                    <a:pt x="38" y="618"/>
                  </a:lnTo>
                  <a:lnTo>
                    <a:pt x="38" y="622"/>
                  </a:lnTo>
                  <a:lnTo>
                    <a:pt x="38" y="626"/>
                  </a:lnTo>
                  <a:lnTo>
                    <a:pt x="38" y="630"/>
                  </a:lnTo>
                  <a:lnTo>
                    <a:pt x="38" y="634"/>
                  </a:lnTo>
                  <a:lnTo>
                    <a:pt x="38" y="638"/>
                  </a:lnTo>
                  <a:lnTo>
                    <a:pt x="38" y="638"/>
                  </a:lnTo>
                  <a:lnTo>
                    <a:pt x="38" y="642"/>
                  </a:lnTo>
                  <a:lnTo>
                    <a:pt x="38" y="646"/>
                  </a:lnTo>
                  <a:lnTo>
                    <a:pt x="38" y="650"/>
                  </a:lnTo>
                  <a:lnTo>
                    <a:pt x="38" y="650"/>
                  </a:lnTo>
                  <a:lnTo>
                    <a:pt x="38" y="652"/>
                  </a:lnTo>
                  <a:lnTo>
                    <a:pt x="38" y="656"/>
                  </a:lnTo>
                  <a:lnTo>
                    <a:pt x="38" y="660"/>
                  </a:lnTo>
                  <a:lnTo>
                    <a:pt x="38" y="664"/>
                  </a:lnTo>
                  <a:lnTo>
                    <a:pt x="38" y="664"/>
                  </a:lnTo>
                  <a:lnTo>
                    <a:pt x="38" y="668"/>
                  </a:lnTo>
                  <a:lnTo>
                    <a:pt x="42" y="672"/>
                  </a:lnTo>
                  <a:lnTo>
                    <a:pt x="42" y="672"/>
                  </a:lnTo>
                  <a:lnTo>
                    <a:pt x="42" y="676"/>
                  </a:lnTo>
                  <a:lnTo>
                    <a:pt x="42" y="676"/>
                  </a:lnTo>
                  <a:lnTo>
                    <a:pt x="42" y="680"/>
                  </a:lnTo>
                  <a:lnTo>
                    <a:pt x="42" y="680"/>
                  </a:lnTo>
                  <a:lnTo>
                    <a:pt x="42" y="684"/>
                  </a:lnTo>
                  <a:lnTo>
                    <a:pt x="42" y="684"/>
                  </a:lnTo>
                  <a:lnTo>
                    <a:pt x="42" y="688"/>
                  </a:lnTo>
                  <a:lnTo>
                    <a:pt x="42" y="688"/>
                  </a:lnTo>
                  <a:lnTo>
                    <a:pt x="42" y="688"/>
                  </a:lnTo>
                  <a:lnTo>
                    <a:pt x="42" y="692"/>
                  </a:lnTo>
                  <a:lnTo>
                    <a:pt x="46" y="692"/>
                  </a:lnTo>
                  <a:lnTo>
                    <a:pt x="46" y="696"/>
                  </a:lnTo>
                  <a:lnTo>
                    <a:pt x="46" y="696"/>
                  </a:lnTo>
                  <a:lnTo>
                    <a:pt x="46" y="698"/>
                  </a:lnTo>
                  <a:lnTo>
                    <a:pt x="46" y="698"/>
                  </a:lnTo>
                  <a:lnTo>
                    <a:pt x="46" y="698"/>
                  </a:lnTo>
                  <a:lnTo>
                    <a:pt x="46" y="702"/>
                  </a:lnTo>
                  <a:lnTo>
                    <a:pt x="50" y="702"/>
                  </a:lnTo>
                  <a:lnTo>
                    <a:pt x="50" y="702"/>
                  </a:lnTo>
                  <a:lnTo>
                    <a:pt x="50" y="706"/>
                  </a:lnTo>
                  <a:lnTo>
                    <a:pt x="50" y="706"/>
                  </a:lnTo>
                  <a:lnTo>
                    <a:pt x="50" y="706"/>
                  </a:lnTo>
                  <a:lnTo>
                    <a:pt x="50" y="706"/>
                  </a:lnTo>
                  <a:lnTo>
                    <a:pt x="54" y="706"/>
                  </a:lnTo>
                  <a:lnTo>
                    <a:pt x="54" y="710"/>
                  </a:lnTo>
                  <a:lnTo>
                    <a:pt x="54" y="710"/>
                  </a:lnTo>
                  <a:lnTo>
                    <a:pt x="54" y="710"/>
                  </a:lnTo>
                  <a:lnTo>
                    <a:pt x="58" y="710"/>
                  </a:lnTo>
                  <a:lnTo>
                    <a:pt x="58" y="710"/>
                  </a:lnTo>
                  <a:lnTo>
                    <a:pt x="58" y="710"/>
                  </a:lnTo>
                  <a:lnTo>
                    <a:pt x="60" y="710"/>
                  </a:lnTo>
                  <a:lnTo>
                    <a:pt x="60" y="710"/>
                  </a:lnTo>
                  <a:lnTo>
                    <a:pt x="60" y="710"/>
                  </a:lnTo>
                  <a:lnTo>
                    <a:pt x="64" y="710"/>
                  </a:lnTo>
                  <a:lnTo>
                    <a:pt x="64" y="710"/>
                  </a:lnTo>
                  <a:lnTo>
                    <a:pt x="68" y="710"/>
                  </a:lnTo>
                  <a:lnTo>
                    <a:pt x="68" y="710"/>
                  </a:lnTo>
                  <a:lnTo>
                    <a:pt x="68" y="710"/>
                  </a:lnTo>
                  <a:lnTo>
                    <a:pt x="72" y="710"/>
                  </a:lnTo>
                  <a:lnTo>
                    <a:pt x="72" y="710"/>
                  </a:lnTo>
                  <a:lnTo>
                    <a:pt x="76" y="710"/>
                  </a:lnTo>
                  <a:lnTo>
                    <a:pt x="80" y="714"/>
                  </a:lnTo>
                  <a:lnTo>
                    <a:pt x="84" y="714"/>
                  </a:lnTo>
                  <a:lnTo>
                    <a:pt x="84" y="714"/>
                  </a:lnTo>
                  <a:lnTo>
                    <a:pt x="84" y="714"/>
                  </a:lnTo>
                  <a:lnTo>
                    <a:pt x="88" y="714"/>
                  </a:lnTo>
                  <a:lnTo>
                    <a:pt x="88" y="714"/>
                  </a:lnTo>
                  <a:lnTo>
                    <a:pt x="88" y="714"/>
                  </a:lnTo>
                  <a:lnTo>
                    <a:pt x="92" y="714"/>
                  </a:lnTo>
                  <a:lnTo>
                    <a:pt x="92" y="710"/>
                  </a:lnTo>
                  <a:lnTo>
                    <a:pt x="96" y="710"/>
                  </a:lnTo>
                  <a:lnTo>
                    <a:pt x="96" y="710"/>
                  </a:lnTo>
                  <a:lnTo>
                    <a:pt x="96" y="710"/>
                  </a:lnTo>
                  <a:lnTo>
                    <a:pt x="100" y="710"/>
                  </a:lnTo>
                  <a:lnTo>
                    <a:pt x="100" y="710"/>
                  </a:lnTo>
                  <a:lnTo>
                    <a:pt x="100" y="706"/>
                  </a:lnTo>
                  <a:lnTo>
                    <a:pt x="104" y="706"/>
                  </a:lnTo>
                  <a:lnTo>
                    <a:pt x="104" y="706"/>
                  </a:lnTo>
                  <a:lnTo>
                    <a:pt x="104" y="706"/>
                  </a:lnTo>
                  <a:lnTo>
                    <a:pt x="104" y="706"/>
                  </a:lnTo>
                  <a:lnTo>
                    <a:pt x="104" y="702"/>
                  </a:lnTo>
                  <a:lnTo>
                    <a:pt x="104" y="702"/>
                  </a:lnTo>
                  <a:lnTo>
                    <a:pt x="106" y="702"/>
                  </a:lnTo>
                  <a:lnTo>
                    <a:pt x="106" y="702"/>
                  </a:lnTo>
                  <a:lnTo>
                    <a:pt x="106" y="702"/>
                  </a:lnTo>
                  <a:lnTo>
                    <a:pt x="106" y="702"/>
                  </a:lnTo>
                  <a:lnTo>
                    <a:pt x="106" y="698"/>
                  </a:lnTo>
                  <a:lnTo>
                    <a:pt x="106" y="698"/>
                  </a:lnTo>
                  <a:lnTo>
                    <a:pt x="106" y="698"/>
                  </a:lnTo>
                  <a:lnTo>
                    <a:pt x="106" y="696"/>
                  </a:lnTo>
                  <a:lnTo>
                    <a:pt x="110" y="696"/>
                  </a:lnTo>
                  <a:lnTo>
                    <a:pt x="110" y="696"/>
                  </a:lnTo>
                  <a:lnTo>
                    <a:pt x="110" y="692"/>
                  </a:lnTo>
                  <a:lnTo>
                    <a:pt x="110" y="692"/>
                  </a:lnTo>
                  <a:lnTo>
                    <a:pt x="110" y="688"/>
                  </a:lnTo>
                  <a:lnTo>
                    <a:pt x="110" y="688"/>
                  </a:lnTo>
                  <a:lnTo>
                    <a:pt x="114" y="684"/>
                  </a:lnTo>
                  <a:lnTo>
                    <a:pt x="114" y="684"/>
                  </a:lnTo>
                  <a:lnTo>
                    <a:pt x="114" y="680"/>
                  </a:lnTo>
                  <a:lnTo>
                    <a:pt x="114" y="676"/>
                  </a:lnTo>
                  <a:lnTo>
                    <a:pt x="114" y="676"/>
                  </a:lnTo>
                  <a:lnTo>
                    <a:pt x="114" y="672"/>
                  </a:lnTo>
                  <a:lnTo>
                    <a:pt x="114" y="668"/>
                  </a:lnTo>
                  <a:lnTo>
                    <a:pt x="118" y="668"/>
                  </a:lnTo>
                  <a:lnTo>
                    <a:pt x="118" y="664"/>
                  </a:lnTo>
                  <a:lnTo>
                    <a:pt x="118" y="660"/>
                  </a:lnTo>
                  <a:lnTo>
                    <a:pt x="118" y="660"/>
                  </a:lnTo>
                  <a:lnTo>
                    <a:pt x="118" y="656"/>
                  </a:lnTo>
                  <a:lnTo>
                    <a:pt x="118" y="652"/>
                  </a:lnTo>
                  <a:lnTo>
                    <a:pt x="118" y="650"/>
                  </a:lnTo>
                  <a:lnTo>
                    <a:pt x="118" y="650"/>
                  </a:lnTo>
                  <a:lnTo>
                    <a:pt x="118" y="646"/>
                  </a:lnTo>
                  <a:lnTo>
                    <a:pt x="122" y="642"/>
                  </a:lnTo>
                  <a:lnTo>
                    <a:pt x="122" y="638"/>
                  </a:lnTo>
                  <a:lnTo>
                    <a:pt x="122" y="638"/>
                  </a:lnTo>
                  <a:lnTo>
                    <a:pt x="122" y="634"/>
                  </a:lnTo>
                  <a:lnTo>
                    <a:pt x="122" y="630"/>
                  </a:lnTo>
                  <a:lnTo>
                    <a:pt x="122" y="626"/>
                  </a:lnTo>
                  <a:lnTo>
                    <a:pt x="122" y="622"/>
                  </a:lnTo>
                  <a:lnTo>
                    <a:pt x="122" y="618"/>
                  </a:lnTo>
                  <a:lnTo>
                    <a:pt x="122" y="614"/>
                  </a:lnTo>
                  <a:lnTo>
                    <a:pt x="122" y="610"/>
                  </a:lnTo>
                  <a:lnTo>
                    <a:pt x="126" y="606"/>
                  </a:lnTo>
                  <a:lnTo>
                    <a:pt x="126" y="606"/>
                  </a:lnTo>
                  <a:lnTo>
                    <a:pt x="126" y="602"/>
                  </a:lnTo>
                  <a:lnTo>
                    <a:pt x="126" y="602"/>
                  </a:lnTo>
                  <a:lnTo>
                    <a:pt x="126" y="600"/>
                  </a:lnTo>
                  <a:lnTo>
                    <a:pt x="126" y="600"/>
                  </a:lnTo>
                  <a:lnTo>
                    <a:pt x="126" y="596"/>
                  </a:lnTo>
                  <a:lnTo>
                    <a:pt x="126" y="596"/>
                  </a:lnTo>
                  <a:lnTo>
                    <a:pt x="126" y="592"/>
                  </a:lnTo>
                  <a:lnTo>
                    <a:pt x="126" y="592"/>
                  </a:lnTo>
                  <a:lnTo>
                    <a:pt x="126" y="588"/>
                  </a:lnTo>
                  <a:lnTo>
                    <a:pt x="126" y="588"/>
                  </a:lnTo>
                  <a:lnTo>
                    <a:pt x="126" y="588"/>
                  </a:lnTo>
                  <a:lnTo>
                    <a:pt x="126" y="584"/>
                  </a:lnTo>
                  <a:lnTo>
                    <a:pt x="126" y="584"/>
                  </a:lnTo>
                  <a:lnTo>
                    <a:pt x="126" y="584"/>
                  </a:lnTo>
                  <a:lnTo>
                    <a:pt x="126" y="580"/>
                  </a:lnTo>
                  <a:lnTo>
                    <a:pt x="126" y="580"/>
                  </a:lnTo>
                  <a:lnTo>
                    <a:pt x="126" y="580"/>
                  </a:lnTo>
                  <a:lnTo>
                    <a:pt x="126" y="580"/>
                  </a:lnTo>
                  <a:lnTo>
                    <a:pt x="126" y="576"/>
                  </a:lnTo>
                  <a:lnTo>
                    <a:pt x="126" y="572"/>
                  </a:lnTo>
                  <a:lnTo>
                    <a:pt x="126" y="568"/>
                  </a:lnTo>
                  <a:lnTo>
                    <a:pt x="126" y="564"/>
                  </a:lnTo>
                  <a:lnTo>
                    <a:pt x="126" y="560"/>
                  </a:lnTo>
                  <a:lnTo>
                    <a:pt x="130" y="554"/>
                  </a:lnTo>
                  <a:lnTo>
                    <a:pt x="130" y="550"/>
                  </a:lnTo>
                  <a:lnTo>
                    <a:pt x="130" y="546"/>
                  </a:lnTo>
                  <a:lnTo>
                    <a:pt x="130" y="538"/>
                  </a:lnTo>
                  <a:lnTo>
                    <a:pt x="130" y="534"/>
                  </a:lnTo>
                  <a:lnTo>
                    <a:pt x="130" y="530"/>
                  </a:lnTo>
                  <a:lnTo>
                    <a:pt x="130" y="522"/>
                  </a:lnTo>
                  <a:lnTo>
                    <a:pt x="130" y="518"/>
                  </a:lnTo>
                  <a:lnTo>
                    <a:pt x="130" y="510"/>
                  </a:lnTo>
                  <a:lnTo>
                    <a:pt x="130" y="506"/>
                  </a:lnTo>
                  <a:lnTo>
                    <a:pt x="130" y="500"/>
                  </a:lnTo>
                  <a:lnTo>
                    <a:pt x="130" y="492"/>
                  </a:lnTo>
                  <a:lnTo>
                    <a:pt x="130" y="488"/>
                  </a:lnTo>
                  <a:lnTo>
                    <a:pt x="130" y="480"/>
                  </a:lnTo>
                  <a:lnTo>
                    <a:pt x="130" y="472"/>
                  </a:lnTo>
                  <a:lnTo>
                    <a:pt x="130" y="468"/>
                  </a:lnTo>
                  <a:lnTo>
                    <a:pt x="134" y="460"/>
                  </a:lnTo>
                  <a:lnTo>
                    <a:pt x="134" y="454"/>
                  </a:lnTo>
                  <a:lnTo>
                    <a:pt x="134" y="446"/>
                  </a:lnTo>
                  <a:lnTo>
                    <a:pt x="134" y="434"/>
                  </a:lnTo>
                  <a:lnTo>
                    <a:pt x="134" y="422"/>
                  </a:lnTo>
                  <a:lnTo>
                    <a:pt x="134" y="410"/>
                  </a:lnTo>
                  <a:lnTo>
                    <a:pt x="134" y="396"/>
                  </a:lnTo>
                  <a:lnTo>
                    <a:pt x="134" y="384"/>
                  </a:lnTo>
                  <a:lnTo>
                    <a:pt x="134" y="368"/>
                  </a:lnTo>
                  <a:lnTo>
                    <a:pt x="134" y="354"/>
                  </a:lnTo>
                  <a:lnTo>
                    <a:pt x="134" y="338"/>
                  </a:lnTo>
                  <a:lnTo>
                    <a:pt x="138" y="318"/>
                  </a:lnTo>
                  <a:lnTo>
                    <a:pt x="138" y="300"/>
                  </a:lnTo>
                  <a:lnTo>
                    <a:pt x="138" y="276"/>
                  </a:lnTo>
                  <a:lnTo>
                    <a:pt x="138" y="246"/>
                  </a:lnTo>
                  <a:lnTo>
                    <a:pt x="138" y="216"/>
                  </a:lnTo>
                  <a:lnTo>
                    <a:pt x="138" y="192"/>
                  </a:lnTo>
                  <a:lnTo>
                    <a:pt x="138" y="176"/>
                  </a:lnTo>
                  <a:lnTo>
                    <a:pt x="142" y="158"/>
                  </a:lnTo>
                  <a:lnTo>
                    <a:pt x="142" y="142"/>
                  </a:lnTo>
                  <a:lnTo>
                    <a:pt x="142" y="130"/>
                  </a:lnTo>
                  <a:lnTo>
                    <a:pt x="142" y="120"/>
                  </a:lnTo>
                  <a:lnTo>
                    <a:pt x="142" y="108"/>
                  </a:lnTo>
                  <a:lnTo>
                    <a:pt x="142" y="96"/>
                  </a:lnTo>
                  <a:lnTo>
                    <a:pt x="142" y="84"/>
                  </a:lnTo>
                  <a:lnTo>
                    <a:pt x="142" y="72"/>
                  </a:lnTo>
                  <a:lnTo>
                    <a:pt x="142" y="62"/>
                  </a:lnTo>
                  <a:lnTo>
                    <a:pt x="142" y="50"/>
                  </a:lnTo>
                  <a:lnTo>
                    <a:pt x="142" y="42"/>
                  </a:lnTo>
                  <a:lnTo>
                    <a:pt x="146" y="34"/>
                  </a:lnTo>
                  <a:lnTo>
                    <a:pt x="146" y="26"/>
                  </a:lnTo>
                  <a:lnTo>
                    <a:pt x="146" y="20"/>
                  </a:lnTo>
                  <a:lnTo>
                    <a:pt x="146" y="16"/>
                  </a:lnTo>
                  <a:lnTo>
                    <a:pt x="146" y="12"/>
                  </a:lnTo>
                  <a:lnTo>
                    <a:pt x="146" y="8"/>
                  </a:lnTo>
                  <a:lnTo>
                    <a:pt x="146" y="4"/>
                  </a:lnTo>
                  <a:lnTo>
                    <a:pt x="146" y="4"/>
                  </a:lnTo>
                  <a:lnTo>
                    <a:pt x="146" y="0"/>
                  </a:lnTo>
                  <a:lnTo>
                    <a:pt x="146" y="0"/>
                  </a:lnTo>
                  <a:lnTo>
                    <a:pt x="146" y="0"/>
                  </a:lnTo>
                  <a:lnTo>
                    <a:pt x="146" y="4"/>
                  </a:lnTo>
                  <a:lnTo>
                    <a:pt x="146" y="4"/>
                  </a:lnTo>
                  <a:lnTo>
                    <a:pt x="146" y="4"/>
                  </a:lnTo>
                  <a:lnTo>
                    <a:pt x="146" y="4"/>
                  </a:lnTo>
                  <a:lnTo>
                    <a:pt x="146" y="8"/>
                  </a:lnTo>
                  <a:lnTo>
                    <a:pt x="146" y="8"/>
                  </a:lnTo>
                  <a:lnTo>
                    <a:pt x="150" y="12"/>
                  </a:lnTo>
                  <a:lnTo>
                    <a:pt x="150" y="16"/>
                  </a:lnTo>
                  <a:lnTo>
                    <a:pt x="150" y="20"/>
                  </a:lnTo>
                  <a:lnTo>
                    <a:pt x="150" y="24"/>
                  </a:lnTo>
                  <a:lnTo>
                    <a:pt x="150" y="30"/>
                  </a:lnTo>
                  <a:lnTo>
                    <a:pt x="150" y="38"/>
                  </a:lnTo>
                  <a:lnTo>
                    <a:pt x="150" y="46"/>
                  </a:lnTo>
                  <a:lnTo>
                    <a:pt x="150" y="54"/>
                  </a:lnTo>
                  <a:lnTo>
                    <a:pt x="150" y="66"/>
                  </a:lnTo>
                  <a:lnTo>
                    <a:pt x="150" y="76"/>
                  </a:lnTo>
                  <a:lnTo>
                    <a:pt x="150" y="88"/>
                  </a:lnTo>
                  <a:lnTo>
                    <a:pt x="150" y="100"/>
                  </a:lnTo>
                  <a:lnTo>
                    <a:pt x="150" y="112"/>
                  </a:lnTo>
                  <a:lnTo>
                    <a:pt x="154" y="122"/>
                  </a:lnTo>
                  <a:lnTo>
                    <a:pt x="154" y="134"/>
                  </a:lnTo>
                  <a:lnTo>
                    <a:pt x="154" y="146"/>
                  </a:lnTo>
                  <a:lnTo>
                    <a:pt x="154" y="162"/>
                  </a:lnTo>
                  <a:lnTo>
                    <a:pt x="154" y="176"/>
                  </a:lnTo>
                  <a:lnTo>
                    <a:pt x="154" y="192"/>
                  </a:lnTo>
                  <a:lnTo>
                    <a:pt x="154" y="212"/>
                  </a:lnTo>
                  <a:lnTo>
                    <a:pt x="154" y="234"/>
                  </a:lnTo>
                  <a:lnTo>
                    <a:pt x="154" y="264"/>
                  </a:lnTo>
                  <a:lnTo>
                    <a:pt x="156" y="300"/>
                  </a:lnTo>
                  <a:lnTo>
                    <a:pt x="156" y="326"/>
                  </a:lnTo>
                  <a:lnTo>
                    <a:pt x="156" y="350"/>
                  </a:lnTo>
                  <a:lnTo>
                    <a:pt x="156" y="368"/>
                  </a:lnTo>
                  <a:lnTo>
                    <a:pt x="156" y="388"/>
                  </a:lnTo>
                  <a:lnTo>
                    <a:pt x="156" y="404"/>
                  </a:lnTo>
                  <a:lnTo>
                    <a:pt x="156" y="418"/>
                  </a:lnTo>
                  <a:lnTo>
                    <a:pt x="156" y="434"/>
                  </a:lnTo>
                  <a:lnTo>
                    <a:pt x="156" y="446"/>
                  </a:lnTo>
                  <a:lnTo>
                    <a:pt x="160" y="458"/>
                  </a:lnTo>
                  <a:lnTo>
                    <a:pt x="160" y="464"/>
                  </a:lnTo>
                  <a:lnTo>
                    <a:pt x="160" y="472"/>
                  </a:lnTo>
                  <a:lnTo>
                    <a:pt x="160" y="480"/>
                  </a:lnTo>
                  <a:lnTo>
                    <a:pt x="160" y="492"/>
                  </a:lnTo>
                  <a:lnTo>
                    <a:pt x="160" y="500"/>
                  </a:lnTo>
                  <a:lnTo>
                    <a:pt x="160" y="506"/>
                  </a:lnTo>
                  <a:lnTo>
                    <a:pt x="160" y="514"/>
                  </a:lnTo>
                  <a:lnTo>
                    <a:pt x="160" y="522"/>
                  </a:lnTo>
                  <a:lnTo>
                    <a:pt x="160" y="526"/>
                  </a:lnTo>
                  <a:lnTo>
                    <a:pt x="160" y="534"/>
                  </a:lnTo>
                  <a:lnTo>
                    <a:pt x="160" y="542"/>
                  </a:lnTo>
                  <a:lnTo>
                    <a:pt x="160" y="550"/>
                  </a:lnTo>
                  <a:lnTo>
                    <a:pt x="160" y="554"/>
                  </a:lnTo>
                  <a:lnTo>
                    <a:pt x="160" y="560"/>
                  </a:lnTo>
                  <a:lnTo>
                    <a:pt x="160" y="564"/>
                  </a:lnTo>
                  <a:lnTo>
                    <a:pt x="160" y="572"/>
                  </a:lnTo>
                  <a:lnTo>
                    <a:pt x="164" y="576"/>
                  </a:lnTo>
                  <a:lnTo>
                    <a:pt x="164" y="584"/>
                  </a:lnTo>
                  <a:lnTo>
                    <a:pt x="164" y="588"/>
                  </a:lnTo>
                  <a:lnTo>
                    <a:pt x="164" y="592"/>
                  </a:lnTo>
                  <a:lnTo>
                    <a:pt x="164" y="596"/>
                  </a:lnTo>
                  <a:lnTo>
                    <a:pt x="164" y="602"/>
                  </a:lnTo>
                  <a:lnTo>
                    <a:pt x="164" y="606"/>
                  </a:lnTo>
                  <a:lnTo>
                    <a:pt x="164" y="610"/>
                  </a:lnTo>
                  <a:lnTo>
                    <a:pt x="164" y="614"/>
                  </a:lnTo>
                  <a:lnTo>
                    <a:pt x="164" y="618"/>
                  </a:lnTo>
                  <a:lnTo>
                    <a:pt x="164" y="622"/>
                  </a:lnTo>
                  <a:lnTo>
                    <a:pt x="164" y="626"/>
                  </a:lnTo>
                  <a:lnTo>
                    <a:pt x="164" y="630"/>
                  </a:lnTo>
                  <a:lnTo>
                    <a:pt x="164" y="634"/>
                  </a:lnTo>
                  <a:lnTo>
                    <a:pt x="164" y="638"/>
                  </a:lnTo>
                  <a:lnTo>
                    <a:pt x="164" y="642"/>
                  </a:lnTo>
                  <a:lnTo>
                    <a:pt x="164" y="642"/>
                  </a:lnTo>
                  <a:lnTo>
                    <a:pt x="168" y="646"/>
                  </a:lnTo>
                  <a:lnTo>
                    <a:pt x="168" y="650"/>
                  </a:lnTo>
                  <a:lnTo>
                    <a:pt x="168" y="652"/>
                  </a:lnTo>
                  <a:lnTo>
                    <a:pt x="168" y="656"/>
                  </a:lnTo>
                  <a:lnTo>
                    <a:pt x="168" y="656"/>
                  </a:lnTo>
                  <a:lnTo>
                    <a:pt x="168" y="660"/>
                  </a:lnTo>
                  <a:lnTo>
                    <a:pt x="168" y="664"/>
                  </a:lnTo>
                  <a:lnTo>
                    <a:pt x="168" y="664"/>
                  </a:lnTo>
                  <a:lnTo>
                    <a:pt x="168" y="668"/>
                  </a:lnTo>
                  <a:lnTo>
                    <a:pt x="168" y="672"/>
                  </a:lnTo>
                  <a:lnTo>
                    <a:pt x="168" y="672"/>
                  </a:lnTo>
                  <a:lnTo>
                    <a:pt x="172" y="676"/>
                  </a:lnTo>
                  <a:lnTo>
                    <a:pt x="172" y="676"/>
                  </a:lnTo>
                  <a:lnTo>
                    <a:pt x="172" y="680"/>
                  </a:lnTo>
                  <a:lnTo>
                    <a:pt x="172" y="680"/>
                  </a:lnTo>
                  <a:lnTo>
                    <a:pt x="172" y="684"/>
                  </a:lnTo>
                  <a:lnTo>
                    <a:pt x="172" y="684"/>
                  </a:lnTo>
                  <a:lnTo>
                    <a:pt x="172" y="688"/>
                  </a:lnTo>
                  <a:lnTo>
                    <a:pt x="172" y="688"/>
                  </a:lnTo>
                  <a:lnTo>
                    <a:pt x="172" y="692"/>
                  </a:lnTo>
                  <a:lnTo>
                    <a:pt x="176" y="692"/>
                  </a:lnTo>
                  <a:lnTo>
                    <a:pt x="176" y="692"/>
                  </a:lnTo>
                  <a:lnTo>
                    <a:pt x="176" y="696"/>
                  </a:lnTo>
                  <a:lnTo>
                    <a:pt x="176" y="696"/>
                  </a:lnTo>
                  <a:lnTo>
                    <a:pt x="176" y="696"/>
                  </a:lnTo>
                  <a:lnTo>
                    <a:pt x="176" y="698"/>
                  </a:lnTo>
                  <a:lnTo>
                    <a:pt x="176" y="698"/>
                  </a:lnTo>
                  <a:lnTo>
                    <a:pt x="180" y="698"/>
                  </a:lnTo>
                  <a:lnTo>
                    <a:pt x="180" y="698"/>
                  </a:lnTo>
                  <a:lnTo>
                    <a:pt x="180" y="702"/>
                  </a:lnTo>
                  <a:lnTo>
                    <a:pt x="180" y="702"/>
                  </a:lnTo>
                  <a:lnTo>
                    <a:pt x="184" y="702"/>
                  </a:lnTo>
                  <a:lnTo>
                    <a:pt x="184" y="702"/>
                  </a:lnTo>
                  <a:lnTo>
                    <a:pt x="184" y="706"/>
                  </a:lnTo>
                  <a:lnTo>
                    <a:pt x="184" y="706"/>
                  </a:lnTo>
                  <a:lnTo>
                    <a:pt x="188" y="706"/>
                  </a:lnTo>
                  <a:lnTo>
                    <a:pt x="188" y="706"/>
                  </a:lnTo>
                  <a:lnTo>
                    <a:pt x="192" y="706"/>
                  </a:lnTo>
                  <a:lnTo>
                    <a:pt x="192" y="706"/>
                  </a:lnTo>
                  <a:lnTo>
                    <a:pt x="192" y="706"/>
                  </a:lnTo>
                  <a:lnTo>
                    <a:pt x="196" y="706"/>
                  </a:lnTo>
                  <a:lnTo>
                    <a:pt x="196" y="706"/>
                  </a:lnTo>
                  <a:lnTo>
                    <a:pt x="196" y="706"/>
                  </a:lnTo>
                  <a:lnTo>
                    <a:pt x="200" y="710"/>
                  </a:lnTo>
                  <a:lnTo>
                    <a:pt x="200" y="710"/>
                  </a:lnTo>
                  <a:lnTo>
                    <a:pt x="202" y="710"/>
                  </a:lnTo>
                  <a:lnTo>
                    <a:pt x="202" y="710"/>
                  </a:lnTo>
                  <a:lnTo>
                    <a:pt x="206" y="710"/>
                  </a:lnTo>
                  <a:lnTo>
                    <a:pt x="210" y="710"/>
                  </a:lnTo>
                  <a:lnTo>
                    <a:pt x="214" y="710"/>
                  </a:lnTo>
                  <a:lnTo>
                    <a:pt x="214" y="710"/>
                  </a:lnTo>
                  <a:lnTo>
                    <a:pt x="218" y="710"/>
                  </a:lnTo>
                  <a:lnTo>
                    <a:pt x="222" y="710"/>
                  </a:lnTo>
                  <a:lnTo>
                    <a:pt x="226" y="710"/>
                  </a:lnTo>
                  <a:lnTo>
                    <a:pt x="226" y="710"/>
                  </a:lnTo>
                  <a:lnTo>
                    <a:pt x="230" y="710"/>
                  </a:lnTo>
                  <a:lnTo>
                    <a:pt x="234" y="710"/>
                  </a:lnTo>
                  <a:lnTo>
                    <a:pt x="238" y="710"/>
                  </a:lnTo>
                  <a:lnTo>
                    <a:pt x="242" y="710"/>
                  </a:lnTo>
                  <a:lnTo>
                    <a:pt x="242" y="710"/>
                  </a:lnTo>
                  <a:lnTo>
                    <a:pt x="246" y="710"/>
                  </a:lnTo>
                  <a:lnTo>
                    <a:pt x="250" y="710"/>
                  </a:lnTo>
                  <a:lnTo>
                    <a:pt x="252" y="710"/>
                  </a:lnTo>
                  <a:lnTo>
                    <a:pt x="256" y="710"/>
                  </a:lnTo>
                  <a:lnTo>
                    <a:pt x="260" y="710"/>
                  </a:lnTo>
                  <a:lnTo>
                    <a:pt x="264" y="710"/>
                  </a:lnTo>
                  <a:lnTo>
                    <a:pt x="264" y="710"/>
                  </a:lnTo>
                  <a:lnTo>
                    <a:pt x="272" y="710"/>
                  </a:lnTo>
                  <a:lnTo>
                    <a:pt x="272" y="710"/>
                  </a:lnTo>
                  <a:lnTo>
                    <a:pt x="276" y="710"/>
                  </a:lnTo>
                  <a:lnTo>
                    <a:pt x="280" y="710"/>
                  </a:lnTo>
                  <a:lnTo>
                    <a:pt x="284" y="710"/>
                  </a:lnTo>
                  <a:lnTo>
                    <a:pt x="284" y="710"/>
                  </a:lnTo>
                  <a:lnTo>
                    <a:pt x="288" y="710"/>
                  </a:lnTo>
                  <a:lnTo>
                    <a:pt x="292" y="710"/>
                  </a:lnTo>
                  <a:lnTo>
                    <a:pt x="296" y="710"/>
                  </a:lnTo>
                  <a:lnTo>
                    <a:pt x="298" y="710"/>
                  </a:lnTo>
                  <a:lnTo>
                    <a:pt x="298" y="710"/>
                  </a:lnTo>
                  <a:lnTo>
                    <a:pt x="302" y="710"/>
                  </a:lnTo>
                  <a:lnTo>
                    <a:pt x="306" y="710"/>
                  </a:lnTo>
                  <a:lnTo>
                    <a:pt x="310" y="710"/>
                  </a:lnTo>
                  <a:lnTo>
                    <a:pt x="314" y="710"/>
                  </a:lnTo>
                  <a:lnTo>
                    <a:pt x="318" y="710"/>
                  </a:lnTo>
                  <a:lnTo>
                    <a:pt x="318" y="710"/>
                  </a:lnTo>
                  <a:lnTo>
                    <a:pt x="322" y="706"/>
                  </a:lnTo>
                  <a:lnTo>
                    <a:pt x="322" y="706"/>
                  </a:lnTo>
                  <a:lnTo>
                    <a:pt x="326" y="706"/>
                  </a:lnTo>
                  <a:lnTo>
                    <a:pt x="326" y="706"/>
                  </a:lnTo>
                  <a:lnTo>
                    <a:pt x="330" y="706"/>
                  </a:lnTo>
                  <a:lnTo>
                    <a:pt x="334" y="706"/>
                  </a:lnTo>
                  <a:lnTo>
                    <a:pt x="334" y="706"/>
                  </a:lnTo>
                  <a:lnTo>
                    <a:pt x="338" y="706"/>
                  </a:lnTo>
                  <a:lnTo>
                    <a:pt x="338" y="706"/>
                  </a:lnTo>
                  <a:lnTo>
                    <a:pt x="338" y="702"/>
                  </a:lnTo>
                  <a:lnTo>
                    <a:pt x="342" y="702"/>
                  </a:lnTo>
                  <a:lnTo>
                    <a:pt x="346" y="702"/>
                  </a:lnTo>
                  <a:lnTo>
                    <a:pt x="346" y="698"/>
                  </a:lnTo>
                  <a:lnTo>
                    <a:pt x="346" y="698"/>
                  </a:lnTo>
                  <a:lnTo>
                    <a:pt x="348" y="698"/>
                  </a:lnTo>
                  <a:lnTo>
                    <a:pt x="348" y="696"/>
                  </a:lnTo>
                  <a:lnTo>
                    <a:pt x="348" y="696"/>
                  </a:lnTo>
                  <a:lnTo>
                    <a:pt x="352" y="696"/>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 name="Freeform 337"/>
            <p:cNvSpPr>
              <a:spLocks/>
            </p:cNvSpPr>
            <p:nvPr/>
          </p:nvSpPr>
          <p:spPr bwMode="auto">
            <a:xfrm>
              <a:off x="5703" y="3758"/>
              <a:ext cx="296" cy="172"/>
            </a:xfrm>
            <a:custGeom>
              <a:avLst/>
              <a:gdLst>
                <a:gd name="T0" fmla="*/ 4 w 591"/>
                <a:gd name="T1" fmla="*/ 322 h 344"/>
                <a:gd name="T2" fmla="*/ 11 w 591"/>
                <a:gd name="T3" fmla="*/ 298 h 344"/>
                <a:gd name="T4" fmla="*/ 19 w 591"/>
                <a:gd name="T5" fmla="*/ 272 h 344"/>
                <a:gd name="T6" fmla="*/ 23 w 591"/>
                <a:gd name="T7" fmla="*/ 248 h 344"/>
                <a:gd name="T8" fmla="*/ 27 w 591"/>
                <a:gd name="T9" fmla="*/ 244 h 344"/>
                <a:gd name="T10" fmla="*/ 31 w 591"/>
                <a:gd name="T11" fmla="*/ 252 h 344"/>
                <a:gd name="T12" fmla="*/ 35 w 591"/>
                <a:gd name="T13" fmla="*/ 264 h 344"/>
                <a:gd name="T14" fmla="*/ 39 w 591"/>
                <a:gd name="T15" fmla="*/ 302 h 344"/>
                <a:gd name="T16" fmla="*/ 45 w 591"/>
                <a:gd name="T17" fmla="*/ 326 h 344"/>
                <a:gd name="T18" fmla="*/ 49 w 591"/>
                <a:gd name="T19" fmla="*/ 336 h 344"/>
                <a:gd name="T20" fmla="*/ 57 w 591"/>
                <a:gd name="T21" fmla="*/ 344 h 344"/>
                <a:gd name="T22" fmla="*/ 73 w 591"/>
                <a:gd name="T23" fmla="*/ 344 h 344"/>
                <a:gd name="T24" fmla="*/ 91 w 591"/>
                <a:gd name="T25" fmla="*/ 344 h 344"/>
                <a:gd name="T26" fmla="*/ 119 w 591"/>
                <a:gd name="T27" fmla="*/ 344 h 344"/>
                <a:gd name="T28" fmla="*/ 141 w 591"/>
                <a:gd name="T29" fmla="*/ 344 h 344"/>
                <a:gd name="T30" fmla="*/ 169 w 591"/>
                <a:gd name="T31" fmla="*/ 344 h 344"/>
                <a:gd name="T32" fmla="*/ 191 w 591"/>
                <a:gd name="T33" fmla="*/ 344 h 344"/>
                <a:gd name="T34" fmla="*/ 215 w 591"/>
                <a:gd name="T35" fmla="*/ 344 h 344"/>
                <a:gd name="T36" fmla="*/ 237 w 591"/>
                <a:gd name="T37" fmla="*/ 340 h 344"/>
                <a:gd name="T38" fmla="*/ 261 w 591"/>
                <a:gd name="T39" fmla="*/ 340 h 344"/>
                <a:gd name="T40" fmla="*/ 273 w 591"/>
                <a:gd name="T41" fmla="*/ 334 h 344"/>
                <a:gd name="T42" fmla="*/ 281 w 591"/>
                <a:gd name="T43" fmla="*/ 322 h 344"/>
                <a:gd name="T44" fmla="*/ 287 w 591"/>
                <a:gd name="T45" fmla="*/ 310 h 344"/>
                <a:gd name="T46" fmla="*/ 295 w 591"/>
                <a:gd name="T47" fmla="*/ 294 h 344"/>
                <a:gd name="T48" fmla="*/ 303 w 591"/>
                <a:gd name="T49" fmla="*/ 268 h 344"/>
                <a:gd name="T50" fmla="*/ 311 w 591"/>
                <a:gd name="T51" fmla="*/ 222 h 344"/>
                <a:gd name="T52" fmla="*/ 315 w 591"/>
                <a:gd name="T53" fmla="*/ 210 h 344"/>
                <a:gd name="T54" fmla="*/ 319 w 591"/>
                <a:gd name="T55" fmla="*/ 214 h 344"/>
                <a:gd name="T56" fmla="*/ 327 w 591"/>
                <a:gd name="T57" fmla="*/ 230 h 344"/>
                <a:gd name="T58" fmla="*/ 331 w 591"/>
                <a:gd name="T59" fmla="*/ 260 h 344"/>
                <a:gd name="T60" fmla="*/ 333 w 591"/>
                <a:gd name="T61" fmla="*/ 280 h 344"/>
                <a:gd name="T62" fmla="*/ 337 w 591"/>
                <a:gd name="T63" fmla="*/ 306 h 344"/>
                <a:gd name="T64" fmla="*/ 345 w 591"/>
                <a:gd name="T65" fmla="*/ 322 h 344"/>
                <a:gd name="T66" fmla="*/ 353 w 591"/>
                <a:gd name="T67" fmla="*/ 334 h 344"/>
                <a:gd name="T68" fmla="*/ 361 w 591"/>
                <a:gd name="T69" fmla="*/ 334 h 344"/>
                <a:gd name="T70" fmla="*/ 373 w 591"/>
                <a:gd name="T71" fmla="*/ 330 h 344"/>
                <a:gd name="T72" fmla="*/ 377 w 591"/>
                <a:gd name="T73" fmla="*/ 326 h 344"/>
                <a:gd name="T74" fmla="*/ 383 w 591"/>
                <a:gd name="T75" fmla="*/ 310 h 344"/>
                <a:gd name="T76" fmla="*/ 391 w 591"/>
                <a:gd name="T77" fmla="*/ 294 h 344"/>
                <a:gd name="T78" fmla="*/ 395 w 591"/>
                <a:gd name="T79" fmla="*/ 284 h 344"/>
                <a:gd name="T80" fmla="*/ 399 w 591"/>
                <a:gd name="T81" fmla="*/ 272 h 344"/>
                <a:gd name="T82" fmla="*/ 407 w 591"/>
                <a:gd name="T83" fmla="*/ 240 h 344"/>
                <a:gd name="T84" fmla="*/ 411 w 591"/>
                <a:gd name="T85" fmla="*/ 202 h 344"/>
                <a:gd name="T86" fmla="*/ 415 w 591"/>
                <a:gd name="T87" fmla="*/ 160 h 344"/>
                <a:gd name="T88" fmla="*/ 415 w 591"/>
                <a:gd name="T89" fmla="*/ 138 h 344"/>
                <a:gd name="T90" fmla="*/ 423 w 591"/>
                <a:gd name="T91" fmla="*/ 72 h 344"/>
                <a:gd name="T92" fmla="*/ 427 w 591"/>
                <a:gd name="T93" fmla="*/ 18 h 344"/>
                <a:gd name="T94" fmla="*/ 429 w 591"/>
                <a:gd name="T95" fmla="*/ 0 h 344"/>
                <a:gd name="T96" fmla="*/ 433 w 591"/>
                <a:gd name="T97" fmla="*/ 6 h 344"/>
                <a:gd name="T98" fmla="*/ 437 w 591"/>
                <a:gd name="T99" fmla="*/ 22 h 344"/>
                <a:gd name="T100" fmla="*/ 441 w 591"/>
                <a:gd name="T101" fmla="*/ 60 h 344"/>
                <a:gd name="T102" fmla="*/ 449 w 591"/>
                <a:gd name="T103" fmla="*/ 156 h 344"/>
                <a:gd name="T104" fmla="*/ 453 w 591"/>
                <a:gd name="T105" fmla="*/ 222 h 344"/>
                <a:gd name="T106" fmla="*/ 457 w 591"/>
                <a:gd name="T107" fmla="*/ 264 h 344"/>
                <a:gd name="T108" fmla="*/ 461 w 591"/>
                <a:gd name="T109" fmla="*/ 288 h 344"/>
                <a:gd name="T110" fmla="*/ 465 w 591"/>
                <a:gd name="T111" fmla="*/ 306 h 344"/>
                <a:gd name="T112" fmla="*/ 469 w 591"/>
                <a:gd name="T113" fmla="*/ 322 h 344"/>
                <a:gd name="T114" fmla="*/ 473 w 591"/>
                <a:gd name="T115" fmla="*/ 330 h 344"/>
                <a:gd name="T116" fmla="*/ 483 w 591"/>
                <a:gd name="T117" fmla="*/ 336 h 344"/>
                <a:gd name="T118" fmla="*/ 495 w 591"/>
                <a:gd name="T119" fmla="*/ 336 h 344"/>
                <a:gd name="T120" fmla="*/ 519 w 591"/>
                <a:gd name="T121" fmla="*/ 340 h 344"/>
                <a:gd name="T122" fmla="*/ 541 w 591"/>
                <a:gd name="T123" fmla="*/ 340 h 344"/>
                <a:gd name="T124" fmla="*/ 569 w 591"/>
                <a:gd name="T125" fmla="*/ 340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91" h="344">
                  <a:moveTo>
                    <a:pt x="0" y="334"/>
                  </a:moveTo>
                  <a:lnTo>
                    <a:pt x="0" y="330"/>
                  </a:lnTo>
                  <a:lnTo>
                    <a:pt x="0" y="330"/>
                  </a:lnTo>
                  <a:lnTo>
                    <a:pt x="0" y="330"/>
                  </a:lnTo>
                  <a:lnTo>
                    <a:pt x="4" y="326"/>
                  </a:lnTo>
                  <a:lnTo>
                    <a:pt x="4" y="326"/>
                  </a:lnTo>
                  <a:lnTo>
                    <a:pt x="4" y="322"/>
                  </a:lnTo>
                  <a:lnTo>
                    <a:pt x="4" y="322"/>
                  </a:lnTo>
                  <a:lnTo>
                    <a:pt x="8" y="318"/>
                  </a:lnTo>
                  <a:lnTo>
                    <a:pt x="8" y="318"/>
                  </a:lnTo>
                  <a:lnTo>
                    <a:pt x="8" y="314"/>
                  </a:lnTo>
                  <a:lnTo>
                    <a:pt x="11" y="310"/>
                  </a:lnTo>
                  <a:lnTo>
                    <a:pt x="11" y="306"/>
                  </a:lnTo>
                  <a:lnTo>
                    <a:pt x="11" y="302"/>
                  </a:lnTo>
                  <a:lnTo>
                    <a:pt x="11" y="302"/>
                  </a:lnTo>
                  <a:lnTo>
                    <a:pt x="11" y="298"/>
                  </a:lnTo>
                  <a:lnTo>
                    <a:pt x="11" y="298"/>
                  </a:lnTo>
                  <a:lnTo>
                    <a:pt x="11" y="294"/>
                  </a:lnTo>
                  <a:lnTo>
                    <a:pt x="11" y="294"/>
                  </a:lnTo>
                  <a:lnTo>
                    <a:pt x="15" y="290"/>
                  </a:lnTo>
                  <a:lnTo>
                    <a:pt x="15" y="288"/>
                  </a:lnTo>
                  <a:lnTo>
                    <a:pt x="15" y="284"/>
                  </a:lnTo>
                  <a:lnTo>
                    <a:pt x="15" y="276"/>
                  </a:lnTo>
                  <a:lnTo>
                    <a:pt x="19" y="272"/>
                  </a:lnTo>
                  <a:lnTo>
                    <a:pt x="19" y="268"/>
                  </a:lnTo>
                  <a:lnTo>
                    <a:pt x="19" y="264"/>
                  </a:lnTo>
                  <a:lnTo>
                    <a:pt x="19" y="260"/>
                  </a:lnTo>
                  <a:lnTo>
                    <a:pt x="19" y="256"/>
                  </a:lnTo>
                  <a:lnTo>
                    <a:pt x="23" y="256"/>
                  </a:lnTo>
                  <a:lnTo>
                    <a:pt x="23" y="252"/>
                  </a:lnTo>
                  <a:lnTo>
                    <a:pt x="23" y="252"/>
                  </a:lnTo>
                  <a:lnTo>
                    <a:pt x="23" y="248"/>
                  </a:lnTo>
                  <a:lnTo>
                    <a:pt x="23" y="248"/>
                  </a:lnTo>
                  <a:lnTo>
                    <a:pt x="23" y="248"/>
                  </a:lnTo>
                  <a:lnTo>
                    <a:pt x="23" y="244"/>
                  </a:lnTo>
                  <a:lnTo>
                    <a:pt x="23" y="244"/>
                  </a:lnTo>
                  <a:lnTo>
                    <a:pt x="27" y="244"/>
                  </a:lnTo>
                  <a:lnTo>
                    <a:pt x="27" y="244"/>
                  </a:lnTo>
                  <a:lnTo>
                    <a:pt x="27" y="244"/>
                  </a:lnTo>
                  <a:lnTo>
                    <a:pt x="27" y="244"/>
                  </a:lnTo>
                  <a:lnTo>
                    <a:pt x="27" y="244"/>
                  </a:lnTo>
                  <a:lnTo>
                    <a:pt x="27" y="248"/>
                  </a:lnTo>
                  <a:lnTo>
                    <a:pt x="27" y="248"/>
                  </a:lnTo>
                  <a:lnTo>
                    <a:pt x="31" y="248"/>
                  </a:lnTo>
                  <a:lnTo>
                    <a:pt x="31" y="248"/>
                  </a:lnTo>
                  <a:lnTo>
                    <a:pt x="31" y="252"/>
                  </a:lnTo>
                  <a:lnTo>
                    <a:pt x="31" y="252"/>
                  </a:lnTo>
                  <a:lnTo>
                    <a:pt x="31" y="252"/>
                  </a:lnTo>
                  <a:lnTo>
                    <a:pt x="31" y="252"/>
                  </a:lnTo>
                  <a:lnTo>
                    <a:pt x="31" y="256"/>
                  </a:lnTo>
                  <a:lnTo>
                    <a:pt x="31" y="256"/>
                  </a:lnTo>
                  <a:lnTo>
                    <a:pt x="31" y="256"/>
                  </a:lnTo>
                  <a:lnTo>
                    <a:pt x="31" y="260"/>
                  </a:lnTo>
                  <a:lnTo>
                    <a:pt x="31" y="260"/>
                  </a:lnTo>
                  <a:lnTo>
                    <a:pt x="31" y="264"/>
                  </a:lnTo>
                  <a:lnTo>
                    <a:pt x="35" y="264"/>
                  </a:lnTo>
                  <a:lnTo>
                    <a:pt x="35" y="268"/>
                  </a:lnTo>
                  <a:lnTo>
                    <a:pt x="35" y="272"/>
                  </a:lnTo>
                  <a:lnTo>
                    <a:pt x="35" y="276"/>
                  </a:lnTo>
                  <a:lnTo>
                    <a:pt x="35" y="284"/>
                  </a:lnTo>
                  <a:lnTo>
                    <a:pt x="39" y="290"/>
                  </a:lnTo>
                  <a:lnTo>
                    <a:pt x="39" y="294"/>
                  </a:lnTo>
                  <a:lnTo>
                    <a:pt x="39" y="298"/>
                  </a:lnTo>
                  <a:lnTo>
                    <a:pt x="39" y="302"/>
                  </a:lnTo>
                  <a:lnTo>
                    <a:pt x="39" y="306"/>
                  </a:lnTo>
                  <a:lnTo>
                    <a:pt x="43" y="310"/>
                  </a:lnTo>
                  <a:lnTo>
                    <a:pt x="43" y="314"/>
                  </a:lnTo>
                  <a:lnTo>
                    <a:pt x="43" y="314"/>
                  </a:lnTo>
                  <a:lnTo>
                    <a:pt x="43" y="318"/>
                  </a:lnTo>
                  <a:lnTo>
                    <a:pt x="43" y="322"/>
                  </a:lnTo>
                  <a:lnTo>
                    <a:pt x="43" y="322"/>
                  </a:lnTo>
                  <a:lnTo>
                    <a:pt x="45" y="326"/>
                  </a:lnTo>
                  <a:lnTo>
                    <a:pt x="45" y="326"/>
                  </a:lnTo>
                  <a:lnTo>
                    <a:pt x="45" y="330"/>
                  </a:lnTo>
                  <a:lnTo>
                    <a:pt x="45" y="330"/>
                  </a:lnTo>
                  <a:lnTo>
                    <a:pt x="45" y="330"/>
                  </a:lnTo>
                  <a:lnTo>
                    <a:pt x="45" y="334"/>
                  </a:lnTo>
                  <a:lnTo>
                    <a:pt x="49" y="334"/>
                  </a:lnTo>
                  <a:lnTo>
                    <a:pt x="49" y="336"/>
                  </a:lnTo>
                  <a:lnTo>
                    <a:pt x="49" y="336"/>
                  </a:lnTo>
                  <a:lnTo>
                    <a:pt x="49" y="336"/>
                  </a:lnTo>
                  <a:lnTo>
                    <a:pt x="49" y="340"/>
                  </a:lnTo>
                  <a:lnTo>
                    <a:pt x="53" y="340"/>
                  </a:lnTo>
                  <a:lnTo>
                    <a:pt x="53" y="340"/>
                  </a:lnTo>
                  <a:lnTo>
                    <a:pt x="53" y="340"/>
                  </a:lnTo>
                  <a:lnTo>
                    <a:pt x="53" y="340"/>
                  </a:lnTo>
                  <a:lnTo>
                    <a:pt x="57" y="340"/>
                  </a:lnTo>
                  <a:lnTo>
                    <a:pt x="57" y="344"/>
                  </a:lnTo>
                  <a:lnTo>
                    <a:pt x="57" y="344"/>
                  </a:lnTo>
                  <a:lnTo>
                    <a:pt x="61" y="344"/>
                  </a:lnTo>
                  <a:lnTo>
                    <a:pt x="61" y="344"/>
                  </a:lnTo>
                  <a:lnTo>
                    <a:pt x="61" y="344"/>
                  </a:lnTo>
                  <a:lnTo>
                    <a:pt x="65" y="344"/>
                  </a:lnTo>
                  <a:lnTo>
                    <a:pt x="69" y="344"/>
                  </a:lnTo>
                  <a:lnTo>
                    <a:pt x="69" y="344"/>
                  </a:lnTo>
                  <a:lnTo>
                    <a:pt x="73" y="344"/>
                  </a:lnTo>
                  <a:lnTo>
                    <a:pt x="73" y="344"/>
                  </a:lnTo>
                  <a:lnTo>
                    <a:pt x="77" y="344"/>
                  </a:lnTo>
                  <a:lnTo>
                    <a:pt x="81" y="344"/>
                  </a:lnTo>
                  <a:lnTo>
                    <a:pt x="81" y="344"/>
                  </a:lnTo>
                  <a:lnTo>
                    <a:pt x="85" y="344"/>
                  </a:lnTo>
                  <a:lnTo>
                    <a:pt x="89" y="344"/>
                  </a:lnTo>
                  <a:lnTo>
                    <a:pt x="91" y="344"/>
                  </a:lnTo>
                  <a:lnTo>
                    <a:pt x="91" y="344"/>
                  </a:lnTo>
                  <a:lnTo>
                    <a:pt x="95" y="344"/>
                  </a:lnTo>
                  <a:lnTo>
                    <a:pt x="99" y="344"/>
                  </a:lnTo>
                  <a:lnTo>
                    <a:pt x="103" y="344"/>
                  </a:lnTo>
                  <a:lnTo>
                    <a:pt x="107" y="344"/>
                  </a:lnTo>
                  <a:lnTo>
                    <a:pt x="107" y="344"/>
                  </a:lnTo>
                  <a:lnTo>
                    <a:pt x="111" y="344"/>
                  </a:lnTo>
                  <a:lnTo>
                    <a:pt x="115" y="344"/>
                  </a:lnTo>
                  <a:lnTo>
                    <a:pt x="119" y="344"/>
                  </a:lnTo>
                  <a:lnTo>
                    <a:pt x="123" y="344"/>
                  </a:lnTo>
                  <a:lnTo>
                    <a:pt x="123" y="344"/>
                  </a:lnTo>
                  <a:lnTo>
                    <a:pt x="127" y="344"/>
                  </a:lnTo>
                  <a:lnTo>
                    <a:pt x="131" y="344"/>
                  </a:lnTo>
                  <a:lnTo>
                    <a:pt x="135" y="344"/>
                  </a:lnTo>
                  <a:lnTo>
                    <a:pt x="139" y="344"/>
                  </a:lnTo>
                  <a:lnTo>
                    <a:pt x="139" y="344"/>
                  </a:lnTo>
                  <a:lnTo>
                    <a:pt x="141" y="344"/>
                  </a:lnTo>
                  <a:lnTo>
                    <a:pt x="145" y="344"/>
                  </a:lnTo>
                  <a:lnTo>
                    <a:pt x="149" y="344"/>
                  </a:lnTo>
                  <a:lnTo>
                    <a:pt x="153" y="344"/>
                  </a:lnTo>
                  <a:lnTo>
                    <a:pt x="153" y="344"/>
                  </a:lnTo>
                  <a:lnTo>
                    <a:pt x="157" y="344"/>
                  </a:lnTo>
                  <a:lnTo>
                    <a:pt x="161" y="344"/>
                  </a:lnTo>
                  <a:lnTo>
                    <a:pt x="165" y="344"/>
                  </a:lnTo>
                  <a:lnTo>
                    <a:pt x="169" y="344"/>
                  </a:lnTo>
                  <a:lnTo>
                    <a:pt x="169" y="344"/>
                  </a:lnTo>
                  <a:lnTo>
                    <a:pt x="173" y="344"/>
                  </a:lnTo>
                  <a:lnTo>
                    <a:pt x="177" y="344"/>
                  </a:lnTo>
                  <a:lnTo>
                    <a:pt x="181" y="344"/>
                  </a:lnTo>
                  <a:lnTo>
                    <a:pt x="185" y="344"/>
                  </a:lnTo>
                  <a:lnTo>
                    <a:pt x="185" y="344"/>
                  </a:lnTo>
                  <a:lnTo>
                    <a:pt x="187" y="344"/>
                  </a:lnTo>
                  <a:lnTo>
                    <a:pt x="191" y="344"/>
                  </a:lnTo>
                  <a:lnTo>
                    <a:pt x="191" y="344"/>
                  </a:lnTo>
                  <a:lnTo>
                    <a:pt x="195" y="344"/>
                  </a:lnTo>
                  <a:lnTo>
                    <a:pt x="199" y="344"/>
                  </a:lnTo>
                  <a:lnTo>
                    <a:pt x="203" y="344"/>
                  </a:lnTo>
                  <a:lnTo>
                    <a:pt x="207" y="344"/>
                  </a:lnTo>
                  <a:lnTo>
                    <a:pt x="207" y="344"/>
                  </a:lnTo>
                  <a:lnTo>
                    <a:pt x="211" y="344"/>
                  </a:lnTo>
                  <a:lnTo>
                    <a:pt x="215" y="344"/>
                  </a:lnTo>
                  <a:lnTo>
                    <a:pt x="219" y="344"/>
                  </a:lnTo>
                  <a:lnTo>
                    <a:pt x="219" y="344"/>
                  </a:lnTo>
                  <a:lnTo>
                    <a:pt x="223" y="344"/>
                  </a:lnTo>
                  <a:lnTo>
                    <a:pt x="227" y="344"/>
                  </a:lnTo>
                  <a:lnTo>
                    <a:pt x="231" y="344"/>
                  </a:lnTo>
                  <a:lnTo>
                    <a:pt x="235" y="344"/>
                  </a:lnTo>
                  <a:lnTo>
                    <a:pt x="235" y="344"/>
                  </a:lnTo>
                  <a:lnTo>
                    <a:pt x="237" y="340"/>
                  </a:lnTo>
                  <a:lnTo>
                    <a:pt x="241" y="340"/>
                  </a:lnTo>
                  <a:lnTo>
                    <a:pt x="245" y="340"/>
                  </a:lnTo>
                  <a:lnTo>
                    <a:pt x="249" y="340"/>
                  </a:lnTo>
                  <a:lnTo>
                    <a:pt x="249" y="340"/>
                  </a:lnTo>
                  <a:lnTo>
                    <a:pt x="253" y="340"/>
                  </a:lnTo>
                  <a:lnTo>
                    <a:pt x="257" y="340"/>
                  </a:lnTo>
                  <a:lnTo>
                    <a:pt x="257" y="340"/>
                  </a:lnTo>
                  <a:lnTo>
                    <a:pt x="261" y="340"/>
                  </a:lnTo>
                  <a:lnTo>
                    <a:pt x="261" y="336"/>
                  </a:lnTo>
                  <a:lnTo>
                    <a:pt x="265" y="336"/>
                  </a:lnTo>
                  <a:lnTo>
                    <a:pt x="265" y="336"/>
                  </a:lnTo>
                  <a:lnTo>
                    <a:pt x="265" y="336"/>
                  </a:lnTo>
                  <a:lnTo>
                    <a:pt x="269" y="336"/>
                  </a:lnTo>
                  <a:lnTo>
                    <a:pt x="269" y="334"/>
                  </a:lnTo>
                  <a:lnTo>
                    <a:pt x="269" y="334"/>
                  </a:lnTo>
                  <a:lnTo>
                    <a:pt x="273" y="334"/>
                  </a:lnTo>
                  <a:lnTo>
                    <a:pt x="273" y="334"/>
                  </a:lnTo>
                  <a:lnTo>
                    <a:pt x="273" y="330"/>
                  </a:lnTo>
                  <a:lnTo>
                    <a:pt x="277" y="330"/>
                  </a:lnTo>
                  <a:lnTo>
                    <a:pt x="277" y="330"/>
                  </a:lnTo>
                  <a:lnTo>
                    <a:pt x="277" y="326"/>
                  </a:lnTo>
                  <a:lnTo>
                    <a:pt x="281" y="326"/>
                  </a:lnTo>
                  <a:lnTo>
                    <a:pt x="281" y="322"/>
                  </a:lnTo>
                  <a:lnTo>
                    <a:pt x="281" y="322"/>
                  </a:lnTo>
                  <a:lnTo>
                    <a:pt x="283" y="322"/>
                  </a:lnTo>
                  <a:lnTo>
                    <a:pt x="283" y="318"/>
                  </a:lnTo>
                  <a:lnTo>
                    <a:pt x="283" y="318"/>
                  </a:lnTo>
                  <a:lnTo>
                    <a:pt x="283" y="318"/>
                  </a:lnTo>
                  <a:lnTo>
                    <a:pt x="287" y="314"/>
                  </a:lnTo>
                  <a:lnTo>
                    <a:pt x="287" y="314"/>
                  </a:lnTo>
                  <a:lnTo>
                    <a:pt x="287" y="314"/>
                  </a:lnTo>
                  <a:lnTo>
                    <a:pt x="287" y="310"/>
                  </a:lnTo>
                  <a:lnTo>
                    <a:pt x="291" y="306"/>
                  </a:lnTo>
                  <a:lnTo>
                    <a:pt x="291" y="306"/>
                  </a:lnTo>
                  <a:lnTo>
                    <a:pt x="291" y="302"/>
                  </a:lnTo>
                  <a:lnTo>
                    <a:pt x="291" y="302"/>
                  </a:lnTo>
                  <a:lnTo>
                    <a:pt x="291" y="302"/>
                  </a:lnTo>
                  <a:lnTo>
                    <a:pt x="291" y="298"/>
                  </a:lnTo>
                  <a:lnTo>
                    <a:pt x="295" y="298"/>
                  </a:lnTo>
                  <a:lnTo>
                    <a:pt x="295" y="294"/>
                  </a:lnTo>
                  <a:lnTo>
                    <a:pt x="295" y="294"/>
                  </a:lnTo>
                  <a:lnTo>
                    <a:pt x="295" y="290"/>
                  </a:lnTo>
                  <a:lnTo>
                    <a:pt x="295" y="288"/>
                  </a:lnTo>
                  <a:lnTo>
                    <a:pt x="299" y="284"/>
                  </a:lnTo>
                  <a:lnTo>
                    <a:pt x="299" y="280"/>
                  </a:lnTo>
                  <a:lnTo>
                    <a:pt x="299" y="276"/>
                  </a:lnTo>
                  <a:lnTo>
                    <a:pt x="299" y="272"/>
                  </a:lnTo>
                  <a:lnTo>
                    <a:pt x="303" y="268"/>
                  </a:lnTo>
                  <a:lnTo>
                    <a:pt x="303" y="260"/>
                  </a:lnTo>
                  <a:lnTo>
                    <a:pt x="303" y="252"/>
                  </a:lnTo>
                  <a:lnTo>
                    <a:pt x="307" y="244"/>
                  </a:lnTo>
                  <a:lnTo>
                    <a:pt x="307" y="240"/>
                  </a:lnTo>
                  <a:lnTo>
                    <a:pt x="307" y="238"/>
                  </a:lnTo>
                  <a:lnTo>
                    <a:pt x="311" y="230"/>
                  </a:lnTo>
                  <a:lnTo>
                    <a:pt x="311" y="226"/>
                  </a:lnTo>
                  <a:lnTo>
                    <a:pt x="311" y="222"/>
                  </a:lnTo>
                  <a:lnTo>
                    <a:pt x="311" y="222"/>
                  </a:lnTo>
                  <a:lnTo>
                    <a:pt x="311" y="218"/>
                  </a:lnTo>
                  <a:lnTo>
                    <a:pt x="315" y="218"/>
                  </a:lnTo>
                  <a:lnTo>
                    <a:pt x="315" y="218"/>
                  </a:lnTo>
                  <a:lnTo>
                    <a:pt x="315" y="214"/>
                  </a:lnTo>
                  <a:lnTo>
                    <a:pt x="315" y="214"/>
                  </a:lnTo>
                  <a:lnTo>
                    <a:pt x="315" y="214"/>
                  </a:lnTo>
                  <a:lnTo>
                    <a:pt x="315" y="210"/>
                  </a:lnTo>
                  <a:lnTo>
                    <a:pt x="315" y="210"/>
                  </a:lnTo>
                  <a:lnTo>
                    <a:pt x="319" y="210"/>
                  </a:lnTo>
                  <a:lnTo>
                    <a:pt x="319" y="210"/>
                  </a:lnTo>
                  <a:lnTo>
                    <a:pt x="319" y="210"/>
                  </a:lnTo>
                  <a:lnTo>
                    <a:pt x="319" y="210"/>
                  </a:lnTo>
                  <a:lnTo>
                    <a:pt x="319" y="214"/>
                  </a:lnTo>
                  <a:lnTo>
                    <a:pt x="319" y="214"/>
                  </a:lnTo>
                  <a:lnTo>
                    <a:pt x="319" y="214"/>
                  </a:lnTo>
                  <a:lnTo>
                    <a:pt x="319" y="214"/>
                  </a:lnTo>
                  <a:lnTo>
                    <a:pt x="323" y="218"/>
                  </a:lnTo>
                  <a:lnTo>
                    <a:pt x="323" y="218"/>
                  </a:lnTo>
                  <a:lnTo>
                    <a:pt x="323" y="218"/>
                  </a:lnTo>
                  <a:lnTo>
                    <a:pt x="323" y="222"/>
                  </a:lnTo>
                  <a:lnTo>
                    <a:pt x="323" y="226"/>
                  </a:lnTo>
                  <a:lnTo>
                    <a:pt x="323" y="226"/>
                  </a:lnTo>
                  <a:lnTo>
                    <a:pt x="327" y="230"/>
                  </a:lnTo>
                  <a:lnTo>
                    <a:pt x="327" y="234"/>
                  </a:lnTo>
                  <a:lnTo>
                    <a:pt x="327" y="238"/>
                  </a:lnTo>
                  <a:lnTo>
                    <a:pt x="327" y="240"/>
                  </a:lnTo>
                  <a:lnTo>
                    <a:pt x="327" y="244"/>
                  </a:lnTo>
                  <a:lnTo>
                    <a:pt x="327" y="248"/>
                  </a:lnTo>
                  <a:lnTo>
                    <a:pt x="331" y="252"/>
                  </a:lnTo>
                  <a:lnTo>
                    <a:pt x="331" y="256"/>
                  </a:lnTo>
                  <a:lnTo>
                    <a:pt x="331" y="260"/>
                  </a:lnTo>
                  <a:lnTo>
                    <a:pt x="331" y="260"/>
                  </a:lnTo>
                  <a:lnTo>
                    <a:pt x="331" y="264"/>
                  </a:lnTo>
                  <a:lnTo>
                    <a:pt x="331" y="264"/>
                  </a:lnTo>
                  <a:lnTo>
                    <a:pt x="331" y="264"/>
                  </a:lnTo>
                  <a:lnTo>
                    <a:pt x="331" y="268"/>
                  </a:lnTo>
                  <a:lnTo>
                    <a:pt x="331" y="272"/>
                  </a:lnTo>
                  <a:lnTo>
                    <a:pt x="333" y="276"/>
                  </a:lnTo>
                  <a:lnTo>
                    <a:pt x="333" y="280"/>
                  </a:lnTo>
                  <a:lnTo>
                    <a:pt x="333" y="284"/>
                  </a:lnTo>
                  <a:lnTo>
                    <a:pt x="333" y="288"/>
                  </a:lnTo>
                  <a:lnTo>
                    <a:pt x="333" y="290"/>
                  </a:lnTo>
                  <a:lnTo>
                    <a:pt x="337" y="294"/>
                  </a:lnTo>
                  <a:lnTo>
                    <a:pt x="337" y="298"/>
                  </a:lnTo>
                  <a:lnTo>
                    <a:pt x="337" y="302"/>
                  </a:lnTo>
                  <a:lnTo>
                    <a:pt x="337" y="306"/>
                  </a:lnTo>
                  <a:lnTo>
                    <a:pt x="337" y="306"/>
                  </a:lnTo>
                  <a:lnTo>
                    <a:pt x="341" y="310"/>
                  </a:lnTo>
                  <a:lnTo>
                    <a:pt x="341" y="314"/>
                  </a:lnTo>
                  <a:lnTo>
                    <a:pt x="341" y="314"/>
                  </a:lnTo>
                  <a:lnTo>
                    <a:pt x="341" y="318"/>
                  </a:lnTo>
                  <a:lnTo>
                    <a:pt x="341" y="318"/>
                  </a:lnTo>
                  <a:lnTo>
                    <a:pt x="341" y="322"/>
                  </a:lnTo>
                  <a:lnTo>
                    <a:pt x="345" y="322"/>
                  </a:lnTo>
                  <a:lnTo>
                    <a:pt x="345" y="322"/>
                  </a:lnTo>
                  <a:lnTo>
                    <a:pt x="345" y="326"/>
                  </a:lnTo>
                  <a:lnTo>
                    <a:pt x="345" y="326"/>
                  </a:lnTo>
                  <a:lnTo>
                    <a:pt x="345" y="330"/>
                  </a:lnTo>
                  <a:lnTo>
                    <a:pt x="349" y="330"/>
                  </a:lnTo>
                  <a:lnTo>
                    <a:pt x="349" y="330"/>
                  </a:lnTo>
                  <a:lnTo>
                    <a:pt x="349" y="330"/>
                  </a:lnTo>
                  <a:lnTo>
                    <a:pt x="349" y="334"/>
                  </a:lnTo>
                  <a:lnTo>
                    <a:pt x="353" y="334"/>
                  </a:lnTo>
                  <a:lnTo>
                    <a:pt x="353" y="334"/>
                  </a:lnTo>
                  <a:lnTo>
                    <a:pt x="353" y="334"/>
                  </a:lnTo>
                  <a:lnTo>
                    <a:pt x="353" y="334"/>
                  </a:lnTo>
                  <a:lnTo>
                    <a:pt x="357" y="334"/>
                  </a:lnTo>
                  <a:lnTo>
                    <a:pt x="357" y="334"/>
                  </a:lnTo>
                  <a:lnTo>
                    <a:pt x="357" y="334"/>
                  </a:lnTo>
                  <a:lnTo>
                    <a:pt x="357" y="334"/>
                  </a:lnTo>
                  <a:lnTo>
                    <a:pt x="361" y="334"/>
                  </a:lnTo>
                  <a:lnTo>
                    <a:pt x="361" y="334"/>
                  </a:lnTo>
                  <a:lnTo>
                    <a:pt x="361" y="334"/>
                  </a:lnTo>
                  <a:lnTo>
                    <a:pt x="365" y="334"/>
                  </a:lnTo>
                  <a:lnTo>
                    <a:pt x="365" y="334"/>
                  </a:lnTo>
                  <a:lnTo>
                    <a:pt x="369" y="334"/>
                  </a:lnTo>
                  <a:lnTo>
                    <a:pt x="369" y="334"/>
                  </a:lnTo>
                  <a:lnTo>
                    <a:pt x="369" y="334"/>
                  </a:lnTo>
                  <a:lnTo>
                    <a:pt x="373" y="330"/>
                  </a:lnTo>
                  <a:lnTo>
                    <a:pt x="373" y="330"/>
                  </a:lnTo>
                  <a:lnTo>
                    <a:pt x="373" y="330"/>
                  </a:lnTo>
                  <a:lnTo>
                    <a:pt x="373" y="330"/>
                  </a:lnTo>
                  <a:lnTo>
                    <a:pt x="373" y="330"/>
                  </a:lnTo>
                  <a:lnTo>
                    <a:pt x="377" y="330"/>
                  </a:lnTo>
                  <a:lnTo>
                    <a:pt x="377" y="326"/>
                  </a:lnTo>
                  <a:lnTo>
                    <a:pt x="377" y="326"/>
                  </a:lnTo>
                  <a:lnTo>
                    <a:pt x="377" y="326"/>
                  </a:lnTo>
                  <a:lnTo>
                    <a:pt x="377" y="326"/>
                  </a:lnTo>
                  <a:lnTo>
                    <a:pt x="379" y="322"/>
                  </a:lnTo>
                  <a:lnTo>
                    <a:pt x="379" y="322"/>
                  </a:lnTo>
                  <a:lnTo>
                    <a:pt x="379" y="322"/>
                  </a:lnTo>
                  <a:lnTo>
                    <a:pt x="379" y="318"/>
                  </a:lnTo>
                  <a:lnTo>
                    <a:pt x="383" y="318"/>
                  </a:lnTo>
                  <a:lnTo>
                    <a:pt x="383" y="314"/>
                  </a:lnTo>
                  <a:lnTo>
                    <a:pt x="383" y="310"/>
                  </a:lnTo>
                  <a:lnTo>
                    <a:pt x="387" y="310"/>
                  </a:lnTo>
                  <a:lnTo>
                    <a:pt x="387" y="306"/>
                  </a:lnTo>
                  <a:lnTo>
                    <a:pt x="387" y="306"/>
                  </a:lnTo>
                  <a:lnTo>
                    <a:pt x="387" y="302"/>
                  </a:lnTo>
                  <a:lnTo>
                    <a:pt x="391" y="298"/>
                  </a:lnTo>
                  <a:lnTo>
                    <a:pt x="391" y="298"/>
                  </a:lnTo>
                  <a:lnTo>
                    <a:pt x="391" y="294"/>
                  </a:lnTo>
                  <a:lnTo>
                    <a:pt x="391" y="294"/>
                  </a:lnTo>
                  <a:lnTo>
                    <a:pt x="391" y="290"/>
                  </a:lnTo>
                  <a:lnTo>
                    <a:pt x="391" y="290"/>
                  </a:lnTo>
                  <a:lnTo>
                    <a:pt x="395" y="290"/>
                  </a:lnTo>
                  <a:lnTo>
                    <a:pt x="395" y="288"/>
                  </a:lnTo>
                  <a:lnTo>
                    <a:pt x="395" y="288"/>
                  </a:lnTo>
                  <a:lnTo>
                    <a:pt x="395" y="288"/>
                  </a:lnTo>
                  <a:lnTo>
                    <a:pt x="395" y="284"/>
                  </a:lnTo>
                  <a:lnTo>
                    <a:pt x="395" y="284"/>
                  </a:lnTo>
                  <a:lnTo>
                    <a:pt x="395" y="284"/>
                  </a:lnTo>
                  <a:lnTo>
                    <a:pt x="395" y="284"/>
                  </a:lnTo>
                  <a:lnTo>
                    <a:pt x="395" y="280"/>
                  </a:lnTo>
                  <a:lnTo>
                    <a:pt x="395" y="280"/>
                  </a:lnTo>
                  <a:lnTo>
                    <a:pt x="395" y="280"/>
                  </a:lnTo>
                  <a:lnTo>
                    <a:pt x="399" y="276"/>
                  </a:lnTo>
                  <a:lnTo>
                    <a:pt x="399" y="276"/>
                  </a:lnTo>
                  <a:lnTo>
                    <a:pt x="399" y="272"/>
                  </a:lnTo>
                  <a:lnTo>
                    <a:pt x="399" y="268"/>
                  </a:lnTo>
                  <a:lnTo>
                    <a:pt x="399" y="264"/>
                  </a:lnTo>
                  <a:lnTo>
                    <a:pt x="403" y="260"/>
                  </a:lnTo>
                  <a:lnTo>
                    <a:pt x="403" y="256"/>
                  </a:lnTo>
                  <a:lnTo>
                    <a:pt x="403" y="252"/>
                  </a:lnTo>
                  <a:lnTo>
                    <a:pt x="403" y="248"/>
                  </a:lnTo>
                  <a:lnTo>
                    <a:pt x="403" y="244"/>
                  </a:lnTo>
                  <a:lnTo>
                    <a:pt x="407" y="240"/>
                  </a:lnTo>
                  <a:lnTo>
                    <a:pt x="407" y="238"/>
                  </a:lnTo>
                  <a:lnTo>
                    <a:pt x="407" y="234"/>
                  </a:lnTo>
                  <a:lnTo>
                    <a:pt x="407" y="226"/>
                  </a:lnTo>
                  <a:lnTo>
                    <a:pt x="407" y="222"/>
                  </a:lnTo>
                  <a:lnTo>
                    <a:pt x="407" y="218"/>
                  </a:lnTo>
                  <a:lnTo>
                    <a:pt x="407" y="214"/>
                  </a:lnTo>
                  <a:lnTo>
                    <a:pt x="411" y="206"/>
                  </a:lnTo>
                  <a:lnTo>
                    <a:pt x="411" y="202"/>
                  </a:lnTo>
                  <a:lnTo>
                    <a:pt x="411" y="194"/>
                  </a:lnTo>
                  <a:lnTo>
                    <a:pt x="411" y="192"/>
                  </a:lnTo>
                  <a:lnTo>
                    <a:pt x="411" y="184"/>
                  </a:lnTo>
                  <a:lnTo>
                    <a:pt x="411" y="180"/>
                  </a:lnTo>
                  <a:lnTo>
                    <a:pt x="415" y="172"/>
                  </a:lnTo>
                  <a:lnTo>
                    <a:pt x="415" y="164"/>
                  </a:lnTo>
                  <a:lnTo>
                    <a:pt x="415" y="160"/>
                  </a:lnTo>
                  <a:lnTo>
                    <a:pt x="415" y="160"/>
                  </a:lnTo>
                  <a:lnTo>
                    <a:pt x="415" y="156"/>
                  </a:lnTo>
                  <a:lnTo>
                    <a:pt x="415" y="152"/>
                  </a:lnTo>
                  <a:lnTo>
                    <a:pt x="415" y="148"/>
                  </a:lnTo>
                  <a:lnTo>
                    <a:pt x="415" y="144"/>
                  </a:lnTo>
                  <a:lnTo>
                    <a:pt x="415" y="144"/>
                  </a:lnTo>
                  <a:lnTo>
                    <a:pt x="415" y="142"/>
                  </a:lnTo>
                  <a:lnTo>
                    <a:pt x="415" y="142"/>
                  </a:lnTo>
                  <a:lnTo>
                    <a:pt x="415" y="138"/>
                  </a:lnTo>
                  <a:lnTo>
                    <a:pt x="415" y="138"/>
                  </a:lnTo>
                  <a:lnTo>
                    <a:pt x="415" y="134"/>
                  </a:lnTo>
                  <a:lnTo>
                    <a:pt x="419" y="134"/>
                  </a:lnTo>
                  <a:lnTo>
                    <a:pt x="419" y="126"/>
                  </a:lnTo>
                  <a:lnTo>
                    <a:pt x="419" y="114"/>
                  </a:lnTo>
                  <a:lnTo>
                    <a:pt x="419" y="98"/>
                  </a:lnTo>
                  <a:lnTo>
                    <a:pt x="423" y="88"/>
                  </a:lnTo>
                  <a:lnTo>
                    <a:pt x="423" y="72"/>
                  </a:lnTo>
                  <a:lnTo>
                    <a:pt x="423" y="60"/>
                  </a:lnTo>
                  <a:lnTo>
                    <a:pt x="423" y="52"/>
                  </a:lnTo>
                  <a:lnTo>
                    <a:pt x="423" y="46"/>
                  </a:lnTo>
                  <a:lnTo>
                    <a:pt x="427" y="38"/>
                  </a:lnTo>
                  <a:lnTo>
                    <a:pt x="427" y="34"/>
                  </a:lnTo>
                  <a:lnTo>
                    <a:pt x="427" y="26"/>
                  </a:lnTo>
                  <a:lnTo>
                    <a:pt x="427" y="22"/>
                  </a:lnTo>
                  <a:lnTo>
                    <a:pt x="427" y="18"/>
                  </a:lnTo>
                  <a:lnTo>
                    <a:pt x="427" y="14"/>
                  </a:lnTo>
                  <a:lnTo>
                    <a:pt x="429" y="10"/>
                  </a:lnTo>
                  <a:lnTo>
                    <a:pt x="429" y="6"/>
                  </a:lnTo>
                  <a:lnTo>
                    <a:pt x="429" y="2"/>
                  </a:lnTo>
                  <a:lnTo>
                    <a:pt x="429" y="2"/>
                  </a:lnTo>
                  <a:lnTo>
                    <a:pt x="429" y="0"/>
                  </a:lnTo>
                  <a:lnTo>
                    <a:pt x="429" y="0"/>
                  </a:lnTo>
                  <a:lnTo>
                    <a:pt x="429" y="0"/>
                  </a:lnTo>
                  <a:lnTo>
                    <a:pt x="429" y="0"/>
                  </a:lnTo>
                  <a:lnTo>
                    <a:pt x="433" y="0"/>
                  </a:lnTo>
                  <a:lnTo>
                    <a:pt x="433" y="0"/>
                  </a:lnTo>
                  <a:lnTo>
                    <a:pt x="433" y="0"/>
                  </a:lnTo>
                  <a:lnTo>
                    <a:pt x="433" y="0"/>
                  </a:lnTo>
                  <a:lnTo>
                    <a:pt x="433" y="0"/>
                  </a:lnTo>
                  <a:lnTo>
                    <a:pt x="433" y="2"/>
                  </a:lnTo>
                  <a:lnTo>
                    <a:pt x="433" y="6"/>
                  </a:lnTo>
                  <a:lnTo>
                    <a:pt x="433" y="6"/>
                  </a:lnTo>
                  <a:lnTo>
                    <a:pt x="437" y="10"/>
                  </a:lnTo>
                  <a:lnTo>
                    <a:pt x="437" y="10"/>
                  </a:lnTo>
                  <a:lnTo>
                    <a:pt x="437" y="14"/>
                  </a:lnTo>
                  <a:lnTo>
                    <a:pt x="437" y="14"/>
                  </a:lnTo>
                  <a:lnTo>
                    <a:pt x="437" y="18"/>
                  </a:lnTo>
                  <a:lnTo>
                    <a:pt x="437" y="18"/>
                  </a:lnTo>
                  <a:lnTo>
                    <a:pt x="437" y="22"/>
                  </a:lnTo>
                  <a:lnTo>
                    <a:pt x="437" y="22"/>
                  </a:lnTo>
                  <a:lnTo>
                    <a:pt x="437" y="22"/>
                  </a:lnTo>
                  <a:lnTo>
                    <a:pt x="437" y="26"/>
                  </a:lnTo>
                  <a:lnTo>
                    <a:pt x="437" y="34"/>
                  </a:lnTo>
                  <a:lnTo>
                    <a:pt x="437" y="38"/>
                  </a:lnTo>
                  <a:lnTo>
                    <a:pt x="437" y="46"/>
                  </a:lnTo>
                  <a:lnTo>
                    <a:pt x="441" y="52"/>
                  </a:lnTo>
                  <a:lnTo>
                    <a:pt x="441" y="60"/>
                  </a:lnTo>
                  <a:lnTo>
                    <a:pt x="441" y="68"/>
                  </a:lnTo>
                  <a:lnTo>
                    <a:pt x="441" y="76"/>
                  </a:lnTo>
                  <a:lnTo>
                    <a:pt x="441" y="88"/>
                  </a:lnTo>
                  <a:lnTo>
                    <a:pt x="445" y="98"/>
                  </a:lnTo>
                  <a:lnTo>
                    <a:pt x="445" y="110"/>
                  </a:lnTo>
                  <a:lnTo>
                    <a:pt x="445" y="126"/>
                  </a:lnTo>
                  <a:lnTo>
                    <a:pt x="445" y="142"/>
                  </a:lnTo>
                  <a:lnTo>
                    <a:pt x="449" y="156"/>
                  </a:lnTo>
                  <a:lnTo>
                    <a:pt x="449" y="168"/>
                  </a:lnTo>
                  <a:lnTo>
                    <a:pt x="449" y="176"/>
                  </a:lnTo>
                  <a:lnTo>
                    <a:pt x="449" y="184"/>
                  </a:lnTo>
                  <a:lnTo>
                    <a:pt x="449" y="192"/>
                  </a:lnTo>
                  <a:lnTo>
                    <a:pt x="449" y="198"/>
                  </a:lnTo>
                  <a:lnTo>
                    <a:pt x="453" y="206"/>
                  </a:lnTo>
                  <a:lnTo>
                    <a:pt x="453" y="214"/>
                  </a:lnTo>
                  <a:lnTo>
                    <a:pt x="453" y="222"/>
                  </a:lnTo>
                  <a:lnTo>
                    <a:pt x="453" y="226"/>
                  </a:lnTo>
                  <a:lnTo>
                    <a:pt x="453" y="234"/>
                  </a:lnTo>
                  <a:lnTo>
                    <a:pt x="453" y="238"/>
                  </a:lnTo>
                  <a:lnTo>
                    <a:pt x="453" y="244"/>
                  </a:lnTo>
                  <a:lnTo>
                    <a:pt x="453" y="248"/>
                  </a:lnTo>
                  <a:lnTo>
                    <a:pt x="457" y="252"/>
                  </a:lnTo>
                  <a:lnTo>
                    <a:pt x="457" y="260"/>
                  </a:lnTo>
                  <a:lnTo>
                    <a:pt x="457" y="264"/>
                  </a:lnTo>
                  <a:lnTo>
                    <a:pt x="457" y="268"/>
                  </a:lnTo>
                  <a:lnTo>
                    <a:pt x="457" y="276"/>
                  </a:lnTo>
                  <a:lnTo>
                    <a:pt x="457" y="280"/>
                  </a:lnTo>
                  <a:lnTo>
                    <a:pt x="457" y="280"/>
                  </a:lnTo>
                  <a:lnTo>
                    <a:pt x="461" y="284"/>
                  </a:lnTo>
                  <a:lnTo>
                    <a:pt x="461" y="284"/>
                  </a:lnTo>
                  <a:lnTo>
                    <a:pt x="461" y="284"/>
                  </a:lnTo>
                  <a:lnTo>
                    <a:pt x="461" y="288"/>
                  </a:lnTo>
                  <a:lnTo>
                    <a:pt x="461" y="290"/>
                  </a:lnTo>
                  <a:lnTo>
                    <a:pt x="461" y="290"/>
                  </a:lnTo>
                  <a:lnTo>
                    <a:pt x="461" y="294"/>
                  </a:lnTo>
                  <a:lnTo>
                    <a:pt x="461" y="298"/>
                  </a:lnTo>
                  <a:lnTo>
                    <a:pt x="461" y="298"/>
                  </a:lnTo>
                  <a:lnTo>
                    <a:pt x="461" y="302"/>
                  </a:lnTo>
                  <a:lnTo>
                    <a:pt x="465" y="306"/>
                  </a:lnTo>
                  <a:lnTo>
                    <a:pt x="465" y="306"/>
                  </a:lnTo>
                  <a:lnTo>
                    <a:pt x="465" y="310"/>
                  </a:lnTo>
                  <a:lnTo>
                    <a:pt x="465" y="310"/>
                  </a:lnTo>
                  <a:lnTo>
                    <a:pt x="465" y="314"/>
                  </a:lnTo>
                  <a:lnTo>
                    <a:pt x="465" y="314"/>
                  </a:lnTo>
                  <a:lnTo>
                    <a:pt x="465" y="314"/>
                  </a:lnTo>
                  <a:lnTo>
                    <a:pt x="469" y="318"/>
                  </a:lnTo>
                  <a:lnTo>
                    <a:pt x="469" y="318"/>
                  </a:lnTo>
                  <a:lnTo>
                    <a:pt x="469" y="322"/>
                  </a:lnTo>
                  <a:lnTo>
                    <a:pt x="469" y="322"/>
                  </a:lnTo>
                  <a:lnTo>
                    <a:pt x="469" y="322"/>
                  </a:lnTo>
                  <a:lnTo>
                    <a:pt x="469" y="326"/>
                  </a:lnTo>
                  <a:lnTo>
                    <a:pt x="473" y="326"/>
                  </a:lnTo>
                  <a:lnTo>
                    <a:pt x="473" y="326"/>
                  </a:lnTo>
                  <a:lnTo>
                    <a:pt x="473" y="330"/>
                  </a:lnTo>
                  <a:lnTo>
                    <a:pt x="473" y="330"/>
                  </a:lnTo>
                  <a:lnTo>
                    <a:pt x="473" y="330"/>
                  </a:lnTo>
                  <a:lnTo>
                    <a:pt x="475" y="334"/>
                  </a:lnTo>
                  <a:lnTo>
                    <a:pt x="475" y="334"/>
                  </a:lnTo>
                  <a:lnTo>
                    <a:pt x="475" y="334"/>
                  </a:lnTo>
                  <a:lnTo>
                    <a:pt x="479" y="334"/>
                  </a:lnTo>
                  <a:lnTo>
                    <a:pt x="479" y="334"/>
                  </a:lnTo>
                  <a:lnTo>
                    <a:pt x="479" y="336"/>
                  </a:lnTo>
                  <a:lnTo>
                    <a:pt x="483" y="336"/>
                  </a:lnTo>
                  <a:lnTo>
                    <a:pt x="483" y="336"/>
                  </a:lnTo>
                  <a:lnTo>
                    <a:pt x="483" y="336"/>
                  </a:lnTo>
                  <a:lnTo>
                    <a:pt x="483" y="336"/>
                  </a:lnTo>
                  <a:lnTo>
                    <a:pt x="487" y="336"/>
                  </a:lnTo>
                  <a:lnTo>
                    <a:pt x="487" y="336"/>
                  </a:lnTo>
                  <a:lnTo>
                    <a:pt x="491" y="336"/>
                  </a:lnTo>
                  <a:lnTo>
                    <a:pt x="491" y="336"/>
                  </a:lnTo>
                  <a:lnTo>
                    <a:pt x="495" y="336"/>
                  </a:lnTo>
                  <a:lnTo>
                    <a:pt x="495" y="336"/>
                  </a:lnTo>
                  <a:lnTo>
                    <a:pt x="499" y="336"/>
                  </a:lnTo>
                  <a:lnTo>
                    <a:pt x="499" y="336"/>
                  </a:lnTo>
                  <a:lnTo>
                    <a:pt x="503" y="336"/>
                  </a:lnTo>
                  <a:lnTo>
                    <a:pt x="507" y="336"/>
                  </a:lnTo>
                  <a:lnTo>
                    <a:pt x="511" y="340"/>
                  </a:lnTo>
                  <a:lnTo>
                    <a:pt x="511" y="340"/>
                  </a:lnTo>
                  <a:lnTo>
                    <a:pt x="515" y="340"/>
                  </a:lnTo>
                  <a:lnTo>
                    <a:pt x="519" y="340"/>
                  </a:lnTo>
                  <a:lnTo>
                    <a:pt x="523" y="340"/>
                  </a:lnTo>
                  <a:lnTo>
                    <a:pt x="523" y="340"/>
                  </a:lnTo>
                  <a:lnTo>
                    <a:pt x="525" y="340"/>
                  </a:lnTo>
                  <a:lnTo>
                    <a:pt x="529" y="340"/>
                  </a:lnTo>
                  <a:lnTo>
                    <a:pt x="533" y="340"/>
                  </a:lnTo>
                  <a:lnTo>
                    <a:pt x="533" y="340"/>
                  </a:lnTo>
                  <a:lnTo>
                    <a:pt x="537" y="340"/>
                  </a:lnTo>
                  <a:lnTo>
                    <a:pt x="541" y="340"/>
                  </a:lnTo>
                  <a:lnTo>
                    <a:pt x="545" y="340"/>
                  </a:lnTo>
                  <a:lnTo>
                    <a:pt x="549" y="340"/>
                  </a:lnTo>
                  <a:lnTo>
                    <a:pt x="553" y="340"/>
                  </a:lnTo>
                  <a:lnTo>
                    <a:pt x="553" y="340"/>
                  </a:lnTo>
                  <a:lnTo>
                    <a:pt x="557" y="340"/>
                  </a:lnTo>
                  <a:lnTo>
                    <a:pt x="561" y="340"/>
                  </a:lnTo>
                  <a:lnTo>
                    <a:pt x="565" y="340"/>
                  </a:lnTo>
                  <a:lnTo>
                    <a:pt x="569" y="340"/>
                  </a:lnTo>
                  <a:lnTo>
                    <a:pt x="569" y="340"/>
                  </a:lnTo>
                  <a:lnTo>
                    <a:pt x="571" y="340"/>
                  </a:lnTo>
                  <a:lnTo>
                    <a:pt x="575" y="340"/>
                  </a:lnTo>
                  <a:lnTo>
                    <a:pt x="579" y="340"/>
                  </a:lnTo>
                  <a:lnTo>
                    <a:pt x="583" y="340"/>
                  </a:lnTo>
                  <a:lnTo>
                    <a:pt x="587" y="340"/>
                  </a:lnTo>
                  <a:lnTo>
                    <a:pt x="591" y="34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 name="Freeform 338"/>
            <p:cNvSpPr>
              <a:spLocks/>
            </p:cNvSpPr>
            <p:nvPr/>
          </p:nvSpPr>
          <p:spPr bwMode="auto">
            <a:xfrm>
              <a:off x="5999" y="3926"/>
              <a:ext cx="165" cy="2"/>
            </a:xfrm>
            <a:custGeom>
              <a:avLst/>
              <a:gdLst>
                <a:gd name="T0" fmla="*/ 0 w 330"/>
                <a:gd name="T1" fmla="*/ 4 h 4"/>
                <a:gd name="T2" fmla="*/ 8 w 330"/>
                <a:gd name="T3" fmla="*/ 4 h 4"/>
                <a:gd name="T4" fmla="*/ 16 w 330"/>
                <a:gd name="T5" fmla="*/ 4 h 4"/>
                <a:gd name="T6" fmla="*/ 20 w 330"/>
                <a:gd name="T7" fmla="*/ 4 h 4"/>
                <a:gd name="T8" fmla="*/ 28 w 330"/>
                <a:gd name="T9" fmla="*/ 4 h 4"/>
                <a:gd name="T10" fmla="*/ 34 w 330"/>
                <a:gd name="T11" fmla="*/ 4 h 4"/>
                <a:gd name="T12" fmla="*/ 38 w 330"/>
                <a:gd name="T13" fmla="*/ 4 h 4"/>
                <a:gd name="T14" fmla="*/ 46 w 330"/>
                <a:gd name="T15" fmla="*/ 4 h 4"/>
                <a:gd name="T16" fmla="*/ 54 w 330"/>
                <a:gd name="T17" fmla="*/ 4 h 4"/>
                <a:gd name="T18" fmla="*/ 62 w 330"/>
                <a:gd name="T19" fmla="*/ 4 h 4"/>
                <a:gd name="T20" fmla="*/ 66 w 330"/>
                <a:gd name="T21" fmla="*/ 4 h 4"/>
                <a:gd name="T22" fmla="*/ 74 w 330"/>
                <a:gd name="T23" fmla="*/ 4 h 4"/>
                <a:gd name="T24" fmla="*/ 76 w 330"/>
                <a:gd name="T25" fmla="*/ 4 h 4"/>
                <a:gd name="T26" fmla="*/ 84 w 330"/>
                <a:gd name="T27" fmla="*/ 4 h 4"/>
                <a:gd name="T28" fmla="*/ 92 w 330"/>
                <a:gd name="T29" fmla="*/ 4 h 4"/>
                <a:gd name="T30" fmla="*/ 100 w 330"/>
                <a:gd name="T31" fmla="*/ 4 h 4"/>
                <a:gd name="T32" fmla="*/ 104 w 330"/>
                <a:gd name="T33" fmla="*/ 4 h 4"/>
                <a:gd name="T34" fmla="*/ 112 w 330"/>
                <a:gd name="T35" fmla="*/ 4 h 4"/>
                <a:gd name="T36" fmla="*/ 120 w 330"/>
                <a:gd name="T37" fmla="*/ 4 h 4"/>
                <a:gd name="T38" fmla="*/ 124 w 330"/>
                <a:gd name="T39" fmla="*/ 4 h 4"/>
                <a:gd name="T40" fmla="*/ 130 w 330"/>
                <a:gd name="T41" fmla="*/ 4 h 4"/>
                <a:gd name="T42" fmla="*/ 134 w 330"/>
                <a:gd name="T43" fmla="*/ 4 h 4"/>
                <a:gd name="T44" fmla="*/ 142 w 330"/>
                <a:gd name="T45" fmla="*/ 4 h 4"/>
                <a:gd name="T46" fmla="*/ 150 w 330"/>
                <a:gd name="T47" fmla="*/ 4 h 4"/>
                <a:gd name="T48" fmla="*/ 154 w 330"/>
                <a:gd name="T49" fmla="*/ 4 h 4"/>
                <a:gd name="T50" fmla="*/ 162 w 330"/>
                <a:gd name="T51" fmla="*/ 4 h 4"/>
                <a:gd name="T52" fmla="*/ 170 w 330"/>
                <a:gd name="T53" fmla="*/ 4 h 4"/>
                <a:gd name="T54" fmla="*/ 172 w 330"/>
                <a:gd name="T55" fmla="*/ 4 h 4"/>
                <a:gd name="T56" fmla="*/ 180 w 330"/>
                <a:gd name="T57" fmla="*/ 4 h 4"/>
                <a:gd name="T58" fmla="*/ 188 w 330"/>
                <a:gd name="T59" fmla="*/ 4 h 4"/>
                <a:gd name="T60" fmla="*/ 192 w 330"/>
                <a:gd name="T61" fmla="*/ 0 h 4"/>
                <a:gd name="T62" fmla="*/ 200 w 330"/>
                <a:gd name="T63" fmla="*/ 0 h 4"/>
                <a:gd name="T64" fmla="*/ 208 w 330"/>
                <a:gd name="T65" fmla="*/ 0 h 4"/>
                <a:gd name="T66" fmla="*/ 212 w 330"/>
                <a:gd name="T67" fmla="*/ 0 h 4"/>
                <a:gd name="T68" fmla="*/ 220 w 330"/>
                <a:gd name="T69" fmla="*/ 0 h 4"/>
                <a:gd name="T70" fmla="*/ 226 w 330"/>
                <a:gd name="T71" fmla="*/ 0 h 4"/>
                <a:gd name="T72" fmla="*/ 230 w 330"/>
                <a:gd name="T73" fmla="*/ 0 h 4"/>
                <a:gd name="T74" fmla="*/ 238 w 330"/>
                <a:gd name="T75" fmla="*/ 0 h 4"/>
                <a:gd name="T76" fmla="*/ 242 w 330"/>
                <a:gd name="T77" fmla="*/ 0 h 4"/>
                <a:gd name="T78" fmla="*/ 246 w 330"/>
                <a:gd name="T79" fmla="*/ 0 h 4"/>
                <a:gd name="T80" fmla="*/ 254 w 330"/>
                <a:gd name="T81" fmla="*/ 0 h 4"/>
                <a:gd name="T82" fmla="*/ 258 w 330"/>
                <a:gd name="T83" fmla="*/ 0 h 4"/>
                <a:gd name="T84" fmla="*/ 266 w 330"/>
                <a:gd name="T85" fmla="*/ 0 h 4"/>
                <a:gd name="T86" fmla="*/ 268 w 330"/>
                <a:gd name="T87" fmla="*/ 0 h 4"/>
                <a:gd name="T88" fmla="*/ 272 w 330"/>
                <a:gd name="T89" fmla="*/ 0 h 4"/>
                <a:gd name="T90" fmla="*/ 280 w 330"/>
                <a:gd name="T91" fmla="*/ 0 h 4"/>
                <a:gd name="T92" fmla="*/ 284 w 330"/>
                <a:gd name="T93" fmla="*/ 0 h 4"/>
                <a:gd name="T94" fmla="*/ 288 w 330"/>
                <a:gd name="T95" fmla="*/ 0 h 4"/>
                <a:gd name="T96" fmla="*/ 296 w 330"/>
                <a:gd name="T97" fmla="*/ 0 h 4"/>
                <a:gd name="T98" fmla="*/ 300 w 330"/>
                <a:gd name="T99" fmla="*/ 0 h 4"/>
                <a:gd name="T100" fmla="*/ 308 w 330"/>
                <a:gd name="T101" fmla="*/ 0 h 4"/>
                <a:gd name="T102" fmla="*/ 312 w 330"/>
                <a:gd name="T103" fmla="*/ 0 h 4"/>
                <a:gd name="T104" fmla="*/ 318 w 330"/>
                <a:gd name="T105" fmla="*/ 4 h 4"/>
                <a:gd name="T106" fmla="*/ 326 w 330"/>
                <a:gd name="T107"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30" h="4">
                  <a:moveTo>
                    <a:pt x="0" y="4"/>
                  </a:moveTo>
                  <a:lnTo>
                    <a:pt x="0" y="4"/>
                  </a:lnTo>
                  <a:lnTo>
                    <a:pt x="4" y="4"/>
                  </a:lnTo>
                  <a:lnTo>
                    <a:pt x="8" y="4"/>
                  </a:lnTo>
                  <a:lnTo>
                    <a:pt x="12" y="4"/>
                  </a:lnTo>
                  <a:lnTo>
                    <a:pt x="16" y="4"/>
                  </a:lnTo>
                  <a:lnTo>
                    <a:pt x="16" y="4"/>
                  </a:lnTo>
                  <a:lnTo>
                    <a:pt x="20" y="4"/>
                  </a:lnTo>
                  <a:lnTo>
                    <a:pt x="24" y="4"/>
                  </a:lnTo>
                  <a:lnTo>
                    <a:pt x="28" y="4"/>
                  </a:lnTo>
                  <a:lnTo>
                    <a:pt x="30" y="4"/>
                  </a:lnTo>
                  <a:lnTo>
                    <a:pt x="34" y="4"/>
                  </a:lnTo>
                  <a:lnTo>
                    <a:pt x="38" y="4"/>
                  </a:lnTo>
                  <a:lnTo>
                    <a:pt x="38" y="4"/>
                  </a:lnTo>
                  <a:lnTo>
                    <a:pt x="42" y="4"/>
                  </a:lnTo>
                  <a:lnTo>
                    <a:pt x="46" y="4"/>
                  </a:lnTo>
                  <a:lnTo>
                    <a:pt x="50" y="4"/>
                  </a:lnTo>
                  <a:lnTo>
                    <a:pt x="54" y="4"/>
                  </a:lnTo>
                  <a:lnTo>
                    <a:pt x="58" y="4"/>
                  </a:lnTo>
                  <a:lnTo>
                    <a:pt x="62" y="4"/>
                  </a:lnTo>
                  <a:lnTo>
                    <a:pt x="62" y="4"/>
                  </a:lnTo>
                  <a:lnTo>
                    <a:pt x="66" y="4"/>
                  </a:lnTo>
                  <a:lnTo>
                    <a:pt x="70" y="4"/>
                  </a:lnTo>
                  <a:lnTo>
                    <a:pt x="74" y="4"/>
                  </a:lnTo>
                  <a:lnTo>
                    <a:pt x="76" y="4"/>
                  </a:lnTo>
                  <a:lnTo>
                    <a:pt x="76" y="4"/>
                  </a:lnTo>
                  <a:lnTo>
                    <a:pt x="80" y="4"/>
                  </a:lnTo>
                  <a:lnTo>
                    <a:pt x="84" y="4"/>
                  </a:lnTo>
                  <a:lnTo>
                    <a:pt x="88" y="4"/>
                  </a:lnTo>
                  <a:lnTo>
                    <a:pt x="92" y="4"/>
                  </a:lnTo>
                  <a:lnTo>
                    <a:pt x="96" y="4"/>
                  </a:lnTo>
                  <a:lnTo>
                    <a:pt x="100" y="4"/>
                  </a:lnTo>
                  <a:lnTo>
                    <a:pt x="104" y="4"/>
                  </a:lnTo>
                  <a:lnTo>
                    <a:pt x="104" y="4"/>
                  </a:lnTo>
                  <a:lnTo>
                    <a:pt x="108" y="4"/>
                  </a:lnTo>
                  <a:lnTo>
                    <a:pt x="112" y="4"/>
                  </a:lnTo>
                  <a:lnTo>
                    <a:pt x="116" y="4"/>
                  </a:lnTo>
                  <a:lnTo>
                    <a:pt x="120" y="4"/>
                  </a:lnTo>
                  <a:lnTo>
                    <a:pt x="124" y="4"/>
                  </a:lnTo>
                  <a:lnTo>
                    <a:pt x="124" y="4"/>
                  </a:lnTo>
                  <a:lnTo>
                    <a:pt x="126" y="4"/>
                  </a:lnTo>
                  <a:lnTo>
                    <a:pt x="130" y="4"/>
                  </a:lnTo>
                  <a:lnTo>
                    <a:pt x="130" y="4"/>
                  </a:lnTo>
                  <a:lnTo>
                    <a:pt x="134" y="4"/>
                  </a:lnTo>
                  <a:lnTo>
                    <a:pt x="138" y="4"/>
                  </a:lnTo>
                  <a:lnTo>
                    <a:pt x="142" y="4"/>
                  </a:lnTo>
                  <a:lnTo>
                    <a:pt x="146" y="4"/>
                  </a:lnTo>
                  <a:lnTo>
                    <a:pt x="150" y="4"/>
                  </a:lnTo>
                  <a:lnTo>
                    <a:pt x="150" y="4"/>
                  </a:lnTo>
                  <a:lnTo>
                    <a:pt x="154" y="4"/>
                  </a:lnTo>
                  <a:lnTo>
                    <a:pt x="158" y="4"/>
                  </a:lnTo>
                  <a:lnTo>
                    <a:pt x="162" y="4"/>
                  </a:lnTo>
                  <a:lnTo>
                    <a:pt x="166" y="4"/>
                  </a:lnTo>
                  <a:lnTo>
                    <a:pt x="170" y="4"/>
                  </a:lnTo>
                  <a:lnTo>
                    <a:pt x="170" y="4"/>
                  </a:lnTo>
                  <a:lnTo>
                    <a:pt x="172" y="4"/>
                  </a:lnTo>
                  <a:lnTo>
                    <a:pt x="176" y="4"/>
                  </a:lnTo>
                  <a:lnTo>
                    <a:pt x="180" y="4"/>
                  </a:lnTo>
                  <a:lnTo>
                    <a:pt x="184" y="4"/>
                  </a:lnTo>
                  <a:lnTo>
                    <a:pt x="188" y="4"/>
                  </a:lnTo>
                  <a:lnTo>
                    <a:pt x="192" y="4"/>
                  </a:lnTo>
                  <a:lnTo>
                    <a:pt x="192" y="0"/>
                  </a:lnTo>
                  <a:lnTo>
                    <a:pt x="196" y="0"/>
                  </a:lnTo>
                  <a:lnTo>
                    <a:pt x="200" y="0"/>
                  </a:lnTo>
                  <a:lnTo>
                    <a:pt x="204" y="0"/>
                  </a:lnTo>
                  <a:lnTo>
                    <a:pt x="208" y="0"/>
                  </a:lnTo>
                  <a:lnTo>
                    <a:pt x="212" y="0"/>
                  </a:lnTo>
                  <a:lnTo>
                    <a:pt x="212" y="0"/>
                  </a:lnTo>
                  <a:lnTo>
                    <a:pt x="216" y="0"/>
                  </a:lnTo>
                  <a:lnTo>
                    <a:pt x="220" y="0"/>
                  </a:lnTo>
                  <a:lnTo>
                    <a:pt x="222" y="0"/>
                  </a:lnTo>
                  <a:lnTo>
                    <a:pt x="226" y="0"/>
                  </a:lnTo>
                  <a:lnTo>
                    <a:pt x="230" y="0"/>
                  </a:lnTo>
                  <a:lnTo>
                    <a:pt x="230" y="0"/>
                  </a:lnTo>
                  <a:lnTo>
                    <a:pt x="234" y="0"/>
                  </a:lnTo>
                  <a:lnTo>
                    <a:pt x="238" y="0"/>
                  </a:lnTo>
                  <a:lnTo>
                    <a:pt x="238" y="0"/>
                  </a:lnTo>
                  <a:lnTo>
                    <a:pt x="242" y="0"/>
                  </a:lnTo>
                  <a:lnTo>
                    <a:pt x="242" y="0"/>
                  </a:lnTo>
                  <a:lnTo>
                    <a:pt x="246" y="0"/>
                  </a:lnTo>
                  <a:lnTo>
                    <a:pt x="250" y="0"/>
                  </a:lnTo>
                  <a:lnTo>
                    <a:pt x="254" y="0"/>
                  </a:lnTo>
                  <a:lnTo>
                    <a:pt x="258" y="0"/>
                  </a:lnTo>
                  <a:lnTo>
                    <a:pt x="258" y="0"/>
                  </a:lnTo>
                  <a:lnTo>
                    <a:pt x="262" y="0"/>
                  </a:lnTo>
                  <a:lnTo>
                    <a:pt x="266" y="0"/>
                  </a:lnTo>
                  <a:lnTo>
                    <a:pt x="266" y="0"/>
                  </a:lnTo>
                  <a:lnTo>
                    <a:pt x="268" y="0"/>
                  </a:lnTo>
                  <a:lnTo>
                    <a:pt x="272" y="0"/>
                  </a:lnTo>
                  <a:lnTo>
                    <a:pt x="272" y="0"/>
                  </a:lnTo>
                  <a:lnTo>
                    <a:pt x="276" y="0"/>
                  </a:lnTo>
                  <a:lnTo>
                    <a:pt x="280" y="0"/>
                  </a:lnTo>
                  <a:lnTo>
                    <a:pt x="280" y="0"/>
                  </a:lnTo>
                  <a:lnTo>
                    <a:pt x="284" y="0"/>
                  </a:lnTo>
                  <a:lnTo>
                    <a:pt x="288" y="0"/>
                  </a:lnTo>
                  <a:lnTo>
                    <a:pt x="288" y="0"/>
                  </a:lnTo>
                  <a:lnTo>
                    <a:pt x="292" y="0"/>
                  </a:lnTo>
                  <a:lnTo>
                    <a:pt x="296" y="0"/>
                  </a:lnTo>
                  <a:lnTo>
                    <a:pt x="300" y="0"/>
                  </a:lnTo>
                  <a:lnTo>
                    <a:pt x="300" y="0"/>
                  </a:lnTo>
                  <a:lnTo>
                    <a:pt x="304" y="0"/>
                  </a:lnTo>
                  <a:lnTo>
                    <a:pt x="308" y="0"/>
                  </a:lnTo>
                  <a:lnTo>
                    <a:pt x="312" y="0"/>
                  </a:lnTo>
                  <a:lnTo>
                    <a:pt x="312" y="0"/>
                  </a:lnTo>
                  <a:lnTo>
                    <a:pt x="316" y="0"/>
                  </a:lnTo>
                  <a:lnTo>
                    <a:pt x="318" y="4"/>
                  </a:lnTo>
                  <a:lnTo>
                    <a:pt x="322" y="0"/>
                  </a:lnTo>
                  <a:lnTo>
                    <a:pt x="326" y="4"/>
                  </a:lnTo>
                  <a:lnTo>
                    <a:pt x="330" y="4"/>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 name="Rectangle 339"/>
            <p:cNvSpPr>
              <a:spLocks noChangeArrowheads="1"/>
            </p:cNvSpPr>
            <p:nvPr/>
          </p:nvSpPr>
          <p:spPr bwMode="auto">
            <a:xfrm>
              <a:off x="4090" y="3271"/>
              <a:ext cx="1125" cy="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1F1A17"/>
                  </a:solidFill>
                  <a:effectLst/>
                  <a:latin typeface="Times New Roman" panose="02020603050405020304" pitchFamily="18" charset="0"/>
                </a:rPr>
                <a:t>Monomeric C    0 °C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50" name="Rectangle 340"/>
            <p:cNvSpPr>
              <a:spLocks noChangeArrowheads="1"/>
            </p:cNvSpPr>
            <p:nvPr/>
          </p:nvSpPr>
          <p:spPr bwMode="auto">
            <a:xfrm>
              <a:off x="4791" y="3347"/>
              <a:ext cx="83"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1F1A17"/>
                  </a:solidFill>
                  <a:effectLst/>
                  <a:latin typeface="Times New Roman" panose="02020603050405020304" pitchFamily="18" charset="0"/>
                </a:rPr>
                <a:t>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sp>
        <p:nvSpPr>
          <p:cNvPr id="5" name="TextBox 4"/>
          <p:cNvSpPr txBox="1"/>
          <p:nvPr/>
        </p:nvSpPr>
        <p:spPr>
          <a:xfrm>
            <a:off x="2473806" y="6149512"/>
            <a:ext cx="3246210" cy="646331"/>
          </a:xfrm>
          <a:prstGeom prst="rect">
            <a:avLst/>
          </a:prstGeom>
          <a:noFill/>
        </p:spPr>
        <p:txBody>
          <a:bodyPr wrap="none" rtlCol="0">
            <a:spAutoFit/>
          </a:bodyPr>
          <a:lstStyle/>
          <a:p>
            <a:r>
              <a:rPr lang="en-US" sz="1200" dirty="0"/>
              <a:t>C. A. Rimmer, K. A. Lippa, and L. C. Sander. </a:t>
            </a:r>
          </a:p>
          <a:p>
            <a:r>
              <a:rPr lang="en-US" sz="1200" dirty="0"/>
              <a:t>LC GC 26 (10):984-998, 2008.</a:t>
            </a:r>
          </a:p>
          <a:p>
            <a:endParaRPr lang="en-US" sz="1200" dirty="0"/>
          </a:p>
        </p:txBody>
      </p:sp>
      <p:grpSp>
        <p:nvGrpSpPr>
          <p:cNvPr id="352" name="Group 351"/>
          <p:cNvGrpSpPr/>
          <p:nvPr/>
        </p:nvGrpSpPr>
        <p:grpSpPr>
          <a:xfrm>
            <a:off x="2133600" y="3241430"/>
            <a:ext cx="3657600" cy="1692683"/>
            <a:chOff x="2133600" y="3241430"/>
            <a:chExt cx="3657600" cy="1692683"/>
          </a:xfrm>
        </p:grpSpPr>
        <p:sp>
          <p:nvSpPr>
            <p:cNvPr id="11" name="Rectangle 12"/>
            <p:cNvSpPr>
              <a:spLocks noChangeArrowheads="1"/>
            </p:cNvSpPr>
            <p:nvPr/>
          </p:nvSpPr>
          <p:spPr bwMode="auto">
            <a:xfrm>
              <a:off x="2133600" y="3241430"/>
              <a:ext cx="3657600" cy="1676400"/>
            </a:xfrm>
            <a:prstGeom prst="rect">
              <a:avLst/>
            </a:prstGeom>
            <a:noFill/>
            <a:ln w="28575">
              <a:solidFill>
                <a:srgbClr val="0000FF"/>
              </a:solidFill>
              <a:miter lim="800000"/>
              <a:headEnd/>
              <a:tailEnd/>
            </a:ln>
            <a:effectLst/>
          </p:spPr>
          <p:txBody>
            <a:bodyPr wrap="none" anchor="ctr"/>
            <a:lstStyle/>
            <a:p>
              <a:endParaRPr lang="en-US"/>
            </a:p>
          </p:txBody>
        </p:sp>
        <p:sp>
          <p:nvSpPr>
            <p:cNvPr id="6" name="TextBox 5"/>
            <p:cNvSpPr txBox="1"/>
            <p:nvPr/>
          </p:nvSpPr>
          <p:spPr>
            <a:xfrm>
              <a:off x="3581400" y="4687892"/>
              <a:ext cx="832279" cy="246221"/>
            </a:xfrm>
            <a:prstGeom prst="rect">
              <a:avLst/>
            </a:prstGeom>
            <a:noFill/>
          </p:spPr>
          <p:txBody>
            <a:bodyPr wrap="none" rtlCol="0">
              <a:spAutoFit/>
            </a:bodyPr>
            <a:lstStyle/>
            <a:p>
              <a:r>
                <a:rPr lang="en-US" sz="1000" b="1" dirty="0"/>
                <a:t>Time (min)</a:t>
              </a:r>
            </a:p>
          </p:txBody>
        </p:sp>
      </p:grpSp>
      <p:grpSp>
        <p:nvGrpSpPr>
          <p:cNvPr id="353" name="Group 352"/>
          <p:cNvGrpSpPr/>
          <p:nvPr/>
        </p:nvGrpSpPr>
        <p:grpSpPr>
          <a:xfrm>
            <a:off x="6477001" y="3440112"/>
            <a:ext cx="3395663" cy="1474788"/>
            <a:chOff x="6477001" y="3440112"/>
            <a:chExt cx="3395663" cy="1474788"/>
          </a:xfrm>
        </p:grpSpPr>
        <p:grpSp>
          <p:nvGrpSpPr>
            <p:cNvPr id="146" name="Group 136"/>
            <p:cNvGrpSpPr>
              <a:grpSpLocks noChangeAspect="1"/>
            </p:cNvGrpSpPr>
            <p:nvPr/>
          </p:nvGrpSpPr>
          <p:grpSpPr bwMode="auto">
            <a:xfrm>
              <a:off x="6477001" y="3440112"/>
              <a:ext cx="3395663" cy="1341438"/>
              <a:chOff x="4080" y="2167"/>
              <a:chExt cx="2139" cy="845"/>
            </a:xfrm>
          </p:grpSpPr>
          <p:sp>
            <p:nvSpPr>
              <p:cNvPr id="147" name="AutoShape 135"/>
              <p:cNvSpPr>
                <a:spLocks noChangeAspect="1" noChangeArrowheads="1" noTextEdit="1"/>
              </p:cNvSpPr>
              <p:nvPr/>
            </p:nvSpPr>
            <p:spPr bwMode="auto">
              <a:xfrm>
                <a:off x="4080" y="2186"/>
                <a:ext cx="2120" cy="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Rectangle 137"/>
              <p:cNvSpPr>
                <a:spLocks noChangeArrowheads="1"/>
              </p:cNvSpPr>
              <p:nvPr/>
            </p:nvSpPr>
            <p:spPr bwMode="auto">
              <a:xfrm>
                <a:off x="4752" y="2451"/>
                <a:ext cx="92" cy="360"/>
              </a:xfrm>
              <a:prstGeom prst="rect">
                <a:avLst/>
              </a:prstGeom>
              <a:solidFill>
                <a:srgbClr val="B9DB7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Rectangle 138"/>
              <p:cNvSpPr>
                <a:spLocks noChangeArrowheads="1"/>
              </p:cNvSpPr>
              <p:nvPr/>
            </p:nvSpPr>
            <p:spPr bwMode="auto">
              <a:xfrm>
                <a:off x="5757" y="2499"/>
                <a:ext cx="219" cy="302"/>
              </a:xfrm>
              <a:prstGeom prst="rect">
                <a:avLst/>
              </a:prstGeom>
              <a:solidFill>
                <a:srgbClr val="75C5F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Rectangle 139"/>
              <p:cNvSpPr>
                <a:spLocks noChangeArrowheads="1"/>
              </p:cNvSpPr>
              <p:nvPr/>
            </p:nvSpPr>
            <p:spPr bwMode="auto">
              <a:xfrm>
                <a:off x="5183" y="2207"/>
                <a:ext cx="100" cy="598"/>
              </a:xfrm>
              <a:prstGeom prst="rect">
                <a:avLst/>
              </a:prstGeom>
              <a:solidFill>
                <a:srgbClr val="FFF5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1" name="Rectangle 140"/>
              <p:cNvSpPr>
                <a:spLocks noChangeArrowheads="1"/>
              </p:cNvSpPr>
              <p:nvPr/>
            </p:nvSpPr>
            <p:spPr bwMode="auto">
              <a:xfrm>
                <a:off x="4090" y="2901"/>
                <a:ext cx="78"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2" name="Line 141"/>
              <p:cNvSpPr>
                <a:spLocks noChangeShapeType="1"/>
              </p:cNvSpPr>
              <p:nvPr/>
            </p:nvSpPr>
            <p:spPr bwMode="auto">
              <a:xfrm>
                <a:off x="4149"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Line 142"/>
              <p:cNvSpPr>
                <a:spLocks noChangeShapeType="1"/>
              </p:cNvSpPr>
              <p:nvPr/>
            </p:nvSpPr>
            <p:spPr bwMode="auto">
              <a:xfrm>
                <a:off x="4174"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Line 143"/>
              <p:cNvSpPr>
                <a:spLocks noChangeShapeType="1"/>
              </p:cNvSpPr>
              <p:nvPr/>
            </p:nvSpPr>
            <p:spPr bwMode="auto">
              <a:xfrm>
                <a:off x="4199"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Line 144"/>
              <p:cNvSpPr>
                <a:spLocks noChangeShapeType="1"/>
              </p:cNvSpPr>
              <p:nvPr/>
            </p:nvSpPr>
            <p:spPr bwMode="auto">
              <a:xfrm>
                <a:off x="4224"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Line 145"/>
              <p:cNvSpPr>
                <a:spLocks noChangeShapeType="1"/>
              </p:cNvSpPr>
              <p:nvPr/>
            </p:nvSpPr>
            <p:spPr bwMode="auto">
              <a:xfrm>
                <a:off x="4251"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Line 146"/>
              <p:cNvSpPr>
                <a:spLocks noChangeShapeType="1"/>
              </p:cNvSpPr>
              <p:nvPr/>
            </p:nvSpPr>
            <p:spPr bwMode="auto">
              <a:xfrm>
                <a:off x="4276"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Line 147"/>
              <p:cNvSpPr>
                <a:spLocks noChangeShapeType="1"/>
              </p:cNvSpPr>
              <p:nvPr/>
            </p:nvSpPr>
            <p:spPr bwMode="auto">
              <a:xfrm>
                <a:off x="4301"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Rectangle 148"/>
              <p:cNvSpPr>
                <a:spLocks noChangeArrowheads="1"/>
              </p:cNvSpPr>
              <p:nvPr/>
            </p:nvSpPr>
            <p:spPr bwMode="auto">
              <a:xfrm>
                <a:off x="4291" y="2898"/>
                <a:ext cx="82"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0" name="Line 149"/>
              <p:cNvSpPr>
                <a:spLocks noChangeShapeType="1"/>
              </p:cNvSpPr>
              <p:nvPr/>
            </p:nvSpPr>
            <p:spPr bwMode="auto">
              <a:xfrm>
                <a:off x="4328"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Line 150"/>
              <p:cNvSpPr>
                <a:spLocks noChangeShapeType="1"/>
              </p:cNvSpPr>
              <p:nvPr/>
            </p:nvSpPr>
            <p:spPr bwMode="auto">
              <a:xfrm>
                <a:off x="435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Line 151"/>
              <p:cNvSpPr>
                <a:spLocks noChangeShapeType="1"/>
              </p:cNvSpPr>
              <p:nvPr/>
            </p:nvSpPr>
            <p:spPr bwMode="auto">
              <a:xfrm>
                <a:off x="4378"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Line 152"/>
              <p:cNvSpPr>
                <a:spLocks noChangeShapeType="1"/>
              </p:cNvSpPr>
              <p:nvPr/>
            </p:nvSpPr>
            <p:spPr bwMode="auto">
              <a:xfrm>
                <a:off x="440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Line 153"/>
              <p:cNvSpPr>
                <a:spLocks noChangeShapeType="1"/>
              </p:cNvSpPr>
              <p:nvPr/>
            </p:nvSpPr>
            <p:spPr bwMode="auto">
              <a:xfrm>
                <a:off x="4429"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Line 154"/>
              <p:cNvSpPr>
                <a:spLocks noChangeShapeType="1"/>
              </p:cNvSpPr>
              <p:nvPr/>
            </p:nvSpPr>
            <p:spPr bwMode="auto">
              <a:xfrm>
                <a:off x="4454"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Line 155"/>
              <p:cNvSpPr>
                <a:spLocks noChangeShapeType="1"/>
              </p:cNvSpPr>
              <p:nvPr/>
            </p:nvSpPr>
            <p:spPr bwMode="auto">
              <a:xfrm>
                <a:off x="4479"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Line 156"/>
              <p:cNvSpPr>
                <a:spLocks noChangeShapeType="1"/>
              </p:cNvSpPr>
              <p:nvPr/>
            </p:nvSpPr>
            <p:spPr bwMode="auto">
              <a:xfrm>
                <a:off x="4504"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Rectangle 157"/>
              <p:cNvSpPr>
                <a:spLocks noChangeArrowheads="1"/>
              </p:cNvSpPr>
              <p:nvPr/>
            </p:nvSpPr>
            <p:spPr bwMode="auto">
              <a:xfrm>
                <a:off x="4497" y="2898"/>
                <a:ext cx="82"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9" name="Line 158"/>
              <p:cNvSpPr>
                <a:spLocks noChangeShapeType="1"/>
              </p:cNvSpPr>
              <p:nvPr/>
            </p:nvSpPr>
            <p:spPr bwMode="auto">
              <a:xfrm>
                <a:off x="4531"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Line 159"/>
              <p:cNvSpPr>
                <a:spLocks noChangeShapeType="1"/>
              </p:cNvSpPr>
              <p:nvPr/>
            </p:nvSpPr>
            <p:spPr bwMode="auto">
              <a:xfrm>
                <a:off x="4556"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Line 160"/>
              <p:cNvSpPr>
                <a:spLocks noChangeShapeType="1"/>
              </p:cNvSpPr>
              <p:nvPr/>
            </p:nvSpPr>
            <p:spPr bwMode="auto">
              <a:xfrm>
                <a:off x="4581"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Line 161"/>
              <p:cNvSpPr>
                <a:spLocks noChangeShapeType="1"/>
              </p:cNvSpPr>
              <p:nvPr/>
            </p:nvSpPr>
            <p:spPr bwMode="auto">
              <a:xfrm>
                <a:off x="4606"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Line 162"/>
              <p:cNvSpPr>
                <a:spLocks noChangeShapeType="1"/>
              </p:cNvSpPr>
              <p:nvPr/>
            </p:nvSpPr>
            <p:spPr bwMode="auto">
              <a:xfrm>
                <a:off x="4633"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Line 163"/>
              <p:cNvSpPr>
                <a:spLocks noChangeShapeType="1"/>
              </p:cNvSpPr>
              <p:nvPr/>
            </p:nvSpPr>
            <p:spPr bwMode="auto">
              <a:xfrm>
                <a:off x="4658"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Line 164"/>
              <p:cNvSpPr>
                <a:spLocks noChangeShapeType="1"/>
              </p:cNvSpPr>
              <p:nvPr/>
            </p:nvSpPr>
            <p:spPr bwMode="auto">
              <a:xfrm>
                <a:off x="468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Line 165"/>
              <p:cNvSpPr>
                <a:spLocks noChangeShapeType="1"/>
              </p:cNvSpPr>
              <p:nvPr/>
            </p:nvSpPr>
            <p:spPr bwMode="auto">
              <a:xfrm>
                <a:off x="4710"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Rectangle 166"/>
              <p:cNvSpPr>
                <a:spLocks noChangeArrowheads="1"/>
              </p:cNvSpPr>
              <p:nvPr/>
            </p:nvSpPr>
            <p:spPr bwMode="auto">
              <a:xfrm>
                <a:off x="4673" y="2898"/>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8" name="Line 167"/>
              <p:cNvSpPr>
                <a:spLocks noChangeShapeType="1"/>
              </p:cNvSpPr>
              <p:nvPr/>
            </p:nvSpPr>
            <p:spPr bwMode="auto">
              <a:xfrm>
                <a:off x="4735"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Line 168"/>
              <p:cNvSpPr>
                <a:spLocks noChangeShapeType="1"/>
              </p:cNvSpPr>
              <p:nvPr/>
            </p:nvSpPr>
            <p:spPr bwMode="auto">
              <a:xfrm>
                <a:off x="4760"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Line 169"/>
              <p:cNvSpPr>
                <a:spLocks noChangeShapeType="1"/>
              </p:cNvSpPr>
              <p:nvPr/>
            </p:nvSpPr>
            <p:spPr bwMode="auto">
              <a:xfrm>
                <a:off x="4785"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Line 170"/>
              <p:cNvSpPr>
                <a:spLocks noChangeShapeType="1"/>
              </p:cNvSpPr>
              <p:nvPr/>
            </p:nvSpPr>
            <p:spPr bwMode="auto">
              <a:xfrm>
                <a:off x="4812"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Line 171"/>
              <p:cNvSpPr>
                <a:spLocks noChangeShapeType="1"/>
              </p:cNvSpPr>
              <p:nvPr/>
            </p:nvSpPr>
            <p:spPr bwMode="auto">
              <a:xfrm>
                <a:off x="4836"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Line 172"/>
              <p:cNvSpPr>
                <a:spLocks noChangeShapeType="1"/>
              </p:cNvSpPr>
              <p:nvPr/>
            </p:nvSpPr>
            <p:spPr bwMode="auto">
              <a:xfrm>
                <a:off x="4861"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 name="Line 173"/>
              <p:cNvSpPr>
                <a:spLocks noChangeShapeType="1"/>
              </p:cNvSpPr>
              <p:nvPr/>
            </p:nvSpPr>
            <p:spPr bwMode="auto">
              <a:xfrm>
                <a:off x="4886"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 name="Line 174"/>
              <p:cNvSpPr>
                <a:spLocks noChangeShapeType="1"/>
              </p:cNvSpPr>
              <p:nvPr/>
            </p:nvSpPr>
            <p:spPr bwMode="auto">
              <a:xfrm>
                <a:off x="491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Rectangle 175"/>
              <p:cNvSpPr>
                <a:spLocks noChangeArrowheads="1"/>
              </p:cNvSpPr>
              <p:nvPr/>
            </p:nvSpPr>
            <p:spPr bwMode="auto">
              <a:xfrm>
                <a:off x="4877" y="2901"/>
                <a:ext cx="120"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7" name="Line 176"/>
              <p:cNvSpPr>
                <a:spLocks noChangeShapeType="1"/>
              </p:cNvSpPr>
              <p:nvPr/>
            </p:nvSpPr>
            <p:spPr bwMode="auto">
              <a:xfrm>
                <a:off x="4938"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 name="Line 177"/>
              <p:cNvSpPr>
                <a:spLocks noChangeShapeType="1"/>
              </p:cNvSpPr>
              <p:nvPr/>
            </p:nvSpPr>
            <p:spPr bwMode="auto">
              <a:xfrm>
                <a:off x="496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 name="Line 178"/>
              <p:cNvSpPr>
                <a:spLocks noChangeShapeType="1"/>
              </p:cNvSpPr>
              <p:nvPr/>
            </p:nvSpPr>
            <p:spPr bwMode="auto">
              <a:xfrm>
                <a:off x="4990"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 name="Line 179"/>
              <p:cNvSpPr>
                <a:spLocks noChangeShapeType="1"/>
              </p:cNvSpPr>
              <p:nvPr/>
            </p:nvSpPr>
            <p:spPr bwMode="auto">
              <a:xfrm>
                <a:off x="5015"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 name="Line 180"/>
              <p:cNvSpPr>
                <a:spLocks noChangeShapeType="1"/>
              </p:cNvSpPr>
              <p:nvPr/>
            </p:nvSpPr>
            <p:spPr bwMode="auto">
              <a:xfrm>
                <a:off x="5040"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 name="Line 181"/>
              <p:cNvSpPr>
                <a:spLocks noChangeShapeType="1"/>
              </p:cNvSpPr>
              <p:nvPr/>
            </p:nvSpPr>
            <p:spPr bwMode="auto">
              <a:xfrm>
                <a:off x="5065"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 name="Line 182"/>
              <p:cNvSpPr>
                <a:spLocks noChangeShapeType="1"/>
              </p:cNvSpPr>
              <p:nvPr/>
            </p:nvSpPr>
            <p:spPr bwMode="auto">
              <a:xfrm>
                <a:off x="5092"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 name="Line 183"/>
              <p:cNvSpPr>
                <a:spLocks noChangeShapeType="1"/>
              </p:cNvSpPr>
              <p:nvPr/>
            </p:nvSpPr>
            <p:spPr bwMode="auto">
              <a:xfrm>
                <a:off x="5117"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 name="Rectangle 184"/>
              <p:cNvSpPr>
                <a:spLocks noChangeArrowheads="1"/>
              </p:cNvSpPr>
              <p:nvPr/>
            </p:nvSpPr>
            <p:spPr bwMode="auto">
              <a:xfrm>
                <a:off x="5082" y="2901"/>
                <a:ext cx="120"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6" name="Line 185"/>
              <p:cNvSpPr>
                <a:spLocks noChangeShapeType="1"/>
              </p:cNvSpPr>
              <p:nvPr/>
            </p:nvSpPr>
            <p:spPr bwMode="auto">
              <a:xfrm>
                <a:off x="5141"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 name="Line 186"/>
              <p:cNvSpPr>
                <a:spLocks noChangeShapeType="1"/>
              </p:cNvSpPr>
              <p:nvPr/>
            </p:nvSpPr>
            <p:spPr bwMode="auto">
              <a:xfrm>
                <a:off x="5166"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 name="Line 187"/>
              <p:cNvSpPr>
                <a:spLocks noChangeShapeType="1"/>
              </p:cNvSpPr>
              <p:nvPr/>
            </p:nvSpPr>
            <p:spPr bwMode="auto">
              <a:xfrm>
                <a:off x="519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 name="Line 188"/>
              <p:cNvSpPr>
                <a:spLocks noChangeShapeType="1"/>
              </p:cNvSpPr>
              <p:nvPr/>
            </p:nvSpPr>
            <p:spPr bwMode="auto">
              <a:xfrm>
                <a:off x="5218"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 name="Line 189"/>
              <p:cNvSpPr>
                <a:spLocks noChangeShapeType="1"/>
              </p:cNvSpPr>
              <p:nvPr/>
            </p:nvSpPr>
            <p:spPr bwMode="auto">
              <a:xfrm>
                <a:off x="5243"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 name="Line 190"/>
              <p:cNvSpPr>
                <a:spLocks noChangeShapeType="1"/>
              </p:cNvSpPr>
              <p:nvPr/>
            </p:nvSpPr>
            <p:spPr bwMode="auto">
              <a:xfrm>
                <a:off x="5267"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 name="Line 191"/>
              <p:cNvSpPr>
                <a:spLocks noChangeShapeType="1"/>
              </p:cNvSpPr>
              <p:nvPr/>
            </p:nvSpPr>
            <p:spPr bwMode="auto">
              <a:xfrm>
                <a:off x="5294"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 name="Line 192"/>
              <p:cNvSpPr>
                <a:spLocks noChangeShapeType="1"/>
              </p:cNvSpPr>
              <p:nvPr/>
            </p:nvSpPr>
            <p:spPr bwMode="auto">
              <a:xfrm>
                <a:off x="5319"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 name="Rectangle 193"/>
              <p:cNvSpPr>
                <a:spLocks noChangeArrowheads="1"/>
              </p:cNvSpPr>
              <p:nvPr/>
            </p:nvSpPr>
            <p:spPr bwMode="auto">
              <a:xfrm>
                <a:off x="5283" y="2898"/>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5" name="Line 194"/>
              <p:cNvSpPr>
                <a:spLocks noChangeShapeType="1"/>
              </p:cNvSpPr>
              <p:nvPr/>
            </p:nvSpPr>
            <p:spPr bwMode="auto">
              <a:xfrm>
                <a:off x="5344"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 name="Line 195"/>
              <p:cNvSpPr>
                <a:spLocks noChangeShapeType="1"/>
              </p:cNvSpPr>
              <p:nvPr/>
            </p:nvSpPr>
            <p:spPr bwMode="auto">
              <a:xfrm>
                <a:off x="5371"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 name="Line 196"/>
              <p:cNvSpPr>
                <a:spLocks noChangeShapeType="1"/>
              </p:cNvSpPr>
              <p:nvPr/>
            </p:nvSpPr>
            <p:spPr bwMode="auto">
              <a:xfrm>
                <a:off x="5396"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 name="Line 197"/>
              <p:cNvSpPr>
                <a:spLocks noChangeShapeType="1"/>
              </p:cNvSpPr>
              <p:nvPr/>
            </p:nvSpPr>
            <p:spPr bwMode="auto">
              <a:xfrm>
                <a:off x="5421"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 name="Line 198"/>
              <p:cNvSpPr>
                <a:spLocks noChangeShapeType="1"/>
              </p:cNvSpPr>
              <p:nvPr/>
            </p:nvSpPr>
            <p:spPr bwMode="auto">
              <a:xfrm>
                <a:off x="5446"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 name="Line 199"/>
              <p:cNvSpPr>
                <a:spLocks noChangeShapeType="1"/>
              </p:cNvSpPr>
              <p:nvPr/>
            </p:nvSpPr>
            <p:spPr bwMode="auto">
              <a:xfrm>
                <a:off x="547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 name="Line 200"/>
              <p:cNvSpPr>
                <a:spLocks noChangeShapeType="1"/>
              </p:cNvSpPr>
              <p:nvPr/>
            </p:nvSpPr>
            <p:spPr bwMode="auto">
              <a:xfrm>
                <a:off x="5498"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 name="Line 201"/>
              <p:cNvSpPr>
                <a:spLocks noChangeShapeType="1"/>
              </p:cNvSpPr>
              <p:nvPr/>
            </p:nvSpPr>
            <p:spPr bwMode="auto">
              <a:xfrm>
                <a:off x="552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 name="Rectangle 202"/>
              <p:cNvSpPr>
                <a:spLocks noChangeArrowheads="1"/>
              </p:cNvSpPr>
              <p:nvPr/>
            </p:nvSpPr>
            <p:spPr bwMode="auto">
              <a:xfrm>
                <a:off x="5488" y="2898"/>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28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4" name="Line 203"/>
              <p:cNvSpPr>
                <a:spLocks noChangeShapeType="1"/>
              </p:cNvSpPr>
              <p:nvPr/>
            </p:nvSpPr>
            <p:spPr bwMode="auto">
              <a:xfrm>
                <a:off x="5548"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 name="Line 204"/>
              <p:cNvSpPr>
                <a:spLocks noChangeShapeType="1"/>
              </p:cNvSpPr>
              <p:nvPr/>
            </p:nvSpPr>
            <p:spPr bwMode="auto">
              <a:xfrm>
                <a:off x="5575"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 name="Line 205"/>
              <p:cNvSpPr>
                <a:spLocks noChangeShapeType="1"/>
              </p:cNvSpPr>
              <p:nvPr/>
            </p:nvSpPr>
            <p:spPr bwMode="auto">
              <a:xfrm>
                <a:off x="5600"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 name="Line 206"/>
              <p:cNvSpPr>
                <a:spLocks noChangeShapeType="1"/>
              </p:cNvSpPr>
              <p:nvPr/>
            </p:nvSpPr>
            <p:spPr bwMode="auto">
              <a:xfrm>
                <a:off x="5625"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 name="Line 207"/>
              <p:cNvSpPr>
                <a:spLocks noChangeShapeType="1"/>
              </p:cNvSpPr>
              <p:nvPr/>
            </p:nvSpPr>
            <p:spPr bwMode="auto">
              <a:xfrm>
                <a:off x="5650"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 name="Line 208"/>
              <p:cNvSpPr>
                <a:spLocks noChangeShapeType="1"/>
              </p:cNvSpPr>
              <p:nvPr/>
            </p:nvSpPr>
            <p:spPr bwMode="auto">
              <a:xfrm>
                <a:off x="5676"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 name="Line 209"/>
              <p:cNvSpPr>
                <a:spLocks noChangeShapeType="1"/>
              </p:cNvSpPr>
              <p:nvPr/>
            </p:nvSpPr>
            <p:spPr bwMode="auto">
              <a:xfrm>
                <a:off x="5701"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 name="Line 210"/>
              <p:cNvSpPr>
                <a:spLocks noChangeShapeType="1"/>
              </p:cNvSpPr>
              <p:nvPr/>
            </p:nvSpPr>
            <p:spPr bwMode="auto">
              <a:xfrm>
                <a:off x="5726"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 name="Rectangle 211"/>
              <p:cNvSpPr>
                <a:spLocks noChangeArrowheads="1"/>
              </p:cNvSpPr>
              <p:nvPr/>
            </p:nvSpPr>
            <p:spPr bwMode="auto">
              <a:xfrm>
                <a:off x="5692" y="2901"/>
                <a:ext cx="120"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32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3" name="Line 212"/>
              <p:cNvSpPr>
                <a:spLocks noChangeShapeType="1"/>
              </p:cNvSpPr>
              <p:nvPr/>
            </p:nvSpPr>
            <p:spPr bwMode="auto">
              <a:xfrm>
                <a:off x="5753"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 name="Line 213"/>
              <p:cNvSpPr>
                <a:spLocks noChangeShapeType="1"/>
              </p:cNvSpPr>
              <p:nvPr/>
            </p:nvSpPr>
            <p:spPr bwMode="auto">
              <a:xfrm>
                <a:off x="5778"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 name="Line 214"/>
              <p:cNvSpPr>
                <a:spLocks noChangeShapeType="1"/>
              </p:cNvSpPr>
              <p:nvPr/>
            </p:nvSpPr>
            <p:spPr bwMode="auto">
              <a:xfrm>
                <a:off x="580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 name="Line 215"/>
              <p:cNvSpPr>
                <a:spLocks noChangeShapeType="1"/>
              </p:cNvSpPr>
              <p:nvPr/>
            </p:nvSpPr>
            <p:spPr bwMode="auto">
              <a:xfrm>
                <a:off x="5828"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 name="Line 216"/>
              <p:cNvSpPr>
                <a:spLocks noChangeShapeType="1"/>
              </p:cNvSpPr>
              <p:nvPr/>
            </p:nvSpPr>
            <p:spPr bwMode="auto">
              <a:xfrm>
                <a:off x="5855"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 name="Line 217"/>
              <p:cNvSpPr>
                <a:spLocks noChangeShapeType="1"/>
              </p:cNvSpPr>
              <p:nvPr/>
            </p:nvSpPr>
            <p:spPr bwMode="auto">
              <a:xfrm>
                <a:off x="5880"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 name="Line 218"/>
              <p:cNvSpPr>
                <a:spLocks noChangeShapeType="1"/>
              </p:cNvSpPr>
              <p:nvPr/>
            </p:nvSpPr>
            <p:spPr bwMode="auto">
              <a:xfrm>
                <a:off x="5905"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 name="Line 219"/>
              <p:cNvSpPr>
                <a:spLocks noChangeShapeType="1"/>
              </p:cNvSpPr>
              <p:nvPr/>
            </p:nvSpPr>
            <p:spPr bwMode="auto">
              <a:xfrm>
                <a:off x="5930"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 name="Rectangle 220"/>
              <p:cNvSpPr>
                <a:spLocks noChangeArrowheads="1"/>
              </p:cNvSpPr>
              <p:nvPr/>
            </p:nvSpPr>
            <p:spPr bwMode="auto">
              <a:xfrm>
                <a:off x="5895" y="2901"/>
                <a:ext cx="120"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36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2" name="Line 221"/>
              <p:cNvSpPr>
                <a:spLocks noChangeShapeType="1"/>
              </p:cNvSpPr>
              <p:nvPr/>
            </p:nvSpPr>
            <p:spPr bwMode="auto">
              <a:xfrm>
                <a:off x="5957"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 name="Line 222"/>
              <p:cNvSpPr>
                <a:spLocks noChangeShapeType="1"/>
              </p:cNvSpPr>
              <p:nvPr/>
            </p:nvSpPr>
            <p:spPr bwMode="auto">
              <a:xfrm>
                <a:off x="5982"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 name="Line 223"/>
              <p:cNvSpPr>
                <a:spLocks noChangeShapeType="1"/>
              </p:cNvSpPr>
              <p:nvPr/>
            </p:nvSpPr>
            <p:spPr bwMode="auto">
              <a:xfrm>
                <a:off x="6007"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 name="Line 224"/>
              <p:cNvSpPr>
                <a:spLocks noChangeShapeType="1"/>
              </p:cNvSpPr>
              <p:nvPr/>
            </p:nvSpPr>
            <p:spPr bwMode="auto">
              <a:xfrm>
                <a:off x="6032"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 name="Line 225"/>
              <p:cNvSpPr>
                <a:spLocks noChangeShapeType="1"/>
              </p:cNvSpPr>
              <p:nvPr/>
            </p:nvSpPr>
            <p:spPr bwMode="auto">
              <a:xfrm>
                <a:off x="6059"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 name="Line 226"/>
              <p:cNvSpPr>
                <a:spLocks noChangeShapeType="1"/>
              </p:cNvSpPr>
              <p:nvPr/>
            </p:nvSpPr>
            <p:spPr bwMode="auto">
              <a:xfrm>
                <a:off x="6083"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 name="Line 227"/>
              <p:cNvSpPr>
                <a:spLocks noChangeShapeType="1"/>
              </p:cNvSpPr>
              <p:nvPr/>
            </p:nvSpPr>
            <p:spPr bwMode="auto">
              <a:xfrm>
                <a:off x="6108"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 name="Line 228"/>
              <p:cNvSpPr>
                <a:spLocks noChangeShapeType="1"/>
              </p:cNvSpPr>
              <p:nvPr/>
            </p:nvSpPr>
            <p:spPr bwMode="auto">
              <a:xfrm>
                <a:off x="6135" y="2855"/>
                <a:ext cx="0" cy="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 name="Rectangle 229"/>
              <p:cNvSpPr>
                <a:spLocks noChangeArrowheads="1"/>
              </p:cNvSpPr>
              <p:nvPr/>
            </p:nvSpPr>
            <p:spPr bwMode="auto">
              <a:xfrm>
                <a:off x="6099" y="2901"/>
                <a:ext cx="120"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40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1" name="Line 230"/>
              <p:cNvSpPr>
                <a:spLocks noChangeShapeType="1"/>
              </p:cNvSpPr>
              <p:nvPr/>
            </p:nvSpPr>
            <p:spPr bwMode="auto">
              <a:xfrm>
                <a:off x="6160" y="2855"/>
                <a:ext cx="0" cy="18"/>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 name="Line 231"/>
              <p:cNvSpPr>
                <a:spLocks noChangeShapeType="1"/>
              </p:cNvSpPr>
              <p:nvPr/>
            </p:nvSpPr>
            <p:spPr bwMode="auto">
              <a:xfrm>
                <a:off x="4122" y="2855"/>
                <a:ext cx="2038" cy="0"/>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 name="Freeform 232"/>
              <p:cNvSpPr>
                <a:spLocks/>
              </p:cNvSpPr>
              <p:nvPr/>
            </p:nvSpPr>
            <p:spPr bwMode="auto">
              <a:xfrm>
                <a:off x="4122" y="2759"/>
                <a:ext cx="307" cy="44"/>
              </a:xfrm>
              <a:custGeom>
                <a:avLst/>
                <a:gdLst>
                  <a:gd name="T0" fmla="*/ 8 w 614"/>
                  <a:gd name="T1" fmla="*/ 73 h 87"/>
                  <a:gd name="T2" fmla="*/ 20 w 614"/>
                  <a:gd name="T3" fmla="*/ 77 h 87"/>
                  <a:gd name="T4" fmla="*/ 36 w 614"/>
                  <a:gd name="T5" fmla="*/ 77 h 87"/>
                  <a:gd name="T6" fmla="*/ 54 w 614"/>
                  <a:gd name="T7" fmla="*/ 77 h 87"/>
                  <a:gd name="T8" fmla="*/ 70 w 614"/>
                  <a:gd name="T9" fmla="*/ 77 h 87"/>
                  <a:gd name="T10" fmla="*/ 88 w 614"/>
                  <a:gd name="T11" fmla="*/ 77 h 87"/>
                  <a:gd name="T12" fmla="*/ 100 w 614"/>
                  <a:gd name="T13" fmla="*/ 81 h 87"/>
                  <a:gd name="T14" fmla="*/ 108 w 614"/>
                  <a:gd name="T15" fmla="*/ 81 h 87"/>
                  <a:gd name="T16" fmla="*/ 112 w 614"/>
                  <a:gd name="T17" fmla="*/ 81 h 87"/>
                  <a:gd name="T18" fmla="*/ 116 w 614"/>
                  <a:gd name="T19" fmla="*/ 73 h 87"/>
                  <a:gd name="T20" fmla="*/ 120 w 614"/>
                  <a:gd name="T21" fmla="*/ 69 h 87"/>
                  <a:gd name="T22" fmla="*/ 120 w 614"/>
                  <a:gd name="T23" fmla="*/ 58 h 87"/>
                  <a:gd name="T24" fmla="*/ 124 w 614"/>
                  <a:gd name="T25" fmla="*/ 38 h 87"/>
                  <a:gd name="T26" fmla="*/ 124 w 614"/>
                  <a:gd name="T27" fmla="*/ 12 h 87"/>
                  <a:gd name="T28" fmla="*/ 128 w 614"/>
                  <a:gd name="T29" fmla="*/ 0 h 87"/>
                  <a:gd name="T30" fmla="*/ 128 w 614"/>
                  <a:gd name="T31" fmla="*/ 0 h 87"/>
                  <a:gd name="T32" fmla="*/ 128 w 614"/>
                  <a:gd name="T33" fmla="*/ 8 h 87"/>
                  <a:gd name="T34" fmla="*/ 128 w 614"/>
                  <a:gd name="T35" fmla="*/ 28 h 87"/>
                  <a:gd name="T36" fmla="*/ 132 w 614"/>
                  <a:gd name="T37" fmla="*/ 46 h 87"/>
                  <a:gd name="T38" fmla="*/ 132 w 614"/>
                  <a:gd name="T39" fmla="*/ 58 h 87"/>
                  <a:gd name="T40" fmla="*/ 134 w 614"/>
                  <a:gd name="T41" fmla="*/ 65 h 87"/>
                  <a:gd name="T42" fmla="*/ 134 w 614"/>
                  <a:gd name="T43" fmla="*/ 69 h 87"/>
                  <a:gd name="T44" fmla="*/ 142 w 614"/>
                  <a:gd name="T45" fmla="*/ 65 h 87"/>
                  <a:gd name="T46" fmla="*/ 146 w 614"/>
                  <a:gd name="T47" fmla="*/ 65 h 87"/>
                  <a:gd name="T48" fmla="*/ 154 w 614"/>
                  <a:gd name="T49" fmla="*/ 65 h 87"/>
                  <a:gd name="T50" fmla="*/ 162 w 614"/>
                  <a:gd name="T51" fmla="*/ 69 h 87"/>
                  <a:gd name="T52" fmla="*/ 166 w 614"/>
                  <a:gd name="T53" fmla="*/ 69 h 87"/>
                  <a:gd name="T54" fmla="*/ 170 w 614"/>
                  <a:gd name="T55" fmla="*/ 58 h 87"/>
                  <a:gd name="T56" fmla="*/ 174 w 614"/>
                  <a:gd name="T57" fmla="*/ 54 h 87"/>
                  <a:gd name="T58" fmla="*/ 178 w 614"/>
                  <a:gd name="T59" fmla="*/ 58 h 87"/>
                  <a:gd name="T60" fmla="*/ 178 w 614"/>
                  <a:gd name="T61" fmla="*/ 69 h 87"/>
                  <a:gd name="T62" fmla="*/ 180 w 614"/>
                  <a:gd name="T63" fmla="*/ 69 h 87"/>
                  <a:gd name="T64" fmla="*/ 184 w 614"/>
                  <a:gd name="T65" fmla="*/ 61 h 87"/>
                  <a:gd name="T66" fmla="*/ 184 w 614"/>
                  <a:gd name="T67" fmla="*/ 61 h 87"/>
                  <a:gd name="T68" fmla="*/ 188 w 614"/>
                  <a:gd name="T69" fmla="*/ 69 h 87"/>
                  <a:gd name="T70" fmla="*/ 192 w 614"/>
                  <a:gd name="T71" fmla="*/ 65 h 87"/>
                  <a:gd name="T72" fmla="*/ 196 w 614"/>
                  <a:gd name="T73" fmla="*/ 73 h 87"/>
                  <a:gd name="T74" fmla="*/ 204 w 614"/>
                  <a:gd name="T75" fmla="*/ 77 h 87"/>
                  <a:gd name="T76" fmla="*/ 216 w 614"/>
                  <a:gd name="T77" fmla="*/ 77 h 87"/>
                  <a:gd name="T78" fmla="*/ 230 w 614"/>
                  <a:gd name="T79" fmla="*/ 77 h 87"/>
                  <a:gd name="T80" fmla="*/ 246 w 614"/>
                  <a:gd name="T81" fmla="*/ 77 h 87"/>
                  <a:gd name="T82" fmla="*/ 266 w 614"/>
                  <a:gd name="T83" fmla="*/ 77 h 87"/>
                  <a:gd name="T84" fmla="*/ 276 w 614"/>
                  <a:gd name="T85" fmla="*/ 77 h 87"/>
                  <a:gd name="T86" fmla="*/ 288 w 614"/>
                  <a:gd name="T87" fmla="*/ 77 h 87"/>
                  <a:gd name="T88" fmla="*/ 304 w 614"/>
                  <a:gd name="T89" fmla="*/ 77 h 87"/>
                  <a:gd name="T90" fmla="*/ 316 w 614"/>
                  <a:gd name="T91" fmla="*/ 77 h 87"/>
                  <a:gd name="T92" fmla="*/ 320 w 614"/>
                  <a:gd name="T93" fmla="*/ 77 h 87"/>
                  <a:gd name="T94" fmla="*/ 330 w 614"/>
                  <a:gd name="T95" fmla="*/ 77 h 87"/>
                  <a:gd name="T96" fmla="*/ 346 w 614"/>
                  <a:gd name="T97" fmla="*/ 77 h 87"/>
                  <a:gd name="T98" fmla="*/ 366 w 614"/>
                  <a:gd name="T99" fmla="*/ 77 h 87"/>
                  <a:gd name="T100" fmla="*/ 380 w 614"/>
                  <a:gd name="T101" fmla="*/ 81 h 87"/>
                  <a:gd name="T102" fmla="*/ 392 w 614"/>
                  <a:gd name="T103" fmla="*/ 77 h 87"/>
                  <a:gd name="T104" fmla="*/ 408 w 614"/>
                  <a:gd name="T105" fmla="*/ 81 h 87"/>
                  <a:gd name="T106" fmla="*/ 426 w 614"/>
                  <a:gd name="T107" fmla="*/ 81 h 87"/>
                  <a:gd name="T108" fmla="*/ 446 w 614"/>
                  <a:gd name="T109" fmla="*/ 81 h 87"/>
                  <a:gd name="T110" fmla="*/ 462 w 614"/>
                  <a:gd name="T111" fmla="*/ 81 h 87"/>
                  <a:gd name="T112" fmla="*/ 484 w 614"/>
                  <a:gd name="T113" fmla="*/ 81 h 87"/>
                  <a:gd name="T114" fmla="*/ 504 w 614"/>
                  <a:gd name="T115" fmla="*/ 81 h 87"/>
                  <a:gd name="T116" fmla="*/ 522 w 614"/>
                  <a:gd name="T117" fmla="*/ 81 h 87"/>
                  <a:gd name="T118" fmla="*/ 542 w 614"/>
                  <a:gd name="T119" fmla="*/ 81 h 87"/>
                  <a:gd name="T120" fmla="*/ 562 w 614"/>
                  <a:gd name="T121" fmla="*/ 81 h 87"/>
                  <a:gd name="T122" fmla="*/ 580 w 614"/>
                  <a:gd name="T123" fmla="*/ 81 h 87"/>
                  <a:gd name="T124" fmla="*/ 600 w 614"/>
                  <a:gd name="T125" fmla="*/ 81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14" h="87">
                    <a:moveTo>
                      <a:pt x="0" y="87"/>
                    </a:moveTo>
                    <a:lnTo>
                      <a:pt x="4" y="77"/>
                    </a:lnTo>
                    <a:lnTo>
                      <a:pt x="4" y="77"/>
                    </a:lnTo>
                    <a:lnTo>
                      <a:pt x="4" y="77"/>
                    </a:lnTo>
                    <a:lnTo>
                      <a:pt x="4" y="77"/>
                    </a:lnTo>
                    <a:lnTo>
                      <a:pt x="4" y="73"/>
                    </a:lnTo>
                    <a:lnTo>
                      <a:pt x="8" y="73"/>
                    </a:lnTo>
                    <a:lnTo>
                      <a:pt x="8" y="73"/>
                    </a:lnTo>
                    <a:lnTo>
                      <a:pt x="8" y="77"/>
                    </a:lnTo>
                    <a:lnTo>
                      <a:pt x="8" y="77"/>
                    </a:lnTo>
                    <a:lnTo>
                      <a:pt x="8" y="77"/>
                    </a:lnTo>
                    <a:lnTo>
                      <a:pt x="12" y="77"/>
                    </a:lnTo>
                    <a:lnTo>
                      <a:pt x="12" y="77"/>
                    </a:lnTo>
                    <a:lnTo>
                      <a:pt x="16" y="77"/>
                    </a:lnTo>
                    <a:lnTo>
                      <a:pt x="16" y="77"/>
                    </a:lnTo>
                    <a:lnTo>
                      <a:pt x="20" y="77"/>
                    </a:lnTo>
                    <a:lnTo>
                      <a:pt x="20" y="77"/>
                    </a:lnTo>
                    <a:lnTo>
                      <a:pt x="24" y="77"/>
                    </a:lnTo>
                    <a:lnTo>
                      <a:pt x="24" y="77"/>
                    </a:lnTo>
                    <a:lnTo>
                      <a:pt x="28" y="77"/>
                    </a:lnTo>
                    <a:lnTo>
                      <a:pt x="28" y="77"/>
                    </a:lnTo>
                    <a:lnTo>
                      <a:pt x="32" y="77"/>
                    </a:lnTo>
                    <a:lnTo>
                      <a:pt x="36" y="77"/>
                    </a:lnTo>
                    <a:lnTo>
                      <a:pt x="36" y="77"/>
                    </a:lnTo>
                    <a:lnTo>
                      <a:pt x="38" y="77"/>
                    </a:lnTo>
                    <a:lnTo>
                      <a:pt x="38" y="77"/>
                    </a:lnTo>
                    <a:lnTo>
                      <a:pt x="42" y="77"/>
                    </a:lnTo>
                    <a:lnTo>
                      <a:pt x="42" y="77"/>
                    </a:lnTo>
                    <a:lnTo>
                      <a:pt x="46" y="77"/>
                    </a:lnTo>
                    <a:lnTo>
                      <a:pt x="50" y="77"/>
                    </a:lnTo>
                    <a:lnTo>
                      <a:pt x="50" y="77"/>
                    </a:lnTo>
                    <a:lnTo>
                      <a:pt x="54" y="77"/>
                    </a:lnTo>
                    <a:lnTo>
                      <a:pt x="54" y="77"/>
                    </a:lnTo>
                    <a:lnTo>
                      <a:pt x="58" y="77"/>
                    </a:lnTo>
                    <a:lnTo>
                      <a:pt x="62" y="77"/>
                    </a:lnTo>
                    <a:lnTo>
                      <a:pt x="62" y="77"/>
                    </a:lnTo>
                    <a:lnTo>
                      <a:pt x="66" y="77"/>
                    </a:lnTo>
                    <a:lnTo>
                      <a:pt x="66" y="77"/>
                    </a:lnTo>
                    <a:lnTo>
                      <a:pt x="70" y="77"/>
                    </a:lnTo>
                    <a:lnTo>
                      <a:pt x="70" y="77"/>
                    </a:lnTo>
                    <a:lnTo>
                      <a:pt x="74" y="77"/>
                    </a:lnTo>
                    <a:lnTo>
                      <a:pt x="74" y="77"/>
                    </a:lnTo>
                    <a:lnTo>
                      <a:pt x="78" y="77"/>
                    </a:lnTo>
                    <a:lnTo>
                      <a:pt x="78" y="77"/>
                    </a:lnTo>
                    <a:lnTo>
                      <a:pt x="82" y="77"/>
                    </a:lnTo>
                    <a:lnTo>
                      <a:pt x="84" y="77"/>
                    </a:lnTo>
                    <a:lnTo>
                      <a:pt x="84" y="77"/>
                    </a:lnTo>
                    <a:lnTo>
                      <a:pt x="88" y="77"/>
                    </a:lnTo>
                    <a:lnTo>
                      <a:pt x="88" y="77"/>
                    </a:lnTo>
                    <a:lnTo>
                      <a:pt x="92" y="77"/>
                    </a:lnTo>
                    <a:lnTo>
                      <a:pt x="92" y="77"/>
                    </a:lnTo>
                    <a:lnTo>
                      <a:pt x="96" y="81"/>
                    </a:lnTo>
                    <a:lnTo>
                      <a:pt x="96" y="81"/>
                    </a:lnTo>
                    <a:lnTo>
                      <a:pt x="96" y="81"/>
                    </a:lnTo>
                    <a:lnTo>
                      <a:pt x="100" y="81"/>
                    </a:lnTo>
                    <a:lnTo>
                      <a:pt x="100" y="81"/>
                    </a:lnTo>
                    <a:lnTo>
                      <a:pt x="104" y="81"/>
                    </a:lnTo>
                    <a:lnTo>
                      <a:pt x="104" y="81"/>
                    </a:lnTo>
                    <a:lnTo>
                      <a:pt x="104" y="81"/>
                    </a:lnTo>
                    <a:lnTo>
                      <a:pt x="104" y="81"/>
                    </a:lnTo>
                    <a:lnTo>
                      <a:pt x="108" y="81"/>
                    </a:lnTo>
                    <a:lnTo>
                      <a:pt x="108" y="83"/>
                    </a:lnTo>
                    <a:lnTo>
                      <a:pt x="108" y="83"/>
                    </a:lnTo>
                    <a:lnTo>
                      <a:pt x="108" y="81"/>
                    </a:lnTo>
                    <a:lnTo>
                      <a:pt x="108" y="81"/>
                    </a:lnTo>
                    <a:lnTo>
                      <a:pt x="108" y="81"/>
                    </a:lnTo>
                    <a:lnTo>
                      <a:pt x="112" y="81"/>
                    </a:lnTo>
                    <a:lnTo>
                      <a:pt x="112" y="81"/>
                    </a:lnTo>
                    <a:lnTo>
                      <a:pt x="112" y="81"/>
                    </a:lnTo>
                    <a:lnTo>
                      <a:pt x="112" y="81"/>
                    </a:lnTo>
                    <a:lnTo>
                      <a:pt x="112" y="81"/>
                    </a:lnTo>
                    <a:lnTo>
                      <a:pt x="112" y="81"/>
                    </a:lnTo>
                    <a:lnTo>
                      <a:pt x="116" y="81"/>
                    </a:lnTo>
                    <a:lnTo>
                      <a:pt x="116" y="77"/>
                    </a:lnTo>
                    <a:lnTo>
                      <a:pt x="116" y="77"/>
                    </a:lnTo>
                    <a:lnTo>
                      <a:pt x="116" y="77"/>
                    </a:lnTo>
                    <a:lnTo>
                      <a:pt x="116" y="77"/>
                    </a:lnTo>
                    <a:lnTo>
                      <a:pt x="116" y="77"/>
                    </a:lnTo>
                    <a:lnTo>
                      <a:pt x="116" y="77"/>
                    </a:lnTo>
                    <a:lnTo>
                      <a:pt x="116" y="73"/>
                    </a:lnTo>
                    <a:lnTo>
                      <a:pt x="116" y="73"/>
                    </a:lnTo>
                    <a:lnTo>
                      <a:pt x="120" y="73"/>
                    </a:lnTo>
                    <a:lnTo>
                      <a:pt x="120" y="73"/>
                    </a:lnTo>
                    <a:lnTo>
                      <a:pt x="120" y="73"/>
                    </a:lnTo>
                    <a:lnTo>
                      <a:pt x="120" y="69"/>
                    </a:lnTo>
                    <a:lnTo>
                      <a:pt x="120" y="69"/>
                    </a:lnTo>
                    <a:lnTo>
                      <a:pt x="120" y="69"/>
                    </a:lnTo>
                    <a:lnTo>
                      <a:pt x="120" y="69"/>
                    </a:lnTo>
                    <a:lnTo>
                      <a:pt x="120" y="65"/>
                    </a:lnTo>
                    <a:lnTo>
                      <a:pt x="120" y="65"/>
                    </a:lnTo>
                    <a:lnTo>
                      <a:pt x="120" y="65"/>
                    </a:lnTo>
                    <a:lnTo>
                      <a:pt x="120" y="61"/>
                    </a:lnTo>
                    <a:lnTo>
                      <a:pt x="120" y="61"/>
                    </a:lnTo>
                    <a:lnTo>
                      <a:pt x="120" y="61"/>
                    </a:lnTo>
                    <a:lnTo>
                      <a:pt x="120" y="58"/>
                    </a:lnTo>
                    <a:lnTo>
                      <a:pt x="120" y="58"/>
                    </a:lnTo>
                    <a:lnTo>
                      <a:pt x="120" y="54"/>
                    </a:lnTo>
                    <a:lnTo>
                      <a:pt x="120" y="54"/>
                    </a:lnTo>
                    <a:lnTo>
                      <a:pt x="124" y="50"/>
                    </a:lnTo>
                    <a:lnTo>
                      <a:pt x="124" y="50"/>
                    </a:lnTo>
                    <a:lnTo>
                      <a:pt x="124" y="46"/>
                    </a:lnTo>
                    <a:lnTo>
                      <a:pt x="124" y="46"/>
                    </a:lnTo>
                    <a:lnTo>
                      <a:pt x="124" y="42"/>
                    </a:lnTo>
                    <a:lnTo>
                      <a:pt x="124" y="38"/>
                    </a:lnTo>
                    <a:lnTo>
                      <a:pt x="124" y="38"/>
                    </a:lnTo>
                    <a:lnTo>
                      <a:pt x="124" y="36"/>
                    </a:lnTo>
                    <a:lnTo>
                      <a:pt x="124" y="32"/>
                    </a:lnTo>
                    <a:lnTo>
                      <a:pt x="124" y="24"/>
                    </a:lnTo>
                    <a:lnTo>
                      <a:pt x="124" y="20"/>
                    </a:lnTo>
                    <a:lnTo>
                      <a:pt x="124" y="20"/>
                    </a:lnTo>
                    <a:lnTo>
                      <a:pt x="124" y="12"/>
                    </a:lnTo>
                    <a:lnTo>
                      <a:pt x="124" y="12"/>
                    </a:lnTo>
                    <a:lnTo>
                      <a:pt x="124" y="8"/>
                    </a:lnTo>
                    <a:lnTo>
                      <a:pt x="124" y="8"/>
                    </a:lnTo>
                    <a:lnTo>
                      <a:pt x="124" y="8"/>
                    </a:lnTo>
                    <a:lnTo>
                      <a:pt x="124" y="4"/>
                    </a:lnTo>
                    <a:lnTo>
                      <a:pt x="124" y="4"/>
                    </a:lnTo>
                    <a:lnTo>
                      <a:pt x="124" y="4"/>
                    </a:lnTo>
                    <a:lnTo>
                      <a:pt x="128" y="4"/>
                    </a:lnTo>
                    <a:lnTo>
                      <a:pt x="128" y="0"/>
                    </a:lnTo>
                    <a:lnTo>
                      <a:pt x="128" y="0"/>
                    </a:lnTo>
                    <a:lnTo>
                      <a:pt x="128" y="0"/>
                    </a:lnTo>
                    <a:lnTo>
                      <a:pt x="128" y="0"/>
                    </a:lnTo>
                    <a:lnTo>
                      <a:pt x="128" y="0"/>
                    </a:lnTo>
                    <a:lnTo>
                      <a:pt x="128" y="0"/>
                    </a:lnTo>
                    <a:lnTo>
                      <a:pt x="128" y="0"/>
                    </a:lnTo>
                    <a:lnTo>
                      <a:pt x="128" y="0"/>
                    </a:lnTo>
                    <a:lnTo>
                      <a:pt x="128" y="0"/>
                    </a:lnTo>
                    <a:lnTo>
                      <a:pt x="128" y="0"/>
                    </a:lnTo>
                    <a:lnTo>
                      <a:pt x="128" y="0"/>
                    </a:lnTo>
                    <a:lnTo>
                      <a:pt x="128" y="4"/>
                    </a:lnTo>
                    <a:lnTo>
                      <a:pt x="128" y="4"/>
                    </a:lnTo>
                    <a:lnTo>
                      <a:pt x="128" y="4"/>
                    </a:lnTo>
                    <a:lnTo>
                      <a:pt x="128" y="4"/>
                    </a:lnTo>
                    <a:lnTo>
                      <a:pt x="128" y="8"/>
                    </a:lnTo>
                    <a:lnTo>
                      <a:pt x="128" y="8"/>
                    </a:lnTo>
                    <a:lnTo>
                      <a:pt x="128" y="8"/>
                    </a:lnTo>
                    <a:lnTo>
                      <a:pt x="128" y="12"/>
                    </a:lnTo>
                    <a:lnTo>
                      <a:pt x="128" y="12"/>
                    </a:lnTo>
                    <a:lnTo>
                      <a:pt x="128" y="16"/>
                    </a:lnTo>
                    <a:lnTo>
                      <a:pt x="128" y="16"/>
                    </a:lnTo>
                    <a:lnTo>
                      <a:pt x="128" y="20"/>
                    </a:lnTo>
                    <a:lnTo>
                      <a:pt x="128" y="24"/>
                    </a:lnTo>
                    <a:lnTo>
                      <a:pt x="128" y="28"/>
                    </a:lnTo>
                    <a:lnTo>
                      <a:pt x="128" y="32"/>
                    </a:lnTo>
                    <a:lnTo>
                      <a:pt x="132" y="36"/>
                    </a:lnTo>
                    <a:lnTo>
                      <a:pt x="132" y="38"/>
                    </a:lnTo>
                    <a:lnTo>
                      <a:pt x="132" y="38"/>
                    </a:lnTo>
                    <a:lnTo>
                      <a:pt x="132" y="42"/>
                    </a:lnTo>
                    <a:lnTo>
                      <a:pt x="132" y="42"/>
                    </a:lnTo>
                    <a:lnTo>
                      <a:pt x="132" y="46"/>
                    </a:lnTo>
                    <a:lnTo>
                      <a:pt x="132" y="46"/>
                    </a:lnTo>
                    <a:lnTo>
                      <a:pt x="132" y="50"/>
                    </a:lnTo>
                    <a:lnTo>
                      <a:pt x="132" y="50"/>
                    </a:lnTo>
                    <a:lnTo>
                      <a:pt x="132" y="50"/>
                    </a:lnTo>
                    <a:lnTo>
                      <a:pt x="132" y="54"/>
                    </a:lnTo>
                    <a:lnTo>
                      <a:pt x="132" y="54"/>
                    </a:lnTo>
                    <a:lnTo>
                      <a:pt x="132" y="54"/>
                    </a:lnTo>
                    <a:lnTo>
                      <a:pt x="132" y="58"/>
                    </a:lnTo>
                    <a:lnTo>
                      <a:pt x="132" y="58"/>
                    </a:lnTo>
                    <a:lnTo>
                      <a:pt x="132" y="58"/>
                    </a:lnTo>
                    <a:lnTo>
                      <a:pt x="132" y="58"/>
                    </a:lnTo>
                    <a:lnTo>
                      <a:pt x="132" y="61"/>
                    </a:lnTo>
                    <a:lnTo>
                      <a:pt x="132" y="61"/>
                    </a:lnTo>
                    <a:lnTo>
                      <a:pt x="132" y="61"/>
                    </a:lnTo>
                    <a:lnTo>
                      <a:pt x="134" y="61"/>
                    </a:lnTo>
                    <a:lnTo>
                      <a:pt x="134" y="61"/>
                    </a:lnTo>
                    <a:lnTo>
                      <a:pt x="134" y="65"/>
                    </a:lnTo>
                    <a:lnTo>
                      <a:pt x="134" y="65"/>
                    </a:lnTo>
                    <a:lnTo>
                      <a:pt x="134" y="65"/>
                    </a:lnTo>
                    <a:lnTo>
                      <a:pt x="134" y="65"/>
                    </a:lnTo>
                    <a:lnTo>
                      <a:pt x="134" y="65"/>
                    </a:lnTo>
                    <a:lnTo>
                      <a:pt x="134" y="65"/>
                    </a:lnTo>
                    <a:lnTo>
                      <a:pt x="134" y="69"/>
                    </a:lnTo>
                    <a:lnTo>
                      <a:pt x="134" y="69"/>
                    </a:lnTo>
                    <a:lnTo>
                      <a:pt x="134" y="69"/>
                    </a:lnTo>
                    <a:lnTo>
                      <a:pt x="134" y="69"/>
                    </a:lnTo>
                    <a:lnTo>
                      <a:pt x="138" y="69"/>
                    </a:lnTo>
                    <a:lnTo>
                      <a:pt x="138" y="69"/>
                    </a:lnTo>
                    <a:lnTo>
                      <a:pt x="138" y="69"/>
                    </a:lnTo>
                    <a:lnTo>
                      <a:pt x="138" y="65"/>
                    </a:lnTo>
                    <a:lnTo>
                      <a:pt x="138" y="65"/>
                    </a:lnTo>
                    <a:lnTo>
                      <a:pt x="142" y="65"/>
                    </a:lnTo>
                    <a:lnTo>
                      <a:pt x="142" y="65"/>
                    </a:lnTo>
                    <a:lnTo>
                      <a:pt x="142" y="65"/>
                    </a:lnTo>
                    <a:lnTo>
                      <a:pt x="142" y="65"/>
                    </a:lnTo>
                    <a:lnTo>
                      <a:pt x="142" y="65"/>
                    </a:lnTo>
                    <a:lnTo>
                      <a:pt x="146" y="65"/>
                    </a:lnTo>
                    <a:lnTo>
                      <a:pt x="146" y="65"/>
                    </a:lnTo>
                    <a:lnTo>
                      <a:pt x="146" y="65"/>
                    </a:lnTo>
                    <a:lnTo>
                      <a:pt x="146" y="65"/>
                    </a:lnTo>
                    <a:lnTo>
                      <a:pt x="146" y="65"/>
                    </a:lnTo>
                    <a:lnTo>
                      <a:pt x="150" y="69"/>
                    </a:lnTo>
                    <a:lnTo>
                      <a:pt x="150" y="69"/>
                    </a:lnTo>
                    <a:lnTo>
                      <a:pt x="150" y="69"/>
                    </a:lnTo>
                    <a:lnTo>
                      <a:pt x="150" y="69"/>
                    </a:lnTo>
                    <a:lnTo>
                      <a:pt x="150" y="69"/>
                    </a:lnTo>
                    <a:lnTo>
                      <a:pt x="154" y="69"/>
                    </a:lnTo>
                    <a:lnTo>
                      <a:pt x="154" y="65"/>
                    </a:lnTo>
                    <a:lnTo>
                      <a:pt x="154" y="65"/>
                    </a:lnTo>
                    <a:lnTo>
                      <a:pt x="154" y="65"/>
                    </a:lnTo>
                    <a:lnTo>
                      <a:pt x="158" y="65"/>
                    </a:lnTo>
                    <a:lnTo>
                      <a:pt x="158" y="65"/>
                    </a:lnTo>
                    <a:lnTo>
                      <a:pt x="158" y="69"/>
                    </a:lnTo>
                    <a:lnTo>
                      <a:pt x="158" y="69"/>
                    </a:lnTo>
                    <a:lnTo>
                      <a:pt x="158" y="69"/>
                    </a:lnTo>
                    <a:lnTo>
                      <a:pt x="162" y="69"/>
                    </a:lnTo>
                    <a:lnTo>
                      <a:pt x="162" y="69"/>
                    </a:lnTo>
                    <a:lnTo>
                      <a:pt x="162" y="69"/>
                    </a:lnTo>
                    <a:lnTo>
                      <a:pt x="162" y="69"/>
                    </a:lnTo>
                    <a:lnTo>
                      <a:pt x="162" y="69"/>
                    </a:lnTo>
                    <a:lnTo>
                      <a:pt x="162" y="69"/>
                    </a:lnTo>
                    <a:lnTo>
                      <a:pt x="162" y="69"/>
                    </a:lnTo>
                    <a:lnTo>
                      <a:pt x="162" y="69"/>
                    </a:lnTo>
                    <a:lnTo>
                      <a:pt x="162" y="69"/>
                    </a:lnTo>
                    <a:lnTo>
                      <a:pt x="166" y="69"/>
                    </a:lnTo>
                    <a:lnTo>
                      <a:pt x="166" y="69"/>
                    </a:lnTo>
                    <a:lnTo>
                      <a:pt x="166" y="65"/>
                    </a:lnTo>
                    <a:lnTo>
                      <a:pt x="166" y="65"/>
                    </a:lnTo>
                    <a:lnTo>
                      <a:pt x="166" y="65"/>
                    </a:lnTo>
                    <a:lnTo>
                      <a:pt x="166" y="65"/>
                    </a:lnTo>
                    <a:lnTo>
                      <a:pt x="170" y="61"/>
                    </a:lnTo>
                    <a:lnTo>
                      <a:pt x="170" y="61"/>
                    </a:lnTo>
                    <a:lnTo>
                      <a:pt x="170" y="58"/>
                    </a:lnTo>
                    <a:lnTo>
                      <a:pt x="170" y="58"/>
                    </a:lnTo>
                    <a:lnTo>
                      <a:pt x="170" y="58"/>
                    </a:lnTo>
                    <a:lnTo>
                      <a:pt x="170" y="58"/>
                    </a:lnTo>
                    <a:lnTo>
                      <a:pt x="170" y="58"/>
                    </a:lnTo>
                    <a:lnTo>
                      <a:pt x="174" y="54"/>
                    </a:lnTo>
                    <a:lnTo>
                      <a:pt x="174" y="54"/>
                    </a:lnTo>
                    <a:lnTo>
                      <a:pt x="174" y="54"/>
                    </a:lnTo>
                    <a:lnTo>
                      <a:pt x="174" y="54"/>
                    </a:lnTo>
                    <a:lnTo>
                      <a:pt x="174" y="54"/>
                    </a:lnTo>
                    <a:lnTo>
                      <a:pt x="174" y="54"/>
                    </a:lnTo>
                    <a:lnTo>
                      <a:pt x="174" y="54"/>
                    </a:lnTo>
                    <a:lnTo>
                      <a:pt x="174" y="54"/>
                    </a:lnTo>
                    <a:lnTo>
                      <a:pt x="174" y="54"/>
                    </a:lnTo>
                    <a:lnTo>
                      <a:pt x="174" y="58"/>
                    </a:lnTo>
                    <a:lnTo>
                      <a:pt x="178" y="58"/>
                    </a:lnTo>
                    <a:lnTo>
                      <a:pt x="178" y="58"/>
                    </a:lnTo>
                    <a:lnTo>
                      <a:pt x="178" y="61"/>
                    </a:lnTo>
                    <a:lnTo>
                      <a:pt x="178" y="61"/>
                    </a:lnTo>
                    <a:lnTo>
                      <a:pt x="178" y="65"/>
                    </a:lnTo>
                    <a:lnTo>
                      <a:pt x="178" y="65"/>
                    </a:lnTo>
                    <a:lnTo>
                      <a:pt x="178" y="65"/>
                    </a:lnTo>
                    <a:lnTo>
                      <a:pt x="178" y="65"/>
                    </a:lnTo>
                    <a:lnTo>
                      <a:pt x="178" y="69"/>
                    </a:lnTo>
                    <a:lnTo>
                      <a:pt x="178" y="69"/>
                    </a:lnTo>
                    <a:lnTo>
                      <a:pt x="178" y="69"/>
                    </a:lnTo>
                    <a:lnTo>
                      <a:pt x="180" y="69"/>
                    </a:lnTo>
                    <a:lnTo>
                      <a:pt x="180" y="69"/>
                    </a:lnTo>
                    <a:lnTo>
                      <a:pt x="180" y="69"/>
                    </a:lnTo>
                    <a:lnTo>
                      <a:pt x="180" y="69"/>
                    </a:lnTo>
                    <a:lnTo>
                      <a:pt x="180" y="69"/>
                    </a:lnTo>
                    <a:lnTo>
                      <a:pt x="180" y="69"/>
                    </a:lnTo>
                    <a:lnTo>
                      <a:pt x="180" y="69"/>
                    </a:lnTo>
                    <a:lnTo>
                      <a:pt x="180" y="69"/>
                    </a:lnTo>
                    <a:lnTo>
                      <a:pt x="180" y="69"/>
                    </a:lnTo>
                    <a:lnTo>
                      <a:pt x="180" y="69"/>
                    </a:lnTo>
                    <a:lnTo>
                      <a:pt x="180" y="69"/>
                    </a:lnTo>
                    <a:lnTo>
                      <a:pt x="180" y="65"/>
                    </a:lnTo>
                    <a:lnTo>
                      <a:pt x="180" y="65"/>
                    </a:lnTo>
                    <a:lnTo>
                      <a:pt x="180" y="61"/>
                    </a:lnTo>
                    <a:lnTo>
                      <a:pt x="184" y="61"/>
                    </a:lnTo>
                    <a:lnTo>
                      <a:pt x="184" y="61"/>
                    </a:lnTo>
                    <a:lnTo>
                      <a:pt x="184" y="61"/>
                    </a:lnTo>
                    <a:lnTo>
                      <a:pt x="184" y="58"/>
                    </a:lnTo>
                    <a:lnTo>
                      <a:pt x="184" y="58"/>
                    </a:lnTo>
                    <a:lnTo>
                      <a:pt x="184" y="58"/>
                    </a:lnTo>
                    <a:lnTo>
                      <a:pt x="184" y="58"/>
                    </a:lnTo>
                    <a:lnTo>
                      <a:pt x="184" y="61"/>
                    </a:lnTo>
                    <a:lnTo>
                      <a:pt x="184" y="61"/>
                    </a:lnTo>
                    <a:lnTo>
                      <a:pt x="184" y="61"/>
                    </a:lnTo>
                    <a:lnTo>
                      <a:pt x="184" y="61"/>
                    </a:lnTo>
                    <a:lnTo>
                      <a:pt x="184" y="61"/>
                    </a:lnTo>
                    <a:lnTo>
                      <a:pt x="188" y="65"/>
                    </a:lnTo>
                    <a:lnTo>
                      <a:pt x="188" y="65"/>
                    </a:lnTo>
                    <a:lnTo>
                      <a:pt x="188" y="69"/>
                    </a:lnTo>
                    <a:lnTo>
                      <a:pt x="188" y="69"/>
                    </a:lnTo>
                    <a:lnTo>
                      <a:pt x="188" y="69"/>
                    </a:lnTo>
                    <a:lnTo>
                      <a:pt x="188" y="69"/>
                    </a:lnTo>
                    <a:lnTo>
                      <a:pt x="188" y="69"/>
                    </a:lnTo>
                    <a:lnTo>
                      <a:pt x="188" y="69"/>
                    </a:lnTo>
                    <a:lnTo>
                      <a:pt x="192" y="69"/>
                    </a:lnTo>
                    <a:lnTo>
                      <a:pt x="192" y="69"/>
                    </a:lnTo>
                    <a:lnTo>
                      <a:pt x="192" y="65"/>
                    </a:lnTo>
                    <a:lnTo>
                      <a:pt x="192" y="65"/>
                    </a:lnTo>
                    <a:lnTo>
                      <a:pt x="192" y="65"/>
                    </a:lnTo>
                    <a:lnTo>
                      <a:pt x="192" y="65"/>
                    </a:lnTo>
                    <a:lnTo>
                      <a:pt x="192" y="65"/>
                    </a:lnTo>
                    <a:lnTo>
                      <a:pt x="196" y="65"/>
                    </a:lnTo>
                    <a:lnTo>
                      <a:pt x="196" y="69"/>
                    </a:lnTo>
                    <a:lnTo>
                      <a:pt x="196" y="69"/>
                    </a:lnTo>
                    <a:lnTo>
                      <a:pt x="196" y="69"/>
                    </a:lnTo>
                    <a:lnTo>
                      <a:pt x="196" y="73"/>
                    </a:lnTo>
                    <a:lnTo>
                      <a:pt x="196" y="73"/>
                    </a:lnTo>
                    <a:lnTo>
                      <a:pt x="196" y="73"/>
                    </a:lnTo>
                    <a:lnTo>
                      <a:pt x="200" y="73"/>
                    </a:lnTo>
                    <a:lnTo>
                      <a:pt x="200" y="77"/>
                    </a:lnTo>
                    <a:lnTo>
                      <a:pt x="200" y="77"/>
                    </a:lnTo>
                    <a:lnTo>
                      <a:pt x="200" y="77"/>
                    </a:lnTo>
                    <a:lnTo>
                      <a:pt x="200" y="77"/>
                    </a:lnTo>
                    <a:lnTo>
                      <a:pt x="204" y="77"/>
                    </a:lnTo>
                    <a:lnTo>
                      <a:pt x="204" y="77"/>
                    </a:lnTo>
                    <a:lnTo>
                      <a:pt x="204" y="77"/>
                    </a:lnTo>
                    <a:lnTo>
                      <a:pt x="204" y="77"/>
                    </a:lnTo>
                    <a:lnTo>
                      <a:pt x="208" y="77"/>
                    </a:lnTo>
                    <a:lnTo>
                      <a:pt x="208" y="77"/>
                    </a:lnTo>
                    <a:lnTo>
                      <a:pt x="212" y="77"/>
                    </a:lnTo>
                    <a:lnTo>
                      <a:pt x="212" y="77"/>
                    </a:lnTo>
                    <a:lnTo>
                      <a:pt x="216" y="77"/>
                    </a:lnTo>
                    <a:lnTo>
                      <a:pt x="216" y="77"/>
                    </a:lnTo>
                    <a:lnTo>
                      <a:pt x="220" y="77"/>
                    </a:lnTo>
                    <a:lnTo>
                      <a:pt x="220" y="77"/>
                    </a:lnTo>
                    <a:lnTo>
                      <a:pt x="224" y="77"/>
                    </a:lnTo>
                    <a:lnTo>
                      <a:pt x="224" y="77"/>
                    </a:lnTo>
                    <a:lnTo>
                      <a:pt x="228" y="77"/>
                    </a:lnTo>
                    <a:lnTo>
                      <a:pt x="230" y="77"/>
                    </a:lnTo>
                    <a:lnTo>
                      <a:pt x="230" y="77"/>
                    </a:lnTo>
                    <a:lnTo>
                      <a:pt x="230" y="77"/>
                    </a:lnTo>
                    <a:lnTo>
                      <a:pt x="234" y="77"/>
                    </a:lnTo>
                    <a:lnTo>
                      <a:pt x="234" y="77"/>
                    </a:lnTo>
                    <a:lnTo>
                      <a:pt x="234" y="77"/>
                    </a:lnTo>
                    <a:lnTo>
                      <a:pt x="238" y="77"/>
                    </a:lnTo>
                    <a:lnTo>
                      <a:pt x="238" y="77"/>
                    </a:lnTo>
                    <a:lnTo>
                      <a:pt x="242" y="77"/>
                    </a:lnTo>
                    <a:lnTo>
                      <a:pt x="242" y="77"/>
                    </a:lnTo>
                    <a:lnTo>
                      <a:pt x="246" y="77"/>
                    </a:lnTo>
                    <a:lnTo>
                      <a:pt x="246" y="77"/>
                    </a:lnTo>
                    <a:lnTo>
                      <a:pt x="250" y="77"/>
                    </a:lnTo>
                    <a:lnTo>
                      <a:pt x="250" y="77"/>
                    </a:lnTo>
                    <a:lnTo>
                      <a:pt x="254" y="77"/>
                    </a:lnTo>
                    <a:lnTo>
                      <a:pt x="258" y="77"/>
                    </a:lnTo>
                    <a:lnTo>
                      <a:pt x="258" y="77"/>
                    </a:lnTo>
                    <a:lnTo>
                      <a:pt x="262" y="77"/>
                    </a:lnTo>
                    <a:lnTo>
                      <a:pt x="266" y="77"/>
                    </a:lnTo>
                    <a:lnTo>
                      <a:pt x="266" y="77"/>
                    </a:lnTo>
                    <a:lnTo>
                      <a:pt x="266" y="77"/>
                    </a:lnTo>
                    <a:lnTo>
                      <a:pt x="270" y="77"/>
                    </a:lnTo>
                    <a:lnTo>
                      <a:pt x="270" y="77"/>
                    </a:lnTo>
                    <a:lnTo>
                      <a:pt x="274" y="77"/>
                    </a:lnTo>
                    <a:lnTo>
                      <a:pt x="274" y="77"/>
                    </a:lnTo>
                    <a:lnTo>
                      <a:pt x="274" y="77"/>
                    </a:lnTo>
                    <a:lnTo>
                      <a:pt x="276" y="77"/>
                    </a:lnTo>
                    <a:lnTo>
                      <a:pt x="276" y="77"/>
                    </a:lnTo>
                    <a:lnTo>
                      <a:pt x="280" y="77"/>
                    </a:lnTo>
                    <a:lnTo>
                      <a:pt x="280" y="77"/>
                    </a:lnTo>
                    <a:lnTo>
                      <a:pt x="284" y="77"/>
                    </a:lnTo>
                    <a:lnTo>
                      <a:pt x="284" y="77"/>
                    </a:lnTo>
                    <a:lnTo>
                      <a:pt x="284" y="77"/>
                    </a:lnTo>
                    <a:lnTo>
                      <a:pt x="288" y="77"/>
                    </a:lnTo>
                    <a:lnTo>
                      <a:pt x="288" y="77"/>
                    </a:lnTo>
                    <a:lnTo>
                      <a:pt x="292" y="77"/>
                    </a:lnTo>
                    <a:lnTo>
                      <a:pt x="292" y="77"/>
                    </a:lnTo>
                    <a:lnTo>
                      <a:pt x="296" y="77"/>
                    </a:lnTo>
                    <a:lnTo>
                      <a:pt x="296" y="77"/>
                    </a:lnTo>
                    <a:lnTo>
                      <a:pt x="300" y="77"/>
                    </a:lnTo>
                    <a:lnTo>
                      <a:pt x="300" y="77"/>
                    </a:lnTo>
                    <a:lnTo>
                      <a:pt x="304" y="77"/>
                    </a:lnTo>
                    <a:lnTo>
                      <a:pt x="304" y="77"/>
                    </a:lnTo>
                    <a:lnTo>
                      <a:pt x="308" y="77"/>
                    </a:lnTo>
                    <a:lnTo>
                      <a:pt x="308" y="77"/>
                    </a:lnTo>
                    <a:lnTo>
                      <a:pt x="308" y="77"/>
                    </a:lnTo>
                    <a:lnTo>
                      <a:pt x="312" y="77"/>
                    </a:lnTo>
                    <a:lnTo>
                      <a:pt x="312" y="77"/>
                    </a:lnTo>
                    <a:lnTo>
                      <a:pt x="312" y="77"/>
                    </a:lnTo>
                    <a:lnTo>
                      <a:pt x="316" y="77"/>
                    </a:lnTo>
                    <a:lnTo>
                      <a:pt x="316" y="77"/>
                    </a:lnTo>
                    <a:lnTo>
                      <a:pt x="316" y="77"/>
                    </a:lnTo>
                    <a:lnTo>
                      <a:pt x="316" y="73"/>
                    </a:lnTo>
                    <a:lnTo>
                      <a:pt x="320" y="73"/>
                    </a:lnTo>
                    <a:lnTo>
                      <a:pt x="320" y="73"/>
                    </a:lnTo>
                    <a:lnTo>
                      <a:pt x="320" y="73"/>
                    </a:lnTo>
                    <a:lnTo>
                      <a:pt x="320" y="73"/>
                    </a:lnTo>
                    <a:lnTo>
                      <a:pt x="320" y="73"/>
                    </a:lnTo>
                    <a:lnTo>
                      <a:pt x="320" y="77"/>
                    </a:lnTo>
                    <a:lnTo>
                      <a:pt x="324" y="77"/>
                    </a:lnTo>
                    <a:lnTo>
                      <a:pt x="324" y="77"/>
                    </a:lnTo>
                    <a:lnTo>
                      <a:pt x="324" y="77"/>
                    </a:lnTo>
                    <a:lnTo>
                      <a:pt x="326" y="77"/>
                    </a:lnTo>
                    <a:lnTo>
                      <a:pt x="326" y="77"/>
                    </a:lnTo>
                    <a:lnTo>
                      <a:pt x="326" y="77"/>
                    </a:lnTo>
                    <a:lnTo>
                      <a:pt x="326" y="77"/>
                    </a:lnTo>
                    <a:lnTo>
                      <a:pt x="330" y="77"/>
                    </a:lnTo>
                    <a:lnTo>
                      <a:pt x="330" y="77"/>
                    </a:lnTo>
                    <a:lnTo>
                      <a:pt x="334" y="77"/>
                    </a:lnTo>
                    <a:lnTo>
                      <a:pt x="334" y="77"/>
                    </a:lnTo>
                    <a:lnTo>
                      <a:pt x="338" y="77"/>
                    </a:lnTo>
                    <a:lnTo>
                      <a:pt x="338" y="77"/>
                    </a:lnTo>
                    <a:lnTo>
                      <a:pt x="342" y="77"/>
                    </a:lnTo>
                    <a:lnTo>
                      <a:pt x="342" y="77"/>
                    </a:lnTo>
                    <a:lnTo>
                      <a:pt x="346" y="77"/>
                    </a:lnTo>
                    <a:lnTo>
                      <a:pt x="350" y="77"/>
                    </a:lnTo>
                    <a:lnTo>
                      <a:pt x="350" y="77"/>
                    </a:lnTo>
                    <a:lnTo>
                      <a:pt x="354" y="81"/>
                    </a:lnTo>
                    <a:lnTo>
                      <a:pt x="354" y="77"/>
                    </a:lnTo>
                    <a:lnTo>
                      <a:pt x="358" y="77"/>
                    </a:lnTo>
                    <a:lnTo>
                      <a:pt x="358" y="77"/>
                    </a:lnTo>
                    <a:lnTo>
                      <a:pt x="362" y="77"/>
                    </a:lnTo>
                    <a:lnTo>
                      <a:pt x="366" y="77"/>
                    </a:lnTo>
                    <a:lnTo>
                      <a:pt x="366" y="77"/>
                    </a:lnTo>
                    <a:lnTo>
                      <a:pt x="370" y="77"/>
                    </a:lnTo>
                    <a:lnTo>
                      <a:pt x="370" y="77"/>
                    </a:lnTo>
                    <a:lnTo>
                      <a:pt x="372" y="77"/>
                    </a:lnTo>
                    <a:lnTo>
                      <a:pt x="372" y="77"/>
                    </a:lnTo>
                    <a:lnTo>
                      <a:pt x="372" y="81"/>
                    </a:lnTo>
                    <a:lnTo>
                      <a:pt x="376" y="81"/>
                    </a:lnTo>
                    <a:lnTo>
                      <a:pt x="380" y="81"/>
                    </a:lnTo>
                    <a:lnTo>
                      <a:pt x="380" y="81"/>
                    </a:lnTo>
                    <a:lnTo>
                      <a:pt x="384" y="81"/>
                    </a:lnTo>
                    <a:lnTo>
                      <a:pt x="384" y="81"/>
                    </a:lnTo>
                    <a:lnTo>
                      <a:pt x="384" y="77"/>
                    </a:lnTo>
                    <a:lnTo>
                      <a:pt x="388" y="77"/>
                    </a:lnTo>
                    <a:lnTo>
                      <a:pt x="388" y="77"/>
                    </a:lnTo>
                    <a:lnTo>
                      <a:pt x="392" y="77"/>
                    </a:lnTo>
                    <a:lnTo>
                      <a:pt x="392" y="77"/>
                    </a:lnTo>
                    <a:lnTo>
                      <a:pt x="392" y="77"/>
                    </a:lnTo>
                    <a:lnTo>
                      <a:pt x="396" y="77"/>
                    </a:lnTo>
                    <a:lnTo>
                      <a:pt x="396" y="77"/>
                    </a:lnTo>
                    <a:lnTo>
                      <a:pt x="400" y="77"/>
                    </a:lnTo>
                    <a:lnTo>
                      <a:pt x="400" y="77"/>
                    </a:lnTo>
                    <a:lnTo>
                      <a:pt x="404" y="81"/>
                    </a:lnTo>
                    <a:lnTo>
                      <a:pt x="404" y="81"/>
                    </a:lnTo>
                    <a:lnTo>
                      <a:pt x="408" y="81"/>
                    </a:lnTo>
                    <a:lnTo>
                      <a:pt x="408" y="81"/>
                    </a:lnTo>
                    <a:lnTo>
                      <a:pt x="412" y="81"/>
                    </a:lnTo>
                    <a:lnTo>
                      <a:pt x="416" y="81"/>
                    </a:lnTo>
                    <a:lnTo>
                      <a:pt x="416" y="81"/>
                    </a:lnTo>
                    <a:lnTo>
                      <a:pt x="420" y="81"/>
                    </a:lnTo>
                    <a:lnTo>
                      <a:pt x="422" y="81"/>
                    </a:lnTo>
                    <a:lnTo>
                      <a:pt x="422" y="81"/>
                    </a:lnTo>
                    <a:lnTo>
                      <a:pt x="426" y="81"/>
                    </a:lnTo>
                    <a:lnTo>
                      <a:pt x="426" y="81"/>
                    </a:lnTo>
                    <a:lnTo>
                      <a:pt x="430" y="81"/>
                    </a:lnTo>
                    <a:lnTo>
                      <a:pt x="434" y="81"/>
                    </a:lnTo>
                    <a:lnTo>
                      <a:pt x="434" y="81"/>
                    </a:lnTo>
                    <a:lnTo>
                      <a:pt x="438" y="81"/>
                    </a:lnTo>
                    <a:lnTo>
                      <a:pt x="442" y="81"/>
                    </a:lnTo>
                    <a:lnTo>
                      <a:pt x="442" y="81"/>
                    </a:lnTo>
                    <a:lnTo>
                      <a:pt x="446" y="81"/>
                    </a:lnTo>
                    <a:lnTo>
                      <a:pt x="446" y="81"/>
                    </a:lnTo>
                    <a:lnTo>
                      <a:pt x="450" y="77"/>
                    </a:lnTo>
                    <a:lnTo>
                      <a:pt x="454" y="77"/>
                    </a:lnTo>
                    <a:lnTo>
                      <a:pt x="454" y="77"/>
                    </a:lnTo>
                    <a:lnTo>
                      <a:pt x="458" y="81"/>
                    </a:lnTo>
                    <a:lnTo>
                      <a:pt x="458" y="81"/>
                    </a:lnTo>
                    <a:lnTo>
                      <a:pt x="462" y="81"/>
                    </a:lnTo>
                    <a:lnTo>
                      <a:pt x="462" y="81"/>
                    </a:lnTo>
                    <a:lnTo>
                      <a:pt x="466" y="81"/>
                    </a:lnTo>
                    <a:lnTo>
                      <a:pt x="468" y="81"/>
                    </a:lnTo>
                    <a:lnTo>
                      <a:pt x="472" y="81"/>
                    </a:lnTo>
                    <a:lnTo>
                      <a:pt x="472" y="81"/>
                    </a:lnTo>
                    <a:lnTo>
                      <a:pt x="476" y="81"/>
                    </a:lnTo>
                    <a:lnTo>
                      <a:pt x="476" y="81"/>
                    </a:lnTo>
                    <a:lnTo>
                      <a:pt x="480" y="81"/>
                    </a:lnTo>
                    <a:lnTo>
                      <a:pt x="484" y="81"/>
                    </a:lnTo>
                    <a:lnTo>
                      <a:pt x="488" y="81"/>
                    </a:lnTo>
                    <a:lnTo>
                      <a:pt x="488" y="81"/>
                    </a:lnTo>
                    <a:lnTo>
                      <a:pt x="492" y="81"/>
                    </a:lnTo>
                    <a:lnTo>
                      <a:pt x="496" y="81"/>
                    </a:lnTo>
                    <a:lnTo>
                      <a:pt x="496" y="81"/>
                    </a:lnTo>
                    <a:lnTo>
                      <a:pt x="500" y="81"/>
                    </a:lnTo>
                    <a:lnTo>
                      <a:pt x="504" y="81"/>
                    </a:lnTo>
                    <a:lnTo>
                      <a:pt x="504" y="81"/>
                    </a:lnTo>
                    <a:lnTo>
                      <a:pt x="508" y="81"/>
                    </a:lnTo>
                    <a:lnTo>
                      <a:pt x="512" y="81"/>
                    </a:lnTo>
                    <a:lnTo>
                      <a:pt x="512" y="81"/>
                    </a:lnTo>
                    <a:lnTo>
                      <a:pt x="516" y="81"/>
                    </a:lnTo>
                    <a:lnTo>
                      <a:pt x="516" y="81"/>
                    </a:lnTo>
                    <a:lnTo>
                      <a:pt x="518" y="81"/>
                    </a:lnTo>
                    <a:lnTo>
                      <a:pt x="522" y="81"/>
                    </a:lnTo>
                    <a:lnTo>
                      <a:pt x="522" y="81"/>
                    </a:lnTo>
                    <a:lnTo>
                      <a:pt x="526" y="81"/>
                    </a:lnTo>
                    <a:lnTo>
                      <a:pt x="526" y="81"/>
                    </a:lnTo>
                    <a:lnTo>
                      <a:pt x="530" y="81"/>
                    </a:lnTo>
                    <a:lnTo>
                      <a:pt x="530" y="81"/>
                    </a:lnTo>
                    <a:lnTo>
                      <a:pt x="534" y="81"/>
                    </a:lnTo>
                    <a:lnTo>
                      <a:pt x="538" y="81"/>
                    </a:lnTo>
                    <a:lnTo>
                      <a:pt x="542" y="81"/>
                    </a:lnTo>
                    <a:lnTo>
                      <a:pt x="542" y="81"/>
                    </a:lnTo>
                    <a:lnTo>
                      <a:pt x="546" y="81"/>
                    </a:lnTo>
                    <a:lnTo>
                      <a:pt x="546" y="81"/>
                    </a:lnTo>
                    <a:lnTo>
                      <a:pt x="550" y="81"/>
                    </a:lnTo>
                    <a:lnTo>
                      <a:pt x="554" y="81"/>
                    </a:lnTo>
                    <a:lnTo>
                      <a:pt x="554" y="81"/>
                    </a:lnTo>
                    <a:lnTo>
                      <a:pt x="558" y="81"/>
                    </a:lnTo>
                    <a:lnTo>
                      <a:pt x="558" y="81"/>
                    </a:lnTo>
                    <a:lnTo>
                      <a:pt x="562" y="81"/>
                    </a:lnTo>
                    <a:lnTo>
                      <a:pt x="564" y="81"/>
                    </a:lnTo>
                    <a:lnTo>
                      <a:pt x="564" y="81"/>
                    </a:lnTo>
                    <a:lnTo>
                      <a:pt x="568" y="81"/>
                    </a:lnTo>
                    <a:lnTo>
                      <a:pt x="572" y="81"/>
                    </a:lnTo>
                    <a:lnTo>
                      <a:pt x="572" y="81"/>
                    </a:lnTo>
                    <a:lnTo>
                      <a:pt x="576" y="81"/>
                    </a:lnTo>
                    <a:lnTo>
                      <a:pt x="580" y="81"/>
                    </a:lnTo>
                    <a:lnTo>
                      <a:pt x="580" y="81"/>
                    </a:lnTo>
                    <a:lnTo>
                      <a:pt x="584" y="81"/>
                    </a:lnTo>
                    <a:lnTo>
                      <a:pt x="584" y="81"/>
                    </a:lnTo>
                    <a:lnTo>
                      <a:pt x="588" y="81"/>
                    </a:lnTo>
                    <a:lnTo>
                      <a:pt x="592" y="81"/>
                    </a:lnTo>
                    <a:lnTo>
                      <a:pt x="592" y="81"/>
                    </a:lnTo>
                    <a:lnTo>
                      <a:pt x="596" y="81"/>
                    </a:lnTo>
                    <a:lnTo>
                      <a:pt x="596" y="81"/>
                    </a:lnTo>
                    <a:lnTo>
                      <a:pt x="600" y="81"/>
                    </a:lnTo>
                    <a:lnTo>
                      <a:pt x="604" y="81"/>
                    </a:lnTo>
                    <a:lnTo>
                      <a:pt x="604" y="81"/>
                    </a:lnTo>
                    <a:lnTo>
                      <a:pt x="608" y="81"/>
                    </a:lnTo>
                    <a:lnTo>
                      <a:pt x="612" y="81"/>
                    </a:lnTo>
                    <a:lnTo>
                      <a:pt x="612" y="81"/>
                    </a:lnTo>
                    <a:lnTo>
                      <a:pt x="614" y="81"/>
                    </a:lnTo>
                    <a:lnTo>
                      <a:pt x="614" y="81"/>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 name="Freeform 233"/>
              <p:cNvSpPr>
                <a:spLocks/>
              </p:cNvSpPr>
              <p:nvPr/>
            </p:nvSpPr>
            <p:spPr bwMode="auto">
              <a:xfrm>
                <a:off x="4429" y="2491"/>
                <a:ext cx="262" cy="309"/>
              </a:xfrm>
              <a:custGeom>
                <a:avLst/>
                <a:gdLst>
                  <a:gd name="T0" fmla="*/ 20 w 523"/>
                  <a:gd name="T1" fmla="*/ 619 h 619"/>
                  <a:gd name="T2" fmla="*/ 36 w 523"/>
                  <a:gd name="T3" fmla="*/ 615 h 619"/>
                  <a:gd name="T4" fmla="*/ 54 w 523"/>
                  <a:gd name="T5" fmla="*/ 619 h 619"/>
                  <a:gd name="T6" fmla="*/ 74 w 523"/>
                  <a:gd name="T7" fmla="*/ 615 h 619"/>
                  <a:gd name="T8" fmla="*/ 94 w 523"/>
                  <a:gd name="T9" fmla="*/ 615 h 619"/>
                  <a:gd name="T10" fmla="*/ 112 w 523"/>
                  <a:gd name="T11" fmla="*/ 615 h 619"/>
                  <a:gd name="T12" fmla="*/ 128 w 523"/>
                  <a:gd name="T13" fmla="*/ 615 h 619"/>
                  <a:gd name="T14" fmla="*/ 150 w 523"/>
                  <a:gd name="T15" fmla="*/ 615 h 619"/>
                  <a:gd name="T16" fmla="*/ 170 w 523"/>
                  <a:gd name="T17" fmla="*/ 611 h 619"/>
                  <a:gd name="T18" fmla="*/ 190 w 523"/>
                  <a:gd name="T19" fmla="*/ 611 h 619"/>
                  <a:gd name="T20" fmla="*/ 208 w 523"/>
                  <a:gd name="T21" fmla="*/ 611 h 619"/>
                  <a:gd name="T22" fmla="*/ 228 w 523"/>
                  <a:gd name="T23" fmla="*/ 611 h 619"/>
                  <a:gd name="T24" fmla="*/ 246 w 523"/>
                  <a:gd name="T25" fmla="*/ 611 h 619"/>
                  <a:gd name="T26" fmla="*/ 262 w 523"/>
                  <a:gd name="T27" fmla="*/ 611 h 619"/>
                  <a:gd name="T28" fmla="*/ 282 w 523"/>
                  <a:gd name="T29" fmla="*/ 611 h 619"/>
                  <a:gd name="T30" fmla="*/ 300 w 523"/>
                  <a:gd name="T31" fmla="*/ 611 h 619"/>
                  <a:gd name="T32" fmla="*/ 320 w 523"/>
                  <a:gd name="T33" fmla="*/ 611 h 619"/>
                  <a:gd name="T34" fmla="*/ 334 w 523"/>
                  <a:gd name="T35" fmla="*/ 611 h 619"/>
                  <a:gd name="T36" fmla="*/ 354 w 523"/>
                  <a:gd name="T37" fmla="*/ 611 h 619"/>
                  <a:gd name="T38" fmla="*/ 373 w 523"/>
                  <a:gd name="T39" fmla="*/ 607 h 619"/>
                  <a:gd name="T40" fmla="*/ 387 w 523"/>
                  <a:gd name="T41" fmla="*/ 607 h 619"/>
                  <a:gd name="T42" fmla="*/ 391 w 523"/>
                  <a:gd name="T43" fmla="*/ 607 h 619"/>
                  <a:gd name="T44" fmla="*/ 395 w 523"/>
                  <a:gd name="T45" fmla="*/ 607 h 619"/>
                  <a:gd name="T46" fmla="*/ 395 w 523"/>
                  <a:gd name="T47" fmla="*/ 603 h 619"/>
                  <a:gd name="T48" fmla="*/ 395 w 523"/>
                  <a:gd name="T49" fmla="*/ 596 h 619"/>
                  <a:gd name="T50" fmla="*/ 395 w 523"/>
                  <a:gd name="T51" fmla="*/ 596 h 619"/>
                  <a:gd name="T52" fmla="*/ 395 w 523"/>
                  <a:gd name="T53" fmla="*/ 588 h 619"/>
                  <a:gd name="T54" fmla="*/ 395 w 523"/>
                  <a:gd name="T55" fmla="*/ 584 h 619"/>
                  <a:gd name="T56" fmla="*/ 399 w 523"/>
                  <a:gd name="T57" fmla="*/ 570 h 619"/>
                  <a:gd name="T58" fmla="*/ 399 w 523"/>
                  <a:gd name="T59" fmla="*/ 550 h 619"/>
                  <a:gd name="T60" fmla="*/ 399 w 523"/>
                  <a:gd name="T61" fmla="*/ 526 h 619"/>
                  <a:gd name="T62" fmla="*/ 399 w 523"/>
                  <a:gd name="T63" fmla="*/ 496 h 619"/>
                  <a:gd name="T64" fmla="*/ 399 w 523"/>
                  <a:gd name="T65" fmla="*/ 458 h 619"/>
                  <a:gd name="T66" fmla="*/ 403 w 523"/>
                  <a:gd name="T67" fmla="*/ 404 h 619"/>
                  <a:gd name="T68" fmla="*/ 403 w 523"/>
                  <a:gd name="T69" fmla="*/ 328 h 619"/>
                  <a:gd name="T70" fmla="*/ 403 w 523"/>
                  <a:gd name="T71" fmla="*/ 170 h 619"/>
                  <a:gd name="T72" fmla="*/ 407 w 523"/>
                  <a:gd name="T73" fmla="*/ 86 h 619"/>
                  <a:gd name="T74" fmla="*/ 407 w 523"/>
                  <a:gd name="T75" fmla="*/ 36 h 619"/>
                  <a:gd name="T76" fmla="*/ 407 w 523"/>
                  <a:gd name="T77" fmla="*/ 4 h 619"/>
                  <a:gd name="T78" fmla="*/ 407 w 523"/>
                  <a:gd name="T79" fmla="*/ 4 h 619"/>
                  <a:gd name="T80" fmla="*/ 411 w 523"/>
                  <a:gd name="T81" fmla="*/ 36 h 619"/>
                  <a:gd name="T82" fmla="*/ 411 w 523"/>
                  <a:gd name="T83" fmla="*/ 92 h 619"/>
                  <a:gd name="T84" fmla="*/ 411 w 523"/>
                  <a:gd name="T85" fmla="*/ 192 h 619"/>
                  <a:gd name="T86" fmla="*/ 415 w 523"/>
                  <a:gd name="T87" fmla="*/ 312 h 619"/>
                  <a:gd name="T88" fmla="*/ 415 w 523"/>
                  <a:gd name="T89" fmla="*/ 334 h 619"/>
                  <a:gd name="T90" fmla="*/ 415 w 523"/>
                  <a:gd name="T91" fmla="*/ 350 h 619"/>
                  <a:gd name="T92" fmla="*/ 415 w 523"/>
                  <a:gd name="T93" fmla="*/ 396 h 619"/>
                  <a:gd name="T94" fmla="*/ 415 w 523"/>
                  <a:gd name="T95" fmla="*/ 446 h 619"/>
                  <a:gd name="T96" fmla="*/ 415 w 523"/>
                  <a:gd name="T97" fmla="*/ 480 h 619"/>
                  <a:gd name="T98" fmla="*/ 419 w 523"/>
                  <a:gd name="T99" fmla="*/ 512 h 619"/>
                  <a:gd name="T100" fmla="*/ 419 w 523"/>
                  <a:gd name="T101" fmla="*/ 538 h 619"/>
                  <a:gd name="T102" fmla="*/ 419 w 523"/>
                  <a:gd name="T103" fmla="*/ 558 h 619"/>
                  <a:gd name="T104" fmla="*/ 419 w 523"/>
                  <a:gd name="T105" fmla="*/ 574 h 619"/>
                  <a:gd name="T106" fmla="*/ 423 w 523"/>
                  <a:gd name="T107" fmla="*/ 588 h 619"/>
                  <a:gd name="T108" fmla="*/ 423 w 523"/>
                  <a:gd name="T109" fmla="*/ 596 h 619"/>
                  <a:gd name="T110" fmla="*/ 427 w 523"/>
                  <a:gd name="T111" fmla="*/ 603 h 619"/>
                  <a:gd name="T112" fmla="*/ 427 w 523"/>
                  <a:gd name="T113" fmla="*/ 603 h 619"/>
                  <a:gd name="T114" fmla="*/ 433 w 523"/>
                  <a:gd name="T115" fmla="*/ 607 h 619"/>
                  <a:gd name="T116" fmla="*/ 441 w 523"/>
                  <a:gd name="T117" fmla="*/ 607 h 619"/>
                  <a:gd name="T118" fmla="*/ 457 w 523"/>
                  <a:gd name="T119" fmla="*/ 607 h 619"/>
                  <a:gd name="T120" fmla="*/ 479 w 523"/>
                  <a:gd name="T121" fmla="*/ 607 h 619"/>
                  <a:gd name="T122" fmla="*/ 499 w 523"/>
                  <a:gd name="T123" fmla="*/ 603 h 619"/>
                  <a:gd name="T124" fmla="*/ 519 w 523"/>
                  <a:gd name="T125" fmla="*/ 603 h 6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23" h="619">
                    <a:moveTo>
                      <a:pt x="0" y="619"/>
                    </a:moveTo>
                    <a:lnTo>
                      <a:pt x="4" y="619"/>
                    </a:lnTo>
                    <a:lnTo>
                      <a:pt x="8" y="619"/>
                    </a:lnTo>
                    <a:lnTo>
                      <a:pt x="8" y="619"/>
                    </a:lnTo>
                    <a:lnTo>
                      <a:pt x="12" y="619"/>
                    </a:lnTo>
                    <a:lnTo>
                      <a:pt x="16" y="619"/>
                    </a:lnTo>
                    <a:lnTo>
                      <a:pt x="16" y="619"/>
                    </a:lnTo>
                    <a:lnTo>
                      <a:pt x="20" y="619"/>
                    </a:lnTo>
                    <a:lnTo>
                      <a:pt x="20" y="619"/>
                    </a:lnTo>
                    <a:lnTo>
                      <a:pt x="24" y="615"/>
                    </a:lnTo>
                    <a:lnTo>
                      <a:pt x="28" y="615"/>
                    </a:lnTo>
                    <a:lnTo>
                      <a:pt x="28" y="615"/>
                    </a:lnTo>
                    <a:lnTo>
                      <a:pt x="32" y="615"/>
                    </a:lnTo>
                    <a:lnTo>
                      <a:pt x="32" y="615"/>
                    </a:lnTo>
                    <a:lnTo>
                      <a:pt x="36" y="615"/>
                    </a:lnTo>
                    <a:lnTo>
                      <a:pt x="36" y="615"/>
                    </a:lnTo>
                    <a:lnTo>
                      <a:pt x="40" y="619"/>
                    </a:lnTo>
                    <a:lnTo>
                      <a:pt x="44" y="619"/>
                    </a:lnTo>
                    <a:lnTo>
                      <a:pt x="44" y="619"/>
                    </a:lnTo>
                    <a:lnTo>
                      <a:pt x="46" y="615"/>
                    </a:lnTo>
                    <a:lnTo>
                      <a:pt x="50" y="619"/>
                    </a:lnTo>
                    <a:lnTo>
                      <a:pt x="50" y="615"/>
                    </a:lnTo>
                    <a:lnTo>
                      <a:pt x="54" y="615"/>
                    </a:lnTo>
                    <a:lnTo>
                      <a:pt x="54" y="619"/>
                    </a:lnTo>
                    <a:lnTo>
                      <a:pt x="58" y="615"/>
                    </a:lnTo>
                    <a:lnTo>
                      <a:pt x="58" y="615"/>
                    </a:lnTo>
                    <a:lnTo>
                      <a:pt x="62" y="619"/>
                    </a:lnTo>
                    <a:lnTo>
                      <a:pt x="66" y="615"/>
                    </a:lnTo>
                    <a:lnTo>
                      <a:pt x="66" y="615"/>
                    </a:lnTo>
                    <a:lnTo>
                      <a:pt x="70" y="615"/>
                    </a:lnTo>
                    <a:lnTo>
                      <a:pt x="74" y="615"/>
                    </a:lnTo>
                    <a:lnTo>
                      <a:pt x="74" y="615"/>
                    </a:lnTo>
                    <a:lnTo>
                      <a:pt x="78" y="615"/>
                    </a:lnTo>
                    <a:lnTo>
                      <a:pt x="82" y="615"/>
                    </a:lnTo>
                    <a:lnTo>
                      <a:pt x="82" y="615"/>
                    </a:lnTo>
                    <a:lnTo>
                      <a:pt x="86" y="615"/>
                    </a:lnTo>
                    <a:lnTo>
                      <a:pt x="86" y="615"/>
                    </a:lnTo>
                    <a:lnTo>
                      <a:pt x="90" y="615"/>
                    </a:lnTo>
                    <a:lnTo>
                      <a:pt x="94" y="615"/>
                    </a:lnTo>
                    <a:lnTo>
                      <a:pt x="94" y="615"/>
                    </a:lnTo>
                    <a:lnTo>
                      <a:pt x="96" y="615"/>
                    </a:lnTo>
                    <a:lnTo>
                      <a:pt x="96" y="615"/>
                    </a:lnTo>
                    <a:lnTo>
                      <a:pt x="100" y="615"/>
                    </a:lnTo>
                    <a:lnTo>
                      <a:pt x="104" y="615"/>
                    </a:lnTo>
                    <a:lnTo>
                      <a:pt x="104" y="615"/>
                    </a:lnTo>
                    <a:lnTo>
                      <a:pt x="108" y="615"/>
                    </a:lnTo>
                    <a:lnTo>
                      <a:pt x="108" y="615"/>
                    </a:lnTo>
                    <a:lnTo>
                      <a:pt x="112" y="615"/>
                    </a:lnTo>
                    <a:lnTo>
                      <a:pt x="116" y="615"/>
                    </a:lnTo>
                    <a:lnTo>
                      <a:pt x="116" y="615"/>
                    </a:lnTo>
                    <a:lnTo>
                      <a:pt x="120" y="615"/>
                    </a:lnTo>
                    <a:lnTo>
                      <a:pt x="120" y="615"/>
                    </a:lnTo>
                    <a:lnTo>
                      <a:pt x="124" y="615"/>
                    </a:lnTo>
                    <a:lnTo>
                      <a:pt x="124" y="615"/>
                    </a:lnTo>
                    <a:lnTo>
                      <a:pt x="128" y="615"/>
                    </a:lnTo>
                    <a:lnTo>
                      <a:pt x="128" y="615"/>
                    </a:lnTo>
                    <a:lnTo>
                      <a:pt x="132" y="615"/>
                    </a:lnTo>
                    <a:lnTo>
                      <a:pt x="136" y="615"/>
                    </a:lnTo>
                    <a:lnTo>
                      <a:pt x="140" y="615"/>
                    </a:lnTo>
                    <a:lnTo>
                      <a:pt x="140" y="615"/>
                    </a:lnTo>
                    <a:lnTo>
                      <a:pt x="142" y="615"/>
                    </a:lnTo>
                    <a:lnTo>
                      <a:pt x="142" y="615"/>
                    </a:lnTo>
                    <a:lnTo>
                      <a:pt x="146" y="615"/>
                    </a:lnTo>
                    <a:lnTo>
                      <a:pt x="150" y="615"/>
                    </a:lnTo>
                    <a:lnTo>
                      <a:pt x="154" y="615"/>
                    </a:lnTo>
                    <a:lnTo>
                      <a:pt x="154" y="615"/>
                    </a:lnTo>
                    <a:lnTo>
                      <a:pt x="158" y="615"/>
                    </a:lnTo>
                    <a:lnTo>
                      <a:pt x="158" y="615"/>
                    </a:lnTo>
                    <a:lnTo>
                      <a:pt x="162" y="615"/>
                    </a:lnTo>
                    <a:lnTo>
                      <a:pt x="162" y="615"/>
                    </a:lnTo>
                    <a:lnTo>
                      <a:pt x="166" y="611"/>
                    </a:lnTo>
                    <a:lnTo>
                      <a:pt x="170" y="611"/>
                    </a:lnTo>
                    <a:lnTo>
                      <a:pt x="174" y="611"/>
                    </a:lnTo>
                    <a:lnTo>
                      <a:pt x="174" y="611"/>
                    </a:lnTo>
                    <a:lnTo>
                      <a:pt x="178" y="611"/>
                    </a:lnTo>
                    <a:lnTo>
                      <a:pt x="178" y="611"/>
                    </a:lnTo>
                    <a:lnTo>
                      <a:pt x="182" y="611"/>
                    </a:lnTo>
                    <a:lnTo>
                      <a:pt x="186" y="611"/>
                    </a:lnTo>
                    <a:lnTo>
                      <a:pt x="186" y="611"/>
                    </a:lnTo>
                    <a:lnTo>
                      <a:pt x="190" y="611"/>
                    </a:lnTo>
                    <a:lnTo>
                      <a:pt x="190" y="611"/>
                    </a:lnTo>
                    <a:lnTo>
                      <a:pt x="192" y="611"/>
                    </a:lnTo>
                    <a:lnTo>
                      <a:pt x="196" y="611"/>
                    </a:lnTo>
                    <a:lnTo>
                      <a:pt x="196" y="611"/>
                    </a:lnTo>
                    <a:lnTo>
                      <a:pt x="200" y="611"/>
                    </a:lnTo>
                    <a:lnTo>
                      <a:pt x="200" y="611"/>
                    </a:lnTo>
                    <a:lnTo>
                      <a:pt x="204" y="611"/>
                    </a:lnTo>
                    <a:lnTo>
                      <a:pt x="208" y="611"/>
                    </a:lnTo>
                    <a:lnTo>
                      <a:pt x="208" y="611"/>
                    </a:lnTo>
                    <a:lnTo>
                      <a:pt x="212" y="611"/>
                    </a:lnTo>
                    <a:lnTo>
                      <a:pt x="212" y="611"/>
                    </a:lnTo>
                    <a:lnTo>
                      <a:pt x="216" y="611"/>
                    </a:lnTo>
                    <a:lnTo>
                      <a:pt x="220" y="611"/>
                    </a:lnTo>
                    <a:lnTo>
                      <a:pt x="220" y="611"/>
                    </a:lnTo>
                    <a:lnTo>
                      <a:pt x="224" y="611"/>
                    </a:lnTo>
                    <a:lnTo>
                      <a:pt x="228" y="611"/>
                    </a:lnTo>
                    <a:lnTo>
                      <a:pt x="228" y="611"/>
                    </a:lnTo>
                    <a:lnTo>
                      <a:pt x="232" y="611"/>
                    </a:lnTo>
                    <a:lnTo>
                      <a:pt x="236" y="611"/>
                    </a:lnTo>
                    <a:lnTo>
                      <a:pt x="236" y="611"/>
                    </a:lnTo>
                    <a:lnTo>
                      <a:pt x="238" y="611"/>
                    </a:lnTo>
                    <a:lnTo>
                      <a:pt x="242" y="611"/>
                    </a:lnTo>
                    <a:lnTo>
                      <a:pt x="242" y="611"/>
                    </a:lnTo>
                    <a:lnTo>
                      <a:pt x="246" y="611"/>
                    </a:lnTo>
                    <a:lnTo>
                      <a:pt x="246" y="611"/>
                    </a:lnTo>
                    <a:lnTo>
                      <a:pt x="250" y="611"/>
                    </a:lnTo>
                    <a:lnTo>
                      <a:pt x="250" y="611"/>
                    </a:lnTo>
                    <a:lnTo>
                      <a:pt x="254" y="611"/>
                    </a:lnTo>
                    <a:lnTo>
                      <a:pt x="258" y="611"/>
                    </a:lnTo>
                    <a:lnTo>
                      <a:pt x="258" y="611"/>
                    </a:lnTo>
                    <a:lnTo>
                      <a:pt x="262" y="611"/>
                    </a:lnTo>
                    <a:lnTo>
                      <a:pt x="262" y="611"/>
                    </a:lnTo>
                    <a:lnTo>
                      <a:pt x="266" y="611"/>
                    </a:lnTo>
                    <a:lnTo>
                      <a:pt x="266" y="611"/>
                    </a:lnTo>
                    <a:lnTo>
                      <a:pt x="270" y="611"/>
                    </a:lnTo>
                    <a:lnTo>
                      <a:pt x="270" y="611"/>
                    </a:lnTo>
                    <a:lnTo>
                      <a:pt x="274" y="611"/>
                    </a:lnTo>
                    <a:lnTo>
                      <a:pt x="278" y="611"/>
                    </a:lnTo>
                    <a:lnTo>
                      <a:pt x="278" y="611"/>
                    </a:lnTo>
                    <a:lnTo>
                      <a:pt x="282" y="611"/>
                    </a:lnTo>
                    <a:lnTo>
                      <a:pt x="282" y="611"/>
                    </a:lnTo>
                    <a:lnTo>
                      <a:pt x="286" y="611"/>
                    </a:lnTo>
                    <a:lnTo>
                      <a:pt x="288" y="611"/>
                    </a:lnTo>
                    <a:lnTo>
                      <a:pt x="292" y="611"/>
                    </a:lnTo>
                    <a:lnTo>
                      <a:pt x="292" y="611"/>
                    </a:lnTo>
                    <a:lnTo>
                      <a:pt x="296" y="611"/>
                    </a:lnTo>
                    <a:lnTo>
                      <a:pt x="296" y="611"/>
                    </a:lnTo>
                    <a:lnTo>
                      <a:pt x="300" y="611"/>
                    </a:lnTo>
                    <a:lnTo>
                      <a:pt x="300" y="611"/>
                    </a:lnTo>
                    <a:lnTo>
                      <a:pt x="304" y="611"/>
                    </a:lnTo>
                    <a:lnTo>
                      <a:pt x="304" y="611"/>
                    </a:lnTo>
                    <a:lnTo>
                      <a:pt x="308" y="611"/>
                    </a:lnTo>
                    <a:lnTo>
                      <a:pt x="312" y="611"/>
                    </a:lnTo>
                    <a:lnTo>
                      <a:pt x="312" y="611"/>
                    </a:lnTo>
                    <a:lnTo>
                      <a:pt x="316" y="611"/>
                    </a:lnTo>
                    <a:lnTo>
                      <a:pt x="320" y="611"/>
                    </a:lnTo>
                    <a:lnTo>
                      <a:pt x="320" y="611"/>
                    </a:lnTo>
                    <a:lnTo>
                      <a:pt x="324" y="611"/>
                    </a:lnTo>
                    <a:lnTo>
                      <a:pt x="328" y="611"/>
                    </a:lnTo>
                    <a:lnTo>
                      <a:pt x="328" y="611"/>
                    </a:lnTo>
                    <a:lnTo>
                      <a:pt x="332" y="611"/>
                    </a:lnTo>
                    <a:lnTo>
                      <a:pt x="332" y="611"/>
                    </a:lnTo>
                    <a:lnTo>
                      <a:pt x="334" y="611"/>
                    </a:lnTo>
                    <a:lnTo>
                      <a:pt x="334" y="611"/>
                    </a:lnTo>
                    <a:lnTo>
                      <a:pt x="338" y="611"/>
                    </a:lnTo>
                    <a:lnTo>
                      <a:pt x="342" y="611"/>
                    </a:lnTo>
                    <a:lnTo>
                      <a:pt x="346" y="611"/>
                    </a:lnTo>
                    <a:lnTo>
                      <a:pt x="346" y="611"/>
                    </a:lnTo>
                    <a:lnTo>
                      <a:pt x="350" y="611"/>
                    </a:lnTo>
                    <a:lnTo>
                      <a:pt x="350" y="611"/>
                    </a:lnTo>
                    <a:lnTo>
                      <a:pt x="354" y="611"/>
                    </a:lnTo>
                    <a:lnTo>
                      <a:pt x="354" y="611"/>
                    </a:lnTo>
                    <a:lnTo>
                      <a:pt x="358" y="607"/>
                    </a:lnTo>
                    <a:lnTo>
                      <a:pt x="358" y="607"/>
                    </a:lnTo>
                    <a:lnTo>
                      <a:pt x="362" y="607"/>
                    </a:lnTo>
                    <a:lnTo>
                      <a:pt x="365" y="607"/>
                    </a:lnTo>
                    <a:lnTo>
                      <a:pt x="365" y="607"/>
                    </a:lnTo>
                    <a:lnTo>
                      <a:pt x="369" y="607"/>
                    </a:lnTo>
                    <a:lnTo>
                      <a:pt x="373" y="607"/>
                    </a:lnTo>
                    <a:lnTo>
                      <a:pt x="373" y="607"/>
                    </a:lnTo>
                    <a:lnTo>
                      <a:pt x="377" y="607"/>
                    </a:lnTo>
                    <a:lnTo>
                      <a:pt x="377" y="607"/>
                    </a:lnTo>
                    <a:lnTo>
                      <a:pt x="381" y="607"/>
                    </a:lnTo>
                    <a:lnTo>
                      <a:pt x="381" y="607"/>
                    </a:lnTo>
                    <a:lnTo>
                      <a:pt x="383" y="607"/>
                    </a:lnTo>
                    <a:lnTo>
                      <a:pt x="383" y="607"/>
                    </a:lnTo>
                    <a:lnTo>
                      <a:pt x="387" y="607"/>
                    </a:lnTo>
                    <a:lnTo>
                      <a:pt x="387" y="607"/>
                    </a:lnTo>
                    <a:lnTo>
                      <a:pt x="387" y="607"/>
                    </a:lnTo>
                    <a:lnTo>
                      <a:pt x="387" y="607"/>
                    </a:lnTo>
                    <a:lnTo>
                      <a:pt x="387" y="607"/>
                    </a:lnTo>
                    <a:lnTo>
                      <a:pt x="391" y="607"/>
                    </a:lnTo>
                    <a:lnTo>
                      <a:pt x="391" y="607"/>
                    </a:lnTo>
                    <a:lnTo>
                      <a:pt x="391" y="607"/>
                    </a:lnTo>
                    <a:lnTo>
                      <a:pt x="391" y="607"/>
                    </a:lnTo>
                    <a:lnTo>
                      <a:pt x="391" y="607"/>
                    </a:lnTo>
                    <a:lnTo>
                      <a:pt x="391" y="607"/>
                    </a:lnTo>
                    <a:lnTo>
                      <a:pt x="391" y="607"/>
                    </a:lnTo>
                    <a:lnTo>
                      <a:pt x="391" y="607"/>
                    </a:lnTo>
                    <a:lnTo>
                      <a:pt x="391" y="607"/>
                    </a:lnTo>
                    <a:lnTo>
                      <a:pt x="391" y="607"/>
                    </a:lnTo>
                    <a:lnTo>
                      <a:pt x="391" y="607"/>
                    </a:lnTo>
                    <a:lnTo>
                      <a:pt x="395" y="607"/>
                    </a:lnTo>
                    <a:lnTo>
                      <a:pt x="395" y="607"/>
                    </a:lnTo>
                    <a:lnTo>
                      <a:pt x="395" y="607"/>
                    </a:lnTo>
                    <a:lnTo>
                      <a:pt x="395" y="607"/>
                    </a:lnTo>
                    <a:lnTo>
                      <a:pt x="395" y="607"/>
                    </a:lnTo>
                    <a:lnTo>
                      <a:pt x="395" y="603"/>
                    </a:lnTo>
                    <a:lnTo>
                      <a:pt x="395" y="603"/>
                    </a:lnTo>
                    <a:lnTo>
                      <a:pt x="395" y="603"/>
                    </a:lnTo>
                    <a:lnTo>
                      <a:pt x="395" y="603"/>
                    </a:lnTo>
                    <a:lnTo>
                      <a:pt x="395" y="603"/>
                    </a:lnTo>
                    <a:lnTo>
                      <a:pt x="395" y="603"/>
                    </a:lnTo>
                    <a:lnTo>
                      <a:pt x="395" y="599"/>
                    </a:lnTo>
                    <a:lnTo>
                      <a:pt x="395" y="599"/>
                    </a:lnTo>
                    <a:lnTo>
                      <a:pt x="395" y="599"/>
                    </a:lnTo>
                    <a:lnTo>
                      <a:pt x="395" y="599"/>
                    </a:lnTo>
                    <a:lnTo>
                      <a:pt x="395" y="599"/>
                    </a:lnTo>
                    <a:lnTo>
                      <a:pt x="395" y="599"/>
                    </a:lnTo>
                    <a:lnTo>
                      <a:pt x="395" y="596"/>
                    </a:lnTo>
                    <a:lnTo>
                      <a:pt x="395" y="596"/>
                    </a:lnTo>
                    <a:lnTo>
                      <a:pt x="395" y="596"/>
                    </a:lnTo>
                    <a:lnTo>
                      <a:pt x="395" y="596"/>
                    </a:lnTo>
                    <a:lnTo>
                      <a:pt x="395" y="596"/>
                    </a:lnTo>
                    <a:lnTo>
                      <a:pt x="395" y="596"/>
                    </a:lnTo>
                    <a:lnTo>
                      <a:pt x="395" y="596"/>
                    </a:lnTo>
                    <a:lnTo>
                      <a:pt x="395" y="596"/>
                    </a:lnTo>
                    <a:lnTo>
                      <a:pt x="395" y="596"/>
                    </a:lnTo>
                    <a:lnTo>
                      <a:pt x="395" y="592"/>
                    </a:lnTo>
                    <a:lnTo>
                      <a:pt x="395" y="592"/>
                    </a:lnTo>
                    <a:lnTo>
                      <a:pt x="395" y="592"/>
                    </a:lnTo>
                    <a:lnTo>
                      <a:pt x="395" y="592"/>
                    </a:lnTo>
                    <a:lnTo>
                      <a:pt x="395" y="592"/>
                    </a:lnTo>
                    <a:lnTo>
                      <a:pt x="395" y="592"/>
                    </a:lnTo>
                    <a:lnTo>
                      <a:pt x="395" y="592"/>
                    </a:lnTo>
                    <a:lnTo>
                      <a:pt x="395" y="588"/>
                    </a:lnTo>
                    <a:lnTo>
                      <a:pt x="395" y="588"/>
                    </a:lnTo>
                    <a:lnTo>
                      <a:pt x="395" y="588"/>
                    </a:lnTo>
                    <a:lnTo>
                      <a:pt x="395" y="588"/>
                    </a:lnTo>
                    <a:lnTo>
                      <a:pt x="395" y="588"/>
                    </a:lnTo>
                    <a:lnTo>
                      <a:pt x="395" y="588"/>
                    </a:lnTo>
                    <a:lnTo>
                      <a:pt x="395" y="588"/>
                    </a:lnTo>
                    <a:lnTo>
                      <a:pt x="395" y="584"/>
                    </a:lnTo>
                    <a:lnTo>
                      <a:pt x="395" y="584"/>
                    </a:lnTo>
                    <a:lnTo>
                      <a:pt x="395" y="584"/>
                    </a:lnTo>
                    <a:lnTo>
                      <a:pt x="399" y="580"/>
                    </a:lnTo>
                    <a:lnTo>
                      <a:pt x="399" y="580"/>
                    </a:lnTo>
                    <a:lnTo>
                      <a:pt x="399" y="576"/>
                    </a:lnTo>
                    <a:lnTo>
                      <a:pt x="399" y="576"/>
                    </a:lnTo>
                    <a:lnTo>
                      <a:pt x="399" y="574"/>
                    </a:lnTo>
                    <a:lnTo>
                      <a:pt x="399" y="574"/>
                    </a:lnTo>
                    <a:lnTo>
                      <a:pt x="399" y="570"/>
                    </a:lnTo>
                    <a:lnTo>
                      <a:pt x="399" y="570"/>
                    </a:lnTo>
                    <a:lnTo>
                      <a:pt x="399" y="566"/>
                    </a:lnTo>
                    <a:lnTo>
                      <a:pt x="399" y="566"/>
                    </a:lnTo>
                    <a:lnTo>
                      <a:pt x="399" y="562"/>
                    </a:lnTo>
                    <a:lnTo>
                      <a:pt x="399" y="558"/>
                    </a:lnTo>
                    <a:lnTo>
                      <a:pt x="399" y="558"/>
                    </a:lnTo>
                    <a:lnTo>
                      <a:pt x="399" y="554"/>
                    </a:lnTo>
                    <a:lnTo>
                      <a:pt x="399" y="550"/>
                    </a:lnTo>
                    <a:lnTo>
                      <a:pt x="399" y="550"/>
                    </a:lnTo>
                    <a:lnTo>
                      <a:pt x="399" y="546"/>
                    </a:lnTo>
                    <a:lnTo>
                      <a:pt x="399" y="542"/>
                    </a:lnTo>
                    <a:lnTo>
                      <a:pt x="399" y="542"/>
                    </a:lnTo>
                    <a:lnTo>
                      <a:pt x="399" y="538"/>
                    </a:lnTo>
                    <a:lnTo>
                      <a:pt x="399" y="534"/>
                    </a:lnTo>
                    <a:lnTo>
                      <a:pt x="399" y="530"/>
                    </a:lnTo>
                    <a:lnTo>
                      <a:pt x="399" y="526"/>
                    </a:lnTo>
                    <a:lnTo>
                      <a:pt x="399" y="524"/>
                    </a:lnTo>
                    <a:lnTo>
                      <a:pt x="399" y="520"/>
                    </a:lnTo>
                    <a:lnTo>
                      <a:pt x="399" y="516"/>
                    </a:lnTo>
                    <a:lnTo>
                      <a:pt x="399" y="512"/>
                    </a:lnTo>
                    <a:lnTo>
                      <a:pt x="399" y="512"/>
                    </a:lnTo>
                    <a:lnTo>
                      <a:pt x="399" y="504"/>
                    </a:lnTo>
                    <a:lnTo>
                      <a:pt x="399" y="500"/>
                    </a:lnTo>
                    <a:lnTo>
                      <a:pt x="399" y="496"/>
                    </a:lnTo>
                    <a:lnTo>
                      <a:pt x="399" y="492"/>
                    </a:lnTo>
                    <a:lnTo>
                      <a:pt x="399" y="488"/>
                    </a:lnTo>
                    <a:lnTo>
                      <a:pt x="399" y="484"/>
                    </a:lnTo>
                    <a:lnTo>
                      <a:pt x="399" y="476"/>
                    </a:lnTo>
                    <a:lnTo>
                      <a:pt x="399" y="474"/>
                    </a:lnTo>
                    <a:lnTo>
                      <a:pt x="399" y="470"/>
                    </a:lnTo>
                    <a:lnTo>
                      <a:pt x="399" y="466"/>
                    </a:lnTo>
                    <a:lnTo>
                      <a:pt x="399" y="458"/>
                    </a:lnTo>
                    <a:lnTo>
                      <a:pt x="399" y="450"/>
                    </a:lnTo>
                    <a:lnTo>
                      <a:pt x="399" y="446"/>
                    </a:lnTo>
                    <a:lnTo>
                      <a:pt x="399" y="438"/>
                    </a:lnTo>
                    <a:lnTo>
                      <a:pt x="399" y="430"/>
                    </a:lnTo>
                    <a:lnTo>
                      <a:pt x="399" y="424"/>
                    </a:lnTo>
                    <a:lnTo>
                      <a:pt x="399" y="416"/>
                    </a:lnTo>
                    <a:lnTo>
                      <a:pt x="399" y="412"/>
                    </a:lnTo>
                    <a:lnTo>
                      <a:pt x="403" y="404"/>
                    </a:lnTo>
                    <a:lnTo>
                      <a:pt x="403" y="396"/>
                    </a:lnTo>
                    <a:lnTo>
                      <a:pt x="403" y="388"/>
                    </a:lnTo>
                    <a:lnTo>
                      <a:pt x="403" y="378"/>
                    </a:lnTo>
                    <a:lnTo>
                      <a:pt x="403" y="370"/>
                    </a:lnTo>
                    <a:lnTo>
                      <a:pt x="403" y="358"/>
                    </a:lnTo>
                    <a:lnTo>
                      <a:pt x="403" y="350"/>
                    </a:lnTo>
                    <a:lnTo>
                      <a:pt x="403" y="338"/>
                    </a:lnTo>
                    <a:lnTo>
                      <a:pt x="403" y="328"/>
                    </a:lnTo>
                    <a:lnTo>
                      <a:pt x="403" y="316"/>
                    </a:lnTo>
                    <a:lnTo>
                      <a:pt x="403" y="300"/>
                    </a:lnTo>
                    <a:lnTo>
                      <a:pt x="403" y="278"/>
                    </a:lnTo>
                    <a:lnTo>
                      <a:pt x="403" y="246"/>
                    </a:lnTo>
                    <a:lnTo>
                      <a:pt x="403" y="220"/>
                    </a:lnTo>
                    <a:lnTo>
                      <a:pt x="403" y="200"/>
                    </a:lnTo>
                    <a:lnTo>
                      <a:pt x="403" y="186"/>
                    </a:lnTo>
                    <a:lnTo>
                      <a:pt x="403" y="170"/>
                    </a:lnTo>
                    <a:lnTo>
                      <a:pt x="403" y="154"/>
                    </a:lnTo>
                    <a:lnTo>
                      <a:pt x="403" y="142"/>
                    </a:lnTo>
                    <a:lnTo>
                      <a:pt x="403" y="132"/>
                    </a:lnTo>
                    <a:lnTo>
                      <a:pt x="403" y="120"/>
                    </a:lnTo>
                    <a:lnTo>
                      <a:pt x="403" y="112"/>
                    </a:lnTo>
                    <a:lnTo>
                      <a:pt x="403" y="100"/>
                    </a:lnTo>
                    <a:lnTo>
                      <a:pt x="403" y="92"/>
                    </a:lnTo>
                    <a:lnTo>
                      <a:pt x="407" y="86"/>
                    </a:lnTo>
                    <a:lnTo>
                      <a:pt x="407" y="78"/>
                    </a:lnTo>
                    <a:lnTo>
                      <a:pt x="407" y="70"/>
                    </a:lnTo>
                    <a:lnTo>
                      <a:pt x="407" y="62"/>
                    </a:lnTo>
                    <a:lnTo>
                      <a:pt x="407" y="58"/>
                    </a:lnTo>
                    <a:lnTo>
                      <a:pt x="407" y="50"/>
                    </a:lnTo>
                    <a:lnTo>
                      <a:pt x="407" y="46"/>
                    </a:lnTo>
                    <a:lnTo>
                      <a:pt x="407" y="40"/>
                    </a:lnTo>
                    <a:lnTo>
                      <a:pt x="407" y="36"/>
                    </a:lnTo>
                    <a:lnTo>
                      <a:pt x="407" y="32"/>
                    </a:lnTo>
                    <a:lnTo>
                      <a:pt x="407" y="28"/>
                    </a:lnTo>
                    <a:lnTo>
                      <a:pt x="407" y="24"/>
                    </a:lnTo>
                    <a:lnTo>
                      <a:pt x="407" y="20"/>
                    </a:lnTo>
                    <a:lnTo>
                      <a:pt x="407" y="16"/>
                    </a:lnTo>
                    <a:lnTo>
                      <a:pt x="407" y="12"/>
                    </a:lnTo>
                    <a:lnTo>
                      <a:pt x="407" y="8"/>
                    </a:lnTo>
                    <a:lnTo>
                      <a:pt x="407" y="4"/>
                    </a:lnTo>
                    <a:lnTo>
                      <a:pt x="407" y="4"/>
                    </a:lnTo>
                    <a:lnTo>
                      <a:pt x="407" y="0"/>
                    </a:lnTo>
                    <a:lnTo>
                      <a:pt x="407" y="0"/>
                    </a:lnTo>
                    <a:lnTo>
                      <a:pt x="407" y="0"/>
                    </a:lnTo>
                    <a:lnTo>
                      <a:pt x="407" y="0"/>
                    </a:lnTo>
                    <a:lnTo>
                      <a:pt x="407" y="0"/>
                    </a:lnTo>
                    <a:lnTo>
                      <a:pt x="407" y="0"/>
                    </a:lnTo>
                    <a:lnTo>
                      <a:pt x="407" y="4"/>
                    </a:lnTo>
                    <a:lnTo>
                      <a:pt x="407" y="8"/>
                    </a:lnTo>
                    <a:lnTo>
                      <a:pt x="407" y="12"/>
                    </a:lnTo>
                    <a:lnTo>
                      <a:pt x="407" y="16"/>
                    </a:lnTo>
                    <a:lnTo>
                      <a:pt x="407" y="20"/>
                    </a:lnTo>
                    <a:lnTo>
                      <a:pt x="407" y="24"/>
                    </a:lnTo>
                    <a:lnTo>
                      <a:pt x="411" y="28"/>
                    </a:lnTo>
                    <a:lnTo>
                      <a:pt x="411" y="32"/>
                    </a:lnTo>
                    <a:lnTo>
                      <a:pt x="411" y="36"/>
                    </a:lnTo>
                    <a:lnTo>
                      <a:pt x="411" y="42"/>
                    </a:lnTo>
                    <a:lnTo>
                      <a:pt x="411" y="46"/>
                    </a:lnTo>
                    <a:lnTo>
                      <a:pt x="411" y="54"/>
                    </a:lnTo>
                    <a:lnTo>
                      <a:pt x="411" y="58"/>
                    </a:lnTo>
                    <a:lnTo>
                      <a:pt x="411" y="66"/>
                    </a:lnTo>
                    <a:lnTo>
                      <a:pt x="411" y="74"/>
                    </a:lnTo>
                    <a:lnTo>
                      <a:pt x="411" y="82"/>
                    </a:lnTo>
                    <a:lnTo>
                      <a:pt x="411" y="92"/>
                    </a:lnTo>
                    <a:lnTo>
                      <a:pt x="411" y="100"/>
                    </a:lnTo>
                    <a:lnTo>
                      <a:pt x="411" y="108"/>
                    </a:lnTo>
                    <a:lnTo>
                      <a:pt x="411" y="120"/>
                    </a:lnTo>
                    <a:lnTo>
                      <a:pt x="411" y="132"/>
                    </a:lnTo>
                    <a:lnTo>
                      <a:pt x="411" y="146"/>
                    </a:lnTo>
                    <a:lnTo>
                      <a:pt x="411" y="158"/>
                    </a:lnTo>
                    <a:lnTo>
                      <a:pt x="411" y="174"/>
                    </a:lnTo>
                    <a:lnTo>
                      <a:pt x="411" y="192"/>
                    </a:lnTo>
                    <a:lnTo>
                      <a:pt x="411" y="220"/>
                    </a:lnTo>
                    <a:lnTo>
                      <a:pt x="411" y="250"/>
                    </a:lnTo>
                    <a:lnTo>
                      <a:pt x="411" y="274"/>
                    </a:lnTo>
                    <a:lnTo>
                      <a:pt x="415" y="288"/>
                    </a:lnTo>
                    <a:lnTo>
                      <a:pt x="415" y="296"/>
                    </a:lnTo>
                    <a:lnTo>
                      <a:pt x="415" y="304"/>
                    </a:lnTo>
                    <a:lnTo>
                      <a:pt x="415" y="308"/>
                    </a:lnTo>
                    <a:lnTo>
                      <a:pt x="415" y="312"/>
                    </a:lnTo>
                    <a:lnTo>
                      <a:pt x="415" y="316"/>
                    </a:lnTo>
                    <a:lnTo>
                      <a:pt x="415" y="320"/>
                    </a:lnTo>
                    <a:lnTo>
                      <a:pt x="415" y="324"/>
                    </a:lnTo>
                    <a:lnTo>
                      <a:pt x="415" y="324"/>
                    </a:lnTo>
                    <a:lnTo>
                      <a:pt x="415" y="328"/>
                    </a:lnTo>
                    <a:lnTo>
                      <a:pt x="415" y="332"/>
                    </a:lnTo>
                    <a:lnTo>
                      <a:pt x="415" y="332"/>
                    </a:lnTo>
                    <a:lnTo>
                      <a:pt x="415" y="334"/>
                    </a:lnTo>
                    <a:lnTo>
                      <a:pt x="415" y="334"/>
                    </a:lnTo>
                    <a:lnTo>
                      <a:pt x="415" y="338"/>
                    </a:lnTo>
                    <a:lnTo>
                      <a:pt x="415" y="338"/>
                    </a:lnTo>
                    <a:lnTo>
                      <a:pt x="415" y="342"/>
                    </a:lnTo>
                    <a:lnTo>
                      <a:pt x="415" y="346"/>
                    </a:lnTo>
                    <a:lnTo>
                      <a:pt x="415" y="346"/>
                    </a:lnTo>
                    <a:lnTo>
                      <a:pt x="415" y="346"/>
                    </a:lnTo>
                    <a:lnTo>
                      <a:pt x="415" y="350"/>
                    </a:lnTo>
                    <a:lnTo>
                      <a:pt x="415" y="354"/>
                    </a:lnTo>
                    <a:lnTo>
                      <a:pt x="415" y="354"/>
                    </a:lnTo>
                    <a:lnTo>
                      <a:pt x="415" y="358"/>
                    </a:lnTo>
                    <a:lnTo>
                      <a:pt x="415" y="366"/>
                    </a:lnTo>
                    <a:lnTo>
                      <a:pt x="415" y="374"/>
                    </a:lnTo>
                    <a:lnTo>
                      <a:pt x="415" y="380"/>
                    </a:lnTo>
                    <a:lnTo>
                      <a:pt x="415" y="388"/>
                    </a:lnTo>
                    <a:lnTo>
                      <a:pt x="415" y="396"/>
                    </a:lnTo>
                    <a:lnTo>
                      <a:pt x="415" y="400"/>
                    </a:lnTo>
                    <a:lnTo>
                      <a:pt x="415" y="408"/>
                    </a:lnTo>
                    <a:lnTo>
                      <a:pt x="415" y="416"/>
                    </a:lnTo>
                    <a:lnTo>
                      <a:pt x="415" y="420"/>
                    </a:lnTo>
                    <a:lnTo>
                      <a:pt x="415" y="428"/>
                    </a:lnTo>
                    <a:lnTo>
                      <a:pt x="415" y="434"/>
                    </a:lnTo>
                    <a:lnTo>
                      <a:pt x="415" y="438"/>
                    </a:lnTo>
                    <a:lnTo>
                      <a:pt x="415" y="446"/>
                    </a:lnTo>
                    <a:lnTo>
                      <a:pt x="415" y="450"/>
                    </a:lnTo>
                    <a:lnTo>
                      <a:pt x="415" y="454"/>
                    </a:lnTo>
                    <a:lnTo>
                      <a:pt x="415" y="462"/>
                    </a:lnTo>
                    <a:lnTo>
                      <a:pt x="415" y="466"/>
                    </a:lnTo>
                    <a:lnTo>
                      <a:pt x="415" y="470"/>
                    </a:lnTo>
                    <a:lnTo>
                      <a:pt x="415" y="474"/>
                    </a:lnTo>
                    <a:lnTo>
                      <a:pt x="415" y="476"/>
                    </a:lnTo>
                    <a:lnTo>
                      <a:pt x="415" y="480"/>
                    </a:lnTo>
                    <a:lnTo>
                      <a:pt x="415" y="484"/>
                    </a:lnTo>
                    <a:lnTo>
                      <a:pt x="419" y="488"/>
                    </a:lnTo>
                    <a:lnTo>
                      <a:pt x="419" y="492"/>
                    </a:lnTo>
                    <a:lnTo>
                      <a:pt x="419" y="496"/>
                    </a:lnTo>
                    <a:lnTo>
                      <a:pt x="419" y="500"/>
                    </a:lnTo>
                    <a:lnTo>
                      <a:pt x="419" y="504"/>
                    </a:lnTo>
                    <a:lnTo>
                      <a:pt x="419" y="508"/>
                    </a:lnTo>
                    <a:lnTo>
                      <a:pt x="419" y="512"/>
                    </a:lnTo>
                    <a:lnTo>
                      <a:pt x="419" y="516"/>
                    </a:lnTo>
                    <a:lnTo>
                      <a:pt x="419" y="520"/>
                    </a:lnTo>
                    <a:lnTo>
                      <a:pt x="419" y="524"/>
                    </a:lnTo>
                    <a:lnTo>
                      <a:pt x="419" y="526"/>
                    </a:lnTo>
                    <a:lnTo>
                      <a:pt x="419" y="530"/>
                    </a:lnTo>
                    <a:lnTo>
                      <a:pt x="419" y="530"/>
                    </a:lnTo>
                    <a:lnTo>
                      <a:pt x="419" y="534"/>
                    </a:lnTo>
                    <a:lnTo>
                      <a:pt x="419" y="538"/>
                    </a:lnTo>
                    <a:lnTo>
                      <a:pt x="419" y="542"/>
                    </a:lnTo>
                    <a:lnTo>
                      <a:pt x="419" y="542"/>
                    </a:lnTo>
                    <a:lnTo>
                      <a:pt x="419" y="546"/>
                    </a:lnTo>
                    <a:lnTo>
                      <a:pt x="419" y="550"/>
                    </a:lnTo>
                    <a:lnTo>
                      <a:pt x="419" y="550"/>
                    </a:lnTo>
                    <a:lnTo>
                      <a:pt x="419" y="554"/>
                    </a:lnTo>
                    <a:lnTo>
                      <a:pt x="419" y="554"/>
                    </a:lnTo>
                    <a:lnTo>
                      <a:pt x="419" y="558"/>
                    </a:lnTo>
                    <a:lnTo>
                      <a:pt x="419" y="562"/>
                    </a:lnTo>
                    <a:lnTo>
                      <a:pt x="419" y="562"/>
                    </a:lnTo>
                    <a:lnTo>
                      <a:pt x="419" y="566"/>
                    </a:lnTo>
                    <a:lnTo>
                      <a:pt x="419" y="566"/>
                    </a:lnTo>
                    <a:lnTo>
                      <a:pt x="419" y="570"/>
                    </a:lnTo>
                    <a:lnTo>
                      <a:pt x="419" y="570"/>
                    </a:lnTo>
                    <a:lnTo>
                      <a:pt x="419" y="574"/>
                    </a:lnTo>
                    <a:lnTo>
                      <a:pt x="419" y="574"/>
                    </a:lnTo>
                    <a:lnTo>
                      <a:pt x="423" y="576"/>
                    </a:lnTo>
                    <a:lnTo>
                      <a:pt x="423" y="576"/>
                    </a:lnTo>
                    <a:lnTo>
                      <a:pt x="423" y="580"/>
                    </a:lnTo>
                    <a:lnTo>
                      <a:pt x="423" y="580"/>
                    </a:lnTo>
                    <a:lnTo>
                      <a:pt x="423" y="584"/>
                    </a:lnTo>
                    <a:lnTo>
                      <a:pt x="423" y="584"/>
                    </a:lnTo>
                    <a:lnTo>
                      <a:pt x="423" y="584"/>
                    </a:lnTo>
                    <a:lnTo>
                      <a:pt x="423" y="588"/>
                    </a:lnTo>
                    <a:lnTo>
                      <a:pt x="423" y="588"/>
                    </a:lnTo>
                    <a:lnTo>
                      <a:pt x="423" y="588"/>
                    </a:lnTo>
                    <a:lnTo>
                      <a:pt x="423" y="592"/>
                    </a:lnTo>
                    <a:lnTo>
                      <a:pt x="423" y="592"/>
                    </a:lnTo>
                    <a:lnTo>
                      <a:pt x="423" y="592"/>
                    </a:lnTo>
                    <a:lnTo>
                      <a:pt x="423" y="596"/>
                    </a:lnTo>
                    <a:lnTo>
                      <a:pt x="423" y="596"/>
                    </a:lnTo>
                    <a:lnTo>
                      <a:pt x="423" y="596"/>
                    </a:lnTo>
                    <a:lnTo>
                      <a:pt x="423" y="596"/>
                    </a:lnTo>
                    <a:lnTo>
                      <a:pt x="423" y="599"/>
                    </a:lnTo>
                    <a:lnTo>
                      <a:pt x="423" y="599"/>
                    </a:lnTo>
                    <a:lnTo>
                      <a:pt x="423" y="599"/>
                    </a:lnTo>
                    <a:lnTo>
                      <a:pt x="423" y="599"/>
                    </a:lnTo>
                    <a:lnTo>
                      <a:pt x="427" y="599"/>
                    </a:lnTo>
                    <a:lnTo>
                      <a:pt x="427" y="603"/>
                    </a:lnTo>
                    <a:lnTo>
                      <a:pt x="427" y="603"/>
                    </a:lnTo>
                    <a:lnTo>
                      <a:pt x="427" y="603"/>
                    </a:lnTo>
                    <a:lnTo>
                      <a:pt x="427" y="603"/>
                    </a:lnTo>
                    <a:lnTo>
                      <a:pt x="427" y="603"/>
                    </a:lnTo>
                    <a:lnTo>
                      <a:pt x="427" y="603"/>
                    </a:lnTo>
                    <a:lnTo>
                      <a:pt x="427" y="603"/>
                    </a:lnTo>
                    <a:lnTo>
                      <a:pt x="427" y="603"/>
                    </a:lnTo>
                    <a:lnTo>
                      <a:pt x="427" y="603"/>
                    </a:lnTo>
                    <a:lnTo>
                      <a:pt x="427" y="603"/>
                    </a:lnTo>
                    <a:lnTo>
                      <a:pt x="429" y="607"/>
                    </a:lnTo>
                    <a:lnTo>
                      <a:pt x="429" y="607"/>
                    </a:lnTo>
                    <a:lnTo>
                      <a:pt x="429" y="607"/>
                    </a:lnTo>
                    <a:lnTo>
                      <a:pt x="429" y="607"/>
                    </a:lnTo>
                    <a:lnTo>
                      <a:pt x="429" y="607"/>
                    </a:lnTo>
                    <a:lnTo>
                      <a:pt x="429" y="607"/>
                    </a:lnTo>
                    <a:lnTo>
                      <a:pt x="433" y="607"/>
                    </a:lnTo>
                    <a:lnTo>
                      <a:pt x="433" y="607"/>
                    </a:lnTo>
                    <a:lnTo>
                      <a:pt x="433" y="607"/>
                    </a:lnTo>
                    <a:lnTo>
                      <a:pt x="433" y="607"/>
                    </a:lnTo>
                    <a:lnTo>
                      <a:pt x="433" y="607"/>
                    </a:lnTo>
                    <a:lnTo>
                      <a:pt x="437" y="607"/>
                    </a:lnTo>
                    <a:lnTo>
                      <a:pt x="437" y="607"/>
                    </a:lnTo>
                    <a:lnTo>
                      <a:pt x="437" y="607"/>
                    </a:lnTo>
                    <a:lnTo>
                      <a:pt x="441" y="607"/>
                    </a:lnTo>
                    <a:lnTo>
                      <a:pt x="441" y="607"/>
                    </a:lnTo>
                    <a:lnTo>
                      <a:pt x="445" y="607"/>
                    </a:lnTo>
                    <a:lnTo>
                      <a:pt x="445" y="607"/>
                    </a:lnTo>
                    <a:lnTo>
                      <a:pt x="449" y="607"/>
                    </a:lnTo>
                    <a:lnTo>
                      <a:pt x="449" y="607"/>
                    </a:lnTo>
                    <a:lnTo>
                      <a:pt x="453" y="607"/>
                    </a:lnTo>
                    <a:lnTo>
                      <a:pt x="453" y="607"/>
                    </a:lnTo>
                    <a:lnTo>
                      <a:pt x="457" y="607"/>
                    </a:lnTo>
                    <a:lnTo>
                      <a:pt x="457" y="607"/>
                    </a:lnTo>
                    <a:lnTo>
                      <a:pt x="461" y="607"/>
                    </a:lnTo>
                    <a:lnTo>
                      <a:pt x="465" y="607"/>
                    </a:lnTo>
                    <a:lnTo>
                      <a:pt x="465" y="607"/>
                    </a:lnTo>
                    <a:lnTo>
                      <a:pt x="469" y="607"/>
                    </a:lnTo>
                    <a:lnTo>
                      <a:pt x="473" y="607"/>
                    </a:lnTo>
                    <a:lnTo>
                      <a:pt x="473" y="607"/>
                    </a:lnTo>
                    <a:lnTo>
                      <a:pt x="477" y="607"/>
                    </a:lnTo>
                    <a:lnTo>
                      <a:pt x="479" y="607"/>
                    </a:lnTo>
                    <a:lnTo>
                      <a:pt x="479" y="607"/>
                    </a:lnTo>
                    <a:lnTo>
                      <a:pt x="483" y="607"/>
                    </a:lnTo>
                    <a:lnTo>
                      <a:pt x="487" y="607"/>
                    </a:lnTo>
                    <a:lnTo>
                      <a:pt x="487" y="607"/>
                    </a:lnTo>
                    <a:lnTo>
                      <a:pt x="491" y="603"/>
                    </a:lnTo>
                    <a:lnTo>
                      <a:pt x="491" y="603"/>
                    </a:lnTo>
                    <a:lnTo>
                      <a:pt x="495" y="603"/>
                    </a:lnTo>
                    <a:lnTo>
                      <a:pt x="499" y="603"/>
                    </a:lnTo>
                    <a:lnTo>
                      <a:pt x="503" y="603"/>
                    </a:lnTo>
                    <a:lnTo>
                      <a:pt x="503" y="603"/>
                    </a:lnTo>
                    <a:lnTo>
                      <a:pt x="507" y="603"/>
                    </a:lnTo>
                    <a:lnTo>
                      <a:pt x="507" y="603"/>
                    </a:lnTo>
                    <a:lnTo>
                      <a:pt x="511" y="603"/>
                    </a:lnTo>
                    <a:lnTo>
                      <a:pt x="515" y="603"/>
                    </a:lnTo>
                    <a:lnTo>
                      <a:pt x="515" y="603"/>
                    </a:lnTo>
                    <a:lnTo>
                      <a:pt x="519" y="603"/>
                    </a:lnTo>
                    <a:lnTo>
                      <a:pt x="519" y="603"/>
                    </a:lnTo>
                    <a:lnTo>
                      <a:pt x="523" y="603"/>
                    </a:lnTo>
                    <a:lnTo>
                      <a:pt x="523" y="603"/>
                    </a:lnTo>
                    <a:lnTo>
                      <a:pt x="523" y="603"/>
                    </a:lnTo>
                    <a:lnTo>
                      <a:pt x="523" y="603"/>
                    </a:lnTo>
                    <a:lnTo>
                      <a:pt x="523" y="603"/>
                    </a:lnTo>
                    <a:lnTo>
                      <a:pt x="523" y="603"/>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 name="Freeform 234"/>
              <p:cNvSpPr>
                <a:spLocks/>
              </p:cNvSpPr>
              <p:nvPr/>
            </p:nvSpPr>
            <p:spPr bwMode="auto">
              <a:xfrm>
                <a:off x="4691" y="2642"/>
                <a:ext cx="117" cy="152"/>
              </a:xfrm>
              <a:custGeom>
                <a:avLst/>
                <a:gdLst>
                  <a:gd name="T0" fmla="*/ 2 w 234"/>
                  <a:gd name="T1" fmla="*/ 299 h 303"/>
                  <a:gd name="T2" fmla="*/ 2 w 234"/>
                  <a:gd name="T3" fmla="*/ 295 h 303"/>
                  <a:gd name="T4" fmla="*/ 6 w 234"/>
                  <a:gd name="T5" fmla="*/ 292 h 303"/>
                  <a:gd name="T6" fmla="*/ 6 w 234"/>
                  <a:gd name="T7" fmla="*/ 280 h 303"/>
                  <a:gd name="T8" fmla="*/ 6 w 234"/>
                  <a:gd name="T9" fmla="*/ 266 h 303"/>
                  <a:gd name="T10" fmla="*/ 10 w 234"/>
                  <a:gd name="T11" fmla="*/ 246 h 303"/>
                  <a:gd name="T12" fmla="*/ 10 w 234"/>
                  <a:gd name="T13" fmla="*/ 216 h 303"/>
                  <a:gd name="T14" fmla="*/ 10 w 234"/>
                  <a:gd name="T15" fmla="*/ 172 h 303"/>
                  <a:gd name="T16" fmla="*/ 14 w 234"/>
                  <a:gd name="T17" fmla="*/ 100 h 303"/>
                  <a:gd name="T18" fmla="*/ 14 w 234"/>
                  <a:gd name="T19" fmla="*/ 54 h 303"/>
                  <a:gd name="T20" fmla="*/ 14 w 234"/>
                  <a:gd name="T21" fmla="*/ 28 h 303"/>
                  <a:gd name="T22" fmla="*/ 14 w 234"/>
                  <a:gd name="T23" fmla="*/ 8 h 303"/>
                  <a:gd name="T24" fmla="*/ 18 w 234"/>
                  <a:gd name="T25" fmla="*/ 0 h 303"/>
                  <a:gd name="T26" fmla="*/ 18 w 234"/>
                  <a:gd name="T27" fmla="*/ 16 h 303"/>
                  <a:gd name="T28" fmla="*/ 18 w 234"/>
                  <a:gd name="T29" fmla="*/ 38 h 303"/>
                  <a:gd name="T30" fmla="*/ 22 w 234"/>
                  <a:gd name="T31" fmla="*/ 76 h 303"/>
                  <a:gd name="T32" fmla="*/ 22 w 234"/>
                  <a:gd name="T33" fmla="*/ 162 h 303"/>
                  <a:gd name="T34" fmla="*/ 26 w 234"/>
                  <a:gd name="T35" fmla="*/ 204 h 303"/>
                  <a:gd name="T36" fmla="*/ 26 w 234"/>
                  <a:gd name="T37" fmla="*/ 234 h 303"/>
                  <a:gd name="T38" fmla="*/ 26 w 234"/>
                  <a:gd name="T39" fmla="*/ 258 h 303"/>
                  <a:gd name="T40" fmla="*/ 30 w 234"/>
                  <a:gd name="T41" fmla="*/ 272 h 303"/>
                  <a:gd name="T42" fmla="*/ 30 w 234"/>
                  <a:gd name="T43" fmla="*/ 284 h 303"/>
                  <a:gd name="T44" fmla="*/ 30 w 234"/>
                  <a:gd name="T45" fmla="*/ 292 h 303"/>
                  <a:gd name="T46" fmla="*/ 34 w 234"/>
                  <a:gd name="T47" fmla="*/ 299 h 303"/>
                  <a:gd name="T48" fmla="*/ 42 w 234"/>
                  <a:gd name="T49" fmla="*/ 299 h 303"/>
                  <a:gd name="T50" fmla="*/ 52 w 234"/>
                  <a:gd name="T51" fmla="*/ 299 h 303"/>
                  <a:gd name="T52" fmla="*/ 72 w 234"/>
                  <a:gd name="T53" fmla="*/ 299 h 303"/>
                  <a:gd name="T54" fmla="*/ 92 w 234"/>
                  <a:gd name="T55" fmla="*/ 299 h 303"/>
                  <a:gd name="T56" fmla="*/ 110 w 234"/>
                  <a:gd name="T57" fmla="*/ 303 h 303"/>
                  <a:gd name="T58" fmla="*/ 126 w 234"/>
                  <a:gd name="T59" fmla="*/ 299 h 303"/>
                  <a:gd name="T60" fmla="*/ 146 w 234"/>
                  <a:gd name="T61" fmla="*/ 303 h 303"/>
                  <a:gd name="T62" fmla="*/ 160 w 234"/>
                  <a:gd name="T63" fmla="*/ 299 h 303"/>
                  <a:gd name="T64" fmla="*/ 176 w 234"/>
                  <a:gd name="T65" fmla="*/ 299 h 303"/>
                  <a:gd name="T66" fmla="*/ 180 w 234"/>
                  <a:gd name="T67" fmla="*/ 299 h 303"/>
                  <a:gd name="T68" fmla="*/ 184 w 234"/>
                  <a:gd name="T69" fmla="*/ 299 h 303"/>
                  <a:gd name="T70" fmla="*/ 184 w 234"/>
                  <a:gd name="T71" fmla="*/ 292 h 303"/>
                  <a:gd name="T72" fmla="*/ 184 w 234"/>
                  <a:gd name="T73" fmla="*/ 280 h 303"/>
                  <a:gd name="T74" fmla="*/ 188 w 234"/>
                  <a:gd name="T75" fmla="*/ 270 h 303"/>
                  <a:gd name="T76" fmla="*/ 188 w 234"/>
                  <a:gd name="T77" fmla="*/ 258 h 303"/>
                  <a:gd name="T78" fmla="*/ 188 w 234"/>
                  <a:gd name="T79" fmla="*/ 250 h 303"/>
                  <a:gd name="T80" fmla="*/ 188 w 234"/>
                  <a:gd name="T81" fmla="*/ 222 h 303"/>
                  <a:gd name="T82" fmla="*/ 192 w 234"/>
                  <a:gd name="T83" fmla="*/ 180 h 303"/>
                  <a:gd name="T84" fmla="*/ 192 w 234"/>
                  <a:gd name="T85" fmla="*/ 116 h 303"/>
                  <a:gd name="T86" fmla="*/ 192 w 234"/>
                  <a:gd name="T87" fmla="*/ 84 h 303"/>
                  <a:gd name="T88" fmla="*/ 194 w 234"/>
                  <a:gd name="T89" fmla="*/ 70 h 303"/>
                  <a:gd name="T90" fmla="*/ 194 w 234"/>
                  <a:gd name="T91" fmla="*/ 62 h 303"/>
                  <a:gd name="T92" fmla="*/ 194 w 234"/>
                  <a:gd name="T93" fmla="*/ 66 h 303"/>
                  <a:gd name="T94" fmla="*/ 198 w 234"/>
                  <a:gd name="T95" fmla="*/ 84 h 303"/>
                  <a:gd name="T96" fmla="*/ 198 w 234"/>
                  <a:gd name="T97" fmla="*/ 116 h 303"/>
                  <a:gd name="T98" fmla="*/ 202 w 234"/>
                  <a:gd name="T99" fmla="*/ 180 h 303"/>
                  <a:gd name="T100" fmla="*/ 202 w 234"/>
                  <a:gd name="T101" fmla="*/ 222 h 303"/>
                  <a:gd name="T102" fmla="*/ 202 w 234"/>
                  <a:gd name="T103" fmla="*/ 250 h 303"/>
                  <a:gd name="T104" fmla="*/ 206 w 234"/>
                  <a:gd name="T105" fmla="*/ 258 h 303"/>
                  <a:gd name="T106" fmla="*/ 206 w 234"/>
                  <a:gd name="T107" fmla="*/ 272 h 303"/>
                  <a:gd name="T108" fmla="*/ 206 w 234"/>
                  <a:gd name="T109" fmla="*/ 284 h 303"/>
                  <a:gd name="T110" fmla="*/ 210 w 234"/>
                  <a:gd name="T111" fmla="*/ 292 h 303"/>
                  <a:gd name="T112" fmla="*/ 214 w 234"/>
                  <a:gd name="T113" fmla="*/ 299 h 303"/>
                  <a:gd name="T114" fmla="*/ 218 w 234"/>
                  <a:gd name="T115" fmla="*/ 299 h 303"/>
                  <a:gd name="T116" fmla="*/ 222 w 234"/>
                  <a:gd name="T117" fmla="*/ 299 h 303"/>
                  <a:gd name="T118" fmla="*/ 226 w 234"/>
                  <a:gd name="T119" fmla="*/ 299 h 303"/>
                  <a:gd name="T120" fmla="*/ 230 w 234"/>
                  <a:gd name="T121" fmla="*/ 295 h 303"/>
                  <a:gd name="T122" fmla="*/ 230 w 234"/>
                  <a:gd name="T123" fmla="*/ 292 h 303"/>
                  <a:gd name="T124" fmla="*/ 230 w 234"/>
                  <a:gd name="T125" fmla="*/ 284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34" h="303">
                    <a:moveTo>
                      <a:pt x="0" y="299"/>
                    </a:moveTo>
                    <a:lnTo>
                      <a:pt x="0" y="299"/>
                    </a:lnTo>
                    <a:lnTo>
                      <a:pt x="0" y="299"/>
                    </a:lnTo>
                    <a:lnTo>
                      <a:pt x="2" y="299"/>
                    </a:lnTo>
                    <a:lnTo>
                      <a:pt x="2" y="299"/>
                    </a:lnTo>
                    <a:lnTo>
                      <a:pt x="2" y="299"/>
                    </a:lnTo>
                    <a:lnTo>
                      <a:pt x="2" y="299"/>
                    </a:lnTo>
                    <a:lnTo>
                      <a:pt x="2" y="299"/>
                    </a:lnTo>
                    <a:lnTo>
                      <a:pt x="2" y="299"/>
                    </a:lnTo>
                    <a:lnTo>
                      <a:pt x="2" y="299"/>
                    </a:lnTo>
                    <a:lnTo>
                      <a:pt x="2" y="299"/>
                    </a:lnTo>
                    <a:lnTo>
                      <a:pt x="2" y="299"/>
                    </a:lnTo>
                    <a:lnTo>
                      <a:pt x="2" y="299"/>
                    </a:lnTo>
                    <a:lnTo>
                      <a:pt x="2" y="299"/>
                    </a:lnTo>
                    <a:lnTo>
                      <a:pt x="2" y="299"/>
                    </a:lnTo>
                    <a:lnTo>
                      <a:pt x="2" y="295"/>
                    </a:lnTo>
                    <a:lnTo>
                      <a:pt x="2" y="295"/>
                    </a:lnTo>
                    <a:lnTo>
                      <a:pt x="2" y="295"/>
                    </a:lnTo>
                    <a:lnTo>
                      <a:pt x="6" y="295"/>
                    </a:lnTo>
                    <a:lnTo>
                      <a:pt x="6" y="295"/>
                    </a:lnTo>
                    <a:lnTo>
                      <a:pt x="6" y="292"/>
                    </a:lnTo>
                    <a:lnTo>
                      <a:pt x="6" y="292"/>
                    </a:lnTo>
                    <a:lnTo>
                      <a:pt x="6" y="292"/>
                    </a:lnTo>
                    <a:lnTo>
                      <a:pt x="6" y="292"/>
                    </a:lnTo>
                    <a:lnTo>
                      <a:pt x="6" y="288"/>
                    </a:lnTo>
                    <a:lnTo>
                      <a:pt x="6" y="288"/>
                    </a:lnTo>
                    <a:lnTo>
                      <a:pt x="6" y="288"/>
                    </a:lnTo>
                    <a:lnTo>
                      <a:pt x="6" y="288"/>
                    </a:lnTo>
                    <a:lnTo>
                      <a:pt x="6" y="284"/>
                    </a:lnTo>
                    <a:lnTo>
                      <a:pt x="6" y="284"/>
                    </a:lnTo>
                    <a:lnTo>
                      <a:pt x="6" y="284"/>
                    </a:lnTo>
                    <a:lnTo>
                      <a:pt x="6" y="280"/>
                    </a:lnTo>
                    <a:lnTo>
                      <a:pt x="6" y="280"/>
                    </a:lnTo>
                    <a:lnTo>
                      <a:pt x="6" y="276"/>
                    </a:lnTo>
                    <a:lnTo>
                      <a:pt x="6" y="276"/>
                    </a:lnTo>
                    <a:lnTo>
                      <a:pt x="6" y="272"/>
                    </a:lnTo>
                    <a:lnTo>
                      <a:pt x="6" y="272"/>
                    </a:lnTo>
                    <a:lnTo>
                      <a:pt x="6" y="270"/>
                    </a:lnTo>
                    <a:lnTo>
                      <a:pt x="6" y="270"/>
                    </a:lnTo>
                    <a:lnTo>
                      <a:pt x="6" y="266"/>
                    </a:lnTo>
                    <a:lnTo>
                      <a:pt x="6" y="266"/>
                    </a:lnTo>
                    <a:lnTo>
                      <a:pt x="6" y="262"/>
                    </a:lnTo>
                    <a:lnTo>
                      <a:pt x="6" y="262"/>
                    </a:lnTo>
                    <a:lnTo>
                      <a:pt x="6" y="258"/>
                    </a:lnTo>
                    <a:lnTo>
                      <a:pt x="6" y="254"/>
                    </a:lnTo>
                    <a:lnTo>
                      <a:pt x="10" y="250"/>
                    </a:lnTo>
                    <a:lnTo>
                      <a:pt x="10" y="250"/>
                    </a:lnTo>
                    <a:lnTo>
                      <a:pt x="10" y="246"/>
                    </a:lnTo>
                    <a:lnTo>
                      <a:pt x="10" y="242"/>
                    </a:lnTo>
                    <a:lnTo>
                      <a:pt x="10" y="242"/>
                    </a:lnTo>
                    <a:lnTo>
                      <a:pt x="10" y="238"/>
                    </a:lnTo>
                    <a:lnTo>
                      <a:pt x="10" y="234"/>
                    </a:lnTo>
                    <a:lnTo>
                      <a:pt x="10" y="230"/>
                    </a:lnTo>
                    <a:lnTo>
                      <a:pt x="10" y="226"/>
                    </a:lnTo>
                    <a:lnTo>
                      <a:pt x="10" y="222"/>
                    </a:lnTo>
                    <a:lnTo>
                      <a:pt x="10" y="216"/>
                    </a:lnTo>
                    <a:lnTo>
                      <a:pt x="10" y="212"/>
                    </a:lnTo>
                    <a:lnTo>
                      <a:pt x="10" y="208"/>
                    </a:lnTo>
                    <a:lnTo>
                      <a:pt x="10" y="204"/>
                    </a:lnTo>
                    <a:lnTo>
                      <a:pt x="10" y="200"/>
                    </a:lnTo>
                    <a:lnTo>
                      <a:pt x="10" y="192"/>
                    </a:lnTo>
                    <a:lnTo>
                      <a:pt x="10" y="188"/>
                    </a:lnTo>
                    <a:lnTo>
                      <a:pt x="10" y="180"/>
                    </a:lnTo>
                    <a:lnTo>
                      <a:pt x="10" y="172"/>
                    </a:lnTo>
                    <a:lnTo>
                      <a:pt x="10" y="166"/>
                    </a:lnTo>
                    <a:lnTo>
                      <a:pt x="10" y="158"/>
                    </a:lnTo>
                    <a:lnTo>
                      <a:pt x="10" y="146"/>
                    </a:lnTo>
                    <a:lnTo>
                      <a:pt x="10" y="130"/>
                    </a:lnTo>
                    <a:lnTo>
                      <a:pt x="14" y="116"/>
                    </a:lnTo>
                    <a:lnTo>
                      <a:pt x="14" y="108"/>
                    </a:lnTo>
                    <a:lnTo>
                      <a:pt x="14" y="104"/>
                    </a:lnTo>
                    <a:lnTo>
                      <a:pt x="14" y="100"/>
                    </a:lnTo>
                    <a:lnTo>
                      <a:pt x="14" y="96"/>
                    </a:lnTo>
                    <a:lnTo>
                      <a:pt x="14" y="88"/>
                    </a:lnTo>
                    <a:lnTo>
                      <a:pt x="14" y="80"/>
                    </a:lnTo>
                    <a:lnTo>
                      <a:pt x="14" y="74"/>
                    </a:lnTo>
                    <a:lnTo>
                      <a:pt x="14" y="70"/>
                    </a:lnTo>
                    <a:lnTo>
                      <a:pt x="14" y="66"/>
                    </a:lnTo>
                    <a:lnTo>
                      <a:pt x="14" y="58"/>
                    </a:lnTo>
                    <a:lnTo>
                      <a:pt x="14" y="54"/>
                    </a:lnTo>
                    <a:lnTo>
                      <a:pt x="14" y="50"/>
                    </a:lnTo>
                    <a:lnTo>
                      <a:pt x="14" y="46"/>
                    </a:lnTo>
                    <a:lnTo>
                      <a:pt x="14" y="42"/>
                    </a:lnTo>
                    <a:lnTo>
                      <a:pt x="14" y="38"/>
                    </a:lnTo>
                    <a:lnTo>
                      <a:pt x="14" y="34"/>
                    </a:lnTo>
                    <a:lnTo>
                      <a:pt x="14" y="30"/>
                    </a:lnTo>
                    <a:lnTo>
                      <a:pt x="14" y="28"/>
                    </a:lnTo>
                    <a:lnTo>
                      <a:pt x="14" y="28"/>
                    </a:lnTo>
                    <a:lnTo>
                      <a:pt x="14" y="24"/>
                    </a:lnTo>
                    <a:lnTo>
                      <a:pt x="14" y="20"/>
                    </a:lnTo>
                    <a:lnTo>
                      <a:pt x="14" y="20"/>
                    </a:lnTo>
                    <a:lnTo>
                      <a:pt x="14" y="16"/>
                    </a:lnTo>
                    <a:lnTo>
                      <a:pt x="14" y="16"/>
                    </a:lnTo>
                    <a:lnTo>
                      <a:pt x="14" y="12"/>
                    </a:lnTo>
                    <a:lnTo>
                      <a:pt x="14" y="12"/>
                    </a:lnTo>
                    <a:lnTo>
                      <a:pt x="14" y="8"/>
                    </a:lnTo>
                    <a:lnTo>
                      <a:pt x="14" y="4"/>
                    </a:lnTo>
                    <a:lnTo>
                      <a:pt x="14" y="4"/>
                    </a:lnTo>
                    <a:lnTo>
                      <a:pt x="14" y="4"/>
                    </a:lnTo>
                    <a:lnTo>
                      <a:pt x="18" y="4"/>
                    </a:lnTo>
                    <a:lnTo>
                      <a:pt x="18" y="0"/>
                    </a:lnTo>
                    <a:lnTo>
                      <a:pt x="18" y="0"/>
                    </a:lnTo>
                    <a:lnTo>
                      <a:pt x="18" y="0"/>
                    </a:lnTo>
                    <a:lnTo>
                      <a:pt x="18" y="0"/>
                    </a:lnTo>
                    <a:lnTo>
                      <a:pt x="18" y="0"/>
                    </a:lnTo>
                    <a:lnTo>
                      <a:pt x="18" y="4"/>
                    </a:lnTo>
                    <a:lnTo>
                      <a:pt x="18" y="4"/>
                    </a:lnTo>
                    <a:lnTo>
                      <a:pt x="18" y="4"/>
                    </a:lnTo>
                    <a:lnTo>
                      <a:pt x="18" y="8"/>
                    </a:lnTo>
                    <a:lnTo>
                      <a:pt x="18" y="12"/>
                    </a:lnTo>
                    <a:lnTo>
                      <a:pt x="18" y="12"/>
                    </a:lnTo>
                    <a:lnTo>
                      <a:pt x="18" y="16"/>
                    </a:lnTo>
                    <a:lnTo>
                      <a:pt x="18" y="16"/>
                    </a:lnTo>
                    <a:lnTo>
                      <a:pt x="18" y="20"/>
                    </a:lnTo>
                    <a:lnTo>
                      <a:pt x="18" y="20"/>
                    </a:lnTo>
                    <a:lnTo>
                      <a:pt x="18" y="24"/>
                    </a:lnTo>
                    <a:lnTo>
                      <a:pt x="18" y="28"/>
                    </a:lnTo>
                    <a:lnTo>
                      <a:pt x="18" y="30"/>
                    </a:lnTo>
                    <a:lnTo>
                      <a:pt x="18" y="34"/>
                    </a:lnTo>
                    <a:lnTo>
                      <a:pt x="18" y="38"/>
                    </a:lnTo>
                    <a:lnTo>
                      <a:pt x="18" y="42"/>
                    </a:lnTo>
                    <a:lnTo>
                      <a:pt x="18" y="46"/>
                    </a:lnTo>
                    <a:lnTo>
                      <a:pt x="18" y="50"/>
                    </a:lnTo>
                    <a:lnTo>
                      <a:pt x="18" y="54"/>
                    </a:lnTo>
                    <a:lnTo>
                      <a:pt x="18" y="62"/>
                    </a:lnTo>
                    <a:lnTo>
                      <a:pt x="18" y="66"/>
                    </a:lnTo>
                    <a:lnTo>
                      <a:pt x="18" y="74"/>
                    </a:lnTo>
                    <a:lnTo>
                      <a:pt x="22" y="76"/>
                    </a:lnTo>
                    <a:lnTo>
                      <a:pt x="22" y="88"/>
                    </a:lnTo>
                    <a:lnTo>
                      <a:pt x="22" y="96"/>
                    </a:lnTo>
                    <a:lnTo>
                      <a:pt x="22" y="108"/>
                    </a:lnTo>
                    <a:lnTo>
                      <a:pt x="22" y="124"/>
                    </a:lnTo>
                    <a:lnTo>
                      <a:pt x="22" y="134"/>
                    </a:lnTo>
                    <a:lnTo>
                      <a:pt x="22" y="146"/>
                    </a:lnTo>
                    <a:lnTo>
                      <a:pt x="22" y="154"/>
                    </a:lnTo>
                    <a:lnTo>
                      <a:pt x="22" y="162"/>
                    </a:lnTo>
                    <a:lnTo>
                      <a:pt x="22" y="170"/>
                    </a:lnTo>
                    <a:lnTo>
                      <a:pt x="22" y="172"/>
                    </a:lnTo>
                    <a:lnTo>
                      <a:pt x="22" y="180"/>
                    </a:lnTo>
                    <a:lnTo>
                      <a:pt x="22" y="184"/>
                    </a:lnTo>
                    <a:lnTo>
                      <a:pt x="22" y="192"/>
                    </a:lnTo>
                    <a:lnTo>
                      <a:pt x="22" y="196"/>
                    </a:lnTo>
                    <a:lnTo>
                      <a:pt x="22" y="200"/>
                    </a:lnTo>
                    <a:lnTo>
                      <a:pt x="26" y="204"/>
                    </a:lnTo>
                    <a:lnTo>
                      <a:pt x="26" y="208"/>
                    </a:lnTo>
                    <a:lnTo>
                      <a:pt x="26" y="212"/>
                    </a:lnTo>
                    <a:lnTo>
                      <a:pt x="26" y="220"/>
                    </a:lnTo>
                    <a:lnTo>
                      <a:pt x="26" y="222"/>
                    </a:lnTo>
                    <a:lnTo>
                      <a:pt x="26" y="226"/>
                    </a:lnTo>
                    <a:lnTo>
                      <a:pt x="26" y="226"/>
                    </a:lnTo>
                    <a:lnTo>
                      <a:pt x="26" y="230"/>
                    </a:lnTo>
                    <a:lnTo>
                      <a:pt x="26" y="234"/>
                    </a:lnTo>
                    <a:lnTo>
                      <a:pt x="26" y="238"/>
                    </a:lnTo>
                    <a:lnTo>
                      <a:pt x="26" y="242"/>
                    </a:lnTo>
                    <a:lnTo>
                      <a:pt x="26" y="246"/>
                    </a:lnTo>
                    <a:lnTo>
                      <a:pt x="26" y="246"/>
                    </a:lnTo>
                    <a:lnTo>
                      <a:pt x="26" y="250"/>
                    </a:lnTo>
                    <a:lnTo>
                      <a:pt x="26" y="250"/>
                    </a:lnTo>
                    <a:lnTo>
                      <a:pt x="26" y="254"/>
                    </a:lnTo>
                    <a:lnTo>
                      <a:pt x="26" y="258"/>
                    </a:lnTo>
                    <a:lnTo>
                      <a:pt x="26" y="258"/>
                    </a:lnTo>
                    <a:lnTo>
                      <a:pt x="26" y="262"/>
                    </a:lnTo>
                    <a:lnTo>
                      <a:pt x="26" y="262"/>
                    </a:lnTo>
                    <a:lnTo>
                      <a:pt x="26" y="266"/>
                    </a:lnTo>
                    <a:lnTo>
                      <a:pt x="26" y="266"/>
                    </a:lnTo>
                    <a:lnTo>
                      <a:pt x="26" y="270"/>
                    </a:lnTo>
                    <a:lnTo>
                      <a:pt x="26" y="270"/>
                    </a:lnTo>
                    <a:lnTo>
                      <a:pt x="30" y="272"/>
                    </a:lnTo>
                    <a:lnTo>
                      <a:pt x="30" y="272"/>
                    </a:lnTo>
                    <a:lnTo>
                      <a:pt x="30" y="276"/>
                    </a:lnTo>
                    <a:lnTo>
                      <a:pt x="30" y="276"/>
                    </a:lnTo>
                    <a:lnTo>
                      <a:pt x="30" y="280"/>
                    </a:lnTo>
                    <a:lnTo>
                      <a:pt x="30" y="280"/>
                    </a:lnTo>
                    <a:lnTo>
                      <a:pt x="30" y="280"/>
                    </a:lnTo>
                    <a:lnTo>
                      <a:pt x="30" y="284"/>
                    </a:lnTo>
                    <a:lnTo>
                      <a:pt x="30" y="284"/>
                    </a:lnTo>
                    <a:lnTo>
                      <a:pt x="30" y="284"/>
                    </a:lnTo>
                    <a:lnTo>
                      <a:pt x="30" y="288"/>
                    </a:lnTo>
                    <a:lnTo>
                      <a:pt x="30" y="288"/>
                    </a:lnTo>
                    <a:lnTo>
                      <a:pt x="30" y="288"/>
                    </a:lnTo>
                    <a:lnTo>
                      <a:pt x="30" y="292"/>
                    </a:lnTo>
                    <a:lnTo>
                      <a:pt x="30" y="292"/>
                    </a:lnTo>
                    <a:lnTo>
                      <a:pt x="30" y="292"/>
                    </a:lnTo>
                    <a:lnTo>
                      <a:pt x="30" y="292"/>
                    </a:lnTo>
                    <a:lnTo>
                      <a:pt x="34" y="295"/>
                    </a:lnTo>
                    <a:lnTo>
                      <a:pt x="34" y="295"/>
                    </a:lnTo>
                    <a:lnTo>
                      <a:pt x="34" y="295"/>
                    </a:lnTo>
                    <a:lnTo>
                      <a:pt x="34" y="295"/>
                    </a:lnTo>
                    <a:lnTo>
                      <a:pt x="34" y="295"/>
                    </a:lnTo>
                    <a:lnTo>
                      <a:pt x="34" y="295"/>
                    </a:lnTo>
                    <a:lnTo>
                      <a:pt x="34" y="295"/>
                    </a:lnTo>
                    <a:lnTo>
                      <a:pt x="34" y="299"/>
                    </a:lnTo>
                    <a:lnTo>
                      <a:pt x="34" y="299"/>
                    </a:lnTo>
                    <a:lnTo>
                      <a:pt x="34" y="299"/>
                    </a:lnTo>
                    <a:lnTo>
                      <a:pt x="38" y="299"/>
                    </a:lnTo>
                    <a:lnTo>
                      <a:pt x="38" y="299"/>
                    </a:lnTo>
                    <a:lnTo>
                      <a:pt x="38" y="299"/>
                    </a:lnTo>
                    <a:lnTo>
                      <a:pt x="38" y="299"/>
                    </a:lnTo>
                    <a:lnTo>
                      <a:pt x="38" y="299"/>
                    </a:lnTo>
                    <a:lnTo>
                      <a:pt x="42" y="299"/>
                    </a:lnTo>
                    <a:lnTo>
                      <a:pt x="42" y="299"/>
                    </a:lnTo>
                    <a:lnTo>
                      <a:pt x="42" y="299"/>
                    </a:lnTo>
                    <a:lnTo>
                      <a:pt x="46" y="299"/>
                    </a:lnTo>
                    <a:lnTo>
                      <a:pt x="46" y="299"/>
                    </a:lnTo>
                    <a:lnTo>
                      <a:pt x="50" y="299"/>
                    </a:lnTo>
                    <a:lnTo>
                      <a:pt x="50" y="299"/>
                    </a:lnTo>
                    <a:lnTo>
                      <a:pt x="52" y="299"/>
                    </a:lnTo>
                    <a:lnTo>
                      <a:pt x="52" y="299"/>
                    </a:lnTo>
                    <a:lnTo>
                      <a:pt x="56" y="299"/>
                    </a:lnTo>
                    <a:lnTo>
                      <a:pt x="56" y="299"/>
                    </a:lnTo>
                    <a:lnTo>
                      <a:pt x="60" y="299"/>
                    </a:lnTo>
                    <a:lnTo>
                      <a:pt x="64" y="299"/>
                    </a:lnTo>
                    <a:lnTo>
                      <a:pt x="64" y="299"/>
                    </a:lnTo>
                    <a:lnTo>
                      <a:pt x="68" y="299"/>
                    </a:lnTo>
                    <a:lnTo>
                      <a:pt x="68" y="299"/>
                    </a:lnTo>
                    <a:lnTo>
                      <a:pt x="72" y="299"/>
                    </a:lnTo>
                    <a:lnTo>
                      <a:pt x="76" y="299"/>
                    </a:lnTo>
                    <a:lnTo>
                      <a:pt x="76" y="299"/>
                    </a:lnTo>
                    <a:lnTo>
                      <a:pt x="80" y="299"/>
                    </a:lnTo>
                    <a:lnTo>
                      <a:pt x="80" y="299"/>
                    </a:lnTo>
                    <a:lnTo>
                      <a:pt x="84" y="299"/>
                    </a:lnTo>
                    <a:lnTo>
                      <a:pt x="84" y="299"/>
                    </a:lnTo>
                    <a:lnTo>
                      <a:pt x="88" y="299"/>
                    </a:lnTo>
                    <a:lnTo>
                      <a:pt x="92" y="299"/>
                    </a:lnTo>
                    <a:lnTo>
                      <a:pt x="92" y="299"/>
                    </a:lnTo>
                    <a:lnTo>
                      <a:pt x="96" y="303"/>
                    </a:lnTo>
                    <a:lnTo>
                      <a:pt x="98" y="299"/>
                    </a:lnTo>
                    <a:lnTo>
                      <a:pt x="98" y="303"/>
                    </a:lnTo>
                    <a:lnTo>
                      <a:pt x="102" y="299"/>
                    </a:lnTo>
                    <a:lnTo>
                      <a:pt x="102" y="299"/>
                    </a:lnTo>
                    <a:lnTo>
                      <a:pt x="106" y="299"/>
                    </a:lnTo>
                    <a:lnTo>
                      <a:pt x="110" y="303"/>
                    </a:lnTo>
                    <a:lnTo>
                      <a:pt x="110" y="303"/>
                    </a:lnTo>
                    <a:lnTo>
                      <a:pt x="114" y="303"/>
                    </a:lnTo>
                    <a:lnTo>
                      <a:pt x="114" y="303"/>
                    </a:lnTo>
                    <a:lnTo>
                      <a:pt x="118" y="303"/>
                    </a:lnTo>
                    <a:lnTo>
                      <a:pt x="118" y="303"/>
                    </a:lnTo>
                    <a:lnTo>
                      <a:pt x="122" y="299"/>
                    </a:lnTo>
                    <a:lnTo>
                      <a:pt x="126" y="303"/>
                    </a:lnTo>
                    <a:lnTo>
                      <a:pt x="126" y="299"/>
                    </a:lnTo>
                    <a:lnTo>
                      <a:pt x="130" y="299"/>
                    </a:lnTo>
                    <a:lnTo>
                      <a:pt x="130" y="303"/>
                    </a:lnTo>
                    <a:lnTo>
                      <a:pt x="134" y="303"/>
                    </a:lnTo>
                    <a:lnTo>
                      <a:pt x="138" y="303"/>
                    </a:lnTo>
                    <a:lnTo>
                      <a:pt x="138" y="303"/>
                    </a:lnTo>
                    <a:lnTo>
                      <a:pt x="142" y="303"/>
                    </a:lnTo>
                    <a:lnTo>
                      <a:pt x="142" y="303"/>
                    </a:lnTo>
                    <a:lnTo>
                      <a:pt x="146" y="303"/>
                    </a:lnTo>
                    <a:lnTo>
                      <a:pt x="146" y="303"/>
                    </a:lnTo>
                    <a:lnTo>
                      <a:pt x="148" y="303"/>
                    </a:lnTo>
                    <a:lnTo>
                      <a:pt x="148" y="303"/>
                    </a:lnTo>
                    <a:lnTo>
                      <a:pt x="152" y="303"/>
                    </a:lnTo>
                    <a:lnTo>
                      <a:pt x="156" y="299"/>
                    </a:lnTo>
                    <a:lnTo>
                      <a:pt x="156" y="299"/>
                    </a:lnTo>
                    <a:lnTo>
                      <a:pt x="160" y="299"/>
                    </a:lnTo>
                    <a:lnTo>
                      <a:pt x="160" y="299"/>
                    </a:lnTo>
                    <a:lnTo>
                      <a:pt x="164" y="299"/>
                    </a:lnTo>
                    <a:lnTo>
                      <a:pt x="164" y="303"/>
                    </a:lnTo>
                    <a:lnTo>
                      <a:pt x="168" y="303"/>
                    </a:lnTo>
                    <a:lnTo>
                      <a:pt x="172" y="303"/>
                    </a:lnTo>
                    <a:lnTo>
                      <a:pt x="172" y="299"/>
                    </a:lnTo>
                    <a:lnTo>
                      <a:pt x="176" y="299"/>
                    </a:lnTo>
                    <a:lnTo>
                      <a:pt x="176" y="299"/>
                    </a:lnTo>
                    <a:lnTo>
                      <a:pt x="176" y="299"/>
                    </a:lnTo>
                    <a:lnTo>
                      <a:pt x="176" y="299"/>
                    </a:lnTo>
                    <a:lnTo>
                      <a:pt x="176" y="299"/>
                    </a:lnTo>
                    <a:lnTo>
                      <a:pt x="180" y="299"/>
                    </a:lnTo>
                    <a:lnTo>
                      <a:pt x="180" y="299"/>
                    </a:lnTo>
                    <a:lnTo>
                      <a:pt x="180" y="299"/>
                    </a:lnTo>
                    <a:lnTo>
                      <a:pt x="180" y="299"/>
                    </a:lnTo>
                    <a:lnTo>
                      <a:pt x="180" y="299"/>
                    </a:lnTo>
                    <a:lnTo>
                      <a:pt x="180" y="299"/>
                    </a:lnTo>
                    <a:lnTo>
                      <a:pt x="180" y="299"/>
                    </a:lnTo>
                    <a:lnTo>
                      <a:pt x="180" y="299"/>
                    </a:lnTo>
                    <a:lnTo>
                      <a:pt x="180" y="299"/>
                    </a:lnTo>
                    <a:lnTo>
                      <a:pt x="180" y="299"/>
                    </a:lnTo>
                    <a:lnTo>
                      <a:pt x="184" y="299"/>
                    </a:lnTo>
                    <a:lnTo>
                      <a:pt x="184" y="299"/>
                    </a:lnTo>
                    <a:lnTo>
                      <a:pt x="184" y="299"/>
                    </a:lnTo>
                    <a:lnTo>
                      <a:pt x="184" y="299"/>
                    </a:lnTo>
                    <a:lnTo>
                      <a:pt x="184" y="295"/>
                    </a:lnTo>
                    <a:lnTo>
                      <a:pt x="184" y="295"/>
                    </a:lnTo>
                    <a:lnTo>
                      <a:pt x="184" y="295"/>
                    </a:lnTo>
                    <a:lnTo>
                      <a:pt x="184" y="295"/>
                    </a:lnTo>
                    <a:lnTo>
                      <a:pt x="184" y="295"/>
                    </a:lnTo>
                    <a:lnTo>
                      <a:pt x="184" y="295"/>
                    </a:lnTo>
                    <a:lnTo>
                      <a:pt x="184" y="292"/>
                    </a:lnTo>
                    <a:lnTo>
                      <a:pt x="184" y="292"/>
                    </a:lnTo>
                    <a:lnTo>
                      <a:pt x="184" y="292"/>
                    </a:lnTo>
                    <a:lnTo>
                      <a:pt x="184" y="292"/>
                    </a:lnTo>
                    <a:lnTo>
                      <a:pt x="184" y="288"/>
                    </a:lnTo>
                    <a:lnTo>
                      <a:pt x="184" y="288"/>
                    </a:lnTo>
                    <a:lnTo>
                      <a:pt x="184" y="284"/>
                    </a:lnTo>
                    <a:lnTo>
                      <a:pt x="184" y="284"/>
                    </a:lnTo>
                    <a:lnTo>
                      <a:pt x="184" y="284"/>
                    </a:lnTo>
                    <a:lnTo>
                      <a:pt x="184" y="280"/>
                    </a:lnTo>
                    <a:lnTo>
                      <a:pt x="184" y="280"/>
                    </a:lnTo>
                    <a:lnTo>
                      <a:pt x="188" y="280"/>
                    </a:lnTo>
                    <a:lnTo>
                      <a:pt x="188" y="276"/>
                    </a:lnTo>
                    <a:lnTo>
                      <a:pt x="188" y="276"/>
                    </a:lnTo>
                    <a:lnTo>
                      <a:pt x="188" y="272"/>
                    </a:lnTo>
                    <a:lnTo>
                      <a:pt x="188" y="272"/>
                    </a:lnTo>
                    <a:lnTo>
                      <a:pt x="188" y="270"/>
                    </a:lnTo>
                    <a:lnTo>
                      <a:pt x="188" y="270"/>
                    </a:lnTo>
                    <a:lnTo>
                      <a:pt x="188" y="270"/>
                    </a:lnTo>
                    <a:lnTo>
                      <a:pt x="188" y="266"/>
                    </a:lnTo>
                    <a:lnTo>
                      <a:pt x="188" y="266"/>
                    </a:lnTo>
                    <a:lnTo>
                      <a:pt x="188" y="266"/>
                    </a:lnTo>
                    <a:lnTo>
                      <a:pt x="188" y="262"/>
                    </a:lnTo>
                    <a:lnTo>
                      <a:pt x="188" y="262"/>
                    </a:lnTo>
                    <a:lnTo>
                      <a:pt x="188" y="262"/>
                    </a:lnTo>
                    <a:lnTo>
                      <a:pt x="188" y="258"/>
                    </a:lnTo>
                    <a:lnTo>
                      <a:pt x="188" y="258"/>
                    </a:lnTo>
                    <a:lnTo>
                      <a:pt x="188" y="258"/>
                    </a:lnTo>
                    <a:lnTo>
                      <a:pt x="188" y="254"/>
                    </a:lnTo>
                    <a:lnTo>
                      <a:pt x="188" y="254"/>
                    </a:lnTo>
                    <a:lnTo>
                      <a:pt x="188" y="250"/>
                    </a:lnTo>
                    <a:lnTo>
                      <a:pt x="188" y="250"/>
                    </a:lnTo>
                    <a:lnTo>
                      <a:pt x="188" y="250"/>
                    </a:lnTo>
                    <a:lnTo>
                      <a:pt x="188" y="250"/>
                    </a:lnTo>
                    <a:lnTo>
                      <a:pt x="188" y="246"/>
                    </a:lnTo>
                    <a:lnTo>
                      <a:pt x="188" y="246"/>
                    </a:lnTo>
                    <a:lnTo>
                      <a:pt x="188" y="242"/>
                    </a:lnTo>
                    <a:lnTo>
                      <a:pt x="188" y="238"/>
                    </a:lnTo>
                    <a:lnTo>
                      <a:pt x="188" y="234"/>
                    </a:lnTo>
                    <a:lnTo>
                      <a:pt x="188" y="230"/>
                    </a:lnTo>
                    <a:lnTo>
                      <a:pt x="188" y="226"/>
                    </a:lnTo>
                    <a:lnTo>
                      <a:pt x="188" y="222"/>
                    </a:lnTo>
                    <a:lnTo>
                      <a:pt x="188" y="220"/>
                    </a:lnTo>
                    <a:lnTo>
                      <a:pt x="188" y="216"/>
                    </a:lnTo>
                    <a:lnTo>
                      <a:pt x="188" y="212"/>
                    </a:lnTo>
                    <a:lnTo>
                      <a:pt x="188" y="208"/>
                    </a:lnTo>
                    <a:lnTo>
                      <a:pt x="188" y="200"/>
                    </a:lnTo>
                    <a:lnTo>
                      <a:pt x="192" y="196"/>
                    </a:lnTo>
                    <a:lnTo>
                      <a:pt x="192" y="188"/>
                    </a:lnTo>
                    <a:lnTo>
                      <a:pt x="192" y="180"/>
                    </a:lnTo>
                    <a:lnTo>
                      <a:pt x="192" y="172"/>
                    </a:lnTo>
                    <a:lnTo>
                      <a:pt x="192" y="162"/>
                    </a:lnTo>
                    <a:lnTo>
                      <a:pt x="192" y="150"/>
                    </a:lnTo>
                    <a:lnTo>
                      <a:pt x="192" y="142"/>
                    </a:lnTo>
                    <a:lnTo>
                      <a:pt x="192" y="134"/>
                    </a:lnTo>
                    <a:lnTo>
                      <a:pt x="192" y="126"/>
                    </a:lnTo>
                    <a:lnTo>
                      <a:pt x="192" y="124"/>
                    </a:lnTo>
                    <a:lnTo>
                      <a:pt x="192" y="116"/>
                    </a:lnTo>
                    <a:lnTo>
                      <a:pt x="192" y="112"/>
                    </a:lnTo>
                    <a:lnTo>
                      <a:pt x="192" y="108"/>
                    </a:lnTo>
                    <a:lnTo>
                      <a:pt x="192" y="104"/>
                    </a:lnTo>
                    <a:lnTo>
                      <a:pt x="192" y="96"/>
                    </a:lnTo>
                    <a:lnTo>
                      <a:pt x="192" y="92"/>
                    </a:lnTo>
                    <a:lnTo>
                      <a:pt x="192" y="92"/>
                    </a:lnTo>
                    <a:lnTo>
                      <a:pt x="192" y="88"/>
                    </a:lnTo>
                    <a:lnTo>
                      <a:pt x="192" y="84"/>
                    </a:lnTo>
                    <a:lnTo>
                      <a:pt x="194" y="80"/>
                    </a:lnTo>
                    <a:lnTo>
                      <a:pt x="194" y="80"/>
                    </a:lnTo>
                    <a:lnTo>
                      <a:pt x="194" y="76"/>
                    </a:lnTo>
                    <a:lnTo>
                      <a:pt x="194" y="74"/>
                    </a:lnTo>
                    <a:lnTo>
                      <a:pt x="194" y="74"/>
                    </a:lnTo>
                    <a:lnTo>
                      <a:pt x="194" y="74"/>
                    </a:lnTo>
                    <a:lnTo>
                      <a:pt x="194" y="70"/>
                    </a:lnTo>
                    <a:lnTo>
                      <a:pt x="194" y="70"/>
                    </a:lnTo>
                    <a:lnTo>
                      <a:pt x="194" y="66"/>
                    </a:lnTo>
                    <a:lnTo>
                      <a:pt x="194" y="66"/>
                    </a:lnTo>
                    <a:lnTo>
                      <a:pt x="194" y="66"/>
                    </a:lnTo>
                    <a:lnTo>
                      <a:pt x="194" y="66"/>
                    </a:lnTo>
                    <a:lnTo>
                      <a:pt x="194" y="66"/>
                    </a:lnTo>
                    <a:lnTo>
                      <a:pt x="194" y="62"/>
                    </a:lnTo>
                    <a:lnTo>
                      <a:pt x="194" y="62"/>
                    </a:lnTo>
                    <a:lnTo>
                      <a:pt x="194" y="62"/>
                    </a:lnTo>
                    <a:lnTo>
                      <a:pt x="194" y="62"/>
                    </a:lnTo>
                    <a:lnTo>
                      <a:pt x="194" y="62"/>
                    </a:lnTo>
                    <a:lnTo>
                      <a:pt x="194" y="62"/>
                    </a:lnTo>
                    <a:lnTo>
                      <a:pt x="194" y="66"/>
                    </a:lnTo>
                    <a:lnTo>
                      <a:pt x="194" y="66"/>
                    </a:lnTo>
                    <a:lnTo>
                      <a:pt x="194" y="66"/>
                    </a:lnTo>
                    <a:lnTo>
                      <a:pt x="194" y="66"/>
                    </a:lnTo>
                    <a:lnTo>
                      <a:pt x="194" y="66"/>
                    </a:lnTo>
                    <a:lnTo>
                      <a:pt x="194" y="70"/>
                    </a:lnTo>
                    <a:lnTo>
                      <a:pt x="194" y="70"/>
                    </a:lnTo>
                    <a:lnTo>
                      <a:pt x="194" y="74"/>
                    </a:lnTo>
                    <a:lnTo>
                      <a:pt x="194" y="74"/>
                    </a:lnTo>
                    <a:lnTo>
                      <a:pt x="194" y="76"/>
                    </a:lnTo>
                    <a:lnTo>
                      <a:pt x="194" y="76"/>
                    </a:lnTo>
                    <a:lnTo>
                      <a:pt x="194" y="80"/>
                    </a:lnTo>
                    <a:lnTo>
                      <a:pt x="198" y="84"/>
                    </a:lnTo>
                    <a:lnTo>
                      <a:pt x="198" y="84"/>
                    </a:lnTo>
                    <a:lnTo>
                      <a:pt x="198" y="88"/>
                    </a:lnTo>
                    <a:lnTo>
                      <a:pt x="198" y="92"/>
                    </a:lnTo>
                    <a:lnTo>
                      <a:pt x="198" y="96"/>
                    </a:lnTo>
                    <a:lnTo>
                      <a:pt x="198" y="100"/>
                    </a:lnTo>
                    <a:lnTo>
                      <a:pt x="198" y="104"/>
                    </a:lnTo>
                    <a:lnTo>
                      <a:pt x="198" y="108"/>
                    </a:lnTo>
                    <a:lnTo>
                      <a:pt x="198" y="116"/>
                    </a:lnTo>
                    <a:lnTo>
                      <a:pt x="198" y="120"/>
                    </a:lnTo>
                    <a:lnTo>
                      <a:pt x="198" y="126"/>
                    </a:lnTo>
                    <a:lnTo>
                      <a:pt x="198" y="134"/>
                    </a:lnTo>
                    <a:lnTo>
                      <a:pt x="198" y="142"/>
                    </a:lnTo>
                    <a:lnTo>
                      <a:pt x="198" y="150"/>
                    </a:lnTo>
                    <a:lnTo>
                      <a:pt x="198" y="162"/>
                    </a:lnTo>
                    <a:lnTo>
                      <a:pt x="198" y="172"/>
                    </a:lnTo>
                    <a:lnTo>
                      <a:pt x="202" y="180"/>
                    </a:lnTo>
                    <a:lnTo>
                      <a:pt x="202" y="188"/>
                    </a:lnTo>
                    <a:lnTo>
                      <a:pt x="202" y="196"/>
                    </a:lnTo>
                    <a:lnTo>
                      <a:pt x="202" y="200"/>
                    </a:lnTo>
                    <a:lnTo>
                      <a:pt x="202" y="208"/>
                    </a:lnTo>
                    <a:lnTo>
                      <a:pt x="202" y="212"/>
                    </a:lnTo>
                    <a:lnTo>
                      <a:pt x="202" y="216"/>
                    </a:lnTo>
                    <a:lnTo>
                      <a:pt x="202" y="220"/>
                    </a:lnTo>
                    <a:lnTo>
                      <a:pt x="202" y="222"/>
                    </a:lnTo>
                    <a:lnTo>
                      <a:pt x="202" y="226"/>
                    </a:lnTo>
                    <a:lnTo>
                      <a:pt x="202" y="230"/>
                    </a:lnTo>
                    <a:lnTo>
                      <a:pt x="202" y="234"/>
                    </a:lnTo>
                    <a:lnTo>
                      <a:pt x="202" y="238"/>
                    </a:lnTo>
                    <a:lnTo>
                      <a:pt x="202" y="242"/>
                    </a:lnTo>
                    <a:lnTo>
                      <a:pt x="202" y="246"/>
                    </a:lnTo>
                    <a:lnTo>
                      <a:pt x="202" y="246"/>
                    </a:lnTo>
                    <a:lnTo>
                      <a:pt x="202" y="250"/>
                    </a:lnTo>
                    <a:lnTo>
                      <a:pt x="202" y="250"/>
                    </a:lnTo>
                    <a:lnTo>
                      <a:pt x="202" y="254"/>
                    </a:lnTo>
                    <a:lnTo>
                      <a:pt x="202" y="254"/>
                    </a:lnTo>
                    <a:lnTo>
                      <a:pt x="202" y="254"/>
                    </a:lnTo>
                    <a:lnTo>
                      <a:pt x="202" y="258"/>
                    </a:lnTo>
                    <a:lnTo>
                      <a:pt x="206" y="258"/>
                    </a:lnTo>
                    <a:lnTo>
                      <a:pt x="206" y="258"/>
                    </a:lnTo>
                    <a:lnTo>
                      <a:pt x="206" y="258"/>
                    </a:lnTo>
                    <a:lnTo>
                      <a:pt x="206" y="262"/>
                    </a:lnTo>
                    <a:lnTo>
                      <a:pt x="206" y="262"/>
                    </a:lnTo>
                    <a:lnTo>
                      <a:pt x="206" y="266"/>
                    </a:lnTo>
                    <a:lnTo>
                      <a:pt x="206" y="266"/>
                    </a:lnTo>
                    <a:lnTo>
                      <a:pt x="206" y="270"/>
                    </a:lnTo>
                    <a:lnTo>
                      <a:pt x="206" y="270"/>
                    </a:lnTo>
                    <a:lnTo>
                      <a:pt x="206" y="272"/>
                    </a:lnTo>
                    <a:lnTo>
                      <a:pt x="206" y="272"/>
                    </a:lnTo>
                    <a:lnTo>
                      <a:pt x="206" y="276"/>
                    </a:lnTo>
                    <a:lnTo>
                      <a:pt x="206" y="276"/>
                    </a:lnTo>
                    <a:lnTo>
                      <a:pt x="206" y="280"/>
                    </a:lnTo>
                    <a:lnTo>
                      <a:pt x="206" y="280"/>
                    </a:lnTo>
                    <a:lnTo>
                      <a:pt x="206" y="280"/>
                    </a:lnTo>
                    <a:lnTo>
                      <a:pt x="206" y="284"/>
                    </a:lnTo>
                    <a:lnTo>
                      <a:pt x="206" y="284"/>
                    </a:lnTo>
                    <a:lnTo>
                      <a:pt x="206" y="284"/>
                    </a:lnTo>
                    <a:lnTo>
                      <a:pt x="206" y="288"/>
                    </a:lnTo>
                    <a:lnTo>
                      <a:pt x="206" y="288"/>
                    </a:lnTo>
                    <a:lnTo>
                      <a:pt x="210" y="288"/>
                    </a:lnTo>
                    <a:lnTo>
                      <a:pt x="210" y="288"/>
                    </a:lnTo>
                    <a:lnTo>
                      <a:pt x="210" y="292"/>
                    </a:lnTo>
                    <a:lnTo>
                      <a:pt x="210" y="292"/>
                    </a:lnTo>
                    <a:lnTo>
                      <a:pt x="210" y="292"/>
                    </a:lnTo>
                    <a:lnTo>
                      <a:pt x="210" y="292"/>
                    </a:lnTo>
                    <a:lnTo>
                      <a:pt x="210" y="295"/>
                    </a:lnTo>
                    <a:lnTo>
                      <a:pt x="210" y="295"/>
                    </a:lnTo>
                    <a:lnTo>
                      <a:pt x="210" y="295"/>
                    </a:lnTo>
                    <a:lnTo>
                      <a:pt x="210" y="295"/>
                    </a:lnTo>
                    <a:lnTo>
                      <a:pt x="210" y="295"/>
                    </a:lnTo>
                    <a:lnTo>
                      <a:pt x="210" y="295"/>
                    </a:lnTo>
                    <a:lnTo>
                      <a:pt x="210" y="295"/>
                    </a:lnTo>
                    <a:lnTo>
                      <a:pt x="214" y="299"/>
                    </a:lnTo>
                    <a:lnTo>
                      <a:pt x="214" y="299"/>
                    </a:lnTo>
                    <a:lnTo>
                      <a:pt x="214" y="299"/>
                    </a:lnTo>
                    <a:lnTo>
                      <a:pt x="214" y="299"/>
                    </a:lnTo>
                    <a:lnTo>
                      <a:pt x="214" y="299"/>
                    </a:lnTo>
                    <a:lnTo>
                      <a:pt x="214" y="299"/>
                    </a:lnTo>
                    <a:lnTo>
                      <a:pt x="214" y="299"/>
                    </a:lnTo>
                    <a:lnTo>
                      <a:pt x="218" y="299"/>
                    </a:lnTo>
                    <a:lnTo>
                      <a:pt x="218" y="299"/>
                    </a:lnTo>
                    <a:lnTo>
                      <a:pt x="218" y="299"/>
                    </a:lnTo>
                    <a:lnTo>
                      <a:pt x="222" y="299"/>
                    </a:lnTo>
                    <a:lnTo>
                      <a:pt x="222" y="299"/>
                    </a:lnTo>
                    <a:lnTo>
                      <a:pt x="222" y="299"/>
                    </a:lnTo>
                    <a:lnTo>
                      <a:pt x="222" y="299"/>
                    </a:lnTo>
                    <a:lnTo>
                      <a:pt x="222" y="299"/>
                    </a:lnTo>
                    <a:lnTo>
                      <a:pt x="222" y="299"/>
                    </a:lnTo>
                    <a:lnTo>
                      <a:pt x="222" y="299"/>
                    </a:lnTo>
                    <a:lnTo>
                      <a:pt x="222" y="299"/>
                    </a:lnTo>
                    <a:lnTo>
                      <a:pt x="222" y="299"/>
                    </a:lnTo>
                    <a:lnTo>
                      <a:pt x="226" y="299"/>
                    </a:lnTo>
                    <a:lnTo>
                      <a:pt x="226" y="299"/>
                    </a:lnTo>
                    <a:lnTo>
                      <a:pt x="226" y="299"/>
                    </a:lnTo>
                    <a:lnTo>
                      <a:pt x="226" y="299"/>
                    </a:lnTo>
                    <a:lnTo>
                      <a:pt x="226" y="299"/>
                    </a:lnTo>
                    <a:lnTo>
                      <a:pt x="226" y="299"/>
                    </a:lnTo>
                    <a:lnTo>
                      <a:pt x="226" y="299"/>
                    </a:lnTo>
                    <a:lnTo>
                      <a:pt x="226" y="299"/>
                    </a:lnTo>
                    <a:lnTo>
                      <a:pt x="226" y="299"/>
                    </a:lnTo>
                    <a:lnTo>
                      <a:pt x="230" y="299"/>
                    </a:lnTo>
                    <a:lnTo>
                      <a:pt x="230" y="295"/>
                    </a:lnTo>
                    <a:lnTo>
                      <a:pt x="230" y="295"/>
                    </a:lnTo>
                    <a:lnTo>
                      <a:pt x="230" y="295"/>
                    </a:lnTo>
                    <a:lnTo>
                      <a:pt x="230" y="295"/>
                    </a:lnTo>
                    <a:lnTo>
                      <a:pt x="230" y="295"/>
                    </a:lnTo>
                    <a:lnTo>
                      <a:pt x="230" y="295"/>
                    </a:lnTo>
                    <a:lnTo>
                      <a:pt x="230" y="295"/>
                    </a:lnTo>
                    <a:lnTo>
                      <a:pt x="230" y="295"/>
                    </a:lnTo>
                    <a:lnTo>
                      <a:pt x="230" y="292"/>
                    </a:lnTo>
                    <a:lnTo>
                      <a:pt x="230" y="292"/>
                    </a:lnTo>
                    <a:lnTo>
                      <a:pt x="230" y="292"/>
                    </a:lnTo>
                    <a:lnTo>
                      <a:pt x="230" y="292"/>
                    </a:lnTo>
                    <a:lnTo>
                      <a:pt x="230" y="292"/>
                    </a:lnTo>
                    <a:lnTo>
                      <a:pt x="230" y="288"/>
                    </a:lnTo>
                    <a:lnTo>
                      <a:pt x="230" y="288"/>
                    </a:lnTo>
                    <a:lnTo>
                      <a:pt x="230" y="288"/>
                    </a:lnTo>
                    <a:lnTo>
                      <a:pt x="230" y="288"/>
                    </a:lnTo>
                    <a:lnTo>
                      <a:pt x="230" y="284"/>
                    </a:lnTo>
                    <a:lnTo>
                      <a:pt x="230" y="284"/>
                    </a:lnTo>
                    <a:lnTo>
                      <a:pt x="230" y="284"/>
                    </a:lnTo>
                    <a:lnTo>
                      <a:pt x="230" y="280"/>
                    </a:lnTo>
                    <a:lnTo>
                      <a:pt x="230" y="280"/>
                    </a:lnTo>
                    <a:lnTo>
                      <a:pt x="230" y="280"/>
                    </a:lnTo>
                    <a:lnTo>
                      <a:pt x="230" y="276"/>
                    </a:lnTo>
                    <a:lnTo>
                      <a:pt x="230" y="276"/>
                    </a:lnTo>
                    <a:lnTo>
                      <a:pt x="230" y="276"/>
                    </a:lnTo>
                    <a:lnTo>
                      <a:pt x="234" y="272"/>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 name="Freeform 235"/>
              <p:cNvSpPr>
                <a:spLocks/>
              </p:cNvSpPr>
              <p:nvPr/>
            </p:nvSpPr>
            <p:spPr bwMode="auto">
              <a:xfrm>
                <a:off x="4808" y="2317"/>
                <a:ext cx="75" cy="475"/>
              </a:xfrm>
              <a:custGeom>
                <a:avLst/>
                <a:gdLst>
                  <a:gd name="T0" fmla="*/ 0 w 150"/>
                  <a:gd name="T1" fmla="*/ 913 h 950"/>
                  <a:gd name="T2" fmla="*/ 0 w 150"/>
                  <a:gd name="T3" fmla="*/ 893 h 950"/>
                  <a:gd name="T4" fmla="*/ 0 w 150"/>
                  <a:gd name="T5" fmla="*/ 871 h 950"/>
                  <a:gd name="T6" fmla="*/ 0 w 150"/>
                  <a:gd name="T7" fmla="*/ 839 h 950"/>
                  <a:gd name="T8" fmla="*/ 0 w 150"/>
                  <a:gd name="T9" fmla="*/ 801 h 950"/>
                  <a:gd name="T10" fmla="*/ 4 w 150"/>
                  <a:gd name="T11" fmla="*/ 747 h 950"/>
                  <a:gd name="T12" fmla="*/ 4 w 150"/>
                  <a:gd name="T13" fmla="*/ 671 h 950"/>
                  <a:gd name="T14" fmla="*/ 4 w 150"/>
                  <a:gd name="T15" fmla="*/ 497 h 950"/>
                  <a:gd name="T16" fmla="*/ 8 w 150"/>
                  <a:gd name="T17" fmla="*/ 421 h 950"/>
                  <a:gd name="T18" fmla="*/ 8 w 150"/>
                  <a:gd name="T19" fmla="*/ 363 h 950"/>
                  <a:gd name="T20" fmla="*/ 8 w 150"/>
                  <a:gd name="T21" fmla="*/ 321 h 950"/>
                  <a:gd name="T22" fmla="*/ 8 w 150"/>
                  <a:gd name="T23" fmla="*/ 313 h 950"/>
                  <a:gd name="T24" fmla="*/ 10 w 150"/>
                  <a:gd name="T25" fmla="*/ 351 h 950"/>
                  <a:gd name="T26" fmla="*/ 10 w 150"/>
                  <a:gd name="T27" fmla="*/ 413 h 950"/>
                  <a:gd name="T28" fmla="*/ 10 w 150"/>
                  <a:gd name="T29" fmla="*/ 517 h 950"/>
                  <a:gd name="T30" fmla="*/ 14 w 150"/>
                  <a:gd name="T31" fmla="*/ 679 h 950"/>
                  <a:gd name="T32" fmla="*/ 14 w 150"/>
                  <a:gd name="T33" fmla="*/ 743 h 950"/>
                  <a:gd name="T34" fmla="*/ 18 w 150"/>
                  <a:gd name="T35" fmla="*/ 793 h 950"/>
                  <a:gd name="T36" fmla="*/ 18 w 150"/>
                  <a:gd name="T37" fmla="*/ 835 h 950"/>
                  <a:gd name="T38" fmla="*/ 18 w 150"/>
                  <a:gd name="T39" fmla="*/ 867 h 950"/>
                  <a:gd name="T40" fmla="*/ 18 w 150"/>
                  <a:gd name="T41" fmla="*/ 889 h 950"/>
                  <a:gd name="T42" fmla="*/ 22 w 150"/>
                  <a:gd name="T43" fmla="*/ 909 h 950"/>
                  <a:gd name="T44" fmla="*/ 22 w 150"/>
                  <a:gd name="T45" fmla="*/ 923 h 950"/>
                  <a:gd name="T46" fmla="*/ 22 w 150"/>
                  <a:gd name="T47" fmla="*/ 935 h 950"/>
                  <a:gd name="T48" fmla="*/ 26 w 150"/>
                  <a:gd name="T49" fmla="*/ 943 h 950"/>
                  <a:gd name="T50" fmla="*/ 26 w 150"/>
                  <a:gd name="T51" fmla="*/ 946 h 950"/>
                  <a:gd name="T52" fmla="*/ 30 w 150"/>
                  <a:gd name="T53" fmla="*/ 950 h 950"/>
                  <a:gd name="T54" fmla="*/ 46 w 150"/>
                  <a:gd name="T55" fmla="*/ 950 h 950"/>
                  <a:gd name="T56" fmla="*/ 60 w 150"/>
                  <a:gd name="T57" fmla="*/ 950 h 950"/>
                  <a:gd name="T58" fmla="*/ 76 w 150"/>
                  <a:gd name="T59" fmla="*/ 950 h 950"/>
                  <a:gd name="T60" fmla="*/ 92 w 150"/>
                  <a:gd name="T61" fmla="*/ 950 h 950"/>
                  <a:gd name="T62" fmla="*/ 106 w 150"/>
                  <a:gd name="T63" fmla="*/ 946 h 950"/>
                  <a:gd name="T64" fmla="*/ 114 w 150"/>
                  <a:gd name="T65" fmla="*/ 946 h 950"/>
                  <a:gd name="T66" fmla="*/ 122 w 150"/>
                  <a:gd name="T67" fmla="*/ 950 h 950"/>
                  <a:gd name="T68" fmla="*/ 122 w 150"/>
                  <a:gd name="T69" fmla="*/ 946 h 950"/>
                  <a:gd name="T70" fmla="*/ 126 w 150"/>
                  <a:gd name="T71" fmla="*/ 946 h 950"/>
                  <a:gd name="T72" fmla="*/ 126 w 150"/>
                  <a:gd name="T73" fmla="*/ 943 h 950"/>
                  <a:gd name="T74" fmla="*/ 126 w 150"/>
                  <a:gd name="T75" fmla="*/ 943 h 950"/>
                  <a:gd name="T76" fmla="*/ 126 w 150"/>
                  <a:gd name="T77" fmla="*/ 939 h 950"/>
                  <a:gd name="T78" fmla="*/ 126 w 150"/>
                  <a:gd name="T79" fmla="*/ 935 h 950"/>
                  <a:gd name="T80" fmla="*/ 130 w 150"/>
                  <a:gd name="T81" fmla="*/ 923 h 950"/>
                  <a:gd name="T82" fmla="*/ 130 w 150"/>
                  <a:gd name="T83" fmla="*/ 909 h 950"/>
                  <a:gd name="T84" fmla="*/ 130 w 150"/>
                  <a:gd name="T85" fmla="*/ 889 h 950"/>
                  <a:gd name="T86" fmla="*/ 130 w 150"/>
                  <a:gd name="T87" fmla="*/ 867 h 950"/>
                  <a:gd name="T88" fmla="*/ 130 w 150"/>
                  <a:gd name="T89" fmla="*/ 839 h 950"/>
                  <a:gd name="T90" fmla="*/ 130 w 150"/>
                  <a:gd name="T91" fmla="*/ 809 h 950"/>
                  <a:gd name="T92" fmla="*/ 134 w 150"/>
                  <a:gd name="T93" fmla="*/ 759 h 950"/>
                  <a:gd name="T94" fmla="*/ 134 w 150"/>
                  <a:gd name="T95" fmla="*/ 697 h 950"/>
                  <a:gd name="T96" fmla="*/ 134 w 150"/>
                  <a:gd name="T97" fmla="*/ 613 h 950"/>
                  <a:gd name="T98" fmla="*/ 134 w 150"/>
                  <a:gd name="T99" fmla="*/ 463 h 950"/>
                  <a:gd name="T100" fmla="*/ 138 w 150"/>
                  <a:gd name="T101" fmla="*/ 213 h 950"/>
                  <a:gd name="T102" fmla="*/ 138 w 150"/>
                  <a:gd name="T103" fmla="*/ 92 h 950"/>
                  <a:gd name="T104" fmla="*/ 138 w 150"/>
                  <a:gd name="T105" fmla="*/ 26 h 950"/>
                  <a:gd name="T106" fmla="*/ 142 w 150"/>
                  <a:gd name="T107" fmla="*/ 0 h 950"/>
                  <a:gd name="T108" fmla="*/ 142 w 150"/>
                  <a:gd name="T109" fmla="*/ 10 h 950"/>
                  <a:gd name="T110" fmla="*/ 142 w 150"/>
                  <a:gd name="T111" fmla="*/ 68 h 950"/>
                  <a:gd name="T112" fmla="*/ 142 w 150"/>
                  <a:gd name="T113" fmla="*/ 147 h 950"/>
                  <a:gd name="T114" fmla="*/ 146 w 150"/>
                  <a:gd name="T115" fmla="*/ 195 h 950"/>
                  <a:gd name="T116" fmla="*/ 146 w 150"/>
                  <a:gd name="T117" fmla="*/ 355 h 950"/>
                  <a:gd name="T118" fmla="*/ 146 w 150"/>
                  <a:gd name="T119" fmla="*/ 525 h 950"/>
                  <a:gd name="T120" fmla="*/ 150 w 150"/>
                  <a:gd name="T121" fmla="*/ 629 h 950"/>
                  <a:gd name="T122" fmla="*/ 150 w 150"/>
                  <a:gd name="T123" fmla="*/ 701 h 950"/>
                  <a:gd name="T124" fmla="*/ 150 w 150"/>
                  <a:gd name="T125" fmla="*/ 755 h 9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0" h="950">
                    <a:moveTo>
                      <a:pt x="0" y="923"/>
                    </a:moveTo>
                    <a:lnTo>
                      <a:pt x="0" y="923"/>
                    </a:lnTo>
                    <a:lnTo>
                      <a:pt x="0" y="921"/>
                    </a:lnTo>
                    <a:lnTo>
                      <a:pt x="0" y="921"/>
                    </a:lnTo>
                    <a:lnTo>
                      <a:pt x="0" y="917"/>
                    </a:lnTo>
                    <a:lnTo>
                      <a:pt x="0" y="917"/>
                    </a:lnTo>
                    <a:lnTo>
                      <a:pt x="0" y="913"/>
                    </a:lnTo>
                    <a:lnTo>
                      <a:pt x="0" y="913"/>
                    </a:lnTo>
                    <a:lnTo>
                      <a:pt x="0" y="909"/>
                    </a:lnTo>
                    <a:lnTo>
                      <a:pt x="0" y="909"/>
                    </a:lnTo>
                    <a:lnTo>
                      <a:pt x="0" y="905"/>
                    </a:lnTo>
                    <a:lnTo>
                      <a:pt x="0" y="905"/>
                    </a:lnTo>
                    <a:lnTo>
                      <a:pt x="0" y="901"/>
                    </a:lnTo>
                    <a:lnTo>
                      <a:pt x="0" y="901"/>
                    </a:lnTo>
                    <a:lnTo>
                      <a:pt x="0" y="897"/>
                    </a:lnTo>
                    <a:lnTo>
                      <a:pt x="0" y="893"/>
                    </a:lnTo>
                    <a:lnTo>
                      <a:pt x="0" y="893"/>
                    </a:lnTo>
                    <a:lnTo>
                      <a:pt x="0" y="889"/>
                    </a:lnTo>
                    <a:lnTo>
                      <a:pt x="0" y="885"/>
                    </a:lnTo>
                    <a:lnTo>
                      <a:pt x="0" y="881"/>
                    </a:lnTo>
                    <a:lnTo>
                      <a:pt x="0" y="881"/>
                    </a:lnTo>
                    <a:lnTo>
                      <a:pt x="0" y="877"/>
                    </a:lnTo>
                    <a:lnTo>
                      <a:pt x="0" y="873"/>
                    </a:lnTo>
                    <a:lnTo>
                      <a:pt x="0" y="871"/>
                    </a:lnTo>
                    <a:lnTo>
                      <a:pt x="0" y="867"/>
                    </a:lnTo>
                    <a:lnTo>
                      <a:pt x="0" y="863"/>
                    </a:lnTo>
                    <a:lnTo>
                      <a:pt x="0" y="859"/>
                    </a:lnTo>
                    <a:lnTo>
                      <a:pt x="0" y="859"/>
                    </a:lnTo>
                    <a:lnTo>
                      <a:pt x="0" y="855"/>
                    </a:lnTo>
                    <a:lnTo>
                      <a:pt x="0" y="851"/>
                    </a:lnTo>
                    <a:lnTo>
                      <a:pt x="0" y="847"/>
                    </a:lnTo>
                    <a:lnTo>
                      <a:pt x="0" y="839"/>
                    </a:lnTo>
                    <a:lnTo>
                      <a:pt x="0" y="835"/>
                    </a:lnTo>
                    <a:lnTo>
                      <a:pt x="0" y="831"/>
                    </a:lnTo>
                    <a:lnTo>
                      <a:pt x="0" y="827"/>
                    </a:lnTo>
                    <a:lnTo>
                      <a:pt x="0" y="823"/>
                    </a:lnTo>
                    <a:lnTo>
                      <a:pt x="0" y="821"/>
                    </a:lnTo>
                    <a:lnTo>
                      <a:pt x="0" y="813"/>
                    </a:lnTo>
                    <a:lnTo>
                      <a:pt x="0" y="809"/>
                    </a:lnTo>
                    <a:lnTo>
                      <a:pt x="0" y="801"/>
                    </a:lnTo>
                    <a:lnTo>
                      <a:pt x="0" y="797"/>
                    </a:lnTo>
                    <a:lnTo>
                      <a:pt x="0" y="789"/>
                    </a:lnTo>
                    <a:lnTo>
                      <a:pt x="0" y="781"/>
                    </a:lnTo>
                    <a:lnTo>
                      <a:pt x="4" y="777"/>
                    </a:lnTo>
                    <a:lnTo>
                      <a:pt x="4" y="771"/>
                    </a:lnTo>
                    <a:lnTo>
                      <a:pt x="4" y="763"/>
                    </a:lnTo>
                    <a:lnTo>
                      <a:pt x="4" y="755"/>
                    </a:lnTo>
                    <a:lnTo>
                      <a:pt x="4" y="747"/>
                    </a:lnTo>
                    <a:lnTo>
                      <a:pt x="4" y="739"/>
                    </a:lnTo>
                    <a:lnTo>
                      <a:pt x="4" y="731"/>
                    </a:lnTo>
                    <a:lnTo>
                      <a:pt x="4" y="721"/>
                    </a:lnTo>
                    <a:lnTo>
                      <a:pt x="4" y="713"/>
                    </a:lnTo>
                    <a:lnTo>
                      <a:pt x="4" y="705"/>
                    </a:lnTo>
                    <a:lnTo>
                      <a:pt x="4" y="693"/>
                    </a:lnTo>
                    <a:lnTo>
                      <a:pt x="4" y="681"/>
                    </a:lnTo>
                    <a:lnTo>
                      <a:pt x="4" y="671"/>
                    </a:lnTo>
                    <a:lnTo>
                      <a:pt x="4" y="655"/>
                    </a:lnTo>
                    <a:lnTo>
                      <a:pt x="4" y="635"/>
                    </a:lnTo>
                    <a:lnTo>
                      <a:pt x="4" y="613"/>
                    </a:lnTo>
                    <a:lnTo>
                      <a:pt x="4" y="585"/>
                    </a:lnTo>
                    <a:lnTo>
                      <a:pt x="4" y="559"/>
                    </a:lnTo>
                    <a:lnTo>
                      <a:pt x="4" y="533"/>
                    </a:lnTo>
                    <a:lnTo>
                      <a:pt x="4" y="509"/>
                    </a:lnTo>
                    <a:lnTo>
                      <a:pt x="4" y="497"/>
                    </a:lnTo>
                    <a:lnTo>
                      <a:pt x="4" y="489"/>
                    </a:lnTo>
                    <a:lnTo>
                      <a:pt x="4" y="483"/>
                    </a:lnTo>
                    <a:lnTo>
                      <a:pt x="4" y="475"/>
                    </a:lnTo>
                    <a:lnTo>
                      <a:pt x="8" y="463"/>
                    </a:lnTo>
                    <a:lnTo>
                      <a:pt x="8" y="451"/>
                    </a:lnTo>
                    <a:lnTo>
                      <a:pt x="8" y="439"/>
                    </a:lnTo>
                    <a:lnTo>
                      <a:pt x="8" y="433"/>
                    </a:lnTo>
                    <a:lnTo>
                      <a:pt x="8" y="421"/>
                    </a:lnTo>
                    <a:lnTo>
                      <a:pt x="8" y="413"/>
                    </a:lnTo>
                    <a:lnTo>
                      <a:pt x="8" y="405"/>
                    </a:lnTo>
                    <a:lnTo>
                      <a:pt x="8" y="397"/>
                    </a:lnTo>
                    <a:lnTo>
                      <a:pt x="8" y="389"/>
                    </a:lnTo>
                    <a:lnTo>
                      <a:pt x="8" y="383"/>
                    </a:lnTo>
                    <a:lnTo>
                      <a:pt x="8" y="375"/>
                    </a:lnTo>
                    <a:lnTo>
                      <a:pt x="8" y="371"/>
                    </a:lnTo>
                    <a:lnTo>
                      <a:pt x="8" y="363"/>
                    </a:lnTo>
                    <a:lnTo>
                      <a:pt x="8" y="355"/>
                    </a:lnTo>
                    <a:lnTo>
                      <a:pt x="8" y="347"/>
                    </a:lnTo>
                    <a:lnTo>
                      <a:pt x="8" y="341"/>
                    </a:lnTo>
                    <a:lnTo>
                      <a:pt x="8" y="337"/>
                    </a:lnTo>
                    <a:lnTo>
                      <a:pt x="8" y="329"/>
                    </a:lnTo>
                    <a:lnTo>
                      <a:pt x="8" y="325"/>
                    </a:lnTo>
                    <a:lnTo>
                      <a:pt x="8" y="321"/>
                    </a:lnTo>
                    <a:lnTo>
                      <a:pt x="8" y="321"/>
                    </a:lnTo>
                    <a:lnTo>
                      <a:pt x="8" y="317"/>
                    </a:lnTo>
                    <a:lnTo>
                      <a:pt x="8" y="313"/>
                    </a:lnTo>
                    <a:lnTo>
                      <a:pt x="8" y="313"/>
                    </a:lnTo>
                    <a:lnTo>
                      <a:pt x="8" y="313"/>
                    </a:lnTo>
                    <a:lnTo>
                      <a:pt x="8" y="313"/>
                    </a:lnTo>
                    <a:lnTo>
                      <a:pt x="8" y="313"/>
                    </a:lnTo>
                    <a:lnTo>
                      <a:pt x="8" y="313"/>
                    </a:lnTo>
                    <a:lnTo>
                      <a:pt x="8" y="313"/>
                    </a:lnTo>
                    <a:lnTo>
                      <a:pt x="10" y="317"/>
                    </a:lnTo>
                    <a:lnTo>
                      <a:pt x="10" y="321"/>
                    </a:lnTo>
                    <a:lnTo>
                      <a:pt x="10" y="325"/>
                    </a:lnTo>
                    <a:lnTo>
                      <a:pt x="10" y="329"/>
                    </a:lnTo>
                    <a:lnTo>
                      <a:pt x="10" y="333"/>
                    </a:lnTo>
                    <a:lnTo>
                      <a:pt x="10" y="337"/>
                    </a:lnTo>
                    <a:lnTo>
                      <a:pt x="10" y="343"/>
                    </a:lnTo>
                    <a:lnTo>
                      <a:pt x="10" y="351"/>
                    </a:lnTo>
                    <a:lnTo>
                      <a:pt x="10" y="359"/>
                    </a:lnTo>
                    <a:lnTo>
                      <a:pt x="10" y="367"/>
                    </a:lnTo>
                    <a:lnTo>
                      <a:pt x="10" y="371"/>
                    </a:lnTo>
                    <a:lnTo>
                      <a:pt x="10" y="379"/>
                    </a:lnTo>
                    <a:lnTo>
                      <a:pt x="10" y="387"/>
                    </a:lnTo>
                    <a:lnTo>
                      <a:pt x="10" y="393"/>
                    </a:lnTo>
                    <a:lnTo>
                      <a:pt x="10" y="401"/>
                    </a:lnTo>
                    <a:lnTo>
                      <a:pt x="10" y="413"/>
                    </a:lnTo>
                    <a:lnTo>
                      <a:pt x="10" y="421"/>
                    </a:lnTo>
                    <a:lnTo>
                      <a:pt x="10" y="433"/>
                    </a:lnTo>
                    <a:lnTo>
                      <a:pt x="10" y="443"/>
                    </a:lnTo>
                    <a:lnTo>
                      <a:pt x="10" y="455"/>
                    </a:lnTo>
                    <a:lnTo>
                      <a:pt x="10" y="467"/>
                    </a:lnTo>
                    <a:lnTo>
                      <a:pt x="10" y="483"/>
                    </a:lnTo>
                    <a:lnTo>
                      <a:pt x="10" y="497"/>
                    </a:lnTo>
                    <a:lnTo>
                      <a:pt x="10" y="517"/>
                    </a:lnTo>
                    <a:lnTo>
                      <a:pt x="14" y="539"/>
                    </a:lnTo>
                    <a:lnTo>
                      <a:pt x="14" y="571"/>
                    </a:lnTo>
                    <a:lnTo>
                      <a:pt x="14" y="597"/>
                    </a:lnTo>
                    <a:lnTo>
                      <a:pt x="14" y="621"/>
                    </a:lnTo>
                    <a:lnTo>
                      <a:pt x="14" y="635"/>
                    </a:lnTo>
                    <a:lnTo>
                      <a:pt x="14" y="655"/>
                    </a:lnTo>
                    <a:lnTo>
                      <a:pt x="14" y="667"/>
                    </a:lnTo>
                    <a:lnTo>
                      <a:pt x="14" y="679"/>
                    </a:lnTo>
                    <a:lnTo>
                      <a:pt x="14" y="685"/>
                    </a:lnTo>
                    <a:lnTo>
                      <a:pt x="14" y="693"/>
                    </a:lnTo>
                    <a:lnTo>
                      <a:pt x="14" y="705"/>
                    </a:lnTo>
                    <a:lnTo>
                      <a:pt x="14" y="713"/>
                    </a:lnTo>
                    <a:lnTo>
                      <a:pt x="14" y="721"/>
                    </a:lnTo>
                    <a:lnTo>
                      <a:pt x="14" y="727"/>
                    </a:lnTo>
                    <a:lnTo>
                      <a:pt x="14" y="735"/>
                    </a:lnTo>
                    <a:lnTo>
                      <a:pt x="14" y="743"/>
                    </a:lnTo>
                    <a:lnTo>
                      <a:pt x="14" y="751"/>
                    </a:lnTo>
                    <a:lnTo>
                      <a:pt x="14" y="759"/>
                    </a:lnTo>
                    <a:lnTo>
                      <a:pt x="14" y="767"/>
                    </a:lnTo>
                    <a:lnTo>
                      <a:pt x="14" y="771"/>
                    </a:lnTo>
                    <a:lnTo>
                      <a:pt x="14" y="777"/>
                    </a:lnTo>
                    <a:lnTo>
                      <a:pt x="18" y="781"/>
                    </a:lnTo>
                    <a:lnTo>
                      <a:pt x="18" y="789"/>
                    </a:lnTo>
                    <a:lnTo>
                      <a:pt x="18" y="793"/>
                    </a:lnTo>
                    <a:lnTo>
                      <a:pt x="18" y="801"/>
                    </a:lnTo>
                    <a:lnTo>
                      <a:pt x="18" y="805"/>
                    </a:lnTo>
                    <a:lnTo>
                      <a:pt x="18" y="813"/>
                    </a:lnTo>
                    <a:lnTo>
                      <a:pt x="18" y="817"/>
                    </a:lnTo>
                    <a:lnTo>
                      <a:pt x="18" y="821"/>
                    </a:lnTo>
                    <a:lnTo>
                      <a:pt x="18" y="827"/>
                    </a:lnTo>
                    <a:lnTo>
                      <a:pt x="18" y="831"/>
                    </a:lnTo>
                    <a:lnTo>
                      <a:pt x="18" y="835"/>
                    </a:lnTo>
                    <a:lnTo>
                      <a:pt x="18" y="839"/>
                    </a:lnTo>
                    <a:lnTo>
                      <a:pt x="18" y="843"/>
                    </a:lnTo>
                    <a:lnTo>
                      <a:pt x="18" y="847"/>
                    </a:lnTo>
                    <a:lnTo>
                      <a:pt x="18" y="851"/>
                    </a:lnTo>
                    <a:lnTo>
                      <a:pt x="18" y="855"/>
                    </a:lnTo>
                    <a:lnTo>
                      <a:pt x="18" y="859"/>
                    </a:lnTo>
                    <a:lnTo>
                      <a:pt x="18" y="863"/>
                    </a:lnTo>
                    <a:lnTo>
                      <a:pt x="18" y="867"/>
                    </a:lnTo>
                    <a:lnTo>
                      <a:pt x="18" y="871"/>
                    </a:lnTo>
                    <a:lnTo>
                      <a:pt x="18" y="873"/>
                    </a:lnTo>
                    <a:lnTo>
                      <a:pt x="18" y="873"/>
                    </a:lnTo>
                    <a:lnTo>
                      <a:pt x="18" y="877"/>
                    </a:lnTo>
                    <a:lnTo>
                      <a:pt x="18" y="881"/>
                    </a:lnTo>
                    <a:lnTo>
                      <a:pt x="18" y="885"/>
                    </a:lnTo>
                    <a:lnTo>
                      <a:pt x="18" y="885"/>
                    </a:lnTo>
                    <a:lnTo>
                      <a:pt x="18" y="889"/>
                    </a:lnTo>
                    <a:lnTo>
                      <a:pt x="18" y="893"/>
                    </a:lnTo>
                    <a:lnTo>
                      <a:pt x="18" y="893"/>
                    </a:lnTo>
                    <a:lnTo>
                      <a:pt x="18" y="897"/>
                    </a:lnTo>
                    <a:lnTo>
                      <a:pt x="18" y="901"/>
                    </a:lnTo>
                    <a:lnTo>
                      <a:pt x="18" y="901"/>
                    </a:lnTo>
                    <a:lnTo>
                      <a:pt x="22" y="905"/>
                    </a:lnTo>
                    <a:lnTo>
                      <a:pt x="22" y="905"/>
                    </a:lnTo>
                    <a:lnTo>
                      <a:pt x="22" y="909"/>
                    </a:lnTo>
                    <a:lnTo>
                      <a:pt x="22" y="909"/>
                    </a:lnTo>
                    <a:lnTo>
                      <a:pt x="22" y="913"/>
                    </a:lnTo>
                    <a:lnTo>
                      <a:pt x="22" y="913"/>
                    </a:lnTo>
                    <a:lnTo>
                      <a:pt x="22" y="917"/>
                    </a:lnTo>
                    <a:lnTo>
                      <a:pt x="22" y="917"/>
                    </a:lnTo>
                    <a:lnTo>
                      <a:pt x="22" y="921"/>
                    </a:lnTo>
                    <a:lnTo>
                      <a:pt x="22" y="921"/>
                    </a:lnTo>
                    <a:lnTo>
                      <a:pt x="22" y="923"/>
                    </a:lnTo>
                    <a:lnTo>
                      <a:pt x="22" y="923"/>
                    </a:lnTo>
                    <a:lnTo>
                      <a:pt x="22" y="927"/>
                    </a:lnTo>
                    <a:lnTo>
                      <a:pt x="22" y="927"/>
                    </a:lnTo>
                    <a:lnTo>
                      <a:pt x="22" y="931"/>
                    </a:lnTo>
                    <a:lnTo>
                      <a:pt x="22" y="931"/>
                    </a:lnTo>
                    <a:lnTo>
                      <a:pt x="22" y="931"/>
                    </a:lnTo>
                    <a:lnTo>
                      <a:pt x="22" y="935"/>
                    </a:lnTo>
                    <a:lnTo>
                      <a:pt x="22" y="935"/>
                    </a:lnTo>
                    <a:lnTo>
                      <a:pt x="22" y="935"/>
                    </a:lnTo>
                    <a:lnTo>
                      <a:pt x="22" y="939"/>
                    </a:lnTo>
                    <a:lnTo>
                      <a:pt x="22" y="939"/>
                    </a:lnTo>
                    <a:lnTo>
                      <a:pt x="22" y="939"/>
                    </a:lnTo>
                    <a:lnTo>
                      <a:pt x="26" y="939"/>
                    </a:lnTo>
                    <a:lnTo>
                      <a:pt x="26" y="943"/>
                    </a:lnTo>
                    <a:lnTo>
                      <a:pt x="26" y="943"/>
                    </a:lnTo>
                    <a:lnTo>
                      <a:pt x="26" y="943"/>
                    </a:lnTo>
                    <a:lnTo>
                      <a:pt x="26" y="943"/>
                    </a:lnTo>
                    <a:lnTo>
                      <a:pt x="26" y="946"/>
                    </a:lnTo>
                    <a:lnTo>
                      <a:pt x="26" y="946"/>
                    </a:lnTo>
                    <a:lnTo>
                      <a:pt x="26" y="946"/>
                    </a:lnTo>
                    <a:lnTo>
                      <a:pt x="26" y="946"/>
                    </a:lnTo>
                    <a:lnTo>
                      <a:pt x="26" y="946"/>
                    </a:lnTo>
                    <a:lnTo>
                      <a:pt x="26" y="946"/>
                    </a:lnTo>
                    <a:lnTo>
                      <a:pt x="26" y="946"/>
                    </a:lnTo>
                    <a:lnTo>
                      <a:pt x="26" y="950"/>
                    </a:lnTo>
                    <a:lnTo>
                      <a:pt x="26" y="950"/>
                    </a:lnTo>
                    <a:lnTo>
                      <a:pt x="30" y="950"/>
                    </a:lnTo>
                    <a:lnTo>
                      <a:pt x="30" y="950"/>
                    </a:lnTo>
                    <a:lnTo>
                      <a:pt x="30" y="950"/>
                    </a:lnTo>
                    <a:lnTo>
                      <a:pt x="30" y="950"/>
                    </a:lnTo>
                    <a:lnTo>
                      <a:pt x="30" y="950"/>
                    </a:lnTo>
                    <a:lnTo>
                      <a:pt x="30" y="950"/>
                    </a:lnTo>
                    <a:lnTo>
                      <a:pt x="34" y="950"/>
                    </a:lnTo>
                    <a:lnTo>
                      <a:pt x="34" y="950"/>
                    </a:lnTo>
                    <a:lnTo>
                      <a:pt x="34" y="950"/>
                    </a:lnTo>
                    <a:lnTo>
                      <a:pt x="38" y="950"/>
                    </a:lnTo>
                    <a:lnTo>
                      <a:pt x="38" y="950"/>
                    </a:lnTo>
                    <a:lnTo>
                      <a:pt x="42" y="950"/>
                    </a:lnTo>
                    <a:lnTo>
                      <a:pt x="42" y="950"/>
                    </a:lnTo>
                    <a:lnTo>
                      <a:pt x="46" y="950"/>
                    </a:lnTo>
                    <a:lnTo>
                      <a:pt x="46" y="950"/>
                    </a:lnTo>
                    <a:lnTo>
                      <a:pt x="50" y="950"/>
                    </a:lnTo>
                    <a:lnTo>
                      <a:pt x="54" y="950"/>
                    </a:lnTo>
                    <a:lnTo>
                      <a:pt x="54" y="950"/>
                    </a:lnTo>
                    <a:lnTo>
                      <a:pt x="56" y="950"/>
                    </a:lnTo>
                    <a:lnTo>
                      <a:pt x="56" y="950"/>
                    </a:lnTo>
                    <a:lnTo>
                      <a:pt x="60" y="950"/>
                    </a:lnTo>
                    <a:lnTo>
                      <a:pt x="60" y="950"/>
                    </a:lnTo>
                    <a:lnTo>
                      <a:pt x="64" y="950"/>
                    </a:lnTo>
                    <a:lnTo>
                      <a:pt x="68" y="950"/>
                    </a:lnTo>
                    <a:lnTo>
                      <a:pt x="68" y="950"/>
                    </a:lnTo>
                    <a:lnTo>
                      <a:pt x="72" y="950"/>
                    </a:lnTo>
                    <a:lnTo>
                      <a:pt x="72" y="950"/>
                    </a:lnTo>
                    <a:lnTo>
                      <a:pt x="76" y="950"/>
                    </a:lnTo>
                    <a:lnTo>
                      <a:pt x="76" y="950"/>
                    </a:lnTo>
                    <a:lnTo>
                      <a:pt x="76" y="950"/>
                    </a:lnTo>
                    <a:lnTo>
                      <a:pt x="80" y="950"/>
                    </a:lnTo>
                    <a:lnTo>
                      <a:pt x="80" y="950"/>
                    </a:lnTo>
                    <a:lnTo>
                      <a:pt x="84" y="950"/>
                    </a:lnTo>
                    <a:lnTo>
                      <a:pt x="84" y="950"/>
                    </a:lnTo>
                    <a:lnTo>
                      <a:pt x="84" y="950"/>
                    </a:lnTo>
                    <a:lnTo>
                      <a:pt x="88" y="950"/>
                    </a:lnTo>
                    <a:lnTo>
                      <a:pt x="92" y="950"/>
                    </a:lnTo>
                    <a:lnTo>
                      <a:pt x="92" y="950"/>
                    </a:lnTo>
                    <a:lnTo>
                      <a:pt x="92" y="950"/>
                    </a:lnTo>
                    <a:lnTo>
                      <a:pt x="96" y="950"/>
                    </a:lnTo>
                    <a:lnTo>
                      <a:pt x="96" y="950"/>
                    </a:lnTo>
                    <a:lnTo>
                      <a:pt x="100" y="950"/>
                    </a:lnTo>
                    <a:lnTo>
                      <a:pt x="100" y="950"/>
                    </a:lnTo>
                    <a:lnTo>
                      <a:pt x="104" y="950"/>
                    </a:lnTo>
                    <a:lnTo>
                      <a:pt x="104" y="950"/>
                    </a:lnTo>
                    <a:lnTo>
                      <a:pt x="106" y="946"/>
                    </a:lnTo>
                    <a:lnTo>
                      <a:pt x="106" y="946"/>
                    </a:lnTo>
                    <a:lnTo>
                      <a:pt x="106" y="946"/>
                    </a:lnTo>
                    <a:lnTo>
                      <a:pt x="110" y="946"/>
                    </a:lnTo>
                    <a:lnTo>
                      <a:pt x="110" y="946"/>
                    </a:lnTo>
                    <a:lnTo>
                      <a:pt x="110" y="946"/>
                    </a:lnTo>
                    <a:lnTo>
                      <a:pt x="110" y="946"/>
                    </a:lnTo>
                    <a:lnTo>
                      <a:pt x="114" y="946"/>
                    </a:lnTo>
                    <a:lnTo>
                      <a:pt x="114" y="946"/>
                    </a:lnTo>
                    <a:lnTo>
                      <a:pt x="114" y="946"/>
                    </a:lnTo>
                    <a:lnTo>
                      <a:pt x="114" y="946"/>
                    </a:lnTo>
                    <a:lnTo>
                      <a:pt x="118" y="946"/>
                    </a:lnTo>
                    <a:lnTo>
                      <a:pt x="118" y="950"/>
                    </a:lnTo>
                    <a:lnTo>
                      <a:pt x="118" y="950"/>
                    </a:lnTo>
                    <a:lnTo>
                      <a:pt x="118" y="950"/>
                    </a:lnTo>
                    <a:lnTo>
                      <a:pt x="122" y="950"/>
                    </a:lnTo>
                    <a:lnTo>
                      <a:pt x="122" y="950"/>
                    </a:lnTo>
                    <a:lnTo>
                      <a:pt x="122" y="950"/>
                    </a:lnTo>
                    <a:lnTo>
                      <a:pt x="122" y="950"/>
                    </a:lnTo>
                    <a:lnTo>
                      <a:pt x="122" y="950"/>
                    </a:lnTo>
                    <a:lnTo>
                      <a:pt x="122" y="950"/>
                    </a:lnTo>
                    <a:lnTo>
                      <a:pt x="122" y="950"/>
                    </a:lnTo>
                    <a:lnTo>
                      <a:pt x="122" y="946"/>
                    </a:lnTo>
                    <a:lnTo>
                      <a:pt x="122" y="946"/>
                    </a:lnTo>
                    <a:lnTo>
                      <a:pt x="122" y="946"/>
                    </a:lnTo>
                    <a:lnTo>
                      <a:pt x="122" y="946"/>
                    </a:lnTo>
                    <a:lnTo>
                      <a:pt x="126" y="946"/>
                    </a:lnTo>
                    <a:lnTo>
                      <a:pt x="126" y="946"/>
                    </a:lnTo>
                    <a:lnTo>
                      <a:pt x="126" y="946"/>
                    </a:lnTo>
                    <a:lnTo>
                      <a:pt x="126" y="946"/>
                    </a:lnTo>
                    <a:lnTo>
                      <a:pt x="126" y="946"/>
                    </a:lnTo>
                    <a:lnTo>
                      <a:pt x="126" y="946"/>
                    </a:lnTo>
                    <a:lnTo>
                      <a:pt x="126" y="946"/>
                    </a:lnTo>
                    <a:lnTo>
                      <a:pt x="126" y="946"/>
                    </a:lnTo>
                    <a:lnTo>
                      <a:pt x="126" y="946"/>
                    </a:lnTo>
                    <a:lnTo>
                      <a:pt x="126" y="943"/>
                    </a:lnTo>
                    <a:lnTo>
                      <a:pt x="126" y="943"/>
                    </a:lnTo>
                    <a:lnTo>
                      <a:pt x="126" y="943"/>
                    </a:lnTo>
                    <a:lnTo>
                      <a:pt x="126" y="943"/>
                    </a:lnTo>
                    <a:lnTo>
                      <a:pt x="126" y="943"/>
                    </a:lnTo>
                    <a:lnTo>
                      <a:pt x="126" y="943"/>
                    </a:lnTo>
                    <a:lnTo>
                      <a:pt x="126" y="943"/>
                    </a:lnTo>
                    <a:lnTo>
                      <a:pt x="126" y="943"/>
                    </a:lnTo>
                    <a:lnTo>
                      <a:pt x="126" y="943"/>
                    </a:lnTo>
                    <a:lnTo>
                      <a:pt x="126" y="943"/>
                    </a:lnTo>
                    <a:lnTo>
                      <a:pt x="126" y="943"/>
                    </a:lnTo>
                    <a:lnTo>
                      <a:pt x="126" y="943"/>
                    </a:lnTo>
                    <a:lnTo>
                      <a:pt x="126" y="943"/>
                    </a:lnTo>
                    <a:lnTo>
                      <a:pt x="126" y="943"/>
                    </a:lnTo>
                    <a:lnTo>
                      <a:pt x="126" y="943"/>
                    </a:lnTo>
                    <a:lnTo>
                      <a:pt x="126" y="943"/>
                    </a:lnTo>
                    <a:lnTo>
                      <a:pt x="126" y="943"/>
                    </a:lnTo>
                    <a:lnTo>
                      <a:pt x="126" y="939"/>
                    </a:lnTo>
                    <a:lnTo>
                      <a:pt x="126" y="943"/>
                    </a:lnTo>
                    <a:lnTo>
                      <a:pt x="126" y="939"/>
                    </a:lnTo>
                    <a:lnTo>
                      <a:pt x="126" y="939"/>
                    </a:lnTo>
                    <a:lnTo>
                      <a:pt x="126" y="939"/>
                    </a:lnTo>
                    <a:lnTo>
                      <a:pt x="126" y="939"/>
                    </a:lnTo>
                    <a:lnTo>
                      <a:pt x="126" y="939"/>
                    </a:lnTo>
                    <a:lnTo>
                      <a:pt x="126" y="939"/>
                    </a:lnTo>
                    <a:lnTo>
                      <a:pt x="126" y="939"/>
                    </a:lnTo>
                    <a:lnTo>
                      <a:pt x="126" y="935"/>
                    </a:lnTo>
                    <a:lnTo>
                      <a:pt x="126" y="935"/>
                    </a:lnTo>
                    <a:lnTo>
                      <a:pt x="126" y="935"/>
                    </a:lnTo>
                    <a:lnTo>
                      <a:pt x="126" y="935"/>
                    </a:lnTo>
                    <a:lnTo>
                      <a:pt x="126" y="931"/>
                    </a:lnTo>
                    <a:lnTo>
                      <a:pt x="126" y="931"/>
                    </a:lnTo>
                    <a:lnTo>
                      <a:pt x="126" y="931"/>
                    </a:lnTo>
                    <a:lnTo>
                      <a:pt x="130" y="927"/>
                    </a:lnTo>
                    <a:lnTo>
                      <a:pt x="130" y="927"/>
                    </a:lnTo>
                    <a:lnTo>
                      <a:pt x="130" y="923"/>
                    </a:lnTo>
                    <a:lnTo>
                      <a:pt x="130" y="923"/>
                    </a:lnTo>
                    <a:lnTo>
                      <a:pt x="130" y="923"/>
                    </a:lnTo>
                    <a:lnTo>
                      <a:pt x="130" y="921"/>
                    </a:lnTo>
                    <a:lnTo>
                      <a:pt x="130" y="921"/>
                    </a:lnTo>
                    <a:lnTo>
                      <a:pt x="130" y="917"/>
                    </a:lnTo>
                    <a:lnTo>
                      <a:pt x="130" y="917"/>
                    </a:lnTo>
                    <a:lnTo>
                      <a:pt x="130" y="917"/>
                    </a:lnTo>
                    <a:lnTo>
                      <a:pt x="130" y="913"/>
                    </a:lnTo>
                    <a:lnTo>
                      <a:pt x="130" y="913"/>
                    </a:lnTo>
                    <a:lnTo>
                      <a:pt x="130" y="909"/>
                    </a:lnTo>
                    <a:lnTo>
                      <a:pt x="130" y="905"/>
                    </a:lnTo>
                    <a:lnTo>
                      <a:pt x="130" y="905"/>
                    </a:lnTo>
                    <a:lnTo>
                      <a:pt x="130" y="901"/>
                    </a:lnTo>
                    <a:lnTo>
                      <a:pt x="130" y="901"/>
                    </a:lnTo>
                    <a:lnTo>
                      <a:pt x="130" y="897"/>
                    </a:lnTo>
                    <a:lnTo>
                      <a:pt x="130" y="897"/>
                    </a:lnTo>
                    <a:lnTo>
                      <a:pt x="130" y="893"/>
                    </a:lnTo>
                    <a:lnTo>
                      <a:pt x="130" y="889"/>
                    </a:lnTo>
                    <a:lnTo>
                      <a:pt x="130" y="889"/>
                    </a:lnTo>
                    <a:lnTo>
                      <a:pt x="130" y="885"/>
                    </a:lnTo>
                    <a:lnTo>
                      <a:pt x="130" y="881"/>
                    </a:lnTo>
                    <a:lnTo>
                      <a:pt x="130" y="877"/>
                    </a:lnTo>
                    <a:lnTo>
                      <a:pt x="130" y="877"/>
                    </a:lnTo>
                    <a:lnTo>
                      <a:pt x="130" y="873"/>
                    </a:lnTo>
                    <a:lnTo>
                      <a:pt x="130" y="871"/>
                    </a:lnTo>
                    <a:lnTo>
                      <a:pt x="130" y="867"/>
                    </a:lnTo>
                    <a:lnTo>
                      <a:pt x="130" y="863"/>
                    </a:lnTo>
                    <a:lnTo>
                      <a:pt x="130" y="859"/>
                    </a:lnTo>
                    <a:lnTo>
                      <a:pt x="130" y="859"/>
                    </a:lnTo>
                    <a:lnTo>
                      <a:pt x="130" y="855"/>
                    </a:lnTo>
                    <a:lnTo>
                      <a:pt x="130" y="851"/>
                    </a:lnTo>
                    <a:lnTo>
                      <a:pt x="130" y="847"/>
                    </a:lnTo>
                    <a:lnTo>
                      <a:pt x="130" y="843"/>
                    </a:lnTo>
                    <a:lnTo>
                      <a:pt x="130" y="839"/>
                    </a:lnTo>
                    <a:lnTo>
                      <a:pt x="130" y="835"/>
                    </a:lnTo>
                    <a:lnTo>
                      <a:pt x="130" y="831"/>
                    </a:lnTo>
                    <a:lnTo>
                      <a:pt x="130" y="827"/>
                    </a:lnTo>
                    <a:lnTo>
                      <a:pt x="130" y="823"/>
                    </a:lnTo>
                    <a:lnTo>
                      <a:pt x="130" y="821"/>
                    </a:lnTo>
                    <a:lnTo>
                      <a:pt x="130" y="817"/>
                    </a:lnTo>
                    <a:lnTo>
                      <a:pt x="130" y="813"/>
                    </a:lnTo>
                    <a:lnTo>
                      <a:pt x="130" y="809"/>
                    </a:lnTo>
                    <a:lnTo>
                      <a:pt x="130" y="801"/>
                    </a:lnTo>
                    <a:lnTo>
                      <a:pt x="130" y="797"/>
                    </a:lnTo>
                    <a:lnTo>
                      <a:pt x="130" y="789"/>
                    </a:lnTo>
                    <a:lnTo>
                      <a:pt x="134" y="781"/>
                    </a:lnTo>
                    <a:lnTo>
                      <a:pt x="134" y="777"/>
                    </a:lnTo>
                    <a:lnTo>
                      <a:pt x="134" y="771"/>
                    </a:lnTo>
                    <a:lnTo>
                      <a:pt x="134" y="763"/>
                    </a:lnTo>
                    <a:lnTo>
                      <a:pt x="134" y="759"/>
                    </a:lnTo>
                    <a:lnTo>
                      <a:pt x="134" y="751"/>
                    </a:lnTo>
                    <a:lnTo>
                      <a:pt x="134" y="743"/>
                    </a:lnTo>
                    <a:lnTo>
                      <a:pt x="134" y="735"/>
                    </a:lnTo>
                    <a:lnTo>
                      <a:pt x="134" y="727"/>
                    </a:lnTo>
                    <a:lnTo>
                      <a:pt x="134" y="725"/>
                    </a:lnTo>
                    <a:lnTo>
                      <a:pt x="134" y="717"/>
                    </a:lnTo>
                    <a:lnTo>
                      <a:pt x="134" y="705"/>
                    </a:lnTo>
                    <a:lnTo>
                      <a:pt x="134" y="697"/>
                    </a:lnTo>
                    <a:lnTo>
                      <a:pt x="134" y="689"/>
                    </a:lnTo>
                    <a:lnTo>
                      <a:pt x="134" y="681"/>
                    </a:lnTo>
                    <a:lnTo>
                      <a:pt x="134" y="675"/>
                    </a:lnTo>
                    <a:lnTo>
                      <a:pt x="134" y="667"/>
                    </a:lnTo>
                    <a:lnTo>
                      <a:pt x="134" y="655"/>
                    </a:lnTo>
                    <a:lnTo>
                      <a:pt x="134" y="643"/>
                    </a:lnTo>
                    <a:lnTo>
                      <a:pt x="134" y="629"/>
                    </a:lnTo>
                    <a:lnTo>
                      <a:pt x="134" y="613"/>
                    </a:lnTo>
                    <a:lnTo>
                      <a:pt x="134" y="597"/>
                    </a:lnTo>
                    <a:lnTo>
                      <a:pt x="134" y="583"/>
                    </a:lnTo>
                    <a:lnTo>
                      <a:pt x="134" y="567"/>
                    </a:lnTo>
                    <a:lnTo>
                      <a:pt x="134" y="547"/>
                    </a:lnTo>
                    <a:lnTo>
                      <a:pt x="134" y="529"/>
                    </a:lnTo>
                    <a:lnTo>
                      <a:pt x="134" y="509"/>
                    </a:lnTo>
                    <a:lnTo>
                      <a:pt x="134" y="485"/>
                    </a:lnTo>
                    <a:lnTo>
                      <a:pt x="134" y="463"/>
                    </a:lnTo>
                    <a:lnTo>
                      <a:pt x="134" y="433"/>
                    </a:lnTo>
                    <a:lnTo>
                      <a:pt x="134" y="393"/>
                    </a:lnTo>
                    <a:lnTo>
                      <a:pt x="138" y="351"/>
                    </a:lnTo>
                    <a:lnTo>
                      <a:pt x="138" y="313"/>
                    </a:lnTo>
                    <a:lnTo>
                      <a:pt x="138" y="283"/>
                    </a:lnTo>
                    <a:lnTo>
                      <a:pt x="138" y="259"/>
                    </a:lnTo>
                    <a:lnTo>
                      <a:pt x="138" y="233"/>
                    </a:lnTo>
                    <a:lnTo>
                      <a:pt x="138" y="213"/>
                    </a:lnTo>
                    <a:lnTo>
                      <a:pt x="138" y="191"/>
                    </a:lnTo>
                    <a:lnTo>
                      <a:pt x="138" y="175"/>
                    </a:lnTo>
                    <a:lnTo>
                      <a:pt x="138" y="155"/>
                    </a:lnTo>
                    <a:lnTo>
                      <a:pt x="138" y="141"/>
                    </a:lnTo>
                    <a:lnTo>
                      <a:pt x="138" y="126"/>
                    </a:lnTo>
                    <a:lnTo>
                      <a:pt x="138" y="114"/>
                    </a:lnTo>
                    <a:lnTo>
                      <a:pt x="138" y="102"/>
                    </a:lnTo>
                    <a:lnTo>
                      <a:pt x="138" y="92"/>
                    </a:lnTo>
                    <a:lnTo>
                      <a:pt x="138" y="80"/>
                    </a:lnTo>
                    <a:lnTo>
                      <a:pt x="138" y="68"/>
                    </a:lnTo>
                    <a:lnTo>
                      <a:pt x="138" y="60"/>
                    </a:lnTo>
                    <a:lnTo>
                      <a:pt x="138" y="52"/>
                    </a:lnTo>
                    <a:lnTo>
                      <a:pt x="138" y="46"/>
                    </a:lnTo>
                    <a:lnTo>
                      <a:pt x="138" y="38"/>
                    </a:lnTo>
                    <a:lnTo>
                      <a:pt x="138" y="30"/>
                    </a:lnTo>
                    <a:lnTo>
                      <a:pt x="138" y="26"/>
                    </a:lnTo>
                    <a:lnTo>
                      <a:pt x="138" y="18"/>
                    </a:lnTo>
                    <a:lnTo>
                      <a:pt x="138" y="14"/>
                    </a:lnTo>
                    <a:lnTo>
                      <a:pt x="142" y="10"/>
                    </a:lnTo>
                    <a:lnTo>
                      <a:pt x="142" y="6"/>
                    </a:lnTo>
                    <a:lnTo>
                      <a:pt x="142" y="4"/>
                    </a:lnTo>
                    <a:lnTo>
                      <a:pt x="142" y="4"/>
                    </a:lnTo>
                    <a:lnTo>
                      <a:pt x="142" y="0"/>
                    </a:lnTo>
                    <a:lnTo>
                      <a:pt x="142" y="0"/>
                    </a:lnTo>
                    <a:lnTo>
                      <a:pt x="142" y="0"/>
                    </a:lnTo>
                    <a:lnTo>
                      <a:pt x="142" y="0"/>
                    </a:lnTo>
                    <a:lnTo>
                      <a:pt x="142" y="0"/>
                    </a:lnTo>
                    <a:lnTo>
                      <a:pt x="142" y="0"/>
                    </a:lnTo>
                    <a:lnTo>
                      <a:pt x="142" y="4"/>
                    </a:lnTo>
                    <a:lnTo>
                      <a:pt x="142" y="6"/>
                    </a:lnTo>
                    <a:lnTo>
                      <a:pt x="142" y="10"/>
                    </a:lnTo>
                    <a:lnTo>
                      <a:pt x="142" y="10"/>
                    </a:lnTo>
                    <a:lnTo>
                      <a:pt x="142" y="18"/>
                    </a:lnTo>
                    <a:lnTo>
                      <a:pt x="142" y="22"/>
                    </a:lnTo>
                    <a:lnTo>
                      <a:pt x="142" y="30"/>
                    </a:lnTo>
                    <a:lnTo>
                      <a:pt x="142" y="34"/>
                    </a:lnTo>
                    <a:lnTo>
                      <a:pt x="142" y="42"/>
                    </a:lnTo>
                    <a:lnTo>
                      <a:pt x="142" y="50"/>
                    </a:lnTo>
                    <a:lnTo>
                      <a:pt x="142" y="56"/>
                    </a:lnTo>
                    <a:lnTo>
                      <a:pt x="142" y="68"/>
                    </a:lnTo>
                    <a:lnTo>
                      <a:pt x="142" y="76"/>
                    </a:lnTo>
                    <a:lnTo>
                      <a:pt x="142" y="88"/>
                    </a:lnTo>
                    <a:lnTo>
                      <a:pt x="142" y="102"/>
                    </a:lnTo>
                    <a:lnTo>
                      <a:pt x="142" y="114"/>
                    </a:lnTo>
                    <a:lnTo>
                      <a:pt x="142" y="126"/>
                    </a:lnTo>
                    <a:lnTo>
                      <a:pt x="142" y="134"/>
                    </a:lnTo>
                    <a:lnTo>
                      <a:pt x="142" y="141"/>
                    </a:lnTo>
                    <a:lnTo>
                      <a:pt x="142" y="147"/>
                    </a:lnTo>
                    <a:lnTo>
                      <a:pt x="142" y="151"/>
                    </a:lnTo>
                    <a:lnTo>
                      <a:pt x="142" y="159"/>
                    </a:lnTo>
                    <a:lnTo>
                      <a:pt x="142" y="167"/>
                    </a:lnTo>
                    <a:lnTo>
                      <a:pt x="146" y="175"/>
                    </a:lnTo>
                    <a:lnTo>
                      <a:pt x="146" y="179"/>
                    </a:lnTo>
                    <a:lnTo>
                      <a:pt x="146" y="183"/>
                    </a:lnTo>
                    <a:lnTo>
                      <a:pt x="146" y="187"/>
                    </a:lnTo>
                    <a:lnTo>
                      <a:pt x="146" y="195"/>
                    </a:lnTo>
                    <a:lnTo>
                      <a:pt x="146" y="197"/>
                    </a:lnTo>
                    <a:lnTo>
                      <a:pt x="146" y="201"/>
                    </a:lnTo>
                    <a:lnTo>
                      <a:pt x="146" y="201"/>
                    </a:lnTo>
                    <a:lnTo>
                      <a:pt x="146" y="217"/>
                    </a:lnTo>
                    <a:lnTo>
                      <a:pt x="146" y="241"/>
                    </a:lnTo>
                    <a:lnTo>
                      <a:pt x="146" y="271"/>
                    </a:lnTo>
                    <a:lnTo>
                      <a:pt x="146" y="309"/>
                    </a:lnTo>
                    <a:lnTo>
                      <a:pt x="146" y="355"/>
                    </a:lnTo>
                    <a:lnTo>
                      <a:pt x="146" y="393"/>
                    </a:lnTo>
                    <a:lnTo>
                      <a:pt x="146" y="417"/>
                    </a:lnTo>
                    <a:lnTo>
                      <a:pt x="146" y="439"/>
                    </a:lnTo>
                    <a:lnTo>
                      <a:pt x="146" y="459"/>
                    </a:lnTo>
                    <a:lnTo>
                      <a:pt x="146" y="479"/>
                    </a:lnTo>
                    <a:lnTo>
                      <a:pt x="146" y="493"/>
                    </a:lnTo>
                    <a:lnTo>
                      <a:pt x="146" y="513"/>
                    </a:lnTo>
                    <a:lnTo>
                      <a:pt x="146" y="525"/>
                    </a:lnTo>
                    <a:lnTo>
                      <a:pt x="146" y="539"/>
                    </a:lnTo>
                    <a:lnTo>
                      <a:pt x="146" y="555"/>
                    </a:lnTo>
                    <a:lnTo>
                      <a:pt x="150" y="571"/>
                    </a:lnTo>
                    <a:lnTo>
                      <a:pt x="150" y="583"/>
                    </a:lnTo>
                    <a:lnTo>
                      <a:pt x="150" y="593"/>
                    </a:lnTo>
                    <a:lnTo>
                      <a:pt x="150" y="609"/>
                    </a:lnTo>
                    <a:lnTo>
                      <a:pt x="150" y="621"/>
                    </a:lnTo>
                    <a:lnTo>
                      <a:pt x="150" y="629"/>
                    </a:lnTo>
                    <a:lnTo>
                      <a:pt x="150" y="639"/>
                    </a:lnTo>
                    <a:lnTo>
                      <a:pt x="150" y="651"/>
                    </a:lnTo>
                    <a:lnTo>
                      <a:pt x="150" y="663"/>
                    </a:lnTo>
                    <a:lnTo>
                      <a:pt x="150" y="671"/>
                    </a:lnTo>
                    <a:lnTo>
                      <a:pt x="150" y="679"/>
                    </a:lnTo>
                    <a:lnTo>
                      <a:pt x="150" y="685"/>
                    </a:lnTo>
                    <a:lnTo>
                      <a:pt x="150" y="693"/>
                    </a:lnTo>
                    <a:lnTo>
                      <a:pt x="150" y="701"/>
                    </a:lnTo>
                    <a:lnTo>
                      <a:pt x="150" y="709"/>
                    </a:lnTo>
                    <a:lnTo>
                      <a:pt x="150" y="717"/>
                    </a:lnTo>
                    <a:lnTo>
                      <a:pt x="150" y="725"/>
                    </a:lnTo>
                    <a:lnTo>
                      <a:pt x="150" y="727"/>
                    </a:lnTo>
                    <a:lnTo>
                      <a:pt x="150" y="735"/>
                    </a:lnTo>
                    <a:lnTo>
                      <a:pt x="150" y="739"/>
                    </a:lnTo>
                    <a:lnTo>
                      <a:pt x="150" y="747"/>
                    </a:lnTo>
                    <a:lnTo>
                      <a:pt x="150" y="755"/>
                    </a:lnTo>
                    <a:lnTo>
                      <a:pt x="150" y="759"/>
                    </a:lnTo>
                    <a:lnTo>
                      <a:pt x="150" y="767"/>
                    </a:lnTo>
                    <a:lnTo>
                      <a:pt x="150" y="771"/>
                    </a:lnTo>
                    <a:lnTo>
                      <a:pt x="150" y="777"/>
                    </a:lnTo>
                    <a:lnTo>
                      <a:pt x="150" y="781"/>
                    </a:lnTo>
                    <a:lnTo>
                      <a:pt x="150" y="785"/>
                    </a:lnTo>
                    <a:lnTo>
                      <a:pt x="150" y="793"/>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 name="Freeform 236"/>
              <p:cNvSpPr>
                <a:spLocks/>
              </p:cNvSpPr>
              <p:nvPr/>
            </p:nvSpPr>
            <p:spPr bwMode="auto">
              <a:xfrm>
                <a:off x="4883" y="2526"/>
                <a:ext cx="126" cy="264"/>
              </a:xfrm>
              <a:custGeom>
                <a:avLst/>
                <a:gdLst>
                  <a:gd name="T0" fmla="*/ 2 w 252"/>
                  <a:gd name="T1" fmla="*/ 406 h 529"/>
                  <a:gd name="T2" fmla="*/ 2 w 252"/>
                  <a:gd name="T3" fmla="*/ 438 h 529"/>
                  <a:gd name="T4" fmla="*/ 2 w 252"/>
                  <a:gd name="T5" fmla="*/ 460 h 529"/>
                  <a:gd name="T6" fmla="*/ 2 w 252"/>
                  <a:gd name="T7" fmla="*/ 480 h 529"/>
                  <a:gd name="T8" fmla="*/ 2 w 252"/>
                  <a:gd name="T9" fmla="*/ 500 h 529"/>
                  <a:gd name="T10" fmla="*/ 6 w 252"/>
                  <a:gd name="T11" fmla="*/ 510 h 529"/>
                  <a:gd name="T12" fmla="*/ 6 w 252"/>
                  <a:gd name="T13" fmla="*/ 518 h 529"/>
                  <a:gd name="T14" fmla="*/ 10 w 252"/>
                  <a:gd name="T15" fmla="*/ 526 h 529"/>
                  <a:gd name="T16" fmla="*/ 10 w 252"/>
                  <a:gd name="T17" fmla="*/ 529 h 529"/>
                  <a:gd name="T18" fmla="*/ 14 w 252"/>
                  <a:gd name="T19" fmla="*/ 529 h 529"/>
                  <a:gd name="T20" fmla="*/ 26 w 252"/>
                  <a:gd name="T21" fmla="*/ 529 h 529"/>
                  <a:gd name="T22" fmla="*/ 38 w 252"/>
                  <a:gd name="T23" fmla="*/ 529 h 529"/>
                  <a:gd name="T24" fmla="*/ 56 w 252"/>
                  <a:gd name="T25" fmla="*/ 529 h 529"/>
                  <a:gd name="T26" fmla="*/ 76 w 252"/>
                  <a:gd name="T27" fmla="*/ 529 h 529"/>
                  <a:gd name="T28" fmla="*/ 92 w 252"/>
                  <a:gd name="T29" fmla="*/ 529 h 529"/>
                  <a:gd name="T30" fmla="*/ 102 w 252"/>
                  <a:gd name="T31" fmla="*/ 526 h 529"/>
                  <a:gd name="T32" fmla="*/ 106 w 252"/>
                  <a:gd name="T33" fmla="*/ 526 h 529"/>
                  <a:gd name="T34" fmla="*/ 106 w 252"/>
                  <a:gd name="T35" fmla="*/ 526 h 529"/>
                  <a:gd name="T36" fmla="*/ 110 w 252"/>
                  <a:gd name="T37" fmla="*/ 518 h 529"/>
                  <a:gd name="T38" fmla="*/ 110 w 252"/>
                  <a:gd name="T39" fmla="*/ 510 h 529"/>
                  <a:gd name="T40" fmla="*/ 110 w 252"/>
                  <a:gd name="T41" fmla="*/ 496 h 529"/>
                  <a:gd name="T42" fmla="*/ 114 w 252"/>
                  <a:gd name="T43" fmla="*/ 476 h 529"/>
                  <a:gd name="T44" fmla="*/ 114 w 252"/>
                  <a:gd name="T45" fmla="*/ 454 h 529"/>
                  <a:gd name="T46" fmla="*/ 114 w 252"/>
                  <a:gd name="T47" fmla="*/ 418 h 529"/>
                  <a:gd name="T48" fmla="*/ 114 w 252"/>
                  <a:gd name="T49" fmla="*/ 396 h 529"/>
                  <a:gd name="T50" fmla="*/ 114 w 252"/>
                  <a:gd name="T51" fmla="*/ 376 h 529"/>
                  <a:gd name="T52" fmla="*/ 118 w 252"/>
                  <a:gd name="T53" fmla="*/ 310 h 529"/>
                  <a:gd name="T54" fmla="*/ 118 w 252"/>
                  <a:gd name="T55" fmla="*/ 212 h 529"/>
                  <a:gd name="T56" fmla="*/ 118 w 252"/>
                  <a:gd name="T57" fmla="*/ 162 h 529"/>
                  <a:gd name="T58" fmla="*/ 122 w 252"/>
                  <a:gd name="T59" fmla="*/ 134 h 529"/>
                  <a:gd name="T60" fmla="*/ 122 w 252"/>
                  <a:gd name="T61" fmla="*/ 126 h 529"/>
                  <a:gd name="T62" fmla="*/ 122 w 252"/>
                  <a:gd name="T63" fmla="*/ 146 h 529"/>
                  <a:gd name="T64" fmla="*/ 126 w 252"/>
                  <a:gd name="T65" fmla="*/ 188 h 529"/>
                  <a:gd name="T66" fmla="*/ 126 w 252"/>
                  <a:gd name="T67" fmla="*/ 268 h 529"/>
                  <a:gd name="T68" fmla="*/ 130 w 252"/>
                  <a:gd name="T69" fmla="*/ 364 h 529"/>
                  <a:gd name="T70" fmla="*/ 130 w 252"/>
                  <a:gd name="T71" fmla="*/ 410 h 529"/>
                  <a:gd name="T72" fmla="*/ 130 w 252"/>
                  <a:gd name="T73" fmla="*/ 446 h 529"/>
                  <a:gd name="T74" fmla="*/ 134 w 252"/>
                  <a:gd name="T75" fmla="*/ 476 h 529"/>
                  <a:gd name="T76" fmla="*/ 134 w 252"/>
                  <a:gd name="T77" fmla="*/ 488 h 529"/>
                  <a:gd name="T78" fmla="*/ 134 w 252"/>
                  <a:gd name="T79" fmla="*/ 504 h 529"/>
                  <a:gd name="T80" fmla="*/ 138 w 252"/>
                  <a:gd name="T81" fmla="*/ 514 h 529"/>
                  <a:gd name="T82" fmla="*/ 138 w 252"/>
                  <a:gd name="T83" fmla="*/ 522 h 529"/>
                  <a:gd name="T84" fmla="*/ 142 w 252"/>
                  <a:gd name="T85" fmla="*/ 526 h 529"/>
                  <a:gd name="T86" fmla="*/ 148 w 252"/>
                  <a:gd name="T87" fmla="*/ 526 h 529"/>
                  <a:gd name="T88" fmla="*/ 160 w 252"/>
                  <a:gd name="T89" fmla="*/ 526 h 529"/>
                  <a:gd name="T90" fmla="*/ 180 w 252"/>
                  <a:gd name="T91" fmla="*/ 526 h 529"/>
                  <a:gd name="T92" fmla="*/ 198 w 252"/>
                  <a:gd name="T93" fmla="*/ 526 h 529"/>
                  <a:gd name="T94" fmla="*/ 214 w 252"/>
                  <a:gd name="T95" fmla="*/ 526 h 529"/>
                  <a:gd name="T96" fmla="*/ 230 w 252"/>
                  <a:gd name="T97" fmla="*/ 522 h 529"/>
                  <a:gd name="T98" fmla="*/ 238 w 252"/>
                  <a:gd name="T99" fmla="*/ 522 h 529"/>
                  <a:gd name="T100" fmla="*/ 238 w 252"/>
                  <a:gd name="T101" fmla="*/ 522 h 529"/>
                  <a:gd name="T102" fmla="*/ 242 w 252"/>
                  <a:gd name="T103" fmla="*/ 518 h 529"/>
                  <a:gd name="T104" fmla="*/ 242 w 252"/>
                  <a:gd name="T105" fmla="*/ 514 h 529"/>
                  <a:gd name="T106" fmla="*/ 244 w 252"/>
                  <a:gd name="T107" fmla="*/ 506 h 529"/>
                  <a:gd name="T108" fmla="*/ 244 w 252"/>
                  <a:gd name="T109" fmla="*/ 496 h 529"/>
                  <a:gd name="T110" fmla="*/ 244 w 252"/>
                  <a:gd name="T111" fmla="*/ 480 h 529"/>
                  <a:gd name="T112" fmla="*/ 244 w 252"/>
                  <a:gd name="T113" fmla="*/ 460 h 529"/>
                  <a:gd name="T114" fmla="*/ 244 w 252"/>
                  <a:gd name="T115" fmla="*/ 434 h 529"/>
                  <a:gd name="T116" fmla="*/ 248 w 252"/>
                  <a:gd name="T117" fmla="*/ 400 h 529"/>
                  <a:gd name="T118" fmla="*/ 248 w 252"/>
                  <a:gd name="T119" fmla="*/ 350 h 529"/>
                  <a:gd name="T120" fmla="*/ 248 w 252"/>
                  <a:gd name="T121" fmla="*/ 276 h 529"/>
                  <a:gd name="T122" fmla="*/ 252 w 252"/>
                  <a:gd name="T123" fmla="*/ 126 h 529"/>
                  <a:gd name="T124" fmla="*/ 252 w 252"/>
                  <a:gd name="T125" fmla="*/ 42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2" h="529">
                    <a:moveTo>
                      <a:pt x="0" y="376"/>
                    </a:moveTo>
                    <a:lnTo>
                      <a:pt x="0" y="380"/>
                    </a:lnTo>
                    <a:lnTo>
                      <a:pt x="0" y="384"/>
                    </a:lnTo>
                    <a:lnTo>
                      <a:pt x="0" y="388"/>
                    </a:lnTo>
                    <a:lnTo>
                      <a:pt x="0" y="396"/>
                    </a:lnTo>
                    <a:lnTo>
                      <a:pt x="0" y="400"/>
                    </a:lnTo>
                    <a:lnTo>
                      <a:pt x="0" y="404"/>
                    </a:lnTo>
                    <a:lnTo>
                      <a:pt x="2" y="406"/>
                    </a:lnTo>
                    <a:lnTo>
                      <a:pt x="2" y="410"/>
                    </a:lnTo>
                    <a:lnTo>
                      <a:pt x="2" y="414"/>
                    </a:lnTo>
                    <a:lnTo>
                      <a:pt x="2" y="418"/>
                    </a:lnTo>
                    <a:lnTo>
                      <a:pt x="2" y="422"/>
                    </a:lnTo>
                    <a:lnTo>
                      <a:pt x="2" y="426"/>
                    </a:lnTo>
                    <a:lnTo>
                      <a:pt x="2" y="430"/>
                    </a:lnTo>
                    <a:lnTo>
                      <a:pt x="2" y="434"/>
                    </a:lnTo>
                    <a:lnTo>
                      <a:pt x="2" y="438"/>
                    </a:lnTo>
                    <a:lnTo>
                      <a:pt x="2" y="442"/>
                    </a:lnTo>
                    <a:lnTo>
                      <a:pt x="2" y="442"/>
                    </a:lnTo>
                    <a:lnTo>
                      <a:pt x="2" y="446"/>
                    </a:lnTo>
                    <a:lnTo>
                      <a:pt x="2" y="450"/>
                    </a:lnTo>
                    <a:lnTo>
                      <a:pt x="2" y="454"/>
                    </a:lnTo>
                    <a:lnTo>
                      <a:pt x="2" y="456"/>
                    </a:lnTo>
                    <a:lnTo>
                      <a:pt x="2" y="460"/>
                    </a:lnTo>
                    <a:lnTo>
                      <a:pt x="2" y="460"/>
                    </a:lnTo>
                    <a:lnTo>
                      <a:pt x="2" y="464"/>
                    </a:lnTo>
                    <a:lnTo>
                      <a:pt x="2" y="468"/>
                    </a:lnTo>
                    <a:lnTo>
                      <a:pt x="2" y="468"/>
                    </a:lnTo>
                    <a:lnTo>
                      <a:pt x="2" y="472"/>
                    </a:lnTo>
                    <a:lnTo>
                      <a:pt x="2" y="476"/>
                    </a:lnTo>
                    <a:lnTo>
                      <a:pt x="2" y="476"/>
                    </a:lnTo>
                    <a:lnTo>
                      <a:pt x="2" y="480"/>
                    </a:lnTo>
                    <a:lnTo>
                      <a:pt x="2" y="480"/>
                    </a:lnTo>
                    <a:lnTo>
                      <a:pt x="2" y="484"/>
                    </a:lnTo>
                    <a:lnTo>
                      <a:pt x="2" y="488"/>
                    </a:lnTo>
                    <a:lnTo>
                      <a:pt x="2" y="488"/>
                    </a:lnTo>
                    <a:lnTo>
                      <a:pt x="2" y="492"/>
                    </a:lnTo>
                    <a:lnTo>
                      <a:pt x="2" y="492"/>
                    </a:lnTo>
                    <a:lnTo>
                      <a:pt x="2" y="496"/>
                    </a:lnTo>
                    <a:lnTo>
                      <a:pt x="2" y="496"/>
                    </a:lnTo>
                    <a:lnTo>
                      <a:pt x="2" y="500"/>
                    </a:lnTo>
                    <a:lnTo>
                      <a:pt x="2" y="500"/>
                    </a:lnTo>
                    <a:lnTo>
                      <a:pt x="6" y="504"/>
                    </a:lnTo>
                    <a:lnTo>
                      <a:pt x="6" y="504"/>
                    </a:lnTo>
                    <a:lnTo>
                      <a:pt x="6" y="504"/>
                    </a:lnTo>
                    <a:lnTo>
                      <a:pt x="6" y="506"/>
                    </a:lnTo>
                    <a:lnTo>
                      <a:pt x="6" y="506"/>
                    </a:lnTo>
                    <a:lnTo>
                      <a:pt x="6" y="510"/>
                    </a:lnTo>
                    <a:lnTo>
                      <a:pt x="6" y="510"/>
                    </a:lnTo>
                    <a:lnTo>
                      <a:pt x="6" y="510"/>
                    </a:lnTo>
                    <a:lnTo>
                      <a:pt x="6" y="514"/>
                    </a:lnTo>
                    <a:lnTo>
                      <a:pt x="6" y="514"/>
                    </a:lnTo>
                    <a:lnTo>
                      <a:pt x="6" y="514"/>
                    </a:lnTo>
                    <a:lnTo>
                      <a:pt x="6" y="518"/>
                    </a:lnTo>
                    <a:lnTo>
                      <a:pt x="6" y="518"/>
                    </a:lnTo>
                    <a:lnTo>
                      <a:pt x="6" y="518"/>
                    </a:lnTo>
                    <a:lnTo>
                      <a:pt x="6" y="518"/>
                    </a:lnTo>
                    <a:lnTo>
                      <a:pt x="6" y="522"/>
                    </a:lnTo>
                    <a:lnTo>
                      <a:pt x="6" y="522"/>
                    </a:lnTo>
                    <a:lnTo>
                      <a:pt x="6" y="522"/>
                    </a:lnTo>
                    <a:lnTo>
                      <a:pt x="6" y="522"/>
                    </a:lnTo>
                    <a:lnTo>
                      <a:pt x="6" y="526"/>
                    </a:lnTo>
                    <a:lnTo>
                      <a:pt x="6" y="526"/>
                    </a:lnTo>
                    <a:lnTo>
                      <a:pt x="10" y="526"/>
                    </a:lnTo>
                    <a:lnTo>
                      <a:pt x="10" y="526"/>
                    </a:lnTo>
                    <a:lnTo>
                      <a:pt x="10" y="526"/>
                    </a:lnTo>
                    <a:lnTo>
                      <a:pt x="10" y="526"/>
                    </a:lnTo>
                    <a:lnTo>
                      <a:pt x="10" y="526"/>
                    </a:lnTo>
                    <a:lnTo>
                      <a:pt x="10" y="529"/>
                    </a:lnTo>
                    <a:lnTo>
                      <a:pt x="10" y="529"/>
                    </a:lnTo>
                    <a:lnTo>
                      <a:pt x="10" y="529"/>
                    </a:lnTo>
                    <a:lnTo>
                      <a:pt x="10" y="529"/>
                    </a:lnTo>
                    <a:lnTo>
                      <a:pt x="10" y="529"/>
                    </a:lnTo>
                    <a:lnTo>
                      <a:pt x="10" y="529"/>
                    </a:lnTo>
                    <a:lnTo>
                      <a:pt x="10" y="529"/>
                    </a:lnTo>
                    <a:lnTo>
                      <a:pt x="10" y="529"/>
                    </a:lnTo>
                    <a:lnTo>
                      <a:pt x="10" y="529"/>
                    </a:lnTo>
                    <a:lnTo>
                      <a:pt x="14" y="529"/>
                    </a:lnTo>
                    <a:lnTo>
                      <a:pt x="14" y="529"/>
                    </a:lnTo>
                    <a:lnTo>
                      <a:pt x="14" y="529"/>
                    </a:lnTo>
                    <a:lnTo>
                      <a:pt x="14" y="529"/>
                    </a:lnTo>
                    <a:lnTo>
                      <a:pt x="14" y="529"/>
                    </a:lnTo>
                    <a:lnTo>
                      <a:pt x="18" y="529"/>
                    </a:lnTo>
                    <a:lnTo>
                      <a:pt x="18" y="529"/>
                    </a:lnTo>
                    <a:lnTo>
                      <a:pt x="18" y="529"/>
                    </a:lnTo>
                    <a:lnTo>
                      <a:pt x="22" y="529"/>
                    </a:lnTo>
                    <a:lnTo>
                      <a:pt x="22" y="529"/>
                    </a:lnTo>
                    <a:lnTo>
                      <a:pt x="22" y="529"/>
                    </a:lnTo>
                    <a:lnTo>
                      <a:pt x="26" y="529"/>
                    </a:lnTo>
                    <a:lnTo>
                      <a:pt x="26" y="529"/>
                    </a:lnTo>
                    <a:lnTo>
                      <a:pt x="30" y="529"/>
                    </a:lnTo>
                    <a:lnTo>
                      <a:pt x="30" y="529"/>
                    </a:lnTo>
                    <a:lnTo>
                      <a:pt x="30" y="529"/>
                    </a:lnTo>
                    <a:lnTo>
                      <a:pt x="34" y="529"/>
                    </a:lnTo>
                    <a:lnTo>
                      <a:pt x="34" y="529"/>
                    </a:lnTo>
                    <a:lnTo>
                      <a:pt x="38" y="529"/>
                    </a:lnTo>
                    <a:lnTo>
                      <a:pt x="38" y="529"/>
                    </a:lnTo>
                    <a:lnTo>
                      <a:pt x="42" y="529"/>
                    </a:lnTo>
                    <a:lnTo>
                      <a:pt x="46" y="529"/>
                    </a:lnTo>
                    <a:lnTo>
                      <a:pt x="46" y="529"/>
                    </a:lnTo>
                    <a:lnTo>
                      <a:pt x="50" y="529"/>
                    </a:lnTo>
                    <a:lnTo>
                      <a:pt x="50" y="529"/>
                    </a:lnTo>
                    <a:lnTo>
                      <a:pt x="52" y="529"/>
                    </a:lnTo>
                    <a:lnTo>
                      <a:pt x="56" y="529"/>
                    </a:lnTo>
                    <a:lnTo>
                      <a:pt x="56" y="529"/>
                    </a:lnTo>
                    <a:lnTo>
                      <a:pt x="60" y="529"/>
                    </a:lnTo>
                    <a:lnTo>
                      <a:pt x="60" y="529"/>
                    </a:lnTo>
                    <a:lnTo>
                      <a:pt x="64" y="529"/>
                    </a:lnTo>
                    <a:lnTo>
                      <a:pt x="64" y="529"/>
                    </a:lnTo>
                    <a:lnTo>
                      <a:pt x="68" y="529"/>
                    </a:lnTo>
                    <a:lnTo>
                      <a:pt x="72" y="529"/>
                    </a:lnTo>
                    <a:lnTo>
                      <a:pt x="72" y="529"/>
                    </a:lnTo>
                    <a:lnTo>
                      <a:pt x="76" y="529"/>
                    </a:lnTo>
                    <a:lnTo>
                      <a:pt x="76" y="529"/>
                    </a:lnTo>
                    <a:lnTo>
                      <a:pt x="80" y="529"/>
                    </a:lnTo>
                    <a:lnTo>
                      <a:pt x="84" y="529"/>
                    </a:lnTo>
                    <a:lnTo>
                      <a:pt x="84" y="529"/>
                    </a:lnTo>
                    <a:lnTo>
                      <a:pt x="88" y="526"/>
                    </a:lnTo>
                    <a:lnTo>
                      <a:pt x="88" y="526"/>
                    </a:lnTo>
                    <a:lnTo>
                      <a:pt x="92" y="526"/>
                    </a:lnTo>
                    <a:lnTo>
                      <a:pt x="92" y="529"/>
                    </a:lnTo>
                    <a:lnTo>
                      <a:pt x="96" y="529"/>
                    </a:lnTo>
                    <a:lnTo>
                      <a:pt x="96" y="529"/>
                    </a:lnTo>
                    <a:lnTo>
                      <a:pt x="98" y="529"/>
                    </a:lnTo>
                    <a:lnTo>
                      <a:pt x="98" y="526"/>
                    </a:lnTo>
                    <a:lnTo>
                      <a:pt x="102" y="526"/>
                    </a:lnTo>
                    <a:lnTo>
                      <a:pt x="102" y="526"/>
                    </a:lnTo>
                    <a:lnTo>
                      <a:pt x="102" y="526"/>
                    </a:lnTo>
                    <a:lnTo>
                      <a:pt x="102" y="526"/>
                    </a:lnTo>
                    <a:lnTo>
                      <a:pt x="102" y="526"/>
                    </a:lnTo>
                    <a:lnTo>
                      <a:pt x="102" y="526"/>
                    </a:lnTo>
                    <a:lnTo>
                      <a:pt x="102" y="526"/>
                    </a:lnTo>
                    <a:lnTo>
                      <a:pt x="106" y="526"/>
                    </a:lnTo>
                    <a:lnTo>
                      <a:pt x="106" y="526"/>
                    </a:lnTo>
                    <a:lnTo>
                      <a:pt x="106" y="526"/>
                    </a:lnTo>
                    <a:lnTo>
                      <a:pt x="106" y="526"/>
                    </a:lnTo>
                    <a:lnTo>
                      <a:pt x="106" y="526"/>
                    </a:lnTo>
                    <a:lnTo>
                      <a:pt x="106" y="526"/>
                    </a:lnTo>
                    <a:lnTo>
                      <a:pt x="106" y="526"/>
                    </a:lnTo>
                    <a:lnTo>
                      <a:pt x="106" y="526"/>
                    </a:lnTo>
                    <a:lnTo>
                      <a:pt x="106" y="526"/>
                    </a:lnTo>
                    <a:lnTo>
                      <a:pt x="106" y="526"/>
                    </a:lnTo>
                    <a:lnTo>
                      <a:pt x="106" y="526"/>
                    </a:lnTo>
                    <a:lnTo>
                      <a:pt x="106" y="526"/>
                    </a:lnTo>
                    <a:lnTo>
                      <a:pt x="106" y="526"/>
                    </a:lnTo>
                    <a:lnTo>
                      <a:pt x="110" y="522"/>
                    </a:lnTo>
                    <a:lnTo>
                      <a:pt x="110" y="522"/>
                    </a:lnTo>
                    <a:lnTo>
                      <a:pt x="110" y="522"/>
                    </a:lnTo>
                    <a:lnTo>
                      <a:pt x="110" y="522"/>
                    </a:lnTo>
                    <a:lnTo>
                      <a:pt x="110" y="522"/>
                    </a:lnTo>
                    <a:lnTo>
                      <a:pt x="110" y="518"/>
                    </a:lnTo>
                    <a:lnTo>
                      <a:pt x="110" y="518"/>
                    </a:lnTo>
                    <a:lnTo>
                      <a:pt x="110" y="518"/>
                    </a:lnTo>
                    <a:lnTo>
                      <a:pt x="110" y="518"/>
                    </a:lnTo>
                    <a:lnTo>
                      <a:pt x="110" y="518"/>
                    </a:lnTo>
                    <a:lnTo>
                      <a:pt x="110" y="514"/>
                    </a:lnTo>
                    <a:lnTo>
                      <a:pt x="110" y="514"/>
                    </a:lnTo>
                    <a:lnTo>
                      <a:pt x="110" y="514"/>
                    </a:lnTo>
                    <a:lnTo>
                      <a:pt x="110" y="510"/>
                    </a:lnTo>
                    <a:lnTo>
                      <a:pt x="110" y="510"/>
                    </a:lnTo>
                    <a:lnTo>
                      <a:pt x="110" y="510"/>
                    </a:lnTo>
                    <a:lnTo>
                      <a:pt x="110" y="506"/>
                    </a:lnTo>
                    <a:lnTo>
                      <a:pt x="110" y="506"/>
                    </a:lnTo>
                    <a:lnTo>
                      <a:pt x="110" y="504"/>
                    </a:lnTo>
                    <a:lnTo>
                      <a:pt x="110" y="504"/>
                    </a:lnTo>
                    <a:lnTo>
                      <a:pt x="110" y="500"/>
                    </a:lnTo>
                    <a:lnTo>
                      <a:pt x="110" y="500"/>
                    </a:lnTo>
                    <a:lnTo>
                      <a:pt x="110" y="500"/>
                    </a:lnTo>
                    <a:lnTo>
                      <a:pt x="110" y="496"/>
                    </a:lnTo>
                    <a:lnTo>
                      <a:pt x="110" y="496"/>
                    </a:lnTo>
                    <a:lnTo>
                      <a:pt x="110" y="492"/>
                    </a:lnTo>
                    <a:lnTo>
                      <a:pt x="114" y="488"/>
                    </a:lnTo>
                    <a:lnTo>
                      <a:pt x="114" y="488"/>
                    </a:lnTo>
                    <a:lnTo>
                      <a:pt x="114" y="484"/>
                    </a:lnTo>
                    <a:lnTo>
                      <a:pt x="114" y="484"/>
                    </a:lnTo>
                    <a:lnTo>
                      <a:pt x="114" y="480"/>
                    </a:lnTo>
                    <a:lnTo>
                      <a:pt x="114" y="476"/>
                    </a:lnTo>
                    <a:lnTo>
                      <a:pt x="114" y="476"/>
                    </a:lnTo>
                    <a:lnTo>
                      <a:pt x="114" y="472"/>
                    </a:lnTo>
                    <a:lnTo>
                      <a:pt x="114" y="468"/>
                    </a:lnTo>
                    <a:lnTo>
                      <a:pt x="114" y="468"/>
                    </a:lnTo>
                    <a:lnTo>
                      <a:pt x="114" y="464"/>
                    </a:lnTo>
                    <a:lnTo>
                      <a:pt x="114" y="460"/>
                    </a:lnTo>
                    <a:lnTo>
                      <a:pt x="114" y="456"/>
                    </a:lnTo>
                    <a:lnTo>
                      <a:pt x="114" y="454"/>
                    </a:lnTo>
                    <a:lnTo>
                      <a:pt x="114" y="450"/>
                    </a:lnTo>
                    <a:lnTo>
                      <a:pt x="114" y="446"/>
                    </a:lnTo>
                    <a:lnTo>
                      <a:pt x="114" y="442"/>
                    </a:lnTo>
                    <a:lnTo>
                      <a:pt x="114" y="438"/>
                    </a:lnTo>
                    <a:lnTo>
                      <a:pt x="114" y="434"/>
                    </a:lnTo>
                    <a:lnTo>
                      <a:pt x="114" y="426"/>
                    </a:lnTo>
                    <a:lnTo>
                      <a:pt x="114" y="422"/>
                    </a:lnTo>
                    <a:lnTo>
                      <a:pt x="114" y="418"/>
                    </a:lnTo>
                    <a:lnTo>
                      <a:pt x="114" y="414"/>
                    </a:lnTo>
                    <a:lnTo>
                      <a:pt x="114" y="410"/>
                    </a:lnTo>
                    <a:lnTo>
                      <a:pt x="114" y="410"/>
                    </a:lnTo>
                    <a:lnTo>
                      <a:pt x="114" y="406"/>
                    </a:lnTo>
                    <a:lnTo>
                      <a:pt x="114" y="404"/>
                    </a:lnTo>
                    <a:lnTo>
                      <a:pt x="114" y="400"/>
                    </a:lnTo>
                    <a:lnTo>
                      <a:pt x="114" y="400"/>
                    </a:lnTo>
                    <a:lnTo>
                      <a:pt x="114" y="396"/>
                    </a:lnTo>
                    <a:lnTo>
                      <a:pt x="114" y="392"/>
                    </a:lnTo>
                    <a:lnTo>
                      <a:pt x="114" y="388"/>
                    </a:lnTo>
                    <a:lnTo>
                      <a:pt x="114" y="388"/>
                    </a:lnTo>
                    <a:lnTo>
                      <a:pt x="114" y="384"/>
                    </a:lnTo>
                    <a:lnTo>
                      <a:pt x="114" y="380"/>
                    </a:lnTo>
                    <a:lnTo>
                      <a:pt x="114" y="380"/>
                    </a:lnTo>
                    <a:lnTo>
                      <a:pt x="114" y="376"/>
                    </a:lnTo>
                    <a:lnTo>
                      <a:pt x="114" y="376"/>
                    </a:lnTo>
                    <a:lnTo>
                      <a:pt x="114" y="372"/>
                    </a:lnTo>
                    <a:lnTo>
                      <a:pt x="114" y="368"/>
                    </a:lnTo>
                    <a:lnTo>
                      <a:pt x="114" y="360"/>
                    </a:lnTo>
                    <a:lnTo>
                      <a:pt x="118" y="354"/>
                    </a:lnTo>
                    <a:lnTo>
                      <a:pt x="118" y="342"/>
                    </a:lnTo>
                    <a:lnTo>
                      <a:pt x="118" y="334"/>
                    </a:lnTo>
                    <a:lnTo>
                      <a:pt x="118" y="322"/>
                    </a:lnTo>
                    <a:lnTo>
                      <a:pt x="118" y="310"/>
                    </a:lnTo>
                    <a:lnTo>
                      <a:pt x="118" y="292"/>
                    </a:lnTo>
                    <a:lnTo>
                      <a:pt x="118" y="276"/>
                    </a:lnTo>
                    <a:lnTo>
                      <a:pt x="118" y="262"/>
                    </a:lnTo>
                    <a:lnTo>
                      <a:pt x="118" y="254"/>
                    </a:lnTo>
                    <a:lnTo>
                      <a:pt x="118" y="242"/>
                    </a:lnTo>
                    <a:lnTo>
                      <a:pt x="118" y="230"/>
                    </a:lnTo>
                    <a:lnTo>
                      <a:pt x="118" y="222"/>
                    </a:lnTo>
                    <a:lnTo>
                      <a:pt x="118" y="212"/>
                    </a:lnTo>
                    <a:lnTo>
                      <a:pt x="118" y="204"/>
                    </a:lnTo>
                    <a:lnTo>
                      <a:pt x="118" y="196"/>
                    </a:lnTo>
                    <a:lnTo>
                      <a:pt x="118" y="188"/>
                    </a:lnTo>
                    <a:lnTo>
                      <a:pt x="118" y="184"/>
                    </a:lnTo>
                    <a:lnTo>
                      <a:pt x="118" y="176"/>
                    </a:lnTo>
                    <a:lnTo>
                      <a:pt x="118" y="172"/>
                    </a:lnTo>
                    <a:lnTo>
                      <a:pt x="118" y="166"/>
                    </a:lnTo>
                    <a:lnTo>
                      <a:pt x="118" y="162"/>
                    </a:lnTo>
                    <a:lnTo>
                      <a:pt x="122" y="158"/>
                    </a:lnTo>
                    <a:lnTo>
                      <a:pt x="122" y="154"/>
                    </a:lnTo>
                    <a:lnTo>
                      <a:pt x="122" y="150"/>
                    </a:lnTo>
                    <a:lnTo>
                      <a:pt x="122" y="146"/>
                    </a:lnTo>
                    <a:lnTo>
                      <a:pt x="122" y="142"/>
                    </a:lnTo>
                    <a:lnTo>
                      <a:pt x="122" y="138"/>
                    </a:lnTo>
                    <a:lnTo>
                      <a:pt x="122" y="134"/>
                    </a:lnTo>
                    <a:lnTo>
                      <a:pt x="122" y="134"/>
                    </a:lnTo>
                    <a:lnTo>
                      <a:pt x="122" y="134"/>
                    </a:lnTo>
                    <a:lnTo>
                      <a:pt x="122" y="130"/>
                    </a:lnTo>
                    <a:lnTo>
                      <a:pt x="122" y="130"/>
                    </a:lnTo>
                    <a:lnTo>
                      <a:pt x="122" y="126"/>
                    </a:lnTo>
                    <a:lnTo>
                      <a:pt x="122" y="126"/>
                    </a:lnTo>
                    <a:lnTo>
                      <a:pt x="122" y="126"/>
                    </a:lnTo>
                    <a:lnTo>
                      <a:pt x="122" y="126"/>
                    </a:lnTo>
                    <a:lnTo>
                      <a:pt x="122" y="126"/>
                    </a:lnTo>
                    <a:lnTo>
                      <a:pt x="122" y="130"/>
                    </a:lnTo>
                    <a:lnTo>
                      <a:pt x="122" y="130"/>
                    </a:lnTo>
                    <a:lnTo>
                      <a:pt x="122" y="134"/>
                    </a:lnTo>
                    <a:lnTo>
                      <a:pt x="122" y="134"/>
                    </a:lnTo>
                    <a:lnTo>
                      <a:pt x="122" y="134"/>
                    </a:lnTo>
                    <a:lnTo>
                      <a:pt x="122" y="138"/>
                    </a:lnTo>
                    <a:lnTo>
                      <a:pt x="122" y="142"/>
                    </a:lnTo>
                    <a:lnTo>
                      <a:pt x="122" y="146"/>
                    </a:lnTo>
                    <a:lnTo>
                      <a:pt x="122" y="150"/>
                    </a:lnTo>
                    <a:lnTo>
                      <a:pt x="122" y="154"/>
                    </a:lnTo>
                    <a:lnTo>
                      <a:pt x="122" y="158"/>
                    </a:lnTo>
                    <a:lnTo>
                      <a:pt x="126" y="162"/>
                    </a:lnTo>
                    <a:lnTo>
                      <a:pt x="126" y="168"/>
                    </a:lnTo>
                    <a:lnTo>
                      <a:pt x="126" y="172"/>
                    </a:lnTo>
                    <a:lnTo>
                      <a:pt x="126" y="180"/>
                    </a:lnTo>
                    <a:lnTo>
                      <a:pt x="126" y="188"/>
                    </a:lnTo>
                    <a:lnTo>
                      <a:pt x="126" y="192"/>
                    </a:lnTo>
                    <a:lnTo>
                      <a:pt x="126" y="204"/>
                    </a:lnTo>
                    <a:lnTo>
                      <a:pt x="126" y="212"/>
                    </a:lnTo>
                    <a:lnTo>
                      <a:pt x="126" y="218"/>
                    </a:lnTo>
                    <a:lnTo>
                      <a:pt x="126" y="230"/>
                    </a:lnTo>
                    <a:lnTo>
                      <a:pt x="126" y="246"/>
                    </a:lnTo>
                    <a:lnTo>
                      <a:pt x="126" y="258"/>
                    </a:lnTo>
                    <a:lnTo>
                      <a:pt x="126" y="268"/>
                    </a:lnTo>
                    <a:lnTo>
                      <a:pt x="126" y="288"/>
                    </a:lnTo>
                    <a:lnTo>
                      <a:pt x="126" y="308"/>
                    </a:lnTo>
                    <a:lnTo>
                      <a:pt x="130" y="318"/>
                    </a:lnTo>
                    <a:lnTo>
                      <a:pt x="130" y="330"/>
                    </a:lnTo>
                    <a:lnTo>
                      <a:pt x="130" y="338"/>
                    </a:lnTo>
                    <a:lnTo>
                      <a:pt x="130" y="346"/>
                    </a:lnTo>
                    <a:lnTo>
                      <a:pt x="130" y="358"/>
                    </a:lnTo>
                    <a:lnTo>
                      <a:pt x="130" y="364"/>
                    </a:lnTo>
                    <a:lnTo>
                      <a:pt x="130" y="368"/>
                    </a:lnTo>
                    <a:lnTo>
                      <a:pt x="130" y="376"/>
                    </a:lnTo>
                    <a:lnTo>
                      <a:pt x="130" y="384"/>
                    </a:lnTo>
                    <a:lnTo>
                      <a:pt x="130" y="392"/>
                    </a:lnTo>
                    <a:lnTo>
                      <a:pt x="130" y="396"/>
                    </a:lnTo>
                    <a:lnTo>
                      <a:pt x="130" y="400"/>
                    </a:lnTo>
                    <a:lnTo>
                      <a:pt x="130" y="406"/>
                    </a:lnTo>
                    <a:lnTo>
                      <a:pt x="130" y="410"/>
                    </a:lnTo>
                    <a:lnTo>
                      <a:pt x="130" y="414"/>
                    </a:lnTo>
                    <a:lnTo>
                      <a:pt x="130" y="418"/>
                    </a:lnTo>
                    <a:lnTo>
                      <a:pt x="130" y="422"/>
                    </a:lnTo>
                    <a:lnTo>
                      <a:pt x="130" y="430"/>
                    </a:lnTo>
                    <a:lnTo>
                      <a:pt x="130" y="434"/>
                    </a:lnTo>
                    <a:lnTo>
                      <a:pt x="130" y="438"/>
                    </a:lnTo>
                    <a:lnTo>
                      <a:pt x="130" y="442"/>
                    </a:lnTo>
                    <a:lnTo>
                      <a:pt x="130" y="446"/>
                    </a:lnTo>
                    <a:lnTo>
                      <a:pt x="134" y="450"/>
                    </a:lnTo>
                    <a:lnTo>
                      <a:pt x="134" y="454"/>
                    </a:lnTo>
                    <a:lnTo>
                      <a:pt x="134" y="456"/>
                    </a:lnTo>
                    <a:lnTo>
                      <a:pt x="134" y="460"/>
                    </a:lnTo>
                    <a:lnTo>
                      <a:pt x="134" y="468"/>
                    </a:lnTo>
                    <a:lnTo>
                      <a:pt x="134" y="472"/>
                    </a:lnTo>
                    <a:lnTo>
                      <a:pt x="134" y="476"/>
                    </a:lnTo>
                    <a:lnTo>
                      <a:pt x="134" y="476"/>
                    </a:lnTo>
                    <a:lnTo>
                      <a:pt x="134" y="480"/>
                    </a:lnTo>
                    <a:lnTo>
                      <a:pt x="134" y="480"/>
                    </a:lnTo>
                    <a:lnTo>
                      <a:pt x="134" y="480"/>
                    </a:lnTo>
                    <a:lnTo>
                      <a:pt x="134" y="484"/>
                    </a:lnTo>
                    <a:lnTo>
                      <a:pt x="134" y="484"/>
                    </a:lnTo>
                    <a:lnTo>
                      <a:pt x="134" y="484"/>
                    </a:lnTo>
                    <a:lnTo>
                      <a:pt x="134" y="488"/>
                    </a:lnTo>
                    <a:lnTo>
                      <a:pt x="134" y="488"/>
                    </a:lnTo>
                    <a:lnTo>
                      <a:pt x="134" y="492"/>
                    </a:lnTo>
                    <a:lnTo>
                      <a:pt x="134" y="492"/>
                    </a:lnTo>
                    <a:lnTo>
                      <a:pt x="134" y="496"/>
                    </a:lnTo>
                    <a:lnTo>
                      <a:pt x="134" y="496"/>
                    </a:lnTo>
                    <a:lnTo>
                      <a:pt x="134" y="500"/>
                    </a:lnTo>
                    <a:lnTo>
                      <a:pt x="134" y="500"/>
                    </a:lnTo>
                    <a:lnTo>
                      <a:pt x="134" y="500"/>
                    </a:lnTo>
                    <a:lnTo>
                      <a:pt x="134" y="504"/>
                    </a:lnTo>
                    <a:lnTo>
                      <a:pt x="134" y="504"/>
                    </a:lnTo>
                    <a:lnTo>
                      <a:pt x="138" y="506"/>
                    </a:lnTo>
                    <a:lnTo>
                      <a:pt x="138" y="506"/>
                    </a:lnTo>
                    <a:lnTo>
                      <a:pt x="138" y="506"/>
                    </a:lnTo>
                    <a:lnTo>
                      <a:pt x="138" y="510"/>
                    </a:lnTo>
                    <a:lnTo>
                      <a:pt x="138" y="510"/>
                    </a:lnTo>
                    <a:lnTo>
                      <a:pt x="138" y="510"/>
                    </a:lnTo>
                    <a:lnTo>
                      <a:pt x="138" y="514"/>
                    </a:lnTo>
                    <a:lnTo>
                      <a:pt x="138" y="514"/>
                    </a:lnTo>
                    <a:lnTo>
                      <a:pt x="138" y="514"/>
                    </a:lnTo>
                    <a:lnTo>
                      <a:pt x="138" y="518"/>
                    </a:lnTo>
                    <a:lnTo>
                      <a:pt x="138" y="518"/>
                    </a:lnTo>
                    <a:lnTo>
                      <a:pt x="138" y="518"/>
                    </a:lnTo>
                    <a:lnTo>
                      <a:pt x="138" y="518"/>
                    </a:lnTo>
                    <a:lnTo>
                      <a:pt x="138" y="518"/>
                    </a:lnTo>
                    <a:lnTo>
                      <a:pt x="138" y="522"/>
                    </a:lnTo>
                    <a:lnTo>
                      <a:pt x="138" y="522"/>
                    </a:lnTo>
                    <a:lnTo>
                      <a:pt x="142" y="522"/>
                    </a:lnTo>
                    <a:lnTo>
                      <a:pt x="142" y="522"/>
                    </a:lnTo>
                    <a:lnTo>
                      <a:pt x="142" y="522"/>
                    </a:lnTo>
                    <a:lnTo>
                      <a:pt x="142" y="526"/>
                    </a:lnTo>
                    <a:lnTo>
                      <a:pt x="142" y="526"/>
                    </a:lnTo>
                    <a:lnTo>
                      <a:pt x="142" y="526"/>
                    </a:lnTo>
                    <a:lnTo>
                      <a:pt x="142" y="526"/>
                    </a:lnTo>
                    <a:lnTo>
                      <a:pt x="142" y="526"/>
                    </a:lnTo>
                    <a:lnTo>
                      <a:pt x="142" y="526"/>
                    </a:lnTo>
                    <a:lnTo>
                      <a:pt x="146" y="526"/>
                    </a:lnTo>
                    <a:lnTo>
                      <a:pt x="146" y="526"/>
                    </a:lnTo>
                    <a:lnTo>
                      <a:pt x="146" y="526"/>
                    </a:lnTo>
                    <a:lnTo>
                      <a:pt x="146" y="526"/>
                    </a:lnTo>
                    <a:lnTo>
                      <a:pt x="146" y="526"/>
                    </a:lnTo>
                    <a:lnTo>
                      <a:pt x="148" y="526"/>
                    </a:lnTo>
                    <a:lnTo>
                      <a:pt x="148" y="526"/>
                    </a:lnTo>
                    <a:lnTo>
                      <a:pt x="148" y="526"/>
                    </a:lnTo>
                    <a:lnTo>
                      <a:pt x="152" y="526"/>
                    </a:lnTo>
                    <a:lnTo>
                      <a:pt x="152" y="526"/>
                    </a:lnTo>
                    <a:lnTo>
                      <a:pt x="156" y="526"/>
                    </a:lnTo>
                    <a:lnTo>
                      <a:pt x="156" y="526"/>
                    </a:lnTo>
                    <a:lnTo>
                      <a:pt x="160" y="526"/>
                    </a:lnTo>
                    <a:lnTo>
                      <a:pt x="160" y="526"/>
                    </a:lnTo>
                    <a:lnTo>
                      <a:pt x="164" y="526"/>
                    </a:lnTo>
                    <a:lnTo>
                      <a:pt x="164" y="526"/>
                    </a:lnTo>
                    <a:lnTo>
                      <a:pt x="168" y="526"/>
                    </a:lnTo>
                    <a:lnTo>
                      <a:pt x="172" y="526"/>
                    </a:lnTo>
                    <a:lnTo>
                      <a:pt x="172" y="526"/>
                    </a:lnTo>
                    <a:lnTo>
                      <a:pt x="176" y="526"/>
                    </a:lnTo>
                    <a:lnTo>
                      <a:pt x="176" y="526"/>
                    </a:lnTo>
                    <a:lnTo>
                      <a:pt x="180" y="526"/>
                    </a:lnTo>
                    <a:lnTo>
                      <a:pt x="184" y="526"/>
                    </a:lnTo>
                    <a:lnTo>
                      <a:pt x="184" y="526"/>
                    </a:lnTo>
                    <a:lnTo>
                      <a:pt x="188" y="526"/>
                    </a:lnTo>
                    <a:lnTo>
                      <a:pt x="188" y="526"/>
                    </a:lnTo>
                    <a:lnTo>
                      <a:pt x="192" y="526"/>
                    </a:lnTo>
                    <a:lnTo>
                      <a:pt x="194" y="526"/>
                    </a:lnTo>
                    <a:lnTo>
                      <a:pt x="194" y="526"/>
                    </a:lnTo>
                    <a:lnTo>
                      <a:pt x="198" y="526"/>
                    </a:lnTo>
                    <a:lnTo>
                      <a:pt x="198" y="526"/>
                    </a:lnTo>
                    <a:lnTo>
                      <a:pt x="202" y="526"/>
                    </a:lnTo>
                    <a:lnTo>
                      <a:pt x="202" y="526"/>
                    </a:lnTo>
                    <a:lnTo>
                      <a:pt x="206" y="526"/>
                    </a:lnTo>
                    <a:lnTo>
                      <a:pt x="210" y="526"/>
                    </a:lnTo>
                    <a:lnTo>
                      <a:pt x="210" y="526"/>
                    </a:lnTo>
                    <a:lnTo>
                      <a:pt x="214" y="526"/>
                    </a:lnTo>
                    <a:lnTo>
                      <a:pt x="214" y="526"/>
                    </a:lnTo>
                    <a:lnTo>
                      <a:pt x="218" y="526"/>
                    </a:lnTo>
                    <a:lnTo>
                      <a:pt x="218" y="526"/>
                    </a:lnTo>
                    <a:lnTo>
                      <a:pt x="222" y="522"/>
                    </a:lnTo>
                    <a:lnTo>
                      <a:pt x="222" y="522"/>
                    </a:lnTo>
                    <a:lnTo>
                      <a:pt x="226" y="522"/>
                    </a:lnTo>
                    <a:lnTo>
                      <a:pt x="226" y="522"/>
                    </a:lnTo>
                    <a:lnTo>
                      <a:pt x="230" y="522"/>
                    </a:lnTo>
                    <a:lnTo>
                      <a:pt x="230" y="522"/>
                    </a:lnTo>
                    <a:lnTo>
                      <a:pt x="234" y="522"/>
                    </a:lnTo>
                    <a:lnTo>
                      <a:pt x="234" y="522"/>
                    </a:lnTo>
                    <a:lnTo>
                      <a:pt x="234" y="522"/>
                    </a:lnTo>
                    <a:lnTo>
                      <a:pt x="234" y="522"/>
                    </a:lnTo>
                    <a:lnTo>
                      <a:pt x="238" y="522"/>
                    </a:lnTo>
                    <a:lnTo>
                      <a:pt x="238" y="522"/>
                    </a:lnTo>
                    <a:lnTo>
                      <a:pt x="238" y="522"/>
                    </a:lnTo>
                    <a:lnTo>
                      <a:pt x="238" y="522"/>
                    </a:lnTo>
                    <a:lnTo>
                      <a:pt x="238" y="522"/>
                    </a:lnTo>
                    <a:lnTo>
                      <a:pt x="238" y="522"/>
                    </a:lnTo>
                    <a:lnTo>
                      <a:pt x="238" y="522"/>
                    </a:lnTo>
                    <a:lnTo>
                      <a:pt x="238" y="522"/>
                    </a:lnTo>
                    <a:lnTo>
                      <a:pt x="238" y="522"/>
                    </a:lnTo>
                    <a:lnTo>
                      <a:pt x="238" y="522"/>
                    </a:lnTo>
                    <a:lnTo>
                      <a:pt x="238" y="522"/>
                    </a:lnTo>
                    <a:lnTo>
                      <a:pt x="238" y="522"/>
                    </a:lnTo>
                    <a:lnTo>
                      <a:pt x="238" y="522"/>
                    </a:lnTo>
                    <a:lnTo>
                      <a:pt x="238" y="522"/>
                    </a:lnTo>
                    <a:lnTo>
                      <a:pt x="238" y="522"/>
                    </a:lnTo>
                    <a:lnTo>
                      <a:pt x="242" y="522"/>
                    </a:lnTo>
                    <a:lnTo>
                      <a:pt x="242" y="522"/>
                    </a:lnTo>
                    <a:lnTo>
                      <a:pt x="242" y="522"/>
                    </a:lnTo>
                    <a:lnTo>
                      <a:pt x="242" y="522"/>
                    </a:lnTo>
                    <a:lnTo>
                      <a:pt x="242" y="518"/>
                    </a:lnTo>
                    <a:lnTo>
                      <a:pt x="242" y="518"/>
                    </a:lnTo>
                    <a:lnTo>
                      <a:pt x="242" y="518"/>
                    </a:lnTo>
                    <a:lnTo>
                      <a:pt x="242" y="518"/>
                    </a:lnTo>
                    <a:lnTo>
                      <a:pt x="242" y="518"/>
                    </a:lnTo>
                    <a:lnTo>
                      <a:pt x="242" y="518"/>
                    </a:lnTo>
                    <a:lnTo>
                      <a:pt x="242" y="518"/>
                    </a:lnTo>
                    <a:lnTo>
                      <a:pt x="242" y="514"/>
                    </a:lnTo>
                    <a:lnTo>
                      <a:pt x="242" y="514"/>
                    </a:lnTo>
                    <a:lnTo>
                      <a:pt x="242" y="514"/>
                    </a:lnTo>
                    <a:lnTo>
                      <a:pt x="242" y="514"/>
                    </a:lnTo>
                    <a:lnTo>
                      <a:pt x="242" y="510"/>
                    </a:lnTo>
                    <a:lnTo>
                      <a:pt x="242" y="510"/>
                    </a:lnTo>
                    <a:lnTo>
                      <a:pt x="242" y="510"/>
                    </a:lnTo>
                    <a:lnTo>
                      <a:pt x="242" y="510"/>
                    </a:lnTo>
                    <a:lnTo>
                      <a:pt x="244" y="506"/>
                    </a:lnTo>
                    <a:lnTo>
                      <a:pt x="244" y="506"/>
                    </a:lnTo>
                    <a:lnTo>
                      <a:pt x="244" y="506"/>
                    </a:lnTo>
                    <a:lnTo>
                      <a:pt x="244" y="506"/>
                    </a:lnTo>
                    <a:lnTo>
                      <a:pt x="244" y="504"/>
                    </a:lnTo>
                    <a:lnTo>
                      <a:pt x="244" y="504"/>
                    </a:lnTo>
                    <a:lnTo>
                      <a:pt x="244" y="500"/>
                    </a:lnTo>
                    <a:lnTo>
                      <a:pt x="244" y="500"/>
                    </a:lnTo>
                    <a:lnTo>
                      <a:pt x="244" y="500"/>
                    </a:lnTo>
                    <a:lnTo>
                      <a:pt x="244" y="496"/>
                    </a:lnTo>
                    <a:lnTo>
                      <a:pt x="244" y="496"/>
                    </a:lnTo>
                    <a:lnTo>
                      <a:pt x="244" y="492"/>
                    </a:lnTo>
                    <a:lnTo>
                      <a:pt x="244" y="492"/>
                    </a:lnTo>
                    <a:lnTo>
                      <a:pt x="244" y="488"/>
                    </a:lnTo>
                    <a:lnTo>
                      <a:pt x="244" y="488"/>
                    </a:lnTo>
                    <a:lnTo>
                      <a:pt x="244" y="484"/>
                    </a:lnTo>
                    <a:lnTo>
                      <a:pt x="244" y="484"/>
                    </a:lnTo>
                    <a:lnTo>
                      <a:pt x="244" y="480"/>
                    </a:lnTo>
                    <a:lnTo>
                      <a:pt x="244" y="480"/>
                    </a:lnTo>
                    <a:lnTo>
                      <a:pt x="244" y="476"/>
                    </a:lnTo>
                    <a:lnTo>
                      <a:pt x="244" y="476"/>
                    </a:lnTo>
                    <a:lnTo>
                      <a:pt x="244" y="472"/>
                    </a:lnTo>
                    <a:lnTo>
                      <a:pt x="244" y="468"/>
                    </a:lnTo>
                    <a:lnTo>
                      <a:pt x="244" y="468"/>
                    </a:lnTo>
                    <a:lnTo>
                      <a:pt x="244" y="464"/>
                    </a:lnTo>
                    <a:lnTo>
                      <a:pt x="244" y="460"/>
                    </a:lnTo>
                    <a:lnTo>
                      <a:pt x="244" y="456"/>
                    </a:lnTo>
                    <a:lnTo>
                      <a:pt x="244" y="454"/>
                    </a:lnTo>
                    <a:lnTo>
                      <a:pt x="244" y="454"/>
                    </a:lnTo>
                    <a:lnTo>
                      <a:pt x="244" y="450"/>
                    </a:lnTo>
                    <a:lnTo>
                      <a:pt x="244" y="446"/>
                    </a:lnTo>
                    <a:lnTo>
                      <a:pt x="244" y="442"/>
                    </a:lnTo>
                    <a:lnTo>
                      <a:pt x="244" y="438"/>
                    </a:lnTo>
                    <a:lnTo>
                      <a:pt x="244" y="434"/>
                    </a:lnTo>
                    <a:lnTo>
                      <a:pt x="244" y="430"/>
                    </a:lnTo>
                    <a:lnTo>
                      <a:pt x="248" y="426"/>
                    </a:lnTo>
                    <a:lnTo>
                      <a:pt x="248" y="422"/>
                    </a:lnTo>
                    <a:lnTo>
                      <a:pt x="248" y="418"/>
                    </a:lnTo>
                    <a:lnTo>
                      <a:pt x="248" y="410"/>
                    </a:lnTo>
                    <a:lnTo>
                      <a:pt x="248" y="406"/>
                    </a:lnTo>
                    <a:lnTo>
                      <a:pt x="248" y="404"/>
                    </a:lnTo>
                    <a:lnTo>
                      <a:pt x="248" y="400"/>
                    </a:lnTo>
                    <a:lnTo>
                      <a:pt x="248" y="392"/>
                    </a:lnTo>
                    <a:lnTo>
                      <a:pt x="248" y="388"/>
                    </a:lnTo>
                    <a:lnTo>
                      <a:pt x="248" y="380"/>
                    </a:lnTo>
                    <a:lnTo>
                      <a:pt x="248" y="372"/>
                    </a:lnTo>
                    <a:lnTo>
                      <a:pt x="248" y="368"/>
                    </a:lnTo>
                    <a:lnTo>
                      <a:pt x="248" y="360"/>
                    </a:lnTo>
                    <a:lnTo>
                      <a:pt x="248" y="354"/>
                    </a:lnTo>
                    <a:lnTo>
                      <a:pt x="248" y="350"/>
                    </a:lnTo>
                    <a:lnTo>
                      <a:pt x="248" y="342"/>
                    </a:lnTo>
                    <a:lnTo>
                      <a:pt x="248" y="334"/>
                    </a:lnTo>
                    <a:lnTo>
                      <a:pt x="248" y="322"/>
                    </a:lnTo>
                    <a:lnTo>
                      <a:pt x="248" y="314"/>
                    </a:lnTo>
                    <a:lnTo>
                      <a:pt x="248" y="308"/>
                    </a:lnTo>
                    <a:lnTo>
                      <a:pt x="248" y="296"/>
                    </a:lnTo>
                    <a:lnTo>
                      <a:pt x="248" y="288"/>
                    </a:lnTo>
                    <a:lnTo>
                      <a:pt x="248" y="276"/>
                    </a:lnTo>
                    <a:lnTo>
                      <a:pt x="248" y="264"/>
                    </a:lnTo>
                    <a:lnTo>
                      <a:pt x="248" y="254"/>
                    </a:lnTo>
                    <a:lnTo>
                      <a:pt x="248" y="234"/>
                    </a:lnTo>
                    <a:lnTo>
                      <a:pt x="248" y="212"/>
                    </a:lnTo>
                    <a:lnTo>
                      <a:pt x="252" y="184"/>
                    </a:lnTo>
                    <a:lnTo>
                      <a:pt x="252" y="162"/>
                    </a:lnTo>
                    <a:lnTo>
                      <a:pt x="252" y="142"/>
                    </a:lnTo>
                    <a:lnTo>
                      <a:pt x="252" y="126"/>
                    </a:lnTo>
                    <a:lnTo>
                      <a:pt x="252" y="116"/>
                    </a:lnTo>
                    <a:lnTo>
                      <a:pt x="252" y="100"/>
                    </a:lnTo>
                    <a:lnTo>
                      <a:pt x="252" y="88"/>
                    </a:lnTo>
                    <a:lnTo>
                      <a:pt x="252" y="80"/>
                    </a:lnTo>
                    <a:lnTo>
                      <a:pt x="252" y="68"/>
                    </a:lnTo>
                    <a:lnTo>
                      <a:pt x="252" y="62"/>
                    </a:lnTo>
                    <a:lnTo>
                      <a:pt x="252" y="50"/>
                    </a:lnTo>
                    <a:lnTo>
                      <a:pt x="252" y="42"/>
                    </a:lnTo>
                    <a:lnTo>
                      <a:pt x="252" y="34"/>
                    </a:lnTo>
                    <a:lnTo>
                      <a:pt x="252" y="26"/>
                    </a:lnTo>
                    <a:lnTo>
                      <a:pt x="252" y="22"/>
                    </a:lnTo>
                    <a:lnTo>
                      <a:pt x="252" y="16"/>
                    </a:lnTo>
                    <a:lnTo>
                      <a:pt x="252" y="8"/>
                    </a:lnTo>
                    <a:lnTo>
                      <a:pt x="252" y="4"/>
                    </a:lnTo>
                    <a:lnTo>
                      <a:pt x="252" y="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 name="Freeform 237"/>
              <p:cNvSpPr>
                <a:spLocks/>
              </p:cNvSpPr>
              <p:nvPr/>
            </p:nvSpPr>
            <p:spPr bwMode="auto">
              <a:xfrm>
                <a:off x="5009" y="2491"/>
                <a:ext cx="132" cy="295"/>
              </a:xfrm>
              <a:custGeom>
                <a:avLst/>
                <a:gdLst>
                  <a:gd name="T0" fmla="*/ 4 w 266"/>
                  <a:gd name="T1" fmla="*/ 46 h 592"/>
                  <a:gd name="T2" fmla="*/ 4 w 266"/>
                  <a:gd name="T3" fmla="*/ 36 h 592"/>
                  <a:gd name="T4" fmla="*/ 4 w 266"/>
                  <a:gd name="T5" fmla="*/ 40 h 592"/>
                  <a:gd name="T6" fmla="*/ 4 w 266"/>
                  <a:gd name="T7" fmla="*/ 66 h 592"/>
                  <a:gd name="T8" fmla="*/ 8 w 266"/>
                  <a:gd name="T9" fmla="*/ 112 h 592"/>
                  <a:gd name="T10" fmla="*/ 8 w 266"/>
                  <a:gd name="T11" fmla="*/ 212 h 592"/>
                  <a:gd name="T12" fmla="*/ 8 w 266"/>
                  <a:gd name="T13" fmla="*/ 350 h 592"/>
                  <a:gd name="T14" fmla="*/ 12 w 266"/>
                  <a:gd name="T15" fmla="*/ 412 h 592"/>
                  <a:gd name="T16" fmla="*/ 12 w 266"/>
                  <a:gd name="T17" fmla="*/ 458 h 592"/>
                  <a:gd name="T18" fmla="*/ 12 w 266"/>
                  <a:gd name="T19" fmla="*/ 492 h 592"/>
                  <a:gd name="T20" fmla="*/ 16 w 266"/>
                  <a:gd name="T21" fmla="*/ 520 h 592"/>
                  <a:gd name="T22" fmla="*/ 16 w 266"/>
                  <a:gd name="T23" fmla="*/ 542 h 592"/>
                  <a:gd name="T24" fmla="*/ 16 w 266"/>
                  <a:gd name="T25" fmla="*/ 558 h 592"/>
                  <a:gd name="T26" fmla="*/ 20 w 266"/>
                  <a:gd name="T27" fmla="*/ 574 h 592"/>
                  <a:gd name="T28" fmla="*/ 20 w 266"/>
                  <a:gd name="T29" fmla="*/ 580 h 592"/>
                  <a:gd name="T30" fmla="*/ 20 w 266"/>
                  <a:gd name="T31" fmla="*/ 588 h 592"/>
                  <a:gd name="T32" fmla="*/ 24 w 266"/>
                  <a:gd name="T33" fmla="*/ 592 h 592"/>
                  <a:gd name="T34" fmla="*/ 32 w 266"/>
                  <a:gd name="T35" fmla="*/ 592 h 592"/>
                  <a:gd name="T36" fmla="*/ 50 w 266"/>
                  <a:gd name="T37" fmla="*/ 592 h 592"/>
                  <a:gd name="T38" fmla="*/ 66 w 266"/>
                  <a:gd name="T39" fmla="*/ 592 h 592"/>
                  <a:gd name="T40" fmla="*/ 82 w 266"/>
                  <a:gd name="T41" fmla="*/ 592 h 592"/>
                  <a:gd name="T42" fmla="*/ 86 w 266"/>
                  <a:gd name="T43" fmla="*/ 588 h 592"/>
                  <a:gd name="T44" fmla="*/ 88 w 266"/>
                  <a:gd name="T45" fmla="*/ 588 h 592"/>
                  <a:gd name="T46" fmla="*/ 88 w 266"/>
                  <a:gd name="T47" fmla="*/ 584 h 592"/>
                  <a:gd name="T48" fmla="*/ 88 w 266"/>
                  <a:gd name="T49" fmla="*/ 576 h 592"/>
                  <a:gd name="T50" fmla="*/ 88 w 266"/>
                  <a:gd name="T51" fmla="*/ 574 h 592"/>
                  <a:gd name="T52" fmla="*/ 88 w 266"/>
                  <a:gd name="T53" fmla="*/ 570 h 592"/>
                  <a:gd name="T54" fmla="*/ 92 w 266"/>
                  <a:gd name="T55" fmla="*/ 558 h 592"/>
                  <a:gd name="T56" fmla="*/ 92 w 266"/>
                  <a:gd name="T57" fmla="*/ 542 h 592"/>
                  <a:gd name="T58" fmla="*/ 92 w 266"/>
                  <a:gd name="T59" fmla="*/ 520 h 592"/>
                  <a:gd name="T60" fmla="*/ 92 w 266"/>
                  <a:gd name="T61" fmla="*/ 488 h 592"/>
                  <a:gd name="T62" fmla="*/ 92 w 266"/>
                  <a:gd name="T63" fmla="*/ 454 h 592"/>
                  <a:gd name="T64" fmla="*/ 96 w 266"/>
                  <a:gd name="T65" fmla="*/ 404 h 592"/>
                  <a:gd name="T66" fmla="*/ 96 w 266"/>
                  <a:gd name="T67" fmla="*/ 334 h 592"/>
                  <a:gd name="T68" fmla="*/ 96 w 266"/>
                  <a:gd name="T69" fmla="*/ 182 h 592"/>
                  <a:gd name="T70" fmla="*/ 100 w 266"/>
                  <a:gd name="T71" fmla="*/ 92 h 592"/>
                  <a:gd name="T72" fmla="*/ 100 w 266"/>
                  <a:gd name="T73" fmla="*/ 40 h 592"/>
                  <a:gd name="T74" fmla="*/ 100 w 266"/>
                  <a:gd name="T75" fmla="*/ 8 h 592"/>
                  <a:gd name="T76" fmla="*/ 104 w 266"/>
                  <a:gd name="T77" fmla="*/ 8 h 592"/>
                  <a:gd name="T78" fmla="*/ 104 w 266"/>
                  <a:gd name="T79" fmla="*/ 40 h 592"/>
                  <a:gd name="T80" fmla="*/ 104 w 266"/>
                  <a:gd name="T81" fmla="*/ 92 h 592"/>
                  <a:gd name="T82" fmla="*/ 108 w 266"/>
                  <a:gd name="T83" fmla="*/ 166 h 592"/>
                  <a:gd name="T84" fmla="*/ 108 w 266"/>
                  <a:gd name="T85" fmla="*/ 200 h 592"/>
                  <a:gd name="T86" fmla="*/ 108 w 266"/>
                  <a:gd name="T87" fmla="*/ 232 h 592"/>
                  <a:gd name="T88" fmla="*/ 108 w 266"/>
                  <a:gd name="T89" fmla="*/ 338 h 592"/>
                  <a:gd name="T90" fmla="*/ 112 w 266"/>
                  <a:gd name="T91" fmla="*/ 396 h 592"/>
                  <a:gd name="T92" fmla="*/ 112 w 266"/>
                  <a:gd name="T93" fmla="*/ 442 h 592"/>
                  <a:gd name="T94" fmla="*/ 112 w 266"/>
                  <a:gd name="T95" fmla="*/ 476 h 592"/>
                  <a:gd name="T96" fmla="*/ 112 w 266"/>
                  <a:gd name="T97" fmla="*/ 504 h 592"/>
                  <a:gd name="T98" fmla="*/ 116 w 266"/>
                  <a:gd name="T99" fmla="*/ 526 h 592"/>
                  <a:gd name="T100" fmla="*/ 116 w 266"/>
                  <a:gd name="T101" fmla="*/ 546 h 592"/>
                  <a:gd name="T102" fmla="*/ 116 w 266"/>
                  <a:gd name="T103" fmla="*/ 558 h 592"/>
                  <a:gd name="T104" fmla="*/ 120 w 266"/>
                  <a:gd name="T105" fmla="*/ 570 h 592"/>
                  <a:gd name="T106" fmla="*/ 120 w 266"/>
                  <a:gd name="T107" fmla="*/ 576 h 592"/>
                  <a:gd name="T108" fmla="*/ 124 w 266"/>
                  <a:gd name="T109" fmla="*/ 580 h 592"/>
                  <a:gd name="T110" fmla="*/ 128 w 266"/>
                  <a:gd name="T111" fmla="*/ 588 h 592"/>
                  <a:gd name="T112" fmla="*/ 134 w 266"/>
                  <a:gd name="T113" fmla="*/ 588 h 592"/>
                  <a:gd name="T114" fmla="*/ 154 w 266"/>
                  <a:gd name="T115" fmla="*/ 588 h 592"/>
                  <a:gd name="T116" fmla="*/ 174 w 266"/>
                  <a:gd name="T117" fmla="*/ 588 h 592"/>
                  <a:gd name="T118" fmla="*/ 192 w 266"/>
                  <a:gd name="T119" fmla="*/ 584 h 592"/>
                  <a:gd name="T120" fmla="*/ 212 w 266"/>
                  <a:gd name="T121" fmla="*/ 588 h 592"/>
                  <a:gd name="T122" fmla="*/ 230 w 266"/>
                  <a:gd name="T123" fmla="*/ 584 h 592"/>
                  <a:gd name="T124" fmla="*/ 250 w 266"/>
                  <a:gd name="T125" fmla="*/ 584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6" h="592">
                    <a:moveTo>
                      <a:pt x="0" y="70"/>
                    </a:moveTo>
                    <a:lnTo>
                      <a:pt x="0" y="66"/>
                    </a:lnTo>
                    <a:lnTo>
                      <a:pt x="0" y="58"/>
                    </a:lnTo>
                    <a:lnTo>
                      <a:pt x="0" y="58"/>
                    </a:lnTo>
                    <a:lnTo>
                      <a:pt x="0" y="54"/>
                    </a:lnTo>
                    <a:lnTo>
                      <a:pt x="0" y="50"/>
                    </a:lnTo>
                    <a:lnTo>
                      <a:pt x="0" y="46"/>
                    </a:lnTo>
                    <a:lnTo>
                      <a:pt x="4" y="46"/>
                    </a:lnTo>
                    <a:lnTo>
                      <a:pt x="4" y="42"/>
                    </a:lnTo>
                    <a:lnTo>
                      <a:pt x="4" y="42"/>
                    </a:lnTo>
                    <a:lnTo>
                      <a:pt x="4" y="40"/>
                    </a:lnTo>
                    <a:lnTo>
                      <a:pt x="4" y="40"/>
                    </a:lnTo>
                    <a:lnTo>
                      <a:pt x="4" y="36"/>
                    </a:lnTo>
                    <a:lnTo>
                      <a:pt x="4" y="36"/>
                    </a:lnTo>
                    <a:lnTo>
                      <a:pt x="4" y="36"/>
                    </a:lnTo>
                    <a:lnTo>
                      <a:pt x="4" y="36"/>
                    </a:lnTo>
                    <a:lnTo>
                      <a:pt x="4" y="32"/>
                    </a:lnTo>
                    <a:lnTo>
                      <a:pt x="4" y="32"/>
                    </a:lnTo>
                    <a:lnTo>
                      <a:pt x="4" y="32"/>
                    </a:lnTo>
                    <a:lnTo>
                      <a:pt x="4" y="36"/>
                    </a:lnTo>
                    <a:lnTo>
                      <a:pt x="4" y="36"/>
                    </a:lnTo>
                    <a:lnTo>
                      <a:pt x="4" y="36"/>
                    </a:lnTo>
                    <a:lnTo>
                      <a:pt x="4" y="36"/>
                    </a:lnTo>
                    <a:lnTo>
                      <a:pt x="4" y="40"/>
                    </a:lnTo>
                    <a:lnTo>
                      <a:pt x="4" y="42"/>
                    </a:lnTo>
                    <a:lnTo>
                      <a:pt x="4" y="42"/>
                    </a:lnTo>
                    <a:lnTo>
                      <a:pt x="4" y="46"/>
                    </a:lnTo>
                    <a:lnTo>
                      <a:pt x="4" y="50"/>
                    </a:lnTo>
                    <a:lnTo>
                      <a:pt x="4" y="50"/>
                    </a:lnTo>
                    <a:lnTo>
                      <a:pt x="4" y="54"/>
                    </a:lnTo>
                    <a:lnTo>
                      <a:pt x="4" y="58"/>
                    </a:lnTo>
                    <a:lnTo>
                      <a:pt x="4" y="66"/>
                    </a:lnTo>
                    <a:lnTo>
                      <a:pt x="4" y="70"/>
                    </a:lnTo>
                    <a:lnTo>
                      <a:pt x="4" y="74"/>
                    </a:lnTo>
                    <a:lnTo>
                      <a:pt x="4" y="78"/>
                    </a:lnTo>
                    <a:lnTo>
                      <a:pt x="4" y="86"/>
                    </a:lnTo>
                    <a:lnTo>
                      <a:pt x="4" y="92"/>
                    </a:lnTo>
                    <a:lnTo>
                      <a:pt x="4" y="96"/>
                    </a:lnTo>
                    <a:lnTo>
                      <a:pt x="4" y="104"/>
                    </a:lnTo>
                    <a:lnTo>
                      <a:pt x="8" y="112"/>
                    </a:lnTo>
                    <a:lnTo>
                      <a:pt x="8" y="124"/>
                    </a:lnTo>
                    <a:lnTo>
                      <a:pt x="8" y="132"/>
                    </a:lnTo>
                    <a:lnTo>
                      <a:pt x="8" y="142"/>
                    </a:lnTo>
                    <a:lnTo>
                      <a:pt x="8" y="150"/>
                    </a:lnTo>
                    <a:lnTo>
                      <a:pt x="8" y="166"/>
                    </a:lnTo>
                    <a:lnTo>
                      <a:pt x="8" y="178"/>
                    </a:lnTo>
                    <a:lnTo>
                      <a:pt x="8" y="192"/>
                    </a:lnTo>
                    <a:lnTo>
                      <a:pt x="8" y="212"/>
                    </a:lnTo>
                    <a:lnTo>
                      <a:pt x="8" y="238"/>
                    </a:lnTo>
                    <a:lnTo>
                      <a:pt x="8" y="266"/>
                    </a:lnTo>
                    <a:lnTo>
                      <a:pt x="8" y="288"/>
                    </a:lnTo>
                    <a:lnTo>
                      <a:pt x="8" y="308"/>
                    </a:lnTo>
                    <a:lnTo>
                      <a:pt x="8" y="320"/>
                    </a:lnTo>
                    <a:lnTo>
                      <a:pt x="8" y="332"/>
                    </a:lnTo>
                    <a:lnTo>
                      <a:pt x="8" y="338"/>
                    </a:lnTo>
                    <a:lnTo>
                      <a:pt x="8" y="350"/>
                    </a:lnTo>
                    <a:lnTo>
                      <a:pt x="12" y="358"/>
                    </a:lnTo>
                    <a:lnTo>
                      <a:pt x="12" y="366"/>
                    </a:lnTo>
                    <a:lnTo>
                      <a:pt x="12" y="374"/>
                    </a:lnTo>
                    <a:lnTo>
                      <a:pt x="12" y="380"/>
                    </a:lnTo>
                    <a:lnTo>
                      <a:pt x="12" y="388"/>
                    </a:lnTo>
                    <a:lnTo>
                      <a:pt x="12" y="396"/>
                    </a:lnTo>
                    <a:lnTo>
                      <a:pt x="12" y="404"/>
                    </a:lnTo>
                    <a:lnTo>
                      <a:pt x="12" y="412"/>
                    </a:lnTo>
                    <a:lnTo>
                      <a:pt x="12" y="420"/>
                    </a:lnTo>
                    <a:lnTo>
                      <a:pt x="12" y="424"/>
                    </a:lnTo>
                    <a:lnTo>
                      <a:pt x="12" y="430"/>
                    </a:lnTo>
                    <a:lnTo>
                      <a:pt x="12" y="434"/>
                    </a:lnTo>
                    <a:lnTo>
                      <a:pt x="12" y="442"/>
                    </a:lnTo>
                    <a:lnTo>
                      <a:pt x="12" y="446"/>
                    </a:lnTo>
                    <a:lnTo>
                      <a:pt x="12" y="454"/>
                    </a:lnTo>
                    <a:lnTo>
                      <a:pt x="12" y="458"/>
                    </a:lnTo>
                    <a:lnTo>
                      <a:pt x="12" y="466"/>
                    </a:lnTo>
                    <a:lnTo>
                      <a:pt x="12" y="470"/>
                    </a:lnTo>
                    <a:lnTo>
                      <a:pt x="12" y="474"/>
                    </a:lnTo>
                    <a:lnTo>
                      <a:pt x="12" y="476"/>
                    </a:lnTo>
                    <a:lnTo>
                      <a:pt x="12" y="480"/>
                    </a:lnTo>
                    <a:lnTo>
                      <a:pt x="12" y="484"/>
                    </a:lnTo>
                    <a:lnTo>
                      <a:pt x="12" y="488"/>
                    </a:lnTo>
                    <a:lnTo>
                      <a:pt x="12" y="492"/>
                    </a:lnTo>
                    <a:lnTo>
                      <a:pt x="12" y="496"/>
                    </a:lnTo>
                    <a:lnTo>
                      <a:pt x="12" y="500"/>
                    </a:lnTo>
                    <a:lnTo>
                      <a:pt x="12" y="504"/>
                    </a:lnTo>
                    <a:lnTo>
                      <a:pt x="16" y="508"/>
                    </a:lnTo>
                    <a:lnTo>
                      <a:pt x="16" y="512"/>
                    </a:lnTo>
                    <a:lnTo>
                      <a:pt x="16" y="516"/>
                    </a:lnTo>
                    <a:lnTo>
                      <a:pt x="16" y="520"/>
                    </a:lnTo>
                    <a:lnTo>
                      <a:pt x="16" y="520"/>
                    </a:lnTo>
                    <a:lnTo>
                      <a:pt x="16" y="524"/>
                    </a:lnTo>
                    <a:lnTo>
                      <a:pt x="16" y="526"/>
                    </a:lnTo>
                    <a:lnTo>
                      <a:pt x="16" y="530"/>
                    </a:lnTo>
                    <a:lnTo>
                      <a:pt x="16" y="530"/>
                    </a:lnTo>
                    <a:lnTo>
                      <a:pt x="16" y="534"/>
                    </a:lnTo>
                    <a:lnTo>
                      <a:pt x="16" y="538"/>
                    </a:lnTo>
                    <a:lnTo>
                      <a:pt x="16" y="538"/>
                    </a:lnTo>
                    <a:lnTo>
                      <a:pt x="16" y="542"/>
                    </a:lnTo>
                    <a:lnTo>
                      <a:pt x="16" y="546"/>
                    </a:lnTo>
                    <a:lnTo>
                      <a:pt x="16" y="546"/>
                    </a:lnTo>
                    <a:lnTo>
                      <a:pt x="16" y="550"/>
                    </a:lnTo>
                    <a:lnTo>
                      <a:pt x="16" y="550"/>
                    </a:lnTo>
                    <a:lnTo>
                      <a:pt x="16" y="554"/>
                    </a:lnTo>
                    <a:lnTo>
                      <a:pt x="16" y="554"/>
                    </a:lnTo>
                    <a:lnTo>
                      <a:pt x="16" y="558"/>
                    </a:lnTo>
                    <a:lnTo>
                      <a:pt x="16" y="558"/>
                    </a:lnTo>
                    <a:lnTo>
                      <a:pt x="16" y="562"/>
                    </a:lnTo>
                    <a:lnTo>
                      <a:pt x="16" y="562"/>
                    </a:lnTo>
                    <a:lnTo>
                      <a:pt x="16" y="566"/>
                    </a:lnTo>
                    <a:lnTo>
                      <a:pt x="16" y="566"/>
                    </a:lnTo>
                    <a:lnTo>
                      <a:pt x="16" y="570"/>
                    </a:lnTo>
                    <a:lnTo>
                      <a:pt x="20" y="570"/>
                    </a:lnTo>
                    <a:lnTo>
                      <a:pt x="20" y="570"/>
                    </a:lnTo>
                    <a:lnTo>
                      <a:pt x="20" y="574"/>
                    </a:lnTo>
                    <a:lnTo>
                      <a:pt x="20" y="574"/>
                    </a:lnTo>
                    <a:lnTo>
                      <a:pt x="20" y="574"/>
                    </a:lnTo>
                    <a:lnTo>
                      <a:pt x="20" y="576"/>
                    </a:lnTo>
                    <a:lnTo>
                      <a:pt x="20" y="576"/>
                    </a:lnTo>
                    <a:lnTo>
                      <a:pt x="20" y="576"/>
                    </a:lnTo>
                    <a:lnTo>
                      <a:pt x="20" y="576"/>
                    </a:lnTo>
                    <a:lnTo>
                      <a:pt x="20" y="580"/>
                    </a:lnTo>
                    <a:lnTo>
                      <a:pt x="20" y="580"/>
                    </a:lnTo>
                    <a:lnTo>
                      <a:pt x="20" y="580"/>
                    </a:lnTo>
                    <a:lnTo>
                      <a:pt x="20" y="584"/>
                    </a:lnTo>
                    <a:lnTo>
                      <a:pt x="20" y="584"/>
                    </a:lnTo>
                    <a:lnTo>
                      <a:pt x="20" y="584"/>
                    </a:lnTo>
                    <a:lnTo>
                      <a:pt x="20" y="584"/>
                    </a:lnTo>
                    <a:lnTo>
                      <a:pt x="20" y="584"/>
                    </a:lnTo>
                    <a:lnTo>
                      <a:pt x="20" y="584"/>
                    </a:lnTo>
                    <a:lnTo>
                      <a:pt x="20" y="588"/>
                    </a:lnTo>
                    <a:lnTo>
                      <a:pt x="24" y="588"/>
                    </a:lnTo>
                    <a:lnTo>
                      <a:pt x="24" y="588"/>
                    </a:lnTo>
                    <a:lnTo>
                      <a:pt x="24" y="588"/>
                    </a:lnTo>
                    <a:lnTo>
                      <a:pt x="24" y="588"/>
                    </a:lnTo>
                    <a:lnTo>
                      <a:pt x="24" y="588"/>
                    </a:lnTo>
                    <a:lnTo>
                      <a:pt x="24" y="588"/>
                    </a:lnTo>
                    <a:lnTo>
                      <a:pt x="24" y="588"/>
                    </a:lnTo>
                    <a:lnTo>
                      <a:pt x="24" y="592"/>
                    </a:lnTo>
                    <a:lnTo>
                      <a:pt x="28" y="592"/>
                    </a:lnTo>
                    <a:lnTo>
                      <a:pt x="28" y="592"/>
                    </a:lnTo>
                    <a:lnTo>
                      <a:pt x="28" y="592"/>
                    </a:lnTo>
                    <a:lnTo>
                      <a:pt x="28" y="592"/>
                    </a:lnTo>
                    <a:lnTo>
                      <a:pt x="28" y="592"/>
                    </a:lnTo>
                    <a:lnTo>
                      <a:pt x="32" y="592"/>
                    </a:lnTo>
                    <a:lnTo>
                      <a:pt x="32" y="592"/>
                    </a:lnTo>
                    <a:lnTo>
                      <a:pt x="32" y="592"/>
                    </a:lnTo>
                    <a:lnTo>
                      <a:pt x="36" y="592"/>
                    </a:lnTo>
                    <a:lnTo>
                      <a:pt x="36" y="592"/>
                    </a:lnTo>
                    <a:lnTo>
                      <a:pt x="38" y="592"/>
                    </a:lnTo>
                    <a:lnTo>
                      <a:pt x="38" y="592"/>
                    </a:lnTo>
                    <a:lnTo>
                      <a:pt x="42" y="592"/>
                    </a:lnTo>
                    <a:lnTo>
                      <a:pt x="42" y="592"/>
                    </a:lnTo>
                    <a:lnTo>
                      <a:pt x="46" y="592"/>
                    </a:lnTo>
                    <a:lnTo>
                      <a:pt x="50" y="592"/>
                    </a:lnTo>
                    <a:lnTo>
                      <a:pt x="50" y="592"/>
                    </a:lnTo>
                    <a:lnTo>
                      <a:pt x="54" y="592"/>
                    </a:lnTo>
                    <a:lnTo>
                      <a:pt x="54" y="592"/>
                    </a:lnTo>
                    <a:lnTo>
                      <a:pt x="58" y="592"/>
                    </a:lnTo>
                    <a:lnTo>
                      <a:pt x="58" y="592"/>
                    </a:lnTo>
                    <a:lnTo>
                      <a:pt x="62" y="592"/>
                    </a:lnTo>
                    <a:lnTo>
                      <a:pt x="66" y="592"/>
                    </a:lnTo>
                    <a:lnTo>
                      <a:pt x="66" y="592"/>
                    </a:lnTo>
                    <a:lnTo>
                      <a:pt x="70" y="592"/>
                    </a:lnTo>
                    <a:lnTo>
                      <a:pt x="70" y="592"/>
                    </a:lnTo>
                    <a:lnTo>
                      <a:pt x="74" y="592"/>
                    </a:lnTo>
                    <a:lnTo>
                      <a:pt x="78" y="592"/>
                    </a:lnTo>
                    <a:lnTo>
                      <a:pt x="78" y="592"/>
                    </a:lnTo>
                    <a:lnTo>
                      <a:pt x="82" y="592"/>
                    </a:lnTo>
                    <a:lnTo>
                      <a:pt x="82" y="592"/>
                    </a:lnTo>
                    <a:lnTo>
                      <a:pt x="82" y="592"/>
                    </a:lnTo>
                    <a:lnTo>
                      <a:pt x="82" y="592"/>
                    </a:lnTo>
                    <a:lnTo>
                      <a:pt x="82" y="592"/>
                    </a:lnTo>
                    <a:lnTo>
                      <a:pt x="86" y="592"/>
                    </a:lnTo>
                    <a:lnTo>
                      <a:pt x="86" y="592"/>
                    </a:lnTo>
                    <a:lnTo>
                      <a:pt x="86" y="592"/>
                    </a:lnTo>
                    <a:lnTo>
                      <a:pt x="86" y="592"/>
                    </a:lnTo>
                    <a:lnTo>
                      <a:pt x="86" y="592"/>
                    </a:lnTo>
                    <a:lnTo>
                      <a:pt x="86" y="588"/>
                    </a:lnTo>
                    <a:lnTo>
                      <a:pt x="86" y="588"/>
                    </a:lnTo>
                    <a:lnTo>
                      <a:pt x="86" y="588"/>
                    </a:lnTo>
                    <a:lnTo>
                      <a:pt x="86" y="588"/>
                    </a:lnTo>
                    <a:lnTo>
                      <a:pt x="86" y="588"/>
                    </a:lnTo>
                    <a:lnTo>
                      <a:pt x="86" y="588"/>
                    </a:lnTo>
                    <a:lnTo>
                      <a:pt x="86" y="588"/>
                    </a:lnTo>
                    <a:lnTo>
                      <a:pt x="88" y="588"/>
                    </a:lnTo>
                    <a:lnTo>
                      <a:pt x="88" y="588"/>
                    </a:lnTo>
                    <a:lnTo>
                      <a:pt x="88" y="588"/>
                    </a:lnTo>
                    <a:lnTo>
                      <a:pt x="88" y="588"/>
                    </a:lnTo>
                    <a:lnTo>
                      <a:pt x="88" y="588"/>
                    </a:lnTo>
                    <a:lnTo>
                      <a:pt x="88" y="584"/>
                    </a:lnTo>
                    <a:lnTo>
                      <a:pt x="88" y="584"/>
                    </a:lnTo>
                    <a:lnTo>
                      <a:pt x="88" y="584"/>
                    </a:lnTo>
                    <a:lnTo>
                      <a:pt x="88" y="584"/>
                    </a:lnTo>
                    <a:lnTo>
                      <a:pt x="88" y="584"/>
                    </a:lnTo>
                    <a:lnTo>
                      <a:pt x="88" y="580"/>
                    </a:lnTo>
                    <a:lnTo>
                      <a:pt x="88" y="580"/>
                    </a:lnTo>
                    <a:lnTo>
                      <a:pt x="88" y="580"/>
                    </a:lnTo>
                    <a:lnTo>
                      <a:pt x="88" y="580"/>
                    </a:lnTo>
                    <a:lnTo>
                      <a:pt x="88" y="580"/>
                    </a:lnTo>
                    <a:lnTo>
                      <a:pt x="88" y="580"/>
                    </a:lnTo>
                    <a:lnTo>
                      <a:pt x="88" y="580"/>
                    </a:lnTo>
                    <a:lnTo>
                      <a:pt x="88" y="576"/>
                    </a:lnTo>
                    <a:lnTo>
                      <a:pt x="88" y="576"/>
                    </a:lnTo>
                    <a:lnTo>
                      <a:pt x="88" y="576"/>
                    </a:lnTo>
                    <a:lnTo>
                      <a:pt x="88" y="576"/>
                    </a:lnTo>
                    <a:lnTo>
                      <a:pt x="88" y="576"/>
                    </a:lnTo>
                    <a:lnTo>
                      <a:pt x="88" y="576"/>
                    </a:lnTo>
                    <a:lnTo>
                      <a:pt x="88" y="576"/>
                    </a:lnTo>
                    <a:lnTo>
                      <a:pt x="88" y="574"/>
                    </a:lnTo>
                    <a:lnTo>
                      <a:pt x="88" y="574"/>
                    </a:lnTo>
                    <a:lnTo>
                      <a:pt x="88" y="574"/>
                    </a:lnTo>
                    <a:lnTo>
                      <a:pt x="88" y="574"/>
                    </a:lnTo>
                    <a:lnTo>
                      <a:pt x="88" y="574"/>
                    </a:lnTo>
                    <a:lnTo>
                      <a:pt x="88" y="574"/>
                    </a:lnTo>
                    <a:lnTo>
                      <a:pt x="88" y="574"/>
                    </a:lnTo>
                    <a:lnTo>
                      <a:pt x="88" y="570"/>
                    </a:lnTo>
                    <a:lnTo>
                      <a:pt x="88" y="570"/>
                    </a:lnTo>
                    <a:lnTo>
                      <a:pt x="88" y="570"/>
                    </a:lnTo>
                    <a:lnTo>
                      <a:pt x="88" y="570"/>
                    </a:lnTo>
                    <a:lnTo>
                      <a:pt x="88" y="570"/>
                    </a:lnTo>
                    <a:lnTo>
                      <a:pt x="88" y="566"/>
                    </a:lnTo>
                    <a:lnTo>
                      <a:pt x="88" y="566"/>
                    </a:lnTo>
                    <a:lnTo>
                      <a:pt x="88" y="562"/>
                    </a:lnTo>
                    <a:lnTo>
                      <a:pt x="92" y="562"/>
                    </a:lnTo>
                    <a:lnTo>
                      <a:pt x="92" y="562"/>
                    </a:lnTo>
                    <a:lnTo>
                      <a:pt x="92" y="558"/>
                    </a:lnTo>
                    <a:lnTo>
                      <a:pt x="92" y="558"/>
                    </a:lnTo>
                    <a:lnTo>
                      <a:pt x="92" y="554"/>
                    </a:lnTo>
                    <a:lnTo>
                      <a:pt x="92" y="554"/>
                    </a:lnTo>
                    <a:lnTo>
                      <a:pt x="92" y="550"/>
                    </a:lnTo>
                    <a:lnTo>
                      <a:pt x="92" y="550"/>
                    </a:lnTo>
                    <a:lnTo>
                      <a:pt x="92" y="546"/>
                    </a:lnTo>
                    <a:lnTo>
                      <a:pt x="92" y="542"/>
                    </a:lnTo>
                    <a:lnTo>
                      <a:pt x="92" y="542"/>
                    </a:lnTo>
                    <a:lnTo>
                      <a:pt x="92" y="538"/>
                    </a:lnTo>
                    <a:lnTo>
                      <a:pt x="92" y="534"/>
                    </a:lnTo>
                    <a:lnTo>
                      <a:pt x="92" y="534"/>
                    </a:lnTo>
                    <a:lnTo>
                      <a:pt x="92" y="530"/>
                    </a:lnTo>
                    <a:lnTo>
                      <a:pt x="92" y="526"/>
                    </a:lnTo>
                    <a:lnTo>
                      <a:pt x="92" y="524"/>
                    </a:lnTo>
                    <a:lnTo>
                      <a:pt x="92" y="524"/>
                    </a:lnTo>
                    <a:lnTo>
                      <a:pt x="92" y="520"/>
                    </a:lnTo>
                    <a:lnTo>
                      <a:pt x="92" y="516"/>
                    </a:lnTo>
                    <a:lnTo>
                      <a:pt x="92" y="512"/>
                    </a:lnTo>
                    <a:lnTo>
                      <a:pt x="92" y="508"/>
                    </a:lnTo>
                    <a:lnTo>
                      <a:pt x="92" y="504"/>
                    </a:lnTo>
                    <a:lnTo>
                      <a:pt x="92" y="500"/>
                    </a:lnTo>
                    <a:lnTo>
                      <a:pt x="92" y="496"/>
                    </a:lnTo>
                    <a:lnTo>
                      <a:pt x="92" y="492"/>
                    </a:lnTo>
                    <a:lnTo>
                      <a:pt x="92" y="488"/>
                    </a:lnTo>
                    <a:lnTo>
                      <a:pt x="92" y="484"/>
                    </a:lnTo>
                    <a:lnTo>
                      <a:pt x="92" y="480"/>
                    </a:lnTo>
                    <a:lnTo>
                      <a:pt x="92" y="476"/>
                    </a:lnTo>
                    <a:lnTo>
                      <a:pt x="92" y="474"/>
                    </a:lnTo>
                    <a:lnTo>
                      <a:pt x="92" y="470"/>
                    </a:lnTo>
                    <a:lnTo>
                      <a:pt x="92" y="466"/>
                    </a:lnTo>
                    <a:lnTo>
                      <a:pt x="92" y="462"/>
                    </a:lnTo>
                    <a:lnTo>
                      <a:pt x="92" y="454"/>
                    </a:lnTo>
                    <a:lnTo>
                      <a:pt x="92" y="450"/>
                    </a:lnTo>
                    <a:lnTo>
                      <a:pt x="92" y="442"/>
                    </a:lnTo>
                    <a:lnTo>
                      <a:pt x="92" y="438"/>
                    </a:lnTo>
                    <a:lnTo>
                      <a:pt x="92" y="430"/>
                    </a:lnTo>
                    <a:lnTo>
                      <a:pt x="96" y="424"/>
                    </a:lnTo>
                    <a:lnTo>
                      <a:pt x="96" y="420"/>
                    </a:lnTo>
                    <a:lnTo>
                      <a:pt x="96" y="412"/>
                    </a:lnTo>
                    <a:lnTo>
                      <a:pt x="96" y="404"/>
                    </a:lnTo>
                    <a:lnTo>
                      <a:pt x="96" y="396"/>
                    </a:lnTo>
                    <a:lnTo>
                      <a:pt x="96" y="388"/>
                    </a:lnTo>
                    <a:lnTo>
                      <a:pt x="96" y="380"/>
                    </a:lnTo>
                    <a:lnTo>
                      <a:pt x="96" y="374"/>
                    </a:lnTo>
                    <a:lnTo>
                      <a:pt x="96" y="366"/>
                    </a:lnTo>
                    <a:lnTo>
                      <a:pt x="96" y="354"/>
                    </a:lnTo>
                    <a:lnTo>
                      <a:pt x="96" y="346"/>
                    </a:lnTo>
                    <a:lnTo>
                      <a:pt x="96" y="334"/>
                    </a:lnTo>
                    <a:lnTo>
                      <a:pt x="96" y="328"/>
                    </a:lnTo>
                    <a:lnTo>
                      <a:pt x="96" y="316"/>
                    </a:lnTo>
                    <a:lnTo>
                      <a:pt x="96" y="300"/>
                    </a:lnTo>
                    <a:lnTo>
                      <a:pt x="96" y="278"/>
                    </a:lnTo>
                    <a:lnTo>
                      <a:pt x="96" y="250"/>
                    </a:lnTo>
                    <a:lnTo>
                      <a:pt x="96" y="220"/>
                    </a:lnTo>
                    <a:lnTo>
                      <a:pt x="96" y="200"/>
                    </a:lnTo>
                    <a:lnTo>
                      <a:pt x="96" y="182"/>
                    </a:lnTo>
                    <a:lnTo>
                      <a:pt x="96" y="166"/>
                    </a:lnTo>
                    <a:lnTo>
                      <a:pt x="100" y="154"/>
                    </a:lnTo>
                    <a:lnTo>
                      <a:pt x="100" y="138"/>
                    </a:lnTo>
                    <a:lnTo>
                      <a:pt x="100" y="128"/>
                    </a:lnTo>
                    <a:lnTo>
                      <a:pt x="100" y="120"/>
                    </a:lnTo>
                    <a:lnTo>
                      <a:pt x="100" y="108"/>
                    </a:lnTo>
                    <a:lnTo>
                      <a:pt x="100" y="100"/>
                    </a:lnTo>
                    <a:lnTo>
                      <a:pt x="100" y="92"/>
                    </a:lnTo>
                    <a:lnTo>
                      <a:pt x="100" y="86"/>
                    </a:lnTo>
                    <a:lnTo>
                      <a:pt x="100" y="78"/>
                    </a:lnTo>
                    <a:lnTo>
                      <a:pt x="100" y="70"/>
                    </a:lnTo>
                    <a:lnTo>
                      <a:pt x="100" y="62"/>
                    </a:lnTo>
                    <a:lnTo>
                      <a:pt x="100" y="54"/>
                    </a:lnTo>
                    <a:lnTo>
                      <a:pt x="100" y="50"/>
                    </a:lnTo>
                    <a:lnTo>
                      <a:pt x="100" y="46"/>
                    </a:lnTo>
                    <a:lnTo>
                      <a:pt x="100" y="40"/>
                    </a:lnTo>
                    <a:lnTo>
                      <a:pt x="100" y="36"/>
                    </a:lnTo>
                    <a:lnTo>
                      <a:pt x="100" y="32"/>
                    </a:lnTo>
                    <a:lnTo>
                      <a:pt x="100" y="28"/>
                    </a:lnTo>
                    <a:lnTo>
                      <a:pt x="100" y="24"/>
                    </a:lnTo>
                    <a:lnTo>
                      <a:pt x="100" y="20"/>
                    </a:lnTo>
                    <a:lnTo>
                      <a:pt x="100" y="12"/>
                    </a:lnTo>
                    <a:lnTo>
                      <a:pt x="100" y="12"/>
                    </a:lnTo>
                    <a:lnTo>
                      <a:pt x="100" y="8"/>
                    </a:lnTo>
                    <a:lnTo>
                      <a:pt x="100" y="4"/>
                    </a:lnTo>
                    <a:lnTo>
                      <a:pt x="100" y="4"/>
                    </a:lnTo>
                    <a:lnTo>
                      <a:pt x="100" y="4"/>
                    </a:lnTo>
                    <a:lnTo>
                      <a:pt x="100" y="0"/>
                    </a:lnTo>
                    <a:lnTo>
                      <a:pt x="104" y="0"/>
                    </a:lnTo>
                    <a:lnTo>
                      <a:pt x="104" y="4"/>
                    </a:lnTo>
                    <a:lnTo>
                      <a:pt x="104" y="4"/>
                    </a:lnTo>
                    <a:lnTo>
                      <a:pt x="104" y="8"/>
                    </a:lnTo>
                    <a:lnTo>
                      <a:pt x="104" y="8"/>
                    </a:lnTo>
                    <a:lnTo>
                      <a:pt x="104" y="12"/>
                    </a:lnTo>
                    <a:lnTo>
                      <a:pt x="104" y="16"/>
                    </a:lnTo>
                    <a:lnTo>
                      <a:pt x="104" y="20"/>
                    </a:lnTo>
                    <a:lnTo>
                      <a:pt x="104" y="24"/>
                    </a:lnTo>
                    <a:lnTo>
                      <a:pt x="104" y="28"/>
                    </a:lnTo>
                    <a:lnTo>
                      <a:pt x="104" y="32"/>
                    </a:lnTo>
                    <a:lnTo>
                      <a:pt x="104" y="40"/>
                    </a:lnTo>
                    <a:lnTo>
                      <a:pt x="104" y="42"/>
                    </a:lnTo>
                    <a:lnTo>
                      <a:pt x="104" y="50"/>
                    </a:lnTo>
                    <a:lnTo>
                      <a:pt x="104" y="54"/>
                    </a:lnTo>
                    <a:lnTo>
                      <a:pt x="104" y="62"/>
                    </a:lnTo>
                    <a:lnTo>
                      <a:pt x="104" y="70"/>
                    </a:lnTo>
                    <a:lnTo>
                      <a:pt x="104" y="74"/>
                    </a:lnTo>
                    <a:lnTo>
                      <a:pt x="104" y="86"/>
                    </a:lnTo>
                    <a:lnTo>
                      <a:pt x="104" y="92"/>
                    </a:lnTo>
                    <a:lnTo>
                      <a:pt x="104" y="100"/>
                    </a:lnTo>
                    <a:lnTo>
                      <a:pt x="104" y="112"/>
                    </a:lnTo>
                    <a:lnTo>
                      <a:pt x="104" y="124"/>
                    </a:lnTo>
                    <a:lnTo>
                      <a:pt x="104" y="136"/>
                    </a:lnTo>
                    <a:lnTo>
                      <a:pt x="104" y="146"/>
                    </a:lnTo>
                    <a:lnTo>
                      <a:pt x="104" y="158"/>
                    </a:lnTo>
                    <a:lnTo>
                      <a:pt x="108" y="162"/>
                    </a:lnTo>
                    <a:lnTo>
                      <a:pt x="108" y="166"/>
                    </a:lnTo>
                    <a:lnTo>
                      <a:pt x="108" y="174"/>
                    </a:lnTo>
                    <a:lnTo>
                      <a:pt x="108" y="178"/>
                    </a:lnTo>
                    <a:lnTo>
                      <a:pt x="108" y="182"/>
                    </a:lnTo>
                    <a:lnTo>
                      <a:pt x="108" y="186"/>
                    </a:lnTo>
                    <a:lnTo>
                      <a:pt x="108" y="188"/>
                    </a:lnTo>
                    <a:lnTo>
                      <a:pt x="108" y="192"/>
                    </a:lnTo>
                    <a:lnTo>
                      <a:pt x="108" y="196"/>
                    </a:lnTo>
                    <a:lnTo>
                      <a:pt x="108" y="200"/>
                    </a:lnTo>
                    <a:lnTo>
                      <a:pt x="108" y="204"/>
                    </a:lnTo>
                    <a:lnTo>
                      <a:pt x="108" y="208"/>
                    </a:lnTo>
                    <a:lnTo>
                      <a:pt x="108" y="208"/>
                    </a:lnTo>
                    <a:lnTo>
                      <a:pt x="108" y="212"/>
                    </a:lnTo>
                    <a:lnTo>
                      <a:pt x="108" y="212"/>
                    </a:lnTo>
                    <a:lnTo>
                      <a:pt x="108" y="216"/>
                    </a:lnTo>
                    <a:lnTo>
                      <a:pt x="108" y="220"/>
                    </a:lnTo>
                    <a:lnTo>
                      <a:pt x="108" y="232"/>
                    </a:lnTo>
                    <a:lnTo>
                      <a:pt x="108" y="250"/>
                    </a:lnTo>
                    <a:lnTo>
                      <a:pt x="108" y="270"/>
                    </a:lnTo>
                    <a:lnTo>
                      <a:pt x="108" y="284"/>
                    </a:lnTo>
                    <a:lnTo>
                      <a:pt x="108" y="296"/>
                    </a:lnTo>
                    <a:lnTo>
                      <a:pt x="108" y="312"/>
                    </a:lnTo>
                    <a:lnTo>
                      <a:pt x="108" y="320"/>
                    </a:lnTo>
                    <a:lnTo>
                      <a:pt x="108" y="332"/>
                    </a:lnTo>
                    <a:lnTo>
                      <a:pt x="108" y="338"/>
                    </a:lnTo>
                    <a:lnTo>
                      <a:pt x="108" y="346"/>
                    </a:lnTo>
                    <a:lnTo>
                      <a:pt x="108" y="354"/>
                    </a:lnTo>
                    <a:lnTo>
                      <a:pt x="108" y="362"/>
                    </a:lnTo>
                    <a:lnTo>
                      <a:pt x="108" y="370"/>
                    </a:lnTo>
                    <a:lnTo>
                      <a:pt x="108" y="378"/>
                    </a:lnTo>
                    <a:lnTo>
                      <a:pt x="108" y="380"/>
                    </a:lnTo>
                    <a:lnTo>
                      <a:pt x="112" y="388"/>
                    </a:lnTo>
                    <a:lnTo>
                      <a:pt x="112" y="396"/>
                    </a:lnTo>
                    <a:lnTo>
                      <a:pt x="112" y="400"/>
                    </a:lnTo>
                    <a:lnTo>
                      <a:pt x="112" y="408"/>
                    </a:lnTo>
                    <a:lnTo>
                      <a:pt x="112" y="416"/>
                    </a:lnTo>
                    <a:lnTo>
                      <a:pt x="112" y="420"/>
                    </a:lnTo>
                    <a:lnTo>
                      <a:pt x="112" y="424"/>
                    </a:lnTo>
                    <a:lnTo>
                      <a:pt x="112" y="430"/>
                    </a:lnTo>
                    <a:lnTo>
                      <a:pt x="112" y="434"/>
                    </a:lnTo>
                    <a:lnTo>
                      <a:pt x="112" y="442"/>
                    </a:lnTo>
                    <a:lnTo>
                      <a:pt x="112" y="446"/>
                    </a:lnTo>
                    <a:lnTo>
                      <a:pt x="112" y="450"/>
                    </a:lnTo>
                    <a:lnTo>
                      <a:pt x="112" y="458"/>
                    </a:lnTo>
                    <a:lnTo>
                      <a:pt x="112" y="462"/>
                    </a:lnTo>
                    <a:lnTo>
                      <a:pt x="112" y="466"/>
                    </a:lnTo>
                    <a:lnTo>
                      <a:pt x="112" y="470"/>
                    </a:lnTo>
                    <a:lnTo>
                      <a:pt x="112" y="474"/>
                    </a:lnTo>
                    <a:lnTo>
                      <a:pt x="112" y="476"/>
                    </a:lnTo>
                    <a:lnTo>
                      <a:pt x="112" y="480"/>
                    </a:lnTo>
                    <a:lnTo>
                      <a:pt x="112" y="484"/>
                    </a:lnTo>
                    <a:lnTo>
                      <a:pt x="112" y="488"/>
                    </a:lnTo>
                    <a:lnTo>
                      <a:pt x="112" y="488"/>
                    </a:lnTo>
                    <a:lnTo>
                      <a:pt x="112" y="492"/>
                    </a:lnTo>
                    <a:lnTo>
                      <a:pt x="112" y="496"/>
                    </a:lnTo>
                    <a:lnTo>
                      <a:pt x="112" y="500"/>
                    </a:lnTo>
                    <a:lnTo>
                      <a:pt x="112" y="504"/>
                    </a:lnTo>
                    <a:lnTo>
                      <a:pt x="112" y="508"/>
                    </a:lnTo>
                    <a:lnTo>
                      <a:pt x="112" y="512"/>
                    </a:lnTo>
                    <a:lnTo>
                      <a:pt x="112" y="512"/>
                    </a:lnTo>
                    <a:lnTo>
                      <a:pt x="116" y="516"/>
                    </a:lnTo>
                    <a:lnTo>
                      <a:pt x="116" y="520"/>
                    </a:lnTo>
                    <a:lnTo>
                      <a:pt x="116" y="520"/>
                    </a:lnTo>
                    <a:lnTo>
                      <a:pt x="116" y="524"/>
                    </a:lnTo>
                    <a:lnTo>
                      <a:pt x="116" y="526"/>
                    </a:lnTo>
                    <a:lnTo>
                      <a:pt x="116" y="530"/>
                    </a:lnTo>
                    <a:lnTo>
                      <a:pt x="116" y="530"/>
                    </a:lnTo>
                    <a:lnTo>
                      <a:pt x="116" y="534"/>
                    </a:lnTo>
                    <a:lnTo>
                      <a:pt x="116" y="534"/>
                    </a:lnTo>
                    <a:lnTo>
                      <a:pt x="116" y="538"/>
                    </a:lnTo>
                    <a:lnTo>
                      <a:pt x="116" y="538"/>
                    </a:lnTo>
                    <a:lnTo>
                      <a:pt x="116" y="542"/>
                    </a:lnTo>
                    <a:lnTo>
                      <a:pt x="116" y="546"/>
                    </a:lnTo>
                    <a:lnTo>
                      <a:pt x="116" y="546"/>
                    </a:lnTo>
                    <a:lnTo>
                      <a:pt x="116" y="546"/>
                    </a:lnTo>
                    <a:lnTo>
                      <a:pt x="116" y="550"/>
                    </a:lnTo>
                    <a:lnTo>
                      <a:pt x="116" y="550"/>
                    </a:lnTo>
                    <a:lnTo>
                      <a:pt x="116" y="554"/>
                    </a:lnTo>
                    <a:lnTo>
                      <a:pt x="116" y="554"/>
                    </a:lnTo>
                    <a:lnTo>
                      <a:pt x="116" y="558"/>
                    </a:lnTo>
                    <a:lnTo>
                      <a:pt x="116" y="558"/>
                    </a:lnTo>
                    <a:lnTo>
                      <a:pt x="116" y="558"/>
                    </a:lnTo>
                    <a:lnTo>
                      <a:pt x="116" y="562"/>
                    </a:lnTo>
                    <a:lnTo>
                      <a:pt x="116" y="562"/>
                    </a:lnTo>
                    <a:lnTo>
                      <a:pt x="120" y="562"/>
                    </a:lnTo>
                    <a:lnTo>
                      <a:pt x="120" y="566"/>
                    </a:lnTo>
                    <a:lnTo>
                      <a:pt x="120" y="566"/>
                    </a:lnTo>
                    <a:lnTo>
                      <a:pt x="120" y="566"/>
                    </a:lnTo>
                    <a:lnTo>
                      <a:pt x="120" y="570"/>
                    </a:lnTo>
                    <a:lnTo>
                      <a:pt x="120" y="570"/>
                    </a:lnTo>
                    <a:lnTo>
                      <a:pt x="120" y="570"/>
                    </a:lnTo>
                    <a:lnTo>
                      <a:pt x="120" y="570"/>
                    </a:lnTo>
                    <a:lnTo>
                      <a:pt x="120" y="574"/>
                    </a:lnTo>
                    <a:lnTo>
                      <a:pt x="120" y="574"/>
                    </a:lnTo>
                    <a:lnTo>
                      <a:pt x="120" y="574"/>
                    </a:lnTo>
                    <a:lnTo>
                      <a:pt x="120" y="574"/>
                    </a:lnTo>
                    <a:lnTo>
                      <a:pt x="120" y="576"/>
                    </a:lnTo>
                    <a:lnTo>
                      <a:pt x="120" y="576"/>
                    </a:lnTo>
                    <a:lnTo>
                      <a:pt x="120" y="576"/>
                    </a:lnTo>
                    <a:lnTo>
                      <a:pt x="124" y="576"/>
                    </a:lnTo>
                    <a:lnTo>
                      <a:pt x="124" y="580"/>
                    </a:lnTo>
                    <a:lnTo>
                      <a:pt x="124" y="580"/>
                    </a:lnTo>
                    <a:lnTo>
                      <a:pt x="124" y="580"/>
                    </a:lnTo>
                    <a:lnTo>
                      <a:pt x="124" y="580"/>
                    </a:lnTo>
                    <a:lnTo>
                      <a:pt x="124" y="580"/>
                    </a:lnTo>
                    <a:lnTo>
                      <a:pt x="124" y="584"/>
                    </a:lnTo>
                    <a:lnTo>
                      <a:pt x="124" y="584"/>
                    </a:lnTo>
                    <a:lnTo>
                      <a:pt x="128" y="584"/>
                    </a:lnTo>
                    <a:lnTo>
                      <a:pt x="128" y="584"/>
                    </a:lnTo>
                    <a:lnTo>
                      <a:pt x="128" y="584"/>
                    </a:lnTo>
                    <a:lnTo>
                      <a:pt x="128" y="584"/>
                    </a:lnTo>
                    <a:lnTo>
                      <a:pt x="128" y="588"/>
                    </a:lnTo>
                    <a:lnTo>
                      <a:pt x="128" y="588"/>
                    </a:lnTo>
                    <a:lnTo>
                      <a:pt x="132" y="588"/>
                    </a:lnTo>
                    <a:lnTo>
                      <a:pt x="132" y="588"/>
                    </a:lnTo>
                    <a:lnTo>
                      <a:pt x="132" y="588"/>
                    </a:lnTo>
                    <a:lnTo>
                      <a:pt x="132" y="588"/>
                    </a:lnTo>
                    <a:lnTo>
                      <a:pt x="132" y="588"/>
                    </a:lnTo>
                    <a:lnTo>
                      <a:pt x="134" y="588"/>
                    </a:lnTo>
                    <a:lnTo>
                      <a:pt x="134" y="588"/>
                    </a:lnTo>
                    <a:lnTo>
                      <a:pt x="134" y="588"/>
                    </a:lnTo>
                    <a:lnTo>
                      <a:pt x="138" y="588"/>
                    </a:lnTo>
                    <a:lnTo>
                      <a:pt x="138" y="588"/>
                    </a:lnTo>
                    <a:lnTo>
                      <a:pt x="142" y="588"/>
                    </a:lnTo>
                    <a:lnTo>
                      <a:pt x="142" y="588"/>
                    </a:lnTo>
                    <a:lnTo>
                      <a:pt x="146" y="588"/>
                    </a:lnTo>
                    <a:lnTo>
                      <a:pt x="150" y="588"/>
                    </a:lnTo>
                    <a:lnTo>
                      <a:pt x="150" y="588"/>
                    </a:lnTo>
                    <a:lnTo>
                      <a:pt x="154" y="588"/>
                    </a:lnTo>
                    <a:lnTo>
                      <a:pt x="158" y="588"/>
                    </a:lnTo>
                    <a:lnTo>
                      <a:pt x="158" y="588"/>
                    </a:lnTo>
                    <a:lnTo>
                      <a:pt x="162" y="588"/>
                    </a:lnTo>
                    <a:lnTo>
                      <a:pt x="162" y="588"/>
                    </a:lnTo>
                    <a:lnTo>
                      <a:pt x="166" y="588"/>
                    </a:lnTo>
                    <a:lnTo>
                      <a:pt x="170" y="588"/>
                    </a:lnTo>
                    <a:lnTo>
                      <a:pt x="174" y="588"/>
                    </a:lnTo>
                    <a:lnTo>
                      <a:pt x="174" y="588"/>
                    </a:lnTo>
                    <a:lnTo>
                      <a:pt x="178" y="588"/>
                    </a:lnTo>
                    <a:lnTo>
                      <a:pt x="178" y="588"/>
                    </a:lnTo>
                    <a:lnTo>
                      <a:pt x="182" y="588"/>
                    </a:lnTo>
                    <a:lnTo>
                      <a:pt x="182" y="588"/>
                    </a:lnTo>
                    <a:lnTo>
                      <a:pt x="184" y="588"/>
                    </a:lnTo>
                    <a:lnTo>
                      <a:pt x="188" y="588"/>
                    </a:lnTo>
                    <a:lnTo>
                      <a:pt x="188" y="588"/>
                    </a:lnTo>
                    <a:lnTo>
                      <a:pt x="192" y="584"/>
                    </a:lnTo>
                    <a:lnTo>
                      <a:pt x="192" y="584"/>
                    </a:lnTo>
                    <a:lnTo>
                      <a:pt x="196" y="588"/>
                    </a:lnTo>
                    <a:lnTo>
                      <a:pt x="196" y="588"/>
                    </a:lnTo>
                    <a:lnTo>
                      <a:pt x="200" y="588"/>
                    </a:lnTo>
                    <a:lnTo>
                      <a:pt x="200" y="588"/>
                    </a:lnTo>
                    <a:lnTo>
                      <a:pt x="204" y="588"/>
                    </a:lnTo>
                    <a:lnTo>
                      <a:pt x="208" y="588"/>
                    </a:lnTo>
                    <a:lnTo>
                      <a:pt x="212" y="588"/>
                    </a:lnTo>
                    <a:lnTo>
                      <a:pt x="212" y="588"/>
                    </a:lnTo>
                    <a:lnTo>
                      <a:pt x="216" y="588"/>
                    </a:lnTo>
                    <a:lnTo>
                      <a:pt x="216" y="588"/>
                    </a:lnTo>
                    <a:lnTo>
                      <a:pt x="220" y="588"/>
                    </a:lnTo>
                    <a:lnTo>
                      <a:pt x="220" y="588"/>
                    </a:lnTo>
                    <a:lnTo>
                      <a:pt x="224" y="584"/>
                    </a:lnTo>
                    <a:lnTo>
                      <a:pt x="228" y="584"/>
                    </a:lnTo>
                    <a:lnTo>
                      <a:pt x="230" y="584"/>
                    </a:lnTo>
                    <a:lnTo>
                      <a:pt x="230" y="584"/>
                    </a:lnTo>
                    <a:lnTo>
                      <a:pt x="234" y="584"/>
                    </a:lnTo>
                    <a:lnTo>
                      <a:pt x="234" y="584"/>
                    </a:lnTo>
                    <a:lnTo>
                      <a:pt x="238" y="584"/>
                    </a:lnTo>
                    <a:lnTo>
                      <a:pt x="238" y="584"/>
                    </a:lnTo>
                    <a:lnTo>
                      <a:pt x="242" y="584"/>
                    </a:lnTo>
                    <a:lnTo>
                      <a:pt x="246" y="584"/>
                    </a:lnTo>
                    <a:lnTo>
                      <a:pt x="250" y="584"/>
                    </a:lnTo>
                    <a:lnTo>
                      <a:pt x="250" y="584"/>
                    </a:lnTo>
                    <a:lnTo>
                      <a:pt x="254" y="584"/>
                    </a:lnTo>
                    <a:lnTo>
                      <a:pt x="258" y="584"/>
                    </a:lnTo>
                    <a:lnTo>
                      <a:pt x="258" y="584"/>
                    </a:lnTo>
                    <a:lnTo>
                      <a:pt x="262" y="584"/>
                    </a:lnTo>
                    <a:lnTo>
                      <a:pt x="266" y="584"/>
                    </a:lnTo>
                    <a:lnTo>
                      <a:pt x="266" y="584"/>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 name="Freeform 238"/>
              <p:cNvSpPr>
                <a:spLocks/>
              </p:cNvSpPr>
              <p:nvPr/>
            </p:nvSpPr>
            <p:spPr bwMode="auto">
              <a:xfrm>
                <a:off x="5141" y="2294"/>
                <a:ext cx="109" cy="488"/>
              </a:xfrm>
              <a:custGeom>
                <a:avLst/>
                <a:gdLst>
                  <a:gd name="T0" fmla="*/ 14 w 218"/>
                  <a:gd name="T1" fmla="*/ 977 h 977"/>
                  <a:gd name="T2" fmla="*/ 30 w 218"/>
                  <a:gd name="T3" fmla="*/ 977 h 977"/>
                  <a:gd name="T4" fmla="*/ 46 w 218"/>
                  <a:gd name="T5" fmla="*/ 977 h 977"/>
                  <a:gd name="T6" fmla="*/ 64 w 218"/>
                  <a:gd name="T7" fmla="*/ 977 h 977"/>
                  <a:gd name="T8" fmla="*/ 84 w 218"/>
                  <a:gd name="T9" fmla="*/ 973 h 977"/>
                  <a:gd name="T10" fmla="*/ 104 w 218"/>
                  <a:gd name="T11" fmla="*/ 973 h 977"/>
                  <a:gd name="T12" fmla="*/ 114 w 218"/>
                  <a:gd name="T13" fmla="*/ 973 h 977"/>
                  <a:gd name="T14" fmla="*/ 118 w 218"/>
                  <a:gd name="T15" fmla="*/ 973 h 977"/>
                  <a:gd name="T16" fmla="*/ 118 w 218"/>
                  <a:gd name="T17" fmla="*/ 969 h 977"/>
                  <a:gd name="T18" fmla="*/ 118 w 218"/>
                  <a:gd name="T19" fmla="*/ 969 h 977"/>
                  <a:gd name="T20" fmla="*/ 118 w 218"/>
                  <a:gd name="T21" fmla="*/ 969 h 977"/>
                  <a:gd name="T22" fmla="*/ 122 w 218"/>
                  <a:gd name="T23" fmla="*/ 963 h 977"/>
                  <a:gd name="T24" fmla="*/ 122 w 218"/>
                  <a:gd name="T25" fmla="*/ 955 h 977"/>
                  <a:gd name="T26" fmla="*/ 122 w 218"/>
                  <a:gd name="T27" fmla="*/ 943 h 977"/>
                  <a:gd name="T28" fmla="*/ 122 w 218"/>
                  <a:gd name="T29" fmla="*/ 923 h 977"/>
                  <a:gd name="T30" fmla="*/ 126 w 218"/>
                  <a:gd name="T31" fmla="*/ 905 h 977"/>
                  <a:gd name="T32" fmla="*/ 126 w 218"/>
                  <a:gd name="T33" fmla="*/ 877 h 977"/>
                  <a:gd name="T34" fmla="*/ 126 w 218"/>
                  <a:gd name="T35" fmla="*/ 843 h 977"/>
                  <a:gd name="T36" fmla="*/ 126 w 218"/>
                  <a:gd name="T37" fmla="*/ 797 h 977"/>
                  <a:gd name="T38" fmla="*/ 126 w 218"/>
                  <a:gd name="T39" fmla="*/ 739 h 977"/>
                  <a:gd name="T40" fmla="*/ 130 w 218"/>
                  <a:gd name="T41" fmla="*/ 647 h 977"/>
                  <a:gd name="T42" fmla="*/ 130 w 218"/>
                  <a:gd name="T43" fmla="*/ 455 h 977"/>
                  <a:gd name="T44" fmla="*/ 130 w 218"/>
                  <a:gd name="T45" fmla="*/ 333 h 977"/>
                  <a:gd name="T46" fmla="*/ 134 w 218"/>
                  <a:gd name="T47" fmla="*/ 255 h 977"/>
                  <a:gd name="T48" fmla="*/ 134 w 218"/>
                  <a:gd name="T49" fmla="*/ 221 h 977"/>
                  <a:gd name="T50" fmla="*/ 134 w 218"/>
                  <a:gd name="T51" fmla="*/ 233 h 977"/>
                  <a:gd name="T52" fmla="*/ 138 w 218"/>
                  <a:gd name="T53" fmla="*/ 267 h 977"/>
                  <a:gd name="T54" fmla="*/ 138 w 218"/>
                  <a:gd name="T55" fmla="*/ 301 h 977"/>
                  <a:gd name="T56" fmla="*/ 138 w 218"/>
                  <a:gd name="T57" fmla="*/ 435 h 977"/>
                  <a:gd name="T58" fmla="*/ 142 w 218"/>
                  <a:gd name="T59" fmla="*/ 621 h 977"/>
                  <a:gd name="T60" fmla="*/ 142 w 218"/>
                  <a:gd name="T61" fmla="*/ 717 h 977"/>
                  <a:gd name="T62" fmla="*/ 142 w 218"/>
                  <a:gd name="T63" fmla="*/ 771 h 977"/>
                  <a:gd name="T64" fmla="*/ 146 w 218"/>
                  <a:gd name="T65" fmla="*/ 821 h 977"/>
                  <a:gd name="T66" fmla="*/ 146 w 218"/>
                  <a:gd name="T67" fmla="*/ 859 h 977"/>
                  <a:gd name="T68" fmla="*/ 146 w 218"/>
                  <a:gd name="T69" fmla="*/ 889 h 977"/>
                  <a:gd name="T70" fmla="*/ 146 w 218"/>
                  <a:gd name="T71" fmla="*/ 913 h 977"/>
                  <a:gd name="T72" fmla="*/ 150 w 218"/>
                  <a:gd name="T73" fmla="*/ 931 h 977"/>
                  <a:gd name="T74" fmla="*/ 150 w 218"/>
                  <a:gd name="T75" fmla="*/ 947 h 977"/>
                  <a:gd name="T76" fmla="*/ 150 w 218"/>
                  <a:gd name="T77" fmla="*/ 959 h 977"/>
                  <a:gd name="T78" fmla="*/ 154 w 218"/>
                  <a:gd name="T79" fmla="*/ 963 h 977"/>
                  <a:gd name="T80" fmla="*/ 154 w 218"/>
                  <a:gd name="T81" fmla="*/ 969 h 977"/>
                  <a:gd name="T82" fmla="*/ 156 w 218"/>
                  <a:gd name="T83" fmla="*/ 969 h 977"/>
                  <a:gd name="T84" fmla="*/ 164 w 218"/>
                  <a:gd name="T85" fmla="*/ 973 h 977"/>
                  <a:gd name="T86" fmla="*/ 184 w 218"/>
                  <a:gd name="T87" fmla="*/ 969 h 977"/>
                  <a:gd name="T88" fmla="*/ 200 w 218"/>
                  <a:gd name="T89" fmla="*/ 969 h 977"/>
                  <a:gd name="T90" fmla="*/ 204 w 218"/>
                  <a:gd name="T91" fmla="*/ 969 h 977"/>
                  <a:gd name="T92" fmla="*/ 204 w 218"/>
                  <a:gd name="T93" fmla="*/ 967 h 977"/>
                  <a:gd name="T94" fmla="*/ 206 w 218"/>
                  <a:gd name="T95" fmla="*/ 963 h 977"/>
                  <a:gd name="T96" fmla="*/ 206 w 218"/>
                  <a:gd name="T97" fmla="*/ 959 h 977"/>
                  <a:gd name="T98" fmla="*/ 206 w 218"/>
                  <a:gd name="T99" fmla="*/ 955 h 977"/>
                  <a:gd name="T100" fmla="*/ 206 w 218"/>
                  <a:gd name="T101" fmla="*/ 951 h 977"/>
                  <a:gd name="T102" fmla="*/ 206 w 218"/>
                  <a:gd name="T103" fmla="*/ 947 h 977"/>
                  <a:gd name="T104" fmla="*/ 206 w 218"/>
                  <a:gd name="T105" fmla="*/ 939 h 977"/>
                  <a:gd name="T106" fmla="*/ 206 w 218"/>
                  <a:gd name="T107" fmla="*/ 923 h 977"/>
                  <a:gd name="T108" fmla="*/ 206 w 218"/>
                  <a:gd name="T109" fmla="*/ 901 h 977"/>
                  <a:gd name="T110" fmla="*/ 210 w 218"/>
                  <a:gd name="T111" fmla="*/ 873 h 977"/>
                  <a:gd name="T112" fmla="*/ 210 w 218"/>
                  <a:gd name="T113" fmla="*/ 847 h 977"/>
                  <a:gd name="T114" fmla="*/ 210 w 218"/>
                  <a:gd name="T115" fmla="*/ 805 h 977"/>
                  <a:gd name="T116" fmla="*/ 210 w 218"/>
                  <a:gd name="T117" fmla="*/ 751 h 977"/>
                  <a:gd name="T118" fmla="*/ 210 w 218"/>
                  <a:gd name="T119" fmla="*/ 681 h 977"/>
                  <a:gd name="T120" fmla="*/ 214 w 218"/>
                  <a:gd name="T121" fmla="*/ 575 h 977"/>
                  <a:gd name="T122" fmla="*/ 214 w 218"/>
                  <a:gd name="T123" fmla="*/ 417 h 977"/>
                  <a:gd name="T124" fmla="*/ 218 w 218"/>
                  <a:gd name="T125" fmla="*/ 126 h 9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8" h="977">
                    <a:moveTo>
                      <a:pt x="0" y="977"/>
                    </a:moveTo>
                    <a:lnTo>
                      <a:pt x="4" y="977"/>
                    </a:lnTo>
                    <a:lnTo>
                      <a:pt x="4" y="977"/>
                    </a:lnTo>
                    <a:lnTo>
                      <a:pt x="8" y="977"/>
                    </a:lnTo>
                    <a:lnTo>
                      <a:pt x="12" y="977"/>
                    </a:lnTo>
                    <a:lnTo>
                      <a:pt x="12" y="977"/>
                    </a:lnTo>
                    <a:lnTo>
                      <a:pt x="14" y="977"/>
                    </a:lnTo>
                    <a:lnTo>
                      <a:pt x="14" y="977"/>
                    </a:lnTo>
                    <a:lnTo>
                      <a:pt x="18" y="977"/>
                    </a:lnTo>
                    <a:lnTo>
                      <a:pt x="18" y="977"/>
                    </a:lnTo>
                    <a:lnTo>
                      <a:pt x="22" y="977"/>
                    </a:lnTo>
                    <a:lnTo>
                      <a:pt x="22" y="977"/>
                    </a:lnTo>
                    <a:lnTo>
                      <a:pt x="26" y="977"/>
                    </a:lnTo>
                    <a:lnTo>
                      <a:pt x="26" y="977"/>
                    </a:lnTo>
                    <a:lnTo>
                      <a:pt x="30" y="977"/>
                    </a:lnTo>
                    <a:lnTo>
                      <a:pt x="30" y="977"/>
                    </a:lnTo>
                    <a:lnTo>
                      <a:pt x="34" y="977"/>
                    </a:lnTo>
                    <a:lnTo>
                      <a:pt x="34" y="977"/>
                    </a:lnTo>
                    <a:lnTo>
                      <a:pt x="34" y="977"/>
                    </a:lnTo>
                    <a:lnTo>
                      <a:pt x="38" y="977"/>
                    </a:lnTo>
                    <a:lnTo>
                      <a:pt x="38" y="977"/>
                    </a:lnTo>
                    <a:lnTo>
                      <a:pt x="42" y="977"/>
                    </a:lnTo>
                    <a:lnTo>
                      <a:pt x="46" y="977"/>
                    </a:lnTo>
                    <a:lnTo>
                      <a:pt x="46" y="977"/>
                    </a:lnTo>
                    <a:lnTo>
                      <a:pt x="50" y="977"/>
                    </a:lnTo>
                    <a:lnTo>
                      <a:pt x="54" y="977"/>
                    </a:lnTo>
                    <a:lnTo>
                      <a:pt x="54" y="977"/>
                    </a:lnTo>
                    <a:lnTo>
                      <a:pt x="58" y="977"/>
                    </a:lnTo>
                    <a:lnTo>
                      <a:pt x="58" y="977"/>
                    </a:lnTo>
                    <a:lnTo>
                      <a:pt x="60" y="977"/>
                    </a:lnTo>
                    <a:lnTo>
                      <a:pt x="64" y="977"/>
                    </a:lnTo>
                    <a:lnTo>
                      <a:pt x="64" y="977"/>
                    </a:lnTo>
                    <a:lnTo>
                      <a:pt x="68" y="977"/>
                    </a:lnTo>
                    <a:lnTo>
                      <a:pt x="68" y="977"/>
                    </a:lnTo>
                    <a:lnTo>
                      <a:pt x="72" y="977"/>
                    </a:lnTo>
                    <a:lnTo>
                      <a:pt x="76" y="977"/>
                    </a:lnTo>
                    <a:lnTo>
                      <a:pt x="76" y="977"/>
                    </a:lnTo>
                    <a:lnTo>
                      <a:pt x="80" y="973"/>
                    </a:lnTo>
                    <a:lnTo>
                      <a:pt x="84" y="973"/>
                    </a:lnTo>
                    <a:lnTo>
                      <a:pt x="84" y="973"/>
                    </a:lnTo>
                    <a:lnTo>
                      <a:pt x="88" y="973"/>
                    </a:lnTo>
                    <a:lnTo>
                      <a:pt x="88" y="973"/>
                    </a:lnTo>
                    <a:lnTo>
                      <a:pt x="92" y="973"/>
                    </a:lnTo>
                    <a:lnTo>
                      <a:pt x="92" y="973"/>
                    </a:lnTo>
                    <a:lnTo>
                      <a:pt x="96" y="973"/>
                    </a:lnTo>
                    <a:lnTo>
                      <a:pt x="100" y="973"/>
                    </a:lnTo>
                    <a:lnTo>
                      <a:pt x="100" y="973"/>
                    </a:lnTo>
                    <a:lnTo>
                      <a:pt x="104" y="973"/>
                    </a:lnTo>
                    <a:lnTo>
                      <a:pt x="104" y="973"/>
                    </a:lnTo>
                    <a:lnTo>
                      <a:pt x="108" y="973"/>
                    </a:lnTo>
                    <a:lnTo>
                      <a:pt x="108" y="973"/>
                    </a:lnTo>
                    <a:lnTo>
                      <a:pt x="110" y="973"/>
                    </a:lnTo>
                    <a:lnTo>
                      <a:pt x="110" y="973"/>
                    </a:lnTo>
                    <a:lnTo>
                      <a:pt x="110" y="973"/>
                    </a:lnTo>
                    <a:lnTo>
                      <a:pt x="114" y="973"/>
                    </a:lnTo>
                    <a:lnTo>
                      <a:pt x="114" y="973"/>
                    </a:lnTo>
                    <a:lnTo>
                      <a:pt x="114" y="973"/>
                    </a:lnTo>
                    <a:lnTo>
                      <a:pt x="114" y="973"/>
                    </a:lnTo>
                    <a:lnTo>
                      <a:pt x="114" y="973"/>
                    </a:lnTo>
                    <a:lnTo>
                      <a:pt x="114" y="973"/>
                    </a:lnTo>
                    <a:lnTo>
                      <a:pt x="114" y="973"/>
                    </a:lnTo>
                    <a:lnTo>
                      <a:pt x="118" y="973"/>
                    </a:lnTo>
                    <a:lnTo>
                      <a:pt x="118" y="973"/>
                    </a:lnTo>
                    <a:lnTo>
                      <a:pt x="118" y="973"/>
                    </a:lnTo>
                    <a:lnTo>
                      <a:pt x="118" y="973"/>
                    </a:lnTo>
                    <a:lnTo>
                      <a:pt x="118" y="973"/>
                    </a:lnTo>
                    <a:lnTo>
                      <a:pt x="118" y="973"/>
                    </a:lnTo>
                    <a:lnTo>
                      <a:pt x="118" y="973"/>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9"/>
                    </a:lnTo>
                    <a:lnTo>
                      <a:pt x="118" y="967"/>
                    </a:lnTo>
                    <a:lnTo>
                      <a:pt x="122" y="967"/>
                    </a:lnTo>
                    <a:lnTo>
                      <a:pt x="122" y="967"/>
                    </a:lnTo>
                    <a:lnTo>
                      <a:pt x="122" y="967"/>
                    </a:lnTo>
                    <a:lnTo>
                      <a:pt x="122" y="963"/>
                    </a:lnTo>
                    <a:lnTo>
                      <a:pt x="122" y="963"/>
                    </a:lnTo>
                    <a:lnTo>
                      <a:pt x="122" y="963"/>
                    </a:lnTo>
                    <a:lnTo>
                      <a:pt x="122" y="963"/>
                    </a:lnTo>
                    <a:lnTo>
                      <a:pt x="122" y="959"/>
                    </a:lnTo>
                    <a:lnTo>
                      <a:pt x="122" y="959"/>
                    </a:lnTo>
                    <a:lnTo>
                      <a:pt x="122" y="959"/>
                    </a:lnTo>
                    <a:lnTo>
                      <a:pt x="122" y="955"/>
                    </a:lnTo>
                    <a:lnTo>
                      <a:pt x="122" y="955"/>
                    </a:lnTo>
                    <a:lnTo>
                      <a:pt x="122" y="955"/>
                    </a:lnTo>
                    <a:lnTo>
                      <a:pt x="122" y="951"/>
                    </a:lnTo>
                    <a:lnTo>
                      <a:pt x="122" y="951"/>
                    </a:lnTo>
                    <a:lnTo>
                      <a:pt x="122" y="951"/>
                    </a:lnTo>
                    <a:lnTo>
                      <a:pt x="122" y="947"/>
                    </a:lnTo>
                    <a:lnTo>
                      <a:pt x="122" y="947"/>
                    </a:lnTo>
                    <a:lnTo>
                      <a:pt x="122" y="943"/>
                    </a:lnTo>
                    <a:lnTo>
                      <a:pt x="122" y="943"/>
                    </a:lnTo>
                    <a:lnTo>
                      <a:pt x="122" y="939"/>
                    </a:lnTo>
                    <a:lnTo>
                      <a:pt x="122" y="939"/>
                    </a:lnTo>
                    <a:lnTo>
                      <a:pt x="122" y="935"/>
                    </a:lnTo>
                    <a:lnTo>
                      <a:pt x="122" y="935"/>
                    </a:lnTo>
                    <a:lnTo>
                      <a:pt x="122" y="931"/>
                    </a:lnTo>
                    <a:lnTo>
                      <a:pt x="122" y="931"/>
                    </a:lnTo>
                    <a:lnTo>
                      <a:pt x="122" y="927"/>
                    </a:lnTo>
                    <a:lnTo>
                      <a:pt x="122" y="923"/>
                    </a:lnTo>
                    <a:lnTo>
                      <a:pt x="122" y="923"/>
                    </a:lnTo>
                    <a:lnTo>
                      <a:pt x="122" y="919"/>
                    </a:lnTo>
                    <a:lnTo>
                      <a:pt x="122" y="917"/>
                    </a:lnTo>
                    <a:lnTo>
                      <a:pt x="122" y="917"/>
                    </a:lnTo>
                    <a:lnTo>
                      <a:pt x="122" y="913"/>
                    </a:lnTo>
                    <a:lnTo>
                      <a:pt x="122" y="909"/>
                    </a:lnTo>
                    <a:lnTo>
                      <a:pt x="126" y="909"/>
                    </a:lnTo>
                    <a:lnTo>
                      <a:pt x="126" y="905"/>
                    </a:lnTo>
                    <a:lnTo>
                      <a:pt x="126" y="901"/>
                    </a:lnTo>
                    <a:lnTo>
                      <a:pt x="126" y="897"/>
                    </a:lnTo>
                    <a:lnTo>
                      <a:pt x="126" y="897"/>
                    </a:lnTo>
                    <a:lnTo>
                      <a:pt x="126" y="893"/>
                    </a:lnTo>
                    <a:lnTo>
                      <a:pt x="126" y="889"/>
                    </a:lnTo>
                    <a:lnTo>
                      <a:pt x="126" y="885"/>
                    </a:lnTo>
                    <a:lnTo>
                      <a:pt x="126" y="881"/>
                    </a:lnTo>
                    <a:lnTo>
                      <a:pt x="126" y="877"/>
                    </a:lnTo>
                    <a:lnTo>
                      <a:pt x="126" y="873"/>
                    </a:lnTo>
                    <a:lnTo>
                      <a:pt x="126" y="869"/>
                    </a:lnTo>
                    <a:lnTo>
                      <a:pt x="126" y="867"/>
                    </a:lnTo>
                    <a:lnTo>
                      <a:pt x="126" y="863"/>
                    </a:lnTo>
                    <a:lnTo>
                      <a:pt x="126" y="859"/>
                    </a:lnTo>
                    <a:lnTo>
                      <a:pt x="126" y="851"/>
                    </a:lnTo>
                    <a:lnTo>
                      <a:pt x="126" y="847"/>
                    </a:lnTo>
                    <a:lnTo>
                      <a:pt x="126" y="843"/>
                    </a:lnTo>
                    <a:lnTo>
                      <a:pt x="126" y="835"/>
                    </a:lnTo>
                    <a:lnTo>
                      <a:pt x="126" y="831"/>
                    </a:lnTo>
                    <a:lnTo>
                      <a:pt x="126" y="827"/>
                    </a:lnTo>
                    <a:lnTo>
                      <a:pt x="126" y="821"/>
                    </a:lnTo>
                    <a:lnTo>
                      <a:pt x="126" y="817"/>
                    </a:lnTo>
                    <a:lnTo>
                      <a:pt x="126" y="813"/>
                    </a:lnTo>
                    <a:lnTo>
                      <a:pt x="126" y="805"/>
                    </a:lnTo>
                    <a:lnTo>
                      <a:pt x="126" y="797"/>
                    </a:lnTo>
                    <a:lnTo>
                      <a:pt x="126" y="793"/>
                    </a:lnTo>
                    <a:lnTo>
                      <a:pt x="126" y="785"/>
                    </a:lnTo>
                    <a:lnTo>
                      <a:pt x="126" y="777"/>
                    </a:lnTo>
                    <a:lnTo>
                      <a:pt x="126" y="771"/>
                    </a:lnTo>
                    <a:lnTo>
                      <a:pt x="126" y="763"/>
                    </a:lnTo>
                    <a:lnTo>
                      <a:pt x="126" y="755"/>
                    </a:lnTo>
                    <a:lnTo>
                      <a:pt x="126" y="747"/>
                    </a:lnTo>
                    <a:lnTo>
                      <a:pt x="126" y="739"/>
                    </a:lnTo>
                    <a:lnTo>
                      <a:pt x="126" y="731"/>
                    </a:lnTo>
                    <a:lnTo>
                      <a:pt x="126" y="725"/>
                    </a:lnTo>
                    <a:lnTo>
                      <a:pt x="126" y="717"/>
                    </a:lnTo>
                    <a:lnTo>
                      <a:pt x="126" y="705"/>
                    </a:lnTo>
                    <a:lnTo>
                      <a:pt x="126" y="689"/>
                    </a:lnTo>
                    <a:lnTo>
                      <a:pt x="126" y="677"/>
                    </a:lnTo>
                    <a:lnTo>
                      <a:pt x="126" y="663"/>
                    </a:lnTo>
                    <a:lnTo>
                      <a:pt x="130" y="647"/>
                    </a:lnTo>
                    <a:lnTo>
                      <a:pt x="130" y="631"/>
                    </a:lnTo>
                    <a:lnTo>
                      <a:pt x="130" y="613"/>
                    </a:lnTo>
                    <a:lnTo>
                      <a:pt x="130" y="589"/>
                    </a:lnTo>
                    <a:lnTo>
                      <a:pt x="130" y="563"/>
                    </a:lnTo>
                    <a:lnTo>
                      <a:pt x="130" y="531"/>
                    </a:lnTo>
                    <a:lnTo>
                      <a:pt x="130" y="497"/>
                    </a:lnTo>
                    <a:lnTo>
                      <a:pt x="130" y="475"/>
                    </a:lnTo>
                    <a:lnTo>
                      <a:pt x="130" y="455"/>
                    </a:lnTo>
                    <a:lnTo>
                      <a:pt x="130" y="439"/>
                    </a:lnTo>
                    <a:lnTo>
                      <a:pt x="130" y="425"/>
                    </a:lnTo>
                    <a:lnTo>
                      <a:pt x="130" y="409"/>
                    </a:lnTo>
                    <a:lnTo>
                      <a:pt x="130" y="393"/>
                    </a:lnTo>
                    <a:lnTo>
                      <a:pt x="130" y="375"/>
                    </a:lnTo>
                    <a:lnTo>
                      <a:pt x="130" y="359"/>
                    </a:lnTo>
                    <a:lnTo>
                      <a:pt x="130" y="343"/>
                    </a:lnTo>
                    <a:lnTo>
                      <a:pt x="130" y="333"/>
                    </a:lnTo>
                    <a:lnTo>
                      <a:pt x="130" y="317"/>
                    </a:lnTo>
                    <a:lnTo>
                      <a:pt x="130" y="305"/>
                    </a:lnTo>
                    <a:lnTo>
                      <a:pt x="134" y="297"/>
                    </a:lnTo>
                    <a:lnTo>
                      <a:pt x="134" y="287"/>
                    </a:lnTo>
                    <a:lnTo>
                      <a:pt x="134" y="279"/>
                    </a:lnTo>
                    <a:lnTo>
                      <a:pt x="134" y="271"/>
                    </a:lnTo>
                    <a:lnTo>
                      <a:pt x="134" y="259"/>
                    </a:lnTo>
                    <a:lnTo>
                      <a:pt x="134" y="255"/>
                    </a:lnTo>
                    <a:lnTo>
                      <a:pt x="134" y="247"/>
                    </a:lnTo>
                    <a:lnTo>
                      <a:pt x="134" y="243"/>
                    </a:lnTo>
                    <a:lnTo>
                      <a:pt x="134" y="237"/>
                    </a:lnTo>
                    <a:lnTo>
                      <a:pt x="134" y="233"/>
                    </a:lnTo>
                    <a:lnTo>
                      <a:pt x="134" y="229"/>
                    </a:lnTo>
                    <a:lnTo>
                      <a:pt x="134" y="229"/>
                    </a:lnTo>
                    <a:lnTo>
                      <a:pt x="134" y="225"/>
                    </a:lnTo>
                    <a:lnTo>
                      <a:pt x="134" y="221"/>
                    </a:lnTo>
                    <a:lnTo>
                      <a:pt x="134" y="221"/>
                    </a:lnTo>
                    <a:lnTo>
                      <a:pt x="134" y="221"/>
                    </a:lnTo>
                    <a:lnTo>
                      <a:pt x="134" y="221"/>
                    </a:lnTo>
                    <a:lnTo>
                      <a:pt x="134" y="221"/>
                    </a:lnTo>
                    <a:lnTo>
                      <a:pt x="134" y="225"/>
                    </a:lnTo>
                    <a:lnTo>
                      <a:pt x="134" y="225"/>
                    </a:lnTo>
                    <a:lnTo>
                      <a:pt x="134" y="229"/>
                    </a:lnTo>
                    <a:lnTo>
                      <a:pt x="134" y="233"/>
                    </a:lnTo>
                    <a:lnTo>
                      <a:pt x="134" y="237"/>
                    </a:lnTo>
                    <a:lnTo>
                      <a:pt x="134" y="241"/>
                    </a:lnTo>
                    <a:lnTo>
                      <a:pt x="134" y="247"/>
                    </a:lnTo>
                    <a:lnTo>
                      <a:pt x="134" y="251"/>
                    </a:lnTo>
                    <a:lnTo>
                      <a:pt x="138" y="255"/>
                    </a:lnTo>
                    <a:lnTo>
                      <a:pt x="138" y="259"/>
                    </a:lnTo>
                    <a:lnTo>
                      <a:pt x="138" y="263"/>
                    </a:lnTo>
                    <a:lnTo>
                      <a:pt x="138" y="267"/>
                    </a:lnTo>
                    <a:lnTo>
                      <a:pt x="138" y="271"/>
                    </a:lnTo>
                    <a:lnTo>
                      <a:pt x="138" y="275"/>
                    </a:lnTo>
                    <a:lnTo>
                      <a:pt x="138" y="275"/>
                    </a:lnTo>
                    <a:lnTo>
                      <a:pt x="138" y="279"/>
                    </a:lnTo>
                    <a:lnTo>
                      <a:pt x="138" y="283"/>
                    </a:lnTo>
                    <a:lnTo>
                      <a:pt x="138" y="287"/>
                    </a:lnTo>
                    <a:lnTo>
                      <a:pt x="138" y="291"/>
                    </a:lnTo>
                    <a:lnTo>
                      <a:pt x="138" y="301"/>
                    </a:lnTo>
                    <a:lnTo>
                      <a:pt x="138" y="313"/>
                    </a:lnTo>
                    <a:lnTo>
                      <a:pt x="138" y="325"/>
                    </a:lnTo>
                    <a:lnTo>
                      <a:pt x="138" y="339"/>
                    </a:lnTo>
                    <a:lnTo>
                      <a:pt x="138" y="355"/>
                    </a:lnTo>
                    <a:lnTo>
                      <a:pt x="138" y="375"/>
                    </a:lnTo>
                    <a:lnTo>
                      <a:pt x="138" y="393"/>
                    </a:lnTo>
                    <a:lnTo>
                      <a:pt x="138" y="413"/>
                    </a:lnTo>
                    <a:lnTo>
                      <a:pt x="138" y="435"/>
                    </a:lnTo>
                    <a:lnTo>
                      <a:pt x="138" y="459"/>
                    </a:lnTo>
                    <a:lnTo>
                      <a:pt x="138" y="489"/>
                    </a:lnTo>
                    <a:lnTo>
                      <a:pt x="138" y="525"/>
                    </a:lnTo>
                    <a:lnTo>
                      <a:pt x="142" y="547"/>
                    </a:lnTo>
                    <a:lnTo>
                      <a:pt x="142" y="567"/>
                    </a:lnTo>
                    <a:lnTo>
                      <a:pt x="142" y="585"/>
                    </a:lnTo>
                    <a:lnTo>
                      <a:pt x="142" y="601"/>
                    </a:lnTo>
                    <a:lnTo>
                      <a:pt x="142" y="621"/>
                    </a:lnTo>
                    <a:lnTo>
                      <a:pt x="142" y="631"/>
                    </a:lnTo>
                    <a:lnTo>
                      <a:pt x="142" y="647"/>
                    </a:lnTo>
                    <a:lnTo>
                      <a:pt x="142" y="663"/>
                    </a:lnTo>
                    <a:lnTo>
                      <a:pt x="142" y="675"/>
                    </a:lnTo>
                    <a:lnTo>
                      <a:pt x="142" y="685"/>
                    </a:lnTo>
                    <a:lnTo>
                      <a:pt x="142" y="697"/>
                    </a:lnTo>
                    <a:lnTo>
                      <a:pt x="142" y="709"/>
                    </a:lnTo>
                    <a:lnTo>
                      <a:pt x="142" y="717"/>
                    </a:lnTo>
                    <a:lnTo>
                      <a:pt x="142" y="725"/>
                    </a:lnTo>
                    <a:lnTo>
                      <a:pt x="142" y="731"/>
                    </a:lnTo>
                    <a:lnTo>
                      <a:pt x="142" y="739"/>
                    </a:lnTo>
                    <a:lnTo>
                      <a:pt x="142" y="743"/>
                    </a:lnTo>
                    <a:lnTo>
                      <a:pt x="142" y="751"/>
                    </a:lnTo>
                    <a:lnTo>
                      <a:pt x="142" y="759"/>
                    </a:lnTo>
                    <a:lnTo>
                      <a:pt x="142" y="767"/>
                    </a:lnTo>
                    <a:lnTo>
                      <a:pt x="142" y="771"/>
                    </a:lnTo>
                    <a:lnTo>
                      <a:pt x="142" y="777"/>
                    </a:lnTo>
                    <a:lnTo>
                      <a:pt x="142" y="785"/>
                    </a:lnTo>
                    <a:lnTo>
                      <a:pt x="142" y="789"/>
                    </a:lnTo>
                    <a:lnTo>
                      <a:pt x="146" y="797"/>
                    </a:lnTo>
                    <a:lnTo>
                      <a:pt x="146" y="801"/>
                    </a:lnTo>
                    <a:lnTo>
                      <a:pt x="146" y="809"/>
                    </a:lnTo>
                    <a:lnTo>
                      <a:pt x="146" y="813"/>
                    </a:lnTo>
                    <a:lnTo>
                      <a:pt x="146" y="821"/>
                    </a:lnTo>
                    <a:lnTo>
                      <a:pt x="146" y="823"/>
                    </a:lnTo>
                    <a:lnTo>
                      <a:pt x="146" y="827"/>
                    </a:lnTo>
                    <a:lnTo>
                      <a:pt x="146" y="835"/>
                    </a:lnTo>
                    <a:lnTo>
                      <a:pt x="146" y="839"/>
                    </a:lnTo>
                    <a:lnTo>
                      <a:pt x="146" y="843"/>
                    </a:lnTo>
                    <a:lnTo>
                      <a:pt x="146" y="847"/>
                    </a:lnTo>
                    <a:lnTo>
                      <a:pt x="146" y="855"/>
                    </a:lnTo>
                    <a:lnTo>
                      <a:pt x="146" y="859"/>
                    </a:lnTo>
                    <a:lnTo>
                      <a:pt x="146" y="863"/>
                    </a:lnTo>
                    <a:lnTo>
                      <a:pt x="146" y="867"/>
                    </a:lnTo>
                    <a:lnTo>
                      <a:pt x="146" y="869"/>
                    </a:lnTo>
                    <a:lnTo>
                      <a:pt x="146" y="873"/>
                    </a:lnTo>
                    <a:lnTo>
                      <a:pt x="146" y="877"/>
                    </a:lnTo>
                    <a:lnTo>
                      <a:pt x="146" y="881"/>
                    </a:lnTo>
                    <a:lnTo>
                      <a:pt x="146" y="885"/>
                    </a:lnTo>
                    <a:lnTo>
                      <a:pt x="146" y="889"/>
                    </a:lnTo>
                    <a:lnTo>
                      <a:pt x="146" y="889"/>
                    </a:lnTo>
                    <a:lnTo>
                      <a:pt x="146" y="893"/>
                    </a:lnTo>
                    <a:lnTo>
                      <a:pt x="146" y="897"/>
                    </a:lnTo>
                    <a:lnTo>
                      <a:pt x="146" y="901"/>
                    </a:lnTo>
                    <a:lnTo>
                      <a:pt x="146" y="905"/>
                    </a:lnTo>
                    <a:lnTo>
                      <a:pt x="146" y="905"/>
                    </a:lnTo>
                    <a:lnTo>
                      <a:pt x="146" y="909"/>
                    </a:lnTo>
                    <a:lnTo>
                      <a:pt x="146" y="913"/>
                    </a:lnTo>
                    <a:lnTo>
                      <a:pt x="146" y="917"/>
                    </a:lnTo>
                    <a:lnTo>
                      <a:pt x="146" y="917"/>
                    </a:lnTo>
                    <a:lnTo>
                      <a:pt x="150" y="919"/>
                    </a:lnTo>
                    <a:lnTo>
                      <a:pt x="150" y="923"/>
                    </a:lnTo>
                    <a:lnTo>
                      <a:pt x="150" y="923"/>
                    </a:lnTo>
                    <a:lnTo>
                      <a:pt x="150" y="927"/>
                    </a:lnTo>
                    <a:lnTo>
                      <a:pt x="150" y="927"/>
                    </a:lnTo>
                    <a:lnTo>
                      <a:pt x="150" y="931"/>
                    </a:lnTo>
                    <a:lnTo>
                      <a:pt x="150" y="935"/>
                    </a:lnTo>
                    <a:lnTo>
                      <a:pt x="150" y="935"/>
                    </a:lnTo>
                    <a:lnTo>
                      <a:pt x="150" y="939"/>
                    </a:lnTo>
                    <a:lnTo>
                      <a:pt x="150" y="939"/>
                    </a:lnTo>
                    <a:lnTo>
                      <a:pt x="150" y="943"/>
                    </a:lnTo>
                    <a:lnTo>
                      <a:pt x="150" y="943"/>
                    </a:lnTo>
                    <a:lnTo>
                      <a:pt x="150" y="943"/>
                    </a:lnTo>
                    <a:lnTo>
                      <a:pt x="150" y="947"/>
                    </a:lnTo>
                    <a:lnTo>
                      <a:pt x="150" y="947"/>
                    </a:lnTo>
                    <a:lnTo>
                      <a:pt x="150" y="947"/>
                    </a:lnTo>
                    <a:lnTo>
                      <a:pt x="150" y="951"/>
                    </a:lnTo>
                    <a:lnTo>
                      <a:pt x="150" y="951"/>
                    </a:lnTo>
                    <a:lnTo>
                      <a:pt x="150" y="955"/>
                    </a:lnTo>
                    <a:lnTo>
                      <a:pt x="150" y="955"/>
                    </a:lnTo>
                    <a:lnTo>
                      <a:pt x="150" y="955"/>
                    </a:lnTo>
                    <a:lnTo>
                      <a:pt x="150" y="959"/>
                    </a:lnTo>
                    <a:lnTo>
                      <a:pt x="150" y="959"/>
                    </a:lnTo>
                    <a:lnTo>
                      <a:pt x="150" y="959"/>
                    </a:lnTo>
                    <a:lnTo>
                      <a:pt x="154" y="959"/>
                    </a:lnTo>
                    <a:lnTo>
                      <a:pt x="154" y="963"/>
                    </a:lnTo>
                    <a:lnTo>
                      <a:pt x="154" y="963"/>
                    </a:lnTo>
                    <a:lnTo>
                      <a:pt x="154" y="963"/>
                    </a:lnTo>
                    <a:lnTo>
                      <a:pt x="154" y="963"/>
                    </a:lnTo>
                    <a:lnTo>
                      <a:pt x="154" y="963"/>
                    </a:lnTo>
                    <a:lnTo>
                      <a:pt x="154" y="967"/>
                    </a:lnTo>
                    <a:lnTo>
                      <a:pt x="154" y="967"/>
                    </a:lnTo>
                    <a:lnTo>
                      <a:pt x="154" y="967"/>
                    </a:lnTo>
                    <a:lnTo>
                      <a:pt x="154" y="967"/>
                    </a:lnTo>
                    <a:lnTo>
                      <a:pt x="154" y="967"/>
                    </a:lnTo>
                    <a:lnTo>
                      <a:pt x="154" y="967"/>
                    </a:lnTo>
                    <a:lnTo>
                      <a:pt x="154" y="969"/>
                    </a:lnTo>
                    <a:lnTo>
                      <a:pt x="154" y="969"/>
                    </a:lnTo>
                    <a:lnTo>
                      <a:pt x="154" y="969"/>
                    </a:lnTo>
                    <a:lnTo>
                      <a:pt x="154" y="969"/>
                    </a:lnTo>
                    <a:lnTo>
                      <a:pt x="156" y="969"/>
                    </a:lnTo>
                    <a:lnTo>
                      <a:pt x="156" y="969"/>
                    </a:lnTo>
                    <a:lnTo>
                      <a:pt x="156" y="969"/>
                    </a:lnTo>
                    <a:lnTo>
                      <a:pt x="156" y="969"/>
                    </a:lnTo>
                    <a:lnTo>
                      <a:pt x="156" y="969"/>
                    </a:lnTo>
                    <a:lnTo>
                      <a:pt x="156" y="969"/>
                    </a:lnTo>
                    <a:lnTo>
                      <a:pt x="156" y="969"/>
                    </a:lnTo>
                    <a:lnTo>
                      <a:pt x="156" y="969"/>
                    </a:lnTo>
                    <a:lnTo>
                      <a:pt x="160" y="969"/>
                    </a:lnTo>
                    <a:lnTo>
                      <a:pt x="160" y="969"/>
                    </a:lnTo>
                    <a:lnTo>
                      <a:pt x="160" y="973"/>
                    </a:lnTo>
                    <a:lnTo>
                      <a:pt x="164" y="973"/>
                    </a:lnTo>
                    <a:lnTo>
                      <a:pt x="164" y="973"/>
                    </a:lnTo>
                    <a:lnTo>
                      <a:pt x="164" y="973"/>
                    </a:lnTo>
                    <a:lnTo>
                      <a:pt x="168" y="973"/>
                    </a:lnTo>
                    <a:lnTo>
                      <a:pt x="168" y="973"/>
                    </a:lnTo>
                    <a:lnTo>
                      <a:pt x="172" y="969"/>
                    </a:lnTo>
                    <a:lnTo>
                      <a:pt x="172" y="969"/>
                    </a:lnTo>
                    <a:lnTo>
                      <a:pt x="176" y="969"/>
                    </a:lnTo>
                    <a:lnTo>
                      <a:pt x="180" y="969"/>
                    </a:lnTo>
                    <a:lnTo>
                      <a:pt x="180" y="969"/>
                    </a:lnTo>
                    <a:lnTo>
                      <a:pt x="184" y="969"/>
                    </a:lnTo>
                    <a:lnTo>
                      <a:pt x="188" y="969"/>
                    </a:lnTo>
                    <a:lnTo>
                      <a:pt x="188" y="969"/>
                    </a:lnTo>
                    <a:lnTo>
                      <a:pt x="192" y="969"/>
                    </a:lnTo>
                    <a:lnTo>
                      <a:pt x="192" y="969"/>
                    </a:lnTo>
                    <a:lnTo>
                      <a:pt x="196" y="969"/>
                    </a:lnTo>
                    <a:lnTo>
                      <a:pt x="196" y="969"/>
                    </a:lnTo>
                    <a:lnTo>
                      <a:pt x="200" y="969"/>
                    </a:lnTo>
                    <a:lnTo>
                      <a:pt x="200" y="969"/>
                    </a:lnTo>
                    <a:lnTo>
                      <a:pt x="200" y="969"/>
                    </a:lnTo>
                    <a:lnTo>
                      <a:pt x="200" y="969"/>
                    </a:lnTo>
                    <a:lnTo>
                      <a:pt x="200" y="969"/>
                    </a:lnTo>
                    <a:lnTo>
                      <a:pt x="200" y="969"/>
                    </a:lnTo>
                    <a:lnTo>
                      <a:pt x="200" y="969"/>
                    </a:lnTo>
                    <a:lnTo>
                      <a:pt x="204" y="969"/>
                    </a:lnTo>
                    <a:lnTo>
                      <a:pt x="204" y="969"/>
                    </a:lnTo>
                    <a:lnTo>
                      <a:pt x="204" y="969"/>
                    </a:lnTo>
                    <a:lnTo>
                      <a:pt x="204" y="969"/>
                    </a:lnTo>
                    <a:lnTo>
                      <a:pt x="204" y="969"/>
                    </a:lnTo>
                    <a:lnTo>
                      <a:pt x="204" y="969"/>
                    </a:lnTo>
                    <a:lnTo>
                      <a:pt x="204" y="969"/>
                    </a:lnTo>
                    <a:lnTo>
                      <a:pt x="204" y="969"/>
                    </a:lnTo>
                    <a:lnTo>
                      <a:pt x="204" y="967"/>
                    </a:lnTo>
                    <a:lnTo>
                      <a:pt x="204" y="967"/>
                    </a:lnTo>
                    <a:lnTo>
                      <a:pt x="204" y="967"/>
                    </a:lnTo>
                    <a:lnTo>
                      <a:pt x="204" y="967"/>
                    </a:lnTo>
                    <a:lnTo>
                      <a:pt x="204" y="967"/>
                    </a:lnTo>
                    <a:lnTo>
                      <a:pt x="204" y="967"/>
                    </a:lnTo>
                    <a:lnTo>
                      <a:pt x="204" y="967"/>
                    </a:lnTo>
                    <a:lnTo>
                      <a:pt x="204" y="963"/>
                    </a:lnTo>
                    <a:lnTo>
                      <a:pt x="204" y="963"/>
                    </a:lnTo>
                    <a:lnTo>
                      <a:pt x="204" y="963"/>
                    </a:lnTo>
                    <a:lnTo>
                      <a:pt x="206" y="963"/>
                    </a:lnTo>
                    <a:lnTo>
                      <a:pt x="206" y="963"/>
                    </a:lnTo>
                    <a:lnTo>
                      <a:pt x="206" y="963"/>
                    </a:lnTo>
                    <a:lnTo>
                      <a:pt x="206" y="963"/>
                    </a:lnTo>
                    <a:lnTo>
                      <a:pt x="206" y="959"/>
                    </a:lnTo>
                    <a:lnTo>
                      <a:pt x="206" y="959"/>
                    </a:lnTo>
                    <a:lnTo>
                      <a:pt x="206" y="959"/>
                    </a:lnTo>
                    <a:lnTo>
                      <a:pt x="206" y="959"/>
                    </a:lnTo>
                    <a:lnTo>
                      <a:pt x="206" y="959"/>
                    </a:lnTo>
                    <a:lnTo>
                      <a:pt x="206" y="959"/>
                    </a:lnTo>
                    <a:lnTo>
                      <a:pt x="206" y="959"/>
                    </a:lnTo>
                    <a:lnTo>
                      <a:pt x="206" y="959"/>
                    </a:lnTo>
                    <a:lnTo>
                      <a:pt x="206" y="959"/>
                    </a:lnTo>
                    <a:lnTo>
                      <a:pt x="206" y="955"/>
                    </a:lnTo>
                    <a:lnTo>
                      <a:pt x="206" y="959"/>
                    </a:lnTo>
                    <a:lnTo>
                      <a:pt x="206" y="955"/>
                    </a:lnTo>
                    <a:lnTo>
                      <a:pt x="206" y="955"/>
                    </a:lnTo>
                    <a:lnTo>
                      <a:pt x="206" y="955"/>
                    </a:lnTo>
                    <a:lnTo>
                      <a:pt x="206" y="955"/>
                    </a:lnTo>
                    <a:lnTo>
                      <a:pt x="206" y="955"/>
                    </a:lnTo>
                    <a:lnTo>
                      <a:pt x="206" y="955"/>
                    </a:lnTo>
                    <a:lnTo>
                      <a:pt x="206" y="955"/>
                    </a:lnTo>
                    <a:lnTo>
                      <a:pt x="206" y="955"/>
                    </a:lnTo>
                    <a:lnTo>
                      <a:pt x="206" y="955"/>
                    </a:lnTo>
                    <a:lnTo>
                      <a:pt x="206" y="951"/>
                    </a:lnTo>
                    <a:lnTo>
                      <a:pt x="206" y="951"/>
                    </a:lnTo>
                    <a:lnTo>
                      <a:pt x="206" y="951"/>
                    </a:lnTo>
                    <a:lnTo>
                      <a:pt x="206" y="951"/>
                    </a:lnTo>
                    <a:lnTo>
                      <a:pt x="206" y="951"/>
                    </a:lnTo>
                    <a:lnTo>
                      <a:pt x="206" y="951"/>
                    </a:lnTo>
                    <a:lnTo>
                      <a:pt x="206" y="951"/>
                    </a:lnTo>
                    <a:lnTo>
                      <a:pt x="206" y="951"/>
                    </a:lnTo>
                    <a:lnTo>
                      <a:pt x="206" y="947"/>
                    </a:lnTo>
                    <a:lnTo>
                      <a:pt x="206" y="947"/>
                    </a:lnTo>
                    <a:lnTo>
                      <a:pt x="206" y="947"/>
                    </a:lnTo>
                    <a:lnTo>
                      <a:pt x="206" y="947"/>
                    </a:lnTo>
                    <a:lnTo>
                      <a:pt x="206" y="947"/>
                    </a:lnTo>
                    <a:lnTo>
                      <a:pt x="206" y="943"/>
                    </a:lnTo>
                    <a:lnTo>
                      <a:pt x="206" y="943"/>
                    </a:lnTo>
                    <a:lnTo>
                      <a:pt x="206" y="939"/>
                    </a:lnTo>
                    <a:lnTo>
                      <a:pt x="206" y="939"/>
                    </a:lnTo>
                    <a:lnTo>
                      <a:pt x="206" y="935"/>
                    </a:lnTo>
                    <a:lnTo>
                      <a:pt x="206" y="935"/>
                    </a:lnTo>
                    <a:lnTo>
                      <a:pt x="206" y="931"/>
                    </a:lnTo>
                    <a:lnTo>
                      <a:pt x="206" y="931"/>
                    </a:lnTo>
                    <a:lnTo>
                      <a:pt x="206" y="927"/>
                    </a:lnTo>
                    <a:lnTo>
                      <a:pt x="206" y="927"/>
                    </a:lnTo>
                    <a:lnTo>
                      <a:pt x="206" y="923"/>
                    </a:lnTo>
                    <a:lnTo>
                      <a:pt x="206" y="923"/>
                    </a:lnTo>
                    <a:lnTo>
                      <a:pt x="206" y="919"/>
                    </a:lnTo>
                    <a:lnTo>
                      <a:pt x="206" y="917"/>
                    </a:lnTo>
                    <a:lnTo>
                      <a:pt x="206" y="917"/>
                    </a:lnTo>
                    <a:lnTo>
                      <a:pt x="206" y="913"/>
                    </a:lnTo>
                    <a:lnTo>
                      <a:pt x="206" y="909"/>
                    </a:lnTo>
                    <a:lnTo>
                      <a:pt x="206" y="909"/>
                    </a:lnTo>
                    <a:lnTo>
                      <a:pt x="206" y="905"/>
                    </a:lnTo>
                    <a:lnTo>
                      <a:pt x="206" y="901"/>
                    </a:lnTo>
                    <a:lnTo>
                      <a:pt x="210" y="901"/>
                    </a:lnTo>
                    <a:lnTo>
                      <a:pt x="210" y="897"/>
                    </a:lnTo>
                    <a:lnTo>
                      <a:pt x="210" y="893"/>
                    </a:lnTo>
                    <a:lnTo>
                      <a:pt x="210" y="889"/>
                    </a:lnTo>
                    <a:lnTo>
                      <a:pt x="210" y="885"/>
                    </a:lnTo>
                    <a:lnTo>
                      <a:pt x="210" y="881"/>
                    </a:lnTo>
                    <a:lnTo>
                      <a:pt x="210" y="877"/>
                    </a:lnTo>
                    <a:lnTo>
                      <a:pt x="210" y="873"/>
                    </a:lnTo>
                    <a:lnTo>
                      <a:pt x="210" y="873"/>
                    </a:lnTo>
                    <a:lnTo>
                      <a:pt x="210" y="869"/>
                    </a:lnTo>
                    <a:lnTo>
                      <a:pt x="210" y="867"/>
                    </a:lnTo>
                    <a:lnTo>
                      <a:pt x="210" y="863"/>
                    </a:lnTo>
                    <a:lnTo>
                      <a:pt x="210" y="859"/>
                    </a:lnTo>
                    <a:lnTo>
                      <a:pt x="210" y="855"/>
                    </a:lnTo>
                    <a:lnTo>
                      <a:pt x="210" y="851"/>
                    </a:lnTo>
                    <a:lnTo>
                      <a:pt x="210" y="847"/>
                    </a:lnTo>
                    <a:lnTo>
                      <a:pt x="210" y="839"/>
                    </a:lnTo>
                    <a:lnTo>
                      <a:pt x="210" y="835"/>
                    </a:lnTo>
                    <a:lnTo>
                      <a:pt x="210" y="831"/>
                    </a:lnTo>
                    <a:lnTo>
                      <a:pt x="210" y="823"/>
                    </a:lnTo>
                    <a:lnTo>
                      <a:pt x="210" y="821"/>
                    </a:lnTo>
                    <a:lnTo>
                      <a:pt x="210" y="817"/>
                    </a:lnTo>
                    <a:lnTo>
                      <a:pt x="210" y="809"/>
                    </a:lnTo>
                    <a:lnTo>
                      <a:pt x="210" y="805"/>
                    </a:lnTo>
                    <a:lnTo>
                      <a:pt x="210" y="797"/>
                    </a:lnTo>
                    <a:lnTo>
                      <a:pt x="210" y="789"/>
                    </a:lnTo>
                    <a:lnTo>
                      <a:pt x="210" y="785"/>
                    </a:lnTo>
                    <a:lnTo>
                      <a:pt x="210" y="777"/>
                    </a:lnTo>
                    <a:lnTo>
                      <a:pt x="210" y="771"/>
                    </a:lnTo>
                    <a:lnTo>
                      <a:pt x="210" y="767"/>
                    </a:lnTo>
                    <a:lnTo>
                      <a:pt x="210" y="759"/>
                    </a:lnTo>
                    <a:lnTo>
                      <a:pt x="210" y="751"/>
                    </a:lnTo>
                    <a:lnTo>
                      <a:pt x="210" y="743"/>
                    </a:lnTo>
                    <a:lnTo>
                      <a:pt x="210" y="735"/>
                    </a:lnTo>
                    <a:lnTo>
                      <a:pt x="210" y="727"/>
                    </a:lnTo>
                    <a:lnTo>
                      <a:pt x="210" y="721"/>
                    </a:lnTo>
                    <a:lnTo>
                      <a:pt x="210" y="713"/>
                    </a:lnTo>
                    <a:lnTo>
                      <a:pt x="210" y="705"/>
                    </a:lnTo>
                    <a:lnTo>
                      <a:pt x="210" y="693"/>
                    </a:lnTo>
                    <a:lnTo>
                      <a:pt x="210" y="681"/>
                    </a:lnTo>
                    <a:lnTo>
                      <a:pt x="210" y="671"/>
                    </a:lnTo>
                    <a:lnTo>
                      <a:pt x="210" y="659"/>
                    </a:lnTo>
                    <a:lnTo>
                      <a:pt x="210" y="643"/>
                    </a:lnTo>
                    <a:lnTo>
                      <a:pt x="210" y="631"/>
                    </a:lnTo>
                    <a:lnTo>
                      <a:pt x="214" y="617"/>
                    </a:lnTo>
                    <a:lnTo>
                      <a:pt x="214" y="605"/>
                    </a:lnTo>
                    <a:lnTo>
                      <a:pt x="214" y="585"/>
                    </a:lnTo>
                    <a:lnTo>
                      <a:pt x="214" y="575"/>
                    </a:lnTo>
                    <a:lnTo>
                      <a:pt x="214" y="555"/>
                    </a:lnTo>
                    <a:lnTo>
                      <a:pt x="214" y="539"/>
                    </a:lnTo>
                    <a:lnTo>
                      <a:pt x="214" y="521"/>
                    </a:lnTo>
                    <a:lnTo>
                      <a:pt x="214" y="501"/>
                    </a:lnTo>
                    <a:lnTo>
                      <a:pt x="214" y="483"/>
                    </a:lnTo>
                    <a:lnTo>
                      <a:pt x="214" y="463"/>
                    </a:lnTo>
                    <a:lnTo>
                      <a:pt x="214" y="443"/>
                    </a:lnTo>
                    <a:lnTo>
                      <a:pt x="214" y="417"/>
                    </a:lnTo>
                    <a:lnTo>
                      <a:pt x="214" y="387"/>
                    </a:lnTo>
                    <a:lnTo>
                      <a:pt x="214" y="339"/>
                    </a:lnTo>
                    <a:lnTo>
                      <a:pt x="214" y="287"/>
                    </a:lnTo>
                    <a:lnTo>
                      <a:pt x="214" y="243"/>
                    </a:lnTo>
                    <a:lnTo>
                      <a:pt x="214" y="209"/>
                    </a:lnTo>
                    <a:lnTo>
                      <a:pt x="214" y="180"/>
                    </a:lnTo>
                    <a:lnTo>
                      <a:pt x="214" y="152"/>
                    </a:lnTo>
                    <a:lnTo>
                      <a:pt x="218" y="126"/>
                    </a:lnTo>
                    <a:lnTo>
                      <a:pt x="218" y="102"/>
                    </a:lnTo>
                    <a:lnTo>
                      <a:pt x="218" y="84"/>
                    </a:lnTo>
                    <a:lnTo>
                      <a:pt x="218" y="64"/>
                    </a:lnTo>
                    <a:lnTo>
                      <a:pt x="218" y="50"/>
                    </a:lnTo>
                    <a:lnTo>
                      <a:pt x="218" y="30"/>
                    </a:lnTo>
                    <a:lnTo>
                      <a:pt x="218" y="14"/>
                    </a:lnTo>
                    <a:lnTo>
                      <a:pt x="218" y="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 name="Freeform 239"/>
              <p:cNvSpPr>
                <a:spLocks/>
              </p:cNvSpPr>
              <p:nvPr/>
            </p:nvSpPr>
            <p:spPr bwMode="auto">
              <a:xfrm>
                <a:off x="5250" y="2224"/>
                <a:ext cx="137" cy="553"/>
              </a:xfrm>
              <a:custGeom>
                <a:avLst/>
                <a:gdLst>
                  <a:gd name="T0" fmla="*/ 0 w 274"/>
                  <a:gd name="T1" fmla="*/ 62 h 1107"/>
                  <a:gd name="T2" fmla="*/ 0 w 274"/>
                  <a:gd name="T3" fmla="*/ 12 h 1107"/>
                  <a:gd name="T4" fmla="*/ 4 w 274"/>
                  <a:gd name="T5" fmla="*/ 0 h 1107"/>
                  <a:gd name="T6" fmla="*/ 4 w 274"/>
                  <a:gd name="T7" fmla="*/ 28 h 1107"/>
                  <a:gd name="T8" fmla="*/ 4 w 274"/>
                  <a:gd name="T9" fmla="*/ 96 h 1107"/>
                  <a:gd name="T10" fmla="*/ 4 w 274"/>
                  <a:gd name="T11" fmla="*/ 166 h 1107"/>
                  <a:gd name="T12" fmla="*/ 4 w 274"/>
                  <a:gd name="T13" fmla="*/ 200 h 1107"/>
                  <a:gd name="T14" fmla="*/ 8 w 274"/>
                  <a:gd name="T15" fmla="*/ 377 h 1107"/>
                  <a:gd name="T16" fmla="*/ 8 w 274"/>
                  <a:gd name="T17" fmla="*/ 615 h 1107"/>
                  <a:gd name="T18" fmla="*/ 12 w 274"/>
                  <a:gd name="T19" fmla="*/ 729 h 1107"/>
                  <a:gd name="T20" fmla="*/ 12 w 274"/>
                  <a:gd name="T21" fmla="*/ 821 h 1107"/>
                  <a:gd name="T22" fmla="*/ 12 w 274"/>
                  <a:gd name="T23" fmla="*/ 883 h 1107"/>
                  <a:gd name="T24" fmla="*/ 12 w 274"/>
                  <a:gd name="T25" fmla="*/ 929 h 1107"/>
                  <a:gd name="T26" fmla="*/ 16 w 274"/>
                  <a:gd name="T27" fmla="*/ 967 h 1107"/>
                  <a:gd name="T28" fmla="*/ 16 w 274"/>
                  <a:gd name="T29" fmla="*/ 1003 h 1107"/>
                  <a:gd name="T30" fmla="*/ 16 w 274"/>
                  <a:gd name="T31" fmla="*/ 1029 h 1107"/>
                  <a:gd name="T32" fmla="*/ 16 w 274"/>
                  <a:gd name="T33" fmla="*/ 1053 h 1107"/>
                  <a:gd name="T34" fmla="*/ 20 w 274"/>
                  <a:gd name="T35" fmla="*/ 1071 h 1107"/>
                  <a:gd name="T36" fmla="*/ 20 w 274"/>
                  <a:gd name="T37" fmla="*/ 1083 h 1107"/>
                  <a:gd name="T38" fmla="*/ 20 w 274"/>
                  <a:gd name="T39" fmla="*/ 1095 h 1107"/>
                  <a:gd name="T40" fmla="*/ 24 w 274"/>
                  <a:gd name="T41" fmla="*/ 1103 h 1107"/>
                  <a:gd name="T42" fmla="*/ 24 w 274"/>
                  <a:gd name="T43" fmla="*/ 1103 h 1107"/>
                  <a:gd name="T44" fmla="*/ 28 w 274"/>
                  <a:gd name="T45" fmla="*/ 1107 h 1107"/>
                  <a:gd name="T46" fmla="*/ 38 w 274"/>
                  <a:gd name="T47" fmla="*/ 1107 h 1107"/>
                  <a:gd name="T48" fmla="*/ 54 w 274"/>
                  <a:gd name="T49" fmla="*/ 1107 h 1107"/>
                  <a:gd name="T50" fmla="*/ 74 w 274"/>
                  <a:gd name="T51" fmla="*/ 1107 h 1107"/>
                  <a:gd name="T52" fmla="*/ 92 w 274"/>
                  <a:gd name="T53" fmla="*/ 1107 h 1107"/>
                  <a:gd name="T54" fmla="*/ 108 w 274"/>
                  <a:gd name="T55" fmla="*/ 1107 h 1107"/>
                  <a:gd name="T56" fmla="*/ 124 w 274"/>
                  <a:gd name="T57" fmla="*/ 1107 h 1107"/>
                  <a:gd name="T58" fmla="*/ 142 w 274"/>
                  <a:gd name="T59" fmla="*/ 1107 h 1107"/>
                  <a:gd name="T60" fmla="*/ 162 w 274"/>
                  <a:gd name="T61" fmla="*/ 1107 h 1107"/>
                  <a:gd name="T62" fmla="*/ 178 w 274"/>
                  <a:gd name="T63" fmla="*/ 1107 h 1107"/>
                  <a:gd name="T64" fmla="*/ 196 w 274"/>
                  <a:gd name="T65" fmla="*/ 1107 h 1107"/>
                  <a:gd name="T66" fmla="*/ 216 w 274"/>
                  <a:gd name="T67" fmla="*/ 1103 h 1107"/>
                  <a:gd name="T68" fmla="*/ 230 w 274"/>
                  <a:gd name="T69" fmla="*/ 1107 h 1107"/>
                  <a:gd name="T70" fmla="*/ 234 w 274"/>
                  <a:gd name="T71" fmla="*/ 1103 h 1107"/>
                  <a:gd name="T72" fmla="*/ 238 w 274"/>
                  <a:gd name="T73" fmla="*/ 1103 h 1107"/>
                  <a:gd name="T74" fmla="*/ 238 w 274"/>
                  <a:gd name="T75" fmla="*/ 1099 h 1107"/>
                  <a:gd name="T76" fmla="*/ 242 w 274"/>
                  <a:gd name="T77" fmla="*/ 1091 h 1107"/>
                  <a:gd name="T78" fmla="*/ 242 w 274"/>
                  <a:gd name="T79" fmla="*/ 1083 h 1107"/>
                  <a:gd name="T80" fmla="*/ 242 w 274"/>
                  <a:gd name="T81" fmla="*/ 1067 h 1107"/>
                  <a:gd name="T82" fmla="*/ 242 w 274"/>
                  <a:gd name="T83" fmla="*/ 1045 h 1107"/>
                  <a:gd name="T84" fmla="*/ 246 w 274"/>
                  <a:gd name="T85" fmla="*/ 1017 h 1107"/>
                  <a:gd name="T86" fmla="*/ 246 w 274"/>
                  <a:gd name="T87" fmla="*/ 987 h 1107"/>
                  <a:gd name="T88" fmla="*/ 246 w 274"/>
                  <a:gd name="T89" fmla="*/ 941 h 1107"/>
                  <a:gd name="T90" fmla="*/ 246 w 274"/>
                  <a:gd name="T91" fmla="*/ 879 h 1107"/>
                  <a:gd name="T92" fmla="*/ 250 w 274"/>
                  <a:gd name="T93" fmla="*/ 837 h 1107"/>
                  <a:gd name="T94" fmla="*/ 250 w 274"/>
                  <a:gd name="T95" fmla="*/ 795 h 1107"/>
                  <a:gd name="T96" fmla="*/ 250 w 274"/>
                  <a:gd name="T97" fmla="*/ 699 h 1107"/>
                  <a:gd name="T98" fmla="*/ 254 w 274"/>
                  <a:gd name="T99" fmla="*/ 553 h 1107"/>
                  <a:gd name="T100" fmla="*/ 254 w 274"/>
                  <a:gd name="T101" fmla="*/ 457 h 1107"/>
                  <a:gd name="T102" fmla="*/ 254 w 274"/>
                  <a:gd name="T103" fmla="*/ 411 h 1107"/>
                  <a:gd name="T104" fmla="*/ 258 w 274"/>
                  <a:gd name="T105" fmla="*/ 411 h 1107"/>
                  <a:gd name="T106" fmla="*/ 258 w 274"/>
                  <a:gd name="T107" fmla="*/ 453 h 1107"/>
                  <a:gd name="T108" fmla="*/ 262 w 274"/>
                  <a:gd name="T109" fmla="*/ 553 h 1107"/>
                  <a:gd name="T110" fmla="*/ 266 w 274"/>
                  <a:gd name="T111" fmla="*/ 729 h 1107"/>
                  <a:gd name="T112" fmla="*/ 266 w 274"/>
                  <a:gd name="T113" fmla="*/ 849 h 1107"/>
                  <a:gd name="T114" fmla="*/ 266 w 274"/>
                  <a:gd name="T115" fmla="*/ 891 h 1107"/>
                  <a:gd name="T116" fmla="*/ 266 w 274"/>
                  <a:gd name="T117" fmla="*/ 911 h 1107"/>
                  <a:gd name="T118" fmla="*/ 270 w 274"/>
                  <a:gd name="T119" fmla="*/ 945 h 1107"/>
                  <a:gd name="T120" fmla="*/ 270 w 274"/>
                  <a:gd name="T121" fmla="*/ 983 h 1107"/>
                  <a:gd name="T122" fmla="*/ 270 w 274"/>
                  <a:gd name="T123" fmla="*/ 1013 h 1107"/>
                  <a:gd name="T124" fmla="*/ 274 w 274"/>
                  <a:gd name="T125" fmla="*/ 1041 h 1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74" h="1107">
                    <a:moveTo>
                      <a:pt x="0" y="140"/>
                    </a:moveTo>
                    <a:lnTo>
                      <a:pt x="0" y="128"/>
                    </a:lnTo>
                    <a:lnTo>
                      <a:pt x="0" y="112"/>
                    </a:lnTo>
                    <a:lnTo>
                      <a:pt x="0" y="100"/>
                    </a:lnTo>
                    <a:lnTo>
                      <a:pt x="0" y="90"/>
                    </a:lnTo>
                    <a:lnTo>
                      <a:pt x="0" y="82"/>
                    </a:lnTo>
                    <a:lnTo>
                      <a:pt x="0" y="70"/>
                    </a:lnTo>
                    <a:lnTo>
                      <a:pt x="0" y="62"/>
                    </a:lnTo>
                    <a:lnTo>
                      <a:pt x="0" y="54"/>
                    </a:lnTo>
                    <a:lnTo>
                      <a:pt x="0" y="46"/>
                    </a:lnTo>
                    <a:lnTo>
                      <a:pt x="0" y="40"/>
                    </a:lnTo>
                    <a:lnTo>
                      <a:pt x="0" y="32"/>
                    </a:lnTo>
                    <a:lnTo>
                      <a:pt x="0" y="28"/>
                    </a:lnTo>
                    <a:lnTo>
                      <a:pt x="0" y="20"/>
                    </a:lnTo>
                    <a:lnTo>
                      <a:pt x="0" y="16"/>
                    </a:lnTo>
                    <a:lnTo>
                      <a:pt x="0" y="12"/>
                    </a:lnTo>
                    <a:lnTo>
                      <a:pt x="0" y="8"/>
                    </a:lnTo>
                    <a:lnTo>
                      <a:pt x="0" y="4"/>
                    </a:lnTo>
                    <a:lnTo>
                      <a:pt x="0" y="4"/>
                    </a:lnTo>
                    <a:lnTo>
                      <a:pt x="0" y="0"/>
                    </a:lnTo>
                    <a:lnTo>
                      <a:pt x="0" y="0"/>
                    </a:lnTo>
                    <a:lnTo>
                      <a:pt x="0" y="0"/>
                    </a:lnTo>
                    <a:lnTo>
                      <a:pt x="0" y="0"/>
                    </a:lnTo>
                    <a:lnTo>
                      <a:pt x="4" y="0"/>
                    </a:lnTo>
                    <a:lnTo>
                      <a:pt x="4" y="0"/>
                    </a:lnTo>
                    <a:lnTo>
                      <a:pt x="4" y="4"/>
                    </a:lnTo>
                    <a:lnTo>
                      <a:pt x="4" y="4"/>
                    </a:lnTo>
                    <a:lnTo>
                      <a:pt x="4" y="8"/>
                    </a:lnTo>
                    <a:lnTo>
                      <a:pt x="4" y="12"/>
                    </a:lnTo>
                    <a:lnTo>
                      <a:pt x="4" y="16"/>
                    </a:lnTo>
                    <a:lnTo>
                      <a:pt x="4" y="20"/>
                    </a:lnTo>
                    <a:lnTo>
                      <a:pt x="4" y="28"/>
                    </a:lnTo>
                    <a:lnTo>
                      <a:pt x="4" y="32"/>
                    </a:lnTo>
                    <a:lnTo>
                      <a:pt x="4" y="40"/>
                    </a:lnTo>
                    <a:lnTo>
                      <a:pt x="4" y="46"/>
                    </a:lnTo>
                    <a:lnTo>
                      <a:pt x="4" y="54"/>
                    </a:lnTo>
                    <a:lnTo>
                      <a:pt x="4" y="66"/>
                    </a:lnTo>
                    <a:lnTo>
                      <a:pt x="4" y="74"/>
                    </a:lnTo>
                    <a:lnTo>
                      <a:pt x="4" y="86"/>
                    </a:lnTo>
                    <a:lnTo>
                      <a:pt x="4" y="96"/>
                    </a:lnTo>
                    <a:lnTo>
                      <a:pt x="4" y="108"/>
                    </a:lnTo>
                    <a:lnTo>
                      <a:pt x="4" y="124"/>
                    </a:lnTo>
                    <a:lnTo>
                      <a:pt x="4" y="132"/>
                    </a:lnTo>
                    <a:lnTo>
                      <a:pt x="4" y="140"/>
                    </a:lnTo>
                    <a:lnTo>
                      <a:pt x="4" y="142"/>
                    </a:lnTo>
                    <a:lnTo>
                      <a:pt x="4" y="150"/>
                    </a:lnTo>
                    <a:lnTo>
                      <a:pt x="4" y="158"/>
                    </a:lnTo>
                    <a:lnTo>
                      <a:pt x="4" y="166"/>
                    </a:lnTo>
                    <a:lnTo>
                      <a:pt x="4" y="170"/>
                    </a:lnTo>
                    <a:lnTo>
                      <a:pt x="4" y="174"/>
                    </a:lnTo>
                    <a:lnTo>
                      <a:pt x="4" y="178"/>
                    </a:lnTo>
                    <a:lnTo>
                      <a:pt x="4" y="186"/>
                    </a:lnTo>
                    <a:lnTo>
                      <a:pt x="4" y="190"/>
                    </a:lnTo>
                    <a:lnTo>
                      <a:pt x="4" y="192"/>
                    </a:lnTo>
                    <a:lnTo>
                      <a:pt x="4" y="196"/>
                    </a:lnTo>
                    <a:lnTo>
                      <a:pt x="4" y="200"/>
                    </a:lnTo>
                    <a:lnTo>
                      <a:pt x="4" y="200"/>
                    </a:lnTo>
                    <a:lnTo>
                      <a:pt x="4" y="208"/>
                    </a:lnTo>
                    <a:lnTo>
                      <a:pt x="4" y="220"/>
                    </a:lnTo>
                    <a:lnTo>
                      <a:pt x="4" y="242"/>
                    </a:lnTo>
                    <a:lnTo>
                      <a:pt x="4" y="270"/>
                    </a:lnTo>
                    <a:lnTo>
                      <a:pt x="8" y="296"/>
                    </a:lnTo>
                    <a:lnTo>
                      <a:pt x="8" y="331"/>
                    </a:lnTo>
                    <a:lnTo>
                      <a:pt x="8" y="377"/>
                    </a:lnTo>
                    <a:lnTo>
                      <a:pt x="8" y="431"/>
                    </a:lnTo>
                    <a:lnTo>
                      <a:pt x="8" y="469"/>
                    </a:lnTo>
                    <a:lnTo>
                      <a:pt x="8" y="507"/>
                    </a:lnTo>
                    <a:lnTo>
                      <a:pt x="8" y="537"/>
                    </a:lnTo>
                    <a:lnTo>
                      <a:pt x="8" y="561"/>
                    </a:lnTo>
                    <a:lnTo>
                      <a:pt x="8" y="579"/>
                    </a:lnTo>
                    <a:lnTo>
                      <a:pt x="8" y="599"/>
                    </a:lnTo>
                    <a:lnTo>
                      <a:pt x="8" y="615"/>
                    </a:lnTo>
                    <a:lnTo>
                      <a:pt x="8" y="633"/>
                    </a:lnTo>
                    <a:lnTo>
                      <a:pt x="8" y="649"/>
                    </a:lnTo>
                    <a:lnTo>
                      <a:pt x="8" y="665"/>
                    </a:lnTo>
                    <a:lnTo>
                      <a:pt x="8" y="679"/>
                    </a:lnTo>
                    <a:lnTo>
                      <a:pt x="8" y="691"/>
                    </a:lnTo>
                    <a:lnTo>
                      <a:pt x="8" y="703"/>
                    </a:lnTo>
                    <a:lnTo>
                      <a:pt x="12" y="719"/>
                    </a:lnTo>
                    <a:lnTo>
                      <a:pt x="12" y="729"/>
                    </a:lnTo>
                    <a:lnTo>
                      <a:pt x="12" y="741"/>
                    </a:lnTo>
                    <a:lnTo>
                      <a:pt x="12" y="757"/>
                    </a:lnTo>
                    <a:lnTo>
                      <a:pt x="12" y="769"/>
                    </a:lnTo>
                    <a:lnTo>
                      <a:pt x="12" y="779"/>
                    </a:lnTo>
                    <a:lnTo>
                      <a:pt x="12" y="787"/>
                    </a:lnTo>
                    <a:lnTo>
                      <a:pt x="12" y="799"/>
                    </a:lnTo>
                    <a:lnTo>
                      <a:pt x="12" y="811"/>
                    </a:lnTo>
                    <a:lnTo>
                      <a:pt x="12" y="821"/>
                    </a:lnTo>
                    <a:lnTo>
                      <a:pt x="12" y="829"/>
                    </a:lnTo>
                    <a:lnTo>
                      <a:pt x="12" y="841"/>
                    </a:lnTo>
                    <a:lnTo>
                      <a:pt x="12" y="849"/>
                    </a:lnTo>
                    <a:lnTo>
                      <a:pt x="12" y="857"/>
                    </a:lnTo>
                    <a:lnTo>
                      <a:pt x="12" y="861"/>
                    </a:lnTo>
                    <a:lnTo>
                      <a:pt x="12" y="867"/>
                    </a:lnTo>
                    <a:lnTo>
                      <a:pt x="12" y="875"/>
                    </a:lnTo>
                    <a:lnTo>
                      <a:pt x="12" y="883"/>
                    </a:lnTo>
                    <a:lnTo>
                      <a:pt x="12" y="887"/>
                    </a:lnTo>
                    <a:lnTo>
                      <a:pt x="12" y="895"/>
                    </a:lnTo>
                    <a:lnTo>
                      <a:pt x="12" y="899"/>
                    </a:lnTo>
                    <a:lnTo>
                      <a:pt x="12" y="907"/>
                    </a:lnTo>
                    <a:lnTo>
                      <a:pt x="12" y="911"/>
                    </a:lnTo>
                    <a:lnTo>
                      <a:pt x="12" y="917"/>
                    </a:lnTo>
                    <a:lnTo>
                      <a:pt x="12" y="921"/>
                    </a:lnTo>
                    <a:lnTo>
                      <a:pt x="12" y="929"/>
                    </a:lnTo>
                    <a:lnTo>
                      <a:pt x="12" y="933"/>
                    </a:lnTo>
                    <a:lnTo>
                      <a:pt x="12" y="937"/>
                    </a:lnTo>
                    <a:lnTo>
                      <a:pt x="12" y="945"/>
                    </a:lnTo>
                    <a:lnTo>
                      <a:pt x="12" y="949"/>
                    </a:lnTo>
                    <a:lnTo>
                      <a:pt x="12" y="953"/>
                    </a:lnTo>
                    <a:lnTo>
                      <a:pt x="12" y="957"/>
                    </a:lnTo>
                    <a:lnTo>
                      <a:pt x="12" y="963"/>
                    </a:lnTo>
                    <a:lnTo>
                      <a:pt x="16" y="967"/>
                    </a:lnTo>
                    <a:lnTo>
                      <a:pt x="16" y="971"/>
                    </a:lnTo>
                    <a:lnTo>
                      <a:pt x="16" y="975"/>
                    </a:lnTo>
                    <a:lnTo>
                      <a:pt x="16" y="983"/>
                    </a:lnTo>
                    <a:lnTo>
                      <a:pt x="16" y="987"/>
                    </a:lnTo>
                    <a:lnTo>
                      <a:pt x="16" y="991"/>
                    </a:lnTo>
                    <a:lnTo>
                      <a:pt x="16" y="995"/>
                    </a:lnTo>
                    <a:lnTo>
                      <a:pt x="16" y="999"/>
                    </a:lnTo>
                    <a:lnTo>
                      <a:pt x="16" y="1003"/>
                    </a:lnTo>
                    <a:lnTo>
                      <a:pt x="16" y="1007"/>
                    </a:lnTo>
                    <a:lnTo>
                      <a:pt x="16" y="1009"/>
                    </a:lnTo>
                    <a:lnTo>
                      <a:pt x="16" y="1013"/>
                    </a:lnTo>
                    <a:lnTo>
                      <a:pt x="16" y="1017"/>
                    </a:lnTo>
                    <a:lnTo>
                      <a:pt x="16" y="1021"/>
                    </a:lnTo>
                    <a:lnTo>
                      <a:pt x="16" y="1021"/>
                    </a:lnTo>
                    <a:lnTo>
                      <a:pt x="16" y="1025"/>
                    </a:lnTo>
                    <a:lnTo>
                      <a:pt x="16" y="1029"/>
                    </a:lnTo>
                    <a:lnTo>
                      <a:pt x="16" y="1033"/>
                    </a:lnTo>
                    <a:lnTo>
                      <a:pt x="16" y="1037"/>
                    </a:lnTo>
                    <a:lnTo>
                      <a:pt x="16" y="1037"/>
                    </a:lnTo>
                    <a:lnTo>
                      <a:pt x="16" y="1041"/>
                    </a:lnTo>
                    <a:lnTo>
                      <a:pt x="16" y="1045"/>
                    </a:lnTo>
                    <a:lnTo>
                      <a:pt x="16" y="1049"/>
                    </a:lnTo>
                    <a:lnTo>
                      <a:pt x="16" y="1049"/>
                    </a:lnTo>
                    <a:lnTo>
                      <a:pt x="16" y="1053"/>
                    </a:lnTo>
                    <a:lnTo>
                      <a:pt x="16" y="1057"/>
                    </a:lnTo>
                    <a:lnTo>
                      <a:pt x="16" y="1057"/>
                    </a:lnTo>
                    <a:lnTo>
                      <a:pt x="16" y="1059"/>
                    </a:lnTo>
                    <a:lnTo>
                      <a:pt x="16" y="1063"/>
                    </a:lnTo>
                    <a:lnTo>
                      <a:pt x="16" y="1063"/>
                    </a:lnTo>
                    <a:lnTo>
                      <a:pt x="16" y="1067"/>
                    </a:lnTo>
                    <a:lnTo>
                      <a:pt x="20" y="1067"/>
                    </a:lnTo>
                    <a:lnTo>
                      <a:pt x="20" y="1071"/>
                    </a:lnTo>
                    <a:lnTo>
                      <a:pt x="20" y="1071"/>
                    </a:lnTo>
                    <a:lnTo>
                      <a:pt x="20" y="1075"/>
                    </a:lnTo>
                    <a:lnTo>
                      <a:pt x="20" y="1075"/>
                    </a:lnTo>
                    <a:lnTo>
                      <a:pt x="20" y="1079"/>
                    </a:lnTo>
                    <a:lnTo>
                      <a:pt x="20" y="1079"/>
                    </a:lnTo>
                    <a:lnTo>
                      <a:pt x="20" y="1079"/>
                    </a:lnTo>
                    <a:lnTo>
                      <a:pt x="20" y="1083"/>
                    </a:lnTo>
                    <a:lnTo>
                      <a:pt x="20" y="1083"/>
                    </a:lnTo>
                    <a:lnTo>
                      <a:pt x="20" y="1087"/>
                    </a:lnTo>
                    <a:lnTo>
                      <a:pt x="20" y="1087"/>
                    </a:lnTo>
                    <a:lnTo>
                      <a:pt x="20" y="1087"/>
                    </a:lnTo>
                    <a:lnTo>
                      <a:pt x="20" y="1091"/>
                    </a:lnTo>
                    <a:lnTo>
                      <a:pt x="20" y="1091"/>
                    </a:lnTo>
                    <a:lnTo>
                      <a:pt x="20" y="1091"/>
                    </a:lnTo>
                    <a:lnTo>
                      <a:pt x="20" y="1095"/>
                    </a:lnTo>
                    <a:lnTo>
                      <a:pt x="20" y="1095"/>
                    </a:lnTo>
                    <a:lnTo>
                      <a:pt x="20" y="1095"/>
                    </a:lnTo>
                    <a:lnTo>
                      <a:pt x="20" y="1095"/>
                    </a:lnTo>
                    <a:lnTo>
                      <a:pt x="20" y="1099"/>
                    </a:lnTo>
                    <a:lnTo>
                      <a:pt x="24" y="1099"/>
                    </a:lnTo>
                    <a:lnTo>
                      <a:pt x="24" y="1099"/>
                    </a:lnTo>
                    <a:lnTo>
                      <a:pt x="24" y="1099"/>
                    </a:lnTo>
                    <a:lnTo>
                      <a:pt x="24" y="1099"/>
                    </a:lnTo>
                    <a:lnTo>
                      <a:pt x="24" y="1103"/>
                    </a:lnTo>
                    <a:lnTo>
                      <a:pt x="24" y="1103"/>
                    </a:lnTo>
                    <a:lnTo>
                      <a:pt x="24" y="1103"/>
                    </a:lnTo>
                    <a:lnTo>
                      <a:pt x="24" y="1103"/>
                    </a:lnTo>
                    <a:lnTo>
                      <a:pt x="24" y="1103"/>
                    </a:lnTo>
                    <a:lnTo>
                      <a:pt x="24" y="1103"/>
                    </a:lnTo>
                    <a:lnTo>
                      <a:pt x="24" y="1103"/>
                    </a:lnTo>
                    <a:lnTo>
                      <a:pt x="24" y="1103"/>
                    </a:lnTo>
                    <a:lnTo>
                      <a:pt x="24" y="1103"/>
                    </a:lnTo>
                    <a:lnTo>
                      <a:pt x="24" y="1107"/>
                    </a:lnTo>
                    <a:lnTo>
                      <a:pt x="24" y="1107"/>
                    </a:lnTo>
                    <a:lnTo>
                      <a:pt x="28" y="1107"/>
                    </a:lnTo>
                    <a:lnTo>
                      <a:pt x="28" y="1107"/>
                    </a:lnTo>
                    <a:lnTo>
                      <a:pt x="28" y="1107"/>
                    </a:lnTo>
                    <a:lnTo>
                      <a:pt x="28" y="1107"/>
                    </a:lnTo>
                    <a:lnTo>
                      <a:pt x="28" y="1107"/>
                    </a:lnTo>
                    <a:lnTo>
                      <a:pt x="28" y="1107"/>
                    </a:lnTo>
                    <a:lnTo>
                      <a:pt x="32" y="1107"/>
                    </a:lnTo>
                    <a:lnTo>
                      <a:pt x="32" y="1107"/>
                    </a:lnTo>
                    <a:lnTo>
                      <a:pt x="32" y="1107"/>
                    </a:lnTo>
                    <a:lnTo>
                      <a:pt x="34" y="1107"/>
                    </a:lnTo>
                    <a:lnTo>
                      <a:pt x="34" y="1107"/>
                    </a:lnTo>
                    <a:lnTo>
                      <a:pt x="34" y="1107"/>
                    </a:lnTo>
                    <a:lnTo>
                      <a:pt x="38" y="1107"/>
                    </a:lnTo>
                    <a:lnTo>
                      <a:pt x="38" y="1107"/>
                    </a:lnTo>
                    <a:lnTo>
                      <a:pt x="42" y="1107"/>
                    </a:lnTo>
                    <a:lnTo>
                      <a:pt x="42" y="1107"/>
                    </a:lnTo>
                    <a:lnTo>
                      <a:pt x="46" y="1107"/>
                    </a:lnTo>
                    <a:lnTo>
                      <a:pt x="46" y="1107"/>
                    </a:lnTo>
                    <a:lnTo>
                      <a:pt x="50" y="1107"/>
                    </a:lnTo>
                    <a:lnTo>
                      <a:pt x="50" y="1107"/>
                    </a:lnTo>
                    <a:lnTo>
                      <a:pt x="54" y="1107"/>
                    </a:lnTo>
                    <a:lnTo>
                      <a:pt x="54" y="1107"/>
                    </a:lnTo>
                    <a:lnTo>
                      <a:pt x="58" y="1107"/>
                    </a:lnTo>
                    <a:lnTo>
                      <a:pt x="62" y="1107"/>
                    </a:lnTo>
                    <a:lnTo>
                      <a:pt x="62" y="1107"/>
                    </a:lnTo>
                    <a:lnTo>
                      <a:pt x="66" y="1107"/>
                    </a:lnTo>
                    <a:lnTo>
                      <a:pt x="66" y="1107"/>
                    </a:lnTo>
                    <a:lnTo>
                      <a:pt x="70" y="1107"/>
                    </a:lnTo>
                    <a:lnTo>
                      <a:pt x="74" y="1107"/>
                    </a:lnTo>
                    <a:lnTo>
                      <a:pt x="74" y="1107"/>
                    </a:lnTo>
                    <a:lnTo>
                      <a:pt x="78" y="1107"/>
                    </a:lnTo>
                    <a:lnTo>
                      <a:pt x="78" y="1107"/>
                    </a:lnTo>
                    <a:lnTo>
                      <a:pt x="82" y="1107"/>
                    </a:lnTo>
                    <a:lnTo>
                      <a:pt x="82" y="1107"/>
                    </a:lnTo>
                    <a:lnTo>
                      <a:pt x="84" y="1107"/>
                    </a:lnTo>
                    <a:lnTo>
                      <a:pt x="88" y="1107"/>
                    </a:lnTo>
                    <a:lnTo>
                      <a:pt x="88" y="1107"/>
                    </a:lnTo>
                    <a:lnTo>
                      <a:pt x="92" y="1107"/>
                    </a:lnTo>
                    <a:lnTo>
                      <a:pt x="92" y="1107"/>
                    </a:lnTo>
                    <a:lnTo>
                      <a:pt x="96" y="1107"/>
                    </a:lnTo>
                    <a:lnTo>
                      <a:pt x="96" y="1107"/>
                    </a:lnTo>
                    <a:lnTo>
                      <a:pt x="100" y="1107"/>
                    </a:lnTo>
                    <a:lnTo>
                      <a:pt x="100" y="1107"/>
                    </a:lnTo>
                    <a:lnTo>
                      <a:pt x="104" y="1107"/>
                    </a:lnTo>
                    <a:lnTo>
                      <a:pt x="108" y="1107"/>
                    </a:lnTo>
                    <a:lnTo>
                      <a:pt x="108" y="1107"/>
                    </a:lnTo>
                    <a:lnTo>
                      <a:pt x="112" y="1107"/>
                    </a:lnTo>
                    <a:lnTo>
                      <a:pt x="112" y="1107"/>
                    </a:lnTo>
                    <a:lnTo>
                      <a:pt x="116" y="1107"/>
                    </a:lnTo>
                    <a:lnTo>
                      <a:pt x="116" y="1107"/>
                    </a:lnTo>
                    <a:lnTo>
                      <a:pt x="120" y="1107"/>
                    </a:lnTo>
                    <a:lnTo>
                      <a:pt x="120" y="1107"/>
                    </a:lnTo>
                    <a:lnTo>
                      <a:pt x="124" y="1107"/>
                    </a:lnTo>
                    <a:lnTo>
                      <a:pt x="124" y="1107"/>
                    </a:lnTo>
                    <a:lnTo>
                      <a:pt x="128" y="1107"/>
                    </a:lnTo>
                    <a:lnTo>
                      <a:pt x="130" y="1107"/>
                    </a:lnTo>
                    <a:lnTo>
                      <a:pt x="130" y="1107"/>
                    </a:lnTo>
                    <a:lnTo>
                      <a:pt x="134" y="1107"/>
                    </a:lnTo>
                    <a:lnTo>
                      <a:pt x="134" y="1107"/>
                    </a:lnTo>
                    <a:lnTo>
                      <a:pt x="138" y="1107"/>
                    </a:lnTo>
                    <a:lnTo>
                      <a:pt x="142" y="1107"/>
                    </a:lnTo>
                    <a:lnTo>
                      <a:pt x="142" y="1107"/>
                    </a:lnTo>
                    <a:lnTo>
                      <a:pt x="146" y="1107"/>
                    </a:lnTo>
                    <a:lnTo>
                      <a:pt x="146" y="1107"/>
                    </a:lnTo>
                    <a:lnTo>
                      <a:pt x="150" y="1107"/>
                    </a:lnTo>
                    <a:lnTo>
                      <a:pt x="150" y="1107"/>
                    </a:lnTo>
                    <a:lnTo>
                      <a:pt x="154" y="1107"/>
                    </a:lnTo>
                    <a:lnTo>
                      <a:pt x="158" y="1107"/>
                    </a:lnTo>
                    <a:lnTo>
                      <a:pt x="158" y="1107"/>
                    </a:lnTo>
                    <a:lnTo>
                      <a:pt x="162" y="1107"/>
                    </a:lnTo>
                    <a:lnTo>
                      <a:pt x="162" y="1107"/>
                    </a:lnTo>
                    <a:lnTo>
                      <a:pt x="166" y="1107"/>
                    </a:lnTo>
                    <a:lnTo>
                      <a:pt x="170" y="1107"/>
                    </a:lnTo>
                    <a:lnTo>
                      <a:pt x="170" y="1107"/>
                    </a:lnTo>
                    <a:lnTo>
                      <a:pt x="174" y="1107"/>
                    </a:lnTo>
                    <a:lnTo>
                      <a:pt x="174" y="1107"/>
                    </a:lnTo>
                    <a:lnTo>
                      <a:pt x="178" y="1107"/>
                    </a:lnTo>
                    <a:lnTo>
                      <a:pt x="178" y="1107"/>
                    </a:lnTo>
                    <a:lnTo>
                      <a:pt x="180" y="1107"/>
                    </a:lnTo>
                    <a:lnTo>
                      <a:pt x="180" y="1107"/>
                    </a:lnTo>
                    <a:lnTo>
                      <a:pt x="184" y="1107"/>
                    </a:lnTo>
                    <a:lnTo>
                      <a:pt x="184" y="1107"/>
                    </a:lnTo>
                    <a:lnTo>
                      <a:pt x="188" y="1107"/>
                    </a:lnTo>
                    <a:lnTo>
                      <a:pt x="192" y="1107"/>
                    </a:lnTo>
                    <a:lnTo>
                      <a:pt x="192" y="1107"/>
                    </a:lnTo>
                    <a:lnTo>
                      <a:pt x="196" y="1107"/>
                    </a:lnTo>
                    <a:lnTo>
                      <a:pt x="200" y="1107"/>
                    </a:lnTo>
                    <a:lnTo>
                      <a:pt x="200" y="1107"/>
                    </a:lnTo>
                    <a:lnTo>
                      <a:pt x="204" y="1107"/>
                    </a:lnTo>
                    <a:lnTo>
                      <a:pt x="204" y="1107"/>
                    </a:lnTo>
                    <a:lnTo>
                      <a:pt x="208" y="1107"/>
                    </a:lnTo>
                    <a:lnTo>
                      <a:pt x="212" y="1107"/>
                    </a:lnTo>
                    <a:lnTo>
                      <a:pt x="212" y="1107"/>
                    </a:lnTo>
                    <a:lnTo>
                      <a:pt x="216" y="1103"/>
                    </a:lnTo>
                    <a:lnTo>
                      <a:pt x="216" y="1103"/>
                    </a:lnTo>
                    <a:lnTo>
                      <a:pt x="220" y="1103"/>
                    </a:lnTo>
                    <a:lnTo>
                      <a:pt x="220" y="1107"/>
                    </a:lnTo>
                    <a:lnTo>
                      <a:pt x="224" y="1107"/>
                    </a:lnTo>
                    <a:lnTo>
                      <a:pt x="226" y="1107"/>
                    </a:lnTo>
                    <a:lnTo>
                      <a:pt x="226" y="1107"/>
                    </a:lnTo>
                    <a:lnTo>
                      <a:pt x="230" y="1107"/>
                    </a:lnTo>
                    <a:lnTo>
                      <a:pt x="230" y="1107"/>
                    </a:lnTo>
                    <a:lnTo>
                      <a:pt x="230" y="1107"/>
                    </a:lnTo>
                    <a:lnTo>
                      <a:pt x="230" y="1107"/>
                    </a:lnTo>
                    <a:lnTo>
                      <a:pt x="230" y="1107"/>
                    </a:lnTo>
                    <a:lnTo>
                      <a:pt x="234" y="1107"/>
                    </a:lnTo>
                    <a:lnTo>
                      <a:pt x="234" y="1107"/>
                    </a:lnTo>
                    <a:lnTo>
                      <a:pt x="234" y="1107"/>
                    </a:lnTo>
                    <a:lnTo>
                      <a:pt x="234" y="1107"/>
                    </a:lnTo>
                    <a:lnTo>
                      <a:pt x="234" y="1103"/>
                    </a:lnTo>
                    <a:lnTo>
                      <a:pt x="234" y="1107"/>
                    </a:lnTo>
                    <a:lnTo>
                      <a:pt x="234" y="1103"/>
                    </a:lnTo>
                    <a:lnTo>
                      <a:pt x="234" y="1103"/>
                    </a:lnTo>
                    <a:lnTo>
                      <a:pt x="234" y="1103"/>
                    </a:lnTo>
                    <a:lnTo>
                      <a:pt x="234" y="1103"/>
                    </a:lnTo>
                    <a:lnTo>
                      <a:pt x="238" y="1103"/>
                    </a:lnTo>
                    <a:lnTo>
                      <a:pt x="238" y="1103"/>
                    </a:lnTo>
                    <a:lnTo>
                      <a:pt x="238" y="1103"/>
                    </a:lnTo>
                    <a:lnTo>
                      <a:pt x="238" y="1103"/>
                    </a:lnTo>
                    <a:lnTo>
                      <a:pt x="238" y="1103"/>
                    </a:lnTo>
                    <a:lnTo>
                      <a:pt x="238" y="1103"/>
                    </a:lnTo>
                    <a:lnTo>
                      <a:pt x="238" y="1103"/>
                    </a:lnTo>
                    <a:lnTo>
                      <a:pt x="238" y="1103"/>
                    </a:lnTo>
                    <a:lnTo>
                      <a:pt x="238" y="1099"/>
                    </a:lnTo>
                    <a:lnTo>
                      <a:pt x="238" y="1099"/>
                    </a:lnTo>
                    <a:lnTo>
                      <a:pt x="238" y="1099"/>
                    </a:lnTo>
                    <a:lnTo>
                      <a:pt x="238" y="1099"/>
                    </a:lnTo>
                    <a:lnTo>
                      <a:pt x="238" y="1099"/>
                    </a:lnTo>
                    <a:lnTo>
                      <a:pt x="238" y="1095"/>
                    </a:lnTo>
                    <a:lnTo>
                      <a:pt x="238" y="1095"/>
                    </a:lnTo>
                    <a:lnTo>
                      <a:pt x="242" y="1095"/>
                    </a:lnTo>
                    <a:lnTo>
                      <a:pt x="242" y="1095"/>
                    </a:lnTo>
                    <a:lnTo>
                      <a:pt x="242" y="1091"/>
                    </a:lnTo>
                    <a:lnTo>
                      <a:pt x="242" y="1091"/>
                    </a:lnTo>
                    <a:lnTo>
                      <a:pt x="242" y="1091"/>
                    </a:lnTo>
                    <a:lnTo>
                      <a:pt x="242" y="1091"/>
                    </a:lnTo>
                    <a:lnTo>
                      <a:pt x="242" y="1087"/>
                    </a:lnTo>
                    <a:lnTo>
                      <a:pt x="242" y="1087"/>
                    </a:lnTo>
                    <a:lnTo>
                      <a:pt x="242" y="1087"/>
                    </a:lnTo>
                    <a:lnTo>
                      <a:pt x="242" y="1083"/>
                    </a:lnTo>
                    <a:lnTo>
                      <a:pt x="242" y="1083"/>
                    </a:lnTo>
                    <a:lnTo>
                      <a:pt x="242" y="1083"/>
                    </a:lnTo>
                    <a:lnTo>
                      <a:pt x="242" y="1079"/>
                    </a:lnTo>
                    <a:lnTo>
                      <a:pt x="242" y="1079"/>
                    </a:lnTo>
                    <a:lnTo>
                      <a:pt x="242" y="1075"/>
                    </a:lnTo>
                    <a:lnTo>
                      <a:pt x="242" y="1075"/>
                    </a:lnTo>
                    <a:lnTo>
                      <a:pt x="242" y="1071"/>
                    </a:lnTo>
                    <a:lnTo>
                      <a:pt x="242" y="1071"/>
                    </a:lnTo>
                    <a:lnTo>
                      <a:pt x="242" y="1067"/>
                    </a:lnTo>
                    <a:lnTo>
                      <a:pt x="242" y="1067"/>
                    </a:lnTo>
                    <a:lnTo>
                      <a:pt x="242" y="1063"/>
                    </a:lnTo>
                    <a:lnTo>
                      <a:pt x="242" y="1059"/>
                    </a:lnTo>
                    <a:lnTo>
                      <a:pt x="242" y="1059"/>
                    </a:lnTo>
                    <a:lnTo>
                      <a:pt x="242" y="1057"/>
                    </a:lnTo>
                    <a:lnTo>
                      <a:pt x="242" y="1057"/>
                    </a:lnTo>
                    <a:lnTo>
                      <a:pt x="242" y="1053"/>
                    </a:lnTo>
                    <a:lnTo>
                      <a:pt x="242" y="1049"/>
                    </a:lnTo>
                    <a:lnTo>
                      <a:pt x="242" y="1045"/>
                    </a:lnTo>
                    <a:lnTo>
                      <a:pt x="246" y="1045"/>
                    </a:lnTo>
                    <a:lnTo>
                      <a:pt x="246" y="1041"/>
                    </a:lnTo>
                    <a:lnTo>
                      <a:pt x="246" y="1037"/>
                    </a:lnTo>
                    <a:lnTo>
                      <a:pt x="246" y="1033"/>
                    </a:lnTo>
                    <a:lnTo>
                      <a:pt x="246" y="1029"/>
                    </a:lnTo>
                    <a:lnTo>
                      <a:pt x="246" y="1025"/>
                    </a:lnTo>
                    <a:lnTo>
                      <a:pt x="246" y="1025"/>
                    </a:lnTo>
                    <a:lnTo>
                      <a:pt x="246" y="1017"/>
                    </a:lnTo>
                    <a:lnTo>
                      <a:pt x="246" y="1013"/>
                    </a:lnTo>
                    <a:lnTo>
                      <a:pt x="246" y="1009"/>
                    </a:lnTo>
                    <a:lnTo>
                      <a:pt x="246" y="1007"/>
                    </a:lnTo>
                    <a:lnTo>
                      <a:pt x="246" y="1003"/>
                    </a:lnTo>
                    <a:lnTo>
                      <a:pt x="246" y="999"/>
                    </a:lnTo>
                    <a:lnTo>
                      <a:pt x="246" y="995"/>
                    </a:lnTo>
                    <a:lnTo>
                      <a:pt x="246" y="991"/>
                    </a:lnTo>
                    <a:lnTo>
                      <a:pt x="246" y="987"/>
                    </a:lnTo>
                    <a:lnTo>
                      <a:pt x="246" y="979"/>
                    </a:lnTo>
                    <a:lnTo>
                      <a:pt x="246" y="975"/>
                    </a:lnTo>
                    <a:lnTo>
                      <a:pt x="246" y="967"/>
                    </a:lnTo>
                    <a:lnTo>
                      <a:pt x="246" y="963"/>
                    </a:lnTo>
                    <a:lnTo>
                      <a:pt x="246" y="961"/>
                    </a:lnTo>
                    <a:lnTo>
                      <a:pt x="246" y="953"/>
                    </a:lnTo>
                    <a:lnTo>
                      <a:pt x="246" y="949"/>
                    </a:lnTo>
                    <a:lnTo>
                      <a:pt x="246" y="941"/>
                    </a:lnTo>
                    <a:lnTo>
                      <a:pt x="246" y="933"/>
                    </a:lnTo>
                    <a:lnTo>
                      <a:pt x="246" y="929"/>
                    </a:lnTo>
                    <a:lnTo>
                      <a:pt x="246" y="921"/>
                    </a:lnTo>
                    <a:lnTo>
                      <a:pt x="246" y="913"/>
                    </a:lnTo>
                    <a:lnTo>
                      <a:pt x="246" y="907"/>
                    </a:lnTo>
                    <a:lnTo>
                      <a:pt x="246" y="899"/>
                    </a:lnTo>
                    <a:lnTo>
                      <a:pt x="246" y="891"/>
                    </a:lnTo>
                    <a:lnTo>
                      <a:pt x="246" y="879"/>
                    </a:lnTo>
                    <a:lnTo>
                      <a:pt x="246" y="871"/>
                    </a:lnTo>
                    <a:lnTo>
                      <a:pt x="250" y="867"/>
                    </a:lnTo>
                    <a:lnTo>
                      <a:pt x="250" y="861"/>
                    </a:lnTo>
                    <a:lnTo>
                      <a:pt x="250" y="857"/>
                    </a:lnTo>
                    <a:lnTo>
                      <a:pt x="250" y="853"/>
                    </a:lnTo>
                    <a:lnTo>
                      <a:pt x="250" y="849"/>
                    </a:lnTo>
                    <a:lnTo>
                      <a:pt x="250" y="845"/>
                    </a:lnTo>
                    <a:lnTo>
                      <a:pt x="250" y="837"/>
                    </a:lnTo>
                    <a:lnTo>
                      <a:pt x="250" y="829"/>
                    </a:lnTo>
                    <a:lnTo>
                      <a:pt x="250" y="825"/>
                    </a:lnTo>
                    <a:lnTo>
                      <a:pt x="250" y="817"/>
                    </a:lnTo>
                    <a:lnTo>
                      <a:pt x="250" y="815"/>
                    </a:lnTo>
                    <a:lnTo>
                      <a:pt x="250" y="811"/>
                    </a:lnTo>
                    <a:lnTo>
                      <a:pt x="250" y="803"/>
                    </a:lnTo>
                    <a:lnTo>
                      <a:pt x="250" y="799"/>
                    </a:lnTo>
                    <a:lnTo>
                      <a:pt x="250" y="795"/>
                    </a:lnTo>
                    <a:lnTo>
                      <a:pt x="250" y="791"/>
                    </a:lnTo>
                    <a:lnTo>
                      <a:pt x="250" y="787"/>
                    </a:lnTo>
                    <a:lnTo>
                      <a:pt x="250" y="783"/>
                    </a:lnTo>
                    <a:lnTo>
                      <a:pt x="250" y="779"/>
                    </a:lnTo>
                    <a:lnTo>
                      <a:pt x="250" y="769"/>
                    </a:lnTo>
                    <a:lnTo>
                      <a:pt x="250" y="749"/>
                    </a:lnTo>
                    <a:lnTo>
                      <a:pt x="250" y="729"/>
                    </a:lnTo>
                    <a:lnTo>
                      <a:pt x="250" y="699"/>
                    </a:lnTo>
                    <a:lnTo>
                      <a:pt x="250" y="671"/>
                    </a:lnTo>
                    <a:lnTo>
                      <a:pt x="250" y="649"/>
                    </a:lnTo>
                    <a:lnTo>
                      <a:pt x="250" y="625"/>
                    </a:lnTo>
                    <a:lnTo>
                      <a:pt x="250" y="611"/>
                    </a:lnTo>
                    <a:lnTo>
                      <a:pt x="250" y="595"/>
                    </a:lnTo>
                    <a:lnTo>
                      <a:pt x="254" y="579"/>
                    </a:lnTo>
                    <a:lnTo>
                      <a:pt x="254" y="569"/>
                    </a:lnTo>
                    <a:lnTo>
                      <a:pt x="254" y="553"/>
                    </a:lnTo>
                    <a:lnTo>
                      <a:pt x="254" y="537"/>
                    </a:lnTo>
                    <a:lnTo>
                      <a:pt x="254" y="523"/>
                    </a:lnTo>
                    <a:lnTo>
                      <a:pt x="254" y="511"/>
                    </a:lnTo>
                    <a:lnTo>
                      <a:pt x="254" y="499"/>
                    </a:lnTo>
                    <a:lnTo>
                      <a:pt x="254" y="487"/>
                    </a:lnTo>
                    <a:lnTo>
                      <a:pt x="254" y="477"/>
                    </a:lnTo>
                    <a:lnTo>
                      <a:pt x="254" y="465"/>
                    </a:lnTo>
                    <a:lnTo>
                      <a:pt x="254" y="457"/>
                    </a:lnTo>
                    <a:lnTo>
                      <a:pt x="254" y="449"/>
                    </a:lnTo>
                    <a:lnTo>
                      <a:pt x="254" y="441"/>
                    </a:lnTo>
                    <a:lnTo>
                      <a:pt x="254" y="437"/>
                    </a:lnTo>
                    <a:lnTo>
                      <a:pt x="254" y="431"/>
                    </a:lnTo>
                    <a:lnTo>
                      <a:pt x="254" y="427"/>
                    </a:lnTo>
                    <a:lnTo>
                      <a:pt x="254" y="419"/>
                    </a:lnTo>
                    <a:lnTo>
                      <a:pt x="254" y="415"/>
                    </a:lnTo>
                    <a:lnTo>
                      <a:pt x="254" y="411"/>
                    </a:lnTo>
                    <a:lnTo>
                      <a:pt x="258" y="411"/>
                    </a:lnTo>
                    <a:lnTo>
                      <a:pt x="258" y="407"/>
                    </a:lnTo>
                    <a:lnTo>
                      <a:pt x="258" y="407"/>
                    </a:lnTo>
                    <a:lnTo>
                      <a:pt x="258" y="407"/>
                    </a:lnTo>
                    <a:lnTo>
                      <a:pt x="258" y="407"/>
                    </a:lnTo>
                    <a:lnTo>
                      <a:pt x="258" y="407"/>
                    </a:lnTo>
                    <a:lnTo>
                      <a:pt x="258" y="411"/>
                    </a:lnTo>
                    <a:lnTo>
                      <a:pt x="258" y="411"/>
                    </a:lnTo>
                    <a:lnTo>
                      <a:pt x="258" y="415"/>
                    </a:lnTo>
                    <a:lnTo>
                      <a:pt x="258" y="419"/>
                    </a:lnTo>
                    <a:lnTo>
                      <a:pt x="258" y="423"/>
                    </a:lnTo>
                    <a:lnTo>
                      <a:pt x="258" y="427"/>
                    </a:lnTo>
                    <a:lnTo>
                      <a:pt x="258" y="433"/>
                    </a:lnTo>
                    <a:lnTo>
                      <a:pt x="258" y="437"/>
                    </a:lnTo>
                    <a:lnTo>
                      <a:pt x="258" y="445"/>
                    </a:lnTo>
                    <a:lnTo>
                      <a:pt x="258" y="453"/>
                    </a:lnTo>
                    <a:lnTo>
                      <a:pt x="258" y="461"/>
                    </a:lnTo>
                    <a:lnTo>
                      <a:pt x="258" y="473"/>
                    </a:lnTo>
                    <a:lnTo>
                      <a:pt x="258" y="483"/>
                    </a:lnTo>
                    <a:lnTo>
                      <a:pt x="262" y="495"/>
                    </a:lnTo>
                    <a:lnTo>
                      <a:pt x="262" y="507"/>
                    </a:lnTo>
                    <a:lnTo>
                      <a:pt x="262" y="523"/>
                    </a:lnTo>
                    <a:lnTo>
                      <a:pt x="262" y="537"/>
                    </a:lnTo>
                    <a:lnTo>
                      <a:pt x="262" y="553"/>
                    </a:lnTo>
                    <a:lnTo>
                      <a:pt x="262" y="573"/>
                    </a:lnTo>
                    <a:lnTo>
                      <a:pt x="262" y="583"/>
                    </a:lnTo>
                    <a:lnTo>
                      <a:pt x="262" y="603"/>
                    </a:lnTo>
                    <a:lnTo>
                      <a:pt x="262" y="623"/>
                    </a:lnTo>
                    <a:lnTo>
                      <a:pt x="262" y="641"/>
                    </a:lnTo>
                    <a:lnTo>
                      <a:pt x="262" y="671"/>
                    </a:lnTo>
                    <a:lnTo>
                      <a:pt x="262" y="703"/>
                    </a:lnTo>
                    <a:lnTo>
                      <a:pt x="266" y="729"/>
                    </a:lnTo>
                    <a:lnTo>
                      <a:pt x="266" y="749"/>
                    </a:lnTo>
                    <a:lnTo>
                      <a:pt x="266" y="769"/>
                    </a:lnTo>
                    <a:lnTo>
                      <a:pt x="266" y="783"/>
                    </a:lnTo>
                    <a:lnTo>
                      <a:pt x="266" y="799"/>
                    </a:lnTo>
                    <a:lnTo>
                      <a:pt x="266" y="815"/>
                    </a:lnTo>
                    <a:lnTo>
                      <a:pt x="266" y="825"/>
                    </a:lnTo>
                    <a:lnTo>
                      <a:pt x="266" y="841"/>
                    </a:lnTo>
                    <a:lnTo>
                      <a:pt x="266" y="849"/>
                    </a:lnTo>
                    <a:lnTo>
                      <a:pt x="266" y="857"/>
                    </a:lnTo>
                    <a:lnTo>
                      <a:pt x="266" y="861"/>
                    </a:lnTo>
                    <a:lnTo>
                      <a:pt x="266" y="867"/>
                    </a:lnTo>
                    <a:lnTo>
                      <a:pt x="266" y="871"/>
                    </a:lnTo>
                    <a:lnTo>
                      <a:pt x="266" y="879"/>
                    </a:lnTo>
                    <a:lnTo>
                      <a:pt x="266" y="883"/>
                    </a:lnTo>
                    <a:lnTo>
                      <a:pt x="266" y="887"/>
                    </a:lnTo>
                    <a:lnTo>
                      <a:pt x="266" y="891"/>
                    </a:lnTo>
                    <a:lnTo>
                      <a:pt x="266" y="891"/>
                    </a:lnTo>
                    <a:lnTo>
                      <a:pt x="266" y="895"/>
                    </a:lnTo>
                    <a:lnTo>
                      <a:pt x="266" y="899"/>
                    </a:lnTo>
                    <a:lnTo>
                      <a:pt x="266" y="903"/>
                    </a:lnTo>
                    <a:lnTo>
                      <a:pt x="266" y="903"/>
                    </a:lnTo>
                    <a:lnTo>
                      <a:pt x="266" y="907"/>
                    </a:lnTo>
                    <a:lnTo>
                      <a:pt x="266" y="907"/>
                    </a:lnTo>
                    <a:lnTo>
                      <a:pt x="266" y="911"/>
                    </a:lnTo>
                    <a:lnTo>
                      <a:pt x="266" y="911"/>
                    </a:lnTo>
                    <a:lnTo>
                      <a:pt x="266" y="913"/>
                    </a:lnTo>
                    <a:lnTo>
                      <a:pt x="266" y="917"/>
                    </a:lnTo>
                    <a:lnTo>
                      <a:pt x="270" y="921"/>
                    </a:lnTo>
                    <a:lnTo>
                      <a:pt x="270" y="929"/>
                    </a:lnTo>
                    <a:lnTo>
                      <a:pt x="270" y="933"/>
                    </a:lnTo>
                    <a:lnTo>
                      <a:pt x="270" y="941"/>
                    </a:lnTo>
                    <a:lnTo>
                      <a:pt x="270" y="945"/>
                    </a:lnTo>
                    <a:lnTo>
                      <a:pt x="270" y="953"/>
                    </a:lnTo>
                    <a:lnTo>
                      <a:pt x="270" y="957"/>
                    </a:lnTo>
                    <a:lnTo>
                      <a:pt x="270" y="961"/>
                    </a:lnTo>
                    <a:lnTo>
                      <a:pt x="270" y="967"/>
                    </a:lnTo>
                    <a:lnTo>
                      <a:pt x="270" y="971"/>
                    </a:lnTo>
                    <a:lnTo>
                      <a:pt x="270" y="975"/>
                    </a:lnTo>
                    <a:lnTo>
                      <a:pt x="270" y="979"/>
                    </a:lnTo>
                    <a:lnTo>
                      <a:pt x="270" y="983"/>
                    </a:lnTo>
                    <a:lnTo>
                      <a:pt x="270" y="991"/>
                    </a:lnTo>
                    <a:lnTo>
                      <a:pt x="270" y="995"/>
                    </a:lnTo>
                    <a:lnTo>
                      <a:pt x="270" y="999"/>
                    </a:lnTo>
                    <a:lnTo>
                      <a:pt x="270" y="1003"/>
                    </a:lnTo>
                    <a:lnTo>
                      <a:pt x="270" y="1007"/>
                    </a:lnTo>
                    <a:lnTo>
                      <a:pt x="270" y="1007"/>
                    </a:lnTo>
                    <a:lnTo>
                      <a:pt x="270" y="1009"/>
                    </a:lnTo>
                    <a:lnTo>
                      <a:pt x="270" y="1013"/>
                    </a:lnTo>
                    <a:lnTo>
                      <a:pt x="270" y="1017"/>
                    </a:lnTo>
                    <a:lnTo>
                      <a:pt x="270" y="1021"/>
                    </a:lnTo>
                    <a:lnTo>
                      <a:pt x="270" y="1025"/>
                    </a:lnTo>
                    <a:lnTo>
                      <a:pt x="270" y="1029"/>
                    </a:lnTo>
                    <a:lnTo>
                      <a:pt x="274" y="1029"/>
                    </a:lnTo>
                    <a:lnTo>
                      <a:pt x="274" y="1033"/>
                    </a:lnTo>
                    <a:lnTo>
                      <a:pt x="274" y="1037"/>
                    </a:lnTo>
                    <a:lnTo>
                      <a:pt x="274" y="1041"/>
                    </a:lnTo>
                    <a:lnTo>
                      <a:pt x="274" y="1041"/>
                    </a:lnTo>
                    <a:lnTo>
                      <a:pt x="274" y="1045"/>
                    </a:lnTo>
                    <a:lnTo>
                      <a:pt x="274" y="1049"/>
                    </a:lnTo>
                    <a:lnTo>
                      <a:pt x="274" y="1049"/>
                    </a:lnTo>
                    <a:lnTo>
                      <a:pt x="274" y="1053"/>
                    </a:lnTo>
                    <a:lnTo>
                      <a:pt x="274" y="1057"/>
                    </a:lnTo>
                    <a:lnTo>
                      <a:pt x="274" y="1057"/>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 name="Freeform 240"/>
              <p:cNvSpPr>
                <a:spLocks/>
              </p:cNvSpPr>
              <p:nvPr/>
            </p:nvSpPr>
            <p:spPr bwMode="auto">
              <a:xfrm>
                <a:off x="5387" y="2509"/>
                <a:ext cx="153" cy="266"/>
              </a:xfrm>
              <a:custGeom>
                <a:avLst/>
                <a:gdLst>
                  <a:gd name="T0" fmla="*/ 0 w 306"/>
                  <a:gd name="T1" fmla="*/ 502 h 534"/>
                  <a:gd name="T2" fmla="*/ 2 w 306"/>
                  <a:gd name="T3" fmla="*/ 514 h 534"/>
                  <a:gd name="T4" fmla="*/ 2 w 306"/>
                  <a:gd name="T5" fmla="*/ 522 h 534"/>
                  <a:gd name="T6" fmla="*/ 6 w 306"/>
                  <a:gd name="T7" fmla="*/ 530 h 534"/>
                  <a:gd name="T8" fmla="*/ 10 w 306"/>
                  <a:gd name="T9" fmla="*/ 534 h 534"/>
                  <a:gd name="T10" fmla="*/ 18 w 306"/>
                  <a:gd name="T11" fmla="*/ 534 h 534"/>
                  <a:gd name="T12" fmla="*/ 34 w 306"/>
                  <a:gd name="T13" fmla="*/ 534 h 534"/>
                  <a:gd name="T14" fmla="*/ 52 w 306"/>
                  <a:gd name="T15" fmla="*/ 534 h 534"/>
                  <a:gd name="T16" fmla="*/ 68 w 306"/>
                  <a:gd name="T17" fmla="*/ 534 h 534"/>
                  <a:gd name="T18" fmla="*/ 88 w 306"/>
                  <a:gd name="T19" fmla="*/ 534 h 534"/>
                  <a:gd name="T20" fmla="*/ 102 w 306"/>
                  <a:gd name="T21" fmla="*/ 534 h 534"/>
                  <a:gd name="T22" fmla="*/ 118 w 306"/>
                  <a:gd name="T23" fmla="*/ 534 h 534"/>
                  <a:gd name="T24" fmla="*/ 122 w 306"/>
                  <a:gd name="T25" fmla="*/ 534 h 534"/>
                  <a:gd name="T26" fmla="*/ 126 w 306"/>
                  <a:gd name="T27" fmla="*/ 530 h 534"/>
                  <a:gd name="T28" fmla="*/ 126 w 306"/>
                  <a:gd name="T29" fmla="*/ 522 h 534"/>
                  <a:gd name="T30" fmla="*/ 130 w 306"/>
                  <a:gd name="T31" fmla="*/ 510 h 534"/>
                  <a:gd name="T32" fmla="*/ 130 w 306"/>
                  <a:gd name="T33" fmla="*/ 494 h 534"/>
                  <a:gd name="T34" fmla="*/ 130 w 306"/>
                  <a:gd name="T35" fmla="*/ 484 h 534"/>
                  <a:gd name="T36" fmla="*/ 134 w 306"/>
                  <a:gd name="T37" fmla="*/ 472 h 534"/>
                  <a:gd name="T38" fmla="*/ 134 w 306"/>
                  <a:gd name="T39" fmla="*/ 460 h 534"/>
                  <a:gd name="T40" fmla="*/ 134 w 306"/>
                  <a:gd name="T41" fmla="*/ 440 h 534"/>
                  <a:gd name="T42" fmla="*/ 134 w 306"/>
                  <a:gd name="T43" fmla="*/ 394 h 534"/>
                  <a:gd name="T44" fmla="*/ 138 w 306"/>
                  <a:gd name="T45" fmla="*/ 326 h 534"/>
                  <a:gd name="T46" fmla="*/ 142 w 306"/>
                  <a:gd name="T47" fmla="*/ 218 h 534"/>
                  <a:gd name="T48" fmla="*/ 142 w 306"/>
                  <a:gd name="T49" fmla="*/ 168 h 534"/>
                  <a:gd name="T50" fmla="*/ 144 w 306"/>
                  <a:gd name="T51" fmla="*/ 142 h 534"/>
                  <a:gd name="T52" fmla="*/ 144 w 306"/>
                  <a:gd name="T53" fmla="*/ 142 h 534"/>
                  <a:gd name="T54" fmla="*/ 148 w 306"/>
                  <a:gd name="T55" fmla="*/ 160 h 534"/>
                  <a:gd name="T56" fmla="*/ 148 w 306"/>
                  <a:gd name="T57" fmla="*/ 188 h 534"/>
                  <a:gd name="T58" fmla="*/ 148 w 306"/>
                  <a:gd name="T59" fmla="*/ 206 h 534"/>
                  <a:gd name="T60" fmla="*/ 152 w 306"/>
                  <a:gd name="T61" fmla="*/ 318 h 534"/>
                  <a:gd name="T62" fmla="*/ 156 w 306"/>
                  <a:gd name="T63" fmla="*/ 380 h 534"/>
                  <a:gd name="T64" fmla="*/ 156 w 306"/>
                  <a:gd name="T65" fmla="*/ 426 h 534"/>
                  <a:gd name="T66" fmla="*/ 160 w 306"/>
                  <a:gd name="T67" fmla="*/ 456 h 534"/>
                  <a:gd name="T68" fmla="*/ 160 w 306"/>
                  <a:gd name="T69" fmla="*/ 480 h 534"/>
                  <a:gd name="T70" fmla="*/ 164 w 306"/>
                  <a:gd name="T71" fmla="*/ 498 h 534"/>
                  <a:gd name="T72" fmla="*/ 168 w 306"/>
                  <a:gd name="T73" fmla="*/ 514 h 534"/>
                  <a:gd name="T74" fmla="*/ 168 w 306"/>
                  <a:gd name="T75" fmla="*/ 522 h 534"/>
                  <a:gd name="T76" fmla="*/ 172 w 306"/>
                  <a:gd name="T77" fmla="*/ 530 h 534"/>
                  <a:gd name="T78" fmla="*/ 180 w 306"/>
                  <a:gd name="T79" fmla="*/ 534 h 534"/>
                  <a:gd name="T80" fmla="*/ 188 w 306"/>
                  <a:gd name="T81" fmla="*/ 534 h 534"/>
                  <a:gd name="T82" fmla="*/ 202 w 306"/>
                  <a:gd name="T83" fmla="*/ 530 h 534"/>
                  <a:gd name="T84" fmla="*/ 218 w 306"/>
                  <a:gd name="T85" fmla="*/ 534 h 534"/>
                  <a:gd name="T86" fmla="*/ 238 w 306"/>
                  <a:gd name="T87" fmla="*/ 534 h 534"/>
                  <a:gd name="T88" fmla="*/ 252 w 306"/>
                  <a:gd name="T89" fmla="*/ 534 h 534"/>
                  <a:gd name="T90" fmla="*/ 268 w 306"/>
                  <a:gd name="T91" fmla="*/ 534 h 534"/>
                  <a:gd name="T92" fmla="*/ 276 w 306"/>
                  <a:gd name="T93" fmla="*/ 530 h 534"/>
                  <a:gd name="T94" fmla="*/ 280 w 306"/>
                  <a:gd name="T95" fmla="*/ 526 h 534"/>
                  <a:gd name="T96" fmla="*/ 280 w 306"/>
                  <a:gd name="T97" fmla="*/ 522 h 534"/>
                  <a:gd name="T98" fmla="*/ 284 w 306"/>
                  <a:gd name="T99" fmla="*/ 510 h 534"/>
                  <a:gd name="T100" fmla="*/ 284 w 306"/>
                  <a:gd name="T101" fmla="*/ 494 h 534"/>
                  <a:gd name="T102" fmla="*/ 288 w 306"/>
                  <a:gd name="T103" fmla="*/ 476 h 534"/>
                  <a:gd name="T104" fmla="*/ 288 w 306"/>
                  <a:gd name="T105" fmla="*/ 448 h 534"/>
                  <a:gd name="T106" fmla="*/ 288 w 306"/>
                  <a:gd name="T107" fmla="*/ 434 h 534"/>
                  <a:gd name="T108" fmla="*/ 288 w 306"/>
                  <a:gd name="T109" fmla="*/ 422 h 534"/>
                  <a:gd name="T110" fmla="*/ 288 w 306"/>
                  <a:gd name="T111" fmla="*/ 410 h 534"/>
                  <a:gd name="T112" fmla="*/ 290 w 306"/>
                  <a:gd name="T113" fmla="*/ 372 h 534"/>
                  <a:gd name="T114" fmla="*/ 290 w 306"/>
                  <a:gd name="T115" fmla="*/ 314 h 534"/>
                  <a:gd name="T116" fmla="*/ 294 w 306"/>
                  <a:gd name="T117" fmla="*/ 176 h 534"/>
                  <a:gd name="T118" fmla="*/ 298 w 306"/>
                  <a:gd name="T119" fmla="*/ 84 h 534"/>
                  <a:gd name="T120" fmla="*/ 298 w 306"/>
                  <a:gd name="T121" fmla="*/ 34 h 534"/>
                  <a:gd name="T122" fmla="*/ 302 w 306"/>
                  <a:gd name="T123" fmla="*/ 6 h 534"/>
                  <a:gd name="T124" fmla="*/ 302 w 306"/>
                  <a:gd name="T125" fmla="*/ 0 h 5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06" h="534">
                    <a:moveTo>
                      <a:pt x="0" y="488"/>
                    </a:moveTo>
                    <a:lnTo>
                      <a:pt x="0" y="490"/>
                    </a:lnTo>
                    <a:lnTo>
                      <a:pt x="0" y="490"/>
                    </a:lnTo>
                    <a:lnTo>
                      <a:pt x="0" y="494"/>
                    </a:lnTo>
                    <a:lnTo>
                      <a:pt x="0" y="494"/>
                    </a:lnTo>
                    <a:lnTo>
                      <a:pt x="0" y="498"/>
                    </a:lnTo>
                    <a:lnTo>
                      <a:pt x="0" y="498"/>
                    </a:lnTo>
                    <a:lnTo>
                      <a:pt x="0" y="502"/>
                    </a:lnTo>
                    <a:lnTo>
                      <a:pt x="0" y="502"/>
                    </a:lnTo>
                    <a:lnTo>
                      <a:pt x="0" y="506"/>
                    </a:lnTo>
                    <a:lnTo>
                      <a:pt x="2" y="506"/>
                    </a:lnTo>
                    <a:lnTo>
                      <a:pt x="2" y="510"/>
                    </a:lnTo>
                    <a:lnTo>
                      <a:pt x="2" y="510"/>
                    </a:lnTo>
                    <a:lnTo>
                      <a:pt x="2" y="510"/>
                    </a:lnTo>
                    <a:lnTo>
                      <a:pt x="2" y="514"/>
                    </a:lnTo>
                    <a:lnTo>
                      <a:pt x="2" y="514"/>
                    </a:lnTo>
                    <a:lnTo>
                      <a:pt x="2" y="514"/>
                    </a:lnTo>
                    <a:lnTo>
                      <a:pt x="2" y="518"/>
                    </a:lnTo>
                    <a:lnTo>
                      <a:pt x="2" y="518"/>
                    </a:lnTo>
                    <a:lnTo>
                      <a:pt x="2" y="518"/>
                    </a:lnTo>
                    <a:lnTo>
                      <a:pt x="2" y="522"/>
                    </a:lnTo>
                    <a:lnTo>
                      <a:pt x="2" y="522"/>
                    </a:lnTo>
                    <a:lnTo>
                      <a:pt x="2" y="522"/>
                    </a:lnTo>
                    <a:lnTo>
                      <a:pt x="2" y="522"/>
                    </a:lnTo>
                    <a:lnTo>
                      <a:pt x="2" y="526"/>
                    </a:lnTo>
                    <a:lnTo>
                      <a:pt x="6" y="526"/>
                    </a:lnTo>
                    <a:lnTo>
                      <a:pt x="6" y="526"/>
                    </a:lnTo>
                    <a:lnTo>
                      <a:pt x="6" y="526"/>
                    </a:lnTo>
                    <a:lnTo>
                      <a:pt x="6" y="526"/>
                    </a:lnTo>
                    <a:lnTo>
                      <a:pt x="6" y="530"/>
                    </a:lnTo>
                    <a:lnTo>
                      <a:pt x="6" y="530"/>
                    </a:lnTo>
                    <a:lnTo>
                      <a:pt x="6" y="530"/>
                    </a:lnTo>
                    <a:lnTo>
                      <a:pt x="6" y="530"/>
                    </a:lnTo>
                    <a:lnTo>
                      <a:pt x="6" y="530"/>
                    </a:lnTo>
                    <a:lnTo>
                      <a:pt x="10" y="530"/>
                    </a:lnTo>
                    <a:lnTo>
                      <a:pt x="10" y="530"/>
                    </a:lnTo>
                    <a:lnTo>
                      <a:pt x="10" y="530"/>
                    </a:lnTo>
                    <a:lnTo>
                      <a:pt x="10" y="534"/>
                    </a:lnTo>
                    <a:lnTo>
                      <a:pt x="10" y="534"/>
                    </a:lnTo>
                    <a:lnTo>
                      <a:pt x="10" y="534"/>
                    </a:lnTo>
                    <a:lnTo>
                      <a:pt x="10" y="534"/>
                    </a:lnTo>
                    <a:lnTo>
                      <a:pt x="14" y="534"/>
                    </a:lnTo>
                    <a:lnTo>
                      <a:pt x="14" y="534"/>
                    </a:lnTo>
                    <a:lnTo>
                      <a:pt x="14" y="534"/>
                    </a:lnTo>
                    <a:lnTo>
                      <a:pt x="14" y="534"/>
                    </a:lnTo>
                    <a:lnTo>
                      <a:pt x="18" y="534"/>
                    </a:lnTo>
                    <a:lnTo>
                      <a:pt x="18" y="534"/>
                    </a:lnTo>
                    <a:lnTo>
                      <a:pt x="18" y="534"/>
                    </a:lnTo>
                    <a:lnTo>
                      <a:pt x="22" y="534"/>
                    </a:lnTo>
                    <a:lnTo>
                      <a:pt x="22" y="534"/>
                    </a:lnTo>
                    <a:lnTo>
                      <a:pt x="26" y="534"/>
                    </a:lnTo>
                    <a:lnTo>
                      <a:pt x="26" y="534"/>
                    </a:lnTo>
                    <a:lnTo>
                      <a:pt x="30" y="534"/>
                    </a:lnTo>
                    <a:lnTo>
                      <a:pt x="30" y="534"/>
                    </a:lnTo>
                    <a:lnTo>
                      <a:pt x="30" y="534"/>
                    </a:lnTo>
                    <a:lnTo>
                      <a:pt x="34" y="534"/>
                    </a:lnTo>
                    <a:lnTo>
                      <a:pt x="34" y="534"/>
                    </a:lnTo>
                    <a:lnTo>
                      <a:pt x="38" y="534"/>
                    </a:lnTo>
                    <a:lnTo>
                      <a:pt x="42" y="534"/>
                    </a:lnTo>
                    <a:lnTo>
                      <a:pt x="42" y="534"/>
                    </a:lnTo>
                    <a:lnTo>
                      <a:pt x="46" y="534"/>
                    </a:lnTo>
                    <a:lnTo>
                      <a:pt x="48" y="534"/>
                    </a:lnTo>
                    <a:lnTo>
                      <a:pt x="48" y="534"/>
                    </a:lnTo>
                    <a:lnTo>
                      <a:pt x="52" y="534"/>
                    </a:lnTo>
                    <a:lnTo>
                      <a:pt x="52" y="534"/>
                    </a:lnTo>
                    <a:lnTo>
                      <a:pt x="56" y="534"/>
                    </a:lnTo>
                    <a:lnTo>
                      <a:pt x="56" y="534"/>
                    </a:lnTo>
                    <a:lnTo>
                      <a:pt x="60" y="534"/>
                    </a:lnTo>
                    <a:lnTo>
                      <a:pt x="64" y="534"/>
                    </a:lnTo>
                    <a:lnTo>
                      <a:pt x="64" y="534"/>
                    </a:lnTo>
                    <a:lnTo>
                      <a:pt x="68" y="534"/>
                    </a:lnTo>
                    <a:lnTo>
                      <a:pt x="68" y="534"/>
                    </a:lnTo>
                    <a:lnTo>
                      <a:pt x="72" y="534"/>
                    </a:lnTo>
                    <a:lnTo>
                      <a:pt x="72" y="534"/>
                    </a:lnTo>
                    <a:lnTo>
                      <a:pt x="76" y="534"/>
                    </a:lnTo>
                    <a:lnTo>
                      <a:pt x="80" y="534"/>
                    </a:lnTo>
                    <a:lnTo>
                      <a:pt x="80" y="534"/>
                    </a:lnTo>
                    <a:lnTo>
                      <a:pt x="84" y="534"/>
                    </a:lnTo>
                    <a:lnTo>
                      <a:pt x="84" y="534"/>
                    </a:lnTo>
                    <a:lnTo>
                      <a:pt x="88" y="534"/>
                    </a:lnTo>
                    <a:lnTo>
                      <a:pt x="88" y="534"/>
                    </a:lnTo>
                    <a:lnTo>
                      <a:pt x="88" y="534"/>
                    </a:lnTo>
                    <a:lnTo>
                      <a:pt x="92" y="534"/>
                    </a:lnTo>
                    <a:lnTo>
                      <a:pt x="96" y="534"/>
                    </a:lnTo>
                    <a:lnTo>
                      <a:pt x="96" y="534"/>
                    </a:lnTo>
                    <a:lnTo>
                      <a:pt x="98" y="534"/>
                    </a:lnTo>
                    <a:lnTo>
                      <a:pt x="98" y="534"/>
                    </a:lnTo>
                    <a:lnTo>
                      <a:pt x="102" y="534"/>
                    </a:lnTo>
                    <a:lnTo>
                      <a:pt x="106" y="534"/>
                    </a:lnTo>
                    <a:lnTo>
                      <a:pt x="106" y="534"/>
                    </a:lnTo>
                    <a:lnTo>
                      <a:pt x="110" y="534"/>
                    </a:lnTo>
                    <a:lnTo>
                      <a:pt x="110" y="534"/>
                    </a:lnTo>
                    <a:lnTo>
                      <a:pt x="114" y="534"/>
                    </a:lnTo>
                    <a:lnTo>
                      <a:pt x="114" y="534"/>
                    </a:lnTo>
                    <a:lnTo>
                      <a:pt x="118" y="534"/>
                    </a:lnTo>
                    <a:lnTo>
                      <a:pt x="118" y="534"/>
                    </a:lnTo>
                    <a:lnTo>
                      <a:pt x="118" y="534"/>
                    </a:lnTo>
                    <a:lnTo>
                      <a:pt x="118" y="534"/>
                    </a:lnTo>
                    <a:lnTo>
                      <a:pt x="118" y="534"/>
                    </a:lnTo>
                    <a:lnTo>
                      <a:pt x="122" y="534"/>
                    </a:lnTo>
                    <a:lnTo>
                      <a:pt x="122" y="534"/>
                    </a:lnTo>
                    <a:lnTo>
                      <a:pt x="122" y="534"/>
                    </a:lnTo>
                    <a:lnTo>
                      <a:pt x="122" y="534"/>
                    </a:lnTo>
                    <a:lnTo>
                      <a:pt x="122" y="534"/>
                    </a:lnTo>
                    <a:lnTo>
                      <a:pt x="122" y="534"/>
                    </a:lnTo>
                    <a:lnTo>
                      <a:pt x="122" y="534"/>
                    </a:lnTo>
                    <a:lnTo>
                      <a:pt x="122" y="530"/>
                    </a:lnTo>
                    <a:lnTo>
                      <a:pt x="122" y="530"/>
                    </a:lnTo>
                    <a:lnTo>
                      <a:pt x="126" y="530"/>
                    </a:lnTo>
                    <a:lnTo>
                      <a:pt x="126" y="530"/>
                    </a:lnTo>
                    <a:lnTo>
                      <a:pt x="126" y="530"/>
                    </a:lnTo>
                    <a:lnTo>
                      <a:pt x="126" y="530"/>
                    </a:lnTo>
                    <a:lnTo>
                      <a:pt x="126" y="530"/>
                    </a:lnTo>
                    <a:lnTo>
                      <a:pt x="126" y="526"/>
                    </a:lnTo>
                    <a:lnTo>
                      <a:pt x="126" y="526"/>
                    </a:lnTo>
                    <a:lnTo>
                      <a:pt x="126" y="526"/>
                    </a:lnTo>
                    <a:lnTo>
                      <a:pt x="126" y="526"/>
                    </a:lnTo>
                    <a:lnTo>
                      <a:pt x="126" y="522"/>
                    </a:lnTo>
                    <a:lnTo>
                      <a:pt x="126" y="522"/>
                    </a:lnTo>
                    <a:lnTo>
                      <a:pt x="126" y="522"/>
                    </a:lnTo>
                    <a:lnTo>
                      <a:pt x="126" y="522"/>
                    </a:lnTo>
                    <a:lnTo>
                      <a:pt x="126" y="518"/>
                    </a:lnTo>
                    <a:lnTo>
                      <a:pt x="130" y="518"/>
                    </a:lnTo>
                    <a:lnTo>
                      <a:pt x="130" y="518"/>
                    </a:lnTo>
                    <a:lnTo>
                      <a:pt x="130" y="514"/>
                    </a:lnTo>
                    <a:lnTo>
                      <a:pt x="130" y="514"/>
                    </a:lnTo>
                    <a:lnTo>
                      <a:pt x="130" y="514"/>
                    </a:lnTo>
                    <a:lnTo>
                      <a:pt x="130" y="510"/>
                    </a:lnTo>
                    <a:lnTo>
                      <a:pt x="130" y="510"/>
                    </a:lnTo>
                    <a:lnTo>
                      <a:pt x="130" y="506"/>
                    </a:lnTo>
                    <a:lnTo>
                      <a:pt x="130" y="506"/>
                    </a:lnTo>
                    <a:lnTo>
                      <a:pt x="130" y="506"/>
                    </a:lnTo>
                    <a:lnTo>
                      <a:pt x="130" y="502"/>
                    </a:lnTo>
                    <a:lnTo>
                      <a:pt x="130" y="498"/>
                    </a:lnTo>
                    <a:lnTo>
                      <a:pt x="130" y="498"/>
                    </a:lnTo>
                    <a:lnTo>
                      <a:pt x="130" y="494"/>
                    </a:lnTo>
                    <a:lnTo>
                      <a:pt x="130" y="494"/>
                    </a:lnTo>
                    <a:lnTo>
                      <a:pt x="130" y="490"/>
                    </a:lnTo>
                    <a:lnTo>
                      <a:pt x="130" y="490"/>
                    </a:lnTo>
                    <a:lnTo>
                      <a:pt x="130" y="488"/>
                    </a:lnTo>
                    <a:lnTo>
                      <a:pt x="130" y="488"/>
                    </a:lnTo>
                    <a:lnTo>
                      <a:pt x="130" y="484"/>
                    </a:lnTo>
                    <a:lnTo>
                      <a:pt x="130" y="484"/>
                    </a:lnTo>
                    <a:lnTo>
                      <a:pt x="130" y="484"/>
                    </a:lnTo>
                    <a:lnTo>
                      <a:pt x="130" y="480"/>
                    </a:lnTo>
                    <a:lnTo>
                      <a:pt x="134" y="480"/>
                    </a:lnTo>
                    <a:lnTo>
                      <a:pt x="134" y="476"/>
                    </a:lnTo>
                    <a:lnTo>
                      <a:pt x="134" y="476"/>
                    </a:lnTo>
                    <a:lnTo>
                      <a:pt x="134" y="476"/>
                    </a:lnTo>
                    <a:lnTo>
                      <a:pt x="134" y="472"/>
                    </a:lnTo>
                    <a:lnTo>
                      <a:pt x="134" y="472"/>
                    </a:lnTo>
                    <a:lnTo>
                      <a:pt x="134" y="472"/>
                    </a:lnTo>
                    <a:lnTo>
                      <a:pt x="134" y="468"/>
                    </a:lnTo>
                    <a:lnTo>
                      <a:pt x="134" y="468"/>
                    </a:lnTo>
                    <a:lnTo>
                      <a:pt x="134" y="468"/>
                    </a:lnTo>
                    <a:lnTo>
                      <a:pt x="134" y="464"/>
                    </a:lnTo>
                    <a:lnTo>
                      <a:pt x="134" y="464"/>
                    </a:lnTo>
                    <a:lnTo>
                      <a:pt x="134" y="464"/>
                    </a:lnTo>
                    <a:lnTo>
                      <a:pt x="134" y="460"/>
                    </a:lnTo>
                    <a:lnTo>
                      <a:pt x="134" y="460"/>
                    </a:lnTo>
                    <a:lnTo>
                      <a:pt x="134" y="460"/>
                    </a:lnTo>
                    <a:lnTo>
                      <a:pt x="134" y="456"/>
                    </a:lnTo>
                    <a:lnTo>
                      <a:pt x="134" y="456"/>
                    </a:lnTo>
                    <a:lnTo>
                      <a:pt x="134" y="456"/>
                    </a:lnTo>
                    <a:lnTo>
                      <a:pt x="134" y="452"/>
                    </a:lnTo>
                    <a:lnTo>
                      <a:pt x="134" y="448"/>
                    </a:lnTo>
                    <a:lnTo>
                      <a:pt x="134" y="444"/>
                    </a:lnTo>
                    <a:lnTo>
                      <a:pt x="134" y="440"/>
                    </a:lnTo>
                    <a:lnTo>
                      <a:pt x="134" y="438"/>
                    </a:lnTo>
                    <a:lnTo>
                      <a:pt x="134" y="430"/>
                    </a:lnTo>
                    <a:lnTo>
                      <a:pt x="134" y="426"/>
                    </a:lnTo>
                    <a:lnTo>
                      <a:pt x="134" y="418"/>
                    </a:lnTo>
                    <a:lnTo>
                      <a:pt x="134" y="414"/>
                    </a:lnTo>
                    <a:lnTo>
                      <a:pt x="134" y="406"/>
                    </a:lnTo>
                    <a:lnTo>
                      <a:pt x="134" y="402"/>
                    </a:lnTo>
                    <a:lnTo>
                      <a:pt x="134" y="394"/>
                    </a:lnTo>
                    <a:lnTo>
                      <a:pt x="138" y="388"/>
                    </a:lnTo>
                    <a:lnTo>
                      <a:pt x="138" y="380"/>
                    </a:lnTo>
                    <a:lnTo>
                      <a:pt x="138" y="376"/>
                    </a:lnTo>
                    <a:lnTo>
                      <a:pt x="138" y="364"/>
                    </a:lnTo>
                    <a:lnTo>
                      <a:pt x="138" y="356"/>
                    </a:lnTo>
                    <a:lnTo>
                      <a:pt x="138" y="348"/>
                    </a:lnTo>
                    <a:lnTo>
                      <a:pt x="138" y="338"/>
                    </a:lnTo>
                    <a:lnTo>
                      <a:pt x="138" y="326"/>
                    </a:lnTo>
                    <a:lnTo>
                      <a:pt x="138" y="306"/>
                    </a:lnTo>
                    <a:lnTo>
                      <a:pt x="138" y="292"/>
                    </a:lnTo>
                    <a:lnTo>
                      <a:pt x="138" y="276"/>
                    </a:lnTo>
                    <a:lnTo>
                      <a:pt x="142" y="260"/>
                    </a:lnTo>
                    <a:lnTo>
                      <a:pt x="142" y="248"/>
                    </a:lnTo>
                    <a:lnTo>
                      <a:pt x="142" y="238"/>
                    </a:lnTo>
                    <a:lnTo>
                      <a:pt x="142" y="226"/>
                    </a:lnTo>
                    <a:lnTo>
                      <a:pt x="142" y="218"/>
                    </a:lnTo>
                    <a:lnTo>
                      <a:pt x="142" y="210"/>
                    </a:lnTo>
                    <a:lnTo>
                      <a:pt x="142" y="202"/>
                    </a:lnTo>
                    <a:lnTo>
                      <a:pt x="142" y="196"/>
                    </a:lnTo>
                    <a:lnTo>
                      <a:pt x="142" y="188"/>
                    </a:lnTo>
                    <a:lnTo>
                      <a:pt x="142" y="184"/>
                    </a:lnTo>
                    <a:lnTo>
                      <a:pt x="142" y="176"/>
                    </a:lnTo>
                    <a:lnTo>
                      <a:pt x="142" y="172"/>
                    </a:lnTo>
                    <a:lnTo>
                      <a:pt x="142" y="168"/>
                    </a:lnTo>
                    <a:lnTo>
                      <a:pt x="142" y="160"/>
                    </a:lnTo>
                    <a:lnTo>
                      <a:pt x="142" y="156"/>
                    </a:lnTo>
                    <a:lnTo>
                      <a:pt x="144" y="152"/>
                    </a:lnTo>
                    <a:lnTo>
                      <a:pt x="144" y="150"/>
                    </a:lnTo>
                    <a:lnTo>
                      <a:pt x="144" y="150"/>
                    </a:lnTo>
                    <a:lnTo>
                      <a:pt x="144" y="146"/>
                    </a:lnTo>
                    <a:lnTo>
                      <a:pt x="144" y="146"/>
                    </a:lnTo>
                    <a:lnTo>
                      <a:pt x="144" y="142"/>
                    </a:lnTo>
                    <a:lnTo>
                      <a:pt x="144" y="142"/>
                    </a:lnTo>
                    <a:lnTo>
                      <a:pt x="144" y="138"/>
                    </a:lnTo>
                    <a:lnTo>
                      <a:pt x="144" y="138"/>
                    </a:lnTo>
                    <a:lnTo>
                      <a:pt x="144" y="138"/>
                    </a:lnTo>
                    <a:lnTo>
                      <a:pt x="144" y="138"/>
                    </a:lnTo>
                    <a:lnTo>
                      <a:pt x="144" y="138"/>
                    </a:lnTo>
                    <a:lnTo>
                      <a:pt x="144" y="138"/>
                    </a:lnTo>
                    <a:lnTo>
                      <a:pt x="144" y="142"/>
                    </a:lnTo>
                    <a:lnTo>
                      <a:pt x="144" y="142"/>
                    </a:lnTo>
                    <a:lnTo>
                      <a:pt x="144" y="146"/>
                    </a:lnTo>
                    <a:lnTo>
                      <a:pt x="144" y="146"/>
                    </a:lnTo>
                    <a:lnTo>
                      <a:pt x="148" y="150"/>
                    </a:lnTo>
                    <a:lnTo>
                      <a:pt x="148" y="150"/>
                    </a:lnTo>
                    <a:lnTo>
                      <a:pt x="148" y="152"/>
                    </a:lnTo>
                    <a:lnTo>
                      <a:pt x="148" y="156"/>
                    </a:lnTo>
                    <a:lnTo>
                      <a:pt x="148" y="160"/>
                    </a:lnTo>
                    <a:lnTo>
                      <a:pt x="148" y="164"/>
                    </a:lnTo>
                    <a:lnTo>
                      <a:pt x="148" y="168"/>
                    </a:lnTo>
                    <a:lnTo>
                      <a:pt x="148" y="172"/>
                    </a:lnTo>
                    <a:lnTo>
                      <a:pt x="148" y="176"/>
                    </a:lnTo>
                    <a:lnTo>
                      <a:pt x="148" y="180"/>
                    </a:lnTo>
                    <a:lnTo>
                      <a:pt x="148" y="180"/>
                    </a:lnTo>
                    <a:lnTo>
                      <a:pt x="148" y="184"/>
                    </a:lnTo>
                    <a:lnTo>
                      <a:pt x="148" y="188"/>
                    </a:lnTo>
                    <a:lnTo>
                      <a:pt x="148" y="188"/>
                    </a:lnTo>
                    <a:lnTo>
                      <a:pt x="148" y="192"/>
                    </a:lnTo>
                    <a:lnTo>
                      <a:pt x="148" y="196"/>
                    </a:lnTo>
                    <a:lnTo>
                      <a:pt x="148" y="200"/>
                    </a:lnTo>
                    <a:lnTo>
                      <a:pt x="148" y="200"/>
                    </a:lnTo>
                    <a:lnTo>
                      <a:pt x="148" y="202"/>
                    </a:lnTo>
                    <a:lnTo>
                      <a:pt x="148" y="202"/>
                    </a:lnTo>
                    <a:lnTo>
                      <a:pt x="148" y="206"/>
                    </a:lnTo>
                    <a:lnTo>
                      <a:pt x="148" y="218"/>
                    </a:lnTo>
                    <a:lnTo>
                      <a:pt x="152" y="230"/>
                    </a:lnTo>
                    <a:lnTo>
                      <a:pt x="152" y="242"/>
                    </a:lnTo>
                    <a:lnTo>
                      <a:pt x="152" y="252"/>
                    </a:lnTo>
                    <a:lnTo>
                      <a:pt x="152" y="272"/>
                    </a:lnTo>
                    <a:lnTo>
                      <a:pt x="152" y="292"/>
                    </a:lnTo>
                    <a:lnTo>
                      <a:pt x="152" y="306"/>
                    </a:lnTo>
                    <a:lnTo>
                      <a:pt x="152" y="318"/>
                    </a:lnTo>
                    <a:lnTo>
                      <a:pt x="152" y="326"/>
                    </a:lnTo>
                    <a:lnTo>
                      <a:pt x="152" y="338"/>
                    </a:lnTo>
                    <a:lnTo>
                      <a:pt x="156" y="344"/>
                    </a:lnTo>
                    <a:lnTo>
                      <a:pt x="156" y="352"/>
                    </a:lnTo>
                    <a:lnTo>
                      <a:pt x="156" y="360"/>
                    </a:lnTo>
                    <a:lnTo>
                      <a:pt x="156" y="368"/>
                    </a:lnTo>
                    <a:lnTo>
                      <a:pt x="156" y="376"/>
                    </a:lnTo>
                    <a:lnTo>
                      <a:pt x="156" y="380"/>
                    </a:lnTo>
                    <a:lnTo>
                      <a:pt x="156" y="388"/>
                    </a:lnTo>
                    <a:lnTo>
                      <a:pt x="156" y="392"/>
                    </a:lnTo>
                    <a:lnTo>
                      <a:pt x="156" y="398"/>
                    </a:lnTo>
                    <a:lnTo>
                      <a:pt x="156" y="402"/>
                    </a:lnTo>
                    <a:lnTo>
                      <a:pt x="156" y="410"/>
                    </a:lnTo>
                    <a:lnTo>
                      <a:pt x="156" y="414"/>
                    </a:lnTo>
                    <a:lnTo>
                      <a:pt x="156" y="418"/>
                    </a:lnTo>
                    <a:lnTo>
                      <a:pt x="156" y="426"/>
                    </a:lnTo>
                    <a:lnTo>
                      <a:pt x="160" y="430"/>
                    </a:lnTo>
                    <a:lnTo>
                      <a:pt x="160" y="434"/>
                    </a:lnTo>
                    <a:lnTo>
                      <a:pt x="160" y="438"/>
                    </a:lnTo>
                    <a:lnTo>
                      <a:pt x="160" y="440"/>
                    </a:lnTo>
                    <a:lnTo>
                      <a:pt x="160" y="444"/>
                    </a:lnTo>
                    <a:lnTo>
                      <a:pt x="160" y="448"/>
                    </a:lnTo>
                    <a:lnTo>
                      <a:pt x="160" y="452"/>
                    </a:lnTo>
                    <a:lnTo>
                      <a:pt x="160" y="456"/>
                    </a:lnTo>
                    <a:lnTo>
                      <a:pt x="160" y="456"/>
                    </a:lnTo>
                    <a:lnTo>
                      <a:pt x="160" y="460"/>
                    </a:lnTo>
                    <a:lnTo>
                      <a:pt x="160" y="464"/>
                    </a:lnTo>
                    <a:lnTo>
                      <a:pt x="160" y="468"/>
                    </a:lnTo>
                    <a:lnTo>
                      <a:pt x="160" y="472"/>
                    </a:lnTo>
                    <a:lnTo>
                      <a:pt x="160" y="472"/>
                    </a:lnTo>
                    <a:lnTo>
                      <a:pt x="160" y="476"/>
                    </a:lnTo>
                    <a:lnTo>
                      <a:pt x="160" y="480"/>
                    </a:lnTo>
                    <a:lnTo>
                      <a:pt x="160" y="480"/>
                    </a:lnTo>
                    <a:lnTo>
                      <a:pt x="164" y="484"/>
                    </a:lnTo>
                    <a:lnTo>
                      <a:pt x="164" y="488"/>
                    </a:lnTo>
                    <a:lnTo>
                      <a:pt x="164" y="488"/>
                    </a:lnTo>
                    <a:lnTo>
                      <a:pt x="164" y="490"/>
                    </a:lnTo>
                    <a:lnTo>
                      <a:pt x="164" y="494"/>
                    </a:lnTo>
                    <a:lnTo>
                      <a:pt x="164" y="494"/>
                    </a:lnTo>
                    <a:lnTo>
                      <a:pt x="164" y="498"/>
                    </a:lnTo>
                    <a:lnTo>
                      <a:pt x="164" y="498"/>
                    </a:lnTo>
                    <a:lnTo>
                      <a:pt x="164" y="502"/>
                    </a:lnTo>
                    <a:lnTo>
                      <a:pt x="164" y="502"/>
                    </a:lnTo>
                    <a:lnTo>
                      <a:pt x="164" y="506"/>
                    </a:lnTo>
                    <a:lnTo>
                      <a:pt x="164" y="506"/>
                    </a:lnTo>
                    <a:lnTo>
                      <a:pt x="164" y="510"/>
                    </a:lnTo>
                    <a:lnTo>
                      <a:pt x="164" y="510"/>
                    </a:lnTo>
                    <a:lnTo>
                      <a:pt x="168" y="514"/>
                    </a:lnTo>
                    <a:lnTo>
                      <a:pt x="168" y="514"/>
                    </a:lnTo>
                    <a:lnTo>
                      <a:pt x="168" y="514"/>
                    </a:lnTo>
                    <a:lnTo>
                      <a:pt x="168" y="518"/>
                    </a:lnTo>
                    <a:lnTo>
                      <a:pt x="168" y="518"/>
                    </a:lnTo>
                    <a:lnTo>
                      <a:pt x="168" y="518"/>
                    </a:lnTo>
                    <a:lnTo>
                      <a:pt x="168" y="522"/>
                    </a:lnTo>
                    <a:lnTo>
                      <a:pt x="168" y="522"/>
                    </a:lnTo>
                    <a:lnTo>
                      <a:pt x="168" y="522"/>
                    </a:lnTo>
                    <a:lnTo>
                      <a:pt x="168" y="522"/>
                    </a:lnTo>
                    <a:lnTo>
                      <a:pt x="172" y="526"/>
                    </a:lnTo>
                    <a:lnTo>
                      <a:pt x="172" y="526"/>
                    </a:lnTo>
                    <a:lnTo>
                      <a:pt x="172" y="526"/>
                    </a:lnTo>
                    <a:lnTo>
                      <a:pt x="172" y="526"/>
                    </a:lnTo>
                    <a:lnTo>
                      <a:pt x="172" y="530"/>
                    </a:lnTo>
                    <a:lnTo>
                      <a:pt x="172" y="530"/>
                    </a:lnTo>
                    <a:lnTo>
                      <a:pt x="172" y="530"/>
                    </a:lnTo>
                    <a:lnTo>
                      <a:pt x="176" y="530"/>
                    </a:lnTo>
                    <a:lnTo>
                      <a:pt x="176" y="530"/>
                    </a:lnTo>
                    <a:lnTo>
                      <a:pt x="176" y="530"/>
                    </a:lnTo>
                    <a:lnTo>
                      <a:pt x="176" y="530"/>
                    </a:lnTo>
                    <a:lnTo>
                      <a:pt x="176" y="530"/>
                    </a:lnTo>
                    <a:lnTo>
                      <a:pt x="180" y="530"/>
                    </a:lnTo>
                    <a:lnTo>
                      <a:pt x="180" y="534"/>
                    </a:lnTo>
                    <a:lnTo>
                      <a:pt x="180" y="534"/>
                    </a:lnTo>
                    <a:lnTo>
                      <a:pt x="180" y="534"/>
                    </a:lnTo>
                    <a:lnTo>
                      <a:pt x="184" y="534"/>
                    </a:lnTo>
                    <a:lnTo>
                      <a:pt x="184" y="534"/>
                    </a:lnTo>
                    <a:lnTo>
                      <a:pt x="184" y="534"/>
                    </a:lnTo>
                    <a:lnTo>
                      <a:pt x="188" y="534"/>
                    </a:lnTo>
                    <a:lnTo>
                      <a:pt x="188" y="534"/>
                    </a:lnTo>
                    <a:lnTo>
                      <a:pt x="188" y="534"/>
                    </a:lnTo>
                    <a:lnTo>
                      <a:pt x="188" y="534"/>
                    </a:lnTo>
                    <a:lnTo>
                      <a:pt x="192" y="534"/>
                    </a:lnTo>
                    <a:lnTo>
                      <a:pt x="192" y="534"/>
                    </a:lnTo>
                    <a:lnTo>
                      <a:pt x="194" y="534"/>
                    </a:lnTo>
                    <a:lnTo>
                      <a:pt x="194" y="530"/>
                    </a:lnTo>
                    <a:lnTo>
                      <a:pt x="194" y="530"/>
                    </a:lnTo>
                    <a:lnTo>
                      <a:pt x="198" y="530"/>
                    </a:lnTo>
                    <a:lnTo>
                      <a:pt x="198" y="530"/>
                    </a:lnTo>
                    <a:lnTo>
                      <a:pt x="202" y="530"/>
                    </a:lnTo>
                    <a:lnTo>
                      <a:pt x="202" y="530"/>
                    </a:lnTo>
                    <a:lnTo>
                      <a:pt x="202" y="530"/>
                    </a:lnTo>
                    <a:lnTo>
                      <a:pt x="206" y="534"/>
                    </a:lnTo>
                    <a:lnTo>
                      <a:pt x="210" y="534"/>
                    </a:lnTo>
                    <a:lnTo>
                      <a:pt x="210" y="534"/>
                    </a:lnTo>
                    <a:lnTo>
                      <a:pt x="214" y="534"/>
                    </a:lnTo>
                    <a:lnTo>
                      <a:pt x="214" y="534"/>
                    </a:lnTo>
                    <a:lnTo>
                      <a:pt x="218" y="534"/>
                    </a:lnTo>
                    <a:lnTo>
                      <a:pt x="222" y="534"/>
                    </a:lnTo>
                    <a:lnTo>
                      <a:pt x="222" y="534"/>
                    </a:lnTo>
                    <a:lnTo>
                      <a:pt x="226" y="534"/>
                    </a:lnTo>
                    <a:lnTo>
                      <a:pt x="226" y="534"/>
                    </a:lnTo>
                    <a:lnTo>
                      <a:pt x="230" y="534"/>
                    </a:lnTo>
                    <a:lnTo>
                      <a:pt x="230" y="534"/>
                    </a:lnTo>
                    <a:lnTo>
                      <a:pt x="234" y="534"/>
                    </a:lnTo>
                    <a:lnTo>
                      <a:pt x="238" y="534"/>
                    </a:lnTo>
                    <a:lnTo>
                      <a:pt x="238" y="534"/>
                    </a:lnTo>
                    <a:lnTo>
                      <a:pt x="240" y="534"/>
                    </a:lnTo>
                    <a:lnTo>
                      <a:pt x="240" y="534"/>
                    </a:lnTo>
                    <a:lnTo>
                      <a:pt x="244" y="534"/>
                    </a:lnTo>
                    <a:lnTo>
                      <a:pt x="244" y="534"/>
                    </a:lnTo>
                    <a:lnTo>
                      <a:pt x="248" y="534"/>
                    </a:lnTo>
                    <a:lnTo>
                      <a:pt x="252" y="534"/>
                    </a:lnTo>
                    <a:lnTo>
                      <a:pt x="252" y="534"/>
                    </a:lnTo>
                    <a:lnTo>
                      <a:pt x="256" y="534"/>
                    </a:lnTo>
                    <a:lnTo>
                      <a:pt x="256" y="534"/>
                    </a:lnTo>
                    <a:lnTo>
                      <a:pt x="260" y="534"/>
                    </a:lnTo>
                    <a:lnTo>
                      <a:pt x="260" y="534"/>
                    </a:lnTo>
                    <a:lnTo>
                      <a:pt x="264" y="534"/>
                    </a:lnTo>
                    <a:lnTo>
                      <a:pt x="268" y="534"/>
                    </a:lnTo>
                    <a:lnTo>
                      <a:pt x="268" y="534"/>
                    </a:lnTo>
                    <a:lnTo>
                      <a:pt x="268" y="534"/>
                    </a:lnTo>
                    <a:lnTo>
                      <a:pt x="272" y="534"/>
                    </a:lnTo>
                    <a:lnTo>
                      <a:pt x="272" y="534"/>
                    </a:lnTo>
                    <a:lnTo>
                      <a:pt x="272" y="530"/>
                    </a:lnTo>
                    <a:lnTo>
                      <a:pt x="272" y="530"/>
                    </a:lnTo>
                    <a:lnTo>
                      <a:pt x="272" y="530"/>
                    </a:lnTo>
                    <a:lnTo>
                      <a:pt x="272" y="530"/>
                    </a:lnTo>
                    <a:lnTo>
                      <a:pt x="272" y="530"/>
                    </a:lnTo>
                    <a:lnTo>
                      <a:pt x="276" y="530"/>
                    </a:lnTo>
                    <a:lnTo>
                      <a:pt x="276" y="530"/>
                    </a:lnTo>
                    <a:lnTo>
                      <a:pt x="276" y="530"/>
                    </a:lnTo>
                    <a:lnTo>
                      <a:pt x="276" y="530"/>
                    </a:lnTo>
                    <a:lnTo>
                      <a:pt x="276" y="530"/>
                    </a:lnTo>
                    <a:lnTo>
                      <a:pt x="276" y="530"/>
                    </a:lnTo>
                    <a:lnTo>
                      <a:pt x="276" y="530"/>
                    </a:lnTo>
                    <a:lnTo>
                      <a:pt x="280" y="530"/>
                    </a:lnTo>
                    <a:lnTo>
                      <a:pt x="280" y="526"/>
                    </a:lnTo>
                    <a:lnTo>
                      <a:pt x="280" y="526"/>
                    </a:lnTo>
                    <a:lnTo>
                      <a:pt x="280" y="526"/>
                    </a:lnTo>
                    <a:lnTo>
                      <a:pt x="280" y="526"/>
                    </a:lnTo>
                    <a:lnTo>
                      <a:pt x="280" y="526"/>
                    </a:lnTo>
                    <a:lnTo>
                      <a:pt x="280" y="522"/>
                    </a:lnTo>
                    <a:lnTo>
                      <a:pt x="280" y="522"/>
                    </a:lnTo>
                    <a:lnTo>
                      <a:pt x="280" y="522"/>
                    </a:lnTo>
                    <a:lnTo>
                      <a:pt x="280" y="522"/>
                    </a:lnTo>
                    <a:lnTo>
                      <a:pt x="280" y="518"/>
                    </a:lnTo>
                    <a:lnTo>
                      <a:pt x="280" y="518"/>
                    </a:lnTo>
                    <a:lnTo>
                      <a:pt x="280" y="518"/>
                    </a:lnTo>
                    <a:lnTo>
                      <a:pt x="284" y="518"/>
                    </a:lnTo>
                    <a:lnTo>
                      <a:pt x="284" y="514"/>
                    </a:lnTo>
                    <a:lnTo>
                      <a:pt x="284" y="514"/>
                    </a:lnTo>
                    <a:lnTo>
                      <a:pt x="284" y="514"/>
                    </a:lnTo>
                    <a:lnTo>
                      <a:pt x="284" y="510"/>
                    </a:lnTo>
                    <a:lnTo>
                      <a:pt x="284" y="510"/>
                    </a:lnTo>
                    <a:lnTo>
                      <a:pt x="284" y="506"/>
                    </a:lnTo>
                    <a:lnTo>
                      <a:pt x="284" y="506"/>
                    </a:lnTo>
                    <a:lnTo>
                      <a:pt x="284" y="506"/>
                    </a:lnTo>
                    <a:lnTo>
                      <a:pt x="284" y="502"/>
                    </a:lnTo>
                    <a:lnTo>
                      <a:pt x="284" y="502"/>
                    </a:lnTo>
                    <a:lnTo>
                      <a:pt x="284" y="498"/>
                    </a:lnTo>
                    <a:lnTo>
                      <a:pt x="284" y="494"/>
                    </a:lnTo>
                    <a:lnTo>
                      <a:pt x="284" y="494"/>
                    </a:lnTo>
                    <a:lnTo>
                      <a:pt x="284" y="490"/>
                    </a:lnTo>
                    <a:lnTo>
                      <a:pt x="284" y="490"/>
                    </a:lnTo>
                    <a:lnTo>
                      <a:pt x="284" y="488"/>
                    </a:lnTo>
                    <a:lnTo>
                      <a:pt x="288" y="484"/>
                    </a:lnTo>
                    <a:lnTo>
                      <a:pt x="288" y="484"/>
                    </a:lnTo>
                    <a:lnTo>
                      <a:pt x="288" y="480"/>
                    </a:lnTo>
                    <a:lnTo>
                      <a:pt x="288" y="476"/>
                    </a:lnTo>
                    <a:lnTo>
                      <a:pt x="288" y="472"/>
                    </a:lnTo>
                    <a:lnTo>
                      <a:pt x="288" y="472"/>
                    </a:lnTo>
                    <a:lnTo>
                      <a:pt x="288" y="468"/>
                    </a:lnTo>
                    <a:lnTo>
                      <a:pt x="288" y="464"/>
                    </a:lnTo>
                    <a:lnTo>
                      <a:pt x="288" y="460"/>
                    </a:lnTo>
                    <a:lnTo>
                      <a:pt x="288" y="456"/>
                    </a:lnTo>
                    <a:lnTo>
                      <a:pt x="288" y="452"/>
                    </a:lnTo>
                    <a:lnTo>
                      <a:pt x="288" y="448"/>
                    </a:lnTo>
                    <a:lnTo>
                      <a:pt x="288" y="448"/>
                    </a:lnTo>
                    <a:lnTo>
                      <a:pt x="288" y="444"/>
                    </a:lnTo>
                    <a:lnTo>
                      <a:pt x="288" y="444"/>
                    </a:lnTo>
                    <a:lnTo>
                      <a:pt x="288" y="440"/>
                    </a:lnTo>
                    <a:lnTo>
                      <a:pt x="288" y="440"/>
                    </a:lnTo>
                    <a:lnTo>
                      <a:pt x="288" y="438"/>
                    </a:lnTo>
                    <a:lnTo>
                      <a:pt x="288" y="438"/>
                    </a:lnTo>
                    <a:lnTo>
                      <a:pt x="288" y="434"/>
                    </a:lnTo>
                    <a:lnTo>
                      <a:pt x="288" y="434"/>
                    </a:lnTo>
                    <a:lnTo>
                      <a:pt x="288" y="430"/>
                    </a:lnTo>
                    <a:lnTo>
                      <a:pt x="288" y="430"/>
                    </a:lnTo>
                    <a:lnTo>
                      <a:pt x="288" y="426"/>
                    </a:lnTo>
                    <a:lnTo>
                      <a:pt x="288" y="426"/>
                    </a:lnTo>
                    <a:lnTo>
                      <a:pt x="288" y="426"/>
                    </a:lnTo>
                    <a:lnTo>
                      <a:pt x="288" y="422"/>
                    </a:lnTo>
                    <a:lnTo>
                      <a:pt x="288" y="422"/>
                    </a:lnTo>
                    <a:lnTo>
                      <a:pt x="288" y="418"/>
                    </a:lnTo>
                    <a:lnTo>
                      <a:pt x="288" y="418"/>
                    </a:lnTo>
                    <a:lnTo>
                      <a:pt x="288" y="414"/>
                    </a:lnTo>
                    <a:lnTo>
                      <a:pt x="288" y="414"/>
                    </a:lnTo>
                    <a:lnTo>
                      <a:pt x="288" y="414"/>
                    </a:lnTo>
                    <a:lnTo>
                      <a:pt x="288" y="410"/>
                    </a:lnTo>
                    <a:lnTo>
                      <a:pt x="288" y="410"/>
                    </a:lnTo>
                    <a:lnTo>
                      <a:pt x="288" y="410"/>
                    </a:lnTo>
                    <a:lnTo>
                      <a:pt x="290" y="406"/>
                    </a:lnTo>
                    <a:lnTo>
                      <a:pt x="290" y="406"/>
                    </a:lnTo>
                    <a:lnTo>
                      <a:pt x="290" y="402"/>
                    </a:lnTo>
                    <a:lnTo>
                      <a:pt x="290" y="398"/>
                    </a:lnTo>
                    <a:lnTo>
                      <a:pt x="290" y="392"/>
                    </a:lnTo>
                    <a:lnTo>
                      <a:pt x="290" y="388"/>
                    </a:lnTo>
                    <a:lnTo>
                      <a:pt x="290" y="380"/>
                    </a:lnTo>
                    <a:lnTo>
                      <a:pt x="290" y="372"/>
                    </a:lnTo>
                    <a:lnTo>
                      <a:pt x="290" y="368"/>
                    </a:lnTo>
                    <a:lnTo>
                      <a:pt x="290" y="360"/>
                    </a:lnTo>
                    <a:lnTo>
                      <a:pt x="290" y="352"/>
                    </a:lnTo>
                    <a:lnTo>
                      <a:pt x="290" y="344"/>
                    </a:lnTo>
                    <a:lnTo>
                      <a:pt x="290" y="338"/>
                    </a:lnTo>
                    <a:lnTo>
                      <a:pt x="290" y="330"/>
                    </a:lnTo>
                    <a:lnTo>
                      <a:pt x="290" y="322"/>
                    </a:lnTo>
                    <a:lnTo>
                      <a:pt x="290" y="314"/>
                    </a:lnTo>
                    <a:lnTo>
                      <a:pt x="290" y="302"/>
                    </a:lnTo>
                    <a:lnTo>
                      <a:pt x="290" y="296"/>
                    </a:lnTo>
                    <a:lnTo>
                      <a:pt x="290" y="284"/>
                    </a:lnTo>
                    <a:lnTo>
                      <a:pt x="294" y="268"/>
                    </a:lnTo>
                    <a:lnTo>
                      <a:pt x="294" y="248"/>
                    </a:lnTo>
                    <a:lnTo>
                      <a:pt x="294" y="222"/>
                    </a:lnTo>
                    <a:lnTo>
                      <a:pt x="294" y="200"/>
                    </a:lnTo>
                    <a:lnTo>
                      <a:pt x="294" y="176"/>
                    </a:lnTo>
                    <a:lnTo>
                      <a:pt x="294" y="160"/>
                    </a:lnTo>
                    <a:lnTo>
                      <a:pt x="294" y="146"/>
                    </a:lnTo>
                    <a:lnTo>
                      <a:pt x="294" y="134"/>
                    </a:lnTo>
                    <a:lnTo>
                      <a:pt x="298" y="122"/>
                    </a:lnTo>
                    <a:lnTo>
                      <a:pt x="298" y="110"/>
                    </a:lnTo>
                    <a:lnTo>
                      <a:pt x="298" y="100"/>
                    </a:lnTo>
                    <a:lnTo>
                      <a:pt x="298" y="92"/>
                    </a:lnTo>
                    <a:lnTo>
                      <a:pt x="298" y="84"/>
                    </a:lnTo>
                    <a:lnTo>
                      <a:pt x="298" y="76"/>
                    </a:lnTo>
                    <a:lnTo>
                      <a:pt x="298" y="68"/>
                    </a:lnTo>
                    <a:lnTo>
                      <a:pt x="298" y="60"/>
                    </a:lnTo>
                    <a:lnTo>
                      <a:pt x="298" y="54"/>
                    </a:lnTo>
                    <a:lnTo>
                      <a:pt x="298" y="50"/>
                    </a:lnTo>
                    <a:lnTo>
                      <a:pt x="298" y="42"/>
                    </a:lnTo>
                    <a:lnTo>
                      <a:pt x="298" y="38"/>
                    </a:lnTo>
                    <a:lnTo>
                      <a:pt x="298" y="34"/>
                    </a:lnTo>
                    <a:lnTo>
                      <a:pt x="298" y="30"/>
                    </a:lnTo>
                    <a:lnTo>
                      <a:pt x="298" y="26"/>
                    </a:lnTo>
                    <a:lnTo>
                      <a:pt x="298" y="22"/>
                    </a:lnTo>
                    <a:lnTo>
                      <a:pt x="302" y="18"/>
                    </a:lnTo>
                    <a:lnTo>
                      <a:pt x="302" y="14"/>
                    </a:lnTo>
                    <a:lnTo>
                      <a:pt x="302" y="10"/>
                    </a:lnTo>
                    <a:lnTo>
                      <a:pt x="302" y="10"/>
                    </a:lnTo>
                    <a:lnTo>
                      <a:pt x="302" y="6"/>
                    </a:lnTo>
                    <a:lnTo>
                      <a:pt x="302" y="6"/>
                    </a:lnTo>
                    <a:lnTo>
                      <a:pt x="302" y="4"/>
                    </a:lnTo>
                    <a:lnTo>
                      <a:pt x="302" y="4"/>
                    </a:lnTo>
                    <a:lnTo>
                      <a:pt x="302" y="4"/>
                    </a:lnTo>
                    <a:lnTo>
                      <a:pt x="302" y="0"/>
                    </a:lnTo>
                    <a:lnTo>
                      <a:pt x="302" y="0"/>
                    </a:lnTo>
                    <a:lnTo>
                      <a:pt x="302" y="0"/>
                    </a:lnTo>
                    <a:lnTo>
                      <a:pt x="302" y="0"/>
                    </a:lnTo>
                    <a:lnTo>
                      <a:pt x="302" y="0"/>
                    </a:lnTo>
                    <a:lnTo>
                      <a:pt x="302" y="4"/>
                    </a:lnTo>
                    <a:lnTo>
                      <a:pt x="302" y="4"/>
                    </a:lnTo>
                    <a:lnTo>
                      <a:pt x="302" y="4"/>
                    </a:lnTo>
                    <a:lnTo>
                      <a:pt x="302" y="6"/>
                    </a:lnTo>
                    <a:lnTo>
                      <a:pt x="306" y="6"/>
                    </a:lnTo>
                    <a:lnTo>
                      <a:pt x="306" y="1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 name="Freeform 241"/>
              <p:cNvSpPr>
                <a:spLocks/>
              </p:cNvSpPr>
              <p:nvPr/>
            </p:nvSpPr>
            <p:spPr bwMode="auto">
              <a:xfrm>
                <a:off x="5540" y="2514"/>
                <a:ext cx="269" cy="259"/>
              </a:xfrm>
              <a:custGeom>
                <a:avLst/>
                <a:gdLst>
                  <a:gd name="T0" fmla="*/ 0 w 537"/>
                  <a:gd name="T1" fmla="*/ 12 h 520"/>
                  <a:gd name="T2" fmla="*/ 0 w 537"/>
                  <a:gd name="T3" fmla="*/ 20 h 520"/>
                  <a:gd name="T4" fmla="*/ 0 w 537"/>
                  <a:gd name="T5" fmla="*/ 74 h 520"/>
                  <a:gd name="T6" fmla="*/ 4 w 537"/>
                  <a:gd name="T7" fmla="*/ 178 h 520"/>
                  <a:gd name="T8" fmla="*/ 8 w 537"/>
                  <a:gd name="T9" fmla="*/ 292 h 520"/>
                  <a:gd name="T10" fmla="*/ 12 w 537"/>
                  <a:gd name="T11" fmla="*/ 346 h 520"/>
                  <a:gd name="T12" fmla="*/ 12 w 537"/>
                  <a:gd name="T13" fmla="*/ 392 h 520"/>
                  <a:gd name="T14" fmla="*/ 16 w 537"/>
                  <a:gd name="T15" fmla="*/ 428 h 520"/>
                  <a:gd name="T16" fmla="*/ 16 w 537"/>
                  <a:gd name="T17" fmla="*/ 454 h 520"/>
                  <a:gd name="T18" fmla="*/ 16 w 537"/>
                  <a:gd name="T19" fmla="*/ 466 h 520"/>
                  <a:gd name="T20" fmla="*/ 20 w 537"/>
                  <a:gd name="T21" fmla="*/ 480 h 520"/>
                  <a:gd name="T22" fmla="*/ 20 w 537"/>
                  <a:gd name="T23" fmla="*/ 496 h 520"/>
                  <a:gd name="T24" fmla="*/ 24 w 537"/>
                  <a:gd name="T25" fmla="*/ 504 h 520"/>
                  <a:gd name="T26" fmla="*/ 28 w 537"/>
                  <a:gd name="T27" fmla="*/ 512 h 520"/>
                  <a:gd name="T28" fmla="*/ 34 w 537"/>
                  <a:gd name="T29" fmla="*/ 520 h 520"/>
                  <a:gd name="T30" fmla="*/ 42 w 537"/>
                  <a:gd name="T31" fmla="*/ 520 h 520"/>
                  <a:gd name="T32" fmla="*/ 54 w 537"/>
                  <a:gd name="T33" fmla="*/ 520 h 520"/>
                  <a:gd name="T34" fmla="*/ 66 w 537"/>
                  <a:gd name="T35" fmla="*/ 520 h 520"/>
                  <a:gd name="T36" fmla="*/ 84 w 537"/>
                  <a:gd name="T37" fmla="*/ 520 h 520"/>
                  <a:gd name="T38" fmla="*/ 104 w 537"/>
                  <a:gd name="T39" fmla="*/ 520 h 520"/>
                  <a:gd name="T40" fmla="*/ 124 w 537"/>
                  <a:gd name="T41" fmla="*/ 520 h 520"/>
                  <a:gd name="T42" fmla="*/ 138 w 537"/>
                  <a:gd name="T43" fmla="*/ 520 h 520"/>
                  <a:gd name="T44" fmla="*/ 158 w 537"/>
                  <a:gd name="T45" fmla="*/ 520 h 520"/>
                  <a:gd name="T46" fmla="*/ 176 w 537"/>
                  <a:gd name="T47" fmla="*/ 520 h 520"/>
                  <a:gd name="T48" fmla="*/ 192 w 537"/>
                  <a:gd name="T49" fmla="*/ 520 h 520"/>
                  <a:gd name="T50" fmla="*/ 212 w 537"/>
                  <a:gd name="T51" fmla="*/ 520 h 520"/>
                  <a:gd name="T52" fmla="*/ 230 w 537"/>
                  <a:gd name="T53" fmla="*/ 520 h 520"/>
                  <a:gd name="T54" fmla="*/ 250 w 537"/>
                  <a:gd name="T55" fmla="*/ 520 h 520"/>
                  <a:gd name="T56" fmla="*/ 265 w 537"/>
                  <a:gd name="T57" fmla="*/ 520 h 520"/>
                  <a:gd name="T58" fmla="*/ 271 w 537"/>
                  <a:gd name="T59" fmla="*/ 516 h 520"/>
                  <a:gd name="T60" fmla="*/ 275 w 537"/>
                  <a:gd name="T61" fmla="*/ 508 h 520"/>
                  <a:gd name="T62" fmla="*/ 279 w 537"/>
                  <a:gd name="T63" fmla="*/ 504 h 520"/>
                  <a:gd name="T64" fmla="*/ 283 w 537"/>
                  <a:gd name="T65" fmla="*/ 492 h 520"/>
                  <a:gd name="T66" fmla="*/ 291 w 537"/>
                  <a:gd name="T67" fmla="*/ 462 h 520"/>
                  <a:gd name="T68" fmla="*/ 295 w 537"/>
                  <a:gd name="T69" fmla="*/ 446 h 520"/>
                  <a:gd name="T70" fmla="*/ 295 w 537"/>
                  <a:gd name="T71" fmla="*/ 446 h 520"/>
                  <a:gd name="T72" fmla="*/ 299 w 537"/>
                  <a:gd name="T73" fmla="*/ 446 h 520"/>
                  <a:gd name="T74" fmla="*/ 303 w 537"/>
                  <a:gd name="T75" fmla="*/ 458 h 520"/>
                  <a:gd name="T76" fmla="*/ 311 w 537"/>
                  <a:gd name="T77" fmla="*/ 484 h 520"/>
                  <a:gd name="T78" fmla="*/ 315 w 537"/>
                  <a:gd name="T79" fmla="*/ 496 h 520"/>
                  <a:gd name="T80" fmla="*/ 321 w 537"/>
                  <a:gd name="T81" fmla="*/ 508 h 520"/>
                  <a:gd name="T82" fmla="*/ 329 w 537"/>
                  <a:gd name="T83" fmla="*/ 516 h 520"/>
                  <a:gd name="T84" fmla="*/ 337 w 537"/>
                  <a:gd name="T85" fmla="*/ 516 h 520"/>
                  <a:gd name="T86" fmla="*/ 345 w 537"/>
                  <a:gd name="T87" fmla="*/ 520 h 520"/>
                  <a:gd name="T88" fmla="*/ 357 w 537"/>
                  <a:gd name="T89" fmla="*/ 520 h 520"/>
                  <a:gd name="T90" fmla="*/ 367 w 537"/>
                  <a:gd name="T91" fmla="*/ 520 h 520"/>
                  <a:gd name="T92" fmla="*/ 387 w 537"/>
                  <a:gd name="T93" fmla="*/ 520 h 520"/>
                  <a:gd name="T94" fmla="*/ 407 w 537"/>
                  <a:gd name="T95" fmla="*/ 520 h 520"/>
                  <a:gd name="T96" fmla="*/ 421 w 537"/>
                  <a:gd name="T97" fmla="*/ 520 h 520"/>
                  <a:gd name="T98" fmla="*/ 441 w 537"/>
                  <a:gd name="T99" fmla="*/ 520 h 520"/>
                  <a:gd name="T100" fmla="*/ 461 w 537"/>
                  <a:gd name="T101" fmla="*/ 520 h 520"/>
                  <a:gd name="T102" fmla="*/ 479 w 537"/>
                  <a:gd name="T103" fmla="*/ 520 h 520"/>
                  <a:gd name="T104" fmla="*/ 487 w 537"/>
                  <a:gd name="T105" fmla="*/ 516 h 520"/>
                  <a:gd name="T106" fmla="*/ 495 w 537"/>
                  <a:gd name="T107" fmla="*/ 512 h 520"/>
                  <a:gd name="T108" fmla="*/ 499 w 537"/>
                  <a:gd name="T109" fmla="*/ 504 h 520"/>
                  <a:gd name="T110" fmla="*/ 503 w 537"/>
                  <a:gd name="T111" fmla="*/ 488 h 520"/>
                  <a:gd name="T112" fmla="*/ 507 w 537"/>
                  <a:gd name="T113" fmla="*/ 480 h 520"/>
                  <a:gd name="T114" fmla="*/ 513 w 537"/>
                  <a:gd name="T115" fmla="*/ 446 h 520"/>
                  <a:gd name="T116" fmla="*/ 517 w 537"/>
                  <a:gd name="T117" fmla="*/ 428 h 520"/>
                  <a:gd name="T118" fmla="*/ 521 w 537"/>
                  <a:gd name="T119" fmla="*/ 420 h 520"/>
                  <a:gd name="T120" fmla="*/ 525 w 537"/>
                  <a:gd name="T121" fmla="*/ 416 h 520"/>
                  <a:gd name="T122" fmla="*/ 529 w 537"/>
                  <a:gd name="T123" fmla="*/ 424 h 520"/>
                  <a:gd name="T124" fmla="*/ 533 w 537"/>
                  <a:gd name="T125" fmla="*/ 442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37" h="520">
                    <a:moveTo>
                      <a:pt x="0" y="0"/>
                    </a:moveTo>
                    <a:lnTo>
                      <a:pt x="0" y="4"/>
                    </a:lnTo>
                    <a:lnTo>
                      <a:pt x="0" y="4"/>
                    </a:lnTo>
                    <a:lnTo>
                      <a:pt x="0" y="4"/>
                    </a:lnTo>
                    <a:lnTo>
                      <a:pt x="0" y="8"/>
                    </a:lnTo>
                    <a:lnTo>
                      <a:pt x="0" y="8"/>
                    </a:lnTo>
                    <a:lnTo>
                      <a:pt x="0" y="8"/>
                    </a:lnTo>
                    <a:lnTo>
                      <a:pt x="0" y="12"/>
                    </a:lnTo>
                    <a:lnTo>
                      <a:pt x="0" y="12"/>
                    </a:lnTo>
                    <a:lnTo>
                      <a:pt x="0" y="12"/>
                    </a:lnTo>
                    <a:lnTo>
                      <a:pt x="0" y="16"/>
                    </a:lnTo>
                    <a:lnTo>
                      <a:pt x="0" y="16"/>
                    </a:lnTo>
                    <a:lnTo>
                      <a:pt x="0" y="16"/>
                    </a:lnTo>
                    <a:lnTo>
                      <a:pt x="0" y="16"/>
                    </a:lnTo>
                    <a:lnTo>
                      <a:pt x="0" y="20"/>
                    </a:lnTo>
                    <a:lnTo>
                      <a:pt x="0" y="20"/>
                    </a:lnTo>
                    <a:lnTo>
                      <a:pt x="0" y="28"/>
                    </a:lnTo>
                    <a:lnTo>
                      <a:pt x="0" y="32"/>
                    </a:lnTo>
                    <a:lnTo>
                      <a:pt x="0" y="36"/>
                    </a:lnTo>
                    <a:lnTo>
                      <a:pt x="0" y="44"/>
                    </a:lnTo>
                    <a:lnTo>
                      <a:pt x="0" y="50"/>
                    </a:lnTo>
                    <a:lnTo>
                      <a:pt x="0" y="58"/>
                    </a:lnTo>
                    <a:lnTo>
                      <a:pt x="0" y="62"/>
                    </a:lnTo>
                    <a:lnTo>
                      <a:pt x="0" y="74"/>
                    </a:lnTo>
                    <a:lnTo>
                      <a:pt x="4" y="82"/>
                    </a:lnTo>
                    <a:lnTo>
                      <a:pt x="4" y="90"/>
                    </a:lnTo>
                    <a:lnTo>
                      <a:pt x="4" y="100"/>
                    </a:lnTo>
                    <a:lnTo>
                      <a:pt x="4" y="112"/>
                    </a:lnTo>
                    <a:lnTo>
                      <a:pt x="4" y="124"/>
                    </a:lnTo>
                    <a:lnTo>
                      <a:pt x="4" y="140"/>
                    </a:lnTo>
                    <a:lnTo>
                      <a:pt x="4" y="154"/>
                    </a:lnTo>
                    <a:lnTo>
                      <a:pt x="4" y="178"/>
                    </a:lnTo>
                    <a:lnTo>
                      <a:pt x="4" y="200"/>
                    </a:lnTo>
                    <a:lnTo>
                      <a:pt x="8" y="220"/>
                    </a:lnTo>
                    <a:lnTo>
                      <a:pt x="8" y="236"/>
                    </a:lnTo>
                    <a:lnTo>
                      <a:pt x="8" y="250"/>
                    </a:lnTo>
                    <a:lnTo>
                      <a:pt x="8" y="266"/>
                    </a:lnTo>
                    <a:lnTo>
                      <a:pt x="8" y="274"/>
                    </a:lnTo>
                    <a:lnTo>
                      <a:pt x="8" y="286"/>
                    </a:lnTo>
                    <a:lnTo>
                      <a:pt x="8" y="292"/>
                    </a:lnTo>
                    <a:lnTo>
                      <a:pt x="8" y="300"/>
                    </a:lnTo>
                    <a:lnTo>
                      <a:pt x="8" y="308"/>
                    </a:lnTo>
                    <a:lnTo>
                      <a:pt x="8" y="316"/>
                    </a:lnTo>
                    <a:lnTo>
                      <a:pt x="8" y="320"/>
                    </a:lnTo>
                    <a:lnTo>
                      <a:pt x="8" y="328"/>
                    </a:lnTo>
                    <a:lnTo>
                      <a:pt x="8" y="334"/>
                    </a:lnTo>
                    <a:lnTo>
                      <a:pt x="12" y="338"/>
                    </a:lnTo>
                    <a:lnTo>
                      <a:pt x="12" y="346"/>
                    </a:lnTo>
                    <a:lnTo>
                      <a:pt x="12" y="354"/>
                    </a:lnTo>
                    <a:lnTo>
                      <a:pt x="12" y="358"/>
                    </a:lnTo>
                    <a:lnTo>
                      <a:pt x="12" y="366"/>
                    </a:lnTo>
                    <a:lnTo>
                      <a:pt x="12" y="370"/>
                    </a:lnTo>
                    <a:lnTo>
                      <a:pt x="12" y="378"/>
                    </a:lnTo>
                    <a:lnTo>
                      <a:pt x="12" y="382"/>
                    </a:lnTo>
                    <a:lnTo>
                      <a:pt x="12" y="384"/>
                    </a:lnTo>
                    <a:lnTo>
                      <a:pt x="12" y="392"/>
                    </a:lnTo>
                    <a:lnTo>
                      <a:pt x="12" y="396"/>
                    </a:lnTo>
                    <a:lnTo>
                      <a:pt x="12" y="400"/>
                    </a:lnTo>
                    <a:lnTo>
                      <a:pt x="12" y="404"/>
                    </a:lnTo>
                    <a:lnTo>
                      <a:pt x="12" y="412"/>
                    </a:lnTo>
                    <a:lnTo>
                      <a:pt x="12" y="416"/>
                    </a:lnTo>
                    <a:lnTo>
                      <a:pt x="12" y="420"/>
                    </a:lnTo>
                    <a:lnTo>
                      <a:pt x="16" y="424"/>
                    </a:lnTo>
                    <a:lnTo>
                      <a:pt x="16" y="428"/>
                    </a:lnTo>
                    <a:lnTo>
                      <a:pt x="16" y="430"/>
                    </a:lnTo>
                    <a:lnTo>
                      <a:pt x="16" y="434"/>
                    </a:lnTo>
                    <a:lnTo>
                      <a:pt x="16" y="438"/>
                    </a:lnTo>
                    <a:lnTo>
                      <a:pt x="16" y="438"/>
                    </a:lnTo>
                    <a:lnTo>
                      <a:pt x="16" y="442"/>
                    </a:lnTo>
                    <a:lnTo>
                      <a:pt x="16" y="446"/>
                    </a:lnTo>
                    <a:lnTo>
                      <a:pt x="16" y="450"/>
                    </a:lnTo>
                    <a:lnTo>
                      <a:pt x="16" y="454"/>
                    </a:lnTo>
                    <a:lnTo>
                      <a:pt x="16" y="454"/>
                    </a:lnTo>
                    <a:lnTo>
                      <a:pt x="16" y="458"/>
                    </a:lnTo>
                    <a:lnTo>
                      <a:pt x="16" y="462"/>
                    </a:lnTo>
                    <a:lnTo>
                      <a:pt x="16" y="462"/>
                    </a:lnTo>
                    <a:lnTo>
                      <a:pt x="16" y="466"/>
                    </a:lnTo>
                    <a:lnTo>
                      <a:pt x="16" y="466"/>
                    </a:lnTo>
                    <a:lnTo>
                      <a:pt x="16" y="466"/>
                    </a:lnTo>
                    <a:lnTo>
                      <a:pt x="16" y="466"/>
                    </a:lnTo>
                    <a:lnTo>
                      <a:pt x="16" y="466"/>
                    </a:lnTo>
                    <a:lnTo>
                      <a:pt x="16" y="466"/>
                    </a:lnTo>
                    <a:lnTo>
                      <a:pt x="16" y="470"/>
                    </a:lnTo>
                    <a:lnTo>
                      <a:pt x="20" y="470"/>
                    </a:lnTo>
                    <a:lnTo>
                      <a:pt x="20" y="474"/>
                    </a:lnTo>
                    <a:lnTo>
                      <a:pt x="20" y="478"/>
                    </a:lnTo>
                    <a:lnTo>
                      <a:pt x="20" y="478"/>
                    </a:lnTo>
                    <a:lnTo>
                      <a:pt x="20" y="480"/>
                    </a:lnTo>
                    <a:lnTo>
                      <a:pt x="20" y="480"/>
                    </a:lnTo>
                    <a:lnTo>
                      <a:pt x="20" y="484"/>
                    </a:lnTo>
                    <a:lnTo>
                      <a:pt x="20" y="484"/>
                    </a:lnTo>
                    <a:lnTo>
                      <a:pt x="20" y="488"/>
                    </a:lnTo>
                    <a:lnTo>
                      <a:pt x="20" y="488"/>
                    </a:lnTo>
                    <a:lnTo>
                      <a:pt x="20" y="492"/>
                    </a:lnTo>
                    <a:lnTo>
                      <a:pt x="20" y="492"/>
                    </a:lnTo>
                    <a:lnTo>
                      <a:pt x="20" y="496"/>
                    </a:lnTo>
                    <a:lnTo>
                      <a:pt x="24" y="496"/>
                    </a:lnTo>
                    <a:lnTo>
                      <a:pt x="24" y="496"/>
                    </a:lnTo>
                    <a:lnTo>
                      <a:pt x="24" y="500"/>
                    </a:lnTo>
                    <a:lnTo>
                      <a:pt x="24" y="500"/>
                    </a:lnTo>
                    <a:lnTo>
                      <a:pt x="24" y="504"/>
                    </a:lnTo>
                    <a:lnTo>
                      <a:pt x="24" y="504"/>
                    </a:lnTo>
                    <a:lnTo>
                      <a:pt x="24" y="504"/>
                    </a:lnTo>
                    <a:lnTo>
                      <a:pt x="24" y="504"/>
                    </a:lnTo>
                    <a:lnTo>
                      <a:pt x="24" y="508"/>
                    </a:lnTo>
                    <a:lnTo>
                      <a:pt x="24" y="508"/>
                    </a:lnTo>
                    <a:lnTo>
                      <a:pt x="24" y="508"/>
                    </a:lnTo>
                    <a:lnTo>
                      <a:pt x="28" y="508"/>
                    </a:lnTo>
                    <a:lnTo>
                      <a:pt x="28" y="512"/>
                    </a:lnTo>
                    <a:lnTo>
                      <a:pt x="28" y="512"/>
                    </a:lnTo>
                    <a:lnTo>
                      <a:pt x="28" y="512"/>
                    </a:lnTo>
                    <a:lnTo>
                      <a:pt x="28" y="512"/>
                    </a:lnTo>
                    <a:lnTo>
                      <a:pt x="28" y="512"/>
                    </a:lnTo>
                    <a:lnTo>
                      <a:pt x="28" y="516"/>
                    </a:lnTo>
                    <a:lnTo>
                      <a:pt x="30" y="516"/>
                    </a:lnTo>
                    <a:lnTo>
                      <a:pt x="30" y="516"/>
                    </a:lnTo>
                    <a:lnTo>
                      <a:pt x="30" y="516"/>
                    </a:lnTo>
                    <a:lnTo>
                      <a:pt x="30" y="516"/>
                    </a:lnTo>
                    <a:lnTo>
                      <a:pt x="30" y="516"/>
                    </a:lnTo>
                    <a:lnTo>
                      <a:pt x="34" y="520"/>
                    </a:lnTo>
                    <a:lnTo>
                      <a:pt x="34" y="520"/>
                    </a:lnTo>
                    <a:lnTo>
                      <a:pt x="34" y="520"/>
                    </a:lnTo>
                    <a:lnTo>
                      <a:pt x="34" y="520"/>
                    </a:lnTo>
                    <a:lnTo>
                      <a:pt x="38" y="520"/>
                    </a:lnTo>
                    <a:lnTo>
                      <a:pt x="38" y="520"/>
                    </a:lnTo>
                    <a:lnTo>
                      <a:pt x="38" y="520"/>
                    </a:lnTo>
                    <a:lnTo>
                      <a:pt x="38" y="520"/>
                    </a:lnTo>
                    <a:lnTo>
                      <a:pt x="42" y="520"/>
                    </a:lnTo>
                    <a:lnTo>
                      <a:pt x="42" y="520"/>
                    </a:lnTo>
                    <a:lnTo>
                      <a:pt x="42" y="520"/>
                    </a:lnTo>
                    <a:lnTo>
                      <a:pt x="46" y="520"/>
                    </a:lnTo>
                    <a:lnTo>
                      <a:pt x="46" y="520"/>
                    </a:lnTo>
                    <a:lnTo>
                      <a:pt x="50" y="520"/>
                    </a:lnTo>
                    <a:lnTo>
                      <a:pt x="50" y="520"/>
                    </a:lnTo>
                    <a:lnTo>
                      <a:pt x="50" y="520"/>
                    </a:lnTo>
                    <a:lnTo>
                      <a:pt x="54" y="520"/>
                    </a:lnTo>
                    <a:lnTo>
                      <a:pt x="54" y="520"/>
                    </a:lnTo>
                    <a:lnTo>
                      <a:pt x="54" y="520"/>
                    </a:lnTo>
                    <a:lnTo>
                      <a:pt x="58" y="520"/>
                    </a:lnTo>
                    <a:lnTo>
                      <a:pt x="58" y="520"/>
                    </a:lnTo>
                    <a:lnTo>
                      <a:pt x="62" y="520"/>
                    </a:lnTo>
                    <a:lnTo>
                      <a:pt x="62" y="520"/>
                    </a:lnTo>
                    <a:lnTo>
                      <a:pt x="66" y="520"/>
                    </a:lnTo>
                    <a:lnTo>
                      <a:pt x="66" y="520"/>
                    </a:lnTo>
                    <a:lnTo>
                      <a:pt x="70" y="520"/>
                    </a:lnTo>
                    <a:lnTo>
                      <a:pt x="70" y="520"/>
                    </a:lnTo>
                    <a:lnTo>
                      <a:pt x="74" y="520"/>
                    </a:lnTo>
                    <a:lnTo>
                      <a:pt x="74" y="520"/>
                    </a:lnTo>
                    <a:lnTo>
                      <a:pt x="78" y="520"/>
                    </a:lnTo>
                    <a:lnTo>
                      <a:pt x="80" y="520"/>
                    </a:lnTo>
                    <a:lnTo>
                      <a:pt x="80" y="520"/>
                    </a:lnTo>
                    <a:lnTo>
                      <a:pt x="84" y="520"/>
                    </a:lnTo>
                    <a:lnTo>
                      <a:pt x="88" y="520"/>
                    </a:lnTo>
                    <a:lnTo>
                      <a:pt x="88" y="520"/>
                    </a:lnTo>
                    <a:lnTo>
                      <a:pt x="92" y="520"/>
                    </a:lnTo>
                    <a:lnTo>
                      <a:pt x="92" y="520"/>
                    </a:lnTo>
                    <a:lnTo>
                      <a:pt x="96" y="520"/>
                    </a:lnTo>
                    <a:lnTo>
                      <a:pt x="96" y="520"/>
                    </a:lnTo>
                    <a:lnTo>
                      <a:pt x="100" y="520"/>
                    </a:lnTo>
                    <a:lnTo>
                      <a:pt x="104" y="520"/>
                    </a:lnTo>
                    <a:lnTo>
                      <a:pt x="104" y="520"/>
                    </a:lnTo>
                    <a:lnTo>
                      <a:pt x="108" y="520"/>
                    </a:lnTo>
                    <a:lnTo>
                      <a:pt x="108" y="520"/>
                    </a:lnTo>
                    <a:lnTo>
                      <a:pt x="112" y="520"/>
                    </a:lnTo>
                    <a:lnTo>
                      <a:pt x="116" y="520"/>
                    </a:lnTo>
                    <a:lnTo>
                      <a:pt x="116" y="520"/>
                    </a:lnTo>
                    <a:lnTo>
                      <a:pt x="120" y="520"/>
                    </a:lnTo>
                    <a:lnTo>
                      <a:pt x="124" y="520"/>
                    </a:lnTo>
                    <a:lnTo>
                      <a:pt x="124" y="520"/>
                    </a:lnTo>
                    <a:lnTo>
                      <a:pt x="126" y="520"/>
                    </a:lnTo>
                    <a:lnTo>
                      <a:pt x="126" y="520"/>
                    </a:lnTo>
                    <a:lnTo>
                      <a:pt x="130" y="520"/>
                    </a:lnTo>
                    <a:lnTo>
                      <a:pt x="134" y="520"/>
                    </a:lnTo>
                    <a:lnTo>
                      <a:pt x="134" y="520"/>
                    </a:lnTo>
                    <a:lnTo>
                      <a:pt x="138" y="520"/>
                    </a:lnTo>
                    <a:lnTo>
                      <a:pt x="138" y="520"/>
                    </a:lnTo>
                    <a:lnTo>
                      <a:pt x="142" y="520"/>
                    </a:lnTo>
                    <a:lnTo>
                      <a:pt x="146" y="520"/>
                    </a:lnTo>
                    <a:lnTo>
                      <a:pt x="146" y="520"/>
                    </a:lnTo>
                    <a:lnTo>
                      <a:pt x="150" y="520"/>
                    </a:lnTo>
                    <a:lnTo>
                      <a:pt x="150" y="520"/>
                    </a:lnTo>
                    <a:lnTo>
                      <a:pt x="154" y="520"/>
                    </a:lnTo>
                    <a:lnTo>
                      <a:pt x="154" y="520"/>
                    </a:lnTo>
                    <a:lnTo>
                      <a:pt x="158" y="520"/>
                    </a:lnTo>
                    <a:lnTo>
                      <a:pt x="162" y="520"/>
                    </a:lnTo>
                    <a:lnTo>
                      <a:pt x="162" y="520"/>
                    </a:lnTo>
                    <a:lnTo>
                      <a:pt x="166" y="520"/>
                    </a:lnTo>
                    <a:lnTo>
                      <a:pt x="166" y="520"/>
                    </a:lnTo>
                    <a:lnTo>
                      <a:pt x="170" y="520"/>
                    </a:lnTo>
                    <a:lnTo>
                      <a:pt x="174" y="520"/>
                    </a:lnTo>
                    <a:lnTo>
                      <a:pt x="174" y="520"/>
                    </a:lnTo>
                    <a:lnTo>
                      <a:pt x="176" y="520"/>
                    </a:lnTo>
                    <a:lnTo>
                      <a:pt x="176" y="520"/>
                    </a:lnTo>
                    <a:lnTo>
                      <a:pt x="180" y="520"/>
                    </a:lnTo>
                    <a:lnTo>
                      <a:pt x="180" y="520"/>
                    </a:lnTo>
                    <a:lnTo>
                      <a:pt x="184" y="520"/>
                    </a:lnTo>
                    <a:lnTo>
                      <a:pt x="188" y="520"/>
                    </a:lnTo>
                    <a:lnTo>
                      <a:pt x="188" y="520"/>
                    </a:lnTo>
                    <a:lnTo>
                      <a:pt x="192" y="520"/>
                    </a:lnTo>
                    <a:lnTo>
                      <a:pt x="192" y="520"/>
                    </a:lnTo>
                    <a:lnTo>
                      <a:pt x="196" y="520"/>
                    </a:lnTo>
                    <a:lnTo>
                      <a:pt x="196" y="520"/>
                    </a:lnTo>
                    <a:lnTo>
                      <a:pt x="200" y="520"/>
                    </a:lnTo>
                    <a:lnTo>
                      <a:pt x="204" y="520"/>
                    </a:lnTo>
                    <a:lnTo>
                      <a:pt x="204" y="520"/>
                    </a:lnTo>
                    <a:lnTo>
                      <a:pt x="208" y="520"/>
                    </a:lnTo>
                    <a:lnTo>
                      <a:pt x="212" y="520"/>
                    </a:lnTo>
                    <a:lnTo>
                      <a:pt x="212" y="520"/>
                    </a:lnTo>
                    <a:lnTo>
                      <a:pt x="216" y="520"/>
                    </a:lnTo>
                    <a:lnTo>
                      <a:pt x="220" y="520"/>
                    </a:lnTo>
                    <a:lnTo>
                      <a:pt x="220" y="520"/>
                    </a:lnTo>
                    <a:lnTo>
                      <a:pt x="222" y="520"/>
                    </a:lnTo>
                    <a:lnTo>
                      <a:pt x="222" y="520"/>
                    </a:lnTo>
                    <a:lnTo>
                      <a:pt x="226" y="520"/>
                    </a:lnTo>
                    <a:lnTo>
                      <a:pt x="230" y="520"/>
                    </a:lnTo>
                    <a:lnTo>
                      <a:pt x="230" y="520"/>
                    </a:lnTo>
                    <a:lnTo>
                      <a:pt x="234" y="520"/>
                    </a:lnTo>
                    <a:lnTo>
                      <a:pt x="234" y="520"/>
                    </a:lnTo>
                    <a:lnTo>
                      <a:pt x="238" y="520"/>
                    </a:lnTo>
                    <a:lnTo>
                      <a:pt x="242" y="520"/>
                    </a:lnTo>
                    <a:lnTo>
                      <a:pt x="242" y="520"/>
                    </a:lnTo>
                    <a:lnTo>
                      <a:pt x="246" y="520"/>
                    </a:lnTo>
                    <a:lnTo>
                      <a:pt x="246" y="520"/>
                    </a:lnTo>
                    <a:lnTo>
                      <a:pt x="250" y="520"/>
                    </a:lnTo>
                    <a:lnTo>
                      <a:pt x="254" y="520"/>
                    </a:lnTo>
                    <a:lnTo>
                      <a:pt x="254" y="520"/>
                    </a:lnTo>
                    <a:lnTo>
                      <a:pt x="258" y="520"/>
                    </a:lnTo>
                    <a:lnTo>
                      <a:pt x="258" y="520"/>
                    </a:lnTo>
                    <a:lnTo>
                      <a:pt x="261" y="520"/>
                    </a:lnTo>
                    <a:lnTo>
                      <a:pt x="261" y="520"/>
                    </a:lnTo>
                    <a:lnTo>
                      <a:pt x="261" y="520"/>
                    </a:lnTo>
                    <a:lnTo>
                      <a:pt x="265" y="520"/>
                    </a:lnTo>
                    <a:lnTo>
                      <a:pt x="265" y="520"/>
                    </a:lnTo>
                    <a:lnTo>
                      <a:pt x="265" y="520"/>
                    </a:lnTo>
                    <a:lnTo>
                      <a:pt x="265" y="520"/>
                    </a:lnTo>
                    <a:lnTo>
                      <a:pt x="269" y="520"/>
                    </a:lnTo>
                    <a:lnTo>
                      <a:pt x="269" y="520"/>
                    </a:lnTo>
                    <a:lnTo>
                      <a:pt x="269" y="516"/>
                    </a:lnTo>
                    <a:lnTo>
                      <a:pt x="269" y="516"/>
                    </a:lnTo>
                    <a:lnTo>
                      <a:pt x="271" y="516"/>
                    </a:lnTo>
                    <a:lnTo>
                      <a:pt x="271" y="516"/>
                    </a:lnTo>
                    <a:lnTo>
                      <a:pt x="271" y="516"/>
                    </a:lnTo>
                    <a:lnTo>
                      <a:pt x="271" y="516"/>
                    </a:lnTo>
                    <a:lnTo>
                      <a:pt x="271" y="516"/>
                    </a:lnTo>
                    <a:lnTo>
                      <a:pt x="275" y="512"/>
                    </a:lnTo>
                    <a:lnTo>
                      <a:pt x="275" y="512"/>
                    </a:lnTo>
                    <a:lnTo>
                      <a:pt x="275" y="512"/>
                    </a:lnTo>
                    <a:lnTo>
                      <a:pt x="275" y="508"/>
                    </a:lnTo>
                    <a:lnTo>
                      <a:pt x="275" y="508"/>
                    </a:lnTo>
                    <a:lnTo>
                      <a:pt x="275" y="508"/>
                    </a:lnTo>
                    <a:lnTo>
                      <a:pt x="275" y="508"/>
                    </a:lnTo>
                    <a:lnTo>
                      <a:pt x="275" y="508"/>
                    </a:lnTo>
                    <a:lnTo>
                      <a:pt x="275" y="504"/>
                    </a:lnTo>
                    <a:lnTo>
                      <a:pt x="279" y="504"/>
                    </a:lnTo>
                    <a:lnTo>
                      <a:pt x="279" y="504"/>
                    </a:lnTo>
                    <a:lnTo>
                      <a:pt x="279" y="504"/>
                    </a:lnTo>
                    <a:lnTo>
                      <a:pt x="279" y="504"/>
                    </a:lnTo>
                    <a:lnTo>
                      <a:pt x="279" y="504"/>
                    </a:lnTo>
                    <a:lnTo>
                      <a:pt x="279" y="500"/>
                    </a:lnTo>
                    <a:lnTo>
                      <a:pt x="279" y="500"/>
                    </a:lnTo>
                    <a:lnTo>
                      <a:pt x="279" y="496"/>
                    </a:lnTo>
                    <a:lnTo>
                      <a:pt x="279" y="496"/>
                    </a:lnTo>
                    <a:lnTo>
                      <a:pt x="283" y="492"/>
                    </a:lnTo>
                    <a:lnTo>
                      <a:pt x="283" y="492"/>
                    </a:lnTo>
                    <a:lnTo>
                      <a:pt x="283" y="488"/>
                    </a:lnTo>
                    <a:lnTo>
                      <a:pt x="283" y="484"/>
                    </a:lnTo>
                    <a:lnTo>
                      <a:pt x="283" y="480"/>
                    </a:lnTo>
                    <a:lnTo>
                      <a:pt x="287" y="478"/>
                    </a:lnTo>
                    <a:lnTo>
                      <a:pt x="287" y="470"/>
                    </a:lnTo>
                    <a:lnTo>
                      <a:pt x="287" y="466"/>
                    </a:lnTo>
                    <a:lnTo>
                      <a:pt x="287" y="466"/>
                    </a:lnTo>
                    <a:lnTo>
                      <a:pt x="291" y="462"/>
                    </a:lnTo>
                    <a:lnTo>
                      <a:pt x="291" y="458"/>
                    </a:lnTo>
                    <a:lnTo>
                      <a:pt x="291" y="458"/>
                    </a:lnTo>
                    <a:lnTo>
                      <a:pt x="291" y="454"/>
                    </a:lnTo>
                    <a:lnTo>
                      <a:pt x="291" y="454"/>
                    </a:lnTo>
                    <a:lnTo>
                      <a:pt x="291" y="450"/>
                    </a:lnTo>
                    <a:lnTo>
                      <a:pt x="291" y="450"/>
                    </a:lnTo>
                    <a:lnTo>
                      <a:pt x="291" y="450"/>
                    </a:lnTo>
                    <a:lnTo>
                      <a:pt x="295" y="446"/>
                    </a:lnTo>
                    <a:lnTo>
                      <a:pt x="295" y="446"/>
                    </a:lnTo>
                    <a:lnTo>
                      <a:pt x="295" y="446"/>
                    </a:lnTo>
                    <a:lnTo>
                      <a:pt x="295" y="446"/>
                    </a:lnTo>
                    <a:lnTo>
                      <a:pt x="295" y="446"/>
                    </a:lnTo>
                    <a:lnTo>
                      <a:pt x="295" y="446"/>
                    </a:lnTo>
                    <a:lnTo>
                      <a:pt x="295" y="446"/>
                    </a:lnTo>
                    <a:lnTo>
                      <a:pt x="295" y="446"/>
                    </a:lnTo>
                    <a:lnTo>
                      <a:pt x="295" y="446"/>
                    </a:lnTo>
                    <a:lnTo>
                      <a:pt x="295" y="446"/>
                    </a:lnTo>
                    <a:lnTo>
                      <a:pt x="299" y="446"/>
                    </a:lnTo>
                    <a:lnTo>
                      <a:pt x="299" y="446"/>
                    </a:lnTo>
                    <a:lnTo>
                      <a:pt x="299" y="446"/>
                    </a:lnTo>
                    <a:lnTo>
                      <a:pt x="299" y="446"/>
                    </a:lnTo>
                    <a:lnTo>
                      <a:pt x="299" y="446"/>
                    </a:lnTo>
                    <a:lnTo>
                      <a:pt x="299" y="446"/>
                    </a:lnTo>
                    <a:lnTo>
                      <a:pt x="299" y="446"/>
                    </a:lnTo>
                    <a:lnTo>
                      <a:pt x="299" y="446"/>
                    </a:lnTo>
                    <a:lnTo>
                      <a:pt x="303" y="450"/>
                    </a:lnTo>
                    <a:lnTo>
                      <a:pt x="303" y="450"/>
                    </a:lnTo>
                    <a:lnTo>
                      <a:pt x="303" y="450"/>
                    </a:lnTo>
                    <a:lnTo>
                      <a:pt x="303" y="454"/>
                    </a:lnTo>
                    <a:lnTo>
                      <a:pt x="303" y="454"/>
                    </a:lnTo>
                    <a:lnTo>
                      <a:pt x="303" y="458"/>
                    </a:lnTo>
                    <a:lnTo>
                      <a:pt x="303" y="458"/>
                    </a:lnTo>
                    <a:lnTo>
                      <a:pt x="307" y="462"/>
                    </a:lnTo>
                    <a:lnTo>
                      <a:pt x="307" y="466"/>
                    </a:lnTo>
                    <a:lnTo>
                      <a:pt x="307" y="470"/>
                    </a:lnTo>
                    <a:lnTo>
                      <a:pt x="311" y="474"/>
                    </a:lnTo>
                    <a:lnTo>
                      <a:pt x="311" y="478"/>
                    </a:lnTo>
                    <a:lnTo>
                      <a:pt x="311" y="480"/>
                    </a:lnTo>
                    <a:lnTo>
                      <a:pt x="311" y="484"/>
                    </a:lnTo>
                    <a:lnTo>
                      <a:pt x="311" y="484"/>
                    </a:lnTo>
                    <a:lnTo>
                      <a:pt x="311" y="484"/>
                    </a:lnTo>
                    <a:lnTo>
                      <a:pt x="315" y="488"/>
                    </a:lnTo>
                    <a:lnTo>
                      <a:pt x="315" y="488"/>
                    </a:lnTo>
                    <a:lnTo>
                      <a:pt x="315" y="488"/>
                    </a:lnTo>
                    <a:lnTo>
                      <a:pt x="315" y="488"/>
                    </a:lnTo>
                    <a:lnTo>
                      <a:pt x="315" y="492"/>
                    </a:lnTo>
                    <a:lnTo>
                      <a:pt x="315" y="492"/>
                    </a:lnTo>
                    <a:lnTo>
                      <a:pt x="315" y="496"/>
                    </a:lnTo>
                    <a:lnTo>
                      <a:pt x="317" y="496"/>
                    </a:lnTo>
                    <a:lnTo>
                      <a:pt x="317" y="500"/>
                    </a:lnTo>
                    <a:lnTo>
                      <a:pt x="317" y="500"/>
                    </a:lnTo>
                    <a:lnTo>
                      <a:pt x="317" y="500"/>
                    </a:lnTo>
                    <a:lnTo>
                      <a:pt x="317" y="504"/>
                    </a:lnTo>
                    <a:lnTo>
                      <a:pt x="317" y="504"/>
                    </a:lnTo>
                    <a:lnTo>
                      <a:pt x="321" y="504"/>
                    </a:lnTo>
                    <a:lnTo>
                      <a:pt x="321" y="508"/>
                    </a:lnTo>
                    <a:lnTo>
                      <a:pt x="321" y="508"/>
                    </a:lnTo>
                    <a:lnTo>
                      <a:pt x="321" y="508"/>
                    </a:lnTo>
                    <a:lnTo>
                      <a:pt x="321" y="508"/>
                    </a:lnTo>
                    <a:lnTo>
                      <a:pt x="325" y="512"/>
                    </a:lnTo>
                    <a:lnTo>
                      <a:pt x="325" y="512"/>
                    </a:lnTo>
                    <a:lnTo>
                      <a:pt x="325" y="512"/>
                    </a:lnTo>
                    <a:lnTo>
                      <a:pt x="325" y="512"/>
                    </a:lnTo>
                    <a:lnTo>
                      <a:pt x="329" y="516"/>
                    </a:lnTo>
                    <a:lnTo>
                      <a:pt x="329" y="516"/>
                    </a:lnTo>
                    <a:lnTo>
                      <a:pt x="329" y="516"/>
                    </a:lnTo>
                    <a:lnTo>
                      <a:pt x="329" y="516"/>
                    </a:lnTo>
                    <a:lnTo>
                      <a:pt x="333" y="516"/>
                    </a:lnTo>
                    <a:lnTo>
                      <a:pt x="333" y="516"/>
                    </a:lnTo>
                    <a:lnTo>
                      <a:pt x="333" y="516"/>
                    </a:lnTo>
                    <a:lnTo>
                      <a:pt x="333" y="516"/>
                    </a:lnTo>
                    <a:lnTo>
                      <a:pt x="337" y="516"/>
                    </a:lnTo>
                    <a:lnTo>
                      <a:pt x="337" y="516"/>
                    </a:lnTo>
                    <a:lnTo>
                      <a:pt x="337" y="520"/>
                    </a:lnTo>
                    <a:lnTo>
                      <a:pt x="341" y="520"/>
                    </a:lnTo>
                    <a:lnTo>
                      <a:pt x="341" y="520"/>
                    </a:lnTo>
                    <a:lnTo>
                      <a:pt x="341" y="520"/>
                    </a:lnTo>
                    <a:lnTo>
                      <a:pt x="345" y="520"/>
                    </a:lnTo>
                    <a:lnTo>
                      <a:pt x="345" y="520"/>
                    </a:lnTo>
                    <a:lnTo>
                      <a:pt x="345" y="520"/>
                    </a:lnTo>
                    <a:lnTo>
                      <a:pt x="349" y="520"/>
                    </a:lnTo>
                    <a:lnTo>
                      <a:pt x="349" y="520"/>
                    </a:lnTo>
                    <a:lnTo>
                      <a:pt x="349" y="520"/>
                    </a:lnTo>
                    <a:lnTo>
                      <a:pt x="353" y="520"/>
                    </a:lnTo>
                    <a:lnTo>
                      <a:pt x="353" y="520"/>
                    </a:lnTo>
                    <a:lnTo>
                      <a:pt x="353" y="520"/>
                    </a:lnTo>
                    <a:lnTo>
                      <a:pt x="357" y="520"/>
                    </a:lnTo>
                    <a:lnTo>
                      <a:pt x="357" y="520"/>
                    </a:lnTo>
                    <a:lnTo>
                      <a:pt x="357" y="520"/>
                    </a:lnTo>
                    <a:lnTo>
                      <a:pt x="361" y="520"/>
                    </a:lnTo>
                    <a:lnTo>
                      <a:pt x="361" y="520"/>
                    </a:lnTo>
                    <a:lnTo>
                      <a:pt x="365" y="520"/>
                    </a:lnTo>
                    <a:lnTo>
                      <a:pt x="365" y="520"/>
                    </a:lnTo>
                    <a:lnTo>
                      <a:pt x="365" y="520"/>
                    </a:lnTo>
                    <a:lnTo>
                      <a:pt x="367" y="520"/>
                    </a:lnTo>
                    <a:lnTo>
                      <a:pt x="367" y="520"/>
                    </a:lnTo>
                    <a:lnTo>
                      <a:pt x="371" y="520"/>
                    </a:lnTo>
                    <a:lnTo>
                      <a:pt x="371" y="520"/>
                    </a:lnTo>
                    <a:lnTo>
                      <a:pt x="375" y="520"/>
                    </a:lnTo>
                    <a:lnTo>
                      <a:pt x="379" y="520"/>
                    </a:lnTo>
                    <a:lnTo>
                      <a:pt x="379" y="520"/>
                    </a:lnTo>
                    <a:lnTo>
                      <a:pt x="383" y="520"/>
                    </a:lnTo>
                    <a:lnTo>
                      <a:pt x="383" y="520"/>
                    </a:lnTo>
                    <a:lnTo>
                      <a:pt x="387" y="520"/>
                    </a:lnTo>
                    <a:lnTo>
                      <a:pt x="391" y="520"/>
                    </a:lnTo>
                    <a:lnTo>
                      <a:pt x="391" y="520"/>
                    </a:lnTo>
                    <a:lnTo>
                      <a:pt x="395" y="520"/>
                    </a:lnTo>
                    <a:lnTo>
                      <a:pt x="395" y="520"/>
                    </a:lnTo>
                    <a:lnTo>
                      <a:pt x="399" y="520"/>
                    </a:lnTo>
                    <a:lnTo>
                      <a:pt x="403" y="520"/>
                    </a:lnTo>
                    <a:lnTo>
                      <a:pt x="403" y="520"/>
                    </a:lnTo>
                    <a:lnTo>
                      <a:pt x="407" y="520"/>
                    </a:lnTo>
                    <a:lnTo>
                      <a:pt x="407" y="520"/>
                    </a:lnTo>
                    <a:lnTo>
                      <a:pt x="411" y="520"/>
                    </a:lnTo>
                    <a:lnTo>
                      <a:pt x="413" y="520"/>
                    </a:lnTo>
                    <a:lnTo>
                      <a:pt x="413" y="520"/>
                    </a:lnTo>
                    <a:lnTo>
                      <a:pt x="417" y="520"/>
                    </a:lnTo>
                    <a:lnTo>
                      <a:pt x="417" y="520"/>
                    </a:lnTo>
                    <a:lnTo>
                      <a:pt x="421" y="520"/>
                    </a:lnTo>
                    <a:lnTo>
                      <a:pt x="421" y="520"/>
                    </a:lnTo>
                    <a:lnTo>
                      <a:pt x="425" y="520"/>
                    </a:lnTo>
                    <a:lnTo>
                      <a:pt x="429" y="520"/>
                    </a:lnTo>
                    <a:lnTo>
                      <a:pt x="429" y="520"/>
                    </a:lnTo>
                    <a:lnTo>
                      <a:pt x="433" y="520"/>
                    </a:lnTo>
                    <a:lnTo>
                      <a:pt x="433" y="520"/>
                    </a:lnTo>
                    <a:lnTo>
                      <a:pt x="437" y="520"/>
                    </a:lnTo>
                    <a:lnTo>
                      <a:pt x="437" y="520"/>
                    </a:lnTo>
                    <a:lnTo>
                      <a:pt x="441" y="520"/>
                    </a:lnTo>
                    <a:lnTo>
                      <a:pt x="445" y="520"/>
                    </a:lnTo>
                    <a:lnTo>
                      <a:pt x="445" y="520"/>
                    </a:lnTo>
                    <a:lnTo>
                      <a:pt x="449" y="520"/>
                    </a:lnTo>
                    <a:lnTo>
                      <a:pt x="453" y="520"/>
                    </a:lnTo>
                    <a:lnTo>
                      <a:pt x="453" y="520"/>
                    </a:lnTo>
                    <a:lnTo>
                      <a:pt x="457" y="520"/>
                    </a:lnTo>
                    <a:lnTo>
                      <a:pt x="457" y="520"/>
                    </a:lnTo>
                    <a:lnTo>
                      <a:pt x="461" y="520"/>
                    </a:lnTo>
                    <a:lnTo>
                      <a:pt x="463" y="520"/>
                    </a:lnTo>
                    <a:lnTo>
                      <a:pt x="463" y="520"/>
                    </a:lnTo>
                    <a:lnTo>
                      <a:pt x="467" y="520"/>
                    </a:lnTo>
                    <a:lnTo>
                      <a:pt x="467" y="520"/>
                    </a:lnTo>
                    <a:lnTo>
                      <a:pt x="471" y="520"/>
                    </a:lnTo>
                    <a:lnTo>
                      <a:pt x="475" y="520"/>
                    </a:lnTo>
                    <a:lnTo>
                      <a:pt x="475" y="520"/>
                    </a:lnTo>
                    <a:lnTo>
                      <a:pt x="479" y="520"/>
                    </a:lnTo>
                    <a:lnTo>
                      <a:pt x="479" y="516"/>
                    </a:lnTo>
                    <a:lnTo>
                      <a:pt x="483" y="516"/>
                    </a:lnTo>
                    <a:lnTo>
                      <a:pt x="483" y="516"/>
                    </a:lnTo>
                    <a:lnTo>
                      <a:pt x="483" y="516"/>
                    </a:lnTo>
                    <a:lnTo>
                      <a:pt x="487" y="516"/>
                    </a:lnTo>
                    <a:lnTo>
                      <a:pt x="487" y="516"/>
                    </a:lnTo>
                    <a:lnTo>
                      <a:pt x="487" y="516"/>
                    </a:lnTo>
                    <a:lnTo>
                      <a:pt x="487" y="516"/>
                    </a:lnTo>
                    <a:lnTo>
                      <a:pt x="487" y="516"/>
                    </a:lnTo>
                    <a:lnTo>
                      <a:pt x="487" y="516"/>
                    </a:lnTo>
                    <a:lnTo>
                      <a:pt x="491" y="516"/>
                    </a:lnTo>
                    <a:lnTo>
                      <a:pt x="491" y="516"/>
                    </a:lnTo>
                    <a:lnTo>
                      <a:pt x="491" y="516"/>
                    </a:lnTo>
                    <a:lnTo>
                      <a:pt x="491" y="512"/>
                    </a:lnTo>
                    <a:lnTo>
                      <a:pt x="495" y="512"/>
                    </a:lnTo>
                    <a:lnTo>
                      <a:pt x="495" y="512"/>
                    </a:lnTo>
                    <a:lnTo>
                      <a:pt x="495" y="512"/>
                    </a:lnTo>
                    <a:lnTo>
                      <a:pt x="495" y="512"/>
                    </a:lnTo>
                    <a:lnTo>
                      <a:pt x="495" y="508"/>
                    </a:lnTo>
                    <a:lnTo>
                      <a:pt x="495" y="508"/>
                    </a:lnTo>
                    <a:lnTo>
                      <a:pt x="499" y="508"/>
                    </a:lnTo>
                    <a:lnTo>
                      <a:pt x="499" y="508"/>
                    </a:lnTo>
                    <a:lnTo>
                      <a:pt x="499" y="504"/>
                    </a:lnTo>
                    <a:lnTo>
                      <a:pt x="499" y="504"/>
                    </a:lnTo>
                    <a:lnTo>
                      <a:pt x="499" y="504"/>
                    </a:lnTo>
                    <a:lnTo>
                      <a:pt x="499" y="500"/>
                    </a:lnTo>
                    <a:lnTo>
                      <a:pt x="503" y="500"/>
                    </a:lnTo>
                    <a:lnTo>
                      <a:pt x="503" y="496"/>
                    </a:lnTo>
                    <a:lnTo>
                      <a:pt x="503" y="496"/>
                    </a:lnTo>
                    <a:lnTo>
                      <a:pt x="503" y="492"/>
                    </a:lnTo>
                    <a:lnTo>
                      <a:pt x="503" y="492"/>
                    </a:lnTo>
                    <a:lnTo>
                      <a:pt x="503" y="488"/>
                    </a:lnTo>
                    <a:lnTo>
                      <a:pt x="503" y="488"/>
                    </a:lnTo>
                    <a:lnTo>
                      <a:pt x="503" y="488"/>
                    </a:lnTo>
                    <a:lnTo>
                      <a:pt x="503" y="484"/>
                    </a:lnTo>
                    <a:lnTo>
                      <a:pt x="507" y="484"/>
                    </a:lnTo>
                    <a:lnTo>
                      <a:pt x="507" y="484"/>
                    </a:lnTo>
                    <a:lnTo>
                      <a:pt x="507" y="484"/>
                    </a:lnTo>
                    <a:lnTo>
                      <a:pt x="507" y="480"/>
                    </a:lnTo>
                    <a:lnTo>
                      <a:pt x="507" y="480"/>
                    </a:lnTo>
                    <a:lnTo>
                      <a:pt x="507" y="478"/>
                    </a:lnTo>
                    <a:lnTo>
                      <a:pt x="507" y="474"/>
                    </a:lnTo>
                    <a:lnTo>
                      <a:pt x="507" y="470"/>
                    </a:lnTo>
                    <a:lnTo>
                      <a:pt x="509" y="466"/>
                    </a:lnTo>
                    <a:lnTo>
                      <a:pt x="509" y="462"/>
                    </a:lnTo>
                    <a:lnTo>
                      <a:pt x="509" y="454"/>
                    </a:lnTo>
                    <a:lnTo>
                      <a:pt x="509" y="450"/>
                    </a:lnTo>
                    <a:lnTo>
                      <a:pt x="513" y="446"/>
                    </a:lnTo>
                    <a:lnTo>
                      <a:pt x="513" y="442"/>
                    </a:lnTo>
                    <a:lnTo>
                      <a:pt x="513" y="438"/>
                    </a:lnTo>
                    <a:lnTo>
                      <a:pt x="513" y="438"/>
                    </a:lnTo>
                    <a:lnTo>
                      <a:pt x="513" y="434"/>
                    </a:lnTo>
                    <a:lnTo>
                      <a:pt x="513" y="430"/>
                    </a:lnTo>
                    <a:lnTo>
                      <a:pt x="517" y="430"/>
                    </a:lnTo>
                    <a:lnTo>
                      <a:pt x="517" y="428"/>
                    </a:lnTo>
                    <a:lnTo>
                      <a:pt x="517" y="428"/>
                    </a:lnTo>
                    <a:lnTo>
                      <a:pt x="517" y="428"/>
                    </a:lnTo>
                    <a:lnTo>
                      <a:pt x="517" y="424"/>
                    </a:lnTo>
                    <a:lnTo>
                      <a:pt x="517" y="424"/>
                    </a:lnTo>
                    <a:lnTo>
                      <a:pt x="517" y="420"/>
                    </a:lnTo>
                    <a:lnTo>
                      <a:pt x="521" y="420"/>
                    </a:lnTo>
                    <a:lnTo>
                      <a:pt x="521" y="420"/>
                    </a:lnTo>
                    <a:lnTo>
                      <a:pt x="521" y="420"/>
                    </a:lnTo>
                    <a:lnTo>
                      <a:pt x="521" y="420"/>
                    </a:lnTo>
                    <a:lnTo>
                      <a:pt x="521" y="420"/>
                    </a:lnTo>
                    <a:lnTo>
                      <a:pt x="521" y="420"/>
                    </a:lnTo>
                    <a:lnTo>
                      <a:pt x="521" y="416"/>
                    </a:lnTo>
                    <a:lnTo>
                      <a:pt x="521" y="416"/>
                    </a:lnTo>
                    <a:lnTo>
                      <a:pt x="521" y="416"/>
                    </a:lnTo>
                    <a:lnTo>
                      <a:pt x="525" y="416"/>
                    </a:lnTo>
                    <a:lnTo>
                      <a:pt x="525" y="416"/>
                    </a:lnTo>
                    <a:lnTo>
                      <a:pt x="525" y="416"/>
                    </a:lnTo>
                    <a:lnTo>
                      <a:pt x="525" y="420"/>
                    </a:lnTo>
                    <a:lnTo>
                      <a:pt x="525" y="420"/>
                    </a:lnTo>
                    <a:lnTo>
                      <a:pt x="525" y="420"/>
                    </a:lnTo>
                    <a:lnTo>
                      <a:pt x="525" y="420"/>
                    </a:lnTo>
                    <a:lnTo>
                      <a:pt x="525" y="420"/>
                    </a:lnTo>
                    <a:lnTo>
                      <a:pt x="529" y="424"/>
                    </a:lnTo>
                    <a:lnTo>
                      <a:pt x="529" y="424"/>
                    </a:lnTo>
                    <a:lnTo>
                      <a:pt x="529" y="424"/>
                    </a:lnTo>
                    <a:lnTo>
                      <a:pt x="529" y="428"/>
                    </a:lnTo>
                    <a:lnTo>
                      <a:pt x="529" y="428"/>
                    </a:lnTo>
                    <a:lnTo>
                      <a:pt x="529" y="430"/>
                    </a:lnTo>
                    <a:lnTo>
                      <a:pt x="529" y="430"/>
                    </a:lnTo>
                    <a:lnTo>
                      <a:pt x="533" y="434"/>
                    </a:lnTo>
                    <a:lnTo>
                      <a:pt x="533" y="434"/>
                    </a:lnTo>
                    <a:lnTo>
                      <a:pt x="533" y="438"/>
                    </a:lnTo>
                    <a:lnTo>
                      <a:pt x="533" y="442"/>
                    </a:lnTo>
                    <a:lnTo>
                      <a:pt x="533" y="446"/>
                    </a:lnTo>
                    <a:lnTo>
                      <a:pt x="537" y="450"/>
                    </a:lnTo>
                    <a:lnTo>
                      <a:pt x="537" y="454"/>
                    </a:lnTo>
                    <a:lnTo>
                      <a:pt x="537" y="458"/>
                    </a:lnTo>
                    <a:lnTo>
                      <a:pt x="537" y="458"/>
                    </a:lnTo>
                    <a:lnTo>
                      <a:pt x="537" y="458"/>
                    </a:lnTo>
                    <a:lnTo>
                      <a:pt x="537" y="462"/>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 name="Freeform 242"/>
              <p:cNvSpPr>
                <a:spLocks/>
              </p:cNvSpPr>
              <p:nvPr/>
            </p:nvSpPr>
            <p:spPr bwMode="auto">
              <a:xfrm>
                <a:off x="5809" y="2667"/>
                <a:ext cx="344" cy="104"/>
              </a:xfrm>
              <a:custGeom>
                <a:avLst/>
                <a:gdLst>
                  <a:gd name="T0" fmla="*/ 4 w 688"/>
                  <a:gd name="T1" fmla="*/ 166 h 208"/>
                  <a:gd name="T2" fmla="*/ 12 w 688"/>
                  <a:gd name="T3" fmla="*/ 184 h 208"/>
                  <a:gd name="T4" fmla="*/ 16 w 688"/>
                  <a:gd name="T5" fmla="*/ 196 h 208"/>
                  <a:gd name="T6" fmla="*/ 22 w 688"/>
                  <a:gd name="T7" fmla="*/ 200 h 208"/>
                  <a:gd name="T8" fmla="*/ 30 w 688"/>
                  <a:gd name="T9" fmla="*/ 204 h 208"/>
                  <a:gd name="T10" fmla="*/ 42 w 688"/>
                  <a:gd name="T11" fmla="*/ 208 h 208"/>
                  <a:gd name="T12" fmla="*/ 54 w 688"/>
                  <a:gd name="T13" fmla="*/ 208 h 208"/>
                  <a:gd name="T14" fmla="*/ 72 w 688"/>
                  <a:gd name="T15" fmla="*/ 208 h 208"/>
                  <a:gd name="T16" fmla="*/ 92 w 688"/>
                  <a:gd name="T17" fmla="*/ 208 h 208"/>
                  <a:gd name="T18" fmla="*/ 112 w 688"/>
                  <a:gd name="T19" fmla="*/ 208 h 208"/>
                  <a:gd name="T20" fmla="*/ 130 w 688"/>
                  <a:gd name="T21" fmla="*/ 208 h 208"/>
                  <a:gd name="T22" fmla="*/ 150 w 688"/>
                  <a:gd name="T23" fmla="*/ 208 h 208"/>
                  <a:gd name="T24" fmla="*/ 168 w 688"/>
                  <a:gd name="T25" fmla="*/ 208 h 208"/>
                  <a:gd name="T26" fmla="*/ 176 w 688"/>
                  <a:gd name="T27" fmla="*/ 204 h 208"/>
                  <a:gd name="T28" fmla="*/ 180 w 688"/>
                  <a:gd name="T29" fmla="*/ 200 h 208"/>
                  <a:gd name="T30" fmla="*/ 184 w 688"/>
                  <a:gd name="T31" fmla="*/ 192 h 208"/>
                  <a:gd name="T32" fmla="*/ 188 w 688"/>
                  <a:gd name="T33" fmla="*/ 176 h 208"/>
                  <a:gd name="T34" fmla="*/ 192 w 688"/>
                  <a:gd name="T35" fmla="*/ 158 h 208"/>
                  <a:gd name="T36" fmla="*/ 192 w 688"/>
                  <a:gd name="T37" fmla="*/ 146 h 208"/>
                  <a:gd name="T38" fmla="*/ 196 w 688"/>
                  <a:gd name="T39" fmla="*/ 126 h 208"/>
                  <a:gd name="T40" fmla="*/ 204 w 688"/>
                  <a:gd name="T41" fmla="*/ 66 h 208"/>
                  <a:gd name="T42" fmla="*/ 208 w 688"/>
                  <a:gd name="T43" fmla="*/ 26 h 208"/>
                  <a:gd name="T44" fmla="*/ 212 w 688"/>
                  <a:gd name="T45" fmla="*/ 8 h 208"/>
                  <a:gd name="T46" fmla="*/ 214 w 688"/>
                  <a:gd name="T47" fmla="*/ 0 h 208"/>
                  <a:gd name="T48" fmla="*/ 218 w 688"/>
                  <a:gd name="T49" fmla="*/ 4 h 208"/>
                  <a:gd name="T50" fmla="*/ 222 w 688"/>
                  <a:gd name="T51" fmla="*/ 20 h 208"/>
                  <a:gd name="T52" fmla="*/ 226 w 688"/>
                  <a:gd name="T53" fmla="*/ 46 h 208"/>
                  <a:gd name="T54" fmla="*/ 226 w 688"/>
                  <a:gd name="T55" fmla="*/ 58 h 208"/>
                  <a:gd name="T56" fmla="*/ 234 w 688"/>
                  <a:gd name="T57" fmla="*/ 112 h 208"/>
                  <a:gd name="T58" fmla="*/ 242 w 688"/>
                  <a:gd name="T59" fmla="*/ 142 h 208"/>
                  <a:gd name="T60" fmla="*/ 246 w 688"/>
                  <a:gd name="T61" fmla="*/ 162 h 208"/>
                  <a:gd name="T62" fmla="*/ 250 w 688"/>
                  <a:gd name="T63" fmla="*/ 176 h 208"/>
                  <a:gd name="T64" fmla="*/ 258 w 688"/>
                  <a:gd name="T65" fmla="*/ 188 h 208"/>
                  <a:gd name="T66" fmla="*/ 260 w 688"/>
                  <a:gd name="T67" fmla="*/ 196 h 208"/>
                  <a:gd name="T68" fmla="*/ 268 w 688"/>
                  <a:gd name="T69" fmla="*/ 200 h 208"/>
                  <a:gd name="T70" fmla="*/ 280 w 688"/>
                  <a:gd name="T71" fmla="*/ 200 h 208"/>
                  <a:gd name="T72" fmla="*/ 292 w 688"/>
                  <a:gd name="T73" fmla="*/ 204 h 208"/>
                  <a:gd name="T74" fmla="*/ 310 w 688"/>
                  <a:gd name="T75" fmla="*/ 204 h 208"/>
                  <a:gd name="T76" fmla="*/ 330 w 688"/>
                  <a:gd name="T77" fmla="*/ 204 h 208"/>
                  <a:gd name="T78" fmla="*/ 346 w 688"/>
                  <a:gd name="T79" fmla="*/ 204 h 208"/>
                  <a:gd name="T80" fmla="*/ 364 w 688"/>
                  <a:gd name="T81" fmla="*/ 204 h 208"/>
                  <a:gd name="T82" fmla="*/ 384 w 688"/>
                  <a:gd name="T83" fmla="*/ 204 h 208"/>
                  <a:gd name="T84" fmla="*/ 404 w 688"/>
                  <a:gd name="T85" fmla="*/ 204 h 208"/>
                  <a:gd name="T86" fmla="*/ 422 w 688"/>
                  <a:gd name="T87" fmla="*/ 204 h 208"/>
                  <a:gd name="T88" fmla="*/ 442 w 688"/>
                  <a:gd name="T89" fmla="*/ 204 h 208"/>
                  <a:gd name="T90" fmla="*/ 460 w 688"/>
                  <a:gd name="T91" fmla="*/ 204 h 208"/>
                  <a:gd name="T92" fmla="*/ 480 w 688"/>
                  <a:gd name="T93" fmla="*/ 204 h 208"/>
                  <a:gd name="T94" fmla="*/ 496 w 688"/>
                  <a:gd name="T95" fmla="*/ 204 h 208"/>
                  <a:gd name="T96" fmla="*/ 518 w 688"/>
                  <a:gd name="T97" fmla="*/ 204 h 208"/>
                  <a:gd name="T98" fmla="*/ 534 w 688"/>
                  <a:gd name="T99" fmla="*/ 204 h 208"/>
                  <a:gd name="T100" fmla="*/ 556 w 688"/>
                  <a:gd name="T101" fmla="*/ 204 h 208"/>
                  <a:gd name="T102" fmla="*/ 576 w 688"/>
                  <a:gd name="T103" fmla="*/ 204 h 208"/>
                  <a:gd name="T104" fmla="*/ 592 w 688"/>
                  <a:gd name="T105" fmla="*/ 204 h 208"/>
                  <a:gd name="T106" fmla="*/ 610 w 688"/>
                  <a:gd name="T107" fmla="*/ 204 h 208"/>
                  <a:gd name="T108" fmla="*/ 630 w 688"/>
                  <a:gd name="T109" fmla="*/ 204 h 208"/>
                  <a:gd name="T110" fmla="*/ 648 w 688"/>
                  <a:gd name="T111" fmla="*/ 200 h 208"/>
                  <a:gd name="T112" fmla="*/ 668 w 688"/>
                  <a:gd name="T113" fmla="*/ 204 h 208"/>
                  <a:gd name="T114" fmla="*/ 688 w 688"/>
                  <a:gd name="T115" fmla="*/ 200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88" h="208">
                    <a:moveTo>
                      <a:pt x="0" y="154"/>
                    </a:moveTo>
                    <a:lnTo>
                      <a:pt x="0" y="154"/>
                    </a:lnTo>
                    <a:lnTo>
                      <a:pt x="0" y="154"/>
                    </a:lnTo>
                    <a:lnTo>
                      <a:pt x="0" y="154"/>
                    </a:lnTo>
                    <a:lnTo>
                      <a:pt x="4" y="158"/>
                    </a:lnTo>
                    <a:lnTo>
                      <a:pt x="4" y="158"/>
                    </a:lnTo>
                    <a:lnTo>
                      <a:pt x="4" y="162"/>
                    </a:lnTo>
                    <a:lnTo>
                      <a:pt x="4" y="166"/>
                    </a:lnTo>
                    <a:lnTo>
                      <a:pt x="4" y="166"/>
                    </a:lnTo>
                    <a:lnTo>
                      <a:pt x="8" y="170"/>
                    </a:lnTo>
                    <a:lnTo>
                      <a:pt x="8" y="172"/>
                    </a:lnTo>
                    <a:lnTo>
                      <a:pt x="8" y="172"/>
                    </a:lnTo>
                    <a:lnTo>
                      <a:pt x="8" y="176"/>
                    </a:lnTo>
                    <a:lnTo>
                      <a:pt x="8" y="176"/>
                    </a:lnTo>
                    <a:lnTo>
                      <a:pt x="12" y="180"/>
                    </a:lnTo>
                    <a:lnTo>
                      <a:pt x="12" y="184"/>
                    </a:lnTo>
                    <a:lnTo>
                      <a:pt x="12" y="184"/>
                    </a:lnTo>
                    <a:lnTo>
                      <a:pt x="12" y="184"/>
                    </a:lnTo>
                    <a:lnTo>
                      <a:pt x="12" y="188"/>
                    </a:lnTo>
                    <a:lnTo>
                      <a:pt x="16" y="188"/>
                    </a:lnTo>
                    <a:lnTo>
                      <a:pt x="16" y="192"/>
                    </a:lnTo>
                    <a:lnTo>
                      <a:pt x="16" y="192"/>
                    </a:lnTo>
                    <a:lnTo>
                      <a:pt x="16" y="192"/>
                    </a:lnTo>
                    <a:lnTo>
                      <a:pt x="16" y="196"/>
                    </a:lnTo>
                    <a:lnTo>
                      <a:pt x="20" y="196"/>
                    </a:lnTo>
                    <a:lnTo>
                      <a:pt x="20" y="196"/>
                    </a:lnTo>
                    <a:lnTo>
                      <a:pt x="20" y="196"/>
                    </a:lnTo>
                    <a:lnTo>
                      <a:pt x="20" y="196"/>
                    </a:lnTo>
                    <a:lnTo>
                      <a:pt x="20" y="200"/>
                    </a:lnTo>
                    <a:lnTo>
                      <a:pt x="20" y="200"/>
                    </a:lnTo>
                    <a:lnTo>
                      <a:pt x="22" y="200"/>
                    </a:lnTo>
                    <a:lnTo>
                      <a:pt x="22" y="200"/>
                    </a:lnTo>
                    <a:lnTo>
                      <a:pt x="22" y="200"/>
                    </a:lnTo>
                    <a:lnTo>
                      <a:pt x="22" y="204"/>
                    </a:lnTo>
                    <a:lnTo>
                      <a:pt x="26" y="204"/>
                    </a:lnTo>
                    <a:lnTo>
                      <a:pt x="26" y="204"/>
                    </a:lnTo>
                    <a:lnTo>
                      <a:pt x="26" y="204"/>
                    </a:lnTo>
                    <a:lnTo>
                      <a:pt x="30" y="204"/>
                    </a:lnTo>
                    <a:lnTo>
                      <a:pt x="30" y="204"/>
                    </a:lnTo>
                    <a:lnTo>
                      <a:pt x="30" y="204"/>
                    </a:lnTo>
                    <a:lnTo>
                      <a:pt x="34" y="208"/>
                    </a:lnTo>
                    <a:lnTo>
                      <a:pt x="34" y="208"/>
                    </a:lnTo>
                    <a:lnTo>
                      <a:pt x="34" y="208"/>
                    </a:lnTo>
                    <a:lnTo>
                      <a:pt x="38" y="208"/>
                    </a:lnTo>
                    <a:lnTo>
                      <a:pt x="38" y="208"/>
                    </a:lnTo>
                    <a:lnTo>
                      <a:pt x="38" y="208"/>
                    </a:lnTo>
                    <a:lnTo>
                      <a:pt x="38" y="208"/>
                    </a:lnTo>
                    <a:lnTo>
                      <a:pt x="42" y="208"/>
                    </a:lnTo>
                    <a:lnTo>
                      <a:pt x="42" y="208"/>
                    </a:lnTo>
                    <a:lnTo>
                      <a:pt x="42" y="208"/>
                    </a:lnTo>
                    <a:lnTo>
                      <a:pt x="46" y="208"/>
                    </a:lnTo>
                    <a:lnTo>
                      <a:pt x="46" y="208"/>
                    </a:lnTo>
                    <a:lnTo>
                      <a:pt x="46" y="208"/>
                    </a:lnTo>
                    <a:lnTo>
                      <a:pt x="50" y="208"/>
                    </a:lnTo>
                    <a:lnTo>
                      <a:pt x="50" y="208"/>
                    </a:lnTo>
                    <a:lnTo>
                      <a:pt x="54" y="208"/>
                    </a:lnTo>
                    <a:lnTo>
                      <a:pt x="54" y="208"/>
                    </a:lnTo>
                    <a:lnTo>
                      <a:pt x="58" y="208"/>
                    </a:lnTo>
                    <a:lnTo>
                      <a:pt x="58" y="208"/>
                    </a:lnTo>
                    <a:lnTo>
                      <a:pt x="62" y="208"/>
                    </a:lnTo>
                    <a:lnTo>
                      <a:pt x="62" y="208"/>
                    </a:lnTo>
                    <a:lnTo>
                      <a:pt x="66" y="208"/>
                    </a:lnTo>
                    <a:lnTo>
                      <a:pt x="68" y="208"/>
                    </a:lnTo>
                    <a:lnTo>
                      <a:pt x="72" y="208"/>
                    </a:lnTo>
                    <a:lnTo>
                      <a:pt x="72" y="208"/>
                    </a:lnTo>
                    <a:lnTo>
                      <a:pt x="76" y="208"/>
                    </a:lnTo>
                    <a:lnTo>
                      <a:pt x="76" y="208"/>
                    </a:lnTo>
                    <a:lnTo>
                      <a:pt x="80" y="208"/>
                    </a:lnTo>
                    <a:lnTo>
                      <a:pt x="84" y="208"/>
                    </a:lnTo>
                    <a:lnTo>
                      <a:pt x="84" y="208"/>
                    </a:lnTo>
                    <a:lnTo>
                      <a:pt x="88" y="208"/>
                    </a:lnTo>
                    <a:lnTo>
                      <a:pt x="92" y="208"/>
                    </a:lnTo>
                    <a:lnTo>
                      <a:pt x="92" y="208"/>
                    </a:lnTo>
                    <a:lnTo>
                      <a:pt x="96" y="208"/>
                    </a:lnTo>
                    <a:lnTo>
                      <a:pt x="100" y="208"/>
                    </a:lnTo>
                    <a:lnTo>
                      <a:pt x="100" y="208"/>
                    </a:lnTo>
                    <a:lnTo>
                      <a:pt x="104" y="208"/>
                    </a:lnTo>
                    <a:lnTo>
                      <a:pt x="108" y="208"/>
                    </a:lnTo>
                    <a:lnTo>
                      <a:pt x="108" y="208"/>
                    </a:lnTo>
                    <a:lnTo>
                      <a:pt x="112" y="208"/>
                    </a:lnTo>
                    <a:lnTo>
                      <a:pt x="112" y="208"/>
                    </a:lnTo>
                    <a:lnTo>
                      <a:pt x="116" y="208"/>
                    </a:lnTo>
                    <a:lnTo>
                      <a:pt x="118" y="208"/>
                    </a:lnTo>
                    <a:lnTo>
                      <a:pt x="122" y="208"/>
                    </a:lnTo>
                    <a:lnTo>
                      <a:pt x="122" y="208"/>
                    </a:lnTo>
                    <a:lnTo>
                      <a:pt x="126" y="208"/>
                    </a:lnTo>
                    <a:lnTo>
                      <a:pt x="126" y="208"/>
                    </a:lnTo>
                    <a:lnTo>
                      <a:pt x="130" y="208"/>
                    </a:lnTo>
                    <a:lnTo>
                      <a:pt x="134" y="208"/>
                    </a:lnTo>
                    <a:lnTo>
                      <a:pt x="134" y="208"/>
                    </a:lnTo>
                    <a:lnTo>
                      <a:pt x="138" y="208"/>
                    </a:lnTo>
                    <a:lnTo>
                      <a:pt x="142" y="208"/>
                    </a:lnTo>
                    <a:lnTo>
                      <a:pt x="142" y="208"/>
                    </a:lnTo>
                    <a:lnTo>
                      <a:pt x="146" y="208"/>
                    </a:lnTo>
                    <a:lnTo>
                      <a:pt x="150" y="208"/>
                    </a:lnTo>
                    <a:lnTo>
                      <a:pt x="150" y="208"/>
                    </a:lnTo>
                    <a:lnTo>
                      <a:pt x="154" y="208"/>
                    </a:lnTo>
                    <a:lnTo>
                      <a:pt x="158" y="208"/>
                    </a:lnTo>
                    <a:lnTo>
                      <a:pt x="158" y="208"/>
                    </a:lnTo>
                    <a:lnTo>
                      <a:pt x="162" y="208"/>
                    </a:lnTo>
                    <a:lnTo>
                      <a:pt x="162" y="208"/>
                    </a:lnTo>
                    <a:lnTo>
                      <a:pt x="164" y="208"/>
                    </a:lnTo>
                    <a:lnTo>
                      <a:pt x="164" y="208"/>
                    </a:lnTo>
                    <a:lnTo>
                      <a:pt x="168" y="208"/>
                    </a:lnTo>
                    <a:lnTo>
                      <a:pt x="168" y="208"/>
                    </a:lnTo>
                    <a:lnTo>
                      <a:pt x="172" y="208"/>
                    </a:lnTo>
                    <a:lnTo>
                      <a:pt x="172" y="204"/>
                    </a:lnTo>
                    <a:lnTo>
                      <a:pt x="172" y="204"/>
                    </a:lnTo>
                    <a:lnTo>
                      <a:pt x="172" y="204"/>
                    </a:lnTo>
                    <a:lnTo>
                      <a:pt x="172" y="204"/>
                    </a:lnTo>
                    <a:lnTo>
                      <a:pt x="176" y="204"/>
                    </a:lnTo>
                    <a:lnTo>
                      <a:pt x="176" y="204"/>
                    </a:lnTo>
                    <a:lnTo>
                      <a:pt x="176" y="204"/>
                    </a:lnTo>
                    <a:lnTo>
                      <a:pt x="176" y="204"/>
                    </a:lnTo>
                    <a:lnTo>
                      <a:pt x="176" y="204"/>
                    </a:lnTo>
                    <a:lnTo>
                      <a:pt x="176" y="204"/>
                    </a:lnTo>
                    <a:lnTo>
                      <a:pt x="176" y="204"/>
                    </a:lnTo>
                    <a:lnTo>
                      <a:pt x="176" y="200"/>
                    </a:lnTo>
                    <a:lnTo>
                      <a:pt x="180" y="200"/>
                    </a:lnTo>
                    <a:lnTo>
                      <a:pt x="180" y="200"/>
                    </a:lnTo>
                    <a:lnTo>
                      <a:pt x="180" y="200"/>
                    </a:lnTo>
                    <a:lnTo>
                      <a:pt x="180" y="196"/>
                    </a:lnTo>
                    <a:lnTo>
                      <a:pt x="180" y="196"/>
                    </a:lnTo>
                    <a:lnTo>
                      <a:pt x="180" y="196"/>
                    </a:lnTo>
                    <a:lnTo>
                      <a:pt x="180" y="196"/>
                    </a:lnTo>
                    <a:lnTo>
                      <a:pt x="184" y="192"/>
                    </a:lnTo>
                    <a:lnTo>
                      <a:pt x="184" y="192"/>
                    </a:lnTo>
                    <a:lnTo>
                      <a:pt x="184" y="192"/>
                    </a:lnTo>
                    <a:lnTo>
                      <a:pt x="184" y="188"/>
                    </a:lnTo>
                    <a:lnTo>
                      <a:pt x="184" y="188"/>
                    </a:lnTo>
                    <a:lnTo>
                      <a:pt x="184" y="188"/>
                    </a:lnTo>
                    <a:lnTo>
                      <a:pt x="184" y="184"/>
                    </a:lnTo>
                    <a:lnTo>
                      <a:pt x="184" y="184"/>
                    </a:lnTo>
                    <a:lnTo>
                      <a:pt x="188" y="180"/>
                    </a:lnTo>
                    <a:lnTo>
                      <a:pt x="188" y="176"/>
                    </a:lnTo>
                    <a:lnTo>
                      <a:pt x="188" y="176"/>
                    </a:lnTo>
                    <a:lnTo>
                      <a:pt x="188" y="172"/>
                    </a:lnTo>
                    <a:lnTo>
                      <a:pt x="188" y="172"/>
                    </a:lnTo>
                    <a:lnTo>
                      <a:pt x="188" y="170"/>
                    </a:lnTo>
                    <a:lnTo>
                      <a:pt x="188" y="166"/>
                    </a:lnTo>
                    <a:lnTo>
                      <a:pt x="188" y="166"/>
                    </a:lnTo>
                    <a:lnTo>
                      <a:pt x="192" y="162"/>
                    </a:lnTo>
                    <a:lnTo>
                      <a:pt x="192" y="158"/>
                    </a:lnTo>
                    <a:lnTo>
                      <a:pt x="192" y="158"/>
                    </a:lnTo>
                    <a:lnTo>
                      <a:pt x="192" y="154"/>
                    </a:lnTo>
                    <a:lnTo>
                      <a:pt x="192" y="154"/>
                    </a:lnTo>
                    <a:lnTo>
                      <a:pt x="192" y="150"/>
                    </a:lnTo>
                    <a:lnTo>
                      <a:pt x="192" y="150"/>
                    </a:lnTo>
                    <a:lnTo>
                      <a:pt x="192" y="150"/>
                    </a:lnTo>
                    <a:lnTo>
                      <a:pt x="192" y="146"/>
                    </a:lnTo>
                    <a:lnTo>
                      <a:pt x="192" y="146"/>
                    </a:lnTo>
                    <a:lnTo>
                      <a:pt x="192" y="146"/>
                    </a:lnTo>
                    <a:lnTo>
                      <a:pt x="192" y="142"/>
                    </a:lnTo>
                    <a:lnTo>
                      <a:pt x="192" y="142"/>
                    </a:lnTo>
                    <a:lnTo>
                      <a:pt x="192" y="142"/>
                    </a:lnTo>
                    <a:lnTo>
                      <a:pt x="192" y="142"/>
                    </a:lnTo>
                    <a:lnTo>
                      <a:pt x="196" y="138"/>
                    </a:lnTo>
                    <a:lnTo>
                      <a:pt x="196" y="134"/>
                    </a:lnTo>
                    <a:lnTo>
                      <a:pt x="196" y="130"/>
                    </a:lnTo>
                    <a:lnTo>
                      <a:pt x="196" y="126"/>
                    </a:lnTo>
                    <a:lnTo>
                      <a:pt x="196" y="120"/>
                    </a:lnTo>
                    <a:lnTo>
                      <a:pt x="196" y="116"/>
                    </a:lnTo>
                    <a:lnTo>
                      <a:pt x="196" y="112"/>
                    </a:lnTo>
                    <a:lnTo>
                      <a:pt x="200" y="104"/>
                    </a:lnTo>
                    <a:lnTo>
                      <a:pt x="200" y="96"/>
                    </a:lnTo>
                    <a:lnTo>
                      <a:pt x="200" y="84"/>
                    </a:lnTo>
                    <a:lnTo>
                      <a:pt x="200" y="74"/>
                    </a:lnTo>
                    <a:lnTo>
                      <a:pt x="204" y="66"/>
                    </a:lnTo>
                    <a:lnTo>
                      <a:pt x="204" y="62"/>
                    </a:lnTo>
                    <a:lnTo>
                      <a:pt x="204" y="54"/>
                    </a:lnTo>
                    <a:lnTo>
                      <a:pt x="204" y="50"/>
                    </a:lnTo>
                    <a:lnTo>
                      <a:pt x="204" y="46"/>
                    </a:lnTo>
                    <a:lnTo>
                      <a:pt x="208" y="38"/>
                    </a:lnTo>
                    <a:lnTo>
                      <a:pt x="208" y="34"/>
                    </a:lnTo>
                    <a:lnTo>
                      <a:pt x="208" y="30"/>
                    </a:lnTo>
                    <a:lnTo>
                      <a:pt x="208" y="26"/>
                    </a:lnTo>
                    <a:lnTo>
                      <a:pt x="208" y="26"/>
                    </a:lnTo>
                    <a:lnTo>
                      <a:pt x="208" y="24"/>
                    </a:lnTo>
                    <a:lnTo>
                      <a:pt x="208" y="20"/>
                    </a:lnTo>
                    <a:lnTo>
                      <a:pt x="212" y="16"/>
                    </a:lnTo>
                    <a:lnTo>
                      <a:pt x="212" y="12"/>
                    </a:lnTo>
                    <a:lnTo>
                      <a:pt x="212" y="12"/>
                    </a:lnTo>
                    <a:lnTo>
                      <a:pt x="212" y="8"/>
                    </a:lnTo>
                    <a:lnTo>
                      <a:pt x="212" y="8"/>
                    </a:lnTo>
                    <a:lnTo>
                      <a:pt x="212" y="8"/>
                    </a:lnTo>
                    <a:lnTo>
                      <a:pt x="212" y="4"/>
                    </a:lnTo>
                    <a:lnTo>
                      <a:pt x="212" y="4"/>
                    </a:lnTo>
                    <a:lnTo>
                      <a:pt x="212" y="4"/>
                    </a:lnTo>
                    <a:lnTo>
                      <a:pt x="214" y="4"/>
                    </a:lnTo>
                    <a:lnTo>
                      <a:pt x="214" y="0"/>
                    </a:lnTo>
                    <a:lnTo>
                      <a:pt x="214" y="0"/>
                    </a:lnTo>
                    <a:lnTo>
                      <a:pt x="214" y="0"/>
                    </a:lnTo>
                    <a:lnTo>
                      <a:pt x="214" y="0"/>
                    </a:lnTo>
                    <a:lnTo>
                      <a:pt x="214" y="0"/>
                    </a:lnTo>
                    <a:lnTo>
                      <a:pt x="214" y="0"/>
                    </a:lnTo>
                    <a:lnTo>
                      <a:pt x="214" y="0"/>
                    </a:lnTo>
                    <a:lnTo>
                      <a:pt x="214" y="4"/>
                    </a:lnTo>
                    <a:lnTo>
                      <a:pt x="218" y="4"/>
                    </a:lnTo>
                    <a:lnTo>
                      <a:pt x="218" y="4"/>
                    </a:lnTo>
                    <a:lnTo>
                      <a:pt x="218" y="4"/>
                    </a:lnTo>
                    <a:lnTo>
                      <a:pt x="218" y="4"/>
                    </a:lnTo>
                    <a:lnTo>
                      <a:pt x="218" y="8"/>
                    </a:lnTo>
                    <a:lnTo>
                      <a:pt x="218" y="8"/>
                    </a:lnTo>
                    <a:lnTo>
                      <a:pt x="218" y="12"/>
                    </a:lnTo>
                    <a:lnTo>
                      <a:pt x="218" y="12"/>
                    </a:lnTo>
                    <a:lnTo>
                      <a:pt x="222" y="16"/>
                    </a:lnTo>
                    <a:lnTo>
                      <a:pt x="222" y="16"/>
                    </a:lnTo>
                    <a:lnTo>
                      <a:pt x="222" y="20"/>
                    </a:lnTo>
                    <a:lnTo>
                      <a:pt x="222" y="24"/>
                    </a:lnTo>
                    <a:lnTo>
                      <a:pt x="222" y="24"/>
                    </a:lnTo>
                    <a:lnTo>
                      <a:pt x="222" y="26"/>
                    </a:lnTo>
                    <a:lnTo>
                      <a:pt x="222" y="30"/>
                    </a:lnTo>
                    <a:lnTo>
                      <a:pt x="226" y="34"/>
                    </a:lnTo>
                    <a:lnTo>
                      <a:pt x="226" y="42"/>
                    </a:lnTo>
                    <a:lnTo>
                      <a:pt x="226" y="42"/>
                    </a:lnTo>
                    <a:lnTo>
                      <a:pt x="226" y="46"/>
                    </a:lnTo>
                    <a:lnTo>
                      <a:pt x="226" y="50"/>
                    </a:lnTo>
                    <a:lnTo>
                      <a:pt x="226" y="50"/>
                    </a:lnTo>
                    <a:lnTo>
                      <a:pt x="226" y="54"/>
                    </a:lnTo>
                    <a:lnTo>
                      <a:pt x="226" y="54"/>
                    </a:lnTo>
                    <a:lnTo>
                      <a:pt x="226" y="58"/>
                    </a:lnTo>
                    <a:lnTo>
                      <a:pt x="226" y="58"/>
                    </a:lnTo>
                    <a:lnTo>
                      <a:pt x="226" y="58"/>
                    </a:lnTo>
                    <a:lnTo>
                      <a:pt x="226" y="58"/>
                    </a:lnTo>
                    <a:lnTo>
                      <a:pt x="230" y="66"/>
                    </a:lnTo>
                    <a:lnTo>
                      <a:pt x="230" y="74"/>
                    </a:lnTo>
                    <a:lnTo>
                      <a:pt x="230" y="80"/>
                    </a:lnTo>
                    <a:lnTo>
                      <a:pt x="234" y="88"/>
                    </a:lnTo>
                    <a:lnTo>
                      <a:pt x="234" y="96"/>
                    </a:lnTo>
                    <a:lnTo>
                      <a:pt x="234" y="100"/>
                    </a:lnTo>
                    <a:lnTo>
                      <a:pt x="234" y="108"/>
                    </a:lnTo>
                    <a:lnTo>
                      <a:pt x="234" y="112"/>
                    </a:lnTo>
                    <a:lnTo>
                      <a:pt x="238" y="116"/>
                    </a:lnTo>
                    <a:lnTo>
                      <a:pt x="238" y="120"/>
                    </a:lnTo>
                    <a:lnTo>
                      <a:pt x="238" y="122"/>
                    </a:lnTo>
                    <a:lnTo>
                      <a:pt x="238" y="126"/>
                    </a:lnTo>
                    <a:lnTo>
                      <a:pt x="238" y="130"/>
                    </a:lnTo>
                    <a:lnTo>
                      <a:pt x="238" y="134"/>
                    </a:lnTo>
                    <a:lnTo>
                      <a:pt x="242" y="138"/>
                    </a:lnTo>
                    <a:lnTo>
                      <a:pt x="242" y="142"/>
                    </a:lnTo>
                    <a:lnTo>
                      <a:pt x="242" y="146"/>
                    </a:lnTo>
                    <a:lnTo>
                      <a:pt x="242" y="150"/>
                    </a:lnTo>
                    <a:lnTo>
                      <a:pt x="242" y="150"/>
                    </a:lnTo>
                    <a:lnTo>
                      <a:pt x="242" y="154"/>
                    </a:lnTo>
                    <a:lnTo>
                      <a:pt x="246" y="158"/>
                    </a:lnTo>
                    <a:lnTo>
                      <a:pt x="246" y="158"/>
                    </a:lnTo>
                    <a:lnTo>
                      <a:pt x="246" y="158"/>
                    </a:lnTo>
                    <a:lnTo>
                      <a:pt x="246" y="162"/>
                    </a:lnTo>
                    <a:lnTo>
                      <a:pt x="246" y="162"/>
                    </a:lnTo>
                    <a:lnTo>
                      <a:pt x="246" y="162"/>
                    </a:lnTo>
                    <a:lnTo>
                      <a:pt x="246" y="166"/>
                    </a:lnTo>
                    <a:lnTo>
                      <a:pt x="246" y="166"/>
                    </a:lnTo>
                    <a:lnTo>
                      <a:pt x="250" y="170"/>
                    </a:lnTo>
                    <a:lnTo>
                      <a:pt x="250" y="172"/>
                    </a:lnTo>
                    <a:lnTo>
                      <a:pt x="250" y="172"/>
                    </a:lnTo>
                    <a:lnTo>
                      <a:pt x="250" y="176"/>
                    </a:lnTo>
                    <a:lnTo>
                      <a:pt x="250" y="176"/>
                    </a:lnTo>
                    <a:lnTo>
                      <a:pt x="250" y="176"/>
                    </a:lnTo>
                    <a:lnTo>
                      <a:pt x="254" y="180"/>
                    </a:lnTo>
                    <a:lnTo>
                      <a:pt x="254" y="180"/>
                    </a:lnTo>
                    <a:lnTo>
                      <a:pt x="254" y="184"/>
                    </a:lnTo>
                    <a:lnTo>
                      <a:pt x="254" y="184"/>
                    </a:lnTo>
                    <a:lnTo>
                      <a:pt x="254" y="184"/>
                    </a:lnTo>
                    <a:lnTo>
                      <a:pt x="258" y="188"/>
                    </a:lnTo>
                    <a:lnTo>
                      <a:pt x="258" y="188"/>
                    </a:lnTo>
                    <a:lnTo>
                      <a:pt x="258" y="188"/>
                    </a:lnTo>
                    <a:lnTo>
                      <a:pt x="258" y="192"/>
                    </a:lnTo>
                    <a:lnTo>
                      <a:pt x="260" y="192"/>
                    </a:lnTo>
                    <a:lnTo>
                      <a:pt x="260" y="192"/>
                    </a:lnTo>
                    <a:lnTo>
                      <a:pt x="260" y="196"/>
                    </a:lnTo>
                    <a:lnTo>
                      <a:pt x="260" y="196"/>
                    </a:lnTo>
                    <a:lnTo>
                      <a:pt x="260" y="196"/>
                    </a:lnTo>
                    <a:lnTo>
                      <a:pt x="264" y="196"/>
                    </a:lnTo>
                    <a:lnTo>
                      <a:pt x="264" y="196"/>
                    </a:lnTo>
                    <a:lnTo>
                      <a:pt x="264" y="196"/>
                    </a:lnTo>
                    <a:lnTo>
                      <a:pt x="264" y="196"/>
                    </a:lnTo>
                    <a:lnTo>
                      <a:pt x="264" y="200"/>
                    </a:lnTo>
                    <a:lnTo>
                      <a:pt x="268" y="200"/>
                    </a:lnTo>
                    <a:lnTo>
                      <a:pt x="268" y="200"/>
                    </a:lnTo>
                    <a:lnTo>
                      <a:pt x="268" y="200"/>
                    </a:lnTo>
                    <a:lnTo>
                      <a:pt x="268" y="200"/>
                    </a:lnTo>
                    <a:lnTo>
                      <a:pt x="272" y="200"/>
                    </a:lnTo>
                    <a:lnTo>
                      <a:pt x="272" y="200"/>
                    </a:lnTo>
                    <a:lnTo>
                      <a:pt x="272" y="200"/>
                    </a:lnTo>
                    <a:lnTo>
                      <a:pt x="276" y="200"/>
                    </a:lnTo>
                    <a:lnTo>
                      <a:pt x="276" y="200"/>
                    </a:lnTo>
                    <a:lnTo>
                      <a:pt x="276" y="200"/>
                    </a:lnTo>
                    <a:lnTo>
                      <a:pt x="280" y="200"/>
                    </a:lnTo>
                    <a:lnTo>
                      <a:pt x="280" y="200"/>
                    </a:lnTo>
                    <a:lnTo>
                      <a:pt x="280" y="204"/>
                    </a:lnTo>
                    <a:lnTo>
                      <a:pt x="284" y="204"/>
                    </a:lnTo>
                    <a:lnTo>
                      <a:pt x="284" y="204"/>
                    </a:lnTo>
                    <a:lnTo>
                      <a:pt x="284" y="204"/>
                    </a:lnTo>
                    <a:lnTo>
                      <a:pt x="288" y="204"/>
                    </a:lnTo>
                    <a:lnTo>
                      <a:pt x="292" y="204"/>
                    </a:lnTo>
                    <a:lnTo>
                      <a:pt x="292" y="204"/>
                    </a:lnTo>
                    <a:lnTo>
                      <a:pt x="296" y="204"/>
                    </a:lnTo>
                    <a:lnTo>
                      <a:pt x="296" y="204"/>
                    </a:lnTo>
                    <a:lnTo>
                      <a:pt x="300" y="204"/>
                    </a:lnTo>
                    <a:lnTo>
                      <a:pt x="300" y="204"/>
                    </a:lnTo>
                    <a:lnTo>
                      <a:pt x="304" y="204"/>
                    </a:lnTo>
                    <a:lnTo>
                      <a:pt x="308" y="204"/>
                    </a:lnTo>
                    <a:lnTo>
                      <a:pt x="308" y="204"/>
                    </a:lnTo>
                    <a:lnTo>
                      <a:pt x="310" y="204"/>
                    </a:lnTo>
                    <a:lnTo>
                      <a:pt x="310" y="204"/>
                    </a:lnTo>
                    <a:lnTo>
                      <a:pt x="314" y="204"/>
                    </a:lnTo>
                    <a:lnTo>
                      <a:pt x="318" y="204"/>
                    </a:lnTo>
                    <a:lnTo>
                      <a:pt x="318" y="204"/>
                    </a:lnTo>
                    <a:lnTo>
                      <a:pt x="322" y="204"/>
                    </a:lnTo>
                    <a:lnTo>
                      <a:pt x="322" y="204"/>
                    </a:lnTo>
                    <a:lnTo>
                      <a:pt x="326" y="204"/>
                    </a:lnTo>
                    <a:lnTo>
                      <a:pt x="330" y="204"/>
                    </a:lnTo>
                    <a:lnTo>
                      <a:pt x="330" y="204"/>
                    </a:lnTo>
                    <a:lnTo>
                      <a:pt x="334" y="204"/>
                    </a:lnTo>
                    <a:lnTo>
                      <a:pt x="334" y="204"/>
                    </a:lnTo>
                    <a:lnTo>
                      <a:pt x="334" y="204"/>
                    </a:lnTo>
                    <a:lnTo>
                      <a:pt x="338" y="204"/>
                    </a:lnTo>
                    <a:lnTo>
                      <a:pt x="338" y="204"/>
                    </a:lnTo>
                    <a:lnTo>
                      <a:pt x="342" y="204"/>
                    </a:lnTo>
                    <a:lnTo>
                      <a:pt x="346" y="204"/>
                    </a:lnTo>
                    <a:lnTo>
                      <a:pt x="346" y="204"/>
                    </a:lnTo>
                    <a:lnTo>
                      <a:pt x="350" y="204"/>
                    </a:lnTo>
                    <a:lnTo>
                      <a:pt x="350" y="204"/>
                    </a:lnTo>
                    <a:lnTo>
                      <a:pt x="354" y="204"/>
                    </a:lnTo>
                    <a:lnTo>
                      <a:pt x="356" y="204"/>
                    </a:lnTo>
                    <a:lnTo>
                      <a:pt x="356" y="204"/>
                    </a:lnTo>
                    <a:lnTo>
                      <a:pt x="360" y="204"/>
                    </a:lnTo>
                    <a:lnTo>
                      <a:pt x="364" y="204"/>
                    </a:lnTo>
                    <a:lnTo>
                      <a:pt x="364" y="204"/>
                    </a:lnTo>
                    <a:lnTo>
                      <a:pt x="368" y="204"/>
                    </a:lnTo>
                    <a:lnTo>
                      <a:pt x="368" y="204"/>
                    </a:lnTo>
                    <a:lnTo>
                      <a:pt x="372" y="204"/>
                    </a:lnTo>
                    <a:lnTo>
                      <a:pt x="376" y="204"/>
                    </a:lnTo>
                    <a:lnTo>
                      <a:pt x="376" y="204"/>
                    </a:lnTo>
                    <a:lnTo>
                      <a:pt x="380" y="204"/>
                    </a:lnTo>
                    <a:lnTo>
                      <a:pt x="384" y="204"/>
                    </a:lnTo>
                    <a:lnTo>
                      <a:pt x="384" y="204"/>
                    </a:lnTo>
                    <a:lnTo>
                      <a:pt x="388" y="204"/>
                    </a:lnTo>
                    <a:lnTo>
                      <a:pt x="388" y="204"/>
                    </a:lnTo>
                    <a:lnTo>
                      <a:pt x="392" y="204"/>
                    </a:lnTo>
                    <a:lnTo>
                      <a:pt x="396" y="204"/>
                    </a:lnTo>
                    <a:lnTo>
                      <a:pt x="396" y="204"/>
                    </a:lnTo>
                    <a:lnTo>
                      <a:pt x="400" y="204"/>
                    </a:lnTo>
                    <a:lnTo>
                      <a:pt x="404" y="204"/>
                    </a:lnTo>
                    <a:lnTo>
                      <a:pt x="404" y="204"/>
                    </a:lnTo>
                    <a:lnTo>
                      <a:pt x="406" y="204"/>
                    </a:lnTo>
                    <a:lnTo>
                      <a:pt x="406" y="204"/>
                    </a:lnTo>
                    <a:lnTo>
                      <a:pt x="410" y="204"/>
                    </a:lnTo>
                    <a:lnTo>
                      <a:pt x="414" y="204"/>
                    </a:lnTo>
                    <a:lnTo>
                      <a:pt x="414" y="204"/>
                    </a:lnTo>
                    <a:lnTo>
                      <a:pt x="418" y="204"/>
                    </a:lnTo>
                    <a:lnTo>
                      <a:pt x="422" y="204"/>
                    </a:lnTo>
                    <a:lnTo>
                      <a:pt x="422" y="204"/>
                    </a:lnTo>
                    <a:lnTo>
                      <a:pt x="426" y="204"/>
                    </a:lnTo>
                    <a:lnTo>
                      <a:pt x="430" y="204"/>
                    </a:lnTo>
                    <a:lnTo>
                      <a:pt x="430" y="204"/>
                    </a:lnTo>
                    <a:lnTo>
                      <a:pt x="434" y="204"/>
                    </a:lnTo>
                    <a:lnTo>
                      <a:pt x="438" y="204"/>
                    </a:lnTo>
                    <a:lnTo>
                      <a:pt x="438" y="204"/>
                    </a:lnTo>
                    <a:lnTo>
                      <a:pt x="442" y="204"/>
                    </a:lnTo>
                    <a:lnTo>
                      <a:pt x="442" y="204"/>
                    </a:lnTo>
                    <a:lnTo>
                      <a:pt x="446" y="204"/>
                    </a:lnTo>
                    <a:lnTo>
                      <a:pt x="450" y="204"/>
                    </a:lnTo>
                    <a:lnTo>
                      <a:pt x="450" y="204"/>
                    </a:lnTo>
                    <a:lnTo>
                      <a:pt x="452" y="204"/>
                    </a:lnTo>
                    <a:lnTo>
                      <a:pt x="456" y="204"/>
                    </a:lnTo>
                    <a:lnTo>
                      <a:pt x="456" y="204"/>
                    </a:lnTo>
                    <a:lnTo>
                      <a:pt x="460" y="204"/>
                    </a:lnTo>
                    <a:lnTo>
                      <a:pt x="460" y="204"/>
                    </a:lnTo>
                    <a:lnTo>
                      <a:pt x="464" y="204"/>
                    </a:lnTo>
                    <a:lnTo>
                      <a:pt x="468" y="204"/>
                    </a:lnTo>
                    <a:lnTo>
                      <a:pt x="468" y="204"/>
                    </a:lnTo>
                    <a:lnTo>
                      <a:pt x="472" y="204"/>
                    </a:lnTo>
                    <a:lnTo>
                      <a:pt x="476" y="204"/>
                    </a:lnTo>
                    <a:lnTo>
                      <a:pt x="476" y="204"/>
                    </a:lnTo>
                    <a:lnTo>
                      <a:pt x="480" y="204"/>
                    </a:lnTo>
                    <a:lnTo>
                      <a:pt x="480" y="204"/>
                    </a:lnTo>
                    <a:lnTo>
                      <a:pt x="484" y="204"/>
                    </a:lnTo>
                    <a:lnTo>
                      <a:pt x="488" y="204"/>
                    </a:lnTo>
                    <a:lnTo>
                      <a:pt x="488" y="204"/>
                    </a:lnTo>
                    <a:lnTo>
                      <a:pt x="492" y="204"/>
                    </a:lnTo>
                    <a:lnTo>
                      <a:pt x="492" y="204"/>
                    </a:lnTo>
                    <a:lnTo>
                      <a:pt x="496" y="204"/>
                    </a:lnTo>
                    <a:lnTo>
                      <a:pt x="496" y="204"/>
                    </a:lnTo>
                    <a:lnTo>
                      <a:pt x="500" y="204"/>
                    </a:lnTo>
                    <a:lnTo>
                      <a:pt x="502" y="204"/>
                    </a:lnTo>
                    <a:lnTo>
                      <a:pt x="502" y="204"/>
                    </a:lnTo>
                    <a:lnTo>
                      <a:pt x="506" y="204"/>
                    </a:lnTo>
                    <a:lnTo>
                      <a:pt x="510" y="204"/>
                    </a:lnTo>
                    <a:lnTo>
                      <a:pt x="510" y="204"/>
                    </a:lnTo>
                    <a:lnTo>
                      <a:pt x="514" y="204"/>
                    </a:lnTo>
                    <a:lnTo>
                      <a:pt x="518" y="204"/>
                    </a:lnTo>
                    <a:lnTo>
                      <a:pt x="518" y="204"/>
                    </a:lnTo>
                    <a:lnTo>
                      <a:pt x="522" y="204"/>
                    </a:lnTo>
                    <a:lnTo>
                      <a:pt x="522" y="204"/>
                    </a:lnTo>
                    <a:lnTo>
                      <a:pt x="526" y="204"/>
                    </a:lnTo>
                    <a:lnTo>
                      <a:pt x="526" y="204"/>
                    </a:lnTo>
                    <a:lnTo>
                      <a:pt x="530" y="204"/>
                    </a:lnTo>
                    <a:lnTo>
                      <a:pt x="534" y="204"/>
                    </a:lnTo>
                    <a:lnTo>
                      <a:pt x="534" y="204"/>
                    </a:lnTo>
                    <a:lnTo>
                      <a:pt x="538" y="204"/>
                    </a:lnTo>
                    <a:lnTo>
                      <a:pt x="542" y="204"/>
                    </a:lnTo>
                    <a:lnTo>
                      <a:pt x="542" y="204"/>
                    </a:lnTo>
                    <a:lnTo>
                      <a:pt x="546" y="204"/>
                    </a:lnTo>
                    <a:lnTo>
                      <a:pt x="546" y="204"/>
                    </a:lnTo>
                    <a:lnTo>
                      <a:pt x="548" y="204"/>
                    </a:lnTo>
                    <a:lnTo>
                      <a:pt x="552" y="204"/>
                    </a:lnTo>
                    <a:lnTo>
                      <a:pt x="556" y="204"/>
                    </a:lnTo>
                    <a:lnTo>
                      <a:pt x="556" y="204"/>
                    </a:lnTo>
                    <a:lnTo>
                      <a:pt x="560" y="204"/>
                    </a:lnTo>
                    <a:lnTo>
                      <a:pt x="564" y="204"/>
                    </a:lnTo>
                    <a:lnTo>
                      <a:pt x="564" y="204"/>
                    </a:lnTo>
                    <a:lnTo>
                      <a:pt x="568" y="204"/>
                    </a:lnTo>
                    <a:lnTo>
                      <a:pt x="568" y="204"/>
                    </a:lnTo>
                    <a:lnTo>
                      <a:pt x="572" y="204"/>
                    </a:lnTo>
                    <a:lnTo>
                      <a:pt x="576" y="204"/>
                    </a:lnTo>
                    <a:lnTo>
                      <a:pt x="576" y="204"/>
                    </a:lnTo>
                    <a:lnTo>
                      <a:pt x="580" y="204"/>
                    </a:lnTo>
                    <a:lnTo>
                      <a:pt x="580" y="204"/>
                    </a:lnTo>
                    <a:lnTo>
                      <a:pt x="584" y="204"/>
                    </a:lnTo>
                    <a:lnTo>
                      <a:pt x="588" y="204"/>
                    </a:lnTo>
                    <a:lnTo>
                      <a:pt x="588" y="204"/>
                    </a:lnTo>
                    <a:lnTo>
                      <a:pt x="592" y="204"/>
                    </a:lnTo>
                    <a:lnTo>
                      <a:pt x="592" y="204"/>
                    </a:lnTo>
                    <a:lnTo>
                      <a:pt x="596" y="204"/>
                    </a:lnTo>
                    <a:lnTo>
                      <a:pt x="598" y="204"/>
                    </a:lnTo>
                    <a:lnTo>
                      <a:pt x="598" y="204"/>
                    </a:lnTo>
                    <a:lnTo>
                      <a:pt x="602" y="204"/>
                    </a:lnTo>
                    <a:lnTo>
                      <a:pt x="602" y="204"/>
                    </a:lnTo>
                    <a:lnTo>
                      <a:pt x="606" y="200"/>
                    </a:lnTo>
                    <a:lnTo>
                      <a:pt x="610" y="200"/>
                    </a:lnTo>
                    <a:lnTo>
                      <a:pt x="610" y="204"/>
                    </a:lnTo>
                    <a:lnTo>
                      <a:pt x="614" y="204"/>
                    </a:lnTo>
                    <a:lnTo>
                      <a:pt x="618" y="204"/>
                    </a:lnTo>
                    <a:lnTo>
                      <a:pt x="618" y="204"/>
                    </a:lnTo>
                    <a:lnTo>
                      <a:pt x="622" y="204"/>
                    </a:lnTo>
                    <a:lnTo>
                      <a:pt x="626" y="204"/>
                    </a:lnTo>
                    <a:lnTo>
                      <a:pt x="626" y="204"/>
                    </a:lnTo>
                    <a:lnTo>
                      <a:pt x="630" y="204"/>
                    </a:lnTo>
                    <a:lnTo>
                      <a:pt x="630" y="204"/>
                    </a:lnTo>
                    <a:lnTo>
                      <a:pt x="634" y="204"/>
                    </a:lnTo>
                    <a:lnTo>
                      <a:pt x="638" y="204"/>
                    </a:lnTo>
                    <a:lnTo>
                      <a:pt x="638" y="204"/>
                    </a:lnTo>
                    <a:lnTo>
                      <a:pt x="642" y="204"/>
                    </a:lnTo>
                    <a:lnTo>
                      <a:pt x="644" y="204"/>
                    </a:lnTo>
                    <a:lnTo>
                      <a:pt x="644" y="204"/>
                    </a:lnTo>
                    <a:lnTo>
                      <a:pt x="648" y="204"/>
                    </a:lnTo>
                    <a:lnTo>
                      <a:pt x="648" y="200"/>
                    </a:lnTo>
                    <a:lnTo>
                      <a:pt x="652" y="204"/>
                    </a:lnTo>
                    <a:lnTo>
                      <a:pt x="652" y="204"/>
                    </a:lnTo>
                    <a:lnTo>
                      <a:pt x="656" y="204"/>
                    </a:lnTo>
                    <a:lnTo>
                      <a:pt x="660" y="204"/>
                    </a:lnTo>
                    <a:lnTo>
                      <a:pt x="664" y="204"/>
                    </a:lnTo>
                    <a:lnTo>
                      <a:pt x="664" y="200"/>
                    </a:lnTo>
                    <a:lnTo>
                      <a:pt x="668" y="204"/>
                    </a:lnTo>
                    <a:lnTo>
                      <a:pt x="668" y="204"/>
                    </a:lnTo>
                    <a:lnTo>
                      <a:pt x="672" y="200"/>
                    </a:lnTo>
                    <a:lnTo>
                      <a:pt x="676" y="204"/>
                    </a:lnTo>
                    <a:lnTo>
                      <a:pt x="676" y="204"/>
                    </a:lnTo>
                    <a:lnTo>
                      <a:pt x="680" y="200"/>
                    </a:lnTo>
                    <a:lnTo>
                      <a:pt x="684" y="200"/>
                    </a:lnTo>
                    <a:lnTo>
                      <a:pt x="684" y="200"/>
                    </a:lnTo>
                    <a:lnTo>
                      <a:pt x="688" y="200"/>
                    </a:lnTo>
                    <a:lnTo>
                      <a:pt x="688" y="20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 name="Rectangle 243"/>
              <p:cNvSpPr>
                <a:spLocks noChangeArrowheads="1"/>
              </p:cNvSpPr>
              <p:nvPr/>
            </p:nvSpPr>
            <p:spPr bwMode="auto">
              <a:xfrm>
                <a:off x="4090" y="2167"/>
                <a:ext cx="1080" cy="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1F1A17"/>
                    </a:solidFill>
                    <a:effectLst/>
                    <a:latin typeface="Times New Roman" panose="02020603050405020304" pitchFamily="18" charset="0"/>
                  </a:rPr>
                  <a:t>Polymeric C    20 °C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5" name="Rectangle 244"/>
              <p:cNvSpPr>
                <a:spLocks noChangeArrowheads="1"/>
              </p:cNvSpPr>
              <p:nvPr/>
            </p:nvSpPr>
            <p:spPr bwMode="auto">
              <a:xfrm>
                <a:off x="4715" y="2243"/>
                <a:ext cx="83"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1F1A17"/>
                    </a:solidFill>
                    <a:effectLst/>
                    <a:latin typeface="Times New Roman" panose="02020603050405020304" pitchFamily="18" charset="0"/>
                  </a:rPr>
                  <a:t>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sp>
          <p:nvSpPr>
            <p:cNvPr id="351" name="TextBox 350"/>
            <p:cNvSpPr txBox="1"/>
            <p:nvPr/>
          </p:nvSpPr>
          <p:spPr>
            <a:xfrm>
              <a:off x="7707099" y="4668679"/>
              <a:ext cx="832279" cy="246221"/>
            </a:xfrm>
            <a:prstGeom prst="rect">
              <a:avLst/>
            </a:prstGeom>
            <a:noFill/>
          </p:spPr>
          <p:txBody>
            <a:bodyPr wrap="none" rtlCol="0">
              <a:spAutoFit/>
            </a:bodyPr>
            <a:lstStyle/>
            <a:p>
              <a:r>
                <a:rPr lang="en-US" sz="1000" b="1" dirty="0"/>
                <a:t>Time (min)</a:t>
              </a:r>
            </a:p>
          </p:txBody>
        </p:sp>
      </p:grpSp>
      <p:grpSp>
        <p:nvGrpSpPr>
          <p:cNvPr id="359" name="Group 358"/>
          <p:cNvGrpSpPr/>
          <p:nvPr/>
        </p:nvGrpSpPr>
        <p:grpSpPr>
          <a:xfrm>
            <a:off x="2362200" y="1717675"/>
            <a:ext cx="3313113" cy="1560593"/>
            <a:chOff x="2362200" y="1717675"/>
            <a:chExt cx="3313113" cy="1560593"/>
          </a:xfrm>
        </p:grpSpPr>
        <p:grpSp>
          <p:nvGrpSpPr>
            <p:cNvPr id="16" name="Group 4"/>
            <p:cNvGrpSpPr>
              <a:grpSpLocks noChangeAspect="1"/>
            </p:cNvGrpSpPr>
            <p:nvPr/>
          </p:nvGrpSpPr>
          <p:grpSpPr bwMode="auto">
            <a:xfrm>
              <a:off x="2362200" y="1717675"/>
              <a:ext cx="3313113" cy="1430338"/>
              <a:chOff x="1488" y="1082"/>
              <a:chExt cx="2087" cy="901"/>
            </a:xfrm>
          </p:grpSpPr>
          <p:sp>
            <p:nvSpPr>
              <p:cNvPr id="17" name="AutoShape 3"/>
              <p:cNvSpPr>
                <a:spLocks noChangeAspect="1" noChangeArrowheads="1" noTextEdit="1"/>
              </p:cNvSpPr>
              <p:nvPr/>
            </p:nvSpPr>
            <p:spPr bwMode="auto">
              <a:xfrm>
                <a:off x="1488" y="1082"/>
                <a:ext cx="2087" cy="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Rectangle 5"/>
              <p:cNvSpPr>
                <a:spLocks noChangeArrowheads="1"/>
              </p:cNvSpPr>
              <p:nvPr/>
            </p:nvSpPr>
            <p:spPr bwMode="auto">
              <a:xfrm>
                <a:off x="2273" y="1420"/>
                <a:ext cx="92" cy="361"/>
              </a:xfrm>
              <a:prstGeom prst="rect">
                <a:avLst/>
              </a:prstGeom>
              <a:solidFill>
                <a:srgbClr val="B9DB7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Rectangle 6"/>
              <p:cNvSpPr>
                <a:spLocks noChangeArrowheads="1"/>
              </p:cNvSpPr>
              <p:nvPr/>
            </p:nvSpPr>
            <p:spPr bwMode="auto">
              <a:xfrm>
                <a:off x="3257" y="1276"/>
                <a:ext cx="102" cy="505"/>
              </a:xfrm>
              <a:prstGeom prst="rect">
                <a:avLst/>
              </a:prstGeom>
              <a:solidFill>
                <a:srgbClr val="75C5F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Rectangle 7"/>
              <p:cNvSpPr>
                <a:spLocks noChangeArrowheads="1"/>
              </p:cNvSpPr>
              <p:nvPr/>
            </p:nvSpPr>
            <p:spPr bwMode="auto">
              <a:xfrm>
                <a:off x="2783" y="1092"/>
                <a:ext cx="102" cy="695"/>
              </a:xfrm>
              <a:prstGeom prst="rect">
                <a:avLst/>
              </a:prstGeom>
              <a:solidFill>
                <a:srgbClr val="FFF5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Rectangle 8"/>
              <p:cNvSpPr>
                <a:spLocks noChangeArrowheads="1"/>
              </p:cNvSpPr>
              <p:nvPr/>
            </p:nvSpPr>
            <p:spPr bwMode="auto">
              <a:xfrm>
                <a:off x="1498" y="1102"/>
                <a:ext cx="1080" cy="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1F1A17"/>
                    </a:solidFill>
                    <a:effectLst/>
                    <a:latin typeface="Times New Roman" panose="02020603050405020304" pitchFamily="18" charset="0"/>
                  </a:rPr>
                  <a:t>Polymeric C    65 °C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2" name="Rectangle 9"/>
              <p:cNvSpPr>
                <a:spLocks noChangeArrowheads="1"/>
              </p:cNvSpPr>
              <p:nvPr/>
            </p:nvSpPr>
            <p:spPr bwMode="auto">
              <a:xfrm>
                <a:off x="2125" y="1178"/>
                <a:ext cx="83"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dirty="0">
                    <a:ln>
                      <a:noFill/>
                    </a:ln>
                    <a:solidFill>
                      <a:srgbClr val="1F1A17"/>
                    </a:solidFill>
                    <a:effectLst/>
                    <a:latin typeface="Times New Roman" panose="02020603050405020304" pitchFamily="18" charset="0"/>
                  </a:rPr>
                  <a:t>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3" name="Line 10"/>
              <p:cNvSpPr>
                <a:spLocks noChangeShapeType="1"/>
              </p:cNvSpPr>
              <p:nvPr/>
            </p:nvSpPr>
            <p:spPr bwMode="auto">
              <a:xfrm>
                <a:off x="1569"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Line 11"/>
              <p:cNvSpPr>
                <a:spLocks noChangeShapeType="1"/>
              </p:cNvSpPr>
              <p:nvPr/>
            </p:nvSpPr>
            <p:spPr bwMode="auto">
              <a:xfrm>
                <a:off x="1630"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Rectangle 12"/>
              <p:cNvSpPr>
                <a:spLocks noChangeArrowheads="1"/>
              </p:cNvSpPr>
              <p:nvPr/>
            </p:nvSpPr>
            <p:spPr bwMode="auto">
              <a:xfrm>
                <a:off x="1665" y="1872"/>
                <a:ext cx="82"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 name="Line 13"/>
              <p:cNvSpPr>
                <a:spLocks noChangeShapeType="1"/>
              </p:cNvSpPr>
              <p:nvPr/>
            </p:nvSpPr>
            <p:spPr bwMode="auto">
              <a:xfrm>
                <a:off x="1691" y="1849"/>
                <a:ext cx="0" cy="19"/>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Line 14"/>
              <p:cNvSpPr>
                <a:spLocks noChangeShapeType="1"/>
              </p:cNvSpPr>
              <p:nvPr/>
            </p:nvSpPr>
            <p:spPr bwMode="auto">
              <a:xfrm>
                <a:off x="1753"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Line 15"/>
              <p:cNvSpPr>
                <a:spLocks noChangeShapeType="1"/>
              </p:cNvSpPr>
              <p:nvPr/>
            </p:nvSpPr>
            <p:spPr bwMode="auto">
              <a:xfrm>
                <a:off x="1814"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Line 16"/>
              <p:cNvSpPr>
                <a:spLocks noChangeShapeType="1"/>
              </p:cNvSpPr>
              <p:nvPr/>
            </p:nvSpPr>
            <p:spPr bwMode="auto">
              <a:xfrm>
                <a:off x="1876"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Rectangle 17"/>
              <p:cNvSpPr>
                <a:spLocks noChangeArrowheads="1"/>
              </p:cNvSpPr>
              <p:nvPr/>
            </p:nvSpPr>
            <p:spPr bwMode="auto">
              <a:xfrm>
                <a:off x="1908" y="1872"/>
                <a:ext cx="82"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1" name="Line 18"/>
              <p:cNvSpPr>
                <a:spLocks noChangeShapeType="1"/>
              </p:cNvSpPr>
              <p:nvPr/>
            </p:nvSpPr>
            <p:spPr bwMode="auto">
              <a:xfrm>
                <a:off x="1937" y="1849"/>
                <a:ext cx="0" cy="19"/>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Line 19"/>
              <p:cNvSpPr>
                <a:spLocks noChangeShapeType="1"/>
              </p:cNvSpPr>
              <p:nvPr/>
            </p:nvSpPr>
            <p:spPr bwMode="auto">
              <a:xfrm>
                <a:off x="1999"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Line 20"/>
              <p:cNvSpPr>
                <a:spLocks noChangeShapeType="1"/>
              </p:cNvSpPr>
              <p:nvPr/>
            </p:nvSpPr>
            <p:spPr bwMode="auto">
              <a:xfrm>
                <a:off x="2060"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Line 21"/>
              <p:cNvSpPr>
                <a:spLocks noChangeShapeType="1"/>
              </p:cNvSpPr>
              <p:nvPr/>
            </p:nvSpPr>
            <p:spPr bwMode="auto">
              <a:xfrm>
                <a:off x="2120"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Rectangle 22"/>
              <p:cNvSpPr>
                <a:spLocks noChangeArrowheads="1"/>
              </p:cNvSpPr>
              <p:nvPr/>
            </p:nvSpPr>
            <p:spPr bwMode="auto">
              <a:xfrm>
                <a:off x="2154" y="1872"/>
                <a:ext cx="82"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 name="Line 23"/>
              <p:cNvSpPr>
                <a:spLocks noChangeShapeType="1"/>
              </p:cNvSpPr>
              <p:nvPr/>
            </p:nvSpPr>
            <p:spPr bwMode="auto">
              <a:xfrm>
                <a:off x="2181" y="1849"/>
                <a:ext cx="0" cy="19"/>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Line 24"/>
              <p:cNvSpPr>
                <a:spLocks noChangeShapeType="1"/>
              </p:cNvSpPr>
              <p:nvPr/>
            </p:nvSpPr>
            <p:spPr bwMode="auto">
              <a:xfrm>
                <a:off x="2242"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Line 25"/>
              <p:cNvSpPr>
                <a:spLocks noChangeShapeType="1"/>
              </p:cNvSpPr>
              <p:nvPr/>
            </p:nvSpPr>
            <p:spPr bwMode="auto">
              <a:xfrm>
                <a:off x="2304"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Line 26"/>
              <p:cNvSpPr>
                <a:spLocks noChangeShapeType="1"/>
              </p:cNvSpPr>
              <p:nvPr/>
            </p:nvSpPr>
            <p:spPr bwMode="auto">
              <a:xfrm>
                <a:off x="2365"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Rectangle 27"/>
              <p:cNvSpPr>
                <a:spLocks noChangeArrowheads="1"/>
              </p:cNvSpPr>
              <p:nvPr/>
            </p:nvSpPr>
            <p:spPr bwMode="auto">
              <a:xfrm>
                <a:off x="2386" y="1872"/>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1" name="Line 28"/>
              <p:cNvSpPr>
                <a:spLocks noChangeShapeType="1"/>
              </p:cNvSpPr>
              <p:nvPr/>
            </p:nvSpPr>
            <p:spPr bwMode="auto">
              <a:xfrm>
                <a:off x="2427" y="1849"/>
                <a:ext cx="0" cy="19"/>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Line 29"/>
              <p:cNvSpPr>
                <a:spLocks noChangeShapeType="1"/>
              </p:cNvSpPr>
              <p:nvPr/>
            </p:nvSpPr>
            <p:spPr bwMode="auto">
              <a:xfrm>
                <a:off x="2488"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Line 30"/>
              <p:cNvSpPr>
                <a:spLocks noChangeShapeType="1"/>
              </p:cNvSpPr>
              <p:nvPr/>
            </p:nvSpPr>
            <p:spPr bwMode="auto">
              <a:xfrm>
                <a:off x="2549"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Line 31"/>
              <p:cNvSpPr>
                <a:spLocks noChangeShapeType="1"/>
              </p:cNvSpPr>
              <p:nvPr/>
            </p:nvSpPr>
            <p:spPr bwMode="auto">
              <a:xfrm>
                <a:off x="2610"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Rectangle 32"/>
              <p:cNvSpPr>
                <a:spLocks noChangeArrowheads="1"/>
              </p:cNvSpPr>
              <p:nvPr/>
            </p:nvSpPr>
            <p:spPr bwMode="auto">
              <a:xfrm>
                <a:off x="2631" y="1872"/>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 name="Line 33"/>
              <p:cNvSpPr>
                <a:spLocks noChangeShapeType="1"/>
              </p:cNvSpPr>
              <p:nvPr/>
            </p:nvSpPr>
            <p:spPr bwMode="auto">
              <a:xfrm>
                <a:off x="2671" y="1849"/>
                <a:ext cx="0" cy="19"/>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Line 34"/>
              <p:cNvSpPr>
                <a:spLocks noChangeShapeType="1"/>
              </p:cNvSpPr>
              <p:nvPr/>
            </p:nvSpPr>
            <p:spPr bwMode="auto">
              <a:xfrm>
                <a:off x="2733"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Line 35"/>
              <p:cNvSpPr>
                <a:spLocks noChangeShapeType="1"/>
              </p:cNvSpPr>
              <p:nvPr/>
            </p:nvSpPr>
            <p:spPr bwMode="auto">
              <a:xfrm>
                <a:off x="2794"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Line 36"/>
              <p:cNvSpPr>
                <a:spLocks noChangeShapeType="1"/>
              </p:cNvSpPr>
              <p:nvPr/>
            </p:nvSpPr>
            <p:spPr bwMode="auto">
              <a:xfrm>
                <a:off x="2856"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Rectangle 37"/>
              <p:cNvSpPr>
                <a:spLocks noChangeArrowheads="1"/>
              </p:cNvSpPr>
              <p:nvPr/>
            </p:nvSpPr>
            <p:spPr bwMode="auto">
              <a:xfrm>
                <a:off x="2875" y="1872"/>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1" name="Line 38"/>
              <p:cNvSpPr>
                <a:spLocks noChangeShapeType="1"/>
              </p:cNvSpPr>
              <p:nvPr/>
            </p:nvSpPr>
            <p:spPr bwMode="auto">
              <a:xfrm>
                <a:off x="2917" y="1849"/>
                <a:ext cx="0" cy="19"/>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Line 39"/>
              <p:cNvSpPr>
                <a:spLocks noChangeShapeType="1"/>
              </p:cNvSpPr>
              <p:nvPr/>
            </p:nvSpPr>
            <p:spPr bwMode="auto">
              <a:xfrm>
                <a:off x="2979"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Line 40"/>
              <p:cNvSpPr>
                <a:spLocks noChangeShapeType="1"/>
              </p:cNvSpPr>
              <p:nvPr/>
            </p:nvSpPr>
            <p:spPr bwMode="auto">
              <a:xfrm>
                <a:off x="3040"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Line 41"/>
              <p:cNvSpPr>
                <a:spLocks noChangeShapeType="1"/>
              </p:cNvSpPr>
              <p:nvPr/>
            </p:nvSpPr>
            <p:spPr bwMode="auto">
              <a:xfrm>
                <a:off x="3101"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Rectangle 42"/>
              <p:cNvSpPr>
                <a:spLocks noChangeArrowheads="1"/>
              </p:cNvSpPr>
              <p:nvPr/>
            </p:nvSpPr>
            <p:spPr bwMode="auto">
              <a:xfrm>
                <a:off x="3121" y="1872"/>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 name="Line 43"/>
              <p:cNvSpPr>
                <a:spLocks noChangeShapeType="1"/>
              </p:cNvSpPr>
              <p:nvPr/>
            </p:nvSpPr>
            <p:spPr bwMode="auto">
              <a:xfrm>
                <a:off x="3161" y="1849"/>
                <a:ext cx="0" cy="19"/>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Line 44"/>
              <p:cNvSpPr>
                <a:spLocks noChangeShapeType="1"/>
              </p:cNvSpPr>
              <p:nvPr/>
            </p:nvSpPr>
            <p:spPr bwMode="auto">
              <a:xfrm>
                <a:off x="3222"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Line 45"/>
              <p:cNvSpPr>
                <a:spLocks noChangeShapeType="1"/>
              </p:cNvSpPr>
              <p:nvPr/>
            </p:nvSpPr>
            <p:spPr bwMode="auto">
              <a:xfrm>
                <a:off x="3284"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Line 46"/>
              <p:cNvSpPr>
                <a:spLocks noChangeShapeType="1"/>
              </p:cNvSpPr>
              <p:nvPr/>
            </p:nvSpPr>
            <p:spPr bwMode="auto">
              <a:xfrm>
                <a:off x="3345"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Rectangle 47"/>
              <p:cNvSpPr>
                <a:spLocks noChangeArrowheads="1"/>
              </p:cNvSpPr>
              <p:nvPr/>
            </p:nvSpPr>
            <p:spPr bwMode="auto">
              <a:xfrm>
                <a:off x="3366" y="1872"/>
                <a:ext cx="12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131516"/>
                    </a:solidFill>
                    <a:effectLst/>
                    <a:latin typeface="Arial" panose="020B0604020202020204" pitchFamily="34" charset="0"/>
                  </a:rPr>
                  <a:t>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 name="Line 48"/>
              <p:cNvSpPr>
                <a:spLocks noChangeShapeType="1"/>
              </p:cNvSpPr>
              <p:nvPr/>
            </p:nvSpPr>
            <p:spPr bwMode="auto">
              <a:xfrm>
                <a:off x="3407" y="1849"/>
                <a:ext cx="0" cy="19"/>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Line 49"/>
              <p:cNvSpPr>
                <a:spLocks noChangeShapeType="1"/>
              </p:cNvSpPr>
              <p:nvPr/>
            </p:nvSpPr>
            <p:spPr bwMode="auto">
              <a:xfrm>
                <a:off x="3468"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Line 50"/>
              <p:cNvSpPr>
                <a:spLocks noChangeShapeType="1"/>
              </p:cNvSpPr>
              <p:nvPr/>
            </p:nvSpPr>
            <p:spPr bwMode="auto">
              <a:xfrm>
                <a:off x="3530" y="1849"/>
                <a:ext cx="0" cy="7"/>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Line 51"/>
              <p:cNvSpPr>
                <a:spLocks noChangeShapeType="1"/>
              </p:cNvSpPr>
              <p:nvPr/>
            </p:nvSpPr>
            <p:spPr bwMode="auto">
              <a:xfrm>
                <a:off x="1511" y="1849"/>
                <a:ext cx="2045" cy="0"/>
              </a:xfrm>
              <a:prstGeom prst="line">
                <a:avLst/>
              </a:prstGeom>
              <a:noFill/>
              <a:ln w="12700">
                <a:solidFill>
                  <a:srgbClr val="131516"/>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52"/>
              <p:cNvSpPr>
                <a:spLocks/>
              </p:cNvSpPr>
              <p:nvPr/>
            </p:nvSpPr>
            <p:spPr bwMode="auto">
              <a:xfrm>
                <a:off x="1511" y="1762"/>
                <a:ext cx="324" cy="2"/>
              </a:xfrm>
              <a:custGeom>
                <a:avLst/>
                <a:gdLst>
                  <a:gd name="T0" fmla="*/ 12 w 648"/>
                  <a:gd name="T1" fmla="*/ 0 h 4"/>
                  <a:gd name="T2" fmla="*/ 24 w 648"/>
                  <a:gd name="T3" fmla="*/ 0 h 4"/>
                  <a:gd name="T4" fmla="*/ 38 w 648"/>
                  <a:gd name="T5" fmla="*/ 0 h 4"/>
                  <a:gd name="T6" fmla="*/ 46 w 648"/>
                  <a:gd name="T7" fmla="*/ 0 h 4"/>
                  <a:gd name="T8" fmla="*/ 58 w 648"/>
                  <a:gd name="T9" fmla="*/ 0 h 4"/>
                  <a:gd name="T10" fmla="*/ 70 w 648"/>
                  <a:gd name="T11" fmla="*/ 0 h 4"/>
                  <a:gd name="T12" fmla="*/ 80 w 648"/>
                  <a:gd name="T13" fmla="*/ 0 h 4"/>
                  <a:gd name="T14" fmla="*/ 100 w 648"/>
                  <a:gd name="T15" fmla="*/ 0 h 4"/>
                  <a:gd name="T16" fmla="*/ 112 w 648"/>
                  <a:gd name="T17" fmla="*/ 0 h 4"/>
                  <a:gd name="T18" fmla="*/ 126 w 648"/>
                  <a:gd name="T19" fmla="*/ 0 h 4"/>
                  <a:gd name="T20" fmla="*/ 138 w 648"/>
                  <a:gd name="T21" fmla="*/ 0 h 4"/>
                  <a:gd name="T22" fmla="*/ 150 w 648"/>
                  <a:gd name="T23" fmla="*/ 0 h 4"/>
                  <a:gd name="T24" fmla="*/ 162 w 648"/>
                  <a:gd name="T25" fmla="*/ 4 h 4"/>
                  <a:gd name="T26" fmla="*/ 176 w 648"/>
                  <a:gd name="T27" fmla="*/ 4 h 4"/>
                  <a:gd name="T28" fmla="*/ 192 w 648"/>
                  <a:gd name="T29" fmla="*/ 4 h 4"/>
                  <a:gd name="T30" fmla="*/ 212 w 648"/>
                  <a:gd name="T31" fmla="*/ 4 h 4"/>
                  <a:gd name="T32" fmla="*/ 226 w 648"/>
                  <a:gd name="T33" fmla="*/ 4 h 4"/>
                  <a:gd name="T34" fmla="*/ 242 w 648"/>
                  <a:gd name="T35" fmla="*/ 4 h 4"/>
                  <a:gd name="T36" fmla="*/ 258 w 648"/>
                  <a:gd name="T37" fmla="*/ 4 h 4"/>
                  <a:gd name="T38" fmla="*/ 268 w 648"/>
                  <a:gd name="T39" fmla="*/ 4 h 4"/>
                  <a:gd name="T40" fmla="*/ 276 w 648"/>
                  <a:gd name="T41" fmla="*/ 0 h 4"/>
                  <a:gd name="T42" fmla="*/ 284 w 648"/>
                  <a:gd name="T43" fmla="*/ 0 h 4"/>
                  <a:gd name="T44" fmla="*/ 296 w 648"/>
                  <a:gd name="T45" fmla="*/ 4 h 4"/>
                  <a:gd name="T46" fmla="*/ 308 w 648"/>
                  <a:gd name="T47" fmla="*/ 4 h 4"/>
                  <a:gd name="T48" fmla="*/ 314 w 648"/>
                  <a:gd name="T49" fmla="*/ 4 h 4"/>
                  <a:gd name="T50" fmla="*/ 326 w 648"/>
                  <a:gd name="T51" fmla="*/ 4 h 4"/>
                  <a:gd name="T52" fmla="*/ 346 w 648"/>
                  <a:gd name="T53" fmla="*/ 4 h 4"/>
                  <a:gd name="T54" fmla="*/ 358 w 648"/>
                  <a:gd name="T55" fmla="*/ 4 h 4"/>
                  <a:gd name="T56" fmla="*/ 372 w 648"/>
                  <a:gd name="T57" fmla="*/ 4 h 4"/>
                  <a:gd name="T58" fmla="*/ 392 w 648"/>
                  <a:gd name="T59" fmla="*/ 4 h 4"/>
                  <a:gd name="T60" fmla="*/ 404 w 648"/>
                  <a:gd name="T61" fmla="*/ 4 h 4"/>
                  <a:gd name="T62" fmla="*/ 422 w 648"/>
                  <a:gd name="T63" fmla="*/ 4 h 4"/>
                  <a:gd name="T64" fmla="*/ 434 w 648"/>
                  <a:gd name="T65" fmla="*/ 4 h 4"/>
                  <a:gd name="T66" fmla="*/ 446 w 648"/>
                  <a:gd name="T67" fmla="*/ 4 h 4"/>
                  <a:gd name="T68" fmla="*/ 464 w 648"/>
                  <a:gd name="T69" fmla="*/ 4 h 4"/>
                  <a:gd name="T70" fmla="*/ 480 w 648"/>
                  <a:gd name="T71" fmla="*/ 4 h 4"/>
                  <a:gd name="T72" fmla="*/ 492 w 648"/>
                  <a:gd name="T73" fmla="*/ 4 h 4"/>
                  <a:gd name="T74" fmla="*/ 506 w 648"/>
                  <a:gd name="T75" fmla="*/ 4 h 4"/>
                  <a:gd name="T76" fmla="*/ 522 w 648"/>
                  <a:gd name="T77" fmla="*/ 4 h 4"/>
                  <a:gd name="T78" fmla="*/ 534 w 648"/>
                  <a:gd name="T79" fmla="*/ 4 h 4"/>
                  <a:gd name="T80" fmla="*/ 552 w 648"/>
                  <a:gd name="T81" fmla="*/ 4 h 4"/>
                  <a:gd name="T82" fmla="*/ 568 w 648"/>
                  <a:gd name="T83" fmla="*/ 4 h 4"/>
                  <a:gd name="T84" fmla="*/ 584 w 648"/>
                  <a:gd name="T85" fmla="*/ 4 h 4"/>
                  <a:gd name="T86" fmla="*/ 602 w 648"/>
                  <a:gd name="T87" fmla="*/ 4 h 4"/>
                  <a:gd name="T88" fmla="*/ 618 w 648"/>
                  <a:gd name="T89" fmla="*/ 4 h 4"/>
                  <a:gd name="T90" fmla="*/ 638 w 648"/>
                  <a:gd name="T91"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648" h="4">
                    <a:moveTo>
                      <a:pt x="0" y="0"/>
                    </a:moveTo>
                    <a:lnTo>
                      <a:pt x="8" y="0"/>
                    </a:lnTo>
                    <a:lnTo>
                      <a:pt x="12" y="0"/>
                    </a:lnTo>
                    <a:lnTo>
                      <a:pt x="16" y="0"/>
                    </a:lnTo>
                    <a:lnTo>
                      <a:pt x="20" y="0"/>
                    </a:lnTo>
                    <a:lnTo>
                      <a:pt x="24" y="0"/>
                    </a:lnTo>
                    <a:lnTo>
                      <a:pt x="26" y="0"/>
                    </a:lnTo>
                    <a:lnTo>
                      <a:pt x="30" y="0"/>
                    </a:lnTo>
                    <a:lnTo>
                      <a:pt x="38" y="0"/>
                    </a:lnTo>
                    <a:lnTo>
                      <a:pt x="42" y="0"/>
                    </a:lnTo>
                    <a:lnTo>
                      <a:pt x="42" y="0"/>
                    </a:lnTo>
                    <a:lnTo>
                      <a:pt x="46" y="0"/>
                    </a:lnTo>
                    <a:lnTo>
                      <a:pt x="50" y="0"/>
                    </a:lnTo>
                    <a:lnTo>
                      <a:pt x="54" y="0"/>
                    </a:lnTo>
                    <a:lnTo>
                      <a:pt x="58" y="0"/>
                    </a:lnTo>
                    <a:lnTo>
                      <a:pt x="62" y="0"/>
                    </a:lnTo>
                    <a:lnTo>
                      <a:pt x="66" y="0"/>
                    </a:lnTo>
                    <a:lnTo>
                      <a:pt x="70" y="0"/>
                    </a:lnTo>
                    <a:lnTo>
                      <a:pt x="74" y="0"/>
                    </a:lnTo>
                    <a:lnTo>
                      <a:pt x="76" y="0"/>
                    </a:lnTo>
                    <a:lnTo>
                      <a:pt x="80" y="0"/>
                    </a:lnTo>
                    <a:lnTo>
                      <a:pt x="88" y="0"/>
                    </a:lnTo>
                    <a:lnTo>
                      <a:pt x="92" y="0"/>
                    </a:lnTo>
                    <a:lnTo>
                      <a:pt x="100" y="0"/>
                    </a:lnTo>
                    <a:lnTo>
                      <a:pt x="104" y="0"/>
                    </a:lnTo>
                    <a:lnTo>
                      <a:pt x="108" y="0"/>
                    </a:lnTo>
                    <a:lnTo>
                      <a:pt x="112" y="0"/>
                    </a:lnTo>
                    <a:lnTo>
                      <a:pt x="116" y="0"/>
                    </a:lnTo>
                    <a:lnTo>
                      <a:pt x="122" y="0"/>
                    </a:lnTo>
                    <a:lnTo>
                      <a:pt x="126" y="0"/>
                    </a:lnTo>
                    <a:lnTo>
                      <a:pt x="130" y="0"/>
                    </a:lnTo>
                    <a:lnTo>
                      <a:pt x="134" y="0"/>
                    </a:lnTo>
                    <a:lnTo>
                      <a:pt x="138" y="0"/>
                    </a:lnTo>
                    <a:lnTo>
                      <a:pt x="142" y="0"/>
                    </a:lnTo>
                    <a:lnTo>
                      <a:pt x="146" y="0"/>
                    </a:lnTo>
                    <a:lnTo>
                      <a:pt x="150" y="0"/>
                    </a:lnTo>
                    <a:lnTo>
                      <a:pt x="154" y="0"/>
                    </a:lnTo>
                    <a:lnTo>
                      <a:pt x="158" y="0"/>
                    </a:lnTo>
                    <a:lnTo>
                      <a:pt x="162" y="4"/>
                    </a:lnTo>
                    <a:lnTo>
                      <a:pt x="166" y="4"/>
                    </a:lnTo>
                    <a:lnTo>
                      <a:pt x="172" y="4"/>
                    </a:lnTo>
                    <a:lnTo>
                      <a:pt x="176" y="4"/>
                    </a:lnTo>
                    <a:lnTo>
                      <a:pt x="184" y="4"/>
                    </a:lnTo>
                    <a:lnTo>
                      <a:pt x="188" y="4"/>
                    </a:lnTo>
                    <a:lnTo>
                      <a:pt x="192" y="4"/>
                    </a:lnTo>
                    <a:lnTo>
                      <a:pt x="200" y="4"/>
                    </a:lnTo>
                    <a:lnTo>
                      <a:pt x="208" y="4"/>
                    </a:lnTo>
                    <a:lnTo>
                      <a:pt x="212" y="4"/>
                    </a:lnTo>
                    <a:lnTo>
                      <a:pt x="218" y="4"/>
                    </a:lnTo>
                    <a:lnTo>
                      <a:pt x="222" y="4"/>
                    </a:lnTo>
                    <a:lnTo>
                      <a:pt x="226" y="4"/>
                    </a:lnTo>
                    <a:lnTo>
                      <a:pt x="230" y="4"/>
                    </a:lnTo>
                    <a:lnTo>
                      <a:pt x="234" y="4"/>
                    </a:lnTo>
                    <a:lnTo>
                      <a:pt x="242" y="4"/>
                    </a:lnTo>
                    <a:lnTo>
                      <a:pt x="246" y="4"/>
                    </a:lnTo>
                    <a:lnTo>
                      <a:pt x="254" y="4"/>
                    </a:lnTo>
                    <a:lnTo>
                      <a:pt x="258" y="4"/>
                    </a:lnTo>
                    <a:lnTo>
                      <a:pt x="262" y="4"/>
                    </a:lnTo>
                    <a:lnTo>
                      <a:pt x="264" y="4"/>
                    </a:lnTo>
                    <a:lnTo>
                      <a:pt x="268" y="4"/>
                    </a:lnTo>
                    <a:lnTo>
                      <a:pt x="268" y="4"/>
                    </a:lnTo>
                    <a:lnTo>
                      <a:pt x="272" y="4"/>
                    </a:lnTo>
                    <a:lnTo>
                      <a:pt x="276" y="0"/>
                    </a:lnTo>
                    <a:lnTo>
                      <a:pt x="280" y="0"/>
                    </a:lnTo>
                    <a:lnTo>
                      <a:pt x="280" y="0"/>
                    </a:lnTo>
                    <a:lnTo>
                      <a:pt x="284" y="0"/>
                    </a:lnTo>
                    <a:lnTo>
                      <a:pt x="288" y="4"/>
                    </a:lnTo>
                    <a:lnTo>
                      <a:pt x="292" y="4"/>
                    </a:lnTo>
                    <a:lnTo>
                      <a:pt x="296" y="4"/>
                    </a:lnTo>
                    <a:lnTo>
                      <a:pt x="300" y="4"/>
                    </a:lnTo>
                    <a:lnTo>
                      <a:pt x="304" y="4"/>
                    </a:lnTo>
                    <a:lnTo>
                      <a:pt x="308" y="4"/>
                    </a:lnTo>
                    <a:lnTo>
                      <a:pt x="308" y="4"/>
                    </a:lnTo>
                    <a:lnTo>
                      <a:pt x="312" y="4"/>
                    </a:lnTo>
                    <a:lnTo>
                      <a:pt x="314" y="4"/>
                    </a:lnTo>
                    <a:lnTo>
                      <a:pt x="318" y="4"/>
                    </a:lnTo>
                    <a:lnTo>
                      <a:pt x="322" y="4"/>
                    </a:lnTo>
                    <a:lnTo>
                      <a:pt x="326" y="4"/>
                    </a:lnTo>
                    <a:lnTo>
                      <a:pt x="334" y="4"/>
                    </a:lnTo>
                    <a:lnTo>
                      <a:pt x="338" y="4"/>
                    </a:lnTo>
                    <a:lnTo>
                      <a:pt x="346" y="4"/>
                    </a:lnTo>
                    <a:lnTo>
                      <a:pt x="350" y="4"/>
                    </a:lnTo>
                    <a:lnTo>
                      <a:pt x="354" y="4"/>
                    </a:lnTo>
                    <a:lnTo>
                      <a:pt x="358" y="4"/>
                    </a:lnTo>
                    <a:lnTo>
                      <a:pt x="364" y="4"/>
                    </a:lnTo>
                    <a:lnTo>
                      <a:pt x="368" y="4"/>
                    </a:lnTo>
                    <a:lnTo>
                      <a:pt x="372" y="4"/>
                    </a:lnTo>
                    <a:lnTo>
                      <a:pt x="380" y="4"/>
                    </a:lnTo>
                    <a:lnTo>
                      <a:pt x="384" y="4"/>
                    </a:lnTo>
                    <a:lnTo>
                      <a:pt x="392" y="4"/>
                    </a:lnTo>
                    <a:lnTo>
                      <a:pt x="396" y="4"/>
                    </a:lnTo>
                    <a:lnTo>
                      <a:pt x="400" y="4"/>
                    </a:lnTo>
                    <a:lnTo>
                      <a:pt x="404" y="4"/>
                    </a:lnTo>
                    <a:lnTo>
                      <a:pt x="408" y="4"/>
                    </a:lnTo>
                    <a:lnTo>
                      <a:pt x="414" y="4"/>
                    </a:lnTo>
                    <a:lnTo>
                      <a:pt x="422" y="4"/>
                    </a:lnTo>
                    <a:lnTo>
                      <a:pt x="426" y="4"/>
                    </a:lnTo>
                    <a:lnTo>
                      <a:pt x="430" y="4"/>
                    </a:lnTo>
                    <a:lnTo>
                      <a:pt x="434" y="4"/>
                    </a:lnTo>
                    <a:lnTo>
                      <a:pt x="438" y="4"/>
                    </a:lnTo>
                    <a:lnTo>
                      <a:pt x="442" y="4"/>
                    </a:lnTo>
                    <a:lnTo>
                      <a:pt x="446" y="4"/>
                    </a:lnTo>
                    <a:lnTo>
                      <a:pt x="454" y="4"/>
                    </a:lnTo>
                    <a:lnTo>
                      <a:pt x="456" y="4"/>
                    </a:lnTo>
                    <a:lnTo>
                      <a:pt x="464" y="4"/>
                    </a:lnTo>
                    <a:lnTo>
                      <a:pt x="468" y="4"/>
                    </a:lnTo>
                    <a:lnTo>
                      <a:pt x="476" y="4"/>
                    </a:lnTo>
                    <a:lnTo>
                      <a:pt x="480" y="4"/>
                    </a:lnTo>
                    <a:lnTo>
                      <a:pt x="484" y="4"/>
                    </a:lnTo>
                    <a:lnTo>
                      <a:pt x="488" y="4"/>
                    </a:lnTo>
                    <a:lnTo>
                      <a:pt x="492" y="4"/>
                    </a:lnTo>
                    <a:lnTo>
                      <a:pt x="496" y="4"/>
                    </a:lnTo>
                    <a:lnTo>
                      <a:pt x="504" y="4"/>
                    </a:lnTo>
                    <a:lnTo>
                      <a:pt x="506" y="4"/>
                    </a:lnTo>
                    <a:lnTo>
                      <a:pt x="510" y="4"/>
                    </a:lnTo>
                    <a:lnTo>
                      <a:pt x="518" y="4"/>
                    </a:lnTo>
                    <a:lnTo>
                      <a:pt x="522" y="4"/>
                    </a:lnTo>
                    <a:lnTo>
                      <a:pt x="526" y="4"/>
                    </a:lnTo>
                    <a:lnTo>
                      <a:pt x="530" y="4"/>
                    </a:lnTo>
                    <a:lnTo>
                      <a:pt x="534" y="4"/>
                    </a:lnTo>
                    <a:lnTo>
                      <a:pt x="542" y="4"/>
                    </a:lnTo>
                    <a:lnTo>
                      <a:pt x="546" y="4"/>
                    </a:lnTo>
                    <a:lnTo>
                      <a:pt x="552" y="4"/>
                    </a:lnTo>
                    <a:lnTo>
                      <a:pt x="556" y="4"/>
                    </a:lnTo>
                    <a:lnTo>
                      <a:pt x="560" y="4"/>
                    </a:lnTo>
                    <a:lnTo>
                      <a:pt x="568" y="4"/>
                    </a:lnTo>
                    <a:lnTo>
                      <a:pt x="572" y="4"/>
                    </a:lnTo>
                    <a:lnTo>
                      <a:pt x="576" y="4"/>
                    </a:lnTo>
                    <a:lnTo>
                      <a:pt x="584" y="4"/>
                    </a:lnTo>
                    <a:lnTo>
                      <a:pt x="592" y="4"/>
                    </a:lnTo>
                    <a:lnTo>
                      <a:pt x="600" y="4"/>
                    </a:lnTo>
                    <a:lnTo>
                      <a:pt x="602" y="4"/>
                    </a:lnTo>
                    <a:lnTo>
                      <a:pt x="606" y="4"/>
                    </a:lnTo>
                    <a:lnTo>
                      <a:pt x="614" y="4"/>
                    </a:lnTo>
                    <a:lnTo>
                      <a:pt x="618" y="4"/>
                    </a:lnTo>
                    <a:lnTo>
                      <a:pt x="626" y="4"/>
                    </a:lnTo>
                    <a:lnTo>
                      <a:pt x="634" y="4"/>
                    </a:lnTo>
                    <a:lnTo>
                      <a:pt x="638" y="4"/>
                    </a:lnTo>
                    <a:lnTo>
                      <a:pt x="646" y="4"/>
                    </a:lnTo>
                    <a:lnTo>
                      <a:pt x="648" y="4"/>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53"/>
              <p:cNvSpPr>
                <a:spLocks/>
              </p:cNvSpPr>
              <p:nvPr/>
            </p:nvSpPr>
            <p:spPr bwMode="auto">
              <a:xfrm>
                <a:off x="1835" y="1530"/>
                <a:ext cx="296" cy="236"/>
              </a:xfrm>
              <a:custGeom>
                <a:avLst/>
                <a:gdLst>
                  <a:gd name="T0" fmla="*/ 40 w 591"/>
                  <a:gd name="T1" fmla="*/ 467 h 471"/>
                  <a:gd name="T2" fmla="*/ 78 w 591"/>
                  <a:gd name="T3" fmla="*/ 471 h 471"/>
                  <a:gd name="T4" fmla="*/ 120 w 591"/>
                  <a:gd name="T5" fmla="*/ 471 h 471"/>
                  <a:gd name="T6" fmla="*/ 170 w 591"/>
                  <a:gd name="T7" fmla="*/ 471 h 471"/>
                  <a:gd name="T8" fmla="*/ 216 w 591"/>
                  <a:gd name="T9" fmla="*/ 471 h 471"/>
                  <a:gd name="T10" fmla="*/ 258 w 591"/>
                  <a:gd name="T11" fmla="*/ 471 h 471"/>
                  <a:gd name="T12" fmla="*/ 304 w 591"/>
                  <a:gd name="T13" fmla="*/ 471 h 471"/>
                  <a:gd name="T14" fmla="*/ 334 w 591"/>
                  <a:gd name="T15" fmla="*/ 471 h 471"/>
                  <a:gd name="T16" fmla="*/ 342 w 591"/>
                  <a:gd name="T17" fmla="*/ 471 h 471"/>
                  <a:gd name="T18" fmla="*/ 346 w 591"/>
                  <a:gd name="T19" fmla="*/ 467 h 471"/>
                  <a:gd name="T20" fmla="*/ 350 w 591"/>
                  <a:gd name="T21" fmla="*/ 463 h 471"/>
                  <a:gd name="T22" fmla="*/ 350 w 591"/>
                  <a:gd name="T23" fmla="*/ 459 h 471"/>
                  <a:gd name="T24" fmla="*/ 353 w 591"/>
                  <a:gd name="T25" fmla="*/ 449 h 471"/>
                  <a:gd name="T26" fmla="*/ 353 w 591"/>
                  <a:gd name="T27" fmla="*/ 437 h 471"/>
                  <a:gd name="T28" fmla="*/ 357 w 591"/>
                  <a:gd name="T29" fmla="*/ 422 h 471"/>
                  <a:gd name="T30" fmla="*/ 357 w 591"/>
                  <a:gd name="T31" fmla="*/ 400 h 471"/>
                  <a:gd name="T32" fmla="*/ 361 w 591"/>
                  <a:gd name="T33" fmla="*/ 376 h 471"/>
                  <a:gd name="T34" fmla="*/ 361 w 591"/>
                  <a:gd name="T35" fmla="*/ 346 h 471"/>
                  <a:gd name="T36" fmla="*/ 365 w 591"/>
                  <a:gd name="T37" fmla="*/ 304 h 471"/>
                  <a:gd name="T38" fmla="*/ 365 w 591"/>
                  <a:gd name="T39" fmla="*/ 268 h 471"/>
                  <a:gd name="T40" fmla="*/ 365 w 591"/>
                  <a:gd name="T41" fmla="*/ 238 h 471"/>
                  <a:gd name="T42" fmla="*/ 369 w 591"/>
                  <a:gd name="T43" fmla="*/ 122 h 471"/>
                  <a:gd name="T44" fmla="*/ 373 w 591"/>
                  <a:gd name="T45" fmla="*/ 62 h 471"/>
                  <a:gd name="T46" fmla="*/ 373 w 591"/>
                  <a:gd name="T47" fmla="*/ 26 h 471"/>
                  <a:gd name="T48" fmla="*/ 377 w 591"/>
                  <a:gd name="T49" fmla="*/ 4 h 471"/>
                  <a:gd name="T50" fmla="*/ 377 w 591"/>
                  <a:gd name="T51" fmla="*/ 0 h 471"/>
                  <a:gd name="T52" fmla="*/ 381 w 591"/>
                  <a:gd name="T53" fmla="*/ 12 h 471"/>
                  <a:gd name="T54" fmla="*/ 381 w 591"/>
                  <a:gd name="T55" fmla="*/ 38 h 471"/>
                  <a:gd name="T56" fmla="*/ 383 w 591"/>
                  <a:gd name="T57" fmla="*/ 92 h 471"/>
                  <a:gd name="T58" fmla="*/ 387 w 591"/>
                  <a:gd name="T59" fmla="*/ 212 h 471"/>
                  <a:gd name="T60" fmla="*/ 391 w 591"/>
                  <a:gd name="T61" fmla="*/ 276 h 471"/>
                  <a:gd name="T62" fmla="*/ 395 w 591"/>
                  <a:gd name="T63" fmla="*/ 322 h 471"/>
                  <a:gd name="T64" fmla="*/ 395 w 591"/>
                  <a:gd name="T65" fmla="*/ 356 h 471"/>
                  <a:gd name="T66" fmla="*/ 399 w 591"/>
                  <a:gd name="T67" fmla="*/ 384 h 471"/>
                  <a:gd name="T68" fmla="*/ 399 w 591"/>
                  <a:gd name="T69" fmla="*/ 406 h 471"/>
                  <a:gd name="T70" fmla="*/ 403 w 591"/>
                  <a:gd name="T71" fmla="*/ 422 h 471"/>
                  <a:gd name="T72" fmla="*/ 403 w 591"/>
                  <a:gd name="T73" fmla="*/ 437 h 471"/>
                  <a:gd name="T74" fmla="*/ 407 w 591"/>
                  <a:gd name="T75" fmla="*/ 449 h 471"/>
                  <a:gd name="T76" fmla="*/ 411 w 591"/>
                  <a:gd name="T77" fmla="*/ 455 h 471"/>
                  <a:gd name="T78" fmla="*/ 411 w 591"/>
                  <a:gd name="T79" fmla="*/ 463 h 471"/>
                  <a:gd name="T80" fmla="*/ 419 w 591"/>
                  <a:gd name="T81" fmla="*/ 467 h 471"/>
                  <a:gd name="T82" fmla="*/ 427 w 591"/>
                  <a:gd name="T83" fmla="*/ 467 h 471"/>
                  <a:gd name="T84" fmla="*/ 449 w 591"/>
                  <a:gd name="T85" fmla="*/ 471 h 471"/>
                  <a:gd name="T86" fmla="*/ 487 w 591"/>
                  <a:gd name="T87" fmla="*/ 467 h 471"/>
                  <a:gd name="T88" fmla="*/ 529 w 591"/>
                  <a:gd name="T89" fmla="*/ 467 h 471"/>
                  <a:gd name="T90" fmla="*/ 541 w 591"/>
                  <a:gd name="T91" fmla="*/ 467 h 471"/>
                  <a:gd name="T92" fmla="*/ 549 w 591"/>
                  <a:gd name="T93" fmla="*/ 467 h 471"/>
                  <a:gd name="T94" fmla="*/ 553 w 591"/>
                  <a:gd name="T95" fmla="*/ 463 h 471"/>
                  <a:gd name="T96" fmla="*/ 557 w 591"/>
                  <a:gd name="T97" fmla="*/ 459 h 471"/>
                  <a:gd name="T98" fmla="*/ 557 w 591"/>
                  <a:gd name="T99" fmla="*/ 451 h 471"/>
                  <a:gd name="T100" fmla="*/ 561 w 591"/>
                  <a:gd name="T101" fmla="*/ 441 h 471"/>
                  <a:gd name="T102" fmla="*/ 565 w 591"/>
                  <a:gd name="T103" fmla="*/ 426 h 471"/>
                  <a:gd name="T104" fmla="*/ 565 w 591"/>
                  <a:gd name="T105" fmla="*/ 406 h 471"/>
                  <a:gd name="T106" fmla="*/ 569 w 591"/>
                  <a:gd name="T107" fmla="*/ 380 h 471"/>
                  <a:gd name="T108" fmla="*/ 569 w 591"/>
                  <a:gd name="T109" fmla="*/ 326 h 471"/>
                  <a:gd name="T110" fmla="*/ 571 w 591"/>
                  <a:gd name="T111" fmla="*/ 272 h 471"/>
                  <a:gd name="T112" fmla="*/ 575 w 591"/>
                  <a:gd name="T113" fmla="*/ 242 h 471"/>
                  <a:gd name="T114" fmla="*/ 579 w 591"/>
                  <a:gd name="T115" fmla="*/ 226 h 471"/>
                  <a:gd name="T116" fmla="*/ 579 w 591"/>
                  <a:gd name="T117" fmla="*/ 218 h 471"/>
                  <a:gd name="T118" fmla="*/ 583 w 591"/>
                  <a:gd name="T119" fmla="*/ 214 h 471"/>
                  <a:gd name="T120" fmla="*/ 583 w 591"/>
                  <a:gd name="T121" fmla="*/ 222 h 471"/>
                  <a:gd name="T122" fmla="*/ 583 w 591"/>
                  <a:gd name="T123" fmla="*/ 238 h 471"/>
                  <a:gd name="T124" fmla="*/ 587 w 591"/>
                  <a:gd name="T125" fmla="*/ 268 h 4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91" h="471">
                    <a:moveTo>
                      <a:pt x="0" y="467"/>
                    </a:moveTo>
                    <a:lnTo>
                      <a:pt x="4" y="467"/>
                    </a:lnTo>
                    <a:lnTo>
                      <a:pt x="12" y="467"/>
                    </a:lnTo>
                    <a:lnTo>
                      <a:pt x="16" y="467"/>
                    </a:lnTo>
                    <a:lnTo>
                      <a:pt x="24" y="467"/>
                    </a:lnTo>
                    <a:lnTo>
                      <a:pt x="28" y="467"/>
                    </a:lnTo>
                    <a:lnTo>
                      <a:pt x="36" y="467"/>
                    </a:lnTo>
                    <a:lnTo>
                      <a:pt x="40" y="467"/>
                    </a:lnTo>
                    <a:lnTo>
                      <a:pt x="44" y="467"/>
                    </a:lnTo>
                    <a:lnTo>
                      <a:pt x="46" y="467"/>
                    </a:lnTo>
                    <a:lnTo>
                      <a:pt x="50" y="467"/>
                    </a:lnTo>
                    <a:lnTo>
                      <a:pt x="58" y="471"/>
                    </a:lnTo>
                    <a:lnTo>
                      <a:pt x="62" y="471"/>
                    </a:lnTo>
                    <a:lnTo>
                      <a:pt x="70" y="471"/>
                    </a:lnTo>
                    <a:lnTo>
                      <a:pt x="74" y="471"/>
                    </a:lnTo>
                    <a:lnTo>
                      <a:pt x="78" y="471"/>
                    </a:lnTo>
                    <a:lnTo>
                      <a:pt x="82" y="471"/>
                    </a:lnTo>
                    <a:lnTo>
                      <a:pt x="90" y="471"/>
                    </a:lnTo>
                    <a:lnTo>
                      <a:pt x="94" y="471"/>
                    </a:lnTo>
                    <a:lnTo>
                      <a:pt x="100" y="471"/>
                    </a:lnTo>
                    <a:lnTo>
                      <a:pt x="104" y="471"/>
                    </a:lnTo>
                    <a:lnTo>
                      <a:pt x="112" y="471"/>
                    </a:lnTo>
                    <a:lnTo>
                      <a:pt x="116" y="471"/>
                    </a:lnTo>
                    <a:lnTo>
                      <a:pt x="120" y="471"/>
                    </a:lnTo>
                    <a:lnTo>
                      <a:pt x="128" y="471"/>
                    </a:lnTo>
                    <a:lnTo>
                      <a:pt x="132" y="471"/>
                    </a:lnTo>
                    <a:lnTo>
                      <a:pt x="140" y="471"/>
                    </a:lnTo>
                    <a:lnTo>
                      <a:pt x="146" y="471"/>
                    </a:lnTo>
                    <a:lnTo>
                      <a:pt x="150" y="471"/>
                    </a:lnTo>
                    <a:lnTo>
                      <a:pt x="158" y="471"/>
                    </a:lnTo>
                    <a:lnTo>
                      <a:pt x="162" y="471"/>
                    </a:lnTo>
                    <a:lnTo>
                      <a:pt x="170" y="471"/>
                    </a:lnTo>
                    <a:lnTo>
                      <a:pt x="174" y="471"/>
                    </a:lnTo>
                    <a:lnTo>
                      <a:pt x="182" y="471"/>
                    </a:lnTo>
                    <a:lnTo>
                      <a:pt x="186" y="471"/>
                    </a:lnTo>
                    <a:lnTo>
                      <a:pt x="192" y="471"/>
                    </a:lnTo>
                    <a:lnTo>
                      <a:pt x="196" y="471"/>
                    </a:lnTo>
                    <a:lnTo>
                      <a:pt x="204" y="471"/>
                    </a:lnTo>
                    <a:lnTo>
                      <a:pt x="208" y="471"/>
                    </a:lnTo>
                    <a:lnTo>
                      <a:pt x="216" y="471"/>
                    </a:lnTo>
                    <a:lnTo>
                      <a:pt x="220" y="471"/>
                    </a:lnTo>
                    <a:lnTo>
                      <a:pt x="228" y="471"/>
                    </a:lnTo>
                    <a:lnTo>
                      <a:pt x="232" y="471"/>
                    </a:lnTo>
                    <a:lnTo>
                      <a:pt x="238" y="471"/>
                    </a:lnTo>
                    <a:lnTo>
                      <a:pt x="242" y="471"/>
                    </a:lnTo>
                    <a:lnTo>
                      <a:pt x="250" y="471"/>
                    </a:lnTo>
                    <a:lnTo>
                      <a:pt x="254" y="471"/>
                    </a:lnTo>
                    <a:lnTo>
                      <a:pt x="258" y="471"/>
                    </a:lnTo>
                    <a:lnTo>
                      <a:pt x="266" y="471"/>
                    </a:lnTo>
                    <a:lnTo>
                      <a:pt x="274" y="471"/>
                    </a:lnTo>
                    <a:lnTo>
                      <a:pt x="278" y="471"/>
                    </a:lnTo>
                    <a:lnTo>
                      <a:pt x="286" y="471"/>
                    </a:lnTo>
                    <a:lnTo>
                      <a:pt x="288" y="471"/>
                    </a:lnTo>
                    <a:lnTo>
                      <a:pt x="292" y="471"/>
                    </a:lnTo>
                    <a:lnTo>
                      <a:pt x="300" y="471"/>
                    </a:lnTo>
                    <a:lnTo>
                      <a:pt x="304" y="471"/>
                    </a:lnTo>
                    <a:lnTo>
                      <a:pt x="312" y="471"/>
                    </a:lnTo>
                    <a:lnTo>
                      <a:pt x="316" y="471"/>
                    </a:lnTo>
                    <a:lnTo>
                      <a:pt x="324" y="471"/>
                    </a:lnTo>
                    <a:lnTo>
                      <a:pt x="328" y="471"/>
                    </a:lnTo>
                    <a:lnTo>
                      <a:pt x="332" y="471"/>
                    </a:lnTo>
                    <a:lnTo>
                      <a:pt x="332" y="471"/>
                    </a:lnTo>
                    <a:lnTo>
                      <a:pt x="334" y="471"/>
                    </a:lnTo>
                    <a:lnTo>
                      <a:pt x="334" y="471"/>
                    </a:lnTo>
                    <a:lnTo>
                      <a:pt x="334" y="471"/>
                    </a:lnTo>
                    <a:lnTo>
                      <a:pt x="334" y="471"/>
                    </a:lnTo>
                    <a:lnTo>
                      <a:pt x="338" y="471"/>
                    </a:lnTo>
                    <a:lnTo>
                      <a:pt x="338" y="471"/>
                    </a:lnTo>
                    <a:lnTo>
                      <a:pt x="338" y="471"/>
                    </a:lnTo>
                    <a:lnTo>
                      <a:pt x="338" y="471"/>
                    </a:lnTo>
                    <a:lnTo>
                      <a:pt x="342" y="471"/>
                    </a:lnTo>
                    <a:lnTo>
                      <a:pt x="342" y="471"/>
                    </a:lnTo>
                    <a:lnTo>
                      <a:pt x="342" y="471"/>
                    </a:lnTo>
                    <a:lnTo>
                      <a:pt x="342" y="471"/>
                    </a:lnTo>
                    <a:lnTo>
                      <a:pt x="342" y="471"/>
                    </a:lnTo>
                    <a:lnTo>
                      <a:pt x="346" y="471"/>
                    </a:lnTo>
                    <a:lnTo>
                      <a:pt x="346" y="467"/>
                    </a:lnTo>
                    <a:lnTo>
                      <a:pt x="346" y="467"/>
                    </a:lnTo>
                    <a:lnTo>
                      <a:pt x="346" y="467"/>
                    </a:lnTo>
                    <a:lnTo>
                      <a:pt x="346" y="467"/>
                    </a:lnTo>
                    <a:lnTo>
                      <a:pt x="346" y="467"/>
                    </a:lnTo>
                    <a:lnTo>
                      <a:pt x="346" y="467"/>
                    </a:lnTo>
                    <a:lnTo>
                      <a:pt x="350" y="467"/>
                    </a:lnTo>
                    <a:lnTo>
                      <a:pt x="350" y="467"/>
                    </a:lnTo>
                    <a:lnTo>
                      <a:pt x="350" y="467"/>
                    </a:lnTo>
                    <a:lnTo>
                      <a:pt x="350" y="467"/>
                    </a:lnTo>
                    <a:lnTo>
                      <a:pt x="350" y="463"/>
                    </a:lnTo>
                    <a:lnTo>
                      <a:pt x="350" y="463"/>
                    </a:lnTo>
                    <a:lnTo>
                      <a:pt x="350" y="463"/>
                    </a:lnTo>
                    <a:lnTo>
                      <a:pt x="350" y="463"/>
                    </a:lnTo>
                    <a:lnTo>
                      <a:pt x="350" y="463"/>
                    </a:lnTo>
                    <a:lnTo>
                      <a:pt x="350" y="459"/>
                    </a:lnTo>
                    <a:lnTo>
                      <a:pt x="350" y="459"/>
                    </a:lnTo>
                    <a:lnTo>
                      <a:pt x="350" y="459"/>
                    </a:lnTo>
                    <a:lnTo>
                      <a:pt x="350" y="459"/>
                    </a:lnTo>
                    <a:lnTo>
                      <a:pt x="350" y="459"/>
                    </a:lnTo>
                    <a:lnTo>
                      <a:pt x="353" y="455"/>
                    </a:lnTo>
                    <a:lnTo>
                      <a:pt x="353" y="455"/>
                    </a:lnTo>
                    <a:lnTo>
                      <a:pt x="353" y="455"/>
                    </a:lnTo>
                    <a:lnTo>
                      <a:pt x="353" y="451"/>
                    </a:lnTo>
                    <a:lnTo>
                      <a:pt x="353" y="451"/>
                    </a:lnTo>
                    <a:lnTo>
                      <a:pt x="353" y="451"/>
                    </a:lnTo>
                    <a:lnTo>
                      <a:pt x="353" y="449"/>
                    </a:lnTo>
                    <a:lnTo>
                      <a:pt x="353" y="449"/>
                    </a:lnTo>
                    <a:lnTo>
                      <a:pt x="353" y="449"/>
                    </a:lnTo>
                    <a:lnTo>
                      <a:pt x="353" y="445"/>
                    </a:lnTo>
                    <a:lnTo>
                      <a:pt x="353" y="445"/>
                    </a:lnTo>
                    <a:lnTo>
                      <a:pt x="353" y="445"/>
                    </a:lnTo>
                    <a:lnTo>
                      <a:pt x="353" y="441"/>
                    </a:lnTo>
                    <a:lnTo>
                      <a:pt x="353" y="441"/>
                    </a:lnTo>
                    <a:lnTo>
                      <a:pt x="353" y="441"/>
                    </a:lnTo>
                    <a:lnTo>
                      <a:pt x="353" y="437"/>
                    </a:lnTo>
                    <a:lnTo>
                      <a:pt x="357" y="437"/>
                    </a:lnTo>
                    <a:lnTo>
                      <a:pt x="357" y="433"/>
                    </a:lnTo>
                    <a:lnTo>
                      <a:pt x="357" y="433"/>
                    </a:lnTo>
                    <a:lnTo>
                      <a:pt x="357" y="429"/>
                    </a:lnTo>
                    <a:lnTo>
                      <a:pt x="357" y="429"/>
                    </a:lnTo>
                    <a:lnTo>
                      <a:pt x="357" y="426"/>
                    </a:lnTo>
                    <a:lnTo>
                      <a:pt x="357" y="426"/>
                    </a:lnTo>
                    <a:lnTo>
                      <a:pt x="357" y="422"/>
                    </a:lnTo>
                    <a:lnTo>
                      <a:pt x="357" y="418"/>
                    </a:lnTo>
                    <a:lnTo>
                      <a:pt x="357" y="418"/>
                    </a:lnTo>
                    <a:lnTo>
                      <a:pt x="357" y="414"/>
                    </a:lnTo>
                    <a:lnTo>
                      <a:pt x="357" y="410"/>
                    </a:lnTo>
                    <a:lnTo>
                      <a:pt x="357" y="410"/>
                    </a:lnTo>
                    <a:lnTo>
                      <a:pt x="357" y="406"/>
                    </a:lnTo>
                    <a:lnTo>
                      <a:pt x="357" y="402"/>
                    </a:lnTo>
                    <a:lnTo>
                      <a:pt x="357" y="400"/>
                    </a:lnTo>
                    <a:lnTo>
                      <a:pt x="357" y="400"/>
                    </a:lnTo>
                    <a:lnTo>
                      <a:pt x="357" y="396"/>
                    </a:lnTo>
                    <a:lnTo>
                      <a:pt x="357" y="392"/>
                    </a:lnTo>
                    <a:lnTo>
                      <a:pt x="361" y="392"/>
                    </a:lnTo>
                    <a:lnTo>
                      <a:pt x="361" y="388"/>
                    </a:lnTo>
                    <a:lnTo>
                      <a:pt x="361" y="384"/>
                    </a:lnTo>
                    <a:lnTo>
                      <a:pt x="361" y="380"/>
                    </a:lnTo>
                    <a:lnTo>
                      <a:pt x="361" y="376"/>
                    </a:lnTo>
                    <a:lnTo>
                      <a:pt x="361" y="372"/>
                    </a:lnTo>
                    <a:lnTo>
                      <a:pt x="361" y="368"/>
                    </a:lnTo>
                    <a:lnTo>
                      <a:pt x="361" y="364"/>
                    </a:lnTo>
                    <a:lnTo>
                      <a:pt x="361" y="360"/>
                    </a:lnTo>
                    <a:lnTo>
                      <a:pt x="361" y="356"/>
                    </a:lnTo>
                    <a:lnTo>
                      <a:pt x="361" y="354"/>
                    </a:lnTo>
                    <a:lnTo>
                      <a:pt x="361" y="350"/>
                    </a:lnTo>
                    <a:lnTo>
                      <a:pt x="361" y="346"/>
                    </a:lnTo>
                    <a:lnTo>
                      <a:pt x="361" y="338"/>
                    </a:lnTo>
                    <a:lnTo>
                      <a:pt x="361" y="334"/>
                    </a:lnTo>
                    <a:lnTo>
                      <a:pt x="361" y="330"/>
                    </a:lnTo>
                    <a:lnTo>
                      <a:pt x="361" y="326"/>
                    </a:lnTo>
                    <a:lnTo>
                      <a:pt x="361" y="318"/>
                    </a:lnTo>
                    <a:lnTo>
                      <a:pt x="365" y="314"/>
                    </a:lnTo>
                    <a:lnTo>
                      <a:pt x="365" y="308"/>
                    </a:lnTo>
                    <a:lnTo>
                      <a:pt x="365" y="304"/>
                    </a:lnTo>
                    <a:lnTo>
                      <a:pt x="365" y="300"/>
                    </a:lnTo>
                    <a:lnTo>
                      <a:pt x="365" y="292"/>
                    </a:lnTo>
                    <a:lnTo>
                      <a:pt x="365" y="288"/>
                    </a:lnTo>
                    <a:lnTo>
                      <a:pt x="365" y="284"/>
                    </a:lnTo>
                    <a:lnTo>
                      <a:pt x="365" y="280"/>
                    </a:lnTo>
                    <a:lnTo>
                      <a:pt x="365" y="276"/>
                    </a:lnTo>
                    <a:lnTo>
                      <a:pt x="365" y="272"/>
                    </a:lnTo>
                    <a:lnTo>
                      <a:pt x="365" y="268"/>
                    </a:lnTo>
                    <a:lnTo>
                      <a:pt x="365" y="264"/>
                    </a:lnTo>
                    <a:lnTo>
                      <a:pt x="365" y="264"/>
                    </a:lnTo>
                    <a:lnTo>
                      <a:pt x="365" y="264"/>
                    </a:lnTo>
                    <a:lnTo>
                      <a:pt x="365" y="258"/>
                    </a:lnTo>
                    <a:lnTo>
                      <a:pt x="365" y="258"/>
                    </a:lnTo>
                    <a:lnTo>
                      <a:pt x="365" y="254"/>
                    </a:lnTo>
                    <a:lnTo>
                      <a:pt x="365" y="250"/>
                    </a:lnTo>
                    <a:lnTo>
                      <a:pt x="365" y="238"/>
                    </a:lnTo>
                    <a:lnTo>
                      <a:pt x="365" y="230"/>
                    </a:lnTo>
                    <a:lnTo>
                      <a:pt x="365" y="214"/>
                    </a:lnTo>
                    <a:lnTo>
                      <a:pt x="365" y="204"/>
                    </a:lnTo>
                    <a:lnTo>
                      <a:pt x="369" y="184"/>
                    </a:lnTo>
                    <a:lnTo>
                      <a:pt x="369" y="166"/>
                    </a:lnTo>
                    <a:lnTo>
                      <a:pt x="369" y="150"/>
                    </a:lnTo>
                    <a:lnTo>
                      <a:pt x="369" y="134"/>
                    </a:lnTo>
                    <a:lnTo>
                      <a:pt x="369" y="122"/>
                    </a:lnTo>
                    <a:lnTo>
                      <a:pt x="369" y="116"/>
                    </a:lnTo>
                    <a:lnTo>
                      <a:pt x="369" y="108"/>
                    </a:lnTo>
                    <a:lnTo>
                      <a:pt x="369" y="96"/>
                    </a:lnTo>
                    <a:lnTo>
                      <a:pt x="373" y="88"/>
                    </a:lnTo>
                    <a:lnTo>
                      <a:pt x="373" y="80"/>
                    </a:lnTo>
                    <a:lnTo>
                      <a:pt x="373" y="76"/>
                    </a:lnTo>
                    <a:lnTo>
                      <a:pt x="373" y="70"/>
                    </a:lnTo>
                    <a:lnTo>
                      <a:pt x="373" y="62"/>
                    </a:lnTo>
                    <a:lnTo>
                      <a:pt x="373" y="58"/>
                    </a:lnTo>
                    <a:lnTo>
                      <a:pt x="373" y="50"/>
                    </a:lnTo>
                    <a:lnTo>
                      <a:pt x="373" y="46"/>
                    </a:lnTo>
                    <a:lnTo>
                      <a:pt x="373" y="42"/>
                    </a:lnTo>
                    <a:lnTo>
                      <a:pt x="373" y="38"/>
                    </a:lnTo>
                    <a:lnTo>
                      <a:pt x="373" y="34"/>
                    </a:lnTo>
                    <a:lnTo>
                      <a:pt x="373" y="30"/>
                    </a:lnTo>
                    <a:lnTo>
                      <a:pt x="373" y="26"/>
                    </a:lnTo>
                    <a:lnTo>
                      <a:pt x="377" y="24"/>
                    </a:lnTo>
                    <a:lnTo>
                      <a:pt x="377" y="20"/>
                    </a:lnTo>
                    <a:lnTo>
                      <a:pt x="377" y="16"/>
                    </a:lnTo>
                    <a:lnTo>
                      <a:pt x="377" y="12"/>
                    </a:lnTo>
                    <a:lnTo>
                      <a:pt x="377" y="12"/>
                    </a:lnTo>
                    <a:lnTo>
                      <a:pt x="377" y="8"/>
                    </a:lnTo>
                    <a:lnTo>
                      <a:pt x="377" y="8"/>
                    </a:lnTo>
                    <a:lnTo>
                      <a:pt x="377" y="4"/>
                    </a:lnTo>
                    <a:lnTo>
                      <a:pt x="377" y="4"/>
                    </a:lnTo>
                    <a:lnTo>
                      <a:pt x="377" y="4"/>
                    </a:lnTo>
                    <a:lnTo>
                      <a:pt x="377" y="0"/>
                    </a:lnTo>
                    <a:lnTo>
                      <a:pt x="377" y="0"/>
                    </a:lnTo>
                    <a:lnTo>
                      <a:pt x="377" y="0"/>
                    </a:lnTo>
                    <a:lnTo>
                      <a:pt x="377" y="0"/>
                    </a:lnTo>
                    <a:lnTo>
                      <a:pt x="377" y="0"/>
                    </a:lnTo>
                    <a:lnTo>
                      <a:pt x="377" y="0"/>
                    </a:lnTo>
                    <a:lnTo>
                      <a:pt x="381" y="0"/>
                    </a:lnTo>
                    <a:lnTo>
                      <a:pt x="381" y="0"/>
                    </a:lnTo>
                    <a:lnTo>
                      <a:pt x="381" y="4"/>
                    </a:lnTo>
                    <a:lnTo>
                      <a:pt x="381" y="4"/>
                    </a:lnTo>
                    <a:lnTo>
                      <a:pt x="381" y="8"/>
                    </a:lnTo>
                    <a:lnTo>
                      <a:pt x="381" y="8"/>
                    </a:lnTo>
                    <a:lnTo>
                      <a:pt x="381" y="12"/>
                    </a:lnTo>
                    <a:lnTo>
                      <a:pt x="381" y="12"/>
                    </a:lnTo>
                    <a:lnTo>
                      <a:pt x="381" y="16"/>
                    </a:lnTo>
                    <a:lnTo>
                      <a:pt x="381" y="20"/>
                    </a:lnTo>
                    <a:lnTo>
                      <a:pt x="381" y="20"/>
                    </a:lnTo>
                    <a:lnTo>
                      <a:pt x="381" y="24"/>
                    </a:lnTo>
                    <a:lnTo>
                      <a:pt x="381" y="26"/>
                    </a:lnTo>
                    <a:lnTo>
                      <a:pt x="381" y="30"/>
                    </a:lnTo>
                    <a:lnTo>
                      <a:pt x="381" y="34"/>
                    </a:lnTo>
                    <a:lnTo>
                      <a:pt x="381" y="38"/>
                    </a:lnTo>
                    <a:lnTo>
                      <a:pt x="381" y="46"/>
                    </a:lnTo>
                    <a:lnTo>
                      <a:pt x="383" y="50"/>
                    </a:lnTo>
                    <a:lnTo>
                      <a:pt x="383" y="58"/>
                    </a:lnTo>
                    <a:lnTo>
                      <a:pt x="383" y="62"/>
                    </a:lnTo>
                    <a:lnTo>
                      <a:pt x="383" y="70"/>
                    </a:lnTo>
                    <a:lnTo>
                      <a:pt x="383" y="76"/>
                    </a:lnTo>
                    <a:lnTo>
                      <a:pt x="383" y="84"/>
                    </a:lnTo>
                    <a:lnTo>
                      <a:pt x="383" y="92"/>
                    </a:lnTo>
                    <a:lnTo>
                      <a:pt x="383" y="104"/>
                    </a:lnTo>
                    <a:lnTo>
                      <a:pt x="383" y="112"/>
                    </a:lnTo>
                    <a:lnTo>
                      <a:pt x="383" y="122"/>
                    </a:lnTo>
                    <a:lnTo>
                      <a:pt x="387" y="134"/>
                    </a:lnTo>
                    <a:lnTo>
                      <a:pt x="387" y="150"/>
                    </a:lnTo>
                    <a:lnTo>
                      <a:pt x="387" y="172"/>
                    </a:lnTo>
                    <a:lnTo>
                      <a:pt x="387" y="196"/>
                    </a:lnTo>
                    <a:lnTo>
                      <a:pt x="387" y="212"/>
                    </a:lnTo>
                    <a:lnTo>
                      <a:pt x="391" y="218"/>
                    </a:lnTo>
                    <a:lnTo>
                      <a:pt x="391" y="230"/>
                    </a:lnTo>
                    <a:lnTo>
                      <a:pt x="391" y="238"/>
                    </a:lnTo>
                    <a:lnTo>
                      <a:pt x="391" y="250"/>
                    </a:lnTo>
                    <a:lnTo>
                      <a:pt x="391" y="258"/>
                    </a:lnTo>
                    <a:lnTo>
                      <a:pt x="391" y="264"/>
                    </a:lnTo>
                    <a:lnTo>
                      <a:pt x="391" y="272"/>
                    </a:lnTo>
                    <a:lnTo>
                      <a:pt x="391" y="276"/>
                    </a:lnTo>
                    <a:lnTo>
                      <a:pt x="391" y="284"/>
                    </a:lnTo>
                    <a:lnTo>
                      <a:pt x="391" y="292"/>
                    </a:lnTo>
                    <a:lnTo>
                      <a:pt x="391" y="296"/>
                    </a:lnTo>
                    <a:lnTo>
                      <a:pt x="395" y="304"/>
                    </a:lnTo>
                    <a:lnTo>
                      <a:pt x="395" y="308"/>
                    </a:lnTo>
                    <a:lnTo>
                      <a:pt x="395" y="314"/>
                    </a:lnTo>
                    <a:lnTo>
                      <a:pt x="395" y="318"/>
                    </a:lnTo>
                    <a:lnTo>
                      <a:pt x="395" y="322"/>
                    </a:lnTo>
                    <a:lnTo>
                      <a:pt x="395" y="326"/>
                    </a:lnTo>
                    <a:lnTo>
                      <a:pt x="395" y="334"/>
                    </a:lnTo>
                    <a:lnTo>
                      <a:pt x="395" y="338"/>
                    </a:lnTo>
                    <a:lnTo>
                      <a:pt x="395" y="342"/>
                    </a:lnTo>
                    <a:lnTo>
                      <a:pt x="395" y="346"/>
                    </a:lnTo>
                    <a:lnTo>
                      <a:pt x="395" y="350"/>
                    </a:lnTo>
                    <a:lnTo>
                      <a:pt x="395" y="354"/>
                    </a:lnTo>
                    <a:lnTo>
                      <a:pt x="395" y="356"/>
                    </a:lnTo>
                    <a:lnTo>
                      <a:pt x="395" y="360"/>
                    </a:lnTo>
                    <a:lnTo>
                      <a:pt x="395" y="364"/>
                    </a:lnTo>
                    <a:lnTo>
                      <a:pt x="395" y="368"/>
                    </a:lnTo>
                    <a:lnTo>
                      <a:pt x="395" y="372"/>
                    </a:lnTo>
                    <a:lnTo>
                      <a:pt x="399" y="376"/>
                    </a:lnTo>
                    <a:lnTo>
                      <a:pt x="399" y="376"/>
                    </a:lnTo>
                    <a:lnTo>
                      <a:pt x="399" y="380"/>
                    </a:lnTo>
                    <a:lnTo>
                      <a:pt x="399" y="384"/>
                    </a:lnTo>
                    <a:lnTo>
                      <a:pt x="399" y="388"/>
                    </a:lnTo>
                    <a:lnTo>
                      <a:pt x="399" y="392"/>
                    </a:lnTo>
                    <a:lnTo>
                      <a:pt x="399" y="392"/>
                    </a:lnTo>
                    <a:lnTo>
                      <a:pt x="399" y="396"/>
                    </a:lnTo>
                    <a:lnTo>
                      <a:pt x="399" y="400"/>
                    </a:lnTo>
                    <a:lnTo>
                      <a:pt x="399" y="402"/>
                    </a:lnTo>
                    <a:lnTo>
                      <a:pt x="399" y="402"/>
                    </a:lnTo>
                    <a:lnTo>
                      <a:pt x="399" y="406"/>
                    </a:lnTo>
                    <a:lnTo>
                      <a:pt x="399" y="406"/>
                    </a:lnTo>
                    <a:lnTo>
                      <a:pt x="399" y="410"/>
                    </a:lnTo>
                    <a:lnTo>
                      <a:pt x="399" y="414"/>
                    </a:lnTo>
                    <a:lnTo>
                      <a:pt x="403" y="414"/>
                    </a:lnTo>
                    <a:lnTo>
                      <a:pt x="403" y="418"/>
                    </a:lnTo>
                    <a:lnTo>
                      <a:pt x="403" y="418"/>
                    </a:lnTo>
                    <a:lnTo>
                      <a:pt x="403" y="422"/>
                    </a:lnTo>
                    <a:lnTo>
                      <a:pt x="403" y="422"/>
                    </a:lnTo>
                    <a:lnTo>
                      <a:pt x="403" y="426"/>
                    </a:lnTo>
                    <a:lnTo>
                      <a:pt x="403" y="426"/>
                    </a:lnTo>
                    <a:lnTo>
                      <a:pt x="403" y="429"/>
                    </a:lnTo>
                    <a:lnTo>
                      <a:pt x="403" y="429"/>
                    </a:lnTo>
                    <a:lnTo>
                      <a:pt x="403" y="433"/>
                    </a:lnTo>
                    <a:lnTo>
                      <a:pt x="403" y="433"/>
                    </a:lnTo>
                    <a:lnTo>
                      <a:pt x="403" y="437"/>
                    </a:lnTo>
                    <a:lnTo>
                      <a:pt x="403" y="437"/>
                    </a:lnTo>
                    <a:lnTo>
                      <a:pt x="403" y="441"/>
                    </a:lnTo>
                    <a:lnTo>
                      <a:pt x="407" y="441"/>
                    </a:lnTo>
                    <a:lnTo>
                      <a:pt x="407" y="441"/>
                    </a:lnTo>
                    <a:lnTo>
                      <a:pt x="407" y="445"/>
                    </a:lnTo>
                    <a:lnTo>
                      <a:pt x="407" y="449"/>
                    </a:lnTo>
                    <a:lnTo>
                      <a:pt x="407" y="449"/>
                    </a:lnTo>
                    <a:lnTo>
                      <a:pt x="407" y="449"/>
                    </a:lnTo>
                    <a:lnTo>
                      <a:pt x="407" y="449"/>
                    </a:lnTo>
                    <a:lnTo>
                      <a:pt x="407" y="449"/>
                    </a:lnTo>
                    <a:lnTo>
                      <a:pt x="407" y="451"/>
                    </a:lnTo>
                    <a:lnTo>
                      <a:pt x="407" y="451"/>
                    </a:lnTo>
                    <a:lnTo>
                      <a:pt x="407" y="451"/>
                    </a:lnTo>
                    <a:lnTo>
                      <a:pt x="407" y="451"/>
                    </a:lnTo>
                    <a:lnTo>
                      <a:pt x="407" y="451"/>
                    </a:lnTo>
                    <a:lnTo>
                      <a:pt x="411" y="455"/>
                    </a:lnTo>
                    <a:lnTo>
                      <a:pt x="411" y="455"/>
                    </a:lnTo>
                    <a:lnTo>
                      <a:pt x="411" y="455"/>
                    </a:lnTo>
                    <a:lnTo>
                      <a:pt x="411" y="455"/>
                    </a:lnTo>
                    <a:lnTo>
                      <a:pt x="411" y="459"/>
                    </a:lnTo>
                    <a:lnTo>
                      <a:pt x="411" y="459"/>
                    </a:lnTo>
                    <a:lnTo>
                      <a:pt x="411" y="459"/>
                    </a:lnTo>
                    <a:lnTo>
                      <a:pt x="411" y="459"/>
                    </a:lnTo>
                    <a:lnTo>
                      <a:pt x="411" y="459"/>
                    </a:lnTo>
                    <a:lnTo>
                      <a:pt x="411" y="463"/>
                    </a:lnTo>
                    <a:lnTo>
                      <a:pt x="415" y="463"/>
                    </a:lnTo>
                    <a:lnTo>
                      <a:pt x="415" y="463"/>
                    </a:lnTo>
                    <a:lnTo>
                      <a:pt x="415" y="463"/>
                    </a:lnTo>
                    <a:lnTo>
                      <a:pt x="415" y="463"/>
                    </a:lnTo>
                    <a:lnTo>
                      <a:pt x="415" y="463"/>
                    </a:lnTo>
                    <a:lnTo>
                      <a:pt x="415" y="467"/>
                    </a:lnTo>
                    <a:lnTo>
                      <a:pt x="419" y="467"/>
                    </a:lnTo>
                    <a:lnTo>
                      <a:pt x="419" y="467"/>
                    </a:lnTo>
                    <a:lnTo>
                      <a:pt x="419" y="467"/>
                    </a:lnTo>
                    <a:lnTo>
                      <a:pt x="419" y="467"/>
                    </a:lnTo>
                    <a:lnTo>
                      <a:pt x="423" y="467"/>
                    </a:lnTo>
                    <a:lnTo>
                      <a:pt x="423" y="467"/>
                    </a:lnTo>
                    <a:lnTo>
                      <a:pt x="423" y="467"/>
                    </a:lnTo>
                    <a:lnTo>
                      <a:pt x="423" y="467"/>
                    </a:lnTo>
                    <a:lnTo>
                      <a:pt x="427" y="467"/>
                    </a:lnTo>
                    <a:lnTo>
                      <a:pt x="427" y="467"/>
                    </a:lnTo>
                    <a:lnTo>
                      <a:pt x="429" y="467"/>
                    </a:lnTo>
                    <a:lnTo>
                      <a:pt x="429" y="467"/>
                    </a:lnTo>
                    <a:lnTo>
                      <a:pt x="433" y="467"/>
                    </a:lnTo>
                    <a:lnTo>
                      <a:pt x="437" y="467"/>
                    </a:lnTo>
                    <a:lnTo>
                      <a:pt x="441" y="471"/>
                    </a:lnTo>
                    <a:lnTo>
                      <a:pt x="445" y="471"/>
                    </a:lnTo>
                    <a:lnTo>
                      <a:pt x="449" y="471"/>
                    </a:lnTo>
                    <a:lnTo>
                      <a:pt x="449" y="471"/>
                    </a:lnTo>
                    <a:lnTo>
                      <a:pt x="453" y="471"/>
                    </a:lnTo>
                    <a:lnTo>
                      <a:pt x="457" y="471"/>
                    </a:lnTo>
                    <a:lnTo>
                      <a:pt x="461" y="471"/>
                    </a:lnTo>
                    <a:lnTo>
                      <a:pt x="465" y="471"/>
                    </a:lnTo>
                    <a:lnTo>
                      <a:pt x="469" y="471"/>
                    </a:lnTo>
                    <a:lnTo>
                      <a:pt x="475" y="471"/>
                    </a:lnTo>
                    <a:lnTo>
                      <a:pt x="479" y="471"/>
                    </a:lnTo>
                    <a:lnTo>
                      <a:pt x="487" y="467"/>
                    </a:lnTo>
                    <a:lnTo>
                      <a:pt x="491" y="467"/>
                    </a:lnTo>
                    <a:lnTo>
                      <a:pt x="495" y="467"/>
                    </a:lnTo>
                    <a:lnTo>
                      <a:pt x="503" y="467"/>
                    </a:lnTo>
                    <a:lnTo>
                      <a:pt x="507" y="467"/>
                    </a:lnTo>
                    <a:lnTo>
                      <a:pt x="515" y="467"/>
                    </a:lnTo>
                    <a:lnTo>
                      <a:pt x="519" y="467"/>
                    </a:lnTo>
                    <a:lnTo>
                      <a:pt x="525" y="467"/>
                    </a:lnTo>
                    <a:lnTo>
                      <a:pt x="529" y="467"/>
                    </a:lnTo>
                    <a:lnTo>
                      <a:pt x="533" y="467"/>
                    </a:lnTo>
                    <a:lnTo>
                      <a:pt x="537" y="467"/>
                    </a:lnTo>
                    <a:lnTo>
                      <a:pt x="537" y="467"/>
                    </a:lnTo>
                    <a:lnTo>
                      <a:pt x="537" y="467"/>
                    </a:lnTo>
                    <a:lnTo>
                      <a:pt x="537" y="467"/>
                    </a:lnTo>
                    <a:lnTo>
                      <a:pt x="541" y="467"/>
                    </a:lnTo>
                    <a:lnTo>
                      <a:pt x="541" y="467"/>
                    </a:lnTo>
                    <a:lnTo>
                      <a:pt x="541" y="467"/>
                    </a:lnTo>
                    <a:lnTo>
                      <a:pt x="541" y="467"/>
                    </a:lnTo>
                    <a:lnTo>
                      <a:pt x="545" y="467"/>
                    </a:lnTo>
                    <a:lnTo>
                      <a:pt x="545" y="467"/>
                    </a:lnTo>
                    <a:lnTo>
                      <a:pt x="545" y="467"/>
                    </a:lnTo>
                    <a:lnTo>
                      <a:pt x="545" y="467"/>
                    </a:lnTo>
                    <a:lnTo>
                      <a:pt x="549" y="467"/>
                    </a:lnTo>
                    <a:lnTo>
                      <a:pt x="549" y="467"/>
                    </a:lnTo>
                    <a:lnTo>
                      <a:pt x="549" y="467"/>
                    </a:lnTo>
                    <a:lnTo>
                      <a:pt x="549" y="467"/>
                    </a:lnTo>
                    <a:lnTo>
                      <a:pt x="549" y="467"/>
                    </a:lnTo>
                    <a:lnTo>
                      <a:pt x="549" y="467"/>
                    </a:lnTo>
                    <a:lnTo>
                      <a:pt x="553" y="467"/>
                    </a:lnTo>
                    <a:lnTo>
                      <a:pt x="553" y="467"/>
                    </a:lnTo>
                    <a:lnTo>
                      <a:pt x="553" y="467"/>
                    </a:lnTo>
                    <a:lnTo>
                      <a:pt x="553" y="467"/>
                    </a:lnTo>
                    <a:lnTo>
                      <a:pt x="553" y="463"/>
                    </a:lnTo>
                    <a:lnTo>
                      <a:pt x="553" y="463"/>
                    </a:lnTo>
                    <a:lnTo>
                      <a:pt x="553" y="463"/>
                    </a:lnTo>
                    <a:lnTo>
                      <a:pt x="553" y="463"/>
                    </a:lnTo>
                    <a:lnTo>
                      <a:pt x="553" y="463"/>
                    </a:lnTo>
                    <a:lnTo>
                      <a:pt x="553" y="463"/>
                    </a:lnTo>
                    <a:lnTo>
                      <a:pt x="557" y="463"/>
                    </a:lnTo>
                    <a:lnTo>
                      <a:pt x="557" y="459"/>
                    </a:lnTo>
                    <a:lnTo>
                      <a:pt x="557" y="459"/>
                    </a:lnTo>
                    <a:lnTo>
                      <a:pt x="557" y="459"/>
                    </a:lnTo>
                    <a:lnTo>
                      <a:pt x="557" y="459"/>
                    </a:lnTo>
                    <a:lnTo>
                      <a:pt x="557" y="459"/>
                    </a:lnTo>
                    <a:lnTo>
                      <a:pt x="557" y="455"/>
                    </a:lnTo>
                    <a:lnTo>
                      <a:pt x="557" y="455"/>
                    </a:lnTo>
                    <a:lnTo>
                      <a:pt x="557" y="455"/>
                    </a:lnTo>
                    <a:lnTo>
                      <a:pt x="557" y="451"/>
                    </a:lnTo>
                    <a:lnTo>
                      <a:pt x="557" y="451"/>
                    </a:lnTo>
                    <a:lnTo>
                      <a:pt x="561" y="451"/>
                    </a:lnTo>
                    <a:lnTo>
                      <a:pt x="561" y="449"/>
                    </a:lnTo>
                    <a:lnTo>
                      <a:pt x="561" y="449"/>
                    </a:lnTo>
                    <a:lnTo>
                      <a:pt x="561" y="449"/>
                    </a:lnTo>
                    <a:lnTo>
                      <a:pt x="561" y="445"/>
                    </a:lnTo>
                    <a:lnTo>
                      <a:pt x="561" y="445"/>
                    </a:lnTo>
                    <a:lnTo>
                      <a:pt x="561" y="445"/>
                    </a:lnTo>
                    <a:lnTo>
                      <a:pt x="561" y="441"/>
                    </a:lnTo>
                    <a:lnTo>
                      <a:pt x="561" y="441"/>
                    </a:lnTo>
                    <a:lnTo>
                      <a:pt x="561" y="437"/>
                    </a:lnTo>
                    <a:lnTo>
                      <a:pt x="561" y="437"/>
                    </a:lnTo>
                    <a:lnTo>
                      <a:pt x="561" y="433"/>
                    </a:lnTo>
                    <a:lnTo>
                      <a:pt x="561" y="433"/>
                    </a:lnTo>
                    <a:lnTo>
                      <a:pt x="561" y="429"/>
                    </a:lnTo>
                    <a:lnTo>
                      <a:pt x="565" y="429"/>
                    </a:lnTo>
                    <a:lnTo>
                      <a:pt x="565" y="426"/>
                    </a:lnTo>
                    <a:lnTo>
                      <a:pt x="565" y="426"/>
                    </a:lnTo>
                    <a:lnTo>
                      <a:pt x="565" y="422"/>
                    </a:lnTo>
                    <a:lnTo>
                      <a:pt x="565" y="418"/>
                    </a:lnTo>
                    <a:lnTo>
                      <a:pt x="565" y="418"/>
                    </a:lnTo>
                    <a:lnTo>
                      <a:pt x="565" y="414"/>
                    </a:lnTo>
                    <a:lnTo>
                      <a:pt x="565" y="410"/>
                    </a:lnTo>
                    <a:lnTo>
                      <a:pt x="565" y="410"/>
                    </a:lnTo>
                    <a:lnTo>
                      <a:pt x="565" y="406"/>
                    </a:lnTo>
                    <a:lnTo>
                      <a:pt x="565" y="402"/>
                    </a:lnTo>
                    <a:lnTo>
                      <a:pt x="565" y="400"/>
                    </a:lnTo>
                    <a:lnTo>
                      <a:pt x="565" y="400"/>
                    </a:lnTo>
                    <a:lnTo>
                      <a:pt x="565" y="396"/>
                    </a:lnTo>
                    <a:lnTo>
                      <a:pt x="565" y="392"/>
                    </a:lnTo>
                    <a:lnTo>
                      <a:pt x="569" y="388"/>
                    </a:lnTo>
                    <a:lnTo>
                      <a:pt x="569" y="384"/>
                    </a:lnTo>
                    <a:lnTo>
                      <a:pt x="569" y="380"/>
                    </a:lnTo>
                    <a:lnTo>
                      <a:pt x="569" y="376"/>
                    </a:lnTo>
                    <a:lnTo>
                      <a:pt x="569" y="368"/>
                    </a:lnTo>
                    <a:lnTo>
                      <a:pt x="569" y="364"/>
                    </a:lnTo>
                    <a:lnTo>
                      <a:pt x="569" y="360"/>
                    </a:lnTo>
                    <a:lnTo>
                      <a:pt x="569" y="354"/>
                    </a:lnTo>
                    <a:lnTo>
                      <a:pt x="569" y="346"/>
                    </a:lnTo>
                    <a:lnTo>
                      <a:pt x="569" y="338"/>
                    </a:lnTo>
                    <a:lnTo>
                      <a:pt x="569" y="326"/>
                    </a:lnTo>
                    <a:lnTo>
                      <a:pt x="571" y="314"/>
                    </a:lnTo>
                    <a:lnTo>
                      <a:pt x="571" y="308"/>
                    </a:lnTo>
                    <a:lnTo>
                      <a:pt x="571" y="300"/>
                    </a:lnTo>
                    <a:lnTo>
                      <a:pt x="571" y="292"/>
                    </a:lnTo>
                    <a:lnTo>
                      <a:pt x="571" y="288"/>
                    </a:lnTo>
                    <a:lnTo>
                      <a:pt x="571" y="280"/>
                    </a:lnTo>
                    <a:lnTo>
                      <a:pt x="571" y="276"/>
                    </a:lnTo>
                    <a:lnTo>
                      <a:pt x="571" y="272"/>
                    </a:lnTo>
                    <a:lnTo>
                      <a:pt x="575" y="264"/>
                    </a:lnTo>
                    <a:lnTo>
                      <a:pt x="575" y="260"/>
                    </a:lnTo>
                    <a:lnTo>
                      <a:pt x="575" y="258"/>
                    </a:lnTo>
                    <a:lnTo>
                      <a:pt x="575" y="254"/>
                    </a:lnTo>
                    <a:lnTo>
                      <a:pt x="575" y="250"/>
                    </a:lnTo>
                    <a:lnTo>
                      <a:pt x="575" y="250"/>
                    </a:lnTo>
                    <a:lnTo>
                      <a:pt x="575" y="246"/>
                    </a:lnTo>
                    <a:lnTo>
                      <a:pt x="575" y="242"/>
                    </a:lnTo>
                    <a:lnTo>
                      <a:pt x="575" y="238"/>
                    </a:lnTo>
                    <a:lnTo>
                      <a:pt x="575" y="238"/>
                    </a:lnTo>
                    <a:lnTo>
                      <a:pt x="575" y="234"/>
                    </a:lnTo>
                    <a:lnTo>
                      <a:pt x="575" y="234"/>
                    </a:lnTo>
                    <a:lnTo>
                      <a:pt x="575" y="230"/>
                    </a:lnTo>
                    <a:lnTo>
                      <a:pt x="575" y="230"/>
                    </a:lnTo>
                    <a:lnTo>
                      <a:pt x="575" y="226"/>
                    </a:lnTo>
                    <a:lnTo>
                      <a:pt x="579" y="226"/>
                    </a:lnTo>
                    <a:lnTo>
                      <a:pt x="579" y="226"/>
                    </a:lnTo>
                    <a:lnTo>
                      <a:pt x="579" y="222"/>
                    </a:lnTo>
                    <a:lnTo>
                      <a:pt x="579" y="222"/>
                    </a:lnTo>
                    <a:lnTo>
                      <a:pt x="579" y="222"/>
                    </a:lnTo>
                    <a:lnTo>
                      <a:pt x="579" y="218"/>
                    </a:lnTo>
                    <a:lnTo>
                      <a:pt x="579" y="218"/>
                    </a:lnTo>
                    <a:lnTo>
                      <a:pt x="579" y="218"/>
                    </a:lnTo>
                    <a:lnTo>
                      <a:pt x="579" y="218"/>
                    </a:lnTo>
                    <a:lnTo>
                      <a:pt x="579" y="218"/>
                    </a:lnTo>
                    <a:lnTo>
                      <a:pt x="579" y="214"/>
                    </a:lnTo>
                    <a:lnTo>
                      <a:pt x="579" y="214"/>
                    </a:lnTo>
                    <a:lnTo>
                      <a:pt x="579" y="214"/>
                    </a:lnTo>
                    <a:lnTo>
                      <a:pt x="579" y="214"/>
                    </a:lnTo>
                    <a:lnTo>
                      <a:pt x="579" y="214"/>
                    </a:lnTo>
                    <a:lnTo>
                      <a:pt x="579" y="214"/>
                    </a:lnTo>
                    <a:lnTo>
                      <a:pt x="583" y="214"/>
                    </a:lnTo>
                    <a:lnTo>
                      <a:pt x="583" y="218"/>
                    </a:lnTo>
                    <a:lnTo>
                      <a:pt x="583" y="218"/>
                    </a:lnTo>
                    <a:lnTo>
                      <a:pt x="583" y="218"/>
                    </a:lnTo>
                    <a:lnTo>
                      <a:pt x="583" y="218"/>
                    </a:lnTo>
                    <a:lnTo>
                      <a:pt x="583" y="218"/>
                    </a:lnTo>
                    <a:lnTo>
                      <a:pt x="583" y="222"/>
                    </a:lnTo>
                    <a:lnTo>
                      <a:pt x="583" y="222"/>
                    </a:lnTo>
                    <a:lnTo>
                      <a:pt x="583" y="222"/>
                    </a:lnTo>
                    <a:lnTo>
                      <a:pt x="583" y="226"/>
                    </a:lnTo>
                    <a:lnTo>
                      <a:pt x="583" y="226"/>
                    </a:lnTo>
                    <a:lnTo>
                      <a:pt x="583" y="230"/>
                    </a:lnTo>
                    <a:lnTo>
                      <a:pt x="583" y="230"/>
                    </a:lnTo>
                    <a:lnTo>
                      <a:pt x="583" y="234"/>
                    </a:lnTo>
                    <a:lnTo>
                      <a:pt x="583" y="234"/>
                    </a:lnTo>
                    <a:lnTo>
                      <a:pt x="583" y="238"/>
                    </a:lnTo>
                    <a:lnTo>
                      <a:pt x="583" y="238"/>
                    </a:lnTo>
                    <a:lnTo>
                      <a:pt x="583" y="242"/>
                    </a:lnTo>
                    <a:lnTo>
                      <a:pt x="587" y="246"/>
                    </a:lnTo>
                    <a:lnTo>
                      <a:pt x="587" y="250"/>
                    </a:lnTo>
                    <a:lnTo>
                      <a:pt x="587" y="254"/>
                    </a:lnTo>
                    <a:lnTo>
                      <a:pt x="587" y="258"/>
                    </a:lnTo>
                    <a:lnTo>
                      <a:pt x="587" y="260"/>
                    </a:lnTo>
                    <a:lnTo>
                      <a:pt x="587" y="264"/>
                    </a:lnTo>
                    <a:lnTo>
                      <a:pt x="587" y="268"/>
                    </a:lnTo>
                    <a:lnTo>
                      <a:pt x="587" y="272"/>
                    </a:lnTo>
                    <a:lnTo>
                      <a:pt x="587" y="280"/>
                    </a:lnTo>
                    <a:lnTo>
                      <a:pt x="587" y="284"/>
                    </a:lnTo>
                    <a:lnTo>
                      <a:pt x="591" y="292"/>
                    </a:lnTo>
                    <a:lnTo>
                      <a:pt x="591" y="300"/>
                    </a:lnTo>
                    <a:lnTo>
                      <a:pt x="591" y="310"/>
                    </a:lnTo>
                    <a:lnTo>
                      <a:pt x="591" y="322"/>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54"/>
              <p:cNvSpPr>
                <a:spLocks/>
              </p:cNvSpPr>
              <p:nvPr/>
            </p:nvSpPr>
            <p:spPr bwMode="auto">
              <a:xfrm>
                <a:off x="2131" y="1466"/>
                <a:ext cx="261" cy="298"/>
              </a:xfrm>
              <a:custGeom>
                <a:avLst/>
                <a:gdLst>
                  <a:gd name="T0" fmla="*/ 4 w 522"/>
                  <a:gd name="T1" fmla="*/ 498 h 597"/>
                  <a:gd name="T2" fmla="*/ 8 w 522"/>
                  <a:gd name="T3" fmla="*/ 526 h 597"/>
                  <a:gd name="T4" fmla="*/ 8 w 522"/>
                  <a:gd name="T5" fmla="*/ 548 h 597"/>
                  <a:gd name="T6" fmla="*/ 12 w 522"/>
                  <a:gd name="T7" fmla="*/ 563 h 597"/>
                  <a:gd name="T8" fmla="*/ 16 w 522"/>
                  <a:gd name="T9" fmla="*/ 575 h 597"/>
                  <a:gd name="T10" fmla="*/ 20 w 522"/>
                  <a:gd name="T11" fmla="*/ 581 h 597"/>
                  <a:gd name="T12" fmla="*/ 24 w 522"/>
                  <a:gd name="T13" fmla="*/ 589 h 597"/>
                  <a:gd name="T14" fmla="*/ 28 w 522"/>
                  <a:gd name="T15" fmla="*/ 593 h 597"/>
                  <a:gd name="T16" fmla="*/ 34 w 522"/>
                  <a:gd name="T17" fmla="*/ 593 h 597"/>
                  <a:gd name="T18" fmla="*/ 58 w 522"/>
                  <a:gd name="T19" fmla="*/ 593 h 597"/>
                  <a:gd name="T20" fmla="*/ 100 w 522"/>
                  <a:gd name="T21" fmla="*/ 597 h 597"/>
                  <a:gd name="T22" fmla="*/ 138 w 522"/>
                  <a:gd name="T23" fmla="*/ 597 h 597"/>
                  <a:gd name="T24" fmla="*/ 176 w 522"/>
                  <a:gd name="T25" fmla="*/ 597 h 597"/>
                  <a:gd name="T26" fmla="*/ 226 w 522"/>
                  <a:gd name="T27" fmla="*/ 597 h 597"/>
                  <a:gd name="T28" fmla="*/ 272 w 522"/>
                  <a:gd name="T29" fmla="*/ 597 h 597"/>
                  <a:gd name="T30" fmla="*/ 312 w 522"/>
                  <a:gd name="T31" fmla="*/ 597 h 597"/>
                  <a:gd name="T32" fmla="*/ 330 w 522"/>
                  <a:gd name="T33" fmla="*/ 597 h 597"/>
                  <a:gd name="T34" fmla="*/ 342 w 522"/>
                  <a:gd name="T35" fmla="*/ 597 h 597"/>
                  <a:gd name="T36" fmla="*/ 346 w 522"/>
                  <a:gd name="T37" fmla="*/ 593 h 597"/>
                  <a:gd name="T38" fmla="*/ 346 w 522"/>
                  <a:gd name="T39" fmla="*/ 589 h 597"/>
                  <a:gd name="T40" fmla="*/ 350 w 522"/>
                  <a:gd name="T41" fmla="*/ 581 h 597"/>
                  <a:gd name="T42" fmla="*/ 354 w 522"/>
                  <a:gd name="T43" fmla="*/ 567 h 597"/>
                  <a:gd name="T44" fmla="*/ 354 w 522"/>
                  <a:gd name="T45" fmla="*/ 552 h 597"/>
                  <a:gd name="T46" fmla="*/ 358 w 522"/>
                  <a:gd name="T47" fmla="*/ 530 h 597"/>
                  <a:gd name="T48" fmla="*/ 358 w 522"/>
                  <a:gd name="T49" fmla="*/ 514 h 597"/>
                  <a:gd name="T50" fmla="*/ 362 w 522"/>
                  <a:gd name="T51" fmla="*/ 506 h 597"/>
                  <a:gd name="T52" fmla="*/ 362 w 522"/>
                  <a:gd name="T53" fmla="*/ 494 h 597"/>
                  <a:gd name="T54" fmla="*/ 362 w 522"/>
                  <a:gd name="T55" fmla="*/ 456 h 597"/>
                  <a:gd name="T56" fmla="*/ 368 w 522"/>
                  <a:gd name="T57" fmla="*/ 364 h 597"/>
                  <a:gd name="T58" fmla="*/ 372 w 522"/>
                  <a:gd name="T59" fmla="*/ 314 h 597"/>
                  <a:gd name="T60" fmla="*/ 376 w 522"/>
                  <a:gd name="T61" fmla="*/ 256 h 597"/>
                  <a:gd name="T62" fmla="*/ 380 w 522"/>
                  <a:gd name="T63" fmla="*/ 156 h 597"/>
                  <a:gd name="T64" fmla="*/ 384 w 522"/>
                  <a:gd name="T65" fmla="*/ 58 h 597"/>
                  <a:gd name="T66" fmla="*/ 388 w 522"/>
                  <a:gd name="T67" fmla="*/ 12 h 597"/>
                  <a:gd name="T68" fmla="*/ 392 w 522"/>
                  <a:gd name="T69" fmla="*/ 0 h 597"/>
                  <a:gd name="T70" fmla="*/ 392 w 522"/>
                  <a:gd name="T71" fmla="*/ 26 h 597"/>
                  <a:gd name="T72" fmla="*/ 396 w 522"/>
                  <a:gd name="T73" fmla="*/ 92 h 597"/>
                  <a:gd name="T74" fmla="*/ 400 w 522"/>
                  <a:gd name="T75" fmla="*/ 184 h 597"/>
                  <a:gd name="T76" fmla="*/ 400 w 522"/>
                  <a:gd name="T77" fmla="*/ 246 h 597"/>
                  <a:gd name="T78" fmla="*/ 404 w 522"/>
                  <a:gd name="T79" fmla="*/ 272 h 597"/>
                  <a:gd name="T80" fmla="*/ 404 w 522"/>
                  <a:gd name="T81" fmla="*/ 306 h 597"/>
                  <a:gd name="T82" fmla="*/ 404 w 522"/>
                  <a:gd name="T83" fmla="*/ 376 h 597"/>
                  <a:gd name="T84" fmla="*/ 408 w 522"/>
                  <a:gd name="T85" fmla="*/ 426 h 597"/>
                  <a:gd name="T86" fmla="*/ 408 w 522"/>
                  <a:gd name="T87" fmla="*/ 464 h 597"/>
                  <a:gd name="T88" fmla="*/ 410 w 522"/>
                  <a:gd name="T89" fmla="*/ 494 h 597"/>
                  <a:gd name="T90" fmla="*/ 410 w 522"/>
                  <a:gd name="T91" fmla="*/ 518 h 597"/>
                  <a:gd name="T92" fmla="*/ 414 w 522"/>
                  <a:gd name="T93" fmla="*/ 536 h 597"/>
                  <a:gd name="T94" fmla="*/ 414 w 522"/>
                  <a:gd name="T95" fmla="*/ 556 h 597"/>
                  <a:gd name="T96" fmla="*/ 418 w 522"/>
                  <a:gd name="T97" fmla="*/ 567 h 597"/>
                  <a:gd name="T98" fmla="*/ 418 w 522"/>
                  <a:gd name="T99" fmla="*/ 579 h 597"/>
                  <a:gd name="T100" fmla="*/ 422 w 522"/>
                  <a:gd name="T101" fmla="*/ 585 h 597"/>
                  <a:gd name="T102" fmla="*/ 426 w 522"/>
                  <a:gd name="T103" fmla="*/ 593 h 597"/>
                  <a:gd name="T104" fmla="*/ 430 w 522"/>
                  <a:gd name="T105" fmla="*/ 597 h 597"/>
                  <a:gd name="T106" fmla="*/ 438 w 522"/>
                  <a:gd name="T107" fmla="*/ 597 h 597"/>
                  <a:gd name="T108" fmla="*/ 454 w 522"/>
                  <a:gd name="T109" fmla="*/ 597 h 597"/>
                  <a:gd name="T110" fmla="*/ 484 w 522"/>
                  <a:gd name="T111" fmla="*/ 597 h 597"/>
                  <a:gd name="T112" fmla="*/ 504 w 522"/>
                  <a:gd name="T113" fmla="*/ 597 h 597"/>
                  <a:gd name="T114" fmla="*/ 510 w 522"/>
                  <a:gd name="T115" fmla="*/ 597 h 597"/>
                  <a:gd name="T116" fmla="*/ 514 w 522"/>
                  <a:gd name="T117" fmla="*/ 597 h 597"/>
                  <a:gd name="T118" fmla="*/ 514 w 522"/>
                  <a:gd name="T119" fmla="*/ 593 h 597"/>
                  <a:gd name="T120" fmla="*/ 518 w 522"/>
                  <a:gd name="T121" fmla="*/ 585 h 597"/>
                  <a:gd name="T122" fmla="*/ 518 w 522"/>
                  <a:gd name="T123" fmla="*/ 579 h 597"/>
                  <a:gd name="T124" fmla="*/ 522 w 522"/>
                  <a:gd name="T125" fmla="*/ 571 h 5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22" h="597">
                    <a:moveTo>
                      <a:pt x="0" y="452"/>
                    </a:moveTo>
                    <a:lnTo>
                      <a:pt x="0" y="464"/>
                    </a:lnTo>
                    <a:lnTo>
                      <a:pt x="4" y="472"/>
                    </a:lnTo>
                    <a:lnTo>
                      <a:pt x="4" y="476"/>
                    </a:lnTo>
                    <a:lnTo>
                      <a:pt x="4" y="484"/>
                    </a:lnTo>
                    <a:lnTo>
                      <a:pt x="4" y="486"/>
                    </a:lnTo>
                    <a:lnTo>
                      <a:pt x="4" y="494"/>
                    </a:lnTo>
                    <a:lnTo>
                      <a:pt x="4" y="498"/>
                    </a:lnTo>
                    <a:lnTo>
                      <a:pt x="4" y="502"/>
                    </a:lnTo>
                    <a:lnTo>
                      <a:pt x="4" y="506"/>
                    </a:lnTo>
                    <a:lnTo>
                      <a:pt x="4" y="510"/>
                    </a:lnTo>
                    <a:lnTo>
                      <a:pt x="8" y="514"/>
                    </a:lnTo>
                    <a:lnTo>
                      <a:pt x="8" y="518"/>
                    </a:lnTo>
                    <a:lnTo>
                      <a:pt x="8" y="522"/>
                    </a:lnTo>
                    <a:lnTo>
                      <a:pt x="8" y="526"/>
                    </a:lnTo>
                    <a:lnTo>
                      <a:pt x="8" y="526"/>
                    </a:lnTo>
                    <a:lnTo>
                      <a:pt x="8" y="530"/>
                    </a:lnTo>
                    <a:lnTo>
                      <a:pt x="8" y="532"/>
                    </a:lnTo>
                    <a:lnTo>
                      <a:pt x="8" y="536"/>
                    </a:lnTo>
                    <a:lnTo>
                      <a:pt x="8" y="536"/>
                    </a:lnTo>
                    <a:lnTo>
                      <a:pt x="8" y="540"/>
                    </a:lnTo>
                    <a:lnTo>
                      <a:pt x="8" y="544"/>
                    </a:lnTo>
                    <a:lnTo>
                      <a:pt x="8" y="544"/>
                    </a:lnTo>
                    <a:lnTo>
                      <a:pt x="8" y="548"/>
                    </a:lnTo>
                    <a:lnTo>
                      <a:pt x="12" y="552"/>
                    </a:lnTo>
                    <a:lnTo>
                      <a:pt x="12" y="552"/>
                    </a:lnTo>
                    <a:lnTo>
                      <a:pt x="12" y="556"/>
                    </a:lnTo>
                    <a:lnTo>
                      <a:pt x="12" y="556"/>
                    </a:lnTo>
                    <a:lnTo>
                      <a:pt x="12" y="559"/>
                    </a:lnTo>
                    <a:lnTo>
                      <a:pt x="12" y="559"/>
                    </a:lnTo>
                    <a:lnTo>
                      <a:pt x="12" y="563"/>
                    </a:lnTo>
                    <a:lnTo>
                      <a:pt x="12" y="563"/>
                    </a:lnTo>
                    <a:lnTo>
                      <a:pt x="12" y="567"/>
                    </a:lnTo>
                    <a:lnTo>
                      <a:pt x="12" y="567"/>
                    </a:lnTo>
                    <a:lnTo>
                      <a:pt x="12" y="567"/>
                    </a:lnTo>
                    <a:lnTo>
                      <a:pt x="12" y="571"/>
                    </a:lnTo>
                    <a:lnTo>
                      <a:pt x="16" y="571"/>
                    </a:lnTo>
                    <a:lnTo>
                      <a:pt x="16" y="571"/>
                    </a:lnTo>
                    <a:lnTo>
                      <a:pt x="16" y="575"/>
                    </a:lnTo>
                    <a:lnTo>
                      <a:pt x="16" y="575"/>
                    </a:lnTo>
                    <a:lnTo>
                      <a:pt x="16" y="579"/>
                    </a:lnTo>
                    <a:lnTo>
                      <a:pt x="16" y="579"/>
                    </a:lnTo>
                    <a:lnTo>
                      <a:pt x="16" y="579"/>
                    </a:lnTo>
                    <a:lnTo>
                      <a:pt x="16" y="579"/>
                    </a:lnTo>
                    <a:lnTo>
                      <a:pt x="16" y="581"/>
                    </a:lnTo>
                    <a:lnTo>
                      <a:pt x="20" y="581"/>
                    </a:lnTo>
                    <a:lnTo>
                      <a:pt x="20" y="581"/>
                    </a:lnTo>
                    <a:lnTo>
                      <a:pt x="20" y="581"/>
                    </a:lnTo>
                    <a:lnTo>
                      <a:pt x="20" y="585"/>
                    </a:lnTo>
                    <a:lnTo>
                      <a:pt x="20" y="585"/>
                    </a:lnTo>
                    <a:lnTo>
                      <a:pt x="20" y="585"/>
                    </a:lnTo>
                    <a:lnTo>
                      <a:pt x="20" y="585"/>
                    </a:lnTo>
                    <a:lnTo>
                      <a:pt x="20" y="589"/>
                    </a:lnTo>
                    <a:lnTo>
                      <a:pt x="24" y="589"/>
                    </a:lnTo>
                    <a:lnTo>
                      <a:pt x="24" y="589"/>
                    </a:lnTo>
                    <a:lnTo>
                      <a:pt x="24" y="589"/>
                    </a:lnTo>
                    <a:lnTo>
                      <a:pt x="24" y="589"/>
                    </a:lnTo>
                    <a:lnTo>
                      <a:pt x="24" y="589"/>
                    </a:lnTo>
                    <a:lnTo>
                      <a:pt x="24" y="589"/>
                    </a:lnTo>
                    <a:lnTo>
                      <a:pt x="24" y="589"/>
                    </a:lnTo>
                    <a:lnTo>
                      <a:pt x="24" y="593"/>
                    </a:lnTo>
                    <a:lnTo>
                      <a:pt x="28" y="593"/>
                    </a:lnTo>
                    <a:lnTo>
                      <a:pt x="28" y="593"/>
                    </a:lnTo>
                    <a:lnTo>
                      <a:pt x="28" y="593"/>
                    </a:lnTo>
                    <a:lnTo>
                      <a:pt x="28" y="593"/>
                    </a:lnTo>
                    <a:lnTo>
                      <a:pt x="28" y="593"/>
                    </a:lnTo>
                    <a:lnTo>
                      <a:pt x="28" y="593"/>
                    </a:lnTo>
                    <a:lnTo>
                      <a:pt x="30" y="593"/>
                    </a:lnTo>
                    <a:lnTo>
                      <a:pt x="30" y="593"/>
                    </a:lnTo>
                    <a:lnTo>
                      <a:pt x="30" y="593"/>
                    </a:lnTo>
                    <a:lnTo>
                      <a:pt x="34" y="593"/>
                    </a:lnTo>
                    <a:lnTo>
                      <a:pt x="34" y="593"/>
                    </a:lnTo>
                    <a:lnTo>
                      <a:pt x="38" y="593"/>
                    </a:lnTo>
                    <a:lnTo>
                      <a:pt x="38" y="593"/>
                    </a:lnTo>
                    <a:lnTo>
                      <a:pt x="42" y="593"/>
                    </a:lnTo>
                    <a:lnTo>
                      <a:pt x="42" y="593"/>
                    </a:lnTo>
                    <a:lnTo>
                      <a:pt x="46" y="593"/>
                    </a:lnTo>
                    <a:lnTo>
                      <a:pt x="50" y="593"/>
                    </a:lnTo>
                    <a:lnTo>
                      <a:pt x="54" y="593"/>
                    </a:lnTo>
                    <a:lnTo>
                      <a:pt x="58" y="593"/>
                    </a:lnTo>
                    <a:lnTo>
                      <a:pt x="62" y="593"/>
                    </a:lnTo>
                    <a:lnTo>
                      <a:pt x="70" y="593"/>
                    </a:lnTo>
                    <a:lnTo>
                      <a:pt x="74" y="593"/>
                    </a:lnTo>
                    <a:lnTo>
                      <a:pt x="76" y="593"/>
                    </a:lnTo>
                    <a:lnTo>
                      <a:pt x="80" y="597"/>
                    </a:lnTo>
                    <a:lnTo>
                      <a:pt x="88" y="597"/>
                    </a:lnTo>
                    <a:lnTo>
                      <a:pt x="92" y="597"/>
                    </a:lnTo>
                    <a:lnTo>
                      <a:pt x="100" y="597"/>
                    </a:lnTo>
                    <a:lnTo>
                      <a:pt x="104" y="597"/>
                    </a:lnTo>
                    <a:lnTo>
                      <a:pt x="112" y="597"/>
                    </a:lnTo>
                    <a:lnTo>
                      <a:pt x="116" y="597"/>
                    </a:lnTo>
                    <a:lnTo>
                      <a:pt x="120" y="597"/>
                    </a:lnTo>
                    <a:lnTo>
                      <a:pt x="124" y="597"/>
                    </a:lnTo>
                    <a:lnTo>
                      <a:pt x="126" y="597"/>
                    </a:lnTo>
                    <a:lnTo>
                      <a:pt x="134" y="597"/>
                    </a:lnTo>
                    <a:lnTo>
                      <a:pt x="138" y="597"/>
                    </a:lnTo>
                    <a:lnTo>
                      <a:pt x="146" y="597"/>
                    </a:lnTo>
                    <a:lnTo>
                      <a:pt x="150" y="597"/>
                    </a:lnTo>
                    <a:lnTo>
                      <a:pt x="158" y="597"/>
                    </a:lnTo>
                    <a:lnTo>
                      <a:pt x="162" y="597"/>
                    </a:lnTo>
                    <a:lnTo>
                      <a:pt x="166" y="597"/>
                    </a:lnTo>
                    <a:lnTo>
                      <a:pt x="170" y="597"/>
                    </a:lnTo>
                    <a:lnTo>
                      <a:pt x="172" y="597"/>
                    </a:lnTo>
                    <a:lnTo>
                      <a:pt x="176" y="597"/>
                    </a:lnTo>
                    <a:lnTo>
                      <a:pt x="184" y="597"/>
                    </a:lnTo>
                    <a:lnTo>
                      <a:pt x="192" y="597"/>
                    </a:lnTo>
                    <a:lnTo>
                      <a:pt x="196" y="597"/>
                    </a:lnTo>
                    <a:lnTo>
                      <a:pt x="204" y="597"/>
                    </a:lnTo>
                    <a:lnTo>
                      <a:pt x="208" y="597"/>
                    </a:lnTo>
                    <a:lnTo>
                      <a:pt x="216" y="597"/>
                    </a:lnTo>
                    <a:lnTo>
                      <a:pt x="220" y="597"/>
                    </a:lnTo>
                    <a:lnTo>
                      <a:pt x="226" y="597"/>
                    </a:lnTo>
                    <a:lnTo>
                      <a:pt x="230" y="597"/>
                    </a:lnTo>
                    <a:lnTo>
                      <a:pt x="238" y="597"/>
                    </a:lnTo>
                    <a:lnTo>
                      <a:pt x="242" y="597"/>
                    </a:lnTo>
                    <a:lnTo>
                      <a:pt x="250" y="597"/>
                    </a:lnTo>
                    <a:lnTo>
                      <a:pt x="254" y="597"/>
                    </a:lnTo>
                    <a:lnTo>
                      <a:pt x="262" y="597"/>
                    </a:lnTo>
                    <a:lnTo>
                      <a:pt x="268" y="597"/>
                    </a:lnTo>
                    <a:lnTo>
                      <a:pt x="272" y="597"/>
                    </a:lnTo>
                    <a:lnTo>
                      <a:pt x="280" y="597"/>
                    </a:lnTo>
                    <a:lnTo>
                      <a:pt x="284" y="597"/>
                    </a:lnTo>
                    <a:lnTo>
                      <a:pt x="288" y="597"/>
                    </a:lnTo>
                    <a:lnTo>
                      <a:pt x="296" y="597"/>
                    </a:lnTo>
                    <a:lnTo>
                      <a:pt x="300" y="597"/>
                    </a:lnTo>
                    <a:lnTo>
                      <a:pt x="304" y="597"/>
                    </a:lnTo>
                    <a:lnTo>
                      <a:pt x="308" y="597"/>
                    </a:lnTo>
                    <a:lnTo>
                      <a:pt x="312" y="597"/>
                    </a:lnTo>
                    <a:lnTo>
                      <a:pt x="316" y="597"/>
                    </a:lnTo>
                    <a:lnTo>
                      <a:pt x="318" y="597"/>
                    </a:lnTo>
                    <a:lnTo>
                      <a:pt x="322" y="597"/>
                    </a:lnTo>
                    <a:lnTo>
                      <a:pt x="326" y="597"/>
                    </a:lnTo>
                    <a:lnTo>
                      <a:pt x="326" y="597"/>
                    </a:lnTo>
                    <a:lnTo>
                      <a:pt x="326" y="597"/>
                    </a:lnTo>
                    <a:lnTo>
                      <a:pt x="330" y="597"/>
                    </a:lnTo>
                    <a:lnTo>
                      <a:pt x="330" y="597"/>
                    </a:lnTo>
                    <a:lnTo>
                      <a:pt x="334" y="597"/>
                    </a:lnTo>
                    <a:lnTo>
                      <a:pt x="334" y="597"/>
                    </a:lnTo>
                    <a:lnTo>
                      <a:pt x="338" y="597"/>
                    </a:lnTo>
                    <a:lnTo>
                      <a:pt x="338" y="597"/>
                    </a:lnTo>
                    <a:lnTo>
                      <a:pt x="338" y="597"/>
                    </a:lnTo>
                    <a:lnTo>
                      <a:pt x="338" y="597"/>
                    </a:lnTo>
                    <a:lnTo>
                      <a:pt x="342" y="597"/>
                    </a:lnTo>
                    <a:lnTo>
                      <a:pt x="342" y="597"/>
                    </a:lnTo>
                    <a:lnTo>
                      <a:pt x="342" y="597"/>
                    </a:lnTo>
                    <a:lnTo>
                      <a:pt x="342" y="597"/>
                    </a:lnTo>
                    <a:lnTo>
                      <a:pt x="342" y="597"/>
                    </a:lnTo>
                    <a:lnTo>
                      <a:pt x="342" y="597"/>
                    </a:lnTo>
                    <a:lnTo>
                      <a:pt x="342" y="597"/>
                    </a:lnTo>
                    <a:lnTo>
                      <a:pt x="346" y="593"/>
                    </a:lnTo>
                    <a:lnTo>
                      <a:pt x="346" y="593"/>
                    </a:lnTo>
                    <a:lnTo>
                      <a:pt x="346" y="593"/>
                    </a:lnTo>
                    <a:lnTo>
                      <a:pt x="346" y="593"/>
                    </a:lnTo>
                    <a:lnTo>
                      <a:pt x="346" y="593"/>
                    </a:lnTo>
                    <a:lnTo>
                      <a:pt x="346" y="593"/>
                    </a:lnTo>
                    <a:lnTo>
                      <a:pt x="346" y="593"/>
                    </a:lnTo>
                    <a:lnTo>
                      <a:pt x="346" y="589"/>
                    </a:lnTo>
                    <a:lnTo>
                      <a:pt x="346" y="589"/>
                    </a:lnTo>
                    <a:lnTo>
                      <a:pt x="346" y="589"/>
                    </a:lnTo>
                    <a:lnTo>
                      <a:pt x="346" y="589"/>
                    </a:lnTo>
                    <a:lnTo>
                      <a:pt x="350" y="589"/>
                    </a:lnTo>
                    <a:lnTo>
                      <a:pt x="350" y="589"/>
                    </a:lnTo>
                    <a:lnTo>
                      <a:pt x="350" y="585"/>
                    </a:lnTo>
                    <a:lnTo>
                      <a:pt x="350" y="585"/>
                    </a:lnTo>
                    <a:lnTo>
                      <a:pt x="350" y="585"/>
                    </a:lnTo>
                    <a:lnTo>
                      <a:pt x="350" y="581"/>
                    </a:lnTo>
                    <a:lnTo>
                      <a:pt x="350" y="581"/>
                    </a:lnTo>
                    <a:lnTo>
                      <a:pt x="350" y="581"/>
                    </a:lnTo>
                    <a:lnTo>
                      <a:pt x="350" y="579"/>
                    </a:lnTo>
                    <a:lnTo>
                      <a:pt x="350" y="579"/>
                    </a:lnTo>
                    <a:lnTo>
                      <a:pt x="350" y="579"/>
                    </a:lnTo>
                    <a:lnTo>
                      <a:pt x="354" y="575"/>
                    </a:lnTo>
                    <a:lnTo>
                      <a:pt x="354" y="575"/>
                    </a:lnTo>
                    <a:lnTo>
                      <a:pt x="354" y="571"/>
                    </a:lnTo>
                    <a:lnTo>
                      <a:pt x="354" y="571"/>
                    </a:lnTo>
                    <a:lnTo>
                      <a:pt x="354" y="567"/>
                    </a:lnTo>
                    <a:lnTo>
                      <a:pt x="354" y="567"/>
                    </a:lnTo>
                    <a:lnTo>
                      <a:pt x="354" y="563"/>
                    </a:lnTo>
                    <a:lnTo>
                      <a:pt x="354" y="563"/>
                    </a:lnTo>
                    <a:lnTo>
                      <a:pt x="354" y="559"/>
                    </a:lnTo>
                    <a:lnTo>
                      <a:pt x="354" y="559"/>
                    </a:lnTo>
                    <a:lnTo>
                      <a:pt x="354" y="556"/>
                    </a:lnTo>
                    <a:lnTo>
                      <a:pt x="354" y="556"/>
                    </a:lnTo>
                    <a:lnTo>
                      <a:pt x="354" y="552"/>
                    </a:lnTo>
                    <a:lnTo>
                      <a:pt x="358" y="548"/>
                    </a:lnTo>
                    <a:lnTo>
                      <a:pt x="358" y="544"/>
                    </a:lnTo>
                    <a:lnTo>
                      <a:pt x="358" y="544"/>
                    </a:lnTo>
                    <a:lnTo>
                      <a:pt x="358" y="540"/>
                    </a:lnTo>
                    <a:lnTo>
                      <a:pt x="358" y="536"/>
                    </a:lnTo>
                    <a:lnTo>
                      <a:pt x="358" y="536"/>
                    </a:lnTo>
                    <a:lnTo>
                      <a:pt x="358" y="532"/>
                    </a:lnTo>
                    <a:lnTo>
                      <a:pt x="358" y="530"/>
                    </a:lnTo>
                    <a:lnTo>
                      <a:pt x="358" y="526"/>
                    </a:lnTo>
                    <a:lnTo>
                      <a:pt x="358" y="522"/>
                    </a:lnTo>
                    <a:lnTo>
                      <a:pt x="358" y="522"/>
                    </a:lnTo>
                    <a:lnTo>
                      <a:pt x="358" y="518"/>
                    </a:lnTo>
                    <a:lnTo>
                      <a:pt x="358" y="518"/>
                    </a:lnTo>
                    <a:lnTo>
                      <a:pt x="358" y="518"/>
                    </a:lnTo>
                    <a:lnTo>
                      <a:pt x="358" y="518"/>
                    </a:lnTo>
                    <a:lnTo>
                      <a:pt x="358" y="514"/>
                    </a:lnTo>
                    <a:lnTo>
                      <a:pt x="358" y="514"/>
                    </a:lnTo>
                    <a:lnTo>
                      <a:pt x="358" y="510"/>
                    </a:lnTo>
                    <a:lnTo>
                      <a:pt x="362" y="510"/>
                    </a:lnTo>
                    <a:lnTo>
                      <a:pt x="362" y="510"/>
                    </a:lnTo>
                    <a:lnTo>
                      <a:pt x="362" y="510"/>
                    </a:lnTo>
                    <a:lnTo>
                      <a:pt x="362" y="510"/>
                    </a:lnTo>
                    <a:lnTo>
                      <a:pt x="362" y="506"/>
                    </a:lnTo>
                    <a:lnTo>
                      <a:pt x="362" y="506"/>
                    </a:lnTo>
                    <a:lnTo>
                      <a:pt x="362" y="506"/>
                    </a:lnTo>
                    <a:lnTo>
                      <a:pt x="362" y="502"/>
                    </a:lnTo>
                    <a:lnTo>
                      <a:pt x="362" y="502"/>
                    </a:lnTo>
                    <a:lnTo>
                      <a:pt x="362" y="502"/>
                    </a:lnTo>
                    <a:lnTo>
                      <a:pt x="362" y="502"/>
                    </a:lnTo>
                    <a:lnTo>
                      <a:pt x="362" y="498"/>
                    </a:lnTo>
                    <a:lnTo>
                      <a:pt x="362" y="498"/>
                    </a:lnTo>
                    <a:lnTo>
                      <a:pt x="362" y="494"/>
                    </a:lnTo>
                    <a:lnTo>
                      <a:pt x="362" y="494"/>
                    </a:lnTo>
                    <a:lnTo>
                      <a:pt x="362" y="494"/>
                    </a:lnTo>
                    <a:lnTo>
                      <a:pt x="362" y="490"/>
                    </a:lnTo>
                    <a:lnTo>
                      <a:pt x="362" y="486"/>
                    </a:lnTo>
                    <a:lnTo>
                      <a:pt x="362" y="484"/>
                    </a:lnTo>
                    <a:lnTo>
                      <a:pt x="362" y="476"/>
                    </a:lnTo>
                    <a:lnTo>
                      <a:pt x="362" y="468"/>
                    </a:lnTo>
                    <a:lnTo>
                      <a:pt x="362" y="456"/>
                    </a:lnTo>
                    <a:lnTo>
                      <a:pt x="364" y="444"/>
                    </a:lnTo>
                    <a:lnTo>
                      <a:pt x="364" y="434"/>
                    </a:lnTo>
                    <a:lnTo>
                      <a:pt x="364" y="422"/>
                    </a:lnTo>
                    <a:lnTo>
                      <a:pt x="364" y="410"/>
                    </a:lnTo>
                    <a:lnTo>
                      <a:pt x="368" y="398"/>
                    </a:lnTo>
                    <a:lnTo>
                      <a:pt x="368" y="388"/>
                    </a:lnTo>
                    <a:lnTo>
                      <a:pt x="368" y="376"/>
                    </a:lnTo>
                    <a:lnTo>
                      <a:pt x="368" y="364"/>
                    </a:lnTo>
                    <a:lnTo>
                      <a:pt x="368" y="356"/>
                    </a:lnTo>
                    <a:lnTo>
                      <a:pt x="372" y="352"/>
                    </a:lnTo>
                    <a:lnTo>
                      <a:pt x="372" y="344"/>
                    </a:lnTo>
                    <a:lnTo>
                      <a:pt x="372" y="342"/>
                    </a:lnTo>
                    <a:lnTo>
                      <a:pt x="372" y="338"/>
                    </a:lnTo>
                    <a:lnTo>
                      <a:pt x="372" y="330"/>
                    </a:lnTo>
                    <a:lnTo>
                      <a:pt x="372" y="322"/>
                    </a:lnTo>
                    <a:lnTo>
                      <a:pt x="372" y="314"/>
                    </a:lnTo>
                    <a:lnTo>
                      <a:pt x="372" y="306"/>
                    </a:lnTo>
                    <a:lnTo>
                      <a:pt x="376" y="302"/>
                    </a:lnTo>
                    <a:lnTo>
                      <a:pt x="376" y="296"/>
                    </a:lnTo>
                    <a:lnTo>
                      <a:pt x="376" y="288"/>
                    </a:lnTo>
                    <a:lnTo>
                      <a:pt x="376" y="280"/>
                    </a:lnTo>
                    <a:lnTo>
                      <a:pt x="376" y="272"/>
                    </a:lnTo>
                    <a:lnTo>
                      <a:pt x="376" y="264"/>
                    </a:lnTo>
                    <a:lnTo>
                      <a:pt x="376" y="256"/>
                    </a:lnTo>
                    <a:lnTo>
                      <a:pt x="376" y="246"/>
                    </a:lnTo>
                    <a:lnTo>
                      <a:pt x="376" y="238"/>
                    </a:lnTo>
                    <a:lnTo>
                      <a:pt x="376" y="230"/>
                    </a:lnTo>
                    <a:lnTo>
                      <a:pt x="376" y="218"/>
                    </a:lnTo>
                    <a:lnTo>
                      <a:pt x="380" y="206"/>
                    </a:lnTo>
                    <a:lnTo>
                      <a:pt x="380" y="196"/>
                    </a:lnTo>
                    <a:lnTo>
                      <a:pt x="380" y="180"/>
                    </a:lnTo>
                    <a:lnTo>
                      <a:pt x="380" y="156"/>
                    </a:lnTo>
                    <a:lnTo>
                      <a:pt x="380" y="138"/>
                    </a:lnTo>
                    <a:lnTo>
                      <a:pt x="380" y="122"/>
                    </a:lnTo>
                    <a:lnTo>
                      <a:pt x="384" y="106"/>
                    </a:lnTo>
                    <a:lnTo>
                      <a:pt x="384" y="100"/>
                    </a:lnTo>
                    <a:lnTo>
                      <a:pt x="384" y="88"/>
                    </a:lnTo>
                    <a:lnTo>
                      <a:pt x="384" y="76"/>
                    </a:lnTo>
                    <a:lnTo>
                      <a:pt x="384" y="64"/>
                    </a:lnTo>
                    <a:lnTo>
                      <a:pt x="384" y="58"/>
                    </a:lnTo>
                    <a:lnTo>
                      <a:pt x="384" y="50"/>
                    </a:lnTo>
                    <a:lnTo>
                      <a:pt x="384" y="42"/>
                    </a:lnTo>
                    <a:lnTo>
                      <a:pt x="388" y="34"/>
                    </a:lnTo>
                    <a:lnTo>
                      <a:pt x="388" y="26"/>
                    </a:lnTo>
                    <a:lnTo>
                      <a:pt x="388" y="22"/>
                    </a:lnTo>
                    <a:lnTo>
                      <a:pt x="388" y="18"/>
                    </a:lnTo>
                    <a:lnTo>
                      <a:pt x="388" y="14"/>
                    </a:lnTo>
                    <a:lnTo>
                      <a:pt x="388" y="12"/>
                    </a:lnTo>
                    <a:lnTo>
                      <a:pt x="388" y="8"/>
                    </a:lnTo>
                    <a:lnTo>
                      <a:pt x="388" y="4"/>
                    </a:lnTo>
                    <a:lnTo>
                      <a:pt x="388" y="4"/>
                    </a:lnTo>
                    <a:lnTo>
                      <a:pt x="388" y="0"/>
                    </a:lnTo>
                    <a:lnTo>
                      <a:pt x="388" y="0"/>
                    </a:lnTo>
                    <a:lnTo>
                      <a:pt x="392" y="0"/>
                    </a:lnTo>
                    <a:lnTo>
                      <a:pt x="392" y="0"/>
                    </a:lnTo>
                    <a:lnTo>
                      <a:pt x="392" y="0"/>
                    </a:lnTo>
                    <a:lnTo>
                      <a:pt x="392" y="4"/>
                    </a:lnTo>
                    <a:lnTo>
                      <a:pt x="392" y="4"/>
                    </a:lnTo>
                    <a:lnTo>
                      <a:pt x="392" y="8"/>
                    </a:lnTo>
                    <a:lnTo>
                      <a:pt x="392" y="12"/>
                    </a:lnTo>
                    <a:lnTo>
                      <a:pt x="392" y="14"/>
                    </a:lnTo>
                    <a:lnTo>
                      <a:pt x="392" y="18"/>
                    </a:lnTo>
                    <a:lnTo>
                      <a:pt x="392" y="22"/>
                    </a:lnTo>
                    <a:lnTo>
                      <a:pt x="392" y="26"/>
                    </a:lnTo>
                    <a:lnTo>
                      <a:pt x="392" y="34"/>
                    </a:lnTo>
                    <a:lnTo>
                      <a:pt x="392" y="38"/>
                    </a:lnTo>
                    <a:lnTo>
                      <a:pt x="396" y="46"/>
                    </a:lnTo>
                    <a:lnTo>
                      <a:pt x="396" y="54"/>
                    </a:lnTo>
                    <a:lnTo>
                      <a:pt x="396" y="60"/>
                    </a:lnTo>
                    <a:lnTo>
                      <a:pt x="396" y="72"/>
                    </a:lnTo>
                    <a:lnTo>
                      <a:pt x="396" y="80"/>
                    </a:lnTo>
                    <a:lnTo>
                      <a:pt x="396" y="92"/>
                    </a:lnTo>
                    <a:lnTo>
                      <a:pt x="396" y="104"/>
                    </a:lnTo>
                    <a:lnTo>
                      <a:pt x="396" y="110"/>
                    </a:lnTo>
                    <a:lnTo>
                      <a:pt x="396" y="122"/>
                    </a:lnTo>
                    <a:lnTo>
                      <a:pt x="396" y="130"/>
                    </a:lnTo>
                    <a:lnTo>
                      <a:pt x="396" y="142"/>
                    </a:lnTo>
                    <a:lnTo>
                      <a:pt x="400" y="154"/>
                    </a:lnTo>
                    <a:lnTo>
                      <a:pt x="400" y="168"/>
                    </a:lnTo>
                    <a:lnTo>
                      <a:pt x="400" y="184"/>
                    </a:lnTo>
                    <a:lnTo>
                      <a:pt x="400" y="200"/>
                    </a:lnTo>
                    <a:lnTo>
                      <a:pt x="400" y="214"/>
                    </a:lnTo>
                    <a:lnTo>
                      <a:pt x="400" y="222"/>
                    </a:lnTo>
                    <a:lnTo>
                      <a:pt x="400" y="230"/>
                    </a:lnTo>
                    <a:lnTo>
                      <a:pt x="400" y="234"/>
                    </a:lnTo>
                    <a:lnTo>
                      <a:pt x="400" y="238"/>
                    </a:lnTo>
                    <a:lnTo>
                      <a:pt x="400" y="242"/>
                    </a:lnTo>
                    <a:lnTo>
                      <a:pt x="400" y="246"/>
                    </a:lnTo>
                    <a:lnTo>
                      <a:pt x="400" y="248"/>
                    </a:lnTo>
                    <a:lnTo>
                      <a:pt x="400" y="252"/>
                    </a:lnTo>
                    <a:lnTo>
                      <a:pt x="400" y="256"/>
                    </a:lnTo>
                    <a:lnTo>
                      <a:pt x="400" y="264"/>
                    </a:lnTo>
                    <a:lnTo>
                      <a:pt x="404" y="264"/>
                    </a:lnTo>
                    <a:lnTo>
                      <a:pt x="404" y="268"/>
                    </a:lnTo>
                    <a:lnTo>
                      <a:pt x="404" y="268"/>
                    </a:lnTo>
                    <a:lnTo>
                      <a:pt x="404" y="272"/>
                    </a:lnTo>
                    <a:lnTo>
                      <a:pt x="404" y="276"/>
                    </a:lnTo>
                    <a:lnTo>
                      <a:pt x="404" y="276"/>
                    </a:lnTo>
                    <a:lnTo>
                      <a:pt x="404" y="284"/>
                    </a:lnTo>
                    <a:lnTo>
                      <a:pt x="404" y="284"/>
                    </a:lnTo>
                    <a:lnTo>
                      <a:pt x="404" y="288"/>
                    </a:lnTo>
                    <a:lnTo>
                      <a:pt x="404" y="292"/>
                    </a:lnTo>
                    <a:lnTo>
                      <a:pt x="404" y="296"/>
                    </a:lnTo>
                    <a:lnTo>
                      <a:pt x="404" y="306"/>
                    </a:lnTo>
                    <a:lnTo>
                      <a:pt x="404" y="322"/>
                    </a:lnTo>
                    <a:lnTo>
                      <a:pt x="404" y="330"/>
                    </a:lnTo>
                    <a:lnTo>
                      <a:pt x="404" y="338"/>
                    </a:lnTo>
                    <a:lnTo>
                      <a:pt x="404" y="344"/>
                    </a:lnTo>
                    <a:lnTo>
                      <a:pt x="404" y="352"/>
                    </a:lnTo>
                    <a:lnTo>
                      <a:pt x="404" y="360"/>
                    </a:lnTo>
                    <a:lnTo>
                      <a:pt x="404" y="368"/>
                    </a:lnTo>
                    <a:lnTo>
                      <a:pt x="404" y="376"/>
                    </a:lnTo>
                    <a:lnTo>
                      <a:pt x="408" y="380"/>
                    </a:lnTo>
                    <a:lnTo>
                      <a:pt x="408" y="388"/>
                    </a:lnTo>
                    <a:lnTo>
                      <a:pt x="408" y="394"/>
                    </a:lnTo>
                    <a:lnTo>
                      <a:pt x="408" y="398"/>
                    </a:lnTo>
                    <a:lnTo>
                      <a:pt x="408" y="406"/>
                    </a:lnTo>
                    <a:lnTo>
                      <a:pt x="408" y="414"/>
                    </a:lnTo>
                    <a:lnTo>
                      <a:pt x="408" y="418"/>
                    </a:lnTo>
                    <a:lnTo>
                      <a:pt x="408" y="426"/>
                    </a:lnTo>
                    <a:lnTo>
                      <a:pt x="408" y="430"/>
                    </a:lnTo>
                    <a:lnTo>
                      <a:pt x="408" y="438"/>
                    </a:lnTo>
                    <a:lnTo>
                      <a:pt x="408" y="440"/>
                    </a:lnTo>
                    <a:lnTo>
                      <a:pt x="408" y="448"/>
                    </a:lnTo>
                    <a:lnTo>
                      <a:pt x="408" y="452"/>
                    </a:lnTo>
                    <a:lnTo>
                      <a:pt x="408" y="456"/>
                    </a:lnTo>
                    <a:lnTo>
                      <a:pt x="408" y="460"/>
                    </a:lnTo>
                    <a:lnTo>
                      <a:pt x="408" y="464"/>
                    </a:lnTo>
                    <a:lnTo>
                      <a:pt x="408" y="468"/>
                    </a:lnTo>
                    <a:lnTo>
                      <a:pt x="408" y="472"/>
                    </a:lnTo>
                    <a:lnTo>
                      <a:pt x="410" y="476"/>
                    </a:lnTo>
                    <a:lnTo>
                      <a:pt x="410" y="480"/>
                    </a:lnTo>
                    <a:lnTo>
                      <a:pt x="410" y="484"/>
                    </a:lnTo>
                    <a:lnTo>
                      <a:pt x="410" y="486"/>
                    </a:lnTo>
                    <a:lnTo>
                      <a:pt x="410" y="490"/>
                    </a:lnTo>
                    <a:lnTo>
                      <a:pt x="410" y="494"/>
                    </a:lnTo>
                    <a:lnTo>
                      <a:pt x="410" y="498"/>
                    </a:lnTo>
                    <a:lnTo>
                      <a:pt x="410" y="502"/>
                    </a:lnTo>
                    <a:lnTo>
                      <a:pt x="410" y="506"/>
                    </a:lnTo>
                    <a:lnTo>
                      <a:pt x="410" y="506"/>
                    </a:lnTo>
                    <a:lnTo>
                      <a:pt x="410" y="510"/>
                    </a:lnTo>
                    <a:lnTo>
                      <a:pt x="410" y="514"/>
                    </a:lnTo>
                    <a:lnTo>
                      <a:pt x="410" y="518"/>
                    </a:lnTo>
                    <a:lnTo>
                      <a:pt x="410" y="518"/>
                    </a:lnTo>
                    <a:lnTo>
                      <a:pt x="410" y="522"/>
                    </a:lnTo>
                    <a:lnTo>
                      <a:pt x="410" y="526"/>
                    </a:lnTo>
                    <a:lnTo>
                      <a:pt x="410" y="530"/>
                    </a:lnTo>
                    <a:lnTo>
                      <a:pt x="410" y="530"/>
                    </a:lnTo>
                    <a:lnTo>
                      <a:pt x="414" y="532"/>
                    </a:lnTo>
                    <a:lnTo>
                      <a:pt x="414" y="532"/>
                    </a:lnTo>
                    <a:lnTo>
                      <a:pt x="414" y="536"/>
                    </a:lnTo>
                    <a:lnTo>
                      <a:pt x="414" y="536"/>
                    </a:lnTo>
                    <a:lnTo>
                      <a:pt x="414" y="540"/>
                    </a:lnTo>
                    <a:lnTo>
                      <a:pt x="414" y="544"/>
                    </a:lnTo>
                    <a:lnTo>
                      <a:pt x="414" y="544"/>
                    </a:lnTo>
                    <a:lnTo>
                      <a:pt x="414" y="548"/>
                    </a:lnTo>
                    <a:lnTo>
                      <a:pt x="414" y="548"/>
                    </a:lnTo>
                    <a:lnTo>
                      <a:pt x="414" y="552"/>
                    </a:lnTo>
                    <a:lnTo>
                      <a:pt x="414" y="552"/>
                    </a:lnTo>
                    <a:lnTo>
                      <a:pt x="414" y="556"/>
                    </a:lnTo>
                    <a:lnTo>
                      <a:pt x="414" y="556"/>
                    </a:lnTo>
                    <a:lnTo>
                      <a:pt x="414" y="559"/>
                    </a:lnTo>
                    <a:lnTo>
                      <a:pt x="414" y="559"/>
                    </a:lnTo>
                    <a:lnTo>
                      <a:pt x="414" y="563"/>
                    </a:lnTo>
                    <a:lnTo>
                      <a:pt x="414" y="563"/>
                    </a:lnTo>
                    <a:lnTo>
                      <a:pt x="418" y="563"/>
                    </a:lnTo>
                    <a:lnTo>
                      <a:pt x="418" y="567"/>
                    </a:lnTo>
                    <a:lnTo>
                      <a:pt x="418" y="567"/>
                    </a:lnTo>
                    <a:lnTo>
                      <a:pt x="418" y="571"/>
                    </a:lnTo>
                    <a:lnTo>
                      <a:pt x="418" y="571"/>
                    </a:lnTo>
                    <a:lnTo>
                      <a:pt x="418" y="571"/>
                    </a:lnTo>
                    <a:lnTo>
                      <a:pt x="418" y="575"/>
                    </a:lnTo>
                    <a:lnTo>
                      <a:pt x="418" y="575"/>
                    </a:lnTo>
                    <a:lnTo>
                      <a:pt x="418" y="575"/>
                    </a:lnTo>
                    <a:lnTo>
                      <a:pt x="418" y="579"/>
                    </a:lnTo>
                    <a:lnTo>
                      <a:pt x="418" y="579"/>
                    </a:lnTo>
                    <a:lnTo>
                      <a:pt x="418" y="579"/>
                    </a:lnTo>
                    <a:lnTo>
                      <a:pt x="418" y="581"/>
                    </a:lnTo>
                    <a:lnTo>
                      <a:pt x="422" y="581"/>
                    </a:lnTo>
                    <a:lnTo>
                      <a:pt x="422" y="581"/>
                    </a:lnTo>
                    <a:lnTo>
                      <a:pt x="422" y="585"/>
                    </a:lnTo>
                    <a:lnTo>
                      <a:pt x="422" y="585"/>
                    </a:lnTo>
                    <a:lnTo>
                      <a:pt x="422" y="585"/>
                    </a:lnTo>
                    <a:lnTo>
                      <a:pt x="422" y="585"/>
                    </a:lnTo>
                    <a:lnTo>
                      <a:pt x="422" y="585"/>
                    </a:lnTo>
                    <a:lnTo>
                      <a:pt x="422" y="589"/>
                    </a:lnTo>
                    <a:lnTo>
                      <a:pt x="422" y="589"/>
                    </a:lnTo>
                    <a:lnTo>
                      <a:pt x="422" y="589"/>
                    </a:lnTo>
                    <a:lnTo>
                      <a:pt x="422" y="589"/>
                    </a:lnTo>
                    <a:lnTo>
                      <a:pt x="422" y="589"/>
                    </a:lnTo>
                    <a:lnTo>
                      <a:pt x="426" y="593"/>
                    </a:lnTo>
                    <a:lnTo>
                      <a:pt x="426" y="593"/>
                    </a:lnTo>
                    <a:lnTo>
                      <a:pt x="426" y="593"/>
                    </a:lnTo>
                    <a:lnTo>
                      <a:pt x="426" y="593"/>
                    </a:lnTo>
                    <a:lnTo>
                      <a:pt x="426" y="593"/>
                    </a:lnTo>
                    <a:lnTo>
                      <a:pt x="426" y="593"/>
                    </a:lnTo>
                    <a:lnTo>
                      <a:pt x="426" y="593"/>
                    </a:lnTo>
                    <a:lnTo>
                      <a:pt x="430" y="597"/>
                    </a:lnTo>
                    <a:lnTo>
                      <a:pt x="430" y="597"/>
                    </a:lnTo>
                    <a:lnTo>
                      <a:pt x="430" y="597"/>
                    </a:lnTo>
                    <a:lnTo>
                      <a:pt x="430" y="597"/>
                    </a:lnTo>
                    <a:lnTo>
                      <a:pt x="430" y="597"/>
                    </a:lnTo>
                    <a:lnTo>
                      <a:pt x="434" y="597"/>
                    </a:lnTo>
                    <a:lnTo>
                      <a:pt x="434" y="597"/>
                    </a:lnTo>
                    <a:lnTo>
                      <a:pt x="434" y="597"/>
                    </a:lnTo>
                    <a:lnTo>
                      <a:pt x="434" y="597"/>
                    </a:lnTo>
                    <a:lnTo>
                      <a:pt x="438" y="597"/>
                    </a:lnTo>
                    <a:lnTo>
                      <a:pt x="438" y="597"/>
                    </a:lnTo>
                    <a:lnTo>
                      <a:pt x="438" y="597"/>
                    </a:lnTo>
                    <a:lnTo>
                      <a:pt x="442" y="597"/>
                    </a:lnTo>
                    <a:lnTo>
                      <a:pt x="442" y="597"/>
                    </a:lnTo>
                    <a:lnTo>
                      <a:pt x="446" y="597"/>
                    </a:lnTo>
                    <a:lnTo>
                      <a:pt x="446" y="597"/>
                    </a:lnTo>
                    <a:lnTo>
                      <a:pt x="450" y="597"/>
                    </a:lnTo>
                    <a:lnTo>
                      <a:pt x="450" y="597"/>
                    </a:lnTo>
                    <a:lnTo>
                      <a:pt x="454" y="597"/>
                    </a:lnTo>
                    <a:lnTo>
                      <a:pt x="458" y="597"/>
                    </a:lnTo>
                    <a:lnTo>
                      <a:pt x="460" y="597"/>
                    </a:lnTo>
                    <a:lnTo>
                      <a:pt x="460" y="597"/>
                    </a:lnTo>
                    <a:lnTo>
                      <a:pt x="464" y="597"/>
                    </a:lnTo>
                    <a:lnTo>
                      <a:pt x="468" y="597"/>
                    </a:lnTo>
                    <a:lnTo>
                      <a:pt x="472" y="597"/>
                    </a:lnTo>
                    <a:lnTo>
                      <a:pt x="476" y="597"/>
                    </a:lnTo>
                    <a:lnTo>
                      <a:pt x="484" y="597"/>
                    </a:lnTo>
                    <a:lnTo>
                      <a:pt x="488" y="597"/>
                    </a:lnTo>
                    <a:lnTo>
                      <a:pt x="492" y="597"/>
                    </a:lnTo>
                    <a:lnTo>
                      <a:pt x="496" y="597"/>
                    </a:lnTo>
                    <a:lnTo>
                      <a:pt x="500" y="597"/>
                    </a:lnTo>
                    <a:lnTo>
                      <a:pt x="500" y="597"/>
                    </a:lnTo>
                    <a:lnTo>
                      <a:pt x="500" y="597"/>
                    </a:lnTo>
                    <a:lnTo>
                      <a:pt x="504" y="597"/>
                    </a:lnTo>
                    <a:lnTo>
                      <a:pt x="504" y="597"/>
                    </a:lnTo>
                    <a:lnTo>
                      <a:pt x="504" y="597"/>
                    </a:lnTo>
                    <a:lnTo>
                      <a:pt x="506" y="597"/>
                    </a:lnTo>
                    <a:lnTo>
                      <a:pt x="506" y="597"/>
                    </a:lnTo>
                    <a:lnTo>
                      <a:pt x="506" y="597"/>
                    </a:lnTo>
                    <a:lnTo>
                      <a:pt x="506" y="597"/>
                    </a:lnTo>
                    <a:lnTo>
                      <a:pt x="506" y="597"/>
                    </a:lnTo>
                    <a:lnTo>
                      <a:pt x="510" y="597"/>
                    </a:lnTo>
                    <a:lnTo>
                      <a:pt x="510" y="597"/>
                    </a:lnTo>
                    <a:lnTo>
                      <a:pt x="510" y="597"/>
                    </a:lnTo>
                    <a:lnTo>
                      <a:pt x="510" y="597"/>
                    </a:lnTo>
                    <a:lnTo>
                      <a:pt x="510" y="597"/>
                    </a:lnTo>
                    <a:lnTo>
                      <a:pt x="510" y="597"/>
                    </a:lnTo>
                    <a:lnTo>
                      <a:pt x="514" y="597"/>
                    </a:lnTo>
                    <a:lnTo>
                      <a:pt x="514" y="597"/>
                    </a:lnTo>
                    <a:lnTo>
                      <a:pt x="514" y="597"/>
                    </a:lnTo>
                    <a:lnTo>
                      <a:pt x="514" y="597"/>
                    </a:lnTo>
                    <a:lnTo>
                      <a:pt x="514" y="597"/>
                    </a:lnTo>
                    <a:lnTo>
                      <a:pt x="514" y="593"/>
                    </a:lnTo>
                    <a:lnTo>
                      <a:pt x="514" y="593"/>
                    </a:lnTo>
                    <a:lnTo>
                      <a:pt x="514" y="593"/>
                    </a:lnTo>
                    <a:lnTo>
                      <a:pt x="514" y="593"/>
                    </a:lnTo>
                    <a:lnTo>
                      <a:pt x="514" y="593"/>
                    </a:lnTo>
                    <a:lnTo>
                      <a:pt x="514" y="593"/>
                    </a:lnTo>
                    <a:lnTo>
                      <a:pt x="514" y="593"/>
                    </a:lnTo>
                    <a:lnTo>
                      <a:pt x="518" y="593"/>
                    </a:lnTo>
                    <a:lnTo>
                      <a:pt x="518" y="589"/>
                    </a:lnTo>
                    <a:lnTo>
                      <a:pt x="518" y="589"/>
                    </a:lnTo>
                    <a:lnTo>
                      <a:pt x="518" y="589"/>
                    </a:lnTo>
                    <a:lnTo>
                      <a:pt x="518" y="589"/>
                    </a:lnTo>
                    <a:lnTo>
                      <a:pt x="518" y="589"/>
                    </a:lnTo>
                    <a:lnTo>
                      <a:pt x="518" y="585"/>
                    </a:lnTo>
                    <a:lnTo>
                      <a:pt x="518" y="585"/>
                    </a:lnTo>
                    <a:lnTo>
                      <a:pt x="518" y="585"/>
                    </a:lnTo>
                    <a:lnTo>
                      <a:pt x="518" y="585"/>
                    </a:lnTo>
                    <a:lnTo>
                      <a:pt x="518" y="585"/>
                    </a:lnTo>
                    <a:lnTo>
                      <a:pt x="518" y="581"/>
                    </a:lnTo>
                    <a:lnTo>
                      <a:pt x="518" y="581"/>
                    </a:lnTo>
                    <a:lnTo>
                      <a:pt x="518" y="581"/>
                    </a:lnTo>
                    <a:lnTo>
                      <a:pt x="518" y="579"/>
                    </a:lnTo>
                    <a:lnTo>
                      <a:pt x="518" y="579"/>
                    </a:lnTo>
                    <a:lnTo>
                      <a:pt x="518" y="579"/>
                    </a:lnTo>
                    <a:lnTo>
                      <a:pt x="522" y="579"/>
                    </a:lnTo>
                    <a:lnTo>
                      <a:pt x="522" y="575"/>
                    </a:lnTo>
                    <a:lnTo>
                      <a:pt x="522" y="575"/>
                    </a:lnTo>
                    <a:lnTo>
                      <a:pt x="522" y="575"/>
                    </a:lnTo>
                    <a:lnTo>
                      <a:pt x="522" y="571"/>
                    </a:lnTo>
                    <a:lnTo>
                      <a:pt x="522" y="571"/>
                    </a:lnTo>
                    <a:lnTo>
                      <a:pt x="522" y="571"/>
                    </a:lnTo>
                    <a:lnTo>
                      <a:pt x="522" y="567"/>
                    </a:lnTo>
                    <a:lnTo>
                      <a:pt x="522" y="567"/>
                    </a:lnTo>
                    <a:lnTo>
                      <a:pt x="522" y="563"/>
                    </a:lnTo>
                    <a:lnTo>
                      <a:pt x="522" y="563"/>
                    </a:lnTo>
                    <a:lnTo>
                      <a:pt x="522" y="563"/>
                    </a:lnTo>
                    <a:lnTo>
                      <a:pt x="522" y="559"/>
                    </a:lnTo>
                    <a:lnTo>
                      <a:pt x="522" y="559"/>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55"/>
              <p:cNvSpPr>
                <a:spLocks/>
              </p:cNvSpPr>
              <p:nvPr/>
            </p:nvSpPr>
            <p:spPr bwMode="auto">
              <a:xfrm>
                <a:off x="2392" y="1249"/>
                <a:ext cx="90" cy="515"/>
              </a:xfrm>
              <a:custGeom>
                <a:avLst/>
                <a:gdLst>
                  <a:gd name="T0" fmla="*/ 0 w 180"/>
                  <a:gd name="T1" fmla="*/ 977 h 1030"/>
                  <a:gd name="T2" fmla="*/ 4 w 180"/>
                  <a:gd name="T3" fmla="*/ 963 h 1030"/>
                  <a:gd name="T4" fmla="*/ 4 w 180"/>
                  <a:gd name="T5" fmla="*/ 943 h 1030"/>
                  <a:gd name="T6" fmla="*/ 4 w 180"/>
                  <a:gd name="T7" fmla="*/ 931 h 1030"/>
                  <a:gd name="T8" fmla="*/ 4 w 180"/>
                  <a:gd name="T9" fmla="*/ 913 h 1030"/>
                  <a:gd name="T10" fmla="*/ 4 w 180"/>
                  <a:gd name="T11" fmla="*/ 889 h 1030"/>
                  <a:gd name="T12" fmla="*/ 8 w 180"/>
                  <a:gd name="T13" fmla="*/ 871 h 1030"/>
                  <a:gd name="T14" fmla="*/ 8 w 180"/>
                  <a:gd name="T15" fmla="*/ 831 h 1030"/>
                  <a:gd name="T16" fmla="*/ 8 w 180"/>
                  <a:gd name="T17" fmla="*/ 789 h 1030"/>
                  <a:gd name="T18" fmla="*/ 8 w 180"/>
                  <a:gd name="T19" fmla="*/ 729 h 1030"/>
                  <a:gd name="T20" fmla="*/ 12 w 180"/>
                  <a:gd name="T21" fmla="*/ 629 h 1030"/>
                  <a:gd name="T22" fmla="*/ 12 w 180"/>
                  <a:gd name="T23" fmla="*/ 463 h 1030"/>
                  <a:gd name="T24" fmla="*/ 16 w 180"/>
                  <a:gd name="T25" fmla="*/ 225 h 1030"/>
                  <a:gd name="T26" fmla="*/ 20 w 180"/>
                  <a:gd name="T27" fmla="*/ 111 h 1030"/>
                  <a:gd name="T28" fmla="*/ 20 w 180"/>
                  <a:gd name="T29" fmla="*/ 46 h 1030"/>
                  <a:gd name="T30" fmla="*/ 24 w 180"/>
                  <a:gd name="T31" fmla="*/ 4 h 1030"/>
                  <a:gd name="T32" fmla="*/ 24 w 180"/>
                  <a:gd name="T33" fmla="*/ 16 h 1030"/>
                  <a:gd name="T34" fmla="*/ 28 w 180"/>
                  <a:gd name="T35" fmla="*/ 76 h 1030"/>
                  <a:gd name="T36" fmla="*/ 32 w 180"/>
                  <a:gd name="T37" fmla="*/ 171 h 1030"/>
                  <a:gd name="T38" fmla="*/ 34 w 180"/>
                  <a:gd name="T39" fmla="*/ 359 h 1030"/>
                  <a:gd name="T40" fmla="*/ 38 w 180"/>
                  <a:gd name="T41" fmla="*/ 583 h 1030"/>
                  <a:gd name="T42" fmla="*/ 38 w 180"/>
                  <a:gd name="T43" fmla="*/ 689 h 1030"/>
                  <a:gd name="T44" fmla="*/ 42 w 180"/>
                  <a:gd name="T45" fmla="*/ 771 h 1030"/>
                  <a:gd name="T46" fmla="*/ 42 w 180"/>
                  <a:gd name="T47" fmla="*/ 817 h 1030"/>
                  <a:gd name="T48" fmla="*/ 42 w 180"/>
                  <a:gd name="T49" fmla="*/ 855 h 1030"/>
                  <a:gd name="T50" fmla="*/ 46 w 180"/>
                  <a:gd name="T51" fmla="*/ 889 h 1030"/>
                  <a:gd name="T52" fmla="*/ 46 w 180"/>
                  <a:gd name="T53" fmla="*/ 909 h 1030"/>
                  <a:gd name="T54" fmla="*/ 46 w 180"/>
                  <a:gd name="T55" fmla="*/ 923 h 1030"/>
                  <a:gd name="T56" fmla="*/ 46 w 180"/>
                  <a:gd name="T57" fmla="*/ 939 h 1030"/>
                  <a:gd name="T58" fmla="*/ 50 w 180"/>
                  <a:gd name="T59" fmla="*/ 959 h 1030"/>
                  <a:gd name="T60" fmla="*/ 50 w 180"/>
                  <a:gd name="T61" fmla="*/ 977 h 1030"/>
                  <a:gd name="T62" fmla="*/ 50 w 180"/>
                  <a:gd name="T63" fmla="*/ 992 h 1030"/>
                  <a:gd name="T64" fmla="*/ 54 w 180"/>
                  <a:gd name="T65" fmla="*/ 1004 h 1030"/>
                  <a:gd name="T66" fmla="*/ 54 w 180"/>
                  <a:gd name="T67" fmla="*/ 1012 h 1030"/>
                  <a:gd name="T68" fmla="*/ 58 w 180"/>
                  <a:gd name="T69" fmla="*/ 1018 h 1030"/>
                  <a:gd name="T70" fmla="*/ 62 w 180"/>
                  <a:gd name="T71" fmla="*/ 1026 h 1030"/>
                  <a:gd name="T72" fmla="*/ 70 w 180"/>
                  <a:gd name="T73" fmla="*/ 1030 h 1030"/>
                  <a:gd name="T74" fmla="*/ 80 w 180"/>
                  <a:gd name="T75" fmla="*/ 1030 h 1030"/>
                  <a:gd name="T76" fmla="*/ 104 w 180"/>
                  <a:gd name="T77" fmla="*/ 1030 h 1030"/>
                  <a:gd name="T78" fmla="*/ 128 w 180"/>
                  <a:gd name="T79" fmla="*/ 1030 h 1030"/>
                  <a:gd name="T80" fmla="*/ 130 w 180"/>
                  <a:gd name="T81" fmla="*/ 1030 h 1030"/>
                  <a:gd name="T82" fmla="*/ 134 w 180"/>
                  <a:gd name="T83" fmla="*/ 1030 h 1030"/>
                  <a:gd name="T84" fmla="*/ 138 w 180"/>
                  <a:gd name="T85" fmla="*/ 1026 h 1030"/>
                  <a:gd name="T86" fmla="*/ 142 w 180"/>
                  <a:gd name="T87" fmla="*/ 1022 h 1030"/>
                  <a:gd name="T88" fmla="*/ 142 w 180"/>
                  <a:gd name="T89" fmla="*/ 1014 h 1030"/>
                  <a:gd name="T90" fmla="*/ 146 w 180"/>
                  <a:gd name="T91" fmla="*/ 1004 h 1030"/>
                  <a:gd name="T92" fmla="*/ 146 w 180"/>
                  <a:gd name="T93" fmla="*/ 989 h 1030"/>
                  <a:gd name="T94" fmla="*/ 146 w 180"/>
                  <a:gd name="T95" fmla="*/ 973 h 1030"/>
                  <a:gd name="T96" fmla="*/ 150 w 180"/>
                  <a:gd name="T97" fmla="*/ 955 h 1030"/>
                  <a:gd name="T98" fmla="*/ 150 w 180"/>
                  <a:gd name="T99" fmla="*/ 927 h 1030"/>
                  <a:gd name="T100" fmla="*/ 154 w 180"/>
                  <a:gd name="T101" fmla="*/ 897 h 1030"/>
                  <a:gd name="T102" fmla="*/ 154 w 180"/>
                  <a:gd name="T103" fmla="*/ 855 h 1030"/>
                  <a:gd name="T104" fmla="*/ 158 w 180"/>
                  <a:gd name="T105" fmla="*/ 789 h 1030"/>
                  <a:gd name="T106" fmla="*/ 162 w 180"/>
                  <a:gd name="T107" fmla="*/ 655 h 1030"/>
                  <a:gd name="T108" fmla="*/ 162 w 180"/>
                  <a:gd name="T109" fmla="*/ 587 h 1030"/>
                  <a:gd name="T110" fmla="*/ 166 w 180"/>
                  <a:gd name="T111" fmla="*/ 539 h 1030"/>
                  <a:gd name="T112" fmla="*/ 166 w 180"/>
                  <a:gd name="T113" fmla="*/ 517 h 1030"/>
                  <a:gd name="T114" fmla="*/ 170 w 180"/>
                  <a:gd name="T115" fmla="*/ 509 h 1030"/>
                  <a:gd name="T116" fmla="*/ 170 w 180"/>
                  <a:gd name="T117" fmla="*/ 533 h 1030"/>
                  <a:gd name="T118" fmla="*/ 174 w 180"/>
                  <a:gd name="T119" fmla="*/ 559 h 1030"/>
                  <a:gd name="T120" fmla="*/ 174 w 180"/>
                  <a:gd name="T121" fmla="*/ 579 h 1030"/>
                  <a:gd name="T122" fmla="*/ 176 w 180"/>
                  <a:gd name="T123" fmla="*/ 647 h 1030"/>
                  <a:gd name="T124" fmla="*/ 180 w 180"/>
                  <a:gd name="T125" fmla="*/ 777 h 10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0" h="1030">
                    <a:moveTo>
                      <a:pt x="0" y="992"/>
                    </a:moveTo>
                    <a:lnTo>
                      <a:pt x="0" y="989"/>
                    </a:lnTo>
                    <a:lnTo>
                      <a:pt x="0" y="989"/>
                    </a:lnTo>
                    <a:lnTo>
                      <a:pt x="0" y="985"/>
                    </a:lnTo>
                    <a:lnTo>
                      <a:pt x="0" y="985"/>
                    </a:lnTo>
                    <a:lnTo>
                      <a:pt x="0" y="981"/>
                    </a:lnTo>
                    <a:lnTo>
                      <a:pt x="0" y="981"/>
                    </a:lnTo>
                    <a:lnTo>
                      <a:pt x="0" y="977"/>
                    </a:lnTo>
                    <a:lnTo>
                      <a:pt x="0" y="977"/>
                    </a:lnTo>
                    <a:lnTo>
                      <a:pt x="0" y="973"/>
                    </a:lnTo>
                    <a:lnTo>
                      <a:pt x="0" y="973"/>
                    </a:lnTo>
                    <a:lnTo>
                      <a:pt x="0" y="973"/>
                    </a:lnTo>
                    <a:lnTo>
                      <a:pt x="4" y="969"/>
                    </a:lnTo>
                    <a:lnTo>
                      <a:pt x="4" y="969"/>
                    </a:lnTo>
                    <a:lnTo>
                      <a:pt x="4" y="965"/>
                    </a:lnTo>
                    <a:lnTo>
                      <a:pt x="4" y="963"/>
                    </a:lnTo>
                    <a:lnTo>
                      <a:pt x="4" y="963"/>
                    </a:lnTo>
                    <a:lnTo>
                      <a:pt x="4" y="959"/>
                    </a:lnTo>
                    <a:lnTo>
                      <a:pt x="4" y="959"/>
                    </a:lnTo>
                    <a:lnTo>
                      <a:pt x="4" y="955"/>
                    </a:lnTo>
                    <a:lnTo>
                      <a:pt x="4" y="951"/>
                    </a:lnTo>
                    <a:lnTo>
                      <a:pt x="4" y="951"/>
                    </a:lnTo>
                    <a:lnTo>
                      <a:pt x="4" y="947"/>
                    </a:lnTo>
                    <a:lnTo>
                      <a:pt x="4" y="943"/>
                    </a:lnTo>
                    <a:lnTo>
                      <a:pt x="4" y="943"/>
                    </a:lnTo>
                    <a:lnTo>
                      <a:pt x="4" y="939"/>
                    </a:lnTo>
                    <a:lnTo>
                      <a:pt x="4" y="939"/>
                    </a:lnTo>
                    <a:lnTo>
                      <a:pt x="4" y="935"/>
                    </a:lnTo>
                    <a:lnTo>
                      <a:pt x="4" y="935"/>
                    </a:lnTo>
                    <a:lnTo>
                      <a:pt x="4" y="931"/>
                    </a:lnTo>
                    <a:lnTo>
                      <a:pt x="4" y="931"/>
                    </a:lnTo>
                    <a:lnTo>
                      <a:pt x="4" y="931"/>
                    </a:lnTo>
                    <a:lnTo>
                      <a:pt x="4" y="927"/>
                    </a:lnTo>
                    <a:lnTo>
                      <a:pt x="4" y="923"/>
                    </a:lnTo>
                    <a:lnTo>
                      <a:pt x="4" y="923"/>
                    </a:lnTo>
                    <a:lnTo>
                      <a:pt x="4" y="919"/>
                    </a:lnTo>
                    <a:lnTo>
                      <a:pt x="4" y="919"/>
                    </a:lnTo>
                    <a:lnTo>
                      <a:pt x="4" y="917"/>
                    </a:lnTo>
                    <a:lnTo>
                      <a:pt x="4" y="913"/>
                    </a:lnTo>
                    <a:lnTo>
                      <a:pt x="4" y="913"/>
                    </a:lnTo>
                    <a:lnTo>
                      <a:pt x="4" y="909"/>
                    </a:lnTo>
                    <a:lnTo>
                      <a:pt x="4" y="909"/>
                    </a:lnTo>
                    <a:lnTo>
                      <a:pt x="4" y="905"/>
                    </a:lnTo>
                    <a:lnTo>
                      <a:pt x="4" y="901"/>
                    </a:lnTo>
                    <a:lnTo>
                      <a:pt x="4" y="901"/>
                    </a:lnTo>
                    <a:lnTo>
                      <a:pt x="4" y="897"/>
                    </a:lnTo>
                    <a:lnTo>
                      <a:pt x="4" y="897"/>
                    </a:lnTo>
                    <a:lnTo>
                      <a:pt x="4" y="889"/>
                    </a:lnTo>
                    <a:lnTo>
                      <a:pt x="4" y="889"/>
                    </a:lnTo>
                    <a:lnTo>
                      <a:pt x="4" y="885"/>
                    </a:lnTo>
                    <a:lnTo>
                      <a:pt x="4" y="881"/>
                    </a:lnTo>
                    <a:lnTo>
                      <a:pt x="4" y="881"/>
                    </a:lnTo>
                    <a:lnTo>
                      <a:pt x="8" y="877"/>
                    </a:lnTo>
                    <a:lnTo>
                      <a:pt x="8" y="873"/>
                    </a:lnTo>
                    <a:lnTo>
                      <a:pt x="8" y="873"/>
                    </a:lnTo>
                    <a:lnTo>
                      <a:pt x="8" y="871"/>
                    </a:lnTo>
                    <a:lnTo>
                      <a:pt x="8" y="867"/>
                    </a:lnTo>
                    <a:lnTo>
                      <a:pt x="8" y="863"/>
                    </a:lnTo>
                    <a:lnTo>
                      <a:pt x="8" y="855"/>
                    </a:lnTo>
                    <a:lnTo>
                      <a:pt x="8" y="855"/>
                    </a:lnTo>
                    <a:lnTo>
                      <a:pt x="8" y="847"/>
                    </a:lnTo>
                    <a:lnTo>
                      <a:pt x="8" y="843"/>
                    </a:lnTo>
                    <a:lnTo>
                      <a:pt x="8" y="839"/>
                    </a:lnTo>
                    <a:lnTo>
                      <a:pt x="8" y="831"/>
                    </a:lnTo>
                    <a:lnTo>
                      <a:pt x="8" y="827"/>
                    </a:lnTo>
                    <a:lnTo>
                      <a:pt x="8" y="821"/>
                    </a:lnTo>
                    <a:lnTo>
                      <a:pt x="8" y="821"/>
                    </a:lnTo>
                    <a:lnTo>
                      <a:pt x="8" y="813"/>
                    </a:lnTo>
                    <a:lnTo>
                      <a:pt x="8" y="805"/>
                    </a:lnTo>
                    <a:lnTo>
                      <a:pt x="8" y="801"/>
                    </a:lnTo>
                    <a:lnTo>
                      <a:pt x="8" y="793"/>
                    </a:lnTo>
                    <a:lnTo>
                      <a:pt x="8" y="789"/>
                    </a:lnTo>
                    <a:lnTo>
                      <a:pt x="8" y="785"/>
                    </a:lnTo>
                    <a:lnTo>
                      <a:pt x="8" y="777"/>
                    </a:lnTo>
                    <a:lnTo>
                      <a:pt x="8" y="775"/>
                    </a:lnTo>
                    <a:lnTo>
                      <a:pt x="8" y="767"/>
                    </a:lnTo>
                    <a:lnTo>
                      <a:pt x="8" y="759"/>
                    </a:lnTo>
                    <a:lnTo>
                      <a:pt x="8" y="747"/>
                    </a:lnTo>
                    <a:lnTo>
                      <a:pt x="8" y="739"/>
                    </a:lnTo>
                    <a:lnTo>
                      <a:pt x="8" y="729"/>
                    </a:lnTo>
                    <a:lnTo>
                      <a:pt x="8" y="717"/>
                    </a:lnTo>
                    <a:lnTo>
                      <a:pt x="8" y="705"/>
                    </a:lnTo>
                    <a:lnTo>
                      <a:pt x="8" y="693"/>
                    </a:lnTo>
                    <a:lnTo>
                      <a:pt x="12" y="681"/>
                    </a:lnTo>
                    <a:lnTo>
                      <a:pt x="12" y="671"/>
                    </a:lnTo>
                    <a:lnTo>
                      <a:pt x="12" y="659"/>
                    </a:lnTo>
                    <a:lnTo>
                      <a:pt x="12" y="643"/>
                    </a:lnTo>
                    <a:lnTo>
                      <a:pt x="12" y="629"/>
                    </a:lnTo>
                    <a:lnTo>
                      <a:pt x="12" y="613"/>
                    </a:lnTo>
                    <a:lnTo>
                      <a:pt x="12" y="597"/>
                    </a:lnTo>
                    <a:lnTo>
                      <a:pt x="12" y="583"/>
                    </a:lnTo>
                    <a:lnTo>
                      <a:pt x="12" y="567"/>
                    </a:lnTo>
                    <a:lnTo>
                      <a:pt x="12" y="547"/>
                    </a:lnTo>
                    <a:lnTo>
                      <a:pt x="12" y="529"/>
                    </a:lnTo>
                    <a:lnTo>
                      <a:pt x="12" y="497"/>
                    </a:lnTo>
                    <a:lnTo>
                      <a:pt x="12" y="463"/>
                    </a:lnTo>
                    <a:lnTo>
                      <a:pt x="16" y="421"/>
                    </a:lnTo>
                    <a:lnTo>
                      <a:pt x="16" y="375"/>
                    </a:lnTo>
                    <a:lnTo>
                      <a:pt x="16" y="341"/>
                    </a:lnTo>
                    <a:lnTo>
                      <a:pt x="16" y="313"/>
                    </a:lnTo>
                    <a:lnTo>
                      <a:pt x="16" y="287"/>
                    </a:lnTo>
                    <a:lnTo>
                      <a:pt x="16" y="263"/>
                    </a:lnTo>
                    <a:lnTo>
                      <a:pt x="16" y="241"/>
                    </a:lnTo>
                    <a:lnTo>
                      <a:pt x="16" y="225"/>
                    </a:lnTo>
                    <a:lnTo>
                      <a:pt x="16" y="207"/>
                    </a:lnTo>
                    <a:lnTo>
                      <a:pt x="20" y="191"/>
                    </a:lnTo>
                    <a:lnTo>
                      <a:pt x="20" y="175"/>
                    </a:lnTo>
                    <a:lnTo>
                      <a:pt x="20" y="161"/>
                    </a:lnTo>
                    <a:lnTo>
                      <a:pt x="20" y="149"/>
                    </a:lnTo>
                    <a:lnTo>
                      <a:pt x="20" y="137"/>
                    </a:lnTo>
                    <a:lnTo>
                      <a:pt x="20" y="125"/>
                    </a:lnTo>
                    <a:lnTo>
                      <a:pt x="20" y="111"/>
                    </a:lnTo>
                    <a:lnTo>
                      <a:pt x="20" y="104"/>
                    </a:lnTo>
                    <a:lnTo>
                      <a:pt x="20" y="92"/>
                    </a:lnTo>
                    <a:lnTo>
                      <a:pt x="20" y="84"/>
                    </a:lnTo>
                    <a:lnTo>
                      <a:pt x="20" y="76"/>
                    </a:lnTo>
                    <a:lnTo>
                      <a:pt x="20" y="68"/>
                    </a:lnTo>
                    <a:lnTo>
                      <a:pt x="20" y="62"/>
                    </a:lnTo>
                    <a:lnTo>
                      <a:pt x="20" y="54"/>
                    </a:lnTo>
                    <a:lnTo>
                      <a:pt x="20" y="46"/>
                    </a:lnTo>
                    <a:lnTo>
                      <a:pt x="20" y="42"/>
                    </a:lnTo>
                    <a:lnTo>
                      <a:pt x="24" y="34"/>
                    </a:lnTo>
                    <a:lnTo>
                      <a:pt x="24" y="26"/>
                    </a:lnTo>
                    <a:lnTo>
                      <a:pt x="24" y="20"/>
                    </a:lnTo>
                    <a:lnTo>
                      <a:pt x="24" y="16"/>
                    </a:lnTo>
                    <a:lnTo>
                      <a:pt x="24" y="12"/>
                    </a:lnTo>
                    <a:lnTo>
                      <a:pt x="24" y="8"/>
                    </a:lnTo>
                    <a:lnTo>
                      <a:pt x="24" y="4"/>
                    </a:lnTo>
                    <a:lnTo>
                      <a:pt x="24" y="4"/>
                    </a:lnTo>
                    <a:lnTo>
                      <a:pt x="24" y="0"/>
                    </a:lnTo>
                    <a:lnTo>
                      <a:pt x="24" y="0"/>
                    </a:lnTo>
                    <a:lnTo>
                      <a:pt x="24" y="4"/>
                    </a:lnTo>
                    <a:lnTo>
                      <a:pt x="24" y="4"/>
                    </a:lnTo>
                    <a:lnTo>
                      <a:pt x="24" y="8"/>
                    </a:lnTo>
                    <a:lnTo>
                      <a:pt x="24" y="12"/>
                    </a:lnTo>
                    <a:lnTo>
                      <a:pt x="24" y="16"/>
                    </a:lnTo>
                    <a:lnTo>
                      <a:pt x="28" y="20"/>
                    </a:lnTo>
                    <a:lnTo>
                      <a:pt x="28" y="26"/>
                    </a:lnTo>
                    <a:lnTo>
                      <a:pt x="28" y="34"/>
                    </a:lnTo>
                    <a:lnTo>
                      <a:pt x="28" y="42"/>
                    </a:lnTo>
                    <a:lnTo>
                      <a:pt x="28" y="50"/>
                    </a:lnTo>
                    <a:lnTo>
                      <a:pt x="28" y="58"/>
                    </a:lnTo>
                    <a:lnTo>
                      <a:pt x="28" y="66"/>
                    </a:lnTo>
                    <a:lnTo>
                      <a:pt x="28" y="76"/>
                    </a:lnTo>
                    <a:lnTo>
                      <a:pt x="28" y="84"/>
                    </a:lnTo>
                    <a:lnTo>
                      <a:pt x="28" y="96"/>
                    </a:lnTo>
                    <a:lnTo>
                      <a:pt x="28" y="108"/>
                    </a:lnTo>
                    <a:lnTo>
                      <a:pt x="28" y="115"/>
                    </a:lnTo>
                    <a:lnTo>
                      <a:pt x="28" y="129"/>
                    </a:lnTo>
                    <a:lnTo>
                      <a:pt x="28" y="141"/>
                    </a:lnTo>
                    <a:lnTo>
                      <a:pt x="32" y="157"/>
                    </a:lnTo>
                    <a:lnTo>
                      <a:pt x="32" y="171"/>
                    </a:lnTo>
                    <a:lnTo>
                      <a:pt x="32" y="187"/>
                    </a:lnTo>
                    <a:lnTo>
                      <a:pt x="32" y="203"/>
                    </a:lnTo>
                    <a:lnTo>
                      <a:pt x="32" y="221"/>
                    </a:lnTo>
                    <a:lnTo>
                      <a:pt x="32" y="245"/>
                    </a:lnTo>
                    <a:lnTo>
                      <a:pt x="32" y="263"/>
                    </a:lnTo>
                    <a:lnTo>
                      <a:pt x="32" y="291"/>
                    </a:lnTo>
                    <a:lnTo>
                      <a:pt x="32" y="321"/>
                    </a:lnTo>
                    <a:lnTo>
                      <a:pt x="34" y="359"/>
                    </a:lnTo>
                    <a:lnTo>
                      <a:pt x="34" y="405"/>
                    </a:lnTo>
                    <a:lnTo>
                      <a:pt x="34" y="447"/>
                    </a:lnTo>
                    <a:lnTo>
                      <a:pt x="34" y="483"/>
                    </a:lnTo>
                    <a:lnTo>
                      <a:pt x="34" y="513"/>
                    </a:lnTo>
                    <a:lnTo>
                      <a:pt x="34" y="537"/>
                    </a:lnTo>
                    <a:lnTo>
                      <a:pt x="34" y="551"/>
                    </a:lnTo>
                    <a:lnTo>
                      <a:pt x="38" y="567"/>
                    </a:lnTo>
                    <a:lnTo>
                      <a:pt x="38" y="583"/>
                    </a:lnTo>
                    <a:lnTo>
                      <a:pt x="38" y="597"/>
                    </a:lnTo>
                    <a:lnTo>
                      <a:pt x="38" y="613"/>
                    </a:lnTo>
                    <a:lnTo>
                      <a:pt x="38" y="629"/>
                    </a:lnTo>
                    <a:lnTo>
                      <a:pt x="38" y="639"/>
                    </a:lnTo>
                    <a:lnTo>
                      <a:pt x="38" y="651"/>
                    </a:lnTo>
                    <a:lnTo>
                      <a:pt x="38" y="663"/>
                    </a:lnTo>
                    <a:lnTo>
                      <a:pt x="38" y="679"/>
                    </a:lnTo>
                    <a:lnTo>
                      <a:pt x="38" y="689"/>
                    </a:lnTo>
                    <a:lnTo>
                      <a:pt x="38" y="697"/>
                    </a:lnTo>
                    <a:lnTo>
                      <a:pt x="38" y="709"/>
                    </a:lnTo>
                    <a:lnTo>
                      <a:pt x="38" y="721"/>
                    </a:lnTo>
                    <a:lnTo>
                      <a:pt x="38" y="731"/>
                    </a:lnTo>
                    <a:lnTo>
                      <a:pt x="38" y="739"/>
                    </a:lnTo>
                    <a:lnTo>
                      <a:pt x="38" y="751"/>
                    </a:lnTo>
                    <a:lnTo>
                      <a:pt x="38" y="763"/>
                    </a:lnTo>
                    <a:lnTo>
                      <a:pt x="42" y="771"/>
                    </a:lnTo>
                    <a:lnTo>
                      <a:pt x="42" y="775"/>
                    </a:lnTo>
                    <a:lnTo>
                      <a:pt x="42" y="781"/>
                    </a:lnTo>
                    <a:lnTo>
                      <a:pt x="42" y="785"/>
                    </a:lnTo>
                    <a:lnTo>
                      <a:pt x="42" y="793"/>
                    </a:lnTo>
                    <a:lnTo>
                      <a:pt x="42" y="797"/>
                    </a:lnTo>
                    <a:lnTo>
                      <a:pt x="42" y="805"/>
                    </a:lnTo>
                    <a:lnTo>
                      <a:pt x="42" y="809"/>
                    </a:lnTo>
                    <a:lnTo>
                      <a:pt x="42" y="817"/>
                    </a:lnTo>
                    <a:lnTo>
                      <a:pt x="42" y="821"/>
                    </a:lnTo>
                    <a:lnTo>
                      <a:pt x="42" y="827"/>
                    </a:lnTo>
                    <a:lnTo>
                      <a:pt x="42" y="831"/>
                    </a:lnTo>
                    <a:lnTo>
                      <a:pt x="42" y="835"/>
                    </a:lnTo>
                    <a:lnTo>
                      <a:pt x="42" y="843"/>
                    </a:lnTo>
                    <a:lnTo>
                      <a:pt x="42" y="847"/>
                    </a:lnTo>
                    <a:lnTo>
                      <a:pt x="42" y="851"/>
                    </a:lnTo>
                    <a:lnTo>
                      <a:pt x="42" y="855"/>
                    </a:lnTo>
                    <a:lnTo>
                      <a:pt x="42" y="859"/>
                    </a:lnTo>
                    <a:lnTo>
                      <a:pt x="42" y="867"/>
                    </a:lnTo>
                    <a:lnTo>
                      <a:pt x="42" y="871"/>
                    </a:lnTo>
                    <a:lnTo>
                      <a:pt x="42" y="873"/>
                    </a:lnTo>
                    <a:lnTo>
                      <a:pt x="42" y="877"/>
                    </a:lnTo>
                    <a:lnTo>
                      <a:pt x="46" y="881"/>
                    </a:lnTo>
                    <a:lnTo>
                      <a:pt x="46" y="885"/>
                    </a:lnTo>
                    <a:lnTo>
                      <a:pt x="46" y="889"/>
                    </a:lnTo>
                    <a:lnTo>
                      <a:pt x="46" y="893"/>
                    </a:lnTo>
                    <a:lnTo>
                      <a:pt x="46" y="897"/>
                    </a:lnTo>
                    <a:lnTo>
                      <a:pt x="46" y="901"/>
                    </a:lnTo>
                    <a:lnTo>
                      <a:pt x="46" y="901"/>
                    </a:lnTo>
                    <a:lnTo>
                      <a:pt x="46" y="905"/>
                    </a:lnTo>
                    <a:lnTo>
                      <a:pt x="46" y="905"/>
                    </a:lnTo>
                    <a:lnTo>
                      <a:pt x="46" y="909"/>
                    </a:lnTo>
                    <a:lnTo>
                      <a:pt x="46" y="909"/>
                    </a:lnTo>
                    <a:lnTo>
                      <a:pt x="46" y="913"/>
                    </a:lnTo>
                    <a:lnTo>
                      <a:pt x="46" y="913"/>
                    </a:lnTo>
                    <a:lnTo>
                      <a:pt x="46" y="917"/>
                    </a:lnTo>
                    <a:lnTo>
                      <a:pt x="46" y="917"/>
                    </a:lnTo>
                    <a:lnTo>
                      <a:pt x="46" y="917"/>
                    </a:lnTo>
                    <a:lnTo>
                      <a:pt x="46" y="919"/>
                    </a:lnTo>
                    <a:lnTo>
                      <a:pt x="46" y="919"/>
                    </a:lnTo>
                    <a:lnTo>
                      <a:pt x="46" y="923"/>
                    </a:lnTo>
                    <a:lnTo>
                      <a:pt x="46" y="923"/>
                    </a:lnTo>
                    <a:lnTo>
                      <a:pt x="46" y="927"/>
                    </a:lnTo>
                    <a:lnTo>
                      <a:pt x="46" y="927"/>
                    </a:lnTo>
                    <a:lnTo>
                      <a:pt x="46" y="927"/>
                    </a:lnTo>
                    <a:lnTo>
                      <a:pt x="46" y="931"/>
                    </a:lnTo>
                    <a:lnTo>
                      <a:pt x="46" y="935"/>
                    </a:lnTo>
                    <a:lnTo>
                      <a:pt x="46" y="935"/>
                    </a:lnTo>
                    <a:lnTo>
                      <a:pt x="46" y="939"/>
                    </a:lnTo>
                    <a:lnTo>
                      <a:pt x="46" y="943"/>
                    </a:lnTo>
                    <a:lnTo>
                      <a:pt x="46" y="947"/>
                    </a:lnTo>
                    <a:lnTo>
                      <a:pt x="46" y="947"/>
                    </a:lnTo>
                    <a:lnTo>
                      <a:pt x="46" y="951"/>
                    </a:lnTo>
                    <a:lnTo>
                      <a:pt x="50" y="955"/>
                    </a:lnTo>
                    <a:lnTo>
                      <a:pt x="50" y="955"/>
                    </a:lnTo>
                    <a:lnTo>
                      <a:pt x="50" y="959"/>
                    </a:lnTo>
                    <a:lnTo>
                      <a:pt x="50" y="959"/>
                    </a:lnTo>
                    <a:lnTo>
                      <a:pt x="50" y="963"/>
                    </a:lnTo>
                    <a:lnTo>
                      <a:pt x="50" y="963"/>
                    </a:lnTo>
                    <a:lnTo>
                      <a:pt x="50" y="965"/>
                    </a:lnTo>
                    <a:lnTo>
                      <a:pt x="50" y="969"/>
                    </a:lnTo>
                    <a:lnTo>
                      <a:pt x="50" y="969"/>
                    </a:lnTo>
                    <a:lnTo>
                      <a:pt x="50" y="973"/>
                    </a:lnTo>
                    <a:lnTo>
                      <a:pt x="50" y="973"/>
                    </a:lnTo>
                    <a:lnTo>
                      <a:pt x="50" y="977"/>
                    </a:lnTo>
                    <a:lnTo>
                      <a:pt x="50" y="977"/>
                    </a:lnTo>
                    <a:lnTo>
                      <a:pt x="50" y="981"/>
                    </a:lnTo>
                    <a:lnTo>
                      <a:pt x="50" y="981"/>
                    </a:lnTo>
                    <a:lnTo>
                      <a:pt x="50" y="985"/>
                    </a:lnTo>
                    <a:lnTo>
                      <a:pt x="50" y="989"/>
                    </a:lnTo>
                    <a:lnTo>
                      <a:pt x="50" y="989"/>
                    </a:lnTo>
                    <a:lnTo>
                      <a:pt x="50" y="989"/>
                    </a:lnTo>
                    <a:lnTo>
                      <a:pt x="50" y="992"/>
                    </a:lnTo>
                    <a:lnTo>
                      <a:pt x="54" y="992"/>
                    </a:lnTo>
                    <a:lnTo>
                      <a:pt x="54" y="996"/>
                    </a:lnTo>
                    <a:lnTo>
                      <a:pt x="54" y="996"/>
                    </a:lnTo>
                    <a:lnTo>
                      <a:pt x="54" y="996"/>
                    </a:lnTo>
                    <a:lnTo>
                      <a:pt x="54" y="1000"/>
                    </a:lnTo>
                    <a:lnTo>
                      <a:pt x="54" y="1000"/>
                    </a:lnTo>
                    <a:lnTo>
                      <a:pt x="54" y="1004"/>
                    </a:lnTo>
                    <a:lnTo>
                      <a:pt x="54" y="1004"/>
                    </a:lnTo>
                    <a:lnTo>
                      <a:pt x="54" y="1004"/>
                    </a:lnTo>
                    <a:lnTo>
                      <a:pt x="54" y="1008"/>
                    </a:lnTo>
                    <a:lnTo>
                      <a:pt x="54" y="1008"/>
                    </a:lnTo>
                    <a:lnTo>
                      <a:pt x="54" y="1008"/>
                    </a:lnTo>
                    <a:lnTo>
                      <a:pt x="54" y="1012"/>
                    </a:lnTo>
                    <a:lnTo>
                      <a:pt x="54" y="1012"/>
                    </a:lnTo>
                    <a:lnTo>
                      <a:pt x="54" y="1012"/>
                    </a:lnTo>
                    <a:lnTo>
                      <a:pt x="54" y="1012"/>
                    </a:lnTo>
                    <a:lnTo>
                      <a:pt x="54" y="1014"/>
                    </a:lnTo>
                    <a:lnTo>
                      <a:pt x="58" y="1014"/>
                    </a:lnTo>
                    <a:lnTo>
                      <a:pt x="58" y="1014"/>
                    </a:lnTo>
                    <a:lnTo>
                      <a:pt x="58" y="1014"/>
                    </a:lnTo>
                    <a:lnTo>
                      <a:pt x="58" y="1018"/>
                    </a:lnTo>
                    <a:lnTo>
                      <a:pt x="58" y="1018"/>
                    </a:lnTo>
                    <a:lnTo>
                      <a:pt x="58" y="1018"/>
                    </a:lnTo>
                    <a:lnTo>
                      <a:pt x="58" y="1018"/>
                    </a:lnTo>
                    <a:lnTo>
                      <a:pt x="58" y="1022"/>
                    </a:lnTo>
                    <a:lnTo>
                      <a:pt x="58" y="1022"/>
                    </a:lnTo>
                    <a:lnTo>
                      <a:pt x="58" y="1022"/>
                    </a:lnTo>
                    <a:lnTo>
                      <a:pt x="62" y="1022"/>
                    </a:lnTo>
                    <a:lnTo>
                      <a:pt x="62" y="1022"/>
                    </a:lnTo>
                    <a:lnTo>
                      <a:pt x="62" y="1022"/>
                    </a:lnTo>
                    <a:lnTo>
                      <a:pt x="62" y="1026"/>
                    </a:lnTo>
                    <a:lnTo>
                      <a:pt x="62" y="1026"/>
                    </a:lnTo>
                    <a:lnTo>
                      <a:pt x="62" y="1026"/>
                    </a:lnTo>
                    <a:lnTo>
                      <a:pt x="62" y="1026"/>
                    </a:lnTo>
                    <a:lnTo>
                      <a:pt x="66" y="1026"/>
                    </a:lnTo>
                    <a:lnTo>
                      <a:pt x="66" y="1026"/>
                    </a:lnTo>
                    <a:lnTo>
                      <a:pt x="66" y="1026"/>
                    </a:lnTo>
                    <a:lnTo>
                      <a:pt x="66" y="1026"/>
                    </a:lnTo>
                    <a:lnTo>
                      <a:pt x="66" y="1026"/>
                    </a:lnTo>
                    <a:lnTo>
                      <a:pt x="70" y="1030"/>
                    </a:lnTo>
                    <a:lnTo>
                      <a:pt x="70" y="1030"/>
                    </a:lnTo>
                    <a:lnTo>
                      <a:pt x="70" y="1030"/>
                    </a:lnTo>
                    <a:lnTo>
                      <a:pt x="74" y="1030"/>
                    </a:lnTo>
                    <a:lnTo>
                      <a:pt x="74" y="1030"/>
                    </a:lnTo>
                    <a:lnTo>
                      <a:pt x="74" y="1030"/>
                    </a:lnTo>
                    <a:lnTo>
                      <a:pt x="78" y="1030"/>
                    </a:lnTo>
                    <a:lnTo>
                      <a:pt x="80" y="1030"/>
                    </a:lnTo>
                    <a:lnTo>
                      <a:pt x="80" y="1030"/>
                    </a:lnTo>
                    <a:lnTo>
                      <a:pt x="84" y="1030"/>
                    </a:lnTo>
                    <a:lnTo>
                      <a:pt x="88" y="1030"/>
                    </a:lnTo>
                    <a:lnTo>
                      <a:pt x="88" y="1030"/>
                    </a:lnTo>
                    <a:lnTo>
                      <a:pt x="92" y="1030"/>
                    </a:lnTo>
                    <a:lnTo>
                      <a:pt x="96" y="1030"/>
                    </a:lnTo>
                    <a:lnTo>
                      <a:pt x="96" y="1030"/>
                    </a:lnTo>
                    <a:lnTo>
                      <a:pt x="100" y="1030"/>
                    </a:lnTo>
                    <a:lnTo>
                      <a:pt x="104" y="1030"/>
                    </a:lnTo>
                    <a:lnTo>
                      <a:pt x="112" y="1030"/>
                    </a:lnTo>
                    <a:lnTo>
                      <a:pt x="116" y="1030"/>
                    </a:lnTo>
                    <a:lnTo>
                      <a:pt x="120" y="1030"/>
                    </a:lnTo>
                    <a:lnTo>
                      <a:pt x="124" y="1030"/>
                    </a:lnTo>
                    <a:lnTo>
                      <a:pt x="124" y="1030"/>
                    </a:lnTo>
                    <a:lnTo>
                      <a:pt x="124" y="1030"/>
                    </a:lnTo>
                    <a:lnTo>
                      <a:pt x="128" y="1030"/>
                    </a:lnTo>
                    <a:lnTo>
                      <a:pt x="128" y="1030"/>
                    </a:lnTo>
                    <a:lnTo>
                      <a:pt x="128" y="1030"/>
                    </a:lnTo>
                    <a:lnTo>
                      <a:pt x="130" y="1030"/>
                    </a:lnTo>
                    <a:lnTo>
                      <a:pt x="130" y="1030"/>
                    </a:lnTo>
                    <a:lnTo>
                      <a:pt x="130" y="1030"/>
                    </a:lnTo>
                    <a:lnTo>
                      <a:pt x="130" y="1030"/>
                    </a:lnTo>
                    <a:lnTo>
                      <a:pt x="130" y="1030"/>
                    </a:lnTo>
                    <a:lnTo>
                      <a:pt x="130" y="1030"/>
                    </a:lnTo>
                    <a:lnTo>
                      <a:pt x="130" y="1030"/>
                    </a:lnTo>
                    <a:lnTo>
                      <a:pt x="130" y="1030"/>
                    </a:lnTo>
                    <a:lnTo>
                      <a:pt x="130" y="1030"/>
                    </a:lnTo>
                    <a:lnTo>
                      <a:pt x="130" y="1030"/>
                    </a:lnTo>
                    <a:lnTo>
                      <a:pt x="134" y="1030"/>
                    </a:lnTo>
                    <a:lnTo>
                      <a:pt x="134" y="1030"/>
                    </a:lnTo>
                    <a:lnTo>
                      <a:pt x="134" y="1030"/>
                    </a:lnTo>
                    <a:lnTo>
                      <a:pt x="134" y="1030"/>
                    </a:lnTo>
                    <a:lnTo>
                      <a:pt x="134" y="1030"/>
                    </a:lnTo>
                    <a:lnTo>
                      <a:pt x="134" y="1030"/>
                    </a:lnTo>
                    <a:lnTo>
                      <a:pt x="138" y="1030"/>
                    </a:lnTo>
                    <a:lnTo>
                      <a:pt x="138" y="1030"/>
                    </a:lnTo>
                    <a:lnTo>
                      <a:pt x="138" y="1030"/>
                    </a:lnTo>
                    <a:lnTo>
                      <a:pt x="138" y="1030"/>
                    </a:lnTo>
                    <a:lnTo>
                      <a:pt x="138" y="1026"/>
                    </a:lnTo>
                    <a:lnTo>
                      <a:pt x="138" y="1026"/>
                    </a:lnTo>
                    <a:lnTo>
                      <a:pt x="138" y="1026"/>
                    </a:lnTo>
                    <a:lnTo>
                      <a:pt x="138" y="1026"/>
                    </a:lnTo>
                    <a:lnTo>
                      <a:pt x="138" y="1026"/>
                    </a:lnTo>
                    <a:lnTo>
                      <a:pt x="142" y="1026"/>
                    </a:lnTo>
                    <a:lnTo>
                      <a:pt x="142" y="1026"/>
                    </a:lnTo>
                    <a:lnTo>
                      <a:pt x="142" y="1022"/>
                    </a:lnTo>
                    <a:lnTo>
                      <a:pt x="142" y="1022"/>
                    </a:lnTo>
                    <a:lnTo>
                      <a:pt x="142" y="1022"/>
                    </a:lnTo>
                    <a:lnTo>
                      <a:pt x="142" y="1022"/>
                    </a:lnTo>
                    <a:lnTo>
                      <a:pt x="142" y="1022"/>
                    </a:lnTo>
                    <a:lnTo>
                      <a:pt x="142" y="1018"/>
                    </a:lnTo>
                    <a:lnTo>
                      <a:pt x="142" y="1018"/>
                    </a:lnTo>
                    <a:lnTo>
                      <a:pt x="142" y="1018"/>
                    </a:lnTo>
                    <a:lnTo>
                      <a:pt x="142" y="1018"/>
                    </a:lnTo>
                    <a:lnTo>
                      <a:pt x="142" y="1014"/>
                    </a:lnTo>
                    <a:lnTo>
                      <a:pt x="142" y="1014"/>
                    </a:lnTo>
                    <a:lnTo>
                      <a:pt x="142" y="1014"/>
                    </a:lnTo>
                    <a:lnTo>
                      <a:pt x="142" y="1012"/>
                    </a:lnTo>
                    <a:lnTo>
                      <a:pt x="146" y="1012"/>
                    </a:lnTo>
                    <a:lnTo>
                      <a:pt x="146" y="1012"/>
                    </a:lnTo>
                    <a:lnTo>
                      <a:pt x="146" y="1012"/>
                    </a:lnTo>
                    <a:lnTo>
                      <a:pt x="146" y="1008"/>
                    </a:lnTo>
                    <a:lnTo>
                      <a:pt x="146" y="1008"/>
                    </a:lnTo>
                    <a:lnTo>
                      <a:pt x="146" y="1004"/>
                    </a:lnTo>
                    <a:lnTo>
                      <a:pt x="146" y="1004"/>
                    </a:lnTo>
                    <a:lnTo>
                      <a:pt x="146" y="1004"/>
                    </a:lnTo>
                    <a:lnTo>
                      <a:pt x="146" y="1000"/>
                    </a:lnTo>
                    <a:lnTo>
                      <a:pt x="146" y="1000"/>
                    </a:lnTo>
                    <a:lnTo>
                      <a:pt x="146" y="996"/>
                    </a:lnTo>
                    <a:lnTo>
                      <a:pt x="146" y="996"/>
                    </a:lnTo>
                    <a:lnTo>
                      <a:pt x="146" y="992"/>
                    </a:lnTo>
                    <a:lnTo>
                      <a:pt x="146" y="992"/>
                    </a:lnTo>
                    <a:lnTo>
                      <a:pt x="146" y="989"/>
                    </a:lnTo>
                    <a:lnTo>
                      <a:pt x="146" y="989"/>
                    </a:lnTo>
                    <a:lnTo>
                      <a:pt x="146" y="985"/>
                    </a:lnTo>
                    <a:lnTo>
                      <a:pt x="146" y="985"/>
                    </a:lnTo>
                    <a:lnTo>
                      <a:pt x="146" y="981"/>
                    </a:lnTo>
                    <a:lnTo>
                      <a:pt x="146" y="981"/>
                    </a:lnTo>
                    <a:lnTo>
                      <a:pt x="146" y="977"/>
                    </a:lnTo>
                    <a:lnTo>
                      <a:pt x="146" y="977"/>
                    </a:lnTo>
                    <a:lnTo>
                      <a:pt x="146" y="973"/>
                    </a:lnTo>
                    <a:lnTo>
                      <a:pt x="150" y="969"/>
                    </a:lnTo>
                    <a:lnTo>
                      <a:pt x="150" y="969"/>
                    </a:lnTo>
                    <a:lnTo>
                      <a:pt x="150" y="965"/>
                    </a:lnTo>
                    <a:lnTo>
                      <a:pt x="150" y="965"/>
                    </a:lnTo>
                    <a:lnTo>
                      <a:pt x="150" y="963"/>
                    </a:lnTo>
                    <a:lnTo>
                      <a:pt x="150" y="959"/>
                    </a:lnTo>
                    <a:lnTo>
                      <a:pt x="150" y="959"/>
                    </a:lnTo>
                    <a:lnTo>
                      <a:pt x="150" y="955"/>
                    </a:lnTo>
                    <a:lnTo>
                      <a:pt x="150" y="951"/>
                    </a:lnTo>
                    <a:lnTo>
                      <a:pt x="150" y="947"/>
                    </a:lnTo>
                    <a:lnTo>
                      <a:pt x="150" y="943"/>
                    </a:lnTo>
                    <a:lnTo>
                      <a:pt x="150" y="943"/>
                    </a:lnTo>
                    <a:lnTo>
                      <a:pt x="150" y="939"/>
                    </a:lnTo>
                    <a:lnTo>
                      <a:pt x="150" y="935"/>
                    </a:lnTo>
                    <a:lnTo>
                      <a:pt x="150" y="931"/>
                    </a:lnTo>
                    <a:lnTo>
                      <a:pt x="150" y="927"/>
                    </a:lnTo>
                    <a:lnTo>
                      <a:pt x="150" y="923"/>
                    </a:lnTo>
                    <a:lnTo>
                      <a:pt x="150" y="919"/>
                    </a:lnTo>
                    <a:lnTo>
                      <a:pt x="150" y="917"/>
                    </a:lnTo>
                    <a:lnTo>
                      <a:pt x="150" y="913"/>
                    </a:lnTo>
                    <a:lnTo>
                      <a:pt x="150" y="909"/>
                    </a:lnTo>
                    <a:lnTo>
                      <a:pt x="150" y="909"/>
                    </a:lnTo>
                    <a:lnTo>
                      <a:pt x="154" y="901"/>
                    </a:lnTo>
                    <a:lnTo>
                      <a:pt x="154" y="897"/>
                    </a:lnTo>
                    <a:lnTo>
                      <a:pt x="154" y="893"/>
                    </a:lnTo>
                    <a:lnTo>
                      <a:pt x="154" y="889"/>
                    </a:lnTo>
                    <a:lnTo>
                      <a:pt x="154" y="885"/>
                    </a:lnTo>
                    <a:lnTo>
                      <a:pt x="154" y="877"/>
                    </a:lnTo>
                    <a:lnTo>
                      <a:pt x="154" y="873"/>
                    </a:lnTo>
                    <a:lnTo>
                      <a:pt x="154" y="871"/>
                    </a:lnTo>
                    <a:lnTo>
                      <a:pt x="154" y="863"/>
                    </a:lnTo>
                    <a:lnTo>
                      <a:pt x="154" y="855"/>
                    </a:lnTo>
                    <a:lnTo>
                      <a:pt x="154" y="847"/>
                    </a:lnTo>
                    <a:lnTo>
                      <a:pt x="154" y="843"/>
                    </a:lnTo>
                    <a:lnTo>
                      <a:pt x="154" y="835"/>
                    </a:lnTo>
                    <a:lnTo>
                      <a:pt x="154" y="827"/>
                    </a:lnTo>
                    <a:lnTo>
                      <a:pt x="154" y="821"/>
                    </a:lnTo>
                    <a:lnTo>
                      <a:pt x="154" y="809"/>
                    </a:lnTo>
                    <a:lnTo>
                      <a:pt x="154" y="801"/>
                    </a:lnTo>
                    <a:lnTo>
                      <a:pt x="158" y="789"/>
                    </a:lnTo>
                    <a:lnTo>
                      <a:pt x="158" y="777"/>
                    </a:lnTo>
                    <a:lnTo>
                      <a:pt x="158" y="767"/>
                    </a:lnTo>
                    <a:lnTo>
                      <a:pt x="158" y="751"/>
                    </a:lnTo>
                    <a:lnTo>
                      <a:pt x="158" y="725"/>
                    </a:lnTo>
                    <a:lnTo>
                      <a:pt x="158" y="701"/>
                    </a:lnTo>
                    <a:lnTo>
                      <a:pt x="158" y="685"/>
                    </a:lnTo>
                    <a:lnTo>
                      <a:pt x="158" y="671"/>
                    </a:lnTo>
                    <a:lnTo>
                      <a:pt x="162" y="655"/>
                    </a:lnTo>
                    <a:lnTo>
                      <a:pt x="162" y="643"/>
                    </a:lnTo>
                    <a:lnTo>
                      <a:pt x="162" y="635"/>
                    </a:lnTo>
                    <a:lnTo>
                      <a:pt x="162" y="625"/>
                    </a:lnTo>
                    <a:lnTo>
                      <a:pt x="162" y="617"/>
                    </a:lnTo>
                    <a:lnTo>
                      <a:pt x="162" y="609"/>
                    </a:lnTo>
                    <a:lnTo>
                      <a:pt x="162" y="601"/>
                    </a:lnTo>
                    <a:lnTo>
                      <a:pt x="162" y="589"/>
                    </a:lnTo>
                    <a:lnTo>
                      <a:pt x="162" y="587"/>
                    </a:lnTo>
                    <a:lnTo>
                      <a:pt x="162" y="579"/>
                    </a:lnTo>
                    <a:lnTo>
                      <a:pt x="162" y="575"/>
                    </a:lnTo>
                    <a:lnTo>
                      <a:pt x="162" y="567"/>
                    </a:lnTo>
                    <a:lnTo>
                      <a:pt x="162" y="559"/>
                    </a:lnTo>
                    <a:lnTo>
                      <a:pt x="162" y="555"/>
                    </a:lnTo>
                    <a:lnTo>
                      <a:pt x="162" y="551"/>
                    </a:lnTo>
                    <a:lnTo>
                      <a:pt x="166" y="547"/>
                    </a:lnTo>
                    <a:lnTo>
                      <a:pt x="166" y="539"/>
                    </a:lnTo>
                    <a:lnTo>
                      <a:pt x="166" y="539"/>
                    </a:lnTo>
                    <a:lnTo>
                      <a:pt x="166" y="537"/>
                    </a:lnTo>
                    <a:lnTo>
                      <a:pt x="166" y="533"/>
                    </a:lnTo>
                    <a:lnTo>
                      <a:pt x="166" y="529"/>
                    </a:lnTo>
                    <a:lnTo>
                      <a:pt x="166" y="525"/>
                    </a:lnTo>
                    <a:lnTo>
                      <a:pt x="166" y="521"/>
                    </a:lnTo>
                    <a:lnTo>
                      <a:pt x="166" y="517"/>
                    </a:lnTo>
                    <a:lnTo>
                      <a:pt x="166" y="517"/>
                    </a:lnTo>
                    <a:lnTo>
                      <a:pt x="166" y="513"/>
                    </a:lnTo>
                    <a:lnTo>
                      <a:pt x="166" y="513"/>
                    </a:lnTo>
                    <a:lnTo>
                      <a:pt x="166" y="509"/>
                    </a:lnTo>
                    <a:lnTo>
                      <a:pt x="166" y="509"/>
                    </a:lnTo>
                    <a:lnTo>
                      <a:pt x="166" y="509"/>
                    </a:lnTo>
                    <a:lnTo>
                      <a:pt x="170" y="509"/>
                    </a:lnTo>
                    <a:lnTo>
                      <a:pt x="170" y="509"/>
                    </a:lnTo>
                    <a:lnTo>
                      <a:pt x="170" y="509"/>
                    </a:lnTo>
                    <a:lnTo>
                      <a:pt x="170" y="513"/>
                    </a:lnTo>
                    <a:lnTo>
                      <a:pt x="170" y="513"/>
                    </a:lnTo>
                    <a:lnTo>
                      <a:pt x="170" y="517"/>
                    </a:lnTo>
                    <a:lnTo>
                      <a:pt x="170" y="521"/>
                    </a:lnTo>
                    <a:lnTo>
                      <a:pt x="170" y="525"/>
                    </a:lnTo>
                    <a:lnTo>
                      <a:pt x="170" y="529"/>
                    </a:lnTo>
                    <a:lnTo>
                      <a:pt x="170" y="529"/>
                    </a:lnTo>
                    <a:lnTo>
                      <a:pt x="170" y="533"/>
                    </a:lnTo>
                    <a:lnTo>
                      <a:pt x="170" y="537"/>
                    </a:lnTo>
                    <a:lnTo>
                      <a:pt x="170" y="539"/>
                    </a:lnTo>
                    <a:lnTo>
                      <a:pt x="174" y="543"/>
                    </a:lnTo>
                    <a:lnTo>
                      <a:pt x="174" y="547"/>
                    </a:lnTo>
                    <a:lnTo>
                      <a:pt x="174" y="547"/>
                    </a:lnTo>
                    <a:lnTo>
                      <a:pt x="174" y="551"/>
                    </a:lnTo>
                    <a:lnTo>
                      <a:pt x="174" y="555"/>
                    </a:lnTo>
                    <a:lnTo>
                      <a:pt x="174" y="559"/>
                    </a:lnTo>
                    <a:lnTo>
                      <a:pt x="174" y="563"/>
                    </a:lnTo>
                    <a:lnTo>
                      <a:pt x="174" y="563"/>
                    </a:lnTo>
                    <a:lnTo>
                      <a:pt x="174" y="567"/>
                    </a:lnTo>
                    <a:lnTo>
                      <a:pt x="174" y="571"/>
                    </a:lnTo>
                    <a:lnTo>
                      <a:pt x="174" y="571"/>
                    </a:lnTo>
                    <a:lnTo>
                      <a:pt x="174" y="575"/>
                    </a:lnTo>
                    <a:lnTo>
                      <a:pt x="174" y="575"/>
                    </a:lnTo>
                    <a:lnTo>
                      <a:pt x="174" y="579"/>
                    </a:lnTo>
                    <a:lnTo>
                      <a:pt x="174" y="583"/>
                    </a:lnTo>
                    <a:lnTo>
                      <a:pt x="174" y="589"/>
                    </a:lnTo>
                    <a:lnTo>
                      <a:pt x="174" y="597"/>
                    </a:lnTo>
                    <a:lnTo>
                      <a:pt x="174" y="605"/>
                    </a:lnTo>
                    <a:lnTo>
                      <a:pt x="174" y="613"/>
                    </a:lnTo>
                    <a:lnTo>
                      <a:pt x="174" y="625"/>
                    </a:lnTo>
                    <a:lnTo>
                      <a:pt x="176" y="635"/>
                    </a:lnTo>
                    <a:lnTo>
                      <a:pt x="176" y="647"/>
                    </a:lnTo>
                    <a:lnTo>
                      <a:pt x="176" y="659"/>
                    </a:lnTo>
                    <a:lnTo>
                      <a:pt x="176" y="675"/>
                    </a:lnTo>
                    <a:lnTo>
                      <a:pt x="176" y="697"/>
                    </a:lnTo>
                    <a:lnTo>
                      <a:pt x="176" y="721"/>
                    </a:lnTo>
                    <a:lnTo>
                      <a:pt x="176" y="739"/>
                    </a:lnTo>
                    <a:lnTo>
                      <a:pt x="176" y="755"/>
                    </a:lnTo>
                    <a:lnTo>
                      <a:pt x="180" y="767"/>
                    </a:lnTo>
                    <a:lnTo>
                      <a:pt x="180" y="777"/>
                    </a:lnTo>
                    <a:lnTo>
                      <a:pt x="180" y="785"/>
                    </a:lnTo>
                    <a:lnTo>
                      <a:pt x="180" y="793"/>
                    </a:lnTo>
                    <a:lnTo>
                      <a:pt x="180" y="801"/>
                    </a:lnTo>
                    <a:lnTo>
                      <a:pt x="180" y="813"/>
                    </a:lnTo>
                    <a:lnTo>
                      <a:pt x="180" y="821"/>
                    </a:lnTo>
                    <a:lnTo>
                      <a:pt x="180" y="823"/>
                    </a:lnTo>
                    <a:lnTo>
                      <a:pt x="180" y="831"/>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56"/>
              <p:cNvSpPr>
                <a:spLocks/>
              </p:cNvSpPr>
              <p:nvPr/>
            </p:nvSpPr>
            <p:spPr bwMode="auto">
              <a:xfrm>
                <a:off x="2482" y="1475"/>
                <a:ext cx="151" cy="289"/>
              </a:xfrm>
              <a:custGeom>
                <a:avLst/>
                <a:gdLst>
                  <a:gd name="T0" fmla="*/ 4 w 304"/>
                  <a:gd name="T1" fmla="*/ 422 h 579"/>
                  <a:gd name="T2" fmla="*/ 4 w 304"/>
                  <a:gd name="T3" fmla="*/ 458 h 579"/>
                  <a:gd name="T4" fmla="*/ 8 w 304"/>
                  <a:gd name="T5" fmla="*/ 484 h 579"/>
                  <a:gd name="T6" fmla="*/ 8 w 304"/>
                  <a:gd name="T7" fmla="*/ 508 h 579"/>
                  <a:gd name="T8" fmla="*/ 12 w 304"/>
                  <a:gd name="T9" fmla="*/ 526 h 579"/>
                  <a:gd name="T10" fmla="*/ 12 w 304"/>
                  <a:gd name="T11" fmla="*/ 541 h 579"/>
                  <a:gd name="T12" fmla="*/ 12 w 304"/>
                  <a:gd name="T13" fmla="*/ 553 h 579"/>
                  <a:gd name="T14" fmla="*/ 16 w 304"/>
                  <a:gd name="T15" fmla="*/ 563 h 579"/>
                  <a:gd name="T16" fmla="*/ 20 w 304"/>
                  <a:gd name="T17" fmla="*/ 571 h 579"/>
                  <a:gd name="T18" fmla="*/ 24 w 304"/>
                  <a:gd name="T19" fmla="*/ 575 h 579"/>
                  <a:gd name="T20" fmla="*/ 28 w 304"/>
                  <a:gd name="T21" fmla="*/ 579 h 579"/>
                  <a:gd name="T22" fmla="*/ 36 w 304"/>
                  <a:gd name="T23" fmla="*/ 579 h 579"/>
                  <a:gd name="T24" fmla="*/ 46 w 304"/>
                  <a:gd name="T25" fmla="*/ 579 h 579"/>
                  <a:gd name="T26" fmla="*/ 82 w 304"/>
                  <a:gd name="T27" fmla="*/ 579 h 579"/>
                  <a:gd name="T28" fmla="*/ 120 w 304"/>
                  <a:gd name="T29" fmla="*/ 579 h 579"/>
                  <a:gd name="T30" fmla="*/ 142 w 304"/>
                  <a:gd name="T31" fmla="*/ 579 h 579"/>
                  <a:gd name="T32" fmla="*/ 150 w 304"/>
                  <a:gd name="T33" fmla="*/ 579 h 579"/>
                  <a:gd name="T34" fmla="*/ 154 w 304"/>
                  <a:gd name="T35" fmla="*/ 575 h 579"/>
                  <a:gd name="T36" fmla="*/ 158 w 304"/>
                  <a:gd name="T37" fmla="*/ 571 h 579"/>
                  <a:gd name="T38" fmla="*/ 158 w 304"/>
                  <a:gd name="T39" fmla="*/ 571 h 579"/>
                  <a:gd name="T40" fmla="*/ 162 w 304"/>
                  <a:gd name="T41" fmla="*/ 567 h 579"/>
                  <a:gd name="T42" fmla="*/ 162 w 304"/>
                  <a:gd name="T43" fmla="*/ 563 h 579"/>
                  <a:gd name="T44" fmla="*/ 162 w 304"/>
                  <a:gd name="T45" fmla="*/ 557 h 579"/>
                  <a:gd name="T46" fmla="*/ 166 w 304"/>
                  <a:gd name="T47" fmla="*/ 545 h 579"/>
                  <a:gd name="T48" fmla="*/ 166 w 304"/>
                  <a:gd name="T49" fmla="*/ 530 h 579"/>
                  <a:gd name="T50" fmla="*/ 166 w 304"/>
                  <a:gd name="T51" fmla="*/ 512 h 579"/>
                  <a:gd name="T52" fmla="*/ 166 w 304"/>
                  <a:gd name="T53" fmla="*/ 484 h 579"/>
                  <a:gd name="T54" fmla="*/ 170 w 304"/>
                  <a:gd name="T55" fmla="*/ 454 h 579"/>
                  <a:gd name="T56" fmla="*/ 170 w 304"/>
                  <a:gd name="T57" fmla="*/ 416 h 579"/>
                  <a:gd name="T58" fmla="*/ 174 w 304"/>
                  <a:gd name="T59" fmla="*/ 362 h 579"/>
                  <a:gd name="T60" fmla="*/ 174 w 304"/>
                  <a:gd name="T61" fmla="*/ 270 h 579"/>
                  <a:gd name="T62" fmla="*/ 178 w 304"/>
                  <a:gd name="T63" fmla="*/ 136 h 579"/>
                  <a:gd name="T64" fmla="*/ 182 w 304"/>
                  <a:gd name="T65" fmla="*/ 70 h 579"/>
                  <a:gd name="T66" fmla="*/ 182 w 304"/>
                  <a:gd name="T67" fmla="*/ 20 h 579"/>
                  <a:gd name="T68" fmla="*/ 186 w 304"/>
                  <a:gd name="T69" fmla="*/ 0 h 579"/>
                  <a:gd name="T70" fmla="*/ 188 w 304"/>
                  <a:gd name="T71" fmla="*/ 16 h 579"/>
                  <a:gd name="T72" fmla="*/ 188 w 304"/>
                  <a:gd name="T73" fmla="*/ 70 h 579"/>
                  <a:gd name="T74" fmla="*/ 192 w 304"/>
                  <a:gd name="T75" fmla="*/ 142 h 579"/>
                  <a:gd name="T76" fmla="*/ 196 w 304"/>
                  <a:gd name="T77" fmla="*/ 292 h 579"/>
                  <a:gd name="T78" fmla="*/ 200 w 304"/>
                  <a:gd name="T79" fmla="*/ 366 h 579"/>
                  <a:gd name="T80" fmla="*/ 200 w 304"/>
                  <a:gd name="T81" fmla="*/ 404 h 579"/>
                  <a:gd name="T82" fmla="*/ 200 w 304"/>
                  <a:gd name="T83" fmla="*/ 422 h 579"/>
                  <a:gd name="T84" fmla="*/ 200 w 304"/>
                  <a:gd name="T85" fmla="*/ 438 h 579"/>
                  <a:gd name="T86" fmla="*/ 204 w 304"/>
                  <a:gd name="T87" fmla="*/ 458 h 579"/>
                  <a:gd name="T88" fmla="*/ 204 w 304"/>
                  <a:gd name="T89" fmla="*/ 484 h 579"/>
                  <a:gd name="T90" fmla="*/ 208 w 304"/>
                  <a:gd name="T91" fmla="*/ 508 h 579"/>
                  <a:gd name="T92" fmla="*/ 208 w 304"/>
                  <a:gd name="T93" fmla="*/ 526 h 579"/>
                  <a:gd name="T94" fmla="*/ 208 w 304"/>
                  <a:gd name="T95" fmla="*/ 541 h 579"/>
                  <a:gd name="T96" fmla="*/ 212 w 304"/>
                  <a:gd name="T97" fmla="*/ 553 h 579"/>
                  <a:gd name="T98" fmla="*/ 212 w 304"/>
                  <a:gd name="T99" fmla="*/ 563 h 579"/>
                  <a:gd name="T100" fmla="*/ 216 w 304"/>
                  <a:gd name="T101" fmla="*/ 571 h 579"/>
                  <a:gd name="T102" fmla="*/ 220 w 304"/>
                  <a:gd name="T103" fmla="*/ 575 h 579"/>
                  <a:gd name="T104" fmla="*/ 228 w 304"/>
                  <a:gd name="T105" fmla="*/ 579 h 579"/>
                  <a:gd name="T106" fmla="*/ 238 w 304"/>
                  <a:gd name="T107" fmla="*/ 579 h 579"/>
                  <a:gd name="T108" fmla="*/ 270 w 304"/>
                  <a:gd name="T109" fmla="*/ 579 h 579"/>
                  <a:gd name="T110" fmla="*/ 284 w 304"/>
                  <a:gd name="T111" fmla="*/ 579 h 579"/>
                  <a:gd name="T112" fmla="*/ 288 w 304"/>
                  <a:gd name="T113" fmla="*/ 579 h 579"/>
                  <a:gd name="T114" fmla="*/ 288 w 304"/>
                  <a:gd name="T115" fmla="*/ 579 h 579"/>
                  <a:gd name="T116" fmla="*/ 292 w 304"/>
                  <a:gd name="T117" fmla="*/ 575 h 579"/>
                  <a:gd name="T118" fmla="*/ 296 w 304"/>
                  <a:gd name="T119" fmla="*/ 571 h 579"/>
                  <a:gd name="T120" fmla="*/ 300 w 304"/>
                  <a:gd name="T121" fmla="*/ 563 h 579"/>
                  <a:gd name="T122" fmla="*/ 300 w 304"/>
                  <a:gd name="T123" fmla="*/ 553 h 579"/>
                  <a:gd name="T124" fmla="*/ 300 w 304"/>
                  <a:gd name="T125" fmla="*/ 541 h 5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04" h="579">
                    <a:moveTo>
                      <a:pt x="0" y="380"/>
                    </a:moveTo>
                    <a:lnTo>
                      <a:pt x="0" y="388"/>
                    </a:lnTo>
                    <a:lnTo>
                      <a:pt x="0" y="392"/>
                    </a:lnTo>
                    <a:lnTo>
                      <a:pt x="0" y="400"/>
                    </a:lnTo>
                    <a:lnTo>
                      <a:pt x="4" y="404"/>
                    </a:lnTo>
                    <a:lnTo>
                      <a:pt x="4" y="412"/>
                    </a:lnTo>
                    <a:lnTo>
                      <a:pt x="4" y="416"/>
                    </a:lnTo>
                    <a:lnTo>
                      <a:pt x="4" y="422"/>
                    </a:lnTo>
                    <a:lnTo>
                      <a:pt x="4" y="426"/>
                    </a:lnTo>
                    <a:lnTo>
                      <a:pt x="4" y="430"/>
                    </a:lnTo>
                    <a:lnTo>
                      <a:pt x="4" y="438"/>
                    </a:lnTo>
                    <a:lnTo>
                      <a:pt x="4" y="442"/>
                    </a:lnTo>
                    <a:lnTo>
                      <a:pt x="4" y="446"/>
                    </a:lnTo>
                    <a:lnTo>
                      <a:pt x="4" y="450"/>
                    </a:lnTo>
                    <a:lnTo>
                      <a:pt x="4" y="454"/>
                    </a:lnTo>
                    <a:lnTo>
                      <a:pt x="4" y="458"/>
                    </a:lnTo>
                    <a:lnTo>
                      <a:pt x="4" y="462"/>
                    </a:lnTo>
                    <a:lnTo>
                      <a:pt x="4" y="466"/>
                    </a:lnTo>
                    <a:lnTo>
                      <a:pt x="4" y="468"/>
                    </a:lnTo>
                    <a:lnTo>
                      <a:pt x="4" y="472"/>
                    </a:lnTo>
                    <a:lnTo>
                      <a:pt x="4" y="476"/>
                    </a:lnTo>
                    <a:lnTo>
                      <a:pt x="8" y="476"/>
                    </a:lnTo>
                    <a:lnTo>
                      <a:pt x="8" y="480"/>
                    </a:lnTo>
                    <a:lnTo>
                      <a:pt x="8" y="484"/>
                    </a:lnTo>
                    <a:lnTo>
                      <a:pt x="8" y="488"/>
                    </a:lnTo>
                    <a:lnTo>
                      <a:pt x="8" y="492"/>
                    </a:lnTo>
                    <a:lnTo>
                      <a:pt x="8" y="492"/>
                    </a:lnTo>
                    <a:lnTo>
                      <a:pt x="8" y="496"/>
                    </a:lnTo>
                    <a:lnTo>
                      <a:pt x="8" y="500"/>
                    </a:lnTo>
                    <a:lnTo>
                      <a:pt x="8" y="504"/>
                    </a:lnTo>
                    <a:lnTo>
                      <a:pt x="8" y="504"/>
                    </a:lnTo>
                    <a:lnTo>
                      <a:pt x="8" y="508"/>
                    </a:lnTo>
                    <a:lnTo>
                      <a:pt x="8" y="512"/>
                    </a:lnTo>
                    <a:lnTo>
                      <a:pt x="8" y="512"/>
                    </a:lnTo>
                    <a:lnTo>
                      <a:pt x="8" y="514"/>
                    </a:lnTo>
                    <a:lnTo>
                      <a:pt x="8" y="518"/>
                    </a:lnTo>
                    <a:lnTo>
                      <a:pt x="8" y="518"/>
                    </a:lnTo>
                    <a:lnTo>
                      <a:pt x="8" y="522"/>
                    </a:lnTo>
                    <a:lnTo>
                      <a:pt x="8" y="522"/>
                    </a:lnTo>
                    <a:lnTo>
                      <a:pt x="12" y="526"/>
                    </a:lnTo>
                    <a:lnTo>
                      <a:pt x="12" y="526"/>
                    </a:lnTo>
                    <a:lnTo>
                      <a:pt x="12" y="530"/>
                    </a:lnTo>
                    <a:lnTo>
                      <a:pt x="12" y="530"/>
                    </a:lnTo>
                    <a:lnTo>
                      <a:pt x="12" y="534"/>
                    </a:lnTo>
                    <a:lnTo>
                      <a:pt x="12" y="534"/>
                    </a:lnTo>
                    <a:lnTo>
                      <a:pt x="12" y="538"/>
                    </a:lnTo>
                    <a:lnTo>
                      <a:pt x="12" y="538"/>
                    </a:lnTo>
                    <a:lnTo>
                      <a:pt x="12" y="541"/>
                    </a:lnTo>
                    <a:lnTo>
                      <a:pt x="12" y="541"/>
                    </a:lnTo>
                    <a:lnTo>
                      <a:pt x="12" y="545"/>
                    </a:lnTo>
                    <a:lnTo>
                      <a:pt x="12" y="545"/>
                    </a:lnTo>
                    <a:lnTo>
                      <a:pt x="12" y="549"/>
                    </a:lnTo>
                    <a:lnTo>
                      <a:pt x="12" y="549"/>
                    </a:lnTo>
                    <a:lnTo>
                      <a:pt x="12" y="549"/>
                    </a:lnTo>
                    <a:lnTo>
                      <a:pt x="12" y="553"/>
                    </a:lnTo>
                    <a:lnTo>
                      <a:pt x="12" y="553"/>
                    </a:lnTo>
                    <a:lnTo>
                      <a:pt x="12" y="553"/>
                    </a:lnTo>
                    <a:lnTo>
                      <a:pt x="16" y="557"/>
                    </a:lnTo>
                    <a:lnTo>
                      <a:pt x="16" y="557"/>
                    </a:lnTo>
                    <a:lnTo>
                      <a:pt x="16" y="561"/>
                    </a:lnTo>
                    <a:lnTo>
                      <a:pt x="16" y="561"/>
                    </a:lnTo>
                    <a:lnTo>
                      <a:pt x="16" y="561"/>
                    </a:lnTo>
                    <a:lnTo>
                      <a:pt x="16" y="561"/>
                    </a:lnTo>
                    <a:lnTo>
                      <a:pt x="16" y="563"/>
                    </a:lnTo>
                    <a:lnTo>
                      <a:pt x="16" y="563"/>
                    </a:lnTo>
                    <a:lnTo>
                      <a:pt x="16" y="563"/>
                    </a:lnTo>
                    <a:lnTo>
                      <a:pt x="16" y="567"/>
                    </a:lnTo>
                    <a:lnTo>
                      <a:pt x="16" y="567"/>
                    </a:lnTo>
                    <a:lnTo>
                      <a:pt x="16" y="567"/>
                    </a:lnTo>
                    <a:lnTo>
                      <a:pt x="20" y="567"/>
                    </a:lnTo>
                    <a:lnTo>
                      <a:pt x="20" y="571"/>
                    </a:lnTo>
                    <a:lnTo>
                      <a:pt x="20" y="571"/>
                    </a:lnTo>
                    <a:lnTo>
                      <a:pt x="20" y="571"/>
                    </a:lnTo>
                    <a:lnTo>
                      <a:pt x="20" y="571"/>
                    </a:lnTo>
                    <a:lnTo>
                      <a:pt x="20" y="571"/>
                    </a:lnTo>
                    <a:lnTo>
                      <a:pt x="20" y="571"/>
                    </a:lnTo>
                    <a:lnTo>
                      <a:pt x="20" y="575"/>
                    </a:lnTo>
                    <a:lnTo>
                      <a:pt x="20" y="575"/>
                    </a:lnTo>
                    <a:lnTo>
                      <a:pt x="24" y="575"/>
                    </a:lnTo>
                    <a:lnTo>
                      <a:pt x="24" y="575"/>
                    </a:lnTo>
                    <a:lnTo>
                      <a:pt x="24" y="575"/>
                    </a:lnTo>
                    <a:lnTo>
                      <a:pt x="24" y="575"/>
                    </a:lnTo>
                    <a:lnTo>
                      <a:pt x="24" y="575"/>
                    </a:lnTo>
                    <a:lnTo>
                      <a:pt x="24" y="575"/>
                    </a:lnTo>
                    <a:lnTo>
                      <a:pt x="24" y="575"/>
                    </a:lnTo>
                    <a:lnTo>
                      <a:pt x="28" y="579"/>
                    </a:lnTo>
                    <a:lnTo>
                      <a:pt x="28" y="579"/>
                    </a:lnTo>
                    <a:lnTo>
                      <a:pt x="28" y="579"/>
                    </a:lnTo>
                    <a:lnTo>
                      <a:pt x="28" y="579"/>
                    </a:lnTo>
                    <a:lnTo>
                      <a:pt x="28" y="579"/>
                    </a:lnTo>
                    <a:lnTo>
                      <a:pt x="28" y="579"/>
                    </a:lnTo>
                    <a:lnTo>
                      <a:pt x="32" y="579"/>
                    </a:lnTo>
                    <a:lnTo>
                      <a:pt x="32" y="579"/>
                    </a:lnTo>
                    <a:lnTo>
                      <a:pt x="32" y="579"/>
                    </a:lnTo>
                    <a:lnTo>
                      <a:pt x="36" y="579"/>
                    </a:lnTo>
                    <a:lnTo>
                      <a:pt x="36" y="579"/>
                    </a:lnTo>
                    <a:lnTo>
                      <a:pt x="36" y="579"/>
                    </a:lnTo>
                    <a:lnTo>
                      <a:pt x="36" y="579"/>
                    </a:lnTo>
                    <a:lnTo>
                      <a:pt x="40" y="579"/>
                    </a:lnTo>
                    <a:lnTo>
                      <a:pt x="40" y="579"/>
                    </a:lnTo>
                    <a:lnTo>
                      <a:pt x="40" y="579"/>
                    </a:lnTo>
                    <a:lnTo>
                      <a:pt x="44" y="579"/>
                    </a:lnTo>
                    <a:lnTo>
                      <a:pt x="46" y="579"/>
                    </a:lnTo>
                    <a:lnTo>
                      <a:pt x="46" y="579"/>
                    </a:lnTo>
                    <a:lnTo>
                      <a:pt x="50" y="579"/>
                    </a:lnTo>
                    <a:lnTo>
                      <a:pt x="54" y="579"/>
                    </a:lnTo>
                    <a:lnTo>
                      <a:pt x="58" y="579"/>
                    </a:lnTo>
                    <a:lnTo>
                      <a:pt x="62" y="579"/>
                    </a:lnTo>
                    <a:lnTo>
                      <a:pt x="66" y="579"/>
                    </a:lnTo>
                    <a:lnTo>
                      <a:pt x="74" y="579"/>
                    </a:lnTo>
                    <a:lnTo>
                      <a:pt x="78" y="579"/>
                    </a:lnTo>
                    <a:lnTo>
                      <a:pt x="82" y="579"/>
                    </a:lnTo>
                    <a:lnTo>
                      <a:pt x="86" y="579"/>
                    </a:lnTo>
                    <a:lnTo>
                      <a:pt x="90" y="579"/>
                    </a:lnTo>
                    <a:lnTo>
                      <a:pt x="92" y="579"/>
                    </a:lnTo>
                    <a:lnTo>
                      <a:pt x="100" y="579"/>
                    </a:lnTo>
                    <a:lnTo>
                      <a:pt x="104" y="579"/>
                    </a:lnTo>
                    <a:lnTo>
                      <a:pt x="108" y="579"/>
                    </a:lnTo>
                    <a:lnTo>
                      <a:pt x="116" y="579"/>
                    </a:lnTo>
                    <a:lnTo>
                      <a:pt x="120" y="579"/>
                    </a:lnTo>
                    <a:lnTo>
                      <a:pt x="124" y="579"/>
                    </a:lnTo>
                    <a:lnTo>
                      <a:pt x="128" y="579"/>
                    </a:lnTo>
                    <a:lnTo>
                      <a:pt x="136" y="579"/>
                    </a:lnTo>
                    <a:lnTo>
                      <a:pt x="138" y="579"/>
                    </a:lnTo>
                    <a:lnTo>
                      <a:pt x="138" y="579"/>
                    </a:lnTo>
                    <a:lnTo>
                      <a:pt x="142" y="579"/>
                    </a:lnTo>
                    <a:lnTo>
                      <a:pt x="142" y="579"/>
                    </a:lnTo>
                    <a:lnTo>
                      <a:pt x="142" y="579"/>
                    </a:lnTo>
                    <a:lnTo>
                      <a:pt x="146" y="579"/>
                    </a:lnTo>
                    <a:lnTo>
                      <a:pt x="146" y="579"/>
                    </a:lnTo>
                    <a:lnTo>
                      <a:pt x="146" y="579"/>
                    </a:lnTo>
                    <a:lnTo>
                      <a:pt x="150" y="579"/>
                    </a:lnTo>
                    <a:lnTo>
                      <a:pt x="150" y="579"/>
                    </a:lnTo>
                    <a:lnTo>
                      <a:pt x="150" y="579"/>
                    </a:lnTo>
                    <a:lnTo>
                      <a:pt x="150" y="579"/>
                    </a:lnTo>
                    <a:lnTo>
                      <a:pt x="150" y="579"/>
                    </a:lnTo>
                    <a:lnTo>
                      <a:pt x="150" y="579"/>
                    </a:lnTo>
                    <a:lnTo>
                      <a:pt x="154" y="579"/>
                    </a:lnTo>
                    <a:lnTo>
                      <a:pt x="154" y="579"/>
                    </a:lnTo>
                    <a:lnTo>
                      <a:pt x="154" y="579"/>
                    </a:lnTo>
                    <a:lnTo>
                      <a:pt x="154" y="579"/>
                    </a:lnTo>
                    <a:lnTo>
                      <a:pt x="154" y="579"/>
                    </a:lnTo>
                    <a:lnTo>
                      <a:pt x="154" y="575"/>
                    </a:lnTo>
                    <a:lnTo>
                      <a:pt x="154" y="575"/>
                    </a:lnTo>
                    <a:lnTo>
                      <a:pt x="158" y="575"/>
                    </a:lnTo>
                    <a:lnTo>
                      <a:pt x="158" y="575"/>
                    </a:lnTo>
                    <a:lnTo>
                      <a:pt x="158" y="575"/>
                    </a:lnTo>
                    <a:lnTo>
                      <a:pt x="158" y="575"/>
                    </a:lnTo>
                    <a:lnTo>
                      <a:pt x="158" y="575"/>
                    </a:lnTo>
                    <a:lnTo>
                      <a:pt x="158" y="575"/>
                    </a:lnTo>
                    <a:lnTo>
                      <a:pt x="158" y="571"/>
                    </a:lnTo>
                    <a:lnTo>
                      <a:pt x="158" y="571"/>
                    </a:lnTo>
                    <a:lnTo>
                      <a:pt x="158" y="571"/>
                    </a:lnTo>
                    <a:lnTo>
                      <a:pt x="158" y="571"/>
                    </a:lnTo>
                    <a:lnTo>
                      <a:pt x="158" y="571"/>
                    </a:lnTo>
                    <a:lnTo>
                      <a:pt x="158" y="571"/>
                    </a:lnTo>
                    <a:lnTo>
                      <a:pt x="158" y="571"/>
                    </a:lnTo>
                    <a:lnTo>
                      <a:pt x="158" y="571"/>
                    </a:lnTo>
                    <a:lnTo>
                      <a:pt x="158" y="571"/>
                    </a:lnTo>
                    <a:lnTo>
                      <a:pt x="158" y="571"/>
                    </a:lnTo>
                    <a:lnTo>
                      <a:pt x="158" y="571"/>
                    </a:lnTo>
                    <a:lnTo>
                      <a:pt x="158" y="571"/>
                    </a:lnTo>
                    <a:lnTo>
                      <a:pt x="158" y="571"/>
                    </a:lnTo>
                    <a:lnTo>
                      <a:pt x="158" y="567"/>
                    </a:lnTo>
                    <a:lnTo>
                      <a:pt x="158" y="567"/>
                    </a:lnTo>
                    <a:lnTo>
                      <a:pt x="162" y="567"/>
                    </a:lnTo>
                    <a:lnTo>
                      <a:pt x="162" y="567"/>
                    </a:lnTo>
                    <a:lnTo>
                      <a:pt x="162" y="567"/>
                    </a:lnTo>
                    <a:lnTo>
                      <a:pt x="162" y="567"/>
                    </a:lnTo>
                    <a:lnTo>
                      <a:pt x="162" y="567"/>
                    </a:lnTo>
                    <a:lnTo>
                      <a:pt x="162" y="563"/>
                    </a:lnTo>
                    <a:lnTo>
                      <a:pt x="162" y="567"/>
                    </a:lnTo>
                    <a:lnTo>
                      <a:pt x="162" y="563"/>
                    </a:lnTo>
                    <a:lnTo>
                      <a:pt x="162" y="563"/>
                    </a:lnTo>
                    <a:lnTo>
                      <a:pt x="162" y="563"/>
                    </a:lnTo>
                    <a:lnTo>
                      <a:pt x="162" y="563"/>
                    </a:lnTo>
                    <a:lnTo>
                      <a:pt x="162" y="563"/>
                    </a:lnTo>
                    <a:lnTo>
                      <a:pt x="162" y="563"/>
                    </a:lnTo>
                    <a:lnTo>
                      <a:pt x="162" y="561"/>
                    </a:lnTo>
                    <a:lnTo>
                      <a:pt x="162" y="561"/>
                    </a:lnTo>
                    <a:lnTo>
                      <a:pt x="162" y="561"/>
                    </a:lnTo>
                    <a:lnTo>
                      <a:pt x="162" y="557"/>
                    </a:lnTo>
                    <a:lnTo>
                      <a:pt x="162" y="557"/>
                    </a:lnTo>
                    <a:lnTo>
                      <a:pt x="162" y="557"/>
                    </a:lnTo>
                    <a:lnTo>
                      <a:pt x="162" y="553"/>
                    </a:lnTo>
                    <a:lnTo>
                      <a:pt x="162" y="553"/>
                    </a:lnTo>
                    <a:lnTo>
                      <a:pt x="162" y="553"/>
                    </a:lnTo>
                    <a:lnTo>
                      <a:pt x="162" y="549"/>
                    </a:lnTo>
                    <a:lnTo>
                      <a:pt x="162" y="549"/>
                    </a:lnTo>
                    <a:lnTo>
                      <a:pt x="162" y="549"/>
                    </a:lnTo>
                    <a:lnTo>
                      <a:pt x="166" y="545"/>
                    </a:lnTo>
                    <a:lnTo>
                      <a:pt x="166" y="545"/>
                    </a:lnTo>
                    <a:lnTo>
                      <a:pt x="166" y="541"/>
                    </a:lnTo>
                    <a:lnTo>
                      <a:pt x="166" y="541"/>
                    </a:lnTo>
                    <a:lnTo>
                      <a:pt x="166" y="538"/>
                    </a:lnTo>
                    <a:lnTo>
                      <a:pt x="166" y="538"/>
                    </a:lnTo>
                    <a:lnTo>
                      <a:pt x="166" y="534"/>
                    </a:lnTo>
                    <a:lnTo>
                      <a:pt x="166" y="534"/>
                    </a:lnTo>
                    <a:lnTo>
                      <a:pt x="166" y="530"/>
                    </a:lnTo>
                    <a:lnTo>
                      <a:pt x="166" y="530"/>
                    </a:lnTo>
                    <a:lnTo>
                      <a:pt x="166" y="526"/>
                    </a:lnTo>
                    <a:lnTo>
                      <a:pt x="166" y="526"/>
                    </a:lnTo>
                    <a:lnTo>
                      <a:pt x="166" y="522"/>
                    </a:lnTo>
                    <a:lnTo>
                      <a:pt x="166" y="518"/>
                    </a:lnTo>
                    <a:lnTo>
                      <a:pt x="166" y="518"/>
                    </a:lnTo>
                    <a:lnTo>
                      <a:pt x="166" y="514"/>
                    </a:lnTo>
                    <a:lnTo>
                      <a:pt x="166" y="512"/>
                    </a:lnTo>
                    <a:lnTo>
                      <a:pt x="166" y="512"/>
                    </a:lnTo>
                    <a:lnTo>
                      <a:pt x="166" y="508"/>
                    </a:lnTo>
                    <a:lnTo>
                      <a:pt x="166" y="504"/>
                    </a:lnTo>
                    <a:lnTo>
                      <a:pt x="166" y="500"/>
                    </a:lnTo>
                    <a:lnTo>
                      <a:pt x="166" y="500"/>
                    </a:lnTo>
                    <a:lnTo>
                      <a:pt x="166" y="496"/>
                    </a:lnTo>
                    <a:lnTo>
                      <a:pt x="166" y="492"/>
                    </a:lnTo>
                    <a:lnTo>
                      <a:pt x="166" y="488"/>
                    </a:lnTo>
                    <a:lnTo>
                      <a:pt x="166" y="484"/>
                    </a:lnTo>
                    <a:lnTo>
                      <a:pt x="170" y="480"/>
                    </a:lnTo>
                    <a:lnTo>
                      <a:pt x="170" y="476"/>
                    </a:lnTo>
                    <a:lnTo>
                      <a:pt x="170" y="476"/>
                    </a:lnTo>
                    <a:lnTo>
                      <a:pt x="170" y="472"/>
                    </a:lnTo>
                    <a:lnTo>
                      <a:pt x="170" y="466"/>
                    </a:lnTo>
                    <a:lnTo>
                      <a:pt x="170" y="462"/>
                    </a:lnTo>
                    <a:lnTo>
                      <a:pt x="170" y="458"/>
                    </a:lnTo>
                    <a:lnTo>
                      <a:pt x="170" y="454"/>
                    </a:lnTo>
                    <a:lnTo>
                      <a:pt x="170" y="450"/>
                    </a:lnTo>
                    <a:lnTo>
                      <a:pt x="170" y="446"/>
                    </a:lnTo>
                    <a:lnTo>
                      <a:pt x="170" y="442"/>
                    </a:lnTo>
                    <a:lnTo>
                      <a:pt x="170" y="438"/>
                    </a:lnTo>
                    <a:lnTo>
                      <a:pt x="170" y="430"/>
                    </a:lnTo>
                    <a:lnTo>
                      <a:pt x="170" y="426"/>
                    </a:lnTo>
                    <a:lnTo>
                      <a:pt x="170" y="420"/>
                    </a:lnTo>
                    <a:lnTo>
                      <a:pt x="170" y="416"/>
                    </a:lnTo>
                    <a:lnTo>
                      <a:pt x="170" y="408"/>
                    </a:lnTo>
                    <a:lnTo>
                      <a:pt x="170" y="400"/>
                    </a:lnTo>
                    <a:lnTo>
                      <a:pt x="170" y="396"/>
                    </a:lnTo>
                    <a:lnTo>
                      <a:pt x="170" y="388"/>
                    </a:lnTo>
                    <a:lnTo>
                      <a:pt x="170" y="380"/>
                    </a:lnTo>
                    <a:lnTo>
                      <a:pt x="174" y="372"/>
                    </a:lnTo>
                    <a:lnTo>
                      <a:pt x="174" y="370"/>
                    </a:lnTo>
                    <a:lnTo>
                      <a:pt x="174" y="362"/>
                    </a:lnTo>
                    <a:lnTo>
                      <a:pt x="174" y="354"/>
                    </a:lnTo>
                    <a:lnTo>
                      <a:pt x="174" y="342"/>
                    </a:lnTo>
                    <a:lnTo>
                      <a:pt x="174" y="334"/>
                    </a:lnTo>
                    <a:lnTo>
                      <a:pt x="174" y="326"/>
                    </a:lnTo>
                    <a:lnTo>
                      <a:pt x="174" y="316"/>
                    </a:lnTo>
                    <a:lnTo>
                      <a:pt x="174" y="304"/>
                    </a:lnTo>
                    <a:lnTo>
                      <a:pt x="174" y="288"/>
                    </a:lnTo>
                    <a:lnTo>
                      <a:pt x="174" y="270"/>
                    </a:lnTo>
                    <a:lnTo>
                      <a:pt x="174" y="242"/>
                    </a:lnTo>
                    <a:lnTo>
                      <a:pt x="178" y="216"/>
                    </a:lnTo>
                    <a:lnTo>
                      <a:pt x="178" y="196"/>
                    </a:lnTo>
                    <a:lnTo>
                      <a:pt x="178" y="182"/>
                    </a:lnTo>
                    <a:lnTo>
                      <a:pt x="178" y="166"/>
                    </a:lnTo>
                    <a:lnTo>
                      <a:pt x="178" y="154"/>
                    </a:lnTo>
                    <a:lnTo>
                      <a:pt x="178" y="142"/>
                    </a:lnTo>
                    <a:lnTo>
                      <a:pt x="178" y="136"/>
                    </a:lnTo>
                    <a:lnTo>
                      <a:pt x="178" y="124"/>
                    </a:lnTo>
                    <a:lnTo>
                      <a:pt x="178" y="112"/>
                    </a:lnTo>
                    <a:lnTo>
                      <a:pt x="178" y="104"/>
                    </a:lnTo>
                    <a:lnTo>
                      <a:pt x="182" y="96"/>
                    </a:lnTo>
                    <a:lnTo>
                      <a:pt x="182" y="88"/>
                    </a:lnTo>
                    <a:lnTo>
                      <a:pt x="182" y="82"/>
                    </a:lnTo>
                    <a:lnTo>
                      <a:pt x="182" y="74"/>
                    </a:lnTo>
                    <a:lnTo>
                      <a:pt x="182" y="70"/>
                    </a:lnTo>
                    <a:lnTo>
                      <a:pt x="182" y="62"/>
                    </a:lnTo>
                    <a:lnTo>
                      <a:pt x="182" y="54"/>
                    </a:lnTo>
                    <a:lnTo>
                      <a:pt x="182" y="46"/>
                    </a:lnTo>
                    <a:lnTo>
                      <a:pt x="182" y="40"/>
                    </a:lnTo>
                    <a:lnTo>
                      <a:pt x="182" y="36"/>
                    </a:lnTo>
                    <a:lnTo>
                      <a:pt x="182" y="28"/>
                    </a:lnTo>
                    <a:lnTo>
                      <a:pt x="182" y="24"/>
                    </a:lnTo>
                    <a:lnTo>
                      <a:pt x="182" y="20"/>
                    </a:lnTo>
                    <a:lnTo>
                      <a:pt x="182" y="16"/>
                    </a:lnTo>
                    <a:lnTo>
                      <a:pt x="182" y="12"/>
                    </a:lnTo>
                    <a:lnTo>
                      <a:pt x="186" y="8"/>
                    </a:lnTo>
                    <a:lnTo>
                      <a:pt x="186" y="4"/>
                    </a:lnTo>
                    <a:lnTo>
                      <a:pt x="186" y="4"/>
                    </a:lnTo>
                    <a:lnTo>
                      <a:pt x="186" y="0"/>
                    </a:lnTo>
                    <a:lnTo>
                      <a:pt x="186" y="0"/>
                    </a:lnTo>
                    <a:lnTo>
                      <a:pt x="186" y="0"/>
                    </a:lnTo>
                    <a:lnTo>
                      <a:pt x="186" y="0"/>
                    </a:lnTo>
                    <a:lnTo>
                      <a:pt x="186" y="4"/>
                    </a:lnTo>
                    <a:lnTo>
                      <a:pt x="186" y="4"/>
                    </a:lnTo>
                    <a:lnTo>
                      <a:pt x="186" y="4"/>
                    </a:lnTo>
                    <a:lnTo>
                      <a:pt x="186" y="8"/>
                    </a:lnTo>
                    <a:lnTo>
                      <a:pt x="186" y="12"/>
                    </a:lnTo>
                    <a:lnTo>
                      <a:pt x="186" y="16"/>
                    </a:lnTo>
                    <a:lnTo>
                      <a:pt x="188" y="16"/>
                    </a:lnTo>
                    <a:lnTo>
                      <a:pt x="188" y="24"/>
                    </a:lnTo>
                    <a:lnTo>
                      <a:pt x="188" y="28"/>
                    </a:lnTo>
                    <a:lnTo>
                      <a:pt x="188" y="32"/>
                    </a:lnTo>
                    <a:lnTo>
                      <a:pt x="188" y="40"/>
                    </a:lnTo>
                    <a:lnTo>
                      <a:pt x="188" y="46"/>
                    </a:lnTo>
                    <a:lnTo>
                      <a:pt x="188" y="54"/>
                    </a:lnTo>
                    <a:lnTo>
                      <a:pt x="188" y="62"/>
                    </a:lnTo>
                    <a:lnTo>
                      <a:pt x="188" y="70"/>
                    </a:lnTo>
                    <a:lnTo>
                      <a:pt x="188" y="82"/>
                    </a:lnTo>
                    <a:lnTo>
                      <a:pt x="188" y="88"/>
                    </a:lnTo>
                    <a:lnTo>
                      <a:pt x="188" y="96"/>
                    </a:lnTo>
                    <a:lnTo>
                      <a:pt x="192" y="104"/>
                    </a:lnTo>
                    <a:lnTo>
                      <a:pt x="192" y="112"/>
                    </a:lnTo>
                    <a:lnTo>
                      <a:pt x="192" y="124"/>
                    </a:lnTo>
                    <a:lnTo>
                      <a:pt x="192" y="132"/>
                    </a:lnTo>
                    <a:lnTo>
                      <a:pt x="192" y="142"/>
                    </a:lnTo>
                    <a:lnTo>
                      <a:pt x="192" y="158"/>
                    </a:lnTo>
                    <a:lnTo>
                      <a:pt x="192" y="170"/>
                    </a:lnTo>
                    <a:lnTo>
                      <a:pt x="192" y="184"/>
                    </a:lnTo>
                    <a:lnTo>
                      <a:pt x="192" y="204"/>
                    </a:lnTo>
                    <a:lnTo>
                      <a:pt x="196" y="230"/>
                    </a:lnTo>
                    <a:lnTo>
                      <a:pt x="196" y="258"/>
                    </a:lnTo>
                    <a:lnTo>
                      <a:pt x="196" y="278"/>
                    </a:lnTo>
                    <a:lnTo>
                      <a:pt x="196" y="292"/>
                    </a:lnTo>
                    <a:lnTo>
                      <a:pt x="196" y="308"/>
                    </a:lnTo>
                    <a:lnTo>
                      <a:pt x="196" y="320"/>
                    </a:lnTo>
                    <a:lnTo>
                      <a:pt x="196" y="326"/>
                    </a:lnTo>
                    <a:lnTo>
                      <a:pt x="196" y="338"/>
                    </a:lnTo>
                    <a:lnTo>
                      <a:pt x="196" y="346"/>
                    </a:lnTo>
                    <a:lnTo>
                      <a:pt x="196" y="350"/>
                    </a:lnTo>
                    <a:lnTo>
                      <a:pt x="200" y="358"/>
                    </a:lnTo>
                    <a:lnTo>
                      <a:pt x="200" y="366"/>
                    </a:lnTo>
                    <a:lnTo>
                      <a:pt x="200" y="372"/>
                    </a:lnTo>
                    <a:lnTo>
                      <a:pt x="200" y="380"/>
                    </a:lnTo>
                    <a:lnTo>
                      <a:pt x="200" y="384"/>
                    </a:lnTo>
                    <a:lnTo>
                      <a:pt x="200" y="392"/>
                    </a:lnTo>
                    <a:lnTo>
                      <a:pt x="200" y="396"/>
                    </a:lnTo>
                    <a:lnTo>
                      <a:pt x="200" y="396"/>
                    </a:lnTo>
                    <a:lnTo>
                      <a:pt x="200" y="400"/>
                    </a:lnTo>
                    <a:lnTo>
                      <a:pt x="200" y="404"/>
                    </a:lnTo>
                    <a:lnTo>
                      <a:pt x="200" y="408"/>
                    </a:lnTo>
                    <a:lnTo>
                      <a:pt x="200" y="412"/>
                    </a:lnTo>
                    <a:lnTo>
                      <a:pt x="200" y="412"/>
                    </a:lnTo>
                    <a:lnTo>
                      <a:pt x="200" y="416"/>
                    </a:lnTo>
                    <a:lnTo>
                      <a:pt x="200" y="420"/>
                    </a:lnTo>
                    <a:lnTo>
                      <a:pt x="200" y="420"/>
                    </a:lnTo>
                    <a:lnTo>
                      <a:pt x="200" y="422"/>
                    </a:lnTo>
                    <a:lnTo>
                      <a:pt x="200" y="422"/>
                    </a:lnTo>
                    <a:lnTo>
                      <a:pt x="200" y="426"/>
                    </a:lnTo>
                    <a:lnTo>
                      <a:pt x="200" y="426"/>
                    </a:lnTo>
                    <a:lnTo>
                      <a:pt x="200" y="430"/>
                    </a:lnTo>
                    <a:lnTo>
                      <a:pt x="200" y="430"/>
                    </a:lnTo>
                    <a:lnTo>
                      <a:pt x="200" y="430"/>
                    </a:lnTo>
                    <a:lnTo>
                      <a:pt x="200" y="434"/>
                    </a:lnTo>
                    <a:lnTo>
                      <a:pt x="200" y="434"/>
                    </a:lnTo>
                    <a:lnTo>
                      <a:pt x="200" y="438"/>
                    </a:lnTo>
                    <a:lnTo>
                      <a:pt x="200" y="438"/>
                    </a:lnTo>
                    <a:lnTo>
                      <a:pt x="200" y="442"/>
                    </a:lnTo>
                    <a:lnTo>
                      <a:pt x="200" y="442"/>
                    </a:lnTo>
                    <a:lnTo>
                      <a:pt x="200" y="446"/>
                    </a:lnTo>
                    <a:lnTo>
                      <a:pt x="204" y="446"/>
                    </a:lnTo>
                    <a:lnTo>
                      <a:pt x="204" y="450"/>
                    </a:lnTo>
                    <a:lnTo>
                      <a:pt x="204" y="454"/>
                    </a:lnTo>
                    <a:lnTo>
                      <a:pt x="204" y="458"/>
                    </a:lnTo>
                    <a:lnTo>
                      <a:pt x="204" y="462"/>
                    </a:lnTo>
                    <a:lnTo>
                      <a:pt x="204" y="466"/>
                    </a:lnTo>
                    <a:lnTo>
                      <a:pt x="204" y="468"/>
                    </a:lnTo>
                    <a:lnTo>
                      <a:pt x="204" y="472"/>
                    </a:lnTo>
                    <a:lnTo>
                      <a:pt x="204" y="476"/>
                    </a:lnTo>
                    <a:lnTo>
                      <a:pt x="204" y="480"/>
                    </a:lnTo>
                    <a:lnTo>
                      <a:pt x="204" y="484"/>
                    </a:lnTo>
                    <a:lnTo>
                      <a:pt x="204" y="484"/>
                    </a:lnTo>
                    <a:lnTo>
                      <a:pt x="204" y="488"/>
                    </a:lnTo>
                    <a:lnTo>
                      <a:pt x="204" y="492"/>
                    </a:lnTo>
                    <a:lnTo>
                      <a:pt x="204" y="496"/>
                    </a:lnTo>
                    <a:lnTo>
                      <a:pt x="204" y="500"/>
                    </a:lnTo>
                    <a:lnTo>
                      <a:pt x="204" y="500"/>
                    </a:lnTo>
                    <a:lnTo>
                      <a:pt x="204" y="504"/>
                    </a:lnTo>
                    <a:lnTo>
                      <a:pt x="204" y="508"/>
                    </a:lnTo>
                    <a:lnTo>
                      <a:pt x="208" y="508"/>
                    </a:lnTo>
                    <a:lnTo>
                      <a:pt x="208" y="512"/>
                    </a:lnTo>
                    <a:lnTo>
                      <a:pt x="208" y="514"/>
                    </a:lnTo>
                    <a:lnTo>
                      <a:pt x="208" y="514"/>
                    </a:lnTo>
                    <a:lnTo>
                      <a:pt x="208" y="518"/>
                    </a:lnTo>
                    <a:lnTo>
                      <a:pt x="208" y="518"/>
                    </a:lnTo>
                    <a:lnTo>
                      <a:pt x="208" y="522"/>
                    </a:lnTo>
                    <a:lnTo>
                      <a:pt x="208" y="526"/>
                    </a:lnTo>
                    <a:lnTo>
                      <a:pt x="208" y="526"/>
                    </a:lnTo>
                    <a:lnTo>
                      <a:pt x="208" y="530"/>
                    </a:lnTo>
                    <a:lnTo>
                      <a:pt x="208" y="530"/>
                    </a:lnTo>
                    <a:lnTo>
                      <a:pt x="208" y="534"/>
                    </a:lnTo>
                    <a:lnTo>
                      <a:pt x="208" y="534"/>
                    </a:lnTo>
                    <a:lnTo>
                      <a:pt x="208" y="538"/>
                    </a:lnTo>
                    <a:lnTo>
                      <a:pt x="208" y="538"/>
                    </a:lnTo>
                    <a:lnTo>
                      <a:pt x="208" y="538"/>
                    </a:lnTo>
                    <a:lnTo>
                      <a:pt x="208" y="541"/>
                    </a:lnTo>
                    <a:lnTo>
                      <a:pt x="212" y="541"/>
                    </a:lnTo>
                    <a:lnTo>
                      <a:pt x="212" y="545"/>
                    </a:lnTo>
                    <a:lnTo>
                      <a:pt x="212" y="545"/>
                    </a:lnTo>
                    <a:lnTo>
                      <a:pt x="212" y="549"/>
                    </a:lnTo>
                    <a:lnTo>
                      <a:pt x="212" y="549"/>
                    </a:lnTo>
                    <a:lnTo>
                      <a:pt x="212" y="549"/>
                    </a:lnTo>
                    <a:lnTo>
                      <a:pt x="212" y="553"/>
                    </a:lnTo>
                    <a:lnTo>
                      <a:pt x="212" y="553"/>
                    </a:lnTo>
                    <a:lnTo>
                      <a:pt x="212" y="553"/>
                    </a:lnTo>
                    <a:lnTo>
                      <a:pt x="212" y="557"/>
                    </a:lnTo>
                    <a:lnTo>
                      <a:pt x="212" y="557"/>
                    </a:lnTo>
                    <a:lnTo>
                      <a:pt x="212" y="561"/>
                    </a:lnTo>
                    <a:lnTo>
                      <a:pt x="212" y="561"/>
                    </a:lnTo>
                    <a:lnTo>
                      <a:pt x="212" y="561"/>
                    </a:lnTo>
                    <a:lnTo>
                      <a:pt x="212" y="561"/>
                    </a:lnTo>
                    <a:lnTo>
                      <a:pt x="212" y="563"/>
                    </a:lnTo>
                    <a:lnTo>
                      <a:pt x="216" y="563"/>
                    </a:lnTo>
                    <a:lnTo>
                      <a:pt x="216" y="563"/>
                    </a:lnTo>
                    <a:lnTo>
                      <a:pt x="216" y="563"/>
                    </a:lnTo>
                    <a:lnTo>
                      <a:pt x="216" y="567"/>
                    </a:lnTo>
                    <a:lnTo>
                      <a:pt x="216" y="567"/>
                    </a:lnTo>
                    <a:lnTo>
                      <a:pt x="216" y="567"/>
                    </a:lnTo>
                    <a:lnTo>
                      <a:pt x="216" y="567"/>
                    </a:lnTo>
                    <a:lnTo>
                      <a:pt x="216" y="571"/>
                    </a:lnTo>
                    <a:lnTo>
                      <a:pt x="216" y="571"/>
                    </a:lnTo>
                    <a:lnTo>
                      <a:pt x="216" y="571"/>
                    </a:lnTo>
                    <a:lnTo>
                      <a:pt x="220" y="571"/>
                    </a:lnTo>
                    <a:lnTo>
                      <a:pt x="220" y="571"/>
                    </a:lnTo>
                    <a:lnTo>
                      <a:pt x="220" y="571"/>
                    </a:lnTo>
                    <a:lnTo>
                      <a:pt x="220" y="575"/>
                    </a:lnTo>
                    <a:lnTo>
                      <a:pt x="220" y="575"/>
                    </a:lnTo>
                    <a:lnTo>
                      <a:pt x="220" y="575"/>
                    </a:lnTo>
                    <a:lnTo>
                      <a:pt x="220" y="575"/>
                    </a:lnTo>
                    <a:lnTo>
                      <a:pt x="224" y="575"/>
                    </a:lnTo>
                    <a:lnTo>
                      <a:pt x="224" y="575"/>
                    </a:lnTo>
                    <a:lnTo>
                      <a:pt x="224" y="575"/>
                    </a:lnTo>
                    <a:lnTo>
                      <a:pt x="224" y="575"/>
                    </a:lnTo>
                    <a:lnTo>
                      <a:pt x="224" y="579"/>
                    </a:lnTo>
                    <a:lnTo>
                      <a:pt x="228" y="579"/>
                    </a:lnTo>
                    <a:lnTo>
                      <a:pt x="228" y="579"/>
                    </a:lnTo>
                    <a:lnTo>
                      <a:pt x="228" y="579"/>
                    </a:lnTo>
                    <a:lnTo>
                      <a:pt x="228" y="579"/>
                    </a:lnTo>
                    <a:lnTo>
                      <a:pt x="232" y="579"/>
                    </a:lnTo>
                    <a:lnTo>
                      <a:pt x="232" y="579"/>
                    </a:lnTo>
                    <a:lnTo>
                      <a:pt x="232" y="579"/>
                    </a:lnTo>
                    <a:lnTo>
                      <a:pt x="234" y="579"/>
                    </a:lnTo>
                    <a:lnTo>
                      <a:pt x="238" y="579"/>
                    </a:lnTo>
                    <a:lnTo>
                      <a:pt x="238" y="579"/>
                    </a:lnTo>
                    <a:lnTo>
                      <a:pt x="242" y="579"/>
                    </a:lnTo>
                    <a:lnTo>
                      <a:pt x="246" y="579"/>
                    </a:lnTo>
                    <a:lnTo>
                      <a:pt x="250" y="579"/>
                    </a:lnTo>
                    <a:lnTo>
                      <a:pt x="254" y="579"/>
                    </a:lnTo>
                    <a:lnTo>
                      <a:pt x="258" y="579"/>
                    </a:lnTo>
                    <a:lnTo>
                      <a:pt x="262" y="579"/>
                    </a:lnTo>
                    <a:lnTo>
                      <a:pt x="266" y="579"/>
                    </a:lnTo>
                    <a:lnTo>
                      <a:pt x="270" y="579"/>
                    </a:lnTo>
                    <a:lnTo>
                      <a:pt x="274" y="579"/>
                    </a:lnTo>
                    <a:lnTo>
                      <a:pt x="274" y="579"/>
                    </a:lnTo>
                    <a:lnTo>
                      <a:pt x="278" y="579"/>
                    </a:lnTo>
                    <a:lnTo>
                      <a:pt x="278" y="579"/>
                    </a:lnTo>
                    <a:lnTo>
                      <a:pt x="282" y="579"/>
                    </a:lnTo>
                    <a:lnTo>
                      <a:pt x="282" y="579"/>
                    </a:lnTo>
                    <a:lnTo>
                      <a:pt x="284" y="579"/>
                    </a:lnTo>
                    <a:lnTo>
                      <a:pt x="284" y="579"/>
                    </a:lnTo>
                    <a:lnTo>
                      <a:pt x="284" y="579"/>
                    </a:lnTo>
                    <a:lnTo>
                      <a:pt x="284" y="579"/>
                    </a:lnTo>
                    <a:lnTo>
                      <a:pt x="284" y="579"/>
                    </a:lnTo>
                    <a:lnTo>
                      <a:pt x="284" y="579"/>
                    </a:lnTo>
                    <a:lnTo>
                      <a:pt x="288" y="579"/>
                    </a:lnTo>
                    <a:lnTo>
                      <a:pt x="288" y="579"/>
                    </a:lnTo>
                    <a:lnTo>
                      <a:pt x="288" y="579"/>
                    </a:lnTo>
                    <a:lnTo>
                      <a:pt x="288" y="579"/>
                    </a:lnTo>
                    <a:lnTo>
                      <a:pt x="288" y="579"/>
                    </a:lnTo>
                    <a:lnTo>
                      <a:pt x="288" y="579"/>
                    </a:lnTo>
                    <a:lnTo>
                      <a:pt x="288" y="579"/>
                    </a:lnTo>
                    <a:lnTo>
                      <a:pt x="288" y="579"/>
                    </a:lnTo>
                    <a:lnTo>
                      <a:pt x="288" y="579"/>
                    </a:lnTo>
                    <a:lnTo>
                      <a:pt x="288" y="579"/>
                    </a:lnTo>
                    <a:lnTo>
                      <a:pt x="288" y="579"/>
                    </a:lnTo>
                    <a:lnTo>
                      <a:pt x="288" y="579"/>
                    </a:lnTo>
                    <a:lnTo>
                      <a:pt x="288" y="579"/>
                    </a:lnTo>
                    <a:lnTo>
                      <a:pt x="292" y="579"/>
                    </a:lnTo>
                    <a:lnTo>
                      <a:pt x="292" y="579"/>
                    </a:lnTo>
                    <a:lnTo>
                      <a:pt x="292" y="579"/>
                    </a:lnTo>
                    <a:lnTo>
                      <a:pt x="292" y="575"/>
                    </a:lnTo>
                    <a:lnTo>
                      <a:pt x="292" y="575"/>
                    </a:lnTo>
                    <a:lnTo>
                      <a:pt x="292" y="575"/>
                    </a:lnTo>
                    <a:lnTo>
                      <a:pt x="292" y="575"/>
                    </a:lnTo>
                    <a:lnTo>
                      <a:pt x="292" y="575"/>
                    </a:lnTo>
                    <a:lnTo>
                      <a:pt x="296" y="575"/>
                    </a:lnTo>
                    <a:lnTo>
                      <a:pt x="296" y="575"/>
                    </a:lnTo>
                    <a:lnTo>
                      <a:pt x="296" y="575"/>
                    </a:lnTo>
                    <a:lnTo>
                      <a:pt x="296" y="571"/>
                    </a:lnTo>
                    <a:lnTo>
                      <a:pt x="296" y="571"/>
                    </a:lnTo>
                    <a:lnTo>
                      <a:pt x="296" y="571"/>
                    </a:lnTo>
                    <a:lnTo>
                      <a:pt x="296" y="571"/>
                    </a:lnTo>
                    <a:lnTo>
                      <a:pt x="296" y="571"/>
                    </a:lnTo>
                    <a:lnTo>
                      <a:pt x="296" y="567"/>
                    </a:lnTo>
                    <a:lnTo>
                      <a:pt x="296" y="567"/>
                    </a:lnTo>
                    <a:lnTo>
                      <a:pt x="296" y="567"/>
                    </a:lnTo>
                    <a:lnTo>
                      <a:pt x="296" y="567"/>
                    </a:lnTo>
                    <a:lnTo>
                      <a:pt x="296" y="563"/>
                    </a:lnTo>
                    <a:lnTo>
                      <a:pt x="300" y="563"/>
                    </a:lnTo>
                    <a:lnTo>
                      <a:pt x="300" y="563"/>
                    </a:lnTo>
                    <a:lnTo>
                      <a:pt x="300" y="563"/>
                    </a:lnTo>
                    <a:lnTo>
                      <a:pt x="300" y="561"/>
                    </a:lnTo>
                    <a:lnTo>
                      <a:pt x="300" y="561"/>
                    </a:lnTo>
                    <a:lnTo>
                      <a:pt x="300" y="561"/>
                    </a:lnTo>
                    <a:lnTo>
                      <a:pt x="300" y="557"/>
                    </a:lnTo>
                    <a:lnTo>
                      <a:pt x="300" y="557"/>
                    </a:lnTo>
                    <a:lnTo>
                      <a:pt x="300" y="557"/>
                    </a:lnTo>
                    <a:lnTo>
                      <a:pt x="300" y="553"/>
                    </a:lnTo>
                    <a:lnTo>
                      <a:pt x="300" y="553"/>
                    </a:lnTo>
                    <a:lnTo>
                      <a:pt x="300" y="553"/>
                    </a:lnTo>
                    <a:lnTo>
                      <a:pt x="300" y="549"/>
                    </a:lnTo>
                    <a:lnTo>
                      <a:pt x="300" y="549"/>
                    </a:lnTo>
                    <a:lnTo>
                      <a:pt x="300" y="545"/>
                    </a:lnTo>
                    <a:lnTo>
                      <a:pt x="300" y="545"/>
                    </a:lnTo>
                    <a:lnTo>
                      <a:pt x="300" y="541"/>
                    </a:lnTo>
                    <a:lnTo>
                      <a:pt x="300" y="541"/>
                    </a:lnTo>
                    <a:lnTo>
                      <a:pt x="300" y="538"/>
                    </a:lnTo>
                    <a:lnTo>
                      <a:pt x="304" y="538"/>
                    </a:lnTo>
                    <a:lnTo>
                      <a:pt x="304" y="538"/>
                    </a:lnTo>
                    <a:lnTo>
                      <a:pt x="304" y="534"/>
                    </a:lnTo>
                    <a:lnTo>
                      <a:pt x="304" y="534"/>
                    </a:lnTo>
                    <a:lnTo>
                      <a:pt x="304" y="530"/>
                    </a:lnTo>
                    <a:lnTo>
                      <a:pt x="304" y="53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57"/>
              <p:cNvSpPr>
                <a:spLocks/>
              </p:cNvSpPr>
              <p:nvPr/>
            </p:nvSpPr>
            <p:spPr bwMode="auto">
              <a:xfrm>
                <a:off x="2633" y="1122"/>
                <a:ext cx="205" cy="642"/>
              </a:xfrm>
              <a:custGeom>
                <a:avLst/>
                <a:gdLst>
                  <a:gd name="T0" fmla="*/ 0 w 410"/>
                  <a:gd name="T1" fmla="*/ 1217 h 1284"/>
                  <a:gd name="T2" fmla="*/ 0 w 410"/>
                  <a:gd name="T3" fmla="*/ 1193 h 1284"/>
                  <a:gd name="T4" fmla="*/ 4 w 410"/>
                  <a:gd name="T5" fmla="*/ 1167 h 1284"/>
                  <a:gd name="T6" fmla="*/ 4 w 410"/>
                  <a:gd name="T7" fmla="*/ 1131 h 1284"/>
                  <a:gd name="T8" fmla="*/ 4 w 410"/>
                  <a:gd name="T9" fmla="*/ 1081 h 1284"/>
                  <a:gd name="T10" fmla="*/ 8 w 410"/>
                  <a:gd name="T11" fmla="*/ 1001 h 1284"/>
                  <a:gd name="T12" fmla="*/ 12 w 410"/>
                  <a:gd name="T13" fmla="*/ 871 h 1284"/>
                  <a:gd name="T14" fmla="*/ 16 w 410"/>
                  <a:gd name="T15" fmla="*/ 805 h 1284"/>
                  <a:gd name="T16" fmla="*/ 16 w 410"/>
                  <a:gd name="T17" fmla="*/ 763 h 1284"/>
                  <a:gd name="T18" fmla="*/ 20 w 410"/>
                  <a:gd name="T19" fmla="*/ 745 h 1284"/>
                  <a:gd name="T20" fmla="*/ 20 w 410"/>
                  <a:gd name="T21" fmla="*/ 755 h 1284"/>
                  <a:gd name="T22" fmla="*/ 24 w 410"/>
                  <a:gd name="T23" fmla="*/ 787 h 1284"/>
                  <a:gd name="T24" fmla="*/ 24 w 410"/>
                  <a:gd name="T25" fmla="*/ 805 h 1284"/>
                  <a:gd name="T26" fmla="*/ 26 w 410"/>
                  <a:gd name="T27" fmla="*/ 871 h 1284"/>
                  <a:gd name="T28" fmla="*/ 30 w 410"/>
                  <a:gd name="T29" fmla="*/ 1009 h 1284"/>
                  <a:gd name="T30" fmla="*/ 34 w 410"/>
                  <a:gd name="T31" fmla="*/ 1075 h 1284"/>
                  <a:gd name="T32" fmla="*/ 34 w 410"/>
                  <a:gd name="T33" fmla="*/ 1125 h 1284"/>
                  <a:gd name="T34" fmla="*/ 38 w 410"/>
                  <a:gd name="T35" fmla="*/ 1159 h 1284"/>
                  <a:gd name="T36" fmla="*/ 38 w 410"/>
                  <a:gd name="T37" fmla="*/ 1185 h 1284"/>
                  <a:gd name="T38" fmla="*/ 38 w 410"/>
                  <a:gd name="T39" fmla="*/ 1209 h 1284"/>
                  <a:gd name="T40" fmla="*/ 42 w 410"/>
                  <a:gd name="T41" fmla="*/ 1227 h 1284"/>
                  <a:gd name="T42" fmla="*/ 42 w 410"/>
                  <a:gd name="T43" fmla="*/ 1243 h 1284"/>
                  <a:gd name="T44" fmla="*/ 46 w 410"/>
                  <a:gd name="T45" fmla="*/ 1258 h 1284"/>
                  <a:gd name="T46" fmla="*/ 46 w 410"/>
                  <a:gd name="T47" fmla="*/ 1266 h 1284"/>
                  <a:gd name="T48" fmla="*/ 50 w 410"/>
                  <a:gd name="T49" fmla="*/ 1272 h 1284"/>
                  <a:gd name="T50" fmla="*/ 54 w 410"/>
                  <a:gd name="T51" fmla="*/ 1276 h 1284"/>
                  <a:gd name="T52" fmla="*/ 58 w 410"/>
                  <a:gd name="T53" fmla="*/ 1280 h 1284"/>
                  <a:gd name="T54" fmla="*/ 66 w 410"/>
                  <a:gd name="T55" fmla="*/ 1280 h 1284"/>
                  <a:gd name="T56" fmla="*/ 80 w 410"/>
                  <a:gd name="T57" fmla="*/ 1280 h 1284"/>
                  <a:gd name="T58" fmla="*/ 104 w 410"/>
                  <a:gd name="T59" fmla="*/ 1284 h 1284"/>
                  <a:gd name="T60" fmla="*/ 112 w 410"/>
                  <a:gd name="T61" fmla="*/ 1284 h 1284"/>
                  <a:gd name="T62" fmla="*/ 126 w 410"/>
                  <a:gd name="T63" fmla="*/ 1276 h 1284"/>
                  <a:gd name="T64" fmla="*/ 134 w 410"/>
                  <a:gd name="T65" fmla="*/ 1276 h 1284"/>
                  <a:gd name="T66" fmla="*/ 154 w 410"/>
                  <a:gd name="T67" fmla="*/ 1280 h 1284"/>
                  <a:gd name="T68" fmla="*/ 170 w 410"/>
                  <a:gd name="T69" fmla="*/ 1280 h 1284"/>
                  <a:gd name="T70" fmla="*/ 200 w 410"/>
                  <a:gd name="T71" fmla="*/ 1284 h 1284"/>
                  <a:gd name="T72" fmla="*/ 242 w 410"/>
                  <a:gd name="T73" fmla="*/ 1284 h 1284"/>
                  <a:gd name="T74" fmla="*/ 288 w 410"/>
                  <a:gd name="T75" fmla="*/ 1284 h 1284"/>
                  <a:gd name="T76" fmla="*/ 334 w 410"/>
                  <a:gd name="T77" fmla="*/ 1284 h 1284"/>
                  <a:gd name="T78" fmla="*/ 354 w 410"/>
                  <a:gd name="T79" fmla="*/ 1284 h 1284"/>
                  <a:gd name="T80" fmla="*/ 358 w 410"/>
                  <a:gd name="T81" fmla="*/ 1284 h 1284"/>
                  <a:gd name="T82" fmla="*/ 360 w 410"/>
                  <a:gd name="T83" fmla="*/ 1284 h 1284"/>
                  <a:gd name="T84" fmla="*/ 364 w 410"/>
                  <a:gd name="T85" fmla="*/ 1280 h 1284"/>
                  <a:gd name="T86" fmla="*/ 368 w 410"/>
                  <a:gd name="T87" fmla="*/ 1276 h 1284"/>
                  <a:gd name="T88" fmla="*/ 368 w 410"/>
                  <a:gd name="T89" fmla="*/ 1266 h 1284"/>
                  <a:gd name="T90" fmla="*/ 368 w 410"/>
                  <a:gd name="T91" fmla="*/ 1258 h 1284"/>
                  <a:gd name="T92" fmla="*/ 372 w 410"/>
                  <a:gd name="T93" fmla="*/ 1246 h 1284"/>
                  <a:gd name="T94" fmla="*/ 372 w 410"/>
                  <a:gd name="T95" fmla="*/ 1231 h 1284"/>
                  <a:gd name="T96" fmla="*/ 372 w 410"/>
                  <a:gd name="T97" fmla="*/ 1213 h 1284"/>
                  <a:gd name="T98" fmla="*/ 372 w 410"/>
                  <a:gd name="T99" fmla="*/ 1193 h 1284"/>
                  <a:gd name="T100" fmla="*/ 376 w 410"/>
                  <a:gd name="T101" fmla="*/ 1171 h 1284"/>
                  <a:gd name="T102" fmla="*/ 376 w 410"/>
                  <a:gd name="T103" fmla="*/ 1143 h 1284"/>
                  <a:gd name="T104" fmla="*/ 376 w 410"/>
                  <a:gd name="T105" fmla="*/ 1097 h 1284"/>
                  <a:gd name="T106" fmla="*/ 380 w 410"/>
                  <a:gd name="T107" fmla="*/ 1043 h 1284"/>
                  <a:gd name="T108" fmla="*/ 380 w 410"/>
                  <a:gd name="T109" fmla="*/ 967 h 1284"/>
                  <a:gd name="T110" fmla="*/ 384 w 410"/>
                  <a:gd name="T111" fmla="*/ 841 h 1284"/>
                  <a:gd name="T112" fmla="*/ 388 w 410"/>
                  <a:gd name="T113" fmla="*/ 571 h 1284"/>
                  <a:gd name="T114" fmla="*/ 392 w 410"/>
                  <a:gd name="T115" fmla="*/ 399 h 1284"/>
                  <a:gd name="T116" fmla="*/ 396 w 410"/>
                  <a:gd name="T117" fmla="*/ 246 h 1284"/>
                  <a:gd name="T118" fmla="*/ 400 w 410"/>
                  <a:gd name="T119" fmla="*/ 112 h 1284"/>
                  <a:gd name="T120" fmla="*/ 404 w 410"/>
                  <a:gd name="T121" fmla="*/ 38 h 1284"/>
                  <a:gd name="T122" fmla="*/ 404 w 410"/>
                  <a:gd name="T123" fmla="*/ 0 h 1284"/>
                  <a:gd name="T124" fmla="*/ 408 w 410"/>
                  <a:gd name="T125" fmla="*/ 24 h 1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10" h="1284">
                    <a:moveTo>
                      <a:pt x="0" y="1235"/>
                    </a:moveTo>
                    <a:lnTo>
                      <a:pt x="0" y="1231"/>
                    </a:lnTo>
                    <a:lnTo>
                      <a:pt x="0" y="1231"/>
                    </a:lnTo>
                    <a:lnTo>
                      <a:pt x="0" y="1227"/>
                    </a:lnTo>
                    <a:lnTo>
                      <a:pt x="0" y="1223"/>
                    </a:lnTo>
                    <a:lnTo>
                      <a:pt x="0" y="1223"/>
                    </a:lnTo>
                    <a:lnTo>
                      <a:pt x="0" y="1219"/>
                    </a:lnTo>
                    <a:lnTo>
                      <a:pt x="0" y="1217"/>
                    </a:lnTo>
                    <a:lnTo>
                      <a:pt x="0" y="1217"/>
                    </a:lnTo>
                    <a:lnTo>
                      <a:pt x="0" y="1213"/>
                    </a:lnTo>
                    <a:lnTo>
                      <a:pt x="0" y="1209"/>
                    </a:lnTo>
                    <a:lnTo>
                      <a:pt x="0" y="1205"/>
                    </a:lnTo>
                    <a:lnTo>
                      <a:pt x="0" y="1205"/>
                    </a:lnTo>
                    <a:lnTo>
                      <a:pt x="0" y="1201"/>
                    </a:lnTo>
                    <a:lnTo>
                      <a:pt x="0" y="1197"/>
                    </a:lnTo>
                    <a:lnTo>
                      <a:pt x="0" y="1193"/>
                    </a:lnTo>
                    <a:lnTo>
                      <a:pt x="0" y="1193"/>
                    </a:lnTo>
                    <a:lnTo>
                      <a:pt x="0" y="1189"/>
                    </a:lnTo>
                    <a:lnTo>
                      <a:pt x="0" y="1185"/>
                    </a:lnTo>
                    <a:lnTo>
                      <a:pt x="0" y="1181"/>
                    </a:lnTo>
                    <a:lnTo>
                      <a:pt x="0" y="1177"/>
                    </a:lnTo>
                    <a:lnTo>
                      <a:pt x="4" y="1173"/>
                    </a:lnTo>
                    <a:lnTo>
                      <a:pt x="4" y="1171"/>
                    </a:lnTo>
                    <a:lnTo>
                      <a:pt x="4" y="1167"/>
                    </a:lnTo>
                    <a:lnTo>
                      <a:pt x="4" y="1163"/>
                    </a:lnTo>
                    <a:lnTo>
                      <a:pt x="4" y="1159"/>
                    </a:lnTo>
                    <a:lnTo>
                      <a:pt x="4" y="1155"/>
                    </a:lnTo>
                    <a:lnTo>
                      <a:pt x="4" y="1151"/>
                    </a:lnTo>
                    <a:lnTo>
                      <a:pt x="4" y="1147"/>
                    </a:lnTo>
                    <a:lnTo>
                      <a:pt x="4" y="1143"/>
                    </a:lnTo>
                    <a:lnTo>
                      <a:pt x="4" y="1139"/>
                    </a:lnTo>
                    <a:lnTo>
                      <a:pt x="4" y="1131"/>
                    </a:lnTo>
                    <a:lnTo>
                      <a:pt x="4" y="1127"/>
                    </a:lnTo>
                    <a:lnTo>
                      <a:pt x="4" y="1121"/>
                    </a:lnTo>
                    <a:lnTo>
                      <a:pt x="4" y="1117"/>
                    </a:lnTo>
                    <a:lnTo>
                      <a:pt x="4" y="1109"/>
                    </a:lnTo>
                    <a:lnTo>
                      <a:pt x="4" y="1105"/>
                    </a:lnTo>
                    <a:lnTo>
                      <a:pt x="4" y="1097"/>
                    </a:lnTo>
                    <a:lnTo>
                      <a:pt x="4" y="1089"/>
                    </a:lnTo>
                    <a:lnTo>
                      <a:pt x="4" y="1081"/>
                    </a:lnTo>
                    <a:lnTo>
                      <a:pt x="8" y="1075"/>
                    </a:lnTo>
                    <a:lnTo>
                      <a:pt x="8" y="1067"/>
                    </a:lnTo>
                    <a:lnTo>
                      <a:pt x="8" y="1059"/>
                    </a:lnTo>
                    <a:lnTo>
                      <a:pt x="8" y="1047"/>
                    </a:lnTo>
                    <a:lnTo>
                      <a:pt x="8" y="1039"/>
                    </a:lnTo>
                    <a:lnTo>
                      <a:pt x="8" y="1029"/>
                    </a:lnTo>
                    <a:lnTo>
                      <a:pt x="8" y="1017"/>
                    </a:lnTo>
                    <a:lnTo>
                      <a:pt x="8" y="1001"/>
                    </a:lnTo>
                    <a:lnTo>
                      <a:pt x="8" y="979"/>
                    </a:lnTo>
                    <a:lnTo>
                      <a:pt x="8" y="955"/>
                    </a:lnTo>
                    <a:lnTo>
                      <a:pt x="12" y="935"/>
                    </a:lnTo>
                    <a:lnTo>
                      <a:pt x="12" y="917"/>
                    </a:lnTo>
                    <a:lnTo>
                      <a:pt x="12" y="905"/>
                    </a:lnTo>
                    <a:lnTo>
                      <a:pt x="12" y="893"/>
                    </a:lnTo>
                    <a:lnTo>
                      <a:pt x="12" y="883"/>
                    </a:lnTo>
                    <a:lnTo>
                      <a:pt x="12" y="871"/>
                    </a:lnTo>
                    <a:lnTo>
                      <a:pt x="12" y="859"/>
                    </a:lnTo>
                    <a:lnTo>
                      <a:pt x="12" y="851"/>
                    </a:lnTo>
                    <a:lnTo>
                      <a:pt x="12" y="841"/>
                    </a:lnTo>
                    <a:lnTo>
                      <a:pt x="12" y="833"/>
                    </a:lnTo>
                    <a:lnTo>
                      <a:pt x="12" y="829"/>
                    </a:lnTo>
                    <a:lnTo>
                      <a:pt x="16" y="821"/>
                    </a:lnTo>
                    <a:lnTo>
                      <a:pt x="16" y="813"/>
                    </a:lnTo>
                    <a:lnTo>
                      <a:pt x="16" y="805"/>
                    </a:lnTo>
                    <a:lnTo>
                      <a:pt x="16" y="801"/>
                    </a:lnTo>
                    <a:lnTo>
                      <a:pt x="16" y="793"/>
                    </a:lnTo>
                    <a:lnTo>
                      <a:pt x="16" y="791"/>
                    </a:lnTo>
                    <a:lnTo>
                      <a:pt x="16" y="783"/>
                    </a:lnTo>
                    <a:lnTo>
                      <a:pt x="16" y="779"/>
                    </a:lnTo>
                    <a:lnTo>
                      <a:pt x="16" y="775"/>
                    </a:lnTo>
                    <a:lnTo>
                      <a:pt x="16" y="767"/>
                    </a:lnTo>
                    <a:lnTo>
                      <a:pt x="16" y="763"/>
                    </a:lnTo>
                    <a:lnTo>
                      <a:pt x="16" y="759"/>
                    </a:lnTo>
                    <a:lnTo>
                      <a:pt x="16" y="755"/>
                    </a:lnTo>
                    <a:lnTo>
                      <a:pt x="16" y="751"/>
                    </a:lnTo>
                    <a:lnTo>
                      <a:pt x="16" y="747"/>
                    </a:lnTo>
                    <a:lnTo>
                      <a:pt x="16" y="747"/>
                    </a:lnTo>
                    <a:lnTo>
                      <a:pt x="20" y="745"/>
                    </a:lnTo>
                    <a:lnTo>
                      <a:pt x="20" y="745"/>
                    </a:lnTo>
                    <a:lnTo>
                      <a:pt x="20" y="745"/>
                    </a:lnTo>
                    <a:lnTo>
                      <a:pt x="20" y="741"/>
                    </a:lnTo>
                    <a:lnTo>
                      <a:pt x="20" y="745"/>
                    </a:lnTo>
                    <a:lnTo>
                      <a:pt x="20" y="745"/>
                    </a:lnTo>
                    <a:lnTo>
                      <a:pt x="20" y="745"/>
                    </a:lnTo>
                    <a:lnTo>
                      <a:pt x="20" y="747"/>
                    </a:lnTo>
                    <a:lnTo>
                      <a:pt x="20" y="747"/>
                    </a:lnTo>
                    <a:lnTo>
                      <a:pt x="20" y="751"/>
                    </a:lnTo>
                    <a:lnTo>
                      <a:pt x="20" y="755"/>
                    </a:lnTo>
                    <a:lnTo>
                      <a:pt x="24" y="759"/>
                    </a:lnTo>
                    <a:lnTo>
                      <a:pt x="24" y="763"/>
                    </a:lnTo>
                    <a:lnTo>
                      <a:pt x="24" y="771"/>
                    </a:lnTo>
                    <a:lnTo>
                      <a:pt x="24" y="775"/>
                    </a:lnTo>
                    <a:lnTo>
                      <a:pt x="24" y="779"/>
                    </a:lnTo>
                    <a:lnTo>
                      <a:pt x="24" y="783"/>
                    </a:lnTo>
                    <a:lnTo>
                      <a:pt x="24" y="783"/>
                    </a:lnTo>
                    <a:lnTo>
                      <a:pt x="24" y="787"/>
                    </a:lnTo>
                    <a:lnTo>
                      <a:pt x="24" y="791"/>
                    </a:lnTo>
                    <a:lnTo>
                      <a:pt x="24" y="791"/>
                    </a:lnTo>
                    <a:lnTo>
                      <a:pt x="24" y="793"/>
                    </a:lnTo>
                    <a:lnTo>
                      <a:pt x="24" y="797"/>
                    </a:lnTo>
                    <a:lnTo>
                      <a:pt x="24" y="801"/>
                    </a:lnTo>
                    <a:lnTo>
                      <a:pt x="24" y="801"/>
                    </a:lnTo>
                    <a:lnTo>
                      <a:pt x="24" y="805"/>
                    </a:lnTo>
                    <a:lnTo>
                      <a:pt x="24" y="805"/>
                    </a:lnTo>
                    <a:lnTo>
                      <a:pt x="24" y="809"/>
                    </a:lnTo>
                    <a:lnTo>
                      <a:pt x="24" y="817"/>
                    </a:lnTo>
                    <a:lnTo>
                      <a:pt x="24" y="825"/>
                    </a:lnTo>
                    <a:lnTo>
                      <a:pt x="24" y="833"/>
                    </a:lnTo>
                    <a:lnTo>
                      <a:pt x="26" y="841"/>
                    </a:lnTo>
                    <a:lnTo>
                      <a:pt x="26" y="847"/>
                    </a:lnTo>
                    <a:lnTo>
                      <a:pt x="26" y="859"/>
                    </a:lnTo>
                    <a:lnTo>
                      <a:pt x="26" y="871"/>
                    </a:lnTo>
                    <a:lnTo>
                      <a:pt x="26" y="883"/>
                    </a:lnTo>
                    <a:lnTo>
                      <a:pt x="26" y="893"/>
                    </a:lnTo>
                    <a:lnTo>
                      <a:pt x="26" y="909"/>
                    </a:lnTo>
                    <a:lnTo>
                      <a:pt x="26" y="929"/>
                    </a:lnTo>
                    <a:lnTo>
                      <a:pt x="30" y="951"/>
                    </a:lnTo>
                    <a:lnTo>
                      <a:pt x="30" y="975"/>
                    </a:lnTo>
                    <a:lnTo>
                      <a:pt x="30" y="993"/>
                    </a:lnTo>
                    <a:lnTo>
                      <a:pt x="30" y="1009"/>
                    </a:lnTo>
                    <a:lnTo>
                      <a:pt x="30" y="1021"/>
                    </a:lnTo>
                    <a:lnTo>
                      <a:pt x="30" y="1029"/>
                    </a:lnTo>
                    <a:lnTo>
                      <a:pt x="30" y="1035"/>
                    </a:lnTo>
                    <a:lnTo>
                      <a:pt x="30" y="1043"/>
                    </a:lnTo>
                    <a:lnTo>
                      <a:pt x="30" y="1055"/>
                    </a:lnTo>
                    <a:lnTo>
                      <a:pt x="30" y="1063"/>
                    </a:lnTo>
                    <a:lnTo>
                      <a:pt x="30" y="1067"/>
                    </a:lnTo>
                    <a:lnTo>
                      <a:pt x="34" y="1075"/>
                    </a:lnTo>
                    <a:lnTo>
                      <a:pt x="34" y="1081"/>
                    </a:lnTo>
                    <a:lnTo>
                      <a:pt x="34" y="1089"/>
                    </a:lnTo>
                    <a:lnTo>
                      <a:pt x="34" y="1093"/>
                    </a:lnTo>
                    <a:lnTo>
                      <a:pt x="34" y="1101"/>
                    </a:lnTo>
                    <a:lnTo>
                      <a:pt x="34" y="1105"/>
                    </a:lnTo>
                    <a:lnTo>
                      <a:pt x="34" y="1113"/>
                    </a:lnTo>
                    <a:lnTo>
                      <a:pt x="34" y="1117"/>
                    </a:lnTo>
                    <a:lnTo>
                      <a:pt x="34" y="1125"/>
                    </a:lnTo>
                    <a:lnTo>
                      <a:pt x="34" y="1127"/>
                    </a:lnTo>
                    <a:lnTo>
                      <a:pt x="34" y="1131"/>
                    </a:lnTo>
                    <a:lnTo>
                      <a:pt x="34" y="1139"/>
                    </a:lnTo>
                    <a:lnTo>
                      <a:pt x="34" y="1143"/>
                    </a:lnTo>
                    <a:lnTo>
                      <a:pt x="34" y="1147"/>
                    </a:lnTo>
                    <a:lnTo>
                      <a:pt x="34" y="1151"/>
                    </a:lnTo>
                    <a:lnTo>
                      <a:pt x="34" y="1155"/>
                    </a:lnTo>
                    <a:lnTo>
                      <a:pt x="38" y="1159"/>
                    </a:lnTo>
                    <a:lnTo>
                      <a:pt x="38" y="1163"/>
                    </a:lnTo>
                    <a:lnTo>
                      <a:pt x="38" y="1167"/>
                    </a:lnTo>
                    <a:lnTo>
                      <a:pt x="38" y="1171"/>
                    </a:lnTo>
                    <a:lnTo>
                      <a:pt x="38" y="1173"/>
                    </a:lnTo>
                    <a:lnTo>
                      <a:pt x="38" y="1177"/>
                    </a:lnTo>
                    <a:lnTo>
                      <a:pt x="38" y="1181"/>
                    </a:lnTo>
                    <a:lnTo>
                      <a:pt x="38" y="1185"/>
                    </a:lnTo>
                    <a:lnTo>
                      <a:pt x="38" y="1185"/>
                    </a:lnTo>
                    <a:lnTo>
                      <a:pt x="38" y="1189"/>
                    </a:lnTo>
                    <a:lnTo>
                      <a:pt x="38" y="1193"/>
                    </a:lnTo>
                    <a:lnTo>
                      <a:pt x="38" y="1197"/>
                    </a:lnTo>
                    <a:lnTo>
                      <a:pt x="38" y="1197"/>
                    </a:lnTo>
                    <a:lnTo>
                      <a:pt x="38" y="1201"/>
                    </a:lnTo>
                    <a:lnTo>
                      <a:pt x="38" y="1205"/>
                    </a:lnTo>
                    <a:lnTo>
                      <a:pt x="38" y="1209"/>
                    </a:lnTo>
                    <a:lnTo>
                      <a:pt x="38" y="1209"/>
                    </a:lnTo>
                    <a:lnTo>
                      <a:pt x="38" y="1213"/>
                    </a:lnTo>
                    <a:lnTo>
                      <a:pt x="42" y="1217"/>
                    </a:lnTo>
                    <a:lnTo>
                      <a:pt x="42" y="1217"/>
                    </a:lnTo>
                    <a:lnTo>
                      <a:pt x="42" y="1219"/>
                    </a:lnTo>
                    <a:lnTo>
                      <a:pt x="42" y="1219"/>
                    </a:lnTo>
                    <a:lnTo>
                      <a:pt x="42" y="1223"/>
                    </a:lnTo>
                    <a:lnTo>
                      <a:pt x="42" y="1227"/>
                    </a:lnTo>
                    <a:lnTo>
                      <a:pt x="42" y="1227"/>
                    </a:lnTo>
                    <a:lnTo>
                      <a:pt x="42" y="1231"/>
                    </a:lnTo>
                    <a:lnTo>
                      <a:pt x="42" y="1231"/>
                    </a:lnTo>
                    <a:lnTo>
                      <a:pt x="42" y="1235"/>
                    </a:lnTo>
                    <a:lnTo>
                      <a:pt x="42" y="1235"/>
                    </a:lnTo>
                    <a:lnTo>
                      <a:pt x="42" y="1239"/>
                    </a:lnTo>
                    <a:lnTo>
                      <a:pt x="42" y="1239"/>
                    </a:lnTo>
                    <a:lnTo>
                      <a:pt x="42" y="1243"/>
                    </a:lnTo>
                    <a:lnTo>
                      <a:pt x="42" y="1243"/>
                    </a:lnTo>
                    <a:lnTo>
                      <a:pt x="42" y="1246"/>
                    </a:lnTo>
                    <a:lnTo>
                      <a:pt x="46" y="1246"/>
                    </a:lnTo>
                    <a:lnTo>
                      <a:pt x="46" y="1250"/>
                    </a:lnTo>
                    <a:lnTo>
                      <a:pt x="46" y="1250"/>
                    </a:lnTo>
                    <a:lnTo>
                      <a:pt x="46" y="1250"/>
                    </a:lnTo>
                    <a:lnTo>
                      <a:pt x="46" y="1254"/>
                    </a:lnTo>
                    <a:lnTo>
                      <a:pt x="46" y="1254"/>
                    </a:lnTo>
                    <a:lnTo>
                      <a:pt x="46" y="1258"/>
                    </a:lnTo>
                    <a:lnTo>
                      <a:pt x="46" y="1258"/>
                    </a:lnTo>
                    <a:lnTo>
                      <a:pt x="46" y="1258"/>
                    </a:lnTo>
                    <a:lnTo>
                      <a:pt x="46" y="1262"/>
                    </a:lnTo>
                    <a:lnTo>
                      <a:pt x="46" y="1262"/>
                    </a:lnTo>
                    <a:lnTo>
                      <a:pt x="46" y="1262"/>
                    </a:lnTo>
                    <a:lnTo>
                      <a:pt x="46" y="1266"/>
                    </a:lnTo>
                    <a:lnTo>
                      <a:pt x="46" y="1266"/>
                    </a:lnTo>
                    <a:lnTo>
                      <a:pt x="46" y="1266"/>
                    </a:lnTo>
                    <a:lnTo>
                      <a:pt x="46" y="1266"/>
                    </a:lnTo>
                    <a:lnTo>
                      <a:pt x="50" y="1268"/>
                    </a:lnTo>
                    <a:lnTo>
                      <a:pt x="50" y="1268"/>
                    </a:lnTo>
                    <a:lnTo>
                      <a:pt x="50" y="1268"/>
                    </a:lnTo>
                    <a:lnTo>
                      <a:pt x="50" y="1272"/>
                    </a:lnTo>
                    <a:lnTo>
                      <a:pt x="50" y="1272"/>
                    </a:lnTo>
                    <a:lnTo>
                      <a:pt x="50" y="1272"/>
                    </a:lnTo>
                    <a:lnTo>
                      <a:pt x="50" y="1272"/>
                    </a:lnTo>
                    <a:lnTo>
                      <a:pt x="50" y="1272"/>
                    </a:lnTo>
                    <a:lnTo>
                      <a:pt x="50" y="1276"/>
                    </a:lnTo>
                    <a:lnTo>
                      <a:pt x="50" y="1276"/>
                    </a:lnTo>
                    <a:lnTo>
                      <a:pt x="54" y="1276"/>
                    </a:lnTo>
                    <a:lnTo>
                      <a:pt x="54" y="1276"/>
                    </a:lnTo>
                    <a:lnTo>
                      <a:pt x="54" y="1276"/>
                    </a:lnTo>
                    <a:lnTo>
                      <a:pt x="54" y="1276"/>
                    </a:lnTo>
                    <a:lnTo>
                      <a:pt x="54" y="1276"/>
                    </a:lnTo>
                    <a:lnTo>
                      <a:pt x="54" y="1276"/>
                    </a:lnTo>
                    <a:lnTo>
                      <a:pt x="54" y="1280"/>
                    </a:lnTo>
                    <a:lnTo>
                      <a:pt x="54" y="1280"/>
                    </a:lnTo>
                    <a:lnTo>
                      <a:pt x="58" y="1280"/>
                    </a:lnTo>
                    <a:lnTo>
                      <a:pt x="58" y="1280"/>
                    </a:lnTo>
                    <a:lnTo>
                      <a:pt x="58" y="1280"/>
                    </a:lnTo>
                    <a:lnTo>
                      <a:pt x="58" y="1280"/>
                    </a:lnTo>
                    <a:lnTo>
                      <a:pt x="58" y="1280"/>
                    </a:lnTo>
                    <a:lnTo>
                      <a:pt x="58" y="1280"/>
                    </a:lnTo>
                    <a:lnTo>
                      <a:pt x="62" y="1280"/>
                    </a:lnTo>
                    <a:lnTo>
                      <a:pt x="62" y="1280"/>
                    </a:lnTo>
                    <a:lnTo>
                      <a:pt x="62" y="1280"/>
                    </a:lnTo>
                    <a:lnTo>
                      <a:pt x="62" y="1280"/>
                    </a:lnTo>
                    <a:lnTo>
                      <a:pt x="66" y="1280"/>
                    </a:lnTo>
                    <a:lnTo>
                      <a:pt x="66" y="1280"/>
                    </a:lnTo>
                    <a:lnTo>
                      <a:pt x="66" y="1280"/>
                    </a:lnTo>
                    <a:lnTo>
                      <a:pt x="66" y="1280"/>
                    </a:lnTo>
                    <a:lnTo>
                      <a:pt x="70" y="1280"/>
                    </a:lnTo>
                    <a:lnTo>
                      <a:pt x="70" y="1280"/>
                    </a:lnTo>
                    <a:lnTo>
                      <a:pt x="70" y="1280"/>
                    </a:lnTo>
                    <a:lnTo>
                      <a:pt x="74" y="1280"/>
                    </a:lnTo>
                    <a:lnTo>
                      <a:pt x="74" y="1280"/>
                    </a:lnTo>
                    <a:lnTo>
                      <a:pt x="76" y="1280"/>
                    </a:lnTo>
                    <a:lnTo>
                      <a:pt x="80" y="1280"/>
                    </a:lnTo>
                    <a:lnTo>
                      <a:pt x="80" y="1284"/>
                    </a:lnTo>
                    <a:lnTo>
                      <a:pt x="84" y="1284"/>
                    </a:lnTo>
                    <a:lnTo>
                      <a:pt x="88" y="1284"/>
                    </a:lnTo>
                    <a:lnTo>
                      <a:pt x="92" y="1284"/>
                    </a:lnTo>
                    <a:lnTo>
                      <a:pt x="96" y="1284"/>
                    </a:lnTo>
                    <a:lnTo>
                      <a:pt x="100" y="1284"/>
                    </a:lnTo>
                    <a:lnTo>
                      <a:pt x="100" y="1284"/>
                    </a:lnTo>
                    <a:lnTo>
                      <a:pt x="104" y="1284"/>
                    </a:lnTo>
                    <a:lnTo>
                      <a:pt x="104" y="1284"/>
                    </a:lnTo>
                    <a:lnTo>
                      <a:pt x="108" y="1284"/>
                    </a:lnTo>
                    <a:lnTo>
                      <a:pt x="108" y="1284"/>
                    </a:lnTo>
                    <a:lnTo>
                      <a:pt x="108" y="1284"/>
                    </a:lnTo>
                    <a:lnTo>
                      <a:pt x="112" y="1284"/>
                    </a:lnTo>
                    <a:lnTo>
                      <a:pt x="112" y="1284"/>
                    </a:lnTo>
                    <a:lnTo>
                      <a:pt x="112" y="1284"/>
                    </a:lnTo>
                    <a:lnTo>
                      <a:pt x="112" y="1284"/>
                    </a:lnTo>
                    <a:lnTo>
                      <a:pt x="116" y="1280"/>
                    </a:lnTo>
                    <a:lnTo>
                      <a:pt x="116" y="1280"/>
                    </a:lnTo>
                    <a:lnTo>
                      <a:pt x="116" y="1280"/>
                    </a:lnTo>
                    <a:lnTo>
                      <a:pt x="120" y="1280"/>
                    </a:lnTo>
                    <a:lnTo>
                      <a:pt x="120" y="1280"/>
                    </a:lnTo>
                    <a:lnTo>
                      <a:pt x="122" y="1276"/>
                    </a:lnTo>
                    <a:lnTo>
                      <a:pt x="122" y="1276"/>
                    </a:lnTo>
                    <a:lnTo>
                      <a:pt x="126" y="1276"/>
                    </a:lnTo>
                    <a:lnTo>
                      <a:pt x="126" y="1276"/>
                    </a:lnTo>
                    <a:lnTo>
                      <a:pt x="126" y="1276"/>
                    </a:lnTo>
                    <a:lnTo>
                      <a:pt x="126" y="1276"/>
                    </a:lnTo>
                    <a:lnTo>
                      <a:pt x="130" y="1276"/>
                    </a:lnTo>
                    <a:lnTo>
                      <a:pt x="130" y="1276"/>
                    </a:lnTo>
                    <a:lnTo>
                      <a:pt x="130" y="1276"/>
                    </a:lnTo>
                    <a:lnTo>
                      <a:pt x="134" y="1276"/>
                    </a:lnTo>
                    <a:lnTo>
                      <a:pt x="134" y="1276"/>
                    </a:lnTo>
                    <a:lnTo>
                      <a:pt x="134" y="1276"/>
                    </a:lnTo>
                    <a:lnTo>
                      <a:pt x="138" y="1276"/>
                    </a:lnTo>
                    <a:lnTo>
                      <a:pt x="138" y="1276"/>
                    </a:lnTo>
                    <a:lnTo>
                      <a:pt x="138" y="1276"/>
                    </a:lnTo>
                    <a:lnTo>
                      <a:pt x="142" y="1280"/>
                    </a:lnTo>
                    <a:lnTo>
                      <a:pt x="146" y="1280"/>
                    </a:lnTo>
                    <a:lnTo>
                      <a:pt x="150" y="1280"/>
                    </a:lnTo>
                    <a:lnTo>
                      <a:pt x="154" y="1280"/>
                    </a:lnTo>
                    <a:lnTo>
                      <a:pt x="154" y="1280"/>
                    </a:lnTo>
                    <a:lnTo>
                      <a:pt x="154" y="1280"/>
                    </a:lnTo>
                    <a:lnTo>
                      <a:pt x="158" y="1280"/>
                    </a:lnTo>
                    <a:lnTo>
                      <a:pt x="158" y="1280"/>
                    </a:lnTo>
                    <a:lnTo>
                      <a:pt x="162" y="1280"/>
                    </a:lnTo>
                    <a:lnTo>
                      <a:pt x="166" y="1280"/>
                    </a:lnTo>
                    <a:lnTo>
                      <a:pt x="170" y="1280"/>
                    </a:lnTo>
                    <a:lnTo>
                      <a:pt x="170" y="1280"/>
                    </a:lnTo>
                    <a:lnTo>
                      <a:pt x="172" y="1284"/>
                    </a:lnTo>
                    <a:lnTo>
                      <a:pt x="180" y="1284"/>
                    </a:lnTo>
                    <a:lnTo>
                      <a:pt x="184" y="1284"/>
                    </a:lnTo>
                    <a:lnTo>
                      <a:pt x="184" y="1284"/>
                    </a:lnTo>
                    <a:lnTo>
                      <a:pt x="192" y="1284"/>
                    </a:lnTo>
                    <a:lnTo>
                      <a:pt x="192" y="1284"/>
                    </a:lnTo>
                    <a:lnTo>
                      <a:pt x="196" y="1284"/>
                    </a:lnTo>
                    <a:lnTo>
                      <a:pt x="200" y="1284"/>
                    </a:lnTo>
                    <a:lnTo>
                      <a:pt x="200" y="1284"/>
                    </a:lnTo>
                    <a:lnTo>
                      <a:pt x="208" y="1284"/>
                    </a:lnTo>
                    <a:lnTo>
                      <a:pt x="212" y="1284"/>
                    </a:lnTo>
                    <a:lnTo>
                      <a:pt x="218" y="1284"/>
                    </a:lnTo>
                    <a:lnTo>
                      <a:pt x="226" y="1284"/>
                    </a:lnTo>
                    <a:lnTo>
                      <a:pt x="230" y="1284"/>
                    </a:lnTo>
                    <a:lnTo>
                      <a:pt x="238" y="1284"/>
                    </a:lnTo>
                    <a:lnTo>
                      <a:pt x="242" y="1284"/>
                    </a:lnTo>
                    <a:lnTo>
                      <a:pt x="246" y="1284"/>
                    </a:lnTo>
                    <a:lnTo>
                      <a:pt x="254" y="1284"/>
                    </a:lnTo>
                    <a:lnTo>
                      <a:pt x="262" y="1284"/>
                    </a:lnTo>
                    <a:lnTo>
                      <a:pt x="264" y="1284"/>
                    </a:lnTo>
                    <a:lnTo>
                      <a:pt x="272" y="1284"/>
                    </a:lnTo>
                    <a:lnTo>
                      <a:pt x="280" y="1284"/>
                    </a:lnTo>
                    <a:lnTo>
                      <a:pt x="284" y="1284"/>
                    </a:lnTo>
                    <a:lnTo>
                      <a:pt x="288" y="1284"/>
                    </a:lnTo>
                    <a:lnTo>
                      <a:pt x="292" y="1284"/>
                    </a:lnTo>
                    <a:lnTo>
                      <a:pt x="300" y="1284"/>
                    </a:lnTo>
                    <a:lnTo>
                      <a:pt x="308" y="1284"/>
                    </a:lnTo>
                    <a:lnTo>
                      <a:pt x="312" y="1284"/>
                    </a:lnTo>
                    <a:lnTo>
                      <a:pt x="318" y="1284"/>
                    </a:lnTo>
                    <a:lnTo>
                      <a:pt x="322" y="1284"/>
                    </a:lnTo>
                    <a:lnTo>
                      <a:pt x="326" y="1284"/>
                    </a:lnTo>
                    <a:lnTo>
                      <a:pt x="334" y="1284"/>
                    </a:lnTo>
                    <a:lnTo>
                      <a:pt x="338" y="1284"/>
                    </a:lnTo>
                    <a:lnTo>
                      <a:pt x="342" y="1284"/>
                    </a:lnTo>
                    <a:lnTo>
                      <a:pt x="346" y="1284"/>
                    </a:lnTo>
                    <a:lnTo>
                      <a:pt x="346" y="1284"/>
                    </a:lnTo>
                    <a:lnTo>
                      <a:pt x="350" y="1284"/>
                    </a:lnTo>
                    <a:lnTo>
                      <a:pt x="350" y="1284"/>
                    </a:lnTo>
                    <a:lnTo>
                      <a:pt x="354" y="1284"/>
                    </a:lnTo>
                    <a:lnTo>
                      <a:pt x="354" y="1284"/>
                    </a:lnTo>
                    <a:lnTo>
                      <a:pt x="354" y="1284"/>
                    </a:lnTo>
                    <a:lnTo>
                      <a:pt x="354" y="1284"/>
                    </a:lnTo>
                    <a:lnTo>
                      <a:pt x="358" y="1284"/>
                    </a:lnTo>
                    <a:lnTo>
                      <a:pt x="358" y="1284"/>
                    </a:lnTo>
                    <a:lnTo>
                      <a:pt x="358" y="1284"/>
                    </a:lnTo>
                    <a:lnTo>
                      <a:pt x="358" y="1284"/>
                    </a:lnTo>
                    <a:lnTo>
                      <a:pt x="358" y="1284"/>
                    </a:lnTo>
                    <a:lnTo>
                      <a:pt x="358" y="1284"/>
                    </a:lnTo>
                    <a:lnTo>
                      <a:pt x="358" y="1284"/>
                    </a:lnTo>
                    <a:lnTo>
                      <a:pt x="358" y="1284"/>
                    </a:lnTo>
                    <a:lnTo>
                      <a:pt x="360" y="1284"/>
                    </a:lnTo>
                    <a:lnTo>
                      <a:pt x="360" y="1284"/>
                    </a:lnTo>
                    <a:lnTo>
                      <a:pt x="360" y="1284"/>
                    </a:lnTo>
                    <a:lnTo>
                      <a:pt x="360" y="1284"/>
                    </a:lnTo>
                    <a:lnTo>
                      <a:pt x="360" y="1284"/>
                    </a:lnTo>
                    <a:lnTo>
                      <a:pt x="360" y="1284"/>
                    </a:lnTo>
                    <a:lnTo>
                      <a:pt x="360" y="1284"/>
                    </a:lnTo>
                    <a:lnTo>
                      <a:pt x="360" y="1280"/>
                    </a:lnTo>
                    <a:lnTo>
                      <a:pt x="360" y="1280"/>
                    </a:lnTo>
                    <a:lnTo>
                      <a:pt x="364" y="1280"/>
                    </a:lnTo>
                    <a:lnTo>
                      <a:pt x="364" y="1280"/>
                    </a:lnTo>
                    <a:lnTo>
                      <a:pt x="364" y="1280"/>
                    </a:lnTo>
                    <a:lnTo>
                      <a:pt x="364" y="1280"/>
                    </a:lnTo>
                    <a:lnTo>
                      <a:pt x="364" y="1280"/>
                    </a:lnTo>
                    <a:lnTo>
                      <a:pt x="364" y="1280"/>
                    </a:lnTo>
                    <a:lnTo>
                      <a:pt x="364" y="1276"/>
                    </a:lnTo>
                    <a:lnTo>
                      <a:pt x="364" y="1276"/>
                    </a:lnTo>
                    <a:lnTo>
                      <a:pt x="364" y="1276"/>
                    </a:lnTo>
                    <a:lnTo>
                      <a:pt x="364" y="1276"/>
                    </a:lnTo>
                    <a:lnTo>
                      <a:pt x="364" y="1276"/>
                    </a:lnTo>
                    <a:lnTo>
                      <a:pt x="364" y="1276"/>
                    </a:lnTo>
                    <a:lnTo>
                      <a:pt x="368" y="1276"/>
                    </a:lnTo>
                    <a:lnTo>
                      <a:pt x="368" y="1272"/>
                    </a:lnTo>
                    <a:lnTo>
                      <a:pt x="368" y="1272"/>
                    </a:lnTo>
                    <a:lnTo>
                      <a:pt x="368" y="1272"/>
                    </a:lnTo>
                    <a:lnTo>
                      <a:pt x="368" y="1272"/>
                    </a:lnTo>
                    <a:lnTo>
                      <a:pt x="368" y="1268"/>
                    </a:lnTo>
                    <a:lnTo>
                      <a:pt x="368" y="1268"/>
                    </a:lnTo>
                    <a:lnTo>
                      <a:pt x="368" y="1268"/>
                    </a:lnTo>
                    <a:lnTo>
                      <a:pt x="368" y="1266"/>
                    </a:lnTo>
                    <a:lnTo>
                      <a:pt x="368" y="1266"/>
                    </a:lnTo>
                    <a:lnTo>
                      <a:pt x="368" y="1266"/>
                    </a:lnTo>
                    <a:lnTo>
                      <a:pt x="368" y="1266"/>
                    </a:lnTo>
                    <a:lnTo>
                      <a:pt x="368" y="1262"/>
                    </a:lnTo>
                    <a:lnTo>
                      <a:pt x="368" y="1262"/>
                    </a:lnTo>
                    <a:lnTo>
                      <a:pt x="368" y="1262"/>
                    </a:lnTo>
                    <a:lnTo>
                      <a:pt x="368" y="1258"/>
                    </a:lnTo>
                    <a:lnTo>
                      <a:pt x="368" y="1258"/>
                    </a:lnTo>
                    <a:lnTo>
                      <a:pt x="368" y="1258"/>
                    </a:lnTo>
                    <a:lnTo>
                      <a:pt x="368" y="1254"/>
                    </a:lnTo>
                    <a:lnTo>
                      <a:pt x="368" y="1254"/>
                    </a:lnTo>
                    <a:lnTo>
                      <a:pt x="368" y="1254"/>
                    </a:lnTo>
                    <a:lnTo>
                      <a:pt x="368" y="1250"/>
                    </a:lnTo>
                    <a:lnTo>
                      <a:pt x="368" y="1250"/>
                    </a:lnTo>
                    <a:lnTo>
                      <a:pt x="372" y="1246"/>
                    </a:lnTo>
                    <a:lnTo>
                      <a:pt x="372" y="1246"/>
                    </a:lnTo>
                    <a:lnTo>
                      <a:pt x="372" y="1243"/>
                    </a:lnTo>
                    <a:lnTo>
                      <a:pt x="372" y="1243"/>
                    </a:lnTo>
                    <a:lnTo>
                      <a:pt x="372" y="1239"/>
                    </a:lnTo>
                    <a:lnTo>
                      <a:pt x="372" y="1239"/>
                    </a:lnTo>
                    <a:lnTo>
                      <a:pt x="372" y="1235"/>
                    </a:lnTo>
                    <a:lnTo>
                      <a:pt x="372" y="1235"/>
                    </a:lnTo>
                    <a:lnTo>
                      <a:pt x="372" y="1231"/>
                    </a:lnTo>
                    <a:lnTo>
                      <a:pt x="372" y="1231"/>
                    </a:lnTo>
                    <a:lnTo>
                      <a:pt x="372" y="1227"/>
                    </a:lnTo>
                    <a:lnTo>
                      <a:pt x="372" y="1227"/>
                    </a:lnTo>
                    <a:lnTo>
                      <a:pt x="372" y="1223"/>
                    </a:lnTo>
                    <a:lnTo>
                      <a:pt x="372" y="1223"/>
                    </a:lnTo>
                    <a:lnTo>
                      <a:pt x="372" y="1219"/>
                    </a:lnTo>
                    <a:lnTo>
                      <a:pt x="372" y="1219"/>
                    </a:lnTo>
                    <a:lnTo>
                      <a:pt x="372" y="1217"/>
                    </a:lnTo>
                    <a:lnTo>
                      <a:pt x="372" y="1213"/>
                    </a:lnTo>
                    <a:lnTo>
                      <a:pt x="372" y="1213"/>
                    </a:lnTo>
                    <a:lnTo>
                      <a:pt x="372" y="1209"/>
                    </a:lnTo>
                    <a:lnTo>
                      <a:pt x="372" y="1209"/>
                    </a:lnTo>
                    <a:lnTo>
                      <a:pt x="372" y="1205"/>
                    </a:lnTo>
                    <a:lnTo>
                      <a:pt x="372" y="1201"/>
                    </a:lnTo>
                    <a:lnTo>
                      <a:pt x="372" y="1201"/>
                    </a:lnTo>
                    <a:lnTo>
                      <a:pt x="372" y="1197"/>
                    </a:lnTo>
                    <a:lnTo>
                      <a:pt x="372" y="1193"/>
                    </a:lnTo>
                    <a:lnTo>
                      <a:pt x="372" y="1193"/>
                    </a:lnTo>
                    <a:lnTo>
                      <a:pt x="372" y="1189"/>
                    </a:lnTo>
                    <a:lnTo>
                      <a:pt x="376" y="1185"/>
                    </a:lnTo>
                    <a:lnTo>
                      <a:pt x="376" y="1181"/>
                    </a:lnTo>
                    <a:lnTo>
                      <a:pt x="376" y="1181"/>
                    </a:lnTo>
                    <a:lnTo>
                      <a:pt x="376" y="1177"/>
                    </a:lnTo>
                    <a:lnTo>
                      <a:pt x="376" y="1173"/>
                    </a:lnTo>
                    <a:lnTo>
                      <a:pt x="376" y="1171"/>
                    </a:lnTo>
                    <a:lnTo>
                      <a:pt x="376" y="1167"/>
                    </a:lnTo>
                    <a:lnTo>
                      <a:pt x="376" y="1163"/>
                    </a:lnTo>
                    <a:lnTo>
                      <a:pt x="376" y="1163"/>
                    </a:lnTo>
                    <a:lnTo>
                      <a:pt x="376" y="1155"/>
                    </a:lnTo>
                    <a:lnTo>
                      <a:pt x="376" y="1155"/>
                    </a:lnTo>
                    <a:lnTo>
                      <a:pt x="376" y="1151"/>
                    </a:lnTo>
                    <a:lnTo>
                      <a:pt x="376" y="1147"/>
                    </a:lnTo>
                    <a:lnTo>
                      <a:pt x="376" y="1143"/>
                    </a:lnTo>
                    <a:lnTo>
                      <a:pt x="376" y="1135"/>
                    </a:lnTo>
                    <a:lnTo>
                      <a:pt x="376" y="1131"/>
                    </a:lnTo>
                    <a:lnTo>
                      <a:pt x="376" y="1127"/>
                    </a:lnTo>
                    <a:lnTo>
                      <a:pt x="376" y="1121"/>
                    </a:lnTo>
                    <a:lnTo>
                      <a:pt x="376" y="1117"/>
                    </a:lnTo>
                    <a:lnTo>
                      <a:pt x="376" y="1109"/>
                    </a:lnTo>
                    <a:lnTo>
                      <a:pt x="376" y="1105"/>
                    </a:lnTo>
                    <a:lnTo>
                      <a:pt x="376" y="1097"/>
                    </a:lnTo>
                    <a:lnTo>
                      <a:pt x="376" y="1093"/>
                    </a:lnTo>
                    <a:lnTo>
                      <a:pt x="376" y="1085"/>
                    </a:lnTo>
                    <a:lnTo>
                      <a:pt x="376" y="1077"/>
                    </a:lnTo>
                    <a:lnTo>
                      <a:pt x="376" y="1075"/>
                    </a:lnTo>
                    <a:lnTo>
                      <a:pt x="380" y="1067"/>
                    </a:lnTo>
                    <a:lnTo>
                      <a:pt x="380" y="1059"/>
                    </a:lnTo>
                    <a:lnTo>
                      <a:pt x="380" y="1051"/>
                    </a:lnTo>
                    <a:lnTo>
                      <a:pt x="380" y="1043"/>
                    </a:lnTo>
                    <a:lnTo>
                      <a:pt x="380" y="1039"/>
                    </a:lnTo>
                    <a:lnTo>
                      <a:pt x="380" y="1031"/>
                    </a:lnTo>
                    <a:lnTo>
                      <a:pt x="380" y="1025"/>
                    </a:lnTo>
                    <a:lnTo>
                      <a:pt x="380" y="1013"/>
                    </a:lnTo>
                    <a:lnTo>
                      <a:pt x="380" y="1001"/>
                    </a:lnTo>
                    <a:lnTo>
                      <a:pt x="380" y="989"/>
                    </a:lnTo>
                    <a:lnTo>
                      <a:pt x="380" y="979"/>
                    </a:lnTo>
                    <a:lnTo>
                      <a:pt x="380" y="967"/>
                    </a:lnTo>
                    <a:lnTo>
                      <a:pt x="380" y="955"/>
                    </a:lnTo>
                    <a:lnTo>
                      <a:pt x="380" y="939"/>
                    </a:lnTo>
                    <a:lnTo>
                      <a:pt x="380" y="925"/>
                    </a:lnTo>
                    <a:lnTo>
                      <a:pt x="380" y="909"/>
                    </a:lnTo>
                    <a:lnTo>
                      <a:pt x="380" y="897"/>
                    </a:lnTo>
                    <a:lnTo>
                      <a:pt x="384" y="879"/>
                    </a:lnTo>
                    <a:lnTo>
                      <a:pt x="384" y="859"/>
                    </a:lnTo>
                    <a:lnTo>
                      <a:pt x="384" y="841"/>
                    </a:lnTo>
                    <a:lnTo>
                      <a:pt x="384" y="817"/>
                    </a:lnTo>
                    <a:lnTo>
                      <a:pt x="384" y="791"/>
                    </a:lnTo>
                    <a:lnTo>
                      <a:pt x="384" y="759"/>
                    </a:lnTo>
                    <a:lnTo>
                      <a:pt x="384" y="713"/>
                    </a:lnTo>
                    <a:lnTo>
                      <a:pt x="384" y="667"/>
                    </a:lnTo>
                    <a:lnTo>
                      <a:pt x="388" y="633"/>
                    </a:lnTo>
                    <a:lnTo>
                      <a:pt x="388" y="599"/>
                    </a:lnTo>
                    <a:lnTo>
                      <a:pt x="388" y="571"/>
                    </a:lnTo>
                    <a:lnTo>
                      <a:pt x="388" y="545"/>
                    </a:lnTo>
                    <a:lnTo>
                      <a:pt x="388" y="521"/>
                    </a:lnTo>
                    <a:lnTo>
                      <a:pt x="388" y="499"/>
                    </a:lnTo>
                    <a:lnTo>
                      <a:pt x="388" y="475"/>
                    </a:lnTo>
                    <a:lnTo>
                      <a:pt x="388" y="457"/>
                    </a:lnTo>
                    <a:lnTo>
                      <a:pt x="392" y="437"/>
                    </a:lnTo>
                    <a:lnTo>
                      <a:pt x="392" y="417"/>
                    </a:lnTo>
                    <a:lnTo>
                      <a:pt x="392" y="399"/>
                    </a:lnTo>
                    <a:lnTo>
                      <a:pt x="392" y="379"/>
                    </a:lnTo>
                    <a:lnTo>
                      <a:pt x="392" y="365"/>
                    </a:lnTo>
                    <a:lnTo>
                      <a:pt x="392" y="346"/>
                    </a:lnTo>
                    <a:lnTo>
                      <a:pt x="392" y="326"/>
                    </a:lnTo>
                    <a:lnTo>
                      <a:pt x="392" y="312"/>
                    </a:lnTo>
                    <a:lnTo>
                      <a:pt x="396" y="292"/>
                    </a:lnTo>
                    <a:lnTo>
                      <a:pt x="396" y="274"/>
                    </a:lnTo>
                    <a:lnTo>
                      <a:pt x="396" y="246"/>
                    </a:lnTo>
                    <a:lnTo>
                      <a:pt x="396" y="220"/>
                    </a:lnTo>
                    <a:lnTo>
                      <a:pt x="396" y="196"/>
                    </a:lnTo>
                    <a:lnTo>
                      <a:pt x="396" y="170"/>
                    </a:lnTo>
                    <a:lnTo>
                      <a:pt x="400" y="146"/>
                    </a:lnTo>
                    <a:lnTo>
                      <a:pt x="400" y="132"/>
                    </a:lnTo>
                    <a:lnTo>
                      <a:pt x="400" y="124"/>
                    </a:lnTo>
                    <a:lnTo>
                      <a:pt x="400" y="116"/>
                    </a:lnTo>
                    <a:lnTo>
                      <a:pt x="400" y="112"/>
                    </a:lnTo>
                    <a:lnTo>
                      <a:pt x="400" y="104"/>
                    </a:lnTo>
                    <a:lnTo>
                      <a:pt x="400" y="96"/>
                    </a:lnTo>
                    <a:lnTo>
                      <a:pt x="400" y="92"/>
                    </a:lnTo>
                    <a:lnTo>
                      <a:pt x="400" y="88"/>
                    </a:lnTo>
                    <a:lnTo>
                      <a:pt x="400" y="78"/>
                    </a:lnTo>
                    <a:lnTo>
                      <a:pt x="400" y="62"/>
                    </a:lnTo>
                    <a:lnTo>
                      <a:pt x="400" y="50"/>
                    </a:lnTo>
                    <a:lnTo>
                      <a:pt x="404" y="38"/>
                    </a:lnTo>
                    <a:lnTo>
                      <a:pt x="404" y="32"/>
                    </a:lnTo>
                    <a:lnTo>
                      <a:pt x="404" y="24"/>
                    </a:lnTo>
                    <a:lnTo>
                      <a:pt x="404" y="16"/>
                    </a:lnTo>
                    <a:lnTo>
                      <a:pt x="404" y="12"/>
                    </a:lnTo>
                    <a:lnTo>
                      <a:pt x="404" y="8"/>
                    </a:lnTo>
                    <a:lnTo>
                      <a:pt x="404" y="4"/>
                    </a:lnTo>
                    <a:lnTo>
                      <a:pt x="404" y="0"/>
                    </a:lnTo>
                    <a:lnTo>
                      <a:pt x="404" y="0"/>
                    </a:lnTo>
                    <a:lnTo>
                      <a:pt x="408" y="0"/>
                    </a:lnTo>
                    <a:lnTo>
                      <a:pt x="408" y="0"/>
                    </a:lnTo>
                    <a:lnTo>
                      <a:pt x="408" y="4"/>
                    </a:lnTo>
                    <a:lnTo>
                      <a:pt x="408" y="4"/>
                    </a:lnTo>
                    <a:lnTo>
                      <a:pt x="408" y="8"/>
                    </a:lnTo>
                    <a:lnTo>
                      <a:pt x="408" y="12"/>
                    </a:lnTo>
                    <a:lnTo>
                      <a:pt x="408" y="20"/>
                    </a:lnTo>
                    <a:lnTo>
                      <a:pt x="408" y="24"/>
                    </a:lnTo>
                    <a:lnTo>
                      <a:pt x="408" y="32"/>
                    </a:lnTo>
                    <a:lnTo>
                      <a:pt x="408" y="38"/>
                    </a:lnTo>
                    <a:lnTo>
                      <a:pt x="408" y="46"/>
                    </a:lnTo>
                    <a:lnTo>
                      <a:pt x="410" y="58"/>
                    </a:lnTo>
                    <a:lnTo>
                      <a:pt x="410" y="70"/>
                    </a:lnTo>
                    <a:lnTo>
                      <a:pt x="410" y="82"/>
                    </a:lnTo>
                    <a:lnTo>
                      <a:pt x="410" y="92"/>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58"/>
              <p:cNvSpPr>
                <a:spLocks/>
              </p:cNvSpPr>
              <p:nvPr/>
            </p:nvSpPr>
            <p:spPr bwMode="auto">
              <a:xfrm>
                <a:off x="2838" y="1168"/>
                <a:ext cx="185" cy="596"/>
              </a:xfrm>
              <a:custGeom>
                <a:avLst/>
                <a:gdLst>
                  <a:gd name="T0" fmla="*/ 4 w 370"/>
                  <a:gd name="T1" fmla="*/ 128 h 1192"/>
                  <a:gd name="T2" fmla="*/ 4 w 370"/>
                  <a:gd name="T3" fmla="*/ 337 h 1192"/>
                  <a:gd name="T4" fmla="*/ 8 w 370"/>
                  <a:gd name="T5" fmla="*/ 645 h 1192"/>
                  <a:gd name="T6" fmla="*/ 12 w 370"/>
                  <a:gd name="T7" fmla="*/ 771 h 1192"/>
                  <a:gd name="T8" fmla="*/ 16 w 370"/>
                  <a:gd name="T9" fmla="*/ 867 h 1192"/>
                  <a:gd name="T10" fmla="*/ 16 w 370"/>
                  <a:gd name="T11" fmla="*/ 939 h 1192"/>
                  <a:gd name="T12" fmla="*/ 16 w 370"/>
                  <a:gd name="T13" fmla="*/ 989 h 1192"/>
                  <a:gd name="T14" fmla="*/ 20 w 370"/>
                  <a:gd name="T15" fmla="*/ 1029 h 1192"/>
                  <a:gd name="T16" fmla="*/ 20 w 370"/>
                  <a:gd name="T17" fmla="*/ 1063 h 1192"/>
                  <a:gd name="T18" fmla="*/ 20 w 370"/>
                  <a:gd name="T19" fmla="*/ 1089 h 1192"/>
                  <a:gd name="T20" fmla="*/ 24 w 370"/>
                  <a:gd name="T21" fmla="*/ 1113 h 1192"/>
                  <a:gd name="T22" fmla="*/ 24 w 370"/>
                  <a:gd name="T23" fmla="*/ 1127 h 1192"/>
                  <a:gd name="T24" fmla="*/ 24 w 370"/>
                  <a:gd name="T25" fmla="*/ 1143 h 1192"/>
                  <a:gd name="T26" fmla="*/ 28 w 370"/>
                  <a:gd name="T27" fmla="*/ 1158 h 1192"/>
                  <a:gd name="T28" fmla="*/ 28 w 370"/>
                  <a:gd name="T29" fmla="*/ 1170 h 1192"/>
                  <a:gd name="T30" fmla="*/ 32 w 370"/>
                  <a:gd name="T31" fmla="*/ 1174 h 1192"/>
                  <a:gd name="T32" fmla="*/ 32 w 370"/>
                  <a:gd name="T33" fmla="*/ 1176 h 1192"/>
                  <a:gd name="T34" fmla="*/ 36 w 370"/>
                  <a:gd name="T35" fmla="*/ 1184 h 1192"/>
                  <a:gd name="T36" fmla="*/ 44 w 370"/>
                  <a:gd name="T37" fmla="*/ 1188 h 1192"/>
                  <a:gd name="T38" fmla="*/ 54 w 370"/>
                  <a:gd name="T39" fmla="*/ 1188 h 1192"/>
                  <a:gd name="T40" fmla="*/ 82 w 370"/>
                  <a:gd name="T41" fmla="*/ 1192 h 1192"/>
                  <a:gd name="T42" fmla="*/ 124 w 370"/>
                  <a:gd name="T43" fmla="*/ 1192 h 1192"/>
                  <a:gd name="T44" fmla="*/ 170 w 370"/>
                  <a:gd name="T45" fmla="*/ 1192 h 1192"/>
                  <a:gd name="T46" fmla="*/ 208 w 370"/>
                  <a:gd name="T47" fmla="*/ 1188 h 1192"/>
                  <a:gd name="T48" fmla="*/ 238 w 370"/>
                  <a:gd name="T49" fmla="*/ 1192 h 1192"/>
                  <a:gd name="T50" fmla="*/ 286 w 370"/>
                  <a:gd name="T51" fmla="*/ 1192 h 1192"/>
                  <a:gd name="T52" fmla="*/ 304 w 370"/>
                  <a:gd name="T53" fmla="*/ 1192 h 1192"/>
                  <a:gd name="T54" fmla="*/ 308 w 370"/>
                  <a:gd name="T55" fmla="*/ 1188 h 1192"/>
                  <a:gd name="T56" fmla="*/ 312 w 370"/>
                  <a:gd name="T57" fmla="*/ 1188 h 1192"/>
                  <a:gd name="T58" fmla="*/ 316 w 370"/>
                  <a:gd name="T59" fmla="*/ 1184 h 1192"/>
                  <a:gd name="T60" fmla="*/ 316 w 370"/>
                  <a:gd name="T61" fmla="*/ 1176 h 1192"/>
                  <a:gd name="T62" fmla="*/ 320 w 370"/>
                  <a:gd name="T63" fmla="*/ 1170 h 1192"/>
                  <a:gd name="T64" fmla="*/ 320 w 370"/>
                  <a:gd name="T65" fmla="*/ 1158 h 1192"/>
                  <a:gd name="T66" fmla="*/ 320 w 370"/>
                  <a:gd name="T67" fmla="*/ 1143 h 1192"/>
                  <a:gd name="T68" fmla="*/ 324 w 370"/>
                  <a:gd name="T69" fmla="*/ 1127 h 1192"/>
                  <a:gd name="T70" fmla="*/ 324 w 370"/>
                  <a:gd name="T71" fmla="*/ 1109 h 1192"/>
                  <a:gd name="T72" fmla="*/ 324 w 370"/>
                  <a:gd name="T73" fmla="*/ 1097 h 1192"/>
                  <a:gd name="T74" fmla="*/ 324 w 370"/>
                  <a:gd name="T75" fmla="*/ 1075 h 1192"/>
                  <a:gd name="T76" fmla="*/ 328 w 370"/>
                  <a:gd name="T77" fmla="*/ 1055 h 1192"/>
                  <a:gd name="T78" fmla="*/ 328 w 370"/>
                  <a:gd name="T79" fmla="*/ 1025 h 1192"/>
                  <a:gd name="T80" fmla="*/ 328 w 370"/>
                  <a:gd name="T81" fmla="*/ 985 h 1192"/>
                  <a:gd name="T82" fmla="*/ 328 w 370"/>
                  <a:gd name="T83" fmla="*/ 937 h 1192"/>
                  <a:gd name="T84" fmla="*/ 332 w 370"/>
                  <a:gd name="T85" fmla="*/ 847 h 1192"/>
                  <a:gd name="T86" fmla="*/ 332 w 370"/>
                  <a:gd name="T87" fmla="*/ 701 h 1192"/>
                  <a:gd name="T88" fmla="*/ 334 w 370"/>
                  <a:gd name="T89" fmla="*/ 507 h 1192"/>
                  <a:gd name="T90" fmla="*/ 338 w 370"/>
                  <a:gd name="T91" fmla="*/ 415 h 1192"/>
                  <a:gd name="T92" fmla="*/ 338 w 370"/>
                  <a:gd name="T93" fmla="*/ 361 h 1192"/>
                  <a:gd name="T94" fmla="*/ 342 w 370"/>
                  <a:gd name="T95" fmla="*/ 337 h 1192"/>
                  <a:gd name="T96" fmla="*/ 342 w 370"/>
                  <a:gd name="T97" fmla="*/ 345 h 1192"/>
                  <a:gd name="T98" fmla="*/ 346 w 370"/>
                  <a:gd name="T99" fmla="*/ 383 h 1192"/>
                  <a:gd name="T100" fmla="*/ 346 w 370"/>
                  <a:gd name="T101" fmla="*/ 457 h 1192"/>
                  <a:gd name="T102" fmla="*/ 350 w 370"/>
                  <a:gd name="T103" fmla="*/ 607 h 1192"/>
                  <a:gd name="T104" fmla="*/ 354 w 370"/>
                  <a:gd name="T105" fmla="*/ 795 h 1192"/>
                  <a:gd name="T106" fmla="*/ 358 w 370"/>
                  <a:gd name="T107" fmla="*/ 893 h 1192"/>
                  <a:gd name="T108" fmla="*/ 358 w 370"/>
                  <a:gd name="T109" fmla="*/ 951 h 1192"/>
                  <a:gd name="T110" fmla="*/ 362 w 370"/>
                  <a:gd name="T111" fmla="*/ 993 h 1192"/>
                  <a:gd name="T112" fmla="*/ 362 w 370"/>
                  <a:gd name="T113" fmla="*/ 1033 h 1192"/>
                  <a:gd name="T114" fmla="*/ 362 w 370"/>
                  <a:gd name="T115" fmla="*/ 1063 h 1192"/>
                  <a:gd name="T116" fmla="*/ 362 w 370"/>
                  <a:gd name="T117" fmla="*/ 1089 h 1192"/>
                  <a:gd name="T118" fmla="*/ 366 w 370"/>
                  <a:gd name="T119" fmla="*/ 1113 h 1192"/>
                  <a:gd name="T120" fmla="*/ 366 w 370"/>
                  <a:gd name="T121" fmla="*/ 1121 h 1192"/>
                  <a:gd name="T122" fmla="*/ 366 w 370"/>
                  <a:gd name="T123" fmla="*/ 1135 h 1192"/>
                  <a:gd name="T124" fmla="*/ 370 w 370"/>
                  <a:gd name="T125" fmla="*/ 1151 h 1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70" h="1192">
                    <a:moveTo>
                      <a:pt x="0" y="0"/>
                    </a:moveTo>
                    <a:lnTo>
                      <a:pt x="0" y="16"/>
                    </a:lnTo>
                    <a:lnTo>
                      <a:pt x="0" y="32"/>
                    </a:lnTo>
                    <a:lnTo>
                      <a:pt x="0" y="46"/>
                    </a:lnTo>
                    <a:lnTo>
                      <a:pt x="0" y="66"/>
                    </a:lnTo>
                    <a:lnTo>
                      <a:pt x="0" y="86"/>
                    </a:lnTo>
                    <a:lnTo>
                      <a:pt x="0" y="104"/>
                    </a:lnTo>
                    <a:lnTo>
                      <a:pt x="4" y="128"/>
                    </a:lnTo>
                    <a:lnTo>
                      <a:pt x="4" y="154"/>
                    </a:lnTo>
                    <a:lnTo>
                      <a:pt x="4" y="182"/>
                    </a:lnTo>
                    <a:lnTo>
                      <a:pt x="4" y="204"/>
                    </a:lnTo>
                    <a:lnTo>
                      <a:pt x="4" y="228"/>
                    </a:lnTo>
                    <a:lnTo>
                      <a:pt x="4" y="250"/>
                    </a:lnTo>
                    <a:lnTo>
                      <a:pt x="4" y="277"/>
                    </a:lnTo>
                    <a:lnTo>
                      <a:pt x="4" y="303"/>
                    </a:lnTo>
                    <a:lnTo>
                      <a:pt x="4" y="337"/>
                    </a:lnTo>
                    <a:lnTo>
                      <a:pt x="4" y="379"/>
                    </a:lnTo>
                    <a:lnTo>
                      <a:pt x="8" y="433"/>
                    </a:lnTo>
                    <a:lnTo>
                      <a:pt x="8" y="487"/>
                    </a:lnTo>
                    <a:lnTo>
                      <a:pt x="8" y="525"/>
                    </a:lnTo>
                    <a:lnTo>
                      <a:pt x="8" y="561"/>
                    </a:lnTo>
                    <a:lnTo>
                      <a:pt x="8" y="591"/>
                    </a:lnTo>
                    <a:lnTo>
                      <a:pt x="8" y="617"/>
                    </a:lnTo>
                    <a:lnTo>
                      <a:pt x="8" y="645"/>
                    </a:lnTo>
                    <a:lnTo>
                      <a:pt x="12" y="667"/>
                    </a:lnTo>
                    <a:lnTo>
                      <a:pt x="12" y="687"/>
                    </a:lnTo>
                    <a:lnTo>
                      <a:pt x="12" y="701"/>
                    </a:lnTo>
                    <a:lnTo>
                      <a:pt x="12" y="713"/>
                    </a:lnTo>
                    <a:lnTo>
                      <a:pt x="12" y="729"/>
                    </a:lnTo>
                    <a:lnTo>
                      <a:pt x="12" y="745"/>
                    </a:lnTo>
                    <a:lnTo>
                      <a:pt x="12" y="755"/>
                    </a:lnTo>
                    <a:lnTo>
                      <a:pt x="12" y="771"/>
                    </a:lnTo>
                    <a:lnTo>
                      <a:pt x="12" y="783"/>
                    </a:lnTo>
                    <a:lnTo>
                      <a:pt x="12" y="797"/>
                    </a:lnTo>
                    <a:lnTo>
                      <a:pt x="12" y="809"/>
                    </a:lnTo>
                    <a:lnTo>
                      <a:pt x="12" y="821"/>
                    </a:lnTo>
                    <a:lnTo>
                      <a:pt x="12" y="837"/>
                    </a:lnTo>
                    <a:lnTo>
                      <a:pt x="12" y="847"/>
                    </a:lnTo>
                    <a:lnTo>
                      <a:pt x="16" y="859"/>
                    </a:lnTo>
                    <a:lnTo>
                      <a:pt x="16" y="867"/>
                    </a:lnTo>
                    <a:lnTo>
                      <a:pt x="16" y="879"/>
                    </a:lnTo>
                    <a:lnTo>
                      <a:pt x="16" y="891"/>
                    </a:lnTo>
                    <a:lnTo>
                      <a:pt x="16" y="897"/>
                    </a:lnTo>
                    <a:lnTo>
                      <a:pt x="16" y="909"/>
                    </a:lnTo>
                    <a:lnTo>
                      <a:pt x="16" y="921"/>
                    </a:lnTo>
                    <a:lnTo>
                      <a:pt x="16" y="929"/>
                    </a:lnTo>
                    <a:lnTo>
                      <a:pt x="16" y="937"/>
                    </a:lnTo>
                    <a:lnTo>
                      <a:pt x="16" y="939"/>
                    </a:lnTo>
                    <a:lnTo>
                      <a:pt x="16" y="947"/>
                    </a:lnTo>
                    <a:lnTo>
                      <a:pt x="16" y="955"/>
                    </a:lnTo>
                    <a:lnTo>
                      <a:pt x="16" y="959"/>
                    </a:lnTo>
                    <a:lnTo>
                      <a:pt x="16" y="967"/>
                    </a:lnTo>
                    <a:lnTo>
                      <a:pt x="16" y="971"/>
                    </a:lnTo>
                    <a:lnTo>
                      <a:pt x="16" y="979"/>
                    </a:lnTo>
                    <a:lnTo>
                      <a:pt x="16" y="983"/>
                    </a:lnTo>
                    <a:lnTo>
                      <a:pt x="16" y="989"/>
                    </a:lnTo>
                    <a:lnTo>
                      <a:pt x="16" y="993"/>
                    </a:lnTo>
                    <a:lnTo>
                      <a:pt x="16" y="997"/>
                    </a:lnTo>
                    <a:lnTo>
                      <a:pt x="20" y="1005"/>
                    </a:lnTo>
                    <a:lnTo>
                      <a:pt x="20" y="1009"/>
                    </a:lnTo>
                    <a:lnTo>
                      <a:pt x="20" y="1013"/>
                    </a:lnTo>
                    <a:lnTo>
                      <a:pt x="20" y="1021"/>
                    </a:lnTo>
                    <a:lnTo>
                      <a:pt x="20" y="1025"/>
                    </a:lnTo>
                    <a:lnTo>
                      <a:pt x="20" y="1029"/>
                    </a:lnTo>
                    <a:lnTo>
                      <a:pt x="20" y="1033"/>
                    </a:lnTo>
                    <a:lnTo>
                      <a:pt x="20" y="1035"/>
                    </a:lnTo>
                    <a:lnTo>
                      <a:pt x="20" y="1039"/>
                    </a:lnTo>
                    <a:lnTo>
                      <a:pt x="20" y="1043"/>
                    </a:lnTo>
                    <a:lnTo>
                      <a:pt x="20" y="1051"/>
                    </a:lnTo>
                    <a:lnTo>
                      <a:pt x="20" y="1055"/>
                    </a:lnTo>
                    <a:lnTo>
                      <a:pt x="20" y="1059"/>
                    </a:lnTo>
                    <a:lnTo>
                      <a:pt x="20" y="1063"/>
                    </a:lnTo>
                    <a:lnTo>
                      <a:pt x="20" y="1067"/>
                    </a:lnTo>
                    <a:lnTo>
                      <a:pt x="20" y="1071"/>
                    </a:lnTo>
                    <a:lnTo>
                      <a:pt x="20" y="1071"/>
                    </a:lnTo>
                    <a:lnTo>
                      <a:pt x="20" y="1075"/>
                    </a:lnTo>
                    <a:lnTo>
                      <a:pt x="20" y="1079"/>
                    </a:lnTo>
                    <a:lnTo>
                      <a:pt x="20" y="1081"/>
                    </a:lnTo>
                    <a:lnTo>
                      <a:pt x="20" y="1085"/>
                    </a:lnTo>
                    <a:lnTo>
                      <a:pt x="20" y="1089"/>
                    </a:lnTo>
                    <a:lnTo>
                      <a:pt x="20" y="1093"/>
                    </a:lnTo>
                    <a:lnTo>
                      <a:pt x="20" y="1093"/>
                    </a:lnTo>
                    <a:lnTo>
                      <a:pt x="20" y="1097"/>
                    </a:lnTo>
                    <a:lnTo>
                      <a:pt x="20" y="1101"/>
                    </a:lnTo>
                    <a:lnTo>
                      <a:pt x="24" y="1105"/>
                    </a:lnTo>
                    <a:lnTo>
                      <a:pt x="24" y="1105"/>
                    </a:lnTo>
                    <a:lnTo>
                      <a:pt x="24" y="1109"/>
                    </a:lnTo>
                    <a:lnTo>
                      <a:pt x="24" y="1113"/>
                    </a:lnTo>
                    <a:lnTo>
                      <a:pt x="24" y="1113"/>
                    </a:lnTo>
                    <a:lnTo>
                      <a:pt x="24" y="1117"/>
                    </a:lnTo>
                    <a:lnTo>
                      <a:pt x="24" y="1117"/>
                    </a:lnTo>
                    <a:lnTo>
                      <a:pt x="24" y="1121"/>
                    </a:lnTo>
                    <a:lnTo>
                      <a:pt x="24" y="1125"/>
                    </a:lnTo>
                    <a:lnTo>
                      <a:pt x="24" y="1125"/>
                    </a:lnTo>
                    <a:lnTo>
                      <a:pt x="24" y="1127"/>
                    </a:lnTo>
                    <a:lnTo>
                      <a:pt x="24" y="1127"/>
                    </a:lnTo>
                    <a:lnTo>
                      <a:pt x="24" y="1131"/>
                    </a:lnTo>
                    <a:lnTo>
                      <a:pt x="24" y="1131"/>
                    </a:lnTo>
                    <a:lnTo>
                      <a:pt x="24" y="1135"/>
                    </a:lnTo>
                    <a:lnTo>
                      <a:pt x="24" y="1135"/>
                    </a:lnTo>
                    <a:lnTo>
                      <a:pt x="24" y="1139"/>
                    </a:lnTo>
                    <a:lnTo>
                      <a:pt x="24" y="1139"/>
                    </a:lnTo>
                    <a:lnTo>
                      <a:pt x="24" y="1143"/>
                    </a:lnTo>
                    <a:lnTo>
                      <a:pt x="24" y="1143"/>
                    </a:lnTo>
                    <a:lnTo>
                      <a:pt x="24" y="1147"/>
                    </a:lnTo>
                    <a:lnTo>
                      <a:pt x="28" y="1147"/>
                    </a:lnTo>
                    <a:lnTo>
                      <a:pt x="28" y="1151"/>
                    </a:lnTo>
                    <a:lnTo>
                      <a:pt x="28" y="1151"/>
                    </a:lnTo>
                    <a:lnTo>
                      <a:pt x="28" y="1154"/>
                    </a:lnTo>
                    <a:lnTo>
                      <a:pt x="28" y="1154"/>
                    </a:lnTo>
                    <a:lnTo>
                      <a:pt x="28" y="1154"/>
                    </a:lnTo>
                    <a:lnTo>
                      <a:pt x="28" y="1158"/>
                    </a:lnTo>
                    <a:lnTo>
                      <a:pt x="28" y="1158"/>
                    </a:lnTo>
                    <a:lnTo>
                      <a:pt x="28" y="1158"/>
                    </a:lnTo>
                    <a:lnTo>
                      <a:pt x="28" y="1162"/>
                    </a:lnTo>
                    <a:lnTo>
                      <a:pt x="28" y="1162"/>
                    </a:lnTo>
                    <a:lnTo>
                      <a:pt x="28" y="1166"/>
                    </a:lnTo>
                    <a:lnTo>
                      <a:pt x="28" y="1166"/>
                    </a:lnTo>
                    <a:lnTo>
                      <a:pt x="28" y="1166"/>
                    </a:lnTo>
                    <a:lnTo>
                      <a:pt x="28" y="1170"/>
                    </a:lnTo>
                    <a:lnTo>
                      <a:pt x="28" y="1170"/>
                    </a:lnTo>
                    <a:lnTo>
                      <a:pt x="32" y="1170"/>
                    </a:lnTo>
                    <a:lnTo>
                      <a:pt x="32" y="1170"/>
                    </a:lnTo>
                    <a:lnTo>
                      <a:pt x="32" y="1174"/>
                    </a:lnTo>
                    <a:lnTo>
                      <a:pt x="32" y="1174"/>
                    </a:lnTo>
                    <a:lnTo>
                      <a:pt x="32" y="1174"/>
                    </a:lnTo>
                    <a:lnTo>
                      <a:pt x="32" y="1174"/>
                    </a:lnTo>
                    <a:lnTo>
                      <a:pt x="32" y="1174"/>
                    </a:lnTo>
                    <a:lnTo>
                      <a:pt x="32" y="1176"/>
                    </a:lnTo>
                    <a:lnTo>
                      <a:pt x="32" y="1176"/>
                    </a:lnTo>
                    <a:lnTo>
                      <a:pt x="32" y="1176"/>
                    </a:lnTo>
                    <a:lnTo>
                      <a:pt x="32" y="1176"/>
                    </a:lnTo>
                    <a:lnTo>
                      <a:pt x="32" y="1176"/>
                    </a:lnTo>
                    <a:lnTo>
                      <a:pt x="32" y="1176"/>
                    </a:lnTo>
                    <a:lnTo>
                      <a:pt x="32" y="1176"/>
                    </a:lnTo>
                    <a:lnTo>
                      <a:pt x="32" y="1176"/>
                    </a:lnTo>
                    <a:lnTo>
                      <a:pt x="32" y="1180"/>
                    </a:lnTo>
                    <a:lnTo>
                      <a:pt x="32" y="1180"/>
                    </a:lnTo>
                    <a:lnTo>
                      <a:pt x="36" y="1180"/>
                    </a:lnTo>
                    <a:lnTo>
                      <a:pt x="36" y="1180"/>
                    </a:lnTo>
                    <a:lnTo>
                      <a:pt x="36" y="1180"/>
                    </a:lnTo>
                    <a:lnTo>
                      <a:pt x="36" y="1184"/>
                    </a:lnTo>
                    <a:lnTo>
                      <a:pt x="36" y="1184"/>
                    </a:lnTo>
                    <a:lnTo>
                      <a:pt x="36" y="1184"/>
                    </a:lnTo>
                    <a:lnTo>
                      <a:pt x="36" y="1184"/>
                    </a:lnTo>
                    <a:lnTo>
                      <a:pt x="36" y="1184"/>
                    </a:lnTo>
                    <a:lnTo>
                      <a:pt x="40" y="1184"/>
                    </a:lnTo>
                    <a:lnTo>
                      <a:pt x="40" y="1184"/>
                    </a:lnTo>
                    <a:lnTo>
                      <a:pt x="40" y="1184"/>
                    </a:lnTo>
                    <a:lnTo>
                      <a:pt x="40" y="1188"/>
                    </a:lnTo>
                    <a:lnTo>
                      <a:pt x="40" y="1188"/>
                    </a:lnTo>
                    <a:lnTo>
                      <a:pt x="44" y="1188"/>
                    </a:lnTo>
                    <a:lnTo>
                      <a:pt x="44" y="1188"/>
                    </a:lnTo>
                    <a:lnTo>
                      <a:pt x="44" y="1188"/>
                    </a:lnTo>
                    <a:lnTo>
                      <a:pt x="46" y="1188"/>
                    </a:lnTo>
                    <a:lnTo>
                      <a:pt x="46" y="1188"/>
                    </a:lnTo>
                    <a:lnTo>
                      <a:pt x="46" y="1188"/>
                    </a:lnTo>
                    <a:lnTo>
                      <a:pt x="50" y="1188"/>
                    </a:lnTo>
                    <a:lnTo>
                      <a:pt x="50" y="1188"/>
                    </a:lnTo>
                    <a:lnTo>
                      <a:pt x="54" y="1188"/>
                    </a:lnTo>
                    <a:lnTo>
                      <a:pt x="58" y="1188"/>
                    </a:lnTo>
                    <a:lnTo>
                      <a:pt x="58" y="1188"/>
                    </a:lnTo>
                    <a:lnTo>
                      <a:pt x="62" y="1188"/>
                    </a:lnTo>
                    <a:lnTo>
                      <a:pt x="66" y="1188"/>
                    </a:lnTo>
                    <a:lnTo>
                      <a:pt x="70" y="1188"/>
                    </a:lnTo>
                    <a:lnTo>
                      <a:pt x="74" y="1188"/>
                    </a:lnTo>
                    <a:lnTo>
                      <a:pt x="78" y="1188"/>
                    </a:lnTo>
                    <a:lnTo>
                      <a:pt x="82" y="1192"/>
                    </a:lnTo>
                    <a:lnTo>
                      <a:pt x="86" y="1192"/>
                    </a:lnTo>
                    <a:lnTo>
                      <a:pt x="90" y="1192"/>
                    </a:lnTo>
                    <a:lnTo>
                      <a:pt x="94" y="1192"/>
                    </a:lnTo>
                    <a:lnTo>
                      <a:pt x="100" y="1192"/>
                    </a:lnTo>
                    <a:lnTo>
                      <a:pt x="108" y="1192"/>
                    </a:lnTo>
                    <a:lnTo>
                      <a:pt x="112" y="1192"/>
                    </a:lnTo>
                    <a:lnTo>
                      <a:pt x="120" y="1192"/>
                    </a:lnTo>
                    <a:lnTo>
                      <a:pt x="124" y="1192"/>
                    </a:lnTo>
                    <a:lnTo>
                      <a:pt x="132" y="1192"/>
                    </a:lnTo>
                    <a:lnTo>
                      <a:pt x="136" y="1192"/>
                    </a:lnTo>
                    <a:lnTo>
                      <a:pt x="142" y="1192"/>
                    </a:lnTo>
                    <a:lnTo>
                      <a:pt x="150" y="1192"/>
                    </a:lnTo>
                    <a:lnTo>
                      <a:pt x="154" y="1192"/>
                    </a:lnTo>
                    <a:lnTo>
                      <a:pt x="162" y="1192"/>
                    </a:lnTo>
                    <a:lnTo>
                      <a:pt x="166" y="1192"/>
                    </a:lnTo>
                    <a:lnTo>
                      <a:pt x="170" y="1192"/>
                    </a:lnTo>
                    <a:lnTo>
                      <a:pt x="178" y="1192"/>
                    </a:lnTo>
                    <a:lnTo>
                      <a:pt x="182" y="1192"/>
                    </a:lnTo>
                    <a:lnTo>
                      <a:pt x="190" y="1192"/>
                    </a:lnTo>
                    <a:lnTo>
                      <a:pt x="192" y="1192"/>
                    </a:lnTo>
                    <a:lnTo>
                      <a:pt x="196" y="1192"/>
                    </a:lnTo>
                    <a:lnTo>
                      <a:pt x="200" y="1188"/>
                    </a:lnTo>
                    <a:lnTo>
                      <a:pt x="204" y="1188"/>
                    </a:lnTo>
                    <a:lnTo>
                      <a:pt x="208" y="1188"/>
                    </a:lnTo>
                    <a:lnTo>
                      <a:pt x="212" y="1188"/>
                    </a:lnTo>
                    <a:lnTo>
                      <a:pt x="212" y="1192"/>
                    </a:lnTo>
                    <a:lnTo>
                      <a:pt x="216" y="1192"/>
                    </a:lnTo>
                    <a:lnTo>
                      <a:pt x="220" y="1192"/>
                    </a:lnTo>
                    <a:lnTo>
                      <a:pt x="224" y="1192"/>
                    </a:lnTo>
                    <a:lnTo>
                      <a:pt x="228" y="1192"/>
                    </a:lnTo>
                    <a:lnTo>
                      <a:pt x="232" y="1192"/>
                    </a:lnTo>
                    <a:lnTo>
                      <a:pt x="238" y="1192"/>
                    </a:lnTo>
                    <a:lnTo>
                      <a:pt x="242" y="1192"/>
                    </a:lnTo>
                    <a:lnTo>
                      <a:pt x="250" y="1192"/>
                    </a:lnTo>
                    <a:lnTo>
                      <a:pt x="254" y="1192"/>
                    </a:lnTo>
                    <a:lnTo>
                      <a:pt x="258" y="1192"/>
                    </a:lnTo>
                    <a:lnTo>
                      <a:pt x="266" y="1192"/>
                    </a:lnTo>
                    <a:lnTo>
                      <a:pt x="274" y="1192"/>
                    </a:lnTo>
                    <a:lnTo>
                      <a:pt x="278" y="1192"/>
                    </a:lnTo>
                    <a:lnTo>
                      <a:pt x="286" y="1192"/>
                    </a:lnTo>
                    <a:lnTo>
                      <a:pt x="288" y="1192"/>
                    </a:lnTo>
                    <a:lnTo>
                      <a:pt x="292" y="1192"/>
                    </a:lnTo>
                    <a:lnTo>
                      <a:pt x="296" y="1192"/>
                    </a:lnTo>
                    <a:lnTo>
                      <a:pt x="300" y="1192"/>
                    </a:lnTo>
                    <a:lnTo>
                      <a:pt x="300" y="1192"/>
                    </a:lnTo>
                    <a:lnTo>
                      <a:pt x="300" y="1192"/>
                    </a:lnTo>
                    <a:lnTo>
                      <a:pt x="300" y="1192"/>
                    </a:lnTo>
                    <a:lnTo>
                      <a:pt x="304" y="1192"/>
                    </a:lnTo>
                    <a:lnTo>
                      <a:pt x="304" y="1192"/>
                    </a:lnTo>
                    <a:lnTo>
                      <a:pt x="304" y="1192"/>
                    </a:lnTo>
                    <a:lnTo>
                      <a:pt x="308" y="1192"/>
                    </a:lnTo>
                    <a:lnTo>
                      <a:pt x="308" y="1192"/>
                    </a:lnTo>
                    <a:lnTo>
                      <a:pt x="308" y="1188"/>
                    </a:lnTo>
                    <a:lnTo>
                      <a:pt x="308" y="1188"/>
                    </a:lnTo>
                    <a:lnTo>
                      <a:pt x="308" y="1188"/>
                    </a:lnTo>
                    <a:lnTo>
                      <a:pt x="308" y="1188"/>
                    </a:lnTo>
                    <a:lnTo>
                      <a:pt x="312" y="1188"/>
                    </a:lnTo>
                    <a:lnTo>
                      <a:pt x="312" y="1188"/>
                    </a:lnTo>
                    <a:lnTo>
                      <a:pt x="312" y="1188"/>
                    </a:lnTo>
                    <a:lnTo>
                      <a:pt x="312" y="1188"/>
                    </a:lnTo>
                    <a:lnTo>
                      <a:pt x="312" y="1188"/>
                    </a:lnTo>
                    <a:lnTo>
                      <a:pt x="312" y="1188"/>
                    </a:lnTo>
                    <a:lnTo>
                      <a:pt x="312" y="1188"/>
                    </a:lnTo>
                    <a:lnTo>
                      <a:pt x="312" y="1188"/>
                    </a:lnTo>
                    <a:lnTo>
                      <a:pt x="316" y="1188"/>
                    </a:lnTo>
                    <a:lnTo>
                      <a:pt x="316" y="1188"/>
                    </a:lnTo>
                    <a:lnTo>
                      <a:pt x="316" y="1184"/>
                    </a:lnTo>
                    <a:lnTo>
                      <a:pt x="316" y="1184"/>
                    </a:lnTo>
                    <a:lnTo>
                      <a:pt x="316" y="1184"/>
                    </a:lnTo>
                    <a:lnTo>
                      <a:pt x="316" y="1184"/>
                    </a:lnTo>
                    <a:lnTo>
                      <a:pt x="316" y="1184"/>
                    </a:lnTo>
                    <a:lnTo>
                      <a:pt x="316" y="1184"/>
                    </a:lnTo>
                    <a:lnTo>
                      <a:pt x="316" y="1184"/>
                    </a:lnTo>
                    <a:lnTo>
                      <a:pt x="316" y="1180"/>
                    </a:lnTo>
                    <a:lnTo>
                      <a:pt x="316" y="1180"/>
                    </a:lnTo>
                    <a:lnTo>
                      <a:pt x="316" y="1180"/>
                    </a:lnTo>
                    <a:lnTo>
                      <a:pt x="316" y="1180"/>
                    </a:lnTo>
                    <a:lnTo>
                      <a:pt x="316" y="1180"/>
                    </a:lnTo>
                    <a:lnTo>
                      <a:pt x="316" y="1176"/>
                    </a:lnTo>
                    <a:lnTo>
                      <a:pt x="316" y="1176"/>
                    </a:lnTo>
                    <a:lnTo>
                      <a:pt x="316" y="1176"/>
                    </a:lnTo>
                    <a:lnTo>
                      <a:pt x="316" y="1174"/>
                    </a:lnTo>
                    <a:lnTo>
                      <a:pt x="320" y="1174"/>
                    </a:lnTo>
                    <a:lnTo>
                      <a:pt x="320" y="1174"/>
                    </a:lnTo>
                    <a:lnTo>
                      <a:pt x="320" y="1174"/>
                    </a:lnTo>
                    <a:lnTo>
                      <a:pt x="320" y="1170"/>
                    </a:lnTo>
                    <a:lnTo>
                      <a:pt x="320" y="1170"/>
                    </a:lnTo>
                    <a:lnTo>
                      <a:pt x="320" y="1170"/>
                    </a:lnTo>
                    <a:lnTo>
                      <a:pt x="320" y="1166"/>
                    </a:lnTo>
                    <a:lnTo>
                      <a:pt x="320" y="1166"/>
                    </a:lnTo>
                    <a:lnTo>
                      <a:pt x="320" y="1166"/>
                    </a:lnTo>
                    <a:lnTo>
                      <a:pt x="320" y="1162"/>
                    </a:lnTo>
                    <a:lnTo>
                      <a:pt x="320" y="1162"/>
                    </a:lnTo>
                    <a:lnTo>
                      <a:pt x="320" y="1162"/>
                    </a:lnTo>
                    <a:lnTo>
                      <a:pt x="320" y="1158"/>
                    </a:lnTo>
                    <a:lnTo>
                      <a:pt x="320" y="1158"/>
                    </a:lnTo>
                    <a:lnTo>
                      <a:pt x="320" y="1154"/>
                    </a:lnTo>
                    <a:lnTo>
                      <a:pt x="320" y="1154"/>
                    </a:lnTo>
                    <a:lnTo>
                      <a:pt x="320" y="1151"/>
                    </a:lnTo>
                    <a:lnTo>
                      <a:pt x="320" y="1151"/>
                    </a:lnTo>
                    <a:lnTo>
                      <a:pt x="320" y="1147"/>
                    </a:lnTo>
                    <a:lnTo>
                      <a:pt x="320" y="1147"/>
                    </a:lnTo>
                    <a:lnTo>
                      <a:pt x="320" y="1147"/>
                    </a:lnTo>
                    <a:lnTo>
                      <a:pt x="320" y="1143"/>
                    </a:lnTo>
                    <a:lnTo>
                      <a:pt x="320" y="1143"/>
                    </a:lnTo>
                    <a:lnTo>
                      <a:pt x="324" y="1139"/>
                    </a:lnTo>
                    <a:lnTo>
                      <a:pt x="324" y="1139"/>
                    </a:lnTo>
                    <a:lnTo>
                      <a:pt x="324" y="1135"/>
                    </a:lnTo>
                    <a:lnTo>
                      <a:pt x="324" y="1135"/>
                    </a:lnTo>
                    <a:lnTo>
                      <a:pt x="324" y="1131"/>
                    </a:lnTo>
                    <a:lnTo>
                      <a:pt x="324" y="1131"/>
                    </a:lnTo>
                    <a:lnTo>
                      <a:pt x="324" y="1127"/>
                    </a:lnTo>
                    <a:lnTo>
                      <a:pt x="324" y="1125"/>
                    </a:lnTo>
                    <a:lnTo>
                      <a:pt x="324" y="1125"/>
                    </a:lnTo>
                    <a:lnTo>
                      <a:pt x="324" y="1125"/>
                    </a:lnTo>
                    <a:lnTo>
                      <a:pt x="324" y="1121"/>
                    </a:lnTo>
                    <a:lnTo>
                      <a:pt x="324" y="1117"/>
                    </a:lnTo>
                    <a:lnTo>
                      <a:pt x="324" y="1113"/>
                    </a:lnTo>
                    <a:lnTo>
                      <a:pt x="324" y="1113"/>
                    </a:lnTo>
                    <a:lnTo>
                      <a:pt x="324" y="1109"/>
                    </a:lnTo>
                    <a:lnTo>
                      <a:pt x="324" y="1109"/>
                    </a:lnTo>
                    <a:lnTo>
                      <a:pt x="324" y="1105"/>
                    </a:lnTo>
                    <a:lnTo>
                      <a:pt x="324" y="1105"/>
                    </a:lnTo>
                    <a:lnTo>
                      <a:pt x="324" y="1101"/>
                    </a:lnTo>
                    <a:lnTo>
                      <a:pt x="324" y="1101"/>
                    </a:lnTo>
                    <a:lnTo>
                      <a:pt x="324" y="1097"/>
                    </a:lnTo>
                    <a:lnTo>
                      <a:pt x="324" y="1097"/>
                    </a:lnTo>
                    <a:lnTo>
                      <a:pt x="324" y="1097"/>
                    </a:lnTo>
                    <a:lnTo>
                      <a:pt x="324" y="1093"/>
                    </a:lnTo>
                    <a:lnTo>
                      <a:pt x="324" y="1089"/>
                    </a:lnTo>
                    <a:lnTo>
                      <a:pt x="324" y="1089"/>
                    </a:lnTo>
                    <a:lnTo>
                      <a:pt x="324" y="1085"/>
                    </a:lnTo>
                    <a:lnTo>
                      <a:pt x="324" y="1085"/>
                    </a:lnTo>
                    <a:lnTo>
                      <a:pt x="324" y="1081"/>
                    </a:lnTo>
                    <a:lnTo>
                      <a:pt x="324" y="1079"/>
                    </a:lnTo>
                    <a:lnTo>
                      <a:pt x="324" y="1075"/>
                    </a:lnTo>
                    <a:lnTo>
                      <a:pt x="324" y="1075"/>
                    </a:lnTo>
                    <a:lnTo>
                      <a:pt x="324" y="1071"/>
                    </a:lnTo>
                    <a:lnTo>
                      <a:pt x="324" y="1071"/>
                    </a:lnTo>
                    <a:lnTo>
                      <a:pt x="324" y="1067"/>
                    </a:lnTo>
                    <a:lnTo>
                      <a:pt x="324" y="1063"/>
                    </a:lnTo>
                    <a:lnTo>
                      <a:pt x="324" y="1063"/>
                    </a:lnTo>
                    <a:lnTo>
                      <a:pt x="324" y="1059"/>
                    </a:lnTo>
                    <a:lnTo>
                      <a:pt x="328" y="1055"/>
                    </a:lnTo>
                    <a:lnTo>
                      <a:pt x="328" y="1055"/>
                    </a:lnTo>
                    <a:lnTo>
                      <a:pt x="328" y="1051"/>
                    </a:lnTo>
                    <a:lnTo>
                      <a:pt x="328" y="1051"/>
                    </a:lnTo>
                    <a:lnTo>
                      <a:pt x="328" y="1043"/>
                    </a:lnTo>
                    <a:lnTo>
                      <a:pt x="328" y="1039"/>
                    </a:lnTo>
                    <a:lnTo>
                      <a:pt x="328" y="1035"/>
                    </a:lnTo>
                    <a:lnTo>
                      <a:pt x="328" y="1029"/>
                    </a:lnTo>
                    <a:lnTo>
                      <a:pt x="328" y="1025"/>
                    </a:lnTo>
                    <a:lnTo>
                      <a:pt x="328" y="1021"/>
                    </a:lnTo>
                    <a:lnTo>
                      <a:pt x="328" y="1017"/>
                    </a:lnTo>
                    <a:lnTo>
                      <a:pt x="328" y="1013"/>
                    </a:lnTo>
                    <a:lnTo>
                      <a:pt x="328" y="1005"/>
                    </a:lnTo>
                    <a:lnTo>
                      <a:pt x="328" y="1001"/>
                    </a:lnTo>
                    <a:lnTo>
                      <a:pt x="328" y="997"/>
                    </a:lnTo>
                    <a:lnTo>
                      <a:pt x="328" y="989"/>
                    </a:lnTo>
                    <a:lnTo>
                      <a:pt x="328" y="985"/>
                    </a:lnTo>
                    <a:lnTo>
                      <a:pt x="328" y="983"/>
                    </a:lnTo>
                    <a:lnTo>
                      <a:pt x="328" y="975"/>
                    </a:lnTo>
                    <a:lnTo>
                      <a:pt x="328" y="967"/>
                    </a:lnTo>
                    <a:lnTo>
                      <a:pt x="328" y="963"/>
                    </a:lnTo>
                    <a:lnTo>
                      <a:pt x="328" y="955"/>
                    </a:lnTo>
                    <a:lnTo>
                      <a:pt x="328" y="951"/>
                    </a:lnTo>
                    <a:lnTo>
                      <a:pt x="328" y="947"/>
                    </a:lnTo>
                    <a:lnTo>
                      <a:pt x="328" y="937"/>
                    </a:lnTo>
                    <a:lnTo>
                      <a:pt x="328" y="929"/>
                    </a:lnTo>
                    <a:lnTo>
                      <a:pt x="328" y="921"/>
                    </a:lnTo>
                    <a:lnTo>
                      <a:pt x="332" y="909"/>
                    </a:lnTo>
                    <a:lnTo>
                      <a:pt x="332" y="897"/>
                    </a:lnTo>
                    <a:lnTo>
                      <a:pt x="332" y="891"/>
                    </a:lnTo>
                    <a:lnTo>
                      <a:pt x="332" y="875"/>
                    </a:lnTo>
                    <a:lnTo>
                      <a:pt x="332" y="863"/>
                    </a:lnTo>
                    <a:lnTo>
                      <a:pt x="332" y="847"/>
                    </a:lnTo>
                    <a:lnTo>
                      <a:pt x="332" y="837"/>
                    </a:lnTo>
                    <a:lnTo>
                      <a:pt x="332" y="821"/>
                    </a:lnTo>
                    <a:lnTo>
                      <a:pt x="332" y="805"/>
                    </a:lnTo>
                    <a:lnTo>
                      <a:pt x="332" y="791"/>
                    </a:lnTo>
                    <a:lnTo>
                      <a:pt x="332" y="775"/>
                    </a:lnTo>
                    <a:lnTo>
                      <a:pt x="332" y="751"/>
                    </a:lnTo>
                    <a:lnTo>
                      <a:pt x="332" y="729"/>
                    </a:lnTo>
                    <a:lnTo>
                      <a:pt x="332" y="701"/>
                    </a:lnTo>
                    <a:lnTo>
                      <a:pt x="334" y="663"/>
                    </a:lnTo>
                    <a:lnTo>
                      <a:pt x="334" y="629"/>
                    </a:lnTo>
                    <a:lnTo>
                      <a:pt x="334" y="603"/>
                    </a:lnTo>
                    <a:lnTo>
                      <a:pt x="334" y="575"/>
                    </a:lnTo>
                    <a:lnTo>
                      <a:pt x="334" y="557"/>
                    </a:lnTo>
                    <a:lnTo>
                      <a:pt x="334" y="541"/>
                    </a:lnTo>
                    <a:lnTo>
                      <a:pt x="334" y="521"/>
                    </a:lnTo>
                    <a:lnTo>
                      <a:pt x="334" y="507"/>
                    </a:lnTo>
                    <a:lnTo>
                      <a:pt x="334" y="491"/>
                    </a:lnTo>
                    <a:lnTo>
                      <a:pt x="334" y="479"/>
                    </a:lnTo>
                    <a:lnTo>
                      <a:pt x="334" y="467"/>
                    </a:lnTo>
                    <a:lnTo>
                      <a:pt x="338" y="457"/>
                    </a:lnTo>
                    <a:lnTo>
                      <a:pt x="338" y="445"/>
                    </a:lnTo>
                    <a:lnTo>
                      <a:pt x="338" y="433"/>
                    </a:lnTo>
                    <a:lnTo>
                      <a:pt x="338" y="425"/>
                    </a:lnTo>
                    <a:lnTo>
                      <a:pt x="338" y="415"/>
                    </a:lnTo>
                    <a:lnTo>
                      <a:pt x="338" y="407"/>
                    </a:lnTo>
                    <a:lnTo>
                      <a:pt x="338" y="399"/>
                    </a:lnTo>
                    <a:lnTo>
                      <a:pt x="338" y="391"/>
                    </a:lnTo>
                    <a:lnTo>
                      <a:pt x="338" y="383"/>
                    </a:lnTo>
                    <a:lnTo>
                      <a:pt x="338" y="375"/>
                    </a:lnTo>
                    <a:lnTo>
                      <a:pt x="338" y="371"/>
                    </a:lnTo>
                    <a:lnTo>
                      <a:pt x="338" y="365"/>
                    </a:lnTo>
                    <a:lnTo>
                      <a:pt x="338" y="361"/>
                    </a:lnTo>
                    <a:lnTo>
                      <a:pt x="338" y="357"/>
                    </a:lnTo>
                    <a:lnTo>
                      <a:pt x="338" y="353"/>
                    </a:lnTo>
                    <a:lnTo>
                      <a:pt x="338" y="349"/>
                    </a:lnTo>
                    <a:lnTo>
                      <a:pt x="342" y="345"/>
                    </a:lnTo>
                    <a:lnTo>
                      <a:pt x="342" y="345"/>
                    </a:lnTo>
                    <a:lnTo>
                      <a:pt x="342" y="341"/>
                    </a:lnTo>
                    <a:lnTo>
                      <a:pt x="342" y="337"/>
                    </a:lnTo>
                    <a:lnTo>
                      <a:pt x="342" y="337"/>
                    </a:lnTo>
                    <a:lnTo>
                      <a:pt x="342" y="337"/>
                    </a:lnTo>
                    <a:lnTo>
                      <a:pt x="342" y="337"/>
                    </a:lnTo>
                    <a:lnTo>
                      <a:pt x="342" y="337"/>
                    </a:lnTo>
                    <a:lnTo>
                      <a:pt x="342" y="337"/>
                    </a:lnTo>
                    <a:lnTo>
                      <a:pt x="342" y="337"/>
                    </a:lnTo>
                    <a:lnTo>
                      <a:pt x="342" y="337"/>
                    </a:lnTo>
                    <a:lnTo>
                      <a:pt x="342" y="341"/>
                    </a:lnTo>
                    <a:lnTo>
                      <a:pt x="342" y="345"/>
                    </a:lnTo>
                    <a:lnTo>
                      <a:pt x="342" y="345"/>
                    </a:lnTo>
                    <a:lnTo>
                      <a:pt x="342" y="349"/>
                    </a:lnTo>
                    <a:lnTo>
                      <a:pt x="342" y="353"/>
                    </a:lnTo>
                    <a:lnTo>
                      <a:pt x="346" y="361"/>
                    </a:lnTo>
                    <a:lnTo>
                      <a:pt x="346" y="365"/>
                    </a:lnTo>
                    <a:lnTo>
                      <a:pt x="346" y="369"/>
                    </a:lnTo>
                    <a:lnTo>
                      <a:pt x="346" y="375"/>
                    </a:lnTo>
                    <a:lnTo>
                      <a:pt x="346" y="383"/>
                    </a:lnTo>
                    <a:lnTo>
                      <a:pt x="346" y="391"/>
                    </a:lnTo>
                    <a:lnTo>
                      <a:pt x="346" y="399"/>
                    </a:lnTo>
                    <a:lnTo>
                      <a:pt x="346" y="407"/>
                    </a:lnTo>
                    <a:lnTo>
                      <a:pt x="346" y="415"/>
                    </a:lnTo>
                    <a:lnTo>
                      <a:pt x="346" y="421"/>
                    </a:lnTo>
                    <a:lnTo>
                      <a:pt x="346" y="433"/>
                    </a:lnTo>
                    <a:lnTo>
                      <a:pt x="346" y="445"/>
                    </a:lnTo>
                    <a:lnTo>
                      <a:pt x="346" y="457"/>
                    </a:lnTo>
                    <a:lnTo>
                      <a:pt x="346" y="471"/>
                    </a:lnTo>
                    <a:lnTo>
                      <a:pt x="346" y="483"/>
                    </a:lnTo>
                    <a:lnTo>
                      <a:pt x="346" y="499"/>
                    </a:lnTo>
                    <a:lnTo>
                      <a:pt x="350" y="517"/>
                    </a:lnTo>
                    <a:lnTo>
                      <a:pt x="350" y="533"/>
                    </a:lnTo>
                    <a:lnTo>
                      <a:pt x="350" y="557"/>
                    </a:lnTo>
                    <a:lnTo>
                      <a:pt x="350" y="579"/>
                    </a:lnTo>
                    <a:lnTo>
                      <a:pt x="350" y="607"/>
                    </a:lnTo>
                    <a:lnTo>
                      <a:pt x="350" y="645"/>
                    </a:lnTo>
                    <a:lnTo>
                      <a:pt x="350" y="683"/>
                    </a:lnTo>
                    <a:lnTo>
                      <a:pt x="354" y="705"/>
                    </a:lnTo>
                    <a:lnTo>
                      <a:pt x="354" y="725"/>
                    </a:lnTo>
                    <a:lnTo>
                      <a:pt x="354" y="745"/>
                    </a:lnTo>
                    <a:lnTo>
                      <a:pt x="354" y="763"/>
                    </a:lnTo>
                    <a:lnTo>
                      <a:pt x="354" y="779"/>
                    </a:lnTo>
                    <a:lnTo>
                      <a:pt x="354" y="795"/>
                    </a:lnTo>
                    <a:lnTo>
                      <a:pt x="354" y="805"/>
                    </a:lnTo>
                    <a:lnTo>
                      <a:pt x="354" y="821"/>
                    </a:lnTo>
                    <a:lnTo>
                      <a:pt x="354" y="833"/>
                    </a:lnTo>
                    <a:lnTo>
                      <a:pt x="354" y="843"/>
                    </a:lnTo>
                    <a:lnTo>
                      <a:pt x="354" y="859"/>
                    </a:lnTo>
                    <a:lnTo>
                      <a:pt x="358" y="871"/>
                    </a:lnTo>
                    <a:lnTo>
                      <a:pt x="358" y="883"/>
                    </a:lnTo>
                    <a:lnTo>
                      <a:pt x="358" y="893"/>
                    </a:lnTo>
                    <a:lnTo>
                      <a:pt x="358" y="901"/>
                    </a:lnTo>
                    <a:lnTo>
                      <a:pt x="358" y="913"/>
                    </a:lnTo>
                    <a:lnTo>
                      <a:pt x="358" y="921"/>
                    </a:lnTo>
                    <a:lnTo>
                      <a:pt x="358" y="929"/>
                    </a:lnTo>
                    <a:lnTo>
                      <a:pt x="358" y="937"/>
                    </a:lnTo>
                    <a:lnTo>
                      <a:pt x="358" y="939"/>
                    </a:lnTo>
                    <a:lnTo>
                      <a:pt x="358" y="947"/>
                    </a:lnTo>
                    <a:lnTo>
                      <a:pt x="358" y="951"/>
                    </a:lnTo>
                    <a:lnTo>
                      <a:pt x="358" y="959"/>
                    </a:lnTo>
                    <a:lnTo>
                      <a:pt x="358" y="963"/>
                    </a:lnTo>
                    <a:lnTo>
                      <a:pt x="358" y="971"/>
                    </a:lnTo>
                    <a:lnTo>
                      <a:pt x="358" y="975"/>
                    </a:lnTo>
                    <a:lnTo>
                      <a:pt x="358" y="979"/>
                    </a:lnTo>
                    <a:lnTo>
                      <a:pt x="358" y="985"/>
                    </a:lnTo>
                    <a:lnTo>
                      <a:pt x="358" y="989"/>
                    </a:lnTo>
                    <a:lnTo>
                      <a:pt x="362" y="993"/>
                    </a:lnTo>
                    <a:lnTo>
                      <a:pt x="362" y="1001"/>
                    </a:lnTo>
                    <a:lnTo>
                      <a:pt x="362" y="1005"/>
                    </a:lnTo>
                    <a:lnTo>
                      <a:pt x="362" y="1009"/>
                    </a:lnTo>
                    <a:lnTo>
                      <a:pt x="362" y="1013"/>
                    </a:lnTo>
                    <a:lnTo>
                      <a:pt x="362" y="1017"/>
                    </a:lnTo>
                    <a:lnTo>
                      <a:pt x="362" y="1025"/>
                    </a:lnTo>
                    <a:lnTo>
                      <a:pt x="362" y="1029"/>
                    </a:lnTo>
                    <a:lnTo>
                      <a:pt x="362" y="1033"/>
                    </a:lnTo>
                    <a:lnTo>
                      <a:pt x="362" y="1035"/>
                    </a:lnTo>
                    <a:lnTo>
                      <a:pt x="362" y="1039"/>
                    </a:lnTo>
                    <a:lnTo>
                      <a:pt x="362" y="1047"/>
                    </a:lnTo>
                    <a:lnTo>
                      <a:pt x="362" y="1051"/>
                    </a:lnTo>
                    <a:lnTo>
                      <a:pt x="362" y="1051"/>
                    </a:lnTo>
                    <a:lnTo>
                      <a:pt x="362" y="1059"/>
                    </a:lnTo>
                    <a:lnTo>
                      <a:pt x="362" y="1063"/>
                    </a:lnTo>
                    <a:lnTo>
                      <a:pt x="362" y="1063"/>
                    </a:lnTo>
                    <a:lnTo>
                      <a:pt x="362" y="1067"/>
                    </a:lnTo>
                    <a:lnTo>
                      <a:pt x="362" y="1071"/>
                    </a:lnTo>
                    <a:lnTo>
                      <a:pt x="362" y="1075"/>
                    </a:lnTo>
                    <a:lnTo>
                      <a:pt x="362" y="1079"/>
                    </a:lnTo>
                    <a:lnTo>
                      <a:pt x="362" y="1081"/>
                    </a:lnTo>
                    <a:lnTo>
                      <a:pt x="362" y="1085"/>
                    </a:lnTo>
                    <a:lnTo>
                      <a:pt x="362" y="1085"/>
                    </a:lnTo>
                    <a:lnTo>
                      <a:pt x="362" y="1089"/>
                    </a:lnTo>
                    <a:lnTo>
                      <a:pt x="362" y="1093"/>
                    </a:lnTo>
                    <a:lnTo>
                      <a:pt x="366" y="1097"/>
                    </a:lnTo>
                    <a:lnTo>
                      <a:pt x="366" y="1097"/>
                    </a:lnTo>
                    <a:lnTo>
                      <a:pt x="366" y="1101"/>
                    </a:lnTo>
                    <a:lnTo>
                      <a:pt x="366" y="1105"/>
                    </a:lnTo>
                    <a:lnTo>
                      <a:pt x="366" y="1105"/>
                    </a:lnTo>
                    <a:lnTo>
                      <a:pt x="366" y="1109"/>
                    </a:lnTo>
                    <a:lnTo>
                      <a:pt x="366" y="1113"/>
                    </a:lnTo>
                    <a:lnTo>
                      <a:pt x="366" y="1113"/>
                    </a:lnTo>
                    <a:lnTo>
                      <a:pt x="366" y="1113"/>
                    </a:lnTo>
                    <a:lnTo>
                      <a:pt x="366" y="1117"/>
                    </a:lnTo>
                    <a:lnTo>
                      <a:pt x="366" y="1117"/>
                    </a:lnTo>
                    <a:lnTo>
                      <a:pt x="366" y="1117"/>
                    </a:lnTo>
                    <a:lnTo>
                      <a:pt x="366" y="1121"/>
                    </a:lnTo>
                    <a:lnTo>
                      <a:pt x="366" y="1121"/>
                    </a:lnTo>
                    <a:lnTo>
                      <a:pt x="366" y="1121"/>
                    </a:lnTo>
                    <a:lnTo>
                      <a:pt x="366" y="1121"/>
                    </a:lnTo>
                    <a:lnTo>
                      <a:pt x="366" y="1125"/>
                    </a:lnTo>
                    <a:lnTo>
                      <a:pt x="366" y="1125"/>
                    </a:lnTo>
                    <a:lnTo>
                      <a:pt x="366" y="1127"/>
                    </a:lnTo>
                    <a:lnTo>
                      <a:pt x="366" y="1127"/>
                    </a:lnTo>
                    <a:lnTo>
                      <a:pt x="366" y="1131"/>
                    </a:lnTo>
                    <a:lnTo>
                      <a:pt x="366" y="1131"/>
                    </a:lnTo>
                    <a:lnTo>
                      <a:pt x="366" y="1135"/>
                    </a:lnTo>
                    <a:lnTo>
                      <a:pt x="366" y="1135"/>
                    </a:lnTo>
                    <a:lnTo>
                      <a:pt x="366" y="1139"/>
                    </a:lnTo>
                    <a:lnTo>
                      <a:pt x="366" y="1139"/>
                    </a:lnTo>
                    <a:lnTo>
                      <a:pt x="370" y="1143"/>
                    </a:lnTo>
                    <a:lnTo>
                      <a:pt x="370" y="1143"/>
                    </a:lnTo>
                    <a:lnTo>
                      <a:pt x="370" y="1147"/>
                    </a:lnTo>
                    <a:lnTo>
                      <a:pt x="370" y="1147"/>
                    </a:lnTo>
                    <a:lnTo>
                      <a:pt x="370" y="1151"/>
                    </a:lnTo>
                    <a:lnTo>
                      <a:pt x="370" y="1151"/>
                    </a:lnTo>
                    <a:lnTo>
                      <a:pt x="370" y="1154"/>
                    </a:lnTo>
                    <a:lnTo>
                      <a:pt x="370" y="1154"/>
                    </a:lnTo>
                    <a:lnTo>
                      <a:pt x="370" y="1154"/>
                    </a:lnTo>
                    <a:lnTo>
                      <a:pt x="370" y="1158"/>
                    </a:lnTo>
                    <a:lnTo>
                      <a:pt x="370" y="1158"/>
                    </a:lnTo>
                    <a:lnTo>
                      <a:pt x="370" y="1162"/>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59"/>
              <p:cNvSpPr>
                <a:spLocks/>
              </p:cNvSpPr>
              <p:nvPr/>
            </p:nvSpPr>
            <p:spPr bwMode="auto">
              <a:xfrm>
                <a:off x="3023" y="1330"/>
                <a:ext cx="100" cy="432"/>
              </a:xfrm>
              <a:custGeom>
                <a:avLst/>
                <a:gdLst>
                  <a:gd name="T0" fmla="*/ 4 w 199"/>
                  <a:gd name="T1" fmla="*/ 847 h 865"/>
                  <a:gd name="T2" fmla="*/ 4 w 199"/>
                  <a:gd name="T3" fmla="*/ 853 h 865"/>
                  <a:gd name="T4" fmla="*/ 8 w 199"/>
                  <a:gd name="T5" fmla="*/ 857 h 865"/>
                  <a:gd name="T6" fmla="*/ 10 w 199"/>
                  <a:gd name="T7" fmla="*/ 861 h 865"/>
                  <a:gd name="T8" fmla="*/ 18 w 199"/>
                  <a:gd name="T9" fmla="*/ 861 h 865"/>
                  <a:gd name="T10" fmla="*/ 22 w 199"/>
                  <a:gd name="T11" fmla="*/ 857 h 865"/>
                  <a:gd name="T12" fmla="*/ 22 w 199"/>
                  <a:gd name="T13" fmla="*/ 853 h 865"/>
                  <a:gd name="T14" fmla="*/ 22 w 199"/>
                  <a:gd name="T15" fmla="*/ 847 h 865"/>
                  <a:gd name="T16" fmla="*/ 26 w 199"/>
                  <a:gd name="T17" fmla="*/ 835 h 865"/>
                  <a:gd name="T18" fmla="*/ 26 w 199"/>
                  <a:gd name="T19" fmla="*/ 824 h 865"/>
                  <a:gd name="T20" fmla="*/ 26 w 199"/>
                  <a:gd name="T21" fmla="*/ 808 h 865"/>
                  <a:gd name="T22" fmla="*/ 30 w 199"/>
                  <a:gd name="T23" fmla="*/ 790 h 865"/>
                  <a:gd name="T24" fmla="*/ 30 w 199"/>
                  <a:gd name="T25" fmla="*/ 766 h 865"/>
                  <a:gd name="T26" fmla="*/ 30 w 199"/>
                  <a:gd name="T27" fmla="*/ 740 h 865"/>
                  <a:gd name="T28" fmla="*/ 34 w 199"/>
                  <a:gd name="T29" fmla="*/ 702 h 865"/>
                  <a:gd name="T30" fmla="*/ 34 w 199"/>
                  <a:gd name="T31" fmla="*/ 656 h 865"/>
                  <a:gd name="T32" fmla="*/ 34 w 199"/>
                  <a:gd name="T33" fmla="*/ 594 h 865"/>
                  <a:gd name="T34" fmla="*/ 38 w 199"/>
                  <a:gd name="T35" fmla="*/ 456 h 865"/>
                  <a:gd name="T36" fmla="*/ 42 w 199"/>
                  <a:gd name="T37" fmla="*/ 360 h 865"/>
                  <a:gd name="T38" fmla="*/ 42 w 199"/>
                  <a:gd name="T39" fmla="*/ 260 h 865"/>
                  <a:gd name="T40" fmla="*/ 46 w 199"/>
                  <a:gd name="T41" fmla="*/ 210 h 865"/>
                  <a:gd name="T42" fmla="*/ 46 w 199"/>
                  <a:gd name="T43" fmla="*/ 188 h 865"/>
                  <a:gd name="T44" fmla="*/ 50 w 199"/>
                  <a:gd name="T45" fmla="*/ 198 h 865"/>
                  <a:gd name="T46" fmla="*/ 54 w 199"/>
                  <a:gd name="T47" fmla="*/ 244 h 865"/>
                  <a:gd name="T48" fmla="*/ 54 w 199"/>
                  <a:gd name="T49" fmla="*/ 332 h 865"/>
                  <a:gd name="T50" fmla="*/ 58 w 199"/>
                  <a:gd name="T51" fmla="*/ 498 h 865"/>
                  <a:gd name="T52" fmla="*/ 60 w 199"/>
                  <a:gd name="T53" fmla="*/ 606 h 865"/>
                  <a:gd name="T54" fmla="*/ 60 w 199"/>
                  <a:gd name="T55" fmla="*/ 656 h 865"/>
                  <a:gd name="T56" fmla="*/ 63 w 199"/>
                  <a:gd name="T57" fmla="*/ 702 h 865"/>
                  <a:gd name="T58" fmla="*/ 63 w 199"/>
                  <a:gd name="T59" fmla="*/ 736 h 865"/>
                  <a:gd name="T60" fmla="*/ 67 w 199"/>
                  <a:gd name="T61" fmla="*/ 762 h 865"/>
                  <a:gd name="T62" fmla="*/ 67 w 199"/>
                  <a:gd name="T63" fmla="*/ 786 h 865"/>
                  <a:gd name="T64" fmla="*/ 67 w 199"/>
                  <a:gd name="T65" fmla="*/ 804 h 865"/>
                  <a:gd name="T66" fmla="*/ 71 w 199"/>
                  <a:gd name="T67" fmla="*/ 824 h 865"/>
                  <a:gd name="T68" fmla="*/ 71 w 199"/>
                  <a:gd name="T69" fmla="*/ 835 h 865"/>
                  <a:gd name="T70" fmla="*/ 75 w 199"/>
                  <a:gd name="T71" fmla="*/ 847 h 865"/>
                  <a:gd name="T72" fmla="*/ 75 w 199"/>
                  <a:gd name="T73" fmla="*/ 853 h 865"/>
                  <a:gd name="T74" fmla="*/ 79 w 199"/>
                  <a:gd name="T75" fmla="*/ 857 h 865"/>
                  <a:gd name="T76" fmla="*/ 83 w 199"/>
                  <a:gd name="T77" fmla="*/ 861 h 865"/>
                  <a:gd name="T78" fmla="*/ 91 w 199"/>
                  <a:gd name="T79" fmla="*/ 865 h 865"/>
                  <a:gd name="T80" fmla="*/ 105 w 199"/>
                  <a:gd name="T81" fmla="*/ 865 h 865"/>
                  <a:gd name="T82" fmla="*/ 137 w 199"/>
                  <a:gd name="T83" fmla="*/ 865 h 865"/>
                  <a:gd name="T84" fmla="*/ 159 w 199"/>
                  <a:gd name="T85" fmla="*/ 865 h 865"/>
                  <a:gd name="T86" fmla="*/ 163 w 199"/>
                  <a:gd name="T87" fmla="*/ 865 h 865"/>
                  <a:gd name="T88" fmla="*/ 163 w 199"/>
                  <a:gd name="T89" fmla="*/ 865 h 865"/>
                  <a:gd name="T90" fmla="*/ 163 w 199"/>
                  <a:gd name="T91" fmla="*/ 865 h 865"/>
                  <a:gd name="T92" fmla="*/ 167 w 199"/>
                  <a:gd name="T93" fmla="*/ 861 h 865"/>
                  <a:gd name="T94" fmla="*/ 171 w 199"/>
                  <a:gd name="T95" fmla="*/ 857 h 865"/>
                  <a:gd name="T96" fmla="*/ 175 w 199"/>
                  <a:gd name="T97" fmla="*/ 851 h 865"/>
                  <a:gd name="T98" fmla="*/ 175 w 199"/>
                  <a:gd name="T99" fmla="*/ 843 h 865"/>
                  <a:gd name="T100" fmla="*/ 175 w 199"/>
                  <a:gd name="T101" fmla="*/ 831 h 865"/>
                  <a:gd name="T102" fmla="*/ 179 w 199"/>
                  <a:gd name="T103" fmla="*/ 816 h 865"/>
                  <a:gd name="T104" fmla="*/ 179 w 199"/>
                  <a:gd name="T105" fmla="*/ 802 h 865"/>
                  <a:gd name="T106" fmla="*/ 179 w 199"/>
                  <a:gd name="T107" fmla="*/ 782 h 865"/>
                  <a:gd name="T108" fmla="*/ 179 w 199"/>
                  <a:gd name="T109" fmla="*/ 758 h 865"/>
                  <a:gd name="T110" fmla="*/ 183 w 199"/>
                  <a:gd name="T111" fmla="*/ 732 h 865"/>
                  <a:gd name="T112" fmla="*/ 183 w 199"/>
                  <a:gd name="T113" fmla="*/ 686 h 865"/>
                  <a:gd name="T114" fmla="*/ 183 w 199"/>
                  <a:gd name="T115" fmla="*/ 632 h 865"/>
                  <a:gd name="T116" fmla="*/ 187 w 199"/>
                  <a:gd name="T117" fmla="*/ 552 h 865"/>
                  <a:gd name="T118" fmla="*/ 187 w 199"/>
                  <a:gd name="T119" fmla="*/ 422 h 865"/>
                  <a:gd name="T120" fmla="*/ 191 w 199"/>
                  <a:gd name="T121" fmla="*/ 194 h 865"/>
                  <a:gd name="T122" fmla="*/ 195 w 199"/>
                  <a:gd name="T123" fmla="*/ 88 h 865"/>
                  <a:gd name="T124" fmla="*/ 195 w 199"/>
                  <a:gd name="T125" fmla="*/ 22 h 8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99" h="865">
                    <a:moveTo>
                      <a:pt x="0" y="839"/>
                    </a:moveTo>
                    <a:lnTo>
                      <a:pt x="0" y="839"/>
                    </a:lnTo>
                    <a:lnTo>
                      <a:pt x="0" y="839"/>
                    </a:lnTo>
                    <a:lnTo>
                      <a:pt x="0" y="843"/>
                    </a:lnTo>
                    <a:lnTo>
                      <a:pt x="0" y="843"/>
                    </a:lnTo>
                    <a:lnTo>
                      <a:pt x="0" y="843"/>
                    </a:lnTo>
                    <a:lnTo>
                      <a:pt x="4" y="843"/>
                    </a:lnTo>
                    <a:lnTo>
                      <a:pt x="4" y="847"/>
                    </a:lnTo>
                    <a:lnTo>
                      <a:pt x="4" y="847"/>
                    </a:lnTo>
                    <a:lnTo>
                      <a:pt x="4" y="847"/>
                    </a:lnTo>
                    <a:lnTo>
                      <a:pt x="4" y="851"/>
                    </a:lnTo>
                    <a:lnTo>
                      <a:pt x="4" y="851"/>
                    </a:lnTo>
                    <a:lnTo>
                      <a:pt x="4" y="851"/>
                    </a:lnTo>
                    <a:lnTo>
                      <a:pt x="4" y="851"/>
                    </a:lnTo>
                    <a:lnTo>
                      <a:pt x="4" y="853"/>
                    </a:lnTo>
                    <a:lnTo>
                      <a:pt x="4" y="853"/>
                    </a:lnTo>
                    <a:lnTo>
                      <a:pt x="4" y="853"/>
                    </a:lnTo>
                    <a:lnTo>
                      <a:pt x="8" y="853"/>
                    </a:lnTo>
                    <a:lnTo>
                      <a:pt x="8" y="857"/>
                    </a:lnTo>
                    <a:lnTo>
                      <a:pt x="8" y="857"/>
                    </a:lnTo>
                    <a:lnTo>
                      <a:pt x="8" y="857"/>
                    </a:lnTo>
                    <a:lnTo>
                      <a:pt x="8" y="857"/>
                    </a:lnTo>
                    <a:lnTo>
                      <a:pt x="8" y="857"/>
                    </a:lnTo>
                    <a:lnTo>
                      <a:pt x="8" y="857"/>
                    </a:lnTo>
                    <a:lnTo>
                      <a:pt x="8" y="861"/>
                    </a:lnTo>
                    <a:lnTo>
                      <a:pt x="8" y="861"/>
                    </a:lnTo>
                    <a:lnTo>
                      <a:pt x="10" y="861"/>
                    </a:lnTo>
                    <a:lnTo>
                      <a:pt x="10" y="861"/>
                    </a:lnTo>
                    <a:lnTo>
                      <a:pt x="10" y="861"/>
                    </a:lnTo>
                    <a:lnTo>
                      <a:pt x="10" y="861"/>
                    </a:lnTo>
                    <a:lnTo>
                      <a:pt x="10" y="861"/>
                    </a:lnTo>
                    <a:lnTo>
                      <a:pt x="10" y="861"/>
                    </a:lnTo>
                    <a:lnTo>
                      <a:pt x="14" y="861"/>
                    </a:lnTo>
                    <a:lnTo>
                      <a:pt x="14" y="861"/>
                    </a:lnTo>
                    <a:lnTo>
                      <a:pt x="14" y="861"/>
                    </a:lnTo>
                    <a:lnTo>
                      <a:pt x="14" y="861"/>
                    </a:lnTo>
                    <a:lnTo>
                      <a:pt x="14" y="861"/>
                    </a:lnTo>
                    <a:lnTo>
                      <a:pt x="14" y="861"/>
                    </a:lnTo>
                    <a:lnTo>
                      <a:pt x="18" y="861"/>
                    </a:lnTo>
                    <a:lnTo>
                      <a:pt x="18" y="861"/>
                    </a:lnTo>
                    <a:lnTo>
                      <a:pt x="18" y="861"/>
                    </a:lnTo>
                    <a:lnTo>
                      <a:pt x="18" y="861"/>
                    </a:lnTo>
                    <a:lnTo>
                      <a:pt x="18" y="861"/>
                    </a:lnTo>
                    <a:lnTo>
                      <a:pt x="18" y="861"/>
                    </a:lnTo>
                    <a:lnTo>
                      <a:pt x="18" y="861"/>
                    </a:lnTo>
                    <a:lnTo>
                      <a:pt x="18" y="861"/>
                    </a:lnTo>
                    <a:lnTo>
                      <a:pt x="18" y="861"/>
                    </a:lnTo>
                    <a:lnTo>
                      <a:pt x="22" y="857"/>
                    </a:lnTo>
                    <a:lnTo>
                      <a:pt x="22" y="857"/>
                    </a:lnTo>
                    <a:lnTo>
                      <a:pt x="22" y="857"/>
                    </a:lnTo>
                    <a:lnTo>
                      <a:pt x="22" y="857"/>
                    </a:lnTo>
                    <a:lnTo>
                      <a:pt x="22" y="857"/>
                    </a:lnTo>
                    <a:lnTo>
                      <a:pt x="22" y="857"/>
                    </a:lnTo>
                    <a:lnTo>
                      <a:pt x="22" y="853"/>
                    </a:lnTo>
                    <a:lnTo>
                      <a:pt x="22" y="853"/>
                    </a:lnTo>
                    <a:lnTo>
                      <a:pt x="22" y="853"/>
                    </a:lnTo>
                    <a:lnTo>
                      <a:pt x="22" y="853"/>
                    </a:lnTo>
                    <a:lnTo>
                      <a:pt x="22" y="853"/>
                    </a:lnTo>
                    <a:lnTo>
                      <a:pt x="22" y="851"/>
                    </a:lnTo>
                    <a:lnTo>
                      <a:pt x="22" y="851"/>
                    </a:lnTo>
                    <a:lnTo>
                      <a:pt x="22" y="851"/>
                    </a:lnTo>
                    <a:lnTo>
                      <a:pt x="22" y="851"/>
                    </a:lnTo>
                    <a:lnTo>
                      <a:pt x="22" y="847"/>
                    </a:lnTo>
                    <a:lnTo>
                      <a:pt x="22" y="847"/>
                    </a:lnTo>
                    <a:lnTo>
                      <a:pt x="22" y="847"/>
                    </a:lnTo>
                    <a:lnTo>
                      <a:pt x="22" y="843"/>
                    </a:lnTo>
                    <a:lnTo>
                      <a:pt x="26" y="843"/>
                    </a:lnTo>
                    <a:lnTo>
                      <a:pt x="26" y="843"/>
                    </a:lnTo>
                    <a:lnTo>
                      <a:pt x="26" y="843"/>
                    </a:lnTo>
                    <a:lnTo>
                      <a:pt x="26" y="839"/>
                    </a:lnTo>
                    <a:lnTo>
                      <a:pt x="26" y="839"/>
                    </a:lnTo>
                    <a:lnTo>
                      <a:pt x="26" y="835"/>
                    </a:lnTo>
                    <a:lnTo>
                      <a:pt x="26" y="835"/>
                    </a:lnTo>
                    <a:lnTo>
                      <a:pt x="26" y="835"/>
                    </a:lnTo>
                    <a:lnTo>
                      <a:pt x="26" y="831"/>
                    </a:lnTo>
                    <a:lnTo>
                      <a:pt x="26" y="831"/>
                    </a:lnTo>
                    <a:lnTo>
                      <a:pt x="26" y="828"/>
                    </a:lnTo>
                    <a:lnTo>
                      <a:pt x="26" y="828"/>
                    </a:lnTo>
                    <a:lnTo>
                      <a:pt x="26" y="824"/>
                    </a:lnTo>
                    <a:lnTo>
                      <a:pt x="26" y="824"/>
                    </a:lnTo>
                    <a:lnTo>
                      <a:pt x="26" y="820"/>
                    </a:lnTo>
                    <a:lnTo>
                      <a:pt x="26" y="820"/>
                    </a:lnTo>
                    <a:lnTo>
                      <a:pt x="26" y="816"/>
                    </a:lnTo>
                    <a:lnTo>
                      <a:pt x="26" y="816"/>
                    </a:lnTo>
                    <a:lnTo>
                      <a:pt x="26" y="812"/>
                    </a:lnTo>
                    <a:lnTo>
                      <a:pt x="26" y="812"/>
                    </a:lnTo>
                    <a:lnTo>
                      <a:pt x="26" y="808"/>
                    </a:lnTo>
                    <a:lnTo>
                      <a:pt x="26" y="808"/>
                    </a:lnTo>
                    <a:lnTo>
                      <a:pt x="26" y="804"/>
                    </a:lnTo>
                    <a:lnTo>
                      <a:pt x="26" y="804"/>
                    </a:lnTo>
                    <a:lnTo>
                      <a:pt x="26" y="802"/>
                    </a:lnTo>
                    <a:lnTo>
                      <a:pt x="30" y="802"/>
                    </a:lnTo>
                    <a:lnTo>
                      <a:pt x="30" y="798"/>
                    </a:lnTo>
                    <a:lnTo>
                      <a:pt x="30" y="798"/>
                    </a:lnTo>
                    <a:lnTo>
                      <a:pt x="30" y="794"/>
                    </a:lnTo>
                    <a:lnTo>
                      <a:pt x="30" y="790"/>
                    </a:lnTo>
                    <a:lnTo>
                      <a:pt x="30" y="790"/>
                    </a:lnTo>
                    <a:lnTo>
                      <a:pt x="30" y="786"/>
                    </a:lnTo>
                    <a:lnTo>
                      <a:pt x="30" y="782"/>
                    </a:lnTo>
                    <a:lnTo>
                      <a:pt x="30" y="778"/>
                    </a:lnTo>
                    <a:lnTo>
                      <a:pt x="30" y="774"/>
                    </a:lnTo>
                    <a:lnTo>
                      <a:pt x="30" y="770"/>
                    </a:lnTo>
                    <a:lnTo>
                      <a:pt x="30" y="766"/>
                    </a:lnTo>
                    <a:lnTo>
                      <a:pt x="30" y="766"/>
                    </a:lnTo>
                    <a:lnTo>
                      <a:pt x="30" y="762"/>
                    </a:lnTo>
                    <a:lnTo>
                      <a:pt x="30" y="758"/>
                    </a:lnTo>
                    <a:lnTo>
                      <a:pt x="30" y="756"/>
                    </a:lnTo>
                    <a:lnTo>
                      <a:pt x="30" y="752"/>
                    </a:lnTo>
                    <a:lnTo>
                      <a:pt x="30" y="748"/>
                    </a:lnTo>
                    <a:lnTo>
                      <a:pt x="30" y="748"/>
                    </a:lnTo>
                    <a:lnTo>
                      <a:pt x="30" y="744"/>
                    </a:lnTo>
                    <a:lnTo>
                      <a:pt x="30" y="740"/>
                    </a:lnTo>
                    <a:lnTo>
                      <a:pt x="30" y="736"/>
                    </a:lnTo>
                    <a:lnTo>
                      <a:pt x="30" y="732"/>
                    </a:lnTo>
                    <a:lnTo>
                      <a:pt x="30" y="728"/>
                    </a:lnTo>
                    <a:lnTo>
                      <a:pt x="30" y="724"/>
                    </a:lnTo>
                    <a:lnTo>
                      <a:pt x="30" y="720"/>
                    </a:lnTo>
                    <a:lnTo>
                      <a:pt x="30" y="712"/>
                    </a:lnTo>
                    <a:lnTo>
                      <a:pt x="34" y="710"/>
                    </a:lnTo>
                    <a:lnTo>
                      <a:pt x="34" y="702"/>
                    </a:lnTo>
                    <a:lnTo>
                      <a:pt x="34" y="698"/>
                    </a:lnTo>
                    <a:lnTo>
                      <a:pt x="34" y="694"/>
                    </a:lnTo>
                    <a:lnTo>
                      <a:pt x="34" y="686"/>
                    </a:lnTo>
                    <a:lnTo>
                      <a:pt x="34" y="682"/>
                    </a:lnTo>
                    <a:lnTo>
                      <a:pt x="34" y="674"/>
                    </a:lnTo>
                    <a:lnTo>
                      <a:pt x="34" y="666"/>
                    </a:lnTo>
                    <a:lnTo>
                      <a:pt x="34" y="662"/>
                    </a:lnTo>
                    <a:lnTo>
                      <a:pt x="34" y="656"/>
                    </a:lnTo>
                    <a:lnTo>
                      <a:pt x="34" y="652"/>
                    </a:lnTo>
                    <a:lnTo>
                      <a:pt x="34" y="644"/>
                    </a:lnTo>
                    <a:lnTo>
                      <a:pt x="34" y="636"/>
                    </a:lnTo>
                    <a:lnTo>
                      <a:pt x="34" y="628"/>
                    </a:lnTo>
                    <a:lnTo>
                      <a:pt x="34" y="620"/>
                    </a:lnTo>
                    <a:lnTo>
                      <a:pt x="34" y="614"/>
                    </a:lnTo>
                    <a:lnTo>
                      <a:pt x="34" y="602"/>
                    </a:lnTo>
                    <a:lnTo>
                      <a:pt x="34" y="594"/>
                    </a:lnTo>
                    <a:lnTo>
                      <a:pt x="34" y="578"/>
                    </a:lnTo>
                    <a:lnTo>
                      <a:pt x="38" y="564"/>
                    </a:lnTo>
                    <a:lnTo>
                      <a:pt x="38" y="548"/>
                    </a:lnTo>
                    <a:lnTo>
                      <a:pt x="38" y="528"/>
                    </a:lnTo>
                    <a:lnTo>
                      <a:pt x="38" y="510"/>
                    </a:lnTo>
                    <a:lnTo>
                      <a:pt x="38" y="486"/>
                    </a:lnTo>
                    <a:lnTo>
                      <a:pt x="38" y="468"/>
                    </a:lnTo>
                    <a:lnTo>
                      <a:pt x="38" y="456"/>
                    </a:lnTo>
                    <a:lnTo>
                      <a:pt x="38" y="448"/>
                    </a:lnTo>
                    <a:lnTo>
                      <a:pt x="38" y="440"/>
                    </a:lnTo>
                    <a:lnTo>
                      <a:pt x="38" y="440"/>
                    </a:lnTo>
                    <a:lnTo>
                      <a:pt x="38" y="426"/>
                    </a:lnTo>
                    <a:lnTo>
                      <a:pt x="38" y="406"/>
                    </a:lnTo>
                    <a:lnTo>
                      <a:pt x="38" y="390"/>
                    </a:lnTo>
                    <a:lnTo>
                      <a:pt x="38" y="376"/>
                    </a:lnTo>
                    <a:lnTo>
                      <a:pt x="42" y="360"/>
                    </a:lnTo>
                    <a:lnTo>
                      <a:pt x="42" y="344"/>
                    </a:lnTo>
                    <a:lnTo>
                      <a:pt x="42" y="330"/>
                    </a:lnTo>
                    <a:lnTo>
                      <a:pt x="42" y="318"/>
                    </a:lnTo>
                    <a:lnTo>
                      <a:pt x="42" y="302"/>
                    </a:lnTo>
                    <a:lnTo>
                      <a:pt x="42" y="290"/>
                    </a:lnTo>
                    <a:lnTo>
                      <a:pt x="42" y="280"/>
                    </a:lnTo>
                    <a:lnTo>
                      <a:pt x="42" y="272"/>
                    </a:lnTo>
                    <a:lnTo>
                      <a:pt x="42" y="260"/>
                    </a:lnTo>
                    <a:lnTo>
                      <a:pt x="42" y="252"/>
                    </a:lnTo>
                    <a:lnTo>
                      <a:pt x="42" y="244"/>
                    </a:lnTo>
                    <a:lnTo>
                      <a:pt x="42" y="238"/>
                    </a:lnTo>
                    <a:lnTo>
                      <a:pt x="46" y="230"/>
                    </a:lnTo>
                    <a:lnTo>
                      <a:pt x="46" y="226"/>
                    </a:lnTo>
                    <a:lnTo>
                      <a:pt x="46" y="218"/>
                    </a:lnTo>
                    <a:lnTo>
                      <a:pt x="46" y="214"/>
                    </a:lnTo>
                    <a:lnTo>
                      <a:pt x="46" y="210"/>
                    </a:lnTo>
                    <a:lnTo>
                      <a:pt x="46" y="202"/>
                    </a:lnTo>
                    <a:lnTo>
                      <a:pt x="46" y="202"/>
                    </a:lnTo>
                    <a:lnTo>
                      <a:pt x="46" y="198"/>
                    </a:lnTo>
                    <a:lnTo>
                      <a:pt x="46" y="194"/>
                    </a:lnTo>
                    <a:lnTo>
                      <a:pt x="46" y="190"/>
                    </a:lnTo>
                    <a:lnTo>
                      <a:pt x="46" y="190"/>
                    </a:lnTo>
                    <a:lnTo>
                      <a:pt x="46" y="188"/>
                    </a:lnTo>
                    <a:lnTo>
                      <a:pt x="46" y="188"/>
                    </a:lnTo>
                    <a:lnTo>
                      <a:pt x="46" y="188"/>
                    </a:lnTo>
                    <a:lnTo>
                      <a:pt x="50" y="188"/>
                    </a:lnTo>
                    <a:lnTo>
                      <a:pt x="50" y="188"/>
                    </a:lnTo>
                    <a:lnTo>
                      <a:pt x="50" y="190"/>
                    </a:lnTo>
                    <a:lnTo>
                      <a:pt x="50" y="190"/>
                    </a:lnTo>
                    <a:lnTo>
                      <a:pt x="50" y="194"/>
                    </a:lnTo>
                    <a:lnTo>
                      <a:pt x="50" y="198"/>
                    </a:lnTo>
                    <a:lnTo>
                      <a:pt x="50" y="198"/>
                    </a:lnTo>
                    <a:lnTo>
                      <a:pt x="50" y="202"/>
                    </a:lnTo>
                    <a:lnTo>
                      <a:pt x="50" y="206"/>
                    </a:lnTo>
                    <a:lnTo>
                      <a:pt x="50" y="210"/>
                    </a:lnTo>
                    <a:lnTo>
                      <a:pt x="50" y="218"/>
                    </a:lnTo>
                    <a:lnTo>
                      <a:pt x="50" y="222"/>
                    </a:lnTo>
                    <a:lnTo>
                      <a:pt x="50" y="230"/>
                    </a:lnTo>
                    <a:lnTo>
                      <a:pt x="50" y="238"/>
                    </a:lnTo>
                    <a:lnTo>
                      <a:pt x="54" y="244"/>
                    </a:lnTo>
                    <a:lnTo>
                      <a:pt x="54" y="252"/>
                    </a:lnTo>
                    <a:lnTo>
                      <a:pt x="54" y="260"/>
                    </a:lnTo>
                    <a:lnTo>
                      <a:pt x="54" y="272"/>
                    </a:lnTo>
                    <a:lnTo>
                      <a:pt x="54" y="280"/>
                    </a:lnTo>
                    <a:lnTo>
                      <a:pt x="54" y="290"/>
                    </a:lnTo>
                    <a:lnTo>
                      <a:pt x="54" y="306"/>
                    </a:lnTo>
                    <a:lnTo>
                      <a:pt x="54" y="318"/>
                    </a:lnTo>
                    <a:lnTo>
                      <a:pt x="54" y="332"/>
                    </a:lnTo>
                    <a:lnTo>
                      <a:pt x="54" y="352"/>
                    </a:lnTo>
                    <a:lnTo>
                      <a:pt x="54" y="368"/>
                    </a:lnTo>
                    <a:lnTo>
                      <a:pt x="54" y="382"/>
                    </a:lnTo>
                    <a:lnTo>
                      <a:pt x="58" y="402"/>
                    </a:lnTo>
                    <a:lnTo>
                      <a:pt x="58" y="426"/>
                    </a:lnTo>
                    <a:lnTo>
                      <a:pt x="58" y="452"/>
                    </a:lnTo>
                    <a:lnTo>
                      <a:pt x="58" y="478"/>
                    </a:lnTo>
                    <a:lnTo>
                      <a:pt x="58" y="498"/>
                    </a:lnTo>
                    <a:lnTo>
                      <a:pt x="58" y="518"/>
                    </a:lnTo>
                    <a:lnTo>
                      <a:pt x="58" y="532"/>
                    </a:lnTo>
                    <a:lnTo>
                      <a:pt x="60" y="544"/>
                    </a:lnTo>
                    <a:lnTo>
                      <a:pt x="60" y="560"/>
                    </a:lnTo>
                    <a:lnTo>
                      <a:pt x="60" y="570"/>
                    </a:lnTo>
                    <a:lnTo>
                      <a:pt x="60" y="582"/>
                    </a:lnTo>
                    <a:lnTo>
                      <a:pt x="60" y="594"/>
                    </a:lnTo>
                    <a:lnTo>
                      <a:pt x="60" y="606"/>
                    </a:lnTo>
                    <a:lnTo>
                      <a:pt x="60" y="614"/>
                    </a:lnTo>
                    <a:lnTo>
                      <a:pt x="60" y="616"/>
                    </a:lnTo>
                    <a:lnTo>
                      <a:pt x="60" y="624"/>
                    </a:lnTo>
                    <a:lnTo>
                      <a:pt x="60" y="632"/>
                    </a:lnTo>
                    <a:lnTo>
                      <a:pt x="60" y="640"/>
                    </a:lnTo>
                    <a:lnTo>
                      <a:pt x="60" y="644"/>
                    </a:lnTo>
                    <a:lnTo>
                      <a:pt x="60" y="652"/>
                    </a:lnTo>
                    <a:lnTo>
                      <a:pt x="60" y="656"/>
                    </a:lnTo>
                    <a:lnTo>
                      <a:pt x="63" y="662"/>
                    </a:lnTo>
                    <a:lnTo>
                      <a:pt x="63" y="666"/>
                    </a:lnTo>
                    <a:lnTo>
                      <a:pt x="63" y="674"/>
                    </a:lnTo>
                    <a:lnTo>
                      <a:pt x="63" y="678"/>
                    </a:lnTo>
                    <a:lnTo>
                      <a:pt x="63" y="686"/>
                    </a:lnTo>
                    <a:lnTo>
                      <a:pt x="63" y="690"/>
                    </a:lnTo>
                    <a:lnTo>
                      <a:pt x="63" y="698"/>
                    </a:lnTo>
                    <a:lnTo>
                      <a:pt x="63" y="702"/>
                    </a:lnTo>
                    <a:lnTo>
                      <a:pt x="63" y="706"/>
                    </a:lnTo>
                    <a:lnTo>
                      <a:pt x="63" y="712"/>
                    </a:lnTo>
                    <a:lnTo>
                      <a:pt x="63" y="716"/>
                    </a:lnTo>
                    <a:lnTo>
                      <a:pt x="63" y="720"/>
                    </a:lnTo>
                    <a:lnTo>
                      <a:pt x="63" y="724"/>
                    </a:lnTo>
                    <a:lnTo>
                      <a:pt x="63" y="728"/>
                    </a:lnTo>
                    <a:lnTo>
                      <a:pt x="63" y="732"/>
                    </a:lnTo>
                    <a:lnTo>
                      <a:pt x="63" y="736"/>
                    </a:lnTo>
                    <a:lnTo>
                      <a:pt x="63" y="740"/>
                    </a:lnTo>
                    <a:lnTo>
                      <a:pt x="63" y="744"/>
                    </a:lnTo>
                    <a:lnTo>
                      <a:pt x="63" y="748"/>
                    </a:lnTo>
                    <a:lnTo>
                      <a:pt x="63" y="748"/>
                    </a:lnTo>
                    <a:lnTo>
                      <a:pt x="67" y="752"/>
                    </a:lnTo>
                    <a:lnTo>
                      <a:pt x="67" y="756"/>
                    </a:lnTo>
                    <a:lnTo>
                      <a:pt x="67" y="758"/>
                    </a:lnTo>
                    <a:lnTo>
                      <a:pt x="67" y="762"/>
                    </a:lnTo>
                    <a:lnTo>
                      <a:pt x="67" y="766"/>
                    </a:lnTo>
                    <a:lnTo>
                      <a:pt x="67" y="766"/>
                    </a:lnTo>
                    <a:lnTo>
                      <a:pt x="67" y="770"/>
                    </a:lnTo>
                    <a:lnTo>
                      <a:pt x="67" y="774"/>
                    </a:lnTo>
                    <a:lnTo>
                      <a:pt x="67" y="778"/>
                    </a:lnTo>
                    <a:lnTo>
                      <a:pt x="67" y="782"/>
                    </a:lnTo>
                    <a:lnTo>
                      <a:pt x="67" y="782"/>
                    </a:lnTo>
                    <a:lnTo>
                      <a:pt x="67" y="786"/>
                    </a:lnTo>
                    <a:lnTo>
                      <a:pt x="67" y="790"/>
                    </a:lnTo>
                    <a:lnTo>
                      <a:pt x="67" y="790"/>
                    </a:lnTo>
                    <a:lnTo>
                      <a:pt x="67" y="794"/>
                    </a:lnTo>
                    <a:lnTo>
                      <a:pt x="67" y="798"/>
                    </a:lnTo>
                    <a:lnTo>
                      <a:pt x="67" y="798"/>
                    </a:lnTo>
                    <a:lnTo>
                      <a:pt x="67" y="802"/>
                    </a:lnTo>
                    <a:lnTo>
                      <a:pt x="67" y="804"/>
                    </a:lnTo>
                    <a:lnTo>
                      <a:pt x="67" y="804"/>
                    </a:lnTo>
                    <a:lnTo>
                      <a:pt x="67" y="808"/>
                    </a:lnTo>
                    <a:lnTo>
                      <a:pt x="67" y="808"/>
                    </a:lnTo>
                    <a:lnTo>
                      <a:pt x="67" y="812"/>
                    </a:lnTo>
                    <a:lnTo>
                      <a:pt x="71" y="816"/>
                    </a:lnTo>
                    <a:lnTo>
                      <a:pt x="71" y="816"/>
                    </a:lnTo>
                    <a:lnTo>
                      <a:pt x="71" y="820"/>
                    </a:lnTo>
                    <a:lnTo>
                      <a:pt x="71" y="820"/>
                    </a:lnTo>
                    <a:lnTo>
                      <a:pt x="71" y="824"/>
                    </a:lnTo>
                    <a:lnTo>
                      <a:pt x="71" y="824"/>
                    </a:lnTo>
                    <a:lnTo>
                      <a:pt x="71" y="828"/>
                    </a:lnTo>
                    <a:lnTo>
                      <a:pt x="71" y="828"/>
                    </a:lnTo>
                    <a:lnTo>
                      <a:pt x="71" y="828"/>
                    </a:lnTo>
                    <a:lnTo>
                      <a:pt x="71" y="831"/>
                    </a:lnTo>
                    <a:lnTo>
                      <a:pt x="71" y="831"/>
                    </a:lnTo>
                    <a:lnTo>
                      <a:pt x="71" y="835"/>
                    </a:lnTo>
                    <a:lnTo>
                      <a:pt x="71" y="835"/>
                    </a:lnTo>
                    <a:lnTo>
                      <a:pt x="71" y="835"/>
                    </a:lnTo>
                    <a:lnTo>
                      <a:pt x="71" y="839"/>
                    </a:lnTo>
                    <a:lnTo>
                      <a:pt x="71" y="839"/>
                    </a:lnTo>
                    <a:lnTo>
                      <a:pt x="75" y="839"/>
                    </a:lnTo>
                    <a:lnTo>
                      <a:pt x="75" y="843"/>
                    </a:lnTo>
                    <a:lnTo>
                      <a:pt x="75" y="843"/>
                    </a:lnTo>
                    <a:lnTo>
                      <a:pt x="75" y="843"/>
                    </a:lnTo>
                    <a:lnTo>
                      <a:pt x="75" y="847"/>
                    </a:lnTo>
                    <a:lnTo>
                      <a:pt x="75" y="847"/>
                    </a:lnTo>
                    <a:lnTo>
                      <a:pt x="75" y="847"/>
                    </a:lnTo>
                    <a:lnTo>
                      <a:pt x="75" y="851"/>
                    </a:lnTo>
                    <a:lnTo>
                      <a:pt x="75" y="851"/>
                    </a:lnTo>
                    <a:lnTo>
                      <a:pt x="75" y="851"/>
                    </a:lnTo>
                    <a:lnTo>
                      <a:pt x="75" y="851"/>
                    </a:lnTo>
                    <a:lnTo>
                      <a:pt x="75" y="853"/>
                    </a:lnTo>
                    <a:lnTo>
                      <a:pt x="75" y="853"/>
                    </a:lnTo>
                    <a:lnTo>
                      <a:pt x="79" y="853"/>
                    </a:lnTo>
                    <a:lnTo>
                      <a:pt x="79" y="853"/>
                    </a:lnTo>
                    <a:lnTo>
                      <a:pt x="79" y="853"/>
                    </a:lnTo>
                    <a:lnTo>
                      <a:pt x="79" y="857"/>
                    </a:lnTo>
                    <a:lnTo>
                      <a:pt x="79" y="857"/>
                    </a:lnTo>
                    <a:lnTo>
                      <a:pt x="79" y="857"/>
                    </a:lnTo>
                    <a:lnTo>
                      <a:pt x="79" y="857"/>
                    </a:lnTo>
                    <a:lnTo>
                      <a:pt x="79" y="857"/>
                    </a:lnTo>
                    <a:lnTo>
                      <a:pt x="79" y="861"/>
                    </a:lnTo>
                    <a:lnTo>
                      <a:pt x="79" y="857"/>
                    </a:lnTo>
                    <a:lnTo>
                      <a:pt x="79" y="861"/>
                    </a:lnTo>
                    <a:lnTo>
                      <a:pt x="79" y="861"/>
                    </a:lnTo>
                    <a:lnTo>
                      <a:pt x="83" y="861"/>
                    </a:lnTo>
                    <a:lnTo>
                      <a:pt x="83" y="861"/>
                    </a:lnTo>
                    <a:lnTo>
                      <a:pt x="83" y="861"/>
                    </a:lnTo>
                    <a:lnTo>
                      <a:pt x="83" y="861"/>
                    </a:lnTo>
                    <a:lnTo>
                      <a:pt x="83" y="861"/>
                    </a:lnTo>
                    <a:lnTo>
                      <a:pt x="83" y="861"/>
                    </a:lnTo>
                    <a:lnTo>
                      <a:pt x="83" y="861"/>
                    </a:lnTo>
                    <a:lnTo>
                      <a:pt x="87" y="865"/>
                    </a:lnTo>
                    <a:lnTo>
                      <a:pt x="87" y="865"/>
                    </a:lnTo>
                    <a:lnTo>
                      <a:pt x="87" y="865"/>
                    </a:lnTo>
                    <a:lnTo>
                      <a:pt x="87" y="865"/>
                    </a:lnTo>
                    <a:lnTo>
                      <a:pt x="91" y="865"/>
                    </a:lnTo>
                    <a:lnTo>
                      <a:pt x="91" y="865"/>
                    </a:lnTo>
                    <a:lnTo>
                      <a:pt x="95" y="865"/>
                    </a:lnTo>
                    <a:lnTo>
                      <a:pt x="95" y="865"/>
                    </a:lnTo>
                    <a:lnTo>
                      <a:pt x="99" y="865"/>
                    </a:lnTo>
                    <a:lnTo>
                      <a:pt x="99" y="865"/>
                    </a:lnTo>
                    <a:lnTo>
                      <a:pt x="103" y="865"/>
                    </a:lnTo>
                    <a:lnTo>
                      <a:pt x="103" y="865"/>
                    </a:lnTo>
                    <a:lnTo>
                      <a:pt x="105" y="865"/>
                    </a:lnTo>
                    <a:lnTo>
                      <a:pt x="109" y="865"/>
                    </a:lnTo>
                    <a:lnTo>
                      <a:pt x="113" y="865"/>
                    </a:lnTo>
                    <a:lnTo>
                      <a:pt x="117" y="865"/>
                    </a:lnTo>
                    <a:lnTo>
                      <a:pt x="121" y="865"/>
                    </a:lnTo>
                    <a:lnTo>
                      <a:pt x="125" y="865"/>
                    </a:lnTo>
                    <a:lnTo>
                      <a:pt x="129" y="865"/>
                    </a:lnTo>
                    <a:lnTo>
                      <a:pt x="133" y="865"/>
                    </a:lnTo>
                    <a:lnTo>
                      <a:pt x="137" y="865"/>
                    </a:lnTo>
                    <a:lnTo>
                      <a:pt x="141" y="865"/>
                    </a:lnTo>
                    <a:lnTo>
                      <a:pt x="145" y="865"/>
                    </a:lnTo>
                    <a:lnTo>
                      <a:pt x="149" y="865"/>
                    </a:lnTo>
                    <a:lnTo>
                      <a:pt x="153" y="865"/>
                    </a:lnTo>
                    <a:lnTo>
                      <a:pt x="153" y="865"/>
                    </a:lnTo>
                    <a:lnTo>
                      <a:pt x="155" y="865"/>
                    </a:lnTo>
                    <a:lnTo>
                      <a:pt x="155" y="865"/>
                    </a:lnTo>
                    <a:lnTo>
                      <a:pt x="159" y="865"/>
                    </a:lnTo>
                    <a:lnTo>
                      <a:pt x="159" y="865"/>
                    </a:lnTo>
                    <a:lnTo>
                      <a:pt x="159" y="865"/>
                    </a:lnTo>
                    <a:lnTo>
                      <a:pt x="159" y="865"/>
                    </a:lnTo>
                    <a:lnTo>
                      <a:pt x="159" y="865"/>
                    </a:lnTo>
                    <a:lnTo>
                      <a:pt x="159"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3" y="865"/>
                    </a:lnTo>
                    <a:lnTo>
                      <a:pt x="167" y="865"/>
                    </a:lnTo>
                    <a:lnTo>
                      <a:pt x="167" y="865"/>
                    </a:lnTo>
                    <a:lnTo>
                      <a:pt x="167" y="865"/>
                    </a:lnTo>
                    <a:lnTo>
                      <a:pt x="167" y="865"/>
                    </a:lnTo>
                    <a:lnTo>
                      <a:pt x="167" y="865"/>
                    </a:lnTo>
                    <a:lnTo>
                      <a:pt x="167" y="865"/>
                    </a:lnTo>
                    <a:lnTo>
                      <a:pt x="167" y="865"/>
                    </a:lnTo>
                    <a:lnTo>
                      <a:pt x="167" y="861"/>
                    </a:lnTo>
                    <a:lnTo>
                      <a:pt x="171" y="861"/>
                    </a:lnTo>
                    <a:lnTo>
                      <a:pt x="171" y="861"/>
                    </a:lnTo>
                    <a:lnTo>
                      <a:pt x="171" y="861"/>
                    </a:lnTo>
                    <a:lnTo>
                      <a:pt x="171" y="861"/>
                    </a:lnTo>
                    <a:lnTo>
                      <a:pt x="171" y="861"/>
                    </a:lnTo>
                    <a:lnTo>
                      <a:pt x="171" y="857"/>
                    </a:lnTo>
                    <a:lnTo>
                      <a:pt x="171" y="857"/>
                    </a:lnTo>
                    <a:lnTo>
                      <a:pt x="171" y="857"/>
                    </a:lnTo>
                    <a:lnTo>
                      <a:pt x="171" y="857"/>
                    </a:lnTo>
                    <a:lnTo>
                      <a:pt x="171" y="857"/>
                    </a:lnTo>
                    <a:lnTo>
                      <a:pt x="171" y="853"/>
                    </a:lnTo>
                    <a:lnTo>
                      <a:pt x="171" y="853"/>
                    </a:lnTo>
                    <a:lnTo>
                      <a:pt x="171" y="853"/>
                    </a:lnTo>
                    <a:lnTo>
                      <a:pt x="175" y="853"/>
                    </a:lnTo>
                    <a:lnTo>
                      <a:pt x="175" y="851"/>
                    </a:lnTo>
                    <a:lnTo>
                      <a:pt x="175" y="851"/>
                    </a:lnTo>
                    <a:lnTo>
                      <a:pt x="175" y="851"/>
                    </a:lnTo>
                    <a:lnTo>
                      <a:pt x="175" y="851"/>
                    </a:lnTo>
                    <a:lnTo>
                      <a:pt x="175" y="847"/>
                    </a:lnTo>
                    <a:lnTo>
                      <a:pt x="175" y="847"/>
                    </a:lnTo>
                    <a:lnTo>
                      <a:pt x="175" y="847"/>
                    </a:lnTo>
                    <a:lnTo>
                      <a:pt x="175" y="843"/>
                    </a:lnTo>
                    <a:lnTo>
                      <a:pt x="175" y="843"/>
                    </a:lnTo>
                    <a:lnTo>
                      <a:pt x="175" y="843"/>
                    </a:lnTo>
                    <a:lnTo>
                      <a:pt x="175" y="843"/>
                    </a:lnTo>
                    <a:lnTo>
                      <a:pt x="175" y="839"/>
                    </a:lnTo>
                    <a:lnTo>
                      <a:pt x="175" y="839"/>
                    </a:lnTo>
                    <a:lnTo>
                      <a:pt x="175" y="835"/>
                    </a:lnTo>
                    <a:lnTo>
                      <a:pt x="175" y="835"/>
                    </a:lnTo>
                    <a:lnTo>
                      <a:pt x="175" y="835"/>
                    </a:lnTo>
                    <a:lnTo>
                      <a:pt x="175" y="831"/>
                    </a:lnTo>
                    <a:lnTo>
                      <a:pt x="175" y="831"/>
                    </a:lnTo>
                    <a:lnTo>
                      <a:pt x="175" y="828"/>
                    </a:lnTo>
                    <a:lnTo>
                      <a:pt x="175" y="828"/>
                    </a:lnTo>
                    <a:lnTo>
                      <a:pt x="175" y="824"/>
                    </a:lnTo>
                    <a:lnTo>
                      <a:pt x="175" y="824"/>
                    </a:lnTo>
                    <a:lnTo>
                      <a:pt x="175" y="824"/>
                    </a:lnTo>
                    <a:lnTo>
                      <a:pt x="175" y="820"/>
                    </a:lnTo>
                    <a:lnTo>
                      <a:pt x="175" y="820"/>
                    </a:lnTo>
                    <a:lnTo>
                      <a:pt x="179" y="816"/>
                    </a:lnTo>
                    <a:lnTo>
                      <a:pt x="179" y="816"/>
                    </a:lnTo>
                    <a:lnTo>
                      <a:pt x="179" y="812"/>
                    </a:lnTo>
                    <a:lnTo>
                      <a:pt x="179" y="812"/>
                    </a:lnTo>
                    <a:lnTo>
                      <a:pt x="179" y="808"/>
                    </a:lnTo>
                    <a:lnTo>
                      <a:pt x="179" y="808"/>
                    </a:lnTo>
                    <a:lnTo>
                      <a:pt x="179" y="804"/>
                    </a:lnTo>
                    <a:lnTo>
                      <a:pt x="179" y="804"/>
                    </a:lnTo>
                    <a:lnTo>
                      <a:pt x="179" y="802"/>
                    </a:lnTo>
                    <a:lnTo>
                      <a:pt x="179" y="798"/>
                    </a:lnTo>
                    <a:lnTo>
                      <a:pt x="179" y="798"/>
                    </a:lnTo>
                    <a:lnTo>
                      <a:pt x="179" y="794"/>
                    </a:lnTo>
                    <a:lnTo>
                      <a:pt x="179" y="794"/>
                    </a:lnTo>
                    <a:lnTo>
                      <a:pt x="179" y="790"/>
                    </a:lnTo>
                    <a:lnTo>
                      <a:pt x="179" y="786"/>
                    </a:lnTo>
                    <a:lnTo>
                      <a:pt x="179" y="786"/>
                    </a:lnTo>
                    <a:lnTo>
                      <a:pt x="179" y="782"/>
                    </a:lnTo>
                    <a:lnTo>
                      <a:pt x="179" y="778"/>
                    </a:lnTo>
                    <a:lnTo>
                      <a:pt x="179" y="774"/>
                    </a:lnTo>
                    <a:lnTo>
                      <a:pt x="179" y="774"/>
                    </a:lnTo>
                    <a:lnTo>
                      <a:pt x="179" y="770"/>
                    </a:lnTo>
                    <a:lnTo>
                      <a:pt x="179" y="766"/>
                    </a:lnTo>
                    <a:lnTo>
                      <a:pt x="179" y="766"/>
                    </a:lnTo>
                    <a:lnTo>
                      <a:pt x="179" y="762"/>
                    </a:lnTo>
                    <a:lnTo>
                      <a:pt x="179" y="758"/>
                    </a:lnTo>
                    <a:lnTo>
                      <a:pt x="179" y="756"/>
                    </a:lnTo>
                    <a:lnTo>
                      <a:pt x="179" y="752"/>
                    </a:lnTo>
                    <a:lnTo>
                      <a:pt x="179" y="748"/>
                    </a:lnTo>
                    <a:lnTo>
                      <a:pt x="179" y="744"/>
                    </a:lnTo>
                    <a:lnTo>
                      <a:pt x="179" y="740"/>
                    </a:lnTo>
                    <a:lnTo>
                      <a:pt x="183" y="740"/>
                    </a:lnTo>
                    <a:lnTo>
                      <a:pt x="183" y="732"/>
                    </a:lnTo>
                    <a:lnTo>
                      <a:pt x="183" y="732"/>
                    </a:lnTo>
                    <a:lnTo>
                      <a:pt x="183" y="724"/>
                    </a:lnTo>
                    <a:lnTo>
                      <a:pt x="183" y="720"/>
                    </a:lnTo>
                    <a:lnTo>
                      <a:pt x="183" y="716"/>
                    </a:lnTo>
                    <a:lnTo>
                      <a:pt x="183" y="710"/>
                    </a:lnTo>
                    <a:lnTo>
                      <a:pt x="183" y="706"/>
                    </a:lnTo>
                    <a:lnTo>
                      <a:pt x="183" y="698"/>
                    </a:lnTo>
                    <a:lnTo>
                      <a:pt x="183" y="694"/>
                    </a:lnTo>
                    <a:lnTo>
                      <a:pt x="183" y="686"/>
                    </a:lnTo>
                    <a:lnTo>
                      <a:pt x="183" y="682"/>
                    </a:lnTo>
                    <a:lnTo>
                      <a:pt x="183" y="674"/>
                    </a:lnTo>
                    <a:lnTo>
                      <a:pt x="183" y="666"/>
                    </a:lnTo>
                    <a:lnTo>
                      <a:pt x="183" y="660"/>
                    </a:lnTo>
                    <a:lnTo>
                      <a:pt x="183" y="656"/>
                    </a:lnTo>
                    <a:lnTo>
                      <a:pt x="183" y="648"/>
                    </a:lnTo>
                    <a:lnTo>
                      <a:pt x="183" y="640"/>
                    </a:lnTo>
                    <a:lnTo>
                      <a:pt x="183" y="632"/>
                    </a:lnTo>
                    <a:lnTo>
                      <a:pt x="183" y="624"/>
                    </a:lnTo>
                    <a:lnTo>
                      <a:pt x="183" y="616"/>
                    </a:lnTo>
                    <a:lnTo>
                      <a:pt x="183" y="614"/>
                    </a:lnTo>
                    <a:lnTo>
                      <a:pt x="183" y="602"/>
                    </a:lnTo>
                    <a:lnTo>
                      <a:pt x="187" y="590"/>
                    </a:lnTo>
                    <a:lnTo>
                      <a:pt x="187" y="578"/>
                    </a:lnTo>
                    <a:lnTo>
                      <a:pt x="187" y="564"/>
                    </a:lnTo>
                    <a:lnTo>
                      <a:pt x="187" y="552"/>
                    </a:lnTo>
                    <a:lnTo>
                      <a:pt x="187" y="540"/>
                    </a:lnTo>
                    <a:lnTo>
                      <a:pt x="187" y="524"/>
                    </a:lnTo>
                    <a:lnTo>
                      <a:pt x="187" y="514"/>
                    </a:lnTo>
                    <a:lnTo>
                      <a:pt x="187" y="494"/>
                    </a:lnTo>
                    <a:lnTo>
                      <a:pt x="187" y="478"/>
                    </a:lnTo>
                    <a:lnTo>
                      <a:pt x="187" y="464"/>
                    </a:lnTo>
                    <a:lnTo>
                      <a:pt x="187" y="440"/>
                    </a:lnTo>
                    <a:lnTo>
                      <a:pt x="187" y="422"/>
                    </a:lnTo>
                    <a:lnTo>
                      <a:pt x="187" y="390"/>
                    </a:lnTo>
                    <a:lnTo>
                      <a:pt x="191" y="352"/>
                    </a:lnTo>
                    <a:lnTo>
                      <a:pt x="191" y="310"/>
                    </a:lnTo>
                    <a:lnTo>
                      <a:pt x="191" y="280"/>
                    </a:lnTo>
                    <a:lnTo>
                      <a:pt x="191" y="256"/>
                    </a:lnTo>
                    <a:lnTo>
                      <a:pt x="191" y="234"/>
                    </a:lnTo>
                    <a:lnTo>
                      <a:pt x="191" y="214"/>
                    </a:lnTo>
                    <a:lnTo>
                      <a:pt x="191" y="194"/>
                    </a:lnTo>
                    <a:lnTo>
                      <a:pt x="191" y="176"/>
                    </a:lnTo>
                    <a:lnTo>
                      <a:pt x="191" y="160"/>
                    </a:lnTo>
                    <a:lnTo>
                      <a:pt x="191" y="144"/>
                    </a:lnTo>
                    <a:lnTo>
                      <a:pt x="195" y="134"/>
                    </a:lnTo>
                    <a:lnTo>
                      <a:pt x="195" y="122"/>
                    </a:lnTo>
                    <a:lnTo>
                      <a:pt x="195" y="110"/>
                    </a:lnTo>
                    <a:lnTo>
                      <a:pt x="195" y="98"/>
                    </a:lnTo>
                    <a:lnTo>
                      <a:pt x="195" y="88"/>
                    </a:lnTo>
                    <a:lnTo>
                      <a:pt x="195" y="76"/>
                    </a:lnTo>
                    <a:lnTo>
                      <a:pt x="195" y="68"/>
                    </a:lnTo>
                    <a:lnTo>
                      <a:pt x="195" y="60"/>
                    </a:lnTo>
                    <a:lnTo>
                      <a:pt x="195" y="52"/>
                    </a:lnTo>
                    <a:lnTo>
                      <a:pt x="195" y="42"/>
                    </a:lnTo>
                    <a:lnTo>
                      <a:pt x="195" y="38"/>
                    </a:lnTo>
                    <a:lnTo>
                      <a:pt x="195" y="30"/>
                    </a:lnTo>
                    <a:lnTo>
                      <a:pt x="195" y="22"/>
                    </a:lnTo>
                    <a:lnTo>
                      <a:pt x="195" y="18"/>
                    </a:lnTo>
                    <a:lnTo>
                      <a:pt x="195" y="14"/>
                    </a:lnTo>
                    <a:lnTo>
                      <a:pt x="199" y="10"/>
                    </a:lnTo>
                    <a:lnTo>
                      <a:pt x="199" y="6"/>
                    </a:lnTo>
                    <a:lnTo>
                      <a:pt x="199" y="2"/>
                    </a:lnTo>
                    <a:lnTo>
                      <a:pt x="199" y="0"/>
                    </a:lnTo>
                    <a:lnTo>
                      <a:pt x="199" y="0"/>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60"/>
              <p:cNvSpPr>
                <a:spLocks/>
              </p:cNvSpPr>
              <p:nvPr/>
            </p:nvSpPr>
            <p:spPr bwMode="auto">
              <a:xfrm>
                <a:off x="3123" y="1326"/>
                <a:ext cx="170" cy="436"/>
              </a:xfrm>
              <a:custGeom>
                <a:avLst/>
                <a:gdLst>
                  <a:gd name="T0" fmla="*/ 0 w 340"/>
                  <a:gd name="T1" fmla="*/ 4 h 873"/>
                  <a:gd name="T2" fmla="*/ 2 w 340"/>
                  <a:gd name="T3" fmla="*/ 26 h 873"/>
                  <a:gd name="T4" fmla="*/ 2 w 340"/>
                  <a:gd name="T5" fmla="*/ 80 h 873"/>
                  <a:gd name="T6" fmla="*/ 6 w 340"/>
                  <a:gd name="T7" fmla="*/ 146 h 873"/>
                  <a:gd name="T8" fmla="*/ 6 w 340"/>
                  <a:gd name="T9" fmla="*/ 184 h 873"/>
                  <a:gd name="T10" fmla="*/ 10 w 340"/>
                  <a:gd name="T11" fmla="*/ 394 h 873"/>
                  <a:gd name="T12" fmla="*/ 14 w 340"/>
                  <a:gd name="T13" fmla="*/ 522 h 873"/>
                  <a:gd name="T14" fmla="*/ 14 w 340"/>
                  <a:gd name="T15" fmla="*/ 606 h 873"/>
                  <a:gd name="T16" fmla="*/ 14 w 340"/>
                  <a:gd name="T17" fmla="*/ 656 h 873"/>
                  <a:gd name="T18" fmla="*/ 18 w 340"/>
                  <a:gd name="T19" fmla="*/ 694 h 873"/>
                  <a:gd name="T20" fmla="*/ 18 w 340"/>
                  <a:gd name="T21" fmla="*/ 732 h 873"/>
                  <a:gd name="T22" fmla="*/ 18 w 340"/>
                  <a:gd name="T23" fmla="*/ 760 h 873"/>
                  <a:gd name="T24" fmla="*/ 22 w 340"/>
                  <a:gd name="T25" fmla="*/ 782 h 873"/>
                  <a:gd name="T26" fmla="*/ 22 w 340"/>
                  <a:gd name="T27" fmla="*/ 802 h 873"/>
                  <a:gd name="T28" fmla="*/ 22 w 340"/>
                  <a:gd name="T29" fmla="*/ 820 h 873"/>
                  <a:gd name="T30" fmla="*/ 26 w 340"/>
                  <a:gd name="T31" fmla="*/ 836 h 873"/>
                  <a:gd name="T32" fmla="*/ 26 w 340"/>
                  <a:gd name="T33" fmla="*/ 847 h 873"/>
                  <a:gd name="T34" fmla="*/ 30 w 340"/>
                  <a:gd name="T35" fmla="*/ 855 h 873"/>
                  <a:gd name="T36" fmla="*/ 34 w 340"/>
                  <a:gd name="T37" fmla="*/ 861 h 873"/>
                  <a:gd name="T38" fmla="*/ 38 w 340"/>
                  <a:gd name="T39" fmla="*/ 865 h 873"/>
                  <a:gd name="T40" fmla="*/ 42 w 340"/>
                  <a:gd name="T41" fmla="*/ 869 h 873"/>
                  <a:gd name="T42" fmla="*/ 50 w 340"/>
                  <a:gd name="T43" fmla="*/ 869 h 873"/>
                  <a:gd name="T44" fmla="*/ 64 w 340"/>
                  <a:gd name="T45" fmla="*/ 873 h 873"/>
                  <a:gd name="T46" fmla="*/ 92 w 340"/>
                  <a:gd name="T47" fmla="*/ 873 h 873"/>
                  <a:gd name="T48" fmla="*/ 118 w 340"/>
                  <a:gd name="T49" fmla="*/ 873 h 873"/>
                  <a:gd name="T50" fmla="*/ 126 w 340"/>
                  <a:gd name="T51" fmla="*/ 873 h 873"/>
                  <a:gd name="T52" fmla="*/ 130 w 340"/>
                  <a:gd name="T53" fmla="*/ 873 h 873"/>
                  <a:gd name="T54" fmla="*/ 134 w 340"/>
                  <a:gd name="T55" fmla="*/ 869 h 873"/>
                  <a:gd name="T56" fmla="*/ 138 w 340"/>
                  <a:gd name="T57" fmla="*/ 865 h 873"/>
                  <a:gd name="T58" fmla="*/ 138 w 340"/>
                  <a:gd name="T59" fmla="*/ 859 h 873"/>
                  <a:gd name="T60" fmla="*/ 142 w 340"/>
                  <a:gd name="T61" fmla="*/ 847 h 873"/>
                  <a:gd name="T62" fmla="*/ 146 w 340"/>
                  <a:gd name="T63" fmla="*/ 828 h 873"/>
                  <a:gd name="T64" fmla="*/ 146 w 340"/>
                  <a:gd name="T65" fmla="*/ 802 h 873"/>
                  <a:gd name="T66" fmla="*/ 148 w 340"/>
                  <a:gd name="T67" fmla="*/ 752 h 873"/>
                  <a:gd name="T68" fmla="*/ 152 w 340"/>
                  <a:gd name="T69" fmla="*/ 728 h 873"/>
                  <a:gd name="T70" fmla="*/ 156 w 340"/>
                  <a:gd name="T71" fmla="*/ 714 h 873"/>
                  <a:gd name="T72" fmla="*/ 156 w 340"/>
                  <a:gd name="T73" fmla="*/ 710 h 873"/>
                  <a:gd name="T74" fmla="*/ 160 w 340"/>
                  <a:gd name="T75" fmla="*/ 714 h 873"/>
                  <a:gd name="T76" fmla="*/ 160 w 340"/>
                  <a:gd name="T77" fmla="*/ 728 h 873"/>
                  <a:gd name="T78" fmla="*/ 164 w 340"/>
                  <a:gd name="T79" fmla="*/ 760 h 873"/>
                  <a:gd name="T80" fmla="*/ 172 w 340"/>
                  <a:gd name="T81" fmla="*/ 806 h 873"/>
                  <a:gd name="T82" fmla="*/ 172 w 340"/>
                  <a:gd name="T83" fmla="*/ 824 h 873"/>
                  <a:gd name="T84" fmla="*/ 176 w 340"/>
                  <a:gd name="T85" fmla="*/ 836 h 873"/>
                  <a:gd name="T86" fmla="*/ 176 w 340"/>
                  <a:gd name="T87" fmla="*/ 843 h 873"/>
                  <a:gd name="T88" fmla="*/ 180 w 340"/>
                  <a:gd name="T89" fmla="*/ 855 h 873"/>
                  <a:gd name="T90" fmla="*/ 184 w 340"/>
                  <a:gd name="T91" fmla="*/ 861 h 873"/>
                  <a:gd name="T92" fmla="*/ 188 w 340"/>
                  <a:gd name="T93" fmla="*/ 869 h 873"/>
                  <a:gd name="T94" fmla="*/ 194 w 340"/>
                  <a:gd name="T95" fmla="*/ 873 h 873"/>
                  <a:gd name="T96" fmla="*/ 210 w 340"/>
                  <a:gd name="T97" fmla="*/ 873 h 873"/>
                  <a:gd name="T98" fmla="*/ 240 w 340"/>
                  <a:gd name="T99" fmla="*/ 873 h 873"/>
                  <a:gd name="T100" fmla="*/ 284 w 340"/>
                  <a:gd name="T101" fmla="*/ 873 h 873"/>
                  <a:gd name="T102" fmla="*/ 314 w 340"/>
                  <a:gd name="T103" fmla="*/ 873 h 873"/>
                  <a:gd name="T104" fmla="*/ 322 w 340"/>
                  <a:gd name="T105" fmla="*/ 873 h 873"/>
                  <a:gd name="T106" fmla="*/ 330 w 340"/>
                  <a:gd name="T107" fmla="*/ 869 h 873"/>
                  <a:gd name="T108" fmla="*/ 330 w 340"/>
                  <a:gd name="T109" fmla="*/ 869 h 873"/>
                  <a:gd name="T110" fmla="*/ 334 w 340"/>
                  <a:gd name="T111" fmla="*/ 861 h 873"/>
                  <a:gd name="T112" fmla="*/ 334 w 340"/>
                  <a:gd name="T113" fmla="*/ 855 h 873"/>
                  <a:gd name="T114" fmla="*/ 336 w 340"/>
                  <a:gd name="T115" fmla="*/ 847 h 873"/>
                  <a:gd name="T116" fmla="*/ 336 w 340"/>
                  <a:gd name="T117" fmla="*/ 832 h 873"/>
                  <a:gd name="T118" fmla="*/ 336 w 340"/>
                  <a:gd name="T119" fmla="*/ 816 h 873"/>
                  <a:gd name="T120" fmla="*/ 336 w 340"/>
                  <a:gd name="T121" fmla="*/ 798 h 873"/>
                  <a:gd name="T122" fmla="*/ 340 w 340"/>
                  <a:gd name="T123" fmla="*/ 782 h 873"/>
                  <a:gd name="T124" fmla="*/ 340 w 340"/>
                  <a:gd name="T125" fmla="*/ 766 h 8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40" h="873">
                    <a:moveTo>
                      <a:pt x="0" y="8"/>
                    </a:moveTo>
                    <a:lnTo>
                      <a:pt x="0" y="4"/>
                    </a:lnTo>
                    <a:lnTo>
                      <a:pt x="0" y="4"/>
                    </a:lnTo>
                    <a:lnTo>
                      <a:pt x="0" y="4"/>
                    </a:lnTo>
                    <a:lnTo>
                      <a:pt x="0" y="4"/>
                    </a:lnTo>
                    <a:lnTo>
                      <a:pt x="0" y="0"/>
                    </a:lnTo>
                    <a:lnTo>
                      <a:pt x="0" y="4"/>
                    </a:lnTo>
                    <a:lnTo>
                      <a:pt x="0" y="4"/>
                    </a:lnTo>
                    <a:lnTo>
                      <a:pt x="0" y="4"/>
                    </a:lnTo>
                    <a:lnTo>
                      <a:pt x="0" y="4"/>
                    </a:lnTo>
                    <a:lnTo>
                      <a:pt x="0" y="8"/>
                    </a:lnTo>
                    <a:lnTo>
                      <a:pt x="0" y="8"/>
                    </a:lnTo>
                    <a:lnTo>
                      <a:pt x="0" y="10"/>
                    </a:lnTo>
                    <a:lnTo>
                      <a:pt x="2" y="14"/>
                    </a:lnTo>
                    <a:lnTo>
                      <a:pt x="2" y="18"/>
                    </a:lnTo>
                    <a:lnTo>
                      <a:pt x="2" y="26"/>
                    </a:lnTo>
                    <a:lnTo>
                      <a:pt x="2" y="30"/>
                    </a:lnTo>
                    <a:lnTo>
                      <a:pt x="2" y="34"/>
                    </a:lnTo>
                    <a:lnTo>
                      <a:pt x="2" y="42"/>
                    </a:lnTo>
                    <a:lnTo>
                      <a:pt x="2" y="50"/>
                    </a:lnTo>
                    <a:lnTo>
                      <a:pt x="2" y="56"/>
                    </a:lnTo>
                    <a:lnTo>
                      <a:pt x="2" y="64"/>
                    </a:lnTo>
                    <a:lnTo>
                      <a:pt x="2" y="72"/>
                    </a:lnTo>
                    <a:lnTo>
                      <a:pt x="2" y="80"/>
                    </a:lnTo>
                    <a:lnTo>
                      <a:pt x="2" y="92"/>
                    </a:lnTo>
                    <a:lnTo>
                      <a:pt x="2" y="104"/>
                    </a:lnTo>
                    <a:lnTo>
                      <a:pt x="2" y="110"/>
                    </a:lnTo>
                    <a:lnTo>
                      <a:pt x="2" y="118"/>
                    </a:lnTo>
                    <a:lnTo>
                      <a:pt x="2" y="126"/>
                    </a:lnTo>
                    <a:lnTo>
                      <a:pt x="6" y="134"/>
                    </a:lnTo>
                    <a:lnTo>
                      <a:pt x="6" y="142"/>
                    </a:lnTo>
                    <a:lnTo>
                      <a:pt x="6" y="146"/>
                    </a:lnTo>
                    <a:lnTo>
                      <a:pt x="6" y="152"/>
                    </a:lnTo>
                    <a:lnTo>
                      <a:pt x="6" y="160"/>
                    </a:lnTo>
                    <a:lnTo>
                      <a:pt x="6" y="164"/>
                    </a:lnTo>
                    <a:lnTo>
                      <a:pt x="6" y="168"/>
                    </a:lnTo>
                    <a:lnTo>
                      <a:pt x="6" y="172"/>
                    </a:lnTo>
                    <a:lnTo>
                      <a:pt x="6" y="176"/>
                    </a:lnTo>
                    <a:lnTo>
                      <a:pt x="6" y="184"/>
                    </a:lnTo>
                    <a:lnTo>
                      <a:pt x="6" y="184"/>
                    </a:lnTo>
                    <a:lnTo>
                      <a:pt x="6" y="196"/>
                    </a:lnTo>
                    <a:lnTo>
                      <a:pt x="6" y="218"/>
                    </a:lnTo>
                    <a:lnTo>
                      <a:pt x="6" y="238"/>
                    </a:lnTo>
                    <a:lnTo>
                      <a:pt x="6" y="264"/>
                    </a:lnTo>
                    <a:lnTo>
                      <a:pt x="6" y="298"/>
                    </a:lnTo>
                    <a:lnTo>
                      <a:pt x="10" y="340"/>
                    </a:lnTo>
                    <a:lnTo>
                      <a:pt x="10" y="372"/>
                    </a:lnTo>
                    <a:lnTo>
                      <a:pt x="10" y="394"/>
                    </a:lnTo>
                    <a:lnTo>
                      <a:pt x="10" y="418"/>
                    </a:lnTo>
                    <a:lnTo>
                      <a:pt x="10" y="436"/>
                    </a:lnTo>
                    <a:lnTo>
                      <a:pt x="10" y="452"/>
                    </a:lnTo>
                    <a:lnTo>
                      <a:pt x="10" y="468"/>
                    </a:lnTo>
                    <a:lnTo>
                      <a:pt x="10" y="482"/>
                    </a:lnTo>
                    <a:lnTo>
                      <a:pt x="10" y="494"/>
                    </a:lnTo>
                    <a:lnTo>
                      <a:pt x="10" y="510"/>
                    </a:lnTo>
                    <a:lnTo>
                      <a:pt x="14" y="522"/>
                    </a:lnTo>
                    <a:lnTo>
                      <a:pt x="14" y="532"/>
                    </a:lnTo>
                    <a:lnTo>
                      <a:pt x="14" y="548"/>
                    </a:lnTo>
                    <a:lnTo>
                      <a:pt x="14" y="556"/>
                    </a:lnTo>
                    <a:lnTo>
                      <a:pt x="14" y="568"/>
                    </a:lnTo>
                    <a:lnTo>
                      <a:pt x="14" y="578"/>
                    </a:lnTo>
                    <a:lnTo>
                      <a:pt x="14" y="586"/>
                    </a:lnTo>
                    <a:lnTo>
                      <a:pt x="14" y="598"/>
                    </a:lnTo>
                    <a:lnTo>
                      <a:pt x="14" y="606"/>
                    </a:lnTo>
                    <a:lnTo>
                      <a:pt x="14" y="614"/>
                    </a:lnTo>
                    <a:lnTo>
                      <a:pt x="14" y="622"/>
                    </a:lnTo>
                    <a:lnTo>
                      <a:pt x="14" y="628"/>
                    </a:lnTo>
                    <a:lnTo>
                      <a:pt x="14" y="632"/>
                    </a:lnTo>
                    <a:lnTo>
                      <a:pt x="14" y="640"/>
                    </a:lnTo>
                    <a:lnTo>
                      <a:pt x="14" y="644"/>
                    </a:lnTo>
                    <a:lnTo>
                      <a:pt x="14" y="648"/>
                    </a:lnTo>
                    <a:lnTo>
                      <a:pt x="14" y="656"/>
                    </a:lnTo>
                    <a:lnTo>
                      <a:pt x="14" y="660"/>
                    </a:lnTo>
                    <a:lnTo>
                      <a:pt x="18" y="668"/>
                    </a:lnTo>
                    <a:lnTo>
                      <a:pt x="18" y="670"/>
                    </a:lnTo>
                    <a:lnTo>
                      <a:pt x="18" y="674"/>
                    </a:lnTo>
                    <a:lnTo>
                      <a:pt x="18" y="682"/>
                    </a:lnTo>
                    <a:lnTo>
                      <a:pt x="18" y="686"/>
                    </a:lnTo>
                    <a:lnTo>
                      <a:pt x="18" y="690"/>
                    </a:lnTo>
                    <a:lnTo>
                      <a:pt x="18" y="694"/>
                    </a:lnTo>
                    <a:lnTo>
                      <a:pt x="18" y="702"/>
                    </a:lnTo>
                    <a:lnTo>
                      <a:pt x="18" y="706"/>
                    </a:lnTo>
                    <a:lnTo>
                      <a:pt x="18" y="710"/>
                    </a:lnTo>
                    <a:lnTo>
                      <a:pt x="18" y="714"/>
                    </a:lnTo>
                    <a:lnTo>
                      <a:pt x="18" y="718"/>
                    </a:lnTo>
                    <a:lnTo>
                      <a:pt x="18" y="720"/>
                    </a:lnTo>
                    <a:lnTo>
                      <a:pt x="18" y="724"/>
                    </a:lnTo>
                    <a:lnTo>
                      <a:pt x="18" y="732"/>
                    </a:lnTo>
                    <a:lnTo>
                      <a:pt x="18" y="736"/>
                    </a:lnTo>
                    <a:lnTo>
                      <a:pt x="18" y="736"/>
                    </a:lnTo>
                    <a:lnTo>
                      <a:pt x="18" y="740"/>
                    </a:lnTo>
                    <a:lnTo>
                      <a:pt x="18" y="748"/>
                    </a:lnTo>
                    <a:lnTo>
                      <a:pt x="18" y="748"/>
                    </a:lnTo>
                    <a:lnTo>
                      <a:pt x="18" y="752"/>
                    </a:lnTo>
                    <a:lnTo>
                      <a:pt x="18" y="756"/>
                    </a:lnTo>
                    <a:lnTo>
                      <a:pt x="18" y="760"/>
                    </a:lnTo>
                    <a:lnTo>
                      <a:pt x="22" y="764"/>
                    </a:lnTo>
                    <a:lnTo>
                      <a:pt x="22" y="766"/>
                    </a:lnTo>
                    <a:lnTo>
                      <a:pt x="22" y="770"/>
                    </a:lnTo>
                    <a:lnTo>
                      <a:pt x="22" y="770"/>
                    </a:lnTo>
                    <a:lnTo>
                      <a:pt x="22" y="774"/>
                    </a:lnTo>
                    <a:lnTo>
                      <a:pt x="22" y="778"/>
                    </a:lnTo>
                    <a:lnTo>
                      <a:pt x="22" y="782"/>
                    </a:lnTo>
                    <a:lnTo>
                      <a:pt x="22" y="782"/>
                    </a:lnTo>
                    <a:lnTo>
                      <a:pt x="22" y="786"/>
                    </a:lnTo>
                    <a:lnTo>
                      <a:pt x="22" y="790"/>
                    </a:lnTo>
                    <a:lnTo>
                      <a:pt x="22" y="790"/>
                    </a:lnTo>
                    <a:lnTo>
                      <a:pt x="22" y="794"/>
                    </a:lnTo>
                    <a:lnTo>
                      <a:pt x="22" y="798"/>
                    </a:lnTo>
                    <a:lnTo>
                      <a:pt x="22" y="798"/>
                    </a:lnTo>
                    <a:lnTo>
                      <a:pt x="22" y="802"/>
                    </a:lnTo>
                    <a:lnTo>
                      <a:pt x="22" y="802"/>
                    </a:lnTo>
                    <a:lnTo>
                      <a:pt x="22" y="806"/>
                    </a:lnTo>
                    <a:lnTo>
                      <a:pt x="22" y="810"/>
                    </a:lnTo>
                    <a:lnTo>
                      <a:pt x="22" y="810"/>
                    </a:lnTo>
                    <a:lnTo>
                      <a:pt x="22" y="810"/>
                    </a:lnTo>
                    <a:lnTo>
                      <a:pt x="22" y="812"/>
                    </a:lnTo>
                    <a:lnTo>
                      <a:pt x="22" y="816"/>
                    </a:lnTo>
                    <a:lnTo>
                      <a:pt x="22" y="816"/>
                    </a:lnTo>
                    <a:lnTo>
                      <a:pt x="22" y="820"/>
                    </a:lnTo>
                    <a:lnTo>
                      <a:pt x="22" y="820"/>
                    </a:lnTo>
                    <a:lnTo>
                      <a:pt x="26" y="824"/>
                    </a:lnTo>
                    <a:lnTo>
                      <a:pt x="26" y="824"/>
                    </a:lnTo>
                    <a:lnTo>
                      <a:pt x="26" y="828"/>
                    </a:lnTo>
                    <a:lnTo>
                      <a:pt x="26" y="828"/>
                    </a:lnTo>
                    <a:lnTo>
                      <a:pt x="26" y="832"/>
                    </a:lnTo>
                    <a:lnTo>
                      <a:pt x="26" y="832"/>
                    </a:lnTo>
                    <a:lnTo>
                      <a:pt x="26" y="836"/>
                    </a:lnTo>
                    <a:lnTo>
                      <a:pt x="26" y="836"/>
                    </a:lnTo>
                    <a:lnTo>
                      <a:pt x="26" y="836"/>
                    </a:lnTo>
                    <a:lnTo>
                      <a:pt x="26" y="839"/>
                    </a:lnTo>
                    <a:lnTo>
                      <a:pt x="26" y="839"/>
                    </a:lnTo>
                    <a:lnTo>
                      <a:pt x="26" y="839"/>
                    </a:lnTo>
                    <a:lnTo>
                      <a:pt x="26" y="843"/>
                    </a:lnTo>
                    <a:lnTo>
                      <a:pt x="26" y="843"/>
                    </a:lnTo>
                    <a:lnTo>
                      <a:pt x="26" y="847"/>
                    </a:lnTo>
                    <a:lnTo>
                      <a:pt x="26" y="847"/>
                    </a:lnTo>
                    <a:lnTo>
                      <a:pt x="26" y="847"/>
                    </a:lnTo>
                    <a:lnTo>
                      <a:pt x="30" y="851"/>
                    </a:lnTo>
                    <a:lnTo>
                      <a:pt x="30" y="851"/>
                    </a:lnTo>
                    <a:lnTo>
                      <a:pt x="30" y="851"/>
                    </a:lnTo>
                    <a:lnTo>
                      <a:pt x="30" y="851"/>
                    </a:lnTo>
                    <a:lnTo>
                      <a:pt x="30" y="855"/>
                    </a:lnTo>
                    <a:lnTo>
                      <a:pt x="30" y="855"/>
                    </a:lnTo>
                    <a:lnTo>
                      <a:pt x="30" y="855"/>
                    </a:lnTo>
                    <a:lnTo>
                      <a:pt x="30" y="859"/>
                    </a:lnTo>
                    <a:lnTo>
                      <a:pt x="30" y="859"/>
                    </a:lnTo>
                    <a:lnTo>
                      <a:pt x="30" y="859"/>
                    </a:lnTo>
                    <a:lnTo>
                      <a:pt x="30" y="859"/>
                    </a:lnTo>
                    <a:lnTo>
                      <a:pt x="30" y="859"/>
                    </a:lnTo>
                    <a:lnTo>
                      <a:pt x="34" y="861"/>
                    </a:lnTo>
                    <a:lnTo>
                      <a:pt x="34" y="861"/>
                    </a:lnTo>
                    <a:lnTo>
                      <a:pt x="34" y="861"/>
                    </a:lnTo>
                    <a:lnTo>
                      <a:pt x="34" y="861"/>
                    </a:lnTo>
                    <a:lnTo>
                      <a:pt x="34" y="865"/>
                    </a:lnTo>
                    <a:lnTo>
                      <a:pt x="34" y="865"/>
                    </a:lnTo>
                    <a:lnTo>
                      <a:pt x="34" y="865"/>
                    </a:lnTo>
                    <a:lnTo>
                      <a:pt x="34" y="865"/>
                    </a:lnTo>
                    <a:lnTo>
                      <a:pt x="34" y="865"/>
                    </a:lnTo>
                    <a:lnTo>
                      <a:pt x="38" y="865"/>
                    </a:lnTo>
                    <a:lnTo>
                      <a:pt x="38" y="865"/>
                    </a:lnTo>
                    <a:lnTo>
                      <a:pt x="38" y="865"/>
                    </a:lnTo>
                    <a:lnTo>
                      <a:pt x="38" y="869"/>
                    </a:lnTo>
                    <a:lnTo>
                      <a:pt x="38" y="869"/>
                    </a:lnTo>
                    <a:lnTo>
                      <a:pt x="38" y="869"/>
                    </a:lnTo>
                    <a:lnTo>
                      <a:pt x="42" y="869"/>
                    </a:lnTo>
                    <a:lnTo>
                      <a:pt x="42" y="869"/>
                    </a:lnTo>
                    <a:lnTo>
                      <a:pt x="42" y="869"/>
                    </a:lnTo>
                    <a:lnTo>
                      <a:pt x="42" y="869"/>
                    </a:lnTo>
                    <a:lnTo>
                      <a:pt x="46" y="869"/>
                    </a:lnTo>
                    <a:lnTo>
                      <a:pt x="46" y="869"/>
                    </a:lnTo>
                    <a:lnTo>
                      <a:pt x="46" y="869"/>
                    </a:lnTo>
                    <a:lnTo>
                      <a:pt x="50" y="869"/>
                    </a:lnTo>
                    <a:lnTo>
                      <a:pt x="50" y="869"/>
                    </a:lnTo>
                    <a:lnTo>
                      <a:pt x="50" y="869"/>
                    </a:lnTo>
                    <a:lnTo>
                      <a:pt x="50" y="869"/>
                    </a:lnTo>
                    <a:lnTo>
                      <a:pt x="52" y="869"/>
                    </a:lnTo>
                    <a:lnTo>
                      <a:pt x="52" y="869"/>
                    </a:lnTo>
                    <a:lnTo>
                      <a:pt x="52" y="869"/>
                    </a:lnTo>
                    <a:lnTo>
                      <a:pt x="56" y="873"/>
                    </a:lnTo>
                    <a:lnTo>
                      <a:pt x="56" y="873"/>
                    </a:lnTo>
                    <a:lnTo>
                      <a:pt x="60" y="873"/>
                    </a:lnTo>
                    <a:lnTo>
                      <a:pt x="64" y="873"/>
                    </a:lnTo>
                    <a:lnTo>
                      <a:pt x="64" y="873"/>
                    </a:lnTo>
                    <a:lnTo>
                      <a:pt x="68" y="873"/>
                    </a:lnTo>
                    <a:lnTo>
                      <a:pt x="68" y="873"/>
                    </a:lnTo>
                    <a:lnTo>
                      <a:pt x="72" y="873"/>
                    </a:lnTo>
                    <a:lnTo>
                      <a:pt x="76" y="873"/>
                    </a:lnTo>
                    <a:lnTo>
                      <a:pt x="80" y="873"/>
                    </a:lnTo>
                    <a:lnTo>
                      <a:pt x="84" y="873"/>
                    </a:lnTo>
                    <a:lnTo>
                      <a:pt x="88" y="873"/>
                    </a:lnTo>
                    <a:lnTo>
                      <a:pt x="92" y="873"/>
                    </a:lnTo>
                    <a:lnTo>
                      <a:pt x="96" y="873"/>
                    </a:lnTo>
                    <a:lnTo>
                      <a:pt x="98" y="873"/>
                    </a:lnTo>
                    <a:lnTo>
                      <a:pt x="102" y="873"/>
                    </a:lnTo>
                    <a:lnTo>
                      <a:pt x="106" y="873"/>
                    </a:lnTo>
                    <a:lnTo>
                      <a:pt x="110" y="873"/>
                    </a:lnTo>
                    <a:lnTo>
                      <a:pt x="114" y="873"/>
                    </a:lnTo>
                    <a:lnTo>
                      <a:pt x="114" y="873"/>
                    </a:lnTo>
                    <a:lnTo>
                      <a:pt x="118" y="873"/>
                    </a:lnTo>
                    <a:lnTo>
                      <a:pt x="118" y="873"/>
                    </a:lnTo>
                    <a:lnTo>
                      <a:pt x="122" y="873"/>
                    </a:lnTo>
                    <a:lnTo>
                      <a:pt x="122" y="873"/>
                    </a:lnTo>
                    <a:lnTo>
                      <a:pt x="122" y="873"/>
                    </a:lnTo>
                    <a:lnTo>
                      <a:pt x="126" y="873"/>
                    </a:lnTo>
                    <a:lnTo>
                      <a:pt x="126" y="873"/>
                    </a:lnTo>
                    <a:lnTo>
                      <a:pt x="126" y="873"/>
                    </a:lnTo>
                    <a:lnTo>
                      <a:pt x="126" y="873"/>
                    </a:lnTo>
                    <a:lnTo>
                      <a:pt x="130" y="873"/>
                    </a:lnTo>
                    <a:lnTo>
                      <a:pt x="130" y="873"/>
                    </a:lnTo>
                    <a:lnTo>
                      <a:pt x="130" y="873"/>
                    </a:lnTo>
                    <a:lnTo>
                      <a:pt x="130" y="873"/>
                    </a:lnTo>
                    <a:lnTo>
                      <a:pt x="130" y="873"/>
                    </a:lnTo>
                    <a:lnTo>
                      <a:pt x="130" y="873"/>
                    </a:lnTo>
                    <a:lnTo>
                      <a:pt x="130" y="873"/>
                    </a:lnTo>
                    <a:lnTo>
                      <a:pt x="130" y="873"/>
                    </a:lnTo>
                    <a:lnTo>
                      <a:pt x="134" y="873"/>
                    </a:lnTo>
                    <a:lnTo>
                      <a:pt x="134" y="873"/>
                    </a:lnTo>
                    <a:lnTo>
                      <a:pt x="134" y="873"/>
                    </a:lnTo>
                    <a:lnTo>
                      <a:pt x="134" y="873"/>
                    </a:lnTo>
                    <a:lnTo>
                      <a:pt x="134" y="873"/>
                    </a:lnTo>
                    <a:lnTo>
                      <a:pt x="134" y="869"/>
                    </a:lnTo>
                    <a:lnTo>
                      <a:pt x="134" y="869"/>
                    </a:lnTo>
                    <a:lnTo>
                      <a:pt x="134" y="869"/>
                    </a:lnTo>
                    <a:lnTo>
                      <a:pt x="134" y="869"/>
                    </a:lnTo>
                    <a:lnTo>
                      <a:pt x="134" y="869"/>
                    </a:lnTo>
                    <a:lnTo>
                      <a:pt x="134" y="869"/>
                    </a:lnTo>
                    <a:lnTo>
                      <a:pt x="134" y="869"/>
                    </a:lnTo>
                    <a:lnTo>
                      <a:pt x="134" y="869"/>
                    </a:lnTo>
                    <a:lnTo>
                      <a:pt x="138" y="869"/>
                    </a:lnTo>
                    <a:lnTo>
                      <a:pt x="138" y="865"/>
                    </a:lnTo>
                    <a:lnTo>
                      <a:pt x="138" y="865"/>
                    </a:lnTo>
                    <a:lnTo>
                      <a:pt x="138" y="865"/>
                    </a:lnTo>
                    <a:lnTo>
                      <a:pt x="138" y="865"/>
                    </a:lnTo>
                    <a:lnTo>
                      <a:pt x="138" y="861"/>
                    </a:lnTo>
                    <a:lnTo>
                      <a:pt x="138" y="861"/>
                    </a:lnTo>
                    <a:lnTo>
                      <a:pt x="138" y="861"/>
                    </a:lnTo>
                    <a:lnTo>
                      <a:pt x="138" y="861"/>
                    </a:lnTo>
                    <a:lnTo>
                      <a:pt x="138" y="859"/>
                    </a:lnTo>
                    <a:lnTo>
                      <a:pt x="138" y="859"/>
                    </a:lnTo>
                    <a:lnTo>
                      <a:pt x="142" y="859"/>
                    </a:lnTo>
                    <a:lnTo>
                      <a:pt x="142" y="855"/>
                    </a:lnTo>
                    <a:lnTo>
                      <a:pt x="142" y="855"/>
                    </a:lnTo>
                    <a:lnTo>
                      <a:pt x="142" y="855"/>
                    </a:lnTo>
                    <a:lnTo>
                      <a:pt x="142" y="851"/>
                    </a:lnTo>
                    <a:lnTo>
                      <a:pt x="142" y="851"/>
                    </a:lnTo>
                    <a:lnTo>
                      <a:pt x="142" y="847"/>
                    </a:lnTo>
                    <a:lnTo>
                      <a:pt x="142" y="847"/>
                    </a:lnTo>
                    <a:lnTo>
                      <a:pt x="142" y="843"/>
                    </a:lnTo>
                    <a:lnTo>
                      <a:pt x="142" y="843"/>
                    </a:lnTo>
                    <a:lnTo>
                      <a:pt x="142" y="839"/>
                    </a:lnTo>
                    <a:lnTo>
                      <a:pt x="142" y="839"/>
                    </a:lnTo>
                    <a:lnTo>
                      <a:pt x="142" y="836"/>
                    </a:lnTo>
                    <a:lnTo>
                      <a:pt x="146" y="832"/>
                    </a:lnTo>
                    <a:lnTo>
                      <a:pt x="146" y="832"/>
                    </a:lnTo>
                    <a:lnTo>
                      <a:pt x="146" y="828"/>
                    </a:lnTo>
                    <a:lnTo>
                      <a:pt x="146" y="824"/>
                    </a:lnTo>
                    <a:lnTo>
                      <a:pt x="146" y="824"/>
                    </a:lnTo>
                    <a:lnTo>
                      <a:pt x="146" y="820"/>
                    </a:lnTo>
                    <a:lnTo>
                      <a:pt x="146" y="816"/>
                    </a:lnTo>
                    <a:lnTo>
                      <a:pt x="146" y="812"/>
                    </a:lnTo>
                    <a:lnTo>
                      <a:pt x="146" y="810"/>
                    </a:lnTo>
                    <a:lnTo>
                      <a:pt x="146" y="806"/>
                    </a:lnTo>
                    <a:lnTo>
                      <a:pt x="146" y="802"/>
                    </a:lnTo>
                    <a:lnTo>
                      <a:pt x="146" y="794"/>
                    </a:lnTo>
                    <a:lnTo>
                      <a:pt x="148" y="786"/>
                    </a:lnTo>
                    <a:lnTo>
                      <a:pt x="148" y="778"/>
                    </a:lnTo>
                    <a:lnTo>
                      <a:pt x="148" y="770"/>
                    </a:lnTo>
                    <a:lnTo>
                      <a:pt x="148" y="764"/>
                    </a:lnTo>
                    <a:lnTo>
                      <a:pt x="148" y="760"/>
                    </a:lnTo>
                    <a:lnTo>
                      <a:pt x="148" y="756"/>
                    </a:lnTo>
                    <a:lnTo>
                      <a:pt x="148" y="752"/>
                    </a:lnTo>
                    <a:lnTo>
                      <a:pt x="148" y="748"/>
                    </a:lnTo>
                    <a:lnTo>
                      <a:pt x="152" y="744"/>
                    </a:lnTo>
                    <a:lnTo>
                      <a:pt x="152" y="740"/>
                    </a:lnTo>
                    <a:lnTo>
                      <a:pt x="152" y="736"/>
                    </a:lnTo>
                    <a:lnTo>
                      <a:pt x="152" y="736"/>
                    </a:lnTo>
                    <a:lnTo>
                      <a:pt x="152" y="732"/>
                    </a:lnTo>
                    <a:lnTo>
                      <a:pt x="152" y="728"/>
                    </a:lnTo>
                    <a:lnTo>
                      <a:pt x="152" y="728"/>
                    </a:lnTo>
                    <a:lnTo>
                      <a:pt x="152" y="724"/>
                    </a:lnTo>
                    <a:lnTo>
                      <a:pt x="152" y="720"/>
                    </a:lnTo>
                    <a:lnTo>
                      <a:pt x="152" y="720"/>
                    </a:lnTo>
                    <a:lnTo>
                      <a:pt x="152" y="718"/>
                    </a:lnTo>
                    <a:lnTo>
                      <a:pt x="152" y="718"/>
                    </a:lnTo>
                    <a:lnTo>
                      <a:pt x="156" y="714"/>
                    </a:lnTo>
                    <a:lnTo>
                      <a:pt x="156" y="714"/>
                    </a:lnTo>
                    <a:lnTo>
                      <a:pt x="156" y="714"/>
                    </a:lnTo>
                    <a:lnTo>
                      <a:pt x="156" y="710"/>
                    </a:lnTo>
                    <a:lnTo>
                      <a:pt x="156" y="710"/>
                    </a:lnTo>
                    <a:lnTo>
                      <a:pt x="156" y="710"/>
                    </a:lnTo>
                    <a:lnTo>
                      <a:pt x="156" y="710"/>
                    </a:lnTo>
                    <a:lnTo>
                      <a:pt x="156" y="710"/>
                    </a:lnTo>
                    <a:lnTo>
                      <a:pt x="156" y="710"/>
                    </a:lnTo>
                    <a:lnTo>
                      <a:pt x="156" y="710"/>
                    </a:lnTo>
                    <a:lnTo>
                      <a:pt x="156" y="710"/>
                    </a:lnTo>
                    <a:lnTo>
                      <a:pt x="156" y="710"/>
                    </a:lnTo>
                    <a:lnTo>
                      <a:pt x="156" y="710"/>
                    </a:lnTo>
                    <a:lnTo>
                      <a:pt x="160" y="710"/>
                    </a:lnTo>
                    <a:lnTo>
                      <a:pt x="160" y="710"/>
                    </a:lnTo>
                    <a:lnTo>
                      <a:pt x="160" y="710"/>
                    </a:lnTo>
                    <a:lnTo>
                      <a:pt x="160" y="714"/>
                    </a:lnTo>
                    <a:lnTo>
                      <a:pt x="160" y="714"/>
                    </a:lnTo>
                    <a:lnTo>
                      <a:pt x="160" y="714"/>
                    </a:lnTo>
                    <a:lnTo>
                      <a:pt x="160" y="718"/>
                    </a:lnTo>
                    <a:lnTo>
                      <a:pt x="160" y="718"/>
                    </a:lnTo>
                    <a:lnTo>
                      <a:pt x="160" y="720"/>
                    </a:lnTo>
                    <a:lnTo>
                      <a:pt x="160" y="720"/>
                    </a:lnTo>
                    <a:lnTo>
                      <a:pt x="160" y="724"/>
                    </a:lnTo>
                    <a:lnTo>
                      <a:pt x="160" y="724"/>
                    </a:lnTo>
                    <a:lnTo>
                      <a:pt x="160" y="728"/>
                    </a:lnTo>
                    <a:lnTo>
                      <a:pt x="160" y="728"/>
                    </a:lnTo>
                    <a:lnTo>
                      <a:pt x="160" y="732"/>
                    </a:lnTo>
                    <a:lnTo>
                      <a:pt x="164" y="736"/>
                    </a:lnTo>
                    <a:lnTo>
                      <a:pt x="164" y="740"/>
                    </a:lnTo>
                    <a:lnTo>
                      <a:pt x="164" y="744"/>
                    </a:lnTo>
                    <a:lnTo>
                      <a:pt x="164" y="744"/>
                    </a:lnTo>
                    <a:lnTo>
                      <a:pt x="164" y="748"/>
                    </a:lnTo>
                    <a:lnTo>
                      <a:pt x="164" y="752"/>
                    </a:lnTo>
                    <a:lnTo>
                      <a:pt x="164" y="760"/>
                    </a:lnTo>
                    <a:lnTo>
                      <a:pt x="164" y="764"/>
                    </a:lnTo>
                    <a:lnTo>
                      <a:pt x="168" y="770"/>
                    </a:lnTo>
                    <a:lnTo>
                      <a:pt x="168" y="774"/>
                    </a:lnTo>
                    <a:lnTo>
                      <a:pt x="168" y="786"/>
                    </a:lnTo>
                    <a:lnTo>
                      <a:pt x="168" y="790"/>
                    </a:lnTo>
                    <a:lnTo>
                      <a:pt x="168" y="798"/>
                    </a:lnTo>
                    <a:lnTo>
                      <a:pt x="168" y="802"/>
                    </a:lnTo>
                    <a:lnTo>
                      <a:pt x="172" y="806"/>
                    </a:lnTo>
                    <a:lnTo>
                      <a:pt x="172" y="810"/>
                    </a:lnTo>
                    <a:lnTo>
                      <a:pt x="172" y="812"/>
                    </a:lnTo>
                    <a:lnTo>
                      <a:pt x="172" y="816"/>
                    </a:lnTo>
                    <a:lnTo>
                      <a:pt x="172" y="816"/>
                    </a:lnTo>
                    <a:lnTo>
                      <a:pt x="172" y="820"/>
                    </a:lnTo>
                    <a:lnTo>
                      <a:pt x="172" y="820"/>
                    </a:lnTo>
                    <a:lnTo>
                      <a:pt x="172" y="824"/>
                    </a:lnTo>
                    <a:lnTo>
                      <a:pt x="172" y="824"/>
                    </a:lnTo>
                    <a:lnTo>
                      <a:pt x="172" y="828"/>
                    </a:lnTo>
                    <a:lnTo>
                      <a:pt x="172" y="828"/>
                    </a:lnTo>
                    <a:lnTo>
                      <a:pt x="172" y="828"/>
                    </a:lnTo>
                    <a:lnTo>
                      <a:pt x="176" y="832"/>
                    </a:lnTo>
                    <a:lnTo>
                      <a:pt x="176" y="832"/>
                    </a:lnTo>
                    <a:lnTo>
                      <a:pt x="176" y="832"/>
                    </a:lnTo>
                    <a:lnTo>
                      <a:pt x="176" y="836"/>
                    </a:lnTo>
                    <a:lnTo>
                      <a:pt x="176" y="836"/>
                    </a:lnTo>
                    <a:lnTo>
                      <a:pt x="176" y="836"/>
                    </a:lnTo>
                    <a:lnTo>
                      <a:pt x="176" y="836"/>
                    </a:lnTo>
                    <a:lnTo>
                      <a:pt x="176" y="836"/>
                    </a:lnTo>
                    <a:lnTo>
                      <a:pt x="176" y="839"/>
                    </a:lnTo>
                    <a:lnTo>
                      <a:pt x="176" y="839"/>
                    </a:lnTo>
                    <a:lnTo>
                      <a:pt x="176" y="839"/>
                    </a:lnTo>
                    <a:lnTo>
                      <a:pt x="176" y="843"/>
                    </a:lnTo>
                    <a:lnTo>
                      <a:pt x="176" y="843"/>
                    </a:lnTo>
                    <a:lnTo>
                      <a:pt x="176" y="847"/>
                    </a:lnTo>
                    <a:lnTo>
                      <a:pt x="176" y="847"/>
                    </a:lnTo>
                    <a:lnTo>
                      <a:pt x="176" y="847"/>
                    </a:lnTo>
                    <a:lnTo>
                      <a:pt x="176" y="851"/>
                    </a:lnTo>
                    <a:lnTo>
                      <a:pt x="176" y="851"/>
                    </a:lnTo>
                    <a:lnTo>
                      <a:pt x="180" y="855"/>
                    </a:lnTo>
                    <a:lnTo>
                      <a:pt x="180" y="855"/>
                    </a:lnTo>
                    <a:lnTo>
                      <a:pt x="180" y="855"/>
                    </a:lnTo>
                    <a:lnTo>
                      <a:pt x="180" y="859"/>
                    </a:lnTo>
                    <a:lnTo>
                      <a:pt x="180" y="859"/>
                    </a:lnTo>
                    <a:lnTo>
                      <a:pt x="180" y="859"/>
                    </a:lnTo>
                    <a:lnTo>
                      <a:pt x="180" y="859"/>
                    </a:lnTo>
                    <a:lnTo>
                      <a:pt x="180" y="861"/>
                    </a:lnTo>
                    <a:lnTo>
                      <a:pt x="180" y="861"/>
                    </a:lnTo>
                    <a:lnTo>
                      <a:pt x="184" y="861"/>
                    </a:lnTo>
                    <a:lnTo>
                      <a:pt x="184" y="861"/>
                    </a:lnTo>
                    <a:lnTo>
                      <a:pt x="184" y="865"/>
                    </a:lnTo>
                    <a:lnTo>
                      <a:pt x="184" y="865"/>
                    </a:lnTo>
                    <a:lnTo>
                      <a:pt x="184" y="865"/>
                    </a:lnTo>
                    <a:lnTo>
                      <a:pt x="184" y="865"/>
                    </a:lnTo>
                    <a:lnTo>
                      <a:pt x="184" y="865"/>
                    </a:lnTo>
                    <a:lnTo>
                      <a:pt x="188" y="869"/>
                    </a:lnTo>
                    <a:lnTo>
                      <a:pt x="188" y="869"/>
                    </a:lnTo>
                    <a:lnTo>
                      <a:pt x="188" y="869"/>
                    </a:lnTo>
                    <a:lnTo>
                      <a:pt x="188" y="869"/>
                    </a:lnTo>
                    <a:lnTo>
                      <a:pt x="188" y="869"/>
                    </a:lnTo>
                    <a:lnTo>
                      <a:pt x="188" y="869"/>
                    </a:lnTo>
                    <a:lnTo>
                      <a:pt x="192" y="869"/>
                    </a:lnTo>
                    <a:lnTo>
                      <a:pt x="192" y="869"/>
                    </a:lnTo>
                    <a:lnTo>
                      <a:pt x="192" y="869"/>
                    </a:lnTo>
                    <a:lnTo>
                      <a:pt x="192" y="873"/>
                    </a:lnTo>
                    <a:lnTo>
                      <a:pt x="194" y="873"/>
                    </a:lnTo>
                    <a:lnTo>
                      <a:pt x="194" y="873"/>
                    </a:lnTo>
                    <a:lnTo>
                      <a:pt x="194" y="873"/>
                    </a:lnTo>
                    <a:lnTo>
                      <a:pt x="198" y="873"/>
                    </a:lnTo>
                    <a:lnTo>
                      <a:pt x="198" y="873"/>
                    </a:lnTo>
                    <a:lnTo>
                      <a:pt x="202" y="873"/>
                    </a:lnTo>
                    <a:lnTo>
                      <a:pt x="202" y="873"/>
                    </a:lnTo>
                    <a:lnTo>
                      <a:pt x="206" y="873"/>
                    </a:lnTo>
                    <a:lnTo>
                      <a:pt x="210" y="873"/>
                    </a:lnTo>
                    <a:lnTo>
                      <a:pt x="210" y="873"/>
                    </a:lnTo>
                    <a:lnTo>
                      <a:pt x="214" y="873"/>
                    </a:lnTo>
                    <a:lnTo>
                      <a:pt x="218" y="873"/>
                    </a:lnTo>
                    <a:lnTo>
                      <a:pt x="222" y="873"/>
                    </a:lnTo>
                    <a:lnTo>
                      <a:pt x="230" y="873"/>
                    </a:lnTo>
                    <a:lnTo>
                      <a:pt x="234" y="873"/>
                    </a:lnTo>
                    <a:lnTo>
                      <a:pt x="238" y="873"/>
                    </a:lnTo>
                    <a:lnTo>
                      <a:pt x="240" y="873"/>
                    </a:lnTo>
                    <a:lnTo>
                      <a:pt x="248" y="873"/>
                    </a:lnTo>
                    <a:lnTo>
                      <a:pt x="252" y="873"/>
                    </a:lnTo>
                    <a:lnTo>
                      <a:pt x="256" y="873"/>
                    </a:lnTo>
                    <a:lnTo>
                      <a:pt x="264" y="873"/>
                    </a:lnTo>
                    <a:lnTo>
                      <a:pt x="268" y="873"/>
                    </a:lnTo>
                    <a:lnTo>
                      <a:pt x="272" y="873"/>
                    </a:lnTo>
                    <a:lnTo>
                      <a:pt x="276" y="873"/>
                    </a:lnTo>
                    <a:lnTo>
                      <a:pt x="284" y="873"/>
                    </a:lnTo>
                    <a:lnTo>
                      <a:pt x="288" y="873"/>
                    </a:lnTo>
                    <a:lnTo>
                      <a:pt x="294" y="873"/>
                    </a:lnTo>
                    <a:lnTo>
                      <a:pt x="298" y="873"/>
                    </a:lnTo>
                    <a:lnTo>
                      <a:pt x="302" y="873"/>
                    </a:lnTo>
                    <a:lnTo>
                      <a:pt x="310" y="873"/>
                    </a:lnTo>
                    <a:lnTo>
                      <a:pt x="314" y="873"/>
                    </a:lnTo>
                    <a:lnTo>
                      <a:pt x="314" y="873"/>
                    </a:lnTo>
                    <a:lnTo>
                      <a:pt x="314" y="873"/>
                    </a:lnTo>
                    <a:lnTo>
                      <a:pt x="318" y="873"/>
                    </a:lnTo>
                    <a:lnTo>
                      <a:pt x="318" y="873"/>
                    </a:lnTo>
                    <a:lnTo>
                      <a:pt x="318" y="873"/>
                    </a:lnTo>
                    <a:lnTo>
                      <a:pt x="318" y="873"/>
                    </a:lnTo>
                    <a:lnTo>
                      <a:pt x="322" y="873"/>
                    </a:lnTo>
                    <a:lnTo>
                      <a:pt x="322" y="873"/>
                    </a:lnTo>
                    <a:lnTo>
                      <a:pt x="322" y="873"/>
                    </a:lnTo>
                    <a:lnTo>
                      <a:pt x="322" y="873"/>
                    </a:lnTo>
                    <a:lnTo>
                      <a:pt x="326" y="873"/>
                    </a:lnTo>
                    <a:lnTo>
                      <a:pt x="326" y="873"/>
                    </a:lnTo>
                    <a:lnTo>
                      <a:pt x="326" y="873"/>
                    </a:lnTo>
                    <a:lnTo>
                      <a:pt x="326" y="873"/>
                    </a:lnTo>
                    <a:lnTo>
                      <a:pt x="326" y="873"/>
                    </a:lnTo>
                    <a:lnTo>
                      <a:pt x="326" y="873"/>
                    </a:lnTo>
                    <a:lnTo>
                      <a:pt x="326" y="869"/>
                    </a:lnTo>
                    <a:lnTo>
                      <a:pt x="330" y="869"/>
                    </a:lnTo>
                    <a:lnTo>
                      <a:pt x="330" y="869"/>
                    </a:lnTo>
                    <a:lnTo>
                      <a:pt x="330" y="869"/>
                    </a:lnTo>
                    <a:lnTo>
                      <a:pt x="330" y="869"/>
                    </a:lnTo>
                    <a:lnTo>
                      <a:pt x="330" y="869"/>
                    </a:lnTo>
                    <a:lnTo>
                      <a:pt x="330" y="869"/>
                    </a:lnTo>
                    <a:lnTo>
                      <a:pt x="330" y="869"/>
                    </a:lnTo>
                    <a:lnTo>
                      <a:pt x="330" y="869"/>
                    </a:lnTo>
                    <a:lnTo>
                      <a:pt x="330" y="869"/>
                    </a:lnTo>
                    <a:lnTo>
                      <a:pt x="330" y="865"/>
                    </a:lnTo>
                    <a:lnTo>
                      <a:pt x="330" y="865"/>
                    </a:lnTo>
                    <a:lnTo>
                      <a:pt x="330" y="865"/>
                    </a:lnTo>
                    <a:lnTo>
                      <a:pt x="330" y="865"/>
                    </a:lnTo>
                    <a:lnTo>
                      <a:pt x="334" y="865"/>
                    </a:lnTo>
                    <a:lnTo>
                      <a:pt x="334" y="865"/>
                    </a:lnTo>
                    <a:lnTo>
                      <a:pt x="334" y="861"/>
                    </a:lnTo>
                    <a:lnTo>
                      <a:pt x="334" y="861"/>
                    </a:lnTo>
                    <a:lnTo>
                      <a:pt x="334" y="861"/>
                    </a:lnTo>
                    <a:lnTo>
                      <a:pt x="334" y="861"/>
                    </a:lnTo>
                    <a:lnTo>
                      <a:pt x="334" y="859"/>
                    </a:lnTo>
                    <a:lnTo>
                      <a:pt x="334" y="859"/>
                    </a:lnTo>
                    <a:lnTo>
                      <a:pt x="334" y="859"/>
                    </a:lnTo>
                    <a:lnTo>
                      <a:pt x="334" y="859"/>
                    </a:lnTo>
                    <a:lnTo>
                      <a:pt x="334" y="855"/>
                    </a:lnTo>
                    <a:lnTo>
                      <a:pt x="334" y="855"/>
                    </a:lnTo>
                    <a:lnTo>
                      <a:pt x="334" y="855"/>
                    </a:lnTo>
                    <a:lnTo>
                      <a:pt x="334" y="855"/>
                    </a:lnTo>
                    <a:lnTo>
                      <a:pt x="334" y="851"/>
                    </a:lnTo>
                    <a:lnTo>
                      <a:pt x="334" y="851"/>
                    </a:lnTo>
                    <a:lnTo>
                      <a:pt x="334" y="851"/>
                    </a:lnTo>
                    <a:lnTo>
                      <a:pt x="334" y="847"/>
                    </a:lnTo>
                    <a:lnTo>
                      <a:pt x="334" y="847"/>
                    </a:lnTo>
                    <a:lnTo>
                      <a:pt x="336" y="847"/>
                    </a:lnTo>
                    <a:lnTo>
                      <a:pt x="336" y="843"/>
                    </a:lnTo>
                    <a:lnTo>
                      <a:pt x="336" y="843"/>
                    </a:lnTo>
                    <a:lnTo>
                      <a:pt x="336" y="839"/>
                    </a:lnTo>
                    <a:lnTo>
                      <a:pt x="336" y="839"/>
                    </a:lnTo>
                    <a:lnTo>
                      <a:pt x="336" y="839"/>
                    </a:lnTo>
                    <a:lnTo>
                      <a:pt x="336" y="836"/>
                    </a:lnTo>
                    <a:lnTo>
                      <a:pt x="336" y="836"/>
                    </a:lnTo>
                    <a:lnTo>
                      <a:pt x="336" y="832"/>
                    </a:lnTo>
                    <a:lnTo>
                      <a:pt x="336" y="832"/>
                    </a:lnTo>
                    <a:lnTo>
                      <a:pt x="336" y="828"/>
                    </a:lnTo>
                    <a:lnTo>
                      <a:pt x="336" y="824"/>
                    </a:lnTo>
                    <a:lnTo>
                      <a:pt x="336" y="824"/>
                    </a:lnTo>
                    <a:lnTo>
                      <a:pt x="336" y="820"/>
                    </a:lnTo>
                    <a:lnTo>
                      <a:pt x="336" y="820"/>
                    </a:lnTo>
                    <a:lnTo>
                      <a:pt x="336" y="816"/>
                    </a:lnTo>
                    <a:lnTo>
                      <a:pt x="336" y="816"/>
                    </a:lnTo>
                    <a:lnTo>
                      <a:pt x="336" y="812"/>
                    </a:lnTo>
                    <a:lnTo>
                      <a:pt x="336" y="812"/>
                    </a:lnTo>
                    <a:lnTo>
                      <a:pt x="336" y="810"/>
                    </a:lnTo>
                    <a:lnTo>
                      <a:pt x="336" y="810"/>
                    </a:lnTo>
                    <a:lnTo>
                      <a:pt x="336" y="806"/>
                    </a:lnTo>
                    <a:lnTo>
                      <a:pt x="336" y="802"/>
                    </a:lnTo>
                    <a:lnTo>
                      <a:pt x="336" y="802"/>
                    </a:lnTo>
                    <a:lnTo>
                      <a:pt x="336" y="798"/>
                    </a:lnTo>
                    <a:lnTo>
                      <a:pt x="340" y="794"/>
                    </a:lnTo>
                    <a:lnTo>
                      <a:pt x="340" y="794"/>
                    </a:lnTo>
                    <a:lnTo>
                      <a:pt x="340" y="790"/>
                    </a:lnTo>
                    <a:lnTo>
                      <a:pt x="340" y="790"/>
                    </a:lnTo>
                    <a:lnTo>
                      <a:pt x="340" y="786"/>
                    </a:lnTo>
                    <a:lnTo>
                      <a:pt x="340" y="786"/>
                    </a:lnTo>
                    <a:lnTo>
                      <a:pt x="340" y="782"/>
                    </a:lnTo>
                    <a:lnTo>
                      <a:pt x="340" y="782"/>
                    </a:lnTo>
                    <a:lnTo>
                      <a:pt x="340" y="778"/>
                    </a:lnTo>
                    <a:lnTo>
                      <a:pt x="340" y="778"/>
                    </a:lnTo>
                    <a:lnTo>
                      <a:pt x="340" y="774"/>
                    </a:lnTo>
                    <a:lnTo>
                      <a:pt x="340" y="774"/>
                    </a:lnTo>
                    <a:lnTo>
                      <a:pt x="340" y="770"/>
                    </a:lnTo>
                    <a:lnTo>
                      <a:pt x="340" y="770"/>
                    </a:lnTo>
                    <a:lnTo>
                      <a:pt x="340" y="766"/>
                    </a:lnTo>
                    <a:lnTo>
                      <a:pt x="340" y="766"/>
                    </a:lnTo>
                    <a:lnTo>
                      <a:pt x="340" y="764"/>
                    </a:lnTo>
                    <a:lnTo>
                      <a:pt x="340" y="764"/>
                    </a:lnTo>
                    <a:lnTo>
                      <a:pt x="340" y="760"/>
                    </a:lnTo>
                    <a:lnTo>
                      <a:pt x="340" y="756"/>
                    </a:lnTo>
                    <a:lnTo>
                      <a:pt x="340" y="756"/>
                    </a:lnTo>
                    <a:lnTo>
                      <a:pt x="340" y="752"/>
                    </a:lnTo>
                    <a:lnTo>
                      <a:pt x="340" y="752"/>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61"/>
              <p:cNvSpPr>
                <a:spLocks/>
              </p:cNvSpPr>
              <p:nvPr/>
            </p:nvSpPr>
            <p:spPr bwMode="auto">
              <a:xfrm>
                <a:off x="3293" y="1331"/>
                <a:ext cx="263" cy="429"/>
              </a:xfrm>
              <a:custGeom>
                <a:avLst/>
                <a:gdLst>
                  <a:gd name="T0" fmla="*/ 0 w 526"/>
                  <a:gd name="T1" fmla="*/ 730 h 859"/>
                  <a:gd name="T2" fmla="*/ 0 w 526"/>
                  <a:gd name="T3" fmla="*/ 710 h 859"/>
                  <a:gd name="T4" fmla="*/ 4 w 526"/>
                  <a:gd name="T5" fmla="*/ 676 h 859"/>
                  <a:gd name="T6" fmla="*/ 4 w 526"/>
                  <a:gd name="T7" fmla="*/ 638 h 859"/>
                  <a:gd name="T8" fmla="*/ 4 w 526"/>
                  <a:gd name="T9" fmla="*/ 592 h 859"/>
                  <a:gd name="T10" fmla="*/ 4 w 526"/>
                  <a:gd name="T11" fmla="*/ 518 h 859"/>
                  <a:gd name="T12" fmla="*/ 8 w 526"/>
                  <a:gd name="T13" fmla="*/ 404 h 859"/>
                  <a:gd name="T14" fmla="*/ 12 w 526"/>
                  <a:gd name="T15" fmla="*/ 228 h 859"/>
                  <a:gd name="T16" fmla="*/ 12 w 526"/>
                  <a:gd name="T17" fmla="*/ 140 h 859"/>
                  <a:gd name="T18" fmla="*/ 16 w 526"/>
                  <a:gd name="T19" fmla="*/ 74 h 859"/>
                  <a:gd name="T20" fmla="*/ 16 w 526"/>
                  <a:gd name="T21" fmla="*/ 36 h 859"/>
                  <a:gd name="T22" fmla="*/ 20 w 526"/>
                  <a:gd name="T23" fmla="*/ 8 h 859"/>
                  <a:gd name="T24" fmla="*/ 20 w 526"/>
                  <a:gd name="T25" fmla="*/ 0 h 859"/>
                  <a:gd name="T26" fmla="*/ 20 w 526"/>
                  <a:gd name="T27" fmla="*/ 8 h 859"/>
                  <a:gd name="T28" fmla="*/ 24 w 526"/>
                  <a:gd name="T29" fmla="*/ 40 h 859"/>
                  <a:gd name="T30" fmla="*/ 24 w 526"/>
                  <a:gd name="T31" fmla="*/ 90 h 859"/>
                  <a:gd name="T32" fmla="*/ 28 w 526"/>
                  <a:gd name="T33" fmla="*/ 170 h 859"/>
                  <a:gd name="T34" fmla="*/ 32 w 526"/>
                  <a:gd name="T35" fmla="*/ 330 h 859"/>
                  <a:gd name="T36" fmla="*/ 36 w 526"/>
                  <a:gd name="T37" fmla="*/ 470 h 859"/>
                  <a:gd name="T38" fmla="*/ 40 w 526"/>
                  <a:gd name="T39" fmla="*/ 550 h 859"/>
                  <a:gd name="T40" fmla="*/ 40 w 526"/>
                  <a:gd name="T41" fmla="*/ 612 h 859"/>
                  <a:gd name="T42" fmla="*/ 44 w 526"/>
                  <a:gd name="T43" fmla="*/ 630 h 859"/>
                  <a:gd name="T44" fmla="*/ 44 w 526"/>
                  <a:gd name="T45" fmla="*/ 646 h 859"/>
                  <a:gd name="T46" fmla="*/ 44 w 526"/>
                  <a:gd name="T47" fmla="*/ 658 h 859"/>
                  <a:gd name="T48" fmla="*/ 44 w 526"/>
                  <a:gd name="T49" fmla="*/ 672 h 859"/>
                  <a:gd name="T50" fmla="*/ 44 w 526"/>
                  <a:gd name="T51" fmla="*/ 700 h 859"/>
                  <a:gd name="T52" fmla="*/ 46 w 526"/>
                  <a:gd name="T53" fmla="*/ 730 h 859"/>
                  <a:gd name="T54" fmla="*/ 46 w 526"/>
                  <a:gd name="T55" fmla="*/ 750 h 859"/>
                  <a:gd name="T56" fmla="*/ 46 w 526"/>
                  <a:gd name="T57" fmla="*/ 768 h 859"/>
                  <a:gd name="T58" fmla="*/ 50 w 526"/>
                  <a:gd name="T59" fmla="*/ 784 h 859"/>
                  <a:gd name="T60" fmla="*/ 50 w 526"/>
                  <a:gd name="T61" fmla="*/ 800 h 859"/>
                  <a:gd name="T62" fmla="*/ 50 w 526"/>
                  <a:gd name="T63" fmla="*/ 814 h 859"/>
                  <a:gd name="T64" fmla="*/ 54 w 526"/>
                  <a:gd name="T65" fmla="*/ 822 h 859"/>
                  <a:gd name="T66" fmla="*/ 54 w 526"/>
                  <a:gd name="T67" fmla="*/ 833 h 859"/>
                  <a:gd name="T68" fmla="*/ 58 w 526"/>
                  <a:gd name="T69" fmla="*/ 841 h 859"/>
                  <a:gd name="T70" fmla="*/ 62 w 526"/>
                  <a:gd name="T71" fmla="*/ 849 h 859"/>
                  <a:gd name="T72" fmla="*/ 62 w 526"/>
                  <a:gd name="T73" fmla="*/ 851 h 859"/>
                  <a:gd name="T74" fmla="*/ 66 w 526"/>
                  <a:gd name="T75" fmla="*/ 855 h 859"/>
                  <a:gd name="T76" fmla="*/ 70 w 526"/>
                  <a:gd name="T77" fmla="*/ 859 h 859"/>
                  <a:gd name="T78" fmla="*/ 78 w 526"/>
                  <a:gd name="T79" fmla="*/ 859 h 859"/>
                  <a:gd name="T80" fmla="*/ 90 w 526"/>
                  <a:gd name="T81" fmla="*/ 859 h 859"/>
                  <a:gd name="T82" fmla="*/ 108 w 526"/>
                  <a:gd name="T83" fmla="*/ 859 h 859"/>
                  <a:gd name="T84" fmla="*/ 132 w 526"/>
                  <a:gd name="T85" fmla="*/ 859 h 859"/>
                  <a:gd name="T86" fmla="*/ 166 w 526"/>
                  <a:gd name="T87" fmla="*/ 859 h 859"/>
                  <a:gd name="T88" fmla="*/ 192 w 526"/>
                  <a:gd name="T89" fmla="*/ 859 h 859"/>
                  <a:gd name="T90" fmla="*/ 216 w 526"/>
                  <a:gd name="T91" fmla="*/ 859 h 859"/>
                  <a:gd name="T92" fmla="*/ 238 w 526"/>
                  <a:gd name="T93" fmla="*/ 859 h 859"/>
                  <a:gd name="T94" fmla="*/ 274 w 526"/>
                  <a:gd name="T95" fmla="*/ 859 h 859"/>
                  <a:gd name="T96" fmla="*/ 300 w 526"/>
                  <a:gd name="T97" fmla="*/ 859 h 859"/>
                  <a:gd name="T98" fmla="*/ 328 w 526"/>
                  <a:gd name="T99" fmla="*/ 859 h 859"/>
                  <a:gd name="T100" fmla="*/ 358 w 526"/>
                  <a:gd name="T101" fmla="*/ 859 h 859"/>
                  <a:gd name="T102" fmla="*/ 378 w 526"/>
                  <a:gd name="T103" fmla="*/ 855 h 859"/>
                  <a:gd name="T104" fmla="*/ 392 w 526"/>
                  <a:gd name="T105" fmla="*/ 859 h 859"/>
                  <a:gd name="T106" fmla="*/ 408 w 526"/>
                  <a:gd name="T107" fmla="*/ 855 h 859"/>
                  <a:gd name="T108" fmla="*/ 426 w 526"/>
                  <a:gd name="T109" fmla="*/ 855 h 859"/>
                  <a:gd name="T110" fmla="*/ 458 w 526"/>
                  <a:gd name="T111" fmla="*/ 859 h 859"/>
                  <a:gd name="T112" fmla="*/ 484 w 526"/>
                  <a:gd name="T113" fmla="*/ 855 h 859"/>
                  <a:gd name="T114" fmla="*/ 516 w 526"/>
                  <a:gd name="T115" fmla="*/ 855 h 8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26" h="859">
                    <a:moveTo>
                      <a:pt x="0" y="742"/>
                    </a:moveTo>
                    <a:lnTo>
                      <a:pt x="0" y="738"/>
                    </a:lnTo>
                    <a:lnTo>
                      <a:pt x="0" y="734"/>
                    </a:lnTo>
                    <a:lnTo>
                      <a:pt x="0" y="734"/>
                    </a:lnTo>
                    <a:lnTo>
                      <a:pt x="0" y="730"/>
                    </a:lnTo>
                    <a:lnTo>
                      <a:pt x="0" y="730"/>
                    </a:lnTo>
                    <a:lnTo>
                      <a:pt x="0" y="726"/>
                    </a:lnTo>
                    <a:lnTo>
                      <a:pt x="0" y="722"/>
                    </a:lnTo>
                    <a:lnTo>
                      <a:pt x="0" y="722"/>
                    </a:lnTo>
                    <a:lnTo>
                      <a:pt x="0" y="718"/>
                    </a:lnTo>
                    <a:lnTo>
                      <a:pt x="0" y="714"/>
                    </a:lnTo>
                    <a:lnTo>
                      <a:pt x="0" y="710"/>
                    </a:lnTo>
                    <a:lnTo>
                      <a:pt x="0" y="708"/>
                    </a:lnTo>
                    <a:lnTo>
                      <a:pt x="0" y="700"/>
                    </a:lnTo>
                    <a:lnTo>
                      <a:pt x="0" y="696"/>
                    </a:lnTo>
                    <a:lnTo>
                      <a:pt x="0" y="688"/>
                    </a:lnTo>
                    <a:lnTo>
                      <a:pt x="4" y="684"/>
                    </a:lnTo>
                    <a:lnTo>
                      <a:pt x="4" y="676"/>
                    </a:lnTo>
                    <a:lnTo>
                      <a:pt x="4" y="672"/>
                    </a:lnTo>
                    <a:lnTo>
                      <a:pt x="4" y="664"/>
                    </a:lnTo>
                    <a:lnTo>
                      <a:pt x="4" y="658"/>
                    </a:lnTo>
                    <a:lnTo>
                      <a:pt x="4" y="654"/>
                    </a:lnTo>
                    <a:lnTo>
                      <a:pt x="4" y="646"/>
                    </a:lnTo>
                    <a:lnTo>
                      <a:pt x="4" y="638"/>
                    </a:lnTo>
                    <a:lnTo>
                      <a:pt x="4" y="630"/>
                    </a:lnTo>
                    <a:lnTo>
                      <a:pt x="4" y="622"/>
                    </a:lnTo>
                    <a:lnTo>
                      <a:pt x="4" y="618"/>
                    </a:lnTo>
                    <a:lnTo>
                      <a:pt x="4" y="612"/>
                    </a:lnTo>
                    <a:lnTo>
                      <a:pt x="4" y="604"/>
                    </a:lnTo>
                    <a:lnTo>
                      <a:pt x="4" y="592"/>
                    </a:lnTo>
                    <a:lnTo>
                      <a:pt x="4" y="584"/>
                    </a:lnTo>
                    <a:lnTo>
                      <a:pt x="4" y="572"/>
                    </a:lnTo>
                    <a:lnTo>
                      <a:pt x="4" y="562"/>
                    </a:lnTo>
                    <a:lnTo>
                      <a:pt x="4" y="546"/>
                    </a:lnTo>
                    <a:lnTo>
                      <a:pt x="4" y="530"/>
                    </a:lnTo>
                    <a:lnTo>
                      <a:pt x="4" y="518"/>
                    </a:lnTo>
                    <a:lnTo>
                      <a:pt x="4" y="504"/>
                    </a:lnTo>
                    <a:lnTo>
                      <a:pt x="8" y="488"/>
                    </a:lnTo>
                    <a:lnTo>
                      <a:pt x="8" y="470"/>
                    </a:lnTo>
                    <a:lnTo>
                      <a:pt x="8" y="450"/>
                    </a:lnTo>
                    <a:lnTo>
                      <a:pt x="8" y="430"/>
                    </a:lnTo>
                    <a:lnTo>
                      <a:pt x="8" y="404"/>
                    </a:lnTo>
                    <a:lnTo>
                      <a:pt x="8" y="366"/>
                    </a:lnTo>
                    <a:lnTo>
                      <a:pt x="8" y="328"/>
                    </a:lnTo>
                    <a:lnTo>
                      <a:pt x="8" y="296"/>
                    </a:lnTo>
                    <a:lnTo>
                      <a:pt x="12" y="270"/>
                    </a:lnTo>
                    <a:lnTo>
                      <a:pt x="12" y="250"/>
                    </a:lnTo>
                    <a:lnTo>
                      <a:pt x="12" y="228"/>
                    </a:lnTo>
                    <a:lnTo>
                      <a:pt x="12" y="212"/>
                    </a:lnTo>
                    <a:lnTo>
                      <a:pt x="12" y="192"/>
                    </a:lnTo>
                    <a:lnTo>
                      <a:pt x="12" y="178"/>
                    </a:lnTo>
                    <a:lnTo>
                      <a:pt x="12" y="162"/>
                    </a:lnTo>
                    <a:lnTo>
                      <a:pt x="12" y="150"/>
                    </a:lnTo>
                    <a:lnTo>
                      <a:pt x="12" y="140"/>
                    </a:lnTo>
                    <a:lnTo>
                      <a:pt x="12" y="128"/>
                    </a:lnTo>
                    <a:lnTo>
                      <a:pt x="16" y="116"/>
                    </a:lnTo>
                    <a:lnTo>
                      <a:pt x="16" y="104"/>
                    </a:lnTo>
                    <a:lnTo>
                      <a:pt x="16" y="94"/>
                    </a:lnTo>
                    <a:lnTo>
                      <a:pt x="16" y="86"/>
                    </a:lnTo>
                    <a:lnTo>
                      <a:pt x="16" y="74"/>
                    </a:lnTo>
                    <a:lnTo>
                      <a:pt x="16" y="66"/>
                    </a:lnTo>
                    <a:lnTo>
                      <a:pt x="16" y="58"/>
                    </a:lnTo>
                    <a:lnTo>
                      <a:pt x="16" y="50"/>
                    </a:lnTo>
                    <a:lnTo>
                      <a:pt x="16" y="46"/>
                    </a:lnTo>
                    <a:lnTo>
                      <a:pt x="16" y="40"/>
                    </a:lnTo>
                    <a:lnTo>
                      <a:pt x="16" y="36"/>
                    </a:lnTo>
                    <a:lnTo>
                      <a:pt x="16" y="28"/>
                    </a:lnTo>
                    <a:lnTo>
                      <a:pt x="16" y="24"/>
                    </a:lnTo>
                    <a:lnTo>
                      <a:pt x="16" y="20"/>
                    </a:lnTo>
                    <a:lnTo>
                      <a:pt x="16" y="16"/>
                    </a:lnTo>
                    <a:lnTo>
                      <a:pt x="20" y="12"/>
                    </a:lnTo>
                    <a:lnTo>
                      <a:pt x="20" y="8"/>
                    </a:lnTo>
                    <a:lnTo>
                      <a:pt x="20" y="8"/>
                    </a:lnTo>
                    <a:lnTo>
                      <a:pt x="20" y="4"/>
                    </a:lnTo>
                    <a:lnTo>
                      <a:pt x="20" y="4"/>
                    </a:lnTo>
                    <a:lnTo>
                      <a:pt x="20" y="0"/>
                    </a:lnTo>
                    <a:lnTo>
                      <a:pt x="20" y="0"/>
                    </a:lnTo>
                    <a:lnTo>
                      <a:pt x="20" y="0"/>
                    </a:lnTo>
                    <a:lnTo>
                      <a:pt x="20" y="0"/>
                    </a:lnTo>
                    <a:lnTo>
                      <a:pt x="20" y="0"/>
                    </a:lnTo>
                    <a:lnTo>
                      <a:pt x="20" y="4"/>
                    </a:lnTo>
                    <a:lnTo>
                      <a:pt x="20" y="4"/>
                    </a:lnTo>
                    <a:lnTo>
                      <a:pt x="20" y="8"/>
                    </a:lnTo>
                    <a:lnTo>
                      <a:pt x="20" y="8"/>
                    </a:lnTo>
                    <a:lnTo>
                      <a:pt x="20" y="12"/>
                    </a:lnTo>
                    <a:lnTo>
                      <a:pt x="24" y="16"/>
                    </a:lnTo>
                    <a:lnTo>
                      <a:pt x="24" y="20"/>
                    </a:lnTo>
                    <a:lnTo>
                      <a:pt x="24" y="28"/>
                    </a:lnTo>
                    <a:lnTo>
                      <a:pt x="24" y="32"/>
                    </a:lnTo>
                    <a:lnTo>
                      <a:pt x="24" y="40"/>
                    </a:lnTo>
                    <a:lnTo>
                      <a:pt x="24" y="44"/>
                    </a:lnTo>
                    <a:lnTo>
                      <a:pt x="24" y="50"/>
                    </a:lnTo>
                    <a:lnTo>
                      <a:pt x="24" y="58"/>
                    </a:lnTo>
                    <a:lnTo>
                      <a:pt x="24" y="70"/>
                    </a:lnTo>
                    <a:lnTo>
                      <a:pt x="24" y="78"/>
                    </a:lnTo>
                    <a:lnTo>
                      <a:pt x="24" y="90"/>
                    </a:lnTo>
                    <a:lnTo>
                      <a:pt x="28" y="100"/>
                    </a:lnTo>
                    <a:lnTo>
                      <a:pt x="28" y="112"/>
                    </a:lnTo>
                    <a:lnTo>
                      <a:pt x="28" y="124"/>
                    </a:lnTo>
                    <a:lnTo>
                      <a:pt x="28" y="140"/>
                    </a:lnTo>
                    <a:lnTo>
                      <a:pt x="28" y="154"/>
                    </a:lnTo>
                    <a:lnTo>
                      <a:pt x="28" y="170"/>
                    </a:lnTo>
                    <a:lnTo>
                      <a:pt x="28" y="188"/>
                    </a:lnTo>
                    <a:lnTo>
                      <a:pt x="28" y="208"/>
                    </a:lnTo>
                    <a:lnTo>
                      <a:pt x="32" y="232"/>
                    </a:lnTo>
                    <a:lnTo>
                      <a:pt x="32" y="254"/>
                    </a:lnTo>
                    <a:lnTo>
                      <a:pt x="32" y="284"/>
                    </a:lnTo>
                    <a:lnTo>
                      <a:pt x="32" y="330"/>
                    </a:lnTo>
                    <a:lnTo>
                      <a:pt x="36" y="370"/>
                    </a:lnTo>
                    <a:lnTo>
                      <a:pt x="36" y="392"/>
                    </a:lnTo>
                    <a:lnTo>
                      <a:pt x="36" y="416"/>
                    </a:lnTo>
                    <a:lnTo>
                      <a:pt x="36" y="434"/>
                    </a:lnTo>
                    <a:lnTo>
                      <a:pt x="36" y="454"/>
                    </a:lnTo>
                    <a:lnTo>
                      <a:pt x="36" y="470"/>
                    </a:lnTo>
                    <a:lnTo>
                      <a:pt x="36" y="484"/>
                    </a:lnTo>
                    <a:lnTo>
                      <a:pt x="36" y="500"/>
                    </a:lnTo>
                    <a:lnTo>
                      <a:pt x="40" y="512"/>
                    </a:lnTo>
                    <a:lnTo>
                      <a:pt x="40" y="526"/>
                    </a:lnTo>
                    <a:lnTo>
                      <a:pt x="40" y="538"/>
                    </a:lnTo>
                    <a:lnTo>
                      <a:pt x="40" y="550"/>
                    </a:lnTo>
                    <a:lnTo>
                      <a:pt x="40" y="562"/>
                    </a:lnTo>
                    <a:lnTo>
                      <a:pt x="40" y="572"/>
                    </a:lnTo>
                    <a:lnTo>
                      <a:pt x="40" y="584"/>
                    </a:lnTo>
                    <a:lnTo>
                      <a:pt x="40" y="596"/>
                    </a:lnTo>
                    <a:lnTo>
                      <a:pt x="40" y="604"/>
                    </a:lnTo>
                    <a:lnTo>
                      <a:pt x="40" y="612"/>
                    </a:lnTo>
                    <a:lnTo>
                      <a:pt x="40" y="618"/>
                    </a:lnTo>
                    <a:lnTo>
                      <a:pt x="40" y="622"/>
                    </a:lnTo>
                    <a:lnTo>
                      <a:pt x="40" y="626"/>
                    </a:lnTo>
                    <a:lnTo>
                      <a:pt x="44" y="626"/>
                    </a:lnTo>
                    <a:lnTo>
                      <a:pt x="44" y="630"/>
                    </a:lnTo>
                    <a:lnTo>
                      <a:pt x="44" y="630"/>
                    </a:lnTo>
                    <a:lnTo>
                      <a:pt x="44" y="634"/>
                    </a:lnTo>
                    <a:lnTo>
                      <a:pt x="44" y="638"/>
                    </a:lnTo>
                    <a:lnTo>
                      <a:pt x="44" y="638"/>
                    </a:lnTo>
                    <a:lnTo>
                      <a:pt x="44" y="642"/>
                    </a:lnTo>
                    <a:lnTo>
                      <a:pt x="44" y="642"/>
                    </a:lnTo>
                    <a:lnTo>
                      <a:pt x="44" y="646"/>
                    </a:lnTo>
                    <a:lnTo>
                      <a:pt x="44" y="646"/>
                    </a:lnTo>
                    <a:lnTo>
                      <a:pt x="44" y="650"/>
                    </a:lnTo>
                    <a:lnTo>
                      <a:pt x="44" y="654"/>
                    </a:lnTo>
                    <a:lnTo>
                      <a:pt x="44" y="654"/>
                    </a:lnTo>
                    <a:lnTo>
                      <a:pt x="44" y="658"/>
                    </a:lnTo>
                    <a:lnTo>
                      <a:pt x="44" y="658"/>
                    </a:lnTo>
                    <a:lnTo>
                      <a:pt x="44" y="658"/>
                    </a:lnTo>
                    <a:lnTo>
                      <a:pt x="44" y="660"/>
                    </a:lnTo>
                    <a:lnTo>
                      <a:pt x="44" y="660"/>
                    </a:lnTo>
                    <a:lnTo>
                      <a:pt x="44" y="664"/>
                    </a:lnTo>
                    <a:lnTo>
                      <a:pt x="44" y="668"/>
                    </a:lnTo>
                    <a:lnTo>
                      <a:pt x="44" y="672"/>
                    </a:lnTo>
                    <a:lnTo>
                      <a:pt x="44" y="676"/>
                    </a:lnTo>
                    <a:lnTo>
                      <a:pt x="44" y="680"/>
                    </a:lnTo>
                    <a:lnTo>
                      <a:pt x="44" y="688"/>
                    </a:lnTo>
                    <a:lnTo>
                      <a:pt x="44" y="692"/>
                    </a:lnTo>
                    <a:lnTo>
                      <a:pt x="44" y="696"/>
                    </a:lnTo>
                    <a:lnTo>
                      <a:pt x="44" y="700"/>
                    </a:lnTo>
                    <a:lnTo>
                      <a:pt x="44" y="708"/>
                    </a:lnTo>
                    <a:lnTo>
                      <a:pt x="46" y="710"/>
                    </a:lnTo>
                    <a:lnTo>
                      <a:pt x="46" y="714"/>
                    </a:lnTo>
                    <a:lnTo>
                      <a:pt x="46" y="722"/>
                    </a:lnTo>
                    <a:lnTo>
                      <a:pt x="46" y="726"/>
                    </a:lnTo>
                    <a:lnTo>
                      <a:pt x="46" y="730"/>
                    </a:lnTo>
                    <a:lnTo>
                      <a:pt x="46" y="734"/>
                    </a:lnTo>
                    <a:lnTo>
                      <a:pt x="46" y="734"/>
                    </a:lnTo>
                    <a:lnTo>
                      <a:pt x="46" y="738"/>
                    </a:lnTo>
                    <a:lnTo>
                      <a:pt x="46" y="742"/>
                    </a:lnTo>
                    <a:lnTo>
                      <a:pt x="46" y="746"/>
                    </a:lnTo>
                    <a:lnTo>
                      <a:pt x="46" y="750"/>
                    </a:lnTo>
                    <a:lnTo>
                      <a:pt x="46" y="754"/>
                    </a:lnTo>
                    <a:lnTo>
                      <a:pt x="46" y="754"/>
                    </a:lnTo>
                    <a:lnTo>
                      <a:pt x="46" y="756"/>
                    </a:lnTo>
                    <a:lnTo>
                      <a:pt x="46" y="760"/>
                    </a:lnTo>
                    <a:lnTo>
                      <a:pt x="46" y="764"/>
                    </a:lnTo>
                    <a:lnTo>
                      <a:pt x="46" y="768"/>
                    </a:lnTo>
                    <a:lnTo>
                      <a:pt x="50" y="772"/>
                    </a:lnTo>
                    <a:lnTo>
                      <a:pt x="50" y="772"/>
                    </a:lnTo>
                    <a:lnTo>
                      <a:pt x="50" y="776"/>
                    </a:lnTo>
                    <a:lnTo>
                      <a:pt x="50" y="780"/>
                    </a:lnTo>
                    <a:lnTo>
                      <a:pt x="50" y="784"/>
                    </a:lnTo>
                    <a:lnTo>
                      <a:pt x="50" y="784"/>
                    </a:lnTo>
                    <a:lnTo>
                      <a:pt x="50" y="788"/>
                    </a:lnTo>
                    <a:lnTo>
                      <a:pt x="50" y="792"/>
                    </a:lnTo>
                    <a:lnTo>
                      <a:pt x="50" y="792"/>
                    </a:lnTo>
                    <a:lnTo>
                      <a:pt x="50" y="796"/>
                    </a:lnTo>
                    <a:lnTo>
                      <a:pt x="50" y="800"/>
                    </a:lnTo>
                    <a:lnTo>
                      <a:pt x="50" y="800"/>
                    </a:lnTo>
                    <a:lnTo>
                      <a:pt x="50" y="802"/>
                    </a:lnTo>
                    <a:lnTo>
                      <a:pt x="50" y="802"/>
                    </a:lnTo>
                    <a:lnTo>
                      <a:pt x="50" y="806"/>
                    </a:lnTo>
                    <a:lnTo>
                      <a:pt x="50" y="806"/>
                    </a:lnTo>
                    <a:lnTo>
                      <a:pt x="50" y="810"/>
                    </a:lnTo>
                    <a:lnTo>
                      <a:pt x="50" y="814"/>
                    </a:lnTo>
                    <a:lnTo>
                      <a:pt x="54" y="814"/>
                    </a:lnTo>
                    <a:lnTo>
                      <a:pt x="54" y="814"/>
                    </a:lnTo>
                    <a:lnTo>
                      <a:pt x="54" y="818"/>
                    </a:lnTo>
                    <a:lnTo>
                      <a:pt x="54" y="818"/>
                    </a:lnTo>
                    <a:lnTo>
                      <a:pt x="54" y="822"/>
                    </a:lnTo>
                    <a:lnTo>
                      <a:pt x="54" y="822"/>
                    </a:lnTo>
                    <a:lnTo>
                      <a:pt x="54" y="826"/>
                    </a:lnTo>
                    <a:lnTo>
                      <a:pt x="54" y="826"/>
                    </a:lnTo>
                    <a:lnTo>
                      <a:pt x="54" y="829"/>
                    </a:lnTo>
                    <a:lnTo>
                      <a:pt x="54" y="829"/>
                    </a:lnTo>
                    <a:lnTo>
                      <a:pt x="54" y="829"/>
                    </a:lnTo>
                    <a:lnTo>
                      <a:pt x="54" y="833"/>
                    </a:lnTo>
                    <a:lnTo>
                      <a:pt x="54" y="833"/>
                    </a:lnTo>
                    <a:lnTo>
                      <a:pt x="58" y="833"/>
                    </a:lnTo>
                    <a:lnTo>
                      <a:pt x="58" y="837"/>
                    </a:lnTo>
                    <a:lnTo>
                      <a:pt x="58" y="837"/>
                    </a:lnTo>
                    <a:lnTo>
                      <a:pt x="58" y="841"/>
                    </a:lnTo>
                    <a:lnTo>
                      <a:pt x="58" y="841"/>
                    </a:lnTo>
                    <a:lnTo>
                      <a:pt x="58" y="841"/>
                    </a:lnTo>
                    <a:lnTo>
                      <a:pt x="58" y="841"/>
                    </a:lnTo>
                    <a:lnTo>
                      <a:pt x="58" y="845"/>
                    </a:lnTo>
                    <a:lnTo>
                      <a:pt x="58" y="845"/>
                    </a:lnTo>
                    <a:lnTo>
                      <a:pt x="58" y="845"/>
                    </a:lnTo>
                    <a:lnTo>
                      <a:pt x="62" y="849"/>
                    </a:lnTo>
                    <a:lnTo>
                      <a:pt x="62" y="849"/>
                    </a:lnTo>
                    <a:lnTo>
                      <a:pt x="62" y="849"/>
                    </a:lnTo>
                    <a:lnTo>
                      <a:pt x="62" y="849"/>
                    </a:lnTo>
                    <a:lnTo>
                      <a:pt x="62" y="849"/>
                    </a:lnTo>
                    <a:lnTo>
                      <a:pt x="62" y="851"/>
                    </a:lnTo>
                    <a:lnTo>
                      <a:pt x="62" y="851"/>
                    </a:lnTo>
                    <a:lnTo>
                      <a:pt x="62" y="851"/>
                    </a:lnTo>
                    <a:lnTo>
                      <a:pt x="66" y="851"/>
                    </a:lnTo>
                    <a:lnTo>
                      <a:pt x="66" y="851"/>
                    </a:lnTo>
                    <a:lnTo>
                      <a:pt x="66" y="855"/>
                    </a:lnTo>
                    <a:lnTo>
                      <a:pt x="66" y="855"/>
                    </a:lnTo>
                    <a:lnTo>
                      <a:pt x="66" y="855"/>
                    </a:lnTo>
                    <a:lnTo>
                      <a:pt x="66" y="855"/>
                    </a:lnTo>
                    <a:lnTo>
                      <a:pt x="66" y="855"/>
                    </a:lnTo>
                    <a:lnTo>
                      <a:pt x="70" y="855"/>
                    </a:lnTo>
                    <a:lnTo>
                      <a:pt x="70" y="855"/>
                    </a:lnTo>
                    <a:lnTo>
                      <a:pt x="70" y="855"/>
                    </a:lnTo>
                    <a:lnTo>
                      <a:pt x="70" y="859"/>
                    </a:lnTo>
                    <a:lnTo>
                      <a:pt x="74" y="859"/>
                    </a:lnTo>
                    <a:lnTo>
                      <a:pt x="74" y="859"/>
                    </a:lnTo>
                    <a:lnTo>
                      <a:pt x="74" y="859"/>
                    </a:lnTo>
                    <a:lnTo>
                      <a:pt x="74" y="859"/>
                    </a:lnTo>
                    <a:lnTo>
                      <a:pt x="78" y="859"/>
                    </a:lnTo>
                    <a:lnTo>
                      <a:pt x="78" y="859"/>
                    </a:lnTo>
                    <a:lnTo>
                      <a:pt x="82" y="859"/>
                    </a:lnTo>
                    <a:lnTo>
                      <a:pt x="82" y="859"/>
                    </a:lnTo>
                    <a:lnTo>
                      <a:pt x="86" y="859"/>
                    </a:lnTo>
                    <a:lnTo>
                      <a:pt x="86" y="859"/>
                    </a:lnTo>
                    <a:lnTo>
                      <a:pt x="90" y="859"/>
                    </a:lnTo>
                    <a:lnTo>
                      <a:pt x="90" y="859"/>
                    </a:lnTo>
                    <a:lnTo>
                      <a:pt x="92" y="859"/>
                    </a:lnTo>
                    <a:lnTo>
                      <a:pt x="96" y="859"/>
                    </a:lnTo>
                    <a:lnTo>
                      <a:pt x="96" y="859"/>
                    </a:lnTo>
                    <a:lnTo>
                      <a:pt x="100" y="859"/>
                    </a:lnTo>
                    <a:lnTo>
                      <a:pt x="104" y="859"/>
                    </a:lnTo>
                    <a:lnTo>
                      <a:pt x="108" y="859"/>
                    </a:lnTo>
                    <a:lnTo>
                      <a:pt x="112" y="859"/>
                    </a:lnTo>
                    <a:lnTo>
                      <a:pt x="116" y="859"/>
                    </a:lnTo>
                    <a:lnTo>
                      <a:pt x="120" y="859"/>
                    </a:lnTo>
                    <a:lnTo>
                      <a:pt x="124" y="859"/>
                    </a:lnTo>
                    <a:lnTo>
                      <a:pt x="128" y="859"/>
                    </a:lnTo>
                    <a:lnTo>
                      <a:pt x="132" y="859"/>
                    </a:lnTo>
                    <a:lnTo>
                      <a:pt x="140" y="859"/>
                    </a:lnTo>
                    <a:lnTo>
                      <a:pt x="142" y="859"/>
                    </a:lnTo>
                    <a:lnTo>
                      <a:pt x="146" y="859"/>
                    </a:lnTo>
                    <a:lnTo>
                      <a:pt x="154" y="859"/>
                    </a:lnTo>
                    <a:lnTo>
                      <a:pt x="162" y="859"/>
                    </a:lnTo>
                    <a:lnTo>
                      <a:pt x="166" y="859"/>
                    </a:lnTo>
                    <a:lnTo>
                      <a:pt x="170" y="859"/>
                    </a:lnTo>
                    <a:lnTo>
                      <a:pt x="174" y="859"/>
                    </a:lnTo>
                    <a:lnTo>
                      <a:pt x="178" y="859"/>
                    </a:lnTo>
                    <a:lnTo>
                      <a:pt x="186" y="859"/>
                    </a:lnTo>
                    <a:lnTo>
                      <a:pt x="188" y="859"/>
                    </a:lnTo>
                    <a:lnTo>
                      <a:pt x="192" y="859"/>
                    </a:lnTo>
                    <a:lnTo>
                      <a:pt x="196" y="859"/>
                    </a:lnTo>
                    <a:lnTo>
                      <a:pt x="196" y="859"/>
                    </a:lnTo>
                    <a:lnTo>
                      <a:pt x="200" y="859"/>
                    </a:lnTo>
                    <a:lnTo>
                      <a:pt x="204" y="859"/>
                    </a:lnTo>
                    <a:lnTo>
                      <a:pt x="212" y="859"/>
                    </a:lnTo>
                    <a:lnTo>
                      <a:pt x="216" y="859"/>
                    </a:lnTo>
                    <a:lnTo>
                      <a:pt x="220" y="859"/>
                    </a:lnTo>
                    <a:lnTo>
                      <a:pt x="220" y="859"/>
                    </a:lnTo>
                    <a:lnTo>
                      <a:pt x="224" y="859"/>
                    </a:lnTo>
                    <a:lnTo>
                      <a:pt x="228" y="859"/>
                    </a:lnTo>
                    <a:lnTo>
                      <a:pt x="236" y="859"/>
                    </a:lnTo>
                    <a:lnTo>
                      <a:pt x="238" y="859"/>
                    </a:lnTo>
                    <a:lnTo>
                      <a:pt x="246" y="859"/>
                    </a:lnTo>
                    <a:lnTo>
                      <a:pt x="250" y="859"/>
                    </a:lnTo>
                    <a:lnTo>
                      <a:pt x="258" y="859"/>
                    </a:lnTo>
                    <a:lnTo>
                      <a:pt x="262" y="859"/>
                    </a:lnTo>
                    <a:lnTo>
                      <a:pt x="270" y="859"/>
                    </a:lnTo>
                    <a:lnTo>
                      <a:pt x="274" y="859"/>
                    </a:lnTo>
                    <a:lnTo>
                      <a:pt x="278" y="859"/>
                    </a:lnTo>
                    <a:lnTo>
                      <a:pt x="282" y="859"/>
                    </a:lnTo>
                    <a:lnTo>
                      <a:pt x="284" y="859"/>
                    </a:lnTo>
                    <a:lnTo>
                      <a:pt x="288" y="859"/>
                    </a:lnTo>
                    <a:lnTo>
                      <a:pt x="292" y="859"/>
                    </a:lnTo>
                    <a:lnTo>
                      <a:pt x="300" y="859"/>
                    </a:lnTo>
                    <a:lnTo>
                      <a:pt x="304" y="859"/>
                    </a:lnTo>
                    <a:lnTo>
                      <a:pt x="308" y="859"/>
                    </a:lnTo>
                    <a:lnTo>
                      <a:pt x="312" y="859"/>
                    </a:lnTo>
                    <a:lnTo>
                      <a:pt x="316" y="859"/>
                    </a:lnTo>
                    <a:lnTo>
                      <a:pt x="324" y="859"/>
                    </a:lnTo>
                    <a:lnTo>
                      <a:pt x="328" y="859"/>
                    </a:lnTo>
                    <a:lnTo>
                      <a:pt x="334" y="859"/>
                    </a:lnTo>
                    <a:lnTo>
                      <a:pt x="338" y="859"/>
                    </a:lnTo>
                    <a:lnTo>
                      <a:pt x="346" y="859"/>
                    </a:lnTo>
                    <a:lnTo>
                      <a:pt x="350" y="859"/>
                    </a:lnTo>
                    <a:lnTo>
                      <a:pt x="354" y="859"/>
                    </a:lnTo>
                    <a:lnTo>
                      <a:pt x="358" y="859"/>
                    </a:lnTo>
                    <a:lnTo>
                      <a:pt x="362" y="859"/>
                    </a:lnTo>
                    <a:lnTo>
                      <a:pt x="366" y="855"/>
                    </a:lnTo>
                    <a:lnTo>
                      <a:pt x="370" y="855"/>
                    </a:lnTo>
                    <a:lnTo>
                      <a:pt x="374" y="855"/>
                    </a:lnTo>
                    <a:lnTo>
                      <a:pt x="374" y="855"/>
                    </a:lnTo>
                    <a:lnTo>
                      <a:pt x="378" y="855"/>
                    </a:lnTo>
                    <a:lnTo>
                      <a:pt x="380" y="855"/>
                    </a:lnTo>
                    <a:lnTo>
                      <a:pt x="380" y="855"/>
                    </a:lnTo>
                    <a:lnTo>
                      <a:pt x="384" y="855"/>
                    </a:lnTo>
                    <a:lnTo>
                      <a:pt x="388" y="855"/>
                    </a:lnTo>
                    <a:lnTo>
                      <a:pt x="388" y="855"/>
                    </a:lnTo>
                    <a:lnTo>
                      <a:pt x="392" y="859"/>
                    </a:lnTo>
                    <a:lnTo>
                      <a:pt x="392" y="859"/>
                    </a:lnTo>
                    <a:lnTo>
                      <a:pt x="396" y="859"/>
                    </a:lnTo>
                    <a:lnTo>
                      <a:pt x="396" y="855"/>
                    </a:lnTo>
                    <a:lnTo>
                      <a:pt x="400" y="855"/>
                    </a:lnTo>
                    <a:lnTo>
                      <a:pt x="404" y="855"/>
                    </a:lnTo>
                    <a:lnTo>
                      <a:pt x="408" y="855"/>
                    </a:lnTo>
                    <a:lnTo>
                      <a:pt x="412" y="855"/>
                    </a:lnTo>
                    <a:lnTo>
                      <a:pt x="416" y="855"/>
                    </a:lnTo>
                    <a:lnTo>
                      <a:pt x="420" y="855"/>
                    </a:lnTo>
                    <a:lnTo>
                      <a:pt x="424" y="855"/>
                    </a:lnTo>
                    <a:lnTo>
                      <a:pt x="424" y="855"/>
                    </a:lnTo>
                    <a:lnTo>
                      <a:pt x="426" y="855"/>
                    </a:lnTo>
                    <a:lnTo>
                      <a:pt x="430" y="855"/>
                    </a:lnTo>
                    <a:lnTo>
                      <a:pt x="434" y="855"/>
                    </a:lnTo>
                    <a:lnTo>
                      <a:pt x="438" y="855"/>
                    </a:lnTo>
                    <a:lnTo>
                      <a:pt x="446" y="855"/>
                    </a:lnTo>
                    <a:lnTo>
                      <a:pt x="450" y="855"/>
                    </a:lnTo>
                    <a:lnTo>
                      <a:pt x="458" y="859"/>
                    </a:lnTo>
                    <a:lnTo>
                      <a:pt x="462" y="859"/>
                    </a:lnTo>
                    <a:lnTo>
                      <a:pt x="466" y="859"/>
                    </a:lnTo>
                    <a:lnTo>
                      <a:pt x="470" y="859"/>
                    </a:lnTo>
                    <a:lnTo>
                      <a:pt x="474" y="859"/>
                    </a:lnTo>
                    <a:lnTo>
                      <a:pt x="480" y="859"/>
                    </a:lnTo>
                    <a:lnTo>
                      <a:pt x="484" y="855"/>
                    </a:lnTo>
                    <a:lnTo>
                      <a:pt x="488" y="855"/>
                    </a:lnTo>
                    <a:lnTo>
                      <a:pt x="496" y="855"/>
                    </a:lnTo>
                    <a:lnTo>
                      <a:pt x="500" y="855"/>
                    </a:lnTo>
                    <a:lnTo>
                      <a:pt x="504" y="855"/>
                    </a:lnTo>
                    <a:lnTo>
                      <a:pt x="512" y="855"/>
                    </a:lnTo>
                    <a:lnTo>
                      <a:pt x="516" y="855"/>
                    </a:lnTo>
                    <a:lnTo>
                      <a:pt x="522" y="855"/>
                    </a:lnTo>
                    <a:lnTo>
                      <a:pt x="526" y="855"/>
                    </a:lnTo>
                  </a:path>
                </a:pathLst>
              </a:custGeom>
              <a:noFill/>
              <a:ln w="12700">
                <a:solidFill>
                  <a:srgbClr val="131516"/>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8" name="TextBox 357"/>
            <p:cNvSpPr txBox="1"/>
            <p:nvPr/>
          </p:nvSpPr>
          <p:spPr>
            <a:xfrm>
              <a:off x="3627009" y="3032047"/>
              <a:ext cx="832279" cy="246221"/>
            </a:xfrm>
            <a:prstGeom prst="rect">
              <a:avLst/>
            </a:prstGeom>
            <a:noFill/>
          </p:spPr>
          <p:txBody>
            <a:bodyPr wrap="none" rtlCol="0">
              <a:spAutoFit/>
            </a:bodyPr>
            <a:lstStyle/>
            <a:p>
              <a:r>
                <a:rPr lang="en-US" sz="1000" b="1" dirty="0"/>
                <a:t>Time (min)</a:t>
              </a:r>
            </a:p>
          </p:txBody>
        </p:sp>
      </p:grpSp>
      <p:sp>
        <p:nvSpPr>
          <p:cNvPr id="360" name="TextBox 359"/>
          <p:cNvSpPr txBox="1"/>
          <p:nvPr/>
        </p:nvSpPr>
        <p:spPr>
          <a:xfrm>
            <a:off x="7794959" y="6620505"/>
            <a:ext cx="832279" cy="246221"/>
          </a:xfrm>
          <a:prstGeom prst="rect">
            <a:avLst/>
          </a:prstGeom>
          <a:noFill/>
        </p:spPr>
        <p:txBody>
          <a:bodyPr wrap="none" rtlCol="0">
            <a:spAutoFit/>
          </a:bodyPr>
          <a:lstStyle/>
          <a:p>
            <a:r>
              <a:rPr lang="en-US" sz="1000" b="1" dirty="0"/>
              <a:t>Time (min)</a:t>
            </a:r>
          </a:p>
        </p:txBody>
      </p:sp>
    </p:spTree>
    <p:custDataLst>
      <p:tags r:id="rId1"/>
    </p:custDataLst>
    <p:extLst>
      <p:ext uri="{BB962C8B-B14F-4D97-AF65-F5344CB8AC3E}">
        <p14:creationId xmlns:p14="http://schemas.microsoft.com/office/powerpoint/2010/main" val="1650858608"/>
      </p:ext>
    </p:extLst>
  </p:cSld>
  <p:clrMapOvr>
    <a:masterClrMapping/>
  </p:clrMapOvr>
  <mc:AlternateContent xmlns:mc="http://schemas.openxmlformats.org/markup-compatibility/2006" xmlns:p14="http://schemas.microsoft.com/office/powerpoint/2010/main">
    <mc:Choice Requires="p14">
      <p:transition spd="med" p14:dur="700" advTm="81668">
        <p:fade/>
      </p:transition>
    </mc:Choice>
    <mc:Fallback xmlns="">
      <p:transition spd="med" advTm="816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323" fill="hold"/>
                                        <p:tgtEl>
                                          <p:spTgt spid="15"/>
                                        </p:tgtEl>
                                      </p:cBhvr>
                                    </p:cmd>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5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5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9" fill="hold" display="0">
                  <p:stCondLst>
                    <p:cond delay="indefinite"/>
                  </p:stCondLst>
                  <p:endCondLst>
                    <p:cond evt="onStopAudio" delay="0">
                      <p:tgtEl>
                        <p:sldTgt/>
                      </p:tgtEl>
                    </p:cond>
                  </p:endCondLst>
                </p:cTn>
                <p:tgtEl>
                  <p:spTgt spid="15"/>
                </p:tgtEl>
              </p:cMediaNode>
            </p:audio>
          </p:childTnLst>
        </p:cTn>
      </p:par>
    </p:tnLst>
    <p:bldLst>
      <p:bldP spid="12" grpId="0" animBg="1"/>
      <p:bldP spid="13" grpId="0" animBg="1"/>
      <p:bldP spid="14" grpId="0" animBg="1"/>
      <p:bldP spid="360" grpId="0"/>
    </p:bldLst>
  </p:timing>
  <p:extLst mod="1">
    <p:ext uri="{E180D4A7-C9FB-4DFB-919C-405C955672EB}">
      <p14:showEvtLst xmlns:p14="http://schemas.microsoft.com/office/powerpoint/2010/main">
        <p14:playEvt time="22" objId="15"/>
        <p14:stopEvt time="80417" objId="15"/>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US" altLang="en-US" dirty="0"/>
              <a:t>Stationary Phase Order &amp; Chromatography</a:t>
            </a:r>
          </a:p>
        </p:txBody>
      </p:sp>
      <p:sp>
        <p:nvSpPr>
          <p:cNvPr id="59395" name="Rectangle 3"/>
          <p:cNvSpPr>
            <a:spLocks noGrp="1" noChangeArrowheads="1"/>
          </p:cNvSpPr>
          <p:nvPr>
            <p:ph type="body" idx="1"/>
          </p:nvPr>
        </p:nvSpPr>
        <p:spPr/>
        <p:txBody>
          <a:bodyPr/>
          <a:lstStyle/>
          <a:p>
            <a:r>
              <a:rPr lang="en-US" altLang="en-US" dirty="0"/>
              <a:t>The </a:t>
            </a:r>
            <a:r>
              <a:rPr lang="en-US" altLang="en-US" b="1" i="1" dirty="0"/>
              <a:t>source</a:t>
            </a:r>
            <a:r>
              <a:rPr lang="en-US" altLang="en-US" dirty="0"/>
              <a:t> of chain ordering (temperature, bonding density, chain length, bonding chemistry) is less important than the </a:t>
            </a:r>
            <a:r>
              <a:rPr lang="en-US" altLang="en-US" b="1" i="1" dirty="0"/>
              <a:t>extent</a:t>
            </a:r>
            <a:r>
              <a:rPr lang="en-US" altLang="en-US" dirty="0"/>
              <a:t> of ordering</a:t>
            </a:r>
          </a:p>
          <a:p>
            <a:endParaRPr lang="en-US" altLang="en-US" dirty="0"/>
          </a:p>
          <a:p>
            <a:r>
              <a:rPr lang="en-US" altLang="en-US" dirty="0"/>
              <a:t>Ordered stationary phases are more selective towards solute shape than less ordered phases</a:t>
            </a:r>
          </a:p>
          <a:p>
            <a:endParaRPr lang="en-US" altLang="en-US" dirty="0"/>
          </a:p>
          <a:p>
            <a:r>
              <a:rPr lang="en-US" altLang="en-US" dirty="0"/>
              <a:t>Solute shape (L/B, planarity, size) is most important for ordered stationary phases and shape constrained solutes</a:t>
            </a:r>
          </a:p>
        </p:txBody>
      </p:sp>
      <p:pic>
        <p:nvPicPr>
          <p:cNvPr id="2" name="columns14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84554" y="6936637"/>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38810">
        <p:fade/>
      </p:transition>
    </mc:Choice>
    <mc:Fallback xmlns="">
      <p:transition spd="med" advTm="388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777"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9395">
                                            <p:txEl>
                                              <p:pRg st="2" end="2"/>
                                            </p:txEl>
                                          </p:spTgt>
                                        </p:tgtEl>
                                        <p:attrNameLst>
                                          <p:attrName>style.visibility</p:attrName>
                                        </p:attrNameLst>
                                      </p:cBhvr>
                                      <p:to>
                                        <p:strVal val="visible"/>
                                      </p:to>
                                    </p:set>
                                    <p:animEffect transition="in" filter="fade">
                                      <p:cBhvr>
                                        <p:cTn id="11" dur="500"/>
                                        <p:tgtEl>
                                          <p:spTgt spid="59395">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9395">
                                            <p:txEl>
                                              <p:pRg st="4" end="4"/>
                                            </p:txEl>
                                          </p:spTgt>
                                        </p:tgtEl>
                                        <p:attrNameLst>
                                          <p:attrName>style.visibility</p:attrName>
                                        </p:attrNameLst>
                                      </p:cBhvr>
                                      <p:to>
                                        <p:strVal val="visible"/>
                                      </p:to>
                                    </p:set>
                                    <p:animEffect transition="in" filter="fade">
                                      <p:cBhvr>
                                        <p:cTn id="16" dur="500"/>
                                        <p:tgtEl>
                                          <p:spTgt spid="5939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effectLst>
            <a:outerShdw blurRad="50800" dist="38100" dir="2700000" algn="tl" rotWithShape="0">
              <a:prstClr val="black">
                <a:alpha val="40000"/>
              </a:prstClr>
            </a:outerShdw>
          </a:effectLst>
        </p:spPr>
        <p:txBody>
          <a:bodyPr/>
          <a:lstStyle/>
          <a:p>
            <a:r>
              <a:rPr lang="en-US" altLang="en-US" dirty="0"/>
              <a:t>Molecular Descriptors of Solute Shape</a:t>
            </a:r>
          </a:p>
        </p:txBody>
      </p:sp>
      <p:sp>
        <p:nvSpPr>
          <p:cNvPr id="64232" name="AutoShape 766"/>
          <p:cNvSpPr>
            <a:spLocks noChangeAspect="1" noChangeArrowheads="1" noTextEdit="1"/>
          </p:cNvSpPr>
          <p:nvPr/>
        </p:nvSpPr>
        <p:spPr bwMode="auto">
          <a:xfrm>
            <a:off x="2057400" y="1292225"/>
            <a:ext cx="8077200" cy="5099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nvGrpSpPr>
          <p:cNvPr id="2" name="Group 1"/>
          <p:cNvGrpSpPr/>
          <p:nvPr/>
        </p:nvGrpSpPr>
        <p:grpSpPr>
          <a:xfrm>
            <a:off x="2070100" y="1304925"/>
            <a:ext cx="2208938" cy="2192140"/>
            <a:chOff x="2070100" y="1304925"/>
            <a:chExt cx="2208938" cy="2192140"/>
          </a:xfrm>
          <a:effectLst>
            <a:outerShdw blurRad="50800" dist="38100" dir="2700000" algn="tl" rotWithShape="0">
              <a:prstClr val="black">
                <a:alpha val="40000"/>
              </a:prstClr>
            </a:outerShdw>
          </a:effectLst>
        </p:grpSpPr>
        <p:sp>
          <p:nvSpPr>
            <p:cNvPr id="64233" name="Line 768"/>
            <p:cNvSpPr>
              <a:spLocks noChangeShapeType="1"/>
            </p:cNvSpPr>
            <p:nvPr/>
          </p:nvSpPr>
          <p:spPr bwMode="auto">
            <a:xfrm flipH="1">
              <a:off x="2917825" y="2230438"/>
              <a:ext cx="3175" cy="158750"/>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4" name="Line 769"/>
            <p:cNvSpPr>
              <a:spLocks noChangeShapeType="1"/>
            </p:cNvSpPr>
            <p:nvPr/>
          </p:nvSpPr>
          <p:spPr bwMode="auto">
            <a:xfrm flipH="1">
              <a:off x="2781300" y="2390775"/>
              <a:ext cx="142875" cy="8572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5" name="Line 770"/>
            <p:cNvSpPr>
              <a:spLocks noChangeShapeType="1"/>
            </p:cNvSpPr>
            <p:nvPr/>
          </p:nvSpPr>
          <p:spPr bwMode="auto">
            <a:xfrm flipH="1" flipV="1">
              <a:off x="2638425" y="2397125"/>
              <a:ext cx="142875" cy="7937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6" name="Line 771"/>
            <p:cNvSpPr>
              <a:spLocks noChangeShapeType="1"/>
            </p:cNvSpPr>
            <p:nvPr/>
          </p:nvSpPr>
          <p:spPr bwMode="auto">
            <a:xfrm flipV="1">
              <a:off x="2638425" y="2230438"/>
              <a:ext cx="0" cy="166688"/>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7" name="Line 772"/>
            <p:cNvSpPr>
              <a:spLocks noChangeShapeType="1"/>
            </p:cNvSpPr>
            <p:nvPr/>
          </p:nvSpPr>
          <p:spPr bwMode="auto">
            <a:xfrm flipV="1">
              <a:off x="2638425" y="2151063"/>
              <a:ext cx="139700" cy="7937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8" name="Line 773"/>
            <p:cNvSpPr>
              <a:spLocks noChangeShapeType="1"/>
            </p:cNvSpPr>
            <p:nvPr/>
          </p:nvSpPr>
          <p:spPr bwMode="auto">
            <a:xfrm>
              <a:off x="2778125" y="2151063"/>
              <a:ext cx="142875" cy="7937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39" name="Line 774"/>
            <p:cNvSpPr>
              <a:spLocks noChangeShapeType="1"/>
            </p:cNvSpPr>
            <p:nvPr/>
          </p:nvSpPr>
          <p:spPr bwMode="auto">
            <a:xfrm flipV="1">
              <a:off x="2921000" y="2147888"/>
              <a:ext cx="142875" cy="82550"/>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0" name="Line 775"/>
            <p:cNvSpPr>
              <a:spLocks noChangeShapeType="1"/>
            </p:cNvSpPr>
            <p:nvPr/>
          </p:nvSpPr>
          <p:spPr bwMode="auto">
            <a:xfrm>
              <a:off x="3063875" y="2147888"/>
              <a:ext cx="142875" cy="7937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1" name="Line 776"/>
            <p:cNvSpPr>
              <a:spLocks noChangeShapeType="1"/>
            </p:cNvSpPr>
            <p:nvPr/>
          </p:nvSpPr>
          <p:spPr bwMode="auto">
            <a:xfrm>
              <a:off x="3206750" y="2227263"/>
              <a:ext cx="0" cy="16192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2" name="Line 777"/>
            <p:cNvSpPr>
              <a:spLocks noChangeShapeType="1"/>
            </p:cNvSpPr>
            <p:nvPr/>
          </p:nvSpPr>
          <p:spPr bwMode="auto">
            <a:xfrm flipH="1">
              <a:off x="3065463" y="2393950"/>
              <a:ext cx="141288" cy="80963"/>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3" name="Line 778"/>
            <p:cNvSpPr>
              <a:spLocks noChangeShapeType="1"/>
            </p:cNvSpPr>
            <p:nvPr/>
          </p:nvSpPr>
          <p:spPr bwMode="auto">
            <a:xfrm flipH="1" flipV="1">
              <a:off x="2924175" y="2390775"/>
              <a:ext cx="141288" cy="84138"/>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4" name="Line 779"/>
            <p:cNvSpPr>
              <a:spLocks noChangeShapeType="1"/>
            </p:cNvSpPr>
            <p:nvPr/>
          </p:nvSpPr>
          <p:spPr bwMode="auto">
            <a:xfrm flipV="1">
              <a:off x="3063875" y="1981200"/>
              <a:ext cx="0" cy="166688"/>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5" name="Line 780"/>
            <p:cNvSpPr>
              <a:spLocks noChangeShapeType="1"/>
            </p:cNvSpPr>
            <p:nvPr/>
          </p:nvSpPr>
          <p:spPr bwMode="auto">
            <a:xfrm flipV="1">
              <a:off x="3063875" y="1895475"/>
              <a:ext cx="142875" cy="8572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6" name="Line 781"/>
            <p:cNvSpPr>
              <a:spLocks noChangeShapeType="1"/>
            </p:cNvSpPr>
            <p:nvPr/>
          </p:nvSpPr>
          <p:spPr bwMode="auto">
            <a:xfrm>
              <a:off x="3206750" y="1895475"/>
              <a:ext cx="141288" cy="80963"/>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7" name="Line 782"/>
            <p:cNvSpPr>
              <a:spLocks noChangeShapeType="1"/>
            </p:cNvSpPr>
            <p:nvPr/>
          </p:nvSpPr>
          <p:spPr bwMode="auto">
            <a:xfrm>
              <a:off x="3348038" y="1976438"/>
              <a:ext cx="0" cy="17462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8" name="Line 783"/>
            <p:cNvSpPr>
              <a:spLocks noChangeShapeType="1"/>
            </p:cNvSpPr>
            <p:nvPr/>
          </p:nvSpPr>
          <p:spPr bwMode="auto">
            <a:xfrm flipH="1">
              <a:off x="3206750" y="2143125"/>
              <a:ext cx="141288" cy="84138"/>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49" name="Line 784"/>
            <p:cNvSpPr>
              <a:spLocks noChangeShapeType="1"/>
            </p:cNvSpPr>
            <p:nvPr/>
          </p:nvSpPr>
          <p:spPr bwMode="auto">
            <a:xfrm flipV="1">
              <a:off x="3348038" y="1895475"/>
              <a:ext cx="141288" cy="80963"/>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0" name="Line 785"/>
            <p:cNvSpPr>
              <a:spLocks noChangeShapeType="1"/>
            </p:cNvSpPr>
            <p:nvPr/>
          </p:nvSpPr>
          <p:spPr bwMode="auto">
            <a:xfrm>
              <a:off x="3489325" y="1895475"/>
              <a:ext cx="141288" cy="84138"/>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1" name="Line 786"/>
            <p:cNvSpPr>
              <a:spLocks noChangeShapeType="1"/>
            </p:cNvSpPr>
            <p:nvPr/>
          </p:nvSpPr>
          <p:spPr bwMode="auto">
            <a:xfrm>
              <a:off x="3630613" y="1979613"/>
              <a:ext cx="0" cy="165100"/>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2" name="Line 787"/>
            <p:cNvSpPr>
              <a:spLocks noChangeShapeType="1"/>
            </p:cNvSpPr>
            <p:nvPr/>
          </p:nvSpPr>
          <p:spPr bwMode="auto">
            <a:xfrm flipH="1">
              <a:off x="3490913" y="2139950"/>
              <a:ext cx="142875" cy="8572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3" name="Line 788"/>
            <p:cNvSpPr>
              <a:spLocks noChangeShapeType="1"/>
            </p:cNvSpPr>
            <p:nvPr/>
          </p:nvSpPr>
          <p:spPr bwMode="auto">
            <a:xfrm flipH="1" flipV="1">
              <a:off x="3348038" y="2143125"/>
              <a:ext cx="142875" cy="82550"/>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4" name="Line 789"/>
            <p:cNvSpPr>
              <a:spLocks noChangeShapeType="1"/>
            </p:cNvSpPr>
            <p:nvPr/>
          </p:nvSpPr>
          <p:spPr bwMode="auto">
            <a:xfrm>
              <a:off x="3490913" y="2225675"/>
              <a:ext cx="3175" cy="165100"/>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5" name="Line 790"/>
            <p:cNvSpPr>
              <a:spLocks noChangeShapeType="1"/>
            </p:cNvSpPr>
            <p:nvPr/>
          </p:nvSpPr>
          <p:spPr bwMode="auto">
            <a:xfrm>
              <a:off x="3065463" y="2474913"/>
              <a:ext cx="3175" cy="15557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6" name="Line 791"/>
            <p:cNvSpPr>
              <a:spLocks noChangeShapeType="1"/>
            </p:cNvSpPr>
            <p:nvPr/>
          </p:nvSpPr>
          <p:spPr bwMode="auto">
            <a:xfrm>
              <a:off x="2781300" y="2476500"/>
              <a:ext cx="0" cy="166688"/>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7" name="Line 792"/>
            <p:cNvSpPr>
              <a:spLocks noChangeShapeType="1"/>
            </p:cNvSpPr>
            <p:nvPr/>
          </p:nvSpPr>
          <p:spPr bwMode="auto">
            <a:xfrm flipV="1">
              <a:off x="2778125" y="1984375"/>
              <a:ext cx="0" cy="166688"/>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8" name="Line 793"/>
            <p:cNvSpPr>
              <a:spLocks noChangeShapeType="1"/>
            </p:cNvSpPr>
            <p:nvPr/>
          </p:nvSpPr>
          <p:spPr bwMode="auto">
            <a:xfrm flipH="1" flipV="1">
              <a:off x="3203575" y="1735138"/>
              <a:ext cx="3175" cy="160338"/>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59" name="Line 794"/>
            <p:cNvSpPr>
              <a:spLocks noChangeShapeType="1"/>
            </p:cNvSpPr>
            <p:nvPr/>
          </p:nvSpPr>
          <p:spPr bwMode="auto">
            <a:xfrm flipV="1">
              <a:off x="3489325" y="1733550"/>
              <a:ext cx="0" cy="16192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0" name="Line 795"/>
            <p:cNvSpPr>
              <a:spLocks noChangeShapeType="1"/>
            </p:cNvSpPr>
            <p:nvPr/>
          </p:nvSpPr>
          <p:spPr bwMode="auto">
            <a:xfrm flipV="1">
              <a:off x="3630613" y="1893888"/>
              <a:ext cx="142875" cy="85725"/>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1" name="Line 796"/>
            <p:cNvSpPr>
              <a:spLocks noChangeShapeType="1"/>
            </p:cNvSpPr>
            <p:nvPr/>
          </p:nvSpPr>
          <p:spPr bwMode="auto">
            <a:xfrm flipH="1">
              <a:off x="2495550" y="2397125"/>
              <a:ext cx="142875" cy="82550"/>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2" name="Line 797"/>
            <p:cNvSpPr>
              <a:spLocks noChangeShapeType="1"/>
            </p:cNvSpPr>
            <p:nvPr/>
          </p:nvSpPr>
          <p:spPr bwMode="auto">
            <a:xfrm>
              <a:off x="3633788" y="2139950"/>
              <a:ext cx="127000" cy="69850"/>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3" name="Line 798"/>
            <p:cNvSpPr>
              <a:spLocks noChangeShapeType="1"/>
            </p:cNvSpPr>
            <p:nvPr/>
          </p:nvSpPr>
          <p:spPr bwMode="auto">
            <a:xfrm>
              <a:off x="3206750" y="2393950"/>
              <a:ext cx="144463" cy="80963"/>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4" name="Line 799"/>
            <p:cNvSpPr>
              <a:spLocks noChangeShapeType="1"/>
            </p:cNvSpPr>
            <p:nvPr/>
          </p:nvSpPr>
          <p:spPr bwMode="auto">
            <a:xfrm flipH="1" flipV="1">
              <a:off x="2921000" y="1898650"/>
              <a:ext cx="142875" cy="82550"/>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5" name="Line 800"/>
            <p:cNvSpPr>
              <a:spLocks noChangeShapeType="1"/>
            </p:cNvSpPr>
            <p:nvPr/>
          </p:nvSpPr>
          <p:spPr bwMode="auto">
            <a:xfrm flipH="1" flipV="1">
              <a:off x="2495550" y="2147888"/>
              <a:ext cx="142875" cy="82550"/>
            </a:xfrm>
            <a:prstGeom prst="line">
              <a:avLst/>
            </a:prstGeom>
            <a:noFill/>
            <a:ln w="3175">
              <a:solidFill>
                <a:srgbClr val="37343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66" name="Freeform 801"/>
            <p:cNvSpPr>
              <a:spLocks noEditPoints="1"/>
            </p:cNvSpPr>
            <p:nvPr/>
          </p:nvSpPr>
          <p:spPr bwMode="auto">
            <a:xfrm>
              <a:off x="2641600" y="2647950"/>
              <a:ext cx="279400" cy="139700"/>
            </a:xfrm>
            <a:custGeom>
              <a:avLst/>
              <a:gdLst>
                <a:gd name="T0" fmla="*/ 93 w 176"/>
                <a:gd name="T1" fmla="*/ 83 h 88"/>
                <a:gd name="T2" fmla="*/ 106 w 176"/>
                <a:gd name="T3" fmla="*/ 82 h 88"/>
                <a:gd name="T4" fmla="*/ 117 w 176"/>
                <a:gd name="T5" fmla="*/ 78 h 88"/>
                <a:gd name="T6" fmla="*/ 127 w 176"/>
                <a:gd name="T7" fmla="*/ 72 h 88"/>
                <a:gd name="T8" fmla="*/ 137 w 176"/>
                <a:gd name="T9" fmla="*/ 67 h 88"/>
                <a:gd name="T10" fmla="*/ 147 w 176"/>
                <a:gd name="T11" fmla="*/ 59 h 88"/>
                <a:gd name="T12" fmla="*/ 155 w 176"/>
                <a:gd name="T13" fmla="*/ 49 h 88"/>
                <a:gd name="T14" fmla="*/ 160 w 176"/>
                <a:gd name="T15" fmla="*/ 39 h 88"/>
                <a:gd name="T16" fmla="*/ 164 w 176"/>
                <a:gd name="T17" fmla="*/ 29 h 88"/>
                <a:gd name="T18" fmla="*/ 168 w 176"/>
                <a:gd name="T19" fmla="*/ 16 h 88"/>
                <a:gd name="T20" fmla="*/ 169 w 176"/>
                <a:gd name="T21" fmla="*/ 5 h 88"/>
                <a:gd name="T22" fmla="*/ 176 w 176"/>
                <a:gd name="T23" fmla="*/ 5 h 88"/>
                <a:gd name="T24" fmla="*/ 174 w 176"/>
                <a:gd name="T25" fmla="*/ 18 h 88"/>
                <a:gd name="T26" fmla="*/ 171 w 176"/>
                <a:gd name="T27" fmla="*/ 31 h 88"/>
                <a:gd name="T28" fmla="*/ 166 w 176"/>
                <a:gd name="T29" fmla="*/ 42 h 88"/>
                <a:gd name="T30" fmla="*/ 158 w 176"/>
                <a:gd name="T31" fmla="*/ 52 h 88"/>
                <a:gd name="T32" fmla="*/ 150 w 176"/>
                <a:gd name="T33" fmla="*/ 62 h 88"/>
                <a:gd name="T34" fmla="*/ 142 w 176"/>
                <a:gd name="T35" fmla="*/ 70 h 88"/>
                <a:gd name="T36" fmla="*/ 130 w 176"/>
                <a:gd name="T37" fmla="*/ 78 h 88"/>
                <a:gd name="T38" fmla="*/ 119 w 176"/>
                <a:gd name="T39" fmla="*/ 83 h 88"/>
                <a:gd name="T40" fmla="*/ 106 w 176"/>
                <a:gd name="T41" fmla="*/ 87 h 88"/>
                <a:gd name="T42" fmla="*/ 93 w 176"/>
                <a:gd name="T43" fmla="*/ 88 h 88"/>
                <a:gd name="T44" fmla="*/ 6 w 176"/>
                <a:gd name="T45" fmla="*/ 2 h 88"/>
                <a:gd name="T46" fmla="*/ 8 w 176"/>
                <a:gd name="T47" fmla="*/ 15 h 88"/>
                <a:gd name="T48" fmla="*/ 9 w 176"/>
                <a:gd name="T49" fmla="*/ 26 h 88"/>
                <a:gd name="T50" fmla="*/ 14 w 176"/>
                <a:gd name="T51" fmla="*/ 38 h 88"/>
                <a:gd name="T52" fmla="*/ 21 w 176"/>
                <a:gd name="T53" fmla="*/ 47 h 88"/>
                <a:gd name="T54" fmla="*/ 27 w 176"/>
                <a:gd name="T55" fmla="*/ 57 h 88"/>
                <a:gd name="T56" fmla="*/ 37 w 176"/>
                <a:gd name="T57" fmla="*/ 64 h 88"/>
                <a:gd name="T58" fmla="*/ 45 w 176"/>
                <a:gd name="T59" fmla="*/ 72 h 88"/>
                <a:gd name="T60" fmla="*/ 57 w 176"/>
                <a:gd name="T61" fmla="*/ 77 h 88"/>
                <a:gd name="T62" fmla="*/ 68 w 176"/>
                <a:gd name="T63" fmla="*/ 80 h 88"/>
                <a:gd name="T64" fmla="*/ 80 w 176"/>
                <a:gd name="T65" fmla="*/ 82 h 88"/>
                <a:gd name="T66" fmla="*/ 89 w 176"/>
                <a:gd name="T67" fmla="*/ 88 h 88"/>
                <a:gd name="T68" fmla="*/ 75 w 176"/>
                <a:gd name="T69" fmla="*/ 88 h 88"/>
                <a:gd name="T70" fmla="*/ 63 w 176"/>
                <a:gd name="T71" fmla="*/ 85 h 88"/>
                <a:gd name="T72" fmla="*/ 50 w 176"/>
                <a:gd name="T73" fmla="*/ 80 h 88"/>
                <a:gd name="T74" fmla="*/ 39 w 176"/>
                <a:gd name="T75" fmla="*/ 74 h 88"/>
                <a:gd name="T76" fmla="*/ 29 w 176"/>
                <a:gd name="T77" fmla="*/ 67 h 88"/>
                <a:gd name="T78" fmla="*/ 21 w 176"/>
                <a:gd name="T79" fmla="*/ 57 h 88"/>
                <a:gd name="T80" fmla="*/ 13 w 176"/>
                <a:gd name="T81" fmla="*/ 47 h 88"/>
                <a:gd name="T82" fmla="*/ 8 w 176"/>
                <a:gd name="T83" fmla="*/ 36 h 88"/>
                <a:gd name="T84" fmla="*/ 3 w 176"/>
                <a:gd name="T85" fmla="*/ 23 h 88"/>
                <a:gd name="T86" fmla="*/ 1 w 176"/>
                <a:gd name="T87" fmla="*/ 1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76" h="88">
                  <a:moveTo>
                    <a:pt x="89" y="88"/>
                  </a:moveTo>
                  <a:lnTo>
                    <a:pt x="89" y="83"/>
                  </a:lnTo>
                  <a:lnTo>
                    <a:pt x="93" y="83"/>
                  </a:lnTo>
                  <a:lnTo>
                    <a:pt x="98" y="82"/>
                  </a:lnTo>
                  <a:lnTo>
                    <a:pt x="101" y="82"/>
                  </a:lnTo>
                  <a:lnTo>
                    <a:pt x="106" y="82"/>
                  </a:lnTo>
                  <a:lnTo>
                    <a:pt x="109" y="80"/>
                  </a:lnTo>
                  <a:lnTo>
                    <a:pt x="112" y="78"/>
                  </a:lnTo>
                  <a:lnTo>
                    <a:pt x="117" y="78"/>
                  </a:lnTo>
                  <a:lnTo>
                    <a:pt x="120" y="77"/>
                  </a:lnTo>
                  <a:lnTo>
                    <a:pt x="124" y="75"/>
                  </a:lnTo>
                  <a:lnTo>
                    <a:pt x="127" y="72"/>
                  </a:lnTo>
                  <a:lnTo>
                    <a:pt x="130" y="70"/>
                  </a:lnTo>
                  <a:lnTo>
                    <a:pt x="133" y="69"/>
                  </a:lnTo>
                  <a:lnTo>
                    <a:pt x="137" y="67"/>
                  </a:lnTo>
                  <a:lnTo>
                    <a:pt x="140" y="64"/>
                  </a:lnTo>
                  <a:lnTo>
                    <a:pt x="143" y="60"/>
                  </a:lnTo>
                  <a:lnTo>
                    <a:pt x="147" y="59"/>
                  </a:lnTo>
                  <a:lnTo>
                    <a:pt x="150" y="56"/>
                  </a:lnTo>
                  <a:lnTo>
                    <a:pt x="151" y="52"/>
                  </a:lnTo>
                  <a:lnTo>
                    <a:pt x="155" y="49"/>
                  </a:lnTo>
                  <a:lnTo>
                    <a:pt x="156" y="46"/>
                  </a:lnTo>
                  <a:lnTo>
                    <a:pt x="158" y="42"/>
                  </a:lnTo>
                  <a:lnTo>
                    <a:pt x="160" y="39"/>
                  </a:lnTo>
                  <a:lnTo>
                    <a:pt x="161" y="36"/>
                  </a:lnTo>
                  <a:lnTo>
                    <a:pt x="163" y="33"/>
                  </a:lnTo>
                  <a:lnTo>
                    <a:pt x="164" y="29"/>
                  </a:lnTo>
                  <a:lnTo>
                    <a:pt x="166" y="25"/>
                  </a:lnTo>
                  <a:lnTo>
                    <a:pt x="168" y="21"/>
                  </a:lnTo>
                  <a:lnTo>
                    <a:pt x="168" y="16"/>
                  </a:lnTo>
                  <a:lnTo>
                    <a:pt x="169" y="13"/>
                  </a:lnTo>
                  <a:lnTo>
                    <a:pt x="169" y="8"/>
                  </a:lnTo>
                  <a:lnTo>
                    <a:pt x="169" y="5"/>
                  </a:lnTo>
                  <a:lnTo>
                    <a:pt x="169" y="0"/>
                  </a:lnTo>
                  <a:lnTo>
                    <a:pt x="176" y="0"/>
                  </a:lnTo>
                  <a:lnTo>
                    <a:pt x="176" y="5"/>
                  </a:lnTo>
                  <a:lnTo>
                    <a:pt x="176" y="10"/>
                  </a:lnTo>
                  <a:lnTo>
                    <a:pt x="174" y="13"/>
                  </a:lnTo>
                  <a:lnTo>
                    <a:pt x="174" y="18"/>
                  </a:lnTo>
                  <a:lnTo>
                    <a:pt x="173" y="23"/>
                  </a:lnTo>
                  <a:lnTo>
                    <a:pt x="173" y="26"/>
                  </a:lnTo>
                  <a:lnTo>
                    <a:pt x="171" y="31"/>
                  </a:lnTo>
                  <a:lnTo>
                    <a:pt x="169" y="34"/>
                  </a:lnTo>
                  <a:lnTo>
                    <a:pt x="168" y="39"/>
                  </a:lnTo>
                  <a:lnTo>
                    <a:pt x="166" y="42"/>
                  </a:lnTo>
                  <a:lnTo>
                    <a:pt x="163" y="46"/>
                  </a:lnTo>
                  <a:lnTo>
                    <a:pt x="161" y="49"/>
                  </a:lnTo>
                  <a:lnTo>
                    <a:pt x="158" y="52"/>
                  </a:lnTo>
                  <a:lnTo>
                    <a:pt x="156" y="56"/>
                  </a:lnTo>
                  <a:lnTo>
                    <a:pt x="153" y="59"/>
                  </a:lnTo>
                  <a:lnTo>
                    <a:pt x="150" y="62"/>
                  </a:lnTo>
                  <a:lnTo>
                    <a:pt x="148" y="65"/>
                  </a:lnTo>
                  <a:lnTo>
                    <a:pt x="145" y="69"/>
                  </a:lnTo>
                  <a:lnTo>
                    <a:pt x="142" y="70"/>
                  </a:lnTo>
                  <a:lnTo>
                    <a:pt x="138" y="74"/>
                  </a:lnTo>
                  <a:lnTo>
                    <a:pt x="133" y="75"/>
                  </a:lnTo>
                  <a:lnTo>
                    <a:pt x="130" y="78"/>
                  </a:lnTo>
                  <a:lnTo>
                    <a:pt x="127" y="80"/>
                  </a:lnTo>
                  <a:lnTo>
                    <a:pt x="122" y="82"/>
                  </a:lnTo>
                  <a:lnTo>
                    <a:pt x="119" y="83"/>
                  </a:lnTo>
                  <a:lnTo>
                    <a:pt x="115" y="85"/>
                  </a:lnTo>
                  <a:lnTo>
                    <a:pt x="111" y="87"/>
                  </a:lnTo>
                  <a:lnTo>
                    <a:pt x="106" y="87"/>
                  </a:lnTo>
                  <a:lnTo>
                    <a:pt x="102" y="88"/>
                  </a:lnTo>
                  <a:lnTo>
                    <a:pt x="98" y="88"/>
                  </a:lnTo>
                  <a:lnTo>
                    <a:pt x="93" y="88"/>
                  </a:lnTo>
                  <a:lnTo>
                    <a:pt x="89" y="88"/>
                  </a:lnTo>
                  <a:close/>
                  <a:moveTo>
                    <a:pt x="0" y="2"/>
                  </a:moveTo>
                  <a:lnTo>
                    <a:pt x="6" y="2"/>
                  </a:lnTo>
                  <a:lnTo>
                    <a:pt x="6" y="7"/>
                  </a:lnTo>
                  <a:lnTo>
                    <a:pt x="6" y="10"/>
                  </a:lnTo>
                  <a:lnTo>
                    <a:pt x="8" y="15"/>
                  </a:lnTo>
                  <a:lnTo>
                    <a:pt x="8" y="18"/>
                  </a:lnTo>
                  <a:lnTo>
                    <a:pt x="9" y="21"/>
                  </a:lnTo>
                  <a:lnTo>
                    <a:pt x="9" y="26"/>
                  </a:lnTo>
                  <a:lnTo>
                    <a:pt x="11" y="29"/>
                  </a:lnTo>
                  <a:lnTo>
                    <a:pt x="13" y="33"/>
                  </a:lnTo>
                  <a:lnTo>
                    <a:pt x="14" y="38"/>
                  </a:lnTo>
                  <a:lnTo>
                    <a:pt x="16" y="41"/>
                  </a:lnTo>
                  <a:lnTo>
                    <a:pt x="17" y="44"/>
                  </a:lnTo>
                  <a:lnTo>
                    <a:pt x="21" y="47"/>
                  </a:lnTo>
                  <a:lnTo>
                    <a:pt x="22" y="51"/>
                  </a:lnTo>
                  <a:lnTo>
                    <a:pt x="26" y="54"/>
                  </a:lnTo>
                  <a:lnTo>
                    <a:pt x="27" y="57"/>
                  </a:lnTo>
                  <a:lnTo>
                    <a:pt x="31" y="59"/>
                  </a:lnTo>
                  <a:lnTo>
                    <a:pt x="34" y="62"/>
                  </a:lnTo>
                  <a:lnTo>
                    <a:pt x="37" y="64"/>
                  </a:lnTo>
                  <a:lnTo>
                    <a:pt x="39" y="67"/>
                  </a:lnTo>
                  <a:lnTo>
                    <a:pt x="42" y="69"/>
                  </a:lnTo>
                  <a:lnTo>
                    <a:pt x="45" y="72"/>
                  </a:lnTo>
                  <a:lnTo>
                    <a:pt x="50" y="74"/>
                  </a:lnTo>
                  <a:lnTo>
                    <a:pt x="53" y="75"/>
                  </a:lnTo>
                  <a:lnTo>
                    <a:pt x="57" y="77"/>
                  </a:lnTo>
                  <a:lnTo>
                    <a:pt x="60" y="78"/>
                  </a:lnTo>
                  <a:lnTo>
                    <a:pt x="65" y="80"/>
                  </a:lnTo>
                  <a:lnTo>
                    <a:pt x="68" y="80"/>
                  </a:lnTo>
                  <a:lnTo>
                    <a:pt x="71" y="82"/>
                  </a:lnTo>
                  <a:lnTo>
                    <a:pt x="76" y="82"/>
                  </a:lnTo>
                  <a:lnTo>
                    <a:pt x="80" y="82"/>
                  </a:lnTo>
                  <a:lnTo>
                    <a:pt x="84" y="83"/>
                  </a:lnTo>
                  <a:lnTo>
                    <a:pt x="89" y="83"/>
                  </a:lnTo>
                  <a:lnTo>
                    <a:pt x="89" y="88"/>
                  </a:lnTo>
                  <a:lnTo>
                    <a:pt x="84" y="88"/>
                  </a:lnTo>
                  <a:lnTo>
                    <a:pt x="80" y="88"/>
                  </a:lnTo>
                  <a:lnTo>
                    <a:pt x="75" y="88"/>
                  </a:lnTo>
                  <a:lnTo>
                    <a:pt x="71" y="87"/>
                  </a:lnTo>
                  <a:lnTo>
                    <a:pt x="66" y="87"/>
                  </a:lnTo>
                  <a:lnTo>
                    <a:pt x="63" y="85"/>
                  </a:lnTo>
                  <a:lnTo>
                    <a:pt x="58" y="83"/>
                  </a:lnTo>
                  <a:lnTo>
                    <a:pt x="55" y="82"/>
                  </a:lnTo>
                  <a:lnTo>
                    <a:pt x="50" y="80"/>
                  </a:lnTo>
                  <a:lnTo>
                    <a:pt x="47" y="78"/>
                  </a:lnTo>
                  <a:lnTo>
                    <a:pt x="44" y="77"/>
                  </a:lnTo>
                  <a:lnTo>
                    <a:pt x="39" y="74"/>
                  </a:lnTo>
                  <a:lnTo>
                    <a:pt x="35" y="72"/>
                  </a:lnTo>
                  <a:lnTo>
                    <a:pt x="32" y="69"/>
                  </a:lnTo>
                  <a:lnTo>
                    <a:pt x="29" y="67"/>
                  </a:lnTo>
                  <a:lnTo>
                    <a:pt x="26" y="64"/>
                  </a:lnTo>
                  <a:lnTo>
                    <a:pt x="24" y="60"/>
                  </a:lnTo>
                  <a:lnTo>
                    <a:pt x="21" y="57"/>
                  </a:lnTo>
                  <a:lnTo>
                    <a:pt x="17" y="54"/>
                  </a:lnTo>
                  <a:lnTo>
                    <a:pt x="16" y="51"/>
                  </a:lnTo>
                  <a:lnTo>
                    <a:pt x="13" y="47"/>
                  </a:lnTo>
                  <a:lnTo>
                    <a:pt x="11" y="44"/>
                  </a:lnTo>
                  <a:lnTo>
                    <a:pt x="9" y="39"/>
                  </a:lnTo>
                  <a:lnTo>
                    <a:pt x="8" y="36"/>
                  </a:lnTo>
                  <a:lnTo>
                    <a:pt x="6" y="31"/>
                  </a:lnTo>
                  <a:lnTo>
                    <a:pt x="4" y="28"/>
                  </a:lnTo>
                  <a:lnTo>
                    <a:pt x="3" y="23"/>
                  </a:lnTo>
                  <a:lnTo>
                    <a:pt x="3" y="20"/>
                  </a:lnTo>
                  <a:lnTo>
                    <a:pt x="1" y="15"/>
                  </a:lnTo>
                  <a:lnTo>
                    <a:pt x="1" y="10"/>
                  </a:lnTo>
                  <a:lnTo>
                    <a:pt x="1" y="7"/>
                  </a:lnTo>
                  <a:lnTo>
                    <a:pt x="0" y="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67" name="Freeform 802"/>
            <p:cNvSpPr>
              <a:spLocks noEditPoints="1"/>
            </p:cNvSpPr>
            <p:nvPr/>
          </p:nvSpPr>
          <p:spPr bwMode="auto">
            <a:xfrm>
              <a:off x="3286125" y="2370138"/>
              <a:ext cx="211138" cy="261938"/>
            </a:xfrm>
            <a:custGeom>
              <a:avLst/>
              <a:gdLst>
                <a:gd name="T0" fmla="*/ 118 w 133"/>
                <a:gd name="T1" fmla="*/ 113 h 165"/>
                <a:gd name="T2" fmla="*/ 123 w 133"/>
                <a:gd name="T3" fmla="*/ 102 h 165"/>
                <a:gd name="T4" fmla="*/ 124 w 133"/>
                <a:gd name="T5" fmla="*/ 90 h 165"/>
                <a:gd name="T6" fmla="*/ 126 w 133"/>
                <a:gd name="T7" fmla="*/ 79 h 165"/>
                <a:gd name="T8" fmla="*/ 126 w 133"/>
                <a:gd name="T9" fmla="*/ 67 h 165"/>
                <a:gd name="T10" fmla="*/ 123 w 133"/>
                <a:gd name="T11" fmla="*/ 54 h 165"/>
                <a:gd name="T12" fmla="*/ 119 w 133"/>
                <a:gd name="T13" fmla="*/ 44 h 165"/>
                <a:gd name="T14" fmla="*/ 113 w 133"/>
                <a:gd name="T15" fmla="*/ 33 h 165"/>
                <a:gd name="T16" fmla="*/ 106 w 133"/>
                <a:gd name="T17" fmla="*/ 23 h 165"/>
                <a:gd name="T18" fmla="*/ 98 w 133"/>
                <a:gd name="T19" fmla="*/ 15 h 165"/>
                <a:gd name="T20" fmla="*/ 88 w 133"/>
                <a:gd name="T21" fmla="*/ 8 h 165"/>
                <a:gd name="T22" fmla="*/ 92 w 133"/>
                <a:gd name="T23" fmla="*/ 2 h 165"/>
                <a:gd name="T24" fmla="*/ 101 w 133"/>
                <a:gd name="T25" fmla="*/ 10 h 165"/>
                <a:gd name="T26" fmla="*/ 111 w 133"/>
                <a:gd name="T27" fmla="*/ 20 h 165"/>
                <a:gd name="T28" fmla="*/ 119 w 133"/>
                <a:gd name="T29" fmla="*/ 30 h 165"/>
                <a:gd name="T30" fmla="*/ 124 w 133"/>
                <a:gd name="T31" fmla="*/ 41 h 165"/>
                <a:gd name="T32" fmla="*/ 129 w 133"/>
                <a:gd name="T33" fmla="*/ 54 h 165"/>
                <a:gd name="T34" fmla="*/ 131 w 133"/>
                <a:gd name="T35" fmla="*/ 66 h 165"/>
                <a:gd name="T36" fmla="*/ 133 w 133"/>
                <a:gd name="T37" fmla="*/ 79 h 165"/>
                <a:gd name="T38" fmla="*/ 131 w 133"/>
                <a:gd name="T39" fmla="*/ 92 h 165"/>
                <a:gd name="T40" fmla="*/ 128 w 133"/>
                <a:gd name="T41" fmla="*/ 103 h 165"/>
                <a:gd name="T42" fmla="*/ 123 w 133"/>
                <a:gd name="T43" fmla="*/ 116 h 165"/>
                <a:gd name="T44" fmla="*/ 3 w 133"/>
                <a:gd name="T45" fmla="*/ 147 h 165"/>
                <a:gd name="T46" fmla="*/ 15 w 133"/>
                <a:gd name="T47" fmla="*/ 154 h 165"/>
                <a:gd name="T48" fmla="*/ 26 w 133"/>
                <a:gd name="T49" fmla="*/ 157 h 165"/>
                <a:gd name="T50" fmla="*/ 38 w 133"/>
                <a:gd name="T51" fmla="*/ 159 h 165"/>
                <a:gd name="T52" fmla="*/ 51 w 133"/>
                <a:gd name="T53" fmla="*/ 159 h 165"/>
                <a:gd name="T54" fmla="*/ 62 w 133"/>
                <a:gd name="T55" fmla="*/ 157 h 165"/>
                <a:gd name="T56" fmla="*/ 74 w 133"/>
                <a:gd name="T57" fmla="*/ 154 h 165"/>
                <a:gd name="T58" fmla="*/ 84 w 133"/>
                <a:gd name="T59" fmla="*/ 149 h 165"/>
                <a:gd name="T60" fmla="*/ 93 w 133"/>
                <a:gd name="T61" fmla="*/ 142 h 165"/>
                <a:gd name="T62" fmla="*/ 103 w 133"/>
                <a:gd name="T63" fmla="*/ 134 h 165"/>
                <a:gd name="T64" fmla="*/ 111 w 133"/>
                <a:gd name="T65" fmla="*/ 124 h 165"/>
                <a:gd name="T66" fmla="*/ 121 w 133"/>
                <a:gd name="T67" fmla="*/ 120 h 165"/>
                <a:gd name="T68" fmla="*/ 113 w 133"/>
                <a:gd name="T69" fmla="*/ 131 h 165"/>
                <a:gd name="T70" fmla="*/ 105 w 133"/>
                <a:gd name="T71" fmla="*/ 141 h 165"/>
                <a:gd name="T72" fmla="*/ 95 w 133"/>
                <a:gd name="T73" fmla="*/ 149 h 165"/>
                <a:gd name="T74" fmla="*/ 84 w 133"/>
                <a:gd name="T75" fmla="*/ 155 h 165"/>
                <a:gd name="T76" fmla="*/ 72 w 133"/>
                <a:gd name="T77" fmla="*/ 160 h 165"/>
                <a:gd name="T78" fmla="*/ 59 w 133"/>
                <a:gd name="T79" fmla="*/ 164 h 165"/>
                <a:gd name="T80" fmla="*/ 46 w 133"/>
                <a:gd name="T81" fmla="*/ 165 h 165"/>
                <a:gd name="T82" fmla="*/ 35 w 133"/>
                <a:gd name="T83" fmla="*/ 164 h 165"/>
                <a:gd name="T84" fmla="*/ 21 w 133"/>
                <a:gd name="T85" fmla="*/ 162 h 165"/>
                <a:gd name="T86" fmla="*/ 8 w 133"/>
                <a:gd name="T87" fmla="*/ 157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3" h="165">
                  <a:moveTo>
                    <a:pt x="121" y="120"/>
                  </a:moveTo>
                  <a:lnTo>
                    <a:pt x="115" y="118"/>
                  </a:lnTo>
                  <a:lnTo>
                    <a:pt x="118" y="113"/>
                  </a:lnTo>
                  <a:lnTo>
                    <a:pt x="119" y="110"/>
                  </a:lnTo>
                  <a:lnTo>
                    <a:pt x="121" y="106"/>
                  </a:lnTo>
                  <a:lnTo>
                    <a:pt x="123" y="102"/>
                  </a:lnTo>
                  <a:lnTo>
                    <a:pt x="123" y="98"/>
                  </a:lnTo>
                  <a:lnTo>
                    <a:pt x="124" y="93"/>
                  </a:lnTo>
                  <a:lnTo>
                    <a:pt x="124" y="90"/>
                  </a:lnTo>
                  <a:lnTo>
                    <a:pt x="126" y="87"/>
                  </a:lnTo>
                  <a:lnTo>
                    <a:pt x="126" y="82"/>
                  </a:lnTo>
                  <a:lnTo>
                    <a:pt x="126" y="79"/>
                  </a:lnTo>
                  <a:lnTo>
                    <a:pt x="126" y="74"/>
                  </a:lnTo>
                  <a:lnTo>
                    <a:pt x="126" y="71"/>
                  </a:lnTo>
                  <a:lnTo>
                    <a:pt x="126" y="67"/>
                  </a:lnTo>
                  <a:lnTo>
                    <a:pt x="124" y="62"/>
                  </a:lnTo>
                  <a:lnTo>
                    <a:pt x="124" y="59"/>
                  </a:lnTo>
                  <a:lnTo>
                    <a:pt x="123" y="54"/>
                  </a:lnTo>
                  <a:lnTo>
                    <a:pt x="123" y="51"/>
                  </a:lnTo>
                  <a:lnTo>
                    <a:pt x="121" y="48"/>
                  </a:lnTo>
                  <a:lnTo>
                    <a:pt x="119" y="44"/>
                  </a:lnTo>
                  <a:lnTo>
                    <a:pt x="118" y="39"/>
                  </a:lnTo>
                  <a:lnTo>
                    <a:pt x="116" y="36"/>
                  </a:lnTo>
                  <a:lnTo>
                    <a:pt x="113" y="33"/>
                  </a:lnTo>
                  <a:lnTo>
                    <a:pt x="111" y="30"/>
                  </a:lnTo>
                  <a:lnTo>
                    <a:pt x="110" y="26"/>
                  </a:lnTo>
                  <a:lnTo>
                    <a:pt x="106" y="23"/>
                  </a:lnTo>
                  <a:lnTo>
                    <a:pt x="105" y="22"/>
                  </a:lnTo>
                  <a:lnTo>
                    <a:pt x="101" y="18"/>
                  </a:lnTo>
                  <a:lnTo>
                    <a:pt x="98" y="15"/>
                  </a:lnTo>
                  <a:lnTo>
                    <a:pt x="95" y="12"/>
                  </a:lnTo>
                  <a:lnTo>
                    <a:pt x="92" y="10"/>
                  </a:lnTo>
                  <a:lnTo>
                    <a:pt x="88" y="8"/>
                  </a:lnTo>
                  <a:lnTo>
                    <a:pt x="85" y="5"/>
                  </a:lnTo>
                  <a:lnTo>
                    <a:pt x="87" y="0"/>
                  </a:lnTo>
                  <a:lnTo>
                    <a:pt x="92" y="2"/>
                  </a:lnTo>
                  <a:lnTo>
                    <a:pt x="95" y="5"/>
                  </a:lnTo>
                  <a:lnTo>
                    <a:pt x="98" y="8"/>
                  </a:lnTo>
                  <a:lnTo>
                    <a:pt x="101" y="10"/>
                  </a:lnTo>
                  <a:lnTo>
                    <a:pt x="105" y="13"/>
                  </a:lnTo>
                  <a:lnTo>
                    <a:pt x="108" y="17"/>
                  </a:lnTo>
                  <a:lnTo>
                    <a:pt x="111" y="20"/>
                  </a:lnTo>
                  <a:lnTo>
                    <a:pt x="115" y="23"/>
                  </a:lnTo>
                  <a:lnTo>
                    <a:pt x="116" y="26"/>
                  </a:lnTo>
                  <a:lnTo>
                    <a:pt x="119" y="30"/>
                  </a:lnTo>
                  <a:lnTo>
                    <a:pt x="121" y="35"/>
                  </a:lnTo>
                  <a:lnTo>
                    <a:pt x="123" y="38"/>
                  </a:lnTo>
                  <a:lnTo>
                    <a:pt x="124" y="41"/>
                  </a:lnTo>
                  <a:lnTo>
                    <a:pt x="126" y="46"/>
                  </a:lnTo>
                  <a:lnTo>
                    <a:pt x="128" y="49"/>
                  </a:lnTo>
                  <a:lnTo>
                    <a:pt x="129" y="54"/>
                  </a:lnTo>
                  <a:lnTo>
                    <a:pt x="129" y="57"/>
                  </a:lnTo>
                  <a:lnTo>
                    <a:pt x="131" y="62"/>
                  </a:lnTo>
                  <a:lnTo>
                    <a:pt x="131" y="66"/>
                  </a:lnTo>
                  <a:lnTo>
                    <a:pt x="133" y="71"/>
                  </a:lnTo>
                  <a:lnTo>
                    <a:pt x="133" y="74"/>
                  </a:lnTo>
                  <a:lnTo>
                    <a:pt x="133" y="79"/>
                  </a:lnTo>
                  <a:lnTo>
                    <a:pt x="133" y="82"/>
                  </a:lnTo>
                  <a:lnTo>
                    <a:pt x="131" y="87"/>
                  </a:lnTo>
                  <a:lnTo>
                    <a:pt x="131" y="92"/>
                  </a:lnTo>
                  <a:lnTo>
                    <a:pt x="129" y="95"/>
                  </a:lnTo>
                  <a:lnTo>
                    <a:pt x="129" y="100"/>
                  </a:lnTo>
                  <a:lnTo>
                    <a:pt x="128" y="103"/>
                  </a:lnTo>
                  <a:lnTo>
                    <a:pt x="126" y="108"/>
                  </a:lnTo>
                  <a:lnTo>
                    <a:pt x="124" y="111"/>
                  </a:lnTo>
                  <a:lnTo>
                    <a:pt x="123" y="116"/>
                  </a:lnTo>
                  <a:lnTo>
                    <a:pt x="121" y="120"/>
                  </a:lnTo>
                  <a:close/>
                  <a:moveTo>
                    <a:pt x="0" y="154"/>
                  </a:moveTo>
                  <a:lnTo>
                    <a:pt x="3" y="147"/>
                  </a:lnTo>
                  <a:lnTo>
                    <a:pt x="7" y="151"/>
                  </a:lnTo>
                  <a:lnTo>
                    <a:pt x="12" y="152"/>
                  </a:lnTo>
                  <a:lnTo>
                    <a:pt x="15" y="154"/>
                  </a:lnTo>
                  <a:lnTo>
                    <a:pt x="18" y="154"/>
                  </a:lnTo>
                  <a:lnTo>
                    <a:pt x="23" y="155"/>
                  </a:lnTo>
                  <a:lnTo>
                    <a:pt x="26" y="157"/>
                  </a:lnTo>
                  <a:lnTo>
                    <a:pt x="31" y="157"/>
                  </a:lnTo>
                  <a:lnTo>
                    <a:pt x="35" y="159"/>
                  </a:lnTo>
                  <a:lnTo>
                    <a:pt x="38" y="159"/>
                  </a:lnTo>
                  <a:lnTo>
                    <a:pt x="43" y="159"/>
                  </a:lnTo>
                  <a:lnTo>
                    <a:pt x="46" y="159"/>
                  </a:lnTo>
                  <a:lnTo>
                    <a:pt x="51" y="159"/>
                  </a:lnTo>
                  <a:lnTo>
                    <a:pt x="54" y="159"/>
                  </a:lnTo>
                  <a:lnTo>
                    <a:pt x="59" y="157"/>
                  </a:lnTo>
                  <a:lnTo>
                    <a:pt x="62" y="157"/>
                  </a:lnTo>
                  <a:lnTo>
                    <a:pt x="66" y="155"/>
                  </a:lnTo>
                  <a:lnTo>
                    <a:pt x="70" y="154"/>
                  </a:lnTo>
                  <a:lnTo>
                    <a:pt x="74" y="154"/>
                  </a:lnTo>
                  <a:lnTo>
                    <a:pt x="77" y="152"/>
                  </a:lnTo>
                  <a:lnTo>
                    <a:pt x="80" y="151"/>
                  </a:lnTo>
                  <a:lnTo>
                    <a:pt x="84" y="149"/>
                  </a:lnTo>
                  <a:lnTo>
                    <a:pt x="87" y="146"/>
                  </a:lnTo>
                  <a:lnTo>
                    <a:pt x="90" y="144"/>
                  </a:lnTo>
                  <a:lnTo>
                    <a:pt x="93" y="142"/>
                  </a:lnTo>
                  <a:lnTo>
                    <a:pt x="97" y="139"/>
                  </a:lnTo>
                  <a:lnTo>
                    <a:pt x="100" y="136"/>
                  </a:lnTo>
                  <a:lnTo>
                    <a:pt x="103" y="134"/>
                  </a:lnTo>
                  <a:lnTo>
                    <a:pt x="106" y="131"/>
                  </a:lnTo>
                  <a:lnTo>
                    <a:pt x="108" y="128"/>
                  </a:lnTo>
                  <a:lnTo>
                    <a:pt x="111" y="124"/>
                  </a:lnTo>
                  <a:lnTo>
                    <a:pt x="113" y="121"/>
                  </a:lnTo>
                  <a:lnTo>
                    <a:pt x="115" y="118"/>
                  </a:lnTo>
                  <a:lnTo>
                    <a:pt x="121" y="120"/>
                  </a:lnTo>
                  <a:lnTo>
                    <a:pt x="118" y="124"/>
                  </a:lnTo>
                  <a:lnTo>
                    <a:pt x="116" y="128"/>
                  </a:lnTo>
                  <a:lnTo>
                    <a:pt x="113" y="131"/>
                  </a:lnTo>
                  <a:lnTo>
                    <a:pt x="110" y="134"/>
                  </a:lnTo>
                  <a:lnTo>
                    <a:pt x="108" y="137"/>
                  </a:lnTo>
                  <a:lnTo>
                    <a:pt x="105" y="141"/>
                  </a:lnTo>
                  <a:lnTo>
                    <a:pt x="101" y="144"/>
                  </a:lnTo>
                  <a:lnTo>
                    <a:pt x="98" y="146"/>
                  </a:lnTo>
                  <a:lnTo>
                    <a:pt x="95" y="149"/>
                  </a:lnTo>
                  <a:lnTo>
                    <a:pt x="90" y="151"/>
                  </a:lnTo>
                  <a:lnTo>
                    <a:pt x="87" y="154"/>
                  </a:lnTo>
                  <a:lnTo>
                    <a:pt x="84" y="155"/>
                  </a:lnTo>
                  <a:lnTo>
                    <a:pt x="79" y="157"/>
                  </a:lnTo>
                  <a:lnTo>
                    <a:pt x="75" y="159"/>
                  </a:lnTo>
                  <a:lnTo>
                    <a:pt x="72" y="160"/>
                  </a:lnTo>
                  <a:lnTo>
                    <a:pt x="67" y="162"/>
                  </a:lnTo>
                  <a:lnTo>
                    <a:pt x="64" y="162"/>
                  </a:lnTo>
                  <a:lnTo>
                    <a:pt x="59" y="164"/>
                  </a:lnTo>
                  <a:lnTo>
                    <a:pt x="56" y="164"/>
                  </a:lnTo>
                  <a:lnTo>
                    <a:pt x="51" y="164"/>
                  </a:lnTo>
                  <a:lnTo>
                    <a:pt x="46" y="165"/>
                  </a:lnTo>
                  <a:lnTo>
                    <a:pt x="43" y="165"/>
                  </a:lnTo>
                  <a:lnTo>
                    <a:pt x="38" y="164"/>
                  </a:lnTo>
                  <a:lnTo>
                    <a:pt x="35" y="164"/>
                  </a:lnTo>
                  <a:lnTo>
                    <a:pt x="30" y="164"/>
                  </a:lnTo>
                  <a:lnTo>
                    <a:pt x="25" y="162"/>
                  </a:lnTo>
                  <a:lnTo>
                    <a:pt x="21" y="162"/>
                  </a:lnTo>
                  <a:lnTo>
                    <a:pt x="17" y="160"/>
                  </a:lnTo>
                  <a:lnTo>
                    <a:pt x="13" y="159"/>
                  </a:lnTo>
                  <a:lnTo>
                    <a:pt x="8" y="157"/>
                  </a:lnTo>
                  <a:lnTo>
                    <a:pt x="5" y="155"/>
                  </a:lnTo>
                  <a:lnTo>
                    <a:pt x="0" y="154"/>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68" name="Freeform 803"/>
            <p:cNvSpPr>
              <a:spLocks noEditPoints="1"/>
            </p:cNvSpPr>
            <p:nvPr/>
          </p:nvSpPr>
          <p:spPr bwMode="auto">
            <a:xfrm>
              <a:off x="2928938" y="2647950"/>
              <a:ext cx="277813" cy="139700"/>
            </a:xfrm>
            <a:custGeom>
              <a:avLst/>
              <a:gdLst>
                <a:gd name="T0" fmla="*/ 91 w 175"/>
                <a:gd name="T1" fmla="*/ 82 h 88"/>
                <a:gd name="T2" fmla="*/ 104 w 175"/>
                <a:gd name="T3" fmla="*/ 80 h 88"/>
                <a:gd name="T4" fmla="*/ 116 w 175"/>
                <a:gd name="T5" fmla="*/ 77 h 88"/>
                <a:gd name="T6" fmla="*/ 126 w 175"/>
                <a:gd name="T7" fmla="*/ 72 h 88"/>
                <a:gd name="T8" fmla="*/ 137 w 175"/>
                <a:gd name="T9" fmla="*/ 65 h 88"/>
                <a:gd name="T10" fmla="*/ 145 w 175"/>
                <a:gd name="T11" fmla="*/ 57 h 88"/>
                <a:gd name="T12" fmla="*/ 153 w 175"/>
                <a:gd name="T13" fmla="*/ 49 h 88"/>
                <a:gd name="T14" fmla="*/ 160 w 175"/>
                <a:gd name="T15" fmla="*/ 39 h 88"/>
                <a:gd name="T16" fmla="*/ 163 w 175"/>
                <a:gd name="T17" fmla="*/ 28 h 88"/>
                <a:gd name="T18" fmla="*/ 166 w 175"/>
                <a:gd name="T19" fmla="*/ 16 h 88"/>
                <a:gd name="T20" fmla="*/ 168 w 175"/>
                <a:gd name="T21" fmla="*/ 3 h 88"/>
                <a:gd name="T22" fmla="*/ 175 w 175"/>
                <a:gd name="T23" fmla="*/ 3 h 88"/>
                <a:gd name="T24" fmla="*/ 173 w 175"/>
                <a:gd name="T25" fmla="*/ 16 h 88"/>
                <a:gd name="T26" fmla="*/ 170 w 175"/>
                <a:gd name="T27" fmla="*/ 29 h 88"/>
                <a:gd name="T28" fmla="*/ 165 w 175"/>
                <a:gd name="T29" fmla="*/ 41 h 88"/>
                <a:gd name="T30" fmla="*/ 158 w 175"/>
                <a:gd name="T31" fmla="*/ 52 h 88"/>
                <a:gd name="T32" fmla="*/ 150 w 175"/>
                <a:gd name="T33" fmla="*/ 62 h 88"/>
                <a:gd name="T34" fmla="*/ 140 w 175"/>
                <a:gd name="T35" fmla="*/ 70 h 88"/>
                <a:gd name="T36" fmla="*/ 129 w 175"/>
                <a:gd name="T37" fmla="*/ 77 h 88"/>
                <a:gd name="T38" fmla="*/ 117 w 175"/>
                <a:gd name="T39" fmla="*/ 82 h 88"/>
                <a:gd name="T40" fmla="*/ 104 w 175"/>
                <a:gd name="T41" fmla="*/ 87 h 88"/>
                <a:gd name="T42" fmla="*/ 91 w 175"/>
                <a:gd name="T43" fmla="*/ 88 h 88"/>
                <a:gd name="T44" fmla="*/ 5 w 175"/>
                <a:gd name="T45" fmla="*/ 0 h 88"/>
                <a:gd name="T46" fmla="*/ 6 w 175"/>
                <a:gd name="T47" fmla="*/ 13 h 88"/>
                <a:gd name="T48" fmla="*/ 10 w 175"/>
                <a:gd name="T49" fmla="*/ 25 h 88"/>
                <a:gd name="T50" fmla="*/ 13 w 175"/>
                <a:gd name="T51" fmla="*/ 36 h 88"/>
                <a:gd name="T52" fmla="*/ 19 w 175"/>
                <a:gd name="T53" fmla="*/ 46 h 88"/>
                <a:gd name="T54" fmla="*/ 26 w 175"/>
                <a:gd name="T55" fmla="*/ 56 h 88"/>
                <a:gd name="T56" fmla="*/ 36 w 175"/>
                <a:gd name="T57" fmla="*/ 64 h 88"/>
                <a:gd name="T58" fmla="*/ 46 w 175"/>
                <a:gd name="T59" fmla="*/ 70 h 88"/>
                <a:gd name="T60" fmla="*/ 55 w 175"/>
                <a:gd name="T61" fmla="*/ 75 h 88"/>
                <a:gd name="T62" fmla="*/ 67 w 175"/>
                <a:gd name="T63" fmla="*/ 80 h 88"/>
                <a:gd name="T64" fmla="*/ 78 w 175"/>
                <a:gd name="T65" fmla="*/ 82 h 88"/>
                <a:gd name="T66" fmla="*/ 88 w 175"/>
                <a:gd name="T67" fmla="*/ 88 h 88"/>
                <a:gd name="T68" fmla="*/ 73 w 175"/>
                <a:gd name="T69" fmla="*/ 87 h 88"/>
                <a:gd name="T70" fmla="*/ 62 w 175"/>
                <a:gd name="T71" fmla="*/ 83 h 88"/>
                <a:gd name="T72" fmla="*/ 49 w 175"/>
                <a:gd name="T73" fmla="*/ 80 h 88"/>
                <a:gd name="T74" fmla="*/ 39 w 175"/>
                <a:gd name="T75" fmla="*/ 74 h 88"/>
                <a:gd name="T76" fmla="*/ 28 w 175"/>
                <a:gd name="T77" fmla="*/ 65 h 88"/>
                <a:gd name="T78" fmla="*/ 19 w 175"/>
                <a:gd name="T79" fmla="*/ 56 h 88"/>
                <a:gd name="T80" fmla="*/ 11 w 175"/>
                <a:gd name="T81" fmla="*/ 46 h 88"/>
                <a:gd name="T82" fmla="*/ 6 w 175"/>
                <a:gd name="T83" fmla="*/ 34 h 88"/>
                <a:gd name="T84" fmla="*/ 1 w 175"/>
                <a:gd name="T85" fmla="*/ 23 h 88"/>
                <a:gd name="T86" fmla="*/ 0 w 175"/>
                <a:gd name="T87" fmla="*/ 1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75" h="88">
                  <a:moveTo>
                    <a:pt x="88" y="88"/>
                  </a:moveTo>
                  <a:lnTo>
                    <a:pt x="88" y="82"/>
                  </a:lnTo>
                  <a:lnTo>
                    <a:pt x="91" y="82"/>
                  </a:lnTo>
                  <a:lnTo>
                    <a:pt x="96" y="82"/>
                  </a:lnTo>
                  <a:lnTo>
                    <a:pt x="99" y="80"/>
                  </a:lnTo>
                  <a:lnTo>
                    <a:pt x="104" y="80"/>
                  </a:lnTo>
                  <a:lnTo>
                    <a:pt x="108" y="78"/>
                  </a:lnTo>
                  <a:lnTo>
                    <a:pt x="113" y="78"/>
                  </a:lnTo>
                  <a:lnTo>
                    <a:pt x="116" y="77"/>
                  </a:lnTo>
                  <a:lnTo>
                    <a:pt x="119" y="75"/>
                  </a:lnTo>
                  <a:lnTo>
                    <a:pt x="122" y="74"/>
                  </a:lnTo>
                  <a:lnTo>
                    <a:pt x="126" y="72"/>
                  </a:lnTo>
                  <a:lnTo>
                    <a:pt x="130" y="70"/>
                  </a:lnTo>
                  <a:lnTo>
                    <a:pt x="134" y="67"/>
                  </a:lnTo>
                  <a:lnTo>
                    <a:pt x="137" y="65"/>
                  </a:lnTo>
                  <a:lnTo>
                    <a:pt x="139" y="62"/>
                  </a:lnTo>
                  <a:lnTo>
                    <a:pt x="142" y="60"/>
                  </a:lnTo>
                  <a:lnTo>
                    <a:pt x="145" y="57"/>
                  </a:lnTo>
                  <a:lnTo>
                    <a:pt x="148" y="54"/>
                  </a:lnTo>
                  <a:lnTo>
                    <a:pt x="150" y="52"/>
                  </a:lnTo>
                  <a:lnTo>
                    <a:pt x="153" y="49"/>
                  </a:lnTo>
                  <a:lnTo>
                    <a:pt x="155" y="46"/>
                  </a:lnTo>
                  <a:lnTo>
                    <a:pt x="157" y="42"/>
                  </a:lnTo>
                  <a:lnTo>
                    <a:pt x="160" y="39"/>
                  </a:lnTo>
                  <a:lnTo>
                    <a:pt x="162" y="34"/>
                  </a:lnTo>
                  <a:lnTo>
                    <a:pt x="163" y="31"/>
                  </a:lnTo>
                  <a:lnTo>
                    <a:pt x="163" y="28"/>
                  </a:lnTo>
                  <a:lnTo>
                    <a:pt x="165" y="25"/>
                  </a:lnTo>
                  <a:lnTo>
                    <a:pt x="166" y="20"/>
                  </a:lnTo>
                  <a:lnTo>
                    <a:pt x="166" y="16"/>
                  </a:lnTo>
                  <a:lnTo>
                    <a:pt x="168" y="11"/>
                  </a:lnTo>
                  <a:lnTo>
                    <a:pt x="168" y="8"/>
                  </a:lnTo>
                  <a:lnTo>
                    <a:pt x="168" y="3"/>
                  </a:lnTo>
                  <a:lnTo>
                    <a:pt x="168" y="0"/>
                  </a:lnTo>
                  <a:lnTo>
                    <a:pt x="175" y="0"/>
                  </a:lnTo>
                  <a:lnTo>
                    <a:pt x="175" y="3"/>
                  </a:lnTo>
                  <a:lnTo>
                    <a:pt x="175" y="8"/>
                  </a:lnTo>
                  <a:lnTo>
                    <a:pt x="173" y="13"/>
                  </a:lnTo>
                  <a:lnTo>
                    <a:pt x="173" y="16"/>
                  </a:lnTo>
                  <a:lnTo>
                    <a:pt x="171" y="21"/>
                  </a:lnTo>
                  <a:lnTo>
                    <a:pt x="171" y="26"/>
                  </a:lnTo>
                  <a:lnTo>
                    <a:pt x="170" y="29"/>
                  </a:lnTo>
                  <a:lnTo>
                    <a:pt x="168" y="34"/>
                  </a:lnTo>
                  <a:lnTo>
                    <a:pt x="166" y="38"/>
                  </a:lnTo>
                  <a:lnTo>
                    <a:pt x="165" y="41"/>
                  </a:lnTo>
                  <a:lnTo>
                    <a:pt x="162" y="46"/>
                  </a:lnTo>
                  <a:lnTo>
                    <a:pt x="160" y="49"/>
                  </a:lnTo>
                  <a:lnTo>
                    <a:pt x="158" y="52"/>
                  </a:lnTo>
                  <a:lnTo>
                    <a:pt x="155" y="56"/>
                  </a:lnTo>
                  <a:lnTo>
                    <a:pt x="152" y="59"/>
                  </a:lnTo>
                  <a:lnTo>
                    <a:pt x="150" y="62"/>
                  </a:lnTo>
                  <a:lnTo>
                    <a:pt x="147" y="65"/>
                  </a:lnTo>
                  <a:lnTo>
                    <a:pt x="144" y="67"/>
                  </a:lnTo>
                  <a:lnTo>
                    <a:pt x="140" y="70"/>
                  </a:lnTo>
                  <a:lnTo>
                    <a:pt x="137" y="72"/>
                  </a:lnTo>
                  <a:lnTo>
                    <a:pt x="132" y="75"/>
                  </a:lnTo>
                  <a:lnTo>
                    <a:pt x="129" y="77"/>
                  </a:lnTo>
                  <a:lnTo>
                    <a:pt x="126" y="78"/>
                  </a:lnTo>
                  <a:lnTo>
                    <a:pt x="122" y="80"/>
                  </a:lnTo>
                  <a:lnTo>
                    <a:pt x="117" y="82"/>
                  </a:lnTo>
                  <a:lnTo>
                    <a:pt x="114" y="83"/>
                  </a:lnTo>
                  <a:lnTo>
                    <a:pt x="109" y="85"/>
                  </a:lnTo>
                  <a:lnTo>
                    <a:pt x="104" y="87"/>
                  </a:lnTo>
                  <a:lnTo>
                    <a:pt x="101" y="87"/>
                  </a:lnTo>
                  <a:lnTo>
                    <a:pt x="96" y="87"/>
                  </a:lnTo>
                  <a:lnTo>
                    <a:pt x="91" y="88"/>
                  </a:lnTo>
                  <a:lnTo>
                    <a:pt x="88" y="88"/>
                  </a:lnTo>
                  <a:close/>
                  <a:moveTo>
                    <a:pt x="0" y="0"/>
                  </a:moveTo>
                  <a:lnTo>
                    <a:pt x="5" y="0"/>
                  </a:lnTo>
                  <a:lnTo>
                    <a:pt x="5" y="5"/>
                  </a:lnTo>
                  <a:lnTo>
                    <a:pt x="5" y="8"/>
                  </a:lnTo>
                  <a:lnTo>
                    <a:pt x="6" y="13"/>
                  </a:lnTo>
                  <a:lnTo>
                    <a:pt x="6" y="16"/>
                  </a:lnTo>
                  <a:lnTo>
                    <a:pt x="8" y="21"/>
                  </a:lnTo>
                  <a:lnTo>
                    <a:pt x="10" y="25"/>
                  </a:lnTo>
                  <a:lnTo>
                    <a:pt x="10" y="29"/>
                  </a:lnTo>
                  <a:lnTo>
                    <a:pt x="11" y="33"/>
                  </a:lnTo>
                  <a:lnTo>
                    <a:pt x="13" y="36"/>
                  </a:lnTo>
                  <a:lnTo>
                    <a:pt x="15" y="39"/>
                  </a:lnTo>
                  <a:lnTo>
                    <a:pt x="18" y="42"/>
                  </a:lnTo>
                  <a:lnTo>
                    <a:pt x="19" y="46"/>
                  </a:lnTo>
                  <a:lnTo>
                    <a:pt x="21" y="49"/>
                  </a:lnTo>
                  <a:lnTo>
                    <a:pt x="24" y="52"/>
                  </a:lnTo>
                  <a:lnTo>
                    <a:pt x="26" y="56"/>
                  </a:lnTo>
                  <a:lnTo>
                    <a:pt x="29" y="59"/>
                  </a:lnTo>
                  <a:lnTo>
                    <a:pt x="32" y="60"/>
                  </a:lnTo>
                  <a:lnTo>
                    <a:pt x="36" y="64"/>
                  </a:lnTo>
                  <a:lnTo>
                    <a:pt x="39" y="65"/>
                  </a:lnTo>
                  <a:lnTo>
                    <a:pt x="42" y="69"/>
                  </a:lnTo>
                  <a:lnTo>
                    <a:pt x="46" y="70"/>
                  </a:lnTo>
                  <a:lnTo>
                    <a:pt x="49" y="72"/>
                  </a:lnTo>
                  <a:lnTo>
                    <a:pt x="52" y="74"/>
                  </a:lnTo>
                  <a:lnTo>
                    <a:pt x="55" y="75"/>
                  </a:lnTo>
                  <a:lnTo>
                    <a:pt x="59" y="77"/>
                  </a:lnTo>
                  <a:lnTo>
                    <a:pt x="64" y="78"/>
                  </a:lnTo>
                  <a:lnTo>
                    <a:pt x="67" y="80"/>
                  </a:lnTo>
                  <a:lnTo>
                    <a:pt x="72" y="80"/>
                  </a:lnTo>
                  <a:lnTo>
                    <a:pt x="75" y="82"/>
                  </a:lnTo>
                  <a:lnTo>
                    <a:pt x="78" y="82"/>
                  </a:lnTo>
                  <a:lnTo>
                    <a:pt x="83" y="82"/>
                  </a:lnTo>
                  <a:lnTo>
                    <a:pt x="88" y="82"/>
                  </a:lnTo>
                  <a:lnTo>
                    <a:pt x="88" y="88"/>
                  </a:lnTo>
                  <a:lnTo>
                    <a:pt x="83" y="88"/>
                  </a:lnTo>
                  <a:lnTo>
                    <a:pt x="78" y="88"/>
                  </a:lnTo>
                  <a:lnTo>
                    <a:pt x="73" y="87"/>
                  </a:lnTo>
                  <a:lnTo>
                    <a:pt x="70" y="87"/>
                  </a:lnTo>
                  <a:lnTo>
                    <a:pt x="65" y="85"/>
                  </a:lnTo>
                  <a:lnTo>
                    <a:pt x="62" y="83"/>
                  </a:lnTo>
                  <a:lnTo>
                    <a:pt x="57" y="83"/>
                  </a:lnTo>
                  <a:lnTo>
                    <a:pt x="54" y="82"/>
                  </a:lnTo>
                  <a:lnTo>
                    <a:pt x="49" y="80"/>
                  </a:lnTo>
                  <a:lnTo>
                    <a:pt x="46" y="77"/>
                  </a:lnTo>
                  <a:lnTo>
                    <a:pt x="42" y="75"/>
                  </a:lnTo>
                  <a:lnTo>
                    <a:pt x="39" y="74"/>
                  </a:lnTo>
                  <a:lnTo>
                    <a:pt x="34" y="70"/>
                  </a:lnTo>
                  <a:lnTo>
                    <a:pt x="31" y="69"/>
                  </a:lnTo>
                  <a:lnTo>
                    <a:pt x="28" y="65"/>
                  </a:lnTo>
                  <a:lnTo>
                    <a:pt x="26" y="62"/>
                  </a:lnTo>
                  <a:lnTo>
                    <a:pt x="23" y="59"/>
                  </a:lnTo>
                  <a:lnTo>
                    <a:pt x="19" y="56"/>
                  </a:lnTo>
                  <a:lnTo>
                    <a:pt x="16" y="52"/>
                  </a:lnTo>
                  <a:lnTo>
                    <a:pt x="15" y="49"/>
                  </a:lnTo>
                  <a:lnTo>
                    <a:pt x="11" y="46"/>
                  </a:lnTo>
                  <a:lnTo>
                    <a:pt x="10" y="42"/>
                  </a:lnTo>
                  <a:lnTo>
                    <a:pt x="8" y="39"/>
                  </a:lnTo>
                  <a:lnTo>
                    <a:pt x="6" y="34"/>
                  </a:lnTo>
                  <a:lnTo>
                    <a:pt x="5" y="31"/>
                  </a:lnTo>
                  <a:lnTo>
                    <a:pt x="3" y="26"/>
                  </a:lnTo>
                  <a:lnTo>
                    <a:pt x="1" y="23"/>
                  </a:lnTo>
                  <a:lnTo>
                    <a:pt x="1" y="18"/>
                  </a:lnTo>
                  <a:lnTo>
                    <a:pt x="0" y="15"/>
                  </a:lnTo>
                  <a:lnTo>
                    <a:pt x="0" y="10"/>
                  </a:lnTo>
                  <a:lnTo>
                    <a:pt x="0" y="5"/>
                  </a:lnTo>
                  <a:lnTo>
                    <a:pt x="0"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69" name="Freeform 804"/>
            <p:cNvSpPr>
              <a:spLocks noEditPoints="1"/>
            </p:cNvSpPr>
            <p:nvPr/>
          </p:nvSpPr>
          <p:spPr bwMode="auto">
            <a:xfrm>
              <a:off x="3355975" y="2411413"/>
              <a:ext cx="277813" cy="141288"/>
            </a:xfrm>
            <a:custGeom>
              <a:avLst/>
              <a:gdLst>
                <a:gd name="T0" fmla="*/ 92 w 175"/>
                <a:gd name="T1" fmla="*/ 82 h 89"/>
                <a:gd name="T2" fmla="*/ 105 w 175"/>
                <a:gd name="T3" fmla="*/ 80 h 89"/>
                <a:gd name="T4" fmla="*/ 116 w 175"/>
                <a:gd name="T5" fmla="*/ 77 h 89"/>
                <a:gd name="T6" fmla="*/ 126 w 175"/>
                <a:gd name="T7" fmla="*/ 72 h 89"/>
                <a:gd name="T8" fmla="*/ 138 w 175"/>
                <a:gd name="T9" fmla="*/ 66 h 89"/>
                <a:gd name="T10" fmla="*/ 146 w 175"/>
                <a:gd name="T11" fmla="*/ 58 h 89"/>
                <a:gd name="T12" fmla="*/ 154 w 175"/>
                <a:gd name="T13" fmla="*/ 49 h 89"/>
                <a:gd name="T14" fmla="*/ 160 w 175"/>
                <a:gd name="T15" fmla="*/ 40 h 89"/>
                <a:gd name="T16" fmla="*/ 164 w 175"/>
                <a:gd name="T17" fmla="*/ 28 h 89"/>
                <a:gd name="T18" fmla="*/ 167 w 175"/>
                <a:gd name="T19" fmla="*/ 17 h 89"/>
                <a:gd name="T20" fmla="*/ 169 w 175"/>
                <a:gd name="T21" fmla="*/ 4 h 89"/>
                <a:gd name="T22" fmla="*/ 175 w 175"/>
                <a:gd name="T23" fmla="*/ 4 h 89"/>
                <a:gd name="T24" fmla="*/ 173 w 175"/>
                <a:gd name="T25" fmla="*/ 18 h 89"/>
                <a:gd name="T26" fmla="*/ 170 w 175"/>
                <a:gd name="T27" fmla="*/ 30 h 89"/>
                <a:gd name="T28" fmla="*/ 165 w 175"/>
                <a:gd name="T29" fmla="*/ 41 h 89"/>
                <a:gd name="T30" fmla="*/ 159 w 175"/>
                <a:gd name="T31" fmla="*/ 53 h 89"/>
                <a:gd name="T32" fmla="*/ 151 w 175"/>
                <a:gd name="T33" fmla="*/ 62 h 89"/>
                <a:gd name="T34" fmla="*/ 141 w 175"/>
                <a:gd name="T35" fmla="*/ 71 h 89"/>
                <a:gd name="T36" fmla="*/ 129 w 175"/>
                <a:gd name="T37" fmla="*/ 77 h 89"/>
                <a:gd name="T38" fmla="*/ 118 w 175"/>
                <a:gd name="T39" fmla="*/ 82 h 89"/>
                <a:gd name="T40" fmla="*/ 105 w 175"/>
                <a:gd name="T41" fmla="*/ 87 h 89"/>
                <a:gd name="T42" fmla="*/ 92 w 175"/>
                <a:gd name="T43" fmla="*/ 89 h 89"/>
                <a:gd name="T44" fmla="*/ 5 w 175"/>
                <a:gd name="T45" fmla="*/ 0 h 89"/>
                <a:gd name="T46" fmla="*/ 7 w 175"/>
                <a:gd name="T47" fmla="*/ 13 h 89"/>
                <a:gd name="T48" fmla="*/ 10 w 175"/>
                <a:gd name="T49" fmla="*/ 25 h 89"/>
                <a:gd name="T50" fmla="*/ 13 w 175"/>
                <a:gd name="T51" fmla="*/ 36 h 89"/>
                <a:gd name="T52" fmla="*/ 20 w 175"/>
                <a:gd name="T53" fmla="*/ 46 h 89"/>
                <a:gd name="T54" fmla="*/ 26 w 175"/>
                <a:gd name="T55" fmla="*/ 56 h 89"/>
                <a:gd name="T56" fmla="*/ 36 w 175"/>
                <a:gd name="T57" fmla="*/ 64 h 89"/>
                <a:gd name="T58" fmla="*/ 46 w 175"/>
                <a:gd name="T59" fmla="*/ 71 h 89"/>
                <a:gd name="T60" fmla="*/ 56 w 175"/>
                <a:gd name="T61" fmla="*/ 76 h 89"/>
                <a:gd name="T62" fmla="*/ 67 w 175"/>
                <a:gd name="T63" fmla="*/ 80 h 89"/>
                <a:gd name="T64" fmla="*/ 79 w 175"/>
                <a:gd name="T65" fmla="*/ 82 h 89"/>
                <a:gd name="T66" fmla="*/ 89 w 175"/>
                <a:gd name="T67" fmla="*/ 89 h 89"/>
                <a:gd name="T68" fmla="*/ 74 w 175"/>
                <a:gd name="T69" fmla="*/ 87 h 89"/>
                <a:gd name="T70" fmla="*/ 62 w 175"/>
                <a:gd name="T71" fmla="*/ 85 h 89"/>
                <a:gd name="T72" fmla="*/ 49 w 175"/>
                <a:gd name="T73" fmla="*/ 80 h 89"/>
                <a:gd name="T74" fmla="*/ 40 w 175"/>
                <a:gd name="T75" fmla="*/ 74 h 89"/>
                <a:gd name="T76" fmla="*/ 28 w 175"/>
                <a:gd name="T77" fmla="*/ 66 h 89"/>
                <a:gd name="T78" fmla="*/ 20 w 175"/>
                <a:gd name="T79" fmla="*/ 58 h 89"/>
                <a:gd name="T80" fmla="*/ 12 w 175"/>
                <a:gd name="T81" fmla="*/ 46 h 89"/>
                <a:gd name="T82" fmla="*/ 7 w 175"/>
                <a:gd name="T83" fmla="*/ 35 h 89"/>
                <a:gd name="T84" fmla="*/ 2 w 175"/>
                <a:gd name="T85" fmla="*/ 23 h 89"/>
                <a:gd name="T86" fmla="*/ 0 w 175"/>
                <a:gd name="T87" fmla="*/ 10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75" h="89">
                  <a:moveTo>
                    <a:pt x="89" y="89"/>
                  </a:moveTo>
                  <a:lnTo>
                    <a:pt x="89" y="82"/>
                  </a:lnTo>
                  <a:lnTo>
                    <a:pt x="92" y="82"/>
                  </a:lnTo>
                  <a:lnTo>
                    <a:pt x="97" y="82"/>
                  </a:lnTo>
                  <a:lnTo>
                    <a:pt x="100" y="82"/>
                  </a:lnTo>
                  <a:lnTo>
                    <a:pt x="105" y="80"/>
                  </a:lnTo>
                  <a:lnTo>
                    <a:pt x="108" y="80"/>
                  </a:lnTo>
                  <a:lnTo>
                    <a:pt x="113" y="79"/>
                  </a:lnTo>
                  <a:lnTo>
                    <a:pt x="116" y="77"/>
                  </a:lnTo>
                  <a:lnTo>
                    <a:pt x="120" y="76"/>
                  </a:lnTo>
                  <a:lnTo>
                    <a:pt x="123" y="74"/>
                  </a:lnTo>
                  <a:lnTo>
                    <a:pt x="126" y="72"/>
                  </a:lnTo>
                  <a:lnTo>
                    <a:pt x="131" y="71"/>
                  </a:lnTo>
                  <a:lnTo>
                    <a:pt x="134" y="67"/>
                  </a:lnTo>
                  <a:lnTo>
                    <a:pt x="138" y="66"/>
                  </a:lnTo>
                  <a:lnTo>
                    <a:pt x="139" y="64"/>
                  </a:lnTo>
                  <a:lnTo>
                    <a:pt x="142" y="61"/>
                  </a:lnTo>
                  <a:lnTo>
                    <a:pt x="146" y="58"/>
                  </a:lnTo>
                  <a:lnTo>
                    <a:pt x="149" y="56"/>
                  </a:lnTo>
                  <a:lnTo>
                    <a:pt x="151" y="53"/>
                  </a:lnTo>
                  <a:lnTo>
                    <a:pt x="154" y="49"/>
                  </a:lnTo>
                  <a:lnTo>
                    <a:pt x="155" y="46"/>
                  </a:lnTo>
                  <a:lnTo>
                    <a:pt x="157" y="43"/>
                  </a:lnTo>
                  <a:lnTo>
                    <a:pt x="160" y="40"/>
                  </a:lnTo>
                  <a:lnTo>
                    <a:pt x="162" y="36"/>
                  </a:lnTo>
                  <a:lnTo>
                    <a:pt x="164" y="31"/>
                  </a:lnTo>
                  <a:lnTo>
                    <a:pt x="164" y="28"/>
                  </a:lnTo>
                  <a:lnTo>
                    <a:pt x="165" y="25"/>
                  </a:lnTo>
                  <a:lnTo>
                    <a:pt x="167" y="20"/>
                  </a:lnTo>
                  <a:lnTo>
                    <a:pt x="167" y="17"/>
                  </a:lnTo>
                  <a:lnTo>
                    <a:pt x="169" y="12"/>
                  </a:lnTo>
                  <a:lnTo>
                    <a:pt x="169" y="9"/>
                  </a:lnTo>
                  <a:lnTo>
                    <a:pt x="169" y="4"/>
                  </a:lnTo>
                  <a:lnTo>
                    <a:pt x="169" y="0"/>
                  </a:lnTo>
                  <a:lnTo>
                    <a:pt x="175" y="0"/>
                  </a:lnTo>
                  <a:lnTo>
                    <a:pt x="175" y="4"/>
                  </a:lnTo>
                  <a:lnTo>
                    <a:pt x="175" y="9"/>
                  </a:lnTo>
                  <a:lnTo>
                    <a:pt x="173" y="13"/>
                  </a:lnTo>
                  <a:lnTo>
                    <a:pt x="173" y="18"/>
                  </a:lnTo>
                  <a:lnTo>
                    <a:pt x="172" y="22"/>
                  </a:lnTo>
                  <a:lnTo>
                    <a:pt x="172" y="27"/>
                  </a:lnTo>
                  <a:lnTo>
                    <a:pt x="170" y="30"/>
                  </a:lnTo>
                  <a:lnTo>
                    <a:pt x="169" y="35"/>
                  </a:lnTo>
                  <a:lnTo>
                    <a:pt x="167" y="38"/>
                  </a:lnTo>
                  <a:lnTo>
                    <a:pt x="165" y="41"/>
                  </a:lnTo>
                  <a:lnTo>
                    <a:pt x="162" y="46"/>
                  </a:lnTo>
                  <a:lnTo>
                    <a:pt x="160" y="49"/>
                  </a:lnTo>
                  <a:lnTo>
                    <a:pt x="159" y="53"/>
                  </a:lnTo>
                  <a:lnTo>
                    <a:pt x="155" y="56"/>
                  </a:lnTo>
                  <a:lnTo>
                    <a:pt x="152" y="59"/>
                  </a:lnTo>
                  <a:lnTo>
                    <a:pt x="151" y="62"/>
                  </a:lnTo>
                  <a:lnTo>
                    <a:pt x="147" y="66"/>
                  </a:lnTo>
                  <a:lnTo>
                    <a:pt x="144" y="67"/>
                  </a:lnTo>
                  <a:lnTo>
                    <a:pt x="141" y="71"/>
                  </a:lnTo>
                  <a:lnTo>
                    <a:pt x="138" y="72"/>
                  </a:lnTo>
                  <a:lnTo>
                    <a:pt x="133" y="76"/>
                  </a:lnTo>
                  <a:lnTo>
                    <a:pt x="129" y="77"/>
                  </a:lnTo>
                  <a:lnTo>
                    <a:pt x="126" y="79"/>
                  </a:lnTo>
                  <a:lnTo>
                    <a:pt x="123" y="80"/>
                  </a:lnTo>
                  <a:lnTo>
                    <a:pt x="118" y="82"/>
                  </a:lnTo>
                  <a:lnTo>
                    <a:pt x="115" y="84"/>
                  </a:lnTo>
                  <a:lnTo>
                    <a:pt x="110" y="85"/>
                  </a:lnTo>
                  <a:lnTo>
                    <a:pt x="105" y="87"/>
                  </a:lnTo>
                  <a:lnTo>
                    <a:pt x="102" y="87"/>
                  </a:lnTo>
                  <a:lnTo>
                    <a:pt x="97" y="89"/>
                  </a:lnTo>
                  <a:lnTo>
                    <a:pt x="92" y="89"/>
                  </a:lnTo>
                  <a:lnTo>
                    <a:pt x="89" y="89"/>
                  </a:lnTo>
                  <a:close/>
                  <a:moveTo>
                    <a:pt x="0" y="0"/>
                  </a:moveTo>
                  <a:lnTo>
                    <a:pt x="5" y="0"/>
                  </a:lnTo>
                  <a:lnTo>
                    <a:pt x="5" y="5"/>
                  </a:lnTo>
                  <a:lnTo>
                    <a:pt x="5" y="10"/>
                  </a:lnTo>
                  <a:lnTo>
                    <a:pt x="7" y="13"/>
                  </a:lnTo>
                  <a:lnTo>
                    <a:pt x="7" y="18"/>
                  </a:lnTo>
                  <a:lnTo>
                    <a:pt x="8" y="22"/>
                  </a:lnTo>
                  <a:lnTo>
                    <a:pt x="10" y="25"/>
                  </a:lnTo>
                  <a:lnTo>
                    <a:pt x="10" y="30"/>
                  </a:lnTo>
                  <a:lnTo>
                    <a:pt x="12" y="33"/>
                  </a:lnTo>
                  <a:lnTo>
                    <a:pt x="13" y="36"/>
                  </a:lnTo>
                  <a:lnTo>
                    <a:pt x="15" y="40"/>
                  </a:lnTo>
                  <a:lnTo>
                    <a:pt x="18" y="43"/>
                  </a:lnTo>
                  <a:lnTo>
                    <a:pt x="20" y="46"/>
                  </a:lnTo>
                  <a:lnTo>
                    <a:pt x="22" y="49"/>
                  </a:lnTo>
                  <a:lnTo>
                    <a:pt x="25" y="53"/>
                  </a:lnTo>
                  <a:lnTo>
                    <a:pt x="26" y="56"/>
                  </a:lnTo>
                  <a:lnTo>
                    <a:pt x="30" y="59"/>
                  </a:lnTo>
                  <a:lnTo>
                    <a:pt x="33" y="61"/>
                  </a:lnTo>
                  <a:lnTo>
                    <a:pt x="36" y="64"/>
                  </a:lnTo>
                  <a:lnTo>
                    <a:pt x="40" y="66"/>
                  </a:lnTo>
                  <a:lnTo>
                    <a:pt x="43" y="69"/>
                  </a:lnTo>
                  <a:lnTo>
                    <a:pt x="46" y="71"/>
                  </a:lnTo>
                  <a:lnTo>
                    <a:pt x="49" y="72"/>
                  </a:lnTo>
                  <a:lnTo>
                    <a:pt x="53" y="74"/>
                  </a:lnTo>
                  <a:lnTo>
                    <a:pt x="56" y="76"/>
                  </a:lnTo>
                  <a:lnTo>
                    <a:pt x="59" y="77"/>
                  </a:lnTo>
                  <a:lnTo>
                    <a:pt x="64" y="79"/>
                  </a:lnTo>
                  <a:lnTo>
                    <a:pt x="67" y="80"/>
                  </a:lnTo>
                  <a:lnTo>
                    <a:pt x="72" y="80"/>
                  </a:lnTo>
                  <a:lnTo>
                    <a:pt x="75" y="82"/>
                  </a:lnTo>
                  <a:lnTo>
                    <a:pt x="79" y="82"/>
                  </a:lnTo>
                  <a:lnTo>
                    <a:pt x="84" y="82"/>
                  </a:lnTo>
                  <a:lnTo>
                    <a:pt x="89" y="82"/>
                  </a:lnTo>
                  <a:lnTo>
                    <a:pt x="89" y="89"/>
                  </a:lnTo>
                  <a:lnTo>
                    <a:pt x="84" y="89"/>
                  </a:lnTo>
                  <a:lnTo>
                    <a:pt x="79" y="89"/>
                  </a:lnTo>
                  <a:lnTo>
                    <a:pt x="74" y="87"/>
                  </a:lnTo>
                  <a:lnTo>
                    <a:pt x="71" y="87"/>
                  </a:lnTo>
                  <a:lnTo>
                    <a:pt x="66" y="85"/>
                  </a:lnTo>
                  <a:lnTo>
                    <a:pt x="62" y="85"/>
                  </a:lnTo>
                  <a:lnTo>
                    <a:pt x="57" y="84"/>
                  </a:lnTo>
                  <a:lnTo>
                    <a:pt x="54" y="82"/>
                  </a:lnTo>
                  <a:lnTo>
                    <a:pt x="49" y="80"/>
                  </a:lnTo>
                  <a:lnTo>
                    <a:pt x="46" y="79"/>
                  </a:lnTo>
                  <a:lnTo>
                    <a:pt x="43" y="76"/>
                  </a:lnTo>
                  <a:lnTo>
                    <a:pt x="40" y="74"/>
                  </a:lnTo>
                  <a:lnTo>
                    <a:pt x="35" y="71"/>
                  </a:lnTo>
                  <a:lnTo>
                    <a:pt x="31" y="69"/>
                  </a:lnTo>
                  <a:lnTo>
                    <a:pt x="28" y="66"/>
                  </a:lnTo>
                  <a:lnTo>
                    <a:pt x="26" y="62"/>
                  </a:lnTo>
                  <a:lnTo>
                    <a:pt x="23" y="61"/>
                  </a:lnTo>
                  <a:lnTo>
                    <a:pt x="20" y="58"/>
                  </a:lnTo>
                  <a:lnTo>
                    <a:pt x="17" y="54"/>
                  </a:lnTo>
                  <a:lnTo>
                    <a:pt x="15" y="49"/>
                  </a:lnTo>
                  <a:lnTo>
                    <a:pt x="12" y="46"/>
                  </a:lnTo>
                  <a:lnTo>
                    <a:pt x="10" y="43"/>
                  </a:lnTo>
                  <a:lnTo>
                    <a:pt x="8" y="40"/>
                  </a:lnTo>
                  <a:lnTo>
                    <a:pt x="7" y="35"/>
                  </a:lnTo>
                  <a:lnTo>
                    <a:pt x="5" y="31"/>
                  </a:lnTo>
                  <a:lnTo>
                    <a:pt x="4" y="27"/>
                  </a:lnTo>
                  <a:lnTo>
                    <a:pt x="2" y="23"/>
                  </a:lnTo>
                  <a:lnTo>
                    <a:pt x="2" y="18"/>
                  </a:lnTo>
                  <a:lnTo>
                    <a:pt x="0" y="15"/>
                  </a:lnTo>
                  <a:lnTo>
                    <a:pt x="0" y="10"/>
                  </a:lnTo>
                  <a:lnTo>
                    <a:pt x="0" y="5"/>
                  </a:lnTo>
                  <a:lnTo>
                    <a:pt x="0"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0" name="Freeform 805"/>
            <p:cNvSpPr>
              <a:spLocks noEditPoints="1"/>
            </p:cNvSpPr>
            <p:nvPr/>
          </p:nvSpPr>
          <p:spPr bwMode="auto">
            <a:xfrm>
              <a:off x="3052763" y="1603375"/>
              <a:ext cx="277813" cy="139700"/>
            </a:xfrm>
            <a:custGeom>
              <a:avLst/>
              <a:gdLst>
                <a:gd name="T0" fmla="*/ 97 w 175"/>
                <a:gd name="T1" fmla="*/ 0 h 88"/>
                <a:gd name="T2" fmla="*/ 108 w 175"/>
                <a:gd name="T3" fmla="*/ 2 h 88"/>
                <a:gd name="T4" fmla="*/ 121 w 175"/>
                <a:gd name="T5" fmla="*/ 6 h 88"/>
                <a:gd name="T6" fmla="*/ 133 w 175"/>
                <a:gd name="T7" fmla="*/ 11 h 88"/>
                <a:gd name="T8" fmla="*/ 142 w 175"/>
                <a:gd name="T9" fmla="*/ 20 h 88"/>
                <a:gd name="T10" fmla="*/ 152 w 175"/>
                <a:gd name="T11" fmla="*/ 28 h 88"/>
                <a:gd name="T12" fmla="*/ 160 w 175"/>
                <a:gd name="T13" fmla="*/ 38 h 88"/>
                <a:gd name="T14" fmla="*/ 167 w 175"/>
                <a:gd name="T15" fmla="*/ 49 h 88"/>
                <a:gd name="T16" fmla="*/ 172 w 175"/>
                <a:gd name="T17" fmla="*/ 60 h 88"/>
                <a:gd name="T18" fmla="*/ 173 w 175"/>
                <a:gd name="T19" fmla="*/ 73 h 88"/>
                <a:gd name="T20" fmla="*/ 175 w 175"/>
                <a:gd name="T21" fmla="*/ 86 h 88"/>
                <a:gd name="T22" fmla="*/ 168 w 175"/>
                <a:gd name="T23" fmla="*/ 78 h 88"/>
                <a:gd name="T24" fmla="*/ 167 w 175"/>
                <a:gd name="T25" fmla="*/ 67 h 88"/>
                <a:gd name="T26" fmla="*/ 162 w 175"/>
                <a:gd name="T27" fmla="*/ 55 h 88"/>
                <a:gd name="T28" fmla="*/ 157 w 175"/>
                <a:gd name="T29" fmla="*/ 44 h 88"/>
                <a:gd name="T30" fmla="*/ 150 w 175"/>
                <a:gd name="T31" fmla="*/ 34 h 88"/>
                <a:gd name="T32" fmla="*/ 142 w 175"/>
                <a:gd name="T33" fmla="*/ 26 h 88"/>
                <a:gd name="T34" fmla="*/ 133 w 175"/>
                <a:gd name="T35" fmla="*/ 20 h 88"/>
                <a:gd name="T36" fmla="*/ 123 w 175"/>
                <a:gd name="T37" fmla="*/ 13 h 88"/>
                <a:gd name="T38" fmla="*/ 111 w 175"/>
                <a:gd name="T39" fmla="*/ 10 h 88"/>
                <a:gd name="T40" fmla="*/ 100 w 175"/>
                <a:gd name="T41" fmla="*/ 6 h 88"/>
                <a:gd name="T42" fmla="*/ 87 w 175"/>
                <a:gd name="T43" fmla="*/ 5 h 88"/>
                <a:gd name="T44" fmla="*/ 0 w 175"/>
                <a:gd name="T45" fmla="*/ 83 h 88"/>
                <a:gd name="T46" fmla="*/ 2 w 175"/>
                <a:gd name="T47" fmla="*/ 70 h 88"/>
                <a:gd name="T48" fmla="*/ 5 w 175"/>
                <a:gd name="T49" fmla="*/ 57 h 88"/>
                <a:gd name="T50" fmla="*/ 10 w 175"/>
                <a:gd name="T51" fmla="*/ 46 h 88"/>
                <a:gd name="T52" fmla="*/ 17 w 175"/>
                <a:gd name="T53" fmla="*/ 36 h 88"/>
                <a:gd name="T54" fmla="*/ 25 w 175"/>
                <a:gd name="T55" fmla="*/ 26 h 88"/>
                <a:gd name="T56" fmla="*/ 35 w 175"/>
                <a:gd name="T57" fmla="*/ 18 h 88"/>
                <a:gd name="T58" fmla="*/ 44 w 175"/>
                <a:gd name="T59" fmla="*/ 10 h 88"/>
                <a:gd name="T60" fmla="*/ 57 w 175"/>
                <a:gd name="T61" fmla="*/ 5 h 88"/>
                <a:gd name="T62" fmla="*/ 69 w 175"/>
                <a:gd name="T63" fmla="*/ 2 h 88"/>
                <a:gd name="T64" fmla="*/ 82 w 175"/>
                <a:gd name="T65" fmla="*/ 0 h 88"/>
                <a:gd name="T66" fmla="*/ 82 w 175"/>
                <a:gd name="T67" fmla="*/ 6 h 88"/>
                <a:gd name="T68" fmla="*/ 70 w 175"/>
                <a:gd name="T69" fmla="*/ 8 h 88"/>
                <a:gd name="T70" fmla="*/ 59 w 175"/>
                <a:gd name="T71" fmla="*/ 11 h 88"/>
                <a:gd name="T72" fmla="*/ 48 w 175"/>
                <a:gd name="T73" fmla="*/ 16 h 88"/>
                <a:gd name="T74" fmla="*/ 38 w 175"/>
                <a:gd name="T75" fmla="*/ 23 h 88"/>
                <a:gd name="T76" fmla="*/ 30 w 175"/>
                <a:gd name="T77" fmla="*/ 29 h 88"/>
                <a:gd name="T78" fmla="*/ 21 w 175"/>
                <a:gd name="T79" fmla="*/ 39 h 88"/>
                <a:gd name="T80" fmla="*/ 15 w 175"/>
                <a:gd name="T81" fmla="*/ 49 h 88"/>
                <a:gd name="T82" fmla="*/ 10 w 175"/>
                <a:gd name="T83" fmla="*/ 60 h 88"/>
                <a:gd name="T84" fmla="*/ 7 w 175"/>
                <a:gd name="T85" fmla="*/ 72 h 88"/>
                <a:gd name="T86" fmla="*/ 5 w 175"/>
                <a:gd name="T87" fmla="*/ 8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75" h="88">
                  <a:moveTo>
                    <a:pt x="87" y="0"/>
                  </a:moveTo>
                  <a:lnTo>
                    <a:pt x="92" y="0"/>
                  </a:lnTo>
                  <a:lnTo>
                    <a:pt x="97" y="0"/>
                  </a:lnTo>
                  <a:lnTo>
                    <a:pt x="100" y="0"/>
                  </a:lnTo>
                  <a:lnTo>
                    <a:pt x="105" y="2"/>
                  </a:lnTo>
                  <a:lnTo>
                    <a:pt x="108" y="2"/>
                  </a:lnTo>
                  <a:lnTo>
                    <a:pt x="113" y="3"/>
                  </a:lnTo>
                  <a:lnTo>
                    <a:pt x="118" y="5"/>
                  </a:lnTo>
                  <a:lnTo>
                    <a:pt x="121" y="6"/>
                  </a:lnTo>
                  <a:lnTo>
                    <a:pt x="124" y="8"/>
                  </a:lnTo>
                  <a:lnTo>
                    <a:pt x="129" y="10"/>
                  </a:lnTo>
                  <a:lnTo>
                    <a:pt x="133" y="11"/>
                  </a:lnTo>
                  <a:lnTo>
                    <a:pt x="136" y="15"/>
                  </a:lnTo>
                  <a:lnTo>
                    <a:pt x="139" y="16"/>
                  </a:lnTo>
                  <a:lnTo>
                    <a:pt x="142" y="20"/>
                  </a:lnTo>
                  <a:lnTo>
                    <a:pt x="146" y="23"/>
                  </a:lnTo>
                  <a:lnTo>
                    <a:pt x="149" y="24"/>
                  </a:lnTo>
                  <a:lnTo>
                    <a:pt x="152" y="28"/>
                  </a:lnTo>
                  <a:lnTo>
                    <a:pt x="155" y="31"/>
                  </a:lnTo>
                  <a:lnTo>
                    <a:pt x="157" y="34"/>
                  </a:lnTo>
                  <a:lnTo>
                    <a:pt x="160" y="38"/>
                  </a:lnTo>
                  <a:lnTo>
                    <a:pt x="162" y="41"/>
                  </a:lnTo>
                  <a:lnTo>
                    <a:pt x="164" y="46"/>
                  </a:lnTo>
                  <a:lnTo>
                    <a:pt x="167" y="49"/>
                  </a:lnTo>
                  <a:lnTo>
                    <a:pt x="168" y="52"/>
                  </a:lnTo>
                  <a:lnTo>
                    <a:pt x="170" y="57"/>
                  </a:lnTo>
                  <a:lnTo>
                    <a:pt x="172" y="60"/>
                  </a:lnTo>
                  <a:lnTo>
                    <a:pt x="172" y="65"/>
                  </a:lnTo>
                  <a:lnTo>
                    <a:pt x="173" y="69"/>
                  </a:lnTo>
                  <a:lnTo>
                    <a:pt x="173" y="73"/>
                  </a:lnTo>
                  <a:lnTo>
                    <a:pt x="175" y="78"/>
                  </a:lnTo>
                  <a:lnTo>
                    <a:pt x="175" y="82"/>
                  </a:lnTo>
                  <a:lnTo>
                    <a:pt x="175" y="86"/>
                  </a:lnTo>
                  <a:lnTo>
                    <a:pt x="170" y="86"/>
                  </a:lnTo>
                  <a:lnTo>
                    <a:pt x="168" y="83"/>
                  </a:lnTo>
                  <a:lnTo>
                    <a:pt x="168" y="78"/>
                  </a:lnTo>
                  <a:lnTo>
                    <a:pt x="168" y="75"/>
                  </a:lnTo>
                  <a:lnTo>
                    <a:pt x="167" y="70"/>
                  </a:lnTo>
                  <a:lnTo>
                    <a:pt x="167" y="67"/>
                  </a:lnTo>
                  <a:lnTo>
                    <a:pt x="165" y="62"/>
                  </a:lnTo>
                  <a:lnTo>
                    <a:pt x="164" y="59"/>
                  </a:lnTo>
                  <a:lnTo>
                    <a:pt x="162" y="55"/>
                  </a:lnTo>
                  <a:lnTo>
                    <a:pt x="160" y="52"/>
                  </a:lnTo>
                  <a:lnTo>
                    <a:pt x="159" y="47"/>
                  </a:lnTo>
                  <a:lnTo>
                    <a:pt x="157" y="44"/>
                  </a:lnTo>
                  <a:lnTo>
                    <a:pt x="155" y="41"/>
                  </a:lnTo>
                  <a:lnTo>
                    <a:pt x="152" y="38"/>
                  </a:lnTo>
                  <a:lnTo>
                    <a:pt x="150" y="34"/>
                  </a:lnTo>
                  <a:lnTo>
                    <a:pt x="147" y="33"/>
                  </a:lnTo>
                  <a:lnTo>
                    <a:pt x="146" y="29"/>
                  </a:lnTo>
                  <a:lnTo>
                    <a:pt x="142" y="26"/>
                  </a:lnTo>
                  <a:lnTo>
                    <a:pt x="139" y="24"/>
                  </a:lnTo>
                  <a:lnTo>
                    <a:pt x="136" y="21"/>
                  </a:lnTo>
                  <a:lnTo>
                    <a:pt x="133" y="20"/>
                  </a:lnTo>
                  <a:lnTo>
                    <a:pt x="129" y="18"/>
                  </a:lnTo>
                  <a:lnTo>
                    <a:pt x="126" y="15"/>
                  </a:lnTo>
                  <a:lnTo>
                    <a:pt x="123" y="13"/>
                  </a:lnTo>
                  <a:lnTo>
                    <a:pt x="119" y="11"/>
                  </a:lnTo>
                  <a:lnTo>
                    <a:pt x="115" y="10"/>
                  </a:lnTo>
                  <a:lnTo>
                    <a:pt x="111" y="10"/>
                  </a:lnTo>
                  <a:lnTo>
                    <a:pt x="108" y="8"/>
                  </a:lnTo>
                  <a:lnTo>
                    <a:pt x="103" y="6"/>
                  </a:lnTo>
                  <a:lnTo>
                    <a:pt x="100" y="6"/>
                  </a:lnTo>
                  <a:lnTo>
                    <a:pt x="95" y="6"/>
                  </a:lnTo>
                  <a:lnTo>
                    <a:pt x="92" y="5"/>
                  </a:lnTo>
                  <a:lnTo>
                    <a:pt x="87" y="5"/>
                  </a:lnTo>
                  <a:lnTo>
                    <a:pt x="87" y="0"/>
                  </a:lnTo>
                  <a:close/>
                  <a:moveTo>
                    <a:pt x="0" y="88"/>
                  </a:moveTo>
                  <a:lnTo>
                    <a:pt x="0" y="83"/>
                  </a:lnTo>
                  <a:lnTo>
                    <a:pt x="0" y="78"/>
                  </a:lnTo>
                  <a:lnTo>
                    <a:pt x="0" y="75"/>
                  </a:lnTo>
                  <a:lnTo>
                    <a:pt x="2" y="70"/>
                  </a:lnTo>
                  <a:lnTo>
                    <a:pt x="2" y="65"/>
                  </a:lnTo>
                  <a:lnTo>
                    <a:pt x="3" y="62"/>
                  </a:lnTo>
                  <a:lnTo>
                    <a:pt x="5" y="57"/>
                  </a:lnTo>
                  <a:lnTo>
                    <a:pt x="7" y="54"/>
                  </a:lnTo>
                  <a:lnTo>
                    <a:pt x="8" y="51"/>
                  </a:lnTo>
                  <a:lnTo>
                    <a:pt x="10" y="46"/>
                  </a:lnTo>
                  <a:lnTo>
                    <a:pt x="12" y="42"/>
                  </a:lnTo>
                  <a:lnTo>
                    <a:pt x="15" y="39"/>
                  </a:lnTo>
                  <a:lnTo>
                    <a:pt x="17" y="36"/>
                  </a:lnTo>
                  <a:lnTo>
                    <a:pt x="20" y="33"/>
                  </a:lnTo>
                  <a:lnTo>
                    <a:pt x="21" y="29"/>
                  </a:lnTo>
                  <a:lnTo>
                    <a:pt x="25" y="26"/>
                  </a:lnTo>
                  <a:lnTo>
                    <a:pt x="28" y="23"/>
                  </a:lnTo>
                  <a:lnTo>
                    <a:pt x="31" y="20"/>
                  </a:lnTo>
                  <a:lnTo>
                    <a:pt x="35" y="18"/>
                  </a:lnTo>
                  <a:lnTo>
                    <a:pt x="38" y="15"/>
                  </a:lnTo>
                  <a:lnTo>
                    <a:pt x="41" y="13"/>
                  </a:lnTo>
                  <a:lnTo>
                    <a:pt x="44" y="10"/>
                  </a:lnTo>
                  <a:lnTo>
                    <a:pt x="49" y="8"/>
                  </a:lnTo>
                  <a:lnTo>
                    <a:pt x="52" y="6"/>
                  </a:lnTo>
                  <a:lnTo>
                    <a:pt x="57" y="5"/>
                  </a:lnTo>
                  <a:lnTo>
                    <a:pt x="61" y="3"/>
                  </a:lnTo>
                  <a:lnTo>
                    <a:pt x="66" y="3"/>
                  </a:lnTo>
                  <a:lnTo>
                    <a:pt x="69" y="2"/>
                  </a:lnTo>
                  <a:lnTo>
                    <a:pt x="74" y="0"/>
                  </a:lnTo>
                  <a:lnTo>
                    <a:pt x="79" y="0"/>
                  </a:lnTo>
                  <a:lnTo>
                    <a:pt x="82" y="0"/>
                  </a:lnTo>
                  <a:lnTo>
                    <a:pt x="87" y="0"/>
                  </a:lnTo>
                  <a:lnTo>
                    <a:pt x="87" y="5"/>
                  </a:lnTo>
                  <a:lnTo>
                    <a:pt x="82" y="6"/>
                  </a:lnTo>
                  <a:lnTo>
                    <a:pt x="79" y="6"/>
                  </a:lnTo>
                  <a:lnTo>
                    <a:pt x="74" y="6"/>
                  </a:lnTo>
                  <a:lnTo>
                    <a:pt x="70" y="8"/>
                  </a:lnTo>
                  <a:lnTo>
                    <a:pt x="67" y="8"/>
                  </a:lnTo>
                  <a:lnTo>
                    <a:pt x="62" y="10"/>
                  </a:lnTo>
                  <a:lnTo>
                    <a:pt x="59" y="11"/>
                  </a:lnTo>
                  <a:lnTo>
                    <a:pt x="56" y="13"/>
                  </a:lnTo>
                  <a:lnTo>
                    <a:pt x="51" y="15"/>
                  </a:lnTo>
                  <a:lnTo>
                    <a:pt x="48" y="16"/>
                  </a:lnTo>
                  <a:lnTo>
                    <a:pt x="44" y="18"/>
                  </a:lnTo>
                  <a:lnTo>
                    <a:pt x="41" y="20"/>
                  </a:lnTo>
                  <a:lnTo>
                    <a:pt x="38" y="23"/>
                  </a:lnTo>
                  <a:lnTo>
                    <a:pt x="35" y="24"/>
                  </a:lnTo>
                  <a:lnTo>
                    <a:pt x="31" y="28"/>
                  </a:lnTo>
                  <a:lnTo>
                    <a:pt x="30" y="29"/>
                  </a:lnTo>
                  <a:lnTo>
                    <a:pt x="26" y="33"/>
                  </a:lnTo>
                  <a:lnTo>
                    <a:pt x="23" y="36"/>
                  </a:lnTo>
                  <a:lnTo>
                    <a:pt x="21" y="39"/>
                  </a:lnTo>
                  <a:lnTo>
                    <a:pt x="20" y="42"/>
                  </a:lnTo>
                  <a:lnTo>
                    <a:pt x="17" y="46"/>
                  </a:lnTo>
                  <a:lnTo>
                    <a:pt x="15" y="49"/>
                  </a:lnTo>
                  <a:lnTo>
                    <a:pt x="13" y="52"/>
                  </a:lnTo>
                  <a:lnTo>
                    <a:pt x="12" y="55"/>
                  </a:lnTo>
                  <a:lnTo>
                    <a:pt x="10" y="60"/>
                  </a:lnTo>
                  <a:lnTo>
                    <a:pt x="8" y="64"/>
                  </a:lnTo>
                  <a:lnTo>
                    <a:pt x="8" y="67"/>
                  </a:lnTo>
                  <a:lnTo>
                    <a:pt x="7" y="72"/>
                  </a:lnTo>
                  <a:lnTo>
                    <a:pt x="7" y="75"/>
                  </a:lnTo>
                  <a:lnTo>
                    <a:pt x="5" y="80"/>
                  </a:lnTo>
                  <a:lnTo>
                    <a:pt x="5" y="83"/>
                  </a:lnTo>
                  <a:lnTo>
                    <a:pt x="5" y="88"/>
                  </a:lnTo>
                  <a:lnTo>
                    <a:pt x="0" y="8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1" name="Freeform 806"/>
            <p:cNvSpPr>
              <a:spLocks noEditPoints="1"/>
            </p:cNvSpPr>
            <p:nvPr/>
          </p:nvSpPr>
          <p:spPr bwMode="auto">
            <a:xfrm>
              <a:off x="3341688" y="1600200"/>
              <a:ext cx="276225" cy="139700"/>
            </a:xfrm>
            <a:custGeom>
              <a:avLst/>
              <a:gdLst>
                <a:gd name="T0" fmla="*/ 96 w 174"/>
                <a:gd name="T1" fmla="*/ 0 h 88"/>
                <a:gd name="T2" fmla="*/ 109 w 174"/>
                <a:gd name="T3" fmla="*/ 4 h 88"/>
                <a:gd name="T4" fmla="*/ 120 w 174"/>
                <a:gd name="T5" fmla="*/ 7 h 88"/>
                <a:gd name="T6" fmla="*/ 132 w 174"/>
                <a:gd name="T7" fmla="*/ 13 h 88"/>
                <a:gd name="T8" fmla="*/ 143 w 174"/>
                <a:gd name="T9" fmla="*/ 20 h 88"/>
                <a:gd name="T10" fmla="*/ 151 w 174"/>
                <a:gd name="T11" fmla="*/ 28 h 88"/>
                <a:gd name="T12" fmla="*/ 160 w 174"/>
                <a:gd name="T13" fmla="*/ 38 h 88"/>
                <a:gd name="T14" fmla="*/ 166 w 174"/>
                <a:gd name="T15" fmla="*/ 49 h 88"/>
                <a:gd name="T16" fmla="*/ 171 w 174"/>
                <a:gd name="T17" fmla="*/ 61 h 88"/>
                <a:gd name="T18" fmla="*/ 174 w 174"/>
                <a:gd name="T19" fmla="*/ 74 h 88"/>
                <a:gd name="T20" fmla="*/ 174 w 174"/>
                <a:gd name="T21" fmla="*/ 87 h 88"/>
                <a:gd name="T22" fmla="*/ 169 w 174"/>
                <a:gd name="T23" fmla="*/ 79 h 88"/>
                <a:gd name="T24" fmla="*/ 166 w 174"/>
                <a:gd name="T25" fmla="*/ 67 h 88"/>
                <a:gd name="T26" fmla="*/ 163 w 174"/>
                <a:gd name="T27" fmla="*/ 56 h 88"/>
                <a:gd name="T28" fmla="*/ 156 w 174"/>
                <a:gd name="T29" fmla="*/ 44 h 88"/>
                <a:gd name="T30" fmla="*/ 150 w 174"/>
                <a:gd name="T31" fmla="*/ 36 h 88"/>
                <a:gd name="T32" fmla="*/ 142 w 174"/>
                <a:gd name="T33" fmla="*/ 26 h 88"/>
                <a:gd name="T34" fmla="*/ 132 w 174"/>
                <a:gd name="T35" fmla="*/ 20 h 88"/>
                <a:gd name="T36" fmla="*/ 122 w 174"/>
                <a:gd name="T37" fmla="*/ 13 h 88"/>
                <a:gd name="T38" fmla="*/ 111 w 174"/>
                <a:gd name="T39" fmla="*/ 10 h 88"/>
                <a:gd name="T40" fmla="*/ 99 w 174"/>
                <a:gd name="T41" fmla="*/ 7 h 88"/>
                <a:gd name="T42" fmla="*/ 86 w 174"/>
                <a:gd name="T43" fmla="*/ 7 h 88"/>
                <a:gd name="T44" fmla="*/ 0 w 174"/>
                <a:gd name="T45" fmla="*/ 84 h 88"/>
                <a:gd name="T46" fmla="*/ 1 w 174"/>
                <a:gd name="T47" fmla="*/ 71 h 88"/>
                <a:gd name="T48" fmla="*/ 4 w 174"/>
                <a:gd name="T49" fmla="*/ 59 h 88"/>
                <a:gd name="T50" fmla="*/ 9 w 174"/>
                <a:gd name="T51" fmla="*/ 46 h 88"/>
                <a:gd name="T52" fmla="*/ 16 w 174"/>
                <a:gd name="T53" fmla="*/ 36 h 88"/>
                <a:gd name="T54" fmla="*/ 24 w 174"/>
                <a:gd name="T55" fmla="*/ 26 h 88"/>
                <a:gd name="T56" fmla="*/ 34 w 174"/>
                <a:gd name="T57" fmla="*/ 18 h 88"/>
                <a:gd name="T58" fmla="*/ 45 w 174"/>
                <a:gd name="T59" fmla="*/ 12 h 88"/>
                <a:gd name="T60" fmla="*/ 57 w 174"/>
                <a:gd name="T61" fmla="*/ 5 h 88"/>
                <a:gd name="T62" fmla="*/ 68 w 174"/>
                <a:gd name="T63" fmla="*/ 2 h 88"/>
                <a:gd name="T64" fmla="*/ 83 w 174"/>
                <a:gd name="T65" fmla="*/ 0 h 88"/>
                <a:gd name="T66" fmla="*/ 83 w 174"/>
                <a:gd name="T67" fmla="*/ 7 h 88"/>
                <a:gd name="T68" fmla="*/ 70 w 174"/>
                <a:gd name="T69" fmla="*/ 8 h 88"/>
                <a:gd name="T70" fmla="*/ 58 w 174"/>
                <a:gd name="T71" fmla="*/ 12 h 88"/>
                <a:gd name="T72" fmla="*/ 47 w 174"/>
                <a:gd name="T73" fmla="*/ 17 h 88"/>
                <a:gd name="T74" fmla="*/ 37 w 174"/>
                <a:gd name="T75" fmla="*/ 23 h 88"/>
                <a:gd name="T76" fmla="*/ 29 w 174"/>
                <a:gd name="T77" fmla="*/ 30 h 88"/>
                <a:gd name="T78" fmla="*/ 21 w 174"/>
                <a:gd name="T79" fmla="*/ 40 h 88"/>
                <a:gd name="T80" fmla="*/ 14 w 174"/>
                <a:gd name="T81" fmla="*/ 49 h 88"/>
                <a:gd name="T82" fmla="*/ 9 w 174"/>
                <a:gd name="T83" fmla="*/ 61 h 88"/>
                <a:gd name="T84" fmla="*/ 8 w 174"/>
                <a:gd name="T85" fmla="*/ 72 h 88"/>
                <a:gd name="T86" fmla="*/ 6 w 174"/>
                <a:gd name="T87" fmla="*/ 84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74" h="88">
                  <a:moveTo>
                    <a:pt x="86" y="0"/>
                  </a:moveTo>
                  <a:lnTo>
                    <a:pt x="91" y="0"/>
                  </a:lnTo>
                  <a:lnTo>
                    <a:pt x="96" y="0"/>
                  </a:lnTo>
                  <a:lnTo>
                    <a:pt x="101" y="0"/>
                  </a:lnTo>
                  <a:lnTo>
                    <a:pt x="104" y="2"/>
                  </a:lnTo>
                  <a:lnTo>
                    <a:pt x="109" y="4"/>
                  </a:lnTo>
                  <a:lnTo>
                    <a:pt x="112" y="4"/>
                  </a:lnTo>
                  <a:lnTo>
                    <a:pt x="117" y="5"/>
                  </a:lnTo>
                  <a:lnTo>
                    <a:pt x="120" y="7"/>
                  </a:lnTo>
                  <a:lnTo>
                    <a:pt x="125" y="8"/>
                  </a:lnTo>
                  <a:lnTo>
                    <a:pt x="129" y="10"/>
                  </a:lnTo>
                  <a:lnTo>
                    <a:pt x="132" y="13"/>
                  </a:lnTo>
                  <a:lnTo>
                    <a:pt x="135" y="15"/>
                  </a:lnTo>
                  <a:lnTo>
                    <a:pt x="140" y="17"/>
                  </a:lnTo>
                  <a:lnTo>
                    <a:pt x="143" y="20"/>
                  </a:lnTo>
                  <a:lnTo>
                    <a:pt x="147" y="23"/>
                  </a:lnTo>
                  <a:lnTo>
                    <a:pt x="148" y="25"/>
                  </a:lnTo>
                  <a:lnTo>
                    <a:pt x="151" y="28"/>
                  </a:lnTo>
                  <a:lnTo>
                    <a:pt x="155" y="31"/>
                  </a:lnTo>
                  <a:lnTo>
                    <a:pt x="158" y="35"/>
                  </a:lnTo>
                  <a:lnTo>
                    <a:pt x="160" y="38"/>
                  </a:lnTo>
                  <a:lnTo>
                    <a:pt x="161" y="41"/>
                  </a:lnTo>
                  <a:lnTo>
                    <a:pt x="164" y="46"/>
                  </a:lnTo>
                  <a:lnTo>
                    <a:pt x="166" y="49"/>
                  </a:lnTo>
                  <a:lnTo>
                    <a:pt x="168" y="53"/>
                  </a:lnTo>
                  <a:lnTo>
                    <a:pt x="169" y="57"/>
                  </a:lnTo>
                  <a:lnTo>
                    <a:pt x="171" y="61"/>
                  </a:lnTo>
                  <a:lnTo>
                    <a:pt x="173" y="66"/>
                  </a:lnTo>
                  <a:lnTo>
                    <a:pt x="173" y="69"/>
                  </a:lnTo>
                  <a:lnTo>
                    <a:pt x="174" y="74"/>
                  </a:lnTo>
                  <a:lnTo>
                    <a:pt x="174" y="79"/>
                  </a:lnTo>
                  <a:lnTo>
                    <a:pt x="174" y="84"/>
                  </a:lnTo>
                  <a:lnTo>
                    <a:pt x="174" y="87"/>
                  </a:lnTo>
                  <a:lnTo>
                    <a:pt x="169" y="87"/>
                  </a:lnTo>
                  <a:lnTo>
                    <a:pt x="169" y="84"/>
                  </a:lnTo>
                  <a:lnTo>
                    <a:pt x="169" y="79"/>
                  </a:lnTo>
                  <a:lnTo>
                    <a:pt x="168" y="75"/>
                  </a:lnTo>
                  <a:lnTo>
                    <a:pt x="168" y="71"/>
                  </a:lnTo>
                  <a:lnTo>
                    <a:pt x="166" y="67"/>
                  </a:lnTo>
                  <a:lnTo>
                    <a:pt x="164" y="62"/>
                  </a:lnTo>
                  <a:lnTo>
                    <a:pt x="164" y="59"/>
                  </a:lnTo>
                  <a:lnTo>
                    <a:pt x="163" y="56"/>
                  </a:lnTo>
                  <a:lnTo>
                    <a:pt x="161" y="53"/>
                  </a:lnTo>
                  <a:lnTo>
                    <a:pt x="160" y="48"/>
                  </a:lnTo>
                  <a:lnTo>
                    <a:pt x="156" y="44"/>
                  </a:lnTo>
                  <a:lnTo>
                    <a:pt x="155" y="41"/>
                  </a:lnTo>
                  <a:lnTo>
                    <a:pt x="153" y="38"/>
                  </a:lnTo>
                  <a:lnTo>
                    <a:pt x="150" y="36"/>
                  </a:lnTo>
                  <a:lnTo>
                    <a:pt x="148" y="33"/>
                  </a:lnTo>
                  <a:lnTo>
                    <a:pt x="145" y="30"/>
                  </a:lnTo>
                  <a:lnTo>
                    <a:pt x="142" y="26"/>
                  </a:lnTo>
                  <a:lnTo>
                    <a:pt x="138" y="25"/>
                  </a:lnTo>
                  <a:lnTo>
                    <a:pt x="135" y="22"/>
                  </a:lnTo>
                  <a:lnTo>
                    <a:pt x="132" y="20"/>
                  </a:lnTo>
                  <a:lnTo>
                    <a:pt x="129" y="18"/>
                  </a:lnTo>
                  <a:lnTo>
                    <a:pt x="125" y="15"/>
                  </a:lnTo>
                  <a:lnTo>
                    <a:pt x="122" y="13"/>
                  </a:lnTo>
                  <a:lnTo>
                    <a:pt x="119" y="12"/>
                  </a:lnTo>
                  <a:lnTo>
                    <a:pt x="115" y="10"/>
                  </a:lnTo>
                  <a:lnTo>
                    <a:pt x="111" y="10"/>
                  </a:lnTo>
                  <a:lnTo>
                    <a:pt x="107" y="8"/>
                  </a:lnTo>
                  <a:lnTo>
                    <a:pt x="102" y="7"/>
                  </a:lnTo>
                  <a:lnTo>
                    <a:pt x="99" y="7"/>
                  </a:lnTo>
                  <a:lnTo>
                    <a:pt x="94" y="7"/>
                  </a:lnTo>
                  <a:lnTo>
                    <a:pt x="91" y="7"/>
                  </a:lnTo>
                  <a:lnTo>
                    <a:pt x="86" y="7"/>
                  </a:lnTo>
                  <a:lnTo>
                    <a:pt x="86" y="0"/>
                  </a:lnTo>
                  <a:close/>
                  <a:moveTo>
                    <a:pt x="0" y="88"/>
                  </a:moveTo>
                  <a:lnTo>
                    <a:pt x="0" y="84"/>
                  </a:lnTo>
                  <a:lnTo>
                    <a:pt x="0" y="80"/>
                  </a:lnTo>
                  <a:lnTo>
                    <a:pt x="0" y="75"/>
                  </a:lnTo>
                  <a:lnTo>
                    <a:pt x="1" y="71"/>
                  </a:lnTo>
                  <a:lnTo>
                    <a:pt x="3" y="67"/>
                  </a:lnTo>
                  <a:lnTo>
                    <a:pt x="3" y="62"/>
                  </a:lnTo>
                  <a:lnTo>
                    <a:pt x="4" y="59"/>
                  </a:lnTo>
                  <a:lnTo>
                    <a:pt x="6" y="54"/>
                  </a:lnTo>
                  <a:lnTo>
                    <a:pt x="8" y="51"/>
                  </a:lnTo>
                  <a:lnTo>
                    <a:pt x="9" y="46"/>
                  </a:lnTo>
                  <a:lnTo>
                    <a:pt x="13" y="43"/>
                  </a:lnTo>
                  <a:lnTo>
                    <a:pt x="14" y="40"/>
                  </a:lnTo>
                  <a:lnTo>
                    <a:pt x="16" y="36"/>
                  </a:lnTo>
                  <a:lnTo>
                    <a:pt x="19" y="33"/>
                  </a:lnTo>
                  <a:lnTo>
                    <a:pt x="22" y="30"/>
                  </a:lnTo>
                  <a:lnTo>
                    <a:pt x="24" y="26"/>
                  </a:lnTo>
                  <a:lnTo>
                    <a:pt x="27" y="23"/>
                  </a:lnTo>
                  <a:lnTo>
                    <a:pt x="31" y="20"/>
                  </a:lnTo>
                  <a:lnTo>
                    <a:pt x="34" y="18"/>
                  </a:lnTo>
                  <a:lnTo>
                    <a:pt x="37" y="15"/>
                  </a:lnTo>
                  <a:lnTo>
                    <a:pt x="40" y="13"/>
                  </a:lnTo>
                  <a:lnTo>
                    <a:pt x="45" y="12"/>
                  </a:lnTo>
                  <a:lnTo>
                    <a:pt x="49" y="8"/>
                  </a:lnTo>
                  <a:lnTo>
                    <a:pt x="52" y="7"/>
                  </a:lnTo>
                  <a:lnTo>
                    <a:pt x="57" y="5"/>
                  </a:lnTo>
                  <a:lnTo>
                    <a:pt x="60" y="4"/>
                  </a:lnTo>
                  <a:lnTo>
                    <a:pt x="65" y="4"/>
                  </a:lnTo>
                  <a:lnTo>
                    <a:pt x="68" y="2"/>
                  </a:lnTo>
                  <a:lnTo>
                    <a:pt x="73" y="2"/>
                  </a:lnTo>
                  <a:lnTo>
                    <a:pt x="78" y="0"/>
                  </a:lnTo>
                  <a:lnTo>
                    <a:pt x="83" y="0"/>
                  </a:lnTo>
                  <a:lnTo>
                    <a:pt x="86" y="0"/>
                  </a:lnTo>
                  <a:lnTo>
                    <a:pt x="86" y="7"/>
                  </a:lnTo>
                  <a:lnTo>
                    <a:pt x="83" y="7"/>
                  </a:lnTo>
                  <a:lnTo>
                    <a:pt x="78" y="7"/>
                  </a:lnTo>
                  <a:lnTo>
                    <a:pt x="75" y="7"/>
                  </a:lnTo>
                  <a:lnTo>
                    <a:pt x="70" y="8"/>
                  </a:lnTo>
                  <a:lnTo>
                    <a:pt x="66" y="8"/>
                  </a:lnTo>
                  <a:lnTo>
                    <a:pt x="62" y="10"/>
                  </a:lnTo>
                  <a:lnTo>
                    <a:pt x="58" y="12"/>
                  </a:lnTo>
                  <a:lnTo>
                    <a:pt x="55" y="13"/>
                  </a:lnTo>
                  <a:lnTo>
                    <a:pt x="52" y="15"/>
                  </a:lnTo>
                  <a:lnTo>
                    <a:pt x="47" y="17"/>
                  </a:lnTo>
                  <a:lnTo>
                    <a:pt x="44" y="18"/>
                  </a:lnTo>
                  <a:lnTo>
                    <a:pt x="40" y="20"/>
                  </a:lnTo>
                  <a:lnTo>
                    <a:pt x="37" y="23"/>
                  </a:lnTo>
                  <a:lnTo>
                    <a:pt x="35" y="25"/>
                  </a:lnTo>
                  <a:lnTo>
                    <a:pt x="32" y="28"/>
                  </a:lnTo>
                  <a:lnTo>
                    <a:pt x="29" y="30"/>
                  </a:lnTo>
                  <a:lnTo>
                    <a:pt x="26" y="33"/>
                  </a:lnTo>
                  <a:lnTo>
                    <a:pt x="24" y="36"/>
                  </a:lnTo>
                  <a:lnTo>
                    <a:pt x="21" y="40"/>
                  </a:lnTo>
                  <a:lnTo>
                    <a:pt x="19" y="43"/>
                  </a:lnTo>
                  <a:lnTo>
                    <a:pt x="17" y="46"/>
                  </a:lnTo>
                  <a:lnTo>
                    <a:pt x="14" y="49"/>
                  </a:lnTo>
                  <a:lnTo>
                    <a:pt x="13" y="53"/>
                  </a:lnTo>
                  <a:lnTo>
                    <a:pt x="11" y="56"/>
                  </a:lnTo>
                  <a:lnTo>
                    <a:pt x="9" y="61"/>
                  </a:lnTo>
                  <a:lnTo>
                    <a:pt x="9" y="64"/>
                  </a:lnTo>
                  <a:lnTo>
                    <a:pt x="8" y="67"/>
                  </a:lnTo>
                  <a:lnTo>
                    <a:pt x="8" y="72"/>
                  </a:lnTo>
                  <a:lnTo>
                    <a:pt x="6" y="75"/>
                  </a:lnTo>
                  <a:lnTo>
                    <a:pt x="6" y="80"/>
                  </a:lnTo>
                  <a:lnTo>
                    <a:pt x="6" y="84"/>
                  </a:lnTo>
                  <a:lnTo>
                    <a:pt x="6" y="88"/>
                  </a:lnTo>
                  <a:lnTo>
                    <a:pt x="0" y="8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2" name="Freeform 807"/>
            <p:cNvSpPr>
              <a:spLocks noEditPoints="1"/>
            </p:cNvSpPr>
            <p:nvPr/>
          </p:nvSpPr>
          <p:spPr bwMode="auto">
            <a:xfrm>
              <a:off x="2633663" y="1844675"/>
              <a:ext cx="276225" cy="139700"/>
            </a:xfrm>
            <a:custGeom>
              <a:avLst/>
              <a:gdLst>
                <a:gd name="T0" fmla="*/ 96 w 174"/>
                <a:gd name="T1" fmla="*/ 0 h 88"/>
                <a:gd name="T2" fmla="*/ 109 w 174"/>
                <a:gd name="T3" fmla="*/ 1 h 88"/>
                <a:gd name="T4" fmla="*/ 120 w 174"/>
                <a:gd name="T5" fmla="*/ 6 h 88"/>
                <a:gd name="T6" fmla="*/ 132 w 174"/>
                <a:gd name="T7" fmla="*/ 11 h 88"/>
                <a:gd name="T8" fmla="*/ 143 w 174"/>
                <a:gd name="T9" fmla="*/ 19 h 88"/>
                <a:gd name="T10" fmla="*/ 152 w 174"/>
                <a:gd name="T11" fmla="*/ 28 h 88"/>
                <a:gd name="T12" fmla="*/ 160 w 174"/>
                <a:gd name="T13" fmla="*/ 37 h 88"/>
                <a:gd name="T14" fmla="*/ 166 w 174"/>
                <a:gd name="T15" fmla="*/ 49 h 88"/>
                <a:gd name="T16" fmla="*/ 171 w 174"/>
                <a:gd name="T17" fmla="*/ 60 h 88"/>
                <a:gd name="T18" fmla="*/ 174 w 174"/>
                <a:gd name="T19" fmla="*/ 73 h 88"/>
                <a:gd name="T20" fmla="*/ 174 w 174"/>
                <a:gd name="T21" fmla="*/ 86 h 88"/>
                <a:gd name="T22" fmla="*/ 169 w 174"/>
                <a:gd name="T23" fmla="*/ 78 h 88"/>
                <a:gd name="T24" fmla="*/ 166 w 174"/>
                <a:gd name="T25" fmla="*/ 67 h 88"/>
                <a:gd name="T26" fmla="*/ 163 w 174"/>
                <a:gd name="T27" fmla="*/ 55 h 88"/>
                <a:gd name="T28" fmla="*/ 156 w 174"/>
                <a:gd name="T29" fmla="*/ 44 h 88"/>
                <a:gd name="T30" fmla="*/ 150 w 174"/>
                <a:gd name="T31" fmla="*/ 34 h 88"/>
                <a:gd name="T32" fmla="*/ 142 w 174"/>
                <a:gd name="T33" fmla="*/ 26 h 88"/>
                <a:gd name="T34" fmla="*/ 132 w 174"/>
                <a:gd name="T35" fmla="*/ 19 h 88"/>
                <a:gd name="T36" fmla="*/ 122 w 174"/>
                <a:gd name="T37" fmla="*/ 13 h 88"/>
                <a:gd name="T38" fmla="*/ 111 w 174"/>
                <a:gd name="T39" fmla="*/ 10 h 88"/>
                <a:gd name="T40" fmla="*/ 99 w 174"/>
                <a:gd name="T41" fmla="*/ 6 h 88"/>
                <a:gd name="T42" fmla="*/ 86 w 174"/>
                <a:gd name="T43" fmla="*/ 5 h 88"/>
                <a:gd name="T44" fmla="*/ 0 w 174"/>
                <a:gd name="T45" fmla="*/ 83 h 88"/>
                <a:gd name="T46" fmla="*/ 1 w 174"/>
                <a:gd name="T47" fmla="*/ 70 h 88"/>
                <a:gd name="T48" fmla="*/ 5 w 174"/>
                <a:gd name="T49" fmla="*/ 57 h 88"/>
                <a:gd name="T50" fmla="*/ 9 w 174"/>
                <a:gd name="T51" fmla="*/ 46 h 88"/>
                <a:gd name="T52" fmla="*/ 16 w 174"/>
                <a:gd name="T53" fmla="*/ 36 h 88"/>
                <a:gd name="T54" fmla="*/ 24 w 174"/>
                <a:gd name="T55" fmla="*/ 26 h 88"/>
                <a:gd name="T56" fmla="*/ 34 w 174"/>
                <a:gd name="T57" fmla="*/ 18 h 88"/>
                <a:gd name="T58" fmla="*/ 45 w 174"/>
                <a:gd name="T59" fmla="*/ 10 h 88"/>
                <a:gd name="T60" fmla="*/ 57 w 174"/>
                <a:gd name="T61" fmla="*/ 5 h 88"/>
                <a:gd name="T62" fmla="*/ 68 w 174"/>
                <a:gd name="T63" fmla="*/ 1 h 88"/>
                <a:gd name="T64" fmla="*/ 83 w 174"/>
                <a:gd name="T65" fmla="*/ 0 h 88"/>
                <a:gd name="T66" fmla="*/ 83 w 174"/>
                <a:gd name="T67" fmla="*/ 6 h 88"/>
                <a:gd name="T68" fmla="*/ 70 w 174"/>
                <a:gd name="T69" fmla="*/ 8 h 88"/>
                <a:gd name="T70" fmla="*/ 58 w 174"/>
                <a:gd name="T71" fmla="*/ 11 h 88"/>
                <a:gd name="T72" fmla="*/ 47 w 174"/>
                <a:gd name="T73" fmla="*/ 16 h 88"/>
                <a:gd name="T74" fmla="*/ 37 w 174"/>
                <a:gd name="T75" fmla="*/ 23 h 88"/>
                <a:gd name="T76" fmla="*/ 29 w 174"/>
                <a:gd name="T77" fmla="*/ 29 h 88"/>
                <a:gd name="T78" fmla="*/ 21 w 174"/>
                <a:gd name="T79" fmla="*/ 39 h 88"/>
                <a:gd name="T80" fmla="*/ 14 w 174"/>
                <a:gd name="T81" fmla="*/ 49 h 88"/>
                <a:gd name="T82" fmla="*/ 9 w 174"/>
                <a:gd name="T83" fmla="*/ 60 h 88"/>
                <a:gd name="T84" fmla="*/ 8 w 174"/>
                <a:gd name="T85" fmla="*/ 72 h 88"/>
                <a:gd name="T86" fmla="*/ 6 w 174"/>
                <a:gd name="T87" fmla="*/ 8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74" h="88">
                  <a:moveTo>
                    <a:pt x="86" y="0"/>
                  </a:moveTo>
                  <a:lnTo>
                    <a:pt x="91" y="0"/>
                  </a:lnTo>
                  <a:lnTo>
                    <a:pt x="96" y="0"/>
                  </a:lnTo>
                  <a:lnTo>
                    <a:pt x="101" y="0"/>
                  </a:lnTo>
                  <a:lnTo>
                    <a:pt x="104" y="1"/>
                  </a:lnTo>
                  <a:lnTo>
                    <a:pt x="109" y="1"/>
                  </a:lnTo>
                  <a:lnTo>
                    <a:pt x="112" y="3"/>
                  </a:lnTo>
                  <a:lnTo>
                    <a:pt x="117" y="5"/>
                  </a:lnTo>
                  <a:lnTo>
                    <a:pt x="120" y="6"/>
                  </a:lnTo>
                  <a:lnTo>
                    <a:pt x="125" y="8"/>
                  </a:lnTo>
                  <a:lnTo>
                    <a:pt x="129" y="10"/>
                  </a:lnTo>
                  <a:lnTo>
                    <a:pt x="132" y="11"/>
                  </a:lnTo>
                  <a:lnTo>
                    <a:pt x="135" y="15"/>
                  </a:lnTo>
                  <a:lnTo>
                    <a:pt x="140" y="16"/>
                  </a:lnTo>
                  <a:lnTo>
                    <a:pt x="143" y="19"/>
                  </a:lnTo>
                  <a:lnTo>
                    <a:pt x="147" y="23"/>
                  </a:lnTo>
                  <a:lnTo>
                    <a:pt x="148" y="24"/>
                  </a:lnTo>
                  <a:lnTo>
                    <a:pt x="152" y="28"/>
                  </a:lnTo>
                  <a:lnTo>
                    <a:pt x="155" y="31"/>
                  </a:lnTo>
                  <a:lnTo>
                    <a:pt x="158" y="34"/>
                  </a:lnTo>
                  <a:lnTo>
                    <a:pt x="160" y="37"/>
                  </a:lnTo>
                  <a:lnTo>
                    <a:pt x="161" y="41"/>
                  </a:lnTo>
                  <a:lnTo>
                    <a:pt x="165" y="46"/>
                  </a:lnTo>
                  <a:lnTo>
                    <a:pt x="166" y="49"/>
                  </a:lnTo>
                  <a:lnTo>
                    <a:pt x="168" y="52"/>
                  </a:lnTo>
                  <a:lnTo>
                    <a:pt x="169" y="57"/>
                  </a:lnTo>
                  <a:lnTo>
                    <a:pt x="171" y="60"/>
                  </a:lnTo>
                  <a:lnTo>
                    <a:pt x="173" y="65"/>
                  </a:lnTo>
                  <a:lnTo>
                    <a:pt x="173" y="68"/>
                  </a:lnTo>
                  <a:lnTo>
                    <a:pt x="174" y="73"/>
                  </a:lnTo>
                  <a:lnTo>
                    <a:pt x="174" y="78"/>
                  </a:lnTo>
                  <a:lnTo>
                    <a:pt x="174" y="81"/>
                  </a:lnTo>
                  <a:lnTo>
                    <a:pt x="174" y="86"/>
                  </a:lnTo>
                  <a:lnTo>
                    <a:pt x="169" y="86"/>
                  </a:lnTo>
                  <a:lnTo>
                    <a:pt x="169" y="83"/>
                  </a:lnTo>
                  <a:lnTo>
                    <a:pt x="169" y="78"/>
                  </a:lnTo>
                  <a:lnTo>
                    <a:pt x="168" y="75"/>
                  </a:lnTo>
                  <a:lnTo>
                    <a:pt x="168" y="70"/>
                  </a:lnTo>
                  <a:lnTo>
                    <a:pt x="166" y="67"/>
                  </a:lnTo>
                  <a:lnTo>
                    <a:pt x="165" y="62"/>
                  </a:lnTo>
                  <a:lnTo>
                    <a:pt x="165" y="59"/>
                  </a:lnTo>
                  <a:lnTo>
                    <a:pt x="163" y="55"/>
                  </a:lnTo>
                  <a:lnTo>
                    <a:pt x="161" y="52"/>
                  </a:lnTo>
                  <a:lnTo>
                    <a:pt x="160" y="47"/>
                  </a:lnTo>
                  <a:lnTo>
                    <a:pt x="156" y="44"/>
                  </a:lnTo>
                  <a:lnTo>
                    <a:pt x="155" y="41"/>
                  </a:lnTo>
                  <a:lnTo>
                    <a:pt x="153" y="37"/>
                  </a:lnTo>
                  <a:lnTo>
                    <a:pt x="150" y="34"/>
                  </a:lnTo>
                  <a:lnTo>
                    <a:pt x="148" y="32"/>
                  </a:lnTo>
                  <a:lnTo>
                    <a:pt x="145" y="29"/>
                  </a:lnTo>
                  <a:lnTo>
                    <a:pt x="142" y="26"/>
                  </a:lnTo>
                  <a:lnTo>
                    <a:pt x="138" y="24"/>
                  </a:lnTo>
                  <a:lnTo>
                    <a:pt x="135" y="21"/>
                  </a:lnTo>
                  <a:lnTo>
                    <a:pt x="132" y="19"/>
                  </a:lnTo>
                  <a:lnTo>
                    <a:pt x="129" y="18"/>
                  </a:lnTo>
                  <a:lnTo>
                    <a:pt x="125" y="15"/>
                  </a:lnTo>
                  <a:lnTo>
                    <a:pt x="122" y="13"/>
                  </a:lnTo>
                  <a:lnTo>
                    <a:pt x="119" y="11"/>
                  </a:lnTo>
                  <a:lnTo>
                    <a:pt x="116" y="10"/>
                  </a:lnTo>
                  <a:lnTo>
                    <a:pt x="111" y="10"/>
                  </a:lnTo>
                  <a:lnTo>
                    <a:pt x="107" y="8"/>
                  </a:lnTo>
                  <a:lnTo>
                    <a:pt x="103" y="6"/>
                  </a:lnTo>
                  <a:lnTo>
                    <a:pt x="99" y="6"/>
                  </a:lnTo>
                  <a:lnTo>
                    <a:pt x="94" y="6"/>
                  </a:lnTo>
                  <a:lnTo>
                    <a:pt x="91" y="5"/>
                  </a:lnTo>
                  <a:lnTo>
                    <a:pt x="86" y="5"/>
                  </a:lnTo>
                  <a:lnTo>
                    <a:pt x="86" y="0"/>
                  </a:lnTo>
                  <a:close/>
                  <a:moveTo>
                    <a:pt x="0" y="88"/>
                  </a:moveTo>
                  <a:lnTo>
                    <a:pt x="0" y="83"/>
                  </a:lnTo>
                  <a:lnTo>
                    <a:pt x="0" y="78"/>
                  </a:lnTo>
                  <a:lnTo>
                    <a:pt x="0" y="75"/>
                  </a:lnTo>
                  <a:lnTo>
                    <a:pt x="1" y="70"/>
                  </a:lnTo>
                  <a:lnTo>
                    <a:pt x="3" y="65"/>
                  </a:lnTo>
                  <a:lnTo>
                    <a:pt x="3" y="62"/>
                  </a:lnTo>
                  <a:lnTo>
                    <a:pt x="5" y="57"/>
                  </a:lnTo>
                  <a:lnTo>
                    <a:pt x="6" y="54"/>
                  </a:lnTo>
                  <a:lnTo>
                    <a:pt x="8" y="50"/>
                  </a:lnTo>
                  <a:lnTo>
                    <a:pt x="9" y="46"/>
                  </a:lnTo>
                  <a:lnTo>
                    <a:pt x="13" y="42"/>
                  </a:lnTo>
                  <a:lnTo>
                    <a:pt x="14" y="39"/>
                  </a:lnTo>
                  <a:lnTo>
                    <a:pt x="16" y="36"/>
                  </a:lnTo>
                  <a:lnTo>
                    <a:pt x="19" y="32"/>
                  </a:lnTo>
                  <a:lnTo>
                    <a:pt x="22" y="29"/>
                  </a:lnTo>
                  <a:lnTo>
                    <a:pt x="24" y="26"/>
                  </a:lnTo>
                  <a:lnTo>
                    <a:pt x="27" y="23"/>
                  </a:lnTo>
                  <a:lnTo>
                    <a:pt x="31" y="19"/>
                  </a:lnTo>
                  <a:lnTo>
                    <a:pt x="34" y="18"/>
                  </a:lnTo>
                  <a:lnTo>
                    <a:pt x="37" y="15"/>
                  </a:lnTo>
                  <a:lnTo>
                    <a:pt x="40" y="13"/>
                  </a:lnTo>
                  <a:lnTo>
                    <a:pt x="45" y="10"/>
                  </a:lnTo>
                  <a:lnTo>
                    <a:pt x="49" y="8"/>
                  </a:lnTo>
                  <a:lnTo>
                    <a:pt x="52" y="6"/>
                  </a:lnTo>
                  <a:lnTo>
                    <a:pt x="57" y="5"/>
                  </a:lnTo>
                  <a:lnTo>
                    <a:pt x="60" y="3"/>
                  </a:lnTo>
                  <a:lnTo>
                    <a:pt x="65" y="3"/>
                  </a:lnTo>
                  <a:lnTo>
                    <a:pt x="68" y="1"/>
                  </a:lnTo>
                  <a:lnTo>
                    <a:pt x="73" y="0"/>
                  </a:lnTo>
                  <a:lnTo>
                    <a:pt x="78" y="0"/>
                  </a:lnTo>
                  <a:lnTo>
                    <a:pt x="83" y="0"/>
                  </a:lnTo>
                  <a:lnTo>
                    <a:pt x="86" y="0"/>
                  </a:lnTo>
                  <a:lnTo>
                    <a:pt x="86" y="5"/>
                  </a:lnTo>
                  <a:lnTo>
                    <a:pt x="83" y="6"/>
                  </a:lnTo>
                  <a:lnTo>
                    <a:pt x="78" y="6"/>
                  </a:lnTo>
                  <a:lnTo>
                    <a:pt x="75" y="6"/>
                  </a:lnTo>
                  <a:lnTo>
                    <a:pt x="70" y="8"/>
                  </a:lnTo>
                  <a:lnTo>
                    <a:pt x="67" y="8"/>
                  </a:lnTo>
                  <a:lnTo>
                    <a:pt x="62" y="10"/>
                  </a:lnTo>
                  <a:lnTo>
                    <a:pt x="58" y="11"/>
                  </a:lnTo>
                  <a:lnTo>
                    <a:pt x="55" y="13"/>
                  </a:lnTo>
                  <a:lnTo>
                    <a:pt x="52" y="15"/>
                  </a:lnTo>
                  <a:lnTo>
                    <a:pt x="47" y="16"/>
                  </a:lnTo>
                  <a:lnTo>
                    <a:pt x="44" y="18"/>
                  </a:lnTo>
                  <a:lnTo>
                    <a:pt x="40" y="19"/>
                  </a:lnTo>
                  <a:lnTo>
                    <a:pt x="37" y="23"/>
                  </a:lnTo>
                  <a:lnTo>
                    <a:pt x="36" y="24"/>
                  </a:lnTo>
                  <a:lnTo>
                    <a:pt x="32" y="28"/>
                  </a:lnTo>
                  <a:lnTo>
                    <a:pt x="29" y="29"/>
                  </a:lnTo>
                  <a:lnTo>
                    <a:pt x="26" y="32"/>
                  </a:lnTo>
                  <a:lnTo>
                    <a:pt x="24" y="36"/>
                  </a:lnTo>
                  <a:lnTo>
                    <a:pt x="21" y="39"/>
                  </a:lnTo>
                  <a:lnTo>
                    <a:pt x="19" y="42"/>
                  </a:lnTo>
                  <a:lnTo>
                    <a:pt x="18" y="46"/>
                  </a:lnTo>
                  <a:lnTo>
                    <a:pt x="14" y="49"/>
                  </a:lnTo>
                  <a:lnTo>
                    <a:pt x="13" y="52"/>
                  </a:lnTo>
                  <a:lnTo>
                    <a:pt x="11" y="55"/>
                  </a:lnTo>
                  <a:lnTo>
                    <a:pt x="9" y="60"/>
                  </a:lnTo>
                  <a:lnTo>
                    <a:pt x="9" y="64"/>
                  </a:lnTo>
                  <a:lnTo>
                    <a:pt x="8" y="67"/>
                  </a:lnTo>
                  <a:lnTo>
                    <a:pt x="8" y="72"/>
                  </a:lnTo>
                  <a:lnTo>
                    <a:pt x="6" y="75"/>
                  </a:lnTo>
                  <a:lnTo>
                    <a:pt x="6" y="80"/>
                  </a:lnTo>
                  <a:lnTo>
                    <a:pt x="6" y="83"/>
                  </a:lnTo>
                  <a:lnTo>
                    <a:pt x="6" y="88"/>
                  </a:lnTo>
                  <a:lnTo>
                    <a:pt x="0" y="8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3" name="Freeform 808"/>
            <p:cNvSpPr>
              <a:spLocks noEditPoints="1"/>
            </p:cNvSpPr>
            <p:nvPr/>
          </p:nvSpPr>
          <p:spPr bwMode="auto">
            <a:xfrm>
              <a:off x="2351088" y="2355850"/>
              <a:ext cx="209550" cy="258763"/>
            </a:xfrm>
            <a:custGeom>
              <a:avLst/>
              <a:gdLst>
                <a:gd name="T0" fmla="*/ 19 w 132"/>
                <a:gd name="T1" fmla="*/ 120 h 163"/>
                <a:gd name="T2" fmla="*/ 26 w 132"/>
                <a:gd name="T3" fmla="*/ 130 h 163"/>
                <a:gd name="T4" fmla="*/ 36 w 132"/>
                <a:gd name="T5" fmla="*/ 138 h 163"/>
                <a:gd name="T6" fmla="*/ 45 w 132"/>
                <a:gd name="T7" fmla="*/ 145 h 163"/>
                <a:gd name="T8" fmla="*/ 55 w 132"/>
                <a:gd name="T9" fmla="*/ 151 h 163"/>
                <a:gd name="T10" fmla="*/ 67 w 132"/>
                <a:gd name="T11" fmla="*/ 155 h 163"/>
                <a:gd name="T12" fmla="*/ 78 w 132"/>
                <a:gd name="T13" fmla="*/ 156 h 163"/>
                <a:gd name="T14" fmla="*/ 89 w 132"/>
                <a:gd name="T15" fmla="*/ 158 h 163"/>
                <a:gd name="T16" fmla="*/ 102 w 132"/>
                <a:gd name="T17" fmla="*/ 156 h 163"/>
                <a:gd name="T18" fmla="*/ 114 w 132"/>
                <a:gd name="T19" fmla="*/ 153 h 163"/>
                <a:gd name="T20" fmla="*/ 125 w 132"/>
                <a:gd name="T21" fmla="*/ 148 h 163"/>
                <a:gd name="T22" fmla="*/ 127 w 132"/>
                <a:gd name="T23" fmla="*/ 153 h 163"/>
                <a:gd name="T24" fmla="*/ 116 w 132"/>
                <a:gd name="T25" fmla="*/ 158 h 163"/>
                <a:gd name="T26" fmla="*/ 102 w 132"/>
                <a:gd name="T27" fmla="*/ 161 h 163"/>
                <a:gd name="T28" fmla="*/ 89 w 132"/>
                <a:gd name="T29" fmla="*/ 163 h 163"/>
                <a:gd name="T30" fmla="*/ 78 w 132"/>
                <a:gd name="T31" fmla="*/ 163 h 163"/>
                <a:gd name="T32" fmla="*/ 65 w 132"/>
                <a:gd name="T33" fmla="*/ 160 h 163"/>
                <a:gd name="T34" fmla="*/ 53 w 132"/>
                <a:gd name="T35" fmla="*/ 156 h 163"/>
                <a:gd name="T36" fmla="*/ 42 w 132"/>
                <a:gd name="T37" fmla="*/ 150 h 163"/>
                <a:gd name="T38" fmla="*/ 31 w 132"/>
                <a:gd name="T39" fmla="*/ 143 h 163"/>
                <a:gd name="T40" fmla="*/ 22 w 132"/>
                <a:gd name="T41" fmla="*/ 133 h 163"/>
                <a:gd name="T42" fmla="*/ 14 w 132"/>
                <a:gd name="T43" fmla="*/ 124 h 163"/>
                <a:gd name="T44" fmla="*/ 45 w 132"/>
                <a:gd name="T45" fmla="*/ 4 h 163"/>
                <a:gd name="T46" fmla="*/ 36 w 132"/>
                <a:gd name="T47" fmla="*/ 13 h 163"/>
                <a:gd name="T48" fmla="*/ 27 w 132"/>
                <a:gd name="T49" fmla="*/ 21 h 163"/>
                <a:gd name="T50" fmla="*/ 19 w 132"/>
                <a:gd name="T51" fmla="*/ 29 h 163"/>
                <a:gd name="T52" fmla="*/ 13 w 132"/>
                <a:gd name="T53" fmla="*/ 40 h 163"/>
                <a:gd name="T54" fmla="*/ 9 w 132"/>
                <a:gd name="T55" fmla="*/ 50 h 163"/>
                <a:gd name="T56" fmla="*/ 6 w 132"/>
                <a:gd name="T57" fmla="*/ 62 h 163"/>
                <a:gd name="T58" fmla="*/ 6 w 132"/>
                <a:gd name="T59" fmla="*/ 75 h 163"/>
                <a:gd name="T60" fmla="*/ 6 w 132"/>
                <a:gd name="T61" fmla="*/ 86 h 163"/>
                <a:gd name="T62" fmla="*/ 8 w 132"/>
                <a:gd name="T63" fmla="*/ 97 h 163"/>
                <a:gd name="T64" fmla="*/ 13 w 132"/>
                <a:gd name="T65" fmla="*/ 109 h 163"/>
                <a:gd name="T66" fmla="*/ 11 w 132"/>
                <a:gd name="T67" fmla="*/ 120 h 163"/>
                <a:gd name="T68" fmla="*/ 6 w 132"/>
                <a:gd name="T69" fmla="*/ 107 h 163"/>
                <a:gd name="T70" fmla="*/ 1 w 132"/>
                <a:gd name="T71" fmla="*/ 96 h 163"/>
                <a:gd name="T72" fmla="*/ 0 w 132"/>
                <a:gd name="T73" fmla="*/ 83 h 163"/>
                <a:gd name="T74" fmla="*/ 0 w 132"/>
                <a:gd name="T75" fmla="*/ 70 h 163"/>
                <a:gd name="T76" fmla="*/ 1 w 132"/>
                <a:gd name="T77" fmla="*/ 57 h 163"/>
                <a:gd name="T78" fmla="*/ 4 w 132"/>
                <a:gd name="T79" fmla="*/ 45 h 163"/>
                <a:gd name="T80" fmla="*/ 9 w 132"/>
                <a:gd name="T81" fmla="*/ 34 h 163"/>
                <a:gd name="T82" fmla="*/ 18 w 132"/>
                <a:gd name="T83" fmla="*/ 22 h 163"/>
                <a:gd name="T84" fmla="*/ 26 w 132"/>
                <a:gd name="T85" fmla="*/ 13 h 163"/>
                <a:gd name="T86" fmla="*/ 36 w 132"/>
                <a:gd name="T87" fmla="*/ 4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2" h="163">
                  <a:moveTo>
                    <a:pt x="11" y="120"/>
                  </a:moveTo>
                  <a:lnTo>
                    <a:pt x="16" y="117"/>
                  </a:lnTo>
                  <a:lnTo>
                    <a:pt x="19" y="120"/>
                  </a:lnTo>
                  <a:lnTo>
                    <a:pt x="21" y="124"/>
                  </a:lnTo>
                  <a:lnTo>
                    <a:pt x="24" y="127"/>
                  </a:lnTo>
                  <a:lnTo>
                    <a:pt x="26" y="130"/>
                  </a:lnTo>
                  <a:lnTo>
                    <a:pt x="29" y="133"/>
                  </a:lnTo>
                  <a:lnTo>
                    <a:pt x="32" y="135"/>
                  </a:lnTo>
                  <a:lnTo>
                    <a:pt x="36" y="138"/>
                  </a:lnTo>
                  <a:lnTo>
                    <a:pt x="39" y="142"/>
                  </a:lnTo>
                  <a:lnTo>
                    <a:pt x="42" y="143"/>
                  </a:lnTo>
                  <a:lnTo>
                    <a:pt x="45" y="145"/>
                  </a:lnTo>
                  <a:lnTo>
                    <a:pt x="49" y="148"/>
                  </a:lnTo>
                  <a:lnTo>
                    <a:pt x="52" y="150"/>
                  </a:lnTo>
                  <a:lnTo>
                    <a:pt x="55" y="151"/>
                  </a:lnTo>
                  <a:lnTo>
                    <a:pt x="58" y="151"/>
                  </a:lnTo>
                  <a:lnTo>
                    <a:pt x="63" y="153"/>
                  </a:lnTo>
                  <a:lnTo>
                    <a:pt x="67" y="155"/>
                  </a:lnTo>
                  <a:lnTo>
                    <a:pt x="70" y="155"/>
                  </a:lnTo>
                  <a:lnTo>
                    <a:pt x="75" y="156"/>
                  </a:lnTo>
                  <a:lnTo>
                    <a:pt x="78" y="156"/>
                  </a:lnTo>
                  <a:lnTo>
                    <a:pt x="83" y="156"/>
                  </a:lnTo>
                  <a:lnTo>
                    <a:pt x="86" y="158"/>
                  </a:lnTo>
                  <a:lnTo>
                    <a:pt x="89" y="158"/>
                  </a:lnTo>
                  <a:lnTo>
                    <a:pt x="94" y="156"/>
                  </a:lnTo>
                  <a:lnTo>
                    <a:pt x="98" y="156"/>
                  </a:lnTo>
                  <a:lnTo>
                    <a:pt x="102" y="156"/>
                  </a:lnTo>
                  <a:lnTo>
                    <a:pt x="106" y="155"/>
                  </a:lnTo>
                  <a:lnTo>
                    <a:pt x="109" y="155"/>
                  </a:lnTo>
                  <a:lnTo>
                    <a:pt x="114" y="153"/>
                  </a:lnTo>
                  <a:lnTo>
                    <a:pt x="117" y="151"/>
                  </a:lnTo>
                  <a:lnTo>
                    <a:pt x="120" y="150"/>
                  </a:lnTo>
                  <a:lnTo>
                    <a:pt x="125" y="148"/>
                  </a:lnTo>
                  <a:lnTo>
                    <a:pt x="129" y="146"/>
                  </a:lnTo>
                  <a:lnTo>
                    <a:pt x="132" y="151"/>
                  </a:lnTo>
                  <a:lnTo>
                    <a:pt x="127" y="153"/>
                  </a:lnTo>
                  <a:lnTo>
                    <a:pt x="124" y="155"/>
                  </a:lnTo>
                  <a:lnTo>
                    <a:pt x="120" y="156"/>
                  </a:lnTo>
                  <a:lnTo>
                    <a:pt x="116" y="158"/>
                  </a:lnTo>
                  <a:lnTo>
                    <a:pt x="111" y="160"/>
                  </a:lnTo>
                  <a:lnTo>
                    <a:pt x="107" y="161"/>
                  </a:lnTo>
                  <a:lnTo>
                    <a:pt x="102" y="161"/>
                  </a:lnTo>
                  <a:lnTo>
                    <a:pt x="99" y="163"/>
                  </a:lnTo>
                  <a:lnTo>
                    <a:pt x="94" y="163"/>
                  </a:lnTo>
                  <a:lnTo>
                    <a:pt x="89" y="163"/>
                  </a:lnTo>
                  <a:lnTo>
                    <a:pt x="86" y="163"/>
                  </a:lnTo>
                  <a:lnTo>
                    <a:pt x="81" y="163"/>
                  </a:lnTo>
                  <a:lnTo>
                    <a:pt x="78" y="163"/>
                  </a:lnTo>
                  <a:lnTo>
                    <a:pt x="73" y="161"/>
                  </a:lnTo>
                  <a:lnTo>
                    <a:pt x="70" y="161"/>
                  </a:lnTo>
                  <a:lnTo>
                    <a:pt x="65" y="160"/>
                  </a:lnTo>
                  <a:lnTo>
                    <a:pt x="62" y="160"/>
                  </a:lnTo>
                  <a:lnTo>
                    <a:pt x="57" y="158"/>
                  </a:lnTo>
                  <a:lnTo>
                    <a:pt x="53" y="156"/>
                  </a:lnTo>
                  <a:lnTo>
                    <a:pt x="49" y="155"/>
                  </a:lnTo>
                  <a:lnTo>
                    <a:pt x="45" y="153"/>
                  </a:lnTo>
                  <a:lnTo>
                    <a:pt x="42" y="150"/>
                  </a:lnTo>
                  <a:lnTo>
                    <a:pt x="39" y="148"/>
                  </a:lnTo>
                  <a:lnTo>
                    <a:pt x="36" y="146"/>
                  </a:lnTo>
                  <a:lnTo>
                    <a:pt x="31" y="143"/>
                  </a:lnTo>
                  <a:lnTo>
                    <a:pt x="27" y="140"/>
                  </a:lnTo>
                  <a:lnTo>
                    <a:pt x="26" y="137"/>
                  </a:lnTo>
                  <a:lnTo>
                    <a:pt x="22" y="133"/>
                  </a:lnTo>
                  <a:lnTo>
                    <a:pt x="19" y="130"/>
                  </a:lnTo>
                  <a:lnTo>
                    <a:pt x="16" y="127"/>
                  </a:lnTo>
                  <a:lnTo>
                    <a:pt x="14" y="124"/>
                  </a:lnTo>
                  <a:lnTo>
                    <a:pt x="11" y="120"/>
                  </a:lnTo>
                  <a:close/>
                  <a:moveTo>
                    <a:pt x="42" y="0"/>
                  </a:moveTo>
                  <a:lnTo>
                    <a:pt x="45" y="4"/>
                  </a:lnTo>
                  <a:lnTo>
                    <a:pt x="42" y="8"/>
                  </a:lnTo>
                  <a:lnTo>
                    <a:pt x="39" y="9"/>
                  </a:lnTo>
                  <a:lnTo>
                    <a:pt x="36" y="13"/>
                  </a:lnTo>
                  <a:lnTo>
                    <a:pt x="32" y="14"/>
                  </a:lnTo>
                  <a:lnTo>
                    <a:pt x="29" y="17"/>
                  </a:lnTo>
                  <a:lnTo>
                    <a:pt x="27" y="21"/>
                  </a:lnTo>
                  <a:lnTo>
                    <a:pt x="24" y="24"/>
                  </a:lnTo>
                  <a:lnTo>
                    <a:pt x="21" y="26"/>
                  </a:lnTo>
                  <a:lnTo>
                    <a:pt x="19" y="29"/>
                  </a:lnTo>
                  <a:lnTo>
                    <a:pt x="18" y="32"/>
                  </a:lnTo>
                  <a:lnTo>
                    <a:pt x="16" y="37"/>
                  </a:lnTo>
                  <a:lnTo>
                    <a:pt x="13" y="40"/>
                  </a:lnTo>
                  <a:lnTo>
                    <a:pt x="11" y="44"/>
                  </a:lnTo>
                  <a:lnTo>
                    <a:pt x="11" y="47"/>
                  </a:lnTo>
                  <a:lnTo>
                    <a:pt x="9" y="50"/>
                  </a:lnTo>
                  <a:lnTo>
                    <a:pt x="8" y="55"/>
                  </a:lnTo>
                  <a:lnTo>
                    <a:pt x="8" y="58"/>
                  </a:lnTo>
                  <a:lnTo>
                    <a:pt x="6" y="62"/>
                  </a:lnTo>
                  <a:lnTo>
                    <a:pt x="6" y="66"/>
                  </a:lnTo>
                  <a:lnTo>
                    <a:pt x="6" y="70"/>
                  </a:lnTo>
                  <a:lnTo>
                    <a:pt x="6" y="75"/>
                  </a:lnTo>
                  <a:lnTo>
                    <a:pt x="6" y="78"/>
                  </a:lnTo>
                  <a:lnTo>
                    <a:pt x="6" y="83"/>
                  </a:lnTo>
                  <a:lnTo>
                    <a:pt x="6" y="86"/>
                  </a:lnTo>
                  <a:lnTo>
                    <a:pt x="6" y="89"/>
                  </a:lnTo>
                  <a:lnTo>
                    <a:pt x="8" y="94"/>
                  </a:lnTo>
                  <a:lnTo>
                    <a:pt x="8" y="97"/>
                  </a:lnTo>
                  <a:lnTo>
                    <a:pt x="9" y="102"/>
                  </a:lnTo>
                  <a:lnTo>
                    <a:pt x="11" y="106"/>
                  </a:lnTo>
                  <a:lnTo>
                    <a:pt x="13" y="109"/>
                  </a:lnTo>
                  <a:lnTo>
                    <a:pt x="14" y="114"/>
                  </a:lnTo>
                  <a:lnTo>
                    <a:pt x="16" y="117"/>
                  </a:lnTo>
                  <a:lnTo>
                    <a:pt x="11" y="120"/>
                  </a:lnTo>
                  <a:lnTo>
                    <a:pt x="9" y="115"/>
                  </a:lnTo>
                  <a:lnTo>
                    <a:pt x="8" y="112"/>
                  </a:lnTo>
                  <a:lnTo>
                    <a:pt x="6" y="107"/>
                  </a:lnTo>
                  <a:lnTo>
                    <a:pt x="4" y="104"/>
                  </a:lnTo>
                  <a:lnTo>
                    <a:pt x="3" y="99"/>
                  </a:lnTo>
                  <a:lnTo>
                    <a:pt x="1" y="96"/>
                  </a:lnTo>
                  <a:lnTo>
                    <a:pt x="1" y="91"/>
                  </a:lnTo>
                  <a:lnTo>
                    <a:pt x="0" y="86"/>
                  </a:lnTo>
                  <a:lnTo>
                    <a:pt x="0" y="83"/>
                  </a:lnTo>
                  <a:lnTo>
                    <a:pt x="0" y="78"/>
                  </a:lnTo>
                  <a:lnTo>
                    <a:pt x="0" y="75"/>
                  </a:lnTo>
                  <a:lnTo>
                    <a:pt x="0" y="70"/>
                  </a:lnTo>
                  <a:lnTo>
                    <a:pt x="0" y="65"/>
                  </a:lnTo>
                  <a:lnTo>
                    <a:pt x="1" y="62"/>
                  </a:lnTo>
                  <a:lnTo>
                    <a:pt x="1" y="57"/>
                  </a:lnTo>
                  <a:lnTo>
                    <a:pt x="3" y="53"/>
                  </a:lnTo>
                  <a:lnTo>
                    <a:pt x="3" y="48"/>
                  </a:lnTo>
                  <a:lnTo>
                    <a:pt x="4" y="45"/>
                  </a:lnTo>
                  <a:lnTo>
                    <a:pt x="6" y="42"/>
                  </a:lnTo>
                  <a:lnTo>
                    <a:pt x="8" y="37"/>
                  </a:lnTo>
                  <a:lnTo>
                    <a:pt x="9" y="34"/>
                  </a:lnTo>
                  <a:lnTo>
                    <a:pt x="13" y="31"/>
                  </a:lnTo>
                  <a:lnTo>
                    <a:pt x="14" y="26"/>
                  </a:lnTo>
                  <a:lnTo>
                    <a:pt x="18" y="22"/>
                  </a:lnTo>
                  <a:lnTo>
                    <a:pt x="19" y="19"/>
                  </a:lnTo>
                  <a:lnTo>
                    <a:pt x="22" y="16"/>
                  </a:lnTo>
                  <a:lnTo>
                    <a:pt x="26" y="13"/>
                  </a:lnTo>
                  <a:lnTo>
                    <a:pt x="29" y="9"/>
                  </a:lnTo>
                  <a:lnTo>
                    <a:pt x="32" y="8"/>
                  </a:lnTo>
                  <a:lnTo>
                    <a:pt x="36" y="4"/>
                  </a:lnTo>
                  <a:lnTo>
                    <a:pt x="39" y="1"/>
                  </a:lnTo>
                  <a:lnTo>
                    <a:pt x="42"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4" name="Freeform 809"/>
            <p:cNvSpPr>
              <a:spLocks noEditPoints="1"/>
            </p:cNvSpPr>
            <p:nvPr/>
          </p:nvSpPr>
          <p:spPr bwMode="auto">
            <a:xfrm>
              <a:off x="3702050" y="1739900"/>
              <a:ext cx="209550" cy="260350"/>
            </a:xfrm>
            <a:custGeom>
              <a:avLst/>
              <a:gdLst>
                <a:gd name="T0" fmla="*/ 124 w 132"/>
                <a:gd name="T1" fmla="*/ 51 h 164"/>
                <a:gd name="T2" fmla="*/ 129 w 132"/>
                <a:gd name="T3" fmla="*/ 64 h 164"/>
                <a:gd name="T4" fmla="*/ 132 w 132"/>
                <a:gd name="T5" fmla="*/ 77 h 164"/>
                <a:gd name="T6" fmla="*/ 132 w 132"/>
                <a:gd name="T7" fmla="*/ 89 h 164"/>
                <a:gd name="T8" fmla="*/ 132 w 132"/>
                <a:gd name="T9" fmla="*/ 102 h 164"/>
                <a:gd name="T10" fmla="*/ 129 w 132"/>
                <a:gd name="T11" fmla="*/ 115 h 164"/>
                <a:gd name="T12" fmla="*/ 124 w 132"/>
                <a:gd name="T13" fmla="*/ 126 h 164"/>
                <a:gd name="T14" fmla="*/ 117 w 132"/>
                <a:gd name="T15" fmla="*/ 138 h 164"/>
                <a:gd name="T16" fmla="*/ 109 w 132"/>
                <a:gd name="T17" fmla="*/ 147 h 164"/>
                <a:gd name="T18" fmla="*/ 99 w 132"/>
                <a:gd name="T19" fmla="*/ 156 h 164"/>
                <a:gd name="T20" fmla="*/ 89 w 132"/>
                <a:gd name="T21" fmla="*/ 164 h 164"/>
                <a:gd name="T22" fmla="*/ 93 w 132"/>
                <a:gd name="T23" fmla="*/ 154 h 164"/>
                <a:gd name="T24" fmla="*/ 102 w 132"/>
                <a:gd name="T25" fmla="*/ 146 h 164"/>
                <a:gd name="T26" fmla="*/ 111 w 132"/>
                <a:gd name="T27" fmla="*/ 138 h 164"/>
                <a:gd name="T28" fmla="*/ 117 w 132"/>
                <a:gd name="T29" fmla="*/ 126 h 164"/>
                <a:gd name="T30" fmla="*/ 122 w 132"/>
                <a:gd name="T31" fmla="*/ 116 h 164"/>
                <a:gd name="T32" fmla="*/ 125 w 132"/>
                <a:gd name="T33" fmla="*/ 105 h 164"/>
                <a:gd name="T34" fmla="*/ 127 w 132"/>
                <a:gd name="T35" fmla="*/ 94 h 164"/>
                <a:gd name="T36" fmla="*/ 125 w 132"/>
                <a:gd name="T37" fmla="*/ 82 h 164"/>
                <a:gd name="T38" fmla="*/ 124 w 132"/>
                <a:gd name="T39" fmla="*/ 69 h 164"/>
                <a:gd name="T40" fmla="*/ 120 w 132"/>
                <a:gd name="T41" fmla="*/ 58 h 164"/>
                <a:gd name="T42" fmla="*/ 116 w 132"/>
                <a:gd name="T43" fmla="*/ 46 h 164"/>
                <a:gd name="T44" fmla="*/ 4 w 132"/>
                <a:gd name="T45" fmla="*/ 10 h 164"/>
                <a:gd name="T46" fmla="*/ 16 w 132"/>
                <a:gd name="T47" fmla="*/ 5 h 164"/>
                <a:gd name="T48" fmla="*/ 29 w 132"/>
                <a:gd name="T49" fmla="*/ 2 h 164"/>
                <a:gd name="T50" fmla="*/ 42 w 132"/>
                <a:gd name="T51" fmla="*/ 0 h 164"/>
                <a:gd name="T52" fmla="*/ 53 w 132"/>
                <a:gd name="T53" fmla="*/ 0 h 164"/>
                <a:gd name="T54" fmla="*/ 67 w 132"/>
                <a:gd name="T55" fmla="*/ 4 h 164"/>
                <a:gd name="T56" fmla="*/ 78 w 132"/>
                <a:gd name="T57" fmla="*/ 7 h 164"/>
                <a:gd name="T58" fmla="*/ 89 w 132"/>
                <a:gd name="T59" fmla="*/ 14 h 164"/>
                <a:gd name="T60" fmla="*/ 101 w 132"/>
                <a:gd name="T61" fmla="*/ 20 h 164"/>
                <a:gd name="T62" fmla="*/ 109 w 132"/>
                <a:gd name="T63" fmla="*/ 30 h 164"/>
                <a:gd name="T64" fmla="*/ 117 w 132"/>
                <a:gd name="T65" fmla="*/ 40 h 164"/>
                <a:gd name="T66" fmla="*/ 112 w 132"/>
                <a:gd name="T67" fmla="*/ 43 h 164"/>
                <a:gd name="T68" fmla="*/ 106 w 132"/>
                <a:gd name="T69" fmla="*/ 33 h 164"/>
                <a:gd name="T70" fmla="*/ 96 w 132"/>
                <a:gd name="T71" fmla="*/ 25 h 164"/>
                <a:gd name="T72" fmla="*/ 86 w 132"/>
                <a:gd name="T73" fmla="*/ 18 h 164"/>
                <a:gd name="T74" fmla="*/ 76 w 132"/>
                <a:gd name="T75" fmla="*/ 12 h 164"/>
                <a:gd name="T76" fmla="*/ 65 w 132"/>
                <a:gd name="T77" fmla="*/ 9 h 164"/>
                <a:gd name="T78" fmla="*/ 53 w 132"/>
                <a:gd name="T79" fmla="*/ 7 h 164"/>
                <a:gd name="T80" fmla="*/ 42 w 132"/>
                <a:gd name="T81" fmla="*/ 7 h 164"/>
                <a:gd name="T82" fmla="*/ 31 w 132"/>
                <a:gd name="T83" fmla="*/ 7 h 164"/>
                <a:gd name="T84" fmla="*/ 18 w 132"/>
                <a:gd name="T85" fmla="*/ 10 h 164"/>
                <a:gd name="T86" fmla="*/ 6 w 132"/>
                <a:gd name="T87" fmla="*/ 15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2" h="164">
                  <a:moveTo>
                    <a:pt x="120" y="43"/>
                  </a:moveTo>
                  <a:lnTo>
                    <a:pt x="122" y="48"/>
                  </a:lnTo>
                  <a:lnTo>
                    <a:pt x="124" y="51"/>
                  </a:lnTo>
                  <a:lnTo>
                    <a:pt x="125" y="56"/>
                  </a:lnTo>
                  <a:lnTo>
                    <a:pt x="127" y="59"/>
                  </a:lnTo>
                  <a:lnTo>
                    <a:pt x="129" y="64"/>
                  </a:lnTo>
                  <a:lnTo>
                    <a:pt x="130" y="67"/>
                  </a:lnTo>
                  <a:lnTo>
                    <a:pt x="130" y="72"/>
                  </a:lnTo>
                  <a:lnTo>
                    <a:pt x="132" y="77"/>
                  </a:lnTo>
                  <a:lnTo>
                    <a:pt x="132" y="81"/>
                  </a:lnTo>
                  <a:lnTo>
                    <a:pt x="132" y="85"/>
                  </a:lnTo>
                  <a:lnTo>
                    <a:pt x="132" y="89"/>
                  </a:lnTo>
                  <a:lnTo>
                    <a:pt x="132" y="94"/>
                  </a:lnTo>
                  <a:lnTo>
                    <a:pt x="132" y="98"/>
                  </a:lnTo>
                  <a:lnTo>
                    <a:pt x="132" y="102"/>
                  </a:lnTo>
                  <a:lnTo>
                    <a:pt x="130" y="107"/>
                  </a:lnTo>
                  <a:lnTo>
                    <a:pt x="129" y="110"/>
                  </a:lnTo>
                  <a:lnTo>
                    <a:pt x="129" y="115"/>
                  </a:lnTo>
                  <a:lnTo>
                    <a:pt x="127" y="118"/>
                  </a:lnTo>
                  <a:lnTo>
                    <a:pt x="125" y="123"/>
                  </a:lnTo>
                  <a:lnTo>
                    <a:pt x="124" y="126"/>
                  </a:lnTo>
                  <a:lnTo>
                    <a:pt x="122" y="130"/>
                  </a:lnTo>
                  <a:lnTo>
                    <a:pt x="119" y="133"/>
                  </a:lnTo>
                  <a:lnTo>
                    <a:pt x="117" y="138"/>
                  </a:lnTo>
                  <a:lnTo>
                    <a:pt x="116" y="141"/>
                  </a:lnTo>
                  <a:lnTo>
                    <a:pt x="112" y="144"/>
                  </a:lnTo>
                  <a:lnTo>
                    <a:pt x="109" y="147"/>
                  </a:lnTo>
                  <a:lnTo>
                    <a:pt x="106" y="151"/>
                  </a:lnTo>
                  <a:lnTo>
                    <a:pt x="102" y="154"/>
                  </a:lnTo>
                  <a:lnTo>
                    <a:pt x="99" y="156"/>
                  </a:lnTo>
                  <a:lnTo>
                    <a:pt x="96" y="159"/>
                  </a:lnTo>
                  <a:lnTo>
                    <a:pt x="93" y="162"/>
                  </a:lnTo>
                  <a:lnTo>
                    <a:pt x="89" y="164"/>
                  </a:lnTo>
                  <a:lnTo>
                    <a:pt x="86" y="159"/>
                  </a:lnTo>
                  <a:lnTo>
                    <a:pt x="89" y="157"/>
                  </a:lnTo>
                  <a:lnTo>
                    <a:pt x="93" y="154"/>
                  </a:lnTo>
                  <a:lnTo>
                    <a:pt x="96" y="152"/>
                  </a:lnTo>
                  <a:lnTo>
                    <a:pt x="99" y="149"/>
                  </a:lnTo>
                  <a:lnTo>
                    <a:pt x="102" y="146"/>
                  </a:lnTo>
                  <a:lnTo>
                    <a:pt x="106" y="143"/>
                  </a:lnTo>
                  <a:lnTo>
                    <a:pt x="107" y="141"/>
                  </a:lnTo>
                  <a:lnTo>
                    <a:pt x="111" y="138"/>
                  </a:lnTo>
                  <a:lnTo>
                    <a:pt x="112" y="134"/>
                  </a:lnTo>
                  <a:lnTo>
                    <a:pt x="114" y="131"/>
                  </a:lnTo>
                  <a:lnTo>
                    <a:pt x="117" y="126"/>
                  </a:lnTo>
                  <a:lnTo>
                    <a:pt x="119" y="123"/>
                  </a:lnTo>
                  <a:lnTo>
                    <a:pt x="120" y="120"/>
                  </a:lnTo>
                  <a:lnTo>
                    <a:pt x="122" y="116"/>
                  </a:lnTo>
                  <a:lnTo>
                    <a:pt x="122" y="113"/>
                  </a:lnTo>
                  <a:lnTo>
                    <a:pt x="124" y="108"/>
                  </a:lnTo>
                  <a:lnTo>
                    <a:pt x="125" y="105"/>
                  </a:lnTo>
                  <a:lnTo>
                    <a:pt x="125" y="102"/>
                  </a:lnTo>
                  <a:lnTo>
                    <a:pt x="125" y="97"/>
                  </a:lnTo>
                  <a:lnTo>
                    <a:pt x="127" y="94"/>
                  </a:lnTo>
                  <a:lnTo>
                    <a:pt x="127" y="89"/>
                  </a:lnTo>
                  <a:lnTo>
                    <a:pt x="127" y="85"/>
                  </a:lnTo>
                  <a:lnTo>
                    <a:pt x="125" y="82"/>
                  </a:lnTo>
                  <a:lnTo>
                    <a:pt x="125" y="77"/>
                  </a:lnTo>
                  <a:lnTo>
                    <a:pt x="125" y="74"/>
                  </a:lnTo>
                  <a:lnTo>
                    <a:pt x="124" y="69"/>
                  </a:lnTo>
                  <a:lnTo>
                    <a:pt x="124" y="66"/>
                  </a:lnTo>
                  <a:lnTo>
                    <a:pt x="122" y="63"/>
                  </a:lnTo>
                  <a:lnTo>
                    <a:pt x="120" y="58"/>
                  </a:lnTo>
                  <a:lnTo>
                    <a:pt x="119" y="54"/>
                  </a:lnTo>
                  <a:lnTo>
                    <a:pt x="117" y="51"/>
                  </a:lnTo>
                  <a:lnTo>
                    <a:pt x="116" y="46"/>
                  </a:lnTo>
                  <a:lnTo>
                    <a:pt x="120" y="43"/>
                  </a:lnTo>
                  <a:close/>
                  <a:moveTo>
                    <a:pt x="0" y="12"/>
                  </a:moveTo>
                  <a:lnTo>
                    <a:pt x="4" y="10"/>
                  </a:lnTo>
                  <a:lnTo>
                    <a:pt x="8" y="9"/>
                  </a:lnTo>
                  <a:lnTo>
                    <a:pt x="13" y="7"/>
                  </a:lnTo>
                  <a:lnTo>
                    <a:pt x="16" y="5"/>
                  </a:lnTo>
                  <a:lnTo>
                    <a:pt x="21" y="4"/>
                  </a:lnTo>
                  <a:lnTo>
                    <a:pt x="24" y="2"/>
                  </a:lnTo>
                  <a:lnTo>
                    <a:pt x="29" y="2"/>
                  </a:lnTo>
                  <a:lnTo>
                    <a:pt x="32" y="0"/>
                  </a:lnTo>
                  <a:lnTo>
                    <a:pt x="37" y="0"/>
                  </a:lnTo>
                  <a:lnTo>
                    <a:pt x="42" y="0"/>
                  </a:lnTo>
                  <a:lnTo>
                    <a:pt x="45" y="0"/>
                  </a:lnTo>
                  <a:lnTo>
                    <a:pt x="50" y="0"/>
                  </a:lnTo>
                  <a:lnTo>
                    <a:pt x="53" y="0"/>
                  </a:lnTo>
                  <a:lnTo>
                    <a:pt x="58" y="2"/>
                  </a:lnTo>
                  <a:lnTo>
                    <a:pt x="63" y="2"/>
                  </a:lnTo>
                  <a:lnTo>
                    <a:pt x="67" y="4"/>
                  </a:lnTo>
                  <a:lnTo>
                    <a:pt x="71" y="4"/>
                  </a:lnTo>
                  <a:lnTo>
                    <a:pt x="75" y="5"/>
                  </a:lnTo>
                  <a:lnTo>
                    <a:pt x="78" y="7"/>
                  </a:lnTo>
                  <a:lnTo>
                    <a:pt x="83" y="9"/>
                  </a:lnTo>
                  <a:lnTo>
                    <a:pt x="86" y="10"/>
                  </a:lnTo>
                  <a:lnTo>
                    <a:pt x="89" y="14"/>
                  </a:lnTo>
                  <a:lnTo>
                    <a:pt x="93" y="15"/>
                  </a:lnTo>
                  <a:lnTo>
                    <a:pt x="98" y="18"/>
                  </a:lnTo>
                  <a:lnTo>
                    <a:pt x="101" y="20"/>
                  </a:lnTo>
                  <a:lnTo>
                    <a:pt x="104" y="23"/>
                  </a:lnTo>
                  <a:lnTo>
                    <a:pt x="107" y="27"/>
                  </a:lnTo>
                  <a:lnTo>
                    <a:pt x="109" y="30"/>
                  </a:lnTo>
                  <a:lnTo>
                    <a:pt x="112" y="33"/>
                  </a:lnTo>
                  <a:lnTo>
                    <a:pt x="116" y="36"/>
                  </a:lnTo>
                  <a:lnTo>
                    <a:pt x="117" y="40"/>
                  </a:lnTo>
                  <a:lnTo>
                    <a:pt x="120" y="43"/>
                  </a:lnTo>
                  <a:lnTo>
                    <a:pt x="116" y="46"/>
                  </a:lnTo>
                  <a:lnTo>
                    <a:pt x="112" y="43"/>
                  </a:lnTo>
                  <a:lnTo>
                    <a:pt x="111" y="40"/>
                  </a:lnTo>
                  <a:lnTo>
                    <a:pt x="107" y="36"/>
                  </a:lnTo>
                  <a:lnTo>
                    <a:pt x="106" y="33"/>
                  </a:lnTo>
                  <a:lnTo>
                    <a:pt x="102" y="30"/>
                  </a:lnTo>
                  <a:lnTo>
                    <a:pt x="99" y="28"/>
                  </a:lnTo>
                  <a:lnTo>
                    <a:pt x="96" y="25"/>
                  </a:lnTo>
                  <a:lnTo>
                    <a:pt x="93" y="22"/>
                  </a:lnTo>
                  <a:lnTo>
                    <a:pt x="89" y="20"/>
                  </a:lnTo>
                  <a:lnTo>
                    <a:pt x="86" y="18"/>
                  </a:lnTo>
                  <a:lnTo>
                    <a:pt x="83" y="17"/>
                  </a:lnTo>
                  <a:lnTo>
                    <a:pt x="80" y="14"/>
                  </a:lnTo>
                  <a:lnTo>
                    <a:pt x="76" y="12"/>
                  </a:lnTo>
                  <a:lnTo>
                    <a:pt x="73" y="12"/>
                  </a:lnTo>
                  <a:lnTo>
                    <a:pt x="68" y="10"/>
                  </a:lnTo>
                  <a:lnTo>
                    <a:pt x="65" y="9"/>
                  </a:lnTo>
                  <a:lnTo>
                    <a:pt x="62" y="9"/>
                  </a:lnTo>
                  <a:lnTo>
                    <a:pt x="57" y="7"/>
                  </a:lnTo>
                  <a:lnTo>
                    <a:pt x="53" y="7"/>
                  </a:lnTo>
                  <a:lnTo>
                    <a:pt x="50" y="7"/>
                  </a:lnTo>
                  <a:lnTo>
                    <a:pt x="45" y="7"/>
                  </a:lnTo>
                  <a:lnTo>
                    <a:pt x="42" y="7"/>
                  </a:lnTo>
                  <a:lnTo>
                    <a:pt x="37" y="7"/>
                  </a:lnTo>
                  <a:lnTo>
                    <a:pt x="34" y="7"/>
                  </a:lnTo>
                  <a:lnTo>
                    <a:pt x="31" y="7"/>
                  </a:lnTo>
                  <a:lnTo>
                    <a:pt x="26" y="9"/>
                  </a:lnTo>
                  <a:lnTo>
                    <a:pt x="22" y="9"/>
                  </a:lnTo>
                  <a:lnTo>
                    <a:pt x="18" y="10"/>
                  </a:lnTo>
                  <a:lnTo>
                    <a:pt x="14" y="12"/>
                  </a:lnTo>
                  <a:lnTo>
                    <a:pt x="11" y="14"/>
                  </a:lnTo>
                  <a:lnTo>
                    <a:pt x="6" y="15"/>
                  </a:lnTo>
                  <a:lnTo>
                    <a:pt x="3" y="17"/>
                  </a:lnTo>
                  <a:lnTo>
                    <a:pt x="0" y="1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5" name="Freeform 810"/>
            <p:cNvSpPr>
              <a:spLocks noEditPoints="1"/>
            </p:cNvSpPr>
            <p:nvPr/>
          </p:nvSpPr>
          <p:spPr bwMode="auto">
            <a:xfrm>
              <a:off x="2773363" y="1743075"/>
              <a:ext cx="209550" cy="261938"/>
            </a:xfrm>
            <a:custGeom>
              <a:avLst/>
              <a:gdLst>
                <a:gd name="T0" fmla="*/ 15 w 132"/>
                <a:gd name="T1" fmla="*/ 52 h 165"/>
                <a:gd name="T2" fmla="*/ 11 w 132"/>
                <a:gd name="T3" fmla="*/ 64 h 165"/>
                <a:gd name="T4" fmla="*/ 8 w 132"/>
                <a:gd name="T5" fmla="*/ 75 h 165"/>
                <a:gd name="T6" fmla="*/ 6 w 132"/>
                <a:gd name="T7" fmla="*/ 87 h 165"/>
                <a:gd name="T8" fmla="*/ 6 w 132"/>
                <a:gd name="T9" fmla="*/ 98 h 165"/>
                <a:gd name="T10" fmla="*/ 10 w 132"/>
                <a:gd name="T11" fmla="*/ 111 h 165"/>
                <a:gd name="T12" fmla="*/ 13 w 132"/>
                <a:gd name="T13" fmla="*/ 121 h 165"/>
                <a:gd name="T14" fmla="*/ 19 w 132"/>
                <a:gd name="T15" fmla="*/ 132 h 165"/>
                <a:gd name="T16" fmla="*/ 26 w 132"/>
                <a:gd name="T17" fmla="*/ 142 h 165"/>
                <a:gd name="T18" fmla="*/ 34 w 132"/>
                <a:gd name="T19" fmla="*/ 150 h 165"/>
                <a:gd name="T20" fmla="*/ 44 w 132"/>
                <a:gd name="T21" fmla="*/ 157 h 165"/>
                <a:gd name="T22" fmla="*/ 41 w 132"/>
                <a:gd name="T23" fmla="*/ 163 h 165"/>
                <a:gd name="T24" fmla="*/ 31 w 132"/>
                <a:gd name="T25" fmla="*/ 155 h 165"/>
                <a:gd name="T26" fmla="*/ 21 w 132"/>
                <a:gd name="T27" fmla="*/ 145 h 165"/>
                <a:gd name="T28" fmla="*/ 15 w 132"/>
                <a:gd name="T29" fmla="*/ 136 h 165"/>
                <a:gd name="T30" fmla="*/ 8 w 132"/>
                <a:gd name="T31" fmla="*/ 124 h 165"/>
                <a:gd name="T32" fmla="*/ 3 w 132"/>
                <a:gd name="T33" fmla="*/ 111 h 165"/>
                <a:gd name="T34" fmla="*/ 1 w 132"/>
                <a:gd name="T35" fmla="*/ 100 h 165"/>
                <a:gd name="T36" fmla="*/ 0 w 132"/>
                <a:gd name="T37" fmla="*/ 87 h 165"/>
                <a:gd name="T38" fmla="*/ 1 w 132"/>
                <a:gd name="T39" fmla="*/ 74 h 165"/>
                <a:gd name="T40" fmla="*/ 5 w 132"/>
                <a:gd name="T41" fmla="*/ 62 h 165"/>
                <a:gd name="T42" fmla="*/ 10 w 132"/>
                <a:gd name="T43" fmla="*/ 49 h 165"/>
                <a:gd name="T44" fmla="*/ 129 w 132"/>
                <a:gd name="T45" fmla="*/ 18 h 165"/>
                <a:gd name="T46" fmla="*/ 117 w 132"/>
                <a:gd name="T47" fmla="*/ 12 h 165"/>
                <a:gd name="T48" fmla="*/ 106 w 132"/>
                <a:gd name="T49" fmla="*/ 8 h 165"/>
                <a:gd name="T50" fmla="*/ 95 w 132"/>
                <a:gd name="T51" fmla="*/ 7 h 165"/>
                <a:gd name="T52" fmla="*/ 81 w 132"/>
                <a:gd name="T53" fmla="*/ 7 h 165"/>
                <a:gd name="T54" fmla="*/ 70 w 132"/>
                <a:gd name="T55" fmla="*/ 8 h 165"/>
                <a:gd name="T56" fmla="*/ 59 w 132"/>
                <a:gd name="T57" fmla="*/ 12 h 165"/>
                <a:gd name="T58" fmla="*/ 49 w 132"/>
                <a:gd name="T59" fmla="*/ 16 h 165"/>
                <a:gd name="T60" fmla="*/ 39 w 132"/>
                <a:gd name="T61" fmla="*/ 23 h 165"/>
                <a:gd name="T62" fmla="*/ 29 w 132"/>
                <a:gd name="T63" fmla="*/ 31 h 165"/>
                <a:gd name="T64" fmla="*/ 21 w 132"/>
                <a:gd name="T65" fmla="*/ 41 h 165"/>
                <a:gd name="T66" fmla="*/ 11 w 132"/>
                <a:gd name="T67" fmla="*/ 46 h 165"/>
                <a:gd name="T68" fmla="*/ 19 w 132"/>
                <a:gd name="T69" fmla="*/ 34 h 165"/>
                <a:gd name="T70" fmla="*/ 28 w 132"/>
                <a:gd name="T71" fmla="*/ 25 h 165"/>
                <a:gd name="T72" fmla="*/ 39 w 132"/>
                <a:gd name="T73" fmla="*/ 16 h 165"/>
                <a:gd name="T74" fmla="*/ 49 w 132"/>
                <a:gd name="T75" fmla="*/ 10 h 165"/>
                <a:gd name="T76" fmla="*/ 60 w 132"/>
                <a:gd name="T77" fmla="*/ 5 h 165"/>
                <a:gd name="T78" fmla="*/ 73 w 132"/>
                <a:gd name="T79" fmla="*/ 2 h 165"/>
                <a:gd name="T80" fmla="*/ 86 w 132"/>
                <a:gd name="T81" fmla="*/ 0 h 165"/>
                <a:gd name="T82" fmla="*/ 98 w 132"/>
                <a:gd name="T83" fmla="*/ 2 h 165"/>
                <a:gd name="T84" fmla="*/ 111 w 132"/>
                <a:gd name="T85" fmla="*/ 3 h 165"/>
                <a:gd name="T86" fmla="*/ 124 w 132"/>
                <a:gd name="T87"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2" h="165">
                  <a:moveTo>
                    <a:pt x="11" y="46"/>
                  </a:moveTo>
                  <a:lnTo>
                    <a:pt x="18" y="47"/>
                  </a:lnTo>
                  <a:lnTo>
                    <a:pt x="15" y="52"/>
                  </a:lnTo>
                  <a:lnTo>
                    <a:pt x="13" y="56"/>
                  </a:lnTo>
                  <a:lnTo>
                    <a:pt x="11" y="59"/>
                  </a:lnTo>
                  <a:lnTo>
                    <a:pt x="11" y="64"/>
                  </a:lnTo>
                  <a:lnTo>
                    <a:pt x="10" y="67"/>
                  </a:lnTo>
                  <a:lnTo>
                    <a:pt x="8" y="72"/>
                  </a:lnTo>
                  <a:lnTo>
                    <a:pt x="8" y="75"/>
                  </a:lnTo>
                  <a:lnTo>
                    <a:pt x="6" y="79"/>
                  </a:lnTo>
                  <a:lnTo>
                    <a:pt x="6" y="83"/>
                  </a:lnTo>
                  <a:lnTo>
                    <a:pt x="6" y="87"/>
                  </a:lnTo>
                  <a:lnTo>
                    <a:pt x="6" y="92"/>
                  </a:lnTo>
                  <a:lnTo>
                    <a:pt x="6" y="95"/>
                  </a:lnTo>
                  <a:lnTo>
                    <a:pt x="6" y="98"/>
                  </a:lnTo>
                  <a:lnTo>
                    <a:pt x="8" y="103"/>
                  </a:lnTo>
                  <a:lnTo>
                    <a:pt x="8" y="106"/>
                  </a:lnTo>
                  <a:lnTo>
                    <a:pt x="10" y="111"/>
                  </a:lnTo>
                  <a:lnTo>
                    <a:pt x="11" y="114"/>
                  </a:lnTo>
                  <a:lnTo>
                    <a:pt x="11" y="118"/>
                  </a:lnTo>
                  <a:lnTo>
                    <a:pt x="13" y="121"/>
                  </a:lnTo>
                  <a:lnTo>
                    <a:pt x="15" y="124"/>
                  </a:lnTo>
                  <a:lnTo>
                    <a:pt x="16" y="129"/>
                  </a:lnTo>
                  <a:lnTo>
                    <a:pt x="19" y="132"/>
                  </a:lnTo>
                  <a:lnTo>
                    <a:pt x="21" y="136"/>
                  </a:lnTo>
                  <a:lnTo>
                    <a:pt x="23" y="139"/>
                  </a:lnTo>
                  <a:lnTo>
                    <a:pt x="26" y="142"/>
                  </a:lnTo>
                  <a:lnTo>
                    <a:pt x="29" y="144"/>
                  </a:lnTo>
                  <a:lnTo>
                    <a:pt x="31" y="147"/>
                  </a:lnTo>
                  <a:lnTo>
                    <a:pt x="34" y="150"/>
                  </a:lnTo>
                  <a:lnTo>
                    <a:pt x="37" y="154"/>
                  </a:lnTo>
                  <a:lnTo>
                    <a:pt x="41" y="155"/>
                  </a:lnTo>
                  <a:lnTo>
                    <a:pt x="44" y="157"/>
                  </a:lnTo>
                  <a:lnTo>
                    <a:pt x="47" y="160"/>
                  </a:lnTo>
                  <a:lnTo>
                    <a:pt x="46" y="165"/>
                  </a:lnTo>
                  <a:lnTo>
                    <a:pt x="41" y="163"/>
                  </a:lnTo>
                  <a:lnTo>
                    <a:pt x="37" y="160"/>
                  </a:lnTo>
                  <a:lnTo>
                    <a:pt x="34" y="157"/>
                  </a:lnTo>
                  <a:lnTo>
                    <a:pt x="31" y="155"/>
                  </a:lnTo>
                  <a:lnTo>
                    <a:pt x="28" y="152"/>
                  </a:lnTo>
                  <a:lnTo>
                    <a:pt x="24" y="149"/>
                  </a:lnTo>
                  <a:lnTo>
                    <a:pt x="21" y="145"/>
                  </a:lnTo>
                  <a:lnTo>
                    <a:pt x="19" y="142"/>
                  </a:lnTo>
                  <a:lnTo>
                    <a:pt x="16" y="139"/>
                  </a:lnTo>
                  <a:lnTo>
                    <a:pt x="15" y="136"/>
                  </a:lnTo>
                  <a:lnTo>
                    <a:pt x="11" y="131"/>
                  </a:lnTo>
                  <a:lnTo>
                    <a:pt x="10" y="128"/>
                  </a:lnTo>
                  <a:lnTo>
                    <a:pt x="8" y="124"/>
                  </a:lnTo>
                  <a:lnTo>
                    <a:pt x="6" y="119"/>
                  </a:lnTo>
                  <a:lnTo>
                    <a:pt x="5" y="116"/>
                  </a:lnTo>
                  <a:lnTo>
                    <a:pt x="3" y="111"/>
                  </a:lnTo>
                  <a:lnTo>
                    <a:pt x="3" y="108"/>
                  </a:lnTo>
                  <a:lnTo>
                    <a:pt x="1" y="103"/>
                  </a:lnTo>
                  <a:lnTo>
                    <a:pt x="1" y="100"/>
                  </a:lnTo>
                  <a:lnTo>
                    <a:pt x="1" y="95"/>
                  </a:lnTo>
                  <a:lnTo>
                    <a:pt x="0" y="92"/>
                  </a:lnTo>
                  <a:lnTo>
                    <a:pt x="0" y="87"/>
                  </a:lnTo>
                  <a:lnTo>
                    <a:pt x="1" y="83"/>
                  </a:lnTo>
                  <a:lnTo>
                    <a:pt x="1" y="79"/>
                  </a:lnTo>
                  <a:lnTo>
                    <a:pt x="1" y="74"/>
                  </a:lnTo>
                  <a:lnTo>
                    <a:pt x="3" y="70"/>
                  </a:lnTo>
                  <a:lnTo>
                    <a:pt x="3" y="65"/>
                  </a:lnTo>
                  <a:lnTo>
                    <a:pt x="5" y="62"/>
                  </a:lnTo>
                  <a:lnTo>
                    <a:pt x="6" y="57"/>
                  </a:lnTo>
                  <a:lnTo>
                    <a:pt x="8" y="54"/>
                  </a:lnTo>
                  <a:lnTo>
                    <a:pt x="10" y="49"/>
                  </a:lnTo>
                  <a:lnTo>
                    <a:pt x="11" y="46"/>
                  </a:lnTo>
                  <a:close/>
                  <a:moveTo>
                    <a:pt x="132" y="12"/>
                  </a:moveTo>
                  <a:lnTo>
                    <a:pt x="129" y="18"/>
                  </a:lnTo>
                  <a:lnTo>
                    <a:pt x="126" y="15"/>
                  </a:lnTo>
                  <a:lnTo>
                    <a:pt x="121" y="13"/>
                  </a:lnTo>
                  <a:lnTo>
                    <a:pt x="117" y="12"/>
                  </a:lnTo>
                  <a:lnTo>
                    <a:pt x="114" y="12"/>
                  </a:lnTo>
                  <a:lnTo>
                    <a:pt x="109" y="10"/>
                  </a:lnTo>
                  <a:lnTo>
                    <a:pt x="106" y="8"/>
                  </a:lnTo>
                  <a:lnTo>
                    <a:pt x="101" y="8"/>
                  </a:lnTo>
                  <a:lnTo>
                    <a:pt x="98" y="7"/>
                  </a:lnTo>
                  <a:lnTo>
                    <a:pt x="95" y="7"/>
                  </a:lnTo>
                  <a:lnTo>
                    <a:pt x="90" y="7"/>
                  </a:lnTo>
                  <a:lnTo>
                    <a:pt x="86" y="7"/>
                  </a:lnTo>
                  <a:lnTo>
                    <a:pt x="81" y="7"/>
                  </a:lnTo>
                  <a:lnTo>
                    <a:pt x="78" y="7"/>
                  </a:lnTo>
                  <a:lnTo>
                    <a:pt x="75" y="8"/>
                  </a:lnTo>
                  <a:lnTo>
                    <a:pt x="70" y="8"/>
                  </a:lnTo>
                  <a:lnTo>
                    <a:pt x="67" y="10"/>
                  </a:lnTo>
                  <a:lnTo>
                    <a:pt x="64" y="12"/>
                  </a:lnTo>
                  <a:lnTo>
                    <a:pt x="59" y="12"/>
                  </a:lnTo>
                  <a:lnTo>
                    <a:pt x="55" y="13"/>
                  </a:lnTo>
                  <a:lnTo>
                    <a:pt x="52" y="15"/>
                  </a:lnTo>
                  <a:lnTo>
                    <a:pt x="49" y="16"/>
                  </a:lnTo>
                  <a:lnTo>
                    <a:pt x="46" y="20"/>
                  </a:lnTo>
                  <a:lnTo>
                    <a:pt x="42" y="21"/>
                  </a:lnTo>
                  <a:lnTo>
                    <a:pt x="39" y="23"/>
                  </a:lnTo>
                  <a:lnTo>
                    <a:pt x="36" y="26"/>
                  </a:lnTo>
                  <a:lnTo>
                    <a:pt x="32" y="30"/>
                  </a:lnTo>
                  <a:lnTo>
                    <a:pt x="29" y="31"/>
                  </a:lnTo>
                  <a:lnTo>
                    <a:pt x="26" y="34"/>
                  </a:lnTo>
                  <a:lnTo>
                    <a:pt x="24" y="38"/>
                  </a:lnTo>
                  <a:lnTo>
                    <a:pt x="21" y="41"/>
                  </a:lnTo>
                  <a:lnTo>
                    <a:pt x="19" y="44"/>
                  </a:lnTo>
                  <a:lnTo>
                    <a:pt x="18" y="47"/>
                  </a:lnTo>
                  <a:lnTo>
                    <a:pt x="11" y="46"/>
                  </a:lnTo>
                  <a:lnTo>
                    <a:pt x="15" y="41"/>
                  </a:lnTo>
                  <a:lnTo>
                    <a:pt x="16" y="38"/>
                  </a:lnTo>
                  <a:lnTo>
                    <a:pt x="19" y="34"/>
                  </a:lnTo>
                  <a:lnTo>
                    <a:pt x="23" y="31"/>
                  </a:lnTo>
                  <a:lnTo>
                    <a:pt x="26" y="28"/>
                  </a:lnTo>
                  <a:lnTo>
                    <a:pt x="28" y="25"/>
                  </a:lnTo>
                  <a:lnTo>
                    <a:pt x="31" y="21"/>
                  </a:lnTo>
                  <a:lnTo>
                    <a:pt x="34" y="20"/>
                  </a:lnTo>
                  <a:lnTo>
                    <a:pt x="39" y="16"/>
                  </a:lnTo>
                  <a:lnTo>
                    <a:pt x="42" y="15"/>
                  </a:lnTo>
                  <a:lnTo>
                    <a:pt x="46" y="12"/>
                  </a:lnTo>
                  <a:lnTo>
                    <a:pt x="49" y="10"/>
                  </a:lnTo>
                  <a:lnTo>
                    <a:pt x="54" y="8"/>
                  </a:lnTo>
                  <a:lnTo>
                    <a:pt x="57" y="7"/>
                  </a:lnTo>
                  <a:lnTo>
                    <a:pt x="60" y="5"/>
                  </a:lnTo>
                  <a:lnTo>
                    <a:pt x="65" y="3"/>
                  </a:lnTo>
                  <a:lnTo>
                    <a:pt x="68" y="3"/>
                  </a:lnTo>
                  <a:lnTo>
                    <a:pt x="73" y="2"/>
                  </a:lnTo>
                  <a:lnTo>
                    <a:pt x="78" y="2"/>
                  </a:lnTo>
                  <a:lnTo>
                    <a:pt x="81" y="2"/>
                  </a:lnTo>
                  <a:lnTo>
                    <a:pt x="86" y="0"/>
                  </a:lnTo>
                  <a:lnTo>
                    <a:pt x="90" y="0"/>
                  </a:lnTo>
                  <a:lnTo>
                    <a:pt x="95" y="2"/>
                  </a:lnTo>
                  <a:lnTo>
                    <a:pt x="98" y="2"/>
                  </a:lnTo>
                  <a:lnTo>
                    <a:pt x="103" y="2"/>
                  </a:lnTo>
                  <a:lnTo>
                    <a:pt x="108" y="3"/>
                  </a:lnTo>
                  <a:lnTo>
                    <a:pt x="111" y="3"/>
                  </a:lnTo>
                  <a:lnTo>
                    <a:pt x="116" y="5"/>
                  </a:lnTo>
                  <a:lnTo>
                    <a:pt x="119" y="7"/>
                  </a:lnTo>
                  <a:lnTo>
                    <a:pt x="124" y="8"/>
                  </a:lnTo>
                  <a:lnTo>
                    <a:pt x="127" y="10"/>
                  </a:lnTo>
                  <a:lnTo>
                    <a:pt x="132" y="1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6" name="Freeform 811"/>
            <p:cNvSpPr>
              <a:spLocks noEditPoints="1"/>
            </p:cNvSpPr>
            <p:nvPr/>
          </p:nvSpPr>
          <p:spPr bwMode="auto">
            <a:xfrm>
              <a:off x="2352675" y="1995488"/>
              <a:ext cx="207963" cy="258763"/>
            </a:xfrm>
            <a:custGeom>
              <a:avLst/>
              <a:gdLst>
                <a:gd name="T0" fmla="*/ 15 w 131"/>
                <a:gd name="T1" fmla="*/ 50 h 163"/>
                <a:gd name="T2" fmla="*/ 10 w 131"/>
                <a:gd name="T3" fmla="*/ 62 h 163"/>
                <a:gd name="T4" fmla="*/ 7 w 131"/>
                <a:gd name="T5" fmla="*/ 73 h 163"/>
                <a:gd name="T6" fmla="*/ 5 w 131"/>
                <a:gd name="T7" fmla="*/ 86 h 163"/>
                <a:gd name="T8" fmla="*/ 7 w 131"/>
                <a:gd name="T9" fmla="*/ 98 h 163"/>
                <a:gd name="T10" fmla="*/ 8 w 131"/>
                <a:gd name="T11" fmla="*/ 109 h 163"/>
                <a:gd name="T12" fmla="*/ 13 w 131"/>
                <a:gd name="T13" fmla="*/ 120 h 163"/>
                <a:gd name="T14" fmla="*/ 18 w 131"/>
                <a:gd name="T15" fmla="*/ 130 h 163"/>
                <a:gd name="T16" fmla="*/ 25 w 131"/>
                <a:gd name="T17" fmla="*/ 140 h 163"/>
                <a:gd name="T18" fmla="*/ 35 w 131"/>
                <a:gd name="T19" fmla="*/ 148 h 163"/>
                <a:gd name="T20" fmla="*/ 44 w 131"/>
                <a:gd name="T21" fmla="*/ 156 h 163"/>
                <a:gd name="T22" fmla="*/ 41 w 131"/>
                <a:gd name="T23" fmla="*/ 161 h 163"/>
                <a:gd name="T24" fmla="*/ 30 w 131"/>
                <a:gd name="T25" fmla="*/ 153 h 163"/>
                <a:gd name="T26" fmla="*/ 21 w 131"/>
                <a:gd name="T27" fmla="*/ 143 h 163"/>
                <a:gd name="T28" fmla="*/ 13 w 131"/>
                <a:gd name="T29" fmla="*/ 133 h 163"/>
                <a:gd name="T30" fmla="*/ 7 w 131"/>
                <a:gd name="T31" fmla="*/ 122 h 163"/>
                <a:gd name="T32" fmla="*/ 3 w 131"/>
                <a:gd name="T33" fmla="*/ 111 h 163"/>
                <a:gd name="T34" fmla="*/ 0 w 131"/>
                <a:gd name="T35" fmla="*/ 98 h 163"/>
                <a:gd name="T36" fmla="*/ 0 w 131"/>
                <a:gd name="T37" fmla="*/ 84 h 163"/>
                <a:gd name="T38" fmla="*/ 2 w 131"/>
                <a:gd name="T39" fmla="*/ 73 h 163"/>
                <a:gd name="T40" fmla="*/ 3 w 131"/>
                <a:gd name="T41" fmla="*/ 60 h 163"/>
                <a:gd name="T42" fmla="*/ 10 w 131"/>
                <a:gd name="T43" fmla="*/ 47 h 163"/>
                <a:gd name="T44" fmla="*/ 128 w 131"/>
                <a:gd name="T45" fmla="*/ 16 h 163"/>
                <a:gd name="T46" fmla="*/ 116 w 131"/>
                <a:gd name="T47" fmla="*/ 11 h 163"/>
                <a:gd name="T48" fmla="*/ 105 w 131"/>
                <a:gd name="T49" fmla="*/ 8 h 163"/>
                <a:gd name="T50" fmla="*/ 93 w 131"/>
                <a:gd name="T51" fmla="*/ 4 h 163"/>
                <a:gd name="T52" fmla="*/ 82 w 131"/>
                <a:gd name="T53" fmla="*/ 6 h 163"/>
                <a:gd name="T54" fmla="*/ 70 w 131"/>
                <a:gd name="T55" fmla="*/ 8 h 163"/>
                <a:gd name="T56" fmla="*/ 59 w 131"/>
                <a:gd name="T57" fmla="*/ 11 h 163"/>
                <a:gd name="T58" fmla="*/ 48 w 131"/>
                <a:gd name="T59" fmla="*/ 16 h 163"/>
                <a:gd name="T60" fmla="*/ 38 w 131"/>
                <a:gd name="T61" fmla="*/ 22 h 163"/>
                <a:gd name="T62" fmla="*/ 30 w 131"/>
                <a:gd name="T63" fmla="*/ 31 h 163"/>
                <a:gd name="T64" fmla="*/ 21 w 131"/>
                <a:gd name="T65" fmla="*/ 39 h 163"/>
                <a:gd name="T66" fmla="*/ 12 w 131"/>
                <a:gd name="T67" fmla="*/ 44 h 163"/>
                <a:gd name="T68" fmla="*/ 18 w 131"/>
                <a:gd name="T69" fmla="*/ 32 h 163"/>
                <a:gd name="T70" fmla="*/ 28 w 131"/>
                <a:gd name="T71" fmla="*/ 22 h 163"/>
                <a:gd name="T72" fmla="*/ 38 w 131"/>
                <a:gd name="T73" fmla="*/ 14 h 163"/>
                <a:gd name="T74" fmla="*/ 49 w 131"/>
                <a:gd name="T75" fmla="*/ 8 h 163"/>
                <a:gd name="T76" fmla="*/ 61 w 131"/>
                <a:gd name="T77" fmla="*/ 3 h 163"/>
                <a:gd name="T78" fmla="*/ 72 w 131"/>
                <a:gd name="T79" fmla="*/ 1 h 163"/>
                <a:gd name="T80" fmla="*/ 85 w 131"/>
                <a:gd name="T81" fmla="*/ 0 h 163"/>
                <a:gd name="T82" fmla="*/ 98 w 131"/>
                <a:gd name="T83" fmla="*/ 0 h 163"/>
                <a:gd name="T84" fmla="*/ 111 w 131"/>
                <a:gd name="T85" fmla="*/ 3 h 163"/>
                <a:gd name="T86" fmla="*/ 123 w 131"/>
                <a:gd name="T87" fmla="*/ 6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1" h="163">
                  <a:moveTo>
                    <a:pt x="12" y="44"/>
                  </a:moveTo>
                  <a:lnTo>
                    <a:pt x="17" y="47"/>
                  </a:lnTo>
                  <a:lnTo>
                    <a:pt x="15" y="50"/>
                  </a:lnTo>
                  <a:lnTo>
                    <a:pt x="13" y="53"/>
                  </a:lnTo>
                  <a:lnTo>
                    <a:pt x="12" y="58"/>
                  </a:lnTo>
                  <a:lnTo>
                    <a:pt x="10" y="62"/>
                  </a:lnTo>
                  <a:lnTo>
                    <a:pt x="8" y="65"/>
                  </a:lnTo>
                  <a:lnTo>
                    <a:pt x="8" y="70"/>
                  </a:lnTo>
                  <a:lnTo>
                    <a:pt x="7" y="73"/>
                  </a:lnTo>
                  <a:lnTo>
                    <a:pt x="7" y="78"/>
                  </a:lnTo>
                  <a:lnTo>
                    <a:pt x="7" y="81"/>
                  </a:lnTo>
                  <a:lnTo>
                    <a:pt x="5" y="86"/>
                  </a:lnTo>
                  <a:lnTo>
                    <a:pt x="5" y="89"/>
                  </a:lnTo>
                  <a:lnTo>
                    <a:pt x="7" y="93"/>
                  </a:lnTo>
                  <a:lnTo>
                    <a:pt x="7" y="98"/>
                  </a:lnTo>
                  <a:lnTo>
                    <a:pt x="7" y="101"/>
                  </a:lnTo>
                  <a:lnTo>
                    <a:pt x="8" y="104"/>
                  </a:lnTo>
                  <a:lnTo>
                    <a:pt x="8" y="109"/>
                  </a:lnTo>
                  <a:lnTo>
                    <a:pt x="10" y="112"/>
                  </a:lnTo>
                  <a:lnTo>
                    <a:pt x="12" y="115"/>
                  </a:lnTo>
                  <a:lnTo>
                    <a:pt x="13" y="120"/>
                  </a:lnTo>
                  <a:lnTo>
                    <a:pt x="15" y="124"/>
                  </a:lnTo>
                  <a:lnTo>
                    <a:pt x="17" y="127"/>
                  </a:lnTo>
                  <a:lnTo>
                    <a:pt x="18" y="130"/>
                  </a:lnTo>
                  <a:lnTo>
                    <a:pt x="20" y="133"/>
                  </a:lnTo>
                  <a:lnTo>
                    <a:pt x="23" y="137"/>
                  </a:lnTo>
                  <a:lnTo>
                    <a:pt x="25" y="140"/>
                  </a:lnTo>
                  <a:lnTo>
                    <a:pt x="28" y="143"/>
                  </a:lnTo>
                  <a:lnTo>
                    <a:pt x="31" y="146"/>
                  </a:lnTo>
                  <a:lnTo>
                    <a:pt x="35" y="148"/>
                  </a:lnTo>
                  <a:lnTo>
                    <a:pt x="36" y="151"/>
                  </a:lnTo>
                  <a:lnTo>
                    <a:pt x="39" y="153"/>
                  </a:lnTo>
                  <a:lnTo>
                    <a:pt x="44" y="156"/>
                  </a:lnTo>
                  <a:lnTo>
                    <a:pt x="48" y="158"/>
                  </a:lnTo>
                  <a:lnTo>
                    <a:pt x="44" y="163"/>
                  </a:lnTo>
                  <a:lnTo>
                    <a:pt x="41" y="161"/>
                  </a:lnTo>
                  <a:lnTo>
                    <a:pt x="36" y="158"/>
                  </a:lnTo>
                  <a:lnTo>
                    <a:pt x="33" y="156"/>
                  </a:lnTo>
                  <a:lnTo>
                    <a:pt x="30" y="153"/>
                  </a:lnTo>
                  <a:lnTo>
                    <a:pt x="26" y="150"/>
                  </a:lnTo>
                  <a:lnTo>
                    <a:pt x="23" y="146"/>
                  </a:lnTo>
                  <a:lnTo>
                    <a:pt x="21" y="143"/>
                  </a:lnTo>
                  <a:lnTo>
                    <a:pt x="18" y="140"/>
                  </a:lnTo>
                  <a:lnTo>
                    <a:pt x="15" y="137"/>
                  </a:lnTo>
                  <a:lnTo>
                    <a:pt x="13" y="133"/>
                  </a:lnTo>
                  <a:lnTo>
                    <a:pt x="12" y="130"/>
                  </a:lnTo>
                  <a:lnTo>
                    <a:pt x="8" y="125"/>
                  </a:lnTo>
                  <a:lnTo>
                    <a:pt x="7" y="122"/>
                  </a:lnTo>
                  <a:lnTo>
                    <a:pt x="5" y="119"/>
                  </a:lnTo>
                  <a:lnTo>
                    <a:pt x="5" y="114"/>
                  </a:lnTo>
                  <a:lnTo>
                    <a:pt x="3" y="111"/>
                  </a:lnTo>
                  <a:lnTo>
                    <a:pt x="2" y="106"/>
                  </a:lnTo>
                  <a:lnTo>
                    <a:pt x="2" y="102"/>
                  </a:lnTo>
                  <a:lnTo>
                    <a:pt x="0" y="98"/>
                  </a:lnTo>
                  <a:lnTo>
                    <a:pt x="0" y="94"/>
                  </a:lnTo>
                  <a:lnTo>
                    <a:pt x="0" y="89"/>
                  </a:lnTo>
                  <a:lnTo>
                    <a:pt x="0" y="84"/>
                  </a:lnTo>
                  <a:lnTo>
                    <a:pt x="0" y="81"/>
                  </a:lnTo>
                  <a:lnTo>
                    <a:pt x="0" y="76"/>
                  </a:lnTo>
                  <a:lnTo>
                    <a:pt x="2" y="73"/>
                  </a:lnTo>
                  <a:lnTo>
                    <a:pt x="2" y="68"/>
                  </a:lnTo>
                  <a:lnTo>
                    <a:pt x="3" y="63"/>
                  </a:lnTo>
                  <a:lnTo>
                    <a:pt x="3" y="60"/>
                  </a:lnTo>
                  <a:lnTo>
                    <a:pt x="5" y="55"/>
                  </a:lnTo>
                  <a:lnTo>
                    <a:pt x="7" y="52"/>
                  </a:lnTo>
                  <a:lnTo>
                    <a:pt x="10" y="47"/>
                  </a:lnTo>
                  <a:lnTo>
                    <a:pt x="12" y="44"/>
                  </a:lnTo>
                  <a:close/>
                  <a:moveTo>
                    <a:pt x="131" y="11"/>
                  </a:moveTo>
                  <a:lnTo>
                    <a:pt x="128" y="16"/>
                  </a:lnTo>
                  <a:lnTo>
                    <a:pt x="124" y="14"/>
                  </a:lnTo>
                  <a:lnTo>
                    <a:pt x="121" y="13"/>
                  </a:lnTo>
                  <a:lnTo>
                    <a:pt x="116" y="11"/>
                  </a:lnTo>
                  <a:lnTo>
                    <a:pt x="113" y="9"/>
                  </a:lnTo>
                  <a:lnTo>
                    <a:pt x="110" y="8"/>
                  </a:lnTo>
                  <a:lnTo>
                    <a:pt x="105" y="8"/>
                  </a:lnTo>
                  <a:lnTo>
                    <a:pt x="101" y="6"/>
                  </a:lnTo>
                  <a:lnTo>
                    <a:pt x="97" y="6"/>
                  </a:lnTo>
                  <a:lnTo>
                    <a:pt x="93" y="4"/>
                  </a:lnTo>
                  <a:lnTo>
                    <a:pt x="90" y="4"/>
                  </a:lnTo>
                  <a:lnTo>
                    <a:pt x="85" y="4"/>
                  </a:lnTo>
                  <a:lnTo>
                    <a:pt x="82" y="6"/>
                  </a:lnTo>
                  <a:lnTo>
                    <a:pt x="77" y="6"/>
                  </a:lnTo>
                  <a:lnTo>
                    <a:pt x="74" y="6"/>
                  </a:lnTo>
                  <a:lnTo>
                    <a:pt x="70" y="8"/>
                  </a:lnTo>
                  <a:lnTo>
                    <a:pt x="66" y="8"/>
                  </a:lnTo>
                  <a:lnTo>
                    <a:pt x="62" y="9"/>
                  </a:lnTo>
                  <a:lnTo>
                    <a:pt x="59" y="11"/>
                  </a:lnTo>
                  <a:lnTo>
                    <a:pt x="54" y="13"/>
                  </a:lnTo>
                  <a:lnTo>
                    <a:pt x="51" y="14"/>
                  </a:lnTo>
                  <a:lnTo>
                    <a:pt x="48" y="16"/>
                  </a:lnTo>
                  <a:lnTo>
                    <a:pt x="44" y="17"/>
                  </a:lnTo>
                  <a:lnTo>
                    <a:pt x="41" y="19"/>
                  </a:lnTo>
                  <a:lnTo>
                    <a:pt x="38" y="22"/>
                  </a:lnTo>
                  <a:lnTo>
                    <a:pt x="35" y="24"/>
                  </a:lnTo>
                  <a:lnTo>
                    <a:pt x="31" y="27"/>
                  </a:lnTo>
                  <a:lnTo>
                    <a:pt x="30" y="31"/>
                  </a:lnTo>
                  <a:lnTo>
                    <a:pt x="26" y="32"/>
                  </a:lnTo>
                  <a:lnTo>
                    <a:pt x="23" y="35"/>
                  </a:lnTo>
                  <a:lnTo>
                    <a:pt x="21" y="39"/>
                  </a:lnTo>
                  <a:lnTo>
                    <a:pt x="18" y="44"/>
                  </a:lnTo>
                  <a:lnTo>
                    <a:pt x="17" y="47"/>
                  </a:lnTo>
                  <a:lnTo>
                    <a:pt x="12" y="44"/>
                  </a:lnTo>
                  <a:lnTo>
                    <a:pt x="13" y="40"/>
                  </a:lnTo>
                  <a:lnTo>
                    <a:pt x="17" y="35"/>
                  </a:lnTo>
                  <a:lnTo>
                    <a:pt x="18" y="32"/>
                  </a:lnTo>
                  <a:lnTo>
                    <a:pt x="21" y="29"/>
                  </a:lnTo>
                  <a:lnTo>
                    <a:pt x="25" y="26"/>
                  </a:lnTo>
                  <a:lnTo>
                    <a:pt x="28" y="22"/>
                  </a:lnTo>
                  <a:lnTo>
                    <a:pt x="31" y="19"/>
                  </a:lnTo>
                  <a:lnTo>
                    <a:pt x="35" y="17"/>
                  </a:lnTo>
                  <a:lnTo>
                    <a:pt x="38" y="14"/>
                  </a:lnTo>
                  <a:lnTo>
                    <a:pt x="41" y="13"/>
                  </a:lnTo>
                  <a:lnTo>
                    <a:pt x="44" y="11"/>
                  </a:lnTo>
                  <a:lnTo>
                    <a:pt x="49" y="8"/>
                  </a:lnTo>
                  <a:lnTo>
                    <a:pt x="52" y="6"/>
                  </a:lnTo>
                  <a:lnTo>
                    <a:pt x="56" y="4"/>
                  </a:lnTo>
                  <a:lnTo>
                    <a:pt x="61" y="3"/>
                  </a:lnTo>
                  <a:lnTo>
                    <a:pt x="64" y="3"/>
                  </a:lnTo>
                  <a:lnTo>
                    <a:pt x="69" y="1"/>
                  </a:lnTo>
                  <a:lnTo>
                    <a:pt x="72" y="1"/>
                  </a:lnTo>
                  <a:lnTo>
                    <a:pt x="77" y="0"/>
                  </a:lnTo>
                  <a:lnTo>
                    <a:pt x="80" y="0"/>
                  </a:lnTo>
                  <a:lnTo>
                    <a:pt x="85" y="0"/>
                  </a:lnTo>
                  <a:lnTo>
                    <a:pt x="90" y="0"/>
                  </a:lnTo>
                  <a:lnTo>
                    <a:pt x="93" y="0"/>
                  </a:lnTo>
                  <a:lnTo>
                    <a:pt x="98" y="0"/>
                  </a:lnTo>
                  <a:lnTo>
                    <a:pt x="101" y="0"/>
                  </a:lnTo>
                  <a:lnTo>
                    <a:pt x="106" y="1"/>
                  </a:lnTo>
                  <a:lnTo>
                    <a:pt x="111" y="3"/>
                  </a:lnTo>
                  <a:lnTo>
                    <a:pt x="115" y="3"/>
                  </a:lnTo>
                  <a:lnTo>
                    <a:pt x="119" y="4"/>
                  </a:lnTo>
                  <a:lnTo>
                    <a:pt x="123" y="6"/>
                  </a:lnTo>
                  <a:lnTo>
                    <a:pt x="128" y="8"/>
                  </a:lnTo>
                  <a:lnTo>
                    <a:pt x="131" y="11"/>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7" name="Freeform 812"/>
            <p:cNvSpPr>
              <a:spLocks noEditPoints="1"/>
            </p:cNvSpPr>
            <p:nvPr/>
          </p:nvSpPr>
          <p:spPr bwMode="auto">
            <a:xfrm>
              <a:off x="3694113" y="2106613"/>
              <a:ext cx="206375" cy="261938"/>
            </a:xfrm>
            <a:custGeom>
              <a:avLst/>
              <a:gdLst>
                <a:gd name="T0" fmla="*/ 116 w 130"/>
                <a:gd name="T1" fmla="*/ 114 h 165"/>
                <a:gd name="T2" fmla="*/ 121 w 130"/>
                <a:gd name="T3" fmla="*/ 103 h 165"/>
                <a:gd name="T4" fmla="*/ 124 w 130"/>
                <a:gd name="T5" fmla="*/ 90 h 165"/>
                <a:gd name="T6" fmla="*/ 125 w 130"/>
                <a:gd name="T7" fmla="*/ 78 h 165"/>
                <a:gd name="T8" fmla="*/ 124 w 130"/>
                <a:gd name="T9" fmla="*/ 67 h 165"/>
                <a:gd name="T10" fmla="*/ 122 w 130"/>
                <a:gd name="T11" fmla="*/ 55 h 165"/>
                <a:gd name="T12" fmla="*/ 117 w 130"/>
                <a:gd name="T13" fmla="*/ 44 h 165"/>
                <a:gd name="T14" fmla="*/ 112 w 130"/>
                <a:gd name="T15" fmla="*/ 34 h 165"/>
                <a:gd name="T16" fmla="*/ 106 w 130"/>
                <a:gd name="T17" fmla="*/ 24 h 165"/>
                <a:gd name="T18" fmla="*/ 98 w 130"/>
                <a:gd name="T19" fmla="*/ 14 h 165"/>
                <a:gd name="T20" fmla="*/ 86 w 130"/>
                <a:gd name="T21" fmla="*/ 8 h 165"/>
                <a:gd name="T22" fmla="*/ 90 w 130"/>
                <a:gd name="T23" fmla="*/ 3 h 165"/>
                <a:gd name="T24" fmla="*/ 101 w 130"/>
                <a:gd name="T25" fmla="*/ 11 h 165"/>
                <a:gd name="T26" fmla="*/ 111 w 130"/>
                <a:gd name="T27" fmla="*/ 19 h 165"/>
                <a:gd name="T28" fmla="*/ 117 w 130"/>
                <a:gd name="T29" fmla="*/ 31 h 165"/>
                <a:gd name="T30" fmla="*/ 124 w 130"/>
                <a:gd name="T31" fmla="*/ 42 h 165"/>
                <a:gd name="T32" fmla="*/ 127 w 130"/>
                <a:gd name="T33" fmla="*/ 54 h 165"/>
                <a:gd name="T34" fmla="*/ 130 w 130"/>
                <a:gd name="T35" fmla="*/ 65 h 165"/>
                <a:gd name="T36" fmla="*/ 130 w 130"/>
                <a:gd name="T37" fmla="*/ 78 h 165"/>
                <a:gd name="T38" fmla="*/ 130 w 130"/>
                <a:gd name="T39" fmla="*/ 91 h 165"/>
                <a:gd name="T40" fmla="*/ 127 w 130"/>
                <a:gd name="T41" fmla="*/ 104 h 165"/>
                <a:gd name="T42" fmla="*/ 122 w 130"/>
                <a:gd name="T43" fmla="*/ 116 h 165"/>
                <a:gd name="T44" fmla="*/ 3 w 130"/>
                <a:gd name="T45" fmla="*/ 148 h 165"/>
                <a:gd name="T46" fmla="*/ 14 w 130"/>
                <a:gd name="T47" fmla="*/ 153 h 165"/>
                <a:gd name="T48" fmla="*/ 26 w 130"/>
                <a:gd name="T49" fmla="*/ 157 h 165"/>
                <a:gd name="T50" fmla="*/ 37 w 130"/>
                <a:gd name="T51" fmla="*/ 158 h 165"/>
                <a:gd name="T52" fmla="*/ 49 w 130"/>
                <a:gd name="T53" fmla="*/ 158 h 165"/>
                <a:gd name="T54" fmla="*/ 60 w 130"/>
                <a:gd name="T55" fmla="*/ 157 h 165"/>
                <a:gd name="T56" fmla="*/ 72 w 130"/>
                <a:gd name="T57" fmla="*/ 153 h 165"/>
                <a:gd name="T58" fmla="*/ 83 w 130"/>
                <a:gd name="T59" fmla="*/ 148 h 165"/>
                <a:gd name="T60" fmla="*/ 93 w 130"/>
                <a:gd name="T61" fmla="*/ 142 h 165"/>
                <a:gd name="T62" fmla="*/ 103 w 130"/>
                <a:gd name="T63" fmla="*/ 134 h 165"/>
                <a:gd name="T64" fmla="*/ 109 w 130"/>
                <a:gd name="T65" fmla="*/ 124 h 165"/>
                <a:gd name="T66" fmla="*/ 119 w 130"/>
                <a:gd name="T67" fmla="*/ 121 h 165"/>
                <a:gd name="T68" fmla="*/ 112 w 130"/>
                <a:gd name="T69" fmla="*/ 130 h 165"/>
                <a:gd name="T70" fmla="*/ 103 w 130"/>
                <a:gd name="T71" fmla="*/ 140 h 165"/>
                <a:gd name="T72" fmla="*/ 93 w 130"/>
                <a:gd name="T73" fmla="*/ 148 h 165"/>
                <a:gd name="T74" fmla="*/ 81 w 130"/>
                <a:gd name="T75" fmla="*/ 155 h 165"/>
                <a:gd name="T76" fmla="*/ 70 w 130"/>
                <a:gd name="T77" fmla="*/ 160 h 165"/>
                <a:gd name="T78" fmla="*/ 58 w 130"/>
                <a:gd name="T79" fmla="*/ 163 h 165"/>
                <a:gd name="T80" fmla="*/ 45 w 130"/>
                <a:gd name="T81" fmla="*/ 165 h 165"/>
                <a:gd name="T82" fmla="*/ 32 w 130"/>
                <a:gd name="T83" fmla="*/ 163 h 165"/>
                <a:gd name="T84" fmla="*/ 19 w 130"/>
                <a:gd name="T85" fmla="*/ 161 h 165"/>
                <a:gd name="T86" fmla="*/ 8 w 130"/>
                <a:gd name="T87" fmla="*/ 157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0" h="165">
                  <a:moveTo>
                    <a:pt x="119" y="121"/>
                  </a:moveTo>
                  <a:lnTo>
                    <a:pt x="114" y="117"/>
                  </a:lnTo>
                  <a:lnTo>
                    <a:pt x="116" y="114"/>
                  </a:lnTo>
                  <a:lnTo>
                    <a:pt x="117" y="109"/>
                  </a:lnTo>
                  <a:lnTo>
                    <a:pt x="119" y="106"/>
                  </a:lnTo>
                  <a:lnTo>
                    <a:pt x="121" y="103"/>
                  </a:lnTo>
                  <a:lnTo>
                    <a:pt x="122" y="98"/>
                  </a:lnTo>
                  <a:lnTo>
                    <a:pt x="122" y="94"/>
                  </a:lnTo>
                  <a:lnTo>
                    <a:pt x="124" y="90"/>
                  </a:lnTo>
                  <a:lnTo>
                    <a:pt x="124" y="86"/>
                  </a:lnTo>
                  <a:lnTo>
                    <a:pt x="125" y="83"/>
                  </a:lnTo>
                  <a:lnTo>
                    <a:pt x="125" y="78"/>
                  </a:lnTo>
                  <a:lnTo>
                    <a:pt x="125" y="75"/>
                  </a:lnTo>
                  <a:lnTo>
                    <a:pt x="124" y="70"/>
                  </a:lnTo>
                  <a:lnTo>
                    <a:pt x="124" y="67"/>
                  </a:lnTo>
                  <a:lnTo>
                    <a:pt x="124" y="62"/>
                  </a:lnTo>
                  <a:lnTo>
                    <a:pt x="122" y="59"/>
                  </a:lnTo>
                  <a:lnTo>
                    <a:pt x="122" y="55"/>
                  </a:lnTo>
                  <a:lnTo>
                    <a:pt x="121" y="50"/>
                  </a:lnTo>
                  <a:lnTo>
                    <a:pt x="119" y="47"/>
                  </a:lnTo>
                  <a:lnTo>
                    <a:pt x="117" y="44"/>
                  </a:lnTo>
                  <a:lnTo>
                    <a:pt x="116" y="41"/>
                  </a:lnTo>
                  <a:lnTo>
                    <a:pt x="114" y="37"/>
                  </a:lnTo>
                  <a:lnTo>
                    <a:pt x="112" y="34"/>
                  </a:lnTo>
                  <a:lnTo>
                    <a:pt x="111" y="31"/>
                  </a:lnTo>
                  <a:lnTo>
                    <a:pt x="107" y="28"/>
                  </a:lnTo>
                  <a:lnTo>
                    <a:pt x="106" y="24"/>
                  </a:lnTo>
                  <a:lnTo>
                    <a:pt x="103" y="21"/>
                  </a:lnTo>
                  <a:lnTo>
                    <a:pt x="99" y="18"/>
                  </a:lnTo>
                  <a:lnTo>
                    <a:pt x="98" y="14"/>
                  </a:lnTo>
                  <a:lnTo>
                    <a:pt x="94" y="13"/>
                  </a:lnTo>
                  <a:lnTo>
                    <a:pt x="91" y="10"/>
                  </a:lnTo>
                  <a:lnTo>
                    <a:pt x="86" y="8"/>
                  </a:lnTo>
                  <a:lnTo>
                    <a:pt x="83" y="5"/>
                  </a:lnTo>
                  <a:lnTo>
                    <a:pt x="86" y="0"/>
                  </a:lnTo>
                  <a:lnTo>
                    <a:pt x="90" y="3"/>
                  </a:lnTo>
                  <a:lnTo>
                    <a:pt x="94" y="5"/>
                  </a:lnTo>
                  <a:lnTo>
                    <a:pt x="98" y="8"/>
                  </a:lnTo>
                  <a:lnTo>
                    <a:pt x="101" y="11"/>
                  </a:lnTo>
                  <a:lnTo>
                    <a:pt x="104" y="13"/>
                  </a:lnTo>
                  <a:lnTo>
                    <a:pt x="107" y="16"/>
                  </a:lnTo>
                  <a:lnTo>
                    <a:pt x="111" y="19"/>
                  </a:lnTo>
                  <a:lnTo>
                    <a:pt x="112" y="23"/>
                  </a:lnTo>
                  <a:lnTo>
                    <a:pt x="116" y="26"/>
                  </a:lnTo>
                  <a:lnTo>
                    <a:pt x="117" y="31"/>
                  </a:lnTo>
                  <a:lnTo>
                    <a:pt x="119" y="34"/>
                  </a:lnTo>
                  <a:lnTo>
                    <a:pt x="122" y="37"/>
                  </a:lnTo>
                  <a:lnTo>
                    <a:pt x="124" y="42"/>
                  </a:lnTo>
                  <a:lnTo>
                    <a:pt x="125" y="45"/>
                  </a:lnTo>
                  <a:lnTo>
                    <a:pt x="127" y="49"/>
                  </a:lnTo>
                  <a:lnTo>
                    <a:pt x="127" y="54"/>
                  </a:lnTo>
                  <a:lnTo>
                    <a:pt x="129" y="57"/>
                  </a:lnTo>
                  <a:lnTo>
                    <a:pt x="129" y="62"/>
                  </a:lnTo>
                  <a:lnTo>
                    <a:pt x="130" y="65"/>
                  </a:lnTo>
                  <a:lnTo>
                    <a:pt x="130" y="70"/>
                  </a:lnTo>
                  <a:lnTo>
                    <a:pt x="130" y="75"/>
                  </a:lnTo>
                  <a:lnTo>
                    <a:pt x="130" y="78"/>
                  </a:lnTo>
                  <a:lnTo>
                    <a:pt x="130" y="83"/>
                  </a:lnTo>
                  <a:lnTo>
                    <a:pt x="130" y="86"/>
                  </a:lnTo>
                  <a:lnTo>
                    <a:pt x="130" y="91"/>
                  </a:lnTo>
                  <a:lnTo>
                    <a:pt x="129" y="96"/>
                  </a:lnTo>
                  <a:lnTo>
                    <a:pt x="127" y="99"/>
                  </a:lnTo>
                  <a:lnTo>
                    <a:pt x="127" y="104"/>
                  </a:lnTo>
                  <a:lnTo>
                    <a:pt x="125" y="108"/>
                  </a:lnTo>
                  <a:lnTo>
                    <a:pt x="124" y="112"/>
                  </a:lnTo>
                  <a:lnTo>
                    <a:pt x="122" y="116"/>
                  </a:lnTo>
                  <a:lnTo>
                    <a:pt x="119" y="121"/>
                  </a:lnTo>
                  <a:close/>
                  <a:moveTo>
                    <a:pt x="0" y="153"/>
                  </a:moveTo>
                  <a:lnTo>
                    <a:pt x="3" y="148"/>
                  </a:lnTo>
                  <a:lnTo>
                    <a:pt x="6" y="150"/>
                  </a:lnTo>
                  <a:lnTo>
                    <a:pt x="9" y="152"/>
                  </a:lnTo>
                  <a:lnTo>
                    <a:pt x="14" y="153"/>
                  </a:lnTo>
                  <a:lnTo>
                    <a:pt x="18" y="155"/>
                  </a:lnTo>
                  <a:lnTo>
                    <a:pt x="21" y="155"/>
                  </a:lnTo>
                  <a:lnTo>
                    <a:pt x="26" y="157"/>
                  </a:lnTo>
                  <a:lnTo>
                    <a:pt x="29" y="158"/>
                  </a:lnTo>
                  <a:lnTo>
                    <a:pt x="34" y="158"/>
                  </a:lnTo>
                  <a:lnTo>
                    <a:pt x="37" y="158"/>
                  </a:lnTo>
                  <a:lnTo>
                    <a:pt x="41" y="158"/>
                  </a:lnTo>
                  <a:lnTo>
                    <a:pt x="45" y="158"/>
                  </a:lnTo>
                  <a:lnTo>
                    <a:pt x="49" y="158"/>
                  </a:lnTo>
                  <a:lnTo>
                    <a:pt x="54" y="158"/>
                  </a:lnTo>
                  <a:lnTo>
                    <a:pt x="57" y="157"/>
                  </a:lnTo>
                  <a:lnTo>
                    <a:pt x="60" y="157"/>
                  </a:lnTo>
                  <a:lnTo>
                    <a:pt x="65" y="155"/>
                  </a:lnTo>
                  <a:lnTo>
                    <a:pt x="68" y="155"/>
                  </a:lnTo>
                  <a:lnTo>
                    <a:pt x="72" y="153"/>
                  </a:lnTo>
                  <a:lnTo>
                    <a:pt x="76" y="152"/>
                  </a:lnTo>
                  <a:lnTo>
                    <a:pt x="80" y="150"/>
                  </a:lnTo>
                  <a:lnTo>
                    <a:pt x="83" y="148"/>
                  </a:lnTo>
                  <a:lnTo>
                    <a:pt x="86" y="147"/>
                  </a:lnTo>
                  <a:lnTo>
                    <a:pt x="90" y="143"/>
                  </a:lnTo>
                  <a:lnTo>
                    <a:pt x="93" y="142"/>
                  </a:lnTo>
                  <a:lnTo>
                    <a:pt x="96" y="139"/>
                  </a:lnTo>
                  <a:lnTo>
                    <a:pt x="99" y="137"/>
                  </a:lnTo>
                  <a:lnTo>
                    <a:pt x="103" y="134"/>
                  </a:lnTo>
                  <a:lnTo>
                    <a:pt x="104" y="130"/>
                  </a:lnTo>
                  <a:lnTo>
                    <a:pt x="107" y="127"/>
                  </a:lnTo>
                  <a:lnTo>
                    <a:pt x="109" y="124"/>
                  </a:lnTo>
                  <a:lnTo>
                    <a:pt x="112" y="121"/>
                  </a:lnTo>
                  <a:lnTo>
                    <a:pt x="114" y="117"/>
                  </a:lnTo>
                  <a:lnTo>
                    <a:pt x="119" y="121"/>
                  </a:lnTo>
                  <a:lnTo>
                    <a:pt x="117" y="124"/>
                  </a:lnTo>
                  <a:lnTo>
                    <a:pt x="114" y="127"/>
                  </a:lnTo>
                  <a:lnTo>
                    <a:pt x="112" y="130"/>
                  </a:lnTo>
                  <a:lnTo>
                    <a:pt x="109" y="135"/>
                  </a:lnTo>
                  <a:lnTo>
                    <a:pt x="106" y="137"/>
                  </a:lnTo>
                  <a:lnTo>
                    <a:pt x="103" y="140"/>
                  </a:lnTo>
                  <a:lnTo>
                    <a:pt x="99" y="143"/>
                  </a:lnTo>
                  <a:lnTo>
                    <a:pt x="96" y="147"/>
                  </a:lnTo>
                  <a:lnTo>
                    <a:pt x="93" y="148"/>
                  </a:lnTo>
                  <a:lnTo>
                    <a:pt x="90" y="152"/>
                  </a:lnTo>
                  <a:lnTo>
                    <a:pt x="86" y="153"/>
                  </a:lnTo>
                  <a:lnTo>
                    <a:pt x="81" y="155"/>
                  </a:lnTo>
                  <a:lnTo>
                    <a:pt x="78" y="157"/>
                  </a:lnTo>
                  <a:lnTo>
                    <a:pt x="75" y="158"/>
                  </a:lnTo>
                  <a:lnTo>
                    <a:pt x="70" y="160"/>
                  </a:lnTo>
                  <a:lnTo>
                    <a:pt x="67" y="161"/>
                  </a:lnTo>
                  <a:lnTo>
                    <a:pt x="62" y="163"/>
                  </a:lnTo>
                  <a:lnTo>
                    <a:pt x="58" y="163"/>
                  </a:lnTo>
                  <a:lnTo>
                    <a:pt x="54" y="163"/>
                  </a:lnTo>
                  <a:lnTo>
                    <a:pt x="50" y="165"/>
                  </a:lnTo>
                  <a:lnTo>
                    <a:pt x="45" y="165"/>
                  </a:lnTo>
                  <a:lnTo>
                    <a:pt x="41" y="165"/>
                  </a:lnTo>
                  <a:lnTo>
                    <a:pt x="37" y="165"/>
                  </a:lnTo>
                  <a:lnTo>
                    <a:pt x="32" y="163"/>
                  </a:lnTo>
                  <a:lnTo>
                    <a:pt x="29" y="163"/>
                  </a:lnTo>
                  <a:lnTo>
                    <a:pt x="24" y="163"/>
                  </a:lnTo>
                  <a:lnTo>
                    <a:pt x="19" y="161"/>
                  </a:lnTo>
                  <a:lnTo>
                    <a:pt x="16" y="160"/>
                  </a:lnTo>
                  <a:lnTo>
                    <a:pt x="11" y="158"/>
                  </a:lnTo>
                  <a:lnTo>
                    <a:pt x="8" y="157"/>
                  </a:lnTo>
                  <a:lnTo>
                    <a:pt x="3" y="155"/>
                  </a:lnTo>
                  <a:lnTo>
                    <a:pt x="0" y="153"/>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8" name="Freeform 813"/>
            <p:cNvSpPr>
              <a:spLocks noEditPoints="1"/>
            </p:cNvSpPr>
            <p:nvPr/>
          </p:nvSpPr>
          <p:spPr bwMode="auto">
            <a:xfrm>
              <a:off x="2143125" y="1304925"/>
              <a:ext cx="2001838" cy="1765300"/>
            </a:xfrm>
            <a:custGeom>
              <a:avLst/>
              <a:gdLst>
                <a:gd name="T0" fmla="*/ 338 w 1261"/>
                <a:gd name="T1" fmla="*/ 1104 h 1112"/>
                <a:gd name="T2" fmla="*/ 0 w 1261"/>
                <a:gd name="T3" fmla="*/ 547 h 1112"/>
                <a:gd name="T4" fmla="*/ 8 w 1261"/>
                <a:gd name="T5" fmla="*/ 542 h 1112"/>
                <a:gd name="T6" fmla="*/ 0 w 1261"/>
                <a:gd name="T7" fmla="*/ 547 h 1112"/>
                <a:gd name="T8" fmla="*/ 0 w 1261"/>
                <a:gd name="T9" fmla="*/ 546 h 1112"/>
                <a:gd name="T10" fmla="*/ 0 w 1261"/>
                <a:gd name="T11" fmla="*/ 544 h 1112"/>
                <a:gd name="T12" fmla="*/ 0 w 1261"/>
                <a:gd name="T13" fmla="*/ 542 h 1112"/>
                <a:gd name="T14" fmla="*/ 2 w 1261"/>
                <a:gd name="T15" fmla="*/ 541 h 1112"/>
                <a:gd name="T16" fmla="*/ 3 w 1261"/>
                <a:gd name="T17" fmla="*/ 541 h 1112"/>
                <a:gd name="T18" fmla="*/ 5 w 1261"/>
                <a:gd name="T19" fmla="*/ 541 h 1112"/>
                <a:gd name="T20" fmla="*/ 6 w 1261"/>
                <a:gd name="T21" fmla="*/ 541 h 1112"/>
                <a:gd name="T22" fmla="*/ 8 w 1261"/>
                <a:gd name="T23" fmla="*/ 542 h 1112"/>
                <a:gd name="T24" fmla="*/ 6 w 1261"/>
                <a:gd name="T25" fmla="*/ 549 h 1112"/>
                <a:gd name="T26" fmla="*/ 923 w 1261"/>
                <a:gd name="T27" fmla="*/ 0 h 1112"/>
                <a:gd name="T28" fmla="*/ 928 w 1261"/>
                <a:gd name="T29" fmla="*/ 8 h 1112"/>
                <a:gd name="T30" fmla="*/ 923 w 1261"/>
                <a:gd name="T31" fmla="*/ 0 h 1112"/>
                <a:gd name="T32" fmla="*/ 924 w 1261"/>
                <a:gd name="T33" fmla="*/ 0 h 1112"/>
                <a:gd name="T34" fmla="*/ 926 w 1261"/>
                <a:gd name="T35" fmla="*/ 0 h 1112"/>
                <a:gd name="T36" fmla="*/ 928 w 1261"/>
                <a:gd name="T37" fmla="*/ 0 h 1112"/>
                <a:gd name="T38" fmla="*/ 929 w 1261"/>
                <a:gd name="T39" fmla="*/ 2 h 1112"/>
                <a:gd name="T40" fmla="*/ 931 w 1261"/>
                <a:gd name="T41" fmla="*/ 3 h 1112"/>
                <a:gd name="T42" fmla="*/ 931 w 1261"/>
                <a:gd name="T43" fmla="*/ 5 h 1112"/>
                <a:gd name="T44" fmla="*/ 929 w 1261"/>
                <a:gd name="T45" fmla="*/ 7 h 1112"/>
                <a:gd name="T46" fmla="*/ 928 w 1261"/>
                <a:gd name="T47" fmla="*/ 8 h 1112"/>
                <a:gd name="T48" fmla="*/ 921 w 1261"/>
                <a:gd name="T49" fmla="*/ 7 h 1112"/>
                <a:gd name="T50" fmla="*/ 1259 w 1261"/>
                <a:gd name="T51" fmla="*/ 564 h 1112"/>
                <a:gd name="T52" fmla="*/ 1251 w 1261"/>
                <a:gd name="T53" fmla="*/ 568 h 1112"/>
                <a:gd name="T54" fmla="*/ 1259 w 1261"/>
                <a:gd name="T55" fmla="*/ 564 h 1112"/>
                <a:gd name="T56" fmla="*/ 1259 w 1261"/>
                <a:gd name="T57" fmla="*/ 565 h 1112"/>
                <a:gd name="T58" fmla="*/ 1259 w 1261"/>
                <a:gd name="T59" fmla="*/ 567 h 1112"/>
                <a:gd name="T60" fmla="*/ 1259 w 1261"/>
                <a:gd name="T61" fmla="*/ 568 h 1112"/>
                <a:gd name="T62" fmla="*/ 1258 w 1261"/>
                <a:gd name="T63" fmla="*/ 570 h 1112"/>
                <a:gd name="T64" fmla="*/ 1256 w 1261"/>
                <a:gd name="T65" fmla="*/ 570 h 1112"/>
                <a:gd name="T66" fmla="*/ 1254 w 1261"/>
                <a:gd name="T67" fmla="*/ 570 h 1112"/>
                <a:gd name="T68" fmla="*/ 1253 w 1261"/>
                <a:gd name="T69" fmla="*/ 570 h 1112"/>
                <a:gd name="T70" fmla="*/ 1251 w 1261"/>
                <a:gd name="T71" fmla="*/ 568 h 1112"/>
                <a:gd name="T72" fmla="*/ 1253 w 1261"/>
                <a:gd name="T73" fmla="*/ 562 h 1112"/>
                <a:gd name="T74" fmla="*/ 336 w 1261"/>
                <a:gd name="T75" fmla="*/ 1111 h 1112"/>
                <a:gd name="T76" fmla="*/ 331 w 1261"/>
                <a:gd name="T77" fmla="*/ 1102 h 1112"/>
                <a:gd name="T78" fmla="*/ 336 w 1261"/>
                <a:gd name="T79" fmla="*/ 1111 h 1112"/>
                <a:gd name="T80" fmla="*/ 335 w 1261"/>
                <a:gd name="T81" fmla="*/ 1112 h 1112"/>
                <a:gd name="T82" fmla="*/ 333 w 1261"/>
                <a:gd name="T83" fmla="*/ 1111 h 1112"/>
                <a:gd name="T84" fmla="*/ 331 w 1261"/>
                <a:gd name="T85" fmla="*/ 1111 h 1112"/>
                <a:gd name="T86" fmla="*/ 330 w 1261"/>
                <a:gd name="T87" fmla="*/ 1109 h 1112"/>
                <a:gd name="T88" fmla="*/ 328 w 1261"/>
                <a:gd name="T89" fmla="*/ 1107 h 1112"/>
                <a:gd name="T90" fmla="*/ 328 w 1261"/>
                <a:gd name="T91" fmla="*/ 1106 h 1112"/>
                <a:gd name="T92" fmla="*/ 330 w 1261"/>
                <a:gd name="T93" fmla="*/ 1104 h 1112"/>
                <a:gd name="T94" fmla="*/ 331 w 1261"/>
                <a:gd name="T95" fmla="*/ 1102 h 1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261" h="1112">
                  <a:moveTo>
                    <a:pt x="8" y="542"/>
                  </a:moveTo>
                  <a:lnTo>
                    <a:pt x="338" y="1104"/>
                  </a:lnTo>
                  <a:lnTo>
                    <a:pt x="330" y="1109"/>
                  </a:lnTo>
                  <a:lnTo>
                    <a:pt x="0" y="547"/>
                  </a:lnTo>
                  <a:lnTo>
                    <a:pt x="2" y="541"/>
                  </a:lnTo>
                  <a:lnTo>
                    <a:pt x="8" y="542"/>
                  </a:lnTo>
                  <a:close/>
                  <a:moveTo>
                    <a:pt x="8" y="542"/>
                  </a:moveTo>
                  <a:lnTo>
                    <a:pt x="0" y="547"/>
                  </a:lnTo>
                  <a:lnTo>
                    <a:pt x="0" y="546"/>
                  </a:lnTo>
                  <a:lnTo>
                    <a:pt x="0" y="546"/>
                  </a:lnTo>
                  <a:lnTo>
                    <a:pt x="0" y="544"/>
                  </a:lnTo>
                  <a:lnTo>
                    <a:pt x="0" y="544"/>
                  </a:lnTo>
                  <a:lnTo>
                    <a:pt x="0" y="542"/>
                  </a:lnTo>
                  <a:lnTo>
                    <a:pt x="0" y="542"/>
                  </a:lnTo>
                  <a:lnTo>
                    <a:pt x="0" y="541"/>
                  </a:lnTo>
                  <a:lnTo>
                    <a:pt x="2" y="541"/>
                  </a:lnTo>
                  <a:lnTo>
                    <a:pt x="2" y="541"/>
                  </a:lnTo>
                  <a:lnTo>
                    <a:pt x="3" y="541"/>
                  </a:lnTo>
                  <a:lnTo>
                    <a:pt x="3" y="541"/>
                  </a:lnTo>
                  <a:lnTo>
                    <a:pt x="5" y="541"/>
                  </a:lnTo>
                  <a:lnTo>
                    <a:pt x="5" y="541"/>
                  </a:lnTo>
                  <a:lnTo>
                    <a:pt x="6" y="541"/>
                  </a:lnTo>
                  <a:lnTo>
                    <a:pt x="6" y="542"/>
                  </a:lnTo>
                  <a:lnTo>
                    <a:pt x="8" y="542"/>
                  </a:lnTo>
                  <a:close/>
                  <a:moveTo>
                    <a:pt x="928" y="8"/>
                  </a:moveTo>
                  <a:lnTo>
                    <a:pt x="6" y="549"/>
                  </a:lnTo>
                  <a:lnTo>
                    <a:pt x="2" y="541"/>
                  </a:lnTo>
                  <a:lnTo>
                    <a:pt x="923" y="0"/>
                  </a:lnTo>
                  <a:lnTo>
                    <a:pt x="929" y="2"/>
                  </a:lnTo>
                  <a:lnTo>
                    <a:pt x="928" y="8"/>
                  </a:lnTo>
                  <a:close/>
                  <a:moveTo>
                    <a:pt x="928" y="8"/>
                  </a:moveTo>
                  <a:lnTo>
                    <a:pt x="923" y="0"/>
                  </a:lnTo>
                  <a:lnTo>
                    <a:pt x="924" y="0"/>
                  </a:lnTo>
                  <a:lnTo>
                    <a:pt x="924" y="0"/>
                  </a:lnTo>
                  <a:lnTo>
                    <a:pt x="926" y="0"/>
                  </a:lnTo>
                  <a:lnTo>
                    <a:pt x="926" y="0"/>
                  </a:lnTo>
                  <a:lnTo>
                    <a:pt x="928" y="0"/>
                  </a:lnTo>
                  <a:lnTo>
                    <a:pt x="928" y="0"/>
                  </a:lnTo>
                  <a:lnTo>
                    <a:pt x="929" y="2"/>
                  </a:lnTo>
                  <a:lnTo>
                    <a:pt x="929" y="2"/>
                  </a:lnTo>
                  <a:lnTo>
                    <a:pt x="929" y="3"/>
                  </a:lnTo>
                  <a:lnTo>
                    <a:pt x="931" y="3"/>
                  </a:lnTo>
                  <a:lnTo>
                    <a:pt x="931" y="5"/>
                  </a:lnTo>
                  <a:lnTo>
                    <a:pt x="931" y="5"/>
                  </a:lnTo>
                  <a:lnTo>
                    <a:pt x="929" y="7"/>
                  </a:lnTo>
                  <a:lnTo>
                    <a:pt x="929" y="7"/>
                  </a:lnTo>
                  <a:lnTo>
                    <a:pt x="929" y="8"/>
                  </a:lnTo>
                  <a:lnTo>
                    <a:pt x="928" y="8"/>
                  </a:lnTo>
                  <a:close/>
                  <a:moveTo>
                    <a:pt x="1251" y="568"/>
                  </a:moveTo>
                  <a:lnTo>
                    <a:pt x="921" y="7"/>
                  </a:lnTo>
                  <a:lnTo>
                    <a:pt x="929" y="2"/>
                  </a:lnTo>
                  <a:lnTo>
                    <a:pt x="1259" y="564"/>
                  </a:lnTo>
                  <a:lnTo>
                    <a:pt x="1258" y="570"/>
                  </a:lnTo>
                  <a:lnTo>
                    <a:pt x="1251" y="568"/>
                  </a:lnTo>
                  <a:close/>
                  <a:moveTo>
                    <a:pt x="1251" y="568"/>
                  </a:moveTo>
                  <a:lnTo>
                    <a:pt x="1259" y="564"/>
                  </a:lnTo>
                  <a:lnTo>
                    <a:pt x="1259" y="565"/>
                  </a:lnTo>
                  <a:lnTo>
                    <a:pt x="1259" y="565"/>
                  </a:lnTo>
                  <a:lnTo>
                    <a:pt x="1261" y="567"/>
                  </a:lnTo>
                  <a:lnTo>
                    <a:pt x="1259" y="567"/>
                  </a:lnTo>
                  <a:lnTo>
                    <a:pt x="1259" y="568"/>
                  </a:lnTo>
                  <a:lnTo>
                    <a:pt x="1259" y="568"/>
                  </a:lnTo>
                  <a:lnTo>
                    <a:pt x="1259" y="570"/>
                  </a:lnTo>
                  <a:lnTo>
                    <a:pt x="1258" y="570"/>
                  </a:lnTo>
                  <a:lnTo>
                    <a:pt x="1258" y="570"/>
                  </a:lnTo>
                  <a:lnTo>
                    <a:pt x="1256" y="570"/>
                  </a:lnTo>
                  <a:lnTo>
                    <a:pt x="1256" y="570"/>
                  </a:lnTo>
                  <a:lnTo>
                    <a:pt x="1254" y="570"/>
                  </a:lnTo>
                  <a:lnTo>
                    <a:pt x="1254" y="570"/>
                  </a:lnTo>
                  <a:lnTo>
                    <a:pt x="1253" y="570"/>
                  </a:lnTo>
                  <a:lnTo>
                    <a:pt x="1253" y="568"/>
                  </a:lnTo>
                  <a:lnTo>
                    <a:pt x="1251" y="568"/>
                  </a:lnTo>
                  <a:close/>
                  <a:moveTo>
                    <a:pt x="331" y="1102"/>
                  </a:moveTo>
                  <a:lnTo>
                    <a:pt x="1253" y="562"/>
                  </a:lnTo>
                  <a:lnTo>
                    <a:pt x="1258" y="570"/>
                  </a:lnTo>
                  <a:lnTo>
                    <a:pt x="336" y="1111"/>
                  </a:lnTo>
                  <a:lnTo>
                    <a:pt x="330" y="1109"/>
                  </a:lnTo>
                  <a:lnTo>
                    <a:pt x="331" y="1102"/>
                  </a:lnTo>
                  <a:close/>
                  <a:moveTo>
                    <a:pt x="331" y="1102"/>
                  </a:moveTo>
                  <a:lnTo>
                    <a:pt x="336" y="1111"/>
                  </a:lnTo>
                  <a:lnTo>
                    <a:pt x="335" y="1111"/>
                  </a:lnTo>
                  <a:lnTo>
                    <a:pt x="335" y="1112"/>
                  </a:lnTo>
                  <a:lnTo>
                    <a:pt x="333" y="1112"/>
                  </a:lnTo>
                  <a:lnTo>
                    <a:pt x="333" y="1111"/>
                  </a:lnTo>
                  <a:lnTo>
                    <a:pt x="331" y="1111"/>
                  </a:lnTo>
                  <a:lnTo>
                    <a:pt x="331" y="1111"/>
                  </a:lnTo>
                  <a:lnTo>
                    <a:pt x="330" y="1111"/>
                  </a:lnTo>
                  <a:lnTo>
                    <a:pt x="330" y="1109"/>
                  </a:lnTo>
                  <a:lnTo>
                    <a:pt x="330" y="1109"/>
                  </a:lnTo>
                  <a:lnTo>
                    <a:pt x="328" y="1107"/>
                  </a:lnTo>
                  <a:lnTo>
                    <a:pt x="328" y="1106"/>
                  </a:lnTo>
                  <a:lnTo>
                    <a:pt x="328" y="1106"/>
                  </a:lnTo>
                  <a:lnTo>
                    <a:pt x="330" y="1104"/>
                  </a:lnTo>
                  <a:lnTo>
                    <a:pt x="330" y="1104"/>
                  </a:lnTo>
                  <a:lnTo>
                    <a:pt x="330" y="1102"/>
                  </a:lnTo>
                  <a:lnTo>
                    <a:pt x="331" y="110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79" name="Rectangle 814"/>
            <p:cNvSpPr>
              <a:spLocks noChangeArrowheads="1"/>
            </p:cNvSpPr>
            <p:nvPr/>
          </p:nvSpPr>
          <p:spPr bwMode="auto">
            <a:xfrm>
              <a:off x="3408363" y="2676525"/>
              <a:ext cx="188913"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373435"/>
                  </a:solidFill>
                  <a:effectLst/>
                  <a:latin typeface="Arial" panose="020B0604020202020204" pitchFamily="34" charset="0"/>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280" name="Rectangle 815"/>
            <p:cNvSpPr>
              <a:spLocks noChangeArrowheads="1"/>
            </p:cNvSpPr>
            <p:nvPr/>
          </p:nvSpPr>
          <p:spPr bwMode="auto">
            <a:xfrm>
              <a:off x="2233613" y="2605088"/>
              <a:ext cx="207963"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373435"/>
                  </a:solidFill>
                  <a:effectLst/>
                  <a:latin typeface="Arial" panose="020B0604020202020204" pitchFamily="34" charset="0"/>
                </a:rPr>
                <a:t>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281" name="Rectangle 816"/>
            <p:cNvSpPr>
              <a:spLocks noChangeArrowheads="1"/>
            </p:cNvSpPr>
            <p:nvPr/>
          </p:nvSpPr>
          <p:spPr bwMode="auto">
            <a:xfrm>
              <a:off x="2070100" y="3189288"/>
              <a:ext cx="22089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66FF"/>
                  </a:solidFill>
                  <a:effectLst/>
                  <a:latin typeface="Arial" panose="020B0604020202020204" pitchFamily="34" charset="0"/>
                </a:rPr>
                <a:t>Length to Breadth</a:t>
              </a:r>
              <a:endParaRPr kumimoji="0" lang="en-US" altLang="en-US" sz="1800" b="0" i="0" u="none" strike="noStrike" cap="none" normalizeH="0" baseline="0" dirty="0">
                <a:ln>
                  <a:noFill/>
                </a:ln>
                <a:solidFill>
                  <a:srgbClr val="0066FF"/>
                </a:solidFill>
                <a:effectLst/>
                <a:latin typeface="Arial" panose="020B0604020202020204" pitchFamily="34" charset="0"/>
              </a:endParaRPr>
            </a:p>
          </p:txBody>
        </p:sp>
      </p:grpSp>
      <p:grpSp>
        <p:nvGrpSpPr>
          <p:cNvPr id="3" name="Group 2"/>
          <p:cNvGrpSpPr/>
          <p:nvPr/>
        </p:nvGrpSpPr>
        <p:grpSpPr>
          <a:xfrm>
            <a:off x="6375400" y="4656138"/>
            <a:ext cx="3746501" cy="1736527"/>
            <a:chOff x="6375400" y="4656138"/>
            <a:chExt cx="3746501" cy="1736527"/>
          </a:xfrm>
          <a:effectLst>
            <a:outerShdw blurRad="50800" dist="38100" dir="2700000" algn="tl" rotWithShape="0">
              <a:prstClr val="black">
                <a:alpha val="40000"/>
              </a:prstClr>
            </a:outerShdw>
          </a:effectLst>
        </p:grpSpPr>
        <p:sp>
          <p:nvSpPr>
            <p:cNvPr id="64301" name="Rectangle 836"/>
            <p:cNvSpPr>
              <a:spLocks noChangeArrowheads="1"/>
            </p:cNvSpPr>
            <p:nvPr/>
          </p:nvSpPr>
          <p:spPr bwMode="auto">
            <a:xfrm>
              <a:off x="6678613" y="5286375"/>
              <a:ext cx="14288" cy="273050"/>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02" name="Freeform 837"/>
            <p:cNvSpPr>
              <a:spLocks/>
            </p:cNvSpPr>
            <p:nvPr/>
          </p:nvSpPr>
          <p:spPr bwMode="auto">
            <a:xfrm>
              <a:off x="6683375" y="5151438"/>
              <a:ext cx="246063" cy="149225"/>
            </a:xfrm>
            <a:custGeom>
              <a:avLst/>
              <a:gdLst>
                <a:gd name="T0" fmla="*/ 155 w 155"/>
                <a:gd name="T1" fmla="*/ 9 h 94"/>
                <a:gd name="T2" fmla="*/ 5 w 155"/>
                <a:gd name="T3" fmla="*/ 94 h 94"/>
                <a:gd name="T4" fmla="*/ 0 w 155"/>
                <a:gd name="T5" fmla="*/ 85 h 94"/>
                <a:gd name="T6" fmla="*/ 150 w 155"/>
                <a:gd name="T7" fmla="*/ 0 h 94"/>
                <a:gd name="T8" fmla="*/ 155 w 155"/>
                <a:gd name="T9" fmla="*/ 9 h 94"/>
              </a:gdLst>
              <a:ahLst/>
              <a:cxnLst>
                <a:cxn ang="0">
                  <a:pos x="T0" y="T1"/>
                </a:cxn>
                <a:cxn ang="0">
                  <a:pos x="T2" y="T3"/>
                </a:cxn>
                <a:cxn ang="0">
                  <a:pos x="T4" y="T5"/>
                </a:cxn>
                <a:cxn ang="0">
                  <a:pos x="T6" y="T7"/>
                </a:cxn>
                <a:cxn ang="0">
                  <a:pos x="T8" y="T9"/>
                </a:cxn>
              </a:cxnLst>
              <a:rect l="0" t="0" r="r" b="b"/>
              <a:pathLst>
                <a:path w="155" h="94">
                  <a:moveTo>
                    <a:pt x="155" y="9"/>
                  </a:moveTo>
                  <a:lnTo>
                    <a:pt x="5" y="94"/>
                  </a:lnTo>
                  <a:lnTo>
                    <a:pt x="0" y="85"/>
                  </a:lnTo>
                  <a:lnTo>
                    <a:pt x="150" y="0"/>
                  </a:lnTo>
                  <a:lnTo>
                    <a:pt x="155" y="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03" name="Freeform 838"/>
            <p:cNvSpPr>
              <a:spLocks/>
            </p:cNvSpPr>
            <p:nvPr/>
          </p:nvSpPr>
          <p:spPr bwMode="auto">
            <a:xfrm>
              <a:off x="6921500" y="5141913"/>
              <a:ext cx="249238" cy="150813"/>
            </a:xfrm>
            <a:custGeom>
              <a:avLst/>
              <a:gdLst>
                <a:gd name="T0" fmla="*/ 152 w 157"/>
                <a:gd name="T1" fmla="*/ 95 h 95"/>
                <a:gd name="T2" fmla="*/ 0 w 157"/>
                <a:gd name="T3" fmla="*/ 8 h 95"/>
                <a:gd name="T4" fmla="*/ 5 w 157"/>
                <a:gd name="T5" fmla="*/ 0 h 95"/>
                <a:gd name="T6" fmla="*/ 157 w 157"/>
                <a:gd name="T7" fmla="*/ 86 h 95"/>
                <a:gd name="T8" fmla="*/ 152 w 157"/>
                <a:gd name="T9" fmla="*/ 95 h 95"/>
              </a:gdLst>
              <a:ahLst/>
              <a:cxnLst>
                <a:cxn ang="0">
                  <a:pos x="T0" y="T1"/>
                </a:cxn>
                <a:cxn ang="0">
                  <a:pos x="T2" y="T3"/>
                </a:cxn>
                <a:cxn ang="0">
                  <a:pos x="T4" y="T5"/>
                </a:cxn>
                <a:cxn ang="0">
                  <a:pos x="T6" y="T7"/>
                </a:cxn>
                <a:cxn ang="0">
                  <a:pos x="T8" y="T9"/>
                </a:cxn>
              </a:cxnLst>
              <a:rect l="0" t="0" r="r" b="b"/>
              <a:pathLst>
                <a:path w="157" h="95">
                  <a:moveTo>
                    <a:pt x="152" y="95"/>
                  </a:moveTo>
                  <a:lnTo>
                    <a:pt x="0" y="8"/>
                  </a:lnTo>
                  <a:lnTo>
                    <a:pt x="5" y="0"/>
                  </a:lnTo>
                  <a:lnTo>
                    <a:pt x="157" y="86"/>
                  </a:lnTo>
                  <a:lnTo>
                    <a:pt x="152" y="9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04" name="Rectangle 839"/>
            <p:cNvSpPr>
              <a:spLocks noChangeArrowheads="1"/>
            </p:cNvSpPr>
            <p:nvPr/>
          </p:nvSpPr>
          <p:spPr bwMode="auto">
            <a:xfrm>
              <a:off x="7158038" y="5294313"/>
              <a:ext cx="15875" cy="273050"/>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05" name="Freeform 840"/>
            <p:cNvSpPr>
              <a:spLocks/>
            </p:cNvSpPr>
            <p:nvPr/>
          </p:nvSpPr>
          <p:spPr bwMode="auto">
            <a:xfrm>
              <a:off x="6921500" y="5554663"/>
              <a:ext cx="246063" cy="149225"/>
            </a:xfrm>
            <a:custGeom>
              <a:avLst/>
              <a:gdLst>
                <a:gd name="T0" fmla="*/ 0 w 155"/>
                <a:gd name="T1" fmla="*/ 86 h 94"/>
                <a:gd name="T2" fmla="*/ 151 w 155"/>
                <a:gd name="T3" fmla="*/ 0 h 94"/>
                <a:gd name="T4" fmla="*/ 155 w 155"/>
                <a:gd name="T5" fmla="*/ 8 h 94"/>
                <a:gd name="T6" fmla="*/ 5 w 155"/>
                <a:gd name="T7" fmla="*/ 94 h 94"/>
                <a:gd name="T8" fmla="*/ 0 w 155"/>
                <a:gd name="T9" fmla="*/ 86 h 94"/>
              </a:gdLst>
              <a:ahLst/>
              <a:cxnLst>
                <a:cxn ang="0">
                  <a:pos x="T0" y="T1"/>
                </a:cxn>
                <a:cxn ang="0">
                  <a:pos x="T2" y="T3"/>
                </a:cxn>
                <a:cxn ang="0">
                  <a:pos x="T4" y="T5"/>
                </a:cxn>
                <a:cxn ang="0">
                  <a:pos x="T6" y="T7"/>
                </a:cxn>
                <a:cxn ang="0">
                  <a:pos x="T8" y="T9"/>
                </a:cxn>
              </a:cxnLst>
              <a:rect l="0" t="0" r="r" b="b"/>
              <a:pathLst>
                <a:path w="155" h="94">
                  <a:moveTo>
                    <a:pt x="0" y="86"/>
                  </a:moveTo>
                  <a:lnTo>
                    <a:pt x="151" y="0"/>
                  </a:lnTo>
                  <a:lnTo>
                    <a:pt x="155" y="8"/>
                  </a:lnTo>
                  <a:lnTo>
                    <a:pt x="5" y="94"/>
                  </a:lnTo>
                  <a:lnTo>
                    <a:pt x="0" y="8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06" name="Freeform 841"/>
            <p:cNvSpPr>
              <a:spLocks/>
            </p:cNvSpPr>
            <p:nvPr/>
          </p:nvSpPr>
          <p:spPr bwMode="auto">
            <a:xfrm>
              <a:off x="6683375" y="5561013"/>
              <a:ext cx="246063" cy="150813"/>
            </a:xfrm>
            <a:custGeom>
              <a:avLst/>
              <a:gdLst>
                <a:gd name="T0" fmla="*/ 5 w 155"/>
                <a:gd name="T1" fmla="*/ 0 h 95"/>
                <a:gd name="T2" fmla="*/ 155 w 155"/>
                <a:gd name="T3" fmla="*/ 85 h 95"/>
                <a:gd name="T4" fmla="*/ 150 w 155"/>
                <a:gd name="T5" fmla="*/ 95 h 95"/>
                <a:gd name="T6" fmla="*/ 0 w 155"/>
                <a:gd name="T7" fmla="*/ 9 h 95"/>
                <a:gd name="T8" fmla="*/ 5 w 155"/>
                <a:gd name="T9" fmla="*/ 0 h 95"/>
              </a:gdLst>
              <a:ahLst/>
              <a:cxnLst>
                <a:cxn ang="0">
                  <a:pos x="T0" y="T1"/>
                </a:cxn>
                <a:cxn ang="0">
                  <a:pos x="T2" y="T3"/>
                </a:cxn>
                <a:cxn ang="0">
                  <a:pos x="T4" y="T5"/>
                </a:cxn>
                <a:cxn ang="0">
                  <a:pos x="T6" y="T7"/>
                </a:cxn>
                <a:cxn ang="0">
                  <a:pos x="T8" y="T9"/>
                </a:cxn>
              </a:cxnLst>
              <a:rect l="0" t="0" r="r" b="b"/>
              <a:pathLst>
                <a:path w="155" h="95">
                  <a:moveTo>
                    <a:pt x="5" y="0"/>
                  </a:moveTo>
                  <a:lnTo>
                    <a:pt x="155" y="85"/>
                  </a:lnTo>
                  <a:lnTo>
                    <a:pt x="150" y="95"/>
                  </a:lnTo>
                  <a:lnTo>
                    <a:pt x="0" y="9"/>
                  </a:lnTo>
                  <a:lnTo>
                    <a:pt x="5"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07" name="Rectangle 842"/>
            <p:cNvSpPr>
              <a:spLocks noChangeArrowheads="1"/>
            </p:cNvSpPr>
            <p:nvPr/>
          </p:nvSpPr>
          <p:spPr bwMode="auto">
            <a:xfrm>
              <a:off x="6724650" y="5318125"/>
              <a:ext cx="15875" cy="228600"/>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08" name="Freeform 843"/>
            <p:cNvSpPr>
              <a:spLocks/>
            </p:cNvSpPr>
            <p:nvPr/>
          </p:nvSpPr>
          <p:spPr bwMode="auto">
            <a:xfrm>
              <a:off x="6921500" y="5207000"/>
              <a:ext cx="192088" cy="115888"/>
            </a:xfrm>
            <a:custGeom>
              <a:avLst/>
              <a:gdLst>
                <a:gd name="T0" fmla="*/ 116 w 121"/>
                <a:gd name="T1" fmla="*/ 73 h 73"/>
                <a:gd name="T2" fmla="*/ 0 w 121"/>
                <a:gd name="T3" fmla="*/ 8 h 73"/>
                <a:gd name="T4" fmla="*/ 5 w 121"/>
                <a:gd name="T5" fmla="*/ 0 h 73"/>
                <a:gd name="T6" fmla="*/ 121 w 121"/>
                <a:gd name="T7" fmla="*/ 65 h 73"/>
                <a:gd name="T8" fmla="*/ 116 w 121"/>
                <a:gd name="T9" fmla="*/ 73 h 73"/>
              </a:gdLst>
              <a:ahLst/>
              <a:cxnLst>
                <a:cxn ang="0">
                  <a:pos x="T0" y="T1"/>
                </a:cxn>
                <a:cxn ang="0">
                  <a:pos x="T2" y="T3"/>
                </a:cxn>
                <a:cxn ang="0">
                  <a:pos x="T4" y="T5"/>
                </a:cxn>
                <a:cxn ang="0">
                  <a:pos x="T6" y="T7"/>
                </a:cxn>
                <a:cxn ang="0">
                  <a:pos x="T8" y="T9"/>
                </a:cxn>
              </a:cxnLst>
              <a:rect l="0" t="0" r="r" b="b"/>
              <a:pathLst>
                <a:path w="121" h="73">
                  <a:moveTo>
                    <a:pt x="116" y="73"/>
                  </a:moveTo>
                  <a:lnTo>
                    <a:pt x="0" y="8"/>
                  </a:lnTo>
                  <a:lnTo>
                    <a:pt x="5" y="0"/>
                  </a:lnTo>
                  <a:lnTo>
                    <a:pt x="121" y="65"/>
                  </a:lnTo>
                  <a:lnTo>
                    <a:pt x="116" y="73"/>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09" name="Freeform 844"/>
            <p:cNvSpPr>
              <a:spLocks/>
            </p:cNvSpPr>
            <p:nvPr/>
          </p:nvSpPr>
          <p:spPr bwMode="auto">
            <a:xfrm>
              <a:off x="6921500" y="5538788"/>
              <a:ext cx="188913" cy="115888"/>
            </a:xfrm>
            <a:custGeom>
              <a:avLst/>
              <a:gdLst>
                <a:gd name="T0" fmla="*/ 0 w 119"/>
                <a:gd name="T1" fmla="*/ 65 h 73"/>
                <a:gd name="T2" fmla="*/ 116 w 119"/>
                <a:gd name="T3" fmla="*/ 0 h 73"/>
                <a:gd name="T4" fmla="*/ 119 w 119"/>
                <a:gd name="T5" fmla="*/ 8 h 73"/>
                <a:gd name="T6" fmla="*/ 5 w 119"/>
                <a:gd name="T7" fmla="*/ 73 h 73"/>
                <a:gd name="T8" fmla="*/ 0 w 119"/>
                <a:gd name="T9" fmla="*/ 65 h 73"/>
              </a:gdLst>
              <a:ahLst/>
              <a:cxnLst>
                <a:cxn ang="0">
                  <a:pos x="T0" y="T1"/>
                </a:cxn>
                <a:cxn ang="0">
                  <a:pos x="T2" y="T3"/>
                </a:cxn>
                <a:cxn ang="0">
                  <a:pos x="T4" y="T5"/>
                </a:cxn>
                <a:cxn ang="0">
                  <a:pos x="T6" y="T7"/>
                </a:cxn>
                <a:cxn ang="0">
                  <a:pos x="T8" y="T9"/>
                </a:cxn>
              </a:cxnLst>
              <a:rect l="0" t="0" r="r" b="b"/>
              <a:pathLst>
                <a:path w="119" h="73">
                  <a:moveTo>
                    <a:pt x="0" y="65"/>
                  </a:moveTo>
                  <a:lnTo>
                    <a:pt x="116" y="0"/>
                  </a:lnTo>
                  <a:lnTo>
                    <a:pt x="119" y="8"/>
                  </a:lnTo>
                  <a:lnTo>
                    <a:pt x="5" y="73"/>
                  </a:lnTo>
                  <a:lnTo>
                    <a:pt x="0" y="6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0" name="Rectangle 845"/>
            <p:cNvSpPr>
              <a:spLocks noChangeArrowheads="1"/>
            </p:cNvSpPr>
            <p:nvPr/>
          </p:nvSpPr>
          <p:spPr bwMode="auto">
            <a:xfrm>
              <a:off x="6919913" y="4875213"/>
              <a:ext cx="14288" cy="274638"/>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1" name="Freeform 846"/>
            <p:cNvSpPr>
              <a:spLocks/>
            </p:cNvSpPr>
            <p:nvPr/>
          </p:nvSpPr>
          <p:spPr bwMode="auto">
            <a:xfrm>
              <a:off x="6921500" y="4740275"/>
              <a:ext cx="249238" cy="150813"/>
            </a:xfrm>
            <a:custGeom>
              <a:avLst/>
              <a:gdLst>
                <a:gd name="T0" fmla="*/ 157 w 157"/>
                <a:gd name="T1" fmla="*/ 10 h 95"/>
                <a:gd name="T2" fmla="*/ 5 w 157"/>
                <a:gd name="T3" fmla="*/ 95 h 95"/>
                <a:gd name="T4" fmla="*/ 0 w 157"/>
                <a:gd name="T5" fmla="*/ 86 h 95"/>
                <a:gd name="T6" fmla="*/ 152 w 157"/>
                <a:gd name="T7" fmla="*/ 0 h 95"/>
                <a:gd name="T8" fmla="*/ 157 w 157"/>
                <a:gd name="T9" fmla="*/ 10 h 95"/>
              </a:gdLst>
              <a:ahLst/>
              <a:cxnLst>
                <a:cxn ang="0">
                  <a:pos x="T0" y="T1"/>
                </a:cxn>
                <a:cxn ang="0">
                  <a:pos x="T2" y="T3"/>
                </a:cxn>
                <a:cxn ang="0">
                  <a:pos x="T4" y="T5"/>
                </a:cxn>
                <a:cxn ang="0">
                  <a:pos x="T6" y="T7"/>
                </a:cxn>
                <a:cxn ang="0">
                  <a:pos x="T8" y="T9"/>
                </a:cxn>
              </a:cxnLst>
              <a:rect l="0" t="0" r="r" b="b"/>
              <a:pathLst>
                <a:path w="157" h="95">
                  <a:moveTo>
                    <a:pt x="157" y="10"/>
                  </a:moveTo>
                  <a:lnTo>
                    <a:pt x="5" y="95"/>
                  </a:lnTo>
                  <a:lnTo>
                    <a:pt x="0" y="86"/>
                  </a:lnTo>
                  <a:lnTo>
                    <a:pt x="152" y="0"/>
                  </a:lnTo>
                  <a:lnTo>
                    <a:pt x="157" y="1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2" name="Freeform 847"/>
            <p:cNvSpPr>
              <a:spLocks/>
            </p:cNvSpPr>
            <p:nvPr/>
          </p:nvSpPr>
          <p:spPr bwMode="auto">
            <a:xfrm>
              <a:off x="7161213" y="4740275"/>
              <a:ext cx="234950" cy="150813"/>
            </a:xfrm>
            <a:custGeom>
              <a:avLst/>
              <a:gdLst>
                <a:gd name="T0" fmla="*/ 143 w 148"/>
                <a:gd name="T1" fmla="*/ 95 h 95"/>
                <a:gd name="T2" fmla="*/ 0 w 148"/>
                <a:gd name="T3" fmla="*/ 8 h 95"/>
                <a:gd name="T4" fmla="*/ 4 w 148"/>
                <a:gd name="T5" fmla="*/ 0 h 95"/>
                <a:gd name="T6" fmla="*/ 148 w 148"/>
                <a:gd name="T7" fmla="*/ 86 h 95"/>
                <a:gd name="T8" fmla="*/ 143 w 148"/>
                <a:gd name="T9" fmla="*/ 95 h 95"/>
              </a:gdLst>
              <a:ahLst/>
              <a:cxnLst>
                <a:cxn ang="0">
                  <a:pos x="T0" y="T1"/>
                </a:cxn>
                <a:cxn ang="0">
                  <a:pos x="T2" y="T3"/>
                </a:cxn>
                <a:cxn ang="0">
                  <a:pos x="T4" y="T5"/>
                </a:cxn>
                <a:cxn ang="0">
                  <a:pos x="T6" y="T7"/>
                </a:cxn>
                <a:cxn ang="0">
                  <a:pos x="T8" y="T9"/>
                </a:cxn>
              </a:cxnLst>
              <a:rect l="0" t="0" r="r" b="b"/>
              <a:pathLst>
                <a:path w="148" h="95">
                  <a:moveTo>
                    <a:pt x="143" y="95"/>
                  </a:moveTo>
                  <a:lnTo>
                    <a:pt x="0" y="8"/>
                  </a:lnTo>
                  <a:lnTo>
                    <a:pt x="4" y="0"/>
                  </a:lnTo>
                  <a:lnTo>
                    <a:pt x="148" y="86"/>
                  </a:lnTo>
                  <a:lnTo>
                    <a:pt x="143" y="9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3" name="Rectangle 848"/>
            <p:cNvSpPr>
              <a:spLocks noChangeArrowheads="1"/>
            </p:cNvSpPr>
            <p:nvPr/>
          </p:nvSpPr>
          <p:spPr bwMode="auto">
            <a:xfrm>
              <a:off x="7386638" y="4884738"/>
              <a:ext cx="14288" cy="273050"/>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4" name="Freeform 849"/>
            <p:cNvSpPr>
              <a:spLocks/>
            </p:cNvSpPr>
            <p:nvPr/>
          </p:nvSpPr>
          <p:spPr bwMode="auto">
            <a:xfrm>
              <a:off x="7161213" y="5141913"/>
              <a:ext cx="234950" cy="150813"/>
            </a:xfrm>
            <a:custGeom>
              <a:avLst/>
              <a:gdLst>
                <a:gd name="T0" fmla="*/ 0 w 148"/>
                <a:gd name="T1" fmla="*/ 86 h 95"/>
                <a:gd name="T2" fmla="*/ 143 w 148"/>
                <a:gd name="T3" fmla="*/ 0 h 95"/>
                <a:gd name="T4" fmla="*/ 148 w 148"/>
                <a:gd name="T5" fmla="*/ 8 h 95"/>
                <a:gd name="T6" fmla="*/ 4 w 148"/>
                <a:gd name="T7" fmla="*/ 95 h 95"/>
                <a:gd name="T8" fmla="*/ 0 w 148"/>
                <a:gd name="T9" fmla="*/ 86 h 95"/>
              </a:gdLst>
              <a:ahLst/>
              <a:cxnLst>
                <a:cxn ang="0">
                  <a:pos x="T0" y="T1"/>
                </a:cxn>
                <a:cxn ang="0">
                  <a:pos x="T2" y="T3"/>
                </a:cxn>
                <a:cxn ang="0">
                  <a:pos x="T4" y="T5"/>
                </a:cxn>
                <a:cxn ang="0">
                  <a:pos x="T6" y="T7"/>
                </a:cxn>
                <a:cxn ang="0">
                  <a:pos x="T8" y="T9"/>
                </a:cxn>
              </a:cxnLst>
              <a:rect l="0" t="0" r="r" b="b"/>
              <a:pathLst>
                <a:path w="148" h="95">
                  <a:moveTo>
                    <a:pt x="0" y="86"/>
                  </a:moveTo>
                  <a:lnTo>
                    <a:pt x="143" y="0"/>
                  </a:lnTo>
                  <a:lnTo>
                    <a:pt x="148" y="8"/>
                  </a:lnTo>
                  <a:lnTo>
                    <a:pt x="4" y="95"/>
                  </a:lnTo>
                  <a:lnTo>
                    <a:pt x="0" y="8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5" name="Freeform 850"/>
            <p:cNvSpPr>
              <a:spLocks/>
            </p:cNvSpPr>
            <p:nvPr/>
          </p:nvSpPr>
          <p:spPr bwMode="auto">
            <a:xfrm>
              <a:off x="6969125" y="4789488"/>
              <a:ext cx="198438" cy="115888"/>
            </a:xfrm>
            <a:custGeom>
              <a:avLst/>
              <a:gdLst>
                <a:gd name="T0" fmla="*/ 125 w 125"/>
                <a:gd name="T1" fmla="*/ 8 h 73"/>
                <a:gd name="T2" fmla="*/ 5 w 125"/>
                <a:gd name="T3" fmla="*/ 73 h 73"/>
                <a:gd name="T4" fmla="*/ 0 w 125"/>
                <a:gd name="T5" fmla="*/ 64 h 73"/>
                <a:gd name="T6" fmla="*/ 122 w 125"/>
                <a:gd name="T7" fmla="*/ 0 h 73"/>
                <a:gd name="T8" fmla="*/ 125 w 125"/>
                <a:gd name="T9" fmla="*/ 8 h 73"/>
              </a:gdLst>
              <a:ahLst/>
              <a:cxnLst>
                <a:cxn ang="0">
                  <a:pos x="T0" y="T1"/>
                </a:cxn>
                <a:cxn ang="0">
                  <a:pos x="T2" y="T3"/>
                </a:cxn>
                <a:cxn ang="0">
                  <a:pos x="T4" y="T5"/>
                </a:cxn>
                <a:cxn ang="0">
                  <a:pos x="T6" y="T7"/>
                </a:cxn>
                <a:cxn ang="0">
                  <a:pos x="T8" y="T9"/>
                </a:cxn>
              </a:cxnLst>
              <a:rect l="0" t="0" r="r" b="b"/>
              <a:pathLst>
                <a:path w="125" h="73">
                  <a:moveTo>
                    <a:pt x="125" y="8"/>
                  </a:moveTo>
                  <a:lnTo>
                    <a:pt x="5" y="73"/>
                  </a:lnTo>
                  <a:lnTo>
                    <a:pt x="0" y="64"/>
                  </a:lnTo>
                  <a:lnTo>
                    <a:pt x="122" y="0"/>
                  </a:lnTo>
                  <a:lnTo>
                    <a:pt x="125" y="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6" name="Rectangle 851"/>
            <p:cNvSpPr>
              <a:spLocks noChangeArrowheads="1"/>
            </p:cNvSpPr>
            <p:nvPr/>
          </p:nvSpPr>
          <p:spPr bwMode="auto">
            <a:xfrm>
              <a:off x="7342188" y="4905375"/>
              <a:ext cx="12700" cy="228600"/>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7" name="Freeform 852"/>
            <p:cNvSpPr>
              <a:spLocks/>
            </p:cNvSpPr>
            <p:nvPr/>
          </p:nvSpPr>
          <p:spPr bwMode="auto">
            <a:xfrm>
              <a:off x="7388225" y="4740275"/>
              <a:ext cx="249238" cy="150813"/>
            </a:xfrm>
            <a:custGeom>
              <a:avLst/>
              <a:gdLst>
                <a:gd name="T0" fmla="*/ 157 w 157"/>
                <a:gd name="T1" fmla="*/ 10 h 95"/>
                <a:gd name="T2" fmla="*/ 5 w 157"/>
                <a:gd name="T3" fmla="*/ 95 h 95"/>
                <a:gd name="T4" fmla="*/ 0 w 157"/>
                <a:gd name="T5" fmla="*/ 86 h 95"/>
                <a:gd name="T6" fmla="*/ 152 w 157"/>
                <a:gd name="T7" fmla="*/ 0 h 95"/>
                <a:gd name="T8" fmla="*/ 157 w 157"/>
                <a:gd name="T9" fmla="*/ 10 h 95"/>
              </a:gdLst>
              <a:ahLst/>
              <a:cxnLst>
                <a:cxn ang="0">
                  <a:pos x="T0" y="T1"/>
                </a:cxn>
                <a:cxn ang="0">
                  <a:pos x="T2" y="T3"/>
                </a:cxn>
                <a:cxn ang="0">
                  <a:pos x="T4" y="T5"/>
                </a:cxn>
                <a:cxn ang="0">
                  <a:pos x="T6" y="T7"/>
                </a:cxn>
                <a:cxn ang="0">
                  <a:pos x="T8" y="T9"/>
                </a:cxn>
              </a:cxnLst>
              <a:rect l="0" t="0" r="r" b="b"/>
              <a:pathLst>
                <a:path w="157" h="95">
                  <a:moveTo>
                    <a:pt x="157" y="10"/>
                  </a:moveTo>
                  <a:lnTo>
                    <a:pt x="5" y="95"/>
                  </a:lnTo>
                  <a:lnTo>
                    <a:pt x="0" y="86"/>
                  </a:lnTo>
                  <a:lnTo>
                    <a:pt x="152" y="0"/>
                  </a:lnTo>
                  <a:lnTo>
                    <a:pt x="157" y="1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8" name="Freeform 853"/>
            <p:cNvSpPr>
              <a:spLocks/>
            </p:cNvSpPr>
            <p:nvPr/>
          </p:nvSpPr>
          <p:spPr bwMode="auto">
            <a:xfrm>
              <a:off x="7629525" y="4740275"/>
              <a:ext cx="246063" cy="150813"/>
            </a:xfrm>
            <a:custGeom>
              <a:avLst/>
              <a:gdLst>
                <a:gd name="T0" fmla="*/ 150 w 155"/>
                <a:gd name="T1" fmla="*/ 95 h 95"/>
                <a:gd name="T2" fmla="*/ 0 w 155"/>
                <a:gd name="T3" fmla="*/ 8 h 95"/>
                <a:gd name="T4" fmla="*/ 5 w 155"/>
                <a:gd name="T5" fmla="*/ 0 h 95"/>
                <a:gd name="T6" fmla="*/ 155 w 155"/>
                <a:gd name="T7" fmla="*/ 86 h 95"/>
                <a:gd name="T8" fmla="*/ 150 w 155"/>
                <a:gd name="T9" fmla="*/ 95 h 95"/>
              </a:gdLst>
              <a:ahLst/>
              <a:cxnLst>
                <a:cxn ang="0">
                  <a:pos x="T0" y="T1"/>
                </a:cxn>
                <a:cxn ang="0">
                  <a:pos x="T2" y="T3"/>
                </a:cxn>
                <a:cxn ang="0">
                  <a:pos x="T4" y="T5"/>
                </a:cxn>
                <a:cxn ang="0">
                  <a:pos x="T6" y="T7"/>
                </a:cxn>
                <a:cxn ang="0">
                  <a:pos x="T8" y="T9"/>
                </a:cxn>
              </a:cxnLst>
              <a:rect l="0" t="0" r="r" b="b"/>
              <a:pathLst>
                <a:path w="155" h="95">
                  <a:moveTo>
                    <a:pt x="150" y="95"/>
                  </a:moveTo>
                  <a:lnTo>
                    <a:pt x="0" y="8"/>
                  </a:lnTo>
                  <a:lnTo>
                    <a:pt x="5" y="0"/>
                  </a:lnTo>
                  <a:lnTo>
                    <a:pt x="155" y="86"/>
                  </a:lnTo>
                  <a:lnTo>
                    <a:pt x="150" y="9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19" name="Rectangle 854"/>
            <p:cNvSpPr>
              <a:spLocks noChangeArrowheads="1"/>
            </p:cNvSpPr>
            <p:nvPr/>
          </p:nvSpPr>
          <p:spPr bwMode="auto">
            <a:xfrm>
              <a:off x="7866063" y="4884738"/>
              <a:ext cx="15875" cy="273050"/>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0" name="Freeform 855"/>
            <p:cNvSpPr>
              <a:spLocks/>
            </p:cNvSpPr>
            <p:nvPr/>
          </p:nvSpPr>
          <p:spPr bwMode="auto">
            <a:xfrm>
              <a:off x="7629525" y="5141913"/>
              <a:ext cx="246063" cy="150813"/>
            </a:xfrm>
            <a:custGeom>
              <a:avLst/>
              <a:gdLst>
                <a:gd name="T0" fmla="*/ 0 w 155"/>
                <a:gd name="T1" fmla="*/ 86 h 95"/>
                <a:gd name="T2" fmla="*/ 150 w 155"/>
                <a:gd name="T3" fmla="*/ 0 h 95"/>
                <a:gd name="T4" fmla="*/ 155 w 155"/>
                <a:gd name="T5" fmla="*/ 8 h 95"/>
                <a:gd name="T6" fmla="*/ 5 w 155"/>
                <a:gd name="T7" fmla="*/ 95 h 95"/>
                <a:gd name="T8" fmla="*/ 0 w 155"/>
                <a:gd name="T9" fmla="*/ 86 h 95"/>
              </a:gdLst>
              <a:ahLst/>
              <a:cxnLst>
                <a:cxn ang="0">
                  <a:pos x="T0" y="T1"/>
                </a:cxn>
                <a:cxn ang="0">
                  <a:pos x="T2" y="T3"/>
                </a:cxn>
                <a:cxn ang="0">
                  <a:pos x="T4" y="T5"/>
                </a:cxn>
                <a:cxn ang="0">
                  <a:pos x="T6" y="T7"/>
                </a:cxn>
                <a:cxn ang="0">
                  <a:pos x="T8" y="T9"/>
                </a:cxn>
              </a:cxnLst>
              <a:rect l="0" t="0" r="r" b="b"/>
              <a:pathLst>
                <a:path w="155" h="95">
                  <a:moveTo>
                    <a:pt x="0" y="86"/>
                  </a:moveTo>
                  <a:lnTo>
                    <a:pt x="150" y="0"/>
                  </a:lnTo>
                  <a:lnTo>
                    <a:pt x="155" y="8"/>
                  </a:lnTo>
                  <a:lnTo>
                    <a:pt x="5" y="95"/>
                  </a:lnTo>
                  <a:lnTo>
                    <a:pt x="0" y="8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1" name="Freeform 856"/>
            <p:cNvSpPr>
              <a:spLocks/>
            </p:cNvSpPr>
            <p:nvPr/>
          </p:nvSpPr>
          <p:spPr bwMode="auto">
            <a:xfrm>
              <a:off x="7391400" y="5141913"/>
              <a:ext cx="246063" cy="150813"/>
            </a:xfrm>
            <a:custGeom>
              <a:avLst/>
              <a:gdLst>
                <a:gd name="T0" fmla="*/ 3 w 155"/>
                <a:gd name="T1" fmla="*/ 0 h 95"/>
                <a:gd name="T2" fmla="*/ 155 w 155"/>
                <a:gd name="T3" fmla="*/ 86 h 95"/>
                <a:gd name="T4" fmla="*/ 150 w 155"/>
                <a:gd name="T5" fmla="*/ 95 h 95"/>
                <a:gd name="T6" fmla="*/ 0 w 155"/>
                <a:gd name="T7" fmla="*/ 8 h 95"/>
                <a:gd name="T8" fmla="*/ 3 w 155"/>
                <a:gd name="T9" fmla="*/ 0 h 95"/>
              </a:gdLst>
              <a:ahLst/>
              <a:cxnLst>
                <a:cxn ang="0">
                  <a:pos x="T0" y="T1"/>
                </a:cxn>
                <a:cxn ang="0">
                  <a:pos x="T2" y="T3"/>
                </a:cxn>
                <a:cxn ang="0">
                  <a:pos x="T4" y="T5"/>
                </a:cxn>
                <a:cxn ang="0">
                  <a:pos x="T6" y="T7"/>
                </a:cxn>
                <a:cxn ang="0">
                  <a:pos x="T8" y="T9"/>
                </a:cxn>
              </a:cxnLst>
              <a:rect l="0" t="0" r="r" b="b"/>
              <a:pathLst>
                <a:path w="155" h="95">
                  <a:moveTo>
                    <a:pt x="3" y="0"/>
                  </a:moveTo>
                  <a:lnTo>
                    <a:pt x="155" y="86"/>
                  </a:lnTo>
                  <a:lnTo>
                    <a:pt x="150" y="95"/>
                  </a:lnTo>
                  <a:lnTo>
                    <a:pt x="0" y="8"/>
                  </a:lnTo>
                  <a:lnTo>
                    <a:pt x="3"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2" name="Freeform 857"/>
            <p:cNvSpPr>
              <a:spLocks/>
            </p:cNvSpPr>
            <p:nvPr/>
          </p:nvSpPr>
          <p:spPr bwMode="auto">
            <a:xfrm>
              <a:off x="7629525" y="4797425"/>
              <a:ext cx="200025" cy="115888"/>
            </a:xfrm>
            <a:custGeom>
              <a:avLst/>
              <a:gdLst>
                <a:gd name="T0" fmla="*/ 123 w 126"/>
                <a:gd name="T1" fmla="*/ 73 h 73"/>
                <a:gd name="T2" fmla="*/ 0 w 126"/>
                <a:gd name="T3" fmla="*/ 8 h 73"/>
                <a:gd name="T4" fmla="*/ 5 w 126"/>
                <a:gd name="T5" fmla="*/ 0 h 73"/>
                <a:gd name="T6" fmla="*/ 126 w 126"/>
                <a:gd name="T7" fmla="*/ 65 h 73"/>
                <a:gd name="T8" fmla="*/ 123 w 126"/>
                <a:gd name="T9" fmla="*/ 73 h 73"/>
              </a:gdLst>
              <a:ahLst/>
              <a:cxnLst>
                <a:cxn ang="0">
                  <a:pos x="T0" y="T1"/>
                </a:cxn>
                <a:cxn ang="0">
                  <a:pos x="T2" y="T3"/>
                </a:cxn>
                <a:cxn ang="0">
                  <a:pos x="T4" y="T5"/>
                </a:cxn>
                <a:cxn ang="0">
                  <a:pos x="T6" y="T7"/>
                </a:cxn>
                <a:cxn ang="0">
                  <a:pos x="T8" y="T9"/>
                </a:cxn>
              </a:cxnLst>
              <a:rect l="0" t="0" r="r" b="b"/>
              <a:pathLst>
                <a:path w="126" h="73">
                  <a:moveTo>
                    <a:pt x="123" y="73"/>
                  </a:moveTo>
                  <a:lnTo>
                    <a:pt x="0" y="8"/>
                  </a:lnTo>
                  <a:lnTo>
                    <a:pt x="5" y="0"/>
                  </a:lnTo>
                  <a:lnTo>
                    <a:pt x="126" y="65"/>
                  </a:lnTo>
                  <a:lnTo>
                    <a:pt x="123" y="73"/>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3" name="Freeform 858"/>
            <p:cNvSpPr>
              <a:spLocks/>
            </p:cNvSpPr>
            <p:nvPr/>
          </p:nvSpPr>
          <p:spPr bwMode="auto">
            <a:xfrm>
              <a:off x="7629525" y="5129213"/>
              <a:ext cx="200025" cy="115888"/>
            </a:xfrm>
            <a:custGeom>
              <a:avLst/>
              <a:gdLst>
                <a:gd name="T0" fmla="*/ 0 w 126"/>
                <a:gd name="T1" fmla="*/ 63 h 73"/>
                <a:gd name="T2" fmla="*/ 123 w 126"/>
                <a:gd name="T3" fmla="*/ 0 h 73"/>
                <a:gd name="T4" fmla="*/ 126 w 126"/>
                <a:gd name="T5" fmla="*/ 8 h 73"/>
                <a:gd name="T6" fmla="*/ 5 w 126"/>
                <a:gd name="T7" fmla="*/ 73 h 73"/>
                <a:gd name="T8" fmla="*/ 0 w 126"/>
                <a:gd name="T9" fmla="*/ 63 h 73"/>
              </a:gdLst>
              <a:ahLst/>
              <a:cxnLst>
                <a:cxn ang="0">
                  <a:pos x="T0" y="T1"/>
                </a:cxn>
                <a:cxn ang="0">
                  <a:pos x="T2" y="T3"/>
                </a:cxn>
                <a:cxn ang="0">
                  <a:pos x="T4" y="T5"/>
                </a:cxn>
                <a:cxn ang="0">
                  <a:pos x="T6" y="T7"/>
                </a:cxn>
                <a:cxn ang="0">
                  <a:pos x="T8" y="T9"/>
                </a:cxn>
              </a:cxnLst>
              <a:rect l="0" t="0" r="r" b="b"/>
              <a:pathLst>
                <a:path w="126" h="73">
                  <a:moveTo>
                    <a:pt x="0" y="63"/>
                  </a:moveTo>
                  <a:lnTo>
                    <a:pt x="123" y="0"/>
                  </a:lnTo>
                  <a:lnTo>
                    <a:pt x="126" y="8"/>
                  </a:lnTo>
                  <a:lnTo>
                    <a:pt x="5" y="73"/>
                  </a:lnTo>
                  <a:lnTo>
                    <a:pt x="0" y="63"/>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4" name="Freeform 859"/>
            <p:cNvSpPr>
              <a:spLocks/>
            </p:cNvSpPr>
            <p:nvPr/>
          </p:nvSpPr>
          <p:spPr bwMode="auto">
            <a:xfrm>
              <a:off x="7161213" y="5561013"/>
              <a:ext cx="255588" cy="161925"/>
            </a:xfrm>
            <a:custGeom>
              <a:avLst/>
              <a:gdLst>
                <a:gd name="T0" fmla="*/ 156 w 161"/>
                <a:gd name="T1" fmla="*/ 102 h 102"/>
                <a:gd name="T2" fmla="*/ 0 w 161"/>
                <a:gd name="T3" fmla="*/ 9 h 102"/>
                <a:gd name="T4" fmla="*/ 4 w 161"/>
                <a:gd name="T5" fmla="*/ 0 h 102"/>
                <a:gd name="T6" fmla="*/ 161 w 161"/>
                <a:gd name="T7" fmla="*/ 92 h 102"/>
                <a:gd name="T8" fmla="*/ 156 w 161"/>
                <a:gd name="T9" fmla="*/ 102 h 102"/>
              </a:gdLst>
              <a:ahLst/>
              <a:cxnLst>
                <a:cxn ang="0">
                  <a:pos x="T0" y="T1"/>
                </a:cxn>
                <a:cxn ang="0">
                  <a:pos x="T2" y="T3"/>
                </a:cxn>
                <a:cxn ang="0">
                  <a:pos x="T4" y="T5"/>
                </a:cxn>
                <a:cxn ang="0">
                  <a:pos x="T6" y="T7"/>
                </a:cxn>
                <a:cxn ang="0">
                  <a:pos x="T8" y="T9"/>
                </a:cxn>
              </a:cxnLst>
              <a:rect l="0" t="0" r="r" b="b"/>
              <a:pathLst>
                <a:path w="161" h="102">
                  <a:moveTo>
                    <a:pt x="156" y="102"/>
                  </a:moveTo>
                  <a:lnTo>
                    <a:pt x="0" y="9"/>
                  </a:lnTo>
                  <a:lnTo>
                    <a:pt x="4" y="0"/>
                  </a:lnTo>
                  <a:lnTo>
                    <a:pt x="161" y="92"/>
                  </a:lnTo>
                  <a:lnTo>
                    <a:pt x="156" y="10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5" name="Rectangle 860"/>
            <p:cNvSpPr>
              <a:spLocks noChangeArrowheads="1"/>
            </p:cNvSpPr>
            <p:nvPr/>
          </p:nvSpPr>
          <p:spPr bwMode="auto">
            <a:xfrm>
              <a:off x="7624763" y="5297488"/>
              <a:ext cx="15875" cy="266700"/>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6" name="Freeform 861"/>
            <p:cNvSpPr>
              <a:spLocks noEditPoints="1"/>
            </p:cNvSpPr>
            <p:nvPr/>
          </p:nvSpPr>
          <p:spPr bwMode="auto">
            <a:xfrm>
              <a:off x="7162800" y="5159375"/>
              <a:ext cx="817563" cy="879475"/>
            </a:xfrm>
            <a:custGeom>
              <a:avLst/>
              <a:gdLst>
                <a:gd name="T0" fmla="*/ 10 w 515"/>
                <a:gd name="T1" fmla="*/ 554 h 554"/>
                <a:gd name="T2" fmla="*/ 0 w 515"/>
                <a:gd name="T3" fmla="*/ 505 h 554"/>
                <a:gd name="T4" fmla="*/ 0 w 515"/>
                <a:gd name="T5" fmla="*/ 515 h 554"/>
                <a:gd name="T6" fmla="*/ 10 w 515"/>
                <a:gd name="T7" fmla="*/ 467 h 554"/>
                <a:gd name="T8" fmla="*/ 0 w 515"/>
                <a:gd name="T9" fmla="*/ 467 h 554"/>
                <a:gd name="T10" fmla="*/ 10 w 515"/>
                <a:gd name="T11" fmla="*/ 438 h 554"/>
                <a:gd name="T12" fmla="*/ 0 w 515"/>
                <a:gd name="T13" fmla="*/ 389 h 554"/>
                <a:gd name="T14" fmla="*/ 0 w 515"/>
                <a:gd name="T15" fmla="*/ 399 h 554"/>
                <a:gd name="T16" fmla="*/ 10 w 515"/>
                <a:gd name="T17" fmla="*/ 351 h 554"/>
                <a:gd name="T18" fmla="*/ 0 w 515"/>
                <a:gd name="T19" fmla="*/ 351 h 554"/>
                <a:gd name="T20" fmla="*/ 10 w 515"/>
                <a:gd name="T21" fmla="*/ 322 h 554"/>
                <a:gd name="T22" fmla="*/ 0 w 515"/>
                <a:gd name="T23" fmla="*/ 273 h 554"/>
                <a:gd name="T24" fmla="*/ 0 w 515"/>
                <a:gd name="T25" fmla="*/ 283 h 554"/>
                <a:gd name="T26" fmla="*/ 10 w 515"/>
                <a:gd name="T27" fmla="*/ 235 h 554"/>
                <a:gd name="T28" fmla="*/ 0 w 515"/>
                <a:gd name="T29" fmla="*/ 235 h 554"/>
                <a:gd name="T30" fmla="*/ 10 w 515"/>
                <a:gd name="T31" fmla="*/ 206 h 554"/>
                <a:gd name="T32" fmla="*/ 0 w 515"/>
                <a:gd name="T33" fmla="*/ 159 h 554"/>
                <a:gd name="T34" fmla="*/ 0 w 515"/>
                <a:gd name="T35" fmla="*/ 169 h 554"/>
                <a:gd name="T36" fmla="*/ 10 w 515"/>
                <a:gd name="T37" fmla="*/ 120 h 554"/>
                <a:gd name="T38" fmla="*/ 0 w 515"/>
                <a:gd name="T39" fmla="*/ 120 h 554"/>
                <a:gd name="T40" fmla="*/ 0 w 515"/>
                <a:gd name="T41" fmla="*/ 90 h 554"/>
                <a:gd name="T42" fmla="*/ 10 w 515"/>
                <a:gd name="T43" fmla="*/ 90 h 554"/>
                <a:gd name="T44" fmla="*/ 3 w 515"/>
                <a:gd name="T45" fmla="*/ 85 h 554"/>
                <a:gd name="T46" fmla="*/ 16 w 515"/>
                <a:gd name="T47" fmla="*/ 90 h 554"/>
                <a:gd name="T48" fmla="*/ 12 w 515"/>
                <a:gd name="T49" fmla="*/ 80 h 554"/>
                <a:gd name="T50" fmla="*/ 41 w 515"/>
                <a:gd name="T51" fmla="*/ 74 h 554"/>
                <a:gd name="T52" fmla="*/ 77 w 515"/>
                <a:gd name="T53" fmla="*/ 41 h 554"/>
                <a:gd name="T54" fmla="*/ 69 w 515"/>
                <a:gd name="T55" fmla="*/ 46 h 554"/>
                <a:gd name="T56" fmla="*/ 114 w 515"/>
                <a:gd name="T57" fmla="*/ 30 h 554"/>
                <a:gd name="T58" fmla="*/ 110 w 515"/>
                <a:gd name="T59" fmla="*/ 22 h 554"/>
                <a:gd name="T60" fmla="*/ 134 w 515"/>
                <a:gd name="T61" fmla="*/ 7 h 554"/>
                <a:gd name="T62" fmla="*/ 147 w 515"/>
                <a:gd name="T63" fmla="*/ 10 h 554"/>
                <a:gd name="T64" fmla="*/ 147 w 515"/>
                <a:gd name="T65" fmla="*/ 2 h 554"/>
                <a:gd name="T66" fmla="*/ 142 w 515"/>
                <a:gd name="T67" fmla="*/ 10 h 554"/>
                <a:gd name="T68" fmla="*/ 147 w 515"/>
                <a:gd name="T69" fmla="*/ 2 h 554"/>
                <a:gd name="T70" fmla="*/ 168 w 515"/>
                <a:gd name="T71" fmla="*/ 25 h 554"/>
                <a:gd name="T72" fmla="*/ 214 w 515"/>
                <a:gd name="T73" fmla="*/ 41 h 554"/>
                <a:gd name="T74" fmla="*/ 206 w 515"/>
                <a:gd name="T75" fmla="*/ 36 h 554"/>
                <a:gd name="T76" fmla="*/ 244 w 515"/>
                <a:gd name="T77" fmla="*/ 69 h 554"/>
                <a:gd name="T78" fmla="*/ 248 w 515"/>
                <a:gd name="T79" fmla="*/ 59 h 554"/>
                <a:gd name="T80" fmla="*/ 268 w 515"/>
                <a:gd name="T81" fmla="*/ 84 h 554"/>
                <a:gd name="T82" fmla="*/ 314 w 515"/>
                <a:gd name="T83" fmla="*/ 98 h 554"/>
                <a:gd name="T84" fmla="*/ 306 w 515"/>
                <a:gd name="T85" fmla="*/ 93 h 554"/>
                <a:gd name="T86" fmla="*/ 343 w 515"/>
                <a:gd name="T87" fmla="*/ 126 h 554"/>
                <a:gd name="T88" fmla="*/ 348 w 515"/>
                <a:gd name="T89" fmla="*/ 118 h 554"/>
                <a:gd name="T90" fmla="*/ 368 w 515"/>
                <a:gd name="T91" fmla="*/ 141 h 554"/>
                <a:gd name="T92" fmla="*/ 415 w 515"/>
                <a:gd name="T93" fmla="*/ 157 h 554"/>
                <a:gd name="T94" fmla="*/ 407 w 515"/>
                <a:gd name="T95" fmla="*/ 152 h 554"/>
                <a:gd name="T96" fmla="*/ 443 w 515"/>
                <a:gd name="T97" fmla="*/ 185 h 554"/>
                <a:gd name="T98" fmla="*/ 448 w 515"/>
                <a:gd name="T99" fmla="*/ 177 h 554"/>
                <a:gd name="T100" fmla="*/ 467 w 515"/>
                <a:gd name="T101" fmla="*/ 200 h 554"/>
                <a:gd name="T102" fmla="*/ 515 w 515"/>
                <a:gd name="T103" fmla="*/ 216 h 554"/>
                <a:gd name="T104" fmla="*/ 506 w 515"/>
                <a:gd name="T105" fmla="*/ 211 h 5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515" h="554">
                  <a:moveTo>
                    <a:pt x="0" y="544"/>
                  </a:moveTo>
                  <a:lnTo>
                    <a:pt x="10" y="544"/>
                  </a:lnTo>
                  <a:lnTo>
                    <a:pt x="10" y="554"/>
                  </a:lnTo>
                  <a:lnTo>
                    <a:pt x="0" y="554"/>
                  </a:lnTo>
                  <a:lnTo>
                    <a:pt x="0" y="544"/>
                  </a:lnTo>
                  <a:close/>
                  <a:moveTo>
                    <a:pt x="0" y="505"/>
                  </a:moveTo>
                  <a:lnTo>
                    <a:pt x="10" y="505"/>
                  </a:lnTo>
                  <a:lnTo>
                    <a:pt x="10" y="515"/>
                  </a:lnTo>
                  <a:lnTo>
                    <a:pt x="0" y="515"/>
                  </a:lnTo>
                  <a:lnTo>
                    <a:pt x="0" y="505"/>
                  </a:lnTo>
                  <a:close/>
                  <a:moveTo>
                    <a:pt x="0" y="467"/>
                  </a:moveTo>
                  <a:lnTo>
                    <a:pt x="10" y="467"/>
                  </a:lnTo>
                  <a:lnTo>
                    <a:pt x="10" y="476"/>
                  </a:lnTo>
                  <a:lnTo>
                    <a:pt x="0" y="476"/>
                  </a:lnTo>
                  <a:lnTo>
                    <a:pt x="0" y="467"/>
                  </a:lnTo>
                  <a:close/>
                  <a:moveTo>
                    <a:pt x="0" y="428"/>
                  </a:moveTo>
                  <a:lnTo>
                    <a:pt x="10" y="428"/>
                  </a:lnTo>
                  <a:lnTo>
                    <a:pt x="10" y="438"/>
                  </a:lnTo>
                  <a:lnTo>
                    <a:pt x="0" y="438"/>
                  </a:lnTo>
                  <a:lnTo>
                    <a:pt x="0" y="428"/>
                  </a:lnTo>
                  <a:close/>
                  <a:moveTo>
                    <a:pt x="0" y="389"/>
                  </a:moveTo>
                  <a:lnTo>
                    <a:pt x="10" y="389"/>
                  </a:lnTo>
                  <a:lnTo>
                    <a:pt x="10" y="399"/>
                  </a:lnTo>
                  <a:lnTo>
                    <a:pt x="0" y="399"/>
                  </a:lnTo>
                  <a:lnTo>
                    <a:pt x="0" y="389"/>
                  </a:lnTo>
                  <a:close/>
                  <a:moveTo>
                    <a:pt x="0" y="351"/>
                  </a:moveTo>
                  <a:lnTo>
                    <a:pt x="10" y="351"/>
                  </a:lnTo>
                  <a:lnTo>
                    <a:pt x="10" y="361"/>
                  </a:lnTo>
                  <a:lnTo>
                    <a:pt x="0" y="361"/>
                  </a:lnTo>
                  <a:lnTo>
                    <a:pt x="0" y="351"/>
                  </a:lnTo>
                  <a:close/>
                  <a:moveTo>
                    <a:pt x="0" y="312"/>
                  </a:moveTo>
                  <a:lnTo>
                    <a:pt x="10" y="312"/>
                  </a:lnTo>
                  <a:lnTo>
                    <a:pt x="10" y="322"/>
                  </a:lnTo>
                  <a:lnTo>
                    <a:pt x="0" y="322"/>
                  </a:lnTo>
                  <a:lnTo>
                    <a:pt x="0" y="312"/>
                  </a:lnTo>
                  <a:close/>
                  <a:moveTo>
                    <a:pt x="0" y="273"/>
                  </a:moveTo>
                  <a:lnTo>
                    <a:pt x="10" y="273"/>
                  </a:lnTo>
                  <a:lnTo>
                    <a:pt x="10" y="283"/>
                  </a:lnTo>
                  <a:lnTo>
                    <a:pt x="0" y="283"/>
                  </a:lnTo>
                  <a:lnTo>
                    <a:pt x="0" y="273"/>
                  </a:lnTo>
                  <a:close/>
                  <a:moveTo>
                    <a:pt x="0" y="235"/>
                  </a:moveTo>
                  <a:lnTo>
                    <a:pt x="10" y="235"/>
                  </a:lnTo>
                  <a:lnTo>
                    <a:pt x="10" y="245"/>
                  </a:lnTo>
                  <a:lnTo>
                    <a:pt x="0" y="245"/>
                  </a:lnTo>
                  <a:lnTo>
                    <a:pt x="0" y="235"/>
                  </a:lnTo>
                  <a:close/>
                  <a:moveTo>
                    <a:pt x="0" y="196"/>
                  </a:moveTo>
                  <a:lnTo>
                    <a:pt x="10" y="196"/>
                  </a:lnTo>
                  <a:lnTo>
                    <a:pt x="10" y="206"/>
                  </a:lnTo>
                  <a:lnTo>
                    <a:pt x="0" y="206"/>
                  </a:lnTo>
                  <a:lnTo>
                    <a:pt x="0" y="196"/>
                  </a:lnTo>
                  <a:close/>
                  <a:moveTo>
                    <a:pt x="0" y="159"/>
                  </a:moveTo>
                  <a:lnTo>
                    <a:pt x="10" y="159"/>
                  </a:lnTo>
                  <a:lnTo>
                    <a:pt x="10" y="169"/>
                  </a:lnTo>
                  <a:lnTo>
                    <a:pt x="0" y="169"/>
                  </a:lnTo>
                  <a:lnTo>
                    <a:pt x="0" y="159"/>
                  </a:lnTo>
                  <a:close/>
                  <a:moveTo>
                    <a:pt x="0" y="120"/>
                  </a:moveTo>
                  <a:lnTo>
                    <a:pt x="10" y="120"/>
                  </a:lnTo>
                  <a:lnTo>
                    <a:pt x="10" y="129"/>
                  </a:lnTo>
                  <a:lnTo>
                    <a:pt x="0" y="129"/>
                  </a:lnTo>
                  <a:lnTo>
                    <a:pt x="0" y="120"/>
                  </a:lnTo>
                  <a:close/>
                  <a:moveTo>
                    <a:pt x="10" y="90"/>
                  </a:moveTo>
                  <a:lnTo>
                    <a:pt x="10" y="90"/>
                  </a:lnTo>
                  <a:lnTo>
                    <a:pt x="0" y="90"/>
                  </a:lnTo>
                  <a:lnTo>
                    <a:pt x="0" y="90"/>
                  </a:lnTo>
                  <a:lnTo>
                    <a:pt x="3" y="85"/>
                  </a:lnTo>
                  <a:lnTo>
                    <a:pt x="10" y="90"/>
                  </a:lnTo>
                  <a:close/>
                  <a:moveTo>
                    <a:pt x="0" y="90"/>
                  </a:moveTo>
                  <a:lnTo>
                    <a:pt x="0" y="87"/>
                  </a:lnTo>
                  <a:lnTo>
                    <a:pt x="3" y="85"/>
                  </a:lnTo>
                  <a:lnTo>
                    <a:pt x="0" y="90"/>
                  </a:lnTo>
                  <a:close/>
                  <a:moveTo>
                    <a:pt x="12" y="80"/>
                  </a:moveTo>
                  <a:lnTo>
                    <a:pt x="16" y="90"/>
                  </a:lnTo>
                  <a:lnTo>
                    <a:pt x="8" y="93"/>
                  </a:lnTo>
                  <a:lnTo>
                    <a:pt x="3" y="85"/>
                  </a:lnTo>
                  <a:lnTo>
                    <a:pt x="12" y="80"/>
                  </a:lnTo>
                  <a:close/>
                  <a:moveTo>
                    <a:pt x="44" y="61"/>
                  </a:moveTo>
                  <a:lnTo>
                    <a:pt x="49" y="69"/>
                  </a:lnTo>
                  <a:lnTo>
                    <a:pt x="41" y="74"/>
                  </a:lnTo>
                  <a:lnTo>
                    <a:pt x="36" y="66"/>
                  </a:lnTo>
                  <a:lnTo>
                    <a:pt x="44" y="61"/>
                  </a:lnTo>
                  <a:close/>
                  <a:moveTo>
                    <a:pt x="77" y="41"/>
                  </a:moveTo>
                  <a:lnTo>
                    <a:pt x="82" y="49"/>
                  </a:lnTo>
                  <a:lnTo>
                    <a:pt x="74" y="54"/>
                  </a:lnTo>
                  <a:lnTo>
                    <a:pt x="69" y="46"/>
                  </a:lnTo>
                  <a:lnTo>
                    <a:pt x="77" y="41"/>
                  </a:lnTo>
                  <a:close/>
                  <a:moveTo>
                    <a:pt x="110" y="22"/>
                  </a:moveTo>
                  <a:lnTo>
                    <a:pt x="114" y="30"/>
                  </a:lnTo>
                  <a:lnTo>
                    <a:pt x="106" y="35"/>
                  </a:lnTo>
                  <a:lnTo>
                    <a:pt x="101" y="26"/>
                  </a:lnTo>
                  <a:lnTo>
                    <a:pt x="110" y="22"/>
                  </a:lnTo>
                  <a:close/>
                  <a:moveTo>
                    <a:pt x="147" y="10"/>
                  </a:moveTo>
                  <a:lnTo>
                    <a:pt x="139" y="15"/>
                  </a:lnTo>
                  <a:lnTo>
                    <a:pt x="134" y="7"/>
                  </a:lnTo>
                  <a:lnTo>
                    <a:pt x="142" y="2"/>
                  </a:lnTo>
                  <a:lnTo>
                    <a:pt x="147" y="2"/>
                  </a:lnTo>
                  <a:lnTo>
                    <a:pt x="147" y="10"/>
                  </a:lnTo>
                  <a:close/>
                  <a:moveTo>
                    <a:pt x="142" y="2"/>
                  </a:moveTo>
                  <a:lnTo>
                    <a:pt x="146" y="0"/>
                  </a:lnTo>
                  <a:lnTo>
                    <a:pt x="147" y="2"/>
                  </a:lnTo>
                  <a:lnTo>
                    <a:pt x="142" y="2"/>
                  </a:lnTo>
                  <a:close/>
                  <a:moveTo>
                    <a:pt x="147" y="2"/>
                  </a:moveTo>
                  <a:lnTo>
                    <a:pt x="142" y="10"/>
                  </a:lnTo>
                  <a:lnTo>
                    <a:pt x="142" y="10"/>
                  </a:lnTo>
                  <a:lnTo>
                    <a:pt x="147" y="2"/>
                  </a:lnTo>
                  <a:lnTo>
                    <a:pt x="147" y="2"/>
                  </a:lnTo>
                  <a:close/>
                  <a:moveTo>
                    <a:pt x="181" y="22"/>
                  </a:moveTo>
                  <a:lnTo>
                    <a:pt x="177" y="30"/>
                  </a:lnTo>
                  <a:lnTo>
                    <a:pt x="168" y="25"/>
                  </a:lnTo>
                  <a:lnTo>
                    <a:pt x="173" y="17"/>
                  </a:lnTo>
                  <a:lnTo>
                    <a:pt x="181" y="22"/>
                  </a:lnTo>
                  <a:close/>
                  <a:moveTo>
                    <a:pt x="214" y="41"/>
                  </a:moveTo>
                  <a:lnTo>
                    <a:pt x="209" y="49"/>
                  </a:lnTo>
                  <a:lnTo>
                    <a:pt x="201" y="44"/>
                  </a:lnTo>
                  <a:lnTo>
                    <a:pt x="206" y="36"/>
                  </a:lnTo>
                  <a:lnTo>
                    <a:pt x="214" y="41"/>
                  </a:lnTo>
                  <a:close/>
                  <a:moveTo>
                    <a:pt x="248" y="59"/>
                  </a:moveTo>
                  <a:lnTo>
                    <a:pt x="244" y="69"/>
                  </a:lnTo>
                  <a:lnTo>
                    <a:pt x="235" y="64"/>
                  </a:lnTo>
                  <a:lnTo>
                    <a:pt x="239" y="56"/>
                  </a:lnTo>
                  <a:lnTo>
                    <a:pt x="248" y="59"/>
                  </a:lnTo>
                  <a:close/>
                  <a:moveTo>
                    <a:pt x="281" y="79"/>
                  </a:moveTo>
                  <a:lnTo>
                    <a:pt x="276" y="87"/>
                  </a:lnTo>
                  <a:lnTo>
                    <a:pt x="268" y="84"/>
                  </a:lnTo>
                  <a:lnTo>
                    <a:pt x="273" y="74"/>
                  </a:lnTo>
                  <a:lnTo>
                    <a:pt x="281" y="79"/>
                  </a:lnTo>
                  <a:close/>
                  <a:moveTo>
                    <a:pt x="314" y="98"/>
                  </a:moveTo>
                  <a:lnTo>
                    <a:pt x="309" y="106"/>
                  </a:lnTo>
                  <a:lnTo>
                    <a:pt x="301" y="102"/>
                  </a:lnTo>
                  <a:lnTo>
                    <a:pt x="306" y="93"/>
                  </a:lnTo>
                  <a:lnTo>
                    <a:pt x="314" y="98"/>
                  </a:lnTo>
                  <a:close/>
                  <a:moveTo>
                    <a:pt x="348" y="118"/>
                  </a:moveTo>
                  <a:lnTo>
                    <a:pt x="343" y="126"/>
                  </a:lnTo>
                  <a:lnTo>
                    <a:pt x="335" y="121"/>
                  </a:lnTo>
                  <a:lnTo>
                    <a:pt x="340" y="113"/>
                  </a:lnTo>
                  <a:lnTo>
                    <a:pt x="348" y="118"/>
                  </a:lnTo>
                  <a:close/>
                  <a:moveTo>
                    <a:pt x="381" y="138"/>
                  </a:moveTo>
                  <a:lnTo>
                    <a:pt x="376" y="146"/>
                  </a:lnTo>
                  <a:lnTo>
                    <a:pt x="368" y="141"/>
                  </a:lnTo>
                  <a:lnTo>
                    <a:pt x="373" y="133"/>
                  </a:lnTo>
                  <a:lnTo>
                    <a:pt x="381" y="138"/>
                  </a:lnTo>
                  <a:close/>
                  <a:moveTo>
                    <a:pt x="415" y="157"/>
                  </a:moveTo>
                  <a:lnTo>
                    <a:pt x="410" y="165"/>
                  </a:lnTo>
                  <a:lnTo>
                    <a:pt x="402" y="160"/>
                  </a:lnTo>
                  <a:lnTo>
                    <a:pt x="407" y="152"/>
                  </a:lnTo>
                  <a:lnTo>
                    <a:pt x="415" y="157"/>
                  </a:lnTo>
                  <a:close/>
                  <a:moveTo>
                    <a:pt x="448" y="177"/>
                  </a:moveTo>
                  <a:lnTo>
                    <a:pt x="443" y="185"/>
                  </a:lnTo>
                  <a:lnTo>
                    <a:pt x="435" y="180"/>
                  </a:lnTo>
                  <a:lnTo>
                    <a:pt x="440" y="172"/>
                  </a:lnTo>
                  <a:lnTo>
                    <a:pt x="448" y="177"/>
                  </a:lnTo>
                  <a:close/>
                  <a:moveTo>
                    <a:pt x="480" y="196"/>
                  </a:moveTo>
                  <a:lnTo>
                    <a:pt x="475" y="204"/>
                  </a:lnTo>
                  <a:lnTo>
                    <a:pt x="467" y="200"/>
                  </a:lnTo>
                  <a:lnTo>
                    <a:pt x="472" y="191"/>
                  </a:lnTo>
                  <a:lnTo>
                    <a:pt x="480" y="196"/>
                  </a:lnTo>
                  <a:close/>
                  <a:moveTo>
                    <a:pt x="515" y="216"/>
                  </a:moveTo>
                  <a:lnTo>
                    <a:pt x="510" y="224"/>
                  </a:lnTo>
                  <a:lnTo>
                    <a:pt x="502" y="219"/>
                  </a:lnTo>
                  <a:lnTo>
                    <a:pt x="506" y="211"/>
                  </a:lnTo>
                  <a:lnTo>
                    <a:pt x="515" y="21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7" name="Freeform 862"/>
            <p:cNvSpPr>
              <a:spLocks/>
            </p:cNvSpPr>
            <p:nvPr/>
          </p:nvSpPr>
          <p:spPr bwMode="auto">
            <a:xfrm>
              <a:off x="7210425" y="5130800"/>
              <a:ext cx="119063" cy="192088"/>
            </a:xfrm>
            <a:custGeom>
              <a:avLst/>
              <a:gdLst>
                <a:gd name="T0" fmla="*/ 63 w 75"/>
                <a:gd name="T1" fmla="*/ 118 h 121"/>
                <a:gd name="T2" fmla="*/ 68 w 75"/>
                <a:gd name="T3" fmla="*/ 115 h 121"/>
                <a:gd name="T4" fmla="*/ 71 w 75"/>
                <a:gd name="T5" fmla="*/ 108 h 121"/>
                <a:gd name="T6" fmla="*/ 75 w 75"/>
                <a:gd name="T7" fmla="*/ 102 h 121"/>
                <a:gd name="T8" fmla="*/ 75 w 75"/>
                <a:gd name="T9" fmla="*/ 95 h 121"/>
                <a:gd name="T10" fmla="*/ 73 w 75"/>
                <a:gd name="T11" fmla="*/ 80 h 121"/>
                <a:gd name="T12" fmla="*/ 70 w 75"/>
                <a:gd name="T13" fmla="*/ 67 h 121"/>
                <a:gd name="T14" fmla="*/ 67 w 75"/>
                <a:gd name="T15" fmla="*/ 69 h 121"/>
                <a:gd name="T16" fmla="*/ 70 w 75"/>
                <a:gd name="T17" fmla="*/ 80 h 121"/>
                <a:gd name="T18" fmla="*/ 71 w 75"/>
                <a:gd name="T19" fmla="*/ 93 h 121"/>
                <a:gd name="T20" fmla="*/ 70 w 75"/>
                <a:gd name="T21" fmla="*/ 100 h 121"/>
                <a:gd name="T22" fmla="*/ 68 w 75"/>
                <a:gd name="T23" fmla="*/ 107 h 121"/>
                <a:gd name="T24" fmla="*/ 67 w 75"/>
                <a:gd name="T25" fmla="*/ 111 h 121"/>
                <a:gd name="T26" fmla="*/ 62 w 75"/>
                <a:gd name="T27" fmla="*/ 115 h 121"/>
                <a:gd name="T28" fmla="*/ 53 w 75"/>
                <a:gd name="T29" fmla="*/ 116 h 121"/>
                <a:gd name="T30" fmla="*/ 47 w 75"/>
                <a:gd name="T31" fmla="*/ 115 h 121"/>
                <a:gd name="T32" fmla="*/ 39 w 75"/>
                <a:gd name="T33" fmla="*/ 111 h 121"/>
                <a:gd name="T34" fmla="*/ 32 w 75"/>
                <a:gd name="T35" fmla="*/ 105 h 121"/>
                <a:gd name="T36" fmla="*/ 21 w 75"/>
                <a:gd name="T37" fmla="*/ 92 h 121"/>
                <a:gd name="T38" fmla="*/ 13 w 75"/>
                <a:gd name="T39" fmla="*/ 80 h 121"/>
                <a:gd name="T40" fmla="*/ 8 w 75"/>
                <a:gd name="T41" fmla="*/ 66 h 121"/>
                <a:gd name="T42" fmla="*/ 3 w 75"/>
                <a:gd name="T43" fmla="*/ 48 h 121"/>
                <a:gd name="T44" fmla="*/ 3 w 75"/>
                <a:gd name="T45" fmla="*/ 40 h 121"/>
                <a:gd name="T46" fmla="*/ 4 w 75"/>
                <a:gd name="T47" fmla="*/ 31 h 121"/>
                <a:gd name="T48" fmla="*/ 8 w 75"/>
                <a:gd name="T49" fmla="*/ 25 h 121"/>
                <a:gd name="T50" fmla="*/ 13 w 75"/>
                <a:gd name="T51" fmla="*/ 20 h 121"/>
                <a:gd name="T52" fmla="*/ 18 w 75"/>
                <a:gd name="T53" fmla="*/ 18 h 121"/>
                <a:gd name="T54" fmla="*/ 24 w 75"/>
                <a:gd name="T55" fmla="*/ 18 h 121"/>
                <a:gd name="T56" fmla="*/ 19 w 75"/>
                <a:gd name="T57" fmla="*/ 35 h 121"/>
                <a:gd name="T58" fmla="*/ 55 w 75"/>
                <a:gd name="T59" fmla="*/ 27 h 121"/>
                <a:gd name="T60" fmla="*/ 29 w 75"/>
                <a:gd name="T61" fmla="*/ 0 h 121"/>
                <a:gd name="T62" fmla="*/ 55 w 75"/>
                <a:gd name="T63" fmla="*/ 27 h 121"/>
                <a:gd name="T64" fmla="*/ 29 w 75"/>
                <a:gd name="T65" fmla="*/ 0 h 121"/>
                <a:gd name="T66" fmla="*/ 24 w 75"/>
                <a:gd name="T67" fmla="*/ 15 h 121"/>
                <a:gd name="T68" fmla="*/ 18 w 75"/>
                <a:gd name="T69" fmla="*/ 15 h 121"/>
                <a:gd name="T70" fmla="*/ 11 w 75"/>
                <a:gd name="T71" fmla="*/ 17 h 121"/>
                <a:gd name="T72" fmla="*/ 8 w 75"/>
                <a:gd name="T73" fmla="*/ 18 h 121"/>
                <a:gd name="T74" fmla="*/ 4 w 75"/>
                <a:gd name="T75" fmla="*/ 22 h 121"/>
                <a:gd name="T76" fmla="*/ 3 w 75"/>
                <a:gd name="T77" fmla="*/ 25 h 121"/>
                <a:gd name="T78" fmla="*/ 1 w 75"/>
                <a:gd name="T79" fmla="*/ 28 h 121"/>
                <a:gd name="T80" fmla="*/ 0 w 75"/>
                <a:gd name="T81" fmla="*/ 38 h 121"/>
                <a:gd name="T82" fmla="*/ 0 w 75"/>
                <a:gd name="T83" fmla="*/ 48 h 121"/>
                <a:gd name="T84" fmla="*/ 4 w 75"/>
                <a:gd name="T85" fmla="*/ 66 h 121"/>
                <a:gd name="T86" fmla="*/ 9 w 75"/>
                <a:gd name="T87" fmla="*/ 82 h 121"/>
                <a:gd name="T88" fmla="*/ 19 w 75"/>
                <a:gd name="T89" fmla="*/ 95 h 121"/>
                <a:gd name="T90" fmla="*/ 32 w 75"/>
                <a:gd name="T91" fmla="*/ 110 h 121"/>
                <a:gd name="T92" fmla="*/ 39 w 75"/>
                <a:gd name="T93" fmla="*/ 115 h 121"/>
                <a:gd name="T94" fmla="*/ 47 w 75"/>
                <a:gd name="T95" fmla="*/ 120 h 121"/>
                <a:gd name="T96" fmla="*/ 52 w 75"/>
                <a:gd name="T97" fmla="*/ 120 h 121"/>
                <a:gd name="T98" fmla="*/ 55 w 75"/>
                <a:gd name="T99" fmla="*/ 121 h 121"/>
                <a:gd name="T100" fmla="*/ 60 w 75"/>
                <a:gd name="T101" fmla="*/ 120 h 121"/>
                <a:gd name="T102" fmla="*/ 63 w 75"/>
                <a:gd name="T103" fmla="*/ 118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5" h="121">
                  <a:moveTo>
                    <a:pt x="63" y="118"/>
                  </a:moveTo>
                  <a:lnTo>
                    <a:pt x="68" y="115"/>
                  </a:lnTo>
                  <a:lnTo>
                    <a:pt x="71" y="108"/>
                  </a:lnTo>
                  <a:lnTo>
                    <a:pt x="75" y="102"/>
                  </a:lnTo>
                  <a:lnTo>
                    <a:pt x="75" y="95"/>
                  </a:lnTo>
                  <a:lnTo>
                    <a:pt x="73" y="80"/>
                  </a:lnTo>
                  <a:lnTo>
                    <a:pt x="70" y="67"/>
                  </a:lnTo>
                  <a:lnTo>
                    <a:pt x="67" y="69"/>
                  </a:lnTo>
                  <a:lnTo>
                    <a:pt x="70" y="80"/>
                  </a:lnTo>
                  <a:lnTo>
                    <a:pt x="71" y="93"/>
                  </a:lnTo>
                  <a:lnTo>
                    <a:pt x="70" y="100"/>
                  </a:lnTo>
                  <a:lnTo>
                    <a:pt x="68" y="107"/>
                  </a:lnTo>
                  <a:lnTo>
                    <a:pt x="67" y="111"/>
                  </a:lnTo>
                  <a:lnTo>
                    <a:pt x="62" y="115"/>
                  </a:lnTo>
                  <a:lnTo>
                    <a:pt x="53" y="116"/>
                  </a:lnTo>
                  <a:lnTo>
                    <a:pt x="47" y="115"/>
                  </a:lnTo>
                  <a:lnTo>
                    <a:pt x="39" y="111"/>
                  </a:lnTo>
                  <a:lnTo>
                    <a:pt x="32" y="105"/>
                  </a:lnTo>
                  <a:lnTo>
                    <a:pt x="21" y="92"/>
                  </a:lnTo>
                  <a:lnTo>
                    <a:pt x="13" y="80"/>
                  </a:lnTo>
                  <a:lnTo>
                    <a:pt x="8" y="66"/>
                  </a:lnTo>
                  <a:lnTo>
                    <a:pt x="3" y="48"/>
                  </a:lnTo>
                  <a:lnTo>
                    <a:pt x="3" y="40"/>
                  </a:lnTo>
                  <a:lnTo>
                    <a:pt x="4" y="31"/>
                  </a:lnTo>
                  <a:lnTo>
                    <a:pt x="8" y="25"/>
                  </a:lnTo>
                  <a:lnTo>
                    <a:pt x="13" y="20"/>
                  </a:lnTo>
                  <a:lnTo>
                    <a:pt x="18" y="18"/>
                  </a:lnTo>
                  <a:lnTo>
                    <a:pt x="24" y="18"/>
                  </a:lnTo>
                  <a:lnTo>
                    <a:pt x="19" y="35"/>
                  </a:lnTo>
                  <a:lnTo>
                    <a:pt x="55" y="27"/>
                  </a:lnTo>
                  <a:lnTo>
                    <a:pt x="29" y="0"/>
                  </a:lnTo>
                  <a:lnTo>
                    <a:pt x="55" y="27"/>
                  </a:lnTo>
                  <a:lnTo>
                    <a:pt x="29" y="0"/>
                  </a:lnTo>
                  <a:lnTo>
                    <a:pt x="24" y="15"/>
                  </a:lnTo>
                  <a:lnTo>
                    <a:pt x="18" y="15"/>
                  </a:lnTo>
                  <a:lnTo>
                    <a:pt x="11" y="17"/>
                  </a:lnTo>
                  <a:lnTo>
                    <a:pt x="8" y="18"/>
                  </a:lnTo>
                  <a:lnTo>
                    <a:pt x="4" y="22"/>
                  </a:lnTo>
                  <a:lnTo>
                    <a:pt x="3" y="25"/>
                  </a:lnTo>
                  <a:lnTo>
                    <a:pt x="1" y="28"/>
                  </a:lnTo>
                  <a:lnTo>
                    <a:pt x="0" y="38"/>
                  </a:lnTo>
                  <a:lnTo>
                    <a:pt x="0" y="48"/>
                  </a:lnTo>
                  <a:lnTo>
                    <a:pt x="4" y="66"/>
                  </a:lnTo>
                  <a:lnTo>
                    <a:pt x="9" y="82"/>
                  </a:lnTo>
                  <a:lnTo>
                    <a:pt x="19" y="95"/>
                  </a:lnTo>
                  <a:lnTo>
                    <a:pt x="32" y="110"/>
                  </a:lnTo>
                  <a:lnTo>
                    <a:pt x="39" y="115"/>
                  </a:lnTo>
                  <a:lnTo>
                    <a:pt x="47" y="120"/>
                  </a:lnTo>
                  <a:lnTo>
                    <a:pt x="52" y="120"/>
                  </a:lnTo>
                  <a:lnTo>
                    <a:pt x="55" y="121"/>
                  </a:lnTo>
                  <a:lnTo>
                    <a:pt x="60" y="120"/>
                  </a:lnTo>
                  <a:lnTo>
                    <a:pt x="63" y="118"/>
                  </a:ln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8" name="Freeform 863"/>
            <p:cNvSpPr>
              <a:spLocks noEditPoints="1"/>
            </p:cNvSpPr>
            <p:nvPr/>
          </p:nvSpPr>
          <p:spPr bwMode="auto">
            <a:xfrm>
              <a:off x="7202488" y="5116513"/>
              <a:ext cx="134938" cy="211138"/>
            </a:xfrm>
            <a:custGeom>
              <a:avLst/>
              <a:gdLst>
                <a:gd name="T0" fmla="*/ 85 w 85"/>
                <a:gd name="T1" fmla="*/ 93 h 133"/>
                <a:gd name="T2" fmla="*/ 83 w 85"/>
                <a:gd name="T3" fmla="*/ 116 h 133"/>
                <a:gd name="T4" fmla="*/ 72 w 85"/>
                <a:gd name="T5" fmla="*/ 130 h 133"/>
                <a:gd name="T6" fmla="*/ 70 w 85"/>
                <a:gd name="T7" fmla="*/ 120 h 133"/>
                <a:gd name="T8" fmla="*/ 75 w 85"/>
                <a:gd name="T9" fmla="*/ 104 h 133"/>
                <a:gd name="T10" fmla="*/ 72 w 85"/>
                <a:gd name="T11" fmla="*/ 78 h 133"/>
                <a:gd name="T12" fmla="*/ 70 w 85"/>
                <a:gd name="T13" fmla="*/ 73 h 133"/>
                <a:gd name="T14" fmla="*/ 67 w 85"/>
                <a:gd name="T15" fmla="*/ 80 h 133"/>
                <a:gd name="T16" fmla="*/ 63 w 85"/>
                <a:gd name="T17" fmla="*/ 119 h 133"/>
                <a:gd name="T18" fmla="*/ 72 w 85"/>
                <a:gd name="T19" fmla="*/ 107 h 133"/>
                <a:gd name="T20" fmla="*/ 70 w 85"/>
                <a:gd name="T21" fmla="*/ 91 h 133"/>
                <a:gd name="T22" fmla="*/ 80 w 85"/>
                <a:gd name="T23" fmla="*/ 91 h 133"/>
                <a:gd name="T24" fmla="*/ 80 w 85"/>
                <a:gd name="T25" fmla="*/ 114 h 133"/>
                <a:gd name="T26" fmla="*/ 68 w 85"/>
                <a:gd name="T27" fmla="*/ 129 h 133"/>
                <a:gd name="T28" fmla="*/ 23 w 85"/>
                <a:gd name="T29" fmla="*/ 86 h 133"/>
                <a:gd name="T30" fmla="*/ 39 w 85"/>
                <a:gd name="T31" fmla="*/ 107 h 133"/>
                <a:gd name="T32" fmla="*/ 55 w 85"/>
                <a:gd name="T33" fmla="*/ 120 h 133"/>
                <a:gd name="T34" fmla="*/ 63 w 85"/>
                <a:gd name="T35" fmla="*/ 120 h 133"/>
                <a:gd name="T36" fmla="*/ 58 w 85"/>
                <a:gd name="T37" fmla="*/ 130 h 133"/>
                <a:gd name="T38" fmla="*/ 42 w 85"/>
                <a:gd name="T39" fmla="*/ 124 h 133"/>
                <a:gd name="T40" fmla="*/ 23 w 85"/>
                <a:gd name="T41" fmla="*/ 104 h 133"/>
                <a:gd name="T42" fmla="*/ 14 w 85"/>
                <a:gd name="T43" fmla="*/ 91 h 133"/>
                <a:gd name="T44" fmla="*/ 18 w 85"/>
                <a:gd name="T45" fmla="*/ 36 h 133"/>
                <a:gd name="T46" fmla="*/ 14 w 85"/>
                <a:gd name="T47" fmla="*/ 42 h 133"/>
                <a:gd name="T48" fmla="*/ 14 w 85"/>
                <a:gd name="T49" fmla="*/ 65 h 133"/>
                <a:gd name="T50" fmla="*/ 11 w 85"/>
                <a:gd name="T51" fmla="*/ 85 h 133"/>
                <a:gd name="T52" fmla="*/ 3 w 85"/>
                <a:gd name="T53" fmla="*/ 53 h 133"/>
                <a:gd name="T54" fmla="*/ 8 w 85"/>
                <a:gd name="T55" fmla="*/ 34 h 133"/>
                <a:gd name="T56" fmla="*/ 16 w 85"/>
                <a:gd name="T57" fmla="*/ 24 h 133"/>
                <a:gd name="T58" fmla="*/ 24 w 85"/>
                <a:gd name="T59" fmla="*/ 27 h 133"/>
                <a:gd name="T60" fmla="*/ 16 w 85"/>
                <a:gd name="T61" fmla="*/ 24 h 133"/>
                <a:gd name="T62" fmla="*/ 29 w 85"/>
                <a:gd name="T63" fmla="*/ 24 h 133"/>
                <a:gd name="T64" fmla="*/ 32 w 85"/>
                <a:gd name="T65" fmla="*/ 29 h 133"/>
                <a:gd name="T66" fmla="*/ 19 w 85"/>
                <a:gd name="T67" fmla="*/ 42 h 133"/>
                <a:gd name="T68" fmla="*/ 63 w 85"/>
                <a:gd name="T69" fmla="*/ 32 h 133"/>
                <a:gd name="T70" fmla="*/ 37 w 85"/>
                <a:gd name="T71" fmla="*/ 6 h 133"/>
                <a:gd name="T72" fmla="*/ 31 w 85"/>
                <a:gd name="T73" fmla="*/ 13 h 133"/>
                <a:gd name="T74" fmla="*/ 57 w 85"/>
                <a:gd name="T75" fmla="*/ 39 h 133"/>
                <a:gd name="T76" fmla="*/ 37 w 85"/>
                <a:gd name="T77" fmla="*/ 6 h 133"/>
                <a:gd name="T78" fmla="*/ 29 w 85"/>
                <a:gd name="T79" fmla="*/ 29 h 133"/>
                <a:gd name="T80" fmla="*/ 18 w 85"/>
                <a:gd name="T81" fmla="*/ 31 h 133"/>
                <a:gd name="T82" fmla="*/ 23 w 85"/>
                <a:gd name="T83" fmla="*/ 19 h 133"/>
                <a:gd name="T84" fmla="*/ 23 w 85"/>
                <a:gd name="T85" fmla="*/ 29 h 133"/>
                <a:gd name="T86" fmla="*/ 18 w 85"/>
                <a:gd name="T87" fmla="*/ 31 h 133"/>
                <a:gd name="T88" fmla="*/ 9 w 85"/>
                <a:gd name="T89" fmla="*/ 89 h 133"/>
                <a:gd name="T90" fmla="*/ 1 w 85"/>
                <a:gd name="T91" fmla="*/ 62 h 133"/>
                <a:gd name="T92" fmla="*/ 3 w 85"/>
                <a:gd name="T93" fmla="*/ 34 h 133"/>
                <a:gd name="T94" fmla="*/ 11 w 85"/>
                <a:gd name="T95" fmla="*/ 22 h 133"/>
                <a:gd name="T96" fmla="*/ 13 w 85"/>
                <a:gd name="T97" fmla="*/ 34 h 133"/>
                <a:gd name="T98" fmla="*/ 9 w 85"/>
                <a:gd name="T99" fmla="*/ 47 h 133"/>
                <a:gd name="T100" fmla="*/ 13 w 85"/>
                <a:gd name="T101" fmla="*/ 75 h 133"/>
                <a:gd name="T102" fmla="*/ 19 w 85"/>
                <a:gd name="T103" fmla="*/ 88 h 133"/>
                <a:gd name="T104" fmla="*/ 70 w 85"/>
                <a:gd name="T105" fmla="*/ 132 h 133"/>
                <a:gd name="T106" fmla="*/ 55 w 85"/>
                <a:gd name="T107" fmla="*/ 133 h 133"/>
                <a:gd name="T108" fmla="*/ 42 w 85"/>
                <a:gd name="T109" fmla="*/ 129 h 133"/>
                <a:gd name="T110" fmla="*/ 19 w 85"/>
                <a:gd name="T111" fmla="*/ 107 h 133"/>
                <a:gd name="T112" fmla="*/ 21 w 85"/>
                <a:gd name="T113" fmla="*/ 91 h 133"/>
                <a:gd name="T114" fmla="*/ 37 w 85"/>
                <a:gd name="T115" fmla="*/ 112 h 133"/>
                <a:gd name="T116" fmla="*/ 52 w 85"/>
                <a:gd name="T117" fmla="*/ 124 h 133"/>
                <a:gd name="T118" fmla="*/ 62 w 85"/>
                <a:gd name="T119" fmla="*/ 124 h 133"/>
                <a:gd name="T120" fmla="*/ 67 w 85"/>
                <a:gd name="T121" fmla="*/ 12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85" h="133">
                  <a:moveTo>
                    <a:pt x="76" y="81"/>
                  </a:moveTo>
                  <a:lnTo>
                    <a:pt x="75" y="71"/>
                  </a:lnTo>
                  <a:lnTo>
                    <a:pt x="80" y="75"/>
                  </a:lnTo>
                  <a:lnTo>
                    <a:pt x="81" y="81"/>
                  </a:lnTo>
                  <a:lnTo>
                    <a:pt x="83" y="88"/>
                  </a:lnTo>
                  <a:lnTo>
                    <a:pt x="85" y="93"/>
                  </a:lnTo>
                  <a:lnTo>
                    <a:pt x="85" y="96"/>
                  </a:lnTo>
                  <a:lnTo>
                    <a:pt x="85" y="99"/>
                  </a:lnTo>
                  <a:lnTo>
                    <a:pt x="85" y="104"/>
                  </a:lnTo>
                  <a:lnTo>
                    <a:pt x="85" y="107"/>
                  </a:lnTo>
                  <a:lnTo>
                    <a:pt x="83" y="112"/>
                  </a:lnTo>
                  <a:lnTo>
                    <a:pt x="83" y="116"/>
                  </a:lnTo>
                  <a:lnTo>
                    <a:pt x="81" y="120"/>
                  </a:lnTo>
                  <a:lnTo>
                    <a:pt x="80" y="124"/>
                  </a:lnTo>
                  <a:lnTo>
                    <a:pt x="76" y="127"/>
                  </a:lnTo>
                  <a:lnTo>
                    <a:pt x="75" y="129"/>
                  </a:lnTo>
                  <a:lnTo>
                    <a:pt x="73" y="129"/>
                  </a:lnTo>
                  <a:lnTo>
                    <a:pt x="72" y="130"/>
                  </a:lnTo>
                  <a:lnTo>
                    <a:pt x="70" y="132"/>
                  </a:lnTo>
                  <a:lnTo>
                    <a:pt x="67" y="122"/>
                  </a:lnTo>
                  <a:lnTo>
                    <a:pt x="67" y="122"/>
                  </a:lnTo>
                  <a:lnTo>
                    <a:pt x="68" y="122"/>
                  </a:lnTo>
                  <a:lnTo>
                    <a:pt x="68" y="120"/>
                  </a:lnTo>
                  <a:lnTo>
                    <a:pt x="70" y="120"/>
                  </a:lnTo>
                  <a:lnTo>
                    <a:pt x="72" y="119"/>
                  </a:lnTo>
                  <a:lnTo>
                    <a:pt x="73" y="116"/>
                  </a:lnTo>
                  <a:lnTo>
                    <a:pt x="73" y="114"/>
                  </a:lnTo>
                  <a:lnTo>
                    <a:pt x="75" y="111"/>
                  </a:lnTo>
                  <a:lnTo>
                    <a:pt x="75" y="107"/>
                  </a:lnTo>
                  <a:lnTo>
                    <a:pt x="75" y="104"/>
                  </a:lnTo>
                  <a:lnTo>
                    <a:pt x="75" y="101"/>
                  </a:lnTo>
                  <a:lnTo>
                    <a:pt x="75" y="98"/>
                  </a:lnTo>
                  <a:lnTo>
                    <a:pt x="75" y="93"/>
                  </a:lnTo>
                  <a:lnTo>
                    <a:pt x="73" y="89"/>
                  </a:lnTo>
                  <a:lnTo>
                    <a:pt x="73" y="83"/>
                  </a:lnTo>
                  <a:lnTo>
                    <a:pt x="72" y="78"/>
                  </a:lnTo>
                  <a:lnTo>
                    <a:pt x="76" y="81"/>
                  </a:lnTo>
                  <a:close/>
                  <a:moveTo>
                    <a:pt x="75" y="71"/>
                  </a:moveTo>
                  <a:lnTo>
                    <a:pt x="78" y="71"/>
                  </a:lnTo>
                  <a:lnTo>
                    <a:pt x="80" y="75"/>
                  </a:lnTo>
                  <a:lnTo>
                    <a:pt x="75" y="71"/>
                  </a:lnTo>
                  <a:close/>
                  <a:moveTo>
                    <a:pt x="70" y="73"/>
                  </a:moveTo>
                  <a:lnTo>
                    <a:pt x="75" y="71"/>
                  </a:lnTo>
                  <a:lnTo>
                    <a:pt x="76" y="81"/>
                  </a:lnTo>
                  <a:lnTo>
                    <a:pt x="73" y="83"/>
                  </a:lnTo>
                  <a:lnTo>
                    <a:pt x="67" y="80"/>
                  </a:lnTo>
                  <a:lnTo>
                    <a:pt x="70" y="73"/>
                  </a:lnTo>
                  <a:close/>
                  <a:moveTo>
                    <a:pt x="67" y="80"/>
                  </a:moveTo>
                  <a:lnTo>
                    <a:pt x="65" y="75"/>
                  </a:lnTo>
                  <a:lnTo>
                    <a:pt x="70" y="73"/>
                  </a:lnTo>
                  <a:lnTo>
                    <a:pt x="67" y="80"/>
                  </a:lnTo>
                  <a:close/>
                  <a:moveTo>
                    <a:pt x="68" y="129"/>
                  </a:moveTo>
                  <a:lnTo>
                    <a:pt x="65" y="119"/>
                  </a:lnTo>
                  <a:lnTo>
                    <a:pt x="63" y="119"/>
                  </a:lnTo>
                  <a:lnTo>
                    <a:pt x="65" y="119"/>
                  </a:lnTo>
                  <a:lnTo>
                    <a:pt x="67" y="117"/>
                  </a:lnTo>
                  <a:lnTo>
                    <a:pt x="68" y="116"/>
                  </a:lnTo>
                  <a:lnTo>
                    <a:pt x="70" y="112"/>
                  </a:lnTo>
                  <a:lnTo>
                    <a:pt x="70" y="111"/>
                  </a:lnTo>
                  <a:lnTo>
                    <a:pt x="72" y="107"/>
                  </a:lnTo>
                  <a:lnTo>
                    <a:pt x="72" y="106"/>
                  </a:lnTo>
                  <a:lnTo>
                    <a:pt x="72" y="102"/>
                  </a:lnTo>
                  <a:lnTo>
                    <a:pt x="72" y="99"/>
                  </a:lnTo>
                  <a:lnTo>
                    <a:pt x="72" y="96"/>
                  </a:lnTo>
                  <a:lnTo>
                    <a:pt x="70" y="93"/>
                  </a:lnTo>
                  <a:lnTo>
                    <a:pt x="70" y="91"/>
                  </a:lnTo>
                  <a:lnTo>
                    <a:pt x="68" y="85"/>
                  </a:lnTo>
                  <a:lnTo>
                    <a:pt x="67" y="80"/>
                  </a:lnTo>
                  <a:lnTo>
                    <a:pt x="76" y="76"/>
                  </a:lnTo>
                  <a:lnTo>
                    <a:pt x="78" y="83"/>
                  </a:lnTo>
                  <a:lnTo>
                    <a:pt x="80" y="88"/>
                  </a:lnTo>
                  <a:lnTo>
                    <a:pt x="80" y="91"/>
                  </a:lnTo>
                  <a:lnTo>
                    <a:pt x="80" y="96"/>
                  </a:lnTo>
                  <a:lnTo>
                    <a:pt x="81" y="99"/>
                  </a:lnTo>
                  <a:lnTo>
                    <a:pt x="81" y="102"/>
                  </a:lnTo>
                  <a:lnTo>
                    <a:pt x="81" y="106"/>
                  </a:lnTo>
                  <a:lnTo>
                    <a:pt x="80" y="109"/>
                  </a:lnTo>
                  <a:lnTo>
                    <a:pt x="80" y="114"/>
                  </a:lnTo>
                  <a:lnTo>
                    <a:pt x="78" y="117"/>
                  </a:lnTo>
                  <a:lnTo>
                    <a:pt x="76" y="120"/>
                  </a:lnTo>
                  <a:lnTo>
                    <a:pt x="75" y="122"/>
                  </a:lnTo>
                  <a:lnTo>
                    <a:pt x="72" y="125"/>
                  </a:lnTo>
                  <a:lnTo>
                    <a:pt x="68" y="129"/>
                  </a:lnTo>
                  <a:lnTo>
                    <a:pt x="68" y="129"/>
                  </a:lnTo>
                  <a:close/>
                  <a:moveTo>
                    <a:pt x="68" y="129"/>
                  </a:moveTo>
                  <a:lnTo>
                    <a:pt x="68" y="129"/>
                  </a:lnTo>
                  <a:lnTo>
                    <a:pt x="68" y="129"/>
                  </a:lnTo>
                  <a:lnTo>
                    <a:pt x="68" y="129"/>
                  </a:lnTo>
                  <a:close/>
                  <a:moveTo>
                    <a:pt x="14" y="91"/>
                  </a:moveTo>
                  <a:lnTo>
                    <a:pt x="23" y="86"/>
                  </a:lnTo>
                  <a:lnTo>
                    <a:pt x="23" y="86"/>
                  </a:lnTo>
                  <a:lnTo>
                    <a:pt x="26" y="93"/>
                  </a:lnTo>
                  <a:lnTo>
                    <a:pt x="31" y="99"/>
                  </a:lnTo>
                  <a:lnTo>
                    <a:pt x="32" y="102"/>
                  </a:lnTo>
                  <a:lnTo>
                    <a:pt x="36" y="106"/>
                  </a:lnTo>
                  <a:lnTo>
                    <a:pt x="39" y="107"/>
                  </a:lnTo>
                  <a:lnTo>
                    <a:pt x="40" y="111"/>
                  </a:lnTo>
                  <a:lnTo>
                    <a:pt x="44" y="114"/>
                  </a:lnTo>
                  <a:lnTo>
                    <a:pt x="47" y="116"/>
                  </a:lnTo>
                  <a:lnTo>
                    <a:pt x="50" y="117"/>
                  </a:lnTo>
                  <a:lnTo>
                    <a:pt x="54" y="119"/>
                  </a:lnTo>
                  <a:lnTo>
                    <a:pt x="55" y="120"/>
                  </a:lnTo>
                  <a:lnTo>
                    <a:pt x="57" y="120"/>
                  </a:lnTo>
                  <a:lnTo>
                    <a:pt x="57" y="120"/>
                  </a:lnTo>
                  <a:lnTo>
                    <a:pt x="58" y="120"/>
                  </a:lnTo>
                  <a:lnTo>
                    <a:pt x="60" y="120"/>
                  </a:lnTo>
                  <a:lnTo>
                    <a:pt x="62" y="120"/>
                  </a:lnTo>
                  <a:lnTo>
                    <a:pt x="63" y="120"/>
                  </a:lnTo>
                  <a:lnTo>
                    <a:pt x="65" y="119"/>
                  </a:lnTo>
                  <a:lnTo>
                    <a:pt x="68" y="129"/>
                  </a:lnTo>
                  <a:lnTo>
                    <a:pt x="67" y="129"/>
                  </a:lnTo>
                  <a:lnTo>
                    <a:pt x="63" y="130"/>
                  </a:lnTo>
                  <a:lnTo>
                    <a:pt x="62" y="130"/>
                  </a:lnTo>
                  <a:lnTo>
                    <a:pt x="58" y="130"/>
                  </a:lnTo>
                  <a:lnTo>
                    <a:pt x="57" y="130"/>
                  </a:lnTo>
                  <a:lnTo>
                    <a:pt x="54" y="130"/>
                  </a:lnTo>
                  <a:lnTo>
                    <a:pt x="52" y="129"/>
                  </a:lnTo>
                  <a:lnTo>
                    <a:pt x="50" y="129"/>
                  </a:lnTo>
                  <a:lnTo>
                    <a:pt x="45" y="127"/>
                  </a:lnTo>
                  <a:lnTo>
                    <a:pt x="42" y="124"/>
                  </a:lnTo>
                  <a:lnTo>
                    <a:pt x="39" y="120"/>
                  </a:lnTo>
                  <a:lnTo>
                    <a:pt x="34" y="119"/>
                  </a:lnTo>
                  <a:lnTo>
                    <a:pt x="31" y="116"/>
                  </a:lnTo>
                  <a:lnTo>
                    <a:pt x="27" y="111"/>
                  </a:lnTo>
                  <a:lnTo>
                    <a:pt x="26" y="107"/>
                  </a:lnTo>
                  <a:lnTo>
                    <a:pt x="23" y="104"/>
                  </a:lnTo>
                  <a:lnTo>
                    <a:pt x="18" y="98"/>
                  </a:lnTo>
                  <a:lnTo>
                    <a:pt x="14" y="91"/>
                  </a:lnTo>
                  <a:lnTo>
                    <a:pt x="14" y="91"/>
                  </a:lnTo>
                  <a:close/>
                  <a:moveTo>
                    <a:pt x="14" y="91"/>
                  </a:moveTo>
                  <a:lnTo>
                    <a:pt x="14" y="91"/>
                  </a:lnTo>
                  <a:lnTo>
                    <a:pt x="14" y="91"/>
                  </a:lnTo>
                  <a:lnTo>
                    <a:pt x="14" y="91"/>
                  </a:lnTo>
                  <a:close/>
                  <a:moveTo>
                    <a:pt x="16" y="24"/>
                  </a:moveTo>
                  <a:lnTo>
                    <a:pt x="19" y="34"/>
                  </a:lnTo>
                  <a:lnTo>
                    <a:pt x="21" y="34"/>
                  </a:lnTo>
                  <a:lnTo>
                    <a:pt x="19" y="34"/>
                  </a:lnTo>
                  <a:lnTo>
                    <a:pt x="18" y="36"/>
                  </a:lnTo>
                  <a:lnTo>
                    <a:pt x="18" y="36"/>
                  </a:lnTo>
                  <a:lnTo>
                    <a:pt x="16" y="37"/>
                  </a:lnTo>
                  <a:lnTo>
                    <a:pt x="16" y="39"/>
                  </a:lnTo>
                  <a:lnTo>
                    <a:pt x="14" y="39"/>
                  </a:lnTo>
                  <a:lnTo>
                    <a:pt x="14" y="40"/>
                  </a:lnTo>
                  <a:lnTo>
                    <a:pt x="14" y="42"/>
                  </a:lnTo>
                  <a:lnTo>
                    <a:pt x="13" y="45"/>
                  </a:lnTo>
                  <a:lnTo>
                    <a:pt x="13" y="49"/>
                  </a:lnTo>
                  <a:lnTo>
                    <a:pt x="13" y="53"/>
                  </a:lnTo>
                  <a:lnTo>
                    <a:pt x="13" y="57"/>
                  </a:lnTo>
                  <a:lnTo>
                    <a:pt x="14" y="62"/>
                  </a:lnTo>
                  <a:lnTo>
                    <a:pt x="14" y="65"/>
                  </a:lnTo>
                  <a:lnTo>
                    <a:pt x="16" y="70"/>
                  </a:lnTo>
                  <a:lnTo>
                    <a:pt x="18" y="73"/>
                  </a:lnTo>
                  <a:lnTo>
                    <a:pt x="19" y="81"/>
                  </a:lnTo>
                  <a:lnTo>
                    <a:pt x="23" y="86"/>
                  </a:lnTo>
                  <a:lnTo>
                    <a:pt x="14" y="91"/>
                  </a:lnTo>
                  <a:lnTo>
                    <a:pt x="11" y="85"/>
                  </a:lnTo>
                  <a:lnTo>
                    <a:pt x="8" y="76"/>
                  </a:lnTo>
                  <a:lnTo>
                    <a:pt x="6" y="71"/>
                  </a:lnTo>
                  <a:lnTo>
                    <a:pt x="6" y="68"/>
                  </a:lnTo>
                  <a:lnTo>
                    <a:pt x="5" y="63"/>
                  </a:lnTo>
                  <a:lnTo>
                    <a:pt x="5" y="58"/>
                  </a:lnTo>
                  <a:lnTo>
                    <a:pt x="3" y="53"/>
                  </a:lnTo>
                  <a:lnTo>
                    <a:pt x="3" y="49"/>
                  </a:lnTo>
                  <a:lnTo>
                    <a:pt x="3" y="44"/>
                  </a:lnTo>
                  <a:lnTo>
                    <a:pt x="5" y="40"/>
                  </a:lnTo>
                  <a:lnTo>
                    <a:pt x="5" y="37"/>
                  </a:lnTo>
                  <a:lnTo>
                    <a:pt x="6" y="36"/>
                  </a:lnTo>
                  <a:lnTo>
                    <a:pt x="8" y="34"/>
                  </a:lnTo>
                  <a:lnTo>
                    <a:pt x="8" y="31"/>
                  </a:lnTo>
                  <a:lnTo>
                    <a:pt x="9" y="29"/>
                  </a:lnTo>
                  <a:lnTo>
                    <a:pt x="11" y="27"/>
                  </a:lnTo>
                  <a:lnTo>
                    <a:pt x="13" y="26"/>
                  </a:lnTo>
                  <a:lnTo>
                    <a:pt x="16" y="26"/>
                  </a:lnTo>
                  <a:lnTo>
                    <a:pt x="16" y="24"/>
                  </a:lnTo>
                  <a:close/>
                  <a:moveTo>
                    <a:pt x="16" y="26"/>
                  </a:moveTo>
                  <a:lnTo>
                    <a:pt x="16" y="24"/>
                  </a:lnTo>
                  <a:lnTo>
                    <a:pt x="16" y="24"/>
                  </a:lnTo>
                  <a:lnTo>
                    <a:pt x="16" y="26"/>
                  </a:lnTo>
                  <a:close/>
                  <a:moveTo>
                    <a:pt x="32" y="29"/>
                  </a:moveTo>
                  <a:lnTo>
                    <a:pt x="24" y="27"/>
                  </a:lnTo>
                  <a:lnTo>
                    <a:pt x="27" y="32"/>
                  </a:lnTo>
                  <a:lnTo>
                    <a:pt x="26" y="32"/>
                  </a:lnTo>
                  <a:lnTo>
                    <a:pt x="24" y="32"/>
                  </a:lnTo>
                  <a:lnTo>
                    <a:pt x="23" y="32"/>
                  </a:lnTo>
                  <a:lnTo>
                    <a:pt x="19" y="34"/>
                  </a:lnTo>
                  <a:lnTo>
                    <a:pt x="16" y="24"/>
                  </a:lnTo>
                  <a:lnTo>
                    <a:pt x="19" y="24"/>
                  </a:lnTo>
                  <a:lnTo>
                    <a:pt x="23" y="22"/>
                  </a:lnTo>
                  <a:lnTo>
                    <a:pt x="26" y="22"/>
                  </a:lnTo>
                  <a:lnTo>
                    <a:pt x="29" y="24"/>
                  </a:lnTo>
                  <a:lnTo>
                    <a:pt x="32" y="29"/>
                  </a:lnTo>
                  <a:close/>
                  <a:moveTo>
                    <a:pt x="29" y="24"/>
                  </a:moveTo>
                  <a:lnTo>
                    <a:pt x="34" y="24"/>
                  </a:lnTo>
                  <a:lnTo>
                    <a:pt x="32" y="29"/>
                  </a:lnTo>
                  <a:lnTo>
                    <a:pt x="29" y="24"/>
                  </a:lnTo>
                  <a:close/>
                  <a:moveTo>
                    <a:pt x="19" y="42"/>
                  </a:moveTo>
                  <a:lnTo>
                    <a:pt x="24" y="27"/>
                  </a:lnTo>
                  <a:lnTo>
                    <a:pt x="32" y="29"/>
                  </a:lnTo>
                  <a:lnTo>
                    <a:pt x="29" y="45"/>
                  </a:lnTo>
                  <a:lnTo>
                    <a:pt x="24" y="49"/>
                  </a:lnTo>
                  <a:lnTo>
                    <a:pt x="19" y="42"/>
                  </a:lnTo>
                  <a:close/>
                  <a:moveTo>
                    <a:pt x="24" y="49"/>
                  </a:moveTo>
                  <a:lnTo>
                    <a:pt x="18" y="50"/>
                  </a:lnTo>
                  <a:lnTo>
                    <a:pt x="19" y="42"/>
                  </a:lnTo>
                  <a:lnTo>
                    <a:pt x="24" y="49"/>
                  </a:lnTo>
                  <a:close/>
                  <a:moveTo>
                    <a:pt x="62" y="40"/>
                  </a:moveTo>
                  <a:lnTo>
                    <a:pt x="24" y="49"/>
                  </a:lnTo>
                  <a:lnTo>
                    <a:pt x="23" y="39"/>
                  </a:lnTo>
                  <a:lnTo>
                    <a:pt x="58" y="31"/>
                  </a:lnTo>
                  <a:lnTo>
                    <a:pt x="63" y="32"/>
                  </a:lnTo>
                  <a:lnTo>
                    <a:pt x="62" y="40"/>
                  </a:lnTo>
                  <a:close/>
                  <a:moveTo>
                    <a:pt x="63" y="32"/>
                  </a:moveTo>
                  <a:lnTo>
                    <a:pt x="70" y="39"/>
                  </a:lnTo>
                  <a:lnTo>
                    <a:pt x="62" y="40"/>
                  </a:lnTo>
                  <a:lnTo>
                    <a:pt x="63" y="32"/>
                  </a:lnTo>
                  <a:close/>
                  <a:moveTo>
                    <a:pt x="37" y="6"/>
                  </a:moveTo>
                  <a:lnTo>
                    <a:pt x="63" y="32"/>
                  </a:lnTo>
                  <a:lnTo>
                    <a:pt x="57" y="39"/>
                  </a:lnTo>
                  <a:lnTo>
                    <a:pt x="31" y="13"/>
                  </a:lnTo>
                  <a:lnTo>
                    <a:pt x="37" y="6"/>
                  </a:lnTo>
                  <a:close/>
                  <a:moveTo>
                    <a:pt x="57" y="39"/>
                  </a:moveTo>
                  <a:lnTo>
                    <a:pt x="31" y="13"/>
                  </a:lnTo>
                  <a:lnTo>
                    <a:pt x="37" y="6"/>
                  </a:lnTo>
                  <a:lnTo>
                    <a:pt x="63" y="32"/>
                  </a:lnTo>
                  <a:lnTo>
                    <a:pt x="57" y="39"/>
                  </a:lnTo>
                  <a:close/>
                  <a:moveTo>
                    <a:pt x="37" y="6"/>
                  </a:moveTo>
                  <a:lnTo>
                    <a:pt x="63" y="32"/>
                  </a:lnTo>
                  <a:lnTo>
                    <a:pt x="57" y="39"/>
                  </a:lnTo>
                  <a:lnTo>
                    <a:pt x="31" y="13"/>
                  </a:lnTo>
                  <a:lnTo>
                    <a:pt x="29" y="8"/>
                  </a:lnTo>
                  <a:lnTo>
                    <a:pt x="37" y="6"/>
                  </a:lnTo>
                  <a:close/>
                  <a:moveTo>
                    <a:pt x="29" y="8"/>
                  </a:moveTo>
                  <a:lnTo>
                    <a:pt x="32" y="0"/>
                  </a:lnTo>
                  <a:lnTo>
                    <a:pt x="37" y="6"/>
                  </a:lnTo>
                  <a:lnTo>
                    <a:pt x="29" y="8"/>
                  </a:lnTo>
                  <a:close/>
                  <a:moveTo>
                    <a:pt x="24" y="22"/>
                  </a:moveTo>
                  <a:lnTo>
                    <a:pt x="29" y="8"/>
                  </a:lnTo>
                  <a:lnTo>
                    <a:pt x="39" y="11"/>
                  </a:lnTo>
                  <a:lnTo>
                    <a:pt x="34" y="26"/>
                  </a:lnTo>
                  <a:lnTo>
                    <a:pt x="29" y="29"/>
                  </a:lnTo>
                  <a:lnTo>
                    <a:pt x="24" y="22"/>
                  </a:lnTo>
                  <a:close/>
                  <a:moveTo>
                    <a:pt x="34" y="26"/>
                  </a:moveTo>
                  <a:lnTo>
                    <a:pt x="32" y="31"/>
                  </a:lnTo>
                  <a:lnTo>
                    <a:pt x="29" y="29"/>
                  </a:lnTo>
                  <a:lnTo>
                    <a:pt x="34" y="26"/>
                  </a:lnTo>
                  <a:close/>
                  <a:moveTo>
                    <a:pt x="18" y="31"/>
                  </a:moveTo>
                  <a:lnTo>
                    <a:pt x="14" y="21"/>
                  </a:lnTo>
                  <a:lnTo>
                    <a:pt x="14" y="21"/>
                  </a:lnTo>
                  <a:lnTo>
                    <a:pt x="16" y="21"/>
                  </a:lnTo>
                  <a:lnTo>
                    <a:pt x="18" y="19"/>
                  </a:lnTo>
                  <a:lnTo>
                    <a:pt x="21" y="19"/>
                  </a:lnTo>
                  <a:lnTo>
                    <a:pt x="23" y="19"/>
                  </a:lnTo>
                  <a:lnTo>
                    <a:pt x="26" y="19"/>
                  </a:lnTo>
                  <a:lnTo>
                    <a:pt x="31" y="19"/>
                  </a:lnTo>
                  <a:lnTo>
                    <a:pt x="29" y="29"/>
                  </a:lnTo>
                  <a:lnTo>
                    <a:pt x="26" y="29"/>
                  </a:lnTo>
                  <a:lnTo>
                    <a:pt x="23" y="29"/>
                  </a:lnTo>
                  <a:lnTo>
                    <a:pt x="23" y="29"/>
                  </a:lnTo>
                  <a:lnTo>
                    <a:pt x="21" y="29"/>
                  </a:lnTo>
                  <a:lnTo>
                    <a:pt x="19" y="29"/>
                  </a:lnTo>
                  <a:lnTo>
                    <a:pt x="18" y="31"/>
                  </a:lnTo>
                  <a:lnTo>
                    <a:pt x="18" y="31"/>
                  </a:lnTo>
                  <a:close/>
                  <a:moveTo>
                    <a:pt x="18" y="31"/>
                  </a:moveTo>
                  <a:lnTo>
                    <a:pt x="18" y="31"/>
                  </a:lnTo>
                  <a:lnTo>
                    <a:pt x="18" y="31"/>
                  </a:lnTo>
                  <a:lnTo>
                    <a:pt x="18" y="31"/>
                  </a:lnTo>
                  <a:close/>
                  <a:moveTo>
                    <a:pt x="19" y="88"/>
                  </a:moveTo>
                  <a:lnTo>
                    <a:pt x="11" y="93"/>
                  </a:lnTo>
                  <a:lnTo>
                    <a:pt x="11" y="93"/>
                  </a:lnTo>
                  <a:lnTo>
                    <a:pt x="9" y="89"/>
                  </a:lnTo>
                  <a:lnTo>
                    <a:pt x="8" y="86"/>
                  </a:lnTo>
                  <a:lnTo>
                    <a:pt x="6" y="81"/>
                  </a:lnTo>
                  <a:lnTo>
                    <a:pt x="5" y="76"/>
                  </a:lnTo>
                  <a:lnTo>
                    <a:pt x="3" y="71"/>
                  </a:lnTo>
                  <a:lnTo>
                    <a:pt x="1" y="67"/>
                  </a:lnTo>
                  <a:lnTo>
                    <a:pt x="1" y="62"/>
                  </a:lnTo>
                  <a:lnTo>
                    <a:pt x="0" y="57"/>
                  </a:lnTo>
                  <a:lnTo>
                    <a:pt x="0" y="52"/>
                  </a:lnTo>
                  <a:lnTo>
                    <a:pt x="0" y="47"/>
                  </a:lnTo>
                  <a:lnTo>
                    <a:pt x="0" y="42"/>
                  </a:lnTo>
                  <a:lnTo>
                    <a:pt x="1" y="37"/>
                  </a:lnTo>
                  <a:lnTo>
                    <a:pt x="3" y="34"/>
                  </a:lnTo>
                  <a:lnTo>
                    <a:pt x="3" y="32"/>
                  </a:lnTo>
                  <a:lnTo>
                    <a:pt x="5" y="29"/>
                  </a:lnTo>
                  <a:lnTo>
                    <a:pt x="6" y="27"/>
                  </a:lnTo>
                  <a:lnTo>
                    <a:pt x="8" y="26"/>
                  </a:lnTo>
                  <a:lnTo>
                    <a:pt x="9" y="24"/>
                  </a:lnTo>
                  <a:lnTo>
                    <a:pt x="11" y="22"/>
                  </a:lnTo>
                  <a:lnTo>
                    <a:pt x="14" y="21"/>
                  </a:lnTo>
                  <a:lnTo>
                    <a:pt x="18" y="31"/>
                  </a:lnTo>
                  <a:lnTo>
                    <a:pt x="18" y="31"/>
                  </a:lnTo>
                  <a:lnTo>
                    <a:pt x="16" y="32"/>
                  </a:lnTo>
                  <a:lnTo>
                    <a:pt x="14" y="32"/>
                  </a:lnTo>
                  <a:lnTo>
                    <a:pt x="13" y="34"/>
                  </a:lnTo>
                  <a:lnTo>
                    <a:pt x="13" y="36"/>
                  </a:lnTo>
                  <a:lnTo>
                    <a:pt x="11" y="36"/>
                  </a:lnTo>
                  <a:lnTo>
                    <a:pt x="11" y="37"/>
                  </a:lnTo>
                  <a:lnTo>
                    <a:pt x="11" y="39"/>
                  </a:lnTo>
                  <a:lnTo>
                    <a:pt x="9" y="44"/>
                  </a:lnTo>
                  <a:lnTo>
                    <a:pt x="9" y="47"/>
                  </a:lnTo>
                  <a:lnTo>
                    <a:pt x="9" y="52"/>
                  </a:lnTo>
                  <a:lnTo>
                    <a:pt x="9" y="55"/>
                  </a:lnTo>
                  <a:lnTo>
                    <a:pt x="9" y="60"/>
                  </a:lnTo>
                  <a:lnTo>
                    <a:pt x="11" y="65"/>
                  </a:lnTo>
                  <a:lnTo>
                    <a:pt x="13" y="70"/>
                  </a:lnTo>
                  <a:lnTo>
                    <a:pt x="13" y="75"/>
                  </a:lnTo>
                  <a:lnTo>
                    <a:pt x="14" y="78"/>
                  </a:lnTo>
                  <a:lnTo>
                    <a:pt x="16" y="81"/>
                  </a:lnTo>
                  <a:lnTo>
                    <a:pt x="18" y="85"/>
                  </a:lnTo>
                  <a:lnTo>
                    <a:pt x="19" y="88"/>
                  </a:lnTo>
                  <a:lnTo>
                    <a:pt x="19" y="88"/>
                  </a:lnTo>
                  <a:close/>
                  <a:moveTo>
                    <a:pt x="19" y="88"/>
                  </a:moveTo>
                  <a:lnTo>
                    <a:pt x="19" y="88"/>
                  </a:lnTo>
                  <a:lnTo>
                    <a:pt x="19" y="88"/>
                  </a:lnTo>
                  <a:lnTo>
                    <a:pt x="19" y="88"/>
                  </a:lnTo>
                  <a:close/>
                  <a:moveTo>
                    <a:pt x="67" y="122"/>
                  </a:moveTo>
                  <a:lnTo>
                    <a:pt x="70" y="132"/>
                  </a:lnTo>
                  <a:lnTo>
                    <a:pt x="70" y="132"/>
                  </a:lnTo>
                  <a:lnTo>
                    <a:pt x="68" y="132"/>
                  </a:lnTo>
                  <a:lnTo>
                    <a:pt x="65" y="133"/>
                  </a:lnTo>
                  <a:lnTo>
                    <a:pt x="63" y="133"/>
                  </a:lnTo>
                  <a:lnTo>
                    <a:pt x="60" y="133"/>
                  </a:lnTo>
                  <a:lnTo>
                    <a:pt x="58" y="133"/>
                  </a:lnTo>
                  <a:lnTo>
                    <a:pt x="55" y="133"/>
                  </a:lnTo>
                  <a:lnTo>
                    <a:pt x="54" y="133"/>
                  </a:lnTo>
                  <a:lnTo>
                    <a:pt x="50" y="133"/>
                  </a:lnTo>
                  <a:lnTo>
                    <a:pt x="49" y="132"/>
                  </a:lnTo>
                  <a:lnTo>
                    <a:pt x="45" y="130"/>
                  </a:lnTo>
                  <a:lnTo>
                    <a:pt x="44" y="130"/>
                  </a:lnTo>
                  <a:lnTo>
                    <a:pt x="42" y="129"/>
                  </a:lnTo>
                  <a:lnTo>
                    <a:pt x="37" y="125"/>
                  </a:lnTo>
                  <a:lnTo>
                    <a:pt x="34" y="122"/>
                  </a:lnTo>
                  <a:lnTo>
                    <a:pt x="29" y="119"/>
                  </a:lnTo>
                  <a:lnTo>
                    <a:pt x="26" y="116"/>
                  </a:lnTo>
                  <a:lnTo>
                    <a:pt x="23" y="111"/>
                  </a:lnTo>
                  <a:lnTo>
                    <a:pt x="19" y="107"/>
                  </a:lnTo>
                  <a:lnTo>
                    <a:pt x="16" y="102"/>
                  </a:lnTo>
                  <a:lnTo>
                    <a:pt x="14" y="99"/>
                  </a:lnTo>
                  <a:lnTo>
                    <a:pt x="13" y="96"/>
                  </a:lnTo>
                  <a:lnTo>
                    <a:pt x="11" y="93"/>
                  </a:lnTo>
                  <a:lnTo>
                    <a:pt x="19" y="88"/>
                  </a:lnTo>
                  <a:lnTo>
                    <a:pt x="21" y="91"/>
                  </a:lnTo>
                  <a:lnTo>
                    <a:pt x="23" y="94"/>
                  </a:lnTo>
                  <a:lnTo>
                    <a:pt x="24" y="98"/>
                  </a:lnTo>
                  <a:lnTo>
                    <a:pt x="27" y="101"/>
                  </a:lnTo>
                  <a:lnTo>
                    <a:pt x="31" y="104"/>
                  </a:lnTo>
                  <a:lnTo>
                    <a:pt x="34" y="109"/>
                  </a:lnTo>
                  <a:lnTo>
                    <a:pt x="37" y="112"/>
                  </a:lnTo>
                  <a:lnTo>
                    <a:pt x="40" y="116"/>
                  </a:lnTo>
                  <a:lnTo>
                    <a:pt x="44" y="117"/>
                  </a:lnTo>
                  <a:lnTo>
                    <a:pt x="47" y="120"/>
                  </a:lnTo>
                  <a:lnTo>
                    <a:pt x="49" y="122"/>
                  </a:lnTo>
                  <a:lnTo>
                    <a:pt x="50" y="122"/>
                  </a:lnTo>
                  <a:lnTo>
                    <a:pt x="52" y="124"/>
                  </a:lnTo>
                  <a:lnTo>
                    <a:pt x="54" y="124"/>
                  </a:lnTo>
                  <a:lnTo>
                    <a:pt x="55" y="124"/>
                  </a:lnTo>
                  <a:lnTo>
                    <a:pt x="57" y="124"/>
                  </a:lnTo>
                  <a:lnTo>
                    <a:pt x="58" y="125"/>
                  </a:lnTo>
                  <a:lnTo>
                    <a:pt x="60" y="125"/>
                  </a:lnTo>
                  <a:lnTo>
                    <a:pt x="62" y="124"/>
                  </a:lnTo>
                  <a:lnTo>
                    <a:pt x="63" y="124"/>
                  </a:lnTo>
                  <a:lnTo>
                    <a:pt x="65" y="124"/>
                  </a:lnTo>
                  <a:lnTo>
                    <a:pt x="65" y="124"/>
                  </a:lnTo>
                  <a:lnTo>
                    <a:pt x="67" y="122"/>
                  </a:lnTo>
                  <a:close/>
                  <a:moveTo>
                    <a:pt x="65" y="124"/>
                  </a:moveTo>
                  <a:lnTo>
                    <a:pt x="67" y="122"/>
                  </a:lnTo>
                  <a:lnTo>
                    <a:pt x="67" y="122"/>
                  </a:lnTo>
                  <a:lnTo>
                    <a:pt x="65" y="124"/>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29" name="Freeform 864"/>
            <p:cNvSpPr>
              <a:spLocks/>
            </p:cNvSpPr>
            <p:nvPr/>
          </p:nvSpPr>
          <p:spPr bwMode="auto">
            <a:xfrm>
              <a:off x="9601200" y="5321300"/>
              <a:ext cx="354013" cy="71438"/>
            </a:xfrm>
            <a:custGeom>
              <a:avLst/>
              <a:gdLst>
                <a:gd name="T0" fmla="*/ 223 w 223"/>
                <a:gd name="T1" fmla="*/ 9 h 45"/>
                <a:gd name="T2" fmla="*/ 1 w 223"/>
                <a:gd name="T3" fmla="*/ 45 h 45"/>
                <a:gd name="T4" fmla="*/ 0 w 223"/>
                <a:gd name="T5" fmla="*/ 36 h 45"/>
                <a:gd name="T6" fmla="*/ 222 w 223"/>
                <a:gd name="T7" fmla="*/ 0 h 45"/>
                <a:gd name="T8" fmla="*/ 223 w 223"/>
                <a:gd name="T9" fmla="*/ 9 h 45"/>
              </a:gdLst>
              <a:ahLst/>
              <a:cxnLst>
                <a:cxn ang="0">
                  <a:pos x="T0" y="T1"/>
                </a:cxn>
                <a:cxn ang="0">
                  <a:pos x="T2" y="T3"/>
                </a:cxn>
                <a:cxn ang="0">
                  <a:pos x="T4" y="T5"/>
                </a:cxn>
                <a:cxn ang="0">
                  <a:pos x="T6" y="T7"/>
                </a:cxn>
                <a:cxn ang="0">
                  <a:pos x="T8" y="T9"/>
                </a:cxn>
              </a:cxnLst>
              <a:rect l="0" t="0" r="r" b="b"/>
              <a:pathLst>
                <a:path w="223" h="45">
                  <a:moveTo>
                    <a:pt x="223" y="9"/>
                  </a:moveTo>
                  <a:lnTo>
                    <a:pt x="1" y="45"/>
                  </a:lnTo>
                  <a:lnTo>
                    <a:pt x="0" y="36"/>
                  </a:lnTo>
                  <a:lnTo>
                    <a:pt x="222" y="0"/>
                  </a:lnTo>
                  <a:lnTo>
                    <a:pt x="223" y="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0" name="Freeform 865"/>
            <p:cNvSpPr>
              <a:spLocks/>
            </p:cNvSpPr>
            <p:nvPr/>
          </p:nvSpPr>
          <p:spPr bwMode="auto">
            <a:xfrm>
              <a:off x="9401175" y="5278438"/>
              <a:ext cx="204788" cy="112713"/>
            </a:xfrm>
            <a:custGeom>
              <a:avLst/>
              <a:gdLst>
                <a:gd name="T0" fmla="*/ 124 w 129"/>
                <a:gd name="T1" fmla="*/ 71 h 71"/>
                <a:gd name="T2" fmla="*/ 0 w 129"/>
                <a:gd name="T3" fmla="*/ 9 h 71"/>
                <a:gd name="T4" fmla="*/ 5 w 129"/>
                <a:gd name="T5" fmla="*/ 0 h 71"/>
                <a:gd name="T6" fmla="*/ 129 w 129"/>
                <a:gd name="T7" fmla="*/ 63 h 71"/>
                <a:gd name="T8" fmla="*/ 124 w 129"/>
                <a:gd name="T9" fmla="*/ 71 h 71"/>
              </a:gdLst>
              <a:ahLst/>
              <a:cxnLst>
                <a:cxn ang="0">
                  <a:pos x="T0" y="T1"/>
                </a:cxn>
                <a:cxn ang="0">
                  <a:pos x="T2" y="T3"/>
                </a:cxn>
                <a:cxn ang="0">
                  <a:pos x="T4" y="T5"/>
                </a:cxn>
                <a:cxn ang="0">
                  <a:pos x="T6" y="T7"/>
                </a:cxn>
                <a:cxn ang="0">
                  <a:pos x="T8" y="T9"/>
                </a:cxn>
              </a:cxnLst>
              <a:rect l="0" t="0" r="r" b="b"/>
              <a:pathLst>
                <a:path w="129" h="71">
                  <a:moveTo>
                    <a:pt x="124" y="71"/>
                  </a:moveTo>
                  <a:lnTo>
                    <a:pt x="0" y="9"/>
                  </a:lnTo>
                  <a:lnTo>
                    <a:pt x="5" y="0"/>
                  </a:lnTo>
                  <a:lnTo>
                    <a:pt x="129" y="63"/>
                  </a:lnTo>
                  <a:lnTo>
                    <a:pt x="124" y="71"/>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1" name="Freeform 866"/>
            <p:cNvSpPr>
              <a:spLocks/>
            </p:cNvSpPr>
            <p:nvPr/>
          </p:nvSpPr>
          <p:spPr bwMode="auto">
            <a:xfrm>
              <a:off x="9398000" y="5130800"/>
              <a:ext cx="174625" cy="161925"/>
            </a:xfrm>
            <a:custGeom>
              <a:avLst/>
              <a:gdLst>
                <a:gd name="T0" fmla="*/ 0 w 110"/>
                <a:gd name="T1" fmla="*/ 95 h 102"/>
                <a:gd name="T2" fmla="*/ 103 w 110"/>
                <a:gd name="T3" fmla="*/ 0 h 102"/>
                <a:gd name="T4" fmla="*/ 110 w 110"/>
                <a:gd name="T5" fmla="*/ 7 h 102"/>
                <a:gd name="T6" fmla="*/ 7 w 110"/>
                <a:gd name="T7" fmla="*/ 102 h 102"/>
                <a:gd name="T8" fmla="*/ 0 w 110"/>
                <a:gd name="T9" fmla="*/ 95 h 102"/>
              </a:gdLst>
              <a:ahLst/>
              <a:cxnLst>
                <a:cxn ang="0">
                  <a:pos x="T0" y="T1"/>
                </a:cxn>
                <a:cxn ang="0">
                  <a:pos x="T2" y="T3"/>
                </a:cxn>
                <a:cxn ang="0">
                  <a:pos x="T4" y="T5"/>
                </a:cxn>
                <a:cxn ang="0">
                  <a:pos x="T6" y="T7"/>
                </a:cxn>
                <a:cxn ang="0">
                  <a:pos x="T8" y="T9"/>
                </a:cxn>
              </a:cxnLst>
              <a:rect l="0" t="0" r="r" b="b"/>
              <a:pathLst>
                <a:path w="110" h="102">
                  <a:moveTo>
                    <a:pt x="0" y="95"/>
                  </a:moveTo>
                  <a:lnTo>
                    <a:pt x="103" y="0"/>
                  </a:lnTo>
                  <a:lnTo>
                    <a:pt x="110" y="7"/>
                  </a:lnTo>
                  <a:lnTo>
                    <a:pt x="7" y="102"/>
                  </a:lnTo>
                  <a:lnTo>
                    <a:pt x="0" y="9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2" name="Freeform 867"/>
            <p:cNvSpPr>
              <a:spLocks/>
            </p:cNvSpPr>
            <p:nvPr/>
          </p:nvSpPr>
          <p:spPr bwMode="auto">
            <a:xfrm>
              <a:off x="9566275" y="5072063"/>
              <a:ext cx="355600" cy="73025"/>
            </a:xfrm>
            <a:custGeom>
              <a:avLst/>
              <a:gdLst>
                <a:gd name="T0" fmla="*/ 0 w 224"/>
                <a:gd name="T1" fmla="*/ 36 h 46"/>
                <a:gd name="T2" fmla="*/ 222 w 224"/>
                <a:gd name="T3" fmla="*/ 0 h 46"/>
                <a:gd name="T4" fmla="*/ 224 w 224"/>
                <a:gd name="T5" fmla="*/ 10 h 46"/>
                <a:gd name="T6" fmla="*/ 2 w 224"/>
                <a:gd name="T7" fmla="*/ 46 h 46"/>
                <a:gd name="T8" fmla="*/ 0 w 224"/>
                <a:gd name="T9" fmla="*/ 36 h 46"/>
              </a:gdLst>
              <a:ahLst/>
              <a:cxnLst>
                <a:cxn ang="0">
                  <a:pos x="T0" y="T1"/>
                </a:cxn>
                <a:cxn ang="0">
                  <a:pos x="T2" y="T3"/>
                </a:cxn>
                <a:cxn ang="0">
                  <a:pos x="T4" y="T5"/>
                </a:cxn>
                <a:cxn ang="0">
                  <a:pos x="T6" y="T7"/>
                </a:cxn>
                <a:cxn ang="0">
                  <a:pos x="T8" y="T9"/>
                </a:cxn>
              </a:cxnLst>
              <a:rect l="0" t="0" r="r" b="b"/>
              <a:pathLst>
                <a:path w="224" h="46">
                  <a:moveTo>
                    <a:pt x="0" y="36"/>
                  </a:moveTo>
                  <a:lnTo>
                    <a:pt x="222" y="0"/>
                  </a:lnTo>
                  <a:lnTo>
                    <a:pt x="224" y="10"/>
                  </a:lnTo>
                  <a:lnTo>
                    <a:pt x="2" y="46"/>
                  </a:lnTo>
                  <a:lnTo>
                    <a:pt x="0" y="3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3" name="Freeform 868"/>
            <p:cNvSpPr>
              <a:spLocks/>
            </p:cNvSpPr>
            <p:nvPr/>
          </p:nvSpPr>
          <p:spPr bwMode="auto">
            <a:xfrm>
              <a:off x="9917113" y="5073650"/>
              <a:ext cx="204788" cy="134938"/>
            </a:xfrm>
            <a:custGeom>
              <a:avLst/>
              <a:gdLst>
                <a:gd name="T0" fmla="*/ 5 w 129"/>
                <a:gd name="T1" fmla="*/ 0 h 85"/>
                <a:gd name="T2" fmla="*/ 129 w 129"/>
                <a:gd name="T3" fmla="*/ 77 h 85"/>
                <a:gd name="T4" fmla="*/ 124 w 129"/>
                <a:gd name="T5" fmla="*/ 85 h 85"/>
                <a:gd name="T6" fmla="*/ 0 w 129"/>
                <a:gd name="T7" fmla="*/ 9 h 85"/>
                <a:gd name="T8" fmla="*/ 5 w 129"/>
                <a:gd name="T9" fmla="*/ 0 h 85"/>
              </a:gdLst>
              <a:ahLst/>
              <a:cxnLst>
                <a:cxn ang="0">
                  <a:pos x="T0" y="T1"/>
                </a:cxn>
                <a:cxn ang="0">
                  <a:pos x="T2" y="T3"/>
                </a:cxn>
                <a:cxn ang="0">
                  <a:pos x="T4" y="T5"/>
                </a:cxn>
                <a:cxn ang="0">
                  <a:pos x="T6" y="T7"/>
                </a:cxn>
                <a:cxn ang="0">
                  <a:pos x="T8" y="T9"/>
                </a:cxn>
              </a:cxnLst>
              <a:rect l="0" t="0" r="r" b="b"/>
              <a:pathLst>
                <a:path w="129" h="85">
                  <a:moveTo>
                    <a:pt x="5" y="0"/>
                  </a:moveTo>
                  <a:lnTo>
                    <a:pt x="129" y="77"/>
                  </a:lnTo>
                  <a:lnTo>
                    <a:pt x="124" y="85"/>
                  </a:lnTo>
                  <a:lnTo>
                    <a:pt x="0" y="9"/>
                  </a:lnTo>
                  <a:lnTo>
                    <a:pt x="5"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4" name="Freeform 869"/>
            <p:cNvSpPr>
              <a:spLocks/>
            </p:cNvSpPr>
            <p:nvPr/>
          </p:nvSpPr>
          <p:spPr bwMode="auto">
            <a:xfrm>
              <a:off x="9950450" y="5195888"/>
              <a:ext cx="171450" cy="139700"/>
            </a:xfrm>
            <a:custGeom>
              <a:avLst/>
              <a:gdLst>
                <a:gd name="T0" fmla="*/ 108 w 108"/>
                <a:gd name="T1" fmla="*/ 8 h 88"/>
                <a:gd name="T2" fmla="*/ 7 w 108"/>
                <a:gd name="T3" fmla="*/ 88 h 88"/>
                <a:gd name="T4" fmla="*/ 0 w 108"/>
                <a:gd name="T5" fmla="*/ 80 h 88"/>
                <a:gd name="T6" fmla="*/ 103 w 108"/>
                <a:gd name="T7" fmla="*/ 0 h 88"/>
                <a:gd name="T8" fmla="*/ 108 w 108"/>
                <a:gd name="T9" fmla="*/ 8 h 88"/>
              </a:gdLst>
              <a:ahLst/>
              <a:cxnLst>
                <a:cxn ang="0">
                  <a:pos x="T0" y="T1"/>
                </a:cxn>
                <a:cxn ang="0">
                  <a:pos x="T2" y="T3"/>
                </a:cxn>
                <a:cxn ang="0">
                  <a:pos x="T4" y="T5"/>
                </a:cxn>
                <a:cxn ang="0">
                  <a:pos x="T6" y="T7"/>
                </a:cxn>
                <a:cxn ang="0">
                  <a:pos x="T8" y="T9"/>
                </a:cxn>
              </a:cxnLst>
              <a:rect l="0" t="0" r="r" b="b"/>
              <a:pathLst>
                <a:path w="108" h="88">
                  <a:moveTo>
                    <a:pt x="108" y="8"/>
                  </a:moveTo>
                  <a:lnTo>
                    <a:pt x="7" y="88"/>
                  </a:lnTo>
                  <a:lnTo>
                    <a:pt x="0" y="80"/>
                  </a:lnTo>
                  <a:lnTo>
                    <a:pt x="103" y="0"/>
                  </a:lnTo>
                  <a:lnTo>
                    <a:pt x="108" y="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5" name="Freeform 870"/>
            <p:cNvSpPr>
              <a:spLocks/>
            </p:cNvSpPr>
            <p:nvPr/>
          </p:nvSpPr>
          <p:spPr bwMode="auto">
            <a:xfrm>
              <a:off x="9045575" y="5237163"/>
              <a:ext cx="360363" cy="57150"/>
            </a:xfrm>
            <a:custGeom>
              <a:avLst/>
              <a:gdLst>
                <a:gd name="T0" fmla="*/ 225 w 227"/>
                <a:gd name="T1" fmla="*/ 36 h 36"/>
                <a:gd name="T2" fmla="*/ 0 w 227"/>
                <a:gd name="T3" fmla="*/ 10 h 36"/>
                <a:gd name="T4" fmla="*/ 2 w 227"/>
                <a:gd name="T5" fmla="*/ 0 h 36"/>
                <a:gd name="T6" fmla="*/ 227 w 227"/>
                <a:gd name="T7" fmla="*/ 26 h 36"/>
                <a:gd name="T8" fmla="*/ 225 w 227"/>
                <a:gd name="T9" fmla="*/ 36 h 36"/>
              </a:gdLst>
              <a:ahLst/>
              <a:cxnLst>
                <a:cxn ang="0">
                  <a:pos x="T0" y="T1"/>
                </a:cxn>
                <a:cxn ang="0">
                  <a:pos x="T2" y="T3"/>
                </a:cxn>
                <a:cxn ang="0">
                  <a:pos x="T4" y="T5"/>
                </a:cxn>
                <a:cxn ang="0">
                  <a:pos x="T6" y="T7"/>
                </a:cxn>
                <a:cxn ang="0">
                  <a:pos x="T8" y="T9"/>
                </a:cxn>
              </a:cxnLst>
              <a:rect l="0" t="0" r="r" b="b"/>
              <a:pathLst>
                <a:path w="227" h="36">
                  <a:moveTo>
                    <a:pt x="225" y="36"/>
                  </a:moveTo>
                  <a:lnTo>
                    <a:pt x="0" y="10"/>
                  </a:lnTo>
                  <a:lnTo>
                    <a:pt x="2" y="0"/>
                  </a:lnTo>
                  <a:lnTo>
                    <a:pt x="227" y="26"/>
                  </a:lnTo>
                  <a:lnTo>
                    <a:pt x="225" y="3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6" name="Freeform 871"/>
            <p:cNvSpPr>
              <a:spLocks/>
            </p:cNvSpPr>
            <p:nvPr/>
          </p:nvSpPr>
          <p:spPr bwMode="auto">
            <a:xfrm>
              <a:off x="8861425" y="5183188"/>
              <a:ext cx="188913" cy="69850"/>
            </a:xfrm>
            <a:custGeom>
              <a:avLst/>
              <a:gdLst>
                <a:gd name="T0" fmla="*/ 116 w 119"/>
                <a:gd name="T1" fmla="*/ 44 h 44"/>
                <a:gd name="T2" fmla="*/ 0 w 119"/>
                <a:gd name="T3" fmla="*/ 10 h 44"/>
                <a:gd name="T4" fmla="*/ 2 w 119"/>
                <a:gd name="T5" fmla="*/ 0 h 44"/>
                <a:gd name="T6" fmla="*/ 119 w 119"/>
                <a:gd name="T7" fmla="*/ 36 h 44"/>
                <a:gd name="T8" fmla="*/ 116 w 119"/>
                <a:gd name="T9" fmla="*/ 44 h 44"/>
              </a:gdLst>
              <a:ahLst/>
              <a:cxnLst>
                <a:cxn ang="0">
                  <a:pos x="T0" y="T1"/>
                </a:cxn>
                <a:cxn ang="0">
                  <a:pos x="T2" y="T3"/>
                </a:cxn>
                <a:cxn ang="0">
                  <a:pos x="T4" y="T5"/>
                </a:cxn>
                <a:cxn ang="0">
                  <a:pos x="T6" y="T7"/>
                </a:cxn>
                <a:cxn ang="0">
                  <a:pos x="T8" y="T9"/>
                </a:cxn>
              </a:cxnLst>
              <a:rect l="0" t="0" r="r" b="b"/>
              <a:pathLst>
                <a:path w="119" h="44">
                  <a:moveTo>
                    <a:pt x="116" y="44"/>
                  </a:moveTo>
                  <a:lnTo>
                    <a:pt x="0" y="10"/>
                  </a:lnTo>
                  <a:lnTo>
                    <a:pt x="2" y="0"/>
                  </a:lnTo>
                  <a:lnTo>
                    <a:pt x="119" y="36"/>
                  </a:lnTo>
                  <a:lnTo>
                    <a:pt x="116" y="44"/>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7" name="Freeform 872"/>
            <p:cNvSpPr>
              <a:spLocks/>
            </p:cNvSpPr>
            <p:nvPr/>
          </p:nvSpPr>
          <p:spPr bwMode="auto">
            <a:xfrm>
              <a:off x="8861425" y="5157788"/>
              <a:ext cx="171450" cy="41275"/>
            </a:xfrm>
            <a:custGeom>
              <a:avLst/>
              <a:gdLst>
                <a:gd name="T0" fmla="*/ 0 w 108"/>
                <a:gd name="T1" fmla="*/ 16 h 26"/>
                <a:gd name="T2" fmla="*/ 106 w 108"/>
                <a:gd name="T3" fmla="*/ 0 h 26"/>
                <a:gd name="T4" fmla="*/ 108 w 108"/>
                <a:gd name="T5" fmla="*/ 8 h 26"/>
                <a:gd name="T6" fmla="*/ 2 w 108"/>
                <a:gd name="T7" fmla="*/ 26 h 26"/>
                <a:gd name="T8" fmla="*/ 0 w 108"/>
                <a:gd name="T9" fmla="*/ 16 h 26"/>
              </a:gdLst>
              <a:ahLst/>
              <a:cxnLst>
                <a:cxn ang="0">
                  <a:pos x="T0" y="T1"/>
                </a:cxn>
                <a:cxn ang="0">
                  <a:pos x="T2" y="T3"/>
                </a:cxn>
                <a:cxn ang="0">
                  <a:pos x="T4" y="T5"/>
                </a:cxn>
                <a:cxn ang="0">
                  <a:pos x="T6" y="T7"/>
                </a:cxn>
                <a:cxn ang="0">
                  <a:pos x="T8" y="T9"/>
                </a:cxn>
              </a:cxnLst>
              <a:rect l="0" t="0" r="r" b="b"/>
              <a:pathLst>
                <a:path w="108" h="26">
                  <a:moveTo>
                    <a:pt x="0" y="16"/>
                  </a:moveTo>
                  <a:lnTo>
                    <a:pt x="106" y="0"/>
                  </a:lnTo>
                  <a:lnTo>
                    <a:pt x="108" y="8"/>
                  </a:lnTo>
                  <a:lnTo>
                    <a:pt x="2" y="26"/>
                  </a:lnTo>
                  <a:lnTo>
                    <a:pt x="0" y="1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8" name="Freeform 873"/>
            <p:cNvSpPr>
              <a:spLocks/>
            </p:cNvSpPr>
            <p:nvPr/>
          </p:nvSpPr>
          <p:spPr bwMode="auto">
            <a:xfrm>
              <a:off x="9029700" y="5084763"/>
              <a:ext cx="355600" cy="85725"/>
            </a:xfrm>
            <a:custGeom>
              <a:avLst/>
              <a:gdLst>
                <a:gd name="T0" fmla="*/ 0 w 224"/>
                <a:gd name="T1" fmla="*/ 46 h 54"/>
                <a:gd name="T2" fmla="*/ 222 w 224"/>
                <a:gd name="T3" fmla="*/ 0 h 54"/>
                <a:gd name="T4" fmla="*/ 224 w 224"/>
                <a:gd name="T5" fmla="*/ 10 h 54"/>
                <a:gd name="T6" fmla="*/ 3 w 224"/>
                <a:gd name="T7" fmla="*/ 54 h 54"/>
                <a:gd name="T8" fmla="*/ 0 w 224"/>
                <a:gd name="T9" fmla="*/ 46 h 54"/>
              </a:gdLst>
              <a:ahLst/>
              <a:cxnLst>
                <a:cxn ang="0">
                  <a:pos x="T0" y="T1"/>
                </a:cxn>
                <a:cxn ang="0">
                  <a:pos x="T2" y="T3"/>
                </a:cxn>
                <a:cxn ang="0">
                  <a:pos x="T4" y="T5"/>
                </a:cxn>
                <a:cxn ang="0">
                  <a:pos x="T6" y="T7"/>
                </a:cxn>
                <a:cxn ang="0">
                  <a:pos x="T8" y="T9"/>
                </a:cxn>
              </a:cxnLst>
              <a:rect l="0" t="0" r="r" b="b"/>
              <a:pathLst>
                <a:path w="224" h="54">
                  <a:moveTo>
                    <a:pt x="0" y="46"/>
                  </a:moveTo>
                  <a:lnTo>
                    <a:pt x="222" y="0"/>
                  </a:lnTo>
                  <a:lnTo>
                    <a:pt x="224" y="10"/>
                  </a:lnTo>
                  <a:lnTo>
                    <a:pt x="3" y="54"/>
                  </a:lnTo>
                  <a:lnTo>
                    <a:pt x="0" y="4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39" name="Freeform 874"/>
            <p:cNvSpPr>
              <a:spLocks/>
            </p:cNvSpPr>
            <p:nvPr/>
          </p:nvSpPr>
          <p:spPr bwMode="auto">
            <a:xfrm>
              <a:off x="9380538" y="5084763"/>
              <a:ext cx="188913" cy="60325"/>
            </a:xfrm>
            <a:custGeom>
              <a:avLst/>
              <a:gdLst>
                <a:gd name="T0" fmla="*/ 3 w 119"/>
                <a:gd name="T1" fmla="*/ 0 h 38"/>
                <a:gd name="T2" fmla="*/ 119 w 119"/>
                <a:gd name="T3" fmla="*/ 28 h 38"/>
                <a:gd name="T4" fmla="*/ 116 w 119"/>
                <a:gd name="T5" fmla="*/ 38 h 38"/>
                <a:gd name="T6" fmla="*/ 0 w 119"/>
                <a:gd name="T7" fmla="*/ 10 h 38"/>
                <a:gd name="T8" fmla="*/ 3 w 119"/>
                <a:gd name="T9" fmla="*/ 0 h 38"/>
              </a:gdLst>
              <a:ahLst/>
              <a:cxnLst>
                <a:cxn ang="0">
                  <a:pos x="T0" y="T1"/>
                </a:cxn>
                <a:cxn ang="0">
                  <a:pos x="T2" y="T3"/>
                </a:cxn>
                <a:cxn ang="0">
                  <a:pos x="T4" y="T5"/>
                </a:cxn>
                <a:cxn ang="0">
                  <a:pos x="T6" y="T7"/>
                </a:cxn>
                <a:cxn ang="0">
                  <a:pos x="T8" y="T9"/>
                </a:cxn>
              </a:cxnLst>
              <a:rect l="0" t="0" r="r" b="b"/>
              <a:pathLst>
                <a:path w="119" h="38">
                  <a:moveTo>
                    <a:pt x="3" y="0"/>
                  </a:moveTo>
                  <a:lnTo>
                    <a:pt x="119" y="28"/>
                  </a:lnTo>
                  <a:lnTo>
                    <a:pt x="116" y="38"/>
                  </a:lnTo>
                  <a:lnTo>
                    <a:pt x="0" y="10"/>
                  </a:lnTo>
                  <a:lnTo>
                    <a:pt x="3"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0" name="Freeform 875"/>
            <p:cNvSpPr>
              <a:spLocks/>
            </p:cNvSpPr>
            <p:nvPr/>
          </p:nvSpPr>
          <p:spPr bwMode="auto">
            <a:xfrm>
              <a:off x="8894763" y="5105400"/>
              <a:ext cx="158750" cy="147638"/>
            </a:xfrm>
            <a:custGeom>
              <a:avLst/>
              <a:gdLst>
                <a:gd name="T0" fmla="*/ 93 w 100"/>
                <a:gd name="T1" fmla="*/ 93 h 93"/>
                <a:gd name="T2" fmla="*/ 0 w 100"/>
                <a:gd name="T3" fmla="*/ 7 h 93"/>
                <a:gd name="T4" fmla="*/ 7 w 100"/>
                <a:gd name="T5" fmla="*/ 0 h 93"/>
                <a:gd name="T6" fmla="*/ 100 w 100"/>
                <a:gd name="T7" fmla="*/ 85 h 93"/>
                <a:gd name="T8" fmla="*/ 93 w 100"/>
                <a:gd name="T9" fmla="*/ 93 h 93"/>
              </a:gdLst>
              <a:ahLst/>
              <a:cxnLst>
                <a:cxn ang="0">
                  <a:pos x="T0" y="T1"/>
                </a:cxn>
                <a:cxn ang="0">
                  <a:pos x="T2" y="T3"/>
                </a:cxn>
                <a:cxn ang="0">
                  <a:pos x="T4" y="T5"/>
                </a:cxn>
                <a:cxn ang="0">
                  <a:pos x="T6" y="T7"/>
                </a:cxn>
                <a:cxn ang="0">
                  <a:pos x="T8" y="T9"/>
                </a:cxn>
              </a:cxnLst>
              <a:rect l="0" t="0" r="r" b="b"/>
              <a:pathLst>
                <a:path w="100" h="93">
                  <a:moveTo>
                    <a:pt x="93" y="93"/>
                  </a:moveTo>
                  <a:lnTo>
                    <a:pt x="0" y="7"/>
                  </a:lnTo>
                  <a:lnTo>
                    <a:pt x="7" y="0"/>
                  </a:lnTo>
                  <a:lnTo>
                    <a:pt x="100" y="85"/>
                  </a:lnTo>
                  <a:lnTo>
                    <a:pt x="93" y="93"/>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1" name="Freeform 876"/>
            <p:cNvSpPr>
              <a:spLocks/>
            </p:cNvSpPr>
            <p:nvPr/>
          </p:nvSpPr>
          <p:spPr bwMode="auto">
            <a:xfrm>
              <a:off x="8542338" y="5100638"/>
              <a:ext cx="358775" cy="17463"/>
            </a:xfrm>
            <a:custGeom>
              <a:avLst/>
              <a:gdLst>
                <a:gd name="T0" fmla="*/ 226 w 226"/>
                <a:gd name="T1" fmla="*/ 11 h 11"/>
                <a:gd name="T2" fmla="*/ 0 w 226"/>
                <a:gd name="T3" fmla="*/ 10 h 11"/>
                <a:gd name="T4" fmla="*/ 0 w 226"/>
                <a:gd name="T5" fmla="*/ 0 h 11"/>
                <a:gd name="T6" fmla="*/ 226 w 226"/>
                <a:gd name="T7" fmla="*/ 1 h 11"/>
                <a:gd name="T8" fmla="*/ 226 w 226"/>
                <a:gd name="T9" fmla="*/ 11 h 11"/>
              </a:gdLst>
              <a:ahLst/>
              <a:cxnLst>
                <a:cxn ang="0">
                  <a:pos x="T0" y="T1"/>
                </a:cxn>
                <a:cxn ang="0">
                  <a:pos x="T2" y="T3"/>
                </a:cxn>
                <a:cxn ang="0">
                  <a:pos x="T4" y="T5"/>
                </a:cxn>
                <a:cxn ang="0">
                  <a:pos x="T6" y="T7"/>
                </a:cxn>
                <a:cxn ang="0">
                  <a:pos x="T8" y="T9"/>
                </a:cxn>
              </a:cxnLst>
              <a:rect l="0" t="0" r="r" b="b"/>
              <a:pathLst>
                <a:path w="226" h="11">
                  <a:moveTo>
                    <a:pt x="226" y="11"/>
                  </a:moveTo>
                  <a:lnTo>
                    <a:pt x="0" y="10"/>
                  </a:lnTo>
                  <a:lnTo>
                    <a:pt x="0" y="0"/>
                  </a:lnTo>
                  <a:lnTo>
                    <a:pt x="226" y="1"/>
                  </a:lnTo>
                  <a:lnTo>
                    <a:pt x="226" y="11"/>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2" name="Freeform 877"/>
            <p:cNvSpPr>
              <a:spLocks/>
            </p:cNvSpPr>
            <p:nvPr/>
          </p:nvSpPr>
          <p:spPr bwMode="auto">
            <a:xfrm>
              <a:off x="8342313" y="5100638"/>
              <a:ext cx="203200" cy="49213"/>
            </a:xfrm>
            <a:custGeom>
              <a:avLst/>
              <a:gdLst>
                <a:gd name="T0" fmla="*/ 128 w 128"/>
                <a:gd name="T1" fmla="*/ 10 h 31"/>
                <a:gd name="T2" fmla="*/ 2 w 128"/>
                <a:gd name="T3" fmla="*/ 31 h 31"/>
                <a:gd name="T4" fmla="*/ 0 w 128"/>
                <a:gd name="T5" fmla="*/ 21 h 31"/>
                <a:gd name="T6" fmla="*/ 126 w 128"/>
                <a:gd name="T7" fmla="*/ 0 h 31"/>
                <a:gd name="T8" fmla="*/ 128 w 128"/>
                <a:gd name="T9" fmla="*/ 10 h 31"/>
              </a:gdLst>
              <a:ahLst/>
              <a:cxnLst>
                <a:cxn ang="0">
                  <a:pos x="T0" y="T1"/>
                </a:cxn>
                <a:cxn ang="0">
                  <a:pos x="T2" y="T3"/>
                </a:cxn>
                <a:cxn ang="0">
                  <a:pos x="T4" y="T5"/>
                </a:cxn>
                <a:cxn ang="0">
                  <a:pos x="T6" y="T7"/>
                </a:cxn>
                <a:cxn ang="0">
                  <a:pos x="T8" y="T9"/>
                </a:cxn>
              </a:cxnLst>
              <a:rect l="0" t="0" r="r" b="b"/>
              <a:pathLst>
                <a:path w="128" h="31">
                  <a:moveTo>
                    <a:pt x="128" y="10"/>
                  </a:moveTo>
                  <a:lnTo>
                    <a:pt x="2" y="31"/>
                  </a:lnTo>
                  <a:lnTo>
                    <a:pt x="0" y="21"/>
                  </a:lnTo>
                  <a:lnTo>
                    <a:pt x="126" y="0"/>
                  </a:lnTo>
                  <a:lnTo>
                    <a:pt x="128" y="1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3" name="Freeform 878"/>
            <p:cNvSpPr>
              <a:spLocks/>
            </p:cNvSpPr>
            <p:nvPr/>
          </p:nvSpPr>
          <p:spPr bwMode="auto">
            <a:xfrm>
              <a:off x="8342313" y="5133975"/>
              <a:ext cx="163513" cy="39688"/>
            </a:xfrm>
            <a:custGeom>
              <a:avLst/>
              <a:gdLst>
                <a:gd name="T0" fmla="*/ 2 w 103"/>
                <a:gd name="T1" fmla="*/ 0 h 25"/>
                <a:gd name="T2" fmla="*/ 103 w 103"/>
                <a:gd name="T3" fmla="*/ 16 h 25"/>
                <a:gd name="T4" fmla="*/ 102 w 103"/>
                <a:gd name="T5" fmla="*/ 25 h 25"/>
                <a:gd name="T6" fmla="*/ 0 w 103"/>
                <a:gd name="T7" fmla="*/ 10 h 25"/>
                <a:gd name="T8" fmla="*/ 2 w 103"/>
                <a:gd name="T9" fmla="*/ 0 h 25"/>
              </a:gdLst>
              <a:ahLst/>
              <a:cxnLst>
                <a:cxn ang="0">
                  <a:pos x="T0" y="T1"/>
                </a:cxn>
                <a:cxn ang="0">
                  <a:pos x="T2" y="T3"/>
                </a:cxn>
                <a:cxn ang="0">
                  <a:pos x="T4" y="T5"/>
                </a:cxn>
                <a:cxn ang="0">
                  <a:pos x="T6" y="T7"/>
                </a:cxn>
                <a:cxn ang="0">
                  <a:pos x="T8" y="T9"/>
                </a:cxn>
              </a:cxnLst>
              <a:rect l="0" t="0" r="r" b="b"/>
              <a:pathLst>
                <a:path w="103" h="25">
                  <a:moveTo>
                    <a:pt x="2" y="0"/>
                  </a:moveTo>
                  <a:lnTo>
                    <a:pt x="103" y="16"/>
                  </a:lnTo>
                  <a:lnTo>
                    <a:pt x="102" y="25"/>
                  </a:lnTo>
                  <a:lnTo>
                    <a:pt x="0" y="10"/>
                  </a:lnTo>
                  <a:lnTo>
                    <a:pt x="2"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4" name="Freeform 879"/>
            <p:cNvSpPr>
              <a:spLocks/>
            </p:cNvSpPr>
            <p:nvPr/>
          </p:nvSpPr>
          <p:spPr bwMode="auto">
            <a:xfrm>
              <a:off x="8505825" y="5159375"/>
              <a:ext cx="358775" cy="39688"/>
            </a:xfrm>
            <a:custGeom>
              <a:avLst/>
              <a:gdLst>
                <a:gd name="T0" fmla="*/ 0 w 226"/>
                <a:gd name="T1" fmla="*/ 0 h 25"/>
                <a:gd name="T2" fmla="*/ 226 w 226"/>
                <a:gd name="T3" fmla="*/ 15 h 25"/>
                <a:gd name="T4" fmla="*/ 224 w 226"/>
                <a:gd name="T5" fmla="*/ 25 h 25"/>
                <a:gd name="T6" fmla="*/ 0 w 226"/>
                <a:gd name="T7" fmla="*/ 9 h 25"/>
                <a:gd name="T8" fmla="*/ 0 w 226"/>
                <a:gd name="T9" fmla="*/ 0 h 25"/>
              </a:gdLst>
              <a:ahLst/>
              <a:cxnLst>
                <a:cxn ang="0">
                  <a:pos x="T0" y="T1"/>
                </a:cxn>
                <a:cxn ang="0">
                  <a:pos x="T2" y="T3"/>
                </a:cxn>
                <a:cxn ang="0">
                  <a:pos x="T4" y="T5"/>
                </a:cxn>
                <a:cxn ang="0">
                  <a:pos x="T6" y="T7"/>
                </a:cxn>
                <a:cxn ang="0">
                  <a:pos x="T8" y="T9"/>
                </a:cxn>
              </a:cxnLst>
              <a:rect l="0" t="0" r="r" b="b"/>
              <a:pathLst>
                <a:path w="226" h="25">
                  <a:moveTo>
                    <a:pt x="0" y="0"/>
                  </a:moveTo>
                  <a:lnTo>
                    <a:pt x="226" y="15"/>
                  </a:lnTo>
                  <a:lnTo>
                    <a:pt x="224" y="25"/>
                  </a:lnTo>
                  <a:lnTo>
                    <a:pt x="0" y="9"/>
                  </a:lnTo>
                  <a:lnTo>
                    <a:pt x="0"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5" name="Freeform 880"/>
            <p:cNvSpPr>
              <a:spLocks noEditPoints="1"/>
            </p:cNvSpPr>
            <p:nvPr/>
          </p:nvSpPr>
          <p:spPr bwMode="auto">
            <a:xfrm>
              <a:off x="8894763" y="4975225"/>
              <a:ext cx="711200" cy="609600"/>
            </a:xfrm>
            <a:custGeom>
              <a:avLst/>
              <a:gdLst>
                <a:gd name="T0" fmla="*/ 448 w 448"/>
                <a:gd name="T1" fmla="*/ 262 h 384"/>
                <a:gd name="T2" fmla="*/ 345 w 448"/>
                <a:gd name="T3" fmla="*/ 384 h 384"/>
                <a:gd name="T4" fmla="*/ 338 w 448"/>
                <a:gd name="T5" fmla="*/ 378 h 384"/>
                <a:gd name="T6" fmla="*/ 441 w 448"/>
                <a:gd name="T7" fmla="*/ 255 h 384"/>
                <a:gd name="T8" fmla="*/ 448 w 448"/>
                <a:gd name="T9" fmla="*/ 262 h 384"/>
                <a:gd name="T10" fmla="*/ 142 w 448"/>
                <a:gd name="T11" fmla="*/ 9 h 384"/>
                <a:gd name="T12" fmla="*/ 5 w 448"/>
                <a:gd name="T13" fmla="*/ 89 h 384"/>
                <a:gd name="T14" fmla="*/ 0 w 448"/>
                <a:gd name="T15" fmla="*/ 80 h 384"/>
                <a:gd name="T16" fmla="*/ 137 w 448"/>
                <a:gd name="T17" fmla="*/ 0 h 384"/>
                <a:gd name="T18" fmla="*/ 142 w 448"/>
                <a:gd name="T19" fmla="*/ 9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8" h="384">
                  <a:moveTo>
                    <a:pt x="448" y="262"/>
                  </a:moveTo>
                  <a:lnTo>
                    <a:pt x="345" y="384"/>
                  </a:lnTo>
                  <a:lnTo>
                    <a:pt x="338" y="378"/>
                  </a:lnTo>
                  <a:lnTo>
                    <a:pt x="441" y="255"/>
                  </a:lnTo>
                  <a:lnTo>
                    <a:pt x="448" y="262"/>
                  </a:lnTo>
                  <a:close/>
                  <a:moveTo>
                    <a:pt x="142" y="9"/>
                  </a:moveTo>
                  <a:lnTo>
                    <a:pt x="5" y="89"/>
                  </a:lnTo>
                  <a:lnTo>
                    <a:pt x="0" y="80"/>
                  </a:lnTo>
                  <a:lnTo>
                    <a:pt x="137" y="0"/>
                  </a:lnTo>
                  <a:lnTo>
                    <a:pt x="142" y="9"/>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6" name="Freeform 881"/>
            <p:cNvSpPr>
              <a:spLocks noEditPoints="1"/>
            </p:cNvSpPr>
            <p:nvPr/>
          </p:nvSpPr>
          <p:spPr bwMode="auto">
            <a:xfrm>
              <a:off x="8631238" y="4826000"/>
              <a:ext cx="1330325" cy="720725"/>
            </a:xfrm>
            <a:custGeom>
              <a:avLst/>
              <a:gdLst>
                <a:gd name="T0" fmla="*/ 0 w 838"/>
                <a:gd name="T1" fmla="*/ 6 h 454"/>
                <a:gd name="T2" fmla="*/ 42 w 838"/>
                <a:gd name="T3" fmla="*/ 34 h 454"/>
                <a:gd name="T4" fmla="*/ 36 w 838"/>
                <a:gd name="T5" fmla="*/ 27 h 454"/>
                <a:gd name="T6" fmla="*/ 63 w 838"/>
                <a:gd name="T7" fmla="*/ 67 h 454"/>
                <a:gd name="T8" fmla="*/ 70 w 838"/>
                <a:gd name="T9" fmla="*/ 60 h 454"/>
                <a:gd name="T10" fmla="*/ 85 w 838"/>
                <a:gd name="T11" fmla="*/ 88 h 454"/>
                <a:gd name="T12" fmla="*/ 125 w 838"/>
                <a:gd name="T13" fmla="*/ 114 h 454"/>
                <a:gd name="T14" fmla="*/ 119 w 838"/>
                <a:gd name="T15" fmla="*/ 107 h 454"/>
                <a:gd name="T16" fmla="*/ 147 w 838"/>
                <a:gd name="T17" fmla="*/ 147 h 454"/>
                <a:gd name="T18" fmla="*/ 153 w 838"/>
                <a:gd name="T19" fmla="*/ 140 h 454"/>
                <a:gd name="T20" fmla="*/ 168 w 838"/>
                <a:gd name="T21" fmla="*/ 168 h 454"/>
                <a:gd name="T22" fmla="*/ 209 w 838"/>
                <a:gd name="T23" fmla="*/ 194 h 454"/>
                <a:gd name="T24" fmla="*/ 202 w 838"/>
                <a:gd name="T25" fmla="*/ 187 h 454"/>
                <a:gd name="T26" fmla="*/ 230 w 838"/>
                <a:gd name="T27" fmla="*/ 227 h 454"/>
                <a:gd name="T28" fmla="*/ 236 w 838"/>
                <a:gd name="T29" fmla="*/ 220 h 454"/>
                <a:gd name="T30" fmla="*/ 251 w 838"/>
                <a:gd name="T31" fmla="*/ 248 h 454"/>
                <a:gd name="T32" fmla="*/ 299 w 838"/>
                <a:gd name="T33" fmla="*/ 254 h 454"/>
                <a:gd name="T34" fmla="*/ 289 w 838"/>
                <a:gd name="T35" fmla="*/ 254 h 454"/>
                <a:gd name="T36" fmla="*/ 334 w 838"/>
                <a:gd name="T37" fmla="*/ 268 h 454"/>
                <a:gd name="T38" fmla="*/ 336 w 838"/>
                <a:gd name="T39" fmla="*/ 258 h 454"/>
                <a:gd name="T40" fmla="*/ 364 w 838"/>
                <a:gd name="T41" fmla="*/ 271 h 454"/>
                <a:gd name="T42" fmla="*/ 413 w 838"/>
                <a:gd name="T43" fmla="*/ 266 h 454"/>
                <a:gd name="T44" fmla="*/ 403 w 838"/>
                <a:gd name="T45" fmla="*/ 266 h 454"/>
                <a:gd name="T46" fmla="*/ 450 w 838"/>
                <a:gd name="T47" fmla="*/ 279 h 454"/>
                <a:gd name="T48" fmla="*/ 452 w 838"/>
                <a:gd name="T49" fmla="*/ 269 h 454"/>
                <a:gd name="T50" fmla="*/ 477 w 838"/>
                <a:gd name="T51" fmla="*/ 282 h 454"/>
                <a:gd name="T52" fmla="*/ 526 w 838"/>
                <a:gd name="T53" fmla="*/ 295 h 454"/>
                <a:gd name="T54" fmla="*/ 516 w 838"/>
                <a:gd name="T55" fmla="*/ 290 h 454"/>
                <a:gd name="T56" fmla="*/ 555 w 838"/>
                <a:gd name="T57" fmla="*/ 320 h 454"/>
                <a:gd name="T58" fmla="*/ 560 w 838"/>
                <a:gd name="T59" fmla="*/ 312 h 454"/>
                <a:gd name="T60" fmla="*/ 581 w 838"/>
                <a:gd name="T61" fmla="*/ 333 h 454"/>
                <a:gd name="T62" fmla="*/ 630 w 838"/>
                <a:gd name="T63" fmla="*/ 344 h 454"/>
                <a:gd name="T64" fmla="*/ 620 w 838"/>
                <a:gd name="T65" fmla="*/ 341 h 454"/>
                <a:gd name="T66" fmla="*/ 660 w 838"/>
                <a:gd name="T67" fmla="*/ 370 h 454"/>
                <a:gd name="T68" fmla="*/ 664 w 838"/>
                <a:gd name="T69" fmla="*/ 362 h 454"/>
                <a:gd name="T70" fmla="*/ 686 w 838"/>
                <a:gd name="T71" fmla="*/ 383 h 454"/>
                <a:gd name="T72" fmla="*/ 733 w 838"/>
                <a:gd name="T73" fmla="*/ 395 h 454"/>
                <a:gd name="T74" fmla="*/ 725 w 838"/>
                <a:gd name="T75" fmla="*/ 392 h 454"/>
                <a:gd name="T76" fmla="*/ 764 w 838"/>
                <a:gd name="T77" fmla="*/ 421 h 454"/>
                <a:gd name="T78" fmla="*/ 769 w 838"/>
                <a:gd name="T79" fmla="*/ 411 h 454"/>
                <a:gd name="T80" fmla="*/ 790 w 838"/>
                <a:gd name="T81" fmla="*/ 432 h 454"/>
                <a:gd name="T82" fmla="*/ 838 w 838"/>
                <a:gd name="T83" fmla="*/ 445 h 454"/>
                <a:gd name="T84" fmla="*/ 829 w 838"/>
                <a:gd name="T85" fmla="*/ 441 h 4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838" h="454">
                  <a:moveTo>
                    <a:pt x="14" y="6"/>
                  </a:moveTo>
                  <a:lnTo>
                    <a:pt x="8" y="14"/>
                  </a:lnTo>
                  <a:lnTo>
                    <a:pt x="0" y="6"/>
                  </a:lnTo>
                  <a:lnTo>
                    <a:pt x="6" y="0"/>
                  </a:lnTo>
                  <a:lnTo>
                    <a:pt x="14" y="6"/>
                  </a:lnTo>
                  <a:close/>
                  <a:moveTo>
                    <a:pt x="42" y="34"/>
                  </a:moveTo>
                  <a:lnTo>
                    <a:pt x="36" y="41"/>
                  </a:lnTo>
                  <a:lnTo>
                    <a:pt x="27" y="34"/>
                  </a:lnTo>
                  <a:lnTo>
                    <a:pt x="36" y="27"/>
                  </a:lnTo>
                  <a:lnTo>
                    <a:pt x="42" y="34"/>
                  </a:lnTo>
                  <a:close/>
                  <a:moveTo>
                    <a:pt x="70" y="60"/>
                  </a:moveTo>
                  <a:lnTo>
                    <a:pt x="63" y="67"/>
                  </a:lnTo>
                  <a:lnTo>
                    <a:pt x="55" y="60"/>
                  </a:lnTo>
                  <a:lnTo>
                    <a:pt x="63" y="54"/>
                  </a:lnTo>
                  <a:lnTo>
                    <a:pt x="70" y="60"/>
                  </a:lnTo>
                  <a:close/>
                  <a:moveTo>
                    <a:pt x="98" y="86"/>
                  </a:moveTo>
                  <a:lnTo>
                    <a:pt x="91" y="94"/>
                  </a:lnTo>
                  <a:lnTo>
                    <a:pt x="85" y="88"/>
                  </a:lnTo>
                  <a:lnTo>
                    <a:pt x="91" y="80"/>
                  </a:lnTo>
                  <a:lnTo>
                    <a:pt x="98" y="86"/>
                  </a:lnTo>
                  <a:close/>
                  <a:moveTo>
                    <a:pt x="125" y="114"/>
                  </a:moveTo>
                  <a:lnTo>
                    <a:pt x="119" y="121"/>
                  </a:lnTo>
                  <a:lnTo>
                    <a:pt x="112" y="114"/>
                  </a:lnTo>
                  <a:lnTo>
                    <a:pt x="119" y="107"/>
                  </a:lnTo>
                  <a:lnTo>
                    <a:pt x="125" y="114"/>
                  </a:lnTo>
                  <a:close/>
                  <a:moveTo>
                    <a:pt x="153" y="140"/>
                  </a:moveTo>
                  <a:lnTo>
                    <a:pt x="147" y="147"/>
                  </a:lnTo>
                  <a:lnTo>
                    <a:pt x="140" y="140"/>
                  </a:lnTo>
                  <a:lnTo>
                    <a:pt x="147" y="134"/>
                  </a:lnTo>
                  <a:lnTo>
                    <a:pt x="153" y="140"/>
                  </a:lnTo>
                  <a:close/>
                  <a:moveTo>
                    <a:pt x="181" y="166"/>
                  </a:moveTo>
                  <a:lnTo>
                    <a:pt x="174" y="174"/>
                  </a:lnTo>
                  <a:lnTo>
                    <a:pt x="168" y="168"/>
                  </a:lnTo>
                  <a:lnTo>
                    <a:pt x="174" y="160"/>
                  </a:lnTo>
                  <a:lnTo>
                    <a:pt x="181" y="166"/>
                  </a:lnTo>
                  <a:close/>
                  <a:moveTo>
                    <a:pt x="209" y="194"/>
                  </a:moveTo>
                  <a:lnTo>
                    <a:pt x="202" y="201"/>
                  </a:lnTo>
                  <a:lnTo>
                    <a:pt x="196" y="194"/>
                  </a:lnTo>
                  <a:lnTo>
                    <a:pt x="202" y="187"/>
                  </a:lnTo>
                  <a:lnTo>
                    <a:pt x="209" y="194"/>
                  </a:lnTo>
                  <a:close/>
                  <a:moveTo>
                    <a:pt x="236" y="220"/>
                  </a:moveTo>
                  <a:lnTo>
                    <a:pt x="230" y="227"/>
                  </a:lnTo>
                  <a:lnTo>
                    <a:pt x="223" y="220"/>
                  </a:lnTo>
                  <a:lnTo>
                    <a:pt x="230" y="214"/>
                  </a:lnTo>
                  <a:lnTo>
                    <a:pt x="236" y="220"/>
                  </a:lnTo>
                  <a:close/>
                  <a:moveTo>
                    <a:pt x="264" y="246"/>
                  </a:moveTo>
                  <a:lnTo>
                    <a:pt x="258" y="254"/>
                  </a:lnTo>
                  <a:lnTo>
                    <a:pt x="251" y="248"/>
                  </a:lnTo>
                  <a:lnTo>
                    <a:pt x="258" y="240"/>
                  </a:lnTo>
                  <a:lnTo>
                    <a:pt x="264" y="246"/>
                  </a:lnTo>
                  <a:close/>
                  <a:moveTo>
                    <a:pt x="299" y="254"/>
                  </a:moveTo>
                  <a:lnTo>
                    <a:pt x="297" y="264"/>
                  </a:lnTo>
                  <a:lnTo>
                    <a:pt x="287" y="263"/>
                  </a:lnTo>
                  <a:lnTo>
                    <a:pt x="289" y="254"/>
                  </a:lnTo>
                  <a:lnTo>
                    <a:pt x="299" y="254"/>
                  </a:lnTo>
                  <a:close/>
                  <a:moveTo>
                    <a:pt x="336" y="258"/>
                  </a:moveTo>
                  <a:lnTo>
                    <a:pt x="334" y="268"/>
                  </a:lnTo>
                  <a:lnTo>
                    <a:pt x="326" y="268"/>
                  </a:lnTo>
                  <a:lnTo>
                    <a:pt x="326" y="258"/>
                  </a:lnTo>
                  <a:lnTo>
                    <a:pt x="336" y="258"/>
                  </a:lnTo>
                  <a:close/>
                  <a:moveTo>
                    <a:pt x="375" y="263"/>
                  </a:moveTo>
                  <a:lnTo>
                    <a:pt x="374" y="272"/>
                  </a:lnTo>
                  <a:lnTo>
                    <a:pt x="364" y="271"/>
                  </a:lnTo>
                  <a:lnTo>
                    <a:pt x="366" y="261"/>
                  </a:lnTo>
                  <a:lnTo>
                    <a:pt x="375" y="263"/>
                  </a:lnTo>
                  <a:close/>
                  <a:moveTo>
                    <a:pt x="413" y="266"/>
                  </a:moveTo>
                  <a:lnTo>
                    <a:pt x="411" y="276"/>
                  </a:lnTo>
                  <a:lnTo>
                    <a:pt x="403" y="274"/>
                  </a:lnTo>
                  <a:lnTo>
                    <a:pt x="403" y="266"/>
                  </a:lnTo>
                  <a:lnTo>
                    <a:pt x="413" y="266"/>
                  </a:lnTo>
                  <a:close/>
                  <a:moveTo>
                    <a:pt x="452" y="269"/>
                  </a:moveTo>
                  <a:lnTo>
                    <a:pt x="450" y="279"/>
                  </a:lnTo>
                  <a:lnTo>
                    <a:pt x="441" y="279"/>
                  </a:lnTo>
                  <a:lnTo>
                    <a:pt x="442" y="269"/>
                  </a:lnTo>
                  <a:lnTo>
                    <a:pt x="452" y="269"/>
                  </a:lnTo>
                  <a:close/>
                  <a:moveTo>
                    <a:pt x="490" y="277"/>
                  </a:moveTo>
                  <a:lnTo>
                    <a:pt x="486" y="287"/>
                  </a:lnTo>
                  <a:lnTo>
                    <a:pt x="477" y="282"/>
                  </a:lnTo>
                  <a:lnTo>
                    <a:pt x="481" y="274"/>
                  </a:lnTo>
                  <a:lnTo>
                    <a:pt x="490" y="277"/>
                  </a:lnTo>
                  <a:close/>
                  <a:moveTo>
                    <a:pt x="526" y="295"/>
                  </a:moveTo>
                  <a:lnTo>
                    <a:pt x="521" y="303"/>
                  </a:lnTo>
                  <a:lnTo>
                    <a:pt x="513" y="299"/>
                  </a:lnTo>
                  <a:lnTo>
                    <a:pt x="516" y="290"/>
                  </a:lnTo>
                  <a:lnTo>
                    <a:pt x="526" y="295"/>
                  </a:lnTo>
                  <a:close/>
                  <a:moveTo>
                    <a:pt x="560" y="312"/>
                  </a:moveTo>
                  <a:lnTo>
                    <a:pt x="555" y="320"/>
                  </a:lnTo>
                  <a:lnTo>
                    <a:pt x="547" y="316"/>
                  </a:lnTo>
                  <a:lnTo>
                    <a:pt x="552" y="307"/>
                  </a:lnTo>
                  <a:lnTo>
                    <a:pt x="560" y="312"/>
                  </a:lnTo>
                  <a:close/>
                  <a:moveTo>
                    <a:pt x="594" y="328"/>
                  </a:moveTo>
                  <a:lnTo>
                    <a:pt x="591" y="336"/>
                  </a:lnTo>
                  <a:lnTo>
                    <a:pt x="581" y="333"/>
                  </a:lnTo>
                  <a:lnTo>
                    <a:pt x="586" y="325"/>
                  </a:lnTo>
                  <a:lnTo>
                    <a:pt x="594" y="328"/>
                  </a:lnTo>
                  <a:close/>
                  <a:moveTo>
                    <a:pt x="630" y="344"/>
                  </a:moveTo>
                  <a:lnTo>
                    <a:pt x="625" y="354"/>
                  </a:lnTo>
                  <a:lnTo>
                    <a:pt x="617" y="349"/>
                  </a:lnTo>
                  <a:lnTo>
                    <a:pt x="620" y="341"/>
                  </a:lnTo>
                  <a:lnTo>
                    <a:pt x="630" y="344"/>
                  </a:lnTo>
                  <a:close/>
                  <a:moveTo>
                    <a:pt x="664" y="362"/>
                  </a:moveTo>
                  <a:lnTo>
                    <a:pt x="660" y="370"/>
                  </a:lnTo>
                  <a:lnTo>
                    <a:pt x="651" y="365"/>
                  </a:lnTo>
                  <a:lnTo>
                    <a:pt x="655" y="357"/>
                  </a:lnTo>
                  <a:lnTo>
                    <a:pt x="664" y="362"/>
                  </a:lnTo>
                  <a:close/>
                  <a:moveTo>
                    <a:pt x="699" y="379"/>
                  </a:moveTo>
                  <a:lnTo>
                    <a:pt x="695" y="387"/>
                  </a:lnTo>
                  <a:lnTo>
                    <a:pt x="686" y="383"/>
                  </a:lnTo>
                  <a:lnTo>
                    <a:pt x="691" y="374"/>
                  </a:lnTo>
                  <a:lnTo>
                    <a:pt x="699" y="379"/>
                  </a:lnTo>
                  <a:close/>
                  <a:moveTo>
                    <a:pt x="733" y="395"/>
                  </a:moveTo>
                  <a:lnTo>
                    <a:pt x="730" y="403"/>
                  </a:lnTo>
                  <a:lnTo>
                    <a:pt x="722" y="400"/>
                  </a:lnTo>
                  <a:lnTo>
                    <a:pt x="725" y="392"/>
                  </a:lnTo>
                  <a:lnTo>
                    <a:pt x="733" y="395"/>
                  </a:lnTo>
                  <a:close/>
                  <a:moveTo>
                    <a:pt x="769" y="411"/>
                  </a:moveTo>
                  <a:lnTo>
                    <a:pt x="764" y="421"/>
                  </a:lnTo>
                  <a:lnTo>
                    <a:pt x="756" y="416"/>
                  </a:lnTo>
                  <a:lnTo>
                    <a:pt x="759" y="408"/>
                  </a:lnTo>
                  <a:lnTo>
                    <a:pt x="769" y="411"/>
                  </a:lnTo>
                  <a:close/>
                  <a:moveTo>
                    <a:pt x="803" y="429"/>
                  </a:moveTo>
                  <a:lnTo>
                    <a:pt x="798" y="437"/>
                  </a:lnTo>
                  <a:lnTo>
                    <a:pt x="790" y="432"/>
                  </a:lnTo>
                  <a:lnTo>
                    <a:pt x="795" y="424"/>
                  </a:lnTo>
                  <a:lnTo>
                    <a:pt x="803" y="429"/>
                  </a:lnTo>
                  <a:close/>
                  <a:moveTo>
                    <a:pt x="838" y="445"/>
                  </a:moveTo>
                  <a:lnTo>
                    <a:pt x="834" y="454"/>
                  </a:lnTo>
                  <a:lnTo>
                    <a:pt x="824" y="450"/>
                  </a:lnTo>
                  <a:lnTo>
                    <a:pt x="829" y="441"/>
                  </a:lnTo>
                  <a:lnTo>
                    <a:pt x="838" y="44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7" name="Freeform 882"/>
            <p:cNvSpPr>
              <a:spLocks/>
            </p:cNvSpPr>
            <p:nvPr/>
          </p:nvSpPr>
          <p:spPr bwMode="auto">
            <a:xfrm>
              <a:off x="9188450" y="5162550"/>
              <a:ext cx="106363" cy="201613"/>
            </a:xfrm>
            <a:custGeom>
              <a:avLst/>
              <a:gdLst>
                <a:gd name="T0" fmla="*/ 55 w 67"/>
                <a:gd name="T1" fmla="*/ 73 h 127"/>
                <a:gd name="T2" fmla="*/ 55 w 67"/>
                <a:gd name="T3" fmla="*/ 72 h 127"/>
                <a:gd name="T4" fmla="*/ 55 w 67"/>
                <a:gd name="T5" fmla="*/ 72 h 127"/>
                <a:gd name="T6" fmla="*/ 55 w 67"/>
                <a:gd name="T7" fmla="*/ 70 h 127"/>
                <a:gd name="T8" fmla="*/ 55 w 67"/>
                <a:gd name="T9" fmla="*/ 70 h 127"/>
                <a:gd name="T10" fmla="*/ 54 w 67"/>
                <a:gd name="T11" fmla="*/ 70 h 127"/>
                <a:gd name="T12" fmla="*/ 54 w 67"/>
                <a:gd name="T13" fmla="*/ 69 h 127"/>
                <a:gd name="T14" fmla="*/ 54 w 67"/>
                <a:gd name="T15" fmla="*/ 69 h 127"/>
                <a:gd name="T16" fmla="*/ 50 w 67"/>
                <a:gd name="T17" fmla="*/ 69 h 127"/>
                <a:gd name="T18" fmla="*/ 50 w 67"/>
                <a:gd name="T19" fmla="*/ 69 h 127"/>
                <a:gd name="T20" fmla="*/ 50 w 67"/>
                <a:gd name="T21" fmla="*/ 69 h 127"/>
                <a:gd name="T22" fmla="*/ 50 w 67"/>
                <a:gd name="T23" fmla="*/ 70 h 127"/>
                <a:gd name="T24" fmla="*/ 50 w 67"/>
                <a:gd name="T25" fmla="*/ 70 h 127"/>
                <a:gd name="T26" fmla="*/ 50 w 67"/>
                <a:gd name="T27" fmla="*/ 72 h 127"/>
                <a:gd name="T28" fmla="*/ 50 w 67"/>
                <a:gd name="T29" fmla="*/ 72 h 127"/>
                <a:gd name="T30" fmla="*/ 50 w 67"/>
                <a:gd name="T31" fmla="*/ 72 h 127"/>
                <a:gd name="T32" fmla="*/ 50 w 67"/>
                <a:gd name="T33" fmla="*/ 73 h 127"/>
                <a:gd name="T34" fmla="*/ 46 w 67"/>
                <a:gd name="T35" fmla="*/ 103 h 127"/>
                <a:gd name="T36" fmla="*/ 39 w 67"/>
                <a:gd name="T37" fmla="*/ 118 h 127"/>
                <a:gd name="T38" fmla="*/ 28 w 67"/>
                <a:gd name="T39" fmla="*/ 124 h 127"/>
                <a:gd name="T40" fmla="*/ 16 w 67"/>
                <a:gd name="T41" fmla="*/ 118 h 127"/>
                <a:gd name="T42" fmla="*/ 8 w 67"/>
                <a:gd name="T43" fmla="*/ 103 h 127"/>
                <a:gd name="T44" fmla="*/ 3 w 67"/>
                <a:gd name="T45" fmla="*/ 73 h 127"/>
                <a:gd name="T46" fmla="*/ 8 w 67"/>
                <a:gd name="T47" fmla="*/ 44 h 127"/>
                <a:gd name="T48" fmla="*/ 15 w 67"/>
                <a:gd name="T49" fmla="*/ 31 h 127"/>
                <a:gd name="T50" fmla="*/ 24 w 67"/>
                <a:gd name="T51" fmla="*/ 23 h 127"/>
                <a:gd name="T52" fmla="*/ 67 w 67"/>
                <a:gd name="T53" fmla="*/ 21 h 127"/>
                <a:gd name="T54" fmla="*/ 24 w 67"/>
                <a:gd name="T55" fmla="*/ 20 h 127"/>
                <a:gd name="T56" fmla="*/ 13 w 67"/>
                <a:gd name="T57" fmla="*/ 26 h 127"/>
                <a:gd name="T58" fmla="*/ 5 w 67"/>
                <a:gd name="T59" fmla="*/ 42 h 127"/>
                <a:gd name="T60" fmla="*/ 0 w 67"/>
                <a:gd name="T61" fmla="*/ 73 h 127"/>
                <a:gd name="T62" fmla="*/ 5 w 67"/>
                <a:gd name="T63" fmla="*/ 106 h 127"/>
                <a:gd name="T64" fmla="*/ 15 w 67"/>
                <a:gd name="T65" fmla="*/ 121 h 127"/>
                <a:gd name="T66" fmla="*/ 28 w 67"/>
                <a:gd name="T67" fmla="*/ 127 h 127"/>
                <a:gd name="T68" fmla="*/ 41 w 67"/>
                <a:gd name="T69" fmla="*/ 121 h 127"/>
                <a:gd name="T70" fmla="*/ 49 w 67"/>
                <a:gd name="T71" fmla="*/ 106 h 127"/>
                <a:gd name="T72" fmla="*/ 55 w 67"/>
                <a:gd name="T73" fmla="*/ 73 h 1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7" h="127">
                  <a:moveTo>
                    <a:pt x="55" y="73"/>
                  </a:moveTo>
                  <a:lnTo>
                    <a:pt x="55" y="73"/>
                  </a:lnTo>
                  <a:lnTo>
                    <a:pt x="55" y="72"/>
                  </a:lnTo>
                  <a:lnTo>
                    <a:pt x="55" y="72"/>
                  </a:lnTo>
                  <a:lnTo>
                    <a:pt x="55" y="72"/>
                  </a:lnTo>
                  <a:lnTo>
                    <a:pt x="55" y="72"/>
                  </a:lnTo>
                  <a:lnTo>
                    <a:pt x="55" y="72"/>
                  </a:lnTo>
                  <a:lnTo>
                    <a:pt x="55" y="70"/>
                  </a:lnTo>
                  <a:lnTo>
                    <a:pt x="55" y="70"/>
                  </a:lnTo>
                  <a:lnTo>
                    <a:pt x="55" y="70"/>
                  </a:lnTo>
                  <a:lnTo>
                    <a:pt x="54" y="70"/>
                  </a:lnTo>
                  <a:lnTo>
                    <a:pt x="54" y="70"/>
                  </a:lnTo>
                  <a:lnTo>
                    <a:pt x="54" y="69"/>
                  </a:lnTo>
                  <a:lnTo>
                    <a:pt x="54" y="69"/>
                  </a:lnTo>
                  <a:lnTo>
                    <a:pt x="54" y="69"/>
                  </a:lnTo>
                  <a:lnTo>
                    <a:pt x="54" y="69"/>
                  </a:lnTo>
                  <a:lnTo>
                    <a:pt x="54" y="69"/>
                  </a:lnTo>
                  <a:lnTo>
                    <a:pt x="50" y="69"/>
                  </a:lnTo>
                  <a:lnTo>
                    <a:pt x="50" y="69"/>
                  </a:lnTo>
                  <a:lnTo>
                    <a:pt x="50" y="69"/>
                  </a:lnTo>
                  <a:lnTo>
                    <a:pt x="50" y="69"/>
                  </a:lnTo>
                  <a:lnTo>
                    <a:pt x="50" y="69"/>
                  </a:lnTo>
                  <a:lnTo>
                    <a:pt x="50" y="70"/>
                  </a:lnTo>
                  <a:lnTo>
                    <a:pt x="50" y="70"/>
                  </a:lnTo>
                  <a:lnTo>
                    <a:pt x="50" y="70"/>
                  </a:lnTo>
                  <a:lnTo>
                    <a:pt x="50" y="70"/>
                  </a:lnTo>
                  <a:lnTo>
                    <a:pt x="50" y="70"/>
                  </a:lnTo>
                  <a:lnTo>
                    <a:pt x="50" y="72"/>
                  </a:lnTo>
                  <a:lnTo>
                    <a:pt x="50" y="72"/>
                  </a:lnTo>
                  <a:lnTo>
                    <a:pt x="50" y="72"/>
                  </a:lnTo>
                  <a:lnTo>
                    <a:pt x="50" y="72"/>
                  </a:lnTo>
                  <a:lnTo>
                    <a:pt x="50" y="72"/>
                  </a:lnTo>
                  <a:lnTo>
                    <a:pt x="50" y="73"/>
                  </a:lnTo>
                  <a:lnTo>
                    <a:pt x="50" y="73"/>
                  </a:lnTo>
                  <a:lnTo>
                    <a:pt x="49" y="87"/>
                  </a:lnTo>
                  <a:lnTo>
                    <a:pt x="46" y="103"/>
                  </a:lnTo>
                  <a:lnTo>
                    <a:pt x="42" y="111"/>
                  </a:lnTo>
                  <a:lnTo>
                    <a:pt x="39" y="118"/>
                  </a:lnTo>
                  <a:lnTo>
                    <a:pt x="34" y="122"/>
                  </a:lnTo>
                  <a:lnTo>
                    <a:pt x="28" y="124"/>
                  </a:lnTo>
                  <a:lnTo>
                    <a:pt x="21" y="122"/>
                  </a:lnTo>
                  <a:lnTo>
                    <a:pt x="16" y="118"/>
                  </a:lnTo>
                  <a:lnTo>
                    <a:pt x="11" y="111"/>
                  </a:lnTo>
                  <a:lnTo>
                    <a:pt x="8" y="103"/>
                  </a:lnTo>
                  <a:lnTo>
                    <a:pt x="5" y="87"/>
                  </a:lnTo>
                  <a:lnTo>
                    <a:pt x="3" y="73"/>
                  </a:lnTo>
                  <a:lnTo>
                    <a:pt x="5" y="60"/>
                  </a:lnTo>
                  <a:lnTo>
                    <a:pt x="8" y="44"/>
                  </a:lnTo>
                  <a:lnTo>
                    <a:pt x="11" y="38"/>
                  </a:lnTo>
                  <a:lnTo>
                    <a:pt x="15" y="31"/>
                  </a:lnTo>
                  <a:lnTo>
                    <a:pt x="19" y="26"/>
                  </a:lnTo>
                  <a:lnTo>
                    <a:pt x="24" y="23"/>
                  </a:lnTo>
                  <a:lnTo>
                    <a:pt x="24" y="42"/>
                  </a:lnTo>
                  <a:lnTo>
                    <a:pt x="67" y="21"/>
                  </a:lnTo>
                  <a:lnTo>
                    <a:pt x="24" y="0"/>
                  </a:lnTo>
                  <a:lnTo>
                    <a:pt x="24" y="20"/>
                  </a:lnTo>
                  <a:lnTo>
                    <a:pt x="18" y="21"/>
                  </a:lnTo>
                  <a:lnTo>
                    <a:pt x="13" y="26"/>
                  </a:lnTo>
                  <a:lnTo>
                    <a:pt x="8" y="34"/>
                  </a:lnTo>
                  <a:lnTo>
                    <a:pt x="5" y="42"/>
                  </a:lnTo>
                  <a:lnTo>
                    <a:pt x="1" y="59"/>
                  </a:lnTo>
                  <a:lnTo>
                    <a:pt x="0" y="73"/>
                  </a:lnTo>
                  <a:lnTo>
                    <a:pt x="1" y="88"/>
                  </a:lnTo>
                  <a:lnTo>
                    <a:pt x="5" y="106"/>
                  </a:lnTo>
                  <a:lnTo>
                    <a:pt x="10" y="114"/>
                  </a:lnTo>
                  <a:lnTo>
                    <a:pt x="15" y="121"/>
                  </a:lnTo>
                  <a:lnTo>
                    <a:pt x="19" y="126"/>
                  </a:lnTo>
                  <a:lnTo>
                    <a:pt x="28" y="127"/>
                  </a:lnTo>
                  <a:lnTo>
                    <a:pt x="34" y="126"/>
                  </a:lnTo>
                  <a:lnTo>
                    <a:pt x="41" y="121"/>
                  </a:lnTo>
                  <a:lnTo>
                    <a:pt x="46" y="114"/>
                  </a:lnTo>
                  <a:lnTo>
                    <a:pt x="49" y="106"/>
                  </a:lnTo>
                  <a:lnTo>
                    <a:pt x="54" y="88"/>
                  </a:lnTo>
                  <a:lnTo>
                    <a:pt x="55" y="73"/>
                  </a:ln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8" name="Freeform 883"/>
            <p:cNvSpPr>
              <a:spLocks noEditPoints="1"/>
            </p:cNvSpPr>
            <p:nvPr/>
          </p:nvSpPr>
          <p:spPr bwMode="auto">
            <a:xfrm>
              <a:off x="9180513" y="5149850"/>
              <a:ext cx="131763" cy="222250"/>
            </a:xfrm>
            <a:custGeom>
              <a:avLst/>
              <a:gdLst>
                <a:gd name="T0" fmla="*/ 55 w 83"/>
                <a:gd name="T1" fmla="*/ 80 h 140"/>
                <a:gd name="T2" fmla="*/ 55 w 83"/>
                <a:gd name="T3" fmla="*/ 81 h 140"/>
                <a:gd name="T4" fmla="*/ 64 w 83"/>
                <a:gd name="T5" fmla="*/ 80 h 140"/>
                <a:gd name="T6" fmla="*/ 64 w 83"/>
                <a:gd name="T7" fmla="*/ 80 h 140"/>
                <a:gd name="T8" fmla="*/ 64 w 83"/>
                <a:gd name="T9" fmla="*/ 78 h 140"/>
                <a:gd name="T10" fmla="*/ 64 w 83"/>
                <a:gd name="T11" fmla="*/ 78 h 140"/>
                <a:gd name="T12" fmla="*/ 64 w 83"/>
                <a:gd name="T13" fmla="*/ 78 h 140"/>
                <a:gd name="T14" fmla="*/ 55 w 83"/>
                <a:gd name="T15" fmla="*/ 78 h 140"/>
                <a:gd name="T16" fmla="*/ 64 w 83"/>
                <a:gd name="T17" fmla="*/ 77 h 140"/>
                <a:gd name="T18" fmla="*/ 64 w 83"/>
                <a:gd name="T19" fmla="*/ 77 h 140"/>
                <a:gd name="T20" fmla="*/ 55 w 83"/>
                <a:gd name="T21" fmla="*/ 77 h 140"/>
                <a:gd name="T22" fmla="*/ 55 w 83"/>
                <a:gd name="T23" fmla="*/ 77 h 140"/>
                <a:gd name="T24" fmla="*/ 59 w 83"/>
                <a:gd name="T25" fmla="*/ 72 h 140"/>
                <a:gd name="T26" fmla="*/ 55 w 83"/>
                <a:gd name="T27" fmla="*/ 72 h 140"/>
                <a:gd name="T28" fmla="*/ 60 w 83"/>
                <a:gd name="T29" fmla="*/ 77 h 140"/>
                <a:gd name="T30" fmla="*/ 51 w 83"/>
                <a:gd name="T31" fmla="*/ 77 h 140"/>
                <a:gd name="T32" fmla="*/ 51 w 83"/>
                <a:gd name="T33" fmla="*/ 77 h 140"/>
                <a:gd name="T34" fmla="*/ 51 w 83"/>
                <a:gd name="T35" fmla="*/ 77 h 140"/>
                <a:gd name="T36" fmla="*/ 60 w 83"/>
                <a:gd name="T37" fmla="*/ 78 h 140"/>
                <a:gd name="T38" fmla="*/ 51 w 83"/>
                <a:gd name="T39" fmla="*/ 78 h 140"/>
                <a:gd name="T40" fmla="*/ 51 w 83"/>
                <a:gd name="T41" fmla="*/ 78 h 140"/>
                <a:gd name="T42" fmla="*/ 51 w 83"/>
                <a:gd name="T43" fmla="*/ 80 h 140"/>
                <a:gd name="T44" fmla="*/ 51 w 83"/>
                <a:gd name="T45" fmla="*/ 80 h 140"/>
                <a:gd name="T46" fmla="*/ 60 w 83"/>
                <a:gd name="T47" fmla="*/ 80 h 140"/>
                <a:gd name="T48" fmla="*/ 60 w 83"/>
                <a:gd name="T49" fmla="*/ 80 h 140"/>
                <a:gd name="T50" fmla="*/ 51 w 83"/>
                <a:gd name="T51" fmla="*/ 81 h 140"/>
                <a:gd name="T52" fmla="*/ 51 w 83"/>
                <a:gd name="T53" fmla="*/ 81 h 140"/>
                <a:gd name="T54" fmla="*/ 60 w 83"/>
                <a:gd name="T55" fmla="*/ 81 h 140"/>
                <a:gd name="T56" fmla="*/ 37 w 83"/>
                <a:gd name="T57" fmla="*/ 124 h 140"/>
                <a:gd name="T58" fmla="*/ 49 w 83"/>
                <a:gd name="T59" fmla="*/ 98 h 140"/>
                <a:gd name="T60" fmla="*/ 57 w 83"/>
                <a:gd name="T61" fmla="*/ 108 h 140"/>
                <a:gd name="T62" fmla="*/ 41 w 83"/>
                <a:gd name="T63" fmla="*/ 134 h 140"/>
                <a:gd name="T64" fmla="*/ 33 w 83"/>
                <a:gd name="T65" fmla="*/ 137 h 140"/>
                <a:gd name="T66" fmla="*/ 20 w 83"/>
                <a:gd name="T67" fmla="*/ 114 h 140"/>
                <a:gd name="T68" fmla="*/ 31 w 83"/>
                <a:gd name="T69" fmla="*/ 126 h 140"/>
                <a:gd name="T70" fmla="*/ 20 w 83"/>
                <a:gd name="T71" fmla="*/ 132 h 140"/>
                <a:gd name="T72" fmla="*/ 6 w 83"/>
                <a:gd name="T73" fmla="*/ 99 h 140"/>
                <a:gd name="T74" fmla="*/ 28 w 83"/>
                <a:gd name="T75" fmla="*/ 37 h 140"/>
                <a:gd name="T76" fmla="*/ 16 w 83"/>
                <a:gd name="T77" fmla="*/ 62 h 140"/>
                <a:gd name="T78" fmla="*/ 6 w 83"/>
                <a:gd name="T79" fmla="*/ 60 h 140"/>
                <a:gd name="T80" fmla="*/ 23 w 83"/>
                <a:gd name="T81" fmla="*/ 29 h 140"/>
                <a:gd name="T82" fmla="*/ 24 w 83"/>
                <a:gd name="T83" fmla="*/ 50 h 140"/>
                <a:gd name="T84" fmla="*/ 33 w 83"/>
                <a:gd name="T85" fmla="*/ 55 h 140"/>
                <a:gd name="T86" fmla="*/ 73 w 83"/>
                <a:gd name="T87" fmla="*/ 34 h 140"/>
                <a:gd name="T88" fmla="*/ 33 w 83"/>
                <a:gd name="T89" fmla="*/ 5 h 140"/>
                <a:gd name="T90" fmla="*/ 24 w 83"/>
                <a:gd name="T91" fmla="*/ 8 h 140"/>
                <a:gd name="T92" fmla="*/ 31 w 83"/>
                <a:gd name="T93" fmla="*/ 32 h 140"/>
                <a:gd name="T94" fmla="*/ 5 w 83"/>
                <a:gd name="T95" fmla="*/ 49 h 140"/>
                <a:gd name="T96" fmla="*/ 23 w 83"/>
                <a:gd name="T97" fmla="*/ 24 h 140"/>
                <a:gd name="T98" fmla="*/ 24 w 83"/>
                <a:gd name="T99" fmla="*/ 34 h 140"/>
                <a:gd name="T100" fmla="*/ 13 w 83"/>
                <a:gd name="T101" fmla="*/ 60 h 140"/>
                <a:gd name="T102" fmla="*/ 28 w 83"/>
                <a:gd name="T103" fmla="*/ 140 h 140"/>
                <a:gd name="T104" fmla="*/ 8 w 83"/>
                <a:gd name="T105" fmla="*/ 121 h 140"/>
                <a:gd name="T106" fmla="*/ 0 w 83"/>
                <a:gd name="T107" fmla="*/ 81 h 140"/>
                <a:gd name="T108" fmla="*/ 15 w 83"/>
                <a:gd name="T109" fmla="*/ 112 h 140"/>
                <a:gd name="T110" fmla="*/ 28 w 83"/>
                <a:gd name="T111" fmla="*/ 130 h 140"/>
                <a:gd name="T112" fmla="*/ 55 w 83"/>
                <a:gd name="T113" fmla="*/ 81 h 140"/>
                <a:gd name="T114" fmla="*/ 60 w 83"/>
                <a:gd name="T115" fmla="*/ 111 h 140"/>
                <a:gd name="T116" fmla="*/ 42 w 83"/>
                <a:gd name="T117" fmla="*/ 139 h 140"/>
                <a:gd name="T118" fmla="*/ 37 w 83"/>
                <a:gd name="T119" fmla="*/ 129 h 140"/>
                <a:gd name="T120" fmla="*/ 51 w 83"/>
                <a:gd name="T121" fmla="*/ 108 h 140"/>
                <a:gd name="T122" fmla="*/ 64 w 83"/>
                <a:gd name="T123" fmla="*/ 81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3" h="140">
                  <a:moveTo>
                    <a:pt x="64" y="81"/>
                  </a:moveTo>
                  <a:lnTo>
                    <a:pt x="64" y="81"/>
                  </a:lnTo>
                  <a:lnTo>
                    <a:pt x="55" y="81"/>
                  </a:lnTo>
                  <a:lnTo>
                    <a:pt x="55" y="81"/>
                  </a:lnTo>
                  <a:lnTo>
                    <a:pt x="64" y="81"/>
                  </a:lnTo>
                  <a:close/>
                  <a:moveTo>
                    <a:pt x="64" y="80"/>
                  </a:moveTo>
                  <a:lnTo>
                    <a:pt x="64" y="81"/>
                  </a:lnTo>
                  <a:lnTo>
                    <a:pt x="55" y="81"/>
                  </a:lnTo>
                  <a:lnTo>
                    <a:pt x="55" y="80"/>
                  </a:lnTo>
                  <a:lnTo>
                    <a:pt x="64" y="80"/>
                  </a:lnTo>
                  <a:lnTo>
                    <a:pt x="64" y="80"/>
                  </a:lnTo>
                  <a:close/>
                  <a:moveTo>
                    <a:pt x="64" y="80"/>
                  </a:moveTo>
                  <a:lnTo>
                    <a:pt x="64" y="80"/>
                  </a:lnTo>
                  <a:lnTo>
                    <a:pt x="64" y="80"/>
                  </a:lnTo>
                  <a:lnTo>
                    <a:pt x="64" y="80"/>
                  </a:lnTo>
                  <a:close/>
                  <a:moveTo>
                    <a:pt x="64" y="80"/>
                  </a:moveTo>
                  <a:lnTo>
                    <a:pt x="64" y="80"/>
                  </a:lnTo>
                  <a:lnTo>
                    <a:pt x="55" y="81"/>
                  </a:lnTo>
                  <a:lnTo>
                    <a:pt x="55" y="80"/>
                  </a:lnTo>
                  <a:lnTo>
                    <a:pt x="64" y="80"/>
                  </a:lnTo>
                  <a:lnTo>
                    <a:pt x="64" y="80"/>
                  </a:lnTo>
                  <a:close/>
                  <a:moveTo>
                    <a:pt x="64" y="80"/>
                  </a:moveTo>
                  <a:lnTo>
                    <a:pt x="64" y="80"/>
                  </a:lnTo>
                  <a:lnTo>
                    <a:pt x="55" y="80"/>
                  </a:lnTo>
                  <a:lnTo>
                    <a:pt x="55" y="80"/>
                  </a:lnTo>
                  <a:lnTo>
                    <a:pt x="64" y="80"/>
                  </a:lnTo>
                  <a:lnTo>
                    <a:pt x="64" y="80"/>
                  </a:lnTo>
                  <a:close/>
                  <a:moveTo>
                    <a:pt x="64" y="80"/>
                  </a:moveTo>
                  <a:lnTo>
                    <a:pt x="64" y="80"/>
                  </a:lnTo>
                  <a:lnTo>
                    <a:pt x="64" y="80"/>
                  </a:lnTo>
                  <a:lnTo>
                    <a:pt x="64" y="80"/>
                  </a:lnTo>
                  <a:close/>
                  <a:moveTo>
                    <a:pt x="64" y="80"/>
                  </a:moveTo>
                  <a:lnTo>
                    <a:pt x="64" y="80"/>
                  </a:lnTo>
                  <a:lnTo>
                    <a:pt x="55" y="80"/>
                  </a:lnTo>
                  <a:lnTo>
                    <a:pt x="55" y="80"/>
                  </a:lnTo>
                  <a:lnTo>
                    <a:pt x="64" y="80"/>
                  </a:lnTo>
                  <a:close/>
                  <a:moveTo>
                    <a:pt x="64" y="80"/>
                  </a:moveTo>
                  <a:lnTo>
                    <a:pt x="64" y="80"/>
                  </a:lnTo>
                  <a:lnTo>
                    <a:pt x="55" y="80"/>
                  </a:lnTo>
                  <a:lnTo>
                    <a:pt x="55" y="80"/>
                  </a:lnTo>
                  <a:lnTo>
                    <a:pt x="64" y="80"/>
                  </a:lnTo>
                  <a:lnTo>
                    <a:pt x="64" y="80"/>
                  </a:lnTo>
                  <a:close/>
                  <a:moveTo>
                    <a:pt x="64" y="80"/>
                  </a:moveTo>
                  <a:lnTo>
                    <a:pt x="64" y="80"/>
                  </a:lnTo>
                  <a:lnTo>
                    <a:pt x="64" y="78"/>
                  </a:lnTo>
                  <a:lnTo>
                    <a:pt x="64" y="80"/>
                  </a:lnTo>
                  <a:close/>
                  <a:moveTo>
                    <a:pt x="64" y="78"/>
                  </a:moveTo>
                  <a:lnTo>
                    <a:pt x="64" y="80"/>
                  </a:lnTo>
                  <a:lnTo>
                    <a:pt x="55" y="80"/>
                  </a:lnTo>
                  <a:lnTo>
                    <a:pt x="55" y="78"/>
                  </a:lnTo>
                  <a:lnTo>
                    <a:pt x="55" y="78"/>
                  </a:lnTo>
                  <a:lnTo>
                    <a:pt x="64" y="78"/>
                  </a:lnTo>
                  <a:close/>
                  <a:moveTo>
                    <a:pt x="64" y="78"/>
                  </a:moveTo>
                  <a:lnTo>
                    <a:pt x="64" y="78"/>
                  </a:lnTo>
                  <a:lnTo>
                    <a:pt x="55" y="78"/>
                  </a:lnTo>
                  <a:lnTo>
                    <a:pt x="55" y="78"/>
                  </a:lnTo>
                  <a:lnTo>
                    <a:pt x="64" y="78"/>
                  </a:lnTo>
                  <a:lnTo>
                    <a:pt x="64" y="78"/>
                  </a:lnTo>
                  <a:close/>
                  <a:moveTo>
                    <a:pt x="64" y="78"/>
                  </a:moveTo>
                  <a:lnTo>
                    <a:pt x="64" y="78"/>
                  </a:lnTo>
                  <a:lnTo>
                    <a:pt x="55" y="78"/>
                  </a:lnTo>
                  <a:lnTo>
                    <a:pt x="55" y="78"/>
                  </a:lnTo>
                  <a:lnTo>
                    <a:pt x="64" y="78"/>
                  </a:lnTo>
                  <a:lnTo>
                    <a:pt x="64" y="78"/>
                  </a:lnTo>
                  <a:close/>
                  <a:moveTo>
                    <a:pt x="64" y="78"/>
                  </a:moveTo>
                  <a:lnTo>
                    <a:pt x="64" y="78"/>
                  </a:lnTo>
                  <a:lnTo>
                    <a:pt x="55" y="78"/>
                  </a:lnTo>
                  <a:lnTo>
                    <a:pt x="55" y="78"/>
                  </a:lnTo>
                  <a:lnTo>
                    <a:pt x="55" y="78"/>
                  </a:lnTo>
                  <a:lnTo>
                    <a:pt x="64" y="78"/>
                  </a:lnTo>
                  <a:close/>
                  <a:moveTo>
                    <a:pt x="55" y="78"/>
                  </a:moveTo>
                  <a:lnTo>
                    <a:pt x="55" y="78"/>
                  </a:lnTo>
                  <a:lnTo>
                    <a:pt x="55" y="78"/>
                  </a:lnTo>
                  <a:lnTo>
                    <a:pt x="55" y="78"/>
                  </a:lnTo>
                  <a:close/>
                  <a:moveTo>
                    <a:pt x="64" y="77"/>
                  </a:moveTo>
                  <a:lnTo>
                    <a:pt x="64" y="78"/>
                  </a:lnTo>
                  <a:lnTo>
                    <a:pt x="55" y="78"/>
                  </a:lnTo>
                  <a:lnTo>
                    <a:pt x="55" y="78"/>
                  </a:lnTo>
                  <a:lnTo>
                    <a:pt x="64" y="77"/>
                  </a:lnTo>
                  <a:close/>
                  <a:moveTo>
                    <a:pt x="64" y="77"/>
                  </a:moveTo>
                  <a:lnTo>
                    <a:pt x="64" y="77"/>
                  </a:lnTo>
                  <a:lnTo>
                    <a:pt x="55" y="78"/>
                  </a:lnTo>
                  <a:lnTo>
                    <a:pt x="55" y="77"/>
                  </a:lnTo>
                  <a:lnTo>
                    <a:pt x="55" y="77"/>
                  </a:lnTo>
                  <a:lnTo>
                    <a:pt x="64" y="77"/>
                  </a:lnTo>
                  <a:close/>
                  <a:moveTo>
                    <a:pt x="55" y="77"/>
                  </a:moveTo>
                  <a:lnTo>
                    <a:pt x="55" y="77"/>
                  </a:lnTo>
                  <a:lnTo>
                    <a:pt x="55" y="77"/>
                  </a:lnTo>
                  <a:lnTo>
                    <a:pt x="55" y="77"/>
                  </a:lnTo>
                  <a:close/>
                  <a:moveTo>
                    <a:pt x="64" y="77"/>
                  </a:moveTo>
                  <a:lnTo>
                    <a:pt x="64" y="77"/>
                  </a:lnTo>
                  <a:lnTo>
                    <a:pt x="55" y="77"/>
                  </a:lnTo>
                  <a:lnTo>
                    <a:pt x="55" y="77"/>
                  </a:lnTo>
                  <a:lnTo>
                    <a:pt x="64" y="77"/>
                  </a:lnTo>
                  <a:lnTo>
                    <a:pt x="64" y="77"/>
                  </a:lnTo>
                  <a:close/>
                  <a:moveTo>
                    <a:pt x="64" y="77"/>
                  </a:moveTo>
                  <a:lnTo>
                    <a:pt x="64" y="77"/>
                  </a:lnTo>
                  <a:lnTo>
                    <a:pt x="55" y="77"/>
                  </a:lnTo>
                  <a:lnTo>
                    <a:pt x="55" y="77"/>
                  </a:lnTo>
                  <a:lnTo>
                    <a:pt x="55" y="77"/>
                  </a:lnTo>
                  <a:lnTo>
                    <a:pt x="64" y="77"/>
                  </a:lnTo>
                  <a:close/>
                  <a:moveTo>
                    <a:pt x="55" y="77"/>
                  </a:moveTo>
                  <a:lnTo>
                    <a:pt x="55" y="77"/>
                  </a:lnTo>
                  <a:lnTo>
                    <a:pt x="55" y="77"/>
                  </a:lnTo>
                  <a:lnTo>
                    <a:pt x="55" y="77"/>
                  </a:lnTo>
                  <a:close/>
                  <a:moveTo>
                    <a:pt x="64" y="77"/>
                  </a:moveTo>
                  <a:lnTo>
                    <a:pt x="64" y="77"/>
                  </a:lnTo>
                  <a:lnTo>
                    <a:pt x="55" y="77"/>
                  </a:lnTo>
                  <a:lnTo>
                    <a:pt x="55" y="77"/>
                  </a:lnTo>
                  <a:lnTo>
                    <a:pt x="64" y="77"/>
                  </a:lnTo>
                  <a:close/>
                  <a:moveTo>
                    <a:pt x="64" y="77"/>
                  </a:moveTo>
                  <a:lnTo>
                    <a:pt x="64" y="77"/>
                  </a:lnTo>
                  <a:lnTo>
                    <a:pt x="55" y="77"/>
                  </a:lnTo>
                  <a:lnTo>
                    <a:pt x="55" y="77"/>
                  </a:lnTo>
                  <a:lnTo>
                    <a:pt x="59" y="72"/>
                  </a:lnTo>
                  <a:lnTo>
                    <a:pt x="64" y="77"/>
                  </a:lnTo>
                  <a:close/>
                  <a:moveTo>
                    <a:pt x="59" y="72"/>
                  </a:moveTo>
                  <a:lnTo>
                    <a:pt x="64" y="72"/>
                  </a:lnTo>
                  <a:lnTo>
                    <a:pt x="64" y="77"/>
                  </a:lnTo>
                  <a:lnTo>
                    <a:pt x="59" y="72"/>
                  </a:lnTo>
                  <a:close/>
                  <a:moveTo>
                    <a:pt x="55" y="72"/>
                  </a:moveTo>
                  <a:lnTo>
                    <a:pt x="59" y="72"/>
                  </a:lnTo>
                  <a:lnTo>
                    <a:pt x="59" y="81"/>
                  </a:lnTo>
                  <a:lnTo>
                    <a:pt x="55" y="81"/>
                  </a:lnTo>
                  <a:lnTo>
                    <a:pt x="51" y="77"/>
                  </a:lnTo>
                  <a:lnTo>
                    <a:pt x="55" y="72"/>
                  </a:lnTo>
                  <a:close/>
                  <a:moveTo>
                    <a:pt x="51" y="77"/>
                  </a:moveTo>
                  <a:lnTo>
                    <a:pt x="51" y="72"/>
                  </a:lnTo>
                  <a:lnTo>
                    <a:pt x="55" y="72"/>
                  </a:lnTo>
                  <a:lnTo>
                    <a:pt x="51" y="77"/>
                  </a:lnTo>
                  <a:close/>
                  <a:moveTo>
                    <a:pt x="51" y="77"/>
                  </a:moveTo>
                  <a:lnTo>
                    <a:pt x="51" y="77"/>
                  </a:lnTo>
                  <a:lnTo>
                    <a:pt x="60" y="77"/>
                  </a:lnTo>
                  <a:lnTo>
                    <a:pt x="60" y="77"/>
                  </a:lnTo>
                  <a:lnTo>
                    <a:pt x="60" y="77"/>
                  </a:lnTo>
                  <a:lnTo>
                    <a:pt x="51" y="77"/>
                  </a:lnTo>
                  <a:close/>
                  <a:moveTo>
                    <a:pt x="51" y="77"/>
                  </a:moveTo>
                  <a:lnTo>
                    <a:pt x="51" y="77"/>
                  </a:lnTo>
                  <a:lnTo>
                    <a:pt x="60" y="77"/>
                  </a:lnTo>
                  <a:lnTo>
                    <a:pt x="60" y="77"/>
                  </a:lnTo>
                  <a:lnTo>
                    <a:pt x="51" y="77"/>
                  </a:lnTo>
                  <a:lnTo>
                    <a:pt x="51" y="77"/>
                  </a:lnTo>
                  <a:close/>
                  <a:moveTo>
                    <a:pt x="51" y="77"/>
                  </a:moveTo>
                  <a:lnTo>
                    <a:pt x="51" y="77"/>
                  </a:lnTo>
                  <a:lnTo>
                    <a:pt x="51" y="77"/>
                  </a:lnTo>
                  <a:lnTo>
                    <a:pt x="51" y="77"/>
                  </a:lnTo>
                  <a:close/>
                  <a:moveTo>
                    <a:pt x="51" y="77"/>
                  </a:moveTo>
                  <a:lnTo>
                    <a:pt x="51" y="77"/>
                  </a:lnTo>
                  <a:lnTo>
                    <a:pt x="60" y="77"/>
                  </a:lnTo>
                  <a:lnTo>
                    <a:pt x="60" y="77"/>
                  </a:lnTo>
                  <a:lnTo>
                    <a:pt x="60" y="77"/>
                  </a:lnTo>
                  <a:lnTo>
                    <a:pt x="51" y="77"/>
                  </a:lnTo>
                  <a:close/>
                  <a:moveTo>
                    <a:pt x="51" y="77"/>
                  </a:moveTo>
                  <a:lnTo>
                    <a:pt x="51" y="77"/>
                  </a:lnTo>
                  <a:lnTo>
                    <a:pt x="60" y="77"/>
                  </a:lnTo>
                  <a:lnTo>
                    <a:pt x="60" y="77"/>
                  </a:lnTo>
                  <a:lnTo>
                    <a:pt x="51" y="77"/>
                  </a:lnTo>
                  <a:lnTo>
                    <a:pt x="51" y="77"/>
                  </a:lnTo>
                  <a:close/>
                  <a:moveTo>
                    <a:pt x="51" y="77"/>
                  </a:moveTo>
                  <a:lnTo>
                    <a:pt x="51" y="77"/>
                  </a:lnTo>
                  <a:lnTo>
                    <a:pt x="51" y="77"/>
                  </a:lnTo>
                  <a:lnTo>
                    <a:pt x="51" y="77"/>
                  </a:lnTo>
                  <a:close/>
                  <a:moveTo>
                    <a:pt x="51" y="78"/>
                  </a:moveTo>
                  <a:lnTo>
                    <a:pt x="51" y="77"/>
                  </a:lnTo>
                  <a:lnTo>
                    <a:pt x="60" y="77"/>
                  </a:lnTo>
                  <a:lnTo>
                    <a:pt x="60" y="77"/>
                  </a:lnTo>
                  <a:lnTo>
                    <a:pt x="60" y="78"/>
                  </a:lnTo>
                  <a:lnTo>
                    <a:pt x="51" y="78"/>
                  </a:lnTo>
                  <a:close/>
                  <a:moveTo>
                    <a:pt x="51" y="78"/>
                  </a:moveTo>
                  <a:lnTo>
                    <a:pt x="51" y="78"/>
                  </a:lnTo>
                  <a:lnTo>
                    <a:pt x="60" y="78"/>
                  </a:lnTo>
                  <a:lnTo>
                    <a:pt x="60" y="78"/>
                  </a:lnTo>
                  <a:lnTo>
                    <a:pt x="51" y="78"/>
                  </a:lnTo>
                  <a:lnTo>
                    <a:pt x="51" y="78"/>
                  </a:lnTo>
                  <a:close/>
                  <a:moveTo>
                    <a:pt x="51" y="78"/>
                  </a:moveTo>
                  <a:lnTo>
                    <a:pt x="51" y="78"/>
                  </a:lnTo>
                  <a:lnTo>
                    <a:pt x="51" y="78"/>
                  </a:lnTo>
                  <a:lnTo>
                    <a:pt x="51" y="78"/>
                  </a:lnTo>
                  <a:close/>
                  <a:moveTo>
                    <a:pt x="51" y="78"/>
                  </a:moveTo>
                  <a:lnTo>
                    <a:pt x="51" y="78"/>
                  </a:lnTo>
                  <a:lnTo>
                    <a:pt x="60" y="78"/>
                  </a:lnTo>
                  <a:lnTo>
                    <a:pt x="60" y="78"/>
                  </a:lnTo>
                  <a:lnTo>
                    <a:pt x="51" y="78"/>
                  </a:lnTo>
                  <a:lnTo>
                    <a:pt x="51" y="78"/>
                  </a:lnTo>
                  <a:close/>
                  <a:moveTo>
                    <a:pt x="51" y="78"/>
                  </a:moveTo>
                  <a:lnTo>
                    <a:pt x="51" y="78"/>
                  </a:lnTo>
                  <a:lnTo>
                    <a:pt x="60" y="78"/>
                  </a:lnTo>
                  <a:lnTo>
                    <a:pt x="60" y="78"/>
                  </a:lnTo>
                  <a:lnTo>
                    <a:pt x="51" y="78"/>
                  </a:lnTo>
                  <a:lnTo>
                    <a:pt x="51" y="78"/>
                  </a:lnTo>
                  <a:close/>
                  <a:moveTo>
                    <a:pt x="51" y="80"/>
                  </a:moveTo>
                  <a:lnTo>
                    <a:pt x="51" y="78"/>
                  </a:lnTo>
                  <a:lnTo>
                    <a:pt x="60" y="78"/>
                  </a:lnTo>
                  <a:lnTo>
                    <a:pt x="60" y="78"/>
                  </a:lnTo>
                  <a:lnTo>
                    <a:pt x="60" y="78"/>
                  </a:lnTo>
                  <a:lnTo>
                    <a:pt x="51" y="80"/>
                  </a:lnTo>
                  <a:close/>
                  <a:moveTo>
                    <a:pt x="51" y="80"/>
                  </a:moveTo>
                  <a:lnTo>
                    <a:pt x="51" y="80"/>
                  </a:lnTo>
                  <a:lnTo>
                    <a:pt x="60" y="78"/>
                  </a:lnTo>
                  <a:lnTo>
                    <a:pt x="60" y="80"/>
                  </a:lnTo>
                  <a:lnTo>
                    <a:pt x="60" y="80"/>
                  </a:lnTo>
                  <a:lnTo>
                    <a:pt x="51" y="80"/>
                  </a:lnTo>
                  <a:close/>
                  <a:moveTo>
                    <a:pt x="60" y="80"/>
                  </a:moveTo>
                  <a:lnTo>
                    <a:pt x="60" y="80"/>
                  </a:lnTo>
                  <a:lnTo>
                    <a:pt x="60" y="78"/>
                  </a:lnTo>
                  <a:lnTo>
                    <a:pt x="60" y="80"/>
                  </a:lnTo>
                  <a:close/>
                  <a:moveTo>
                    <a:pt x="51" y="80"/>
                  </a:moveTo>
                  <a:lnTo>
                    <a:pt x="51" y="80"/>
                  </a:lnTo>
                  <a:lnTo>
                    <a:pt x="60" y="80"/>
                  </a:lnTo>
                  <a:lnTo>
                    <a:pt x="60" y="80"/>
                  </a:lnTo>
                  <a:lnTo>
                    <a:pt x="51" y="80"/>
                  </a:lnTo>
                  <a:lnTo>
                    <a:pt x="51" y="80"/>
                  </a:lnTo>
                  <a:close/>
                  <a:moveTo>
                    <a:pt x="51" y="80"/>
                  </a:moveTo>
                  <a:lnTo>
                    <a:pt x="51" y="80"/>
                  </a:lnTo>
                  <a:lnTo>
                    <a:pt x="60" y="80"/>
                  </a:lnTo>
                  <a:lnTo>
                    <a:pt x="60" y="80"/>
                  </a:lnTo>
                  <a:lnTo>
                    <a:pt x="60" y="80"/>
                  </a:lnTo>
                  <a:lnTo>
                    <a:pt x="51" y="80"/>
                  </a:lnTo>
                  <a:close/>
                  <a:moveTo>
                    <a:pt x="60" y="80"/>
                  </a:moveTo>
                  <a:lnTo>
                    <a:pt x="60" y="80"/>
                  </a:lnTo>
                  <a:lnTo>
                    <a:pt x="60" y="80"/>
                  </a:lnTo>
                  <a:lnTo>
                    <a:pt x="60" y="80"/>
                  </a:lnTo>
                  <a:close/>
                  <a:moveTo>
                    <a:pt x="51" y="80"/>
                  </a:moveTo>
                  <a:lnTo>
                    <a:pt x="51" y="80"/>
                  </a:lnTo>
                  <a:lnTo>
                    <a:pt x="60" y="80"/>
                  </a:lnTo>
                  <a:lnTo>
                    <a:pt x="60" y="80"/>
                  </a:lnTo>
                  <a:lnTo>
                    <a:pt x="51" y="80"/>
                  </a:lnTo>
                  <a:lnTo>
                    <a:pt x="51" y="80"/>
                  </a:lnTo>
                  <a:close/>
                  <a:moveTo>
                    <a:pt x="51" y="81"/>
                  </a:moveTo>
                  <a:lnTo>
                    <a:pt x="51" y="80"/>
                  </a:lnTo>
                  <a:lnTo>
                    <a:pt x="60" y="80"/>
                  </a:lnTo>
                  <a:lnTo>
                    <a:pt x="60" y="80"/>
                  </a:lnTo>
                  <a:lnTo>
                    <a:pt x="60" y="80"/>
                  </a:lnTo>
                  <a:lnTo>
                    <a:pt x="51" y="81"/>
                  </a:lnTo>
                  <a:close/>
                  <a:moveTo>
                    <a:pt x="60" y="80"/>
                  </a:moveTo>
                  <a:lnTo>
                    <a:pt x="60" y="80"/>
                  </a:lnTo>
                  <a:lnTo>
                    <a:pt x="60" y="80"/>
                  </a:lnTo>
                  <a:lnTo>
                    <a:pt x="60" y="80"/>
                  </a:lnTo>
                  <a:close/>
                  <a:moveTo>
                    <a:pt x="51" y="81"/>
                  </a:moveTo>
                  <a:lnTo>
                    <a:pt x="51" y="81"/>
                  </a:lnTo>
                  <a:lnTo>
                    <a:pt x="60" y="80"/>
                  </a:lnTo>
                  <a:lnTo>
                    <a:pt x="60" y="81"/>
                  </a:lnTo>
                  <a:lnTo>
                    <a:pt x="51" y="81"/>
                  </a:lnTo>
                  <a:close/>
                  <a:moveTo>
                    <a:pt x="51" y="81"/>
                  </a:moveTo>
                  <a:lnTo>
                    <a:pt x="51" y="81"/>
                  </a:lnTo>
                  <a:lnTo>
                    <a:pt x="60" y="81"/>
                  </a:lnTo>
                  <a:lnTo>
                    <a:pt x="60" y="81"/>
                  </a:lnTo>
                  <a:lnTo>
                    <a:pt x="60" y="81"/>
                  </a:lnTo>
                  <a:lnTo>
                    <a:pt x="51" y="81"/>
                  </a:lnTo>
                  <a:close/>
                  <a:moveTo>
                    <a:pt x="60" y="81"/>
                  </a:moveTo>
                  <a:lnTo>
                    <a:pt x="60" y="81"/>
                  </a:lnTo>
                  <a:lnTo>
                    <a:pt x="60" y="81"/>
                  </a:lnTo>
                  <a:close/>
                  <a:moveTo>
                    <a:pt x="33" y="137"/>
                  </a:moveTo>
                  <a:lnTo>
                    <a:pt x="33" y="127"/>
                  </a:lnTo>
                  <a:lnTo>
                    <a:pt x="33" y="127"/>
                  </a:lnTo>
                  <a:lnTo>
                    <a:pt x="33" y="127"/>
                  </a:lnTo>
                  <a:lnTo>
                    <a:pt x="34" y="126"/>
                  </a:lnTo>
                  <a:lnTo>
                    <a:pt x="36" y="126"/>
                  </a:lnTo>
                  <a:lnTo>
                    <a:pt x="36" y="126"/>
                  </a:lnTo>
                  <a:lnTo>
                    <a:pt x="37" y="126"/>
                  </a:lnTo>
                  <a:lnTo>
                    <a:pt x="37" y="124"/>
                  </a:lnTo>
                  <a:lnTo>
                    <a:pt x="39" y="124"/>
                  </a:lnTo>
                  <a:lnTo>
                    <a:pt x="39" y="122"/>
                  </a:lnTo>
                  <a:lnTo>
                    <a:pt x="42" y="119"/>
                  </a:lnTo>
                  <a:lnTo>
                    <a:pt x="44" y="117"/>
                  </a:lnTo>
                  <a:lnTo>
                    <a:pt x="46" y="114"/>
                  </a:lnTo>
                  <a:lnTo>
                    <a:pt x="46" y="109"/>
                  </a:lnTo>
                  <a:lnTo>
                    <a:pt x="47" y="106"/>
                  </a:lnTo>
                  <a:lnTo>
                    <a:pt x="49" y="101"/>
                  </a:lnTo>
                  <a:lnTo>
                    <a:pt x="49" y="98"/>
                  </a:lnTo>
                  <a:lnTo>
                    <a:pt x="51" y="95"/>
                  </a:lnTo>
                  <a:lnTo>
                    <a:pt x="51" y="86"/>
                  </a:lnTo>
                  <a:lnTo>
                    <a:pt x="51" y="81"/>
                  </a:lnTo>
                  <a:lnTo>
                    <a:pt x="60" y="81"/>
                  </a:lnTo>
                  <a:lnTo>
                    <a:pt x="60" y="88"/>
                  </a:lnTo>
                  <a:lnTo>
                    <a:pt x="59" y="95"/>
                  </a:lnTo>
                  <a:lnTo>
                    <a:pt x="59" y="99"/>
                  </a:lnTo>
                  <a:lnTo>
                    <a:pt x="57" y="104"/>
                  </a:lnTo>
                  <a:lnTo>
                    <a:pt x="57" y="108"/>
                  </a:lnTo>
                  <a:lnTo>
                    <a:pt x="55" y="112"/>
                  </a:lnTo>
                  <a:lnTo>
                    <a:pt x="54" y="117"/>
                  </a:lnTo>
                  <a:lnTo>
                    <a:pt x="52" y="121"/>
                  </a:lnTo>
                  <a:lnTo>
                    <a:pt x="51" y="126"/>
                  </a:lnTo>
                  <a:lnTo>
                    <a:pt x="47" y="129"/>
                  </a:lnTo>
                  <a:lnTo>
                    <a:pt x="46" y="130"/>
                  </a:lnTo>
                  <a:lnTo>
                    <a:pt x="44" y="132"/>
                  </a:lnTo>
                  <a:lnTo>
                    <a:pt x="42" y="132"/>
                  </a:lnTo>
                  <a:lnTo>
                    <a:pt x="41" y="134"/>
                  </a:lnTo>
                  <a:lnTo>
                    <a:pt x="39" y="135"/>
                  </a:lnTo>
                  <a:lnTo>
                    <a:pt x="37" y="135"/>
                  </a:lnTo>
                  <a:lnTo>
                    <a:pt x="34" y="135"/>
                  </a:lnTo>
                  <a:lnTo>
                    <a:pt x="33" y="137"/>
                  </a:lnTo>
                  <a:lnTo>
                    <a:pt x="33" y="137"/>
                  </a:lnTo>
                  <a:close/>
                  <a:moveTo>
                    <a:pt x="33" y="137"/>
                  </a:moveTo>
                  <a:lnTo>
                    <a:pt x="33" y="137"/>
                  </a:lnTo>
                  <a:lnTo>
                    <a:pt x="33" y="137"/>
                  </a:lnTo>
                  <a:lnTo>
                    <a:pt x="33" y="137"/>
                  </a:lnTo>
                  <a:close/>
                  <a:moveTo>
                    <a:pt x="3" y="81"/>
                  </a:moveTo>
                  <a:lnTo>
                    <a:pt x="13" y="81"/>
                  </a:lnTo>
                  <a:lnTo>
                    <a:pt x="13" y="86"/>
                  </a:lnTo>
                  <a:lnTo>
                    <a:pt x="15" y="95"/>
                  </a:lnTo>
                  <a:lnTo>
                    <a:pt x="15" y="98"/>
                  </a:lnTo>
                  <a:lnTo>
                    <a:pt x="16" y="101"/>
                  </a:lnTo>
                  <a:lnTo>
                    <a:pt x="16" y="106"/>
                  </a:lnTo>
                  <a:lnTo>
                    <a:pt x="18" y="109"/>
                  </a:lnTo>
                  <a:lnTo>
                    <a:pt x="20" y="114"/>
                  </a:lnTo>
                  <a:lnTo>
                    <a:pt x="21" y="117"/>
                  </a:lnTo>
                  <a:lnTo>
                    <a:pt x="23" y="119"/>
                  </a:lnTo>
                  <a:lnTo>
                    <a:pt x="24" y="122"/>
                  </a:lnTo>
                  <a:lnTo>
                    <a:pt x="26" y="124"/>
                  </a:lnTo>
                  <a:lnTo>
                    <a:pt x="26" y="124"/>
                  </a:lnTo>
                  <a:lnTo>
                    <a:pt x="28" y="126"/>
                  </a:lnTo>
                  <a:lnTo>
                    <a:pt x="28" y="126"/>
                  </a:lnTo>
                  <a:lnTo>
                    <a:pt x="29" y="126"/>
                  </a:lnTo>
                  <a:lnTo>
                    <a:pt x="31" y="126"/>
                  </a:lnTo>
                  <a:lnTo>
                    <a:pt x="31" y="127"/>
                  </a:lnTo>
                  <a:lnTo>
                    <a:pt x="33" y="127"/>
                  </a:lnTo>
                  <a:lnTo>
                    <a:pt x="33" y="137"/>
                  </a:lnTo>
                  <a:lnTo>
                    <a:pt x="29" y="135"/>
                  </a:lnTo>
                  <a:lnTo>
                    <a:pt x="28" y="135"/>
                  </a:lnTo>
                  <a:lnTo>
                    <a:pt x="26" y="135"/>
                  </a:lnTo>
                  <a:lnTo>
                    <a:pt x="23" y="134"/>
                  </a:lnTo>
                  <a:lnTo>
                    <a:pt x="21" y="132"/>
                  </a:lnTo>
                  <a:lnTo>
                    <a:pt x="20" y="132"/>
                  </a:lnTo>
                  <a:lnTo>
                    <a:pt x="18" y="130"/>
                  </a:lnTo>
                  <a:lnTo>
                    <a:pt x="16" y="129"/>
                  </a:lnTo>
                  <a:lnTo>
                    <a:pt x="15" y="126"/>
                  </a:lnTo>
                  <a:lnTo>
                    <a:pt x="13" y="121"/>
                  </a:lnTo>
                  <a:lnTo>
                    <a:pt x="10" y="117"/>
                  </a:lnTo>
                  <a:lnTo>
                    <a:pt x="10" y="112"/>
                  </a:lnTo>
                  <a:lnTo>
                    <a:pt x="8" y="108"/>
                  </a:lnTo>
                  <a:lnTo>
                    <a:pt x="6" y="104"/>
                  </a:lnTo>
                  <a:lnTo>
                    <a:pt x="6" y="99"/>
                  </a:lnTo>
                  <a:lnTo>
                    <a:pt x="5" y="95"/>
                  </a:lnTo>
                  <a:lnTo>
                    <a:pt x="5" y="88"/>
                  </a:lnTo>
                  <a:lnTo>
                    <a:pt x="3" y="81"/>
                  </a:lnTo>
                  <a:close/>
                  <a:moveTo>
                    <a:pt x="34" y="31"/>
                  </a:moveTo>
                  <a:lnTo>
                    <a:pt x="24" y="31"/>
                  </a:lnTo>
                  <a:lnTo>
                    <a:pt x="31" y="36"/>
                  </a:lnTo>
                  <a:lnTo>
                    <a:pt x="29" y="36"/>
                  </a:lnTo>
                  <a:lnTo>
                    <a:pt x="29" y="37"/>
                  </a:lnTo>
                  <a:lnTo>
                    <a:pt x="28" y="37"/>
                  </a:lnTo>
                  <a:lnTo>
                    <a:pt x="28" y="37"/>
                  </a:lnTo>
                  <a:lnTo>
                    <a:pt x="26" y="39"/>
                  </a:lnTo>
                  <a:lnTo>
                    <a:pt x="23" y="42"/>
                  </a:lnTo>
                  <a:lnTo>
                    <a:pt x="21" y="44"/>
                  </a:lnTo>
                  <a:lnTo>
                    <a:pt x="20" y="47"/>
                  </a:lnTo>
                  <a:lnTo>
                    <a:pt x="20" y="50"/>
                  </a:lnTo>
                  <a:lnTo>
                    <a:pt x="18" y="54"/>
                  </a:lnTo>
                  <a:lnTo>
                    <a:pt x="16" y="59"/>
                  </a:lnTo>
                  <a:lnTo>
                    <a:pt x="16" y="62"/>
                  </a:lnTo>
                  <a:lnTo>
                    <a:pt x="15" y="65"/>
                  </a:lnTo>
                  <a:lnTo>
                    <a:pt x="15" y="70"/>
                  </a:lnTo>
                  <a:lnTo>
                    <a:pt x="13" y="77"/>
                  </a:lnTo>
                  <a:lnTo>
                    <a:pt x="13" y="81"/>
                  </a:lnTo>
                  <a:lnTo>
                    <a:pt x="3" y="81"/>
                  </a:lnTo>
                  <a:lnTo>
                    <a:pt x="5" y="75"/>
                  </a:lnTo>
                  <a:lnTo>
                    <a:pt x="5" y="68"/>
                  </a:lnTo>
                  <a:lnTo>
                    <a:pt x="5" y="64"/>
                  </a:lnTo>
                  <a:lnTo>
                    <a:pt x="6" y="60"/>
                  </a:lnTo>
                  <a:lnTo>
                    <a:pt x="8" y="55"/>
                  </a:lnTo>
                  <a:lnTo>
                    <a:pt x="8" y="52"/>
                  </a:lnTo>
                  <a:lnTo>
                    <a:pt x="10" y="47"/>
                  </a:lnTo>
                  <a:lnTo>
                    <a:pt x="11" y="44"/>
                  </a:lnTo>
                  <a:lnTo>
                    <a:pt x="13" y="39"/>
                  </a:lnTo>
                  <a:lnTo>
                    <a:pt x="16" y="36"/>
                  </a:lnTo>
                  <a:lnTo>
                    <a:pt x="18" y="32"/>
                  </a:lnTo>
                  <a:lnTo>
                    <a:pt x="21" y="31"/>
                  </a:lnTo>
                  <a:lnTo>
                    <a:pt x="23" y="29"/>
                  </a:lnTo>
                  <a:lnTo>
                    <a:pt x="24" y="28"/>
                  </a:lnTo>
                  <a:lnTo>
                    <a:pt x="28" y="28"/>
                  </a:lnTo>
                  <a:lnTo>
                    <a:pt x="29" y="26"/>
                  </a:lnTo>
                  <a:lnTo>
                    <a:pt x="34" y="31"/>
                  </a:lnTo>
                  <a:close/>
                  <a:moveTo>
                    <a:pt x="29" y="26"/>
                  </a:moveTo>
                  <a:lnTo>
                    <a:pt x="34" y="26"/>
                  </a:lnTo>
                  <a:lnTo>
                    <a:pt x="34" y="31"/>
                  </a:lnTo>
                  <a:lnTo>
                    <a:pt x="29" y="26"/>
                  </a:lnTo>
                  <a:close/>
                  <a:moveTo>
                    <a:pt x="24" y="50"/>
                  </a:moveTo>
                  <a:lnTo>
                    <a:pt x="24" y="31"/>
                  </a:lnTo>
                  <a:lnTo>
                    <a:pt x="34" y="31"/>
                  </a:lnTo>
                  <a:lnTo>
                    <a:pt x="34" y="50"/>
                  </a:lnTo>
                  <a:lnTo>
                    <a:pt x="33" y="55"/>
                  </a:lnTo>
                  <a:lnTo>
                    <a:pt x="24" y="50"/>
                  </a:lnTo>
                  <a:close/>
                  <a:moveTo>
                    <a:pt x="33" y="55"/>
                  </a:moveTo>
                  <a:lnTo>
                    <a:pt x="24" y="59"/>
                  </a:lnTo>
                  <a:lnTo>
                    <a:pt x="24" y="50"/>
                  </a:lnTo>
                  <a:lnTo>
                    <a:pt x="33" y="55"/>
                  </a:lnTo>
                  <a:close/>
                  <a:moveTo>
                    <a:pt x="73" y="34"/>
                  </a:moveTo>
                  <a:lnTo>
                    <a:pt x="33" y="55"/>
                  </a:lnTo>
                  <a:lnTo>
                    <a:pt x="28" y="46"/>
                  </a:lnTo>
                  <a:lnTo>
                    <a:pt x="70" y="24"/>
                  </a:lnTo>
                  <a:lnTo>
                    <a:pt x="73" y="24"/>
                  </a:lnTo>
                  <a:lnTo>
                    <a:pt x="73" y="34"/>
                  </a:lnTo>
                  <a:close/>
                  <a:moveTo>
                    <a:pt x="73" y="24"/>
                  </a:moveTo>
                  <a:lnTo>
                    <a:pt x="83" y="29"/>
                  </a:lnTo>
                  <a:lnTo>
                    <a:pt x="73" y="34"/>
                  </a:lnTo>
                  <a:lnTo>
                    <a:pt x="73" y="24"/>
                  </a:lnTo>
                  <a:close/>
                  <a:moveTo>
                    <a:pt x="72" y="29"/>
                  </a:moveTo>
                  <a:lnTo>
                    <a:pt x="70" y="34"/>
                  </a:lnTo>
                  <a:lnTo>
                    <a:pt x="72" y="29"/>
                  </a:lnTo>
                  <a:close/>
                  <a:moveTo>
                    <a:pt x="73" y="24"/>
                  </a:moveTo>
                  <a:lnTo>
                    <a:pt x="83" y="29"/>
                  </a:lnTo>
                  <a:lnTo>
                    <a:pt x="73" y="34"/>
                  </a:lnTo>
                  <a:lnTo>
                    <a:pt x="73" y="24"/>
                  </a:lnTo>
                  <a:close/>
                  <a:moveTo>
                    <a:pt x="33" y="5"/>
                  </a:moveTo>
                  <a:lnTo>
                    <a:pt x="73" y="24"/>
                  </a:lnTo>
                  <a:lnTo>
                    <a:pt x="70" y="34"/>
                  </a:lnTo>
                  <a:lnTo>
                    <a:pt x="28" y="13"/>
                  </a:lnTo>
                  <a:lnTo>
                    <a:pt x="24" y="8"/>
                  </a:lnTo>
                  <a:lnTo>
                    <a:pt x="33" y="5"/>
                  </a:lnTo>
                  <a:close/>
                  <a:moveTo>
                    <a:pt x="24" y="8"/>
                  </a:moveTo>
                  <a:lnTo>
                    <a:pt x="24" y="0"/>
                  </a:lnTo>
                  <a:lnTo>
                    <a:pt x="33" y="5"/>
                  </a:lnTo>
                  <a:lnTo>
                    <a:pt x="24" y="8"/>
                  </a:lnTo>
                  <a:close/>
                  <a:moveTo>
                    <a:pt x="24" y="28"/>
                  </a:moveTo>
                  <a:lnTo>
                    <a:pt x="24" y="8"/>
                  </a:lnTo>
                  <a:lnTo>
                    <a:pt x="34" y="8"/>
                  </a:lnTo>
                  <a:lnTo>
                    <a:pt x="34" y="28"/>
                  </a:lnTo>
                  <a:lnTo>
                    <a:pt x="31" y="32"/>
                  </a:lnTo>
                  <a:lnTo>
                    <a:pt x="24" y="28"/>
                  </a:lnTo>
                  <a:close/>
                  <a:moveTo>
                    <a:pt x="34" y="28"/>
                  </a:moveTo>
                  <a:lnTo>
                    <a:pt x="34" y="32"/>
                  </a:lnTo>
                  <a:lnTo>
                    <a:pt x="31" y="32"/>
                  </a:lnTo>
                  <a:lnTo>
                    <a:pt x="34" y="28"/>
                  </a:lnTo>
                  <a:close/>
                  <a:moveTo>
                    <a:pt x="10" y="81"/>
                  </a:moveTo>
                  <a:lnTo>
                    <a:pt x="0" y="81"/>
                  </a:lnTo>
                  <a:lnTo>
                    <a:pt x="0" y="75"/>
                  </a:lnTo>
                  <a:lnTo>
                    <a:pt x="2" y="67"/>
                  </a:lnTo>
                  <a:lnTo>
                    <a:pt x="2" y="62"/>
                  </a:lnTo>
                  <a:lnTo>
                    <a:pt x="3" y="57"/>
                  </a:lnTo>
                  <a:lnTo>
                    <a:pt x="5" y="52"/>
                  </a:lnTo>
                  <a:lnTo>
                    <a:pt x="5" y="49"/>
                  </a:lnTo>
                  <a:lnTo>
                    <a:pt x="6" y="44"/>
                  </a:lnTo>
                  <a:lnTo>
                    <a:pt x="10" y="39"/>
                  </a:lnTo>
                  <a:lnTo>
                    <a:pt x="11" y="36"/>
                  </a:lnTo>
                  <a:lnTo>
                    <a:pt x="15" y="32"/>
                  </a:lnTo>
                  <a:lnTo>
                    <a:pt x="16" y="31"/>
                  </a:lnTo>
                  <a:lnTo>
                    <a:pt x="18" y="29"/>
                  </a:lnTo>
                  <a:lnTo>
                    <a:pt x="20" y="28"/>
                  </a:lnTo>
                  <a:lnTo>
                    <a:pt x="21" y="26"/>
                  </a:lnTo>
                  <a:lnTo>
                    <a:pt x="23" y="24"/>
                  </a:lnTo>
                  <a:lnTo>
                    <a:pt x="24" y="24"/>
                  </a:lnTo>
                  <a:lnTo>
                    <a:pt x="28" y="23"/>
                  </a:lnTo>
                  <a:lnTo>
                    <a:pt x="29" y="23"/>
                  </a:lnTo>
                  <a:lnTo>
                    <a:pt x="31" y="32"/>
                  </a:lnTo>
                  <a:lnTo>
                    <a:pt x="29" y="32"/>
                  </a:lnTo>
                  <a:lnTo>
                    <a:pt x="28" y="32"/>
                  </a:lnTo>
                  <a:lnTo>
                    <a:pt x="28" y="34"/>
                  </a:lnTo>
                  <a:lnTo>
                    <a:pt x="26" y="34"/>
                  </a:lnTo>
                  <a:lnTo>
                    <a:pt x="24" y="34"/>
                  </a:lnTo>
                  <a:lnTo>
                    <a:pt x="23" y="36"/>
                  </a:lnTo>
                  <a:lnTo>
                    <a:pt x="23" y="37"/>
                  </a:lnTo>
                  <a:lnTo>
                    <a:pt x="21" y="37"/>
                  </a:lnTo>
                  <a:lnTo>
                    <a:pt x="20" y="41"/>
                  </a:lnTo>
                  <a:lnTo>
                    <a:pt x="18" y="44"/>
                  </a:lnTo>
                  <a:lnTo>
                    <a:pt x="16" y="47"/>
                  </a:lnTo>
                  <a:lnTo>
                    <a:pt x="15" y="52"/>
                  </a:lnTo>
                  <a:lnTo>
                    <a:pt x="13" y="55"/>
                  </a:lnTo>
                  <a:lnTo>
                    <a:pt x="13" y="60"/>
                  </a:lnTo>
                  <a:lnTo>
                    <a:pt x="11" y="64"/>
                  </a:lnTo>
                  <a:lnTo>
                    <a:pt x="11" y="67"/>
                  </a:lnTo>
                  <a:lnTo>
                    <a:pt x="10" y="75"/>
                  </a:lnTo>
                  <a:lnTo>
                    <a:pt x="10" y="81"/>
                  </a:lnTo>
                  <a:close/>
                  <a:moveTo>
                    <a:pt x="33" y="130"/>
                  </a:moveTo>
                  <a:lnTo>
                    <a:pt x="33" y="140"/>
                  </a:lnTo>
                  <a:lnTo>
                    <a:pt x="33" y="140"/>
                  </a:lnTo>
                  <a:lnTo>
                    <a:pt x="29" y="140"/>
                  </a:lnTo>
                  <a:lnTo>
                    <a:pt x="28" y="140"/>
                  </a:lnTo>
                  <a:lnTo>
                    <a:pt x="24" y="139"/>
                  </a:lnTo>
                  <a:lnTo>
                    <a:pt x="23" y="139"/>
                  </a:lnTo>
                  <a:lnTo>
                    <a:pt x="21" y="137"/>
                  </a:lnTo>
                  <a:lnTo>
                    <a:pt x="20" y="135"/>
                  </a:lnTo>
                  <a:lnTo>
                    <a:pt x="16" y="134"/>
                  </a:lnTo>
                  <a:lnTo>
                    <a:pt x="15" y="132"/>
                  </a:lnTo>
                  <a:lnTo>
                    <a:pt x="13" y="129"/>
                  </a:lnTo>
                  <a:lnTo>
                    <a:pt x="10" y="124"/>
                  </a:lnTo>
                  <a:lnTo>
                    <a:pt x="8" y="121"/>
                  </a:lnTo>
                  <a:lnTo>
                    <a:pt x="6" y="116"/>
                  </a:lnTo>
                  <a:lnTo>
                    <a:pt x="5" y="111"/>
                  </a:lnTo>
                  <a:lnTo>
                    <a:pt x="3" y="106"/>
                  </a:lnTo>
                  <a:lnTo>
                    <a:pt x="2" y="101"/>
                  </a:lnTo>
                  <a:lnTo>
                    <a:pt x="2" y="98"/>
                  </a:lnTo>
                  <a:lnTo>
                    <a:pt x="0" y="93"/>
                  </a:lnTo>
                  <a:lnTo>
                    <a:pt x="0" y="88"/>
                  </a:lnTo>
                  <a:lnTo>
                    <a:pt x="0" y="85"/>
                  </a:lnTo>
                  <a:lnTo>
                    <a:pt x="0" y="81"/>
                  </a:lnTo>
                  <a:lnTo>
                    <a:pt x="10" y="81"/>
                  </a:lnTo>
                  <a:lnTo>
                    <a:pt x="10" y="85"/>
                  </a:lnTo>
                  <a:lnTo>
                    <a:pt x="10" y="88"/>
                  </a:lnTo>
                  <a:lnTo>
                    <a:pt x="10" y="91"/>
                  </a:lnTo>
                  <a:lnTo>
                    <a:pt x="11" y="96"/>
                  </a:lnTo>
                  <a:lnTo>
                    <a:pt x="11" y="99"/>
                  </a:lnTo>
                  <a:lnTo>
                    <a:pt x="13" y="104"/>
                  </a:lnTo>
                  <a:lnTo>
                    <a:pt x="13" y="108"/>
                  </a:lnTo>
                  <a:lnTo>
                    <a:pt x="15" y="112"/>
                  </a:lnTo>
                  <a:lnTo>
                    <a:pt x="16" y="116"/>
                  </a:lnTo>
                  <a:lnTo>
                    <a:pt x="18" y="121"/>
                  </a:lnTo>
                  <a:lnTo>
                    <a:pt x="20" y="122"/>
                  </a:lnTo>
                  <a:lnTo>
                    <a:pt x="23" y="126"/>
                  </a:lnTo>
                  <a:lnTo>
                    <a:pt x="23" y="127"/>
                  </a:lnTo>
                  <a:lnTo>
                    <a:pt x="24" y="127"/>
                  </a:lnTo>
                  <a:lnTo>
                    <a:pt x="26" y="129"/>
                  </a:lnTo>
                  <a:lnTo>
                    <a:pt x="28" y="129"/>
                  </a:lnTo>
                  <a:lnTo>
                    <a:pt x="28" y="130"/>
                  </a:lnTo>
                  <a:lnTo>
                    <a:pt x="29" y="130"/>
                  </a:lnTo>
                  <a:lnTo>
                    <a:pt x="31" y="130"/>
                  </a:lnTo>
                  <a:lnTo>
                    <a:pt x="33" y="130"/>
                  </a:lnTo>
                  <a:lnTo>
                    <a:pt x="33" y="130"/>
                  </a:lnTo>
                  <a:close/>
                  <a:moveTo>
                    <a:pt x="33" y="140"/>
                  </a:moveTo>
                  <a:lnTo>
                    <a:pt x="33" y="140"/>
                  </a:lnTo>
                  <a:lnTo>
                    <a:pt x="33" y="140"/>
                  </a:lnTo>
                  <a:lnTo>
                    <a:pt x="33" y="140"/>
                  </a:lnTo>
                  <a:close/>
                  <a:moveTo>
                    <a:pt x="55" y="81"/>
                  </a:moveTo>
                  <a:lnTo>
                    <a:pt x="64" y="81"/>
                  </a:lnTo>
                  <a:lnTo>
                    <a:pt x="64" y="81"/>
                  </a:lnTo>
                  <a:lnTo>
                    <a:pt x="64" y="85"/>
                  </a:lnTo>
                  <a:lnTo>
                    <a:pt x="64" y="88"/>
                  </a:lnTo>
                  <a:lnTo>
                    <a:pt x="64" y="93"/>
                  </a:lnTo>
                  <a:lnTo>
                    <a:pt x="64" y="98"/>
                  </a:lnTo>
                  <a:lnTo>
                    <a:pt x="62" y="101"/>
                  </a:lnTo>
                  <a:lnTo>
                    <a:pt x="62" y="106"/>
                  </a:lnTo>
                  <a:lnTo>
                    <a:pt x="60" y="111"/>
                  </a:lnTo>
                  <a:lnTo>
                    <a:pt x="59" y="116"/>
                  </a:lnTo>
                  <a:lnTo>
                    <a:pt x="57" y="121"/>
                  </a:lnTo>
                  <a:lnTo>
                    <a:pt x="54" y="124"/>
                  </a:lnTo>
                  <a:lnTo>
                    <a:pt x="52" y="129"/>
                  </a:lnTo>
                  <a:lnTo>
                    <a:pt x="49" y="132"/>
                  </a:lnTo>
                  <a:lnTo>
                    <a:pt x="47" y="134"/>
                  </a:lnTo>
                  <a:lnTo>
                    <a:pt x="46" y="135"/>
                  </a:lnTo>
                  <a:lnTo>
                    <a:pt x="44" y="137"/>
                  </a:lnTo>
                  <a:lnTo>
                    <a:pt x="42" y="139"/>
                  </a:lnTo>
                  <a:lnTo>
                    <a:pt x="39" y="139"/>
                  </a:lnTo>
                  <a:lnTo>
                    <a:pt x="37" y="140"/>
                  </a:lnTo>
                  <a:lnTo>
                    <a:pt x="34" y="140"/>
                  </a:lnTo>
                  <a:lnTo>
                    <a:pt x="33" y="140"/>
                  </a:lnTo>
                  <a:lnTo>
                    <a:pt x="33" y="130"/>
                  </a:lnTo>
                  <a:lnTo>
                    <a:pt x="34" y="130"/>
                  </a:lnTo>
                  <a:lnTo>
                    <a:pt x="34" y="130"/>
                  </a:lnTo>
                  <a:lnTo>
                    <a:pt x="36" y="130"/>
                  </a:lnTo>
                  <a:lnTo>
                    <a:pt x="37" y="129"/>
                  </a:lnTo>
                  <a:lnTo>
                    <a:pt x="39" y="129"/>
                  </a:lnTo>
                  <a:lnTo>
                    <a:pt x="39" y="127"/>
                  </a:lnTo>
                  <a:lnTo>
                    <a:pt x="41" y="127"/>
                  </a:lnTo>
                  <a:lnTo>
                    <a:pt x="42" y="126"/>
                  </a:lnTo>
                  <a:lnTo>
                    <a:pt x="44" y="122"/>
                  </a:lnTo>
                  <a:lnTo>
                    <a:pt x="46" y="121"/>
                  </a:lnTo>
                  <a:lnTo>
                    <a:pt x="47" y="116"/>
                  </a:lnTo>
                  <a:lnTo>
                    <a:pt x="49" y="112"/>
                  </a:lnTo>
                  <a:lnTo>
                    <a:pt x="51" y="108"/>
                  </a:lnTo>
                  <a:lnTo>
                    <a:pt x="52" y="104"/>
                  </a:lnTo>
                  <a:lnTo>
                    <a:pt x="52" y="99"/>
                  </a:lnTo>
                  <a:lnTo>
                    <a:pt x="54" y="96"/>
                  </a:lnTo>
                  <a:lnTo>
                    <a:pt x="54" y="91"/>
                  </a:lnTo>
                  <a:lnTo>
                    <a:pt x="54" y="88"/>
                  </a:lnTo>
                  <a:lnTo>
                    <a:pt x="55" y="85"/>
                  </a:lnTo>
                  <a:lnTo>
                    <a:pt x="55" y="81"/>
                  </a:lnTo>
                  <a:lnTo>
                    <a:pt x="55" y="81"/>
                  </a:lnTo>
                  <a:close/>
                  <a:moveTo>
                    <a:pt x="64" y="81"/>
                  </a:moveTo>
                  <a:lnTo>
                    <a:pt x="64" y="81"/>
                  </a:lnTo>
                  <a:lnTo>
                    <a:pt x="64" y="81"/>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49" name="Rectangle 884"/>
            <p:cNvSpPr>
              <a:spLocks noChangeArrowheads="1"/>
            </p:cNvSpPr>
            <p:nvPr/>
          </p:nvSpPr>
          <p:spPr bwMode="auto">
            <a:xfrm>
              <a:off x="7764463" y="4656138"/>
              <a:ext cx="111125" cy="16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373435"/>
                  </a:solidFill>
                  <a:effectLst/>
                  <a:latin typeface="Arial" panose="020B0604020202020204"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350" name="Rectangle 885"/>
            <p:cNvSpPr>
              <a:spLocks noChangeArrowheads="1"/>
            </p:cNvSpPr>
            <p:nvPr/>
          </p:nvSpPr>
          <p:spPr bwMode="auto">
            <a:xfrm>
              <a:off x="7912100" y="4918075"/>
              <a:ext cx="119063" cy="16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373435"/>
                  </a:solidFill>
                  <a:effectLst/>
                  <a:latin typeface="Arial" panose="020B0604020202020204" pitchFamily="34" charset="0"/>
                </a:rPr>
                <a:t>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351" name="Rectangle 886"/>
            <p:cNvSpPr>
              <a:spLocks noChangeArrowheads="1"/>
            </p:cNvSpPr>
            <p:nvPr/>
          </p:nvSpPr>
          <p:spPr bwMode="auto">
            <a:xfrm>
              <a:off x="7788275" y="5176838"/>
              <a:ext cx="111125" cy="16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373435"/>
                  </a:solidFill>
                  <a:effectLst/>
                  <a:latin typeface="Arial" panose="020B0604020202020204" pitchFamily="34" charset="0"/>
                </a:rPr>
                <a:t>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352" name="Rectangle 887"/>
            <p:cNvSpPr>
              <a:spLocks noChangeArrowheads="1"/>
            </p:cNvSpPr>
            <p:nvPr/>
          </p:nvSpPr>
          <p:spPr bwMode="auto">
            <a:xfrm>
              <a:off x="7513638" y="5102225"/>
              <a:ext cx="119063" cy="16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373435"/>
                  </a:solidFill>
                  <a:effectLst/>
                  <a:latin typeface="Arial" panose="020B0604020202020204" pitchFamily="34" charset="0"/>
                </a:rPr>
                <a:t>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353" name="Rectangle 888"/>
            <p:cNvSpPr>
              <a:spLocks noChangeArrowheads="1"/>
            </p:cNvSpPr>
            <p:nvPr/>
          </p:nvSpPr>
          <p:spPr bwMode="auto">
            <a:xfrm>
              <a:off x="7175500" y="5035550"/>
              <a:ext cx="111125" cy="16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373435"/>
                  </a:solidFill>
                  <a:effectLst/>
                  <a:latin typeface="Arial" panose="020B060402020202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354" name="Rectangle 889"/>
            <p:cNvSpPr>
              <a:spLocks noChangeArrowheads="1"/>
            </p:cNvSpPr>
            <p:nvPr/>
          </p:nvSpPr>
          <p:spPr bwMode="auto">
            <a:xfrm>
              <a:off x="7100888" y="5372100"/>
              <a:ext cx="88900" cy="16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373435"/>
                  </a:solidFill>
                  <a:effectLst/>
                  <a:latin typeface="Arial" panose="020B0604020202020204" pitchFamily="34" charset="0"/>
                </a:rPr>
                <a:t>f</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356" name="Rectangle 891"/>
            <p:cNvSpPr>
              <a:spLocks noChangeArrowheads="1"/>
            </p:cNvSpPr>
            <p:nvPr/>
          </p:nvSpPr>
          <p:spPr bwMode="auto">
            <a:xfrm>
              <a:off x="6375400" y="6084888"/>
              <a:ext cx="339368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66FF"/>
                  </a:solidFill>
                  <a:effectLst/>
                  <a:latin typeface="Arial" panose="020B0604020202020204" pitchFamily="34" charset="0"/>
                </a:rPr>
                <a:t>Dihedral Angle of Distortion</a:t>
              </a:r>
              <a:endParaRPr kumimoji="0" lang="en-US" altLang="en-US" sz="1800" b="0" i="0" u="none" strike="noStrike" cap="none" normalizeH="0" baseline="0" dirty="0">
                <a:ln>
                  <a:noFill/>
                </a:ln>
                <a:solidFill>
                  <a:srgbClr val="0066FF"/>
                </a:solidFill>
                <a:effectLst/>
                <a:latin typeface="Arial" panose="020B0604020202020204" pitchFamily="34" charset="0"/>
              </a:endParaRPr>
            </a:p>
          </p:txBody>
        </p:sp>
      </p:grpSp>
      <p:grpSp>
        <p:nvGrpSpPr>
          <p:cNvPr id="4" name="Group 3"/>
          <p:cNvGrpSpPr/>
          <p:nvPr/>
        </p:nvGrpSpPr>
        <p:grpSpPr>
          <a:xfrm>
            <a:off x="4383088" y="2909888"/>
            <a:ext cx="3017838" cy="2111177"/>
            <a:chOff x="4383088" y="2909888"/>
            <a:chExt cx="3017838" cy="2111177"/>
          </a:xfrm>
          <a:effectLst>
            <a:outerShdw blurRad="50800" dist="38100" dir="2700000" algn="tl" rotWithShape="0">
              <a:prstClr val="black">
                <a:alpha val="40000"/>
              </a:prstClr>
            </a:outerShdw>
          </a:effectLst>
        </p:grpSpPr>
        <p:sp>
          <p:nvSpPr>
            <p:cNvPr id="64282" name="Freeform 817"/>
            <p:cNvSpPr>
              <a:spLocks noEditPoints="1"/>
            </p:cNvSpPr>
            <p:nvPr/>
          </p:nvSpPr>
          <p:spPr bwMode="auto">
            <a:xfrm>
              <a:off x="4840288" y="3016250"/>
              <a:ext cx="1471613" cy="842963"/>
            </a:xfrm>
            <a:custGeom>
              <a:avLst/>
              <a:gdLst>
                <a:gd name="T0" fmla="*/ 653 w 927"/>
                <a:gd name="T1" fmla="*/ 8 h 531"/>
                <a:gd name="T2" fmla="*/ 632 w 927"/>
                <a:gd name="T3" fmla="*/ 34 h 531"/>
                <a:gd name="T4" fmla="*/ 472 w 927"/>
                <a:gd name="T5" fmla="*/ 39 h 531"/>
                <a:gd name="T6" fmla="*/ 839 w 927"/>
                <a:gd name="T7" fmla="*/ 140 h 531"/>
                <a:gd name="T8" fmla="*/ 532 w 927"/>
                <a:gd name="T9" fmla="*/ 42 h 531"/>
                <a:gd name="T10" fmla="*/ 457 w 927"/>
                <a:gd name="T11" fmla="*/ 55 h 531"/>
                <a:gd name="T12" fmla="*/ 700 w 927"/>
                <a:gd name="T13" fmla="*/ 72 h 531"/>
                <a:gd name="T14" fmla="*/ 790 w 927"/>
                <a:gd name="T15" fmla="*/ 157 h 531"/>
                <a:gd name="T16" fmla="*/ 199 w 927"/>
                <a:gd name="T17" fmla="*/ 204 h 531"/>
                <a:gd name="T18" fmla="*/ 168 w 927"/>
                <a:gd name="T19" fmla="*/ 219 h 531"/>
                <a:gd name="T20" fmla="*/ 753 w 927"/>
                <a:gd name="T21" fmla="*/ 153 h 531"/>
                <a:gd name="T22" fmla="*/ 581 w 927"/>
                <a:gd name="T23" fmla="*/ 149 h 531"/>
                <a:gd name="T24" fmla="*/ 911 w 927"/>
                <a:gd name="T25" fmla="*/ 287 h 531"/>
                <a:gd name="T26" fmla="*/ 875 w 927"/>
                <a:gd name="T27" fmla="*/ 188 h 531"/>
                <a:gd name="T28" fmla="*/ 14 w 927"/>
                <a:gd name="T29" fmla="*/ 344 h 531"/>
                <a:gd name="T30" fmla="*/ 366 w 927"/>
                <a:gd name="T31" fmla="*/ 219 h 531"/>
                <a:gd name="T32" fmla="*/ 370 w 927"/>
                <a:gd name="T33" fmla="*/ 153 h 531"/>
                <a:gd name="T34" fmla="*/ 442 w 927"/>
                <a:gd name="T35" fmla="*/ 104 h 531"/>
                <a:gd name="T36" fmla="*/ 467 w 927"/>
                <a:gd name="T37" fmla="*/ 153 h 531"/>
                <a:gd name="T38" fmla="*/ 671 w 927"/>
                <a:gd name="T39" fmla="*/ 243 h 531"/>
                <a:gd name="T40" fmla="*/ 544 w 927"/>
                <a:gd name="T41" fmla="*/ 162 h 531"/>
                <a:gd name="T42" fmla="*/ 821 w 927"/>
                <a:gd name="T43" fmla="*/ 188 h 531"/>
                <a:gd name="T44" fmla="*/ 692 w 927"/>
                <a:gd name="T45" fmla="*/ 260 h 531"/>
                <a:gd name="T46" fmla="*/ 844 w 927"/>
                <a:gd name="T47" fmla="*/ 209 h 531"/>
                <a:gd name="T48" fmla="*/ 148 w 927"/>
                <a:gd name="T49" fmla="*/ 214 h 531"/>
                <a:gd name="T50" fmla="*/ 60 w 927"/>
                <a:gd name="T51" fmla="*/ 300 h 531"/>
                <a:gd name="T52" fmla="*/ 570 w 927"/>
                <a:gd name="T53" fmla="*/ 222 h 531"/>
                <a:gd name="T54" fmla="*/ 700 w 927"/>
                <a:gd name="T55" fmla="*/ 261 h 531"/>
                <a:gd name="T56" fmla="*/ 107 w 927"/>
                <a:gd name="T57" fmla="*/ 279 h 531"/>
                <a:gd name="T58" fmla="*/ 849 w 927"/>
                <a:gd name="T59" fmla="*/ 423 h 531"/>
                <a:gd name="T60" fmla="*/ 888 w 927"/>
                <a:gd name="T61" fmla="*/ 305 h 531"/>
                <a:gd name="T62" fmla="*/ 797 w 927"/>
                <a:gd name="T63" fmla="*/ 359 h 531"/>
                <a:gd name="T64" fmla="*/ 749 w 927"/>
                <a:gd name="T65" fmla="*/ 330 h 531"/>
                <a:gd name="T66" fmla="*/ 619 w 927"/>
                <a:gd name="T67" fmla="*/ 282 h 531"/>
                <a:gd name="T68" fmla="*/ 470 w 927"/>
                <a:gd name="T69" fmla="*/ 242 h 531"/>
                <a:gd name="T70" fmla="*/ 547 w 927"/>
                <a:gd name="T71" fmla="*/ 299 h 531"/>
                <a:gd name="T72" fmla="*/ 269 w 927"/>
                <a:gd name="T73" fmla="*/ 263 h 531"/>
                <a:gd name="T74" fmla="*/ 341 w 927"/>
                <a:gd name="T75" fmla="*/ 287 h 531"/>
                <a:gd name="T76" fmla="*/ 39 w 927"/>
                <a:gd name="T77" fmla="*/ 371 h 531"/>
                <a:gd name="T78" fmla="*/ 96 w 927"/>
                <a:gd name="T79" fmla="*/ 292 h 531"/>
                <a:gd name="T80" fmla="*/ 124 w 927"/>
                <a:gd name="T81" fmla="*/ 300 h 531"/>
                <a:gd name="T82" fmla="*/ 710 w 927"/>
                <a:gd name="T83" fmla="*/ 472 h 531"/>
                <a:gd name="T84" fmla="*/ 462 w 927"/>
                <a:gd name="T85" fmla="*/ 485 h 531"/>
                <a:gd name="T86" fmla="*/ 238 w 927"/>
                <a:gd name="T87" fmla="*/ 325 h 531"/>
                <a:gd name="T88" fmla="*/ 325 w 927"/>
                <a:gd name="T89" fmla="*/ 317 h 531"/>
                <a:gd name="T90" fmla="*/ 784 w 927"/>
                <a:gd name="T91" fmla="*/ 477 h 531"/>
                <a:gd name="T92" fmla="*/ 743 w 927"/>
                <a:gd name="T93" fmla="*/ 364 h 531"/>
                <a:gd name="T94" fmla="*/ 694 w 927"/>
                <a:gd name="T95" fmla="*/ 464 h 531"/>
                <a:gd name="T96" fmla="*/ 615 w 927"/>
                <a:gd name="T97" fmla="*/ 349 h 531"/>
                <a:gd name="T98" fmla="*/ 483 w 927"/>
                <a:gd name="T99" fmla="*/ 434 h 531"/>
                <a:gd name="T100" fmla="*/ 651 w 927"/>
                <a:gd name="T101" fmla="*/ 387 h 531"/>
                <a:gd name="T102" fmla="*/ 343 w 927"/>
                <a:gd name="T103" fmla="*/ 498 h 531"/>
                <a:gd name="T104" fmla="*/ 305 w 927"/>
                <a:gd name="T105" fmla="*/ 389 h 531"/>
                <a:gd name="T106" fmla="*/ 462 w 927"/>
                <a:gd name="T107" fmla="*/ 436 h 531"/>
                <a:gd name="T108" fmla="*/ 161 w 927"/>
                <a:gd name="T109" fmla="*/ 367 h 531"/>
                <a:gd name="T110" fmla="*/ 201 w 927"/>
                <a:gd name="T111" fmla="*/ 485 h 531"/>
                <a:gd name="T112" fmla="*/ 254 w 927"/>
                <a:gd name="T113" fmla="*/ 424 h 531"/>
                <a:gd name="T114" fmla="*/ 503 w 927"/>
                <a:gd name="T115" fmla="*/ 459 h 531"/>
                <a:gd name="T116" fmla="*/ 593 w 927"/>
                <a:gd name="T117" fmla="*/ 518 h 531"/>
                <a:gd name="T118" fmla="*/ 540 w 927"/>
                <a:gd name="T119" fmla="*/ 403 h 531"/>
                <a:gd name="T120" fmla="*/ 321 w 927"/>
                <a:gd name="T121" fmla="*/ 459 h 531"/>
                <a:gd name="T122" fmla="*/ 434 w 927"/>
                <a:gd name="T123" fmla="*/ 500 h 531"/>
                <a:gd name="T124" fmla="*/ 346 w 927"/>
                <a:gd name="T125" fmla="*/ 410 h 5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27" h="531">
                  <a:moveTo>
                    <a:pt x="604" y="2"/>
                  </a:moveTo>
                  <a:lnTo>
                    <a:pt x="620" y="0"/>
                  </a:lnTo>
                  <a:lnTo>
                    <a:pt x="622" y="10"/>
                  </a:lnTo>
                  <a:lnTo>
                    <a:pt x="606" y="11"/>
                  </a:lnTo>
                  <a:lnTo>
                    <a:pt x="604" y="2"/>
                  </a:lnTo>
                  <a:close/>
                  <a:moveTo>
                    <a:pt x="588" y="8"/>
                  </a:moveTo>
                  <a:lnTo>
                    <a:pt x="602" y="2"/>
                  </a:lnTo>
                  <a:lnTo>
                    <a:pt x="607" y="11"/>
                  </a:lnTo>
                  <a:lnTo>
                    <a:pt x="593" y="16"/>
                  </a:lnTo>
                  <a:lnTo>
                    <a:pt x="588" y="8"/>
                  </a:lnTo>
                  <a:close/>
                  <a:moveTo>
                    <a:pt x="575" y="18"/>
                  </a:moveTo>
                  <a:lnTo>
                    <a:pt x="588" y="8"/>
                  </a:lnTo>
                  <a:lnTo>
                    <a:pt x="593" y="16"/>
                  </a:lnTo>
                  <a:lnTo>
                    <a:pt x="579" y="26"/>
                  </a:lnTo>
                  <a:lnTo>
                    <a:pt x="575" y="18"/>
                  </a:lnTo>
                  <a:close/>
                  <a:moveTo>
                    <a:pt x="563" y="31"/>
                  </a:moveTo>
                  <a:lnTo>
                    <a:pt x="573" y="18"/>
                  </a:lnTo>
                  <a:lnTo>
                    <a:pt x="581" y="24"/>
                  </a:lnTo>
                  <a:lnTo>
                    <a:pt x="571" y="37"/>
                  </a:lnTo>
                  <a:lnTo>
                    <a:pt x="563" y="31"/>
                  </a:lnTo>
                  <a:close/>
                  <a:moveTo>
                    <a:pt x="560" y="37"/>
                  </a:moveTo>
                  <a:lnTo>
                    <a:pt x="563" y="31"/>
                  </a:lnTo>
                  <a:lnTo>
                    <a:pt x="571" y="36"/>
                  </a:lnTo>
                  <a:lnTo>
                    <a:pt x="568" y="42"/>
                  </a:lnTo>
                  <a:lnTo>
                    <a:pt x="560" y="37"/>
                  </a:lnTo>
                  <a:close/>
                  <a:moveTo>
                    <a:pt x="686" y="47"/>
                  </a:moveTo>
                  <a:lnTo>
                    <a:pt x="689" y="62"/>
                  </a:lnTo>
                  <a:lnTo>
                    <a:pt x="679" y="64"/>
                  </a:lnTo>
                  <a:lnTo>
                    <a:pt x="676" y="49"/>
                  </a:lnTo>
                  <a:lnTo>
                    <a:pt x="686" y="47"/>
                  </a:lnTo>
                  <a:close/>
                  <a:moveTo>
                    <a:pt x="679" y="31"/>
                  </a:moveTo>
                  <a:lnTo>
                    <a:pt x="686" y="46"/>
                  </a:lnTo>
                  <a:lnTo>
                    <a:pt x="676" y="51"/>
                  </a:lnTo>
                  <a:lnTo>
                    <a:pt x="669" y="36"/>
                  </a:lnTo>
                  <a:lnTo>
                    <a:pt x="679" y="31"/>
                  </a:lnTo>
                  <a:close/>
                  <a:moveTo>
                    <a:pt x="668" y="18"/>
                  </a:moveTo>
                  <a:lnTo>
                    <a:pt x="677" y="31"/>
                  </a:lnTo>
                  <a:lnTo>
                    <a:pt x="671" y="37"/>
                  </a:lnTo>
                  <a:lnTo>
                    <a:pt x="660" y="24"/>
                  </a:lnTo>
                  <a:lnTo>
                    <a:pt x="668" y="18"/>
                  </a:lnTo>
                  <a:close/>
                  <a:moveTo>
                    <a:pt x="655" y="8"/>
                  </a:moveTo>
                  <a:lnTo>
                    <a:pt x="666" y="18"/>
                  </a:lnTo>
                  <a:lnTo>
                    <a:pt x="661" y="26"/>
                  </a:lnTo>
                  <a:lnTo>
                    <a:pt x="648" y="16"/>
                  </a:lnTo>
                  <a:lnTo>
                    <a:pt x="655" y="8"/>
                  </a:lnTo>
                  <a:close/>
                  <a:moveTo>
                    <a:pt x="638" y="2"/>
                  </a:moveTo>
                  <a:lnTo>
                    <a:pt x="653" y="8"/>
                  </a:lnTo>
                  <a:lnTo>
                    <a:pt x="650" y="16"/>
                  </a:lnTo>
                  <a:lnTo>
                    <a:pt x="635" y="11"/>
                  </a:lnTo>
                  <a:lnTo>
                    <a:pt x="638" y="2"/>
                  </a:lnTo>
                  <a:close/>
                  <a:moveTo>
                    <a:pt x="622" y="0"/>
                  </a:moveTo>
                  <a:lnTo>
                    <a:pt x="637" y="2"/>
                  </a:lnTo>
                  <a:lnTo>
                    <a:pt x="635" y="11"/>
                  </a:lnTo>
                  <a:lnTo>
                    <a:pt x="620" y="10"/>
                  </a:lnTo>
                  <a:lnTo>
                    <a:pt x="622" y="0"/>
                  </a:lnTo>
                  <a:close/>
                  <a:moveTo>
                    <a:pt x="588" y="24"/>
                  </a:moveTo>
                  <a:lnTo>
                    <a:pt x="611" y="21"/>
                  </a:lnTo>
                  <a:lnTo>
                    <a:pt x="612" y="31"/>
                  </a:lnTo>
                  <a:lnTo>
                    <a:pt x="589" y="34"/>
                  </a:lnTo>
                  <a:lnTo>
                    <a:pt x="588" y="24"/>
                  </a:lnTo>
                  <a:close/>
                  <a:moveTo>
                    <a:pt x="566" y="33"/>
                  </a:moveTo>
                  <a:lnTo>
                    <a:pt x="588" y="24"/>
                  </a:lnTo>
                  <a:lnTo>
                    <a:pt x="591" y="34"/>
                  </a:lnTo>
                  <a:lnTo>
                    <a:pt x="570" y="42"/>
                  </a:lnTo>
                  <a:lnTo>
                    <a:pt x="566" y="33"/>
                  </a:lnTo>
                  <a:close/>
                  <a:moveTo>
                    <a:pt x="547" y="47"/>
                  </a:moveTo>
                  <a:lnTo>
                    <a:pt x="565" y="34"/>
                  </a:lnTo>
                  <a:lnTo>
                    <a:pt x="571" y="41"/>
                  </a:lnTo>
                  <a:lnTo>
                    <a:pt x="553" y="54"/>
                  </a:lnTo>
                  <a:lnTo>
                    <a:pt x="547" y="47"/>
                  </a:lnTo>
                  <a:close/>
                  <a:moveTo>
                    <a:pt x="544" y="51"/>
                  </a:moveTo>
                  <a:lnTo>
                    <a:pt x="547" y="47"/>
                  </a:lnTo>
                  <a:lnTo>
                    <a:pt x="553" y="54"/>
                  </a:lnTo>
                  <a:lnTo>
                    <a:pt x="552" y="57"/>
                  </a:lnTo>
                  <a:lnTo>
                    <a:pt x="544" y="51"/>
                  </a:lnTo>
                  <a:close/>
                  <a:moveTo>
                    <a:pt x="692" y="67"/>
                  </a:moveTo>
                  <a:lnTo>
                    <a:pt x="692" y="67"/>
                  </a:lnTo>
                  <a:lnTo>
                    <a:pt x="682" y="70"/>
                  </a:lnTo>
                  <a:lnTo>
                    <a:pt x="682" y="70"/>
                  </a:lnTo>
                  <a:lnTo>
                    <a:pt x="692" y="67"/>
                  </a:lnTo>
                  <a:close/>
                  <a:moveTo>
                    <a:pt x="676" y="47"/>
                  </a:moveTo>
                  <a:lnTo>
                    <a:pt x="691" y="65"/>
                  </a:lnTo>
                  <a:lnTo>
                    <a:pt x="682" y="70"/>
                  </a:lnTo>
                  <a:lnTo>
                    <a:pt x="669" y="54"/>
                  </a:lnTo>
                  <a:lnTo>
                    <a:pt x="676" y="47"/>
                  </a:lnTo>
                  <a:close/>
                  <a:moveTo>
                    <a:pt x="658" y="34"/>
                  </a:moveTo>
                  <a:lnTo>
                    <a:pt x="676" y="47"/>
                  </a:lnTo>
                  <a:lnTo>
                    <a:pt x="669" y="54"/>
                  </a:lnTo>
                  <a:lnTo>
                    <a:pt x="651" y="41"/>
                  </a:lnTo>
                  <a:lnTo>
                    <a:pt x="658" y="34"/>
                  </a:lnTo>
                  <a:close/>
                  <a:moveTo>
                    <a:pt x="635" y="24"/>
                  </a:moveTo>
                  <a:lnTo>
                    <a:pt x="656" y="33"/>
                  </a:lnTo>
                  <a:lnTo>
                    <a:pt x="653" y="42"/>
                  </a:lnTo>
                  <a:lnTo>
                    <a:pt x="632" y="34"/>
                  </a:lnTo>
                  <a:lnTo>
                    <a:pt x="635" y="24"/>
                  </a:lnTo>
                  <a:close/>
                  <a:moveTo>
                    <a:pt x="612" y="21"/>
                  </a:moveTo>
                  <a:lnTo>
                    <a:pt x="633" y="24"/>
                  </a:lnTo>
                  <a:lnTo>
                    <a:pt x="633" y="34"/>
                  </a:lnTo>
                  <a:lnTo>
                    <a:pt x="611" y="31"/>
                  </a:lnTo>
                  <a:lnTo>
                    <a:pt x="612" y="21"/>
                  </a:lnTo>
                  <a:close/>
                  <a:moveTo>
                    <a:pt x="423" y="33"/>
                  </a:moveTo>
                  <a:lnTo>
                    <a:pt x="439" y="29"/>
                  </a:lnTo>
                  <a:lnTo>
                    <a:pt x="439" y="39"/>
                  </a:lnTo>
                  <a:lnTo>
                    <a:pt x="424" y="42"/>
                  </a:lnTo>
                  <a:lnTo>
                    <a:pt x="423" y="33"/>
                  </a:lnTo>
                  <a:close/>
                  <a:moveTo>
                    <a:pt x="406" y="37"/>
                  </a:moveTo>
                  <a:lnTo>
                    <a:pt x="421" y="33"/>
                  </a:lnTo>
                  <a:lnTo>
                    <a:pt x="424" y="41"/>
                  </a:lnTo>
                  <a:lnTo>
                    <a:pt x="410" y="47"/>
                  </a:lnTo>
                  <a:lnTo>
                    <a:pt x="406" y="37"/>
                  </a:lnTo>
                  <a:close/>
                  <a:moveTo>
                    <a:pt x="393" y="49"/>
                  </a:moveTo>
                  <a:lnTo>
                    <a:pt x="406" y="39"/>
                  </a:lnTo>
                  <a:lnTo>
                    <a:pt x="411" y="47"/>
                  </a:lnTo>
                  <a:lnTo>
                    <a:pt x="398" y="55"/>
                  </a:lnTo>
                  <a:lnTo>
                    <a:pt x="393" y="49"/>
                  </a:lnTo>
                  <a:close/>
                  <a:moveTo>
                    <a:pt x="382" y="60"/>
                  </a:moveTo>
                  <a:lnTo>
                    <a:pt x="392" y="49"/>
                  </a:lnTo>
                  <a:lnTo>
                    <a:pt x="400" y="55"/>
                  </a:lnTo>
                  <a:lnTo>
                    <a:pt x="390" y="67"/>
                  </a:lnTo>
                  <a:lnTo>
                    <a:pt x="382" y="60"/>
                  </a:lnTo>
                  <a:close/>
                  <a:moveTo>
                    <a:pt x="374" y="77"/>
                  </a:moveTo>
                  <a:lnTo>
                    <a:pt x="382" y="62"/>
                  </a:lnTo>
                  <a:lnTo>
                    <a:pt x="390" y="67"/>
                  </a:lnTo>
                  <a:lnTo>
                    <a:pt x="383" y="80"/>
                  </a:lnTo>
                  <a:lnTo>
                    <a:pt x="374" y="77"/>
                  </a:lnTo>
                  <a:close/>
                  <a:moveTo>
                    <a:pt x="370" y="93"/>
                  </a:moveTo>
                  <a:lnTo>
                    <a:pt x="374" y="78"/>
                  </a:lnTo>
                  <a:lnTo>
                    <a:pt x="383" y="80"/>
                  </a:lnTo>
                  <a:lnTo>
                    <a:pt x="380" y="95"/>
                  </a:lnTo>
                  <a:lnTo>
                    <a:pt x="370" y="93"/>
                  </a:lnTo>
                  <a:close/>
                  <a:moveTo>
                    <a:pt x="372" y="111"/>
                  </a:moveTo>
                  <a:lnTo>
                    <a:pt x="370" y="95"/>
                  </a:lnTo>
                  <a:lnTo>
                    <a:pt x="380" y="93"/>
                  </a:lnTo>
                  <a:lnTo>
                    <a:pt x="382" y="109"/>
                  </a:lnTo>
                  <a:lnTo>
                    <a:pt x="372" y="111"/>
                  </a:lnTo>
                  <a:close/>
                  <a:moveTo>
                    <a:pt x="377" y="126"/>
                  </a:moveTo>
                  <a:lnTo>
                    <a:pt x="372" y="111"/>
                  </a:lnTo>
                  <a:lnTo>
                    <a:pt x="382" y="108"/>
                  </a:lnTo>
                  <a:lnTo>
                    <a:pt x="387" y="124"/>
                  </a:lnTo>
                  <a:lnTo>
                    <a:pt x="377" y="126"/>
                  </a:lnTo>
                  <a:close/>
                  <a:moveTo>
                    <a:pt x="472" y="39"/>
                  </a:moveTo>
                  <a:lnTo>
                    <a:pt x="481" y="46"/>
                  </a:lnTo>
                  <a:lnTo>
                    <a:pt x="477" y="54"/>
                  </a:lnTo>
                  <a:lnTo>
                    <a:pt x="467" y="47"/>
                  </a:lnTo>
                  <a:lnTo>
                    <a:pt x="472" y="39"/>
                  </a:lnTo>
                  <a:close/>
                  <a:moveTo>
                    <a:pt x="457" y="33"/>
                  </a:moveTo>
                  <a:lnTo>
                    <a:pt x="472" y="37"/>
                  </a:lnTo>
                  <a:lnTo>
                    <a:pt x="468" y="47"/>
                  </a:lnTo>
                  <a:lnTo>
                    <a:pt x="454" y="41"/>
                  </a:lnTo>
                  <a:lnTo>
                    <a:pt x="457" y="33"/>
                  </a:lnTo>
                  <a:close/>
                  <a:moveTo>
                    <a:pt x="439" y="29"/>
                  </a:moveTo>
                  <a:lnTo>
                    <a:pt x="455" y="33"/>
                  </a:lnTo>
                  <a:lnTo>
                    <a:pt x="454" y="42"/>
                  </a:lnTo>
                  <a:lnTo>
                    <a:pt x="439" y="39"/>
                  </a:lnTo>
                  <a:lnTo>
                    <a:pt x="439" y="29"/>
                  </a:lnTo>
                  <a:close/>
                  <a:moveTo>
                    <a:pt x="764" y="77"/>
                  </a:moveTo>
                  <a:lnTo>
                    <a:pt x="780" y="75"/>
                  </a:lnTo>
                  <a:lnTo>
                    <a:pt x="782" y="85"/>
                  </a:lnTo>
                  <a:lnTo>
                    <a:pt x="766" y="86"/>
                  </a:lnTo>
                  <a:lnTo>
                    <a:pt x="764" y="77"/>
                  </a:lnTo>
                  <a:close/>
                  <a:moveTo>
                    <a:pt x="754" y="82"/>
                  </a:moveTo>
                  <a:lnTo>
                    <a:pt x="764" y="77"/>
                  </a:lnTo>
                  <a:lnTo>
                    <a:pt x="767" y="86"/>
                  </a:lnTo>
                  <a:lnTo>
                    <a:pt x="758" y="90"/>
                  </a:lnTo>
                  <a:lnTo>
                    <a:pt x="754" y="82"/>
                  </a:lnTo>
                  <a:close/>
                  <a:moveTo>
                    <a:pt x="833" y="186"/>
                  </a:moveTo>
                  <a:lnTo>
                    <a:pt x="831" y="189"/>
                  </a:lnTo>
                  <a:lnTo>
                    <a:pt x="823" y="183"/>
                  </a:lnTo>
                  <a:lnTo>
                    <a:pt x="826" y="180"/>
                  </a:lnTo>
                  <a:lnTo>
                    <a:pt x="833" y="186"/>
                  </a:lnTo>
                  <a:close/>
                  <a:moveTo>
                    <a:pt x="842" y="171"/>
                  </a:moveTo>
                  <a:lnTo>
                    <a:pt x="834" y="186"/>
                  </a:lnTo>
                  <a:lnTo>
                    <a:pt x="826" y="180"/>
                  </a:lnTo>
                  <a:lnTo>
                    <a:pt x="834" y="166"/>
                  </a:lnTo>
                  <a:lnTo>
                    <a:pt x="842" y="171"/>
                  </a:lnTo>
                  <a:close/>
                  <a:moveTo>
                    <a:pt x="847" y="157"/>
                  </a:moveTo>
                  <a:lnTo>
                    <a:pt x="842" y="171"/>
                  </a:lnTo>
                  <a:lnTo>
                    <a:pt x="834" y="168"/>
                  </a:lnTo>
                  <a:lnTo>
                    <a:pt x="839" y="153"/>
                  </a:lnTo>
                  <a:lnTo>
                    <a:pt x="847" y="157"/>
                  </a:lnTo>
                  <a:close/>
                  <a:moveTo>
                    <a:pt x="849" y="139"/>
                  </a:moveTo>
                  <a:lnTo>
                    <a:pt x="847" y="155"/>
                  </a:lnTo>
                  <a:lnTo>
                    <a:pt x="839" y="153"/>
                  </a:lnTo>
                  <a:lnTo>
                    <a:pt x="839" y="139"/>
                  </a:lnTo>
                  <a:lnTo>
                    <a:pt x="849" y="139"/>
                  </a:lnTo>
                  <a:close/>
                  <a:moveTo>
                    <a:pt x="846" y="122"/>
                  </a:moveTo>
                  <a:lnTo>
                    <a:pt x="849" y="137"/>
                  </a:lnTo>
                  <a:lnTo>
                    <a:pt x="839" y="140"/>
                  </a:lnTo>
                  <a:lnTo>
                    <a:pt x="836" y="124"/>
                  </a:lnTo>
                  <a:lnTo>
                    <a:pt x="846" y="122"/>
                  </a:lnTo>
                  <a:close/>
                  <a:moveTo>
                    <a:pt x="839" y="106"/>
                  </a:moveTo>
                  <a:lnTo>
                    <a:pt x="846" y="121"/>
                  </a:lnTo>
                  <a:lnTo>
                    <a:pt x="838" y="126"/>
                  </a:lnTo>
                  <a:lnTo>
                    <a:pt x="831" y="111"/>
                  </a:lnTo>
                  <a:lnTo>
                    <a:pt x="839" y="106"/>
                  </a:lnTo>
                  <a:close/>
                  <a:moveTo>
                    <a:pt x="828" y="93"/>
                  </a:moveTo>
                  <a:lnTo>
                    <a:pt x="838" y="106"/>
                  </a:lnTo>
                  <a:lnTo>
                    <a:pt x="831" y="111"/>
                  </a:lnTo>
                  <a:lnTo>
                    <a:pt x="821" y="100"/>
                  </a:lnTo>
                  <a:lnTo>
                    <a:pt x="828" y="93"/>
                  </a:lnTo>
                  <a:close/>
                  <a:moveTo>
                    <a:pt x="815" y="83"/>
                  </a:moveTo>
                  <a:lnTo>
                    <a:pt x="828" y="93"/>
                  </a:lnTo>
                  <a:lnTo>
                    <a:pt x="821" y="101"/>
                  </a:lnTo>
                  <a:lnTo>
                    <a:pt x="808" y="91"/>
                  </a:lnTo>
                  <a:lnTo>
                    <a:pt x="815" y="83"/>
                  </a:lnTo>
                  <a:close/>
                  <a:moveTo>
                    <a:pt x="798" y="77"/>
                  </a:moveTo>
                  <a:lnTo>
                    <a:pt x="813" y="83"/>
                  </a:lnTo>
                  <a:lnTo>
                    <a:pt x="810" y="91"/>
                  </a:lnTo>
                  <a:lnTo>
                    <a:pt x="795" y="86"/>
                  </a:lnTo>
                  <a:lnTo>
                    <a:pt x="798" y="77"/>
                  </a:lnTo>
                  <a:close/>
                  <a:moveTo>
                    <a:pt x="782" y="75"/>
                  </a:moveTo>
                  <a:lnTo>
                    <a:pt x="797" y="77"/>
                  </a:lnTo>
                  <a:lnTo>
                    <a:pt x="797" y="86"/>
                  </a:lnTo>
                  <a:lnTo>
                    <a:pt x="780" y="85"/>
                  </a:lnTo>
                  <a:lnTo>
                    <a:pt x="782" y="75"/>
                  </a:lnTo>
                  <a:close/>
                  <a:moveTo>
                    <a:pt x="486" y="42"/>
                  </a:moveTo>
                  <a:lnTo>
                    <a:pt x="508" y="39"/>
                  </a:lnTo>
                  <a:lnTo>
                    <a:pt x="509" y="49"/>
                  </a:lnTo>
                  <a:lnTo>
                    <a:pt x="486" y="52"/>
                  </a:lnTo>
                  <a:lnTo>
                    <a:pt x="486" y="42"/>
                  </a:lnTo>
                  <a:close/>
                  <a:moveTo>
                    <a:pt x="464" y="51"/>
                  </a:moveTo>
                  <a:lnTo>
                    <a:pt x="485" y="42"/>
                  </a:lnTo>
                  <a:lnTo>
                    <a:pt x="488" y="52"/>
                  </a:lnTo>
                  <a:lnTo>
                    <a:pt x="468" y="60"/>
                  </a:lnTo>
                  <a:lnTo>
                    <a:pt x="464" y="51"/>
                  </a:lnTo>
                  <a:close/>
                  <a:moveTo>
                    <a:pt x="555" y="52"/>
                  </a:moveTo>
                  <a:lnTo>
                    <a:pt x="560" y="55"/>
                  </a:lnTo>
                  <a:lnTo>
                    <a:pt x="555" y="64"/>
                  </a:lnTo>
                  <a:lnTo>
                    <a:pt x="548" y="59"/>
                  </a:lnTo>
                  <a:lnTo>
                    <a:pt x="555" y="52"/>
                  </a:lnTo>
                  <a:close/>
                  <a:moveTo>
                    <a:pt x="532" y="42"/>
                  </a:moveTo>
                  <a:lnTo>
                    <a:pt x="553" y="51"/>
                  </a:lnTo>
                  <a:lnTo>
                    <a:pt x="550" y="60"/>
                  </a:lnTo>
                  <a:lnTo>
                    <a:pt x="529" y="52"/>
                  </a:lnTo>
                  <a:lnTo>
                    <a:pt x="532" y="42"/>
                  </a:lnTo>
                  <a:close/>
                  <a:moveTo>
                    <a:pt x="509" y="39"/>
                  </a:moveTo>
                  <a:lnTo>
                    <a:pt x="532" y="42"/>
                  </a:lnTo>
                  <a:lnTo>
                    <a:pt x="530" y="52"/>
                  </a:lnTo>
                  <a:lnTo>
                    <a:pt x="508" y="49"/>
                  </a:lnTo>
                  <a:lnTo>
                    <a:pt x="509" y="39"/>
                  </a:lnTo>
                  <a:close/>
                  <a:moveTo>
                    <a:pt x="594" y="137"/>
                  </a:moveTo>
                  <a:lnTo>
                    <a:pt x="594" y="149"/>
                  </a:lnTo>
                  <a:lnTo>
                    <a:pt x="584" y="150"/>
                  </a:lnTo>
                  <a:lnTo>
                    <a:pt x="584" y="137"/>
                  </a:lnTo>
                  <a:lnTo>
                    <a:pt x="594" y="137"/>
                  </a:lnTo>
                  <a:close/>
                  <a:moveTo>
                    <a:pt x="591" y="121"/>
                  </a:moveTo>
                  <a:lnTo>
                    <a:pt x="594" y="137"/>
                  </a:lnTo>
                  <a:lnTo>
                    <a:pt x="584" y="139"/>
                  </a:lnTo>
                  <a:lnTo>
                    <a:pt x="581" y="121"/>
                  </a:lnTo>
                  <a:lnTo>
                    <a:pt x="591" y="121"/>
                  </a:lnTo>
                  <a:close/>
                  <a:moveTo>
                    <a:pt x="588" y="103"/>
                  </a:moveTo>
                  <a:lnTo>
                    <a:pt x="591" y="119"/>
                  </a:lnTo>
                  <a:lnTo>
                    <a:pt x="583" y="122"/>
                  </a:lnTo>
                  <a:lnTo>
                    <a:pt x="578" y="104"/>
                  </a:lnTo>
                  <a:lnTo>
                    <a:pt x="588" y="103"/>
                  </a:lnTo>
                  <a:close/>
                  <a:moveTo>
                    <a:pt x="583" y="86"/>
                  </a:moveTo>
                  <a:lnTo>
                    <a:pt x="588" y="103"/>
                  </a:lnTo>
                  <a:lnTo>
                    <a:pt x="578" y="104"/>
                  </a:lnTo>
                  <a:lnTo>
                    <a:pt x="573" y="90"/>
                  </a:lnTo>
                  <a:lnTo>
                    <a:pt x="583" y="86"/>
                  </a:lnTo>
                  <a:close/>
                  <a:moveTo>
                    <a:pt x="576" y="73"/>
                  </a:moveTo>
                  <a:lnTo>
                    <a:pt x="581" y="86"/>
                  </a:lnTo>
                  <a:lnTo>
                    <a:pt x="573" y="90"/>
                  </a:lnTo>
                  <a:lnTo>
                    <a:pt x="566" y="77"/>
                  </a:lnTo>
                  <a:lnTo>
                    <a:pt x="576" y="73"/>
                  </a:lnTo>
                  <a:close/>
                  <a:moveTo>
                    <a:pt x="568" y="62"/>
                  </a:moveTo>
                  <a:lnTo>
                    <a:pt x="575" y="72"/>
                  </a:lnTo>
                  <a:lnTo>
                    <a:pt x="566" y="78"/>
                  </a:lnTo>
                  <a:lnTo>
                    <a:pt x="560" y="67"/>
                  </a:lnTo>
                  <a:lnTo>
                    <a:pt x="568" y="62"/>
                  </a:lnTo>
                  <a:close/>
                  <a:moveTo>
                    <a:pt x="562" y="55"/>
                  </a:moveTo>
                  <a:lnTo>
                    <a:pt x="568" y="60"/>
                  </a:lnTo>
                  <a:lnTo>
                    <a:pt x="562" y="68"/>
                  </a:lnTo>
                  <a:lnTo>
                    <a:pt x="555" y="62"/>
                  </a:lnTo>
                  <a:lnTo>
                    <a:pt x="562" y="55"/>
                  </a:lnTo>
                  <a:close/>
                  <a:moveTo>
                    <a:pt x="459" y="54"/>
                  </a:moveTo>
                  <a:lnTo>
                    <a:pt x="464" y="52"/>
                  </a:lnTo>
                  <a:lnTo>
                    <a:pt x="468" y="60"/>
                  </a:lnTo>
                  <a:lnTo>
                    <a:pt x="464" y="64"/>
                  </a:lnTo>
                  <a:lnTo>
                    <a:pt x="459" y="54"/>
                  </a:lnTo>
                  <a:close/>
                  <a:moveTo>
                    <a:pt x="449" y="64"/>
                  </a:moveTo>
                  <a:lnTo>
                    <a:pt x="457" y="55"/>
                  </a:lnTo>
                  <a:lnTo>
                    <a:pt x="464" y="62"/>
                  </a:lnTo>
                  <a:lnTo>
                    <a:pt x="455" y="70"/>
                  </a:lnTo>
                  <a:lnTo>
                    <a:pt x="449" y="64"/>
                  </a:lnTo>
                  <a:close/>
                  <a:moveTo>
                    <a:pt x="439" y="75"/>
                  </a:moveTo>
                  <a:lnTo>
                    <a:pt x="447" y="64"/>
                  </a:lnTo>
                  <a:lnTo>
                    <a:pt x="455" y="70"/>
                  </a:lnTo>
                  <a:lnTo>
                    <a:pt x="447" y="80"/>
                  </a:lnTo>
                  <a:lnTo>
                    <a:pt x="439" y="75"/>
                  </a:lnTo>
                  <a:close/>
                  <a:moveTo>
                    <a:pt x="431" y="86"/>
                  </a:moveTo>
                  <a:lnTo>
                    <a:pt x="439" y="75"/>
                  </a:lnTo>
                  <a:lnTo>
                    <a:pt x="447" y="80"/>
                  </a:lnTo>
                  <a:lnTo>
                    <a:pt x="439" y="93"/>
                  </a:lnTo>
                  <a:lnTo>
                    <a:pt x="431" y="86"/>
                  </a:lnTo>
                  <a:close/>
                  <a:moveTo>
                    <a:pt x="424" y="98"/>
                  </a:moveTo>
                  <a:lnTo>
                    <a:pt x="431" y="86"/>
                  </a:lnTo>
                  <a:lnTo>
                    <a:pt x="439" y="91"/>
                  </a:lnTo>
                  <a:lnTo>
                    <a:pt x="432" y="103"/>
                  </a:lnTo>
                  <a:lnTo>
                    <a:pt x="424" y="98"/>
                  </a:lnTo>
                  <a:close/>
                  <a:moveTo>
                    <a:pt x="423" y="106"/>
                  </a:moveTo>
                  <a:lnTo>
                    <a:pt x="424" y="100"/>
                  </a:lnTo>
                  <a:lnTo>
                    <a:pt x="432" y="103"/>
                  </a:lnTo>
                  <a:lnTo>
                    <a:pt x="431" y="108"/>
                  </a:lnTo>
                  <a:lnTo>
                    <a:pt x="423" y="106"/>
                  </a:lnTo>
                  <a:close/>
                  <a:moveTo>
                    <a:pt x="679" y="65"/>
                  </a:moveTo>
                  <a:lnTo>
                    <a:pt x="700" y="62"/>
                  </a:lnTo>
                  <a:lnTo>
                    <a:pt x="702" y="72"/>
                  </a:lnTo>
                  <a:lnTo>
                    <a:pt x="679" y="75"/>
                  </a:lnTo>
                  <a:lnTo>
                    <a:pt x="679" y="65"/>
                  </a:lnTo>
                  <a:close/>
                  <a:moveTo>
                    <a:pt x="668" y="70"/>
                  </a:moveTo>
                  <a:lnTo>
                    <a:pt x="677" y="65"/>
                  </a:lnTo>
                  <a:lnTo>
                    <a:pt x="681" y="75"/>
                  </a:lnTo>
                  <a:lnTo>
                    <a:pt x="671" y="78"/>
                  </a:lnTo>
                  <a:lnTo>
                    <a:pt x="668" y="70"/>
                  </a:lnTo>
                  <a:close/>
                  <a:moveTo>
                    <a:pt x="748" y="75"/>
                  </a:moveTo>
                  <a:lnTo>
                    <a:pt x="766" y="88"/>
                  </a:lnTo>
                  <a:lnTo>
                    <a:pt x="759" y="95"/>
                  </a:lnTo>
                  <a:lnTo>
                    <a:pt x="741" y="82"/>
                  </a:lnTo>
                  <a:lnTo>
                    <a:pt x="748" y="75"/>
                  </a:lnTo>
                  <a:close/>
                  <a:moveTo>
                    <a:pt x="725" y="65"/>
                  </a:moveTo>
                  <a:lnTo>
                    <a:pt x="746" y="73"/>
                  </a:lnTo>
                  <a:lnTo>
                    <a:pt x="743" y="83"/>
                  </a:lnTo>
                  <a:lnTo>
                    <a:pt x="722" y="75"/>
                  </a:lnTo>
                  <a:lnTo>
                    <a:pt x="725" y="65"/>
                  </a:lnTo>
                  <a:close/>
                  <a:moveTo>
                    <a:pt x="702" y="62"/>
                  </a:moveTo>
                  <a:lnTo>
                    <a:pt x="725" y="65"/>
                  </a:lnTo>
                  <a:lnTo>
                    <a:pt x="723" y="75"/>
                  </a:lnTo>
                  <a:lnTo>
                    <a:pt x="700" y="72"/>
                  </a:lnTo>
                  <a:lnTo>
                    <a:pt x="702" y="62"/>
                  </a:lnTo>
                  <a:close/>
                  <a:moveTo>
                    <a:pt x="668" y="68"/>
                  </a:moveTo>
                  <a:lnTo>
                    <a:pt x="669" y="68"/>
                  </a:lnTo>
                  <a:lnTo>
                    <a:pt x="669" y="78"/>
                  </a:lnTo>
                  <a:lnTo>
                    <a:pt x="668" y="78"/>
                  </a:lnTo>
                  <a:lnTo>
                    <a:pt x="668" y="68"/>
                  </a:lnTo>
                  <a:close/>
                  <a:moveTo>
                    <a:pt x="656" y="75"/>
                  </a:moveTo>
                  <a:lnTo>
                    <a:pt x="666" y="68"/>
                  </a:lnTo>
                  <a:lnTo>
                    <a:pt x="671" y="78"/>
                  </a:lnTo>
                  <a:lnTo>
                    <a:pt x="661" y="83"/>
                  </a:lnTo>
                  <a:lnTo>
                    <a:pt x="656" y="75"/>
                  </a:lnTo>
                  <a:close/>
                  <a:moveTo>
                    <a:pt x="645" y="85"/>
                  </a:moveTo>
                  <a:lnTo>
                    <a:pt x="655" y="75"/>
                  </a:lnTo>
                  <a:lnTo>
                    <a:pt x="661" y="83"/>
                  </a:lnTo>
                  <a:lnTo>
                    <a:pt x="651" y="93"/>
                  </a:lnTo>
                  <a:lnTo>
                    <a:pt x="645" y="85"/>
                  </a:lnTo>
                  <a:close/>
                  <a:moveTo>
                    <a:pt x="633" y="98"/>
                  </a:moveTo>
                  <a:lnTo>
                    <a:pt x="643" y="86"/>
                  </a:lnTo>
                  <a:lnTo>
                    <a:pt x="651" y="91"/>
                  </a:lnTo>
                  <a:lnTo>
                    <a:pt x="642" y="104"/>
                  </a:lnTo>
                  <a:lnTo>
                    <a:pt x="633" y="98"/>
                  </a:lnTo>
                  <a:close/>
                  <a:moveTo>
                    <a:pt x="625" y="114"/>
                  </a:moveTo>
                  <a:lnTo>
                    <a:pt x="633" y="100"/>
                  </a:lnTo>
                  <a:lnTo>
                    <a:pt x="642" y="104"/>
                  </a:lnTo>
                  <a:lnTo>
                    <a:pt x="633" y="119"/>
                  </a:lnTo>
                  <a:lnTo>
                    <a:pt x="625" y="114"/>
                  </a:lnTo>
                  <a:close/>
                  <a:moveTo>
                    <a:pt x="617" y="131"/>
                  </a:moveTo>
                  <a:lnTo>
                    <a:pt x="625" y="114"/>
                  </a:lnTo>
                  <a:lnTo>
                    <a:pt x="633" y="117"/>
                  </a:lnTo>
                  <a:lnTo>
                    <a:pt x="627" y="134"/>
                  </a:lnTo>
                  <a:lnTo>
                    <a:pt x="617" y="131"/>
                  </a:lnTo>
                  <a:close/>
                  <a:moveTo>
                    <a:pt x="612" y="147"/>
                  </a:moveTo>
                  <a:lnTo>
                    <a:pt x="617" y="131"/>
                  </a:lnTo>
                  <a:lnTo>
                    <a:pt x="627" y="134"/>
                  </a:lnTo>
                  <a:lnTo>
                    <a:pt x="622" y="150"/>
                  </a:lnTo>
                  <a:lnTo>
                    <a:pt x="612" y="147"/>
                  </a:lnTo>
                  <a:close/>
                  <a:moveTo>
                    <a:pt x="612" y="153"/>
                  </a:moveTo>
                  <a:lnTo>
                    <a:pt x="612" y="147"/>
                  </a:lnTo>
                  <a:lnTo>
                    <a:pt x="622" y="149"/>
                  </a:lnTo>
                  <a:lnTo>
                    <a:pt x="620" y="155"/>
                  </a:lnTo>
                  <a:lnTo>
                    <a:pt x="612" y="153"/>
                  </a:lnTo>
                  <a:close/>
                  <a:moveTo>
                    <a:pt x="792" y="171"/>
                  </a:moveTo>
                  <a:lnTo>
                    <a:pt x="792" y="173"/>
                  </a:lnTo>
                  <a:lnTo>
                    <a:pt x="782" y="173"/>
                  </a:lnTo>
                  <a:lnTo>
                    <a:pt x="782" y="171"/>
                  </a:lnTo>
                  <a:lnTo>
                    <a:pt x="792" y="171"/>
                  </a:lnTo>
                  <a:close/>
                  <a:moveTo>
                    <a:pt x="790" y="157"/>
                  </a:moveTo>
                  <a:lnTo>
                    <a:pt x="792" y="171"/>
                  </a:lnTo>
                  <a:lnTo>
                    <a:pt x="782" y="171"/>
                  </a:lnTo>
                  <a:lnTo>
                    <a:pt x="782" y="157"/>
                  </a:lnTo>
                  <a:lnTo>
                    <a:pt x="790" y="157"/>
                  </a:lnTo>
                  <a:close/>
                  <a:moveTo>
                    <a:pt x="789" y="142"/>
                  </a:moveTo>
                  <a:lnTo>
                    <a:pt x="790" y="157"/>
                  </a:lnTo>
                  <a:lnTo>
                    <a:pt x="782" y="158"/>
                  </a:lnTo>
                  <a:lnTo>
                    <a:pt x="779" y="144"/>
                  </a:lnTo>
                  <a:lnTo>
                    <a:pt x="789" y="142"/>
                  </a:lnTo>
                  <a:close/>
                  <a:moveTo>
                    <a:pt x="785" y="127"/>
                  </a:moveTo>
                  <a:lnTo>
                    <a:pt x="789" y="142"/>
                  </a:lnTo>
                  <a:lnTo>
                    <a:pt x="779" y="144"/>
                  </a:lnTo>
                  <a:lnTo>
                    <a:pt x="775" y="129"/>
                  </a:lnTo>
                  <a:lnTo>
                    <a:pt x="785" y="127"/>
                  </a:lnTo>
                  <a:close/>
                  <a:moveTo>
                    <a:pt x="780" y="113"/>
                  </a:moveTo>
                  <a:lnTo>
                    <a:pt x="785" y="126"/>
                  </a:lnTo>
                  <a:lnTo>
                    <a:pt x="777" y="129"/>
                  </a:lnTo>
                  <a:lnTo>
                    <a:pt x="772" y="116"/>
                  </a:lnTo>
                  <a:lnTo>
                    <a:pt x="780" y="113"/>
                  </a:lnTo>
                  <a:close/>
                  <a:moveTo>
                    <a:pt x="775" y="101"/>
                  </a:moveTo>
                  <a:lnTo>
                    <a:pt x="780" y="113"/>
                  </a:lnTo>
                  <a:lnTo>
                    <a:pt x="772" y="116"/>
                  </a:lnTo>
                  <a:lnTo>
                    <a:pt x="767" y="104"/>
                  </a:lnTo>
                  <a:lnTo>
                    <a:pt x="775" y="101"/>
                  </a:lnTo>
                  <a:close/>
                  <a:moveTo>
                    <a:pt x="769" y="91"/>
                  </a:moveTo>
                  <a:lnTo>
                    <a:pt x="775" y="100"/>
                  </a:lnTo>
                  <a:lnTo>
                    <a:pt x="767" y="106"/>
                  </a:lnTo>
                  <a:lnTo>
                    <a:pt x="761" y="96"/>
                  </a:lnTo>
                  <a:lnTo>
                    <a:pt x="769" y="91"/>
                  </a:lnTo>
                  <a:close/>
                  <a:moveTo>
                    <a:pt x="766" y="88"/>
                  </a:moveTo>
                  <a:lnTo>
                    <a:pt x="769" y="91"/>
                  </a:lnTo>
                  <a:lnTo>
                    <a:pt x="762" y="98"/>
                  </a:lnTo>
                  <a:lnTo>
                    <a:pt x="759" y="96"/>
                  </a:lnTo>
                  <a:lnTo>
                    <a:pt x="766" y="88"/>
                  </a:lnTo>
                  <a:close/>
                  <a:moveTo>
                    <a:pt x="210" y="189"/>
                  </a:moveTo>
                  <a:lnTo>
                    <a:pt x="223" y="188"/>
                  </a:lnTo>
                  <a:lnTo>
                    <a:pt x="225" y="197"/>
                  </a:lnTo>
                  <a:lnTo>
                    <a:pt x="212" y="199"/>
                  </a:lnTo>
                  <a:lnTo>
                    <a:pt x="210" y="189"/>
                  </a:lnTo>
                  <a:close/>
                  <a:moveTo>
                    <a:pt x="194" y="196"/>
                  </a:moveTo>
                  <a:lnTo>
                    <a:pt x="209" y="189"/>
                  </a:lnTo>
                  <a:lnTo>
                    <a:pt x="212" y="199"/>
                  </a:lnTo>
                  <a:lnTo>
                    <a:pt x="197" y="204"/>
                  </a:lnTo>
                  <a:lnTo>
                    <a:pt x="194" y="196"/>
                  </a:lnTo>
                  <a:close/>
                  <a:moveTo>
                    <a:pt x="181" y="206"/>
                  </a:moveTo>
                  <a:lnTo>
                    <a:pt x="194" y="196"/>
                  </a:lnTo>
                  <a:lnTo>
                    <a:pt x="199" y="204"/>
                  </a:lnTo>
                  <a:lnTo>
                    <a:pt x="186" y="214"/>
                  </a:lnTo>
                  <a:lnTo>
                    <a:pt x="181" y="206"/>
                  </a:lnTo>
                  <a:close/>
                  <a:moveTo>
                    <a:pt x="178" y="209"/>
                  </a:moveTo>
                  <a:lnTo>
                    <a:pt x="179" y="206"/>
                  </a:lnTo>
                  <a:lnTo>
                    <a:pt x="187" y="212"/>
                  </a:lnTo>
                  <a:lnTo>
                    <a:pt x="184" y="215"/>
                  </a:lnTo>
                  <a:lnTo>
                    <a:pt x="178" y="209"/>
                  </a:lnTo>
                  <a:close/>
                  <a:moveTo>
                    <a:pt x="403" y="240"/>
                  </a:moveTo>
                  <a:lnTo>
                    <a:pt x="406" y="240"/>
                  </a:lnTo>
                  <a:lnTo>
                    <a:pt x="408" y="250"/>
                  </a:lnTo>
                  <a:lnTo>
                    <a:pt x="405" y="250"/>
                  </a:lnTo>
                  <a:lnTo>
                    <a:pt x="403" y="240"/>
                  </a:lnTo>
                  <a:close/>
                  <a:moveTo>
                    <a:pt x="437" y="248"/>
                  </a:moveTo>
                  <a:lnTo>
                    <a:pt x="437" y="248"/>
                  </a:lnTo>
                  <a:lnTo>
                    <a:pt x="437" y="258"/>
                  </a:lnTo>
                  <a:lnTo>
                    <a:pt x="437" y="258"/>
                  </a:lnTo>
                  <a:lnTo>
                    <a:pt x="437" y="248"/>
                  </a:lnTo>
                  <a:close/>
                  <a:moveTo>
                    <a:pt x="424" y="242"/>
                  </a:moveTo>
                  <a:lnTo>
                    <a:pt x="439" y="248"/>
                  </a:lnTo>
                  <a:lnTo>
                    <a:pt x="436" y="256"/>
                  </a:lnTo>
                  <a:lnTo>
                    <a:pt x="421" y="251"/>
                  </a:lnTo>
                  <a:lnTo>
                    <a:pt x="424" y="242"/>
                  </a:lnTo>
                  <a:close/>
                  <a:moveTo>
                    <a:pt x="408" y="240"/>
                  </a:moveTo>
                  <a:lnTo>
                    <a:pt x="424" y="242"/>
                  </a:lnTo>
                  <a:lnTo>
                    <a:pt x="423" y="251"/>
                  </a:lnTo>
                  <a:lnTo>
                    <a:pt x="406" y="250"/>
                  </a:lnTo>
                  <a:lnTo>
                    <a:pt x="408" y="240"/>
                  </a:lnTo>
                  <a:close/>
                  <a:moveTo>
                    <a:pt x="215" y="189"/>
                  </a:moveTo>
                  <a:lnTo>
                    <a:pt x="238" y="186"/>
                  </a:lnTo>
                  <a:lnTo>
                    <a:pt x="238" y="196"/>
                  </a:lnTo>
                  <a:lnTo>
                    <a:pt x="217" y="199"/>
                  </a:lnTo>
                  <a:lnTo>
                    <a:pt x="215" y="189"/>
                  </a:lnTo>
                  <a:close/>
                  <a:moveTo>
                    <a:pt x="194" y="197"/>
                  </a:moveTo>
                  <a:lnTo>
                    <a:pt x="214" y="189"/>
                  </a:lnTo>
                  <a:lnTo>
                    <a:pt x="218" y="199"/>
                  </a:lnTo>
                  <a:lnTo>
                    <a:pt x="197" y="207"/>
                  </a:lnTo>
                  <a:lnTo>
                    <a:pt x="194" y="197"/>
                  </a:lnTo>
                  <a:close/>
                  <a:moveTo>
                    <a:pt x="174" y="212"/>
                  </a:moveTo>
                  <a:lnTo>
                    <a:pt x="192" y="197"/>
                  </a:lnTo>
                  <a:lnTo>
                    <a:pt x="197" y="206"/>
                  </a:lnTo>
                  <a:lnTo>
                    <a:pt x="179" y="219"/>
                  </a:lnTo>
                  <a:lnTo>
                    <a:pt x="174" y="212"/>
                  </a:lnTo>
                  <a:close/>
                  <a:moveTo>
                    <a:pt x="168" y="219"/>
                  </a:moveTo>
                  <a:lnTo>
                    <a:pt x="173" y="212"/>
                  </a:lnTo>
                  <a:lnTo>
                    <a:pt x="181" y="219"/>
                  </a:lnTo>
                  <a:lnTo>
                    <a:pt x="176" y="225"/>
                  </a:lnTo>
                  <a:lnTo>
                    <a:pt x="168" y="219"/>
                  </a:lnTo>
                  <a:close/>
                  <a:moveTo>
                    <a:pt x="303" y="212"/>
                  </a:moveTo>
                  <a:lnTo>
                    <a:pt x="313" y="224"/>
                  </a:lnTo>
                  <a:lnTo>
                    <a:pt x="305" y="230"/>
                  </a:lnTo>
                  <a:lnTo>
                    <a:pt x="295" y="219"/>
                  </a:lnTo>
                  <a:lnTo>
                    <a:pt x="303" y="212"/>
                  </a:lnTo>
                  <a:close/>
                  <a:moveTo>
                    <a:pt x="284" y="197"/>
                  </a:moveTo>
                  <a:lnTo>
                    <a:pt x="302" y="212"/>
                  </a:lnTo>
                  <a:lnTo>
                    <a:pt x="297" y="219"/>
                  </a:lnTo>
                  <a:lnTo>
                    <a:pt x="279" y="206"/>
                  </a:lnTo>
                  <a:lnTo>
                    <a:pt x="284" y="197"/>
                  </a:lnTo>
                  <a:close/>
                  <a:moveTo>
                    <a:pt x="263" y="189"/>
                  </a:moveTo>
                  <a:lnTo>
                    <a:pt x="284" y="197"/>
                  </a:lnTo>
                  <a:lnTo>
                    <a:pt x="279" y="207"/>
                  </a:lnTo>
                  <a:lnTo>
                    <a:pt x="259" y="199"/>
                  </a:lnTo>
                  <a:lnTo>
                    <a:pt x="263" y="189"/>
                  </a:lnTo>
                  <a:close/>
                  <a:moveTo>
                    <a:pt x="238" y="186"/>
                  </a:moveTo>
                  <a:lnTo>
                    <a:pt x="261" y="189"/>
                  </a:lnTo>
                  <a:lnTo>
                    <a:pt x="259" y="199"/>
                  </a:lnTo>
                  <a:lnTo>
                    <a:pt x="238" y="196"/>
                  </a:lnTo>
                  <a:lnTo>
                    <a:pt x="238" y="186"/>
                  </a:lnTo>
                  <a:close/>
                  <a:moveTo>
                    <a:pt x="664" y="132"/>
                  </a:moveTo>
                  <a:lnTo>
                    <a:pt x="687" y="129"/>
                  </a:lnTo>
                  <a:lnTo>
                    <a:pt x="689" y="139"/>
                  </a:lnTo>
                  <a:lnTo>
                    <a:pt x="666" y="140"/>
                  </a:lnTo>
                  <a:lnTo>
                    <a:pt x="664" y="132"/>
                  </a:lnTo>
                  <a:close/>
                  <a:moveTo>
                    <a:pt x="643" y="140"/>
                  </a:moveTo>
                  <a:lnTo>
                    <a:pt x="664" y="132"/>
                  </a:lnTo>
                  <a:lnTo>
                    <a:pt x="668" y="140"/>
                  </a:lnTo>
                  <a:lnTo>
                    <a:pt x="646" y="149"/>
                  </a:lnTo>
                  <a:lnTo>
                    <a:pt x="643" y="140"/>
                  </a:lnTo>
                  <a:close/>
                  <a:moveTo>
                    <a:pt x="624" y="153"/>
                  </a:moveTo>
                  <a:lnTo>
                    <a:pt x="642" y="140"/>
                  </a:lnTo>
                  <a:lnTo>
                    <a:pt x="648" y="149"/>
                  </a:lnTo>
                  <a:lnTo>
                    <a:pt x="630" y="162"/>
                  </a:lnTo>
                  <a:lnTo>
                    <a:pt x="624" y="153"/>
                  </a:lnTo>
                  <a:close/>
                  <a:moveTo>
                    <a:pt x="622" y="157"/>
                  </a:moveTo>
                  <a:lnTo>
                    <a:pt x="622" y="155"/>
                  </a:lnTo>
                  <a:lnTo>
                    <a:pt x="630" y="162"/>
                  </a:lnTo>
                  <a:lnTo>
                    <a:pt x="628" y="162"/>
                  </a:lnTo>
                  <a:lnTo>
                    <a:pt x="622" y="157"/>
                  </a:lnTo>
                  <a:close/>
                  <a:moveTo>
                    <a:pt x="753" y="155"/>
                  </a:moveTo>
                  <a:lnTo>
                    <a:pt x="767" y="171"/>
                  </a:lnTo>
                  <a:lnTo>
                    <a:pt x="759" y="178"/>
                  </a:lnTo>
                  <a:lnTo>
                    <a:pt x="746" y="162"/>
                  </a:lnTo>
                  <a:lnTo>
                    <a:pt x="753" y="155"/>
                  </a:lnTo>
                  <a:close/>
                  <a:moveTo>
                    <a:pt x="735" y="140"/>
                  </a:moveTo>
                  <a:lnTo>
                    <a:pt x="753" y="153"/>
                  </a:lnTo>
                  <a:lnTo>
                    <a:pt x="746" y="162"/>
                  </a:lnTo>
                  <a:lnTo>
                    <a:pt x="728" y="149"/>
                  </a:lnTo>
                  <a:lnTo>
                    <a:pt x="735" y="140"/>
                  </a:lnTo>
                  <a:close/>
                  <a:moveTo>
                    <a:pt x="712" y="132"/>
                  </a:moveTo>
                  <a:lnTo>
                    <a:pt x="733" y="140"/>
                  </a:lnTo>
                  <a:lnTo>
                    <a:pt x="730" y="149"/>
                  </a:lnTo>
                  <a:lnTo>
                    <a:pt x="709" y="140"/>
                  </a:lnTo>
                  <a:lnTo>
                    <a:pt x="712" y="132"/>
                  </a:lnTo>
                  <a:close/>
                  <a:moveTo>
                    <a:pt x="689" y="129"/>
                  </a:moveTo>
                  <a:lnTo>
                    <a:pt x="710" y="132"/>
                  </a:lnTo>
                  <a:lnTo>
                    <a:pt x="710" y="140"/>
                  </a:lnTo>
                  <a:lnTo>
                    <a:pt x="687" y="139"/>
                  </a:lnTo>
                  <a:lnTo>
                    <a:pt x="689" y="129"/>
                  </a:lnTo>
                  <a:close/>
                  <a:moveTo>
                    <a:pt x="478" y="85"/>
                  </a:moveTo>
                  <a:lnTo>
                    <a:pt x="499" y="82"/>
                  </a:lnTo>
                  <a:lnTo>
                    <a:pt x="501" y="91"/>
                  </a:lnTo>
                  <a:lnTo>
                    <a:pt x="480" y="95"/>
                  </a:lnTo>
                  <a:lnTo>
                    <a:pt x="478" y="85"/>
                  </a:lnTo>
                  <a:close/>
                  <a:moveTo>
                    <a:pt x="455" y="93"/>
                  </a:moveTo>
                  <a:lnTo>
                    <a:pt x="477" y="85"/>
                  </a:lnTo>
                  <a:lnTo>
                    <a:pt x="480" y="95"/>
                  </a:lnTo>
                  <a:lnTo>
                    <a:pt x="459" y="103"/>
                  </a:lnTo>
                  <a:lnTo>
                    <a:pt x="455" y="93"/>
                  </a:lnTo>
                  <a:close/>
                  <a:moveTo>
                    <a:pt x="439" y="106"/>
                  </a:moveTo>
                  <a:lnTo>
                    <a:pt x="455" y="93"/>
                  </a:lnTo>
                  <a:lnTo>
                    <a:pt x="460" y="101"/>
                  </a:lnTo>
                  <a:lnTo>
                    <a:pt x="444" y="113"/>
                  </a:lnTo>
                  <a:lnTo>
                    <a:pt x="439" y="106"/>
                  </a:lnTo>
                  <a:close/>
                  <a:moveTo>
                    <a:pt x="428" y="233"/>
                  </a:moveTo>
                  <a:lnTo>
                    <a:pt x="428" y="233"/>
                  </a:lnTo>
                  <a:lnTo>
                    <a:pt x="437" y="233"/>
                  </a:lnTo>
                  <a:lnTo>
                    <a:pt x="437" y="233"/>
                  </a:lnTo>
                  <a:lnTo>
                    <a:pt x="428" y="233"/>
                  </a:lnTo>
                  <a:close/>
                  <a:moveTo>
                    <a:pt x="446" y="251"/>
                  </a:moveTo>
                  <a:lnTo>
                    <a:pt x="429" y="237"/>
                  </a:lnTo>
                  <a:lnTo>
                    <a:pt x="436" y="230"/>
                  </a:lnTo>
                  <a:lnTo>
                    <a:pt x="452" y="245"/>
                  </a:lnTo>
                  <a:lnTo>
                    <a:pt x="446" y="251"/>
                  </a:lnTo>
                  <a:close/>
                  <a:moveTo>
                    <a:pt x="447" y="253"/>
                  </a:moveTo>
                  <a:lnTo>
                    <a:pt x="446" y="253"/>
                  </a:lnTo>
                  <a:lnTo>
                    <a:pt x="450" y="245"/>
                  </a:lnTo>
                  <a:lnTo>
                    <a:pt x="452" y="245"/>
                  </a:lnTo>
                  <a:lnTo>
                    <a:pt x="447" y="253"/>
                  </a:lnTo>
                  <a:close/>
                  <a:moveTo>
                    <a:pt x="591" y="149"/>
                  </a:moveTo>
                  <a:lnTo>
                    <a:pt x="591" y="149"/>
                  </a:lnTo>
                  <a:lnTo>
                    <a:pt x="581" y="150"/>
                  </a:lnTo>
                  <a:lnTo>
                    <a:pt x="581" y="149"/>
                  </a:lnTo>
                  <a:lnTo>
                    <a:pt x="591" y="149"/>
                  </a:lnTo>
                  <a:close/>
                  <a:moveTo>
                    <a:pt x="581" y="126"/>
                  </a:moveTo>
                  <a:lnTo>
                    <a:pt x="591" y="147"/>
                  </a:lnTo>
                  <a:lnTo>
                    <a:pt x="581" y="150"/>
                  </a:lnTo>
                  <a:lnTo>
                    <a:pt x="571" y="131"/>
                  </a:lnTo>
                  <a:lnTo>
                    <a:pt x="581" y="126"/>
                  </a:lnTo>
                  <a:close/>
                  <a:moveTo>
                    <a:pt x="566" y="108"/>
                  </a:moveTo>
                  <a:lnTo>
                    <a:pt x="579" y="126"/>
                  </a:lnTo>
                  <a:lnTo>
                    <a:pt x="573" y="131"/>
                  </a:lnTo>
                  <a:lnTo>
                    <a:pt x="558" y="114"/>
                  </a:lnTo>
                  <a:lnTo>
                    <a:pt x="566" y="108"/>
                  </a:lnTo>
                  <a:close/>
                  <a:moveTo>
                    <a:pt x="547" y="93"/>
                  </a:moveTo>
                  <a:lnTo>
                    <a:pt x="565" y="108"/>
                  </a:lnTo>
                  <a:lnTo>
                    <a:pt x="560" y="114"/>
                  </a:lnTo>
                  <a:lnTo>
                    <a:pt x="542" y="101"/>
                  </a:lnTo>
                  <a:lnTo>
                    <a:pt x="547" y="93"/>
                  </a:lnTo>
                  <a:close/>
                  <a:moveTo>
                    <a:pt x="526" y="85"/>
                  </a:moveTo>
                  <a:lnTo>
                    <a:pt x="545" y="93"/>
                  </a:lnTo>
                  <a:lnTo>
                    <a:pt x="542" y="103"/>
                  </a:lnTo>
                  <a:lnTo>
                    <a:pt x="521" y="95"/>
                  </a:lnTo>
                  <a:lnTo>
                    <a:pt x="526" y="85"/>
                  </a:lnTo>
                  <a:close/>
                  <a:moveTo>
                    <a:pt x="501" y="82"/>
                  </a:moveTo>
                  <a:lnTo>
                    <a:pt x="524" y="85"/>
                  </a:lnTo>
                  <a:lnTo>
                    <a:pt x="522" y="95"/>
                  </a:lnTo>
                  <a:lnTo>
                    <a:pt x="499" y="91"/>
                  </a:lnTo>
                  <a:lnTo>
                    <a:pt x="501" y="82"/>
                  </a:lnTo>
                  <a:close/>
                  <a:moveTo>
                    <a:pt x="842" y="178"/>
                  </a:moveTo>
                  <a:lnTo>
                    <a:pt x="859" y="176"/>
                  </a:lnTo>
                  <a:lnTo>
                    <a:pt x="860" y="186"/>
                  </a:lnTo>
                  <a:lnTo>
                    <a:pt x="844" y="188"/>
                  </a:lnTo>
                  <a:lnTo>
                    <a:pt x="842" y="178"/>
                  </a:lnTo>
                  <a:close/>
                  <a:moveTo>
                    <a:pt x="829" y="183"/>
                  </a:moveTo>
                  <a:lnTo>
                    <a:pt x="842" y="178"/>
                  </a:lnTo>
                  <a:lnTo>
                    <a:pt x="846" y="188"/>
                  </a:lnTo>
                  <a:lnTo>
                    <a:pt x="833" y="193"/>
                  </a:lnTo>
                  <a:lnTo>
                    <a:pt x="829" y="183"/>
                  </a:lnTo>
                  <a:close/>
                  <a:moveTo>
                    <a:pt x="883" y="307"/>
                  </a:moveTo>
                  <a:lnTo>
                    <a:pt x="880" y="309"/>
                  </a:lnTo>
                  <a:lnTo>
                    <a:pt x="877" y="299"/>
                  </a:lnTo>
                  <a:lnTo>
                    <a:pt x="882" y="299"/>
                  </a:lnTo>
                  <a:lnTo>
                    <a:pt x="883" y="307"/>
                  </a:lnTo>
                  <a:close/>
                  <a:moveTo>
                    <a:pt x="900" y="299"/>
                  </a:moveTo>
                  <a:lnTo>
                    <a:pt x="885" y="307"/>
                  </a:lnTo>
                  <a:lnTo>
                    <a:pt x="880" y="299"/>
                  </a:lnTo>
                  <a:lnTo>
                    <a:pt x="895" y="291"/>
                  </a:lnTo>
                  <a:lnTo>
                    <a:pt x="900" y="299"/>
                  </a:lnTo>
                  <a:close/>
                  <a:moveTo>
                    <a:pt x="911" y="287"/>
                  </a:moveTo>
                  <a:lnTo>
                    <a:pt x="900" y="299"/>
                  </a:lnTo>
                  <a:lnTo>
                    <a:pt x="893" y="292"/>
                  </a:lnTo>
                  <a:lnTo>
                    <a:pt x="905" y="281"/>
                  </a:lnTo>
                  <a:lnTo>
                    <a:pt x="911" y="287"/>
                  </a:lnTo>
                  <a:close/>
                  <a:moveTo>
                    <a:pt x="921" y="273"/>
                  </a:moveTo>
                  <a:lnTo>
                    <a:pt x="913" y="287"/>
                  </a:lnTo>
                  <a:lnTo>
                    <a:pt x="905" y="282"/>
                  </a:lnTo>
                  <a:lnTo>
                    <a:pt x="913" y="268"/>
                  </a:lnTo>
                  <a:lnTo>
                    <a:pt x="921" y="273"/>
                  </a:lnTo>
                  <a:close/>
                  <a:moveTo>
                    <a:pt x="926" y="258"/>
                  </a:moveTo>
                  <a:lnTo>
                    <a:pt x="921" y="273"/>
                  </a:lnTo>
                  <a:lnTo>
                    <a:pt x="913" y="269"/>
                  </a:lnTo>
                  <a:lnTo>
                    <a:pt x="918" y="255"/>
                  </a:lnTo>
                  <a:lnTo>
                    <a:pt x="926" y="258"/>
                  </a:lnTo>
                  <a:close/>
                  <a:moveTo>
                    <a:pt x="927" y="240"/>
                  </a:moveTo>
                  <a:lnTo>
                    <a:pt x="926" y="256"/>
                  </a:lnTo>
                  <a:lnTo>
                    <a:pt x="918" y="255"/>
                  </a:lnTo>
                  <a:lnTo>
                    <a:pt x="918" y="240"/>
                  </a:lnTo>
                  <a:lnTo>
                    <a:pt x="927" y="240"/>
                  </a:lnTo>
                  <a:close/>
                  <a:moveTo>
                    <a:pt x="924" y="224"/>
                  </a:moveTo>
                  <a:lnTo>
                    <a:pt x="927" y="238"/>
                  </a:lnTo>
                  <a:lnTo>
                    <a:pt x="918" y="242"/>
                  </a:lnTo>
                  <a:lnTo>
                    <a:pt x="914" y="225"/>
                  </a:lnTo>
                  <a:lnTo>
                    <a:pt x="924" y="224"/>
                  </a:lnTo>
                  <a:close/>
                  <a:moveTo>
                    <a:pt x="918" y="207"/>
                  </a:moveTo>
                  <a:lnTo>
                    <a:pt x="924" y="222"/>
                  </a:lnTo>
                  <a:lnTo>
                    <a:pt x="916" y="227"/>
                  </a:lnTo>
                  <a:lnTo>
                    <a:pt x="908" y="212"/>
                  </a:lnTo>
                  <a:lnTo>
                    <a:pt x="918" y="207"/>
                  </a:lnTo>
                  <a:close/>
                  <a:moveTo>
                    <a:pt x="906" y="194"/>
                  </a:moveTo>
                  <a:lnTo>
                    <a:pt x="916" y="207"/>
                  </a:lnTo>
                  <a:lnTo>
                    <a:pt x="909" y="214"/>
                  </a:lnTo>
                  <a:lnTo>
                    <a:pt x="900" y="201"/>
                  </a:lnTo>
                  <a:lnTo>
                    <a:pt x="906" y="194"/>
                  </a:lnTo>
                  <a:close/>
                  <a:moveTo>
                    <a:pt x="893" y="184"/>
                  </a:moveTo>
                  <a:lnTo>
                    <a:pt x="906" y="194"/>
                  </a:lnTo>
                  <a:lnTo>
                    <a:pt x="900" y="202"/>
                  </a:lnTo>
                  <a:lnTo>
                    <a:pt x="887" y="193"/>
                  </a:lnTo>
                  <a:lnTo>
                    <a:pt x="893" y="184"/>
                  </a:lnTo>
                  <a:close/>
                  <a:moveTo>
                    <a:pt x="877" y="178"/>
                  </a:moveTo>
                  <a:lnTo>
                    <a:pt x="891" y="184"/>
                  </a:lnTo>
                  <a:lnTo>
                    <a:pt x="888" y="193"/>
                  </a:lnTo>
                  <a:lnTo>
                    <a:pt x="873" y="188"/>
                  </a:lnTo>
                  <a:lnTo>
                    <a:pt x="877" y="178"/>
                  </a:lnTo>
                  <a:close/>
                  <a:moveTo>
                    <a:pt x="860" y="176"/>
                  </a:moveTo>
                  <a:lnTo>
                    <a:pt x="875" y="178"/>
                  </a:lnTo>
                  <a:lnTo>
                    <a:pt x="875" y="188"/>
                  </a:lnTo>
                  <a:lnTo>
                    <a:pt x="859" y="186"/>
                  </a:lnTo>
                  <a:lnTo>
                    <a:pt x="860" y="176"/>
                  </a:lnTo>
                  <a:close/>
                  <a:moveTo>
                    <a:pt x="52" y="237"/>
                  </a:moveTo>
                  <a:lnTo>
                    <a:pt x="67" y="235"/>
                  </a:lnTo>
                  <a:lnTo>
                    <a:pt x="68" y="243"/>
                  </a:lnTo>
                  <a:lnTo>
                    <a:pt x="52" y="246"/>
                  </a:lnTo>
                  <a:lnTo>
                    <a:pt x="52" y="237"/>
                  </a:lnTo>
                  <a:close/>
                  <a:moveTo>
                    <a:pt x="36" y="243"/>
                  </a:moveTo>
                  <a:lnTo>
                    <a:pt x="50" y="237"/>
                  </a:lnTo>
                  <a:lnTo>
                    <a:pt x="54" y="245"/>
                  </a:lnTo>
                  <a:lnTo>
                    <a:pt x="39" y="251"/>
                  </a:lnTo>
                  <a:lnTo>
                    <a:pt x="36" y="243"/>
                  </a:lnTo>
                  <a:close/>
                  <a:moveTo>
                    <a:pt x="21" y="253"/>
                  </a:moveTo>
                  <a:lnTo>
                    <a:pt x="34" y="243"/>
                  </a:lnTo>
                  <a:lnTo>
                    <a:pt x="40" y="251"/>
                  </a:lnTo>
                  <a:lnTo>
                    <a:pt x="27" y="260"/>
                  </a:lnTo>
                  <a:lnTo>
                    <a:pt x="21" y="253"/>
                  </a:lnTo>
                  <a:close/>
                  <a:moveTo>
                    <a:pt x="11" y="266"/>
                  </a:moveTo>
                  <a:lnTo>
                    <a:pt x="21" y="253"/>
                  </a:lnTo>
                  <a:lnTo>
                    <a:pt x="27" y="260"/>
                  </a:lnTo>
                  <a:lnTo>
                    <a:pt x="18" y="271"/>
                  </a:lnTo>
                  <a:lnTo>
                    <a:pt x="11" y="266"/>
                  </a:lnTo>
                  <a:close/>
                  <a:moveTo>
                    <a:pt x="3" y="281"/>
                  </a:moveTo>
                  <a:lnTo>
                    <a:pt x="9" y="266"/>
                  </a:lnTo>
                  <a:lnTo>
                    <a:pt x="19" y="271"/>
                  </a:lnTo>
                  <a:lnTo>
                    <a:pt x="11" y="284"/>
                  </a:lnTo>
                  <a:lnTo>
                    <a:pt x="3" y="281"/>
                  </a:lnTo>
                  <a:close/>
                  <a:moveTo>
                    <a:pt x="0" y="297"/>
                  </a:moveTo>
                  <a:lnTo>
                    <a:pt x="3" y="282"/>
                  </a:lnTo>
                  <a:lnTo>
                    <a:pt x="13" y="284"/>
                  </a:lnTo>
                  <a:lnTo>
                    <a:pt x="9" y="299"/>
                  </a:lnTo>
                  <a:lnTo>
                    <a:pt x="0" y="297"/>
                  </a:lnTo>
                  <a:close/>
                  <a:moveTo>
                    <a:pt x="1" y="315"/>
                  </a:moveTo>
                  <a:lnTo>
                    <a:pt x="0" y="299"/>
                  </a:lnTo>
                  <a:lnTo>
                    <a:pt x="9" y="299"/>
                  </a:lnTo>
                  <a:lnTo>
                    <a:pt x="11" y="313"/>
                  </a:lnTo>
                  <a:lnTo>
                    <a:pt x="1" y="315"/>
                  </a:lnTo>
                  <a:close/>
                  <a:moveTo>
                    <a:pt x="6" y="331"/>
                  </a:moveTo>
                  <a:lnTo>
                    <a:pt x="1" y="315"/>
                  </a:lnTo>
                  <a:lnTo>
                    <a:pt x="9" y="313"/>
                  </a:lnTo>
                  <a:lnTo>
                    <a:pt x="14" y="328"/>
                  </a:lnTo>
                  <a:lnTo>
                    <a:pt x="6" y="331"/>
                  </a:lnTo>
                  <a:close/>
                  <a:moveTo>
                    <a:pt x="14" y="344"/>
                  </a:moveTo>
                  <a:lnTo>
                    <a:pt x="6" y="331"/>
                  </a:lnTo>
                  <a:lnTo>
                    <a:pt x="14" y="326"/>
                  </a:lnTo>
                  <a:lnTo>
                    <a:pt x="22" y="340"/>
                  </a:lnTo>
                  <a:lnTo>
                    <a:pt x="14" y="344"/>
                  </a:lnTo>
                  <a:close/>
                  <a:moveTo>
                    <a:pt x="27" y="358"/>
                  </a:moveTo>
                  <a:lnTo>
                    <a:pt x="16" y="346"/>
                  </a:lnTo>
                  <a:lnTo>
                    <a:pt x="22" y="340"/>
                  </a:lnTo>
                  <a:lnTo>
                    <a:pt x="34" y="349"/>
                  </a:lnTo>
                  <a:lnTo>
                    <a:pt x="27" y="358"/>
                  </a:lnTo>
                  <a:close/>
                  <a:moveTo>
                    <a:pt x="31" y="359"/>
                  </a:moveTo>
                  <a:lnTo>
                    <a:pt x="27" y="358"/>
                  </a:lnTo>
                  <a:lnTo>
                    <a:pt x="32" y="349"/>
                  </a:lnTo>
                  <a:lnTo>
                    <a:pt x="36" y="351"/>
                  </a:lnTo>
                  <a:lnTo>
                    <a:pt x="31" y="359"/>
                  </a:lnTo>
                  <a:close/>
                  <a:moveTo>
                    <a:pt x="85" y="237"/>
                  </a:moveTo>
                  <a:lnTo>
                    <a:pt x="89" y="238"/>
                  </a:lnTo>
                  <a:lnTo>
                    <a:pt x="85" y="246"/>
                  </a:lnTo>
                  <a:lnTo>
                    <a:pt x="81" y="245"/>
                  </a:lnTo>
                  <a:lnTo>
                    <a:pt x="85" y="237"/>
                  </a:lnTo>
                  <a:close/>
                  <a:moveTo>
                    <a:pt x="68" y="235"/>
                  </a:moveTo>
                  <a:lnTo>
                    <a:pt x="85" y="237"/>
                  </a:lnTo>
                  <a:lnTo>
                    <a:pt x="83" y="246"/>
                  </a:lnTo>
                  <a:lnTo>
                    <a:pt x="67" y="243"/>
                  </a:lnTo>
                  <a:lnTo>
                    <a:pt x="68" y="235"/>
                  </a:lnTo>
                  <a:close/>
                  <a:moveTo>
                    <a:pt x="320" y="219"/>
                  </a:moveTo>
                  <a:lnTo>
                    <a:pt x="341" y="215"/>
                  </a:lnTo>
                  <a:lnTo>
                    <a:pt x="343" y="225"/>
                  </a:lnTo>
                  <a:lnTo>
                    <a:pt x="320" y="229"/>
                  </a:lnTo>
                  <a:lnTo>
                    <a:pt x="320" y="219"/>
                  </a:lnTo>
                  <a:close/>
                  <a:moveTo>
                    <a:pt x="300" y="225"/>
                  </a:moveTo>
                  <a:lnTo>
                    <a:pt x="318" y="219"/>
                  </a:lnTo>
                  <a:lnTo>
                    <a:pt x="321" y="229"/>
                  </a:lnTo>
                  <a:lnTo>
                    <a:pt x="305" y="235"/>
                  </a:lnTo>
                  <a:lnTo>
                    <a:pt x="300" y="225"/>
                  </a:lnTo>
                  <a:close/>
                  <a:moveTo>
                    <a:pt x="406" y="242"/>
                  </a:moveTo>
                  <a:lnTo>
                    <a:pt x="419" y="258"/>
                  </a:lnTo>
                  <a:lnTo>
                    <a:pt x="413" y="263"/>
                  </a:lnTo>
                  <a:lnTo>
                    <a:pt x="400" y="248"/>
                  </a:lnTo>
                  <a:lnTo>
                    <a:pt x="406" y="242"/>
                  </a:lnTo>
                  <a:close/>
                  <a:moveTo>
                    <a:pt x="388" y="229"/>
                  </a:moveTo>
                  <a:lnTo>
                    <a:pt x="406" y="242"/>
                  </a:lnTo>
                  <a:lnTo>
                    <a:pt x="400" y="248"/>
                  </a:lnTo>
                  <a:lnTo>
                    <a:pt x="382" y="235"/>
                  </a:lnTo>
                  <a:lnTo>
                    <a:pt x="388" y="229"/>
                  </a:lnTo>
                  <a:close/>
                  <a:moveTo>
                    <a:pt x="366" y="219"/>
                  </a:moveTo>
                  <a:lnTo>
                    <a:pt x="387" y="227"/>
                  </a:lnTo>
                  <a:lnTo>
                    <a:pt x="383" y="237"/>
                  </a:lnTo>
                  <a:lnTo>
                    <a:pt x="362" y="229"/>
                  </a:lnTo>
                  <a:lnTo>
                    <a:pt x="366" y="219"/>
                  </a:lnTo>
                  <a:close/>
                  <a:moveTo>
                    <a:pt x="343" y="215"/>
                  </a:moveTo>
                  <a:lnTo>
                    <a:pt x="366" y="219"/>
                  </a:lnTo>
                  <a:lnTo>
                    <a:pt x="364" y="229"/>
                  </a:lnTo>
                  <a:lnTo>
                    <a:pt x="341" y="225"/>
                  </a:lnTo>
                  <a:lnTo>
                    <a:pt x="343" y="215"/>
                  </a:lnTo>
                  <a:close/>
                  <a:moveTo>
                    <a:pt x="299" y="227"/>
                  </a:moveTo>
                  <a:lnTo>
                    <a:pt x="300" y="225"/>
                  </a:lnTo>
                  <a:lnTo>
                    <a:pt x="303" y="235"/>
                  </a:lnTo>
                  <a:lnTo>
                    <a:pt x="302" y="235"/>
                  </a:lnTo>
                  <a:lnTo>
                    <a:pt x="299" y="227"/>
                  </a:lnTo>
                  <a:close/>
                  <a:moveTo>
                    <a:pt x="290" y="233"/>
                  </a:moveTo>
                  <a:lnTo>
                    <a:pt x="297" y="227"/>
                  </a:lnTo>
                  <a:lnTo>
                    <a:pt x="303" y="235"/>
                  </a:lnTo>
                  <a:lnTo>
                    <a:pt x="297" y="240"/>
                  </a:lnTo>
                  <a:lnTo>
                    <a:pt x="290" y="233"/>
                  </a:lnTo>
                  <a:close/>
                  <a:moveTo>
                    <a:pt x="282" y="245"/>
                  </a:moveTo>
                  <a:lnTo>
                    <a:pt x="290" y="235"/>
                  </a:lnTo>
                  <a:lnTo>
                    <a:pt x="299" y="240"/>
                  </a:lnTo>
                  <a:lnTo>
                    <a:pt x="290" y="250"/>
                  </a:lnTo>
                  <a:lnTo>
                    <a:pt x="282" y="245"/>
                  </a:lnTo>
                  <a:close/>
                  <a:moveTo>
                    <a:pt x="276" y="256"/>
                  </a:moveTo>
                  <a:lnTo>
                    <a:pt x="282" y="245"/>
                  </a:lnTo>
                  <a:lnTo>
                    <a:pt x="290" y="250"/>
                  </a:lnTo>
                  <a:lnTo>
                    <a:pt x="284" y="261"/>
                  </a:lnTo>
                  <a:lnTo>
                    <a:pt x="276" y="256"/>
                  </a:lnTo>
                  <a:close/>
                  <a:moveTo>
                    <a:pt x="410" y="104"/>
                  </a:moveTo>
                  <a:lnTo>
                    <a:pt x="424" y="103"/>
                  </a:lnTo>
                  <a:lnTo>
                    <a:pt x="426" y="113"/>
                  </a:lnTo>
                  <a:lnTo>
                    <a:pt x="410" y="114"/>
                  </a:lnTo>
                  <a:lnTo>
                    <a:pt x="410" y="104"/>
                  </a:lnTo>
                  <a:close/>
                  <a:moveTo>
                    <a:pt x="393" y="111"/>
                  </a:moveTo>
                  <a:lnTo>
                    <a:pt x="408" y="104"/>
                  </a:lnTo>
                  <a:lnTo>
                    <a:pt x="411" y="114"/>
                  </a:lnTo>
                  <a:lnTo>
                    <a:pt x="397" y="119"/>
                  </a:lnTo>
                  <a:lnTo>
                    <a:pt x="393" y="111"/>
                  </a:lnTo>
                  <a:close/>
                  <a:moveTo>
                    <a:pt x="379" y="121"/>
                  </a:moveTo>
                  <a:lnTo>
                    <a:pt x="392" y="111"/>
                  </a:lnTo>
                  <a:lnTo>
                    <a:pt x="398" y="119"/>
                  </a:lnTo>
                  <a:lnTo>
                    <a:pt x="385" y="127"/>
                  </a:lnTo>
                  <a:lnTo>
                    <a:pt x="379" y="121"/>
                  </a:lnTo>
                  <a:close/>
                  <a:moveTo>
                    <a:pt x="369" y="134"/>
                  </a:moveTo>
                  <a:lnTo>
                    <a:pt x="379" y="121"/>
                  </a:lnTo>
                  <a:lnTo>
                    <a:pt x="385" y="127"/>
                  </a:lnTo>
                  <a:lnTo>
                    <a:pt x="375" y="140"/>
                  </a:lnTo>
                  <a:lnTo>
                    <a:pt x="369" y="134"/>
                  </a:lnTo>
                  <a:close/>
                  <a:moveTo>
                    <a:pt x="361" y="149"/>
                  </a:moveTo>
                  <a:lnTo>
                    <a:pt x="367" y="134"/>
                  </a:lnTo>
                  <a:lnTo>
                    <a:pt x="377" y="139"/>
                  </a:lnTo>
                  <a:lnTo>
                    <a:pt x="370" y="153"/>
                  </a:lnTo>
                  <a:lnTo>
                    <a:pt x="361" y="149"/>
                  </a:lnTo>
                  <a:close/>
                  <a:moveTo>
                    <a:pt x="357" y="165"/>
                  </a:moveTo>
                  <a:lnTo>
                    <a:pt x="361" y="150"/>
                  </a:lnTo>
                  <a:lnTo>
                    <a:pt x="370" y="152"/>
                  </a:lnTo>
                  <a:lnTo>
                    <a:pt x="367" y="166"/>
                  </a:lnTo>
                  <a:lnTo>
                    <a:pt x="357" y="165"/>
                  </a:lnTo>
                  <a:close/>
                  <a:moveTo>
                    <a:pt x="359" y="183"/>
                  </a:moveTo>
                  <a:lnTo>
                    <a:pt x="357" y="166"/>
                  </a:lnTo>
                  <a:lnTo>
                    <a:pt x="367" y="166"/>
                  </a:lnTo>
                  <a:lnTo>
                    <a:pt x="369" y="181"/>
                  </a:lnTo>
                  <a:lnTo>
                    <a:pt x="359" y="183"/>
                  </a:lnTo>
                  <a:close/>
                  <a:moveTo>
                    <a:pt x="364" y="199"/>
                  </a:moveTo>
                  <a:lnTo>
                    <a:pt x="359" y="184"/>
                  </a:lnTo>
                  <a:lnTo>
                    <a:pt x="367" y="181"/>
                  </a:lnTo>
                  <a:lnTo>
                    <a:pt x="372" y="196"/>
                  </a:lnTo>
                  <a:lnTo>
                    <a:pt x="364" y="199"/>
                  </a:lnTo>
                  <a:close/>
                  <a:moveTo>
                    <a:pt x="372" y="214"/>
                  </a:moveTo>
                  <a:lnTo>
                    <a:pt x="364" y="199"/>
                  </a:lnTo>
                  <a:lnTo>
                    <a:pt x="372" y="194"/>
                  </a:lnTo>
                  <a:lnTo>
                    <a:pt x="380" y="207"/>
                  </a:lnTo>
                  <a:lnTo>
                    <a:pt x="372" y="214"/>
                  </a:lnTo>
                  <a:close/>
                  <a:moveTo>
                    <a:pt x="385" y="225"/>
                  </a:moveTo>
                  <a:lnTo>
                    <a:pt x="374" y="214"/>
                  </a:lnTo>
                  <a:lnTo>
                    <a:pt x="380" y="207"/>
                  </a:lnTo>
                  <a:lnTo>
                    <a:pt x="392" y="219"/>
                  </a:lnTo>
                  <a:lnTo>
                    <a:pt x="385" y="225"/>
                  </a:lnTo>
                  <a:close/>
                  <a:moveTo>
                    <a:pt x="400" y="233"/>
                  </a:moveTo>
                  <a:lnTo>
                    <a:pt x="385" y="225"/>
                  </a:lnTo>
                  <a:lnTo>
                    <a:pt x="390" y="217"/>
                  </a:lnTo>
                  <a:lnTo>
                    <a:pt x="405" y="225"/>
                  </a:lnTo>
                  <a:lnTo>
                    <a:pt x="400" y="233"/>
                  </a:lnTo>
                  <a:close/>
                  <a:moveTo>
                    <a:pt x="416" y="238"/>
                  </a:moveTo>
                  <a:lnTo>
                    <a:pt x="401" y="233"/>
                  </a:lnTo>
                  <a:lnTo>
                    <a:pt x="403" y="224"/>
                  </a:lnTo>
                  <a:lnTo>
                    <a:pt x="418" y="229"/>
                  </a:lnTo>
                  <a:lnTo>
                    <a:pt x="416" y="238"/>
                  </a:lnTo>
                  <a:close/>
                  <a:moveTo>
                    <a:pt x="432" y="238"/>
                  </a:moveTo>
                  <a:lnTo>
                    <a:pt x="418" y="238"/>
                  </a:lnTo>
                  <a:lnTo>
                    <a:pt x="418" y="229"/>
                  </a:lnTo>
                  <a:lnTo>
                    <a:pt x="432" y="229"/>
                  </a:lnTo>
                  <a:lnTo>
                    <a:pt x="432" y="238"/>
                  </a:lnTo>
                  <a:close/>
                  <a:moveTo>
                    <a:pt x="444" y="235"/>
                  </a:moveTo>
                  <a:lnTo>
                    <a:pt x="434" y="238"/>
                  </a:lnTo>
                  <a:lnTo>
                    <a:pt x="432" y="229"/>
                  </a:lnTo>
                  <a:lnTo>
                    <a:pt x="442" y="225"/>
                  </a:lnTo>
                  <a:lnTo>
                    <a:pt x="444" y="235"/>
                  </a:lnTo>
                  <a:close/>
                  <a:moveTo>
                    <a:pt x="442" y="104"/>
                  </a:moveTo>
                  <a:lnTo>
                    <a:pt x="454" y="109"/>
                  </a:lnTo>
                  <a:lnTo>
                    <a:pt x="450" y="117"/>
                  </a:lnTo>
                  <a:lnTo>
                    <a:pt x="439" y="114"/>
                  </a:lnTo>
                  <a:lnTo>
                    <a:pt x="442" y="104"/>
                  </a:lnTo>
                  <a:close/>
                  <a:moveTo>
                    <a:pt x="426" y="103"/>
                  </a:moveTo>
                  <a:lnTo>
                    <a:pt x="442" y="104"/>
                  </a:lnTo>
                  <a:lnTo>
                    <a:pt x="441" y="114"/>
                  </a:lnTo>
                  <a:lnTo>
                    <a:pt x="424" y="113"/>
                  </a:lnTo>
                  <a:lnTo>
                    <a:pt x="426" y="103"/>
                  </a:lnTo>
                  <a:close/>
                  <a:moveTo>
                    <a:pt x="452" y="232"/>
                  </a:moveTo>
                  <a:lnTo>
                    <a:pt x="446" y="235"/>
                  </a:lnTo>
                  <a:lnTo>
                    <a:pt x="442" y="227"/>
                  </a:lnTo>
                  <a:lnTo>
                    <a:pt x="449" y="224"/>
                  </a:lnTo>
                  <a:lnTo>
                    <a:pt x="452" y="232"/>
                  </a:lnTo>
                  <a:close/>
                  <a:moveTo>
                    <a:pt x="460" y="224"/>
                  </a:moveTo>
                  <a:lnTo>
                    <a:pt x="454" y="230"/>
                  </a:lnTo>
                  <a:lnTo>
                    <a:pt x="447" y="224"/>
                  </a:lnTo>
                  <a:lnTo>
                    <a:pt x="454" y="217"/>
                  </a:lnTo>
                  <a:lnTo>
                    <a:pt x="460" y="224"/>
                  </a:lnTo>
                  <a:close/>
                  <a:moveTo>
                    <a:pt x="467" y="212"/>
                  </a:moveTo>
                  <a:lnTo>
                    <a:pt x="462" y="222"/>
                  </a:lnTo>
                  <a:lnTo>
                    <a:pt x="454" y="217"/>
                  </a:lnTo>
                  <a:lnTo>
                    <a:pt x="459" y="207"/>
                  </a:lnTo>
                  <a:lnTo>
                    <a:pt x="467" y="212"/>
                  </a:lnTo>
                  <a:close/>
                  <a:moveTo>
                    <a:pt x="472" y="199"/>
                  </a:moveTo>
                  <a:lnTo>
                    <a:pt x="467" y="212"/>
                  </a:lnTo>
                  <a:lnTo>
                    <a:pt x="459" y="207"/>
                  </a:lnTo>
                  <a:lnTo>
                    <a:pt x="464" y="196"/>
                  </a:lnTo>
                  <a:lnTo>
                    <a:pt x="472" y="199"/>
                  </a:lnTo>
                  <a:close/>
                  <a:moveTo>
                    <a:pt x="475" y="184"/>
                  </a:moveTo>
                  <a:lnTo>
                    <a:pt x="472" y="197"/>
                  </a:lnTo>
                  <a:lnTo>
                    <a:pt x="464" y="196"/>
                  </a:lnTo>
                  <a:lnTo>
                    <a:pt x="467" y="181"/>
                  </a:lnTo>
                  <a:lnTo>
                    <a:pt x="475" y="184"/>
                  </a:lnTo>
                  <a:close/>
                  <a:moveTo>
                    <a:pt x="477" y="168"/>
                  </a:moveTo>
                  <a:lnTo>
                    <a:pt x="475" y="183"/>
                  </a:lnTo>
                  <a:lnTo>
                    <a:pt x="467" y="183"/>
                  </a:lnTo>
                  <a:lnTo>
                    <a:pt x="467" y="168"/>
                  </a:lnTo>
                  <a:lnTo>
                    <a:pt x="477" y="168"/>
                  </a:lnTo>
                  <a:close/>
                  <a:moveTo>
                    <a:pt x="477" y="153"/>
                  </a:moveTo>
                  <a:lnTo>
                    <a:pt x="477" y="168"/>
                  </a:lnTo>
                  <a:lnTo>
                    <a:pt x="467" y="168"/>
                  </a:lnTo>
                  <a:lnTo>
                    <a:pt x="467" y="153"/>
                  </a:lnTo>
                  <a:lnTo>
                    <a:pt x="477" y="153"/>
                  </a:lnTo>
                  <a:close/>
                  <a:moveTo>
                    <a:pt x="473" y="139"/>
                  </a:moveTo>
                  <a:lnTo>
                    <a:pt x="477" y="152"/>
                  </a:lnTo>
                  <a:lnTo>
                    <a:pt x="467" y="153"/>
                  </a:lnTo>
                  <a:lnTo>
                    <a:pt x="465" y="140"/>
                  </a:lnTo>
                  <a:lnTo>
                    <a:pt x="473" y="139"/>
                  </a:lnTo>
                  <a:close/>
                  <a:moveTo>
                    <a:pt x="470" y="127"/>
                  </a:moveTo>
                  <a:lnTo>
                    <a:pt x="473" y="139"/>
                  </a:lnTo>
                  <a:lnTo>
                    <a:pt x="465" y="142"/>
                  </a:lnTo>
                  <a:lnTo>
                    <a:pt x="460" y="129"/>
                  </a:lnTo>
                  <a:lnTo>
                    <a:pt x="470" y="127"/>
                  </a:lnTo>
                  <a:close/>
                  <a:moveTo>
                    <a:pt x="464" y="117"/>
                  </a:moveTo>
                  <a:lnTo>
                    <a:pt x="470" y="126"/>
                  </a:lnTo>
                  <a:lnTo>
                    <a:pt x="462" y="131"/>
                  </a:lnTo>
                  <a:lnTo>
                    <a:pt x="455" y="122"/>
                  </a:lnTo>
                  <a:lnTo>
                    <a:pt x="464" y="117"/>
                  </a:lnTo>
                  <a:close/>
                  <a:moveTo>
                    <a:pt x="457" y="111"/>
                  </a:moveTo>
                  <a:lnTo>
                    <a:pt x="464" y="116"/>
                  </a:lnTo>
                  <a:lnTo>
                    <a:pt x="457" y="122"/>
                  </a:lnTo>
                  <a:lnTo>
                    <a:pt x="450" y="117"/>
                  </a:lnTo>
                  <a:lnTo>
                    <a:pt x="457" y="111"/>
                  </a:lnTo>
                  <a:close/>
                  <a:moveTo>
                    <a:pt x="454" y="109"/>
                  </a:moveTo>
                  <a:lnTo>
                    <a:pt x="455" y="109"/>
                  </a:lnTo>
                  <a:lnTo>
                    <a:pt x="452" y="119"/>
                  </a:lnTo>
                  <a:lnTo>
                    <a:pt x="450" y="117"/>
                  </a:lnTo>
                  <a:lnTo>
                    <a:pt x="454" y="109"/>
                  </a:lnTo>
                  <a:close/>
                  <a:moveTo>
                    <a:pt x="575" y="145"/>
                  </a:moveTo>
                  <a:lnTo>
                    <a:pt x="584" y="145"/>
                  </a:lnTo>
                  <a:lnTo>
                    <a:pt x="584" y="153"/>
                  </a:lnTo>
                  <a:lnTo>
                    <a:pt x="576" y="155"/>
                  </a:lnTo>
                  <a:lnTo>
                    <a:pt x="575" y="145"/>
                  </a:lnTo>
                  <a:close/>
                  <a:moveTo>
                    <a:pt x="630" y="157"/>
                  </a:moveTo>
                  <a:lnTo>
                    <a:pt x="640" y="163"/>
                  </a:lnTo>
                  <a:lnTo>
                    <a:pt x="633" y="171"/>
                  </a:lnTo>
                  <a:lnTo>
                    <a:pt x="625" y="165"/>
                  </a:lnTo>
                  <a:lnTo>
                    <a:pt x="630" y="157"/>
                  </a:lnTo>
                  <a:close/>
                  <a:moveTo>
                    <a:pt x="609" y="147"/>
                  </a:moveTo>
                  <a:lnTo>
                    <a:pt x="630" y="155"/>
                  </a:lnTo>
                  <a:lnTo>
                    <a:pt x="625" y="165"/>
                  </a:lnTo>
                  <a:lnTo>
                    <a:pt x="606" y="157"/>
                  </a:lnTo>
                  <a:lnTo>
                    <a:pt x="609" y="147"/>
                  </a:lnTo>
                  <a:close/>
                  <a:moveTo>
                    <a:pt x="586" y="145"/>
                  </a:moveTo>
                  <a:lnTo>
                    <a:pt x="607" y="147"/>
                  </a:lnTo>
                  <a:lnTo>
                    <a:pt x="606" y="157"/>
                  </a:lnTo>
                  <a:lnTo>
                    <a:pt x="584" y="153"/>
                  </a:lnTo>
                  <a:lnTo>
                    <a:pt x="586" y="145"/>
                  </a:lnTo>
                  <a:close/>
                  <a:moveTo>
                    <a:pt x="671" y="243"/>
                  </a:moveTo>
                  <a:lnTo>
                    <a:pt x="671" y="256"/>
                  </a:lnTo>
                  <a:lnTo>
                    <a:pt x="661" y="256"/>
                  </a:lnTo>
                  <a:lnTo>
                    <a:pt x="661" y="243"/>
                  </a:lnTo>
                  <a:lnTo>
                    <a:pt x="671" y="243"/>
                  </a:lnTo>
                  <a:close/>
                  <a:moveTo>
                    <a:pt x="669" y="227"/>
                  </a:moveTo>
                  <a:lnTo>
                    <a:pt x="671" y="243"/>
                  </a:lnTo>
                  <a:lnTo>
                    <a:pt x="661" y="245"/>
                  </a:lnTo>
                  <a:lnTo>
                    <a:pt x="660" y="227"/>
                  </a:lnTo>
                  <a:lnTo>
                    <a:pt x="669" y="227"/>
                  </a:lnTo>
                  <a:close/>
                  <a:moveTo>
                    <a:pt x="666" y="209"/>
                  </a:moveTo>
                  <a:lnTo>
                    <a:pt x="669" y="225"/>
                  </a:lnTo>
                  <a:lnTo>
                    <a:pt x="660" y="227"/>
                  </a:lnTo>
                  <a:lnTo>
                    <a:pt x="656" y="211"/>
                  </a:lnTo>
                  <a:lnTo>
                    <a:pt x="666" y="209"/>
                  </a:lnTo>
                  <a:close/>
                  <a:moveTo>
                    <a:pt x="660" y="193"/>
                  </a:moveTo>
                  <a:lnTo>
                    <a:pt x="664" y="209"/>
                  </a:lnTo>
                  <a:lnTo>
                    <a:pt x="656" y="211"/>
                  </a:lnTo>
                  <a:lnTo>
                    <a:pt x="651" y="196"/>
                  </a:lnTo>
                  <a:lnTo>
                    <a:pt x="660" y="193"/>
                  </a:lnTo>
                  <a:close/>
                  <a:moveTo>
                    <a:pt x="655" y="180"/>
                  </a:moveTo>
                  <a:lnTo>
                    <a:pt x="660" y="193"/>
                  </a:lnTo>
                  <a:lnTo>
                    <a:pt x="651" y="196"/>
                  </a:lnTo>
                  <a:lnTo>
                    <a:pt x="645" y="183"/>
                  </a:lnTo>
                  <a:lnTo>
                    <a:pt x="655" y="180"/>
                  </a:lnTo>
                  <a:close/>
                  <a:moveTo>
                    <a:pt x="646" y="168"/>
                  </a:moveTo>
                  <a:lnTo>
                    <a:pt x="653" y="178"/>
                  </a:lnTo>
                  <a:lnTo>
                    <a:pt x="645" y="184"/>
                  </a:lnTo>
                  <a:lnTo>
                    <a:pt x="638" y="175"/>
                  </a:lnTo>
                  <a:lnTo>
                    <a:pt x="646" y="168"/>
                  </a:lnTo>
                  <a:close/>
                  <a:moveTo>
                    <a:pt x="640" y="163"/>
                  </a:moveTo>
                  <a:lnTo>
                    <a:pt x="645" y="168"/>
                  </a:lnTo>
                  <a:lnTo>
                    <a:pt x="640" y="175"/>
                  </a:lnTo>
                  <a:lnTo>
                    <a:pt x="633" y="170"/>
                  </a:lnTo>
                  <a:lnTo>
                    <a:pt x="640" y="163"/>
                  </a:lnTo>
                  <a:close/>
                  <a:moveTo>
                    <a:pt x="566" y="147"/>
                  </a:moveTo>
                  <a:lnTo>
                    <a:pt x="573" y="145"/>
                  </a:lnTo>
                  <a:lnTo>
                    <a:pt x="576" y="155"/>
                  </a:lnTo>
                  <a:lnTo>
                    <a:pt x="570" y="157"/>
                  </a:lnTo>
                  <a:lnTo>
                    <a:pt x="566" y="147"/>
                  </a:lnTo>
                  <a:close/>
                  <a:moveTo>
                    <a:pt x="555" y="152"/>
                  </a:moveTo>
                  <a:lnTo>
                    <a:pt x="566" y="147"/>
                  </a:lnTo>
                  <a:lnTo>
                    <a:pt x="570" y="155"/>
                  </a:lnTo>
                  <a:lnTo>
                    <a:pt x="560" y="162"/>
                  </a:lnTo>
                  <a:lnTo>
                    <a:pt x="555" y="152"/>
                  </a:lnTo>
                  <a:close/>
                  <a:moveTo>
                    <a:pt x="544" y="162"/>
                  </a:moveTo>
                  <a:lnTo>
                    <a:pt x="555" y="153"/>
                  </a:lnTo>
                  <a:lnTo>
                    <a:pt x="560" y="160"/>
                  </a:lnTo>
                  <a:lnTo>
                    <a:pt x="548" y="170"/>
                  </a:lnTo>
                  <a:lnTo>
                    <a:pt x="544" y="162"/>
                  </a:lnTo>
                  <a:close/>
                  <a:moveTo>
                    <a:pt x="530" y="173"/>
                  </a:moveTo>
                  <a:lnTo>
                    <a:pt x="544" y="162"/>
                  </a:lnTo>
                  <a:lnTo>
                    <a:pt x="550" y="168"/>
                  </a:lnTo>
                  <a:lnTo>
                    <a:pt x="539" y="180"/>
                  </a:lnTo>
                  <a:lnTo>
                    <a:pt x="530" y="173"/>
                  </a:lnTo>
                  <a:close/>
                  <a:moveTo>
                    <a:pt x="519" y="186"/>
                  </a:moveTo>
                  <a:lnTo>
                    <a:pt x="530" y="173"/>
                  </a:lnTo>
                  <a:lnTo>
                    <a:pt x="539" y="180"/>
                  </a:lnTo>
                  <a:lnTo>
                    <a:pt x="527" y="193"/>
                  </a:lnTo>
                  <a:lnTo>
                    <a:pt x="519" y="186"/>
                  </a:lnTo>
                  <a:close/>
                  <a:moveTo>
                    <a:pt x="509" y="201"/>
                  </a:moveTo>
                  <a:lnTo>
                    <a:pt x="519" y="186"/>
                  </a:lnTo>
                  <a:lnTo>
                    <a:pt x="527" y="193"/>
                  </a:lnTo>
                  <a:lnTo>
                    <a:pt x="517" y="207"/>
                  </a:lnTo>
                  <a:lnTo>
                    <a:pt x="509" y="201"/>
                  </a:lnTo>
                  <a:close/>
                  <a:moveTo>
                    <a:pt x="501" y="215"/>
                  </a:moveTo>
                  <a:lnTo>
                    <a:pt x="509" y="201"/>
                  </a:lnTo>
                  <a:lnTo>
                    <a:pt x="517" y="206"/>
                  </a:lnTo>
                  <a:lnTo>
                    <a:pt x="509" y="220"/>
                  </a:lnTo>
                  <a:lnTo>
                    <a:pt x="501" y="215"/>
                  </a:lnTo>
                  <a:close/>
                  <a:moveTo>
                    <a:pt x="495" y="230"/>
                  </a:moveTo>
                  <a:lnTo>
                    <a:pt x="501" y="217"/>
                  </a:lnTo>
                  <a:lnTo>
                    <a:pt x="509" y="220"/>
                  </a:lnTo>
                  <a:lnTo>
                    <a:pt x="504" y="233"/>
                  </a:lnTo>
                  <a:lnTo>
                    <a:pt x="495" y="230"/>
                  </a:lnTo>
                  <a:close/>
                  <a:moveTo>
                    <a:pt x="491" y="243"/>
                  </a:moveTo>
                  <a:lnTo>
                    <a:pt x="495" y="230"/>
                  </a:lnTo>
                  <a:lnTo>
                    <a:pt x="504" y="233"/>
                  </a:lnTo>
                  <a:lnTo>
                    <a:pt x="501" y="245"/>
                  </a:lnTo>
                  <a:lnTo>
                    <a:pt x="491" y="243"/>
                  </a:lnTo>
                  <a:close/>
                  <a:moveTo>
                    <a:pt x="491" y="251"/>
                  </a:moveTo>
                  <a:lnTo>
                    <a:pt x="491" y="245"/>
                  </a:lnTo>
                  <a:lnTo>
                    <a:pt x="501" y="245"/>
                  </a:lnTo>
                  <a:lnTo>
                    <a:pt x="501" y="251"/>
                  </a:lnTo>
                  <a:lnTo>
                    <a:pt x="491" y="251"/>
                  </a:lnTo>
                  <a:close/>
                  <a:moveTo>
                    <a:pt x="758" y="171"/>
                  </a:moveTo>
                  <a:lnTo>
                    <a:pt x="780" y="168"/>
                  </a:lnTo>
                  <a:lnTo>
                    <a:pt x="780" y="178"/>
                  </a:lnTo>
                  <a:lnTo>
                    <a:pt x="759" y="180"/>
                  </a:lnTo>
                  <a:lnTo>
                    <a:pt x="758" y="171"/>
                  </a:lnTo>
                  <a:close/>
                  <a:moveTo>
                    <a:pt x="746" y="175"/>
                  </a:moveTo>
                  <a:lnTo>
                    <a:pt x="756" y="171"/>
                  </a:lnTo>
                  <a:lnTo>
                    <a:pt x="761" y="180"/>
                  </a:lnTo>
                  <a:lnTo>
                    <a:pt x="749" y="184"/>
                  </a:lnTo>
                  <a:lnTo>
                    <a:pt x="746" y="175"/>
                  </a:lnTo>
                  <a:close/>
                  <a:moveTo>
                    <a:pt x="826" y="180"/>
                  </a:moveTo>
                  <a:lnTo>
                    <a:pt x="841" y="191"/>
                  </a:lnTo>
                  <a:lnTo>
                    <a:pt x="836" y="197"/>
                  </a:lnTo>
                  <a:lnTo>
                    <a:pt x="821" y="188"/>
                  </a:lnTo>
                  <a:lnTo>
                    <a:pt x="826" y="180"/>
                  </a:lnTo>
                  <a:close/>
                  <a:moveTo>
                    <a:pt x="805" y="171"/>
                  </a:moveTo>
                  <a:lnTo>
                    <a:pt x="826" y="180"/>
                  </a:lnTo>
                  <a:lnTo>
                    <a:pt x="821" y="188"/>
                  </a:lnTo>
                  <a:lnTo>
                    <a:pt x="802" y="180"/>
                  </a:lnTo>
                  <a:lnTo>
                    <a:pt x="805" y="171"/>
                  </a:lnTo>
                  <a:close/>
                  <a:moveTo>
                    <a:pt x="780" y="168"/>
                  </a:moveTo>
                  <a:lnTo>
                    <a:pt x="803" y="171"/>
                  </a:lnTo>
                  <a:lnTo>
                    <a:pt x="802" y="180"/>
                  </a:lnTo>
                  <a:lnTo>
                    <a:pt x="780" y="178"/>
                  </a:lnTo>
                  <a:lnTo>
                    <a:pt x="780" y="168"/>
                  </a:lnTo>
                  <a:close/>
                  <a:moveTo>
                    <a:pt x="744" y="175"/>
                  </a:moveTo>
                  <a:lnTo>
                    <a:pt x="746" y="175"/>
                  </a:lnTo>
                  <a:lnTo>
                    <a:pt x="749" y="183"/>
                  </a:lnTo>
                  <a:lnTo>
                    <a:pt x="748" y="184"/>
                  </a:lnTo>
                  <a:lnTo>
                    <a:pt x="744" y="175"/>
                  </a:lnTo>
                  <a:close/>
                  <a:moveTo>
                    <a:pt x="735" y="181"/>
                  </a:moveTo>
                  <a:lnTo>
                    <a:pt x="744" y="175"/>
                  </a:lnTo>
                  <a:lnTo>
                    <a:pt x="749" y="183"/>
                  </a:lnTo>
                  <a:lnTo>
                    <a:pt x="740" y="189"/>
                  </a:lnTo>
                  <a:lnTo>
                    <a:pt x="735" y="181"/>
                  </a:lnTo>
                  <a:close/>
                  <a:moveTo>
                    <a:pt x="723" y="191"/>
                  </a:moveTo>
                  <a:lnTo>
                    <a:pt x="733" y="181"/>
                  </a:lnTo>
                  <a:lnTo>
                    <a:pt x="740" y="189"/>
                  </a:lnTo>
                  <a:lnTo>
                    <a:pt x="730" y="199"/>
                  </a:lnTo>
                  <a:lnTo>
                    <a:pt x="723" y="191"/>
                  </a:lnTo>
                  <a:close/>
                  <a:moveTo>
                    <a:pt x="713" y="204"/>
                  </a:moveTo>
                  <a:lnTo>
                    <a:pt x="723" y="193"/>
                  </a:lnTo>
                  <a:lnTo>
                    <a:pt x="731" y="197"/>
                  </a:lnTo>
                  <a:lnTo>
                    <a:pt x="722" y="211"/>
                  </a:lnTo>
                  <a:lnTo>
                    <a:pt x="713" y="204"/>
                  </a:lnTo>
                  <a:close/>
                  <a:moveTo>
                    <a:pt x="705" y="220"/>
                  </a:moveTo>
                  <a:lnTo>
                    <a:pt x="713" y="206"/>
                  </a:lnTo>
                  <a:lnTo>
                    <a:pt x="722" y="211"/>
                  </a:lnTo>
                  <a:lnTo>
                    <a:pt x="713" y="225"/>
                  </a:lnTo>
                  <a:lnTo>
                    <a:pt x="705" y="220"/>
                  </a:lnTo>
                  <a:close/>
                  <a:moveTo>
                    <a:pt x="699" y="237"/>
                  </a:moveTo>
                  <a:lnTo>
                    <a:pt x="705" y="220"/>
                  </a:lnTo>
                  <a:lnTo>
                    <a:pt x="713" y="224"/>
                  </a:lnTo>
                  <a:lnTo>
                    <a:pt x="707" y="240"/>
                  </a:lnTo>
                  <a:lnTo>
                    <a:pt x="699" y="237"/>
                  </a:lnTo>
                  <a:close/>
                  <a:moveTo>
                    <a:pt x="694" y="253"/>
                  </a:moveTo>
                  <a:lnTo>
                    <a:pt x="697" y="237"/>
                  </a:lnTo>
                  <a:lnTo>
                    <a:pt x="707" y="240"/>
                  </a:lnTo>
                  <a:lnTo>
                    <a:pt x="702" y="256"/>
                  </a:lnTo>
                  <a:lnTo>
                    <a:pt x="694" y="253"/>
                  </a:lnTo>
                  <a:close/>
                  <a:moveTo>
                    <a:pt x="692" y="260"/>
                  </a:moveTo>
                  <a:lnTo>
                    <a:pt x="692" y="255"/>
                  </a:lnTo>
                  <a:lnTo>
                    <a:pt x="702" y="256"/>
                  </a:lnTo>
                  <a:lnTo>
                    <a:pt x="702" y="261"/>
                  </a:lnTo>
                  <a:lnTo>
                    <a:pt x="692" y="260"/>
                  </a:lnTo>
                  <a:close/>
                  <a:moveTo>
                    <a:pt x="869" y="297"/>
                  </a:moveTo>
                  <a:lnTo>
                    <a:pt x="869" y="297"/>
                  </a:lnTo>
                  <a:lnTo>
                    <a:pt x="859" y="294"/>
                  </a:lnTo>
                  <a:lnTo>
                    <a:pt x="859" y="294"/>
                  </a:lnTo>
                  <a:lnTo>
                    <a:pt x="869" y="297"/>
                  </a:lnTo>
                  <a:close/>
                  <a:moveTo>
                    <a:pt x="870" y="287"/>
                  </a:moveTo>
                  <a:lnTo>
                    <a:pt x="869" y="297"/>
                  </a:lnTo>
                  <a:lnTo>
                    <a:pt x="859" y="294"/>
                  </a:lnTo>
                  <a:lnTo>
                    <a:pt x="860" y="284"/>
                  </a:lnTo>
                  <a:lnTo>
                    <a:pt x="870" y="287"/>
                  </a:lnTo>
                  <a:close/>
                  <a:moveTo>
                    <a:pt x="872" y="273"/>
                  </a:moveTo>
                  <a:lnTo>
                    <a:pt x="870" y="286"/>
                  </a:lnTo>
                  <a:lnTo>
                    <a:pt x="860" y="286"/>
                  </a:lnTo>
                  <a:lnTo>
                    <a:pt x="862" y="273"/>
                  </a:lnTo>
                  <a:lnTo>
                    <a:pt x="872" y="273"/>
                  </a:lnTo>
                  <a:close/>
                  <a:moveTo>
                    <a:pt x="870" y="258"/>
                  </a:moveTo>
                  <a:lnTo>
                    <a:pt x="872" y="273"/>
                  </a:lnTo>
                  <a:lnTo>
                    <a:pt x="862" y="273"/>
                  </a:lnTo>
                  <a:lnTo>
                    <a:pt x="860" y="260"/>
                  </a:lnTo>
                  <a:lnTo>
                    <a:pt x="870" y="258"/>
                  </a:lnTo>
                  <a:close/>
                  <a:moveTo>
                    <a:pt x="867" y="243"/>
                  </a:moveTo>
                  <a:lnTo>
                    <a:pt x="870" y="258"/>
                  </a:lnTo>
                  <a:lnTo>
                    <a:pt x="860" y="260"/>
                  </a:lnTo>
                  <a:lnTo>
                    <a:pt x="857" y="245"/>
                  </a:lnTo>
                  <a:lnTo>
                    <a:pt x="867" y="243"/>
                  </a:lnTo>
                  <a:close/>
                  <a:moveTo>
                    <a:pt x="864" y="229"/>
                  </a:moveTo>
                  <a:lnTo>
                    <a:pt x="867" y="243"/>
                  </a:lnTo>
                  <a:lnTo>
                    <a:pt x="859" y="246"/>
                  </a:lnTo>
                  <a:lnTo>
                    <a:pt x="854" y="232"/>
                  </a:lnTo>
                  <a:lnTo>
                    <a:pt x="864" y="229"/>
                  </a:lnTo>
                  <a:close/>
                  <a:moveTo>
                    <a:pt x="859" y="215"/>
                  </a:moveTo>
                  <a:lnTo>
                    <a:pt x="864" y="229"/>
                  </a:lnTo>
                  <a:lnTo>
                    <a:pt x="854" y="232"/>
                  </a:lnTo>
                  <a:lnTo>
                    <a:pt x="849" y="219"/>
                  </a:lnTo>
                  <a:lnTo>
                    <a:pt x="859" y="215"/>
                  </a:lnTo>
                  <a:close/>
                  <a:moveTo>
                    <a:pt x="852" y="204"/>
                  </a:moveTo>
                  <a:lnTo>
                    <a:pt x="859" y="214"/>
                  </a:lnTo>
                  <a:lnTo>
                    <a:pt x="849" y="219"/>
                  </a:lnTo>
                  <a:lnTo>
                    <a:pt x="844" y="207"/>
                  </a:lnTo>
                  <a:lnTo>
                    <a:pt x="852" y="204"/>
                  </a:lnTo>
                  <a:close/>
                  <a:moveTo>
                    <a:pt x="846" y="194"/>
                  </a:moveTo>
                  <a:lnTo>
                    <a:pt x="852" y="202"/>
                  </a:lnTo>
                  <a:lnTo>
                    <a:pt x="844" y="209"/>
                  </a:lnTo>
                  <a:lnTo>
                    <a:pt x="838" y="199"/>
                  </a:lnTo>
                  <a:lnTo>
                    <a:pt x="846" y="194"/>
                  </a:lnTo>
                  <a:close/>
                  <a:moveTo>
                    <a:pt x="841" y="191"/>
                  </a:moveTo>
                  <a:lnTo>
                    <a:pt x="844" y="193"/>
                  </a:lnTo>
                  <a:lnTo>
                    <a:pt x="839" y="201"/>
                  </a:lnTo>
                  <a:lnTo>
                    <a:pt x="836" y="197"/>
                  </a:lnTo>
                  <a:lnTo>
                    <a:pt x="841" y="191"/>
                  </a:lnTo>
                  <a:close/>
                  <a:moveTo>
                    <a:pt x="125" y="217"/>
                  </a:moveTo>
                  <a:lnTo>
                    <a:pt x="148" y="214"/>
                  </a:lnTo>
                  <a:lnTo>
                    <a:pt x="148" y="224"/>
                  </a:lnTo>
                  <a:lnTo>
                    <a:pt x="127" y="227"/>
                  </a:lnTo>
                  <a:lnTo>
                    <a:pt x="125" y="217"/>
                  </a:lnTo>
                  <a:close/>
                  <a:moveTo>
                    <a:pt x="103" y="225"/>
                  </a:moveTo>
                  <a:lnTo>
                    <a:pt x="124" y="217"/>
                  </a:lnTo>
                  <a:lnTo>
                    <a:pt x="127" y="225"/>
                  </a:lnTo>
                  <a:lnTo>
                    <a:pt x="107" y="233"/>
                  </a:lnTo>
                  <a:lnTo>
                    <a:pt x="103" y="225"/>
                  </a:lnTo>
                  <a:close/>
                  <a:moveTo>
                    <a:pt x="85" y="238"/>
                  </a:moveTo>
                  <a:lnTo>
                    <a:pt x="103" y="225"/>
                  </a:lnTo>
                  <a:lnTo>
                    <a:pt x="107" y="233"/>
                  </a:lnTo>
                  <a:lnTo>
                    <a:pt x="89" y="246"/>
                  </a:lnTo>
                  <a:lnTo>
                    <a:pt x="85" y="238"/>
                  </a:lnTo>
                  <a:close/>
                  <a:moveTo>
                    <a:pt x="76" y="248"/>
                  </a:moveTo>
                  <a:lnTo>
                    <a:pt x="83" y="240"/>
                  </a:lnTo>
                  <a:lnTo>
                    <a:pt x="91" y="246"/>
                  </a:lnTo>
                  <a:lnTo>
                    <a:pt x="85" y="253"/>
                  </a:lnTo>
                  <a:lnTo>
                    <a:pt x="76" y="248"/>
                  </a:lnTo>
                  <a:close/>
                  <a:moveTo>
                    <a:pt x="68" y="356"/>
                  </a:moveTo>
                  <a:lnTo>
                    <a:pt x="68" y="356"/>
                  </a:lnTo>
                  <a:lnTo>
                    <a:pt x="78" y="356"/>
                  </a:lnTo>
                  <a:lnTo>
                    <a:pt x="78" y="356"/>
                  </a:lnTo>
                  <a:lnTo>
                    <a:pt x="68" y="356"/>
                  </a:lnTo>
                  <a:close/>
                  <a:moveTo>
                    <a:pt x="194" y="225"/>
                  </a:moveTo>
                  <a:lnTo>
                    <a:pt x="199" y="229"/>
                  </a:lnTo>
                  <a:lnTo>
                    <a:pt x="194" y="237"/>
                  </a:lnTo>
                  <a:lnTo>
                    <a:pt x="189" y="233"/>
                  </a:lnTo>
                  <a:lnTo>
                    <a:pt x="194" y="225"/>
                  </a:lnTo>
                  <a:close/>
                  <a:moveTo>
                    <a:pt x="173" y="217"/>
                  </a:moveTo>
                  <a:lnTo>
                    <a:pt x="192" y="225"/>
                  </a:lnTo>
                  <a:lnTo>
                    <a:pt x="189" y="233"/>
                  </a:lnTo>
                  <a:lnTo>
                    <a:pt x="168" y="225"/>
                  </a:lnTo>
                  <a:lnTo>
                    <a:pt x="173" y="217"/>
                  </a:lnTo>
                  <a:close/>
                  <a:moveTo>
                    <a:pt x="148" y="214"/>
                  </a:moveTo>
                  <a:lnTo>
                    <a:pt x="171" y="217"/>
                  </a:lnTo>
                  <a:lnTo>
                    <a:pt x="169" y="227"/>
                  </a:lnTo>
                  <a:lnTo>
                    <a:pt x="148" y="224"/>
                  </a:lnTo>
                  <a:lnTo>
                    <a:pt x="148" y="214"/>
                  </a:lnTo>
                  <a:close/>
                  <a:moveTo>
                    <a:pt x="223" y="256"/>
                  </a:moveTo>
                  <a:lnTo>
                    <a:pt x="230" y="268"/>
                  </a:lnTo>
                  <a:lnTo>
                    <a:pt x="220" y="273"/>
                  </a:lnTo>
                  <a:lnTo>
                    <a:pt x="215" y="260"/>
                  </a:lnTo>
                  <a:lnTo>
                    <a:pt x="223" y="256"/>
                  </a:lnTo>
                  <a:close/>
                  <a:moveTo>
                    <a:pt x="214" y="243"/>
                  </a:moveTo>
                  <a:lnTo>
                    <a:pt x="223" y="255"/>
                  </a:lnTo>
                  <a:lnTo>
                    <a:pt x="215" y="261"/>
                  </a:lnTo>
                  <a:lnTo>
                    <a:pt x="207" y="248"/>
                  </a:lnTo>
                  <a:lnTo>
                    <a:pt x="214" y="243"/>
                  </a:lnTo>
                  <a:close/>
                  <a:moveTo>
                    <a:pt x="204" y="232"/>
                  </a:moveTo>
                  <a:lnTo>
                    <a:pt x="214" y="242"/>
                  </a:lnTo>
                  <a:lnTo>
                    <a:pt x="207" y="248"/>
                  </a:lnTo>
                  <a:lnTo>
                    <a:pt x="197" y="238"/>
                  </a:lnTo>
                  <a:lnTo>
                    <a:pt x="204" y="232"/>
                  </a:lnTo>
                  <a:close/>
                  <a:moveTo>
                    <a:pt x="199" y="229"/>
                  </a:moveTo>
                  <a:lnTo>
                    <a:pt x="202" y="232"/>
                  </a:lnTo>
                  <a:lnTo>
                    <a:pt x="197" y="240"/>
                  </a:lnTo>
                  <a:lnTo>
                    <a:pt x="194" y="237"/>
                  </a:lnTo>
                  <a:lnTo>
                    <a:pt x="199" y="229"/>
                  </a:lnTo>
                  <a:close/>
                  <a:moveTo>
                    <a:pt x="75" y="248"/>
                  </a:moveTo>
                  <a:lnTo>
                    <a:pt x="76" y="246"/>
                  </a:lnTo>
                  <a:lnTo>
                    <a:pt x="83" y="253"/>
                  </a:lnTo>
                  <a:lnTo>
                    <a:pt x="83" y="255"/>
                  </a:lnTo>
                  <a:lnTo>
                    <a:pt x="75" y="248"/>
                  </a:lnTo>
                  <a:close/>
                  <a:moveTo>
                    <a:pt x="70" y="258"/>
                  </a:moveTo>
                  <a:lnTo>
                    <a:pt x="75" y="250"/>
                  </a:lnTo>
                  <a:lnTo>
                    <a:pt x="83" y="255"/>
                  </a:lnTo>
                  <a:lnTo>
                    <a:pt x="78" y="263"/>
                  </a:lnTo>
                  <a:lnTo>
                    <a:pt x="70" y="258"/>
                  </a:lnTo>
                  <a:close/>
                  <a:moveTo>
                    <a:pt x="65" y="269"/>
                  </a:moveTo>
                  <a:lnTo>
                    <a:pt x="68" y="258"/>
                  </a:lnTo>
                  <a:lnTo>
                    <a:pt x="78" y="261"/>
                  </a:lnTo>
                  <a:lnTo>
                    <a:pt x="73" y="274"/>
                  </a:lnTo>
                  <a:lnTo>
                    <a:pt x="65" y="269"/>
                  </a:lnTo>
                  <a:close/>
                  <a:moveTo>
                    <a:pt x="62" y="284"/>
                  </a:moveTo>
                  <a:lnTo>
                    <a:pt x="65" y="271"/>
                  </a:lnTo>
                  <a:lnTo>
                    <a:pt x="75" y="273"/>
                  </a:lnTo>
                  <a:lnTo>
                    <a:pt x="71" y="286"/>
                  </a:lnTo>
                  <a:lnTo>
                    <a:pt x="62" y="284"/>
                  </a:lnTo>
                  <a:close/>
                  <a:moveTo>
                    <a:pt x="60" y="299"/>
                  </a:moveTo>
                  <a:lnTo>
                    <a:pt x="62" y="284"/>
                  </a:lnTo>
                  <a:lnTo>
                    <a:pt x="71" y="286"/>
                  </a:lnTo>
                  <a:lnTo>
                    <a:pt x="68" y="300"/>
                  </a:lnTo>
                  <a:lnTo>
                    <a:pt x="60" y="299"/>
                  </a:lnTo>
                  <a:close/>
                  <a:moveTo>
                    <a:pt x="58" y="305"/>
                  </a:moveTo>
                  <a:lnTo>
                    <a:pt x="60" y="300"/>
                  </a:lnTo>
                  <a:lnTo>
                    <a:pt x="68" y="300"/>
                  </a:lnTo>
                  <a:lnTo>
                    <a:pt x="68" y="305"/>
                  </a:lnTo>
                  <a:lnTo>
                    <a:pt x="58" y="305"/>
                  </a:lnTo>
                  <a:close/>
                  <a:moveTo>
                    <a:pt x="548" y="215"/>
                  </a:moveTo>
                  <a:lnTo>
                    <a:pt x="570" y="212"/>
                  </a:lnTo>
                  <a:lnTo>
                    <a:pt x="571" y="222"/>
                  </a:lnTo>
                  <a:lnTo>
                    <a:pt x="548" y="224"/>
                  </a:lnTo>
                  <a:lnTo>
                    <a:pt x="548" y="215"/>
                  </a:lnTo>
                  <a:close/>
                  <a:moveTo>
                    <a:pt x="526" y="224"/>
                  </a:moveTo>
                  <a:lnTo>
                    <a:pt x="547" y="215"/>
                  </a:lnTo>
                  <a:lnTo>
                    <a:pt x="550" y="224"/>
                  </a:lnTo>
                  <a:lnTo>
                    <a:pt x="529" y="232"/>
                  </a:lnTo>
                  <a:lnTo>
                    <a:pt x="526" y="224"/>
                  </a:lnTo>
                  <a:close/>
                  <a:moveTo>
                    <a:pt x="506" y="237"/>
                  </a:moveTo>
                  <a:lnTo>
                    <a:pt x="526" y="224"/>
                  </a:lnTo>
                  <a:lnTo>
                    <a:pt x="530" y="232"/>
                  </a:lnTo>
                  <a:lnTo>
                    <a:pt x="513" y="245"/>
                  </a:lnTo>
                  <a:lnTo>
                    <a:pt x="506" y="237"/>
                  </a:lnTo>
                  <a:close/>
                  <a:moveTo>
                    <a:pt x="496" y="250"/>
                  </a:moveTo>
                  <a:lnTo>
                    <a:pt x="506" y="238"/>
                  </a:lnTo>
                  <a:lnTo>
                    <a:pt x="513" y="245"/>
                  </a:lnTo>
                  <a:lnTo>
                    <a:pt x="504" y="256"/>
                  </a:lnTo>
                  <a:lnTo>
                    <a:pt x="496" y="250"/>
                  </a:lnTo>
                  <a:close/>
                  <a:moveTo>
                    <a:pt x="651" y="256"/>
                  </a:moveTo>
                  <a:lnTo>
                    <a:pt x="651" y="258"/>
                  </a:lnTo>
                  <a:lnTo>
                    <a:pt x="642" y="261"/>
                  </a:lnTo>
                  <a:lnTo>
                    <a:pt x="642" y="260"/>
                  </a:lnTo>
                  <a:lnTo>
                    <a:pt x="651" y="256"/>
                  </a:lnTo>
                  <a:close/>
                  <a:moveTo>
                    <a:pt x="637" y="238"/>
                  </a:moveTo>
                  <a:lnTo>
                    <a:pt x="650" y="255"/>
                  </a:lnTo>
                  <a:lnTo>
                    <a:pt x="643" y="261"/>
                  </a:lnTo>
                  <a:lnTo>
                    <a:pt x="628" y="245"/>
                  </a:lnTo>
                  <a:lnTo>
                    <a:pt x="637" y="238"/>
                  </a:lnTo>
                  <a:close/>
                  <a:moveTo>
                    <a:pt x="617" y="224"/>
                  </a:moveTo>
                  <a:lnTo>
                    <a:pt x="635" y="237"/>
                  </a:lnTo>
                  <a:lnTo>
                    <a:pt x="630" y="245"/>
                  </a:lnTo>
                  <a:lnTo>
                    <a:pt x="611" y="232"/>
                  </a:lnTo>
                  <a:lnTo>
                    <a:pt x="617" y="224"/>
                  </a:lnTo>
                  <a:close/>
                  <a:moveTo>
                    <a:pt x="596" y="215"/>
                  </a:moveTo>
                  <a:lnTo>
                    <a:pt x="615" y="224"/>
                  </a:lnTo>
                  <a:lnTo>
                    <a:pt x="612" y="232"/>
                  </a:lnTo>
                  <a:lnTo>
                    <a:pt x="591" y="224"/>
                  </a:lnTo>
                  <a:lnTo>
                    <a:pt x="596" y="215"/>
                  </a:lnTo>
                  <a:close/>
                  <a:moveTo>
                    <a:pt x="571" y="212"/>
                  </a:moveTo>
                  <a:lnTo>
                    <a:pt x="594" y="215"/>
                  </a:lnTo>
                  <a:lnTo>
                    <a:pt x="593" y="224"/>
                  </a:lnTo>
                  <a:lnTo>
                    <a:pt x="570" y="222"/>
                  </a:lnTo>
                  <a:lnTo>
                    <a:pt x="571" y="212"/>
                  </a:lnTo>
                  <a:close/>
                  <a:moveTo>
                    <a:pt x="339" y="240"/>
                  </a:moveTo>
                  <a:lnTo>
                    <a:pt x="362" y="238"/>
                  </a:lnTo>
                  <a:lnTo>
                    <a:pt x="364" y="246"/>
                  </a:lnTo>
                  <a:lnTo>
                    <a:pt x="341" y="250"/>
                  </a:lnTo>
                  <a:lnTo>
                    <a:pt x="339" y="240"/>
                  </a:lnTo>
                  <a:close/>
                  <a:moveTo>
                    <a:pt x="318" y="250"/>
                  </a:moveTo>
                  <a:lnTo>
                    <a:pt x="338" y="240"/>
                  </a:lnTo>
                  <a:lnTo>
                    <a:pt x="343" y="250"/>
                  </a:lnTo>
                  <a:lnTo>
                    <a:pt x="321" y="258"/>
                  </a:lnTo>
                  <a:lnTo>
                    <a:pt x="318" y="250"/>
                  </a:lnTo>
                  <a:close/>
                  <a:moveTo>
                    <a:pt x="300" y="261"/>
                  </a:moveTo>
                  <a:lnTo>
                    <a:pt x="317" y="250"/>
                  </a:lnTo>
                  <a:lnTo>
                    <a:pt x="321" y="258"/>
                  </a:lnTo>
                  <a:lnTo>
                    <a:pt x="307" y="269"/>
                  </a:lnTo>
                  <a:lnTo>
                    <a:pt x="300" y="261"/>
                  </a:lnTo>
                  <a:close/>
                  <a:moveTo>
                    <a:pt x="408" y="250"/>
                  </a:moveTo>
                  <a:lnTo>
                    <a:pt x="421" y="260"/>
                  </a:lnTo>
                  <a:lnTo>
                    <a:pt x="416" y="266"/>
                  </a:lnTo>
                  <a:lnTo>
                    <a:pt x="403" y="258"/>
                  </a:lnTo>
                  <a:lnTo>
                    <a:pt x="408" y="250"/>
                  </a:lnTo>
                  <a:close/>
                  <a:moveTo>
                    <a:pt x="387" y="240"/>
                  </a:moveTo>
                  <a:lnTo>
                    <a:pt x="408" y="250"/>
                  </a:lnTo>
                  <a:lnTo>
                    <a:pt x="405" y="258"/>
                  </a:lnTo>
                  <a:lnTo>
                    <a:pt x="383" y="250"/>
                  </a:lnTo>
                  <a:lnTo>
                    <a:pt x="387" y="240"/>
                  </a:lnTo>
                  <a:close/>
                  <a:moveTo>
                    <a:pt x="364" y="238"/>
                  </a:moveTo>
                  <a:lnTo>
                    <a:pt x="385" y="240"/>
                  </a:lnTo>
                  <a:lnTo>
                    <a:pt x="383" y="250"/>
                  </a:lnTo>
                  <a:lnTo>
                    <a:pt x="362" y="246"/>
                  </a:lnTo>
                  <a:lnTo>
                    <a:pt x="364" y="238"/>
                  </a:lnTo>
                  <a:close/>
                  <a:moveTo>
                    <a:pt x="748" y="232"/>
                  </a:moveTo>
                  <a:lnTo>
                    <a:pt x="769" y="230"/>
                  </a:lnTo>
                  <a:lnTo>
                    <a:pt x="771" y="240"/>
                  </a:lnTo>
                  <a:lnTo>
                    <a:pt x="748" y="242"/>
                  </a:lnTo>
                  <a:lnTo>
                    <a:pt x="748" y="232"/>
                  </a:lnTo>
                  <a:close/>
                  <a:moveTo>
                    <a:pt x="725" y="242"/>
                  </a:moveTo>
                  <a:lnTo>
                    <a:pt x="746" y="233"/>
                  </a:lnTo>
                  <a:lnTo>
                    <a:pt x="749" y="242"/>
                  </a:lnTo>
                  <a:lnTo>
                    <a:pt x="728" y="250"/>
                  </a:lnTo>
                  <a:lnTo>
                    <a:pt x="725" y="242"/>
                  </a:lnTo>
                  <a:close/>
                  <a:moveTo>
                    <a:pt x="705" y="255"/>
                  </a:moveTo>
                  <a:lnTo>
                    <a:pt x="725" y="242"/>
                  </a:lnTo>
                  <a:lnTo>
                    <a:pt x="730" y="250"/>
                  </a:lnTo>
                  <a:lnTo>
                    <a:pt x="712" y="263"/>
                  </a:lnTo>
                  <a:lnTo>
                    <a:pt x="705" y="255"/>
                  </a:lnTo>
                  <a:close/>
                  <a:moveTo>
                    <a:pt x="700" y="261"/>
                  </a:moveTo>
                  <a:lnTo>
                    <a:pt x="705" y="256"/>
                  </a:lnTo>
                  <a:lnTo>
                    <a:pt x="712" y="261"/>
                  </a:lnTo>
                  <a:lnTo>
                    <a:pt x="709" y="268"/>
                  </a:lnTo>
                  <a:lnTo>
                    <a:pt x="700" y="261"/>
                  </a:lnTo>
                  <a:close/>
                  <a:moveTo>
                    <a:pt x="851" y="274"/>
                  </a:moveTo>
                  <a:lnTo>
                    <a:pt x="859" y="291"/>
                  </a:lnTo>
                  <a:lnTo>
                    <a:pt x="849" y="295"/>
                  </a:lnTo>
                  <a:lnTo>
                    <a:pt x="841" y="278"/>
                  </a:lnTo>
                  <a:lnTo>
                    <a:pt x="851" y="274"/>
                  </a:lnTo>
                  <a:close/>
                  <a:moveTo>
                    <a:pt x="836" y="256"/>
                  </a:moveTo>
                  <a:lnTo>
                    <a:pt x="849" y="273"/>
                  </a:lnTo>
                  <a:lnTo>
                    <a:pt x="842" y="279"/>
                  </a:lnTo>
                  <a:lnTo>
                    <a:pt x="828" y="261"/>
                  </a:lnTo>
                  <a:lnTo>
                    <a:pt x="836" y="256"/>
                  </a:lnTo>
                  <a:close/>
                  <a:moveTo>
                    <a:pt x="816" y="242"/>
                  </a:moveTo>
                  <a:lnTo>
                    <a:pt x="834" y="255"/>
                  </a:lnTo>
                  <a:lnTo>
                    <a:pt x="829" y="263"/>
                  </a:lnTo>
                  <a:lnTo>
                    <a:pt x="810" y="250"/>
                  </a:lnTo>
                  <a:lnTo>
                    <a:pt x="816" y="242"/>
                  </a:lnTo>
                  <a:close/>
                  <a:moveTo>
                    <a:pt x="793" y="233"/>
                  </a:moveTo>
                  <a:lnTo>
                    <a:pt x="815" y="242"/>
                  </a:lnTo>
                  <a:lnTo>
                    <a:pt x="811" y="250"/>
                  </a:lnTo>
                  <a:lnTo>
                    <a:pt x="790" y="242"/>
                  </a:lnTo>
                  <a:lnTo>
                    <a:pt x="793" y="233"/>
                  </a:lnTo>
                  <a:close/>
                  <a:moveTo>
                    <a:pt x="771" y="230"/>
                  </a:moveTo>
                  <a:lnTo>
                    <a:pt x="793" y="232"/>
                  </a:lnTo>
                  <a:lnTo>
                    <a:pt x="792" y="242"/>
                  </a:lnTo>
                  <a:lnTo>
                    <a:pt x="769" y="240"/>
                  </a:lnTo>
                  <a:lnTo>
                    <a:pt x="771" y="230"/>
                  </a:lnTo>
                  <a:close/>
                  <a:moveTo>
                    <a:pt x="142" y="250"/>
                  </a:moveTo>
                  <a:lnTo>
                    <a:pt x="165" y="246"/>
                  </a:lnTo>
                  <a:lnTo>
                    <a:pt x="165" y="256"/>
                  </a:lnTo>
                  <a:lnTo>
                    <a:pt x="143" y="260"/>
                  </a:lnTo>
                  <a:lnTo>
                    <a:pt x="142" y="250"/>
                  </a:lnTo>
                  <a:close/>
                  <a:moveTo>
                    <a:pt x="120" y="258"/>
                  </a:moveTo>
                  <a:lnTo>
                    <a:pt x="140" y="250"/>
                  </a:lnTo>
                  <a:lnTo>
                    <a:pt x="143" y="260"/>
                  </a:lnTo>
                  <a:lnTo>
                    <a:pt x="124" y="268"/>
                  </a:lnTo>
                  <a:lnTo>
                    <a:pt x="120" y="258"/>
                  </a:lnTo>
                  <a:close/>
                  <a:moveTo>
                    <a:pt x="101" y="273"/>
                  </a:moveTo>
                  <a:lnTo>
                    <a:pt x="119" y="260"/>
                  </a:lnTo>
                  <a:lnTo>
                    <a:pt x="124" y="268"/>
                  </a:lnTo>
                  <a:lnTo>
                    <a:pt x="106" y="281"/>
                  </a:lnTo>
                  <a:lnTo>
                    <a:pt x="101" y="273"/>
                  </a:lnTo>
                  <a:close/>
                  <a:moveTo>
                    <a:pt x="85" y="291"/>
                  </a:moveTo>
                  <a:lnTo>
                    <a:pt x="99" y="273"/>
                  </a:lnTo>
                  <a:lnTo>
                    <a:pt x="107" y="279"/>
                  </a:lnTo>
                  <a:lnTo>
                    <a:pt x="93" y="297"/>
                  </a:lnTo>
                  <a:lnTo>
                    <a:pt x="85" y="291"/>
                  </a:lnTo>
                  <a:close/>
                  <a:moveTo>
                    <a:pt x="83" y="295"/>
                  </a:moveTo>
                  <a:lnTo>
                    <a:pt x="85" y="292"/>
                  </a:lnTo>
                  <a:lnTo>
                    <a:pt x="93" y="295"/>
                  </a:lnTo>
                  <a:lnTo>
                    <a:pt x="91" y="299"/>
                  </a:lnTo>
                  <a:lnTo>
                    <a:pt x="83" y="295"/>
                  </a:lnTo>
                  <a:close/>
                  <a:moveTo>
                    <a:pt x="129" y="429"/>
                  </a:moveTo>
                  <a:lnTo>
                    <a:pt x="117" y="423"/>
                  </a:lnTo>
                  <a:lnTo>
                    <a:pt x="122" y="413"/>
                  </a:lnTo>
                  <a:lnTo>
                    <a:pt x="134" y="421"/>
                  </a:lnTo>
                  <a:lnTo>
                    <a:pt x="129" y="429"/>
                  </a:lnTo>
                  <a:close/>
                  <a:moveTo>
                    <a:pt x="145" y="433"/>
                  </a:moveTo>
                  <a:lnTo>
                    <a:pt x="130" y="429"/>
                  </a:lnTo>
                  <a:lnTo>
                    <a:pt x="134" y="420"/>
                  </a:lnTo>
                  <a:lnTo>
                    <a:pt x="147" y="424"/>
                  </a:lnTo>
                  <a:lnTo>
                    <a:pt x="145" y="433"/>
                  </a:lnTo>
                  <a:close/>
                  <a:moveTo>
                    <a:pt x="210" y="260"/>
                  </a:moveTo>
                  <a:lnTo>
                    <a:pt x="223" y="269"/>
                  </a:lnTo>
                  <a:lnTo>
                    <a:pt x="218" y="276"/>
                  </a:lnTo>
                  <a:lnTo>
                    <a:pt x="205" y="268"/>
                  </a:lnTo>
                  <a:lnTo>
                    <a:pt x="210" y="260"/>
                  </a:lnTo>
                  <a:close/>
                  <a:moveTo>
                    <a:pt x="189" y="250"/>
                  </a:moveTo>
                  <a:lnTo>
                    <a:pt x="209" y="258"/>
                  </a:lnTo>
                  <a:lnTo>
                    <a:pt x="205" y="268"/>
                  </a:lnTo>
                  <a:lnTo>
                    <a:pt x="186" y="260"/>
                  </a:lnTo>
                  <a:lnTo>
                    <a:pt x="189" y="250"/>
                  </a:lnTo>
                  <a:close/>
                  <a:moveTo>
                    <a:pt x="165" y="246"/>
                  </a:moveTo>
                  <a:lnTo>
                    <a:pt x="187" y="250"/>
                  </a:lnTo>
                  <a:lnTo>
                    <a:pt x="186" y="260"/>
                  </a:lnTo>
                  <a:lnTo>
                    <a:pt x="165" y="256"/>
                  </a:lnTo>
                  <a:lnTo>
                    <a:pt x="165" y="246"/>
                  </a:lnTo>
                  <a:close/>
                  <a:moveTo>
                    <a:pt x="816" y="418"/>
                  </a:moveTo>
                  <a:lnTo>
                    <a:pt x="802" y="410"/>
                  </a:lnTo>
                  <a:lnTo>
                    <a:pt x="807" y="402"/>
                  </a:lnTo>
                  <a:lnTo>
                    <a:pt x="821" y="410"/>
                  </a:lnTo>
                  <a:lnTo>
                    <a:pt x="816" y="418"/>
                  </a:lnTo>
                  <a:close/>
                  <a:moveTo>
                    <a:pt x="833" y="423"/>
                  </a:moveTo>
                  <a:lnTo>
                    <a:pt x="816" y="418"/>
                  </a:lnTo>
                  <a:lnTo>
                    <a:pt x="820" y="410"/>
                  </a:lnTo>
                  <a:lnTo>
                    <a:pt x="834" y="413"/>
                  </a:lnTo>
                  <a:lnTo>
                    <a:pt x="833" y="423"/>
                  </a:lnTo>
                  <a:close/>
                  <a:moveTo>
                    <a:pt x="849" y="423"/>
                  </a:moveTo>
                  <a:lnTo>
                    <a:pt x="834" y="423"/>
                  </a:lnTo>
                  <a:lnTo>
                    <a:pt x="834" y="413"/>
                  </a:lnTo>
                  <a:lnTo>
                    <a:pt x="849" y="413"/>
                  </a:lnTo>
                  <a:lnTo>
                    <a:pt x="849" y="423"/>
                  </a:lnTo>
                  <a:close/>
                  <a:moveTo>
                    <a:pt x="865" y="418"/>
                  </a:moveTo>
                  <a:lnTo>
                    <a:pt x="851" y="423"/>
                  </a:lnTo>
                  <a:lnTo>
                    <a:pt x="847" y="413"/>
                  </a:lnTo>
                  <a:lnTo>
                    <a:pt x="864" y="410"/>
                  </a:lnTo>
                  <a:lnTo>
                    <a:pt x="865" y="418"/>
                  </a:lnTo>
                  <a:close/>
                  <a:moveTo>
                    <a:pt x="882" y="410"/>
                  </a:moveTo>
                  <a:lnTo>
                    <a:pt x="867" y="418"/>
                  </a:lnTo>
                  <a:lnTo>
                    <a:pt x="862" y="410"/>
                  </a:lnTo>
                  <a:lnTo>
                    <a:pt x="877" y="402"/>
                  </a:lnTo>
                  <a:lnTo>
                    <a:pt x="882" y="410"/>
                  </a:lnTo>
                  <a:close/>
                  <a:moveTo>
                    <a:pt x="893" y="398"/>
                  </a:moveTo>
                  <a:lnTo>
                    <a:pt x="882" y="410"/>
                  </a:lnTo>
                  <a:lnTo>
                    <a:pt x="875" y="403"/>
                  </a:lnTo>
                  <a:lnTo>
                    <a:pt x="887" y="392"/>
                  </a:lnTo>
                  <a:lnTo>
                    <a:pt x="893" y="398"/>
                  </a:lnTo>
                  <a:close/>
                  <a:moveTo>
                    <a:pt x="903" y="384"/>
                  </a:moveTo>
                  <a:lnTo>
                    <a:pt x="895" y="398"/>
                  </a:lnTo>
                  <a:lnTo>
                    <a:pt x="887" y="393"/>
                  </a:lnTo>
                  <a:lnTo>
                    <a:pt x="895" y="379"/>
                  </a:lnTo>
                  <a:lnTo>
                    <a:pt x="903" y="384"/>
                  </a:lnTo>
                  <a:close/>
                  <a:moveTo>
                    <a:pt x="908" y="369"/>
                  </a:moveTo>
                  <a:lnTo>
                    <a:pt x="903" y="384"/>
                  </a:lnTo>
                  <a:lnTo>
                    <a:pt x="895" y="380"/>
                  </a:lnTo>
                  <a:lnTo>
                    <a:pt x="900" y="366"/>
                  </a:lnTo>
                  <a:lnTo>
                    <a:pt x="908" y="369"/>
                  </a:lnTo>
                  <a:close/>
                  <a:moveTo>
                    <a:pt x="909" y="351"/>
                  </a:moveTo>
                  <a:lnTo>
                    <a:pt x="908" y="367"/>
                  </a:lnTo>
                  <a:lnTo>
                    <a:pt x="898" y="367"/>
                  </a:lnTo>
                  <a:lnTo>
                    <a:pt x="900" y="351"/>
                  </a:lnTo>
                  <a:lnTo>
                    <a:pt x="909" y="351"/>
                  </a:lnTo>
                  <a:close/>
                  <a:moveTo>
                    <a:pt x="906" y="335"/>
                  </a:moveTo>
                  <a:lnTo>
                    <a:pt x="909" y="349"/>
                  </a:lnTo>
                  <a:lnTo>
                    <a:pt x="900" y="353"/>
                  </a:lnTo>
                  <a:lnTo>
                    <a:pt x="896" y="336"/>
                  </a:lnTo>
                  <a:lnTo>
                    <a:pt x="906" y="335"/>
                  </a:lnTo>
                  <a:close/>
                  <a:moveTo>
                    <a:pt x="900" y="318"/>
                  </a:moveTo>
                  <a:lnTo>
                    <a:pt x="906" y="333"/>
                  </a:lnTo>
                  <a:lnTo>
                    <a:pt x="896" y="338"/>
                  </a:lnTo>
                  <a:lnTo>
                    <a:pt x="890" y="323"/>
                  </a:lnTo>
                  <a:lnTo>
                    <a:pt x="900" y="318"/>
                  </a:lnTo>
                  <a:close/>
                  <a:moveTo>
                    <a:pt x="888" y="305"/>
                  </a:moveTo>
                  <a:lnTo>
                    <a:pt x="898" y="318"/>
                  </a:lnTo>
                  <a:lnTo>
                    <a:pt x="891" y="325"/>
                  </a:lnTo>
                  <a:lnTo>
                    <a:pt x="882" y="312"/>
                  </a:lnTo>
                  <a:lnTo>
                    <a:pt x="888" y="305"/>
                  </a:lnTo>
                  <a:close/>
                  <a:moveTo>
                    <a:pt x="875" y="295"/>
                  </a:moveTo>
                  <a:lnTo>
                    <a:pt x="888" y="305"/>
                  </a:lnTo>
                  <a:lnTo>
                    <a:pt x="882" y="313"/>
                  </a:lnTo>
                  <a:lnTo>
                    <a:pt x="869" y="304"/>
                  </a:lnTo>
                  <a:lnTo>
                    <a:pt x="875" y="295"/>
                  </a:lnTo>
                  <a:close/>
                  <a:moveTo>
                    <a:pt x="859" y="289"/>
                  </a:moveTo>
                  <a:lnTo>
                    <a:pt x="873" y="295"/>
                  </a:lnTo>
                  <a:lnTo>
                    <a:pt x="870" y="304"/>
                  </a:lnTo>
                  <a:lnTo>
                    <a:pt x="856" y="299"/>
                  </a:lnTo>
                  <a:lnTo>
                    <a:pt x="859" y="289"/>
                  </a:lnTo>
                  <a:close/>
                  <a:moveTo>
                    <a:pt x="844" y="287"/>
                  </a:moveTo>
                  <a:lnTo>
                    <a:pt x="857" y="289"/>
                  </a:lnTo>
                  <a:lnTo>
                    <a:pt x="857" y="299"/>
                  </a:lnTo>
                  <a:lnTo>
                    <a:pt x="844" y="297"/>
                  </a:lnTo>
                  <a:lnTo>
                    <a:pt x="844" y="287"/>
                  </a:lnTo>
                  <a:close/>
                  <a:moveTo>
                    <a:pt x="834" y="289"/>
                  </a:moveTo>
                  <a:lnTo>
                    <a:pt x="842" y="287"/>
                  </a:lnTo>
                  <a:lnTo>
                    <a:pt x="844" y="297"/>
                  </a:lnTo>
                  <a:lnTo>
                    <a:pt x="836" y="299"/>
                  </a:lnTo>
                  <a:lnTo>
                    <a:pt x="834" y="289"/>
                  </a:lnTo>
                  <a:close/>
                  <a:moveTo>
                    <a:pt x="824" y="294"/>
                  </a:moveTo>
                  <a:lnTo>
                    <a:pt x="833" y="289"/>
                  </a:lnTo>
                  <a:lnTo>
                    <a:pt x="838" y="297"/>
                  </a:lnTo>
                  <a:lnTo>
                    <a:pt x="829" y="302"/>
                  </a:lnTo>
                  <a:lnTo>
                    <a:pt x="824" y="294"/>
                  </a:lnTo>
                  <a:close/>
                  <a:moveTo>
                    <a:pt x="815" y="304"/>
                  </a:moveTo>
                  <a:lnTo>
                    <a:pt x="824" y="295"/>
                  </a:lnTo>
                  <a:lnTo>
                    <a:pt x="831" y="302"/>
                  </a:lnTo>
                  <a:lnTo>
                    <a:pt x="821" y="310"/>
                  </a:lnTo>
                  <a:lnTo>
                    <a:pt x="815" y="304"/>
                  </a:lnTo>
                  <a:close/>
                  <a:moveTo>
                    <a:pt x="807" y="315"/>
                  </a:moveTo>
                  <a:lnTo>
                    <a:pt x="815" y="304"/>
                  </a:lnTo>
                  <a:lnTo>
                    <a:pt x="823" y="310"/>
                  </a:lnTo>
                  <a:lnTo>
                    <a:pt x="815" y="320"/>
                  </a:lnTo>
                  <a:lnTo>
                    <a:pt x="807" y="315"/>
                  </a:lnTo>
                  <a:close/>
                  <a:moveTo>
                    <a:pt x="798" y="328"/>
                  </a:moveTo>
                  <a:lnTo>
                    <a:pt x="807" y="315"/>
                  </a:lnTo>
                  <a:lnTo>
                    <a:pt x="815" y="320"/>
                  </a:lnTo>
                  <a:lnTo>
                    <a:pt x="807" y="333"/>
                  </a:lnTo>
                  <a:lnTo>
                    <a:pt x="798" y="328"/>
                  </a:lnTo>
                  <a:close/>
                  <a:moveTo>
                    <a:pt x="792" y="343"/>
                  </a:moveTo>
                  <a:lnTo>
                    <a:pt x="798" y="328"/>
                  </a:lnTo>
                  <a:lnTo>
                    <a:pt x="808" y="333"/>
                  </a:lnTo>
                  <a:lnTo>
                    <a:pt x="802" y="346"/>
                  </a:lnTo>
                  <a:lnTo>
                    <a:pt x="792" y="343"/>
                  </a:lnTo>
                  <a:close/>
                  <a:moveTo>
                    <a:pt x="789" y="358"/>
                  </a:moveTo>
                  <a:lnTo>
                    <a:pt x="792" y="343"/>
                  </a:lnTo>
                  <a:lnTo>
                    <a:pt x="802" y="346"/>
                  </a:lnTo>
                  <a:lnTo>
                    <a:pt x="797" y="359"/>
                  </a:lnTo>
                  <a:lnTo>
                    <a:pt x="789" y="358"/>
                  </a:lnTo>
                  <a:close/>
                  <a:moveTo>
                    <a:pt x="785" y="371"/>
                  </a:moveTo>
                  <a:lnTo>
                    <a:pt x="789" y="358"/>
                  </a:lnTo>
                  <a:lnTo>
                    <a:pt x="798" y="359"/>
                  </a:lnTo>
                  <a:lnTo>
                    <a:pt x="795" y="372"/>
                  </a:lnTo>
                  <a:lnTo>
                    <a:pt x="785" y="371"/>
                  </a:lnTo>
                  <a:close/>
                  <a:moveTo>
                    <a:pt x="785" y="380"/>
                  </a:moveTo>
                  <a:lnTo>
                    <a:pt x="785" y="372"/>
                  </a:lnTo>
                  <a:lnTo>
                    <a:pt x="795" y="372"/>
                  </a:lnTo>
                  <a:lnTo>
                    <a:pt x="795" y="380"/>
                  </a:lnTo>
                  <a:lnTo>
                    <a:pt x="785" y="380"/>
                  </a:lnTo>
                  <a:close/>
                  <a:moveTo>
                    <a:pt x="844" y="287"/>
                  </a:moveTo>
                  <a:lnTo>
                    <a:pt x="846" y="287"/>
                  </a:lnTo>
                  <a:lnTo>
                    <a:pt x="842" y="297"/>
                  </a:lnTo>
                  <a:lnTo>
                    <a:pt x="842" y="297"/>
                  </a:lnTo>
                  <a:lnTo>
                    <a:pt x="844" y="287"/>
                  </a:lnTo>
                  <a:close/>
                  <a:moveTo>
                    <a:pt x="645" y="255"/>
                  </a:moveTo>
                  <a:lnTo>
                    <a:pt x="668" y="251"/>
                  </a:lnTo>
                  <a:lnTo>
                    <a:pt x="668" y="261"/>
                  </a:lnTo>
                  <a:lnTo>
                    <a:pt x="646" y="264"/>
                  </a:lnTo>
                  <a:lnTo>
                    <a:pt x="645" y="255"/>
                  </a:lnTo>
                  <a:close/>
                  <a:moveTo>
                    <a:pt x="632" y="260"/>
                  </a:moveTo>
                  <a:lnTo>
                    <a:pt x="643" y="255"/>
                  </a:lnTo>
                  <a:lnTo>
                    <a:pt x="648" y="264"/>
                  </a:lnTo>
                  <a:lnTo>
                    <a:pt x="635" y="268"/>
                  </a:lnTo>
                  <a:lnTo>
                    <a:pt x="632" y="260"/>
                  </a:lnTo>
                  <a:close/>
                  <a:moveTo>
                    <a:pt x="713" y="263"/>
                  </a:moveTo>
                  <a:lnTo>
                    <a:pt x="717" y="266"/>
                  </a:lnTo>
                  <a:lnTo>
                    <a:pt x="710" y="273"/>
                  </a:lnTo>
                  <a:lnTo>
                    <a:pt x="709" y="271"/>
                  </a:lnTo>
                  <a:lnTo>
                    <a:pt x="713" y="263"/>
                  </a:lnTo>
                  <a:close/>
                  <a:moveTo>
                    <a:pt x="692" y="255"/>
                  </a:moveTo>
                  <a:lnTo>
                    <a:pt x="713" y="263"/>
                  </a:lnTo>
                  <a:lnTo>
                    <a:pt x="709" y="273"/>
                  </a:lnTo>
                  <a:lnTo>
                    <a:pt x="689" y="264"/>
                  </a:lnTo>
                  <a:lnTo>
                    <a:pt x="692" y="255"/>
                  </a:lnTo>
                  <a:close/>
                  <a:moveTo>
                    <a:pt x="668" y="251"/>
                  </a:moveTo>
                  <a:lnTo>
                    <a:pt x="691" y="255"/>
                  </a:lnTo>
                  <a:lnTo>
                    <a:pt x="689" y="264"/>
                  </a:lnTo>
                  <a:lnTo>
                    <a:pt x="668" y="261"/>
                  </a:lnTo>
                  <a:lnTo>
                    <a:pt x="668" y="251"/>
                  </a:lnTo>
                  <a:close/>
                  <a:moveTo>
                    <a:pt x="753" y="348"/>
                  </a:moveTo>
                  <a:lnTo>
                    <a:pt x="753" y="359"/>
                  </a:lnTo>
                  <a:lnTo>
                    <a:pt x="743" y="359"/>
                  </a:lnTo>
                  <a:lnTo>
                    <a:pt x="743" y="348"/>
                  </a:lnTo>
                  <a:lnTo>
                    <a:pt x="753" y="348"/>
                  </a:lnTo>
                  <a:close/>
                  <a:moveTo>
                    <a:pt x="749" y="330"/>
                  </a:moveTo>
                  <a:lnTo>
                    <a:pt x="753" y="348"/>
                  </a:lnTo>
                  <a:lnTo>
                    <a:pt x="743" y="348"/>
                  </a:lnTo>
                  <a:lnTo>
                    <a:pt x="740" y="331"/>
                  </a:lnTo>
                  <a:lnTo>
                    <a:pt x="749" y="330"/>
                  </a:lnTo>
                  <a:close/>
                  <a:moveTo>
                    <a:pt x="746" y="313"/>
                  </a:moveTo>
                  <a:lnTo>
                    <a:pt x="749" y="330"/>
                  </a:lnTo>
                  <a:lnTo>
                    <a:pt x="741" y="331"/>
                  </a:lnTo>
                  <a:lnTo>
                    <a:pt x="736" y="315"/>
                  </a:lnTo>
                  <a:lnTo>
                    <a:pt x="746" y="313"/>
                  </a:lnTo>
                  <a:close/>
                  <a:moveTo>
                    <a:pt x="740" y="297"/>
                  </a:moveTo>
                  <a:lnTo>
                    <a:pt x="744" y="312"/>
                  </a:lnTo>
                  <a:lnTo>
                    <a:pt x="736" y="315"/>
                  </a:lnTo>
                  <a:lnTo>
                    <a:pt x="730" y="300"/>
                  </a:lnTo>
                  <a:lnTo>
                    <a:pt x="740" y="297"/>
                  </a:lnTo>
                  <a:close/>
                  <a:moveTo>
                    <a:pt x="733" y="282"/>
                  </a:moveTo>
                  <a:lnTo>
                    <a:pt x="740" y="295"/>
                  </a:lnTo>
                  <a:lnTo>
                    <a:pt x="731" y="300"/>
                  </a:lnTo>
                  <a:lnTo>
                    <a:pt x="723" y="287"/>
                  </a:lnTo>
                  <a:lnTo>
                    <a:pt x="733" y="282"/>
                  </a:lnTo>
                  <a:close/>
                  <a:moveTo>
                    <a:pt x="725" y="273"/>
                  </a:moveTo>
                  <a:lnTo>
                    <a:pt x="731" y="282"/>
                  </a:lnTo>
                  <a:lnTo>
                    <a:pt x="725" y="287"/>
                  </a:lnTo>
                  <a:lnTo>
                    <a:pt x="717" y="278"/>
                  </a:lnTo>
                  <a:lnTo>
                    <a:pt x="725" y="273"/>
                  </a:lnTo>
                  <a:close/>
                  <a:moveTo>
                    <a:pt x="717" y="266"/>
                  </a:moveTo>
                  <a:lnTo>
                    <a:pt x="725" y="271"/>
                  </a:lnTo>
                  <a:lnTo>
                    <a:pt x="718" y="279"/>
                  </a:lnTo>
                  <a:lnTo>
                    <a:pt x="710" y="273"/>
                  </a:lnTo>
                  <a:lnTo>
                    <a:pt x="717" y="266"/>
                  </a:lnTo>
                  <a:close/>
                  <a:moveTo>
                    <a:pt x="632" y="260"/>
                  </a:moveTo>
                  <a:lnTo>
                    <a:pt x="632" y="260"/>
                  </a:lnTo>
                  <a:lnTo>
                    <a:pt x="635" y="268"/>
                  </a:lnTo>
                  <a:lnTo>
                    <a:pt x="633" y="268"/>
                  </a:lnTo>
                  <a:lnTo>
                    <a:pt x="632" y="260"/>
                  </a:lnTo>
                  <a:close/>
                  <a:moveTo>
                    <a:pt x="620" y="266"/>
                  </a:moveTo>
                  <a:lnTo>
                    <a:pt x="630" y="260"/>
                  </a:lnTo>
                  <a:lnTo>
                    <a:pt x="635" y="268"/>
                  </a:lnTo>
                  <a:lnTo>
                    <a:pt x="627" y="274"/>
                  </a:lnTo>
                  <a:lnTo>
                    <a:pt x="620" y="266"/>
                  </a:lnTo>
                  <a:close/>
                  <a:moveTo>
                    <a:pt x="611" y="276"/>
                  </a:moveTo>
                  <a:lnTo>
                    <a:pt x="620" y="266"/>
                  </a:lnTo>
                  <a:lnTo>
                    <a:pt x="627" y="273"/>
                  </a:lnTo>
                  <a:lnTo>
                    <a:pt x="617" y="282"/>
                  </a:lnTo>
                  <a:lnTo>
                    <a:pt x="611" y="276"/>
                  </a:lnTo>
                  <a:close/>
                  <a:moveTo>
                    <a:pt x="601" y="289"/>
                  </a:moveTo>
                  <a:lnTo>
                    <a:pt x="611" y="276"/>
                  </a:lnTo>
                  <a:lnTo>
                    <a:pt x="619" y="282"/>
                  </a:lnTo>
                  <a:lnTo>
                    <a:pt x="609" y="294"/>
                  </a:lnTo>
                  <a:lnTo>
                    <a:pt x="601" y="289"/>
                  </a:lnTo>
                  <a:close/>
                  <a:moveTo>
                    <a:pt x="593" y="304"/>
                  </a:moveTo>
                  <a:lnTo>
                    <a:pt x="601" y="289"/>
                  </a:lnTo>
                  <a:lnTo>
                    <a:pt x="609" y="294"/>
                  </a:lnTo>
                  <a:lnTo>
                    <a:pt x="602" y="309"/>
                  </a:lnTo>
                  <a:lnTo>
                    <a:pt x="593" y="304"/>
                  </a:lnTo>
                  <a:close/>
                  <a:moveTo>
                    <a:pt x="586" y="320"/>
                  </a:moveTo>
                  <a:lnTo>
                    <a:pt x="593" y="304"/>
                  </a:lnTo>
                  <a:lnTo>
                    <a:pt x="602" y="309"/>
                  </a:lnTo>
                  <a:lnTo>
                    <a:pt x="596" y="323"/>
                  </a:lnTo>
                  <a:lnTo>
                    <a:pt x="586" y="320"/>
                  </a:lnTo>
                  <a:close/>
                  <a:moveTo>
                    <a:pt x="583" y="331"/>
                  </a:moveTo>
                  <a:lnTo>
                    <a:pt x="586" y="320"/>
                  </a:lnTo>
                  <a:lnTo>
                    <a:pt x="596" y="323"/>
                  </a:lnTo>
                  <a:lnTo>
                    <a:pt x="593" y="335"/>
                  </a:lnTo>
                  <a:lnTo>
                    <a:pt x="583" y="331"/>
                  </a:lnTo>
                  <a:close/>
                  <a:moveTo>
                    <a:pt x="446" y="245"/>
                  </a:moveTo>
                  <a:lnTo>
                    <a:pt x="468" y="242"/>
                  </a:lnTo>
                  <a:lnTo>
                    <a:pt x="470" y="251"/>
                  </a:lnTo>
                  <a:lnTo>
                    <a:pt x="447" y="255"/>
                  </a:lnTo>
                  <a:lnTo>
                    <a:pt x="446" y="245"/>
                  </a:lnTo>
                  <a:close/>
                  <a:moveTo>
                    <a:pt x="424" y="253"/>
                  </a:moveTo>
                  <a:lnTo>
                    <a:pt x="444" y="245"/>
                  </a:lnTo>
                  <a:lnTo>
                    <a:pt x="449" y="255"/>
                  </a:lnTo>
                  <a:lnTo>
                    <a:pt x="428" y="263"/>
                  </a:lnTo>
                  <a:lnTo>
                    <a:pt x="424" y="253"/>
                  </a:lnTo>
                  <a:close/>
                  <a:moveTo>
                    <a:pt x="405" y="268"/>
                  </a:moveTo>
                  <a:lnTo>
                    <a:pt x="423" y="255"/>
                  </a:lnTo>
                  <a:lnTo>
                    <a:pt x="429" y="263"/>
                  </a:lnTo>
                  <a:lnTo>
                    <a:pt x="411" y="274"/>
                  </a:lnTo>
                  <a:lnTo>
                    <a:pt x="405" y="268"/>
                  </a:lnTo>
                  <a:close/>
                  <a:moveTo>
                    <a:pt x="514" y="255"/>
                  </a:moveTo>
                  <a:lnTo>
                    <a:pt x="516" y="255"/>
                  </a:lnTo>
                  <a:lnTo>
                    <a:pt x="509" y="263"/>
                  </a:lnTo>
                  <a:lnTo>
                    <a:pt x="509" y="263"/>
                  </a:lnTo>
                  <a:lnTo>
                    <a:pt x="514" y="255"/>
                  </a:lnTo>
                  <a:close/>
                  <a:moveTo>
                    <a:pt x="493" y="245"/>
                  </a:moveTo>
                  <a:lnTo>
                    <a:pt x="514" y="253"/>
                  </a:lnTo>
                  <a:lnTo>
                    <a:pt x="511" y="263"/>
                  </a:lnTo>
                  <a:lnTo>
                    <a:pt x="490" y="255"/>
                  </a:lnTo>
                  <a:lnTo>
                    <a:pt x="493" y="245"/>
                  </a:lnTo>
                  <a:close/>
                  <a:moveTo>
                    <a:pt x="470" y="242"/>
                  </a:moveTo>
                  <a:lnTo>
                    <a:pt x="491" y="245"/>
                  </a:lnTo>
                  <a:lnTo>
                    <a:pt x="491" y="255"/>
                  </a:lnTo>
                  <a:lnTo>
                    <a:pt x="468" y="251"/>
                  </a:lnTo>
                  <a:lnTo>
                    <a:pt x="470" y="242"/>
                  </a:lnTo>
                  <a:close/>
                  <a:moveTo>
                    <a:pt x="401" y="271"/>
                  </a:moveTo>
                  <a:lnTo>
                    <a:pt x="405" y="268"/>
                  </a:lnTo>
                  <a:lnTo>
                    <a:pt x="411" y="276"/>
                  </a:lnTo>
                  <a:lnTo>
                    <a:pt x="408" y="278"/>
                  </a:lnTo>
                  <a:lnTo>
                    <a:pt x="401" y="271"/>
                  </a:lnTo>
                  <a:close/>
                  <a:moveTo>
                    <a:pt x="395" y="282"/>
                  </a:moveTo>
                  <a:lnTo>
                    <a:pt x="400" y="273"/>
                  </a:lnTo>
                  <a:lnTo>
                    <a:pt x="408" y="278"/>
                  </a:lnTo>
                  <a:lnTo>
                    <a:pt x="403" y="287"/>
                  </a:lnTo>
                  <a:lnTo>
                    <a:pt x="395" y="282"/>
                  </a:lnTo>
                  <a:close/>
                  <a:moveTo>
                    <a:pt x="388" y="295"/>
                  </a:moveTo>
                  <a:lnTo>
                    <a:pt x="393" y="282"/>
                  </a:lnTo>
                  <a:lnTo>
                    <a:pt x="403" y="286"/>
                  </a:lnTo>
                  <a:lnTo>
                    <a:pt x="398" y="300"/>
                  </a:lnTo>
                  <a:lnTo>
                    <a:pt x="388" y="295"/>
                  </a:lnTo>
                  <a:close/>
                  <a:moveTo>
                    <a:pt x="385" y="312"/>
                  </a:moveTo>
                  <a:lnTo>
                    <a:pt x="388" y="297"/>
                  </a:lnTo>
                  <a:lnTo>
                    <a:pt x="398" y="299"/>
                  </a:lnTo>
                  <a:lnTo>
                    <a:pt x="395" y="315"/>
                  </a:lnTo>
                  <a:lnTo>
                    <a:pt x="385" y="312"/>
                  </a:lnTo>
                  <a:close/>
                  <a:moveTo>
                    <a:pt x="383" y="330"/>
                  </a:moveTo>
                  <a:lnTo>
                    <a:pt x="385" y="313"/>
                  </a:lnTo>
                  <a:lnTo>
                    <a:pt x="395" y="313"/>
                  </a:lnTo>
                  <a:lnTo>
                    <a:pt x="393" y="331"/>
                  </a:lnTo>
                  <a:lnTo>
                    <a:pt x="383" y="330"/>
                  </a:lnTo>
                  <a:close/>
                  <a:moveTo>
                    <a:pt x="383" y="333"/>
                  </a:moveTo>
                  <a:lnTo>
                    <a:pt x="383" y="330"/>
                  </a:lnTo>
                  <a:lnTo>
                    <a:pt x="393" y="330"/>
                  </a:lnTo>
                  <a:lnTo>
                    <a:pt x="393" y="333"/>
                  </a:lnTo>
                  <a:lnTo>
                    <a:pt x="383" y="333"/>
                  </a:lnTo>
                  <a:close/>
                  <a:moveTo>
                    <a:pt x="555" y="331"/>
                  </a:moveTo>
                  <a:lnTo>
                    <a:pt x="557" y="331"/>
                  </a:lnTo>
                  <a:lnTo>
                    <a:pt x="547" y="336"/>
                  </a:lnTo>
                  <a:lnTo>
                    <a:pt x="547" y="336"/>
                  </a:lnTo>
                  <a:lnTo>
                    <a:pt x="555" y="331"/>
                  </a:lnTo>
                  <a:close/>
                  <a:moveTo>
                    <a:pt x="553" y="317"/>
                  </a:moveTo>
                  <a:lnTo>
                    <a:pt x="557" y="333"/>
                  </a:lnTo>
                  <a:lnTo>
                    <a:pt x="547" y="335"/>
                  </a:lnTo>
                  <a:lnTo>
                    <a:pt x="544" y="318"/>
                  </a:lnTo>
                  <a:lnTo>
                    <a:pt x="553" y="317"/>
                  </a:lnTo>
                  <a:close/>
                  <a:moveTo>
                    <a:pt x="547" y="300"/>
                  </a:moveTo>
                  <a:lnTo>
                    <a:pt x="553" y="315"/>
                  </a:lnTo>
                  <a:lnTo>
                    <a:pt x="544" y="318"/>
                  </a:lnTo>
                  <a:lnTo>
                    <a:pt x="539" y="302"/>
                  </a:lnTo>
                  <a:lnTo>
                    <a:pt x="547" y="300"/>
                  </a:lnTo>
                  <a:close/>
                  <a:moveTo>
                    <a:pt x="540" y="284"/>
                  </a:moveTo>
                  <a:lnTo>
                    <a:pt x="547" y="299"/>
                  </a:lnTo>
                  <a:lnTo>
                    <a:pt x="539" y="304"/>
                  </a:lnTo>
                  <a:lnTo>
                    <a:pt x="532" y="289"/>
                  </a:lnTo>
                  <a:lnTo>
                    <a:pt x="540" y="284"/>
                  </a:lnTo>
                  <a:close/>
                  <a:moveTo>
                    <a:pt x="532" y="271"/>
                  </a:moveTo>
                  <a:lnTo>
                    <a:pt x="540" y="284"/>
                  </a:lnTo>
                  <a:lnTo>
                    <a:pt x="532" y="289"/>
                  </a:lnTo>
                  <a:lnTo>
                    <a:pt x="524" y="276"/>
                  </a:lnTo>
                  <a:lnTo>
                    <a:pt x="532" y="271"/>
                  </a:lnTo>
                  <a:close/>
                  <a:moveTo>
                    <a:pt x="524" y="261"/>
                  </a:moveTo>
                  <a:lnTo>
                    <a:pt x="532" y="271"/>
                  </a:lnTo>
                  <a:lnTo>
                    <a:pt x="524" y="278"/>
                  </a:lnTo>
                  <a:lnTo>
                    <a:pt x="516" y="268"/>
                  </a:lnTo>
                  <a:lnTo>
                    <a:pt x="524" y="261"/>
                  </a:lnTo>
                  <a:close/>
                  <a:moveTo>
                    <a:pt x="516" y="255"/>
                  </a:moveTo>
                  <a:lnTo>
                    <a:pt x="522" y="260"/>
                  </a:lnTo>
                  <a:lnTo>
                    <a:pt x="517" y="268"/>
                  </a:lnTo>
                  <a:lnTo>
                    <a:pt x="509" y="263"/>
                  </a:lnTo>
                  <a:lnTo>
                    <a:pt x="516" y="255"/>
                  </a:lnTo>
                  <a:close/>
                  <a:moveTo>
                    <a:pt x="246" y="256"/>
                  </a:moveTo>
                  <a:lnTo>
                    <a:pt x="269" y="253"/>
                  </a:lnTo>
                  <a:lnTo>
                    <a:pt x="271" y="263"/>
                  </a:lnTo>
                  <a:lnTo>
                    <a:pt x="248" y="266"/>
                  </a:lnTo>
                  <a:lnTo>
                    <a:pt x="246" y="256"/>
                  </a:lnTo>
                  <a:close/>
                  <a:moveTo>
                    <a:pt x="225" y="264"/>
                  </a:moveTo>
                  <a:lnTo>
                    <a:pt x="246" y="256"/>
                  </a:lnTo>
                  <a:lnTo>
                    <a:pt x="250" y="266"/>
                  </a:lnTo>
                  <a:lnTo>
                    <a:pt x="228" y="274"/>
                  </a:lnTo>
                  <a:lnTo>
                    <a:pt x="225" y="264"/>
                  </a:lnTo>
                  <a:close/>
                  <a:moveTo>
                    <a:pt x="210" y="276"/>
                  </a:moveTo>
                  <a:lnTo>
                    <a:pt x="223" y="266"/>
                  </a:lnTo>
                  <a:lnTo>
                    <a:pt x="230" y="273"/>
                  </a:lnTo>
                  <a:lnTo>
                    <a:pt x="215" y="284"/>
                  </a:lnTo>
                  <a:lnTo>
                    <a:pt x="210" y="276"/>
                  </a:lnTo>
                  <a:close/>
                  <a:moveTo>
                    <a:pt x="315" y="266"/>
                  </a:moveTo>
                  <a:lnTo>
                    <a:pt x="331" y="278"/>
                  </a:lnTo>
                  <a:lnTo>
                    <a:pt x="326" y="286"/>
                  </a:lnTo>
                  <a:lnTo>
                    <a:pt x="310" y="273"/>
                  </a:lnTo>
                  <a:lnTo>
                    <a:pt x="315" y="266"/>
                  </a:lnTo>
                  <a:close/>
                  <a:moveTo>
                    <a:pt x="294" y="256"/>
                  </a:moveTo>
                  <a:lnTo>
                    <a:pt x="315" y="264"/>
                  </a:lnTo>
                  <a:lnTo>
                    <a:pt x="312" y="274"/>
                  </a:lnTo>
                  <a:lnTo>
                    <a:pt x="290" y="266"/>
                  </a:lnTo>
                  <a:lnTo>
                    <a:pt x="294" y="256"/>
                  </a:lnTo>
                  <a:close/>
                  <a:moveTo>
                    <a:pt x="271" y="253"/>
                  </a:moveTo>
                  <a:lnTo>
                    <a:pt x="292" y="256"/>
                  </a:lnTo>
                  <a:lnTo>
                    <a:pt x="292" y="266"/>
                  </a:lnTo>
                  <a:lnTo>
                    <a:pt x="269" y="263"/>
                  </a:lnTo>
                  <a:lnTo>
                    <a:pt x="271" y="253"/>
                  </a:lnTo>
                  <a:close/>
                  <a:moveTo>
                    <a:pt x="204" y="281"/>
                  </a:moveTo>
                  <a:lnTo>
                    <a:pt x="209" y="276"/>
                  </a:lnTo>
                  <a:lnTo>
                    <a:pt x="215" y="282"/>
                  </a:lnTo>
                  <a:lnTo>
                    <a:pt x="212" y="287"/>
                  </a:lnTo>
                  <a:lnTo>
                    <a:pt x="204" y="281"/>
                  </a:lnTo>
                  <a:close/>
                  <a:moveTo>
                    <a:pt x="197" y="292"/>
                  </a:moveTo>
                  <a:lnTo>
                    <a:pt x="204" y="282"/>
                  </a:lnTo>
                  <a:lnTo>
                    <a:pt x="212" y="287"/>
                  </a:lnTo>
                  <a:lnTo>
                    <a:pt x="205" y="297"/>
                  </a:lnTo>
                  <a:lnTo>
                    <a:pt x="197" y="292"/>
                  </a:lnTo>
                  <a:close/>
                  <a:moveTo>
                    <a:pt x="192" y="307"/>
                  </a:moveTo>
                  <a:lnTo>
                    <a:pt x="197" y="292"/>
                  </a:lnTo>
                  <a:lnTo>
                    <a:pt x="207" y="295"/>
                  </a:lnTo>
                  <a:lnTo>
                    <a:pt x="202" y="310"/>
                  </a:lnTo>
                  <a:lnTo>
                    <a:pt x="192" y="307"/>
                  </a:lnTo>
                  <a:close/>
                  <a:moveTo>
                    <a:pt x="189" y="322"/>
                  </a:moveTo>
                  <a:lnTo>
                    <a:pt x="192" y="307"/>
                  </a:lnTo>
                  <a:lnTo>
                    <a:pt x="202" y="309"/>
                  </a:lnTo>
                  <a:lnTo>
                    <a:pt x="197" y="325"/>
                  </a:lnTo>
                  <a:lnTo>
                    <a:pt x="189" y="322"/>
                  </a:lnTo>
                  <a:close/>
                  <a:moveTo>
                    <a:pt x="186" y="340"/>
                  </a:moveTo>
                  <a:lnTo>
                    <a:pt x="189" y="323"/>
                  </a:lnTo>
                  <a:lnTo>
                    <a:pt x="199" y="323"/>
                  </a:lnTo>
                  <a:lnTo>
                    <a:pt x="196" y="341"/>
                  </a:lnTo>
                  <a:lnTo>
                    <a:pt x="186" y="340"/>
                  </a:lnTo>
                  <a:close/>
                  <a:moveTo>
                    <a:pt x="186" y="356"/>
                  </a:moveTo>
                  <a:lnTo>
                    <a:pt x="186" y="340"/>
                  </a:lnTo>
                  <a:lnTo>
                    <a:pt x="196" y="341"/>
                  </a:lnTo>
                  <a:lnTo>
                    <a:pt x="196" y="356"/>
                  </a:lnTo>
                  <a:lnTo>
                    <a:pt x="186" y="356"/>
                  </a:lnTo>
                  <a:close/>
                  <a:moveTo>
                    <a:pt x="361" y="335"/>
                  </a:moveTo>
                  <a:lnTo>
                    <a:pt x="361" y="336"/>
                  </a:lnTo>
                  <a:lnTo>
                    <a:pt x="351" y="338"/>
                  </a:lnTo>
                  <a:lnTo>
                    <a:pt x="351" y="336"/>
                  </a:lnTo>
                  <a:lnTo>
                    <a:pt x="361" y="335"/>
                  </a:lnTo>
                  <a:close/>
                  <a:moveTo>
                    <a:pt x="356" y="318"/>
                  </a:moveTo>
                  <a:lnTo>
                    <a:pt x="361" y="335"/>
                  </a:lnTo>
                  <a:lnTo>
                    <a:pt x="351" y="336"/>
                  </a:lnTo>
                  <a:lnTo>
                    <a:pt x="346" y="320"/>
                  </a:lnTo>
                  <a:lnTo>
                    <a:pt x="356" y="318"/>
                  </a:lnTo>
                  <a:close/>
                  <a:moveTo>
                    <a:pt x="349" y="302"/>
                  </a:moveTo>
                  <a:lnTo>
                    <a:pt x="356" y="317"/>
                  </a:lnTo>
                  <a:lnTo>
                    <a:pt x="348" y="320"/>
                  </a:lnTo>
                  <a:lnTo>
                    <a:pt x="341" y="305"/>
                  </a:lnTo>
                  <a:lnTo>
                    <a:pt x="349" y="302"/>
                  </a:lnTo>
                  <a:close/>
                  <a:moveTo>
                    <a:pt x="341" y="287"/>
                  </a:moveTo>
                  <a:lnTo>
                    <a:pt x="349" y="300"/>
                  </a:lnTo>
                  <a:lnTo>
                    <a:pt x="341" y="305"/>
                  </a:lnTo>
                  <a:lnTo>
                    <a:pt x="333" y="292"/>
                  </a:lnTo>
                  <a:lnTo>
                    <a:pt x="341" y="287"/>
                  </a:lnTo>
                  <a:close/>
                  <a:moveTo>
                    <a:pt x="333" y="278"/>
                  </a:moveTo>
                  <a:lnTo>
                    <a:pt x="341" y="287"/>
                  </a:lnTo>
                  <a:lnTo>
                    <a:pt x="334" y="294"/>
                  </a:lnTo>
                  <a:lnTo>
                    <a:pt x="325" y="284"/>
                  </a:lnTo>
                  <a:lnTo>
                    <a:pt x="333" y="278"/>
                  </a:lnTo>
                  <a:close/>
                  <a:moveTo>
                    <a:pt x="80" y="294"/>
                  </a:moveTo>
                  <a:lnTo>
                    <a:pt x="96" y="292"/>
                  </a:lnTo>
                  <a:lnTo>
                    <a:pt x="96" y="302"/>
                  </a:lnTo>
                  <a:lnTo>
                    <a:pt x="81" y="304"/>
                  </a:lnTo>
                  <a:lnTo>
                    <a:pt x="80" y="294"/>
                  </a:lnTo>
                  <a:close/>
                  <a:moveTo>
                    <a:pt x="63" y="300"/>
                  </a:moveTo>
                  <a:lnTo>
                    <a:pt x="78" y="294"/>
                  </a:lnTo>
                  <a:lnTo>
                    <a:pt x="81" y="304"/>
                  </a:lnTo>
                  <a:lnTo>
                    <a:pt x="67" y="309"/>
                  </a:lnTo>
                  <a:lnTo>
                    <a:pt x="63" y="300"/>
                  </a:lnTo>
                  <a:close/>
                  <a:moveTo>
                    <a:pt x="50" y="310"/>
                  </a:moveTo>
                  <a:lnTo>
                    <a:pt x="63" y="300"/>
                  </a:lnTo>
                  <a:lnTo>
                    <a:pt x="68" y="309"/>
                  </a:lnTo>
                  <a:lnTo>
                    <a:pt x="55" y="318"/>
                  </a:lnTo>
                  <a:lnTo>
                    <a:pt x="50" y="310"/>
                  </a:lnTo>
                  <a:close/>
                  <a:moveTo>
                    <a:pt x="39" y="323"/>
                  </a:moveTo>
                  <a:lnTo>
                    <a:pt x="49" y="310"/>
                  </a:lnTo>
                  <a:lnTo>
                    <a:pt x="57" y="317"/>
                  </a:lnTo>
                  <a:lnTo>
                    <a:pt x="47" y="328"/>
                  </a:lnTo>
                  <a:lnTo>
                    <a:pt x="39" y="323"/>
                  </a:lnTo>
                  <a:close/>
                  <a:moveTo>
                    <a:pt x="32" y="338"/>
                  </a:moveTo>
                  <a:lnTo>
                    <a:pt x="39" y="323"/>
                  </a:lnTo>
                  <a:lnTo>
                    <a:pt x="47" y="328"/>
                  </a:lnTo>
                  <a:lnTo>
                    <a:pt x="40" y="343"/>
                  </a:lnTo>
                  <a:lnTo>
                    <a:pt x="32" y="338"/>
                  </a:lnTo>
                  <a:close/>
                  <a:moveTo>
                    <a:pt x="27" y="354"/>
                  </a:moveTo>
                  <a:lnTo>
                    <a:pt x="31" y="340"/>
                  </a:lnTo>
                  <a:lnTo>
                    <a:pt x="40" y="341"/>
                  </a:lnTo>
                  <a:lnTo>
                    <a:pt x="37" y="356"/>
                  </a:lnTo>
                  <a:lnTo>
                    <a:pt x="27" y="354"/>
                  </a:lnTo>
                  <a:close/>
                  <a:moveTo>
                    <a:pt x="29" y="372"/>
                  </a:moveTo>
                  <a:lnTo>
                    <a:pt x="27" y="356"/>
                  </a:lnTo>
                  <a:lnTo>
                    <a:pt x="37" y="356"/>
                  </a:lnTo>
                  <a:lnTo>
                    <a:pt x="39" y="371"/>
                  </a:lnTo>
                  <a:lnTo>
                    <a:pt x="29" y="372"/>
                  </a:lnTo>
                  <a:close/>
                  <a:moveTo>
                    <a:pt x="34" y="389"/>
                  </a:moveTo>
                  <a:lnTo>
                    <a:pt x="29" y="374"/>
                  </a:lnTo>
                  <a:lnTo>
                    <a:pt x="39" y="371"/>
                  </a:lnTo>
                  <a:lnTo>
                    <a:pt x="44" y="385"/>
                  </a:lnTo>
                  <a:lnTo>
                    <a:pt x="34" y="389"/>
                  </a:lnTo>
                  <a:close/>
                  <a:moveTo>
                    <a:pt x="44" y="403"/>
                  </a:moveTo>
                  <a:lnTo>
                    <a:pt x="36" y="389"/>
                  </a:lnTo>
                  <a:lnTo>
                    <a:pt x="42" y="384"/>
                  </a:lnTo>
                  <a:lnTo>
                    <a:pt x="52" y="397"/>
                  </a:lnTo>
                  <a:lnTo>
                    <a:pt x="44" y="403"/>
                  </a:lnTo>
                  <a:close/>
                  <a:moveTo>
                    <a:pt x="55" y="415"/>
                  </a:moveTo>
                  <a:lnTo>
                    <a:pt x="44" y="403"/>
                  </a:lnTo>
                  <a:lnTo>
                    <a:pt x="50" y="397"/>
                  </a:lnTo>
                  <a:lnTo>
                    <a:pt x="62" y="408"/>
                  </a:lnTo>
                  <a:lnTo>
                    <a:pt x="55" y="415"/>
                  </a:lnTo>
                  <a:close/>
                  <a:moveTo>
                    <a:pt x="70" y="423"/>
                  </a:moveTo>
                  <a:lnTo>
                    <a:pt x="57" y="415"/>
                  </a:lnTo>
                  <a:lnTo>
                    <a:pt x="62" y="407"/>
                  </a:lnTo>
                  <a:lnTo>
                    <a:pt x="75" y="415"/>
                  </a:lnTo>
                  <a:lnTo>
                    <a:pt x="70" y="423"/>
                  </a:lnTo>
                  <a:close/>
                  <a:moveTo>
                    <a:pt x="86" y="428"/>
                  </a:moveTo>
                  <a:lnTo>
                    <a:pt x="71" y="423"/>
                  </a:lnTo>
                  <a:lnTo>
                    <a:pt x="75" y="413"/>
                  </a:lnTo>
                  <a:lnTo>
                    <a:pt x="89" y="418"/>
                  </a:lnTo>
                  <a:lnTo>
                    <a:pt x="86" y="428"/>
                  </a:lnTo>
                  <a:close/>
                  <a:moveTo>
                    <a:pt x="104" y="428"/>
                  </a:moveTo>
                  <a:lnTo>
                    <a:pt x="88" y="428"/>
                  </a:lnTo>
                  <a:lnTo>
                    <a:pt x="88" y="418"/>
                  </a:lnTo>
                  <a:lnTo>
                    <a:pt x="104" y="418"/>
                  </a:lnTo>
                  <a:lnTo>
                    <a:pt x="104" y="428"/>
                  </a:lnTo>
                  <a:close/>
                  <a:moveTo>
                    <a:pt x="120" y="423"/>
                  </a:moveTo>
                  <a:lnTo>
                    <a:pt x="106" y="428"/>
                  </a:lnTo>
                  <a:lnTo>
                    <a:pt x="103" y="418"/>
                  </a:lnTo>
                  <a:lnTo>
                    <a:pt x="119" y="413"/>
                  </a:lnTo>
                  <a:lnTo>
                    <a:pt x="120" y="423"/>
                  </a:lnTo>
                  <a:close/>
                  <a:moveTo>
                    <a:pt x="135" y="415"/>
                  </a:moveTo>
                  <a:lnTo>
                    <a:pt x="122" y="423"/>
                  </a:lnTo>
                  <a:lnTo>
                    <a:pt x="117" y="415"/>
                  </a:lnTo>
                  <a:lnTo>
                    <a:pt x="130" y="407"/>
                  </a:lnTo>
                  <a:lnTo>
                    <a:pt x="135" y="415"/>
                  </a:lnTo>
                  <a:close/>
                  <a:moveTo>
                    <a:pt x="138" y="413"/>
                  </a:moveTo>
                  <a:lnTo>
                    <a:pt x="137" y="415"/>
                  </a:lnTo>
                  <a:lnTo>
                    <a:pt x="130" y="408"/>
                  </a:lnTo>
                  <a:lnTo>
                    <a:pt x="132" y="405"/>
                  </a:lnTo>
                  <a:lnTo>
                    <a:pt x="138" y="413"/>
                  </a:lnTo>
                  <a:close/>
                  <a:moveTo>
                    <a:pt x="96" y="292"/>
                  </a:moveTo>
                  <a:lnTo>
                    <a:pt x="106" y="292"/>
                  </a:lnTo>
                  <a:lnTo>
                    <a:pt x="104" y="302"/>
                  </a:lnTo>
                  <a:lnTo>
                    <a:pt x="96" y="302"/>
                  </a:lnTo>
                  <a:lnTo>
                    <a:pt x="96" y="292"/>
                  </a:lnTo>
                  <a:close/>
                  <a:moveTo>
                    <a:pt x="145" y="407"/>
                  </a:moveTo>
                  <a:lnTo>
                    <a:pt x="138" y="413"/>
                  </a:lnTo>
                  <a:lnTo>
                    <a:pt x="132" y="407"/>
                  </a:lnTo>
                  <a:lnTo>
                    <a:pt x="138" y="400"/>
                  </a:lnTo>
                  <a:lnTo>
                    <a:pt x="145" y="407"/>
                  </a:lnTo>
                  <a:close/>
                  <a:moveTo>
                    <a:pt x="150" y="395"/>
                  </a:moveTo>
                  <a:lnTo>
                    <a:pt x="145" y="405"/>
                  </a:lnTo>
                  <a:lnTo>
                    <a:pt x="137" y="400"/>
                  </a:lnTo>
                  <a:lnTo>
                    <a:pt x="142" y="390"/>
                  </a:lnTo>
                  <a:lnTo>
                    <a:pt x="150" y="395"/>
                  </a:lnTo>
                  <a:close/>
                  <a:moveTo>
                    <a:pt x="153" y="382"/>
                  </a:moveTo>
                  <a:lnTo>
                    <a:pt x="152" y="393"/>
                  </a:lnTo>
                  <a:lnTo>
                    <a:pt x="142" y="392"/>
                  </a:lnTo>
                  <a:lnTo>
                    <a:pt x="143" y="379"/>
                  </a:lnTo>
                  <a:lnTo>
                    <a:pt x="153" y="382"/>
                  </a:lnTo>
                  <a:close/>
                  <a:moveTo>
                    <a:pt x="153" y="367"/>
                  </a:moveTo>
                  <a:lnTo>
                    <a:pt x="153" y="380"/>
                  </a:lnTo>
                  <a:lnTo>
                    <a:pt x="143" y="380"/>
                  </a:lnTo>
                  <a:lnTo>
                    <a:pt x="145" y="366"/>
                  </a:lnTo>
                  <a:lnTo>
                    <a:pt x="153" y="367"/>
                  </a:lnTo>
                  <a:close/>
                  <a:moveTo>
                    <a:pt x="152" y="351"/>
                  </a:moveTo>
                  <a:lnTo>
                    <a:pt x="153" y="366"/>
                  </a:lnTo>
                  <a:lnTo>
                    <a:pt x="145" y="367"/>
                  </a:lnTo>
                  <a:lnTo>
                    <a:pt x="142" y="353"/>
                  </a:lnTo>
                  <a:lnTo>
                    <a:pt x="152" y="351"/>
                  </a:lnTo>
                  <a:close/>
                  <a:moveTo>
                    <a:pt x="148" y="336"/>
                  </a:moveTo>
                  <a:lnTo>
                    <a:pt x="152" y="351"/>
                  </a:lnTo>
                  <a:lnTo>
                    <a:pt x="142" y="353"/>
                  </a:lnTo>
                  <a:lnTo>
                    <a:pt x="138" y="338"/>
                  </a:lnTo>
                  <a:lnTo>
                    <a:pt x="148" y="336"/>
                  </a:lnTo>
                  <a:close/>
                  <a:moveTo>
                    <a:pt x="142" y="322"/>
                  </a:moveTo>
                  <a:lnTo>
                    <a:pt x="147" y="335"/>
                  </a:lnTo>
                  <a:lnTo>
                    <a:pt x="138" y="340"/>
                  </a:lnTo>
                  <a:lnTo>
                    <a:pt x="132" y="326"/>
                  </a:lnTo>
                  <a:lnTo>
                    <a:pt x="142" y="322"/>
                  </a:lnTo>
                  <a:close/>
                  <a:moveTo>
                    <a:pt x="134" y="310"/>
                  </a:moveTo>
                  <a:lnTo>
                    <a:pt x="142" y="322"/>
                  </a:lnTo>
                  <a:lnTo>
                    <a:pt x="134" y="326"/>
                  </a:lnTo>
                  <a:lnTo>
                    <a:pt x="125" y="315"/>
                  </a:lnTo>
                  <a:lnTo>
                    <a:pt x="134" y="310"/>
                  </a:lnTo>
                  <a:close/>
                  <a:moveTo>
                    <a:pt x="124" y="300"/>
                  </a:moveTo>
                  <a:lnTo>
                    <a:pt x="132" y="309"/>
                  </a:lnTo>
                  <a:lnTo>
                    <a:pt x="125" y="317"/>
                  </a:lnTo>
                  <a:lnTo>
                    <a:pt x="117" y="307"/>
                  </a:lnTo>
                  <a:lnTo>
                    <a:pt x="124" y="300"/>
                  </a:lnTo>
                  <a:close/>
                  <a:moveTo>
                    <a:pt x="114" y="294"/>
                  </a:moveTo>
                  <a:lnTo>
                    <a:pt x="124" y="300"/>
                  </a:lnTo>
                  <a:lnTo>
                    <a:pt x="119" y="309"/>
                  </a:lnTo>
                  <a:lnTo>
                    <a:pt x="109" y="304"/>
                  </a:lnTo>
                  <a:lnTo>
                    <a:pt x="114" y="294"/>
                  </a:lnTo>
                  <a:close/>
                  <a:moveTo>
                    <a:pt x="107" y="292"/>
                  </a:moveTo>
                  <a:lnTo>
                    <a:pt x="112" y="294"/>
                  </a:lnTo>
                  <a:lnTo>
                    <a:pt x="111" y="304"/>
                  </a:lnTo>
                  <a:lnTo>
                    <a:pt x="104" y="302"/>
                  </a:lnTo>
                  <a:lnTo>
                    <a:pt x="107" y="292"/>
                  </a:lnTo>
                  <a:close/>
                  <a:moveTo>
                    <a:pt x="645" y="307"/>
                  </a:moveTo>
                  <a:lnTo>
                    <a:pt x="668" y="305"/>
                  </a:lnTo>
                  <a:lnTo>
                    <a:pt x="669" y="313"/>
                  </a:lnTo>
                  <a:lnTo>
                    <a:pt x="646" y="317"/>
                  </a:lnTo>
                  <a:lnTo>
                    <a:pt x="645" y="307"/>
                  </a:lnTo>
                  <a:close/>
                  <a:moveTo>
                    <a:pt x="624" y="317"/>
                  </a:moveTo>
                  <a:lnTo>
                    <a:pt x="643" y="309"/>
                  </a:lnTo>
                  <a:lnTo>
                    <a:pt x="648" y="317"/>
                  </a:lnTo>
                  <a:lnTo>
                    <a:pt x="627" y="325"/>
                  </a:lnTo>
                  <a:lnTo>
                    <a:pt x="624" y="317"/>
                  </a:lnTo>
                  <a:close/>
                  <a:moveTo>
                    <a:pt x="604" y="330"/>
                  </a:moveTo>
                  <a:lnTo>
                    <a:pt x="622" y="317"/>
                  </a:lnTo>
                  <a:lnTo>
                    <a:pt x="628" y="325"/>
                  </a:lnTo>
                  <a:lnTo>
                    <a:pt x="609" y="338"/>
                  </a:lnTo>
                  <a:lnTo>
                    <a:pt x="604" y="330"/>
                  </a:lnTo>
                  <a:close/>
                  <a:moveTo>
                    <a:pt x="599" y="335"/>
                  </a:moveTo>
                  <a:lnTo>
                    <a:pt x="602" y="331"/>
                  </a:lnTo>
                  <a:lnTo>
                    <a:pt x="611" y="336"/>
                  </a:lnTo>
                  <a:lnTo>
                    <a:pt x="607" y="341"/>
                  </a:lnTo>
                  <a:lnTo>
                    <a:pt x="599" y="335"/>
                  </a:lnTo>
                  <a:close/>
                  <a:moveTo>
                    <a:pt x="656" y="493"/>
                  </a:moveTo>
                  <a:lnTo>
                    <a:pt x="635" y="487"/>
                  </a:lnTo>
                  <a:lnTo>
                    <a:pt x="638" y="478"/>
                  </a:lnTo>
                  <a:lnTo>
                    <a:pt x="658" y="483"/>
                  </a:lnTo>
                  <a:lnTo>
                    <a:pt x="656" y="493"/>
                  </a:lnTo>
                  <a:close/>
                  <a:moveTo>
                    <a:pt x="679" y="493"/>
                  </a:moveTo>
                  <a:lnTo>
                    <a:pt x="656" y="493"/>
                  </a:lnTo>
                  <a:lnTo>
                    <a:pt x="656" y="483"/>
                  </a:lnTo>
                  <a:lnTo>
                    <a:pt x="679" y="483"/>
                  </a:lnTo>
                  <a:lnTo>
                    <a:pt x="679" y="493"/>
                  </a:lnTo>
                  <a:close/>
                  <a:moveTo>
                    <a:pt x="702" y="487"/>
                  </a:moveTo>
                  <a:lnTo>
                    <a:pt x="681" y="493"/>
                  </a:lnTo>
                  <a:lnTo>
                    <a:pt x="677" y="483"/>
                  </a:lnTo>
                  <a:lnTo>
                    <a:pt x="700" y="478"/>
                  </a:lnTo>
                  <a:lnTo>
                    <a:pt x="702" y="487"/>
                  </a:lnTo>
                  <a:close/>
                  <a:moveTo>
                    <a:pt x="713" y="480"/>
                  </a:moveTo>
                  <a:lnTo>
                    <a:pt x="704" y="487"/>
                  </a:lnTo>
                  <a:lnTo>
                    <a:pt x="699" y="478"/>
                  </a:lnTo>
                  <a:lnTo>
                    <a:pt x="710" y="472"/>
                  </a:lnTo>
                  <a:lnTo>
                    <a:pt x="713" y="480"/>
                  </a:lnTo>
                  <a:close/>
                  <a:moveTo>
                    <a:pt x="748" y="349"/>
                  </a:moveTo>
                  <a:lnTo>
                    <a:pt x="753" y="358"/>
                  </a:lnTo>
                  <a:lnTo>
                    <a:pt x="743" y="361"/>
                  </a:lnTo>
                  <a:lnTo>
                    <a:pt x="740" y="353"/>
                  </a:lnTo>
                  <a:lnTo>
                    <a:pt x="748" y="349"/>
                  </a:lnTo>
                  <a:close/>
                  <a:moveTo>
                    <a:pt x="733" y="331"/>
                  </a:moveTo>
                  <a:lnTo>
                    <a:pt x="748" y="348"/>
                  </a:lnTo>
                  <a:lnTo>
                    <a:pt x="740" y="354"/>
                  </a:lnTo>
                  <a:lnTo>
                    <a:pt x="726" y="336"/>
                  </a:lnTo>
                  <a:lnTo>
                    <a:pt x="733" y="331"/>
                  </a:lnTo>
                  <a:close/>
                  <a:moveTo>
                    <a:pt x="713" y="317"/>
                  </a:moveTo>
                  <a:lnTo>
                    <a:pt x="733" y="330"/>
                  </a:lnTo>
                  <a:lnTo>
                    <a:pt x="726" y="338"/>
                  </a:lnTo>
                  <a:lnTo>
                    <a:pt x="709" y="325"/>
                  </a:lnTo>
                  <a:lnTo>
                    <a:pt x="713" y="317"/>
                  </a:lnTo>
                  <a:close/>
                  <a:moveTo>
                    <a:pt x="692" y="309"/>
                  </a:moveTo>
                  <a:lnTo>
                    <a:pt x="713" y="317"/>
                  </a:lnTo>
                  <a:lnTo>
                    <a:pt x="710" y="325"/>
                  </a:lnTo>
                  <a:lnTo>
                    <a:pt x="689" y="317"/>
                  </a:lnTo>
                  <a:lnTo>
                    <a:pt x="692" y="309"/>
                  </a:lnTo>
                  <a:close/>
                  <a:moveTo>
                    <a:pt x="669" y="305"/>
                  </a:moveTo>
                  <a:lnTo>
                    <a:pt x="691" y="307"/>
                  </a:lnTo>
                  <a:lnTo>
                    <a:pt x="691" y="317"/>
                  </a:lnTo>
                  <a:lnTo>
                    <a:pt x="668" y="313"/>
                  </a:lnTo>
                  <a:lnTo>
                    <a:pt x="669" y="305"/>
                  </a:lnTo>
                  <a:close/>
                  <a:moveTo>
                    <a:pt x="450" y="300"/>
                  </a:moveTo>
                  <a:lnTo>
                    <a:pt x="473" y="297"/>
                  </a:lnTo>
                  <a:lnTo>
                    <a:pt x="473" y="307"/>
                  </a:lnTo>
                  <a:lnTo>
                    <a:pt x="452" y="310"/>
                  </a:lnTo>
                  <a:lnTo>
                    <a:pt x="450" y="300"/>
                  </a:lnTo>
                  <a:close/>
                  <a:moveTo>
                    <a:pt x="429" y="309"/>
                  </a:moveTo>
                  <a:lnTo>
                    <a:pt x="449" y="300"/>
                  </a:lnTo>
                  <a:lnTo>
                    <a:pt x="454" y="310"/>
                  </a:lnTo>
                  <a:lnTo>
                    <a:pt x="432" y="318"/>
                  </a:lnTo>
                  <a:lnTo>
                    <a:pt x="429" y="309"/>
                  </a:lnTo>
                  <a:close/>
                  <a:moveTo>
                    <a:pt x="410" y="323"/>
                  </a:moveTo>
                  <a:lnTo>
                    <a:pt x="428" y="310"/>
                  </a:lnTo>
                  <a:lnTo>
                    <a:pt x="432" y="317"/>
                  </a:lnTo>
                  <a:lnTo>
                    <a:pt x="415" y="331"/>
                  </a:lnTo>
                  <a:lnTo>
                    <a:pt x="410" y="323"/>
                  </a:lnTo>
                  <a:close/>
                  <a:moveTo>
                    <a:pt x="400" y="333"/>
                  </a:moveTo>
                  <a:lnTo>
                    <a:pt x="408" y="323"/>
                  </a:lnTo>
                  <a:lnTo>
                    <a:pt x="416" y="330"/>
                  </a:lnTo>
                  <a:lnTo>
                    <a:pt x="408" y="340"/>
                  </a:lnTo>
                  <a:lnTo>
                    <a:pt x="400" y="333"/>
                  </a:lnTo>
                  <a:close/>
                  <a:moveTo>
                    <a:pt x="462" y="485"/>
                  </a:moveTo>
                  <a:lnTo>
                    <a:pt x="450" y="483"/>
                  </a:lnTo>
                  <a:lnTo>
                    <a:pt x="452" y="473"/>
                  </a:lnTo>
                  <a:lnTo>
                    <a:pt x="464" y="477"/>
                  </a:lnTo>
                  <a:lnTo>
                    <a:pt x="462" y="485"/>
                  </a:lnTo>
                  <a:close/>
                  <a:moveTo>
                    <a:pt x="485" y="487"/>
                  </a:moveTo>
                  <a:lnTo>
                    <a:pt x="462" y="487"/>
                  </a:lnTo>
                  <a:lnTo>
                    <a:pt x="462" y="477"/>
                  </a:lnTo>
                  <a:lnTo>
                    <a:pt x="485" y="477"/>
                  </a:lnTo>
                  <a:lnTo>
                    <a:pt x="485" y="487"/>
                  </a:lnTo>
                  <a:close/>
                  <a:moveTo>
                    <a:pt x="501" y="482"/>
                  </a:moveTo>
                  <a:lnTo>
                    <a:pt x="486" y="485"/>
                  </a:lnTo>
                  <a:lnTo>
                    <a:pt x="483" y="477"/>
                  </a:lnTo>
                  <a:lnTo>
                    <a:pt x="499" y="472"/>
                  </a:lnTo>
                  <a:lnTo>
                    <a:pt x="501" y="482"/>
                  </a:lnTo>
                  <a:close/>
                  <a:moveTo>
                    <a:pt x="539" y="323"/>
                  </a:moveTo>
                  <a:lnTo>
                    <a:pt x="547" y="333"/>
                  </a:lnTo>
                  <a:lnTo>
                    <a:pt x="539" y="340"/>
                  </a:lnTo>
                  <a:lnTo>
                    <a:pt x="530" y="330"/>
                  </a:lnTo>
                  <a:lnTo>
                    <a:pt x="539" y="323"/>
                  </a:lnTo>
                  <a:close/>
                  <a:moveTo>
                    <a:pt x="519" y="310"/>
                  </a:moveTo>
                  <a:lnTo>
                    <a:pt x="537" y="323"/>
                  </a:lnTo>
                  <a:lnTo>
                    <a:pt x="532" y="331"/>
                  </a:lnTo>
                  <a:lnTo>
                    <a:pt x="514" y="317"/>
                  </a:lnTo>
                  <a:lnTo>
                    <a:pt x="519" y="310"/>
                  </a:lnTo>
                  <a:close/>
                  <a:moveTo>
                    <a:pt x="498" y="300"/>
                  </a:moveTo>
                  <a:lnTo>
                    <a:pt x="519" y="309"/>
                  </a:lnTo>
                  <a:lnTo>
                    <a:pt x="514" y="318"/>
                  </a:lnTo>
                  <a:lnTo>
                    <a:pt x="495" y="310"/>
                  </a:lnTo>
                  <a:lnTo>
                    <a:pt x="498" y="300"/>
                  </a:lnTo>
                  <a:close/>
                  <a:moveTo>
                    <a:pt x="473" y="297"/>
                  </a:moveTo>
                  <a:lnTo>
                    <a:pt x="496" y="300"/>
                  </a:lnTo>
                  <a:lnTo>
                    <a:pt x="495" y="310"/>
                  </a:lnTo>
                  <a:lnTo>
                    <a:pt x="473" y="307"/>
                  </a:lnTo>
                  <a:lnTo>
                    <a:pt x="473" y="297"/>
                  </a:lnTo>
                  <a:close/>
                  <a:moveTo>
                    <a:pt x="256" y="307"/>
                  </a:moveTo>
                  <a:lnTo>
                    <a:pt x="279" y="305"/>
                  </a:lnTo>
                  <a:lnTo>
                    <a:pt x="279" y="313"/>
                  </a:lnTo>
                  <a:lnTo>
                    <a:pt x="258" y="317"/>
                  </a:lnTo>
                  <a:lnTo>
                    <a:pt x="256" y="307"/>
                  </a:lnTo>
                  <a:close/>
                  <a:moveTo>
                    <a:pt x="233" y="317"/>
                  </a:moveTo>
                  <a:lnTo>
                    <a:pt x="254" y="309"/>
                  </a:lnTo>
                  <a:lnTo>
                    <a:pt x="258" y="317"/>
                  </a:lnTo>
                  <a:lnTo>
                    <a:pt x="238" y="325"/>
                  </a:lnTo>
                  <a:lnTo>
                    <a:pt x="233" y="317"/>
                  </a:lnTo>
                  <a:close/>
                  <a:moveTo>
                    <a:pt x="215" y="330"/>
                  </a:moveTo>
                  <a:lnTo>
                    <a:pt x="233" y="317"/>
                  </a:lnTo>
                  <a:lnTo>
                    <a:pt x="238" y="325"/>
                  </a:lnTo>
                  <a:lnTo>
                    <a:pt x="220" y="338"/>
                  </a:lnTo>
                  <a:lnTo>
                    <a:pt x="215" y="330"/>
                  </a:lnTo>
                  <a:close/>
                  <a:moveTo>
                    <a:pt x="199" y="348"/>
                  </a:moveTo>
                  <a:lnTo>
                    <a:pt x="214" y="331"/>
                  </a:lnTo>
                  <a:lnTo>
                    <a:pt x="222" y="336"/>
                  </a:lnTo>
                  <a:lnTo>
                    <a:pt x="207" y="354"/>
                  </a:lnTo>
                  <a:lnTo>
                    <a:pt x="199" y="348"/>
                  </a:lnTo>
                  <a:close/>
                  <a:moveTo>
                    <a:pt x="197" y="353"/>
                  </a:moveTo>
                  <a:lnTo>
                    <a:pt x="199" y="349"/>
                  </a:lnTo>
                  <a:lnTo>
                    <a:pt x="207" y="353"/>
                  </a:lnTo>
                  <a:lnTo>
                    <a:pt x="205" y="356"/>
                  </a:lnTo>
                  <a:lnTo>
                    <a:pt x="197" y="353"/>
                  </a:lnTo>
                  <a:close/>
                  <a:moveTo>
                    <a:pt x="243" y="487"/>
                  </a:moveTo>
                  <a:lnTo>
                    <a:pt x="230" y="480"/>
                  </a:lnTo>
                  <a:lnTo>
                    <a:pt x="235" y="470"/>
                  </a:lnTo>
                  <a:lnTo>
                    <a:pt x="248" y="478"/>
                  </a:lnTo>
                  <a:lnTo>
                    <a:pt x="243" y="487"/>
                  </a:lnTo>
                  <a:close/>
                  <a:moveTo>
                    <a:pt x="266" y="493"/>
                  </a:moveTo>
                  <a:lnTo>
                    <a:pt x="245" y="487"/>
                  </a:lnTo>
                  <a:lnTo>
                    <a:pt x="248" y="478"/>
                  </a:lnTo>
                  <a:lnTo>
                    <a:pt x="269" y="483"/>
                  </a:lnTo>
                  <a:lnTo>
                    <a:pt x="266" y="493"/>
                  </a:lnTo>
                  <a:close/>
                  <a:moveTo>
                    <a:pt x="290" y="493"/>
                  </a:moveTo>
                  <a:lnTo>
                    <a:pt x="267" y="493"/>
                  </a:lnTo>
                  <a:lnTo>
                    <a:pt x="267" y="483"/>
                  </a:lnTo>
                  <a:lnTo>
                    <a:pt x="290" y="483"/>
                  </a:lnTo>
                  <a:lnTo>
                    <a:pt x="290" y="493"/>
                  </a:lnTo>
                  <a:close/>
                  <a:moveTo>
                    <a:pt x="313" y="487"/>
                  </a:moveTo>
                  <a:lnTo>
                    <a:pt x="292" y="493"/>
                  </a:lnTo>
                  <a:lnTo>
                    <a:pt x="289" y="483"/>
                  </a:lnTo>
                  <a:lnTo>
                    <a:pt x="310" y="478"/>
                  </a:lnTo>
                  <a:lnTo>
                    <a:pt x="313" y="487"/>
                  </a:lnTo>
                  <a:close/>
                  <a:moveTo>
                    <a:pt x="315" y="487"/>
                  </a:moveTo>
                  <a:lnTo>
                    <a:pt x="315" y="487"/>
                  </a:lnTo>
                  <a:lnTo>
                    <a:pt x="310" y="478"/>
                  </a:lnTo>
                  <a:lnTo>
                    <a:pt x="312" y="477"/>
                  </a:lnTo>
                  <a:lnTo>
                    <a:pt x="315" y="487"/>
                  </a:lnTo>
                  <a:close/>
                  <a:moveTo>
                    <a:pt x="344" y="331"/>
                  </a:moveTo>
                  <a:lnTo>
                    <a:pt x="349" y="338"/>
                  </a:lnTo>
                  <a:lnTo>
                    <a:pt x="343" y="343"/>
                  </a:lnTo>
                  <a:lnTo>
                    <a:pt x="336" y="336"/>
                  </a:lnTo>
                  <a:lnTo>
                    <a:pt x="344" y="331"/>
                  </a:lnTo>
                  <a:close/>
                  <a:moveTo>
                    <a:pt x="325" y="317"/>
                  </a:moveTo>
                  <a:lnTo>
                    <a:pt x="343" y="330"/>
                  </a:lnTo>
                  <a:lnTo>
                    <a:pt x="338" y="338"/>
                  </a:lnTo>
                  <a:lnTo>
                    <a:pt x="320" y="325"/>
                  </a:lnTo>
                  <a:lnTo>
                    <a:pt x="325" y="317"/>
                  </a:lnTo>
                  <a:close/>
                  <a:moveTo>
                    <a:pt x="303" y="309"/>
                  </a:moveTo>
                  <a:lnTo>
                    <a:pt x="323" y="317"/>
                  </a:lnTo>
                  <a:lnTo>
                    <a:pt x="320" y="325"/>
                  </a:lnTo>
                  <a:lnTo>
                    <a:pt x="300" y="317"/>
                  </a:lnTo>
                  <a:lnTo>
                    <a:pt x="303" y="309"/>
                  </a:lnTo>
                  <a:close/>
                  <a:moveTo>
                    <a:pt x="279" y="305"/>
                  </a:moveTo>
                  <a:lnTo>
                    <a:pt x="302" y="307"/>
                  </a:lnTo>
                  <a:lnTo>
                    <a:pt x="300" y="317"/>
                  </a:lnTo>
                  <a:lnTo>
                    <a:pt x="279" y="313"/>
                  </a:lnTo>
                  <a:lnTo>
                    <a:pt x="279" y="305"/>
                  </a:lnTo>
                  <a:close/>
                  <a:moveTo>
                    <a:pt x="738" y="354"/>
                  </a:moveTo>
                  <a:lnTo>
                    <a:pt x="743" y="354"/>
                  </a:lnTo>
                  <a:lnTo>
                    <a:pt x="744" y="364"/>
                  </a:lnTo>
                  <a:lnTo>
                    <a:pt x="740" y="364"/>
                  </a:lnTo>
                  <a:lnTo>
                    <a:pt x="738" y="354"/>
                  </a:lnTo>
                  <a:close/>
                  <a:moveTo>
                    <a:pt x="704" y="477"/>
                  </a:moveTo>
                  <a:lnTo>
                    <a:pt x="702" y="475"/>
                  </a:lnTo>
                  <a:lnTo>
                    <a:pt x="709" y="469"/>
                  </a:lnTo>
                  <a:lnTo>
                    <a:pt x="710" y="470"/>
                  </a:lnTo>
                  <a:lnTo>
                    <a:pt x="704" y="477"/>
                  </a:lnTo>
                  <a:close/>
                  <a:moveTo>
                    <a:pt x="718" y="485"/>
                  </a:moveTo>
                  <a:lnTo>
                    <a:pt x="704" y="477"/>
                  </a:lnTo>
                  <a:lnTo>
                    <a:pt x="709" y="469"/>
                  </a:lnTo>
                  <a:lnTo>
                    <a:pt x="723" y="477"/>
                  </a:lnTo>
                  <a:lnTo>
                    <a:pt x="718" y="485"/>
                  </a:lnTo>
                  <a:close/>
                  <a:moveTo>
                    <a:pt x="735" y="490"/>
                  </a:moveTo>
                  <a:lnTo>
                    <a:pt x="718" y="485"/>
                  </a:lnTo>
                  <a:lnTo>
                    <a:pt x="722" y="477"/>
                  </a:lnTo>
                  <a:lnTo>
                    <a:pt x="736" y="480"/>
                  </a:lnTo>
                  <a:lnTo>
                    <a:pt x="735" y="490"/>
                  </a:lnTo>
                  <a:close/>
                  <a:moveTo>
                    <a:pt x="751" y="490"/>
                  </a:moveTo>
                  <a:lnTo>
                    <a:pt x="735" y="490"/>
                  </a:lnTo>
                  <a:lnTo>
                    <a:pt x="735" y="480"/>
                  </a:lnTo>
                  <a:lnTo>
                    <a:pt x="751" y="480"/>
                  </a:lnTo>
                  <a:lnTo>
                    <a:pt x="751" y="490"/>
                  </a:lnTo>
                  <a:close/>
                  <a:moveTo>
                    <a:pt x="767" y="485"/>
                  </a:moveTo>
                  <a:lnTo>
                    <a:pt x="753" y="490"/>
                  </a:lnTo>
                  <a:lnTo>
                    <a:pt x="749" y="480"/>
                  </a:lnTo>
                  <a:lnTo>
                    <a:pt x="766" y="477"/>
                  </a:lnTo>
                  <a:lnTo>
                    <a:pt x="767" y="485"/>
                  </a:lnTo>
                  <a:close/>
                  <a:moveTo>
                    <a:pt x="784" y="477"/>
                  </a:moveTo>
                  <a:lnTo>
                    <a:pt x="769" y="485"/>
                  </a:lnTo>
                  <a:lnTo>
                    <a:pt x="764" y="477"/>
                  </a:lnTo>
                  <a:lnTo>
                    <a:pt x="779" y="469"/>
                  </a:lnTo>
                  <a:lnTo>
                    <a:pt x="784" y="477"/>
                  </a:lnTo>
                  <a:close/>
                  <a:moveTo>
                    <a:pt x="795" y="465"/>
                  </a:moveTo>
                  <a:lnTo>
                    <a:pt x="784" y="477"/>
                  </a:lnTo>
                  <a:lnTo>
                    <a:pt x="777" y="470"/>
                  </a:lnTo>
                  <a:lnTo>
                    <a:pt x="789" y="459"/>
                  </a:lnTo>
                  <a:lnTo>
                    <a:pt x="795" y="465"/>
                  </a:lnTo>
                  <a:close/>
                  <a:moveTo>
                    <a:pt x="805" y="451"/>
                  </a:moveTo>
                  <a:lnTo>
                    <a:pt x="797" y="465"/>
                  </a:lnTo>
                  <a:lnTo>
                    <a:pt x="789" y="460"/>
                  </a:lnTo>
                  <a:lnTo>
                    <a:pt x="797" y="446"/>
                  </a:lnTo>
                  <a:lnTo>
                    <a:pt x="805" y="451"/>
                  </a:lnTo>
                  <a:close/>
                  <a:moveTo>
                    <a:pt x="810" y="436"/>
                  </a:moveTo>
                  <a:lnTo>
                    <a:pt x="805" y="451"/>
                  </a:lnTo>
                  <a:lnTo>
                    <a:pt x="797" y="447"/>
                  </a:lnTo>
                  <a:lnTo>
                    <a:pt x="802" y="433"/>
                  </a:lnTo>
                  <a:lnTo>
                    <a:pt x="810" y="436"/>
                  </a:lnTo>
                  <a:close/>
                  <a:moveTo>
                    <a:pt x="811" y="418"/>
                  </a:moveTo>
                  <a:lnTo>
                    <a:pt x="810" y="434"/>
                  </a:lnTo>
                  <a:lnTo>
                    <a:pt x="800" y="434"/>
                  </a:lnTo>
                  <a:lnTo>
                    <a:pt x="802" y="418"/>
                  </a:lnTo>
                  <a:lnTo>
                    <a:pt x="811" y="418"/>
                  </a:lnTo>
                  <a:close/>
                  <a:moveTo>
                    <a:pt x="808" y="402"/>
                  </a:moveTo>
                  <a:lnTo>
                    <a:pt x="811" y="416"/>
                  </a:lnTo>
                  <a:lnTo>
                    <a:pt x="802" y="420"/>
                  </a:lnTo>
                  <a:lnTo>
                    <a:pt x="798" y="403"/>
                  </a:lnTo>
                  <a:lnTo>
                    <a:pt x="808" y="402"/>
                  </a:lnTo>
                  <a:close/>
                  <a:moveTo>
                    <a:pt x="802" y="385"/>
                  </a:moveTo>
                  <a:lnTo>
                    <a:pt x="808" y="400"/>
                  </a:lnTo>
                  <a:lnTo>
                    <a:pt x="798" y="405"/>
                  </a:lnTo>
                  <a:lnTo>
                    <a:pt x="792" y="390"/>
                  </a:lnTo>
                  <a:lnTo>
                    <a:pt x="802" y="385"/>
                  </a:lnTo>
                  <a:close/>
                  <a:moveTo>
                    <a:pt x="790" y="372"/>
                  </a:moveTo>
                  <a:lnTo>
                    <a:pt x="800" y="385"/>
                  </a:lnTo>
                  <a:lnTo>
                    <a:pt x="793" y="392"/>
                  </a:lnTo>
                  <a:lnTo>
                    <a:pt x="784" y="379"/>
                  </a:lnTo>
                  <a:lnTo>
                    <a:pt x="790" y="372"/>
                  </a:lnTo>
                  <a:close/>
                  <a:moveTo>
                    <a:pt x="777" y="362"/>
                  </a:moveTo>
                  <a:lnTo>
                    <a:pt x="790" y="372"/>
                  </a:lnTo>
                  <a:lnTo>
                    <a:pt x="784" y="380"/>
                  </a:lnTo>
                  <a:lnTo>
                    <a:pt x="771" y="371"/>
                  </a:lnTo>
                  <a:lnTo>
                    <a:pt x="777" y="362"/>
                  </a:lnTo>
                  <a:close/>
                  <a:moveTo>
                    <a:pt x="761" y="356"/>
                  </a:moveTo>
                  <a:lnTo>
                    <a:pt x="775" y="362"/>
                  </a:lnTo>
                  <a:lnTo>
                    <a:pt x="772" y="371"/>
                  </a:lnTo>
                  <a:lnTo>
                    <a:pt x="758" y="366"/>
                  </a:lnTo>
                  <a:lnTo>
                    <a:pt x="761" y="356"/>
                  </a:lnTo>
                  <a:close/>
                  <a:moveTo>
                    <a:pt x="744" y="354"/>
                  </a:moveTo>
                  <a:lnTo>
                    <a:pt x="759" y="356"/>
                  </a:lnTo>
                  <a:lnTo>
                    <a:pt x="759" y="366"/>
                  </a:lnTo>
                  <a:lnTo>
                    <a:pt x="743" y="364"/>
                  </a:lnTo>
                  <a:lnTo>
                    <a:pt x="744" y="354"/>
                  </a:lnTo>
                  <a:close/>
                  <a:moveTo>
                    <a:pt x="731" y="356"/>
                  </a:moveTo>
                  <a:lnTo>
                    <a:pt x="738" y="354"/>
                  </a:lnTo>
                  <a:lnTo>
                    <a:pt x="740" y="364"/>
                  </a:lnTo>
                  <a:lnTo>
                    <a:pt x="735" y="366"/>
                  </a:lnTo>
                  <a:lnTo>
                    <a:pt x="731" y="356"/>
                  </a:lnTo>
                  <a:close/>
                  <a:moveTo>
                    <a:pt x="723" y="362"/>
                  </a:moveTo>
                  <a:lnTo>
                    <a:pt x="730" y="358"/>
                  </a:lnTo>
                  <a:lnTo>
                    <a:pt x="736" y="364"/>
                  </a:lnTo>
                  <a:lnTo>
                    <a:pt x="728" y="371"/>
                  </a:lnTo>
                  <a:lnTo>
                    <a:pt x="723" y="362"/>
                  </a:lnTo>
                  <a:close/>
                  <a:moveTo>
                    <a:pt x="713" y="371"/>
                  </a:moveTo>
                  <a:lnTo>
                    <a:pt x="722" y="362"/>
                  </a:lnTo>
                  <a:lnTo>
                    <a:pt x="730" y="369"/>
                  </a:lnTo>
                  <a:lnTo>
                    <a:pt x="722" y="377"/>
                  </a:lnTo>
                  <a:lnTo>
                    <a:pt x="713" y="371"/>
                  </a:lnTo>
                  <a:close/>
                  <a:moveTo>
                    <a:pt x="707" y="384"/>
                  </a:moveTo>
                  <a:lnTo>
                    <a:pt x="713" y="372"/>
                  </a:lnTo>
                  <a:lnTo>
                    <a:pt x="722" y="377"/>
                  </a:lnTo>
                  <a:lnTo>
                    <a:pt x="715" y="389"/>
                  </a:lnTo>
                  <a:lnTo>
                    <a:pt x="707" y="384"/>
                  </a:lnTo>
                  <a:close/>
                  <a:moveTo>
                    <a:pt x="700" y="397"/>
                  </a:moveTo>
                  <a:lnTo>
                    <a:pt x="707" y="384"/>
                  </a:lnTo>
                  <a:lnTo>
                    <a:pt x="715" y="387"/>
                  </a:lnTo>
                  <a:lnTo>
                    <a:pt x="709" y="400"/>
                  </a:lnTo>
                  <a:lnTo>
                    <a:pt x="700" y="397"/>
                  </a:lnTo>
                  <a:close/>
                  <a:moveTo>
                    <a:pt x="695" y="411"/>
                  </a:moveTo>
                  <a:lnTo>
                    <a:pt x="700" y="397"/>
                  </a:lnTo>
                  <a:lnTo>
                    <a:pt x="710" y="400"/>
                  </a:lnTo>
                  <a:lnTo>
                    <a:pt x="705" y="415"/>
                  </a:lnTo>
                  <a:lnTo>
                    <a:pt x="695" y="411"/>
                  </a:lnTo>
                  <a:close/>
                  <a:moveTo>
                    <a:pt x="692" y="426"/>
                  </a:moveTo>
                  <a:lnTo>
                    <a:pt x="695" y="411"/>
                  </a:lnTo>
                  <a:lnTo>
                    <a:pt x="705" y="415"/>
                  </a:lnTo>
                  <a:lnTo>
                    <a:pt x="702" y="428"/>
                  </a:lnTo>
                  <a:lnTo>
                    <a:pt x="692" y="426"/>
                  </a:lnTo>
                  <a:close/>
                  <a:moveTo>
                    <a:pt x="691" y="441"/>
                  </a:moveTo>
                  <a:lnTo>
                    <a:pt x="692" y="428"/>
                  </a:lnTo>
                  <a:lnTo>
                    <a:pt x="702" y="428"/>
                  </a:lnTo>
                  <a:lnTo>
                    <a:pt x="700" y="442"/>
                  </a:lnTo>
                  <a:lnTo>
                    <a:pt x="691" y="441"/>
                  </a:lnTo>
                  <a:close/>
                  <a:moveTo>
                    <a:pt x="692" y="454"/>
                  </a:moveTo>
                  <a:lnTo>
                    <a:pt x="691" y="441"/>
                  </a:lnTo>
                  <a:lnTo>
                    <a:pt x="700" y="441"/>
                  </a:lnTo>
                  <a:lnTo>
                    <a:pt x="700" y="452"/>
                  </a:lnTo>
                  <a:lnTo>
                    <a:pt x="692" y="454"/>
                  </a:lnTo>
                  <a:close/>
                  <a:moveTo>
                    <a:pt x="694" y="464"/>
                  </a:moveTo>
                  <a:lnTo>
                    <a:pt x="692" y="454"/>
                  </a:lnTo>
                  <a:lnTo>
                    <a:pt x="700" y="452"/>
                  </a:lnTo>
                  <a:lnTo>
                    <a:pt x="704" y="462"/>
                  </a:lnTo>
                  <a:lnTo>
                    <a:pt x="694" y="464"/>
                  </a:lnTo>
                  <a:close/>
                  <a:moveTo>
                    <a:pt x="699" y="473"/>
                  </a:moveTo>
                  <a:lnTo>
                    <a:pt x="694" y="465"/>
                  </a:lnTo>
                  <a:lnTo>
                    <a:pt x="704" y="460"/>
                  </a:lnTo>
                  <a:lnTo>
                    <a:pt x="707" y="469"/>
                  </a:lnTo>
                  <a:lnTo>
                    <a:pt x="699" y="473"/>
                  </a:lnTo>
                  <a:close/>
                  <a:moveTo>
                    <a:pt x="702" y="475"/>
                  </a:moveTo>
                  <a:lnTo>
                    <a:pt x="700" y="473"/>
                  </a:lnTo>
                  <a:lnTo>
                    <a:pt x="705" y="467"/>
                  </a:lnTo>
                  <a:lnTo>
                    <a:pt x="707" y="467"/>
                  </a:lnTo>
                  <a:lnTo>
                    <a:pt x="702" y="475"/>
                  </a:lnTo>
                  <a:close/>
                  <a:moveTo>
                    <a:pt x="548" y="330"/>
                  </a:moveTo>
                  <a:lnTo>
                    <a:pt x="570" y="326"/>
                  </a:lnTo>
                  <a:lnTo>
                    <a:pt x="571" y="336"/>
                  </a:lnTo>
                  <a:lnTo>
                    <a:pt x="550" y="340"/>
                  </a:lnTo>
                  <a:lnTo>
                    <a:pt x="548" y="330"/>
                  </a:lnTo>
                  <a:close/>
                  <a:moveTo>
                    <a:pt x="529" y="338"/>
                  </a:moveTo>
                  <a:lnTo>
                    <a:pt x="547" y="330"/>
                  </a:lnTo>
                  <a:lnTo>
                    <a:pt x="550" y="340"/>
                  </a:lnTo>
                  <a:lnTo>
                    <a:pt x="532" y="346"/>
                  </a:lnTo>
                  <a:lnTo>
                    <a:pt x="529" y="338"/>
                  </a:lnTo>
                  <a:close/>
                  <a:moveTo>
                    <a:pt x="498" y="482"/>
                  </a:moveTo>
                  <a:lnTo>
                    <a:pt x="490" y="467"/>
                  </a:lnTo>
                  <a:lnTo>
                    <a:pt x="498" y="462"/>
                  </a:lnTo>
                  <a:lnTo>
                    <a:pt x="506" y="477"/>
                  </a:lnTo>
                  <a:lnTo>
                    <a:pt x="498" y="482"/>
                  </a:lnTo>
                  <a:close/>
                  <a:moveTo>
                    <a:pt x="511" y="493"/>
                  </a:moveTo>
                  <a:lnTo>
                    <a:pt x="499" y="482"/>
                  </a:lnTo>
                  <a:lnTo>
                    <a:pt x="506" y="475"/>
                  </a:lnTo>
                  <a:lnTo>
                    <a:pt x="517" y="487"/>
                  </a:lnTo>
                  <a:lnTo>
                    <a:pt x="511" y="493"/>
                  </a:lnTo>
                  <a:close/>
                  <a:moveTo>
                    <a:pt x="643" y="482"/>
                  </a:moveTo>
                  <a:lnTo>
                    <a:pt x="630" y="493"/>
                  </a:lnTo>
                  <a:lnTo>
                    <a:pt x="624" y="487"/>
                  </a:lnTo>
                  <a:lnTo>
                    <a:pt x="637" y="475"/>
                  </a:lnTo>
                  <a:lnTo>
                    <a:pt x="643" y="482"/>
                  </a:lnTo>
                  <a:close/>
                  <a:moveTo>
                    <a:pt x="650" y="472"/>
                  </a:moveTo>
                  <a:lnTo>
                    <a:pt x="645" y="482"/>
                  </a:lnTo>
                  <a:lnTo>
                    <a:pt x="637" y="477"/>
                  </a:lnTo>
                  <a:lnTo>
                    <a:pt x="642" y="467"/>
                  </a:lnTo>
                  <a:lnTo>
                    <a:pt x="650" y="472"/>
                  </a:lnTo>
                  <a:close/>
                  <a:moveTo>
                    <a:pt x="617" y="340"/>
                  </a:moveTo>
                  <a:lnTo>
                    <a:pt x="620" y="341"/>
                  </a:lnTo>
                  <a:lnTo>
                    <a:pt x="615" y="349"/>
                  </a:lnTo>
                  <a:lnTo>
                    <a:pt x="611" y="348"/>
                  </a:lnTo>
                  <a:lnTo>
                    <a:pt x="617" y="340"/>
                  </a:lnTo>
                  <a:close/>
                  <a:moveTo>
                    <a:pt x="594" y="330"/>
                  </a:moveTo>
                  <a:lnTo>
                    <a:pt x="615" y="338"/>
                  </a:lnTo>
                  <a:lnTo>
                    <a:pt x="612" y="348"/>
                  </a:lnTo>
                  <a:lnTo>
                    <a:pt x="591" y="340"/>
                  </a:lnTo>
                  <a:lnTo>
                    <a:pt x="594" y="330"/>
                  </a:lnTo>
                  <a:close/>
                  <a:moveTo>
                    <a:pt x="571" y="326"/>
                  </a:moveTo>
                  <a:lnTo>
                    <a:pt x="594" y="330"/>
                  </a:lnTo>
                  <a:lnTo>
                    <a:pt x="593" y="340"/>
                  </a:lnTo>
                  <a:lnTo>
                    <a:pt x="570" y="336"/>
                  </a:lnTo>
                  <a:lnTo>
                    <a:pt x="571" y="326"/>
                  </a:lnTo>
                  <a:close/>
                  <a:moveTo>
                    <a:pt x="519" y="344"/>
                  </a:moveTo>
                  <a:lnTo>
                    <a:pt x="527" y="338"/>
                  </a:lnTo>
                  <a:lnTo>
                    <a:pt x="532" y="346"/>
                  </a:lnTo>
                  <a:lnTo>
                    <a:pt x="524" y="351"/>
                  </a:lnTo>
                  <a:lnTo>
                    <a:pt x="519" y="344"/>
                  </a:lnTo>
                  <a:close/>
                  <a:moveTo>
                    <a:pt x="509" y="354"/>
                  </a:moveTo>
                  <a:lnTo>
                    <a:pt x="517" y="344"/>
                  </a:lnTo>
                  <a:lnTo>
                    <a:pt x="526" y="351"/>
                  </a:lnTo>
                  <a:lnTo>
                    <a:pt x="517" y="361"/>
                  </a:lnTo>
                  <a:lnTo>
                    <a:pt x="509" y="354"/>
                  </a:lnTo>
                  <a:close/>
                  <a:moveTo>
                    <a:pt x="501" y="367"/>
                  </a:moveTo>
                  <a:lnTo>
                    <a:pt x="509" y="356"/>
                  </a:lnTo>
                  <a:lnTo>
                    <a:pt x="517" y="361"/>
                  </a:lnTo>
                  <a:lnTo>
                    <a:pt x="509" y="374"/>
                  </a:lnTo>
                  <a:lnTo>
                    <a:pt x="501" y="367"/>
                  </a:lnTo>
                  <a:close/>
                  <a:moveTo>
                    <a:pt x="493" y="384"/>
                  </a:moveTo>
                  <a:lnTo>
                    <a:pt x="501" y="369"/>
                  </a:lnTo>
                  <a:lnTo>
                    <a:pt x="509" y="372"/>
                  </a:lnTo>
                  <a:lnTo>
                    <a:pt x="503" y="389"/>
                  </a:lnTo>
                  <a:lnTo>
                    <a:pt x="493" y="384"/>
                  </a:lnTo>
                  <a:close/>
                  <a:moveTo>
                    <a:pt x="488" y="402"/>
                  </a:moveTo>
                  <a:lnTo>
                    <a:pt x="493" y="385"/>
                  </a:lnTo>
                  <a:lnTo>
                    <a:pt x="503" y="387"/>
                  </a:lnTo>
                  <a:lnTo>
                    <a:pt x="496" y="405"/>
                  </a:lnTo>
                  <a:lnTo>
                    <a:pt x="488" y="402"/>
                  </a:lnTo>
                  <a:close/>
                  <a:moveTo>
                    <a:pt x="485" y="418"/>
                  </a:moveTo>
                  <a:lnTo>
                    <a:pt x="488" y="402"/>
                  </a:lnTo>
                  <a:lnTo>
                    <a:pt x="498" y="403"/>
                  </a:lnTo>
                  <a:lnTo>
                    <a:pt x="493" y="420"/>
                  </a:lnTo>
                  <a:lnTo>
                    <a:pt x="485" y="418"/>
                  </a:lnTo>
                  <a:close/>
                  <a:moveTo>
                    <a:pt x="483" y="434"/>
                  </a:moveTo>
                  <a:lnTo>
                    <a:pt x="485" y="420"/>
                  </a:lnTo>
                  <a:lnTo>
                    <a:pt x="493" y="420"/>
                  </a:lnTo>
                  <a:lnTo>
                    <a:pt x="493" y="436"/>
                  </a:lnTo>
                  <a:lnTo>
                    <a:pt x="483" y="434"/>
                  </a:lnTo>
                  <a:close/>
                  <a:moveTo>
                    <a:pt x="483" y="451"/>
                  </a:moveTo>
                  <a:lnTo>
                    <a:pt x="483" y="436"/>
                  </a:lnTo>
                  <a:lnTo>
                    <a:pt x="493" y="436"/>
                  </a:lnTo>
                  <a:lnTo>
                    <a:pt x="493" y="449"/>
                  </a:lnTo>
                  <a:lnTo>
                    <a:pt x="483" y="451"/>
                  </a:lnTo>
                  <a:close/>
                  <a:moveTo>
                    <a:pt x="486" y="462"/>
                  </a:moveTo>
                  <a:lnTo>
                    <a:pt x="483" y="451"/>
                  </a:lnTo>
                  <a:lnTo>
                    <a:pt x="493" y="449"/>
                  </a:lnTo>
                  <a:lnTo>
                    <a:pt x="496" y="460"/>
                  </a:lnTo>
                  <a:lnTo>
                    <a:pt x="486" y="462"/>
                  </a:lnTo>
                  <a:close/>
                  <a:moveTo>
                    <a:pt x="488" y="467"/>
                  </a:moveTo>
                  <a:lnTo>
                    <a:pt x="486" y="464"/>
                  </a:lnTo>
                  <a:lnTo>
                    <a:pt x="495" y="459"/>
                  </a:lnTo>
                  <a:lnTo>
                    <a:pt x="498" y="462"/>
                  </a:lnTo>
                  <a:lnTo>
                    <a:pt x="488" y="467"/>
                  </a:lnTo>
                  <a:close/>
                  <a:moveTo>
                    <a:pt x="653" y="469"/>
                  </a:moveTo>
                  <a:lnTo>
                    <a:pt x="650" y="472"/>
                  </a:lnTo>
                  <a:lnTo>
                    <a:pt x="643" y="467"/>
                  </a:lnTo>
                  <a:lnTo>
                    <a:pt x="645" y="464"/>
                  </a:lnTo>
                  <a:lnTo>
                    <a:pt x="653" y="469"/>
                  </a:lnTo>
                  <a:close/>
                  <a:moveTo>
                    <a:pt x="658" y="455"/>
                  </a:moveTo>
                  <a:lnTo>
                    <a:pt x="653" y="467"/>
                  </a:lnTo>
                  <a:lnTo>
                    <a:pt x="645" y="464"/>
                  </a:lnTo>
                  <a:lnTo>
                    <a:pt x="648" y="452"/>
                  </a:lnTo>
                  <a:lnTo>
                    <a:pt x="658" y="455"/>
                  </a:lnTo>
                  <a:close/>
                  <a:moveTo>
                    <a:pt x="660" y="441"/>
                  </a:moveTo>
                  <a:lnTo>
                    <a:pt x="658" y="454"/>
                  </a:lnTo>
                  <a:lnTo>
                    <a:pt x="648" y="454"/>
                  </a:lnTo>
                  <a:lnTo>
                    <a:pt x="650" y="439"/>
                  </a:lnTo>
                  <a:lnTo>
                    <a:pt x="660" y="441"/>
                  </a:lnTo>
                  <a:close/>
                  <a:moveTo>
                    <a:pt x="658" y="423"/>
                  </a:moveTo>
                  <a:lnTo>
                    <a:pt x="660" y="439"/>
                  </a:lnTo>
                  <a:lnTo>
                    <a:pt x="650" y="439"/>
                  </a:lnTo>
                  <a:lnTo>
                    <a:pt x="650" y="423"/>
                  </a:lnTo>
                  <a:lnTo>
                    <a:pt x="658" y="423"/>
                  </a:lnTo>
                  <a:close/>
                  <a:moveTo>
                    <a:pt x="656" y="405"/>
                  </a:moveTo>
                  <a:lnTo>
                    <a:pt x="658" y="423"/>
                  </a:lnTo>
                  <a:lnTo>
                    <a:pt x="650" y="424"/>
                  </a:lnTo>
                  <a:lnTo>
                    <a:pt x="646" y="407"/>
                  </a:lnTo>
                  <a:lnTo>
                    <a:pt x="656" y="405"/>
                  </a:lnTo>
                  <a:close/>
                  <a:moveTo>
                    <a:pt x="651" y="387"/>
                  </a:moveTo>
                  <a:lnTo>
                    <a:pt x="656" y="405"/>
                  </a:lnTo>
                  <a:lnTo>
                    <a:pt x="646" y="407"/>
                  </a:lnTo>
                  <a:lnTo>
                    <a:pt x="642" y="390"/>
                  </a:lnTo>
                  <a:lnTo>
                    <a:pt x="651" y="387"/>
                  </a:lnTo>
                  <a:close/>
                  <a:moveTo>
                    <a:pt x="645" y="372"/>
                  </a:moveTo>
                  <a:lnTo>
                    <a:pt x="651" y="387"/>
                  </a:lnTo>
                  <a:lnTo>
                    <a:pt x="642" y="390"/>
                  </a:lnTo>
                  <a:lnTo>
                    <a:pt x="635" y="375"/>
                  </a:lnTo>
                  <a:lnTo>
                    <a:pt x="645" y="372"/>
                  </a:lnTo>
                  <a:close/>
                  <a:moveTo>
                    <a:pt x="637" y="358"/>
                  </a:moveTo>
                  <a:lnTo>
                    <a:pt x="645" y="371"/>
                  </a:lnTo>
                  <a:lnTo>
                    <a:pt x="637" y="375"/>
                  </a:lnTo>
                  <a:lnTo>
                    <a:pt x="628" y="362"/>
                  </a:lnTo>
                  <a:lnTo>
                    <a:pt x="637" y="358"/>
                  </a:lnTo>
                  <a:close/>
                  <a:moveTo>
                    <a:pt x="628" y="348"/>
                  </a:moveTo>
                  <a:lnTo>
                    <a:pt x="637" y="358"/>
                  </a:lnTo>
                  <a:lnTo>
                    <a:pt x="628" y="364"/>
                  </a:lnTo>
                  <a:lnTo>
                    <a:pt x="620" y="353"/>
                  </a:lnTo>
                  <a:lnTo>
                    <a:pt x="628" y="348"/>
                  </a:lnTo>
                  <a:close/>
                  <a:moveTo>
                    <a:pt x="620" y="341"/>
                  </a:moveTo>
                  <a:lnTo>
                    <a:pt x="627" y="346"/>
                  </a:lnTo>
                  <a:lnTo>
                    <a:pt x="622" y="354"/>
                  </a:lnTo>
                  <a:lnTo>
                    <a:pt x="615" y="349"/>
                  </a:lnTo>
                  <a:lnTo>
                    <a:pt x="620" y="341"/>
                  </a:lnTo>
                  <a:close/>
                  <a:moveTo>
                    <a:pt x="357" y="331"/>
                  </a:moveTo>
                  <a:lnTo>
                    <a:pt x="380" y="328"/>
                  </a:lnTo>
                  <a:lnTo>
                    <a:pt x="382" y="338"/>
                  </a:lnTo>
                  <a:lnTo>
                    <a:pt x="359" y="341"/>
                  </a:lnTo>
                  <a:lnTo>
                    <a:pt x="357" y="331"/>
                  </a:lnTo>
                  <a:close/>
                  <a:moveTo>
                    <a:pt x="336" y="340"/>
                  </a:moveTo>
                  <a:lnTo>
                    <a:pt x="357" y="331"/>
                  </a:lnTo>
                  <a:lnTo>
                    <a:pt x="361" y="341"/>
                  </a:lnTo>
                  <a:lnTo>
                    <a:pt x="339" y="349"/>
                  </a:lnTo>
                  <a:lnTo>
                    <a:pt x="336" y="340"/>
                  </a:lnTo>
                  <a:close/>
                  <a:moveTo>
                    <a:pt x="336" y="340"/>
                  </a:moveTo>
                  <a:lnTo>
                    <a:pt x="336" y="340"/>
                  </a:lnTo>
                  <a:lnTo>
                    <a:pt x="339" y="349"/>
                  </a:lnTo>
                  <a:lnTo>
                    <a:pt x="339" y="349"/>
                  </a:lnTo>
                  <a:lnTo>
                    <a:pt x="336" y="340"/>
                  </a:lnTo>
                  <a:close/>
                  <a:moveTo>
                    <a:pt x="308" y="482"/>
                  </a:moveTo>
                  <a:lnTo>
                    <a:pt x="303" y="477"/>
                  </a:lnTo>
                  <a:lnTo>
                    <a:pt x="312" y="470"/>
                  </a:lnTo>
                  <a:lnTo>
                    <a:pt x="317" y="477"/>
                  </a:lnTo>
                  <a:lnTo>
                    <a:pt x="308" y="482"/>
                  </a:lnTo>
                  <a:close/>
                  <a:moveTo>
                    <a:pt x="325" y="498"/>
                  </a:moveTo>
                  <a:lnTo>
                    <a:pt x="308" y="483"/>
                  </a:lnTo>
                  <a:lnTo>
                    <a:pt x="315" y="477"/>
                  </a:lnTo>
                  <a:lnTo>
                    <a:pt x="331" y="491"/>
                  </a:lnTo>
                  <a:lnTo>
                    <a:pt x="325" y="498"/>
                  </a:lnTo>
                  <a:close/>
                  <a:moveTo>
                    <a:pt x="338" y="506"/>
                  </a:moveTo>
                  <a:lnTo>
                    <a:pt x="326" y="500"/>
                  </a:lnTo>
                  <a:lnTo>
                    <a:pt x="331" y="491"/>
                  </a:lnTo>
                  <a:lnTo>
                    <a:pt x="343" y="498"/>
                  </a:lnTo>
                  <a:lnTo>
                    <a:pt x="338" y="506"/>
                  </a:lnTo>
                  <a:close/>
                  <a:moveTo>
                    <a:pt x="454" y="483"/>
                  </a:moveTo>
                  <a:lnTo>
                    <a:pt x="452" y="483"/>
                  </a:lnTo>
                  <a:lnTo>
                    <a:pt x="446" y="477"/>
                  </a:lnTo>
                  <a:lnTo>
                    <a:pt x="447" y="477"/>
                  </a:lnTo>
                  <a:lnTo>
                    <a:pt x="454" y="483"/>
                  </a:lnTo>
                  <a:close/>
                  <a:moveTo>
                    <a:pt x="467" y="464"/>
                  </a:moveTo>
                  <a:lnTo>
                    <a:pt x="454" y="482"/>
                  </a:lnTo>
                  <a:lnTo>
                    <a:pt x="446" y="477"/>
                  </a:lnTo>
                  <a:lnTo>
                    <a:pt x="459" y="459"/>
                  </a:lnTo>
                  <a:lnTo>
                    <a:pt x="467" y="464"/>
                  </a:lnTo>
                  <a:close/>
                  <a:moveTo>
                    <a:pt x="467" y="462"/>
                  </a:moveTo>
                  <a:lnTo>
                    <a:pt x="467" y="464"/>
                  </a:lnTo>
                  <a:lnTo>
                    <a:pt x="457" y="459"/>
                  </a:lnTo>
                  <a:lnTo>
                    <a:pt x="459" y="459"/>
                  </a:lnTo>
                  <a:lnTo>
                    <a:pt x="467" y="462"/>
                  </a:lnTo>
                  <a:close/>
                  <a:moveTo>
                    <a:pt x="405" y="331"/>
                  </a:moveTo>
                  <a:lnTo>
                    <a:pt x="426" y="340"/>
                  </a:lnTo>
                  <a:lnTo>
                    <a:pt x="423" y="349"/>
                  </a:lnTo>
                  <a:lnTo>
                    <a:pt x="401" y="341"/>
                  </a:lnTo>
                  <a:lnTo>
                    <a:pt x="405" y="331"/>
                  </a:lnTo>
                  <a:close/>
                  <a:moveTo>
                    <a:pt x="382" y="328"/>
                  </a:moveTo>
                  <a:lnTo>
                    <a:pt x="403" y="331"/>
                  </a:lnTo>
                  <a:lnTo>
                    <a:pt x="403" y="341"/>
                  </a:lnTo>
                  <a:lnTo>
                    <a:pt x="380" y="338"/>
                  </a:lnTo>
                  <a:lnTo>
                    <a:pt x="382" y="328"/>
                  </a:lnTo>
                  <a:close/>
                  <a:moveTo>
                    <a:pt x="334" y="341"/>
                  </a:moveTo>
                  <a:lnTo>
                    <a:pt x="334" y="340"/>
                  </a:lnTo>
                  <a:lnTo>
                    <a:pt x="339" y="349"/>
                  </a:lnTo>
                  <a:lnTo>
                    <a:pt x="339" y="349"/>
                  </a:lnTo>
                  <a:lnTo>
                    <a:pt x="334" y="341"/>
                  </a:lnTo>
                  <a:close/>
                  <a:moveTo>
                    <a:pt x="326" y="348"/>
                  </a:moveTo>
                  <a:lnTo>
                    <a:pt x="334" y="341"/>
                  </a:lnTo>
                  <a:lnTo>
                    <a:pt x="339" y="348"/>
                  </a:lnTo>
                  <a:lnTo>
                    <a:pt x="333" y="354"/>
                  </a:lnTo>
                  <a:lnTo>
                    <a:pt x="326" y="348"/>
                  </a:lnTo>
                  <a:close/>
                  <a:moveTo>
                    <a:pt x="318" y="358"/>
                  </a:moveTo>
                  <a:lnTo>
                    <a:pt x="326" y="348"/>
                  </a:lnTo>
                  <a:lnTo>
                    <a:pt x="333" y="354"/>
                  </a:lnTo>
                  <a:lnTo>
                    <a:pt x="326" y="364"/>
                  </a:lnTo>
                  <a:lnTo>
                    <a:pt x="318" y="358"/>
                  </a:lnTo>
                  <a:close/>
                  <a:moveTo>
                    <a:pt x="312" y="372"/>
                  </a:moveTo>
                  <a:lnTo>
                    <a:pt x="318" y="359"/>
                  </a:lnTo>
                  <a:lnTo>
                    <a:pt x="326" y="362"/>
                  </a:lnTo>
                  <a:lnTo>
                    <a:pt x="320" y="377"/>
                  </a:lnTo>
                  <a:lnTo>
                    <a:pt x="312" y="372"/>
                  </a:lnTo>
                  <a:close/>
                  <a:moveTo>
                    <a:pt x="305" y="389"/>
                  </a:moveTo>
                  <a:lnTo>
                    <a:pt x="312" y="372"/>
                  </a:lnTo>
                  <a:lnTo>
                    <a:pt x="320" y="375"/>
                  </a:lnTo>
                  <a:lnTo>
                    <a:pt x="315" y="392"/>
                  </a:lnTo>
                  <a:lnTo>
                    <a:pt x="305" y="389"/>
                  </a:lnTo>
                  <a:close/>
                  <a:moveTo>
                    <a:pt x="300" y="405"/>
                  </a:moveTo>
                  <a:lnTo>
                    <a:pt x="305" y="389"/>
                  </a:lnTo>
                  <a:lnTo>
                    <a:pt x="315" y="392"/>
                  </a:lnTo>
                  <a:lnTo>
                    <a:pt x="310" y="408"/>
                  </a:lnTo>
                  <a:lnTo>
                    <a:pt x="300" y="405"/>
                  </a:lnTo>
                  <a:close/>
                  <a:moveTo>
                    <a:pt x="297" y="423"/>
                  </a:moveTo>
                  <a:lnTo>
                    <a:pt x="300" y="407"/>
                  </a:lnTo>
                  <a:lnTo>
                    <a:pt x="310" y="408"/>
                  </a:lnTo>
                  <a:lnTo>
                    <a:pt x="307" y="424"/>
                  </a:lnTo>
                  <a:lnTo>
                    <a:pt x="297" y="423"/>
                  </a:lnTo>
                  <a:close/>
                  <a:moveTo>
                    <a:pt x="297" y="439"/>
                  </a:moveTo>
                  <a:lnTo>
                    <a:pt x="297" y="423"/>
                  </a:lnTo>
                  <a:lnTo>
                    <a:pt x="307" y="424"/>
                  </a:lnTo>
                  <a:lnTo>
                    <a:pt x="305" y="441"/>
                  </a:lnTo>
                  <a:lnTo>
                    <a:pt x="297" y="439"/>
                  </a:lnTo>
                  <a:close/>
                  <a:moveTo>
                    <a:pt x="297" y="454"/>
                  </a:moveTo>
                  <a:lnTo>
                    <a:pt x="295" y="441"/>
                  </a:lnTo>
                  <a:lnTo>
                    <a:pt x="305" y="439"/>
                  </a:lnTo>
                  <a:lnTo>
                    <a:pt x="307" y="454"/>
                  </a:lnTo>
                  <a:lnTo>
                    <a:pt x="297" y="454"/>
                  </a:lnTo>
                  <a:close/>
                  <a:moveTo>
                    <a:pt x="299" y="467"/>
                  </a:moveTo>
                  <a:lnTo>
                    <a:pt x="297" y="455"/>
                  </a:lnTo>
                  <a:lnTo>
                    <a:pt x="307" y="454"/>
                  </a:lnTo>
                  <a:lnTo>
                    <a:pt x="308" y="465"/>
                  </a:lnTo>
                  <a:lnTo>
                    <a:pt x="299" y="467"/>
                  </a:lnTo>
                  <a:close/>
                  <a:moveTo>
                    <a:pt x="303" y="475"/>
                  </a:moveTo>
                  <a:lnTo>
                    <a:pt x="300" y="469"/>
                  </a:lnTo>
                  <a:lnTo>
                    <a:pt x="308" y="464"/>
                  </a:lnTo>
                  <a:lnTo>
                    <a:pt x="312" y="472"/>
                  </a:lnTo>
                  <a:lnTo>
                    <a:pt x="303" y="475"/>
                  </a:lnTo>
                  <a:close/>
                  <a:moveTo>
                    <a:pt x="470" y="452"/>
                  </a:moveTo>
                  <a:lnTo>
                    <a:pt x="467" y="462"/>
                  </a:lnTo>
                  <a:lnTo>
                    <a:pt x="457" y="459"/>
                  </a:lnTo>
                  <a:lnTo>
                    <a:pt x="460" y="449"/>
                  </a:lnTo>
                  <a:lnTo>
                    <a:pt x="470" y="452"/>
                  </a:lnTo>
                  <a:close/>
                  <a:moveTo>
                    <a:pt x="472" y="436"/>
                  </a:moveTo>
                  <a:lnTo>
                    <a:pt x="470" y="451"/>
                  </a:lnTo>
                  <a:lnTo>
                    <a:pt x="460" y="449"/>
                  </a:lnTo>
                  <a:lnTo>
                    <a:pt x="462" y="436"/>
                  </a:lnTo>
                  <a:lnTo>
                    <a:pt x="472" y="436"/>
                  </a:lnTo>
                  <a:close/>
                  <a:moveTo>
                    <a:pt x="470" y="420"/>
                  </a:moveTo>
                  <a:lnTo>
                    <a:pt x="472" y="436"/>
                  </a:lnTo>
                  <a:lnTo>
                    <a:pt x="462" y="436"/>
                  </a:lnTo>
                  <a:lnTo>
                    <a:pt x="462" y="420"/>
                  </a:lnTo>
                  <a:lnTo>
                    <a:pt x="470" y="420"/>
                  </a:lnTo>
                  <a:close/>
                  <a:moveTo>
                    <a:pt x="467" y="402"/>
                  </a:moveTo>
                  <a:lnTo>
                    <a:pt x="470" y="420"/>
                  </a:lnTo>
                  <a:lnTo>
                    <a:pt x="462" y="421"/>
                  </a:lnTo>
                  <a:lnTo>
                    <a:pt x="457" y="405"/>
                  </a:lnTo>
                  <a:lnTo>
                    <a:pt x="467" y="402"/>
                  </a:lnTo>
                  <a:close/>
                  <a:moveTo>
                    <a:pt x="462" y="385"/>
                  </a:moveTo>
                  <a:lnTo>
                    <a:pt x="467" y="402"/>
                  </a:lnTo>
                  <a:lnTo>
                    <a:pt x="459" y="405"/>
                  </a:lnTo>
                  <a:lnTo>
                    <a:pt x="452" y="389"/>
                  </a:lnTo>
                  <a:lnTo>
                    <a:pt x="462" y="385"/>
                  </a:lnTo>
                  <a:close/>
                  <a:moveTo>
                    <a:pt x="454" y="369"/>
                  </a:moveTo>
                  <a:lnTo>
                    <a:pt x="462" y="385"/>
                  </a:lnTo>
                  <a:lnTo>
                    <a:pt x="452" y="389"/>
                  </a:lnTo>
                  <a:lnTo>
                    <a:pt x="446" y="374"/>
                  </a:lnTo>
                  <a:lnTo>
                    <a:pt x="454" y="369"/>
                  </a:lnTo>
                  <a:close/>
                  <a:moveTo>
                    <a:pt x="444" y="356"/>
                  </a:moveTo>
                  <a:lnTo>
                    <a:pt x="454" y="369"/>
                  </a:lnTo>
                  <a:lnTo>
                    <a:pt x="446" y="374"/>
                  </a:lnTo>
                  <a:lnTo>
                    <a:pt x="436" y="361"/>
                  </a:lnTo>
                  <a:lnTo>
                    <a:pt x="444" y="356"/>
                  </a:lnTo>
                  <a:close/>
                  <a:moveTo>
                    <a:pt x="434" y="346"/>
                  </a:moveTo>
                  <a:lnTo>
                    <a:pt x="444" y="356"/>
                  </a:lnTo>
                  <a:lnTo>
                    <a:pt x="437" y="362"/>
                  </a:lnTo>
                  <a:lnTo>
                    <a:pt x="428" y="353"/>
                  </a:lnTo>
                  <a:lnTo>
                    <a:pt x="434" y="346"/>
                  </a:lnTo>
                  <a:close/>
                  <a:moveTo>
                    <a:pt x="426" y="341"/>
                  </a:moveTo>
                  <a:lnTo>
                    <a:pt x="432" y="344"/>
                  </a:lnTo>
                  <a:lnTo>
                    <a:pt x="428" y="353"/>
                  </a:lnTo>
                  <a:lnTo>
                    <a:pt x="421" y="349"/>
                  </a:lnTo>
                  <a:lnTo>
                    <a:pt x="426" y="341"/>
                  </a:lnTo>
                  <a:close/>
                  <a:moveTo>
                    <a:pt x="192" y="351"/>
                  </a:moveTo>
                  <a:lnTo>
                    <a:pt x="207" y="349"/>
                  </a:lnTo>
                  <a:lnTo>
                    <a:pt x="209" y="359"/>
                  </a:lnTo>
                  <a:lnTo>
                    <a:pt x="192" y="361"/>
                  </a:lnTo>
                  <a:lnTo>
                    <a:pt x="192" y="351"/>
                  </a:lnTo>
                  <a:close/>
                  <a:moveTo>
                    <a:pt x="176" y="358"/>
                  </a:moveTo>
                  <a:lnTo>
                    <a:pt x="191" y="351"/>
                  </a:lnTo>
                  <a:lnTo>
                    <a:pt x="194" y="361"/>
                  </a:lnTo>
                  <a:lnTo>
                    <a:pt x="179" y="366"/>
                  </a:lnTo>
                  <a:lnTo>
                    <a:pt x="176" y="358"/>
                  </a:lnTo>
                  <a:close/>
                  <a:moveTo>
                    <a:pt x="161" y="367"/>
                  </a:moveTo>
                  <a:lnTo>
                    <a:pt x="174" y="358"/>
                  </a:lnTo>
                  <a:lnTo>
                    <a:pt x="181" y="366"/>
                  </a:lnTo>
                  <a:lnTo>
                    <a:pt x="168" y="375"/>
                  </a:lnTo>
                  <a:lnTo>
                    <a:pt x="161" y="367"/>
                  </a:lnTo>
                  <a:close/>
                  <a:moveTo>
                    <a:pt x="152" y="380"/>
                  </a:moveTo>
                  <a:lnTo>
                    <a:pt x="161" y="367"/>
                  </a:lnTo>
                  <a:lnTo>
                    <a:pt x="168" y="374"/>
                  </a:lnTo>
                  <a:lnTo>
                    <a:pt x="158" y="387"/>
                  </a:lnTo>
                  <a:lnTo>
                    <a:pt x="152" y="380"/>
                  </a:lnTo>
                  <a:close/>
                  <a:moveTo>
                    <a:pt x="143" y="395"/>
                  </a:moveTo>
                  <a:lnTo>
                    <a:pt x="150" y="380"/>
                  </a:lnTo>
                  <a:lnTo>
                    <a:pt x="160" y="385"/>
                  </a:lnTo>
                  <a:lnTo>
                    <a:pt x="152" y="400"/>
                  </a:lnTo>
                  <a:lnTo>
                    <a:pt x="143" y="395"/>
                  </a:lnTo>
                  <a:close/>
                  <a:moveTo>
                    <a:pt x="140" y="411"/>
                  </a:moveTo>
                  <a:lnTo>
                    <a:pt x="143" y="397"/>
                  </a:lnTo>
                  <a:lnTo>
                    <a:pt x="153" y="398"/>
                  </a:lnTo>
                  <a:lnTo>
                    <a:pt x="150" y="415"/>
                  </a:lnTo>
                  <a:lnTo>
                    <a:pt x="140" y="411"/>
                  </a:lnTo>
                  <a:close/>
                  <a:moveTo>
                    <a:pt x="142" y="429"/>
                  </a:moveTo>
                  <a:lnTo>
                    <a:pt x="140" y="413"/>
                  </a:lnTo>
                  <a:lnTo>
                    <a:pt x="150" y="413"/>
                  </a:lnTo>
                  <a:lnTo>
                    <a:pt x="150" y="428"/>
                  </a:lnTo>
                  <a:lnTo>
                    <a:pt x="142" y="429"/>
                  </a:lnTo>
                  <a:close/>
                  <a:moveTo>
                    <a:pt x="147" y="446"/>
                  </a:moveTo>
                  <a:lnTo>
                    <a:pt x="142" y="431"/>
                  </a:lnTo>
                  <a:lnTo>
                    <a:pt x="150" y="428"/>
                  </a:lnTo>
                  <a:lnTo>
                    <a:pt x="155" y="442"/>
                  </a:lnTo>
                  <a:lnTo>
                    <a:pt x="147" y="446"/>
                  </a:lnTo>
                  <a:close/>
                  <a:moveTo>
                    <a:pt x="155" y="460"/>
                  </a:moveTo>
                  <a:lnTo>
                    <a:pt x="147" y="447"/>
                  </a:lnTo>
                  <a:lnTo>
                    <a:pt x="155" y="441"/>
                  </a:lnTo>
                  <a:lnTo>
                    <a:pt x="163" y="455"/>
                  </a:lnTo>
                  <a:lnTo>
                    <a:pt x="155" y="460"/>
                  </a:lnTo>
                  <a:close/>
                  <a:moveTo>
                    <a:pt x="168" y="472"/>
                  </a:moveTo>
                  <a:lnTo>
                    <a:pt x="156" y="460"/>
                  </a:lnTo>
                  <a:lnTo>
                    <a:pt x="163" y="454"/>
                  </a:lnTo>
                  <a:lnTo>
                    <a:pt x="174" y="465"/>
                  </a:lnTo>
                  <a:lnTo>
                    <a:pt x="168" y="472"/>
                  </a:lnTo>
                  <a:close/>
                  <a:moveTo>
                    <a:pt x="183" y="480"/>
                  </a:moveTo>
                  <a:lnTo>
                    <a:pt x="168" y="472"/>
                  </a:lnTo>
                  <a:lnTo>
                    <a:pt x="173" y="464"/>
                  </a:lnTo>
                  <a:lnTo>
                    <a:pt x="187" y="472"/>
                  </a:lnTo>
                  <a:lnTo>
                    <a:pt x="183" y="480"/>
                  </a:lnTo>
                  <a:close/>
                  <a:moveTo>
                    <a:pt x="199" y="485"/>
                  </a:moveTo>
                  <a:lnTo>
                    <a:pt x="184" y="480"/>
                  </a:lnTo>
                  <a:lnTo>
                    <a:pt x="186" y="472"/>
                  </a:lnTo>
                  <a:lnTo>
                    <a:pt x="201" y="475"/>
                  </a:lnTo>
                  <a:lnTo>
                    <a:pt x="199" y="485"/>
                  </a:lnTo>
                  <a:close/>
                  <a:moveTo>
                    <a:pt x="215" y="485"/>
                  </a:moveTo>
                  <a:lnTo>
                    <a:pt x="201" y="485"/>
                  </a:lnTo>
                  <a:lnTo>
                    <a:pt x="201" y="475"/>
                  </a:lnTo>
                  <a:lnTo>
                    <a:pt x="215" y="475"/>
                  </a:lnTo>
                  <a:lnTo>
                    <a:pt x="215" y="485"/>
                  </a:lnTo>
                  <a:close/>
                  <a:moveTo>
                    <a:pt x="232" y="480"/>
                  </a:moveTo>
                  <a:lnTo>
                    <a:pt x="217" y="485"/>
                  </a:lnTo>
                  <a:lnTo>
                    <a:pt x="215" y="475"/>
                  </a:lnTo>
                  <a:lnTo>
                    <a:pt x="230" y="472"/>
                  </a:lnTo>
                  <a:lnTo>
                    <a:pt x="232" y="480"/>
                  </a:lnTo>
                  <a:close/>
                  <a:moveTo>
                    <a:pt x="248" y="472"/>
                  </a:moveTo>
                  <a:lnTo>
                    <a:pt x="233" y="480"/>
                  </a:lnTo>
                  <a:lnTo>
                    <a:pt x="228" y="472"/>
                  </a:lnTo>
                  <a:lnTo>
                    <a:pt x="243" y="464"/>
                  </a:lnTo>
                  <a:lnTo>
                    <a:pt x="248" y="472"/>
                  </a:lnTo>
                  <a:close/>
                  <a:moveTo>
                    <a:pt x="250" y="470"/>
                  </a:moveTo>
                  <a:lnTo>
                    <a:pt x="250" y="472"/>
                  </a:lnTo>
                  <a:lnTo>
                    <a:pt x="241" y="465"/>
                  </a:lnTo>
                  <a:lnTo>
                    <a:pt x="241" y="464"/>
                  </a:lnTo>
                  <a:lnTo>
                    <a:pt x="250" y="470"/>
                  </a:lnTo>
                  <a:close/>
                  <a:moveTo>
                    <a:pt x="209" y="349"/>
                  </a:moveTo>
                  <a:lnTo>
                    <a:pt x="218" y="349"/>
                  </a:lnTo>
                  <a:lnTo>
                    <a:pt x="217" y="359"/>
                  </a:lnTo>
                  <a:lnTo>
                    <a:pt x="207" y="359"/>
                  </a:lnTo>
                  <a:lnTo>
                    <a:pt x="209" y="349"/>
                  </a:lnTo>
                  <a:close/>
                  <a:moveTo>
                    <a:pt x="248" y="472"/>
                  </a:moveTo>
                  <a:lnTo>
                    <a:pt x="246" y="472"/>
                  </a:lnTo>
                  <a:lnTo>
                    <a:pt x="245" y="462"/>
                  </a:lnTo>
                  <a:lnTo>
                    <a:pt x="245" y="462"/>
                  </a:lnTo>
                  <a:lnTo>
                    <a:pt x="248" y="472"/>
                  </a:lnTo>
                  <a:close/>
                  <a:moveTo>
                    <a:pt x="256" y="464"/>
                  </a:moveTo>
                  <a:lnTo>
                    <a:pt x="250" y="470"/>
                  </a:lnTo>
                  <a:lnTo>
                    <a:pt x="243" y="464"/>
                  </a:lnTo>
                  <a:lnTo>
                    <a:pt x="250" y="457"/>
                  </a:lnTo>
                  <a:lnTo>
                    <a:pt x="256" y="464"/>
                  </a:lnTo>
                  <a:close/>
                  <a:moveTo>
                    <a:pt x="261" y="452"/>
                  </a:moveTo>
                  <a:lnTo>
                    <a:pt x="258" y="462"/>
                  </a:lnTo>
                  <a:lnTo>
                    <a:pt x="248" y="459"/>
                  </a:lnTo>
                  <a:lnTo>
                    <a:pt x="253" y="449"/>
                  </a:lnTo>
                  <a:lnTo>
                    <a:pt x="261" y="452"/>
                  </a:lnTo>
                  <a:close/>
                  <a:moveTo>
                    <a:pt x="264" y="439"/>
                  </a:moveTo>
                  <a:lnTo>
                    <a:pt x="261" y="451"/>
                  </a:lnTo>
                  <a:lnTo>
                    <a:pt x="251" y="449"/>
                  </a:lnTo>
                  <a:lnTo>
                    <a:pt x="254" y="438"/>
                  </a:lnTo>
                  <a:lnTo>
                    <a:pt x="264" y="439"/>
                  </a:lnTo>
                  <a:close/>
                  <a:moveTo>
                    <a:pt x="264" y="424"/>
                  </a:moveTo>
                  <a:lnTo>
                    <a:pt x="264" y="438"/>
                  </a:lnTo>
                  <a:lnTo>
                    <a:pt x="254" y="438"/>
                  </a:lnTo>
                  <a:lnTo>
                    <a:pt x="254" y="424"/>
                  </a:lnTo>
                  <a:lnTo>
                    <a:pt x="264" y="424"/>
                  </a:lnTo>
                  <a:close/>
                  <a:moveTo>
                    <a:pt x="263" y="408"/>
                  </a:moveTo>
                  <a:lnTo>
                    <a:pt x="264" y="423"/>
                  </a:lnTo>
                  <a:lnTo>
                    <a:pt x="254" y="424"/>
                  </a:lnTo>
                  <a:lnTo>
                    <a:pt x="253" y="410"/>
                  </a:lnTo>
                  <a:lnTo>
                    <a:pt x="263" y="408"/>
                  </a:lnTo>
                  <a:close/>
                  <a:moveTo>
                    <a:pt x="258" y="393"/>
                  </a:moveTo>
                  <a:lnTo>
                    <a:pt x="261" y="408"/>
                  </a:lnTo>
                  <a:lnTo>
                    <a:pt x="253" y="410"/>
                  </a:lnTo>
                  <a:lnTo>
                    <a:pt x="248" y="397"/>
                  </a:lnTo>
                  <a:lnTo>
                    <a:pt x="258" y="393"/>
                  </a:lnTo>
                  <a:close/>
                  <a:moveTo>
                    <a:pt x="251" y="379"/>
                  </a:moveTo>
                  <a:lnTo>
                    <a:pt x="258" y="393"/>
                  </a:lnTo>
                  <a:lnTo>
                    <a:pt x="248" y="397"/>
                  </a:lnTo>
                  <a:lnTo>
                    <a:pt x="243" y="384"/>
                  </a:lnTo>
                  <a:lnTo>
                    <a:pt x="251" y="379"/>
                  </a:lnTo>
                  <a:close/>
                  <a:moveTo>
                    <a:pt x="245" y="367"/>
                  </a:moveTo>
                  <a:lnTo>
                    <a:pt x="251" y="379"/>
                  </a:lnTo>
                  <a:lnTo>
                    <a:pt x="243" y="384"/>
                  </a:lnTo>
                  <a:lnTo>
                    <a:pt x="236" y="372"/>
                  </a:lnTo>
                  <a:lnTo>
                    <a:pt x="245" y="367"/>
                  </a:lnTo>
                  <a:close/>
                  <a:moveTo>
                    <a:pt x="235" y="358"/>
                  </a:moveTo>
                  <a:lnTo>
                    <a:pt x="243" y="367"/>
                  </a:lnTo>
                  <a:lnTo>
                    <a:pt x="236" y="374"/>
                  </a:lnTo>
                  <a:lnTo>
                    <a:pt x="228" y="364"/>
                  </a:lnTo>
                  <a:lnTo>
                    <a:pt x="235" y="358"/>
                  </a:lnTo>
                  <a:close/>
                  <a:moveTo>
                    <a:pt x="225" y="353"/>
                  </a:moveTo>
                  <a:lnTo>
                    <a:pt x="235" y="358"/>
                  </a:lnTo>
                  <a:lnTo>
                    <a:pt x="228" y="366"/>
                  </a:lnTo>
                  <a:lnTo>
                    <a:pt x="220" y="361"/>
                  </a:lnTo>
                  <a:lnTo>
                    <a:pt x="225" y="353"/>
                  </a:lnTo>
                  <a:close/>
                  <a:moveTo>
                    <a:pt x="218" y="351"/>
                  </a:moveTo>
                  <a:lnTo>
                    <a:pt x="223" y="351"/>
                  </a:lnTo>
                  <a:lnTo>
                    <a:pt x="222" y="361"/>
                  </a:lnTo>
                  <a:lnTo>
                    <a:pt x="217" y="359"/>
                  </a:lnTo>
                  <a:lnTo>
                    <a:pt x="218" y="351"/>
                  </a:lnTo>
                  <a:close/>
                  <a:moveTo>
                    <a:pt x="514" y="426"/>
                  </a:moveTo>
                  <a:lnTo>
                    <a:pt x="521" y="418"/>
                  </a:lnTo>
                  <a:lnTo>
                    <a:pt x="529" y="424"/>
                  </a:lnTo>
                  <a:lnTo>
                    <a:pt x="521" y="433"/>
                  </a:lnTo>
                  <a:lnTo>
                    <a:pt x="514" y="426"/>
                  </a:lnTo>
                  <a:close/>
                  <a:moveTo>
                    <a:pt x="506" y="442"/>
                  </a:moveTo>
                  <a:lnTo>
                    <a:pt x="513" y="428"/>
                  </a:lnTo>
                  <a:lnTo>
                    <a:pt x="522" y="431"/>
                  </a:lnTo>
                  <a:lnTo>
                    <a:pt x="516" y="446"/>
                  </a:lnTo>
                  <a:lnTo>
                    <a:pt x="506" y="442"/>
                  </a:lnTo>
                  <a:close/>
                  <a:moveTo>
                    <a:pt x="503" y="459"/>
                  </a:moveTo>
                  <a:lnTo>
                    <a:pt x="506" y="442"/>
                  </a:lnTo>
                  <a:lnTo>
                    <a:pt x="516" y="444"/>
                  </a:lnTo>
                  <a:lnTo>
                    <a:pt x="513" y="460"/>
                  </a:lnTo>
                  <a:lnTo>
                    <a:pt x="503" y="459"/>
                  </a:lnTo>
                  <a:close/>
                  <a:moveTo>
                    <a:pt x="504" y="475"/>
                  </a:moveTo>
                  <a:lnTo>
                    <a:pt x="503" y="460"/>
                  </a:lnTo>
                  <a:lnTo>
                    <a:pt x="513" y="459"/>
                  </a:lnTo>
                  <a:lnTo>
                    <a:pt x="514" y="475"/>
                  </a:lnTo>
                  <a:lnTo>
                    <a:pt x="504" y="475"/>
                  </a:lnTo>
                  <a:close/>
                  <a:moveTo>
                    <a:pt x="509" y="491"/>
                  </a:moveTo>
                  <a:lnTo>
                    <a:pt x="504" y="477"/>
                  </a:lnTo>
                  <a:lnTo>
                    <a:pt x="513" y="473"/>
                  </a:lnTo>
                  <a:lnTo>
                    <a:pt x="517" y="490"/>
                  </a:lnTo>
                  <a:lnTo>
                    <a:pt x="509" y="491"/>
                  </a:lnTo>
                  <a:close/>
                  <a:moveTo>
                    <a:pt x="517" y="506"/>
                  </a:moveTo>
                  <a:lnTo>
                    <a:pt x="509" y="493"/>
                  </a:lnTo>
                  <a:lnTo>
                    <a:pt x="517" y="488"/>
                  </a:lnTo>
                  <a:lnTo>
                    <a:pt x="526" y="501"/>
                  </a:lnTo>
                  <a:lnTo>
                    <a:pt x="517" y="506"/>
                  </a:lnTo>
                  <a:close/>
                  <a:moveTo>
                    <a:pt x="530" y="518"/>
                  </a:moveTo>
                  <a:lnTo>
                    <a:pt x="519" y="508"/>
                  </a:lnTo>
                  <a:lnTo>
                    <a:pt x="526" y="500"/>
                  </a:lnTo>
                  <a:lnTo>
                    <a:pt x="537" y="511"/>
                  </a:lnTo>
                  <a:lnTo>
                    <a:pt x="530" y="518"/>
                  </a:lnTo>
                  <a:close/>
                  <a:moveTo>
                    <a:pt x="545" y="527"/>
                  </a:moveTo>
                  <a:lnTo>
                    <a:pt x="530" y="519"/>
                  </a:lnTo>
                  <a:lnTo>
                    <a:pt x="535" y="511"/>
                  </a:lnTo>
                  <a:lnTo>
                    <a:pt x="550" y="518"/>
                  </a:lnTo>
                  <a:lnTo>
                    <a:pt x="545" y="527"/>
                  </a:lnTo>
                  <a:close/>
                  <a:moveTo>
                    <a:pt x="562" y="531"/>
                  </a:moveTo>
                  <a:lnTo>
                    <a:pt x="547" y="527"/>
                  </a:lnTo>
                  <a:lnTo>
                    <a:pt x="548" y="518"/>
                  </a:lnTo>
                  <a:lnTo>
                    <a:pt x="565" y="521"/>
                  </a:lnTo>
                  <a:lnTo>
                    <a:pt x="562" y="531"/>
                  </a:lnTo>
                  <a:close/>
                  <a:moveTo>
                    <a:pt x="579" y="531"/>
                  </a:moveTo>
                  <a:lnTo>
                    <a:pt x="563" y="531"/>
                  </a:lnTo>
                  <a:lnTo>
                    <a:pt x="563" y="521"/>
                  </a:lnTo>
                  <a:lnTo>
                    <a:pt x="579" y="521"/>
                  </a:lnTo>
                  <a:lnTo>
                    <a:pt x="579" y="531"/>
                  </a:lnTo>
                  <a:close/>
                  <a:moveTo>
                    <a:pt x="596" y="527"/>
                  </a:moveTo>
                  <a:lnTo>
                    <a:pt x="579" y="531"/>
                  </a:lnTo>
                  <a:lnTo>
                    <a:pt x="578" y="521"/>
                  </a:lnTo>
                  <a:lnTo>
                    <a:pt x="593" y="518"/>
                  </a:lnTo>
                  <a:lnTo>
                    <a:pt x="596" y="527"/>
                  </a:lnTo>
                  <a:close/>
                  <a:moveTo>
                    <a:pt x="611" y="519"/>
                  </a:moveTo>
                  <a:lnTo>
                    <a:pt x="596" y="527"/>
                  </a:lnTo>
                  <a:lnTo>
                    <a:pt x="593" y="518"/>
                  </a:lnTo>
                  <a:lnTo>
                    <a:pt x="606" y="511"/>
                  </a:lnTo>
                  <a:lnTo>
                    <a:pt x="611" y="519"/>
                  </a:lnTo>
                  <a:close/>
                  <a:moveTo>
                    <a:pt x="624" y="508"/>
                  </a:moveTo>
                  <a:lnTo>
                    <a:pt x="611" y="518"/>
                  </a:lnTo>
                  <a:lnTo>
                    <a:pt x="604" y="511"/>
                  </a:lnTo>
                  <a:lnTo>
                    <a:pt x="615" y="500"/>
                  </a:lnTo>
                  <a:lnTo>
                    <a:pt x="624" y="508"/>
                  </a:lnTo>
                  <a:close/>
                  <a:moveTo>
                    <a:pt x="632" y="493"/>
                  </a:moveTo>
                  <a:lnTo>
                    <a:pt x="624" y="506"/>
                  </a:lnTo>
                  <a:lnTo>
                    <a:pt x="615" y="501"/>
                  </a:lnTo>
                  <a:lnTo>
                    <a:pt x="624" y="488"/>
                  </a:lnTo>
                  <a:lnTo>
                    <a:pt x="632" y="493"/>
                  </a:lnTo>
                  <a:close/>
                  <a:moveTo>
                    <a:pt x="638" y="477"/>
                  </a:moveTo>
                  <a:lnTo>
                    <a:pt x="633" y="491"/>
                  </a:lnTo>
                  <a:lnTo>
                    <a:pt x="624" y="490"/>
                  </a:lnTo>
                  <a:lnTo>
                    <a:pt x="628" y="473"/>
                  </a:lnTo>
                  <a:lnTo>
                    <a:pt x="638" y="477"/>
                  </a:lnTo>
                  <a:close/>
                  <a:moveTo>
                    <a:pt x="638" y="460"/>
                  </a:moveTo>
                  <a:lnTo>
                    <a:pt x="638" y="475"/>
                  </a:lnTo>
                  <a:lnTo>
                    <a:pt x="628" y="475"/>
                  </a:lnTo>
                  <a:lnTo>
                    <a:pt x="628" y="459"/>
                  </a:lnTo>
                  <a:lnTo>
                    <a:pt x="638" y="460"/>
                  </a:lnTo>
                  <a:close/>
                  <a:moveTo>
                    <a:pt x="635" y="442"/>
                  </a:moveTo>
                  <a:lnTo>
                    <a:pt x="638" y="459"/>
                  </a:lnTo>
                  <a:lnTo>
                    <a:pt x="628" y="460"/>
                  </a:lnTo>
                  <a:lnTo>
                    <a:pt x="627" y="444"/>
                  </a:lnTo>
                  <a:lnTo>
                    <a:pt x="635" y="442"/>
                  </a:lnTo>
                  <a:close/>
                  <a:moveTo>
                    <a:pt x="628" y="428"/>
                  </a:moveTo>
                  <a:lnTo>
                    <a:pt x="635" y="442"/>
                  </a:lnTo>
                  <a:lnTo>
                    <a:pt x="627" y="446"/>
                  </a:lnTo>
                  <a:lnTo>
                    <a:pt x="620" y="431"/>
                  </a:lnTo>
                  <a:lnTo>
                    <a:pt x="628" y="428"/>
                  </a:lnTo>
                  <a:close/>
                  <a:moveTo>
                    <a:pt x="620" y="418"/>
                  </a:moveTo>
                  <a:lnTo>
                    <a:pt x="628" y="426"/>
                  </a:lnTo>
                  <a:lnTo>
                    <a:pt x="620" y="433"/>
                  </a:lnTo>
                  <a:lnTo>
                    <a:pt x="614" y="424"/>
                  </a:lnTo>
                  <a:lnTo>
                    <a:pt x="620" y="418"/>
                  </a:lnTo>
                  <a:close/>
                  <a:moveTo>
                    <a:pt x="555" y="398"/>
                  </a:moveTo>
                  <a:lnTo>
                    <a:pt x="570" y="397"/>
                  </a:lnTo>
                  <a:lnTo>
                    <a:pt x="571" y="407"/>
                  </a:lnTo>
                  <a:lnTo>
                    <a:pt x="557" y="408"/>
                  </a:lnTo>
                  <a:lnTo>
                    <a:pt x="555" y="398"/>
                  </a:lnTo>
                  <a:close/>
                  <a:moveTo>
                    <a:pt x="540" y="403"/>
                  </a:moveTo>
                  <a:lnTo>
                    <a:pt x="555" y="398"/>
                  </a:lnTo>
                  <a:lnTo>
                    <a:pt x="558" y="408"/>
                  </a:lnTo>
                  <a:lnTo>
                    <a:pt x="544" y="413"/>
                  </a:lnTo>
                  <a:lnTo>
                    <a:pt x="540" y="403"/>
                  </a:lnTo>
                  <a:close/>
                  <a:moveTo>
                    <a:pt x="527" y="411"/>
                  </a:moveTo>
                  <a:lnTo>
                    <a:pt x="539" y="403"/>
                  </a:lnTo>
                  <a:lnTo>
                    <a:pt x="545" y="411"/>
                  </a:lnTo>
                  <a:lnTo>
                    <a:pt x="532" y="420"/>
                  </a:lnTo>
                  <a:lnTo>
                    <a:pt x="527" y="411"/>
                  </a:lnTo>
                  <a:close/>
                  <a:moveTo>
                    <a:pt x="521" y="418"/>
                  </a:moveTo>
                  <a:lnTo>
                    <a:pt x="526" y="413"/>
                  </a:lnTo>
                  <a:lnTo>
                    <a:pt x="534" y="420"/>
                  </a:lnTo>
                  <a:lnTo>
                    <a:pt x="529" y="424"/>
                  </a:lnTo>
                  <a:lnTo>
                    <a:pt x="521" y="418"/>
                  </a:lnTo>
                  <a:close/>
                  <a:moveTo>
                    <a:pt x="615" y="411"/>
                  </a:moveTo>
                  <a:lnTo>
                    <a:pt x="620" y="418"/>
                  </a:lnTo>
                  <a:lnTo>
                    <a:pt x="614" y="424"/>
                  </a:lnTo>
                  <a:lnTo>
                    <a:pt x="609" y="420"/>
                  </a:lnTo>
                  <a:lnTo>
                    <a:pt x="615" y="411"/>
                  </a:lnTo>
                  <a:close/>
                  <a:moveTo>
                    <a:pt x="602" y="403"/>
                  </a:moveTo>
                  <a:lnTo>
                    <a:pt x="614" y="411"/>
                  </a:lnTo>
                  <a:lnTo>
                    <a:pt x="609" y="420"/>
                  </a:lnTo>
                  <a:lnTo>
                    <a:pt x="597" y="411"/>
                  </a:lnTo>
                  <a:lnTo>
                    <a:pt x="602" y="403"/>
                  </a:lnTo>
                  <a:close/>
                  <a:moveTo>
                    <a:pt x="588" y="398"/>
                  </a:moveTo>
                  <a:lnTo>
                    <a:pt x="601" y="403"/>
                  </a:lnTo>
                  <a:lnTo>
                    <a:pt x="597" y="413"/>
                  </a:lnTo>
                  <a:lnTo>
                    <a:pt x="584" y="408"/>
                  </a:lnTo>
                  <a:lnTo>
                    <a:pt x="588" y="398"/>
                  </a:lnTo>
                  <a:close/>
                  <a:moveTo>
                    <a:pt x="571" y="397"/>
                  </a:moveTo>
                  <a:lnTo>
                    <a:pt x="586" y="398"/>
                  </a:lnTo>
                  <a:lnTo>
                    <a:pt x="584" y="408"/>
                  </a:lnTo>
                  <a:lnTo>
                    <a:pt x="570" y="407"/>
                  </a:lnTo>
                  <a:lnTo>
                    <a:pt x="571" y="397"/>
                  </a:lnTo>
                  <a:close/>
                  <a:moveTo>
                    <a:pt x="331" y="426"/>
                  </a:moveTo>
                  <a:lnTo>
                    <a:pt x="333" y="424"/>
                  </a:lnTo>
                  <a:lnTo>
                    <a:pt x="339" y="433"/>
                  </a:lnTo>
                  <a:lnTo>
                    <a:pt x="339" y="433"/>
                  </a:lnTo>
                  <a:lnTo>
                    <a:pt x="331" y="426"/>
                  </a:lnTo>
                  <a:close/>
                  <a:moveTo>
                    <a:pt x="325" y="441"/>
                  </a:moveTo>
                  <a:lnTo>
                    <a:pt x="331" y="428"/>
                  </a:lnTo>
                  <a:lnTo>
                    <a:pt x="339" y="431"/>
                  </a:lnTo>
                  <a:lnTo>
                    <a:pt x="333" y="446"/>
                  </a:lnTo>
                  <a:lnTo>
                    <a:pt x="325" y="441"/>
                  </a:lnTo>
                  <a:close/>
                  <a:moveTo>
                    <a:pt x="321" y="457"/>
                  </a:moveTo>
                  <a:lnTo>
                    <a:pt x="325" y="442"/>
                  </a:lnTo>
                  <a:lnTo>
                    <a:pt x="333" y="444"/>
                  </a:lnTo>
                  <a:lnTo>
                    <a:pt x="330" y="460"/>
                  </a:lnTo>
                  <a:lnTo>
                    <a:pt x="321" y="457"/>
                  </a:lnTo>
                  <a:close/>
                  <a:moveTo>
                    <a:pt x="321" y="475"/>
                  </a:moveTo>
                  <a:lnTo>
                    <a:pt x="321" y="459"/>
                  </a:lnTo>
                  <a:lnTo>
                    <a:pt x="331" y="459"/>
                  </a:lnTo>
                  <a:lnTo>
                    <a:pt x="331" y="473"/>
                  </a:lnTo>
                  <a:lnTo>
                    <a:pt x="321" y="475"/>
                  </a:lnTo>
                  <a:close/>
                  <a:moveTo>
                    <a:pt x="326" y="491"/>
                  </a:moveTo>
                  <a:lnTo>
                    <a:pt x="321" y="477"/>
                  </a:lnTo>
                  <a:lnTo>
                    <a:pt x="331" y="473"/>
                  </a:lnTo>
                  <a:lnTo>
                    <a:pt x="336" y="488"/>
                  </a:lnTo>
                  <a:lnTo>
                    <a:pt x="326" y="491"/>
                  </a:lnTo>
                  <a:close/>
                  <a:moveTo>
                    <a:pt x="336" y="506"/>
                  </a:moveTo>
                  <a:lnTo>
                    <a:pt x="328" y="493"/>
                  </a:lnTo>
                  <a:lnTo>
                    <a:pt x="336" y="487"/>
                  </a:lnTo>
                  <a:lnTo>
                    <a:pt x="344" y="501"/>
                  </a:lnTo>
                  <a:lnTo>
                    <a:pt x="336" y="506"/>
                  </a:lnTo>
                  <a:close/>
                  <a:moveTo>
                    <a:pt x="348" y="518"/>
                  </a:moveTo>
                  <a:lnTo>
                    <a:pt x="336" y="506"/>
                  </a:lnTo>
                  <a:lnTo>
                    <a:pt x="343" y="500"/>
                  </a:lnTo>
                  <a:lnTo>
                    <a:pt x="356" y="511"/>
                  </a:lnTo>
                  <a:lnTo>
                    <a:pt x="348" y="518"/>
                  </a:lnTo>
                  <a:close/>
                  <a:moveTo>
                    <a:pt x="364" y="526"/>
                  </a:moveTo>
                  <a:lnTo>
                    <a:pt x="349" y="518"/>
                  </a:lnTo>
                  <a:lnTo>
                    <a:pt x="354" y="509"/>
                  </a:lnTo>
                  <a:lnTo>
                    <a:pt x="367" y="518"/>
                  </a:lnTo>
                  <a:lnTo>
                    <a:pt x="364" y="526"/>
                  </a:lnTo>
                  <a:close/>
                  <a:moveTo>
                    <a:pt x="380" y="531"/>
                  </a:moveTo>
                  <a:lnTo>
                    <a:pt x="364" y="526"/>
                  </a:lnTo>
                  <a:lnTo>
                    <a:pt x="367" y="518"/>
                  </a:lnTo>
                  <a:lnTo>
                    <a:pt x="382" y="521"/>
                  </a:lnTo>
                  <a:lnTo>
                    <a:pt x="380" y="531"/>
                  </a:lnTo>
                  <a:close/>
                  <a:moveTo>
                    <a:pt x="397" y="531"/>
                  </a:moveTo>
                  <a:lnTo>
                    <a:pt x="380" y="531"/>
                  </a:lnTo>
                  <a:lnTo>
                    <a:pt x="380" y="521"/>
                  </a:lnTo>
                  <a:lnTo>
                    <a:pt x="397" y="521"/>
                  </a:lnTo>
                  <a:lnTo>
                    <a:pt x="397" y="531"/>
                  </a:lnTo>
                  <a:close/>
                  <a:moveTo>
                    <a:pt x="413" y="526"/>
                  </a:moveTo>
                  <a:lnTo>
                    <a:pt x="398" y="531"/>
                  </a:lnTo>
                  <a:lnTo>
                    <a:pt x="395" y="521"/>
                  </a:lnTo>
                  <a:lnTo>
                    <a:pt x="411" y="518"/>
                  </a:lnTo>
                  <a:lnTo>
                    <a:pt x="413" y="526"/>
                  </a:lnTo>
                  <a:close/>
                  <a:moveTo>
                    <a:pt x="428" y="518"/>
                  </a:moveTo>
                  <a:lnTo>
                    <a:pt x="415" y="526"/>
                  </a:lnTo>
                  <a:lnTo>
                    <a:pt x="410" y="518"/>
                  </a:lnTo>
                  <a:lnTo>
                    <a:pt x="424" y="509"/>
                  </a:lnTo>
                  <a:lnTo>
                    <a:pt x="428" y="518"/>
                  </a:lnTo>
                  <a:close/>
                  <a:moveTo>
                    <a:pt x="441" y="506"/>
                  </a:moveTo>
                  <a:lnTo>
                    <a:pt x="429" y="518"/>
                  </a:lnTo>
                  <a:lnTo>
                    <a:pt x="423" y="511"/>
                  </a:lnTo>
                  <a:lnTo>
                    <a:pt x="434" y="500"/>
                  </a:lnTo>
                  <a:lnTo>
                    <a:pt x="441" y="506"/>
                  </a:lnTo>
                  <a:close/>
                  <a:moveTo>
                    <a:pt x="450" y="493"/>
                  </a:moveTo>
                  <a:lnTo>
                    <a:pt x="442" y="506"/>
                  </a:lnTo>
                  <a:lnTo>
                    <a:pt x="434" y="501"/>
                  </a:lnTo>
                  <a:lnTo>
                    <a:pt x="442" y="487"/>
                  </a:lnTo>
                  <a:lnTo>
                    <a:pt x="450" y="493"/>
                  </a:lnTo>
                  <a:close/>
                  <a:moveTo>
                    <a:pt x="455" y="477"/>
                  </a:moveTo>
                  <a:lnTo>
                    <a:pt x="450" y="491"/>
                  </a:lnTo>
                  <a:lnTo>
                    <a:pt x="441" y="488"/>
                  </a:lnTo>
                  <a:lnTo>
                    <a:pt x="447" y="473"/>
                  </a:lnTo>
                  <a:lnTo>
                    <a:pt x="455" y="477"/>
                  </a:lnTo>
                  <a:close/>
                  <a:moveTo>
                    <a:pt x="457" y="459"/>
                  </a:moveTo>
                  <a:lnTo>
                    <a:pt x="455" y="475"/>
                  </a:lnTo>
                  <a:lnTo>
                    <a:pt x="446" y="473"/>
                  </a:lnTo>
                  <a:lnTo>
                    <a:pt x="447" y="459"/>
                  </a:lnTo>
                  <a:lnTo>
                    <a:pt x="457" y="459"/>
                  </a:lnTo>
                  <a:close/>
                  <a:moveTo>
                    <a:pt x="454" y="442"/>
                  </a:moveTo>
                  <a:lnTo>
                    <a:pt x="457" y="457"/>
                  </a:lnTo>
                  <a:lnTo>
                    <a:pt x="447" y="460"/>
                  </a:lnTo>
                  <a:lnTo>
                    <a:pt x="444" y="444"/>
                  </a:lnTo>
                  <a:lnTo>
                    <a:pt x="454" y="442"/>
                  </a:lnTo>
                  <a:close/>
                  <a:moveTo>
                    <a:pt x="447" y="428"/>
                  </a:moveTo>
                  <a:lnTo>
                    <a:pt x="454" y="441"/>
                  </a:lnTo>
                  <a:lnTo>
                    <a:pt x="444" y="446"/>
                  </a:lnTo>
                  <a:lnTo>
                    <a:pt x="437" y="431"/>
                  </a:lnTo>
                  <a:lnTo>
                    <a:pt x="447" y="428"/>
                  </a:lnTo>
                  <a:close/>
                  <a:moveTo>
                    <a:pt x="436" y="413"/>
                  </a:moveTo>
                  <a:lnTo>
                    <a:pt x="446" y="426"/>
                  </a:lnTo>
                  <a:lnTo>
                    <a:pt x="439" y="433"/>
                  </a:lnTo>
                  <a:lnTo>
                    <a:pt x="429" y="420"/>
                  </a:lnTo>
                  <a:lnTo>
                    <a:pt x="436" y="413"/>
                  </a:lnTo>
                  <a:close/>
                  <a:moveTo>
                    <a:pt x="428" y="408"/>
                  </a:moveTo>
                  <a:lnTo>
                    <a:pt x="436" y="413"/>
                  </a:lnTo>
                  <a:lnTo>
                    <a:pt x="429" y="421"/>
                  </a:lnTo>
                  <a:lnTo>
                    <a:pt x="423" y="415"/>
                  </a:lnTo>
                  <a:lnTo>
                    <a:pt x="428" y="408"/>
                  </a:lnTo>
                  <a:close/>
                  <a:moveTo>
                    <a:pt x="374" y="397"/>
                  </a:moveTo>
                  <a:lnTo>
                    <a:pt x="388" y="395"/>
                  </a:lnTo>
                  <a:lnTo>
                    <a:pt x="390" y="405"/>
                  </a:lnTo>
                  <a:lnTo>
                    <a:pt x="375" y="407"/>
                  </a:lnTo>
                  <a:lnTo>
                    <a:pt x="374" y="397"/>
                  </a:lnTo>
                  <a:close/>
                  <a:moveTo>
                    <a:pt x="359" y="402"/>
                  </a:moveTo>
                  <a:lnTo>
                    <a:pt x="374" y="397"/>
                  </a:lnTo>
                  <a:lnTo>
                    <a:pt x="377" y="407"/>
                  </a:lnTo>
                  <a:lnTo>
                    <a:pt x="362" y="411"/>
                  </a:lnTo>
                  <a:lnTo>
                    <a:pt x="359" y="402"/>
                  </a:lnTo>
                  <a:close/>
                  <a:moveTo>
                    <a:pt x="346" y="410"/>
                  </a:moveTo>
                  <a:lnTo>
                    <a:pt x="359" y="403"/>
                  </a:lnTo>
                  <a:lnTo>
                    <a:pt x="364" y="411"/>
                  </a:lnTo>
                  <a:lnTo>
                    <a:pt x="351" y="418"/>
                  </a:lnTo>
                  <a:lnTo>
                    <a:pt x="346" y="410"/>
                  </a:lnTo>
                  <a:close/>
                  <a:moveTo>
                    <a:pt x="334" y="421"/>
                  </a:moveTo>
                  <a:lnTo>
                    <a:pt x="344" y="411"/>
                  </a:lnTo>
                  <a:lnTo>
                    <a:pt x="352" y="418"/>
                  </a:lnTo>
                  <a:lnTo>
                    <a:pt x="341" y="428"/>
                  </a:lnTo>
                  <a:lnTo>
                    <a:pt x="334" y="421"/>
                  </a:lnTo>
                  <a:close/>
                  <a:moveTo>
                    <a:pt x="331" y="426"/>
                  </a:moveTo>
                  <a:lnTo>
                    <a:pt x="334" y="423"/>
                  </a:lnTo>
                  <a:lnTo>
                    <a:pt x="343" y="428"/>
                  </a:lnTo>
                  <a:lnTo>
                    <a:pt x="339" y="431"/>
                  </a:lnTo>
                  <a:lnTo>
                    <a:pt x="331" y="426"/>
                  </a:lnTo>
                  <a:close/>
                  <a:moveTo>
                    <a:pt x="421" y="403"/>
                  </a:moveTo>
                  <a:lnTo>
                    <a:pt x="428" y="407"/>
                  </a:lnTo>
                  <a:lnTo>
                    <a:pt x="423" y="415"/>
                  </a:lnTo>
                  <a:lnTo>
                    <a:pt x="416" y="411"/>
                  </a:lnTo>
                  <a:lnTo>
                    <a:pt x="421" y="403"/>
                  </a:lnTo>
                  <a:close/>
                  <a:moveTo>
                    <a:pt x="406" y="397"/>
                  </a:moveTo>
                  <a:lnTo>
                    <a:pt x="419" y="402"/>
                  </a:lnTo>
                  <a:lnTo>
                    <a:pt x="416" y="411"/>
                  </a:lnTo>
                  <a:lnTo>
                    <a:pt x="403" y="407"/>
                  </a:lnTo>
                  <a:lnTo>
                    <a:pt x="406" y="397"/>
                  </a:lnTo>
                  <a:close/>
                  <a:moveTo>
                    <a:pt x="390" y="395"/>
                  </a:moveTo>
                  <a:lnTo>
                    <a:pt x="405" y="397"/>
                  </a:lnTo>
                  <a:lnTo>
                    <a:pt x="405" y="407"/>
                  </a:lnTo>
                  <a:lnTo>
                    <a:pt x="388" y="405"/>
                  </a:lnTo>
                  <a:lnTo>
                    <a:pt x="390" y="39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83" name="Rectangle 818"/>
            <p:cNvSpPr>
              <a:spLocks noChangeArrowheads="1"/>
            </p:cNvSpPr>
            <p:nvPr/>
          </p:nvSpPr>
          <p:spPr bwMode="auto">
            <a:xfrm>
              <a:off x="6176963" y="3216275"/>
              <a:ext cx="360363" cy="14288"/>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84" name="Rectangle 819"/>
            <p:cNvSpPr>
              <a:spLocks noChangeArrowheads="1"/>
            </p:cNvSpPr>
            <p:nvPr/>
          </p:nvSpPr>
          <p:spPr bwMode="auto">
            <a:xfrm>
              <a:off x="5054600" y="3216275"/>
              <a:ext cx="373063" cy="14288"/>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85" name="Rectangle 820"/>
            <p:cNvSpPr>
              <a:spLocks noChangeArrowheads="1"/>
            </p:cNvSpPr>
            <p:nvPr/>
          </p:nvSpPr>
          <p:spPr bwMode="auto">
            <a:xfrm>
              <a:off x="5046663" y="2917825"/>
              <a:ext cx="15875" cy="306388"/>
            </a:xfrm>
            <a:prstGeom prst="rect">
              <a:avLst/>
            </a:prstGeom>
            <a:solidFill>
              <a:srgbClr val="37343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86" name="Freeform 821"/>
            <p:cNvSpPr>
              <a:spLocks noEditPoints="1"/>
            </p:cNvSpPr>
            <p:nvPr/>
          </p:nvSpPr>
          <p:spPr bwMode="auto">
            <a:xfrm>
              <a:off x="6143625" y="2914650"/>
              <a:ext cx="401638" cy="1141413"/>
            </a:xfrm>
            <a:custGeom>
              <a:avLst/>
              <a:gdLst>
                <a:gd name="T0" fmla="*/ 2 w 253"/>
                <a:gd name="T1" fmla="*/ 523 h 719"/>
                <a:gd name="T2" fmla="*/ 245 w 253"/>
                <a:gd name="T3" fmla="*/ 0 h 719"/>
                <a:gd name="T4" fmla="*/ 253 w 253"/>
                <a:gd name="T5" fmla="*/ 3 h 719"/>
                <a:gd name="T6" fmla="*/ 10 w 253"/>
                <a:gd name="T7" fmla="*/ 528 h 719"/>
                <a:gd name="T8" fmla="*/ 0 w 253"/>
                <a:gd name="T9" fmla="*/ 524 h 719"/>
                <a:gd name="T10" fmla="*/ 2 w 253"/>
                <a:gd name="T11" fmla="*/ 523 h 719"/>
                <a:gd name="T12" fmla="*/ 0 w 253"/>
                <a:gd name="T13" fmla="*/ 524 h 719"/>
                <a:gd name="T14" fmla="*/ 0 w 253"/>
                <a:gd name="T15" fmla="*/ 524 h 719"/>
                <a:gd name="T16" fmla="*/ 2 w 253"/>
                <a:gd name="T17" fmla="*/ 523 h 719"/>
                <a:gd name="T18" fmla="*/ 0 w 253"/>
                <a:gd name="T19" fmla="*/ 524 h 719"/>
                <a:gd name="T20" fmla="*/ 0 w 253"/>
                <a:gd name="T21" fmla="*/ 717 h 719"/>
                <a:gd name="T22" fmla="*/ 0 w 253"/>
                <a:gd name="T23" fmla="*/ 524 h 719"/>
                <a:gd name="T24" fmla="*/ 10 w 253"/>
                <a:gd name="T25" fmla="*/ 524 h 719"/>
                <a:gd name="T26" fmla="*/ 10 w 253"/>
                <a:gd name="T27" fmla="*/ 717 h 719"/>
                <a:gd name="T28" fmla="*/ 10 w 253"/>
                <a:gd name="T29" fmla="*/ 719 h 719"/>
                <a:gd name="T30" fmla="*/ 0 w 253"/>
                <a:gd name="T31" fmla="*/ 717 h 719"/>
                <a:gd name="T32" fmla="*/ 253 w 253"/>
                <a:gd name="T33" fmla="*/ 196 h 719"/>
                <a:gd name="T34" fmla="*/ 10 w 253"/>
                <a:gd name="T35" fmla="*/ 719 h 719"/>
                <a:gd name="T36" fmla="*/ 2 w 253"/>
                <a:gd name="T37" fmla="*/ 715 h 719"/>
                <a:gd name="T38" fmla="*/ 245 w 253"/>
                <a:gd name="T39" fmla="*/ 193 h 719"/>
                <a:gd name="T40" fmla="*/ 253 w 253"/>
                <a:gd name="T41" fmla="*/ 195 h 719"/>
                <a:gd name="T42" fmla="*/ 253 w 253"/>
                <a:gd name="T43" fmla="*/ 196 h 719"/>
                <a:gd name="T44" fmla="*/ 253 w 253"/>
                <a:gd name="T45" fmla="*/ 195 h 719"/>
                <a:gd name="T46" fmla="*/ 253 w 253"/>
                <a:gd name="T47" fmla="*/ 196 h 719"/>
                <a:gd name="T48" fmla="*/ 253 w 253"/>
                <a:gd name="T49" fmla="*/ 196 h 719"/>
                <a:gd name="T50" fmla="*/ 253 w 253"/>
                <a:gd name="T51" fmla="*/ 195 h 719"/>
                <a:gd name="T52" fmla="*/ 253 w 253"/>
                <a:gd name="T53" fmla="*/ 2 h 719"/>
                <a:gd name="T54" fmla="*/ 253 w 253"/>
                <a:gd name="T55" fmla="*/ 195 h 719"/>
                <a:gd name="T56" fmla="*/ 244 w 253"/>
                <a:gd name="T57" fmla="*/ 195 h 719"/>
                <a:gd name="T58" fmla="*/ 244 w 253"/>
                <a:gd name="T59" fmla="*/ 2 h 719"/>
                <a:gd name="T60" fmla="*/ 245 w 253"/>
                <a:gd name="T61" fmla="*/ 0 h 719"/>
                <a:gd name="T62" fmla="*/ 253 w 253"/>
                <a:gd name="T63" fmla="*/ 2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53" h="719">
                  <a:moveTo>
                    <a:pt x="2" y="523"/>
                  </a:moveTo>
                  <a:lnTo>
                    <a:pt x="245" y="0"/>
                  </a:lnTo>
                  <a:lnTo>
                    <a:pt x="253" y="3"/>
                  </a:lnTo>
                  <a:lnTo>
                    <a:pt x="10" y="528"/>
                  </a:lnTo>
                  <a:lnTo>
                    <a:pt x="0" y="524"/>
                  </a:lnTo>
                  <a:lnTo>
                    <a:pt x="2" y="523"/>
                  </a:lnTo>
                  <a:close/>
                  <a:moveTo>
                    <a:pt x="0" y="524"/>
                  </a:moveTo>
                  <a:lnTo>
                    <a:pt x="0" y="524"/>
                  </a:lnTo>
                  <a:lnTo>
                    <a:pt x="2" y="523"/>
                  </a:lnTo>
                  <a:lnTo>
                    <a:pt x="0" y="524"/>
                  </a:lnTo>
                  <a:close/>
                  <a:moveTo>
                    <a:pt x="0" y="717"/>
                  </a:moveTo>
                  <a:lnTo>
                    <a:pt x="0" y="524"/>
                  </a:lnTo>
                  <a:lnTo>
                    <a:pt x="10" y="524"/>
                  </a:lnTo>
                  <a:lnTo>
                    <a:pt x="10" y="717"/>
                  </a:lnTo>
                  <a:lnTo>
                    <a:pt x="10" y="719"/>
                  </a:lnTo>
                  <a:lnTo>
                    <a:pt x="0" y="717"/>
                  </a:lnTo>
                  <a:close/>
                  <a:moveTo>
                    <a:pt x="253" y="196"/>
                  </a:moveTo>
                  <a:lnTo>
                    <a:pt x="10" y="719"/>
                  </a:lnTo>
                  <a:lnTo>
                    <a:pt x="2" y="715"/>
                  </a:lnTo>
                  <a:lnTo>
                    <a:pt x="245" y="193"/>
                  </a:lnTo>
                  <a:lnTo>
                    <a:pt x="253" y="195"/>
                  </a:lnTo>
                  <a:lnTo>
                    <a:pt x="253" y="196"/>
                  </a:lnTo>
                  <a:close/>
                  <a:moveTo>
                    <a:pt x="253" y="195"/>
                  </a:moveTo>
                  <a:lnTo>
                    <a:pt x="253" y="196"/>
                  </a:lnTo>
                  <a:lnTo>
                    <a:pt x="253" y="196"/>
                  </a:lnTo>
                  <a:lnTo>
                    <a:pt x="253" y="195"/>
                  </a:lnTo>
                  <a:close/>
                  <a:moveTo>
                    <a:pt x="253" y="2"/>
                  </a:moveTo>
                  <a:lnTo>
                    <a:pt x="253" y="195"/>
                  </a:lnTo>
                  <a:lnTo>
                    <a:pt x="244" y="195"/>
                  </a:lnTo>
                  <a:lnTo>
                    <a:pt x="244" y="2"/>
                  </a:lnTo>
                  <a:lnTo>
                    <a:pt x="245" y="0"/>
                  </a:lnTo>
                  <a:lnTo>
                    <a:pt x="253" y="2"/>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87" name="Freeform 822"/>
            <p:cNvSpPr>
              <a:spLocks/>
            </p:cNvSpPr>
            <p:nvPr/>
          </p:nvSpPr>
          <p:spPr bwMode="auto">
            <a:xfrm>
              <a:off x="4964113" y="3221038"/>
              <a:ext cx="95250" cy="180975"/>
            </a:xfrm>
            <a:custGeom>
              <a:avLst/>
              <a:gdLst>
                <a:gd name="T0" fmla="*/ 0 w 60"/>
                <a:gd name="T1" fmla="*/ 111 h 114"/>
                <a:gd name="T2" fmla="*/ 52 w 60"/>
                <a:gd name="T3" fmla="*/ 0 h 114"/>
                <a:gd name="T4" fmla="*/ 60 w 60"/>
                <a:gd name="T5" fmla="*/ 3 h 114"/>
                <a:gd name="T6" fmla="*/ 10 w 60"/>
                <a:gd name="T7" fmla="*/ 114 h 114"/>
                <a:gd name="T8" fmla="*/ 0 w 60"/>
                <a:gd name="T9" fmla="*/ 111 h 114"/>
              </a:gdLst>
              <a:ahLst/>
              <a:cxnLst>
                <a:cxn ang="0">
                  <a:pos x="T0" y="T1"/>
                </a:cxn>
                <a:cxn ang="0">
                  <a:pos x="T2" y="T3"/>
                </a:cxn>
                <a:cxn ang="0">
                  <a:pos x="T4" y="T5"/>
                </a:cxn>
                <a:cxn ang="0">
                  <a:pos x="T6" y="T7"/>
                </a:cxn>
                <a:cxn ang="0">
                  <a:pos x="T8" y="T9"/>
                </a:cxn>
              </a:cxnLst>
              <a:rect l="0" t="0" r="r" b="b"/>
              <a:pathLst>
                <a:path w="60" h="114">
                  <a:moveTo>
                    <a:pt x="0" y="111"/>
                  </a:moveTo>
                  <a:lnTo>
                    <a:pt x="52" y="0"/>
                  </a:lnTo>
                  <a:lnTo>
                    <a:pt x="60" y="3"/>
                  </a:lnTo>
                  <a:lnTo>
                    <a:pt x="10" y="114"/>
                  </a:lnTo>
                  <a:lnTo>
                    <a:pt x="0" y="111"/>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88" name="Freeform 823"/>
            <p:cNvSpPr>
              <a:spLocks/>
            </p:cNvSpPr>
            <p:nvPr/>
          </p:nvSpPr>
          <p:spPr bwMode="auto">
            <a:xfrm>
              <a:off x="4660900" y="3576638"/>
              <a:ext cx="236538" cy="479425"/>
            </a:xfrm>
            <a:custGeom>
              <a:avLst/>
              <a:gdLst>
                <a:gd name="T0" fmla="*/ 0 w 149"/>
                <a:gd name="T1" fmla="*/ 297 h 302"/>
                <a:gd name="T2" fmla="*/ 140 w 149"/>
                <a:gd name="T3" fmla="*/ 0 h 302"/>
                <a:gd name="T4" fmla="*/ 149 w 149"/>
                <a:gd name="T5" fmla="*/ 5 h 302"/>
                <a:gd name="T6" fmla="*/ 10 w 149"/>
                <a:gd name="T7" fmla="*/ 302 h 302"/>
                <a:gd name="T8" fmla="*/ 0 w 149"/>
                <a:gd name="T9" fmla="*/ 297 h 302"/>
              </a:gdLst>
              <a:ahLst/>
              <a:cxnLst>
                <a:cxn ang="0">
                  <a:pos x="T0" y="T1"/>
                </a:cxn>
                <a:cxn ang="0">
                  <a:pos x="T2" y="T3"/>
                </a:cxn>
                <a:cxn ang="0">
                  <a:pos x="T4" y="T5"/>
                </a:cxn>
                <a:cxn ang="0">
                  <a:pos x="T6" y="T7"/>
                </a:cxn>
                <a:cxn ang="0">
                  <a:pos x="T8" y="T9"/>
                </a:cxn>
              </a:cxnLst>
              <a:rect l="0" t="0" r="r" b="b"/>
              <a:pathLst>
                <a:path w="149" h="302">
                  <a:moveTo>
                    <a:pt x="0" y="297"/>
                  </a:moveTo>
                  <a:lnTo>
                    <a:pt x="140" y="0"/>
                  </a:lnTo>
                  <a:lnTo>
                    <a:pt x="149" y="5"/>
                  </a:lnTo>
                  <a:lnTo>
                    <a:pt x="10" y="302"/>
                  </a:lnTo>
                  <a:lnTo>
                    <a:pt x="0" y="29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89" name="Freeform 824"/>
            <p:cNvSpPr>
              <a:spLocks noEditPoints="1"/>
            </p:cNvSpPr>
            <p:nvPr/>
          </p:nvSpPr>
          <p:spPr bwMode="auto">
            <a:xfrm>
              <a:off x="4660900" y="2914650"/>
              <a:ext cx="401638" cy="1138238"/>
            </a:xfrm>
            <a:custGeom>
              <a:avLst/>
              <a:gdLst>
                <a:gd name="T0" fmla="*/ 10 w 253"/>
                <a:gd name="T1" fmla="*/ 524 h 717"/>
                <a:gd name="T2" fmla="*/ 10 w 253"/>
                <a:gd name="T3" fmla="*/ 717 h 717"/>
                <a:gd name="T4" fmla="*/ 0 w 253"/>
                <a:gd name="T5" fmla="*/ 717 h 717"/>
                <a:gd name="T6" fmla="*/ 0 w 253"/>
                <a:gd name="T7" fmla="*/ 524 h 717"/>
                <a:gd name="T8" fmla="*/ 0 w 253"/>
                <a:gd name="T9" fmla="*/ 523 h 717"/>
                <a:gd name="T10" fmla="*/ 10 w 253"/>
                <a:gd name="T11" fmla="*/ 524 h 717"/>
                <a:gd name="T12" fmla="*/ 0 w 253"/>
                <a:gd name="T13" fmla="*/ 524 h 717"/>
                <a:gd name="T14" fmla="*/ 0 w 253"/>
                <a:gd name="T15" fmla="*/ 523 h 717"/>
                <a:gd name="T16" fmla="*/ 0 w 253"/>
                <a:gd name="T17" fmla="*/ 523 h 717"/>
                <a:gd name="T18" fmla="*/ 0 w 253"/>
                <a:gd name="T19" fmla="*/ 524 h 717"/>
                <a:gd name="T20" fmla="*/ 251 w 253"/>
                <a:gd name="T21" fmla="*/ 3 h 717"/>
                <a:gd name="T22" fmla="*/ 10 w 253"/>
                <a:gd name="T23" fmla="*/ 526 h 717"/>
                <a:gd name="T24" fmla="*/ 0 w 253"/>
                <a:gd name="T25" fmla="*/ 523 h 717"/>
                <a:gd name="T26" fmla="*/ 243 w 253"/>
                <a:gd name="T27" fmla="*/ 0 h 717"/>
                <a:gd name="T28" fmla="*/ 253 w 253"/>
                <a:gd name="T29" fmla="*/ 2 h 717"/>
                <a:gd name="T30" fmla="*/ 251 w 253"/>
                <a:gd name="T31" fmla="*/ 3 h 717"/>
                <a:gd name="T32" fmla="*/ 243 w 253"/>
                <a:gd name="T33" fmla="*/ 195 h 717"/>
                <a:gd name="T34" fmla="*/ 243 w 253"/>
                <a:gd name="T35" fmla="*/ 2 h 717"/>
                <a:gd name="T36" fmla="*/ 253 w 253"/>
                <a:gd name="T37" fmla="*/ 2 h 717"/>
                <a:gd name="T38" fmla="*/ 253 w 253"/>
                <a:gd name="T39" fmla="*/ 195 h 717"/>
                <a:gd name="T40" fmla="*/ 243 w 253"/>
                <a:gd name="T41" fmla="*/ 195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53" h="717">
                  <a:moveTo>
                    <a:pt x="10" y="524"/>
                  </a:moveTo>
                  <a:lnTo>
                    <a:pt x="10" y="717"/>
                  </a:lnTo>
                  <a:lnTo>
                    <a:pt x="0" y="717"/>
                  </a:lnTo>
                  <a:lnTo>
                    <a:pt x="0" y="524"/>
                  </a:lnTo>
                  <a:lnTo>
                    <a:pt x="0" y="523"/>
                  </a:lnTo>
                  <a:lnTo>
                    <a:pt x="10" y="524"/>
                  </a:lnTo>
                  <a:close/>
                  <a:moveTo>
                    <a:pt x="0" y="524"/>
                  </a:moveTo>
                  <a:lnTo>
                    <a:pt x="0" y="523"/>
                  </a:lnTo>
                  <a:lnTo>
                    <a:pt x="0" y="523"/>
                  </a:lnTo>
                  <a:lnTo>
                    <a:pt x="0" y="524"/>
                  </a:lnTo>
                  <a:close/>
                  <a:moveTo>
                    <a:pt x="251" y="3"/>
                  </a:moveTo>
                  <a:lnTo>
                    <a:pt x="10" y="526"/>
                  </a:lnTo>
                  <a:lnTo>
                    <a:pt x="0" y="523"/>
                  </a:lnTo>
                  <a:lnTo>
                    <a:pt x="243" y="0"/>
                  </a:lnTo>
                  <a:lnTo>
                    <a:pt x="253" y="2"/>
                  </a:lnTo>
                  <a:lnTo>
                    <a:pt x="251" y="3"/>
                  </a:lnTo>
                  <a:close/>
                  <a:moveTo>
                    <a:pt x="243" y="195"/>
                  </a:moveTo>
                  <a:lnTo>
                    <a:pt x="243" y="2"/>
                  </a:lnTo>
                  <a:lnTo>
                    <a:pt x="253" y="2"/>
                  </a:lnTo>
                  <a:lnTo>
                    <a:pt x="253" y="195"/>
                  </a:lnTo>
                  <a:lnTo>
                    <a:pt x="243" y="19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90" name="Freeform 825"/>
            <p:cNvSpPr>
              <a:spLocks noEditPoints="1"/>
            </p:cNvSpPr>
            <p:nvPr/>
          </p:nvSpPr>
          <p:spPr bwMode="auto">
            <a:xfrm>
              <a:off x="4660900" y="3738563"/>
              <a:ext cx="1498600" cy="322263"/>
            </a:xfrm>
            <a:custGeom>
              <a:avLst/>
              <a:gdLst>
                <a:gd name="T0" fmla="*/ 5 w 944"/>
                <a:gd name="T1" fmla="*/ 0 h 203"/>
                <a:gd name="T2" fmla="*/ 941 w 944"/>
                <a:gd name="T3" fmla="*/ 0 h 203"/>
                <a:gd name="T4" fmla="*/ 941 w 944"/>
                <a:gd name="T5" fmla="*/ 10 h 203"/>
                <a:gd name="T6" fmla="*/ 5 w 944"/>
                <a:gd name="T7" fmla="*/ 10 h 203"/>
                <a:gd name="T8" fmla="*/ 0 w 944"/>
                <a:gd name="T9" fmla="*/ 5 h 203"/>
                <a:gd name="T10" fmla="*/ 5 w 944"/>
                <a:gd name="T11" fmla="*/ 0 h 203"/>
                <a:gd name="T12" fmla="*/ 0 w 944"/>
                <a:gd name="T13" fmla="*/ 5 h 203"/>
                <a:gd name="T14" fmla="*/ 0 w 944"/>
                <a:gd name="T15" fmla="*/ 0 h 203"/>
                <a:gd name="T16" fmla="*/ 5 w 944"/>
                <a:gd name="T17" fmla="*/ 0 h 203"/>
                <a:gd name="T18" fmla="*/ 0 w 944"/>
                <a:gd name="T19" fmla="*/ 5 h 203"/>
                <a:gd name="T20" fmla="*/ 0 w 944"/>
                <a:gd name="T21" fmla="*/ 198 h 203"/>
                <a:gd name="T22" fmla="*/ 0 w 944"/>
                <a:gd name="T23" fmla="*/ 5 h 203"/>
                <a:gd name="T24" fmla="*/ 10 w 944"/>
                <a:gd name="T25" fmla="*/ 5 h 203"/>
                <a:gd name="T26" fmla="*/ 10 w 944"/>
                <a:gd name="T27" fmla="*/ 198 h 203"/>
                <a:gd name="T28" fmla="*/ 5 w 944"/>
                <a:gd name="T29" fmla="*/ 203 h 203"/>
                <a:gd name="T30" fmla="*/ 0 w 944"/>
                <a:gd name="T31" fmla="*/ 198 h 203"/>
                <a:gd name="T32" fmla="*/ 5 w 944"/>
                <a:gd name="T33" fmla="*/ 203 h 203"/>
                <a:gd name="T34" fmla="*/ 0 w 944"/>
                <a:gd name="T35" fmla="*/ 203 h 203"/>
                <a:gd name="T36" fmla="*/ 0 w 944"/>
                <a:gd name="T37" fmla="*/ 198 h 203"/>
                <a:gd name="T38" fmla="*/ 5 w 944"/>
                <a:gd name="T39" fmla="*/ 203 h 203"/>
                <a:gd name="T40" fmla="*/ 941 w 944"/>
                <a:gd name="T41" fmla="*/ 203 h 203"/>
                <a:gd name="T42" fmla="*/ 5 w 944"/>
                <a:gd name="T43" fmla="*/ 203 h 203"/>
                <a:gd name="T44" fmla="*/ 5 w 944"/>
                <a:gd name="T45" fmla="*/ 193 h 203"/>
                <a:gd name="T46" fmla="*/ 941 w 944"/>
                <a:gd name="T47" fmla="*/ 193 h 203"/>
                <a:gd name="T48" fmla="*/ 944 w 944"/>
                <a:gd name="T49" fmla="*/ 198 h 203"/>
                <a:gd name="T50" fmla="*/ 941 w 944"/>
                <a:gd name="T51" fmla="*/ 203 h 203"/>
                <a:gd name="T52" fmla="*/ 944 w 944"/>
                <a:gd name="T53" fmla="*/ 198 h 203"/>
                <a:gd name="T54" fmla="*/ 944 w 944"/>
                <a:gd name="T55" fmla="*/ 203 h 203"/>
                <a:gd name="T56" fmla="*/ 941 w 944"/>
                <a:gd name="T57" fmla="*/ 203 h 203"/>
                <a:gd name="T58" fmla="*/ 944 w 944"/>
                <a:gd name="T59" fmla="*/ 198 h 203"/>
                <a:gd name="T60" fmla="*/ 944 w 944"/>
                <a:gd name="T61" fmla="*/ 5 h 203"/>
                <a:gd name="T62" fmla="*/ 944 w 944"/>
                <a:gd name="T63" fmla="*/ 198 h 203"/>
                <a:gd name="T64" fmla="*/ 936 w 944"/>
                <a:gd name="T65" fmla="*/ 198 h 203"/>
                <a:gd name="T66" fmla="*/ 936 w 944"/>
                <a:gd name="T67" fmla="*/ 5 h 203"/>
                <a:gd name="T68" fmla="*/ 941 w 944"/>
                <a:gd name="T69" fmla="*/ 0 h 203"/>
                <a:gd name="T70" fmla="*/ 944 w 944"/>
                <a:gd name="T71" fmla="*/ 5 h 203"/>
                <a:gd name="T72" fmla="*/ 941 w 944"/>
                <a:gd name="T73" fmla="*/ 0 h 203"/>
                <a:gd name="T74" fmla="*/ 944 w 944"/>
                <a:gd name="T75" fmla="*/ 0 h 203"/>
                <a:gd name="T76" fmla="*/ 944 w 944"/>
                <a:gd name="T77" fmla="*/ 5 h 203"/>
                <a:gd name="T78" fmla="*/ 941 w 944"/>
                <a:gd name="T79"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44" h="203">
                  <a:moveTo>
                    <a:pt x="5" y="0"/>
                  </a:moveTo>
                  <a:lnTo>
                    <a:pt x="941" y="0"/>
                  </a:lnTo>
                  <a:lnTo>
                    <a:pt x="941" y="10"/>
                  </a:lnTo>
                  <a:lnTo>
                    <a:pt x="5" y="10"/>
                  </a:lnTo>
                  <a:lnTo>
                    <a:pt x="0" y="5"/>
                  </a:lnTo>
                  <a:lnTo>
                    <a:pt x="5" y="0"/>
                  </a:lnTo>
                  <a:close/>
                  <a:moveTo>
                    <a:pt x="0" y="5"/>
                  </a:moveTo>
                  <a:lnTo>
                    <a:pt x="0" y="0"/>
                  </a:lnTo>
                  <a:lnTo>
                    <a:pt x="5" y="0"/>
                  </a:lnTo>
                  <a:lnTo>
                    <a:pt x="0" y="5"/>
                  </a:lnTo>
                  <a:close/>
                  <a:moveTo>
                    <a:pt x="0" y="198"/>
                  </a:moveTo>
                  <a:lnTo>
                    <a:pt x="0" y="5"/>
                  </a:lnTo>
                  <a:lnTo>
                    <a:pt x="10" y="5"/>
                  </a:lnTo>
                  <a:lnTo>
                    <a:pt x="10" y="198"/>
                  </a:lnTo>
                  <a:lnTo>
                    <a:pt x="5" y="203"/>
                  </a:lnTo>
                  <a:lnTo>
                    <a:pt x="0" y="198"/>
                  </a:lnTo>
                  <a:close/>
                  <a:moveTo>
                    <a:pt x="5" y="203"/>
                  </a:moveTo>
                  <a:lnTo>
                    <a:pt x="0" y="203"/>
                  </a:lnTo>
                  <a:lnTo>
                    <a:pt x="0" y="198"/>
                  </a:lnTo>
                  <a:lnTo>
                    <a:pt x="5" y="203"/>
                  </a:lnTo>
                  <a:close/>
                  <a:moveTo>
                    <a:pt x="941" y="203"/>
                  </a:moveTo>
                  <a:lnTo>
                    <a:pt x="5" y="203"/>
                  </a:lnTo>
                  <a:lnTo>
                    <a:pt x="5" y="193"/>
                  </a:lnTo>
                  <a:lnTo>
                    <a:pt x="941" y="193"/>
                  </a:lnTo>
                  <a:lnTo>
                    <a:pt x="944" y="198"/>
                  </a:lnTo>
                  <a:lnTo>
                    <a:pt x="941" y="203"/>
                  </a:lnTo>
                  <a:close/>
                  <a:moveTo>
                    <a:pt x="944" y="198"/>
                  </a:moveTo>
                  <a:lnTo>
                    <a:pt x="944" y="203"/>
                  </a:lnTo>
                  <a:lnTo>
                    <a:pt x="941" y="203"/>
                  </a:lnTo>
                  <a:lnTo>
                    <a:pt x="944" y="198"/>
                  </a:lnTo>
                  <a:close/>
                  <a:moveTo>
                    <a:pt x="944" y="5"/>
                  </a:moveTo>
                  <a:lnTo>
                    <a:pt x="944" y="198"/>
                  </a:lnTo>
                  <a:lnTo>
                    <a:pt x="936" y="198"/>
                  </a:lnTo>
                  <a:lnTo>
                    <a:pt x="936" y="5"/>
                  </a:lnTo>
                  <a:lnTo>
                    <a:pt x="941" y="0"/>
                  </a:lnTo>
                  <a:lnTo>
                    <a:pt x="944" y="5"/>
                  </a:lnTo>
                  <a:close/>
                  <a:moveTo>
                    <a:pt x="941" y="0"/>
                  </a:moveTo>
                  <a:lnTo>
                    <a:pt x="944" y="0"/>
                  </a:lnTo>
                  <a:lnTo>
                    <a:pt x="944" y="5"/>
                  </a:lnTo>
                  <a:lnTo>
                    <a:pt x="941"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91" name="Freeform 826"/>
            <p:cNvSpPr>
              <a:spLocks noEditPoints="1"/>
            </p:cNvSpPr>
            <p:nvPr/>
          </p:nvSpPr>
          <p:spPr bwMode="auto">
            <a:xfrm>
              <a:off x="4656138" y="2909888"/>
              <a:ext cx="1897063" cy="844550"/>
            </a:xfrm>
            <a:custGeom>
              <a:avLst/>
              <a:gdLst>
                <a:gd name="T0" fmla="*/ 1187 w 1195"/>
                <a:gd name="T1" fmla="*/ 10 h 532"/>
                <a:gd name="T2" fmla="*/ 251 w 1195"/>
                <a:gd name="T3" fmla="*/ 10 h 532"/>
                <a:gd name="T4" fmla="*/ 251 w 1195"/>
                <a:gd name="T5" fmla="*/ 0 h 532"/>
                <a:gd name="T6" fmla="*/ 1187 w 1195"/>
                <a:gd name="T7" fmla="*/ 0 h 532"/>
                <a:gd name="T8" fmla="*/ 1192 w 1195"/>
                <a:gd name="T9" fmla="*/ 6 h 532"/>
                <a:gd name="T10" fmla="*/ 1187 w 1195"/>
                <a:gd name="T11" fmla="*/ 10 h 532"/>
                <a:gd name="T12" fmla="*/ 1187 w 1195"/>
                <a:gd name="T13" fmla="*/ 0 h 532"/>
                <a:gd name="T14" fmla="*/ 1195 w 1195"/>
                <a:gd name="T15" fmla="*/ 0 h 532"/>
                <a:gd name="T16" fmla="*/ 1192 w 1195"/>
                <a:gd name="T17" fmla="*/ 6 h 532"/>
                <a:gd name="T18" fmla="*/ 1187 w 1195"/>
                <a:gd name="T19" fmla="*/ 0 h 532"/>
                <a:gd name="T20" fmla="*/ 939 w 1195"/>
                <a:gd name="T21" fmla="*/ 526 h 532"/>
                <a:gd name="T22" fmla="*/ 1182 w 1195"/>
                <a:gd name="T23" fmla="*/ 3 h 532"/>
                <a:gd name="T24" fmla="*/ 1192 w 1195"/>
                <a:gd name="T25" fmla="*/ 6 h 532"/>
                <a:gd name="T26" fmla="*/ 949 w 1195"/>
                <a:gd name="T27" fmla="*/ 529 h 532"/>
                <a:gd name="T28" fmla="*/ 944 w 1195"/>
                <a:gd name="T29" fmla="*/ 532 h 532"/>
                <a:gd name="T30" fmla="*/ 939 w 1195"/>
                <a:gd name="T31" fmla="*/ 526 h 532"/>
                <a:gd name="T32" fmla="*/ 949 w 1195"/>
                <a:gd name="T33" fmla="*/ 529 h 532"/>
                <a:gd name="T34" fmla="*/ 947 w 1195"/>
                <a:gd name="T35" fmla="*/ 532 h 532"/>
                <a:gd name="T36" fmla="*/ 944 w 1195"/>
                <a:gd name="T37" fmla="*/ 532 h 532"/>
                <a:gd name="T38" fmla="*/ 949 w 1195"/>
                <a:gd name="T39" fmla="*/ 529 h 532"/>
                <a:gd name="T40" fmla="*/ 8 w 1195"/>
                <a:gd name="T41" fmla="*/ 522 h 532"/>
                <a:gd name="T42" fmla="*/ 944 w 1195"/>
                <a:gd name="T43" fmla="*/ 522 h 532"/>
                <a:gd name="T44" fmla="*/ 944 w 1195"/>
                <a:gd name="T45" fmla="*/ 532 h 532"/>
                <a:gd name="T46" fmla="*/ 8 w 1195"/>
                <a:gd name="T47" fmla="*/ 532 h 532"/>
                <a:gd name="T48" fmla="*/ 3 w 1195"/>
                <a:gd name="T49" fmla="*/ 526 h 532"/>
                <a:gd name="T50" fmla="*/ 8 w 1195"/>
                <a:gd name="T51" fmla="*/ 522 h 532"/>
                <a:gd name="T52" fmla="*/ 8 w 1195"/>
                <a:gd name="T53" fmla="*/ 532 h 532"/>
                <a:gd name="T54" fmla="*/ 0 w 1195"/>
                <a:gd name="T55" fmla="*/ 532 h 532"/>
                <a:gd name="T56" fmla="*/ 3 w 1195"/>
                <a:gd name="T57" fmla="*/ 526 h 532"/>
                <a:gd name="T58" fmla="*/ 8 w 1195"/>
                <a:gd name="T59" fmla="*/ 532 h 532"/>
                <a:gd name="T60" fmla="*/ 256 w 1195"/>
                <a:gd name="T61" fmla="*/ 6 h 532"/>
                <a:gd name="T62" fmla="*/ 13 w 1195"/>
                <a:gd name="T63" fmla="*/ 529 h 532"/>
                <a:gd name="T64" fmla="*/ 3 w 1195"/>
                <a:gd name="T65" fmla="*/ 526 h 532"/>
                <a:gd name="T66" fmla="*/ 246 w 1195"/>
                <a:gd name="T67" fmla="*/ 3 h 532"/>
                <a:gd name="T68" fmla="*/ 251 w 1195"/>
                <a:gd name="T69" fmla="*/ 0 h 532"/>
                <a:gd name="T70" fmla="*/ 256 w 1195"/>
                <a:gd name="T71" fmla="*/ 6 h 532"/>
                <a:gd name="T72" fmla="*/ 246 w 1195"/>
                <a:gd name="T73" fmla="*/ 3 h 532"/>
                <a:gd name="T74" fmla="*/ 248 w 1195"/>
                <a:gd name="T75" fmla="*/ 0 h 532"/>
                <a:gd name="T76" fmla="*/ 251 w 1195"/>
                <a:gd name="T77" fmla="*/ 0 h 532"/>
                <a:gd name="T78" fmla="*/ 246 w 1195"/>
                <a:gd name="T79" fmla="*/ 3 h 5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95" h="532">
                  <a:moveTo>
                    <a:pt x="1187" y="10"/>
                  </a:moveTo>
                  <a:lnTo>
                    <a:pt x="251" y="10"/>
                  </a:lnTo>
                  <a:lnTo>
                    <a:pt x="251" y="0"/>
                  </a:lnTo>
                  <a:lnTo>
                    <a:pt x="1187" y="0"/>
                  </a:lnTo>
                  <a:lnTo>
                    <a:pt x="1192" y="6"/>
                  </a:lnTo>
                  <a:lnTo>
                    <a:pt x="1187" y="10"/>
                  </a:lnTo>
                  <a:close/>
                  <a:moveTo>
                    <a:pt x="1187" y="0"/>
                  </a:moveTo>
                  <a:lnTo>
                    <a:pt x="1195" y="0"/>
                  </a:lnTo>
                  <a:lnTo>
                    <a:pt x="1192" y="6"/>
                  </a:lnTo>
                  <a:lnTo>
                    <a:pt x="1187" y="0"/>
                  </a:lnTo>
                  <a:close/>
                  <a:moveTo>
                    <a:pt x="939" y="526"/>
                  </a:moveTo>
                  <a:lnTo>
                    <a:pt x="1182" y="3"/>
                  </a:lnTo>
                  <a:lnTo>
                    <a:pt x="1192" y="6"/>
                  </a:lnTo>
                  <a:lnTo>
                    <a:pt x="949" y="529"/>
                  </a:lnTo>
                  <a:lnTo>
                    <a:pt x="944" y="532"/>
                  </a:lnTo>
                  <a:lnTo>
                    <a:pt x="939" y="526"/>
                  </a:lnTo>
                  <a:close/>
                  <a:moveTo>
                    <a:pt x="949" y="529"/>
                  </a:moveTo>
                  <a:lnTo>
                    <a:pt x="947" y="532"/>
                  </a:lnTo>
                  <a:lnTo>
                    <a:pt x="944" y="532"/>
                  </a:lnTo>
                  <a:lnTo>
                    <a:pt x="949" y="529"/>
                  </a:lnTo>
                  <a:close/>
                  <a:moveTo>
                    <a:pt x="8" y="522"/>
                  </a:moveTo>
                  <a:lnTo>
                    <a:pt x="944" y="522"/>
                  </a:lnTo>
                  <a:lnTo>
                    <a:pt x="944" y="532"/>
                  </a:lnTo>
                  <a:lnTo>
                    <a:pt x="8" y="532"/>
                  </a:lnTo>
                  <a:lnTo>
                    <a:pt x="3" y="526"/>
                  </a:lnTo>
                  <a:lnTo>
                    <a:pt x="8" y="522"/>
                  </a:lnTo>
                  <a:close/>
                  <a:moveTo>
                    <a:pt x="8" y="532"/>
                  </a:moveTo>
                  <a:lnTo>
                    <a:pt x="0" y="532"/>
                  </a:lnTo>
                  <a:lnTo>
                    <a:pt x="3" y="526"/>
                  </a:lnTo>
                  <a:lnTo>
                    <a:pt x="8" y="532"/>
                  </a:lnTo>
                  <a:close/>
                  <a:moveTo>
                    <a:pt x="256" y="6"/>
                  </a:moveTo>
                  <a:lnTo>
                    <a:pt x="13" y="529"/>
                  </a:lnTo>
                  <a:lnTo>
                    <a:pt x="3" y="526"/>
                  </a:lnTo>
                  <a:lnTo>
                    <a:pt x="246" y="3"/>
                  </a:lnTo>
                  <a:lnTo>
                    <a:pt x="251" y="0"/>
                  </a:lnTo>
                  <a:lnTo>
                    <a:pt x="256" y="6"/>
                  </a:lnTo>
                  <a:close/>
                  <a:moveTo>
                    <a:pt x="246" y="3"/>
                  </a:moveTo>
                  <a:lnTo>
                    <a:pt x="248" y="0"/>
                  </a:lnTo>
                  <a:lnTo>
                    <a:pt x="251" y="0"/>
                  </a:lnTo>
                  <a:lnTo>
                    <a:pt x="246" y="3"/>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292" name="Rectangle 827"/>
            <p:cNvSpPr>
              <a:spLocks noChangeArrowheads="1"/>
            </p:cNvSpPr>
            <p:nvPr/>
          </p:nvSpPr>
          <p:spPr bwMode="auto">
            <a:xfrm>
              <a:off x="6757988" y="2974975"/>
              <a:ext cx="642938"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373435"/>
                  </a:solidFill>
                  <a:effectLst/>
                  <a:latin typeface="Arial" panose="020B0604020202020204" pitchFamily="34" charset="0"/>
                </a:rPr>
                <a:t>thickness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293" name="Rectangle 828"/>
            <p:cNvSpPr>
              <a:spLocks noChangeArrowheads="1"/>
            </p:cNvSpPr>
            <p:nvPr/>
          </p:nvSpPr>
          <p:spPr bwMode="auto">
            <a:xfrm>
              <a:off x="5262563" y="4230688"/>
              <a:ext cx="441325"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373435"/>
                  </a:solidFill>
                  <a:effectLst/>
                  <a:latin typeface="Arial" panose="020B0604020202020204" pitchFamily="34" charset="0"/>
                </a:rPr>
                <a:t>length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294" name="Rectangle 829"/>
            <p:cNvSpPr>
              <a:spLocks noChangeArrowheads="1"/>
            </p:cNvSpPr>
            <p:nvPr/>
          </p:nvSpPr>
          <p:spPr bwMode="auto">
            <a:xfrm rot="17700000">
              <a:off x="6459538" y="3776663"/>
              <a:ext cx="138113"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373435"/>
                  </a:solidFill>
                  <a:effectLst/>
                  <a:latin typeface="Arial" panose="020B0604020202020204" pitchFamily="34" charset="0"/>
                </a:rPr>
                <a:t>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295" name="Rectangle 830"/>
            <p:cNvSpPr>
              <a:spLocks noChangeArrowheads="1"/>
            </p:cNvSpPr>
            <p:nvPr/>
          </p:nvSpPr>
          <p:spPr bwMode="auto">
            <a:xfrm rot="17700000">
              <a:off x="6499225" y="3719513"/>
              <a:ext cx="109538"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373435"/>
                  </a:solidFill>
                  <a:effectLst/>
                  <a:latin typeface="Arial" panose="020B0604020202020204" pitchFamily="34" charset="0"/>
                </a:rPr>
                <a:t>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296" name="Rectangle 831"/>
            <p:cNvSpPr>
              <a:spLocks noChangeArrowheads="1"/>
            </p:cNvSpPr>
            <p:nvPr/>
          </p:nvSpPr>
          <p:spPr bwMode="auto">
            <a:xfrm rot="17700000">
              <a:off x="6515100" y="3667125"/>
              <a:ext cx="130175"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373435"/>
                  </a:solidFill>
                  <a:effectLst/>
                  <a:latin typeface="Arial" panose="020B0604020202020204" pitchFamily="34" charset="0"/>
                </a:rPr>
                <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297" name="Rectangle 832"/>
            <p:cNvSpPr>
              <a:spLocks noChangeArrowheads="1"/>
            </p:cNvSpPr>
            <p:nvPr/>
          </p:nvSpPr>
          <p:spPr bwMode="auto">
            <a:xfrm rot="17700000">
              <a:off x="6543675" y="3602038"/>
              <a:ext cx="130175"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373435"/>
                  </a:solidFill>
                  <a:effectLst/>
                  <a:latin typeface="Arial" panose="020B0604020202020204"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298" name="Rectangle 833"/>
            <p:cNvSpPr>
              <a:spLocks noChangeArrowheads="1"/>
            </p:cNvSpPr>
            <p:nvPr/>
          </p:nvSpPr>
          <p:spPr bwMode="auto">
            <a:xfrm rot="17700000">
              <a:off x="6573838" y="3533775"/>
              <a:ext cx="138113"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373435"/>
                  </a:solidFill>
                  <a:effectLst/>
                  <a:latin typeface="Arial" panose="020B0604020202020204" pitchFamily="34" charset="0"/>
                </a:rPr>
                <a:t>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299" name="Rectangle 834"/>
            <p:cNvSpPr>
              <a:spLocks noChangeArrowheads="1"/>
            </p:cNvSpPr>
            <p:nvPr/>
          </p:nvSpPr>
          <p:spPr bwMode="auto">
            <a:xfrm rot="17700000">
              <a:off x="6618288" y="3481388"/>
              <a:ext cx="101600"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373435"/>
                  </a:solidFill>
                  <a:effectLst/>
                  <a:latin typeface="Arial" panose="020B0604020202020204" pitchFamily="34" charset="0"/>
                </a:rPr>
                <a:t>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300" name="Rectangle 835"/>
            <p:cNvSpPr>
              <a:spLocks noChangeArrowheads="1"/>
            </p:cNvSpPr>
            <p:nvPr/>
          </p:nvSpPr>
          <p:spPr bwMode="auto">
            <a:xfrm rot="17700000">
              <a:off x="6626225" y="3427413"/>
              <a:ext cx="138113"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373435"/>
                  </a:solidFill>
                  <a:effectLst/>
                  <a:latin typeface="Arial" panose="020B0604020202020204" pitchFamily="34" charset="0"/>
                </a:rPr>
                <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355" name="Rectangle 890"/>
            <p:cNvSpPr>
              <a:spLocks noChangeArrowheads="1"/>
            </p:cNvSpPr>
            <p:nvPr/>
          </p:nvSpPr>
          <p:spPr bwMode="auto">
            <a:xfrm>
              <a:off x="4383088" y="4713288"/>
              <a:ext cx="175541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66FF"/>
                  </a:solidFill>
                  <a:effectLst/>
                  <a:latin typeface="Arial" panose="020B0604020202020204" pitchFamily="34" charset="0"/>
                </a:rPr>
                <a:t>Minimum Area</a:t>
              </a:r>
              <a:endParaRPr kumimoji="0" lang="en-US" altLang="en-US" sz="1800" b="0" i="0" u="none" strike="noStrike" cap="none" normalizeH="0" baseline="0" dirty="0">
                <a:ln>
                  <a:noFill/>
                </a:ln>
                <a:solidFill>
                  <a:srgbClr val="0066FF"/>
                </a:solidFill>
                <a:effectLst/>
                <a:latin typeface="Arial" panose="020B0604020202020204" pitchFamily="34" charset="0"/>
              </a:endParaRPr>
            </a:p>
          </p:txBody>
        </p:sp>
        <p:sp>
          <p:nvSpPr>
            <p:cNvPr id="64357" name="Freeform 892"/>
            <p:cNvSpPr>
              <a:spLocks noEditPoints="1"/>
            </p:cNvSpPr>
            <p:nvPr/>
          </p:nvSpPr>
          <p:spPr bwMode="auto">
            <a:xfrm>
              <a:off x="4670425" y="4159250"/>
              <a:ext cx="1492250" cy="90488"/>
            </a:xfrm>
            <a:custGeom>
              <a:avLst/>
              <a:gdLst>
                <a:gd name="T0" fmla="*/ 873 w 940"/>
                <a:gd name="T1" fmla="*/ 57 h 57"/>
                <a:gd name="T2" fmla="*/ 874 w 940"/>
                <a:gd name="T3" fmla="*/ 54 h 57"/>
                <a:gd name="T4" fmla="*/ 874 w 940"/>
                <a:gd name="T5" fmla="*/ 51 h 57"/>
                <a:gd name="T6" fmla="*/ 876 w 940"/>
                <a:gd name="T7" fmla="*/ 49 h 57"/>
                <a:gd name="T8" fmla="*/ 876 w 940"/>
                <a:gd name="T9" fmla="*/ 46 h 57"/>
                <a:gd name="T10" fmla="*/ 878 w 940"/>
                <a:gd name="T11" fmla="*/ 42 h 57"/>
                <a:gd name="T12" fmla="*/ 878 w 940"/>
                <a:gd name="T13" fmla="*/ 41 h 57"/>
                <a:gd name="T14" fmla="*/ 878 w 940"/>
                <a:gd name="T15" fmla="*/ 38 h 57"/>
                <a:gd name="T16" fmla="*/ 879 w 940"/>
                <a:gd name="T17" fmla="*/ 34 h 57"/>
                <a:gd name="T18" fmla="*/ 879 w 940"/>
                <a:gd name="T19" fmla="*/ 33 h 57"/>
                <a:gd name="T20" fmla="*/ 879 w 940"/>
                <a:gd name="T21" fmla="*/ 29 h 57"/>
                <a:gd name="T22" fmla="*/ 879 w 940"/>
                <a:gd name="T23" fmla="*/ 26 h 57"/>
                <a:gd name="T24" fmla="*/ 879 w 940"/>
                <a:gd name="T25" fmla="*/ 25 h 57"/>
                <a:gd name="T26" fmla="*/ 879 w 940"/>
                <a:gd name="T27" fmla="*/ 21 h 57"/>
                <a:gd name="T28" fmla="*/ 878 w 940"/>
                <a:gd name="T29" fmla="*/ 18 h 57"/>
                <a:gd name="T30" fmla="*/ 878 w 940"/>
                <a:gd name="T31" fmla="*/ 16 h 57"/>
                <a:gd name="T32" fmla="*/ 878 w 940"/>
                <a:gd name="T33" fmla="*/ 13 h 57"/>
                <a:gd name="T34" fmla="*/ 876 w 940"/>
                <a:gd name="T35" fmla="*/ 10 h 57"/>
                <a:gd name="T36" fmla="*/ 876 w 940"/>
                <a:gd name="T37" fmla="*/ 8 h 57"/>
                <a:gd name="T38" fmla="*/ 874 w 940"/>
                <a:gd name="T39" fmla="*/ 5 h 57"/>
                <a:gd name="T40" fmla="*/ 873 w 940"/>
                <a:gd name="T41" fmla="*/ 2 h 57"/>
                <a:gd name="T42" fmla="*/ 871 w 940"/>
                <a:gd name="T43" fmla="*/ 0 h 57"/>
                <a:gd name="T44" fmla="*/ 905 w 940"/>
                <a:gd name="T45" fmla="*/ 23 h 57"/>
                <a:gd name="T46" fmla="*/ 35 w 940"/>
                <a:gd name="T47" fmla="*/ 23 h 57"/>
                <a:gd name="T48" fmla="*/ 67 w 940"/>
                <a:gd name="T49" fmla="*/ 0 h 57"/>
                <a:gd name="T50" fmla="*/ 66 w 940"/>
                <a:gd name="T51" fmla="*/ 3 h 57"/>
                <a:gd name="T52" fmla="*/ 66 w 940"/>
                <a:gd name="T53" fmla="*/ 7 h 57"/>
                <a:gd name="T54" fmla="*/ 64 w 940"/>
                <a:gd name="T55" fmla="*/ 8 h 57"/>
                <a:gd name="T56" fmla="*/ 64 w 940"/>
                <a:gd name="T57" fmla="*/ 11 h 57"/>
                <a:gd name="T58" fmla="*/ 63 w 940"/>
                <a:gd name="T59" fmla="*/ 15 h 57"/>
                <a:gd name="T60" fmla="*/ 63 w 940"/>
                <a:gd name="T61" fmla="*/ 16 h 57"/>
                <a:gd name="T62" fmla="*/ 63 w 940"/>
                <a:gd name="T63" fmla="*/ 20 h 57"/>
                <a:gd name="T64" fmla="*/ 61 w 940"/>
                <a:gd name="T65" fmla="*/ 23 h 57"/>
                <a:gd name="T66" fmla="*/ 61 w 940"/>
                <a:gd name="T67" fmla="*/ 25 h 57"/>
                <a:gd name="T68" fmla="*/ 61 w 940"/>
                <a:gd name="T69" fmla="*/ 28 h 57"/>
                <a:gd name="T70" fmla="*/ 61 w 940"/>
                <a:gd name="T71" fmla="*/ 31 h 57"/>
                <a:gd name="T72" fmla="*/ 61 w 940"/>
                <a:gd name="T73" fmla="*/ 33 h 57"/>
                <a:gd name="T74" fmla="*/ 61 w 940"/>
                <a:gd name="T75" fmla="*/ 36 h 57"/>
                <a:gd name="T76" fmla="*/ 63 w 940"/>
                <a:gd name="T77" fmla="*/ 39 h 57"/>
                <a:gd name="T78" fmla="*/ 63 w 940"/>
                <a:gd name="T79" fmla="*/ 41 h 57"/>
                <a:gd name="T80" fmla="*/ 63 w 940"/>
                <a:gd name="T81" fmla="*/ 44 h 57"/>
                <a:gd name="T82" fmla="*/ 64 w 940"/>
                <a:gd name="T83" fmla="*/ 46 h 57"/>
                <a:gd name="T84" fmla="*/ 64 w 940"/>
                <a:gd name="T85" fmla="*/ 49 h 57"/>
                <a:gd name="T86" fmla="*/ 66 w 940"/>
                <a:gd name="T87" fmla="*/ 52 h 57"/>
                <a:gd name="T88" fmla="*/ 67 w 940"/>
                <a:gd name="T89" fmla="*/ 54 h 57"/>
                <a:gd name="T90" fmla="*/ 69 w 940"/>
                <a:gd name="T91" fmla="*/ 57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940" h="57">
                  <a:moveTo>
                    <a:pt x="940" y="28"/>
                  </a:moveTo>
                  <a:lnTo>
                    <a:pt x="871" y="57"/>
                  </a:lnTo>
                  <a:lnTo>
                    <a:pt x="873" y="57"/>
                  </a:lnTo>
                  <a:lnTo>
                    <a:pt x="873" y="56"/>
                  </a:lnTo>
                  <a:lnTo>
                    <a:pt x="873" y="54"/>
                  </a:lnTo>
                  <a:lnTo>
                    <a:pt x="874" y="54"/>
                  </a:lnTo>
                  <a:lnTo>
                    <a:pt x="874" y="52"/>
                  </a:lnTo>
                  <a:lnTo>
                    <a:pt x="874" y="52"/>
                  </a:lnTo>
                  <a:lnTo>
                    <a:pt x="874" y="51"/>
                  </a:lnTo>
                  <a:lnTo>
                    <a:pt x="874" y="51"/>
                  </a:lnTo>
                  <a:lnTo>
                    <a:pt x="876" y="49"/>
                  </a:lnTo>
                  <a:lnTo>
                    <a:pt x="876" y="49"/>
                  </a:lnTo>
                  <a:lnTo>
                    <a:pt x="876" y="47"/>
                  </a:lnTo>
                  <a:lnTo>
                    <a:pt x="876" y="46"/>
                  </a:lnTo>
                  <a:lnTo>
                    <a:pt x="876" y="46"/>
                  </a:lnTo>
                  <a:lnTo>
                    <a:pt x="876" y="44"/>
                  </a:lnTo>
                  <a:lnTo>
                    <a:pt x="878" y="44"/>
                  </a:lnTo>
                  <a:lnTo>
                    <a:pt x="878" y="42"/>
                  </a:lnTo>
                  <a:lnTo>
                    <a:pt x="878" y="42"/>
                  </a:lnTo>
                  <a:lnTo>
                    <a:pt x="878" y="41"/>
                  </a:lnTo>
                  <a:lnTo>
                    <a:pt x="878" y="41"/>
                  </a:lnTo>
                  <a:lnTo>
                    <a:pt x="878" y="39"/>
                  </a:lnTo>
                  <a:lnTo>
                    <a:pt x="878" y="39"/>
                  </a:lnTo>
                  <a:lnTo>
                    <a:pt x="878" y="38"/>
                  </a:lnTo>
                  <a:lnTo>
                    <a:pt x="879" y="36"/>
                  </a:lnTo>
                  <a:lnTo>
                    <a:pt x="879" y="36"/>
                  </a:lnTo>
                  <a:lnTo>
                    <a:pt x="879" y="34"/>
                  </a:lnTo>
                  <a:lnTo>
                    <a:pt x="879" y="34"/>
                  </a:lnTo>
                  <a:lnTo>
                    <a:pt x="879" y="33"/>
                  </a:lnTo>
                  <a:lnTo>
                    <a:pt x="879" y="33"/>
                  </a:lnTo>
                  <a:lnTo>
                    <a:pt x="879" y="31"/>
                  </a:lnTo>
                  <a:lnTo>
                    <a:pt x="879" y="31"/>
                  </a:lnTo>
                  <a:lnTo>
                    <a:pt x="879" y="29"/>
                  </a:lnTo>
                  <a:lnTo>
                    <a:pt x="879" y="28"/>
                  </a:lnTo>
                  <a:lnTo>
                    <a:pt x="879" y="28"/>
                  </a:lnTo>
                  <a:lnTo>
                    <a:pt x="879" y="26"/>
                  </a:lnTo>
                  <a:lnTo>
                    <a:pt x="879" y="26"/>
                  </a:lnTo>
                  <a:lnTo>
                    <a:pt x="879" y="25"/>
                  </a:lnTo>
                  <a:lnTo>
                    <a:pt x="879" y="25"/>
                  </a:lnTo>
                  <a:lnTo>
                    <a:pt x="879" y="23"/>
                  </a:lnTo>
                  <a:lnTo>
                    <a:pt x="879" y="23"/>
                  </a:lnTo>
                  <a:lnTo>
                    <a:pt x="879" y="21"/>
                  </a:lnTo>
                  <a:lnTo>
                    <a:pt x="879" y="20"/>
                  </a:lnTo>
                  <a:lnTo>
                    <a:pt x="878" y="20"/>
                  </a:lnTo>
                  <a:lnTo>
                    <a:pt x="878" y="18"/>
                  </a:lnTo>
                  <a:lnTo>
                    <a:pt x="878" y="18"/>
                  </a:lnTo>
                  <a:lnTo>
                    <a:pt x="878" y="16"/>
                  </a:lnTo>
                  <a:lnTo>
                    <a:pt x="878" y="16"/>
                  </a:lnTo>
                  <a:lnTo>
                    <a:pt x="878" y="15"/>
                  </a:lnTo>
                  <a:lnTo>
                    <a:pt x="878" y="15"/>
                  </a:lnTo>
                  <a:lnTo>
                    <a:pt x="878" y="13"/>
                  </a:lnTo>
                  <a:lnTo>
                    <a:pt x="876" y="11"/>
                  </a:lnTo>
                  <a:lnTo>
                    <a:pt x="876" y="11"/>
                  </a:lnTo>
                  <a:lnTo>
                    <a:pt x="876" y="10"/>
                  </a:lnTo>
                  <a:lnTo>
                    <a:pt x="876" y="10"/>
                  </a:lnTo>
                  <a:lnTo>
                    <a:pt x="876" y="8"/>
                  </a:lnTo>
                  <a:lnTo>
                    <a:pt x="876" y="8"/>
                  </a:lnTo>
                  <a:lnTo>
                    <a:pt x="874" y="7"/>
                  </a:lnTo>
                  <a:lnTo>
                    <a:pt x="874" y="7"/>
                  </a:lnTo>
                  <a:lnTo>
                    <a:pt x="874" y="5"/>
                  </a:lnTo>
                  <a:lnTo>
                    <a:pt x="874" y="3"/>
                  </a:lnTo>
                  <a:lnTo>
                    <a:pt x="874" y="3"/>
                  </a:lnTo>
                  <a:lnTo>
                    <a:pt x="873" y="2"/>
                  </a:lnTo>
                  <a:lnTo>
                    <a:pt x="873" y="2"/>
                  </a:lnTo>
                  <a:lnTo>
                    <a:pt x="873" y="0"/>
                  </a:lnTo>
                  <a:lnTo>
                    <a:pt x="871" y="0"/>
                  </a:lnTo>
                  <a:lnTo>
                    <a:pt x="940" y="28"/>
                  </a:lnTo>
                  <a:close/>
                  <a:moveTo>
                    <a:pt x="35" y="23"/>
                  </a:moveTo>
                  <a:lnTo>
                    <a:pt x="905" y="23"/>
                  </a:lnTo>
                  <a:lnTo>
                    <a:pt x="905" y="33"/>
                  </a:lnTo>
                  <a:lnTo>
                    <a:pt x="35" y="33"/>
                  </a:lnTo>
                  <a:lnTo>
                    <a:pt x="35" y="23"/>
                  </a:lnTo>
                  <a:close/>
                  <a:moveTo>
                    <a:pt x="0" y="28"/>
                  </a:moveTo>
                  <a:lnTo>
                    <a:pt x="69" y="0"/>
                  </a:lnTo>
                  <a:lnTo>
                    <a:pt x="67" y="0"/>
                  </a:lnTo>
                  <a:lnTo>
                    <a:pt x="67" y="2"/>
                  </a:lnTo>
                  <a:lnTo>
                    <a:pt x="67" y="2"/>
                  </a:lnTo>
                  <a:lnTo>
                    <a:pt x="66" y="3"/>
                  </a:lnTo>
                  <a:lnTo>
                    <a:pt x="66" y="3"/>
                  </a:lnTo>
                  <a:lnTo>
                    <a:pt x="66" y="5"/>
                  </a:lnTo>
                  <a:lnTo>
                    <a:pt x="66" y="7"/>
                  </a:lnTo>
                  <a:lnTo>
                    <a:pt x="66" y="7"/>
                  </a:lnTo>
                  <a:lnTo>
                    <a:pt x="64" y="8"/>
                  </a:lnTo>
                  <a:lnTo>
                    <a:pt x="64" y="8"/>
                  </a:lnTo>
                  <a:lnTo>
                    <a:pt x="64" y="10"/>
                  </a:lnTo>
                  <a:lnTo>
                    <a:pt x="64" y="10"/>
                  </a:lnTo>
                  <a:lnTo>
                    <a:pt x="64" y="11"/>
                  </a:lnTo>
                  <a:lnTo>
                    <a:pt x="63" y="11"/>
                  </a:lnTo>
                  <a:lnTo>
                    <a:pt x="63" y="13"/>
                  </a:lnTo>
                  <a:lnTo>
                    <a:pt x="63" y="15"/>
                  </a:lnTo>
                  <a:lnTo>
                    <a:pt x="63" y="15"/>
                  </a:lnTo>
                  <a:lnTo>
                    <a:pt x="63" y="16"/>
                  </a:lnTo>
                  <a:lnTo>
                    <a:pt x="63" y="16"/>
                  </a:lnTo>
                  <a:lnTo>
                    <a:pt x="63" y="18"/>
                  </a:lnTo>
                  <a:lnTo>
                    <a:pt x="63" y="18"/>
                  </a:lnTo>
                  <a:lnTo>
                    <a:pt x="63" y="20"/>
                  </a:lnTo>
                  <a:lnTo>
                    <a:pt x="61" y="20"/>
                  </a:lnTo>
                  <a:lnTo>
                    <a:pt x="61" y="21"/>
                  </a:lnTo>
                  <a:lnTo>
                    <a:pt x="61" y="23"/>
                  </a:lnTo>
                  <a:lnTo>
                    <a:pt x="61" y="23"/>
                  </a:lnTo>
                  <a:lnTo>
                    <a:pt x="61" y="25"/>
                  </a:lnTo>
                  <a:lnTo>
                    <a:pt x="61" y="25"/>
                  </a:lnTo>
                  <a:lnTo>
                    <a:pt x="61" y="26"/>
                  </a:lnTo>
                  <a:lnTo>
                    <a:pt x="61" y="26"/>
                  </a:lnTo>
                  <a:lnTo>
                    <a:pt x="61" y="28"/>
                  </a:lnTo>
                  <a:lnTo>
                    <a:pt x="61" y="28"/>
                  </a:lnTo>
                  <a:lnTo>
                    <a:pt x="61" y="29"/>
                  </a:lnTo>
                  <a:lnTo>
                    <a:pt x="61" y="31"/>
                  </a:lnTo>
                  <a:lnTo>
                    <a:pt x="61" y="31"/>
                  </a:lnTo>
                  <a:lnTo>
                    <a:pt x="61" y="33"/>
                  </a:lnTo>
                  <a:lnTo>
                    <a:pt x="61" y="33"/>
                  </a:lnTo>
                  <a:lnTo>
                    <a:pt x="61" y="34"/>
                  </a:lnTo>
                  <a:lnTo>
                    <a:pt x="61" y="34"/>
                  </a:lnTo>
                  <a:lnTo>
                    <a:pt x="61" y="36"/>
                  </a:lnTo>
                  <a:lnTo>
                    <a:pt x="61" y="36"/>
                  </a:lnTo>
                  <a:lnTo>
                    <a:pt x="63" y="38"/>
                  </a:lnTo>
                  <a:lnTo>
                    <a:pt x="63" y="39"/>
                  </a:lnTo>
                  <a:lnTo>
                    <a:pt x="63" y="39"/>
                  </a:lnTo>
                  <a:lnTo>
                    <a:pt x="63" y="41"/>
                  </a:lnTo>
                  <a:lnTo>
                    <a:pt x="63" y="41"/>
                  </a:lnTo>
                  <a:lnTo>
                    <a:pt x="63" y="42"/>
                  </a:lnTo>
                  <a:lnTo>
                    <a:pt x="63" y="42"/>
                  </a:lnTo>
                  <a:lnTo>
                    <a:pt x="63" y="44"/>
                  </a:lnTo>
                  <a:lnTo>
                    <a:pt x="63" y="44"/>
                  </a:lnTo>
                  <a:lnTo>
                    <a:pt x="64" y="46"/>
                  </a:lnTo>
                  <a:lnTo>
                    <a:pt x="64" y="46"/>
                  </a:lnTo>
                  <a:lnTo>
                    <a:pt x="64" y="47"/>
                  </a:lnTo>
                  <a:lnTo>
                    <a:pt x="64" y="49"/>
                  </a:lnTo>
                  <a:lnTo>
                    <a:pt x="64" y="49"/>
                  </a:lnTo>
                  <a:lnTo>
                    <a:pt x="66" y="51"/>
                  </a:lnTo>
                  <a:lnTo>
                    <a:pt x="66" y="51"/>
                  </a:lnTo>
                  <a:lnTo>
                    <a:pt x="66" y="52"/>
                  </a:lnTo>
                  <a:lnTo>
                    <a:pt x="66" y="52"/>
                  </a:lnTo>
                  <a:lnTo>
                    <a:pt x="66" y="54"/>
                  </a:lnTo>
                  <a:lnTo>
                    <a:pt x="67" y="54"/>
                  </a:lnTo>
                  <a:lnTo>
                    <a:pt x="67" y="56"/>
                  </a:lnTo>
                  <a:lnTo>
                    <a:pt x="67" y="57"/>
                  </a:lnTo>
                  <a:lnTo>
                    <a:pt x="69" y="57"/>
                  </a:lnTo>
                  <a:lnTo>
                    <a:pt x="0" y="2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58" name="Freeform 893"/>
            <p:cNvSpPr>
              <a:spLocks noEditPoints="1"/>
            </p:cNvSpPr>
            <p:nvPr/>
          </p:nvSpPr>
          <p:spPr bwMode="auto">
            <a:xfrm>
              <a:off x="6646863" y="2919413"/>
              <a:ext cx="93663" cy="309563"/>
            </a:xfrm>
            <a:custGeom>
              <a:avLst/>
              <a:gdLst>
                <a:gd name="T0" fmla="*/ 57 w 59"/>
                <a:gd name="T1" fmla="*/ 67 h 195"/>
                <a:gd name="T2" fmla="*/ 56 w 59"/>
                <a:gd name="T3" fmla="*/ 66 h 195"/>
                <a:gd name="T4" fmla="*/ 52 w 59"/>
                <a:gd name="T5" fmla="*/ 64 h 195"/>
                <a:gd name="T6" fmla="*/ 49 w 59"/>
                <a:gd name="T7" fmla="*/ 64 h 195"/>
                <a:gd name="T8" fmla="*/ 47 w 59"/>
                <a:gd name="T9" fmla="*/ 63 h 195"/>
                <a:gd name="T10" fmla="*/ 44 w 59"/>
                <a:gd name="T11" fmla="*/ 63 h 195"/>
                <a:gd name="T12" fmla="*/ 41 w 59"/>
                <a:gd name="T13" fmla="*/ 63 h 195"/>
                <a:gd name="T14" fmla="*/ 39 w 59"/>
                <a:gd name="T15" fmla="*/ 61 h 195"/>
                <a:gd name="T16" fmla="*/ 36 w 59"/>
                <a:gd name="T17" fmla="*/ 61 h 195"/>
                <a:gd name="T18" fmla="*/ 33 w 59"/>
                <a:gd name="T19" fmla="*/ 61 h 195"/>
                <a:gd name="T20" fmla="*/ 31 w 59"/>
                <a:gd name="T21" fmla="*/ 61 h 195"/>
                <a:gd name="T22" fmla="*/ 28 w 59"/>
                <a:gd name="T23" fmla="*/ 61 h 195"/>
                <a:gd name="T24" fmla="*/ 25 w 59"/>
                <a:gd name="T25" fmla="*/ 61 h 195"/>
                <a:gd name="T26" fmla="*/ 23 w 59"/>
                <a:gd name="T27" fmla="*/ 61 h 195"/>
                <a:gd name="T28" fmla="*/ 20 w 59"/>
                <a:gd name="T29" fmla="*/ 61 h 195"/>
                <a:gd name="T30" fmla="*/ 16 w 59"/>
                <a:gd name="T31" fmla="*/ 63 h 195"/>
                <a:gd name="T32" fmla="*/ 15 w 59"/>
                <a:gd name="T33" fmla="*/ 63 h 195"/>
                <a:gd name="T34" fmla="*/ 12 w 59"/>
                <a:gd name="T35" fmla="*/ 64 h 195"/>
                <a:gd name="T36" fmla="*/ 8 w 59"/>
                <a:gd name="T37" fmla="*/ 64 h 195"/>
                <a:gd name="T38" fmla="*/ 7 w 59"/>
                <a:gd name="T39" fmla="*/ 66 h 195"/>
                <a:gd name="T40" fmla="*/ 3 w 59"/>
                <a:gd name="T41" fmla="*/ 66 h 195"/>
                <a:gd name="T42" fmla="*/ 0 w 59"/>
                <a:gd name="T43" fmla="*/ 67 h 195"/>
                <a:gd name="T44" fmla="*/ 25 w 59"/>
                <a:gd name="T45" fmla="*/ 35 h 195"/>
                <a:gd name="T46" fmla="*/ 25 w 59"/>
                <a:gd name="T47" fmla="*/ 161 h 195"/>
                <a:gd name="T48" fmla="*/ 2 w 59"/>
                <a:gd name="T49" fmla="*/ 128 h 195"/>
                <a:gd name="T50" fmla="*/ 5 w 59"/>
                <a:gd name="T51" fmla="*/ 129 h 195"/>
                <a:gd name="T52" fmla="*/ 7 w 59"/>
                <a:gd name="T53" fmla="*/ 129 h 195"/>
                <a:gd name="T54" fmla="*/ 10 w 59"/>
                <a:gd name="T55" fmla="*/ 131 h 195"/>
                <a:gd name="T56" fmla="*/ 13 w 59"/>
                <a:gd name="T57" fmla="*/ 131 h 195"/>
                <a:gd name="T58" fmla="*/ 15 w 59"/>
                <a:gd name="T59" fmla="*/ 133 h 195"/>
                <a:gd name="T60" fmla="*/ 18 w 59"/>
                <a:gd name="T61" fmla="*/ 133 h 195"/>
                <a:gd name="T62" fmla="*/ 20 w 59"/>
                <a:gd name="T63" fmla="*/ 134 h 195"/>
                <a:gd name="T64" fmla="*/ 23 w 59"/>
                <a:gd name="T65" fmla="*/ 134 h 195"/>
                <a:gd name="T66" fmla="*/ 26 w 59"/>
                <a:gd name="T67" fmla="*/ 134 h 195"/>
                <a:gd name="T68" fmla="*/ 28 w 59"/>
                <a:gd name="T69" fmla="*/ 134 h 195"/>
                <a:gd name="T70" fmla="*/ 31 w 59"/>
                <a:gd name="T71" fmla="*/ 134 h 195"/>
                <a:gd name="T72" fmla="*/ 34 w 59"/>
                <a:gd name="T73" fmla="*/ 134 h 195"/>
                <a:gd name="T74" fmla="*/ 36 w 59"/>
                <a:gd name="T75" fmla="*/ 134 h 195"/>
                <a:gd name="T76" fmla="*/ 39 w 59"/>
                <a:gd name="T77" fmla="*/ 133 h 195"/>
                <a:gd name="T78" fmla="*/ 43 w 59"/>
                <a:gd name="T79" fmla="*/ 133 h 195"/>
                <a:gd name="T80" fmla="*/ 44 w 59"/>
                <a:gd name="T81" fmla="*/ 133 h 195"/>
                <a:gd name="T82" fmla="*/ 47 w 59"/>
                <a:gd name="T83" fmla="*/ 131 h 195"/>
                <a:gd name="T84" fmla="*/ 51 w 59"/>
                <a:gd name="T85" fmla="*/ 131 h 195"/>
                <a:gd name="T86" fmla="*/ 52 w 59"/>
                <a:gd name="T87" fmla="*/ 129 h 195"/>
                <a:gd name="T88" fmla="*/ 56 w 59"/>
                <a:gd name="T89" fmla="*/ 128 h 195"/>
                <a:gd name="T90" fmla="*/ 59 w 59"/>
                <a:gd name="T91" fmla="*/ 128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9" h="195">
                  <a:moveTo>
                    <a:pt x="29" y="0"/>
                  </a:moveTo>
                  <a:lnTo>
                    <a:pt x="59" y="67"/>
                  </a:lnTo>
                  <a:lnTo>
                    <a:pt x="57" y="67"/>
                  </a:lnTo>
                  <a:lnTo>
                    <a:pt x="57" y="67"/>
                  </a:lnTo>
                  <a:lnTo>
                    <a:pt x="56" y="66"/>
                  </a:lnTo>
                  <a:lnTo>
                    <a:pt x="56" y="66"/>
                  </a:lnTo>
                  <a:lnTo>
                    <a:pt x="54" y="66"/>
                  </a:lnTo>
                  <a:lnTo>
                    <a:pt x="52" y="66"/>
                  </a:lnTo>
                  <a:lnTo>
                    <a:pt x="52" y="64"/>
                  </a:lnTo>
                  <a:lnTo>
                    <a:pt x="51" y="64"/>
                  </a:lnTo>
                  <a:lnTo>
                    <a:pt x="51" y="64"/>
                  </a:lnTo>
                  <a:lnTo>
                    <a:pt x="49" y="64"/>
                  </a:lnTo>
                  <a:lnTo>
                    <a:pt x="49" y="64"/>
                  </a:lnTo>
                  <a:lnTo>
                    <a:pt x="47" y="64"/>
                  </a:lnTo>
                  <a:lnTo>
                    <a:pt x="47" y="63"/>
                  </a:lnTo>
                  <a:lnTo>
                    <a:pt x="46" y="63"/>
                  </a:lnTo>
                  <a:lnTo>
                    <a:pt x="44" y="63"/>
                  </a:lnTo>
                  <a:lnTo>
                    <a:pt x="44" y="63"/>
                  </a:lnTo>
                  <a:lnTo>
                    <a:pt x="43" y="63"/>
                  </a:lnTo>
                  <a:lnTo>
                    <a:pt x="43" y="63"/>
                  </a:lnTo>
                  <a:lnTo>
                    <a:pt x="41" y="63"/>
                  </a:lnTo>
                  <a:lnTo>
                    <a:pt x="41" y="61"/>
                  </a:lnTo>
                  <a:lnTo>
                    <a:pt x="39" y="61"/>
                  </a:lnTo>
                  <a:lnTo>
                    <a:pt x="39" y="61"/>
                  </a:lnTo>
                  <a:lnTo>
                    <a:pt x="38" y="61"/>
                  </a:lnTo>
                  <a:lnTo>
                    <a:pt x="36" y="61"/>
                  </a:lnTo>
                  <a:lnTo>
                    <a:pt x="36" y="61"/>
                  </a:lnTo>
                  <a:lnTo>
                    <a:pt x="34" y="61"/>
                  </a:lnTo>
                  <a:lnTo>
                    <a:pt x="34" y="61"/>
                  </a:lnTo>
                  <a:lnTo>
                    <a:pt x="33" y="61"/>
                  </a:lnTo>
                  <a:lnTo>
                    <a:pt x="33" y="61"/>
                  </a:lnTo>
                  <a:lnTo>
                    <a:pt x="31" y="61"/>
                  </a:lnTo>
                  <a:lnTo>
                    <a:pt x="31" y="61"/>
                  </a:lnTo>
                  <a:lnTo>
                    <a:pt x="29" y="61"/>
                  </a:lnTo>
                  <a:lnTo>
                    <a:pt x="28" y="61"/>
                  </a:lnTo>
                  <a:lnTo>
                    <a:pt x="28" y="61"/>
                  </a:lnTo>
                  <a:lnTo>
                    <a:pt x="26" y="61"/>
                  </a:lnTo>
                  <a:lnTo>
                    <a:pt x="26" y="61"/>
                  </a:lnTo>
                  <a:lnTo>
                    <a:pt x="25" y="61"/>
                  </a:lnTo>
                  <a:lnTo>
                    <a:pt x="25" y="61"/>
                  </a:lnTo>
                  <a:lnTo>
                    <a:pt x="23" y="61"/>
                  </a:lnTo>
                  <a:lnTo>
                    <a:pt x="23" y="61"/>
                  </a:lnTo>
                  <a:lnTo>
                    <a:pt x="21" y="61"/>
                  </a:lnTo>
                  <a:lnTo>
                    <a:pt x="20" y="61"/>
                  </a:lnTo>
                  <a:lnTo>
                    <a:pt x="20" y="61"/>
                  </a:lnTo>
                  <a:lnTo>
                    <a:pt x="18" y="61"/>
                  </a:lnTo>
                  <a:lnTo>
                    <a:pt x="18" y="63"/>
                  </a:lnTo>
                  <a:lnTo>
                    <a:pt x="16" y="63"/>
                  </a:lnTo>
                  <a:lnTo>
                    <a:pt x="16" y="63"/>
                  </a:lnTo>
                  <a:lnTo>
                    <a:pt x="15" y="63"/>
                  </a:lnTo>
                  <a:lnTo>
                    <a:pt x="15" y="63"/>
                  </a:lnTo>
                  <a:lnTo>
                    <a:pt x="13" y="63"/>
                  </a:lnTo>
                  <a:lnTo>
                    <a:pt x="13" y="63"/>
                  </a:lnTo>
                  <a:lnTo>
                    <a:pt x="12" y="64"/>
                  </a:lnTo>
                  <a:lnTo>
                    <a:pt x="10" y="64"/>
                  </a:lnTo>
                  <a:lnTo>
                    <a:pt x="10" y="64"/>
                  </a:lnTo>
                  <a:lnTo>
                    <a:pt x="8" y="64"/>
                  </a:lnTo>
                  <a:lnTo>
                    <a:pt x="8" y="64"/>
                  </a:lnTo>
                  <a:lnTo>
                    <a:pt x="7" y="64"/>
                  </a:lnTo>
                  <a:lnTo>
                    <a:pt x="7" y="66"/>
                  </a:lnTo>
                  <a:lnTo>
                    <a:pt x="5" y="66"/>
                  </a:lnTo>
                  <a:lnTo>
                    <a:pt x="5" y="66"/>
                  </a:lnTo>
                  <a:lnTo>
                    <a:pt x="3" y="66"/>
                  </a:lnTo>
                  <a:lnTo>
                    <a:pt x="2" y="67"/>
                  </a:lnTo>
                  <a:lnTo>
                    <a:pt x="2" y="67"/>
                  </a:lnTo>
                  <a:lnTo>
                    <a:pt x="0" y="67"/>
                  </a:lnTo>
                  <a:lnTo>
                    <a:pt x="29" y="0"/>
                  </a:lnTo>
                  <a:close/>
                  <a:moveTo>
                    <a:pt x="25" y="161"/>
                  </a:moveTo>
                  <a:lnTo>
                    <a:pt x="25" y="35"/>
                  </a:lnTo>
                  <a:lnTo>
                    <a:pt x="34" y="35"/>
                  </a:lnTo>
                  <a:lnTo>
                    <a:pt x="34" y="161"/>
                  </a:lnTo>
                  <a:lnTo>
                    <a:pt x="25" y="161"/>
                  </a:lnTo>
                  <a:close/>
                  <a:moveTo>
                    <a:pt x="29" y="195"/>
                  </a:moveTo>
                  <a:lnTo>
                    <a:pt x="0" y="128"/>
                  </a:lnTo>
                  <a:lnTo>
                    <a:pt x="2" y="128"/>
                  </a:lnTo>
                  <a:lnTo>
                    <a:pt x="2" y="128"/>
                  </a:lnTo>
                  <a:lnTo>
                    <a:pt x="3" y="128"/>
                  </a:lnTo>
                  <a:lnTo>
                    <a:pt x="5" y="129"/>
                  </a:lnTo>
                  <a:lnTo>
                    <a:pt x="5" y="129"/>
                  </a:lnTo>
                  <a:lnTo>
                    <a:pt x="7" y="129"/>
                  </a:lnTo>
                  <a:lnTo>
                    <a:pt x="7" y="129"/>
                  </a:lnTo>
                  <a:lnTo>
                    <a:pt x="8" y="129"/>
                  </a:lnTo>
                  <a:lnTo>
                    <a:pt x="8" y="131"/>
                  </a:lnTo>
                  <a:lnTo>
                    <a:pt x="10" y="131"/>
                  </a:lnTo>
                  <a:lnTo>
                    <a:pt x="10" y="131"/>
                  </a:lnTo>
                  <a:lnTo>
                    <a:pt x="12" y="131"/>
                  </a:lnTo>
                  <a:lnTo>
                    <a:pt x="13" y="131"/>
                  </a:lnTo>
                  <a:lnTo>
                    <a:pt x="13" y="133"/>
                  </a:lnTo>
                  <a:lnTo>
                    <a:pt x="15" y="133"/>
                  </a:lnTo>
                  <a:lnTo>
                    <a:pt x="15" y="133"/>
                  </a:lnTo>
                  <a:lnTo>
                    <a:pt x="16" y="133"/>
                  </a:lnTo>
                  <a:lnTo>
                    <a:pt x="16" y="133"/>
                  </a:lnTo>
                  <a:lnTo>
                    <a:pt x="18" y="133"/>
                  </a:lnTo>
                  <a:lnTo>
                    <a:pt x="18" y="133"/>
                  </a:lnTo>
                  <a:lnTo>
                    <a:pt x="20" y="133"/>
                  </a:lnTo>
                  <a:lnTo>
                    <a:pt x="20" y="134"/>
                  </a:lnTo>
                  <a:lnTo>
                    <a:pt x="21" y="134"/>
                  </a:lnTo>
                  <a:lnTo>
                    <a:pt x="23" y="134"/>
                  </a:lnTo>
                  <a:lnTo>
                    <a:pt x="23" y="134"/>
                  </a:lnTo>
                  <a:lnTo>
                    <a:pt x="25" y="134"/>
                  </a:lnTo>
                  <a:lnTo>
                    <a:pt x="25" y="134"/>
                  </a:lnTo>
                  <a:lnTo>
                    <a:pt x="26" y="134"/>
                  </a:lnTo>
                  <a:lnTo>
                    <a:pt x="26" y="134"/>
                  </a:lnTo>
                  <a:lnTo>
                    <a:pt x="28" y="134"/>
                  </a:lnTo>
                  <a:lnTo>
                    <a:pt x="28" y="134"/>
                  </a:lnTo>
                  <a:lnTo>
                    <a:pt x="29" y="134"/>
                  </a:lnTo>
                  <a:lnTo>
                    <a:pt x="31" y="134"/>
                  </a:lnTo>
                  <a:lnTo>
                    <a:pt x="31" y="134"/>
                  </a:lnTo>
                  <a:lnTo>
                    <a:pt x="33" y="134"/>
                  </a:lnTo>
                  <a:lnTo>
                    <a:pt x="33" y="134"/>
                  </a:lnTo>
                  <a:lnTo>
                    <a:pt x="34" y="134"/>
                  </a:lnTo>
                  <a:lnTo>
                    <a:pt x="34" y="134"/>
                  </a:lnTo>
                  <a:lnTo>
                    <a:pt x="36" y="134"/>
                  </a:lnTo>
                  <a:lnTo>
                    <a:pt x="36" y="134"/>
                  </a:lnTo>
                  <a:lnTo>
                    <a:pt x="38" y="134"/>
                  </a:lnTo>
                  <a:lnTo>
                    <a:pt x="39" y="134"/>
                  </a:lnTo>
                  <a:lnTo>
                    <a:pt x="39" y="133"/>
                  </a:lnTo>
                  <a:lnTo>
                    <a:pt x="41" y="133"/>
                  </a:lnTo>
                  <a:lnTo>
                    <a:pt x="41" y="133"/>
                  </a:lnTo>
                  <a:lnTo>
                    <a:pt x="43" y="133"/>
                  </a:lnTo>
                  <a:lnTo>
                    <a:pt x="43" y="133"/>
                  </a:lnTo>
                  <a:lnTo>
                    <a:pt x="44" y="133"/>
                  </a:lnTo>
                  <a:lnTo>
                    <a:pt x="44" y="133"/>
                  </a:lnTo>
                  <a:lnTo>
                    <a:pt x="46" y="133"/>
                  </a:lnTo>
                  <a:lnTo>
                    <a:pt x="47" y="131"/>
                  </a:lnTo>
                  <a:lnTo>
                    <a:pt x="47" y="131"/>
                  </a:lnTo>
                  <a:lnTo>
                    <a:pt x="49" y="131"/>
                  </a:lnTo>
                  <a:lnTo>
                    <a:pt x="49" y="131"/>
                  </a:lnTo>
                  <a:lnTo>
                    <a:pt x="51" y="131"/>
                  </a:lnTo>
                  <a:lnTo>
                    <a:pt x="51" y="129"/>
                  </a:lnTo>
                  <a:lnTo>
                    <a:pt x="52" y="129"/>
                  </a:lnTo>
                  <a:lnTo>
                    <a:pt x="52" y="129"/>
                  </a:lnTo>
                  <a:lnTo>
                    <a:pt x="54" y="129"/>
                  </a:lnTo>
                  <a:lnTo>
                    <a:pt x="56" y="129"/>
                  </a:lnTo>
                  <a:lnTo>
                    <a:pt x="56" y="128"/>
                  </a:lnTo>
                  <a:lnTo>
                    <a:pt x="57" y="128"/>
                  </a:lnTo>
                  <a:lnTo>
                    <a:pt x="57" y="128"/>
                  </a:lnTo>
                  <a:lnTo>
                    <a:pt x="59" y="128"/>
                  </a:lnTo>
                  <a:lnTo>
                    <a:pt x="29" y="195"/>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359" name="Freeform 894"/>
            <p:cNvSpPr>
              <a:spLocks noEditPoints="1"/>
            </p:cNvSpPr>
            <p:nvPr/>
          </p:nvSpPr>
          <p:spPr bwMode="auto">
            <a:xfrm>
              <a:off x="6289675" y="3270250"/>
              <a:ext cx="393700" cy="850900"/>
            </a:xfrm>
            <a:custGeom>
              <a:avLst/>
              <a:gdLst>
                <a:gd name="T0" fmla="*/ 245 w 248"/>
                <a:gd name="T1" fmla="*/ 72 h 536"/>
                <a:gd name="T2" fmla="*/ 243 w 248"/>
                <a:gd name="T3" fmla="*/ 70 h 536"/>
                <a:gd name="T4" fmla="*/ 241 w 248"/>
                <a:gd name="T5" fmla="*/ 67 h 536"/>
                <a:gd name="T6" fmla="*/ 238 w 248"/>
                <a:gd name="T7" fmla="*/ 65 h 536"/>
                <a:gd name="T8" fmla="*/ 237 w 248"/>
                <a:gd name="T9" fmla="*/ 64 h 536"/>
                <a:gd name="T10" fmla="*/ 235 w 248"/>
                <a:gd name="T11" fmla="*/ 62 h 536"/>
                <a:gd name="T12" fmla="*/ 232 w 248"/>
                <a:gd name="T13" fmla="*/ 60 h 536"/>
                <a:gd name="T14" fmla="*/ 230 w 248"/>
                <a:gd name="T15" fmla="*/ 59 h 536"/>
                <a:gd name="T16" fmla="*/ 228 w 248"/>
                <a:gd name="T17" fmla="*/ 57 h 536"/>
                <a:gd name="T18" fmla="*/ 225 w 248"/>
                <a:gd name="T19" fmla="*/ 55 h 536"/>
                <a:gd name="T20" fmla="*/ 223 w 248"/>
                <a:gd name="T21" fmla="*/ 54 h 536"/>
                <a:gd name="T22" fmla="*/ 220 w 248"/>
                <a:gd name="T23" fmla="*/ 54 h 536"/>
                <a:gd name="T24" fmla="*/ 219 w 248"/>
                <a:gd name="T25" fmla="*/ 52 h 536"/>
                <a:gd name="T26" fmla="*/ 215 w 248"/>
                <a:gd name="T27" fmla="*/ 52 h 536"/>
                <a:gd name="T28" fmla="*/ 212 w 248"/>
                <a:gd name="T29" fmla="*/ 51 h 536"/>
                <a:gd name="T30" fmla="*/ 210 w 248"/>
                <a:gd name="T31" fmla="*/ 51 h 536"/>
                <a:gd name="T32" fmla="*/ 207 w 248"/>
                <a:gd name="T33" fmla="*/ 49 h 536"/>
                <a:gd name="T34" fmla="*/ 204 w 248"/>
                <a:gd name="T35" fmla="*/ 49 h 536"/>
                <a:gd name="T36" fmla="*/ 202 w 248"/>
                <a:gd name="T37" fmla="*/ 49 h 536"/>
                <a:gd name="T38" fmla="*/ 199 w 248"/>
                <a:gd name="T39" fmla="*/ 49 h 536"/>
                <a:gd name="T40" fmla="*/ 196 w 248"/>
                <a:gd name="T41" fmla="*/ 49 h 536"/>
                <a:gd name="T42" fmla="*/ 192 w 248"/>
                <a:gd name="T43" fmla="*/ 49 h 536"/>
                <a:gd name="T44" fmla="*/ 228 w 248"/>
                <a:gd name="T45" fmla="*/ 28 h 536"/>
                <a:gd name="T46" fmla="*/ 9 w 248"/>
                <a:gd name="T47" fmla="*/ 503 h 536"/>
                <a:gd name="T48" fmla="*/ 1 w 248"/>
                <a:gd name="T49" fmla="*/ 462 h 536"/>
                <a:gd name="T50" fmla="*/ 5 w 248"/>
                <a:gd name="T51" fmla="*/ 465 h 536"/>
                <a:gd name="T52" fmla="*/ 6 w 248"/>
                <a:gd name="T53" fmla="*/ 467 h 536"/>
                <a:gd name="T54" fmla="*/ 8 w 248"/>
                <a:gd name="T55" fmla="*/ 469 h 536"/>
                <a:gd name="T56" fmla="*/ 9 w 248"/>
                <a:gd name="T57" fmla="*/ 472 h 536"/>
                <a:gd name="T58" fmla="*/ 13 w 248"/>
                <a:gd name="T59" fmla="*/ 473 h 536"/>
                <a:gd name="T60" fmla="*/ 14 w 248"/>
                <a:gd name="T61" fmla="*/ 475 h 536"/>
                <a:gd name="T62" fmla="*/ 16 w 248"/>
                <a:gd name="T63" fmla="*/ 477 h 536"/>
                <a:gd name="T64" fmla="*/ 19 w 248"/>
                <a:gd name="T65" fmla="*/ 478 h 536"/>
                <a:gd name="T66" fmla="*/ 21 w 248"/>
                <a:gd name="T67" fmla="*/ 478 h 536"/>
                <a:gd name="T68" fmla="*/ 24 w 248"/>
                <a:gd name="T69" fmla="*/ 480 h 536"/>
                <a:gd name="T70" fmla="*/ 26 w 248"/>
                <a:gd name="T71" fmla="*/ 482 h 536"/>
                <a:gd name="T72" fmla="*/ 29 w 248"/>
                <a:gd name="T73" fmla="*/ 482 h 536"/>
                <a:gd name="T74" fmla="*/ 31 w 248"/>
                <a:gd name="T75" fmla="*/ 483 h 536"/>
                <a:gd name="T76" fmla="*/ 34 w 248"/>
                <a:gd name="T77" fmla="*/ 483 h 536"/>
                <a:gd name="T78" fmla="*/ 37 w 248"/>
                <a:gd name="T79" fmla="*/ 485 h 536"/>
                <a:gd name="T80" fmla="*/ 39 w 248"/>
                <a:gd name="T81" fmla="*/ 485 h 536"/>
                <a:gd name="T82" fmla="*/ 42 w 248"/>
                <a:gd name="T83" fmla="*/ 485 h 536"/>
                <a:gd name="T84" fmla="*/ 45 w 248"/>
                <a:gd name="T85" fmla="*/ 487 h 536"/>
                <a:gd name="T86" fmla="*/ 49 w 248"/>
                <a:gd name="T87" fmla="*/ 487 h 536"/>
                <a:gd name="T88" fmla="*/ 50 w 248"/>
                <a:gd name="T89" fmla="*/ 487 h 536"/>
                <a:gd name="T90" fmla="*/ 54 w 248"/>
                <a:gd name="T91" fmla="*/ 487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48" h="536">
                  <a:moveTo>
                    <a:pt x="248" y="0"/>
                  </a:moveTo>
                  <a:lnTo>
                    <a:pt x="245" y="73"/>
                  </a:lnTo>
                  <a:lnTo>
                    <a:pt x="245" y="72"/>
                  </a:lnTo>
                  <a:lnTo>
                    <a:pt x="245" y="72"/>
                  </a:lnTo>
                  <a:lnTo>
                    <a:pt x="243" y="70"/>
                  </a:lnTo>
                  <a:lnTo>
                    <a:pt x="243" y="70"/>
                  </a:lnTo>
                  <a:lnTo>
                    <a:pt x="241" y="69"/>
                  </a:lnTo>
                  <a:lnTo>
                    <a:pt x="241" y="69"/>
                  </a:lnTo>
                  <a:lnTo>
                    <a:pt x="241" y="67"/>
                  </a:lnTo>
                  <a:lnTo>
                    <a:pt x="240" y="67"/>
                  </a:lnTo>
                  <a:lnTo>
                    <a:pt x="240" y="67"/>
                  </a:lnTo>
                  <a:lnTo>
                    <a:pt x="238" y="65"/>
                  </a:lnTo>
                  <a:lnTo>
                    <a:pt x="238" y="65"/>
                  </a:lnTo>
                  <a:lnTo>
                    <a:pt x="238" y="64"/>
                  </a:lnTo>
                  <a:lnTo>
                    <a:pt x="237" y="64"/>
                  </a:lnTo>
                  <a:lnTo>
                    <a:pt x="237" y="64"/>
                  </a:lnTo>
                  <a:lnTo>
                    <a:pt x="235" y="62"/>
                  </a:lnTo>
                  <a:lnTo>
                    <a:pt x="235" y="62"/>
                  </a:lnTo>
                  <a:lnTo>
                    <a:pt x="233" y="62"/>
                  </a:lnTo>
                  <a:lnTo>
                    <a:pt x="233" y="60"/>
                  </a:lnTo>
                  <a:lnTo>
                    <a:pt x="232" y="60"/>
                  </a:lnTo>
                  <a:lnTo>
                    <a:pt x="232" y="60"/>
                  </a:lnTo>
                  <a:lnTo>
                    <a:pt x="232" y="59"/>
                  </a:lnTo>
                  <a:lnTo>
                    <a:pt x="230" y="59"/>
                  </a:lnTo>
                  <a:lnTo>
                    <a:pt x="230" y="59"/>
                  </a:lnTo>
                  <a:lnTo>
                    <a:pt x="228" y="57"/>
                  </a:lnTo>
                  <a:lnTo>
                    <a:pt x="228" y="57"/>
                  </a:lnTo>
                  <a:lnTo>
                    <a:pt x="227" y="57"/>
                  </a:lnTo>
                  <a:lnTo>
                    <a:pt x="227" y="55"/>
                  </a:lnTo>
                  <a:lnTo>
                    <a:pt x="225" y="55"/>
                  </a:lnTo>
                  <a:lnTo>
                    <a:pt x="225" y="55"/>
                  </a:lnTo>
                  <a:lnTo>
                    <a:pt x="223" y="55"/>
                  </a:lnTo>
                  <a:lnTo>
                    <a:pt x="223" y="54"/>
                  </a:lnTo>
                  <a:lnTo>
                    <a:pt x="222" y="54"/>
                  </a:lnTo>
                  <a:lnTo>
                    <a:pt x="222" y="54"/>
                  </a:lnTo>
                  <a:lnTo>
                    <a:pt x="220" y="54"/>
                  </a:lnTo>
                  <a:lnTo>
                    <a:pt x="220" y="52"/>
                  </a:lnTo>
                  <a:lnTo>
                    <a:pt x="219" y="52"/>
                  </a:lnTo>
                  <a:lnTo>
                    <a:pt x="219" y="52"/>
                  </a:lnTo>
                  <a:lnTo>
                    <a:pt x="217" y="52"/>
                  </a:lnTo>
                  <a:lnTo>
                    <a:pt x="217" y="52"/>
                  </a:lnTo>
                  <a:lnTo>
                    <a:pt x="215" y="52"/>
                  </a:lnTo>
                  <a:lnTo>
                    <a:pt x="215" y="51"/>
                  </a:lnTo>
                  <a:lnTo>
                    <a:pt x="214" y="51"/>
                  </a:lnTo>
                  <a:lnTo>
                    <a:pt x="212" y="51"/>
                  </a:lnTo>
                  <a:lnTo>
                    <a:pt x="212" y="51"/>
                  </a:lnTo>
                  <a:lnTo>
                    <a:pt x="210" y="51"/>
                  </a:lnTo>
                  <a:lnTo>
                    <a:pt x="210" y="51"/>
                  </a:lnTo>
                  <a:lnTo>
                    <a:pt x="209" y="51"/>
                  </a:lnTo>
                  <a:lnTo>
                    <a:pt x="209" y="49"/>
                  </a:lnTo>
                  <a:lnTo>
                    <a:pt x="207" y="49"/>
                  </a:lnTo>
                  <a:lnTo>
                    <a:pt x="207" y="49"/>
                  </a:lnTo>
                  <a:lnTo>
                    <a:pt x="205" y="49"/>
                  </a:lnTo>
                  <a:lnTo>
                    <a:pt x="204" y="49"/>
                  </a:lnTo>
                  <a:lnTo>
                    <a:pt x="204" y="49"/>
                  </a:lnTo>
                  <a:lnTo>
                    <a:pt x="202" y="49"/>
                  </a:lnTo>
                  <a:lnTo>
                    <a:pt x="202" y="49"/>
                  </a:lnTo>
                  <a:lnTo>
                    <a:pt x="201" y="49"/>
                  </a:lnTo>
                  <a:lnTo>
                    <a:pt x="201" y="49"/>
                  </a:lnTo>
                  <a:lnTo>
                    <a:pt x="199" y="49"/>
                  </a:lnTo>
                  <a:lnTo>
                    <a:pt x="197" y="49"/>
                  </a:lnTo>
                  <a:lnTo>
                    <a:pt x="197" y="49"/>
                  </a:lnTo>
                  <a:lnTo>
                    <a:pt x="196" y="49"/>
                  </a:lnTo>
                  <a:lnTo>
                    <a:pt x="196" y="49"/>
                  </a:lnTo>
                  <a:lnTo>
                    <a:pt x="194" y="49"/>
                  </a:lnTo>
                  <a:lnTo>
                    <a:pt x="192" y="49"/>
                  </a:lnTo>
                  <a:lnTo>
                    <a:pt x="248" y="0"/>
                  </a:lnTo>
                  <a:close/>
                  <a:moveTo>
                    <a:pt x="9" y="503"/>
                  </a:moveTo>
                  <a:lnTo>
                    <a:pt x="228" y="28"/>
                  </a:lnTo>
                  <a:lnTo>
                    <a:pt x="238" y="33"/>
                  </a:lnTo>
                  <a:lnTo>
                    <a:pt x="18" y="506"/>
                  </a:lnTo>
                  <a:lnTo>
                    <a:pt x="9" y="503"/>
                  </a:lnTo>
                  <a:close/>
                  <a:moveTo>
                    <a:pt x="0" y="536"/>
                  </a:moveTo>
                  <a:lnTo>
                    <a:pt x="1" y="462"/>
                  </a:lnTo>
                  <a:lnTo>
                    <a:pt x="1" y="462"/>
                  </a:lnTo>
                  <a:lnTo>
                    <a:pt x="3" y="464"/>
                  </a:lnTo>
                  <a:lnTo>
                    <a:pt x="3" y="464"/>
                  </a:lnTo>
                  <a:lnTo>
                    <a:pt x="5" y="465"/>
                  </a:lnTo>
                  <a:lnTo>
                    <a:pt x="5" y="465"/>
                  </a:lnTo>
                  <a:lnTo>
                    <a:pt x="5" y="467"/>
                  </a:lnTo>
                  <a:lnTo>
                    <a:pt x="6" y="467"/>
                  </a:lnTo>
                  <a:lnTo>
                    <a:pt x="6" y="469"/>
                  </a:lnTo>
                  <a:lnTo>
                    <a:pt x="8" y="469"/>
                  </a:lnTo>
                  <a:lnTo>
                    <a:pt x="8" y="469"/>
                  </a:lnTo>
                  <a:lnTo>
                    <a:pt x="9" y="470"/>
                  </a:lnTo>
                  <a:lnTo>
                    <a:pt x="9" y="470"/>
                  </a:lnTo>
                  <a:lnTo>
                    <a:pt x="9" y="472"/>
                  </a:lnTo>
                  <a:lnTo>
                    <a:pt x="11" y="472"/>
                  </a:lnTo>
                  <a:lnTo>
                    <a:pt x="11" y="472"/>
                  </a:lnTo>
                  <a:lnTo>
                    <a:pt x="13" y="473"/>
                  </a:lnTo>
                  <a:lnTo>
                    <a:pt x="13" y="473"/>
                  </a:lnTo>
                  <a:lnTo>
                    <a:pt x="14" y="473"/>
                  </a:lnTo>
                  <a:lnTo>
                    <a:pt x="14" y="475"/>
                  </a:lnTo>
                  <a:lnTo>
                    <a:pt x="14" y="475"/>
                  </a:lnTo>
                  <a:lnTo>
                    <a:pt x="16" y="475"/>
                  </a:lnTo>
                  <a:lnTo>
                    <a:pt x="16" y="477"/>
                  </a:lnTo>
                  <a:lnTo>
                    <a:pt x="18" y="477"/>
                  </a:lnTo>
                  <a:lnTo>
                    <a:pt x="18" y="477"/>
                  </a:lnTo>
                  <a:lnTo>
                    <a:pt x="19" y="478"/>
                  </a:lnTo>
                  <a:lnTo>
                    <a:pt x="19" y="478"/>
                  </a:lnTo>
                  <a:lnTo>
                    <a:pt x="21" y="478"/>
                  </a:lnTo>
                  <a:lnTo>
                    <a:pt x="21" y="478"/>
                  </a:lnTo>
                  <a:lnTo>
                    <a:pt x="23" y="480"/>
                  </a:lnTo>
                  <a:lnTo>
                    <a:pt x="23" y="480"/>
                  </a:lnTo>
                  <a:lnTo>
                    <a:pt x="24" y="480"/>
                  </a:lnTo>
                  <a:lnTo>
                    <a:pt x="24" y="480"/>
                  </a:lnTo>
                  <a:lnTo>
                    <a:pt x="26" y="482"/>
                  </a:lnTo>
                  <a:lnTo>
                    <a:pt x="26" y="482"/>
                  </a:lnTo>
                  <a:lnTo>
                    <a:pt x="27" y="482"/>
                  </a:lnTo>
                  <a:lnTo>
                    <a:pt x="27" y="482"/>
                  </a:lnTo>
                  <a:lnTo>
                    <a:pt x="29" y="482"/>
                  </a:lnTo>
                  <a:lnTo>
                    <a:pt x="29" y="483"/>
                  </a:lnTo>
                  <a:lnTo>
                    <a:pt x="31" y="483"/>
                  </a:lnTo>
                  <a:lnTo>
                    <a:pt x="31" y="483"/>
                  </a:lnTo>
                  <a:lnTo>
                    <a:pt x="32" y="483"/>
                  </a:lnTo>
                  <a:lnTo>
                    <a:pt x="32" y="483"/>
                  </a:lnTo>
                  <a:lnTo>
                    <a:pt x="34" y="483"/>
                  </a:lnTo>
                  <a:lnTo>
                    <a:pt x="36" y="485"/>
                  </a:lnTo>
                  <a:lnTo>
                    <a:pt x="36" y="485"/>
                  </a:lnTo>
                  <a:lnTo>
                    <a:pt x="37" y="485"/>
                  </a:lnTo>
                  <a:lnTo>
                    <a:pt x="37" y="485"/>
                  </a:lnTo>
                  <a:lnTo>
                    <a:pt x="39" y="485"/>
                  </a:lnTo>
                  <a:lnTo>
                    <a:pt x="39" y="485"/>
                  </a:lnTo>
                  <a:lnTo>
                    <a:pt x="41" y="485"/>
                  </a:lnTo>
                  <a:lnTo>
                    <a:pt x="41" y="485"/>
                  </a:lnTo>
                  <a:lnTo>
                    <a:pt x="42" y="485"/>
                  </a:lnTo>
                  <a:lnTo>
                    <a:pt x="44" y="487"/>
                  </a:lnTo>
                  <a:lnTo>
                    <a:pt x="44" y="487"/>
                  </a:lnTo>
                  <a:lnTo>
                    <a:pt x="45" y="487"/>
                  </a:lnTo>
                  <a:lnTo>
                    <a:pt x="45" y="487"/>
                  </a:lnTo>
                  <a:lnTo>
                    <a:pt x="47" y="487"/>
                  </a:lnTo>
                  <a:lnTo>
                    <a:pt x="49" y="487"/>
                  </a:lnTo>
                  <a:lnTo>
                    <a:pt x="49" y="487"/>
                  </a:lnTo>
                  <a:lnTo>
                    <a:pt x="50" y="487"/>
                  </a:lnTo>
                  <a:lnTo>
                    <a:pt x="50" y="487"/>
                  </a:lnTo>
                  <a:lnTo>
                    <a:pt x="52" y="487"/>
                  </a:lnTo>
                  <a:lnTo>
                    <a:pt x="54" y="487"/>
                  </a:lnTo>
                  <a:lnTo>
                    <a:pt x="54" y="487"/>
                  </a:lnTo>
                  <a:lnTo>
                    <a:pt x="0" y="536"/>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5" name="columns15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711358" y="7016861"/>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61037">
        <p:fade/>
      </p:transition>
    </mc:Choice>
    <mc:Fallback xmlns="">
      <p:transition spd="med" advTm="610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56"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2"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3" name="columns16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99801" y="6983339"/>
            <a:ext cx="609600" cy="609600"/>
          </a:xfrm>
          <a:prstGeom prst="rect">
            <a:avLst/>
          </a:prstGeom>
        </p:spPr>
      </p:pic>
      <p:pic>
        <p:nvPicPr>
          <p:cNvPr id="89400" name="Picture 89399">
            <a:extLst>
              <a:ext uri="{FF2B5EF4-FFF2-40B4-BE49-F238E27FC236}">
                <a16:creationId xmlns:a16="http://schemas.microsoft.com/office/drawing/2014/main" id="{C3F1A9A5-E117-42EC-96D7-5276A71FCF0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41000">
        <p:fade/>
      </p:transition>
    </mc:Choice>
    <mc:Fallback xmlns="">
      <p:transition spd="med" advTm="4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669" fill="hold"/>
                                        <p:tgtEl>
                                          <p:spTgt spid="8704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704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Retention Mechanisms</a:t>
            </a:r>
          </a:p>
        </p:txBody>
      </p:sp>
      <p:sp>
        <p:nvSpPr>
          <p:cNvPr id="3" name="Content Placeholder 2"/>
          <p:cNvSpPr>
            <a:spLocks noGrp="1"/>
          </p:cNvSpPr>
          <p:nvPr>
            <p:ph idx="1"/>
          </p:nvPr>
        </p:nvSpPr>
        <p:spPr/>
        <p:txBody>
          <a:bodyPr/>
          <a:lstStyle/>
          <a:p>
            <a:pPr lvl="0"/>
            <a:r>
              <a:rPr lang="en-US" dirty="0"/>
              <a:t>Hydrophobic/solvophobic interactions</a:t>
            </a:r>
          </a:p>
          <a:p>
            <a:pPr lvl="0"/>
            <a:r>
              <a:rPr lang="en-US" dirty="0"/>
              <a:t>Shape selectivity</a:t>
            </a:r>
          </a:p>
          <a:p>
            <a:pPr lvl="0"/>
            <a:r>
              <a:rPr lang="en-US" dirty="0"/>
              <a:t>Polar-polar interactions</a:t>
            </a:r>
          </a:p>
          <a:p>
            <a:pPr lvl="0"/>
            <a:r>
              <a:rPr lang="en-US" dirty="0"/>
              <a:t>Hydrogen bonding</a:t>
            </a:r>
          </a:p>
          <a:p>
            <a:pPr lvl="0"/>
            <a:r>
              <a:rPr lang="el-GR" sz="3200" dirty="0">
                <a:latin typeface="Times New Roman" panose="02020603050405020304" pitchFamily="18" charset="0"/>
              </a:rPr>
              <a:t>π</a:t>
            </a:r>
            <a:r>
              <a:rPr lang="en-US" sz="3200" dirty="0">
                <a:latin typeface="Times New Roman" panose="02020603050405020304" pitchFamily="18" charset="0"/>
              </a:rPr>
              <a:t> – </a:t>
            </a:r>
            <a:r>
              <a:rPr lang="el-GR" sz="3200" dirty="0">
                <a:latin typeface="Times New Roman" panose="02020603050405020304" pitchFamily="18" charset="0"/>
              </a:rPr>
              <a:t>π</a:t>
            </a:r>
            <a:r>
              <a:rPr lang="en-US" sz="3200" dirty="0"/>
              <a:t> </a:t>
            </a:r>
            <a:r>
              <a:rPr lang="en-US" dirty="0"/>
              <a:t>interactions/charge transfer</a:t>
            </a:r>
          </a:p>
          <a:p>
            <a:r>
              <a:rPr lang="en-US" dirty="0"/>
              <a:t>Silanols</a:t>
            </a:r>
          </a:p>
          <a:p>
            <a:pPr lvl="0"/>
            <a:r>
              <a:rPr lang="en-US" dirty="0"/>
              <a:t>Mixed mode retention</a:t>
            </a:r>
          </a:p>
          <a:p>
            <a:pPr lvl="0"/>
            <a:r>
              <a:rPr lang="en-US" dirty="0"/>
              <a:t>De-wetting phenomenon</a:t>
            </a:r>
          </a:p>
        </p:txBody>
      </p:sp>
      <p:pic>
        <p:nvPicPr>
          <p:cNvPr id="4" name="columns17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794350" y="6992347"/>
            <a:ext cx="609600" cy="609600"/>
          </a:xfrm>
          <a:prstGeom prst="rect">
            <a:avLst/>
          </a:prstGeom>
        </p:spPr>
      </p:pic>
    </p:spTree>
    <p:custDataLst>
      <p:tags r:id="rId1"/>
    </p:custDataLst>
    <p:extLst>
      <p:ext uri="{BB962C8B-B14F-4D97-AF65-F5344CB8AC3E}">
        <p14:creationId xmlns:p14="http://schemas.microsoft.com/office/powerpoint/2010/main" val="1077735308"/>
      </p:ext>
    </p:extLst>
  </p:cSld>
  <p:clrMapOvr>
    <a:masterClrMapping/>
  </p:clrMapOvr>
  <mc:AlternateContent xmlns:mc="http://schemas.openxmlformats.org/markup-compatibility/2006" xmlns:p14="http://schemas.microsoft.com/office/powerpoint/2010/main">
    <mc:Choice Requires="p14">
      <p:transition spd="med" p14:dur="700" advTm="214122">
        <p:fade/>
      </p:transition>
    </mc:Choice>
    <mc:Fallback xmlns="">
      <p:transition spd="med" advTm="2141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198"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4"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734" name="Rectangle 22"/>
          <p:cNvSpPr>
            <a:spLocks noGrp="1" noChangeArrowheads="1"/>
          </p:cNvSpPr>
          <p:nvPr>
            <p:ph type="title" sz="quarter"/>
          </p:nvPr>
        </p:nvSpPr>
        <p:spPr>
          <a:scene3d>
            <a:camera prst="orthographicFront"/>
            <a:lightRig rig="threePt" dir="t"/>
          </a:scene3d>
          <a:sp3d>
            <a:bevelT/>
          </a:sp3d>
        </p:spPr>
        <p:txBody>
          <a:bodyPr>
            <a:sp3d extrusionH="57150">
              <a:bevelT w="38100" h="38100"/>
            </a:sp3d>
          </a:bodyPr>
          <a:lstStyle/>
          <a:p>
            <a:r>
              <a:rPr lang="en-US" dirty="0">
                <a:effectLst>
                  <a:outerShdw blurRad="38100" dist="38100" dir="2700000" algn="tl">
                    <a:srgbClr val="000000">
                      <a:alpha val="43137"/>
                    </a:srgbClr>
                  </a:outerShdw>
                </a:effectLst>
              </a:rPr>
              <a:t>Simulations:  Evidence of “Slot Model” ?</a:t>
            </a:r>
          </a:p>
        </p:txBody>
      </p:sp>
      <p:pic>
        <p:nvPicPr>
          <p:cNvPr id="371736" name="Picture 24" descr="connolly surface b"/>
          <p:cNvPicPr>
            <a:picLocks noChangeAspect="1" noChangeArrowheads="1"/>
          </p:cNvPicPr>
          <p:nvPr/>
        </p:nvPicPr>
        <p:blipFill>
          <a:blip r:embed="rId6" cstate="print"/>
          <a:srcRect/>
          <a:stretch>
            <a:fillRect/>
          </a:stretch>
        </p:blipFill>
        <p:spPr bwMode="auto">
          <a:xfrm>
            <a:off x="7267576" y="2522538"/>
            <a:ext cx="2405063" cy="3429000"/>
          </a:xfrm>
          <a:prstGeom prst="rect">
            <a:avLst/>
          </a:prstGeom>
          <a:noFill/>
        </p:spPr>
      </p:pic>
      <p:sp>
        <p:nvSpPr>
          <p:cNvPr id="371741" name="Rectangle 29"/>
          <p:cNvSpPr>
            <a:spLocks noChangeArrowheads="1"/>
          </p:cNvSpPr>
          <p:nvPr/>
        </p:nvSpPr>
        <p:spPr bwMode="auto">
          <a:xfrm>
            <a:off x="1857375" y="1381125"/>
            <a:ext cx="3810000" cy="1524000"/>
          </a:xfrm>
          <a:prstGeom prst="rect">
            <a:avLst/>
          </a:prstGeom>
          <a:noFill/>
          <a:ln w="9525">
            <a:noFill/>
            <a:miter lim="800000"/>
            <a:headEnd/>
            <a:tailEnd/>
          </a:ln>
          <a:effectLst/>
        </p:spPr>
        <p:txBody>
          <a:bodyPr lIns="92075" tIns="46038" rIns="92075" bIns="46038"/>
          <a:lstStyle/>
          <a:p>
            <a:pPr marL="342900" indent="-342900">
              <a:spcBef>
                <a:spcPct val="20000"/>
              </a:spcBef>
              <a:buClr>
                <a:schemeClr val="accent1"/>
              </a:buClr>
              <a:buSzPct val="65000"/>
              <a:buFont typeface="Wingdings" pitchFamily="2" charset="2"/>
              <a:buChar char="n"/>
            </a:pPr>
            <a:r>
              <a:rPr lang="en-US" sz="2000" b="1" dirty="0">
                <a:solidFill>
                  <a:srgbClr val="0066FF"/>
                </a:solidFill>
              </a:rPr>
              <a:t>Slot Model</a:t>
            </a:r>
          </a:p>
          <a:p>
            <a:pPr marL="669925" lvl="1" indent="-325438">
              <a:spcBef>
                <a:spcPct val="20000"/>
              </a:spcBef>
              <a:buClr>
                <a:schemeClr val="accent1"/>
              </a:buClr>
              <a:buSzPct val="60000"/>
              <a:buFont typeface="Wingdings" pitchFamily="2" charset="2"/>
              <a:buChar char="q"/>
            </a:pPr>
            <a:r>
              <a:rPr lang="en-US" sz="1400" b="1" dirty="0"/>
              <a:t>Originally hypothesized as a way of explaining retention differences for planar and </a:t>
            </a:r>
            <a:r>
              <a:rPr lang="en-US" sz="1400" b="1" dirty="0" err="1"/>
              <a:t>nonplanar</a:t>
            </a:r>
            <a:r>
              <a:rPr lang="en-US" sz="1400" b="1" dirty="0"/>
              <a:t> solutes (1985)</a:t>
            </a:r>
          </a:p>
          <a:p>
            <a:pPr marL="669925" lvl="1" indent="-325438">
              <a:spcBef>
                <a:spcPct val="20000"/>
              </a:spcBef>
              <a:buClr>
                <a:schemeClr val="accent1"/>
              </a:buClr>
              <a:buSzPct val="60000"/>
            </a:pPr>
            <a:endParaRPr lang="en-US" sz="1400" b="1" dirty="0"/>
          </a:p>
          <a:p>
            <a:pPr marL="669925" lvl="1" indent="-325438">
              <a:spcBef>
                <a:spcPct val="20000"/>
              </a:spcBef>
              <a:buClr>
                <a:schemeClr val="accent1"/>
              </a:buClr>
              <a:buSzPct val="60000"/>
              <a:buFont typeface="Wingdings" pitchFamily="2" charset="2"/>
              <a:buChar char="q"/>
            </a:pPr>
            <a:endParaRPr lang="en-US" sz="1400" b="1" dirty="0"/>
          </a:p>
        </p:txBody>
      </p:sp>
      <p:sp>
        <p:nvSpPr>
          <p:cNvPr id="371742" name="Line 30"/>
          <p:cNvSpPr>
            <a:spLocks noChangeShapeType="1"/>
          </p:cNvSpPr>
          <p:nvPr/>
        </p:nvSpPr>
        <p:spPr bwMode="auto">
          <a:xfrm>
            <a:off x="5591175" y="4200525"/>
            <a:ext cx="685800" cy="0"/>
          </a:xfrm>
          <a:prstGeom prst="line">
            <a:avLst/>
          </a:prstGeom>
          <a:noFill/>
          <a:ln w="38100">
            <a:solidFill>
              <a:schemeClr val="bg1"/>
            </a:solidFill>
            <a:round/>
            <a:headEnd/>
            <a:tailEnd type="triangle" w="med" len="med"/>
          </a:ln>
          <a:effectLst/>
        </p:spPr>
        <p:txBody>
          <a:bodyPr/>
          <a:lstStyle/>
          <a:p>
            <a:endParaRPr lang="en-US"/>
          </a:p>
        </p:txBody>
      </p:sp>
      <p:sp>
        <p:nvSpPr>
          <p:cNvPr id="371743" name="Text Box 31"/>
          <p:cNvSpPr txBox="1">
            <a:spLocks noChangeArrowheads="1"/>
          </p:cNvSpPr>
          <p:nvPr/>
        </p:nvSpPr>
        <p:spPr bwMode="auto">
          <a:xfrm>
            <a:off x="5743575" y="3667126"/>
            <a:ext cx="323850" cy="366713"/>
          </a:xfrm>
          <a:prstGeom prst="rect">
            <a:avLst/>
          </a:prstGeom>
          <a:noFill/>
          <a:ln w="9525">
            <a:noFill/>
            <a:miter lim="800000"/>
            <a:headEnd/>
            <a:tailEnd/>
          </a:ln>
          <a:effectLst/>
        </p:spPr>
        <p:txBody>
          <a:bodyPr wrap="none">
            <a:spAutoFit/>
          </a:bodyPr>
          <a:lstStyle/>
          <a:p>
            <a:r>
              <a:rPr lang="en-US" b="1">
                <a:solidFill>
                  <a:schemeClr val="bg1"/>
                </a:solidFill>
                <a:latin typeface="Arial" pitchFamily="34" charset="0"/>
              </a:rPr>
              <a:t>?</a:t>
            </a:r>
          </a:p>
        </p:txBody>
      </p:sp>
      <p:sp>
        <p:nvSpPr>
          <p:cNvPr id="371744" name="Rectangle 32"/>
          <p:cNvSpPr>
            <a:spLocks noChangeArrowheads="1"/>
          </p:cNvSpPr>
          <p:nvPr/>
        </p:nvSpPr>
        <p:spPr bwMode="auto">
          <a:xfrm>
            <a:off x="2238375" y="6562726"/>
            <a:ext cx="3733800" cy="396875"/>
          </a:xfrm>
          <a:prstGeom prst="rect">
            <a:avLst/>
          </a:prstGeom>
          <a:noFill/>
          <a:ln w="9525">
            <a:noFill/>
            <a:miter lim="800000"/>
            <a:headEnd/>
            <a:tailEnd/>
          </a:ln>
          <a:effectLst/>
        </p:spPr>
        <p:txBody>
          <a:bodyPr>
            <a:spAutoFit/>
          </a:bodyPr>
          <a:lstStyle/>
          <a:p>
            <a:r>
              <a:rPr lang="en-US" sz="1000">
                <a:solidFill>
                  <a:schemeClr val="bg1"/>
                </a:solidFill>
              </a:rPr>
              <a:t>S. A. Wise and L. C. Sander. J. High Resolut. Chromatogr. Chromatogr. Commun. 8:248-255, 1985.</a:t>
            </a:r>
          </a:p>
        </p:txBody>
      </p:sp>
      <p:sp>
        <p:nvSpPr>
          <p:cNvPr id="371745" name="Rectangle 33"/>
          <p:cNvSpPr>
            <a:spLocks noChangeArrowheads="1"/>
          </p:cNvSpPr>
          <p:nvPr/>
        </p:nvSpPr>
        <p:spPr bwMode="auto">
          <a:xfrm>
            <a:off x="6429375" y="6562726"/>
            <a:ext cx="3962400" cy="396875"/>
          </a:xfrm>
          <a:prstGeom prst="rect">
            <a:avLst/>
          </a:prstGeom>
          <a:noFill/>
          <a:ln w="9525">
            <a:noFill/>
            <a:miter lim="800000"/>
            <a:headEnd/>
            <a:tailEnd/>
          </a:ln>
          <a:effectLst/>
        </p:spPr>
        <p:txBody>
          <a:bodyPr>
            <a:spAutoFit/>
          </a:bodyPr>
          <a:lstStyle/>
          <a:p>
            <a:r>
              <a:rPr lang="en-US" sz="1000">
                <a:solidFill>
                  <a:schemeClr val="bg1"/>
                </a:solidFill>
              </a:rPr>
              <a:t>K. A. Lippa, L. C. Sander, and R. D. Mountain. J. Chromatogr. A 1128:79-89, 2006.</a:t>
            </a:r>
          </a:p>
        </p:txBody>
      </p:sp>
      <p:sp>
        <p:nvSpPr>
          <p:cNvPr id="371746" name="Rectangle 34"/>
          <p:cNvSpPr>
            <a:spLocks noChangeArrowheads="1"/>
          </p:cNvSpPr>
          <p:nvPr/>
        </p:nvSpPr>
        <p:spPr bwMode="auto">
          <a:xfrm>
            <a:off x="9672639" y="4503738"/>
            <a:ext cx="2519361" cy="954107"/>
          </a:xfrm>
          <a:prstGeom prst="rect">
            <a:avLst/>
          </a:prstGeom>
          <a:noFill/>
          <a:ln w="9525">
            <a:noFill/>
            <a:miter lim="800000"/>
            <a:headEnd/>
            <a:tailEnd/>
          </a:ln>
          <a:effectLst/>
        </p:spPr>
        <p:txBody>
          <a:bodyPr wrap="square">
            <a:spAutoFit/>
          </a:bodyPr>
          <a:lstStyle/>
          <a:p>
            <a:r>
              <a:rPr lang="en-US" sz="1400" b="1" dirty="0">
                <a:solidFill>
                  <a:schemeClr val="accent6"/>
                </a:solidFill>
              </a:rPr>
              <a:t>Connolly molecular surface for polymeric C18 </a:t>
            </a:r>
          </a:p>
          <a:p>
            <a:r>
              <a:rPr lang="en-US" sz="1400" b="1" dirty="0">
                <a:solidFill>
                  <a:schemeClr val="accent6"/>
                </a:solidFill>
              </a:rPr>
              <a:t>stationary phase </a:t>
            </a:r>
          </a:p>
          <a:p>
            <a:r>
              <a:rPr lang="en-US" sz="1400" b="1" dirty="0">
                <a:solidFill>
                  <a:schemeClr val="accent6"/>
                </a:solidFill>
              </a:rPr>
              <a:t>(0.2 nm probe)</a:t>
            </a:r>
          </a:p>
        </p:txBody>
      </p:sp>
      <p:pic>
        <p:nvPicPr>
          <p:cNvPr id="371747" name="Picture 35"/>
          <p:cNvPicPr>
            <a:picLocks noChangeAspect="1" noChangeArrowheads="1"/>
          </p:cNvPicPr>
          <p:nvPr/>
        </p:nvPicPr>
        <p:blipFill>
          <a:blip r:embed="rId7"/>
          <a:srcRect/>
          <a:stretch>
            <a:fillRect/>
          </a:stretch>
        </p:blipFill>
        <p:spPr bwMode="auto">
          <a:xfrm>
            <a:off x="1933575" y="2676525"/>
            <a:ext cx="3048000" cy="2820988"/>
          </a:xfrm>
          <a:prstGeom prst="rect">
            <a:avLst/>
          </a:prstGeom>
          <a:noFill/>
          <a:ln w="9525">
            <a:noFill/>
            <a:miter lim="800000"/>
            <a:headEnd/>
            <a:tailEnd/>
          </a:ln>
          <a:effectLst/>
        </p:spPr>
      </p:pic>
      <p:sp>
        <p:nvSpPr>
          <p:cNvPr id="371748" name="Rectangle 36"/>
          <p:cNvSpPr>
            <a:spLocks noChangeArrowheads="1"/>
          </p:cNvSpPr>
          <p:nvPr/>
        </p:nvSpPr>
        <p:spPr bwMode="auto">
          <a:xfrm>
            <a:off x="5972175" y="1381125"/>
            <a:ext cx="4648200" cy="1981200"/>
          </a:xfrm>
          <a:prstGeom prst="rect">
            <a:avLst/>
          </a:prstGeom>
          <a:noFill/>
          <a:ln w="9525">
            <a:noFill/>
            <a:miter lim="800000"/>
            <a:headEnd/>
            <a:tailEnd/>
          </a:ln>
          <a:effectLst/>
        </p:spPr>
        <p:txBody>
          <a:bodyPr lIns="92075" tIns="46038" rIns="92075" bIns="46038"/>
          <a:lstStyle/>
          <a:p>
            <a:pPr marL="342900" indent="-342900">
              <a:spcBef>
                <a:spcPct val="20000"/>
              </a:spcBef>
              <a:buClr>
                <a:schemeClr val="accent1"/>
              </a:buClr>
              <a:buSzPct val="65000"/>
              <a:buFont typeface="Wingdings" pitchFamily="2" charset="2"/>
              <a:buChar char="n"/>
            </a:pPr>
            <a:r>
              <a:rPr lang="en-US" sz="2000" b="1" dirty="0">
                <a:solidFill>
                  <a:srgbClr val="0066FF"/>
                </a:solidFill>
              </a:rPr>
              <a:t>MD Simulations</a:t>
            </a:r>
          </a:p>
          <a:p>
            <a:pPr marL="669925" lvl="1" indent="-325438">
              <a:spcBef>
                <a:spcPct val="20000"/>
              </a:spcBef>
              <a:buClr>
                <a:schemeClr val="accent1"/>
              </a:buClr>
              <a:buSzPct val="60000"/>
              <a:buFont typeface="Wingdings" pitchFamily="2" charset="2"/>
              <a:buChar char="q"/>
            </a:pPr>
            <a:r>
              <a:rPr lang="en-US" sz="1400" b="1" dirty="0"/>
              <a:t>Simulations of high density stationary phases exhibit stable, reproducible pockets that might act as predicted in the original Slot Model (2006)</a:t>
            </a:r>
          </a:p>
        </p:txBody>
      </p:sp>
      <p:pic>
        <p:nvPicPr>
          <p:cNvPr id="2" name="columns18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715529" y="6983304"/>
            <a:ext cx="609600" cy="609600"/>
          </a:xfrm>
          <a:prstGeom prst="rect">
            <a:avLst/>
          </a:prstGeom>
        </p:spPr>
      </p:pic>
      <p:sp>
        <p:nvSpPr>
          <p:cNvPr id="3" name="TextBox 2"/>
          <p:cNvSpPr txBox="1"/>
          <p:nvPr/>
        </p:nvSpPr>
        <p:spPr>
          <a:xfrm>
            <a:off x="1455089" y="6146358"/>
            <a:ext cx="4136086" cy="461665"/>
          </a:xfrm>
          <a:prstGeom prst="rect">
            <a:avLst/>
          </a:prstGeom>
          <a:noFill/>
        </p:spPr>
        <p:txBody>
          <a:bodyPr wrap="square" rtlCol="0">
            <a:spAutoFit/>
          </a:bodyPr>
          <a:lstStyle/>
          <a:p>
            <a:r>
              <a:rPr lang="en-US" sz="1200" dirty="0"/>
              <a:t>S. A. Wise and L. C. Sander,  J. High Resolut. Chromatogr. Chromatogr. </a:t>
            </a:r>
            <a:r>
              <a:rPr lang="en-US" sz="1200" dirty="0" err="1"/>
              <a:t>Commun</a:t>
            </a:r>
            <a:r>
              <a:rPr lang="en-US" sz="1200" dirty="0"/>
              <a:t>. 8:248-255, 1985.</a:t>
            </a:r>
          </a:p>
        </p:txBody>
      </p:sp>
      <p:sp>
        <p:nvSpPr>
          <p:cNvPr id="4" name="TextBox 3"/>
          <p:cNvSpPr txBox="1"/>
          <p:nvPr/>
        </p:nvSpPr>
        <p:spPr>
          <a:xfrm>
            <a:off x="6755461" y="6146358"/>
            <a:ext cx="3364126" cy="646331"/>
          </a:xfrm>
          <a:prstGeom prst="rect">
            <a:avLst/>
          </a:prstGeom>
          <a:noFill/>
        </p:spPr>
        <p:txBody>
          <a:bodyPr wrap="none" rtlCol="0">
            <a:spAutoFit/>
          </a:bodyPr>
          <a:lstStyle/>
          <a:p>
            <a:r>
              <a:rPr lang="en-US" sz="1200" dirty="0"/>
              <a:t>K. A. Lippa, L. C. Sander, and R. D. Mountain, </a:t>
            </a:r>
          </a:p>
          <a:p>
            <a:r>
              <a:rPr lang="en-US" sz="1200" dirty="0" err="1"/>
              <a:t>J.Chromatogr.A</a:t>
            </a:r>
            <a:r>
              <a:rPr lang="en-US" sz="1200" dirty="0"/>
              <a:t> 1128:79-89, 2006.</a:t>
            </a:r>
          </a:p>
          <a:p>
            <a:endParaRPr lang="en-US" sz="1200" dirty="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65422">
        <p:fade/>
      </p:transition>
    </mc:Choice>
    <mc:Fallback xmlns="">
      <p:transition spd="med" advTm="654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24"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71736"/>
                                        </p:tgtEl>
                                        <p:attrNameLst>
                                          <p:attrName>style.visibility</p:attrName>
                                        </p:attrNameLst>
                                      </p:cBhvr>
                                      <p:to>
                                        <p:strVal val="visible"/>
                                      </p:to>
                                    </p:set>
                                    <p:animEffect transition="in" filter="fade">
                                      <p:cBhvr>
                                        <p:cTn id="11" dur="500"/>
                                        <p:tgtEl>
                                          <p:spTgt spid="37173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71748"/>
                                        </p:tgtEl>
                                        <p:attrNameLst>
                                          <p:attrName>style.visibility</p:attrName>
                                        </p:attrNameLst>
                                      </p:cBhvr>
                                      <p:to>
                                        <p:strVal val="visible"/>
                                      </p:to>
                                    </p:set>
                                    <p:animEffect transition="in" filter="fade">
                                      <p:cBhvr>
                                        <p:cTn id="14" dur="500"/>
                                        <p:tgtEl>
                                          <p:spTgt spid="371748"/>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71746"/>
                                        </p:tgtEl>
                                        <p:attrNameLst>
                                          <p:attrName>style.visibility</p:attrName>
                                        </p:attrNameLst>
                                      </p:cBhvr>
                                      <p:to>
                                        <p:strVal val="visible"/>
                                      </p:to>
                                    </p:set>
                                    <p:animEffect transition="in" filter="fade">
                                      <p:cBhvr>
                                        <p:cTn id="20" dur="500"/>
                                        <p:tgtEl>
                                          <p:spTgt spid="37174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1" fill="hold" display="0">
                  <p:stCondLst>
                    <p:cond delay="indefinite"/>
                  </p:stCondLst>
                  <p:endCondLst>
                    <p:cond evt="onStopAudio" delay="0">
                      <p:tgtEl>
                        <p:sldTgt/>
                      </p:tgtEl>
                    </p:cond>
                  </p:endCondLst>
                </p:cTn>
                <p:tgtEl>
                  <p:spTgt spid="2"/>
                </p:tgtEl>
              </p:cMediaNode>
            </p:audio>
          </p:childTnLst>
        </p:cTn>
      </p:par>
    </p:tnLst>
    <p:bldLst>
      <p:bldP spid="371746" grpId="0"/>
      <p:bldP spid="371748" grpId="0"/>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lumns19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6911" y="6954432"/>
            <a:ext cx="609600" cy="609600"/>
          </a:xfrm>
          <a:prstGeom prst="rect">
            <a:avLst/>
          </a:prstGeom>
        </p:spPr>
      </p:pic>
      <p:pic>
        <p:nvPicPr>
          <p:cNvPr id="10" name="Picture 9">
            <a:extLst>
              <a:ext uri="{FF2B5EF4-FFF2-40B4-BE49-F238E27FC236}">
                <a16:creationId xmlns:a16="http://schemas.microsoft.com/office/drawing/2014/main" id="{B5FB166B-3025-4C7F-B7F5-79DFCA59B68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26108977"/>
      </p:ext>
    </p:extLst>
  </p:cSld>
  <p:clrMapOvr>
    <a:masterClrMapping/>
  </p:clrMapOvr>
  <mc:AlternateContent xmlns:mc="http://schemas.openxmlformats.org/markup-compatibility/2006" xmlns:p14="http://schemas.microsoft.com/office/powerpoint/2010/main">
    <mc:Choice Requires="p14">
      <p:transition spd="med" p14:dur="700" advTm="118000">
        <p:fade/>
      </p:transition>
    </mc:Choice>
    <mc:Fallback xmlns="">
      <p:transition spd="med" advTm="11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1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4" name="columns20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12982" y="6926293"/>
            <a:ext cx="609600" cy="609600"/>
          </a:xfrm>
          <a:prstGeom prst="rect">
            <a:avLst/>
          </a:prstGeom>
        </p:spPr>
      </p:pic>
      <p:pic>
        <p:nvPicPr>
          <p:cNvPr id="1192" name="Picture 1191">
            <a:extLst>
              <a:ext uri="{FF2B5EF4-FFF2-40B4-BE49-F238E27FC236}">
                <a16:creationId xmlns:a16="http://schemas.microsoft.com/office/drawing/2014/main" id="{2BDF78D9-371B-4419-B9AD-1379CAAC5BD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83000">
        <p:fade/>
      </p:transition>
    </mc:Choice>
    <mc:Fallback xmlns="">
      <p:transition spd="med" advTm="8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770" fill="hold"/>
                                        <p:tgtEl>
                                          <p:spTgt spid="118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18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lumns21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7939" y="6983339"/>
            <a:ext cx="609600" cy="609600"/>
          </a:xfrm>
          <a:prstGeom prst="rect">
            <a:avLst/>
          </a:prstGeom>
        </p:spPr>
      </p:pic>
      <p:pic>
        <p:nvPicPr>
          <p:cNvPr id="6" name="Picture 5">
            <a:extLst>
              <a:ext uri="{FF2B5EF4-FFF2-40B4-BE49-F238E27FC236}">
                <a16:creationId xmlns:a16="http://schemas.microsoft.com/office/drawing/2014/main" id="{E7B14237-63DA-4A86-A595-92EAB57369F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22661">
        <p:fade/>
      </p:transition>
    </mc:Choice>
    <mc:Fallback xmlns="">
      <p:transition spd="med" advTm="226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0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0" objId="4"/>
        <p14:stopEvt time="22212" objId="4"/>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lumns22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6093" y="6960408"/>
            <a:ext cx="609600" cy="609600"/>
          </a:xfrm>
          <a:prstGeom prst="rect">
            <a:avLst/>
          </a:prstGeom>
        </p:spPr>
      </p:pic>
      <p:pic>
        <p:nvPicPr>
          <p:cNvPr id="10" name="Picture 9">
            <a:extLst>
              <a:ext uri="{FF2B5EF4-FFF2-40B4-BE49-F238E27FC236}">
                <a16:creationId xmlns:a16="http://schemas.microsoft.com/office/drawing/2014/main" id="{4547A087-A5F1-469F-BA05-08916FF403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56442">
        <p:fade/>
      </p:transition>
    </mc:Choice>
    <mc:Fallback xmlns="">
      <p:transition spd="med" advTm="564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9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mod="1">
    <p:ext uri="{E180D4A7-C9FB-4DFB-919C-405C955672EB}">
      <p14:showEvtLst xmlns:p14="http://schemas.microsoft.com/office/powerpoint/2010/main">
        <p14:playEvt time="97" objId="3"/>
        <p14:stopEvt time="55064" objId="3"/>
      </p14:showEvt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1651783" y="311875"/>
            <a:ext cx="8748742" cy="794307"/>
          </a:xfrm>
          <a:effectLst>
            <a:outerShdw blurRad="50800" dist="38100" dir="2700000" algn="tl" rotWithShape="0">
              <a:prstClr val="black">
                <a:alpha val="40000"/>
              </a:prstClr>
            </a:outerShdw>
          </a:effectLst>
        </p:spPr>
        <p:txBody>
          <a:bodyPr/>
          <a:lstStyle/>
          <a:p>
            <a:r>
              <a:rPr lang="en-US" altLang="en-US" baseline="30000" dirty="0"/>
              <a:t>13</a:t>
            </a:r>
            <a:r>
              <a:rPr lang="en-US" altLang="en-US" dirty="0"/>
              <a:t>C CP/MAS NMR of Bonded Silica</a:t>
            </a:r>
          </a:p>
        </p:txBody>
      </p:sp>
      <p:sp>
        <p:nvSpPr>
          <p:cNvPr id="89101" name="Text Box 13"/>
          <p:cNvSpPr txBox="1">
            <a:spLocks noChangeArrowheads="1"/>
          </p:cNvSpPr>
          <p:nvPr/>
        </p:nvSpPr>
        <p:spPr bwMode="auto">
          <a:xfrm>
            <a:off x="7397915" y="6316780"/>
            <a:ext cx="3976405" cy="287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228"/>
              <a:t>M. Pursch, Dissertation, Universität Tübingen, 1997</a:t>
            </a:r>
          </a:p>
        </p:txBody>
      </p:sp>
      <p:sp>
        <p:nvSpPr>
          <p:cNvPr id="89100" name="Text Box 12"/>
          <p:cNvSpPr txBox="1">
            <a:spLocks noChangeArrowheads="1"/>
          </p:cNvSpPr>
          <p:nvPr/>
        </p:nvSpPr>
        <p:spPr bwMode="auto">
          <a:xfrm>
            <a:off x="1729751" y="1091563"/>
            <a:ext cx="2572968" cy="416614"/>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r>
              <a:rPr lang="en-US" altLang="en-US" sz="2046" b="1" dirty="0">
                <a:solidFill>
                  <a:srgbClr val="FF0000"/>
                </a:solidFill>
              </a:rPr>
              <a:t>Bonding Density</a:t>
            </a:r>
          </a:p>
        </p:txBody>
      </p:sp>
      <p:pic>
        <p:nvPicPr>
          <p:cNvPr id="89102" name="Picture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39908" y="1559376"/>
            <a:ext cx="3057024" cy="4592034"/>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9106" name="Picture 1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14628" y="1690948"/>
            <a:ext cx="2844235" cy="432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9099" name="Text Box 11"/>
          <p:cNvSpPr txBox="1">
            <a:spLocks noChangeArrowheads="1"/>
          </p:cNvSpPr>
          <p:nvPr/>
        </p:nvSpPr>
        <p:spPr bwMode="auto">
          <a:xfrm>
            <a:off x="4848500" y="1091563"/>
            <a:ext cx="2728906" cy="416614"/>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r>
              <a:rPr lang="en-US" altLang="en-US" sz="2046" b="1" dirty="0">
                <a:solidFill>
                  <a:srgbClr val="FF0000"/>
                </a:solidFill>
              </a:rPr>
              <a:t>Alkyl Chain Length</a:t>
            </a:r>
          </a:p>
        </p:txBody>
      </p:sp>
      <p:pic>
        <p:nvPicPr>
          <p:cNvPr id="89104" name="Picture 1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12970" y="1559376"/>
            <a:ext cx="3058648" cy="4592034"/>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9107" name="Picture 1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87690" y="1690948"/>
            <a:ext cx="2845859" cy="4312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9098" name="Text Box 10"/>
          <p:cNvSpPr txBox="1">
            <a:spLocks noChangeArrowheads="1"/>
          </p:cNvSpPr>
          <p:nvPr/>
        </p:nvSpPr>
        <p:spPr bwMode="auto">
          <a:xfrm>
            <a:off x="8513031" y="1091563"/>
            <a:ext cx="2230231" cy="416614"/>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r>
              <a:rPr lang="en-US" altLang="en-US" sz="2046" b="1" dirty="0">
                <a:solidFill>
                  <a:srgbClr val="FF0000"/>
                </a:solidFill>
              </a:rPr>
              <a:t>Temperature</a:t>
            </a:r>
          </a:p>
        </p:txBody>
      </p:sp>
      <p:pic>
        <p:nvPicPr>
          <p:cNvPr id="89105" name="Picture 1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89282" y="1559376"/>
            <a:ext cx="3057024" cy="4592034"/>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9108" name="Picture 2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64001" y="1690948"/>
            <a:ext cx="2844235" cy="432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columns23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887200" y="6997885"/>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126293">
        <p:fade/>
      </p:transition>
    </mc:Choice>
    <mc:Fallback xmlns="">
      <p:transition spd="med" advTm="1262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256"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9100"/>
                                        </p:tgtEl>
                                        <p:attrNameLst>
                                          <p:attrName>style.visibility</p:attrName>
                                        </p:attrNameLst>
                                      </p:cBhvr>
                                      <p:to>
                                        <p:strVal val="visible"/>
                                      </p:to>
                                    </p:set>
                                    <p:animEffect transition="in" filter="fade">
                                      <p:cBhvr>
                                        <p:cTn id="11" dur="500"/>
                                        <p:tgtEl>
                                          <p:spTgt spid="89100"/>
                                        </p:tgtEl>
                                      </p:cBhvr>
                                    </p:animEffect>
                                  </p:childTnLst>
                                </p:cTn>
                              </p:par>
                              <p:par>
                                <p:cTn id="12" presetID="10" presetClass="entr" presetSubtype="0" fill="hold" nodeType="withEffect">
                                  <p:stCondLst>
                                    <p:cond delay="0"/>
                                  </p:stCondLst>
                                  <p:childTnLst>
                                    <p:set>
                                      <p:cBhvr>
                                        <p:cTn id="13" dur="1" fill="hold">
                                          <p:stCondLst>
                                            <p:cond delay="0"/>
                                          </p:stCondLst>
                                        </p:cTn>
                                        <p:tgtEl>
                                          <p:spTgt spid="89102"/>
                                        </p:tgtEl>
                                        <p:attrNameLst>
                                          <p:attrName>style.visibility</p:attrName>
                                        </p:attrNameLst>
                                      </p:cBhvr>
                                      <p:to>
                                        <p:strVal val="visible"/>
                                      </p:to>
                                    </p:set>
                                    <p:animEffect transition="in" filter="fade">
                                      <p:cBhvr>
                                        <p:cTn id="14" dur="500"/>
                                        <p:tgtEl>
                                          <p:spTgt spid="89102"/>
                                        </p:tgtEl>
                                      </p:cBhvr>
                                    </p:animEffect>
                                  </p:childTnLst>
                                </p:cTn>
                              </p:par>
                              <p:par>
                                <p:cTn id="15" presetID="10" presetClass="entr" presetSubtype="0" fill="hold" nodeType="withEffect">
                                  <p:stCondLst>
                                    <p:cond delay="0"/>
                                  </p:stCondLst>
                                  <p:childTnLst>
                                    <p:set>
                                      <p:cBhvr>
                                        <p:cTn id="16" dur="1" fill="hold">
                                          <p:stCondLst>
                                            <p:cond delay="0"/>
                                          </p:stCondLst>
                                        </p:cTn>
                                        <p:tgtEl>
                                          <p:spTgt spid="89106"/>
                                        </p:tgtEl>
                                        <p:attrNameLst>
                                          <p:attrName>style.visibility</p:attrName>
                                        </p:attrNameLst>
                                      </p:cBhvr>
                                      <p:to>
                                        <p:strVal val="visible"/>
                                      </p:to>
                                    </p:set>
                                    <p:animEffect transition="in" filter="fade">
                                      <p:cBhvr>
                                        <p:cTn id="17" dur="500"/>
                                        <p:tgtEl>
                                          <p:spTgt spid="8910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9099"/>
                                        </p:tgtEl>
                                        <p:attrNameLst>
                                          <p:attrName>style.visibility</p:attrName>
                                        </p:attrNameLst>
                                      </p:cBhvr>
                                      <p:to>
                                        <p:strVal val="visible"/>
                                      </p:to>
                                    </p:set>
                                    <p:animEffect transition="in" filter="fade">
                                      <p:cBhvr>
                                        <p:cTn id="22" dur="500"/>
                                        <p:tgtEl>
                                          <p:spTgt spid="89099"/>
                                        </p:tgtEl>
                                      </p:cBhvr>
                                    </p:animEffect>
                                  </p:childTnLst>
                                </p:cTn>
                              </p:par>
                              <p:par>
                                <p:cTn id="23" presetID="10" presetClass="entr" presetSubtype="0" fill="hold" nodeType="withEffect">
                                  <p:stCondLst>
                                    <p:cond delay="0"/>
                                  </p:stCondLst>
                                  <p:childTnLst>
                                    <p:set>
                                      <p:cBhvr>
                                        <p:cTn id="24" dur="1" fill="hold">
                                          <p:stCondLst>
                                            <p:cond delay="0"/>
                                          </p:stCondLst>
                                        </p:cTn>
                                        <p:tgtEl>
                                          <p:spTgt spid="89104"/>
                                        </p:tgtEl>
                                        <p:attrNameLst>
                                          <p:attrName>style.visibility</p:attrName>
                                        </p:attrNameLst>
                                      </p:cBhvr>
                                      <p:to>
                                        <p:strVal val="visible"/>
                                      </p:to>
                                    </p:set>
                                    <p:animEffect transition="in" filter="fade">
                                      <p:cBhvr>
                                        <p:cTn id="25" dur="500"/>
                                        <p:tgtEl>
                                          <p:spTgt spid="89104"/>
                                        </p:tgtEl>
                                      </p:cBhvr>
                                    </p:animEffect>
                                  </p:childTnLst>
                                </p:cTn>
                              </p:par>
                              <p:par>
                                <p:cTn id="26" presetID="10" presetClass="entr" presetSubtype="0" fill="hold" nodeType="withEffect">
                                  <p:stCondLst>
                                    <p:cond delay="0"/>
                                  </p:stCondLst>
                                  <p:childTnLst>
                                    <p:set>
                                      <p:cBhvr>
                                        <p:cTn id="27" dur="1" fill="hold">
                                          <p:stCondLst>
                                            <p:cond delay="0"/>
                                          </p:stCondLst>
                                        </p:cTn>
                                        <p:tgtEl>
                                          <p:spTgt spid="89107"/>
                                        </p:tgtEl>
                                        <p:attrNameLst>
                                          <p:attrName>style.visibility</p:attrName>
                                        </p:attrNameLst>
                                      </p:cBhvr>
                                      <p:to>
                                        <p:strVal val="visible"/>
                                      </p:to>
                                    </p:set>
                                    <p:animEffect transition="in" filter="fade">
                                      <p:cBhvr>
                                        <p:cTn id="28" dur="500"/>
                                        <p:tgtEl>
                                          <p:spTgt spid="8910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9098"/>
                                        </p:tgtEl>
                                        <p:attrNameLst>
                                          <p:attrName>style.visibility</p:attrName>
                                        </p:attrNameLst>
                                      </p:cBhvr>
                                      <p:to>
                                        <p:strVal val="visible"/>
                                      </p:to>
                                    </p:set>
                                    <p:animEffect transition="in" filter="fade">
                                      <p:cBhvr>
                                        <p:cTn id="33" dur="500"/>
                                        <p:tgtEl>
                                          <p:spTgt spid="89098"/>
                                        </p:tgtEl>
                                      </p:cBhvr>
                                    </p:animEffect>
                                  </p:childTnLst>
                                </p:cTn>
                              </p:par>
                              <p:par>
                                <p:cTn id="34" presetID="10" presetClass="entr" presetSubtype="0" fill="hold" nodeType="withEffect">
                                  <p:stCondLst>
                                    <p:cond delay="0"/>
                                  </p:stCondLst>
                                  <p:childTnLst>
                                    <p:set>
                                      <p:cBhvr>
                                        <p:cTn id="35" dur="1" fill="hold">
                                          <p:stCondLst>
                                            <p:cond delay="0"/>
                                          </p:stCondLst>
                                        </p:cTn>
                                        <p:tgtEl>
                                          <p:spTgt spid="89105"/>
                                        </p:tgtEl>
                                        <p:attrNameLst>
                                          <p:attrName>style.visibility</p:attrName>
                                        </p:attrNameLst>
                                      </p:cBhvr>
                                      <p:to>
                                        <p:strVal val="visible"/>
                                      </p:to>
                                    </p:set>
                                    <p:animEffect transition="in" filter="fade">
                                      <p:cBhvr>
                                        <p:cTn id="36" dur="500"/>
                                        <p:tgtEl>
                                          <p:spTgt spid="89105"/>
                                        </p:tgtEl>
                                      </p:cBhvr>
                                    </p:animEffect>
                                  </p:childTnLst>
                                </p:cTn>
                              </p:par>
                              <p:par>
                                <p:cTn id="37" presetID="10" presetClass="entr" presetSubtype="0" fill="hold" nodeType="withEffect">
                                  <p:stCondLst>
                                    <p:cond delay="0"/>
                                  </p:stCondLst>
                                  <p:childTnLst>
                                    <p:set>
                                      <p:cBhvr>
                                        <p:cTn id="38" dur="1" fill="hold">
                                          <p:stCondLst>
                                            <p:cond delay="0"/>
                                          </p:stCondLst>
                                        </p:cTn>
                                        <p:tgtEl>
                                          <p:spTgt spid="89108"/>
                                        </p:tgtEl>
                                        <p:attrNameLst>
                                          <p:attrName>style.visibility</p:attrName>
                                        </p:attrNameLst>
                                      </p:cBhvr>
                                      <p:to>
                                        <p:strVal val="visible"/>
                                      </p:to>
                                    </p:set>
                                    <p:animEffect transition="in" filter="fade">
                                      <p:cBhvr>
                                        <p:cTn id="39" dur="500"/>
                                        <p:tgtEl>
                                          <p:spTgt spid="8910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40" fill="hold" display="0">
                  <p:stCondLst>
                    <p:cond delay="indefinite"/>
                  </p:stCondLst>
                  <p:endCondLst>
                    <p:cond evt="onStopAudio" delay="0">
                      <p:tgtEl>
                        <p:sldTgt/>
                      </p:tgtEl>
                    </p:cond>
                  </p:endCondLst>
                </p:cTn>
                <p:tgtEl>
                  <p:spTgt spid="5"/>
                </p:tgtEl>
              </p:cMediaNode>
            </p:audio>
          </p:childTnLst>
        </p:cTn>
      </p:par>
    </p:tnLst>
    <p:bldLst>
      <p:bldP spid="89100" grpId="0"/>
      <p:bldP spid="89099" grpId="0"/>
      <p:bldP spid="8909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US" dirty="0"/>
              <a:t>Small Angle Neutron Scattering</a:t>
            </a:r>
          </a:p>
        </p:txBody>
      </p:sp>
      <p:pic>
        <p:nvPicPr>
          <p:cNvPr id="292867" name="Picture 3"/>
          <p:cNvPicPr>
            <a:picLocks noChangeAspect="1" noChangeArrowheads="1"/>
          </p:cNvPicPr>
          <p:nvPr/>
        </p:nvPicPr>
        <p:blipFill>
          <a:blip r:embed="rId6"/>
          <a:srcRect/>
          <a:stretch>
            <a:fillRect/>
          </a:stretch>
        </p:blipFill>
        <p:spPr bwMode="auto">
          <a:xfrm>
            <a:off x="927546" y="1295400"/>
            <a:ext cx="5365046" cy="4953000"/>
          </a:xfrm>
          <a:prstGeom prst="rect">
            <a:avLst/>
          </a:prstGeom>
          <a:noFill/>
          <a:ln w="9525">
            <a:noFill/>
            <a:miter lim="800000"/>
            <a:headEnd/>
            <a:tailEnd/>
          </a:ln>
          <a:effectLst/>
        </p:spPr>
      </p:pic>
      <p:sp>
        <p:nvSpPr>
          <p:cNvPr id="292869" name="Text Box 5"/>
          <p:cNvSpPr txBox="1">
            <a:spLocks noChangeArrowheads="1"/>
          </p:cNvSpPr>
          <p:nvPr/>
        </p:nvSpPr>
        <p:spPr bwMode="auto">
          <a:xfrm>
            <a:off x="1905000" y="6248400"/>
            <a:ext cx="5327650" cy="457200"/>
          </a:xfrm>
          <a:prstGeom prst="rect">
            <a:avLst/>
          </a:prstGeom>
          <a:noFill/>
          <a:ln w="9525">
            <a:noFill/>
            <a:miter lim="800000"/>
            <a:headEnd/>
            <a:tailEnd/>
          </a:ln>
          <a:effectLst/>
        </p:spPr>
        <p:txBody>
          <a:bodyPr wrap="none">
            <a:spAutoFit/>
          </a:bodyPr>
          <a:lstStyle/>
          <a:p>
            <a:r>
              <a:rPr lang="en-US" sz="1200" dirty="0">
                <a:solidFill>
                  <a:schemeClr val="bg1"/>
                </a:solidFill>
              </a:rPr>
              <a:t>L. C. Sander, C. J. Glinka, and S. A. Wise. </a:t>
            </a:r>
            <a:r>
              <a:rPr lang="en-US" sz="1200" dirty="0" err="1">
                <a:solidFill>
                  <a:schemeClr val="bg1"/>
                </a:solidFill>
              </a:rPr>
              <a:t>Anal.Chem</a:t>
            </a:r>
            <a:r>
              <a:rPr lang="en-US" sz="1200" dirty="0">
                <a:solidFill>
                  <a:schemeClr val="bg1"/>
                </a:solidFill>
              </a:rPr>
              <a:t>. 62:1099-1101, 1990.</a:t>
            </a:r>
          </a:p>
          <a:p>
            <a:endParaRPr lang="en-US" sz="1200" dirty="0">
              <a:solidFill>
                <a:schemeClr val="bg1"/>
              </a:solidFill>
            </a:endParaRPr>
          </a:p>
        </p:txBody>
      </p:sp>
      <p:grpSp>
        <p:nvGrpSpPr>
          <p:cNvPr id="25" name="Group 24"/>
          <p:cNvGrpSpPr/>
          <p:nvPr/>
        </p:nvGrpSpPr>
        <p:grpSpPr>
          <a:xfrm>
            <a:off x="6596545" y="2393502"/>
            <a:ext cx="5467067" cy="2211629"/>
            <a:chOff x="6596545" y="2393502"/>
            <a:chExt cx="5467067" cy="2211629"/>
          </a:xfrm>
        </p:grpSpPr>
        <p:sp>
          <p:nvSpPr>
            <p:cNvPr id="3" name="AutoShape 3"/>
            <p:cNvSpPr>
              <a:spLocks noChangeAspect="1" noChangeArrowheads="1" noTextEdit="1"/>
            </p:cNvSpPr>
            <p:nvPr/>
          </p:nvSpPr>
          <p:spPr bwMode="auto">
            <a:xfrm>
              <a:off x="6596545" y="2443033"/>
              <a:ext cx="5385865" cy="2162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atin typeface="+mn-lt"/>
              </a:endParaRPr>
            </a:p>
          </p:txBody>
        </p:sp>
        <p:sp>
          <p:nvSpPr>
            <p:cNvPr id="4" name="Rectangle 5"/>
            <p:cNvSpPr>
              <a:spLocks noChangeArrowheads="1"/>
            </p:cNvSpPr>
            <p:nvPr/>
          </p:nvSpPr>
          <p:spPr bwMode="auto">
            <a:xfrm>
              <a:off x="9070899" y="3153683"/>
              <a:ext cx="32060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1.0</a:t>
              </a:r>
              <a:endParaRPr kumimoji="0" lang="en-US" altLang="en-US" b="0" i="0" u="none" strike="noStrike" cap="none" normalizeH="0" baseline="0">
                <a:ln>
                  <a:noFill/>
                </a:ln>
                <a:effectLst/>
                <a:latin typeface="+mn-lt"/>
              </a:endParaRPr>
            </a:p>
          </p:txBody>
        </p:sp>
        <p:sp>
          <p:nvSpPr>
            <p:cNvPr id="5" name="Rectangle 6"/>
            <p:cNvSpPr>
              <a:spLocks noChangeArrowheads="1"/>
            </p:cNvSpPr>
            <p:nvPr/>
          </p:nvSpPr>
          <p:spPr bwMode="auto">
            <a:xfrm>
              <a:off x="10810915" y="3153683"/>
              <a:ext cx="44884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0.65</a:t>
              </a:r>
              <a:endParaRPr kumimoji="0" lang="en-US" altLang="en-US" b="0" i="0" u="none" strike="noStrike" cap="none" normalizeH="0" baseline="0">
                <a:ln>
                  <a:noFill/>
                </a:ln>
                <a:effectLst/>
                <a:latin typeface="+mn-lt"/>
              </a:endParaRPr>
            </a:p>
          </p:txBody>
        </p:sp>
        <p:sp>
          <p:nvSpPr>
            <p:cNvPr id="6" name="Rectangle 7"/>
            <p:cNvSpPr>
              <a:spLocks noChangeArrowheads="1"/>
            </p:cNvSpPr>
            <p:nvPr/>
          </p:nvSpPr>
          <p:spPr bwMode="auto">
            <a:xfrm>
              <a:off x="9085973" y="4318717"/>
              <a:ext cx="32060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2.1</a:t>
              </a:r>
              <a:endParaRPr kumimoji="0" lang="en-US" altLang="en-US" b="0" i="0" u="none" strike="noStrike" cap="none" normalizeH="0" baseline="0">
                <a:ln>
                  <a:noFill/>
                </a:ln>
                <a:effectLst/>
                <a:latin typeface="+mn-lt"/>
              </a:endParaRPr>
            </a:p>
          </p:txBody>
        </p:sp>
        <p:sp>
          <p:nvSpPr>
            <p:cNvPr id="7" name="Rectangle 8"/>
            <p:cNvSpPr>
              <a:spLocks noChangeArrowheads="1"/>
            </p:cNvSpPr>
            <p:nvPr/>
          </p:nvSpPr>
          <p:spPr bwMode="auto">
            <a:xfrm>
              <a:off x="10810915" y="4318717"/>
              <a:ext cx="44884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0.88</a:t>
              </a:r>
              <a:endParaRPr kumimoji="0" lang="en-US" altLang="en-US" b="0" i="0" u="none" strike="noStrike" cap="none" normalizeH="0" baseline="0">
                <a:ln>
                  <a:noFill/>
                </a:ln>
                <a:effectLst/>
                <a:latin typeface="+mn-lt"/>
              </a:endParaRPr>
            </a:p>
          </p:txBody>
        </p:sp>
        <p:sp>
          <p:nvSpPr>
            <p:cNvPr id="8" name="Rectangle 9"/>
            <p:cNvSpPr>
              <a:spLocks noChangeArrowheads="1"/>
            </p:cNvSpPr>
            <p:nvPr/>
          </p:nvSpPr>
          <p:spPr bwMode="auto">
            <a:xfrm>
              <a:off x="9070899" y="3537003"/>
              <a:ext cx="32060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1.7</a:t>
              </a:r>
              <a:endParaRPr kumimoji="0" lang="en-US" altLang="en-US" b="0" i="0" u="none" strike="noStrike" cap="none" normalizeH="0" baseline="0">
                <a:ln>
                  <a:noFill/>
                </a:ln>
                <a:effectLst/>
                <a:latin typeface="+mn-lt"/>
              </a:endParaRPr>
            </a:p>
          </p:txBody>
        </p:sp>
        <p:sp>
          <p:nvSpPr>
            <p:cNvPr id="9" name="Rectangle 10"/>
            <p:cNvSpPr>
              <a:spLocks noChangeArrowheads="1"/>
            </p:cNvSpPr>
            <p:nvPr/>
          </p:nvSpPr>
          <p:spPr bwMode="auto">
            <a:xfrm>
              <a:off x="10810915" y="3537003"/>
              <a:ext cx="44884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0.66</a:t>
              </a:r>
              <a:endParaRPr kumimoji="0" lang="en-US" altLang="en-US" b="0" i="0" u="none" strike="noStrike" cap="none" normalizeH="0" baseline="0">
                <a:ln>
                  <a:noFill/>
                </a:ln>
                <a:effectLst/>
                <a:latin typeface="+mn-lt"/>
              </a:endParaRPr>
            </a:p>
          </p:txBody>
        </p:sp>
        <p:sp>
          <p:nvSpPr>
            <p:cNvPr id="10" name="Rectangle 11"/>
            <p:cNvSpPr>
              <a:spLocks noChangeArrowheads="1"/>
            </p:cNvSpPr>
            <p:nvPr/>
          </p:nvSpPr>
          <p:spPr bwMode="auto">
            <a:xfrm>
              <a:off x="9070899" y="3916016"/>
              <a:ext cx="32060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2.5</a:t>
              </a:r>
              <a:endParaRPr kumimoji="0" lang="en-US" altLang="en-US" b="0" i="0" u="none" strike="noStrike" cap="none" normalizeH="0" baseline="0">
                <a:ln>
                  <a:noFill/>
                </a:ln>
                <a:effectLst/>
                <a:latin typeface="+mn-lt"/>
              </a:endParaRPr>
            </a:p>
          </p:txBody>
        </p:sp>
        <p:sp>
          <p:nvSpPr>
            <p:cNvPr id="11" name="Rectangle 12"/>
            <p:cNvSpPr>
              <a:spLocks noChangeArrowheads="1"/>
            </p:cNvSpPr>
            <p:nvPr/>
          </p:nvSpPr>
          <p:spPr bwMode="auto">
            <a:xfrm>
              <a:off x="10810915" y="3916016"/>
              <a:ext cx="44884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0.63</a:t>
              </a:r>
              <a:endParaRPr kumimoji="0" lang="en-US" altLang="en-US" b="0" i="0" u="none" strike="noStrike" cap="none" normalizeH="0" baseline="0">
                <a:ln>
                  <a:noFill/>
                </a:ln>
                <a:effectLst/>
                <a:latin typeface="+mn-lt"/>
              </a:endParaRPr>
            </a:p>
          </p:txBody>
        </p:sp>
        <p:sp>
          <p:nvSpPr>
            <p:cNvPr id="12" name="Rectangle 13"/>
            <p:cNvSpPr>
              <a:spLocks noChangeArrowheads="1"/>
            </p:cNvSpPr>
            <p:nvPr/>
          </p:nvSpPr>
          <p:spPr bwMode="auto">
            <a:xfrm>
              <a:off x="7268432" y="3153683"/>
              <a:ext cx="12439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mn-lt"/>
                </a:rPr>
                <a:t>monomeric</a:t>
              </a:r>
              <a:endParaRPr kumimoji="0" lang="en-US" altLang="en-US" b="0" i="0" u="none" strike="noStrike" cap="none" normalizeH="0" baseline="0" dirty="0">
                <a:ln>
                  <a:noFill/>
                </a:ln>
                <a:effectLst/>
                <a:latin typeface="+mn-lt"/>
              </a:endParaRPr>
            </a:p>
          </p:txBody>
        </p:sp>
        <p:sp>
          <p:nvSpPr>
            <p:cNvPr id="13" name="Rectangle 14"/>
            <p:cNvSpPr>
              <a:spLocks noChangeArrowheads="1"/>
            </p:cNvSpPr>
            <p:nvPr/>
          </p:nvSpPr>
          <p:spPr bwMode="auto">
            <a:xfrm>
              <a:off x="6618080" y="3153683"/>
              <a:ext cx="29495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C8</a:t>
              </a:r>
              <a:endParaRPr kumimoji="0" lang="en-US" altLang="en-US" b="0" i="0" u="none" strike="noStrike" cap="none" normalizeH="0" baseline="0">
                <a:ln>
                  <a:noFill/>
                </a:ln>
                <a:effectLst/>
                <a:latin typeface="+mn-lt"/>
              </a:endParaRPr>
            </a:p>
          </p:txBody>
        </p:sp>
        <p:sp>
          <p:nvSpPr>
            <p:cNvPr id="14" name="Rectangle 15"/>
            <p:cNvSpPr>
              <a:spLocks noChangeArrowheads="1"/>
            </p:cNvSpPr>
            <p:nvPr/>
          </p:nvSpPr>
          <p:spPr bwMode="auto">
            <a:xfrm>
              <a:off x="7268432" y="4292875"/>
              <a:ext cx="109004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mn-lt"/>
                </a:rPr>
                <a:t>polymeric</a:t>
              </a:r>
              <a:endParaRPr kumimoji="0" lang="en-US" altLang="en-US" b="0" i="0" u="none" strike="noStrike" cap="none" normalizeH="0" baseline="0" dirty="0">
                <a:ln>
                  <a:noFill/>
                </a:ln>
                <a:effectLst/>
                <a:latin typeface="+mn-lt"/>
              </a:endParaRPr>
            </a:p>
          </p:txBody>
        </p:sp>
        <p:sp>
          <p:nvSpPr>
            <p:cNvPr id="15" name="Rectangle 16"/>
            <p:cNvSpPr>
              <a:spLocks noChangeArrowheads="1"/>
            </p:cNvSpPr>
            <p:nvPr/>
          </p:nvSpPr>
          <p:spPr bwMode="auto">
            <a:xfrm>
              <a:off x="6618080" y="4318717"/>
              <a:ext cx="42319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C18</a:t>
              </a:r>
              <a:endParaRPr kumimoji="0" lang="en-US" altLang="en-US" b="0" i="0" u="none" strike="noStrike" cap="none" normalizeH="0" baseline="0">
                <a:ln>
                  <a:noFill/>
                </a:ln>
                <a:effectLst/>
                <a:latin typeface="+mn-lt"/>
              </a:endParaRPr>
            </a:p>
          </p:txBody>
        </p:sp>
        <p:sp>
          <p:nvSpPr>
            <p:cNvPr id="16" name="Rectangle 17"/>
            <p:cNvSpPr>
              <a:spLocks noChangeArrowheads="1"/>
            </p:cNvSpPr>
            <p:nvPr/>
          </p:nvSpPr>
          <p:spPr bwMode="auto">
            <a:xfrm>
              <a:off x="6618080" y="3537003"/>
              <a:ext cx="42319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C18</a:t>
              </a:r>
              <a:endParaRPr kumimoji="0" lang="en-US" altLang="en-US" b="0" i="0" u="none" strike="noStrike" cap="none" normalizeH="0" baseline="0">
                <a:ln>
                  <a:noFill/>
                </a:ln>
                <a:effectLst/>
                <a:latin typeface="+mn-lt"/>
              </a:endParaRPr>
            </a:p>
          </p:txBody>
        </p:sp>
        <p:sp>
          <p:nvSpPr>
            <p:cNvPr id="17" name="Rectangle 18"/>
            <p:cNvSpPr>
              <a:spLocks noChangeArrowheads="1"/>
            </p:cNvSpPr>
            <p:nvPr/>
          </p:nvSpPr>
          <p:spPr bwMode="auto">
            <a:xfrm>
              <a:off x="7268432" y="3537003"/>
              <a:ext cx="12439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mn-lt"/>
                </a:rPr>
                <a:t>monomeric</a:t>
              </a:r>
              <a:endParaRPr kumimoji="0" lang="en-US" altLang="en-US" b="0" i="0" u="none" strike="noStrike" cap="none" normalizeH="0" baseline="0" dirty="0">
                <a:ln>
                  <a:noFill/>
                </a:ln>
                <a:effectLst/>
                <a:latin typeface="+mn-lt"/>
              </a:endParaRPr>
            </a:p>
          </p:txBody>
        </p:sp>
        <p:sp>
          <p:nvSpPr>
            <p:cNvPr id="18" name="Rectangle 19"/>
            <p:cNvSpPr>
              <a:spLocks noChangeArrowheads="1"/>
            </p:cNvSpPr>
            <p:nvPr/>
          </p:nvSpPr>
          <p:spPr bwMode="auto">
            <a:xfrm>
              <a:off x="6618080" y="3916016"/>
              <a:ext cx="42319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C30</a:t>
              </a:r>
              <a:endParaRPr kumimoji="0" lang="en-US" altLang="en-US" b="0" i="0" u="none" strike="noStrike" cap="none" normalizeH="0" baseline="0">
                <a:ln>
                  <a:noFill/>
                </a:ln>
                <a:effectLst/>
                <a:latin typeface="+mn-lt"/>
              </a:endParaRPr>
            </a:p>
          </p:txBody>
        </p:sp>
        <p:sp>
          <p:nvSpPr>
            <p:cNvPr id="19" name="Rectangle 20"/>
            <p:cNvSpPr>
              <a:spLocks noChangeArrowheads="1"/>
            </p:cNvSpPr>
            <p:nvPr/>
          </p:nvSpPr>
          <p:spPr bwMode="auto">
            <a:xfrm>
              <a:off x="7268432" y="3916016"/>
              <a:ext cx="12439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monomeric</a:t>
              </a:r>
              <a:endParaRPr kumimoji="0" lang="en-US" altLang="en-US" b="0" i="0" u="none" strike="noStrike" cap="none" normalizeH="0" baseline="0">
                <a:ln>
                  <a:noFill/>
                </a:ln>
                <a:effectLst/>
                <a:latin typeface="+mn-lt"/>
              </a:endParaRPr>
            </a:p>
          </p:txBody>
        </p:sp>
        <p:sp>
          <p:nvSpPr>
            <p:cNvPr id="20" name="Rectangle 21"/>
            <p:cNvSpPr>
              <a:spLocks noChangeArrowheads="1"/>
            </p:cNvSpPr>
            <p:nvPr/>
          </p:nvSpPr>
          <p:spPr bwMode="auto">
            <a:xfrm>
              <a:off x="6641769" y="2393502"/>
              <a:ext cx="126528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mn-lt"/>
                </a:rPr>
                <a:t>Phase Type</a:t>
              </a:r>
              <a:endParaRPr kumimoji="0" lang="en-US" altLang="en-US" b="0" i="0" u="none" strike="noStrike" cap="none" normalizeH="0" baseline="0" dirty="0">
                <a:ln>
                  <a:noFill/>
                </a:ln>
                <a:effectLst/>
                <a:latin typeface="+mn-lt"/>
              </a:endParaRPr>
            </a:p>
          </p:txBody>
        </p:sp>
        <p:sp>
          <p:nvSpPr>
            <p:cNvPr id="21" name="Rectangle 22"/>
            <p:cNvSpPr>
              <a:spLocks noChangeArrowheads="1"/>
            </p:cNvSpPr>
            <p:nvPr/>
          </p:nvSpPr>
          <p:spPr bwMode="auto">
            <a:xfrm>
              <a:off x="8457156" y="2393502"/>
              <a:ext cx="160300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Thickness, nm</a:t>
              </a:r>
              <a:endParaRPr kumimoji="0" lang="en-US" altLang="en-US" b="0" i="0" u="none" strike="noStrike" cap="none" normalizeH="0" baseline="0">
                <a:ln>
                  <a:noFill/>
                </a:ln>
                <a:effectLst/>
                <a:latin typeface="+mn-lt"/>
              </a:endParaRPr>
            </a:p>
          </p:txBody>
        </p:sp>
        <p:sp>
          <p:nvSpPr>
            <p:cNvPr id="22" name="Rectangle 23"/>
            <p:cNvSpPr>
              <a:spLocks noChangeArrowheads="1"/>
            </p:cNvSpPr>
            <p:nvPr/>
          </p:nvSpPr>
          <p:spPr bwMode="auto">
            <a:xfrm>
              <a:off x="10425440" y="2397809"/>
              <a:ext cx="125675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Alkyl Chain</a:t>
              </a:r>
              <a:endParaRPr kumimoji="0" lang="en-US" altLang="en-US" b="0" i="0" u="none" strike="noStrike" cap="none" normalizeH="0" baseline="0">
                <a:ln>
                  <a:noFill/>
                </a:ln>
                <a:effectLst/>
                <a:latin typeface="+mn-lt"/>
              </a:endParaRPr>
            </a:p>
          </p:txBody>
        </p:sp>
        <p:sp>
          <p:nvSpPr>
            <p:cNvPr id="23" name="Rectangle 24"/>
            <p:cNvSpPr>
              <a:spLocks noChangeArrowheads="1"/>
            </p:cNvSpPr>
            <p:nvPr/>
          </p:nvSpPr>
          <p:spPr bwMode="auto">
            <a:xfrm>
              <a:off x="10272544" y="2647613"/>
              <a:ext cx="179106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effectLst/>
                  <a:latin typeface="+mn-lt"/>
                </a:rPr>
                <a:t>Volume Fraction</a:t>
              </a:r>
              <a:endParaRPr kumimoji="0" lang="en-US" altLang="en-US" b="0" i="0" u="none" strike="noStrike" cap="none" normalizeH="0" baseline="0">
                <a:ln>
                  <a:noFill/>
                </a:ln>
                <a:effectLst/>
                <a:latin typeface="+mn-lt"/>
              </a:endParaRPr>
            </a:p>
          </p:txBody>
        </p:sp>
      </p:grpSp>
      <p:pic>
        <p:nvPicPr>
          <p:cNvPr id="2" name="columns24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58812" y="7002759"/>
            <a:ext cx="609600" cy="609600"/>
          </a:xfrm>
          <a:prstGeom prst="rect">
            <a:avLst/>
          </a:prstGeom>
        </p:spPr>
      </p:pic>
      <p:sp>
        <p:nvSpPr>
          <p:cNvPr id="24" name="TextBox 23"/>
          <p:cNvSpPr txBox="1"/>
          <p:nvPr/>
        </p:nvSpPr>
        <p:spPr>
          <a:xfrm>
            <a:off x="6618682" y="6213143"/>
            <a:ext cx="5341590" cy="461665"/>
          </a:xfrm>
          <a:prstGeom prst="rect">
            <a:avLst/>
          </a:prstGeom>
          <a:noFill/>
        </p:spPr>
        <p:txBody>
          <a:bodyPr wrap="none" rtlCol="0">
            <a:spAutoFit/>
          </a:bodyPr>
          <a:lstStyle/>
          <a:p>
            <a:r>
              <a:rPr lang="en-US" sz="1200" dirty="0"/>
              <a:t>L. C. Sander, C. J. Glinka, and S. A. Wise, </a:t>
            </a:r>
            <a:r>
              <a:rPr lang="en-US" sz="1200" dirty="0" err="1"/>
              <a:t>Anal.Chem</a:t>
            </a:r>
            <a:r>
              <a:rPr lang="en-US" sz="1200" dirty="0"/>
              <a:t>. 62:1099-1101, 1990.</a:t>
            </a:r>
          </a:p>
          <a:p>
            <a:endParaRPr lang="en-US" sz="1200" dirty="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139778">
        <p:fade/>
      </p:transition>
    </mc:Choice>
    <mc:Fallback xmlns="">
      <p:transition spd="med" advTm="1397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56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animEffect transition="in" filter="fade">
                                      <p:cBhvr>
                                        <p:cTn id="11"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2"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lumns25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11578" y="6978466"/>
            <a:ext cx="609600" cy="609600"/>
          </a:xfrm>
          <a:prstGeom prst="rect">
            <a:avLst/>
          </a:prstGeom>
        </p:spPr>
      </p:pic>
      <p:pic>
        <p:nvPicPr>
          <p:cNvPr id="9" name="Picture 8">
            <a:extLst>
              <a:ext uri="{FF2B5EF4-FFF2-40B4-BE49-F238E27FC236}">
                <a16:creationId xmlns:a16="http://schemas.microsoft.com/office/drawing/2014/main" id="{C6974D16-88E9-4589-B861-645609A201B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101000">
        <p:fade/>
      </p:transition>
    </mc:Choice>
    <mc:Fallback xmlns="">
      <p:transition spd="med" advTm="10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lumns26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887200" y="6958825"/>
            <a:ext cx="609600" cy="609600"/>
          </a:xfrm>
          <a:prstGeom prst="rect">
            <a:avLst/>
          </a:prstGeom>
        </p:spPr>
      </p:pic>
      <p:pic>
        <p:nvPicPr>
          <p:cNvPr id="29701" name="Picture 29700">
            <a:extLst>
              <a:ext uri="{FF2B5EF4-FFF2-40B4-BE49-F238E27FC236}">
                <a16:creationId xmlns:a16="http://schemas.microsoft.com/office/drawing/2014/main" id="{FB87DB91-3059-4926-934A-71E2226970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81000">
        <p:fade/>
      </p:transition>
    </mc:Choice>
    <mc:Fallback xmlns="">
      <p:transition spd="med" advTm="8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7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lumns27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5612" y="7015937"/>
            <a:ext cx="609600" cy="609600"/>
          </a:xfrm>
          <a:prstGeom prst="rect">
            <a:avLst/>
          </a:prstGeom>
        </p:spPr>
      </p:pic>
      <p:pic>
        <p:nvPicPr>
          <p:cNvPr id="9" name="Picture 8">
            <a:extLst>
              <a:ext uri="{FF2B5EF4-FFF2-40B4-BE49-F238E27FC236}">
                <a16:creationId xmlns:a16="http://schemas.microsoft.com/office/drawing/2014/main" id="{06A9EF66-88F4-4660-A9A7-E76B9C888AD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61000">
        <p:fade/>
      </p:transition>
    </mc:Choice>
    <mc:Fallback xmlns="">
      <p:transition spd="med" advTm="6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4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Reversed-Phase Columns</a:t>
            </a:r>
          </a:p>
        </p:txBody>
      </p:sp>
      <p:sp>
        <p:nvSpPr>
          <p:cNvPr id="3" name="Content Placeholder 2"/>
          <p:cNvSpPr>
            <a:spLocks noGrp="1"/>
          </p:cNvSpPr>
          <p:nvPr>
            <p:ph idx="1"/>
          </p:nvPr>
        </p:nvSpPr>
        <p:spPr/>
        <p:txBody>
          <a:bodyPr/>
          <a:lstStyle/>
          <a:p>
            <a:pPr lvl="0"/>
            <a:r>
              <a:rPr lang="en-US" dirty="0"/>
              <a:t>C18</a:t>
            </a:r>
          </a:p>
          <a:p>
            <a:pPr lvl="1"/>
            <a:r>
              <a:rPr lang="en-US" sz="2800" dirty="0"/>
              <a:t>Monomeric</a:t>
            </a:r>
          </a:p>
          <a:p>
            <a:pPr lvl="1"/>
            <a:r>
              <a:rPr lang="en-US" sz="2800" dirty="0"/>
              <a:t>Polymeric</a:t>
            </a:r>
          </a:p>
          <a:p>
            <a:pPr lvl="1"/>
            <a:r>
              <a:rPr lang="en-US" sz="2800" dirty="0"/>
              <a:t>Embedded polar function group linkages</a:t>
            </a:r>
          </a:p>
          <a:p>
            <a:pPr lvl="1"/>
            <a:r>
              <a:rPr lang="en-US" sz="2800" dirty="0"/>
              <a:t>Endcapped</a:t>
            </a:r>
          </a:p>
          <a:p>
            <a:r>
              <a:rPr lang="en-US" sz="3000" dirty="0"/>
              <a:t>C8</a:t>
            </a:r>
          </a:p>
          <a:p>
            <a:pPr lvl="0"/>
            <a:r>
              <a:rPr lang="en-US" dirty="0"/>
              <a:t>C30</a:t>
            </a:r>
          </a:p>
          <a:p>
            <a:pPr lvl="0"/>
            <a:r>
              <a:rPr lang="en-US" dirty="0"/>
              <a:t>PFP (</a:t>
            </a:r>
            <a:r>
              <a:rPr lang="en-US" dirty="0" err="1"/>
              <a:t>pentafluorophenyl</a:t>
            </a:r>
            <a:r>
              <a:rPr lang="en-US" dirty="0"/>
              <a:t>), Phenyl</a:t>
            </a:r>
          </a:p>
          <a:p>
            <a:pPr lvl="0"/>
            <a:r>
              <a:rPr lang="en-US" dirty="0"/>
              <a:t>Short chain length functionalized alkyl (CN, NH</a:t>
            </a:r>
            <a:r>
              <a:rPr lang="en-US" baseline="-25000" dirty="0"/>
              <a:t>2</a:t>
            </a:r>
            <a:r>
              <a:rPr lang="en-US" dirty="0"/>
              <a:t>)</a:t>
            </a:r>
          </a:p>
        </p:txBody>
      </p:sp>
      <p:pic>
        <p:nvPicPr>
          <p:cNvPr id="4" name="columns28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782537" y="7004124"/>
            <a:ext cx="609600" cy="609600"/>
          </a:xfrm>
          <a:prstGeom prst="rect">
            <a:avLst/>
          </a:prstGeom>
        </p:spPr>
      </p:pic>
    </p:spTree>
    <p:custDataLst>
      <p:tags r:id="rId1"/>
    </p:custDataLst>
    <p:extLst>
      <p:ext uri="{BB962C8B-B14F-4D97-AF65-F5344CB8AC3E}">
        <p14:creationId xmlns:p14="http://schemas.microsoft.com/office/powerpoint/2010/main" val="1427868893"/>
      </p:ext>
    </p:extLst>
  </p:cSld>
  <p:clrMapOvr>
    <a:masterClrMapping/>
  </p:clrMapOvr>
  <mc:AlternateContent xmlns:mc="http://schemas.openxmlformats.org/markup-compatibility/2006" xmlns:p14="http://schemas.microsoft.com/office/powerpoint/2010/main">
    <mc:Choice Requires="p14">
      <p:transition spd="med" p14:dur="700" advTm="169521">
        <p:fade/>
      </p:transition>
    </mc:Choice>
    <mc:Fallback xmlns="">
      <p:transition spd="med" advTm="1695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802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Effect transition="in" filter="fade">
                                      <p:cBhvr>
                                        <p:cTn id="11" dur="500"/>
                                        <p:tgtEl>
                                          <p:spTgt spid="3">
                                            <p:txEl>
                                              <p:pRg st="5" end="5"/>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fade">
                                      <p:cBhvr>
                                        <p:cTn id="16" dur="500"/>
                                        <p:tgtEl>
                                          <p:spTgt spid="3">
                                            <p:txEl>
                                              <p:pRg st="6" end="6"/>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animEffect transition="in" filter="fade">
                                      <p:cBhvr>
                                        <p:cTn id="2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lumns29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800810" y="6964621"/>
            <a:ext cx="609600" cy="609600"/>
          </a:xfrm>
          <a:prstGeom prst="rect">
            <a:avLst/>
          </a:prstGeom>
        </p:spPr>
      </p:pic>
      <p:pic>
        <p:nvPicPr>
          <p:cNvPr id="11" name="Picture 10">
            <a:extLst>
              <a:ext uri="{FF2B5EF4-FFF2-40B4-BE49-F238E27FC236}">
                <a16:creationId xmlns:a16="http://schemas.microsoft.com/office/drawing/2014/main" id="{4E631214-2DD9-42BF-A5C1-141400D9F26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9807854"/>
      </p:ext>
    </p:extLst>
  </p:cSld>
  <p:clrMapOvr>
    <a:masterClrMapping/>
  </p:clrMapOvr>
  <mc:AlternateContent xmlns:mc="http://schemas.openxmlformats.org/markup-compatibility/2006" xmlns:p14="http://schemas.microsoft.com/office/powerpoint/2010/main">
    <mc:Choice Requires="p14">
      <p:transition spd="med" p14:dur="700" advTm="33000">
        <p:fade/>
      </p:transition>
    </mc:Choice>
    <mc:Fallback xmlns="">
      <p:transition spd="med" advTm="3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64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lumns30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887200" y="7077629"/>
            <a:ext cx="609600" cy="609600"/>
          </a:xfrm>
          <a:prstGeom prst="rect">
            <a:avLst/>
          </a:prstGeom>
        </p:spPr>
      </p:pic>
      <p:pic>
        <p:nvPicPr>
          <p:cNvPr id="182" name="Picture 181">
            <a:extLst>
              <a:ext uri="{FF2B5EF4-FFF2-40B4-BE49-F238E27FC236}">
                <a16:creationId xmlns:a16="http://schemas.microsoft.com/office/drawing/2014/main" id="{927953C2-BADF-4910-91B9-A2B414E4C68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453979"/>
      </p:ext>
    </p:extLst>
  </p:cSld>
  <p:clrMapOvr>
    <a:masterClrMapping/>
  </p:clrMapOvr>
  <mc:AlternateContent xmlns:mc="http://schemas.openxmlformats.org/markup-compatibility/2006" xmlns:p14="http://schemas.microsoft.com/office/powerpoint/2010/main">
    <mc:Choice Requires="p14">
      <p:transition spd="med" p14:dur="700" advTm="34000">
        <p:fade/>
      </p:transition>
    </mc:Choice>
    <mc:Fallback xmlns="">
      <p:transition spd="med" advTm="3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1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4" name="Rectangle 13"/>
          <p:cNvSpPr>
            <a:spLocks noChangeArrowheads="1"/>
          </p:cNvSpPr>
          <p:nvPr/>
        </p:nvSpPr>
        <p:spPr bwMode="auto">
          <a:xfrm>
            <a:off x="5418190" y="1271752"/>
            <a:ext cx="6405947" cy="5183023"/>
          </a:xfrm>
          <a:prstGeom prst="rect">
            <a:avLst/>
          </a:prstGeom>
          <a:solidFill>
            <a:srgbClr val="FFFFCC"/>
          </a:solidFill>
          <a:ln w="9525">
            <a:noFill/>
            <a:miter lim="800000"/>
            <a:headEnd/>
            <a:tailEnd/>
          </a:ln>
          <a:effectLst>
            <a:outerShdw blurRad="50800" dist="38100" dir="2700000" algn="tl" rotWithShape="0">
              <a:prstClr val="black">
                <a:alpha val="40000"/>
              </a:prstClr>
            </a:outerShdw>
          </a:effectLst>
        </p:spPr>
        <p:txBody>
          <a:bodyPr wrap="none" anchor="ctr"/>
          <a:lstStyle/>
          <a:p>
            <a:endParaRPr lang="en-US" dirty="0"/>
          </a:p>
        </p:txBody>
      </p:sp>
      <p:sp>
        <p:nvSpPr>
          <p:cNvPr id="278" name="Rectangle 605"/>
          <p:cNvSpPr>
            <a:spLocks noChangeArrowheads="1"/>
          </p:cNvSpPr>
          <p:nvPr/>
        </p:nvSpPr>
        <p:spPr bwMode="auto">
          <a:xfrm>
            <a:off x="8518525" y="4810125"/>
            <a:ext cx="4699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278 MW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79" name="Rectangle 606"/>
          <p:cNvSpPr>
            <a:spLocks noChangeArrowheads="1"/>
          </p:cNvSpPr>
          <p:nvPr/>
        </p:nvSpPr>
        <p:spPr bwMode="auto">
          <a:xfrm>
            <a:off x="8518525" y="4924425"/>
            <a:ext cx="419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Fraction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80" name="Rectangle 5"/>
          <p:cNvSpPr>
            <a:spLocks noChangeArrowheads="1"/>
          </p:cNvSpPr>
          <p:nvPr/>
        </p:nvSpPr>
        <p:spPr bwMode="auto">
          <a:xfrm>
            <a:off x="5837238" y="6107113"/>
            <a:ext cx="101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1" name="Rectangle 6"/>
          <p:cNvSpPr>
            <a:spLocks noChangeArrowheads="1"/>
          </p:cNvSpPr>
          <p:nvPr/>
        </p:nvSpPr>
        <p:spPr bwMode="auto">
          <a:xfrm>
            <a:off x="6865938" y="6107113"/>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2" name="Rectangle 7"/>
          <p:cNvSpPr>
            <a:spLocks noChangeArrowheads="1"/>
          </p:cNvSpPr>
          <p:nvPr/>
        </p:nvSpPr>
        <p:spPr bwMode="auto">
          <a:xfrm>
            <a:off x="7921625" y="6107113"/>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40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3" name="Rectangle 8"/>
          <p:cNvSpPr>
            <a:spLocks noChangeArrowheads="1"/>
          </p:cNvSpPr>
          <p:nvPr/>
        </p:nvSpPr>
        <p:spPr bwMode="auto">
          <a:xfrm>
            <a:off x="8963025" y="6107113"/>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60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4" name="Rectangle 9"/>
          <p:cNvSpPr>
            <a:spLocks noChangeArrowheads="1"/>
          </p:cNvSpPr>
          <p:nvPr/>
        </p:nvSpPr>
        <p:spPr bwMode="auto">
          <a:xfrm>
            <a:off x="10018713" y="6107113"/>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80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5" name="Rectangle 10"/>
          <p:cNvSpPr>
            <a:spLocks noChangeArrowheads="1"/>
          </p:cNvSpPr>
          <p:nvPr/>
        </p:nvSpPr>
        <p:spPr bwMode="auto">
          <a:xfrm>
            <a:off x="11047413" y="6107113"/>
            <a:ext cx="2159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100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6" name="Line 11"/>
          <p:cNvSpPr>
            <a:spLocks noChangeShapeType="1"/>
          </p:cNvSpPr>
          <p:nvPr/>
        </p:nvSpPr>
        <p:spPr bwMode="auto">
          <a:xfrm flipV="1">
            <a:off x="5873750" y="6026150"/>
            <a:ext cx="0" cy="53975"/>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7" name="Line 12"/>
          <p:cNvSpPr>
            <a:spLocks noChangeShapeType="1"/>
          </p:cNvSpPr>
          <p:nvPr/>
        </p:nvSpPr>
        <p:spPr bwMode="auto">
          <a:xfrm flipV="1">
            <a:off x="6400800" y="6026150"/>
            <a:ext cx="0" cy="26988"/>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8" name="Line 13"/>
          <p:cNvSpPr>
            <a:spLocks noChangeShapeType="1"/>
          </p:cNvSpPr>
          <p:nvPr/>
        </p:nvSpPr>
        <p:spPr bwMode="auto">
          <a:xfrm flipV="1">
            <a:off x="6927850" y="6026150"/>
            <a:ext cx="0" cy="53975"/>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9" name="Line 14"/>
          <p:cNvSpPr>
            <a:spLocks noChangeShapeType="1"/>
          </p:cNvSpPr>
          <p:nvPr/>
        </p:nvSpPr>
        <p:spPr bwMode="auto">
          <a:xfrm flipV="1">
            <a:off x="7451725" y="6026150"/>
            <a:ext cx="0" cy="26988"/>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0" name="Line 15"/>
          <p:cNvSpPr>
            <a:spLocks noChangeShapeType="1"/>
          </p:cNvSpPr>
          <p:nvPr/>
        </p:nvSpPr>
        <p:spPr bwMode="auto">
          <a:xfrm flipV="1">
            <a:off x="7978775" y="6026150"/>
            <a:ext cx="0" cy="53975"/>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1" name="Line 16"/>
          <p:cNvSpPr>
            <a:spLocks noChangeShapeType="1"/>
          </p:cNvSpPr>
          <p:nvPr/>
        </p:nvSpPr>
        <p:spPr bwMode="auto">
          <a:xfrm flipV="1">
            <a:off x="8504238" y="6026150"/>
            <a:ext cx="0" cy="26988"/>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2" name="Line 17"/>
          <p:cNvSpPr>
            <a:spLocks noChangeShapeType="1"/>
          </p:cNvSpPr>
          <p:nvPr/>
        </p:nvSpPr>
        <p:spPr bwMode="auto">
          <a:xfrm flipV="1">
            <a:off x="9031288" y="6026150"/>
            <a:ext cx="0" cy="53975"/>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3" name="Line 18"/>
          <p:cNvSpPr>
            <a:spLocks noChangeShapeType="1"/>
          </p:cNvSpPr>
          <p:nvPr/>
        </p:nvSpPr>
        <p:spPr bwMode="auto">
          <a:xfrm flipV="1">
            <a:off x="9558338" y="6026150"/>
            <a:ext cx="0" cy="26988"/>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4" name="Line 19"/>
          <p:cNvSpPr>
            <a:spLocks noChangeShapeType="1"/>
          </p:cNvSpPr>
          <p:nvPr/>
        </p:nvSpPr>
        <p:spPr bwMode="auto">
          <a:xfrm flipV="1">
            <a:off x="10085388" y="6026150"/>
            <a:ext cx="0" cy="53975"/>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5" name="Line 20"/>
          <p:cNvSpPr>
            <a:spLocks noChangeShapeType="1"/>
          </p:cNvSpPr>
          <p:nvPr/>
        </p:nvSpPr>
        <p:spPr bwMode="auto">
          <a:xfrm flipV="1">
            <a:off x="10609263" y="6026150"/>
            <a:ext cx="0" cy="26988"/>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6" name="Line 21"/>
          <p:cNvSpPr>
            <a:spLocks noChangeShapeType="1"/>
          </p:cNvSpPr>
          <p:nvPr/>
        </p:nvSpPr>
        <p:spPr bwMode="auto">
          <a:xfrm flipV="1">
            <a:off x="11134725" y="6026150"/>
            <a:ext cx="0" cy="53975"/>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7" name="Line 22"/>
          <p:cNvSpPr>
            <a:spLocks noChangeShapeType="1"/>
          </p:cNvSpPr>
          <p:nvPr/>
        </p:nvSpPr>
        <p:spPr bwMode="auto">
          <a:xfrm>
            <a:off x="5842000" y="6026150"/>
            <a:ext cx="5568950" cy="0"/>
          </a:xfrm>
          <a:prstGeom prst="line">
            <a:avLst/>
          </a:prstGeom>
          <a:noFill/>
          <a:ln w="111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8" name="Freeform 23"/>
          <p:cNvSpPr>
            <a:spLocks/>
          </p:cNvSpPr>
          <p:nvPr/>
        </p:nvSpPr>
        <p:spPr bwMode="auto">
          <a:xfrm>
            <a:off x="5838825" y="4657725"/>
            <a:ext cx="1382712" cy="1281113"/>
          </a:xfrm>
          <a:custGeom>
            <a:avLst/>
            <a:gdLst>
              <a:gd name="T0" fmla="*/ 52 w 3805"/>
              <a:gd name="T1" fmla="*/ 3521 h 3528"/>
              <a:gd name="T2" fmla="*/ 122 w 3805"/>
              <a:gd name="T3" fmla="*/ 3521 h 3528"/>
              <a:gd name="T4" fmla="*/ 200 w 3805"/>
              <a:gd name="T5" fmla="*/ 3528 h 3528"/>
              <a:gd name="T6" fmla="*/ 287 w 3805"/>
              <a:gd name="T7" fmla="*/ 3528 h 3528"/>
              <a:gd name="T8" fmla="*/ 374 w 3805"/>
              <a:gd name="T9" fmla="*/ 3528 h 3528"/>
              <a:gd name="T10" fmla="*/ 460 w 3805"/>
              <a:gd name="T11" fmla="*/ 3528 h 3528"/>
              <a:gd name="T12" fmla="*/ 539 w 3805"/>
              <a:gd name="T13" fmla="*/ 3521 h 3528"/>
              <a:gd name="T14" fmla="*/ 582 w 3805"/>
              <a:gd name="T15" fmla="*/ 3464 h 3528"/>
              <a:gd name="T16" fmla="*/ 643 w 3805"/>
              <a:gd name="T17" fmla="*/ 3476 h 3528"/>
              <a:gd name="T18" fmla="*/ 678 w 3805"/>
              <a:gd name="T19" fmla="*/ 2937 h 3528"/>
              <a:gd name="T20" fmla="*/ 791 w 3805"/>
              <a:gd name="T21" fmla="*/ 1882 h 3528"/>
              <a:gd name="T22" fmla="*/ 930 w 3805"/>
              <a:gd name="T23" fmla="*/ 2624 h 3528"/>
              <a:gd name="T24" fmla="*/ 999 w 3805"/>
              <a:gd name="T25" fmla="*/ 3424 h 3528"/>
              <a:gd name="T26" fmla="*/ 1051 w 3805"/>
              <a:gd name="T27" fmla="*/ 3207 h 3528"/>
              <a:gd name="T28" fmla="*/ 1095 w 3805"/>
              <a:gd name="T29" fmla="*/ 2370 h 3528"/>
              <a:gd name="T30" fmla="*/ 1211 w 3805"/>
              <a:gd name="T31" fmla="*/ 3010 h 3528"/>
              <a:gd name="T32" fmla="*/ 1268 w 3805"/>
              <a:gd name="T33" fmla="*/ 3291 h 3528"/>
              <a:gd name="T34" fmla="*/ 1312 w 3805"/>
              <a:gd name="T35" fmla="*/ 1867 h 3528"/>
              <a:gd name="T36" fmla="*/ 1598 w 3805"/>
              <a:gd name="T37" fmla="*/ 2845 h 3528"/>
              <a:gd name="T38" fmla="*/ 1633 w 3805"/>
              <a:gd name="T39" fmla="*/ 3073 h 3528"/>
              <a:gd name="T40" fmla="*/ 1668 w 3805"/>
              <a:gd name="T41" fmla="*/ 3066 h 3528"/>
              <a:gd name="T42" fmla="*/ 1703 w 3805"/>
              <a:gd name="T43" fmla="*/ 2345 h 3528"/>
              <a:gd name="T44" fmla="*/ 1816 w 3805"/>
              <a:gd name="T45" fmla="*/ 2605 h 3528"/>
              <a:gd name="T46" fmla="*/ 1850 w 3805"/>
              <a:gd name="T47" fmla="*/ 3192 h 3528"/>
              <a:gd name="T48" fmla="*/ 1885 w 3805"/>
              <a:gd name="T49" fmla="*/ 3083 h 3528"/>
              <a:gd name="T50" fmla="*/ 1929 w 3805"/>
              <a:gd name="T51" fmla="*/ 2417 h 3528"/>
              <a:gd name="T52" fmla="*/ 2050 w 3805"/>
              <a:gd name="T53" fmla="*/ 1934 h 3528"/>
              <a:gd name="T54" fmla="*/ 2120 w 3805"/>
              <a:gd name="T55" fmla="*/ 2578 h 3528"/>
              <a:gd name="T56" fmla="*/ 2215 w 3805"/>
              <a:gd name="T57" fmla="*/ 2637 h 3528"/>
              <a:gd name="T58" fmla="*/ 2302 w 3805"/>
              <a:gd name="T59" fmla="*/ 2900 h 3528"/>
              <a:gd name="T60" fmla="*/ 2337 w 3805"/>
              <a:gd name="T61" fmla="*/ 3155 h 3528"/>
              <a:gd name="T62" fmla="*/ 2372 w 3805"/>
              <a:gd name="T63" fmla="*/ 3271 h 3528"/>
              <a:gd name="T64" fmla="*/ 2415 w 3805"/>
              <a:gd name="T65" fmla="*/ 3343 h 3528"/>
              <a:gd name="T66" fmla="*/ 2467 w 3805"/>
              <a:gd name="T67" fmla="*/ 3333 h 3528"/>
              <a:gd name="T68" fmla="*/ 2502 w 3805"/>
              <a:gd name="T69" fmla="*/ 3269 h 3528"/>
              <a:gd name="T70" fmla="*/ 2545 w 3805"/>
              <a:gd name="T71" fmla="*/ 3288 h 3528"/>
              <a:gd name="T72" fmla="*/ 2589 w 3805"/>
              <a:gd name="T73" fmla="*/ 3365 h 3528"/>
              <a:gd name="T74" fmla="*/ 2624 w 3805"/>
              <a:gd name="T75" fmla="*/ 3392 h 3528"/>
              <a:gd name="T76" fmla="*/ 2667 w 3805"/>
              <a:gd name="T77" fmla="*/ 3368 h 3528"/>
              <a:gd name="T78" fmla="*/ 2728 w 3805"/>
              <a:gd name="T79" fmla="*/ 3368 h 3528"/>
              <a:gd name="T80" fmla="*/ 2763 w 3805"/>
              <a:gd name="T81" fmla="*/ 3400 h 3528"/>
              <a:gd name="T82" fmla="*/ 2806 w 3805"/>
              <a:gd name="T83" fmla="*/ 3192 h 3528"/>
              <a:gd name="T84" fmla="*/ 2841 w 3805"/>
              <a:gd name="T85" fmla="*/ 2756 h 3528"/>
              <a:gd name="T86" fmla="*/ 2875 w 3805"/>
              <a:gd name="T87" fmla="*/ 1959 h 3528"/>
              <a:gd name="T88" fmla="*/ 3006 w 3805"/>
              <a:gd name="T89" fmla="*/ 1439 h 3528"/>
              <a:gd name="T90" fmla="*/ 3049 w 3805"/>
              <a:gd name="T91" fmla="*/ 2664 h 3528"/>
              <a:gd name="T92" fmla="*/ 3084 w 3805"/>
              <a:gd name="T93" fmla="*/ 2952 h 3528"/>
              <a:gd name="T94" fmla="*/ 3119 w 3805"/>
              <a:gd name="T95" fmla="*/ 3105 h 3528"/>
              <a:gd name="T96" fmla="*/ 3153 w 3805"/>
              <a:gd name="T97" fmla="*/ 3214 h 3528"/>
              <a:gd name="T98" fmla="*/ 3197 w 3805"/>
              <a:gd name="T99" fmla="*/ 3207 h 3528"/>
              <a:gd name="T100" fmla="*/ 3232 w 3805"/>
              <a:gd name="T101" fmla="*/ 3140 h 3528"/>
              <a:gd name="T102" fmla="*/ 3275 w 3805"/>
              <a:gd name="T103" fmla="*/ 3098 h 3528"/>
              <a:gd name="T104" fmla="*/ 3327 w 3805"/>
              <a:gd name="T105" fmla="*/ 3078 h 3528"/>
              <a:gd name="T106" fmla="*/ 3371 w 3805"/>
              <a:gd name="T107" fmla="*/ 3155 h 3528"/>
              <a:gd name="T108" fmla="*/ 3405 w 3805"/>
              <a:gd name="T109" fmla="*/ 3249 h 3528"/>
              <a:gd name="T110" fmla="*/ 3440 w 3805"/>
              <a:gd name="T111" fmla="*/ 3313 h 3528"/>
              <a:gd name="T112" fmla="*/ 3475 w 3805"/>
              <a:gd name="T113" fmla="*/ 3343 h 3528"/>
              <a:gd name="T114" fmla="*/ 3518 w 3805"/>
              <a:gd name="T115" fmla="*/ 3370 h 3528"/>
              <a:gd name="T116" fmla="*/ 3553 w 3805"/>
              <a:gd name="T117" fmla="*/ 3400 h 3528"/>
              <a:gd name="T118" fmla="*/ 3596 w 3805"/>
              <a:gd name="T119" fmla="*/ 3424 h 3528"/>
              <a:gd name="T120" fmla="*/ 3640 w 3805"/>
              <a:gd name="T121" fmla="*/ 3442 h 3528"/>
              <a:gd name="T122" fmla="*/ 3692 w 3805"/>
              <a:gd name="T123" fmla="*/ 3429 h 3528"/>
              <a:gd name="T124" fmla="*/ 3770 w 3805"/>
              <a:gd name="T125" fmla="*/ 3415 h 3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05" h="3528">
                <a:moveTo>
                  <a:pt x="0" y="3519"/>
                </a:moveTo>
                <a:lnTo>
                  <a:pt x="9" y="3519"/>
                </a:lnTo>
                <a:lnTo>
                  <a:pt x="17" y="3519"/>
                </a:lnTo>
                <a:lnTo>
                  <a:pt x="17" y="3521"/>
                </a:lnTo>
                <a:lnTo>
                  <a:pt x="26" y="3521"/>
                </a:lnTo>
                <a:lnTo>
                  <a:pt x="35" y="3521"/>
                </a:lnTo>
                <a:lnTo>
                  <a:pt x="35" y="3519"/>
                </a:lnTo>
                <a:lnTo>
                  <a:pt x="43" y="3519"/>
                </a:lnTo>
                <a:lnTo>
                  <a:pt x="43" y="3521"/>
                </a:lnTo>
                <a:lnTo>
                  <a:pt x="52" y="3521"/>
                </a:lnTo>
                <a:lnTo>
                  <a:pt x="52" y="3519"/>
                </a:lnTo>
                <a:lnTo>
                  <a:pt x="61" y="3519"/>
                </a:lnTo>
                <a:lnTo>
                  <a:pt x="70" y="3519"/>
                </a:lnTo>
                <a:lnTo>
                  <a:pt x="78" y="3519"/>
                </a:lnTo>
                <a:lnTo>
                  <a:pt x="87" y="3519"/>
                </a:lnTo>
                <a:lnTo>
                  <a:pt x="87" y="3521"/>
                </a:lnTo>
                <a:lnTo>
                  <a:pt x="96" y="3521"/>
                </a:lnTo>
                <a:lnTo>
                  <a:pt x="104" y="3521"/>
                </a:lnTo>
                <a:lnTo>
                  <a:pt x="113" y="3521"/>
                </a:lnTo>
                <a:lnTo>
                  <a:pt x="122" y="3521"/>
                </a:lnTo>
                <a:lnTo>
                  <a:pt x="130" y="3521"/>
                </a:lnTo>
                <a:lnTo>
                  <a:pt x="139" y="3521"/>
                </a:lnTo>
                <a:lnTo>
                  <a:pt x="139" y="3524"/>
                </a:lnTo>
                <a:lnTo>
                  <a:pt x="148" y="3528"/>
                </a:lnTo>
                <a:lnTo>
                  <a:pt x="156" y="3528"/>
                </a:lnTo>
                <a:lnTo>
                  <a:pt x="165" y="3528"/>
                </a:lnTo>
                <a:lnTo>
                  <a:pt x="174" y="3528"/>
                </a:lnTo>
                <a:lnTo>
                  <a:pt x="182" y="3528"/>
                </a:lnTo>
                <a:lnTo>
                  <a:pt x="191" y="3528"/>
                </a:lnTo>
                <a:lnTo>
                  <a:pt x="200" y="3528"/>
                </a:lnTo>
                <a:lnTo>
                  <a:pt x="209" y="3528"/>
                </a:lnTo>
                <a:lnTo>
                  <a:pt x="217" y="3528"/>
                </a:lnTo>
                <a:lnTo>
                  <a:pt x="226" y="3528"/>
                </a:lnTo>
                <a:lnTo>
                  <a:pt x="235" y="3528"/>
                </a:lnTo>
                <a:lnTo>
                  <a:pt x="243" y="3528"/>
                </a:lnTo>
                <a:lnTo>
                  <a:pt x="252" y="3528"/>
                </a:lnTo>
                <a:lnTo>
                  <a:pt x="261" y="3528"/>
                </a:lnTo>
                <a:lnTo>
                  <a:pt x="269" y="3528"/>
                </a:lnTo>
                <a:lnTo>
                  <a:pt x="278" y="3528"/>
                </a:lnTo>
                <a:lnTo>
                  <a:pt x="287" y="3528"/>
                </a:lnTo>
                <a:lnTo>
                  <a:pt x="295" y="3528"/>
                </a:lnTo>
                <a:lnTo>
                  <a:pt x="304" y="3528"/>
                </a:lnTo>
                <a:lnTo>
                  <a:pt x="313" y="3528"/>
                </a:lnTo>
                <a:lnTo>
                  <a:pt x="321" y="3528"/>
                </a:lnTo>
                <a:lnTo>
                  <a:pt x="330" y="3528"/>
                </a:lnTo>
                <a:lnTo>
                  <a:pt x="339" y="3528"/>
                </a:lnTo>
                <a:lnTo>
                  <a:pt x="348" y="3528"/>
                </a:lnTo>
                <a:lnTo>
                  <a:pt x="356" y="3528"/>
                </a:lnTo>
                <a:lnTo>
                  <a:pt x="365" y="3528"/>
                </a:lnTo>
                <a:lnTo>
                  <a:pt x="374" y="3528"/>
                </a:lnTo>
                <a:lnTo>
                  <a:pt x="382" y="3528"/>
                </a:lnTo>
                <a:lnTo>
                  <a:pt x="391" y="3528"/>
                </a:lnTo>
                <a:lnTo>
                  <a:pt x="400" y="3528"/>
                </a:lnTo>
                <a:lnTo>
                  <a:pt x="408" y="3528"/>
                </a:lnTo>
                <a:lnTo>
                  <a:pt x="417" y="3528"/>
                </a:lnTo>
                <a:lnTo>
                  <a:pt x="426" y="3528"/>
                </a:lnTo>
                <a:lnTo>
                  <a:pt x="434" y="3528"/>
                </a:lnTo>
                <a:lnTo>
                  <a:pt x="443" y="3528"/>
                </a:lnTo>
                <a:lnTo>
                  <a:pt x="452" y="3528"/>
                </a:lnTo>
                <a:lnTo>
                  <a:pt x="460" y="3528"/>
                </a:lnTo>
                <a:lnTo>
                  <a:pt x="469" y="3528"/>
                </a:lnTo>
                <a:lnTo>
                  <a:pt x="478" y="3528"/>
                </a:lnTo>
                <a:lnTo>
                  <a:pt x="487" y="3528"/>
                </a:lnTo>
                <a:lnTo>
                  <a:pt x="495" y="3528"/>
                </a:lnTo>
                <a:lnTo>
                  <a:pt x="504" y="3528"/>
                </a:lnTo>
                <a:lnTo>
                  <a:pt x="513" y="3526"/>
                </a:lnTo>
                <a:lnTo>
                  <a:pt x="521" y="3526"/>
                </a:lnTo>
                <a:lnTo>
                  <a:pt x="530" y="3526"/>
                </a:lnTo>
                <a:lnTo>
                  <a:pt x="530" y="3524"/>
                </a:lnTo>
                <a:lnTo>
                  <a:pt x="539" y="3521"/>
                </a:lnTo>
                <a:lnTo>
                  <a:pt x="547" y="3509"/>
                </a:lnTo>
                <a:lnTo>
                  <a:pt x="547" y="3496"/>
                </a:lnTo>
                <a:lnTo>
                  <a:pt x="556" y="3486"/>
                </a:lnTo>
                <a:lnTo>
                  <a:pt x="556" y="3484"/>
                </a:lnTo>
                <a:lnTo>
                  <a:pt x="556" y="3476"/>
                </a:lnTo>
                <a:lnTo>
                  <a:pt x="565" y="3472"/>
                </a:lnTo>
                <a:lnTo>
                  <a:pt x="565" y="3469"/>
                </a:lnTo>
                <a:lnTo>
                  <a:pt x="573" y="3467"/>
                </a:lnTo>
                <a:lnTo>
                  <a:pt x="573" y="3464"/>
                </a:lnTo>
                <a:lnTo>
                  <a:pt x="582" y="3464"/>
                </a:lnTo>
                <a:lnTo>
                  <a:pt x="591" y="3464"/>
                </a:lnTo>
                <a:lnTo>
                  <a:pt x="599" y="3462"/>
                </a:lnTo>
                <a:lnTo>
                  <a:pt x="608" y="3462"/>
                </a:lnTo>
                <a:lnTo>
                  <a:pt x="617" y="3462"/>
                </a:lnTo>
                <a:lnTo>
                  <a:pt x="617" y="3464"/>
                </a:lnTo>
                <a:lnTo>
                  <a:pt x="626" y="3464"/>
                </a:lnTo>
                <a:lnTo>
                  <a:pt x="626" y="3467"/>
                </a:lnTo>
                <a:lnTo>
                  <a:pt x="634" y="3472"/>
                </a:lnTo>
                <a:lnTo>
                  <a:pt x="634" y="3476"/>
                </a:lnTo>
                <a:lnTo>
                  <a:pt x="643" y="3476"/>
                </a:lnTo>
                <a:lnTo>
                  <a:pt x="643" y="3464"/>
                </a:lnTo>
                <a:lnTo>
                  <a:pt x="652" y="3420"/>
                </a:lnTo>
                <a:lnTo>
                  <a:pt x="652" y="3382"/>
                </a:lnTo>
                <a:lnTo>
                  <a:pt x="652" y="3338"/>
                </a:lnTo>
                <a:lnTo>
                  <a:pt x="660" y="3291"/>
                </a:lnTo>
                <a:lnTo>
                  <a:pt x="660" y="3207"/>
                </a:lnTo>
                <a:lnTo>
                  <a:pt x="669" y="3120"/>
                </a:lnTo>
                <a:lnTo>
                  <a:pt x="669" y="3061"/>
                </a:lnTo>
                <a:lnTo>
                  <a:pt x="678" y="3001"/>
                </a:lnTo>
                <a:lnTo>
                  <a:pt x="678" y="2937"/>
                </a:lnTo>
                <a:lnTo>
                  <a:pt x="678" y="2924"/>
                </a:lnTo>
                <a:lnTo>
                  <a:pt x="686" y="2761"/>
                </a:lnTo>
                <a:lnTo>
                  <a:pt x="705" y="2608"/>
                </a:lnTo>
                <a:lnTo>
                  <a:pt x="721" y="2981"/>
                </a:lnTo>
                <a:lnTo>
                  <a:pt x="730" y="3323"/>
                </a:lnTo>
                <a:lnTo>
                  <a:pt x="738" y="3323"/>
                </a:lnTo>
                <a:lnTo>
                  <a:pt x="758" y="2655"/>
                </a:lnTo>
                <a:cubicBezTo>
                  <a:pt x="758" y="2570"/>
                  <a:pt x="771" y="2485"/>
                  <a:pt x="771" y="2405"/>
                </a:cubicBezTo>
                <a:lnTo>
                  <a:pt x="791" y="2117"/>
                </a:lnTo>
                <a:lnTo>
                  <a:pt x="791" y="1882"/>
                </a:lnTo>
                <a:lnTo>
                  <a:pt x="799" y="1496"/>
                </a:lnTo>
                <a:lnTo>
                  <a:pt x="799" y="1189"/>
                </a:lnTo>
                <a:lnTo>
                  <a:pt x="804" y="0"/>
                </a:lnTo>
                <a:lnTo>
                  <a:pt x="851" y="1"/>
                </a:lnTo>
                <a:lnTo>
                  <a:pt x="860" y="2827"/>
                </a:lnTo>
                <a:lnTo>
                  <a:pt x="877" y="2704"/>
                </a:lnTo>
                <a:lnTo>
                  <a:pt x="887" y="2634"/>
                </a:lnTo>
                <a:lnTo>
                  <a:pt x="889" y="2738"/>
                </a:lnTo>
                <a:lnTo>
                  <a:pt x="900" y="2848"/>
                </a:lnTo>
                <a:lnTo>
                  <a:pt x="930" y="2624"/>
                </a:lnTo>
                <a:lnTo>
                  <a:pt x="945" y="2758"/>
                </a:lnTo>
                <a:lnTo>
                  <a:pt x="973" y="3058"/>
                </a:lnTo>
                <a:lnTo>
                  <a:pt x="973" y="3165"/>
                </a:lnTo>
                <a:lnTo>
                  <a:pt x="982" y="3239"/>
                </a:lnTo>
                <a:lnTo>
                  <a:pt x="982" y="3298"/>
                </a:lnTo>
                <a:lnTo>
                  <a:pt x="990" y="3360"/>
                </a:lnTo>
                <a:lnTo>
                  <a:pt x="990" y="3375"/>
                </a:lnTo>
                <a:lnTo>
                  <a:pt x="990" y="3407"/>
                </a:lnTo>
                <a:lnTo>
                  <a:pt x="999" y="3420"/>
                </a:lnTo>
                <a:lnTo>
                  <a:pt x="999" y="3424"/>
                </a:lnTo>
                <a:lnTo>
                  <a:pt x="1008" y="3429"/>
                </a:lnTo>
                <a:lnTo>
                  <a:pt x="1008" y="3437"/>
                </a:lnTo>
                <a:lnTo>
                  <a:pt x="1016" y="3439"/>
                </a:lnTo>
                <a:lnTo>
                  <a:pt x="1025" y="3439"/>
                </a:lnTo>
                <a:lnTo>
                  <a:pt x="1034" y="3439"/>
                </a:lnTo>
                <a:lnTo>
                  <a:pt x="1043" y="3402"/>
                </a:lnTo>
                <a:lnTo>
                  <a:pt x="1043" y="3348"/>
                </a:lnTo>
                <a:lnTo>
                  <a:pt x="1043" y="3271"/>
                </a:lnTo>
                <a:lnTo>
                  <a:pt x="1051" y="3219"/>
                </a:lnTo>
                <a:lnTo>
                  <a:pt x="1051" y="3207"/>
                </a:lnTo>
                <a:lnTo>
                  <a:pt x="1060" y="3204"/>
                </a:lnTo>
                <a:lnTo>
                  <a:pt x="1060" y="3135"/>
                </a:lnTo>
                <a:lnTo>
                  <a:pt x="1069" y="3006"/>
                </a:lnTo>
                <a:lnTo>
                  <a:pt x="1069" y="2910"/>
                </a:lnTo>
                <a:lnTo>
                  <a:pt x="1069" y="2751"/>
                </a:lnTo>
                <a:lnTo>
                  <a:pt x="1077" y="2630"/>
                </a:lnTo>
                <a:lnTo>
                  <a:pt x="1077" y="2573"/>
                </a:lnTo>
                <a:lnTo>
                  <a:pt x="1086" y="2496"/>
                </a:lnTo>
                <a:lnTo>
                  <a:pt x="1086" y="2427"/>
                </a:lnTo>
                <a:lnTo>
                  <a:pt x="1095" y="2370"/>
                </a:lnTo>
                <a:lnTo>
                  <a:pt x="1095" y="2167"/>
                </a:lnTo>
                <a:lnTo>
                  <a:pt x="1095" y="1981"/>
                </a:lnTo>
                <a:lnTo>
                  <a:pt x="1103" y="1860"/>
                </a:lnTo>
                <a:lnTo>
                  <a:pt x="1103" y="1763"/>
                </a:lnTo>
                <a:lnTo>
                  <a:pt x="1112" y="1298"/>
                </a:lnTo>
                <a:lnTo>
                  <a:pt x="1112" y="1174"/>
                </a:lnTo>
                <a:lnTo>
                  <a:pt x="1121" y="733"/>
                </a:lnTo>
                <a:lnTo>
                  <a:pt x="1121" y="0"/>
                </a:lnTo>
                <a:lnTo>
                  <a:pt x="1147" y="1"/>
                </a:lnTo>
                <a:lnTo>
                  <a:pt x="1211" y="3010"/>
                </a:lnTo>
                <a:lnTo>
                  <a:pt x="1234" y="2764"/>
                </a:lnTo>
                <a:lnTo>
                  <a:pt x="1238" y="2898"/>
                </a:lnTo>
                <a:lnTo>
                  <a:pt x="1242" y="2984"/>
                </a:lnTo>
                <a:lnTo>
                  <a:pt x="1251" y="3174"/>
                </a:lnTo>
                <a:lnTo>
                  <a:pt x="1251" y="3244"/>
                </a:lnTo>
                <a:lnTo>
                  <a:pt x="1260" y="3281"/>
                </a:lnTo>
                <a:lnTo>
                  <a:pt x="1260" y="3316"/>
                </a:lnTo>
                <a:lnTo>
                  <a:pt x="1260" y="3358"/>
                </a:lnTo>
                <a:lnTo>
                  <a:pt x="1268" y="3365"/>
                </a:lnTo>
                <a:lnTo>
                  <a:pt x="1268" y="3291"/>
                </a:lnTo>
                <a:lnTo>
                  <a:pt x="1277" y="3229"/>
                </a:lnTo>
                <a:lnTo>
                  <a:pt x="1277" y="3068"/>
                </a:lnTo>
                <a:lnTo>
                  <a:pt x="1286" y="3011"/>
                </a:lnTo>
                <a:lnTo>
                  <a:pt x="1286" y="2773"/>
                </a:lnTo>
                <a:lnTo>
                  <a:pt x="1286" y="2657"/>
                </a:lnTo>
                <a:lnTo>
                  <a:pt x="1294" y="2516"/>
                </a:lnTo>
                <a:lnTo>
                  <a:pt x="1294" y="2464"/>
                </a:lnTo>
                <a:lnTo>
                  <a:pt x="1303" y="2357"/>
                </a:lnTo>
                <a:lnTo>
                  <a:pt x="1303" y="2147"/>
                </a:lnTo>
                <a:lnTo>
                  <a:pt x="1312" y="1867"/>
                </a:lnTo>
                <a:lnTo>
                  <a:pt x="1312" y="1632"/>
                </a:lnTo>
                <a:lnTo>
                  <a:pt x="1312" y="1454"/>
                </a:lnTo>
                <a:lnTo>
                  <a:pt x="1320" y="1182"/>
                </a:lnTo>
                <a:lnTo>
                  <a:pt x="1320" y="1"/>
                </a:lnTo>
                <a:lnTo>
                  <a:pt x="1581" y="1"/>
                </a:lnTo>
                <a:lnTo>
                  <a:pt x="1581" y="2491"/>
                </a:lnTo>
                <a:lnTo>
                  <a:pt x="1581" y="2682"/>
                </a:lnTo>
                <a:lnTo>
                  <a:pt x="1590" y="2754"/>
                </a:lnTo>
                <a:lnTo>
                  <a:pt x="1590" y="2811"/>
                </a:lnTo>
                <a:lnTo>
                  <a:pt x="1598" y="2845"/>
                </a:lnTo>
                <a:lnTo>
                  <a:pt x="1598" y="2867"/>
                </a:lnTo>
                <a:lnTo>
                  <a:pt x="1607" y="2895"/>
                </a:lnTo>
                <a:lnTo>
                  <a:pt x="1607" y="2917"/>
                </a:lnTo>
                <a:lnTo>
                  <a:pt x="1607" y="2934"/>
                </a:lnTo>
                <a:lnTo>
                  <a:pt x="1616" y="2964"/>
                </a:lnTo>
                <a:lnTo>
                  <a:pt x="1616" y="2986"/>
                </a:lnTo>
                <a:lnTo>
                  <a:pt x="1625" y="3004"/>
                </a:lnTo>
                <a:lnTo>
                  <a:pt x="1625" y="3026"/>
                </a:lnTo>
                <a:lnTo>
                  <a:pt x="1633" y="3056"/>
                </a:lnTo>
                <a:lnTo>
                  <a:pt x="1633" y="3073"/>
                </a:lnTo>
                <a:lnTo>
                  <a:pt x="1633" y="3098"/>
                </a:lnTo>
                <a:lnTo>
                  <a:pt x="1642" y="3135"/>
                </a:lnTo>
                <a:lnTo>
                  <a:pt x="1642" y="3157"/>
                </a:lnTo>
                <a:lnTo>
                  <a:pt x="1651" y="3174"/>
                </a:lnTo>
                <a:lnTo>
                  <a:pt x="1651" y="3199"/>
                </a:lnTo>
                <a:lnTo>
                  <a:pt x="1659" y="3217"/>
                </a:lnTo>
                <a:lnTo>
                  <a:pt x="1659" y="3229"/>
                </a:lnTo>
                <a:lnTo>
                  <a:pt x="1659" y="3214"/>
                </a:lnTo>
                <a:lnTo>
                  <a:pt x="1668" y="3177"/>
                </a:lnTo>
                <a:lnTo>
                  <a:pt x="1668" y="3066"/>
                </a:lnTo>
                <a:lnTo>
                  <a:pt x="1677" y="2966"/>
                </a:lnTo>
                <a:lnTo>
                  <a:pt x="1677" y="2867"/>
                </a:lnTo>
                <a:lnTo>
                  <a:pt x="1677" y="2801"/>
                </a:lnTo>
                <a:lnTo>
                  <a:pt x="1685" y="2783"/>
                </a:lnTo>
                <a:lnTo>
                  <a:pt x="1685" y="2778"/>
                </a:lnTo>
                <a:lnTo>
                  <a:pt x="1694" y="2776"/>
                </a:lnTo>
                <a:lnTo>
                  <a:pt x="1694" y="2749"/>
                </a:lnTo>
                <a:lnTo>
                  <a:pt x="1703" y="2694"/>
                </a:lnTo>
                <a:lnTo>
                  <a:pt x="1703" y="2506"/>
                </a:lnTo>
                <a:lnTo>
                  <a:pt x="1703" y="2345"/>
                </a:lnTo>
                <a:lnTo>
                  <a:pt x="1711" y="2177"/>
                </a:lnTo>
                <a:lnTo>
                  <a:pt x="1711" y="2093"/>
                </a:lnTo>
                <a:lnTo>
                  <a:pt x="1720" y="1852"/>
                </a:lnTo>
                <a:lnTo>
                  <a:pt x="1720" y="1739"/>
                </a:lnTo>
                <a:lnTo>
                  <a:pt x="1729" y="1489"/>
                </a:lnTo>
                <a:lnTo>
                  <a:pt x="1731" y="0"/>
                </a:lnTo>
                <a:lnTo>
                  <a:pt x="1807" y="1"/>
                </a:lnTo>
                <a:lnTo>
                  <a:pt x="1807" y="2268"/>
                </a:lnTo>
                <a:lnTo>
                  <a:pt x="1807" y="2474"/>
                </a:lnTo>
                <a:lnTo>
                  <a:pt x="1816" y="2605"/>
                </a:lnTo>
                <a:lnTo>
                  <a:pt x="1816" y="2734"/>
                </a:lnTo>
                <a:lnTo>
                  <a:pt x="1824" y="2818"/>
                </a:lnTo>
                <a:lnTo>
                  <a:pt x="1824" y="2867"/>
                </a:lnTo>
                <a:lnTo>
                  <a:pt x="1824" y="2919"/>
                </a:lnTo>
                <a:lnTo>
                  <a:pt x="1833" y="2959"/>
                </a:lnTo>
                <a:lnTo>
                  <a:pt x="1833" y="3036"/>
                </a:lnTo>
                <a:lnTo>
                  <a:pt x="1842" y="3078"/>
                </a:lnTo>
                <a:lnTo>
                  <a:pt x="1842" y="3115"/>
                </a:lnTo>
                <a:lnTo>
                  <a:pt x="1850" y="3142"/>
                </a:lnTo>
                <a:lnTo>
                  <a:pt x="1850" y="3192"/>
                </a:lnTo>
                <a:lnTo>
                  <a:pt x="1850" y="3199"/>
                </a:lnTo>
                <a:lnTo>
                  <a:pt x="1859" y="3217"/>
                </a:lnTo>
                <a:lnTo>
                  <a:pt x="1859" y="3224"/>
                </a:lnTo>
                <a:lnTo>
                  <a:pt x="1868" y="3221"/>
                </a:lnTo>
                <a:lnTo>
                  <a:pt x="1868" y="3207"/>
                </a:lnTo>
                <a:lnTo>
                  <a:pt x="1876" y="3184"/>
                </a:lnTo>
                <a:lnTo>
                  <a:pt x="1876" y="3155"/>
                </a:lnTo>
                <a:lnTo>
                  <a:pt x="1876" y="3130"/>
                </a:lnTo>
                <a:lnTo>
                  <a:pt x="1885" y="3110"/>
                </a:lnTo>
                <a:lnTo>
                  <a:pt x="1885" y="3083"/>
                </a:lnTo>
                <a:lnTo>
                  <a:pt x="1894" y="3041"/>
                </a:lnTo>
                <a:lnTo>
                  <a:pt x="1894" y="3038"/>
                </a:lnTo>
                <a:lnTo>
                  <a:pt x="1903" y="2954"/>
                </a:lnTo>
                <a:lnTo>
                  <a:pt x="1903" y="2900"/>
                </a:lnTo>
                <a:lnTo>
                  <a:pt x="1903" y="2863"/>
                </a:lnTo>
                <a:lnTo>
                  <a:pt x="1911" y="2823"/>
                </a:lnTo>
                <a:lnTo>
                  <a:pt x="1911" y="2734"/>
                </a:lnTo>
                <a:lnTo>
                  <a:pt x="1920" y="2650"/>
                </a:lnTo>
                <a:lnTo>
                  <a:pt x="1920" y="2546"/>
                </a:lnTo>
                <a:lnTo>
                  <a:pt x="1929" y="2417"/>
                </a:lnTo>
                <a:lnTo>
                  <a:pt x="1929" y="2288"/>
                </a:lnTo>
                <a:lnTo>
                  <a:pt x="1929" y="2117"/>
                </a:lnTo>
                <a:lnTo>
                  <a:pt x="1937" y="1791"/>
                </a:lnTo>
                <a:lnTo>
                  <a:pt x="1937" y="1617"/>
                </a:lnTo>
                <a:lnTo>
                  <a:pt x="1946" y="1209"/>
                </a:lnTo>
                <a:lnTo>
                  <a:pt x="1946" y="1102"/>
                </a:lnTo>
                <a:lnTo>
                  <a:pt x="1955" y="1"/>
                </a:lnTo>
                <a:lnTo>
                  <a:pt x="2050" y="0"/>
                </a:lnTo>
                <a:lnTo>
                  <a:pt x="2050" y="1563"/>
                </a:lnTo>
                <a:lnTo>
                  <a:pt x="2050" y="1934"/>
                </a:lnTo>
                <a:lnTo>
                  <a:pt x="2059" y="2055"/>
                </a:lnTo>
                <a:lnTo>
                  <a:pt x="2059" y="2135"/>
                </a:lnTo>
                <a:lnTo>
                  <a:pt x="2068" y="2167"/>
                </a:lnTo>
                <a:lnTo>
                  <a:pt x="2068" y="2172"/>
                </a:lnTo>
                <a:lnTo>
                  <a:pt x="2094" y="2179"/>
                </a:lnTo>
                <a:lnTo>
                  <a:pt x="2102" y="2335"/>
                </a:lnTo>
                <a:lnTo>
                  <a:pt x="2102" y="2355"/>
                </a:lnTo>
                <a:lnTo>
                  <a:pt x="2111" y="2365"/>
                </a:lnTo>
                <a:lnTo>
                  <a:pt x="2111" y="2390"/>
                </a:lnTo>
                <a:lnTo>
                  <a:pt x="2120" y="2578"/>
                </a:lnTo>
                <a:lnTo>
                  <a:pt x="2128" y="2640"/>
                </a:lnTo>
                <a:lnTo>
                  <a:pt x="2137" y="2741"/>
                </a:lnTo>
                <a:lnTo>
                  <a:pt x="2146" y="2585"/>
                </a:lnTo>
                <a:lnTo>
                  <a:pt x="2154" y="2419"/>
                </a:lnTo>
                <a:lnTo>
                  <a:pt x="2154" y="2409"/>
                </a:lnTo>
                <a:lnTo>
                  <a:pt x="2163" y="2303"/>
                </a:lnTo>
                <a:lnTo>
                  <a:pt x="2168" y="2246"/>
                </a:lnTo>
                <a:lnTo>
                  <a:pt x="2181" y="2219"/>
                </a:lnTo>
                <a:lnTo>
                  <a:pt x="2202" y="2366"/>
                </a:lnTo>
                <a:lnTo>
                  <a:pt x="2215" y="2637"/>
                </a:lnTo>
                <a:lnTo>
                  <a:pt x="2224" y="2637"/>
                </a:lnTo>
                <a:lnTo>
                  <a:pt x="2247" y="2569"/>
                </a:lnTo>
                <a:lnTo>
                  <a:pt x="2259" y="2610"/>
                </a:lnTo>
                <a:lnTo>
                  <a:pt x="2266" y="2650"/>
                </a:lnTo>
                <a:lnTo>
                  <a:pt x="2278" y="2682"/>
                </a:lnTo>
                <a:lnTo>
                  <a:pt x="2285" y="2729"/>
                </a:lnTo>
                <a:lnTo>
                  <a:pt x="2293" y="2771"/>
                </a:lnTo>
                <a:lnTo>
                  <a:pt x="2293" y="2798"/>
                </a:lnTo>
                <a:lnTo>
                  <a:pt x="2293" y="2853"/>
                </a:lnTo>
                <a:lnTo>
                  <a:pt x="2302" y="2900"/>
                </a:lnTo>
                <a:lnTo>
                  <a:pt x="2302" y="2934"/>
                </a:lnTo>
                <a:lnTo>
                  <a:pt x="2311" y="2976"/>
                </a:lnTo>
                <a:lnTo>
                  <a:pt x="2311" y="3001"/>
                </a:lnTo>
                <a:lnTo>
                  <a:pt x="2319" y="3028"/>
                </a:lnTo>
                <a:lnTo>
                  <a:pt x="2319" y="3073"/>
                </a:lnTo>
                <a:lnTo>
                  <a:pt x="2319" y="3095"/>
                </a:lnTo>
                <a:lnTo>
                  <a:pt x="2328" y="3115"/>
                </a:lnTo>
                <a:lnTo>
                  <a:pt x="2328" y="3122"/>
                </a:lnTo>
                <a:lnTo>
                  <a:pt x="2337" y="3142"/>
                </a:lnTo>
                <a:lnTo>
                  <a:pt x="2337" y="3155"/>
                </a:lnTo>
                <a:lnTo>
                  <a:pt x="2346" y="3172"/>
                </a:lnTo>
                <a:lnTo>
                  <a:pt x="2346" y="3187"/>
                </a:lnTo>
                <a:lnTo>
                  <a:pt x="2346" y="3202"/>
                </a:lnTo>
                <a:lnTo>
                  <a:pt x="2354" y="3214"/>
                </a:lnTo>
                <a:lnTo>
                  <a:pt x="2354" y="3226"/>
                </a:lnTo>
                <a:lnTo>
                  <a:pt x="2363" y="3234"/>
                </a:lnTo>
                <a:lnTo>
                  <a:pt x="2363" y="3251"/>
                </a:lnTo>
                <a:lnTo>
                  <a:pt x="2363" y="3254"/>
                </a:lnTo>
                <a:lnTo>
                  <a:pt x="2372" y="3264"/>
                </a:lnTo>
                <a:lnTo>
                  <a:pt x="2372" y="3271"/>
                </a:lnTo>
                <a:lnTo>
                  <a:pt x="2380" y="3278"/>
                </a:lnTo>
                <a:lnTo>
                  <a:pt x="2380" y="3283"/>
                </a:lnTo>
                <a:lnTo>
                  <a:pt x="2389" y="3291"/>
                </a:lnTo>
                <a:lnTo>
                  <a:pt x="2389" y="3303"/>
                </a:lnTo>
                <a:lnTo>
                  <a:pt x="2398" y="3313"/>
                </a:lnTo>
                <a:lnTo>
                  <a:pt x="2398" y="3321"/>
                </a:lnTo>
                <a:lnTo>
                  <a:pt x="2406" y="3323"/>
                </a:lnTo>
                <a:lnTo>
                  <a:pt x="2406" y="3328"/>
                </a:lnTo>
                <a:lnTo>
                  <a:pt x="2415" y="3335"/>
                </a:lnTo>
                <a:lnTo>
                  <a:pt x="2415" y="3343"/>
                </a:lnTo>
                <a:lnTo>
                  <a:pt x="2415" y="3348"/>
                </a:lnTo>
                <a:lnTo>
                  <a:pt x="2424" y="3350"/>
                </a:lnTo>
                <a:lnTo>
                  <a:pt x="2432" y="3353"/>
                </a:lnTo>
                <a:lnTo>
                  <a:pt x="2432" y="3350"/>
                </a:lnTo>
                <a:lnTo>
                  <a:pt x="2441" y="3348"/>
                </a:lnTo>
                <a:lnTo>
                  <a:pt x="2441" y="3345"/>
                </a:lnTo>
                <a:lnTo>
                  <a:pt x="2450" y="3343"/>
                </a:lnTo>
                <a:lnTo>
                  <a:pt x="2458" y="3343"/>
                </a:lnTo>
                <a:lnTo>
                  <a:pt x="2458" y="3338"/>
                </a:lnTo>
                <a:lnTo>
                  <a:pt x="2467" y="3333"/>
                </a:lnTo>
                <a:lnTo>
                  <a:pt x="2467" y="3328"/>
                </a:lnTo>
                <a:lnTo>
                  <a:pt x="2467" y="3321"/>
                </a:lnTo>
                <a:lnTo>
                  <a:pt x="2476" y="3308"/>
                </a:lnTo>
                <a:lnTo>
                  <a:pt x="2476" y="3298"/>
                </a:lnTo>
                <a:lnTo>
                  <a:pt x="2485" y="3283"/>
                </a:lnTo>
                <a:lnTo>
                  <a:pt x="2485" y="3276"/>
                </a:lnTo>
                <a:lnTo>
                  <a:pt x="2493" y="3273"/>
                </a:lnTo>
                <a:lnTo>
                  <a:pt x="2493" y="3271"/>
                </a:lnTo>
                <a:lnTo>
                  <a:pt x="2493" y="3269"/>
                </a:lnTo>
                <a:lnTo>
                  <a:pt x="2502" y="3269"/>
                </a:lnTo>
                <a:lnTo>
                  <a:pt x="2511" y="3269"/>
                </a:lnTo>
                <a:lnTo>
                  <a:pt x="2511" y="3266"/>
                </a:lnTo>
                <a:lnTo>
                  <a:pt x="2519" y="3266"/>
                </a:lnTo>
                <a:lnTo>
                  <a:pt x="2528" y="3266"/>
                </a:lnTo>
                <a:lnTo>
                  <a:pt x="2528" y="3269"/>
                </a:lnTo>
                <a:lnTo>
                  <a:pt x="2537" y="3271"/>
                </a:lnTo>
                <a:lnTo>
                  <a:pt x="2537" y="3273"/>
                </a:lnTo>
                <a:lnTo>
                  <a:pt x="2537" y="3283"/>
                </a:lnTo>
                <a:lnTo>
                  <a:pt x="2545" y="3286"/>
                </a:lnTo>
                <a:lnTo>
                  <a:pt x="2545" y="3288"/>
                </a:lnTo>
                <a:lnTo>
                  <a:pt x="2554" y="3301"/>
                </a:lnTo>
                <a:lnTo>
                  <a:pt x="2554" y="3303"/>
                </a:lnTo>
                <a:lnTo>
                  <a:pt x="2563" y="3313"/>
                </a:lnTo>
                <a:lnTo>
                  <a:pt x="2563" y="3323"/>
                </a:lnTo>
                <a:lnTo>
                  <a:pt x="2563" y="3330"/>
                </a:lnTo>
                <a:lnTo>
                  <a:pt x="2571" y="3335"/>
                </a:lnTo>
                <a:lnTo>
                  <a:pt x="2571" y="3345"/>
                </a:lnTo>
                <a:lnTo>
                  <a:pt x="2580" y="3355"/>
                </a:lnTo>
                <a:lnTo>
                  <a:pt x="2580" y="3360"/>
                </a:lnTo>
                <a:lnTo>
                  <a:pt x="2589" y="3365"/>
                </a:lnTo>
                <a:lnTo>
                  <a:pt x="2589" y="3368"/>
                </a:lnTo>
                <a:lnTo>
                  <a:pt x="2589" y="3372"/>
                </a:lnTo>
                <a:lnTo>
                  <a:pt x="2597" y="3375"/>
                </a:lnTo>
                <a:lnTo>
                  <a:pt x="2597" y="3380"/>
                </a:lnTo>
                <a:lnTo>
                  <a:pt x="2606" y="3382"/>
                </a:lnTo>
                <a:lnTo>
                  <a:pt x="2606" y="3385"/>
                </a:lnTo>
                <a:lnTo>
                  <a:pt x="2615" y="3387"/>
                </a:lnTo>
                <a:lnTo>
                  <a:pt x="2615" y="3390"/>
                </a:lnTo>
                <a:lnTo>
                  <a:pt x="2624" y="3390"/>
                </a:lnTo>
                <a:lnTo>
                  <a:pt x="2624" y="3392"/>
                </a:lnTo>
                <a:lnTo>
                  <a:pt x="2632" y="3392"/>
                </a:lnTo>
                <a:lnTo>
                  <a:pt x="2632" y="3390"/>
                </a:lnTo>
                <a:lnTo>
                  <a:pt x="2641" y="3385"/>
                </a:lnTo>
                <a:lnTo>
                  <a:pt x="2641" y="3380"/>
                </a:lnTo>
                <a:lnTo>
                  <a:pt x="2641" y="3377"/>
                </a:lnTo>
                <a:lnTo>
                  <a:pt x="2650" y="3375"/>
                </a:lnTo>
                <a:lnTo>
                  <a:pt x="2650" y="3372"/>
                </a:lnTo>
                <a:lnTo>
                  <a:pt x="2658" y="3370"/>
                </a:lnTo>
                <a:lnTo>
                  <a:pt x="2658" y="3368"/>
                </a:lnTo>
                <a:lnTo>
                  <a:pt x="2667" y="3368"/>
                </a:lnTo>
                <a:lnTo>
                  <a:pt x="2667" y="3365"/>
                </a:lnTo>
                <a:lnTo>
                  <a:pt x="2676" y="3365"/>
                </a:lnTo>
                <a:lnTo>
                  <a:pt x="2684" y="3365"/>
                </a:lnTo>
                <a:lnTo>
                  <a:pt x="2684" y="3363"/>
                </a:lnTo>
                <a:lnTo>
                  <a:pt x="2693" y="3363"/>
                </a:lnTo>
                <a:lnTo>
                  <a:pt x="2702" y="3363"/>
                </a:lnTo>
                <a:lnTo>
                  <a:pt x="2710" y="3363"/>
                </a:lnTo>
                <a:lnTo>
                  <a:pt x="2719" y="3365"/>
                </a:lnTo>
                <a:lnTo>
                  <a:pt x="2728" y="3365"/>
                </a:lnTo>
                <a:lnTo>
                  <a:pt x="2728" y="3368"/>
                </a:lnTo>
                <a:lnTo>
                  <a:pt x="2736" y="3368"/>
                </a:lnTo>
                <a:lnTo>
                  <a:pt x="2736" y="3370"/>
                </a:lnTo>
                <a:lnTo>
                  <a:pt x="2736" y="3375"/>
                </a:lnTo>
                <a:lnTo>
                  <a:pt x="2745" y="3377"/>
                </a:lnTo>
                <a:lnTo>
                  <a:pt x="2745" y="3382"/>
                </a:lnTo>
                <a:lnTo>
                  <a:pt x="2754" y="3387"/>
                </a:lnTo>
                <a:lnTo>
                  <a:pt x="2754" y="3390"/>
                </a:lnTo>
                <a:lnTo>
                  <a:pt x="2763" y="3395"/>
                </a:lnTo>
                <a:lnTo>
                  <a:pt x="2763" y="3397"/>
                </a:lnTo>
                <a:lnTo>
                  <a:pt x="2763" y="3400"/>
                </a:lnTo>
                <a:lnTo>
                  <a:pt x="2771" y="3402"/>
                </a:lnTo>
                <a:lnTo>
                  <a:pt x="2771" y="3400"/>
                </a:lnTo>
                <a:lnTo>
                  <a:pt x="2780" y="3392"/>
                </a:lnTo>
                <a:lnTo>
                  <a:pt x="2780" y="3377"/>
                </a:lnTo>
                <a:lnTo>
                  <a:pt x="2780" y="3355"/>
                </a:lnTo>
                <a:lnTo>
                  <a:pt x="2789" y="3330"/>
                </a:lnTo>
                <a:lnTo>
                  <a:pt x="2789" y="3301"/>
                </a:lnTo>
                <a:lnTo>
                  <a:pt x="2797" y="3271"/>
                </a:lnTo>
                <a:lnTo>
                  <a:pt x="2797" y="3236"/>
                </a:lnTo>
                <a:lnTo>
                  <a:pt x="2806" y="3192"/>
                </a:lnTo>
                <a:lnTo>
                  <a:pt x="2806" y="3147"/>
                </a:lnTo>
                <a:lnTo>
                  <a:pt x="2806" y="3100"/>
                </a:lnTo>
                <a:lnTo>
                  <a:pt x="2815" y="3066"/>
                </a:lnTo>
                <a:lnTo>
                  <a:pt x="2815" y="3051"/>
                </a:lnTo>
                <a:lnTo>
                  <a:pt x="2823" y="2979"/>
                </a:lnTo>
                <a:lnTo>
                  <a:pt x="2823" y="2937"/>
                </a:lnTo>
                <a:lnTo>
                  <a:pt x="2832" y="2892"/>
                </a:lnTo>
                <a:lnTo>
                  <a:pt x="2832" y="2843"/>
                </a:lnTo>
                <a:lnTo>
                  <a:pt x="2832" y="2828"/>
                </a:lnTo>
                <a:lnTo>
                  <a:pt x="2841" y="2756"/>
                </a:lnTo>
                <a:lnTo>
                  <a:pt x="2841" y="2721"/>
                </a:lnTo>
                <a:lnTo>
                  <a:pt x="2849" y="2684"/>
                </a:lnTo>
                <a:lnTo>
                  <a:pt x="2849" y="2605"/>
                </a:lnTo>
                <a:lnTo>
                  <a:pt x="2858" y="2558"/>
                </a:lnTo>
                <a:lnTo>
                  <a:pt x="2858" y="2466"/>
                </a:lnTo>
                <a:lnTo>
                  <a:pt x="2858" y="2395"/>
                </a:lnTo>
                <a:lnTo>
                  <a:pt x="2867" y="2310"/>
                </a:lnTo>
                <a:lnTo>
                  <a:pt x="2867" y="2182"/>
                </a:lnTo>
                <a:lnTo>
                  <a:pt x="2875" y="2100"/>
                </a:lnTo>
                <a:lnTo>
                  <a:pt x="2875" y="1959"/>
                </a:lnTo>
                <a:lnTo>
                  <a:pt x="2884" y="1847"/>
                </a:lnTo>
                <a:lnTo>
                  <a:pt x="2884" y="1696"/>
                </a:lnTo>
                <a:lnTo>
                  <a:pt x="2884" y="1523"/>
                </a:lnTo>
                <a:lnTo>
                  <a:pt x="2893" y="1432"/>
                </a:lnTo>
                <a:lnTo>
                  <a:pt x="2893" y="1186"/>
                </a:lnTo>
                <a:lnTo>
                  <a:pt x="2902" y="860"/>
                </a:lnTo>
                <a:lnTo>
                  <a:pt x="2902" y="1"/>
                </a:lnTo>
                <a:lnTo>
                  <a:pt x="3006" y="1"/>
                </a:lnTo>
                <a:lnTo>
                  <a:pt x="3006" y="1164"/>
                </a:lnTo>
                <a:lnTo>
                  <a:pt x="3006" y="1439"/>
                </a:lnTo>
                <a:lnTo>
                  <a:pt x="3014" y="1956"/>
                </a:lnTo>
                <a:lnTo>
                  <a:pt x="3014" y="1976"/>
                </a:lnTo>
                <a:lnTo>
                  <a:pt x="3023" y="2244"/>
                </a:lnTo>
                <a:lnTo>
                  <a:pt x="3023" y="2345"/>
                </a:lnTo>
                <a:lnTo>
                  <a:pt x="3032" y="2422"/>
                </a:lnTo>
                <a:lnTo>
                  <a:pt x="3032" y="2506"/>
                </a:lnTo>
                <a:lnTo>
                  <a:pt x="3032" y="2526"/>
                </a:lnTo>
                <a:lnTo>
                  <a:pt x="3041" y="2585"/>
                </a:lnTo>
                <a:lnTo>
                  <a:pt x="3041" y="2637"/>
                </a:lnTo>
                <a:lnTo>
                  <a:pt x="3049" y="2664"/>
                </a:lnTo>
                <a:lnTo>
                  <a:pt x="3049" y="2682"/>
                </a:lnTo>
                <a:lnTo>
                  <a:pt x="3058" y="2729"/>
                </a:lnTo>
                <a:lnTo>
                  <a:pt x="3058" y="2749"/>
                </a:lnTo>
                <a:lnTo>
                  <a:pt x="3058" y="2788"/>
                </a:lnTo>
                <a:lnTo>
                  <a:pt x="3067" y="2818"/>
                </a:lnTo>
                <a:lnTo>
                  <a:pt x="3067" y="2830"/>
                </a:lnTo>
                <a:lnTo>
                  <a:pt x="3075" y="2863"/>
                </a:lnTo>
                <a:lnTo>
                  <a:pt x="3075" y="2897"/>
                </a:lnTo>
                <a:lnTo>
                  <a:pt x="3075" y="2927"/>
                </a:lnTo>
                <a:lnTo>
                  <a:pt x="3084" y="2952"/>
                </a:lnTo>
                <a:lnTo>
                  <a:pt x="3084" y="2969"/>
                </a:lnTo>
                <a:lnTo>
                  <a:pt x="3093" y="2989"/>
                </a:lnTo>
                <a:lnTo>
                  <a:pt x="3093" y="3011"/>
                </a:lnTo>
                <a:lnTo>
                  <a:pt x="3101" y="3016"/>
                </a:lnTo>
                <a:lnTo>
                  <a:pt x="3101" y="3038"/>
                </a:lnTo>
                <a:lnTo>
                  <a:pt x="3101" y="3051"/>
                </a:lnTo>
                <a:lnTo>
                  <a:pt x="3110" y="3063"/>
                </a:lnTo>
                <a:lnTo>
                  <a:pt x="3110" y="3075"/>
                </a:lnTo>
                <a:lnTo>
                  <a:pt x="3119" y="3095"/>
                </a:lnTo>
                <a:lnTo>
                  <a:pt x="3119" y="3105"/>
                </a:lnTo>
                <a:lnTo>
                  <a:pt x="3127" y="3127"/>
                </a:lnTo>
                <a:lnTo>
                  <a:pt x="3127" y="3135"/>
                </a:lnTo>
                <a:lnTo>
                  <a:pt x="3127" y="3150"/>
                </a:lnTo>
                <a:lnTo>
                  <a:pt x="3136" y="3160"/>
                </a:lnTo>
                <a:lnTo>
                  <a:pt x="3136" y="3174"/>
                </a:lnTo>
                <a:lnTo>
                  <a:pt x="3145" y="3187"/>
                </a:lnTo>
                <a:lnTo>
                  <a:pt x="3145" y="3202"/>
                </a:lnTo>
                <a:lnTo>
                  <a:pt x="3153" y="3204"/>
                </a:lnTo>
                <a:lnTo>
                  <a:pt x="3153" y="3212"/>
                </a:lnTo>
                <a:lnTo>
                  <a:pt x="3153" y="3214"/>
                </a:lnTo>
                <a:lnTo>
                  <a:pt x="3162" y="3219"/>
                </a:lnTo>
                <a:lnTo>
                  <a:pt x="3162" y="3226"/>
                </a:lnTo>
                <a:lnTo>
                  <a:pt x="3171" y="3229"/>
                </a:lnTo>
                <a:lnTo>
                  <a:pt x="3171" y="3234"/>
                </a:lnTo>
                <a:lnTo>
                  <a:pt x="3180" y="3236"/>
                </a:lnTo>
                <a:lnTo>
                  <a:pt x="3180" y="3234"/>
                </a:lnTo>
                <a:lnTo>
                  <a:pt x="3188" y="3226"/>
                </a:lnTo>
                <a:lnTo>
                  <a:pt x="3188" y="3219"/>
                </a:lnTo>
                <a:lnTo>
                  <a:pt x="3197" y="3212"/>
                </a:lnTo>
                <a:lnTo>
                  <a:pt x="3197" y="3207"/>
                </a:lnTo>
                <a:lnTo>
                  <a:pt x="3197" y="3194"/>
                </a:lnTo>
                <a:lnTo>
                  <a:pt x="3206" y="3182"/>
                </a:lnTo>
                <a:lnTo>
                  <a:pt x="3206" y="3174"/>
                </a:lnTo>
                <a:lnTo>
                  <a:pt x="3214" y="3165"/>
                </a:lnTo>
                <a:lnTo>
                  <a:pt x="3214" y="3160"/>
                </a:lnTo>
                <a:lnTo>
                  <a:pt x="3223" y="3155"/>
                </a:lnTo>
                <a:lnTo>
                  <a:pt x="3223" y="3152"/>
                </a:lnTo>
                <a:lnTo>
                  <a:pt x="3223" y="3147"/>
                </a:lnTo>
                <a:lnTo>
                  <a:pt x="3232" y="3145"/>
                </a:lnTo>
                <a:lnTo>
                  <a:pt x="3232" y="3140"/>
                </a:lnTo>
                <a:lnTo>
                  <a:pt x="3240" y="3137"/>
                </a:lnTo>
                <a:lnTo>
                  <a:pt x="3249" y="3135"/>
                </a:lnTo>
                <a:lnTo>
                  <a:pt x="3249" y="3130"/>
                </a:lnTo>
                <a:lnTo>
                  <a:pt x="3249" y="3127"/>
                </a:lnTo>
                <a:lnTo>
                  <a:pt x="3258" y="3125"/>
                </a:lnTo>
                <a:lnTo>
                  <a:pt x="3258" y="3122"/>
                </a:lnTo>
                <a:lnTo>
                  <a:pt x="3266" y="3120"/>
                </a:lnTo>
                <a:lnTo>
                  <a:pt x="3266" y="3110"/>
                </a:lnTo>
                <a:lnTo>
                  <a:pt x="3275" y="3105"/>
                </a:lnTo>
                <a:lnTo>
                  <a:pt x="3275" y="3098"/>
                </a:lnTo>
                <a:lnTo>
                  <a:pt x="3275" y="3090"/>
                </a:lnTo>
                <a:lnTo>
                  <a:pt x="3284" y="3085"/>
                </a:lnTo>
                <a:lnTo>
                  <a:pt x="3284" y="3083"/>
                </a:lnTo>
                <a:lnTo>
                  <a:pt x="3292" y="3083"/>
                </a:lnTo>
                <a:lnTo>
                  <a:pt x="3292" y="3080"/>
                </a:lnTo>
                <a:lnTo>
                  <a:pt x="3301" y="3080"/>
                </a:lnTo>
                <a:lnTo>
                  <a:pt x="3301" y="3078"/>
                </a:lnTo>
                <a:lnTo>
                  <a:pt x="3310" y="3078"/>
                </a:lnTo>
                <a:lnTo>
                  <a:pt x="3318" y="3078"/>
                </a:lnTo>
                <a:lnTo>
                  <a:pt x="3327" y="3078"/>
                </a:lnTo>
                <a:lnTo>
                  <a:pt x="3336" y="3080"/>
                </a:lnTo>
                <a:lnTo>
                  <a:pt x="3336" y="3090"/>
                </a:lnTo>
                <a:lnTo>
                  <a:pt x="3345" y="3093"/>
                </a:lnTo>
                <a:lnTo>
                  <a:pt x="3345" y="3095"/>
                </a:lnTo>
                <a:lnTo>
                  <a:pt x="3345" y="3103"/>
                </a:lnTo>
                <a:lnTo>
                  <a:pt x="3353" y="3110"/>
                </a:lnTo>
                <a:lnTo>
                  <a:pt x="3353" y="3125"/>
                </a:lnTo>
                <a:lnTo>
                  <a:pt x="3362" y="3135"/>
                </a:lnTo>
                <a:lnTo>
                  <a:pt x="3362" y="3142"/>
                </a:lnTo>
                <a:lnTo>
                  <a:pt x="3371" y="3155"/>
                </a:lnTo>
                <a:lnTo>
                  <a:pt x="3371" y="3160"/>
                </a:lnTo>
                <a:lnTo>
                  <a:pt x="3371" y="3169"/>
                </a:lnTo>
                <a:lnTo>
                  <a:pt x="3379" y="3184"/>
                </a:lnTo>
                <a:lnTo>
                  <a:pt x="3379" y="3194"/>
                </a:lnTo>
                <a:lnTo>
                  <a:pt x="3388" y="3204"/>
                </a:lnTo>
                <a:lnTo>
                  <a:pt x="3388" y="3214"/>
                </a:lnTo>
                <a:lnTo>
                  <a:pt x="3397" y="3231"/>
                </a:lnTo>
                <a:lnTo>
                  <a:pt x="3397" y="3239"/>
                </a:lnTo>
                <a:lnTo>
                  <a:pt x="3397" y="3244"/>
                </a:lnTo>
                <a:lnTo>
                  <a:pt x="3405" y="3249"/>
                </a:lnTo>
                <a:lnTo>
                  <a:pt x="3405" y="3261"/>
                </a:lnTo>
                <a:lnTo>
                  <a:pt x="3414" y="3266"/>
                </a:lnTo>
                <a:lnTo>
                  <a:pt x="3414" y="3271"/>
                </a:lnTo>
                <a:lnTo>
                  <a:pt x="3423" y="3273"/>
                </a:lnTo>
                <a:lnTo>
                  <a:pt x="3423" y="3288"/>
                </a:lnTo>
                <a:lnTo>
                  <a:pt x="3423" y="3291"/>
                </a:lnTo>
                <a:lnTo>
                  <a:pt x="3431" y="3298"/>
                </a:lnTo>
                <a:lnTo>
                  <a:pt x="3431" y="3301"/>
                </a:lnTo>
                <a:lnTo>
                  <a:pt x="3440" y="3306"/>
                </a:lnTo>
                <a:lnTo>
                  <a:pt x="3440" y="3313"/>
                </a:lnTo>
                <a:lnTo>
                  <a:pt x="3449" y="3316"/>
                </a:lnTo>
                <a:lnTo>
                  <a:pt x="3449" y="3321"/>
                </a:lnTo>
                <a:lnTo>
                  <a:pt x="3449" y="3323"/>
                </a:lnTo>
                <a:lnTo>
                  <a:pt x="3457" y="3325"/>
                </a:lnTo>
                <a:lnTo>
                  <a:pt x="3457" y="3328"/>
                </a:lnTo>
                <a:lnTo>
                  <a:pt x="3466" y="3330"/>
                </a:lnTo>
                <a:lnTo>
                  <a:pt x="3466" y="3333"/>
                </a:lnTo>
                <a:lnTo>
                  <a:pt x="3475" y="3335"/>
                </a:lnTo>
                <a:lnTo>
                  <a:pt x="3475" y="3338"/>
                </a:lnTo>
                <a:lnTo>
                  <a:pt x="3475" y="3343"/>
                </a:lnTo>
                <a:lnTo>
                  <a:pt x="3484" y="3345"/>
                </a:lnTo>
                <a:lnTo>
                  <a:pt x="3484" y="3348"/>
                </a:lnTo>
                <a:lnTo>
                  <a:pt x="3492" y="3350"/>
                </a:lnTo>
                <a:lnTo>
                  <a:pt x="3492" y="3353"/>
                </a:lnTo>
                <a:lnTo>
                  <a:pt x="3492" y="3355"/>
                </a:lnTo>
                <a:lnTo>
                  <a:pt x="3501" y="3358"/>
                </a:lnTo>
                <a:lnTo>
                  <a:pt x="3501" y="3360"/>
                </a:lnTo>
                <a:lnTo>
                  <a:pt x="3510" y="3365"/>
                </a:lnTo>
                <a:lnTo>
                  <a:pt x="3510" y="3368"/>
                </a:lnTo>
                <a:lnTo>
                  <a:pt x="3518" y="3370"/>
                </a:lnTo>
                <a:lnTo>
                  <a:pt x="3518" y="3375"/>
                </a:lnTo>
                <a:lnTo>
                  <a:pt x="3527" y="3377"/>
                </a:lnTo>
                <a:lnTo>
                  <a:pt x="3527" y="3380"/>
                </a:lnTo>
                <a:lnTo>
                  <a:pt x="3536" y="3382"/>
                </a:lnTo>
                <a:lnTo>
                  <a:pt x="3536" y="3387"/>
                </a:lnTo>
                <a:lnTo>
                  <a:pt x="3544" y="3390"/>
                </a:lnTo>
                <a:lnTo>
                  <a:pt x="3544" y="3392"/>
                </a:lnTo>
                <a:lnTo>
                  <a:pt x="3544" y="3395"/>
                </a:lnTo>
                <a:lnTo>
                  <a:pt x="3553" y="3397"/>
                </a:lnTo>
                <a:lnTo>
                  <a:pt x="3553" y="3400"/>
                </a:lnTo>
                <a:lnTo>
                  <a:pt x="3562" y="3402"/>
                </a:lnTo>
                <a:lnTo>
                  <a:pt x="3562" y="3407"/>
                </a:lnTo>
                <a:lnTo>
                  <a:pt x="3570" y="3407"/>
                </a:lnTo>
                <a:lnTo>
                  <a:pt x="3570" y="3410"/>
                </a:lnTo>
                <a:lnTo>
                  <a:pt x="3570" y="3412"/>
                </a:lnTo>
                <a:lnTo>
                  <a:pt x="3579" y="3415"/>
                </a:lnTo>
                <a:lnTo>
                  <a:pt x="3579" y="3417"/>
                </a:lnTo>
                <a:lnTo>
                  <a:pt x="3588" y="3420"/>
                </a:lnTo>
                <a:lnTo>
                  <a:pt x="3588" y="3422"/>
                </a:lnTo>
                <a:lnTo>
                  <a:pt x="3596" y="3424"/>
                </a:lnTo>
                <a:lnTo>
                  <a:pt x="3596" y="3427"/>
                </a:lnTo>
                <a:lnTo>
                  <a:pt x="3605" y="3429"/>
                </a:lnTo>
                <a:lnTo>
                  <a:pt x="3605" y="3432"/>
                </a:lnTo>
                <a:lnTo>
                  <a:pt x="3614" y="3434"/>
                </a:lnTo>
                <a:lnTo>
                  <a:pt x="3614" y="3437"/>
                </a:lnTo>
                <a:lnTo>
                  <a:pt x="3623" y="3437"/>
                </a:lnTo>
                <a:lnTo>
                  <a:pt x="3623" y="3439"/>
                </a:lnTo>
                <a:lnTo>
                  <a:pt x="3631" y="3439"/>
                </a:lnTo>
                <a:lnTo>
                  <a:pt x="3640" y="3439"/>
                </a:lnTo>
                <a:lnTo>
                  <a:pt x="3640" y="3442"/>
                </a:lnTo>
                <a:lnTo>
                  <a:pt x="3649" y="3442"/>
                </a:lnTo>
                <a:lnTo>
                  <a:pt x="3657" y="3442"/>
                </a:lnTo>
                <a:lnTo>
                  <a:pt x="3666" y="3442"/>
                </a:lnTo>
                <a:lnTo>
                  <a:pt x="3675" y="3442"/>
                </a:lnTo>
                <a:lnTo>
                  <a:pt x="3675" y="3439"/>
                </a:lnTo>
                <a:lnTo>
                  <a:pt x="3683" y="3439"/>
                </a:lnTo>
                <a:lnTo>
                  <a:pt x="3683" y="3437"/>
                </a:lnTo>
                <a:lnTo>
                  <a:pt x="3692" y="3434"/>
                </a:lnTo>
                <a:lnTo>
                  <a:pt x="3692" y="3432"/>
                </a:lnTo>
                <a:lnTo>
                  <a:pt x="3692" y="3429"/>
                </a:lnTo>
                <a:lnTo>
                  <a:pt x="3701" y="3427"/>
                </a:lnTo>
                <a:lnTo>
                  <a:pt x="3701" y="3424"/>
                </a:lnTo>
                <a:lnTo>
                  <a:pt x="3709" y="3422"/>
                </a:lnTo>
                <a:lnTo>
                  <a:pt x="3718" y="3420"/>
                </a:lnTo>
                <a:lnTo>
                  <a:pt x="3727" y="3417"/>
                </a:lnTo>
                <a:lnTo>
                  <a:pt x="3735" y="3417"/>
                </a:lnTo>
                <a:lnTo>
                  <a:pt x="3744" y="3415"/>
                </a:lnTo>
                <a:lnTo>
                  <a:pt x="3753" y="3415"/>
                </a:lnTo>
                <a:lnTo>
                  <a:pt x="3762" y="3415"/>
                </a:lnTo>
                <a:lnTo>
                  <a:pt x="3770" y="3415"/>
                </a:lnTo>
                <a:lnTo>
                  <a:pt x="3779" y="3415"/>
                </a:lnTo>
                <a:lnTo>
                  <a:pt x="3788" y="3417"/>
                </a:lnTo>
                <a:lnTo>
                  <a:pt x="3788" y="3420"/>
                </a:lnTo>
                <a:lnTo>
                  <a:pt x="3796" y="3420"/>
                </a:lnTo>
                <a:lnTo>
                  <a:pt x="3796" y="3422"/>
                </a:lnTo>
                <a:lnTo>
                  <a:pt x="3805" y="3424"/>
                </a:lnTo>
              </a:path>
            </a:pathLst>
          </a:custGeom>
          <a:noFill/>
          <a:ln w="11113"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9" name="Freeform 24"/>
          <p:cNvSpPr>
            <a:spLocks/>
          </p:cNvSpPr>
          <p:nvPr/>
        </p:nvSpPr>
        <p:spPr bwMode="auto">
          <a:xfrm>
            <a:off x="7240588" y="5400675"/>
            <a:ext cx="563562" cy="482600"/>
          </a:xfrm>
          <a:custGeom>
            <a:avLst/>
            <a:gdLst>
              <a:gd name="T0" fmla="*/ 9 w 1555"/>
              <a:gd name="T1" fmla="*/ 1236 h 1330"/>
              <a:gd name="T2" fmla="*/ 26 w 1555"/>
              <a:gd name="T3" fmla="*/ 1209 h 1330"/>
              <a:gd name="T4" fmla="*/ 35 w 1555"/>
              <a:gd name="T5" fmla="*/ 1170 h 1330"/>
              <a:gd name="T6" fmla="*/ 52 w 1555"/>
              <a:gd name="T7" fmla="*/ 1108 h 1330"/>
              <a:gd name="T8" fmla="*/ 70 w 1555"/>
              <a:gd name="T9" fmla="*/ 1006 h 1330"/>
              <a:gd name="T10" fmla="*/ 78 w 1555"/>
              <a:gd name="T11" fmla="*/ 910 h 1330"/>
              <a:gd name="T12" fmla="*/ 96 w 1555"/>
              <a:gd name="T13" fmla="*/ 689 h 1330"/>
              <a:gd name="T14" fmla="*/ 113 w 1555"/>
              <a:gd name="T15" fmla="*/ 511 h 1330"/>
              <a:gd name="T16" fmla="*/ 130 w 1555"/>
              <a:gd name="T17" fmla="*/ 313 h 1330"/>
              <a:gd name="T18" fmla="*/ 139 w 1555"/>
              <a:gd name="T19" fmla="*/ 140 h 1330"/>
              <a:gd name="T20" fmla="*/ 226 w 1555"/>
              <a:gd name="T21" fmla="*/ 164 h 1330"/>
              <a:gd name="T22" fmla="*/ 261 w 1555"/>
              <a:gd name="T23" fmla="*/ 367 h 1330"/>
              <a:gd name="T24" fmla="*/ 278 w 1555"/>
              <a:gd name="T25" fmla="*/ 474 h 1330"/>
              <a:gd name="T26" fmla="*/ 289 w 1555"/>
              <a:gd name="T27" fmla="*/ 575 h 1330"/>
              <a:gd name="T28" fmla="*/ 410 w 1555"/>
              <a:gd name="T29" fmla="*/ 603 h 1330"/>
              <a:gd name="T30" fmla="*/ 426 w 1555"/>
              <a:gd name="T31" fmla="*/ 543 h 1330"/>
              <a:gd name="T32" fmla="*/ 443 w 1555"/>
              <a:gd name="T33" fmla="*/ 375 h 1330"/>
              <a:gd name="T34" fmla="*/ 547 w 1555"/>
              <a:gd name="T35" fmla="*/ 335 h 1330"/>
              <a:gd name="T36" fmla="*/ 565 w 1555"/>
              <a:gd name="T37" fmla="*/ 419 h 1330"/>
              <a:gd name="T38" fmla="*/ 582 w 1555"/>
              <a:gd name="T39" fmla="*/ 511 h 1330"/>
              <a:gd name="T40" fmla="*/ 678 w 1555"/>
              <a:gd name="T41" fmla="*/ 781 h 1330"/>
              <a:gd name="T42" fmla="*/ 695 w 1555"/>
              <a:gd name="T43" fmla="*/ 813 h 1330"/>
              <a:gd name="T44" fmla="*/ 704 w 1555"/>
              <a:gd name="T45" fmla="*/ 843 h 1330"/>
              <a:gd name="T46" fmla="*/ 721 w 1555"/>
              <a:gd name="T47" fmla="*/ 867 h 1330"/>
              <a:gd name="T48" fmla="*/ 738 w 1555"/>
              <a:gd name="T49" fmla="*/ 895 h 1330"/>
              <a:gd name="T50" fmla="*/ 747 w 1555"/>
              <a:gd name="T51" fmla="*/ 915 h 1330"/>
              <a:gd name="T52" fmla="*/ 765 w 1555"/>
              <a:gd name="T53" fmla="*/ 929 h 1330"/>
              <a:gd name="T54" fmla="*/ 825 w 1555"/>
              <a:gd name="T55" fmla="*/ 895 h 1330"/>
              <a:gd name="T56" fmla="*/ 947 w 1555"/>
              <a:gd name="T57" fmla="*/ 991 h 1330"/>
              <a:gd name="T58" fmla="*/ 973 w 1555"/>
              <a:gd name="T59" fmla="*/ 996 h 1330"/>
              <a:gd name="T60" fmla="*/ 1095 w 1555"/>
              <a:gd name="T61" fmla="*/ 1075 h 1330"/>
              <a:gd name="T62" fmla="*/ 1112 w 1555"/>
              <a:gd name="T63" fmla="*/ 1088 h 1330"/>
              <a:gd name="T64" fmla="*/ 1129 w 1555"/>
              <a:gd name="T65" fmla="*/ 1095 h 1330"/>
              <a:gd name="T66" fmla="*/ 1147 w 1555"/>
              <a:gd name="T67" fmla="*/ 1108 h 1330"/>
              <a:gd name="T68" fmla="*/ 1155 w 1555"/>
              <a:gd name="T69" fmla="*/ 1120 h 1330"/>
              <a:gd name="T70" fmla="*/ 1173 w 1555"/>
              <a:gd name="T71" fmla="*/ 1132 h 1330"/>
              <a:gd name="T72" fmla="*/ 1190 w 1555"/>
              <a:gd name="T73" fmla="*/ 1147 h 1330"/>
              <a:gd name="T74" fmla="*/ 1208 w 1555"/>
              <a:gd name="T75" fmla="*/ 1162 h 1330"/>
              <a:gd name="T76" fmla="*/ 1225 w 1555"/>
              <a:gd name="T77" fmla="*/ 1174 h 1330"/>
              <a:gd name="T78" fmla="*/ 1234 w 1555"/>
              <a:gd name="T79" fmla="*/ 1187 h 1330"/>
              <a:gd name="T80" fmla="*/ 1251 w 1555"/>
              <a:gd name="T81" fmla="*/ 1202 h 1330"/>
              <a:gd name="T82" fmla="*/ 1268 w 1555"/>
              <a:gd name="T83" fmla="*/ 1214 h 1330"/>
              <a:gd name="T84" fmla="*/ 1286 w 1555"/>
              <a:gd name="T85" fmla="*/ 1229 h 1330"/>
              <a:gd name="T86" fmla="*/ 1303 w 1555"/>
              <a:gd name="T87" fmla="*/ 1241 h 1330"/>
              <a:gd name="T88" fmla="*/ 1312 w 1555"/>
              <a:gd name="T89" fmla="*/ 1251 h 1330"/>
              <a:gd name="T90" fmla="*/ 1329 w 1555"/>
              <a:gd name="T91" fmla="*/ 1261 h 1330"/>
              <a:gd name="T92" fmla="*/ 1347 w 1555"/>
              <a:gd name="T93" fmla="*/ 1271 h 1330"/>
              <a:gd name="T94" fmla="*/ 1373 w 1555"/>
              <a:gd name="T95" fmla="*/ 1278 h 1330"/>
              <a:gd name="T96" fmla="*/ 1390 w 1555"/>
              <a:gd name="T97" fmla="*/ 1286 h 1330"/>
              <a:gd name="T98" fmla="*/ 1407 w 1555"/>
              <a:gd name="T99" fmla="*/ 1291 h 1330"/>
              <a:gd name="T100" fmla="*/ 1425 w 1555"/>
              <a:gd name="T101" fmla="*/ 1296 h 1330"/>
              <a:gd name="T102" fmla="*/ 1442 w 1555"/>
              <a:gd name="T103" fmla="*/ 1301 h 1330"/>
              <a:gd name="T104" fmla="*/ 1468 w 1555"/>
              <a:gd name="T105" fmla="*/ 1306 h 1330"/>
              <a:gd name="T106" fmla="*/ 1486 w 1555"/>
              <a:gd name="T107" fmla="*/ 1313 h 1330"/>
              <a:gd name="T108" fmla="*/ 1503 w 1555"/>
              <a:gd name="T109" fmla="*/ 1321 h 1330"/>
              <a:gd name="T110" fmla="*/ 1529 w 1555"/>
              <a:gd name="T111" fmla="*/ 1323 h 1330"/>
              <a:gd name="T112" fmla="*/ 1555 w 1555"/>
              <a:gd name="T113" fmla="*/ 1328 h 1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555" h="1330">
                <a:moveTo>
                  <a:pt x="0" y="1254"/>
                </a:moveTo>
                <a:lnTo>
                  <a:pt x="0" y="1251"/>
                </a:lnTo>
                <a:lnTo>
                  <a:pt x="9" y="1241"/>
                </a:lnTo>
                <a:lnTo>
                  <a:pt x="9" y="1236"/>
                </a:lnTo>
                <a:lnTo>
                  <a:pt x="9" y="1229"/>
                </a:lnTo>
                <a:lnTo>
                  <a:pt x="17" y="1222"/>
                </a:lnTo>
                <a:lnTo>
                  <a:pt x="17" y="1217"/>
                </a:lnTo>
                <a:lnTo>
                  <a:pt x="26" y="1209"/>
                </a:lnTo>
                <a:lnTo>
                  <a:pt x="26" y="1202"/>
                </a:lnTo>
                <a:lnTo>
                  <a:pt x="35" y="1197"/>
                </a:lnTo>
                <a:lnTo>
                  <a:pt x="35" y="1184"/>
                </a:lnTo>
                <a:lnTo>
                  <a:pt x="35" y="1170"/>
                </a:lnTo>
                <a:lnTo>
                  <a:pt x="44" y="1157"/>
                </a:lnTo>
                <a:lnTo>
                  <a:pt x="44" y="1140"/>
                </a:lnTo>
                <a:lnTo>
                  <a:pt x="52" y="1127"/>
                </a:lnTo>
                <a:lnTo>
                  <a:pt x="52" y="1108"/>
                </a:lnTo>
                <a:lnTo>
                  <a:pt x="52" y="1075"/>
                </a:lnTo>
                <a:lnTo>
                  <a:pt x="61" y="1063"/>
                </a:lnTo>
                <a:lnTo>
                  <a:pt x="61" y="1053"/>
                </a:lnTo>
                <a:lnTo>
                  <a:pt x="70" y="1006"/>
                </a:lnTo>
                <a:lnTo>
                  <a:pt x="70" y="976"/>
                </a:lnTo>
                <a:lnTo>
                  <a:pt x="78" y="954"/>
                </a:lnTo>
                <a:lnTo>
                  <a:pt x="78" y="937"/>
                </a:lnTo>
                <a:lnTo>
                  <a:pt x="78" y="910"/>
                </a:lnTo>
                <a:lnTo>
                  <a:pt x="87" y="875"/>
                </a:lnTo>
                <a:lnTo>
                  <a:pt x="87" y="813"/>
                </a:lnTo>
                <a:lnTo>
                  <a:pt x="96" y="749"/>
                </a:lnTo>
                <a:lnTo>
                  <a:pt x="96" y="689"/>
                </a:lnTo>
                <a:lnTo>
                  <a:pt x="104" y="655"/>
                </a:lnTo>
                <a:lnTo>
                  <a:pt x="104" y="627"/>
                </a:lnTo>
                <a:lnTo>
                  <a:pt x="104" y="565"/>
                </a:lnTo>
                <a:lnTo>
                  <a:pt x="113" y="511"/>
                </a:lnTo>
                <a:lnTo>
                  <a:pt x="113" y="367"/>
                </a:lnTo>
                <a:lnTo>
                  <a:pt x="122" y="360"/>
                </a:lnTo>
                <a:lnTo>
                  <a:pt x="122" y="358"/>
                </a:lnTo>
                <a:lnTo>
                  <a:pt x="130" y="313"/>
                </a:lnTo>
                <a:lnTo>
                  <a:pt x="130" y="258"/>
                </a:lnTo>
                <a:lnTo>
                  <a:pt x="130" y="226"/>
                </a:lnTo>
                <a:lnTo>
                  <a:pt x="139" y="182"/>
                </a:lnTo>
                <a:lnTo>
                  <a:pt x="139" y="140"/>
                </a:lnTo>
                <a:lnTo>
                  <a:pt x="151" y="83"/>
                </a:lnTo>
                <a:cubicBezTo>
                  <a:pt x="179" y="0"/>
                  <a:pt x="184" y="42"/>
                  <a:pt x="212" y="90"/>
                </a:cubicBezTo>
                <a:lnTo>
                  <a:pt x="226" y="137"/>
                </a:lnTo>
                <a:lnTo>
                  <a:pt x="226" y="164"/>
                </a:lnTo>
                <a:cubicBezTo>
                  <a:pt x="237" y="214"/>
                  <a:pt x="243" y="265"/>
                  <a:pt x="252" y="315"/>
                </a:cubicBezTo>
                <a:lnTo>
                  <a:pt x="252" y="330"/>
                </a:lnTo>
                <a:lnTo>
                  <a:pt x="252" y="355"/>
                </a:lnTo>
                <a:lnTo>
                  <a:pt x="261" y="367"/>
                </a:lnTo>
                <a:lnTo>
                  <a:pt x="261" y="392"/>
                </a:lnTo>
                <a:lnTo>
                  <a:pt x="269" y="434"/>
                </a:lnTo>
                <a:lnTo>
                  <a:pt x="269" y="457"/>
                </a:lnTo>
                <a:lnTo>
                  <a:pt x="278" y="474"/>
                </a:lnTo>
                <a:lnTo>
                  <a:pt x="278" y="496"/>
                </a:lnTo>
                <a:lnTo>
                  <a:pt x="278" y="521"/>
                </a:lnTo>
                <a:lnTo>
                  <a:pt x="287" y="533"/>
                </a:lnTo>
                <a:lnTo>
                  <a:pt x="289" y="575"/>
                </a:lnTo>
                <a:cubicBezTo>
                  <a:pt x="315" y="686"/>
                  <a:pt x="311" y="733"/>
                  <a:pt x="325" y="736"/>
                </a:cubicBezTo>
                <a:cubicBezTo>
                  <a:pt x="339" y="739"/>
                  <a:pt x="335" y="678"/>
                  <a:pt x="376" y="598"/>
                </a:cubicBezTo>
                <a:cubicBezTo>
                  <a:pt x="386" y="588"/>
                  <a:pt x="388" y="590"/>
                  <a:pt x="396" y="594"/>
                </a:cubicBezTo>
                <a:cubicBezTo>
                  <a:pt x="401" y="597"/>
                  <a:pt x="402" y="601"/>
                  <a:pt x="410" y="603"/>
                </a:cubicBezTo>
                <a:cubicBezTo>
                  <a:pt x="413" y="602"/>
                  <a:pt x="416" y="596"/>
                  <a:pt x="418" y="590"/>
                </a:cubicBezTo>
                <a:lnTo>
                  <a:pt x="421" y="583"/>
                </a:lnTo>
                <a:lnTo>
                  <a:pt x="426" y="570"/>
                </a:lnTo>
                <a:lnTo>
                  <a:pt x="426" y="543"/>
                </a:lnTo>
                <a:lnTo>
                  <a:pt x="426" y="494"/>
                </a:lnTo>
                <a:lnTo>
                  <a:pt x="434" y="471"/>
                </a:lnTo>
                <a:lnTo>
                  <a:pt x="443" y="412"/>
                </a:lnTo>
                <a:lnTo>
                  <a:pt x="443" y="375"/>
                </a:lnTo>
                <a:lnTo>
                  <a:pt x="452" y="330"/>
                </a:lnTo>
                <a:cubicBezTo>
                  <a:pt x="455" y="185"/>
                  <a:pt x="539" y="63"/>
                  <a:pt x="539" y="288"/>
                </a:cubicBezTo>
                <a:lnTo>
                  <a:pt x="547" y="310"/>
                </a:lnTo>
                <a:lnTo>
                  <a:pt x="547" y="335"/>
                </a:lnTo>
                <a:lnTo>
                  <a:pt x="556" y="362"/>
                </a:lnTo>
                <a:lnTo>
                  <a:pt x="556" y="380"/>
                </a:lnTo>
                <a:lnTo>
                  <a:pt x="565" y="402"/>
                </a:lnTo>
                <a:lnTo>
                  <a:pt x="565" y="419"/>
                </a:lnTo>
                <a:lnTo>
                  <a:pt x="573" y="454"/>
                </a:lnTo>
                <a:lnTo>
                  <a:pt x="573" y="469"/>
                </a:lnTo>
                <a:lnTo>
                  <a:pt x="582" y="491"/>
                </a:lnTo>
                <a:lnTo>
                  <a:pt x="582" y="511"/>
                </a:lnTo>
                <a:lnTo>
                  <a:pt x="591" y="536"/>
                </a:lnTo>
                <a:cubicBezTo>
                  <a:pt x="598" y="609"/>
                  <a:pt x="643" y="698"/>
                  <a:pt x="669" y="764"/>
                </a:cubicBezTo>
                <a:lnTo>
                  <a:pt x="669" y="771"/>
                </a:lnTo>
                <a:lnTo>
                  <a:pt x="678" y="781"/>
                </a:lnTo>
                <a:lnTo>
                  <a:pt x="678" y="791"/>
                </a:lnTo>
                <a:lnTo>
                  <a:pt x="686" y="798"/>
                </a:lnTo>
                <a:lnTo>
                  <a:pt x="686" y="803"/>
                </a:lnTo>
                <a:lnTo>
                  <a:pt x="695" y="813"/>
                </a:lnTo>
                <a:lnTo>
                  <a:pt x="695" y="820"/>
                </a:lnTo>
                <a:lnTo>
                  <a:pt x="695" y="828"/>
                </a:lnTo>
                <a:lnTo>
                  <a:pt x="704" y="835"/>
                </a:lnTo>
                <a:lnTo>
                  <a:pt x="704" y="843"/>
                </a:lnTo>
                <a:lnTo>
                  <a:pt x="712" y="850"/>
                </a:lnTo>
                <a:lnTo>
                  <a:pt x="712" y="855"/>
                </a:lnTo>
                <a:lnTo>
                  <a:pt x="721" y="860"/>
                </a:lnTo>
                <a:lnTo>
                  <a:pt x="721" y="867"/>
                </a:lnTo>
                <a:lnTo>
                  <a:pt x="721" y="875"/>
                </a:lnTo>
                <a:lnTo>
                  <a:pt x="730" y="880"/>
                </a:lnTo>
                <a:lnTo>
                  <a:pt x="730" y="885"/>
                </a:lnTo>
                <a:lnTo>
                  <a:pt x="738" y="895"/>
                </a:lnTo>
                <a:lnTo>
                  <a:pt x="738" y="897"/>
                </a:lnTo>
                <a:lnTo>
                  <a:pt x="738" y="902"/>
                </a:lnTo>
                <a:lnTo>
                  <a:pt x="747" y="907"/>
                </a:lnTo>
                <a:lnTo>
                  <a:pt x="747" y="915"/>
                </a:lnTo>
                <a:lnTo>
                  <a:pt x="756" y="917"/>
                </a:lnTo>
                <a:lnTo>
                  <a:pt x="756" y="919"/>
                </a:lnTo>
                <a:lnTo>
                  <a:pt x="765" y="927"/>
                </a:lnTo>
                <a:lnTo>
                  <a:pt x="765" y="929"/>
                </a:lnTo>
                <a:lnTo>
                  <a:pt x="765" y="932"/>
                </a:lnTo>
                <a:lnTo>
                  <a:pt x="773" y="932"/>
                </a:lnTo>
                <a:lnTo>
                  <a:pt x="784" y="923"/>
                </a:lnTo>
                <a:cubicBezTo>
                  <a:pt x="784" y="917"/>
                  <a:pt x="802" y="883"/>
                  <a:pt x="825" y="895"/>
                </a:cubicBezTo>
                <a:cubicBezTo>
                  <a:pt x="846" y="905"/>
                  <a:pt x="884" y="986"/>
                  <a:pt x="921" y="986"/>
                </a:cubicBezTo>
                <a:lnTo>
                  <a:pt x="930" y="989"/>
                </a:lnTo>
                <a:lnTo>
                  <a:pt x="938" y="991"/>
                </a:lnTo>
                <a:lnTo>
                  <a:pt x="947" y="991"/>
                </a:lnTo>
                <a:lnTo>
                  <a:pt x="956" y="991"/>
                </a:lnTo>
                <a:lnTo>
                  <a:pt x="964" y="991"/>
                </a:lnTo>
                <a:lnTo>
                  <a:pt x="970" y="994"/>
                </a:lnTo>
                <a:lnTo>
                  <a:pt x="973" y="996"/>
                </a:lnTo>
                <a:lnTo>
                  <a:pt x="982" y="999"/>
                </a:lnTo>
                <a:cubicBezTo>
                  <a:pt x="982" y="1002"/>
                  <a:pt x="1026" y="1031"/>
                  <a:pt x="1034" y="1036"/>
                </a:cubicBezTo>
                <a:lnTo>
                  <a:pt x="1040" y="1042"/>
                </a:lnTo>
                <a:cubicBezTo>
                  <a:pt x="1049" y="1044"/>
                  <a:pt x="1095" y="1074"/>
                  <a:pt x="1095" y="1075"/>
                </a:cubicBezTo>
                <a:lnTo>
                  <a:pt x="1103" y="1078"/>
                </a:lnTo>
                <a:lnTo>
                  <a:pt x="1103" y="1083"/>
                </a:lnTo>
                <a:lnTo>
                  <a:pt x="1112" y="1085"/>
                </a:lnTo>
                <a:lnTo>
                  <a:pt x="1112" y="1088"/>
                </a:lnTo>
                <a:lnTo>
                  <a:pt x="1121" y="1090"/>
                </a:lnTo>
                <a:lnTo>
                  <a:pt x="1121" y="1093"/>
                </a:lnTo>
                <a:lnTo>
                  <a:pt x="1129" y="1093"/>
                </a:lnTo>
                <a:lnTo>
                  <a:pt x="1129" y="1095"/>
                </a:lnTo>
                <a:lnTo>
                  <a:pt x="1138" y="1100"/>
                </a:lnTo>
                <a:lnTo>
                  <a:pt x="1138" y="1103"/>
                </a:lnTo>
                <a:lnTo>
                  <a:pt x="1138" y="1105"/>
                </a:lnTo>
                <a:lnTo>
                  <a:pt x="1147" y="1108"/>
                </a:lnTo>
                <a:lnTo>
                  <a:pt x="1147" y="1110"/>
                </a:lnTo>
                <a:lnTo>
                  <a:pt x="1155" y="1113"/>
                </a:lnTo>
                <a:lnTo>
                  <a:pt x="1155" y="1115"/>
                </a:lnTo>
                <a:lnTo>
                  <a:pt x="1155" y="1120"/>
                </a:lnTo>
                <a:lnTo>
                  <a:pt x="1164" y="1122"/>
                </a:lnTo>
                <a:lnTo>
                  <a:pt x="1164" y="1127"/>
                </a:lnTo>
                <a:lnTo>
                  <a:pt x="1173" y="1130"/>
                </a:lnTo>
                <a:lnTo>
                  <a:pt x="1173" y="1132"/>
                </a:lnTo>
                <a:lnTo>
                  <a:pt x="1182" y="1135"/>
                </a:lnTo>
                <a:lnTo>
                  <a:pt x="1182" y="1140"/>
                </a:lnTo>
                <a:lnTo>
                  <a:pt x="1190" y="1142"/>
                </a:lnTo>
                <a:lnTo>
                  <a:pt x="1190" y="1147"/>
                </a:lnTo>
                <a:lnTo>
                  <a:pt x="1199" y="1150"/>
                </a:lnTo>
                <a:lnTo>
                  <a:pt x="1199" y="1152"/>
                </a:lnTo>
                <a:lnTo>
                  <a:pt x="1208" y="1157"/>
                </a:lnTo>
                <a:lnTo>
                  <a:pt x="1208" y="1162"/>
                </a:lnTo>
                <a:lnTo>
                  <a:pt x="1208" y="1165"/>
                </a:lnTo>
                <a:lnTo>
                  <a:pt x="1216" y="1167"/>
                </a:lnTo>
                <a:lnTo>
                  <a:pt x="1216" y="1170"/>
                </a:lnTo>
                <a:lnTo>
                  <a:pt x="1225" y="1174"/>
                </a:lnTo>
                <a:lnTo>
                  <a:pt x="1225" y="1177"/>
                </a:lnTo>
                <a:lnTo>
                  <a:pt x="1234" y="1179"/>
                </a:lnTo>
                <a:lnTo>
                  <a:pt x="1234" y="1184"/>
                </a:lnTo>
                <a:lnTo>
                  <a:pt x="1234" y="1187"/>
                </a:lnTo>
                <a:lnTo>
                  <a:pt x="1242" y="1192"/>
                </a:lnTo>
                <a:lnTo>
                  <a:pt x="1242" y="1194"/>
                </a:lnTo>
                <a:lnTo>
                  <a:pt x="1251" y="1199"/>
                </a:lnTo>
                <a:lnTo>
                  <a:pt x="1251" y="1202"/>
                </a:lnTo>
                <a:lnTo>
                  <a:pt x="1260" y="1204"/>
                </a:lnTo>
                <a:lnTo>
                  <a:pt x="1260" y="1209"/>
                </a:lnTo>
                <a:lnTo>
                  <a:pt x="1268" y="1212"/>
                </a:lnTo>
                <a:lnTo>
                  <a:pt x="1268" y="1214"/>
                </a:lnTo>
                <a:lnTo>
                  <a:pt x="1277" y="1217"/>
                </a:lnTo>
                <a:lnTo>
                  <a:pt x="1277" y="1222"/>
                </a:lnTo>
                <a:lnTo>
                  <a:pt x="1277" y="1224"/>
                </a:lnTo>
                <a:lnTo>
                  <a:pt x="1286" y="1229"/>
                </a:lnTo>
                <a:lnTo>
                  <a:pt x="1286" y="1231"/>
                </a:lnTo>
                <a:lnTo>
                  <a:pt x="1294" y="1234"/>
                </a:lnTo>
                <a:lnTo>
                  <a:pt x="1294" y="1236"/>
                </a:lnTo>
                <a:lnTo>
                  <a:pt x="1303" y="1241"/>
                </a:lnTo>
                <a:lnTo>
                  <a:pt x="1303" y="1244"/>
                </a:lnTo>
                <a:lnTo>
                  <a:pt x="1303" y="1246"/>
                </a:lnTo>
                <a:lnTo>
                  <a:pt x="1312" y="1249"/>
                </a:lnTo>
                <a:lnTo>
                  <a:pt x="1312" y="1251"/>
                </a:lnTo>
                <a:lnTo>
                  <a:pt x="1321" y="1254"/>
                </a:lnTo>
                <a:lnTo>
                  <a:pt x="1329" y="1256"/>
                </a:lnTo>
                <a:lnTo>
                  <a:pt x="1329" y="1259"/>
                </a:lnTo>
                <a:lnTo>
                  <a:pt x="1329" y="1261"/>
                </a:lnTo>
                <a:lnTo>
                  <a:pt x="1338" y="1264"/>
                </a:lnTo>
                <a:lnTo>
                  <a:pt x="1338" y="1266"/>
                </a:lnTo>
                <a:lnTo>
                  <a:pt x="1347" y="1269"/>
                </a:lnTo>
                <a:lnTo>
                  <a:pt x="1347" y="1271"/>
                </a:lnTo>
                <a:lnTo>
                  <a:pt x="1355" y="1274"/>
                </a:lnTo>
                <a:lnTo>
                  <a:pt x="1355" y="1276"/>
                </a:lnTo>
                <a:lnTo>
                  <a:pt x="1364" y="1276"/>
                </a:lnTo>
                <a:lnTo>
                  <a:pt x="1373" y="1278"/>
                </a:lnTo>
                <a:lnTo>
                  <a:pt x="1381" y="1281"/>
                </a:lnTo>
                <a:lnTo>
                  <a:pt x="1381" y="1283"/>
                </a:lnTo>
                <a:lnTo>
                  <a:pt x="1390" y="1283"/>
                </a:lnTo>
                <a:lnTo>
                  <a:pt x="1390" y="1286"/>
                </a:lnTo>
                <a:lnTo>
                  <a:pt x="1399" y="1286"/>
                </a:lnTo>
                <a:lnTo>
                  <a:pt x="1399" y="1288"/>
                </a:lnTo>
                <a:lnTo>
                  <a:pt x="1407" y="1288"/>
                </a:lnTo>
                <a:lnTo>
                  <a:pt x="1407" y="1291"/>
                </a:lnTo>
                <a:lnTo>
                  <a:pt x="1416" y="1291"/>
                </a:lnTo>
                <a:lnTo>
                  <a:pt x="1416" y="1293"/>
                </a:lnTo>
                <a:lnTo>
                  <a:pt x="1425" y="1293"/>
                </a:lnTo>
                <a:lnTo>
                  <a:pt x="1425" y="1296"/>
                </a:lnTo>
                <a:lnTo>
                  <a:pt x="1433" y="1296"/>
                </a:lnTo>
                <a:lnTo>
                  <a:pt x="1433" y="1298"/>
                </a:lnTo>
                <a:lnTo>
                  <a:pt x="1442" y="1298"/>
                </a:lnTo>
                <a:lnTo>
                  <a:pt x="1442" y="1301"/>
                </a:lnTo>
                <a:lnTo>
                  <a:pt x="1451" y="1301"/>
                </a:lnTo>
                <a:lnTo>
                  <a:pt x="1451" y="1303"/>
                </a:lnTo>
                <a:lnTo>
                  <a:pt x="1460" y="1303"/>
                </a:lnTo>
                <a:lnTo>
                  <a:pt x="1468" y="1306"/>
                </a:lnTo>
                <a:lnTo>
                  <a:pt x="1468" y="1308"/>
                </a:lnTo>
                <a:lnTo>
                  <a:pt x="1477" y="1308"/>
                </a:lnTo>
                <a:lnTo>
                  <a:pt x="1477" y="1311"/>
                </a:lnTo>
                <a:lnTo>
                  <a:pt x="1486" y="1313"/>
                </a:lnTo>
                <a:lnTo>
                  <a:pt x="1486" y="1316"/>
                </a:lnTo>
                <a:lnTo>
                  <a:pt x="1494" y="1316"/>
                </a:lnTo>
                <a:lnTo>
                  <a:pt x="1503" y="1318"/>
                </a:lnTo>
                <a:lnTo>
                  <a:pt x="1503" y="1321"/>
                </a:lnTo>
                <a:lnTo>
                  <a:pt x="1512" y="1321"/>
                </a:lnTo>
                <a:lnTo>
                  <a:pt x="1520" y="1321"/>
                </a:lnTo>
                <a:lnTo>
                  <a:pt x="1520" y="1323"/>
                </a:lnTo>
                <a:lnTo>
                  <a:pt x="1529" y="1323"/>
                </a:lnTo>
                <a:lnTo>
                  <a:pt x="1538" y="1325"/>
                </a:lnTo>
                <a:lnTo>
                  <a:pt x="1546" y="1325"/>
                </a:lnTo>
                <a:lnTo>
                  <a:pt x="1546" y="1328"/>
                </a:lnTo>
                <a:lnTo>
                  <a:pt x="1555" y="1328"/>
                </a:lnTo>
                <a:lnTo>
                  <a:pt x="1555" y="1330"/>
                </a:lnTo>
              </a:path>
            </a:pathLst>
          </a:custGeom>
          <a:noFill/>
          <a:ln w="11113"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0" name="Freeform 25"/>
          <p:cNvSpPr>
            <a:spLocks/>
          </p:cNvSpPr>
          <p:nvPr/>
        </p:nvSpPr>
        <p:spPr bwMode="auto">
          <a:xfrm>
            <a:off x="7221538" y="5900738"/>
            <a:ext cx="15875" cy="1588"/>
          </a:xfrm>
          <a:custGeom>
            <a:avLst/>
            <a:gdLst>
              <a:gd name="T0" fmla="*/ 0 w 43"/>
              <a:gd name="T1" fmla="*/ 0 h 3"/>
              <a:gd name="T2" fmla="*/ 9 w 43"/>
              <a:gd name="T3" fmla="*/ 0 h 3"/>
              <a:gd name="T4" fmla="*/ 9 w 43"/>
              <a:gd name="T5" fmla="*/ 3 h 3"/>
              <a:gd name="T6" fmla="*/ 17 w 43"/>
              <a:gd name="T7" fmla="*/ 3 h 3"/>
              <a:gd name="T8" fmla="*/ 26 w 43"/>
              <a:gd name="T9" fmla="*/ 3 h 3"/>
              <a:gd name="T10" fmla="*/ 35 w 43"/>
              <a:gd name="T11" fmla="*/ 3 h 3"/>
              <a:gd name="T12" fmla="*/ 43 w 43"/>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3" h="3">
                <a:moveTo>
                  <a:pt x="0" y="0"/>
                </a:moveTo>
                <a:lnTo>
                  <a:pt x="9" y="0"/>
                </a:lnTo>
                <a:lnTo>
                  <a:pt x="9" y="3"/>
                </a:lnTo>
                <a:lnTo>
                  <a:pt x="17" y="3"/>
                </a:lnTo>
                <a:lnTo>
                  <a:pt x="26" y="3"/>
                </a:lnTo>
                <a:lnTo>
                  <a:pt x="35" y="3"/>
                </a:lnTo>
                <a:lnTo>
                  <a:pt x="43" y="3"/>
                </a:lnTo>
              </a:path>
            </a:pathLst>
          </a:custGeom>
          <a:noFill/>
          <a:ln w="11113"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1" name="Freeform 26"/>
          <p:cNvSpPr>
            <a:spLocks/>
          </p:cNvSpPr>
          <p:nvPr/>
        </p:nvSpPr>
        <p:spPr bwMode="auto">
          <a:xfrm>
            <a:off x="8366125" y="5087938"/>
            <a:ext cx="709612" cy="715963"/>
          </a:xfrm>
          <a:custGeom>
            <a:avLst/>
            <a:gdLst>
              <a:gd name="T0" fmla="*/ 26 w 1955"/>
              <a:gd name="T1" fmla="*/ 1386 h 1970"/>
              <a:gd name="T2" fmla="*/ 52 w 1955"/>
              <a:gd name="T3" fmla="*/ 1232 h 1970"/>
              <a:gd name="T4" fmla="*/ 87 w 1955"/>
              <a:gd name="T5" fmla="*/ 1086 h 1970"/>
              <a:gd name="T6" fmla="*/ 113 w 1955"/>
              <a:gd name="T7" fmla="*/ 945 h 1970"/>
              <a:gd name="T8" fmla="*/ 148 w 1955"/>
              <a:gd name="T9" fmla="*/ 851 h 1970"/>
              <a:gd name="T10" fmla="*/ 183 w 1955"/>
              <a:gd name="T11" fmla="*/ 750 h 1970"/>
              <a:gd name="T12" fmla="*/ 209 w 1955"/>
              <a:gd name="T13" fmla="*/ 557 h 1970"/>
              <a:gd name="T14" fmla="*/ 244 w 1955"/>
              <a:gd name="T15" fmla="*/ 302 h 1970"/>
              <a:gd name="T16" fmla="*/ 271 w 1955"/>
              <a:gd name="T17" fmla="*/ 51 h 1970"/>
              <a:gd name="T18" fmla="*/ 365 w 1955"/>
              <a:gd name="T19" fmla="*/ 178 h 1970"/>
              <a:gd name="T20" fmla="*/ 400 w 1955"/>
              <a:gd name="T21" fmla="*/ 329 h 1970"/>
              <a:gd name="T22" fmla="*/ 426 w 1955"/>
              <a:gd name="T23" fmla="*/ 477 h 1970"/>
              <a:gd name="T24" fmla="*/ 461 w 1955"/>
              <a:gd name="T25" fmla="*/ 581 h 1970"/>
              <a:gd name="T26" fmla="*/ 487 w 1955"/>
              <a:gd name="T27" fmla="*/ 675 h 1970"/>
              <a:gd name="T28" fmla="*/ 513 w 1955"/>
              <a:gd name="T29" fmla="*/ 727 h 1970"/>
              <a:gd name="T30" fmla="*/ 548 w 1955"/>
              <a:gd name="T31" fmla="*/ 782 h 1970"/>
              <a:gd name="T32" fmla="*/ 574 w 1955"/>
              <a:gd name="T33" fmla="*/ 841 h 1970"/>
              <a:gd name="T34" fmla="*/ 608 w 1955"/>
              <a:gd name="T35" fmla="*/ 906 h 1970"/>
              <a:gd name="T36" fmla="*/ 634 w 1955"/>
              <a:gd name="T37" fmla="*/ 965 h 1970"/>
              <a:gd name="T38" fmla="*/ 661 w 1955"/>
              <a:gd name="T39" fmla="*/ 1029 h 1970"/>
              <a:gd name="T40" fmla="*/ 695 w 1955"/>
              <a:gd name="T41" fmla="*/ 1094 h 1970"/>
              <a:gd name="T42" fmla="*/ 721 w 1955"/>
              <a:gd name="T43" fmla="*/ 1166 h 1970"/>
              <a:gd name="T44" fmla="*/ 756 w 1955"/>
              <a:gd name="T45" fmla="*/ 1242 h 1970"/>
              <a:gd name="T46" fmla="*/ 782 w 1955"/>
              <a:gd name="T47" fmla="*/ 1326 h 1970"/>
              <a:gd name="T48" fmla="*/ 808 w 1955"/>
              <a:gd name="T49" fmla="*/ 1398 h 1970"/>
              <a:gd name="T50" fmla="*/ 843 w 1955"/>
              <a:gd name="T51" fmla="*/ 1460 h 1970"/>
              <a:gd name="T52" fmla="*/ 869 w 1955"/>
              <a:gd name="T53" fmla="*/ 1500 h 1970"/>
              <a:gd name="T54" fmla="*/ 904 w 1955"/>
              <a:gd name="T55" fmla="*/ 1534 h 1970"/>
              <a:gd name="T56" fmla="*/ 930 w 1955"/>
              <a:gd name="T57" fmla="*/ 1557 h 1970"/>
              <a:gd name="T58" fmla="*/ 973 w 1955"/>
              <a:gd name="T59" fmla="*/ 1572 h 1970"/>
              <a:gd name="T60" fmla="*/ 1034 w 1955"/>
              <a:gd name="T61" fmla="*/ 1576 h 1970"/>
              <a:gd name="T62" fmla="*/ 1069 w 1955"/>
              <a:gd name="T63" fmla="*/ 1559 h 1970"/>
              <a:gd name="T64" fmla="*/ 1121 w 1955"/>
              <a:gd name="T65" fmla="*/ 1549 h 1970"/>
              <a:gd name="T66" fmla="*/ 1147 w 1955"/>
              <a:gd name="T67" fmla="*/ 1591 h 1970"/>
              <a:gd name="T68" fmla="*/ 1182 w 1955"/>
              <a:gd name="T69" fmla="*/ 1656 h 1970"/>
              <a:gd name="T70" fmla="*/ 1208 w 1955"/>
              <a:gd name="T71" fmla="*/ 1713 h 1970"/>
              <a:gd name="T72" fmla="*/ 1243 w 1955"/>
              <a:gd name="T73" fmla="*/ 1752 h 1970"/>
              <a:gd name="T74" fmla="*/ 1269 w 1955"/>
              <a:gd name="T75" fmla="*/ 1779 h 1970"/>
              <a:gd name="T76" fmla="*/ 1303 w 1955"/>
              <a:gd name="T77" fmla="*/ 1804 h 1970"/>
              <a:gd name="T78" fmla="*/ 1347 w 1955"/>
              <a:gd name="T79" fmla="*/ 1822 h 1970"/>
              <a:gd name="T80" fmla="*/ 1390 w 1955"/>
              <a:gd name="T81" fmla="*/ 1814 h 1970"/>
              <a:gd name="T82" fmla="*/ 1425 w 1955"/>
              <a:gd name="T83" fmla="*/ 1787 h 1970"/>
              <a:gd name="T84" fmla="*/ 1460 w 1955"/>
              <a:gd name="T85" fmla="*/ 1750 h 1970"/>
              <a:gd name="T86" fmla="*/ 1495 w 1955"/>
              <a:gd name="T87" fmla="*/ 1727 h 1970"/>
              <a:gd name="T88" fmla="*/ 1547 w 1955"/>
              <a:gd name="T89" fmla="*/ 1715 h 1970"/>
              <a:gd name="T90" fmla="*/ 1590 w 1955"/>
              <a:gd name="T91" fmla="*/ 1730 h 1970"/>
              <a:gd name="T92" fmla="*/ 1625 w 1955"/>
              <a:gd name="T93" fmla="*/ 1755 h 1970"/>
              <a:gd name="T94" fmla="*/ 1651 w 1955"/>
              <a:gd name="T95" fmla="*/ 1779 h 1970"/>
              <a:gd name="T96" fmla="*/ 1686 w 1955"/>
              <a:gd name="T97" fmla="*/ 1809 h 1970"/>
              <a:gd name="T98" fmla="*/ 1712 w 1955"/>
              <a:gd name="T99" fmla="*/ 1836 h 1970"/>
              <a:gd name="T100" fmla="*/ 1738 w 1955"/>
              <a:gd name="T101" fmla="*/ 1861 h 1970"/>
              <a:gd name="T102" fmla="*/ 1772 w 1955"/>
              <a:gd name="T103" fmla="*/ 1876 h 1970"/>
              <a:gd name="T104" fmla="*/ 1807 w 1955"/>
              <a:gd name="T105" fmla="*/ 1896 h 1970"/>
              <a:gd name="T106" fmla="*/ 1833 w 1955"/>
              <a:gd name="T107" fmla="*/ 1916 h 1970"/>
              <a:gd name="T108" fmla="*/ 1877 w 1955"/>
              <a:gd name="T109" fmla="*/ 1938 h 1970"/>
              <a:gd name="T110" fmla="*/ 1911 w 1955"/>
              <a:gd name="T111" fmla="*/ 1953 h 1970"/>
              <a:gd name="T112" fmla="*/ 1946 w 1955"/>
              <a:gd name="T113" fmla="*/ 1968 h 1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955" h="1970">
                <a:moveTo>
                  <a:pt x="0" y="1477"/>
                </a:moveTo>
                <a:lnTo>
                  <a:pt x="0" y="1470"/>
                </a:lnTo>
                <a:lnTo>
                  <a:pt x="9" y="1455"/>
                </a:lnTo>
                <a:lnTo>
                  <a:pt x="9" y="1440"/>
                </a:lnTo>
                <a:lnTo>
                  <a:pt x="18" y="1425"/>
                </a:lnTo>
                <a:lnTo>
                  <a:pt x="18" y="1416"/>
                </a:lnTo>
                <a:lnTo>
                  <a:pt x="18" y="1411"/>
                </a:lnTo>
                <a:lnTo>
                  <a:pt x="26" y="1386"/>
                </a:lnTo>
                <a:lnTo>
                  <a:pt x="26" y="1366"/>
                </a:lnTo>
                <a:lnTo>
                  <a:pt x="35" y="1356"/>
                </a:lnTo>
                <a:lnTo>
                  <a:pt x="35" y="1346"/>
                </a:lnTo>
                <a:lnTo>
                  <a:pt x="44" y="1324"/>
                </a:lnTo>
                <a:lnTo>
                  <a:pt x="44" y="1302"/>
                </a:lnTo>
                <a:lnTo>
                  <a:pt x="44" y="1287"/>
                </a:lnTo>
                <a:lnTo>
                  <a:pt x="52" y="1262"/>
                </a:lnTo>
                <a:lnTo>
                  <a:pt x="52" y="1232"/>
                </a:lnTo>
                <a:lnTo>
                  <a:pt x="61" y="1210"/>
                </a:lnTo>
                <a:lnTo>
                  <a:pt x="61" y="1193"/>
                </a:lnTo>
                <a:lnTo>
                  <a:pt x="70" y="1173"/>
                </a:lnTo>
                <a:lnTo>
                  <a:pt x="70" y="1163"/>
                </a:lnTo>
                <a:lnTo>
                  <a:pt x="70" y="1141"/>
                </a:lnTo>
                <a:lnTo>
                  <a:pt x="79" y="1133"/>
                </a:lnTo>
                <a:lnTo>
                  <a:pt x="79" y="1106"/>
                </a:lnTo>
                <a:lnTo>
                  <a:pt x="87" y="1086"/>
                </a:lnTo>
                <a:lnTo>
                  <a:pt x="87" y="1079"/>
                </a:lnTo>
                <a:lnTo>
                  <a:pt x="96" y="1042"/>
                </a:lnTo>
                <a:lnTo>
                  <a:pt x="96" y="1034"/>
                </a:lnTo>
                <a:lnTo>
                  <a:pt x="96" y="1024"/>
                </a:lnTo>
                <a:lnTo>
                  <a:pt x="105" y="990"/>
                </a:lnTo>
                <a:lnTo>
                  <a:pt x="105" y="982"/>
                </a:lnTo>
                <a:lnTo>
                  <a:pt x="113" y="958"/>
                </a:lnTo>
                <a:lnTo>
                  <a:pt x="113" y="945"/>
                </a:lnTo>
                <a:lnTo>
                  <a:pt x="113" y="938"/>
                </a:lnTo>
                <a:lnTo>
                  <a:pt x="122" y="923"/>
                </a:lnTo>
                <a:lnTo>
                  <a:pt x="122" y="911"/>
                </a:lnTo>
                <a:lnTo>
                  <a:pt x="131" y="898"/>
                </a:lnTo>
                <a:lnTo>
                  <a:pt x="139" y="876"/>
                </a:lnTo>
                <a:lnTo>
                  <a:pt x="139" y="868"/>
                </a:lnTo>
                <a:lnTo>
                  <a:pt x="139" y="861"/>
                </a:lnTo>
                <a:lnTo>
                  <a:pt x="148" y="851"/>
                </a:lnTo>
                <a:lnTo>
                  <a:pt x="148" y="841"/>
                </a:lnTo>
                <a:lnTo>
                  <a:pt x="157" y="839"/>
                </a:lnTo>
                <a:lnTo>
                  <a:pt x="157" y="829"/>
                </a:lnTo>
                <a:lnTo>
                  <a:pt x="165" y="814"/>
                </a:lnTo>
                <a:lnTo>
                  <a:pt x="165" y="789"/>
                </a:lnTo>
                <a:lnTo>
                  <a:pt x="174" y="772"/>
                </a:lnTo>
                <a:lnTo>
                  <a:pt x="174" y="757"/>
                </a:lnTo>
                <a:lnTo>
                  <a:pt x="183" y="750"/>
                </a:lnTo>
                <a:lnTo>
                  <a:pt x="183" y="735"/>
                </a:lnTo>
                <a:lnTo>
                  <a:pt x="191" y="730"/>
                </a:lnTo>
                <a:lnTo>
                  <a:pt x="191" y="688"/>
                </a:lnTo>
                <a:lnTo>
                  <a:pt x="191" y="665"/>
                </a:lnTo>
                <a:lnTo>
                  <a:pt x="200" y="656"/>
                </a:lnTo>
                <a:lnTo>
                  <a:pt x="200" y="608"/>
                </a:lnTo>
                <a:lnTo>
                  <a:pt x="209" y="594"/>
                </a:lnTo>
                <a:lnTo>
                  <a:pt x="209" y="557"/>
                </a:lnTo>
                <a:lnTo>
                  <a:pt x="218" y="524"/>
                </a:lnTo>
                <a:lnTo>
                  <a:pt x="218" y="505"/>
                </a:lnTo>
                <a:lnTo>
                  <a:pt x="218" y="477"/>
                </a:lnTo>
                <a:lnTo>
                  <a:pt x="226" y="440"/>
                </a:lnTo>
                <a:lnTo>
                  <a:pt x="226" y="393"/>
                </a:lnTo>
                <a:lnTo>
                  <a:pt x="235" y="344"/>
                </a:lnTo>
                <a:lnTo>
                  <a:pt x="235" y="324"/>
                </a:lnTo>
                <a:lnTo>
                  <a:pt x="244" y="302"/>
                </a:lnTo>
                <a:lnTo>
                  <a:pt x="244" y="269"/>
                </a:lnTo>
                <a:lnTo>
                  <a:pt x="244" y="237"/>
                </a:lnTo>
                <a:lnTo>
                  <a:pt x="252" y="195"/>
                </a:lnTo>
                <a:lnTo>
                  <a:pt x="252" y="160"/>
                </a:lnTo>
                <a:lnTo>
                  <a:pt x="261" y="126"/>
                </a:lnTo>
                <a:lnTo>
                  <a:pt x="261" y="103"/>
                </a:lnTo>
                <a:lnTo>
                  <a:pt x="261" y="86"/>
                </a:lnTo>
                <a:lnTo>
                  <a:pt x="271" y="51"/>
                </a:lnTo>
                <a:lnTo>
                  <a:pt x="278" y="37"/>
                </a:lnTo>
                <a:cubicBezTo>
                  <a:pt x="289" y="0"/>
                  <a:pt x="317" y="4"/>
                  <a:pt x="339" y="47"/>
                </a:cubicBezTo>
                <a:lnTo>
                  <a:pt x="345" y="64"/>
                </a:lnTo>
                <a:lnTo>
                  <a:pt x="348" y="76"/>
                </a:lnTo>
                <a:lnTo>
                  <a:pt x="357" y="103"/>
                </a:lnTo>
                <a:lnTo>
                  <a:pt x="357" y="116"/>
                </a:lnTo>
                <a:lnTo>
                  <a:pt x="365" y="168"/>
                </a:lnTo>
                <a:lnTo>
                  <a:pt x="365" y="178"/>
                </a:lnTo>
                <a:lnTo>
                  <a:pt x="374" y="198"/>
                </a:lnTo>
                <a:lnTo>
                  <a:pt x="374" y="220"/>
                </a:lnTo>
                <a:lnTo>
                  <a:pt x="383" y="237"/>
                </a:lnTo>
                <a:lnTo>
                  <a:pt x="383" y="252"/>
                </a:lnTo>
                <a:lnTo>
                  <a:pt x="391" y="269"/>
                </a:lnTo>
                <a:lnTo>
                  <a:pt x="391" y="284"/>
                </a:lnTo>
                <a:lnTo>
                  <a:pt x="391" y="302"/>
                </a:lnTo>
                <a:lnTo>
                  <a:pt x="400" y="329"/>
                </a:lnTo>
                <a:lnTo>
                  <a:pt x="400" y="331"/>
                </a:lnTo>
                <a:lnTo>
                  <a:pt x="409" y="371"/>
                </a:lnTo>
                <a:lnTo>
                  <a:pt x="409" y="388"/>
                </a:lnTo>
                <a:lnTo>
                  <a:pt x="409" y="401"/>
                </a:lnTo>
                <a:lnTo>
                  <a:pt x="417" y="418"/>
                </a:lnTo>
                <a:lnTo>
                  <a:pt x="417" y="445"/>
                </a:lnTo>
                <a:lnTo>
                  <a:pt x="426" y="457"/>
                </a:lnTo>
                <a:lnTo>
                  <a:pt x="426" y="477"/>
                </a:lnTo>
                <a:lnTo>
                  <a:pt x="435" y="502"/>
                </a:lnTo>
                <a:lnTo>
                  <a:pt x="435" y="507"/>
                </a:lnTo>
                <a:lnTo>
                  <a:pt x="435" y="519"/>
                </a:lnTo>
                <a:lnTo>
                  <a:pt x="443" y="529"/>
                </a:lnTo>
                <a:lnTo>
                  <a:pt x="443" y="539"/>
                </a:lnTo>
                <a:lnTo>
                  <a:pt x="452" y="557"/>
                </a:lnTo>
                <a:lnTo>
                  <a:pt x="452" y="569"/>
                </a:lnTo>
                <a:lnTo>
                  <a:pt x="461" y="581"/>
                </a:lnTo>
                <a:lnTo>
                  <a:pt x="461" y="601"/>
                </a:lnTo>
                <a:lnTo>
                  <a:pt x="461" y="606"/>
                </a:lnTo>
                <a:lnTo>
                  <a:pt x="469" y="621"/>
                </a:lnTo>
                <a:lnTo>
                  <a:pt x="469" y="631"/>
                </a:lnTo>
                <a:lnTo>
                  <a:pt x="478" y="641"/>
                </a:lnTo>
                <a:lnTo>
                  <a:pt x="478" y="651"/>
                </a:lnTo>
                <a:lnTo>
                  <a:pt x="487" y="660"/>
                </a:lnTo>
                <a:lnTo>
                  <a:pt x="487" y="675"/>
                </a:lnTo>
                <a:lnTo>
                  <a:pt x="487" y="678"/>
                </a:lnTo>
                <a:lnTo>
                  <a:pt x="496" y="683"/>
                </a:lnTo>
                <a:lnTo>
                  <a:pt x="496" y="688"/>
                </a:lnTo>
                <a:lnTo>
                  <a:pt x="504" y="703"/>
                </a:lnTo>
                <a:lnTo>
                  <a:pt x="504" y="708"/>
                </a:lnTo>
                <a:lnTo>
                  <a:pt x="513" y="712"/>
                </a:lnTo>
                <a:lnTo>
                  <a:pt x="513" y="720"/>
                </a:lnTo>
                <a:lnTo>
                  <a:pt x="513" y="727"/>
                </a:lnTo>
                <a:lnTo>
                  <a:pt x="522" y="735"/>
                </a:lnTo>
                <a:lnTo>
                  <a:pt x="522" y="742"/>
                </a:lnTo>
                <a:lnTo>
                  <a:pt x="530" y="747"/>
                </a:lnTo>
                <a:lnTo>
                  <a:pt x="530" y="752"/>
                </a:lnTo>
                <a:lnTo>
                  <a:pt x="530" y="757"/>
                </a:lnTo>
                <a:lnTo>
                  <a:pt x="539" y="764"/>
                </a:lnTo>
                <a:lnTo>
                  <a:pt x="539" y="777"/>
                </a:lnTo>
                <a:lnTo>
                  <a:pt x="548" y="782"/>
                </a:lnTo>
                <a:lnTo>
                  <a:pt x="548" y="792"/>
                </a:lnTo>
                <a:lnTo>
                  <a:pt x="556" y="794"/>
                </a:lnTo>
                <a:lnTo>
                  <a:pt x="556" y="797"/>
                </a:lnTo>
                <a:lnTo>
                  <a:pt x="556" y="807"/>
                </a:lnTo>
                <a:lnTo>
                  <a:pt x="565" y="809"/>
                </a:lnTo>
                <a:lnTo>
                  <a:pt x="565" y="824"/>
                </a:lnTo>
                <a:lnTo>
                  <a:pt x="574" y="829"/>
                </a:lnTo>
                <a:lnTo>
                  <a:pt x="574" y="841"/>
                </a:lnTo>
                <a:lnTo>
                  <a:pt x="582" y="844"/>
                </a:lnTo>
                <a:lnTo>
                  <a:pt x="582" y="846"/>
                </a:lnTo>
                <a:lnTo>
                  <a:pt x="582" y="861"/>
                </a:lnTo>
                <a:lnTo>
                  <a:pt x="591" y="873"/>
                </a:lnTo>
                <a:lnTo>
                  <a:pt x="591" y="878"/>
                </a:lnTo>
                <a:lnTo>
                  <a:pt x="600" y="888"/>
                </a:lnTo>
                <a:lnTo>
                  <a:pt x="600" y="901"/>
                </a:lnTo>
                <a:lnTo>
                  <a:pt x="608" y="906"/>
                </a:lnTo>
                <a:lnTo>
                  <a:pt x="608" y="913"/>
                </a:lnTo>
                <a:lnTo>
                  <a:pt x="608" y="923"/>
                </a:lnTo>
                <a:lnTo>
                  <a:pt x="617" y="928"/>
                </a:lnTo>
                <a:lnTo>
                  <a:pt x="617" y="933"/>
                </a:lnTo>
                <a:lnTo>
                  <a:pt x="626" y="945"/>
                </a:lnTo>
                <a:lnTo>
                  <a:pt x="626" y="950"/>
                </a:lnTo>
                <a:lnTo>
                  <a:pt x="634" y="960"/>
                </a:lnTo>
                <a:lnTo>
                  <a:pt x="634" y="965"/>
                </a:lnTo>
                <a:lnTo>
                  <a:pt x="634" y="972"/>
                </a:lnTo>
                <a:lnTo>
                  <a:pt x="643" y="977"/>
                </a:lnTo>
                <a:lnTo>
                  <a:pt x="643" y="990"/>
                </a:lnTo>
                <a:lnTo>
                  <a:pt x="652" y="995"/>
                </a:lnTo>
                <a:lnTo>
                  <a:pt x="652" y="1005"/>
                </a:lnTo>
                <a:lnTo>
                  <a:pt x="661" y="1010"/>
                </a:lnTo>
                <a:lnTo>
                  <a:pt x="661" y="1017"/>
                </a:lnTo>
                <a:lnTo>
                  <a:pt x="661" y="1029"/>
                </a:lnTo>
                <a:lnTo>
                  <a:pt x="669" y="1037"/>
                </a:lnTo>
                <a:lnTo>
                  <a:pt x="669" y="1044"/>
                </a:lnTo>
                <a:lnTo>
                  <a:pt x="678" y="1057"/>
                </a:lnTo>
                <a:lnTo>
                  <a:pt x="678" y="1059"/>
                </a:lnTo>
                <a:lnTo>
                  <a:pt x="678" y="1066"/>
                </a:lnTo>
                <a:lnTo>
                  <a:pt x="687" y="1079"/>
                </a:lnTo>
                <a:lnTo>
                  <a:pt x="687" y="1084"/>
                </a:lnTo>
                <a:lnTo>
                  <a:pt x="695" y="1094"/>
                </a:lnTo>
                <a:lnTo>
                  <a:pt x="695" y="1114"/>
                </a:lnTo>
                <a:lnTo>
                  <a:pt x="704" y="1116"/>
                </a:lnTo>
                <a:lnTo>
                  <a:pt x="704" y="1118"/>
                </a:lnTo>
                <a:lnTo>
                  <a:pt x="704" y="1131"/>
                </a:lnTo>
                <a:lnTo>
                  <a:pt x="713" y="1143"/>
                </a:lnTo>
                <a:lnTo>
                  <a:pt x="713" y="1153"/>
                </a:lnTo>
                <a:lnTo>
                  <a:pt x="721" y="1163"/>
                </a:lnTo>
                <a:lnTo>
                  <a:pt x="721" y="1166"/>
                </a:lnTo>
                <a:lnTo>
                  <a:pt x="730" y="1180"/>
                </a:lnTo>
                <a:lnTo>
                  <a:pt x="730" y="1190"/>
                </a:lnTo>
                <a:lnTo>
                  <a:pt x="730" y="1198"/>
                </a:lnTo>
                <a:lnTo>
                  <a:pt x="739" y="1208"/>
                </a:lnTo>
                <a:lnTo>
                  <a:pt x="739" y="1215"/>
                </a:lnTo>
                <a:lnTo>
                  <a:pt x="747" y="1222"/>
                </a:lnTo>
                <a:lnTo>
                  <a:pt x="747" y="1235"/>
                </a:lnTo>
                <a:lnTo>
                  <a:pt x="756" y="1242"/>
                </a:lnTo>
                <a:lnTo>
                  <a:pt x="756" y="1252"/>
                </a:lnTo>
                <a:lnTo>
                  <a:pt x="756" y="1265"/>
                </a:lnTo>
                <a:lnTo>
                  <a:pt x="765" y="1274"/>
                </a:lnTo>
                <a:lnTo>
                  <a:pt x="765" y="1282"/>
                </a:lnTo>
                <a:lnTo>
                  <a:pt x="773" y="1292"/>
                </a:lnTo>
                <a:lnTo>
                  <a:pt x="773" y="1307"/>
                </a:lnTo>
                <a:lnTo>
                  <a:pt x="782" y="1317"/>
                </a:lnTo>
                <a:lnTo>
                  <a:pt x="782" y="1326"/>
                </a:lnTo>
                <a:lnTo>
                  <a:pt x="782" y="1334"/>
                </a:lnTo>
                <a:lnTo>
                  <a:pt x="791" y="1339"/>
                </a:lnTo>
                <a:lnTo>
                  <a:pt x="791" y="1356"/>
                </a:lnTo>
                <a:lnTo>
                  <a:pt x="800" y="1366"/>
                </a:lnTo>
                <a:lnTo>
                  <a:pt x="800" y="1373"/>
                </a:lnTo>
                <a:lnTo>
                  <a:pt x="800" y="1378"/>
                </a:lnTo>
                <a:lnTo>
                  <a:pt x="808" y="1393"/>
                </a:lnTo>
                <a:lnTo>
                  <a:pt x="808" y="1398"/>
                </a:lnTo>
                <a:lnTo>
                  <a:pt x="817" y="1406"/>
                </a:lnTo>
                <a:lnTo>
                  <a:pt x="817" y="1418"/>
                </a:lnTo>
                <a:lnTo>
                  <a:pt x="826" y="1425"/>
                </a:lnTo>
                <a:lnTo>
                  <a:pt x="826" y="1430"/>
                </a:lnTo>
                <a:lnTo>
                  <a:pt x="826" y="1443"/>
                </a:lnTo>
                <a:lnTo>
                  <a:pt x="834" y="1448"/>
                </a:lnTo>
                <a:lnTo>
                  <a:pt x="834" y="1455"/>
                </a:lnTo>
                <a:lnTo>
                  <a:pt x="843" y="1460"/>
                </a:lnTo>
                <a:lnTo>
                  <a:pt x="843" y="1468"/>
                </a:lnTo>
                <a:lnTo>
                  <a:pt x="852" y="1470"/>
                </a:lnTo>
                <a:lnTo>
                  <a:pt x="852" y="1477"/>
                </a:lnTo>
                <a:lnTo>
                  <a:pt x="852" y="1480"/>
                </a:lnTo>
                <a:lnTo>
                  <a:pt x="860" y="1487"/>
                </a:lnTo>
                <a:lnTo>
                  <a:pt x="860" y="1490"/>
                </a:lnTo>
                <a:lnTo>
                  <a:pt x="869" y="1495"/>
                </a:lnTo>
                <a:lnTo>
                  <a:pt x="869" y="1500"/>
                </a:lnTo>
                <a:lnTo>
                  <a:pt x="878" y="1507"/>
                </a:lnTo>
                <a:lnTo>
                  <a:pt x="878" y="1512"/>
                </a:lnTo>
                <a:lnTo>
                  <a:pt x="878" y="1517"/>
                </a:lnTo>
                <a:lnTo>
                  <a:pt x="886" y="1520"/>
                </a:lnTo>
                <a:lnTo>
                  <a:pt x="886" y="1522"/>
                </a:lnTo>
                <a:lnTo>
                  <a:pt x="895" y="1527"/>
                </a:lnTo>
                <a:lnTo>
                  <a:pt x="895" y="1532"/>
                </a:lnTo>
                <a:lnTo>
                  <a:pt x="904" y="1534"/>
                </a:lnTo>
                <a:lnTo>
                  <a:pt x="904" y="1537"/>
                </a:lnTo>
                <a:lnTo>
                  <a:pt x="904" y="1539"/>
                </a:lnTo>
                <a:lnTo>
                  <a:pt x="912" y="1539"/>
                </a:lnTo>
                <a:lnTo>
                  <a:pt x="912" y="1544"/>
                </a:lnTo>
                <a:lnTo>
                  <a:pt x="921" y="1549"/>
                </a:lnTo>
                <a:lnTo>
                  <a:pt x="921" y="1552"/>
                </a:lnTo>
                <a:lnTo>
                  <a:pt x="930" y="1554"/>
                </a:lnTo>
                <a:lnTo>
                  <a:pt x="930" y="1557"/>
                </a:lnTo>
                <a:lnTo>
                  <a:pt x="930" y="1559"/>
                </a:lnTo>
                <a:lnTo>
                  <a:pt x="939" y="1559"/>
                </a:lnTo>
                <a:lnTo>
                  <a:pt x="939" y="1562"/>
                </a:lnTo>
                <a:lnTo>
                  <a:pt x="947" y="1564"/>
                </a:lnTo>
                <a:lnTo>
                  <a:pt x="947" y="1567"/>
                </a:lnTo>
                <a:lnTo>
                  <a:pt x="956" y="1569"/>
                </a:lnTo>
                <a:lnTo>
                  <a:pt x="965" y="1572"/>
                </a:lnTo>
                <a:lnTo>
                  <a:pt x="973" y="1572"/>
                </a:lnTo>
                <a:lnTo>
                  <a:pt x="973" y="1574"/>
                </a:lnTo>
                <a:lnTo>
                  <a:pt x="982" y="1576"/>
                </a:lnTo>
                <a:lnTo>
                  <a:pt x="991" y="1579"/>
                </a:lnTo>
                <a:lnTo>
                  <a:pt x="999" y="1579"/>
                </a:lnTo>
                <a:lnTo>
                  <a:pt x="1008" y="1579"/>
                </a:lnTo>
                <a:lnTo>
                  <a:pt x="1017" y="1579"/>
                </a:lnTo>
                <a:lnTo>
                  <a:pt x="1025" y="1579"/>
                </a:lnTo>
                <a:lnTo>
                  <a:pt x="1034" y="1576"/>
                </a:lnTo>
                <a:lnTo>
                  <a:pt x="1034" y="1572"/>
                </a:lnTo>
                <a:lnTo>
                  <a:pt x="1043" y="1572"/>
                </a:lnTo>
                <a:lnTo>
                  <a:pt x="1043" y="1569"/>
                </a:lnTo>
                <a:lnTo>
                  <a:pt x="1051" y="1569"/>
                </a:lnTo>
                <a:lnTo>
                  <a:pt x="1051" y="1567"/>
                </a:lnTo>
                <a:lnTo>
                  <a:pt x="1051" y="1564"/>
                </a:lnTo>
                <a:lnTo>
                  <a:pt x="1060" y="1562"/>
                </a:lnTo>
                <a:lnTo>
                  <a:pt x="1069" y="1559"/>
                </a:lnTo>
                <a:lnTo>
                  <a:pt x="1069" y="1552"/>
                </a:lnTo>
                <a:lnTo>
                  <a:pt x="1078" y="1549"/>
                </a:lnTo>
                <a:lnTo>
                  <a:pt x="1078" y="1547"/>
                </a:lnTo>
                <a:lnTo>
                  <a:pt x="1086" y="1547"/>
                </a:lnTo>
                <a:lnTo>
                  <a:pt x="1095" y="1547"/>
                </a:lnTo>
                <a:lnTo>
                  <a:pt x="1104" y="1547"/>
                </a:lnTo>
                <a:lnTo>
                  <a:pt x="1112" y="1547"/>
                </a:lnTo>
                <a:lnTo>
                  <a:pt x="1121" y="1549"/>
                </a:lnTo>
                <a:lnTo>
                  <a:pt x="1121" y="1552"/>
                </a:lnTo>
                <a:lnTo>
                  <a:pt x="1130" y="1554"/>
                </a:lnTo>
                <a:lnTo>
                  <a:pt x="1130" y="1559"/>
                </a:lnTo>
                <a:lnTo>
                  <a:pt x="1138" y="1564"/>
                </a:lnTo>
                <a:lnTo>
                  <a:pt x="1138" y="1569"/>
                </a:lnTo>
                <a:lnTo>
                  <a:pt x="1147" y="1579"/>
                </a:lnTo>
                <a:lnTo>
                  <a:pt x="1147" y="1584"/>
                </a:lnTo>
                <a:lnTo>
                  <a:pt x="1147" y="1591"/>
                </a:lnTo>
                <a:lnTo>
                  <a:pt x="1156" y="1599"/>
                </a:lnTo>
                <a:lnTo>
                  <a:pt x="1156" y="1609"/>
                </a:lnTo>
                <a:lnTo>
                  <a:pt x="1164" y="1611"/>
                </a:lnTo>
                <a:lnTo>
                  <a:pt x="1164" y="1621"/>
                </a:lnTo>
                <a:lnTo>
                  <a:pt x="1173" y="1631"/>
                </a:lnTo>
                <a:lnTo>
                  <a:pt x="1173" y="1643"/>
                </a:lnTo>
                <a:lnTo>
                  <a:pt x="1173" y="1648"/>
                </a:lnTo>
                <a:lnTo>
                  <a:pt x="1182" y="1656"/>
                </a:lnTo>
                <a:lnTo>
                  <a:pt x="1182" y="1661"/>
                </a:lnTo>
                <a:lnTo>
                  <a:pt x="1190" y="1673"/>
                </a:lnTo>
                <a:lnTo>
                  <a:pt x="1190" y="1678"/>
                </a:lnTo>
                <a:lnTo>
                  <a:pt x="1199" y="1683"/>
                </a:lnTo>
                <a:lnTo>
                  <a:pt x="1199" y="1690"/>
                </a:lnTo>
                <a:lnTo>
                  <a:pt x="1199" y="1695"/>
                </a:lnTo>
                <a:lnTo>
                  <a:pt x="1208" y="1700"/>
                </a:lnTo>
                <a:lnTo>
                  <a:pt x="1208" y="1713"/>
                </a:lnTo>
                <a:lnTo>
                  <a:pt x="1217" y="1720"/>
                </a:lnTo>
                <a:lnTo>
                  <a:pt x="1217" y="1723"/>
                </a:lnTo>
                <a:lnTo>
                  <a:pt x="1217" y="1727"/>
                </a:lnTo>
                <a:lnTo>
                  <a:pt x="1225" y="1730"/>
                </a:lnTo>
                <a:lnTo>
                  <a:pt x="1225" y="1735"/>
                </a:lnTo>
                <a:lnTo>
                  <a:pt x="1234" y="1737"/>
                </a:lnTo>
                <a:lnTo>
                  <a:pt x="1234" y="1742"/>
                </a:lnTo>
                <a:lnTo>
                  <a:pt x="1243" y="1752"/>
                </a:lnTo>
                <a:lnTo>
                  <a:pt x="1243" y="1757"/>
                </a:lnTo>
                <a:lnTo>
                  <a:pt x="1243" y="1760"/>
                </a:lnTo>
                <a:lnTo>
                  <a:pt x="1251" y="1762"/>
                </a:lnTo>
                <a:lnTo>
                  <a:pt x="1251" y="1767"/>
                </a:lnTo>
                <a:lnTo>
                  <a:pt x="1260" y="1770"/>
                </a:lnTo>
                <a:lnTo>
                  <a:pt x="1260" y="1775"/>
                </a:lnTo>
                <a:lnTo>
                  <a:pt x="1269" y="1777"/>
                </a:lnTo>
                <a:lnTo>
                  <a:pt x="1269" y="1779"/>
                </a:lnTo>
                <a:lnTo>
                  <a:pt x="1269" y="1784"/>
                </a:lnTo>
                <a:lnTo>
                  <a:pt x="1277" y="1789"/>
                </a:lnTo>
                <a:lnTo>
                  <a:pt x="1277" y="1792"/>
                </a:lnTo>
                <a:lnTo>
                  <a:pt x="1286" y="1794"/>
                </a:lnTo>
                <a:lnTo>
                  <a:pt x="1286" y="1797"/>
                </a:lnTo>
                <a:lnTo>
                  <a:pt x="1295" y="1799"/>
                </a:lnTo>
                <a:lnTo>
                  <a:pt x="1295" y="1802"/>
                </a:lnTo>
                <a:lnTo>
                  <a:pt x="1303" y="1804"/>
                </a:lnTo>
                <a:lnTo>
                  <a:pt x="1303" y="1809"/>
                </a:lnTo>
                <a:lnTo>
                  <a:pt x="1312" y="1812"/>
                </a:lnTo>
                <a:lnTo>
                  <a:pt x="1312" y="1814"/>
                </a:lnTo>
                <a:lnTo>
                  <a:pt x="1321" y="1817"/>
                </a:lnTo>
                <a:lnTo>
                  <a:pt x="1321" y="1819"/>
                </a:lnTo>
                <a:lnTo>
                  <a:pt x="1329" y="1819"/>
                </a:lnTo>
                <a:lnTo>
                  <a:pt x="1338" y="1822"/>
                </a:lnTo>
                <a:lnTo>
                  <a:pt x="1347" y="1822"/>
                </a:lnTo>
                <a:lnTo>
                  <a:pt x="1347" y="1824"/>
                </a:lnTo>
                <a:lnTo>
                  <a:pt x="1356" y="1824"/>
                </a:lnTo>
                <a:lnTo>
                  <a:pt x="1364" y="1824"/>
                </a:lnTo>
                <a:lnTo>
                  <a:pt x="1373" y="1824"/>
                </a:lnTo>
                <a:lnTo>
                  <a:pt x="1382" y="1824"/>
                </a:lnTo>
                <a:lnTo>
                  <a:pt x="1382" y="1819"/>
                </a:lnTo>
                <a:lnTo>
                  <a:pt x="1390" y="1817"/>
                </a:lnTo>
                <a:lnTo>
                  <a:pt x="1390" y="1814"/>
                </a:lnTo>
                <a:lnTo>
                  <a:pt x="1390" y="1812"/>
                </a:lnTo>
                <a:lnTo>
                  <a:pt x="1399" y="1804"/>
                </a:lnTo>
                <a:lnTo>
                  <a:pt x="1399" y="1799"/>
                </a:lnTo>
                <a:lnTo>
                  <a:pt x="1408" y="1799"/>
                </a:lnTo>
                <a:lnTo>
                  <a:pt x="1408" y="1794"/>
                </a:lnTo>
                <a:lnTo>
                  <a:pt x="1416" y="1792"/>
                </a:lnTo>
                <a:lnTo>
                  <a:pt x="1416" y="1789"/>
                </a:lnTo>
                <a:lnTo>
                  <a:pt x="1425" y="1787"/>
                </a:lnTo>
                <a:lnTo>
                  <a:pt x="1425" y="1777"/>
                </a:lnTo>
                <a:lnTo>
                  <a:pt x="1434" y="1775"/>
                </a:lnTo>
                <a:lnTo>
                  <a:pt x="1442" y="1772"/>
                </a:lnTo>
                <a:lnTo>
                  <a:pt x="1442" y="1770"/>
                </a:lnTo>
                <a:lnTo>
                  <a:pt x="1442" y="1760"/>
                </a:lnTo>
                <a:lnTo>
                  <a:pt x="1451" y="1757"/>
                </a:lnTo>
                <a:lnTo>
                  <a:pt x="1451" y="1755"/>
                </a:lnTo>
                <a:lnTo>
                  <a:pt x="1460" y="1750"/>
                </a:lnTo>
                <a:lnTo>
                  <a:pt x="1460" y="1745"/>
                </a:lnTo>
                <a:lnTo>
                  <a:pt x="1468" y="1740"/>
                </a:lnTo>
                <a:lnTo>
                  <a:pt x="1468" y="1737"/>
                </a:lnTo>
                <a:lnTo>
                  <a:pt x="1468" y="1735"/>
                </a:lnTo>
                <a:lnTo>
                  <a:pt x="1477" y="1732"/>
                </a:lnTo>
                <a:lnTo>
                  <a:pt x="1486" y="1730"/>
                </a:lnTo>
                <a:lnTo>
                  <a:pt x="1486" y="1727"/>
                </a:lnTo>
                <a:lnTo>
                  <a:pt x="1495" y="1727"/>
                </a:lnTo>
                <a:lnTo>
                  <a:pt x="1495" y="1725"/>
                </a:lnTo>
                <a:lnTo>
                  <a:pt x="1503" y="1723"/>
                </a:lnTo>
                <a:lnTo>
                  <a:pt x="1512" y="1718"/>
                </a:lnTo>
                <a:lnTo>
                  <a:pt x="1512" y="1715"/>
                </a:lnTo>
                <a:lnTo>
                  <a:pt x="1521" y="1715"/>
                </a:lnTo>
                <a:lnTo>
                  <a:pt x="1529" y="1715"/>
                </a:lnTo>
                <a:lnTo>
                  <a:pt x="1538" y="1715"/>
                </a:lnTo>
                <a:lnTo>
                  <a:pt x="1547" y="1715"/>
                </a:lnTo>
                <a:lnTo>
                  <a:pt x="1555" y="1715"/>
                </a:lnTo>
                <a:lnTo>
                  <a:pt x="1555" y="1718"/>
                </a:lnTo>
                <a:lnTo>
                  <a:pt x="1564" y="1718"/>
                </a:lnTo>
                <a:lnTo>
                  <a:pt x="1573" y="1720"/>
                </a:lnTo>
                <a:lnTo>
                  <a:pt x="1581" y="1723"/>
                </a:lnTo>
                <a:lnTo>
                  <a:pt x="1590" y="1725"/>
                </a:lnTo>
                <a:lnTo>
                  <a:pt x="1590" y="1727"/>
                </a:lnTo>
                <a:lnTo>
                  <a:pt x="1590" y="1730"/>
                </a:lnTo>
                <a:lnTo>
                  <a:pt x="1599" y="1732"/>
                </a:lnTo>
                <a:lnTo>
                  <a:pt x="1599" y="1735"/>
                </a:lnTo>
                <a:lnTo>
                  <a:pt x="1607" y="1735"/>
                </a:lnTo>
                <a:lnTo>
                  <a:pt x="1607" y="1740"/>
                </a:lnTo>
                <a:lnTo>
                  <a:pt x="1616" y="1745"/>
                </a:lnTo>
                <a:lnTo>
                  <a:pt x="1616" y="1747"/>
                </a:lnTo>
                <a:lnTo>
                  <a:pt x="1616" y="1752"/>
                </a:lnTo>
                <a:lnTo>
                  <a:pt x="1625" y="1755"/>
                </a:lnTo>
                <a:lnTo>
                  <a:pt x="1625" y="1760"/>
                </a:lnTo>
                <a:lnTo>
                  <a:pt x="1633" y="1762"/>
                </a:lnTo>
                <a:lnTo>
                  <a:pt x="1633" y="1765"/>
                </a:lnTo>
                <a:lnTo>
                  <a:pt x="1633" y="1767"/>
                </a:lnTo>
                <a:lnTo>
                  <a:pt x="1642" y="1772"/>
                </a:lnTo>
                <a:lnTo>
                  <a:pt x="1642" y="1775"/>
                </a:lnTo>
                <a:lnTo>
                  <a:pt x="1651" y="1777"/>
                </a:lnTo>
                <a:lnTo>
                  <a:pt x="1651" y="1779"/>
                </a:lnTo>
                <a:lnTo>
                  <a:pt x="1660" y="1784"/>
                </a:lnTo>
                <a:lnTo>
                  <a:pt x="1660" y="1787"/>
                </a:lnTo>
                <a:lnTo>
                  <a:pt x="1660" y="1792"/>
                </a:lnTo>
                <a:lnTo>
                  <a:pt x="1668" y="1794"/>
                </a:lnTo>
                <a:lnTo>
                  <a:pt x="1668" y="1799"/>
                </a:lnTo>
                <a:lnTo>
                  <a:pt x="1677" y="1799"/>
                </a:lnTo>
                <a:lnTo>
                  <a:pt x="1677" y="1802"/>
                </a:lnTo>
                <a:lnTo>
                  <a:pt x="1686" y="1809"/>
                </a:lnTo>
                <a:lnTo>
                  <a:pt x="1686" y="1814"/>
                </a:lnTo>
                <a:lnTo>
                  <a:pt x="1686" y="1817"/>
                </a:lnTo>
                <a:lnTo>
                  <a:pt x="1694" y="1819"/>
                </a:lnTo>
                <a:lnTo>
                  <a:pt x="1694" y="1824"/>
                </a:lnTo>
                <a:lnTo>
                  <a:pt x="1703" y="1827"/>
                </a:lnTo>
                <a:lnTo>
                  <a:pt x="1703" y="1829"/>
                </a:lnTo>
                <a:lnTo>
                  <a:pt x="1712" y="1834"/>
                </a:lnTo>
                <a:lnTo>
                  <a:pt x="1712" y="1836"/>
                </a:lnTo>
                <a:lnTo>
                  <a:pt x="1712" y="1839"/>
                </a:lnTo>
                <a:lnTo>
                  <a:pt x="1720" y="1841"/>
                </a:lnTo>
                <a:lnTo>
                  <a:pt x="1720" y="1844"/>
                </a:lnTo>
                <a:lnTo>
                  <a:pt x="1729" y="1846"/>
                </a:lnTo>
                <a:lnTo>
                  <a:pt x="1729" y="1851"/>
                </a:lnTo>
                <a:lnTo>
                  <a:pt x="1738" y="1856"/>
                </a:lnTo>
                <a:lnTo>
                  <a:pt x="1738" y="1859"/>
                </a:lnTo>
                <a:lnTo>
                  <a:pt x="1738" y="1861"/>
                </a:lnTo>
                <a:lnTo>
                  <a:pt x="1746" y="1864"/>
                </a:lnTo>
                <a:lnTo>
                  <a:pt x="1746" y="1866"/>
                </a:lnTo>
                <a:lnTo>
                  <a:pt x="1755" y="1866"/>
                </a:lnTo>
                <a:lnTo>
                  <a:pt x="1755" y="1869"/>
                </a:lnTo>
                <a:lnTo>
                  <a:pt x="1764" y="1869"/>
                </a:lnTo>
                <a:lnTo>
                  <a:pt x="1764" y="1871"/>
                </a:lnTo>
                <a:lnTo>
                  <a:pt x="1764" y="1874"/>
                </a:lnTo>
                <a:lnTo>
                  <a:pt x="1772" y="1876"/>
                </a:lnTo>
                <a:lnTo>
                  <a:pt x="1772" y="1879"/>
                </a:lnTo>
                <a:lnTo>
                  <a:pt x="1781" y="1881"/>
                </a:lnTo>
                <a:lnTo>
                  <a:pt x="1781" y="1883"/>
                </a:lnTo>
                <a:lnTo>
                  <a:pt x="1781" y="1886"/>
                </a:lnTo>
                <a:lnTo>
                  <a:pt x="1790" y="1888"/>
                </a:lnTo>
                <a:lnTo>
                  <a:pt x="1799" y="1891"/>
                </a:lnTo>
                <a:lnTo>
                  <a:pt x="1799" y="1896"/>
                </a:lnTo>
                <a:lnTo>
                  <a:pt x="1807" y="1896"/>
                </a:lnTo>
                <a:lnTo>
                  <a:pt x="1807" y="1903"/>
                </a:lnTo>
                <a:lnTo>
                  <a:pt x="1816" y="1906"/>
                </a:lnTo>
                <a:lnTo>
                  <a:pt x="1816" y="1908"/>
                </a:lnTo>
                <a:lnTo>
                  <a:pt x="1825" y="1908"/>
                </a:lnTo>
                <a:lnTo>
                  <a:pt x="1825" y="1911"/>
                </a:lnTo>
                <a:lnTo>
                  <a:pt x="1833" y="1911"/>
                </a:lnTo>
                <a:lnTo>
                  <a:pt x="1833" y="1913"/>
                </a:lnTo>
                <a:lnTo>
                  <a:pt x="1833" y="1916"/>
                </a:lnTo>
                <a:lnTo>
                  <a:pt x="1842" y="1918"/>
                </a:lnTo>
                <a:lnTo>
                  <a:pt x="1842" y="1921"/>
                </a:lnTo>
                <a:lnTo>
                  <a:pt x="1851" y="1923"/>
                </a:lnTo>
                <a:lnTo>
                  <a:pt x="1859" y="1928"/>
                </a:lnTo>
                <a:lnTo>
                  <a:pt x="1859" y="1933"/>
                </a:lnTo>
                <a:lnTo>
                  <a:pt x="1868" y="1933"/>
                </a:lnTo>
                <a:lnTo>
                  <a:pt x="1868" y="1935"/>
                </a:lnTo>
                <a:lnTo>
                  <a:pt x="1877" y="1938"/>
                </a:lnTo>
                <a:lnTo>
                  <a:pt x="1885" y="1940"/>
                </a:lnTo>
                <a:lnTo>
                  <a:pt x="1885" y="1943"/>
                </a:lnTo>
                <a:lnTo>
                  <a:pt x="1885" y="1945"/>
                </a:lnTo>
                <a:lnTo>
                  <a:pt x="1894" y="1945"/>
                </a:lnTo>
                <a:lnTo>
                  <a:pt x="1894" y="1948"/>
                </a:lnTo>
                <a:lnTo>
                  <a:pt x="1903" y="1948"/>
                </a:lnTo>
                <a:lnTo>
                  <a:pt x="1903" y="1950"/>
                </a:lnTo>
                <a:lnTo>
                  <a:pt x="1911" y="1953"/>
                </a:lnTo>
                <a:lnTo>
                  <a:pt x="1911" y="1955"/>
                </a:lnTo>
                <a:lnTo>
                  <a:pt x="1920" y="1955"/>
                </a:lnTo>
                <a:lnTo>
                  <a:pt x="1920" y="1958"/>
                </a:lnTo>
                <a:lnTo>
                  <a:pt x="1929" y="1960"/>
                </a:lnTo>
                <a:lnTo>
                  <a:pt x="1929" y="1963"/>
                </a:lnTo>
                <a:lnTo>
                  <a:pt x="1929" y="1965"/>
                </a:lnTo>
                <a:lnTo>
                  <a:pt x="1938" y="1968"/>
                </a:lnTo>
                <a:lnTo>
                  <a:pt x="1946" y="1968"/>
                </a:lnTo>
                <a:lnTo>
                  <a:pt x="1955" y="1968"/>
                </a:lnTo>
                <a:lnTo>
                  <a:pt x="1955" y="1970"/>
                </a:lnTo>
              </a:path>
            </a:pathLst>
          </a:custGeom>
          <a:noFill/>
          <a:ln w="11113"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2" name="Freeform 27"/>
          <p:cNvSpPr>
            <a:spLocks/>
          </p:cNvSpPr>
          <p:nvPr/>
        </p:nvSpPr>
        <p:spPr bwMode="auto">
          <a:xfrm>
            <a:off x="7810500" y="5278438"/>
            <a:ext cx="454025" cy="411163"/>
          </a:xfrm>
          <a:custGeom>
            <a:avLst/>
            <a:gdLst>
              <a:gd name="T0" fmla="*/ 35 w 1251"/>
              <a:gd name="T1" fmla="*/ 1131 h 1134"/>
              <a:gd name="T2" fmla="*/ 53 w 1251"/>
              <a:gd name="T3" fmla="*/ 1119 h 1134"/>
              <a:gd name="T4" fmla="*/ 79 w 1251"/>
              <a:gd name="T5" fmla="*/ 1097 h 1134"/>
              <a:gd name="T6" fmla="*/ 96 w 1251"/>
              <a:gd name="T7" fmla="*/ 1057 h 1134"/>
              <a:gd name="T8" fmla="*/ 113 w 1251"/>
              <a:gd name="T9" fmla="*/ 1007 h 1134"/>
              <a:gd name="T10" fmla="*/ 131 w 1251"/>
              <a:gd name="T11" fmla="*/ 938 h 1134"/>
              <a:gd name="T12" fmla="*/ 148 w 1251"/>
              <a:gd name="T13" fmla="*/ 827 h 1134"/>
              <a:gd name="T14" fmla="*/ 165 w 1251"/>
              <a:gd name="T15" fmla="*/ 772 h 1134"/>
              <a:gd name="T16" fmla="*/ 183 w 1251"/>
              <a:gd name="T17" fmla="*/ 743 h 1134"/>
              <a:gd name="T18" fmla="*/ 200 w 1251"/>
              <a:gd name="T19" fmla="*/ 728 h 1134"/>
              <a:gd name="T20" fmla="*/ 226 w 1251"/>
              <a:gd name="T21" fmla="*/ 688 h 1134"/>
              <a:gd name="T22" fmla="*/ 244 w 1251"/>
              <a:gd name="T23" fmla="*/ 611 h 1134"/>
              <a:gd name="T24" fmla="*/ 268 w 1251"/>
              <a:gd name="T25" fmla="*/ 515 h 1134"/>
              <a:gd name="T26" fmla="*/ 348 w 1251"/>
              <a:gd name="T27" fmla="*/ 577 h 1134"/>
              <a:gd name="T28" fmla="*/ 365 w 1251"/>
              <a:gd name="T29" fmla="*/ 666 h 1134"/>
              <a:gd name="T30" fmla="*/ 383 w 1251"/>
              <a:gd name="T31" fmla="*/ 730 h 1134"/>
              <a:gd name="T32" fmla="*/ 400 w 1251"/>
              <a:gd name="T33" fmla="*/ 757 h 1134"/>
              <a:gd name="T34" fmla="*/ 417 w 1251"/>
              <a:gd name="T35" fmla="*/ 668 h 1134"/>
              <a:gd name="T36" fmla="*/ 443 w 1251"/>
              <a:gd name="T37" fmla="*/ 557 h 1134"/>
              <a:gd name="T38" fmla="*/ 461 w 1251"/>
              <a:gd name="T39" fmla="*/ 436 h 1134"/>
              <a:gd name="T40" fmla="*/ 478 w 1251"/>
              <a:gd name="T41" fmla="*/ 267 h 1134"/>
              <a:gd name="T42" fmla="*/ 499 w 1251"/>
              <a:gd name="T43" fmla="*/ 165 h 1134"/>
              <a:gd name="T44" fmla="*/ 568 w 1251"/>
              <a:gd name="T45" fmla="*/ 186 h 1134"/>
              <a:gd name="T46" fmla="*/ 591 w 1251"/>
              <a:gd name="T47" fmla="*/ 282 h 1134"/>
              <a:gd name="T48" fmla="*/ 609 w 1251"/>
              <a:gd name="T49" fmla="*/ 401 h 1134"/>
              <a:gd name="T50" fmla="*/ 626 w 1251"/>
              <a:gd name="T51" fmla="*/ 485 h 1134"/>
              <a:gd name="T52" fmla="*/ 643 w 1251"/>
              <a:gd name="T53" fmla="*/ 572 h 1134"/>
              <a:gd name="T54" fmla="*/ 661 w 1251"/>
              <a:gd name="T55" fmla="*/ 648 h 1134"/>
              <a:gd name="T56" fmla="*/ 678 w 1251"/>
              <a:gd name="T57" fmla="*/ 713 h 1134"/>
              <a:gd name="T58" fmla="*/ 695 w 1251"/>
              <a:gd name="T59" fmla="*/ 782 h 1134"/>
              <a:gd name="T60" fmla="*/ 713 w 1251"/>
              <a:gd name="T61" fmla="*/ 847 h 1134"/>
              <a:gd name="T62" fmla="*/ 739 w 1251"/>
              <a:gd name="T63" fmla="*/ 876 h 1134"/>
              <a:gd name="T64" fmla="*/ 756 w 1251"/>
              <a:gd name="T65" fmla="*/ 881 h 1134"/>
              <a:gd name="T66" fmla="*/ 774 w 1251"/>
              <a:gd name="T67" fmla="*/ 834 h 1134"/>
              <a:gd name="T68" fmla="*/ 791 w 1251"/>
              <a:gd name="T69" fmla="*/ 752 h 1134"/>
              <a:gd name="T70" fmla="*/ 808 w 1251"/>
              <a:gd name="T71" fmla="*/ 651 h 1134"/>
              <a:gd name="T72" fmla="*/ 826 w 1251"/>
              <a:gd name="T73" fmla="*/ 505 h 1134"/>
              <a:gd name="T74" fmla="*/ 843 w 1251"/>
              <a:gd name="T75" fmla="*/ 322 h 1134"/>
              <a:gd name="T76" fmla="*/ 863 w 1251"/>
              <a:gd name="T77" fmla="*/ 176 h 1134"/>
              <a:gd name="T78" fmla="*/ 956 w 1251"/>
              <a:gd name="T79" fmla="*/ 86 h 1134"/>
              <a:gd name="T80" fmla="*/ 982 w 1251"/>
              <a:gd name="T81" fmla="*/ 173 h 1134"/>
              <a:gd name="T82" fmla="*/ 1008 w 1251"/>
              <a:gd name="T83" fmla="*/ 233 h 1134"/>
              <a:gd name="T84" fmla="*/ 1026 w 1251"/>
              <a:gd name="T85" fmla="*/ 317 h 1134"/>
              <a:gd name="T86" fmla="*/ 1043 w 1251"/>
              <a:gd name="T87" fmla="*/ 379 h 1134"/>
              <a:gd name="T88" fmla="*/ 1060 w 1251"/>
              <a:gd name="T89" fmla="*/ 441 h 1134"/>
              <a:gd name="T90" fmla="*/ 1078 w 1251"/>
              <a:gd name="T91" fmla="*/ 512 h 1134"/>
              <a:gd name="T92" fmla="*/ 1095 w 1251"/>
              <a:gd name="T93" fmla="*/ 589 h 1134"/>
              <a:gd name="T94" fmla="*/ 1112 w 1251"/>
              <a:gd name="T95" fmla="*/ 651 h 1134"/>
              <a:gd name="T96" fmla="*/ 1130 w 1251"/>
              <a:gd name="T97" fmla="*/ 718 h 1134"/>
              <a:gd name="T98" fmla="*/ 1156 w 1251"/>
              <a:gd name="T99" fmla="*/ 782 h 1134"/>
              <a:gd name="T100" fmla="*/ 1173 w 1251"/>
              <a:gd name="T101" fmla="*/ 832 h 1134"/>
              <a:gd name="T102" fmla="*/ 1191 w 1251"/>
              <a:gd name="T103" fmla="*/ 886 h 1134"/>
              <a:gd name="T104" fmla="*/ 1208 w 1251"/>
              <a:gd name="T105" fmla="*/ 946 h 1134"/>
              <a:gd name="T106" fmla="*/ 1225 w 1251"/>
              <a:gd name="T107" fmla="*/ 993 h 1134"/>
              <a:gd name="T108" fmla="*/ 1243 w 1251"/>
              <a:gd name="T109" fmla="*/ 1037 h 1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251" h="1134">
                <a:moveTo>
                  <a:pt x="0" y="1134"/>
                </a:moveTo>
                <a:lnTo>
                  <a:pt x="9" y="1134"/>
                </a:lnTo>
                <a:lnTo>
                  <a:pt x="18" y="1131"/>
                </a:lnTo>
                <a:lnTo>
                  <a:pt x="27" y="1131"/>
                </a:lnTo>
                <a:lnTo>
                  <a:pt x="35" y="1131"/>
                </a:lnTo>
                <a:lnTo>
                  <a:pt x="35" y="1129"/>
                </a:lnTo>
                <a:lnTo>
                  <a:pt x="44" y="1129"/>
                </a:lnTo>
                <a:lnTo>
                  <a:pt x="44" y="1126"/>
                </a:lnTo>
                <a:lnTo>
                  <a:pt x="53" y="1121"/>
                </a:lnTo>
                <a:lnTo>
                  <a:pt x="53" y="1119"/>
                </a:lnTo>
                <a:lnTo>
                  <a:pt x="61" y="1116"/>
                </a:lnTo>
                <a:lnTo>
                  <a:pt x="61" y="1114"/>
                </a:lnTo>
                <a:lnTo>
                  <a:pt x="70" y="1111"/>
                </a:lnTo>
                <a:lnTo>
                  <a:pt x="70" y="1102"/>
                </a:lnTo>
                <a:lnTo>
                  <a:pt x="79" y="1097"/>
                </a:lnTo>
                <a:lnTo>
                  <a:pt x="79" y="1089"/>
                </a:lnTo>
                <a:lnTo>
                  <a:pt x="79" y="1082"/>
                </a:lnTo>
                <a:lnTo>
                  <a:pt x="87" y="1074"/>
                </a:lnTo>
                <a:lnTo>
                  <a:pt x="87" y="1062"/>
                </a:lnTo>
                <a:lnTo>
                  <a:pt x="96" y="1057"/>
                </a:lnTo>
                <a:lnTo>
                  <a:pt x="96" y="1047"/>
                </a:lnTo>
                <a:lnTo>
                  <a:pt x="105" y="1032"/>
                </a:lnTo>
                <a:lnTo>
                  <a:pt x="105" y="1027"/>
                </a:lnTo>
                <a:lnTo>
                  <a:pt x="105" y="1010"/>
                </a:lnTo>
                <a:lnTo>
                  <a:pt x="113" y="1007"/>
                </a:lnTo>
                <a:lnTo>
                  <a:pt x="113" y="993"/>
                </a:lnTo>
                <a:lnTo>
                  <a:pt x="122" y="973"/>
                </a:lnTo>
                <a:lnTo>
                  <a:pt x="122" y="960"/>
                </a:lnTo>
                <a:lnTo>
                  <a:pt x="122" y="941"/>
                </a:lnTo>
                <a:lnTo>
                  <a:pt x="131" y="938"/>
                </a:lnTo>
                <a:lnTo>
                  <a:pt x="131" y="899"/>
                </a:lnTo>
                <a:lnTo>
                  <a:pt x="139" y="884"/>
                </a:lnTo>
                <a:lnTo>
                  <a:pt x="139" y="866"/>
                </a:lnTo>
                <a:lnTo>
                  <a:pt x="148" y="849"/>
                </a:lnTo>
                <a:lnTo>
                  <a:pt x="148" y="827"/>
                </a:lnTo>
                <a:lnTo>
                  <a:pt x="148" y="817"/>
                </a:lnTo>
                <a:lnTo>
                  <a:pt x="157" y="799"/>
                </a:lnTo>
                <a:lnTo>
                  <a:pt x="157" y="797"/>
                </a:lnTo>
                <a:lnTo>
                  <a:pt x="165" y="785"/>
                </a:lnTo>
                <a:lnTo>
                  <a:pt x="165" y="772"/>
                </a:lnTo>
                <a:lnTo>
                  <a:pt x="174" y="765"/>
                </a:lnTo>
                <a:lnTo>
                  <a:pt x="174" y="762"/>
                </a:lnTo>
                <a:lnTo>
                  <a:pt x="174" y="757"/>
                </a:lnTo>
                <a:lnTo>
                  <a:pt x="183" y="747"/>
                </a:lnTo>
                <a:lnTo>
                  <a:pt x="183" y="743"/>
                </a:lnTo>
                <a:lnTo>
                  <a:pt x="192" y="740"/>
                </a:lnTo>
                <a:lnTo>
                  <a:pt x="192" y="738"/>
                </a:lnTo>
                <a:lnTo>
                  <a:pt x="200" y="733"/>
                </a:lnTo>
                <a:lnTo>
                  <a:pt x="200" y="730"/>
                </a:lnTo>
                <a:lnTo>
                  <a:pt x="200" y="728"/>
                </a:lnTo>
                <a:lnTo>
                  <a:pt x="209" y="728"/>
                </a:lnTo>
                <a:lnTo>
                  <a:pt x="209" y="723"/>
                </a:lnTo>
                <a:lnTo>
                  <a:pt x="218" y="708"/>
                </a:lnTo>
                <a:lnTo>
                  <a:pt x="218" y="698"/>
                </a:lnTo>
                <a:lnTo>
                  <a:pt x="226" y="688"/>
                </a:lnTo>
                <a:lnTo>
                  <a:pt x="226" y="678"/>
                </a:lnTo>
                <a:lnTo>
                  <a:pt x="226" y="661"/>
                </a:lnTo>
                <a:lnTo>
                  <a:pt x="235" y="644"/>
                </a:lnTo>
                <a:lnTo>
                  <a:pt x="235" y="624"/>
                </a:lnTo>
                <a:lnTo>
                  <a:pt x="244" y="611"/>
                </a:lnTo>
                <a:lnTo>
                  <a:pt x="244" y="594"/>
                </a:lnTo>
                <a:lnTo>
                  <a:pt x="252" y="569"/>
                </a:lnTo>
                <a:lnTo>
                  <a:pt x="252" y="552"/>
                </a:lnTo>
                <a:lnTo>
                  <a:pt x="261" y="530"/>
                </a:lnTo>
                <a:lnTo>
                  <a:pt x="268" y="515"/>
                </a:lnTo>
                <a:cubicBezTo>
                  <a:pt x="276" y="486"/>
                  <a:pt x="305" y="469"/>
                  <a:pt x="322" y="507"/>
                </a:cubicBezTo>
                <a:lnTo>
                  <a:pt x="331" y="525"/>
                </a:lnTo>
                <a:lnTo>
                  <a:pt x="339" y="547"/>
                </a:lnTo>
                <a:lnTo>
                  <a:pt x="339" y="564"/>
                </a:lnTo>
                <a:lnTo>
                  <a:pt x="348" y="577"/>
                </a:lnTo>
                <a:lnTo>
                  <a:pt x="348" y="592"/>
                </a:lnTo>
                <a:lnTo>
                  <a:pt x="348" y="614"/>
                </a:lnTo>
                <a:lnTo>
                  <a:pt x="357" y="619"/>
                </a:lnTo>
                <a:lnTo>
                  <a:pt x="357" y="641"/>
                </a:lnTo>
                <a:lnTo>
                  <a:pt x="365" y="666"/>
                </a:lnTo>
                <a:lnTo>
                  <a:pt x="365" y="678"/>
                </a:lnTo>
                <a:lnTo>
                  <a:pt x="374" y="688"/>
                </a:lnTo>
                <a:lnTo>
                  <a:pt x="374" y="700"/>
                </a:lnTo>
                <a:lnTo>
                  <a:pt x="374" y="720"/>
                </a:lnTo>
                <a:lnTo>
                  <a:pt x="383" y="730"/>
                </a:lnTo>
                <a:lnTo>
                  <a:pt x="383" y="740"/>
                </a:lnTo>
                <a:lnTo>
                  <a:pt x="391" y="760"/>
                </a:lnTo>
                <a:lnTo>
                  <a:pt x="391" y="765"/>
                </a:lnTo>
                <a:lnTo>
                  <a:pt x="400" y="767"/>
                </a:lnTo>
                <a:lnTo>
                  <a:pt x="400" y="757"/>
                </a:lnTo>
                <a:lnTo>
                  <a:pt x="409" y="740"/>
                </a:lnTo>
                <a:lnTo>
                  <a:pt x="409" y="723"/>
                </a:lnTo>
                <a:lnTo>
                  <a:pt x="417" y="708"/>
                </a:lnTo>
                <a:lnTo>
                  <a:pt x="417" y="688"/>
                </a:lnTo>
                <a:lnTo>
                  <a:pt x="417" y="668"/>
                </a:lnTo>
                <a:lnTo>
                  <a:pt x="426" y="644"/>
                </a:lnTo>
                <a:lnTo>
                  <a:pt x="426" y="626"/>
                </a:lnTo>
                <a:lnTo>
                  <a:pt x="435" y="611"/>
                </a:lnTo>
                <a:lnTo>
                  <a:pt x="435" y="584"/>
                </a:lnTo>
                <a:lnTo>
                  <a:pt x="443" y="557"/>
                </a:lnTo>
                <a:lnTo>
                  <a:pt x="443" y="547"/>
                </a:lnTo>
                <a:lnTo>
                  <a:pt x="443" y="520"/>
                </a:lnTo>
                <a:lnTo>
                  <a:pt x="452" y="483"/>
                </a:lnTo>
                <a:lnTo>
                  <a:pt x="452" y="448"/>
                </a:lnTo>
                <a:lnTo>
                  <a:pt x="461" y="436"/>
                </a:lnTo>
                <a:lnTo>
                  <a:pt x="461" y="376"/>
                </a:lnTo>
                <a:lnTo>
                  <a:pt x="470" y="371"/>
                </a:lnTo>
                <a:lnTo>
                  <a:pt x="470" y="337"/>
                </a:lnTo>
                <a:lnTo>
                  <a:pt x="470" y="307"/>
                </a:lnTo>
                <a:lnTo>
                  <a:pt x="478" y="267"/>
                </a:lnTo>
                <a:lnTo>
                  <a:pt x="478" y="242"/>
                </a:lnTo>
                <a:lnTo>
                  <a:pt x="487" y="215"/>
                </a:lnTo>
                <a:lnTo>
                  <a:pt x="487" y="208"/>
                </a:lnTo>
                <a:lnTo>
                  <a:pt x="496" y="183"/>
                </a:lnTo>
                <a:lnTo>
                  <a:pt x="499" y="165"/>
                </a:lnTo>
                <a:lnTo>
                  <a:pt x="502" y="155"/>
                </a:lnTo>
                <a:cubicBezTo>
                  <a:pt x="520" y="118"/>
                  <a:pt x="527" y="108"/>
                  <a:pt x="555" y="155"/>
                </a:cubicBezTo>
                <a:lnTo>
                  <a:pt x="561" y="166"/>
                </a:lnTo>
                <a:lnTo>
                  <a:pt x="565" y="176"/>
                </a:lnTo>
                <a:lnTo>
                  <a:pt x="568" y="186"/>
                </a:lnTo>
                <a:lnTo>
                  <a:pt x="574" y="213"/>
                </a:lnTo>
                <a:lnTo>
                  <a:pt x="574" y="233"/>
                </a:lnTo>
                <a:lnTo>
                  <a:pt x="582" y="250"/>
                </a:lnTo>
                <a:lnTo>
                  <a:pt x="582" y="275"/>
                </a:lnTo>
                <a:lnTo>
                  <a:pt x="591" y="282"/>
                </a:lnTo>
                <a:lnTo>
                  <a:pt x="591" y="317"/>
                </a:lnTo>
                <a:lnTo>
                  <a:pt x="591" y="329"/>
                </a:lnTo>
                <a:lnTo>
                  <a:pt x="600" y="349"/>
                </a:lnTo>
                <a:lnTo>
                  <a:pt x="600" y="366"/>
                </a:lnTo>
                <a:lnTo>
                  <a:pt x="609" y="401"/>
                </a:lnTo>
                <a:lnTo>
                  <a:pt x="609" y="421"/>
                </a:lnTo>
                <a:lnTo>
                  <a:pt x="617" y="426"/>
                </a:lnTo>
                <a:lnTo>
                  <a:pt x="617" y="458"/>
                </a:lnTo>
                <a:lnTo>
                  <a:pt x="617" y="465"/>
                </a:lnTo>
                <a:lnTo>
                  <a:pt x="626" y="485"/>
                </a:lnTo>
                <a:lnTo>
                  <a:pt x="626" y="502"/>
                </a:lnTo>
                <a:lnTo>
                  <a:pt x="635" y="525"/>
                </a:lnTo>
                <a:lnTo>
                  <a:pt x="635" y="542"/>
                </a:lnTo>
                <a:lnTo>
                  <a:pt x="643" y="552"/>
                </a:lnTo>
                <a:lnTo>
                  <a:pt x="643" y="572"/>
                </a:lnTo>
                <a:lnTo>
                  <a:pt x="643" y="589"/>
                </a:lnTo>
                <a:lnTo>
                  <a:pt x="652" y="609"/>
                </a:lnTo>
                <a:lnTo>
                  <a:pt x="652" y="624"/>
                </a:lnTo>
                <a:lnTo>
                  <a:pt x="661" y="644"/>
                </a:lnTo>
                <a:lnTo>
                  <a:pt x="661" y="648"/>
                </a:lnTo>
                <a:lnTo>
                  <a:pt x="669" y="663"/>
                </a:lnTo>
                <a:lnTo>
                  <a:pt x="669" y="673"/>
                </a:lnTo>
                <a:lnTo>
                  <a:pt x="669" y="696"/>
                </a:lnTo>
                <a:lnTo>
                  <a:pt x="678" y="700"/>
                </a:lnTo>
                <a:lnTo>
                  <a:pt x="678" y="713"/>
                </a:lnTo>
                <a:lnTo>
                  <a:pt x="687" y="725"/>
                </a:lnTo>
                <a:lnTo>
                  <a:pt x="687" y="738"/>
                </a:lnTo>
                <a:lnTo>
                  <a:pt x="687" y="755"/>
                </a:lnTo>
                <a:lnTo>
                  <a:pt x="695" y="767"/>
                </a:lnTo>
                <a:lnTo>
                  <a:pt x="695" y="782"/>
                </a:lnTo>
                <a:lnTo>
                  <a:pt x="704" y="795"/>
                </a:lnTo>
                <a:lnTo>
                  <a:pt x="704" y="807"/>
                </a:lnTo>
                <a:lnTo>
                  <a:pt x="713" y="812"/>
                </a:lnTo>
                <a:lnTo>
                  <a:pt x="713" y="832"/>
                </a:lnTo>
                <a:lnTo>
                  <a:pt x="713" y="847"/>
                </a:lnTo>
                <a:lnTo>
                  <a:pt x="721" y="851"/>
                </a:lnTo>
                <a:lnTo>
                  <a:pt x="721" y="856"/>
                </a:lnTo>
                <a:lnTo>
                  <a:pt x="730" y="861"/>
                </a:lnTo>
                <a:lnTo>
                  <a:pt x="730" y="871"/>
                </a:lnTo>
                <a:lnTo>
                  <a:pt x="739" y="876"/>
                </a:lnTo>
                <a:lnTo>
                  <a:pt x="739" y="881"/>
                </a:lnTo>
                <a:lnTo>
                  <a:pt x="739" y="884"/>
                </a:lnTo>
                <a:lnTo>
                  <a:pt x="748" y="886"/>
                </a:lnTo>
                <a:lnTo>
                  <a:pt x="748" y="884"/>
                </a:lnTo>
                <a:lnTo>
                  <a:pt x="756" y="881"/>
                </a:lnTo>
                <a:lnTo>
                  <a:pt x="756" y="876"/>
                </a:lnTo>
                <a:lnTo>
                  <a:pt x="765" y="869"/>
                </a:lnTo>
                <a:lnTo>
                  <a:pt x="765" y="859"/>
                </a:lnTo>
                <a:lnTo>
                  <a:pt x="765" y="849"/>
                </a:lnTo>
                <a:lnTo>
                  <a:pt x="774" y="834"/>
                </a:lnTo>
                <a:lnTo>
                  <a:pt x="774" y="817"/>
                </a:lnTo>
                <a:lnTo>
                  <a:pt x="782" y="802"/>
                </a:lnTo>
                <a:lnTo>
                  <a:pt x="782" y="795"/>
                </a:lnTo>
                <a:lnTo>
                  <a:pt x="791" y="770"/>
                </a:lnTo>
                <a:lnTo>
                  <a:pt x="791" y="752"/>
                </a:lnTo>
                <a:lnTo>
                  <a:pt x="791" y="740"/>
                </a:lnTo>
                <a:lnTo>
                  <a:pt x="800" y="713"/>
                </a:lnTo>
                <a:lnTo>
                  <a:pt x="800" y="686"/>
                </a:lnTo>
                <a:lnTo>
                  <a:pt x="808" y="668"/>
                </a:lnTo>
                <a:lnTo>
                  <a:pt x="808" y="651"/>
                </a:lnTo>
                <a:lnTo>
                  <a:pt x="808" y="636"/>
                </a:lnTo>
                <a:lnTo>
                  <a:pt x="817" y="564"/>
                </a:lnTo>
                <a:lnTo>
                  <a:pt x="817" y="540"/>
                </a:lnTo>
                <a:lnTo>
                  <a:pt x="826" y="507"/>
                </a:lnTo>
                <a:lnTo>
                  <a:pt x="826" y="505"/>
                </a:lnTo>
                <a:lnTo>
                  <a:pt x="834" y="502"/>
                </a:lnTo>
                <a:lnTo>
                  <a:pt x="834" y="431"/>
                </a:lnTo>
                <a:lnTo>
                  <a:pt x="834" y="401"/>
                </a:lnTo>
                <a:lnTo>
                  <a:pt x="843" y="401"/>
                </a:lnTo>
                <a:lnTo>
                  <a:pt x="843" y="322"/>
                </a:lnTo>
                <a:lnTo>
                  <a:pt x="852" y="319"/>
                </a:lnTo>
                <a:lnTo>
                  <a:pt x="852" y="252"/>
                </a:lnTo>
                <a:lnTo>
                  <a:pt x="860" y="250"/>
                </a:lnTo>
                <a:lnTo>
                  <a:pt x="860" y="223"/>
                </a:lnTo>
                <a:lnTo>
                  <a:pt x="863" y="176"/>
                </a:lnTo>
                <a:lnTo>
                  <a:pt x="869" y="151"/>
                </a:lnTo>
                <a:lnTo>
                  <a:pt x="873" y="138"/>
                </a:lnTo>
                <a:lnTo>
                  <a:pt x="875" y="131"/>
                </a:lnTo>
                <a:lnTo>
                  <a:pt x="878" y="114"/>
                </a:lnTo>
                <a:cubicBezTo>
                  <a:pt x="888" y="71"/>
                  <a:pt x="918" y="0"/>
                  <a:pt x="956" y="86"/>
                </a:cubicBezTo>
                <a:lnTo>
                  <a:pt x="965" y="109"/>
                </a:lnTo>
                <a:lnTo>
                  <a:pt x="975" y="134"/>
                </a:lnTo>
                <a:lnTo>
                  <a:pt x="979" y="145"/>
                </a:lnTo>
                <a:lnTo>
                  <a:pt x="982" y="163"/>
                </a:lnTo>
                <a:lnTo>
                  <a:pt x="982" y="173"/>
                </a:lnTo>
                <a:lnTo>
                  <a:pt x="991" y="190"/>
                </a:lnTo>
                <a:lnTo>
                  <a:pt x="991" y="200"/>
                </a:lnTo>
                <a:lnTo>
                  <a:pt x="999" y="210"/>
                </a:lnTo>
                <a:lnTo>
                  <a:pt x="999" y="220"/>
                </a:lnTo>
                <a:lnTo>
                  <a:pt x="1008" y="233"/>
                </a:lnTo>
                <a:lnTo>
                  <a:pt x="1008" y="252"/>
                </a:lnTo>
                <a:lnTo>
                  <a:pt x="1008" y="265"/>
                </a:lnTo>
                <a:lnTo>
                  <a:pt x="1017" y="277"/>
                </a:lnTo>
                <a:lnTo>
                  <a:pt x="1017" y="294"/>
                </a:lnTo>
                <a:lnTo>
                  <a:pt x="1026" y="317"/>
                </a:lnTo>
                <a:lnTo>
                  <a:pt x="1026" y="327"/>
                </a:lnTo>
                <a:lnTo>
                  <a:pt x="1034" y="341"/>
                </a:lnTo>
                <a:lnTo>
                  <a:pt x="1034" y="351"/>
                </a:lnTo>
                <a:lnTo>
                  <a:pt x="1034" y="371"/>
                </a:lnTo>
                <a:lnTo>
                  <a:pt x="1043" y="379"/>
                </a:lnTo>
                <a:lnTo>
                  <a:pt x="1043" y="393"/>
                </a:lnTo>
                <a:lnTo>
                  <a:pt x="1052" y="408"/>
                </a:lnTo>
                <a:lnTo>
                  <a:pt x="1052" y="416"/>
                </a:lnTo>
                <a:lnTo>
                  <a:pt x="1060" y="423"/>
                </a:lnTo>
                <a:lnTo>
                  <a:pt x="1060" y="441"/>
                </a:lnTo>
                <a:lnTo>
                  <a:pt x="1060" y="458"/>
                </a:lnTo>
                <a:lnTo>
                  <a:pt x="1069" y="473"/>
                </a:lnTo>
                <a:lnTo>
                  <a:pt x="1069" y="478"/>
                </a:lnTo>
                <a:lnTo>
                  <a:pt x="1078" y="497"/>
                </a:lnTo>
                <a:lnTo>
                  <a:pt x="1078" y="512"/>
                </a:lnTo>
                <a:lnTo>
                  <a:pt x="1086" y="525"/>
                </a:lnTo>
                <a:lnTo>
                  <a:pt x="1086" y="540"/>
                </a:lnTo>
                <a:lnTo>
                  <a:pt x="1086" y="559"/>
                </a:lnTo>
                <a:lnTo>
                  <a:pt x="1095" y="564"/>
                </a:lnTo>
                <a:lnTo>
                  <a:pt x="1095" y="589"/>
                </a:lnTo>
                <a:lnTo>
                  <a:pt x="1104" y="604"/>
                </a:lnTo>
                <a:lnTo>
                  <a:pt x="1104" y="616"/>
                </a:lnTo>
                <a:lnTo>
                  <a:pt x="1104" y="629"/>
                </a:lnTo>
                <a:lnTo>
                  <a:pt x="1112" y="644"/>
                </a:lnTo>
                <a:lnTo>
                  <a:pt x="1112" y="651"/>
                </a:lnTo>
                <a:lnTo>
                  <a:pt x="1121" y="661"/>
                </a:lnTo>
                <a:lnTo>
                  <a:pt x="1121" y="671"/>
                </a:lnTo>
                <a:lnTo>
                  <a:pt x="1130" y="688"/>
                </a:lnTo>
                <a:lnTo>
                  <a:pt x="1130" y="700"/>
                </a:lnTo>
                <a:lnTo>
                  <a:pt x="1130" y="718"/>
                </a:lnTo>
                <a:lnTo>
                  <a:pt x="1138" y="723"/>
                </a:lnTo>
                <a:lnTo>
                  <a:pt x="1138" y="735"/>
                </a:lnTo>
                <a:lnTo>
                  <a:pt x="1147" y="760"/>
                </a:lnTo>
                <a:lnTo>
                  <a:pt x="1147" y="777"/>
                </a:lnTo>
                <a:lnTo>
                  <a:pt x="1156" y="782"/>
                </a:lnTo>
                <a:lnTo>
                  <a:pt x="1156" y="790"/>
                </a:lnTo>
                <a:lnTo>
                  <a:pt x="1156" y="804"/>
                </a:lnTo>
                <a:lnTo>
                  <a:pt x="1164" y="807"/>
                </a:lnTo>
                <a:lnTo>
                  <a:pt x="1164" y="817"/>
                </a:lnTo>
                <a:lnTo>
                  <a:pt x="1173" y="832"/>
                </a:lnTo>
                <a:lnTo>
                  <a:pt x="1173" y="847"/>
                </a:lnTo>
                <a:lnTo>
                  <a:pt x="1182" y="856"/>
                </a:lnTo>
                <a:lnTo>
                  <a:pt x="1182" y="866"/>
                </a:lnTo>
                <a:lnTo>
                  <a:pt x="1182" y="874"/>
                </a:lnTo>
                <a:lnTo>
                  <a:pt x="1191" y="886"/>
                </a:lnTo>
                <a:lnTo>
                  <a:pt x="1191" y="899"/>
                </a:lnTo>
                <a:lnTo>
                  <a:pt x="1199" y="906"/>
                </a:lnTo>
                <a:lnTo>
                  <a:pt x="1199" y="926"/>
                </a:lnTo>
                <a:lnTo>
                  <a:pt x="1208" y="933"/>
                </a:lnTo>
                <a:lnTo>
                  <a:pt x="1208" y="946"/>
                </a:lnTo>
                <a:lnTo>
                  <a:pt x="1208" y="955"/>
                </a:lnTo>
                <a:lnTo>
                  <a:pt x="1217" y="963"/>
                </a:lnTo>
                <a:lnTo>
                  <a:pt x="1217" y="970"/>
                </a:lnTo>
                <a:lnTo>
                  <a:pt x="1225" y="983"/>
                </a:lnTo>
                <a:lnTo>
                  <a:pt x="1225" y="993"/>
                </a:lnTo>
                <a:lnTo>
                  <a:pt x="1225" y="1002"/>
                </a:lnTo>
                <a:lnTo>
                  <a:pt x="1234" y="1012"/>
                </a:lnTo>
                <a:lnTo>
                  <a:pt x="1234" y="1020"/>
                </a:lnTo>
                <a:lnTo>
                  <a:pt x="1243" y="1032"/>
                </a:lnTo>
                <a:lnTo>
                  <a:pt x="1243" y="1037"/>
                </a:lnTo>
                <a:lnTo>
                  <a:pt x="1251" y="1045"/>
                </a:lnTo>
                <a:lnTo>
                  <a:pt x="1251" y="1054"/>
                </a:lnTo>
                <a:lnTo>
                  <a:pt x="1251" y="1069"/>
                </a:lnTo>
              </a:path>
            </a:pathLst>
          </a:custGeom>
          <a:noFill/>
          <a:ln w="11113"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3" name="Freeform 28"/>
          <p:cNvSpPr>
            <a:spLocks/>
          </p:cNvSpPr>
          <p:nvPr/>
        </p:nvSpPr>
        <p:spPr bwMode="auto">
          <a:xfrm>
            <a:off x="8264525" y="5665788"/>
            <a:ext cx="95250" cy="125413"/>
          </a:xfrm>
          <a:custGeom>
            <a:avLst/>
            <a:gdLst>
              <a:gd name="T0" fmla="*/ 9 w 261"/>
              <a:gd name="T1" fmla="*/ 5 h 344"/>
              <a:gd name="T2" fmla="*/ 18 w 261"/>
              <a:gd name="T3" fmla="*/ 23 h 344"/>
              <a:gd name="T4" fmla="*/ 26 w 261"/>
              <a:gd name="T5" fmla="*/ 37 h 344"/>
              <a:gd name="T6" fmla="*/ 26 w 261"/>
              <a:gd name="T7" fmla="*/ 52 h 344"/>
              <a:gd name="T8" fmla="*/ 35 w 261"/>
              <a:gd name="T9" fmla="*/ 67 h 344"/>
              <a:gd name="T10" fmla="*/ 44 w 261"/>
              <a:gd name="T11" fmla="*/ 89 h 344"/>
              <a:gd name="T12" fmla="*/ 52 w 261"/>
              <a:gd name="T13" fmla="*/ 102 h 344"/>
              <a:gd name="T14" fmla="*/ 61 w 261"/>
              <a:gd name="T15" fmla="*/ 114 h 344"/>
              <a:gd name="T16" fmla="*/ 70 w 261"/>
              <a:gd name="T17" fmla="*/ 132 h 344"/>
              <a:gd name="T18" fmla="*/ 79 w 261"/>
              <a:gd name="T19" fmla="*/ 149 h 344"/>
              <a:gd name="T20" fmla="*/ 79 w 261"/>
              <a:gd name="T21" fmla="*/ 161 h 344"/>
              <a:gd name="T22" fmla="*/ 87 w 261"/>
              <a:gd name="T23" fmla="*/ 171 h 344"/>
              <a:gd name="T24" fmla="*/ 96 w 261"/>
              <a:gd name="T25" fmla="*/ 184 h 344"/>
              <a:gd name="T26" fmla="*/ 105 w 261"/>
              <a:gd name="T27" fmla="*/ 196 h 344"/>
              <a:gd name="T28" fmla="*/ 113 w 261"/>
              <a:gd name="T29" fmla="*/ 208 h 344"/>
              <a:gd name="T30" fmla="*/ 122 w 261"/>
              <a:gd name="T31" fmla="*/ 223 h 344"/>
              <a:gd name="T32" fmla="*/ 122 w 261"/>
              <a:gd name="T33" fmla="*/ 236 h 344"/>
              <a:gd name="T34" fmla="*/ 131 w 261"/>
              <a:gd name="T35" fmla="*/ 248 h 344"/>
              <a:gd name="T36" fmla="*/ 139 w 261"/>
              <a:gd name="T37" fmla="*/ 255 h 344"/>
              <a:gd name="T38" fmla="*/ 148 w 261"/>
              <a:gd name="T39" fmla="*/ 268 h 344"/>
              <a:gd name="T40" fmla="*/ 157 w 261"/>
              <a:gd name="T41" fmla="*/ 275 h 344"/>
              <a:gd name="T42" fmla="*/ 165 w 261"/>
              <a:gd name="T43" fmla="*/ 288 h 344"/>
              <a:gd name="T44" fmla="*/ 174 w 261"/>
              <a:gd name="T45" fmla="*/ 297 h 344"/>
              <a:gd name="T46" fmla="*/ 174 w 261"/>
              <a:gd name="T47" fmla="*/ 305 h 344"/>
              <a:gd name="T48" fmla="*/ 183 w 261"/>
              <a:gd name="T49" fmla="*/ 312 h 344"/>
              <a:gd name="T50" fmla="*/ 191 w 261"/>
              <a:gd name="T51" fmla="*/ 317 h 344"/>
              <a:gd name="T52" fmla="*/ 200 w 261"/>
              <a:gd name="T53" fmla="*/ 325 h 344"/>
              <a:gd name="T54" fmla="*/ 209 w 261"/>
              <a:gd name="T55" fmla="*/ 330 h 344"/>
              <a:gd name="T56" fmla="*/ 218 w 261"/>
              <a:gd name="T57" fmla="*/ 337 h 344"/>
              <a:gd name="T58" fmla="*/ 226 w 261"/>
              <a:gd name="T59" fmla="*/ 340 h 344"/>
              <a:gd name="T60" fmla="*/ 226 w 261"/>
              <a:gd name="T61" fmla="*/ 344 h 344"/>
              <a:gd name="T62" fmla="*/ 244 w 261"/>
              <a:gd name="T63" fmla="*/ 344 h 344"/>
              <a:gd name="T64" fmla="*/ 261 w 261"/>
              <a:gd name="T65"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1" h="344">
                <a:moveTo>
                  <a:pt x="0" y="0"/>
                </a:moveTo>
                <a:lnTo>
                  <a:pt x="9" y="5"/>
                </a:lnTo>
                <a:lnTo>
                  <a:pt x="9" y="10"/>
                </a:lnTo>
                <a:lnTo>
                  <a:pt x="18" y="23"/>
                </a:lnTo>
                <a:lnTo>
                  <a:pt x="18" y="33"/>
                </a:lnTo>
                <a:lnTo>
                  <a:pt x="26" y="37"/>
                </a:lnTo>
                <a:lnTo>
                  <a:pt x="26" y="47"/>
                </a:lnTo>
                <a:lnTo>
                  <a:pt x="26" y="52"/>
                </a:lnTo>
                <a:lnTo>
                  <a:pt x="35" y="65"/>
                </a:lnTo>
                <a:lnTo>
                  <a:pt x="35" y="67"/>
                </a:lnTo>
                <a:lnTo>
                  <a:pt x="44" y="80"/>
                </a:lnTo>
                <a:lnTo>
                  <a:pt x="44" y="89"/>
                </a:lnTo>
                <a:lnTo>
                  <a:pt x="52" y="92"/>
                </a:lnTo>
                <a:lnTo>
                  <a:pt x="52" y="102"/>
                </a:lnTo>
                <a:lnTo>
                  <a:pt x="52" y="104"/>
                </a:lnTo>
                <a:lnTo>
                  <a:pt x="61" y="114"/>
                </a:lnTo>
                <a:lnTo>
                  <a:pt x="61" y="124"/>
                </a:lnTo>
                <a:lnTo>
                  <a:pt x="70" y="132"/>
                </a:lnTo>
                <a:lnTo>
                  <a:pt x="70" y="139"/>
                </a:lnTo>
                <a:lnTo>
                  <a:pt x="79" y="149"/>
                </a:lnTo>
                <a:lnTo>
                  <a:pt x="79" y="154"/>
                </a:lnTo>
                <a:lnTo>
                  <a:pt x="79" y="161"/>
                </a:lnTo>
                <a:lnTo>
                  <a:pt x="87" y="166"/>
                </a:lnTo>
                <a:lnTo>
                  <a:pt x="87" y="171"/>
                </a:lnTo>
                <a:lnTo>
                  <a:pt x="96" y="176"/>
                </a:lnTo>
                <a:lnTo>
                  <a:pt x="96" y="184"/>
                </a:lnTo>
                <a:lnTo>
                  <a:pt x="105" y="188"/>
                </a:lnTo>
                <a:lnTo>
                  <a:pt x="105" y="196"/>
                </a:lnTo>
                <a:lnTo>
                  <a:pt x="105" y="201"/>
                </a:lnTo>
                <a:lnTo>
                  <a:pt x="113" y="208"/>
                </a:lnTo>
                <a:lnTo>
                  <a:pt x="113" y="216"/>
                </a:lnTo>
                <a:lnTo>
                  <a:pt x="122" y="223"/>
                </a:lnTo>
                <a:lnTo>
                  <a:pt x="122" y="233"/>
                </a:lnTo>
                <a:lnTo>
                  <a:pt x="122" y="236"/>
                </a:lnTo>
                <a:lnTo>
                  <a:pt x="131" y="240"/>
                </a:lnTo>
                <a:lnTo>
                  <a:pt x="131" y="248"/>
                </a:lnTo>
                <a:lnTo>
                  <a:pt x="139" y="250"/>
                </a:lnTo>
                <a:lnTo>
                  <a:pt x="139" y="255"/>
                </a:lnTo>
                <a:lnTo>
                  <a:pt x="148" y="263"/>
                </a:lnTo>
                <a:lnTo>
                  <a:pt x="148" y="268"/>
                </a:lnTo>
                <a:lnTo>
                  <a:pt x="148" y="273"/>
                </a:lnTo>
                <a:lnTo>
                  <a:pt x="157" y="275"/>
                </a:lnTo>
                <a:lnTo>
                  <a:pt x="157" y="280"/>
                </a:lnTo>
                <a:lnTo>
                  <a:pt x="165" y="288"/>
                </a:lnTo>
                <a:lnTo>
                  <a:pt x="165" y="292"/>
                </a:lnTo>
                <a:lnTo>
                  <a:pt x="174" y="297"/>
                </a:lnTo>
                <a:lnTo>
                  <a:pt x="174" y="300"/>
                </a:lnTo>
                <a:lnTo>
                  <a:pt x="174" y="305"/>
                </a:lnTo>
                <a:lnTo>
                  <a:pt x="183" y="307"/>
                </a:lnTo>
                <a:lnTo>
                  <a:pt x="183" y="312"/>
                </a:lnTo>
                <a:lnTo>
                  <a:pt x="191" y="315"/>
                </a:lnTo>
                <a:lnTo>
                  <a:pt x="191" y="317"/>
                </a:lnTo>
                <a:lnTo>
                  <a:pt x="200" y="320"/>
                </a:lnTo>
                <a:lnTo>
                  <a:pt x="200" y="325"/>
                </a:lnTo>
                <a:lnTo>
                  <a:pt x="200" y="327"/>
                </a:lnTo>
                <a:lnTo>
                  <a:pt x="209" y="330"/>
                </a:lnTo>
                <a:lnTo>
                  <a:pt x="209" y="332"/>
                </a:lnTo>
                <a:lnTo>
                  <a:pt x="218" y="337"/>
                </a:lnTo>
                <a:lnTo>
                  <a:pt x="218" y="340"/>
                </a:lnTo>
                <a:lnTo>
                  <a:pt x="226" y="340"/>
                </a:lnTo>
                <a:lnTo>
                  <a:pt x="226" y="342"/>
                </a:lnTo>
                <a:lnTo>
                  <a:pt x="226" y="344"/>
                </a:lnTo>
                <a:lnTo>
                  <a:pt x="235" y="344"/>
                </a:lnTo>
                <a:lnTo>
                  <a:pt x="244" y="344"/>
                </a:lnTo>
                <a:lnTo>
                  <a:pt x="252" y="344"/>
                </a:lnTo>
                <a:lnTo>
                  <a:pt x="261" y="344"/>
                </a:lnTo>
              </a:path>
            </a:pathLst>
          </a:custGeom>
          <a:noFill/>
          <a:ln w="11113"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4" name="Freeform 29"/>
          <p:cNvSpPr>
            <a:spLocks/>
          </p:cNvSpPr>
          <p:nvPr/>
        </p:nvSpPr>
        <p:spPr bwMode="auto">
          <a:xfrm>
            <a:off x="9078913" y="5664200"/>
            <a:ext cx="309562" cy="87313"/>
          </a:xfrm>
          <a:custGeom>
            <a:avLst/>
            <a:gdLst>
              <a:gd name="T0" fmla="*/ 17 w 851"/>
              <a:gd name="T1" fmla="*/ 33 h 238"/>
              <a:gd name="T2" fmla="*/ 43 w 851"/>
              <a:gd name="T3" fmla="*/ 38 h 238"/>
              <a:gd name="T4" fmla="*/ 52 w 851"/>
              <a:gd name="T5" fmla="*/ 45 h 238"/>
              <a:gd name="T6" fmla="*/ 69 w 851"/>
              <a:gd name="T7" fmla="*/ 52 h 238"/>
              <a:gd name="T8" fmla="*/ 78 w 851"/>
              <a:gd name="T9" fmla="*/ 57 h 238"/>
              <a:gd name="T10" fmla="*/ 86 w 851"/>
              <a:gd name="T11" fmla="*/ 62 h 238"/>
              <a:gd name="T12" fmla="*/ 113 w 851"/>
              <a:gd name="T13" fmla="*/ 67 h 238"/>
              <a:gd name="T14" fmla="*/ 121 w 851"/>
              <a:gd name="T15" fmla="*/ 72 h 238"/>
              <a:gd name="T16" fmla="*/ 147 w 851"/>
              <a:gd name="T17" fmla="*/ 72 h 238"/>
              <a:gd name="T18" fmla="*/ 165 w 851"/>
              <a:gd name="T19" fmla="*/ 75 h 238"/>
              <a:gd name="T20" fmla="*/ 173 w 851"/>
              <a:gd name="T21" fmla="*/ 70 h 238"/>
              <a:gd name="T22" fmla="*/ 191 w 851"/>
              <a:gd name="T23" fmla="*/ 62 h 238"/>
              <a:gd name="T24" fmla="*/ 208 w 851"/>
              <a:gd name="T25" fmla="*/ 52 h 238"/>
              <a:gd name="T26" fmla="*/ 217 w 851"/>
              <a:gd name="T27" fmla="*/ 45 h 238"/>
              <a:gd name="T28" fmla="*/ 234 w 851"/>
              <a:gd name="T29" fmla="*/ 33 h 238"/>
              <a:gd name="T30" fmla="*/ 252 w 851"/>
              <a:gd name="T31" fmla="*/ 30 h 238"/>
              <a:gd name="T32" fmla="*/ 260 w 851"/>
              <a:gd name="T33" fmla="*/ 25 h 238"/>
              <a:gd name="T34" fmla="*/ 269 w 851"/>
              <a:gd name="T35" fmla="*/ 15 h 238"/>
              <a:gd name="T36" fmla="*/ 286 w 851"/>
              <a:gd name="T37" fmla="*/ 13 h 238"/>
              <a:gd name="T38" fmla="*/ 312 w 851"/>
              <a:gd name="T39" fmla="*/ 13 h 238"/>
              <a:gd name="T40" fmla="*/ 338 w 851"/>
              <a:gd name="T41" fmla="*/ 13 h 238"/>
              <a:gd name="T42" fmla="*/ 364 w 851"/>
              <a:gd name="T43" fmla="*/ 13 h 238"/>
              <a:gd name="T44" fmla="*/ 391 w 851"/>
              <a:gd name="T45" fmla="*/ 8 h 238"/>
              <a:gd name="T46" fmla="*/ 408 w 851"/>
              <a:gd name="T47" fmla="*/ 0 h 238"/>
              <a:gd name="T48" fmla="*/ 434 w 851"/>
              <a:gd name="T49" fmla="*/ 0 h 238"/>
              <a:gd name="T50" fmla="*/ 460 w 851"/>
              <a:gd name="T51" fmla="*/ 0 h 238"/>
              <a:gd name="T52" fmla="*/ 477 w 851"/>
              <a:gd name="T53" fmla="*/ 5 h 238"/>
              <a:gd name="T54" fmla="*/ 495 w 851"/>
              <a:gd name="T55" fmla="*/ 10 h 238"/>
              <a:gd name="T56" fmla="*/ 512 w 851"/>
              <a:gd name="T57" fmla="*/ 15 h 238"/>
              <a:gd name="T58" fmla="*/ 530 w 851"/>
              <a:gd name="T59" fmla="*/ 18 h 238"/>
              <a:gd name="T60" fmla="*/ 538 w 851"/>
              <a:gd name="T61" fmla="*/ 30 h 238"/>
              <a:gd name="T62" fmla="*/ 556 w 851"/>
              <a:gd name="T63" fmla="*/ 38 h 238"/>
              <a:gd name="T64" fmla="*/ 564 w 851"/>
              <a:gd name="T65" fmla="*/ 45 h 238"/>
              <a:gd name="T66" fmla="*/ 582 w 851"/>
              <a:gd name="T67" fmla="*/ 55 h 238"/>
              <a:gd name="T68" fmla="*/ 599 w 851"/>
              <a:gd name="T69" fmla="*/ 62 h 238"/>
              <a:gd name="T70" fmla="*/ 608 w 851"/>
              <a:gd name="T71" fmla="*/ 72 h 238"/>
              <a:gd name="T72" fmla="*/ 625 w 851"/>
              <a:gd name="T73" fmla="*/ 80 h 238"/>
              <a:gd name="T74" fmla="*/ 634 w 851"/>
              <a:gd name="T75" fmla="*/ 97 h 238"/>
              <a:gd name="T76" fmla="*/ 651 w 851"/>
              <a:gd name="T77" fmla="*/ 102 h 238"/>
              <a:gd name="T78" fmla="*/ 660 w 851"/>
              <a:gd name="T79" fmla="*/ 119 h 238"/>
              <a:gd name="T80" fmla="*/ 677 w 851"/>
              <a:gd name="T81" fmla="*/ 127 h 238"/>
              <a:gd name="T82" fmla="*/ 686 w 851"/>
              <a:gd name="T83" fmla="*/ 134 h 238"/>
              <a:gd name="T84" fmla="*/ 703 w 851"/>
              <a:gd name="T85" fmla="*/ 149 h 238"/>
              <a:gd name="T86" fmla="*/ 721 w 851"/>
              <a:gd name="T87" fmla="*/ 164 h 238"/>
              <a:gd name="T88" fmla="*/ 729 w 851"/>
              <a:gd name="T89" fmla="*/ 171 h 238"/>
              <a:gd name="T90" fmla="*/ 747 w 851"/>
              <a:gd name="T91" fmla="*/ 184 h 238"/>
              <a:gd name="T92" fmla="*/ 755 w 851"/>
              <a:gd name="T93" fmla="*/ 191 h 238"/>
              <a:gd name="T94" fmla="*/ 764 w 851"/>
              <a:gd name="T95" fmla="*/ 198 h 238"/>
              <a:gd name="T96" fmla="*/ 781 w 851"/>
              <a:gd name="T97" fmla="*/ 206 h 238"/>
              <a:gd name="T98" fmla="*/ 799 w 851"/>
              <a:gd name="T99" fmla="*/ 213 h 238"/>
              <a:gd name="T100" fmla="*/ 816 w 851"/>
              <a:gd name="T101" fmla="*/ 221 h 238"/>
              <a:gd name="T102" fmla="*/ 825 w 851"/>
              <a:gd name="T103" fmla="*/ 231 h 238"/>
              <a:gd name="T104" fmla="*/ 851 w 851"/>
              <a:gd name="T105" fmla="*/ 233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51" h="238">
                <a:moveTo>
                  <a:pt x="0" y="33"/>
                </a:moveTo>
                <a:lnTo>
                  <a:pt x="8" y="33"/>
                </a:lnTo>
                <a:lnTo>
                  <a:pt x="17" y="33"/>
                </a:lnTo>
                <a:lnTo>
                  <a:pt x="26" y="33"/>
                </a:lnTo>
                <a:lnTo>
                  <a:pt x="34" y="35"/>
                </a:lnTo>
                <a:lnTo>
                  <a:pt x="43" y="38"/>
                </a:lnTo>
                <a:lnTo>
                  <a:pt x="43" y="40"/>
                </a:lnTo>
                <a:lnTo>
                  <a:pt x="52" y="42"/>
                </a:lnTo>
                <a:lnTo>
                  <a:pt x="52" y="45"/>
                </a:lnTo>
                <a:lnTo>
                  <a:pt x="60" y="47"/>
                </a:lnTo>
                <a:lnTo>
                  <a:pt x="60" y="50"/>
                </a:lnTo>
                <a:lnTo>
                  <a:pt x="69" y="52"/>
                </a:lnTo>
                <a:lnTo>
                  <a:pt x="69" y="55"/>
                </a:lnTo>
                <a:lnTo>
                  <a:pt x="78" y="55"/>
                </a:lnTo>
                <a:lnTo>
                  <a:pt x="78" y="57"/>
                </a:lnTo>
                <a:lnTo>
                  <a:pt x="86" y="57"/>
                </a:lnTo>
                <a:lnTo>
                  <a:pt x="86" y="60"/>
                </a:lnTo>
                <a:lnTo>
                  <a:pt x="86" y="62"/>
                </a:lnTo>
                <a:lnTo>
                  <a:pt x="95" y="65"/>
                </a:lnTo>
                <a:lnTo>
                  <a:pt x="104" y="65"/>
                </a:lnTo>
                <a:lnTo>
                  <a:pt x="113" y="67"/>
                </a:lnTo>
                <a:lnTo>
                  <a:pt x="113" y="70"/>
                </a:lnTo>
                <a:lnTo>
                  <a:pt x="121" y="70"/>
                </a:lnTo>
                <a:lnTo>
                  <a:pt x="121" y="72"/>
                </a:lnTo>
                <a:lnTo>
                  <a:pt x="130" y="72"/>
                </a:lnTo>
                <a:lnTo>
                  <a:pt x="139" y="72"/>
                </a:lnTo>
                <a:lnTo>
                  <a:pt x="147" y="72"/>
                </a:lnTo>
                <a:lnTo>
                  <a:pt x="147" y="75"/>
                </a:lnTo>
                <a:lnTo>
                  <a:pt x="156" y="75"/>
                </a:lnTo>
                <a:lnTo>
                  <a:pt x="165" y="75"/>
                </a:lnTo>
                <a:lnTo>
                  <a:pt x="165" y="72"/>
                </a:lnTo>
                <a:lnTo>
                  <a:pt x="165" y="70"/>
                </a:lnTo>
                <a:lnTo>
                  <a:pt x="173" y="70"/>
                </a:lnTo>
                <a:lnTo>
                  <a:pt x="182" y="67"/>
                </a:lnTo>
                <a:lnTo>
                  <a:pt x="191" y="65"/>
                </a:lnTo>
                <a:lnTo>
                  <a:pt x="191" y="62"/>
                </a:lnTo>
                <a:lnTo>
                  <a:pt x="199" y="57"/>
                </a:lnTo>
                <a:lnTo>
                  <a:pt x="199" y="52"/>
                </a:lnTo>
                <a:lnTo>
                  <a:pt x="208" y="52"/>
                </a:lnTo>
                <a:lnTo>
                  <a:pt x="208" y="50"/>
                </a:lnTo>
                <a:lnTo>
                  <a:pt x="217" y="47"/>
                </a:lnTo>
                <a:lnTo>
                  <a:pt x="217" y="45"/>
                </a:lnTo>
                <a:lnTo>
                  <a:pt x="225" y="40"/>
                </a:lnTo>
                <a:lnTo>
                  <a:pt x="225" y="33"/>
                </a:lnTo>
                <a:lnTo>
                  <a:pt x="234" y="33"/>
                </a:lnTo>
                <a:lnTo>
                  <a:pt x="234" y="30"/>
                </a:lnTo>
                <a:lnTo>
                  <a:pt x="243" y="30"/>
                </a:lnTo>
                <a:lnTo>
                  <a:pt x="252" y="30"/>
                </a:lnTo>
                <a:lnTo>
                  <a:pt x="252" y="28"/>
                </a:lnTo>
                <a:lnTo>
                  <a:pt x="260" y="28"/>
                </a:lnTo>
                <a:lnTo>
                  <a:pt x="260" y="25"/>
                </a:lnTo>
                <a:lnTo>
                  <a:pt x="260" y="20"/>
                </a:lnTo>
                <a:lnTo>
                  <a:pt x="269" y="18"/>
                </a:lnTo>
                <a:lnTo>
                  <a:pt x="269" y="15"/>
                </a:lnTo>
                <a:lnTo>
                  <a:pt x="278" y="15"/>
                </a:lnTo>
                <a:lnTo>
                  <a:pt x="278" y="13"/>
                </a:lnTo>
                <a:lnTo>
                  <a:pt x="286" y="13"/>
                </a:lnTo>
                <a:lnTo>
                  <a:pt x="295" y="13"/>
                </a:lnTo>
                <a:lnTo>
                  <a:pt x="304" y="13"/>
                </a:lnTo>
                <a:lnTo>
                  <a:pt x="312" y="13"/>
                </a:lnTo>
                <a:lnTo>
                  <a:pt x="321" y="13"/>
                </a:lnTo>
                <a:lnTo>
                  <a:pt x="330" y="13"/>
                </a:lnTo>
                <a:lnTo>
                  <a:pt x="338" y="13"/>
                </a:lnTo>
                <a:lnTo>
                  <a:pt x="347" y="13"/>
                </a:lnTo>
                <a:lnTo>
                  <a:pt x="356" y="13"/>
                </a:lnTo>
                <a:lnTo>
                  <a:pt x="364" y="13"/>
                </a:lnTo>
                <a:lnTo>
                  <a:pt x="373" y="10"/>
                </a:lnTo>
                <a:lnTo>
                  <a:pt x="382" y="10"/>
                </a:lnTo>
                <a:lnTo>
                  <a:pt x="391" y="8"/>
                </a:lnTo>
                <a:lnTo>
                  <a:pt x="399" y="5"/>
                </a:lnTo>
                <a:lnTo>
                  <a:pt x="408" y="3"/>
                </a:lnTo>
                <a:lnTo>
                  <a:pt x="408" y="0"/>
                </a:lnTo>
                <a:lnTo>
                  <a:pt x="417" y="0"/>
                </a:lnTo>
                <a:lnTo>
                  <a:pt x="425" y="0"/>
                </a:lnTo>
                <a:lnTo>
                  <a:pt x="434" y="0"/>
                </a:lnTo>
                <a:lnTo>
                  <a:pt x="443" y="0"/>
                </a:lnTo>
                <a:lnTo>
                  <a:pt x="451" y="0"/>
                </a:lnTo>
                <a:lnTo>
                  <a:pt x="460" y="0"/>
                </a:lnTo>
                <a:lnTo>
                  <a:pt x="469" y="0"/>
                </a:lnTo>
                <a:lnTo>
                  <a:pt x="469" y="3"/>
                </a:lnTo>
                <a:lnTo>
                  <a:pt x="477" y="5"/>
                </a:lnTo>
                <a:lnTo>
                  <a:pt x="477" y="8"/>
                </a:lnTo>
                <a:lnTo>
                  <a:pt x="486" y="10"/>
                </a:lnTo>
                <a:lnTo>
                  <a:pt x="495" y="10"/>
                </a:lnTo>
                <a:lnTo>
                  <a:pt x="495" y="13"/>
                </a:lnTo>
                <a:lnTo>
                  <a:pt x="503" y="13"/>
                </a:lnTo>
                <a:lnTo>
                  <a:pt x="512" y="15"/>
                </a:lnTo>
                <a:lnTo>
                  <a:pt x="521" y="15"/>
                </a:lnTo>
                <a:lnTo>
                  <a:pt x="521" y="18"/>
                </a:lnTo>
                <a:lnTo>
                  <a:pt x="530" y="18"/>
                </a:lnTo>
                <a:lnTo>
                  <a:pt x="530" y="23"/>
                </a:lnTo>
                <a:lnTo>
                  <a:pt x="538" y="28"/>
                </a:lnTo>
                <a:lnTo>
                  <a:pt x="538" y="30"/>
                </a:lnTo>
                <a:lnTo>
                  <a:pt x="547" y="33"/>
                </a:lnTo>
                <a:lnTo>
                  <a:pt x="556" y="35"/>
                </a:lnTo>
                <a:lnTo>
                  <a:pt x="556" y="38"/>
                </a:lnTo>
                <a:lnTo>
                  <a:pt x="556" y="40"/>
                </a:lnTo>
                <a:lnTo>
                  <a:pt x="564" y="42"/>
                </a:lnTo>
                <a:lnTo>
                  <a:pt x="564" y="45"/>
                </a:lnTo>
                <a:lnTo>
                  <a:pt x="573" y="47"/>
                </a:lnTo>
                <a:lnTo>
                  <a:pt x="582" y="50"/>
                </a:lnTo>
                <a:lnTo>
                  <a:pt x="582" y="55"/>
                </a:lnTo>
                <a:lnTo>
                  <a:pt x="590" y="57"/>
                </a:lnTo>
                <a:lnTo>
                  <a:pt x="590" y="60"/>
                </a:lnTo>
                <a:lnTo>
                  <a:pt x="599" y="62"/>
                </a:lnTo>
                <a:lnTo>
                  <a:pt x="599" y="65"/>
                </a:lnTo>
                <a:lnTo>
                  <a:pt x="608" y="70"/>
                </a:lnTo>
                <a:lnTo>
                  <a:pt x="608" y="72"/>
                </a:lnTo>
                <a:lnTo>
                  <a:pt x="616" y="75"/>
                </a:lnTo>
                <a:lnTo>
                  <a:pt x="625" y="77"/>
                </a:lnTo>
                <a:lnTo>
                  <a:pt x="625" y="80"/>
                </a:lnTo>
                <a:lnTo>
                  <a:pt x="634" y="85"/>
                </a:lnTo>
                <a:lnTo>
                  <a:pt x="634" y="92"/>
                </a:lnTo>
                <a:lnTo>
                  <a:pt x="634" y="97"/>
                </a:lnTo>
                <a:lnTo>
                  <a:pt x="642" y="97"/>
                </a:lnTo>
                <a:lnTo>
                  <a:pt x="642" y="99"/>
                </a:lnTo>
                <a:lnTo>
                  <a:pt x="651" y="102"/>
                </a:lnTo>
                <a:lnTo>
                  <a:pt x="651" y="109"/>
                </a:lnTo>
                <a:lnTo>
                  <a:pt x="660" y="112"/>
                </a:lnTo>
                <a:lnTo>
                  <a:pt x="660" y="119"/>
                </a:lnTo>
                <a:lnTo>
                  <a:pt x="668" y="122"/>
                </a:lnTo>
                <a:lnTo>
                  <a:pt x="677" y="124"/>
                </a:lnTo>
                <a:lnTo>
                  <a:pt x="677" y="127"/>
                </a:lnTo>
                <a:lnTo>
                  <a:pt x="677" y="129"/>
                </a:lnTo>
                <a:lnTo>
                  <a:pt x="686" y="132"/>
                </a:lnTo>
                <a:lnTo>
                  <a:pt x="686" y="134"/>
                </a:lnTo>
                <a:lnTo>
                  <a:pt x="695" y="139"/>
                </a:lnTo>
                <a:lnTo>
                  <a:pt x="695" y="146"/>
                </a:lnTo>
                <a:lnTo>
                  <a:pt x="703" y="149"/>
                </a:lnTo>
                <a:lnTo>
                  <a:pt x="703" y="156"/>
                </a:lnTo>
                <a:lnTo>
                  <a:pt x="712" y="159"/>
                </a:lnTo>
                <a:lnTo>
                  <a:pt x="721" y="164"/>
                </a:lnTo>
                <a:lnTo>
                  <a:pt x="721" y="166"/>
                </a:lnTo>
                <a:lnTo>
                  <a:pt x="729" y="169"/>
                </a:lnTo>
                <a:lnTo>
                  <a:pt x="729" y="171"/>
                </a:lnTo>
                <a:lnTo>
                  <a:pt x="738" y="174"/>
                </a:lnTo>
                <a:lnTo>
                  <a:pt x="738" y="179"/>
                </a:lnTo>
                <a:lnTo>
                  <a:pt x="747" y="184"/>
                </a:lnTo>
                <a:lnTo>
                  <a:pt x="747" y="186"/>
                </a:lnTo>
                <a:lnTo>
                  <a:pt x="755" y="189"/>
                </a:lnTo>
                <a:lnTo>
                  <a:pt x="755" y="191"/>
                </a:lnTo>
                <a:lnTo>
                  <a:pt x="755" y="193"/>
                </a:lnTo>
                <a:lnTo>
                  <a:pt x="764" y="196"/>
                </a:lnTo>
                <a:lnTo>
                  <a:pt x="764" y="198"/>
                </a:lnTo>
                <a:lnTo>
                  <a:pt x="773" y="201"/>
                </a:lnTo>
                <a:lnTo>
                  <a:pt x="773" y="203"/>
                </a:lnTo>
                <a:lnTo>
                  <a:pt x="781" y="206"/>
                </a:lnTo>
                <a:lnTo>
                  <a:pt x="790" y="208"/>
                </a:lnTo>
                <a:lnTo>
                  <a:pt x="790" y="211"/>
                </a:lnTo>
                <a:lnTo>
                  <a:pt x="799" y="213"/>
                </a:lnTo>
                <a:lnTo>
                  <a:pt x="799" y="216"/>
                </a:lnTo>
                <a:lnTo>
                  <a:pt x="807" y="218"/>
                </a:lnTo>
                <a:lnTo>
                  <a:pt x="816" y="221"/>
                </a:lnTo>
                <a:lnTo>
                  <a:pt x="825" y="223"/>
                </a:lnTo>
                <a:lnTo>
                  <a:pt x="825" y="228"/>
                </a:lnTo>
                <a:lnTo>
                  <a:pt x="825" y="231"/>
                </a:lnTo>
                <a:lnTo>
                  <a:pt x="834" y="231"/>
                </a:lnTo>
                <a:lnTo>
                  <a:pt x="842" y="233"/>
                </a:lnTo>
                <a:lnTo>
                  <a:pt x="851" y="233"/>
                </a:lnTo>
                <a:lnTo>
                  <a:pt x="851" y="236"/>
                </a:lnTo>
                <a:lnTo>
                  <a:pt x="851" y="238"/>
                </a:lnTo>
              </a:path>
            </a:pathLst>
          </a:custGeom>
          <a:noFill/>
          <a:ln w="11113"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5" name="Freeform 30"/>
          <p:cNvSpPr>
            <a:spLocks/>
          </p:cNvSpPr>
          <p:nvPr/>
        </p:nvSpPr>
        <p:spPr bwMode="auto">
          <a:xfrm>
            <a:off x="9388475" y="5432425"/>
            <a:ext cx="1185862" cy="346075"/>
          </a:xfrm>
          <a:custGeom>
            <a:avLst/>
            <a:gdLst>
              <a:gd name="T0" fmla="*/ 61 w 3266"/>
              <a:gd name="T1" fmla="*/ 881 h 953"/>
              <a:gd name="T2" fmla="*/ 130 w 3266"/>
              <a:gd name="T3" fmla="*/ 881 h 953"/>
              <a:gd name="T4" fmla="*/ 208 w 3266"/>
              <a:gd name="T5" fmla="*/ 893 h 953"/>
              <a:gd name="T6" fmla="*/ 269 w 3266"/>
              <a:gd name="T7" fmla="*/ 923 h 953"/>
              <a:gd name="T8" fmla="*/ 321 w 3266"/>
              <a:gd name="T9" fmla="*/ 943 h 953"/>
              <a:gd name="T10" fmla="*/ 408 w 3266"/>
              <a:gd name="T11" fmla="*/ 953 h 953"/>
              <a:gd name="T12" fmla="*/ 486 w 3266"/>
              <a:gd name="T13" fmla="*/ 943 h 953"/>
              <a:gd name="T14" fmla="*/ 547 w 3266"/>
              <a:gd name="T15" fmla="*/ 928 h 953"/>
              <a:gd name="T16" fmla="*/ 608 w 3266"/>
              <a:gd name="T17" fmla="*/ 901 h 953"/>
              <a:gd name="T18" fmla="*/ 643 w 3266"/>
              <a:gd name="T19" fmla="*/ 846 h 953"/>
              <a:gd name="T20" fmla="*/ 686 w 3266"/>
              <a:gd name="T21" fmla="*/ 750 h 953"/>
              <a:gd name="T22" fmla="*/ 730 w 3266"/>
              <a:gd name="T23" fmla="*/ 646 h 953"/>
              <a:gd name="T24" fmla="*/ 773 w 3266"/>
              <a:gd name="T25" fmla="*/ 537 h 953"/>
              <a:gd name="T26" fmla="*/ 808 w 3266"/>
              <a:gd name="T27" fmla="*/ 430 h 953"/>
              <a:gd name="T28" fmla="*/ 851 w 3266"/>
              <a:gd name="T29" fmla="*/ 299 h 953"/>
              <a:gd name="T30" fmla="*/ 895 w 3266"/>
              <a:gd name="T31" fmla="*/ 193 h 953"/>
              <a:gd name="T32" fmla="*/ 929 w 3266"/>
              <a:gd name="T33" fmla="*/ 126 h 953"/>
              <a:gd name="T34" fmla="*/ 1008 w 3266"/>
              <a:gd name="T35" fmla="*/ 118 h 953"/>
              <a:gd name="T36" fmla="*/ 1051 w 3266"/>
              <a:gd name="T37" fmla="*/ 166 h 953"/>
              <a:gd name="T38" fmla="*/ 1094 w 3266"/>
              <a:gd name="T39" fmla="*/ 227 h 953"/>
              <a:gd name="T40" fmla="*/ 1129 w 3266"/>
              <a:gd name="T41" fmla="*/ 297 h 953"/>
              <a:gd name="T42" fmla="*/ 1173 w 3266"/>
              <a:gd name="T43" fmla="*/ 361 h 953"/>
              <a:gd name="T44" fmla="*/ 1225 w 3266"/>
              <a:gd name="T45" fmla="*/ 418 h 953"/>
              <a:gd name="T46" fmla="*/ 1277 w 3266"/>
              <a:gd name="T47" fmla="*/ 443 h 953"/>
              <a:gd name="T48" fmla="*/ 1346 w 3266"/>
              <a:gd name="T49" fmla="*/ 448 h 953"/>
              <a:gd name="T50" fmla="*/ 1390 w 3266"/>
              <a:gd name="T51" fmla="*/ 477 h 953"/>
              <a:gd name="T52" fmla="*/ 1433 w 3266"/>
              <a:gd name="T53" fmla="*/ 507 h 953"/>
              <a:gd name="T54" fmla="*/ 1477 w 3266"/>
              <a:gd name="T55" fmla="*/ 539 h 953"/>
              <a:gd name="T56" fmla="*/ 1538 w 3266"/>
              <a:gd name="T57" fmla="*/ 567 h 953"/>
              <a:gd name="T58" fmla="*/ 1590 w 3266"/>
              <a:gd name="T59" fmla="*/ 586 h 953"/>
              <a:gd name="T60" fmla="*/ 1650 w 3266"/>
              <a:gd name="T61" fmla="*/ 611 h 953"/>
              <a:gd name="T62" fmla="*/ 1711 w 3266"/>
              <a:gd name="T63" fmla="*/ 638 h 953"/>
              <a:gd name="T64" fmla="*/ 1763 w 3266"/>
              <a:gd name="T65" fmla="*/ 671 h 953"/>
              <a:gd name="T66" fmla="*/ 1824 w 3266"/>
              <a:gd name="T67" fmla="*/ 673 h 953"/>
              <a:gd name="T68" fmla="*/ 1868 w 3266"/>
              <a:gd name="T69" fmla="*/ 633 h 953"/>
              <a:gd name="T70" fmla="*/ 1911 w 3266"/>
              <a:gd name="T71" fmla="*/ 579 h 953"/>
              <a:gd name="T72" fmla="*/ 1946 w 3266"/>
              <a:gd name="T73" fmla="*/ 507 h 953"/>
              <a:gd name="T74" fmla="*/ 1989 w 3266"/>
              <a:gd name="T75" fmla="*/ 450 h 953"/>
              <a:gd name="T76" fmla="*/ 2033 w 3266"/>
              <a:gd name="T77" fmla="*/ 413 h 953"/>
              <a:gd name="T78" fmla="*/ 2111 w 3266"/>
              <a:gd name="T79" fmla="*/ 406 h 953"/>
              <a:gd name="T80" fmla="*/ 2189 w 3266"/>
              <a:gd name="T81" fmla="*/ 416 h 953"/>
              <a:gd name="T82" fmla="*/ 2250 w 3266"/>
              <a:gd name="T83" fmla="*/ 438 h 953"/>
              <a:gd name="T84" fmla="*/ 2302 w 3266"/>
              <a:gd name="T85" fmla="*/ 438 h 953"/>
              <a:gd name="T86" fmla="*/ 2345 w 3266"/>
              <a:gd name="T87" fmla="*/ 361 h 953"/>
              <a:gd name="T88" fmla="*/ 2389 w 3266"/>
              <a:gd name="T89" fmla="*/ 240 h 953"/>
              <a:gd name="T90" fmla="*/ 2424 w 3266"/>
              <a:gd name="T91" fmla="*/ 143 h 953"/>
              <a:gd name="T92" fmla="*/ 2467 w 3266"/>
              <a:gd name="T93" fmla="*/ 69 h 953"/>
              <a:gd name="T94" fmla="*/ 2519 w 3266"/>
              <a:gd name="T95" fmla="*/ 15 h 953"/>
              <a:gd name="T96" fmla="*/ 2589 w 3266"/>
              <a:gd name="T97" fmla="*/ 2 h 953"/>
              <a:gd name="T98" fmla="*/ 2684 w 3266"/>
              <a:gd name="T99" fmla="*/ 5 h 953"/>
              <a:gd name="T100" fmla="*/ 2736 w 3266"/>
              <a:gd name="T101" fmla="*/ 32 h 953"/>
              <a:gd name="T102" fmla="*/ 2780 w 3266"/>
              <a:gd name="T103" fmla="*/ 74 h 953"/>
              <a:gd name="T104" fmla="*/ 2823 w 3266"/>
              <a:gd name="T105" fmla="*/ 118 h 953"/>
              <a:gd name="T106" fmla="*/ 2858 w 3266"/>
              <a:gd name="T107" fmla="*/ 158 h 953"/>
              <a:gd name="T108" fmla="*/ 2901 w 3266"/>
              <a:gd name="T109" fmla="*/ 215 h 953"/>
              <a:gd name="T110" fmla="*/ 2945 w 3266"/>
              <a:gd name="T111" fmla="*/ 260 h 953"/>
              <a:gd name="T112" fmla="*/ 2980 w 3266"/>
              <a:gd name="T113" fmla="*/ 307 h 953"/>
              <a:gd name="T114" fmla="*/ 3023 w 3266"/>
              <a:gd name="T115" fmla="*/ 346 h 953"/>
              <a:gd name="T116" fmla="*/ 3066 w 3266"/>
              <a:gd name="T117" fmla="*/ 398 h 953"/>
              <a:gd name="T118" fmla="*/ 3110 w 3266"/>
              <a:gd name="T119" fmla="*/ 440 h 953"/>
              <a:gd name="T120" fmla="*/ 3153 w 3266"/>
              <a:gd name="T121" fmla="*/ 485 h 953"/>
              <a:gd name="T122" fmla="*/ 3197 w 3266"/>
              <a:gd name="T123" fmla="*/ 527 h 953"/>
              <a:gd name="T124" fmla="*/ 3240 w 3266"/>
              <a:gd name="T125" fmla="*/ 567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266" h="953">
                <a:moveTo>
                  <a:pt x="0" y="876"/>
                </a:moveTo>
                <a:lnTo>
                  <a:pt x="9" y="876"/>
                </a:lnTo>
                <a:lnTo>
                  <a:pt x="9" y="879"/>
                </a:lnTo>
                <a:lnTo>
                  <a:pt x="17" y="879"/>
                </a:lnTo>
                <a:lnTo>
                  <a:pt x="26" y="881"/>
                </a:lnTo>
                <a:lnTo>
                  <a:pt x="35" y="881"/>
                </a:lnTo>
                <a:lnTo>
                  <a:pt x="35" y="883"/>
                </a:lnTo>
                <a:lnTo>
                  <a:pt x="43" y="883"/>
                </a:lnTo>
                <a:lnTo>
                  <a:pt x="52" y="883"/>
                </a:lnTo>
                <a:lnTo>
                  <a:pt x="52" y="881"/>
                </a:lnTo>
                <a:lnTo>
                  <a:pt x="61" y="881"/>
                </a:lnTo>
                <a:lnTo>
                  <a:pt x="69" y="881"/>
                </a:lnTo>
                <a:lnTo>
                  <a:pt x="78" y="881"/>
                </a:lnTo>
                <a:lnTo>
                  <a:pt x="78" y="879"/>
                </a:lnTo>
                <a:lnTo>
                  <a:pt x="87" y="876"/>
                </a:lnTo>
                <a:lnTo>
                  <a:pt x="95" y="874"/>
                </a:lnTo>
                <a:lnTo>
                  <a:pt x="104" y="874"/>
                </a:lnTo>
                <a:lnTo>
                  <a:pt x="113" y="874"/>
                </a:lnTo>
                <a:lnTo>
                  <a:pt x="122" y="876"/>
                </a:lnTo>
                <a:lnTo>
                  <a:pt x="122" y="879"/>
                </a:lnTo>
                <a:lnTo>
                  <a:pt x="130" y="879"/>
                </a:lnTo>
                <a:lnTo>
                  <a:pt x="130" y="881"/>
                </a:lnTo>
                <a:lnTo>
                  <a:pt x="139" y="881"/>
                </a:lnTo>
                <a:lnTo>
                  <a:pt x="148" y="881"/>
                </a:lnTo>
                <a:lnTo>
                  <a:pt x="148" y="883"/>
                </a:lnTo>
                <a:lnTo>
                  <a:pt x="156" y="886"/>
                </a:lnTo>
                <a:lnTo>
                  <a:pt x="165" y="888"/>
                </a:lnTo>
                <a:lnTo>
                  <a:pt x="165" y="891"/>
                </a:lnTo>
                <a:lnTo>
                  <a:pt x="174" y="891"/>
                </a:lnTo>
                <a:lnTo>
                  <a:pt x="182" y="891"/>
                </a:lnTo>
                <a:lnTo>
                  <a:pt x="191" y="891"/>
                </a:lnTo>
                <a:lnTo>
                  <a:pt x="200" y="891"/>
                </a:lnTo>
                <a:lnTo>
                  <a:pt x="208" y="893"/>
                </a:lnTo>
                <a:lnTo>
                  <a:pt x="217" y="896"/>
                </a:lnTo>
                <a:lnTo>
                  <a:pt x="217" y="903"/>
                </a:lnTo>
                <a:lnTo>
                  <a:pt x="226" y="906"/>
                </a:lnTo>
                <a:lnTo>
                  <a:pt x="234" y="906"/>
                </a:lnTo>
                <a:lnTo>
                  <a:pt x="234" y="908"/>
                </a:lnTo>
                <a:lnTo>
                  <a:pt x="243" y="908"/>
                </a:lnTo>
                <a:lnTo>
                  <a:pt x="243" y="911"/>
                </a:lnTo>
                <a:lnTo>
                  <a:pt x="252" y="913"/>
                </a:lnTo>
                <a:lnTo>
                  <a:pt x="261" y="916"/>
                </a:lnTo>
                <a:lnTo>
                  <a:pt x="261" y="921"/>
                </a:lnTo>
                <a:lnTo>
                  <a:pt x="269" y="923"/>
                </a:lnTo>
                <a:lnTo>
                  <a:pt x="278" y="926"/>
                </a:lnTo>
                <a:lnTo>
                  <a:pt x="287" y="928"/>
                </a:lnTo>
                <a:lnTo>
                  <a:pt x="295" y="928"/>
                </a:lnTo>
                <a:lnTo>
                  <a:pt x="295" y="931"/>
                </a:lnTo>
                <a:lnTo>
                  <a:pt x="304" y="931"/>
                </a:lnTo>
                <a:lnTo>
                  <a:pt x="304" y="933"/>
                </a:lnTo>
                <a:lnTo>
                  <a:pt x="313" y="933"/>
                </a:lnTo>
                <a:lnTo>
                  <a:pt x="313" y="935"/>
                </a:lnTo>
                <a:lnTo>
                  <a:pt x="321" y="935"/>
                </a:lnTo>
                <a:lnTo>
                  <a:pt x="321" y="938"/>
                </a:lnTo>
                <a:lnTo>
                  <a:pt x="321" y="943"/>
                </a:lnTo>
                <a:lnTo>
                  <a:pt x="330" y="943"/>
                </a:lnTo>
                <a:lnTo>
                  <a:pt x="339" y="945"/>
                </a:lnTo>
                <a:lnTo>
                  <a:pt x="347" y="945"/>
                </a:lnTo>
                <a:lnTo>
                  <a:pt x="347" y="948"/>
                </a:lnTo>
                <a:lnTo>
                  <a:pt x="356" y="948"/>
                </a:lnTo>
                <a:lnTo>
                  <a:pt x="365" y="948"/>
                </a:lnTo>
                <a:lnTo>
                  <a:pt x="373" y="950"/>
                </a:lnTo>
                <a:lnTo>
                  <a:pt x="382" y="953"/>
                </a:lnTo>
                <a:lnTo>
                  <a:pt x="391" y="953"/>
                </a:lnTo>
                <a:lnTo>
                  <a:pt x="400" y="953"/>
                </a:lnTo>
                <a:lnTo>
                  <a:pt x="408" y="953"/>
                </a:lnTo>
                <a:lnTo>
                  <a:pt x="417" y="953"/>
                </a:lnTo>
                <a:lnTo>
                  <a:pt x="426" y="953"/>
                </a:lnTo>
                <a:lnTo>
                  <a:pt x="434" y="953"/>
                </a:lnTo>
                <a:lnTo>
                  <a:pt x="443" y="953"/>
                </a:lnTo>
                <a:lnTo>
                  <a:pt x="452" y="953"/>
                </a:lnTo>
                <a:lnTo>
                  <a:pt x="460" y="953"/>
                </a:lnTo>
                <a:lnTo>
                  <a:pt x="460" y="950"/>
                </a:lnTo>
                <a:lnTo>
                  <a:pt x="469" y="950"/>
                </a:lnTo>
                <a:lnTo>
                  <a:pt x="478" y="948"/>
                </a:lnTo>
                <a:lnTo>
                  <a:pt x="486" y="945"/>
                </a:lnTo>
                <a:lnTo>
                  <a:pt x="486" y="943"/>
                </a:lnTo>
                <a:lnTo>
                  <a:pt x="495" y="943"/>
                </a:lnTo>
                <a:lnTo>
                  <a:pt x="504" y="943"/>
                </a:lnTo>
                <a:lnTo>
                  <a:pt x="512" y="943"/>
                </a:lnTo>
                <a:lnTo>
                  <a:pt x="521" y="943"/>
                </a:lnTo>
                <a:lnTo>
                  <a:pt x="521" y="940"/>
                </a:lnTo>
                <a:lnTo>
                  <a:pt x="530" y="940"/>
                </a:lnTo>
                <a:lnTo>
                  <a:pt x="530" y="938"/>
                </a:lnTo>
                <a:lnTo>
                  <a:pt x="539" y="935"/>
                </a:lnTo>
                <a:lnTo>
                  <a:pt x="539" y="933"/>
                </a:lnTo>
                <a:lnTo>
                  <a:pt x="547" y="931"/>
                </a:lnTo>
                <a:lnTo>
                  <a:pt x="547" y="928"/>
                </a:lnTo>
                <a:lnTo>
                  <a:pt x="556" y="926"/>
                </a:lnTo>
                <a:lnTo>
                  <a:pt x="565" y="923"/>
                </a:lnTo>
                <a:lnTo>
                  <a:pt x="573" y="923"/>
                </a:lnTo>
                <a:lnTo>
                  <a:pt x="582" y="918"/>
                </a:lnTo>
                <a:lnTo>
                  <a:pt x="582" y="916"/>
                </a:lnTo>
                <a:lnTo>
                  <a:pt x="591" y="913"/>
                </a:lnTo>
                <a:lnTo>
                  <a:pt x="591" y="911"/>
                </a:lnTo>
                <a:lnTo>
                  <a:pt x="591" y="908"/>
                </a:lnTo>
                <a:lnTo>
                  <a:pt x="599" y="906"/>
                </a:lnTo>
                <a:lnTo>
                  <a:pt x="599" y="903"/>
                </a:lnTo>
                <a:lnTo>
                  <a:pt x="608" y="901"/>
                </a:lnTo>
                <a:lnTo>
                  <a:pt x="608" y="893"/>
                </a:lnTo>
                <a:lnTo>
                  <a:pt x="617" y="891"/>
                </a:lnTo>
                <a:lnTo>
                  <a:pt x="617" y="886"/>
                </a:lnTo>
                <a:lnTo>
                  <a:pt x="617" y="883"/>
                </a:lnTo>
                <a:lnTo>
                  <a:pt x="625" y="879"/>
                </a:lnTo>
                <a:lnTo>
                  <a:pt x="625" y="871"/>
                </a:lnTo>
                <a:lnTo>
                  <a:pt x="634" y="869"/>
                </a:lnTo>
                <a:lnTo>
                  <a:pt x="634" y="859"/>
                </a:lnTo>
                <a:lnTo>
                  <a:pt x="634" y="851"/>
                </a:lnTo>
                <a:lnTo>
                  <a:pt x="643" y="849"/>
                </a:lnTo>
                <a:lnTo>
                  <a:pt x="643" y="846"/>
                </a:lnTo>
                <a:lnTo>
                  <a:pt x="651" y="839"/>
                </a:lnTo>
                <a:lnTo>
                  <a:pt x="651" y="831"/>
                </a:lnTo>
                <a:lnTo>
                  <a:pt x="660" y="827"/>
                </a:lnTo>
                <a:lnTo>
                  <a:pt x="660" y="819"/>
                </a:lnTo>
                <a:lnTo>
                  <a:pt x="660" y="807"/>
                </a:lnTo>
                <a:lnTo>
                  <a:pt x="669" y="797"/>
                </a:lnTo>
                <a:lnTo>
                  <a:pt x="669" y="784"/>
                </a:lnTo>
                <a:lnTo>
                  <a:pt x="678" y="779"/>
                </a:lnTo>
                <a:lnTo>
                  <a:pt x="678" y="770"/>
                </a:lnTo>
                <a:lnTo>
                  <a:pt x="686" y="762"/>
                </a:lnTo>
                <a:lnTo>
                  <a:pt x="686" y="750"/>
                </a:lnTo>
                <a:lnTo>
                  <a:pt x="686" y="745"/>
                </a:lnTo>
                <a:lnTo>
                  <a:pt x="695" y="740"/>
                </a:lnTo>
                <a:lnTo>
                  <a:pt x="695" y="725"/>
                </a:lnTo>
                <a:lnTo>
                  <a:pt x="704" y="708"/>
                </a:lnTo>
                <a:lnTo>
                  <a:pt x="704" y="698"/>
                </a:lnTo>
                <a:lnTo>
                  <a:pt x="712" y="690"/>
                </a:lnTo>
                <a:lnTo>
                  <a:pt x="712" y="680"/>
                </a:lnTo>
                <a:lnTo>
                  <a:pt x="712" y="663"/>
                </a:lnTo>
                <a:lnTo>
                  <a:pt x="721" y="658"/>
                </a:lnTo>
                <a:lnTo>
                  <a:pt x="721" y="653"/>
                </a:lnTo>
                <a:lnTo>
                  <a:pt x="730" y="646"/>
                </a:lnTo>
                <a:lnTo>
                  <a:pt x="730" y="631"/>
                </a:lnTo>
                <a:lnTo>
                  <a:pt x="738" y="621"/>
                </a:lnTo>
                <a:lnTo>
                  <a:pt x="738" y="616"/>
                </a:lnTo>
                <a:lnTo>
                  <a:pt x="738" y="604"/>
                </a:lnTo>
                <a:lnTo>
                  <a:pt x="747" y="594"/>
                </a:lnTo>
                <a:lnTo>
                  <a:pt x="747" y="584"/>
                </a:lnTo>
                <a:lnTo>
                  <a:pt x="756" y="579"/>
                </a:lnTo>
                <a:lnTo>
                  <a:pt x="756" y="574"/>
                </a:lnTo>
                <a:lnTo>
                  <a:pt x="764" y="554"/>
                </a:lnTo>
                <a:lnTo>
                  <a:pt x="764" y="544"/>
                </a:lnTo>
                <a:lnTo>
                  <a:pt x="773" y="537"/>
                </a:lnTo>
                <a:lnTo>
                  <a:pt x="773" y="527"/>
                </a:lnTo>
                <a:lnTo>
                  <a:pt x="782" y="520"/>
                </a:lnTo>
                <a:lnTo>
                  <a:pt x="782" y="510"/>
                </a:lnTo>
                <a:lnTo>
                  <a:pt x="782" y="500"/>
                </a:lnTo>
                <a:lnTo>
                  <a:pt x="790" y="490"/>
                </a:lnTo>
                <a:lnTo>
                  <a:pt x="790" y="475"/>
                </a:lnTo>
                <a:lnTo>
                  <a:pt x="799" y="465"/>
                </a:lnTo>
                <a:lnTo>
                  <a:pt x="799" y="463"/>
                </a:lnTo>
                <a:lnTo>
                  <a:pt x="808" y="450"/>
                </a:lnTo>
                <a:lnTo>
                  <a:pt x="808" y="440"/>
                </a:lnTo>
                <a:lnTo>
                  <a:pt x="808" y="430"/>
                </a:lnTo>
                <a:lnTo>
                  <a:pt x="816" y="423"/>
                </a:lnTo>
                <a:lnTo>
                  <a:pt x="816" y="411"/>
                </a:lnTo>
                <a:lnTo>
                  <a:pt x="825" y="406"/>
                </a:lnTo>
                <a:lnTo>
                  <a:pt x="825" y="388"/>
                </a:lnTo>
                <a:lnTo>
                  <a:pt x="834" y="383"/>
                </a:lnTo>
                <a:lnTo>
                  <a:pt x="834" y="366"/>
                </a:lnTo>
                <a:lnTo>
                  <a:pt x="834" y="356"/>
                </a:lnTo>
                <a:lnTo>
                  <a:pt x="843" y="339"/>
                </a:lnTo>
                <a:lnTo>
                  <a:pt x="843" y="324"/>
                </a:lnTo>
                <a:lnTo>
                  <a:pt x="851" y="317"/>
                </a:lnTo>
                <a:lnTo>
                  <a:pt x="851" y="299"/>
                </a:lnTo>
                <a:lnTo>
                  <a:pt x="860" y="297"/>
                </a:lnTo>
                <a:lnTo>
                  <a:pt x="860" y="284"/>
                </a:lnTo>
                <a:lnTo>
                  <a:pt x="860" y="274"/>
                </a:lnTo>
                <a:lnTo>
                  <a:pt x="869" y="265"/>
                </a:lnTo>
                <a:lnTo>
                  <a:pt x="869" y="255"/>
                </a:lnTo>
                <a:lnTo>
                  <a:pt x="877" y="240"/>
                </a:lnTo>
                <a:lnTo>
                  <a:pt x="877" y="235"/>
                </a:lnTo>
                <a:lnTo>
                  <a:pt x="886" y="222"/>
                </a:lnTo>
                <a:lnTo>
                  <a:pt x="886" y="218"/>
                </a:lnTo>
                <a:lnTo>
                  <a:pt x="886" y="203"/>
                </a:lnTo>
                <a:lnTo>
                  <a:pt x="895" y="193"/>
                </a:lnTo>
                <a:lnTo>
                  <a:pt x="895" y="188"/>
                </a:lnTo>
                <a:lnTo>
                  <a:pt x="903" y="180"/>
                </a:lnTo>
                <a:lnTo>
                  <a:pt x="903" y="170"/>
                </a:lnTo>
                <a:lnTo>
                  <a:pt x="903" y="161"/>
                </a:lnTo>
                <a:lnTo>
                  <a:pt x="912" y="153"/>
                </a:lnTo>
                <a:lnTo>
                  <a:pt x="912" y="141"/>
                </a:lnTo>
                <a:lnTo>
                  <a:pt x="921" y="138"/>
                </a:lnTo>
                <a:lnTo>
                  <a:pt x="921" y="133"/>
                </a:lnTo>
                <a:lnTo>
                  <a:pt x="929" y="133"/>
                </a:lnTo>
                <a:lnTo>
                  <a:pt x="929" y="131"/>
                </a:lnTo>
                <a:lnTo>
                  <a:pt x="929" y="126"/>
                </a:lnTo>
                <a:lnTo>
                  <a:pt x="938" y="121"/>
                </a:lnTo>
                <a:lnTo>
                  <a:pt x="938" y="118"/>
                </a:lnTo>
                <a:lnTo>
                  <a:pt x="947" y="118"/>
                </a:lnTo>
                <a:lnTo>
                  <a:pt x="955" y="118"/>
                </a:lnTo>
                <a:lnTo>
                  <a:pt x="964" y="116"/>
                </a:lnTo>
                <a:lnTo>
                  <a:pt x="973" y="114"/>
                </a:lnTo>
                <a:lnTo>
                  <a:pt x="982" y="114"/>
                </a:lnTo>
                <a:lnTo>
                  <a:pt x="990" y="116"/>
                </a:lnTo>
                <a:lnTo>
                  <a:pt x="999" y="116"/>
                </a:lnTo>
                <a:lnTo>
                  <a:pt x="999" y="118"/>
                </a:lnTo>
                <a:lnTo>
                  <a:pt x="1008" y="118"/>
                </a:lnTo>
                <a:lnTo>
                  <a:pt x="1008" y="121"/>
                </a:lnTo>
                <a:lnTo>
                  <a:pt x="1016" y="123"/>
                </a:lnTo>
                <a:lnTo>
                  <a:pt x="1016" y="126"/>
                </a:lnTo>
                <a:lnTo>
                  <a:pt x="1025" y="131"/>
                </a:lnTo>
                <a:lnTo>
                  <a:pt x="1025" y="133"/>
                </a:lnTo>
                <a:lnTo>
                  <a:pt x="1034" y="138"/>
                </a:lnTo>
                <a:lnTo>
                  <a:pt x="1034" y="141"/>
                </a:lnTo>
                <a:lnTo>
                  <a:pt x="1042" y="151"/>
                </a:lnTo>
                <a:lnTo>
                  <a:pt x="1042" y="156"/>
                </a:lnTo>
                <a:lnTo>
                  <a:pt x="1051" y="158"/>
                </a:lnTo>
                <a:lnTo>
                  <a:pt x="1051" y="166"/>
                </a:lnTo>
                <a:lnTo>
                  <a:pt x="1051" y="170"/>
                </a:lnTo>
                <a:lnTo>
                  <a:pt x="1060" y="173"/>
                </a:lnTo>
                <a:lnTo>
                  <a:pt x="1060" y="183"/>
                </a:lnTo>
                <a:lnTo>
                  <a:pt x="1068" y="188"/>
                </a:lnTo>
                <a:lnTo>
                  <a:pt x="1068" y="198"/>
                </a:lnTo>
                <a:lnTo>
                  <a:pt x="1077" y="203"/>
                </a:lnTo>
                <a:lnTo>
                  <a:pt x="1077" y="205"/>
                </a:lnTo>
                <a:lnTo>
                  <a:pt x="1077" y="210"/>
                </a:lnTo>
                <a:lnTo>
                  <a:pt x="1086" y="218"/>
                </a:lnTo>
                <a:lnTo>
                  <a:pt x="1086" y="220"/>
                </a:lnTo>
                <a:lnTo>
                  <a:pt x="1094" y="227"/>
                </a:lnTo>
                <a:lnTo>
                  <a:pt x="1094" y="230"/>
                </a:lnTo>
                <a:lnTo>
                  <a:pt x="1103" y="235"/>
                </a:lnTo>
                <a:lnTo>
                  <a:pt x="1103" y="242"/>
                </a:lnTo>
                <a:lnTo>
                  <a:pt x="1103" y="250"/>
                </a:lnTo>
                <a:lnTo>
                  <a:pt x="1112" y="260"/>
                </a:lnTo>
                <a:lnTo>
                  <a:pt x="1112" y="262"/>
                </a:lnTo>
                <a:lnTo>
                  <a:pt x="1121" y="272"/>
                </a:lnTo>
                <a:lnTo>
                  <a:pt x="1121" y="274"/>
                </a:lnTo>
                <a:lnTo>
                  <a:pt x="1129" y="279"/>
                </a:lnTo>
                <a:lnTo>
                  <a:pt x="1129" y="294"/>
                </a:lnTo>
                <a:lnTo>
                  <a:pt x="1129" y="297"/>
                </a:lnTo>
                <a:lnTo>
                  <a:pt x="1138" y="304"/>
                </a:lnTo>
                <a:lnTo>
                  <a:pt x="1138" y="307"/>
                </a:lnTo>
                <a:lnTo>
                  <a:pt x="1147" y="309"/>
                </a:lnTo>
                <a:lnTo>
                  <a:pt x="1147" y="319"/>
                </a:lnTo>
                <a:lnTo>
                  <a:pt x="1155" y="326"/>
                </a:lnTo>
                <a:lnTo>
                  <a:pt x="1155" y="331"/>
                </a:lnTo>
                <a:lnTo>
                  <a:pt x="1155" y="339"/>
                </a:lnTo>
                <a:lnTo>
                  <a:pt x="1164" y="346"/>
                </a:lnTo>
                <a:lnTo>
                  <a:pt x="1164" y="354"/>
                </a:lnTo>
                <a:lnTo>
                  <a:pt x="1173" y="359"/>
                </a:lnTo>
                <a:lnTo>
                  <a:pt x="1173" y="361"/>
                </a:lnTo>
                <a:lnTo>
                  <a:pt x="1173" y="369"/>
                </a:lnTo>
                <a:lnTo>
                  <a:pt x="1181" y="373"/>
                </a:lnTo>
                <a:lnTo>
                  <a:pt x="1181" y="376"/>
                </a:lnTo>
                <a:lnTo>
                  <a:pt x="1190" y="378"/>
                </a:lnTo>
                <a:lnTo>
                  <a:pt x="1190" y="383"/>
                </a:lnTo>
                <a:lnTo>
                  <a:pt x="1199" y="388"/>
                </a:lnTo>
                <a:lnTo>
                  <a:pt x="1199" y="391"/>
                </a:lnTo>
                <a:lnTo>
                  <a:pt x="1207" y="403"/>
                </a:lnTo>
                <a:lnTo>
                  <a:pt x="1216" y="408"/>
                </a:lnTo>
                <a:lnTo>
                  <a:pt x="1216" y="416"/>
                </a:lnTo>
                <a:lnTo>
                  <a:pt x="1225" y="418"/>
                </a:lnTo>
                <a:lnTo>
                  <a:pt x="1225" y="421"/>
                </a:lnTo>
                <a:lnTo>
                  <a:pt x="1233" y="423"/>
                </a:lnTo>
                <a:lnTo>
                  <a:pt x="1233" y="430"/>
                </a:lnTo>
                <a:lnTo>
                  <a:pt x="1242" y="430"/>
                </a:lnTo>
                <a:lnTo>
                  <a:pt x="1251" y="433"/>
                </a:lnTo>
                <a:lnTo>
                  <a:pt x="1251" y="435"/>
                </a:lnTo>
                <a:lnTo>
                  <a:pt x="1251" y="438"/>
                </a:lnTo>
                <a:lnTo>
                  <a:pt x="1260" y="438"/>
                </a:lnTo>
                <a:lnTo>
                  <a:pt x="1260" y="440"/>
                </a:lnTo>
                <a:lnTo>
                  <a:pt x="1268" y="443"/>
                </a:lnTo>
                <a:lnTo>
                  <a:pt x="1277" y="443"/>
                </a:lnTo>
                <a:lnTo>
                  <a:pt x="1286" y="443"/>
                </a:lnTo>
                <a:lnTo>
                  <a:pt x="1286" y="440"/>
                </a:lnTo>
                <a:lnTo>
                  <a:pt x="1294" y="440"/>
                </a:lnTo>
                <a:lnTo>
                  <a:pt x="1303" y="440"/>
                </a:lnTo>
                <a:lnTo>
                  <a:pt x="1312" y="440"/>
                </a:lnTo>
                <a:lnTo>
                  <a:pt x="1320" y="440"/>
                </a:lnTo>
                <a:lnTo>
                  <a:pt x="1329" y="440"/>
                </a:lnTo>
                <a:lnTo>
                  <a:pt x="1329" y="443"/>
                </a:lnTo>
                <a:lnTo>
                  <a:pt x="1338" y="443"/>
                </a:lnTo>
                <a:lnTo>
                  <a:pt x="1346" y="445"/>
                </a:lnTo>
                <a:lnTo>
                  <a:pt x="1346" y="448"/>
                </a:lnTo>
                <a:lnTo>
                  <a:pt x="1355" y="450"/>
                </a:lnTo>
                <a:lnTo>
                  <a:pt x="1355" y="453"/>
                </a:lnTo>
                <a:lnTo>
                  <a:pt x="1364" y="453"/>
                </a:lnTo>
                <a:lnTo>
                  <a:pt x="1364" y="455"/>
                </a:lnTo>
                <a:lnTo>
                  <a:pt x="1372" y="455"/>
                </a:lnTo>
                <a:lnTo>
                  <a:pt x="1372" y="458"/>
                </a:lnTo>
                <a:lnTo>
                  <a:pt x="1372" y="463"/>
                </a:lnTo>
                <a:lnTo>
                  <a:pt x="1381" y="468"/>
                </a:lnTo>
                <a:lnTo>
                  <a:pt x="1381" y="470"/>
                </a:lnTo>
                <a:lnTo>
                  <a:pt x="1390" y="475"/>
                </a:lnTo>
                <a:lnTo>
                  <a:pt x="1390" y="477"/>
                </a:lnTo>
                <a:lnTo>
                  <a:pt x="1399" y="480"/>
                </a:lnTo>
                <a:lnTo>
                  <a:pt x="1399" y="482"/>
                </a:lnTo>
                <a:lnTo>
                  <a:pt x="1399" y="485"/>
                </a:lnTo>
                <a:lnTo>
                  <a:pt x="1407" y="487"/>
                </a:lnTo>
                <a:lnTo>
                  <a:pt x="1407" y="490"/>
                </a:lnTo>
                <a:lnTo>
                  <a:pt x="1416" y="492"/>
                </a:lnTo>
                <a:lnTo>
                  <a:pt x="1416" y="495"/>
                </a:lnTo>
                <a:lnTo>
                  <a:pt x="1425" y="497"/>
                </a:lnTo>
                <a:lnTo>
                  <a:pt x="1425" y="500"/>
                </a:lnTo>
                <a:lnTo>
                  <a:pt x="1425" y="505"/>
                </a:lnTo>
                <a:lnTo>
                  <a:pt x="1433" y="507"/>
                </a:lnTo>
                <a:lnTo>
                  <a:pt x="1433" y="510"/>
                </a:lnTo>
                <a:lnTo>
                  <a:pt x="1442" y="517"/>
                </a:lnTo>
                <a:lnTo>
                  <a:pt x="1442" y="520"/>
                </a:lnTo>
                <a:lnTo>
                  <a:pt x="1451" y="520"/>
                </a:lnTo>
                <a:lnTo>
                  <a:pt x="1451" y="522"/>
                </a:lnTo>
                <a:lnTo>
                  <a:pt x="1459" y="525"/>
                </a:lnTo>
                <a:lnTo>
                  <a:pt x="1459" y="527"/>
                </a:lnTo>
                <a:lnTo>
                  <a:pt x="1468" y="532"/>
                </a:lnTo>
                <a:lnTo>
                  <a:pt x="1468" y="534"/>
                </a:lnTo>
                <a:lnTo>
                  <a:pt x="1468" y="537"/>
                </a:lnTo>
                <a:lnTo>
                  <a:pt x="1477" y="539"/>
                </a:lnTo>
                <a:lnTo>
                  <a:pt x="1485" y="544"/>
                </a:lnTo>
                <a:lnTo>
                  <a:pt x="1485" y="547"/>
                </a:lnTo>
                <a:lnTo>
                  <a:pt x="1494" y="549"/>
                </a:lnTo>
                <a:lnTo>
                  <a:pt x="1503" y="552"/>
                </a:lnTo>
                <a:lnTo>
                  <a:pt x="1511" y="552"/>
                </a:lnTo>
                <a:lnTo>
                  <a:pt x="1511" y="554"/>
                </a:lnTo>
                <a:lnTo>
                  <a:pt x="1520" y="554"/>
                </a:lnTo>
                <a:lnTo>
                  <a:pt x="1520" y="557"/>
                </a:lnTo>
                <a:lnTo>
                  <a:pt x="1529" y="559"/>
                </a:lnTo>
                <a:lnTo>
                  <a:pt x="1529" y="564"/>
                </a:lnTo>
                <a:lnTo>
                  <a:pt x="1538" y="567"/>
                </a:lnTo>
                <a:lnTo>
                  <a:pt x="1546" y="567"/>
                </a:lnTo>
                <a:lnTo>
                  <a:pt x="1546" y="569"/>
                </a:lnTo>
                <a:lnTo>
                  <a:pt x="1555" y="572"/>
                </a:lnTo>
                <a:lnTo>
                  <a:pt x="1564" y="574"/>
                </a:lnTo>
                <a:lnTo>
                  <a:pt x="1572" y="574"/>
                </a:lnTo>
                <a:lnTo>
                  <a:pt x="1572" y="576"/>
                </a:lnTo>
                <a:lnTo>
                  <a:pt x="1572" y="579"/>
                </a:lnTo>
                <a:lnTo>
                  <a:pt x="1581" y="579"/>
                </a:lnTo>
                <a:lnTo>
                  <a:pt x="1581" y="581"/>
                </a:lnTo>
                <a:lnTo>
                  <a:pt x="1590" y="584"/>
                </a:lnTo>
                <a:lnTo>
                  <a:pt x="1590" y="586"/>
                </a:lnTo>
                <a:lnTo>
                  <a:pt x="1590" y="589"/>
                </a:lnTo>
                <a:lnTo>
                  <a:pt x="1598" y="591"/>
                </a:lnTo>
                <a:lnTo>
                  <a:pt x="1598" y="594"/>
                </a:lnTo>
                <a:lnTo>
                  <a:pt x="1607" y="596"/>
                </a:lnTo>
                <a:lnTo>
                  <a:pt x="1616" y="599"/>
                </a:lnTo>
                <a:lnTo>
                  <a:pt x="1624" y="599"/>
                </a:lnTo>
                <a:lnTo>
                  <a:pt x="1624" y="601"/>
                </a:lnTo>
                <a:lnTo>
                  <a:pt x="1633" y="604"/>
                </a:lnTo>
                <a:lnTo>
                  <a:pt x="1642" y="606"/>
                </a:lnTo>
                <a:lnTo>
                  <a:pt x="1642" y="611"/>
                </a:lnTo>
                <a:lnTo>
                  <a:pt x="1650" y="611"/>
                </a:lnTo>
                <a:lnTo>
                  <a:pt x="1659" y="614"/>
                </a:lnTo>
                <a:lnTo>
                  <a:pt x="1659" y="616"/>
                </a:lnTo>
                <a:lnTo>
                  <a:pt x="1668" y="619"/>
                </a:lnTo>
                <a:lnTo>
                  <a:pt x="1677" y="621"/>
                </a:lnTo>
                <a:lnTo>
                  <a:pt x="1677" y="628"/>
                </a:lnTo>
                <a:lnTo>
                  <a:pt x="1685" y="628"/>
                </a:lnTo>
                <a:lnTo>
                  <a:pt x="1685" y="631"/>
                </a:lnTo>
                <a:lnTo>
                  <a:pt x="1694" y="631"/>
                </a:lnTo>
                <a:lnTo>
                  <a:pt x="1703" y="633"/>
                </a:lnTo>
                <a:lnTo>
                  <a:pt x="1703" y="636"/>
                </a:lnTo>
                <a:lnTo>
                  <a:pt x="1711" y="638"/>
                </a:lnTo>
                <a:lnTo>
                  <a:pt x="1720" y="646"/>
                </a:lnTo>
                <a:lnTo>
                  <a:pt x="1720" y="648"/>
                </a:lnTo>
                <a:lnTo>
                  <a:pt x="1729" y="648"/>
                </a:lnTo>
                <a:lnTo>
                  <a:pt x="1737" y="651"/>
                </a:lnTo>
                <a:lnTo>
                  <a:pt x="1746" y="653"/>
                </a:lnTo>
                <a:lnTo>
                  <a:pt x="1746" y="658"/>
                </a:lnTo>
                <a:lnTo>
                  <a:pt x="1755" y="661"/>
                </a:lnTo>
                <a:lnTo>
                  <a:pt x="1755" y="663"/>
                </a:lnTo>
                <a:lnTo>
                  <a:pt x="1763" y="666"/>
                </a:lnTo>
                <a:lnTo>
                  <a:pt x="1763" y="668"/>
                </a:lnTo>
                <a:lnTo>
                  <a:pt x="1763" y="671"/>
                </a:lnTo>
                <a:lnTo>
                  <a:pt x="1772" y="671"/>
                </a:lnTo>
                <a:lnTo>
                  <a:pt x="1772" y="673"/>
                </a:lnTo>
                <a:lnTo>
                  <a:pt x="1781" y="676"/>
                </a:lnTo>
                <a:lnTo>
                  <a:pt x="1789" y="678"/>
                </a:lnTo>
                <a:lnTo>
                  <a:pt x="1789" y="680"/>
                </a:lnTo>
                <a:lnTo>
                  <a:pt x="1798" y="680"/>
                </a:lnTo>
                <a:lnTo>
                  <a:pt x="1807" y="680"/>
                </a:lnTo>
                <a:lnTo>
                  <a:pt x="1815" y="680"/>
                </a:lnTo>
                <a:lnTo>
                  <a:pt x="1815" y="678"/>
                </a:lnTo>
                <a:lnTo>
                  <a:pt x="1824" y="676"/>
                </a:lnTo>
                <a:lnTo>
                  <a:pt x="1824" y="673"/>
                </a:lnTo>
                <a:lnTo>
                  <a:pt x="1833" y="671"/>
                </a:lnTo>
                <a:lnTo>
                  <a:pt x="1833" y="668"/>
                </a:lnTo>
                <a:lnTo>
                  <a:pt x="1842" y="668"/>
                </a:lnTo>
                <a:lnTo>
                  <a:pt x="1842" y="666"/>
                </a:lnTo>
                <a:lnTo>
                  <a:pt x="1842" y="663"/>
                </a:lnTo>
                <a:lnTo>
                  <a:pt x="1850" y="663"/>
                </a:lnTo>
                <a:lnTo>
                  <a:pt x="1850" y="656"/>
                </a:lnTo>
                <a:lnTo>
                  <a:pt x="1859" y="651"/>
                </a:lnTo>
                <a:lnTo>
                  <a:pt x="1859" y="646"/>
                </a:lnTo>
                <a:lnTo>
                  <a:pt x="1859" y="638"/>
                </a:lnTo>
                <a:lnTo>
                  <a:pt x="1868" y="633"/>
                </a:lnTo>
                <a:lnTo>
                  <a:pt x="1868" y="631"/>
                </a:lnTo>
                <a:lnTo>
                  <a:pt x="1876" y="628"/>
                </a:lnTo>
                <a:lnTo>
                  <a:pt x="1876" y="616"/>
                </a:lnTo>
                <a:lnTo>
                  <a:pt x="1885" y="614"/>
                </a:lnTo>
                <a:lnTo>
                  <a:pt x="1885" y="606"/>
                </a:lnTo>
                <a:lnTo>
                  <a:pt x="1885" y="601"/>
                </a:lnTo>
                <a:lnTo>
                  <a:pt x="1894" y="599"/>
                </a:lnTo>
                <a:lnTo>
                  <a:pt x="1894" y="594"/>
                </a:lnTo>
                <a:lnTo>
                  <a:pt x="1902" y="589"/>
                </a:lnTo>
                <a:lnTo>
                  <a:pt x="1902" y="586"/>
                </a:lnTo>
                <a:lnTo>
                  <a:pt x="1911" y="579"/>
                </a:lnTo>
                <a:lnTo>
                  <a:pt x="1911" y="574"/>
                </a:lnTo>
                <a:lnTo>
                  <a:pt x="1911" y="567"/>
                </a:lnTo>
                <a:lnTo>
                  <a:pt x="1920" y="562"/>
                </a:lnTo>
                <a:lnTo>
                  <a:pt x="1920" y="557"/>
                </a:lnTo>
                <a:lnTo>
                  <a:pt x="1928" y="547"/>
                </a:lnTo>
                <a:lnTo>
                  <a:pt x="1928" y="539"/>
                </a:lnTo>
                <a:lnTo>
                  <a:pt x="1937" y="537"/>
                </a:lnTo>
                <a:lnTo>
                  <a:pt x="1937" y="532"/>
                </a:lnTo>
                <a:lnTo>
                  <a:pt x="1937" y="525"/>
                </a:lnTo>
                <a:lnTo>
                  <a:pt x="1946" y="517"/>
                </a:lnTo>
                <a:lnTo>
                  <a:pt x="1946" y="507"/>
                </a:lnTo>
                <a:lnTo>
                  <a:pt x="1954" y="502"/>
                </a:lnTo>
                <a:lnTo>
                  <a:pt x="1954" y="497"/>
                </a:lnTo>
                <a:lnTo>
                  <a:pt x="1963" y="490"/>
                </a:lnTo>
                <a:lnTo>
                  <a:pt x="1963" y="482"/>
                </a:lnTo>
                <a:lnTo>
                  <a:pt x="1963" y="475"/>
                </a:lnTo>
                <a:lnTo>
                  <a:pt x="1972" y="473"/>
                </a:lnTo>
                <a:lnTo>
                  <a:pt x="1972" y="468"/>
                </a:lnTo>
                <a:lnTo>
                  <a:pt x="1981" y="463"/>
                </a:lnTo>
                <a:lnTo>
                  <a:pt x="1981" y="458"/>
                </a:lnTo>
                <a:lnTo>
                  <a:pt x="1989" y="455"/>
                </a:lnTo>
                <a:lnTo>
                  <a:pt x="1989" y="450"/>
                </a:lnTo>
                <a:lnTo>
                  <a:pt x="1989" y="448"/>
                </a:lnTo>
                <a:lnTo>
                  <a:pt x="1998" y="445"/>
                </a:lnTo>
                <a:lnTo>
                  <a:pt x="1998" y="443"/>
                </a:lnTo>
                <a:lnTo>
                  <a:pt x="2007" y="438"/>
                </a:lnTo>
                <a:lnTo>
                  <a:pt x="2007" y="435"/>
                </a:lnTo>
                <a:lnTo>
                  <a:pt x="2007" y="433"/>
                </a:lnTo>
                <a:lnTo>
                  <a:pt x="2015" y="430"/>
                </a:lnTo>
                <a:lnTo>
                  <a:pt x="2015" y="428"/>
                </a:lnTo>
                <a:lnTo>
                  <a:pt x="2024" y="428"/>
                </a:lnTo>
                <a:lnTo>
                  <a:pt x="2024" y="425"/>
                </a:lnTo>
                <a:lnTo>
                  <a:pt x="2033" y="413"/>
                </a:lnTo>
                <a:lnTo>
                  <a:pt x="2033" y="411"/>
                </a:lnTo>
                <a:lnTo>
                  <a:pt x="2041" y="411"/>
                </a:lnTo>
                <a:lnTo>
                  <a:pt x="2050" y="408"/>
                </a:lnTo>
                <a:lnTo>
                  <a:pt x="2059" y="408"/>
                </a:lnTo>
                <a:lnTo>
                  <a:pt x="2059" y="406"/>
                </a:lnTo>
                <a:lnTo>
                  <a:pt x="2067" y="406"/>
                </a:lnTo>
                <a:lnTo>
                  <a:pt x="2076" y="406"/>
                </a:lnTo>
                <a:lnTo>
                  <a:pt x="2085" y="406"/>
                </a:lnTo>
                <a:lnTo>
                  <a:pt x="2093" y="406"/>
                </a:lnTo>
                <a:lnTo>
                  <a:pt x="2102" y="406"/>
                </a:lnTo>
                <a:lnTo>
                  <a:pt x="2111" y="406"/>
                </a:lnTo>
                <a:lnTo>
                  <a:pt x="2120" y="406"/>
                </a:lnTo>
                <a:lnTo>
                  <a:pt x="2128" y="406"/>
                </a:lnTo>
                <a:lnTo>
                  <a:pt x="2137" y="406"/>
                </a:lnTo>
                <a:lnTo>
                  <a:pt x="2146" y="408"/>
                </a:lnTo>
                <a:lnTo>
                  <a:pt x="2154" y="408"/>
                </a:lnTo>
                <a:lnTo>
                  <a:pt x="2163" y="411"/>
                </a:lnTo>
                <a:lnTo>
                  <a:pt x="2172" y="411"/>
                </a:lnTo>
                <a:lnTo>
                  <a:pt x="2180" y="411"/>
                </a:lnTo>
                <a:lnTo>
                  <a:pt x="2180" y="413"/>
                </a:lnTo>
                <a:lnTo>
                  <a:pt x="2180" y="416"/>
                </a:lnTo>
                <a:lnTo>
                  <a:pt x="2189" y="416"/>
                </a:lnTo>
                <a:lnTo>
                  <a:pt x="2198" y="418"/>
                </a:lnTo>
                <a:lnTo>
                  <a:pt x="2206" y="418"/>
                </a:lnTo>
                <a:lnTo>
                  <a:pt x="2206" y="421"/>
                </a:lnTo>
                <a:lnTo>
                  <a:pt x="2215" y="421"/>
                </a:lnTo>
                <a:lnTo>
                  <a:pt x="2215" y="423"/>
                </a:lnTo>
                <a:lnTo>
                  <a:pt x="2224" y="428"/>
                </a:lnTo>
                <a:lnTo>
                  <a:pt x="2232" y="430"/>
                </a:lnTo>
                <a:lnTo>
                  <a:pt x="2241" y="430"/>
                </a:lnTo>
                <a:lnTo>
                  <a:pt x="2241" y="433"/>
                </a:lnTo>
                <a:lnTo>
                  <a:pt x="2250" y="435"/>
                </a:lnTo>
                <a:lnTo>
                  <a:pt x="2250" y="438"/>
                </a:lnTo>
                <a:lnTo>
                  <a:pt x="2259" y="443"/>
                </a:lnTo>
                <a:lnTo>
                  <a:pt x="2259" y="445"/>
                </a:lnTo>
                <a:lnTo>
                  <a:pt x="2259" y="450"/>
                </a:lnTo>
                <a:lnTo>
                  <a:pt x="2267" y="450"/>
                </a:lnTo>
                <a:lnTo>
                  <a:pt x="2267" y="453"/>
                </a:lnTo>
                <a:lnTo>
                  <a:pt x="2276" y="455"/>
                </a:lnTo>
                <a:lnTo>
                  <a:pt x="2285" y="455"/>
                </a:lnTo>
                <a:lnTo>
                  <a:pt x="2293" y="455"/>
                </a:lnTo>
                <a:lnTo>
                  <a:pt x="2302" y="445"/>
                </a:lnTo>
                <a:lnTo>
                  <a:pt x="2302" y="443"/>
                </a:lnTo>
                <a:lnTo>
                  <a:pt x="2302" y="438"/>
                </a:lnTo>
                <a:lnTo>
                  <a:pt x="2311" y="435"/>
                </a:lnTo>
                <a:lnTo>
                  <a:pt x="2311" y="430"/>
                </a:lnTo>
                <a:lnTo>
                  <a:pt x="2319" y="423"/>
                </a:lnTo>
                <a:lnTo>
                  <a:pt x="2319" y="413"/>
                </a:lnTo>
                <a:lnTo>
                  <a:pt x="2328" y="411"/>
                </a:lnTo>
                <a:lnTo>
                  <a:pt x="2328" y="403"/>
                </a:lnTo>
                <a:lnTo>
                  <a:pt x="2328" y="391"/>
                </a:lnTo>
                <a:lnTo>
                  <a:pt x="2337" y="386"/>
                </a:lnTo>
                <a:lnTo>
                  <a:pt x="2337" y="378"/>
                </a:lnTo>
                <a:lnTo>
                  <a:pt x="2345" y="373"/>
                </a:lnTo>
                <a:lnTo>
                  <a:pt x="2345" y="361"/>
                </a:lnTo>
                <a:lnTo>
                  <a:pt x="2354" y="354"/>
                </a:lnTo>
                <a:lnTo>
                  <a:pt x="2354" y="344"/>
                </a:lnTo>
                <a:lnTo>
                  <a:pt x="2354" y="334"/>
                </a:lnTo>
                <a:lnTo>
                  <a:pt x="2363" y="326"/>
                </a:lnTo>
                <a:lnTo>
                  <a:pt x="2363" y="314"/>
                </a:lnTo>
                <a:lnTo>
                  <a:pt x="2371" y="302"/>
                </a:lnTo>
                <a:lnTo>
                  <a:pt x="2371" y="294"/>
                </a:lnTo>
                <a:lnTo>
                  <a:pt x="2380" y="282"/>
                </a:lnTo>
                <a:lnTo>
                  <a:pt x="2380" y="262"/>
                </a:lnTo>
                <a:lnTo>
                  <a:pt x="2380" y="255"/>
                </a:lnTo>
                <a:lnTo>
                  <a:pt x="2389" y="240"/>
                </a:lnTo>
                <a:lnTo>
                  <a:pt x="2389" y="232"/>
                </a:lnTo>
                <a:lnTo>
                  <a:pt x="2398" y="220"/>
                </a:lnTo>
                <a:lnTo>
                  <a:pt x="2398" y="218"/>
                </a:lnTo>
                <a:lnTo>
                  <a:pt x="2406" y="213"/>
                </a:lnTo>
                <a:lnTo>
                  <a:pt x="2406" y="203"/>
                </a:lnTo>
                <a:lnTo>
                  <a:pt x="2406" y="193"/>
                </a:lnTo>
                <a:lnTo>
                  <a:pt x="2415" y="185"/>
                </a:lnTo>
                <a:lnTo>
                  <a:pt x="2415" y="170"/>
                </a:lnTo>
                <a:lnTo>
                  <a:pt x="2424" y="166"/>
                </a:lnTo>
                <a:lnTo>
                  <a:pt x="2424" y="156"/>
                </a:lnTo>
                <a:lnTo>
                  <a:pt x="2424" y="143"/>
                </a:lnTo>
                <a:lnTo>
                  <a:pt x="2432" y="138"/>
                </a:lnTo>
                <a:lnTo>
                  <a:pt x="2432" y="126"/>
                </a:lnTo>
                <a:lnTo>
                  <a:pt x="2441" y="123"/>
                </a:lnTo>
                <a:lnTo>
                  <a:pt x="2441" y="109"/>
                </a:lnTo>
                <a:lnTo>
                  <a:pt x="2450" y="106"/>
                </a:lnTo>
                <a:lnTo>
                  <a:pt x="2450" y="94"/>
                </a:lnTo>
                <a:lnTo>
                  <a:pt x="2450" y="91"/>
                </a:lnTo>
                <a:lnTo>
                  <a:pt x="2458" y="84"/>
                </a:lnTo>
                <a:lnTo>
                  <a:pt x="2458" y="79"/>
                </a:lnTo>
                <a:lnTo>
                  <a:pt x="2467" y="71"/>
                </a:lnTo>
                <a:lnTo>
                  <a:pt x="2467" y="69"/>
                </a:lnTo>
                <a:lnTo>
                  <a:pt x="2476" y="64"/>
                </a:lnTo>
                <a:lnTo>
                  <a:pt x="2476" y="54"/>
                </a:lnTo>
                <a:lnTo>
                  <a:pt x="2476" y="52"/>
                </a:lnTo>
                <a:lnTo>
                  <a:pt x="2484" y="49"/>
                </a:lnTo>
                <a:lnTo>
                  <a:pt x="2484" y="42"/>
                </a:lnTo>
                <a:lnTo>
                  <a:pt x="2493" y="34"/>
                </a:lnTo>
                <a:lnTo>
                  <a:pt x="2493" y="27"/>
                </a:lnTo>
                <a:lnTo>
                  <a:pt x="2502" y="24"/>
                </a:lnTo>
                <a:lnTo>
                  <a:pt x="2502" y="22"/>
                </a:lnTo>
                <a:lnTo>
                  <a:pt x="2510" y="17"/>
                </a:lnTo>
                <a:lnTo>
                  <a:pt x="2519" y="15"/>
                </a:lnTo>
                <a:lnTo>
                  <a:pt x="2528" y="12"/>
                </a:lnTo>
                <a:lnTo>
                  <a:pt x="2528" y="10"/>
                </a:lnTo>
                <a:lnTo>
                  <a:pt x="2537" y="10"/>
                </a:lnTo>
                <a:lnTo>
                  <a:pt x="2545" y="7"/>
                </a:lnTo>
                <a:lnTo>
                  <a:pt x="2545" y="2"/>
                </a:lnTo>
                <a:lnTo>
                  <a:pt x="2554" y="0"/>
                </a:lnTo>
                <a:lnTo>
                  <a:pt x="2563" y="0"/>
                </a:lnTo>
                <a:lnTo>
                  <a:pt x="2571" y="0"/>
                </a:lnTo>
                <a:lnTo>
                  <a:pt x="2580" y="0"/>
                </a:lnTo>
                <a:lnTo>
                  <a:pt x="2589" y="0"/>
                </a:lnTo>
                <a:lnTo>
                  <a:pt x="2589" y="2"/>
                </a:lnTo>
                <a:lnTo>
                  <a:pt x="2597" y="2"/>
                </a:lnTo>
                <a:lnTo>
                  <a:pt x="2606" y="2"/>
                </a:lnTo>
                <a:lnTo>
                  <a:pt x="2615" y="2"/>
                </a:lnTo>
                <a:lnTo>
                  <a:pt x="2623" y="0"/>
                </a:lnTo>
                <a:lnTo>
                  <a:pt x="2632" y="0"/>
                </a:lnTo>
                <a:lnTo>
                  <a:pt x="2641" y="0"/>
                </a:lnTo>
                <a:lnTo>
                  <a:pt x="2649" y="0"/>
                </a:lnTo>
                <a:lnTo>
                  <a:pt x="2658" y="2"/>
                </a:lnTo>
                <a:lnTo>
                  <a:pt x="2667" y="2"/>
                </a:lnTo>
                <a:lnTo>
                  <a:pt x="2676" y="2"/>
                </a:lnTo>
                <a:lnTo>
                  <a:pt x="2684" y="5"/>
                </a:lnTo>
                <a:lnTo>
                  <a:pt x="2693" y="7"/>
                </a:lnTo>
                <a:lnTo>
                  <a:pt x="2693" y="10"/>
                </a:lnTo>
                <a:lnTo>
                  <a:pt x="2693" y="12"/>
                </a:lnTo>
                <a:lnTo>
                  <a:pt x="2702" y="12"/>
                </a:lnTo>
                <a:lnTo>
                  <a:pt x="2702" y="15"/>
                </a:lnTo>
                <a:lnTo>
                  <a:pt x="2710" y="17"/>
                </a:lnTo>
                <a:lnTo>
                  <a:pt x="2710" y="22"/>
                </a:lnTo>
                <a:lnTo>
                  <a:pt x="2719" y="24"/>
                </a:lnTo>
                <a:lnTo>
                  <a:pt x="2719" y="27"/>
                </a:lnTo>
                <a:lnTo>
                  <a:pt x="2728" y="29"/>
                </a:lnTo>
                <a:lnTo>
                  <a:pt x="2736" y="32"/>
                </a:lnTo>
                <a:lnTo>
                  <a:pt x="2736" y="34"/>
                </a:lnTo>
                <a:lnTo>
                  <a:pt x="2745" y="34"/>
                </a:lnTo>
                <a:lnTo>
                  <a:pt x="2745" y="37"/>
                </a:lnTo>
                <a:lnTo>
                  <a:pt x="2754" y="42"/>
                </a:lnTo>
                <a:lnTo>
                  <a:pt x="2754" y="49"/>
                </a:lnTo>
                <a:lnTo>
                  <a:pt x="2762" y="49"/>
                </a:lnTo>
                <a:lnTo>
                  <a:pt x="2762" y="54"/>
                </a:lnTo>
                <a:lnTo>
                  <a:pt x="2771" y="59"/>
                </a:lnTo>
                <a:lnTo>
                  <a:pt x="2771" y="62"/>
                </a:lnTo>
                <a:lnTo>
                  <a:pt x="2771" y="64"/>
                </a:lnTo>
                <a:lnTo>
                  <a:pt x="2780" y="74"/>
                </a:lnTo>
                <a:lnTo>
                  <a:pt x="2780" y="79"/>
                </a:lnTo>
                <a:lnTo>
                  <a:pt x="2788" y="84"/>
                </a:lnTo>
                <a:lnTo>
                  <a:pt x="2788" y="86"/>
                </a:lnTo>
                <a:lnTo>
                  <a:pt x="2797" y="89"/>
                </a:lnTo>
                <a:lnTo>
                  <a:pt x="2797" y="94"/>
                </a:lnTo>
                <a:lnTo>
                  <a:pt x="2797" y="101"/>
                </a:lnTo>
                <a:lnTo>
                  <a:pt x="2806" y="104"/>
                </a:lnTo>
                <a:lnTo>
                  <a:pt x="2806" y="106"/>
                </a:lnTo>
                <a:lnTo>
                  <a:pt x="2814" y="109"/>
                </a:lnTo>
                <a:lnTo>
                  <a:pt x="2814" y="116"/>
                </a:lnTo>
                <a:lnTo>
                  <a:pt x="2823" y="118"/>
                </a:lnTo>
                <a:lnTo>
                  <a:pt x="2823" y="121"/>
                </a:lnTo>
                <a:lnTo>
                  <a:pt x="2823" y="126"/>
                </a:lnTo>
                <a:lnTo>
                  <a:pt x="2832" y="128"/>
                </a:lnTo>
                <a:lnTo>
                  <a:pt x="2832" y="136"/>
                </a:lnTo>
                <a:lnTo>
                  <a:pt x="2841" y="138"/>
                </a:lnTo>
                <a:lnTo>
                  <a:pt x="2841" y="143"/>
                </a:lnTo>
                <a:lnTo>
                  <a:pt x="2841" y="146"/>
                </a:lnTo>
                <a:lnTo>
                  <a:pt x="2849" y="148"/>
                </a:lnTo>
                <a:lnTo>
                  <a:pt x="2849" y="153"/>
                </a:lnTo>
                <a:lnTo>
                  <a:pt x="2858" y="156"/>
                </a:lnTo>
                <a:lnTo>
                  <a:pt x="2858" y="158"/>
                </a:lnTo>
                <a:lnTo>
                  <a:pt x="2867" y="161"/>
                </a:lnTo>
                <a:lnTo>
                  <a:pt x="2867" y="170"/>
                </a:lnTo>
                <a:lnTo>
                  <a:pt x="2867" y="175"/>
                </a:lnTo>
                <a:lnTo>
                  <a:pt x="2875" y="183"/>
                </a:lnTo>
                <a:lnTo>
                  <a:pt x="2875" y="188"/>
                </a:lnTo>
                <a:lnTo>
                  <a:pt x="2884" y="190"/>
                </a:lnTo>
                <a:lnTo>
                  <a:pt x="2884" y="193"/>
                </a:lnTo>
                <a:lnTo>
                  <a:pt x="2893" y="200"/>
                </a:lnTo>
                <a:lnTo>
                  <a:pt x="2893" y="203"/>
                </a:lnTo>
                <a:lnTo>
                  <a:pt x="2893" y="213"/>
                </a:lnTo>
                <a:lnTo>
                  <a:pt x="2901" y="215"/>
                </a:lnTo>
                <a:lnTo>
                  <a:pt x="2901" y="218"/>
                </a:lnTo>
                <a:lnTo>
                  <a:pt x="2910" y="222"/>
                </a:lnTo>
                <a:lnTo>
                  <a:pt x="2910" y="230"/>
                </a:lnTo>
                <a:lnTo>
                  <a:pt x="2919" y="235"/>
                </a:lnTo>
                <a:lnTo>
                  <a:pt x="2919" y="237"/>
                </a:lnTo>
                <a:lnTo>
                  <a:pt x="2919" y="240"/>
                </a:lnTo>
                <a:lnTo>
                  <a:pt x="2927" y="242"/>
                </a:lnTo>
                <a:lnTo>
                  <a:pt x="2927" y="247"/>
                </a:lnTo>
                <a:lnTo>
                  <a:pt x="2936" y="252"/>
                </a:lnTo>
                <a:lnTo>
                  <a:pt x="2936" y="255"/>
                </a:lnTo>
                <a:lnTo>
                  <a:pt x="2945" y="260"/>
                </a:lnTo>
                <a:lnTo>
                  <a:pt x="2945" y="265"/>
                </a:lnTo>
                <a:lnTo>
                  <a:pt x="2945" y="270"/>
                </a:lnTo>
                <a:lnTo>
                  <a:pt x="2953" y="274"/>
                </a:lnTo>
                <a:lnTo>
                  <a:pt x="2953" y="279"/>
                </a:lnTo>
                <a:lnTo>
                  <a:pt x="2962" y="282"/>
                </a:lnTo>
                <a:lnTo>
                  <a:pt x="2962" y="284"/>
                </a:lnTo>
                <a:lnTo>
                  <a:pt x="2971" y="287"/>
                </a:lnTo>
                <a:lnTo>
                  <a:pt x="2971" y="292"/>
                </a:lnTo>
                <a:lnTo>
                  <a:pt x="2971" y="297"/>
                </a:lnTo>
                <a:lnTo>
                  <a:pt x="2980" y="299"/>
                </a:lnTo>
                <a:lnTo>
                  <a:pt x="2980" y="307"/>
                </a:lnTo>
                <a:lnTo>
                  <a:pt x="2988" y="307"/>
                </a:lnTo>
                <a:lnTo>
                  <a:pt x="2988" y="309"/>
                </a:lnTo>
                <a:lnTo>
                  <a:pt x="2988" y="314"/>
                </a:lnTo>
                <a:lnTo>
                  <a:pt x="2997" y="319"/>
                </a:lnTo>
                <a:lnTo>
                  <a:pt x="2997" y="326"/>
                </a:lnTo>
                <a:lnTo>
                  <a:pt x="3006" y="329"/>
                </a:lnTo>
                <a:lnTo>
                  <a:pt x="3006" y="331"/>
                </a:lnTo>
                <a:lnTo>
                  <a:pt x="3014" y="336"/>
                </a:lnTo>
                <a:lnTo>
                  <a:pt x="3014" y="341"/>
                </a:lnTo>
                <a:lnTo>
                  <a:pt x="3014" y="344"/>
                </a:lnTo>
                <a:lnTo>
                  <a:pt x="3023" y="346"/>
                </a:lnTo>
                <a:lnTo>
                  <a:pt x="3023" y="351"/>
                </a:lnTo>
                <a:lnTo>
                  <a:pt x="3032" y="359"/>
                </a:lnTo>
                <a:lnTo>
                  <a:pt x="3032" y="361"/>
                </a:lnTo>
                <a:lnTo>
                  <a:pt x="3040" y="369"/>
                </a:lnTo>
                <a:lnTo>
                  <a:pt x="3040" y="371"/>
                </a:lnTo>
                <a:lnTo>
                  <a:pt x="3040" y="376"/>
                </a:lnTo>
                <a:lnTo>
                  <a:pt x="3049" y="378"/>
                </a:lnTo>
                <a:lnTo>
                  <a:pt x="3058" y="383"/>
                </a:lnTo>
                <a:lnTo>
                  <a:pt x="3058" y="388"/>
                </a:lnTo>
                <a:lnTo>
                  <a:pt x="3066" y="396"/>
                </a:lnTo>
                <a:lnTo>
                  <a:pt x="3066" y="398"/>
                </a:lnTo>
                <a:lnTo>
                  <a:pt x="3066" y="401"/>
                </a:lnTo>
                <a:lnTo>
                  <a:pt x="3075" y="403"/>
                </a:lnTo>
                <a:lnTo>
                  <a:pt x="3075" y="413"/>
                </a:lnTo>
                <a:lnTo>
                  <a:pt x="3084" y="418"/>
                </a:lnTo>
                <a:lnTo>
                  <a:pt x="3084" y="423"/>
                </a:lnTo>
                <a:lnTo>
                  <a:pt x="3092" y="430"/>
                </a:lnTo>
                <a:lnTo>
                  <a:pt x="3092" y="433"/>
                </a:lnTo>
                <a:lnTo>
                  <a:pt x="3101" y="433"/>
                </a:lnTo>
                <a:lnTo>
                  <a:pt x="3101" y="435"/>
                </a:lnTo>
                <a:lnTo>
                  <a:pt x="3110" y="438"/>
                </a:lnTo>
                <a:lnTo>
                  <a:pt x="3110" y="440"/>
                </a:lnTo>
                <a:lnTo>
                  <a:pt x="3110" y="445"/>
                </a:lnTo>
                <a:lnTo>
                  <a:pt x="3119" y="450"/>
                </a:lnTo>
                <a:lnTo>
                  <a:pt x="3119" y="453"/>
                </a:lnTo>
                <a:lnTo>
                  <a:pt x="3127" y="455"/>
                </a:lnTo>
                <a:lnTo>
                  <a:pt x="3127" y="460"/>
                </a:lnTo>
                <a:lnTo>
                  <a:pt x="3136" y="470"/>
                </a:lnTo>
                <a:lnTo>
                  <a:pt x="3136" y="473"/>
                </a:lnTo>
                <a:lnTo>
                  <a:pt x="3136" y="475"/>
                </a:lnTo>
                <a:lnTo>
                  <a:pt x="3145" y="475"/>
                </a:lnTo>
                <a:lnTo>
                  <a:pt x="3145" y="480"/>
                </a:lnTo>
                <a:lnTo>
                  <a:pt x="3153" y="485"/>
                </a:lnTo>
                <a:lnTo>
                  <a:pt x="3153" y="492"/>
                </a:lnTo>
                <a:lnTo>
                  <a:pt x="3162" y="495"/>
                </a:lnTo>
                <a:lnTo>
                  <a:pt x="3162" y="497"/>
                </a:lnTo>
                <a:lnTo>
                  <a:pt x="3171" y="500"/>
                </a:lnTo>
                <a:lnTo>
                  <a:pt x="3171" y="502"/>
                </a:lnTo>
                <a:lnTo>
                  <a:pt x="3179" y="505"/>
                </a:lnTo>
                <a:lnTo>
                  <a:pt x="3179" y="512"/>
                </a:lnTo>
                <a:lnTo>
                  <a:pt x="3188" y="515"/>
                </a:lnTo>
                <a:lnTo>
                  <a:pt x="3188" y="522"/>
                </a:lnTo>
                <a:lnTo>
                  <a:pt x="3188" y="525"/>
                </a:lnTo>
                <a:lnTo>
                  <a:pt x="3197" y="527"/>
                </a:lnTo>
                <a:lnTo>
                  <a:pt x="3197" y="529"/>
                </a:lnTo>
                <a:lnTo>
                  <a:pt x="3205" y="532"/>
                </a:lnTo>
                <a:lnTo>
                  <a:pt x="3205" y="534"/>
                </a:lnTo>
                <a:lnTo>
                  <a:pt x="3214" y="544"/>
                </a:lnTo>
                <a:lnTo>
                  <a:pt x="3214" y="547"/>
                </a:lnTo>
                <a:lnTo>
                  <a:pt x="3214" y="549"/>
                </a:lnTo>
                <a:lnTo>
                  <a:pt x="3223" y="554"/>
                </a:lnTo>
                <a:lnTo>
                  <a:pt x="3223" y="559"/>
                </a:lnTo>
                <a:lnTo>
                  <a:pt x="3231" y="559"/>
                </a:lnTo>
                <a:lnTo>
                  <a:pt x="3231" y="564"/>
                </a:lnTo>
                <a:lnTo>
                  <a:pt x="3240" y="567"/>
                </a:lnTo>
                <a:lnTo>
                  <a:pt x="3240" y="569"/>
                </a:lnTo>
                <a:lnTo>
                  <a:pt x="3240" y="574"/>
                </a:lnTo>
                <a:lnTo>
                  <a:pt x="3249" y="579"/>
                </a:lnTo>
                <a:lnTo>
                  <a:pt x="3249" y="581"/>
                </a:lnTo>
                <a:lnTo>
                  <a:pt x="3258" y="586"/>
                </a:lnTo>
                <a:lnTo>
                  <a:pt x="3258" y="589"/>
                </a:lnTo>
                <a:lnTo>
                  <a:pt x="3266" y="589"/>
                </a:lnTo>
              </a:path>
            </a:pathLst>
          </a:custGeom>
          <a:noFill/>
          <a:ln w="11113"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6" name="Freeform 31"/>
          <p:cNvSpPr>
            <a:spLocks/>
          </p:cNvSpPr>
          <p:nvPr/>
        </p:nvSpPr>
        <p:spPr bwMode="auto">
          <a:xfrm>
            <a:off x="10574338" y="5646738"/>
            <a:ext cx="782637" cy="207963"/>
          </a:xfrm>
          <a:custGeom>
            <a:avLst/>
            <a:gdLst>
              <a:gd name="T0" fmla="*/ 26 w 2155"/>
              <a:gd name="T1" fmla="*/ 20 h 572"/>
              <a:gd name="T2" fmla="*/ 52 w 2155"/>
              <a:gd name="T3" fmla="*/ 47 h 572"/>
              <a:gd name="T4" fmla="*/ 78 w 2155"/>
              <a:gd name="T5" fmla="*/ 69 h 572"/>
              <a:gd name="T6" fmla="*/ 104 w 2155"/>
              <a:gd name="T7" fmla="*/ 94 h 572"/>
              <a:gd name="T8" fmla="*/ 139 w 2155"/>
              <a:gd name="T9" fmla="*/ 121 h 572"/>
              <a:gd name="T10" fmla="*/ 165 w 2155"/>
              <a:gd name="T11" fmla="*/ 139 h 572"/>
              <a:gd name="T12" fmla="*/ 191 w 2155"/>
              <a:gd name="T13" fmla="*/ 168 h 572"/>
              <a:gd name="T14" fmla="*/ 235 w 2155"/>
              <a:gd name="T15" fmla="*/ 186 h 572"/>
              <a:gd name="T16" fmla="*/ 261 w 2155"/>
              <a:gd name="T17" fmla="*/ 198 h 572"/>
              <a:gd name="T18" fmla="*/ 296 w 2155"/>
              <a:gd name="T19" fmla="*/ 208 h 572"/>
              <a:gd name="T20" fmla="*/ 339 w 2155"/>
              <a:gd name="T21" fmla="*/ 215 h 572"/>
              <a:gd name="T22" fmla="*/ 365 w 2155"/>
              <a:gd name="T23" fmla="*/ 235 h 572"/>
              <a:gd name="T24" fmla="*/ 409 w 2155"/>
              <a:gd name="T25" fmla="*/ 247 h 572"/>
              <a:gd name="T26" fmla="*/ 435 w 2155"/>
              <a:gd name="T27" fmla="*/ 265 h 572"/>
              <a:gd name="T28" fmla="*/ 469 w 2155"/>
              <a:gd name="T29" fmla="*/ 277 h 572"/>
              <a:gd name="T30" fmla="*/ 504 w 2155"/>
              <a:gd name="T31" fmla="*/ 290 h 572"/>
              <a:gd name="T32" fmla="*/ 539 w 2155"/>
              <a:gd name="T33" fmla="*/ 307 h 572"/>
              <a:gd name="T34" fmla="*/ 574 w 2155"/>
              <a:gd name="T35" fmla="*/ 319 h 572"/>
              <a:gd name="T36" fmla="*/ 608 w 2155"/>
              <a:gd name="T37" fmla="*/ 327 h 572"/>
              <a:gd name="T38" fmla="*/ 643 w 2155"/>
              <a:gd name="T39" fmla="*/ 334 h 572"/>
              <a:gd name="T40" fmla="*/ 669 w 2155"/>
              <a:gd name="T41" fmla="*/ 346 h 572"/>
              <a:gd name="T42" fmla="*/ 704 w 2155"/>
              <a:gd name="T43" fmla="*/ 359 h 572"/>
              <a:gd name="T44" fmla="*/ 739 w 2155"/>
              <a:gd name="T45" fmla="*/ 369 h 572"/>
              <a:gd name="T46" fmla="*/ 765 w 2155"/>
              <a:gd name="T47" fmla="*/ 379 h 572"/>
              <a:gd name="T48" fmla="*/ 817 w 2155"/>
              <a:gd name="T49" fmla="*/ 386 h 572"/>
              <a:gd name="T50" fmla="*/ 860 w 2155"/>
              <a:gd name="T51" fmla="*/ 396 h 572"/>
              <a:gd name="T52" fmla="*/ 895 w 2155"/>
              <a:gd name="T53" fmla="*/ 406 h 572"/>
              <a:gd name="T54" fmla="*/ 938 w 2155"/>
              <a:gd name="T55" fmla="*/ 413 h 572"/>
              <a:gd name="T56" fmla="*/ 973 w 2155"/>
              <a:gd name="T57" fmla="*/ 423 h 572"/>
              <a:gd name="T58" fmla="*/ 1017 w 2155"/>
              <a:gd name="T59" fmla="*/ 433 h 572"/>
              <a:gd name="T60" fmla="*/ 1069 w 2155"/>
              <a:gd name="T61" fmla="*/ 443 h 572"/>
              <a:gd name="T62" fmla="*/ 1121 w 2155"/>
              <a:gd name="T63" fmla="*/ 450 h 572"/>
              <a:gd name="T64" fmla="*/ 1173 w 2155"/>
              <a:gd name="T65" fmla="*/ 463 h 572"/>
              <a:gd name="T66" fmla="*/ 1216 w 2155"/>
              <a:gd name="T67" fmla="*/ 473 h 572"/>
              <a:gd name="T68" fmla="*/ 1242 w 2155"/>
              <a:gd name="T69" fmla="*/ 483 h 572"/>
              <a:gd name="T70" fmla="*/ 1286 w 2155"/>
              <a:gd name="T71" fmla="*/ 490 h 572"/>
              <a:gd name="T72" fmla="*/ 1321 w 2155"/>
              <a:gd name="T73" fmla="*/ 502 h 572"/>
              <a:gd name="T74" fmla="*/ 1355 w 2155"/>
              <a:gd name="T75" fmla="*/ 512 h 572"/>
              <a:gd name="T76" fmla="*/ 1399 w 2155"/>
              <a:gd name="T77" fmla="*/ 525 h 572"/>
              <a:gd name="T78" fmla="*/ 1442 w 2155"/>
              <a:gd name="T79" fmla="*/ 530 h 572"/>
              <a:gd name="T80" fmla="*/ 1486 w 2155"/>
              <a:gd name="T81" fmla="*/ 540 h 572"/>
              <a:gd name="T82" fmla="*/ 1512 w 2155"/>
              <a:gd name="T83" fmla="*/ 549 h 572"/>
              <a:gd name="T84" fmla="*/ 1564 w 2155"/>
              <a:gd name="T85" fmla="*/ 554 h 572"/>
              <a:gd name="T86" fmla="*/ 1616 w 2155"/>
              <a:gd name="T87" fmla="*/ 557 h 572"/>
              <a:gd name="T88" fmla="*/ 1677 w 2155"/>
              <a:gd name="T89" fmla="*/ 564 h 572"/>
              <a:gd name="T90" fmla="*/ 1729 w 2155"/>
              <a:gd name="T91" fmla="*/ 569 h 572"/>
              <a:gd name="T92" fmla="*/ 1790 w 2155"/>
              <a:gd name="T93" fmla="*/ 572 h 572"/>
              <a:gd name="T94" fmla="*/ 1842 w 2155"/>
              <a:gd name="T95" fmla="*/ 569 h 572"/>
              <a:gd name="T96" fmla="*/ 1885 w 2155"/>
              <a:gd name="T97" fmla="*/ 562 h 572"/>
              <a:gd name="T98" fmla="*/ 1937 w 2155"/>
              <a:gd name="T99" fmla="*/ 557 h 572"/>
              <a:gd name="T100" fmla="*/ 1990 w 2155"/>
              <a:gd name="T101" fmla="*/ 549 h 572"/>
              <a:gd name="T102" fmla="*/ 2033 w 2155"/>
              <a:gd name="T103" fmla="*/ 554 h 572"/>
              <a:gd name="T104" fmla="*/ 2076 w 2155"/>
              <a:gd name="T105" fmla="*/ 562 h 572"/>
              <a:gd name="T106" fmla="*/ 2120 w 2155"/>
              <a:gd name="T107" fmla="*/ 569 h 5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155" h="572">
                <a:moveTo>
                  <a:pt x="0" y="0"/>
                </a:moveTo>
                <a:lnTo>
                  <a:pt x="0" y="5"/>
                </a:lnTo>
                <a:lnTo>
                  <a:pt x="9" y="7"/>
                </a:lnTo>
                <a:lnTo>
                  <a:pt x="9" y="10"/>
                </a:lnTo>
                <a:lnTo>
                  <a:pt x="18" y="12"/>
                </a:lnTo>
                <a:lnTo>
                  <a:pt x="18" y="17"/>
                </a:lnTo>
                <a:lnTo>
                  <a:pt x="26" y="20"/>
                </a:lnTo>
                <a:lnTo>
                  <a:pt x="26" y="22"/>
                </a:lnTo>
                <a:lnTo>
                  <a:pt x="35" y="25"/>
                </a:lnTo>
                <a:lnTo>
                  <a:pt x="35" y="30"/>
                </a:lnTo>
                <a:lnTo>
                  <a:pt x="44" y="32"/>
                </a:lnTo>
                <a:lnTo>
                  <a:pt x="44" y="39"/>
                </a:lnTo>
                <a:lnTo>
                  <a:pt x="44" y="42"/>
                </a:lnTo>
                <a:lnTo>
                  <a:pt x="52" y="47"/>
                </a:lnTo>
                <a:lnTo>
                  <a:pt x="52" y="49"/>
                </a:lnTo>
                <a:lnTo>
                  <a:pt x="61" y="54"/>
                </a:lnTo>
                <a:lnTo>
                  <a:pt x="70" y="62"/>
                </a:lnTo>
                <a:lnTo>
                  <a:pt x="70" y="64"/>
                </a:lnTo>
                <a:lnTo>
                  <a:pt x="70" y="67"/>
                </a:lnTo>
                <a:lnTo>
                  <a:pt x="78" y="67"/>
                </a:lnTo>
                <a:lnTo>
                  <a:pt x="78" y="69"/>
                </a:lnTo>
                <a:lnTo>
                  <a:pt x="87" y="74"/>
                </a:lnTo>
                <a:lnTo>
                  <a:pt x="87" y="77"/>
                </a:lnTo>
                <a:lnTo>
                  <a:pt x="96" y="82"/>
                </a:lnTo>
                <a:lnTo>
                  <a:pt x="96" y="84"/>
                </a:lnTo>
                <a:lnTo>
                  <a:pt x="96" y="89"/>
                </a:lnTo>
                <a:lnTo>
                  <a:pt x="104" y="91"/>
                </a:lnTo>
                <a:lnTo>
                  <a:pt x="104" y="94"/>
                </a:lnTo>
                <a:lnTo>
                  <a:pt x="113" y="96"/>
                </a:lnTo>
                <a:lnTo>
                  <a:pt x="113" y="101"/>
                </a:lnTo>
                <a:lnTo>
                  <a:pt x="122" y="106"/>
                </a:lnTo>
                <a:lnTo>
                  <a:pt x="122" y="109"/>
                </a:lnTo>
                <a:lnTo>
                  <a:pt x="131" y="111"/>
                </a:lnTo>
                <a:lnTo>
                  <a:pt x="131" y="119"/>
                </a:lnTo>
                <a:lnTo>
                  <a:pt x="139" y="121"/>
                </a:lnTo>
                <a:lnTo>
                  <a:pt x="139" y="124"/>
                </a:lnTo>
                <a:lnTo>
                  <a:pt x="139" y="126"/>
                </a:lnTo>
                <a:lnTo>
                  <a:pt x="148" y="129"/>
                </a:lnTo>
                <a:lnTo>
                  <a:pt x="148" y="134"/>
                </a:lnTo>
                <a:lnTo>
                  <a:pt x="157" y="136"/>
                </a:lnTo>
                <a:lnTo>
                  <a:pt x="157" y="139"/>
                </a:lnTo>
                <a:lnTo>
                  <a:pt x="165" y="139"/>
                </a:lnTo>
                <a:lnTo>
                  <a:pt x="165" y="146"/>
                </a:lnTo>
                <a:lnTo>
                  <a:pt x="174" y="153"/>
                </a:lnTo>
                <a:lnTo>
                  <a:pt x="174" y="156"/>
                </a:lnTo>
                <a:lnTo>
                  <a:pt x="183" y="161"/>
                </a:lnTo>
                <a:lnTo>
                  <a:pt x="183" y="163"/>
                </a:lnTo>
                <a:lnTo>
                  <a:pt x="191" y="166"/>
                </a:lnTo>
                <a:lnTo>
                  <a:pt x="191" y="168"/>
                </a:lnTo>
                <a:lnTo>
                  <a:pt x="200" y="171"/>
                </a:lnTo>
                <a:lnTo>
                  <a:pt x="209" y="173"/>
                </a:lnTo>
                <a:lnTo>
                  <a:pt x="209" y="178"/>
                </a:lnTo>
                <a:lnTo>
                  <a:pt x="217" y="178"/>
                </a:lnTo>
                <a:lnTo>
                  <a:pt x="217" y="181"/>
                </a:lnTo>
                <a:lnTo>
                  <a:pt x="226" y="183"/>
                </a:lnTo>
                <a:lnTo>
                  <a:pt x="235" y="186"/>
                </a:lnTo>
                <a:lnTo>
                  <a:pt x="235" y="188"/>
                </a:lnTo>
                <a:lnTo>
                  <a:pt x="243" y="190"/>
                </a:lnTo>
                <a:lnTo>
                  <a:pt x="243" y="193"/>
                </a:lnTo>
                <a:lnTo>
                  <a:pt x="252" y="193"/>
                </a:lnTo>
                <a:lnTo>
                  <a:pt x="252" y="195"/>
                </a:lnTo>
                <a:lnTo>
                  <a:pt x="261" y="195"/>
                </a:lnTo>
                <a:lnTo>
                  <a:pt x="261" y="198"/>
                </a:lnTo>
                <a:lnTo>
                  <a:pt x="270" y="198"/>
                </a:lnTo>
                <a:lnTo>
                  <a:pt x="278" y="198"/>
                </a:lnTo>
                <a:lnTo>
                  <a:pt x="278" y="200"/>
                </a:lnTo>
                <a:lnTo>
                  <a:pt x="287" y="203"/>
                </a:lnTo>
                <a:lnTo>
                  <a:pt x="287" y="205"/>
                </a:lnTo>
                <a:lnTo>
                  <a:pt x="296" y="205"/>
                </a:lnTo>
                <a:lnTo>
                  <a:pt x="296" y="208"/>
                </a:lnTo>
                <a:lnTo>
                  <a:pt x="304" y="208"/>
                </a:lnTo>
                <a:lnTo>
                  <a:pt x="313" y="210"/>
                </a:lnTo>
                <a:lnTo>
                  <a:pt x="322" y="210"/>
                </a:lnTo>
                <a:lnTo>
                  <a:pt x="330" y="210"/>
                </a:lnTo>
                <a:lnTo>
                  <a:pt x="330" y="213"/>
                </a:lnTo>
                <a:lnTo>
                  <a:pt x="339" y="213"/>
                </a:lnTo>
                <a:lnTo>
                  <a:pt x="339" y="215"/>
                </a:lnTo>
                <a:lnTo>
                  <a:pt x="339" y="218"/>
                </a:lnTo>
                <a:lnTo>
                  <a:pt x="348" y="218"/>
                </a:lnTo>
                <a:lnTo>
                  <a:pt x="356" y="220"/>
                </a:lnTo>
                <a:lnTo>
                  <a:pt x="356" y="223"/>
                </a:lnTo>
                <a:lnTo>
                  <a:pt x="365" y="225"/>
                </a:lnTo>
                <a:lnTo>
                  <a:pt x="365" y="230"/>
                </a:lnTo>
                <a:lnTo>
                  <a:pt x="365" y="235"/>
                </a:lnTo>
                <a:lnTo>
                  <a:pt x="374" y="235"/>
                </a:lnTo>
                <a:lnTo>
                  <a:pt x="374" y="238"/>
                </a:lnTo>
                <a:lnTo>
                  <a:pt x="382" y="238"/>
                </a:lnTo>
                <a:lnTo>
                  <a:pt x="391" y="240"/>
                </a:lnTo>
                <a:lnTo>
                  <a:pt x="391" y="242"/>
                </a:lnTo>
                <a:lnTo>
                  <a:pt x="400" y="242"/>
                </a:lnTo>
                <a:lnTo>
                  <a:pt x="409" y="247"/>
                </a:lnTo>
                <a:lnTo>
                  <a:pt x="409" y="250"/>
                </a:lnTo>
                <a:lnTo>
                  <a:pt x="409" y="255"/>
                </a:lnTo>
                <a:lnTo>
                  <a:pt x="417" y="255"/>
                </a:lnTo>
                <a:lnTo>
                  <a:pt x="417" y="257"/>
                </a:lnTo>
                <a:lnTo>
                  <a:pt x="426" y="260"/>
                </a:lnTo>
                <a:lnTo>
                  <a:pt x="426" y="262"/>
                </a:lnTo>
                <a:lnTo>
                  <a:pt x="435" y="265"/>
                </a:lnTo>
                <a:lnTo>
                  <a:pt x="435" y="267"/>
                </a:lnTo>
                <a:lnTo>
                  <a:pt x="443" y="267"/>
                </a:lnTo>
                <a:lnTo>
                  <a:pt x="443" y="270"/>
                </a:lnTo>
                <a:lnTo>
                  <a:pt x="452" y="272"/>
                </a:lnTo>
                <a:lnTo>
                  <a:pt x="461" y="275"/>
                </a:lnTo>
                <a:lnTo>
                  <a:pt x="461" y="277"/>
                </a:lnTo>
                <a:lnTo>
                  <a:pt x="469" y="277"/>
                </a:lnTo>
                <a:lnTo>
                  <a:pt x="469" y="280"/>
                </a:lnTo>
                <a:lnTo>
                  <a:pt x="478" y="282"/>
                </a:lnTo>
                <a:lnTo>
                  <a:pt x="478" y="285"/>
                </a:lnTo>
                <a:lnTo>
                  <a:pt x="487" y="287"/>
                </a:lnTo>
                <a:lnTo>
                  <a:pt x="495" y="287"/>
                </a:lnTo>
                <a:lnTo>
                  <a:pt x="495" y="290"/>
                </a:lnTo>
                <a:lnTo>
                  <a:pt x="504" y="290"/>
                </a:lnTo>
                <a:lnTo>
                  <a:pt x="513" y="292"/>
                </a:lnTo>
                <a:lnTo>
                  <a:pt x="513" y="294"/>
                </a:lnTo>
                <a:lnTo>
                  <a:pt x="513" y="302"/>
                </a:lnTo>
                <a:lnTo>
                  <a:pt x="521" y="304"/>
                </a:lnTo>
                <a:lnTo>
                  <a:pt x="530" y="304"/>
                </a:lnTo>
                <a:lnTo>
                  <a:pt x="539" y="304"/>
                </a:lnTo>
                <a:lnTo>
                  <a:pt x="539" y="307"/>
                </a:lnTo>
                <a:lnTo>
                  <a:pt x="547" y="307"/>
                </a:lnTo>
                <a:lnTo>
                  <a:pt x="547" y="309"/>
                </a:lnTo>
                <a:lnTo>
                  <a:pt x="556" y="312"/>
                </a:lnTo>
                <a:lnTo>
                  <a:pt x="556" y="314"/>
                </a:lnTo>
                <a:lnTo>
                  <a:pt x="565" y="314"/>
                </a:lnTo>
                <a:lnTo>
                  <a:pt x="565" y="317"/>
                </a:lnTo>
                <a:lnTo>
                  <a:pt x="574" y="319"/>
                </a:lnTo>
                <a:lnTo>
                  <a:pt x="574" y="322"/>
                </a:lnTo>
                <a:lnTo>
                  <a:pt x="582" y="322"/>
                </a:lnTo>
                <a:lnTo>
                  <a:pt x="582" y="324"/>
                </a:lnTo>
                <a:lnTo>
                  <a:pt x="582" y="327"/>
                </a:lnTo>
                <a:lnTo>
                  <a:pt x="591" y="327"/>
                </a:lnTo>
                <a:lnTo>
                  <a:pt x="600" y="327"/>
                </a:lnTo>
                <a:lnTo>
                  <a:pt x="608" y="327"/>
                </a:lnTo>
                <a:lnTo>
                  <a:pt x="608" y="329"/>
                </a:lnTo>
                <a:lnTo>
                  <a:pt x="617" y="329"/>
                </a:lnTo>
                <a:lnTo>
                  <a:pt x="626" y="329"/>
                </a:lnTo>
                <a:lnTo>
                  <a:pt x="626" y="332"/>
                </a:lnTo>
                <a:lnTo>
                  <a:pt x="634" y="332"/>
                </a:lnTo>
                <a:lnTo>
                  <a:pt x="634" y="334"/>
                </a:lnTo>
                <a:lnTo>
                  <a:pt x="643" y="334"/>
                </a:lnTo>
                <a:lnTo>
                  <a:pt x="643" y="337"/>
                </a:lnTo>
                <a:lnTo>
                  <a:pt x="652" y="337"/>
                </a:lnTo>
                <a:lnTo>
                  <a:pt x="652" y="339"/>
                </a:lnTo>
                <a:lnTo>
                  <a:pt x="660" y="342"/>
                </a:lnTo>
                <a:lnTo>
                  <a:pt x="660" y="344"/>
                </a:lnTo>
                <a:lnTo>
                  <a:pt x="669" y="344"/>
                </a:lnTo>
                <a:lnTo>
                  <a:pt x="669" y="346"/>
                </a:lnTo>
                <a:lnTo>
                  <a:pt x="678" y="349"/>
                </a:lnTo>
                <a:lnTo>
                  <a:pt x="678" y="351"/>
                </a:lnTo>
                <a:lnTo>
                  <a:pt x="686" y="351"/>
                </a:lnTo>
                <a:lnTo>
                  <a:pt x="686" y="354"/>
                </a:lnTo>
                <a:lnTo>
                  <a:pt x="695" y="354"/>
                </a:lnTo>
                <a:lnTo>
                  <a:pt x="695" y="356"/>
                </a:lnTo>
                <a:lnTo>
                  <a:pt x="704" y="359"/>
                </a:lnTo>
                <a:lnTo>
                  <a:pt x="704" y="361"/>
                </a:lnTo>
                <a:lnTo>
                  <a:pt x="704" y="364"/>
                </a:lnTo>
                <a:lnTo>
                  <a:pt x="713" y="364"/>
                </a:lnTo>
                <a:lnTo>
                  <a:pt x="721" y="366"/>
                </a:lnTo>
                <a:lnTo>
                  <a:pt x="730" y="366"/>
                </a:lnTo>
                <a:lnTo>
                  <a:pt x="730" y="369"/>
                </a:lnTo>
                <a:lnTo>
                  <a:pt x="739" y="369"/>
                </a:lnTo>
                <a:lnTo>
                  <a:pt x="739" y="371"/>
                </a:lnTo>
                <a:lnTo>
                  <a:pt x="747" y="371"/>
                </a:lnTo>
                <a:lnTo>
                  <a:pt x="747" y="374"/>
                </a:lnTo>
                <a:lnTo>
                  <a:pt x="756" y="374"/>
                </a:lnTo>
                <a:lnTo>
                  <a:pt x="756" y="376"/>
                </a:lnTo>
                <a:lnTo>
                  <a:pt x="765" y="376"/>
                </a:lnTo>
                <a:lnTo>
                  <a:pt x="765" y="379"/>
                </a:lnTo>
                <a:lnTo>
                  <a:pt x="773" y="379"/>
                </a:lnTo>
                <a:lnTo>
                  <a:pt x="782" y="381"/>
                </a:lnTo>
                <a:lnTo>
                  <a:pt x="782" y="384"/>
                </a:lnTo>
                <a:lnTo>
                  <a:pt x="791" y="384"/>
                </a:lnTo>
                <a:lnTo>
                  <a:pt x="799" y="386"/>
                </a:lnTo>
                <a:lnTo>
                  <a:pt x="808" y="386"/>
                </a:lnTo>
                <a:lnTo>
                  <a:pt x="817" y="386"/>
                </a:lnTo>
                <a:lnTo>
                  <a:pt x="825" y="386"/>
                </a:lnTo>
                <a:lnTo>
                  <a:pt x="825" y="389"/>
                </a:lnTo>
                <a:lnTo>
                  <a:pt x="834" y="391"/>
                </a:lnTo>
                <a:lnTo>
                  <a:pt x="843" y="391"/>
                </a:lnTo>
                <a:lnTo>
                  <a:pt x="843" y="394"/>
                </a:lnTo>
                <a:lnTo>
                  <a:pt x="852" y="396"/>
                </a:lnTo>
                <a:lnTo>
                  <a:pt x="860" y="396"/>
                </a:lnTo>
                <a:lnTo>
                  <a:pt x="869" y="396"/>
                </a:lnTo>
                <a:lnTo>
                  <a:pt x="869" y="398"/>
                </a:lnTo>
                <a:lnTo>
                  <a:pt x="878" y="398"/>
                </a:lnTo>
                <a:lnTo>
                  <a:pt x="878" y="401"/>
                </a:lnTo>
                <a:lnTo>
                  <a:pt x="886" y="401"/>
                </a:lnTo>
                <a:lnTo>
                  <a:pt x="886" y="403"/>
                </a:lnTo>
                <a:lnTo>
                  <a:pt x="895" y="406"/>
                </a:lnTo>
                <a:lnTo>
                  <a:pt x="895" y="408"/>
                </a:lnTo>
                <a:lnTo>
                  <a:pt x="904" y="408"/>
                </a:lnTo>
                <a:lnTo>
                  <a:pt x="912" y="408"/>
                </a:lnTo>
                <a:lnTo>
                  <a:pt x="921" y="411"/>
                </a:lnTo>
                <a:lnTo>
                  <a:pt x="930" y="411"/>
                </a:lnTo>
                <a:lnTo>
                  <a:pt x="930" y="413"/>
                </a:lnTo>
                <a:lnTo>
                  <a:pt x="938" y="413"/>
                </a:lnTo>
                <a:lnTo>
                  <a:pt x="938" y="416"/>
                </a:lnTo>
                <a:lnTo>
                  <a:pt x="947" y="416"/>
                </a:lnTo>
                <a:lnTo>
                  <a:pt x="947" y="418"/>
                </a:lnTo>
                <a:lnTo>
                  <a:pt x="956" y="421"/>
                </a:lnTo>
                <a:lnTo>
                  <a:pt x="956" y="423"/>
                </a:lnTo>
                <a:lnTo>
                  <a:pt x="964" y="423"/>
                </a:lnTo>
                <a:lnTo>
                  <a:pt x="973" y="423"/>
                </a:lnTo>
                <a:lnTo>
                  <a:pt x="973" y="426"/>
                </a:lnTo>
                <a:lnTo>
                  <a:pt x="973" y="428"/>
                </a:lnTo>
                <a:lnTo>
                  <a:pt x="982" y="428"/>
                </a:lnTo>
                <a:lnTo>
                  <a:pt x="991" y="431"/>
                </a:lnTo>
                <a:lnTo>
                  <a:pt x="999" y="431"/>
                </a:lnTo>
                <a:lnTo>
                  <a:pt x="1008" y="433"/>
                </a:lnTo>
                <a:lnTo>
                  <a:pt x="1017" y="433"/>
                </a:lnTo>
                <a:lnTo>
                  <a:pt x="1025" y="433"/>
                </a:lnTo>
                <a:lnTo>
                  <a:pt x="1034" y="433"/>
                </a:lnTo>
                <a:lnTo>
                  <a:pt x="1034" y="436"/>
                </a:lnTo>
                <a:lnTo>
                  <a:pt x="1043" y="436"/>
                </a:lnTo>
                <a:lnTo>
                  <a:pt x="1051" y="438"/>
                </a:lnTo>
                <a:lnTo>
                  <a:pt x="1060" y="441"/>
                </a:lnTo>
                <a:lnTo>
                  <a:pt x="1069" y="443"/>
                </a:lnTo>
                <a:lnTo>
                  <a:pt x="1077" y="445"/>
                </a:lnTo>
                <a:lnTo>
                  <a:pt x="1086" y="445"/>
                </a:lnTo>
                <a:lnTo>
                  <a:pt x="1095" y="445"/>
                </a:lnTo>
                <a:lnTo>
                  <a:pt x="1095" y="448"/>
                </a:lnTo>
                <a:lnTo>
                  <a:pt x="1103" y="448"/>
                </a:lnTo>
                <a:lnTo>
                  <a:pt x="1112" y="450"/>
                </a:lnTo>
                <a:lnTo>
                  <a:pt x="1121" y="450"/>
                </a:lnTo>
                <a:lnTo>
                  <a:pt x="1130" y="453"/>
                </a:lnTo>
                <a:lnTo>
                  <a:pt x="1138" y="455"/>
                </a:lnTo>
                <a:lnTo>
                  <a:pt x="1147" y="455"/>
                </a:lnTo>
                <a:lnTo>
                  <a:pt x="1156" y="455"/>
                </a:lnTo>
                <a:lnTo>
                  <a:pt x="1156" y="458"/>
                </a:lnTo>
                <a:lnTo>
                  <a:pt x="1164" y="463"/>
                </a:lnTo>
                <a:lnTo>
                  <a:pt x="1173" y="463"/>
                </a:lnTo>
                <a:lnTo>
                  <a:pt x="1182" y="465"/>
                </a:lnTo>
                <a:lnTo>
                  <a:pt x="1190" y="465"/>
                </a:lnTo>
                <a:lnTo>
                  <a:pt x="1190" y="468"/>
                </a:lnTo>
                <a:lnTo>
                  <a:pt x="1199" y="468"/>
                </a:lnTo>
                <a:lnTo>
                  <a:pt x="1208" y="470"/>
                </a:lnTo>
                <a:lnTo>
                  <a:pt x="1208" y="473"/>
                </a:lnTo>
                <a:lnTo>
                  <a:pt x="1216" y="473"/>
                </a:lnTo>
                <a:lnTo>
                  <a:pt x="1216" y="475"/>
                </a:lnTo>
                <a:lnTo>
                  <a:pt x="1225" y="475"/>
                </a:lnTo>
                <a:lnTo>
                  <a:pt x="1225" y="478"/>
                </a:lnTo>
                <a:lnTo>
                  <a:pt x="1225" y="480"/>
                </a:lnTo>
                <a:lnTo>
                  <a:pt x="1234" y="480"/>
                </a:lnTo>
                <a:lnTo>
                  <a:pt x="1234" y="483"/>
                </a:lnTo>
                <a:lnTo>
                  <a:pt x="1242" y="483"/>
                </a:lnTo>
                <a:lnTo>
                  <a:pt x="1242" y="485"/>
                </a:lnTo>
                <a:lnTo>
                  <a:pt x="1251" y="485"/>
                </a:lnTo>
                <a:lnTo>
                  <a:pt x="1251" y="488"/>
                </a:lnTo>
                <a:lnTo>
                  <a:pt x="1260" y="488"/>
                </a:lnTo>
                <a:lnTo>
                  <a:pt x="1269" y="490"/>
                </a:lnTo>
                <a:lnTo>
                  <a:pt x="1277" y="490"/>
                </a:lnTo>
                <a:lnTo>
                  <a:pt x="1286" y="490"/>
                </a:lnTo>
                <a:lnTo>
                  <a:pt x="1286" y="493"/>
                </a:lnTo>
                <a:lnTo>
                  <a:pt x="1295" y="493"/>
                </a:lnTo>
                <a:lnTo>
                  <a:pt x="1295" y="495"/>
                </a:lnTo>
                <a:lnTo>
                  <a:pt x="1303" y="495"/>
                </a:lnTo>
                <a:lnTo>
                  <a:pt x="1312" y="497"/>
                </a:lnTo>
                <a:lnTo>
                  <a:pt x="1312" y="500"/>
                </a:lnTo>
                <a:lnTo>
                  <a:pt x="1321" y="502"/>
                </a:lnTo>
                <a:lnTo>
                  <a:pt x="1321" y="505"/>
                </a:lnTo>
                <a:lnTo>
                  <a:pt x="1329" y="507"/>
                </a:lnTo>
                <a:lnTo>
                  <a:pt x="1338" y="507"/>
                </a:lnTo>
                <a:lnTo>
                  <a:pt x="1347" y="507"/>
                </a:lnTo>
                <a:lnTo>
                  <a:pt x="1347" y="510"/>
                </a:lnTo>
                <a:lnTo>
                  <a:pt x="1355" y="510"/>
                </a:lnTo>
                <a:lnTo>
                  <a:pt x="1355" y="512"/>
                </a:lnTo>
                <a:lnTo>
                  <a:pt x="1364" y="517"/>
                </a:lnTo>
                <a:lnTo>
                  <a:pt x="1364" y="520"/>
                </a:lnTo>
                <a:lnTo>
                  <a:pt x="1373" y="520"/>
                </a:lnTo>
                <a:lnTo>
                  <a:pt x="1381" y="522"/>
                </a:lnTo>
                <a:lnTo>
                  <a:pt x="1390" y="522"/>
                </a:lnTo>
                <a:lnTo>
                  <a:pt x="1399" y="522"/>
                </a:lnTo>
                <a:lnTo>
                  <a:pt x="1399" y="525"/>
                </a:lnTo>
                <a:lnTo>
                  <a:pt x="1408" y="525"/>
                </a:lnTo>
                <a:lnTo>
                  <a:pt x="1408" y="527"/>
                </a:lnTo>
                <a:lnTo>
                  <a:pt x="1416" y="527"/>
                </a:lnTo>
                <a:lnTo>
                  <a:pt x="1416" y="530"/>
                </a:lnTo>
                <a:lnTo>
                  <a:pt x="1425" y="530"/>
                </a:lnTo>
                <a:lnTo>
                  <a:pt x="1434" y="530"/>
                </a:lnTo>
                <a:lnTo>
                  <a:pt x="1442" y="530"/>
                </a:lnTo>
                <a:lnTo>
                  <a:pt x="1442" y="532"/>
                </a:lnTo>
                <a:lnTo>
                  <a:pt x="1451" y="532"/>
                </a:lnTo>
                <a:lnTo>
                  <a:pt x="1460" y="535"/>
                </a:lnTo>
                <a:lnTo>
                  <a:pt x="1468" y="537"/>
                </a:lnTo>
                <a:lnTo>
                  <a:pt x="1468" y="540"/>
                </a:lnTo>
                <a:lnTo>
                  <a:pt x="1477" y="540"/>
                </a:lnTo>
                <a:lnTo>
                  <a:pt x="1486" y="540"/>
                </a:lnTo>
                <a:lnTo>
                  <a:pt x="1486" y="542"/>
                </a:lnTo>
                <a:lnTo>
                  <a:pt x="1494" y="542"/>
                </a:lnTo>
                <a:lnTo>
                  <a:pt x="1494" y="545"/>
                </a:lnTo>
                <a:lnTo>
                  <a:pt x="1494" y="547"/>
                </a:lnTo>
                <a:lnTo>
                  <a:pt x="1503" y="547"/>
                </a:lnTo>
                <a:lnTo>
                  <a:pt x="1512" y="547"/>
                </a:lnTo>
                <a:lnTo>
                  <a:pt x="1512" y="549"/>
                </a:lnTo>
                <a:lnTo>
                  <a:pt x="1520" y="549"/>
                </a:lnTo>
                <a:lnTo>
                  <a:pt x="1529" y="549"/>
                </a:lnTo>
                <a:lnTo>
                  <a:pt x="1529" y="552"/>
                </a:lnTo>
                <a:lnTo>
                  <a:pt x="1538" y="552"/>
                </a:lnTo>
                <a:lnTo>
                  <a:pt x="1546" y="554"/>
                </a:lnTo>
                <a:lnTo>
                  <a:pt x="1555" y="554"/>
                </a:lnTo>
                <a:lnTo>
                  <a:pt x="1564" y="554"/>
                </a:lnTo>
                <a:lnTo>
                  <a:pt x="1564" y="557"/>
                </a:lnTo>
                <a:lnTo>
                  <a:pt x="1573" y="557"/>
                </a:lnTo>
                <a:lnTo>
                  <a:pt x="1581" y="557"/>
                </a:lnTo>
                <a:lnTo>
                  <a:pt x="1590" y="557"/>
                </a:lnTo>
                <a:lnTo>
                  <a:pt x="1599" y="557"/>
                </a:lnTo>
                <a:lnTo>
                  <a:pt x="1607" y="557"/>
                </a:lnTo>
                <a:lnTo>
                  <a:pt x="1616" y="557"/>
                </a:lnTo>
                <a:lnTo>
                  <a:pt x="1625" y="559"/>
                </a:lnTo>
                <a:lnTo>
                  <a:pt x="1633" y="559"/>
                </a:lnTo>
                <a:lnTo>
                  <a:pt x="1642" y="559"/>
                </a:lnTo>
                <a:lnTo>
                  <a:pt x="1651" y="559"/>
                </a:lnTo>
                <a:lnTo>
                  <a:pt x="1659" y="562"/>
                </a:lnTo>
                <a:lnTo>
                  <a:pt x="1668" y="564"/>
                </a:lnTo>
                <a:lnTo>
                  <a:pt x="1677" y="564"/>
                </a:lnTo>
                <a:lnTo>
                  <a:pt x="1685" y="567"/>
                </a:lnTo>
                <a:lnTo>
                  <a:pt x="1694" y="567"/>
                </a:lnTo>
                <a:lnTo>
                  <a:pt x="1703" y="567"/>
                </a:lnTo>
                <a:lnTo>
                  <a:pt x="1703" y="569"/>
                </a:lnTo>
                <a:lnTo>
                  <a:pt x="1712" y="569"/>
                </a:lnTo>
                <a:lnTo>
                  <a:pt x="1720" y="569"/>
                </a:lnTo>
                <a:lnTo>
                  <a:pt x="1729" y="569"/>
                </a:lnTo>
                <a:lnTo>
                  <a:pt x="1738" y="569"/>
                </a:lnTo>
                <a:lnTo>
                  <a:pt x="1746" y="569"/>
                </a:lnTo>
                <a:lnTo>
                  <a:pt x="1755" y="569"/>
                </a:lnTo>
                <a:lnTo>
                  <a:pt x="1764" y="569"/>
                </a:lnTo>
                <a:lnTo>
                  <a:pt x="1772" y="569"/>
                </a:lnTo>
                <a:lnTo>
                  <a:pt x="1781" y="572"/>
                </a:lnTo>
                <a:lnTo>
                  <a:pt x="1790" y="572"/>
                </a:lnTo>
                <a:lnTo>
                  <a:pt x="1798" y="572"/>
                </a:lnTo>
                <a:lnTo>
                  <a:pt x="1807" y="572"/>
                </a:lnTo>
                <a:lnTo>
                  <a:pt x="1816" y="572"/>
                </a:lnTo>
                <a:lnTo>
                  <a:pt x="1824" y="572"/>
                </a:lnTo>
                <a:lnTo>
                  <a:pt x="1833" y="572"/>
                </a:lnTo>
                <a:lnTo>
                  <a:pt x="1842" y="572"/>
                </a:lnTo>
                <a:lnTo>
                  <a:pt x="1842" y="569"/>
                </a:lnTo>
                <a:lnTo>
                  <a:pt x="1851" y="569"/>
                </a:lnTo>
                <a:lnTo>
                  <a:pt x="1859" y="567"/>
                </a:lnTo>
                <a:lnTo>
                  <a:pt x="1868" y="567"/>
                </a:lnTo>
                <a:lnTo>
                  <a:pt x="1868" y="564"/>
                </a:lnTo>
                <a:lnTo>
                  <a:pt x="1877" y="564"/>
                </a:lnTo>
                <a:lnTo>
                  <a:pt x="1885" y="564"/>
                </a:lnTo>
                <a:lnTo>
                  <a:pt x="1885" y="562"/>
                </a:lnTo>
                <a:lnTo>
                  <a:pt x="1894" y="562"/>
                </a:lnTo>
                <a:lnTo>
                  <a:pt x="1903" y="559"/>
                </a:lnTo>
                <a:lnTo>
                  <a:pt x="1911" y="559"/>
                </a:lnTo>
                <a:lnTo>
                  <a:pt x="1920" y="559"/>
                </a:lnTo>
                <a:lnTo>
                  <a:pt x="1929" y="559"/>
                </a:lnTo>
                <a:lnTo>
                  <a:pt x="1929" y="557"/>
                </a:lnTo>
                <a:lnTo>
                  <a:pt x="1937" y="557"/>
                </a:lnTo>
                <a:lnTo>
                  <a:pt x="1946" y="557"/>
                </a:lnTo>
                <a:lnTo>
                  <a:pt x="1955" y="554"/>
                </a:lnTo>
                <a:lnTo>
                  <a:pt x="1955" y="552"/>
                </a:lnTo>
                <a:lnTo>
                  <a:pt x="1963" y="549"/>
                </a:lnTo>
                <a:lnTo>
                  <a:pt x="1972" y="549"/>
                </a:lnTo>
                <a:lnTo>
                  <a:pt x="1981" y="549"/>
                </a:lnTo>
                <a:lnTo>
                  <a:pt x="1990" y="549"/>
                </a:lnTo>
                <a:lnTo>
                  <a:pt x="1998" y="549"/>
                </a:lnTo>
                <a:lnTo>
                  <a:pt x="2007" y="549"/>
                </a:lnTo>
                <a:lnTo>
                  <a:pt x="2007" y="552"/>
                </a:lnTo>
                <a:lnTo>
                  <a:pt x="2016" y="552"/>
                </a:lnTo>
                <a:lnTo>
                  <a:pt x="2016" y="554"/>
                </a:lnTo>
                <a:lnTo>
                  <a:pt x="2024" y="554"/>
                </a:lnTo>
                <a:lnTo>
                  <a:pt x="2033" y="554"/>
                </a:lnTo>
                <a:lnTo>
                  <a:pt x="2033" y="557"/>
                </a:lnTo>
                <a:lnTo>
                  <a:pt x="2042" y="559"/>
                </a:lnTo>
                <a:lnTo>
                  <a:pt x="2050" y="559"/>
                </a:lnTo>
                <a:lnTo>
                  <a:pt x="2059" y="559"/>
                </a:lnTo>
                <a:lnTo>
                  <a:pt x="2068" y="559"/>
                </a:lnTo>
                <a:lnTo>
                  <a:pt x="2076" y="559"/>
                </a:lnTo>
                <a:lnTo>
                  <a:pt x="2076" y="562"/>
                </a:lnTo>
                <a:lnTo>
                  <a:pt x="2085" y="562"/>
                </a:lnTo>
                <a:lnTo>
                  <a:pt x="2094" y="562"/>
                </a:lnTo>
                <a:lnTo>
                  <a:pt x="2094" y="564"/>
                </a:lnTo>
                <a:lnTo>
                  <a:pt x="2102" y="564"/>
                </a:lnTo>
                <a:lnTo>
                  <a:pt x="2102" y="567"/>
                </a:lnTo>
                <a:lnTo>
                  <a:pt x="2111" y="569"/>
                </a:lnTo>
                <a:lnTo>
                  <a:pt x="2120" y="569"/>
                </a:lnTo>
                <a:lnTo>
                  <a:pt x="2129" y="569"/>
                </a:lnTo>
                <a:lnTo>
                  <a:pt x="2129" y="567"/>
                </a:lnTo>
                <a:lnTo>
                  <a:pt x="2137" y="567"/>
                </a:lnTo>
                <a:lnTo>
                  <a:pt x="2137" y="564"/>
                </a:lnTo>
                <a:lnTo>
                  <a:pt x="2146" y="562"/>
                </a:lnTo>
                <a:lnTo>
                  <a:pt x="2155" y="562"/>
                </a:lnTo>
              </a:path>
            </a:pathLst>
          </a:custGeom>
          <a:noFill/>
          <a:ln w="11113"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7" name="Rectangle 32"/>
          <p:cNvSpPr>
            <a:spLocks noChangeArrowheads="1"/>
          </p:cNvSpPr>
          <p:nvPr/>
        </p:nvSpPr>
        <p:spPr bwMode="auto">
          <a:xfrm>
            <a:off x="8658225" y="6259513"/>
            <a:ext cx="546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Time (min)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19" name="Rectangle 44"/>
          <p:cNvSpPr>
            <a:spLocks noChangeArrowheads="1"/>
          </p:cNvSpPr>
          <p:nvPr/>
        </p:nvSpPr>
        <p:spPr bwMode="auto">
          <a:xfrm>
            <a:off x="9585421" y="5128504"/>
            <a:ext cx="1303242" cy="12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302 Molecular Weight (MW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20" name="Rectangle 45"/>
          <p:cNvSpPr>
            <a:spLocks noChangeArrowheads="1"/>
          </p:cNvSpPr>
          <p:nvPr/>
        </p:nvSpPr>
        <p:spPr bwMode="auto">
          <a:xfrm>
            <a:off x="10056813" y="5268913"/>
            <a:ext cx="419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Fraction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1" name="Rectangle 46"/>
          <p:cNvSpPr>
            <a:spLocks noChangeArrowheads="1"/>
          </p:cNvSpPr>
          <p:nvPr/>
        </p:nvSpPr>
        <p:spPr bwMode="auto">
          <a:xfrm>
            <a:off x="7286625" y="5764213"/>
            <a:ext cx="1270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1" i="0" u="none" strike="noStrike" cap="none" normalizeH="0" baseline="0">
                <a:ln>
                  <a:noFill/>
                </a:ln>
                <a:solidFill>
                  <a:srgbClr val="000000"/>
                </a:solidFill>
                <a:effectLst/>
                <a:latin typeface="Arial" panose="020B0604020202020204" pitchFamily="34" charset="0"/>
              </a:rPr>
              <a:t>x2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2" name="Rectangle 47"/>
          <p:cNvSpPr>
            <a:spLocks noChangeArrowheads="1"/>
          </p:cNvSpPr>
          <p:nvPr/>
        </p:nvSpPr>
        <p:spPr bwMode="auto">
          <a:xfrm>
            <a:off x="7883525" y="5624513"/>
            <a:ext cx="1651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1" i="0" u="none" strike="noStrike" cap="none" normalizeH="0" baseline="0">
                <a:ln>
                  <a:noFill/>
                </a:ln>
                <a:solidFill>
                  <a:srgbClr val="000000"/>
                </a:solidFill>
                <a:effectLst/>
                <a:latin typeface="Arial" panose="020B0604020202020204" pitchFamily="34" charset="0"/>
              </a:rPr>
              <a:t>x10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3" name="Rectangle 48"/>
          <p:cNvSpPr>
            <a:spLocks noChangeArrowheads="1"/>
          </p:cNvSpPr>
          <p:nvPr/>
        </p:nvSpPr>
        <p:spPr bwMode="auto">
          <a:xfrm>
            <a:off x="8391525" y="5548313"/>
            <a:ext cx="1651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1" i="0" u="none" strike="noStrike" cap="none" normalizeH="0" baseline="0">
                <a:ln>
                  <a:noFill/>
                </a:ln>
                <a:solidFill>
                  <a:srgbClr val="000000"/>
                </a:solidFill>
                <a:effectLst/>
                <a:latin typeface="Arial" panose="020B0604020202020204" pitchFamily="34" charset="0"/>
              </a:rPr>
              <a:t>x20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4" name="Rectangle 49"/>
          <p:cNvSpPr>
            <a:spLocks noChangeArrowheads="1"/>
          </p:cNvSpPr>
          <p:nvPr/>
        </p:nvSpPr>
        <p:spPr bwMode="auto">
          <a:xfrm>
            <a:off x="9077325" y="5535613"/>
            <a:ext cx="1651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1" i="0" u="none" strike="noStrike" cap="none" normalizeH="0" baseline="0">
                <a:ln>
                  <a:noFill/>
                </a:ln>
                <a:solidFill>
                  <a:srgbClr val="000000"/>
                </a:solidFill>
                <a:effectLst/>
                <a:latin typeface="Arial" panose="020B0604020202020204" pitchFamily="34" charset="0"/>
              </a:rPr>
              <a:t>x40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9" name="Rectangle 676"/>
          <p:cNvSpPr>
            <a:spLocks noChangeArrowheads="1"/>
          </p:cNvSpPr>
          <p:nvPr/>
        </p:nvSpPr>
        <p:spPr bwMode="auto">
          <a:xfrm>
            <a:off x="7934325" y="1365250"/>
            <a:ext cx="14366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262425"/>
                </a:solidFill>
                <a:effectLst/>
                <a:latin typeface="Arial" panose="020B0604020202020204" pitchFamily="34" charset="0"/>
              </a:rPr>
              <a:t>SRM 1597 Coal Tar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p:cNvSpPr txBox="1"/>
          <p:nvPr/>
        </p:nvSpPr>
        <p:spPr>
          <a:xfrm>
            <a:off x="5424183" y="6565126"/>
            <a:ext cx="7665057" cy="276999"/>
          </a:xfrm>
          <a:prstGeom prst="rect">
            <a:avLst/>
          </a:prstGeom>
          <a:noFill/>
        </p:spPr>
        <p:txBody>
          <a:bodyPr wrap="square" rtlCol="0">
            <a:spAutoFit/>
          </a:bodyPr>
          <a:lstStyle/>
          <a:p>
            <a:r>
              <a:rPr lang="en-US" sz="1200" dirty="0"/>
              <a:t>S. A. Wise, K. W. </a:t>
            </a:r>
            <a:r>
              <a:rPr lang="en-US" sz="1200" dirty="0" err="1"/>
              <a:t>Phinney</a:t>
            </a:r>
            <a:r>
              <a:rPr lang="en-US" sz="1200" dirty="0"/>
              <a:t>, L. C. Sander, and M. M. Schantz, </a:t>
            </a:r>
            <a:r>
              <a:rPr lang="en-US" sz="1200" dirty="0" err="1"/>
              <a:t>J.Chromatogr.A</a:t>
            </a:r>
            <a:r>
              <a:rPr lang="en-US" sz="1200" dirty="0"/>
              <a:t> 1261:3-22, 2012.</a:t>
            </a:r>
          </a:p>
        </p:txBody>
      </p:sp>
      <p:sp>
        <p:nvSpPr>
          <p:cNvPr id="2" name="Title 1"/>
          <p:cNvSpPr>
            <a:spLocks noGrp="1"/>
          </p:cNvSpPr>
          <p:nvPr>
            <p:ph type="title"/>
          </p:nvPr>
        </p:nvSpPr>
        <p:spPr/>
        <p:txBody>
          <a:bodyPr/>
          <a:lstStyle/>
          <a:p>
            <a:r>
              <a:rPr lang="en-US" dirty="0"/>
              <a:t>Normal Phase Columns</a:t>
            </a:r>
          </a:p>
        </p:txBody>
      </p:sp>
      <p:sp>
        <p:nvSpPr>
          <p:cNvPr id="3" name="Content Placeholder 2"/>
          <p:cNvSpPr>
            <a:spLocks noGrp="1"/>
          </p:cNvSpPr>
          <p:nvPr>
            <p:ph idx="1"/>
          </p:nvPr>
        </p:nvSpPr>
        <p:spPr>
          <a:xfrm>
            <a:off x="1219200" y="1600201"/>
            <a:ext cx="4027487" cy="4530725"/>
          </a:xfrm>
        </p:spPr>
        <p:txBody>
          <a:bodyPr/>
          <a:lstStyle/>
          <a:p>
            <a:pPr lvl="0"/>
            <a:r>
              <a:rPr lang="en-US" dirty="0"/>
              <a:t>Silica</a:t>
            </a:r>
          </a:p>
          <a:p>
            <a:pPr lvl="0"/>
            <a:r>
              <a:rPr lang="en-US" dirty="0"/>
              <a:t>NH</a:t>
            </a:r>
            <a:r>
              <a:rPr lang="en-US" baseline="-25000" dirty="0"/>
              <a:t>2</a:t>
            </a:r>
            <a:r>
              <a:rPr lang="en-US" dirty="0"/>
              <a:t> (</a:t>
            </a:r>
            <a:r>
              <a:rPr lang="en-US" dirty="0" err="1"/>
              <a:t>aminopropyl</a:t>
            </a:r>
            <a:r>
              <a:rPr lang="en-US" dirty="0"/>
              <a:t>)</a:t>
            </a:r>
          </a:p>
          <a:p>
            <a:pPr lvl="0"/>
            <a:r>
              <a:rPr lang="en-US" dirty="0"/>
              <a:t>CN (cyanopropyl)</a:t>
            </a:r>
          </a:p>
          <a:p>
            <a:pPr lvl="0"/>
            <a:r>
              <a:rPr lang="en-US" dirty="0"/>
              <a:t>diol</a:t>
            </a:r>
          </a:p>
        </p:txBody>
      </p:sp>
      <p:grpSp>
        <p:nvGrpSpPr>
          <p:cNvPr id="6" name="Group 5"/>
          <p:cNvGrpSpPr/>
          <p:nvPr/>
        </p:nvGrpSpPr>
        <p:grpSpPr>
          <a:xfrm>
            <a:off x="5824538" y="1885950"/>
            <a:ext cx="5618162" cy="3497263"/>
            <a:chOff x="5824538" y="1885950"/>
            <a:chExt cx="5618162" cy="3497263"/>
          </a:xfrm>
        </p:grpSpPr>
        <p:grpSp>
          <p:nvGrpSpPr>
            <p:cNvPr id="681" name="Group 680"/>
            <p:cNvGrpSpPr/>
            <p:nvPr/>
          </p:nvGrpSpPr>
          <p:grpSpPr>
            <a:xfrm>
              <a:off x="7110413" y="4241800"/>
              <a:ext cx="4221162" cy="1141413"/>
              <a:chOff x="7110413" y="4241800"/>
              <a:chExt cx="4221162" cy="1141413"/>
            </a:xfrm>
          </p:grpSpPr>
          <p:sp>
            <p:nvSpPr>
              <p:cNvPr id="11" name="Rectangle 608"/>
              <p:cNvSpPr>
                <a:spLocks noChangeArrowheads="1"/>
              </p:cNvSpPr>
              <p:nvPr/>
            </p:nvSpPr>
            <p:spPr bwMode="auto">
              <a:xfrm>
                <a:off x="7820025" y="5000625"/>
                <a:ext cx="4699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276 MW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609"/>
              <p:cNvSpPr>
                <a:spLocks noChangeArrowheads="1"/>
              </p:cNvSpPr>
              <p:nvPr/>
            </p:nvSpPr>
            <p:spPr bwMode="auto">
              <a:xfrm>
                <a:off x="7820025" y="5114925"/>
                <a:ext cx="419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Fraction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610"/>
              <p:cNvSpPr>
                <a:spLocks noChangeArrowheads="1"/>
              </p:cNvSpPr>
              <p:nvPr/>
            </p:nvSpPr>
            <p:spPr bwMode="auto">
              <a:xfrm>
                <a:off x="7197725" y="5127625"/>
                <a:ext cx="4699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252 MW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611"/>
              <p:cNvSpPr>
                <a:spLocks noChangeArrowheads="1"/>
              </p:cNvSpPr>
              <p:nvPr/>
            </p:nvSpPr>
            <p:spPr bwMode="auto">
              <a:xfrm>
                <a:off x="7197725" y="5243513"/>
                <a:ext cx="419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Fraction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Freeform 612"/>
              <p:cNvSpPr>
                <a:spLocks/>
              </p:cNvSpPr>
              <p:nvPr/>
            </p:nvSpPr>
            <p:spPr bwMode="auto">
              <a:xfrm>
                <a:off x="7110413" y="4241800"/>
                <a:ext cx="1631950" cy="473075"/>
              </a:xfrm>
              <a:custGeom>
                <a:avLst/>
                <a:gdLst>
                  <a:gd name="T0" fmla="*/ 0 w 4493"/>
                  <a:gd name="T1" fmla="*/ 0 h 1300"/>
                  <a:gd name="T2" fmla="*/ 0 w 4493"/>
                  <a:gd name="T3" fmla="*/ 427 h 1300"/>
                  <a:gd name="T4" fmla="*/ 4493 w 4493"/>
                  <a:gd name="T5" fmla="*/ 900 h 1300"/>
                  <a:gd name="T6" fmla="*/ 4493 w 4493"/>
                  <a:gd name="T7" fmla="*/ 1300 h 1300"/>
                </a:gdLst>
                <a:ahLst/>
                <a:cxnLst>
                  <a:cxn ang="0">
                    <a:pos x="T0" y="T1"/>
                  </a:cxn>
                  <a:cxn ang="0">
                    <a:pos x="T2" y="T3"/>
                  </a:cxn>
                  <a:cxn ang="0">
                    <a:pos x="T4" y="T5"/>
                  </a:cxn>
                  <a:cxn ang="0">
                    <a:pos x="T6" y="T7"/>
                  </a:cxn>
                </a:cxnLst>
                <a:rect l="0" t="0" r="r" b="b"/>
                <a:pathLst>
                  <a:path w="4493" h="1300">
                    <a:moveTo>
                      <a:pt x="0" y="0"/>
                    </a:moveTo>
                    <a:lnTo>
                      <a:pt x="0" y="427"/>
                    </a:lnTo>
                    <a:lnTo>
                      <a:pt x="4493" y="900"/>
                    </a:lnTo>
                    <a:lnTo>
                      <a:pt x="4493" y="1300"/>
                    </a:lnTo>
                  </a:path>
                </a:pathLst>
              </a:custGeom>
              <a:noFill/>
              <a:ln w="11113" cap="rnd">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13"/>
              <p:cNvSpPr>
                <a:spLocks/>
              </p:cNvSpPr>
              <p:nvPr/>
            </p:nvSpPr>
            <p:spPr bwMode="auto">
              <a:xfrm>
                <a:off x="8372475" y="4719638"/>
                <a:ext cx="714375" cy="77788"/>
              </a:xfrm>
              <a:custGeom>
                <a:avLst/>
                <a:gdLst>
                  <a:gd name="T0" fmla="*/ 0 w 1966"/>
                  <a:gd name="T1" fmla="*/ 215 h 215"/>
                  <a:gd name="T2" fmla="*/ 0 w 1966"/>
                  <a:gd name="T3" fmla="*/ 0 h 215"/>
                  <a:gd name="T4" fmla="*/ 1966 w 1966"/>
                  <a:gd name="T5" fmla="*/ 0 h 215"/>
                  <a:gd name="T6" fmla="*/ 1966 w 1966"/>
                  <a:gd name="T7" fmla="*/ 215 h 215"/>
                </a:gdLst>
                <a:ahLst/>
                <a:cxnLst>
                  <a:cxn ang="0">
                    <a:pos x="T0" y="T1"/>
                  </a:cxn>
                  <a:cxn ang="0">
                    <a:pos x="T2" y="T3"/>
                  </a:cxn>
                  <a:cxn ang="0">
                    <a:pos x="T4" y="T5"/>
                  </a:cxn>
                  <a:cxn ang="0">
                    <a:pos x="T6" y="T7"/>
                  </a:cxn>
                </a:cxnLst>
                <a:rect l="0" t="0" r="r" b="b"/>
                <a:pathLst>
                  <a:path w="1966" h="215">
                    <a:moveTo>
                      <a:pt x="0" y="215"/>
                    </a:moveTo>
                    <a:lnTo>
                      <a:pt x="0" y="0"/>
                    </a:lnTo>
                    <a:lnTo>
                      <a:pt x="1966" y="0"/>
                    </a:lnTo>
                    <a:lnTo>
                      <a:pt x="1966" y="215"/>
                    </a:lnTo>
                  </a:path>
                </a:pathLst>
              </a:custGeom>
              <a:noFill/>
              <a:ln w="11113" cap="rnd">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614"/>
              <p:cNvSpPr>
                <a:spLocks/>
              </p:cNvSpPr>
              <p:nvPr/>
            </p:nvSpPr>
            <p:spPr bwMode="auto">
              <a:xfrm>
                <a:off x="9110663" y="5032375"/>
                <a:ext cx="2220912" cy="77788"/>
              </a:xfrm>
              <a:custGeom>
                <a:avLst/>
                <a:gdLst>
                  <a:gd name="T0" fmla="*/ 0 w 6115"/>
                  <a:gd name="T1" fmla="*/ 216 h 216"/>
                  <a:gd name="T2" fmla="*/ 0 w 6115"/>
                  <a:gd name="T3" fmla="*/ 0 h 216"/>
                  <a:gd name="T4" fmla="*/ 6115 w 6115"/>
                  <a:gd name="T5" fmla="*/ 0 h 216"/>
                  <a:gd name="T6" fmla="*/ 6115 w 6115"/>
                  <a:gd name="T7" fmla="*/ 216 h 216"/>
                </a:gdLst>
                <a:ahLst/>
                <a:cxnLst>
                  <a:cxn ang="0">
                    <a:pos x="T0" y="T1"/>
                  </a:cxn>
                  <a:cxn ang="0">
                    <a:pos x="T2" y="T3"/>
                  </a:cxn>
                  <a:cxn ang="0">
                    <a:pos x="T4" y="T5"/>
                  </a:cxn>
                  <a:cxn ang="0">
                    <a:pos x="T6" y="T7"/>
                  </a:cxn>
                </a:cxnLst>
                <a:rect l="0" t="0" r="r" b="b"/>
                <a:pathLst>
                  <a:path w="6115" h="216">
                    <a:moveTo>
                      <a:pt x="0" y="216"/>
                    </a:moveTo>
                    <a:lnTo>
                      <a:pt x="0" y="0"/>
                    </a:lnTo>
                    <a:lnTo>
                      <a:pt x="6115" y="0"/>
                    </a:lnTo>
                    <a:lnTo>
                      <a:pt x="6115" y="216"/>
                    </a:lnTo>
                  </a:path>
                </a:pathLst>
              </a:custGeom>
              <a:noFill/>
              <a:ln w="11113" cap="rnd">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Line 615"/>
              <p:cNvSpPr>
                <a:spLocks noChangeShapeType="1"/>
              </p:cNvSpPr>
              <p:nvPr/>
            </p:nvSpPr>
            <p:spPr bwMode="auto">
              <a:xfrm flipV="1">
                <a:off x="10220325" y="4246563"/>
                <a:ext cx="6350" cy="781050"/>
              </a:xfrm>
              <a:prstGeom prst="line">
                <a:avLst/>
              </a:prstGeom>
              <a:noFill/>
              <a:ln w="11113" cap="rnd">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87" name="Group 686"/>
            <p:cNvGrpSpPr/>
            <p:nvPr/>
          </p:nvGrpSpPr>
          <p:grpSpPr>
            <a:xfrm>
              <a:off x="5824538" y="1885950"/>
              <a:ext cx="5618162" cy="2289175"/>
              <a:chOff x="5824538" y="1885950"/>
              <a:chExt cx="5618162" cy="2289175"/>
            </a:xfrm>
          </p:grpSpPr>
          <p:sp>
            <p:nvSpPr>
              <p:cNvPr id="525" name="Freeform 50"/>
              <p:cNvSpPr>
                <a:spLocks noEditPoints="1"/>
              </p:cNvSpPr>
              <p:nvPr/>
            </p:nvSpPr>
            <p:spPr bwMode="auto">
              <a:xfrm>
                <a:off x="5899150" y="2886075"/>
                <a:ext cx="1023937" cy="730250"/>
              </a:xfrm>
              <a:custGeom>
                <a:avLst/>
                <a:gdLst>
                  <a:gd name="T0" fmla="*/ 35 w 2818"/>
                  <a:gd name="T1" fmla="*/ 2009 h 2011"/>
                  <a:gd name="T2" fmla="*/ 83 w 2818"/>
                  <a:gd name="T3" fmla="*/ 2009 h 2011"/>
                  <a:gd name="T4" fmla="*/ 130 w 2818"/>
                  <a:gd name="T5" fmla="*/ 2009 h 2011"/>
                  <a:gd name="T6" fmla="*/ 177 w 2818"/>
                  <a:gd name="T7" fmla="*/ 2010 h 2011"/>
                  <a:gd name="T8" fmla="*/ 225 w 2818"/>
                  <a:gd name="T9" fmla="*/ 2010 h 2011"/>
                  <a:gd name="T10" fmla="*/ 272 w 2818"/>
                  <a:gd name="T11" fmla="*/ 2009 h 2011"/>
                  <a:gd name="T12" fmla="*/ 318 w 2818"/>
                  <a:gd name="T13" fmla="*/ 2009 h 2011"/>
                  <a:gd name="T14" fmla="*/ 366 w 2818"/>
                  <a:gd name="T15" fmla="*/ 2010 h 2011"/>
                  <a:gd name="T16" fmla="*/ 413 w 2818"/>
                  <a:gd name="T17" fmla="*/ 2008 h 2011"/>
                  <a:gd name="T18" fmla="*/ 460 w 2818"/>
                  <a:gd name="T19" fmla="*/ 2009 h 2011"/>
                  <a:gd name="T20" fmla="*/ 508 w 2818"/>
                  <a:gd name="T21" fmla="*/ 1975 h 2011"/>
                  <a:gd name="T22" fmla="*/ 554 w 2818"/>
                  <a:gd name="T23" fmla="*/ 1995 h 2011"/>
                  <a:gd name="T24" fmla="*/ 601 w 2818"/>
                  <a:gd name="T25" fmla="*/ 2006 h 2011"/>
                  <a:gd name="T26" fmla="*/ 649 w 2818"/>
                  <a:gd name="T27" fmla="*/ 1575 h 2011"/>
                  <a:gd name="T28" fmla="*/ 696 w 2818"/>
                  <a:gd name="T29" fmla="*/ 1984 h 2011"/>
                  <a:gd name="T30" fmla="*/ 743 w 2818"/>
                  <a:gd name="T31" fmla="*/ 2001 h 2011"/>
                  <a:gd name="T32" fmla="*/ 790 w 2818"/>
                  <a:gd name="T33" fmla="*/ 2000 h 2011"/>
                  <a:gd name="T34" fmla="*/ 837 w 2818"/>
                  <a:gd name="T35" fmla="*/ 1992 h 2011"/>
                  <a:gd name="T36" fmla="*/ 884 w 2818"/>
                  <a:gd name="T37" fmla="*/ 1983 h 2011"/>
                  <a:gd name="T38" fmla="*/ 932 w 2818"/>
                  <a:gd name="T39" fmla="*/ 1984 h 2011"/>
                  <a:gd name="T40" fmla="*/ 979 w 2818"/>
                  <a:gd name="T41" fmla="*/ 1976 h 2011"/>
                  <a:gd name="T42" fmla="*/ 1026 w 2818"/>
                  <a:gd name="T43" fmla="*/ 1976 h 2011"/>
                  <a:gd name="T44" fmla="*/ 1073 w 2818"/>
                  <a:gd name="T45" fmla="*/ 1964 h 2011"/>
                  <a:gd name="T46" fmla="*/ 1120 w 2818"/>
                  <a:gd name="T47" fmla="*/ 1967 h 2011"/>
                  <a:gd name="T48" fmla="*/ 1167 w 2818"/>
                  <a:gd name="T49" fmla="*/ 1971 h 2011"/>
                  <a:gd name="T50" fmla="*/ 1215 w 2818"/>
                  <a:gd name="T51" fmla="*/ 1884 h 2011"/>
                  <a:gd name="T52" fmla="*/ 1262 w 2818"/>
                  <a:gd name="T53" fmla="*/ 1922 h 2011"/>
                  <a:gd name="T54" fmla="*/ 1309 w 2818"/>
                  <a:gd name="T55" fmla="*/ 1112 h 2011"/>
                  <a:gd name="T56" fmla="*/ 1356 w 2818"/>
                  <a:gd name="T57" fmla="*/ 1831 h 2011"/>
                  <a:gd name="T58" fmla="*/ 1403 w 2818"/>
                  <a:gd name="T59" fmla="*/ 1932 h 2011"/>
                  <a:gd name="T60" fmla="*/ 1450 w 2818"/>
                  <a:gd name="T61" fmla="*/ 1912 h 2011"/>
                  <a:gd name="T62" fmla="*/ 1498 w 2818"/>
                  <a:gd name="T63" fmla="*/ 1910 h 2011"/>
                  <a:gd name="T64" fmla="*/ 1545 w 2818"/>
                  <a:gd name="T65" fmla="*/ 897 h 2011"/>
                  <a:gd name="T66" fmla="*/ 1591 w 2818"/>
                  <a:gd name="T67" fmla="*/ 1661 h 2011"/>
                  <a:gd name="T68" fmla="*/ 1639 w 2818"/>
                  <a:gd name="T69" fmla="*/ 1917 h 2011"/>
                  <a:gd name="T70" fmla="*/ 1686 w 2818"/>
                  <a:gd name="T71" fmla="*/ 1901 h 2011"/>
                  <a:gd name="T72" fmla="*/ 1733 w 2818"/>
                  <a:gd name="T73" fmla="*/ 1918 h 2011"/>
                  <a:gd name="T74" fmla="*/ 1781 w 2818"/>
                  <a:gd name="T75" fmla="*/ 1904 h 2011"/>
                  <a:gd name="T76" fmla="*/ 1828 w 2818"/>
                  <a:gd name="T77" fmla="*/ 1755 h 2011"/>
                  <a:gd name="T78" fmla="*/ 1874 w 2818"/>
                  <a:gd name="T79" fmla="*/ 1900 h 2011"/>
                  <a:gd name="T80" fmla="*/ 1922 w 2818"/>
                  <a:gd name="T81" fmla="*/ 1110 h 2011"/>
                  <a:gd name="T82" fmla="*/ 1969 w 2818"/>
                  <a:gd name="T83" fmla="*/ 201 h 2011"/>
                  <a:gd name="T84" fmla="*/ 2016 w 2818"/>
                  <a:gd name="T85" fmla="*/ 1643 h 2011"/>
                  <a:gd name="T86" fmla="*/ 2064 w 2818"/>
                  <a:gd name="T87" fmla="*/ 1837 h 2011"/>
                  <a:gd name="T88" fmla="*/ 2110 w 2818"/>
                  <a:gd name="T89" fmla="*/ 1783 h 2011"/>
                  <a:gd name="T90" fmla="*/ 2157 w 2818"/>
                  <a:gd name="T91" fmla="*/ 585 h 2011"/>
                  <a:gd name="T92" fmla="*/ 2205 w 2818"/>
                  <a:gd name="T93" fmla="*/ 1312 h 2011"/>
                  <a:gd name="T94" fmla="*/ 2252 w 2818"/>
                  <a:gd name="T95" fmla="*/ 1435 h 2011"/>
                  <a:gd name="T96" fmla="*/ 2299 w 2818"/>
                  <a:gd name="T97" fmla="*/ 1066 h 2011"/>
                  <a:gd name="T98" fmla="*/ 2346 w 2818"/>
                  <a:gd name="T99" fmla="*/ 1706 h 2011"/>
                  <a:gd name="T100" fmla="*/ 2393 w 2818"/>
                  <a:gd name="T101" fmla="*/ 1887 h 2011"/>
                  <a:gd name="T102" fmla="*/ 2440 w 2818"/>
                  <a:gd name="T103" fmla="*/ 1886 h 2011"/>
                  <a:gd name="T104" fmla="*/ 2488 w 2818"/>
                  <a:gd name="T105" fmla="*/ 1917 h 2011"/>
                  <a:gd name="T106" fmla="*/ 2535 w 2818"/>
                  <a:gd name="T107" fmla="*/ 1903 h 2011"/>
                  <a:gd name="T108" fmla="*/ 2582 w 2818"/>
                  <a:gd name="T109" fmla="*/ 1890 h 2011"/>
                  <a:gd name="T110" fmla="*/ 2629 w 2818"/>
                  <a:gd name="T111" fmla="*/ 1920 h 2011"/>
                  <a:gd name="T112" fmla="*/ 2676 w 2818"/>
                  <a:gd name="T113" fmla="*/ 1882 h 2011"/>
                  <a:gd name="T114" fmla="*/ 2723 w 2818"/>
                  <a:gd name="T115" fmla="*/ 1905 h 2011"/>
                  <a:gd name="T116" fmla="*/ 2771 w 2818"/>
                  <a:gd name="T117" fmla="*/ 1926 h 2011"/>
                  <a:gd name="T118" fmla="*/ 2818 w 2818"/>
                  <a:gd name="T119" fmla="*/ 1918 h 20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818" h="2011">
                    <a:moveTo>
                      <a:pt x="0" y="2008"/>
                    </a:moveTo>
                    <a:lnTo>
                      <a:pt x="0" y="2008"/>
                    </a:lnTo>
                    <a:lnTo>
                      <a:pt x="6" y="2008"/>
                    </a:lnTo>
                    <a:lnTo>
                      <a:pt x="12" y="2008"/>
                    </a:lnTo>
                    <a:lnTo>
                      <a:pt x="18" y="2009"/>
                    </a:lnTo>
                    <a:lnTo>
                      <a:pt x="24" y="2009"/>
                    </a:lnTo>
                    <a:lnTo>
                      <a:pt x="30" y="2009"/>
                    </a:lnTo>
                    <a:lnTo>
                      <a:pt x="35" y="2009"/>
                    </a:lnTo>
                    <a:lnTo>
                      <a:pt x="42" y="2009"/>
                    </a:lnTo>
                    <a:lnTo>
                      <a:pt x="48" y="2009"/>
                    </a:lnTo>
                    <a:lnTo>
                      <a:pt x="53" y="2009"/>
                    </a:lnTo>
                    <a:lnTo>
                      <a:pt x="59" y="2009"/>
                    </a:lnTo>
                    <a:lnTo>
                      <a:pt x="66" y="2009"/>
                    </a:lnTo>
                    <a:lnTo>
                      <a:pt x="71" y="2009"/>
                    </a:lnTo>
                    <a:lnTo>
                      <a:pt x="77" y="2009"/>
                    </a:lnTo>
                    <a:lnTo>
                      <a:pt x="83" y="2009"/>
                    </a:lnTo>
                    <a:lnTo>
                      <a:pt x="89" y="2009"/>
                    </a:lnTo>
                    <a:lnTo>
                      <a:pt x="95" y="2009"/>
                    </a:lnTo>
                    <a:lnTo>
                      <a:pt x="101" y="2009"/>
                    </a:lnTo>
                    <a:lnTo>
                      <a:pt x="106" y="2009"/>
                    </a:lnTo>
                    <a:lnTo>
                      <a:pt x="112" y="2009"/>
                    </a:lnTo>
                    <a:lnTo>
                      <a:pt x="119" y="2009"/>
                    </a:lnTo>
                    <a:lnTo>
                      <a:pt x="124" y="2009"/>
                    </a:lnTo>
                    <a:lnTo>
                      <a:pt x="130" y="2009"/>
                    </a:lnTo>
                    <a:lnTo>
                      <a:pt x="136" y="2009"/>
                    </a:lnTo>
                    <a:lnTo>
                      <a:pt x="142" y="2009"/>
                    </a:lnTo>
                    <a:lnTo>
                      <a:pt x="148" y="2010"/>
                    </a:lnTo>
                    <a:lnTo>
                      <a:pt x="154" y="2010"/>
                    </a:lnTo>
                    <a:lnTo>
                      <a:pt x="159" y="2009"/>
                    </a:lnTo>
                    <a:lnTo>
                      <a:pt x="165" y="2009"/>
                    </a:lnTo>
                    <a:lnTo>
                      <a:pt x="172" y="2010"/>
                    </a:lnTo>
                    <a:lnTo>
                      <a:pt x="177" y="2010"/>
                    </a:lnTo>
                    <a:lnTo>
                      <a:pt x="183" y="2010"/>
                    </a:lnTo>
                    <a:lnTo>
                      <a:pt x="189" y="2010"/>
                    </a:lnTo>
                    <a:lnTo>
                      <a:pt x="195" y="2010"/>
                    </a:lnTo>
                    <a:lnTo>
                      <a:pt x="201" y="2010"/>
                    </a:lnTo>
                    <a:lnTo>
                      <a:pt x="207" y="2010"/>
                    </a:lnTo>
                    <a:lnTo>
                      <a:pt x="212" y="2010"/>
                    </a:lnTo>
                    <a:lnTo>
                      <a:pt x="218" y="2010"/>
                    </a:lnTo>
                    <a:lnTo>
                      <a:pt x="225" y="2010"/>
                    </a:lnTo>
                    <a:lnTo>
                      <a:pt x="230" y="2010"/>
                    </a:lnTo>
                    <a:lnTo>
                      <a:pt x="236" y="2011"/>
                    </a:lnTo>
                    <a:lnTo>
                      <a:pt x="242" y="2010"/>
                    </a:lnTo>
                    <a:lnTo>
                      <a:pt x="248" y="2010"/>
                    </a:lnTo>
                    <a:lnTo>
                      <a:pt x="254" y="2009"/>
                    </a:lnTo>
                    <a:lnTo>
                      <a:pt x="260" y="2009"/>
                    </a:lnTo>
                    <a:lnTo>
                      <a:pt x="265" y="2009"/>
                    </a:lnTo>
                    <a:lnTo>
                      <a:pt x="272" y="2009"/>
                    </a:lnTo>
                    <a:lnTo>
                      <a:pt x="278" y="2010"/>
                    </a:lnTo>
                    <a:lnTo>
                      <a:pt x="283" y="2010"/>
                    </a:lnTo>
                    <a:lnTo>
                      <a:pt x="289" y="2010"/>
                    </a:lnTo>
                    <a:lnTo>
                      <a:pt x="295" y="2010"/>
                    </a:lnTo>
                    <a:lnTo>
                      <a:pt x="301" y="2010"/>
                    </a:lnTo>
                    <a:lnTo>
                      <a:pt x="307" y="2010"/>
                    </a:lnTo>
                    <a:lnTo>
                      <a:pt x="313" y="2010"/>
                    </a:lnTo>
                    <a:lnTo>
                      <a:pt x="318" y="2009"/>
                    </a:lnTo>
                    <a:lnTo>
                      <a:pt x="325" y="2009"/>
                    </a:lnTo>
                    <a:lnTo>
                      <a:pt x="331" y="2009"/>
                    </a:lnTo>
                    <a:lnTo>
                      <a:pt x="336" y="2009"/>
                    </a:lnTo>
                    <a:lnTo>
                      <a:pt x="342" y="2010"/>
                    </a:lnTo>
                    <a:lnTo>
                      <a:pt x="348" y="2010"/>
                    </a:lnTo>
                    <a:lnTo>
                      <a:pt x="354" y="2010"/>
                    </a:lnTo>
                    <a:lnTo>
                      <a:pt x="360" y="2010"/>
                    </a:lnTo>
                    <a:lnTo>
                      <a:pt x="366" y="2010"/>
                    </a:lnTo>
                    <a:lnTo>
                      <a:pt x="371" y="2009"/>
                    </a:lnTo>
                    <a:lnTo>
                      <a:pt x="378" y="2009"/>
                    </a:lnTo>
                    <a:lnTo>
                      <a:pt x="384" y="2009"/>
                    </a:lnTo>
                    <a:lnTo>
                      <a:pt x="389" y="2009"/>
                    </a:lnTo>
                    <a:lnTo>
                      <a:pt x="395" y="2009"/>
                    </a:lnTo>
                    <a:lnTo>
                      <a:pt x="401" y="2009"/>
                    </a:lnTo>
                    <a:lnTo>
                      <a:pt x="407" y="2008"/>
                    </a:lnTo>
                    <a:lnTo>
                      <a:pt x="413" y="2008"/>
                    </a:lnTo>
                    <a:lnTo>
                      <a:pt x="419" y="2008"/>
                    </a:lnTo>
                    <a:lnTo>
                      <a:pt x="424" y="2009"/>
                    </a:lnTo>
                    <a:lnTo>
                      <a:pt x="431" y="2009"/>
                    </a:lnTo>
                    <a:lnTo>
                      <a:pt x="437" y="2009"/>
                    </a:lnTo>
                    <a:lnTo>
                      <a:pt x="442" y="2009"/>
                    </a:lnTo>
                    <a:lnTo>
                      <a:pt x="448" y="2009"/>
                    </a:lnTo>
                    <a:lnTo>
                      <a:pt x="455" y="2009"/>
                    </a:lnTo>
                    <a:lnTo>
                      <a:pt x="460" y="2009"/>
                    </a:lnTo>
                    <a:lnTo>
                      <a:pt x="466" y="2009"/>
                    </a:lnTo>
                    <a:lnTo>
                      <a:pt x="472" y="2005"/>
                    </a:lnTo>
                    <a:lnTo>
                      <a:pt x="478" y="1986"/>
                    </a:lnTo>
                    <a:lnTo>
                      <a:pt x="484" y="1966"/>
                    </a:lnTo>
                    <a:lnTo>
                      <a:pt x="490" y="1950"/>
                    </a:lnTo>
                    <a:lnTo>
                      <a:pt x="495" y="1951"/>
                    </a:lnTo>
                    <a:lnTo>
                      <a:pt x="501" y="1956"/>
                    </a:lnTo>
                    <a:lnTo>
                      <a:pt x="508" y="1975"/>
                    </a:lnTo>
                    <a:lnTo>
                      <a:pt x="513" y="1984"/>
                    </a:lnTo>
                    <a:lnTo>
                      <a:pt x="519" y="1995"/>
                    </a:lnTo>
                    <a:lnTo>
                      <a:pt x="525" y="1999"/>
                    </a:lnTo>
                    <a:lnTo>
                      <a:pt x="531" y="2001"/>
                    </a:lnTo>
                    <a:lnTo>
                      <a:pt x="537" y="2001"/>
                    </a:lnTo>
                    <a:lnTo>
                      <a:pt x="543" y="2000"/>
                    </a:lnTo>
                    <a:lnTo>
                      <a:pt x="548" y="1996"/>
                    </a:lnTo>
                    <a:lnTo>
                      <a:pt x="554" y="1995"/>
                    </a:lnTo>
                    <a:lnTo>
                      <a:pt x="561" y="1996"/>
                    </a:lnTo>
                    <a:lnTo>
                      <a:pt x="566" y="2001"/>
                    </a:lnTo>
                    <a:lnTo>
                      <a:pt x="572" y="2003"/>
                    </a:lnTo>
                    <a:lnTo>
                      <a:pt x="578" y="2006"/>
                    </a:lnTo>
                    <a:lnTo>
                      <a:pt x="584" y="2008"/>
                    </a:lnTo>
                    <a:lnTo>
                      <a:pt x="590" y="2008"/>
                    </a:lnTo>
                    <a:lnTo>
                      <a:pt x="596" y="2007"/>
                    </a:lnTo>
                    <a:lnTo>
                      <a:pt x="601" y="2006"/>
                    </a:lnTo>
                    <a:lnTo>
                      <a:pt x="607" y="2003"/>
                    </a:lnTo>
                    <a:lnTo>
                      <a:pt x="614" y="1959"/>
                    </a:lnTo>
                    <a:lnTo>
                      <a:pt x="619" y="1848"/>
                    </a:lnTo>
                    <a:lnTo>
                      <a:pt x="625" y="1570"/>
                    </a:lnTo>
                    <a:lnTo>
                      <a:pt x="631" y="1453"/>
                    </a:lnTo>
                    <a:lnTo>
                      <a:pt x="637" y="1441"/>
                    </a:lnTo>
                    <a:lnTo>
                      <a:pt x="643" y="1489"/>
                    </a:lnTo>
                    <a:lnTo>
                      <a:pt x="649" y="1575"/>
                    </a:lnTo>
                    <a:lnTo>
                      <a:pt x="654" y="1689"/>
                    </a:lnTo>
                    <a:lnTo>
                      <a:pt x="661" y="1760"/>
                    </a:lnTo>
                    <a:lnTo>
                      <a:pt x="667" y="1853"/>
                    </a:lnTo>
                    <a:lnTo>
                      <a:pt x="672" y="1915"/>
                    </a:lnTo>
                    <a:lnTo>
                      <a:pt x="678" y="1939"/>
                    </a:lnTo>
                    <a:lnTo>
                      <a:pt x="684" y="1961"/>
                    </a:lnTo>
                    <a:lnTo>
                      <a:pt x="690" y="1972"/>
                    </a:lnTo>
                    <a:lnTo>
                      <a:pt x="696" y="1984"/>
                    </a:lnTo>
                    <a:lnTo>
                      <a:pt x="702" y="1989"/>
                    </a:lnTo>
                    <a:lnTo>
                      <a:pt x="707" y="1993"/>
                    </a:lnTo>
                    <a:lnTo>
                      <a:pt x="714" y="1996"/>
                    </a:lnTo>
                    <a:lnTo>
                      <a:pt x="720" y="1997"/>
                    </a:lnTo>
                    <a:lnTo>
                      <a:pt x="725" y="1999"/>
                    </a:lnTo>
                    <a:lnTo>
                      <a:pt x="731" y="2001"/>
                    </a:lnTo>
                    <a:lnTo>
                      <a:pt x="737" y="2001"/>
                    </a:lnTo>
                    <a:lnTo>
                      <a:pt x="743" y="2001"/>
                    </a:lnTo>
                    <a:lnTo>
                      <a:pt x="749" y="2002"/>
                    </a:lnTo>
                    <a:lnTo>
                      <a:pt x="755" y="2001"/>
                    </a:lnTo>
                    <a:lnTo>
                      <a:pt x="760" y="2001"/>
                    </a:lnTo>
                    <a:lnTo>
                      <a:pt x="767" y="2001"/>
                    </a:lnTo>
                    <a:lnTo>
                      <a:pt x="773" y="2001"/>
                    </a:lnTo>
                    <a:lnTo>
                      <a:pt x="778" y="2001"/>
                    </a:lnTo>
                    <a:lnTo>
                      <a:pt x="784" y="2001"/>
                    </a:lnTo>
                    <a:lnTo>
                      <a:pt x="790" y="2000"/>
                    </a:lnTo>
                    <a:lnTo>
                      <a:pt x="796" y="1998"/>
                    </a:lnTo>
                    <a:lnTo>
                      <a:pt x="802" y="1996"/>
                    </a:lnTo>
                    <a:lnTo>
                      <a:pt x="808" y="1995"/>
                    </a:lnTo>
                    <a:lnTo>
                      <a:pt x="813" y="1995"/>
                    </a:lnTo>
                    <a:lnTo>
                      <a:pt x="820" y="1995"/>
                    </a:lnTo>
                    <a:lnTo>
                      <a:pt x="826" y="1995"/>
                    </a:lnTo>
                    <a:lnTo>
                      <a:pt x="831" y="1994"/>
                    </a:lnTo>
                    <a:lnTo>
                      <a:pt x="837" y="1992"/>
                    </a:lnTo>
                    <a:lnTo>
                      <a:pt x="844" y="1989"/>
                    </a:lnTo>
                    <a:lnTo>
                      <a:pt x="849" y="1986"/>
                    </a:lnTo>
                    <a:lnTo>
                      <a:pt x="855" y="1986"/>
                    </a:lnTo>
                    <a:lnTo>
                      <a:pt x="861" y="1986"/>
                    </a:lnTo>
                    <a:lnTo>
                      <a:pt x="867" y="1986"/>
                    </a:lnTo>
                    <a:lnTo>
                      <a:pt x="873" y="1985"/>
                    </a:lnTo>
                    <a:lnTo>
                      <a:pt x="879" y="1984"/>
                    </a:lnTo>
                    <a:lnTo>
                      <a:pt x="884" y="1983"/>
                    </a:lnTo>
                    <a:lnTo>
                      <a:pt x="890" y="1983"/>
                    </a:lnTo>
                    <a:lnTo>
                      <a:pt x="897" y="1983"/>
                    </a:lnTo>
                    <a:lnTo>
                      <a:pt x="902" y="1983"/>
                    </a:lnTo>
                    <a:lnTo>
                      <a:pt x="908" y="1983"/>
                    </a:lnTo>
                    <a:lnTo>
                      <a:pt x="914" y="1982"/>
                    </a:lnTo>
                    <a:lnTo>
                      <a:pt x="920" y="1983"/>
                    </a:lnTo>
                    <a:lnTo>
                      <a:pt x="926" y="1984"/>
                    </a:lnTo>
                    <a:lnTo>
                      <a:pt x="932" y="1984"/>
                    </a:lnTo>
                    <a:lnTo>
                      <a:pt x="937" y="1984"/>
                    </a:lnTo>
                    <a:lnTo>
                      <a:pt x="943" y="1984"/>
                    </a:lnTo>
                    <a:lnTo>
                      <a:pt x="950" y="1981"/>
                    </a:lnTo>
                    <a:lnTo>
                      <a:pt x="955" y="1978"/>
                    </a:lnTo>
                    <a:lnTo>
                      <a:pt x="961" y="1976"/>
                    </a:lnTo>
                    <a:lnTo>
                      <a:pt x="967" y="1976"/>
                    </a:lnTo>
                    <a:lnTo>
                      <a:pt x="973" y="1976"/>
                    </a:lnTo>
                    <a:lnTo>
                      <a:pt x="979" y="1976"/>
                    </a:lnTo>
                    <a:lnTo>
                      <a:pt x="985" y="1978"/>
                    </a:lnTo>
                    <a:lnTo>
                      <a:pt x="990" y="1980"/>
                    </a:lnTo>
                    <a:lnTo>
                      <a:pt x="996" y="1981"/>
                    </a:lnTo>
                    <a:lnTo>
                      <a:pt x="1003" y="1981"/>
                    </a:lnTo>
                    <a:lnTo>
                      <a:pt x="1008" y="1980"/>
                    </a:lnTo>
                    <a:lnTo>
                      <a:pt x="1014" y="1978"/>
                    </a:lnTo>
                    <a:lnTo>
                      <a:pt x="1020" y="1977"/>
                    </a:lnTo>
                    <a:lnTo>
                      <a:pt x="1026" y="1976"/>
                    </a:lnTo>
                    <a:lnTo>
                      <a:pt x="1032" y="1976"/>
                    </a:lnTo>
                    <a:lnTo>
                      <a:pt x="1038" y="1973"/>
                    </a:lnTo>
                    <a:lnTo>
                      <a:pt x="1043" y="1970"/>
                    </a:lnTo>
                    <a:lnTo>
                      <a:pt x="1050" y="1968"/>
                    </a:lnTo>
                    <a:lnTo>
                      <a:pt x="1056" y="1963"/>
                    </a:lnTo>
                    <a:lnTo>
                      <a:pt x="1061" y="1963"/>
                    </a:lnTo>
                    <a:lnTo>
                      <a:pt x="1067" y="1963"/>
                    </a:lnTo>
                    <a:lnTo>
                      <a:pt x="1073" y="1964"/>
                    </a:lnTo>
                    <a:lnTo>
                      <a:pt x="1079" y="1966"/>
                    </a:lnTo>
                    <a:lnTo>
                      <a:pt x="1085" y="1968"/>
                    </a:lnTo>
                    <a:lnTo>
                      <a:pt x="1091" y="1969"/>
                    </a:lnTo>
                    <a:lnTo>
                      <a:pt x="1096" y="1970"/>
                    </a:lnTo>
                    <a:lnTo>
                      <a:pt x="1103" y="1970"/>
                    </a:lnTo>
                    <a:lnTo>
                      <a:pt x="1109" y="1969"/>
                    </a:lnTo>
                    <a:lnTo>
                      <a:pt x="1114" y="1968"/>
                    </a:lnTo>
                    <a:lnTo>
                      <a:pt x="1120" y="1967"/>
                    </a:lnTo>
                    <a:lnTo>
                      <a:pt x="1126" y="1967"/>
                    </a:lnTo>
                    <a:lnTo>
                      <a:pt x="1132" y="1967"/>
                    </a:lnTo>
                    <a:lnTo>
                      <a:pt x="1138" y="1967"/>
                    </a:lnTo>
                    <a:lnTo>
                      <a:pt x="1144" y="1968"/>
                    </a:lnTo>
                    <a:lnTo>
                      <a:pt x="1149" y="1969"/>
                    </a:lnTo>
                    <a:lnTo>
                      <a:pt x="1156" y="1971"/>
                    </a:lnTo>
                    <a:lnTo>
                      <a:pt x="1162" y="1973"/>
                    </a:lnTo>
                    <a:lnTo>
                      <a:pt x="1167" y="1971"/>
                    </a:lnTo>
                    <a:lnTo>
                      <a:pt x="1173" y="1968"/>
                    </a:lnTo>
                    <a:lnTo>
                      <a:pt x="1179" y="1962"/>
                    </a:lnTo>
                    <a:lnTo>
                      <a:pt x="1185" y="1958"/>
                    </a:lnTo>
                    <a:lnTo>
                      <a:pt x="1191" y="1946"/>
                    </a:lnTo>
                    <a:lnTo>
                      <a:pt x="1197" y="1934"/>
                    </a:lnTo>
                    <a:lnTo>
                      <a:pt x="1202" y="1914"/>
                    </a:lnTo>
                    <a:lnTo>
                      <a:pt x="1209" y="1900"/>
                    </a:lnTo>
                    <a:lnTo>
                      <a:pt x="1215" y="1884"/>
                    </a:lnTo>
                    <a:lnTo>
                      <a:pt x="1220" y="1879"/>
                    </a:lnTo>
                    <a:lnTo>
                      <a:pt x="1226" y="1880"/>
                    </a:lnTo>
                    <a:lnTo>
                      <a:pt x="1233" y="1886"/>
                    </a:lnTo>
                    <a:lnTo>
                      <a:pt x="1238" y="1896"/>
                    </a:lnTo>
                    <a:lnTo>
                      <a:pt x="1244" y="1913"/>
                    </a:lnTo>
                    <a:lnTo>
                      <a:pt x="1250" y="1926"/>
                    </a:lnTo>
                    <a:lnTo>
                      <a:pt x="1256" y="1927"/>
                    </a:lnTo>
                    <a:lnTo>
                      <a:pt x="1262" y="1922"/>
                    </a:lnTo>
                    <a:lnTo>
                      <a:pt x="1268" y="1905"/>
                    </a:lnTo>
                    <a:lnTo>
                      <a:pt x="1273" y="1880"/>
                    </a:lnTo>
                    <a:lnTo>
                      <a:pt x="1279" y="1798"/>
                    </a:lnTo>
                    <a:lnTo>
                      <a:pt x="1286" y="1697"/>
                    </a:lnTo>
                    <a:lnTo>
                      <a:pt x="1291" y="1479"/>
                    </a:lnTo>
                    <a:lnTo>
                      <a:pt x="1297" y="1321"/>
                    </a:lnTo>
                    <a:lnTo>
                      <a:pt x="1303" y="1147"/>
                    </a:lnTo>
                    <a:lnTo>
                      <a:pt x="1309" y="1112"/>
                    </a:lnTo>
                    <a:lnTo>
                      <a:pt x="1315" y="1121"/>
                    </a:lnTo>
                    <a:lnTo>
                      <a:pt x="1321" y="1187"/>
                    </a:lnTo>
                    <a:lnTo>
                      <a:pt x="1326" y="1295"/>
                    </a:lnTo>
                    <a:lnTo>
                      <a:pt x="1332" y="1478"/>
                    </a:lnTo>
                    <a:lnTo>
                      <a:pt x="1339" y="1586"/>
                    </a:lnTo>
                    <a:lnTo>
                      <a:pt x="1344" y="1712"/>
                    </a:lnTo>
                    <a:lnTo>
                      <a:pt x="1350" y="1794"/>
                    </a:lnTo>
                    <a:lnTo>
                      <a:pt x="1356" y="1831"/>
                    </a:lnTo>
                    <a:lnTo>
                      <a:pt x="1362" y="1868"/>
                    </a:lnTo>
                    <a:lnTo>
                      <a:pt x="1368" y="1884"/>
                    </a:lnTo>
                    <a:lnTo>
                      <a:pt x="1374" y="1901"/>
                    </a:lnTo>
                    <a:lnTo>
                      <a:pt x="1379" y="1910"/>
                    </a:lnTo>
                    <a:lnTo>
                      <a:pt x="1385" y="1919"/>
                    </a:lnTo>
                    <a:lnTo>
                      <a:pt x="1392" y="1925"/>
                    </a:lnTo>
                    <a:lnTo>
                      <a:pt x="1397" y="1931"/>
                    </a:lnTo>
                    <a:lnTo>
                      <a:pt x="1403" y="1932"/>
                    </a:lnTo>
                    <a:lnTo>
                      <a:pt x="1409" y="1931"/>
                    </a:lnTo>
                    <a:lnTo>
                      <a:pt x="1415" y="1929"/>
                    </a:lnTo>
                    <a:lnTo>
                      <a:pt x="1421" y="1928"/>
                    </a:lnTo>
                    <a:lnTo>
                      <a:pt x="1427" y="1926"/>
                    </a:lnTo>
                    <a:lnTo>
                      <a:pt x="1432" y="1922"/>
                    </a:lnTo>
                    <a:lnTo>
                      <a:pt x="1439" y="1918"/>
                    </a:lnTo>
                    <a:lnTo>
                      <a:pt x="1445" y="1914"/>
                    </a:lnTo>
                    <a:lnTo>
                      <a:pt x="1450" y="1912"/>
                    </a:lnTo>
                    <a:lnTo>
                      <a:pt x="1456" y="1911"/>
                    </a:lnTo>
                    <a:lnTo>
                      <a:pt x="1462" y="1911"/>
                    </a:lnTo>
                    <a:lnTo>
                      <a:pt x="1468" y="1912"/>
                    </a:lnTo>
                    <a:lnTo>
                      <a:pt x="1474" y="1911"/>
                    </a:lnTo>
                    <a:lnTo>
                      <a:pt x="1480" y="1909"/>
                    </a:lnTo>
                    <a:lnTo>
                      <a:pt x="1485" y="1908"/>
                    </a:lnTo>
                    <a:lnTo>
                      <a:pt x="1492" y="1908"/>
                    </a:lnTo>
                    <a:lnTo>
                      <a:pt x="1498" y="1910"/>
                    </a:lnTo>
                    <a:lnTo>
                      <a:pt x="1503" y="1907"/>
                    </a:lnTo>
                    <a:lnTo>
                      <a:pt x="1509" y="1887"/>
                    </a:lnTo>
                    <a:lnTo>
                      <a:pt x="1515" y="1810"/>
                    </a:lnTo>
                    <a:lnTo>
                      <a:pt x="1521" y="1710"/>
                    </a:lnTo>
                    <a:lnTo>
                      <a:pt x="1527" y="1486"/>
                    </a:lnTo>
                    <a:lnTo>
                      <a:pt x="1533" y="1214"/>
                    </a:lnTo>
                    <a:lnTo>
                      <a:pt x="1538" y="1049"/>
                    </a:lnTo>
                    <a:lnTo>
                      <a:pt x="1545" y="897"/>
                    </a:lnTo>
                    <a:lnTo>
                      <a:pt x="1551" y="880"/>
                    </a:lnTo>
                    <a:lnTo>
                      <a:pt x="1556" y="897"/>
                    </a:lnTo>
                    <a:lnTo>
                      <a:pt x="1562" y="971"/>
                    </a:lnTo>
                    <a:lnTo>
                      <a:pt x="1568" y="1084"/>
                    </a:lnTo>
                    <a:lnTo>
                      <a:pt x="1574" y="1283"/>
                    </a:lnTo>
                    <a:lnTo>
                      <a:pt x="1580" y="1412"/>
                    </a:lnTo>
                    <a:lnTo>
                      <a:pt x="1586" y="1577"/>
                    </a:lnTo>
                    <a:lnTo>
                      <a:pt x="1591" y="1661"/>
                    </a:lnTo>
                    <a:lnTo>
                      <a:pt x="1598" y="1756"/>
                    </a:lnTo>
                    <a:lnTo>
                      <a:pt x="1604" y="1802"/>
                    </a:lnTo>
                    <a:lnTo>
                      <a:pt x="1609" y="1851"/>
                    </a:lnTo>
                    <a:lnTo>
                      <a:pt x="1615" y="1872"/>
                    </a:lnTo>
                    <a:lnTo>
                      <a:pt x="1622" y="1895"/>
                    </a:lnTo>
                    <a:lnTo>
                      <a:pt x="1627" y="1909"/>
                    </a:lnTo>
                    <a:lnTo>
                      <a:pt x="1633" y="1914"/>
                    </a:lnTo>
                    <a:lnTo>
                      <a:pt x="1639" y="1917"/>
                    </a:lnTo>
                    <a:lnTo>
                      <a:pt x="1645" y="1911"/>
                    </a:lnTo>
                    <a:lnTo>
                      <a:pt x="1651" y="1908"/>
                    </a:lnTo>
                    <a:lnTo>
                      <a:pt x="1657" y="1902"/>
                    </a:lnTo>
                    <a:lnTo>
                      <a:pt x="1662" y="1901"/>
                    </a:lnTo>
                    <a:lnTo>
                      <a:pt x="1668" y="1900"/>
                    </a:lnTo>
                    <a:lnTo>
                      <a:pt x="1675" y="1900"/>
                    </a:lnTo>
                    <a:lnTo>
                      <a:pt x="1680" y="1900"/>
                    </a:lnTo>
                    <a:lnTo>
                      <a:pt x="1686" y="1901"/>
                    </a:lnTo>
                    <a:lnTo>
                      <a:pt x="1692" y="1901"/>
                    </a:lnTo>
                    <a:lnTo>
                      <a:pt x="1698" y="1902"/>
                    </a:lnTo>
                    <a:lnTo>
                      <a:pt x="1704" y="1903"/>
                    </a:lnTo>
                    <a:lnTo>
                      <a:pt x="1710" y="1906"/>
                    </a:lnTo>
                    <a:lnTo>
                      <a:pt x="1715" y="1909"/>
                    </a:lnTo>
                    <a:lnTo>
                      <a:pt x="1721" y="1912"/>
                    </a:lnTo>
                    <a:lnTo>
                      <a:pt x="1728" y="1916"/>
                    </a:lnTo>
                    <a:lnTo>
                      <a:pt x="1733" y="1918"/>
                    </a:lnTo>
                    <a:lnTo>
                      <a:pt x="1739" y="1919"/>
                    </a:lnTo>
                    <a:lnTo>
                      <a:pt x="1745" y="1920"/>
                    </a:lnTo>
                    <a:lnTo>
                      <a:pt x="1751" y="1922"/>
                    </a:lnTo>
                    <a:lnTo>
                      <a:pt x="1757" y="1925"/>
                    </a:lnTo>
                    <a:lnTo>
                      <a:pt x="1763" y="1929"/>
                    </a:lnTo>
                    <a:lnTo>
                      <a:pt x="1768" y="1927"/>
                    </a:lnTo>
                    <a:lnTo>
                      <a:pt x="1774" y="1922"/>
                    </a:lnTo>
                    <a:lnTo>
                      <a:pt x="1781" y="1904"/>
                    </a:lnTo>
                    <a:lnTo>
                      <a:pt x="1786" y="1885"/>
                    </a:lnTo>
                    <a:lnTo>
                      <a:pt x="1792" y="1846"/>
                    </a:lnTo>
                    <a:lnTo>
                      <a:pt x="1798" y="1818"/>
                    </a:lnTo>
                    <a:lnTo>
                      <a:pt x="1804" y="1777"/>
                    </a:lnTo>
                    <a:lnTo>
                      <a:pt x="1810" y="1758"/>
                    </a:lnTo>
                    <a:lnTo>
                      <a:pt x="1816" y="1745"/>
                    </a:lnTo>
                    <a:lnTo>
                      <a:pt x="1821" y="1747"/>
                    </a:lnTo>
                    <a:lnTo>
                      <a:pt x="1828" y="1755"/>
                    </a:lnTo>
                    <a:lnTo>
                      <a:pt x="1834" y="1770"/>
                    </a:lnTo>
                    <a:lnTo>
                      <a:pt x="1839" y="1799"/>
                    </a:lnTo>
                    <a:lnTo>
                      <a:pt x="1845" y="1819"/>
                    </a:lnTo>
                    <a:lnTo>
                      <a:pt x="1851" y="1846"/>
                    </a:lnTo>
                    <a:lnTo>
                      <a:pt x="1857" y="1860"/>
                    </a:lnTo>
                    <a:lnTo>
                      <a:pt x="1863" y="1878"/>
                    </a:lnTo>
                    <a:lnTo>
                      <a:pt x="1869" y="1888"/>
                    </a:lnTo>
                    <a:lnTo>
                      <a:pt x="1874" y="1900"/>
                    </a:lnTo>
                    <a:lnTo>
                      <a:pt x="1881" y="1905"/>
                    </a:lnTo>
                    <a:lnTo>
                      <a:pt x="1887" y="1905"/>
                    </a:lnTo>
                    <a:lnTo>
                      <a:pt x="1892" y="1885"/>
                    </a:lnTo>
                    <a:lnTo>
                      <a:pt x="1898" y="1856"/>
                    </a:lnTo>
                    <a:lnTo>
                      <a:pt x="1904" y="1768"/>
                    </a:lnTo>
                    <a:lnTo>
                      <a:pt x="1910" y="1602"/>
                    </a:lnTo>
                    <a:lnTo>
                      <a:pt x="1916" y="1436"/>
                    </a:lnTo>
                    <a:lnTo>
                      <a:pt x="1922" y="1110"/>
                    </a:lnTo>
                    <a:lnTo>
                      <a:pt x="1927" y="855"/>
                    </a:lnTo>
                    <a:lnTo>
                      <a:pt x="1934" y="473"/>
                    </a:lnTo>
                    <a:lnTo>
                      <a:pt x="1940" y="258"/>
                    </a:lnTo>
                    <a:lnTo>
                      <a:pt x="1945" y="48"/>
                    </a:lnTo>
                    <a:lnTo>
                      <a:pt x="1951" y="0"/>
                    </a:lnTo>
                    <a:lnTo>
                      <a:pt x="1957" y="7"/>
                    </a:lnTo>
                    <a:lnTo>
                      <a:pt x="1963" y="75"/>
                    </a:lnTo>
                    <a:lnTo>
                      <a:pt x="1969" y="201"/>
                    </a:lnTo>
                    <a:lnTo>
                      <a:pt x="1975" y="462"/>
                    </a:lnTo>
                    <a:lnTo>
                      <a:pt x="1980" y="654"/>
                    </a:lnTo>
                    <a:lnTo>
                      <a:pt x="1987" y="934"/>
                    </a:lnTo>
                    <a:lnTo>
                      <a:pt x="1993" y="1101"/>
                    </a:lnTo>
                    <a:lnTo>
                      <a:pt x="1998" y="1312"/>
                    </a:lnTo>
                    <a:lnTo>
                      <a:pt x="2004" y="1423"/>
                    </a:lnTo>
                    <a:lnTo>
                      <a:pt x="2011" y="1553"/>
                    </a:lnTo>
                    <a:lnTo>
                      <a:pt x="2016" y="1643"/>
                    </a:lnTo>
                    <a:lnTo>
                      <a:pt x="2022" y="1686"/>
                    </a:lnTo>
                    <a:lnTo>
                      <a:pt x="2028" y="1732"/>
                    </a:lnTo>
                    <a:lnTo>
                      <a:pt x="2033" y="1754"/>
                    </a:lnTo>
                    <a:lnTo>
                      <a:pt x="2040" y="1779"/>
                    </a:lnTo>
                    <a:lnTo>
                      <a:pt x="2046" y="1793"/>
                    </a:lnTo>
                    <a:lnTo>
                      <a:pt x="2051" y="1812"/>
                    </a:lnTo>
                    <a:lnTo>
                      <a:pt x="2057" y="1823"/>
                    </a:lnTo>
                    <a:lnTo>
                      <a:pt x="2064" y="1837"/>
                    </a:lnTo>
                    <a:lnTo>
                      <a:pt x="2069" y="1845"/>
                    </a:lnTo>
                    <a:lnTo>
                      <a:pt x="2075" y="1854"/>
                    </a:lnTo>
                    <a:lnTo>
                      <a:pt x="2081" y="1858"/>
                    </a:lnTo>
                    <a:lnTo>
                      <a:pt x="2087" y="1860"/>
                    </a:lnTo>
                    <a:lnTo>
                      <a:pt x="2093" y="1857"/>
                    </a:lnTo>
                    <a:lnTo>
                      <a:pt x="2099" y="1851"/>
                    </a:lnTo>
                    <a:lnTo>
                      <a:pt x="2104" y="1829"/>
                    </a:lnTo>
                    <a:lnTo>
                      <a:pt x="2110" y="1783"/>
                    </a:lnTo>
                    <a:lnTo>
                      <a:pt x="2117" y="1731"/>
                    </a:lnTo>
                    <a:lnTo>
                      <a:pt x="2122" y="1609"/>
                    </a:lnTo>
                    <a:lnTo>
                      <a:pt x="2128" y="1494"/>
                    </a:lnTo>
                    <a:lnTo>
                      <a:pt x="2134" y="1275"/>
                    </a:lnTo>
                    <a:lnTo>
                      <a:pt x="2140" y="1112"/>
                    </a:lnTo>
                    <a:lnTo>
                      <a:pt x="2146" y="867"/>
                    </a:lnTo>
                    <a:lnTo>
                      <a:pt x="2152" y="728"/>
                    </a:lnTo>
                    <a:lnTo>
                      <a:pt x="2157" y="585"/>
                    </a:lnTo>
                    <a:lnTo>
                      <a:pt x="2163" y="547"/>
                    </a:lnTo>
                    <a:lnTo>
                      <a:pt x="2170" y="546"/>
                    </a:lnTo>
                    <a:lnTo>
                      <a:pt x="2175" y="580"/>
                    </a:lnTo>
                    <a:lnTo>
                      <a:pt x="2181" y="655"/>
                    </a:lnTo>
                    <a:lnTo>
                      <a:pt x="2187" y="817"/>
                    </a:lnTo>
                    <a:lnTo>
                      <a:pt x="2193" y="944"/>
                    </a:lnTo>
                    <a:lnTo>
                      <a:pt x="2199" y="1137"/>
                    </a:lnTo>
                    <a:lnTo>
                      <a:pt x="2205" y="1312"/>
                    </a:lnTo>
                    <a:lnTo>
                      <a:pt x="2210" y="1412"/>
                    </a:lnTo>
                    <a:lnTo>
                      <a:pt x="2216" y="1530"/>
                    </a:lnTo>
                    <a:lnTo>
                      <a:pt x="2223" y="1588"/>
                    </a:lnTo>
                    <a:lnTo>
                      <a:pt x="2228" y="1644"/>
                    </a:lnTo>
                    <a:lnTo>
                      <a:pt x="2234" y="1644"/>
                    </a:lnTo>
                    <a:lnTo>
                      <a:pt x="2240" y="1610"/>
                    </a:lnTo>
                    <a:lnTo>
                      <a:pt x="2246" y="1519"/>
                    </a:lnTo>
                    <a:lnTo>
                      <a:pt x="2252" y="1435"/>
                    </a:lnTo>
                    <a:lnTo>
                      <a:pt x="2258" y="1288"/>
                    </a:lnTo>
                    <a:lnTo>
                      <a:pt x="2263" y="1189"/>
                    </a:lnTo>
                    <a:lnTo>
                      <a:pt x="2270" y="1065"/>
                    </a:lnTo>
                    <a:lnTo>
                      <a:pt x="2276" y="1011"/>
                    </a:lnTo>
                    <a:lnTo>
                      <a:pt x="2281" y="982"/>
                    </a:lnTo>
                    <a:lnTo>
                      <a:pt x="2287" y="988"/>
                    </a:lnTo>
                    <a:lnTo>
                      <a:pt x="2293" y="999"/>
                    </a:lnTo>
                    <a:lnTo>
                      <a:pt x="2299" y="1066"/>
                    </a:lnTo>
                    <a:lnTo>
                      <a:pt x="2305" y="1170"/>
                    </a:lnTo>
                    <a:lnTo>
                      <a:pt x="2311" y="1247"/>
                    </a:lnTo>
                    <a:lnTo>
                      <a:pt x="2316" y="1366"/>
                    </a:lnTo>
                    <a:lnTo>
                      <a:pt x="2323" y="1440"/>
                    </a:lnTo>
                    <a:lnTo>
                      <a:pt x="2329" y="1539"/>
                    </a:lnTo>
                    <a:lnTo>
                      <a:pt x="2334" y="1596"/>
                    </a:lnTo>
                    <a:lnTo>
                      <a:pt x="2340" y="1668"/>
                    </a:lnTo>
                    <a:lnTo>
                      <a:pt x="2346" y="1706"/>
                    </a:lnTo>
                    <a:lnTo>
                      <a:pt x="2352" y="1754"/>
                    </a:lnTo>
                    <a:lnTo>
                      <a:pt x="2358" y="1781"/>
                    </a:lnTo>
                    <a:lnTo>
                      <a:pt x="2364" y="1814"/>
                    </a:lnTo>
                    <a:lnTo>
                      <a:pt x="2369" y="1831"/>
                    </a:lnTo>
                    <a:lnTo>
                      <a:pt x="2376" y="1852"/>
                    </a:lnTo>
                    <a:lnTo>
                      <a:pt x="2382" y="1863"/>
                    </a:lnTo>
                    <a:lnTo>
                      <a:pt x="2387" y="1877"/>
                    </a:lnTo>
                    <a:lnTo>
                      <a:pt x="2393" y="1887"/>
                    </a:lnTo>
                    <a:lnTo>
                      <a:pt x="2400" y="1891"/>
                    </a:lnTo>
                    <a:lnTo>
                      <a:pt x="2405" y="1893"/>
                    </a:lnTo>
                    <a:lnTo>
                      <a:pt x="2411" y="1893"/>
                    </a:lnTo>
                    <a:lnTo>
                      <a:pt x="2417" y="1892"/>
                    </a:lnTo>
                    <a:lnTo>
                      <a:pt x="2422" y="1888"/>
                    </a:lnTo>
                    <a:lnTo>
                      <a:pt x="2429" y="1887"/>
                    </a:lnTo>
                    <a:lnTo>
                      <a:pt x="2435" y="1886"/>
                    </a:lnTo>
                    <a:lnTo>
                      <a:pt x="2440" y="1886"/>
                    </a:lnTo>
                    <a:lnTo>
                      <a:pt x="2446" y="1887"/>
                    </a:lnTo>
                    <a:lnTo>
                      <a:pt x="2453" y="1889"/>
                    </a:lnTo>
                    <a:lnTo>
                      <a:pt x="2458" y="1892"/>
                    </a:lnTo>
                    <a:lnTo>
                      <a:pt x="2464" y="1896"/>
                    </a:lnTo>
                    <a:lnTo>
                      <a:pt x="2470" y="1901"/>
                    </a:lnTo>
                    <a:lnTo>
                      <a:pt x="2476" y="1907"/>
                    </a:lnTo>
                    <a:lnTo>
                      <a:pt x="2482" y="1910"/>
                    </a:lnTo>
                    <a:lnTo>
                      <a:pt x="2488" y="1917"/>
                    </a:lnTo>
                    <a:lnTo>
                      <a:pt x="2493" y="1920"/>
                    </a:lnTo>
                    <a:lnTo>
                      <a:pt x="2499" y="1923"/>
                    </a:lnTo>
                    <a:lnTo>
                      <a:pt x="2506" y="1924"/>
                    </a:lnTo>
                    <a:lnTo>
                      <a:pt x="2511" y="1921"/>
                    </a:lnTo>
                    <a:lnTo>
                      <a:pt x="2517" y="1918"/>
                    </a:lnTo>
                    <a:lnTo>
                      <a:pt x="2523" y="1914"/>
                    </a:lnTo>
                    <a:lnTo>
                      <a:pt x="2529" y="1910"/>
                    </a:lnTo>
                    <a:lnTo>
                      <a:pt x="2535" y="1903"/>
                    </a:lnTo>
                    <a:lnTo>
                      <a:pt x="2541" y="1899"/>
                    </a:lnTo>
                    <a:lnTo>
                      <a:pt x="2546" y="1893"/>
                    </a:lnTo>
                    <a:lnTo>
                      <a:pt x="2552" y="1891"/>
                    </a:lnTo>
                    <a:lnTo>
                      <a:pt x="2559" y="1888"/>
                    </a:lnTo>
                    <a:lnTo>
                      <a:pt x="2564" y="1887"/>
                    </a:lnTo>
                    <a:lnTo>
                      <a:pt x="2570" y="1887"/>
                    </a:lnTo>
                    <a:lnTo>
                      <a:pt x="2576" y="1888"/>
                    </a:lnTo>
                    <a:lnTo>
                      <a:pt x="2582" y="1890"/>
                    </a:lnTo>
                    <a:lnTo>
                      <a:pt x="2588" y="1893"/>
                    </a:lnTo>
                    <a:lnTo>
                      <a:pt x="2594" y="1899"/>
                    </a:lnTo>
                    <a:lnTo>
                      <a:pt x="2599" y="1903"/>
                    </a:lnTo>
                    <a:lnTo>
                      <a:pt x="2605" y="1909"/>
                    </a:lnTo>
                    <a:lnTo>
                      <a:pt x="2612" y="1912"/>
                    </a:lnTo>
                    <a:lnTo>
                      <a:pt x="2617" y="1918"/>
                    </a:lnTo>
                    <a:lnTo>
                      <a:pt x="2623" y="1918"/>
                    </a:lnTo>
                    <a:lnTo>
                      <a:pt x="2629" y="1920"/>
                    </a:lnTo>
                    <a:lnTo>
                      <a:pt x="2635" y="1917"/>
                    </a:lnTo>
                    <a:lnTo>
                      <a:pt x="2641" y="1914"/>
                    </a:lnTo>
                    <a:lnTo>
                      <a:pt x="2647" y="1908"/>
                    </a:lnTo>
                    <a:lnTo>
                      <a:pt x="2652" y="1902"/>
                    </a:lnTo>
                    <a:lnTo>
                      <a:pt x="2659" y="1895"/>
                    </a:lnTo>
                    <a:lnTo>
                      <a:pt x="2665" y="1891"/>
                    </a:lnTo>
                    <a:lnTo>
                      <a:pt x="2670" y="1885"/>
                    </a:lnTo>
                    <a:lnTo>
                      <a:pt x="2676" y="1882"/>
                    </a:lnTo>
                    <a:lnTo>
                      <a:pt x="2682" y="1881"/>
                    </a:lnTo>
                    <a:lnTo>
                      <a:pt x="2688" y="1881"/>
                    </a:lnTo>
                    <a:lnTo>
                      <a:pt x="2694" y="1882"/>
                    </a:lnTo>
                    <a:lnTo>
                      <a:pt x="2700" y="1884"/>
                    </a:lnTo>
                    <a:lnTo>
                      <a:pt x="2705" y="1888"/>
                    </a:lnTo>
                    <a:lnTo>
                      <a:pt x="2712" y="1893"/>
                    </a:lnTo>
                    <a:lnTo>
                      <a:pt x="2718" y="1900"/>
                    </a:lnTo>
                    <a:lnTo>
                      <a:pt x="2723" y="1905"/>
                    </a:lnTo>
                    <a:lnTo>
                      <a:pt x="2729" y="1912"/>
                    </a:lnTo>
                    <a:lnTo>
                      <a:pt x="2735" y="1916"/>
                    </a:lnTo>
                    <a:lnTo>
                      <a:pt x="2741" y="1921"/>
                    </a:lnTo>
                    <a:lnTo>
                      <a:pt x="2747" y="1923"/>
                    </a:lnTo>
                    <a:lnTo>
                      <a:pt x="2753" y="1926"/>
                    </a:lnTo>
                    <a:lnTo>
                      <a:pt x="2758" y="1926"/>
                    </a:lnTo>
                    <a:lnTo>
                      <a:pt x="2765" y="1926"/>
                    </a:lnTo>
                    <a:lnTo>
                      <a:pt x="2771" y="1926"/>
                    </a:lnTo>
                    <a:lnTo>
                      <a:pt x="2776" y="1926"/>
                    </a:lnTo>
                    <a:lnTo>
                      <a:pt x="2782" y="1926"/>
                    </a:lnTo>
                    <a:lnTo>
                      <a:pt x="2788" y="1926"/>
                    </a:lnTo>
                    <a:lnTo>
                      <a:pt x="2794" y="1926"/>
                    </a:lnTo>
                    <a:lnTo>
                      <a:pt x="2800" y="1924"/>
                    </a:lnTo>
                    <a:lnTo>
                      <a:pt x="2806" y="1923"/>
                    </a:lnTo>
                    <a:lnTo>
                      <a:pt x="2811" y="1920"/>
                    </a:lnTo>
                    <a:lnTo>
                      <a:pt x="2818" y="1918"/>
                    </a:lnTo>
                    <a:moveTo>
                      <a:pt x="0" y="2008"/>
                    </a:moveTo>
                  </a:path>
                </a:pathLst>
              </a:custGeom>
              <a:noFill/>
              <a:ln w="11113" cap="flat">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6" name="Freeform 51"/>
              <p:cNvSpPr>
                <a:spLocks noEditPoints="1"/>
              </p:cNvSpPr>
              <p:nvPr/>
            </p:nvSpPr>
            <p:spPr bwMode="auto">
              <a:xfrm>
                <a:off x="6923088" y="2384425"/>
                <a:ext cx="1160462" cy="1211263"/>
              </a:xfrm>
              <a:custGeom>
                <a:avLst/>
                <a:gdLst>
                  <a:gd name="T0" fmla="*/ 2229 w 3197"/>
                  <a:gd name="T1" fmla="*/ 3170 h 3331"/>
                  <a:gd name="T2" fmla="*/ 2285 w 3197"/>
                  <a:gd name="T3" fmla="*/ 3252 h 3331"/>
                  <a:gd name="T4" fmla="*/ 2338 w 3197"/>
                  <a:gd name="T5" fmla="*/ 3293 h 3331"/>
                  <a:gd name="T6" fmla="*/ 2393 w 3197"/>
                  <a:gd name="T7" fmla="*/ 3289 h 3331"/>
                  <a:gd name="T8" fmla="*/ 2449 w 3197"/>
                  <a:gd name="T9" fmla="*/ 3282 h 3331"/>
                  <a:gd name="T10" fmla="*/ 2502 w 3197"/>
                  <a:gd name="T11" fmla="*/ 3279 h 3331"/>
                  <a:gd name="T12" fmla="*/ 2557 w 3197"/>
                  <a:gd name="T13" fmla="*/ 3293 h 3331"/>
                  <a:gd name="T14" fmla="*/ 2611 w 3197"/>
                  <a:gd name="T15" fmla="*/ 3296 h 3331"/>
                  <a:gd name="T16" fmla="*/ 2666 w 3197"/>
                  <a:gd name="T17" fmla="*/ 3299 h 3331"/>
                  <a:gd name="T18" fmla="*/ 2721 w 3197"/>
                  <a:gd name="T19" fmla="*/ 3300 h 3331"/>
                  <a:gd name="T20" fmla="*/ 2775 w 3197"/>
                  <a:gd name="T21" fmla="*/ 3296 h 3331"/>
                  <a:gd name="T22" fmla="*/ 2829 w 3197"/>
                  <a:gd name="T23" fmla="*/ 3299 h 3331"/>
                  <a:gd name="T24" fmla="*/ 2885 w 3197"/>
                  <a:gd name="T25" fmla="*/ 3284 h 3331"/>
                  <a:gd name="T26" fmla="*/ 2939 w 3197"/>
                  <a:gd name="T27" fmla="*/ 3279 h 3331"/>
                  <a:gd name="T28" fmla="*/ 2993 w 3197"/>
                  <a:gd name="T29" fmla="*/ 3287 h 3331"/>
                  <a:gd name="T30" fmla="*/ 3048 w 3197"/>
                  <a:gd name="T31" fmla="*/ 3299 h 3331"/>
                  <a:gd name="T32" fmla="*/ 3102 w 3197"/>
                  <a:gd name="T33" fmla="*/ 3308 h 3331"/>
                  <a:gd name="T34" fmla="*/ 3157 w 3197"/>
                  <a:gd name="T35" fmla="*/ 3309 h 3331"/>
                  <a:gd name="T36" fmla="*/ 9 w 3197"/>
                  <a:gd name="T37" fmla="*/ 3296 h 3331"/>
                  <a:gd name="T38" fmla="*/ 63 w 3197"/>
                  <a:gd name="T39" fmla="*/ 3313 h 3331"/>
                  <a:gd name="T40" fmla="*/ 119 w 3197"/>
                  <a:gd name="T41" fmla="*/ 3303 h 3331"/>
                  <a:gd name="T42" fmla="*/ 172 w 3197"/>
                  <a:gd name="T43" fmla="*/ 3269 h 3331"/>
                  <a:gd name="T44" fmla="*/ 227 w 3197"/>
                  <a:gd name="T45" fmla="*/ 3314 h 3331"/>
                  <a:gd name="T46" fmla="*/ 281 w 3197"/>
                  <a:gd name="T47" fmla="*/ 3328 h 3331"/>
                  <a:gd name="T48" fmla="*/ 336 w 3197"/>
                  <a:gd name="T49" fmla="*/ 3330 h 3331"/>
                  <a:gd name="T50" fmla="*/ 390 w 3197"/>
                  <a:gd name="T51" fmla="*/ 3328 h 3331"/>
                  <a:gd name="T52" fmla="*/ 445 w 3197"/>
                  <a:gd name="T53" fmla="*/ 3325 h 3331"/>
                  <a:gd name="T54" fmla="*/ 500 w 3197"/>
                  <a:gd name="T55" fmla="*/ 3302 h 3331"/>
                  <a:gd name="T56" fmla="*/ 554 w 3197"/>
                  <a:gd name="T57" fmla="*/ 1633 h 3331"/>
                  <a:gd name="T58" fmla="*/ 609 w 3197"/>
                  <a:gd name="T59" fmla="*/ 214 h 3331"/>
                  <a:gd name="T60" fmla="*/ 662 w 3197"/>
                  <a:gd name="T61" fmla="*/ 2529 h 3331"/>
                  <a:gd name="T62" fmla="*/ 718 w 3197"/>
                  <a:gd name="T63" fmla="*/ 3103 h 3331"/>
                  <a:gd name="T64" fmla="*/ 772 w 3197"/>
                  <a:gd name="T65" fmla="*/ 3093 h 3331"/>
                  <a:gd name="T66" fmla="*/ 826 w 3197"/>
                  <a:gd name="T67" fmla="*/ 2611 h 3331"/>
                  <a:gd name="T68" fmla="*/ 881 w 3197"/>
                  <a:gd name="T69" fmla="*/ 2845 h 3331"/>
                  <a:gd name="T70" fmla="*/ 936 w 3197"/>
                  <a:gd name="T71" fmla="*/ 3193 h 3331"/>
                  <a:gd name="T72" fmla="*/ 990 w 3197"/>
                  <a:gd name="T73" fmla="*/ 3275 h 3331"/>
                  <a:gd name="T74" fmla="*/ 1045 w 3197"/>
                  <a:gd name="T75" fmla="*/ 3293 h 3331"/>
                  <a:gd name="T76" fmla="*/ 1100 w 3197"/>
                  <a:gd name="T77" fmla="*/ 3301 h 3331"/>
                  <a:gd name="T78" fmla="*/ 1154 w 3197"/>
                  <a:gd name="T79" fmla="*/ 3303 h 3331"/>
                  <a:gd name="T80" fmla="*/ 1209 w 3197"/>
                  <a:gd name="T81" fmla="*/ 3302 h 3331"/>
                  <a:gd name="T82" fmla="*/ 1262 w 3197"/>
                  <a:gd name="T83" fmla="*/ 3291 h 3331"/>
                  <a:gd name="T84" fmla="*/ 1318 w 3197"/>
                  <a:gd name="T85" fmla="*/ 3296 h 3331"/>
                  <a:gd name="T86" fmla="*/ 1371 w 3197"/>
                  <a:gd name="T87" fmla="*/ 3299 h 3331"/>
                  <a:gd name="T88" fmla="*/ 1426 w 3197"/>
                  <a:gd name="T89" fmla="*/ 3195 h 3331"/>
                  <a:gd name="T90" fmla="*/ 1482 w 3197"/>
                  <a:gd name="T91" fmla="*/ 2982 h 3331"/>
                  <a:gd name="T92" fmla="*/ 1535 w 3197"/>
                  <a:gd name="T93" fmla="*/ 3161 h 3331"/>
                  <a:gd name="T94" fmla="*/ 1590 w 3197"/>
                  <a:gd name="T95" fmla="*/ 3192 h 3331"/>
                  <a:gd name="T96" fmla="*/ 1645 w 3197"/>
                  <a:gd name="T97" fmla="*/ 3241 h 3331"/>
                  <a:gd name="T98" fmla="*/ 1699 w 3197"/>
                  <a:gd name="T99" fmla="*/ 3271 h 3331"/>
                  <a:gd name="T100" fmla="*/ 1754 w 3197"/>
                  <a:gd name="T101" fmla="*/ 3264 h 3331"/>
                  <a:gd name="T102" fmla="*/ 1809 w 3197"/>
                  <a:gd name="T103" fmla="*/ 3271 h 3331"/>
                  <a:gd name="T104" fmla="*/ 1862 w 3197"/>
                  <a:gd name="T105" fmla="*/ 3281 h 3331"/>
                  <a:gd name="T106" fmla="*/ 1918 w 3197"/>
                  <a:gd name="T107" fmla="*/ 3289 h 3331"/>
                  <a:gd name="T108" fmla="*/ 1972 w 3197"/>
                  <a:gd name="T109" fmla="*/ 3275 h 3331"/>
                  <a:gd name="T110" fmla="*/ 2026 w 3197"/>
                  <a:gd name="T111" fmla="*/ 3267 h 3331"/>
                  <a:gd name="T112" fmla="*/ 2082 w 3197"/>
                  <a:gd name="T113" fmla="*/ 3235 h 3331"/>
                  <a:gd name="T114" fmla="*/ 2135 w 3197"/>
                  <a:gd name="T115" fmla="*/ 3272 h 33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197" h="3331">
                    <a:moveTo>
                      <a:pt x="2178" y="3249"/>
                    </a:moveTo>
                    <a:lnTo>
                      <a:pt x="2184" y="3237"/>
                    </a:lnTo>
                    <a:lnTo>
                      <a:pt x="2190" y="3228"/>
                    </a:lnTo>
                    <a:lnTo>
                      <a:pt x="2193" y="3222"/>
                    </a:lnTo>
                    <a:lnTo>
                      <a:pt x="2197" y="3211"/>
                    </a:lnTo>
                    <a:lnTo>
                      <a:pt x="2203" y="3204"/>
                    </a:lnTo>
                    <a:lnTo>
                      <a:pt x="2208" y="3193"/>
                    </a:lnTo>
                    <a:lnTo>
                      <a:pt x="2211" y="3187"/>
                    </a:lnTo>
                    <a:lnTo>
                      <a:pt x="2216" y="3179"/>
                    </a:lnTo>
                    <a:lnTo>
                      <a:pt x="2221" y="3175"/>
                    </a:lnTo>
                    <a:lnTo>
                      <a:pt x="2225" y="3171"/>
                    </a:lnTo>
                    <a:lnTo>
                      <a:pt x="2229" y="3170"/>
                    </a:lnTo>
                    <a:lnTo>
                      <a:pt x="2235" y="3170"/>
                    </a:lnTo>
                    <a:lnTo>
                      <a:pt x="2238" y="3171"/>
                    </a:lnTo>
                    <a:lnTo>
                      <a:pt x="2243" y="3175"/>
                    </a:lnTo>
                    <a:lnTo>
                      <a:pt x="2248" y="3180"/>
                    </a:lnTo>
                    <a:lnTo>
                      <a:pt x="2253" y="3188"/>
                    </a:lnTo>
                    <a:lnTo>
                      <a:pt x="2257" y="3195"/>
                    </a:lnTo>
                    <a:lnTo>
                      <a:pt x="2261" y="3207"/>
                    </a:lnTo>
                    <a:lnTo>
                      <a:pt x="2266" y="3215"/>
                    </a:lnTo>
                    <a:lnTo>
                      <a:pt x="2271" y="3227"/>
                    </a:lnTo>
                    <a:lnTo>
                      <a:pt x="2275" y="3234"/>
                    </a:lnTo>
                    <a:lnTo>
                      <a:pt x="2280" y="3246"/>
                    </a:lnTo>
                    <a:lnTo>
                      <a:pt x="2285" y="3252"/>
                    </a:lnTo>
                    <a:lnTo>
                      <a:pt x="2290" y="3260"/>
                    </a:lnTo>
                    <a:lnTo>
                      <a:pt x="2293" y="3266"/>
                    </a:lnTo>
                    <a:lnTo>
                      <a:pt x="2298" y="3272"/>
                    </a:lnTo>
                    <a:lnTo>
                      <a:pt x="2303" y="3277"/>
                    </a:lnTo>
                    <a:lnTo>
                      <a:pt x="2306" y="3282"/>
                    </a:lnTo>
                    <a:lnTo>
                      <a:pt x="2312" y="3284"/>
                    </a:lnTo>
                    <a:lnTo>
                      <a:pt x="2317" y="3288"/>
                    </a:lnTo>
                    <a:lnTo>
                      <a:pt x="2320" y="3289"/>
                    </a:lnTo>
                    <a:lnTo>
                      <a:pt x="2325" y="3291"/>
                    </a:lnTo>
                    <a:lnTo>
                      <a:pt x="2330" y="3293"/>
                    </a:lnTo>
                    <a:lnTo>
                      <a:pt x="2334" y="3293"/>
                    </a:lnTo>
                    <a:lnTo>
                      <a:pt x="2338" y="3293"/>
                    </a:lnTo>
                    <a:lnTo>
                      <a:pt x="2344" y="3293"/>
                    </a:lnTo>
                    <a:lnTo>
                      <a:pt x="2348" y="3293"/>
                    </a:lnTo>
                    <a:lnTo>
                      <a:pt x="2353" y="3293"/>
                    </a:lnTo>
                    <a:lnTo>
                      <a:pt x="2357" y="3293"/>
                    </a:lnTo>
                    <a:lnTo>
                      <a:pt x="2361" y="3291"/>
                    </a:lnTo>
                    <a:lnTo>
                      <a:pt x="2366" y="3291"/>
                    </a:lnTo>
                    <a:lnTo>
                      <a:pt x="2370" y="3290"/>
                    </a:lnTo>
                    <a:lnTo>
                      <a:pt x="2375" y="3290"/>
                    </a:lnTo>
                    <a:lnTo>
                      <a:pt x="2380" y="3289"/>
                    </a:lnTo>
                    <a:lnTo>
                      <a:pt x="2385" y="3289"/>
                    </a:lnTo>
                    <a:lnTo>
                      <a:pt x="2389" y="3289"/>
                    </a:lnTo>
                    <a:lnTo>
                      <a:pt x="2393" y="3289"/>
                    </a:lnTo>
                    <a:lnTo>
                      <a:pt x="2398" y="3288"/>
                    </a:lnTo>
                    <a:lnTo>
                      <a:pt x="2402" y="3288"/>
                    </a:lnTo>
                    <a:lnTo>
                      <a:pt x="2407" y="3288"/>
                    </a:lnTo>
                    <a:lnTo>
                      <a:pt x="2412" y="3288"/>
                    </a:lnTo>
                    <a:lnTo>
                      <a:pt x="2417" y="3287"/>
                    </a:lnTo>
                    <a:lnTo>
                      <a:pt x="2421" y="3287"/>
                    </a:lnTo>
                    <a:lnTo>
                      <a:pt x="2425" y="3285"/>
                    </a:lnTo>
                    <a:lnTo>
                      <a:pt x="2430" y="3284"/>
                    </a:lnTo>
                    <a:lnTo>
                      <a:pt x="2434" y="3284"/>
                    </a:lnTo>
                    <a:lnTo>
                      <a:pt x="2439" y="3284"/>
                    </a:lnTo>
                    <a:lnTo>
                      <a:pt x="2443" y="3283"/>
                    </a:lnTo>
                    <a:lnTo>
                      <a:pt x="2449" y="3282"/>
                    </a:lnTo>
                    <a:lnTo>
                      <a:pt x="2453" y="3282"/>
                    </a:lnTo>
                    <a:lnTo>
                      <a:pt x="2457" y="3281"/>
                    </a:lnTo>
                    <a:lnTo>
                      <a:pt x="2461" y="3279"/>
                    </a:lnTo>
                    <a:lnTo>
                      <a:pt x="2467" y="3278"/>
                    </a:lnTo>
                    <a:lnTo>
                      <a:pt x="2470" y="3277"/>
                    </a:lnTo>
                    <a:lnTo>
                      <a:pt x="2475" y="3277"/>
                    </a:lnTo>
                    <a:lnTo>
                      <a:pt x="2481" y="3277"/>
                    </a:lnTo>
                    <a:lnTo>
                      <a:pt x="2484" y="3277"/>
                    </a:lnTo>
                    <a:lnTo>
                      <a:pt x="2489" y="3277"/>
                    </a:lnTo>
                    <a:lnTo>
                      <a:pt x="2493" y="3277"/>
                    </a:lnTo>
                    <a:lnTo>
                      <a:pt x="2497" y="3278"/>
                    </a:lnTo>
                    <a:lnTo>
                      <a:pt x="2502" y="3279"/>
                    </a:lnTo>
                    <a:lnTo>
                      <a:pt x="2507" y="3279"/>
                    </a:lnTo>
                    <a:lnTo>
                      <a:pt x="2512" y="3282"/>
                    </a:lnTo>
                    <a:lnTo>
                      <a:pt x="2516" y="3282"/>
                    </a:lnTo>
                    <a:lnTo>
                      <a:pt x="2521" y="3284"/>
                    </a:lnTo>
                    <a:lnTo>
                      <a:pt x="2525" y="3284"/>
                    </a:lnTo>
                    <a:lnTo>
                      <a:pt x="2529" y="3288"/>
                    </a:lnTo>
                    <a:lnTo>
                      <a:pt x="2534" y="3288"/>
                    </a:lnTo>
                    <a:lnTo>
                      <a:pt x="2539" y="3289"/>
                    </a:lnTo>
                    <a:lnTo>
                      <a:pt x="2544" y="3290"/>
                    </a:lnTo>
                    <a:lnTo>
                      <a:pt x="2548" y="3291"/>
                    </a:lnTo>
                    <a:lnTo>
                      <a:pt x="2552" y="3293"/>
                    </a:lnTo>
                    <a:lnTo>
                      <a:pt x="2557" y="3293"/>
                    </a:lnTo>
                    <a:lnTo>
                      <a:pt x="2562" y="3293"/>
                    </a:lnTo>
                    <a:lnTo>
                      <a:pt x="2565" y="3293"/>
                    </a:lnTo>
                    <a:lnTo>
                      <a:pt x="2571" y="3294"/>
                    </a:lnTo>
                    <a:lnTo>
                      <a:pt x="2576" y="3294"/>
                    </a:lnTo>
                    <a:lnTo>
                      <a:pt x="2579" y="3294"/>
                    </a:lnTo>
                    <a:lnTo>
                      <a:pt x="2584" y="3294"/>
                    </a:lnTo>
                    <a:lnTo>
                      <a:pt x="2589" y="3295"/>
                    </a:lnTo>
                    <a:lnTo>
                      <a:pt x="2594" y="3295"/>
                    </a:lnTo>
                    <a:lnTo>
                      <a:pt x="2597" y="3296"/>
                    </a:lnTo>
                    <a:lnTo>
                      <a:pt x="2603" y="3296"/>
                    </a:lnTo>
                    <a:lnTo>
                      <a:pt x="2607" y="3296"/>
                    </a:lnTo>
                    <a:lnTo>
                      <a:pt x="2611" y="3296"/>
                    </a:lnTo>
                    <a:lnTo>
                      <a:pt x="2616" y="3296"/>
                    </a:lnTo>
                    <a:lnTo>
                      <a:pt x="2621" y="3296"/>
                    </a:lnTo>
                    <a:lnTo>
                      <a:pt x="2626" y="3296"/>
                    </a:lnTo>
                    <a:lnTo>
                      <a:pt x="2629" y="3297"/>
                    </a:lnTo>
                    <a:lnTo>
                      <a:pt x="2634" y="3297"/>
                    </a:lnTo>
                    <a:lnTo>
                      <a:pt x="2639" y="3297"/>
                    </a:lnTo>
                    <a:lnTo>
                      <a:pt x="2643" y="3299"/>
                    </a:lnTo>
                    <a:lnTo>
                      <a:pt x="2648" y="3299"/>
                    </a:lnTo>
                    <a:lnTo>
                      <a:pt x="2653" y="3299"/>
                    </a:lnTo>
                    <a:lnTo>
                      <a:pt x="2657" y="3299"/>
                    </a:lnTo>
                    <a:lnTo>
                      <a:pt x="2661" y="3299"/>
                    </a:lnTo>
                    <a:lnTo>
                      <a:pt x="2666" y="3299"/>
                    </a:lnTo>
                    <a:lnTo>
                      <a:pt x="2671" y="3299"/>
                    </a:lnTo>
                    <a:lnTo>
                      <a:pt x="2674" y="3300"/>
                    </a:lnTo>
                    <a:lnTo>
                      <a:pt x="2680" y="3301"/>
                    </a:lnTo>
                    <a:lnTo>
                      <a:pt x="2685" y="3301"/>
                    </a:lnTo>
                    <a:lnTo>
                      <a:pt x="2689" y="3301"/>
                    </a:lnTo>
                    <a:lnTo>
                      <a:pt x="2693" y="3301"/>
                    </a:lnTo>
                    <a:lnTo>
                      <a:pt x="2698" y="3301"/>
                    </a:lnTo>
                    <a:lnTo>
                      <a:pt x="2702" y="3301"/>
                    </a:lnTo>
                    <a:lnTo>
                      <a:pt x="2706" y="3301"/>
                    </a:lnTo>
                    <a:lnTo>
                      <a:pt x="2712" y="3301"/>
                    </a:lnTo>
                    <a:lnTo>
                      <a:pt x="2716" y="3300"/>
                    </a:lnTo>
                    <a:lnTo>
                      <a:pt x="2721" y="3300"/>
                    </a:lnTo>
                    <a:lnTo>
                      <a:pt x="2725" y="3299"/>
                    </a:lnTo>
                    <a:lnTo>
                      <a:pt x="2729" y="3299"/>
                    </a:lnTo>
                    <a:lnTo>
                      <a:pt x="2734" y="3299"/>
                    </a:lnTo>
                    <a:lnTo>
                      <a:pt x="2738" y="3299"/>
                    </a:lnTo>
                    <a:lnTo>
                      <a:pt x="2743" y="3297"/>
                    </a:lnTo>
                    <a:lnTo>
                      <a:pt x="2748" y="3296"/>
                    </a:lnTo>
                    <a:lnTo>
                      <a:pt x="2753" y="3296"/>
                    </a:lnTo>
                    <a:lnTo>
                      <a:pt x="2757" y="3296"/>
                    </a:lnTo>
                    <a:lnTo>
                      <a:pt x="2761" y="3296"/>
                    </a:lnTo>
                    <a:lnTo>
                      <a:pt x="2766" y="3296"/>
                    </a:lnTo>
                    <a:lnTo>
                      <a:pt x="2771" y="3296"/>
                    </a:lnTo>
                    <a:lnTo>
                      <a:pt x="2775" y="3296"/>
                    </a:lnTo>
                    <a:lnTo>
                      <a:pt x="2780" y="3296"/>
                    </a:lnTo>
                    <a:lnTo>
                      <a:pt x="2785" y="3297"/>
                    </a:lnTo>
                    <a:lnTo>
                      <a:pt x="2790" y="3297"/>
                    </a:lnTo>
                    <a:lnTo>
                      <a:pt x="2793" y="3299"/>
                    </a:lnTo>
                    <a:lnTo>
                      <a:pt x="2797" y="3299"/>
                    </a:lnTo>
                    <a:lnTo>
                      <a:pt x="2803" y="3300"/>
                    </a:lnTo>
                    <a:lnTo>
                      <a:pt x="2807" y="3300"/>
                    </a:lnTo>
                    <a:lnTo>
                      <a:pt x="2811" y="3300"/>
                    </a:lnTo>
                    <a:lnTo>
                      <a:pt x="2817" y="3300"/>
                    </a:lnTo>
                    <a:lnTo>
                      <a:pt x="2820" y="3300"/>
                    </a:lnTo>
                    <a:lnTo>
                      <a:pt x="2825" y="3299"/>
                    </a:lnTo>
                    <a:lnTo>
                      <a:pt x="2829" y="3299"/>
                    </a:lnTo>
                    <a:lnTo>
                      <a:pt x="2835" y="3299"/>
                    </a:lnTo>
                    <a:lnTo>
                      <a:pt x="2838" y="3296"/>
                    </a:lnTo>
                    <a:lnTo>
                      <a:pt x="2843" y="3296"/>
                    </a:lnTo>
                    <a:lnTo>
                      <a:pt x="2848" y="3296"/>
                    </a:lnTo>
                    <a:lnTo>
                      <a:pt x="2853" y="3294"/>
                    </a:lnTo>
                    <a:lnTo>
                      <a:pt x="2857" y="3293"/>
                    </a:lnTo>
                    <a:lnTo>
                      <a:pt x="2861" y="3293"/>
                    </a:lnTo>
                    <a:lnTo>
                      <a:pt x="2866" y="3290"/>
                    </a:lnTo>
                    <a:lnTo>
                      <a:pt x="2870" y="3289"/>
                    </a:lnTo>
                    <a:lnTo>
                      <a:pt x="2875" y="3288"/>
                    </a:lnTo>
                    <a:lnTo>
                      <a:pt x="2880" y="3288"/>
                    </a:lnTo>
                    <a:lnTo>
                      <a:pt x="2885" y="3284"/>
                    </a:lnTo>
                    <a:lnTo>
                      <a:pt x="2889" y="3284"/>
                    </a:lnTo>
                    <a:lnTo>
                      <a:pt x="2893" y="3284"/>
                    </a:lnTo>
                    <a:lnTo>
                      <a:pt x="2898" y="3282"/>
                    </a:lnTo>
                    <a:lnTo>
                      <a:pt x="2902" y="3282"/>
                    </a:lnTo>
                    <a:lnTo>
                      <a:pt x="2907" y="3282"/>
                    </a:lnTo>
                    <a:lnTo>
                      <a:pt x="2912" y="3281"/>
                    </a:lnTo>
                    <a:lnTo>
                      <a:pt x="2917" y="3279"/>
                    </a:lnTo>
                    <a:lnTo>
                      <a:pt x="2920" y="3279"/>
                    </a:lnTo>
                    <a:lnTo>
                      <a:pt x="2925" y="3279"/>
                    </a:lnTo>
                    <a:lnTo>
                      <a:pt x="2930" y="3279"/>
                    </a:lnTo>
                    <a:lnTo>
                      <a:pt x="2933" y="3279"/>
                    </a:lnTo>
                    <a:lnTo>
                      <a:pt x="2939" y="3279"/>
                    </a:lnTo>
                    <a:lnTo>
                      <a:pt x="2944" y="3279"/>
                    </a:lnTo>
                    <a:lnTo>
                      <a:pt x="2948" y="3279"/>
                    </a:lnTo>
                    <a:lnTo>
                      <a:pt x="2952" y="3279"/>
                    </a:lnTo>
                    <a:lnTo>
                      <a:pt x="2957" y="3279"/>
                    </a:lnTo>
                    <a:lnTo>
                      <a:pt x="2961" y="3279"/>
                    </a:lnTo>
                    <a:lnTo>
                      <a:pt x="2965" y="3281"/>
                    </a:lnTo>
                    <a:lnTo>
                      <a:pt x="2970" y="3281"/>
                    </a:lnTo>
                    <a:lnTo>
                      <a:pt x="2975" y="3282"/>
                    </a:lnTo>
                    <a:lnTo>
                      <a:pt x="2980" y="3282"/>
                    </a:lnTo>
                    <a:lnTo>
                      <a:pt x="2984" y="3284"/>
                    </a:lnTo>
                    <a:lnTo>
                      <a:pt x="2989" y="3284"/>
                    </a:lnTo>
                    <a:lnTo>
                      <a:pt x="2993" y="3287"/>
                    </a:lnTo>
                    <a:lnTo>
                      <a:pt x="2997" y="3288"/>
                    </a:lnTo>
                    <a:lnTo>
                      <a:pt x="3002" y="3289"/>
                    </a:lnTo>
                    <a:lnTo>
                      <a:pt x="3007" y="3290"/>
                    </a:lnTo>
                    <a:lnTo>
                      <a:pt x="3012" y="3291"/>
                    </a:lnTo>
                    <a:lnTo>
                      <a:pt x="3016" y="3293"/>
                    </a:lnTo>
                    <a:lnTo>
                      <a:pt x="3021" y="3293"/>
                    </a:lnTo>
                    <a:lnTo>
                      <a:pt x="3025" y="3295"/>
                    </a:lnTo>
                    <a:lnTo>
                      <a:pt x="3029" y="3296"/>
                    </a:lnTo>
                    <a:lnTo>
                      <a:pt x="3034" y="3296"/>
                    </a:lnTo>
                    <a:lnTo>
                      <a:pt x="3039" y="3297"/>
                    </a:lnTo>
                    <a:lnTo>
                      <a:pt x="3043" y="3299"/>
                    </a:lnTo>
                    <a:lnTo>
                      <a:pt x="3048" y="3299"/>
                    </a:lnTo>
                    <a:lnTo>
                      <a:pt x="3053" y="3301"/>
                    </a:lnTo>
                    <a:lnTo>
                      <a:pt x="3057" y="3301"/>
                    </a:lnTo>
                    <a:lnTo>
                      <a:pt x="3062" y="3301"/>
                    </a:lnTo>
                    <a:lnTo>
                      <a:pt x="3066" y="3302"/>
                    </a:lnTo>
                    <a:lnTo>
                      <a:pt x="3070" y="3303"/>
                    </a:lnTo>
                    <a:lnTo>
                      <a:pt x="3075" y="3304"/>
                    </a:lnTo>
                    <a:lnTo>
                      <a:pt x="3081" y="3304"/>
                    </a:lnTo>
                    <a:lnTo>
                      <a:pt x="3084" y="3304"/>
                    </a:lnTo>
                    <a:lnTo>
                      <a:pt x="3089" y="3304"/>
                    </a:lnTo>
                    <a:lnTo>
                      <a:pt x="3092" y="3306"/>
                    </a:lnTo>
                    <a:lnTo>
                      <a:pt x="3097" y="3307"/>
                    </a:lnTo>
                    <a:lnTo>
                      <a:pt x="3102" y="3308"/>
                    </a:lnTo>
                    <a:lnTo>
                      <a:pt x="3107" y="3308"/>
                    </a:lnTo>
                    <a:lnTo>
                      <a:pt x="3111" y="3309"/>
                    </a:lnTo>
                    <a:lnTo>
                      <a:pt x="3116" y="3309"/>
                    </a:lnTo>
                    <a:lnTo>
                      <a:pt x="3121" y="3309"/>
                    </a:lnTo>
                    <a:lnTo>
                      <a:pt x="3124" y="3309"/>
                    </a:lnTo>
                    <a:lnTo>
                      <a:pt x="3129" y="3309"/>
                    </a:lnTo>
                    <a:lnTo>
                      <a:pt x="3134" y="3309"/>
                    </a:lnTo>
                    <a:lnTo>
                      <a:pt x="3139" y="3309"/>
                    </a:lnTo>
                    <a:lnTo>
                      <a:pt x="3143" y="3309"/>
                    </a:lnTo>
                    <a:lnTo>
                      <a:pt x="3148" y="3309"/>
                    </a:lnTo>
                    <a:lnTo>
                      <a:pt x="3152" y="3309"/>
                    </a:lnTo>
                    <a:lnTo>
                      <a:pt x="3157" y="3309"/>
                    </a:lnTo>
                    <a:lnTo>
                      <a:pt x="3161" y="3309"/>
                    </a:lnTo>
                    <a:lnTo>
                      <a:pt x="3165" y="3309"/>
                    </a:lnTo>
                    <a:lnTo>
                      <a:pt x="3171" y="3309"/>
                    </a:lnTo>
                    <a:lnTo>
                      <a:pt x="3176" y="3309"/>
                    </a:lnTo>
                    <a:lnTo>
                      <a:pt x="3179" y="3309"/>
                    </a:lnTo>
                    <a:lnTo>
                      <a:pt x="3184" y="3309"/>
                    </a:lnTo>
                    <a:lnTo>
                      <a:pt x="3189" y="3309"/>
                    </a:lnTo>
                    <a:lnTo>
                      <a:pt x="3193" y="3309"/>
                    </a:lnTo>
                    <a:lnTo>
                      <a:pt x="3197" y="3309"/>
                    </a:lnTo>
                    <a:moveTo>
                      <a:pt x="0" y="3296"/>
                    </a:moveTo>
                    <a:lnTo>
                      <a:pt x="3" y="3296"/>
                    </a:lnTo>
                    <a:lnTo>
                      <a:pt x="9" y="3296"/>
                    </a:lnTo>
                    <a:lnTo>
                      <a:pt x="14" y="3296"/>
                    </a:lnTo>
                    <a:lnTo>
                      <a:pt x="18" y="3297"/>
                    </a:lnTo>
                    <a:lnTo>
                      <a:pt x="22" y="3299"/>
                    </a:lnTo>
                    <a:lnTo>
                      <a:pt x="27" y="3300"/>
                    </a:lnTo>
                    <a:lnTo>
                      <a:pt x="31" y="3301"/>
                    </a:lnTo>
                    <a:lnTo>
                      <a:pt x="35" y="3303"/>
                    </a:lnTo>
                    <a:lnTo>
                      <a:pt x="41" y="3304"/>
                    </a:lnTo>
                    <a:lnTo>
                      <a:pt x="45" y="3307"/>
                    </a:lnTo>
                    <a:lnTo>
                      <a:pt x="50" y="3309"/>
                    </a:lnTo>
                    <a:lnTo>
                      <a:pt x="54" y="3309"/>
                    </a:lnTo>
                    <a:lnTo>
                      <a:pt x="58" y="3312"/>
                    </a:lnTo>
                    <a:lnTo>
                      <a:pt x="63" y="3313"/>
                    </a:lnTo>
                    <a:lnTo>
                      <a:pt x="67" y="3313"/>
                    </a:lnTo>
                    <a:lnTo>
                      <a:pt x="72" y="3314"/>
                    </a:lnTo>
                    <a:lnTo>
                      <a:pt x="77" y="3314"/>
                    </a:lnTo>
                    <a:lnTo>
                      <a:pt x="82" y="3314"/>
                    </a:lnTo>
                    <a:lnTo>
                      <a:pt x="86" y="3314"/>
                    </a:lnTo>
                    <a:lnTo>
                      <a:pt x="90" y="3313"/>
                    </a:lnTo>
                    <a:lnTo>
                      <a:pt x="95" y="3313"/>
                    </a:lnTo>
                    <a:lnTo>
                      <a:pt x="100" y="3312"/>
                    </a:lnTo>
                    <a:lnTo>
                      <a:pt x="104" y="3309"/>
                    </a:lnTo>
                    <a:lnTo>
                      <a:pt x="109" y="3308"/>
                    </a:lnTo>
                    <a:lnTo>
                      <a:pt x="114" y="3306"/>
                    </a:lnTo>
                    <a:lnTo>
                      <a:pt x="119" y="3303"/>
                    </a:lnTo>
                    <a:lnTo>
                      <a:pt x="122" y="3302"/>
                    </a:lnTo>
                    <a:lnTo>
                      <a:pt x="126" y="3299"/>
                    </a:lnTo>
                    <a:lnTo>
                      <a:pt x="132" y="3296"/>
                    </a:lnTo>
                    <a:lnTo>
                      <a:pt x="136" y="3293"/>
                    </a:lnTo>
                    <a:lnTo>
                      <a:pt x="140" y="3290"/>
                    </a:lnTo>
                    <a:lnTo>
                      <a:pt x="146" y="3284"/>
                    </a:lnTo>
                    <a:lnTo>
                      <a:pt x="151" y="3282"/>
                    </a:lnTo>
                    <a:lnTo>
                      <a:pt x="154" y="3277"/>
                    </a:lnTo>
                    <a:lnTo>
                      <a:pt x="158" y="3273"/>
                    </a:lnTo>
                    <a:lnTo>
                      <a:pt x="164" y="3270"/>
                    </a:lnTo>
                    <a:lnTo>
                      <a:pt x="167" y="3269"/>
                    </a:lnTo>
                    <a:lnTo>
                      <a:pt x="172" y="3269"/>
                    </a:lnTo>
                    <a:lnTo>
                      <a:pt x="178" y="3269"/>
                    </a:lnTo>
                    <a:lnTo>
                      <a:pt x="181" y="3269"/>
                    </a:lnTo>
                    <a:lnTo>
                      <a:pt x="186" y="3271"/>
                    </a:lnTo>
                    <a:lnTo>
                      <a:pt x="190" y="3273"/>
                    </a:lnTo>
                    <a:lnTo>
                      <a:pt x="195" y="3277"/>
                    </a:lnTo>
                    <a:lnTo>
                      <a:pt x="199" y="3284"/>
                    </a:lnTo>
                    <a:lnTo>
                      <a:pt x="204" y="3288"/>
                    </a:lnTo>
                    <a:lnTo>
                      <a:pt x="209" y="3295"/>
                    </a:lnTo>
                    <a:lnTo>
                      <a:pt x="214" y="3299"/>
                    </a:lnTo>
                    <a:lnTo>
                      <a:pt x="218" y="3306"/>
                    </a:lnTo>
                    <a:lnTo>
                      <a:pt x="222" y="3309"/>
                    </a:lnTo>
                    <a:lnTo>
                      <a:pt x="227" y="3314"/>
                    </a:lnTo>
                    <a:lnTo>
                      <a:pt x="231" y="3316"/>
                    </a:lnTo>
                    <a:lnTo>
                      <a:pt x="236" y="3321"/>
                    </a:lnTo>
                    <a:lnTo>
                      <a:pt x="241" y="3322"/>
                    </a:lnTo>
                    <a:lnTo>
                      <a:pt x="246" y="3325"/>
                    </a:lnTo>
                    <a:lnTo>
                      <a:pt x="249" y="3327"/>
                    </a:lnTo>
                    <a:lnTo>
                      <a:pt x="254" y="3328"/>
                    </a:lnTo>
                    <a:lnTo>
                      <a:pt x="259" y="3328"/>
                    </a:lnTo>
                    <a:lnTo>
                      <a:pt x="262" y="3330"/>
                    </a:lnTo>
                    <a:lnTo>
                      <a:pt x="268" y="3330"/>
                    </a:lnTo>
                    <a:lnTo>
                      <a:pt x="273" y="3330"/>
                    </a:lnTo>
                    <a:lnTo>
                      <a:pt x="276" y="3328"/>
                    </a:lnTo>
                    <a:lnTo>
                      <a:pt x="281" y="3328"/>
                    </a:lnTo>
                    <a:lnTo>
                      <a:pt x="286" y="3328"/>
                    </a:lnTo>
                    <a:lnTo>
                      <a:pt x="290" y="3327"/>
                    </a:lnTo>
                    <a:lnTo>
                      <a:pt x="294" y="3327"/>
                    </a:lnTo>
                    <a:lnTo>
                      <a:pt x="300" y="3327"/>
                    </a:lnTo>
                    <a:lnTo>
                      <a:pt x="304" y="3327"/>
                    </a:lnTo>
                    <a:lnTo>
                      <a:pt x="309" y="3327"/>
                    </a:lnTo>
                    <a:lnTo>
                      <a:pt x="313" y="3327"/>
                    </a:lnTo>
                    <a:lnTo>
                      <a:pt x="318" y="3327"/>
                    </a:lnTo>
                    <a:lnTo>
                      <a:pt x="322" y="3327"/>
                    </a:lnTo>
                    <a:lnTo>
                      <a:pt x="326" y="3328"/>
                    </a:lnTo>
                    <a:lnTo>
                      <a:pt x="331" y="3328"/>
                    </a:lnTo>
                    <a:lnTo>
                      <a:pt x="336" y="3330"/>
                    </a:lnTo>
                    <a:lnTo>
                      <a:pt x="341" y="3330"/>
                    </a:lnTo>
                    <a:lnTo>
                      <a:pt x="345" y="3330"/>
                    </a:lnTo>
                    <a:lnTo>
                      <a:pt x="350" y="3330"/>
                    </a:lnTo>
                    <a:lnTo>
                      <a:pt x="354" y="3330"/>
                    </a:lnTo>
                    <a:lnTo>
                      <a:pt x="358" y="3331"/>
                    </a:lnTo>
                    <a:lnTo>
                      <a:pt x="363" y="3331"/>
                    </a:lnTo>
                    <a:lnTo>
                      <a:pt x="368" y="3330"/>
                    </a:lnTo>
                    <a:lnTo>
                      <a:pt x="371" y="3330"/>
                    </a:lnTo>
                    <a:lnTo>
                      <a:pt x="377" y="3330"/>
                    </a:lnTo>
                    <a:lnTo>
                      <a:pt x="382" y="3330"/>
                    </a:lnTo>
                    <a:lnTo>
                      <a:pt x="386" y="3328"/>
                    </a:lnTo>
                    <a:lnTo>
                      <a:pt x="390" y="3328"/>
                    </a:lnTo>
                    <a:lnTo>
                      <a:pt x="395" y="3328"/>
                    </a:lnTo>
                    <a:lnTo>
                      <a:pt x="399" y="3328"/>
                    </a:lnTo>
                    <a:lnTo>
                      <a:pt x="404" y="3328"/>
                    </a:lnTo>
                    <a:lnTo>
                      <a:pt x="409" y="3328"/>
                    </a:lnTo>
                    <a:lnTo>
                      <a:pt x="413" y="3328"/>
                    </a:lnTo>
                    <a:lnTo>
                      <a:pt x="418" y="3328"/>
                    </a:lnTo>
                    <a:lnTo>
                      <a:pt x="423" y="3327"/>
                    </a:lnTo>
                    <a:lnTo>
                      <a:pt x="426" y="3327"/>
                    </a:lnTo>
                    <a:lnTo>
                      <a:pt x="431" y="3326"/>
                    </a:lnTo>
                    <a:lnTo>
                      <a:pt x="436" y="3325"/>
                    </a:lnTo>
                    <a:lnTo>
                      <a:pt x="440" y="3325"/>
                    </a:lnTo>
                    <a:lnTo>
                      <a:pt x="445" y="3325"/>
                    </a:lnTo>
                    <a:lnTo>
                      <a:pt x="450" y="3325"/>
                    </a:lnTo>
                    <a:lnTo>
                      <a:pt x="453" y="3322"/>
                    </a:lnTo>
                    <a:lnTo>
                      <a:pt x="458" y="3321"/>
                    </a:lnTo>
                    <a:lnTo>
                      <a:pt x="463" y="3321"/>
                    </a:lnTo>
                    <a:lnTo>
                      <a:pt x="468" y="3320"/>
                    </a:lnTo>
                    <a:lnTo>
                      <a:pt x="472" y="3320"/>
                    </a:lnTo>
                    <a:lnTo>
                      <a:pt x="477" y="3318"/>
                    </a:lnTo>
                    <a:lnTo>
                      <a:pt x="482" y="3316"/>
                    </a:lnTo>
                    <a:lnTo>
                      <a:pt x="486" y="3316"/>
                    </a:lnTo>
                    <a:lnTo>
                      <a:pt x="490" y="3314"/>
                    </a:lnTo>
                    <a:lnTo>
                      <a:pt x="494" y="3309"/>
                    </a:lnTo>
                    <a:lnTo>
                      <a:pt x="500" y="3302"/>
                    </a:lnTo>
                    <a:lnTo>
                      <a:pt x="505" y="3288"/>
                    </a:lnTo>
                    <a:lnTo>
                      <a:pt x="508" y="3270"/>
                    </a:lnTo>
                    <a:lnTo>
                      <a:pt x="514" y="3231"/>
                    </a:lnTo>
                    <a:lnTo>
                      <a:pt x="518" y="3193"/>
                    </a:lnTo>
                    <a:lnTo>
                      <a:pt x="522" y="3110"/>
                    </a:lnTo>
                    <a:lnTo>
                      <a:pt x="526" y="3035"/>
                    </a:lnTo>
                    <a:lnTo>
                      <a:pt x="532" y="2881"/>
                    </a:lnTo>
                    <a:lnTo>
                      <a:pt x="535" y="2752"/>
                    </a:lnTo>
                    <a:lnTo>
                      <a:pt x="540" y="2511"/>
                    </a:lnTo>
                    <a:lnTo>
                      <a:pt x="546" y="2319"/>
                    </a:lnTo>
                    <a:lnTo>
                      <a:pt x="550" y="1993"/>
                    </a:lnTo>
                    <a:lnTo>
                      <a:pt x="554" y="1633"/>
                    </a:lnTo>
                    <a:lnTo>
                      <a:pt x="558" y="1384"/>
                    </a:lnTo>
                    <a:lnTo>
                      <a:pt x="563" y="1016"/>
                    </a:lnTo>
                    <a:lnTo>
                      <a:pt x="567" y="784"/>
                    </a:lnTo>
                    <a:lnTo>
                      <a:pt x="572" y="478"/>
                    </a:lnTo>
                    <a:lnTo>
                      <a:pt x="577" y="312"/>
                    </a:lnTo>
                    <a:lnTo>
                      <a:pt x="582" y="125"/>
                    </a:lnTo>
                    <a:lnTo>
                      <a:pt x="585" y="47"/>
                    </a:lnTo>
                    <a:lnTo>
                      <a:pt x="590" y="0"/>
                    </a:lnTo>
                    <a:lnTo>
                      <a:pt x="595" y="5"/>
                    </a:lnTo>
                    <a:lnTo>
                      <a:pt x="600" y="19"/>
                    </a:lnTo>
                    <a:lnTo>
                      <a:pt x="604" y="113"/>
                    </a:lnTo>
                    <a:lnTo>
                      <a:pt x="609" y="214"/>
                    </a:lnTo>
                    <a:lnTo>
                      <a:pt x="614" y="414"/>
                    </a:lnTo>
                    <a:lnTo>
                      <a:pt x="617" y="568"/>
                    </a:lnTo>
                    <a:lnTo>
                      <a:pt x="622" y="824"/>
                    </a:lnTo>
                    <a:lnTo>
                      <a:pt x="627" y="1004"/>
                    </a:lnTo>
                    <a:lnTo>
                      <a:pt x="630" y="1278"/>
                    </a:lnTo>
                    <a:lnTo>
                      <a:pt x="636" y="1540"/>
                    </a:lnTo>
                    <a:lnTo>
                      <a:pt x="641" y="1704"/>
                    </a:lnTo>
                    <a:lnTo>
                      <a:pt x="645" y="1936"/>
                    </a:lnTo>
                    <a:lnTo>
                      <a:pt x="649" y="2078"/>
                    </a:lnTo>
                    <a:lnTo>
                      <a:pt x="654" y="2269"/>
                    </a:lnTo>
                    <a:lnTo>
                      <a:pt x="658" y="2380"/>
                    </a:lnTo>
                    <a:lnTo>
                      <a:pt x="662" y="2529"/>
                    </a:lnTo>
                    <a:lnTo>
                      <a:pt x="667" y="2614"/>
                    </a:lnTo>
                    <a:lnTo>
                      <a:pt x="672" y="2722"/>
                    </a:lnTo>
                    <a:lnTo>
                      <a:pt x="677" y="2784"/>
                    </a:lnTo>
                    <a:lnTo>
                      <a:pt x="681" y="2862"/>
                    </a:lnTo>
                    <a:lnTo>
                      <a:pt x="686" y="2905"/>
                    </a:lnTo>
                    <a:lnTo>
                      <a:pt x="690" y="2960"/>
                    </a:lnTo>
                    <a:lnTo>
                      <a:pt x="695" y="2990"/>
                    </a:lnTo>
                    <a:lnTo>
                      <a:pt x="699" y="3028"/>
                    </a:lnTo>
                    <a:lnTo>
                      <a:pt x="704" y="3058"/>
                    </a:lnTo>
                    <a:lnTo>
                      <a:pt x="709" y="3073"/>
                    </a:lnTo>
                    <a:lnTo>
                      <a:pt x="714" y="3093"/>
                    </a:lnTo>
                    <a:lnTo>
                      <a:pt x="718" y="3103"/>
                    </a:lnTo>
                    <a:lnTo>
                      <a:pt x="722" y="3116"/>
                    </a:lnTo>
                    <a:lnTo>
                      <a:pt x="727" y="3123"/>
                    </a:lnTo>
                    <a:lnTo>
                      <a:pt x="731" y="3131"/>
                    </a:lnTo>
                    <a:lnTo>
                      <a:pt x="736" y="3135"/>
                    </a:lnTo>
                    <a:lnTo>
                      <a:pt x="740" y="3140"/>
                    </a:lnTo>
                    <a:lnTo>
                      <a:pt x="746" y="3143"/>
                    </a:lnTo>
                    <a:lnTo>
                      <a:pt x="750" y="3144"/>
                    </a:lnTo>
                    <a:lnTo>
                      <a:pt x="754" y="3140"/>
                    </a:lnTo>
                    <a:lnTo>
                      <a:pt x="759" y="3137"/>
                    </a:lnTo>
                    <a:lnTo>
                      <a:pt x="763" y="3125"/>
                    </a:lnTo>
                    <a:lnTo>
                      <a:pt x="767" y="3115"/>
                    </a:lnTo>
                    <a:lnTo>
                      <a:pt x="772" y="3093"/>
                    </a:lnTo>
                    <a:lnTo>
                      <a:pt x="778" y="3064"/>
                    </a:lnTo>
                    <a:lnTo>
                      <a:pt x="781" y="3040"/>
                    </a:lnTo>
                    <a:lnTo>
                      <a:pt x="786" y="2996"/>
                    </a:lnTo>
                    <a:lnTo>
                      <a:pt x="790" y="2962"/>
                    </a:lnTo>
                    <a:lnTo>
                      <a:pt x="794" y="2906"/>
                    </a:lnTo>
                    <a:lnTo>
                      <a:pt x="799" y="2868"/>
                    </a:lnTo>
                    <a:lnTo>
                      <a:pt x="804" y="2807"/>
                    </a:lnTo>
                    <a:lnTo>
                      <a:pt x="809" y="2767"/>
                    </a:lnTo>
                    <a:lnTo>
                      <a:pt x="813" y="2711"/>
                    </a:lnTo>
                    <a:lnTo>
                      <a:pt x="818" y="2676"/>
                    </a:lnTo>
                    <a:lnTo>
                      <a:pt x="822" y="2633"/>
                    </a:lnTo>
                    <a:lnTo>
                      <a:pt x="826" y="2611"/>
                    </a:lnTo>
                    <a:lnTo>
                      <a:pt x="831" y="2590"/>
                    </a:lnTo>
                    <a:lnTo>
                      <a:pt x="836" y="2582"/>
                    </a:lnTo>
                    <a:lnTo>
                      <a:pt x="841" y="2579"/>
                    </a:lnTo>
                    <a:lnTo>
                      <a:pt x="845" y="2583"/>
                    </a:lnTo>
                    <a:lnTo>
                      <a:pt x="850" y="2597"/>
                    </a:lnTo>
                    <a:lnTo>
                      <a:pt x="854" y="2614"/>
                    </a:lnTo>
                    <a:lnTo>
                      <a:pt x="858" y="2650"/>
                    </a:lnTo>
                    <a:lnTo>
                      <a:pt x="862" y="2679"/>
                    </a:lnTo>
                    <a:lnTo>
                      <a:pt x="868" y="2724"/>
                    </a:lnTo>
                    <a:lnTo>
                      <a:pt x="873" y="2759"/>
                    </a:lnTo>
                    <a:lnTo>
                      <a:pt x="876" y="2811"/>
                    </a:lnTo>
                    <a:lnTo>
                      <a:pt x="881" y="2845"/>
                    </a:lnTo>
                    <a:lnTo>
                      <a:pt x="886" y="2896"/>
                    </a:lnTo>
                    <a:lnTo>
                      <a:pt x="889" y="2928"/>
                    </a:lnTo>
                    <a:lnTo>
                      <a:pt x="894" y="2974"/>
                    </a:lnTo>
                    <a:lnTo>
                      <a:pt x="900" y="3002"/>
                    </a:lnTo>
                    <a:lnTo>
                      <a:pt x="904" y="3042"/>
                    </a:lnTo>
                    <a:lnTo>
                      <a:pt x="908" y="3066"/>
                    </a:lnTo>
                    <a:lnTo>
                      <a:pt x="913" y="3097"/>
                    </a:lnTo>
                    <a:lnTo>
                      <a:pt x="918" y="3116"/>
                    </a:lnTo>
                    <a:lnTo>
                      <a:pt x="921" y="3141"/>
                    </a:lnTo>
                    <a:lnTo>
                      <a:pt x="926" y="3163"/>
                    </a:lnTo>
                    <a:lnTo>
                      <a:pt x="931" y="3176"/>
                    </a:lnTo>
                    <a:lnTo>
                      <a:pt x="936" y="3193"/>
                    </a:lnTo>
                    <a:lnTo>
                      <a:pt x="940" y="3204"/>
                    </a:lnTo>
                    <a:lnTo>
                      <a:pt x="945" y="3217"/>
                    </a:lnTo>
                    <a:lnTo>
                      <a:pt x="950" y="3225"/>
                    </a:lnTo>
                    <a:lnTo>
                      <a:pt x="953" y="3236"/>
                    </a:lnTo>
                    <a:lnTo>
                      <a:pt x="958" y="3241"/>
                    </a:lnTo>
                    <a:lnTo>
                      <a:pt x="963" y="3249"/>
                    </a:lnTo>
                    <a:lnTo>
                      <a:pt x="968" y="3254"/>
                    </a:lnTo>
                    <a:lnTo>
                      <a:pt x="971" y="3260"/>
                    </a:lnTo>
                    <a:lnTo>
                      <a:pt x="977" y="3264"/>
                    </a:lnTo>
                    <a:lnTo>
                      <a:pt x="982" y="3269"/>
                    </a:lnTo>
                    <a:lnTo>
                      <a:pt x="986" y="3271"/>
                    </a:lnTo>
                    <a:lnTo>
                      <a:pt x="990" y="3275"/>
                    </a:lnTo>
                    <a:lnTo>
                      <a:pt x="995" y="3277"/>
                    </a:lnTo>
                    <a:lnTo>
                      <a:pt x="999" y="3281"/>
                    </a:lnTo>
                    <a:lnTo>
                      <a:pt x="1003" y="3282"/>
                    </a:lnTo>
                    <a:lnTo>
                      <a:pt x="1009" y="3283"/>
                    </a:lnTo>
                    <a:lnTo>
                      <a:pt x="1013" y="3284"/>
                    </a:lnTo>
                    <a:lnTo>
                      <a:pt x="1018" y="3287"/>
                    </a:lnTo>
                    <a:lnTo>
                      <a:pt x="1022" y="3288"/>
                    </a:lnTo>
                    <a:lnTo>
                      <a:pt x="1026" y="3289"/>
                    </a:lnTo>
                    <a:lnTo>
                      <a:pt x="1031" y="3290"/>
                    </a:lnTo>
                    <a:lnTo>
                      <a:pt x="1035" y="3291"/>
                    </a:lnTo>
                    <a:lnTo>
                      <a:pt x="1040" y="3293"/>
                    </a:lnTo>
                    <a:lnTo>
                      <a:pt x="1045" y="3293"/>
                    </a:lnTo>
                    <a:lnTo>
                      <a:pt x="1050" y="3294"/>
                    </a:lnTo>
                    <a:lnTo>
                      <a:pt x="1053" y="3295"/>
                    </a:lnTo>
                    <a:lnTo>
                      <a:pt x="1058" y="3296"/>
                    </a:lnTo>
                    <a:lnTo>
                      <a:pt x="1063" y="3296"/>
                    </a:lnTo>
                    <a:lnTo>
                      <a:pt x="1067" y="3297"/>
                    </a:lnTo>
                    <a:lnTo>
                      <a:pt x="1072" y="3299"/>
                    </a:lnTo>
                    <a:lnTo>
                      <a:pt x="1077" y="3297"/>
                    </a:lnTo>
                    <a:lnTo>
                      <a:pt x="1082" y="3297"/>
                    </a:lnTo>
                    <a:lnTo>
                      <a:pt x="1085" y="3297"/>
                    </a:lnTo>
                    <a:lnTo>
                      <a:pt x="1090" y="3300"/>
                    </a:lnTo>
                    <a:lnTo>
                      <a:pt x="1094" y="3300"/>
                    </a:lnTo>
                    <a:lnTo>
                      <a:pt x="1100" y="3301"/>
                    </a:lnTo>
                    <a:lnTo>
                      <a:pt x="1104" y="3301"/>
                    </a:lnTo>
                    <a:lnTo>
                      <a:pt x="1108" y="3301"/>
                    </a:lnTo>
                    <a:lnTo>
                      <a:pt x="1114" y="3301"/>
                    </a:lnTo>
                    <a:lnTo>
                      <a:pt x="1117" y="3301"/>
                    </a:lnTo>
                    <a:lnTo>
                      <a:pt x="1122" y="3302"/>
                    </a:lnTo>
                    <a:lnTo>
                      <a:pt x="1126" y="3303"/>
                    </a:lnTo>
                    <a:lnTo>
                      <a:pt x="1132" y="3303"/>
                    </a:lnTo>
                    <a:lnTo>
                      <a:pt x="1135" y="3303"/>
                    </a:lnTo>
                    <a:lnTo>
                      <a:pt x="1140" y="3303"/>
                    </a:lnTo>
                    <a:lnTo>
                      <a:pt x="1146" y="3303"/>
                    </a:lnTo>
                    <a:lnTo>
                      <a:pt x="1149" y="3303"/>
                    </a:lnTo>
                    <a:lnTo>
                      <a:pt x="1154" y="3303"/>
                    </a:lnTo>
                    <a:lnTo>
                      <a:pt x="1158" y="3304"/>
                    </a:lnTo>
                    <a:lnTo>
                      <a:pt x="1162" y="3304"/>
                    </a:lnTo>
                    <a:lnTo>
                      <a:pt x="1167" y="3304"/>
                    </a:lnTo>
                    <a:lnTo>
                      <a:pt x="1172" y="3304"/>
                    </a:lnTo>
                    <a:lnTo>
                      <a:pt x="1177" y="3304"/>
                    </a:lnTo>
                    <a:lnTo>
                      <a:pt x="1181" y="3304"/>
                    </a:lnTo>
                    <a:lnTo>
                      <a:pt x="1186" y="3304"/>
                    </a:lnTo>
                    <a:lnTo>
                      <a:pt x="1190" y="3304"/>
                    </a:lnTo>
                    <a:lnTo>
                      <a:pt x="1195" y="3304"/>
                    </a:lnTo>
                    <a:lnTo>
                      <a:pt x="1199" y="3303"/>
                    </a:lnTo>
                    <a:lnTo>
                      <a:pt x="1204" y="3303"/>
                    </a:lnTo>
                    <a:lnTo>
                      <a:pt x="1209" y="3302"/>
                    </a:lnTo>
                    <a:lnTo>
                      <a:pt x="1214" y="3302"/>
                    </a:lnTo>
                    <a:lnTo>
                      <a:pt x="1217" y="3301"/>
                    </a:lnTo>
                    <a:lnTo>
                      <a:pt x="1222" y="3301"/>
                    </a:lnTo>
                    <a:lnTo>
                      <a:pt x="1227" y="3299"/>
                    </a:lnTo>
                    <a:lnTo>
                      <a:pt x="1230" y="3297"/>
                    </a:lnTo>
                    <a:lnTo>
                      <a:pt x="1236" y="3296"/>
                    </a:lnTo>
                    <a:lnTo>
                      <a:pt x="1241" y="3296"/>
                    </a:lnTo>
                    <a:lnTo>
                      <a:pt x="1244" y="3295"/>
                    </a:lnTo>
                    <a:lnTo>
                      <a:pt x="1249" y="3293"/>
                    </a:lnTo>
                    <a:lnTo>
                      <a:pt x="1254" y="3293"/>
                    </a:lnTo>
                    <a:lnTo>
                      <a:pt x="1257" y="3293"/>
                    </a:lnTo>
                    <a:lnTo>
                      <a:pt x="1262" y="3291"/>
                    </a:lnTo>
                    <a:lnTo>
                      <a:pt x="1268" y="3290"/>
                    </a:lnTo>
                    <a:lnTo>
                      <a:pt x="1272" y="3290"/>
                    </a:lnTo>
                    <a:lnTo>
                      <a:pt x="1276" y="3290"/>
                    </a:lnTo>
                    <a:lnTo>
                      <a:pt x="1281" y="3290"/>
                    </a:lnTo>
                    <a:lnTo>
                      <a:pt x="1286" y="3290"/>
                    </a:lnTo>
                    <a:lnTo>
                      <a:pt x="1290" y="3290"/>
                    </a:lnTo>
                    <a:lnTo>
                      <a:pt x="1294" y="3290"/>
                    </a:lnTo>
                    <a:lnTo>
                      <a:pt x="1299" y="3291"/>
                    </a:lnTo>
                    <a:lnTo>
                      <a:pt x="1304" y="3293"/>
                    </a:lnTo>
                    <a:lnTo>
                      <a:pt x="1309" y="3293"/>
                    </a:lnTo>
                    <a:lnTo>
                      <a:pt x="1313" y="3294"/>
                    </a:lnTo>
                    <a:lnTo>
                      <a:pt x="1318" y="3296"/>
                    </a:lnTo>
                    <a:lnTo>
                      <a:pt x="1322" y="3296"/>
                    </a:lnTo>
                    <a:lnTo>
                      <a:pt x="1326" y="3296"/>
                    </a:lnTo>
                    <a:lnTo>
                      <a:pt x="1331" y="3297"/>
                    </a:lnTo>
                    <a:lnTo>
                      <a:pt x="1336" y="3297"/>
                    </a:lnTo>
                    <a:lnTo>
                      <a:pt x="1339" y="3300"/>
                    </a:lnTo>
                    <a:lnTo>
                      <a:pt x="1345" y="3300"/>
                    </a:lnTo>
                    <a:lnTo>
                      <a:pt x="1350" y="3301"/>
                    </a:lnTo>
                    <a:lnTo>
                      <a:pt x="1354" y="3301"/>
                    </a:lnTo>
                    <a:lnTo>
                      <a:pt x="1358" y="3301"/>
                    </a:lnTo>
                    <a:lnTo>
                      <a:pt x="1363" y="3301"/>
                    </a:lnTo>
                    <a:lnTo>
                      <a:pt x="1367" y="3300"/>
                    </a:lnTo>
                    <a:lnTo>
                      <a:pt x="1371" y="3299"/>
                    </a:lnTo>
                    <a:lnTo>
                      <a:pt x="1377" y="3297"/>
                    </a:lnTo>
                    <a:lnTo>
                      <a:pt x="1381" y="3296"/>
                    </a:lnTo>
                    <a:lnTo>
                      <a:pt x="1386" y="3293"/>
                    </a:lnTo>
                    <a:lnTo>
                      <a:pt x="1391" y="3291"/>
                    </a:lnTo>
                    <a:lnTo>
                      <a:pt x="1394" y="3285"/>
                    </a:lnTo>
                    <a:lnTo>
                      <a:pt x="1399" y="3282"/>
                    </a:lnTo>
                    <a:lnTo>
                      <a:pt x="1404" y="3272"/>
                    </a:lnTo>
                    <a:lnTo>
                      <a:pt x="1408" y="3264"/>
                    </a:lnTo>
                    <a:lnTo>
                      <a:pt x="1413" y="3248"/>
                    </a:lnTo>
                    <a:lnTo>
                      <a:pt x="1418" y="3236"/>
                    </a:lnTo>
                    <a:lnTo>
                      <a:pt x="1421" y="3213"/>
                    </a:lnTo>
                    <a:lnTo>
                      <a:pt x="1426" y="3195"/>
                    </a:lnTo>
                    <a:lnTo>
                      <a:pt x="1431" y="3167"/>
                    </a:lnTo>
                    <a:lnTo>
                      <a:pt x="1436" y="3135"/>
                    </a:lnTo>
                    <a:lnTo>
                      <a:pt x="1440" y="3114"/>
                    </a:lnTo>
                    <a:lnTo>
                      <a:pt x="1445" y="3081"/>
                    </a:lnTo>
                    <a:lnTo>
                      <a:pt x="1450" y="3061"/>
                    </a:lnTo>
                    <a:lnTo>
                      <a:pt x="1453" y="3034"/>
                    </a:lnTo>
                    <a:lnTo>
                      <a:pt x="1458" y="3018"/>
                    </a:lnTo>
                    <a:lnTo>
                      <a:pt x="1462" y="2999"/>
                    </a:lnTo>
                    <a:lnTo>
                      <a:pt x="1468" y="2990"/>
                    </a:lnTo>
                    <a:lnTo>
                      <a:pt x="1472" y="2982"/>
                    </a:lnTo>
                    <a:lnTo>
                      <a:pt x="1476" y="2981"/>
                    </a:lnTo>
                    <a:lnTo>
                      <a:pt x="1482" y="2982"/>
                    </a:lnTo>
                    <a:lnTo>
                      <a:pt x="1486" y="2986"/>
                    </a:lnTo>
                    <a:lnTo>
                      <a:pt x="1489" y="2990"/>
                    </a:lnTo>
                    <a:lnTo>
                      <a:pt x="1494" y="3005"/>
                    </a:lnTo>
                    <a:lnTo>
                      <a:pt x="1500" y="3017"/>
                    </a:lnTo>
                    <a:lnTo>
                      <a:pt x="1503" y="3038"/>
                    </a:lnTo>
                    <a:lnTo>
                      <a:pt x="1508" y="3054"/>
                    </a:lnTo>
                    <a:lnTo>
                      <a:pt x="1514" y="3077"/>
                    </a:lnTo>
                    <a:lnTo>
                      <a:pt x="1518" y="3098"/>
                    </a:lnTo>
                    <a:lnTo>
                      <a:pt x="1521" y="3113"/>
                    </a:lnTo>
                    <a:lnTo>
                      <a:pt x="1526" y="3133"/>
                    </a:lnTo>
                    <a:lnTo>
                      <a:pt x="1531" y="3145"/>
                    </a:lnTo>
                    <a:lnTo>
                      <a:pt x="1535" y="3161"/>
                    </a:lnTo>
                    <a:lnTo>
                      <a:pt x="1540" y="3168"/>
                    </a:lnTo>
                    <a:lnTo>
                      <a:pt x="1545" y="3177"/>
                    </a:lnTo>
                    <a:lnTo>
                      <a:pt x="1550" y="3182"/>
                    </a:lnTo>
                    <a:lnTo>
                      <a:pt x="1553" y="3186"/>
                    </a:lnTo>
                    <a:lnTo>
                      <a:pt x="1558" y="3187"/>
                    </a:lnTo>
                    <a:lnTo>
                      <a:pt x="1563" y="3188"/>
                    </a:lnTo>
                    <a:lnTo>
                      <a:pt x="1567" y="3188"/>
                    </a:lnTo>
                    <a:lnTo>
                      <a:pt x="1572" y="3188"/>
                    </a:lnTo>
                    <a:lnTo>
                      <a:pt x="1577" y="3188"/>
                    </a:lnTo>
                    <a:lnTo>
                      <a:pt x="1582" y="3188"/>
                    </a:lnTo>
                    <a:lnTo>
                      <a:pt x="1585" y="3189"/>
                    </a:lnTo>
                    <a:lnTo>
                      <a:pt x="1590" y="3192"/>
                    </a:lnTo>
                    <a:lnTo>
                      <a:pt x="1595" y="3195"/>
                    </a:lnTo>
                    <a:lnTo>
                      <a:pt x="1598" y="3200"/>
                    </a:lnTo>
                    <a:lnTo>
                      <a:pt x="1604" y="3206"/>
                    </a:lnTo>
                    <a:lnTo>
                      <a:pt x="1609" y="3210"/>
                    </a:lnTo>
                    <a:lnTo>
                      <a:pt x="1613" y="3215"/>
                    </a:lnTo>
                    <a:lnTo>
                      <a:pt x="1617" y="3219"/>
                    </a:lnTo>
                    <a:lnTo>
                      <a:pt x="1622" y="3224"/>
                    </a:lnTo>
                    <a:lnTo>
                      <a:pt x="1626" y="3228"/>
                    </a:lnTo>
                    <a:lnTo>
                      <a:pt x="1630" y="3233"/>
                    </a:lnTo>
                    <a:lnTo>
                      <a:pt x="1636" y="3235"/>
                    </a:lnTo>
                    <a:lnTo>
                      <a:pt x="1640" y="3239"/>
                    </a:lnTo>
                    <a:lnTo>
                      <a:pt x="1645" y="3241"/>
                    </a:lnTo>
                    <a:lnTo>
                      <a:pt x="1649" y="3245"/>
                    </a:lnTo>
                    <a:lnTo>
                      <a:pt x="1653" y="3247"/>
                    </a:lnTo>
                    <a:lnTo>
                      <a:pt x="1658" y="3251"/>
                    </a:lnTo>
                    <a:lnTo>
                      <a:pt x="1662" y="3254"/>
                    </a:lnTo>
                    <a:lnTo>
                      <a:pt x="1667" y="3257"/>
                    </a:lnTo>
                    <a:lnTo>
                      <a:pt x="1672" y="3260"/>
                    </a:lnTo>
                    <a:lnTo>
                      <a:pt x="1677" y="3263"/>
                    </a:lnTo>
                    <a:lnTo>
                      <a:pt x="1681" y="3264"/>
                    </a:lnTo>
                    <a:lnTo>
                      <a:pt x="1685" y="3266"/>
                    </a:lnTo>
                    <a:lnTo>
                      <a:pt x="1690" y="3269"/>
                    </a:lnTo>
                    <a:lnTo>
                      <a:pt x="1695" y="3269"/>
                    </a:lnTo>
                    <a:lnTo>
                      <a:pt x="1699" y="3271"/>
                    </a:lnTo>
                    <a:lnTo>
                      <a:pt x="1704" y="3271"/>
                    </a:lnTo>
                    <a:lnTo>
                      <a:pt x="1708" y="3271"/>
                    </a:lnTo>
                    <a:lnTo>
                      <a:pt x="1714" y="3269"/>
                    </a:lnTo>
                    <a:lnTo>
                      <a:pt x="1717" y="3269"/>
                    </a:lnTo>
                    <a:lnTo>
                      <a:pt x="1722" y="3269"/>
                    </a:lnTo>
                    <a:lnTo>
                      <a:pt x="1727" y="3266"/>
                    </a:lnTo>
                    <a:lnTo>
                      <a:pt x="1731" y="3266"/>
                    </a:lnTo>
                    <a:lnTo>
                      <a:pt x="1735" y="3264"/>
                    </a:lnTo>
                    <a:lnTo>
                      <a:pt x="1740" y="3264"/>
                    </a:lnTo>
                    <a:lnTo>
                      <a:pt x="1746" y="3264"/>
                    </a:lnTo>
                    <a:lnTo>
                      <a:pt x="1749" y="3264"/>
                    </a:lnTo>
                    <a:lnTo>
                      <a:pt x="1754" y="3264"/>
                    </a:lnTo>
                    <a:lnTo>
                      <a:pt x="1759" y="3264"/>
                    </a:lnTo>
                    <a:lnTo>
                      <a:pt x="1762" y="3264"/>
                    </a:lnTo>
                    <a:lnTo>
                      <a:pt x="1767" y="3266"/>
                    </a:lnTo>
                    <a:lnTo>
                      <a:pt x="1772" y="3266"/>
                    </a:lnTo>
                    <a:lnTo>
                      <a:pt x="1776" y="3267"/>
                    </a:lnTo>
                    <a:lnTo>
                      <a:pt x="1781" y="3269"/>
                    </a:lnTo>
                    <a:lnTo>
                      <a:pt x="1786" y="3269"/>
                    </a:lnTo>
                    <a:lnTo>
                      <a:pt x="1790" y="3270"/>
                    </a:lnTo>
                    <a:lnTo>
                      <a:pt x="1794" y="3270"/>
                    </a:lnTo>
                    <a:lnTo>
                      <a:pt x="1799" y="3271"/>
                    </a:lnTo>
                    <a:lnTo>
                      <a:pt x="1804" y="3271"/>
                    </a:lnTo>
                    <a:lnTo>
                      <a:pt x="1809" y="3271"/>
                    </a:lnTo>
                    <a:lnTo>
                      <a:pt x="1813" y="3271"/>
                    </a:lnTo>
                    <a:lnTo>
                      <a:pt x="1817" y="3272"/>
                    </a:lnTo>
                    <a:lnTo>
                      <a:pt x="1822" y="3272"/>
                    </a:lnTo>
                    <a:lnTo>
                      <a:pt x="1826" y="3273"/>
                    </a:lnTo>
                    <a:lnTo>
                      <a:pt x="1830" y="3273"/>
                    </a:lnTo>
                    <a:lnTo>
                      <a:pt x="1836" y="3275"/>
                    </a:lnTo>
                    <a:lnTo>
                      <a:pt x="1841" y="3276"/>
                    </a:lnTo>
                    <a:lnTo>
                      <a:pt x="1844" y="3277"/>
                    </a:lnTo>
                    <a:lnTo>
                      <a:pt x="1849" y="3277"/>
                    </a:lnTo>
                    <a:lnTo>
                      <a:pt x="1854" y="3279"/>
                    </a:lnTo>
                    <a:lnTo>
                      <a:pt x="1857" y="3281"/>
                    </a:lnTo>
                    <a:lnTo>
                      <a:pt x="1862" y="3281"/>
                    </a:lnTo>
                    <a:lnTo>
                      <a:pt x="1868" y="3281"/>
                    </a:lnTo>
                    <a:lnTo>
                      <a:pt x="1872" y="3282"/>
                    </a:lnTo>
                    <a:lnTo>
                      <a:pt x="1876" y="3283"/>
                    </a:lnTo>
                    <a:lnTo>
                      <a:pt x="1881" y="3284"/>
                    </a:lnTo>
                    <a:lnTo>
                      <a:pt x="1886" y="3284"/>
                    </a:lnTo>
                    <a:lnTo>
                      <a:pt x="1889" y="3284"/>
                    </a:lnTo>
                    <a:lnTo>
                      <a:pt x="1894" y="3287"/>
                    </a:lnTo>
                    <a:lnTo>
                      <a:pt x="1899" y="3287"/>
                    </a:lnTo>
                    <a:lnTo>
                      <a:pt x="1904" y="3288"/>
                    </a:lnTo>
                    <a:lnTo>
                      <a:pt x="1908" y="3288"/>
                    </a:lnTo>
                    <a:lnTo>
                      <a:pt x="1913" y="3289"/>
                    </a:lnTo>
                    <a:lnTo>
                      <a:pt x="1918" y="3289"/>
                    </a:lnTo>
                    <a:lnTo>
                      <a:pt x="1921" y="3288"/>
                    </a:lnTo>
                    <a:lnTo>
                      <a:pt x="1926" y="3288"/>
                    </a:lnTo>
                    <a:lnTo>
                      <a:pt x="1931" y="3287"/>
                    </a:lnTo>
                    <a:lnTo>
                      <a:pt x="1936" y="3285"/>
                    </a:lnTo>
                    <a:lnTo>
                      <a:pt x="1940" y="3284"/>
                    </a:lnTo>
                    <a:lnTo>
                      <a:pt x="1945" y="3283"/>
                    </a:lnTo>
                    <a:lnTo>
                      <a:pt x="1950" y="3282"/>
                    </a:lnTo>
                    <a:lnTo>
                      <a:pt x="1953" y="3281"/>
                    </a:lnTo>
                    <a:lnTo>
                      <a:pt x="1958" y="3278"/>
                    </a:lnTo>
                    <a:lnTo>
                      <a:pt x="1963" y="3277"/>
                    </a:lnTo>
                    <a:lnTo>
                      <a:pt x="1967" y="3276"/>
                    </a:lnTo>
                    <a:lnTo>
                      <a:pt x="1972" y="3275"/>
                    </a:lnTo>
                    <a:lnTo>
                      <a:pt x="1977" y="3273"/>
                    </a:lnTo>
                    <a:lnTo>
                      <a:pt x="1981" y="3273"/>
                    </a:lnTo>
                    <a:lnTo>
                      <a:pt x="1986" y="3273"/>
                    </a:lnTo>
                    <a:lnTo>
                      <a:pt x="1990" y="3273"/>
                    </a:lnTo>
                    <a:lnTo>
                      <a:pt x="1994" y="3273"/>
                    </a:lnTo>
                    <a:lnTo>
                      <a:pt x="1999" y="3275"/>
                    </a:lnTo>
                    <a:lnTo>
                      <a:pt x="2003" y="3276"/>
                    </a:lnTo>
                    <a:lnTo>
                      <a:pt x="2008" y="3276"/>
                    </a:lnTo>
                    <a:lnTo>
                      <a:pt x="2013" y="3275"/>
                    </a:lnTo>
                    <a:lnTo>
                      <a:pt x="2018" y="3273"/>
                    </a:lnTo>
                    <a:lnTo>
                      <a:pt x="2021" y="3271"/>
                    </a:lnTo>
                    <a:lnTo>
                      <a:pt x="2026" y="3267"/>
                    </a:lnTo>
                    <a:lnTo>
                      <a:pt x="2031" y="3264"/>
                    </a:lnTo>
                    <a:lnTo>
                      <a:pt x="2035" y="3258"/>
                    </a:lnTo>
                    <a:lnTo>
                      <a:pt x="2040" y="3255"/>
                    </a:lnTo>
                    <a:lnTo>
                      <a:pt x="2045" y="3248"/>
                    </a:lnTo>
                    <a:lnTo>
                      <a:pt x="2050" y="3245"/>
                    </a:lnTo>
                    <a:lnTo>
                      <a:pt x="2053" y="3240"/>
                    </a:lnTo>
                    <a:lnTo>
                      <a:pt x="2058" y="3236"/>
                    </a:lnTo>
                    <a:lnTo>
                      <a:pt x="2063" y="3235"/>
                    </a:lnTo>
                    <a:lnTo>
                      <a:pt x="2067" y="3234"/>
                    </a:lnTo>
                    <a:lnTo>
                      <a:pt x="2072" y="3234"/>
                    </a:lnTo>
                    <a:lnTo>
                      <a:pt x="2076" y="3234"/>
                    </a:lnTo>
                    <a:lnTo>
                      <a:pt x="2082" y="3235"/>
                    </a:lnTo>
                    <a:lnTo>
                      <a:pt x="2085" y="3236"/>
                    </a:lnTo>
                    <a:lnTo>
                      <a:pt x="2089" y="3239"/>
                    </a:lnTo>
                    <a:lnTo>
                      <a:pt x="2094" y="3243"/>
                    </a:lnTo>
                    <a:lnTo>
                      <a:pt x="2100" y="3247"/>
                    </a:lnTo>
                    <a:lnTo>
                      <a:pt x="2103" y="3252"/>
                    </a:lnTo>
                    <a:lnTo>
                      <a:pt x="2108" y="3257"/>
                    </a:lnTo>
                    <a:lnTo>
                      <a:pt x="2114" y="3260"/>
                    </a:lnTo>
                    <a:lnTo>
                      <a:pt x="2117" y="3264"/>
                    </a:lnTo>
                    <a:lnTo>
                      <a:pt x="2121" y="3266"/>
                    </a:lnTo>
                    <a:lnTo>
                      <a:pt x="2126" y="3269"/>
                    </a:lnTo>
                    <a:lnTo>
                      <a:pt x="2130" y="3271"/>
                    </a:lnTo>
                    <a:lnTo>
                      <a:pt x="2135" y="3272"/>
                    </a:lnTo>
                    <a:lnTo>
                      <a:pt x="2140" y="3272"/>
                    </a:lnTo>
                    <a:lnTo>
                      <a:pt x="2145" y="3272"/>
                    </a:lnTo>
                    <a:lnTo>
                      <a:pt x="2149" y="3271"/>
                    </a:lnTo>
                    <a:lnTo>
                      <a:pt x="2153" y="3269"/>
                    </a:lnTo>
                    <a:lnTo>
                      <a:pt x="2158" y="3266"/>
                    </a:lnTo>
                    <a:lnTo>
                      <a:pt x="2162" y="3264"/>
                    </a:lnTo>
                    <a:lnTo>
                      <a:pt x="2167" y="3259"/>
                    </a:lnTo>
                    <a:lnTo>
                      <a:pt x="2172" y="3257"/>
                    </a:lnTo>
                    <a:moveTo>
                      <a:pt x="2172" y="3257"/>
                    </a:moveTo>
                    <a:lnTo>
                      <a:pt x="2177" y="3249"/>
                    </a:lnTo>
                  </a:path>
                </a:pathLst>
              </a:custGeom>
              <a:noFill/>
              <a:ln w="11113" cap="flat">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7" name="Freeform 52"/>
              <p:cNvSpPr>
                <a:spLocks noEditPoints="1"/>
              </p:cNvSpPr>
              <p:nvPr/>
            </p:nvSpPr>
            <p:spPr bwMode="auto">
              <a:xfrm>
                <a:off x="5851525" y="3824288"/>
                <a:ext cx="0" cy="31750"/>
              </a:xfrm>
              <a:custGeom>
                <a:avLst/>
                <a:gdLst>
                  <a:gd name="T0" fmla="*/ 86 h 86"/>
                  <a:gd name="T1" fmla="*/ 86 h 86"/>
                  <a:gd name="T2" fmla="*/ 0 h 86"/>
                  <a:gd name="T3" fmla="*/ 86 h 86"/>
                </a:gdLst>
                <a:ahLst/>
                <a:cxnLst>
                  <a:cxn ang="0">
                    <a:pos x="0" y="T0"/>
                  </a:cxn>
                  <a:cxn ang="0">
                    <a:pos x="0" y="T1"/>
                  </a:cxn>
                  <a:cxn ang="0">
                    <a:pos x="0" y="T2"/>
                  </a:cxn>
                  <a:cxn ang="0">
                    <a:pos x="0" y="T3"/>
                  </a:cxn>
                </a:cxnLst>
                <a:rect l="0" t="0" r="r" b="b"/>
                <a:pathLst>
                  <a:path h="86">
                    <a:moveTo>
                      <a:pt x="0" y="86"/>
                    </a:moveTo>
                    <a:lnTo>
                      <a:pt x="0" y="86"/>
                    </a:lnTo>
                    <a:lnTo>
                      <a:pt x="0" y="0"/>
                    </a:lnTo>
                    <a:moveTo>
                      <a:pt x="0" y="86"/>
                    </a:moveTo>
                  </a:path>
                </a:pathLst>
              </a:custGeom>
              <a:noFill/>
              <a:ln w="11113" cap="sq">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8" name="Freeform 53"/>
              <p:cNvSpPr>
                <a:spLocks noEditPoints="1"/>
              </p:cNvSpPr>
              <p:nvPr/>
            </p:nvSpPr>
            <p:spPr bwMode="auto">
              <a:xfrm>
                <a:off x="6359525" y="3824288"/>
                <a:ext cx="0" cy="31750"/>
              </a:xfrm>
              <a:custGeom>
                <a:avLst/>
                <a:gdLst>
                  <a:gd name="T0" fmla="*/ 86 h 86"/>
                  <a:gd name="T1" fmla="*/ 0 h 86"/>
                  <a:gd name="T2" fmla="*/ 86 h 86"/>
                </a:gdLst>
                <a:ahLst/>
                <a:cxnLst>
                  <a:cxn ang="0">
                    <a:pos x="0" y="T0"/>
                  </a:cxn>
                  <a:cxn ang="0">
                    <a:pos x="0" y="T1"/>
                  </a:cxn>
                  <a:cxn ang="0">
                    <a:pos x="0" y="T2"/>
                  </a:cxn>
                </a:cxnLst>
                <a:rect l="0" t="0" r="r" b="b"/>
                <a:pathLst>
                  <a:path h="86">
                    <a:moveTo>
                      <a:pt x="0" y="86"/>
                    </a:moveTo>
                    <a:lnTo>
                      <a:pt x="0" y="0"/>
                    </a:lnTo>
                    <a:moveTo>
                      <a:pt x="0" y="86"/>
                    </a:moveTo>
                  </a:path>
                </a:pathLst>
              </a:custGeom>
              <a:noFill/>
              <a:ln w="11113" cap="sq">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9" name="Freeform 54"/>
              <p:cNvSpPr>
                <a:spLocks noEditPoints="1"/>
              </p:cNvSpPr>
              <p:nvPr/>
            </p:nvSpPr>
            <p:spPr bwMode="auto">
              <a:xfrm>
                <a:off x="6865938" y="3824288"/>
                <a:ext cx="0" cy="31750"/>
              </a:xfrm>
              <a:custGeom>
                <a:avLst/>
                <a:gdLst>
                  <a:gd name="T0" fmla="*/ 86 h 86"/>
                  <a:gd name="T1" fmla="*/ 0 h 86"/>
                  <a:gd name="T2" fmla="*/ 86 h 86"/>
                </a:gdLst>
                <a:ahLst/>
                <a:cxnLst>
                  <a:cxn ang="0">
                    <a:pos x="0" y="T0"/>
                  </a:cxn>
                  <a:cxn ang="0">
                    <a:pos x="0" y="T1"/>
                  </a:cxn>
                  <a:cxn ang="0">
                    <a:pos x="0" y="T2"/>
                  </a:cxn>
                </a:cxnLst>
                <a:rect l="0" t="0" r="r" b="b"/>
                <a:pathLst>
                  <a:path h="86">
                    <a:moveTo>
                      <a:pt x="0" y="86"/>
                    </a:moveTo>
                    <a:lnTo>
                      <a:pt x="0" y="0"/>
                    </a:lnTo>
                    <a:moveTo>
                      <a:pt x="0" y="86"/>
                    </a:moveTo>
                  </a:path>
                </a:pathLst>
              </a:custGeom>
              <a:noFill/>
              <a:ln w="11113" cap="sq">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0" name="Freeform 55"/>
              <p:cNvSpPr>
                <a:spLocks noEditPoints="1"/>
              </p:cNvSpPr>
              <p:nvPr/>
            </p:nvSpPr>
            <p:spPr bwMode="auto">
              <a:xfrm>
                <a:off x="7373938" y="3824288"/>
                <a:ext cx="0" cy="31750"/>
              </a:xfrm>
              <a:custGeom>
                <a:avLst/>
                <a:gdLst>
                  <a:gd name="T0" fmla="*/ 86 h 86"/>
                  <a:gd name="T1" fmla="*/ 0 h 86"/>
                  <a:gd name="T2" fmla="*/ 86 h 86"/>
                </a:gdLst>
                <a:ahLst/>
                <a:cxnLst>
                  <a:cxn ang="0">
                    <a:pos x="0" y="T0"/>
                  </a:cxn>
                  <a:cxn ang="0">
                    <a:pos x="0" y="T1"/>
                  </a:cxn>
                  <a:cxn ang="0">
                    <a:pos x="0" y="T2"/>
                  </a:cxn>
                </a:cxnLst>
                <a:rect l="0" t="0" r="r" b="b"/>
                <a:pathLst>
                  <a:path h="86">
                    <a:moveTo>
                      <a:pt x="0" y="86"/>
                    </a:moveTo>
                    <a:lnTo>
                      <a:pt x="0" y="0"/>
                    </a:lnTo>
                    <a:moveTo>
                      <a:pt x="0" y="86"/>
                    </a:moveTo>
                  </a:path>
                </a:pathLst>
              </a:custGeom>
              <a:noFill/>
              <a:ln w="11113" cap="sq">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1" name="Freeform 56"/>
              <p:cNvSpPr>
                <a:spLocks noEditPoints="1"/>
              </p:cNvSpPr>
              <p:nvPr/>
            </p:nvSpPr>
            <p:spPr bwMode="auto">
              <a:xfrm>
                <a:off x="7880350" y="3824288"/>
                <a:ext cx="0" cy="31750"/>
              </a:xfrm>
              <a:custGeom>
                <a:avLst/>
                <a:gdLst>
                  <a:gd name="T0" fmla="*/ 86 h 86"/>
                  <a:gd name="T1" fmla="*/ 0 h 86"/>
                  <a:gd name="T2" fmla="*/ 86 h 86"/>
                </a:gdLst>
                <a:ahLst/>
                <a:cxnLst>
                  <a:cxn ang="0">
                    <a:pos x="0" y="T0"/>
                  </a:cxn>
                  <a:cxn ang="0">
                    <a:pos x="0" y="T1"/>
                  </a:cxn>
                  <a:cxn ang="0">
                    <a:pos x="0" y="T2"/>
                  </a:cxn>
                </a:cxnLst>
                <a:rect l="0" t="0" r="r" b="b"/>
                <a:pathLst>
                  <a:path h="86">
                    <a:moveTo>
                      <a:pt x="0" y="86"/>
                    </a:moveTo>
                    <a:lnTo>
                      <a:pt x="0" y="0"/>
                    </a:lnTo>
                    <a:moveTo>
                      <a:pt x="0" y="86"/>
                    </a:moveTo>
                  </a:path>
                </a:pathLst>
              </a:custGeom>
              <a:noFill/>
              <a:ln w="11113" cap="sq">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2" name="Line 57"/>
              <p:cNvSpPr>
                <a:spLocks noChangeShapeType="1"/>
              </p:cNvSpPr>
              <p:nvPr/>
            </p:nvSpPr>
            <p:spPr bwMode="auto">
              <a:xfrm flipH="1">
                <a:off x="5851525" y="3824288"/>
                <a:ext cx="2538412" cy="0"/>
              </a:xfrm>
              <a:prstGeom prst="line">
                <a:avLst/>
              </a:prstGeom>
              <a:noFill/>
              <a:ln w="11113" cap="sq">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3" name="Line 58"/>
              <p:cNvSpPr>
                <a:spLocks noChangeShapeType="1"/>
              </p:cNvSpPr>
              <p:nvPr/>
            </p:nvSpPr>
            <p:spPr bwMode="auto">
              <a:xfrm flipV="1">
                <a:off x="5851525" y="3784600"/>
                <a:ext cx="0" cy="36513"/>
              </a:xfrm>
              <a:prstGeom prst="line">
                <a:avLst/>
              </a:prstGeom>
              <a:noFill/>
              <a:ln w="11113" cap="sq">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4" name="Line 59"/>
              <p:cNvSpPr>
                <a:spLocks noChangeShapeType="1"/>
              </p:cNvSpPr>
              <p:nvPr/>
            </p:nvSpPr>
            <p:spPr bwMode="auto">
              <a:xfrm flipV="1">
                <a:off x="6359525" y="3784600"/>
                <a:ext cx="0" cy="38100"/>
              </a:xfrm>
              <a:prstGeom prst="line">
                <a:avLst/>
              </a:prstGeom>
              <a:noFill/>
              <a:ln w="11113" cap="sq">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5" name="Line 60"/>
              <p:cNvSpPr>
                <a:spLocks noChangeShapeType="1"/>
              </p:cNvSpPr>
              <p:nvPr/>
            </p:nvSpPr>
            <p:spPr bwMode="auto">
              <a:xfrm flipV="1">
                <a:off x="6465888" y="3786188"/>
                <a:ext cx="0" cy="38100"/>
              </a:xfrm>
              <a:prstGeom prst="line">
                <a:avLst/>
              </a:prstGeom>
              <a:noFill/>
              <a:ln w="11113" cap="sq">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6" name="Line 61"/>
              <p:cNvSpPr>
                <a:spLocks noChangeShapeType="1"/>
              </p:cNvSpPr>
              <p:nvPr/>
            </p:nvSpPr>
            <p:spPr bwMode="auto">
              <a:xfrm flipV="1">
                <a:off x="6865938" y="3792538"/>
                <a:ext cx="0" cy="38100"/>
              </a:xfrm>
              <a:prstGeom prst="line">
                <a:avLst/>
              </a:prstGeom>
              <a:noFill/>
              <a:ln w="11113" cap="sq">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7" name="Line 62"/>
              <p:cNvSpPr>
                <a:spLocks noChangeShapeType="1"/>
              </p:cNvSpPr>
              <p:nvPr/>
            </p:nvSpPr>
            <p:spPr bwMode="auto">
              <a:xfrm flipV="1">
                <a:off x="7372350" y="3786188"/>
                <a:ext cx="0" cy="38100"/>
              </a:xfrm>
              <a:prstGeom prst="line">
                <a:avLst/>
              </a:prstGeom>
              <a:noFill/>
              <a:ln w="11113" cap="sq">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8" name="Line 63"/>
              <p:cNvSpPr>
                <a:spLocks noChangeShapeType="1"/>
              </p:cNvSpPr>
              <p:nvPr/>
            </p:nvSpPr>
            <p:spPr bwMode="auto">
              <a:xfrm flipH="1">
                <a:off x="9045575" y="3825875"/>
                <a:ext cx="2290762" cy="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9" name="Line 64"/>
              <p:cNvSpPr>
                <a:spLocks noChangeShapeType="1"/>
              </p:cNvSpPr>
              <p:nvPr/>
            </p:nvSpPr>
            <p:spPr bwMode="auto">
              <a:xfrm flipV="1">
                <a:off x="11193463" y="3825875"/>
                <a:ext cx="0" cy="3810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0" name="Line 65"/>
              <p:cNvSpPr>
                <a:spLocks noChangeShapeType="1"/>
              </p:cNvSpPr>
              <p:nvPr/>
            </p:nvSpPr>
            <p:spPr bwMode="auto">
              <a:xfrm flipV="1">
                <a:off x="10782300" y="3786188"/>
                <a:ext cx="0" cy="3810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1" name="Line 66"/>
              <p:cNvSpPr>
                <a:spLocks noChangeShapeType="1"/>
              </p:cNvSpPr>
              <p:nvPr/>
            </p:nvSpPr>
            <p:spPr bwMode="auto">
              <a:xfrm flipV="1">
                <a:off x="10834688" y="3825875"/>
                <a:ext cx="0" cy="3810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2" name="Line 67"/>
              <p:cNvSpPr>
                <a:spLocks noChangeShapeType="1"/>
              </p:cNvSpPr>
              <p:nvPr/>
            </p:nvSpPr>
            <p:spPr bwMode="auto">
              <a:xfrm flipV="1">
                <a:off x="10575925" y="3786188"/>
                <a:ext cx="0" cy="39688"/>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3" name="Line 68"/>
              <p:cNvSpPr>
                <a:spLocks noChangeShapeType="1"/>
              </p:cNvSpPr>
              <p:nvPr/>
            </p:nvSpPr>
            <p:spPr bwMode="auto">
              <a:xfrm flipV="1">
                <a:off x="10477500" y="3825875"/>
                <a:ext cx="0" cy="3810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4" name="Line 69"/>
              <p:cNvSpPr>
                <a:spLocks noChangeShapeType="1"/>
              </p:cNvSpPr>
              <p:nvPr/>
            </p:nvSpPr>
            <p:spPr bwMode="auto">
              <a:xfrm flipV="1">
                <a:off x="10120313" y="3789363"/>
                <a:ext cx="0" cy="36513"/>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5" name="Line 70"/>
              <p:cNvSpPr>
                <a:spLocks noChangeShapeType="1"/>
              </p:cNvSpPr>
              <p:nvPr/>
            </p:nvSpPr>
            <p:spPr bwMode="auto">
              <a:xfrm flipV="1">
                <a:off x="10120313" y="3825875"/>
                <a:ext cx="0" cy="3810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6" name="Line 71"/>
              <p:cNvSpPr>
                <a:spLocks noChangeShapeType="1"/>
              </p:cNvSpPr>
              <p:nvPr/>
            </p:nvSpPr>
            <p:spPr bwMode="auto">
              <a:xfrm flipV="1">
                <a:off x="9761538" y="3825875"/>
                <a:ext cx="0" cy="3810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7" name="Line 72"/>
              <p:cNvSpPr>
                <a:spLocks noChangeShapeType="1"/>
              </p:cNvSpPr>
              <p:nvPr/>
            </p:nvSpPr>
            <p:spPr bwMode="auto">
              <a:xfrm flipV="1">
                <a:off x="9402763" y="3825875"/>
                <a:ext cx="0" cy="3810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8" name="Freeform 73"/>
              <p:cNvSpPr>
                <a:spLocks/>
              </p:cNvSpPr>
              <p:nvPr/>
            </p:nvSpPr>
            <p:spPr bwMode="auto">
              <a:xfrm>
                <a:off x="9045575" y="3787775"/>
                <a:ext cx="0" cy="38100"/>
              </a:xfrm>
              <a:custGeom>
                <a:avLst/>
                <a:gdLst>
                  <a:gd name="T0" fmla="*/ 104 h 104"/>
                  <a:gd name="T1" fmla="*/ 104 h 104"/>
                  <a:gd name="T2" fmla="*/ 0 h 104"/>
                </a:gdLst>
                <a:ahLst/>
                <a:cxnLst>
                  <a:cxn ang="0">
                    <a:pos x="0" y="T0"/>
                  </a:cxn>
                  <a:cxn ang="0">
                    <a:pos x="0" y="T1"/>
                  </a:cxn>
                  <a:cxn ang="0">
                    <a:pos x="0" y="T2"/>
                  </a:cxn>
                </a:cxnLst>
                <a:rect l="0" t="0" r="r" b="b"/>
                <a:pathLst>
                  <a:path h="104">
                    <a:moveTo>
                      <a:pt x="0" y="104"/>
                    </a:moveTo>
                    <a:lnTo>
                      <a:pt x="0" y="104"/>
                    </a:lnTo>
                    <a:lnTo>
                      <a:pt x="0" y="0"/>
                    </a:lnTo>
                  </a:path>
                </a:pathLst>
              </a:custGeom>
              <a:noFill/>
              <a:ln w="11113" cap="flat">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9" name="Freeform 74"/>
              <p:cNvSpPr>
                <a:spLocks/>
              </p:cNvSpPr>
              <p:nvPr/>
            </p:nvSpPr>
            <p:spPr bwMode="auto">
              <a:xfrm>
                <a:off x="9045575" y="3825875"/>
                <a:ext cx="0" cy="38100"/>
              </a:xfrm>
              <a:custGeom>
                <a:avLst/>
                <a:gdLst>
                  <a:gd name="T0" fmla="*/ 107 h 107"/>
                  <a:gd name="T1" fmla="*/ 107 h 107"/>
                  <a:gd name="T2" fmla="*/ 0 h 107"/>
                </a:gdLst>
                <a:ahLst/>
                <a:cxnLst>
                  <a:cxn ang="0">
                    <a:pos x="0" y="T0"/>
                  </a:cxn>
                  <a:cxn ang="0">
                    <a:pos x="0" y="T1"/>
                  </a:cxn>
                  <a:cxn ang="0">
                    <a:pos x="0" y="T2"/>
                  </a:cxn>
                </a:cxnLst>
                <a:rect l="0" t="0" r="r" b="b"/>
                <a:pathLst>
                  <a:path h="107">
                    <a:moveTo>
                      <a:pt x="0" y="107"/>
                    </a:moveTo>
                    <a:lnTo>
                      <a:pt x="0" y="107"/>
                    </a:lnTo>
                    <a:lnTo>
                      <a:pt x="0" y="0"/>
                    </a:lnTo>
                  </a:path>
                </a:pathLst>
              </a:custGeom>
              <a:noFill/>
              <a:ln w="11113" cap="flat">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0" name="Freeform 75"/>
              <p:cNvSpPr>
                <a:spLocks noEditPoints="1"/>
              </p:cNvSpPr>
              <p:nvPr/>
            </p:nvSpPr>
            <p:spPr bwMode="auto">
              <a:xfrm>
                <a:off x="9034463" y="2401888"/>
                <a:ext cx="930275" cy="1203325"/>
              </a:xfrm>
              <a:custGeom>
                <a:avLst/>
                <a:gdLst>
                  <a:gd name="T0" fmla="*/ 32 w 2564"/>
                  <a:gd name="T1" fmla="*/ 3307 h 3310"/>
                  <a:gd name="T2" fmla="*/ 76 w 2564"/>
                  <a:gd name="T3" fmla="*/ 3308 h 3310"/>
                  <a:gd name="T4" fmla="*/ 118 w 2564"/>
                  <a:gd name="T5" fmla="*/ 3309 h 3310"/>
                  <a:gd name="T6" fmla="*/ 161 w 2564"/>
                  <a:gd name="T7" fmla="*/ 3309 h 3310"/>
                  <a:gd name="T8" fmla="*/ 205 w 2564"/>
                  <a:gd name="T9" fmla="*/ 3309 h 3310"/>
                  <a:gd name="T10" fmla="*/ 247 w 2564"/>
                  <a:gd name="T11" fmla="*/ 3309 h 3310"/>
                  <a:gd name="T12" fmla="*/ 290 w 2564"/>
                  <a:gd name="T13" fmla="*/ 3309 h 3310"/>
                  <a:gd name="T14" fmla="*/ 333 w 2564"/>
                  <a:gd name="T15" fmla="*/ 3309 h 3310"/>
                  <a:gd name="T16" fmla="*/ 376 w 2564"/>
                  <a:gd name="T17" fmla="*/ 3309 h 3310"/>
                  <a:gd name="T18" fmla="*/ 419 w 2564"/>
                  <a:gd name="T19" fmla="*/ 3307 h 3310"/>
                  <a:gd name="T20" fmla="*/ 462 w 2564"/>
                  <a:gd name="T21" fmla="*/ 3090 h 3310"/>
                  <a:gd name="T22" fmla="*/ 505 w 2564"/>
                  <a:gd name="T23" fmla="*/ 3212 h 3310"/>
                  <a:gd name="T24" fmla="*/ 547 w 2564"/>
                  <a:gd name="T25" fmla="*/ 3278 h 3310"/>
                  <a:gd name="T26" fmla="*/ 591 w 2564"/>
                  <a:gd name="T27" fmla="*/ 3265 h 3310"/>
                  <a:gd name="T28" fmla="*/ 633 w 2564"/>
                  <a:gd name="T29" fmla="*/ 3272 h 3310"/>
                  <a:gd name="T30" fmla="*/ 676 w 2564"/>
                  <a:gd name="T31" fmla="*/ 3268 h 3310"/>
                  <a:gd name="T32" fmla="*/ 719 w 2564"/>
                  <a:gd name="T33" fmla="*/ 3217 h 3310"/>
                  <a:gd name="T34" fmla="*/ 762 w 2564"/>
                  <a:gd name="T35" fmla="*/ 3236 h 3310"/>
                  <a:gd name="T36" fmla="*/ 805 w 2564"/>
                  <a:gd name="T37" fmla="*/ 3211 h 3310"/>
                  <a:gd name="T38" fmla="*/ 848 w 2564"/>
                  <a:gd name="T39" fmla="*/ 3149 h 3310"/>
                  <a:gd name="T40" fmla="*/ 891 w 2564"/>
                  <a:gd name="T41" fmla="*/ 3151 h 3310"/>
                  <a:gd name="T42" fmla="*/ 933 w 2564"/>
                  <a:gd name="T43" fmla="*/ 3226 h 3310"/>
                  <a:gd name="T44" fmla="*/ 977 w 2564"/>
                  <a:gd name="T45" fmla="*/ 3243 h 3310"/>
                  <a:gd name="T46" fmla="*/ 1019 w 2564"/>
                  <a:gd name="T47" fmla="*/ 2983 h 3310"/>
                  <a:gd name="T48" fmla="*/ 1062 w 2564"/>
                  <a:gd name="T49" fmla="*/ 3216 h 3310"/>
                  <a:gd name="T50" fmla="*/ 1105 w 2564"/>
                  <a:gd name="T51" fmla="*/ 2452 h 3310"/>
                  <a:gd name="T52" fmla="*/ 1148 w 2564"/>
                  <a:gd name="T53" fmla="*/ 2394 h 3310"/>
                  <a:gd name="T54" fmla="*/ 1191 w 2564"/>
                  <a:gd name="T55" fmla="*/ 3052 h 3310"/>
                  <a:gd name="T56" fmla="*/ 1234 w 2564"/>
                  <a:gd name="T57" fmla="*/ 3094 h 3310"/>
                  <a:gd name="T58" fmla="*/ 1277 w 2564"/>
                  <a:gd name="T59" fmla="*/ 3199 h 3310"/>
                  <a:gd name="T60" fmla="*/ 1319 w 2564"/>
                  <a:gd name="T61" fmla="*/ 2242 h 3310"/>
                  <a:gd name="T62" fmla="*/ 1363 w 2564"/>
                  <a:gd name="T63" fmla="*/ 2810 h 3310"/>
                  <a:gd name="T64" fmla="*/ 1405 w 2564"/>
                  <a:gd name="T65" fmla="*/ 3190 h 3310"/>
                  <a:gd name="T66" fmla="*/ 1448 w 2564"/>
                  <a:gd name="T67" fmla="*/ 3160 h 3310"/>
                  <a:gd name="T68" fmla="*/ 1492 w 2564"/>
                  <a:gd name="T69" fmla="*/ 2908 h 3310"/>
                  <a:gd name="T70" fmla="*/ 1534 w 2564"/>
                  <a:gd name="T71" fmla="*/ 1638 h 3310"/>
                  <a:gd name="T72" fmla="*/ 1577 w 2564"/>
                  <a:gd name="T73" fmla="*/ 2946 h 3310"/>
                  <a:gd name="T74" fmla="*/ 1620 w 2564"/>
                  <a:gd name="T75" fmla="*/ 3110 h 3310"/>
                  <a:gd name="T76" fmla="*/ 1663 w 2564"/>
                  <a:gd name="T77" fmla="*/ 3091 h 3310"/>
                  <a:gd name="T78" fmla="*/ 1706 w 2564"/>
                  <a:gd name="T79" fmla="*/ 3123 h 3310"/>
                  <a:gd name="T80" fmla="*/ 1749 w 2564"/>
                  <a:gd name="T81" fmla="*/ 3117 h 3310"/>
                  <a:gd name="T82" fmla="*/ 1792 w 2564"/>
                  <a:gd name="T83" fmla="*/ 3192 h 3310"/>
                  <a:gd name="T84" fmla="*/ 1834 w 2564"/>
                  <a:gd name="T85" fmla="*/ 3204 h 3310"/>
                  <a:gd name="T86" fmla="*/ 1878 w 2564"/>
                  <a:gd name="T87" fmla="*/ 2399 h 3310"/>
                  <a:gd name="T88" fmla="*/ 1920 w 2564"/>
                  <a:gd name="T89" fmla="*/ 203 h 3310"/>
                  <a:gd name="T90" fmla="*/ 1963 w 2564"/>
                  <a:gd name="T91" fmla="*/ 2744 h 3310"/>
                  <a:gd name="T92" fmla="*/ 2006 w 2564"/>
                  <a:gd name="T93" fmla="*/ 1836 h 3310"/>
                  <a:gd name="T94" fmla="*/ 2049 w 2564"/>
                  <a:gd name="T95" fmla="*/ 2501 h 3310"/>
                  <a:gd name="T96" fmla="*/ 2092 w 2564"/>
                  <a:gd name="T97" fmla="*/ 3111 h 3310"/>
                  <a:gd name="T98" fmla="*/ 2135 w 2564"/>
                  <a:gd name="T99" fmla="*/ 3178 h 3310"/>
                  <a:gd name="T100" fmla="*/ 2178 w 2564"/>
                  <a:gd name="T101" fmla="*/ 3159 h 3310"/>
                  <a:gd name="T102" fmla="*/ 2220 w 2564"/>
                  <a:gd name="T103" fmla="*/ 3130 h 3310"/>
                  <a:gd name="T104" fmla="*/ 2264 w 2564"/>
                  <a:gd name="T105" fmla="*/ 3079 h 3310"/>
                  <a:gd name="T106" fmla="*/ 2306 w 2564"/>
                  <a:gd name="T107" fmla="*/ 3141 h 3310"/>
                  <a:gd name="T108" fmla="*/ 2349 w 2564"/>
                  <a:gd name="T109" fmla="*/ 2987 h 3310"/>
                  <a:gd name="T110" fmla="*/ 2392 w 2564"/>
                  <a:gd name="T111" fmla="*/ 3113 h 3310"/>
                  <a:gd name="T112" fmla="*/ 2435 w 2564"/>
                  <a:gd name="T113" fmla="*/ 3148 h 3310"/>
                  <a:gd name="T114" fmla="*/ 2478 w 2564"/>
                  <a:gd name="T115" fmla="*/ 3217 h 3310"/>
                  <a:gd name="T116" fmla="*/ 2521 w 2564"/>
                  <a:gd name="T117" fmla="*/ 3236 h 3310"/>
                  <a:gd name="T118" fmla="*/ 2564 w 2564"/>
                  <a:gd name="T119" fmla="*/ 3251 h 3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564" h="3310">
                    <a:moveTo>
                      <a:pt x="0" y="3306"/>
                    </a:moveTo>
                    <a:lnTo>
                      <a:pt x="0" y="3306"/>
                    </a:lnTo>
                    <a:lnTo>
                      <a:pt x="6" y="3306"/>
                    </a:lnTo>
                    <a:lnTo>
                      <a:pt x="12" y="3306"/>
                    </a:lnTo>
                    <a:lnTo>
                      <a:pt x="16" y="3306"/>
                    </a:lnTo>
                    <a:lnTo>
                      <a:pt x="22" y="3306"/>
                    </a:lnTo>
                    <a:lnTo>
                      <a:pt x="28" y="3307"/>
                    </a:lnTo>
                    <a:lnTo>
                      <a:pt x="32" y="3307"/>
                    </a:lnTo>
                    <a:lnTo>
                      <a:pt x="38" y="3307"/>
                    </a:lnTo>
                    <a:lnTo>
                      <a:pt x="44" y="3307"/>
                    </a:lnTo>
                    <a:lnTo>
                      <a:pt x="49" y="3308"/>
                    </a:lnTo>
                    <a:lnTo>
                      <a:pt x="54" y="3308"/>
                    </a:lnTo>
                    <a:lnTo>
                      <a:pt x="60" y="3308"/>
                    </a:lnTo>
                    <a:lnTo>
                      <a:pt x="65" y="3307"/>
                    </a:lnTo>
                    <a:lnTo>
                      <a:pt x="70" y="3307"/>
                    </a:lnTo>
                    <a:lnTo>
                      <a:pt x="76" y="3308"/>
                    </a:lnTo>
                    <a:lnTo>
                      <a:pt x="81" y="3307"/>
                    </a:lnTo>
                    <a:lnTo>
                      <a:pt x="86" y="3307"/>
                    </a:lnTo>
                    <a:lnTo>
                      <a:pt x="92" y="3308"/>
                    </a:lnTo>
                    <a:lnTo>
                      <a:pt x="97" y="3308"/>
                    </a:lnTo>
                    <a:lnTo>
                      <a:pt x="102" y="3308"/>
                    </a:lnTo>
                    <a:lnTo>
                      <a:pt x="108" y="3309"/>
                    </a:lnTo>
                    <a:lnTo>
                      <a:pt x="113" y="3309"/>
                    </a:lnTo>
                    <a:lnTo>
                      <a:pt x="118" y="3309"/>
                    </a:lnTo>
                    <a:lnTo>
                      <a:pt x="124" y="3309"/>
                    </a:lnTo>
                    <a:lnTo>
                      <a:pt x="129" y="3309"/>
                    </a:lnTo>
                    <a:lnTo>
                      <a:pt x="135" y="3309"/>
                    </a:lnTo>
                    <a:lnTo>
                      <a:pt x="140" y="3309"/>
                    </a:lnTo>
                    <a:lnTo>
                      <a:pt x="145" y="3309"/>
                    </a:lnTo>
                    <a:lnTo>
                      <a:pt x="151" y="3309"/>
                    </a:lnTo>
                    <a:lnTo>
                      <a:pt x="156" y="3309"/>
                    </a:lnTo>
                    <a:lnTo>
                      <a:pt x="161" y="3309"/>
                    </a:lnTo>
                    <a:lnTo>
                      <a:pt x="167" y="3309"/>
                    </a:lnTo>
                    <a:lnTo>
                      <a:pt x="172" y="3309"/>
                    </a:lnTo>
                    <a:lnTo>
                      <a:pt x="177" y="3309"/>
                    </a:lnTo>
                    <a:lnTo>
                      <a:pt x="183" y="3309"/>
                    </a:lnTo>
                    <a:lnTo>
                      <a:pt x="188" y="3309"/>
                    </a:lnTo>
                    <a:lnTo>
                      <a:pt x="193" y="3309"/>
                    </a:lnTo>
                    <a:lnTo>
                      <a:pt x="199" y="3309"/>
                    </a:lnTo>
                    <a:lnTo>
                      <a:pt x="205" y="3309"/>
                    </a:lnTo>
                    <a:lnTo>
                      <a:pt x="209" y="3309"/>
                    </a:lnTo>
                    <a:lnTo>
                      <a:pt x="215" y="3309"/>
                    </a:lnTo>
                    <a:lnTo>
                      <a:pt x="221" y="3310"/>
                    </a:lnTo>
                    <a:lnTo>
                      <a:pt x="225" y="3309"/>
                    </a:lnTo>
                    <a:lnTo>
                      <a:pt x="231" y="3309"/>
                    </a:lnTo>
                    <a:lnTo>
                      <a:pt x="237" y="3309"/>
                    </a:lnTo>
                    <a:lnTo>
                      <a:pt x="242" y="3309"/>
                    </a:lnTo>
                    <a:lnTo>
                      <a:pt x="247" y="3309"/>
                    </a:lnTo>
                    <a:lnTo>
                      <a:pt x="253" y="3310"/>
                    </a:lnTo>
                    <a:lnTo>
                      <a:pt x="258" y="3310"/>
                    </a:lnTo>
                    <a:lnTo>
                      <a:pt x="263" y="3310"/>
                    </a:lnTo>
                    <a:lnTo>
                      <a:pt x="269" y="3309"/>
                    </a:lnTo>
                    <a:lnTo>
                      <a:pt x="274" y="3310"/>
                    </a:lnTo>
                    <a:lnTo>
                      <a:pt x="279" y="3309"/>
                    </a:lnTo>
                    <a:lnTo>
                      <a:pt x="285" y="3309"/>
                    </a:lnTo>
                    <a:lnTo>
                      <a:pt x="290" y="3309"/>
                    </a:lnTo>
                    <a:lnTo>
                      <a:pt x="295" y="3309"/>
                    </a:lnTo>
                    <a:lnTo>
                      <a:pt x="301" y="3309"/>
                    </a:lnTo>
                    <a:lnTo>
                      <a:pt x="306" y="3309"/>
                    </a:lnTo>
                    <a:lnTo>
                      <a:pt x="312" y="3309"/>
                    </a:lnTo>
                    <a:lnTo>
                      <a:pt x="317" y="3309"/>
                    </a:lnTo>
                    <a:lnTo>
                      <a:pt x="322" y="3309"/>
                    </a:lnTo>
                    <a:lnTo>
                      <a:pt x="328" y="3309"/>
                    </a:lnTo>
                    <a:lnTo>
                      <a:pt x="333" y="3309"/>
                    </a:lnTo>
                    <a:lnTo>
                      <a:pt x="338" y="3309"/>
                    </a:lnTo>
                    <a:lnTo>
                      <a:pt x="344" y="3309"/>
                    </a:lnTo>
                    <a:lnTo>
                      <a:pt x="349" y="3309"/>
                    </a:lnTo>
                    <a:lnTo>
                      <a:pt x="354" y="3309"/>
                    </a:lnTo>
                    <a:lnTo>
                      <a:pt x="360" y="3309"/>
                    </a:lnTo>
                    <a:lnTo>
                      <a:pt x="365" y="3309"/>
                    </a:lnTo>
                    <a:lnTo>
                      <a:pt x="370" y="3309"/>
                    </a:lnTo>
                    <a:lnTo>
                      <a:pt x="376" y="3309"/>
                    </a:lnTo>
                    <a:lnTo>
                      <a:pt x="382" y="3309"/>
                    </a:lnTo>
                    <a:lnTo>
                      <a:pt x="386" y="3309"/>
                    </a:lnTo>
                    <a:lnTo>
                      <a:pt x="392" y="3309"/>
                    </a:lnTo>
                    <a:lnTo>
                      <a:pt x="398" y="3309"/>
                    </a:lnTo>
                    <a:lnTo>
                      <a:pt x="402" y="3309"/>
                    </a:lnTo>
                    <a:lnTo>
                      <a:pt x="408" y="3309"/>
                    </a:lnTo>
                    <a:lnTo>
                      <a:pt x="414" y="3308"/>
                    </a:lnTo>
                    <a:lnTo>
                      <a:pt x="419" y="3307"/>
                    </a:lnTo>
                    <a:lnTo>
                      <a:pt x="424" y="3307"/>
                    </a:lnTo>
                    <a:lnTo>
                      <a:pt x="430" y="3307"/>
                    </a:lnTo>
                    <a:lnTo>
                      <a:pt x="435" y="3306"/>
                    </a:lnTo>
                    <a:lnTo>
                      <a:pt x="440" y="3305"/>
                    </a:lnTo>
                    <a:lnTo>
                      <a:pt x="446" y="3301"/>
                    </a:lnTo>
                    <a:lnTo>
                      <a:pt x="451" y="3294"/>
                    </a:lnTo>
                    <a:lnTo>
                      <a:pt x="456" y="3258"/>
                    </a:lnTo>
                    <a:lnTo>
                      <a:pt x="462" y="3090"/>
                    </a:lnTo>
                    <a:lnTo>
                      <a:pt x="467" y="2785"/>
                    </a:lnTo>
                    <a:lnTo>
                      <a:pt x="472" y="2696"/>
                    </a:lnTo>
                    <a:lnTo>
                      <a:pt x="478" y="2779"/>
                    </a:lnTo>
                    <a:lnTo>
                      <a:pt x="483" y="3024"/>
                    </a:lnTo>
                    <a:lnTo>
                      <a:pt x="489" y="3175"/>
                    </a:lnTo>
                    <a:lnTo>
                      <a:pt x="494" y="3222"/>
                    </a:lnTo>
                    <a:lnTo>
                      <a:pt x="499" y="3211"/>
                    </a:lnTo>
                    <a:lnTo>
                      <a:pt x="505" y="3212"/>
                    </a:lnTo>
                    <a:lnTo>
                      <a:pt x="510" y="3221"/>
                    </a:lnTo>
                    <a:lnTo>
                      <a:pt x="515" y="3245"/>
                    </a:lnTo>
                    <a:lnTo>
                      <a:pt x="521" y="3266"/>
                    </a:lnTo>
                    <a:lnTo>
                      <a:pt x="526" y="3276"/>
                    </a:lnTo>
                    <a:lnTo>
                      <a:pt x="531" y="3280"/>
                    </a:lnTo>
                    <a:lnTo>
                      <a:pt x="537" y="3278"/>
                    </a:lnTo>
                    <a:lnTo>
                      <a:pt x="542" y="3277"/>
                    </a:lnTo>
                    <a:lnTo>
                      <a:pt x="547" y="3278"/>
                    </a:lnTo>
                    <a:lnTo>
                      <a:pt x="553" y="3278"/>
                    </a:lnTo>
                    <a:lnTo>
                      <a:pt x="558" y="3278"/>
                    </a:lnTo>
                    <a:lnTo>
                      <a:pt x="563" y="3277"/>
                    </a:lnTo>
                    <a:lnTo>
                      <a:pt x="569" y="3277"/>
                    </a:lnTo>
                    <a:lnTo>
                      <a:pt x="575" y="3277"/>
                    </a:lnTo>
                    <a:lnTo>
                      <a:pt x="579" y="3275"/>
                    </a:lnTo>
                    <a:lnTo>
                      <a:pt x="585" y="3269"/>
                    </a:lnTo>
                    <a:lnTo>
                      <a:pt x="591" y="3265"/>
                    </a:lnTo>
                    <a:lnTo>
                      <a:pt x="595" y="3268"/>
                    </a:lnTo>
                    <a:lnTo>
                      <a:pt x="601" y="3270"/>
                    </a:lnTo>
                    <a:lnTo>
                      <a:pt x="607" y="3273"/>
                    </a:lnTo>
                    <a:lnTo>
                      <a:pt x="612" y="3274"/>
                    </a:lnTo>
                    <a:lnTo>
                      <a:pt x="617" y="3273"/>
                    </a:lnTo>
                    <a:lnTo>
                      <a:pt x="623" y="3273"/>
                    </a:lnTo>
                    <a:lnTo>
                      <a:pt x="628" y="3274"/>
                    </a:lnTo>
                    <a:lnTo>
                      <a:pt x="633" y="3272"/>
                    </a:lnTo>
                    <a:lnTo>
                      <a:pt x="639" y="3265"/>
                    </a:lnTo>
                    <a:lnTo>
                      <a:pt x="644" y="3257"/>
                    </a:lnTo>
                    <a:lnTo>
                      <a:pt x="649" y="3254"/>
                    </a:lnTo>
                    <a:lnTo>
                      <a:pt x="655" y="3254"/>
                    </a:lnTo>
                    <a:lnTo>
                      <a:pt x="660" y="3256"/>
                    </a:lnTo>
                    <a:lnTo>
                      <a:pt x="665" y="3261"/>
                    </a:lnTo>
                    <a:lnTo>
                      <a:pt x="671" y="3265"/>
                    </a:lnTo>
                    <a:lnTo>
                      <a:pt x="676" y="3268"/>
                    </a:lnTo>
                    <a:lnTo>
                      <a:pt x="682" y="3266"/>
                    </a:lnTo>
                    <a:lnTo>
                      <a:pt x="687" y="3262"/>
                    </a:lnTo>
                    <a:lnTo>
                      <a:pt x="692" y="3257"/>
                    </a:lnTo>
                    <a:lnTo>
                      <a:pt x="698" y="3255"/>
                    </a:lnTo>
                    <a:lnTo>
                      <a:pt x="703" y="3255"/>
                    </a:lnTo>
                    <a:lnTo>
                      <a:pt x="708" y="3251"/>
                    </a:lnTo>
                    <a:lnTo>
                      <a:pt x="714" y="3236"/>
                    </a:lnTo>
                    <a:lnTo>
                      <a:pt x="719" y="3217"/>
                    </a:lnTo>
                    <a:lnTo>
                      <a:pt x="724" y="3208"/>
                    </a:lnTo>
                    <a:lnTo>
                      <a:pt x="730" y="3212"/>
                    </a:lnTo>
                    <a:lnTo>
                      <a:pt x="735" y="3221"/>
                    </a:lnTo>
                    <a:lnTo>
                      <a:pt x="740" y="3235"/>
                    </a:lnTo>
                    <a:lnTo>
                      <a:pt x="746" y="3245"/>
                    </a:lnTo>
                    <a:lnTo>
                      <a:pt x="752" y="3243"/>
                    </a:lnTo>
                    <a:lnTo>
                      <a:pt x="756" y="3238"/>
                    </a:lnTo>
                    <a:lnTo>
                      <a:pt x="762" y="3236"/>
                    </a:lnTo>
                    <a:lnTo>
                      <a:pt x="768" y="3236"/>
                    </a:lnTo>
                    <a:lnTo>
                      <a:pt x="772" y="3238"/>
                    </a:lnTo>
                    <a:lnTo>
                      <a:pt x="778" y="3241"/>
                    </a:lnTo>
                    <a:lnTo>
                      <a:pt x="784" y="3236"/>
                    </a:lnTo>
                    <a:lnTo>
                      <a:pt x="789" y="3223"/>
                    </a:lnTo>
                    <a:lnTo>
                      <a:pt x="794" y="3208"/>
                    </a:lnTo>
                    <a:lnTo>
                      <a:pt x="800" y="3207"/>
                    </a:lnTo>
                    <a:lnTo>
                      <a:pt x="805" y="3211"/>
                    </a:lnTo>
                    <a:lnTo>
                      <a:pt x="810" y="3226"/>
                    </a:lnTo>
                    <a:lnTo>
                      <a:pt x="816" y="3228"/>
                    </a:lnTo>
                    <a:lnTo>
                      <a:pt x="821" y="3192"/>
                    </a:lnTo>
                    <a:lnTo>
                      <a:pt x="826" y="3144"/>
                    </a:lnTo>
                    <a:lnTo>
                      <a:pt x="832" y="3114"/>
                    </a:lnTo>
                    <a:lnTo>
                      <a:pt x="837" y="3111"/>
                    </a:lnTo>
                    <a:lnTo>
                      <a:pt x="842" y="3123"/>
                    </a:lnTo>
                    <a:lnTo>
                      <a:pt x="848" y="3149"/>
                    </a:lnTo>
                    <a:lnTo>
                      <a:pt x="853" y="3176"/>
                    </a:lnTo>
                    <a:lnTo>
                      <a:pt x="859" y="3194"/>
                    </a:lnTo>
                    <a:lnTo>
                      <a:pt x="864" y="3213"/>
                    </a:lnTo>
                    <a:lnTo>
                      <a:pt x="869" y="3219"/>
                    </a:lnTo>
                    <a:lnTo>
                      <a:pt x="875" y="3225"/>
                    </a:lnTo>
                    <a:lnTo>
                      <a:pt x="880" y="3215"/>
                    </a:lnTo>
                    <a:lnTo>
                      <a:pt x="885" y="3189"/>
                    </a:lnTo>
                    <a:lnTo>
                      <a:pt x="891" y="3151"/>
                    </a:lnTo>
                    <a:lnTo>
                      <a:pt x="896" y="3113"/>
                    </a:lnTo>
                    <a:lnTo>
                      <a:pt x="901" y="3094"/>
                    </a:lnTo>
                    <a:lnTo>
                      <a:pt x="907" y="3096"/>
                    </a:lnTo>
                    <a:lnTo>
                      <a:pt x="912" y="3109"/>
                    </a:lnTo>
                    <a:lnTo>
                      <a:pt x="917" y="3139"/>
                    </a:lnTo>
                    <a:lnTo>
                      <a:pt x="923" y="3174"/>
                    </a:lnTo>
                    <a:lnTo>
                      <a:pt x="928" y="3204"/>
                    </a:lnTo>
                    <a:lnTo>
                      <a:pt x="933" y="3226"/>
                    </a:lnTo>
                    <a:lnTo>
                      <a:pt x="939" y="3217"/>
                    </a:lnTo>
                    <a:lnTo>
                      <a:pt x="945" y="3207"/>
                    </a:lnTo>
                    <a:lnTo>
                      <a:pt x="949" y="3204"/>
                    </a:lnTo>
                    <a:lnTo>
                      <a:pt x="955" y="3207"/>
                    </a:lnTo>
                    <a:lnTo>
                      <a:pt x="961" y="3212"/>
                    </a:lnTo>
                    <a:lnTo>
                      <a:pt x="965" y="3224"/>
                    </a:lnTo>
                    <a:lnTo>
                      <a:pt x="971" y="3234"/>
                    </a:lnTo>
                    <a:lnTo>
                      <a:pt x="977" y="3243"/>
                    </a:lnTo>
                    <a:lnTo>
                      <a:pt x="982" y="3242"/>
                    </a:lnTo>
                    <a:lnTo>
                      <a:pt x="987" y="3232"/>
                    </a:lnTo>
                    <a:lnTo>
                      <a:pt x="993" y="3197"/>
                    </a:lnTo>
                    <a:lnTo>
                      <a:pt x="998" y="3147"/>
                    </a:lnTo>
                    <a:lnTo>
                      <a:pt x="1003" y="3077"/>
                    </a:lnTo>
                    <a:lnTo>
                      <a:pt x="1009" y="3008"/>
                    </a:lnTo>
                    <a:lnTo>
                      <a:pt x="1014" y="2975"/>
                    </a:lnTo>
                    <a:lnTo>
                      <a:pt x="1019" y="2983"/>
                    </a:lnTo>
                    <a:lnTo>
                      <a:pt x="1025" y="3012"/>
                    </a:lnTo>
                    <a:lnTo>
                      <a:pt x="1030" y="3076"/>
                    </a:lnTo>
                    <a:lnTo>
                      <a:pt x="1035" y="3141"/>
                    </a:lnTo>
                    <a:lnTo>
                      <a:pt x="1041" y="3186"/>
                    </a:lnTo>
                    <a:lnTo>
                      <a:pt x="1046" y="3217"/>
                    </a:lnTo>
                    <a:lnTo>
                      <a:pt x="1052" y="3224"/>
                    </a:lnTo>
                    <a:lnTo>
                      <a:pt x="1057" y="3218"/>
                    </a:lnTo>
                    <a:lnTo>
                      <a:pt x="1062" y="3216"/>
                    </a:lnTo>
                    <a:lnTo>
                      <a:pt x="1068" y="3217"/>
                    </a:lnTo>
                    <a:lnTo>
                      <a:pt x="1073" y="3221"/>
                    </a:lnTo>
                    <a:lnTo>
                      <a:pt x="1078" y="3228"/>
                    </a:lnTo>
                    <a:lnTo>
                      <a:pt x="1084" y="3236"/>
                    </a:lnTo>
                    <a:lnTo>
                      <a:pt x="1089" y="3220"/>
                    </a:lnTo>
                    <a:lnTo>
                      <a:pt x="1094" y="3157"/>
                    </a:lnTo>
                    <a:lnTo>
                      <a:pt x="1100" y="2989"/>
                    </a:lnTo>
                    <a:lnTo>
                      <a:pt x="1105" y="2452"/>
                    </a:lnTo>
                    <a:lnTo>
                      <a:pt x="1110" y="1808"/>
                    </a:lnTo>
                    <a:lnTo>
                      <a:pt x="1116" y="1142"/>
                    </a:lnTo>
                    <a:lnTo>
                      <a:pt x="1122" y="740"/>
                    </a:lnTo>
                    <a:lnTo>
                      <a:pt x="1126" y="702"/>
                    </a:lnTo>
                    <a:lnTo>
                      <a:pt x="1132" y="877"/>
                    </a:lnTo>
                    <a:lnTo>
                      <a:pt x="1138" y="1357"/>
                    </a:lnTo>
                    <a:lnTo>
                      <a:pt x="1142" y="1924"/>
                    </a:lnTo>
                    <a:lnTo>
                      <a:pt x="1148" y="2394"/>
                    </a:lnTo>
                    <a:lnTo>
                      <a:pt x="1154" y="2797"/>
                    </a:lnTo>
                    <a:lnTo>
                      <a:pt x="1159" y="2958"/>
                    </a:lnTo>
                    <a:lnTo>
                      <a:pt x="1164" y="3041"/>
                    </a:lnTo>
                    <a:lnTo>
                      <a:pt x="1170" y="3076"/>
                    </a:lnTo>
                    <a:lnTo>
                      <a:pt x="1175" y="3063"/>
                    </a:lnTo>
                    <a:lnTo>
                      <a:pt x="1180" y="3050"/>
                    </a:lnTo>
                    <a:lnTo>
                      <a:pt x="1186" y="3048"/>
                    </a:lnTo>
                    <a:lnTo>
                      <a:pt x="1191" y="3052"/>
                    </a:lnTo>
                    <a:lnTo>
                      <a:pt x="1196" y="3071"/>
                    </a:lnTo>
                    <a:lnTo>
                      <a:pt x="1202" y="3106"/>
                    </a:lnTo>
                    <a:lnTo>
                      <a:pt x="1207" y="3132"/>
                    </a:lnTo>
                    <a:lnTo>
                      <a:pt x="1212" y="3146"/>
                    </a:lnTo>
                    <a:lnTo>
                      <a:pt x="1218" y="3136"/>
                    </a:lnTo>
                    <a:lnTo>
                      <a:pt x="1223" y="3120"/>
                    </a:lnTo>
                    <a:lnTo>
                      <a:pt x="1229" y="3104"/>
                    </a:lnTo>
                    <a:lnTo>
                      <a:pt x="1234" y="3094"/>
                    </a:lnTo>
                    <a:lnTo>
                      <a:pt x="1239" y="3094"/>
                    </a:lnTo>
                    <a:lnTo>
                      <a:pt x="1245" y="3098"/>
                    </a:lnTo>
                    <a:lnTo>
                      <a:pt x="1250" y="3113"/>
                    </a:lnTo>
                    <a:lnTo>
                      <a:pt x="1255" y="3132"/>
                    </a:lnTo>
                    <a:lnTo>
                      <a:pt x="1261" y="3151"/>
                    </a:lnTo>
                    <a:lnTo>
                      <a:pt x="1266" y="3176"/>
                    </a:lnTo>
                    <a:lnTo>
                      <a:pt x="1271" y="3190"/>
                    </a:lnTo>
                    <a:lnTo>
                      <a:pt x="1277" y="3199"/>
                    </a:lnTo>
                    <a:lnTo>
                      <a:pt x="1282" y="3203"/>
                    </a:lnTo>
                    <a:lnTo>
                      <a:pt x="1287" y="3207"/>
                    </a:lnTo>
                    <a:lnTo>
                      <a:pt x="1293" y="3203"/>
                    </a:lnTo>
                    <a:lnTo>
                      <a:pt x="1299" y="3176"/>
                    </a:lnTo>
                    <a:lnTo>
                      <a:pt x="1303" y="3100"/>
                    </a:lnTo>
                    <a:lnTo>
                      <a:pt x="1309" y="2873"/>
                    </a:lnTo>
                    <a:lnTo>
                      <a:pt x="1315" y="2586"/>
                    </a:lnTo>
                    <a:lnTo>
                      <a:pt x="1319" y="2242"/>
                    </a:lnTo>
                    <a:lnTo>
                      <a:pt x="1325" y="1935"/>
                    </a:lnTo>
                    <a:lnTo>
                      <a:pt x="1331" y="1751"/>
                    </a:lnTo>
                    <a:lnTo>
                      <a:pt x="1336" y="1757"/>
                    </a:lnTo>
                    <a:lnTo>
                      <a:pt x="1341" y="1828"/>
                    </a:lnTo>
                    <a:lnTo>
                      <a:pt x="1347" y="2039"/>
                    </a:lnTo>
                    <a:lnTo>
                      <a:pt x="1352" y="2304"/>
                    </a:lnTo>
                    <a:lnTo>
                      <a:pt x="1357" y="2630"/>
                    </a:lnTo>
                    <a:lnTo>
                      <a:pt x="1363" y="2810"/>
                    </a:lnTo>
                    <a:lnTo>
                      <a:pt x="1368" y="2935"/>
                    </a:lnTo>
                    <a:lnTo>
                      <a:pt x="1373" y="3017"/>
                    </a:lnTo>
                    <a:lnTo>
                      <a:pt x="1379" y="3086"/>
                    </a:lnTo>
                    <a:lnTo>
                      <a:pt x="1384" y="3122"/>
                    </a:lnTo>
                    <a:lnTo>
                      <a:pt x="1389" y="3148"/>
                    </a:lnTo>
                    <a:lnTo>
                      <a:pt x="1395" y="3167"/>
                    </a:lnTo>
                    <a:lnTo>
                      <a:pt x="1400" y="3184"/>
                    </a:lnTo>
                    <a:lnTo>
                      <a:pt x="1405" y="3190"/>
                    </a:lnTo>
                    <a:lnTo>
                      <a:pt x="1411" y="3194"/>
                    </a:lnTo>
                    <a:lnTo>
                      <a:pt x="1416" y="3194"/>
                    </a:lnTo>
                    <a:lnTo>
                      <a:pt x="1422" y="3190"/>
                    </a:lnTo>
                    <a:lnTo>
                      <a:pt x="1427" y="3184"/>
                    </a:lnTo>
                    <a:lnTo>
                      <a:pt x="1432" y="3176"/>
                    </a:lnTo>
                    <a:lnTo>
                      <a:pt x="1438" y="3167"/>
                    </a:lnTo>
                    <a:lnTo>
                      <a:pt x="1443" y="3161"/>
                    </a:lnTo>
                    <a:lnTo>
                      <a:pt x="1448" y="3160"/>
                    </a:lnTo>
                    <a:lnTo>
                      <a:pt x="1454" y="3161"/>
                    </a:lnTo>
                    <a:lnTo>
                      <a:pt x="1459" y="3165"/>
                    </a:lnTo>
                    <a:lnTo>
                      <a:pt x="1464" y="3173"/>
                    </a:lnTo>
                    <a:lnTo>
                      <a:pt x="1470" y="3184"/>
                    </a:lnTo>
                    <a:lnTo>
                      <a:pt x="1475" y="3186"/>
                    </a:lnTo>
                    <a:lnTo>
                      <a:pt x="1480" y="3163"/>
                    </a:lnTo>
                    <a:lnTo>
                      <a:pt x="1486" y="3069"/>
                    </a:lnTo>
                    <a:lnTo>
                      <a:pt x="1492" y="2908"/>
                    </a:lnTo>
                    <a:lnTo>
                      <a:pt x="1496" y="2642"/>
                    </a:lnTo>
                    <a:lnTo>
                      <a:pt x="1502" y="2281"/>
                    </a:lnTo>
                    <a:lnTo>
                      <a:pt x="1508" y="1759"/>
                    </a:lnTo>
                    <a:lnTo>
                      <a:pt x="1512" y="1462"/>
                    </a:lnTo>
                    <a:lnTo>
                      <a:pt x="1518" y="1336"/>
                    </a:lnTo>
                    <a:lnTo>
                      <a:pt x="1524" y="1334"/>
                    </a:lnTo>
                    <a:lnTo>
                      <a:pt x="1529" y="1383"/>
                    </a:lnTo>
                    <a:lnTo>
                      <a:pt x="1534" y="1638"/>
                    </a:lnTo>
                    <a:lnTo>
                      <a:pt x="1540" y="1891"/>
                    </a:lnTo>
                    <a:lnTo>
                      <a:pt x="1545" y="2135"/>
                    </a:lnTo>
                    <a:lnTo>
                      <a:pt x="1550" y="2346"/>
                    </a:lnTo>
                    <a:lnTo>
                      <a:pt x="1556" y="2568"/>
                    </a:lnTo>
                    <a:lnTo>
                      <a:pt x="1561" y="2693"/>
                    </a:lnTo>
                    <a:lnTo>
                      <a:pt x="1566" y="2794"/>
                    </a:lnTo>
                    <a:lnTo>
                      <a:pt x="1572" y="2877"/>
                    </a:lnTo>
                    <a:lnTo>
                      <a:pt x="1577" y="2946"/>
                    </a:lnTo>
                    <a:lnTo>
                      <a:pt x="1582" y="3020"/>
                    </a:lnTo>
                    <a:lnTo>
                      <a:pt x="1588" y="3063"/>
                    </a:lnTo>
                    <a:lnTo>
                      <a:pt x="1593" y="3096"/>
                    </a:lnTo>
                    <a:lnTo>
                      <a:pt x="1599" y="3119"/>
                    </a:lnTo>
                    <a:lnTo>
                      <a:pt x="1604" y="3136"/>
                    </a:lnTo>
                    <a:lnTo>
                      <a:pt x="1609" y="3138"/>
                    </a:lnTo>
                    <a:lnTo>
                      <a:pt x="1615" y="3130"/>
                    </a:lnTo>
                    <a:lnTo>
                      <a:pt x="1620" y="3110"/>
                    </a:lnTo>
                    <a:lnTo>
                      <a:pt x="1625" y="3091"/>
                    </a:lnTo>
                    <a:lnTo>
                      <a:pt x="1631" y="3074"/>
                    </a:lnTo>
                    <a:lnTo>
                      <a:pt x="1636" y="3059"/>
                    </a:lnTo>
                    <a:lnTo>
                      <a:pt x="1641" y="3051"/>
                    </a:lnTo>
                    <a:lnTo>
                      <a:pt x="1647" y="3053"/>
                    </a:lnTo>
                    <a:lnTo>
                      <a:pt x="1652" y="3059"/>
                    </a:lnTo>
                    <a:lnTo>
                      <a:pt x="1657" y="3073"/>
                    </a:lnTo>
                    <a:lnTo>
                      <a:pt x="1663" y="3091"/>
                    </a:lnTo>
                    <a:lnTo>
                      <a:pt x="1669" y="3115"/>
                    </a:lnTo>
                    <a:lnTo>
                      <a:pt x="1673" y="3130"/>
                    </a:lnTo>
                    <a:lnTo>
                      <a:pt x="1679" y="3143"/>
                    </a:lnTo>
                    <a:lnTo>
                      <a:pt x="1685" y="3151"/>
                    </a:lnTo>
                    <a:lnTo>
                      <a:pt x="1689" y="3154"/>
                    </a:lnTo>
                    <a:lnTo>
                      <a:pt x="1695" y="3147"/>
                    </a:lnTo>
                    <a:lnTo>
                      <a:pt x="1701" y="3138"/>
                    </a:lnTo>
                    <a:lnTo>
                      <a:pt x="1706" y="3123"/>
                    </a:lnTo>
                    <a:lnTo>
                      <a:pt x="1711" y="3105"/>
                    </a:lnTo>
                    <a:lnTo>
                      <a:pt x="1717" y="3092"/>
                    </a:lnTo>
                    <a:lnTo>
                      <a:pt x="1722" y="3086"/>
                    </a:lnTo>
                    <a:lnTo>
                      <a:pt x="1727" y="3086"/>
                    </a:lnTo>
                    <a:lnTo>
                      <a:pt x="1733" y="3086"/>
                    </a:lnTo>
                    <a:lnTo>
                      <a:pt x="1738" y="3094"/>
                    </a:lnTo>
                    <a:lnTo>
                      <a:pt x="1743" y="3104"/>
                    </a:lnTo>
                    <a:lnTo>
                      <a:pt x="1749" y="3117"/>
                    </a:lnTo>
                    <a:lnTo>
                      <a:pt x="1754" y="3131"/>
                    </a:lnTo>
                    <a:lnTo>
                      <a:pt x="1759" y="3147"/>
                    </a:lnTo>
                    <a:lnTo>
                      <a:pt x="1765" y="3157"/>
                    </a:lnTo>
                    <a:lnTo>
                      <a:pt x="1770" y="3165"/>
                    </a:lnTo>
                    <a:lnTo>
                      <a:pt x="1776" y="3172"/>
                    </a:lnTo>
                    <a:lnTo>
                      <a:pt x="1781" y="3180"/>
                    </a:lnTo>
                    <a:lnTo>
                      <a:pt x="1786" y="3186"/>
                    </a:lnTo>
                    <a:lnTo>
                      <a:pt x="1792" y="3192"/>
                    </a:lnTo>
                    <a:lnTo>
                      <a:pt x="1797" y="3198"/>
                    </a:lnTo>
                    <a:lnTo>
                      <a:pt x="1802" y="3201"/>
                    </a:lnTo>
                    <a:lnTo>
                      <a:pt x="1808" y="3201"/>
                    </a:lnTo>
                    <a:lnTo>
                      <a:pt x="1813" y="3200"/>
                    </a:lnTo>
                    <a:lnTo>
                      <a:pt x="1818" y="3199"/>
                    </a:lnTo>
                    <a:lnTo>
                      <a:pt x="1824" y="3199"/>
                    </a:lnTo>
                    <a:lnTo>
                      <a:pt x="1829" y="3201"/>
                    </a:lnTo>
                    <a:lnTo>
                      <a:pt x="1834" y="3204"/>
                    </a:lnTo>
                    <a:lnTo>
                      <a:pt x="1840" y="3208"/>
                    </a:lnTo>
                    <a:lnTo>
                      <a:pt x="1845" y="3212"/>
                    </a:lnTo>
                    <a:lnTo>
                      <a:pt x="1850" y="3204"/>
                    </a:lnTo>
                    <a:lnTo>
                      <a:pt x="1856" y="3179"/>
                    </a:lnTo>
                    <a:lnTo>
                      <a:pt x="1862" y="3119"/>
                    </a:lnTo>
                    <a:lnTo>
                      <a:pt x="1866" y="2953"/>
                    </a:lnTo>
                    <a:lnTo>
                      <a:pt x="1872" y="2729"/>
                    </a:lnTo>
                    <a:lnTo>
                      <a:pt x="1878" y="2399"/>
                    </a:lnTo>
                    <a:lnTo>
                      <a:pt x="1882" y="1962"/>
                    </a:lnTo>
                    <a:lnTo>
                      <a:pt x="1888" y="1268"/>
                    </a:lnTo>
                    <a:lnTo>
                      <a:pt x="1894" y="748"/>
                    </a:lnTo>
                    <a:lnTo>
                      <a:pt x="1899" y="324"/>
                    </a:lnTo>
                    <a:lnTo>
                      <a:pt x="1904" y="64"/>
                    </a:lnTo>
                    <a:lnTo>
                      <a:pt x="1910" y="0"/>
                    </a:lnTo>
                    <a:lnTo>
                      <a:pt x="1915" y="64"/>
                    </a:lnTo>
                    <a:lnTo>
                      <a:pt x="1920" y="203"/>
                    </a:lnTo>
                    <a:lnTo>
                      <a:pt x="1926" y="512"/>
                    </a:lnTo>
                    <a:lnTo>
                      <a:pt x="1931" y="898"/>
                    </a:lnTo>
                    <a:lnTo>
                      <a:pt x="1936" y="1431"/>
                    </a:lnTo>
                    <a:lnTo>
                      <a:pt x="1942" y="1801"/>
                    </a:lnTo>
                    <a:lnTo>
                      <a:pt x="1947" y="2111"/>
                    </a:lnTo>
                    <a:lnTo>
                      <a:pt x="1952" y="2365"/>
                    </a:lnTo>
                    <a:lnTo>
                      <a:pt x="1958" y="2562"/>
                    </a:lnTo>
                    <a:lnTo>
                      <a:pt x="1963" y="2744"/>
                    </a:lnTo>
                    <a:lnTo>
                      <a:pt x="1969" y="2827"/>
                    </a:lnTo>
                    <a:lnTo>
                      <a:pt x="1974" y="2859"/>
                    </a:lnTo>
                    <a:lnTo>
                      <a:pt x="1979" y="2772"/>
                    </a:lnTo>
                    <a:lnTo>
                      <a:pt x="1985" y="2651"/>
                    </a:lnTo>
                    <a:lnTo>
                      <a:pt x="1990" y="2483"/>
                    </a:lnTo>
                    <a:lnTo>
                      <a:pt x="1995" y="2284"/>
                    </a:lnTo>
                    <a:lnTo>
                      <a:pt x="2001" y="2008"/>
                    </a:lnTo>
                    <a:lnTo>
                      <a:pt x="2006" y="1836"/>
                    </a:lnTo>
                    <a:lnTo>
                      <a:pt x="2011" y="1729"/>
                    </a:lnTo>
                    <a:lnTo>
                      <a:pt x="2017" y="1694"/>
                    </a:lnTo>
                    <a:lnTo>
                      <a:pt x="2022" y="1700"/>
                    </a:lnTo>
                    <a:lnTo>
                      <a:pt x="2027" y="1766"/>
                    </a:lnTo>
                    <a:lnTo>
                      <a:pt x="2033" y="1897"/>
                    </a:lnTo>
                    <a:lnTo>
                      <a:pt x="2039" y="2070"/>
                    </a:lnTo>
                    <a:lnTo>
                      <a:pt x="2043" y="2259"/>
                    </a:lnTo>
                    <a:lnTo>
                      <a:pt x="2049" y="2501"/>
                    </a:lnTo>
                    <a:lnTo>
                      <a:pt x="2055" y="2657"/>
                    </a:lnTo>
                    <a:lnTo>
                      <a:pt x="2059" y="2785"/>
                    </a:lnTo>
                    <a:lnTo>
                      <a:pt x="2065" y="2885"/>
                    </a:lnTo>
                    <a:lnTo>
                      <a:pt x="2071" y="2981"/>
                    </a:lnTo>
                    <a:lnTo>
                      <a:pt x="2076" y="3031"/>
                    </a:lnTo>
                    <a:lnTo>
                      <a:pt x="2081" y="3067"/>
                    </a:lnTo>
                    <a:lnTo>
                      <a:pt x="2087" y="3094"/>
                    </a:lnTo>
                    <a:lnTo>
                      <a:pt x="2092" y="3111"/>
                    </a:lnTo>
                    <a:lnTo>
                      <a:pt x="2097" y="3131"/>
                    </a:lnTo>
                    <a:lnTo>
                      <a:pt x="2103" y="3142"/>
                    </a:lnTo>
                    <a:lnTo>
                      <a:pt x="2108" y="3151"/>
                    </a:lnTo>
                    <a:lnTo>
                      <a:pt x="2113" y="3159"/>
                    </a:lnTo>
                    <a:lnTo>
                      <a:pt x="2119" y="3167"/>
                    </a:lnTo>
                    <a:lnTo>
                      <a:pt x="2124" y="3171"/>
                    </a:lnTo>
                    <a:lnTo>
                      <a:pt x="2129" y="3176"/>
                    </a:lnTo>
                    <a:lnTo>
                      <a:pt x="2135" y="3178"/>
                    </a:lnTo>
                    <a:lnTo>
                      <a:pt x="2140" y="3178"/>
                    </a:lnTo>
                    <a:lnTo>
                      <a:pt x="2146" y="3176"/>
                    </a:lnTo>
                    <a:lnTo>
                      <a:pt x="2151" y="3174"/>
                    </a:lnTo>
                    <a:lnTo>
                      <a:pt x="2156" y="3169"/>
                    </a:lnTo>
                    <a:lnTo>
                      <a:pt x="2162" y="3167"/>
                    </a:lnTo>
                    <a:lnTo>
                      <a:pt x="2167" y="3165"/>
                    </a:lnTo>
                    <a:lnTo>
                      <a:pt x="2172" y="3161"/>
                    </a:lnTo>
                    <a:lnTo>
                      <a:pt x="2178" y="3159"/>
                    </a:lnTo>
                    <a:lnTo>
                      <a:pt x="2183" y="3156"/>
                    </a:lnTo>
                    <a:lnTo>
                      <a:pt x="2188" y="3153"/>
                    </a:lnTo>
                    <a:lnTo>
                      <a:pt x="2194" y="3148"/>
                    </a:lnTo>
                    <a:lnTo>
                      <a:pt x="2199" y="3142"/>
                    </a:lnTo>
                    <a:lnTo>
                      <a:pt x="2204" y="3140"/>
                    </a:lnTo>
                    <a:lnTo>
                      <a:pt x="2210" y="3137"/>
                    </a:lnTo>
                    <a:lnTo>
                      <a:pt x="2215" y="3134"/>
                    </a:lnTo>
                    <a:lnTo>
                      <a:pt x="2220" y="3130"/>
                    </a:lnTo>
                    <a:lnTo>
                      <a:pt x="2226" y="3122"/>
                    </a:lnTo>
                    <a:lnTo>
                      <a:pt x="2232" y="3115"/>
                    </a:lnTo>
                    <a:lnTo>
                      <a:pt x="2236" y="3107"/>
                    </a:lnTo>
                    <a:lnTo>
                      <a:pt x="2242" y="3097"/>
                    </a:lnTo>
                    <a:lnTo>
                      <a:pt x="2248" y="3084"/>
                    </a:lnTo>
                    <a:lnTo>
                      <a:pt x="2252" y="3080"/>
                    </a:lnTo>
                    <a:lnTo>
                      <a:pt x="2258" y="3078"/>
                    </a:lnTo>
                    <a:lnTo>
                      <a:pt x="2264" y="3079"/>
                    </a:lnTo>
                    <a:lnTo>
                      <a:pt x="2269" y="3080"/>
                    </a:lnTo>
                    <a:lnTo>
                      <a:pt x="2274" y="3090"/>
                    </a:lnTo>
                    <a:lnTo>
                      <a:pt x="2280" y="3100"/>
                    </a:lnTo>
                    <a:lnTo>
                      <a:pt x="2285" y="3115"/>
                    </a:lnTo>
                    <a:lnTo>
                      <a:pt x="2290" y="3128"/>
                    </a:lnTo>
                    <a:lnTo>
                      <a:pt x="2296" y="3142"/>
                    </a:lnTo>
                    <a:lnTo>
                      <a:pt x="2301" y="3148"/>
                    </a:lnTo>
                    <a:lnTo>
                      <a:pt x="2306" y="3141"/>
                    </a:lnTo>
                    <a:lnTo>
                      <a:pt x="2312" y="3119"/>
                    </a:lnTo>
                    <a:lnTo>
                      <a:pt x="2317" y="3098"/>
                    </a:lnTo>
                    <a:lnTo>
                      <a:pt x="2322" y="3071"/>
                    </a:lnTo>
                    <a:lnTo>
                      <a:pt x="2328" y="3046"/>
                    </a:lnTo>
                    <a:lnTo>
                      <a:pt x="2333" y="3023"/>
                    </a:lnTo>
                    <a:lnTo>
                      <a:pt x="2339" y="2998"/>
                    </a:lnTo>
                    <a:lnTo>
                      <a:pt x="2344" y="2989"/>
                    </a:lnTo>
                    <a:lnTo>
                      <a:pt x="2349" y="2987"/>
                    </a:lnTo>
                    <a:lnTo>
                      <a:pt x="2355" y="2989"/>
                    </a:lnTo>
                    <a:lnTo>
                      <a:pt x="2360" y="2996"/>
                    </a:lnTo>
                    <a:lnTo>
                      <a:pt x="2365" y="3019"/>
                    </a:lnTo>
                    <a:lnTo>
                      <a:pt x="2371" y="3040"/>
                    </a:lnTo>
                    <a:lnTo>
                      <a:pt x="2376" y="3059"/>
                    </a:lnTo>
                    <a:lnTo>
                      <a:pt x="2381" y="3080"/>
                    </a:lnTo>
                    <a:lnTo>
                      <a:pt x="2387" y="3102"/>
                    </a:lnTo>
                    <a:lnTo>
                      <a:pt x="2392" y="3113"/>
                    </a:lnTo>
                    <a:lnTo>
                      <a:pt x="2397" y="3120"/>
                    </a:lnTo>
                    <a:lnTo>
                      <a:pt x="2403" y="3125"/>
                    </a:lnTo>
                    <a:lnTo>
                      <a:pt x="2409" y="3128"/>
                    </a:lnTo>
                    <a:lnTo>
                      <a:pt x="2413" y="3129"/>
                    </a:lnTo>
                    <a:lnTo>
                      <a:pt x="2419" y="3130"/>
                    </a:lnTo>
                    <a:lnTo>
                      <a:pt x="2425" y="3132"/>
                    </a:lnTo>
                    <a:lnTo>
                      <a:pt x="2429" y="3140"/>
                    </a:lnTo>
                    <a:lnTo>
                      <a:pt x="2435" y="3148"/>
                    </a:lnTo>
                    <a:lnTo>
                      <a:pt x="2441" y="3157"/>
                    </a:lnTo>
                    <a:lnTo>
                      <a:pt x="2446" y="3167"/>
                    </a:lnTo>
                    <a:lnTo>
                      <a:pt x="2451" y="3180"/>
                    </a:lnTo>
                    <a:lnTo>
                      <a:pt x="2457" y="3188"/>
                    </a:lnTo>
                    <a:lnTo>
                      <a:pt x="2462" y="3197"/>
                    </a:lnTo>
                    <a:lnTo>
                      <a:pt x="2467" y="3205"/>
                    </a:lnTo>
                    <a:lnTo>
                      <a:pt x="2473" y="3211"/>
                    </a:lnTo>
                    <a:lnTo>
                      <a:pt x="2478" y="3217"/>
                    </a:lnTo>
                    <a:lnTo>
                      <a:pt x="2483" y="3221"/>
                    </a:lnTo>
                    <a:lnTo>
                      <a:pt x="2489" y="3224"/>
                    </a:lnTo>
                    <a:lnTo>
                      <a:pt x="2494" y="3226"/>
                    </a:lnTo>
                    <a:lnTo>
                      <a:pt x="2499" y="3228"/>
                    </a:lnTo>
                    <a:lnTo>
                      <a:pt x="2505" y="3230"/>
                    </a:lnTo>
                    <a:lnTo>
                      <a:pt x="2510" y="3232"/>
                    </a:lnTo>
                    <a:lnTo>
                      <a:pt x="2516" y="3234"/>
                    </a:lnTo>
                    <a:lnTo>
                      <a:pt x="2521" y="3236"/>
                    </a:lnTo>
                    <a:lnTo>
                      <a:pt x="2526" y="3238"/>
                    </a:lnTo>
                    <a:lnTo>
                      <a:pt x="2532" y="3241"/>
                    </a:lnTo>
                    <a:lnTo>
                      <a:pt x="2537" y="3243"/>
                    </a:lnTo>
                    <a:lnTo>
                      <a:pt x="2542" y="3246"/>
                    </a:lnTo>
                    <a:lnTo>
                      <a:pt x="2548" y="3248"/>
                    </a:lnTo>
                    <a:lnTo>
                      <a:pt x="2553" y="3248"/>
                    </a:lnTo>
                    <a:lnTo>
                      <a:pt x="2558" y="3249"/>
                    </a:lnTo>
                    <a:lnTo>
                      <a:pt x="2564" y="3251"/>
                    </a:lnTo>
                    <a:moveTo>
                      <a:pt x="0" y="3306"/>
                    </a:moveTo>
                  </a:path>
                </a:pathLst>
              </a:custGeom>
              <a:noFill/>
              <a:ln w="11113" cap="flat">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1" name="Freeform 76"/>
              <p:cNvSpPr>
                <a:spLocks noEditPoints="1"/>
              </p:cNvSpPr>
              <p:nvPr/>
            </p:nvSpPr>
            <p:spPr bwMode="auto">
              <a:xfrm>
                <a:off x="9966325" y="3124200"/>
                <a:ext cx="933450" cy="463550"/>
              </a:xfrm>
              <a:custGeom>
                <a:avLst/>
                <a:gdLst>
                  <a:gd name="T0" fmla="*/ 37 w 2569"/>
                  <a:gd name="T1" fmla="*/ 1266 h 1279"/>
                  <a:gd name="T2" fmla="*/ 81 w 2569"/>
                  <a:gd name="T3" fmla="*/ 1270 h 1279"/>
                  <a:gd name="T4" fmla="*/ 123 w 2569"/>
                  <a:gd name="T5" fmla="*/ 1277 h 1279"/>
                  <a:gd name="T6" fmla="*/ 166 w 2569"/>
                  <a:gd name="T7" fmla="*/ 1267 h 1279"/>
                  <a:gd name="T8" fmla="*/ 209 w 2569"/>
                  <a:gd name="T9" fmla="*/ 736 h 1279"/>
                  <a:gd name="T10" fmla="*/ 252 w 2569"/>
                  <a:gd name="T11" fmla="*/ 4 h 1279"/>
                  <a:gd name="T12" fmla="*/ 295 w 2569"/>
                  <a:gd name="T13" fmla="*/ 727 h 1279"/>
                  <a:gd name="T14" fmla="*/ 338 w 2569"/>
                  <a:gd name="T15" fmla="*/ 1151 h 1279"/>
                  <a:gd name="T16" fmla="*/ 381 w 2569"/>
                  <a:gd name="T17" fmla="*/ 1222 h 1279"/>
                  <a:gd name="T18" fmla="*/ 423 w 2569"/>
                  <a:gd name="T19" fmla="*/ 1235 h 1279"/>
                  <a:gd name="T20" fmla="*/ 467 w 2569"/>
                  <a:gd name="T21" fmla="*/ 1242 h 1279"/>
                  <a:gd name="T22" fmla="*/ 509 w 2569"/>
                  <a:gd name="T23" fmla="*/ 1245 h 1279"/>
                  <a:gd name="T24" fmla="*/ 552 w 2569"/>
                  <a:gd name="T25" fmla="*/ 1243 h 1279"/>
                  <a:gd name="T26" fmla="*/ 595 w 2569"/>
                  <a:gd name="T27" fmla="*/ 1248 h 1279"/>
                  <a:gd name="T28" fmla="*/ 638 w 2569"/>
                  <a:gd name="T29" fmla="*/ 1251 h 1279"/>
                  <a:gd name="T30" fmla="*/ 681 w 2569"/>
                  <a:gd name="T31" fmla="*/ 1237 h 1279"/>
                  <a:gd name="T32" fmla="*/ 724 w 2569"/>
                  <a:gd name="T33" fmla="*/ 1185 h 1279"/>
                  <a:gd name="T34" fmla="*/ 767 w 2569"/>
                  <a:gd name="T35" fmla="*/ 1023 h 1279"/>
                  <a:gd name="T36" fmla="*/ 809 w 2569"/>
                  <a:gd name="T37" fmla="*/ 714 h 1279"/>
                  <a:gd name="T38" fmla="*/ 853 w 2569"/>
                  <a:gd name="T39" fmla="*/ 825 h 1279"/>
                  <a:gd name="T40" fmla="*/ 895 w 2569"/>
                  <a:gd name="T41" fmla="*/ 1118 h 1279"/>
                  <a:gd name="T42" fmla="*/ 938 w 2569"/>
                  <a:gd name="T43" fmla="*/ 1212 h 1279"/>
                  <a:gd name="T44" fmla="*/ 981 w 2569"/>
                  <a:gd name="T45" fmla="*/ 1212 h 1279"/>
                  <a:gd name="T46" fmla="*/ 1024 w 2569"/>
                  <a:gd name="T47" fmla="*/ 1221 h 1279"/>
                  <a:gd name="T48" fmla="*/ 1067 w 2569"/>
                  <a:gd name="T49" fmla="*/ 1239 h 1279"/>
                  <a:gd name="T50" fmla="*/ 1110 w 2569"/>
                  <a:gd name="T51" fmla="*/ 1246 h 1279"/>
                  <a:gd name="T52" fmla="*/ 1153 w 2569"/>
                  <a:gd name="T53" fmla="*/ 1246 h 1279"/>
                  <a:gd name="T54" fmla="*/ 1195 w 2569"/>
                  <a:gd name="T55" fmla="*/ 1226 h 1279"/>
                  <a:gd name="T56" fmla="*/ 1239 w 2569"/>
                  <a:gd name="T57" fmla="*/ 1074 h 1279"/>
                  <a:gd name="T58" fmla="*/ 1282 w 2569"/>
                  <a:gd name="T59" fmla="*/ 881 h 1279"/>
                  <a:gd name="T60" fmla="*/ 1324 w 2569"/>
                  <a:gd name="T61" fmla="*/ 976 h 1279"/>
                  <a:gd name="T62" fmla="*/ 1368 w 2569"/>
                  <a:gd name="T63" fmla="*/ 1162 h 1279"/>
                  <a:gd name="T64" fmla="*/ 1410 w 2569"/>
                  <a:gd name="T65" fmla="*/ 1235 h 1279"/>
                  <a:gd name="T66" fmla="*/ 1453 w 2569"/>
                  <a:gd name="T67" fmla="*/ 1254 h 1279"/>
                  <a:gd name="T68" fmla="*/ 1496 w 2569"/>
                  <a:gd name="T69" fmla="*/ 1260 h 1279"/>
                  <a:gd name="T70" fmla="*/ 1539 w 2569"/>
                  <a:gd name="T71" fmla="*/ 1264 h 1279"/>
                  <a:gd name="T72" fmla="*/ 1582 w 2569"/>
                  <a:gd name="T73" fmla="*/ 1268 h 1279"/>
                  <a:gd name="T74" fmla="*/ 1625 w 2569"/>
                  <a:gd name="T75" fmla="*/ 1270 h 1279"/>
                  <a:gd name="T76" fmla="*/ 1668 w 2569"/>
                  <a:gd name="T77" fmla="*/ 1268 h 1279"/>
                  <a:gd name="T78" fmla="*/ 1710 w 2569"/>
                  <a:gd name="T79" fmla="*/ 1271 h 1279"/>
                  <a:gd name="T80" fmla="*/ 1754 w 2569"/>
                  <a:gd name="T81" fmla="*/ 1273 h 1279"/>
                  <a:gd name="T82" fmla="*/ 1796 w 2569"/>
                  <a:gd name="T83" fmla="*/ 1276 h 1279"/>
                  <a:gd name="T84" fmla="*/ 1839 w 2569"/>
                  <a:gd name="T85" fmla="*/ 1273 h 1279"/>
                  <a:gd name="T86" fmla="*/ 1882 w 2569"/>
                  <a:gd name="T87" fmla="*/ 1225 h 1279"/>
                  <a:gd name="T88" fmla="*/ 1925 w 2569"/>
                  <a:gd name="T89" fmla="*/ 1028 h 1279"/>
                  <a:gd name="T90" fmla="*/ 1968 w 2569"/>
                  <a:gd name="T91" fmla="*/ 756 h 1279"/>
                  <a:gd name="T92" fmla="*/ 2011 w 2569"/>
                  <a:gd name="T93" fmla="*/ 758 h 1279"/>
                  <a:gd name="T94" fmla="*/ 2054 w 2569"/>
                  <a:gd name="T95" fmla="*/ 998 h 1279"/>
                  <a:gd name="T96" fmla="*/ 2096 w 2569"/>
                  <a:gd name="T97" fmla="*/ 1176 h 1279"/>
                  <a:gd name="T98" fmla="*/ 2140 w 2569"/>
                  <a:gd name="T99" fmla="*/ 1235 h 1279"/>
                  <a:gd name="T100" fmla="*/ 2182 w 2569"/>
                  <a:gd name="T101" fmla="*/ 1252 h 1279"/>
                  <a:gd name="T102" fmla="*/ 2225 w 2569"/>
                  <a:gd name="T103" fmla="*/ 1250 h 1279"/>
                  <a:gd name="T104" fmla="*/ 2268 w 2569"/>
                  <a:gd name="T105" fmla="*/ 1220 h 1279"/>
                  <a:gd name="T106" fmla="*/ 2311 w 2569"/>
                  <a:gd name="T107" fmla="*/ 1185 h 1279"/>
                  <a:gd name="T108" fmla="*/ 2354 w 2569"/>
                  <a:gd name="T109" fmla="*/ 1184 h 1279"/>
                  <a:gd name="T110" fmla="*/ 2397 w 2569"/>
                  <a:gd name="T111" fmla="*/ 1220 h 1279"/>
                  <a:gd name="T112" fmla="*/ 2440 w 2569"/>
                  <a:gd name="T113" fmla="*/ 1255 h 1279"/>
                  <a:gd name="T114" fmla="*/ 2482 w 2569"/>
                  <a:gd name="T115" fmla="*/ 1271 h 1279"/>
                  <a:gd name="T116" fmla="*/ 2526 w 2569"/>
                  <a:gd name="T117" fmla="*/ 1277 h 1279"/>
                  <a:gd name="T118" fmla="*/ 2569 w 2569"/>
                  <a:gd name="T119" fmla="*/ 1277 h 1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569" h="1279">
                    <a:moveTo>
                      <a:pt x="0" y="1267"/>
                    </a:moveTo>
                    <a:lnTo>
                      <a:pt x="5" y="1268"/>
                    </a:lnTo>
                    <a:lnTo>
                      <a:pt x="11" y="1268"/>
                    </a:lnTo>
                    <a:lnTo>
                      <a:pt x="16" y="1268"/>
                    </a:lnTo>
                    <a:lnTo>
                      <a:pt x="21" y="1268"/>
                    </a:lnTo>
                    <a:lnTo>
                      <a:pt x="27" y="1266"/>
                    </a:lnTo>
                    <a:lnTo>
                      <a:pt x="32" y="1266"/>
                    </a:lnTo>
                    <a:lnTo>
                      <a:pt x="37" y="1266"/>
                    </a:lnTo>
                    <a:lnTo>
                      <a:pt x="43" y="1265"/>
                    </a:lnTo>
                    <a:lnTo>
                      <a:pt x="48" y="1264"/>
                    </a:lnTo>
                    <a:lnTo>
                      <a:pt x="53" y="1264"/>
                    </a:lnTo>
                    <a:lnTo>
                      <a:pt x="59" y="1266"/>
                    </a:lnTo>
                    <a:lnTo>
                      <a:pt x="65" y="1268"/>
                    </a:lnTo>
                    <a:lnTo>
                      <a:pt x="69" y="1268"/>
                    </a:lnTo>
                    <a:lnTo>
                      <a:pt x="75" y="1268"/>
                    </a:lnTo>
                    <a:lnTo>
                      <a:pt x="81" y="1270"/>
                    </a:lnTo>
                    <a:lnTo>
                      <a:pt x="85" y="1271"/>
                    </a:lnTo>
                    <a:lnTo>
                      <a:pt x="91" y="1273"/>
                    </a:lnTo>
                    <a:lnTo>
                      <a:pt x="97" y="1275"/>
                    </a:lnTo>
                    <a:lnTo>
                      <a:pt x="102" y="1275"/>
                    </a:lnTo>
                    <a:lnTo>
                      <a:pt x="107" y="1276"/>
                    </a:lnTo>
                    <a:lnTo>
                      <a:pt x="113" y="1277"/>
                    </a:lnTo>
                    <a:lnTo>
                      <a:pt x="118" y="1277"/>
                    </a:lnTo>
                    <a:lnTo>
                      <a:pt x="123" y="1277"/>
                    </a:lnTo>
                    <a:lnTo>
                      <a:pt x="129" y="1277"/>
                    </a:lnTo>
                    <a:lnTo>
                      <a:pt x="134" y="1277"/>
                    </a:lnTo>
                    <a:lnTo>
                      <a:pt x="139" y="1279"/>
                    </a:lnTo>
                    <a:lnTo>
                      <a:pt x="145" y="1279"/>
                    </a:lnTo>
                    <a:lnTo>
                      <a:pt x="150" y="1278"/>
                    </a:lnTo>
                    <a:lnTo>
                      <a:pt x="155" y="1276"/>
                    </a:lnTo>
                    <a:lnTo>
                      <a:pt x="161" y="1273"/>
                    </a:lnTo>
                    <a:lnTo>
                      <a:pt x="166" y="1267"/>
                    </a:lnTo>
                    <a:lnTo>
                      <a:pt x="171" y="1252"/>
                    </a:lnTo>
                    <a:lnTo>
                      <a:pt x="177" y="1232"/>
                    </a:lnTo>
                    <a:lnTo>
                      <a:pt x="182" y="1203"/>
                    </a:lnTo>
                    <a:lnTo>
                      <a:pt x="188" y="1159"/>
                    </a:lnTo>
                    <a:lnTo>
                      <a:pt x="193" y="1071"/>
                    </a:lnTo>
                    <a:lnTo>
                      <a:pt x="198" y="980"/>
                    </a:lnTo>
                    <a:lnTo>
                      <a:pt x="204" y="868"/>
                    </a:lnTo>
                    <a:lnTo>
                      <a:pt x="209" y="736"/>
                    </a:lnTo>
                    <a:lnTo>
                      <a:pt x="214" y="544"/>
                    </a:lnTo>
                    <a:lnTo>
                      <a:pt x="220" y="395"/>
                    </a:lnTo>
                    <a:lnTo>
                      <a:pt x="225" y="257"/>
                    </a:lnTo>
                    <a:lnTo>
                      <a:pt x="230" y="143"/>
                    </a:lnTo>
                    <a:lnTo>
                      <a:pt x="236" y="39"/>
                    </a:lnTo>
                    <a:lnTo>
                      <a:pt x="241" y="2"/>
                    </a:lnTo>
                    <a:lnTo>
                      <a:pt x="246" y="0"/>
                    </a:lnTo>
                    <a:lnTo>
                      <a:pt x="252" y="4"/>
                    </a:lnTo>
                    <a:lnTo>
                      <a:pt x="258" y="38"/>
                    </a:lnTo>
                    <a:lnTo>
                      <a:pt x="262" y="117"/>
                    </a:lnTo>
                    <a:lnTo>
                      <a:pt x="268" y="205"/>
                    </a:lnTo>
                    <a:lnTo>
                      <a:pt x="274" y="303"/>
                    </a:lnTo>
                    <a:lnTo>
                      <a:pt x="278" y="405"/>
                    </a:lnTo>
                    <a:lnTo>
                      <a:pt x="284" y="506"/>
                    </a:lnTo>
                    <a:lnTo>
                      <a:pt x="290" y="639"/>
                    </a:lnTo>
                    <a:lnTo>
                      <a:pt x="295" y="727"/>
                    </a:lnTo>
                    <a:lnTo>
                      <a:pt x="300" y="809"/>
                    </a:lnTo>
                    <a:lnTo>
                      <a:pt x="306" y="883"/>
                    </a:lnTo>
                    <a:lnTo>
                      <a:pt x="311" y="965"/>
                    </a:lnTo>
                    <a:lnTo>
                      <a:pt x="316" y="1015"/>
                    </a:lnTo>
                    <a:lnTo>
                      <a:pt x="322" y="1058"/>
                    </a:lnTo>
                    <a:lnTo>
                      <a:pt x="327" y="1094"/>
                    </a:lnTo>
                    <a:lnTo>
                      <a:pt x="332" y="1129"/>
                    </a:lnTo>
                    <a:lnTo>
                      <a:pt x="338" y="1151"/>
                    </a:lnTo>
                    <a:lnTo>
                      <a:pt x="343" y="1170"/>
                    </a:lnTo>
                    <a:lnTo>
                      <a:pt x="348" y="1184"/>
                    </a:lnTo>
                    <a:lnTo>
                      <a:pt x="354" y="1197"/>
                    </a:lnTo>
                    <a:lnTo>
                      <a:pt x="359" y="1204"/>
                    </a:lnTo>
                    <a:lnTo>
                      <a:pt x="365" y="1210"/>
                    </a:lnTo>
                    <a:lnTo>
                      <a:pt x="370" y="1214"/>
                    </a:lnTo>
                    <a:lnTo>
                      <a:pt x="375" y="1219"/>
                    </a:lnTo>
                    <a:lnTo>
                      <a:pt x="381" y="1222"/>
                    </a:lnTo>
                    <a:lnTo>
                      <a:pt x="386" y="1224"/>
                    </a:lnTo>
                    <a:lnTo>
                      <a:pt x="391" y="1225"/>
                    </a:lnTo>
                    <a:lnTo>
                      <a:pt x="397" y="1228"/>
                    </a:lnTo>
                    <a:lnTo>
                      <a:pt x="402" y="1229"/>
                    </a:lnTo>
                    <a:lnTo>
                      <a:pt x="407" y="1231"/>
                    </a:lnTo>
                    <a:lnTo>
                      <a:pt x="413" y="1232"/>
                    </a:lnTo>
                    <a:lnTo>
                      <a:pt x="418" y="1233"/>
                    </a:lnTo>
                    <a:lnTo>
                      <a:pt x="423" y="1235"/>
                    </a:lnTo>
                    <a:lnTo>
                      <a:pt x="429" y="1236"/>
                    </a:lnTo>
                    <a:lnTo>
                      <a:pt x="435" y="1236"/>
                    </a:lnTo>
                    <a:lnTo>
                      <a:pt x="439" y="1237"/>
                    </a:lnTo>
                    <a:lnTo>
                      <a:pt x="445" y="1239"/>
                    </a:lnTo>
                    <a:lnTo>
                      <a:pt x="451" y="1239"/>
                    </a:lnTo>
                    <a:lnTo>
                      <a:pt x="455" y="1241"/>
                    </a:lnTo>
                    <a:lnTo>
                      <a:pt x="461" y="1242"/>
                    </a:lnTo>
                    <a:lnTo>
                      <a:pt x="467" y="1242"/>
                    </a:lnTo>
                    <a:lnTo>
                      <a:pt x="472" y="1244"/>
                    </a:lnTo>
                    <a:lnTo>
                      <a:pt x="477" y="1245"/>
                    </a:lnTo>
                    <a:lnTo>
                      <a:pt x="483" y="1245"/>
                    </a:lnTo>
                    <a:lnTo>
                      <a:pt x="488" y="1246"/>
                    </a:lnTo>
                    <a:lnTo>
                      <a:pt x="493" y="1246"/>
                    </a:lnTo>
                    <a:lnTo>
                      <a:pt x="499" y="1246"/>
                    </a:lnTo>
                    <a:lnTo>
                      <a:pt x="504" y="1245"/>
                    </a:lnTo>
                    <a:lnTo>
                      <a:pt x="509" y="1245"/>
                    </a:lnTo>
                    <a:lnTo>
                      <a:pt x="515" y="1245"/>
                    </a:lnTo>
                    <a:lnTo>
                      <a:pt x="520" y="1244"/>
                    </a:lnTo>
                    <a:lnTo>
                      <a:pt x="525" y="1242"/>
                    </a:lnTo>
                    <a:lnTo>
                      <a:pt x="531" y="1242"/>
                    </a:lnTo>
                    <a:lnTo>
                      <a:pt x="536" y="1242"/>
                    </a:lnTo>
                    <a:lnTo>
                      <a:pt x="541" y="1242"/>
                    </a:lnTo>
                    <a:lnTo>
                      <a:pt x="547" y="1243"/>
                    </a:lnTo>
                    <a:lnTo>
                      <a:pt x="552" y="1243"/>
                    </a:lnTo>
                    <a:lnTo>
                      <a:pt x="558" y="1243"/>
                    </a:lnTo>
                    <a:lnTo>
                      <a:pt x="563" y="1243"/>
                    </a:lnTo>
                    <a:lnTo>
                      <a:pt x="568" y="1243"/>
                    </a:lnTo>
                    <a:lnTo>
                      <a:pt x="574" y="1244"/>
                    </a:lnTo>
                    <a:lnTo>
                      <a:pt x="579" y="1245"/>
                    </a:lnTo>
                    <a:lnTo>
                      <a:pt x="584" y="1246"/>
                    </a:lnTo>
                    <a:lnTo>
                      <a:pt x="590" y="1247"/>
                    </a:lnTo>
                    <a:lnTo>
                      <a:pt x="595" y="1248"/>
                    </a:lnTo>
                    <a:lnTo>
                      <a:pt x="600" y="1248"/>
                    </a:lnTo>
                    <a:lnTo>
                      <a:pt x="606" y="1249"/>
                    </a:lnTo>
                    <a:lnTo>
                      <a:pt x="611" y="1250"/>
                    </a:lnTo>
                    <a:lnTo>
                      <a:pt x="616" y="1250"/>
                    </a:lnTo>
                    <a:lnTo>
                      <a:pt x="622" y="1251"/>
                    </a:lnTo>
                    <a:lnTo>
                      <a:pt x="628" y="1251"/>
                    </a:lnTo>
                    <a:lnTo>
                      <a:pt x="632" y="1251"/>
                    </a:lnTo>
                    <a:lnTo>
                      <a:pt x="638" y="1251"/>
                    </a:lnTo>
                    <a:lnTo>
                      <a:pt x="644" y="1250"/>
                    </a:lnTo>
                    <a:lnTo>
                      <a:pt x="648" y="1249"/>
                    </a:lnTo>
                    <a:lnTo>
                      <a:pt x="654" y="1248"/>
                    </a:lnTo>
                    <a:lnTo>
                      <a:pt x="660" y="1246"/>
                    </a:lnTo>
                    <a:lnTo>
                      <a:pt x="665" y="1246"/>
                    </a:lnTo>
                    <a:lnTo>
                      <a:pt x="670" y="1243"/>
                    </a:lnTo>
                    <a:lnTo>
                      <a:pt x="676" y="1239"/>
                    </a:lnTo>
                    <a:lnTo>
                      <a:pt x="681" y="1237"/>
                    </a:lnTo>
                    <a:lnTo>
                      <a:pt x="686" y="1231"/>
                    </a:lnTo>
                    <a:lnTo>
                      <a:pt x="692" y="1226"/>
                    </a:lnTo>
                    <a:lnTo>
                      <a:pt x="697" y="1221"/>
                    </a:lnTo>
                    <a:lnTo>
                      <a:pt x="702" y="1216"/>
                    </a:lnTo>
                    <a:lnTo>
                      <a:pt x="708" y="1207"/>
                    </a:lnTo>
                    <a:lnTo>
                      <a:pt x="713" y="1200"/>
                    </a:lnTo>
                    <a:lnTo>
                      <a:pt x="718" y="1193"/>
                    </a:lnTo>
                    <a:lnTo>
                      <a:pt x="724" y="1185"/>
                    </a:lnTo>
                    <a:lnTo>
                      <a:pt x="729" y="1171"/>
                    </a:lnTo>
                    <a:lnTo>
                      <a:pt x="735" y="1159"/>
                    </a:lnTo>
                    <a:lnTo>
                      <a:pt x="740" y="1146"/>
                    </a:lnTo>
                    <a:lnTo>
                      <a:pt x="745" y="1131"/>
                    </a:lnTo>
                    <a:lnTo>
                      <a:pt x="751" y="1106"/>
                    </a:lnTo>
                    <a:lnTo>
                      <a:pt x="756" y="1084"/>
                    </a:lnTo>
                    <a:lnTo>
                      <a:pt x="761" y="1055"/>
                    </a:lnTo>
                    <a:lnTo>
                      <a:pt x="767" y="1023"/>
                    </a:lnTo>
                    <a:lnTo>
                      <a:pt x="772" y="975"/>
                    </a:lnTo>
                    <a:lnTo>
                      <a:pt x="777" y="936"/>
                    </a:lnTo>
                    <a:lnTo>
                      <a:pt x="783" y="895"/>
                    </a:lnTo>
                    <a:lnTo>
                      <a:pt x="788" y="854"/>
                    </a:lnTo>
                    <a:lnTo>
                      <a:pt x="793" y="815"/>
                    </a:lnTo>
                    <a:lnTo>
                      <a:pt x="799" y="765"/>
                    </a:lnTo>
                    <a:lnTo>
                      <a:pt x="805" y="736"/>
                    </a:lnTo>
                    <a:lnTo>
                      <a:pt x="809" y="714"/>
                    </a:lnTo>
                    <a:lnTo>
                      <a:pt x="815" y="700"/>
                    </a:lnTo>
                    <a:lnTo>
                      <a:pt x="821" y="696"/>
                    </a:lnTo>
                    <a:lnTo>
                      <a:pt x="825" y="700"/>
                    </a:lnTo>
                    <a:lnTo>
                      <a:pt x="831" y="706"/>
                    </a:lnTo>
                    <a:lnTo>
                      <a:pt x="837" y="723"/>
                    </a:lnTo>
                    <a:lnTo>
                      <a:pt x="842" y="747"/>
                    </a:lnTo>
                    <a:lnTo>
                      <a:pt x="847" y="788"/>
                    </a:lnTo>
                    <a:lnTo>
                      <a:pt x="853" y="825"/>
                    </a:lnTo>
                    <a:lnTo>
                      <a:pt x="858" y="863"/>
                    </a:lnTo>
                    <a:lnTo>
                      <a:pt x="863" y="904"/>
                    </a:lnTo>
                    <a:lnTo>
                      <a:pt x="869" y="955"/>
                    </a:lnTo>
                    <a:lnTo>
                      <a:pt x="874" y="993"/>
                    </a:lnTo>
                    <a:lnTo>
                      <a:pt x="879" y="1027"/>
                    </a:lnTo>
                    <a:lnTo>
                      <a:pt x="885" y="1058"/>
                    </a:lnTo>
                    <a:lnTo>
                      <a:pt x="890" y="1094"/>
                    </a:lnTo>
                    <a:lnTo>
                      <a:pt x="895" y="1118"/>
                    </a:lnTo>
                    <a:lnTo>
                      <a:pt x="901" y="1139"/>
                    </a:lnTo>
                    <a:lnTo>
                      <a:pt x="906" y="1156"/>
                    </a:lnTo>
                    <a:lnTo>
                      <a:pt x="912" y="1176"/>
                    </a:lnTo>
                    <a:lnTo>
                      <a:pt x="917" y="1186"/>
                    </a:lnTo>
                    <a:lnTo>
                      <a:pt x="922" y="1195"/>
                    </a:lnTo>
                    <a:lnTo>
                      <a:pt x="928" y="1203"/>
                    </a:lnTo>
                    <a:lnTo>
                      <a:pt x="933" y="1208"/>
                    </a:lnTo>
                    <a:lnTo>
                      <a:pt x="938" y="1212"/>
                    </a:lnTo>
                    <a:lnTo>
                      <a:pt x="944" y="1214"/>
                    </a:lnTo>
                    <a:lnTo>
                      <a:pt x="949" y="1216"/>
                    </a:lnTo>
                    <a:lnTo>
                      <a:pt x="954" y="1216"/>
                    </a:lnTo>
                    <a:lnTo>
                      <a:pt x="960" y="1214"/>
                    </a:lnTo>
                    <a:lnTo>
                      <a:pt x="965" y="1214"/>
                    </a:lnTo>
                    <a:lnTo>
                      <a:pt x="970" y="1214"/>
                    </a:lnTo>
                    <a:lnTo>
                      <a:pt x="976" y="1213"/>
                    </a:lnTo>
                    <a:lnTo>
                      <a:pt x="981" y="1212"/>
                    </a:lnTo>
                    <a:lnTo>
                      <a:pt x="986" y="1212"/>
                    </a:lnTo>
                    <a:lnTo>
                      <a:pt x="992" y="1212"/>
                    </a:lnTo>
                    <a:lnTo>
                      <a:pt x="998" y="1213"/>
                    </a:lnTo>
                    <a:lnTo>
                      <a:pt x="1002" y="1214"/>
                    </a:lnTo>
                    <a:lnTo>
                      <a:pt x="1008" y="1215"/>
                    </a:lnTo>
                    <a:lnTo>
                      <a:pt x="1014" y="1216"/>
                    </a:lnTo>
                    <a:lnTo>
                      <a:pt x="1018" y="1218"/>
                    </a:lnTo>
                    <a:lnTo>
                      <a:pt x="1024" y="1221"/>
                    </a:lnTo>
                    <a:lnTo>
                      <a:pt x="1030" y="1224"/>
                    </a:lnTo>
                    <a:lnTo>
                      <a:pt x="1035" y="1227"/>
                    </a:lnTo>
                    <a:lnTo>
                      <a:pt x="1040" y="1229"/>
                    </a:lnTo>
                    <a:lnTo>
                      <a:pt x="1046" y="1232"/>
                    </a:lnTo>
                    <a:lnTo>
                      <a:pt x="1051" y="1235"/>
                    </a:lnTo>
                    <a:lnTo>
                      <a:pt x="1056" y="1236"/>
                    </a:lnTo>
                    <a:lnTo>
                      <a:pt x="1062" y="1237"/>
                    </a:lnTo>
                    <a:lnTo>
                      <a:pt x="1067" y="1239"/>
                    </a:lnTo>
                    <a:lnTo>
                      <a:pt x="1072" y="1242"/>
                    </a:lnTo>
                    <a:lnTo>
                      <a:pt x="1078" y="1244"/>
                    </a:lnTo>
                    <a:lnTo>
                      <a:pt x="1083" y="1244"/>
                    </a:lnTo>
                    <a:lnTo>
                      <a:pt x="1088" y="1246"/>
                    </a:lnTo>
                    <a:lnTo>
                      <a:pt x="1094" y="1246"/>
                    </a:lnTo>
                    <a:lnTo>
                      <a:pt x="1099" y="1246"/>
                    </a:lnTo>
                    <a:lnTo>
                      <a:pt x="1105" y="1246"/>
                    </a:lnTo>
                    <a:lnTo>
                      <a:pt x="1110" y="1246"/>
                    </a:lnTo>
                    <a:lnTo>
                      <a:pt x="1115" y="1246"/>
                    </a:lnTo>
                    <a:lnTo>
                      <a:pt x="1121" y="1246"/>
                    </a:lnTo>
                    <a:lnTo>
                      <a:pt x="1126" y="1246"/>
                    </a:lnTo>
                    <a:lnTo>
                      <a:pt x="1131" y="1246"/>
                    </a:lnTo>
                    <a:lnTo>
                      <a:pt x="1137" y="1246"/>
                    </a:lnTo>
                    <a:lnTo>
                      <a:pt x="1142" y="1246"/>
                    </a:lnTo>
                    <a:lnTo>
                      <a:pt x="1147" y="1246"/>
                    </a:lnTo>
                    <a:lnTo>
                      <a:pt x="1153" y="1246"/>
                    </a:lnTo>
                    <a:lnTo>
                      <a:pt x="1158" y="1246"/>
                    </a:lnTo>
                    <a:lnTo>
                      <a:pt x="1163" y="1246"/>
                    </a:lnTo>
                    <a:lnTo>
                      <a:pt x="1169" y="1246"/>
                    </a:lnTo>
                    <a:lnTo>
                      <a:pt x="1175" y="1242"/>
                    </a:lnTo>
                    <a:lnTo>
                      <a:pt x="1179" y="1239"/>
                    </a:lnTo>
                    <a:lnTo>
                      <a:pt x="1185" y="1237"/>
                    </a:lnTo>
                    <a:lnTo>
                      <a:pt x="1191" y="1232"/>
                    </a:lnTo>
                    <a:lnTo>
                      <a:pt x="1195" y="1226"/>
                    </a:lnTo>
                    <a:lnTo>
                      <a:pt x="1201" y="1215"/>
                    </a:lnTo>
                    <a:lnTo>
                      <a:pt x="1207" y="1204"/>
                    </a:lnTo>
                    <a:lnTo>
                      <a:pt x="1212" y="1192"/>
                    </a:lnTo>
                    <a:lnTo>
                      <a:pt x="1217" y="1176"/>
                    </a:lnTo>
                    <a:lnTo>
                      <a:pt x="1223" y="1150"/>
                    </a:lnTo>
                    <a:lnTo>
                      <a:pt x="1228" y="1126"/>
                    </a:lnTo>
                    <a:lnTo>
                      <a:pt x="1233" y="1102"/>
                    </a:lnTo>
                    <a:lnTo>
                      <a:pt x="1239" y="1074"/>
                    </a:lnTo>
                    <a:lnTo>
                      <a:pt x="1244" y="1036"/>
                    </a:lnTo>
                    <a:lnTo>
                      <a:pt x="1249" y="1007"/>
                    </a:lnTo>
                    <a:lnTo>
                      <a:pt x="1255" y="979"/>
                    </a:lnTo>
                    <a:lnTo>
                      <a:pt x="1260" y="953"/>
                    </a:lnTo>
                    <a:lnTo>
                      <a:pt x="1265" y="922"/>
                    </a:lnTo>
                    <a:lnTo>
                      <a:pt x="1271" y="903"/>
                    </a:lnTo>
                    <a:lnTo>
                      <a:pt x="1276" y="890"/>
                    </a:lnTo>
                    <a:lnTo>
                      <a:pt x="1282" y="881"/>
                    </a:lnTo>
                    <a:lnTo>
                      <a:pt x="1287" y="879"/>
                    </a:lnTo>
                    <a:lnTo>
                      <a:pt x="1292" y="880"/>
                    </a:lnTo>
                    <a:lnTo>
                      <a:pt x="1298" y="883"/>
                    </a:lnTo>
                    <a:lnTo>
                      <a:pt x="1303" y="893"/>
                    </a:lnTo>
                    <a:lnTo>
                      <a:pt x="1308" y="906"/>
                    </a:lnTo>
                    <a:lnTo>
                      <a:pt x="1314" y="931"/>
                    </a:lnTo>
                    <a:lnTo>
                      <a:pt x="1319" y="952"/>
                    </a:lnTo>
                    <a:lnTo>
                      <a:pt x="1324" y="976"/>
                    </a:lnTo>
                    <a:lnTo>
                      <a:pt x="1330" y="1001"/>
                    </a:lnTo>
                    <a:lnTo>
                      <a:pt x="1335" y="1025"/>
                    </a:lnTo>
                    <a:lnTo>
                      <a:pt x="1340" y="1057"/>
                    </a:lnTo>
                    <a:lnTo>
                      <a:pt x="1346" y="1081"/>
                    </a:lnTo>
                    <a:lnTo>
                      <a:pt x="1352" y="1102"/>
                    </a:lnTo>
                    <a:lnTo>
                      <a:pt x="1356" y="1122"/>
                    </a:lnTo>
                    <a:lnTo>
                      <a:pt x="1362" y="1147"/>
                    </a:lnTo>
                    <a:lnTo>
                      <a:pt x="1368" y="1162"/>
                    </a:lnTo>
                    <a:lnTo>
                      <a:pt x="1372" y="1177"/>
                    </a:lnTo>
                    <a:lnTo>
                      <a:pt x="1378" y="1189"/>
                    </a:lnTo>
                    <a:lnTo>
                      <a:pt x="1384" y="1202"/>
                    </a:lnTo>
                    <a:lnTo>
                      <a:pt x="1389" y="1212"/>
                    </a:lnTo>
                    <a:lnTo>
                      <a:pt x="1394" y="1219"/>
                    </a:lnTo>
                    <a:lnTo>
                      <a:pt x="1400" y="1225"/>
                    </a:lnTo>
                    <a:lnTo>
                      <a:pt x="1405" y="1232"/>
                    </a:lnTo>
                    <a:lnTo>
                      <a:pt x="1410" y="1235"/>
                    </a:lnTo>
                    <a:lnTo>
                      <a:pt x="1416" y="1239"/>
                    </a:lnTo>
                    <a:lnTo>
                      <a:pt x="1421" y="1242"/>
                    </a:lnTo>
                    <a:lnTo>
                      <a:pt x="1426" y="1246"/>
                    </a:lnTo>
                    <a:lnTo>
                      <a:pt x="1432" y="1247"/>
                    </a:lnTo>
                    <a:lnTo>
                      <a:pt x="1437" y="1248"/>
                    </a:lnTo>
                    <a:lnTo>
                      <a:pt x="1442" y="1251"/>
                    </a:lnTo>
                    <a:lnTo>
                      <a:pt x="1448" y="1252"/>
                    </a:lnTo>
                    <a:lnTo>
                      <a:pt x="1453" y="1254"/>
                    </a:lnTo>
                    <a:lnTo>
                      <a:pt x="1458" y="1255"/>
                    </a:lnTo>
                    <a:lnTo>
                      <a:pt x="1464" y="1256"/>
                    </a:lnTo>
                    <a:lnTo>
                      <a:pt x="1469" y="1257"/>
                    </a:lnTo>
                    <a:lnTo>
                      <a:pt x="1475" y="1258"/>
                    </a:lnTo>
                    <a:lnTo>
                      <a:pt x="1480" y="1258"/>
                    </a:lnTo>
                    <a:lnTo>
                      <a:pt x="1485" y="1258"/>
                    </a:lnTo>
                    <a:lnTo>
                      <a:pt x="1491" y="1259"/>
                    </a:lnTo>
                    <a:lnTo>
                      <a:pt x="1496" y="1260"/>
                    </a:lnTo>
                    <a:lnTo>
                      <a:pt x="1501" y="1261"/>
                    </a:lnTo>
                    <a:lnTo>
                      <a:pt x="1507" y="1262"/>
                    </a:lnTo>
                    <a:lnTo>
                      <a:pt x="1512" y="1262"/>
                    </a:lnTo>
                    <a:lnTo>
                      <a:pt x="1517" y="1263"/>
                    </a:lnTo>
                    <a:lnTo>
                      <a:pt x="1523" y="1264"/>
                    </a:lnTo>
                    <a:lnTo>
                      <a:pt x="1528" y="1264"/>
                    </a:lnTo>
                    <a:lnTo>
                      <a:pt x="1533" y="1264"/>
                    </a:lnTo>
                    <a:lnTo>
                      <a:pt x="1539" y="1264"/>
                    </a:lnTo>
                    <a:lnTo>
                      <a:pt x="1545" y="1265"/>
                    </a:lnTo>
                    <a:lnTo>
                      <a:pt x="1549" y="1266"/>
                    </a:lnTo>
                    <a:lnTo>
                      <a:pt x="1555" y="1265"/>
                    </a:lnTo>
                    <a:lnTo>
                      <a:pt x="1561" y="1266"/>
                    </a:lnTo>
                    <a:lnTo>
                      <a:pt x="1565" y="1266"/>
                    </a:lnTo>
                    <a:lnTo>
                      <a:pt x="1571" y="1267"/>
                    </a:lnTo>
                    <a:lnTo>
                      <a:pt x="1577" y="1267"/>
                    </a:lnTo>
                    <a:lnTo>
                      <a:pt x="1582" y="1268"/>
                    </a:lnTo>
                    <a:lnTo>
                      <a:pt x="1587" y="1267"/>
                    </a:lnTo>
                    <a:lnTo>
                      <a:pt x="1593" y="1267"/>
                    </a:lnTo>
                    <a:lnTo>
                      <a:pt x="1598" y="1267"/>
                    </a:lnTo>
                    <a:lnTo>
                      <a:pt x="1603" y="1267"/>
                    </a:lnTo>
                    <a:lnTo>
                      <a:pt x="1609" y="1267"/>
                    </a:lnTo>
                    <a:lnTo>
                      <a:pt x="1614" y="1267"/>
                    </a:lnTo>
                    <a:lnTo>
                      <a:pt x="1619" y="1267"/>
                    </a:lnTo>
                    <a:lnTo>
                      <a:pt x="1625" y="1270"/>
                    </a:lnTo>
                    <a:lnTo>
                      <a:pt x="1630" y="1270"/>
                    </a:lnTo>
                    <a:lnTo>
                      <a:pt x="1635" y="1269"/>
                    </a:lnTo>
                    <a:lnTo>
                      <a:pt x="1641" y="1269"/>
                    </a:lnTo>
                    <a:lnTo>
                      <a:pt x="1646" y="1269"/>
                    </a:lnTo>
                    <a:lnTo>
                      <a:pt x="1652" y="1270"/>
                    </a:lnTo>
                    <a:lnTo>
                      <a:pt x="1657" y="1269"/>
                    </a:lnTo>
                    <a:lnTo>
                      <a:pt x="1662" y="1268"/>
                    </a:lnTo>
                    <a:lnTo>
                      <a:pt x="1668" y="1268"/>
                    </a:lnTo>
                    <a:lnTo>
                      <a:pt x="1673" y="1269"/>
                    </a:lnTo>
                    <a:lnTo>
                      <a:pt x="1678" y="1270"/>
                    </a:lnTo>
                    <a:lnTo>
                      <a:pt x="1684" y="1270"/>
                    </a:lnTo>
                    <a:lnTo>
                      <a:pt x="1689" y="1270"/>
                    </a:lnTo>
                    <a:lnTo>
                      <a:pt x="1694" y="1270"/>
                    </a:lnTo>
                    <a:lnTo>
                      <a:pt x="1700" y="1270"/>
                    </a:lnTo>
                    <a:lnTo>
                      <a:pt x="1705" y="1271"/>
                    </a:lnTo>
                    <a:lnTo>
                      <a:pt x="1710" y="1271"/>
                    </a:lnTo>
                    <a:lnTo>
                      <a:pt x="1716" y="1271"/>
                    </a:lnTo>
                    <a:lnTo>
                      <a:pt x="1722" y="1271"/>
                    </a:lnTo>
                    <a:lnTo>
                      <a:pt x="1726" y="1271"/>
                    </a:lnTo>
                    <a:lnTo>
                      <a:pt x="1732" y="1272"/>
                    </a:lnTo>
                    <a:lnTo>
                      <a:pt x="1738" y="1273"/>
                    </a:lnTo>
                    <a:lnTo>
                      <a:pt x="1742" y="1273"/>
                    </a:lnTo>
                    <a:lnTo>
                      <a:pt x="1748" y="1273"/>
                    </a:lnTo>
                    <a:lnTo>
                      <a:pt x="1754" y="1273"/>
                    </a:lnTo>
                    <a:lnTo>
                      <a:pt x="1759" y="1274"/>
                    </a:lnTo>
                    <a:lnTo>
                      <a:pt x="1764" y="1275"/>
                    </a:lnTo>
                    <a:lnTo>
                      <a:pt x="1770" y="1275"/>
                    </a:lnTo>
                    <a:lnTo>
                      <a:pt x="1775" y="1275"/>
                    </a:lnTo>
                    <a:lnTo>
                      <a:pt x="1780" y="1275"/>
                    </a:lnTo>
                    <a:lnTo>
                      <a:pt x="1786" y="1275"/>
                    </a:lnTo>
                    <a:lnTo>
                      <a:pt x="1791" y="1276"/>
                    </a:lnTo>
                    <a:lnTo>
                      <a:pt x="1796" y="1276"/>
                    </a:lnTo>
                    <a:lnTo>
                      <a:pt x="1802" y="1276"/>
                    </a:lnTo>
                    <a:lnTo>
                      <a:pt x="1807" y="1276"/>
                    </a:lnTo>
                    <a:lnTo>
                      <a:pt x="1812" y="1276"/>
                    </a:lnTo>
                    <a:lnTo>
                      <a:pt x="1818" y="1275"/>
                    </a:lnTo>
                    <a:lnTo>
                      <a:pt x="1823" y="1275"/>
                    </a:lnTo>
                    <a:lnTo>
                      <a:pt x="1828" y="1275"/>
                    </a:lnTo>
                    <a:lnTo>
                      <a:pt x="1834" y="1274"/>
                    </a:lnTo>
                    <a:lnTo>
                      <a:pt x="1839" y="1273"/>
                    </a:lnTo>
                    <a:lnTo>
                      <a:pt x="1845" y="1270"/>
                    </a:lnTo>
                    <a:lnTo>
                      <a:pt x="1850" y="1267"/>
                    </a:lnTo>
                    <a:lnTo>
                      <a:pt x="1855" y="1264"/>
                    </a:lnTo>
                    <a:lnTo>
                      <a:pt x="1861" y="1260"/>
                    </a:lnTo>
                    <a:lnTo>
                      <a:pt x="1866" y="1254"/>
                    </a:lnTo>
                    <a:lnTo>
                      <a:pt x="1871" y="1245"/>
                    </a:lnTo>
                    <a:lnTo>
                      <a:pt x="1877" y="1236"/>
                    </a:lnTo>
                    <a:lnTo>
                      <a:pt x="1882" y="1225"/>
                    </a:lnTo>
                    <a:lnTo>
                      <a:pt x="1887" y="1212"/>
                    </a:lnTo>
                    <a:lnTo>
                      <a:pt x="1893" y="1191"/>
                    </a:lnTo>
                    <a:lnTo>
                      <a:pt x="1898" y="1173"/>
                    </a:lnTo>
                    <a:lnTo>
                      <a:pt x="1903" y="1150"/>
                    </a:lnTo>
                    <a:lnTo>
                      <a:pt x="1909" y="1127"/>
                    </a:lnTo>
                    <a:lnTo>
                      <a:pt x="1915" y="1091"/>
                    </a:lnTo>
                    <a:lnTo>
                      <a:pt x="1919" y="1061"/>
                    </a:lnTo>
                    <a:lnTo>
                      <a:pt x="1925" y="1028"/>
                    </a:lnTo>
                    <a:lnTo>
                      <a:pt x="1931" y="995"/>
                    </a:lnTo>
                    <a:lnTo>
                      <a:pt x="1935" y="947"/>
                    </a:lnTo>
                    <a:lnTo>
                      <a:pt x="1941" y="912"/>
                    </a:lnTo>
                    <a:lnTo>
                      <a:pt x="1947" y="876"/>
                    </a:lnTo>
                    <a:lnTo>
                      <a:pt x="1952" y="844"/>
                    </a:lnTo>
                    <a:lnTo>
                      <a:pt x="1957" y="804"/>
                    </a:lnTo>
                    <a:lnTo>
                      <a:pt x="1963" y="778"/>
                    </a:lnTo>
                    <a:lnTo>
                      <a:pt x="1968" y="756"/>
                    </a:lnTo>
                    <a:lnTo>
                      <a:pt x="1973" y="738"/>
                    </a:lnTo>
                    <a:lnTo>
                      <a:pt x="1979" y="725"/>
                    </a:lnTo>
                    <a:lnTo>
                      <a:pt x="1984" y="719"/>
                    </a:lnTo>
                    <a:lnTo>
                      <a:pt x="1989" y="718"/>
                    </a:lnTo>
                    <a:lnTo>
                      <a:pt x="1995" y="719"/>
                    </a:lnTo>
                    <a:lnTo>
                      <a:pt x="2000" y="725"/>
                    </a:lnTo>
                    <a:lnTo>
                      <a:pt x="2005" y="736"/>
                    </a:lnTo>
                    <a:lnTo>
                      <a:pt x="2011" y="758"/>
                    </a:lnTo>
                    <a:lnTo>
                      <a:pt x="2016" y="779"/>
                    </a:lnTo>
                    <a:lnTo>
                      <a:pt x="2022" y="805"/>
                    </a:lnTo>
                    <a:lnTo>
                      <a:pt x="2027" y="832"/>
                    </a:lnTo>
                    <a:lnTo>
                      <a:pt x="2032" y="868"/>
                    </a:lnTo>
                    <a:lnTo>
                      <a:pt x="2038" y="898"/>
                    </a:lnTo>
                    <a:lnTo>
                      <a:pt x="2043" y="928"/>
                    </a:lnTo>
                    <a:lnTo>
                      <a:pt x="2048" y="958"/>
                    </a:lnTo>
                    <a:lnTo>
                      <a:pt x="2054" y="998"/>
                    </a:lnTo>
                    <a:lnTo>
                      <a:pt x="2059" y="1025"/>
                    </a:lnTo>
                    <a:lnTo>
                      <a:pt x="2064" y="1051"/>
                    </a:lnTo>
                    <a:lnTo>
                      <a:pt x="2070" y="1074"/>
                    </a:lnTo>
                    <a:lnTo>
                      <a:pt x="2075" y="1103"/>
                    </a:lnTo>
                    <a:lnTo>
                      <a:pt x="2080" y="1123"/>
                    </a:lnTo>
                    <a:lnTo>
                      <a:pt x="2086" y="1141"/>
                    </a:lnTo>
                    <a:lnTo>
                      <a:pt x="2092" y="1157"/>
                    </a:lnTo>
                    <a:lnTo>
                      <a:pt x="2096" y="1176"/>
                    </a:lnTo>
                    <a:lnTo>
                      <a:pt x="2102" y="1187"/>
                    </a:lnTo>
                    <a:lnTo>
                      <a:pt x="2108" y="1198"/>
                    </a:lnTo>
                    <a:lnTo>
                      <a:pt x="2112" y="1207"/>
                    </a:lnTo>
                    <a:lnTo>
                      <a:pt x="2118" y="1213"/>
                    </a:lnTo>
                    <a:lnTo>
                      <a:pt x="2124" y="1222"/>
                    </a:lnTo>
                    <a:lnTo>
                      <a:pt x="2129" y="1227"/>
                    </a:lnTo>
                    <a:lnTo>
                      <a:pt x="2134" y="1232"/>
                    </a:lnTo>
                    <a:lnTo>
                      <a:pt x="2140" y="1235"/>
                    </a:lnTo>
                    <a:lnTo>
                      <a:pt x="2145" y="1239"/>
                    </a:lnTo>
                    <a:lnTo>
                      <a:pt x="2150" y="1242"/>
                    </a:lnTo>
                    <a:lnTo>
                      <a:pt x="2156" y="1244"/>
                    </a:lnTo>
                    <a:lnTo>
                      <a:pt x="2161" y="1246"/>
                    </a:lnTo>
                    <a:lnTo>
                      <a:pt x="2166" y="1248"/>
                    </a:lnTo>
                    <a:lnTo>
                      <a:pt x="2172" y="1250"/>
                    </a:lnTo>
                    <a:lnTo>
                      <a:pt x="2177" y="1251"/>
                    </a:lnTo>
                    <a:lnTo>
                      <a:pt x="2182" y="1252"/>
                    </a:lnTo>
                    <a:lnTo>
                      <a:pt x="2188" y="1252"/>
                    </a:lnTo>
                    <a:lnTo>
                      <a:pt x="2193" y="1254"/>
                    </a:lnTo>
                    <a:lnTo>
                      <a:pt x="2199" y="1254"/>
                    </a:lnTo>
                    <a:lnTo>
                      <a:pt x="2204" y="1254"/>
                    </a:lnTo>
                    <a:lnTo>
                      <a:pt x="2209" y="1254"/>
                    </a:lnTo>
                    <a:lnTo>
                      <a:pt x="2215" y="1253"/>
                    </a:lnTo>
                    <a:lnTo>
                      <a:pt x="2220" y="1252"/>
                    </a:lnTo>
                    <a:lnTo>
                      <a:pt x="2225" y="1250"/>
                    </a:lnTo>
                    <a:lnTo>
                      <a:pt x="2231" y="1248"/>
                    </a:lnTo>
                    <a:lnTo>
                      <a:pt x="2236" y="1246"/>
                    </a:lnTo>
                    <a:lnTo>
                      <a:pt x="2241" y="1242"/>
                    </a:lnTo>
                    <a:lnTo>
                      <a:pt x="2247" y="1239"/>
                    </a:lnTo>
                    <a:lnTo>
                      <a:pt x="2252" y="1233"/>
                    </a:lnTo>
                    <a:lnTo>
                      <a:pt x="2257" y="1230"/>
                    </a:lnTo>
                    <a:lnTo>
                      <a:pt x="2263" y="1225"/>
                    </a:lnTo>
                    <a:lnTo>
                      <a:pt x="2268" y="1220"/>
                    </a:lnTo>
                    <a:lnTo>
                      <a:pt x="2273" y="1214"/>
                    </a:lnTo>
                    <a:lnTo>
                      <a:pt x="2279" y="1210"/>
                    </a:lnTo>
                    <a:lnTo>
                      <a:pt x="2285" y="1204"/>
                    </a:lnTo>
                    <a:lnTo>
                      <a:pt x="2289" y="1201"/>
                    </a:lnTo>
                    <a:lnTo>
                      <a:pt x="2295" y="1194"/>
                    </a:lnTo>
                    <a:lnTo>
                      <a:pt x="2301" y="1190"/>
                    </a:lnTo>
                    <a:lnTo>
                      <a:pt x="2305" y="1188"/>
                    </a:lnTo>
                    <a:lnTo>
                      <a:pt x="2311" y="1185"/>
                    </a:lnTo>
                    <a:lnTo>
                      <a:pt x="2317" y="1183"/>
                    </a:lnTo>
                    <a:lnTo>
                      <a:pt x="2322" y="1181"/>
                    </a:lnTo>
                    <a:lnTo>
                      <a:pt x="2327" y="1180"/>
                    </a:lnTo>
                    <a:lnTo>
                      <a:pt x="2333" y="1179"/>
                    </a:lnTo>
                    <a:lnTo>
                      <a:pt x="2338" y="1179"/>
                    </a:lnTo>
                    <a:lnTo>
                      <a:pt x="2343" y="1181"/>
                    </a:lnTo>
                    <a:lnTo>
                      <a:pt x="2349" y="1182"/>
                    </a:lnTo>
                    <a:lnTo>
                      <a:pt x="2354" y="1184"/>
                    </a:lnTo>
                    <a:lnTo>
                      <a:pt x="2359" y="1187"/>
                    </a:lnTo>
                    <a:lnTo>
                      <a:pt x="2365" y="1191"/>
                    </a:lnTo>
                    <a:lnTo>
                      <a:pt x="2370" y="1195"/>
                    </a:lnTo>
                    <a:lnTo>
                      <a:pt x="2375" y="1200"/>
                    </a:lnTo>
                    <a:lnTo>
                      <a:pt x="2381" y="1204"/>
                    </a:lnTo>
                    <a:lnTo>
                      <a:pt x="2386" y="1208"/>
                    </a:lnTo>
                    <a:lnTo>
                      <a:pt x="2392" y="1214"/>
                    </a:lnTo>
                    <a:lnTo>
                      <a:pt x="2397" y="1220"/>
                    </a:lnTo>
                    <a:lnTo>
                      <a:pt x="2402" y="1224"/>
                    </a:lnTo>
                    <a:lnTo>
                      <a:pt x="2408" y="1229"/>
                    </a:lnTo>
                    <a:lnTo>
                      <a:pt x="2413" y="1235"/>
                    </a:lnTo>
                    <a:lnTo>
                      <a:pt x="2418" y="1239"/>
                    </a:lnTo>
                    <a:lnTo>
                      <a:pt x="2424" y="1243"/>
                    </a:lnTo>
                    <a:lnTo>
                      <a:pt x="2429" y="1248"/>
                    </a:lnTo>
                    <a:lnTo>
                      <a:pt x="2434" y="1252"/>
                    </a:lnTo>
                    <a:lnTo>
                      <a:pt x="2440" y="1255"/>
                    </a:lnTo>
                    <a:lnTo>
                      <a:pt x="2445" y="1257"/>
                    </a:lnTo>
                    <a:lnTo>
                      <a:pt x="2450" y="1260"/>
                    </a:lnTo>
                    <a:lnTo>
                      <a:pt x="2456" y="1264"/>
                    </a:lnTo>
                    <a:lnTo>
                      <a:pt x="2462" y="1266"/>
                    </a:lnTo>
                    <a:lnTo>
                      <a:pt x="2466" y="1267"/>
                    </a:lnTo>
                    <a:lnTo>
                      <a:pt x="2472" y="1269"/>
                    </a:lnTo>
                    <a:lnTo>
                      <a:pt x="2478" y="1270"/>
                    </a:lnTo>
                    <a:lnTo>
                      <a:pt x="2482" y="1271"/>
                    </a:lnTo>
                    <a:lnTo>
                      <a:pt x="2488" y="1273"/>
                    </a:lnTo>
                    <a:lnTo>
                      <a:pt x="2494" y="1273"/>
                    </a:lnTo>
                    <a:lnTo>
                      <a:pt x="2499" y="1273"/>
                    </a:lnTo>
                    <a:lnTo>
                      <a:pt x="2504" y="1275"/>
                    </a:lnTo>
                    <a:lnTo>
                      <a:pt x="2510" y="1275"/>
                    </a:lnTo>
                    <a:lnTo>
                      <a:pt x="2515" y="1275"/>
                    </a:lnTo>
                    <a:lnTo>
                      <a:pt x="2520" y="1276"/>
                    </a:lnTo>
                    <a:lnTo>
                      <a:pt x="2526" y="1277"/>
                    </a:lnTo>
                    <a:lnTo>
                      <a:pt x="2531" y="1277"/>
                    </a:lnTo>
                    <a:lnTo>
                      <a:pt x="2536" y="1277"/>
                    </a:lnTo>
                    <a:lnTo>
                      <a:pt x="2542" y="1277"/>
                    </a:lnTo>
                    <a:lnTo>
                      <a:pt x="2547" y="1277"/>
                    </a:lnTo>
                    <a:lnTo>
                      <a:pt x="2552" y="1277"/>
                    </a:lnTo>
                    <a:lnTo>
                      <a:pt x="2558" y="1277"/>
                    </a:lnTo>
                    <a:lnTo>
                      <a:pt x="2563" y="1277"/>
                    </a:lnTo>
                    <a:lnTo>
                      <a:pt x="2569" y="1277"/>
                    </a:lnTo>
                    <a:moveTo>
                      <a:pt x="0" y="1267"/>
                    </a:moveTo>
                  </a:path>
                </a:pathLst>
              </a:custGeom>
              <a:noFill/>
              <a:ln w="11113" cap="flat">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2" name="Freeform 77"/>
              <p:cNvSpPr>
                <a:spLocks noEditPoints="1"/>
              </p:cNvSpPr>
              <p:nvPr/>
            </p:nvSpPr>
            <p:spPr bwMode="auto">
              <a:xfrm>
                <a:off x="10901363" y="3352800"/>
                <a:ext cx="438150" cy="236538"/>
              </a:xfrm>
              <a:custGeom>
                <a:avLst/>
                <a:gdLst>
                  <a:gd name="T0" fmla="*/ 16 w 1207"/>
                  <a:gd name="T1" fmla="*/ 641 h 652"/>
                  <a:gd name="T2" fmla="*/ 37 w 1207"/>
                  <a:gd name="T3" fmla="*/ 623 h 652"/>
                  <a:gd name="T4" fmla="*/ 59 w 1207"/>
                  <a:gd name="T5" fmla="*/ 581 h 652"/>
                  <a:gd name="T6" fmla="*/ 80 w 1207"/>
                  <a:gd name="T7" fmla="*/ 504 h 652"/>
                  <a:gd name="T8" fmla="*/ 101 w 1207"/>
                  <a:gd name="T9" fmla="*/ 385 h 652"/>
                  <a:gd name="T10" fmla="*/ 123 w 1207"/>
                  <a:gd name="T11" fmla="*/ 246 h 652"/>
                  <a:gd name="T12" fmla="*/ 145 w 1207"/>
                  <a:gd name="T13" fmla="*/ 116 h 652"/>
                  <a:gd name="T14" fmla="*/ 166 w 1207"/>
                  <a:gd name="T15" fmla="*/ 39 h 652"/>
                  <a:gd name="T16" fmla="*/ 187 w 1207"/>
                  <a:gd name="T17" fmla="*/ 32 h 652"/>
                  <a:gd name="T18" fmla="*/ 209 w 1207"/>
                  <a:gd name="T19" fmla="*/ 79 h 652"/>
                  <a:gd name="T20" fmla="*/ 230 w 1207"/>
                  <a:gd name="T21" fmla="*/ 173 h 652"/>
                  <a:gd name="T22" fmla="*/ 252 w 1207"/>
                  <a:gd name="T23" fmla="*/ 287 h 652"/>
                  <a:gd name="T24" fmla="*/ 273 w 1207"/>
                  <a:gd name="T25" fmla="*/ 389 h 652"/>
                  <a:gd name="T26" fmla="*/ 294 w 1207"/>
                  <a:gd name="T27" fmla="*/ 468 h 652"/>
                  <a:gd name="T28" fmla="*/ 316 w 1207"/>
                  <a:gd name="T29" fmla="*/ 522 h 652"/>
                  <a:gd name="T30" fmla="*/ 338 w 1207"/>
                  <a:gd name="T31" fmla="*/ 546 h 652"/>
                  <a:gd name="T32" fmla="*/ 359 w 1207"/>
                  <a:gd name="T33" fmla="*/ 541 h 652"/>
                  <a:gd name="T34" fmla="*/ 380 w 1207"/>
                  <a:gd name="T35" fmla="*/ 517 h 652"/>
                  <a:gd name="T36" fmla="*/ 402 w 1207"/>
                  <a:gd name="T37" fmla="*/ 470 h 652"/>
                  <a:gd name="T38" fmla="*/ 423 w 1207"/>
                  <a:gd name="T39" fmla="*/ 397 h 652"/>
                  <a:gd name="T40" fmla="*/ 445 w 1207"/>
                  <a:gd name="T41" fmla="*/ 300 h 652"/>
                  <a:gd name="T42" fmla="*/ 467 w 1207"/>
                  <a:gd name="T43" fmla="*/ 185 h 652"/>
                  <a:gd name="T44" fmla="*/ 487 w 1207"/>
                  <a:gd name="T45" fmla="*/ 81 h 652"/>
                  <a:gd name="T46" fmla="*/ 509 w 1207"/>
                  <a:gd name="T47" fmla="*/ 14 h 652"/>
                  <a:gd name="T48" fmla="*/ 531 w 1207"/>
                  <a:gd name="T49" fmla="*/ 2 h 652"/>
                  <a:gd name="T50" fmla="*/ 552 w 1207"/>
                  <a:gd name="T51" fmla="*/ 47 h 652"/>
                  <a:gd name="T52" fmla="*/ 574 w 1207"/>
                  <a:gd name="T53" fmla="*/ 139 h 652"/>
                  <a:gd name="T54" fmla="*/ 595 w 1207"/>
                  <a:gd name="T55" fmla="*/ 244 h 652"/>
                  <a:gd name="T56" fmla="*/ 616 w 1207"/>
                  <a:gd name="T57" fmla="*/ 357 h 652"/>
                  <a:gd name="T58" fmla="*/ 638 w 1207"/>
                  <a:gd name="T59" fmla="*/ 448 h 652"/>
                  <a:gd name="T60" fmla="*/ 660 w 1207"/>
                  <a:gd name="T61" fmla="*/ 512 h 652"/>
                  <a:gd name="T62" fmla="*/ 680 w 1207"/>
                  <a:gd name="T63" fmla="*/ 556 h 652"/>
                  <a:gd name="T64" fmla="*/ 702 w 1207"/>
                  <a:gd name="T65" fmla="*/ 584 h 652"/>
                  <a:gd name="T66" fmla="*/ 724 w 1207"/>
                  <a:gd name="T67" fmla="*/ 601 h 652"/>
                  <a:gd name="T68" fmla="*/ 745 w 1207"/>
                  <a:gd name="T69" fmla="*/ 615 h 652"/>
                  <a:gd name="T70" fmla="*/ 767 w 1207"/>
                  <a:gd name="T71" fmla="*/ 624 h 652"/>
                  <a:gd name="T72" fmla="*/ 788 w 1207"/>
                  <a:gd name="T73" fmla="*/ 631 h 652"/>
                  <a:gd name="T74" fmla="*/ 809 w 1207"/>
                  <a:gd name="T75" fmla="*/ 636 h 652"/>
                  <a:gd name="T76" fmla="*/ 831 w 1207"/>
                  <a:gd name="T77" fmla="*/ 639 h 652"/>
                  <a:gd name="T78" fmla="*/ 853 w 1207"/>
                  <a:gd name="T79" fmla="*/ 643 h 652"/>
                  <a:gd name="T80" fmla="*/ 874 w 1207"/>
                  <a:gd name="T81" fmla="*/ 645 h 652"/>
                  <a:gd name="T82" fmla="*/ 895 w 1207"/>
                  <a:gd name="T83" fmla="*/ 647 h 652"/>
                  <a:gd name="T84" fmla="*/ 917 w 1207"/>
                  <a:gd name="T85" fmla="*/ 648 h 652"/>
                  <a:gd name="T86" fmla="*/ 938 w 1207"/>
                  <a:gd name="T87" fmla="*/ 650 h 652"/>
                  <a:gd name="T88" fmla="*/ 960 w 1207"/>
                  <a:gd name="T89" fmla="*/ 650 h 652"/>
                  <a:gd name="T90" fmla="*/ 981 w 1207"/>
                  <a:gd name="T91" fmla="*/ 651 h 652"/>
                  <a:gd name="T92" fmla="*/ 1002 w 1207"/>
                  <a:gd name="T93" fmla="*/ 651 h 652"/>
                  <a:gd name="T94" fmla="*/ 1024 w 1207"/>
                  <a:gd name="T95" fmla="*/ 651 h 652"/>
                  <a:gd name="T96" fmla="*/ 1046 w 1207"/>
                  <a:gd name="T97" fmla="*/ 652 h 652"/>
                  <a:gd name="T98" fmla="*/ 1067 w 1207"/>
                  <a:gd name="T99" fmla="*/ 650 h 652"/>
                  <a:gd name="T100" fmla="*/ 1088 w 1207"/>
                  <a:gd name="T101" fmla="*/ 650 h 652"/>
                  <a:gd name="T102" fmla="*/ 1110 w 1207"/>
                  <a:gd name="T103" fmla="*/ 650 h 652"/>
                  <a:gd name="T104" fmla="*/ 1131 w 1207"/>
                  <a:gd name="T105" fmla="*/ 650 h 652"/>
                  <a:gd name="T106" fmla="*/ 1153 w 1207"/>
                  <a:gd name="T107" fmla="*/ 649 h 652"/>
                  <a:gd name="T108" fmla="*/ 1174 w 1207"/>
                  <a:gd name="T109" fmla="*/ 648 h 652"/>
                  <a:gd name="T110" fmla="*/ 1195 w 1207"/>
                  <a:gd name="T111" fmla="*/ 649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07" h="652">
                    <a:moveTo>
                      <a:pt x="0" y="646"/>
                    </a:moveTo>
                    <a:lnTo>
                      <a:pt x="5" y="645"/>
                    </a:lnTo>
                    <a:lnTo>
                      <a:pt x="10" y="643"/>
                    </a:lnTo>
                    <a:lnTo>
                      <a:pt x="16" y="641"/>
                    </a:lnTo>
                    <a:lnTo>
                      <a:pt x="21" y="639"/>
                    </a:lnTo>
                    <a:lnTo>
                      <a:pt x="27" y="635"/>
                    </a:lnTo>
                    <a:lnTo>
                      <a:pt x="32" y="628"/>
                    </a:lnTo>
                    <a:lnTo>
                      <a:pt x="37" y="623"/>
                    </a:lnTo>
                    <a:lnTo>
                      <a:pt x="43" y="616"/>
                    </a:lnTo>
                    <a:lnTo>
                      <a:pt x="48" y="608"/>
                    </a:lnTo>
                    <a:lnTo>
                      <a:pt x="53" y="597"/>
                    </a:lnTo>
                    <a:lnTo>
                      <a:pt x="59" y="581"/>
                    </a:lnTo>
                    <a:lnTo>
                      <a:pt x="64" y="566"/>
                    </a:lnTo>
                    <a:lnTo>
                      <a:pt x="69" y="551"/>
                    </a:lnTo>
                    <a:lnTo>
                      <a:pt x="75" y="533"/>
                    </a:lnTo>
                    <a:lnTo>
                      <a:pt x="80" y="504"/>
                    </a:lnTo>
                    <a:lnTo>
                      <a:pt x="85" y="480"/>
                    </a:lnTo>
                    <a:lnTo>
                      <a:pt x="91" y="455"/>
                    </a:lnTo>
                    <a:lnTo>
                      <a:pt x="97" y="427"/>
                    </a:lnTo>
                    <a:lnTo>
                      <a:pt x="101" y="385"/>
                    </a:lnTo>
                    <a:lnTo>
                      <a:pt x="107" y="353"/>
                    </a:lnTo>
                    <a:lnTo>
                      <a:pt x="113" y="323"/>
                    </a:lnTo>
                    <a:lnTo>
                      <a:pt x="117" y="290"/>
                    </a:lnTo>
                    <a:lnTo>
                      <a:pt x="123" y="246"/>
                    </a:lnTo>
                    <a:lnTo>
                      <a:pt x="129" y="214"/>
                    </a:lnTo>
                    <a:lnTo>
                      <a:pt x="134" y="182"/>
                    </a:lnTo>
                    <a:lnTo>
                      <a:pt x="139" y="151"/>
                    </a:lnTo>
                    <a:lnTo>
                      <a:pt x="145" y="116"/>
                    </a:lnTo>
                    <a:lnTo>
                      <a:pt x="150" y="93"/>
                    </a:lnTo>
                    <a:lnTo>
                      <a:pt x="155" y="73"/>
                    </a:lnTo>
                    <a:lnTo>
                      <a:pt x="161" y="56"/>
                    </a:lnTo>
                    <a:lnTo>
                      <a:pt x="166" y="39"/>
                    </a:lnTo>
                    <a:lnTo>
                      <a:pt x="171" y="31"/>
                    </a:lnTo>
                    <a:lnTo>
                      <a:pt x="177" y="30"/>
                    </a:lnTo>
                    <a:lnTo>
                      <a:pt x="182" y="30"/>
                    </a:lnTo>
                    <a:lnTo>
                      <a:pt x="187" y="32"/>
                    </a:lnTo>
                    <a:lnTo>
                      <a:pt x="193" y="37"/>
                    </a:lnTo>
                    <a:lnTo>
                      <a:pt x="198" y="50"/>
                    </a:lnTo>
                    <a:lnTo>
                      <a:pt x="204" y="64"/>
                    </a:lnTo>
                    <a:lnTo>
                      <a:pt x="209" y="79"/>
                    </a:lnTo>
                    <a:lnTo>
                      <a:pt x="214" y="99"/>
                    </a:lnTo>
                    <a:lnTo>
                      <a:pt x="220" y="127"/>
                    </a:lnTo>
                    <a:lnTo>
                      <a:pt x="225" y="149"/>
                    </a:lnTo>
                    <a:lnTo>
                      <a:pt x="230" y="173"/>
                    </a:lnTo>
                    <a:lnTo>
                      <a:pt x="236" y="198"/>
                    </a:lnTo>
                    <a:lnTo>
                      <a:pt x="241" y="233"/>
                    </a:lnTo>
                    <a:lnTo>
                      <a:pt x="246" y="259"/>
                    </a:lnTo>
                    <a:lnTo>
                      <a:pt x="252" y="287"/>
                    </a:lnTo>
                    <a:lnTo>
                      <a:pt x="257" y="312"/>
                    </a:lnTo>
                    <a:lnTo>
                      <a:pt x="262" y="342"/>
                    </a:lnTo>
                    <a:lnTo>
                      <a:pt x="268" y="367"/>
                    </a:lnTo>
                    <a:lnTo>
                      <a:pt x="273" y="389"/>
                    </a:lnTo>
                    <a:lnTo>
                      <a:pt x="278" y="410"/>
                    </a:lnTo>
                    <a:lnTo>
                      <a:pt x="284" y="436"/>
                    </a:lnTo>
                    <a:lnTo>
                      <a:pt x="290" y="453"/>
                    </a:lnTo>
                    <a:lnTo>
                      <a:pt x="294" y="468"/>
                    </a:lnTo>
                    <a:lnTo>
                      <a:pt x="300" y="484"/>
                    </a:lnTo>
                    <a:lnTo>
                      <a:pt x="306" y="501"/>
                    </a:lnTo>
                    <a:lnTo>
                      <a:pt x="310" y="512"/>
                    </a:lnTo>
                    <a:lnTo>
                      <a:pt x="316" y="522"/>
                    </a:lnTo>
                    <a:lnTo>
                      <a:pt x="322" y="529"/>
                    </a:lnTo>
                    <a:lnTo>
                      <a:pt x="327" y="535"/>
                    </a:lnTo>
                    <a:lnTo>
                      <a:pt x="332" y="542"/>
                    </a:lnTo>
                    <a:lnTo>
                      <a:pt x="338" y="546"/>
                    </a:lnTo>
                    <a:lnTo>
                      <a:pt x="343" y="548"/>
                    </a:lnTo>
                    <a:lnTo>
                      <a:pt x="348" y="549"/>
                    </a:lnTo>
                    <a:lnTo>
                      <a:pt x="354" y="545"/>
                    </a:lnTo>
                    <a:lnTo>
                      <a:pt x="359" y="541"/>
                    </a:lnTo>
                    <a:lnTo>
                      <a:pt x="364" y="539"/>
                    </a:lnTo>
                    <a:lnTo>
                      <a:pt x="370" y="530"/>
                    </a:lnTo>
                    <a:lnTo>
                      <a:pt x="375" y="524"/>
                    </a:lnTo>
                    <a:lnTo>
                      <a:pt x="380" y="517"/>
                    </a:lnTo>
                    <a:lnTo>
                      <a:pt x="386" y="507"/>
                    </a:lnTo>
                    <a:lnTo>
                      <a:pt x="391" y="493"/>
                    </a:lnTo>
                    <a:lnTo>
                      <a:pt x="397" y="482"/>
                    </a:lnTo>
                    <a:lnTo>
                      <a:pt x="402" y="470"/>
                    </a:lnTo>
                    <a:lnTo>
                      <a:pt x="407" y="455"/>
                    </a:lnTo>
                    <a:lnTo>
                      <a:pt x="413" y="434"/>
                    </a:lnTo>
                    <a:lnTo>
                      <a:pt x="418" y="416"/>
                    </a:lnTo>
                    <a:lnTo>
                      <a:pt x="423" y="397"/>
                    </a:lnTo>
                    <a:lnTo>
                      <a:pt x="429" y="377"/>
                    </a:lnTo>
                    <a:lnTo>
                      <a:pt x="434" y="347"/>
                    </a:lnTo>
                    <a:lnTo>
                      <a:pt x="439" y="324"/>
                    </a:lnTo>
                    <a:lnTo>
                      <a:pt x="445" y="300"/>
                    </a:lnTo>
                    <a:lnTo>
                      <a:pt x="450" y="274"/>
                    </a:lnTo>
                    <a:lnTo>
                      <a:pt x="455" y="247"/>
                    </a:lnTo>
                    <a:lnTo>
                      <a:pt x="461" y="213"/>
                    </a:lnTo>
                    <a:lnTo>
                      <a:pt x="467" y="185"/>
                    </a:lnTo>
                    <a:lnTo>
                      <a:pt x="471" y="159"/>
                    </a:lnTo>
                    <a:lnTo>
                      <a:pt x="477" y="135"/>
                    </a:lnTo>
                    <a:lnTo>
                      <a:pt x="483" y="104"/>
                    </a:lnTo>
                    <a:lnTo>
                      <a:pt x="487" y="81"/>
                    </a:lnTo>
                    <a:lnTo>
                      <a:pt x="493" y="61"/>
                    </a:lnTo>
                    <a:lnTo>
                      <a:pt x="499" y="43"/>
                    </a:lnTo>
                    <a:lnTo>
                      <a:pt x="504" y="24"/>
                    </a:lnTo>
                    <a:lnTo>
                      <a:pt x="509" y="14"/>
                    </a:lnTo>
                    <a:lnTo>
                      <a:pt x="515" y="6"/>
                    </a:lnTo>
                    <a:lnTo>
                      <a:pt x="520" y="1"/>
                    </a:lnTo>
                    <a:lnTo>
                      <a:pt x="525" y="0"/>
                    </a:lnTo>
                    <a:lnTo>
                      <a:pt x="531" y="2"/>
                    </a:lnTo>
                    <a:lnTo>
                      <a:pt x="536" y="8"/>
                    </a:lnTo>
                    <a:lnTo>
                      <a:pt x="541" y="15"/>
                    </a:lnTo>
                    <a:lnTo>
                      <a:pt x="547" y="25"/>
                    </a:lnTo>
                    <a:lnTo>
                      <a:pt x="552" y="47"/>
                    </a:lnTo>
                    <a:lnTo>
                      <a:pt x="557" y="66"/>
                    </a:lnTo>
                    <a:lnTo>
                      <a:pt x="563" y="84"/>
                    </a:lnTo>
                    <a:lnTo>
                      <a:pt x="568" y="105"/>
                    </a:lnTo>
                    <a:lnTo>
                      <a:pt x="574" y="139"/>
                    </a:lnTo>
                    <a:lnTo>
                      <a:pt x="579" y="166"/>
                    </a:lnTo>
                    <a:lnTo>
                      <a:pt x="584" y="192"/>
                    </a:lnTo>
                    <a:lnTo>
                      <a:pt x="590" y="217"/>
                    </a:lnTo>
                    <a:lnTo>
                      <a:pt x="595" y="244"/>
                    </a:lnTo>
                    <a:lnTo>
                      <a:pt x="600" y="281"/>
                    </a:lnTo>
                    <a:lnTo>
                      <a:pt x="606" y="307"/>
                    </a:lnTo>
                    <a:lnTo>
                      <a:pt x="611" y="332"/>
                    </a:lnTo>
                    <a:lnTo>
                      <a:pt x="616" y="357"/>
                    </a:lnTo>
                    <a:lnTo>
                      <a:pt x="622" y="387"/>
                    </a:lnTo>
                    <a:lnTo>
                      <a:pt x="627" y="408"/>
                    </a:lnTo>
                    <a:lnTo>
                      <a:pt x="632" y="428"/>
                    </a:lnTo>
                    <a:lnTo>
                      <a:pt x="638" y="448"/>
                    </a:lnTo>
                    <a:lnTo>
                      <a:pt x="643" y="470"/>
                    </a:lnTo>
                    <a:lnTo>
                      <a:pt x="648" y="485"/>
                    </a:lnTo>
                    <a:lnTo>
                      <a:pt x="654" y="499"/>
                    </a:lnTo>
                    <a:lnTo>
                      <a:pt x="660" y="512"/>
                    </a:lnTo>
                    <a:lnTo>
                      <a:pt x="664" y="526"/>
                    </a:lnTo>
                    <a:lnTo>
                      <a:pt x="670" y="538"/>
                    </a:lnTo>
                    <a:lnTo>
                      <a:pt x="676" y="548"/>
                    </a:lnTo>
                    <a:lnTo>
                      <a:pt x="680" y="556"/>
                    </a:lnTo>
                    <a:lnTo>
                      <a:pt x="686" y="566"/>
                    </a:lnTo>
                    <a:lnTo>
                      <a:pt x="692" y="572"/>
                    </a:lnTo>
                    <a:lnTo>
                      <a:pt x="697" y="578"/>
                    </a:lnTo>
                    <a:lnTo>
                      <a:pt x="702" y="584"/>
                    </a:lnTo>
                    <a:lnTo>
                      <a:pt x="708" y="591"/>
                    </a:lnTo>
                    <a:lnTo>
                      <a:pt x="713" y="594"/>
                    </a:lnTo>
                    <a:lnTo>
                      <a:pt x="718" y="597"/>
                    </a:lnTo>
                    <a:lnTo>
                      <a:pt x="724" y="601"/>
                    </a:lnTo>
                    <a:lnTo>
                      <a:pt x="729" y="605"/>
                    </a:lnTo>
                    <a:lnTo>
                      <a:pt x="734" y="609"/>
                    </a:lnTo>
                    <a:lnTo>
                      <a:pt x="740" y="612"/>
                    </a:lnTo>
                    <a:lnTo>
                      <a:pt x="745" y="615"/>
                    </a:lnTo>
                    <a:lnTo>
                      <a:pt x="750" y="617"/>
                    </a:lnTo>
                    <a:lnTo>
                      <a:pt x="756" y="619"/>
                    </a:lnTo>
                    <a:lnTo>
                      <a:pt x="761" y="622"/>
                    </a:lnTo>
                    <a:lnTo>
                      <a:pt x="767" y="624"/>
                    </a:lnTo>
                    <a:lnTo>
                      <a:pt x="772" y="625"/>
                    </a:lnTo>
                    <a:lnTo>
                      <a:pt x="777" y="627"/>
                    </a:lnTo>
                    <a:lnTo>
                      <a:pt x="783" y="629"/>
                    </a:lnTo>
                    <a:lnTo>
                      <a:pt x="788" y="631"/>
                    </a:lnTo>
                    <a:lnTo>
                      <a:pt x="793" y="632"/>
                    </a:lnTo>
                    <a:lnTo>
                      <a:pt x="799" y="633"/>
                    </a:lnTo>
                    <a:lnTo>
                      <a:pt x="804" y="635"/>
                    </a:lnTo>
                    <a:lnTo>
                      <a:pt x="809" y="636"/>
                    </a:lnTo>
                    <a:lnTo>
                      <a:pt x="815" y="637"/>
                    </a:lnTo>
                    <a:lnTo>
                      <a:pt x="820" y="638"/>
                    </a:lnTo>
                    <a:lnTo>
                      <a:pt x="825" y="639"/>
                    </a:lnTo>
                    <a:lnTo>
                      <a:pt x="831" y="639"/>
                    </a:lnTo>
                    <a:lnTo>
                      <a:pt x="837" y="641"/>
                    </a:lnTo>
                    <a:lnTo>
                      <a:pt x="841" y="641"/>
                    </a:lnTo>
                    <a:lnTo>
                      <a:pt x="847" y="642"/>
                    </a:lnTo>
                    <a:lnTo>
                      <a:pt x="853" y="643"/>
                    </a:lnTo>
                    <a:lnTo>
                      <a:pt x="857" y="644"/>
                    </a:lnTo>
                    <a:lnTo>
                      <a:pt x="863" y="644"/>
                    </a:lnTo>
                    <a:lnTo>
                      <a:pt x="869" y="645"/>
                    </a:lnTo>
                    <a:lnTo>
                      <a:pt x="874" y="645"/>
                    </a:lnTo>
                    <a:lnTo>
                      <a:pt x="879" y="646"/>
                    </a:lnTo>
                    <a:lnTo>
                      <a:pt x="885" y="646"/>
                    </a:lnTo>
                    <a:lnTo>
                      <a:pt x="890" y="646"/>
                    </a:lnTo>
                    <a:lnTo>
                      <a:pt x="895" y="647"/>
                    </a:lnTo>
                    <a:lnTo>
                      <a:pt x="901" y="647"/>
                    </a:lnTo>
                    <a:lnTo>
                      <a:pt x="906" y="647"/>
                    </a:lnTo>
                    <a:lnTo>
                      <a:pt x="911" y="648"/>
                    </a:lnTo>
                    <a:lnTo>
                      <a:pt x="917" y="648"/>
                    </a:lnTo>
                    <a:lnTo>
                      <a:pt x="922" y="649"/>
                    </a:lnTo>
                    <a:lnTo>
                      <a:pt x="927" y="649"/>
                    </a:lnTo>
                    <a:lnTo>
                      <a:pt x="933" y="650"/>
                    </a:lnTo>
                    <a:lnTo>
                      <a:pt x="938" y="650"/>
                    </a:lnTo>
                    <a:lnTo>
                      <a:pt x="944" y="650"/>
                    </a:lnTo>
                    <a:lnTo>
                      <a:pt x="949" y="650"/>
                    </a:lnTo>
                    <a:lnTo>
                      <a:pt x="954" y="650"/>
                    </a:lnTo>
                    <a:lnTo>
                      <a:pt x="960" y="650"/>
                    </a:lnTo>
                    <a:lnTo>
                      <a:pt x="965" y="650"/>
                    </a:lnTo>
                    <a:lnTo>
                      <a:pt x="970" y="650"/>
                    </a:lnTo>
                    <a:lnTo>
                      <a:pt x="976" y="650"/>
                    </a:lnTo>
                    <a:lnTo>
                      <a:pt x="981" y="651"/>
                    </a:lnTo>
                    <a:lnTo>
                      <a:pt x="986" y="651"/>
                    </a:lnTo>
                    <a:lnTo>
                      <a:pt x="992" y="651"/>
                    </a:lnTo>
                    <a:lnTo>
                      <a:pt x="997" y="651"/>
                    </a:lnTo>
                    <a:lnTo>
                      <a:pt x="1002" y="651"/>
                    </a:lnTo>
                    <a:lnTo>
                      <a:pt x="1008" y="651"/>
                    </a:lnTo>
                    <a:lnTo>
                      <a:pt x="1014" y="651"/>
                    </a:lnTo>
                    <a:lnTo>
                      <a:pt x="1018" y="651"/>
                    </a:lnTo>
                    <a:lnTo>
                      <a:pt x="1024" y="651"/>
                    </a:lnTo>
                    <a:lnTo>
                      <a:pt x="1030" y="651"/>
                    </a:lnTo>
                    <a:lnTo>
                      <a:pt x="1034" y="652"/>
                    </a:lnTo>
                    <a:lnTo>
                      <a:pt x="1040" y="651"/>
                    </a:lnTo>
                    <a:lnTo>
                      <a:pt x="1046" y="652"/>
                    </a:lnTo>
                    <a:lnTo>
                      <a:pt x="1051" y="651"/>
                    </a:lnTo>
                    <a:lnTo>
                      <a:pt x="1056" y="651"/>
                    </a:lnTo>
                    <a:lnTo>
                      <a:pt x="1062" y="651"/>
                    </a:lnTo>
                    <a:lnTo>
                      <a:pt x="1067" y="650"/>
                    </a:lnTo>
                    <a:lnTo>
                      <a:pt x="1072" y="650"/>
                    </a:lnTo>
                    <a:lnTo>
                      <a:pt x="1078" y="650"/>
                    </a:lnTo>
                    <a:lnTo>
                      <a:pt x="1083" y="651"/>
                    </a:lnTo>
                    <a:lnTo>
                      <a:pt x="1088" y="650"/>
                    </a:lnTo>
                    <a:lnTo>
                      <a:pt x="1094" y="651"/>
                    </a:lnTo>
                    <a:lnTo>
                      <a:pt x="1099" y="651"/>
                    </a:lnTo>
                    <a:lnTo>
                      <a:pt x="1104" y="650"/>
                    </a:lnTo>
                    <a:lnTo>
                      <a:pt x="1110" y="650"/>
                    </a:lnTo>
                    <a:lnTo>
                      <a:pt x="1115" y="650"/>
                    </a:lnTo>
                    <a:lnTo>
                      <a:pt x="1120" y="650"/>
                    </a:lnTo>
                    <a:lnTo>
                      <a:pt x="1126" y="650"/>
                    </a:lnTo>
                    <a:lnTo>
                      <a:pt x="1131" y="650"/>
                    </a:lnTo>
                    <a:lnTo>
                      <a:pt x="1137" y="650"/>
                    </a:lnTo>
                    <a:lnTo>
                      <a:pt x="1142" y="650"/>
                    </a:lnTo>
                    <a:lnTo>
                      <a:pt x="1147" y="649"/>
                    </a:lnTo>
                    <a:lnTo>
                      <a:pt x="1153" y="649"/>
                    </a:lnTo>
                    <a:lnTo>
                      <a:pt x="1158" y="650"/>
                    </a:lnTo>
                    <a:lnTo>
                      <a:pt x="1163" y="649"/>
                    </a:lnTo>
                    <a:lnTo>
                      <a:pt x="1169" y="649"/>
                    </a:lnTo>
                    <a:lnTo>
                      <a:pt x="1174" y="648"/>
                    </a:lnTo>
                    <a:lnTo>
                      <a:pt x="1179" y="649"/>
                    </a:lnTo>
                    <a:lnTo>
                      <a:pt x="1185" y="649"/>
                    </a:lnTo>
                    <a:lnTo>
                      <a:pt x="1190" y="650"/>
                    </a:lnTo>
                    <a:lnTo>
                      <a:pt x="1195" y="649"/>
                    </a:lnTo>
                    <a:lnTo>
                      <a:pt x="1201" y="649"/>
                    </a:lnTo>
                    <a:lnTo>
                      <a:pt x="1207" y="648"/>
                    </a:lnTo>
                    <a:moveTo>
                      <a:pt x="0" y="646"/>
                    </a:moveTo>
                  </a:path>
                </a:pathLst>
              </a:custGeom>
              <a:noFill/>
              <a:ln w="11113" cap="flat">
                <a:solidFill>
                  <a:srgbClr val="26242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3" name="Rectangle 78"/>
              <p:cNvSpPr>
                <a:spLocks noChangeArrowheads="1"/>
              </p:cNvSpPr>
              <p:nvPr/>
            </p:nvSpPr>
            <p:spPr bwMode="auto">
              <a:xfrm>
                <a:off x="5837238" y="3870325"/>
                <a:ext cx="101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54" name="Rectangle 79"/>
              <p:cNvSpPr>
                <a:spLocks noChangeArrowheads="1"/>
              </p:cNvSpPr>
              <p:nvPr/>
            </p:nvSpPr>
            <p:spPr bwMode="auto">
              <a:xfrm>
                <a:off x="6319838" y="3870325"/>
                <a:ext cx="101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55" name="Rectangle 80"/>
              <p:cNvSpPr>
                <a:spLocks noChangeArrowheads="1"/>
              </p:cNvSpPr>
              <p:nvPr/>
            </p:nvSpPr>
            <p:spPr bwMode="auto">
              <a:xfrm>
                <a:off x="6802438" y="3870325"/>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56" name="Rectangle 81"/>
              <p:cNvSpPr>
                <a:spLocks noChangeArrowheads="1"/>
              </p:cNvSpPr>
              <p:nvPr/>
            </p:nvSpPr>
            <p:spPr bwMode="auto">
              <a:xfrm>
                <a:off x="7820025" y="3870325"/>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57" name="Rectangle 82"/>
              <p:cNvSpPr>
                <a:spLocks noChangeArrowheads="1"/>
              </p:cNvSpPr>
              <p:nvPr/>
            </p:nvSpPr>
            <p:spPr bwMode="auto">
              <a:xfrm>
                <a:off x="7312025" y="3870325"/>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15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58" name="Rectangle 83"/>
              <p:cNvSpPr>
                <a:spLocks noChangeArrowheads="1"/>
              </p:cNvSpPr>
              <p:nvPr/>
            </p:nvSpPr>
            <p:spPr bwMode="auto">
              <a:xfrm>
                <a:off x="9026525" y="3870325"/>
                <a:ext cx="101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59" name="Rectangle 84"/>
              <p:cNvSpPr>
                <a:spLocks noChangeArrowheads="1"/>
              </p:cNvSpPr>
              <p:nvPr/>
            </p:nvSpPr>
            <p:spPr bwMode="auto">
              <a:xfrm>
                <a:off x="9396413" y="3870325"/>
                <a:ext cx="101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0" name="Rectangle 85"/>
              <p:cNvSpPr>
                <a:spLocks noChangeArrowheads="1"/>
              </p:cNvSpPr>
              <p:nvPr/>
            </p:nvSpPr>
            <p:spPr bwMode="auto">
              <a:xfrm>
                <a:off x="9701213" y="3870325"/>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10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1" name="Rectangle 86"/>
              <p:cNvSpPr>
                <a:spLocks noChangeArrowheads="1"/>
              </p:cNvSpPr>
              <p:nvPr/>
            </p:nvSpPr>
            <p:spPr bwMode="auto">
              <a:xfrm>
                <a:off x="10425113" y="3870325"/>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2" name="Rectangle 87"/>
              <p:cNvSpPr>
                <a:spLocks noChangeArrowheads="1"/>
              </p:cNvSpPr>
              <p:nvPr/>
            </p:nvSpPr>
            <p:spPr bwMode="auto">
              <a:xfrm>
                <a:off x="10056813" y="3870325"/>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15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3" name="Rectangle 88"/>
              <p:cNvSpPr>
                <a:spLocks noChangeArrowheads="1"/>
              </p:cNvSpPr>
              <p:nvPr/>
            </p:nvSpPr>
            <p:spPr bwMode="auto">
              <a:xfrm>
                <a:off x="10780713" y="3870325"/>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4" name="Rectangle 89"/>
              <p:cNvSpPr>
                <a:spLocks noChangeArrowheads="1"/>
              </p:cNvSpPr>
              <p:nvPr/>
            </p:nvSpPr>
            <p:spPr bwMode="auto">
              <a:xfrm>
                <a:off x="11136313" y="3870325"/>
                <a:ext cx="165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30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5" name="Line 90"/>
              <p:cNvSpPr>
                <a:spLocks noChangeShapeType="1"/>
              </p:cNvSpPr>
              <p:nvPr/>
            </p:nvSpPr>
            <p:spPr bwMode="auto">
              <a:xfrm>
                <a:off x="6032500" y="31146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6" name="Line 91"/>
              <p:cNvSpPr>
                <a:spLocks noChangeShapeType="1"/>
              </p:cNvSpPr>
              <p:nvPr/>
            </p:nvSpPr>
            <p:spPr bwMode="auto">
              <a:xfrm>
                <a:off x="6040438" y="3119438"/>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7" name="Line 92"/>
              <p:cNvSpPr>
                <a:spLocks noChangeShapeType="1"/>
              </p:cNvSpPr>
              <p:nvPr/>
            </p:nvSpPr>
            <p:spPr bwMode="auto">
              <a:xfrm>
                <a:off x="6032500" y="315753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8" name="Line 93"/>
              <p:cNvSpPr>
                <a:spLocks noChangeShapeType="1"/>
              </p:cNvSpPr>
              <p:nvPr/>
            </p:nvSpPr>
            <p:spPr bwMode="auto">
              <a:xfrm flipV="1">
                <a:off x="6070600" y="315753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9" name="Line 94"/>
              <p:cNvSpPr>
                <a:spLocks noChangeShapeType="1"/>
              </p:cNvSpPr>
              <p:nvPr/>
            </p:nvSpPr>
            <p:spPr bwMode="auto">
              <a:xfrm flipV="1">
                <a:off x="6070600" y="3152775"/>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0" name="Line 95"/>
              <p:cNvSpPr>
                <a:spLocks noChangeShapeType="1"/>
              </p:cNvSpPr>
              <p:nvPr/>
            </p:nvSpPr>
            <p:spPr bwMode="auto">
              <a:xfrm flipH="1" flipV="1">
                <a:off x="6070600" y="309245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1" name="Line 96"/>
              <p:cNvSpPr>
                <a:spLocks noChangeShapeType="1"/>
              </p:cNvSpPr>
              <p:nvPr/>
            </p:nvSpPr>
            <p:spPr bwMode="auto">
              <a:xfrm flipH="1" flipV="1">
                <a:off x="6070600" y="3101975"/>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2" name="Line 97"/>
              <p:cNvSpPr>
                <a:spLocks noChangeShapeType="1"/>
              </p:cNvSpPr>
              <p:nvPr/>
            </p:nvSpPr>
            <p:spPr bwMode="auto">
              <a:xfrm flipH="1">
                <a:off x="6032500" y="309245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3" name="Line 98"/>
              <p:cNvSpPr>
                <a:spLocks noChangeShapeType="1"/>
              </p:cNvSpPr>
              <p:nvPr/>
            </p:nvSpPr>
            <p:spPr bwMode="auto">
              <a:xfrm>
                <a:off x="6107113" y="31146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4" name="Line 99"/>
              <p:cNvSpPr>
                <a:spLocks noChangeShapeType="1"/>
              </p:cNvSpPr>
              <p:nvPr/>
            </p:nvSpPr>
            <p:spPr bwMode="auto">
              <a:xfrm>
                <a:off x="6107113" y="315753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5" name="Line 100"/>
              <p:cNvSpPr>
                <a:spLocks noChangeShapeType="1"/>
              </p:cNvSpPr>
              <p:nvPr/>
            </p:nvSpPr>
            <p:spPr bwMode="auto">
              <a:xfrm flipV="1">
                <a:off x="6145213" y="315753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6" name="Line 101"/>
              <p:cNvSpPr>
                <a:spLocks noChangeShapeType="1"/>
              </p:cNvSpPr>
              <p:nvPr/>
            </p:nvSpPr>
            <p:spPr bwMode="auto">
              <a:xfrm flipV="1">
                <a:off x="6145213" y="3152775"/>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7" name="Line 102"/>
              <p:cNvSpPr>
                <a:spLocks noChangeShapeType="1"/>
              </p:cNvSpPr>
              <p:nvPr/>
            </p:nvSpPr>
            <p:spPr bwMode="auto">
              <a:xfrm flipH="1" flipV="1">
                <a:off x="6143625" y="3092450"/>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8" name="Line 103"/>
              <p:cNvSpPr>
                <a:spLocks noChangeShapeType="1"/>
              </p:cNvSpPr>
              <p:nvPr/>
            </p:nvSpPr>
            <p:spPr bwMode="auto">
              <a:xfrm flipH="1" flipV="1">
                <a:off x="6145213" y="3101975"/>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9" name="Line 104"/>
              <p:cNvSpPr>
                <a:spLocks noChangeShapeType="1"/>
              </p:cNvSpPr>
              <p:nvPr/>
            </p:nvSpPr>
            <p:spPr bwMode="auto">
              <a:xfrm flipH="1">
                <a:off x="6107113" y="309245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0" name="Line 105"/>
              <p:cNvSpPr>
                <a:spLocks noChangeShapeType="1"/>
              </p:cNvSpPr>
              <p:nvPr/>
            </p:nvSpPr>
            <p:spPr bwMode="auto">
              <a:xfrm>
                <a:off x="6181725" y="3113088"/>
                <a:ext cx="0" cy="444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1" name="Line 106"/>
              <p:cNvSpPr>
                <a:spLocks noChangeShapeType="1"/>
              </p:cNvSpPr>
              <p:nvPr/>
            </p:nvSpPr>
            <p:spPr bwMode="auto">
              <a:xfrm>
                <a:off x="6181725" y="315753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2" name="Line 107"/>
              <p:cNvSpPr>
                <a:spLocks noChangeShapeType="1"/>
              </p:cNvSpPr>
              <p:nvPr/>
            </p:nvSpPr>
            <p:spPr bwMode="auto">
              <a:xfrm flipV="1">
                <a:off x="6256338" y="311308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3" name="Line 108"/>
              <p:cNvSpPr>
                <a:spLocks noChangeShapeType="1"/>
              </p:cNvSpPr>
              <p:nvPr/>
            </p:nvSpPr>
            <p:spPr bwMode="auto">
              <a:xfrm flipH="1">
                <a:off x="6181725" y="309245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4" name="Line 109"/>
              <p:cNvSpPr>
                <a:spLocks noChangeShapeType="1"/>
              </p:cNvSpPr>
              <p:nvPr/>
            </p:nvSpPr>
            <p:spPr bwMode="auto">
              <a:xfrm>
                <a:off x="6218238" y="3092450"/>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5" name="Line 110"/>
              <p:cNvSpPr>
                <a:spLocks noChangeShapeType="1"/>
              </p:cNvSpPr>
              <p:nvPr/>
            </p:nvSpPr>
            <p:spPr bwMode="auto">
              <a:xfrm flipV="1">
                <a:off x="6256338" y="309086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6" name="Line 111"/>
              <p:cNvSpPr>
                <a:spLocks noChangeShapeType="1"/>
              </p:cNvSpPr>
              <p:nvPr/>
            </p:nvSpPr>
            <p:spPr bwMode="auto">
              <a:xfrm flipV="1">
                <a:off x="6256338" y="308768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7" name="Line 112"/>
              <p:cNvSpPr>
                <a:spLocks noChangeShapeType="1"/>
              </p:cNvSpPr>
              <p:nvPr/>
            </p:nvSpPr>
            <p:spPr bwMode="auto">
              <a:xfrm flipV="1">
                <a:off x="6292850" y="304800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8" name="Line 113"/>
              <p:cNvSpPr>
                <a:spLocks noChangeShapeType="1"/>
              </p:cNvSpPr>
              <p:nvPr/>
            </p:nvSpPr>
            <p:spPr bwMode="auto">
              <a:xfrm flipH="1" flipV="1">
                <a:off x="6254750" y="302736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9" name="Line 114"/>
              <p:cNvSpPr>
                <a:spLocks noChangeShapeType="1"/>
              </p:cNvSpPr>
              <p:nvPr/>
            </p:nvSpPr>
            <p:spPr bwMode="auto">
              <a:xfrm flipH="1" flipV="1">
                <a:off x="6256338" y="303688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0" name="Line 115"/>
              <p:cNvSpPr>
                <a:spLocks noChangeShapeType="1"/>
              </p:cNvSpPr>
              <p:nvPr/>
            </p:nvSpPr>
            <p:spPr bwMode="auto">
              <a:xfrm flipH="1">
                <a:off x="6218238" y="302736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1" name="Line 116"/>
              <p:cNvSpPr>
                <a:spLocks noChangeShapeType="1"/>
              </p:cNvSpPr>
              <p:nvPr/>
            </p:nvSpPr>
            <p:spPr bwMode="auto">
              <a:xfrm>
                <a:off x="6218238" y="304958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2" name="Line 117"/>
              <p:cNvSpPr>
                <a:spLocks noChangeShapeType="1"/>
              </p:cNvSpPr>
              <p:nvPr/>
            </p:nvSpPr>
            <p:spPr bwMode="auto">
              <a:xfrm>
                <a:off x="6226175" y="3052763"/>
                <a:ext cx="0" cy="349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3" name="Line 118"/>
              <p:cNvSpPr>
                <a:spLocks noChangeShapeType="1"/>
              </p:cNvSpPr>
              <p:nvPr/>
            </p:nvSpPr>
            <p:spPr bwMode="auto">
              <a:xfrm flipH="1">
                <a:off x="6219825" y="315595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4" name="Line 119"/>
              <p:cNvSpPr>
                <a:spLocks noChangeShapeType="1"/>
              </p:cNvSpPr>
              <p:nvPr/>
            </p:nvSpPr>
            <p:spPr bwMode="auto">
              <a:xfrm>
                <a:off x="6219825" y="31781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5" name="Line 120"/>
              <p:cNvSpPr>
                <a:spLocks noChangeShapeType="1"/>
              </p:cNvSpPr>
              <p:nvPr/>
            </p:nvSpPr>
            <p:spPr bwMode="auto">
              <a:xfrm>
                <a:off x="6226175" y="3182938"/>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6" name="Line 121"/>
              <p:cNvSpPr>
                <a:spLocks noChangeShapeType="1"/>
              </p:cNvSpPr>
              <p:nvPr/>
            </p:nvSpPr>
            <p:spPr bwMode="auto">
              <a:xfrm>
                <a:off x="6219825" y="32210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7" name="Line 122"/>
              <p:cNvSpPr>
                <a:spLocks noChangeShapeType="1"/>
              </p:cNvSpPr>
              <p:nvPr/>
            </p:nvSpPr>
            <p:spPr bwMode="auto">
              <a:xfrm flipV="1">
                <a:off x="6256338" y="3221038"/>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8" name="Line 123"/>
              <p:cNvSpPr>
                <a:spLocks noChangeShapeType="1"/>
              </p:cNvSpPr>
              <p:nvPr/>
            </p:nvSpPr>
            <p:spPr bwMode="auto">
              <a:xfrm flipV="1">
                <a:off x="6257925" y="3216275"/>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9" name="Line 124"/>
              <p:cNvSpPr>
                <a:spLocks noChangeShapeType="1"/>
              </p:cNvSpPr>
              <p:nvPr/>
            </p:nvSpPr>
            <p:spPr bwMode="auto">
              <a:xfrm flipV="1">
                <a:off x="6294438" y="31781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0" name="Line 125"/>
              <p:cNvSpPr>
                <a:spLocks noChangeShapeType="1"/>
              </p:cNvSpPr>
              <p:nvPr/>
            </p:nvSpPr>
            <p:spPr bwMode="auto">
              <a:xfrm flipH="1" flipV="1">
                <a:off x="6256338" y="315595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1" name="Line 126"/>
              <p:cNvSpPr>
                <a:spLocks noChangeShapeType="1"/>
              </p:cNvSpPr>
              <p:nvPr/>
            </p:nvSpPr>
            <p:spPr bwMode="auto">
              <a:xfrm flipH="1" flipV="1">
                <a:off x="6256338" y="3165475"/>
                <a:ext cx="30162"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2" name="Line 127"/>
              <p:cNvSpPr>
                <a:spLocks noChangeShapeType="1"/>
              </p:cNvSpPr>
              <p:nvPr/>
            </p:nvSpPr>
            <p:spPr bwMode="auto">
              <a:xfrm>
                <a:off x="6223000" y="280828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3" name="Line 128"/>
              <p:cNvSpPr>
                <a:spLocks noChangeShapeType="1"/>
              </p:cNvSpPr>
              <p:nvPr/>
            </p:nvSpPr>
            <p:spPr bwMode="auto">
              <a:xfrm>
                <a:off x="6230938" y="2813050"/>
                <a:ext cx="0" cy="349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4" name="Line 129"/>
              <p:cNvSpPr>
                <a:spLocks noChangeShapeType="1"/>
              </p:cNvSpPr>
              <p:nvPr/>
            </p:nvSpPr>
            <p:spPr bwMode="auto">
              <a:xfrm>
                <a:off x="6223000" y="285115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5" name="Line 130"/>
              <p:cNvSpPr>
                <a:spLocks noChangeShapeType="1"/>
              </p:cNvSpPr>
              <p:nvPr/>
            </p:nvSpPr>
            <p:spPr bwMode="auto">
              <a:xfrm flipV="1">
                <a:off x="6297613" y="280828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6" name="Line 131"/>
              <p:cNvSpPr>
                <a:spLocks noChangeShapeType="1"/>
              </p:cNvSpPr>
              <p:nvPr/>
            </p:nvSpPr>
            <p:spPr bwMode="auto">
              <a:xfrm flipH="1" flipV="1">
                <a:off x="6261100" y="278765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7" name="Line 132"/>
              <p:cNvSpPr>
                <a:spLocks noChangeShapeType="1"/>
              </p:cNvSpPr>
              <p:nvPr/>
            </p:nvSpPr>
            <p:spPr bwMode="auto">
              <a:xfrm flipH="1" flipV="1">
                <a:off x="6261100" y="2795588"/>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8" name="Line 133"/>
              <p:cNvSpPr>
                <a:spLocks noChangeShapeType="1"/>
              </p:cNvSpPr>
              <p:nvPr/>
            </p:nvSpPr>
            <p:spPr bwMode="auto">
              <a:xfrm flipH="1">
                <a:off x="6223000" y="2787650"/>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9" name="Line 134"/>
              <p:cNvSpPr>
                <a:spLocks noChangeShapeType="1"/>
              </p:cNvSpPr>
              <p:nvPr/>
            </p:nvSpPr>
            <p:spPr bwMode="auto">
              <a:xfrm flipH="1">
                <a:off x="6261100" y="285115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0" name="Line 135"/>
              <p:cNvSpPr>
                <a:spLocks noChangeShapeType="1"/>
              </p:cNvSpPr>
              <p:nvPr/>
            </p:nvSpPr>
            <p:spPr bwMode="auto">
              <a:xfrm>
                <a:off x="6261100" y="28733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1" name="Line 136"/>
              <p:cNvSpPr>
                <a:spLocks noChangeShapeType="1"/>
              </p:cNvSpPr>
              <p:nvPr/>
            </p:nvSpPr>
            <p:spPr bwMode="auto">
              <a:xfrm>
                <a:off x="6269038" y="2878138"/>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2" name="Line 137"/>
              <p:cNvSpPr>
                <a:spLocks noChangeShapeType="1"/>
              </p:cNvSpPr>
              <p:nvPr/>
            </p:nvSpPr>
            <p:spPr bwMode="auto">
              <a:xfrm>
                <a:off x="6261100" y="29162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3" name="Line 138"/>
              <p:cNvSpPr>
                <a:spLocks noChangeShapeType="1"/>
              </p:cNvSpPr>
              <p:nvPr/>
            </p:nvSpPr>
            <p:spPr bwMode="auto">
              <a:xfrm flipV="1">
                <a:off x="6297613" y="2916238"/>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4" name="Line 139"/>
              <p:cNvSpPr>
                <a:spLocks noChangeShapeType="1"/>
              </p:cNvSpPr>
              <p:nvPr/>
            </p:nvSpPr>
            <p:spPr bwMode="auto">
              <a:xfrm flipV="1">
                <a:off x="6297613" y="2913063"/>
                <a:ext cx="30162"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5" name="Line 140"/>
              <p:cNvSpPr>
                <a:spLocks noChangeShapeType="1"/>
              </p:cNvSpPr>
              <p:nvPr/>
            </p:nvSpPr>
            <p:spPr bwMode="auto">
              <a:xfrm flipH="1" flipV="1">
                <a:off x="6297613" y="285115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6" name="Line 141"/>
              <p:cNvSpPr>
                <a:spLocks noChangeShapeType="1"/>
              </p:cNvSpPr>
              <p:nvPr/>
            </p:nvSpPr>
            <p:spPr bwMode="auto">
              <a:xfrm flipH="1" flipV="1">
                <a:off x="6297613" y="2860675"/>
                <a:ext cx="30162"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7" name="Line 142"/>
              <p:cNvSpPr>
                <a:spLocks noChangeShapeType="1"/>
              </p:cNvSpPr>
              <p:nvPr/>
            </p:nvSpPr>
            <p:spPr bwMode="auto">
              <a:xfrm>
                <a:off x="6335713" y="28733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 name="Line 143"/>
              <p:cNvSpPr>
                <a:spLocks noChangeShapeType="1"/>
              </p:cNvSpPr>
              <p:nvPr/>
            </p:nvSpPr>
            <p:spPr bwMode="auto">
              <a:xfrm>
                <a:off x="6335713" y="29162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 name="Line 144"/>
              <p:cNvSpPr>
                <a:spLocks noChangeShapeType="1"/>
              </p:cNvSpPr>
              <p:nvPr/>
            </p:nvSpPr>
            <p:spPr bwMode="auto">
              <a:xfrm flipV="1">
                <a:off x="6372225" y="29162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 name="Line 145"/>
              <p:cNvSpPr>
                <a:spLocks noChangeShapeType="1"/>
              </p:cNvSpPr>
              <p:nvPr/>
            </p:nvSpPr>
            <p:spPr bwMode="auto">
              <a:xfrm flipV="1">
                <a:off x="6372225" y="2913063"/>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1" name="Line 146"/>
              <p:cNvSpPr>
                <a:spLocks noChangeShapeType="1"/>
              </p:cNvSpPr>
              <p:nvPr/>
            </p:nvSpPr>
            <p:spPr bwMode="auto">
              <a:xfrm flipH="1" flipV="1">
                <a:off x="6372225" y="285115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2" name="Line 147"/>
              <p:cNvSpPr>
                <a:spLocks noChangeShapeType="1"/>
              </p:cNvSpPr>
              <p:nvPr/>
            </p:nvSpPr>
            <p:spPr bwMode="auto">
              <a:xfrm flipH="1" flipV="1">
                <a:off x="6372225" y="2860675"/>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3" name="Line 148"/>
              <p:cNvSpPr>
                <a:spLocks noChangeShapeType="1"/>
              </p:cNvSpPr>
              <p:nvPr/>
            </p:nvSpPr>
            <p:spPr bwMode="auto">
              <a:xfrm flipH="1">
                <a:off x="6335713" y="285115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4" name="Line 149"/>
              <p:cNvSpPr>
                <a:spLocks noChangeShapeType="1"/>
              </p:cNvSpPr>
              <p:nvPr/>
            </p:nvSpPr>
            <p:spPr bwMode="auto">
              <a:xfrm>
                <a:off x="6408738" y="28733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5" name="Line 150"/>
              <p:cNvSpPr>
                <a:spLocks noChangeShapeType="1"/>
              </p:cNvSpPr>
              <p:nvPr/>
            </p:nvSpPr>
            <p:spPr bwMode="auto">
              <a:xfrm>
                <a:off x="6408738" y="2916238"/>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6" name="Line 151"/>
              <p:cNvSpPr>
                <a:spLocks noChangeShapeType="1"/>
              </p:cNvSpPr>
              <p:nvPr/>
            </p:nvSpPr>
            <p:spPr bwMode="auto">
              <a:xfrm flipV="1">
                <a:off x="6446838" y="29162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7" name="Line 152"/>
              <p:cNvSpPr>
                <a:spLocks noChangeShapeType="1"/>
              </p:cNvSpPr>
              <p:nvPr/>
            </p:nvSpPr>
            <p:spPr bwMode="auto">
              <a:xfrm flipV="1">
                <a:off x="6446838" y="2911475"/>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8" name="Line 153"/>
              <p:cNvSpPr>
                <a:spLocks noChangeShapeType="1"/>
              </p:cNvSpPr>
              <p:nvPr/>
            </p:nvSpPr>
            <p:spPr bwMode="auto">
              <a:xfrm flipV="1">
                <a:off x="6483350" y="28733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9" name="Line 154"/>
              <p:cNvSpPr>
                <a:spLocks noChangeShapeType="1"/>
              </p:cNvSpPr>
              <p:nvPr/>
            </p:nvSpPr>
            <p:spPr bwMode="auto">
              <a:xfrm flipH="1">
                <a:off x="6408738" y="285115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0" name="Line 155"/>
              <p:cNvSpPr>
                <a:spLocks noChangeShapeType="1"/>
              </p:cNvSpPr>
              <p:nvPr/>
            </p:nvSpPr>
            <p:spPr bwMode="auto">
              <a:xfrm>
                <a:off x="6446838" y="285115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1" name="Line 156"/>
              <p:cNvSpPr>
                <a:spLocks noChangeShapeType="1"/>
              </p:cNvSpPr>
              <p:nvPr/>
            </p:nvSpPr>
            <p:spPr bwMode="auto">
              <a:xfrm flipV="1">
                <a:off x="6483350" y="285115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2" name="Line 157"/>
              <p:cNvSpPr>
                <a:spLocks noChangeShapeType="1"/>
              </p:cNvSpPr>
              <p:nvPr/>
            </p:nvSpPr>
            <p:spPr bwMode="auto">
              <a:xfrm flipV="1">
                <a:off x="6484938" y="2847975"/>
                <a:ext cx="26987"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3" name="Line 158"/>
              <p:cNvSpPr>
                <a:spLocks noChangeShapeType="1"/>
              </p:cNvSpPr>
              <p:nvPr/>
            </p:nvSpPr>
            <p:spPr bwMode="auto">
              <a:xfrm flipV="1">
                <a:off x="6519863" y="280828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4" name="Line 159"/>
              <p:cNvSpPr>
                <a:spLocks noChangeShapeType="1"/>
              </p:cNvSpPr>
              <p:nvPr/>
            </p:nvSpPr>
            <p:spPr bwMode="auto">
              <a:xfrm flipH="1" flipV="1">
                <a:off x="6483350" y="278765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5" name="Line 160"/>
              <p:cNvSpPr>
                <a:spLocks noChangeShapeType="1"/>
              </p:cNvSpPr>
              <p:nvPr/>
            </p:nvSpPr>
            <p:spPr bwMode="auto">
              <a:xfrm flipH="1" flipV="1">
                <a:off x="6483350" y="2797175"/>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6" name="Line 161"/>
              <p:cNvSpPr>
                <a:spLocks noChangeShapeType="1"/>
              </p:cNvSpPr>
              <p:nvPr/>
            </p:nvSpPr>
            <p:spPr bwMode="auto">
              <a:xfrm flipH="1">
                <a:off x="6446838" y="278765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7" name="Line 162"/>
              <p:cNvSpPr>
                <a:spLocks noChangeShapeType="1"/>
              </p:cNvSpPr>
              <p:nvPr/>
            </p:nvSpPr>
            <p:spPr bwMode="auto">
              <a:xfrm>
                <a:off x="6446838" y="2809875"/>
                <a:ext cx="0" cy="412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8" name="Line 163"/>
              <p:cNvSpPr>
                <a:spLocks noChangeShapeType="1"/>
              </p:cNvSpPr>
              <p:nvPr/>
            </p:nvSpPr>
            <p:spPr bwMode="auto">
              <a:xfrm>
                <a:off x="6453188" y="2814638"/>
                <a:ext cx="0" cy="317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9" name="Line 164"/>
              <p:cNvSpPr>
                <a:spLocks noChangeShapeType="1"/>
              </p:cNvSpPr>
              <p:nvPr/>
            </p:nvSpPr>
            <p:spPr bwMode="auto">
              <a:xfrm>
                <a:off x="6607175" y="2633663"/>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0" name="Line 165"/>
              <p:cNvSpPr>
                <a:spLocks noChangeShapeType="1"/>
              </p:cNvSpPr>
              <p:nvPr/>
            </p:nvSpPr>
            <p:spPr bwMode="auto">
              <a:xfrm>
                <a:off x="6615113" y="2638425"/>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1" name="Line 166"/>
              <p:cNvSpPr>
                <a:spLocks noChangeShapeType="1"/>
              </p:cNvSpPr>
              <p:nvPr/>
            </p:nvSpPr>
            <p:spPr bwMode="auto">
              <a:xfrm>
                <a:off x="6607175" y="2676525"/>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2" name="Line 167"/>
              <p:cNvSpPr>
                <a:spLocks noChangeShapeType="1"/>
              </p:cNvSpPr>
              <p:nvPr/>
            </p:nvSpPr>
            <p:spPr bwMode="auto">
              <a:xfrm flipV="1">
                <a:off x="6643688" y="2676525"/>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3" name="Line 168"/>
              <p:cNvSpPr>
                <a:spLocks noChangeShapeType="1"/>
              </p:cNvSpPr>
              <p:nvPr/>
            </p:nvSpPr>
            <p:spPr bwMode="auto">
              <a:xfrm flipV="1">
                <a:off x="6645275" y="2673350"/>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4" name="Line 169"/>
              <p:cNvSpPr>
                <a:spLocks noChangeShapeType="1"/>
              </p:cNvSpPr>
              <p:nvPr/>
            </p:nvSpPr>
            <p:spPr bwMode="auto">
              <a:xfrm flipV="1">
                <a:off x="6681788" y="2633663"/>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5" name="Line 170"/>
              <p:cNvSpPr>
                <a:spLocks noChangeShapeType="1"/>
              </p:cNvSpPr>
              <p:nvPr/>
            </p:nvSpPr>
            <p:spPr bwMode="auto">
              <a:xfrm flipH="1">
                <a:off x="6607175" y="2613025"/>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6" name="Line 171"/>
              <p:cNvSpPr>
                <a:spLocks noChangeShapeType="1"/>
              </p:cNvSpPr>
              <p:nvPr/>
            </p:nvSpPr>
            <p:spPr bwMode="auto">
              <a:xfrm>
                <a:off x="6643688" y="2613025"/>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7" name="Line 172"/>
              <p:cNvSpPr>
                <a:spLocks noChangeShapeType="1"/>
              </p:cNvSpPr>
              <p:nvPr/>
            </p:nvSpPr>
            <p:spPr bwMode="auto">
              <a:xfrm flipV="1">
                <a:off x="6681788" y="2613025"/>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8" name="Line 173"/>
              <p:cNvSpPr>
                <a:spLocks noChangeShapeType="1"/>
              </p:cNvSpPr>
              <p:nvPr/>
            </p:nvSpPr>
            <p:spPr bwMode="auto">
              <a:xfrm flipV="1">
                <a:off x="6681788" y="2608263"/>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9" name="Line 174"/>
              <p:cNvSpPr>
                <a:spLocks noChangeShapeType="1"/>
              </p:cNvSpPr>
              <p:nvPr/>
            </p:nvSpPr>
            <p:spPr bwMode="auto">
              <a:xfrm flipH="1" flipV="1">
                <a:off x="6681788" y="25479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0" name="Line 175"/>
              <p:cNvSpPr>
                <a:spLocks noChangeShapeType="1"/>
              </p:cNvSpPr>
              <p:nvPr/>
            </p:nvSpPr>
            <p:spPr bwMode="auto">
              <a:xfrm flipH="1" flipV="1">
                <a:off x="6681788" y="2557463"/>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1" name="Line 176"/>
              <p:cNvSpPr>
                <a:spLocks noChangeShapeType="1"/>
              </p:cNvSpPr>
              <p:nvPr/>
            </p:nvSpPr>
            <p:spPr bwMode="auto">
              <a:xfrm flipH="1">
                <a:off x="6643688" y="2547938"/>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2" name="Line 177"/>
              <p:cNvSpPr>
                <a:spLocks noChangeShapeType="1"/>
              </p:cNvSpPr>
              <p:nvPr/>
            </p:nvSpPr>
            <p:spPr bwMode="auto">
              <a:xfrm>
                <a:off x="6643688" y="2570163"/>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3" name="Line 178"/>
              <p:cNvSpPr>
                <a:spLocks noChangeShapeType="1"/>
              </p:cNvSpPr>
              <p:nvPr/>
            </p:nvSpPr>
            <p:spPr bwMode="auto">
              <a:xfrm>
                <a:off x="6651625" y="2574925"/>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4" name="Line 179"/>
              <p:cNvSpPr>
                <a:spLocks noChangeShapeType="1"/>
              </p:cNvSpPr>
              <p:nvPr/>
            </p:nvSpPr>
            <p:spPr bwMode="auto">
              <a:xfrm>
                <a:off x="6718300" y="2570163"/>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5" name="Line 180"/>
              <p:cNvSpPr>
                <a:spLocks noChangeShapeType="1"/>
              </p:cNvSpPr>
              <p:nvPr/>
            </p:nvSpPr>
            <p:spPr bwMode="auto">
              <a:xfrm>
                <a:off x="6718300" y="2613025"/>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6" name="Line 181"/>
              <p:cNvSpPr>
                <a:spLocks noChangeShapeType="1"/>
              </p:cNvSpPr>
              <p:nvPr/>
            </p:nvSpPr>
            <p:spPr bwMode="auto">
              <a:xfrm flipV="1">
                <a:off x="6754813" y="2611438"/>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7" name="Line 182"/>
              <p:cNvSpPr>
                <a:spLocks noChangeShapeType="1"/>
              </p:cNvSpPr>
              <p:nvPr/>
            </p:nvSpPr>
            <p:spPr bwMode="auto">
              <a:xfrm flipV="1">
                <a:off x="6756400" y="2608263"/>
                <a:ext cx="26987"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8" name="Line 183"/>
              <p:cNvSpPr>
                <a:spLocks noChangeShapeType="1"/>
              </p:cNvSpPr>
              <p:nvPr/>
            </p:nvSpPr>
            <p:spPr bwMode="auto">
              <a:xfrm flipH="1" flipV="1">
                <a:off x="6754813" y="254793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9" name="Line 184"/>
              <p:cNvSpPr>
                <a:spLocks noChangeShapeType="1"/>
              </p:cNvSpPr>
              <p:nvPr/>
            </p:nvSpPr>
            <p:spPr bwMode="auto">
              <a:xfrm flipH="1" flipV="1">
                <a:off x="6756400" y="2557463"/>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0" name="Line 185"/>
              <p:cNvSpPr>
                <a:spLocks noChangeShapeType="1"/>
              </p:cNvSpPr>
              <p:nvPr/>
            </p:nvSpPr>
            <p:spPr bwMode="auto">
              <a:xfrm flipH="1">
                <a:off x="6718300" y="25479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1" name="Line 186"/>
              <p:cNvSpPr>
                <a:spLocks noChangeShapeType="1"/>
              </p:cNvSpPr>
              <p:nvPr/>
            </p:nvSpPr>
            <p:spPr bwMode="auto">
              <a:xfrm>
                <a:off x="6792913" y="25685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2" name="Line 187"/>
              <p:cNvSpPr>
                <a:spLocks noChangeShapeType="1"/>
              </p:cNvSpPr>
              <p:nvPr/>
            </p:nvSpPr>
            <p:spPr bwMode="auto">
              <a:xfrm>
                <a:off x="6792913" y="26114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3" name="Line 188"/>
              <p:cNvSpPr>
                <a:spLocks noChangeShapeType="1"/>
              </p:cNvSpPr>
              <p:nvPr/>
            </p:nvSpPr>
            <p:spPr bwMode="auto">
              <a:xfrm flipV="1">
                <a:off x="6829425" y="26114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4" name="Line 189"/>
              <p:cNvSpPr>
                <a:spLocks noChangeShapeType="1"/>
              </p:cNvSpPr>
              <p:nvPr/>
            </p:nvSpPr>
            <p:spPr bwMode="auto">
              <a:xfrm flipV="1">
                <a:off x="6829425" y="2608263"/>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5" name="Line 190"/>
              <p:cNvSpPr>
                <a:spLocks noChangeShapeType="1"/>
              </p:cNvSpPr>
              <p:nvPr/>
            </p:nvSpPr>
            <p:spPr bwMode="auto">
              <a:xfrm flipV="1">
                <a:off x="6865938" y="25685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6" name="Line 191"/>
              <p:cNvSpPr>
                <a:spLocks noChangeShapeType="1"/>
              </p:cNvSpPr>
              <p:nvPr/>
            </p:nvSpPr>
            <p:spPr bwMode="auto">
              <a:xfrm flipH="1">
                <a:off x="6792913" y="254793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7" name="Line 192"/>
              <p:cNvSpPr>
                <a:spLocks noChangeShapeType="1"/>
              </p:cNvSpPr>
              <p:nvPr/>
            </p:nvSpPr>
            <p:spPr bwMode="auto">
              <a:xfrm>
                <a:off x="6829425" y="254793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8" name="Line 193"/>
              <p:cNvSpPr>
                <a:spLocks noChangeShapeType="1"/>
              </p:cNvSpPr>
              <p:nvPr/>
            </p:nvSpPr>
            <p:spPr bwMode="auto">
              <a:xfrm flipV="1">
                <a:off x="6865938" y="254793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9" name="Line 194"/>
              <p:cNvSpPr>
                <a:spLocks noChangeShapeType="1"/>
              </p:cNvSpPr>
              <p:nvPr/>
            </p:nvSpPr>
            <p:spPr bwMode="auto">
              <a:xfrm flipV="1">
                <a:off x="6867525" y="2543175"/>
                <a:ext cx="26987"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0" name="Line 195"/>
              <p:cNvSpPr>
                <a:spLocks noChangeShapeType="1"/>
              </p:cNvSpPr>
              <p:nvPr/>
            </p:nvSpPr>
            <p:spPr bwMode="auto">
              <a:xfrm flipV="1">
                <a:off x="6902450" y="25050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1" name="Line 196"/>
              <p:cNvSpPr>
                <a:spLocks noChangeShapeType="1"/>
              </p:cNvSpPr>
              <p:nvPr/>
            </p:nvSpPr>
            <p:spPr bwMode="auto">
              <a:xfrm flipH="1" flipV="1">
                <a:off x="6865938" y="248443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2" name="Line 197"/>
              <p:cNvSpPr>
                <a:spLocks noChangeShapeType="1"/>
              </p:cNvSpPr>
              <p:nvPr/>
            </p:nvSpPr>
            <p:spPr bwMode="auto">
              <a:xfrm flipH="1" flipV="1">
                <a:off x="6865938" y="2492375"/>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3" name="Line 198"/>
              <p:cNvSpPr>
                <a:spLocks noChangeShapeType="1"/>
              </p:cNvSpPr>
              <p:nvPr/>
            </p:nvSpPr>
            <p:spPr bwMode="auto">
              <a:xfrm flipH="1">
                <a:off x="6829425" y="248443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4" name="Line 199"/>
              <p:cNvSpPr>
                <a:spLocks noChangeShapeType="1"/>
              </p:cNvSpPr>
              <p:nvPr/>
            </p:nvSpPr>
            <p:spPr bwMode="auto">
              <a:xfrm>
                <a:off x="6829425" y="25050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5" name="Line 200"/>
              <p:cNvSpPr>
                <a:spLocks noChangeShapeType="1"/>
              </p:cNvSpPr>
              <p:nvPr/>
            </p:nvSpPr>
            <p:spPr bwMode="auto">
              <a:xfrm>
                <a:off x="6837363" y="2509838"/>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6" name="Line 201"/>
              <p:cNvSpPr>
                <a:spLocks noChangeShapeType="1"/>
              </p:cNvSpPr>
              <p:nvPr/>
            </p:nvSpPr>
            <p:spPr bwMode="auto">
              <a:xfrm>
                <a:off x="6970713" y="22383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7" name="Line 202"/>
              <p:cNvSpPr>
                <a:spLocks noChangeShapeType="1"/>
              </p:cNvSpPr>
              <p:nvPr/>
            </p:nvSpPr>
            <p:spPr bwMode="auto">
              <a:xfrm>
                <a:off x="6978650" y="2243138"/>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8" name="Line 203"/>
              <p:cNvSpPr>
                <a:spLocks noChangeShapeType="1"/>
              </p:cNvSpPr>
              <p:nvPr/>
            </p:nvSpPr>
            <p:spPr bwMode="auto">
              <a:xfrm>
                <a:off x="6970713" y="2281238"/>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9" name="Line 204"/>
              <p:cNvSpPr>
                <a:spLocks noChangeShapeType="1"/>
              </p:cNvSpPr>
              <p:nvPr/>
            </p:nvSpPr>
            <p:spPr bwMode="auto">
              <a:xfrm flipV="1">
                <a:off x="7008813" y="22812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Line 407"/>
              <p:cNvSpPr>
                <a:spLocks noChangeShapeType="1"/>
              </p:cNvSpPr>
              <p:nvPr/>
            </p:nvSpPr>
            <p:spPr bwMode="auto">
              <a:xfrm flipH="1">
                <a:off x="9788525" y="264160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Line 408"/>
              <p:cNvSpPr>
                <a:spLocks noChangeShapeType="1"/>
              </p:cNvSpPr>
              <p:nvPr/>
            </p:nvSpPr>
            <p:spPr bwMode="auto">
              <a:xfrm>
                <a:off x="9864725" y="266382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Line 409"/>
              <p:cNvSpPr>
                <a:spLocks noChangeShapeType="1"/>
              </p:cNvSpPr>
              <p:nvPr/>
            </p:nvSpPr>
            <p:spPr bwMode="auto">
              <a:xfrm flipH="1">
                <a:off x="9864725" y="264160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Line 410"/>
              <p:cNvSpPr>
                <a:spLocks noChangeShapeType="1"/>
              </p:cNvSpPr>
              <p:nvPr/>
            </p:nvSpPr>
            <p:spPr bwMode="auto">
              <a:xfrm>
                <a:off x="9864725" y="2706688"/>
                <a:ext cx="73025" cy="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Line 411"/>
              <p:cNvSpPr>
                <a:spLocks noChangeShapeType="1"/>
              </p:cNvSpPr>
              <p:nvPr/>
            </p:nvSpPr>
            <p:spPr bwMode="auto">
              <a:xfrm>
                <a:off x="9937750" y="266382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Line 412"/>
              <p:cNvSpPr>
                <a:spLocks noChangeShapeType="1"/>
              </p:cNvSpPr>
              <p:nvPr/>
            </p:nvSpPr>
            <p:spPr bwMode="auto">
              <a:xfrm>
                <a:off x="9945687" y="2668588"/>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Line 413"/>
              <p:cNvSpPr>
                <a:spLocks noChangeShapeType="1"/>
              </p:cNvSpPr>
              <p:nvPr/>
            </p:nvSpPr>
            <p:spPr bwMode="auto">
              <a:xfrm>
                <a:off x="9937750" y="270668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Line 414"/>
              <p:cNvSpPr>
                <a:spLocks noChangeShapeType="1"/>
              </p:cNvSpPr>
              <p:nvPr/>
            </p:nvSpPr>
            <p:spPr bwMode="auto">
              <a:xfrm flipV="1">
                <a:off x="9975850" y="270668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Line 415"/>
              <p:cNvSpPr>
                <a:spLocks noChangeShapeType="1"/>
              </p:cNvSpPr>
              <p:nvPr/>
            </p:nvSpPr>
            <p:spPr bwMode="auto">
              <a:xfrm flipV="1">
                <a:off x="9975850" y="2701925"/>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Line 416"/>
              <p:cNvSpPr>
                <a:spLocks noChangeShapeType="1"/>
              </p:cNvSpPr>
              <p:nvPr/>
            </p:nvSpPr>
            <p:spPr bwMode="auto">
              <a:xfrm flipV="1">
                <a:off x="10012362" y="266382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Line 417"/>
              <p:cNvSpPr>
                <a:spLocks noChangeShapeType="1"/>
              </p:cNvSpPr>
              <p:nvPr/>
            </p:nvSpPr>
            <p:spPr bwMode="auto">
              <a:xfrm flipH="1" flipV="1">
                <a:off x="9975850" y="264160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Line 418"/>
              <p:cNvSpPr>
                <a:spLocks noChangeShapeType="1"/>
              </p:cNvSpPr>
              <p:nvPr/>
            </p:nvSpPr>
            <p:spPr bwMode="auto">
              <a:xfrm flipH="1" flipV="1">
                <a:off x="9975850" y="2651125"/>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Line 419"/>
              <p:cNvSpPr>
                <a:spLocks noChangeShapeType="1"/>
              </p:cNvSpPr>
              <p:nvPr/>
            </p:nvSpPr>
            <p:spPr bwMode="auto">
              <a:xfrm>
                <a:off x="9901237" y="264160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Line 420"/>
              <p:cNvSpPr>
                <a:spLocks noChangeShapeType="1"/>
              </p:cNvSpPr>
              <p:nvPr/>
            </p:nvSpPr>
            <p:spPr bwMode="auto">
              <a:xfrm flipV="1">
                <a:off x="9937750" y="264160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Line 421"/>
              <p:cNvSpPr>
                <a:spLocks noChangeShapeType="1"/>
              </p:cNvSpPr>
              <p:nvPr/>
            </p:nvSpPr>
            <p:spPr bwMode="auto">
              <a:xfrm flipV="1">
                <a:off x="9975850" y="259873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Line 422"/>
              <p:cNvSpPr>
                <a:spLocks noChangeShapeType="1"/>
              </p:cNvSpPr>
              <p:nvPr/>
            </p:nvSpPr>
            <p:spPr bwMode="auto">
              <a:xfrm flipH="1">
                <a:off x="9901237" y="257651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Line 423"/>
              <p:cNvSpPr>
                <a:spLocks noChangeShapeType="1"/>
              </p:cNvSpPr>
              <p:nvPr/>
            </p:nvSpPr>
            <p:spPr bwMode="auto">
              <a:xfrm>
                <a:off x="9901237" y="259873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Line 424"/>
              <p:cNvSpPr>
                <a:spLocks noChangeShapeType="1"/>
              </p:cNvSpPr>
              <p:nvPr/>
            </p:nvSpPr>
            <p:spPr bwMode="auto">
              <a:xfrm>
                <a:off x="9909175" y="2603500"/>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Line 425"/>
              <p:cNvSpPr>
                <a:spLocks noChangeShapeType="1"/>
              </p:cNvSpPr>
              <p:nvPr/>
            </p:nvSpPr>
            <p:spPr bwMode="auto">
              <a:xfrm>
                <a:off x="9937750" y="2576513"/>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Line 426"/>
              <p:cNvSpPr>
                <a:spLocks noChangeShapeType="1"/>
              </p:cNvSpPr>
              <p:nvPr/>
            </p:nvSpPr>
            <p:spPr bwMode="auto">
              <a:xfrm flipV="1">
                <a:off x="9975850" y="2578100"/>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Line 427"/>
              <p:cNvSpPr>
                <a:spLocks noChangeShapeType="1"/>
              </p:cNvSpPr>
              <p:nvPr/>
            </p:nvSpPr>
            <p:spPr bwMode="auto">
              <a:xfrm flipV="1">
                <a:off x="9975850" y="2573338"/>
                <a:ext cx="30162"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Line 428"/>
              <p:cNvSpPr>
                <a:spLocks noChangeShapeType="1"/>
              </p:cNvSpPr>
              <p:nvPr/>
            </p:nvSpPr>
            <p:spPr bwMode="auto">
              <a:xfrm flipV="1">
                <a:off x="10013950" y="2533650"/>
                <a:ext cx="0" cy="444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Line 429"/>
              <p:cNvSpPr>
                <a:spLocks noChangeShapeType="1"/>
              </p:cNvSpPr>
              <p:nvPr/>
            </p:nvSpPr>
            <p:spPr bwMode="auto">
              <a:xfrm flipH="1">
                <a:off x="9937750" y="251301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Line 430"/>
              <p:cNvSpPr>
                <a:spLocks noChangeShapeType="1"/>
              </p:cNvSpPr>
              <p:nvPr/>
            </p:nvSpPr>
            <p:spPr bwMode="auto">
              <a:xfrm>
                <a:off x="9937750" y="25336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Line 431"/>
              <p:cNvSpPr>
                <a:spLocks noChangeShapeType="1"/>
              </p:cNvSpPr>
              <p:nvPr/>
            </p:nvSpPr>
            <p:spPr bwMode="auto">
              <a:xfrm>
                <a:off x="9945687" y="2538413"/>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Line 432"/>
              <p:cNvSpPr>
                <a:spLocks noChangeShapeType="1"/>
              </p:cNvSpPr>
              <p:nvPr/>
            </p:nvSpPr>
            <p:spPr bwMode="auto">
              <a:xfrm>
                <a:off x="9975850" y="251301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Line 433"/>
              <p:cNvSpPr>
                <a:spLocks noChangeShapeType="1"/>
              </p:cNvSpPr>
              <p:nvPr/>
            </p:nvSpPr>
            <p:spPr bwMode="auto">
              <a:xfrm flipV="1">
                <a:off x="10013950" y="251301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Line 434"/>
              <p:cNvSpPr>
                <a:spLocks noChangeShapeType="1"/>
              </p:cNvSpPr>
              <p:nvPr/>
            </p:nvSpPr>
            <p:spPr bwMode="auto">
              <a:xfrm flipV="1">
                <a:off x="10013950" y="2508250"/>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Line 435"/>
              <p:cNvSpPr>
                <a:spLocks noChangeShapeType="1"/>
              </p:cNvSpPr>
              <p:nvPr/>
            </p:nvSpPr>
            <p:spPr bwMode="auto">
              <a:xfrm flipV="1">
                <a:off x="10052050" y="2468563"/>
                <a:ext cx="0" cy="444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Line 436"/>
              <p:cNvSpPr>
                <a:spLocks noChangeShapeType="1"/>
              </p:cNvSpPr>
              <p:nvPr/>
            </p:nvSpPr>
            <p:spPr bwMode="auto">
              <a:xfrm flipH="1" flipV="1">
                <a:off x="10013950" y="2447925"/>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Line 437"/>
              <p:cNvSpPr>
                <a:spLocks noChangeShapeType="1"/>
              </p:cNvSpPr>
              <p:nvPr/>
            </p:nvSpPr>
            <p:spPr bwMode="auto">
              <a:xfrm flipH="1" flipV="1">
                <a:off x="10013950" y="2455863"/>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Line 438"/>
              <p:cNvSpPr>
                <a:spLocks noChangeShapeType="1"/>
              </p:cNvSpPr>
              <p:nvPr/>
            </p:nvSpPr>
            <p:spPr bwMode="auto">
              <a:xfrm flipH="1">
                <a:off x="9975850" y="2447925"/>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Line 439"/>
              <p:cNvSpPr>
                <a:spLocks noChangeShapeType="1"/>
              </p:cNvSpPr>
              <p:nvPr/>
            </p:nvSpPr>
            <p:spPr bwMode="auto">
              <a:xfrm>
                <a:off x="9975850" y="2468563"/>
                <a:ext cx="0" cy="444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Line 440"/>
              <p:cNvSpPr>
                <a:spLocks noChangeShapeType="1"/>
              </p:cNvSpPr>
              <p:nvPr/>
            </p:nvSpPr>
            <p:spPr bwMode="auto">
              <a:xfrm>
                <a:off x="9983787" y="2473325"/>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Line 441"/>
              <p:cNvSpPr>
                <a:spLocks noChangeShapeType="1"/>
              </p:cNvSpPr>
              <p:nvPr/>
            </p:nvSpPr>
            <p:spPr bwMode="auto">
              <a:xfrm>
                <a:off x="10247312" y="281463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Line 442"/>
              <p:cNvSpPr>
                <a:spLocks noChangeShapeType="1"/>
              </p:cNvSpPr>
              <p:nvPr/>
            </p:nvSpPr>
            <p:spPr bwMode="auto">
              <a:xfrm>
                <a:off x="10253662" y="2819400"/>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Line 443"/>
              <p:cNvSpPr>
                <a:spLocks noChangeShapeType="1"/>
              </p:cNvSpPr>
              <p:nvPr/>
            </p:nvSpPr>
            <p:spPr bwMode="auto">
              <a:xfrm>
                <a:off x="10247312" y="285750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Line 444"/>
              <p:cNvSpPr>
                <a:spLocks noChangeShapeType="1"/>
              </p:cNvSpPr>
              <p:nvPr/>
            </p:nvSpPr>
            <p:spPr bwMode="auto">
              <a:xfrm flipV="1">
                <a:off x="10283825" y="2857500"/>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Line 445"/>
              <p:cNvSpPr>
                <a:spLocks noChangeShapeType="1"/>
              </p:cNvSpPr>
              <p:nvPr/>
            </p:nvSpPr>
            <p:spPr bwMode="auto">
              <a:xfrm flipV="1">
                <a:off x="10283825" y="2852738"/>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Line 446"/>
              <p:cNvSpPr>
                <a:spLocks noChangeShapeType="1"/>
              </p:cNvSpPr>
              <p:nvPr/>
            </p:nvSpPr>
            <p:spPr bwMode="auto">
              <a:xfrm flipH="1" flipV="1">
                <a:off x="10283825" y="2792413"/>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Line 447"/>
              <p:cNvSpPr>
                <a:spLocks noChangeShapeType="1"/>
              </p:cNvSpPr>
              <p:nvPr/>
            </p:nvSpPr>
            <p:spPr bwMode="auto">
              <a:xfrm flipH="1" flipV="1">
                <a:off x="10283825" y="280193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Line 448"/>
              <p:cNvSpPr>
                <a:spLocks noChangeShapeType="1"/>
              </p:cNvSpPr>
              <p:nvPr/>
            </p:nvSpPr>
            <p:spPr bwMode="auto">
              <a:xfrm flipH="1">
                <a:off x="10247312" y="279241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Line 449"/>
              <p:cNvSpPr>
                <a:spLocks noChangeShapeType="1"/>
              </p:cNvSpPr>
              <p:nvPr/>
            </p:nvSpPr>
            <p:spPr bwMode="auto">
              <a:xfrm>
                <a:off x="10321925" y="281463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Line 450"/>
              <p:cNvSpPr>
                <a:spLocks noChangeShapeType="1"/>
              </p:cNvSpPr>
              <p:nvPr/>
            </p:nvSpPr>
            <p:spPr bwMode="auto">
              <a:xfrm>
                <a:off x="10321925" y="285750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Line 451"/>
              <p:cNvSpPr>
                <a:spLocks noChangeShapeType="1"/>
              </p:cNvSpPr>
              <p:nvPr/>
            </p:nvSpPr>
            <p:spPr bwMode="auto">
              <a:xfrm flipV="1">
                <a:off x="10358437" y="285750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Line 452"/>
              <p:cNvSpPr>
                <a:spLocks noChangeShapeType="1"/>
              </p:cNvSpPr>
              <p:nvPr/>
            </p:nvSpPr>
            <p:spPr bwMode="auto">
              <a:xfrm flipV="1">
                <a:off x="10358437" y="285273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Line 453"/>
              <p:cNvSpPr>
                <a:spLocks noChangeShapeType="1"/>
              </p:cNvSpPr>
              <p:nvPr/>
            </p:nvSpPr>
            <p:spPr bwMode="auto">
              <a:xfrm flipH="1">
                <a:off x="10321925" y="279241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Line 454"/>
              <p:cNvSpPr>
                <a:spLocks noChangeShapeType="1"/>
              </p:cNvSpPr>
              <p:nvPr/>
            </p:nvSpPr>
            <p:spPr bwMode="auto">
              <a:xfrm>
                <a:off x="10394950" y="2813050"/>
                <a:ext cx="0" cy="444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Line 455"/>
              <p:cNvSpPr>
                <a:spLocks noChangeShapeType="1"/>
              </p:cNvSpPr>
              <p:nvPr/>
            </p:nvSpPr>
            <p:spPr bwMode="auto">
              <a:xfrm>
                <a:off x="10394950" y="2857500"/>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Line 456"/>
              <p:cNvSpPr>
                <a:spLocks noChangeShapeType="1"/>
              </p:cNvSpPr>
              <p:nvPr/>
            </p:nvSpPr>
            <p:spPr bwMode="auto">
              <a:xfrm flipV="1">
                <a:off x="10433050" y="2855913"/>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Line 457"/>
              <p:cNvSpPr>
                <a:spLocks noChangeShapeType="1"/>
              </p:cNvSpPr>
              <p:nvPr/>
            </p:nvSpPr>
            <p:spPr bwMode="auto">
              <a:xfrm flipV="1">
                <a:off x="10433050" y="285273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Line 458"/>
              <p:cNvSpPr>
                <a:spLocks noChangeShapeType="1"/>
              </p:cNvSpPr>
              <p:nvPr/>
            </p:nvSpPr>
            <p:spPr bwMode="auto">
              <a:xfrm flipV="1">
                <a:off x="10471150" y="28130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Line 459"/>
              <p:cNvSpPr>
                <a:spLocks noChangeShapeType="1"/>
              </p:cNvSpPr>
              <p:nvPr/>
            </p:nvSpPr>
            <p:spPr bwMode="auto">
              <a:xfrm>
                <a:off x="10433050" y="279241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Line 460"/>
              <p:cNvSpPr>
                <a:spLocks noChangeShapeType="1"/>
              </p:cNvSpPr>
              <p:nvPr/>
            </p:nvSpPr>
            <p:spPr bwMode="auto">
              <a:xfrm flipV="1">
                <a:off x="10471150" y="2790825"/>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Line 461"/>
              <p:cNvSpPr>
                <a:spLocks noChangeShapeType="1"/>
              </p:cNvSpPr>
              <p:nvPr/>
            </p:nvSpPr>
            <p:spPr bwMode="auto">
              <a:xfrm flipV="1">
                <a:off x="10471150" y="2787650"/>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Line 462"/>
              <p:cNvSpPr>
                <a:spLocks noChangeShapeType="1"/>
              </p:cNvSpPr>
              <p:nvPr/>
            </p:nvSpPr>
            <p:spPr bwMode="auto">
              <a:xfrm flipV="1">
                <a:off x="10507662" y="2747963"/>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Line 463"/>
              <p:cNvSpPr>
                <a:spLocks noChangeShapeType="1"/>
              </p:cNvSpPr>
              <p:nvPr/>
            </p:nvSpPr>
            <p:spPr bwMode="auto">
              <a:xfrm flipH="1">
                <a:off x="10433050" y="2727325"/>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Line 464"/>
              <p:cNvSpPr>
                <a:spLocks noChangeShapeType="1"/>
              </p:cNvSpPr>
              <p:nvPr/>
            </p:nvSpPr>
            <p:spPr bwMode="auto">
              <a:xfrm flipV="1">
                <a:off x="10394950" y="279241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Line 465"/>
              <p:cNvSpPr>
                <a:spLocks noChangeShapeType="1"/>
              </p:cNvSpPr>
              <p:nvPr/>
            </p:nvSpPr>
            <p:spPr bwMode="auto">
              <a:xfrm flipV="1">
                <a:off x="10433050" y="27495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Line 466"/>
              <p:cNvSpPr>
                <a:spLocks noChangeShapeType="1"/>
              </p:cNvSpPr>
              <p:nvPr/>
            </p:nvSpPr>
            <p:spPr bwMode="auto">
              <a:xfrm flipV="1">
                <a:off x="10425112" y="2754313"/>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Line 467"/>
              <p:cNvSpPr>
                <a:spLocks noChangeShapeType="1"/>
              </p:cNvSpPr>
              <p:nvPr/>
            </p:nvSpPr>
            <p:spPr bwMode="auto">
              <a:xfrm flipH="1" flipV="1">
                <a:off x="10394950" y="2727325"/>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Line 468"/>
              <p:cNvSpPr>
                <a:spLocks noChangeShapeType="1"/>
              </p:cNvSpPr>
              <p:nvPr/>
            </p:nvSpPr>
            <p:spPr bwMode="auto">
              <a:xfrm flipH="1">
                <a:off x="10358437" y="2727325"/>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Line 469"/>
              <p:cNvSpPr>
                <a:spLocks noChangeShapeType="1"/>
              </p:cNvSpPr>
              <p:nvPr/>
            </p:nvSpPr>
            <p:spPr bwMode="auto">
              <a:xfrm flipH="1">
                <a:off x="10366375" y="2736850"/>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Line 470"/>
              <p:cNvSpPr>
                <a:spLocks noChangeShapeType="1"/>
              </p:cNvSpPr>
              <p:nvPr/>
            </p:nvSpPr>
            <p:spPr bwMode="auto">
              <a:xfrm>
                <a:off x="10358437" y="27495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Line 471"/>
              <p:cNvSpPr>
                <a:spLocks noChangeShapeType="1"/>
              </p:cNvSpPr>
              <p:nvPr/>
            </p:nvSpPr>
            <p:spPr bwMode="auto">
              <a:xfrm>
                <a:off x="10358437" y="2792413"/>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Line 472"/>
              <p:cNvSpPr>
                <a:spLocks noChangeShapeType="1"/>
              </p:cNvSpPr>
              <p:nvPr/>
            </p:nvSpPr>
            <p:spPr bwMode="auto">
              <a:xfrm>
                <a:off x="10366375" y="2787650"/>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Line 473"/>
              <p:cNvSpPr>
                <a:spLocks noChangeShapeType="1"/>
              </p:cNvSpPr>
              <p:nvPr/>
            </p:nvSpPr>
            <p:spPr bwMode="auto">
              <a:xfrm>
                <a:off x="10469562" y="2727325"/>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Line 474"/>
              <p:cNvSpPr>
                <a:spLocks noChangeShapeType="1"/>
              </p:cNvSpPr>
              <p:nvPr/>
            </p:nvSpPr>
            <p:spPr bwMode="auto">
              <a:xfrm flipV="1">
                <a:off x="10507662" y="27257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Line 475"/>
              <p:cNvSpPr>
                <a:spLocks noChangeShapeType="1"/>
              </p:cNvSpPr>
              <p:nvPr/>
            </p:nvSpPr>
            <p:spPr bwMode="auto">
              <a:xfrm flipV="1">
                <a:off x="10507662" y="2722563"/>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Line 476"/>
              <p:cNvSpPr>
                <a:spLocks noChangeShapeType="1"/>
              </p:cNvSpPr>
              <p:nvPr/>
            </p:nvSpPr>
            <p:spPr bwMode="auto">
              <a:xfrm flipV="1">
                <a:off x="10544175" y="26828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 name="Line 477"/>
              <p:cNvSpPr>
                <a:spLocks noChangeShapeType="1"/>
              </p:cNvSpPr>
              <p:nvPr/>
            </p:nvSpPr>
            <p:spPr bwMode="auto">
              <a:xfrm flipH="1" flipV="1">
                <a:off x="10506075" y="266223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Line 478"/>
              <p:cNvSpPr>
                <a:spLocks noChangeShapeType="1"/>
              </p:cNvSpPr>
              <p:nvPr/>
            </p:nvSpPr>
            <p:spPr bwMode="auto">
              <a:xfrm flipH="1" flipV="1">
                <a:off x="10506075" y="2671763"/>
                <a:ext cx="30162"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Line 479"/>
              <p:cNvSpPr>
                <a:spLocks noChangeShapeType="1"/>
              </p:cNvSpPr>
              <p:nvPr/>
            </p:nvSpPr>
            <p:spPr bwMode="auto">
              <a:xfrm flipH="1">
                <a:off x="10469562" y="26622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Line 480"/>
              <p:cNvSpPr>
                <a:spLocks noChangeShapeType="1"/>
              </p:cNvSpPr>
              <p:nvPr/>
            </p:nvSpPr>
            <p:spPr bwMode="auto">
              <a:xfrm>
                <a:off x="10469562" y="2684463"/>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Line 481"/>
              <p:cNvSpPr>
                <a:spLocks noChangeShapeType="1"/>
              </p:cNvSpPr>
              <p:nvPr/>
            </p:nvSpPr>
            <p:spPr bwMode="auto">
              <a:xfrm>
                <a:off x="10477500" y="2689225"/>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Line 482"/>
              <p:cNvSpPr>
                <a:spLocks noChangeShapeType="1"/>
              </p:cNvSpPr>
              <p:nvPr/>
            </p:nvSpPr>
            <p:spPr bwMode="auto">
              <a:xfrm>
                <a:off x="10496550" y="312102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Line 483"/>
              <p:cNvSpPr>
                <a:spLocks noChangeShapeType="1"/>
              </p:cNvSpPr>
              <p:nvPr/>
            </p:nvSpPr>
            <p:spPr bwMode="auto">
              <a:xfrm>
                <a:off x="10504487" y="3125788"/>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Line 484"/>
              <p:cNvSpPr>
                <a:spLocks noChangeShapeType="1"/>
              </p:cNvSpPr>
              <p:nvPr/>
            </p:nvSpPr>
            <p:spPr bwMode="auto">
              <a:xfrm>
                <a:off x="10496550" y="316388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Line 485"/>
              <p:cNvSpPr>
                <a:spLocks noChangeShapeType="1"/>
              </p:cNvSpPr>
              <p:nvPr/>
            </p:nvSpPr>
            <p:spPr bwMode="auto">
              <a:xfrm flipV="1">
                <a:off x="10534650" y="316388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Line 486"/>
              <p:cNvSpPr>
                <a:spLocks noChangeShapeType="1"/>
              </p:cNvSpPr>
              <p:nvPr/>
            </p:nvSpPr>
            <p:spPr bwMode="auto">
              <a:xfrm flipV="1">
                <a:off x="10534650" y="3159125"/>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Line 487"/>
              <p:cNvSpPr>
                <a:spLocks noChangeShapeType="1"/>
              </p:cNvSpPr>
              <p:nvPr/>
            </p:nvSpPr>
            <p:spPr bwMode="auto">
              <a:xfrm flipH="1" flipV="1">
                <a:off x="10534650" y="309880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Line 488"/>
              <p:cNvSpPr>
                <a:spLocks noChangeShapeType="1"/>
              </p:cNvSpPr>
              <p:nvPr/>
            </p:nvSpPr>
            <p:spPr bwMode="auto">
              <a:xfrm flipH="1" flipV="1">
                <a:off x="10534650" y="3108325"/>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Line 489"/>
              <p:cNvSpPr>
                <a:spLocks noChangeShapeType="1"/>
              </p:cNvSpPr>
              <p:nvPr/>
            </p:nvSpPr>
            <p:spPr bwMode="auto">
              <a:xfrm flipH="1">
                <a:off x="10496550" y="309880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Line 490"/>
              <p:cNvSpPr>
                <a:spLocks noChangeShapeType="1"/>
              </p:cNvSpPr>
              <p:nvPr/>
            </p:nvSpPr>
            <p:spPr bwMode="auto">
              <a:xfrm>
                <a:off x="10571162" y="312102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Line 491"/>
              <p:cNvSpPr>
                <a:spLocks noChangeShapeType="1"/>
              </p:cNvSpPr>
              <p:nvPr/>
            </p:nvSpPr>
            <p:spPr bwMode="auto">
              <a:xfrm>
                <a:off x="10571162" y="316388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Line 492"/>
              <p:cNvSpPr>
                <a:spLocks noChangeShapeType="1"/>
              </p:cNvSpPr>
              <p:nvPr/>
            </p:nvSpPr>
            <p:spPr bwMode="auto">
              <a:xfrm flipV="1">
                <a:off x="10609262" y="316388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Line 493"/>
              <p:cNvSpPr>
                <a:spLocks noChangeShapeType="1"/>
              </p:cNvSpPr>
              <p:nvPr/>
            </p:nvSpPr>
            <p:spPr bwMode="auto">
              <a:xfrm flipV="1">
                <a:off x="10609262" y="3159125"/>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Line 494"/>
              <p:cNvSpPr>
                <a:spLocks noChangeShapeType="1"/>
              </p:cNvSpPr>
              <p:nvPr/>
            </p:nvSpPr>
            <p:spPr bwMode="auto">
              <a:xfrm flipH="1" flipV="1">
                <a:off x="10609262" y="309880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Line 495"/>
              <p:cNvSpPr>
                <a:spLocks noChangeShapeType="1"/>
              </p:cNvSpPr>
              <p:nvPr/>
            </p:nvSpPr>
            <p:spPr bwMode="auto">
              <a:xfrm flipH="1" flipV="1">
                <a:off x="10609262" y="3108325"/>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Line 496"/>
              <p:cNvSpPr>
                <a:spLocks noChangeShapeType="1"/>
              </p:cNvSpPr>
              <p:nvPr/>
            </p:nvSpPr>
            <p:spPr bwMode="auto">
              <a:xfrm flipH="1">
                <a:off x="10571162" y="309880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Line 497"/>
              <p:cNvSpPr>
                <a:spLocks noChangeShapeType="1"/>
              </p:cNvSpPr>
              <p:nvPr/>
            </p:nvSpPr>
            <p:spPr bwMode="auto">
              <a:xfrm>
                <a:off x="10645775" y="3119438"/>
                <a:ext cx="0" cy="444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Line 498"/>
              <p:cNvSpPr>
                <a:spLocks noChangeShapeType="1"/>
              </p:cNvSpPr>
              <p:nvPr/>
            </p:nvSpPr>
            <p:spPr bwMode="auto">
              <a:xfrm>
                <a:off x="10645775" y="316388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Line 499"/>
              <p:cNvSpPr>
                <a:spLocks noChangeShapeType="1"/>
              </p:cNvSpPr>
              <p:nvPr/>
            </p:nvSpPr>
            <p:spPr bwMode="auto">
              <a:xfrm flipV="1">
                <a:off x="10683875" y="3162300"/>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Line 500"/>
              <p:cNvSpPr>
                <a:spLocks noChangeShapeType="1"/>
              </p:cNvSpPr>
              <p:nvPr/>
            </p:nvSpPr>
            <p:spPr bwMode="auto">
              <a:xfrm flipV="1">
                <a:off x="10683875" y="3159125"/>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Line 501"/>
              <p:cNvSpPr>
                <a:spLocks noChangeShapeType="1"/>
              </p:cNvSpPr>
              <p:nvPr/>
            </p:nvSpPr>
            <p:spPr bwMode="auto">
              <a:xfrm flipH="1">
                <a:off x="10645775" y="3098800"/>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Line 502"/>
              <p:cNvSpPr>
                <a:spLocks noChangeShapeType="1"/>
              </p:cNvSpPr>
              <p:nvPr/>
            </p:nvSpPr>
            <p:spPr bwMode="auto">
              <a:xfrm>
                <a:off x="10720387" y="311943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Line 503"/>
              <p:cNvSpPr>
                <a:spLocks noChangeShapeType="1"/>
              </p:cNvSpPr>
              <p:nvPr/>
            </p:nvSpPr>
            <p:spPr bwMode="auto">
              <a:xfrm>
                <a:off x="10720387" y="316230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Line 504"/>
              <p:cNvSpPr>
                <a:spLocks noChangeShapeType="1"/>
              </p:cNvSpPr>
              <p:nvPr/>
            </p:nvSpPr>
            <p:spPr bwMode="auto">
              <a:xfrm flipV="1">
                <a:off x="10758487" y="3162300"/>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Line 505"/>
              <p:cNvSpPr>
                <a:spLocks noChangeShapeType="1"/>
              </p:cNvSpPr>
              <p:nvPr/>
            </p:nvSpPr>
            <p:spPr bwMode="auto">
              <a:xfrm flipV="1">
                <a:off x="10758487" y="3157538"/>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Line 506"/>
              <p:cNvSpPr>
                <a:spLocks noChangeShapeType="1"/>
              </p:cNvSpPr>
              <p:nvPr/>
            </p:nvSpPr>
            <p:spPr bwMode="auto">
              <a:xfrm flipV="1">
                <a:off x="10796587" y="3117850"/>
                <a:ext cx="0" cy="444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Line 507"/>
              <p:cNvSpPr>
                <a:spLocks noChangeShapeType="1"/>
              </p:cNvSpPr>
              <p:nvPr/>
            </p:nvSpPr>
            <p:spPr bwMode="auto">
              <a:xfrm>
                <a:off x="10756900" y="3097213"/>
                <a:ext cx="39687"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Line 508"/>
              <p:cNvSpPr>
                <a:spLocks noChangeShapeType="1"/>
              </p:cNvSpPr>
              <p:nvPr/>
            </p:nvSpPr>
            <p:spPr bwMode="auto">
              <a:xfrm flipV="1">
                <a:off x="10796587" y="3097213"/>
                <a:ext cx="34925"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Line 509"/>
              <p:cNvSpPr>
                <a:spLocks noChangeShapeType="1"/>
              </p:cNvSpPr>
              <p:nvPr/>
            </p:nvSpPr>
            <p:spPr bwMode="auto">
              <a:xfrm flipV="1">
                <a:off x="10796587" y="3092450"/>
                <a:ext cx="26987"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Line 510"/>
              <p:cNvSpPr>
                <a:spLocks noChangeShapeType="1"/>
              </p:cNvSpPr>
              <p:nvPr/>
            </p:nvSpPr>
            <p:spPr bwMode="auto">
              <a:xfrm flipV="1">
                <a:off x="10831512" y="30543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 name="Line 511"/>
              <p:cNvSpPr>
                <a:spLocks noChangeShapeType="1"/>
              </p:cNvSpPr>
              <p:nvPr/>
            </p:nvSpPr>
            <p:spPr bwMode="auto">
              <a:xfrm flipH="1" flipV="1">
                <a:off x="10793412" y="3032125"/>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 name="Line 512"/>
              <p:cNvSpPr>
                <a:spLocks noChangeShapeType="1"/>
              </p:cNvSpPr>
              <p:nvPr/>
            </p:nvSpPr>
            <p:spPr bwMode="auto">
              <a:xfrm flipH="1" flipV="1">
                <a:off x="10795000" y="3041650"/>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Line 513"/>
              <p:cNvSpPr>
                <a:spLocks noChangeShapeType="1"/>
              </p:cNvSpPr>
              <p:nvPr/>
            </p:nvSpPr>
            <p:spPr bwMode="auto">
              <a:xfrm flipH="1">
                <a:off x="10756900" y="3032125"/>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 name="Line 514"/>
              <p:cNvSpPr>
                <a:spLocks noChangeShapeType="1"/>
              </p:cNvSpPr>
              <p:nvPr/>
            </p:nvSpPr>
            <p:spPr bwMode="auto">
              <a:xfrm flipV="1">
                <a:off x="10756900" y="30543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 name="Line 515"/>
              <p:cNvSpPr>
                <a:spLocks noChangeShapeType="1"/>
              </p:cNvSpPr>
              <p:nvPr/>
            </p:nvSpPr>
            <p:spPr bwMode="auto">
              <a:xfrm flipV="1">
                <a:off x="10750550" y="3059113"/>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 name="Line 516"/>
              <p:cNvSpPr>
                <a:spLocks noChangeShapeType="1"/>
              </p:cNvSpPr>
              <p:nvPr/>
            </p:nvSpPr>
            <p:spPr bwMode="auto">
              <a:xfrm flipH="1" flipV="1">
                <a:off x="10720387" y="3033713"/>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 name="Line 517"/>
              <p:cNvSpPr>
                <a:spLocks noChangeShapeType="1"/>
              </p:cNvSpPr>
              <p:nvPr/>
            </p:nvSpPr>
            <p:spPr bwMode="auto">
              <a:xfrm flipH="1">
                <a:off x="10683875" y="303371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 name="Line 518"/>
              <p:cNvSpPr>
                <a:spLocks noChangeShapeType="1"/>
              </p:cNvSpPr>
              <p:nvPr/>
            </p:nvSpPr>
            <p:spPr bwMode="auto">
              <a:xfrm flipH="1">
                <a:off x="10691812" y="304323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 name="Line 519"/>
              <p:cNvSpPr>
                <a:spLocks noChangeShapeType="1"/>
              </p:cNvSpPr>
              <p:nvPr/>
            </p:nvSpPr>
            <p:spPr bwMode="auto">
              <a:xfrm>
                <a:off x="10683875" y="305593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 name="Line 520"/>
              <p:cNvSpPr>
                <a:spLocks noChangeShapeType="1"/>
              </p:cNvSpPr>
              <p:nvPr/>
            </p:nvSpPr>
            <p:spPr bwMode="auto">
              <a:xfrm>
                <a:off x="10683875" y="309880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 name="Line 521"/>
              <p:cNvSpPr>
                <a:spLocks noChangeShapeType="1"/>
              </p:cNvSpPr>
              <p:nvPr/>
            </p:nvSpPr>
            <p:spPr bwMode="auto">
              <a:xfrm>
                <a:off x="10691812" y="309403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 name="Line 522"/>
              <p:cNvSpPr>
                <a:spLocks noChangeShapeType="1"/>
              </p:cNvSpPr>
              <p:nvPr/>
            </p:nvSpPr>
            <p:spPr bwMode="auto">
              <a:xfrm flipV="1">
                <a:off x="10720387" y="309721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 name="Line 523"/>
              <p:cNvSpPr>
                <a:spLocks noChangeShapeType="1"/>
              </p:cNvSpPr>
              <p:nvPr/>
            </p:nvSpPr>
            <p:spPr bwMode="auto">
              <a:xfrm>
                <a:off x="10787062" y="281463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 name="Line 524"/>
              <p:cNvSpPr>
                <a:spLocks noChangeShapeType="1"/>
              </p:cNvSpPr>
              <p:nvPr/>
            </p:nvSpPr>
            <p:spPr bwMode="auto">
              <a:xfrm>
                <a:off x="10793412" y="2819400"/>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 name="Line 525"/>
              <p:cNvSpPr>
                <a:spLocks noChangeShapeType="1"/>
              </p:cNvSpPr>
              <p:nvPr/>
            </p:nvSpPr>
            <p:spPr bwMode="auto">
              <a:xfrm>
                <a:off x="10787062" y="285750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 name="Line 526"/>
              <p:cNvSpPr>
                <a:spLocks noChangeShapeType="1"/>
              </p:cNvSpPr>
              <p:nvPr/>
            </p:nvSpPr>
            <p:spPr bwMode="auto">
              <a:xfrm flipV="1">
                <a:off x="10823575" y="285750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 name="Line 527"/>
              <p:cNvSpPr>
                <a:spLocks noChangeShapeType="1"/>
              </p:cNvSpPr>
              <p:nvPr/>
            </p:nvSpPr>
            <p:spPr bwMode="auto">
              <a:xfrm flipV="1">
                <a:off x="10823575" y="2852738"/>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 name="Line 528"/>
              <p:cNvSpPr>
                <a:spLocks noChangeShapeType="1"/>
              </p:cNvSpPr>
              <p:nvPr/>
            </p:nvSpPr>
            <p:spPr bwMode="auto">
              <a:xfrm flipH="1" flipV="1">
                <a:off x="10823575" y="279241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 name="Line 529"/>
              <p:cNvSpPr>
                <a:spLocks noChangeShapeType="1"/>
              </p:cNvSpPr>
              <p:nvPr/>
            </p:nvSpPr>
            <p:spPr bwMode="auto">
              <a:xfrm flipH="1" flipV="1">
                <a:off x="10823575" y="280193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 name="Line 530"/>
              <p:cNvSpPr>
                <a:spLocks noChangeShapeType="1"/>
              </p:cNvSpPr>
              <p:nvPr/>
            </p:nvSpPr>
            <p:spPr bwMode="auto">
              <a:xfrm flipH="1">
                <a:off x="10787062" y="279241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 name="Line 531"/>
              <p:cNvSpPr>
                <a:spLocks noChangeShapeType="1"/>
              </p:cNvSpPr>
              <p:nvPr/>
            </p:nvSpPr>
            <p:spPr bwMode="auto">
              <a:xfrm>
                <a:off x="10860087" y="2814638"/>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 name="Line 532"/>
              <p:cNvSpPr>
                <a:spLocks noChangeShapeType="1"/>
              </p:cNvSpPr>
              <p:nvPr/>
            </p:nvSpPr>
            <p:spPr bwMode="auto">
              <a:xfrm>
                <a:off x="10860087" y="2857500"/>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 name="Line 533"/>
              <p:cNvSpPr>
                <a:spLocks noChangeShapeType="1"/>
              </p:cNvSpPr>
              <p:nvPr/>
            </p:nvSpPr>
            <p:spPr bwMode="auto">
              <a:xfrm flipV="1">
                <a:off x="10898187" y="2857500"/>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 name="Line 534"/>
              <p:cNvSpPr>
                <a:spLocks noChangeShapeType="1"/>
              </p:cNvSpPr>
              <p:nvPr/>
            </p:nvSpPr>
            <p:spPr bwMode="auto">
              <a:xfrm flipV="1">
                <a:off x="10898187" y="285273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 name="Line 535"/>
              <p:cNvSpPr>
                <a:spLocks noChangeShapeType="1"/>
              </p:cNvSpPr>
              <p:nvPr/>
            </p:nvSpPr>
            <p:spPr bwMode="auto">
              <a:xfrm flipH="1" flipV="1">
                <a:off x="10898187" y="2792413"/>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 name="Line 536"/>
              <p:cNvSpPr>
                <a:spLocks noChangeShapeType="1"/>
              </p:cNvSpPr>
              <p:nvPr/>
            </p:nvSpPr>
            <p:spPr bwMode="auto">
              <a:xfrm flipH="1" flipV="1">
                <a:off x="10898187" y="280193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 name="Line 537"/>
              <p:cNvSpPr>
                <a:spLocks noChangeShapeType="1"/>
              </p:cNvSpPr>
              <p:nvPr/>
            </p:nvSpPr>
            <p:spPr bwMode="auto">
              <a:xfrm flipH="1">
                <a:off x="10860087" y="2792413"/>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 name="Line 538"/>
              <p:cNvSpPr>
                <a:spLocks noChangeShapeType="1"/>
              </p:cNvSpPr>
              <p:nvPr/>
            </p:nvSpPr>
            <p:spPr bwMode="auto">
              <a:xfrm>
                <a:off x="10934700" y="2813050"/>
                <a:ext cx="0" cy="444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 name="Line 539"/>
              <p:cNvSpPr>
                <a:spLocks noChangeShapeType="1"/>
              </p:cNvSpPr>
              <p:nvPr/>
            </p:nvSpPr>
            <p:spPr bwMode="auto">
              <a:xfrm>
                <a:off x="10934700" y="2857500"/>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 name="Line 540"/>
              <p:cNvSpPr>
                <a:spLocks noChangeShapeType="1"/>
              </p:cNvSpPr>
              <p:nvPr/>
            </p:nvSpPr>
            <p:spPr bwMode="auto">
              <a:xfrm flipV="1">
                <a:off x="10972800" y="285591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 name="Line 541"/>
              <p:cNvSpPr>
                <a:spLocks noChangeShapeType="1"/>
              </p:cNvSpPr>
              <p:nvPr/>
            </p:nvSpPr>
            <p:spPr bwMode="auto">
              <a:xfrm flipV="1">
                <a:off x="10972800" y="2852738"/>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 name="Line 542"/>
              <p:cNvSpPr>
                <a:spLocks noChangeShapeType="1"/>
              </p:cNvSpPr>
              <p:nvPr/>
            </p:nvSpPr>
            <p:spPr bwMode="auto">
              <a:xfrm flipH="1" flipV="1">
                <a:off x="10972800" y="2792413"/>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 name="Line 543"/>
              <p:cNvSpPr>
                <a:spLocks noChangeShapeType="1"/>
              </p:cNvSpPr>
              <p:nvPr/>
            </p:nvSpPr>
            <p:spPr bwMode="auto">
              <a:xfrm flipH="1" flipV="1">
                <a:off x="10972800" y="2800350"/>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 name="Line 544"/>
              <p:cNvSpPr>
                <a:spLocks noChangeShapeType="1"/>
              </p:cNvSpPr>
              <p:nvPr/>
            </p:nvSpPr>
            <p:spPr bwMode="auto">
              <a:xfrm flipH="1">
                <a:off x="10934700" y="279241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 name="Line 545"/>
              <p:cNvSpPr>
                <a:spLocks noChangeShapeType="1"/>
              </p:cNvSpPr>
              <p:nvPr/>
            </p:nvSpPr>
            <p:spPr bwMode="auto">
              <a:xfrm>
                <a:off x="11009312" y="28130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 name="Line 546"/>
              <p:cNvSpPr>
                <a:spLocks noChangeShapeType="1"/>
              </p:cNvSpPr>
              <p:nvPr/>
            </p:nvSpPr>
            <p:spPr bwMode="auto">
              <a:xfrm flipH="1">
                <a:off x="11009312" y="279241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 name="Line 547"/>
              <p:cNvSpPr>
                <a:spLocks noChangeShapeType="1"/>
              </p:cNvSpPr>
              <p:nvPr/>
            </p:nvSpPr>
            <p:spPr bwMode="auto">
              <a:xfrm>
                <a:off x="11009312" y="2855913"/>
                <a:ext cx="74612" cy="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 name="Line 548"/>
              <p:cNvSpPr>
                <a:spLocks noChangeShapeType="1"/>
              </p:cNvSpPr>
              <p:nvPr/>
            </p:nvSpPr>
            <p:spPr bwMode="auto">
              <a:xfrm>
                <a:off x="11083925" y="28130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 name="Line 549"/>
              <p:cNvSpPr>
                <a:spLocks noChangeShapeType="1"/>
              </p:cNvSpPr>
              <p:nvPr/>
            </p:nvSpPr>
            <p:spPr bwMode="auto">
              <a:xfrm>
                <a:off x="11091862" y="2817813"/>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 name="Line 550"/>
              <p:cNvSpPr>
                <a:spLocks noChangeShapeType="1"/>
              </p:cNvSpPr>
              <p:nvPr/>
            </p:nvSpPr>
            <p:spPr bwMode="auto">
              <a:xfrm>
                <a:off x="11083925" y="2855913"/>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 name="Line 551"/>
              <p:cNvSpPr>
                <a:spLocks noChangeShapeType="1"/>
              </p:cNvSpPr>
              <p:nvPr/>
            </p:nvSpPr>
            <p:spPr bwMode="auto">
              <a:xfrm flipV="1">
                <a:off x="11122025" y="2855913"/>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 name="Line 552"/>
              <p:cNvSpPr>
                <a:spLocks noChangeShapeType="1"/>
              </p:cNvSpPr>
              <p:nvPr/>
            </p:nvSpPr>
            <p:spPr bwMode="auto">
              <a:xfrm flipV="1">
                <a:off x="11122025" y="2851150"/>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 name="Line 553"/>
              <p:cNvSpPr>
                <a:spLocks noChangeShapeType="1"/>
              </p:cNvSpPr>
              <p:nvPr/>
            </p:nvSpPr>
            <p:spPr bwMode="auto">
              <a:xfrm flipV="1">
                <a:off x="11158537" y="28130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 name="Line 554"/>
              <p:cNvSpPr>
                <a:spLocks noChangeShapeType="1"/>
              </p:cNvSpPr>
              <p:nvPr/>
            </p:nvSpPr>
            <p:spPr bwMode="auto">
              <a:xfrm flipH="1" flipV="1">
                <a:off x="11122025" y="2790825"/>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 name="Line 555"/>
              <p:cNvSpPr>
                <a:spLocks noChangeShapeType="1"/>
              </p:cNvSpPr>
              <p:nvPr/>
            </p:nvSpPr>
            <p:spPr bwMode="auto">
              <a:xfrm flipH="1" flipV="1">
                <a:off x="11122025" y="2800350"/>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 name="Line 556"/>
              <p:cNvSpPr>
                <a:spLocks noChangeShapeType="1"/>
              </p:cNvSpPr>
              <p:nvPr/>
            </p:nvSpPr>
            <p:spPr bwMode="auto">
              <a:xfrm flipV="1">
                <a:off x="11083925" y="2790825"/>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 name="Line 557"/>
              <p:cNvSpPr>
                <a:spLocks noChangeShapeType="1"/>
              </p:cNvSpPr>
              <p:nvPr/>
            </p:nvSpPr>
            <p:spPr bwMode="auto">
              <a:xfrm flipV="1">
                <a:off x="11122025" y="2749550"/>
                <a:ext cx="0" cy="412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 name="Line 558"/>
              <p:cNvSpPr>
                <a:spLocks noChangeShapeType="1"/>
              </p:cNvSpPr>
              <p:nvPr/>
            </p:nvSpPr>
            <p:spPr bwMode="auto">
              <a:xfrm flipH="1" flipV="1">
                <a:off x="11083925" y="2727325"/>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 name="Line 559"/>
              <p:cNvSpPr>
                <a:spLocks noChangeShapeType="1"/>
              </p:cNvSpPr>
              <p:nvPr/>
            </p:nvSpPr>
            <p:spPr bwMode="auto">
              <a:xfrm flipH="1" flipV="1">
                <a:off x="11085512" y="2736850"/>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 name="Line 560"/>
              <p:cNvSpPr>
                <a:spLocks noChangeShapeType="1"/>
              </p:cNvSpPr>
              <p:nvPr/>
            </p:nvSpPr>
            <p:spPr bwMode="auto">
              <a:xfrm flipH="1">
                <a:off x="11047412" y="2727325"/>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 name="Line 561"/>
              <p:cNvSpPr>
                <a:spLocks noChangeShapeType="1"/>
              </p:cNvSpPr>
              <p:nvPr/>
            </p:nvSpPr>
            <p:spPr bwMode="auto">
              <a:xfrm>
                <a:off x="11047412" y="27495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 name="Line 562"/>
              <p:cNvSpPr>
                <a:spLocks noChangeShapeType="1"/>
              </p:cNvSpPr>
              <p:nvPr/>
            </p:nvSpPr>
            <p:spPr bwMode="auto">
              <a:xfrm>
                <a:off x="11055350" y="2754313"/>
                <a:ext cx="0" cy="317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 name="Line 563"/>
              <p:cNvSpPr>
                <a:spLocks noChangeShapeType="1"/>
              </p:cNvSpPr>
              <p:nvPr/>
            </p:nvSpPr>
            <p:spPr bwMode="auto">
              <a:xfrm>
                <a:off x="11047412" y="2792413"/>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 name="Line 564"/>
              <p:cNvSpPr>
                <a:spLocks noChangeShapeType="1"/>
              </p:cNvSpPr>
              <p:nvPr/>
            </p:nvSpPr>
            <p:spPr bwMode="auto">
              <a:xfrm>
                <a:off x="11053762" y="30035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 name="Line 565"/>
              <p:cNvSpPr>
                <a:spLocks noChangeShapeType="1"/>
              </p:cNvSpPr>
              <p:nvPr/>
            </p:nvSpPr>
            <p:spPr bwMode="auto">
              <a:xfrm>
                <a:off x="11060112" y="3008313"/>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 name="Line 566"/>
              <p:cNvSpPr>
                <a:spLocks noChangeShapeType="1"/>
              </p:cNvSpPr>
              <p:nvPr/>
            </p:nvSpPr>
            <p:spPr bwMode="auto">
              <a:xfrm>
                <a:off x="11053762" y="3046413"/>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 name="Line 567"/>
              <p:cNvSpPr>
                <a:spLocks noChangeShapeType="1"/>
              </p:cNvSpPr>
              <p:nvPr/>
            </p:nvSpPr>
            <p:spPr bwMode="auto">
              <a:xfrm flipV="1">
                <a:off x="11090275" y="304641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1" name="Line 568"/>
              <p:cNvSpPr>
                <a:spLocks noChangeShapeType="1"/>
              </p:cNvSpPr>
              <p:nvPr/>
            </p:nvSpPr>
            <p:spPr bwMode="auto">
              <a:xfrm flipV="1">
                <a:off x="11090275" y="3041650"/>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2" name="Line 569"/>
              <p:cNvSpPr>
                <a:spLocks noChangeShapeType="1"/>
              </p:cNvSpPr>
              <p:nvPr/>
            </p:nvSpPr>
            <p:spPr bwMode="auto">
              <a:xfrm flipH="1" flipV="1">
                <a:off x="11090275" y="2981325"/>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 name="Line 570"/>
              <p:cNvSpPr>
                <a:spLocks noChangeShapeType="1"/>
              </p:cNvSpPr>
              <p:nvPr/>
            </p:nvSpPr>
            <p:spPr bwMode="auto">
              <a:xfrm flipH="1" flipV="1">
                <a:off x="11090275" y="2990850"/>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 name="Line 571"/>
              <p:cNvSpPr>
                <a:spLocks noChangeShapeType="1"/>
              </p:cNvSpPr>
              <p:nvPr/>
            </p:nvSpPr>
            <p:spPr bwMode="auto">
              <a:xfrm flipH="1">
                <a:off x="11053762" y="2981325"/>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 name="Line 572"/>
              <p:cNvSpPr>
                <a:spLocks noChangeShapeType="1"/>
              </p:cNvSpPr>
              <p:nvPr/>
            </p:nvSpPr>
            <p:spPr bwMode="auto">
              <a:xfrm>
                <a:off x="11128375" y="3003550"/>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 name="Line 573"/>
              <p:cNvSpPr>
                <a:spLocks noChangeShapeType="1"/>
              </p:cNvSpPr>
              <p:nvPr/>
            </p:nvSpPr>
            <p:spPr bwMode="auto">
              <a:xfrm>
                <a:off x="11128375" y="3046413"/>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 name="Line 574"/>
              <p:cNvSpPr>
                <a:spLocks noChangeShapeType="1"/>
              </p:cNvSpPr>
              <p:nvPr/>
            </p:nvSpPr>
            <p:spPr bwMode="auto">
              <a:xfrm flipV="1">
                <a:off x="11164887" y="3046413"/>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 name="Line 575"/>
              <p:cNvSpPr>
                <a:spLocks noChangeShapeType="1"/>
              </p:cNvSpPr>
              <p:nvPr/>
            </p:nvSpPr>
            <p:spPr bwMode="auto">
              <a:xfrm flipV="1">
                <a:off x="11164887" y="3041650"/>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 name="Line 576"/>
              <p:cNvSpPr>
                <a:spLocks noChangeShapeType="1"/>
              </p:cNvSpPr>
              <p:nvPr/>
            </p:nvSpPr>
            <p:spPr bwMode="auto">
              <a:xfrm flipH="1">
                <a:off x="11128375" y="2981325"/>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 name="Line 577"/>
              <p:cNvSpPr>
                <a:spLocks noChangeShapeType="1"/>
              </p:cNvSpPr>
              <p:nvPr/>
            </p:nvSpPr>
            <p:spPr bwMode="auto">
              <a:xfrm>
                <a:off x="11201400" y="3001963"/>
                <a:ext cx="0" cy="4445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 name="Line 578"/>
              <p:cNvSpPr>
                <a:spLocks noChangeShapeType="1"/>
              </p:cNvSpPr>
              <p:nvPr/>
            </p:nvSpPr>
            <p:spPr bwMode="auto">
              <a:xfrm>
                <a:off x="11201400" y="3046413"/>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 name="Line 579"/>
              <p:cNvSpPr>
                <a:spLocks noChangeShapeType="1"/>
              </p:cNvSpPr>
              <p:nvPr/>
            </p:nvSpPr>
            <p:spPr bwMode="auto">
              <a:xfrm flipV="1">
                <a:off x="11239500" y="3044825"/>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 name="Line 580"/>
              <p:cNvSpPr>
                <a:spLocks noChangeShapeType="1"/>
              </p:cNvSpPr>
              <p:nvPr/>
            </p:nvSpPr>
            <p:spPr bwMode="auto">
              <a:xfrm flipV="1">
                <a:off x="11239500" y="3041650"/>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 name="Line 581"/>
              <p:cNvSpPr>
                <a:spLocks noChangeShapeType="1"/>
              </p:cNvSpPr>
              <p:nvPr/>
            </p:nvSpPr>
            <p:spPr bwMode="auto">
              <a:xfrm flipV="1">
                <a:off x="11277600" y="3001963"/>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 name="Line 582"/>
              <p:cNvSpPr>
                <a:spLocks noChangeShapeType="1"/>
              </p:cNvSpPr>
              <p:nvPr/>
            </p:nvSpPr>
            <p:spPr bwMode="auto">
              <a:xfrm>
                <a:off x="11239500" y="2981325"/>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 name="Line 583"/>
              <p:cNvSpPr>
                <a:spLocks noChangeShapeType="1"/>
              </p:cNvSpPr>
              <p:nvPr/>
            </p:nvSpPr>
            <p:spPr bwMode="auto">
              <a:xfrm flipV="1">
                <a:off x="11277600" y="2979738"/>
                <a:ext cx="34925"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 name="Line 584"/>
              <p:cNvSpPr>
                <a:spLocks noChangeShapeType="1"/>
              </p:cNvSpPr>
              <p:nvPr/>
            </p:nvSpPr>
            <p:spPr bwMode="auto">
              <a:xfrm flipV="1">
                <a:off x="11277600" y="2976563"/>
                <a:ext cx="26987"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 name="Line 585"/>
              <p:cNvSpPr>
                <a:spLocks noChangeShapeType="1"/>
              </p:cNvSpPr>
              <p:nvPr/>
            </p:nvSpPr>
            <p:spPr bwMode="auto">
              <a:xfrm flipH="1" flipV="1">
                <a:off x="11276012" y="291623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 name="Line 586"/>
              <p:cNvSpPr>
                <a:spLocks noChangeShapeType="1"/>
              </p:cNvSpPr>
              <p:nvPr/>
            </p:nvSpPr>
            <p:spPr bwMode="auto">
              <a:xfrm flipH="1" flipV="1">
                <a:off x="11276012" y="2925763"/>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 name="Line 587"/>
              <p:cNvSpPr>
                <a:spLocks noChangeShapeType="1"/>
              </p:cNvSpPr>
              <p:nvPr/>
            </p:nvSpPr>
            <p:spPr bwMode="auto">
              <a:xfrm flipH="1">
                <a:off x="11239500" y="29162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 name="Line 588"/>
              <p:cNvSpPr>
                <a:spLocks noChangeShapeType="1"/>
              </p:cNvSpPr>
              <p:nvPr/>
            </p:nvSpPr>
            <p:spPr bwMode="auto">
              <a:xfrm>
                <a:off x="11312525" y="29368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 name="Line 589"/>
              <p:cNvSpPr>
                <a:spLocks noChangeShapeType="1"/>
              </p:cNvSpPr>
              <p:nvPr/>
            </p:nvSpPr>
            <p:spPr bwMode="auto">
              <a:xfrm>
                <a:off x="11312525" y="2979738"/>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 name="Line 590"/>
              <p:cNvSpPr>
                <a:spLocks noChangeShapeType="1"/>
              </p:cNvSpPr>
              <p:nvPr/>
            </p:nvSpPr>
            <p:spPr bwMode="auto">
              <a:xfrm flipV="1">
                <a:off x="11350625" y="29797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 name="Line 591"/>
              <p:cNvSpPr>
                <a:spLocks noChangeShapeType="1"/>
              </p:cNvSpPr>
              <p:nvPr/>
            </p:nvSpPr>
            <p:spPr bwMode="auto">
              <a:xfrm flipV="1">
                <a:off x="11350625" y="2976563"/>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 name="Line 592"/>
              <p:cNvSpPr>
                <a:spLocks noChangeShapeType="1"/>
              </p:cNvSpPr>
              <p:nvPr/>
            </p:nvSpPr>
            <p:spPr bwMode="auto">
              <a:xfrm flipV="1">
                <a:off x="11387137" y="2936875"/>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 name="Line 593"/>
              <p:cNvSpPr>
                <a:spLocks noChangeShapeType="1"/>
              </p:cNvSpPr>
              <p:nvPr/>
            </p:nvSpPr>
            <p:spPr bwMode="auto">
              <a:xfrm flipH="1" flipV="1">
                <a:off x="11350625" y="2916238"/>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 name="Line 594"/>
              <p:cNvSpPr>
                <a:spLocks noChangeShapeType="1"/>
              </p:cNvSpPr>
              <p:nvPr/>
            </p:nvSpPr>
            <p:spPr bwMode="auto">
              <a:xfrm flipH="1" flipV="1">
                <a:off x="11350625" y="2924175"/>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 name="Line 595"/>
              <p:cNvSpPr>
                <a:spLocks noChangeShapeType="1"/>
              </p:cNvSpPr>
              <p:nvPr/>
            </p:nvSpPr>
            <p:spPr bwMode="auto">
              <a:xfrm flipH="1">
                <a:off x="11312525" y="2916238"/>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9" name="Line 596"/>
              <p:cNvSpPr>
                <a:spLocks noChangeShapeType="1"/>
              </p:cNvSpPr>
              <p:nvPr/>
            </p:nvSpPr>
            <p:spPr bwMode="auto">
              <a:xfrm flipV="1">
                <a:off x="11239500" y="2938463"/>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0" name="Line 597"/>
              <p:cNvSpPr>
                <a:spLocks noChangeShapeType="1"/>
              </p:cNvSpPr>
              <p:nvPr/>
            </p:nvSpPr>
            <p:spPr bwMode="auto">
              <a:xfrm flipV="1">
                <a:off x="11231562" y="2943225"/>
                <a:ext cx="0" cy="333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1" name="Line 598"/>
              <p:cNvSpPr>
                <a:spLocks noChangeShapeType="1"/>
              </p:cNvSpPr>
              <p:nvPr/>
            </p:nvSpPr>
            <p:spPr bwMode="auto">
              <a:xfrm flipH="1" flipV="1">
                <a:off x="11201400" y="2916238"/>
                <a:ext cx="38100"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2" name="Line 599"/>
              <p:cNvSpPr>
                <a:spLocks noChangeShapeType="1"/>
              </p:cNvSpPr>
              <p:nvPr/>
            </p:nvSpPr>
            <p:spPr bwMode="auto">
              <a:xfrm flipH="1">
                <a:off x="11164887" y="2916238"/>
                <a:ext cx="36512" cy="2222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 name="Line 600"/>
              <p:cNvSpPr>
                <a:spLocks noChangeShapeType="1"/>
              </p:cNvSpPr>
              <p:nvPr/>
            </p:nvSpPr>
            <p:spPr bwMode="auto">
              <a:xfrm flipH="1">
                <a:off x="11172825" y="2925763"/>
                <a:ext cx="28575" cy="15875"/>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4" name="Line 601"/>
              <p:cNvSpPr>
                <a:spLocks noChangeShapeType="1"/>
              </p:cNvSpPr>
              <p:nvPr/>
            </p:nvSpPr>
            <p:spPr bwMode="auto">
              <a:xfrm>
                <a:off x="11164887" y="2938463"/>
                <a:ext cx="0" cy="428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5" name="Line 602"/>
              <p:cNvSpPr>
                <a:spLocks noChangeShapeType="1"/>
              </p:cNvSpPr>
              <p:nvPr/>
            </p:nvSpPr>
            <p:spPr bwMode="auto">
              <a:xfrm>
                <a:off x="11164887" y="2981325"/>
                <a:ext cx="36512"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 name="Line 603"/>
              <p:cNvSpPr>
                <a:spLocks noChangeShapeType="1"/>
              </p:cNvSpPr>
              <p:nvPr/>
            </p:nvSpPr>
            <p:spPr bwMode="auto">
              <a:xfrm>
                <a:off x="11172825" y="2976563"/>
                <a:ext cx="28575" cy="1746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7" name="Line 604"/>
              <p:cNvSpPr>
                <a:spLocks noChangeShapeType="1"/>
              </p:cNvSpPr>
              <p:nvPr/>
            </p:nvSpPr>
            <p:spPr bwMode="auto">
              <a:xfrm flipV="1">
                <a:off x="11201400" y="2981325"/>
                <a:ext cx="38100" cy="2063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682" name="Group 681"/>
              <p:cNvGrpSpPr/>
              <p:nvPr/>
            </p:nvGrpSpPr>
            <p:grpSpPr>
              <a:xfrm>
                <a:off x="5824538" y="1885950"/>
                <a:ext cx="5618162" cy="2289175"/>
                <a:chOff x="5824538" y="1885950"/>
                <a:chExt cx="5618162" cy="2289175"/>
              </a:xfrm>
            </p:grpSpPr>
            <p:grpSp>
              <p:nvGrpSpPr>
                <p:cNvPr id="9" name="Group 406"/>
                <p:cNvGrpSpPr>
                  <a:grpSpLocks/>
                </p:cNvGrpSpPr>
                <p:nvPr/>
              </p:nvGrpSpPr>
              <p:grpSpPr bwMode="auto">
                <a:xfrm>
                  <a:off x="6970713" y="1908175"/>
                  <a:ext cx="2894012" cy="1300163"/>
                  <a:chOff x="4391" y="1202"/>
                  <a:chExt cx="1823" cy="819"/>
                </a:xfrm>
              </p:grpSpPr>
              <p:sp>
                <p:nvSpPr>
                  <p:cNvPr id="280" name="Line 206"/>
                  <p:cNvSpPr>
                    <a:spLocks noChangeShapeType="1"/>
                  </p:cNvSpPr>
                  <p:nvPr/>
                </p:nvSpPr>
                <p:spPr bwMode="auto">
                  <a:xfrm flipV="1">
                    <a:off x="4415" y="1434"/>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1" name="Line 207"/>
                  <p:cNvSpPr>
                    <a:spLocks noChangeShapeType="1"/>
                  </p:cNvSpPr>
                  <p:nvPr/>
                </p:nvSpPr>
                <p:spPr bwMode="auto">
                  <a:xfrm flipH="1" flipV="1">
                    <a:off x="4415" y="1396"/>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 name="Line 208"/>
                  <p:cNvSpPr>
                    <a:spLocks noChangeShapeType="1"/>
                  </p:cNvSpPr>
                  <p:nvPr/>
                </p:nvSpPr>
                <p:spPr bwMode="auto">
                  <a:xfrm flipH="1" flipV="1">
                    <a:off x="4415" y="1402"/>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3" name="Line 209"/>
                  <p:cNvSpPr>
                    <a:spLocks noChangeShapeType="1"/>
                  </p:cNvSpPr>
                  <p:nvPr/>
                </p:nvSpPr>
                <p:spPr bwMode="auto">
                  <a:xfrm flipH="1">
                    <a:off x="4391" y="1396"/>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 name="Line 210"/>
                  <p:cNvSpPr>
                    <a:spLocks noChangeShapeType="1"/>
                  </p:cNvSpPr>
                  <p:nvPr/>
                </p:nvSpPr>
                <p:spPr bwMode="auto">
                  <a:xfrm>
                    <a:off x="4438" y="1410"/>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 name="Line 211"/>
                  <p:cNvSpPr>
                    <a:spLocks noChangeShapeType="1"/>
                  </p:cNvSpPr>
                  <p:nvPr/>
                </p:nvSpPr>
                <p:spPr bwMode="auto">
                  <a:xfrm>
                    <a:off x="4438" y="1437"/>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6" name="Line 212"/>
                  <p:cNvSpPr>
                    <a:spLocks noChangeShapeType="1"/>
                  </p:cNvSpPr>
                  <p:nvPr/>
                </p:nvSpPr>
                <p:spPr bwMode="auto">
                  <a:xfrm flipV="1">
                    <a:off x="4462" y="1437"/>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 name="Line 213"/>
                  <p:cNvSpPr>
                    <a:spLocks noChangeShapeType="1"/>
                  </p:cNvSpPr>
                  <p:nvPr/>
                </p:nvSpPr>
                <p:spPr bwMode="auto">
                  <a:xfrm flipV="1">
                    <a:off x="4462" y="1434"/>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 name="Line 214"/>
                  <p:cNvSpPr>
                    <a:spLocks noChangeShapeType="1"/>
                  </p:cNvSpPr>
                  <p:nvPr/>
                </p:nvSpPr>
                <p:spPr bwMode="auto">
                  <a:xfrm flipH="1" flipV="1">
                    <a:off x="4462" y="1396"/>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 name="Line 215"/>
                  <p:cNvSpPr>
                    <a:spLocks noChangeShapeType="1"/>
                  </p:cNvSpPr>
                  <p:nvPr/>
                </p:nvSpPr>
                <p:spPr bwMode="auto">
                  <a:xfrm flipH="1" flipV="1">
                    <a:off x="4462" y="1402"/>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0" name="Line 216"/>
                  <p:cNvSpPr>
                    <a:spLocks noChangeShapeType="1"/>
                  </p:cNvSpPr>
                  <p:nvPr/>
                </p:nvSpPr>
                <p:spPr bwMode="auto">
                  <a:xfrm flipH="1">
                    <a:off x="4438" y="1396"/>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 name="Line 217"/>
                  <p:cNvSpPr>
                    <a:spLocks noChangeShapeType="1"/>
                  </p:cNvSpPr>
                  <p:nvPr/>
                </p:nvSpPr>
                <p:spPr bwMode="auto">
                  <a:xfrm>
                    <a:off x="4485" y="1409"/>
                    <a:ext cx="0" cy="2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 name="Line 218"/>
                  <p:cNvSpPr>
                    <a:spLocks noChangeShapeType="1"/>
                  </p:cNvSpPr>
                  <p:nvPr/>
                </p:nvSpPr>
                <p:spPr bwMode="auto">
                  <a:xfrm>
                    <a:off x="4485" y="1437"/>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 name="Line 219"/>
                  <p:cNvSpPr>
                    <a:spLocks noChangeShapeType="1"/>
                  </p:cNvSpPr>
                  <p:nvPr/>
                </p:nvSpPr>
                <p:spPr bwMode="auto">
                  <a:xfrm flipV="1">
                    <a:off x="4509" y="1436"/>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 name="Line 220"/>
                  <p:cNvSpPr>
                    <a:spLocks noChangeShapeType="1"/>
                  </p:cNvSpPr>
                  <p:nvPr/>
                </p:nvSpPr>
                <p:spPr bwMode="auto">
                  <a:xfrm flipV="1">
                    <a:off x="4509" y="1434"/>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 name="Line 221"/>
                  <p:cNvSpPr>
                    <a:spLocks noChangeShapeType="1"/>
                  </p:cNvSpPr>
                  <p:nvPr/>
                </p:nvSpPr>
                <p:spPr bwMode="auto">
                  <a:xfrm flipV="1">
                    <a:off x="4532" y="1409"/>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 name="Line 222"/>
                  <p:cNvSpPr>
                    <a:spLocks noChangeShapeType="1"/>
                  </p:cNvSpPr>
                  <p:nvPr/>
                </p:nvSpPr>
                <p:spPr bwMode="auto">
                  <a:xfrm flipH="1">
                    <a:off x="4485" y="1396"/>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 name="Line 223"/>
                  <p:cNvSpPr>
                    <a:spLocks noChangeShapeType="1"/>
                  </p:cNvSpPr>
                  <p:nvPr/>
                </p:nvSpPr>
                <p:spPr bwMode="auto">
                  <a:xfrm>
                    <a:off x="4508" y="1396"/>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 name="Line 224"/>
                  <p:cNvSpPr>
                    <a:spLocks noChangeShapeType="1"/>
                  </p:cNvSpPr>
                  <p:nvPr/>
                </p:nvSpPr>
                <p:spPr bwMode="auto">
                  <a:xfrm flipV="1">
                    <a:off x="4532" y="1395"/>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 name="Line 225"/>
                  <p:cNvSpPr>
                    <a:spLocks noChangeShapeType="1"/>
                  </p:cNvSpPr>
                  <p:nvPr/>
                </p:nvSpPr>
                <p:spPr bwMode="auto">
                  <a:xfrm flipV="1">
                    <a:off x="4533" y="1393"/>
                    <a:ext cx="17"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 name="Line 226"/>
                  <p:cNvSpPr>
                    <a:spLocks noChangeShapeType="1"/>
                  </p:cNvSpPr>
                  <p:nvPr/>
                </p:nvSpPr>
                <p:spPr bwMode="auto">
                  <a:xfrm flipH="1" flipV="1">
                    <a:off x="4532" y="1355"/>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 name="Line 227"/>
                  <p:cNvSpPr>
                    <a:spLocks noChangeShapeType="1"/>
                  </p:cNvSpPr>
                  <p:nvPr/>
                </p:nvSpPr>
                <p:spPr bwMode="auto">
                  <a:xfrm flipH="1" flipV="1">
                    <a:off x="4532" y="1361"/>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 name="Line 228"/>
                  <p:cNvSpPr>
                    <a:spLocks noChangeShapeType="1"/>
                  </p:cNvSpPr>
                  <p:nvPr/>
                </p:nvSpPr>
                <p:spPr bwMode="auto">
                  <a:xfrm flipH="1">
                    <a:off x="4508" y="1355"/>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 name="Line 229"/>
                  <p:cNvSpPr>
                    <a:spLocks noChangeShapeType="1"/>
                  </p:cNvSpPr>
                  <p:nvPr/>
                </p:nvSpPr>
                <p:spPr bwMode="auto">
                  <a:xfrm>
                    <a:off x="4508" y="1369"/>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 name="Line 230"/>
                  <p:cNvSpPr>
                    <a:spLocks noChangeShapeType="1"/>
                  </p:cNvSpPr>
                  <p:nvPr/>
                </p:nvSpPr>
                <p:spPr bwMode="auto">
                  <a:xfrm>
                    <a:off x="4513" y="1372"/>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 name="Line 231"/>
                  <p:cNvSpPr>
                    <a:spLocks noChangeShapeType="1"/>
                  </p:cNvSpPr>
                  <p:nvPr/>
                </p:nvSpPr>
                <p:spPr bwMode="auto">
                  <a:xfrm>
                    <a:off x="4555" y="1368"/>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 name="Line 232"/>
                  <p:cNvSpPr>
                    <a:spLocks noChangeShapeType="1"/>
                  </p:cNvSpPr>
                  <p:nvPr/>
                </p:nvSpPr>
                <p:spPr bwMode="auto">
                  <a:xfrm>
                    <a:off x="4555" y="1395"/>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 name="Line 233"/>
                  <p:cNvSpPr>
                    <a:spLocks noChangeShapeType="1"/>
                  </p:cNvSpPr>
                  <p:nvPr/>
                </p:nvSpPr>
                <p:spPr bwMode="auto">
                  <a:xfrm flipV="1">
                    <a:off x="4579" y="1395"/>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 name="Line 234"/>
                  <p:cNvSpPr>
                    <a:spLocks noChangeShapeType="1"/>
                  </p:cNvSpPr>
                  <p:nvPr/>
                </p:nvSpPr>
                <p:spPr bwMode="auto">
                  <a:xfrm flipV="1">
                    <a:off x="4579" y="1393"/>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 name="Line 235"/>
                  <p:cNvSpPr>
                    <a:spLocks noChangeShapeType="1"/>
                  </p:cNvSpPr>
                  <p:nvPr/>
                </p:nvSpPr>
                <p:spPr bwMode="auto">
                  <a:xfrm flipV="1">
                    <a:off x="4602" y="1368"/>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 name="Line 236"/>
                  <p:cNvSpPr>
                    <a:spLocks noChangeShapeType="1"/>
                  </p:cNvSpPr>
                  <p:nvPr/>
                </p:nvSpPr>
                <p:spPr bwMode="auto">
                  <a:xfrm flipH="1" flipV="1">
                    <a:off x="4578" y="1354"/>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 name="Line 237"/>
                  <p:cNvSpPr>
                    <a:spLocks noChangeShapeType="1"/>
                  </p:cNvSpPr>
                  <p:nvPr/>
                </p:nvSpPr>
                <p:spPr bwMode="auto">
                  <a:xfrm flipH="1" flipV="1">
                    <a:off x="4579" y="1360"/>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 name="Line 238"/>
                  <p:cNvSpPr>
                    <a:spLocks noChangeShapeType="1"/>
                  </p:cNvSpPr>
                  <p:nvPr/>
                </p:nvSpPr>
                <p:spPr bwMode="auto">
                  <a:xfrm flipH="1">
                    <a:off x="4555" y="1354"/>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 name="Line 239"/>
                  <p:cNvSpPr>
                    <a:spLocks noChangeShapeType="1"/>
                  </p:cNvSpPr>
                  <p:nvPr/>
                </p:nvSpPr>
                <p:spPr bwMode="auto">
                  <a:xfrm>
                    <a:off x="4625" y="1980"/>
                    <a:ext cx="0" cy="2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4" name="Line 240"/>
                  <p:cNvSpPr>
                    <a:spLocks noChangeShapeType="1"/>
                  </p:cNvSpPr>
                  <p:nvPr/>
                </p:nvSpPr>
                <p:spPr bwMode="auto">
                  <a:xfrm>
                    <a:off x="4629" y="1983"/>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 name="Line 241"/>
                  <p:cNvSpPr>
                    <a:spLocks noChangeShapeType="1"/>
                  </p:cNvSpPr>
                  <p:nvPr/>
                </p:nvSpPr>
                <p:spPr bwMode="auto">
                  <a:xfrm>
                    <a:off x="4625" y="2008"/>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 name="Line 242"/>
                  <p:cNvSpPr>
                    <a:spLocks noChangeShapeType="1"/>
                  </p:cNvSpPr>
                  <p:nvPr/>
                </p:nvSpPr>
                <p:spPr bwMode="auto">
                  <a:xfrm flipV="1">
                    <a:off x="4648" y="2007"/>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7" name="Line 243"/>
                  <p:cNvSpPr>
                    <a:spLocks noChangeShapeType="1"/>
                  </p:cNvSpPr>
                  <p:nvPr/>
                </p:nvSpPr>
                <p:spPr bwMode="auto">
                  <a:xfrm flipV="1">
                    <a:off x="4648" y="2005"/>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8" name="Line 244"/>
                  <p:cNvSpPr>
                    <a:spLocks noChangeShapeType="1"/>
                  </p:cNvSpPr>
                  <p:nvPr/>
                </p:nvSpPr>
                <p:spPr bwMode="auto">
                  <a:xfrm flipH="1" flipV="1">
                    <a:off x="4648" y="1967"/>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9" name="Line 245"/>
                  <p:cNvSpPr>
                    <a:spLocks noChangeShapeType="1"/>
                  </p:cNvSpPr>
                  <p:nvPr/>
                </p:nvSpPr>
                <p:spPr bwMode="auto">
                  <a:xfrm flipH="1" flipV="1">
                    <a:off x="4648" y="1972"/>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 name="Line 246"/>
                  <p:cNvSpPr>
                    <a:spLocks noChangeShapeType="1"/>
                  </p:cNvSpPr>
                  <p:nvPr/>
                </p:nvSpPr>
                <p:spPr bwMode="auto">
                  <a:xfrm flipH="1">
                    <a:off x="4625" y="1967"/>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1" name="Line 247"/>
                  <p:cNvSpPr>
                    <a:spLocks noChangeShapeType="1"/>
                  </p:cNvSpPr>
                  <p:nvPr/>
                </p:nvSpPr>
                <p:spPr bwMode="auto">
                  <a:xfrm>
                    <a:off x="4672" y="1980"/>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2" name="Line 248"/>
                  <p:cNvSpPr>
                    <a:spLocks noChangeShapeType="1"/>
                  </p:cNvSpPr>
                  <p:nvPr/>
                </p:nvSpPr>
                <p:spPr bwMode="auto">
                  <a:xfrm>
                    <a:off x="4672" y="2007"/>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 name="Line 249"/>
                  <p:cNvSpPr>
                    <a:spLocks noChangeShapeType="1"/>
                  </p:cNvSpPr>
                  <p:nvPr/>
                </p:nvSpPr>
                <p:spPr bwMode="auto">
                  <a:xfrm flipV="1">
                    <a:off x="4695" y="2007"/>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4" name="Line 250"/>
                  <p:cNvSpPr>
                    <a:spLocks noChangeShapeType="1"/>
                  </p:cNvSpPr>
                  <p:nvPr/>
                </p:nvSpPr>
                <p:spPr bwMode="auto">
                  <a:xfrm flipV="1">
                    <a:off x="4695" y="2005"/>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5" name="Line 251"/>
                  <p:cNvSpPr>
                    <a:spLocks noChangeShapeType="1"/>
                  </p:cNvSpPr>
                  <p:nvPr/>
                </p:nvSpPr>
                <p:spPr bwMode="auto">
                  <a:xfrm flipV="1">
                    <a:off x="4718" y="1980"/>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6" name="Line 252"/>
                  <p:cNvSpPr>
                    <a:spLocks noChangeShapeType="1"/>
                  </p:cNvSpPr>
                  <p:nvPr/>
                </p:nvSpPr>
                <p:spPr bwMode="auto">
                  <a:xfrm flipH="1">
                    <a:off x="4672" y="1967"/>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7" name="Line 253"/>
                  <p:cNvSpPr>
                    <a:spLocks noChangeShapeType="1"/>
                  </p:cNvSpPr>
                  <p:nvPr/>
                </p:nvSpPr>
                <p:spPr bwMode="auto">
                  <a:xfrm>
                    <a:off x="4695" y="1967"/>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8" name="Line 254"/>
                  <p:cNvSpPr>
                    <a:spLocks noChangeShapeType="1"/>
                  </p:cNvSpPr>
                  <p:nvPr/>
                </p:nvSpPr>
                <p:spPr bwMode="auto">
                  <a:xfrm flipV="1">
                    <a:off x="4718" y="1967"/>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9" name="Line 255"/>
                  <p:cNvSpPr>
                    <a:spLocks noChangeShapeType="1"/>
                  </p:cNvSpPr>
                  <p:nvPr/>
                </p:nvSpPr>
                <p:spPr bwMode="auto">
                  <a:xfrm flipV="1">
                    <a:off x="4719" y="1964"/>
                    <a:ext cx="17"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0" name="Line 256"/>
                  <p:cNvSpPr>
                    <a:spLocks noChangeShapeType="1"/>
                  </p:cNvSpPr>
                  <p:nvPr/>
                </p:nvSpPr>
                <p:spPr bwMode="auto">
                  <a:xfrm flipH="1" flipV="1">
                    <a:off x="4718" y="1926"/>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1" name="Line 257"/>
                  <p:cNvSpPr>
                    <a:spLocks noChangeShapeType="1"/>
                  </p:cNvSpPr>
                  <p:nvPr/>
                </p:nvSpPr>
                <p:spPr bwMode="auto">
                  <a:xfrm flipH="1" flipV="1">
                    <a:off x="4718" y="1932"/>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2" name="Line 258"/>
                  <p:cNvSpPr>
                    <a:spLocks noChangeShapeType="1"/>
                  </p:cNvSpPr>
                  <p:nvPr/>
                </p:nvSpPr>
                <p:spPr bwMode="auto">
                  <a:xfrm flipH="1">
                    <a:off x="4695" y="1926"/>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3" name="Line 259"/>
                  <p:cNvSpPr>
                    <a:spLocks noChangeShapeType="1"/>
                  </p:cNvSpPr>
                  <p:nvPr/>
                </p:nvSpPr>
                <p:spPr bwMode="auto">
                  <a:xfrm>
                    <a:off x="4695" y="1940"/>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4" name="Line 260"/>
                  <p:cNvSpPr>
                    <a:spLocks noChangeShapeType="1"/>
                  </p:cNvSpPr>
                  <p:nvPr/>
                </p:nvSpPr>
                <p:spPr bwMode="auto">
                  <a:xfrm>
                    <a:off x="4700" y="1943"/>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5" name="Line 261"/>
                  <p:cNvSpPr>
                    <a:spLocks noChangeShapeType="1"/>
                  </p:cNvSpPr>
                  <p:nvPr/>
                </p:nvSpPr>
                <p:spPr bwMode="auto">
                  <a:xfrm>
                    <a:off x="4741" y="1940"/>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6" name="Line 262"/>
                  <p:cNvSpPr>
                    <a:spLocks noChangeShapeType="1"/>
                  </p:cNvSpPr>
                  <p:nvPr/>
                </p:nvSpPr>
                <p:spPr bwMode="auto">
                  <a:xfrm>
                    <a:off x="4741" y="1967"/>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7" name="Line 263"/>
                  <p:cNvSpPr>
                    <a:spLocks noChangeShapeType="1"/>
                  </p:cNvSpPr>
                  <p:nvPr/>
                </p:nvSpPr>
                <p:spPr bwMode="auto">
                  <a:xfrm flipV="1">
                    <a:off x="4765" y="1966"/>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8" name="Line 264"/>
                  <p:cNvSpPr>
                    <a:spLocks noChangeShapeType="1"/>
                  </p:cNvSpPr>
                  <p:nvPr/>
                </p:nvSpPr>
                <p:spPr bwMode="auto">
                  <a:xfrm flipV="1">
                    <a:off x="4765" y="1964"/>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9" name="Line 265"/>
                  <p:cNvSpPr>
                    <a:spLocks noChangeShapeType="1"/>
                  </p:cNvSpPr>
                  <p:nvPr/>
                </p:nvSpPr>
                <p:spPr bwMode="auto">
                  <a:xfrm flipV="1">
                    <a:off x="4788" y="1939"/>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0" name="Line 266"/>
                  <p:cNvSpPr>
                    <a:spLocks noChangeShapeType="1"/>
                  </p:cNvSpPr>
                  <p:nvPr/>
                </p:nvSpPr>
                <p:spPr bwMode="auto">
                  <a:xfrm flipH="1">
                    <a:off x="4741" y="1926"/>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1" name="Line 267"/>
                  <p:cNvSpPr>
                    <a:spLocks noChangeShapeType="1"/>
                  </p:cNvSpPr>
                  <p:nvPr/>
                </p:nvSpPr>
                <p:spPr bwMode="auto">
                  <a:xfrm>
                    <a:off x="4764" y="1926"/>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2" name="Line 268"/>
                  <p:cNvSpPr>
                    <a:spLocks noChangeShapeType="1"/>
                  </p:cNvSpPr>
                  <p:nvPr/>
                </p:nvSpPr>
                <p:spPr bwMode="auto">
                  <a:xfrm flipV="1">
                    <a:off x="4788" y="1926"/>
                    <a:ext cx="22"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3" name="Line 269"/>
                  <p:cNvSpPr>
                    <a:spLocks noChangeShapeType="1"/>
                  </p:cNvSpPr>
                  <p:nvPr/>
                </p:nvSpPr>
                <p:spPr bwMode="auto">
                  <a:xfrm flipV="1">
                    <a:off x="4788" y="1923"/>
                    <a:ext cx="17"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4" name="Line 270"/>
                  <p:cNvSpPr>
                    <a:spLocks noChangeShapeType="1"/>
                  </p:cNvSpPr>
                  <p:nvPr/>
                </p:nvSpPr>
                <p:spPr bwMode="auto">
                  <a:xfrm flipV="1">
                    <a:off x="4810" y="1899"/>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5" name="Line 271"/>
                  <p:cNvSpPr>
                    <a:spLocks noChangeShapeType="1"/>
                  </p:cNvSpPr>
                  <p:nvPr/>
                </p:nvSpPr>
                <p:spPr bwMode="auto">
                  <a:xfrm flipH="1" flipV="1">
                    <a:off x="4787" y="1886"/>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6" name="Line 272"/>
                  <p:cNvSpPr>
                    <a:spLocks noChangeShapeType="1"/>
                  </p:cNvSpPr>
                  <p:nvPr/>
                </p:nvSpPr>
                <p:spPr bwMode="auto">
                  <a:xfrm flipH="1" flipV="1">
                    <a:off x="4787" y="1892"/>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7" name="Line 273"/>
                  <p:cNvSpPr>
                    <a:spLocks noChangeShapeType="1"/>
                  </p:cNvSpPr>
                  <p:nvPr/>
                </p:nvSpPr>
                <p:spPr bwMode="auto">
                  <a:xfrm flipH="1">
                    <a:off x="4764" y="1886"/>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8" name="Line 274"/>
                  <p:cNvSpPr>
                    <a:spLocks noChangeShapeType="1"/>
                  </p:cNvSpPr>
                  <p:nvPr/>
                </p:nvSpPr>
                <p:spPr bwMode="auto">
                  <a:xfrm>
                    <a:off x="4764" y="1899"/>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9" name="Line 275"/>
                  <p:cNvSpPr>
                    <a:spLocks noChangeShapeType="1"/>
                  </p:cNvSpPr>
                  <p:nvPr/>
                </p:nvSpPr>
                <p:spPr bwMode="auto">
                  <a:xfrm>
                    <a:off x="4769" y="1902"/>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0" name="Line 276"/>
                  <p:cNvSpPr>
                    <a:spLocks noChangeShapeType="1"/>
                  </p:cNvSpPr>
                  <p:nvPr/>
                </p:nvSpPr>
                <p:spPr bwMode="auto">
                  <a:xfrm>
                    <a:off x="5714" y="1695"/>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1" name="Line 277"/>
                  <p:cNvSpPr>
                    <a:spLocks noChangeShapeType="1"/>
                  </p:cNvSpPr>
                  <p:nvPr/>
                </p:nvSpPr>
                <p:spPr bwMode="auto">
                  <a:xfrm>
                    <a:off x="5719" y="1698"/>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2" name="Line 278"/>
                  <p:cNvSpPr>
                    <a:spLocks noChangeShapeType="1"/>
                  </p:cNvSpPr>
                  <p:nvPr/>
                </p:nvSpPr>
                <p:spPr bwMode="auto">
                  <a:xfrm>
                    <a:off x="5714" y="1722"/>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3" name="Line 279"/>
                  <p:cNvSpPr>
                    <a:spLocks noChangeShapeType="1"/>
                  </p:cNvSpPr>
                  <p:nvPr/>
                </p:nvSpPr>
                <p:spPr bwMode="auto">
                  <a:xfrm flipV="1">
                    <a:off x="5738" y="1722"/>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4" name="Line 280"/>
                  <p:cNvSpPr>
                    <a:spLocks noChangeShapeType="1"/>
                  </p:cNvSpPr>
                  <p:nvPr/>
                </p:nvSpPr>
                <p:spPr bwMode="auto">
                  <a:xfrm flipV="1">
                    <a:off x="5738" y="1720"/>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5" name="Line 281"/>
                  <p:cNvSpPr>
                    <a:spLocks noChangeShapeType="1"/>
                  </p:cNvSpPr>
                  <p:nvPr/>
                </p:nvSpPr>
                <p:spPr bwMode="auto">
                  <a:xfrm flipH="1" flipV="1">
                    <a:off x="5738" y="1681"/>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6" name="Line 282"/>
                  <p:cNvSpPr>
                    <a:spLocks noChangeShapeType="1"/>
                  </p:cNvSpPr>
                  <p:nvPr/>
                </p:nvSpPr>
                <p:spPr bwMode="auto">
                  <a:xfrm flipH="1" flipV="1">
                    <a:off x="5738" y="1687"/>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7" name="Line 283"/>
                  <p:cNvSpPr>
                    <a:spLocks noChangeShapeType="1"/>
                  </p:cNvSpPr>
                  <p:nvPr/>
                </p:nvSpPr>
                <p:spPr bwMode="auto">
                  <a:xfrm flipH="1">
                    <a:off x="5714" y="1681"/>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8" name="Line 284"/>
                  <p:cNvSpPr>
                    <a:spLocks noChangeShapeType="1"/>
                  </p:cNvSpPr>
                  <p:nvPr/>
                </p:nvSpPr>
                <p:spPr bwMode="auto">
                  <a:xfrm>
                    <a:off x="5761" y="1695"/>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9" name="Line 285"/>
                  <p:cNvSpPr>
                    <a:spLocks noChangeShapeType="1"/>
                  </p:cNvSpPr>
                  <p:nvPr/>
                </p:nvSpPr>
                <p:spPr bwMode="auto">
                  <a:xfrm>
                    <a:off x="5761" y="1722"/>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0" name="Line 286"/>
                  <p:cNvSpPr>
                    <a:spLocks noChangeShapeType="1"/>
                  </p:cNvSpPr>
                  <p:nvPr/>
                </p:nvSpPr>
                <p:spPr bwMode="auto">
                  <a:xfrm flipV="1">
                    <a:off x="5785" y="1722"/>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1" name="Line 287"/>
                  <p:cNvSpPr>
                    <a:spLocks noChangeShapeType="1"/>
                  </p:cNvSpPr>
                  <p:nvPr/>
                </p:nvSpPr>
                <p:spPr bwMode="auto">
                  <a:xfrm flipV="1">
                    <a:off x="5785" y="1719"/>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2" name="Line 288"/>
                  <p:cNvSpPr>
                    <a:spLocks noChangeShapeType="1"/>
                  </p:cNvSpPr>
                  <p:nvPr/>
                </p:nvSpPr>
                <p:spPr bwMode="auto">
                  <a:xfrm flipH="1">
                    <a:off x="5761" y="1681"/>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3" name="Line 289"/>
                  <p:cNvSpPr>
                    <a:spLocks noChangeShapeType="1"/>
                  </p:cNvSpPr>
                  <p:nvPr/>
                </p:nvSpPr>
                <p:spPr bwMode="auto">
                  <a:xfrm>
                    <a:off x="5808" y="1695"/>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4" name="Line 290"/>
                  <p:cNvSpPr>
                    <a:spLocks noChangeShapeType="1"/>
                  </p:cNvSpPr>
                  <p:nvPr/>
                </p:nvSpPr>
                <p:spPr bwMode="auto">
                  <a:xfrm>
                    <a:off x="5808" y="1722"/>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5" name="Line 291"/>
                  <p:cNvSpPr>
                    <a:spLocks noChangeShapeType="1"/>
                  </p:cNvSpPr>
                  <p:nvPr/>
                </p:nvSpPr>
                <p:spPr bwMode="auto">
                  <a:xfrm flipV="1">
                    <a:off x="5855" y="1694"/>
                    <a:ext cx="0" cy="2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6" name="Line 292"/>
                  <p:cNvSpPr>
                    <a:spLocks noChangeShapeType="1"/>
                  </p:cNvSpPr>
                  <p:nvPr/>
                </p:nvSpPr>
                <p:spPr bwMode="auto">
                  <a:xfrm>
                    <a:off x="5831" y="1681"/>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7" name="Line 293"/>
                  <p:cNvSpPr>
                    <a:spLocks noChangeShapeType="1"/>
                  </p:cNvSpPr>
                  <p:nvPr/>
                </p:nvSpPr>
                <p:spPr bwMode="auto">
                  <a:xfrm flipV="1">
                    <a:off x="5855" y="1680"/>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8" name="Line 294"/>
                  <p:cNvSpPr>
                    <a:spLocks noChangeShapeType="1"/>
                  </p:cNvSpPr>
                  <p:nvPr/>
                </p:nvSpPr>
                <p:spPr bwMode="auto">
                  <a:xfrm flipV="1">
                    <a:off x="5855" y="1678"/>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9" name="Line 295"/>
                  <p:cNvSpPr>
                    <a:spLocks noChangeShapeType="1"/>
                  </p:cNvSpPr>
                  <p:nvPr/>
                </p:nvSpPr>
                <p:spPr bwMode="auto">
                  <a:xfrm flipV="1">
                    <a:off x="5878" y="1653"/>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0" name="Line 296"/>
                  <p:cNvSpPr>
                    <a:spLocks noChangeShapeType="1"/>
                  </p:cNvSpPr>
                  <p:nvPr/>
                </p:nvSpPr>
                <p:spPr bwMode="auto">
                  <a:xfrm flipH="1" flipV="1">
                    <a:off x="5854" y="1640"/>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1" name="Line 297"/>
                  <p:cNvSpPr>
                    <a:spLocks noChangeShapeType="1"/>
                  </p:cNvSpPr>
                  <p:nvPr/>
                </p:nvSpPr>
                <p:spPr bwMode="auto">
                  <a:xfrm flipH="1" flipV="1">
                    <a:off x="5855" y="1646"/>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2" name="Line 298"/>
                  <p:cNvSpPr>
                    <a:spLocks noChangeShapeType="1"/>
                  </p:cNvSpPr>
                  <p:nvPr/>
                </p:nvSpPr>
                <p:spPr bwMode="auto">
                  <a:xfrm flipH="1">
                    <a:off x="5831" y="1640"/>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3" name="Line 299"/>
                  <p:cNvSpPr>
                    <a:spLocks noChangeShapeType="1"/>
                  </p:cNvSpPr>
                  <p:nvPr/>
                </p:nvSpPr>
                <p:spPr bwMode="auto">
                  <a:xfrm>
                    <a:off x="5784" y="1681"/>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4" name="Line 300"/>
                  <p:cNvSpPr>
                    <a:spLocks noChangeShapeType="1"/>
                  </p:cNvSpPr>
                  <p:nvPr/>
                </p:nvSpPr>
                <p:spPr bwMode="auto">
                  <a:xfrm flipV="1">
                    <a:off x="5808" y="1681"/>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5" name="Line 301"/>
                  <p:cNvSpPr>
                    <a:spLocks noChangeShapeType="1"/>
                  </p:cNvSpPr>
                  <p:nvPr/>
                </p:nvSpPr>
                <p:spPr bwMode="auto">
                  <a:xfrm flipV="1">
                    <a:off x="5808" y="1678"/>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6" name="Line 302"/>
                  <p:cNvSpPr>
                    <a:spLocks noChangeShapeType="1"/>
                  </p:cNvSpPr>
                  <p:nvPr/>
                </p:nvSpPr>
                <p:spPr bwMode="auto">
                  <a:xfrm flipV="1">
                    <a:off x="5831" y="1654"/>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7" name="Line 303"/>
                  <p:cNvSpPr>
                    <a:spLocks noChangeShapeType="1"/>
                  </p:cNvSpPr>
                  <p:nvPr/>
                </p:nvSpPr>
                <p:spPr bwMode="auto">
                  <a:xfrm flipH="1" flipV="1">
                    <a:off x="5807" y="1641"/>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8" name="Line 304"/>
                  <p:cNvSpPr>
                    <a:spLocks noChangeShapeType="1"/>
                  </p:cNvSpPr>
                  <p:nvPr/>
                </p:nvSpPr>
                <p:spPr bwMode="auto">
                  <a:xfrm flipH="1" flipV="1">
                    <a:off x="5808" y="1647"/>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9" name="Line 305"/>
                  <p:cNvSpPr>
                    <a:spLocks noChangeShapeType="1"/>
                  </p:cNvSpPr>
                  <p:nvPr/>
                </p:nvSpPr>
                <p:spPr bwMode="auto">
                  <a:xfrm flipH="1">
                    <a:off x="5784" y="1641"/>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0" name="Line 306"/>
                  <p:cNvSpPr>
                    <a:spLocks noChangeShapeType="1"/>
                  </p:cNvSpPr>
                  <p:nvPr/>
                </p:nvSpPr>
                <p:spPr bwMode="auto">
                  <a:xfrm>
                    <a:off x="5784" y="1654"/>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1" name="Line 307"/>
                  <p:cNvSpPr>
                    <a:spLocks noChangeShapeType="1"/>
                  </p:cNvSpPr>
                  <p:nvPr/>
                </p:nvSpPr>
                <p:spPr bwMode="auto">
                  <a:xfrm>
                    <a:off x="5789" y="1658"/>
                    <a:ext cx="0" cy="2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2" name="Line 308"/>
                  <p:cNvSpPr>
                    <a:spLocks noChangeShapeType="1"/>
                  </p:cNvSpPr>
                  <p:nvPr/>
                </p:nvSpPr>
                <p:spPr bwMode="auto">
                  <a:xfrm flipH="1">
                    <a:off x="5832" y="1722"/>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3" name="Line 309"/>
                  <p:cNvSpPr>
                    <a:spLocks noChangeShapeType="1"/>
                  </p:cNvSpPr>
                  <p:nvPr/>
                </p:nvSpPr>
                <p:spPr bwMode="auto">
                  <a:xfrm>
                    <a:off x="5832" y="1735"/>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4" name="Line 310"/>
                  <p:cNvSpPr>
                    <a:spLocks noChangeShapeType="1"/>
                  </p:cNvSpPr>
                  <p:nvPr/>
                </p:nvSpPr>
                <p:spPr bwMode="auto">
                  <a:xfrm>
                    <a:off x="5836" y="1738"/>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5" name="Line 311"/>
                  <p:cNvSpPr>
                    <a:spLocks noChangeShapeType="1"/>
                  </p:cNvSpPr>
                  <p:nvPr/>
                </p:nvSpPr>
                <p:spPr bwMode="auto">
                  <a:xfrm>
                    <a:off x="5832" y="1762"/>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6" name="Line 312"/>
                  <p:cNvSpPr>
                    <a:spLocks noChangeShapeType="1"/>
                  </p:cNvSpPr>
                  <p:nvPr/>
                </p:nvSpPr>
                <p:spPr bwMode="auto">
                  <a:xfrm flipV="1">
                    <a:off x="5855" y="1762"/>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7" name="Line 313"/>
                  <p:cNvSpPr>
                    <a:spLocks noChangeShapeType="1"/>
                  </p:cNvSpPr>
                  <p:nvPr/>
                </p:nvSpPr>
                <p:spPr bwMode="auto">
                  <a:xfrm flipV="1">
                    <a:off x="5856" y="1760"/>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8" name="Line 314"/>
                  <p:cNvSpPr>
                    <a:spLocks noChangeShapeType="1"/>
                  </p:cNvSpPr>
                  <p:nvPr/>
                </p:nvSpPr>
                <p:spPr bwMode="auto">
                  <a:xfrm flipV="1">
                    <a:off x="5879" y="1735"/>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9" name="Line 315"/>
                  <p:cNvSpPr>
                    <a:spLocks noChangeShapeType="1"/>
                  </p:cNvSpPr>
                  <p:nvPr/>
                </p:nvSpPr>
                <p:spPr bwMode="auto">
                  <a:xfrm flipH="1" flipV="1">
                    <a:off x="5855" y="1722"/>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0" name="Line 316"/>
                  <p:cNvSpPr>
                    <a:spLocks noChangeShapeType="1"/>
                  </p:cNvSpPr>
                  <p:nvPr/>
                </p:nvSpPr>
                <p:spPr bwMode="auto">
                  <a:xfrm flipH="1" flipV="1">
                    <a:off x="5855" y="1727"/>
                    <a:ext cx="19"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1" name="Line 317"/>
                  <p:cNvSpPr>
                    <a:spLocks noChangeShapeType="1"/>
                  </p:cNvSpPr>
                  <p:nvPr/>
                </p:nvSpPr>
                <p:spPr bwMode="auto">
                  <a:xfrm>
                    <a:off x="5855" y="1473"/>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2" name="Line 318"/>
                  <p:cNvSpPr>
                    <a:spLocks noChangeShapeType="1"/>
                  </p:cNvSpPr>
                  <p:nvPr/>
                </p:nvSpPr>
                <p:spPr bwMode="auto">
                  <a:xfrm>
                    <a:off x="5860" y="1476"/>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3" name="Line 319"/>
                  <p:cNvSpPr>
                    <a:spLocks noChangeShapeType="1"/>
                  </p:cNvSpPr>
                  <p:nvPr/>
                </p:nvSpPr>
                <p:spPr bwMode="auto">
                  <a:xfrm>
                    <a:off x="5855" y="1500"/>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4" name="Line 320"/>
                  <p:cNvSpPr>
                    <a:spLocks noChangeShapeType="1"/>
                  </p:cNvSpPr>
                  <p:nvPr/>
                </p:nvSpPr>
                <p:spPr bwMode="auto">
                  <a:xfrm flipV="1">
                    <a:off x="5879" y="1500"/>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5" name="Line 321"/>
                  <p:cNvSpPr>
                    <a:spLocks noChangeShapeType="1"/>
                  </p:cNvSpPr>
                  <p:nvPr/>
                </p:nvSpPr>
                <p:spPr bwMode="auto">
                  <a:xfrm flipV="1">
                    <a:off x="5879" y="1497"/>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6" name="Line 322"/>
                  <p:cNvSpPr>
                    <a:spLocks noChangeShapeType="1"/>
                  </p:cNvSpPr>
                  <p:nvPr/>
                </p:nvSpPr>
                <p:spPr bwMode="auto">
                  <a:xfrm flipV="1">
                    <a:off x="5902" y="1473"/>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7" name="Line 323"/>
                  <p:cNvSpPr>
                    <a:spLocks noChangeShapeType="1"/>
                  </p:cNvSpPr>
                  <p:nvPr/>
                </p:nvSpPr>
                <p:spPr bwMode="auto">
                  <a:xfrm flipH="1">
                    <a:off x="5855" y="1459"/>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8" name="Line 324"/>
                  <p:cNvSpPr>
                    <a:spLocks noChangeShapeType="1"/>
                  </p:cNvSpPr>
                  <p:nvPr/>
                </p:nvSpPr>
                <p:spPr bwMode="auto">
                  <a:xfrm>
                    <a:off x="5879" y="1459"/>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9" name="Line 325"/>
                  <p:cNvSpPr>
                    <a:spLocks noChangeShapeType="1"/>
                  </p:cNvSpPr>
                  <p:nvPr/>
                </p:nvSpPr>
                <p:spPr bwMode="auto">
                  <a:xfrm flipV="1">
                    <a:off x="5902" y="1459"/>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0" name="Line 326"/>
                  <p:cNvSpPr>
                    <a:spLocks noChangeShapeType="1"/>
                  </p:cNvSpPr>
                  <p:nvPr/>
                </p:nvSpPr>
                <p:spPr bwMode="auto">
                  <a:xfrm flipV="1">
                    <a:off x="5903" y="1456"/>
                    <a:ext cx="17"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1" name="Line 327"/>
                  <p:cNvSpPr>
                    <a:spLocks noChangeShapeType="1"/>
                  </p:cNvSpPr>
                  <p:nvPr/>
                </p:nvSpPr>
                <p:spPr bwMode="auto">
                  <a:xfrm flipH="1" flipV="1">
                    <a:off x="5902" y="1419"/>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2" name="Line 328"/>
                  <p:cNvSpPr>
                    <a:spLocks noChangeShapeType="1"/>
                  </p:cNvSpPr>
                  <p:nvPr/>
                </p:nvSpPr>
                <p:spPr bwMode="auto">
                  <a:xfrm flipH="1" flipV="1">
                    <a:off x="5902" y="1424"/>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3" name="Line 329"/>
                  <p:cNvSpPr>
                    <a:spLocks noChangeShapeType="1"/>
                  </p:cNvSpPr>
                  <p:nvPr/>
                </p:nvSpPr>
                <p:spPr bwMode="auto">
                  <a:xfrm flipH="1">
                    <a:off x="5879" y="1419"/>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4" name="Line 330"/>
                  <p:cNvSpPr>
                    <a:spLocks noChangeShapeType="1"/>
                  </p:cNvSpPr>
                  <p:nvPr/>
                </p:nvSpPr>
                <p:spPr bwMode="auto">
                  <a:xfrm>
                    <a:off x="5879" y="1432"/>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5" name="Line 331"/>
                  <p:cNvSpPr>
                    <a:spLocks noChangeShapeType="1"/>
                  </p:cNvSpPr>
                  <p:nvPr/>
                </p:nvSpPr>
                <p:spPr bwMode="auto">
                  <a:xfrm>
                    <a:off x="5884" y="1435"/>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6" name="Line 332"/>
                  <p:cNvSpPr>
                    <a:spLocks noChangeShapeType="1"/>
                  </p:cNvSpPr>
                  <p:nvPr/>
                </p:nvSpPr>
                <p:spPr bwMode="auto">
                  <a:xfrm>
                    <a:off x="5925" y="1432"/>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7" name="Line 333"/>
                  <p:cNvSpPr>
                    <a:spLocks noChangeShapeType="1"/>
                  </p:cNvSpPr>
                  <p:nvPr/>
                </p:nvSpPr>
                <p:spPr bwMode="auto">
                  <a:xfrm>
                    <a:off x="5925" y="1459"/>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8" name="Line 334"/>
                  <p:cNvSpPr>
                    <a:spLocks noChangeShapeType="1"/>
                  </p:cNvSpPr>
                  <p:nvPr/>
                </p:nvSpPr>
                <p:spPr bwMode="auto">
                  <a:xfrm flipV="1">
                    <a:off x="5949" y="1459"/>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9" name="Line 335"/>
                  <p:cNvSpPr>
                    <a:spLocks noChangeShapeType="1"/>
                  </p:cNvSpPr>
                  <p:nvPr/>
                </p:nvSpPr>
                <p:spPr bwMode="auto">
                  <a:xfrm flipV="1">
                    <a:off x="5949" y="1456"/>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0" name="Line 336"/>
                  <p:cNvSpPr>
                    <a:spLocks noChangeShapeType="1"/>
                  </p:cNvSpPr>
                  <p:nvPr/>
                </p:nvSpPr>
                <p:spPr bwMode="auto">
                  <a:xfrm flipH="1" flipV="1">
                    <a:off x="5949" y="1419"/>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 name="Line 337"/>
                  <p:cNvSpPr>
                    <a:spLocks noChangeShapeType="1"/>
                  </p:cNvSpPr>
                  <p:nvPr/>
                </p:nvSpPr>
                <p:spPr bwMode="auto">
                  <a:xfrm flipH="1" flipV="1">
                    <a:off x="5949" y="1424"/>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 name="Line 338"/>
                  <p:cNvSpPr>
                    <a:spLocks noChangeShapeType="1"/>
                  </p:cNvSpPr>
                  <p:nvPr/>
                </p:nvSpPr>
                <p:spPr bwMode="auto">
                  <a:xfrm flipH="1">
                    <a:off x="5925" y="1419"/>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 name="Line 339"/>
                  <p:cNvSpPr>
                    <a:spLocks noChangeShapeType="1"/>
                  </p:cNvSpPr>
                  <p:nvPr/>
                </p:nvSpPr>
                <p:spPr bwMode="auto">
                  <a:xfrm>
                    <a:off x="5972" y="1432"/>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 name="Line 340"/>
                  <p:cNvSpPr>
                    <a:spLocks noChangeShapeType="1"/>
                  </p:cNvSpPr>
                  <p:nvPr/>
                </p:nvSpPr>
                <p:spPr bwMode="auto">
                  <a:xfrm flipH="1">
                    <a:off x="5972" y="1419"/>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 name="Line 341"/>
                  <p:cNvSpPr>
                    <a:spLocks noChangeShapeType="1"/>
                  </p:cNvSpPr>
                  <p:nvPr/>
                </p:nvSpPr>
                <p:spPr bwMode="auto">
                  <a:xfrm>
                    <a:off x="5972" y="1459"/>
                    <a:ext cx="46" cy="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 name="Line 342"/>
                  <p:cNvSpPr>
                    <a:spLocks noChangeShapeType="1"/>
                  </p:cNvSpPr>
                  <p:nvPr/>
                </p:nvSpPr>
                <p:spPr bwMode="auto">
                  <a:xfrm>
                    <a:off x="6018" y="1432"/>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 name="Line 343"/>
                  <p:cNvSpPr>
                    <a:spLocks noChangeShapeType="1"/>
                  </p:cNvSpPr>
                  <p:nvPr/>
                </p:nvSpPr>
                <p:spPr bwMode="auto">
                  <a:xfrm>
                    <a:off x="6023" y="1435"/>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 name="Line 344"/>
                  <p:cNvSpPr>
                    <a:spLocks noChangeShapeType="1"/>
                  </p:cNvSpPr>
                  <p:nvPr/>
                </p:nvSpPr>
                <p:spPr bwMode="auto">
                  <a:xfrm>
                    <a:off x="6018" y="1459"/>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 name="Line 345"/>
                  <p:cNvSpPr>
                    <a:spLocks noChangeShapeType="1"/>
                  </p:cNvSpPr>
                  <p:nvPr/>
                </p:nvSpPr>
                <p:spPr bwMode="auto">
                  <a:xfrm flipV="1">
                    <a:off x="6041" y="1459"/>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 name="Line 346"/>
                  <p:cNvSpPr>
                    <a:spLocks noChangeShapeType="1"/>
                  </p:cNvSpPr>
                  <p:nvPr/>
                </p:nvSpPr>
                <p:spPr bwMode="auto">
                  <a:xfrm flipV="1">
                    <a:off x="6042" y="1456"/>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 name="Line 347"/>
                  <p:cNvSpPr>
                    <a:spLocks noChangeShapeType="1"/>
                  </p:cNvSpPr>
                  <p:nvPr/>
                </p:nvSpPr>
                <p:spPr bwMode="auto">
                  <a:xfrm flipV="1">
                    <a:off x="6065" y="1432"/>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 name="Line 348"/>
                  <p:cNvSpPr>
                    <a:spLocks noChangeShapeType="1"/>
                  </p:cNvSpPr>
                  <p:nvPr/>
                </p:nvSpPr>
                <p:spPr bwMode="auto">
                  <a:xfrm flipH="1" flipV="1">
                    <a:off x="6042" y="1419"/>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 name="Line 349"/>
                  <p:cNvSpPr>
                    <a:spLocks noChangeShapeType="1"/>
                  </p:cNvSpPr>
                  <p:nvPr/>
                </p:nvSpPr>
                <p:spPr bwMode="auto">
                  <a:xfrm flipH="1" flipV="1">
                    <a:off x="6042" y="1424"/>
                    <a:ext cx="17"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 name="Line 350"/>
                  <p:cNvSpPr>
                    <a:spLocks noChangeShapeType="1"/>
                  </p:cNvSpPr>
                  <p:nvPr/>
                </p:nvSpPr>
                <p:spPr bwMode="auto">
                  <a:xfrm flipV="1">
                    <a:off x="6018" y="1419"/>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 name="Line 351"/>
                  <p:cNvSpPr>
                    <a:spLocks noChangeShapeType="1"/>
                  </p:cNvSpPr>
                  <p:nvPr/>
                </p:nvSpPr>
                <p:spPr bwMode="auto">
                  <a:xfrm flipV="1">
                    <a:off x="6042" y="1392"/>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 name="Line 352"/>
                  <p:cNvSpPr>
                    <a:spLocks noChangeShapeType="1"/>
                  </p:cNvSpPr>
                  <p:nvPr/>
                </p:nvSpPr>
                <p:spPr bwMode="auto">
                  <a:xfrm flipH="1" flipV="1">
                    <a:off x="6018" y="1379"/>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 name="Line 353"/>
                  <p:cNvSpPr>
                    <a:spLocks noChangeShapeType="1"/>
                  </p:cNvSpPr>
                  <p:nvPr/>
                </p:nvSpPr>
                <p:spPr bwMode="auto">
                  <a:xfrm flipH="1" flipV="1">
                    <a:off x="6019" y="1384"/>
                    <a:ext cx="17"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 name="Line 354"/>
                  <p:cNvSpPr>
                    <a:spLocks noChangeShapeType="1"/>
                  </p:cNvSpPr>
                  <p:nvPr/>
                </p:nvSpPr>
                <p:spPr bwMode="auto">
                  <a:xfrm flipH="1">
                    <a:off x="5995" y="1379"/>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9" name="Line 355"/>
                  <p:cNvSpPr>
                    <a:spLocks noChangeShapeType="1"/>
                  </p:cNvSpPr>
                  <p:nvPr/>
                </p:nvSpPr>
                <p:spPr bwMode="auto">
                  <a:xfrm>
                    <a:off x="5995" y="1392"/>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0" name="Line 356"/>
                  <p:cNvSpPr>
                    <a:spLocks noChangeShapeType="1"/>
                  </p:cNvSpPr>
                  <p:nvPr/>
                </p:nvSpPr>
                <p:spPr bwMode="auto">
                  <a:xfrm>
                    <a:off x="6000" y="1395"/>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1" name="Line 357"/>
                  <p:cNvSpPr>
                    <a:spLocks noChangeShapeType="1"/>
                  </p:cNvSpPr>
                  <p:nvPr/>
                </p:nvSpPr>
                <p:spPr bwMode="auto">
                  <a:xfrm>
                    <a:off x="5995" y="1419"/>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2" name="Line 358"/>
                  <p:cNvSpPr>
                    <a:spLocks noChangeShapeType="1"/>
                  </p:cNvSpPr>
                  <p:nvPr/>
                </p:nvSpPr>
                <p:spPr bwMode="auto">
                  <a:xfrm>
                    <a:off x="6018" y="1297"/>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3" name="Line 359"/>
                  <p:cNvSpPr>
                    <a:spLocks noChangeShapeType="1"/>
                  </p:cNvSpPr>
                  <p:nvPr/>
                </p:nvSpPr>
                <p:spPr bwMode="auto">
                  <a:xfrm>
                    <a:off x="6023" y="1300"/>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4" name="Line 360"/>
                  <p:cNvSpPr>
                    <a:spLocks noChangeShapeType="1"/>
                  </p:cNvSpPr>
                  <p:nvPr/>
                </p:nvSpPr>
                <p:spPr bwMode="auto">
                  <a:xfrm>
                    <a:off x="6018" y="1324"/>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5" name="Line 361"/>
                  <p:cNvSpPr>
                    <a:spLocks noChangeShapeType="1"/>
                  </p:cNvSpPr>
                  <p:nvPr/>
                </p:nvSpPr>
                <p:spPr bwMode="auto">
                  <a:xfrm flipV="1">
                    <a:off x="6042" y="1324"/>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6" name="Line 362"/>
                  <p:cNvSpPr>
                    <a:spLocks noChangeShapeType="1"/>
                  </p:cNvSpPr>
                  <p:nvPr/>
                </p:nvSpPr>
                <p:spPr bwMode="auto">
                  <a:xfrm flipV="1">
                    <a:off x="6042" y="1321"/>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7" name="Line 363"/>
                  <p:cNvSpPr>
                    <a:spLocks noChangeShapeType="1"/>
                  </p:cNvSpPr>
                  <p:nvPr/>
                </p:nvSpPr>
                <p:spPr bwMode="auto">
                  <a:xfrm flipH="1" flipV="1">
                    <a:off x="6042" y="1283"/>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8" name="Line 364"/>
                  <p:cNvSpPr>
                    <a:spLocks noChangeShapeType="1"/>
                  </p:cNvSpPr>
                  <p:nvPr/>
                </p:nvSpPr>
                <p:spPr bwMode="auto">
                  <a:xfrm flipH="1" flipV="1">
                    <a:off x="6042" y="1289"/>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9" name="Line 365"/>
                  <p:cNvSpPr>
                    <a:spLocks noChangeShapeType="1"/>
                  </p:cNvSpPr>
                  <p:nvPr/>
                </p:nvSpPr>
                <p:spPr bwMode="auto">
                  <a:xfrm flipH="1">
                    <a:off x="6018" y="1283"/>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0" name="Line 366"/>
                  <p:cNvSpPr>
                    <a:spLocks noChangeShapeType="1"/>
                  </p:cNvSpPr>
                  <p:nvPr/>
                </p:nvSpPr>
                <p:spPr bwMode="auto">
                  <a:xfrm>
                    <a:off x="6066" y="1297"/>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1" name="Line 367"/>
                  <p:cNvSpPr>
                    <a:spLocks noChangeShapeType="1"/>
                  </p:cNvSpPr>
                  <p:nvPr/>
                </p:nvSpPr>
                <p:spPr bwMode="auto">
                  <a:xfrm>
                    <a:off x="6066" y="1324"/>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2" name="Line 368"/>
                  <p:cNvSpPr>
                    <a:spLocks noChangeShapeType="1"/>
                  </p:cNvSpPr>
                  <p:nvPr/>
                </p:nvSpPr>
                <p:spPr bwMode="auto">
                  <a:xfrm flipV="1">
                    <a:off x="6089" y="1324"/>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3" name="Line 369"/>
                  <p:cNvSpPr>
                    <a:spLocks noChangeShapeType="1"/>
                  </p:cNvSpPr>
                  <p:nvPr/>
                </p:nvSpPr>
                <p:spPr bwMode="auto">
                  <a:xfrm flipV="1">
                    <a:off x="6089" y="1321"/>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4" name="Line 370"/>
                  <p:cNvSpPr>
                    <a:spLocks noChangeShapeType="1"/>
                  </p:cNvSpPr>
                  <p:nvPr/>
                </p:nvSpPr>
                <p:spPr bwMode="auto">
                  <a:xfrm flipH="1" flipV="1">
                    <a:off x="6089" y="1283"/>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5" name="Line 371"/>
                  <p:cNvSpPr>
                    <a:spLocks noChangeShapeType="1"/>
                  </p:cNvSpPr>
                  <p:nvPr/>
                </p:nvSpPr>
                <p:spPr bwMode="auto">
                  <a:xfrm flipH="1" flipV="1">
                    <a:off x="6089" y="1289"/>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6" name="Line 372"/>
                  <p:cNvSpPr>
                    <a:spLocks noChangeShapeType="1"/>
                  </p:cNvSpPr>
                  <p:nvPr/>
                </p:nvSpPr>
                <p:spPr bwMode="auto">
                  <a:xfrm flipH="1">
                    <a:off x="6066" y="1283"/>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7" name="Line 373"/>
                  <p:cNvSpPr>
                    <a:spLocks noChangeShapeType="1"/>
                  </p:cNvSpPr>
                  <p:nvPr/>
                </p:nvSpPr>
                <p:spPr bwMode="auto">
                  <a:xfrm>
                    <a:off x="6112" y="1296"/>
                    <a:ext cx="0" cy="2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8" name="Line 374"/>
                  <p:cNvSpPr>
                    <a:spLocks noChangeShapeType="1"/>
                  </p:cNvSpPr>
                  <p:nvPr/>
                </p:nvSpPr>
                <p:spPr bwMode="auto">
                  <a:xfrm flipH="1">
                    <a:off x="6112" y="1283"/>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9" name="Line 375"/>
                  <p:cNvSpPr>
                    <a:spLocks noChangeShapeType="1"/>
                  </p:cNvSpPr>
                  <p:nvPr/>
                </p:nvSpPr>
                <p:spPr bwMode="auto">
                  <a:xfrm>
                    <a:off x="6112" y="1324"/>
                    <a:ext cx="47" cy="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0" name="Line 376"/>
                  <p:cNvSpPr>
                    <a:spLocks noChangeShapeType="1"/>
                  </p:cNvSpPr>
                  <p:nvPr/>
                </p:nvSpPr>
                <p:spPr bwMode="auto">
                  <a:xfrm>
                    <a:off x="6159" y="1296"/>
                    <a:ext cx="0" cy="28"/>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1" name="Line 377"/>
                  <p:cNvSpPr>
                    <a:spLocks noChangeShapeType="1"/>
                  </p:cNvSpPr>
                  <p:nvPr/>
                </p:nvSpPr>
                <p:spPr bwMode="auto">
                  <a:xfrm>
                    <a:off x="6164" y="1300"/>
                    <a:ext cx="0" cy="2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2" name="Line 378"/>
                  <p:cNvSpPr>
                    <a:spLocks noChangeShapeType="1"/>
                  </p:cNvSpPr>
                  <p:nvPr/>
                </p:nvSpPr>
                <p:spPr bwMode="auto">
                  <a:xfrm>
                    <a:off x="6159" y="1324"/>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3" name="Line 379"/>
                  <p:cNvSpPr>
                    <a:spLocks noChangeShapeType="1"/>
                  </p:cNvSpPr>
                  <p:nvPr/>
                </p:nvSpPr>
                <p:spPr bwMode="auto">
                  <a:xfrm flipV="1">
                    <a:off x="6183" y="1323"/>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4" name="Line 380"/>
                  <p:cNvSpPr>
                    <a:spLocks noChangeShapeType="1"/>
                  </p:cNvSpPr>
                  <p:nvPr/>
                </p:nvSpPr>
                <p:spPr bwMode="auto">
                  <a:xfrm flipV="1">
                    <a:off x="6183" y="1321"/>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5" name="Line 381"/>
                  <p:cNvSpPr>
                    <a:spLocks noChangeShapeType="1"/>
                  </p:cNvSpPr>
                  <p:nvPr/>
                </p:nvSpPr>
                <p:spPr bwMode="auto">
                  <a:xfrm flipV="1">
                    <a:off x="6206" y="1296"/>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6" name="Line 382"/>
                  <p:cNvSpPr>
                    <a:spLocks noChangeShapeType="1"/>
                  </p:cNvSpPr>
                  <p:nvPr/>
                </p:nvSpPr>
                <p:spPr bwMode="auto">
                  <a:xfrm flipH="1" flipV="1">
                    <a:off x="6182" y="1283"/>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7" name="Line 383"/>
                  <p:cNvSpPr>
                    <a:spLocks noChangeShapeType="1"/>
                  </p:cNvSpPr>
                  <p:nvPr/>
                </p:nvSpPr>
                <p:spPr bwMode="auto">
                  <a:xfrm flipH="1" flipV="1">
                    <a:off x="6183" y="1289"/>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8" name="Line 384"/>
                  <p:cNvSpPr>
                    <a:spLocks noChangeShapeType="1"/>
                  </p:cNvSpPr>
                  <p:nvPr/>
                </p:nvSpPr>
                <p:spPr bwMode="auto">
                  <a:xfrm flipV="1">
                    <a:off x="6159" y="1283"/>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9" name="Line 385"/>
                  <p:cNvSpPr>
                    <a:spLocks noChangeShapeType="1"/>
                  </p:cNvSpPr>
                  <p:nvPr/>
                </p:nvSpPr>
                <p:spPr bwMode="auto">
                  <a:xfrm flipV="1">
                    <a:off x="6182" y="1256"/>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0" name="Line 386"/>
                  <p:cNvSpPr>
                    <a:spLocks noChangeShapeType="1"/>
                  </p:cNvSpPr>
                  <p:nvPr/>
                </p:nvSpPr>
                <p:spPr bwMode="auto">
                  <a:xfrm flipH="1">
                    <a:off x="6136" y="1243"/>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1" name="Line 387"/>
                  <p:cNvSpPr>
                    <a:spLocks noChangeShapeType="1"/>
                  </p:cNvSpPr>
                  <p:nvPr/>
                </p:nvSpPr>
                <p:spPr bwMode="auto">
                  <a:xfrm>
                    <a:off x="6136" y="1256"/>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2" name="Line 388"/>
                  <p:cNvSpPr>
                    <a:spLocks noChangeShapeType="1"/>
                  </p:cNvSpPr>
                  <p:nvPr/>
                </p:nvSpPr>
                <p:spPr bwMode="auto">
                  <a:xfrm>
                    <a:off x="6141" y="1259"/>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3" name="Line 389"/>
                  <p:cNvSpPr>
                    <a:spLocks noChangeShapeType="1"/>
                  </p:cNvSpPr>
                  <p:nvPr/>
                </p:nvSpPr>
                <p:spPr bwMode="auto">
                  <a:xfrm>
                    <a:off x="6136" y="1283"/>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4" name="Line 390"/>
                  <p:cNvSpPr>
                    <a:spLocks noChangeShapeType="1"/>
                  </p:cNvSpPr>
                  <p:nvPr/>
                </p:nvSpPr>
                <p:spPr bwMode="auto">
                  <a:xfrm>
                    <a:off x="6159" y="1243"/>
                    <a:ext cx="23"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5" name="Line 391"/>
                  <p:cNvSpPr>
                    <a:spLocks noChangeShapeType="1"/>
                  </p:cNvSpPr>
                  <p:nvPr/>
                </p:nvSpPr>
                <p:spPr bwMode="auto">
                  <a:xfrm flipV="1">
                    <a:off x="6182" y="1243"/>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6" name="Line 392"/>
                  <p:cNvSpPr>
                    <a:spLocks noChangeShapeType="1"/>
                  </p:cNvSpPr>
                  <p:nvPr/>
                </p:nvSpPr>
                <p:spPr bwMode="auto">
                  <a:xfrm flipV="1">
                    <a:off x="6183" y="1240"/>
                    <a:ext cx="17"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7" name="Line 393"/>
                  <p:cNvSpPr>
                    <a:spLocks noChangeShapeType="1"/>
                  </p:cNvSpPr>
                  <p:nvPr/>
                </p:nvSpPr>
                <p:spPr bwMode="auto">
                  <a:xfrm flipV="1">
                    <a:off x="6206" y="1216"/>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8" name="Line 394"/>
                  <p:cNvSpPr>
                    <a:spLocks noChangeShapeType="1"/>
                  </p:cNvSpPr>
                  <p:nvPr/>
                </p:nvSpPr>
                <p:spPr bwMode="auto">
                  <a:xfrm flipH="1" flipV="1">
                    <a:off x="6182" y="1202"/>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9" name="Line 395"/>
                  <p:cNvSpPr>
                    <a:spLocks noChangeShapeType="1"/>
                  </p:cNvSpPr>
                  <p:nvPr/>
                </p:nvSpPr>
                <p:spPr bwMode="auto">
                  <a:xfrm flipH="1" flipV="1">
                    <a:off x="6182" y="1208"/>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0" name="Line 396"/>
                  <p:cNvSpPr>
                    <a:spLocks noChangeShapeType="1"/>
                  </p:cNvSpPr>
                  <p:nvPr/>
                </p:nvSpPr>
                <p:spPr bwMode="auto">
                  <a:xfrm flipH="1">
                    <a:off x="6159" y="1202"/>
                    <a:ext cx="23"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1" name="Line 397"/>
                  <p:cNvSpPr>
                    <a:spLocks noChangeShapeType="1"/>
                  </p:cNvSpPr>
                  <p:nvPr/>
                </p:nvSpPr>
                <p:spPr bwMode="auto">
                  <a:xfrm>
                    <a:off x="6159" y="1216"/>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2" name="Line 398"/>
                  <p:cNvSpPr>
                    <a:spLocks noChangeShapeType="1"/>
                  </p:cNvSpPr>
                  <p:nvPr/>
                </p:nvSpPr>
                <p:spPr bwMode="auto">
                  <a:xfrm>
                    <a:off x="6164" y="1219"/>
                    <a:ext cx="0" cy="2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3" name="Line 399"/>
                  <p:cNvSpPr>
                    <a:spLocks noChangeShapeType="1"/>
                  </p:cNvSpPr>
                  <p:nvPr/>
                </p:nvSpPr>
                <p:spPr bwMode="auto">
                  <a:xfrm>
                    <a:off x="6166" y="1678"/>
                    <a:ext cx="0" cy="27"/>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4" name="Line 400"/>
                  <p:cNvSpPr>
                    <a:spLocks noChangeShapeType="1"/>
                  </p:cNvSpPr>
                  <p:nvPr/>
                </p:nvSpPr>
                <p:spPr bwMode="auto">
                  <a:xfrm>
                    <a:off x="6171" y="1681"/>
                    <a:ext cx="0" cy="2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5" name="Line 401"/>
                  <p:cNvSpPr>
                    <a:spLocks noChangeShapeType="1"/>
                  </p:cNvSpPr>
                  <p:nvPr/>
                </p:nvSpPr>
                <p:spPr bwMode="auto">
                  <a:xfrm>
                    <a:off x="6166" y="1705"/>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6" name="Line 402"/>
                  <p:cNvSpPr>
                    <a:spLocks noChangeShapeType="1"/>
                  </p:cNvSpPr>
                  <p:nvPr/>
                </p:nvSpPr>
                <p:spPr bwMode="auto">
                  <a:xfrm flipV="1">
                    <a:off x="6190" y="1705"/>
                    <a:ext cx="24" cy="13"/>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7" name="Line 403"/>
                  <p:cNvSpPr>
                    <a:spLocks noChangeShapeType="1"/>
                  </p:cNvSpPr>
                  <p:nvPr/>
                </p:nvSpPr>
                <p:spPr bwMode="auto">
                  <a:xfrm flipV="1">
                    <a:off x="6190" y="1702"/>
                    <a:ext cx="18" cy="11"/>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8" name="Line 404"/>
                  <p:cNvSpPr>
                    <a:spLocks noChangeShapeType="1"/>
                  </p:cNvSpPr>
                  <p:nvPr/>
                </p:nvSpPr>
                <p:spPr bwMode="auto">
                  <a:xfrm flipH="1" flipV="1">
                    <a:off x="6190" y="1664"/>
                    <a:ext cx="24" cy="14"/>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9" name="Line 405"/>
                  <p:cNvSpPr>
                    <a:spLocks noChangeShapeType="1"/>
                  </p:cNvSpPr>
                  <p:nvPr/>
                </p:nvSpPr>
                <p:spPr bwMode="auto">
                  <a:xfrm flipH="1" flipV="1">
                    <a:off x="6190" y="1670"/>
                    <a:ext cx="18" cy="10"/>
                  </a:xfrm>
                  <a:prstGeom prst="line">
                    <a:avLst/>
                  </a:prstGeom>
                  <a:noFill/>
                  <a:ln w="7938"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9" name="Rectangle 616"/>
                <p:cNvSpPr>
                  <a:spLocks noChangeArrowheads="1"/>
                </p:cNvSpPr>
                <p:nvPr/>
              </p:nvSpPr>
              <p:spPr bwMode="auto">
                <a:xfrm>
                  <a:off x="6777038" y="4035425"/>
                  <a:ext cx="546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Time (min)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Rectangle 617"/>
                <p:cNvSpPr>
                  <a:spLocks noChangeArrowheads="1"/>
                </p:cNvSpPr>
                <p:nvPr/>
              </p:nvSpPr>
              <p:spPr bwMode="auto">
                <a:xfrm>
                  <a:off x="9929813" y="4035425"/>
                  <a:ext cx="5461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000000"/>
                      </a:solidFill>
                      <a:effectLst/>
                      <a:latin typeface="Arial" panose="020B0604020202020204" pitchFamily="34" charset="0"/>
                    </a:rPr>
                    <a:t>Time (min)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 name="Rectangle 618"/>
                <p:cNvSpPr>
                  <a:spLocks noChangeArrowheads="1"/>
                </p:cNvSpPr>
                <p:nvPr/>
              </p:nvSpPr>
              <p:spPr bwMode="auto">
                <a:xfrm>
                  <a:off x="6307138" y="3616325"/>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Rectangle 619"/>
                <p:cNvSpPr>
                  <a:spLocks noChangeArrowheads="1"/>
                </p:cNvSpPr>
                <p:nvPr/>
              </p:nvSpPr>
              <p:spPr bwMode="auto">
                <a:xfrm>
                  <a:off x="6370638" y="3641725"/>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 name="Rectangle 620"/>
                <p:cNvSpPr>
                  <a:spLocks noChangeArrowheads="1"/>
                </p:cNvSpPr>
                <p:nvPr/>
              </p:nvSpPr>
              <p:spPr bwMode="auto">
                <a:xfrm>
                  <a:off x="5824538" y="3616325"/>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 name="Rectangle 621"/>
                <p:cNvSpPr>
                  <a:spLocks noChangeArrowheads="1"/>
                </p:cNvSpPr>
                <p:nvPr/>
              </p:nvSpPr>
              <p:spPr bwMode="auto">
                <a:xfrm>
                  <a:off x="5888038" y="3641725"/>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 name="Rectangle 622"/>
                <p:cNvSpPr>
                  <a:spLocks noChangeArrowheads="1"/>
                </p:cNvSpPr>
                <p:nvPr/>
              </p:nvSpPr>
              <p:spPr bwMode="auto">
                <a:xfrm>
                  <a:off x="6434138" y="3616325"/>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 name="Rectangle 623"/>
                <p:cNvSpPr>
                  <a:spLocks noChangeArrowheads="1"/>
                </p:cNvSpPr>
                <p:nvPr/>
              </p:nvSpPr>
              <p:spPr bwMode="auto">
                <a:xfrm>
                  <a:off x="6497638" y="3641725"/>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rgbClr val="262425"/>
                      </a:solidFill>
                      <a:effectLst/>
                      <a:latin typeface="Arial" panose="020B0604020202020204" pitchFamily="34" charset="0"/>
                    </a:rPr>
                    <a:t>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7" name="Rectangle 624"/>
                <p:cNvSpPr>
                  <a:spLocks noChangeArrowheads="1"/>
                </p:cNvSpPr>
                <p:nvPr/>
              </p:nvSpPr>
              <p:spPr bwMode="auto">
                <a:xfrm>
                  <a:off x="6853238" y="3616325"/>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 name="Rectangle 625"/>
                <p:cNvSpPr>
                  <a:spLocks noChangeArrowheads="1"/>
                </p:cNvSpPr>
                <p:nvPr/>
              </p:nvSpPr>
              <p:spPr bwMode="auto">
                <a:xfrm>
                  <a:off x="6904038" y="3641725"/>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 name="Rectangle 626"/>
                <p:cNvSpPr>
                  <a:spLocks noChangeArrowheads="1"/>
                </p:cNvSpPr>
                <p:nvPr/>
              </p:nvSpPr>
              <p:spPr bwMode="auto">
                <a:xfrm>
                  <a:off x="7337425" y="3616325"/>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 name="Rectangle 627"/>
                <p:cNvSpPr>
                  <a:spLocks noChangeArrowheads="1"/>
                </p:cNvSpPr>
                <p:nvPr/>
              </p:nvSpPr>
              <p:spPr bwMode="auto">
                <a:xfrm>
                  <a:off x="7388225" y="3641725"/>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1" name="Rectangle 628"/>
                <p:cNvSpPr>
                  <a:spLocks noChangeArrowheads="1"/>
                </p:cNvSpPr>
                <p:nvPr/>
              </p:nvSpPr>
              <p:spPr bwMode="auto">
                <a:xfrm>
                  <a:off x="10082213" y="3616325"/>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 name="Rectangle 629"/>
                <p:cNvSpPr>
                  <a:spLocks noChangeArrowheads="1"/>
                </p:cNvSpPr>
                <p:nvPr/>
              </p:nvSpPr>
              <p:spPr bwMode="auto">
                <a:xfrm>
                  <a:off x="10133013" y="3641725"/>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3" name="Rectangle 630"/>
                <p:cNvSpPr>
                  <a:spLocks noChangeArrowheads="1"/>
                </p:cNvSpPr>
                <p:nvPr/>
              </p:nvSpPr>
              <p:spPr bwMode="auto">
                <a:xfrm>
                  <a:off x="9001125" y="3616325"/>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 name="Rectangle 631"/>
                <p:cNvSpPr>
                  <a:spLocks noChangeArrowheads="1"/>
                </p:cNvSpPr>
                <p:nvPr/>
              </p:nvSpPr>
              <p:spPr bwMode="auto">
                <a:xfrm>
                  <a:off x="9051925" y="3641725"/>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5" name="Rectangle 632"/>
                <p:cNvSpPr>
                  <a:spLocks noChangeArrowheads="1"/>
                </p:cNvSpPr>
                <p:nvPr/>
              </p:nvSpPr>
              <p:spPr bwMode="auto">
                <a:xfrm>
                  <a:off x="10539413" y="3616325"/>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 name="Rectangle 633"/>
                <p:cNvSpPr>
                  <a:spLocks noChangeArrowheads="1"/>
                </p:cNvSpPr>
                <p:nvPr/>
              </p:nvSpPr>
              <p:spPr bwMode="auto">
                <a:xfrm>
                  <a:off x="10590213" y="3641725"/>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 name="Rectangle 634"/>
                <p:cNvSpPr>
                  <a:spLocks noChangeArrowheads="1"/>
                </p:cNvSpPr>
                <p:nvPr/>
              </p:nvSpPr>
              <p:spPr bwMode="auto">
                <a:xfrm>
                  <a:off x="10742613" y="3616325"/>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8" name="Rectangle 635"/>
                <p:cNvSpPr>
                  <a:spLocks noChangeArrowheads="1"/>
                </p:cNvSpPr>
                <p:nvPr/>
              </p:nvSpPr>
              <p:spPr bwMode="auto">
                <a:xfrm>
                  <a:off x="10806113" y="3641725"/>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 name="Rectangle 636"/>
                <p:cNvSpPr>
                  <a:spLocks noChangeArrowheads="1"/>
                </p:cNvSpPr>
                <p:nvPr/>
              </p:nvSpPr>
              <p:spPr bwMode="auto">
                <a:xfrm>
                  <a:off x="7604125" y="2205038"/>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0" name="Rectangle 637"/>
                <p:cNvSpPr>
                  <a:spLocks noChangeArrowheads="1"/>
                </p:cNvSpPr>
                <p:nvPr/>
              </p:nvSpPr>
              <p:spPr bwMode="auto">
                <a:xfrm>
                  <a:off x="7667625" y="2230438"/>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1" name="Rectangle 638"/>
                <p:cNvSpPr>
                  <a:spLocks noChangeArrowheads="1"/>
                </p:cNvSpPr>
                <p:nvPr/>
              </p:nvSpPr>
              <p:spPr bwMode="auto">
                <a:xfrm>
                  <a:off x="7705725" y="2217738"/>
                  <a:ext cx="482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Arial" panose="020B0604020202020204" pitchFamily="34" charset="0"/>
                    </a:rPr>
                    <a:t>  298/405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 name="Rectangle 639"/>
                <p:cNvSpPr>
                  <a:spLocks noChangeArrowheads="1"/>
                </p:cNvSpPr>
                <p:nvPr/>
              </p:nvSpPr>
              <p:spPr bwMode="auto">
                <a:xfrm>
                  <a:off x="7604125" y="2078038"/>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 name="Rectangle 640"/>
                <p:cNvSpPr>
                  <a:spLocks noChangeArrowheads="1"/>
                </p:cNvSpPr>
                <p:nvPr/>
              </p:nvSpPr>
              <p:spPr bwMode="auto">
                <a:xfrm>
                  <a:off x="7667625" y="2103438"/>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 name="Rectangle 641"/>
                <p:cNvSpPr>
                  <a:spLocks noChangeArrowheads="1"/>
                </p:cNvSpPr>
                <p:nvPr/>
              </p:nvSpPr>
              <p:spPr bwMode="auto">
                <a:xfrm>
                  <a:off x="7705725" y="2090738"/>
                  <a:ext cx="482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Arial" panose="020B0604020202020204" pitchFamily="34" charset="0"/>
                    </a:rPr>
                    <a:t>  287/377</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 name="Rectangle 642"/>
                <p:cNvSpPr>
                  <a:spLocks noChangeArrowheads="1"/>
                </p:cNvSpPr>
                <p:nvPr/>
              </p:nvSpPr>
              <p:spPr bwMode="auto">
                <a:xfrm>
                  <a:off x="7604125" y="2332038"/>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 name="Rectangle 643"/>
                <p:cNvSpPr>
                  <a:spLocks noChangeArrowheads="1"/>
                </p:cNvSpPr>
                <p:nvPr/>
              </p:nvSpPr>
              <p:spPr bwMode="auto">
                <a:xfrm>
                  <a:off x="7667625" y="2357438"/>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 name="Rectangle 644"/>
                <p:cNvSpPr>
                  <a:spLocks noChangeArrowheads="1"/>
                </p:cNvSpPr>
                <p:nvPr/>
              </p:nvSpPr>
              <p:spPr bwMode="auto">
                <a:xfrm>
                  <a:off x="7705725" y="2344738"/>
                  <a:ext cx="432811" cy="12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262425"/>
                      </a:solidFill>
                      <a:effectLst/>
                      <a:latin typeface="Arial" panose="020B0604020202020204" pitchFamily="34" charset="0"/>
                    </a:rPr>
                    <a:t>  320/430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8" name="Rectangle 645"/>
                <p:cNvSpPr>
                  <a:spLocks noChangeArrowheads="1"/>
                </p:cNvSpPr>
                <p:nvPr/>
              </p:nvSpPr>
              <p:spPr bwMode="auto">
                <a:xfrm>
                  <a:off x="7604125" y="2459038"/>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 name="Rectangle 646"/>
                <p:cNvSpPr>
                  <a:spLocks noChangeArrowheads="1"/>
                </p:cNvSpPr>
                <p:nvPr/>
              </p:nvSpPr>
              <p:spPr bwMode="auto">
                <a:xfrm>
                  <a:off x="7667625" y="2484438"/>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0" name="Rectangle 647"/>
                <p:cNvSpPr>
                  <a:spLocks noChangeArrowheads="1"/>
                </p:cNvSpPr>
                <p:nvPr/>
              </p:nvSpPr>
              <p:spPr bwMode="auto">
                <a:xfrm>
                  <a:off x="7705725" y="2471738"/>
                  <a:ext cx="482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262425"/>
                      </a:solidFill>
                      <a:effectLst/>
                      <a:latin typeface="Arial" panose="020B0604020202020204" pitchFamily="34" charset="0"/>
                    </a:rPr>
                    <a:t>  287/391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1" name="Rectangle 648"/>
                <p:cNvSpPr>
                  <a:spLocks noChangeArrowheads="1"/>
                </p:cNvSpPr>
                <p:nvPr/>
              </p:nvSpPr>
              <p:spPr bwMode="auto">
                <a:xfrm>
                  <a:off x="7604125" y="2573338"/>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262425"/>
                      </a:solidFill>
                      <a:effectLst/>
                      <a:latin typeface="Symbol" panose="05050102010706020507" pitchFamily="18" charset="2"/>
                    </a:rPr>
                    <a:t>l</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2" name="Rectangle 649"/>
                <p:cNvSpPr>
                  <a:spLocks noChangeArrowheads="1"/>
                </p:cNvSpPr>
                <p:nvPr/>
              </p:nvSpPr>
              <p:spPr bwMode="auto">
                <a:xfrm>
                  <a:off x="7667625" y="2598738"/>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3" name="Rectangle 650"/>
                <p:cNvSpPr>
                  <a:spLocks noChangeArrowheads="1"/>
                </p:cNvSpPr>
                <p:nvPr/>
              </p:nvSpPr>
              <p:spPr bwMode="auto">
                <a:xfrm>
                  <a:off x="7299325" y="1885950"/>
                  <a:ext cx="1182687"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Arial" panose="020B0604020202020204" pitchFamily="34" charset="0"/>
                    </a:rPr>
                    <a:t>Excitation/Emission (nm)</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 name="Rectangle 651"/>
                <p:cNvSpPr>
                  <a:spLocks noChangeArrowheads="1"/>
                </p:cNvSpPr>
                <p:nvPr/>
              </p:nvSpPr>
              <p:spPr bwMode="auto">
                <a:xfrm>
                  <a:off x="10577513" y="2205038"/>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5" name="Rectangle 652"/>
                <p:cNvSpPr>
                  <a:spLocks noChangeArrowheads="1"/>
                </p:cNvSpPr>
                <p:nvPr/>
              </p:nvSpPr>
              <p:spPr bwMode="auto">
                <a:xfrm>
                  <a:off x="10628313" y="2230438"/>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 name="Rectangle 653"/>
                <p:cNvSpPr>
                  <a:spLocks noChangeArrowheads="1"/>
                </p:cNvSpPr>
                <p:nvPr/>
              </p:nvSpPr>
              <p:spPr bwMode="auto">
                <a:xfrm>
                  <a:off x="10666413" y="2217738"/>
                  <a:ext cx="482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Arial" panose="020B0604020202020204" pitchFamily="34" charset="0"/>
                    </a:rPr>
                    <a:t>  395/435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 name="Rectangle 654"/>
                <p:cNvSpPr>
                  <a:spLocks noChangeArrowheads="1"/>
                </p:cNvSpPr>
                <p:nvPr/>
              </p:nvSpPr>
              <p:spPr bwMode="auto">
                <a:xfrm>
                  <a:off x="10577513" y="2078038"/>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8" name="Rectangle 655"/>
                <p:cNvSpPr>
                  <a:spLocks noChangeArrowheads="1"/>
                </p:cNvSpPr>
                <p:nvPr/>
              </p:nvSpPr>
              <p:spPr bwMode="auto">
                <a:xfrm>
                  <a:off x="10628313" y="2103438"/>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 name="Rectangle 656"/>
                <p:cNvSpPr>
                  <a:spLocks noChangeArrowheads="1"/>
                </p:cNvSpPr>
                <p:nvPr/>
              </p:nvSpPr>
              <p:spPr bwMode="auto">
                <a:xfrm>
                  <a:off x="10666413" y="2090738"/>
                  <a:ext cx="482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Arial" panose="020B0604020202020204" pitchFamily="34" charset="0"/>
                    </a:rPr>
                    <a:t>  370/420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0" name="Rectangle 657"/>
                <p:cNvSpPr>
                  <a:spLocks noChangeArrowheads="1"/>
                </p:cNvSpPr>
                <p:nvPr/>
              </p:nvSpPr>
              <p:spPr bwMode="auto">
                <a:xfrm>
                  <a:off x="10577513" y="2332038"/>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 name="Rectangle 658"/>
                <p:cNvSpPr>
                  <a:spLocks noChangeArrowheads="1"/>
                </p:cNvSpPr>
                <p:nvPr/>
              </p:nvSpPr>
              <p:spPr bwMode="auto">
                <a:xfrm>
                  <a:off x="10628313" y="2357438"/>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2" name="Rectangle 659"/>
                <p:cNvSpPr>
                  <a:spLocks noChangeArrowheads="1"/>
                </p:cNvSpPr>
                <p:nvPr/>
              </p:nvSpPr>
              <p:spPr bwMode="auto">
                <a:xfrm>
                  <a:off x="10666413" y="2344738"/>
                  <a:ext cx="432811" cy="12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262425"/>
                      </a:solidFill>
                      <a:effectLst/>
                      <a:latin typeface="Arial" panose="020B0604020202020204" pitchFamily="34" charset="0"/>
                    </a:rPr>
                    <a:t>  334/464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3" name="Rectangle 660"/>
                <p:cNvSpPr>
                  <a:spLocks noChangeArrowheads="1"/>
                </p:cNvSpPr>
                <p:nvPr/>
              </p:nvSpPr>
              <p:spPr bwMode="auto">
                <a:xfrm>
                  <a:off x="10577513" y="2459038"/>
                  <a:ext cx="1143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Symbol" panose="05050102010706020507" pitchFamily="18" charset="2"/>
                    </a:rPr>
                    <a:t>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 name="Rectangle 661"/>
                <p:cNvSpPr>
                  <a:spLocks noChangeArrowheads="1"/>
                </p:cNvSpPr>
                <p:nvPr/>
              </p:nvSpPr>
              <p:spPr bwMode="auto">
                <a:xfrm>
                  <a:off x="10628313" y="2484438"/>
                  <a:ext cx="76200" cy="10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rgbClr val="262425"/>
                      </a:solidFill>
                      <a:effectLst/>
                      <a:latin typeface="Arial" panose="020B0604020202020204" pitchFamily="34" charset="0"/>
                    </a:rPr>
                    <a:t>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5" name="Rectangle 662"/>
                <p:cNvSpPr>
                  <a:spLocks noChangeArrowheads="1"/>
                </p:cNvSpPr>
                <p:nvPr/>
              </p:nvSpPr>
              <p:spPr bwMode="auto">
                <a:xfrm>
                  <a:off x="10666413" y="2471738"/>
                  <a:ext cx="482600"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Arial" panose="020B0604020202020204" pitchFamily="34" charset="0"/>
                    </a:rPr>
                    <a:t>  312/454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6" name="Rectangle 663"/>
                <p:cNvSpPr>
                  <a:spLocks noChangeArrowheads="1"/>
                </p:cNvSpPr>
                <p:nvPr/>
              </p:nvSpPr>
              <p:spPr bwMode="auto">
                <a:xfrm>
                  <a:off x="10260013" y="1885950"/>
                  <a:ext cx="1182687" cy="13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62425"/>
                      </a:solidFill>
                      <a:effectLst/>
                      <a:latin typeface="Arial" panose="020B0604020202020204" pitchFamily="34" charset="0"/>
                    </a:rPr>
                    <a:t>Excitation/Emission (nm)</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7" name="Line 664"/>
                <p:cNvSpPr>
                  <a:spLocks noChangeShapeType="1"/>
                </p:cNvSpPr>
                <p:nvPr/>
              </p:nvSpPr>
              <p:spPr bwMode="auto">
                <a:xfrm flipH="1" flipV="1">
                  <a:off x="6313488" y="3155950"/>
                  <a:ext cx="53975" cy="9525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Line 665"/>
                <p:cNvSpPr>
                  <a:spLocks noChangeShapeType="1"/>
                </p:cNvSpPr>
                <p:nvPr/>
              </p:nvSpPr>
              <p:spPr bwMode="auto">
                <a:xfrm flipV="1">
                  <a:off x="6448425" y="3008313"/>
                  <a:ext cx="0" cy="13970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Line 666"/>
                <p:cNvSpPr>
                  <a:spLocks noChangeShapeType="1"/>
                </p:cNvSpPr>
                <p:nvPr/>
              </p:nvSpPr>
              <p:spPr bwMode="auto">
                <a:xfrm flipV="1">
                  <a:off x="6616700" y="2722563"/>
                  <a:ext cx="26987" cy="10160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Line 667"/>
                <p:cNvSpPr>
                  <a:spLocks noChangeShapeType="1"/>
                </p:cNvSpPr>
                <p:nvPr/>
              </p:nvSpPr>
              <p:spPr bwMode="auto">
                <a:xfrm flipV="1">
                  <a:off x="7459663" y="3262313"/>
                  <a:ext cx="0" cy="144463"/>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Line 668"/>
                <p:cNvSpPr>
                  <a:spLocks noChangeShapeType="1"/>
                </p:cNvSpPr>
                <p:nvPr/>
              </p:nvSpPr>
              <p:spPr bwMode="auto">
                <a:xfrm flipH="1" flipV="1">
                  <a:off x="9348788" y="2719388"/>
                  <a:ext cx="158750" cy="274638"/>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Line 669"/>
                <p:cNvSpPr>
                  <a:spLocks noChangeShapeType="1"/>
                </p:cNvSpPr>
                <p:nvPr/>
              </p:nvSpPr>
              <p:spPr bwMode="auto">
                <a:xfrm flipV="1">
                  <a:off x="9588500" y="2398713"/>
                  <a:ext cx="0" cy="436563"/>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Line 670"/>
                <p:cNvSpPr>
                  <a:spLocks noChangeShapeType="1"/>
                </p:cNvSpPr>
                <p:nvPr/>
              </p:nvSpPr>
              <p:spPr bwMode="auto">
                <a:xfrm flipV="1">
                  <a:off x="9771063" y="2749550"/>
                  <a:ext cx="58737" cy="223838"/>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Line 671"/>
                <p:cNvSpPr>
                  <a:spLocks noChangeShapeType="1"/>
                </p:cNvSpPr>
                <p:nvPr/>
              </p:nvSpPr>
              <p:spPr bwMode="auto">
                <a:xfrm flipV="1">
                  <a:off x="10433050" y="2909888"/>
                  <a:ext cx="0" cy="490538"/>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Line 672"/>
                <p:cNvSpPr>
                  <a:spLocks noChangeShapeType="1"/>
                </p:cNvSpPr>
                <p:nvPr/>
              </p:nvSpPr>
              <p:spPr bwMode="auto">
                <a:xfrm flipV="1">
                  <a:off x="10968038" y="2919413"/>
                  <a:ext cx="0" cy="401638"/>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Line 673"/>
                <p:cNvSpPr>
                  <a:spLocks noChangeShapeType="1"/>
                </p:cNvSpPr>
                <p:nvPr/>
              </p:nvSpPr>
              <p:spPr bwMode="auto">
                <a:xfrm flipV="1">
                  <a:off x="11107738" y="3087688"/>
                  <a:ext cx="61912" cy="233363"/>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Line 674"/>
                <p:cNvSpPr>
                  <a:spLocks noChangeShapeType="1"/>
                </p:cNvSpPr>
                <p:nvPr/>
              </p:nvSpPr>
              <p:spPr bwMode="auto">
                <a:xfrm flipV="1">
                  <a:off x="10687050" y="3221038"/>
                  <a:ext cx="0" cy="122238"/>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Line 675"/>
                <p:cNvSpPr>
                  <a:spLocks noChangeShapeType="1"/>
                </p:cNvSpPr>
                <p:nvPr/>
              </p:nvSpPr>
              <p:spPr bwMode="auto">
                <a:xfrm flipV="1">
                  <a:off x="9726613" y="2141538"/>
                  <a:ext cx="0" cy="222250"/>
                </a:xfrm>
                <a:prstGeom prst="line">
                  <a:avLst/>
                </a:prstGeom>
                <a:noFill/>
                <a:ln w="11113" cap="flat">
                  <a:solidFill>
                    <a:srgbClr val="262425"/>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6" name="Rectangle 647"/>
                <p:cNvSpPr>
                  <a:spLocks noChangeArrowheads="1"/>
                </p:cNvSpPr>
                <p:nvPr/>
              </p:nvSpPr>
              <p:spPr bwMode="auto">
                <a:xfrm>
                  <a:off x="7701101" y="2596247"/>
                  <a:ext cx="432811" cy="12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262425"/>
                      </a:solidFill>
                      <a:effectLst/>
                      <a:latin typeface="Arial" panose="020B0604020202020204" pitchFamily="34" charset="0"/>
                    </a:rPr>
                    <a:t>  290/380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grpSp>
      <p:pic>
        <p:nvPicPr>
          <p:cNvPr id="4" name="columns31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887200" y="6952476"/>
            <a:ext cx="609600" cy="609600"/>
          </a:xfrm>
          <a:prstGeom prst="rect">
            <a:avLst/>
          </a:prstGeom>
        </p:spPr>
      </p:pic>
      <p:sp>
        <p:nvSpPr>
          <p:cNvPr id="10" name="TextBox 9"/>
          <p:cNvSpPr txBox="1"/>
          <p:nvPr/>
        </p:nvSpPr>
        <p:spPr>
          <a:xfrm rot="16200000">
            <a:off x="5144075" y="5061569"/>
            <a:ext cx="1473480" cy="246221"/>
          </a:xfrm>
          <a:prstGeom prst="rect">
            <a:avLst/>
          </a:prstGeom>
          <a:noFill/>
        </p:spPr>
        <p:txBody>
          <a:bodyPr wrap="none" rtlCol="0">
            <a:spAutoFit/>
          </a:bodyPr>
          <a:lstStyle/>
          <a:p>
            <a:r>
              <a:rPr lang="en-US" sz="1000" dirty="0"/>
              <a:t>Absorbance Response</a:t>
            </a:r>
          </a:p>
        </p:txBody>
      </p:sp>
      <p:sp>
        <p:nvSpPr>
          <p:cNvPr id="685" name="TextBox 684"/>
          <p:cNvSpPr txBox="1"/>
          <p:nvPr/>
        </p:nvSpPr>
        <p:spPr>
          <a:xfrm rot="16200000">
            <a:off x="5100794" y="2593895"/>
            <a:ext cx="1560042" cy="246221"/>
          </a:xfrm>
          <a:prstGeom prst="rect">
            <a:avLst/>
          </a:prstGeom>
          <a:noFill/>
        </p:spPr>
        <p:txBody>
          <a:bodyPr wrap="none" rtlCol="0">
            <a:spAutoFit/>
          </a:bodyPr>
          <a:lstStyle/>
          <a:p>
            <a:r>
              <a:rPr lang="en-US" sz="1000" dirty="0"/>
              <a:t>Fluorescence Response</a:t>
            </a:r>
          </a:p>
        </p:txBody>
      </p:sp>
    </p:spTree>
    <p:custDataLst>
      <p:tags r:id="rId1"/>
    </p:custDataLst>
    <p:extLst>
      <p:ext uri="{BB962C8B-B14F-4D97-AF65-F5344CB8AC3E}">
        <p14:creationId xmlns:p14="http://schemas.microsoft.com/office/powerpoint/2010/main" val="1103322776"/>
      </p:ext>
    </p:extLst>
  </p:cSld>
  <p:clrMapOvr>
    <a:masterClrMapping/>
  </p:clrMapOvr>
  <mc:AlternateContent xmlns:mc="http://schemas.openxmlformats.org/markup-compatibility/2006" xmlns:p14="http://schemas.microsoft.com/office/powerpoint/2010/main">
    <mc:Choice Requires="p14">
      <p:transition spd="med" p14:dur="700" advTm="96740">
        <p:fade/>
      </p:transition>
    </mc:Choice>
    <mc:Fallback xmlns="">
      <p:transition spd="med" advTm="967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224"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85"/>
                                        </p:tgtEl>
                                        <p:attrNameLst>
                                          <p:attrName>style.visibility</p:attrName>
                                        </p:attrNameLst>
                                      </p:cBhvr>
                                      <p:to>
                                        <p:strVal val="visible"/>
                                      </p:to>
                                    </p:set>
                                    <p:animEffect transition="in" filter="fade">
                                      <p:cBhvr>
                                        <p:cTn id="14" dur="500"/>
                                        <p:tgtEl>
                                          <p:spTgt spid="685"/>
                                        </p:tgtEl>
                                      </p:cBhvr>
                                    </p:animEffect>
                                  </p:childTnLst>
                                </p:cTn>
                              </p:par>
                              <p:par>
                                <p:cTn id="15" presetID="10"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8" fill="hold" display="0">
                  <p:stCondLst>
                    <p:cond delay="indefinite"/>
                  </p:stCondLst>
                  <p:endCondLst>
                    <p:cond evt="onStopAudio" delay="0">
                      <p:tgtEl>
                        <p:sldTgt/>
                      </p:tgtEl>
                    </p:cond>
                  </p:endCondLst>
                </p:cTn>
                <p:tgtEl>
                  <p:spTgt spid="4"/>
                </p:tgtEl>
              </p:cMediaNode>
            </p:audio>
          </p:childTnLst>
        </p:cTn>
      </p:par>
    </p:tnLst>
    <p:bldLst>
      <p:bldP spid="68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Column Configurations</a:t>
            </a:r>
          </a:p>
        </p:txBody>
      </p:sp>
      <p:sp>
        <p:nvSpPr>
          <p:cNvPr id="3" name="Content Placeholder 2"/>
          <p:cNvSpPr>
            <a:spLocks noGrp="1"/>
          </p:cNvSpPr>
          <p:nvPr>
            <p:ph idx="1"/>
          </p:nvPr>
        </p:nvSpPr>
        <p:spPr>
          <a:xfrm>
            <a:off x="1219200" y="1368973"/>
            <a:ext cx="10363200" cy="5326117"/>
          </a:xfrm>
        </p:spPr>
        <p:txBody>
          <a:bodyPr/>
          <a:lstStyle/>
          <a:p>
            <a:pPr lvl="0"/>
            <a:r>
              <a:rPr lang="en-US" sz="2400" dirty="0"/>
              <a:t>Tubing configurations</a:t>
            </a:r>
          </a:p>
          <a:p>
            <a:pPr lvl="1"/>
            <a:r>
              <a:rPr lang="en-US" sz="1800" dirty="0"/>
              <a:t>4.6 mm i.d. → conventional applications; flow 1 mL /min to 2 mL /min</a:t>
            </a:r>
          </a:p>
          <a:p>
            <a:pPr lvl="1"/>
            <a:r>
              <a:rPr lang="en-US" sz="1800" dirty="0"/>
              <a:t>2 mm to 3 mm i.d.  → LC/MS; flow 0.25 mL /min to 1 mL/min</a:t>
            </a:r>
          </a:p>
          <a:p>
            <a:pPr lvl="1"/>
            <a:r>
              <a:rPr lang="en-US" sz="1800" dirty="0"/>
              <a:t>1 mm i.d. → microbore; flow 50 mL /min to 100 </a:t>
            </a:r>
            <a:r>
              <a:rPr lang="en-US" sz="1800" dirty="0">
                <a:latin typeface="Arial" panose="020B0604020202020204" pitchFamily="34" charset="0"/>
                <a:cs typeface="Arial" panose="020B0604020202020204" pitchFamily="34" charset="0"/>
              </a:rPr>
              <a:t>µL/min</a:t>
            </a:r>
          </a:p>
          <a:p>
            <a:pPr lvl="1"/>
            <a:endParaRPr lang="en-US" sz="1800" dirty="0"/>
          </a:p>
          <a:p>
            <a:pPr marL="0" lvl="0" indent="0">
              <a:buNone/>
            </a:pPr>
            <a:r>
              <a:rPr lang="en-US" sz="2400" dirty="0"/>
              <a:t>Example: for conversion of a method from 4.6 mm → 2 mm i.d. column, decrease the flow rate by a factor of about 5:</a:t>
            </a:r>
          </a:p>
          <a:p>
            <a:pPr lvl="0"/>
            <a:endParaRPr lang="en-US" sz="2400" dirty="0"/>
          </a:p>
          <a:p>
            <a:pPr lvl="0"/>
            <a:endParaRPr lang="en-US" sz="2400" dirty="0"/>
          </a:p>
          <a:p>
            <a:pPr marL="0" lvl="0" indent="0">
              <a:buNone/>
            </a:pPr>
            <a:endParaRPr lang="en-US" sz="2400" dirty="0"/>
          </a:p>
          <a:p>
            <a:pPr lvl="0"/>
            <a:r>
              <a:rPr lang="en-US" sz="2400" dirty="0"/>
              <a:t>Substrates:  </a:t>
            </a:r>
          </a:p>
          <a:p>
            <a:pPr lvl="1"/>
            <a:r>
              <a:rPr lang="en-US" sz="1800" dirty="0"/>
              <a:t>totally porous silica:  &lt;2 </a:t>
            </a:r>
            <a:r>
              <a:rPr lang="en-US" sz="1800" dirty="0">
                <a:latin typeface="Arial" panose="020B0604020202020204" pitchFamily="34" charset="0"/>
                <a:cs typeface="Arial" panose="020B0604020202020204" pitchFamily="34" charset="0"/>
              </a:rPr>
              <a:t>µm to 5</a:t>
            </a:r>
            <a:r>
              <a:rPr lang="en-US" sz="1800" dirty="0"/>
              <a:t> </a:t>
            </a:r>
            <a:r>
              <a:rPr lang="en-US" sz="1800" dirty="0">
                <a:latin typeface="Arial" panose="020B0604020202020204" pitchFamily="34" charset="0"/>
                <a:cs typeface="Arial" panose="020B0604020202020204" pitchFamily="34" charset="0"/>
              </a:rPr>
              <a:t>µm diameter</a:t>
            </a:r>
            <a:endParaRPr lang="en-US" sz="1800" dirty="0"/>
          </a:p>
          <a:p>
            <a:pPr lvl="1"/>
            <a:r>
              <a:rPr lang="en-US" sz="1800" dirty="0"/>
              <a:t>core shell technology</a:t>
            </a:r>
          </a:p>
          <a:p>
            <a:endParaRPr lang="en-US" sz="2400" dirty="0"/>
          </a:p>
        </p:txBody>
      </p:sp>
      <p:pic>
        <p:nvPicPr>
          <p:cNvPr id="4" name="Picture 4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91000" y="4317508"/>
            <a:ext cx="3810000" cy="56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columns32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963769" y="6964842"/>
            <a:ext cx="609600" cy="609600"/>
          </a:xfrm>
          <a:prstGeom prst="rect">
            <a:avLst/>
          </a:prstGeom>
        </p:spPr>
      </p:pic>
    </p:spTree>
    <p:custDataLst>
      <p:tags r:id="rId1"/>
    </p:custDataLst>
    <p:extLst>
      <p:ext uri="{BB962C8B-B14F-4D97-AF65-F5344CB8AC3E}">
        <p14:creationId xmlns:p14="http://schemas.microsoft.com/office/powerpoint/2010/main" val="2551448213"/>
      </p:ext>
    </p:extLst>
  </p:cSld>
  <p:clrMapOvr>
    <a:masterClrMapping/>
  </p:clrMapOvr>
  <mc:AlternateContent xmlns:mc="http://schemas.openxmlformats.org/markup-compatibility/2006" xmlns:p14="http://schemas.microsoft.com/office/powerpoint/2010/main">
    <mc:Choice Requires="p14">
      <p:transition spd="med" p14:dur="700" advTm="131403">
        <p:fade/>
      </p:transition>
    </mc:Choice>
    <mc:Fallback xmlns="">
      <p:transition spd="med" advTm="1314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334"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Effect transition="in" filter="fade">
                                      <p:cBhvr>
                                        <p:cTn id="11" dur="500"/>
                                        <p:tgtEl>
                                          <p:spTgt spid="3">
                                            <p:txEl>
                                              <p:pRg st="5" end="5"/>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Effect transition="in" filter="fade">
                                      <p:cBhvr>
                                        <p:cTn id="19" dur="500"/>
                                        <p:tgtEl>
                                          <p:spTgt spid="3">
                                            <p:txEl>
                                              <p:pRg st="9" end="9"/>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animEffect transition="in" filter="fade">
                                      <p:cBhvr>
                                        <p:cTn id="22" dur="500"/>
                                        <p:tgtEl>
                                          <p:spTgt spid="3">
                                            <p:txEl>
                                              <p:pRg st="10" end="1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animEffect transition="in" filter="fade">
                                      <p:cBhvr>
                                        <p:cTn id="25"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6" fill="hold" display="0">
                  <p:stCondLst>
                    <p:cond delay="indefinite"/>
                  </p:stCondLst>
                  <p:endCondLst>
                    <p:cond evt="onStopAudio" delay="0">
                      <p:tgtEl>
                        <p:sldTgt/>
                      </p:tgtEl>
                    </p:cond>
                  </p:endCondLst>
                </p:cTn>
                <p:tgtEl>
                  <p:spTgt spid="5"/>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Core Shell Technology</a:t>
            </a:r>
          </a:p>
        </p:txBody>
      </p:sp>
      <p:pic>
        <p:nvPicPr>
          <p:cNvPr id="7" name="Content Placeholder 6"/>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7835900" y="1272200"/>
            <a:ext cx="2946400" cy="2779937"/>
          </a:xfrm>
          <a:effectLst>
            <a:outerShdw blurRad="50800" dist="38100" dir="2700000" algn="tl" rotWithShape="0">
              <a:prstClr val="black">
                <a:alpha val="40000"/>
              </a:prstClr>
            </a:outerShdw>
          </a:effectLst>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35900" y="4181513"/>
            <a:ext cx="2946400" cy="2095500"/>
          </a:xfrm>
          <a:prstGeom prst="rect">
            <a:avLst/>
          </a:prstGeom>
          <a:effectLst>
            <a:outerShdw blurRad="50800" dist="38100" dir="2700000" algn="tl" rotWithShape="0">
              <a:prstClr val="black">
                <a:alpha val="40000"/>
              </a:prstClr>
            </a:outerShdw>
          </a:effectLst>
        </p:spPr>
      </p:pic>
      <p:sp>
        <p:nvSpPr>
          <p:cNvPr id="9" name="TextBox 8"/>
          <p:cNvSpPr txBox="1"/>
          <p:nvPr/>
        </p:nvSpPr>
        <p:spPr>
          <a:xfrm>
            <a:off x="7762875" y="6406389"/>
            <a:ext cx="3140603" cy="338554"/>
          </a:xfrm>
          <a:prstGeom prst="rect">
            <a:avLst/>
          </a:prstGeom>
          <a:noFill/>
        </p:spPr>
        <p:txBody>
          <a:bodyPr wrap="none" rtlCol="0">
            <a:spAutoFit/>
          </a:bodyPr>
          <a:lstStyle/>
          <a:p>
            <a:r>
              <a:rPr lang="en-US" sz="1600" dirty="0"/>
              <a:t>Image credit:  Phenomenex.com</a:t>
            </a:r>
          </a:p>
        </p:txBody>
      </p:sp>
      <p:pic>
        <p:nvPicPr>
          <p:cNvPr id="28843" name="Picture 28842"/>
          <p:cNvPicPr>
            <a:picLocks noChangeAspect="1"/>
          </p:cNvPicPr>
          <p:nvPr/>
        </p:nvPicPr>
        <p:blipFill>
          <a:blip r:embed="rId8"/>
          <a:stretch>
            <a:fillRect/>
          </a:stretch>
        </p:blipFill>
        <p:spPr>
          <a:xfrm>
            <a:off x="1440824" y="2123256"/>
            <a:ext cx="5179051" cy="3857761"/>
          </a:xfrm>
          <a:prstGeom prst="rect">
            <a:avLst/>
          </a:prstGeom>
        </p:spPr>
      </p:pic>
      <p:pic>
        <p:nvPicPr>
          <p:cNvPr id="3" name="columns33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887200" y="6971082"/>
            <a:ext cx="609600" cy="609600"/>
          </a:xfrm>
          <a:prstGeom prst="rect">
            <a:avLst/>
          </a:prstGeom>
        </p:spPr>
      </p:pic>
    </p:spTree>
    <p:custDataLst>
      <p:tags r:id="rId1"/>
    </p:custDataLst>
    <p:extLst>
      <p:ext uri="{BB962C8B-B14F-4D97-AF65-F5344CB8AC3E}">
        <p14:creationId xmlns:p14="http://schemas.microsoft.com/office/powerpoint/2010/main" val="19268672"/>
      </p:ext>
    </p:extLst>
  </p:cSld>
  <p:clrMapOvr>
    <a:masterClrMapping/>
  </p:clrMapOvr>
  <mc:AlternateContent xmlns:mc="http://schemas.openxmlformats.org/markup-compatibility/2006" xmlns:p14="http://schemas.microsoft.com/office/powerpoint/2010/main">
    <mc:Choice Requires="p14">
      <p:transition spd="med" p14:dur="700" advTm="74157">
        <p:fade/>
      </p:transition>
    </mc:Choice>
    <mc:Fallback xmlns="">
      <p:transition spd="med" advTm="741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608"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nodeType="with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8" fill="hold" display="0">
                  <p:stCondLst>
                    <p:cond delay="indefinite"/>
                  </p:stCondLst>
                  <p:endCondLst>
                    <p:cond evt="onStopAudio" delay="0">
                      <p:tgtEl>
                        <p:sldTgt/>
                      </p:tgtEl>
                    </p:cond>
                  </p:endCondLst>
                </p:cTn>
                <p:tgtEl>
                  <p:spTgt spid="3"/>
                </p:tgtEl>
              </p:cMediaNode>
            </p:audio>
          </p:childTnLst>
        </p:cTn>
      </p:par>
    </p:tnLst>
    <p:bldLst>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I choose a column?</a:t>
            </a:r>
          </a:p>
        </p:txBody>
      </p:sp>
      <p:sp>
        <p:nvSpPr>
          <p:cNvPr id="3" name="Content Placeholder 2"/>
          <p:cNvSpPr>
            <a:spLocks noGrp="1"/>
          </p:cNvSpPr>
          <p:nvPr>
            <p:ph idx="1"/>
          </p:nvPr>
        </p:nvSpPr>
        <p:spPr>
          <a:xfrm>
            <a:off x="1219200" y="1314451"/>
            <a:ext cx="10363200" cy="4530725"/>
          </a:xfrm>
        </p:spPr>
        <p:txBody>
          <a:bodyPr/>
          <a:lstStyle/>
          <a:p>
            <a:r>
              <a:rPr lang="en-US" dirty="0"/>
              <a:t>Do a literature search of related applications</a:t>
            </a:r>
          </a:p>
          <a:p>
            <a:pPr lvl="1"/>
            <a:r>
              <a:rPr lang="en-US" sz="2000" dirty="0"/>
              <a:t>Critically evaluate potential methods</a:t>
            </a:r>
          </a:p>
          <a:p>
            <a:pPr lvl="1"/>
            <a:r>
              <a:rPr lang="en-US" sz="2000" dirty="0"/>
              <a:t>Identify any unique aspects of the candidate column</a:t>
            </a:r>
          </a:p>
          <a:p>
            <a:pPr lvl="2"/>
            <a:r>
              <a:rPr lang="en-US" sz="1800" dirty="0"/>
              <a:t>Column deactivation</a:t>
            </a:r>
          </a:p>
          <a:p>
            <a:pPr lvl="2"/>
            <a:r>
              <a:rPr lang="en-US" sz="1800" dirty="0"/>
              <a:t>Polar embedded functional group columns</a:t>
            </a:r>
          </a:p>
          <a:p>
            <a:pPr lvl="2"/>
            <a:r>
              <a:rPr lang="en-US" sz="1800" dirty="0"/>
              <a:t>Polar endcapped columns (high aqueous conditions)</a:t>
            </a:r>
          </a:p>
          <a:p>
            <a:pPr lvl="2"/>
            <a:r>
              <a:rPr lang="en-US" sz="1800" dirty="0"/>
              <a:t>Shape selectivity</a:t>
            </a:r>
          </a:p>
          <a:p>
            <a:pPr lvl="2"/>
            <a:r>
              <a:rPr lang="en-US" sz="1800" dirty="0"/>
              <a:t>Unique retention mechanisms</a:t>
            </a:r>
          </a:p>
          <a:p>
            <a:pPr lvl="1"/>
            <a:r>
              <a:rPr lang="en-US" sz="2000" dirty="0"/>
              <a:t>Consider other similar columns</a:t>
            </a:r>
          </a:p>
          <a:p>
            <a:pPr lvl="1"/>
            <a:r>
              <a:rPr lang="en-US" sz="2000" dirty="0"/>
              <a:t>Consider new column technology (e.g., core shell technology)</a:t>
            </a:r>
          </a:p>
          <a:p>
            <a:pPr lvl="1"/>
            <a:r>
              <a:rPr lang="en-US" sz="2000" dirty="0"/>
              <a:t>Optimize physical column specifications</a:t>
            </a:r>
          </a:p>
          <a:p>
            <a:pPr marL="457200" lvl="1" indent="0">
              <a:buNone/>
            </a:pPr>
            <a:endParaRPr lang="en-US" sz="2000" dirty="0"/>
          </a:p>
          <a:p>
            <a:r>
              <a:rPr lang="en-US" dirty="0"/>
              <a:t>Begin method development and/or validation with the candidate column</a:t>
            </a:r>
          </a:p>
        </p:txBody>
      </p:sp>
      <p:pic>
        <p:nvPicPr>
          <p:cNvPr id="4" name="columns34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887200" y="6976399"/>
            <a:ext cx="609600" cy="609600"/>
          </a:xfrm>
          <a:prstGeom prst="rect">
            <a:avLst/>
          </a:prstGeom>
        </p:spPr>
      </p:pic>
    </p:spTree>
    <p:custDataLst>
      <p:tags r:id="rId1"/>
    </p:custDataLst>
    <p:extLst>
      <p:ext uri="{BB962C8B-B14F-4D97-AF65-F5344CB8AC3E}">
        <p14:creationId xmlns:p14="http://schemas.microsoft.com/office/powerpoint/2010/main" val="1562283375"/>
      </p:ext>
    </p:extLst>
  </p:cSld>
  <p:clrMapOvr>
    <a:masterClrMapping/>
  </p:clrMapOvr>
  <mc:AlternateContent xmlns:mc="http://schemas.openxmlformats.org/markup-compatibility/2006" xmlns:p14="http://schemas.microsoft.com/office/powerpoint/2010/main">
    <mc:Choice Requires="p14">
      <p:transition spd="med" p14:dur="700" advTm="121317">
        <p:fade/>
      </p:transition>
    </mc:Choice>
    <mc:Fallback xmlns="">
      <p:transition spd="med" advTm="1213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48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fade">
                                      <p:cBhvr>
                                        <p:cTn id="38" dur="500"/>
                                        <p:tgtEl>
                                          <p:spTgt spid="3">
                                            <p:txEl>
                                              <p:pRg st="9" end="9"/>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fade">
                                      <p:cBhvr>
                                        <p:cTn id="43" dur="500"/>
                                        <p:tgtEl>
                                          <p:spTgt spid="3">
                                            <p:txEl>
                                              <p:pRg st="10" end="1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3">
                                            <p:txEl>
                                              <p:pRg st="12" end="12"/>
                                            </p:txEl>
                                          </p:spTgt>
                                        </p:tgtEl>
                                        <p:attrNameLst>
                                          <p:attrName>style.visibility</p:attrName>
                                        </p:attrNameLst>
                                      </p:cBhvr>
                                      <p:to>
                                        <p:strVal val="visible"/>
                                      </p:to>
                                    </p:set>
                                    <p:animEffect transition="in" filter="fade">
                                      <p:cBhvr>
                                        <p:cTn id="48"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49"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Online resources for column comparisons</a:t>
            </a:r>
          </a:p>
        </p:txBody>
      </p:sp>
      <p:sp>
        <p:nvSpPr>
          <p:cNvPr id="3" name="Content Placeholder 2"/>
          <p:cNvSpPr>
            <a:spLocks noGrp="1"/>
          </p:cNvSpPr>
          <p:nvPr>
            <p:ph idx="1"/>
          </p:nvPr>
        </p:nvSpPr>
        <p:spPr>
          <a:xfrm>
            <a:off x="1219200" y="1600201"/>
            <a:ext cx="10865708" cy="4530725"/>
          </a:xfrm>
        </p:spPr>
        <p:txBody>
          <a:bodyPr/>
          <a:lstStyle/>
          <a:p>
            <a:r>
              <a:rPr lang="en-US" sz="1800" dirty="0"/>
              <a:t>Online column comparison for &gt;600 columns:  </a:t>
            </a:r>
            <a:r>
              <a:rPr lang="en-US" sz="1800" dirty="0">
                <a:hlinkClick r:id="rId5"/>
              </a:rPr>
              <a:t>http://www.hplccolumns.org/database/compare.php</a:t>
            </a:r>
            <a:endParaRPr lang="en-US" sz="1800" dirty="0">
              <a:hlinkClick r:id="rId6"/>
            </a:endParaRPr>
          </a:p>
          <a:p>
            <a:r>
              <a:rPr lang="en-US" sz="1800" dirty="0"/>
              <a:t>USP column equivalency application:  </a:t>
            </a:r>
            <a:r>
              <a:rPr lang="en-US" sz="1800" dirty="0">
                <a:hlinkClick r:id="rId7"/>
              </a:rPr>
              <a:t>http://apps.usp.org/app/USPNF/columnsDB.html</a:t>
            </a:r>
            <a:endParaRPr lang="en-US" sz="1800" dirty="0"/>
          </a:p>
          <a:p>
            <a:endParaRPr lang="en-US" sz="1800" dirty="0"/>
          </a:p>
          <a:p>
            <a:endParaRPr lang="en-US" sz="1800" dirty="0"/>
          </a:p>
          <a:p>
            <a:r>
              <a:rPr lang="en-US" sz="1800" dirty="0"/>
              <a:t>Commercial Resources (column comparisons)</a:t>
            </a:r>
          </a:p>
          <a:p>
            <a:pPr lvl="1"/>
            <a:r>
              <a:rPr lang="en-US" sz="1600" dirty="0">
                <a:hlinkClick r:id="rId8"/>
              </a:rPr>
              <a:t>ACE / MacMod</a:t>
            </a:r>
            <a:endParaRPr lang="en-US" sz="1600" dirty="0"/>
          </a:p>
          <a:p>
            <a:pPr lvl="1"/>
            <a:r>
              <a:rPr lang="en-US" sz="1600" dirty="0">
                <a:hlinkClick r:id="rId9"/>
              </a:rPr>
              <a:t>Agilent </a:t>
            </a:r>
            <a:endParaRPr lang="en-US" sz="1600" dirty="0"/>
          </a:p>
          <a:p>
            <a:pPr lvl="1"/>
            <a:r>
              <a:rPr lang="en-US" sz="1600" dirty="0">
                <a:hlinkClick r:id="rId10"/>
              </a:rPr>
              <a:t>Grace </a:t>
            </a:r>
            <a:endParaRPr lang="en-US" sz="1600" dirty="0"/>
          </a:p>
          <a:p>
            <a:pPr lvl="1"/>
            <a:r>
              <a:rPr lang="en-US" sz="1600" dirty="0">
                <a:hlinkClick r:id="rId11"/>
              </a:rPr>
              <a:t>Lifescience </a:t>
            </a:r>
            <a:endParaRPr lang="en-US" sz="1600" dirty="0"/>
          </a:p>
          <a:p>
            <a:pPr lvl="1"/>
            <a:r>
              <a:rPr lang="en-US" sz="1600" dirty="0">
                <a:hlinkClick r:id="rId12"/>
              </a:rPr>
              <a:t>Phenomenex</a:t>
            </a:r>
            <a:endParaRPr lang="en-US" sz="1600" dirty="0">
              <a:hlinkClick r:id="rId13"/>
            </a:endParaRPr>
          </a:p>
          <a:p>
            <a:pPr lvl="1"/>
            <a:r>
              <a:rPr lang="en-US" sz="1600" dirty="0">
                <a:hlinkClick r:id="rId13"/>
              </a:rPr>
              <a:t>Restek </a:t>
            </a:r>
            <a:endParaRPr lang="en-US" sz="1600" dirty="0"/>
          </a:p>
          <a:p>
            <a:pPr lvl="1"/>
            <a:r>
              <a:rPr lang="en-US" sz="1600" dirty="0">
                <a:hlinkClick r:id="rId14"/>
              </a:rPr>
              <a:t>Thermo Scientific</a:t>
            </a:r>
            <a:endParaRPr lang="en-US" sz="1600" dirty="0"/>
          </a:p>
          <a:p>
            <a:pPr lvl="1"/>
            <a:r>
              <a:rPr lang="en-US" sz="1600" dirty="0">
                <a:hlinkClick r:id="rId15"/>
              </a:rPr>
              <a:t>Waters</a:t>
            </a:r>
            <a:endParaRPr lang="en-US" sz="1600" dirty="0"/>
          </a:p>
          <a:p>
            <a:endParaRPr lang="en-US" sz="1800" dirty="0"/>
          </a:p>
          <a:p>
            <a:endParaRPr lang="en-US" sz="1800" dirty="0"/>
          </a:p>
          <a:p>
            <a:endParaRPr lang="en-US" sz="1800" dirty="0"/>
          </a:p>
        </p:txBody>
      </p:sp>
      <p:sp>
        <p:nvSpPr>
          <p:cNvPr id="4" name="TextBox 3"/>
          <p:cNvSpPr txBox="1"/>
          <p:nvPr/>
        </p:nvSpPr>
        <p:spPr>
          <a:xfrm>
            <a:off x="1219200" y="6130926"/>
            <a:ext cx="5972175" cy="461665"/>
          </a:xfrm>
          <a:prstGeom prst="rect">
            <a:avLst/>
          </a:prstGeom>
          <a:noFill/>
        </p:spPr>
        <p:txBody>
          <a:bodyPr wrap="square" rtlCol="0">
            <a:spAutoFit/>
          </a:bodyPr>
          <a:lstStyle/>
          <a:p>
            <a:r>
              <a:rPr lang="en-US" sz="1200" dirty="0"/>
              <a:t> L. R. Snyder, J. W. Dolan and P. W. </a:t>
            </a:r>
            <a:r>
              <a:rPr lang="en-US" sz="1200" dirty="0" err="1"/>
              <a:t>Carr</a:t>
            </a:r>
            <a:r>
              <a:rPr lang="en-US" sz="1200" dirty="0"/>
              <a:t>, J. Chromatogr. A, 1060 (2004) 77-116. ("The "Hydrophobic-subtraction" Model of Reversed-phase Column Selectivity")</a:t>
            </a:r>
          </a:p>
        </p:txBody>
      </p:sp>
      <p:pic>
        <p:nvPicPr>
          <p:cNvPr id="5" name="columns35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887200" y="7005305"/>
            <a:ext cx="609600" cy="609600"/>
          </a:xfrm>
          <a:prstGeom prst="rect">
            <a:avLst/>
          </a:prstGeom>
        </p:spPr>
      </p:pic>
    </p:spTree>
    <p:extLst>
      <p:ext uri="{BB962C8B-B14F-4D97-AF65-F5344CB8AC3E}">
        <p14:creationId xmlns:p14="http://schemas.microsoft.com/office/powerpoint/2010/main" val="150476764"/>
      </p:ext>
    </p:extLst>
  </p:cSld>
  <p:clrMapOvr>
    <a:masterClrMapping/>
  </p:clrMapOvr>
  <mc:AlternateContent xmlns:mc="http://schemas.openxmlformats.org/markup-compatibility/2006" xmlns:p14="http://schemas.microsoft.com/office/powerpoint/2010/main">
    <mc:Choice Requires="p14">
      <p:transition spd="med" p14:dur="700" advTm="73000">
        <p:fade/>
      </p:transition>
    </mc:Choice>
    <mc:Fallback xmlns="">
      <p:transition spd="med" advTm="7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0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lumns36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887200" y="7040895"/>
            <a:ext cx="609600" cy="609600"/>
          </a:xfrm>
          <a:prstGeom prst="rect">
            <a:avLst/>
          </a:prstGeom>
        </p:spPr>
      </p:pic>
      <p:pic>
        <p:nvPicPr>
          <p:cNvPr id="7" name="Picture 6">
            <a:extLst>
              <a:ext uri="{FF2B5EF4-FFF2-40B4-BE49-F238E27FC236}">
                <a16:creationId xmlns:a16="http://schemas.microsoft.com/office/drawing/2014/main" id="{F3CEC3A2-764C-4773-B65F-8C2236A4D07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49514691"/>
      </p:ext>
    </p:extLst>
  </p:cSld>
  <p:clrMapOvr>
    <a:masterClrMapping/>
  </p:clrMapOvr>
  <mc:AlternateContent xmlns:mc="http://schemas.openxmlformats.org/markup-compatibility/2006" xmlns:p14="http://schemas.microsoft.com/office/powerpoint/2010/main">
    <mc:Choice Requires="p14">
      <p:transition spd="med" p14:dur="700" advTm="26000">
        <p:fade/>
      </p:transition>
    </mc:Choice>
    <mc:Fallback xmlns="">
      <p:transition spd="med" advTm="26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5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lumns37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887200" y="6983117"/>
            <a:ext cx="609600" cy="609600"/>
          </a:xfrm>
          <a:prstGeom prst="rect">
            <a:avLst/>
          </a:prstGeom>
        </p:spPr>
      </p:pic>
      <p:pic>
        <p:nvPicPr>
          <p:cNvPr id="9" name="Picture 8">
            <a:extLst>
              <a:ext uri="{FF2B5EF4-FFF2-40B4-BE49-F238E27FC236}">
                <a16:creationId xmlns:a16="http://schemas.microsoft.com/office/drawing/2014/main" id="{1A16F8D6-659D-489B-8327-166997BFB76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60385944"/>
      </p:ext>
    </p:extLst>
  </p:cSld>
  <p:clrMapOvr>
    <a:masterClrMapping/>
  </p:clrMapOvr>
  <mc:AlternateContent xmlns:mc="http://schemas.openxmlformats.org/markup-compatibility/2006" xmlns:p14="http://schemas.microsoft.com/office/powerpoint/2010/main">
    <mc:Choice Requires="p14">
      <p:transition spd="med" p14:dur="700" advTm="15000">
        <p:fade/>
      </p:transition>
    </mc:Choice>
    <mc:Fallback xmlns="">
      <p:transition spd="med" advTm="1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lumns38b">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7140146"/>
            <a:ext cx="609600" cy="609600"/>
          </a:xfrm>
          <a:prstGeom prst="rect">
            <a:avLst/>
          </a:prstGeom>
        </p:spPr>
      </p:pic>
      <p:pic>
        <p:nvPicPr>
          <p:cNvPr id="9" name="Picture 8">
            <a:extLst>
              <a:ext uri="{FF2B5EF4-FFF2-40B4-BE49-F238E27FC236}">
                <a16:creationId xmlns:a16="http://schemas.microsoft.com/office/drawing/2014/main" id="{50F86E94-BE77-4959-8A69-F744DAF24C3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37468666"/>
      </p:ext>
    </p:extLst>
  </p:cSld>
  <p:clrMapOvr>
    <a:masterClrMapping/>
  </p:clrMapOvr>
  <mc:AlternateContent xmlns:mc="http://schemas.openxmlformats.org/markup-compatibility/2006" xmlns:p14="http://schemas.microsoft.com/office/powerpoint/2010/main">
    <mc:Choice Requires="p14">
      <p:transition spd="med" p14:dur="700" advTm="18000">
        <p:fade/>
      </p:transition>
    </mc:Choice>
    <mc:Fallback xmlns="">
      <p:transition spd="med" advTm="1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lide12a.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cstate="print"/>
          <a:stretch>
            <a:fillRect/>
          </a:stretch>
        </p:blipFill>
        <p:spPr>
          <a:xfrm>
            <a:off x="12365567" y="5772150"/>
            <a:ext cx="228600" cy="228600"/>
          </a:xfrm>
          <a:prstGeom prst="rect">
            <a:avLst/>
          </a:prstGeom>
        </p:spPr>
      </p:pic>
      <p:pic>
        <p:nvPicPr>
          <p:cNvPr id="8" name="Picture 7">
            <a:extLst>
              <a:ext uri="{FF2B5EF4-FFF2-40B4-BE49-F238E27FC236}">
                <a16:creationId xmlns:a16="http://schemas.microsoft.com/office/drawing/2014/main" id="{794E8C2B-7253-48F9-8AA6-880583246F2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26546769"/>
      </p:ext>
    </p:extLst>
  </p:cSld>
  <p:clrMapOvr>
    <a:masterClrMapping/>
  </p:clrMapOvr>
  <mc:AlternateContent xmlns:mc="http://schemas.openxmlformats.org/markup-compatibility/2006" xmlns:p14="http://schemas.microsoft.com/office/powerpoint/2010/main">
    <mc:Choice Requires="p14">
      <p:transition spd="med" p14:dur="700" advTm="14000">
        <p:fade/>
      </p:transition>
    </mc:Choice>
    <mc:Fallback xmlns="">
      <p:transition spd="med" advTm="1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7.8|34.5|18"/>
</p:tagLst>
</file>

<file path=ppt/tags/tag2.xml><?xml version="1.0" encoding="utf-8"?>
<p:tagLst xmlns:a="http://schemas.openxmlformats.org/drawingml/2006/main" xmlns:r="http://schemas.openxmlformats.org/officeDocument/2006/relationships" xmlns:p="http://schemas.openxmlformats.org/presentationml/2006/main">
  <p:tag name="TIMING" val="|7.4|14.6|7|5.3|5"/>
</p:tagLst>
</file>

<file path=ppt/tags/tag3.xml><?xml version="1.0" encoding="utf-8"?>
<p:tagLst xmlns:a="http://schemas.openxmlformats.org/drawingml/2006/main" xmlns:r="http://schemas.openxmlformats.org/officeDocument/2006/relationships" xmlns:p="http://schemas.openxmlformats.org/presentationml/2006/main">
  <p:tag name="TIMING" val="|12.2|22.3"/>
</p:tagLst>
</file>

<file path=ppt/tags/tag4.xml><?xml version="1.0" encoding="utf-8"?>
<p:tagLst xmlns:a="http://schemas.openxmlformats.org/drawingml/2006/main" xmlns:r="http://schemas.openxmlformats.org/officeDocument/2006/relationships" xmlns:p="http://schemas.openxmlformats.org/presentationml/2006/main">
  <p:tag name="TIMING" val="|14.9|50.6|24.6"/>
</p:tagLst>
</file>

<file path=ppt/tags/tag5.xml><?xml version="1.0" encoding="utf-8"?>
<p:tagLst xmlns:a="http://schemas.openxmlformats.org/drawingml/2006/main" xmlns:r="http://schemas.openxmlformats.org/officeDocument/2006/relationships" xmlns:p="http://schemas.openxmlformats.org/presentationml/2006/main">
  <p:tag name="TIMING" val="|4.8|34.8|14.3"/>
</p:tagLst>
</file>

<file path=ppt/tags/tag6.xml><?xml version="1.0" encoding="utf-8"?>
<p:tagLst xmlns:a="http://schemas.openxmlformats.org/drawingml/2006/main" xmlns:r="http://schemas.openxmlformats.org/officeDocument/2006/relationships" xmlns:p="http://schemas.openxmlformats.org/presentationml/2006/main">
  <p:tag name="TIMING" val="|5.7|5.4|14.5|7.9"/>
</p:tagLst>
</file>

<file path=ppt/tags/tag7.xml><?xml version="1.0" encoding="utf-8"?>
<p:tagLst xmlns:a="http://schemas.openxmlformats.org/drawingml/2006/main" xmlns:r="http://schemas.openxmlformats.org/officeDocument/2006/relationships" xmlns:p="http://schemas.openxmlformats.org/presentationml/2006/main">
  <p:tag name="TIMING" val="|41.7|14"/>
</p:tagLst>
</file>

<file path=ppt/tags/tag8.xml><?xml version="1.0" encoding="utf-8"?>
<p:tagLst xmlns:a="http://schemas.openxmlformats.org/drawingml/2006/main" xmlns:r="http://schemas.openxmlformats.org/officeDocument/2006/relationships" xmlns:p="http://schemas.openxmlformats.org/presentationml/2006/main">
  <p:tag name="TIMING" val="|18.8|8.8"/>
</p:tagLst>
</file>

<file path=ppt/tags/tag9.xml><?xml version="1.0" encoding="utf-8"?>
<p:tagLst xmlns:a="http://schemas.openxmlformats.org/drawingml/2006/main" xmlns:r="http://schemas.openxmlformats.org/officeDocument/2006/relationships" xmlns:p="http://schemas.openxmlformats.org/presentationml/2006/main">
  <p:tag name="TIMING" val="|7.5|22.7|14.4"/>
</p:tagLst>
</file>

<file path=ppt/tags/tag10.xml><?xml version="1.0" encoding="utf-8"?>
<p:tagLst xmlns:a="http://schemas.openxmlformats.org/drawingml/2006/main" xmlns:r="http://schemas.openxmlformats.org/officeDocument/2006/relationships" xmlns:p="http://schemas.openxmlformats.org/presentationml/2006/main">
  <p:tag name="TIMING" val="|46.1|39|24|32.3"/>
</p:tagLst>
</file>

<file path=ppt/tags/tag11.xml><?xml version="1.0" encoding="utf-8"?>
<p:tagLst xmlns:a="http://schemas.openxmlformats.org/drawingml/2006/main" xmlns:r="http://schemas.openxmlformats.org/officeDocument/2006/relationships" xmlns:p="http://schemas.openxmlformats.org/presentationml/2006/main">
  <p:tag name="TIMING" val="|39.9"/>
</p:tagLst>
</file>

<file path=ppt/tags/tag12.xml><?xml version="1.0" encoding="utf-8"?>
<p:tagLst xmlns:a="http://schemas.openxmlformats.org/drawingml/2006/main" xmlns:r="http://schemas.openxmlformats.org/officeDocument/2006/relationships" xmlns:p="http://schemas.openxmlformats.org/presentationml/2006/main">
  <p:tag name="TIMING" val="|13.6|40|32.3"/>
</p:tagLst>
</file>

<file path=ppt/tags/tag13.xml><?xml version="1.0" encoding="utf-8"?>
<p:tagLst xmlns:a="http://schemas.openxmlformats.org/drawingml/2006/main" xmlns:r="http://schemas.openxmlformats.org/officeDocument/2006/relationships" xmlns:p="http://schemas.openxmlformats.org/presentationml/2006/main">
  <p:tag name="TIMING" val="|66.8"/>
</p:tagLst>
</file>

<file path=ppt/tags/tag14.xml><?xml version="1.0" encoding="utf-8"?>
<p:tagLst xmlns:a="http://schemas.openxmlformats.org/drawingml/2006/main" xmlns:r="http://schemas.openxmlformats.org/officeDocument/2006/relationships" xmlns:p="http://schemas.openxmlformats.org/presentationml/2006/main">
  <p:tag name="TIMING" val="|47.8|21.4|15.7|54.3"/>
</p:tagLst>
</file>

<file path=ppt/tags/tag15.xml><?xml version="1.0" encoding="utf-8"?>
<p:tagLst xmlns:a="http://schemas.openxmlformats.org/drawingml/2006/main" xmlns:r="http://schemas.openxmlformats.org/officeDocument/2006/relationships" xmlns:p="http://schemas.openxmlformats.org/presentationml/2006/main">
  <p:tag name="TIMING" val="|39|47.9"/>
</p:tagLst>
</file>

<file path=ppt/tags/tag16.xml><?xml version="1.0" encoding="utf-8"?>
<p:tagLst xmlns:a="http://schemas.openxmlformats.org/drawingml/2006/main" xmlns:r="http://schemas.openxmlformats.org/officeDocument/2006/relationships" xmlns:p="http://schemas.openxmlformats.org/presentationml/2006/main">
  <p:tag name="TIMING" val="|58.7|39.5"/>
</p:tagLst>
</file>

<file path=ppt/tags/tag17.xml><?xml version="1.0" encoding="utf-8"?>
<p:tagLst xmlns:a="http://schemas.openxmlformats.org/drawingml/2006/main" xmlns:r="http://schemas.openxmlformats.org/officeDocument/2006/relationships" xmlns:p="http://schemas.openxmlformats.org/presentationml/2006/main">
  <p:tag name="TIMING" val="|55"/>
</p:tagLst>
</file>

<file path=ppt/tags/tag18.xml><?xml version="1.0" encoding="utf-8"?>
<p:tagLst xmlns:a="http://schemas.openxmlformats.org/drawingml/2006/main" xmlns:r="http://schemas.openxmlformats.org/officeDocument/2006/relationships" xmlns:p="http://schemas.openxmlformats.org/presentationml/2006/main">
  <p:tag name="TIMING" val="|20.6|8.8|45.7|27.6|11.1"/>
</p:tagLst>
</file>

<file path=ppt/theme/theme1.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Layers</Template>
  <TotalTime>72517</TotalTime>
  <Words>7918</Words>
  <Application>Microsoft Office PowerPoint</Application>
  <PresentationFormat>Widescreen</PresentationFormat>
  <Paragraphs>712</Paragraphs>
  <Slides>39</Slides>
  <Notes>39</Notes>
  <HiddenSlides>0</HiddenSlides>
  <MMClips>39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Symbol</vt:lpstr>
      <vt:lpstr>Times New Roman</vt:lpstr>
      <vt:lpstr>Wingdings</vt:lpstr>
      <vt:lpstr>Layers</vt:lpstr>
      <vt:lpstr>PowerPoint Presentation</vt:lpstr>
      <vt:lpstr>PowerPoint Presentation</vt:lpstr>
      <vt:lpstr>PowerPoint Presentation</vt:lpstr>
      <vt:lpstr>Synthesis Schemes</vt:lpstr>
      <vt:lpstr>Key Features. . .</vt:lpstr>
      <vt:lpstr>PowerPoint Presentation</vt:lpstr>
      <vt:lpstr>Chromatography:  Shape Selectivity</vt:lpstr>
      <vt:lpstr>Assessing Shape Selectivity:   SRM 869b, “Column Selectivity Test Mixture”</vt:lpstr>
      <vt:lpstr>Alkyl Stationary Phases</vt:lpstr>
      <vt:lpstr>PowerPoint Presentation</vt:lpstr>
      <vt:lpstr>PowerPoint Presentation</vt:lpstr>
      <vt:lpstr>Influence of Temperature</vt:lpstr>
      <vt:lpstr>Influence of Temperature: SRM 1647d</vt:lpstr>
      <vt:lpstr>Stationary Phase Order &amp; Chromatography</vt:lpstr>
      <vt:lpstr>Molecular Descriptors of Solute Shape</vt:lpstr>
      <vt:lpstr>PowerPoint Presentation</vt:lpstr>
      <vt:lpstr>Retention Mechanisms</vt:lpstr>
      <vt:lpstr>Simulations:  Evidence of “Slot Model” ?</vt:lpstr>
      <vt:lpstr>PowerPoint Presentation</vt:lpstr>
      <vt:lpstr>PowerPoint Presentation</vt:lpstr>
      <vt:lpstr>PowerPoint Presentation</vt:lpstr>
      <vt:lpstr>PowerPoint Presentation</vt:lpstr>
      <vt:lpstr>13C CP/MAS NMR of Bonded Silica</vt:lpstr>
      <vt:lpstr>Small Angle Neutron Scattering</vt:lpstr>
      <vt:lpstr>PowerPoint Presentation</vt:lpstr>
      <vt:lpstr>PowerPoint Presentation</vt:lpstr>
      <vt:lpstr>PowerPoint Presentation</vt:lpstr>
      <vt:lpstr>Reversed-Phase Columns</vt:lpstr>
      <vt:lpstr>PowerPoint Presentation</vt:lpstr>
      <vt:lpstr>PowerPoint Presentation</vt:lpstr>
      <vt:lpstr>Normal Phase Columns</vt:lpstr>
      <vt:lpstr>Column Configurations</vt:lpstr>
      <vt:lpstr>Core Shell Technology</vt:lpstr>
      <vt:lpstr>How do I choose a column?</vt:lpstr>
      <vt:lpstr>Online resources for column comparisons</vt:lpstr>
      <vt:lpstr>PowerPoint Presentation</vt:lpstr>
      <vt:lpstr>PowerPoint Presentation</vt:lpstr>
      <vt:lpstr>PowerPoint Presentation</vt:lpstr>
      <vt:lpstr>PowerPoint Presentation</vt:lpstr>
    </vt:vector>
  </TitlesOfParts>
  <Company>NIST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Quantitation</dc:title>
  <dc:creator>Lane Sander</dc:creator>
  <cp:lastModifiedBy>Sander, Lane C. Dr. (Fed)</cp:lastModifiedBy>
  <cp:revision>779</cp:revision>
  <cp:lastPrinted>2015-09-23T18:15:38Z</cp:lastPrinted>
  <dcterms:created xsi:type="dcterms:W3CDTF">2003-06-25T13:09:07Z</dcterms:created>
  <dcterms:modified xsi:type="dcterms:W3CDTF">2017-09-21T21:03:00Z</dcterms:modified>
</cp:coreProperties>
</file>