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407" r:id="rId2"/>
    <p:sldId id="498" r:id="rId3"/>
    <p:sldId id="469" r:id="rId4"/>
    <p:sldId id="471" r:id="rId5"/>
    <p:sldId id="462" r:id="rId6"/>
    <p:sldId id="475" r:id="rId7"/>
    <p:sldId id="465" r:id="rId8"/>
    <p:sldId id="479" r:id="rId9"/>
    <p:sldId id="473" r:id="rId10"/>
    <p:sldId id="477" r:id="rId11"/>
    <p:sldId id="480" r:id="rId12"/>
    <p:sldId id="481" r:id="rId13"/>
    <p:sldId id="483" r:id="rId14"/>
    <p:sldId id="484" r:id="rId15"/>
    <p:sldId id="501" r:id="rId16"/>
    <p:sldId id="502" r:id="rId17"/>
    <p:sldId id="503" r:id="rId18"/>
    <p:sldId id="504" r:id="rId19"/>
    <p:sldId id="505" r:id="rId20"/>
    <p:sldId id="506" r:id="rId21"/>
    <p:sldId id="485" r:id="rId22"/>
    <p:sldId id="457" r:id="rId23"/>
    <p:sldId id="482" r:id="rId24"/>
    <p:sldId id="488" r:id="rId25"/>
    <p:sldId id="486" r:id="rId26"/>
    <p:sldId id="489" r:id="rId27"/>
    <p:sldId id="490" r:id="rId28"/>
    <p:sldId id="496" r:id="rId29"/>
    <p:sldId id="495" r:id="rId30"/>
    <p:sldId id="497" r:id="rId31"/>
    <p:sldId id="507" r:id="rId32"/>
    <p:sldId id="508" r:id="rId33"/>
    <p:sldId id="499" r:id="rId34"/>
    <p:sldId id="456" r:id="rId35"/>
  </p:sldIdLst>
  <p:sldSz cx="9144000" cy="6858000" type="screen4x3"/>
  <p:notesSz cx="6858000" cy="9144000"/>
  <p:custDataLst>
    <p:tags r:id="rId3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82" autoAdjust="0"/>
    <p:restoredTop sz="94660"/>
  </p:normalViewPr>
  <p:slideViewPr>
    <p:cSldViewPr>
      <p:cViewPr>
        <p:scale>
          <a:sx n="75" d="100"/>
          <a:sy n="75" d="100"/>
        </p:scale>
        <p:origin x="-1860" y="-25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gs" Target="tags/tag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2DF9920-1A71-4281-839A-6935F85BA555}" type="datetimeFigureOut">
              <a:rPr lang="en-US" smtClean="0"/>
              <a:pPr/>
              <a:t>4/25/2013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23DA361-D6E4-4145-B470-9F460BE13A6A}" type="slidenum">
              <a:rPr lang="en-US" smtClean="0"/>
              <a:pPr/>
              <a:t>‹#›</a:t>
            </a:fld>
            <a:endParaRPr lang="en-US" dirty="0"/>
          </a:p>
        </p:txBody>
      </p:sp>
    </p:spTree>
    <p:extLst>
      <p:ext uri="{BB962C8B-B14F-4D97-AF65-F5344CB8AC3E}">
        <p14:creationId xmlns="" xmlns:p14="http://schemas.microsoft.com/office/powerpoint/2010/main" val="2707085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553C728E-631E-493C-9594-53A180D43947}" type="slidenum">
              <a:rPr lang="en-US"/>
              <a:pPr/>
              <a:t>1</a:t>
            </a:fld>
            <a:endParaRPr lang="en-US"/>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defTabSz="864931" fontAlgn="base">
              <a:spcBef>
                <a:spcPct val="30000"/>
              </a:spcBef>
              <a:spcAft>
                <a:spcPct val="0"/>
              </a:spcAft>
              <a:defRPr/>
            </a:pPr>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3DA361-D6E4-4145-B470-9F460BE13A6A}"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3DA361-D6E4-4145-B470-9F460BE13A6A}"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3DA361-D6E4-4145-B470-9F460BE13A6A}"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3DA361-D6E4-4145-B470-9F460BE13A6A}"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3DA361-D6E4-4145-B470-9F460BE13A6A}"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3DA361-D6E4-4145-B470-9F460BE13A6A}"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3DA361-D6E4-4145-B470-9F460BE13A6A}"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3DA361-D6E4-4145-B470-9F460BE13A6A}"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3DA361-D6E4-4145-B470-9F460BE13A6A}"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3DA361-D6E4-4145-B470-9F460BE13A6A}" type="slidenum">
              <a:rPr lang="en-US" smtClean="0"/>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3DA361-D6E4-4145-B470-9F460BE13A6A}"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3DA361-D6E4-4145-B470-9F460BE13A6A}" type="slidenum">
              <a:rPr lang="en-US" smtClean="0"/>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3DA361-D6E4-4145-B470-9F460BE13A6A}" type="slidenum">
              <a:rPr lang="en-US" smtClean="0"/>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3DA361-D6E4-4145-B470-9F460BE13A6A}" type="slidenum">
              <a:rPr lang="en-US" smtClean="0"/>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3DA361-D6E4-4145-B470-9F460BE13A6A}" type="slidenum">
              <a:rPr lang="en-US" smtClean="0"/>
              <a:pPr/>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3DA361-D6E4-4145-B470-9F460BE13A6A}" type="slidenum">
              <a:rPr lang="en-US" smtClean="0"/>
              <a:pPr/>
              <a:t>24</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3DA361-D6E4-4145-B470-9F460BE13A6A}" type="slidenum">
              <a:rPr lang="en-US" smtClean="0"/>
              <a:pPr/>
              <a:t>25</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3DA361-D6E4-4145-B470-9F460BE13A6A}" type="slidenum">
              <a:rPr lang="en-US" smtClean="0"/>
              <a:pPr/>
              <a:t>26</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3DA361-D6E4-4145-B470-9F460BE13A6A}" type="slidenum">
              <a:rPr lang="en-US" smtClean="0"/>
              <a:pPr/>
              <a:t>27</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3DA361-D6E4-4145-B470-9F460BE13A6A}" type="slidenum">
              <a:rPr lang="en-US" smtClean="0"/>
              <a:pPr/>
              <a:t>28</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3DA361-D6E4-4145-B470-9F460BE13A6A}" type="slidenum">
              <a:rPr lang="en-US" smtClean="0"/>
              <a:pPr/>
              <a:t>29</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3DA361-D6E4-4145-B470-9F460BE13A6A}" type="slidenum">
              <a:rPr lang="en-US" smtClean="0"/>
              <a:pPr/>
              <a:t>3</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3DA361-D6E4-4145-B470-9F460BE13A6A}" type="slidenum">
              <a:rPr lang="en-US" smtClean="0"/>
              <a:pPr/>
              <a:t>30</a:t>
            </a:fld>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3DA361-D6E4-4145-B470-9F460BE13A6A}" type="slidenum">
              <a:rPr lang="en-US" smtClean="0"/>
              <a:pPr/>
              <a:t>31</a:t>
            </a:fld>
            <a:endParaRPr lang="en-US"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3DA361-D6E4-4145-B470-9F460BE13A6A}" type="slidenum">
              <a:rPr lang="en-US" smtClean="0"/>
              <a:pPr/>
              <a:t>32</a:t>
            </a:fld>
            <a:endParaRPr lang="en-U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3DA361-D6E4-4145-B470-9F460BE13A6A}" type="slidenum">
              <a:rPr lang="en-US" smtClean="0"/>
              <a:pPr/>
              <a:t>33</a:t>
            </a:fld>
            <a:endParaRPr lang="en-US"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Rot="1" noChangeAspect="1" noChangeArrowheads="1" noTextEdit="1"/>
          </p:cNvSpPr>
          <p:nvPr>
            <p:ph type="sldImg"/>
          </p:nvPr>
        </p:nvSpPr>
        <p:spPr>
          <a:ln/>
        </p:spPr>
      </p:sp>
      <p:sp>
        <p:nvSpPr>
          <p:cNvPr id="106499"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76E54E7-06D7-41DA-B86F-23A1C1AF0986}"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E76E54E7-06D7-41DA-B86F-23A1C1AF0986}"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3DA361-D6E4-4145-B470-9F460BE13A6A}"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3DA361-D6E4-4145-B470-9F460BE13A6A}"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3DA361-D6E4-4145-B470-9F460BE13A6A}"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23DA361-D6E4-4145-B470-9F460BE13A6A}"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5226892-766E-4453-AFDE-F547C3653477}" type="datetime1">
              <a:rPr lang="en-US" smtClean="0"/>
              <a:pPr/>
              <a:t>4/25/2013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BC5204-34C0-4EA2-85ED-262DF154F9F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510A87-F47E-4225-87D7-7D2F0709918A}" type="datetime1">
              <a:rPr lang="en-US" smtClean="0"/>
              <a:pPr/>
              <a:t>4/25/2013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BC5204-34C0-4EA2-85ED-262DF154F9F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EF5E72-6A5A-4B92-9DB4-D4BB16D407C0}" type="datetime1">
              <a:rPr lang="en-US" smtClean="0"/>
              <a:pPr/>
              <a:t>4/25/2013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BC5204-34C0-4EA2-85ED-262DF154F9F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5D3F15-CE8F-4CB6-BA5F-5F86A6D8BA9F}" type="datetime1">
              <a:rPr lang="en-US" smtClean="0"/>
              <a:pPr/>
              <a:t>4/25/2013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BC5204-34C0-4EA2-85ED-262DF154F9FB}" type="slidenum">
              <a:rPr lang="en-US" smtClean="0"/>
              <a:pPr/>
              <a:t>‹#›</a:t>
            </a:fld>
            <a:endParaRPr lang="en-US" dirty="0"/>
          </a:p>
        </p:txBody>
      </p:sp>
      <p:pic>
        <p:nvPicPr>
          <p:cNvPr id="7" name="Picture 6" descr="MHRI-1336-12c Symposium-GraphicForPoster-56Wx36H.jpg"/>
          <p:cNvPicPr/>
          <p:nvPr userDrawn="1"/>
        </p:nvPicPr>
        <p:blipFill>
          <a:blip r:embed="rId2" cstate="print"/>
          <a:srcRect r="12857"/>
          <a:stretch>
            <a:fillRect/>
          </a:stretch>
        </p:blipFill>
        <p:spPr>
          <a:xfrm>
            <a:off x="0" y="6400800"/>
            <a:ext cx="9144000" cy="457200"/>
          </a:xfrm>
          <a:prstGeom prst="rect">
            <a:avLst/>
          </a:prstGeom>
        </p:spPr>
      </p:pic>
      <p:pic>
        <p:nvPicPr>
          <p:cNvPr id="8" name="Picture 2" descr="C:\Users\Nicoleta Parau\AppData\Local\Microsoft\Windows\Temporary Internet Files\Content.Outlook\GE7BO914\NCHFH_Inverted.png"/>
          <p:cNvPicPr>
            <a:picLocks noChangeAspect="1" noChangeArrowheads="1"/>
          </p:cNvPicPr>
          <p:nvPr userDrawn="1"/>
        </p:nvPicPr>
        <p:blipFill>
          <a:blip r:embed="rId3" cstate="print"/>
          <a:srcRect/>
          <a:stretch>
            <a:fillRect/>
          </a:stretch>
        </p:blipFill>
        <p:spPr bwMode="auto">
          <a:xfrm>
            <a:off x="228600" y="6400800"/>
            <a:ext cx="2057400" cy="423305"/>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BECCEE4-5C06-44C0-8AFE-287A30BA1A64}" type="datetime1">
              <a:rPr lang="en-US" smtClean="0"/>
              <a:pPr/>
              <a:t>4/25/2013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BC5204-34C0-4EA2-85ED-262DF154F9F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866AB1E-5A1E-4157-9B37-BECFA52BF72B}" type="datetime1">
              <a:rPr lang="en-US" smtClean="0"/>
              <a:pPr/>
              <a:t>4/25/2013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6BC5204-34C0-4EA2-85ED-262DF154F9F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DBDACD5-1169-435B-973E-0AF2C68F3919}" type="datetime1">
              <a:rPr lang="en-US" smtClean="0"/>
              <a:pPr/>
              <a:t>4/25/2013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6BC5204-34C0-4EA2-85ED-262DF154F9F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8032A18-1431-418C-BAC0-C0AC9E798EFF}" type="datetime1">
              <a:rPr lang="en-US" smtClean="0"/>
              <a:pPr/>
              <a:t>4/25/2013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6BC5204-34C0-4EA2-85ED-262DF154F9F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F9F178-1636-4958-AE0C-C086D7389AEF}" type="datetime1">
              <a:rPr lang="en-US" smtClean="0"/>
              <a:pPr/>
              <a:t>4/25/2013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6BC5204-34C0-4EA2-85ED-262DF154F9F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571178-A184-4F1B-A531-EECE35170E07}" type="datetime1">
              <a:rPr lang="en-US" smtClean="0"/>
              <a:pPr/>
              <a:t>4/25/2013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6BC5204-34C0-4EA2-85ED-262DF154F9F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BE6AFB-EA9B-4FFA-B5EB-B61D8432EE4A}" type="datetime1">
              <a:rPr lang="en-US" smtClean="0"/>
              <a:pPr/>
              <a:t>4/25/2013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6BC5204-34C0-4EA2-85ED-262DF154F9F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A3D33E-F594-4558-8BC2-51D97092CB71}" type="datetime1">
              <a:rPr lang="en-US" smtClean="0"/>
              <a:pPr/>
              <a:t>4/25/2013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BC5204-34C0-4EA2-85ED-262DF154F9FB}" type="slidenum">
              <a:rPr lang="en-US" smtClean="0"/>
              <a:pPr/>
              <a:t>‹#›</a:t>
            </a:fld>
            <a:endParaRPr lang="en-US" dirty="0"/>
          </a:p>
        </p:txBody>
      </p:sp>
      <p:pic>
        <p:nvPicPr>
          <p:cNvPr id="7" name="Picture 6" descr="MHRI-1336-12c Symposium-GraphicForPoster-56Wx36H.jpg"/>
          <p:cNvPicPr/>
          <p:nvPr userDrawn="1"/>
        </p:nvPicPr>
        <p:blipFill>
          <a:blip r:embed="rId13" cstate="print"/>
          <a:srcRect r="12857"/>
          <a:stretch>
            <a:fillRect/>
          </a:stretch>
        </p:blipFill>
        <p:spPr>
          <a:xfrm>
            <a:off x="0" y="6400800"/>
            <a:ext cx="9144000" cy="457200"/>
          </a:xfrm>
          <a:prstGeom prst="rect">
            <a:avLst/>
          </a:prstGeom>
        </p:spPr>
      </p:pic>
      <p:pic>
        <p:nvPicPr>
          <p:cNvPr id="8" name="Picture 2" descr="C:\Users\Nicoleta Parau\AppData\Local\Microsoft\Windows\Temporary Internet Files\Content.Outlook\GE7BO914\NCHFH_Inverted.png"/>
          <p:cNvPicPr>
            <a:picLocks noChangeAspect="1" noChangeArrowheads="1"/>
          </p:cNvPicPr>
          <p:nvPr userDrawn="1"/>
        </p:nvPicPr>
        <p:blipFill>
          <a:blip r:embed="rId14" cstate="print"/>
          <a:srcRect/>
          <a:stretch>
            <a:fillRect/>
          </a:stretch>
        </p:blipFill>
        <p:spPr bwMode="auto">
          <a:xfrm>
            <a:off x="228600" y="6400800"/>
            <a:ext cx="2057400" cy="423305"/>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www.medicalhumanfactors.net/" TargetMode="External"/><Relationship Id="rId2" Type="http://schemas.openxmlformats.org/officeDocument/2006/relationships/notesSlide" Target="../notesSlides/notesSlide34.xml"/><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AutoShape 8"/>
          <p:cNvSpPr>
            <a:spLocks noChangeArrowheads="1"/>
          </p:cNvSpPr>
          <p:nvPr/>
        </p:nvSpPr>
        <p:spPr bwMode="auto">
          <a:xfrm>
            <a:off x="152400" y="1524000"/>
            <a:ext cx="8915400" cy="2209800"/>
          </a:xfrm>
          <a:prstGeom prst="roundRect">
            <a:avLst>
              <a:gd name="adj" fmla="val 50000"/>
            </a:avLst>
          </a:prstGeom>
          <a:noFill/>
          <a:ln w="38100" cmpd="dbl">
            <a:solidFill>
              <a:schemeClr val="tx2"/>
            </a:solidFill>
            <a:round/>
            <a:headEnd/>
            <a:tailEnd/>
          </a:ln>
        </p:spPr>
        <p:txBody>
          <a:bodyPr anchor="ctr"/>
          <a:lstStyle/>
          <a:p>
            <a:pPr algn="ctr"/>
            <a:r>
              <a:rPr lang="en-US" sz="4400" dirty="0" smtClean="0"/>
              <a:t>How One Industry Has Driven </a:t>
            </a:r>
          </a:p>
          <a:p>
            <a:pPr algn="ctr"/>
            <a:r>
              <a:rPr lang="en-US" sz="4400" dirty="0" smtClean="0"/>
              <a:t>Best Practice and the </a:t>
            </a:r>
          </a:p>
          <a:p>
            <a:pPr algn="ctr"/>
            <a:r>
              <a:rPr lang="en-US" sz="4400" dirty="0" smtClean="0"/>
              <a:t>Potential for Healthcare</a:t>
            </a:r>
          </a:p>
        </p:txBody>
      </p:sp>
      <p:sp>
        <p:nvSpPr>
          <p:cNvPr id="6" name="Text Box 7"/>
          <p:cNvSpPr txBox="1">
            <a:spLocks noChangeArrowheads="1"/>
          </p:cNvSpPr>
          <p:nvPr/>
        </p:nvSpPr>
        <p:spPr bwMode="auto">
          <a:xfrm>
            <a:off x="1600200" y="215443"/>
            <a:ext cx="5943600" cy="307777"/>
          </a:xfrm>
          <a:prstGeom prst="rect">
            <a:avLst/>
          </a:prstGeom>
          <a:solidFill>
            <a:srgbClr val="CCFFFF">
              <a:alpha val="66000"/>
            </a:srgbClr>
          </a:solidFill>
          <a:ln w="9525">
            <a:noFill/>
            <a:miter lim="800000"/>
            <a:headEnd/>
            <a:tailEnd/>
          </a:ln>
          <a:effectLst/>
        </p:spPr>
        <p:txBody>
          <a:bodyPr wrap="square" anchor="b">
            <a:spAutoFit/>
          </a:bodyPr>
          <a:lstStyle/>
          <a:p>
            <a:pPr algn="ctr"/>
            <a:r>
              <a:rPr lang="en-US" sz="1400" i="1" dirty="0" smtClean="0">
                <a:solidFill>
                  <a:srgbClr val="000000"/>
                </a:solidFill>
                <a:latin typeface="Arial" charset="0"/>
                <a:ea typeface="Times New Roman" pitchFamily="18" charset="0"/>
                <a:cs typeface="Arial" charset="0"/>
              </a:rPr>
              <a:t>EHR Usability &amp; Patient Safety Roundtable, April 19, 2013</a:t>
            </a:r>
            <a:endParaRPr lang="en-US" sz="1400" i="1" dirty="0">
              <a:solidFill>
                <a:srgbClr val="000000"/>
              </a:solidFill>
              <a:latin typeface="Arial" charset="0"/>
              <a:ea typeface="Times New Roman" pitchFamily="18" charset="0"/>
              <a:cs typeface="Arial" charset="0"/>
            </a:endParaRPr>
          </a:p>
        </p:txBody>
      </p:sp>
      <p:sp>
        <p:nvSpPr>
          <p:cNvPr id="11" name="AutoShape 2"/>
          <p:cNvSpPr txBox="1">
            <a:spLocks noChangeArrowheads="1"/>
          </p:cNvSpPr>
          <p:nvPr/>
        </p:nvSpPr>
        <p:spPr bwMode="auto">
          <a:xfrm>
            <a:off x="0" y="4090987"/>
            <a:ext cx="9144000" cy="2614613"/>
          </a:xfrm>
          <a:prstGeom prst="roundRect">
            <a:avLst>
              <a:gd name="adj" fmla="val 50000"/>
            </a:avLst>
          </a:prstGeom>
          <a:noFill/>
          <a:ln w="9525">
            <a:noFill/>
            <a:miter lim="800000"/>
            <a:headEnd/>
            <a:tailEnd/>
          </a:ln>
          <a:effectLst/>
        </p:spPr>
        <p:txBody>
          <a:bodyPr anchor="ctr"/>
          <a:lstStyle/>
          <a:p>
            <a:pPr algn="ctr">
              <a:defRPr/>
            </a:pPr>
            <a:r>
              <a:rPr lang="en-US" sz="3600" kern="0" dirty="0" smtClean="0">
                <a:latin typeface="+mj-lt"/>
                <a:ea typeface="+mj-ea"/>
                <a:cs typeface="+mj-cs"/>
              </a:rPr>
              <a:t>Vicki R. Lewis, PhD</a:t>
            </a:r>
          </a:p>
          <a:p>
            <a:pPr algn="ctr">
              <a:defRPr/>
            </a:pPr>
            <a:r>
              <a:rPr lang="en-US" sz="2000" kern="0" dirty="0" smtClean="0"/>
              <a:t>Scientific Director</a:t>
            </a:r>
          </a:p>
          <a:p>
            <a:pPr algn="ctr">
              <a:defRPr/>
            </a:pPr>
            <a:r>
              <a:rPr lang="en-US" sz="2000" kern="0" dirty="0" smtClean="0"/>
              <a:t>Usability Division Chief</a:t>
            </a:r>
          </a:p>
          <a:p>
            <a:pPr algn="ctr">
              <a:defRPr/>
            </a:pPr>
            <a:endParaRPr lang="en-US" sz="1400" i="1" kern="0" dirty="0" smtClean="0"/>
          </a:p>
          <a:p>
            <a:pPr algn="ctr">
              <a:defRPr/>
            </a:pPr>
            <a:endParaRPr lang="en-US" sz="2400" i="1" kern="0" dirty="0">
              <a:latin typeface="+mj-lt"/>
              <a:ea typeface="+mj-ea"/>
              <a:cs typeface="+mj-cs"/>
            </a:endParaRPr>
          </a:p>
        </p:txBody>
      </p:sp>
      <p:sp>
        <p:nvSpPr>
          <p:cNvPr id="7" name="TextBox 6"/>
          <p:cNvSpPr txBox="1"/>
          <p:nvPr/>
        </p:nvSpPr>
        <p:spPr>
          <a:xfrm>
            <a:off x="6609395" y="6412468"/>
            <a:ext cx="2534605" cy="307777"/>
          </a:xfrm>
          <a:prstGeom prst="rect">
            <a:avLst/>
          </a:prstGeom>
          <a:noFill/>
        </p:spPr>
        <p:txBody>
          <a:bodyPr wrap="none" rtlCol="0">
            <a:spAutoFit/>
          </a:bodyPr>
          <a:lstStyle/>
          <a:p>
            <a:r>
              <a:rPr lang="en-US" sz="1400" i="1" dirty="0" smtClean="0">
                <a:solidFill>
                  <a:schemeClr val="bg1"/>
                </a:solidFill>
              </a:rPr>
              <a:t>www.MedicalHumanFactors.net</a:t>
            </a:r>
            <a:endParaRPr lang="en-US" sz="1400" i="1" dirty="0">
              <a:solidFill>
                <a:schemeClr val="bg1"/>
              </a:solidFill>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Examples of NHTSA </a:t>
            </a:r>
            <a:br>
              <a:rPr lang="en-US" dirty="0" smtClean="0"/>
            </a:br>
            <a:r>
              <a:rPr lang="en-US" dirty="0" smtClean="0"/>
              <a:t>Involvement in Safety</a:t>
            </a:r>
            <a:endParaRPr lang="en-US" dirty="0"/>
          </a:p>
        </p:txBody>
      </p:sp>
      <p:sp>
        <p:nvSpPr>
          <p:cNvPr id="3" name="Content Placeholder 2"/>
          <p:cNvSpPr>
            <a:spLocks noGrp="1"/>
          </p:cNvSpPr>
          <p:nvPr>
            <p:ph idx="1"/>
          </p:nvPr>
        </p:nvSpPr>
        <p:spPr/>
        <p:txBody>
          <a:bodyPr/>
          <a:lstStyle/>
          <a:p>
            <a:r>
              <a:rPr lang="en-US" dirty="0" smtClean="0"/>
              <a:t>CHMSL: Center high-mounted safety lamp</a:t>
            </a:r>
          </a:p>
          <a:p>
            <a:r>
              <a:rPr lang="en-US" dirty="0" smtClean="0"/>
              <a:t>Mandate Electronic Stability Control</a:t>
            </a:r>
          </a:p>
          <a:p>
            <a:r>
              <a:rPr lang="en-US" dirty="0" smtClean="0"/>
              <a:t>Perform New Car Assessment Program (NCAP) Testing</a:t>
            </a:r>
          </a:p>
          <a:p>
            <a:r>
              <a:rPr lang="en-US" dirty="0" smtClean="0"/>
              <a:t>Audi 5000 unintended acceleration problem</a:t>
            </a:r>
          </a:p>
          <a:p>
            <a:r>
              <a:rPr lang="en-US" dirty="0" smtClean="0"/>
              <a:t>Ford Explorer rollover problem </a:t>
            </a:r>
          </a:p>
          <a:p>
            <a:r>
              <a:rPr lang="en-US" dirty="0" smtClean="0"/>
              <a:t>Toyota sticky accelerator pedal problem</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Back to CAMP</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did that collaboration form?</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NHTSA develops regulations to improve safety and the automotive industry wants to sell cars. </a:t>
            </a:r>
          </a:p>
          <a:p>
            <a:pPr lvl="1"/>
            <a:r>
              <a:rPr lang="en-US" dirty="0" smtClean="0"/>
              <a:t>NHTSA is responsible to the general public and wants safety features in every vehicle.</a:t>
            </a:r>
          </a:p>
          <a:p>
            <a:pPr lvl="1"/>
            <a:r>
              <a:rPr lang="en-US" dirty="0" smtClean="0"/>
              <a:t>Original Equipment Manufacturers (OEMs) like to introduce new technology slowly, first for high-end vehicles that have buyers willing to spend more to have new technology. As the price point comes down, the new technology gets introduced into the lower-end vehicles.</a:t>
            </a:r>
          </a:p>
          <a:p>
            <a:pPr lvl="1"/>
            <a:r>
              <a:rPr lang="en-US" dirty="0" smtClean="0"/>
              <a:t>A $5.00 part translates to a $1000 increase in sticker price on every vehicle. In a highly competitive, global market, this is a major consideration.</a:t>
            </a:r>
          </a:p>
          <a:p>
            <a:r>
              <a:rPr lang="en-US" dirty="0" smtClean="0"/>
              <a:t>Technology made high-end proactive safety solutions feasible and the potential to reduce crashes was real.</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Motors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In an era of exploding technology capability, and seeing the writing on the wall, a manager from GM thought that the OEMs could drive the metrics and measures to which the auto industry would be held.</a:t>
            </a:r>
          </a:p>
          <a:p>
            <a:r>
              <a:rPr lang="en-US" dirty="0" smtClean="0"/>
              <a:t>He thought the best was of doing this was to form a consortium of OEMs to conduct collaborative research to determine what the right metrics and measures should be.</a:t>
            </a:r>
          </a:p>
          <a:p>
            <a:r>
              <a:rPr lang="en-US" dirty="0" smtClean="0"/>
              <a:t>Then the OEMs could leverage their data to improve their position in negotiations.</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Uphill Climb</a:t>
            </a:r>
            <a:endParaRPr lang="en-US" dirty="0"/>
          </a:p>
        </p:txBody>
      </p:sp>
      <p:sp>
        <p:nvSpPr>
          <p:cNvPr id="3" name="Content Placeholder 2"/>
          <p:cNvSpPr>
            <a:spLocks noGrp="1"/>
          </p:cNvSpPr>
          <p:nvPr>
            <p:ph idx="1"/>
          </p:nvPr>
        </p:nvSpPr>
        <p:spPr/>
        <p:txBody>
          <a:bodyPr>
            <a:normAutofit/>
          </a:bodyPr>
          <a:lstStyle/>
          <a:p>
            <a:r>
              <a:rPr lang="en-US" dirty="0" smtClean="0"/>
              <a:t>The idea circulated around GM for 18 months before Rich and others from GM approached Ford.</a:t>
            </a:r>
          </a:p>
          <a:p>
            <a:r>
              <a:rPr lang="en-US" dirty="0" smtClean="0"/>
              <a:t>It took another two years to form the original Collaborative Agreement between GM and Ford. </a:t>
            </a:r>
          </a:p>
          <a:p>
            <a:r>
              <a:rPr lang="en-US" dirty="0" smtClean="0"/>
              <a:t>Other OEMs joined, but the director of CAMP alternates between GM and Ford.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CAMP and NHTSA Team Up</a:t>
            </a:r>
            <a:endParaRPr lang="en-US" dirty="0"/>
          </a:p>
        </p:txBody>
      </p:sp>
      <p:sp>
        <p:nvSpPr>
          <p:cNvPr id="3" name="Content Placeholder 2"/>
          <p:cNvSpPr>
            <a:spLocks noGrp="1"/>
          </p:cNvSpPr>
          <p:nvPr>
            <p:ph idx="1"/>
          </p:nvPr>
        </p:nvSpPr>
        <p:spPr/>
        <p:txBody>
          <a:bodyPr>
            <a:normAutofit lnSpcReduction="10000"/>
          </a:bodyPr>
          <a:lstStyle/>
          <a:p>
            <a:r>
              <a:rPr lang="en-US" dirty="0" smtClean="0"/>
              <a:t>Once the consortium came into place, both CAMP and NHTSA recognized the potential of working together.</a:t>
            </a:r>
          </a:p>
          <a:p>
            <a:pPr lvl="1"/>
            <a:r>
              <a:rPr lang="en-US" dirty="0" smtClean="0"/>
              <a:t>By forming </a:t>
            </a:r>
            <a:r>
              <a:rPr lang="en-US" dirty="0" err="1" smtClean="0"/>
              <a:t>collaboratives</a:t>
            </a:r>
            <a:r>
              <a:rPr lang="en-US" dirty="0" smtClean="0"/>
              <a:t> that included academia and independent evaluators, NHTSA and CAMP would end up on the same page with regard to the research to support the regulation.</a:t>
            </a:r>
          </a:p>
          <a:p>
            <a:pPr lvl="1"/>
            <a:r>
              <a:rPr lang="en-US" dirty="0" smtClean="0"/>
              <a:t>The Collaborative Agreement language between OEMs flows down to any Cooperative Agreement between CAMP and NHTSA.</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Why the Federal Government Funded CAMP</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Simple Answer</a:t>
            </a:r>
            <a:endParaRPr lang="en-US" dirty="0"/>
          </a:p>
        </p:txBody>
      </p:sp>
      <p:sp>
        <p:nvSpPr>
          <p:cNvPr id="3" name="Content Placeholder 2"/>
          <p:cNvSpPr>
            <a:spLocks noGrp="1"/>
          </p:cNvSpPr>
          <p:nvPr>
            <p:ph idx="1"/>
          </p:nvPr>
        </p:nvSpPr>
        <p:spPr/>
        <p:txBody>
          <a:bodyPr/>
          <a:lstStyle/>
          <a:p>
            <a:r>
              <a:rPr lang="en-US" dirty="0" smtClean="0"/>
              <a:t>It is the fastest and most cost effective approach to improving safety.</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Involved Answer</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Initiatives like Connected Vehicle Research are extremely complex are require infrastructure in the roadway and vehicles, and a robust communication system. </a:t>
            </a:r>
          </a:p>
          <a:p>
            <a:pPr lvl="1"/>
            <a:r>
              <a:rPr lang="en-US" dirty="0" smtClean="0"/>
              <a:t>i.e., there are many partners.</a:t>
            </a:r>
          </a:p>
          <a:p>
            <a:r>
              <a:rPr lang="en-US" dirty="0" smtClean="0"/>
              <a:t>The safety consequences of poor design are immense.</a:t>
            </a:r>
          </a:p>
          <a:p>
            <a:r>
              <a:rPr lang="en-US" dirty="0" smtClean="0"/>
              <a:t>The technology would take many, many more years to get introduced without collaboration.</a:t>
            </a:r>
          </a:p>
          <a:p>
            <a:pPr lvl="1"/>
            <a:r>
              <a:rPr lang="en-US" dirty="0" smtClean="0"/>
              <a:t>V2V and V2I</a:t>
            </a:r>
          </a:p>
          <a:p>
            <a:pPr lvl="2"/>
            <a:r>
              <a:rPr lang="en-US" dirty="0" smtClean="0"/>
              <a:t>Amazing potential</a:t>
            </a:r>
          </a:p>
          <a:p>
            <a:pPr lvl="2"/>
            <a:r>
              <a:rPr lang="en-US" dirty="0" smtClean="0"/>
              <a:t>Safer</a:t>
            </a:r>
          </a:p>
          <a:p>
            <a:pPr lvl="2"/>
            <a:r>
              <a:rPr lang="en-US" dirty="0" smtClean="0"/>
              <a:t>Fewer crashes</a:t>
            </a:r>
          </a:p>
          <a:p>
            <a:pPr lvl="2"/>
            <a:r>
              <a:rPr lang="en-US" dirty="0" smtClean="0"/>
              <a:t>Greener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NHTSA and CAMP</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NHTSA would provide large funding, e.g., $25M and require 35% cost share.</a:t>
            </a:r>
          </a:p>
          <a:p>
            <a:pPr lvl="1"/>
            <a:r>
              <a:rPr lang="en-US" dirty="0" smtClean="0"/>
              <a:t>NHTSA wants to know the OEMs are invested.</a:t>
            </a:r>
          </a:p>
          <a:p>
            <a:r>
              <a:rPr lang="en-US" dirty="0" smtClean="0"/>
              <a:t>CAMP allows the companies to work together AND each company would pays their portion of the cost share.</a:t>
            </a:r>
          </a:p>
          <a:p>
            <a:r>
              <a:rPr lang="en-US" dirty="0" smtClean="0"/>
              <a:t>The collaboration speeds the timeline of the innovation.</a:t>
            </a:r>
          </a:p>
          <a:p>
            <a:pPr lvl="1"/>
            <a:r>
              <a:rPr lang="en-US" dirty="0" smtClean="0"/>
              <a:t>e.g., CAMP can’t control what state DOTs will put into a roadway infrastructure, the timeline of rollout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0" y="304800"/>
            <a:ext cx="5410200" cy="1905000"/>
          </a:xfrm>
        </p:spPr>
        <p:txBody>
          <a:bodyPr>
            <a:normAutofit/>
          </a:bodyPr>
          <a:lstStyle/>
          <a:p>
            <a:r>
              <a:rPr lang="en-US" sz="2400" dirty="0" smtClean="0"/>
              <a:t>Creating “liquid information”</a:t>
            </a:r>
          </a:p>
          <a:p>
            <a:r>
              <a:rPr lang="en-US" sz="2400" dirty="0" smtClean="0"/>
              <a:t>Data exchange standards</a:t>
            </a:r>
          </a:p>
          <a:p>
            <a:r>
              <a:rPr lang="en-US" sz="2400" dirty="0" smtClean="0"/>
              <a:t>41% of hospital EHR market share</a:t>
            </a:r>
          </a:p>
          <a:p>
            <a:r>
              <a:rPr lang="en-US" sz="2400" dirty="0" smtClean="0"/>
              <a:t>23% of ambulatory EHR market share</a:t>
            </a:r>
            <a:endParaRPr lang="en-US" sz="2400" dirty="0"/>
          </a:p>
        </p:txBody>
      </p:sp>
      <p:pic>
        <p:nvPicPr>
          <p:cNvPr id="5" name="Picture 2"/>
          <p:cNvPicPr>
            <a:picLocks noChangeAspect="1" noChangeArrowheads="1"/>
          </p:cNvPicPr>
          <p:nvPr/>
        </p:nvPicPr>
        <p:blipFill>
          <a:blip r:embed="rId3" cstate="print"/>
          <a:srcRect/>
          <a:stretch>
            <a:fillRect/>
          </a:stretch>
        </p:blipFill>
        <p:spPr bwMode="auto">
          <a:xfrm>
            <a:off x="0" y="0"/>
            <a:ext cx="3810000" cy="2234339"/>
          </a:xfrm>
          <a:prstGeom prst="rect">
            <a:avLst/>
          </a:prstGeom>
          <a:noFill/>
          <a:ln w="9525">
            <a:solidFill>
              <a:schemeClr val="accent1"/>
            </a:solidFill>
            <a:miter lim="800000"/>
            <a:headEnd/>
            <a:tailEnd/>
          </a:ln>
          <a:effectLst/>
        </p:spPr>
      </p:pic>
      <p:pic>
        <p:nvPicPr>
          <p:cNvPr id="4098" name="Picture 2"/>
          <p:cNvPicPr>
            <a:picLocks noChangeAspect="1" noChangeArrowheads="1"/>
          </p:cNvPicPr>
          <p:nvPr/>
        </p:nvPicPr>
        <p:blipFill>
          <a:blip r:embed="rId4" cstate="print"/>
          <a:srcRect/>
          <a:stretch>
            <a:fillRect/>
          </a:stretch>
        </p:blipFill>
        <p:spPr bwMode="auto">
          <a:xfrm>
            <a:off x="2035985" y="2438400"/>
            <a:ext cx="7031815" cy="3828711"/>
          </a:xfrm>
          <a:prstGeom prst="rect">
            <a:avLst/>
          </a:prstGeom>
          <a:noFill/>
          <a:ln w="9525">
            <a:solidFill>
              <a:schemeClr val="accent1"/>
            </a:solidFill>
            <a:miter lim="800000"/>
            <a:headEnd/>
            <a:tailEnd/>
          </a:ln>
          <a:effectLst/>
        </p:spPr>
      </p:pic>
      <p:sp>
        <p:nvSpPr>
          <p:cNvPr id="6" name="Content Placeholder 2"/>
          <p:cNvSpPr txBox="1">
            <a:spLocks/>
          </p:cNvSpPr>
          <p:nvPr/>
        </p:nvSpPr>
        <p:spPr>
          <a:xfrm>
            <a:off x="152400" y="2438400"/>
            <a:ext cx="1981200" cy="3810000"/>
          </a:xfrm>
          <a:prstGeom prst="rect">
            <a:avLst/>
          </a:prstGeom>
        </p:spPr>
        <p:txBody>
          <a:bodyPr vert="horz" lIns="91440" tIns="45720" rIns="91440" bIns="45720" rtlCol="0">
            <a:normAutofit/>
          </a:bodyPr>
          <a:lstStyle/>
          <a:p>
            <a:r>
              <a:rPr lang="en-US" sz="2400" dirty="0" smtClean="0"/>
              <a:t>“Applications are sub-optimized if they’re not working together.”</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Advantage for Regulation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 representative of NHTSA once said about working with CAMP, “It’s my job to stay out of their way.”</a:t>
            </a:r>
          </a:p>
          <a:p>
            <a:pPr lvl="1"/>
            <a:r>
              <a:rPr lang="en-US" dirty="0" smtClean="0"/>
              <a:t>Not to say that NHTSA doesn’t take its role as a funding and oversight agency seriously, but the process in place relies on the science to move the agenda ahead.</a:t>
            </a:r>
          </a:p>
          <a:p>
            <a:pPr lvl="1"/>
            <a:r>
              <a:rPr lang="en-US" dirty="0" smtClean="0"/>
              <a:t>Debates are up front over the design of the concept and the science to prove the concept, not later as regulations are being formulated.</a:t>
            </a:r>
          </a:p>
          <a:p>
            <a:pPr lvl="1"/>
            <a:r>
              <a:rPr lang="en-US" dirty="0" smtClean="0"/>
              <a:t>It was likely that NHTSA didn’t come to this perspective overnight, but evolved as trust developed.</a:t>
            </a:r>
          </a:p>
          <a:p>
            <a:pPr lvl="1"/>
            <a:endParaRPr lang="en-US" dirty="0" smtClean="0"/>
          </a:p>
          <a:p>
            <a:pPr lvl="1"/>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Back to CICAS</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a:bodyPr>
          <a:lstStyle/>
          <a:p>
            <a:r>
              <a:rPr lang="en-US" dirty="0" smtClean="0"/>
              <a:t>Partners for the CICAS project</a:t>
            </a:r>
            <a:endParaRPr lang="en-US" dirty="0"/>
          </a:p>
        </p:txBody>
      </p:sp>
      <p:sp>
        <p:nvSpPr>
          <p:cNvPr id="3" name="Content Placeholder 2"/>
          <p:cNvSpPr>
            <a:spLocks noGrp="1"/>
          </p:cNvSpPr>
          <p:nvPr>
            <p:ph idx="1"/>
          </p:nvPr>
        </p:nvSpPr>
        <p:spPr/>
        <p:txBody>
          <a:bodyPr/>
          <a:lstStyle/>
          <a:p>
            <a:endParaRPr lang="en-US"/>
          </a:p>
        </p:txBody>
      </p:sp>
      <p:pic>
        <p:nvPicPr>
          <p:cNvPr id="2050" name="Picture 2"/>
          <p:cNvPicPr>
            <a:picLocks noChangeAspect="1" noChangeArrowheads="1"/>
          </p:cNvPicPr>
          <p:nvPr/>
        </p:nvPicPr>
        <p:blipFill>
          <a:blip r:embed="rId3" cstate="print"/>
          <a:srcRect/>
          <a:stretch>
            <a:fillRect/>
          </a:stretch>
        </p:blipFill>
        <p:spPr bwMode="auto">
          <a:xfrm>
            <a:off x="304800" y="1604963"/>
            <a:ext cx="8573798" cy="4491037"/>
          </a:xfrm>
          <a:prstGeom prst="rect">
            <a:avLst/>
          </a:prstGeom>
          <a:noFill/>
          <a:ln w="9525">
            <a:noFill/>
            <a:miter lim="800000"/>
            <a:headEnd/>
            <a:tailEnd/>
          </a:ln>
          <a:effec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Which Companies Join CAMP’s Initiatives?</a:t>
            </a:r>
            <a:endParaRPr lang="en-US" dirty="0"/>
          </a:p>
        </p:txBody>
      </p:sp>
      <p:sp>
        <p:nvSpPr>
          <p:cNvPr id="3" name="Content Placeholder 2"/>
          <p:cNvSpPr>
            <a:spLocks noGrp="1"/>
          </p:cNvSpPr>
          <p:nvPr>
            <p:ph idx="1"/>
          </p:nvPr>
        </p:nvSpPr>
        <p:spPr/>
        <p:txBody>
          <a:bodyPr>
            <a:normAutofit/>
          </a:bodyPr>
          <a:lstStyle/>
          <a:p>
            <a:r>
              <a:rPr lang="en-US" dirty="0" smtClean="0"/>
              <a:t>Each initiative has different partners.</a:t>
            </a:r>
          </a:p>
          <a:p>
            <a:r>
              <a:rPr lang="en-US" dirty="0" smtClean="0"/>
              <a:t>Depends on the concept and what each company’s motivations are.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Proprietary Information and Innovation</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Proprietary Information and Innovation</a:t>
            </a:r>
            <a:endParaRPr lang="en-US" dirty="0"/>
          </a:p>
        </p:txBody>
      </p:sp>
      <p:sp>
        <p:nvSpPr>
          <p:cNvPr id="3" name="Content Placeholder 2"/>
          <p:cNvSpPr>
            <a:spLocks noGrp="1"/>
          </p:cNvSpPr>
          <p:nvPr>
            <p:ph idx="1"/>
          </p:nvPr>
        </p:nvSpPr>
        <p:spPr/>
        <p:txBody>
          <a:bodyPr>
            <a:normAutofit/>
          </a:bodyPr>
          <a:lstStyle/>
          <a:p>
            <a:r>
              <a:rPr lang="en-US" dirty="0" smtClean="0"/>
              <a:t>The Collaborative Agreement made it clear what was to be shared information and what was to be proprietary across multiple projects.</a:t>
            </a:r>
          </a:p>
          <a:p>
            <a:pPr lvl="1"/>
            <a:r>
              <a:rPr lang="en-US" dirty="0" smtClean="0"/>
              <a:t>Driver Workload Metrics Partnership</a:t>
            </a:r>
          </a:p>
          <a:p>
            <a:pPr lvl="1"/>
            <a:r>
              <a:rPr lang="en-US" dirty="0" smtClean="0"/>
              <a:t>Rear-End Crash Prevention</a:t>
            </a:r>
          </a:p>
          <a:p>
            <a:pPr lvl="1"/>
            <a:r>
              <a:rPr lang="en-US" dirty="0" smtClean="0"/>
              <a:t>Emergency Electronic Brake Lights</a:t>
            </a:r>
          </a:p>
          <a:p>
            <a:pPr lvl="1"/>
            <a:r>
              <a:rPr lang="en-US" dirty="0" smtClean="0"/>
              <a:t>Enhanced Digital Maps</a:t>
            </a:r>
          </a:p>
          <a:p>
            <a:endParaRPr lang="en-US" dirty="0" smtClean="0"/>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it Worked for CICAS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VTTI signed an agreement that gave access to an agreed upon set of variables from each OEM’s “black box”. </a:t>
            </a:r>
          </a:p>
          <a:p>
            <a:r>
              <a:rPr lang="en-US" dirty="0" smtClean="0"/>
              <a:t>Each company also gave access to additional variables from the black box for their own interests (innovation).</a:t>
            </a:r>
          </a:p>
          <a:p>
            <a:r>
              <a:rPr lang="en-US" dirty="0" smtClean="0"/>
              <a:t>The parameters of the system were developed collaboratively, but each company maintained their own final design for how the system would be integrated into their vehicle.</a:t>
            </a:r>
          </a:p>
          <a:p>
            <a:pPr lvl="1"/>
            <a:r>
              <a:rPr lang="en-US" dirty="0" smtClean="0"/>
              <a:t>For example, the warning icon and auditory alert were the same for each vehicle, but where the display was placed and how it was integrated into the sound system met the design style for the particular vehicle.</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Processes were Important</a:t>
            </a:r>
            <a:endParaRPr lang="en-US" dirty="0"/>
          </a:p>
        </p:txBody>
      </p:sp>
      <p:sp>
        <p:nvSpPr>
          <p:cNvPr id="3" name="Content Placeholder 2"/>
          <p:cNvSpPr>
            <a:spLocks noGrp="1"/>
          </p:cNvSpPr>
          <p:nvPr>
            <p:ph idx="1"/>
          </p:nvPr>
        </p:nvSpPr>
        <p:spPr/>
        <p:txBody>
          <a:bodyPr/>
          <a:lstStyle/>
          <a:p>
            <a:r>
              <a:rPr lang="en-US" dirty="0" smtClean="0"/>
              <a:t>Work was conducted in phases.</a:t>
            </a:r>
          </a:p>
          <a:p>
            <a:r>
              <a:rPr lang="en-US" dirty="0" smtClean="0"/>
              <a:t>Work wasn’t started on the next phase until goals were met and all parties were in agreement, first within CAMP, then by NHTSA and the independent evaluator.</a:t>
            </a:r>
          </a:p>
          <a:p>
            <a:r>
              <a:rPr lang="en-US" dirty="0" smtClean="0"/>
              <a:t>There was enough time and money on the table that all stakeholders were motivated to solve problems collaboratively.</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Who Are the Winners and Losers</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And the Winner Is…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Everyone who played</a:t>
            </a:r>
          </a:p>
          <a:p>
            <a:pPr lvl="1"/>
            <a:r>
              <a:rPr lang="en-US" dirty="0" smtClean="0"/>
              <a:t>The DOT gets their agenda furthered and funded the research that would support later regulation.</a:t>
            </a:r>
          </a:p>
          <a:p>
            <a:pPr lvl="1"/>
            <a:r>
              <a:rPr lang="en-US" dirty="0" smtClean="0"/>
              <a:t>The OEMs receive funding to work on projects that are high priority for them and put them in a good position to actively participate in collaboratively designing the next wave of regulation.</a:t>
            </a:r>
          </a:p>
          <a:p>
            <a:pPr lvl="1"/>
            <a:r>
              <a:rPr lang="en-US" dirty="0" smtClean="0"/>
              <a:t>“The Forward Crash Warning Requirements project found that last-second steering occurred later than last-second braking in test track studies, thus raising concerns that using braking data alone to design a driver warning algorithm may lead to excessive nuisance alarms.” </a:t>
            </a:r>
          </a:p>
          <a:p>
            <a:pPr lvl="1"/>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Partners</a:t>
            </a:r>
            <a:endParaRPr lang="en-US" dirty="0"/>
          </a:p>
        </p:txBody>
      </p:sp>
      <p:sp>
        <p:nvSpPr>
          <p:cNvPr id="3" name="Content Placeholder 2"/>
          <p:cNvSpPr>
            <a:spLocks noGrp="1"/>
          </p:cNvSpPr>
          <p:nvPr>
            <p:ph idx="1"/>
          </p:nvPr>
        </p:nvSpPr>
        <p:spPr/>
        <p:txBody>
          <a:bodyPr>
            <a:normAutofit/>
          </a:bodyPr>
          <a:lstStyle/>
          <a:p>
            <a:r>
              <a:rPr lang="en-US" dirty="0" smtClean="0"/>
              <a:t>Federal, State, Industry, Academia</a:t>
            </a:r>
          </a:p>
          <a:p>
            <a:pPr lvl="1"/>
            <a:r>
              <a:rPr lang="en-US" dirty="0" smtClean="0"/>
              <a:t>Federal: Department of Transportation’s (DOT)</a:t>
            </a:r>
          </a:p>
          <a:p>
            <a:pPr lvl="2"/>
            <a:r>
              <a:rPr lang="en-US" dirty="0" smtClean="0"/>
              <a:t>Joint Program Office</a:t>
            </a:r>
          </a:p>
          <a:p>
            <a:pPr lvl="3"/>
            <a:r>
              <a:rPr lang="en-US" dirty="0" smtClean="0"/>
              <a:t>Represents the interests of FHWA (roadway) and NHTSA (vehicle)</a:t>
            </a:r>
          </a:p>
          <a:p>
            <a:pPr lvl="1"/>
            <a:r>
              <a:rPr lang="en-US" dirty="0" smtClean="0"/>
              <a:t>State: Virginia, Minnesota, and California</a:t>
            </a:r>
          </a:p>
          <a:p>
            <a:pPr lvl="1"/>
            <a:r>
              <a:rPr lang="en-US" dirty="0" smtClean="0"/>
              <a:t>Industry: Collision Avoidance Metric Partnership (CAMP)</a:t>
            </a:r>
          </a:p>
          <a:p>
            <a:pPr lvl="1"/>
            <a:r>
              <a:rPr lang="en-US" dirty="0" smtClean="0"/>
              <a:t>Academia: Virginia Tech Transportation Institute</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Losers?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OEMs that choose not to participate in any given initiative only have access to information that is released to the public.</a:t>
            </a:r>
          </a:p>
          <a:p>
            <a:r>
              <a:rPr lang="en-US" dirty="0" smtClean="0"/>
              <a:t>The degree to which they would have to play catch up on development or do retrofits to their own development efforts are likely variable.</a:t>
            </a:r>
          </a:p>
          <a:p>
            <a:r>
              <a:rPr lang="en-US" dirty="0" smtClean="0"/>
              <a:t>One might hypothesize that by the time regulation comes into the pictures, it is the companies that didn’t participate that are unhappy about the timeline of the regulation.</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More Industry Examples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USCAR: United States Council for Automotive Research </a:t>
            </a:r>
          </a:p>
          <a:p>
            <a:pPr lvl="1"/>
            <a:r>
              <a:rPr lang="en-US" dirty="0" smtClean="0"/>
              <a:t>VRP: Vehicle Recycling Partnership</a:t>
            </a:r>
          </a:p>
          <a:p>
            <a:pPr lvl="1"/>
            <a:r>
              <a:rPr lang="en-US" dirty="0" smtClean="0"/>
              <a:t>USAMP: United States Automotive Materials Partnership</a:t>
            </a:r>
          </a:p>
          <a:p>
            <a:pPr lvl="1"/>
            <a:r>
              <a:rPr lang="en-US" dirty="0" smtClean="0"/>
              <a:t>EWCAP: Electrical Wiring Component Application Partnership</a:t>
            </a:r>
          </a:p>
          <a:p>
            <a:pPr lvl="1"/>
            <a:r>
              <a:rPr lang="en-US" dirty="0" smtClean="0"/>
              <a:t>USABC: United States Advanced Battery Consortium</a:t>
            </a:r>
          </a:p>
          <a:p>
            <a:pPr lvl="1"/>
            <a:r>
              <a:rPr lang="en-US" dirty="0" smtClean="0"/>
              <a:t>Mantra: “Sharing Technology for a Stronger America”</a:t>
            </a:r>
          </a:p>
          <a:p>
            <a:pPr lvl="1"/>
            <a:r>
              <a:rPr lang="en-US" dirty="0" smtClean="0"/>
              <a:t>Mission: “Be responsive to the needs of our environment and society and include the appropriate public and private stakeholders”</a:t>
            </a:r>
          </a:p>
          <a:p>
            <a:pPr lvl="2"/>
            <a:r>
              <a:rPr lang="en-US" dirty="0" smtClean="0"/>
              <a:t>Read: To Stay Ahead of Regulation</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Aviation Examples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There are several consortia in the airline industry for the same reason. </a:t>
            </a:r>
          </a:p>
          <a:p>
            <a:r>
              <a:rPr lang="en-US" dirty="0" smtClean="0"/>
              <a:t>The FAA funds airline industry research in the same manner as NHTSA.</a:t>
            </a:r>
          </a:p>
          <a:p>
            <a:r>
              <a:rPr lang="en-US" dirty="0" smtClean="0"/>
              <a:t>Companies will often work together completely independently of the FAA to address mutually beneficial safety concerns.</a:t>
            </a:r>
          </a:p>
          <a:p>
            <a:r>
              <a:rPr lang="en-US" dirty="0" smtClean="0"/>
              <a:t>Amazing safety goals have been met that surpass what has been accomplished by CAMP and NHTSA, but aviation is more mature in the safety domain.</a:t>
            </a:r>
          </a:p>
          <a:p>
            <a:pPr lvl="1"/>
            <a:r>
              <a:rPr lang="en-US" dirty="0" smtClean="0"/>
              <a:t>Aviation is considered “</a:t>
            </a:r>
            <a:r>
              <a:rPr lang="en-US" dirty="0" err="1" smtClean="0"/>
              <a:t>Ultrasafe</a:t>
            </a:r>
            <a:r>
              <a:rPr lang="en-US" dirty="0" smtClean="0"/>
              <a:t>”.</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Great Start</a:t>
            </a:r>
            <a:endParaRPr lang="en-US" dirty="0"/>
          </a:p>
        </p:txBody>
      </p:sp>
      <p:sp>
        <p:nvSpPr>
          <p:cNvPr id="3" name="Content Placeholder 2"/>
          <p:cNvSpPr>
            <a:spLocks noGrp="1"/>
          </p:cNvSpPr>
          <p:nvPr>
            <p:ph idx="1"/>
          </p:nvPr>
        </p:nvSpPr>
        <p:spPr/>
        <p:txBody>
          <a:bodyPr>
            <a:normAutofit lnSpcReduction="10000"/>
          </a:bodyPr>
          <a:lstStyle/>
          <a:p>
            <a:r>
              <a:rPr lang="en-US" dirty="0" smtClean="0"/>
              <a:t>The </a:t>
            </a:r>
            <a:r>
              <a:rPr lang="en-US" dirty="0" err="1" smtClean="0"/>
              <a:t>Commonwell</a:t>
            </a:r>
            <a:r>
              <a:rPr lang="en-US" dirty="0" smtClean="0"/>
              <a:t> Health Alliance is a great start with incredible potential.</a:t>
            </a:r>
          </a:p>
          <a:p>
            <a:r>
              <a:rPr lang="en-US" dirty="0" smtClean="0"/>
              <a:t>Beyond data standardization</a:t>
            </a:r>
          </a:p>
          <a:p>
            <a:pPr lvl="1"/>
            <a:r>
              <a:rPr lang="en-US" dirty="0" smtClean="0"/>
              <a:t>Working together (and with the government) to conduct the science to determine metrics and measures for usability</a:t>
            </a:r>
          </a:p>
          <a:p>
            <a:pPr lvl="1"/>
            <a:r>
              <a:rPr lang="en-US" dirty="0" smtClean="0"/>
              <a:t>Working together (and with the government) to determine methods for clinicians to report events so that patterns indicative of safety issues may be uncovered.</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ext Box 3"/>
          <p:cNvSpPr txBox="1">
            <a:spLocks noChangeArrowheads="1"/>
          </p:cNvSpPr>
          <p:nvPr/>
        </p:nvSpPr>
        <p:spPr bwMode="auto">
          <a:xfrm>
            <a:off x="228600" y="1524000"/>
            <a:ext cx="8686800" cy="4130361"/>
          </a:xfrm>
          <a:prstGeom prst="rect">
            <a:avLst/>
          </a:prstGeom>
          <a:noFill/>
          <a:ln w="9525">
            <a:noFill/>
            <a:miter lim="800000"/>
            <a:headEnd/>
            <a:tailEnd/>
          </a:ln>
        </p:spPr>
        <p:txBody>
          <a:bodyPr wrap="square">
            <a:spAutoFit/>
          </a:bodyPr>
          <a:lstStyle/>
          <a:p>
            <a:pPr algn="ctr"/>
            <a:endParaRPr lang="en-US" sz="1600" b="1" dirty="0">
              <a:solidFill>
                <a:srgbClr val="777777"/>
              </a:solidFill>
              <a:cs typeface="Arial" charset="0"/>
            </a:endParaRPr>
          </a:p>
          <a:p>
            <a:pPr algn="ctr"/>
            <a:r>
              <a:rPr lang="en-US" sz="6600" i="1" dirty="0" smtClean="0">
                <a:solidFill>
                  <a:srgbClr val="376092"/>
                </a:solidFill>
                <a:latin typeface="Calibri" pitchFamily="34" charset="0"/>
                <a:cs typeface="Arial" charset="0"/>
              </a:rPr>
              <a:t>Discussion</a:t>
            </a:r>
          </a:p>
          <a:p>
            <a:pPr algn="ctr"/>
            <a:endParaRPr lang="en-US" sz="6600" i="1" dirty="0">
              <a:solidFill>
                <a:srgbClr val="376092"/>
              </a:solidFill>
              <a:latin typeface="Calibri" pitchFamily="34" charset="0"/>
              <a:cs typeface="Arial" charset="0"/>
            </a:endParaRPr>
          </a:p>
          <a:p>
            <a:pPr algn="ctr">
              <a:lnSpc>
                <a:spcPct val="80000"/>
              </a:lnSpc>
            </a:pPr>
            <a:endParaRPr lang="en-US" sz="2000" dirty="0" smtClean="0">
              <a:solidFill>
                <a:schemeClr val="tx2"/>
              </a:solidFill>
              <a:hlinkClick r:id="rId3"/>
            </a:endParaRPr>
          </a:p>
          <a:p>
            <a:pPr algn="ctr">
              <a:lnSpc>
                <a:spcPct val="80000"/>
              </a:lnSpc>
            </a:pPr>
            <a:endParaRPr lang="en-US" sz="2000" dirty="0" smtClean="0">
              <a:solidFill>
                <a:schemeClr val="tx2"/>
              </a:solidFill>
              <a:hlinkClick r:id="rId3"/>
            </a:endParaRPr>
          </a:p>
          <a:p>
            <a:pPr algn="ctr">
              <a:lnSpc>
                <a:spcPct val="80000"/>
              </a:lnSpc>
            </a:pPr>
            <a:endParaRPr lang="en-US" sz="2000" dirty="0" smtClean="0">
              <a:solidFill>
                <a:schemeClr val="tx2"/>
              </a:solidFill>
              <a:hlinkClick r:id="rId3"/>
            </a:endParaRPr>
          </a:p>
          <a:p>
            <a:pPr algn="ctr">
              <a:lnSpc>
                <a:spcPct val="80000"/>
              </a:lnSpc>
            </a:pPr>
            <a:r>
              <a:rPr lang="en-US" sz="2000" b="1" dirty="0" smtClean="0">
                <a:solidFill>
                  <a:srgbClr val="002060"/>
                </a:solidFill>
              </a:rPr>
              <a:t>Vicki.R.Lewis</a:t>
            </a:r>
            <a:r>
              <a:rPr lang="en-US" sz="2000" b="1" i="1" dirty="0" smtClean="0">
                <a:solidFill>
                  <a:schemeClr val="tx2"/>
                </a:solidFill>
                <a:latin typeface="Calibri" pitchFamily="34" charset="0"/>
                <a:cs typeface="Arial" charset="0"/>
              </a:rPr>
              <a:t>@MedicalHFE.org </a:t>
            </a:r>
          </a:p>
          <a:p>
            <a:pPr algn="ctr">
              <a:lnSpc>
                <a:spcPct val="80000"/>
              </a:lnSpc>
            </a:pPr>
            <a:r>
              <a:rPr lang="en-US" dirty="0" smtClean="0">
                <a:solidFill>
                  <a:schemeClr val="tx2"/>
                </a:solidFill>
                <a:hlinkClick r:id="rId3"/>
              </a:rPr>
              <a:t>www.MedicalHumanFactors.net</a:t>
            </a:r>
            <a:endParaRPr lang="en-US" dirty="0" smtClean="0">
              <a:solidFill>
                <a:schemeClr val="tx2"/>
              </a:solidFill>
            </a:endParaRPr>
          </a:p>
          <a:p>
            <a:pPr algn="ctr">
              <a:lnSpc>
                <a:spcPct val="80000"/>
              </a:lnSpc>
            </a:pPr>
            <a:endParaRPr lang="en-US" sz="2000" i="1" dirty="0" smtClean="0">
              <a:solidFill>
                <a:schemeClr val="tx2"/>
              </a:solidFill>
              <a:latin typeface="Calibri" pitchFamily="34" charset="0"/>
              <a:cs typeface="Arial" charset="0"/>
            </a:endParaRPr>
          </a:p>
          <a:p>
            <a:pPr algn="ctr"/>
            <a:endParaRPr lang="en-US" sz="2000" dirty="0">
              <a:solidFill>
                <a:srgbClr val="376092"/>
              </a:solidFill>
              <a:latin typeface="Calibri" pitchFamily="34" charset="0"/>
              <a:cs typeface="Arial" charset="0"/>
            </a:endParaRPr>
          </a:p>
        </p:txBody>
      </p:sp>
      <p:pic>
        <p:nvPicPr>
          <p:cNvPr id="4" name="Picture 3" descr="NCHFH-Logo 2012.png"/>
          <p:cNvPicPr>
            <a:picLocks noChangeAspect="1"/>
          </p:cNvPicPr>
          <p:nvPr/>
        </p:nvPicPr>
        <p:blipFill>
          <a:blip r:embed="rId4" cstate="print"/>
          <a:stretch>
            <a:fillRect/>
          </a:stretch>
        </p:blipFill>
        <p:spPr>
          <a:xfrm>
            <a:off x="1" y="1"/>
            <a:ext cx="7407146" cy="1523999"/>
          </a:xfrm>
          <a:prstGeom prst="rect">
            <a:avLst/>
          </a:prstGeom>
        </p:spPr>
      </p:pic>
      <p:pic>
        <p:nvPicPr>
          <p:cNvPr id="5" name="Picture 2" descr="http://itts.training.ala.org/sites/default/files/chitchat.jpg"/>
          <p:cNvPicPr>
            <a:picLocks noChangeAspect="1" noChangeArrowheads="1"/>
          </p:cNvPicPr>
          <p:nvPr/>
        </p:nvPicPr>
        <p:blipFill>
          <a:blip r:embed="rId5" cstate="print"/>
          <a:srcRect/>
          <a:stretch>
            <a:fillRect/>
          </a:stretch>
        </p:blipFill>
        <p:spPr bwMode="auto">
          <a:xfrm>
            <a:off x="3657600" y="2743200"/>
            <a:ext cx="1762125" cy="1756028"/>
          </a:xfrm>
          <a:prstGeom prst="rect">
            <a:avLst/>
          </a:prstGeom>
          <a:noFill/>
        </p:spPr>
      </p:pic>
      <p:sp>
        <p:nvSpPr>
          <p:cNvPr id="6" name="TextBox 5"/>
          <p:cNvSpPr txBox="1"/>
          <p:nvPr/>
        </p:nvSpPr>
        <p:spPr>
          <a:xfrm>
            <a:off x="6609395" y="6412468"/>
            <a:ext cx="2534605" cy="307777"/>
          </a:xfrm>
          <a:prstGeom prst="rect">
            <a:avLst/>
          </a:prstGeom>
          <a:noFill/>
        </p:spPr>
        <p:txBody>
          <a:bodyPr wrap="none" rtlCol="0">
            <a:spAutoFit/>
          </a:bodyPr>
          <a:lstStyle/>
          <a:p>
            <a:r>
              <a:rPr lang="en-US" sz="1400" i="1" dirty="0" smtClean="0">
                <a:solidFill>
                  <a:schemeClr val="bg1"/>
                </a:solidFill>
              </a:rPr>
              <a:t>www.MedicalHumanFactors.net</a:t>
            </a:r>
            <a:endParaRPr lang="en-US" sz="1400" i="1" dirty="0">
              <a:solidFill>
                <a:schemeClr val="bg1"/>
              </a:solidFill>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Several Phases of Development</a:t>
            </a:r>
            <a:endParaRPr lang="en-US" dirty="0"/>
          </a:p>
        </p:txBody>
      </p:sp>
      <p:sp>
        <p:nvSpPr>
          <p:cNvPr id="3" name="Content Placeholder 2"/>
          <p:cNvSpPr txBox="1">
            <a:spLocks/>
          </p:cNvSpPr>
          <p:nvPr/>
        </p:nvSpPr>
        <p:spPr>
          <a:xfrm>
            <a:off x="381000" y="1447800"/>
            <a:ext cx="8153400" cy="4724400"/>
          </a:xfrm>
          <a:prstGeom prst="rect">
            <a:avLst/>
          </a:prstGeom>
        </p:spPr>
        <p:txBody>
          <a:bodyPr/>
          <a:lstStyle/>
          <a:p>
            <a:pPr marL="342900" marR="0" lvl="0" indent="-342900" algn="l" defTabSz="914400" rtl="0" eaLnBrk="0" fontAlgn="base" latinLnBrk="0" hangingPunct="0">
              <a:lnSpc>
                <a:spcPct val="100000"/>
              </a:lnSpc>
              <a:spcBef>
                <a:spcPct val="20000"/>
              </a:spcBef>
              <a:spcAft>
                <a:spcPct val="0"/>
              </a:spcAft>
              <a:buClr>
                <a:srgbClr val="000066"/>
              </a:buClr>
              <a:buSzPct val="60000"/>
              <a:buFont typeface="Wingdings" pitchFamily="2" charset="2"/>
              <a:buChar char="n"/>
              <a:tabLst/>
              <a:defRPr/>
            </a:pPr>
            <a:r>
              <a:rPr lang="en-US" sz="2400" kern="0" noProof="0" dirty="0" smtClean="0"/>
              <a:t>D</a:t>
            </a:r>
            <a:r>
              <a:rPr kumimoji="0" lang="en-US" sz="2400" b="0" i="0" u="none" strike="noStrike" kern="0" cap="none" spc="0" normalizeH="0" baseline="0" noProof="0" dirty="0" smtClean="0">
                <a:ln>
                  <a:noFill/>
                </a:ln>
                <a:solidFill>
                  <a:schemeClr val="tx1"/>
                </a:solidFill>
                <a:effectLst/>
                <a:uLnTx/>
                <a:uFillTx/>
                <a:latin typeface="+mn-lt"/>
                <a:ea typeface="+mn-ea"/>
                <a:cs typeface="+mn-cs"/>
              </a:rPr>
              <a:t>eveloped test scenarios and ran</a:t>
            </a:r>
            <a:r>
              <a:rPr kumimoji="0" lang="en-US" sz="2400" b="0" i="0" u="none" strike="noStrike" kern="0" cap="none" spc="0" normalizeH="0" noProof="0" dirty="0" smtClean="0">
                <a:ln>
                  <a:noFill/>
                </a:ln>
                <a:solidFill>
                  <a:schemeClr val="tx1"/>
                </a:solidFill>
                <a:effectLst/>
                <a:uLnTx/>
                <a:uFillTx/>
                <a:latin typeface="+mn-lt"/>
                <a:ea typeface="+mn-ea"/>
                <a:cs typeface="+mn-cs"/>
              </a:rPr>
              <a:t> through them until the collision avoidance</a:t>
            </a:r>
            <a:r>
              <a:rPr lang="en-US" sz="2400" kern="0" dirty="0" smtClean="0"/>
              <a:t> system was developed</a:t>
            </a:r>
            <a:r>
              <a:rPr kumimoji="0" lang="en-US" sz="2400" b="0" i="0" u="none" strike="noStrike" kern="0" cap="none" spc="0" normalizeH="0" baseline="0" noProof="0" dirty="0" smtClean="0">
                <a:ln>
                  <a:noFill/>
                </a:ln>
                <a:solidFill>
                  <a:schemeClr val="tx1"/>
                </a:solidFill>
                <a:effectLst/>
                <a:uLnTx/>
                <a:uFillTx/>
                <a:latin typeface="+mn-lt"/>
                <a:ea typeface="+mn-ea"/>
                <a:cs typeface="+mn-cs"/>
              </a:rPr>
              <a:t>.</a:t>
            </a:r>
          </a:p>
          <a:p>
            <a:pPr marL="342900" marR="0" lvl="0" indent="-342900" algn="l" defTabSz="914400" rtl="0" eaLnBrk="0" fontAlgn="base" latinLnBrk="0" hangingPunct="0">
              <a:lnSpc>
                <a:spcPct val="100000"/>
              </a:lnSpc>
              <a:spcBef>
                <a:spcPct val="20000"/>
              </a:spcBef>
              <a:spcAft>
                <a:spcPct val="0"/>
              </a:spcAft>
              <a:buClr>
                <a:srgbClr val="000066"/>
              </a:buClr>
              <a:buSzPct val="60000"/>
              <a:buFont typeface="Wingdings" pitchFamily="2" charset="2"/>
              <a:buChar char="n"/>
              <a:tabLst/>
              <a:defRPr/>
            </a:pPr>
            <a:r>
              <a:rPr lang="en-US" sz="2400" kern="0" dirty="0" smtClean="0">
                <a:latin typeface="+mn-lt"/>
              </a:rPr>
              <a:t>Then we brought participant drivers in for closed-course testing to see how they responded and if the design met specs.</a:t>
            </a:r>
            <a:endParaRPr kumimoji="0" lang="en-US" sz="24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
                <a:srgbClr val="000066"/>
              </a:buClr>
              <a:buSzPct val="60000"/>
              <a:buFont typeface="Wingdings" pitchFamily="2" charset="2"/>
              <a:buChar char="n"/>
              <a:tabLst/>
              <a:defRPr/>
            </a:pPr>
            <a:r>
              <a:rPr kumimoji="0" lang="en-US" sz="2400" b="0" i="0" u="none" strike="noStrike" kern="0" cap="none" spc="0" normalizeH="0" baseline="0" noProof="0" dirty="0" smtClean="0">
                <a:ln>
                  <a:noFill/>
                </a:ln>
                <a:solidFill>
                  <a:schemeClr val="tx1"/>
                </a:solidFill>
                <a:effectLst/>
                <a:uLnTx/>
                <a:uFillTx/>
                <a:latin typeface="+mn-lt"/>
                <a:ea typeface="+mn-ea"/>
                <a:cs typeface="+mn-cs"/>
              </a:rPr>
              <a:t>Then we put </a:t>
            </a:r>
            <a:r>
              <a:rPr kumimoji="0" lang="en-US" sz="2400" b="0" i="0" u="none" strike="noStrike" kern="0" cap="none" spc="0" normalizeH="0" noProof="0" dirty="0" smtClean="0">
                <a:ln>
                  <a:noFill/>
                </a:ln>
                <a:solidFill>
                  <a:schemeClr val="tx1"/>
                </a:solidFill>
                <a:effectLst/>
                <a:uLnTx/>
                <a:uFillTx/>
                <a:latin typeface="+mn-lt"/>
                <a:ea typeface="+mn-ea"/>
                <a:cs typeface="+mn-cs"/>
              </a:rPr>
              <a:t>drivers </a:t>
            </a:r>
            <a:r>
              <a:rPr kumimoji="0" lang="en-US" sz="2400" b="0" i="0" u="none" strike="noStrike" kern="0" cap="none" spc="0" normalizeH="0" baseline="0" noProof="0" dirty="0" smtClean="0">
                <a:ln>
                  <a:noFill/>
                </a:ln>
                <a:solidFill>
                  <a:schemeClr val="tx1"/>
                </a:solidFill>
                <a:effectLst/>
                <a:uLnTx/>
                <a:uFillTx/>
                <a:latin typeface="+mn-lt"/>
                <a:ea typeface="+mn-ea"/>
                <a:cs typeface="+mn-cs"/>
              </a:rPr>
              <a:t>on live</a:t>
            </a:r>
            <a:r>
              <a:rPr kumimoji="0" lang="en-US" sz="2400" b="0" i="0" u="none" strike="noStrike" kern="0" cap="none" spc="0" normalizeH="0" noProof="0" dirty="0" smtClean="0">
                <a:ln>
                  <a:noFill/>
                </a:ln>
                <a:solidFill>
                  <a:schemeClr val="tx1"/>
                </a:solidFill>
                <a:effectLst/>
                <a:uLnTx/>
                <a:uFillTx/>
                <a:latin typeface="+mn-lt"/>
                <a:ea typeface="+mn-ea"/>
                <a:cs typeface="+mn-cs"/>
              </a:rPr>
              <a:t> roads in instrumented vehicles with numerous redundant safety features in place, and did more design iterations to ensure the design met the specs.</a:t>
            </a:r>
            <a:endParaRPr kumimoji="0" lang="en-US" sz="24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
                <a:srgbClr val="000066"/>
              </a:buClr>
              <a:buSzPct val="60000"/>
              <a:buFont typeface="Wingdings" pitchFamily="2" charset="2"/>
              <a:buChar char="n"/>
              <a:tabLst/>
              <a:defRPr/>
            </a:pPr>
            <a:r>
              <a:rPr lang="en-US" sz="2400" kern="0" dirty="0" smtClean="0">
                <a:latin typeface="+mn-lt"/>
              </a:rPr>
              <a:t>Then independent agencies reviewed all of our data and results to bless the final design for a large-scale test.</a:t>
            </a:r>
          </a:p>
          <a:p>
            <a:pPr marL="342900" marR="0" lvl="0" indent="-342900" algn="l" defTabSz="914400" rtl="0" eaLnBrk="0" fontAlgn="base" latinLnBrk="0" hangingPunct="0">
              <a:lnSpc>
                <a:spcPct val="100000"/>
              </a:lnSpc>
              <a:spcBef>
                <a:spcPct val="20000"/>
              </a:spcBef>
              <a:spcAft>
                <a:spcPct val="0"/>
              </a:spcAft>
              <a:buClr>
                <a:srgbClr val="000066"/>
              </a:buClr>
              <a:buSzPct val="60000"/>
              <a:buFont typeface="Wingdings" pitchFamily="2" charset="2"/>
              <a:buChar char="n"/>
              <a:tabLst/>
              <a:defRPr/>
            </a:pPr>
            <a:r>
              <a:rPr kumimoji="0" lang="en-US" sz="2400" b="0" i="0" u="none" strike="noStrike" kern="0" cap="none" spc="0" normalizeH="0" baseline="0" noProof="0" dirty="0" smtClean="0">
                <a:ln>
                  <a:noFill/>
                </a:ln>
                <a:solidFill>
                  <a:schemeClr val="tx1"/>
                </a:solidFill>
                <a:effectLst/>
                <a:uLnTx/>
                <a:uFillTx/>
                <a:latin typeface="+mn-lt"/>
                <a:ea typeface="+mn-ea"/>
                <a:cs typeface="+mn-cs"/>
              </a:rPr>
              <a:t>Then we decided</a:t>
            </a:r>
            <a:r>
              <a:rPr kumimoji="0" lang="en-US" sz="2400" b="0" i="0" u="none" strike="noStrike" kern="0" cap="none" spc="0" normalizeH="0" noProof="0" dirty="0" smtClean="0">
                <a:ln>
                  <a:noFill/>
                </a:ln>
                <a:solidFill>
                  <a:schemeClr val="tx1"/>
                </a:solidFill>
                <a:effectLst/>
                <a:uLnTx/>
                <a:uFillTx/>
                <a:latin typeface="+mn-lt"/>
                <a:ea typeface="+mn-ea"/>
                <a:cs typeface="+mn-cs"/>
              </a:rPr>
              <a:t> if the system was safe enough for use by the general public.</a:t>
            </a:r>
            <a:endParaRPr kumimoji="0" lang="en-US" sz="24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
                <a:srgbClr val="000066"/>
              </a:buClr>
              <a:buSzPct val="60000"/>
              <a:buFont typeface="Wingdings" pitchFamily="2" charset="2"/>
              <a:buChar char="n"/>
              <a:tabLst/>
              <a:defRPr/>
            </a:pPr>
            <a:endParaRPr kumimoji="0" lang="en-US" sz="2400" b="0" i="0" u="none" strike="noStrike" kern="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Was It Possible?</a:t>
            </a:r>
            <a:endParaRPr lang="en-US" dirty="0"/>
          </a:p>
        </p:txBody>
      </p:sp>
      <p:sp>
        <p:nvSpPr>
          <p:cNvPr id="3" name="Content Placeholder 2"/>
          <p:cNvSpPr>
            <a:spLocks noGrp="1"/>
          </p:cNvSpPr>
          <p:nvPr>
            <p:ph idx="1"/>
          </p:nvPr>
        </p:nvSpPr>
        <p:spPr/>
        <p:txBody>
          <a:bodyPr>
            <a:normAutofit fontScale="92500" lnSpcReduction="10000"/>
          </a:bodyPr>
          <a:lstStyle/>
          <a:p>
            <a:r>
              <a:rPr lang="en-US" sz="2800" dirty="0" smtClean="0"/>
              <a:t>How and why did five automotive manufacturers come together to mutually agree on the design parameters of the system?</a:t>
            </a:r>
          </a:p>
          <a:p>
            <a:pPr lvl="1"/>
            <a:r>
              <a:rPr lang="en-US" sz="2400" dirty="0" smtClean="0"/>
              <a:t>Common language to talk to each other and the road</a:t>
            </a:r>
          </a:p>
          <a:p>
            <a:pPr lvl="1"/>
            <a:r>
              <a:rPr lang="en-US" sz="2400" dirty="0" smtClean="0"/>
              <a:t>Common visual and auditory display warning</a:t>
            </a:r>
          </a:p>
          <a:p>
            <a:pPr lvl="1"/>
            <a:r>
              <a:rPr lang="en-US" sz="2400" dirty="0" smtClean="0"/>
              <a:t>Common specs for system performance</a:t>
            </a:r>
          </a:p>
          <a:p>
            <a:r>
              <a:rPr lang="en-US" sz="2800" dirty="0" smtClean="0"/>
              <a:t>How and why did the federal government fund 65% of the research and development effort?</a:t>
            </a:r>
          </a:p>
          <a:p>
            <a:r>
              <a:rPr lang="en-US" sz="2800" dirty="0" smtClean="0"/>
              <a:t>How did the companies maintain and protect their innovation around the concept?</a:t>
            </a:r>
          </a:p>
          <a:p>
            <a:r>
              <a:rPr lang="en-US" sz="2800" dirty="0" smtClean="0"/>
              <a:t>Who were the winners and losers in what transpired?</a:t>
            </a:r>
          </a:p>
          <a:p>
            <a:endParaRPr lang="en-US" sz="2800" dirty="0" smtClean="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How and Why the Automotive Industry Came Together</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Public Response</a:t>
            </a:r>
            <a:endParaRPr lang="en-US" dirty="0"/>
          </a:p>
        </p:txBody>
      </p:sp>
      <p:sp>
        <p:nvSpPr>
          <p:cNvPr id="3" name="Content Placeholder 2"/>
          <p:cNvSpPr>
            <a:spLocks noGrp="1"/>
          </p:cNvSpPr>
          <p:nvPr>
            <p:ph idx="1"/>
          </p:nvPr>
        </p:nvSpPr>
        <p:spPr/>
        <p:txBody>
          <a:bodyPr>
            <a:normAutofit/>
          </a:bodyPr>
          <a:lstStyle/>
          <a:p>
            <a:r>
              <a:rPr lang="en-US" dirty="0" smtClean="0"/>
              <a:t>“The Crash Avoidance Metrics Partnership (CAMP) was formed to accelerate the implementation of crash avoidance countermeasures in passenger cars to improve traffic safety.”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Private Response</a:t>
            </a:r>
            <a:endParaRPr lang="en-US" dirty="0"/>
          </a:p>
        </p:txBody>
      </p:sp>
      <p:sp>
        <p:nvSpPr>
          <p:cNvPr id="3" name="Content Placeholder 2"/>
          <p:cNvSpPr>
            <a:spLocks noGrp="1"/>
          </p:cNvSpPr>
          <p:nvPr>
            <p:ph idx="1"/>
          </p:nvPr>
        </p:nvSpPr>
        <p:spPr/>
        <p:txBody>
          <a:bodyPr/>
          <a:lstStyle/>
          <a:p>
            <a:r>
              <a:rPr lang="en-US" dirty="0" smtClean="0"/>
              <a:t>“To stay ahead of regulation.”</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Federal Vehicle Safety</a:t>
            </a:r>
            <a:endParaRPr lang="en-US" dirty="0"/>
          </a:p>
        </p:txBody>
      </p:sp>
      <p:sp>
        <p:nvSpPr>
          <p:cNvPr id="3" name="Content Placeholder 2"/>
          <p:cNvSpPr>
            <a:spLocks noGrp="1"/>
          </p:cNvSpPr>
          <p:nvPr>
            <p:ph idx="1"/>
          </p:nvPr>
        </p:nvSpPr>
        <p:spPr/>
        <p:txBody>
          <a:bodyPr>
            <a:noAutofit/>
          </a:bodyPr>
          <a:lstStyle/>
          <a:p>
            <a:r>
              <a:rPr lang="en-US" sz="2800" dirty="0" smtClean="0"/>
              <a:t>In 1965 and 1966, public pressure grew in the U.S. to increase vehicle safety.</a:t>
            </a:r>
          </a:p>
          <a:p>
            <a:r>
              <a:rPr lang="en-US" sz="2800" dirty="0" smtClean="0"/>
              <a:t>In 1966, Congress created the U.S. Department of Transportation. </a:t>
            </a:r>
          </a:p>
          <a:p>
            <a:r>
              <a:rPr lang="en-US" sz="2800" dirty="0" smtClean="0"/>
              <a:t>NHTSA was officially established in 1970.</a:t>
            </a:r>
          </a:p>
          <a:p>
            <a:pPr lvl="1"/>
            <a:r>
              <a:rPr lang="en-US" sz="2400" dirty="0" smtClean="0"/>
              <a:t>Mission is to, “Save lives, prevent injuries, reduce vehicle-related crashes.”</a:t>
            </a:r>
          </a:p>
          <a:p>
            <a:pPr lvl="1"/>
            <a:r>
              <a:rPr lang="en-US" sz="2400" dirty="0" smtClean="0"/>
              <a:t>Simplest function is to enforce the Federal Motor Vehicle Safety Standards (FMVSS) </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7.0&quot;&gt;&lt;object type=&quot;1&quot; unique_id=&quot;10001&quot;&gt;&lt;object type=&quot;2&quot; unique_id=&quot;10229&quot;&gt;&lt;object type=&quot;3&quot; unique_id=&quot;10230&quot;&gt;&lt;property id=&quot;20148&quot; value=&quot;5&quot;/&gt;&lt;property id=&quot;20300&quot; value=&quot;Slide 1 - &amp;quot;Human Factors and System Safety Engineering: A Primer for Healthcare Providers&amp;quot;&quot;/&gt;&lt;property id=&quot;20307&quot; value=&quot;256&quot;/&gt;&lt;/object&gt;&lt;object type=&quot;3&quot; unique_id=&quot;10231&quot;&gt;&lt;property id=&quot;20148&quot; value=&quot;5&quot;/&gt;&lt;property id=&quot;20300&quot; value=&quot;Slide 2 - &amp;quot;Objectives&amp;quot;&quot;/&gt;&lt;property id=&quot;20307&quot; value=&quot;283&quot;/&gt;&lt;/object&gt;&lt;object type=&quot;3&quot; unique_id=&quot;10232&quot;&gt;&lt;property id=&quot;20148&quot; value=&quot;5&quot;/&gt;&lt;property id=&quot;20300&quot; value=&quot;Slide 3 - &amp;quot;Logistics&amp;quot;&quot;/&gt;&lt;property id=&quot;20307&quot; value=&quot;339&quot;/&gt;&lt;/object&gt;&lt;object type=&quot;3&quot; unique_id=&quot;10233&quot;&gt;&lt;property id=&quot;20148&quot; value=&quot;5&quot;/&gt;&lt;property id=&quot;20300&quot; value=&quot;Slide 4 - &amp;quot;TERRY’S SLIDES HERE!&amp;quot;&quot;/&gt;&lt;property id=&quot;20307&quot; value=&quot;286&quot;/&gt;&lt;/object&gt;&lt;object type=&quot;3&quot; unique_id=&quot;10234&quot;&gt;&lt;property id=&quot;20148&quot; value=&quot;5&quot;/&gt;&lt;property id=&quot;20300&quot; value=&quot;Slide 5 - &amp;quot;Workshop&amp;quot;&quot;/&gt;&lt;property id=&quot;20307&quot; value=&quot;340&quot;/&gt;&lt;/object&gt;&lt;object type=&quot;3&quot; unique_id=&quot;10235&quot;&gt;&lt;property id=&quot;20148&quot; value=&quot;5&quot;/&gt;&lt;property id=&quot;20300&quot; value=&quot;Slide 6&quot;/&gt;&lt;property id=&quot;20307&quot; value=&quot;341&quot;/&gt;&lt;/object&gt;&lt;object type=&quot;3&quot; unique_id=&quot;10236&quot;&gt;&lt;property id=&quot;20148&quot; value=&quot;5&quot;/&gt;&lt;property id=&quot;20300&quot; value=&quot;Slide 7&quot;/&gt;&lt;property id=&quot;20307&quot; value=&quot;342&quot;/&gt;&lt;/object&gt;&lt;object type=&quot;3&quot; unique_id=&quot;10237&quot;&gt;&lt;property id=&quot;20148&quot; value=&quot;5&quot;/&gt;&lt;property id=&quot;20300&quot; value=&quot;Slide 8 - &amp;quot;Table Discussion 1&amp;quot;&quot;/&gt;&lt;property id=&quot;20307&quot; value=&quot;343&quot;/&gt;&lt;/object&gt;&lt;object type=&quot;3&quot; unique_id=&quot;10238&quot;&gt;&lt;property id=&quot;20148&quot; value=&quot;5&quot;/&gt;&lt;property id=&quot;20300&quot; value=&quot;Slide 9&quot;/&gt;&lt;property id=&quot;20307&quot; value=&quot;344&quot;/&gt;&lt;/object&gt;&lt;object type=&quot;3&quot; unique_id=&quot;10239&quot;&gt;&lt;property id=&quot;20148&quot; value=&quot;5&quot;/&gt;&lt;property id=&quot;20300&quot; value=&quot;Slide 10&quot;/&gt;&lt;property id=&quot;20307&quot; value=&quot;345&quot;/&gt;&lt;/object&gt;&lt;object type=&quot;3&quot; unique_id=&quot;10240&quot;&gt;&lt;property id=&quot;20148&quot; value=&quot;5&quot;/&gt;&lt;property id=&quot;20300&quot; value=&quot;Slide 11 - &amp;quot;Discussion 2&amp;quot;&quot;/&gt;&lt;property id=&quot;20307&quot; value=&quot;346&quot;/&gt;&lt;/object&gt;&lt;object type=&quot;3&quot; unique_id=&quot;10241&quot;&gt;&lt;property id=&quot;20148&quot; value=&quot;5&quot;/&gt;&lt;property id=&quot;20300&quot; value=&quot;Slide 12 - &amp;quot;Zach- RCA 1- A Typical RCA&amp;quot;&quot;/&gt;&lt;property id=&quot;20307&quot; value=&quot;347&quot;/&gt;&lt;/object&gt;&lt;object type=&quot;3&quot; unique_id=&quot;10242&quot;&gt;&lt;property id=&quot;20148&quot; value=&quot;5&quot;/&gt;&lt;property id=&quot;20300&quot; value=&quot;Slide 13 - &amp;quot;Integrating HF teams into the process…&amp;quot;&quot;/&gt;&lt;property id=&quot;20307&quot; value=&quot;348&quot;/&gt;&lt;/object&gt;&lt;object type=&quot;3&quot; unique_id=&quot;10243&quot;&gt;&lt;property id=&quot;20148&quot; value=&quot;5&quot;/&gt;&lt;property id=&quot;20300&quot; value=&quot;Slide 14 - &amp;quot;Understanding the System&amp;quot;&quot;/&gt;&lt;property id=&quot;20307&quot; value=&quot;265&quot;/&gt;&lt;/object&gt;&lt;object type=&quot;3&quot; unique_id=&quot;10244&quot;&gt;&lt;property id=&quot;20148&quot; value=&quot;5&quot;/&gt;&lt;property id=&quot;20300&quot; value=&quot;Slide 15 - &amp;quot;HF questions&amp;quot;&quot;/&gt;&lt;property id=&quot;20307&quot; value=&quot;264&quot;/&gt;&lt;/object&gt;&lt;object type=&quot;3&quot; unique_id=&quot;10245&quot;&gt;&lt;property id=&quot;20148&quot; value=&quot;5&quot;/&gt;&lt;property id=&quot;20300&quot; value=&quot;Slide 16 - &amp;quot;Individual- Cognitive&amp;quot;&quot;/&gt;&lt;property id=&quot;20307&quot; value=&quot;349&quot;/&gt;&lt;/object&gt;&lt;object type=&quot;3&quot; unique_id=&quot;10246&quot;&gt;&lt;property id=&quot;20148&quot; value=&quot;5&quot;/&gt;&lt;property id=&quot;20300&quot; value=&quot;Slide 17 - &amp;quot;RAJ- INTERRUPTIONS&amp;quot;&quot;/&gt;&lt;property id=&quot;20307&quot; value=&quot;350&quot;/&gt;&lt;/object&gt;&lt;object type=&quot;3&quot; unique_id=&quot;10247&quot;&gt;&lt;property id=&quot;20148&quot; value=&quot;5&quot;/&gt;&lt;property id=&quot;20300&quot; value=&quot;Slide 18 - &amp;quot;Individual- Cognitive&amp;quot;&quot;/&gt;&lt;property id=&quot;20307&quot; value=&quot;351&quot;/&gt;&lt;/object&gt;&lt;object type=&quot;3&quot; unique_id=&quot;10248&quot;&gt;&lt;property id=&quot;20148&quot; value=&quot;5&quot;/&gt;&lt;property id=&quot;20300&quot; value=&quot;Slide 19 - &amp;quot;RAJ- FATIGUE AND DECISION MAKING&amp;quot;&quot;/&gt;&lt;property id=&quot;20307&quot; value=&quot;352&quot;/&gt;&lt;/object&gt;&lt;object type=&quot;3&quot; unique_id=&quot;10249&quot;&gt;&lt;property id=&quot;20148&quot; value=&quot;5&quot;/&gt;&lt;property id=&quot;20300&quot; value=&quot;Slide 20 - &amp;quot;Work Environment&amp;quot;&quot;/&gt;&lt;property id=&quot;20307&quot; value=&quot;268&quot;/&gt;&lt;/object&gt;&lt;object type=&quot;3&quot; unique_id=&quot;10250&quot;&gt;&lt;property id=&quot;20148&quot; value=&quot;5&quot;/&gt;&lt;property id=&quot;20300&quot; value=&quot;Slide 21 - &amp;quot;RAJ- Work environment influences cognition and vice versa&amp;quot;&quot;/&gt;&lt;property id=&quot;20307&quot; value=&quot;353&quot;/&gt;&lt;/object&gt;&lt;object type=&quot;3&quot; unique_id=&quot;10251&quot;&gt;&lt;property id=&quot;20148&quot; value=&quot;5&quot;/&gt;&lt;property id=&quot;20300&quot; value=&quot;Slide 22 - &amp;quot;Discussion 3&amp;quot;&quot;/&gt;&lt;property id=&quot;20307&quot; value=&quot;354&quot;/&gt;&lt;/object&gt;&lt;object type=&quot;3&quot; unique_id=&quot;10252&quot;&gt;&lt;property id=&quot;20148&quot; value=&quot;5&quot;/&gt;&lt;property id=&quot;20300&quot; value=&quot;Slide 23 - &amp;quot;COFFEE BREAK&amp;quot;&quot;/&gt;&lt;property id=&quot;20307&quot; value=&quot;355&quot;/&gt;&lt;/object&gt;&lt;object type=&quot;3&quot; unique_id=&quot;10253&quot;&gt;&lt;property id=&quot;20148&quot; value=&quot;5&quot;/&gt;&lt;property id=&quot;20300&quot; value=&quot;Slide 24 - &amp;quot;Team- Psychosocial&amp;quot;&quot;/&gt;&lt;property id=&quot;20307&quot; value=&quot;356&quot;/&gt;&lt;/object&gt;&lt;object type=&quot;3&quot; unique_id=&quot;10254&quot;&gt;&lt;property id=&quot;20148&quot; value=&quot;5&quot;/&gt;&lt;property id=&quot;20300&quot; value=&quot;Slide 25 - &amp;quot;Rationale&amp;quot;&quot;/&gt;&lt;property id=&quot;20307&quot; value=&quot;290&quot;/&gt;&lt;/object&gt;&lt;object type=&quot;3&quot; unique_id=&quot;10255&quot;&gt;&lt;property id=&quot;20148&quot; value=&quot;5&quot;/&gt;&lt;property id=&quot;20300&quot; value=&quot;Slide 26&quot;/&gt;&lt;property id=&quot;20307&quot; value=&quot;291&quot;/&gt;&lt;/object&gt;&lt;object type=&quot;3&quot; unique_id=&quot;10256&quot;&gt;&lt;property id=&quot;20148&quot; value=&quot;5&quot;/&gt;&lt;property id=&quot;20300&quot; value=&quot;Slide 27 - &amp;quot;Non-Technical Skills (NOTS)&amp;quot;&quot;/&gt;&lt;property id=&quot;20307&quot; value=&quot;292&quot;/&gt;&lt;/object&gt;&lt;object type=&quot;3&quot; unique_id=&quot;10257&quot;&gt;&lt;property id=&quot;20148&quot; value=&quot;5&quot;/&gt;&lt;property id=&quot;20300&quot; value=&quot;Slide 28 - &amp;quot;Non-Technical skills, error and adverse events&amp;quot;&quot;/&gt;&lt;property id=&quot;20307&quot; value=&quot;293&quot;/&gt;&lt;/object&gt;&lt;object type=&quot;3&quot; unique_id=&quot;10258&quot;&gt;&lt;property id=&quot;20148&quot; value=&quot;5&quot;/&gt;&lt;property id=&quot;20300&quot; value=&quot;Slide 29 - &amp;quot;Pilots’ Non- Technical Skills&amp;quot;&quot;/&gt;&lt;property id=&quot;20307&quot; value=&quot;294&quot;/&gt;&lt;/object&gt;&lt;object type=&quot;3&quot; unique_id=&quot;10259&quot;&gt;&lt;property id=&quot;20148&quot; value=&quot;5&quot;/&gt;&lt;property id=&quot;20300&quot; value=&quot;Slide 30 - &amp;quot;Generic Non-Technical Skills  &amp;quot;&quot;/&gt;&lt;property id=&quot;20307&quot; value=&quot;295&quot;/&gt;&lt;/object&gt;&lt;object type=&quot;3&quot; unique_id=&quot;10260&quot;&gt;&lt;property id=&quot;20148&quot; value=&quot;5&quot;/&gt;&lt;property id=&quot;20300&quot; value=&quot;Slide 31 - &amp;quot;Primary goals of NTS&amp;quot;&quot;/&gt;&lt;property id=&quot;20307&quot; value=&quot;296&quot;/&gt;&lt;/object&gt;&lt;object type=&quot;3&quot; unique_id=&quot;10261&quot;&gt;&lt;property id=&quot;20148&quot; value=&quot;5&quot;/&gt;&lt;property id=&quot;20300&quot; value=&quot;Slide 32&quot;/&gt;&lt;property id=&quot;20307&quot; value=&quot;297&quot;/&gt;&lt;/object&gt;&lt;object type=&quot;3&quot; unique_id=&quot;10262&quot;&gt;&lt;property id=&quot;20148&quot; value=&quot;5&quot;/&gt;&lt;property id=&quot;20300&quot; value=&quot;Slide 33 - &amp;quot;&amp;#x0D;&amp;#x0A;Anaesthetists’, Surgeons’ and Scrub Nurses’ Non-Technical Skills&amp;#x0D;&amp;#x0A;NHS Education Scotland, &amp;#x0D;&amp;#x0A;Royal College of Surgeo&quot;/&gt;&lt;property id=&quot;20307&quot; value=&quot;299&quot;/&gt;&lt;/object&gt;&lt;object type=&quot;3&quot; unique_id=&quot;10263&quot;&gt;&lt;property id=&quot;20148&quot; value=&quot;5&quot;/&gt;&lt;property id=&quot;20300&quot; value=&quot;Slide 34&quot;/&gt;&lt;property id=&quot;20307&quot; value=&quot;300&quot;/&gt;&lt;/object&gt;&lt;object type=&quot;3&quot; unique_id=&quot;10264&quot;&gt;&lt;property id=&quot;20148&quot; value=&quot;5&quot;/&gt;&lt;property id=&quot;20300&quot; value=&quot;Slide 35 - &amp;quot;Non-Technical Skills for Surgeons&amp;quot;&quot;/&gt;&lt;property id=&quot;20307&quot; value=&quot;301&quot;/&gt;&lt;/object&gt;&lt;object type=&quot;3&quot; unique_id=&quot;10265&quot;&gt;&lt;property id=&quot;20148&quot; value=&quot;5&quot;/&gt;&lt;property id=&quot;20300&quot; value=&quot;Slide 36 - &amp;quot;Leadership definition&amp;quot;&quot;/&gt;&lt;property id=&quot;20307&quot; value=&quot;303&quot;/&gt;&lt;/object&gt;&lt;object type=&quot;3&quot; unique_id=&quot;10266&quot;&gt;&lt;property id=&quot;20148&quot; value=&quot;5&quot;/&gt;&lt;property id=&quot;20300&quot; value=&quot;Slide 37&quot;/&gt;&lt;property id=&quot;20307&quot; value=&quot;304&quot;/&gt;&lt;/object&gt;&lt;object type=&quot;3&quot; unique_id=&quot;10267&quot;&gt;&lt;property id=&quot;20148&quot; value=&quot;5&quot;/&gt;&lt;property id=&quot;20300&quot; value=&quot;Slide 38&quot;/&gt;&lt;property id=&quot;20307&quot; value=&quot;306&quot;/&gt;&lt;/object&gt;&lt;object type=&quot;3&quot; unique_id=&quot;10268&quot;&gt;&lt;property id=&quot;20148&quot; value=&quot;5&quot;/&gt;&lt;property id=&quot;20300&quot; value=&quot;Slide 39 - &amp;quot;Background&amp;quot;&quot;/&gt;&lt;property id=&quot;20307&quot; value=&quot;318&quot;/&gt;&lt;/object&gt;&lt;object type=&quot;3&quot; unique_id=&quot;10269&quot;&gt;&lt;property id=&quot;20148&quot; value=&quot;5&quot;/&gt;&lt;property id=&quot;20300&quot; value=&quot;Slide 40 - &amp;quot;Research on Leadership in Surgery&amp;quot;&quot;/&gt;&lt;property id=&quot;20307&quot; value=&quot;308&quot;/&gt;&lt;/object&gt;&lt;object type=&quot;3&quot; unique_id=&quot;10270&quot;&gt;&lt;property id=&quot;20148&quot; value=&quot;5&quot;/&gt;&lt;property id=&quot;20300&quot; value=&quot;Slide 41 - &amp;quot;Non-Technical Skills for Surgeons&amp;quot;&quot;/&gt;&lt;property id=&quot;20307&quot; value=&quot;338&quot;/&gt;&lt;/object&gt;&lt;object type=&quot;3&quot; unique_id=&quot;10271&quot;&gt;&lt;property id=&quot;20148&quot; value=&quot;5&quot;/&gt;&lt;property id=&quot;20300&quot; value=&quot;Slide 42 - &amp;quot;&amp;#x0D;&amp;#x0A;Setting and maintaining standards&amp;#x0D;&amp;#x0A;&amp;quot;&quot;/&gt;&lt;property id=&quot;20307&quot; value=&quot;312&quot;/&gt;&lt;/object&gt;&lt;object type=&quot;3&quot; unique_id=&quot;10272&quot;&gt;&lt;property id=&quot;20148&quot; value=&quot;5&quot;/&gt;&lt;property id=&quot;20300&quot; value=&quot;Slide 43 - &amp;quot;&amp;#x0D;&amp;#x0A;Supporting Others&amp;#x0D;&amp;#x0A;&amp;quot;&quot;/&gt;&lt;property id=&quot;20307&quot; value=&quot;313&quot;/&gt;&lt;/object&gt;&lt;object type=&quot;3&quot; unique_id=&quot;10273&quot;&gt;&lt;property id=&quot;20148&quot; value=&quot;5&quot;/&gt;&lt;property id=&quot;20300&quot; value=&quot;Slide 44 - &amp;quot;&amp;#x0D;&amp;#x0A;Coping with Pressure&amp;#x0D;&amp;#x0A;&amp;quot;&quot;/&gt;&lt;property id=&quot;20307&quot; value=&quot;315&quot;/&gt;&lt;/object&gt;&lt;object type=&quot;3&quot; unique_id=&quot;10274&quot;&gt;&lt;property id=&quot;20148&quot; value=&quot;5&quot;/&gt;&lt;property id=&quot;20300&quot; value=&quot;Slide 45 - &amp;quot;Why do leaders fail?&amp;quot;&quot;/&gt;&lt;property id=&quot;20307&quot; value=&quot;317&quot;/&gt;&lt;/object&gt;&lt;object type=&quot;3&quot; unique_id=&quot;10275&quot;&gt;&lt;property id=&quot;20148&quot; value=&quot;5&quot;/&gt;&lt;property id=&quot;20300&quot; value=&quot;Slide 46&quot;/&gt;&lt;property id=&quot;20307&quot; value=&quot;337&quot;/&gt;&lt;/object&gt;&lt;object type=&quot;3&quot; unique_id=&quot;10276&quot;&gt;&lt;property id=&quot;20148&quot; value=&quot;5&quot;/&gt;&lt;property id=&quot;20300&quot; value=&quot;Slide 47 - &amp;quot;Team- Psychosocial&amp;quot;&quot;/&gt;&lt;property id=&quot;20307&quot; value=&quot;274&quot;/&gt;&lt;/object&gt;&lt;object type=&quot;3&quot; unique_id=&quot;10277&quot;&gt;&lt;property id=&quot;20148&quot; value=&quot;5&quot;/&gt;&lt;property id=&quot;20300&quot; value=&quot;Slide 48 - &amp;quot;Communication &amp;amp; Coordination&amp;quot;&quot;/&gt;&lt;property id=&quot;20307&quot; value=&quot;276&quot;/&gt;&lt;/object&gt;&lt;object type=&quot;3&quot; unique_id=&quot;10278&quot;&gt;&lt;property id=&quot;20148&quot; value=&quot;5&quot;/&gt;&lt;property id=&quot;20300&quot; value=&quot;Slide 49 - &amp;quot;Determining the problem is as important as determining  the solution&amp;quot;&quot;/&gt;&lt;property id=&quot;20307&quot; value=&quot;329&quot;/&gt;&lt;/object&gt;&lt;object type=&quot;3&quot; unique_id=&quot;10279&quot;&gt;&lt;property id=&quot;20148&quot; value=&quot;5&quot;/&gt;&lt;property id=&quot;20300&quot; value=&quot;Slide 50 - &amp;quot;How do you determine the problem?&amp;quot;&quot;/&gt;&lt;property id=&quot;20307&quot; value=&quot;335&quot;/&gt;&lt;/object&gt;&lt;object type=&quot;3&quot; unique_id=&quot;10280&quot;&gt;&lt;property id=&quot;20148&quot; value=&quot;5&quot;/&gt;&lt;property id=&quot;20300&quot; value=&quot;Slide 51 - &amp;quot;Team Coordination&amp;quot;&quot;/&gt;&lt;property id=&quot;20307&quot; value=&quot;330&quot;/&gt;&lt;/object&gt;&lt;object type=&quot;3&quot; unique_id=&quot;10281&quot;&gt;&lt;property id=&quot;20148&quot; value=&quot;5&quot;/&gt;&lt;property id=&quot;20300&quot; value=&quot;Slide 52&quot;/&gt;&lt;property id=&quot;20307&quot; value=&quot;332&quot;/&gt;&lt;/object&gt;&lt;object type=&quot;3&quot; unique_id=&quot;10282&quot;&gt;&lt;property id=&quot;20148&quot; value=&quot;5&quot;/&gt;&lt;property id=&quot;20300&quot; value=&quot;Slide 53 - &amp;quot;&amp;#x0D;&amp;#x0A;ATLS Resuscitation Protocol&amp;#x0D;&amp;#x0A;&amp;quot;&quot;/&gt;&lt;property id=&quot;20307&quot; value=&quot;333&quot;/&gt;&lt;/object&gt;&lt;object type=&quot;3&quot; unique_id=&quot;10283&quot;&gt;&lt;property id=&quot;20148&quot; value=&quot;5&quot;/&gt;&lt;property id=&quot;20300&quot; value=&quot;Slide 54&quot;/&gt;&lt;property id=&quot;20307&quot; value=&quot;331&quot;/&gt;&lt;/object&gt;&lt;object type=&quot;3&quot; unique_id=&quot;10284&quot;&gt;&lt;property id=&quot;20148&quot; value=&quot;5&quot;/&gt;&lt;property id=&quot;20300&quot; value=&quot;Slide 55 - &amp;quot;Preliminary Analysis&amp;quot;&quot;/&gt;&lt;property id=&quot;20307&quot; value=&quot;334&quot;/&gt;&lt;/object&gt;&lt;object type=&quot;3&quot; unique_id=&quot;10285&quot;&gt;&lt;property id=&quot;20148&quot; value=&quot;5&quot;/&gt;&lt;property id=&quot;20300&quot; value=&quot;Slide 56 - &amp;quot;Improving communication in the OR: Preoperative Briefings&amp;quot;&quot;/&gt;&lt;property id=&quot;20307&quot; value=&quot;319&quot;/&gt;&lt;/object&gt;&lt;object type=&quot;3&quot; unique_id=&quot;10286&quot;&gt;&lt;property id=&quot;20148&quot; value=&quot;5&quot;/&gt;&lt;property id=&quot;20300&quot; value=&quot;Slide 57 - &amp;quot;Translation: Preoperative Briefing&amp;quot;&quot;/&gt;&lt;property id=&quot;20307&quot; value=&quot;320&quot;/&gt;&lt;/object&gt;&lt;object type=&quot;3&quot; unique_id=&quot;10287&quot;&gt;&lt;property id=&quot;20148&quot; value=&quot;5&quot;/&gt;&lt;property id=&quot;20300&quot; value=&quot;Slide 58 - &amp;quot;Phase 1&amp;quot;&quot;/&gt;&lt;property id=&quot;20307&quot; value=&quot;321&quot;/&gt;&lt;/object&gt;&lt;object type=&quot;3&quot; unique_id=&quot;10288&quot;&gt;&lt;property id=&quot;20148&quot; value=&quot;5&quot;/&gt;&lt;property id=&quot;20300&quot; value=&quot;Slide 59&quot;/&gt;&lt;property id=&quot;20307&quot; value=&quot;322&quot;/&gt;&lt;/object&gt;&lt;object type=&quot;3&quot; unique_id=&quot;10289&quot;&gt;&lt;property id=&quot;20148&quot; value=&quot;5&quot;/&gt;&lt;property id=&quot;20300&quot; value=&quot;Slide 60 - &amp;quot;Results- It actually changes things…&amp;quot;&quot;/&gt;&lt;property id=&quot;20307&quot; value=&quot;323&quot;/&gt;&lt;/object&gt;&lt;object type=&quot;3&quot; unique_id=&quot;10290&quot;&gt;&lt;property id=&quot;20148&quot; value=&quot;5&quot;/&gt;&lt;property id=&quot;20300&quot; value=&quot;Slide 61 - &amp;quot;What is the problem?&amp;quot;&quot;/&gt;&lt;property id=&quot;20307&quot; value=&quot;324&quot;/&gt;&lt;/object&gt;&lt;object type=&quot;3&quot; unique_id=&quot;10291&quot;&gt;&lt;property id=&quot;20148&quot; value=&quot;5&quot;/&gt;&lt;property id=&quot;20300&quot; value=&quot;Slide 62 - &amp;quot;Why is this a problem&amp;quot;&quot;/&gt;&lt;property id=&quot;20307&quot; value=&quot;325&quot;/&gt;&lt;/object&gt;&lt;object type=&quot;3&quot; unique_id=&quot;10292&quot;&gt;&lt;property id=&quot;20148&quot; value=&quot;5&quot;/&gt;&lt;property id=&quot;20300&quot; value=&quot;Slide 63 - &amp;quot;Getting the sides together&amp;quot;&quot;/&gt;&lt;property id=&quot;20307&quot; value=&quot;326&quot;/&gt;&lt;/object&gt;&lt;object type=&quot;3&quot; unique_id=&quot;10293&quot;&gt;&lt;property id=&quot;20148&quot; value=&quot;5&quot;/&gt;&lt;property id=&quot;20300&quot; value=&quot;Slide 64 - &amp;quot;Draft Protocol&amp;quot;&quot;/&gt;&lt;property id=&quot;20307&quot; value=&quot;327&quot;/&gt;&lt;/object&gt;&lt;object type=&quot;3&quot; unique_id=&quot;10294&quot;&gt;&lt;property id=&quot;20148&quot; value=&quot;5&quot;/&gt;&lt;property id=&quot;20300&quot; value=&quot;Slide 65 - &amp;quot;Results- decrease in miscommunication!&amp;quot;&quot;/&gt;&lt;property id=&quot;20307&quot; value=&quot;328&quot;/&gt;&lt;/object&gt;&lt;object type=&quot;3&quot; unique_id=&quot;10295&quot;&gt;&lt;property id=&quot;20148&quot; value=&quot;5&quot;/&gt;&lt;property id=&quot;20300&quot; value=&quot;Slide 66 - &amp;quot;Discussion 4 &amp;quot;&quot;/&gt;&lt;property id=&quot;20307&quot; value=&quot;277&quot;/&gt;&lt;/object&gt;&lt;object type=&quot;3&quot; unique_id=&quot;10296&quot;&gt;&lt;property id=&quot;20148&quot; value=&quot;5&quot;/&gt;&lt;property id=&quot;20300&quot; value=&quot;Slide 67 - &amp;quot;ZACH- HF, RCA processes, developing sustainable solutions&amp;quot;&quot;/&gt;&lt;property id=&quot;20307&quot; value=&quot;280&quot;/&gt;&lt;/object&gt;&lt;object type=&quot;3&quot; unique_id=&quot;10297&quot;&gt;&lt;property id=&quot;20148&quot; value=&quot;5&quot;/&gt;&lt;property id=&quot;20300&quot; value=&quot;Slide 68 - &amp;quot;Discussion 5&amp;quot;&quot;/&gt;&lt;property id=&quot;20307&quot; value=&quot;281&quot;/&gt;&lt;/object&gt;&lt;object type=&quot;3&quot; unique_id=&quot;10298&quot;&gt;&lt;property id=&quot;20148&quot; value=&quot;5&quot;/&gt;&lt;property id=&quot;20300&quot; value=&quot;Slide 69 - &amp;quot;Wrap Up&amp;quot;&quot;/&gt;&lt;property id=&quot;20307&quot; value=&quot;287&quot;/&gt;&lt;/object&gt;&lt;object type=&quot;3&quot; unique_id=&quot;10299&quot;&gt;&lt;property id=&quot;20148&quot; value=&quot;5&quot;/&gt;&lt;property id=&quot;20300&quot; value=&quot;Slide 70&quot;/&gt;&lt;property id=&quot;20307&quot; value=&quot;288&quot;/&gt;&lt;/object&gt;&lt;/object&gt;&lt;object type=&quot;8&quot; unique_id=&quot;10371&quot;&gt;&lt;/object&gt;&lt;/object&gt;&lt;/database&gt;"/>
  <p:tag name="MMPROD_NEXTUNIQUEID" val="10010"/>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6320</TotalTime>
  <Words>1674</Words>
  <Application>Microsoft Office PowerPoint</Application>
  <PresentationFormat>On-screen Show (4:3)</PresentationFormat>
  <Paragraphs>189</Paragraphs>
  <Slides>34</Slides>
  <Notes>34</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Slide 1</vt:lpstr>
      <vt:lpstr>Slide 2</vt:lpstr>
      <vt:lpstr>Partners</vt:lpstr>
      <vt:lpstr>Several Phases of Development</vt:lpstr>
      <vt:lpstr>How Was It Possible?</vt:lpstr>
      <vt:lpstr>How and Why the Automotive Industry Came Together</vt:lpstr>
      <vt:lpstr>Public Response</vt:lpstr>
      <vt:lpstr>Private Response</vt:lpstr>
      <vt:lpstr>Federal Vehicle Safety</vt:lpstr>
      <vt:lpstr>Examples of NHTSA  Involvement in Safety</vt:lpstr>
      <vt:lpstr>Back to CAMP</vt:lpstr>
      <vt:lpstr>How did that collaboration form?</vt:lpstr>
      <vt:lpstr>General Motors</vt:lpstr>
      <vt:lpstr>Uphill Climb</vt:lpstr>
      <vt:lpstr>CAMP and NHTSA Team Up</vt:lpstr>
      <vt:lpstr>Why the Federal Government Funded CAMP</vt:lpstr>
      <vt:lpstr>Simple Answer</vt:lpstr>
      <vt:lpstr>More Involved Answer</vt:lpstr>
      <vt:lpstr>NHTSA and CAMP</vt:lpstr>
      <vt:lpstr>Advantage for Regulation</vt:lpstr>
      <vt:lpstr>Back to CICAS</vt:lpstr>
      <vt:lpstr>Partners for the CICAS project</vt:lpstr>
      <vt:lpstr>Which Companies Join CAMP’s Initiatives?</vt:lpstr>
      <vt:lpstr>Proprietary Information and Innovation</vt:lpstr>
      <vt:lpstr>Proprietary Information and Innovation</vt:lpstr>
      <vt:lpstr>How it Worked for CICAS</vt:lpstr>
      <vt:lpstr>Processes were Important</vt:lpstr>
      <vt:lpstr>Who Are the Winners and Losers</vt:lpstr>
      <vt:lpstr>And the Winner Is…</vt:lpstr>
      <vt:lpstr>Losers?</vt:lpstr>
      <vt:lpstr>More Industry Examples</vt:lpstr>
      <vt:lpstr>Aviation Examples</vt:lpstr>
      <vt:lpstr>Great Start</vt:lpstr>
      <vt:lpstr>Slide 34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Vicki R Lewis, PhD</dc:creator>
  <cp:lastModifiedBy>vlewis</cp:lastModifiedBy>
  <cp:revision>321</cp:revision>
  <dcterms:created xsi:type="dcterms:W3CDTF">2013-02-28T17:29:13Z</dcterms:created>
  <dcterms:modified xsi:type="dcterms:W3CDTF">2013-04-25T11:20:01Z</dcterms:modified>
</cp:coreProperties>
</file>