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43205400" cy="32404050"/>
  <p:notesSz cx="7010400" cy="9296400"/>
  <p:defaultTextStyle>
    <a:defPPr>
      <a:defRPr lang="en-US"/>
    </a:defPPr>
    <a:lvl1pPr marL="0" algn="l" defTabSz="431990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59950" algn="l" defTabSz="431990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19901" algn="l" defTabSz="431990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79851" algn="l" defTabSz="431990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39801" algn="l" defTabSz="431990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799750" algn="l" defTabSz="431990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59701" algn="l" defTabSz="431990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19651" algn="l" defTabSz="431990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79601" algn="l" defTabSz="431990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6">
          <p15:clr>
            <a:srgbClr val="A4A3A4"/>
          </p15:clr>
        </p15:guide>
        <p15:guide id="2" pos="13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99"/>
    <a:srgbClr val="FF66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1697" autoAdjust="0"/>
  </p:normalViewPr>
  <p:slideViewPr>
    <p:cSldViewPr>
      <p:cViewPr>
        <p:scale>
          <a:sx n="20" d="100"/>
          <a:sy n="20" d="100"/>
        </p:scale>
        <p:origin x="1020" y="-1074"/>
      </p:cViewPr>
      <p:guideLst>
        <p:guide orient="horz" pos="10206"/>
        <p:guide pos="13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86514FF-967C-4C6B-A331-A5E49B2A402F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ADEEBE0-E168-4120-A63A-A392407AC7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93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000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0022" algn="l" defTabSz="9000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00044" algn="l" defTabSz="9000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50066" algn="l" defTabSz="9000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00088" algn="l" defTabSz="9000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50110" algn="l" defTabSz="9000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00132" algn="l" defTabSz="9000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50154" algn="l" defTabSz="9000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00176" algn="l" defTabSz="9000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EEBE0-E168-4120-A63A-A392407AC7C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35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0405" y="10066261"/>
            <a:ext cx="36724590" cy="694586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80810" y="18362296"/>
            <a:ext cx="30243780" cy="82810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59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199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798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39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799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59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19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79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995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664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323916" y="1297667"/>
            <a:ext cx="9721215" cy="276484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60271" y="1297667"/>
            <a:ext cx="28443555" cy="276484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11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86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2929" y="20822605"/>
            <a:ext cx="36724590" cy="6435804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12929" y="13734221"/>
            <a:ext cx="36724590" cy="7088384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5995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19901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79851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39801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7997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59701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19651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79601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934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60271" y="7560948"/>
            <a:ext cx="19082385" cy="21385175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62746" y="7560948"/>
            <a:ext cx="19082385" cy="21385175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23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0271" y="7253410"/>
            <a:ext cx="19089888" cy="3022875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59950" indent="0">
              <a:buNone/>
              <a:defRPr sz="9500" b="1"/>
            </a:lvl2pPr>
            <a:lvl3pPr marL="4319901" indent="0">
              <a:buNone/>
              <a:defRPr sz="8500" b="1"/>
            </a:lvl3pPr>
            <a:lvl4pPr marL="6479851" indent="0">
              <a:buNone/>
              <a:defRPr sz="7600" b="1"/>
            </a:lvl4pPr>
            <a:lvl5pPr marL="8639801" indent="0">
              <a:buNone/>
              <a:defRPr sz="7600" b="1"/>
            </a:lvl5pPr>
            <a:lvl6pPr marL="10799750" indent="0">
              <a:buNone/>
              <a:defRPr sz="7600" b="1"/>
            </a:lvl6pPr>
            <a:lvl7pPr marL="12959701" indent="0">
              <a:buNone/>
              <a:defRPr sz="7600" b="1"/>
            </a:lvl7pPr>
            <a:lvl8pPr marL="15119651" indent="0">
              <a:buNone/>
              <a:defRPr sz="7600" b="1"/>
            </a:lvl8pPr>
            <a:lvl9pPr marL="17279601" indent="0">
              <a:buNone/>
              <a:defRPr sz="7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0271" y="10276284"/>
            <a:ext cx="19089888" cy="18669836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947746" y="7253410"/>
            <a:ext cx="19097387" cy="3022875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59950" indent="0">
              <a:buNone/>
              <a:defRPr sz="9500" b="1"/>
            </a:lvl2pPr>
            <a:lvl3pPr marL="4319901" indent="0">
              <a:buNone/>
              <a:defRPr sz="8500" b="1"/>
            </a:lvl3pPr>
            <a:lvl4pPr marL="6479851" indent="0">
              <a:buNone/>
              <a:defRPr sz="7600" b="1"/>
            </a:lvl4pPr>
            <a:lvl5pPr marL="8639801" indent="0">
              <a:buNone/>
              <a:defRPr sz="7600" b="1"/>
            </a:lvl5pPr>
            <a:lvl6pPr marL="10799750" indent="0">
              <a:buNone/>
              <a:defRPr sz="7600" b="1"/>
            </a:lvl6pPr>
            <a:lvl7pPr marL="12959701" indent="0">
              <a:buNone/>
              <a:defRPr sz="7600" b="1"/>
            </a:lvl7pPr>
            <a:lvl8pPr marL="15119651" indent="0">
              <a:buNone/>
              <a:defRPr sz="7600" b="1"/>
            </a:lvl8pPr>
            <a:lvl9pPr marL="17279601" indent="0">
              <a:buNone/>
              <a:defRPr sz="7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947746" y="10276284"/>
            <a:ext cx="19097387" cy="18669836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7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994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04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0272" y="1290161"/>
            <a:ext cx="14214279" cy="5490686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92112" y="1290165"/>
            <a:ext cx="24153019" cy="27655959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60272" y="6780851"/>
            <a:ext cx="14214279" cy="22165273"/>
          </a:xfrm>
        </p:spPr>
        <p:txBody>
          <a:bodyPr/>
          <a:lstStyle>
            <a:lvl1pPr marL="0" indent="0">
              <a:buNone/>
              <a:defRPr sz="6600"/>
            </a:lvl1pPr>
            <a:lvl2pPr marL="2159950" indent="0">
              <a:buNone/>
              <a:defRPr sz="5700"/>
            </a:lvl2pPr>
            <a:lvl3pPr marL="4319901" indent="0">
              <a:buNone/>
              <a:defRPr sz="4700"/>
            </a:lvl3pPr>
            <a:lvl4pPr marL="6479851" indent="0">
              <a:buNone/>
              <a:defRPr sz="4300"/>
            </a:lvl4pPr>
            <a:lvl5pPr marL="8639801" indent="0">
              <a:buNone/>
              <a:defRPr sz="4300"/>
            </a:lvl5pPr>
            <a:lvl6pPr marL="10799750" indent="0">
              <a:buNone/>
              <a:defRPr sz="4300"/>
            </a:lvl6pPr>
            <a:lvl7pPr marL="12959701" indent="0">
              <a:buNone/>
              <a:defRPr sz="4300"/>
            </a:lvl7pPr>
            <a:lvl8pPr marL="15119651" indent="0">
              <a:buNone/>
              <a:defRPr sz="4300"/>
            </a:lvl8pPr>
            <a:lvl9pPr marL="17279601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941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8561" y="22682836"/>
            <a:ext cx="25923240" cy="2677837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468561" y="2895362"/>
            <a:ext cx="25923240" cy="19442430"/>
          </a:xfrm>
        </p:spPr>
        <p:txBody>
          <a:bodyPr/>
          <a:lstStyle>
            <a:lvl1pPr marL="0" indent="0">
              <a:buNone/>
              <a:defRPr sz="15100"/>
            </a:lvl1pPr>
            <a:lvl2pPr marL="2159950" indent="0">
              <a:buNone/>
              <a:defRPr sz="13200"/>
            </a:lvl2pPr>
            <a:lvl3pPr marL="4319901" indent="0">
              <a:buNone/>
              <a:defRPr sz="11300"/>
            </a:lvl3pPr>
            <a:lvl4pPr marL="6479851" indent="0">
              <a:buNone/>
              <a:defRPr sz="9500"/>
            </a:lvl4pPr>
            <a:lvl5pPr marL="8639801" indent="0">
              <a:buNone/>
              <a:defRPr sz="9500"/>
            </a:lvl5pPr>
            <a:lvl6pPr marL="10799750" indent="0">
              <a:buNone/>
              <a:defRPr sz="9500"/>
            </a:lvl6pPr>
            <a:lvl7pPr marL="12959701" indent="0">
              <a:buNone/>
              <a:defRPr sz="9500"/>
            </a:lvl7pPr>
            <a:lvl8pPr marL="15119651" indent="0">
              <a:buNone/>
              <a:defRPr sz="9500"/>
            </a:lvl8pPr>
            <a:lvl9pPr marL="17279601" indent="0">
              <a:buNone/>
              <a:defRPr sz="9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68561" y="25360673"/>
            <a:ext cx="25923240" cy="3802973"/>
          </a:xfrm>
        </p:spPr>
        <p:txBody>
          <a:bodyPr/>
          <a:lstStyle>
            <a:lvl1pPr marL="0" indent="0">
              <a:buNone/>
              <a:defRPr sz="6600"/>
            </a:lvl1pPr>
            <a:lvl2pPr marL="2159950" indent="0">
              <a:buNone/>
              <a:defRPr sz="5700"/>
            </a:lvl2pPr>
            <a:lvl3pPr marL="4319901" indent="0">
              <a:buNone/>
              <a:defRPr sz="4700"/>
            </a:lvl3pPr>
            <a:lvl4pPr marL="6479851" indent="0">
              <a:buNone/>
              <a:defRPr sz="4300"/>
            </a:lvl4pPr>
            <a:lvl5pPr marL="8639801" indent="0">
              <a:buNone/>
              <a:defRPr sz="4300"/>
            </a:lvl5pPr>
            <a:lvl6pPr marL="10799750" indent="0">
              <a:buNone/>
              <a:defRPr sz="4300"/>
            </a:lvl6pPr>
            <a:lvl7pPr marL="12959701" indent="0">
              <a:buNone/>
              <a:defRPr sz="4300"/>
            </a:lvl7pPr>
            <a:lvl8pPr marL="15119651" indent="0">
              <a:buNone/>
              <a:defRPr sz="4300"/>
            </a:lvl8pPr>
            <a:lvl9pPr marL="17279601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79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60270" y="1297665"/>
            <a:ext cx="38884860" cy="5400675"/>
          </a:xfrm>
          <a:prstGeom prst="rect">
            <a:avLst/>
          </a:prstGeom>
        </p:spPr>
        <p:txBody>
          <a:bodyPr vert="horz" lIns="431990" tIns="215995" rIns="431990" bIns="21599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0270" y="7560948"/>
            <a:ext cx="38884860" cy="21385175"/>
          </a:xfrm>
          <a:prstGeom prst="rect">
            <a:avLst/>
          </a:prstGeom>
        </p:spPr>
        <p:txBody>
          <a:bodyPr vert="horz" lIns="431990" tIns="215995" rIns="431990" bIns="21599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60270" y="30033756"/>
            <a:ext cx="10081260" cy="1725216"/>
          </a:xfrm>
          <a:prstGeom prst="rect">
            <a:avLst/>
          </a:prstGeom>
        </p:spPr>
        <p:txBody>
          <a:bodyPr vert="horz" lIns="431990" tIns="215995" rIns="431990" bIns="215995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761845" y="30033756"/>
            <a:ext cx="13681710" cy="1725216"/>
          </a:xfrm>
          <a:prstGeom prst="rect">
            <a:avLst/>
          </a:prstGeom>
        </p:spPr>
        <p:txBody>
          <a:bodyPr vert="horz" lIns="431990" tIns="215995" rIns="431990" bIns="215995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63870" y="30033756"/>
            <a:ext cx="10081260" cy="1725216"/>
          </a:xfrm>
          <a:prstGeom prst="rect">
            <a:avLst/>
          </a:prstGeom>
        </p:spPr>
        <p:txBody>
          <a:bodyPr vert="horz" lIns="431990" tIns="215995" rIns="431990" bIns="215995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84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319901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9963" indent="-1619963" algn="l" defTabSz="4319901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9919" indent="-1349969" algn="l" defTabSz="4319901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399876" indent="-1079975" algn="l" defTabSz="4319901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59826" indent="-1079975" algn="l" defTabSz="4319901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19775" indent="-1079975" algn="l" defTabSz="4319901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79725" indent="-1079975" algn="l" defTabSz="4319901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39676" indent="-1079975" algn="l" defTabSz="4319901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199626" indent="-1079975" algn="l" defTabSz="4319901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59576" indent="-1079975" algn="l" defTabSz="4319901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1990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59950" algn="l" defTabSz="431990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19901" algn="l" defTabSz="431990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79851" algn="l" defTabSz="431990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39801" algn="l" defTabSz="431990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9750" algn="l" defTabSz="431990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9701" algn="l" defTabSz="431990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19651" algn="l" defTabSz="431990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79601" algn="l" defTabSz="431990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www.ctcms.nist.gov/~knc6/periodic.html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81" y="-1"/>
            <a:ext cx="43205400" cy="600075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spcCol="0" rtlCol="0" anchor="ctr"/>
          <a:lstStyle/>
          <a:p>
            <a:pPr algn="ctr"/>
            <a:r>
              <a:rPr lang="en-US" sz="60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Evaluation and comparison of classical interatomic potentials through a user-friendly interactive web-interface</a:t>
            </a:r>
          </a:p>
          <a:p>
            <a:pPr algn="ctr"/>
            <a:r>
              <a:rPr lang="en-US" sz="5300" u="sng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Kamal Choudhary</a:t>
            </a:r>
            <a:r>
              <a:rPr lang="en-US" sz="5300" baseline="300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53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53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Faical</a:t>
            </a:r>
            <a:r>
              <a:rPr lang="en-US" sz="53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Congo</a:t>
            </a:r>
            <a:r>
              <a:rPr lang="en-US" sz="5300" baseline="300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53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, Tao Liang</a:t>
            </a:r>
            <a:r>
              <a:rPr lang="en-US" sz="5300" baseline="300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53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53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Chadler</a:t>
            </a:r>
            <a:r>
              <a:rPr lang="en-US" sz="53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Becker</a:t>
            </a:r>
            <a:r>
              <a:rPr lang="en-US" sz="5300" baseline="300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53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, Richard Hennig</a:t>
            </a:r>
            <a:r>
              <a:rPr lang="en-US" sz="5300" baseline="300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53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, Francesca Tavazza</a:t>
            </a:r>
            <a:r>
              <a:rPr lang="en-US" sz="5300" baseline="300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pPr algn="ctr"/>
            <a:r>
              <a:rPr lang="en-US" sz="30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 1 Materials Science and Engineering division, National Institute of Standards and Technology, MD, USA </a:t>
            </a:r>
          </a:p>
          <a:p>
            <a:pPr algn="ctr"/>
            <a:r>
              <a:rPr lang="en-US" sz="30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2 Department of Materials Science and Engineering, University of Florida, Gainesville, FL 32611, USA</a:t>
            </a:r>
          </a:p>
          <a:p>
            <a:pPr algn="ctr"/>
            <a:r>
              <a:rPr lang="en-US" sz="30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                             3 Department of Materials Science and Engineering, The Pennsylvania State University, University Park, PA 16801, USA</a:t>
            </a:r>
          </a:p>
          <a:p>
            <a:pPr algn="ctr"/>
            <a:r>
              <a:rPr lang="en-US" sz="47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7753" y="4513223"/>
            <a:ext cx="43205400" cy="19050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7" tIns="45713" rIns="91427" bIns="45713" spcCol="0"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319852" y="4848225"/>
            <a:ext cx="13148455" cy="27330797"/>
          </a:xfrm>
          <a:prstGeom prst="round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0004" tIns="45002" rIns="90004" bIns="45002"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1500" y="17838025"/>
            <a:ext cx="12694476" cy="2953205"/>
          </a:xfrm>
          <a:prstGeom prst="rect">
            <a:avLst/>
          </a:prstGeom>
          <a:noFill/>
        </p:spPr>
        <p:txBody>
          <a:bodyPr wrap="square" lIns="90004" tIns="45002" rIns="90004" bIns="45002" rtlCol="0">
            <a:spAutoFit/>
          </a:bodyPr>
          <a:lstStyle/>
          <a:p>
            <a:pPr marL="562527" indent="-562527">
              <a:buFont typeface="Arial" pitchFamily="34" charset="0"/>
              <a:buChar char="•"/>
            </a:pPr>
            <a:endParaRPr lang="en-US" sz="3100" dirty="0">
              <a:latin typeface="Arial" panose="020B0604020202020204" pitchFamily="34" charset="0"/>
              <a:cs typeface="Arial" pitchFamily="34" charset="0"/>
            </a:endParaRPr>
          </a:p>
          <a:p>
            <a:pPr marL="562527" indent="-562527" algn="just">
              <a:buFont typeface="Arial" pitchFamily="34" charset="0"/>
              <a:buChar char="•"/>
            </a:pPr>
            <a:r>
              <a:rPr lang="en-US" sz="3100" dirty="0">
                <a:latin typeface="Arial" pitchFamily="34" charset="0"/>
                <a:cs typeface="Arial" pitchFamily="34" charset="0"/>
              </a:rPr>
              <a:t>We chose </a:t>
            </a:r>
            <a:r>
              <a:rPr lang="en-US" sz="3100" b="1" dirty="0">
                <a:latin typeface="Arial" pitchFamily="34" charset="0"/>
                <a:cs typeface="Arial" pitchFamily="34" charset="0"/>
              </a:rPr>
              <a:t>Material-Project (MP) 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for comparing FF data on structure, energy and mechanical properties with DFT</a:t>
            </a:r>
          </a:p>
          <a:p>
            <a:pPr marL="562527" indent="-562527" algn="just">
              <a:buFont typeface="Arial" pitchFamily="34" charset="0"/>
              <a:buChar char="•"/>
            </a:pPr>
            <a:r>
              <a:rPr lang="en-US" sz="3100" b="1" dirty="0">
                <a:latin typeface="Arial" pitchFamily="34" charset="0"/>
                <a:cs typeface="Arial" pitchFamily="34" charset="0"/>
              </a:rPr>
              <a:t>Total 3248 LAMMPS calculations 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for EAM, EIM, MEAM, AIREBO, REAXFF, COMB, COMB3, TERSOFF, SW types of FF, still evolving</a:t>
            </a:r>
          </a:p>
          <a:p>
            <a:pPr marL="562527" indent="-562527" algn="just">
              <a:buFont typeface="Arial" pitchFamily="34" charset="0"/>
              <a:buChar char="•"/>
            </a:pP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Testing of existent FFs consists of following steps: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99461" y="5050807"/>
            <a:ext cx="11251813" cy="908903"/>
          </a:xfrm>
          <a:prstGeom prst="rect">
            <a:avLst/>
          </a:prstGeom>
          <a:noFill/>
        </p:spPr>
        <p:txBody>
          <a:bodyPr wrap="square" lIns="90004" tIns="45002" rIns="90004" bIns="45002" rtlCol="0">
            <a:spAutoFit/>
          </a:bodyPr>
          <a:lstStyle/>
          <a:p>
            <a:pPr algn="ctr"/>
            <a:r>
              <a:rPr lang="en-US" sz="53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Introduction</a:t>
            </a:r>
            <a:endParaRPr lang="en-US" sz="71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13891051" y="4848225"/>
            <a:ext cx="14736422" cy="27306215"/>
          </a:xfrm>
          <a:prstGeom prst="round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0004" tIns="45002" rIns="90004" bIns="45002"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104900" y="6153093"/>
            <a:ext cx="11326825" cy="249700"/>
          </a:xfrm>
          <a:prstGeom prst="rect">
            <a:avLst/>
          </a:prstGeom>
          <a:gradFill flip="none" rotWithShape="1">
            <a:gsLst>
              <a:gs pos="0">
                <a:srgbClr val="0000CC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4" tIns="45002" rIns="90004" bIns="45002" rtlCol="0" anchor="ctr"/>
          <a:lstStyle/>
          <a:p>
            <a:pPr algn="ctr"/>
            <a:endParaRPr lang="en-US"/>
          </a:p>
        </p:txBody>
      </p:sp>
      <p:sp>
        <p:nvSpPr>
          <p:cNvPr id="97" name="TextBox 96"/>
          <p:cNvSpPr txBox="1"/>
          <p:nvPr/>
        </p:nvSpPr>
        <p:spPr>
          <a:xfrm>
            <a:off x="16340826" y="5178200"/>
            <a:ext cx="10239150" cy="906491"/>
          </a:xfrm>
          <a:prstGeom prst="rect">
            <a:avLst/>
          </a:prstGeom>
          <a:noFill/>
        </p:spPr>
        <p:txBody>
          <a:bodyPr wrap="square" lIns="90004" tIns="45002" rIns="90004" bIns="45002" rtlCol="0">
            <a:spAutoFit/>
          </a:bodyPr>
          <a:lstStyle/>
          <a:p>
            <a:pPr algn="ctr"/>
            <a:r>
              <a:rPr lang="en-US" sz="53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JARVIS-FF for web-interface</a:t>
            </a:r>
            <a:endParaRPr lang="en-US" sz="71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15595849" y="6222775"/>
            <a:ext cx="11326825" cy="249700"/>
          </a:xfrm>
          <a:prstGeom prst="rect">
            <a:avLst/>
          </a:prstGeom>
          <a:gradFill flip="none" rotWithShape="1">
            <a:gsLst>
              <a:gs pos="0">
                <a:srgbClr val="0000CC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4" tIns="45002" rIns="90004" bIns="45002" rtlCol="0" anchor="ctr"/>
          <a:lstStyle/>
          <a:p>
            <a:pPr algn="ctr"/>
            <a:endParaRPr lang="en-US"/>
          </a:p>
        </p:txBody>
      </p:sp>
      <p:sp>
        <p:nvSpPr>
          <p:cNvPr id="101" name="TextBox 100"/>
          <p:cNvSpPr txBox="1"/>
          <p:nvPr/>
        </p:nvSpPr>
        <p:spPr>
          <a:xfrm>
            <a:off x="30879685" y="5103555"/>
            <a:ext cx="10239150" cy="908903"/>
          </a:xfrm>
          <a:prstGeom prst="rect">
            <a:avLst/>
          </a:prstGeom>
          <a:noFill/>
        </p:spPr>
        <p:txBody>
          <a:bodyPr wrap="square" lIns="90004" tIns="45002" rIns="90004" bIns="45002" rtlCol="0">
            <a:spAutoFit/>
          </a:bodyPr>
          <a:lstStyle/>
          <a:p>
            <a:pPr algn="ctr"/>
            <a:r>
              <a:rPr lang="en-US" sz="53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Comparison with DFT data</a:t>
            </a:r>
            <a:endParaRPr lang="en-US" sz="71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30236416" y="6127087"/>
            <a:ext cx="11326825" cy="249700"/>
          </a:xfrm>
          <a:prstGeom prst="rect">
            <a:avLst/>
          </a:prstGeom>
          <a:gradFill flip="none" rotWithShape="1">
            <a:gsLst>
              <a:gs pos="0">
                <a:srgbClr val="0000CC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4" tIns="45002" rIns="90004" bIns="45002"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30577919" y="27332722"/>
            <a:ext cx="11128020" cy="908903"/>
          </a:xfrm>
          <a:prstGeom prst="rect">
            <a:avLst/>
          </a:prstGeom>
          <a:noFill/>
        </p:spPr>
        <p:txBody>
          <a:bodyPr wrap="square" lIns="90004" tIns="45002" rIns="90004" bIns="45002" rtlCol="0">
            <a:spAutoFit/>
          </a:bodyPr>
          <a:lstStyle/>
          <a:p>
            <a:pPr algn="ctr"/>
            <a:r>
              <a:rPr lang="en-US" sz="53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Acknowledgment </a:t>
            </a:r>
            <a:endParaRPr lang="en-US" sz="71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0604150" y="28144325"/>
            <a:ext cx="11326825" cy="249700"/>
          </a:xfrm>
          <a:prstGeom prst="rect">
            <a:avLst/>
          </a:prstGeom>
          <a:gradFill flip="none" rotWithShape="1">
            <a:gsLst>
              <a:gs pos="0">
                <a:srgbClr val="0000CC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4" tIns="45002" rIns="90004" bIns="45002"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1500" y="6636796"/>
            <a:ext cx="12439673" cy="1999098"/>
          </a:xfrm>
          <a:prstGeom prst="rect">
            <a:avLst/>
          </a:prstGeom>
        </p:spPr>
        <p:txBody>
          <a:bodyPr wrap="square" lIns="90004" tIns="45002" rIns="90004" bIns="45002">
            <a:spAutoFit/>
          </a:bodyPr>
          <a:lstStyle/>
          <a:p>
            <a:pPr marL="562527" indent="-562527" algn="just">
              <a:buFont typeface="Arial" pitchFamily="34" charset="0"/>
              <a:buChar char="•"/>
            </a:pPr>
            <a:r>
              <a:rPr lang="en-US" sz="3100" dirty="0">
                <a:latin typeface="Arial" pitchFamily="34" charset="0"/>
                <a:cs typeface="Arial" pitchFamily="34" charset="0"/>
              </a:rPr>
              <a:t>Molecular mechanics is an integral and essential part of multi-scale modelling</a:t>
            </a:r>
          </a:p>
          <a:p>
            <a:pPr marL="562527" indent="-562527" algn="just">
              <a:buFont typeface="Arial" pitchFamily="34" charset="0"/>
              <a:buChar char="•"/>
            </a:pPr>
            <a:r>
              <a:rPr lang="en-US" sz="3100" dirty="0">
                <a:latin typeface="Arial" pitchFamily="34" charset="0"/>
                <a:cs typeface="Arial" pitchFamily="34" charset="0"/>
              </a:rPr>
              <a:t>Force-fields or interatomic potentials are in dire need of consistent testing, dissemination and development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0131072" y="19097625"/>
            <a:ext cx="11128020" cy="908903"/>
          </a:xfrm>
          <a:prstGeom prst="rect">
            <a:avLst/>
          </a:prstGeom>
          <a:noFill/>
        </p:spPr>
        <p:txBody>
          <a:bodyPr wrap="square" lIns="90004" tIns="45002" rIns="90004" bIns="45002" rtlCol="0">
            <a:spAutoFit/>
          </a:bodyPr>
          <a:lstStyle/>
          <a:p>
            <a:pPr algn="ctr"/>
            <a:r>
              <a:rPr lang="en-US" sz="53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Ongoing work</a:t>
            </a:r>
            <a:endParaRPr lang="en-US" sz="71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0393984" y="19990925"/>
            <a:ext cx="11326825" cy="249700"/>
          </a:xfrm>
          <a:prstGeom prst="rect">
            <a:avLst/>
          </a:prstGeom>
          <a:gradFill flip="none" rotWithShape="1">
            <a:gsLst>
              <a:gs pos="0">
                <a:srgbClr val="0000CC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4" tIns="45002" rIns="90004" bIns="45002"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0454126" y="13424288"/>
            <a:ext cx="11701886" cy="567937"/>
          </a:xfrm>
          <a:prstGeom prst="rect">
            <a:avLst/>
          </a:prstGeom>
          <a:noFill/>
        </p:spPr>
        <p:txBody>
          <a:bodyPr wrap="square" lIns="90004" tIns="45002" rIns="90004" bIns="45002" rtlCol="0">
            <a:spAutoFit/>
          </a:bodyPr>
          <a:lstStyle/>
          <a:p>
            <a:pPr marL="450022" indent="-450022">
              <a:buFont typeface="Arial" pitchFamily="34" charset="0"/>
              <a:buChar char="•"/>
            </a:pPr>
            <a:r>
              <a:rPr lang="en-US" sz="3100" dirty="0">
                <a:latin typeface="Arial" pitchFamily="34" charset="0"/>
                <a:cs typeface="Arial" pitchFamily="34" charset="0"/>
              </a:rPr>
              <a:t>Voigt-bulk-modulus comparison from FF and MP calculations: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30454126" y="6700798"/>
            <a:ext cx="11106847" cy="575638"/>
          </a:xfrm>
          <a:prstGeom prst="rect">
            <a:avLst/>
          </a:prstGeom>
          <a:noFill/>
        </p:spPr>
        <p:txBody>
          <a:bodyPr wrap="square" lIns="90004" tIns="45002" rIns="90004" bIns="45002" rtlCol="0">
            <a:spAutoFit/>
          </a:bodyPr>
          <a:lstStyle/>
          <a:p>
            <a:pPr marL="450022" indent="-450022">
              <a:buFont typeface="Arial" pitchFamily="34" charset="0"/>
              <a:buChar char="•"/>
            </a:pPr>
            <a:r>
              <a:rPr lang="en-US" sz="3100" dirty="0">
                <a:latin typeface="Arial" pitchFamily="34" charset="0"/>
                <a:cs typeface="Arial" pitchFamily="34" charset="0"/>
              </a:rPr>
              <a:t>2 or more element convex-hull plot comparison-e.g. Ni-Al: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29957026" y="20240625"/>
            <a:ext cx="12829273" cy="2152986"/>
          </a:xfrm>
          <a:prstGeom prst="rect">
            <a:avLst/>
          </a:prstGeom>
          <a:noFill/>
        </p:spPr>
        <p:txBody>
          <a:bodyPr wrap="square" lIns="90004" tIns="45002" rIns="90004" bIns="45002" rtlCol="0">
            <a:spAutoFit/>
          </a:bodyPr>
          <a:lstStyle/>
          <a:p>
            <a:pPr marL="562527" indent="-562527" algn="just">
              <a:spcAft>
                <a:spcPts val="591"/>
              </a:spcAft>
              <a:buFont typeface="Arial" pitchFamily="34" charset="0"/>
              <a:buChar char="•"/>
            </a:pPr>
            <a:r>
              <a:rPr lang="en-US" sz="3100" dirty="0">
                <a:latin typeface="Arial" pitchFamily="34" charset="0"/>
                <a:cs typeface="Arial" pitchFamily="34" charset="0"/>
              </a:rPr>
              <a:t>Automated DFT database generation for </a:t>
            </a:r>
            <a:r>
              <a:rPr lang="en-US" sz="3100" b="1" dirty="0">
                <a:latin typeface="Arial" pitchFamily="34" charset="0"/>
                <a:cs typeface="Arial" pitchFamily="34" charset="0"/>
              </a:rPr>
              <a:t>defect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 and </a:t>
            </a:r>
            <a:r>
              <a:rPr lang="en-US" sz="3100" b="1" dirty="0">
                <a:latin typeface="Arial" pitchFamily="34" charset="0"/>
                <a:cs typeface="Arial" pitchFamily="34" charset="0"/>
              </a:rPr>
              <a:t>phonon properties </a:t>
            </a:r>
          </a:p>
          <a:p>
            <a:pPr marL="562527" indent="-562527" algn="just">
              <a:spcAft>
                <a:spcPts val="591"/>
              </a:spcAft>
              <a:buFont typeface="Arial" pitchFamily="34" charset="0"/>
              <a:buChar char="•"/>
            </a:pPr>
            <a:r>
              <a:rPr lang="en-US" sz="3100" b="1" dirty="0">
                <a:latin typeface="Arial" pitchFamily="34" charset="0"/>
                <a:cs typeface="Arial" pitchFamily="34" charset="0"/>
              </a:rPr>
              <a:t>Automating FF fitting 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procedure based on the automated data</a:t>
            </a:r>
          </a:p>
          <a:p>
            <a:pPr marL="562527" indent="-562527" algn="just">
              <a:spcAft>
                <a:spcPts val="591"/>
              </a:spcAft>
              <a:buFont typeface="Arial" pitchFamily="34" charset="0"/>
              <a:buChar char="•"/>
            </a:pPr>
            <a:r>
              <a:rPr lang="en-US" sz="3100" dirty="0">
                <a:latin typeface="Arial" pitchFamily="34" charset="0"/>
                <a:cs typeface="Arial" pitchFamily="34" charset="0"/>
              </a:rPr>
              <a:t>Integration of data in </a:t>
            </a:r>
            <a:r>
              <a:rPr lang="en-US" sz="3100" b="1" dirty="0">
                <a:latin typeface="Arial" pitchFamily="34" charset="0"/>
                <a:cs typeface="Arial" pitchFamily="34" charset="0"/>
              </a:rPr>
              <a:t>MDCS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 (Material Data Curation System) </a:t>
            </a:r>
          </a:p>
        </p:txBody>
      </p:sp>
      <p:sp>
        <p:nvSpPr>
          <p:cNvPr id="100" name="Rounded Rectangle 99"/>
          <p:cNvSpPr/>
          <p:nvPr/>
        </p:nvSpPr>
        <p:spPr>
          <a:xfrm>
            <a:off x="29063073" y="4848225"/>
            <a:ext cx="13861117" cy="27330797"/>
          </a:xfrm>
          <a:prstGeom prst="round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0004" tIns="45002" rIns="90004" bIns="45002"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1580545" y="12773025"/>
            <a:ext cx="3500577" cy="567937"/>
          </a:xfrm>
          <a:prstGeom prst="rect">
            <a:avLst/>
          </a:prstGeom>
          <a:noFill/>
        </p:spPr>
        <p:txBody>
          <a:bodyPr wrap="square" lIns="90004" tIns="45002" rIns="90004" bIns="45002" rtlCol="0">
            <a:spAutoFit/>
          </a:bodyPr>
          <a:lstStyle/>
          <a:p>
            <a:pPr algn="ctr"/>
            <a:r>
              <a:rPr lang="en-US" sz="3100" dirty="0">
                <a:latin typeface="Arial" pitchFamily="34" charset="0"/>
                <a:cs typeface="Arial" pitchFamily="34" charset="0"/>
              </a:rPr>
              <a:t>DFT (GGA-PBE)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37509319" y="12846210"/>
            <a:ext cx="4161641" cy="567937"/>
          </a:xfrm>
          <a:prstGeom prst="rect">
            <a:avLst/>
          </a:prstGeom>
          <a:noFill/>
        </p:spPr>
        <p:txBody>
          <a:bodyPr wrap="square" lIns="90004" tIns="45002" rIns="90004" bIns="45002" rtlCol="0">
            <a:spAutoFit/>
          </a:bodyPr>
          <a:lstStyle/>
          <a:p>
            <a:pPr algn="ctr"/>
            <a:r>
              <a:rPr lang="en-US" sz="3100" dirty="0">
                <a:latin typeface="Arial" pitchFamily="34" charset="0"/>
                <a:cs typeface="Arial" pitchFamily="34" charset="0"/>
              </a:rPr>
              <a:t>FF (Mishin-NiAl-2009)</a:t>
            </a:r>
          </a:p>
        </p:txBody>
      </p:sp>
      <p:grpSp>
        <p:nvGrpSpPr>
          <p:cNvPr id="130" name="Group 129"/>
          <p:cNvGrpSpPr/>
          <p:nvPr/>
        </p:nvGrpSpPr>
        <p:grpSpPr>
          <a:xfrm>
            <a:off x="905125" y="8815997"/>
            <a:ext cx="12365472" cy="8240909"/>
            <a:chOff x="0" y="0"/>
            <a:chExt cx="5936549" cy="3472825"/>
          </a:xfrm>
        </p:grpSpPr>
        <p:grpSp>
          <p:nvGrpSpPr>
            <p:cNvPr id="136" name="Group 135"/>
            <p:cNvGrpSpPr/>
            <p:nvPr/>
          </p:nvGrpSpPr>
          <p:grpSpPr>
            <a:xfrm>
              <a:off x="0" y="0"/>
              <a:ext cx="5936549" cy="3472825"/>
              <a:chOff x="0" y="0"/>
              <a:chExt cx="5936549" cy="3472825"/>
            </a:xfrm>
          </p:grpSpPr>
          <p:sp>
            <p:nvSpPr>
              <p:cNvPr id="139" name="Text Box 2"/>
              <p:cNvSpPr txBox="1">
                <a:spLocks noChangeArrowheads="1"/>
              </p:cNvSpPr>
              <p:nvPr/>
            </p:nvSpPr>
            <p:spPr bwMode="auto">
              <a:xfrm>
                <a:off x="348018" y="252484"/>
                <a:ext cx="381635" cy="279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2400" i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yr</a:t>
                </a:r>
                <a:endPara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40" name="Group 139"/>
              <p:cNvGrpSpPr/>
              <p:nvPr/>
            </p:nvGrpSpPr>
            <p:grpSpPr>
              <a:xfrm>
                <a:off x="0" y="0"/>
                <a:ext cx="5936549" cy="3472825"/>
                <a:chOff x="0" y="0"/>
                <a:chExt cx="5936549" cy="3472825"/>
              </a:xfrm>
            </p:grpSpPr>
            <p:sp>
              <p:nvSpPr>
                <p:cNvPr id="141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334370" y="573206"/>
                  <a:ext cx="361315" cy="2794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marL="0" marR="0" algn="just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GB" sz="2400" i="1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hr</a:t>
                  </a:r>
                  <a:endParaRPr lang="en-US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142" name="Group 141"/>
                <p:cNvGrpSpPr/>
                <p:nvPr/>
              </p:nvGrpSpPr>
              <p:grpSpPr>
                <a:xfrm>
                  <a:off x="0" y="0"/>
                  <a:ext cx="5936549" cy="3472825"/>
                  <a:chOff x="0" y="0"/>
                  <a:chExt cx="5936549" cy="3472825"/>
                </a:xfrm>
              </p:grpSpPr>
              <p:sp>
                <p:nvSpPr>
                  <p:cNvPr id="143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6603" y="852986"/>
                    <a:ext cx="462915" cy="27940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marL="0" marR="0" algn="just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GB" sz="24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min</a:t>
                    </a:r>
                    <a:endParaRPr lang="en-US" sz="24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144" name="Group 143"/>
                  <p:cNvGrpSpPr/>
                  <p:nvPr/>
                </p:nvGrpSpPr>
                <p:grpSpPr>
                  <a:xfrm>
                    <a:off x="0" y="0"/>
                    <a:ext cx="5936549" cy="3472825"/>
                    <a:chOff x="0" y="0"/>
                    <a:chExt cx="5936549" cy="3472825"/>
                  </a:xfrm>
                </p:grpSpPr>
                <p:sp>
                  <p:nvSpPr>
                    <p:cNvPr id="145" name="Text Box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88961" y="1207827"/>
                      <a:ext cx="272415" cy="25908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>
                      <a:noAutofit/>
                    </a:bodyPr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grpSp>
                  <p:nvGrpSpPr>
                    <p:cNvPr id="146" name="Group 145"/>
                    <p:cNvGrpSpPr/>
                    <p:nvPr/>
                  </p:nvGrpSpPr>
                  <p:grpSpPr>
                    <a:xfrm>
                      <a:off x="0" y="0"/>
                      <a:ext cx="5936549" cy="3472825"/>
                      <a:chOff x="0" y="0"/>
                      <a:chExt cx="5936549" cy="3472825"/>
                    </a:xfrm>
                  </p:grpSpPr>
                  <p:sp>
                    <p:nvSpPr>
                      <p:cNvPr id="147" name="Text Box 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54842" y="1555845"/>
                        <a:ext cx="361315" cy="25908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rot="0" vert="horz" wrap="square" lIns="91440" tIns="45720" rIns="91440" bIns="45720" anchor="t" anchorCtr="0">
                        <a:noAutofit/>
                      </a:bodyPr>
                      <a:lstStyle/>
                      <a:p>
                        <a:pPr marL="0" marR="0" algn="just"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GB" sz="2400" i="1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µs</a:t>
                        </a:r>
                        <a:endParaRPr lang="en-US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grpSp>
                    <p:nvGrpSpPr>
                      <p:cNvPr id="148" name="Group 147"/>
                      <p:cNvGrpSpPr/>
                      <p:nvPr/>
                    </p:nvGrpSpPr>
                    <p:grpSpPr>
                      <a:xfrm>
                        <a:off x="0" y="0"/>
                        <a:ext cx="5936549" cy="3472825"/>
                        <a:chOff x="0" y="0"/>
                        <a:chExt cx="5936549" cy="3472825"/>
                      </a:xfrm>
                    </p:grpSpPr>
                    <p:sp>
                      <p:nvSpPr>
                        <p:cNvPr id="149" name="Text Box 2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61666" y="1876568"/>
                          <a:ext cx="368300" cy="25908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rot="0" vert="horz" wrap="square" lIns="91440" tIns="45720" rIns="91440" bIns="45720" anchor="t" anchorCtr="0">
                          <a:noAutofit/>
                        </a:bodyPr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2400" i="1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ns</a:t>
                          </a:r>
                          <a:endParaRPr lang="en-US" sz="24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2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grpSp>
                      <p:nvGrpSpPr>
                        <p:cNvPr id="150" name="Group 149"/>
                        <p:cNvGrpSpPr/>
                        <p:nvPr/>
                      </p:nvGrpSpPr>
                      <p:grpSpPr>
                        <a:xfrm>
                          <a:off x="0" y="0"/>
                          <a:ext cx="5936549" cy="3472825"/>
                          <a:chOff x="0" y="0"/>
                          <a:chExt cx="5936549" cy="3472825"/>
                        </a:xfrm>
                      </p:grpSpPr>
                      <p:sp>
                        <p:nvSpPr>
                          <p:cNvPr id="151" name="Text Box 2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68455" y="2279176"/>
                            <a:ext cx="334405" cy="320487"/>
                          </a:xfrm>
                          <a:prstGeom prst="rect">
                            <a:avLst/>
                          </a:prstGeom>
                          <a:solidFill>
                            <a:srgbClr val="FFFFFF"/>
                          </a:solidFill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>
                            <a:noAutofit/>
                          </a:bodyPr>
                          <a:lstStyle/>
                          <a:p>
                            <a:pPr marL="0" marR="0" algn="just"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GB" sz="2400" i="1">
                                <a:effectLst/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a:t>ps</a:t>
                            </a:r>
                            <a:endParaRPr lang="en-US" sz="2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grpSp>
                        <p:nvGrpSpPr>
                          <p:cNvPr id="152" name="Group 151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5936549" cy="3472825"/>
                            <a:chOff x="0" y="0"/>
                            <a:chExt cx="5936549" cy="3472825"/>
                          </a:xfrm>
                        </p:grpSpPr>
                        <p:sp>
                          <p:nvSpPr>
                            <p:cNvPr id="153" name="Text Box 2"/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75314" y="2674962"/>
                              <a:ext cx="313690" cy="272415"/>
                            </a:xfrm>
                            <a:prstGeom prst="rect">
                              <a:avLst/>
                            </a:prstGeom>
                            <a:solidFill>
                              <a:srgbClr val="FFFFFF"/>
                            </a:solidFill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rot="0" vert="horz" wrap="square" lIns="91440" tIns="45720" rIns="91440" bIns="45720" anchor="t" anchorCtr="0">
                              <a:noAutofit/>
                            </a:bodyPr>
                            <a:lstStyle/>
                            <a:p>
                              <a:pPr marL="0" marR="0" algn="just"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</a:pPr>
                              <a:r>
                                <a:rPr lang="en-GB" sz="2400" i="1">
                                  <a:effectLst/>
                                  <a:latin typeface="Times New Roman" panose="020206030504050203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fs</a:t>
                              </a:r>
                              <a:endParaRPr lang="en-US" sz="2400">
                                <a:effectLst/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endParaRPr>
                            </a:p>
                          </p:txBody>
                        </p:sp>
                        <p:grpSp>
                          <p:nvGrpSpPr>
                            <p:cNvPr id="154" name="Group 153"/>
                            <p:cNvGrpSpPr/>
                            <p:nvPr/>
                          </p:nvGrpSpPr>
                          <p:grpSpPr>
                            <a:xfrm>
                              <a:off x="0" y="0"/>
                              <a:ext cx="5936549" cy="3472825"/>
                              <a:chOff x="0" y="0"/>
                              <a:chExt cx="5936549" cy="3472825"/>
                            </a:xfrm>
                          </p:grpSpPr>
                          <p:sp>
                            <p:nvSpPr>
                              <p:cNvPr id="155" name="Text Box 2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064526" y="3111690"/>
                                <a:ext cx="313690" cy="272415"/>
                              </a:xfrm>
                              <a:prstGeom prst="rect">
                                <a:avLst/>
                              </a:prstGeom>
                              <a:solidFill>
                                <a:srgbClr val="FFFFFF"/>
                              </a:solidFill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 rot="0" vert="horz" wrap="square" lIns="91440" tIns="45720" rIns="91440" bIns="45720" anchor="t" anchorCtr="0">
                                <a:noAutofit/>
                              </a:bodyPr>
                              <a:lstStyle/>
                              <a:p>
                                <a:pPr marL="0" marR="0" algn="just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</a:pPr>
                                <a:r>
                                  <a:rPr lang="en-GB" sz="2400">
                                    <a:effectLst/>
                                    <a:latin typeface="Times New Roman" panose="020206030504050203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a:t>Å</a:t>
                                </a:r>
                                <a:endParaRPr lang="en-US" sz="2400">
                                  <a:effectLst/>
                                  <a:latin typeface="Times New Roman" panose="020206030504050203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156" name="Group 155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5936549" cy="3472825"/>
                                <a:chOff x="0" y="0"/>
                                <a:chExt cx="5936549" cy="3472825"/>
                              </a:xfrm>
                            </p:grpSpPr>
                            <p:sp>
                              <p:nvSpPr>
                                <p:cNvPr id="157" name="Text Box 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856096" y="3098042"/>
                                  <a:ext cx="477520" cy="299720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9525">
                                  <a:noFill/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rot="0" vert="horz" wrap="square" lIns="91440" tIns="45720" rIns="91440" bIns="45720" anchor="t" anchorCtr="0">
                                  <a:noAutofit/>
                                </a:bodyPr>
                                <a:lstStyle/>
                                <a:p>
                                  <a:pPr marL="0" marR="0" algn="just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n-GB" sz="2400" i="1">
                                      <a:effectLst/>
                                      <a:latin typeface="Times New Roman" panose="020206030504050203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a:t>nm</a:t>
                                  </a:r>
                                  <a:endParaRPr lang="en-US" sz="2400">
                                    <a:effectLst/>
                                    <a:latin typeface="Times New Roman" panose="020206030504050203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158" name="Group 157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5936549" cy="3472825"/>
                                  <a:chOff x="0" y="0"/>
                                  <a:chExt cx="5936549" cy="3472825"/>
                                </a:xfrm>
                              </p:grpSpPr>
                              <p:sp>
                                <p:nvSpPr>
                                  <p:cNvPr id="159" name="Text Box 2"/>
                                  <p:cNvSpPr txBox="1"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831911" y="3104866"/>
                                    <a:ext cx="477520" cy="299720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noFill/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0" vert="horz" wrap="square" lIns="91440" tIns="45720" rIns="91440" bIns="45720" anchor="t" anchorCtr="0">
                                    <a:noAutofit/>
                                  </a:bodyPr>
                                  <a:lstStyle/>
                                  <a:p>
                                    <a:pPr marL="0" marR="0" algn="just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</a:pPr>
                                    <a:r>
                                      <a:rPr lang="en-GB" sz="2400" i="1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a:t>µm</a:t>
                                    </a:r>
                                    <a:endParaRPr lang="en-US" sz="2400">
                                      <a:effectLst/>
                                      <a:latin typeface="Times New Roman" panose="020206030504050203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endParaRPr>
                                  </a:p>
                                </p:txBody>
                              </p:sp>
                              <p:grpSp>
                                <p:nvGrpSpPr>
                                  <p:cNvPr id="160" name="Group 159"/>
                                  <p:cNvGrpSpPr/>
                                  <p:nvPr/>
                                </p:nvGrpSpPr>
                                <p:grpSpPr>
                                  <a:xfrm>
                                    <a:off x="0" y="0"/>
                                    <a:ext cx="5936549" cy="3472825"/>
                                    <a:chOff x="0" y="0"/>
                                    <a:chExt cx="5936549" cy="3472825"/>
                                  </a:xfrm>
                                </p:grpSpPr>
                                <p:sp>
                                  <p:nvSpPr>
                                    <p:cNvPr id="161" name="Text Box 2"/>
                                    <p:cNvSpPr txBox="1">
                                      <a:spLocks noChangeArrowheads="1"/>
                                    </p:cNvSpPr>
                                    <p:nvPr/>
                                  </p:nvSpPr>
                                  <p:spPr bwMode="auto">
                                    <a:xfrm>
                                      <a:off x="3882788" y="3084394"/>
                                      <a:ext cx="477520" cy="299720"/>
                                    </a:xfrm>
                                    <a:prstGeom prst="rect">
                                      <a:avLst/>
                                    </a:prstGeom>
                                    <a:solidFill>
                                      <a:srgbClr val="FFFFFF"/>
                                    </a:solidFill>
                                    <a:ln w="9525">
                                      <a:noFill/>
                                      <a:miter lim="800000"/>
                                      <a:headEnd/>
                                      <a:tailEnd/>
                                    </a:ln>
                                  </p:spPr>
                                  <p:txBody>
                                    <a:bodyPr rot="0" vert="horz" wrap="square" lIns="91440" tIns="45720" rIns="91440" bIns="45720" anchor="t" anchorCtr="0">
                                      <a:noAutofit/>
                                    </a:bodyPr>
                                    <a:lstStyle/>
                                    <a:p>
                                      <a:pPr marL="0" marR="0" algn="just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n-GB" sz="2400" i="1">
                                          <a:effectLst/>
                                          <a:latin typeface="Times New Roman" panose="020206030504050203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mm</a:t>
                                      </a:r>
                                      <a:endParaRPr lang="en-US" sz="24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grpSp>
                                  <p:nvGrpSpPr>
                                    <p:cNvPr id="162" name="Group 161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0" y="0"/>
                                      <a:ext cx="5936549" cy="3472825"/>
                                      <a:chOff x="0" y="0"/>
                                      <a:chExt cx="5936549" cy="3472825"/>
                                    </a:xfrm>
                                  </p:grpSpPr>
                                  <p:sp>
                                    <p:nvSpPr>
                                      <p:cNvPr id="163" name="Text Box 2"/>
                                      <p:cNvSpPr txBox="1">
                                        <a:spLocks noChangeArrowheads="1"/>
                                      </p:cNvSpPr>
                                      <p:nvPr/>
                                    </p:nvSpPr>
                                    <p:spPr bwMode="auto">
                                      <a:xfrm>
                                        <a:off x="4797188" y="3070747"/>
                                        <a:ext cx="477520" cy="299720"/>
                                      </a:xfrm>
                                      <a:prstGeom prst="rect">
                                        <a:avLst/>
                                      </a:prstGeom>
                                      <a:solidFill>
                                        <a:srgbClr val="FFFFFF"/>
                                      </a:solidFill>
                                      <a:ln w="9525">
                                        <a:noFill/>
                                        <a:miter lim="800000"/>
                                        <a:headEnd/>
                                        <a:tailEnd/>
                                      </a:ln>
                                    </p:spPr>
                                    <p:txBody>
                                      <a:bodyPr rot="0" vert="horz" wrap="square" lIns="91440" tIns="45720" rIns="91440" bIns="45720" anchor="t" anchorCtr="0">
                                        <a:noAutofit/>
                                      </a:bodyPr>
                                      <a:lstStyle/>
                                      <a:p>
                                        <a:pPr marL="0" marR="0" algn="just">
                                          <a:spcBef>
                                            <a:spcPts val="0"/>
                                          </a:spcBef>
                                          <a:spcAft>
                                            <a:spcPts val="0"/>
                                          </a:spcAft>
                                        </a:pPr>
                                        <a:r>
                                          <a:rPr lang="en-GB" sz="2400" i="1">
                                            <a:effectLst/>
                                            <a:latin typeface="Times New Roman" panose="020206030504050203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a:t>m</a:t>
                                        </a:r>
                                        <a:endParaRPr lang="en-US" sz="2400">
                                          <a:effectLst/>
                                          <a:latin typeface="Times New Roman" panose="020206030504050203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endParaRPr>
                                      </a:p>
                                    </p:txBody>
                                  </p:sp>
                                  <p:grpSp>
                                    <p:nvGrpSpPr>
                                      <p:cNvPr id="164" name="Group 163"/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0" y="0"/>
                                        <a:ext cx="5936549" cy="3472825"/>
                                        <a:chOff x="0" y="0"/>
                                        <a:chExt cx="5936549" cy="3472825"/>
                                      </a:xfrm>
                                    </p:grpSpPr>
                                    <p:sp>
                                      <p:nvSpPr>
                                        <p:cNvPr id="165" name="Text Box 2"/>
                                        <p:cNvSpPr txBox="1">
                                          <a:spLocks noChangeArrowheads="1"/>
                                        </p:cNvSpPr>
                                        <p:nvPr/>
                                      </p:nvSpPr>
                                      <p:spPr bwMode="auto">
                                        <a:xfrm>
                                          <a:off x="5220269" y="3173105"/>
                                          <a:ext cx="716280" cy="299720"/>
                                        </a:xfrm>
                                        <a:prstGeom prst="rect">
                                          <a:avLst/>
                                        </a:prstGeom>
                                        <a:solidFill>
                                          <a:srgbClr val="FFFFFF"/>
                                        </a:solidFill>
                                        <a:ln w="9525">
                                          <a:noFill/>
                                          <a:miter lim="800000"/>
                                          <a:headEnd/>
                                          <a:tailEnd/>
                                        </a:ln>
                                      </p:spPr>
                                      <p:txBody>
                                        <a:bodyPr rot="0" vert="horz" wrap="square" lIns="91440" tIns="45720" rIns="91440" bIns="45720" anchor="t" anchorCtr="0">
                                          <a:noAutofit/>
                                        </a:bodyPr>
                                        <a:lstStyle/>
                                        <a:p>
                                          <a:pPr marL="0" marR="0" algn="just">
                                            <a:spcBef>
                                              <a:spcPts val="0"/>
                                            </a:spcBef>
                                            <a:spcAft>
                                              <a:spcPts val="0"/>
                                            </a:spcAft>
                                          </a:pPr>
                                          <a:r>
                                            <a:rPr lang="en-GB" sz="2400" b="1">
                                              <a:effectLst/>
                                              <a:latin typeface="Times New Roman" panose="020206030504050203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a:t>Space</a:t>
                                          </a:r>
                                          <a:endParaRPr lang="en-US" sz="2400">
                                            <a:effectLst/>
                                            <a:latin typeface="Times New Roman" panose="020206030504050203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endParaRPr>
                                        </a:p>
                                      </p:txBody>
                                    </p:sp>
                                    <p:grpSp>
                                      <p:nvGrpSpPr>
                                        <p:cNvPr id="166" name="Group 165"/>
                                        <p:cNvGrpSpPr/>
                                        <p:nvPr/>
                                      </p:nvGrpSpPr>
                                      <p:grpSpPr>
                                        <a:xfrm>
                                          <a:off x="0" y="0"/>
                                          <a:ext cx="5622878" cy="3102818"/>
                                          <a:chOff x="0" y="0"/>
                                          <a:chExt cx="5622878" cy="3102818"/>
                                        </a:xfrm>
                                      </p:grpSpPr>
                                      <p:cxnSp>
                                        <p:nvCxnSpPr>
                                          <p:cNvPr id="167" name="Straight Arrow Connector 166"/>
                                          <p:cNvCxnSpPr/>
                                          <p:nvPr/>
                                        </p:nvCxnSpPr>
                                        <p:spPr>
                                          <a:xfrm flipV="1">
                                            <a:off x="743803" y="184246"/>
                                            <a:ext cx="45719" cy="2913702"/>
                                          </a:xfrm>
                                          <a:prstGeom prst="straightConnector1">
                                            <a:avLst/>
                                          </a:prstGeom>
                                          <a:ln w="12700">
                                            <a:tailEnd type="triangle"/>
                                          </a:ln>
                                        </p:spPr>
                                        <p:style>
                                          <a:lnRef idx="1">
                                            <a:schemeClr val="accent1"/>
                                          </a:lnRef>
                                          <a:fillRef idx="0">
                                            <a:schemeClr val="accent1"/>
                                          </a:fillRef>
                                          <a:effectRef idx="0">
                                            <a:schemeClr val="accent1"/>
                                          </a:effectRef>
                                          <a:fontRef idx="minor">
                                            <a:schemeClr val="tx1"/>
                                          </a:fontRef>
                                        </p:style>
                                      </p:cxnSp>
                                      <p:cxnSp>
                                        <p:nvCxnSpPr>
                                          <p:cNvPr id="168" name="Straight Arrow Connector 167"/>
                                          <p:cNvCxnSpPr/>
                                          <p:nvPr/>
                                        </p:nvCxnSpPr>
                                        <p:spPr>
                                          <a:xfrm flipV="1">
                                            <a:off x="736979" y="3057099"/>
                                            <a:ext cx="4885899" cy="45719"/>
                                          </a:xfrm>
                                          <a:prstGeom prst="straightConnector1">
                                            <a:avLst/>
                                          </a:prstGeom>
                                          <a:ln w="12700">
                                            <a:tailEnd type="triangle"/>
                                          </a:ln>
                                        </p:spPr>
                                        <p:style>
                                          <a:lnRef idx="1">
                                            <a:schemeClr val="accent1"/>
                                          </a:lnRef>
                                          <a:fillRef idx="0">
                                            <a:schemeClr val="accent1"/>
                                          </a:fillRef>
                                          <a:effectRef idx="0">
                                            <a:schemeClr val="accent1"/>
                                          </a:effectRef>
                                          <a:fontRef idx="minor">
                                            <a:schemeClr val="tx1"/>
                                          </a:fontRef>
                                        </p:style>
                                      </p:cxnSp>
                                      <p:sp>
                                        <p:nvSpPr>
                                          <p:cNvPr id="169" name="Rectangle 168"/>
                                          <p:cNvSpPr/>
                                          <p:nvPr/>
                                        </p:nvSpPr>
                                        <p:spPr>
                                          <a:xfrm>
                                            <a:off x="779088" y="2446598"/>
                                            <a:ext cx="1286396" cy="606700"/>
                                          </a:xfrm>
                                          <a:prstGeom prst="rect">
                                            <a:avLst/>
                                          </a:prstGeom>
                                        </p:spPr>
                                        <p:style>
                                          <a:lnRef idx="2">
                                            <a:schemeClr val="accent1">
                                              <a:shade val="50000"/>
                                            </a:schemeClr>
                                          </a:lnRef>
                                          <a:fillRef idx="1">
                                            <a:schemeClr val="accent1"/>
                                          </a:fillRef>
                                          <a:effectRef idx="0">
                                            <a:schemeClr val="accent1"/>
                                          </a:effectRef>
                                          <a:fontRef idx="minor">
                                            <a:schemeClr val="lt1"/>
                                          </a:fontRef>
                                        </p:style>
                                        <p:txBody>
      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      <a:prstTxWarp prst="textNoShape">
                                              <a:avLst/>
                                            </a:prstTxWarp>
                                            <a:noAutofit/>
                                          </a:bodyPr>
                                          <a:lstStyle/>
                                          <a:p>
                                            <a:pPr marL="0" marR="0" algn="ctr">
                                              <a:spcBef>
                                                <a:spcPts val="0"/>
                                              </a:spcBef>
                                              <a:spcAft>
                                                <a:spcPts val="0"/>
                                              </a:spcAft>
                                            </a:pPr>
                                            <a:endParaRPr lang="en-GB" sz="2400" dirty="0">
                                              <a:effectLst/>
                                              <a:latin typeface="Times New Roman" panose="020206030504050203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endParaRPr>
                                          </a:p>
                                          <a:p>
                                            <a:pPr marL="0" marR="0" algn="ctr">
                                              <a:spcBef>
                                                <a:spcPts val="0"/>
                                              </a:spcBef>
                                              <a:spcAft>
                                                <a:spcPts val="0"/>
                                              </a:spcAft>
                                            </a:pPr>
                                            <a:endParaRPr lang="en-GB" sz="2400" dirty="0">
                                              <a:latin typeface="Times New Roman" panose="020206030504050203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endParaRPr>
                                          </a:p>
                                          <a:p>
                                            <a:pPr marL="0" marR="0" algn="ctr">
                                              <a:spcBef>
                                                <a:spcPts val="0"/>
                                              </a:spcBef>
                                              <a:spcAft>
                                                <a:spcPts val="0"/>
                                              </a:spcAft>
                                            </a:pPr>
                                            <a:r>
                                              <a:rPr lang="en-GB" sz="2400" dirty="0">
                                                <a:effectLst/>
                                                <a:latin typeface="Times New Roman" panose="020206030504050203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a:t>Quantum</a:t>
                                            </a:r>
                                            <a:endParaRPr lang="en-US" sz="2400" dirty="0">
                                              <a:effectLst/>
                                              <a:latin typeface="Times New Roman" panose="020206030504050203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endParaRPr>
                                          </a:p>
                                          <a:p>
                                            <a:pPr marL="0" marR="0" algn="ctr">
                                              <a:spcBef>
                                                <a:spcPts val="0"/>
                                              </a:spcBef>
                                              <a:spcAft>
                                                <a:spcPts val="0"/>
                                              </a:spcAft>
                                            </a:pPr>
                                            <a:r>
                                              <a:rPr lang="en-GB" sz="2400" dirty="0">
                                                <a:effectLst/>
                                                <a:latin typeface="Times New Roman" panose="020206030504050203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a:t>Mechanics</a:t>
                                            </a:r>
                                            <a:endParaRPr lang="en-US" sz="2400" dirty="0">
                                              <a:effectLst/>
                                              <a:latin typeface="Times New Roman" panose="020206030504050203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endParaRPr>
                                          </a:p>
                                          <a:p>
                                            <a:pPr marL="0" marR="0" algn="ctr">
                                              <a:spcBef>
                                                <a:spcPts val="0"/>
                                              </a:spcBef>
                                              <a:spcAft>
                                                <a:spcPts val="0"/>
                                              </a:spcAft>
                                            </a:pPr>
                                            <a:r>
                                              <a:rPr lang="en-GB" sz="2400" dirty="0">
                                                <a:effectLst/>
                                                <a:latin typeface="Times New Roman" panose="020206030504050203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a:t>(Sub-atomic particles)</a:t>
                                            </a:r>
                                            <a:endParaRPr lang="en-US" sz="2400" dirty="0">
                                              <a:effectLst/>
                                              <a:latin typeface="Times New Roman" panose="020206030504050203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endParaRPr>
                                          </a:p>
                                          <a:p>
                                            <a:pPr marL="0" marR="0" algn="ctr">
                                              <a:spcBef>
                                                <a:spcPts val="0"/>
                                              </a:spcBef>
                                              <a:spcAft>
                                                <a:spcPts val="0"/>
                                              </a:spcAft>
                                            </a:pPr>
                                            <a:r>
                                              <a:rPr lang="en-GB" sz="2400" dirty="0">
                                                <a:effectLst/>
                                                <a:latin typeface="Times New Roman" panose="020206030504050203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a:t> </a:t>
                                            </a:r>
                                            <a:endParaRPr lang="en-US" sz="2400" dirty="0">
                                              <a:effectLst/>
                                              <a:latin typeface="Times New Roman" panose="020206030504050203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endParaRPr>
                                          </a:p>
                                          <a:p>
                                            <a:pPr marL="0" marR="0" algn="ctr">
                                              <a:spcBef>
                                                <a:spcPts val="0"/>
                                              </a:spcBef>
                                              <a:spcAft>
                                                <a:spcPts val="0"/>
                                              </a:spcAft>
                                            </a:pPr>
                                            <a:r>
                                              <a:rPr lang="en-GB" sz="2400" dirty="0">
                                                <a:effectLst/>
                                                <a:latin typeface="Times New Roman" panose="020206030504050203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a:t> </a:t>
                                            </a:r>
                                            <a:endParaRPr lang="en-US" sz="2400" dirty="0">
                                              <a:effectLst/>
                                              <a:latin typeface="Times New Roman" panose="020206030504050203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endParaRPr>
                                          </a:p>
                                        </p:txBody>
                                      </p:sp>
                                      <p:sp>
                                        <p:nvSpPr>
                                          <p:cNvPr id="170" name="Flowchart: Process 169"/>
                                          <p:cNvSpPr/>
                                          <p:nvPr/>
                                        </p:nvSpPr>
                                        <p:spPr>
                                          <a:xfrm>
                                            <a:off x="1323833" y="1836476"/>
                                            <a:ext cx="1282700" cy="619760"/>
                                          </a:xfrm>
                                          <a:prstGeom prst="flowChartProcess">
                                            <a:avLst/>
                                          </a:prstGeom>
                                        </p:spPr>
                                        <p:style>
                                          <a:lnRef idx="2">
                                            <a:schemeClr val="accent2">
                                              <a:shade val="50000"/>
                                            </a:schemeClr>
                                          </a:lnRef>
                                          <a:fillRef idx="1">
                                            <a:schemeClr val="accent2"/>
                                          </a:fillRef>
                                          <a:effectRef idx="0">
                                            <a:schemeClr val="accent2"/>
                                          </a:effectRef>
                                          <a:fontRef idx="minor">
                                            <a:schemeClr val="lt1"/>
                                          </a:fontRef>
                                        </p:style>
                                        <p:txBody>
      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      <a:prstTxWarp prst="textNoShape">
                                              <a:avLst/>
                                            </a:prstTxWarp>
                                            <a:noAutofit/>
                                          </a:bodyPr>
                                          <a:lstStyle/>
                                          <a:p>
                                            <a:pPr marL="0" marR="0" algn="ctr">
                                              <a:spcBef>
                                                <a:spcPts val="0"/>
                                              </a:spcBef>
                                              <a:spcAft>
                                                <a:spcPts val="0"/>
                                              </a:spcAft>
                                            </a:pPr>
                                            <a:r>
                                              <a:rPr lang="en-GB" sz="2400" dirty="0">
                                                <a:effectLst/>
                                                <a:latin typeface="Times New Roman" panose="020206030504050203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a:t>Molecular mechanics</a:t>
                                            </a:r>
                                            <a:endParaRPr lang="en-US" sz="2400" dirty="0">
                                              <a:effectLst/>
                                              <a:latin typeface="Times New Roman" panose="020206030504050203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endParaRPr>
                                          </a:p>
                                          <a:p>
                                            <a:pPr marL="0" marR="0" algn="ctr">
                                              <a:spcBef>
                                                <a:spcPts val="0"/>
                                              </a:spcBef>
                                              <a:spcAft>
                                                <a:spcPts val="0"/>
                                              </a:spcAft>
                                            </a:pPr>
                                            <a:r>
                                              <a:rPr lang="en-GB" sz="2400" dirty="0">
                                                <a:effectLst/>
                                                <a:latin typeface="Times New Roman" panose="020206030504050203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a:t>(Atoms)</a:t>
                                            </a:r>
                                            <a:endParaRPr lang="en-US" sz="2400" dirty="0">
                                              <a:effectLst/>
                                              <a:latin typeface="Times New Roman" panose="020206030504050203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endParaRPr>
                                          </a:p>
                                        </p:txBody>
                                      </p:sp>
                                      <p:sp>
                                        <p:nvSpPr>
                                          <p:cNvPr id="171" name="Flowchart: Process 170"/>
                                          <p:cNvSpPr/>
                                          <p:nvPr/>
                                        </p:nvSpPr>
                                        <p:spPr>
                                          <a:xfrm>
                                            <a:off x="2279176" y="1317009"/>
                                            <a:ext cx="1371600" cy="627181"/>
                                          </a:xfrm>
                                          <a:prstGeom prst="flowChartProcess">
                                            <a:avLst/>
                                          </a:prstGeom>
                                        </p:spPr>
                                        <p:style>
                                          <a:lnRef idx="2">
                                            <a:schemeClr val="accent3">
                                              <a:shade val="50000"/>
                                            </a:schemeClr>
                                          </a:lnRef>
                                          <a:fillRef idx="1">
                                            <a:schemeClr val="accent3"/>
                                          </a:fillRef>
                                          <a:effectRef idx="0">
                                            <a:schemeClr val="accent3"/>
                                          </a:effectRef>
                                          <a:fontRef idx="minor">
                                            <a:schemeClr val="lt1"/>
                                          </a:fontRef>
                                        </p:style>
                                        <p:txBody>
      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      <a:prstTxWarp prst="textNoShape">
                                              <a:avLst/>
                                            </a:prstTxWarp>
                                            <a:noAutofit/>
                                          </a:bodyPr>
                                          <a:lstStyle/>
                                          <a:p>
                                            <a:pPr marL="0" marR="0" algn="ctr">
                                              <a:spcBef>
                                                <a:spcPts val="0"/>
                                              </a:spcBef>
                                              <a:spcAft>
                                                <a:spcPts val="0"/>
                                              </a:spcAft>
                                            </a:pPr>
                                            <a:r>
                                              <a:rPr lang="en-GB" sz="2400">
                                                <a:effectLst/>
                                                <a:latin typeface="Times New Roman" panose="020206030504050203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a:t>Mesoscale</a:t>
                                            </a:r>
                                            <a:endParaRPr lang="en-US" sz="2400">
                                              <a:effectLst/>
                                              <a:latin typeface="Times New Roman" panose="020206030504050203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endParaRPr>
                                          </a:p>
                                          <a:p>
                                            <a:pPr marL="0" marR="0" algn="ctr">
                                              <a:spcBef>
                                                <a:spcPts val="0"/>
                                              </a:spcBef>
                                              <a:spcAft>
                                                <a:spcPts val="0"/>
                                              </a:spcAft>
                                            </a:pPr>
                                            <a:r>
                                              <a:rPr lang="en-GB" sz="2400">
                                                <a:effectLst/>
                                                <a:latin typeface="Times New Roman" panose="020206030504050203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a:t>Modelling</a:t>
                                            </a:r>
                                            <a:endParaRPr lang="en-US" sz="2400">
                                              <a:effectLst/>
                                              <a:latin typeface="Times New Roman" panose="020206030504050203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endParaRPr>
                                          </a:p>
                                          <a:p>
                                            <a:pPr marL="0" marR="0" algn="ctr">
                                              <a:spcBef>
                                                <a:spcPts val="0"/>
                                              </a:spcBef>
                                              <a:spcAft>
                                                <a:spcPts val="0"/>
                                              </a:spcAft>
                                            </a:pPr>
                                            <a:r>
                                              <a:rPr lang="en-GB" sz="2400">
                                                <a:effectLst/>
                                                <a:latin typeface="Times New Roman" panose="020206030504050203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a:t>(Segments)</a:t>
                                            </a:r>
                                            <a:endParaRPr lang="en-US" sz="2400">
                                              <a:effectLst/>
                                              <a:latin typeface="Times New Roman" panose="020206030504050203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endParaRPr>
                                          </a:p>
                                        </p:txBody>
                                      </p:sp>
                                      <p:sp>
                                        <p:nvSpPr>
                                          <p:cNvPr id="173" name="Flowchart: Process 172"/>
                                          <p:cNvSpPr/>
                                          <p:nvPr/>
                                        </p:nvSpPr>
                                        <p:spPr>
                                          <a:xfrm>
                                            <a:off x="3282287" y="818866"/>
                                            <a:ext cx="1514902" cy="613676"/>
                                          </a:xfrm>
                                          <a:prstGeom prst="flowChartProcess">
                                            <a:avLst/>
                                          </a:prstGeom>
                                        </p:spPr>
                                        <p:style>
                                          <a:lnRef idx="2">
                                            <a:schemeClr val="accent4">
                                              <a:shade val="50000"/>
                                            </a:schemeClr>
                                          </a:lnRef>
                                          <a:fillRef idx="1">
                                            <a:schemeClr val="accent4"/>
                                          </a:fillRef>
                                          <a:effectRef idx="0">
                                            <a:schemeClr val="accent4"/>
                                          </a:effectRef>
                                          <a:fontRef idx="minor">
                                            <a:schemeClr val="lt1"/>
                                          </a:fontRef>
                                        </p:style>
                                        <p:txBody>
      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      <a:prstTxWarp prst="textNoShape">
                                              <a:avLst/>
                                            </a:prstTxWarp>
                                            <a:noAutofit/>
                                          </a:bodyPr>
                                          <a:lstStyle/>
                                          <a:p>
                                            <a:pPr marL="0" marR="0" algn="ctr">
                                              <a:spcBef>
                                                <a:spcPts val="0"/>
                                              </a:spcBef>
                                              <a:spcAft>
                                                <a:spcPts val="0"/>
                                              </a:spcAft>
                                            </a:pPr>
                                            <a:r>
                                              <a:rPr lang="en-GB" sz="2400">
                                                <a:effectLst/>
                                                <a:latin typeface="Times New Roman" panose="020206030504050203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a:t>Finite element analysis</a:t>
                                            </a:r>
                                            <a:endParaRPr lang="en-US" sz="2400">
                                              <a:effectLst/>
                                              <a:latin typeface="Times New Roman" panose="020206030504050203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endParaRPr>
                                          </a:p>
                                          <a:p>
                                            <a:pPr marL="0" marR="0" algn="ctr">
                                              <a:spcBef>
                                                <a:spcPts val="0"/>
                                              </a:spcBef>
                                              <a:spcAft>
                                                <a:spcPts val="0"/>
                                              </a:spcAft>
                                            </a:pPr>
                                            <a:r>
                                              <a:rPr lang="en-GB" sz="2400">
                                                <a:effectLst/>
                                                <a:latin typeface="Times New Roman" panose="020206030504050203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a:t>(Process simulation)</a:t>
                                            </a:r>
                                            <a:endParaRPr lang="en-US" sz="2400">
                                              <a:effectLst/>
                                              <a:latin typeface="Times New Roman" panose="020206030504050203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endParaRPr>
                                          </a:p>
                                        </p:txBody>
                                      </p:sp>
                                      <p:sp>
                                        <p:nvSpPr>
                                          <p:cNvPr id="180" name="Flowchart: Process 179"/>
                                          <p:cNvSpPr/>
                                          <p:nvPr/>
                                        </p:nvSpPr>
                                        <p:spPr>
                                          <a:xfrm>
                                            <a:off x="4114800" y="313899"/>
                                            <a:ext cx="1446663" cy="579129"/>
                                          </a:xfrm>
                                          <a:prstGeom prst="flowChartProcess">
                                            <a:avLst/>
                                          </a:prstGeom>
                                        </p:spPr>
                                        <p:style>
                                          <a:lnRef idx="2">
                                            <a:schemeClr val="accent6">
                                              <a:shade val="50000"/>
                                            </a:schemeClr>
                                          </a:lnRef>
                                          <a:fillRef idx="1">
                                            <a:schemeClr val="accent6"/>
                                          </a:fillRef>
                                          <a:effectRef idx="0">
                                            <a:schemeClr val="accent6"/>
                                          </a:effectRef>
                                          <a:fontRef idx="minor">
                                            <a:schemeClr val="lt1"/>
                                          </a:fontRef>
                                        </p:style>
                                        <p:txBody>
      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      <a:prstTxWarp prst="textNoShape">
                                              <a:avLst/>
                                            </a:prstTxWarp>
                                            <a:noAutofit/>
                                          </a:bodyPr>
                                          <a:lstStyle/>
                                          <a:p>
                                            <a:pPr marL="0" marR="0" algn="ctr">
                                              <a:spcBef>
                                                <a:spcPts val="0"/>
                                              </a:spcBef>
                                              <a:spcAft>
                                                <a:spcPts val="0"/>
                                              </a:spcAft>
                                            </a:pPr>
                                            <a:r>
                                              <a:rPr lang="en-GB" sz="2400">
                                                <a:effectLst/>
                                                <a:latin typeface="Times New Roman" panose="020206030504050203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a:t>Engineering design</a:t>
                                            </a:r>
                                            <a:endParaRPr lang="en-US" sz="2400">
                                              <a:effectLst/>
                                              <a:latin typeface="Times New Roman" panose="020206030504050203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endParaRPr>
                                          </a:p>
                                          <a:p>
                                            <a:pPr marL="0" marR="0" algn="ctr">
                                              <a:spcBef>
                                                <a:spcPts val="0"/>
                                              </a:spcBef>
                                              <a:spcAft>
                                                <a:spcPts val="0"/>
                                              </a:spcAft>
                                            </a:pPr>
                                            <a:r>
                                              <a:rPr lang="en-GB" sz="2400">
                                                <a:effectLst/>
                                                <a:latin typeface="Times New Roman" panose="020206030504050203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a:t>(Unit process design)</a:t>
                                            </a:r>
                                            <a:endParaRPr lang="en-US" sz="2400">
                                              <a:effectLst/>
                                              <a:latin typeface="Times New Roman" panose="020206030504050203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endParaRPr>
                                          </a:p>
                                        </p:txBody>
                                      </p:sp>
                                      <p:sp>
                                        <p:nvSpPr>
                                          <p:cNvPr id="181" name="Text Box 2"/>
                                          <p:cNvSpPr txBox="1">
                                            <a:spLocks noChangeArrowheads="1"/>
                                          </p:cNvSpPr>
                                          <p:nvPr/>
                                        </p:nvSpPr>
                                        <p:spPr bwMode="auto">
                                          <a:xfrm>
                                            <a:off x="0" y="0"/>
                                            <a:ext cx="716280" cy="299720"/>
                                          </a:xfrm>
                                          <a:prstGeom prst="rect">
                                            <a:avLst/>
                                          </a:prstGeom>
                                          <a:solidFill>
                                            <a:srgbClr val="FFFFFF"/>
                                          </a:solidFill>
                                          <a:ln w="9525">
                                            <a:noFill/>
                                            <a:miter lim="800000"/>
                                            <a:headEnd/>
                                            <a:tailEnd/>
                                          </a:ln>
                                        </p:spPr>
                                        <p:txBody>
                                          <a:bodyPr rot="0" vert="horz" wrap="square" lIns="91440" tIns="45720" rIns="91440" bIns="45720" anchor="t" anchorCtr="0">
                                            <a:noAutofit/>
                                          </a:bodyPr>
                                          <a:lstStyle/>
                                          <a:p>
                                            <a:pPr marL="0" marR="0" algn="just">
                                              <a:spcBef>
                                                <a:spcPts val="0"/>
                                              </a:spcBef>
                                              <a:spcAft>
                                                <a:spcPts val="0"/>
                                              </a:spcAft>
                                            </a:pPr>
                                            <a:r>
                                              <a:rPr lang="en-GB" sz="2400" b="1">
                                                <a:effectLst/>
                                                <a:latin typeface="Times New Roman" panose="020206030504050203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a:t>Time</a:t>
                                            </a:r>
                                            <a:endParaRPr lang="en-US" sz="2400">
                                              <a:effectLst/>
                                              <a:latin typeface="Times New Roman" panose="020206030504050203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endParaRPr>
                                          </a:p>
                                        </p:txBody>
                                      </p:sp>
                                    </p:grpSp>
                                  </p:grpSp>
                                </p:grpSp>
                              </p:grpSp>
                            </p:grpSp>
                          </p:grpSp>
                        </p:grpSp>
                      </p:grpSp>
                    </p:grpSp>
                  </p:grpSp>
                </p:grpSp>
              </p:grpSp>
            </p:grpSp>
          </p:grpSp>
        </p:grpSp>
        <p:sp>
          <p:nvSpPr>
            <p:cNvPr id="137" name="Oval 136"/>
            <p:cNvSpPr/>
            <p:nvPr/>
          </p:nvSpPr>
          <p:spPr>
            <a:xfrm>
              <a:off x="3678072" y="2103003"/>
              <a:ext cx="1542197" cy="688448"/>
            </a:xfrm>
            <a:prstGeom prst="ellips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GB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Needs consistent  interatomic  potentials</a:t>
              </a:r>
              <a:endParaRPr lang="en-US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8" name="Straight Arrow Connector 137"/>
            <p:cNvCxnSpPr/>
            <p:nvPr/>
          </p:nvCxnSpPr>
          <p:spPr>
            <a:xfrm flipH="1" flipV="1">
              <a:off x="2627194" y="2231409"/>
              <a:ext cx="1064260" cy="190500"/>
            </a:xfrm>
            <a:prstGeom prst="straightConnector1">
              <a:avLst/>
            </a:prstGeom>
            <a:ln w="889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181"/>
          <p:cNvGrpSpPr/>
          <p:nvPr/>
        </p:nvGrpSpPr>
        <p:grpSpPr>
          <a:xfrm>
            <a:off x="2330687" y="21054217"/>
            <a:ext cx="10298848" cy="10997408"/>
            <a:chOff x="0" y="27294"/>
            <a:chExt cx="5472752" cy="7028030"/>
          </a:xfrm>
        </p:grpSpPr>
        <p:cxnSp>
          <p:nvCxnSpPr>
            <p:cNvPr id="183" name="Straight Connector 182"/>
            <p:cNvCxnSpPr/>
            <p:nvPr/>
          </p:nvCxnSpPr>
          <p:spPr>
            <a:xfrm>
              <a:off x="1296537" y="1084997"/>
              <a:ext cx="0" cy="1092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4" name="Group 183"/>
            <p:cNvGrpSpPr/>
            <p:nvPr/>
          </p:nvGrpSpPr>
          <p:grpSpPr>
            <a:xfrm>
              <a:off x="0" y="27294"/>
              <a:ext cx="5472752" cy="7028030"/>
              <a:chOff x="0" y="-2"/>
              <a:chExt cx="5472752" cy="7028030"/>
            </a:xfrm>
          </p:grpSpPr>
          <p:sp>
            <p:nvSpPr>
              <p:cNvPr id="185" name="Text Box 2"/>
              <p:cNvSpPr txBox="1">
                <a:spLocks noChangeArrowheads="1"/>
              </p:cNvSpPr>
              <p:nvPr/>
            </p:nvSpPr>
            <p:spPr bwMode="auto">
              <a:xfrm>
                <a:off x="1637731" y="3678071"/>
                <a:ext cx="334010" cy="25209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endPara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86" name="Group 185"/>
              <p:cNvGrpSpPr/>
              <p:nvPr/>
            </p:nvGrpSpPr>
            <p:grpSpPr>
              <a:xfrm>
                <a:off x="0" y="-2"/>
                <a:ext cx="5472752" cy="7028030"/>
                <a:chOff x="0" y="-2"/>
                <a:chExt cx="5472752" cy="7028030"/>
              </a:xfrm>
            </p:grpSpPr>
            <p:sp>
              <p:nvSpPr>
                <p:cNvPr id="187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3002507" y="4408227"/>
                  <a:ext cx="334010" cy="25209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marL="0" marR="0" algn="just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GB" sz="24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Y</a:t>
                  </a:r>
                  <a:endParaRPr lang="en-US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188" name="Group 187"/>
                <p:cNvGrpSpPr/>
                <p:nvPr/>
              </p:nvGrpSpPr>
              <p:grpSpPr>
                <a:xfrm>
                  <a:off x="0" y="-2"/>
                  <a:ext cx="5472752" cy="7028030"/>
                  <a:chOff x="0" y="-2"/>
                  <a:chExt cx="5472752" cy="7028030"/>
                </a:xfrm>
              </p:grpSpPr>
              <p:grpSp>
                <p:nvGrpSpPr>
                  <p:cNvPr id="189" name="Group 188"/>
                  <p:cNvGrpSpPr/>
                  <p:nvPr/>
                </p:nvGrpSpPr>
                <p:grpSpPr>
                  <a:xfrm>
                    <a:off x="0" y="-2"/>
                    <a:ext cx="5472752" cy="7028030"/>
                    <a:chOff x="0" y="-2"/>
                    <a:chExt cx="5472752" cy="7028030"/>
                  </a:xfrm>
                </p:grpSpPr>
                <p:cxnSp>
                  <p:nvCxnSpPr>
                    <p:cNvPr id="201" name="Straight Connector 200"/>
                    <p:cNvCxnSpPr/>
                    <p:nvPr/>
                  </p:nvCxnSpPr>
                  <p:spPr>
                    <a:xfrm>
                      <a:off x="4305869" y="1084997"/>
                      <a:ext cx="6350" cy="108585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02" name="Group 201"/>
                    <p:cNvGrpSpPr/>
                    <p:nvPr/>
                  </p:nvGrpSpPr>
                  <p:grpSpPr>
                    <a:xfrm>
                      <a:off x="0" y="-2"/>
                      <a:ext cx="5472752" cy="7028030"/>
                      <a:chOff x="0" y="-2"/>
                      <a:chExt cx="5472752" cy="7028030"/>
                    </a:xfrm>
                  </p:grpSpPr>
                  <p:sp>
                    <p:nvSpPr>
                      <p:cNvPr id="203" name="Flowchart: Document 202"/>
                      <p:cNvSpPr/>
                      <p:nvPr/>
                    </p:nvSpPr>
                    <p:spPr>
                      <a:xfrm>
                        <a:off x="3487003" y="6359857"/>
                        <a:ext cx="1193800" cy="634365"/>
                      </a:xfrm>
                      <a:prstGeom prst="flowChartDocument">
                        <a:avLst/>
                      </a:prstGeom>
                      <a:solidFill>
                        <a:schemeClr val="accent3">
                          <a:lumMod val="5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GB" sz="24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JSON document</a:t>
                        </a:r>
                        <a:endParaRPr lang="en-US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04" name="Flowchart: Display 203"/>
                      <p:cNvSpPr/>
                      <p:nvPr/>
                    </p:nvSpPr>
                    <p:spPr>
                      <a:xfrm>
                        <a:off x="484496" y="6380328"/>
                        <a:ext cx="1807845" cy="647700"/>
                      </a:xfrm>
                      <a:prstGeom prst="flowChartDisplay">
                        <a:avLst/>
                      </a:prstGeom>
                      <a:solidFill>
                        <a:schemeClr val="accent3">
                          <a:lumMod val="5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GB" sz="24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JARVIS FF webpage</a:t>
                        </a:r>
                        <a:endParaRPr lang="en-US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grpSp>
                    <p:nvGrpSpPr>
                      <p:cNvPr id="205" name="Group 204"/>
                      <p:cNvGrpSpPr/>
                      <p:nvPr/>
                    </p:nvGrpSpPr>
                    <p:grpSpPr>
                      <a:xfrm>
                        <a:off x="0" y="-2"/>
                        <a:ext cx="5472752" cy="5800187"/>
                        <a:chOff x="0" y="-2"/>
                        <a:chExt cx="5472752" cy="5800187"/>
                      </a:xfrm>
                    </p:grpSpPr>
                    <p:sp>
                      <p:nvSpPr>
                        <p:cNvPr id="206" name="Flowchart: Process 205"/>
                        <p:cNvSpPr/>
                        <p:nvPr/>
                      </p:nvSpPr>
                      <p:spPr>
                        <a:xfrm>
                          <a:off x="1869743" y="1460310"/>
                          <a:ext cx="1842447" cy="730155"/>
                        </a:xfrm>
                        <a:prstGeom prst="flowChartProcess">
                          <a:avLst/>
                        </a:prstGeom>
                        <a:solidFill>
                          <a:schemeClr val="accent3">
                            <a:lumMod val="75000"/>
                          </a:schemeClr>
                        </a:solidFill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Relax structure with LAMMPS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2400" dirty="0"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(using </a:t>
                          </a:r>
                          <a:r>
                            <a:rPr lang="en-GB" sz="2400" dirty="0" err="1"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MPInterfaces</a:t>
                          </a:r>
                          <a:r>
                            <a:rPr lang="en-GB" sz="2400" dirty="0"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en-US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207" name="Flowchart: Decision 206"/>
                        <p:cNvSpPr/>
                        <p:nvPr/>
                      </p:nvSpPr>
                      <p:spPr>
                        <a:xfrm>
                          <a:off x="1890215" y="3548418"/>
                          <a:ext cx="1740089" cy="934872"/>
                        </a:xfrm>
                        <a:prstGeom prst="flowChartDecision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2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Calculation successful</a:t>
                          </a:r>
                          <a:endParaRPr lang="en-US" sz="24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208" name="Flowchart: Manual Input 207"/>
                        <p:cNvSpPr/>
                        <p:nvPr/>
                      </p:nvSpPr>
                      <p:spPr>
                        <a:xfrm>
                          <a:off x="0" y="3780430"/>
                          <a:ext cx="1521726" cy="545910"/>
                        </a:xfrm>
                        <a:prstGeom prst="flowChartManualInput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2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Rerun</a:t>
                          </a:r>
                          <a:endParaRPr lang="en-US" sz="24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209" name="Flowchart: Process 208"/>
                        <p:cNvSpPr/>
                        <p:nvPr/>
                      </p:nvSpPr>
                      <p:spPr>
                        <a:xfrm>
                          <a:off x="1856096" y="2477068"/>
                          <a:ext cx="1842447" cy="730155"/>
                        </a:xfrm>
                        <a:prstGeom prst="flowChartProcess">
                          <a:avLst/>
                        </a:prstGeom>
                        <a:solidFill>
                          <a:schemeClr val="accent3">
                            <a:lumMod val="75000"/>
                          </a:schemeClr>
                        </a:solidFill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2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Deform box to calculate elastic constant</a:t>
                          </a:r>
                          <a:endParaRPr lang="en-US" sz="24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2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210" name="Flowchart: Magnetic Disk 209"/>
                        <p:cNvSpPr/>
                        <p:nvPr/>
                      </p:nvSpPr>
                      <p:spPr>
                        <a:xfrm>
                          <a:off x="2190466" y="4694830"/>
                          <a:ext cx="1330657" cy="1105355"/>
                        </a:xfrm>
                        <a:prstGeom prst="flowChartMagneticDisk">
                          <a:avLst/>
                        </a:prstGeom>
                        <a:solidFill>
                          <a:schemeClr val="accent3">
                            <a:lumMod val="75000"/>
                          </a:schemeClr>
                        </a:solidFill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2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MongoDB</a:t>
                          </a:r>
                          <a:endParaRPr lang="en-US" sz="24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grpSp>
                      <p:nvGrpSpPr>
                        <p:cNvPr id="211" name="Group 210"/>
                        <p:cNvGrpSpPr/>
                        <p:nvPr/>
                      </p:nvGrpSpPr>
                      <p:grpSpPr>
                        <a:xfrm>
                          <a:off x="402609" y="-2"/>
                          <a:ext cx="5070143" cy="1433643"/>
                          <a:chOff x="0" y="-2"/>
                          <a:chExt cx="5070143" cy="1433643"/>
                        </a:xfrm>
                      </p:grpSpPr>
                      <p:sp>
                        <p:nvSpPr>
                          <p:cNvPr id="212" name="Flowchart: Data 211"/>
                          <p:cNvSpPr/>
                          <p:nvPr/>
                        </p:nvSpPr>
                        <p:spPr>
                          <a:xfrm>
                            <a:off x="3091218" y="0"/>
                            <a:ext cx="1978925" cy="1098645"/>
                          </a:xfrm>
                          <a:prstGeom prst="flowChartInputOutput">
                            <a:avLst/>
                          </a:prstGeom>
                          <a:solidFill>
                            <a:schemeClr val="accent3">
                              <a:lumMod val="50000"/>
                            </a:schemeClr>
                          </a:solidFill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marL="0" marR="0" algn="ctr"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GB" sz="2400" dirty="0">
                                <a:effectLst/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a:t>Obtain  DFT relaxed structures from MP</a:t>
                            </a:r>
                            <a:endParaRPr lang="en-US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grpSp>
                        <p:nvGrpSpPr>
                          <p:cNvPr id="213" name="Group 212"/>
                          <p:cNvGrpSpPr/>
                          <p:nvPr/>
                        </p:nvGrpSpPr>
                        <p:grpSpPr>
                          <a:xfrm>
                            <a:off x="0" y="-2"/>
                            <a:ext cx="3909543" cy="1200379"/>
                            <a:chOff x="0" y="-6826"/>
                            <a:chExt cx="3909543" cy="1200379"/>
                          </a:xfrm>
                        </p:grpSpPr>
                        <p:sp>
                          <p:nvSpPr>
                            <p:cNvPr id="215" name="Flowchart: Data 214"/>
                            <p:cNvSpPr/>
                            <p:nvPr/>
                          </p:nvSpPr>
                          <p:spPr>
                            <a:xfrm>
                              <a:off x="0" y="-6826"/>
                              <a:ext cx="2156346" cy="1050877"/>
                            </a:xfrm>
                            <a:prstGeom prst="flowChartInputOutput">
                              <a:avLst/>
                            </a:prstGeom>
                            <a:solidFill>
                              <a:schemeClr val="accent3">
                                <a:lumMod val="50000"/>
                              </a:schemeClr>
                            </a:solidFill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marL="0" marR="0" algn="ctr"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</a:pPr>
                              <a:r>
                                <a:rPr lang="en-GB" sz="2400">
                                  <a:effectLst/>
                                  <a:latin typeface="Times New Roman" panose="020206030504050203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Get FF from CTCMS and LAMMPS</a:t>
                              </a:r>
                              <a:endParaRPr lang="en-US" sz="2400">
                                <a:effectLst/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endParaRPr>
                            </a:p>
                          </p:txBody>
                        </p:sp>
                        <p:cxnSp>
                          <p:nvCxnSpPr>
                            <p:cNvPr id="216" name="Straight Connector 215"/>
                            <p:cNvCxnSpPr/>
                            <p:nvPr/>
                          </p:nvCxnSpPr>
                          <p:spPr>
                            <a:xfrm>
                              <a:off x="893928" y="1166883"/>
                              <a:ext cx="3015615" cy="26670"/>
                            </a:xfrm>
                            <a:prstGeom prst="line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214" name="Straight Arrow Connector 213"/>
                          <p:cNvCxnSpPr/>
                          <p:nvPr/>
                        </p:nvCxnSpPr>
                        <p:spPr>
                          <a:xfrm>
                            <a:off x="2306472" y="1187355"/>
                            <a:ext cx="7259" cy="246286"/>
                          </a:xfrm>
                          <a:prstGeom prst="straightConnector1">
                            <a:avLst/>
                          </a:prstGeom>
                          <a:ln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</p:grpSp>
              </p:grpSp>
              <p:grpSp>
                <p:nvGrpSpPr>
                  <p:cNvPr id="190" name="Group 189"/>
                  <p:cNvGrpSpPr/>
                  <p:nvPr/>
                </p:nvGrpSpPr>
                <p:grpSpPr>
                  <a:xfrm>
                    <a:off x="689212" y="1794680"/>
                    <a:ext cx="3357528" cy="4583988"/>
                    <a:chOff x="0" y="0"/>
                    <a:chExt cx="3357528" cy="4583988"/>
                  </a:xfrm>
                </p:grpSpPr>
                <p:cxnSp>
                  <p:nvCxnSpPr>
                    <p:cNvPr id="191" name="Elbow Connector 190"/>
                    <p:cNvCxnSpPr/>
                    <p:nvPr/>
                  </p:nvCxnSpPr>
                  <p:spPr>
                    <a:xfrm flipV="1">
                      <a:off x="0" y="0"/>
                      <a:ext cx="1180683" cy="2033251"/>
                    </a:xfrm>
                    <a:prstGeom prst="bentConnector3">
                      <a:avLst>
                        <a:gd name="adj1" fmla="val 5488"/>
                      </a:avLst>
                    </a:prstGeom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92" name="Group 191"/>
                    <p:cNvGrpSpPr/>
                    <p:nvPr/>
                  </p:nvGrpSpPr>
                  <p:grpSpPr>
                    <a:xfrm>
                      <a:off x="757451" y="402609"/>
                      <a:ext cx="2600077" cy="4181379"/>
                      <a:chOff x="0" y="0"/>
                      <a:chExt cx="2600077" cy="4181379"/>
                    </a:xfrm>
                  </p:grpSpPr>
                  <p:cxnSp>
                    <p:nvCxnSpPr>
                      <p:cNvPr id="193" name="Straight Arrow Connector 192"/>
                      <p:cNvCxnSpPr/>
                      <p:nvPr/>
                    </p:nvCxnSpPr>
                    <p:spPr>
                      <a:xfrm>
                        <a:off x="1289713" y="0"/>
                        <a:ext cx="6824" cy="266132"/>
                      </a:xfrm>
                      <a:prstGeom prst="straightConnector1">
                        <a:avLst/>
                      </a:prstGeom>
                      <a:ln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94" name="Straight Arrow Connector 193"/>
                      <p:cNvCxnSpPr/>
                      <p:nvPr/>
                    </p:nvCxnSpPr>
                    <p:spPr>
                      <a:xfrm>
                        <a:off x="1303361" y="1023582"/>
                        <a:ext cx="6824" cy="293427"/>
                      </a:xfrm>
                      <a:prstGeom prst="straightConnector1">
                        <a:avLst/>
                      </a:prstGeom>
                      <a:ln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95" name="Straight Arrow Connector 194"/>
                      <p:cNvCxnSpPr/>
                      <p:nvPr/>
                    </p:nvCxnSpPr>
                    <p:spPr>
                      <a:xfrm flipH="1">
                        <a:off x="102358" y="1821977"/>
                        <a:ext cx="334370" cy="6824"/>
                      </a:xfrm>
                      <a:prstGeom prst="straightConnector1">
                        <a:avLst/>
                      </a:prstGeom>
                      <a:ln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96" name="Straight Arrow Connector 195"/>
                      <p:cNvCxnSpPr/>
                      <p:nvPr/>
                    </p:nvCxnSpPr>
                    <p:spPr>
                      <a:xfrm>
                        <a:off x="1310185" y="2286000"/>
                        <a:ext cx="0" cy="184396"/>
                      </a:xfrm>
                      <a:prstGeom prst="straightConnector1">
                        <a:avLst/>
                      </a:prstGeom>
                      <a:ln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97" name="Straight Connector 196"/>
                      <p:cNvCxnSpPr/>
                      <p:nvPr/>
                    </p:nvCxnSpPr>
                    <p:spPr>
                      <a:xfrm>
                        <a:off x="1357952" y="3616657"/>
                        <a:ext cx="0" cy="127221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98" name="Straight Connector 197"/>
                      <p:cNvCxnSpPr/>
                      <p:nvPr/>
                    </p:nvCxnSpPr>
                    <p:spPr>
                      <a:xfrm flipV="1">
                        <a:off x="0" y="3753135"/>
                        <a:ext cx="2600077" cy="7951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99" name="Straight Arrow Connector 198"/>
                      <p:cNvCxnSpPr/>
                      <p:nvPr/>
                    </p:nvCxnSpPr>
                    <p:spPr>
                      <a:xfrm>
                        <a:off x="0" y="3759959"/>
                        <a:ext cx="0" cy="421420"/>
                      </a:xfrm>
                      <a:prstGeom prst="straightConnector1">
                        <a:avLst/>
                      </a:prstGeom>
                      <a:ln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00" name="Straight Arrow Connector 199"/>
                      <p:cNvCxnSpPr/>
                      <p:nvPr/>
                    </p:nvCxnSpPr>
                    <p:spPr>
                      <a:xfrm>
                        <a:off x="2599898" y="3746311"/>
                        <a:ext cx="0" cy="421005"/>
                      </a:xfrm>
                      <a:prstGeom prst="straightConnector1">
                        <a:avLst/>
                      </a:prstGeom>
                      <a:ln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</p:grpSp>
        </p:grpSp>
      </p:grpSp>
      <p:sp>
        <p:nvSpPr>
          <p:cNvPr id="217" name="TextBox 216"/>
          <p:cNvSpPr txBox="1"/>
          <p:nvPr/>
        </p:nvSpPr>
        <p:spPr>
          <a:xfrm>
            <a:off x="1409700" y="16887825"/>
            <a:ext cx="11128020" cy="908903"/>
          </a:xfrm>
          <a:prstGeom prst="rect">
            <a:avLst/>
          </a:prstGeom>
          <a:noFill/>
        </p:spPr>
        <p:txBody>
          <a:bodyPr wrap="square" lIns="90004" tIns="45002" rIns="90004" bIns="45002" rtlCol="0">
            <a:spAutoFit/>
          </a:bodyPr>
          <a:lstStyle/>
          <a:p>
            <a:pPr algn="ctr"/>
            <a:r>
              <a:rPr lang="en-US" sz="53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Testing of existing FF</a:t>
            </a:r>
            <a:endParaRPr lang="en-US" sz="71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1181100" y="17878425"/>
            <a:ext cx="11326825" cy="249700"/>
          </a:xfrm>
          <a:prstGeom prst="rect">
            <a:avLst/>
          </a:prstGeom>
          <a:gradFill flip="none" rotWithShape="1">
            <a:gsLst>
              <a:gs pos="0">
                <a:srgbClr val="0000CC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4" tIns="45002" rIns="90004" bIns="45002" rtlCol="0" anchor="ctr"/>
          <a:lstStyle/>
          <a:p>
            <a:pPr algn="ctr"/>
            <a:endParaRPr lang="en-US"/>
          </a:p>
        </p:txBody>
      </p:sp>
      <p:sp>
        <p:nvSpPr>
          <p:cNvPr id="220" name="TextBox 219"/>
          <p:cNvSpPr txBox="1"/>
          <p:nvPr/>
        </p:nvSpPr>
        <p:spPr>
          <a:xfrm>
            <a:off x="14439900" y="6600826"/>
            <a:ext cx="13805894" cy="2953205"/>
          </a:xfrm>
          <a:prstGeom prst="rect">
            <a:avLst/>
          </a:prstGeom>
          <a:noFill/>
        </p:spPr>
        <p:txBody>
          <a:bodyPr wrap="square" lIns="90004" tIns="45002" rIns="90004" bIns="45002" rtlCol="0">
            <a:spAutoFit/>
          </a:bodyPr>
          <a:lstStyle/>
          <a:p>
            <a:pPr marL="450022" indent="-450022">
              <a:buFont typeface="Arial" pitchFamily="34" charset="0"/>
              <a:buChar char="•"/>
            </a:pPr>
            <a:r>
              <a:rPr lang="en-US" sz="3100" dirty="0">
                <a:latin typeface="Arial" pitchFamily="34" charset="0"/>
                <a:cs typeface="Arial" pitchFamily="34" charset="0"/>
              </a:rPr>
              <a:t>Options available on click or  text-based search</a:t>
            </a:r>
          </a:p>
          <a:p>
            <a:pPr marL="450022" indent="-450022">
              <a:buFont typeface="Arial" pitchFamily="34" charset="0"/>
              <a:buChar char="•"/>
            </a:pPr>
            <a:r>
              <a:rPr lang="en-US" sz="3100" dirty="0">
                <a:latin typeface="Arial" pitchFamily="34" charset="0"/>
                <a:cs typeface="Arial" pitchFamily="34" charset="0"/>
              </a:rPr>
              <a:t>Energetics and elastic constants data available</a:t>
            </a:r>
          </a:p>
          <a:p>
            <a:pPr marL="450022" indent="-450022">
              <a:buFont typeface="Arial" pitchFamily="34" charset="0"/>
              <a:buChar char="•"/>
            </a:pPr>
            <a:r>
              <a:rPr lang="en-US" sz="3100" b="1" dirty="0">
                <a:latin typeface="Arial" pitchFamily="34" charset="0"/>
                <a:cs typeface="Arial" pitchFamily="34" charset="0"/>
              </a:rPr>
              <a:t>REST API 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based upload and download of data</a:t>
            </a:r>
          </a:p>
          <a:p>
            <a:pPr marL="450022" indent="-450022">
              <a:buFont typeface="Arial" pitchFamily="34" charset="0"/>
              <a:buChar char="•"/>
            </a:pPr>
            <a:r>
              <a:rPr lang="en-US" sz="3100" dirty="0">
                <a:latin typeface="Arial" pitchFamily="34" charset="0"/>
                <a:cs typeface="Arial" pitchFamily="34" charset="0"/>
              </a:rPr>
              <a:t>All the input files for running LAMMPS calculation and output files provided in zipped format for </a:t>
            </a:r>
            <a:r>
              <a:rPr lang="en-US" sz="3100" b="1" dirty="0">
                <a:latin typeface="Arial" pitchFamily="34" charset="0"/>
                <a:cs typeface="Arial" pitchFamily="34" charset="0"/>
              </a:rPr>
              <a:t>user-verification</a:t>
            </a:r>
          </a:p>
          <a:p>
            <a:pPr marL="450022" indent="-450022">
              <a:buFont typeface="Arial" pitchFamily="34" charset="0"/>
              <a:buChar char="•"/>
            </a:pPr>
            <a:r>
              <a:rPr lang="en-US" sz="3100" dirty="0">
                <a:latin typeface="Arial" pitchFamily="34" charset="0"/>
                <a:cs typeface="Arial" pitchFamily="34" charset="0"/>
              </a:rPr>
              <a:t>Corresponding </a:t>
            </a:r>
            <a:r>
              <a:rPr lang="en-US" sz="3100" b="1" dirty="0">
                <a:latin typeface="Arial" pitchFamily="34" charset="0"/>
                <a:cs typeface="Arial" pitchFamily="34" charset="0"/>
              </a:rPr>
              <a:t>DFT data from MP 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is hyper-linked</a:t>
            </a:r>
          </a:p>
        </p:txBody>
      </p:sp>
      <p:sp>
        <p:nvSpPr>
          <p:cNvPr id="225" name="TextBox 224"/>
          <p:cNvSpPr txBox="1"/>
          <p:nvPr/>
        </p:nvSpPr>
        <p:spPr>
          <a:xfrm>
            <a:off x="30210480" y="22221825"/>
            <a:ext cx="11128020" cy="908903"/>
          </a:xfrm>
          <a:prstGeom prst="rect">
            <a:avLst/>
          </a:prstGeom>
          <a:noFill/>
        </p:spPr>
        <p:txBody>
          <a:bodyPr wrap="square" lIns="90004" tIns="45002" rIns="90004" bIns="45002" rtlCol="0">
            <a:spAutoFit/>
          </a:bodyPr>
          <a:lstStyle/>
          <a:p>
            <a:pPr algn="ctr"/>
            <a:r>
              <a:rPr lang="en-US" sz="53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Conclusions</a:t>
            </a:r>
            <a:endParaRPr lang="en-US" sz="71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6" name="Rectangle 225"/>
          <p:cNvSpPr/>
          <p:nvPr/>
        </p:nvSpPr>
        <p:spPr>
          <a:xfrm>
            <a:off x="30344136" y="23060025"/>
            <a:ext cx="11326825" cy="249700"/>
          </a:xfrm>
          <a:prstGeom prst="rect">
            <a:avLst/>
          </a:prstGeom>
          <a:gradFill flip="none" rotWithShape="1">
            <a:gsLst>
              <a:gs pos="0">
                <a:srgbClr val="0000CC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4" tIns="45002" rIns="90004" bIns="45002" rtlCol="0" anchor="ctr"/>
          <a:lstStyle/>
          <a:p>
            <a:pPr algn="ctr"/>
            <a:endParaRPr lang="en-US"/>
          </a:p>
        </p:txBody>
      </p:sp>
      <p:sp>
        <p:nvSpPr>
          <p:cNvPr id="227" name="TextBox 226"/>
          <p:cNvSpPr txBox="1"/>
          <p:nvPr/>
        </p:nvSpPr>
        <p:spPr>
          <a:xfrm>
            <a:off x="29908500" y="23288625"/>
            <a:ext cx="12877800" cy="4061201"/>
          </a:xfrm>
          <a:prstGeom prst="rect">
            <a:avLst/>
          </a:prstGeom>
          <a:noFill/>
        </p:spPr>
        <p:txBody>
          <a:bodyPr wrap="square" lIns="90004" tIns="45002" rIns="90004" bIns="45002" rtlCol="0">
            <a:spAutoFit/>
          </a:bodyPr>
          <a:lstStyle/>
          <a:p>
            <a:pPr marL="562527" indent="-562527" algn="just">
              <a:spcAft>
                <a:spcPts val="591"/>
              </a:spcAft>
              <a:buFont typeface="Arial" pitchFamily="34" charset="0"/>
              <a:buChar char="•"/>
            </a:pPr>
            <a:r>
              <a:rPr lang="en-US" sz="3100" dirty="0">
                <a:latin typeface="Arial" pitchFamily="34" charset="0"/>
                <a:cs typeface="Arial" pitchFamily="34" charset="0"/>
              </a:rPr>
              <a:t>Automation for testing of existing FFs was carried out</a:t>
            </a:r>
          </a:p>
          <a:p>
            <a:pPr marL="562527" indent="-562527" algn="just">
              <a:spcAft>
                <a:spcPts val="591"/>
              </a:spcAft>
              <a:buFont typeface="Arial" pitchFamily="34" charset="0"/>
              <a:buChar char="•"/>
            </a:pPr>
            <a:r>
              <a:rPr lang="en-US" sz="3100" dirty="0">
                <a:latin typeface="Arial" pitchFamily="34" charset="0"/>
                <a:cs typeface="Arial" pitchFamily="34" charset="0"/>
              </a:rPr>
              <a:t>Using similar procedure consistent DFT database for fitting and fitting procedure can be automated</a:t>
            </a:r>
          </a:p>
          <a:p>
            <a:pPr marL="450022" indent="-450022">
              <a:buFont typeface="Arial" pitchFamily="34" charset="0"/>
              <a:buChar char="•"/>
            </a:pPr>
            <a:r>
              <a:rPr lang="en-US" sz="3100" dirty="0">
                <a:latin typeface="Arial" pitchFamily="34" charset="0"/>
                <a:cs typeface="Arial" pitchFamily="34" charset="0"/>
              </a:rPr>
              <a:t>Some of the FF not particularly fit to mechanical properties</a:t>
            </a:r>
          </a:p>
          <a:p>
            <a:pPr marL="450022" indent="-450022">
              <a:buFont typeface="Arial" pitchFamily="34" charset="0"/>
              <a:buChar char="•"/>
            </a:pPr>
            <a:r>
              <a:rPr lang="en-US" sz="3100" dirty="0">
                <a:latin typeface="Arial" pitchFamily="34" charset="0"/>
                <a:cs typeface="Arial" pitchFamily="34" charset="0"/>
              </a:rPr>
              <a:t>LAMMPS calculation can get stuck in a local minima due to DFT based structure rather than experimental structure to which FFs are generally fit</a:t>
            </a:r>
          </a:p>
          <a:p>
            <a:pPr marL="562527" indent="-562527" algn="just">
              <a:spcAft>
                <a:spcPts val="591"/>
              </a:spcAft>
              <a:buFont typeface="Arial" pitchFamily="34" charset="0"/>
              <a:buChar char="•"/>
            </a:pPr>
            <a:r>
              <a:rPr lang="en-US" sz="3100" b="1" dirty="0">
                <a:latin typeface="Arial" pitchFamily="34" charset="0"/>
                <a:cs typeface="Arial" pitchFamily="34" charset="0"/>
              </a:rPr>
              <a:t>Available at 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3100" dirty="0">
                <a:latin typeface="Arial" pitchFamily="34" charset="0"/>
                <a:cs typeface="Arial" pitchFamily="34" charset="0"/>
                <a:hlinkClick r:id="rId3"/>
              </a:rPr>
              <a:t>http://www.ctcms.nist.gov/~knc6/periodic.html</a:t>
            </a:r>
            <a:endParaRPr lang="en-US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14878090" y="27063023"/>
            <a:ext cx="11701886" cy="1522044"/>
          </a:xfrm>
          <a:prstGeom prst="rect">
            <a:avLst/>
          </a:prstGeom>
          <a:noFill/>
        </p:spPr>
        <p:txBody>
          <a:bodyPr wrap="square" lIns="90004" tIns="45002" rIns="90004" bIns="45002" rtlCol="0">
            <a:spAutoFit/>
          </a:bodyPr>
          <a:lstStyle/>
          <a:p>
            <a:pPr marL="450022" indent="-450022">
              <a:buFont typeface="Arial" pitchFamily="34" charset="0"/>
              <a:buChar char="•"/>
            </a:pPr>
            <a:r>
              <a:rPr lang="en-US" sz="3100" dirty="0">
                <a:latin typeface="Arial" pitchFamily="34" charset="0"/>
                <a:cs typeface="Arial" pitchFamily="34" charset="0"/>
              </a:rPr>
              <a:t>Geometric and electronic structure data can be visualized and mechanical properties (if available for particular material on MP) can be compared</a:t>
            </a:r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71590" y="2394483"/>
            <a:ext cx="4052600" cy="2054574"/>
          </a:xfrm>
          <a:prstGeom prst="rect">
            <a:avLst/>
          </a:prstGeom>
        </p:spPr>
      </p:pic>
      <p:sp>
        <p:nvSpPr>
          <p:cNvPr id="234" name="TextBox 233"/>
          <p:cNvSpPr txBox="1"/>
          <p:nvPr/>
        </p:nvSpPr>
        <p:spPr>
          <a:xfrm>
            <a:off x="29625035" y="28408899"/>
            <a:ext cx="13161263" cy="3337926"/>
          </a:xfrm>
          <a:prstGeom prst="rect">
            <a:avLst/>
          </a:prstGeom>
          <a:noFill/>
        </p:spPr>
        <p:txBody>
          <a:bodyPr wrap="square" lIns="90004" tIns="45002" rIns="90004" bIns="45002" rtlCol="0">
            <a:spAutoFit/>
          </a:bodyPr>
          <a:lstStyle/>
          <a:p>
            <a:pPr algn="just">
              <a:spcAft>
                <a:spcPts val="591"/>
              </a:spcAft>
            </a:pPr>
            <a:r>
              <a:rPr lang="en-US" sz="3100" dirty="0">
                <a:latin typeface="Arial" pitchFamily="34" charset="0"/>
                <a:cs typeface="Arial" pitchFamily="34" charset="0"/>
              </a:rPr>
              <a:t>    Thanks to :</a:t>
            </a:r>
          </a:p>
          <a:p>
            <a:pPr marL="562527" indent="-562527" algn="just">
              <a:spcAft>
                <a:spcPts val="591"/>
              </a:spcAft>
              <a:buFont typeface="Arial" pitchFamily="34" charset="0"/>
              <a:buChar char="•"/>
            </a:pPr>
            <a:r>
              <a:rPr lang="en-US" sz="3100" dirty="0">
                <a:latin typeface="Arial" pitchFamily="34" charset="0"/>
                <a:cs typeface="Arial" pitchFamily="34" charset="0"/>
              </a:rPr>
              <a:t>Simon R. </a:t>
            </a:r>
            <a:r>
              <a:rPr lang="en-US" sz="3100" dirty="0" err="1">
                <a:latin typeface="Arial" pitchFamily="34" charset="0"/>
                <a:cs typeface="Arial" pitchFamily="34" charset="0"/>
              </a:rPr>
              <a:t>Phillpot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, University of Florida,</a:t>
            </a:r>
          </a:p>
          <a:p>
            <a:pPr marL="562527" indent="-562527" algn="just">
              <a:spcAft>
                <a:spcPts val="591"/>
              </a:spcAft>
              <a:buFont typeface="Arial" pitchFamily="34" charset="0"/>
              <a:buChar char="•"/>
            </a:pPr>
            <a:r>
              <a:rPr lang="en-US" sz="3100" dirty="0">
                <a:latin typeface="Arial" pitchFamily="34" charset="0"/>
                <a:cs typeface="Arial" pitchFamily="34" charset="0"/>
              </a:rPr>
              <a:t>Susan B. </a:t>
            </a:r>
            <a:r>
              <a:rPr lang="en-US" sz="3100" dirty="0" err="1">
                <a:latin typeface="Arial" pitchFamily="34" charset="0"/>
                <a:cs typeface="Arial" pitchFamily="34" charset="0"/>
              </a:rPr>
              <a:t>Sinnott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, Pennsylvania State University, </a:t>
            </a:r>
          </a:p>
          <a:p>
            <a:pPr marL="562527" indent="-562527" algn="just">
              <a:spcAft>
                <a:spcPts val="591"/>
              </a:spcAft>
              <a:buFont typeface="Arial" pitchFamily="34" charset="0"/>
              <a:buChar char="•"/>
            </a:pPr>
            <a:r>
              <a:rPr lang="en-US" sz="3100" dirty="0" err="1">
                <a:latin typeface="Arial" pitchFamily="34" charset="0"/>
                <a:cs typeface="Arial" pitchFamily="34" charset="0"/>
              </a:rPr>
              <a:t>Carelyn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 E. Campbell and Zachary T. Trautt, NIST,</a:t>
            </a:r>
          </a:p>
          <a:p>
            <a:pPr marL="562527" indent="-562527" algn="just">
              <a:spcAft>
                <a:spcPts val="591"/>
              </a:spcAft>
              <a:buFont typeface="Arial" pitchFamily="34" charset="0"/>
              <a:buChar char="•"/>
            </a:pPr>
            <a:r>
              <a:rPr lang="en-US" sz="3100" dirty="0">
                <a:latin typeface="Arial" pitchFamily="34" charset="0"/>
                <a:cs typeface="Arial" pitchFamily="34" charset="0"/>
              </a:rPr>
              <a:t>Kristin </a:t>
            </a:r>
            <a:r>
              <a:rPr lang="en-US" sz="3100" dirty="0" err="1">
                <a:latin typeface="Arial" pitchFamily="34" charset="0"/>
                <a:cs typeface="Arial" pitchFamily="34" charset="0"/>
              </a:rPr>
              <a:t>Persson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 and Joseph Montoya, LBNL</a:t>
            </a:r>
          </a:p>
          <a:p>
            <a:pPr algn="just">
              <a:spcAft>
                <a:spcPts val="591"/>
              </a:spcAft>
            </a:pPr>
            <a:r>
              <a:rPr lang="en-US" sz="3100" dirty="0">
                <a:latin typeface="Arial" pitchFamily="34" charset="0"/>
                <a:cs typeface="Arial" pitchFamily="34" charset="0"/>
              </a:rPr>
              <a:t>     for helpful discussions</a:t>
            </a:r>
          </a:p>
        </p:txBody>
      </p:sp>
      <p:pic>
        <p:nvPicPr>
          <p:cNvPr id="85" name="Picture 8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849301" y="7321188"/>
            <a:ext cx="6486026" cy="5451837"/>
          </a:xfrm>
          <a:prstGeom prst="rect">
            <a:avLst/>
          </a:prstGeom>
        </p:spPr>
      </p:pic>
      <p:pic>
        <p:nvPicPr>
          <p:cNvPr id="87" name="Picture 8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625035" y="7694273"/>
            <a:ext cx="6294239" cy="5002552"/>
          </a:xfrm>
          <a:prstGeom prst="rect">
            <a:avLst/>
          </a:prstGeom>
        </p:spPr>
      </p:pic>
      <p:sp>
        <p:nvSpPr>
          <p:cNvPr id="88" name="Oval 87"/>
          <p:cNvSpPr/>
          <p:nvPr/>
        </p:nvSpPr>
        <p:spPr>
          <a:xfrm>
            <a:off x="3352042" y="12895908"/>
            <a:ext cx="3292465" cy="1930934"/>
          </a:xfrm>
          <a:prstGeom prst="ellipse">
            <a:avLst/>
          </a:prstGeom>
          <a:noFill/>
          <a:ln w="508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1" name="Picture 2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023237" y="14155137"/>
            <a:ext cx="6495864" cy="4975958"/>
          </a:xfrm>
          <a:prstGeom prst="rect">
            <a:avLst/>
          </a:prstGeom>
        </p:spPr>
      </p:pic>
      <p:grpSp>
        <p:nvGrpSpPr>
          <p:cNvPr id="222" name="Group 221"/>
          <p:cNvGrpSpPr/>
          <p:nvPr/>
        </p:nvGrpSpPr>
        <p:grpSpPr>
          <a:xfrm>
            <a:off x="14175971" y="9673390"/>
            <a:ext cx="14362933" cy="16399470"/>
            <a:chOff x="-2" y="0"/>
            <a:chExt cx="5908433" cy="5400796"/>
          </a:xfrm>
        </p:grpSpPr>
        <p:sp>
          <p:nvSpPr>
            <p:cNvPr id="223" name="Text Box 2"/>
            <p:cNvSpPr txBox="1">
              <a:spLocks noChangeArrowheads="1"/>
            </p:cNvSpPr>
            <p:nvPr/>
          </p:nvSpPr>
          <p:spPr bwMode="auto">
            <a:xfrm>
              <a:off x="5390941" y="0"/>
              <a:ext cx="400025" cy="391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GB" sz="200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  <a:endParaRPr lang="en-US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24" name="Group 223"/>
            <p:cNvGrpSpPr/>
            <p:nvPr/>
          </p:nvGrpSpPr>
          <p:grpSpPr>
            <a:xfrm>
              <a:off x="-2" y="60288"/>
              <a:ext cx="5908433" cy="5340508"/>
              <a:chOff x="-2" y="-2"/>
              <a:chExt cx="5908433" cy="5340508"/>
            </a:xfrm>
          </p:grpSpPr>
          <p:sp>
            <p:nvSpPr>
              <p:cNvPr id="229" name="Text Box 2"/>
              <p:cNvSpPr txBox="1">
                <a:spLocks noChangeArrowheads="1"/>
              </p:cNvSpPr>
              <p:nvPr/>
            </p:nvSpPr>
            <p:spPr bwMode="auto">
              <a:xfrm>
                <a:off x="5411038" y="401934"/>
                <a:ext cx="487345" cy="391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200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b)</a:t>
                </a:r>
                <a:endParaRPr lang="en-US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30" name="Group 229"/>
              <p:cNvGrpSpPr/>
              <p:nvPr/>
            </p:nvGrpSpPr>
            <p:grpSpPr>
              <a:xfrm>
                <a:off x="-2" y="-2"/>
                <a:ext cx="5908433" cy="5340508"/>
                <a:chOff x="-2" y="-2"/>
                <a:chExt cx="5908433" cy="5340508"/>
              </a:xfrm>
            </p:grpSpPr>
            <p:sp>
              <p:nvSpPr>
                <p:cNvPr id="232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5431134" y="2627644"/>
                  <a:ext cx="400025" cy="3911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marL="0" marR="0" algn="just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GB" sz="2000">
                      <a:solidFill>
                        <a:srgbClr val="00B05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c)</a:t>
                  </a:r>
                  <a:endParaRPr lang="en-US" sz="11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233" name="Group 232"/>
                <p:cNvGrpSpPr/>
                <p:nvPr/>
              </p:nvGrpSpPr>
              <p:grpSpPr>
                <a:xfrm>
                  <a:off x="-2" y="-2"/>
                  <a:ext cx="5908433" cy="5340508"/>
                  <a:chOff x="-2" y="-2"/>
                  <a:chExt cx="5908433" cy="5340508"/>
                </a:xfrm>
              </p:grpSpPr>
              <p:grpSp>
                <p:nvGrpSpPr>
                  <p:cNvPr id="235" name="Group 234"/>
                  <p:cNvGrpSpPr/>
                  <p:nvPr/>
                </p:nvGrpSpPr>
                <p:grpSpPr>
                  <a:xfrm>
                    <a:off x="-2" y="-2"/>
                    <a:ext cx="5370550" cy="5340508"/>
                    <a:chOff x="-2" y="-2"/>
                    <a:chExt cx="5370550" cy="5340508"/>
                  </a:xfrm>
                </p:grpSpPr>
                <p:grpSp>
                  <p:nvGrpSpPr>
                    <p:cNvPr id="237" name="Group 236"/>
                    <p:cNvGrpSpPr/>
                    <p:nvPr/>
                  </p:nvGrpSpPr>
                  <p:grpSpPr>
                    <a:xfrm>
                      <a:off x="-2" y="-2"/>
                      <a:ext cx="5370550" cy="5340508"/>
                      <a:chOff x="-2" y="-2"/>
                      <a:chExt cx="5370550" cy="5340508"/>
                    </a:xfrm>
                  </p:grpSpPr>
                  <p:pic>
                    <p:nvPicPr>
                      <p:cNvPr id="241" name="Picture 240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169" y="0"/>
                        <a:ext cx="5305425" cy="3448050"/>
                      </a:xfrm>
                      <a:prstGeom prst="rect">
                        <a:avLst/>
                      </a:prstGeom>
                    </p:spPr>
                  </p:pic>
                  <p:sp>
                    <p:nvSpPr>
                      <p:cNvPr id="242" name="Rounded Rectangle 233"/>
                      <p:cNvSpPr/>
                      <p:nvPr/>
                    </p:nvSpPr>
                    <p:spPr>
                      <a:xfrm>
                        <a:off x="-2" y="-2"/>
                        <a:ext cx="5370195" cy="311490"/>
                      </a:xfrm>
                      <a:prstGeom prst="roundRect">
                        <a:avLst/>
                      </a:prstGeom>
                      <a:noFill/>
                      <a:ln w="25400" cap="flat" cmpd="sng" algn="ctr">
                        <a:solidFill>
                          <a:srgbClr val="00B050"/>
                        </a:solidFill>
                        <a:prstDash val="solid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43" name="Rounded Rectangle 2"/>
                      <p:cNvSpPr/>
                      <p:nvPr/>
                    </p:nvSpPr>
                    <p:spPr>
                      <a:xfrm>
                        <a:off x="-2" y="311499"/>
                        <a:ext cx="5370550" cy="2421476"/>
                      </a:xfrm>
                      <a:prstGeom prst="roundRect">
                        <a:avLst/>
                      </a:prstGeom>
                      <a:noFill/>
                      <a:ln>
                        <a:solidFill>
                          <a:srgbClr val="00B05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44" name="Rounded Rectangle 252"/>
                      <p:cNvSpPr/>
                      <p:nvPr/>
                    </p:nvSpPr>
                    <p:spPr>
                      <a:xfrm>
                        <a:off x="5024" y="2768321"/>
                        <a:ext cx="5355771" cy="180340"/>
                      </a:xfrm>
                      <a:prstGeom prst="roundRect">
                        <a:avLst/>
                      </a:prstGeom>
                      <a:noFill/>
                      <a:ln w="25400" cap="flat" cmpd="sng" algn="ctr">
                        <a:solidFill>
                          <a:srgbClr val="00B050"/>
                        </a:solidFill>
                        <a:prstDash val="solid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45" name="Rounded Rectangle 253"/>
                      <p:cNvSpPr/>
                      <p:nvPr/>
                    </p:nvSpPr>
                    <p:spPr>
                      <a:xfrm>
                        <a:off x="5024" y="2949191"/>
                        <a:ext cx="5355269" cy="537587"/>
                      </a:xfrm>
                      <a:prstGeom prst="roundRect">
                        <a:avLst/>
                      </a:prstGeom>
                      <a:noFill/>
                      <a:ln w="25400" cap="flat" cmpd="sng" algn="ctr">
                        <a:solidFill>
                          <a:srgbClr val="00B050"/>
                        </a:solidFill>
                        <a:prstDash val="solid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cxnSp>
                    <p:nvCxnSpPr>
                      <p:cNvPr id="246" name="Straight Arrow Connector 245"/>
                      <p:cNvCxnSpPr/>
                      <p:nvPr/>
                    </p:nvCxnSpPr>
                    <p:spPr>
                      <a:xfrm>
                        <a:off x="527431" y="3019162"/>
                        <a:ext cx="1421949" cy="673607"/>
                      </a:xfrm>
                      <a:prstGeom prst="straightConnector1">
                        <a:avLst/>
                      </a:prstGeom>
                      <a:ln w="31750"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pic>
                    <p:nvPicPr>
                      <p:cNvPr id="247" name="Picture 246"/>
                      <p:cNvPicPr>
                        <a:picLocks noChangeAspect="1"/>
                      </p:cNvPicPr>
                      <p:nvPr/>
                    </p:nvPicPr>
                    <p:blipFill rotWithShape="1">
                      <a:blip r:embed="rId9"/>
                      <a:srcRect l="30263" t="34389" r="49017"/>
                      <a:stretch/>
                    </p:blipFill>
                    <p:spPr bwMode="auto">
                      <a:xfrm>
                        <a:off x="130628" y="3511715"/>
                        <a:ext cx="539750" cy="807720"/>
                      </a:xfrm>
                      <a:prstGeom prst="rect">
                        <a:avLst/>
                      </a:prstGeom>
                      <a:ln>
                        <a:noFill/>
                      </a:ln>
                      <a:extLst>
                        <a:ext uri="{53640926-AAD7-44d8-BBD7-CCE9431645EC}">
                          <a14:shadowObscured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14="http://schemas.microsoft.com/office/drawing/2010/main" xmlns:lc="http://schemas.openxmlformats.org/drawingml/2006/lockedCanvas"/>
                        </a:ext>
                      </a:extLst>
                    </p:spPr>
                  </p:pic>
                  <p:pic>
                    <p:nvPicPr>
                      <p:cNvPr id="248" name="Picture 247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959427" y="3511706"/>
                        <a:ext cx="1407160" cy="1828800"/>
                      </a:xfrm>
                      <a:prstGeom prst="rect">
                        <a:avLst/>
                      </a:prstGeom>
                    </p:spPr>
                  </p:pic>
                </p:grpSp>
                <p:pic>
                  <p:nvPicPr>
                    <p:cNvPr id="238" name="Picture 237"/>
                    <p:cNvPicPr>
                      <a:picLocks noChangeAspect="1"/>
                    </p:cNvPicPr>
                    <p:nvPr/>
                  </p:nvPicPr>
                  <p:blipFill>
                    <a:blip r:embed="rId11"/>
                    <a:stretch>
                      <a:fillRect/>
                    </a:stretch>
                  </p:blipFill>
                  <p:spPr>
                    <a:xfrm>
                      <a:off x="4190163" y="3562141"/>
                      <a:ext cx="788670" cy="447040"/>
                    </a:xfrm>
                    <a:prstGeom prst="rect">
                      <a:avLst/>
                    </a:prstGeom>
                  </p:spPr>
                </p:pic>
                <p:cxnSp>
                  <p:nvCxnSpPr>
                    <p:cNvPr id="239" name="Straight Arrow Connector 238"/>
                    <p:cNvCxnSpPr/>
                    <p:nvPr/>
                  </p:nvCxnSpPr>
                  <p:spPr>
                    <a:xfrm>
                      <a:off x="155750" y="3064747"/>
                      <a:ext cx="165798" cy="507442"/>
                    </a:xfrm>
                    <a:prstGeom prst="straightConnector1">
                      <a:avLst/>
                    </a:prstGeom>
                    <a:ln w="31750"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0" name="Straight Arrow Connector 239"/>
                    <p:cNvCxnSpPr/>
                    <p:nvPr/>
                  </p:nvCxnSpPr>
                  <p:spPr>
                    <a:xfrm flipH="1">
                      <a:off x="4582049" y="3054699"/>
                      <a:ext cx="45719" cy="602901"/>
                    </a:xfrm>
                    <a:prstGeom prst="straightConnector1">
                      <a:avLst/>
                    </a:prstGeom>
                    <a:ln w="31750"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36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426110" y="3014506"/>
                    <a:ext cx="482321" cy="3911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marL="0" marR="0" algn="just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GB" sz="20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d)</a:t>
                    </a:r>
                    <a:endParaRPr lang="en-US" sz="1100"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3974847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3183</TotalTime>
  <Words>514</Words>
  <Application>Microsoft Office PowerPoint</Application>
  <PresentationFormat>Custom</PresentationFormat>
  <Paragraphs>94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Cheng,Yu-Ting</dc:creator>
  <cp:lastModifiedBy>Kamal</cp:lastModifiedBy>
  <cp:revision>192</cp:revision>
  <cp:lastPrinted>2016-02-10T18:09:13Z</cp:lastPrinted>
  <dcterms:created xsi:type="dcterms:W3CDTF">2006-08-16T00:00:00Z</dcterms:created>
  <dcterms:modified xsi:type="dcterms:W3CDTF">2016-08-17T18:40:36Z</dcterms:modified>
</cp:coreProperties>
</file>