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handoutMasterIdLst>
    <p:handoutMasterId r:id="rId9"/>
  </p:handoutMasterIdLst>
  <p:sldIdLst>
    <p:sldId id="384" r:id="rId2"/>
    <p:sldId id="379" r:id="rId3"/>
    <p:sldId id="380" r:id="rId4"/>
    <p:sldId id="381" r:id="rId5"/>
    <p:sldId id="383" r:id="rId6"/>
    <p:sldId id="382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7F0FF"/>
    <a:srgbClr val="6699FF"/>
    <a:srgbClr val="000000"/>
    <a:srgbClr val="42B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94660"/>
  </p:normalViewPr>
  <p:slideViewPr>
    <p:cSldViewPr snapToGrid="0">
      <p:cViewPr varScale="1">
        <p:scale>
          <a:sx n="134" d="100"/>
          <a:sy n="134" d="100"/>
        </p:scale>
        <p:origin x="-10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t" anchorCtr="0" compatLnSpc="1">
            <a:prstTxWarp prst="textNoShape">
              <a:avLst/>
            </a:prstTxWarp>
          </a:bodyPr>
          <a:lstStyle>
            <a:lvl1pPr algn="l" defTabSz="931836" eaLnBrk="0" hangingPunct="0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t" anchorCtr="0" compatLnSpc="1">
            <a:prstTxWarp prst="textNoShape">
              <a:avLst/>
            </a:prstTxWarp>
          </a:bodyPr>
          <a:lstStyle>
            <a:lvl1pPr algn="r" defTabSz="931836" eaLnBrk="0" hangingPunct="0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b" anchorCtr="0" compatLnSpc="1">
            <a:prstTxWarp prst="textNoShape">
              <a:avLst/>
            </a:prstTxWarp>
          </a:bodyPr>
          <a:lstStyle>
            <a:lvl1pPr algn="l" defTabSz="931836" eaLnBrk="0" hangingPunct="0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b" anchorCtr="0" compatLnSpc="1">
            <a:prstTxWarp prst="textNoShape">
              <a:avLst/>
            </a:prstTxWarp>
          </a:bodyPr>
          <a:lstStyle>
            <a:lvl1pPr algn="r" defTabSz="931836" eaLnBrk="0" hangingPunct="0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C73C18-F903-448E-88F3-8916343A6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46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t" anchorCtr="0" compatLnSpc="1">
            <a:prstTxWarp prst="textNoShape">
              <a:avLst/>
            </a:prstTxWarp>
          </a:bodyPr>
          <a:lstStyle>
            <a:lvl1pPr algn="l" defTabSz="931836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t" anchorCtr="0" compatLnSpc="1">
            <a:prstTxWarp prst="textNoShape">
              <a:avLst/>
            </a:prstTxWarp>
          </a:bodyPr>
          <a:lstStyle>
            <a:lvl1pPr algn="r" defTabSz="931836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1" y="4416426"/>
            <a:ext cx="51435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b" anchorCtr="0" compatLnSpc="1">
            <a:prstTxWarp prst="textNoShape">
              <a:avLst/>
            </a:prstTxWarp>
          </a:bodyPr>
          <a:lstStyle>
            <a:lvl1pPr algn="l" defTabSz="931836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7" rIns="93173" bIns="46587" numCol="1" anchor="b" anchorCtr="0" compatLnSpc="1">
            <a:prstTxWarp prst="textNoShape">
              <a:avLst/>
            </a:prstTxWarp>
          </a:bodyPr>
          <a:lstStyle>
            <a:lvl1pPr algn="r" defTabSz="931836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468D450-0AC7-4922-B3F1-27328B18E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72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042" y="654148"/>
            <a:ext cx="7663758" cy="574665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042" y="654148"/>
            <a:ext cx="7663758" cy="574665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48057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54148"/>
            <a:ext cx="8229600" cy="574665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914821"/>
      </p:ext>
    </p:extLst>
  </p:cSld>
  <p:clrMapOvr>
    <a:masterClrMapping/>
  </p:clrMapOvr>
  <p:transition>
    <p:sndAc>
      <p:stSnd>
        <p:snd r:embed="rId1" name="LASER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87" y="461069"/>
            <a:ext cx="8229600" cy="746294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0124" y="1322773"/>
            <a:ext cx="7026676" cy="499812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6095" y="4486799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28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4715" y="648071"/>
            <a:ext cx="7491536" cy="3741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8832"/>
            <a:ext cx="8229600" cy="657517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204" y="1600200"/>
            <a:ext cx="2986596" cy="45259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8887"/>
            <a:ext cx="8229600" cy="760492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3822" y="1535113"/>
            <a:ext cx="3003566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6456" y="2265410"/>
            <a:ext cx="297406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72419"/>
            <a:ext cx="4041775" cy="385374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710" y="425558"/>
            <a:ext cx="8229600" cy="728539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428" y="461639"/>
            <a:ext cx="6147787" cy="44080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5734" y="1047565"/>
            <a:ext cx="4043779" cy="520288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0435" y="1035605"/>
            <a:ext cx="3008313" cy="23645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/>
          </p:nvPr>
        </p:nvSpPr>
        <p:spPr>
          <a:xfrm>
            <a:off x="5829670" y="3595456"/>
            <a:ext cx="3008313" cy="26544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43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506774"/>
            <a:ext cx="9144000" cy="307777"/>
          </a:xfrm>
          <a:prstGeom prst="rect">
            <a:avLst/>
          </a:prstGeom>
          <a:solidFill>
            <a:srgbClr val="2349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160726" y="6506774"/>
            <a:ext cx="3365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+mn-lt"/>
              </a:rPr>
              <a:t>Material Measurement Laboratory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4" name="Freeform 103"/>
          <p:cNvSpPr/>
          <p:nvPr/>
        </p:nvSpPr>
        <p:spPr>
          <a:xfrm>
            <a:off x="946298" y="352021"/>
            <a:ext cx="8215458" cy="54596"/>
          </a:xfrm>
          <a:custGeom>
            <a:avLst/>
            <a:gdLst>
              <a:gd name="connsiteX0" fmla="*/ 0 w 8839200"/>
              <a:gd name="connsiteY0" fmla="*/ 0 h 45719"/>
              <a:gd name="connsiteX1" fmla="*/ 8839200 w 8839200"/>
              <a:gd name="connsiteY1" fmla="*/ 0 h 45719"/>
              <a:gd name="connsiteX2" fmla="*/ 8839200 w 8839200"/>
              <a:gd name="connsiteY2" fmla="*/ 45719 h 45719"/>
              <a:gd name="connsiteX3" fmla="*/ 0 w 8839200"/>
              <a:gd name="connsiteY3" fmla="*/ 45719 h 45719"/>
              <a:gd name="connsiteX4" fmla="*/ 0 w 8839200"/>
              <a:gd name="connsiteY4" fmla="*/ 0 h 45719"/>
              <a:gd name="connsiteX0" fmla="*/ 0 w 8839200"/>
              <a:gd name="connsiteY0" fmla="*/ 0 h 57346"/>
              <a:gd name="connsiteX1" fmla="*/ 8839200 w 8839200"/>
              <a:gd name="connsiteY1" fmla="*/ 0 h 57346"/>
              <a:gd name="connsiteX2" fmla="*/ 8839200 w 8839200"/>
              <a:gd name="connsiteY2" fmla="*/ 45719 h 57346"/>
              <a:gd name="connsiteX3" fmla="*/ 76200 w 8839200"/>
              <a:gd name="connsiteY3" fmla="*/ 57346 h 57346"/>
              <a:gd name="connsiteX4" fmla="*/ 0 w 8839200"/>
              <a:gd name="connsiteY4" fmla="*/ 0 h 57346"/>
              <a:gd name="connsiteX0" fmla="*/ 0 w 8839200"/>
              <a:gd name="connsiteY0" fmla="*/ 0 h 57345"/>
              <a:gd name="connsiteX1" fmla="*/ 8839200 w 8839200"/>
              <a:gd name="connsiteY1" fmla="*/ 0 h 57345"/>
              <a:gd name="connsiteX2" fmla="*/ 8839200 w 8839200"/>
              <a:gd name="connsiteY2" fmla="*/ 45719 h 57345"/>
              <a:gd name="connsiteX3" fmla="*/ 76200 w 8839200"/>
              <a:gd name="connsiteY3" fmla="*/ 57345 h 57345"/>
              <a:gd name="connsiteX4" fmla="*/ 0 w 8839200"/>
              <a:gd name="connsiteY4" fmla="*/ 0 h 57345"/>
              <a:gd name="connsiteX0" fmla="*/ 0 w 8839200"/>
              <a:gd name="connsiteY0" fmla="*/ 0 h 57346"/>
              <a:gd name="connsiteX1" fmla="*/ 8839200 w 8839200"/>
              <a:gd name="connsiteY1" fmla="*/ 0 h 57346"/>
              <a:gd name="connsiteX2" fmla="*/ 8839200 w 8839200"/>
              <a:gd name="connsiteY2" fmla="*/ 45719 h 57346"/>
              <a:gd name="connsiteX3" fmla="*/ 152400 w 8839200"/>
              <a:gd name="connsiteY3" fmla="*/ 57346 h 57346"/>
              <a:gd name="connsiteX4" fmla="*/ 0 w 8839200"/>
              <a:gd name="connsiteY4" fmla="*/ 0 h 57346"/>
              <a:gd name="connsiteX0" fmla="*/ 0 w 8839200"/>
              <a:gd name="connsiteY0" fmla="*/ 0 h 57345"/>
              <a:gd name="connsiteX1" fmla="*/ 8839200 w 8839200"/>
              <a:gd name="connsiteY1" fmla="*/ 0 h 57345"/>
              <a:gd name="connsiteX2" fmla="*/ 8839200 w 8839200"/>
              <a:gd name="connsiteY2" fmla="*/ 45719 h 57345"/>
              <a:gd name="connsiteX3" fmla="*/ 152400 w 8839200"/>
              <a:gd name="connsiteY3" fmla="*/ 57345 h 57345"/>
              <a:gd name="connsiteX4" fmla="*/ 0 w 8839200"/>
              <a:gd name="connsiteY4" fmla="*/ 0 h 57345"/>
              <a:gd name="connsiteX0" fmla="*/ 0 w 8877300"/>
              <a:gd name="connsiteY0" fmla="*/ 0 h 62107"/>
              <a:gd name="connsiteX1" fmla="*/ 8877300 w 8877300"/>
              <a:gd name="connsiteY1" fmla="*/ 4762 h 62107"/>
              <a:gd name="connsiteX2" fmla="*/ 8877300 w 8877300"/>
              <a:gd name="connsiteY2" fmla="*/ 50481 h 62107"/>
              <a:gd name="connsiteX3" fmla="*/ 190500 w 8877300"/>
              <a:gd name="connsiteY3" fmla="*/ 62107 h 62107"/>
              <a:gd name="connsiteX4" fmla="*/ 0 w 8877300"/>
              <a:gd name="connsiteY4" fmla="*/ 0 h 62107"/>
              <a:gd name="connsiteX0" fmla="*/ 0 w 8877300"/>
              <a:gd name="connsiteY0" fmla="*/ 0 h 62107"/>
              <a:gd name="connsiteX1" fmla="*/ 8877300 w 8877300"/>
              <a:gd name="connsiteY1" fmla="*/ 4762 h 62107"/>
              <a:gd name="connsiteX2" fmla="*/ 8877300 w 8877300"/>
              <a:gd name="connsiteY2" fmla="*/ 50481 h 62107"/>
              <a:gd name="connsiteX3" fmla="*/ 78582 w 8877300"/>
              <a:gd name="connsiteY3" fmla="*/ 62107 h 62107"/>
              <a:gd name="connsiteX4" fmla="*/ 0 w 8877300"/>
              <a:gd name="connsiteY4" fmla="*/ 0 h 62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300" h="62107">
                <a:moveTo>
                  <a:pt x="0" y="0"/>
                </a:moveTo>
                <a:lnTo>
                  <a:pt x="8877300" y="4762"/>
                </a:lnTo>
                <a:lnTo>
                  <a:pt x="8877300" y="50481"/>
                </a:lnTo>
                <a:lnTo>
                  <a:pt x="78582" y="62107"/>
                </a:lnTo>
                <a:lnTo>
                  <a:pt x="0" y="0"/>
                </a:lnTo>
                <a:close/>
              </a:path>
            </a:pathLst>
          </a:custGeom>
          <a:solidFill>
            <a:srgbClr val="009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>
            <a:off x="785723" y="128221"/>
            <a:ext cx="8358277" cy="191376"/>
          </a:xfrm>
          <a:custGeom>
            <a:avLst/>
            <a:gdLst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15400"/>
              <a:gd name="connsiteY0" fmla="*/ 0 h 152400"/>
              <a:gd name="connsiteX1" fmla="*/ 8915400 w 8915400"/>
              <a:gd name="connsiteY1" fmla="*/ 0 h 152400"/>
              <a:gd name="connsiteX2" fmla="*/ 8915400 w 8915400"/>
              <a:gd name="connsiteY2" fmla="*/ 152400 h 152400"/>
              <a:gd name="connsiteX3" fmla="*/ 76200 w 8915400"/>
              <a:gd name="connsiteY3" fmla="*/ 152400 h 152400"/>
              <a:gd name="connsiteX4" fmla="*/ 0 w 89154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51123"/>
              <a:gd name="connsiteY0" fmla="*/ 0 h 152400"/>
              <a:gd name="connsiteX1" fmla="*/ 8951123 w 8951123"/>
              <a:gd name="connsiteY1" fmla="*/ 0 h 152400"/>
              <a:gd name="connsiteX2" fmla="*/ 8951123 w 8951123"/>
              <a:gd name="connsiteY2" fmla="*/ 152400 h 152400"/>
              <a:gd name="connsiteX3" fmla="*/ 111923 w 8951123"/>
              <a:gd name="connsiteY3" fmla="*/ 152400 h 152400"/>
              <a:gd name="connsiteX4" fmla="*/ 0 w 8951123"/>
              <a:gd name="connsiteY4" fmla="*/ 0 h 152400"/>
              <a:gd name="connsiteX0" fmla="*/ 0 w 9027323"/>
              <a:gd name="connsiteY0" fmla="*/ 0 h 152400"/>
              <a:gd name="connsiteX1" fmla="*/ 9027323 w 9027323"/>
              <a:gd name="connsiteY1" fmla="*/ 0 h 152400"/>
              <a:gd name="connsiteX2" fmla="*/ 9027323 w 9027323"/>
              <a:gd name="connsiteY2" fmla="*/ 152400 h 152400"/>
              <a:gd name="connsiteX3" fmla="*/ 188123 w 9027323"/>
              <a:gd name="connsiteY3" fmla="*/ 152400 h 152400"/>
              <a:gd name="connsiteX4" fmla="*/ 0 w 9027323"/>
              <a:gd name="connsiteY4" fmla="*/ 0 h 152400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6349 h 158749"/>
              <a:gd name="connsiteX1" fmla="*/ 8991600 w 8991600"/>
              <a:gd name="connsiteY1" fmla="*/ 6349 h 158749"/>
              <a:gd name="connsiteX2" fmla="*/ 8991600 w 8991600"/>
              <a:gd name="connsiteY2" fmla="*/ 158749 h 158749"/>
              <a:gd name="connsiteX3" fmla="*/ 152400 w 8991600"/>
              <a:gd name="connsiteY3" fmla="*/ 158749 h 158749"/>
              <a:gd name="connsiteX4" fmla="*/ 0 w 8991600"/>
              <a:gd name="connsiteY4" fmla="*/ 6349 h 158749"/>
              <a:gd name="connsiteX0" fmla="*/ 0 w 8991600"/>
              <a:gd name="connsiteY0" fmla="*/ 0 h 152400"/>
              <a:gd name="connsiteX1" fmla="*/ 8991600 w 8991600"/>
              <a:gd name="connsiteY1" fmla="*/ 0 h 152400"/>
              <a:gd name="connsiteX2" fmla="*/ 8991600 w 8991600"/>
              <a:gd name="connsiteY2" fmla="*/ 152400 h 152400"/>
              <a:gd name="connsiteX3" fmla="*/ 152400 w 8991600"/>
              <a:gd name="connsiteY3" fmla="*/ 152400 h 152400"/>
              <a:gd name="connsiteX4" fmla="*/ 0 w 8991600"/>
              <a:gd name="connsiteY4" fmla="*/ 0 h 152400"/>
              <a:gd name="connsiteX0" fmla="*/ 0 w 8991600"/>
              <a:gd name="connsiteY0" fmla="*/ 17461 h 169861"/>
              <a:gd name="connsiteX1" fmla="*/ 8991600 w 8991600"/>
              <a:gd name="connsiteY1" fmla="*/ 17461 h 169861"/>
              <a:gd name="connsiteX2" fmla="*/ 8991600 w 8991600"/>
              <a:gd name="connsiteY2" fmla="*/ 169861 h 169861"/>
              <a:gd name="connsiteX3" fmla="*/ 152400 w 8991600"/>
              <a:gd name="connsiteY3" fmla="*/ 169861 h 169861"/>
              <a:gd name="connsiteX4" fmla="*/ 0 w 8991600"/>
              <a:gd name="connsiteY4" fmla="*/ 17461 h 169861"/>
              <a:gd name="connsiteX0" fmla="*/ 15875 w 9007475"/>
              <a:gd name="connsiteY0" fmla="*/ 17461 h 169861"/>
              <a:gd name="connsiteX1" fmla="*/ 9007475 w 9007475"/>
              <a:gd name="connsiteY1" fmla="*/ 17461 h 169861"/>
              <a:gd name="connsiteX2" fmla="*/ 9007475 w 9007475"/>
              <a:gd name="connsiteY2" fmla="*/ 169861 h 169861"/>
              <a:gd name="connsiteX3" fmla="*/ 168275 w 9007475"/>
              <a:gd name="connsiteY3" fmla="*/ 169861 h 169861"/>
              <a:gd name="connsiteX4" fmla="*/ 15875 w 9007475"/>
              <a:gd name="connsiteY4" fmla="*/ 17461 h 169861"/>
              <a:gd name="connsiteX0" fmla="*/ 36515 w 9028115"/>
              <a:gd name="connsiteY0" fmla="*/ 17460 h 169861"/>
              <a:gd name="connsiteX1" fmla="*/ 9028115 w 9028115"/>
              <a:gd name="connsiteY1" fmla="*/ 17460 h 169861"/>
              <a:gd name="connsiteX2" fmla="*/ 9028115 w 9028115"/>
              <a:gd name="connsiteY2" fmla="*/ 169860 h 169861"/>
              <a:gd name="connsiteX3" fmla="*/ 150811 w 9028115"/>
              <a:gd name="connsiteY3" fmla="*/ 169861 h 169861"/>
              <a:gd name="connsiteX4" fmla="*/ 36515 w 9028115"/>
              <a:gd name="connsiteY4" fmla="*/ 17460 h 169861"/>
              <a:gd name="connsiteX0" fmla="*/ 15875 w 9007475"/>
              <a:gd name="connsiteY0" fmla="*/ 17461 h 169861"/>
              <a:gd name="connsiteX1" fmla="*/ 9007475 w 9007475"/>
              <a:gd name="connsiteY1" fmla="*/ 17461 h 169861"/>
              <a:gd name="connsiteX2" fmla="*/ 9007475 w 9007475"/>
              <a:gd name="connsiteY2" fmla="*/ 169861 h 169861"/>
              <a:gd name="connsiteX3" fmla="*/ 206371 w 9007475"/>
              <a:gd name="connsiteY3" fmla="*/ 169861 h 169861"/>
              <a:gd name="connsiteX4" fmla="*/ 15875 w 9007475"/>
              <a:gd name="connsiteY4" fmla="*/ 17461 h 169861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206371 w 9007475"/>
              <a:gd name="connsiteY3" fmla="*/ 152400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206371 w 9007475"/>
              <a:gd name="connsiteY3" fmla="*/ 152400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206371 w 9007475"/>
              <a:gd name="connsiteY3" fmla="*/ 152400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130171 w 9007475"/>
              <a:gd name="connsiteY3" fmla="*/ 152400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130171 w 9007475"/>
              <a:gd name="connsiteY3" fmla="*/ 152400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130171 w 9007475"/>
              <a:gd name="connsiteY3" fmla="*/ 152400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130171 w 9007475"/>
              <a:gd name="connsiteY3" fmla="*/ 152400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130171 w 9007475"/>
              <a:gd name="connsiteY3" fmla="*/ 152400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170652 w 9007475"/>
              <a:gd name="connsiteY3" fmla="*/ 147638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156365 w 9007475"/>
              <a:gd name="connsiteY3" fmla="*/ 147638 h 152400"/>
              <a:gd name="connsiteX4" fmla="*/ 15875 w 9007475"/>
              <a:gd name="connsiteY4" fmla="*/ 0 h 152400"/>
              <a:gd name="connsiteX0" fmla="*/ 15875 w 9007475"/>
              <a:gd name="connsiteY0" fmla="*/ 0 h 152400"/>
              <a:gd name="connsiteX1" fmla="*/ 9007475 w 9007475"/>
              <a:gd name="connsiteY1" fmla="*/ 0 h 152400"/>
              <a:gd name="connsiteX2" fmla="*/ 9007475 w 9007475"/>
              <a:gd name="connsiteY2" fmla="*/ 152400 h 152400"/>
              <a:gd name="connsiteX3" fmla="*/ 156365 w 9007475"/>
              <a:gd name="connsiteY3" fmla="*/ 147638 h 152400"/>
              <a:gd name="connsiteX4" fmla="*/ 15875 w 9007475"/>
              <a:gd name="connsiteY4" fmla="*/ 0 h 152400"/>
              <a:gd name="connsiteX0" fmla="*/ 15875 w 9014619"/>
              <a:gd name="connsiteY0" fmla="*/ 0 h 152400"/>
              <a:gd name="connsiteX1" fmla="*/ 9014619 w 9014619"/>
              <a:gd name="connsiteY1" fmla="*/ 0 h 152400"/>
              <a:gd name="connsiteX2" fmla="*/ 9014619 w 9014619"/>
              <a:gd name="connsiteY2" fmla="*/ 152400 h 152400"/>
              <a:gd name="connsiteX3" fmla="*/ 163509 w 9014619"/>
              <a:gd name="connsiteY3" fmla="*/ 147638 h 152400"/>
              <a:gd name="connsiteX4" fmla="*/ 15875 w 9014619"/>
              <a:gd name="connsiteY4" fmla="*/ 0 h 152400"/>
              <a:gd name="connsiteX0" fmla="*/ 0 w 8998744"/>
              <a:gd name="connsiteY0" fmla="*/ 0 h 152400"/>
              <a:gd name="connsiteX1" fmla="*/ 8998744 w 8998744"/>
              <a:gd name="connsiteY1" fmla="*/ 0 h 152400"/>
              <a:gd name="connsiteX2" fmla="*/ 8998744 w 8998744"/>
              <a:gd name="connsiteY2" fmla="*/ 152400 h 152400"/>
              <a:gd name="connsiteX3" fmla="*/ 147634 w 8998744"/>
              <a:gd name="connsiteY3" fmla="*/ 147638 h 152400"/>
              <a:gd name="connsiteX4" fmla="*/ 0 w 8998744"/>
              <a:gd name="connsiteY4" fmla="*/ 0 h 152400"/>
              <a:gd name="connsiteX0" fmla="*/ 0 w 8998744"/>
              <a:gd name="connsiteY0" fmla="*/ 0 h 152400"/>
              <a:gd name="connsiteX1" fmla="*/ 8998744 w 8998744"/>
              <a:gd name="connsiteY1" fmla="*/ 0 h 152400"/>
              <a:gd name="connsiteX2" fmla="*/ 8998744 w 8998744"/>
              <a:gd name="connsiteY2" fmla="*/ 152400 h 152400"/>
              <a:gd name="connsiteX3" fmla="*/ 147634 w 8998744"/>
              <a:gd name="connsiteY3" fmla="*/ 147638 h 152400"/>
              <a:gd name="connsiteX4" fmla="*/ 0 w 8998744"/>
              <a:gd name="connsiteY4" fmla="*/ 0 h 152400"/>
              <a:gd name="connsiteX0" fmla="*/ 0 w 8998744"/>
              <a:gd name="connsiteY0" fmla="*/ 0 h 152400"/>
              <a:gd name="connsiteX1" fmla="*/ 8998744 w 8998744"/>
              <a:gd name="connsiteY1" fmla="*/ 0 h 152400"/>
              <a:gd name="connsiteX2" fmla="*/ 8998744 w 8998744"/>
              <a:gd name="connsiteY2" fmla="*/ 152400 h 152400"/>
              <a:gd name="connsiteX3" fmla="*/ 147634 w 8998744"/>
              <a:gd name="connsiteY3" fmla="*/ 147638 h 152400"/>
              <a:gd name="connsiteX4" fmla="*/ 0 w 8998744"/>
              <a:gd name="connsiteY4" fmla="*/ 0 h 152400"/>
              <a:gd name="connsiteX0" fmla="*/ 0 w 9005888"/>
              <a:gd name="connsiteY0" fmla="*/ 0 h 152400"/>
              <a:gd name="connsiteX1" fmla="*/ 9005888 w 9005888"/>
              <a:gd name="connsiteY1" fmla="*/ 0 h 152400"/>
              <a:gd name="connsiteX2" fmla="*/ 9005888 w 9005888"/>
              <a:gd name="connsiteY2" fmla="*/ 152400 h 152400"/>
              <a:gd name="connsiteX3" fmla="*/ 154778 w 9005888"/>
              <a:gd name="connsiteY3" fmla="*/ 147638 h 152400"/>
              <a:gd name="connsiteX4" fmla="*/ 0 w 9005888"/>
              <a:gd name="connsiteY4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05888" h="152400">
                <a:moveTo>
                  <a:pt x="0" y="0"/>
                </a:moveTo>
                <a:lnTo>
                  <a:pt x="9005888" y="0"/>
                </a:lnTo>
                <a:lnTo>
                  <a:pt x="9005888" y="152400"/>
                </a:lnTo>
                <a:lnTo>
                  <a:pt x="154778" y="147638"/>
                </a:lnTo>
                <a:cubicBezTo>
                  <a:pt x="89693" y="77791"/>
                  <a:pt x="65087" y="60326"/>
                  <a:pt x="0" y="0"/>
                </a:cubicBezTo>
                <a:close/>
              </a:path>
            </a:pathLst>
          </a:custGeom>
          <a:solidFill>
            <a:srgbClr val="2349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5" name="Picture 104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2" y="42403"/>
            <a:ext cx="913857" cy="7115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428" y="6537095"/>
            <a:ext cx="913603" cy="2371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96758" y="96321"/>
            <a:ext cx="28702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i="1" dirty="0" smtClean="0">
                <a:solidFill>
                  <a:schemeClr val="bg1"/>
                </a:solidFill>
                <a:latin typeface="+mj-lt"/>
              </a:rPr>
              <a:t>Applied Chemicals and Materials Division</a:t>
            </a:r>
            <a:endParaRPr lang="en-US" sz="1000" b="1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21"/>
          <p:cNvSpPr>
            <a:spLocks noChangeArrowheads="1"/>
          </p:cNvSpPr>
          <p:nvPr userDrawn="1"/>
        </p:nvSpPr>
        <p:spPr bwMode="auto">
          <a:xfrm>
            <a:off x="3729352" y="6511729"/>
            <a:ext cx="3719197" cy="372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en-US" sz="1400" b="1" i="1" dirty="0">
                <a:solidFill>
                  <a:srgbClr val="92D050"/>
                </a:solidFill>
                <a:latin typeface="Times New Roman" pitchFamily="18" charset="0"/>
              </a:rPr>
              <a:t>Thermodynamics Research Center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9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  <p:sldLayoutId id="2147483697" r:id="rId19"/>
    <p:sldLayoutId id="2147483674" r:id="rId20"/>
    <p:sldLayoutId id="2147483675" r:id="rId21"/>
    <p:sldLayoutId id="2147483667" r:id="rId22"/>
    <p:sldLayoutId id="2147483673" r:id="rId23"/>
    <p:sldLayoutId id="2147483677" r:id="rId2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2131" y="1736650"/>
            <a:ext cx="7740502" cy="35240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5875" cap="rnd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/>
              <a:t>Director of </a:t>
            </a:r>
            <a:r>
              <a:rPr lang="en-US" sz="2400" b="1" dirty="0" smtClean="0"/>
              <a:t>NIST (1994), </a:t>
            </a:r>
            <a:r>
              <a:rPr lang="en-US" sz="2400" b="1" dirty="0"/>
              <a:t>Dr. John W. </a:t>
            </a:r>
            <a:r>
              <a:rPr lang="en-US" sz="2400" b="1" dirty="0" smtClean="0"/>
              <a:t>Lyons, </a:t>
            </a:r>
            <a:r>
              <a:rPr lang="en-US" sz="2400" b="1" dirty="0"/>
              <a:t>wrote, </a:t>
            </a:r>
            <a:endParaRPr lang="en-US" sz="2400" b="1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It is generally agreed that the usefulness of measurement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results ….is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to a large extent determined by the 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</a:rPr>
              <a:t>quality of the statements of uncertainty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 that accompany them.” </a:t>
            </a:r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(From Technical Note 1297; </a:t>
            </a:r>
            <a:r>
              <a:rPr lang="en-US" sz="2400" b="1" dirty="0" smtClean="0"/>
              <a:t>1994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642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02192" y="571735"/>
            <a:ext cx="69693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GDC: data point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401800" y="1888065"/>
            <a:ext cx="6570133" cy="332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t" anchorCtr="0"/>
          <a:lstStyle/>
          <a:p>
            <a:r>
              <a:rPr lang="en-US" altLang="en-US" dirty="0" smtClean="0"/>
              <a:t>Data point</a:t>
            </a:r>
            <a:endParaRPr lang="en-US" altLang="en-US" dirty="0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2142067" y="2717799"/>
            <a:ext cx="1524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2142067" y="4072465"/>
            <a:ext cx="1524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1989667" y="2565399"/>
            <a:ext cx="1524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37267" y="2412999"/>
            <a:ext cx="1524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Properties</a:t>
            </a:r>
            <a:endParaRPr lang="en-US" altLang="en-US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1989667" y="3920065"/>
            <a:ext cx="1524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837267" y="3767665"/>
            <a:ext cx="1524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/>
              <a:t>State </a:t>
            </a:r>
            <a:r>
              <a:rPr lang="en-US" altLang="en-US" dirty="0" smtClean="0"/>
              <a:t>variables</a:t>
            </a:r>
            <a:endParaRPr lang="en-US" altLang="en-US" dirty="0"/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4792134" y="2201331"/>
            <a:ext cx="2556932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Expanded uncertainty</a:t>
            </a:r>
            <a:endParaRPr lang="en-US" altLang="en-US" dirty="0"/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4792134" y="2925231"/>
            <a:ext cx="2556932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Expanded combined uncertainty</a:t>
            </a:r>
            <a:endParaRPr lang="en-US" altLang="en-US" dirty="0"/>
          </a:p>
        </p:txBody>
      </p:sp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4792134" y="3767665"/>
            <a:ext cx="2556932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Expanded uncertainty</a:t>
            </a:r>
            <a:endParaRPr lang="en-US" altLang="en-US" dirty="0"/>
          </a:p>
        </p:txBody>
      </p:sp>
      <p:cxnSp>
        <p:nvCxnSpPr>
          <p:cNvPr id="32" name="Straight Arrow Connector 31"/>
          <p:cNvCxnSpPr>
            <a:stCxn id="6" idx="3"/>
            <a:endCxn id="26" idx="1"/>
          </p:cNvCxnSpPr>
          <p:nvPr/>
        </p:nvCxnSpPr>
        <p:spPr>
          <a:xfrm flipV="1">
            <a:off x="3361267" y="2468031"/>
            <a:ext cx="1430867" cy="211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9" idx="1"/>
          </p:cNvCxnSpPr>
          <p:nvPr/>
        </p:nvCxnSpPr>
        <p:spPr>
          <a:xfrm>
            <a:off x="3361267" y="2679699"/>
            <a:ext cx="1430867" cy="512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8" idx="3"/>
            <a:endCxn id="30" idx="1"/>
          </p:cNvCxnSpPr>
          <p:nvPr/>
        </p:nvCxnSpPr>
        <p:spPr>
          <a:xfrm>
            <a:off x="3361267" y="4034365"/>
            <a:ext cx="14308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9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54591" y="638351"/>
            <a:ext cx="69693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Derivation of combined uncertainty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401800" y="1888065"/>
            <a:ext cx="6570133" cy="332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t" anchorCtr="0"/>
          <a:lstStyle/>
          <a:p>
            <a:r>
              <a:rPr lang="en-US" altLang="en-US" dirty="0" smtClean="0"/>
              <a:t>Data point</a:t>
            </a:r>
            <a:endParaRPr lang="en-US" altLang="en-US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792134" y="2201331"/>
            <a:ext cx="2556932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Expanded uncertainty of property</a:t>
            </a:r>
            <a:endParaRPr lang="en-US" altLang="en-US" dirty="0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792134" y="2925231"/>
            <a:ext cx="2556932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Expanded combined uncertainty</a:t>
            </a:r>
            <a:endParaRPr lang="en-US" altLang="en-US" dirty="0"/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792134" y="3767665"/>
            <a:ext cx="2556932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Expanded uncertainties of state</a:t>
            </a:r>
          </a:p>
          <a:p>
            <a:pPr algn="ctr"/>
            <a:r>
              <a:rPr lang="en-US" altLang="en-US" dirty="0" smtClean="0"/>
              <a:t>variables</a:t>
            </a:r>
            <a:endParaRPr lang="en-US" altLang="en-US" dirty="0"/>
          </a:p>
        </p:txBody>
      </p:sp>
      <p:cxnSp>
        <p:nvCxnSpPr>
          <p:cNvPr id="5" name="Elbow Connector 4"/>
          <p:cNvCxnSpPr>
            <a:stCxn id="14" idx="1"/>
            <a:endCxn id="15" idx="1"/>
          </p:cNvCxnSpPr>
          <p:nvPr/>
        </p:nvCxnSpPr>
        <p:spPr>
          <a:xfrm rot="10800000" flipV="1">
            <a:off x="4792134" y="2468031"/>
            <a:ext cx="12700" cy="7239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6" idx="1"/>
            <a:endCxn id="15" idx="1"/>
          </p:cNvCxnSpPr>
          <p:nvPr/>
        </p:nvCxnSpPr>
        <p:spPr>
          <a:xfrm rot="10800000">
            <a:off x="4792134" y="3191931"/>
            <a:ext cx="12700" cy="842434"/>
          </a:xfrm>
          <a:prstGeom prst="bentConnector3">
            <a:avLst>
              <a:gd name="adj1" fmla="val 1206666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1943667" y="3413093"/>
            <a:ext cx="12821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000" dirty="0"/>
              <a:t>Derivatives </a:t>
            </a:r>
            <a:r>
              <a:rPr lang="en-US" altLang="en-US" sz="1000" dirty="0" smtClean="0"/>
              <a:t>by</a:t>
            </a:r>
          </a:p>
          <a:p>
            <a:pPr algn="ctr" eaLnBrk="1" hangingPunct="1"/>
            <a:r>
              <a:rPr lang="en-US" altLang="en-US" sz="1000" dirty="0" smtClean="0"/>
              <a:t>state variables</a:t>
            </a: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63280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2192" y="586249"/>
            <a:ext cx="69693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Sources of information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04801" y="1413931"/>
            <a:ext cx="1964266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Repeatability</a:t>
            </a:r>
            <a:endParaRPr lang="en-US" alt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04801" y="2023530"/>
            <a:ext cx="1964266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Device specification</a:t>
            </a:r>
            <a:endParaRPr lang="en-US" alt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04801" y="2641599"/>
            <a:ext cx="1964266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Calibration/Comparison</a:t>
            </a:r>
            <a:endParaRPr lang="en-US" altLang="en-US" dirty="0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935134" y="1407578"/>
            <a:ext cx="2556932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err="1" smtClean="0"/>
              <a:t>CalcUncertainty</a:t>
            </a:r>
            <a:r>
              <a:rPr lang="en-US" altLang="en-US" dirty="0" smtClean="0"/>
              <a:t> function</a:t>
            </a:r>
            <a:endParaRPr lang="en-US" alt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04801" y="3268130"/>
            <a:ext cx="1964266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Method/Device</a:t>
            </a:r>
            <a:endParaRPr lang="en-US" alt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10467" y="3276593"/>
            <a:ext cx="1964266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Method specifications</a:t>
            </a:r>
            <a:endParaRPr lang="en-US" alt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10467" y="3962386"/>
            <a:ext cx="1964266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Scattering/deviations</a:t>
            </a:r>
            <a:endParaRPr lang="en-US" altLang="en-US" dirty="0"/>
          </a:p>
        </p:txBody>
      </p:sp>
      <p:cxnSp>
        <p:nvCxnSpPr>
          <p:cNvPr id="4" name="Straight Arrow Connector 3"/>
          <p:cNvCxnSpPr>
            <a:stCxn id="5" idx="3"/>
            <a:endCxn id="11" idx="1"/>
          </p:cNvCxnSpPr>
          <p:nvPr/>
        </p:nvCxnSpPr>
        <p:spPr>
          <a:xfrm flipV="1">
            <a:off x="2269067" y="1674278"/>
            <a:ext cx="3666067" cy="63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3"/>
            <a:endCxn id="11" idx="1"/>
          </p:cNvCxnSpPr>
          <p:nvPr/>
        </p:nvCxnSpPr>
        <p:spPr>
          <a:xfrm flipV="1">
            <a:off x="2269067" y="1674278"/>
            <a:ext cx="3666067" cy="6159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3"/>
            <a:endCxn id="11" idx="1"/>
          </p:cNvCxnSpPr>
          <p:nvPr/>
        </p:nvCxnSpPr>
        <p:spPr>
          <a:xfrm flipV="1">
            <a:off x="2269067" y="1674278"/>
            <a:ext cx="3666067" cy="12340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2" idx="3"/>
            <a:endCxn id="13" idx="1"/>
          </p:cNvCxnSpPr>
          <p:nvPr/>
        </p:nvCxnSpPr>
        <p:spPr>
          <a:xfrm>
            <a:off x="2269067" y="3534830"/>
            <a:ext cx="741400" cy="8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3" idx="3"/>
            <a:endCxn id="11" idx="1"/>
          </p:cNvCxnSpPr>
          <p:nvPr/>
        </p:nvCxnSpPr>
        <p:spPr>
          <a:xfrm flipV="1">
            <a:off x="4974733" y="1674278"/>
            <a:ext cx="960401" cy="18690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3"/>
            <a:endCxn id="11" idx="1"/>
          </p:cNvCxnSpPr>
          <p:nvPr/>
        </p:nvCxnSpPr>
        <p:spPr>
          <a:xfrm flipV="1">
            <a:off x="4974733" y="1674278"/>
            <a:ext cx="960401" cy="25548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935134" y="3276593"/>
            <a:ext cx="2556932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Uncertainty</a:t>
            </a:r>
            <a:endParaRPr lang="en-US" altLang="en-US" dirty="0"/>
          </a:p>
        </p:txBody>
      </p:sp>
      <p:cxnSp>
        <p:nvCxnSpPr>
          <p:cNvPr id="2054" name="Straight Arrow Connector 2053"/>
          <p:cNvCxnSpPr>
            <a:endCxn id="37" idx="0"/>
          </p:cNvCxnSpPr>
          <p:nvPr/>
        </p:nvCxnSpPr>
        <p:spPr>
          <a:xfrm>
            <a:off x="7213600" y="1982254"/>
            <a:ext cx="0" cy="12943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2055"/>
          <p:cNvCxnSpPr/>
          <p:nvPr/>
        </p:nvCxnSpPr>
        <p:spPr>
          <a:xfrm>
            <a:off x="2639767" y="1261533"/>
            <a:ext cx="0" cy="4834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454933" y="1261533"/>
            <a:ext cx="0" cy="4834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304801" y="5520267"/>
            <a:ext cx="1964266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000" dirty="0" smtClean="0">
                <a:latin typeface="Times New Roman" pitchFamily="18" charset="0"/>
              </a:rPr>
              <a:t>Literature source</a:t>
            </a:r>
            <a:endParaRPr lang="en-US" altLang="en-US" sz="1000" dirty="0">
              <a:latin typeface="Times New Roman" pitchFamily="18" charset="0"/>
            </a:endParaRP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3010467" y="5520267"/>
            <a:ext cx="1964266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000" dirty="0" smtClean="0">
                <a:latin typeface="Times New Roman" pitchFamily="18" charset="0"/>
              </a:rPr>
              <a:t>TRC</a:t>
            </a:r>
            <a:endParaRPr lang="en-US" altLang="en-US" sz="1000" dirty="0">
              <a:latin typeface="Times New Roman" pitchFamily="18" charset="0"/>
            </a:endParaRP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231467" y="5520266"/>
            <a:ext cx="1964266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000" dirty="0" smtClean="0">
                <a:latin typeface="Times New Roman" pitchFamily="18" charset="0"/>
              </a:rPr>
              <a:t>GDC software</a:t>
            </a:r>
            <a:endParaRPr lang="en-US" altLang="en-US" sz="1000" dirty="0">
              <a:latin typeface="Times New Roman" pitchFamily="18" charset="0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3010467" y="4648186"/>
            <a:ext cx="1964266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en-US" dirty="0" smtClean="0"/>
              <a:t>Expert judgment</a:t>
            </a:r>
          </a:p>
          <a:p>
            <a:r>
              <a:rPr lang="en-US" altLang="en-US" dirty="0" smtClean="0"/>
              <a:t>(quality factor)</a:t>
            </a:r>
            <a:endParaRPr lang="en-US" altLang="en-US" dirty="0"/>
          </a:p>
        </p:txBody>
      </p:sp>
      <p:cxnSp>
        <p:nvCxnSpPr>
          <p:cNvPr id="2059" name="Straight Arrow Connector 2058"/>
          <p:cNvCxnSpPr>
            <a:stCxn id="47" idx="3"/>
            <a:endCxn id="11" idx="1"/>
          </p:cNvCxnSpPr>
          <p:nvPr/>
        </p:nvCxnSpPr>
        <p:spPr>
          <a:xfrm flipV="1">
            <a:off x="4974733" y="1674278"/>
            <a:ext cx="960401" cy="3240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52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3" y="899055"/>
            <a:ext cx="7115175" cy="583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54591" y="419336"/>
            <a:ext cx="69693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Uncertainty specification form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912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1399117"/>
            <a:ext cx="791527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2614" y="1264709"/>
            <a:ext cx="5438775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354591" y="638351"/>
            <a:ext cx="69693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Uncertainty calculation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270955"/>
      </p:ext>
    </p:extLst>
  </p:cSld>
  <p:clrMapOvr>
    <a:masterClrMapping/>
  </p:clrMapOvr>
</p:sld>
</file>

<file path=ppt/theme/theme1.xml><?xml version="1.0" encoding="utf-8"?>
<a:theme xmlns:a="http://schemas.openxmlformats.org/drawingml/2006/main" name="acm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15893</TotalTime>
  <Words>121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acmd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Chirico</dc:creator>
  <cp:lastModifiedBy>Kroenlein, Kenneth</cp:lastModifiedBy>
  <cp:revision>894</cp:revision>
  <dcterms:created xsi:type="dcterms:W3CDTF">2009-06-22T20:51:49Z</dcterms:created>
  <dcterms:modified xsi:type="dcterms:W3CDTF">2014-05-01T22:15:29Z</dcterms:modified>
</cp:coreProperties>
</file>