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17" r:id="rId3"/>
    <p:sldId id="260" r:id="rId4"/>
    <p:sldId id="262" r:id="rId5"/>
    <p:sldId id="314" r:id="rId6"/>
    <p:sldId id="315" r:id="rId7"/>
    <p:sldId id="30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302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16" r:id="rId41"/>
    <p:sldId id="318" r:id="rId42"/>
    <p:sldId id="308" r:id="rId43"/>
    <p:sldId id="309" r:id="rId44"/>
    <p:sldId id="310" r:id="rId45"/>
    <p:sldId id="311" r:id="rId46"/>
    <p:sldId id="312" r:id="rId47"/>
    <p:sldId id="31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3-CALCON\reference%20quer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3-CALCON\reference%20quer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nethk\Documents\conferences\2013-CALCON\reference%20que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trendline>
            <c:trendlineType val="exp"/>
            <c:dispRSqr val="0"/>
            <c:dispEq val="0"/>
          </c:trendline>
          <c:cat>
            <c:numRef>
              <c:f>Sheet2!$A$1:$A$58</c:f>
              <c:numCache>
                <c:formatCode>General</c:formatCode>
                <c:ptCount val="58"/>
                <c:pt idx="4">
                  <c:v>1960</c:v>
                </c:pt>
                <c:pt idx="14">
                  <c:v>1970</c:v>
                </c:pt>
                <c:pt idx="24">
                  <c:v>1980</c:v>
                </c:pt>
                <c:pt idx="34">
                  <c:v>1990</c:v>
                </c:pt>
                <c:pt idx="44">
                  <c:v>2000</c:v>
                </c:pt>
                <c:pt idx="54">
                  <c:v>2010</c:v>
                </c:pt>
              </c:numCache>
            </c:numRef>
          </c:cat>
          <c:val>
            <c:numRef>
              <c:f>Sheet2!$C$1:$C$58</c:f>
              <c:numCache>
                <c:formatCode>General</c:formatCode>
                <c:ptCount val="58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36</c:v>
                </c:pt>
                <c:pt idx="4">
                  <c:v>48</c:v>
                </c:pt>
                <c:pt idx="5">
                  <c:v>36</c:v>
                </c:pt>
                <c:pt idx="6">
                  <c:v>60</c:v>
                </c:pt>
                <c:pt idx="7">
                  <c:v>69</c:v>
                </c:pt>
                <c:pt idx="8">
                  <c:v>69</c:v>
                </c:pt>
                <c:pt idx="9">
                  <c:v>58</c:v>
                </c:pt>
                <c:pt idx="10">
                  <c:v>78</c:v>
                </c:pt>
                <c:pt idx="11">
                  <c:v>83</c:v>
                </c:pt>
                <c:pt idx="12">
                  <c:v>72</c:v>
                </c:pt>
                <c:pt idx="13">
                  <c:v>92</c:v>
                </c:pt>
                <c:pt idx="14">
                  <c:v>118</c:v>
                </c:pt>
                <c:pt idx="15">
                  <c:v>126</c:v>
                </c:pt>
                <c:pt idx="16">
                  <c:v>138</c:v>
                </c:pt>
                <c:pt idx="17">
                  <c:v>111</c:v>
                </c:pt>
                <c:pt idx="18">
                  <c:v>146</c:v>
                </c:pt>
                <c:pt idx="19">
                  <c:v>154</c:v>
                </c:pt>
                <c:pt idx="20">
                  <c:v>170</c:v>
                </c:pt>
                <c:pt idx="21">
                  <c:v>152</c:v>
                </c:pt>
                <c:pt idx="22">
                  <c:v>167</c:v>
                </c:pt>
                <c:pt idx="23">
                  <c:v>187</c:v>
                </c:pt>
                <c:pt idx="24">
                  <c:v>219</c:v>
                </c:pt>
                <c:pt idx="25">
                  <c:v>218</c:v>
                </c:pt>
                <c:pt idx="26">
                  <c:v>220</c:v>
                </c:pt>
                <c:pt idx="27">
                  <c:v>246</c:v>
                </c:pt>
                <c:pt idx="28">
                  <c:v>253</c:v>
                </c:pt>
                <c:pt idx="29">
                  <c:v>275</c:v>
                </c:pt>
                <c:pt idx="30">
                  <c:v>260</c:v>
                </c:pt>
                <c:pt idx="31">
                  <c:v>285</c:v>
                </c:pt>
                <c:pt idx="32">
                  <c:v>319</c:v>
                </c:pt>
                <c:pt idx="33">
                  <c:v>354</c:v>
                </c:pt>
                <c:pt idx="34">
                  <c:v>311</c:v>
                </c:pt>
                <c:pt idx="35">
                  <c:v>287</c:v>
                </c:pt>
                <c:pt idx="36">
                  <c:v>327</c:v>
                </c:pt>
                <c:pt idx="37">
                  <c:v>362</c:v>
                </c:pt>
                <c:pt idx="38">
                  <c:v>380</c:v>
                </c:pt>
                <c:pt idx="39">
                  <c:v>413</c:v>
                </c:pt>
                <c:pt idx="40">
                  <c:v>396</c:v>
                </c:pt>
                <c:pt idx="41">
                  <c:v>393</c:v>
                </c:pt>
                <c:pt idx="42">
                  <c:v>345</c:v>
                </c:pt>
                <c:pt idx="43">
                  <c:v>369</c:v>
                </c:pt>
                <c:pt idx="44">
                  <c:v>331</c:v>
                </c:pt>
                <c:pt idx="45">
                  <c:v>396</c:v>
                </c:pt>
                <c:pt idx="46">
                  <c:v>370</c:v>
                </c:pt>
                <c:pt idx="47">
                  <c:v>383</c:v>
                </c:pt>
                <c:pt idx="48">
                  <c:v>441</c:v>
                </c:pt>
                <c:pt idx="49">
                  <c:v>566</c:v>
                </c:pt>
                <c:pt idx="50">
                  <c:v>649</c:v>
                </c:pt>
                <c:pt idx="51">
                  <c:v>639</c:v>
                </c:pt>
                <c:pt idx="52">
                  <c:v>634</c:v>
                </c:pt>
                <c:pt idx="53">
                  <c:v>543</c:v>
                </c:pt>
                <c:pt idx="54">
                  <c:v>887</c:v>
                </c:pt>
                <c:pt idx="55">
                  <c:v>703</c:v>
                </c:pt>
                <c:pt idx="56">
                  <c:v>718</c:v>
                </c:pt>
                <c:pt idx="57">
                  <c:v>260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41024"/>
        <c:axId val="102242944"/>
      </c:barChart>
      <c:catAx>
        <c:axId val="10224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242944"/>
        <c:crosses val="autoZero"/>
        <c:auto val="1"/>
        <c:lblAlgn val="ctr"/>
        <c:lblOffset val="100"/>
        <c:noMultiLvlLbl val="0"/>
      </c:catAx>
      <c:valAx>
        <c:axId val="102242944"/>
        <c:scaling>
          <c:logBase val="10"/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articles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24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trendline>
            <c:trendlineType val="exp"/>
            <c:dispRSqr val="0"/>
            <c:dispEq val="0"/>
          </c:trendline>
          <c:cat>
            <c:numRef>
              <c:f>Sheet3!$A$1:$A$58</c:f>
              <c:numCache>
                <c:formatCode>General</c:formatCode>
                <c:ptCount val="58"/>
                <c:pt idx="4">
                  <c:v>1960</c:v>
                </c:pt>
                <c:pt idx="14">
                  <c:v>1970</c:v>
                </c:pt>
                <c:pt idx="24">
                  <c:v>1980</c:v>
                </c:pt>
                <c:pt idx="34">
                  <c:v>1990</c:v>
                </c:pt>
                <c:pt idx="44">
                  <c:v>2000</c:v>
                </c:pt>
                <c:pt idx="54">
                  <c:v>2010</c:v>
                </c:pt>
              </c:numCache>
            </c:numRef>
          </c:cat>
          <c:val>
            <c:numRef>
              <c:f>Sheet3!$C$1:$C$58</c:f>
              <c:numCache>
                <c:formatCode>General</c:formatCode>
                <c:ptCount val="58"/>
                <c:pt idx="0">
                  <c:v>910</c:v>
                </c:pt>
                <c:pt idx="1">
                  <c:v>178</c:v>
                </c:pt>
                <c:pt idx="2">
                  <c:v>1318</c:v>
                </c:pt>
                <c:pt idx="3">
                  <c:v>4195</c:v>
                </c:pt>
                <c:pt idx="4">
                  <c:v>8963</c:v>
                </c:pt>
                <c:pt idx="5">
                  <c:v>6865</c:v>
                </c:pt>
                <c:pt idx="6">
                  <c:v>10602</c:v>
                </c:pt>
                <c:pt idx="7">
                  <c:v>8178</c:v>
                </c:pt>
                <c:pt idx="8">
                  <c:v>8701</c:v>
                </c:pt>
                <c:pt idx="9">
                  <c:v>8752</c:v>
                </c:pt>
                <c:pt idx="10">
                  <c:v>11761</c:v>
                </c:pt>
                <c:pt idx="11">
                  <c:v>9857</c:v>
                </c:pt>
                <c:pt idx="12">
                  <c:v>7329</c:v>
                </c:pt>
                <c:pt idx="13">
                  <c:v>10041</c:v>
                </c:pt>
                <c:pt idx="14">
                  <c:v>14778</c:v>
                </c:pt>
                <c:pt idx="15">
                  <c:v>16884</c:v>
                </c:pt>
                <c:pt idx="16">
                  <c:v>15294</c:v>
                </c:pt>
                <c:pt idx="17">
                  <c:v>11720</c:v>
                </c:pt>
                <c:pt idx="18">
                  <c:v>16917</c:v>
                </c:pt>
                <c:pt idx="19">
                  <c:v>17521</c:v>
                </c:pt>
                <c:pt idx="20">
                  <c:v>18429</c:v>
                </c:pt>
                <c:pt idx="21">
                  <c:v>19584</c:v>
                </c:pt>
                <c:pt idx="22">
                  <c:v>19689</c:v>
                </c:pt>
                <c:pt idx="23">
                  <c:v>20904</c:v>
                </c:pt>
                <c:pt idx="24">
                  <c:v>24690</c:v>
                </c:pt>
                <c:pt idx="25">
                  <c:v>30177</c:v>
                </c:pt>
                <c:pt idx="26">
                  <c:v>32136</c:v>
                </c:pt>
                <c:pt idx="27">
                  <c:v>30886</c:v>
                </c:pt>
                <c:pt idx="28">
                  <c:v>32605</c:v>
                </c:pt>
                <c:pt idx="29">
                  <c:v>38479</c:v>
                </c:pt>
                <c:pt idx="30">
                  <c:v>36719</c:v>
                </c:pt>
                <c:pt idx="31">
                  <c:v>37788</c:v>
                </c:pt>
                <c:pt idx="32">
                  <c:v>51927</c:v>
                </c:pt>
                <c:pt idx="33">
                  <c:v>49785</c:v>
                </c:pt>
                <c:pt idx="34">
                  <c:v>41405</c:v>
                </c:pt>
                <c:pt idx="35">
                  <c:v>42494</c:v>
                </c:pt>
                <c:pt idx="36">
                  <c:v>52262</c:v>
                </c:pt>
                <c:pt idx="37">
                  <c:v>61575</c:v>
                </c:pt>
                <c:pt idx="38">
                  <c:v>63791</c:v>
                </c:pt>
                <c:pt idx="39">
                  <c:v>71927</c:v>
                </c:pt>
                <c:pt idx="40">
                  <c:v>66397</c:v>
                </c:pt>
                <c:pt idx="41">
                  <c:v>86560</c:v>
                </c:pt>
                <c:pt idx="42">
                  <c:v>60625</c:v>
                </c:pt>
                <c:pt idx="43">
                  <c:v>71130</c:v>
                </c:pt>
                <c:pt idx="44">
                  <c:v>59001</c:v>
                </c:pt>
                <c:pt idx="45">
                  <c:v>85331</c:v>
                </c:pt>
                <c:pt idx="46">
                  <c:v>92796</c:v>
                </c:pt>
                <c:pt idx="47">
                  <c:v>88147</c:v>
                </c:pt>
                <c:pt idx="48">
                  <c:v>90977</c:v>
                </c:pt>
                <c:pt idx="49">
                  <c:v>113021</c:v>
                </c:pt>
                <c:pt idx="50">
                  <c:v>135259</c:v>
                </c:pt>
                <c:pt idx="51">
                  <c:v>172074</c:v>
                </c:pt>
                <c:pt idx="52">
                  <c:v>141302</c:v>
                </c:pt>
                <c:pt idx="53">
                  <c:v>112949</c:v>
                </c:pt>
                <c:pt idx="54">
                  <c:v>196661</c:v>
                </c:pt>
                <c:pt idx="55">
                  <c:v>152545</c:v>
                </c:pt>
                <c:pt idx="56">
                  <c:v>152377</c:v>
                </c:pt>
                <c:pt idx="57">
                  <c:v>62108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89792"/>
        <c:axId val="102291712"/>
      </c:barChart>
      <c:catAx>
        <c:axId val="10228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291712"/>
        <c:crosses val="autoZero"/>
        <c:auto val="1"/>
        <c:lblAlgn val="ctr"/>
        <c:lblOffset val="100"/>
        <c:noMultiLvlLbl val="0"/>
      </c:catAx>
      <c:valAx>
        <c:axId val="102291712"/>
        <c:scaling>
          <c:logBase val="10"/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289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</c:marker>
          <c:trendline>
            <c:trendlineType val="exp"/>
            <c:dispRSqr val="0"/>
            <c:dispEq val="0"/>
          </c:trendline>
          <c:xVal>
            <c:numRef>
              <c:f>Sheet4!$B$69:$B$182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xVal>
          <c:yVal>
            <c:numRef>
              <c:f>Sheet4!$C$69:$C$182</c:f>
              <c:numCache>
                <c:formatCode>General</c:formatCode>
                <c:ptCount val="114"/>
                <c:pt idx="0">
                  <c:v>1559</c:v>
                </c:pt>
                <c:pt idx="1">
                  <c:v>522</c:v>
                </c:pt>
                <c:pt idx="2">
                  <c:v>1416</c:v>
                </c:pt>
                <c:pt idx="3">
                  <c:v>472</c:v>
                </c:pt>
                <c:pt idx="4">
                  <c:v>2337</c:v>
                </c:pt>
                <c:pt idx="5">
                  <c:v>839</c:v>
                </c:pt>
                <c:pt idx="6">
                  <c:v>1687</c:v>
                </c:pt>
                <c:pt idx="7">
                  <c:v>1230</c:v>
                </c:pt>
                <c:pt idx="8">
                  <c:v>1553</c:v>
                </c:pt>
                <c:pt idx="9">
                  <c:v>2346</c:v>
                </c:pt>
                <c:pt idx="10">
                  <c:v>5094</c:v>
                </c:pt>
                <c:pt idx="11">
                  <c:v>1880</c:v>
                </c:pt>
                <c:pt idx="12">
                  <c:v>1862</c:v>
                </c:pt>
                <c:pt idx="13">
                  <c:v>5124</c:v>
                </c:pt>
                <c:pt idx="14">
                  <c:v>3363</c:v>
                </c:pt>
                <c:pt idx="15">
                  <c:v>2415</c:v>
                </c:pt>
                <c:pt idx="16">
                  <c:v>4649</c:v>
                </c:pt>
                <c:pt idx="17">
                  <c:v>4320</c:v>
                </c:pt>
                <c:pt idx="18">
                  <c:v>1486</c:v>
                </c:pt>
                <c:pt idx="19">
                  <c:v>1686</c:v>
                </c:pt>
                <c:pt idx="20">
                  <c:v>1382</c:v>
                </c:pt>
                <c:pt idx="21">
                  <c:v>3144</c:v>
                </c:pt>
                <c:pt idx="22">
                  <c:v>2258</c:v>
                </c:pt>
                <c:pt idx="23">
                  <c:v>1930</c:v>
                </c:pt>
                <c:pt idx="24">
                  <c:v>3878</c:v>
                </c:pt>
                <c:pt idx="25">
                  <c:v>4124</c:v>
                </c:pt>
                <c:pt idx="26">
                  <c:v>5950</c:v>
                </c:pt>
                <c:pt idx="27">
                  <c:v>3523</c:v>
                </c:pt>
                <c:pt idx="28">
                  <c:v>4024</c:v>
                </c:pt>
                <c:pt idx="29">
                  <c:v>5245</c:v>
                </c:pt>
                <c:pt idx="30">
                  <c:v>5131</c:v>
                </c:pt>
                <c:pt idx="31">
                  <c:v>6227</c:v>
                </c:pt>
                <c:pt idx="32">
                  <c:v>5356</c:v>
                </c:pt>
                <c:pt idx="33">
                  <c:v>7326</c:v>
                </c:pt>
                <c:pt idx="34">
                  <c:v>4960</c:v>
                </c:pt>
                <c:pt idx="35">
                  <c:v>7716</c:v>
                </c:pt>
                <c:pt idx="36">
                  <c:v>6364</c:v>
                </c:pt>
                <c:pt idx="37">
                  <c:v>8283</c:v>
                </c:pt>
                <c:pt idx="38">
                  <c:v>5986</c:v>
                </c:pt>
                <c:pt idx="39">
                  <c:v>8778</c:v>
                </c:pt>
                <c:pt idx="40">
                  <c:v>11783</c:v>
                </c:pt>
                <c:pt idx="41">
                  <c:v>7052</c:v>
                </c:pt>
                <c:pt idx="42">
                  <c:v>9827</c:v>
                </c:pt>
                <c:pt idx="43">
                  <c:v>5949</c:v>
                </c:pt>
                <c:pt idx="44">
                  <c:v>8312</c:v>
                </c:pt>
                <c:pt idx="45">
                  <c:v>7189</c:v>
                </c:pt>
                <c:pt idx="46">
                  <c:v>8494</c:v>
                </c:pt>
                <c:pt idx="47">
                  <c:v>11558</c:v>
                </c:pt>
                <c:pt idx="48">
                  <c:v>14119</c:v>
                </c:pt>
                <c:pt idx="49">
                  <c:v>17582</c:v>
                </c:pt>
                <c:pt idx="50">
                  <c:v>18466</c:v>
                </c:pt>
                <c:pt idx="51">
                  <c:v>18206</c:v>
                </c:pt>
                <c:pt idx="52">
                  <c:v>19411</c:v>
                </c:pt>
                <c:pt idx="53">
                  <c:v>16516</c:v>
                </c:pt>
                <c:pt idx="54">
                  <c:v>17171</c:v>
                </c:pt>
                <c:pt idx="55">
                  <c:v>18543</c:v>
                </c:pt>
                <c:pt idx="56">
                  <c:v>24514</c:v>
                </c:pt>
                <c:pt idx="57">
                  <c:v>24194</c:v>
                </c:pt>
                <c:pt idx="58">
                  <c:v>23232</c:v>
                </c:pt>
                <c:pt idx="59">
                  <c:v>27251</c:v>
                </c:pt>
                <c:pt idx="60">
                  <c:v>26986</c:v>
                </c:pt>
                <c:pt idx="61">
                  <c:v>25290</c:v>
                </c:pt>
                <c:pt idx="62">
                  <c:v>30777</c:v>
                </c:pt>
                <c:pt idx="63">
                  <c:v>34168</c:v>
                </c:pt>
                <c:pt idx="64">
                  <c:v>29616</c:v>
                </c:pt>
                <c:pt idx="65">
                  <c:v>36144</c:v>
                </c:pt>
                <c:pt idx="66">
                  <c:v>38204</c:v>
                </c:pt>
                <c:pt idx="67">
                  <c:v>45167</c:v>
                </c:pt>
                <c:pt idx="68">
                  <c:v>46145</c:v>
                </c:pt>
                <c:pt idx="69">
                  <c:v>53480</c:v>
                </c:pt>
                <c:pt idx="70">
                  <c:v>54674</c:v>
                </c:pt>
                <c:pt idx="71">
                  <c:v>49607</c:v>
                </c:pt>
                <c:pt idx="72">
                  <c:v>47444</c:v>
                </c:pt>
                <c:pt idx="73">
                  <c:v>41019</c:v>
                </c:pt>
                <c:pt idx="74">
                  <c:v>49580</c:v>
                </c:pt>
                <c:pt idx="75">
                  <c:v>56147</c:v>
                </c:pt>
                <c:pt idx="76">
                  <c:v>49671</c:v>
                </c:pt>
                <c:pt idx="77">
                  <c:v>49931</c:v>
                </c:pt>
                <c:pt idx="78">
                  <c:v>42775</c:v>
                </c:pt>
                <c:pt idx="79">
                  <c:v>46922</c:v>
                </c:pt>
                <c:pt idx="80">
                  <c:v>58968</c:v>
                </c:pt>
                <c:pt idx="81">
                  <c:v>52772</c:v>
                </c:pt>
                <c:pt idx="82">
                  <c:v>58095</c:v>
                </c:pt>
                <c:pt idx="83">
                  <c:v>58162</c:v>
                </c:pt>
                <c:pt idx="84">
                  <c:v>58239</c:v>
                </c:pt>
                <c:pt idx="85">
                  <c:v>70808</c:v>
                </c:pt>
                <c:pt idx="86">
                  <c:v>60888</c:v>
                </c:pt>
                <c:pt idx="87">
                  <c:v>64138</c:v>
                </c:pt>
                <c:pt idx="88">
                  <c:v>81501</c:v>
                </c:pt>
                <c:pt idx="89">
                  <c:v>83127</c:v>
                </c:pt>
                <c:pt idx="90">
                  <c:v>74280</c:v>
                </c:pt>
                <c:pt idx="91">
                  <c:v>71690</c:v>
                </c:pt>
                <c:pt idx="92">
                  <c:v>81028</c:v>
                </c:pt>
                <c:pt idx="93">
                  <c:v>89025</c:v>
                </c:pt>
                <c:pt idx="94">
                  <c:v>94856</c:v>
                </c:pt>
                <c:pt idx="95">
                  <c:v>104917</c:v>
                </c:pt>
                <c:pt idx="96">
                  <c:v>86251</c:v>
                </c:pt>
                <c:pt idx="97">
                  <c:v>125500</c:v>
                </c:pt>
                <c:pt idx="98">
                  <c:v>106114</c:v>
                </c:pt>
                <c:pt idx="99">
                  <c:v>159893</c:v>
                </c:pt>
                <c:pt idx="100">
                  <c:v>82558</c:v>
                </c:pt>
                <c:pt idx="101">
                  <c:v>106322</c:v>
                </c:pt>
                <c:pt idx="102">
                  <c:v>115526</c:v>
                </c:pt>
                <c:pt idx="103">
                  <c:v>112989</c:v>
                </c:pt>
                <c:pt idx="104">
                  <c:v>120230</c:v>
                </c:pt>
                <c:pt idx="105">
                  <c:v>138298</c:v>
                </c:pt>
                <c:pt idx="106">
                  <c:v>161108</c:v>
                </c:pt>
                <c:pt idx="107">
                  <c:v>205200</c:v>
                </c:pt>
                <c:pt idx="108">
                  <c:v>169898</c:v>
                </c:pt>
                <c:pt idx="109">
                  <c:v>141309</c:v>
                </c:pt>
                <c:pt idx="110">
                  <c:v>222048</c:v>
                </c:pt>
                <c:pt idx="111">
                  <c:v>175541</c:v>
                </c:pt>
                <c:pt idx="112">
                  <c:v>171260</c:v>
                </c:pt>
                <c:pt idx="113">
                  <c:v>65988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22176"/>
        <c:axId val="102324096"/>
      </c:scatterChart>
      <c:valAx>
        <c:axId val="102322176"/>
        <c:scaling>
          <c:orientation val="minMax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324096"/>
        <c:crosses val="autoZero"/>
        <c:crossBetween val="midCat"/>
      </c:valAx>
      <c:valAx>
        <c:axId val="102324096"/>
        <c:scaling>
          <c:logBase val="10"/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3221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</c:marker>
          <c:trendline>
            <c:trendlineType val="exp"/>
            <c:dispRSqr val="0"/>
            <c:dispEq val="0"/>
          </c:trendline>
          <c:xVal>
            <c:numRef>
              <c:f>Sheet4!$B$69:$B$182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xVal>
          <c:yVal>
            <c:numRef>
              <c:f>Sheet4!$C$69:$C$182</c:f>
              <c:numCache>
                <c:formatCode>General</c:formatCode>
                <c:ptCount val="114"/>
                <c:pt idx="0">
                  <c:v>1559</c:v>
                </c:pt>
                <c:pt idx="1">
                  <c:v>522</c:v>
                </c:pt>
                <c:pt idx="2">
                  <c:v>1416</c:v>
                </c:pt>
                <c:pt idx="3">
                  <c:v>472</c:v>
                </c:pt>
                <c:pt idx="4">
                  <c:v>2337</c:v>
                </c:pt>
                <c:pt idx="5">
                  <c:v>839</c:v>
                </c:pt>
                <c:pt idx="6">
                  <c:v>1687</c:v>
                </c:pt>
                <c:pt idx="7">
                  <c:v>1230</c:v>
                </c:pt>
                <c:pt idx="8">
                  <c:v>1553</c:v>
                </c:pt>
                <c:pt idx="9">
                  <c:v>2346</c:v>
                </c:pt>
                <c:pt idx="10">
                  <c:v>5094</c:v>
                </c:pt>
                <c:pt idx="11">
                  <c:v>1880</c:v>
                </c:pt>
                <c:pt idx="12">
                  <c:v>1862</c:v>
                </c:pt>
                <c:pt idx="13">
                  <c:v>5124</c:v>
                </c:pt>
                <c:pt idx="14">
                  <c:v>3363</c:v>
                </c:pt>
                <c:pt idx="15">
                  <c:v>2415</c:v>
                </c:pt>
                <c:pt idx="16">
                  <c:v>4649</c:v>
                </c:pt>
                <c:pt idx="17">
                  <c:v>4320</c:v>
                </c:pt>
                <c:pt idx="18">
                  <c:v>1486</c:v>
                </c:pt>
                <c:pt idx="19">
                  <c:v>1686</c:v>
                </c:pt>
                <c:pt idx="20">
                  <c:v>1382</c:v>
                </c:pt>
                <c:pt idx="21">
                  <c:v>3144</c:v>
                </c:pt>
                <c:pt idx="22">
                  <c:v>2258</c:v>
                </c:pt>
                <c:pt idx="23">
                  <c:v>1930</c:v>
                </c:pt>
                <c:pt idx="24">
                  <c:v>3878</c:v>
                </c:pt>
                <c:pt idx="25">
                  <c:v>4124</c:v>
                </c:pt>
                <c:pt idx="26">
                  <c:v>5950</c:v>
                </c:pt>
                <c:pt idx="27">
                  <c:v>3523</c:v>
                </c:pt>
                <c:pt idx="28">
                  <c:v>4024</c:v>
                </c:pt>
                <c:pt idx="29">
                  <c:v>5245</c:v>
                </c:pt>
                <c:pt idx="30">
                  <c:v>5131</c:v>
                </c:pt>
                <c:pt idx="31">
                  <c:v>6227</c:v>
                </c:pt>
                <c:pt idx="32">
                  <c:v>5356</c:v>
                </c:pt>
                <c:pt idx="33">
                  <c:v>7326</c:v>
                </c:pt>
                <c:pt idx="34">
                  <c:v>4960</c:v>
                </c:pt>
                <c:pt idx="35">
                  <c:v>7716</c:v>
                </c:pt>
                <c:pt idx="36">
                  <c:v>6364</c:v>
                </c:pt>
                <c:pt idx="37">
                  <c:v>8283</c:v>
                </c:pt>
                <c:pt idx="38">
                  <c:v>5986</c:v>
                </c:pt>
                <c:pt idx="39">
                  <c:v>8778</c:v>
                </c:pt>
                <c:pt idx="40">
                  <c:v>11783</c:v>
                </c:pt>
                <c:pt idx="41">
                  <c:v>7052</c:v>
                </c:pt>
                <c:pt idx="42">
                  <c:v>9827</c:v>
                </c:pt>
                <c:pt idx="43">
                  <c:v>5949</c:v>
                </c:pt>
                <c:pt idx="44">
                  <c:v>8312</c:v>
                </c:pt>
                <c:pt idx="45">
                  <c:v>7189</c:v>
                </c:pt>
                <c:pt idx="46">
                  <c:v>8494</c:v>
                </c:pt>
                <c:pt idx="47">
                  <c:v>11558</c:v>
                </c:pt>
                <c:pt idx="48">
                  <c:v>14119</c:v>
                </c:pt>
                <c:pt idx="49">
                  <c:v>17582</c:v>
                </c:pt>
                <c:pt idx="50">
                  <c:v>18466</c:v>
                </c:pt>
                <c:pt idx="51">
                  <c:v>18206</c:v>
                </c:pt>
                <c:pt idx="52">
                  <c:v>19411</c:v>
                </c:pt>
                <c:pt idx="53">
                  <c:v>16516</c:v>
                </c:pt>
                <c:pt idx="54">
                  <c:v>17171</c:v>
                </c:pt>
                <c:pt idx="55">
                  <c:v>18543</c:v>
                </c:pt>
                <c:pt idx="56">
                  <c:v>24514</c:v>
                </c:pt>
                <c:pt idx="57">
                  <c:v>24194</c:v>
                </c:pt>
                <c:pt idx="58">
                  <c:v>23232</c:v>
                </c:pt>
                <c:pt idx="59">
                  <c:v>27251</c:v>
                </c:pt>
                <c:pt idx="60">
                  <c:v>26986</c:v>
                </c:pt>
                <c:pt idx="61">
                  <c:v>25290</c:v>
                </c:pt>
                <c:pt idx="62">
                  <c:v>30777</c:v>
                </c:pt>
                <c:pt idx="63">
                  <c:v>34168</c:v>
                </c:pt>
                <c:pt idx="64">
                  <c:v>29616</c:v>
                </c:pt>
                <c:pt idx="65">
                  <c:v>36144</c:v>
                </c:pt>
                <c:pt idx="66">
                  <c:v>38204</c:v>
                </c:pt>
                <c:pt idx="67">
                  <c:v>45167</c:v>
                </c:pt>
                <c:pt idx="68">
                  <c:v>46145</c:v>
                </c:pt>
                <c:pt idx="69">
                  <c:v>53480</c:v>
                </c:pt>
                <c:pt idx="70">
                  <c:v>54674</c:v>
                </c:pt>
                <c:pt idx="71">
                  <c:v>49607</c:v>
                </c:pt>
                <c:pt idx="72">
                  <c:v>47444</c:v>
                </c:pt>
                <c:pt idx="73">
                  <c:v>41019</c:v>
                </c:pt>
                <c:pt idx="74">
                  <c:v>49580</c:v>
                </c:pt>
                <c:pt idx="75">
                  <c:v>56147</c:v>
                </c:pt>
                <c:pt idx="76">
                  <c:v>49671</c:v>
                </c:pt>
                <c:pt idx="77">
                  <c:v>49931</c:v>
                </c:pt>
                <c:pt idx="78">
                  <c:v>42775</c:v>
                </c:pt>
                <c:pt idx="79">
                  <c:v>46922</c:v>
                </c:pt>
                <c:pt idx="80">
                  <c:v>58968</c:v>
                </c:pt>
                <c:pt idx="81">
                  <c:v>52772</c:v>
                </c:pt>
                <c:pt idx="82">
                  <c:v>58095</c:v>
                </c:pt>
                <c:pt idx="83">
                  <c:v>58162</c:v>
                </c:pt>
                <c:pt idx="84">
                  <c:v>58239</c:v>
                </c:pt>
                <c:pt idx="85">
                  <c:v>70808</c:v>
                </c:pt>
                <c:pt idx="86">
                  <c:v>60888</c:v>
                </c:pt>
                <c:pt idx="87">
                  <c:v>64138</c:v>
                </c:pt>
                <c:pt idx="88">
                  <c:v>81501</c:v>
                </c:pt>
                <c:pt idx="89">
                  <c:v>83127</c:v>
                </c:pt>
                <c:pt idx="90">
                  <c:v>74280</c:v>
                </c:pt>
                <c:pt idx="91">
                  <c:v>71690</c:v>
                </c:pt>
                <c:pt idx="92">
                  <c:v>81028</c:v>
                </c:pt>
                <c:pt idx="93">
                  <c:v>89025</c:v>
                </c:pt>
                <c:pt idx="94">
                  <c:v>94856</c:v>
                </c:pt>
                <c:pt idx="95">
                  <c:v>104917</c:v>
                </c:pt>
                <c:pt idx="96">
                  <c:v>86251</c:v>
                </c:pt>
                <c:pt idx="97">
                  <c:v>125500</c:v>
                </c:pt>
                <c:pt idx="98">
                  <c:v>106114</c:v>
                </c:pt>
                <c:pt idx="99">
                  <c:v>159893</c:v>
                </c:pt>
                <c:pt idx="100">
                  <c:v>82558</c:v>
                </c:pt>
                <c:pt idx="101">
                  <c:v>106322</c:v>
                </c:pt>
                <c:pt idx="102">
                  <c:v>115526</c:v>
                </c:pt>
                <c:pt idx="103">
                  <c:v>112989</c:v>
                </c:pt>
                <c:pt idx="104">
                  <c:v>120230</c:v>
                </c:pt>
                <c:pt idx="105">
                  <c:v>138298</c:v>
                </c:pt>
                <c:pt idx="106">
                  <c:v>161108</c:v>
                </c:pt>
                <c:pt idx="107">
                  <c:v>205200</c:v>
                </c:pt>
                <c:pt idx="108">
                  <c:v>169898</c:v>
                </c:pt>
                <c:pt idx="109">
                  <c:v>141309</c:v>
                </c:pt>
                <c:pt idx="110">
                  <c:v>222048</c:v>
                </c:pt>
                <c:pt idx="111">
                  <c:v>175541</c:v>
                </c:pt>
                <c:pt idx="112">
                  <c:v>171260</c:v>
                </c:pt>
                <c:pt idx="113">
                  <c:v>65988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66208"/>
        <c:axId val="103830656"/>
      </c:scatterChart>
      <c:valAx>
        <c:axId val="102366208"/>
        <c:scaling>
          <c:orientation val="minMax"/>
          <c:min val="19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830656"/>
        <c:crosses val="autoZero"/>
        <c:crossBetween val="midCat"/>
      </c:valAx>
      <c:valAx>
        <c:axId val="103830656"/>
        <c:scaling>
          <c:logBase val="10"/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data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366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0BB98-1FEA-4898-A07A-467D1A08D662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030D9-B74A-46AD-8520-A4C551BA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7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CBF6-9608-4ABE-B64B-5DF1B70404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4543865"/>
            <a:ext cx="7469163" cy="198354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Outline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6815"/>
            <a:ext cx="8229600" cy="145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06572" y="387936"/>
            <a:ext cx="3939686" cy="755064"/>
          </a:xfrm>
          <a:prstGeom prst="rect">
            <a:avLst/>
          </a:prstGeom>
        </p:spPr>
        <p:txBody>
          <a:bodyPr/>
          <a:lstStyle>
            <a:lvl1pPr algn="r">
              <a:buNone/>
              <a:defRPr sz="1200" i="1">
                <a:solidFill>
                  <a:srgbClr val="00206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2971790"/>
            <a:ext cx="4572000" cy="397429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00206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3425482"/>
            <a:ext cx="4572000" cy="1033805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i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90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29200" y="5867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endParaRPr lang="en-US" sz="1800" b="1" dirty="0">
              <a:solidFill>
                <a:srgbClr val="FFEDED"/>
              </a:solidFill>
              <a:latin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971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08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0854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4527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755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1700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33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23601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8753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6032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87" y="461069"/>
            <a:ext cx="8229600" cy="746294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124" y="1322773"/>
            <a:ext cx="7026676" cy="49981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6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095" y="4486799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28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4715" y="648071"/>
            <a:ext cx="7491536" cy="3741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13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832"/>
            <a:ext cx="8229600" cy="65751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9204" y="1600200"/>
            <a:ext cx="2986596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887"/>
            <a:ext cx="8229600" cy="76049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822" y="1535113"/>
            <a:ext cx="30035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6456" y="2265410"/>
            <a:ext cx="29740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2419"/>
            <a:ext cx="4041775" cy="38537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0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0" y="425558"/>
            <a:ext cx="8229600" cy="728539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0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428" y="461639"/>
            <a:ext cx="6147787" cy="44080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734" y="1047565"/>
            <a:ext cx="4043779" cy="520288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0435" y="1035605"/>
            <a:ext cx="3008313" cy="2364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5829670" y="3595456"/>
            <a:ext cx="3008313" cy="2654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7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51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042" y="654148"/>
            <a:ext cx="7663758" cy="574665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4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06774"/>
            <a:ext cx="9144000" cy="307777"/>
          </a:xfrm>
          <a:prstGeom prst="rect">
            <a:avLst/>
          </a:prstGeom>
          <a:solidFill>
            <a:srgbClr val="234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60726" y="6506774"/>
            <a:ext cx="35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Material Measurement Laboratory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946298" y="352021"/>
            <a:ext cx="8215458" cy="54596"/>
          </a:xfrm>
          <a:custGeom>
            <a:avLst/>
            <a:gdLst>
              <a:gd name="connsiteX0" fmla="*/ 0 w 8839200"/>
              <a:gd name="connsiteY0" fmla="*/ 0 h 45719"/>
              <a:gd name="connsiteX1" fmla="*/ 8839200 w 8839200"/>
              <a:gd name="connsiteY1" fmla="*/ 0 h 45719"/>
              <a:gd name="connsiteX2" fmla="*/ 8839200 w 8839200"/>
              <a:gd name="connsiteY2" fmla="*/ 45719 h 45719"/>
              <a:gd name="connsiteX3" fmla="*/ 0 w 8839200"/>
              <a:gd name="connsiteY3" fmla="*/ 45719 h 45719"/>
              <a:gd name="connsiteX4" fmla="*/ 0 w 8839200"/>
              <a:gd name="connsiteY4" fmla="*/ 0 h 45719"/>
              <a:gd name="connsiteX0" fmla="*/ 0 w 8839200"/>
              <a:gd name="connsiteY0" fmla="*/ 0 h 57346"/>
              <a:gd name="connsiteX1" fmla="*/ 8839200 w 8839200"/>
              <a:gd name="connsiteY1" fmla="*/ 0 h 57346"/>
              <a:gd name="connsiteX2" fmla="*/ 8839200 w 8839200"/>
              <a:gd name="connsiteY2" fmla="*/ 45719 h 57346"/>
              <a:gd name="connsiteX3" fmla="*/ 76200 w 8839200"/>
              <a:gd name="connsiteY3" fmla="*/ 57346 h 57346"/>
              <a:gd name="connsiteX4" fmla="*/ 0 w 8839200"/>
              <a:gd name="connsiteY4" fmla="*/ 0 h 57346"/>
              <a:gd name="connsiteX0" fmla="*/ 0 w 8839200"/>
              <a:gd name="connsiteY0" fmla="*/ 0 h 57345"/>
              <a:gd name="connsiteX1" fmla="*/ 8839200 w 8839200"/>
              <a:gd name="connsiteY1" fmla="*/ 0 h 57345"/>
              <a:gd name="connsiteX2" fmla="*/ 8839200 w 8839200"/>
              <a:gd name="connsiteY2" fmla="*/ 45719 h 57345"/>
              <a:gd name="connsiteX3" fmla="*/ 76200 w 8839200"/>
              <a:gd name="connsiteY3" fmla="*/ 57345 h 57345"/>
              <a:gd name="connsiteX4" fmla="*/ 0 w 8839200"/>
              <a:gd name="connsiteY4" fmla="*/ 0 h 57345"/>
              <a:gd name="connsiteX0" fmla="*/ 0 w 8839200"/>
              <a:gd name="connsiteY0" fmla="*/ 0 h 57346"/>
              <a:gd name="connsiteX1" fmla="*/ 8839200 w 8839200"/>
              <a:gd name="connsiteY1" fmla="*/ 0 h 57346"/>
              <a:gd name="connsiteX2" fmla="*/ 8839200 w 8839200"/>
              <a:gd name="connsiteY2" fmla="*/ 45719 h 57346"/>
              <a:gd name="connsiteX3" fmla="*/ 152400 w 8839200"/>
              <a:gd name="connsiteY3" fmla="*/ 57346 h 57346"/>
              <a:gd name="connsiteX4" fmla="*/ 0 w 8839200"/>
              <a:gd name="connsiteY4" fmla="*/ 0 h 57346"/>
              <a:gd name="connsiteX0" fmla="*/ 0 w 8839200"/>
              <a:gd name="connsiteY0" fmla="*/ 0 h 57345"/>
              <a:gd name="connsiteX1" fmla="*/ 8839200 w 8839200"/>
              <a:gd name="connsiteY1" fmla="*/ 0 h 57345"/>
              <a:gd name="connsiteX2" fmla="*/ 8839200 w 8839200"/>
              <a:gd name="connsiteY2" fmla="*/ 45719 h 57345"/>
              <a:gd name="connsiteX3" fmla="*/ 152400 w 8839200"/>
              <a:gd name="connsiteY3" fmla="*/ 57345 h 57345"/>
              <a:gd name="connsiteX4" fmla="*/ 0 w 8839200"/>
              <a:gd name="connsiteY4" fmla="*/ 0 h 57345"/>
              <a:gd name="connsiteX0" fmla="*/ 0 w 8877300"/>
              <a:gd name="connsiteY0" fmla="*/ 0 h 62107"/>
              <a:gd name="connsiteX1" fmla="*/ 8877300 w 8877300"/>
              <a:gd name="connsiteY1" fmla="*/ 4762 h 62107"/>
              <a:gd name="connsiteX2" fmla="*/ 8877300 w 8877300"/>
              <a:gd name="connsiteY2" fmla="*/ 50481 h 62107"/>
              <a:gd name="connsiteX3" fmla="*/ 190500 w 8877300"/>
              <a:gd name="connsiteY3" fmla="*/ 62107 h 62107"/>
              <a:gd name="connsiteX4" fmla="*/ 0 w 8877300"/>
              <a:gd name="connsiteY4" fmla="*/ 0 h 62107"/>
              <a:gd name="connsiteX0" fmla="*/ 0 w 8877300"/>
              <a:gd name="connsiteY0" fmla="*/ 0 h 62107"/>
              <a:gd name="connsiteX1" fmla="*/ 8877300 w 8877300"/>
              <a:gd name="connsiteY1" fmla="*/ 4762 h 62107"/>
              <a:gd name="connsiteX2" fmla="*/ 8877300 w 8877300"/>
              <a:gd name="connsiteY2" fmla="*/ 50481 h 62107"/>
              <a:gd name="connsiteX3" fmla="*/ 78582 w 8877300"/>
              <a:gd name="connsiteY3" fmla="*/ 62107 h 62107"/>
              <a:gd name="connsiteX4" fmla="*/ 0 w 8877300"/>
              <a:gd name="connsiteY4" fmla="*/ 0 h 6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300" h="62107">
                <a:moveTo>
                  <a:pt x="0" y="0"/>
                </a:moveTo>
                <a:lnTo>
                  <a:pt x="8877300" y="4762"/>
                </a:lnTo>
                <a:lnTo>
                  <a:pt x="8877300" y="50481"/>
                </a:lnTo>
                <a:lnTo>
                  <a:pt x="78582" y="62107"/>
                </a:lnTo>
                <a:lnTo>
                  <a:pt x="0" y="0"/>
                </a:lnTo>
                <a:close/>
              </a:path>
            </a:pathLst>
          </a:custGeom>
          <a:solidFill>
            <a:srgbClr val="009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785723" y="128221"/>
            <a:ext cx="8358277" cy="191376"/>
          </a:xfrm>
          <a:custGeom>
            <a:avLst/>
            <a:gdLst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15400"/>
              <a:gd name="connsiteY0" fmla="*/ 0 h 152400"/>
              <a:gd name="connsiteX1" fmla="*/ 8915400 w 8915400"/>
              <a:gd name="connsiteY1" fmla="*/ 0 h 152400"/>
              <a:gd name="connsiteX2" fmla="*/ 8915400 w 8915400"/>
              <a:gd name="connsiteY2" fmla="*/ 152400 h 152400"/>
              <a:gd name="connsiteX3" fmla="*/ 76200 w 8915400"/>
              <a:gd name="connsiteY3" fmla="*/ 152400 h 152400"/>
              <a:gd name="connsiteX4" fmla="*/ 0 w 89154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51123"/>
              <a:gd name="connsiteY0" fmla="*/ 0 h 152400"/>
              <a:gd name="connsiteX1" fmla="*/ 8951123 w 8951123"/>
              <a:gd name="connsiteY1" fmla="*/ 0 h 152400"/>
              <a:gd name="connsiteX2" fmla="*/ 8951123 w 8951123"/>
              <a:gd name="connsiteY2" fmla="*/ 152400 h 152400"/>
              <a:gd name="connsiteX3" fmla="*/ 111923 w 8951123"/>
              <a:gd name="connsiteY3" fmla="*/ 152400 h 152400"/>
              <a:gd name="connsiteX4" fmla="*/ 0 w 8951123"/>
              <a:gd name="connsiteY4" fmla="*/ 0 h 152400"/>
              <a:gd name="connsiteX0" fmla="*/ 0 w 9027323"/>
              <a:gd name="connsiteY0" fmla="*/ 0 h 152400"/>
              <a:gd name="connsiteX1" fmla="*/ 9027323 w 9027323"/>
              <a:gd name="connsiteY1" fmla="*/ 0 h 152400"/>
              <a:gd name="connsiteX2" fmla="*/ 9027323 w 9027323"/>
              <a:gd name="connsiteY2" fmla="*/ 152400 h 152400"/>
              <a:gd name="connsiteX3" fmla="*/ 188123 w 9027323"/>
              <a:gd name="connsiteY3" fmla="*/ 152400 h 152400"/>
              <a:gd name="connsiteX4" fmla="*/ 0 w 9027323"/>
              <a:gd name="connsiteY4" fmla="*/ 0 h 152400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6349 h 158749"/>
              <a:gd name="connsiteX1" fmla="*/ 8991600 w 8991600"/>
              <a:gd name="connsiteY1" fmla="*/ 6349 h 158749"/>
              <a:gd name="connsiteX2" fmla="*/ 8991600 w 8991600"/>
              <a:gd name="connsiteY2" fmla="*/ 158749 h 158749"/>
              <a:gd name="connsiteX3" fmla="*/ 152400 w 8991600"/>
              <a:gd name="connsiteY3" fmla="*/ 158749 h 158749"/>
              <a:gd name="connsiteX4" fmla="*/ 0 w 8991600"/>
              <a:gd name="connsiteY4" fmla="*/ 6349 h 158749"/>
              <a:gd name="connsiteX0" fmla="*/ 0 w 8991600"/>
              <a:gd name="connsiteY0" fmla="*/ 0 h 152400"/>
              <a:gd name="connsiteX1" fmla="*/ 8991600 w 8991600"/>
              <a:gd name="connsiteY1" fmla="*/ 0 h 152400"/>
              <a:gd name="connsiteX2" fmla="*/ 8991600 w 8991600"/>
              <a:gd name="connsiteY2" fmla="*/ 152400 h 152400"/>
              <a:gd name="connsiteX3" fmla="*/ 152400 w 8991600"/>
              <a:gd name="connsiteY3" fmla="*/ 152400 h 152400"/>
              <a:gd name="connsiteX4" fmla="*/ 0 w 8991600"/>
              <a:gd name="connsiteY4" fmla="*/ 0 h 152400"/>
              <a:gd name="connsiteX0" fmla="*/ 0 w 8991600"/>
              <a:gd name="connsiteY0" fmla="*/ 17461 h 169861"/>
              <a:gd name="connsiteX1" fmla="*/ 8991600 w 8991600"/>
              <a:gd name="connsiteY1" fmla="*/ 17461 h 169861"/>
              <a:gd name="connsiteX2" fmla="*/ 8991600 w 8991600"/>
              <a:gd name="connsiteY2" fmla="*/ 169861 h 169861"/>
              <a:gd name="connsiteX3" fmla="*/ 152400 w 8991600"/>
              <a:gd name="connsiteY3" fmla="*/ 169861 h 169861"/>
              <a:gd name="connsiteX4" fmla="*/ 0 w 8991600"/>
              <a:gd name="connsiteY4" fmla="*/ 17461 h 169861"/>
              <a:gd name="connsiteX0" fmla="*/ 15875 w 9007475"/>
              <a:gd name="connsiteY0" fmla="*/ 17461 h 169861"/>
              <a:gd name="connsiteX1" fmla="*/ 9007475 w 9007475"/>
              <a:gd name="connsiteY1" fmla="*/ 17461 h 169861"/>
              <a:gd name="connsiteX2" fmla="*/ 9007475 w 9007475"/>
              <a:gd name="connsiteY2" fmla="*/ 169861 h 169861"/>
              <a:gd name="connsiteX3" fmla="*/ 168275 w 9007475"/>
              <a:gd name="connsiteY3" fmla="*/ 169861 h 169861"/>
              <a:gd name="connsiteX4" fmla="*/ 15875 w 9007475"/>
              <a:gd name="connsiteY4" fmla="*/ 17461 h 169861"/>
              <a:gd name="connsiteX0" fmla="*/ 36515 w 9028115"/>
              <a:gd name="connsiteY0" fmla="*/ 17460 h 169861"/>
              <a:gd name="connsiteX1" fmla="*/ 9028115 w 9028115"/>
              <a:gd name="connsiteY1" fmla="*/ 17460 h 169861"/>
              <a:gd name="connsiteX2" fmla="*/ 9028115 w 9028115"/>
              <a:gd name="connsiteY2" fmla="*/ 169860 h 169861"/>
              <a:gd name="connsiteX3" fmla="*/ 150811 w 9028115"/>
              <a:gd name="connsiteY3" fmla="*/ 169861 h 169861"/>
              <a:gd name="connsiteX4" fmla="*/ 36515 w 9028115"/>
              <a:gd name="connsiteY4" fmla="*/ 17460 h 169861"/>
              <a:gd name="connsiteX0" fmla="*/ 15875 w 9007475"/>
              <a:gd name="connsiteY0" fmla="*/ 17461 h 169861"/>
              <a:gd name="connsiteX1" fmla="*/ 9007475 w 9007475"/>
              <a:gd name="connsiteY1" fmla="*/ 17461 h 169861"/>
              <a:gd name="connsiteX2" fmla="*/ 9007475 w 9007475"/>
              <a:gd name="connsiteY2" fmla="*/ 169861 h 169861"/>
              <a:gd name="connsiteX3" fmla="*/ 206371 w 9007475"/>
              <a:gd name="connsiteY3" fmla="*/ 169861 h 169861"/>
              <a:gd name="connsiteX4" fmla="*/ 15875 w 9007475"/>
              <a:gd name="connsiteY4" fmla="*/ 17461 h 169861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206371 w 9007475"/>
              <a:gd name="connsiteY3" fmla="*/ 152400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206371 w 9007475"/>
              <a:gd name="connsiteY3" fmla="*/ 152400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206371 w 9007475"/>
              <a:gd name="connsiteY3" fmla="*/ 152400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130171 w 9007475"/>
              <a:gd name="connsiteY3" fmla="*/ 152400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130171 w 9007475"/>
              <a:gd name="connsiteY3" fmla="*/ 152400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130171 w 9007475"/>
              <a:gd name="connsiteY3" fmla="*/ 152400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130171 w 9007475"/>
              <a:gd name="connsiteY3" fmla="*/ 152400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130171 w 9007475"/>
              <a:gd name="connsiteY3" fmla="*/ 152400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170652 w 9007475"/>
              <a:gd name="connsiteY3" fmla="*/ 147638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156365 w 9007475"/>
              <a:gd name="connsiteY3" fmla="*/ 147638 h 152400"/>
              <a:gd name="connsiteX4" fmla="*/ 15875 w 9007475"/>
              <a:gd name="connsiteY4" fmla="*/ 0 h 152400"/>
              <a:gd name="connsiteX0" fmla="*/ 15875 w 9007475"/>
              <a:gd name="connsiteY0" fmla="*/ 0 h 152400"/>
              <a:gd name="connsiteX1" fmla="*/ 9007475 w 9007475"/>
              <a:gd name="connsiteY1" fmla="*/ 0 h 152400"/>
              <a:gd name="connsiteX2" fmla="*/ 9007475 w 9007475"/>
              <a:gd name="connsiteY2" fmla="*/ 152400 h 152400"/>
              <a:gd name="connsiteX3" fmla="*/ 156365 w 9007475"/>
              <a:gd name="connsiteY3" fmla="*/ 147638 h 152400"/>
              <a:gd name="connsiteX4" fmla="*/ 15875 w 9007475"/>
              <a:gd name="connsiteY4" fmla="*/ 0 h 152400"/>
              <a:gd name="connsiteX0" fmla="*/ 15875 w 9014619"/>
              <a:gd name="connsiteY0" fmla="*/ 0 h 152400"/>
              <a:gd name="connsiteX1" fmla="*/ 9014619 w 9014619"/>
              <a:gd name="connsiteY1" fmla="*/ 0 h 152400"/>
              <a:gd name="connsiteX2" fmla="*/ 9014619 w 9014619"/>
              <a:gd name="connsiteY2" fmla="*/ 152400 h 152400"/>
              <a:gd name="connsiteX3" fmla="*/ 163509 w 9014619"/>
              <a:gd name="connsiteY3" fmla="*/ 147638 h 152400"/>
              <a:gd name="connsiteX4" fmla="*/ 15875 w 9014619"/>
              <a:gd name="connsiteY4" fmla="*/ 0 h 152400"/>
              <a:gd name="connsiteX0" fmla="*/ 0 w 8998744"/>
              <a:gd name="connsiteY0" fmla="*/ 0 h 152400"/>
              <a:gd name="connsiteX1" fmla="*/ 8998744 w 8998744"/>
              <a:gd name="connsiteY1" fmla="*/ 0 h 152400"/>
              <a:gd name="connsiteX2" fmla="*/ 8998744 w 8998744"/>
              <a:gd name="connsiteY2" fmla="*/ 152400 h 152400"/>
              <a:gd name="connsiteX3" fmla="*/ 147634 w 8998744"/>
              <a:gd name="connsiteY3" fmla="*/ 147638 h 152400"/>
              <a:gd name="connsiteX4" fmla="*/ 0 w 8998744"/>
              <a:gd name="connsiteY4" fmla="*/ 0 h 152400"/>
              <a:gd name="connsiteX0" fmla="*/ 0 w 8998744"/>
              <a:gd name="connsiteY0" fmla="*/ 0 h 152400"/>
              <a:gd name="connsiteX1" fmla="*/ 8998744 w 8998744"/>
              <a:gd name="connsiteY1" fmla="*/ 0 h 152400"/>
              <a:gd name="connsiteX2" fmla="*/ 8998744 w 8998744"/>
              <a:gd name="connsiteY2" fmla="*/ 152400 h 152400"/>
              <a:gd name="connsiteX3" fmla="*/ 147634 w 8998744"/>
              <a:gd name="connsiteY3" fmla="*/ 147638 h 152400"/>
              <a:gd name="connsiteX4" fmla="*/ 0 w 8998744"/>
              <a:gd name="connsiteY4" fmla="*/ 0 h 152400"/>
              <a:gd name="connsiteX0" fmla="*/ 0 w 8998744"/>
              <a:gd name="connsiteY0" fmla="*/ 0 h 152400"/>
              <a:gd name="connsiteX1" fmla="*/ 8998744 w 8998744"/>
              <a:gd name="connsiteY1" fmla="*/ 0 h 152400"/>
              <a:gd name="connsiteX2" fmla="*/ 8998744 w 8998744"/>
              <a:gd name="connsiteY2" fmla="*/ 152400 h 152400"/>
              <a:gd name="connsiteX3" fmla="*/ 147634 w 8998744"/>
              <a:gd name="connsiteY3" fmla="*/ 147638 h 152400"/>
              <a:gd name="connsiteX4" fmla="*/ 0 w 8998744"/>
              <a:gd name="connsiteY4" fmla="*/ 0 h 152400"/>
              <a:gd name="connsiteX0" fmla="*/ 0 w 9005888"/>
              <a:gd name="connsiteY0" fmla="*/ 0 h 152400"/>
              <a:gd name="connsiteX1" fmla="*/ 9005888 w 9005888"/>
              <a:gd name="connsiteY1" fmla="*/ 0 h 152400"/>
              <a:gd name="connsiteX2" fmla="*/ 9005888 w 9005888"/>
              <a:gd name="connsiteY2" fmla="*/ 152400 h 152400"/>
              <a:gd name="connsiteX3" fmla="*/ 154778 w 9005888"/>
              <a:gd name="connsiteY3" fmla="*/ 147638 h 152400"/>
              <a:gd name="connsiteX4" fmla="*/ 0 w 9005888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5888" h="152400">
                <a:moveTo>
                  <a:pt x="0" y="0"/>
                </a:moveTo>
                <a:lnTo>
                  <a:pt x="9005888" y="0"/>
                </a:lnTo>
                <a:lnTo>
                  <a:pt x="9005888" y="152400"/>
                </a:lnTo>
                <a:lnTo>
                  <a:pt x="154778" y="147638"/>
                </a:lnTo>
                <a:cubicBezTo>
                  <a:pt x="89693" y="77791"/>
                  <a:pt x="65087" y="60326"/>
                  <a:pt x="0" y="0"/>
                </a:cubicBezTo>
                <a:close/>
              </a:path>
            </a:pathLst>
          </a:custGeom>
          <a:solidFill>
            <a:srgbClr val="234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" y="42403"/>
            <a:ext cx="913857" cy="711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28" y="6537095"/>
            <a:ext cx="913603" cy="237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758" y="96321"/>
            <a:ext cx="28702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chemeClr val="bg1"/>
                </a:solidFill>
                <a:latin typeface="+mj-lt"/>
              </a:rPr>
              <a:t>Applied Chemicals and Materials Division</a:t>
            </a:r>
            <a:endParaRPr lang="en-US" sz="1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3729352" y="6511729"/>
            <a:ext cx="3719197" cy="3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400" b="1" i="1" dirty="0">
                <a:solidFill>
                  <a:srgbClr val="92D050"/>
                </a:solidFill>
                <a:latin typeface="Times New Roman" pitchFamily="18" charset="0"/>
              </a:rPr>
              <a:t>Thermodynamics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86337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3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tf.nist.gov/seminars/IWODD/NIST_Logo.jpg&amp;imgrefurl=http://tf.nist.gov/seminars/IWODD/IWODD.html&amp;h=396&amp;w=1164&amp;sz=30&amp;tbnid=-YqAj5uNBjflvM:&amp;tbnh=51&amp;tbnw=150&amp;prev=/images?q=nist+logo&amp;hl=en&amp;usg=__0QAon91j6_vIHaCFvaCm_AL0gvk=&amp;sa=X&amp;ei=-7hXTI6mKIL6cN3R3fQI&amp;ved=0CBYQ9QEw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tf.nist.gov/seminars/IWODD/NIST_Logo.jpg&amp;imgrefurl=http://tf.nist.gov/seminars/IWODD/IWODD.html&amp;h=396&amp;w=1164&amp;sz=30&amp;tbnid=-YqAj5uNBjflvM:&amp;tbnh=51&amp;tbnw=150&amp;prev=/images?q=nist+logo&amp;hl=en&amp;usg=__0QAon91j6_vIHaCFvaCm_AL0gvk=&amp;sa=X&amp;ei=-7hXTI6mKIL6cN3R3fQI&amp;ved=0CBYQ9QEw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tf.nist.gov/seminars/IWODD/NIST_Logo.jpg&amp;imgrefurl=http://tf.nist.gov/seminars/IWODD/IWODD.html&amp;h=396&amp;w=1164&amp;sz=30&amp;tbnid=-YqAj5uNBjflvM:&amp;tbnh=51&amp;tbnw=150&amp;prev=/images?q=nist+logo&amp;hl=en&amp;usg=__0QAon91j6_vIHaCFvaCm_AL0gvk=&amp;sa=X&amp;ei=-7hXTI6mKIL6cN3R3fQI&amp;ved=0CBYQ9QEw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44692"/>
            <a:ext cx="8229600" cy="1455708"/>
          </a:xfrm>
        </p:spPr>
        <p:txBody>
          <a:bodyPr/>
          <a:lstStyle/>
          <a:p>
            <a:r>
              <a:rPr lang="en-US" dirty="0" smtClean="0"/>
              <a:t>Augmenting NIST/TRC Data Technologies to Aid the Materials Community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387936"/>
            <a:ext cx="4321858" cy="755064"/>
          </a:xfrm>
        </p:spPr>
        <p:txBody>
          <a:bodyPr/>
          <a:lstStyle/>
          <a:p>
            <a:r>
              <a:rPr lang="en-US" dirty="0" smtClean="0"/>
              <a:t>NIST Diffusion Workshop/CALPHAD Proto Data Workshop</a:t>
            </a:r>
            <a:endParaRPr lang="en-US" dirty="0"/>
          </a:p>
          <a:p>
            <a:r>
              <a:rPr lang="en-US" dirty="0" smtClean="0"/>
              <a:t>April 28, 2014</a:t>
            </a:r>
            <a:endParaRPr lang="en-US" dirty="0"/>
          </a:p>
          <a:p>
            <a:r>
              <a:rPr lang="en-US" dirty="0" smtClean="0"/>
              <a:t>Gaithersburg, MD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47800" y="4403171"/>
            <a:ext cx="6324600" cy="397429"/>
          </a:xfrm>
        </p:spPr>
        <p:txBody>
          <a:bodyPr/>
          <a:lstStyle/>
          <a:p>
            <a:r>
              <a:rPr lang="en-US" dirty="0" smtClean="0"/>
              <a:t>Ken Kroenlein and Vladimir Diky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6000" y="5062195"/>
            <a:ext cx="4572000" cy="1033805"/>
          </a:xfrm>
        </p:spPr>
        <p:txBody>
          <a:bodyPr/>
          <a:lstStyle/>
          <a:p>
            <a:r>
              <a:rPr lang="en-US" dirty="0" smtClean="0"/>
              <a:t>Thermodynamics Research Center</a:t>
            </a:r>
          </a:p>
          <a:p>
            <a:r>
              <a:rPr lang="en-US" dirty="0" smtClean="0"/>
              <a:t>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002060"/>
                </a:solidFill>
              </a:rPr>
              <a:t>   Experimental data captured from all literature</a:t>
            </a:r>
            <a:endParaRPr lang="en-US" b="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990854"/>
              </p:ext>
            </p:extLst>
          </p:nvPr>
        </p:nvGraphicFramePr>
        <p:xfrm>
          <a:off x="533401" y="1322388"/>
          <a:ext cx="81534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2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2060"/>
                </a:solidFill>
              </a:rPr>
              <a:t>Data growth is exponential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Annual growth of data in thermophysical properties of small molecular organics has been near 6 % per year for 200 years</a:t>
            </a:r>
          </a:p>
          <a:p>
            <a:pPr lvl="1"/>
            <a:r>
              <a:rPr lang="en-US" dirty="0" smtClean="0"/>
              <a:t>Doubles every 12 years</a:t>
            </a:r>
          </a:p>
          <a:p>
            <a:r>
              <a:rPr lang="en-US" dirty="0" smtClean="0"/>
              <a:t>Shorter term has been trending upward, with 7 % growth for the last 20 years</a:t>
            </a:r>
          </a:p>
          <a:p>
            <a:pPr lvl="1"/>
            <a:r>
              <a:rPr lang="en-US" dirty="0" smtClean="0"/>
              <a:t>Doubles every 10 years</a:t>
            </a:r>
          </a:p>
          <a:p>
            <a:r>
              <a:rPr lang="en-US" dirty="0" smtClean="0"/>
              <a:t>Across all data collection in science</a:t>
            </a:r>
            <a:r>
              <a:rPr lang="en-US" dirty="0"/>
              <a:t>, </a:t>
            </a:r>
            <a:r>
              <a:rPr lang="en-US" dirty="0" smtClean="0"/>
              <a:t>4.7 % </a:t>
            </a:r>
            <a:r>
              <a:rPr lang="en-US" dirty="0"/>
              <a:t>per </a:t>
            </a:r>
            <a:r>
              <a:rPr lang="en-US" dirty="0" smtClean="0"/>
              <a:t>year </a:t>
            </a:r>
          </a:p>
          <a:p>
            <a:pPr lvl="1"/>
            <a:r>
              <a:rPr lang="en-US" dirty="0" smtClean="0"/>
              <a:t>Doubles </a:t>
            </a:r>
            <a:r>
              <a:rPr lang="en-US" dirty="0"/>
              <a:t>every 15 </a:t>
            </a:r>
            <a:r>
              <a:rPr lang="en-US" dirty="0" smtClean="0"/>
              <a:t>years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de-DE" sz="1700" dirty="0" smtClean="0"/>
              <a:t>Larsen and von Ins </a:t>
            </a:r>
            <a:r>
              <a:rPr lang="de-DE" sz="1700" i="1" dirty="0"/>
              <a:t>Scientometrics</a:t>
            </a:r>
            <a:r>
              <a:rPr lang="de-DE" sz="1700" dirty="0"/>
              <a:t> </a:t>
            </a:r>
            <a:r>
              <a:rPr lang="de-DE" sz="1700" b="1" dirty="0" smtClean="0"/>
              <a:t>2010</a:t>
            </a:r>
            <a:r>
              <a:rPr lang="de-DE" sz="1700" dirty="0"/>
              <a:t>, 84, </a:t>
            </a:r>
            <a:r>
              <a:rPr lang="de-DE" sz="1700" dirty="0" smtClean="0"/>
              <a:t>575-603</a:t>
            </a:r>
            <a:endParaRPr lang="de-DE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280033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27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New compound types </a:t>
            </a:r>
            <a:r>
              <a:rPr lang="en-US" dirty="0" smtClean="0">
                <a:solidFill>
                  <a:srgbClr val="002060"/>
                </a:solidFill>
              </a:rPr>
              <a:t>appear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e.g.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ionic liquids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biofuels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harmaceuticals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707751"/>
              </p:ext>
            </p:extLst>
          </p:nvPr>
        </p:nvGraphicFramePr>
        <p:xfrm>
          <a:off x="304800" y="1676400"/>
          <a:ext cx="3009900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S ChemDraw Drawing" r:id="rId3" imgW="3009428" imgH="1979359" progId="ChemDraw.Document.6.0">
                  <p:embed/>
                </p:oleObj>
              </mc:Choice>
              <mc:Fallback>
                <p:oleObj name="CS ChemDraw Drawing" r:id="rId3" imgW="3009428" imgH="197935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3009900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49337"/>
              </p:ext>
            </p:extLst>
          </p:nvPr>
        </p:nvGraphicFramePr>
        <p:xfrm>
          <a:off x="3352800" y="2748700"/>
          <a:ext cx="56578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S ChemDraw Drawing" r:id="rId5" imgW="5658221" imgH="999406" progId="ChemDraw.Document.6.0">
                  <p:embed/>
                </p:oleObj>
              </mc:Choice>
              <mc:Fallback>
                <p:oleObj name="CS ChemDraw Drawing" r:id="rId5" imgW="5658221" imgH="99940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48700"/>
                        <a:ext cx="565785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46826"/>
              </p:ext>
            </p:extLst>
          </p:nvPr>
        </p:nvGraphicFramePr>
        <p:xfrm>
          <a:off x="4724400" y="3924922"/>
          <a:ext cx="3754438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S ChemDraw Drawing" r:id="rId7" imgW="3754704" imgH="2142280" progId="ChemDraw.Document.6.0">
                  <p:embed/>
                </p:oleObj>
              </mc:Choice>
              <mc:Fallback>
                <p:oleObj name="CS ChemDraw Drawing" r:id="rId7" imgW="3754704" imgH="2142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24922"/>
                        <a:ext cx="3754438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733800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1-hexyl-3-methylimidazolium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trifluoromethyl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sulfonyl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]imide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45720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CAS is adding new substances at the rate of more than 5 million per year.</a:t>
            </a:r>
          </a:p>
          <a:p>
            <a:endParaRPr lang="en-US" sz="1600" b="1" dirty="0"/>
          </a:p>
          <a:p>
            <a:r>
              <a:rPr lang="en-US" sz="1600" b="1" dirty="0"/>
              <a:t>http://www.cas.org/newsevents/releases/60millionth052011.html</a:t>
            </a:r>
          </a:p>
        </p:txBody>
      </p:sp>
    </p:spTree>
    <p:extLst>
      <p:ext uri="{BB962C8B-B14F-4D97-AF65-F5344CB8AC3E}">
        <p14:creationId xmlns:p14="http://schemas.microsoft.com/office/powerpoint/2010/main" val="8157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73314"/>
            <a:ext cx="34496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616714"/>
            <a:ext cx="6477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algn="l">
              <a:defRPr/>
            </a:pPr>
            <a:r>
              <a:rPr lang="en-US" sz="2000" dirty="0"/>
              <a:t>Schematic representation of static data evaluation performed by an evaluator in advance of </a:t>
            </a:r>
            <a:r>
              <a:rPr lang="en-US" sz="2000" dirty="0" smtClean="0"/>
              <a:t>use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2060"/>
                </a:solidFill>
              </a:rPr>
              <a:t>Traditional data evaluation cycle</a:t>
            </a:r>
            <a:endParaRPr lang="en-US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4496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2060"/>
                </a:solidFill>
              </a:rPr>
              <a:t>Traditional data evaluation cycle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7244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168275" indent="-168275"/>
            <a:r>
              <a:rPr lang="en-US" dirty="0" smtClean="0"/>
              <a:t>Very </a:t>
            </a:r>
            <a:r>
              <a:rPr lang="en-US" dirty="0"/>
              <a:t>long turn-around </a:t>
            </a:r>
            <a:r>
              <a:rPr lang="en-US" dirty="0" smtClean="0"/>
              <a:t>times</a:t>
            </a:r>
          </a:p>
          <a:p>
            <a:pPr marL="568325" lvl="1" indent="-168275"/>
            <a:r>
              <a:rPr lang="en-US" dirty="0" smtClean="0"/>
              <a:t>Minimum </a:t>
            </a:r>
            <a:r>
              <a:rPr lang="en-US" dirty="0"/>
              <a:t>= months or </a:t>
            </a:r>
            <a:r>
              <a:rPr lang="en-US" dirty="0" smtClean="0"/>
              <a:t>more</a:t>
            </a:r>
          </a:p>
          <a:p>
            <a:pPr marL="168275" indent="-168275"/>
            <a:r>
              <a:rPr lang="en-US" dirty="0" smtClean="0"/>
              <a:t>Who </a:t>
            </a:r>
            <a:r>
              <a:rPr lang="en-US" dirty="0"/>
              <a:t>chooses what to </a:t>
            </a:r>
            <a:r>
              <a:rPr lang="en-US" dirty="0" smtClean="0"/>
              <a:t>evaluate?</a:t>
            </a:r>
          </a:p>
          <a:p>
            <a:pPr marL="168275" indent="-168275"/>
            <a:r>
              <a:rPr lang="en-US" dirty="0" smtClean="0"/>
              <a:t>Short </a:t>
            </a:r>
            <a:r>
              <a:rPr lang="en-US" dirty="0"/>
              <a:t>“shelf </a:t>
            </a:r>
            <a:r>
              <a:rPr lang="en-US" dirty="0" smtClean="0"/>
              <a:t>life”</a:t>
            </a:r>
          </a:p>
          <a:p>
            <a:pPr marL="568325" lvl="1" indent="-168275"/>
            <a:r>
              <a:rPr lang="en-US" dirty="0" smtClean="0"/>
              <a:t>If </a:t>
            </a:r>
            <a:r>
              <a:rPr lang="en-US" dirty="0"/>
              <a:t>new data are published, then </a:t>
            </a:r>
            <a:r>
              <a:rPr lang="en-US" dirty="0" smtClean="0"/>
              <a:t>what?</a:t>
            </a:r>
          </a:p>
          <a:p>
            <a:pPr marL="168275" indent="-168275"/>
            <a:r>
              <a:rPr lang="en-US" dirty="0" smtClean="0"/>
              <a:t>Historically</a:t>
            </a:r>
            <a:r>
              <a:rPr lang="en-US" dirty="0"/>
              <a:t>, most critically evaluated data have </a:t>
            </a:r>
            <a:r>
              <a:rPr lang="en-US" b="1" i="1" u="sng" dirty="0"/>
              <a:t>never</a:t>
            </a:r>
            <a:r>
              <a:rPr lang="en-US" dirty="0"/>
              <a:t> been used.</a:t>
            </a:r>
          </a:p>
        </p:txBody>
      </p:sp>
    </p:spTree>
    <p:extLst>
      <p:ext uri="{BB962C8B-B14F-4D97-AF65-F5344CB8AC3E}">
        <p14:creationId xmlns:p14="http://schemas.microsoft.com/office/powerpoint/2010/main" val="31344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65200"/>
            <a:ext cx="54864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962400" y="5715000"/>
            <a:ext cx="510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</a:rPr>
              <a:t>Schematic representation of dynamic data evaluation performed by a user on demand as implemented in the </a:t>
            </a:r>
            <a:r>
              <a:rPr lang="en-US" sz="1400" i="1" dirty="0">
                <a:solidFill>
                  <a:srgbClr val="000099"/>
                </a:solidFill>
              </a:rPr>
              <a:t>NIST </a:t>
            </a:r>
            <a:r>
              <a:rPr lang="en-US" sz="1400" i="1" dirty="0" err="1">
                <a:solidFill>
                  <a:srgbClr val="000099"/>
                </a:solidFill>
              </a:rPr>
              <a:t>ThermoData</a:t>
            </a:r>
            <a:r>
              <a:rPr lang="en-US" sz="1400" i="1" dirty="0">
                <a:solidFill>
                  <a:srgbClr val="000099"/>
                </a:solidFill>
              </a:rPr>
              <a:t> Engine (TDE) </a:t>
            </a:r>
            <a:r>
              <a:rPr lang="en-US" sz="1400" dirty="0" smtClean="0">
                <a:solidFill>
                  <a:srgbClr val="000099"/>
                </a:solidFill>
              </a:rPr>
              <a:t>(NIST SRD </a:t>
            </a:r>
            <a:r>
              <a:rPr lang="en-US" sz="1400" dirty="0">
                <a:solidFill>
                  <a:srgbClr val="000099"/>
                </a:solidFill>
              </a:rPr>
              <a:t>103a and 103b)</a:t>
            </a:r>
            <a:endParaRPr lang="en-US" sz="1050" dirty="0">
              <a:solidFill>
                <a:srgbClr val="0000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2895600" cy="49657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Requires</a:t>
            </a:r>
          </a:p>
          <a:p>
            <a:pPr lvl="1"/>
            <a:r>
              <a:rPr lang="en-US" dirty="0" smtClean="0"/>
              <a:t>A trusted data archive with full, machine-interpretable metadata</a:t>
            </a:r>
          </a:p>
          <a:p>
            <a:pPr lvl="1"/>
            <a:r>
              <a:rPr lang="en-US" dirty="0" smtClean="0"/>
              <a:t>Data-Expert System Software: software developed via systematic, test-driven analysis of real data systems</a:t>
            </a:r>
          </a:p>
          <a:p>
            <a:r>
              <a:rPr lang="en-US" dirty="0" smtClean="0"/>
              <a:t>Delivers</a:t>
            </a:r>
          </a:p>
          <a:p>
            <a:pPr lvl="1"/>
            <a:r>
              <a:rPr lang="en-US" dirty="0" smtClean="0"/>
              <a:t>A data expert backed by a well-curated library at the beck and call of engineers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Dynamic data evaluation cycle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Exemplar: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>NIST Journal Cooperation </a:t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and</a:t>
            </a:r>
            <a:r>
              <a:rPr lang="en-US" sz="4400" dirty="0" smtClean="0">
                <a:solidFill>
                  <a:srgbClr val="002060"/>
                </a:solidFill>
              </a:rPr>
              <a:t/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4400" dirty="0" err="1" smtClean="0">
                <a:solidFill>
                  <a:srgbClr val="002060"/>
                </a:solidFill>
              </a:rPr>
              <a:t>ThermoLit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7848600" cy="289560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2400" dirty="0" smtClean="0"/>
              <a:t>Since 2003, TRC has been cooperating with journals </a:t>
            </a:r>
          </a:p>
          <a:p>
            <a:r>
              <a:rPr lang="en-US" sz="2400" dirty="0" smtClean="0"/>
              <a:t>in the field with editorial support for data validation: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400" dirty="0"/>
              <a:t>J. Chem. Eng. Data (</a:t>
            </a:r>
            <a:r>
              <a:rPr lang="en-US" sz="2400" dirty="0" smtClean="0"/>
              <a:t>2003)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400" dirty="0" smtClean="0"/>
              <a:t>J</a:t>
            </a:r>
            <a:r>
              <a:rPr lang="en-US" sz="2400" dirty="0"/>
              <a:t>. Chem. </a:t>
            </a:r>
            <a:r>
              <a:rPr lang="en-US" sz="2400" dirty="0" err="1"/>
              <a:t>Thermodyn</a:t>
            </a:r>
            <a:r>
              <a:rPr lang="en-US" sz="2400" dirty="0"/>
              <a:t>. (</a:t>
            </a:r>
            <a:r>
              <a:rPr lang="en-US" sz="2400" dirty="0" smtClean="0"/>
              <a:t>2004)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400" dirty="0" smtClean="0"/>
              <a:t>Fluid </a:t>
            </a:r>
            <a:r>
              <a:rPr lang="en-US" sz="2400" dirty="0"/>
              <a:t>Phase </a:t>
            </a:r>
            <a:r>
              <a:rPr lang="en-US" sz="2400" dirty="0" err="1"/>
              <a:t>Equilib</a:t>
            </a:r>
            <a:r>
              <a:rPr lang="en-US" sz="2400" dirty="0"/>
              <a:t>. (</a:t>
            </a:r>
            <a:r>
              <a:rPr lang="en-US" sz="2400" dirty="0" smtClean="0"/>
              <a:t>2005)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400" dirty="0" err="1" smtClean="0"/>
              <a:t>Thermochim</a:t>
            </a:r>
            <a:r>
              <a:rPr lang="en-US" sz="2400" dirty="0"/>
              <a:t>. </a:t>
            </a:r>
            <a:r>
              <a:rPr lang="en-US" sz="2400" dirty="0" err="1"/>
              <a:t>Acta</a:t>
            </a:r>
            <a:r>
              <a:rPr lang="en-US" sz="2400" dirty="0"/>
              <a:t> (</a:t>
            </a:r>
            <a:r>
              <a:rPr lang="en-US" sz="2400" dirty="0" smtClean="0"/>
              <a:t>2005)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400" dirty="0" smtClean="0"/>
              <a:t>Int</a:t>
            </a:r>
            <a:r>
              <a:rPr lang="en-US" sz="2400" dirty="0"/>
              <a:t>. J. </a:t>
            </a:r>
            <a:r>
              <a:rPr lang="en-US" sz="2400" dirty="0" err="1"/>
              <a:t>Thermophys</a:t>
            </a:r>
            <a:r>
              <a:rPr lang="en-US" sz="2400" dirty="0"/>
              <a:t>. </a:t>
            </a:r>
            <a:r>
              <a:rPr lang="en-US" sz="2400" dirty="0" smtClean="0"/>
              <a:t>(2005)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More </a:t>
            </a:r>
            <a:r>
              <a:rPr lang="en-US" sz="2400" dirty="0"/>
              <a:t>details: Chirico </a:t>
            </a:r>
            <a:r>
              <a:rPr lang="en-US" sz="2400" i="1" dirty="0"/>
              <a:t>et al</a:t>
            </a:r>
            <a:r>
              <a:rPr lang="en-US" sz="2400" dirty="0"/>
              <a:t>., </a:t>
            </a:r>
            <a:r>
              <a:rPr lang="en-US" sz="2400" i="1" dirty="0"/>
              <a:t>J. Chem. Eng. Data</a:t>
            </a:r>
            <a:r>
              <a:rPr lang="en-US" sz="2400" dirty="0"/>
              <a:t> 2013, 58, 2699−</a:t>
            </a:r>
            <a:r>
              <a:rPr lang="en-US" sz="2400" dirty="0" smtClean="0"/>
              <a:t>2716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82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1069"/>
            <a:ext cx="8229600" cy="746294"/>
          </a:xfrm>
        </p:spPr>
        <p:txBody>
          <a:bodyPr/>
          <a:lstStyle/>
          <a:p>
            <a:r>
              <a:rPr lang="en-US" sz="3200" b="0" dirty="0">
                <a:solidFill>
                  <a:srgbClr val="002060"/>
                </a:solidFill>
                <a:latin typeface="+mj-lt"/>
              </a:rPr>
              <a:t>Facts leading to NIST-Journal </a:t>
            </a:r>
            <a:r>
              <a:rPr lang="en-US" sz="3200" b="0" dirty="0" smtClean="0">
                <a:solidFill>
                  <a:srgbClr val="002060"/>
                </a:solidFill>
                <a:latin typeface="+mj-lt"/>
              </a:rPr>
              <a:t>cooperation</a:t>
            </a:r>
            <a:r>
              <a:rPr lang="en-US" sz="2000" b="0" dirty="0">
                <a:solidFill>
                  <a:srgbClr val="002060"/>
                </a:solidFill>
                <a:latin typeface="+mj-lt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+mj-lt"/>
              </a:rPr>
            </a:br>
            <a:endParaRPr lang="en-US" sz="32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8382000" cy="510170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Many published articles (~20 %) reporting experimental thermodynamic and transport property data contained significant numerical errors. (Reporting of nonsense uncertainties is not included in this number</a:t>
            </a:r>
            <a:r>
              <a:rPr lang="en-US" sz="1600" dirty="0" smtClean="0">
                <a:solidFill>
                  <a:srgbClr val="002060"/>
                </a:solidFill>
              </a:rPr>
              <a:t>.)</a:t>
            </a:r>
            <a:endParaRPr lang="en-US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The </a:t>
            </a:r>
            <a:r>
              <a:rPr lang="en-US" sz="1600" i="1" dirty="0">
                <a:solidFill>
                  <a:srgbClr val="002060"/>
                </a:solidFill>
              </a:rPr>
              <a:t>rate of publication </a:t>
            </a:r>
            <a:r>
              <a:rPr lang="en-US" sz="1600" dirty="0">
                <a:solidFill>
                  <a:srgbClr val="002060"/>
                </a:solidFill>
              </a:rPr>
              <a:t>of property data continues to increase rapidly. (≈ 2-fold increase of data every 10 years</a:t>
            </a:r>
            <a:r>
              <a:rPr lang="en-US" sz="1600" dirty="0" smtClean="0">
                <a:solidFill>
                  <a:srgbClr val="002060"/>
                </a:solidFill>
              </a:rPr>
              <a:t>.)</a:t>
            </a:r>
          </a:p>
          <a:p>
            <a:pPr>
              <a:spcAft>
                <a:spcPts val="1200"/>
              </a:spcAft>
            </a:pPr>
            <a:r>
              <a:rPr lang="en-US" sz="1600" i="1" dirty="0" smtClean="0">
                <a:solidFill>
                  <a:srgbClr val="002060"/>
                </a:solidFill>
              </a:rPr>
              <a:t>Percentage </a:t>
            </a:r>
            <a:r>
              <a:rPr lang="en-US" sz="1600" i="1" dirty="0">
                <a:solidFill>
                  <a:srgbClr val="002060"/>
                </a:solidFill>
              </a:rPr>
              <a:t>of errors is increasing over time</a:t>
            </a:r>
            <a:r>
              <a:rPr lang="en-US" sz="1600" dirty="0">
                <a:solidFill>
                  <a:srgbClr val="002060"/>
                </a:solidFill>
              </a:rPr>
              <a:t>. (Computers are great, but not always</a:t>
            </a:r>
            <a:r>
              <a:rPr lang="en-US" sz="1600" dirty="0" smtClean="0">
                <a:solidFill>
                  <a:srgbClr val="002060"/>
                </a:solidFill>
              </a:rPr>
              <a:t>…)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Arial Black" pitchFamily="34" charset="0"/>
              </a:rPr>
              <a:t>Result</a:t>
            </a:r>
            <a:r>
              <a:rPr lang="en-US" sz="1800" b="1" dirty="0" smtClean="0">
                <a:solidFill>
                  <a:srgbClr val="002060"/>
                </a:solidFill>
                <a:latin typeface="Arial Black" pitchFamily="34" charset="0"/>
              </a:rPr>
              <a:t>…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There are a lot of erroneous data in the literature… and the situation is getting worse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432"/>
              </a:spcAft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 Black" pitchFamily="34" charset="0"/>
              </a:rPr>
              <a:t>Underlying problems…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Problem </a:t>
            </a:r>
            <a:r>
              <a:rPr lang="en-US" sz="1600" b="1" dirty="0">
                <a:solidFill>
                  <a:srgbClr val="C00000"/>
                </a:solidFill>
              </a:rPr>
              <a:t>1</a:t>
            </a:r>
            <a:r>
              <a:rPr lang="en-US" sz="1600" dirty="0">
                <a:solidFill>
                  <a:srgbClr val="002060"/>
                </a:solidFill>
              </a:rPr>
              <a:t>: Reviewers do not have the time or resources to </a:t>
            </a:r>
            <a:r>
              <a:rPr lang="en-US" sz="1600" i="1" dirty="0">
                <a:solidFill>
                  <a:srgbClr val="002060"/>
                </a:solidFill>
              </a:rPr>
              <a:t>check</a:t>
            </a:r>
            <a:r>
              <a:rPr lang="en-US" sz="1600" dirty="0">
                <a:solidFill>
                  <a:srgbClr val="002060"/>
                </a:solidFill>
              </a:rPr>
              <a:t> reported numerical data </a:t>
            </a:r>
            <a:r>
              <a:rPr lang="en-US" sz="1600" i="1" dirty="0">
                <a:solidFill>
                  <a:srgbClr val="002060"/>
                </a:solidFill>
              </a:rPr>
              <a:t>against available literature </a:t>
            </a:r>
            <a:r>
              <a:rPr lang="en-US" sz="1600" i="1" dirty="0" smtClean="0">
                <a:solidFill>
                  <a:srgbClr val="002060"/>
                </a:solidFill>
              </a:rPr>
              <a:t>data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Problem 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en-US" sz="1600" dirty="0">
                <a:solidFill>
                  <a:srgbClr val="002060"/>
                </a:solidFill>
              </a:rPr>
              <a:t>: Reviewers do not have the time or resources to check the </a:t>
            </a:r>
            <a:r>
              <a:rPr lang="en-US" sz="1600" i="1" dirty="0">
                <a:solidFill>
                  <a:srgbClr val="002060"/>
                </a:solidFill>
              </a:rPr>
              <a:t>quality of literature searches </a:t>
            </a:r>
            <a:r>
              <a:rPr lang="en-US" sz="1600" dirty="0">
                <a:solidFill>
                  <a:srgbClr val="002060"/>
                </a:solidFill>
              </a:rPr>
              <a:t>by </a:t>
            </a:r>
            <a:r>
              <a:rPr lang="en-US" sz="1600" dirty="0" smtClean="0">
                <a:solidFill>
                  <a:srgbClr val="002060"/>
                </a:solidFill>
              </a:rPr>
              <a:t>authors.</a:t>
            </a:r>
            <a:endParaRPr lang="en-US" sz="1600" dirty="0"/>
          </a:p>
          <a:p>
            <a:r>
              <a:rPr lang="en-US" sz="1600" b="1" dirty="0" smtClean="0">
                <a:solidFill>
                  <a:srgbClr val="C00000"/>
                </a:solidFill>
              </a:rPr>
              <a:t>Problem 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en-US" sz="1600" dirty="0">
                <a:solidFill>
                  <a:srgbClr val="002060"/>
                </a:solidFill>
              </a:rPr>
              <a:t>: Tabulated data are </a:t>
            </a:r>
            <a:r>
              <a:rPr lang="en-US" sz="1600" i="1" dirty="0">
                <a:solidFill>
                  <a:srgbClr val="002060"/>
                </a:solidFill>
              </a:rPr>
              <a:t>very rarely plotted </a:t>
            </a:r>
            <a:r>
              <a:rPr lang="en-US" sz="1600" dirty="0">
                <a:solidFill>
                  <a:srgbClr val="002060"/>
                </a:solidFill>
              </a:rPr>
              <a:t>at any time in the review </a:t>
            </a:r>
            <a:r>
              <a:rPr lang="en-US" sz="1600" dirty="0" smtClean="0">
                <a:solidFill>
                  <a:srgbClr val="002060"/>
                </a:solidFill>
              </a:rPr>
              <a:t>process.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>
                <a:solidFill>
                  <a:srgbClr val="002060"/>
                </a:solidFill>
              </a:rPr>
              <a:t>This </a:t>
            </a:r>
            <a:r>
              <a:rPr lang="en-US" sz="1400" dirty="0">
                <a:solidFill>
                  <a:srgbClr val="002060"/>
                </a:solidFill>
              </a:rPr>
              <a:t>would reveal </a:t>
            </a:r>
            <a:r>
              <a:rPr lang="en-US" sz="1400" i="1" dirty="0">
                <a:solidFill>
                  <a:srgbClr val="002060"/>
                </a:solidFill>
              </a:rPr>
              <a:t>many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problems</a:t>
            </a:r>
            <a:r>
              <a:rPr lang="en-US" sz="105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The </a:t>
            </a:r>
            <a:r>
              <a:rPr lang="en-US" sz="1600" b="1" dirty="0"/>
              <a:t>implemented procedures are designed to help with all of these problems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430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18" idx="2"/>
            <a:endCxn id="97" idx="0"/>
          </p:cNvCxnSpPr>
          <p:nvPr/>
        </p:nvCxnSpPr>
        <p:spPr bwMode="auto">
          <a:xfrm>
            <a:off x="2571432" y="2083992"/>
            <a:ext cx="7931" cy="2406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43169" y="2758242"/>
            <a:ext cx="9024631" cy="117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ounded Rectangle 10"/>
          <p:cNvSpPr/>
          <p:nvPr/>
        </p:nvSpPr>
        <p:spPr>
          <a:xfrm>
            <a:off x="39322" y="5432375"/>
            <a:ext cx="5599478" cy="892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Rounded Rectangle 11"/>
          <p:cNvSpPr/>
          <p:nvPr/>
        </p:nvSpPr>
        <p:spPr>
          <a:xfrm>
            <a:off x="4172634" y="557433"/>
            <a:ext cx="4898213" cy="813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6964850" y="3401396"/>
            <a:ext cx="1539553" cy="48480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580" y="3378369"/>
            <a:ext cx="214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NIST/TRC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</a:rPr>
              <a:t>  Database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15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019" y="289560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25088" y="2134459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Reject</a:t>
            </a:r>
            <a:endParaRPr lang="en-US" sz="1100" b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65592" y="990600"/>
            <a:ext cx="2011680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US" sz="1100" dirty="0" smtClean="0">
                <a:solidFill>
                  <a:srgbClr val="000000"/>
                </a:solidFill>
              </a:rPr>
              <a:t>. Article Preparation and Submission (Article </a:t>
            </a:r>
            <a:r>
              <a:rPr lang="en-US" sz="1100" dirty="0">
                <a:solidFill>
                  <a:srgbClr val="000000"/>
                </a:solidFill>
              </a:rPr>
              <a:t>Authors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65592" y="1822382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US" sz="1100" dirty="0" smtClean="0">
                <a:solidFill>
                  <a:srgbClr val="000000"/>
                </a:solidFill>
              </a:rPr>
              <a:t>. Journals (Editors)</a:t>
            </a: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1481869"/>
            <a:ext cx="2286001" cy="190500"/>
            <a:chOff x="1447800" y="1891101"/>
            <a:chExt cx="2286001" cy="19050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447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485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485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85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85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485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676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714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714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714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714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1714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9050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9431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9431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19431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9431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9431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1336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1717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1717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1717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1717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717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28956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9337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9337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337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29337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9337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31242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31623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31623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31623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623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31623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352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3390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90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390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390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390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3581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619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3619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3619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3619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3619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68" name="Text Box 152"/>
          <p:cNvSpPr txBox="1">
            <a:spLocks noChangeArrowheads="1"/>
          </p:cNvSpPr>
          <p:nvPr/>
        </p:nvSpPr>
        <p:spPr bwMode="auto">
          <a:xfrm>
            <a:off x="4185098" y="1063823"/>
            <a:ext cx="2291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NIST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</a:rPr>
              <a:t>Literature Report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416269" y="1737742"/>
            <a:ext cx="1631509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4</a:t>
            </a:r>
            <a:r>
              <a:rPr lang="en-US" sz="1100" dirty="0" smtClean="0">
                <a:solidFill>
                  <a:srgbClr val="000000"/>
                </a:solidFill>
              </a:rPr>
              <a:t>. Traditional Peer Review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72" name="Flowchart: Decision 71"/>
          <p:cNvSpPr/>
          <p:nvPr/>
        </p:nvSpPr>
        <p:spPr bwMode="auto">
          <a:xfrm>
            <a:off x="1760277" y="2209800"/>
            <a:ext cx="1622310" cy="355710"/>
          </a:xfrm>
          <a:prstGeom prst="flowChartDecision">
            <a:avLst/>
          </a:prstGeom>
          <a:solidFill>
            <a:srgbClr val="FFFF99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2468" y="2267619"/>
            <a:ext cx="857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 Black" pitchFamily="34" charset="0"/>
              </a:rPr>
              <a:t>5</a:t>
            </a:r>
            <a:r>
              <a:rPr lang="en-US" sz="1100" b="1" i="1" dirty="0" smtClean="0"/>
              <a:t>. Decision</a:t>
            </a:r>
            <a:endParaRPr lang="en-US" sz="1100" b="1" i="1" dirty="0"/>
          </a:p>
        </p:txBody>
      </p:sp>
      <p:cxnSp>
        <p:nvCxnSpPr>
          <p:cNvPr id="74" name="Straight Arrow Connector 73"/>
          <p:cNvCxnSpPr>
            <a:stCxn id="72" idx="1"/>
            <a:endCxn id="163" idx="3"/>
          </p:cNvCxnSpPr>
          <p:nvPr/>
        </p:nvCxnSpPr>
        <p:spPr bwMode="auto">
          <a:xfrm flipH="1">
            <a:off x="783650" y="2387655"/>
            <a:ext cx="976627" cy="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95" idx="2"/>
            <a:endCxn id="97" idx="0"/>
          </p:cNvCxnSpPr>
          <p:nvPr/>
        </p:nvCxnSpPr>
        <p:spPr bwMode="auto">
          <a:xfrm flipH="1">
            <a:off x="2579363" y="4365927"/>
            <a:ext cx="341" cy="124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553200" y="3367642"/>
            <a:ext cx="411650" cy="276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565592" y="473119"/>
            <a:ext cx="2011680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1. </a:t>
            </a:r>
            <a:r>
              <a:rPr lang="en-US" sz="1100" dirty="0" smtClean="0">
                <a:solidFill>
                  <a:srgbClr val="000000"/>
                </a:solidFill>
              </a:rPr>
              <a:t>Experiment Planning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(Article Authors</a:t>
            </a: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cxnSp>
        <p:nvCxnSpPr>
          <p:cNvPr id="80" name="Straight Arrow Connector 79"/>
          <p:cNvCxnSpPr>
            <a:stCxn id="79" idx="2"/>
            <a:endCxn id="17" idx="0"/>
          </p:cNvCxnSpPr>
          <p:nvPr/>
        </p:nvCxnSpPr>
        <p:spPr bwMode="auto">
          <a:xfrm>
            <a:off x="2571432" y="904006"/>
            <a:ext cx="0" cy="86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964021" y="1688463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Reject</a:t>
            </a:r>
            <a:endParaRPr lang="en-US" sz="1100" b="1" dirty="0"/>
          </a:p>
        </p:txBody>
      </p:sp>
      <p:cxnSp>
        <p:nvCxnSpPr>
          <p:cNvPr id="82" name="Straight Arrow Connector 81"/>
          <p:cNvCxnSpPr>
            <a:stCxn id="18" idx="1"/>
            <a:endCxn id="83" idx="3"/>
          </p:cNvCxnSpPr>
          <p:nvPr/>
        </p:nvCxnSpPr>
        <p:spPr bwMode="auto">
          <a:xfrm flipH="1" flipV="1">
            <a:off x="782525" y="1953058"/>
            <a:ext cx="783067" cy="1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33363" y="1822123"/>
            <a:ext cx="44916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4988" y="725269"/>
            <a:ext cx="153898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</a:rPr>
              <a:t>Start </a:t>
            </a:r>
            <a:r>
              <a:rPr lang="en-US" sz="1800" b="1" i="1" dirty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</a:rPr>
              <a:t>process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2571432" y="2565510"/>
            <a:ext cx="1" cy="1927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676596" y="637429"/>
            <a:ext cx="1430644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Journal Support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Websites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7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48" y="614592"/>
            <a:ext cx="1280160" cy="437950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88" name="TextBox 87"/>
          <p:cNvSpPr txBox="1"/>
          <p:nvPr/>
        </p:nvSpPr>
        <p:spPr>
          <a:xfrm>
            <a:off x="8452832" y="627976"/>
            <a:ext cx="5036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A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02205" y="2879684"/>
            <a:ext cx="5036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0" name="Text Box 67"/>
          <p:cNvSpPr txBox="1">
            <a:spLocks noChangeArrowheads="1"/>
          </p:cNvSpPr>
          <p:nvPr/>
        </p:nvSpPr>
        <p:spPr bwMode="auto">
          <a:xfrm>
            <a:off x="727214" y="5465988"/>
            <a:ext cx="1539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After publication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1" name="Text Box 148"/>
          <p:cNvSpPr txBox="1">
            <a:spLocks noChangeArrowheads="1"/>
          </p:cNvSpPr>
          <p:nvPr/>
        </p:nvSpPr>
        <p:spPr bwMode="auto">
          <a:xfrm>
            <a:off x="671676" y="5741034"/>
            <a:ext cx="297180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9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r>
              <a:rPr lang="en-US" b="1" i="1" dirty="0" err="1" smtClean="0">
                <a:solidFill>
                  <a:srgbClr val="000000"/>
                </a:solidFill>
              </a:rPr>
              <a:t>ThermoML</a:t>
            </a:r>
            <a:r>
              <a:rPr lang="en-US" b="1" i="1" dirty="0" smtClean="0">
                <a:solidFill>
                  <a:srgbClr val="000000"/>
                </a:solidFill>
              </a:rPr>
              <a:t> Archive</a:t>
            </a:r>
            <a:r>
              <a:rPr lang="en-US" sz="1200" b="1" i="1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of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published experimental data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" name="Text Box 171"/>
          <p:cNvSpPr txBox="1">
            <a:spLocks noChangeArrowheads="1"/>
          </p:cNvSpPr>
          <p:nvPr/>
        </p:nvSpPr>
        <p:spPr bwMode="auto">
          <a:xfrm>
            <a:off x="6145949" y="5718352"/>
            <a:ext cx="1651280" cy="369332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sz="1600" dirty="0" smtClean="0">
                <a:solidFill>
                  <a:srgbClr val="000000"/>
                </a:solidFill>
              </a:rPr>
              <a:t>Data </a:t>
            </a:r>
            <a:r>
              <a:rPr lang="en-US" sz="1600" dirty="0">
                <a:solidFill>
                  <a:srgbClr val="000000"/>
                </a:solidFill>
              </a:rPr>
              <a:t>Users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AutoShape 189"/>
          <p:cNvSpPr>
            <a:spLocks noChangeArrowheads="1"/>
          </p:cNvSpPr>
          <p:nvPr/>
        </p:nvSpPr>
        <p:spPr bwMode="auto">
          <a:xfrm>
            <a:off x="5654784" y="5750469"/>
            <a:ext cx="469206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573864" y="4104317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Arial Black" pitchFamily="34" charset="0"/>
              </a:rPr>
              <a:t>7</a:t>
            </a:r>
            <a:r>
              <a:rPr lang="en-US" sz="1100" dirty="0" smtClean="0"/>
              <a:t>. Journals (Editors)</a:t>
            </a:r>
            <a:endParaRPr lang="en-US" sz="11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1652274" y="4490662"/>
            <a:ext cx="1854179" cy="559551"/>
            <a:chOff x="1725422" y="5656992"/>
            <a:chExt cx="1854179" cy="559551"/>
          </a:xfrm>
        </p:grpSpPr>
        <p:sp>
          <p:nvSpPr>
            <p:cNvPr id="97" name="Flowchart: Decision 96"/>
            <p:cNvSpPr/>
            <p:nvPr/>
          </p:nvSpPr>
          <p:spPr bwMode="auto">
            <a:xfrm>
              <a:off x="1899611" y="5656992"/>
              <a:ext cx="1505799" cy="559551"/>
            </a:xfrm>
            <a:prstGeom prst="flowChartDecision">
              <a:avLst/>
            </a:prstGeom>
            <a:solidFill>
              <a:srgbClr val="FFFF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5422" y="5720146"/>
              <a:ext cx="1854179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 Black" pitchFamily="34" charset="0"/>
                </a:rPr>
                <a:t>8</a:t>
              </a:r>
              <a:r>
                <a:rPr lang="en-US" sz="1050" b="1" i="1" dirty="0" smtClean="0"/>
                <a:t>. </a:t>
              </a:r>
              <a:r>
                <a:rPr lang="en-US" sz="1100" b="1" i="1" dirty="0" smtClean="0"/>
                <a:t>Final </a:t>
              </a:r>
            </a:p>
            <a:p>
              <a:pPr algn="ctr"/>
              <a:r>
                <a:rPr lang="en-US" sz="1100" b="1" i="1" dirty="0" smtClean="0"/>
                <a:t>Decision</a:t>
              </a:r>
              <a:endParaRPr lang="en-US" sz="1100" b="1" i="1" dirty="0"/>
            </a:p>
          </p:txBody>
        </p:sp>
      </p:grpSp>
      <p:cxnSp>
        <p:nvCxnSpPr>
          <p:cNvPr id="99" name="Straight Arrow Connector 98"/>
          <p:cNvCxnSpPr>
            <a:stCxn id="97" idx="1"/>
            <a:endCxn id="212" idx="3"/>
          </p:cNvCxnSpPr>
          <p:nvPr/>
        </p:nvCxnSpPr>
        <p:spPr bwMode="auto">
          <a:xfrm flipH="1" flipV="1">
            <a:off x="783650" y="4769260"/>
            <a:ext cx="1042813" cy="1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956216" y="4495800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Reject</a:t>
            </a:r>
            <a:endParaRPr lang="en-US" sz="11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619500" y="4601160"/>
            <a:ext cx="9359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Accept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102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791" y="565903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5050977" y="5586099"/>
            <a:ext cx="5036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C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04" name="Straight Connector 103"/>
          <p:cNvCxnSpPr>
            <a:stCxn id="20" idx="2"/>
            <a:endCxn id="18" idx="0"/>
          </p:cNvCxnSpPr>
          <p:nvPr/>
        </p:nvCxnSpPr>
        <p:spPr>
          <a:xfrm>
            <a:off x="1524000" y="1672369"/>
            <a:ext cx="10474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6" idx="2"/>
            <a:endCxn id="18" idx="0"/>
          </p:cNvCxnSpPr>
          <p:nvPr/>
        </p:nvCxnSpPr>
        <p:spPr>
          <a:xfrm>
            <a:off x="1752601" y="1672369"/>
            <a:ext cx="8188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2"/>
            <a:endCxn id="18" idx="0"/>
          </p:cNvCxnSpPr>
          <p:nvPr/>
        </p:nvCxnSpPr>
        <p:spPr>
          <a:xfrm>
            <a:off x="1981201" y="1672369"/>
            <a:ext cx="5902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8" idx="2"/>
            <a:endCxn id="18" idx="0"/>
          </p:cNvCxnSpPr>
          <p:nvPr/>
        </p:nvCxnSpPr>
        <p:spPr>
          <a:xfrm>
            <a:off x="2209800" y="1672369"/>
            <a:ext cx="3616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4" idx="2"/>
            <a:endCxn id="18" idx="0"/>
          </p:cNvCxnSpPr>
          <p:nvPr/>
        </p:nvCxnSpPr>
        <p:spPr>
          <a:xfrm flipH="1">
            <a:off x="2571432" y="1672369"/>
            <a:ext cx="4003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0" idx="2"/>
            <a:endCxn id="18" idx="0"/>
          </p:cNvCxnSpPr>
          <p:nvPr/>
        </p:nvCxnSpPr>
        <p:spPr>
          <a:xfrm flipH="1">
            <a:off x="2571432" y="1672369"/>
            <a:ext cx="6289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8" idx="0"/>
            <a:endCxn id="56" idx="2"/>
          </p:cNvCxnSpPr>
          <p:nvPr/>
        </p:nvCxnSpPr>
        <p:spPr>
          <a:xfrm flipV="1">
            <a:off x="2571432" y="1672369"/>
            <a:ext cx="857568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8" idx="0"/>
            <a:endCxn id="62" idx="2"/>
          </p:cNvCxnSpPr>
          <p:nvPr/>
        </p:nvCxnSpPr>
        <p:spPr>
          <a:xfrm flipV="1">
            <a:off x="2571432" y="1672369"/>
            <a:ext cx="10861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89"/>
          <p:cNvSpPr>
            <a:spLocks noChangeArrowheads="1"/>
          </p:cNvSpPr>
          <p:nvPr/>
        </p:nvSpPr>
        <p:spPr bwMode="auto">
          <a:xfrm>
            <a:off x="4572000" y="4632100"/>
            <a:ext cx="555845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3" name="TextBox 112"/>
          <p:cNvSpPr txBox="1"/>
          <p:nvPr/>
        </p:nvSpPr>
        <p:spPr>
          <a:xfrm>
            <a:off x="5109338" y="4599982"/>
            <a:ext cx="93844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Publish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cxnSp>
        <p:nvCxnSpPr>
          <p:cNvPr id="114" name="Straight Arrow Connector 113"/>
          <p:cNvCxnSpPr>
            <a:stCxn id="97" idx="2"/>
          </p:cNvCxnSpPr>
          <p:nvPr/>
        </p:nvCxnSpPr>
        <p:spPr bwMode="auto">
          <a:xfrm flipH="1">
            <a:off x="2571431" y="5050213"/>
            <a:ext cx="7932" cy="4157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>
            <a:stCxn id="116" idx="1"/>
            <a:endCxn id="95" idx="3"/>
          </p:cNvCxnSpPr>
          <p:nvPr/>
        </p:nvCxnSpPr>
        <p:spPr bwMode="auto">
          <a:xfrm flipH="1">
            <a:off x="3585544" y="4235122"/>
            <a:ext cx="6099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4195460" y="4019678"/>
            <a:ext cx="1484962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Arial Black" pitchFamily="34" charset="0"/>
              </a:rPr>
              <a:t>7a</a:t>
            </a:r>
            <a:r>
              <a:rPr lang="en-US" sz="1100" dirty="0" smtClean="0"/>
              <a:t>. Revisions (Authors)</a:t>
            </a:r>
            <a:endParaRPr lang="en-US" sz="1100" dirty="0"/>
          </a:p>
        </p:txBody>
      </p:sp>
      <p:cxnSp>
        <p:nvCxnSpPr>
          <p:cNvPr id="117" name="Straight Arrow Connector 116"/>
          <p:cNvCxnSpPr>
            <a:stCxn id="97" idx="3"/>
            <a:endCxn id="101" idx="1"/>
          </p:cNvCxnSpPr>
          <p:nvPr/>
        </p:nvCxnSpPr>
        <p:spPr bwMode="auto">
          <a:xfrm flipV="1">
            <a:off x="3332262" y="4770437"/>
            <a:ext cx="2872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82"/>
          <p:cNvCxnSpPr>
            <a:cxnSpLocks noChangeShapeType="1"/>
            <a:stCxn id="18" idx="0"/>
            <a:endCxn id="17" idx="2"/>
          </p:cNvCxnSpPr>
          <p:nvPr/>
        </p:nvCxnSpPr>
        <p:spPr bwMode="auto">
          <a:xfrm flipV="1">
            <a:off x="2571432" y="1436876"/>
            <a:ext cx="0" cy="385506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 type="none"/>
            <a:tailEnd type="none" w="med" len="med"/>
          </a:ln>
        </p:spPr>
      </p:cxnSp>
      <p:cxnSp>
        <p:nvCxnSpPr>
          <p:cNvPr id="119" name="Straight Arrow Connector 118"/>
          <p:cNvCxnSpPr>
            <a:stCxn id="18" idx="3"/>
            <a:endCxn id="69" idx="1"/>
          </p:cNvCxnSpPr>
          <p:nvPr/>
        </p:nvCxnSpPr>
        <p:spPr bwMode="auto">
          <a:xfrm flipV="1">
            <a:off x="3577272" y="1953186"/>
            <a:ext cx="8389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433115" y="2323322"/>
            <a:ext cx="335244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Approve (not “Accept”)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653597" y="2971800"/>
            <a:ext cx="2147808" cy="523220"/>
            <a:chOff x="3577681" y="1316180"/>
            <a:chExt cx="2147808" cy="523220"/>
          </a:xfrm>
        </p:grpSpPr>
        <p:grpSp>
          <p:nvGrpSpPr>
            <p:cNvPr id="122" name="Group 121"/>
            <p:cNvGrpSpPr/>
            <p:nvPr/>
          </p:nvGrpSpPr>
          <p:grpSpPr>
            <a:xfrm>
              <a:off x="3724684" y="1316180"/>
              <a:ext cx="2000805" cy="523220"/>
              <a:chOff x="3648484" y="2154194"/>
              <a:chExt cx="2000805" cy="523220"/>
            </a:xfrm>
          </p:grpSpPr>
          <p:sp>
            <p:nvSpPr>
              <p:cNvPr id="124" name="Oval 161"/>
              <p:cNvSpPr>
                <a:spLocks noChangeArrowheads="1"/>
              </p:cNvSpPr>
              <p:nvPr/>
            </p:nvSpPr>
            <p:spPr bwMode="auto">
              <a:xfrm>
                <a:off x="3648484" y="2190574"/>
                <a:ext cx="2000805" cy="48324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5" name="Text Box 162"/>
              <p:cNvSpPr txBox="1">
                <a:spLocks noChangeArrowheads="1"/>
              </p:cNvSpPr>
              <p:nvPr/>
            </p:nvSpPr>
            <p:spPr bwMode="auto">
              <a:xfrm>
                <a:off x="3904932" y="2154194"/>
                <a:ext cx="1487907" cy="5232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  <a:latin typeface="Arial Black" pitchFamily="34" charset="0"/>
                  </a:rPr>
                  <a:t>6c.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hermo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D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ata</a:t>
                </a:r>
                <a:r>
                  <a:rPr lang="en-US" sz="1050" dirty="0" smtClean="0">
                    <a:solidFill>
                      <a:srgbClr val="000000"/>
                    </a:solidFill>
                    <a:latin typeface="Arial Black" pitchFamily="34" charset="0"/>
                  </a:rPr>
                  <a:t> </a:t>
                </a:r>
                <a:endParaRPr lang="en-US" sz="1050" dirty="0">
                  <a:solidFill>
                    <a:srgbClr val="000000"/>
                  </a:solidFill>
                  <a:latin typeface="Arial Black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r>
                  <a:rPr lang="en-US" sz="1000" dirty="0">
                    <a:solidFill>
                      <a:srgbClr val="000000"/>
                    </a:solidFill>
                    <a:latin typeface="Arial Black" pitchFamily="34" charset="0"/>
                  </a:rPr>
                  <a:t>ngine</a:t>
                </a:r>
              </a:p>
            </p:txBody>
          </p:sp>
        </p:grpSp>
        <p:cxnSp>
          <p:nvCxnSpPr>
            <p:cNvPr id="123" name="Straight Arrow Connector 122"/>
            <p:cNvCxnSpPr>
              <a:stCxn id="131" idx="6"/>
              <a:endCxn id="124" idx="2"/>
            </p:cNvCxnSpPr>
            <p:nvPr/>
          </p:nvCxnSpPr>
          <p:spPr bwMode="auto">
            <a:xfrm>
              <a:off x="3577681" y="1594022"/>
              <a:ext cx="147003" cy="1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269333" y="2854832"/>
            <a:ext cx="4384264" cy="788966"/>
            <a:chOff x="194715" y="2453078"/>
            <a:chExt cx="4384264" cy="788966"/>
          </a:xfrm>
        </p:grpSpPr>
        <p:grpSp>
          <p:nvGrpSpPr>
            <p:cNvPr id="127" name="Group 126"/>
            <p:cNvGrpSpPr/>
            <p:nvPr/>
          </p:nvGrpSpPr>
          <p:grpSpPr>
            <a:xfrm>
              <a:off x="194715" y="2453078"/>
              <a:ext cx="2457796" cy="788966"/>
              <a:chOff x="62337" y="3325834"/>
              <a:chExt cx="2457796" cy="788966"/>
            </a:xfrm>
          </p:grpSpPr>
          <p:sp>
            <p:nvSpPr>
              <p:cNvPr id="133" name="Text Box 130"/>
              <p:cNvSpPr txBox="1">
                <a:spLocks noChangeArrowheads="1"/>
              </p:cNvSpPr>
              <p:nvPr/>
            </p:nvSpPr>
            <p:spPr bwMode="auto">
              <a:xfrm>
                <a:off x="62337" y="3325834"/>
                <a:ext cx="2457796" cy="7889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Arial Black" pitchFamily="34" charset="0"/>
                  </a:rPr>
                  <a:t>6a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. 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In-House Data </a:t>
                </a:r>
                <a:r>
                  <a:rPr lang="en-US" sz="1200" dirty="0">
                    <a:solidFill>
                      <a:srgbClr val="000000"/>
                    </a:solidFill>
                  </a:rPr>
                  <a:t>Capture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(Student Associates)</a:t>
                </a:r>
                <a:endParaRPr lang="en-US" sz="1100" dirty="0">
                  <a:solidFill>
                    <a:srgbClr val="000000"/>
                  </a:solidFill>
                </a:endParaRPr>
              </a:p>
              <a:p>
                <a:endParaRPr lang="en-US" sz="1200" dirty="0">
                  <a:solidFill>
                    <a:srgbClr val="000000"/>
                  </a:solidFill>
                </a:endParaRPr>
              </a:p>
              <a:p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1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448" y="3780909"/>
                <a:ext cx="247650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32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2837" y="3782497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3037" y="3782786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0652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0191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243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2652511" y="2566449"/>
              <a:ext cx="1926468" cy="534858"/>
              <a:chOff x="2652511" y="2566449"/>
              <a:chExt cx="1926468" cy="53485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118250" y="2566449"/>
                <a:ext cx="1460729" cy="534858"/>
                <a:chOff x="3656727" y="3937715"/>
                <a:chExt cx="1460729" cy="534858"/>
              </a:xfrm>
            </p:grpSpPr>
            <p:sp>
              <p:nvSpPr>
                <p:cNvPr id="131" name="Oval 126"/>
                <p:cNvSpPr>
                  <a:spLocks noChangeArrowheads="1"/>
                </p:cNvSpPr>
                <p:nvPr/>
              </p:nvSpPr>
              <p:spPr bwMode="auto">
                <a:xfrm>
                  <a:off x="3656727" y="3965735"/>
                  <a:ext cx="1460729" cy="50683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3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51405" y="3937715"/>
                  <a:ext cx="1253968" cy="52322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6b.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uided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D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ata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C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apture</a:t>
                  </a:r>
                  <a:endParaRPr lang="en-US" sz="900" dirty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cxnSp>
            <p:nvCxnSpPr>
              <p:cNvPr id="130" name="Straight Arrow Connector 129"/>
              <p:cNvCxnSpPr>
                <a:stCxn id="133" idx="3"/>
                <a:endCxn id="131" idx="2"/>
              </p:cNvCxnSpPr>
              <p:nvPr/>
            </p:nvCxnSpPr>
            <p:spPr bwMode="auto">
              <a:xfrm>
                <a:off x="2652511" y="2847561"/>
                <a:ext cx="465739" cy="32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p:cxnSp>
        <p:nvCxnSpPr>
          <p:cNvPr id="144" name="AutoShape 5"/>
          <p:cNvCxnSpPr>
            <a:cxnSpLocks noChangeShapeType="1"/>
          </p:cNvCxnSpPr>
          <p:nvPr/>
        </p:nvCxnSpPr>
        <p:spPr bwMode="auto">
          <a:xfrm>
            <a:off x="3576512" y="726966"/>
            <a:ext cx="595362" cy="15602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grpSp>
        <p:nvGrpSpPr>
          <p:cNvPr id="145" name="Group 144"/>
          <p:cNvGrpSpPr/>
          <p:nvPr/>
        </p:nvGrpSpPr>
        <p:grpSpPr>
          <a:xfrm>
            <a:off x="4231382" y="684128"/>
            <a:ext cx="1389479" cy="373062"/>
            <a:chOff x="4855886" y="1385868"/>
            <a:chExt cx="1389479" cy="373062"/>
          </a:xfrm>
        </p:grpSpPr>
        <p:sp>
          <p:nvSpPr>
            <p:cNvPr id="147" name="Oval 126"/>
            <p:cNvSpPr>
              <a:spLocks noChangeArrowheads="1"/>
            </p:cNvSpPr>
            <p:nvPr/>
          </p:nvSpPr>
          <p:spPr bwMode="auto">
            <a:xfrm>
              <a:off x="4855886" y="1385868"/>
              <a:ext cx="1389479" cy="37306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8" name="Text Box 127"/>
            <p:cNvSpPr txBox="1">
              <a:spLocks noChangeArrowheads="1"/>
            </p:cNvSpPr>
            <p:nvPr/>
          </p:nvSpPr>
          <p:spPr bwMode="auto">
            <a:xfrm>
              <a:off x="4989423" y="1425855"/>
              <a:ext cx="1060483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Arial Black" pitchFamily="34" charset="0"/>
                </a:rPr>
                <a:t>ThermoLit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cxnSp>
        <p:nvCxnSpPr>
          <p:cNvPr id="146" name="AutoShape 5"/>
          <p:cNvCxnSpPr>
            <a:cxnSpLocks noChangeShapeType="1"/>
          </p:cNvCxnSpPr>
          <p:nvPr/>
        </p:nvCxnSpPr>
        <p:spPr bwMode="auto">
          <a:xfrm>
            <a:off x="3577272" y="1247639"/>
            <a:ext cx="566267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143" name="Elbow Connector 142"/>
          <p:cNvCxnSpPr>
            <a:stCxn id="69" idx="3"/>
            <a:endCxn id="12" idx="2"/>
          </p:cNvCxnSpPr>
          <p:nvPr/>
        </p:nvCxnSpPr>
        <p:spPr bwMode="auto">
          <a:xfrm flipV="1">
            <a:off x="6047778" y="1371388"/>
            <a:ext cx="573963" cy="58179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-82323" y="3623846"/>
            <a:ext cx="25207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NIST Data Report</a:t>
            </a:r>
          </a:p>
        </p:txBody>
      </p:sp>
      <p:cxnSp>
        <p:nvCxnSpPr>
          <p:cNvPr id="154" name="AutoShape 166"/>
          <p:cNvCxnSpPr>
            <a:cxnSpLocks noChangeShapeType="1"/>
            <a:stCxn id="124" idx="4"/>
            <a:endCxn id="95" idx="0"/>
          </p:cNvCxnSpPr>
          <p:nvPr/>
        </p:nvCxnSpPr>
        <p:spPr bwMode="auto">
          <a:xfrm rot="5400000">
            <a:off x="3883907" y="2187221"/>
            <a:ext cx="612894" cy="322129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5" name="AutoShape 155"/>
          <p:cNvCxnSpPr>
            <a:cxnSpLocks noChangeShapeType="1"/>
            <a:stCxn id="131" idx="4"/>
            <a:endCxn id="95" idx="0"/>
          </p:cNvCxnSpPr>
          <p:nvPr/>
        </p:nvCxnSpPr>
        <p:spPr bwMode="auto">
          <a:xfrm rot="5400000">
            <a:off x="2950841" y="3131925"/>
            <a:ext cx="601256" cy="134352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2" name="Elbow Connector 151"/>
          <p:cNvCxnSpPr/>
          <p:nvPr/>
        </p:nvCxnSpPr>
        <p:spPr bwMode="auto">
          <a:xfrm flipV="1">
            <a:off x="5729737" y="3962400"/>
            <a:ext cx="892003" cy="260679"/>
          </a:xfrm>
          <a:prstGeom prst="bentConnector3">
            <a:avLst>
              <a:gd name="adj1" fmla="val 99089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7766390" y="5701623"/>
            <a:ext cx="1317521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</a:rPr>
              <a:t>End </a:t>
            </a:r>
            <a:r>
              <a:rPr lang="en-US" sz="1800" b="1" i="1" dirty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34488" y="2252230"/>
            <a:ext cx="44916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4488" y="4630760"/>
            <a:ext cx="44916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756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/>
      <p:bldP spid="68" grpId="0"/>
      <p:bldP spid="86" grpId="0" animBg="1"/>
      <p:bldP spid="88" grpId="0" animBg="1"/>
      <p:bldP spid="89" grpId="0" animBg="1"/>
      <p:bldP spid="90" grpId="0"/>
      <p:bldP spid="91" grpId="0" animBg="1"/>
      <p:bldP spid="93" grpId="0" animBg="1"/>
      <p:bldP spid="94" grpId="0" animBg="1"/>
      <p:bldP spid="103" grpId="0" animBg="1"/>
      <p:bldP spid="120" grpId="0" animBg="1"/>
      <p:bldP spid="1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92"/>
          <a:stretch/>
        </p:blipFill>
        <p:spPr bwMode="auto">
          <a:xfrm>
            <a:off x="0" y="18143"/>
            <a:ext cx="9144000" cy="685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346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http://www.nist.gov/pml/images/12PML009_boulderpml_dedication_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2962"/>
            <a:ext cx="33337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onlycolorado.com/images/boulder_building_NIST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5638800" cy="37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cpem.org/2008/cpem-NIST-boulder-labs-imag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41235"/>
            <a:ext cx="4371975" cy="28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5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0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5800" y="1447800"/>
            <a:ext cx="7086600" cy="1569660"/>
            <a:chOff x="685800" y="1447800"/>
            <a:chExt cx="7086600" cy="1569660"/>
          </a:xfrm>
        </p:grpSpPr>
        <p:sp>
          <p:nvSpPr>
            <p:cNvPr id="4" name="Oval 3"/>
            <p:cNvSpPr/>
            <p:nvPr/>
          </p:nvSpPr>
          <p:spPr>
            <a:xfrm>
              <a:off x="685800" y="1454258"/>
              <a:ext cx="2133600" cy="77837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1447800"/>
              <a:ext cx="3581400" cy="1569660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Select the system type:</a:t>
              </a:r>
            </a:p>
            <a:p>
              <a:r>
                <a:rPr lang="en-US" sz="2400" dirty="0" smtClean="0"/>
                <a:t>(</a:t>
              </a:r>
              <a:r>
                <a:rPr lang="en-US" sz="2400" i="1" dirty="0" smtClean="0"/>
                <a:t>i.e</a:t>
              </a:r>
              <a:r>
                <a:rPr lang="en-US" sz="2400" dirty="0" smtClean="0"/>
                <a:t>. the number of chemicals in your mixtures – 3 max)</a:t>
              </a:r>
              <a:endParaRPr lang="en-US" sz="2400" dirty="0"/>
            </a:p>
          </p:txBody>
        </p:sp>
        <p:cxnSp>
          <p:nvCxnSpPr>
            <p:cNvPr id="6" name="Elbow Connector 5"/>
            <p:cNvCxnSpPr>
              <a:stCxn id="5" idx="1"/>
              <a:endCxn id="4" idx="0"/>
            </p:cNvCxnSpPr>
            <p:nvPr/>
          </p:nvCxnSpPr>
          <p:spPr>
            <a:xfrm rot="10800000">
              <a:off x="1752600" y="1454258"/>
              <a:ext cx="2438400" cy="778372"/>
            </a:xfrm>
            <a:prstGeom prst="bentConnector4">
              <a:avLst>
                <a:gd name="adj1" fmla="val 28125"/>
                <a:gd name="adj2" fmla="val 129369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3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2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2000" y="2190802"/>
            <a:ext cx="7696199" cy="2457398"/>
            <a:chOff x="762000" y="2190802"/>
            <a:chExt cx="7696199" cy="2457398"/>
          </a:xfrm>
        </p:grpSpPr>
        <p:sp>
          <p:nvSpPr>
            <p:cNvPr id="5" name="TextBox 4"/>
            <p:cNvSpPr txBox="1"/>
            <p:nvPr/>
          </p:nvSpPr>
          <p:spPr>
            <a:xfrm>
              <a:off x="5438614" y="2263439"/>
              <a:ext cx="3019585" cy="2308324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Select chemicals:</a:t>
              </a:r>
            </a:p>
            <a:p>
              <a:r>
                <a:rPr lang="en-US" sz="2400" b="1" dirty="0" smtClean="0"/>
                <a:t>Many thousands to choose from</a:t>
              </a:r>
            </a:p>
            <a:p>
              <a:endParaRPr lang="en-US" sz="2400" b="1" dirty="0"/>
            </a:p>
            <a:p>
              <a:r>
                <a:rPr lang="en-US" sz="2400" b="1" dirty="0" smtClean="0"/>
                <a:t>Search by name, formula, CASRN</a:t>
              </a:r>
              <a:endParaRPr lang="en-US" sz="2400" b="1" dirty="0"/>
            </a:p>
          </p:txBody>
        </p:sp>
        <p:cxnSp>
          <p:nvCxnSpPr>
            <p:cNvPr id="6" name="Elbow Connector 5"/>
            <p:cNvCxnSpPr>
              <a:stCxn id="5" idx="1"/>
              <a:endCxn id="9" idx="0"/>
            </p:cNvCxnSpPr>
            <p:nvPr/>
          </p:nvCxnSpPr>
          <p:spPr>
            <a:xfrm rot="10800000">
              <a:off x="2857500" y="2190803"/>
              <a:ext cx="2581114" cy="1226799"/>
            </a:xfrm>
            <a:prstGeom prst="bentConnector4">
              <a:avLst>
                <a:gd name="adj1" fmla="val 9407"/>
                <a:gd name="adj2" fmla="val 118634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762000" y="2190802"/>
              <a:ext cx="4191000" cy="2457398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50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2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2000" y="1752600"/>
            <a:ext cx="6858000" cy="1371600"/>
            <a:chOff x="762000" y="1823496"/>
            <a:chExt cx="6858000" cy="1371600"/>
          </a:xfrm>
        </p:grpSpPr>
        <p:sp>
          <p:nvSpPr>
            <p:cNvPr id="8" name="TextBox 7"/>
            <p:cNvSpPr txBox="1"/>
            <p:nvPr/>
          </p:nvSpPr>
          <p:spPr>
            <a:xfrm>
              <a:off x="4648200" y="1823496"/>
              <a:ext cx="2971800" cy="830997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Find first compound: </a:t>
              </a:r>
              <a:r>
                <a:rPr lang="en-US" sz="2400" b="1" i="1" dirty="0" smtClean="0"/>
                <a:t>phenol</a:t>
              </a:r>
              <a:endParaRPr lang="en-US" sz="2400" b="1" i="1" dirty="0"/>
            </a:p>
          </p:txBody>
        </p:sp>
        <p:cxnSp>
          <p:nvCxnSpPr>
            <p:cNvPr id="9" name="Elbow Connector 8"/>
            <p:cNvCxnSpPr>
              <a:stCxn id="8" idx="1"/>
              <a:endCxn id="10" idx="0"/>
            </p:cNvCxnSpPr>
            <p:nvPr/>
          </p:nvCxnSpPr>
          <p:spPr>
            <a:xfrm rot="10800000">
              <a:off x="1981200" y="2190803"/>
              <a:ext cx="2667000" cy="48193"/>
            </a:xfrm>
            <a:prstGeom prst="bentConnector4">
              <a:avLst>
                <a:gd name="adj1" fmla="val 27143"/>
                <a:gd name="adj2" fmla="val 574343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62000" y="2190802"/>
              <a:ext cx="2438400" cy="1004294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" y="3204058"/>
            <a:ext cx="7469314" cy="2739129"/>
            <a:chOff x="876223" y="3101645"/>
            <a:chExt cx="7469314" cy="2739129"/>
          </a:xfrm>
        </p:grpSpPr>
        <p:cxnSp>
          <p:nvCxnSpPr>
            <p:cNvPr id="12" name="Elbow Connector 11"/>
            <p:cNvCxnSpPr>
              <a:stCxn id="14" idx="0"/>
              <a:endCxn id="13" idx="3"/>
            </p:cNvCxnSpPr>
            <p:nvPr/>
          </p:nvCxnSpPr>
          <p:spPr>
            <a:xfrm rot="16200000" flipV="1">
              <a:off x="4824947" y="3635311"/>
              <a:ext cx="942611" cy="1067657"/>
            </a:xfrm>
            <a:prstGeom prst="bentConnector2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76223" y="3101645"/>
              <a:ext cx="3886200" cy="1192377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14623" y="4640445"/>
              <a:ext cx="5030914" cy="1200329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Enter compound name, formula, CASRN, or combination… </a:t>
              </a:r>
            </a:p>
            <a:p>
              <a:r>
                <a:rPr lang="en-US" sz="2400" b="1" dirty="0" smtClean="0"/>
                <a:t>Here, name = </a:t>
              </a:r>
              <a:r>
                <a:rPr lang="en-US" sz="2400" b="1" i="1" dirty="0" smtClean="0"/>
                <a:t>toluene</a:t>
              </a:r>
              <a:endParaRPr lang="en-US" sz="2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636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0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76222" y="3580107"/>
            <a:ext cx="5083717" cy="1394849"/>
            <a:chOff x="761999" y="1742228"/>
            <a:chExt cx="5083717" cy="1452868"/>
          </a:xfrm>
        </p:grpSpPr>
        <p:sp>
          <p:nvSpPr>
            <p:cNvPr id="7" name="TextBox 6"/>
            <p:cNvSpPr txBox="1"/>
            <p:nvPr/>
          </p:nvSpPr>
          <p:spPr>
            <a:xfrm>
              <a:off x="3589690" y="1742228"/>
              <a:ext cx="2256026" cy="480868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Exact match</a:t>
              </a:r>
              <a:endParaRPr lang="en-US" sz="2400" b="1" dirty="0"/>
            </a:p>
          </p:txBody>
        </p:sp>
        <p:cxnSp>
          <p:nvCxnSpPr>
            <p:cNvPr id="8" name="Elbow Connector 7"/>
            <p:cNvCxnSpPr>
              <a:stCxn id="7" idx="1"/>
              <a:endCxn id="9" idx="0"/>
            </p:cNvCxnSpPr>
            <p:nvPr/>
          </p:nvCxnSpPr>
          <p:spPr>
            <a:xfrm rot="10800000" flipV="1">
              <a:off x="3181388" y="1982663"/>
              <a:ext cx="408302" cy="450434"/>
            </a:xfrm>
            <a:prstGeom prst="bentConnector2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761999" y="2433096"/>
              <a:ext cx="4838777" cy="762000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67" name="Group 15366"/>
          <p:cNvGrpSpPr/>
          <p:nvPr/>
        </p:nvGrpSpPr>
        <p:grpSpPr>
          <a:xfrm>
            <a:off x="852406" y="4427110"/>
            <a:ext cx="7681994" cy="2735689"/>
            <a:chOff x="852406" y="4427110"/>
            <a:chExt cx="7681994" cy="2735689"/>
          </a:xfrm>
        </p:grpSpPr>
        <p:sp>
          <p:nvSpPr>
            <p:cNvPr id="20" name="TextBox 19"/>
            <p:cNvSpPr txBox="1"/>
            <p:nvPr/>
          </p:nvSpPr>
          <p:spPr>
            <a:xfrm>
              <a:off x="5959938" y="4427110"/>
              <a:ext cx="2574462" cy="461665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Partial matches</a:t>
              </a:r>
              <a:endParaRPr lang="en-US" sz="2400" b="1" dirty="0"/>
            </a:p>
          </p:txBody>
        </p:sp>
        <p:cxnSp>
          <p:nvCxnSpPr>
            <p:cNvPr id="21" name="Elbow Connector 20"/>
            <p:cNvCxnSpPr>
              <a:stCxn id="20" idx="3"/>
              <a:endCxn id="22" idx="3"/>
            </p:cNvCxnSpPr>
            <p:nvPr/>
          </p:nvCxnSpPr>
          <p:spPr>
            <a:xfrm flipH="1">
              <a:off x="8150841" y="4657943"/>
              <a:ext cx="383559" cy="1418684"/>
            </a:xfrm>
            <a:prstGeom prst="bentConnector3">
              <a:avLst>
                <a:gd name="adj1" fmla="val -596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852406" y="4990454"/>
              <a:ext cx="7298435" cy="2172345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43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7" y="0"/>
            <a:ext cx="7315200" cy="68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4400" y="4038600"/>
            <a:ext cx="7696201" cy="2590800"/>
            <a:chOff x="914400" y="4038600"/>
            <a:chExt cx="7696201" cy="2590800"/>
          </a:xfrm>
        </p:grpSpPr>
        <p:sp>
          <p:nvSpPr>
            <p:cNvPr id="4" name="TextBox 3"/>
            <p:cNvSpPr txBox="1"/>
            <p:nvPr/>
          </p:nvSpPr>
          <p:spPr>
            <a:xfrm>
              <a:off x="4537697" y="4114800"/>
              <a:ext cx="4072904" cy="461665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Select the </a:t>
              </a:r>
              <a:r>
                <a:rPr lang="en-US" sz="2400" b="1" i="1" dirty="0" smtClean="0"/>
                <a:t>Property Group</a:t>
              </a:r>
              <a:r>
                <a:rPr lang="en-US" sz="2400" b="1" dirty="0" smtClean="0"/>
                <a:t>:</a:t>
              </a:r>
            </a:p>
          </p:txBody>
        </p:sp>
        <p:cxnSp>
          <p:nvCxnSpPr>
            <p:cNvPr id="5" name="Elbow Connector 4"/>
            <p:cNvCxnSpPr>
              <a:stCxn id="4" idx="1"/>
              <a:endCxn id="6" idx="3"/>
            </p:cNvCxnSpPr>
            <p:nvPr/>
          </p:nvCxnSpPr>
          <p:spPr>
            <a:xfrm rot="10800000" flipV="1">
              <a:off x="3719593" y="4345632"/>
              <a:ext cx="818104" cy="988367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914400" y="4038600"/>
              <a:ext cx="2805193" cy="2590800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00400" y="5561308"/>
            <a:ext cx="5410201" cy="1015663"/>
            <a:chOff x="3200400" y="5561308"/>
            <a:chExt cx="5410201" cy="1015663"/>
          </a:xfrm>
        </p:grpSpPr>
        <p:sp>
          <p:nvSpPr>
            <p:cNvPr id="15" name="Left Arrow 14"/>
            <p:cNvSpPr/>
            <p:nvPr/>
          </p:nvSpPr>
          <p:spPr>
            <a:xfrm>
              <a:off x="3200400" y="5791200"/>
              <a:ext cx="746502" cy="457200"/>
            </a:xfrm>
            <a:prstGeom prst="lef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6902" y="5561308"/>
              <a:ext cx="4663699" cy="10156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Some have 2 or 3 sub-properties to choose from, but for most, there are none</a:t>
              </a:r>
            </a:p>
            <a:p>
              <a:r>
                <a:rPr lang="en-US" sz="2000" b="1" dirty="0" smtClean="0"/>
                <a:t> </a:t>
              </a:r>
              <a:r>
                <a:rPr lang="en-US" sz="2000" b="1" i="1" dirty="0" smtClean="0">
                  <a:latin typeface="Arial Black" pitchFamily="34" charset="0"/>
                  <a:cs typeface="Aharoni" pitchFamily="2" charset="-79"/>
                </a:rPr>
                <a:t>→ It’s Easy! </a:t>
              </a:r>
              <a:endParaRPr lang="en-US" sz="2000" b="1" i="1" dirty="0">
                <a:latin typeface="Arial Black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8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3629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0" y="3749357"/>
            <a:ext cx="7772400" cy="3870643"/>
            <a:chOff x="914400" y="2758757"/>
            <a:chExt cx="7772400" cy="3870643"/>
          </a:xfrm>
        </p:grpSpPr>
        <p:sp>
          <p:nvSpPr>
            <p:cNvPr id="4" name="TextBox 3"/>
            <p:cNvSpPr txBox="1"/>
            <p:nvPr/>
          </p:nvSpPr>
          <p:spPr>
            <a:xfrm>
              <a:off x="3529342" y="2758757"/>
              <a:ext cx="5157458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Screen updates dynamically within seconds to give the results</a:t>
              </a:r>
            </a:p>
          </p:txBody>
        </p:sp>
        <p:cxnSp>
          <p:nvCxnSpPr>
            <p:cNvPr id="5" name="Elbow Connector 4"/>
            <p:cNvCxnSpPr>
              <a:stCxn id="4" idx="3"/>
              <a:endCxn id="6" idx="3"/>
            </p:cNvCxnSpPr>
            <p:nvPr/>
          </p:nvCxnSpPr>
          <p:spPr>
            <a:xfrm flipH="1">
              <a:off x="8001000" y="3174256"/>
              <a:ext cx="685800" cy="2159744"/>
            </a:xfrm>
            <a:prstGeom prst="bentConnector3">
              <a:avLst>
                <a:gd name="adj1" fmla="val -33333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914400" y="4038600"/>
              <a:ext cx="7086600" cy="2590800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0"/>
            <a:ext cx="7380922" cy="69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99454" y="914400"/>
            <a:ext cx="7734945" cy="4343400"/>
            <a:chOff x="951854" y="-76200"/>
            <a:chExt cx="7734945" cy="4343400"/>
          </a:xfrm>
        </p:grpSpPr>
        <p:sp>
          <p:nvSpPr>
            <p:cNvPr id="4" name="TextBox 3"/>
            <p:cNvSpPr txBox="1"/>
            <p:nvPr/>
          </p:nvSpPr>
          <p:spPr>
            <a:xfrm>
              <a:off x="4287562" y="-76200"/>
              <a:ext cx="4399237" cy="461665"/>
            </a:xfrm>
            <a:prstGeom prst="rect">
              <a:avLst/>
            </a:prstGeom>
            <a:solidFill>
              <a:srgbClr val="E5EFFF"/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Scroll down to see all results</a:t>
              </a:r>
            </a:p>
          </p:txBody>
        </p:sp>
        <p:cxnSp>
          <p:nvCxnSpPr>
            <p:cNvPr id="5" name="Elbow Connector 4"/>
            <p:cNvCxnSpPr>
              <a:stCxn id="4" idx="3"/>
              <a:endCxn id="6" idx="3"/>
            </p:cNvCxnSpPr>
            <p:nvPr/>
          </p:nvCxnSpPr>
          <p:spPr>
            <a:xfrm flipH="1">
              <a:off x="7924800" y="154633"/>
              <a:ext cx="761999" cy="2283767"/>
            </a:xfrm>
            <a:prstGeom prst="bentConnector3">
              <a:avLst>
                <a:gd name="adj1" fmla="val -30000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951854" y="609600"/>
              <a:ext cx="6972946" cy="3657600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" y="3815281"/>
            <a:ext cx="7772400" cy="3804718"/>
            <a:chOff x="914400" y="2824681"/>
            <a:chExt cx="7772400" cy="3804718"/>
          </a:xfrm>
        </p:grpSpPr>
        <p:cxnSp>
          <p:nvCxnSpPr>
            <p:cNvPr id="15" name="Elbow Connector 14"/>
            <p:cNvCxnSpPr>
              <a:stCxn id="14" idx="3"/>
              <a:endCxn id="16" idx="3"/>
            </p:cNvCxnSpPr>
            <p:nvPr/>
          </p:nvCxnSpPr>
          <p:spPr>
            <a:xfrm flipH="1">
              <a:off x="8001000" y="3748011"/>
              <a:ext cx="685800" cy="1725473"/>
            </a:xfrm>
            <a:prstGeom prst="bentConnector3">
              <a:avLst>
                <a:gd name="adj1" fmla="val -33333"/>
              </a:avLst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914400" y="4317568"/>
              <a:ext cx="7086600" cy="2311831"/>
            </a:xfrm>
            <a:prstGeom prst="round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2824681"/>
              <a:ext cx="6096000" cy="18466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b="1" dirty="0" smtClean="0"/>
                <a:t>Results for closely related properties are provided automatically</a:t>
              </a:r>
            </a:p>
            <a:p>
              <a:r>
                <a:rPr lang="en-US" sz="2000" b="1" dirty="0" smtClean="0"/>
                <a:t>Results mimic a traditional literature search…</a:t>
              </a:r>
            </a:p>
            <a:p>
              <a:endParaRPr lang="en-US" sz="800" b="1" dirty="0"/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en-US" sz="1800" b="1" dirty="0" smtClean="0"/>
                <a:t>Bibliographic information</a:t>
              </a:r>
            </a:p>
            <a:p>
              <a:pPr marL="800100" lvl="1" indent="-342900">
                <a:buFont typeface="Arial" pitchFamily="34" charset="0"/>
                <a:buChar char="•"/>
              </a:pPr>
              <a:r>
                <a:rPr lang="en-US" sz="1800" b="1" dirty="0" smtClean="0"/>
                <a:t>Variable ranges (not numerical data)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6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1250"/>
            <a:ext cx="6999513" cy="754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2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18" idx="2"/>
            <a:endCxn id="97" idx="0"/>
          </p:cNvCxnSpPr>
          <p:nvPr/>
        </p:nvCxnSpPr>
        <p:spPr bwMode="auto">
          <a:xfrm>
            <a:off x="2571432" y="2083992"/>
            <a:ext cx="7931" cy="2406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43169" y="2758242"/>
            <a:ext cx="9024631" cy="117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ounded Rectangle 10"/>
          <p:cNvSpPr/>
          <p:nvPr/>
        </p:nvSpPr>
        <p:spPr>
          <a:xfrm>
            <a:off x="39322" y="5432375"/>
            <a:ext cx="5599478" cy="892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Rounded Rectangle 11"/>
          <p:cNvSpPr/>
          <p:nvPr/>
        </p:nvSpPr>
        <p:spPr>
          <a:xfrm>
            <a:off x="4172634" y="557433"/>
            <a:ext cx="4898213" cy="813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6964850" y="3401396"/>
            <a:ext cx="1539553" cy="48480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580" y="3378369"/>
            <a:ext cx="214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NIST/TRC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</a:rPr>
              <a:t>  Database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15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019" y="289560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25088" y="2134459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Reject</a:t>
            </a:r>
            <a:endParaRPr lang="en-US" sz="1100" b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65592" y="990600"/>
            <a:ext cx="2011680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US" sz="1100" dirty="0" smtClean="0">
                <a:solidFill>
                  <a:srgbClr val="000000"/>
                </a:solidFill>
              </a:rPr>
              <a:t>. Article Preparation and Submission (Article </a:t>
            </a:r>
            <a:r>
              <a:rPr lang="en-US" sz="1100" dirty="0">
                <a:solidFill>
                  <a:srgbClr val="000000"/>
                </a:solidFill>
              </a:rPr>
              <a:t>Authors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65592" y="1822382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US" sz="1100" dirty="0" smtClean="0">
                <a:solidFill>
                  <a:srgbClr val="000000"/>
                </a:solidFill>
              </a:rPr>
              <a:t>. Journals (Editors)</a:t>
            </a: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1481869"/>
            <a:ext cx="2286001" cy="190500"/>
            <a:chOff x="1447800" y="1891101"/>
            <a:chExt cx="2286001" cy="19050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447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485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485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85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85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485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676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714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714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714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714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1714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9050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9431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9431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19431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9431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9431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1336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1717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1717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1717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1717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717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28956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9337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9337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337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29337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9337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31242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31623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31623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31623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623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31623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352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3390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90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390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390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390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3581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619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3619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3619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3619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3619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68" name="Text Box 152"/>
          <p:cNvSpPr txBox="1">
            <a:spLocks noChangeArrowheads="1"/>
          </p:cNvSpPr>
          <p:nvPr/>
        </p:nvSpPr>
        <p:spPr bwMode="auto">
          <a:xfrm>
            <a:off x="4185098" y="1063823"/>
            <a:ext cx="2291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NIST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</a:rPr>
              <a:t>Literature Report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416269" y="1737742"/>
            <a:ext cx="1631509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4</a:t>
            </a:r>
            <a:r>
              <a:rPr lang="en-US" sz="1100" dirty="0" smtClean="0">
                <a:solidFill>
                  <a:srgbClr val="000000"/>
                </a:solidFill>
              </a:rPr>
              <a:t>. Traditional Peer Review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72" name="Flowchart: Decision 71"/>
          <p:cNvSpPr/>
          <p:nvPr/>
        </p:nvSpPr>
        <p:spPr bwMode="auto">
          <a:xfrm>
            <a:off x="1760277" y="2209800"/>
            <a:ext cx="1622310" cy="355710"/>
          </a:xfrm>
          <a:prstGeom prst="flowChartDecision">
            <a:avLst/>
          </a:prstGeom>
          <a:solidFill>
            <a:srgbClr val="FFFF99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2468" y="2267619"/>
            <a:ext cx="857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 Black" pitchFamily="34" charset="0"/>
              </a:rPr>
              <a:t>5</a:t>
            </a:r>
            <a:r>
              <a:rPr lang="en-US" sz="1100" b="1" i="1" dirty="0" smtClean="0"/>
              <a:t>. Decision</a:t>
            </a:r>
            <a:endParaRPr lang="en-US" sz="1100" b="1" i="1" dirty="0"/>
          </a:p>
        </p:txBody>
      </p:sp>
      <p:cxnSp>
        <p:nvCxnSpPr>
          <p:cNvPr id="74" name="Straight Arrow Connector 73"/>
          <p:cNvCxnSpPr>
            <a:stCxn id="72" idx="1"/>
            <a:endCxn id="163" idx="3"/>
          </p:cNvCxnSpPr>
          <p:nvPr/>
        </p:nvCxnSpPr>
        <p:spPr bwMode="auto">
          <a:xfrm flipH="1">
            <a:off x="783650" y="2387655"/>
            <a:ext cx="976627" cy="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95" idx="2"/>
            <a:endCxn id="97" idx="0"/>
          </p:cNvCxnSpPr>
          <p:nvPr/>
        </p:nvCxnSpPr>
        <p:spPr bwMode="auto">
          <a:xfrm flipH="1">
            <a:off x="2579363" y="4365927"/>
            <a:ext cx="341" cy="124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553200" y="3367642"/>
            <a:ext cx="411650" cy="276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565592" y="473119"/>
            <a:ext cx="2011680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1. </a:t>
            </a:r>
            <a:r>
              <a:rPr lang="en-US" sz="1100" dirty="0" smtClean="0">
                <a:solidFill>
                  <a:srgbClr val="000000"/>
                </a:solidFill>
              </a:rPr>
              <a:t>Experiment Planning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(Article Authors</a:t>
            </a: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cxnSp>
        <p:nvCxnSpPr>
          <p:cNvPr id="80" name="Straight Arrow Connector 79"/>
          <p:cNvCxnSpPr>
            <a:stCxn id="79" idx="2"/>
            <a:endCxn id="17" idx="0"/>
          </p:cNvCxnSpPr>
          <p:nvPr/>
        </p:nvCxnSpPr>
        <p:spPr bwMode="auto">
          <a:xfrm>
            <a:off x="2571432" y="904006"/>
            <a:ext cx="0" cy="86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964021" y="1688463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Reject</a:t>
            </a:r>
            <a:endParaRPr lang="en-US" sz="1100" b="1" dirty="0"/>
          </a:p>
        </p:txBody>
      </p:sp>
      <p:cxnSp>
        <p:nvCxnSpPr>
          <p:cNvPr id="82" name="Straight Arrow Connector 81"/>
          <p:cNvCxnSpPr>
            <a:stCxn id="18" idx="1"/>
            <a:endCxn id="83" idx="3"/>
          </p:cNvCxnSpPr>
          <p:nvPr/>
        </p:nvCxnSpPr>
        <p:spPr bwMode="auto">
          <a:xfrm flipH="1" flipV="1">
            <a:off x="782525" y="1953058"/>
            <a:ext cx="783067" cy="1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33363" y="1822123"/>
            <a:ext cx="44916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4988" y="725269"/>
            <a:ext cx="153898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</a:rPr>
              <a:t>Start </a:t>
            </a:r>
            <a:r>
              <a:rPr lang="en-US" sz="1800" b="1" i="1" dirty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</a:rPr>
              <a:t>process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2571432" y="2565510"/>
            <a:ext cx="1" cy="1927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676596" y="637429"/>
            <a:ext cx="1430644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Journal Support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Websites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7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48" y="614592"/>
            <a:ext cx="1280160" cy="437950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88" name="TextBox 87"/>
          <p:cNvSpPr txBox="1"/>
          <p:nvPr/>
        </p:nvSpPr>
        <p:spPr>
          <a:xfrm>
            <a:off x="8452832" y="627976"/>
            <a:ext cx="5036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A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02205" y="2879684"/>
            <a:ext cx="5036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0" name="Text Box 67"/>
          <p:cNvSpPr txBox="1">
            <a:spLocks noChangeArrowheads="1"/>
          </p:cNvSpPr>
          <p:nvPr/>
        </p:nvSpPr>
        <p:spPr bwMode="auto">
          <a:xfrm>
            <a:off x="727214" y="5465988"/>
            <a:ext cx="1539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After publication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1" name="Text Box 148"/>
          <p:cNvSpPr txBox="1">
            <a:spLocks noChangeArrowheads="1"/>
          </p:cNvSpPr>
          <p:nvPr/>
        </p:nvSpPr>
        <p:spPr bwMode="auto">
          <a:xfrm>
            <a:off x="671676" y="5741034"/>
            <a:ext cx="297180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9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r>
              <a:rPr lang="en-US" b="1" i="1" dirty="0" err="1" smtClean="0">
                <a:solidFill>
                  <a:srgbClr val="000000"/>
                </a:solidFill>
              </a:rPr>
              <a:t>ThermoML</a:t>
            </a:r>
            <a:r>
              <a:rPr lang="en-US" b="1" i="1" dirty="0" smtClean="0">
                <a:solidFill>
                  <a:srgbClr val="000000"/>
                </a:solidFill>
              </a:rPr>
              <a:t> Archive</a:t>
            </a:r>
            <a:r>
              <a:rPr lang="en-US" sz="1200" b="1" i="1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of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published experimental data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" name="Text Box 171"/>
          <p:cNvSpPr txBox="1">
            <a:spLocks noChangeArrowheads="1"/>
          </p:cNvSpPr>
          <p:nvPr/>
        </p:nvSpPr>
        <p:spPr bwMode="auto">
          <a:xfrm>
            <a:off x="6145949" y="5718352"/>
            <a:ext cx="1651280" cy="369332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sz="1600" dirty="0" smtClean="0">
                <a:solidFill>
                  <a:srgbClr val="000000"/>
                </a:solidFill>
              </a:rPr>
              <a:t>Data </a:t>
            </a:r>
            <a:r>
              <a:rPr lang="en-US" sz="1600" dirty="0">
                <a:solidFill>
                  <a:srgbClr val="000000"/>
                </a:solidFill>
              </a:rPr>
              <a:t>Users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AutoShape 189"/>
          <p:cNvSpPr>
            <a:spLocks noChangeArrowheads="1"/>
          </p:cNvSpPr>
          <p:nvPr/>
        </p:nvSpPr>
        <p:spPr bwMode="auto">
          <a:xfrm>
            <a:off x="5654784" y="5750469"/>
            <a:ext cx="469206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573864" y="4104317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Arial Black" pitchFamily="34" charset="0"/>
              </a:rPr>
              <a:t>7</a:t>
            </a:r>
            <a:r>
              <a:rPr lang="en-US" sz="1100" dirty="0" smtClean="0"/>
              <a:t>. Journals (Editors)</a:t>
            </a:r>
            <a:endParaRPr lang="en-US" sz="11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1652274" y="4490662"/>
            <a:ext cx="1854179" cy="559551"/>
            <a:chOff x="1725422" y="5656992"/>
            <a:chExt cx="1854179" cy="559551"/>
          </a:xfrm>
        </p:grpSpPr>
        <p:sp>
          <p:nvSpPr>
            <p:cNvPr id="97" name="Flowchart: Decision 96"/>
            <p:cNvSpPr/>
            <p:nvPr/>
          </p:nvSpPr>
          <p:spPr bwMode="auto">
            <a:xfrm>
              <a:off x="1899611" y="5656992"/>
              <a:ext cx="1505799" cy="559551"/>
            </a:xfrm>
            <a:prstGeom prst="flowChartDecision">
              <a:avLst/>
            </a:prstGeom>
            <a:solidFill>
              <a:srgbClr val="FFFF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5422" y="5720146"/>
              <a:ext cx="1854179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 Black" pitchFamily="34" charset="0"/>
                </a:rPr>
                <a:t>8</a:t>
              </a:r>
              <a:r>
                <a:rPr lang="en-US" sz="1050" b="1" i="1" dirty="0" smtClean="0"/>
                <a:t>. </a:t>
              </a:r>
              <a:r>
                <a:rPr lang="en-US" sz="1100" b="1" i="1" dirty="0" smtClean="0"/>
                <a:t>Final </a:t>
              </a:r>
            </a:p>
            <a:p>
              <a:pPr algn="ctr"/>
              <a:r>
                <a:rPr lang="en-US" sz="1100" b="1" i="1" dirty="0" smtClean="0"/>
                <a:t>Decision</a:t>
              </a:r>
              <a:endParaRPr lang="en-US" sz="1100" b="1" i="1" dirty="0"/>
            </a:p>
          </p:txBody>
        </p:sp>
      </p:grpSp>
      <p:cxnSp>
        <p:nvCxnSpPr>
          <p:cNvPr id="99" name="Straight Arrow Connector 98"/>
          <p:cNvCxnSpPr>
            <a:stCxn id="97" idx="1"/>
            <a:endCxn id="212" idx="3"/>
          </p:cNvCxnSpPr>
          <p:nvPr/>
        </p:nvCxnSpPr>
        <p:spPr bwMode="auto">
          <a:xfrm flipH="1" flipV="1">
            <a:off x="783650" y="4769260"/>
            <a:ext cx="1042813" cy="1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956216" y="4495800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Reject</a:t>
            </a:r>
            <a:endParaRPr lang="en-US" sz="11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619500" y="4601160"/>
            <a:ext cx="9359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Accept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102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791" y="565903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5050977" y="5586099"/>
            <a:ext cx="5036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C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04" name="Straight Connector 103"/>
          <p:cNvCxnSpPr>
            <a:stCxn id="20" idx="2"/>
            <a:endCxn id="18" idx="0"/>
          </p:cNvCxnSpPr>
          <p:nvPr/>
        </p:nvCxnSpPr>
        <p:spPr>
          <a:xfrm>
            <a:off x="1524000" y="1672369"/>
            <a:ext cx="10474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6" idx="2"/>
            <a:endCxn id="18" idx="0"/>
          </p:cNvCxnSpPr>
          <p:nvPr/>
        </p:nvCxnSpPr>
        <p:spPr>
          <a:xfrm>
            <a:off x="1752601" y="1672369"/>
            <a:ext cx="8188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2"/>
            <a:endCxn id="18" idx="0"/>
          </p:cNvCxnSpPr>
          <p:nvPr/>
        </p:nvCxnSpPr>
        <p:spPr>
          <a:xfrm>
            <a:off x="1981201" y="1672369"/>
            <a:ext cx="5902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8" idx="2"/>
            <a:endCxn id="18" idx="0"/>
          </p:cNvCxnSpPr>
          <p:nvPr/>
        </p:nvCxnSpPr>
        <p:spPr>
          <a:xfrm>
            <a:off x="2209800" y="1672369"/>
            <a:ext cx="3616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4" idx="2"/>
            <a:endCxn id="18" idx="0"/>
          </p:cNvCxnSpPr>
          <p:nvPr/>
        </p:nvCxnSpPr>
        <p:spPr>
          <a:xfrm flipH="1">
            <a:off x="2571432" y="1672369"/>
            <a:ext cx="4003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0" idx="2"/>
            <a:endCxn id="18" idx="0"/>
          </p:cNvCxnSpPr>
          <p:nvPr/>
        </p:nvCxnSpPr>
        <p:spPr>
          <a:xfrm flipH="1">
            <a:off x="2571432" y="1672369"/>
            <a:ext cx="6289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8" idx="0"/>
            <a:endCxn id="56" idx="2"/>
          </p:cNvCxnSpPr>
          <p:nvPr/>
        </p:nvCxnSpPr>
        <p:spPr>
          <a:xfrm flipV="1">
            <a:off x="2571432" y="1672369"/>
            <a:ext cx="857568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8" idx="0"/>
            <a:endCxn id="62" idx="2"/>
          </p:cNvCxnSpPr>
          <p:nvPr/>
        </p:nvCxnSpPr>
        <p:spPr>
          <a:xfrm flipV="1">
            <a:off x="2571432" y="1672369"/>
            <a:ext cx="10861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89"/>
          <p:cNvSpPr>
            <a:spLocks noChangeArrowheads="1"/>
          </p:cNvSpPr>
          <p:nvPr/>
        </p:nvSpPr>
        <p:spPr bwMode="auto">
          <a:xfrm>
            <a:off x="4572000" y="4632100"/>
            <a:ext cx="555845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3" name="TextBox 112"/>
          <p:cNvSpPr txBox="1"/>
          <p:nvPr/>
        </p:nvSpPr>
        <p:spPr>
          <a:xfrm>
            <a:off x="5109338" y="4599982"/>
            <a:ext cx="93844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Publish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cxnSp>
        <p:nvCxnSpPr>
          <p:cNvPr id="114" name="Straight Arrow Connector 113"/>
          <p:cNvCxnSpPr>
            <a:stCxn id="97" idx="2"/>
          </p:cNvCxnSpPr>
          <p:nvPr/>
        </p:nvCxnSpPr>
        <p:spPr bwMode="auto">
          <a:xfrm flipH="1">
            <a:off x="2571431" y="5050213"/>
            <a:ext cx="7932" cy="4157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>
            <a:stCxn id="116" idx="1"/>
            <a:endCxn id="95" idx="3"/>
          </p:cNvCxnSpPr>
          <p:nvPr/>
        </p:nvCxnSpPr>
        <p:spPr bwMode="auto">
          <a:xfrm flipH="1">
            <a:off x="3585544" y="4235122"/>
            <a:ext cx="6099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4195460" y="4019678"/>
            <a:ext cx="1484962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Arial Black" pitchFamily="34" charset="0"/>
              </a:rPr>
              <a:t>7a</a:t>
            </a:r>
            <a:r>
              <a:rPr lang="en-US" sz="1100" dirty="0" smtClean="0"/>
              <a:t>. Revisions (Authors)</a:t>
            </a:r>
            <a:endParaRPr lang="en-US" sz="1100" dirty="0"/>
          </a:p>
        </p:txBody>
      </p:sp>
      <p:cxnSp>
        <p:nvCxnSpPr>
          <p:cNvPr id="117" name="Straight Arrow Connector 116"/>
          <p:cNvCxnSpPr>
            <a:stCxn id="97" idx="3"/>
            <a:endCxn id="101" idx="1"/>
          </p:cNvCxnSpPr>
          <p:nvPr/>
        </p:nvCxnSpPr>
        <p:spPr bwMode="auto">
          <a:xfrm flipV="1">
            <a:off x="3332262" y="4770437"/>
            <a:ext cx="2872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82"/>
          <p:cNvCxnSpPr>
            <a:cxnSpLocks noChangeShapeType="1"/>
            <a:stCxn id="18" idx="0"/>
            <a:endCxn id="17" idx="2"/>
          </p:cNvCxnSpPr>
          <p:nvPr/>
        </p:nvCxnSpPr>
        <p:spPr bwMode="auto">
          <a:xfrm flipV="1">
            <a:off x="2571432" y="1436876"/>
            <a:ext cx="0" cy="385506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 type="none"/>
            <a:tailEnd type="none" w="med" len="med"/>
          </a:ln>
        </p:spPr>
      </p:cxnSp>
      <p:cxnSp>
        <p:nvCxnSpPr>
          <p:cNvPr id="119" name="Straight Arrow Connector 118"/>
          <p:cNvCxnSpPr>
            <a:stCxn id="18" idx="3"/>
            <a:endCxn id="69" idx="1"/>
          </p:cNvCxnSpPr>
          <p:nvPr/>
        </p:nvCxnSpPr>
        <p:spPr bwMode="auto">
          <a:xfrm flipV="1">
            <a:off x="3577272" y="1953186"/>
            <a:ext cx="8389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433115" y="2323322"/>
            <a:ext cx="335244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Approve (not “Accept”)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653597" y="2971800"/>
            <a:ext cx="2147808" cy="523220"/>
            <a:chOff x="3577681" y="1316180"/>
            <a:chExt cx="2147808" cy="523220"/>
          </a:xfrm>
        </p:grpSpPr>
        <p:grpSp>
          <p:nvGrpSpPr>
            <p:cNvPr id="122" name="Group 121"/>
            <p:cNvGrpSpPr/>
            <p:nvPr/>
          </p:nvGrpSpPr>
          <p:grpSpPr>
            <a:xfrm>
              <a:off x="3724684" y="1316180"/>
              <a:ext cx="2000805" cy="523220"/>
              <a:chOff x="3648484" y="2154194"/>
              <a:chExt cx="2000805" cy="523220"/>
            </a:xfrm>
          </p:grpSpPr>
          <p:sp>
            <p:nvSpPr>
              <p:cNvPr id="124" name="Oval 161"/>
              <p:cNvSpPr>
                <a:spLocks noChangeArrowheads="1"/>
              </p:cNvSpPr>
              <p:nvPr/>
            </p:nvSpPr>
            <p:spPr bwMode="auto">
              <a:xfrm>
                <a:off x="3648484" y="2190574"/>
                <a:ext cx="2000805" cy="48324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5" name="Text Box 162"/>
              <p:cNvSpPr txBox="1">
                <a:spLocks noChangeArrowheads="1"/>
              </p:cNvSpPr>
              <p:nvPr/>
            </p:nvSpPr>
            <p:spPr bwMode="auto">
              <a:xfrm>
                <a:off x="3904932" y="2154194"/>
                <a:ext cx="1487907" cy="5232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  <a:latin typeface="Arial Black" pitchFamily="34" charset="0"/>
                  </a:rPr>
                  <a:t>6c.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hermo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D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ata</a:t>
                </a:r>
                <a:r>
                  <a:rPr lang="en-US" sz="1050" dirty="0" smtClean="0">
                    <a:solidFill>
                      <a:srgbClr val="000000"/>
                    </a:solidFill>
                    <a:latin typeface="Arial Black" pitchFamily="34" charset="0"/>
                  </a:rPr>
                  <a:t> </a:t>
                </a:r>
                <a:endParaRPr lang="en-US" sz="1050" dirty="0">
                  <a:solidFill>
                    <a:srgbClr val="000000"/>
                  </a:solidFill>
                  <a:latin typeface="Arial Black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r>
                  <a:rPr lang="en-US" sz="1000" dirty="0">
                    <a:solidFill>
                      <a:srgbClr val="000000"/>
                    </a:solidFill>
                    <a:latin typeface="Arial Black" pitchFamily="34" charset="0"/>
                  </a:rPr>
                  <a:t>ngine</a:t>
                </a:r>
              </a:p>
            </p:txBody>
          </p:sp>
        </p:grpSp>
        <p:cxnSp>
          <p:nvCxnSpPr>
            <p:cNvPr id="123" name="Straight Arrow Connector 122"/>
            <p:cNvCxnSpPr>
              <a:stCxn id="131" idx="6"/>
              <a:endCxn id="124" idx="2"/>
            </p:cNvCxnSpPr>
            <p:nvPr/>
          </p:nvCxnSpPr>
          <p:spPr bwMode="auto">
            <a:xfrm>
              <a:off x="3577681" y="1594022"/>
              <a:ext cx="147003" cy="1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269333" y="2854832"/>
            <a:ext cx="4384264" cy="788966"/>
            <a:chOff x="194715" y="2453078"/>
            <a:chExt cx="4384264" cy="788966"/>
          </a:xfrm>
        </p:grpSpPr>
        <p:grpSp>
          <p:nvGrpSpPr>
            <p:cNvPr id="127" name="Group 126"/>
            <p:cNvGrpSpPr/>
            <p:nvPr/>
          </p:nvGrpSpPr>
          <p:grpSpPr>
            <a:xfrm>
              <a:off x="194715" y="2453078"/>
              <a:ext cx="2457796" cy="788966"/>
              <a:chOff x="62337" y="3325834"/>
              <a:chExt cx="2457796" cy="788966"/>
            </a:xfrm>
          </p:grpSpPr>
          <p:sp>
            <p:nvSpPr>
              <p:cNvPr id="133" name="Text Box 130"/>
              <p:cNvSpPr txBox="1">
                <a:spLocks noChangeArrowheads="1"/>
              </p:cNvSpPr>
              <p:nvPr/>
            </p:nvSpPr>
            <p:spPr bwMode="auto">
              <a:xfrm>
                <a:off x="62337" y="3325834"/>
                <a:ext cx="2457796" cy="7889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Arial Black" pitchFamily="34" charset="0"/>
                  </a:rPr>
                  <a:t>6a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. 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In-House Data </a:t>
                </a:r>
                <a:r>
                  <a:rPr lang="en-US" sz="1200" dirty="0">
                    <a:solidFill>
                      <a:srgbClr val="000000"/>
                    </a:solidFill>
                  </a:rPr>
                  <a:t>Capture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(Student Associates)</a:t>
                </a:r>
                <a:endParaRPr lang="en-US" sz="1100" dirty="0">
                  <a:solidFill>
                    <a:srgbClr val="000000"/>
                  </a:solidFill>
                </a:endParaRPr>
              </a:p>
              <a:p>
                <a:endParaRPr lang="en-US" sz="1200" dirty="0">
                  <a:solidFill>
                    <a:srgbClr val="000000"/>
                  </a:solidFill>
                </a:endParaRPr>
              </a:p>
              <a:p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1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448" y="3780909"/>
                <a:ext cx="247650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32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2837" y="3782497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3037" y="3782786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0652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0191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243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2652511" y="2566449"/>
              <a:ext cx="1926468" cy="534858"/>
              <a:chOff x="2652511" y="2566449"/>
              <a:chExt cx="1926468" cy="53485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118250" y="2566449"/>
                <a:ext cx="1460729" cy="534858"/>
                <a:chOff x="3656727" y="3937715"/>
                <a:chExt cx="1460729" cy="534858"/>
              </a:xfrm>
            </p:grpSpPr>
            <p:sp>
              <p:nvSpPr>
                <p:cNvPr id="131" name="Oval 126"/>
                <p:cNvSpPr>
                  <a:spLocks noChangeArrowheads="1"/>
                </p:cNvSpPr>
                <p:nvPr/>
              </p:nvSpPr>
              <p:spPr bwMode="auto">
                <a:xfrm>
                  <a:off x="3656727" y="3965735"/>
                  <a:ext cx="1460729" cy="50683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3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51405" y="3937715"/>
                  <a:ext cx="1253968" cy="52322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6b.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uided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D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ata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C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apture</a:t>
                  </a:r>
                  <a:endParaRPr lang="en-US" sz="900" dirty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cxnSp>
            <p:nvCxnSpPr>
              <p:cNvPr id="130" name="Straight Arrow Connector 129"/>
              <p:cNvCxnSpPr>
                <a:stCxn id="133" idx="3"/>
                <a:endCxn id="131" idx="2"/>
              </p:cNvCxnSpPr>
              <p:nvPr/>
            </p:nvCxnSpPr>
            <p:spPr bwMode="auto">
              <a:xfrm>
                <a:off x="2652511" y="2847561"/>
                <a:ext cx="465739" cy="32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p:cxnSp>
        <p:nvCxnSpPr>
          <p:cNvPr id="144" name="AutoShape 5"/>
          <p:cNvCxnSpPr>
            <a:cxnSpLocks noChangeShapeType="1"/>
          </p:cNvCxnSpPr>
          <p:nvPr/>
        </p:nvCxnSpPr>
        <p:spPr bwMode="auto">
          <a:xfrm>
            <a:off x="3576512" y="726966"/>
            <a:ext cx="595362" cy="15602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grpSp>
        <p:nvGrpSpPr>
          <p:cNvPr id="145" name="Group 144"/>
          <p:cNvGrpSpPr/>
          <p:nvPr/>
        </p:nvGrpSpPr>
        <p:grpSpPr>
          <a:xfrm>
            <a:off x="4231382" y="684128"/>
            <a:ext cx="1389479" cy="373062"/>
            <a:chOff x="4855886" y="1385868"/>
            <a:chExt cx="1389479" cy="373062"/>
          </a:xfrm>
        </p:grpSpPr>
        <p:sp>
          <p:nvSpPr>
            <p:cNvPr id="147" name="Oval 126"/>
            <p:cNvSpPr>
              <a:spLocks noChangeArrowheads="1"/>
            </p:cNvSpPr>
            <p:nvPr/>
          </p:nvSpPr>
          <p:spPr bwMode="auto">
            <a:xfrm>
              <a:off x="4855886" y="1385868"/>
              <a:ext cx="1389479" cy="37306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8" name="Text Box 127"/>
            <p:cNvSpPr txBox="1">
              <a:spLocks noChangeArrowheads="1"/>
            </p:cNvSpPr>
            <p:nvPr/>
          </p:nvSpPr>
          <p:spPr bwMode="auto">
            <a:xfrm>
              <a:off x="4989423" y="1425855"/>
              <a:ext cx="1060483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Arial Black" pitchFamily="34" charset="0"/>
                </a:rPr>
                <a:t>ThermoLit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cxnSp>
        <p:nvCxnSpPr>
          <p:cNvPr id="146" name="AutoShape 5"/>
          <p:cNvCxnSpPr>
            <a:cxnSpLocks noChangeShapeType="1"/>
          </p:cNvCxnSpPr>
          <p:nvPr/>
        </p:nvCxnSpPr>
        <p:spPr bwMode="auto">
          <a:xfrm>
            <a:off x="3577272" y="1247639"/>
            <a:ext cx="566267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143" name="Elbow Connector 142"/>
          <p:cNvCxnSpPr>
            <a:stCxn id="69" idx="3"/>
            <a:endCxn id="12" idx="2"/>
          </p:cNvCxnSpPr>
          <p:nvPr/>
        </p:nvCxnSpPr>
        <p:spPr bwMode="auto">
          <a:xfrm flipV="1">
            <a:off x="6047778" y="1371388"/>
            <a:ext cx="573963" cy="58179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-82323" y="3623846"/>
            <a:ext cx="25207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NIST Data Report</a:t>
            </a:r>
          </a:p>
        </p:txBody>
      </p:sp>
      <p:cxnSp>
        <p:nvCxnSpPr>
          <p:cNvPr id="154" name="AutoShape 166"/>
          <p:cNvCxnSpPr>
            <a:cxnSpLocks noChangeShapeType="1"/>
            <a:stCxn id="124" idx="4"/>
            <a:endCxn id="95" idx="0"/>
          </p:cNvCxnSpPr>
          <p:nvPr/>
        </p:nvCxnSpPr>
        <p:spPr bwMode="auto">
          <a:xfrm rot="5400000">
            <a:off x="3883907" y="2187221"/>
            <a:ext cx="612894" cy="322129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5" name="AutoShape 155"/>
          <p:cNvCxnSpPr>
            <a:cxnSpLocks noChangeShapeType="1"/>
            <a:stCxn id="131" idx="4"/>
            <a:endCxn id="95" idx="0"/>
          </p:cNvCxnSpPr>
          <p:nvPr/>
        </p:nvCxnSpPr>
        <p:spPr bwMode="auto">
          <a:xfrm rot="5400000">
            <a:off x="2950841" y="3131925"/>
            <a:ext cx="601256" cy="134352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2" name="Elbow Connector 151"/>
          <p:cNvCxnSpPr/>
          <p:nvPr/>
        </p:nvCxnSpPr>
        <p:spPr bwMode="auto">
          <a:xfrm flipV="1">
            <a:off x="5729737" y="3962400"/>
            <a:ext cx="892003" cy="260679"/>
          </a:xfrm>
          <a:prstGeom prst="bentConnector3">
            <a:avLst>
              <a:gd name="adj1" fmla="val 99089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7766390" y="5701623"/>
            <a:ext cx="1317521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</a:rPr>
              <a:t>End </a:t>
            </a:r>
            <a:r>
              <a:rPr lang="en-US" sz="1800" b="1" i="1" dirty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34488" y="2252230"/>
            <a:ext cx="44916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4488" y="4630760"/>
            <a:ext cx="44916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4556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15862" r="27500" b="8276"/>
          <a:stretch/>
        </p:blipFill>
        <p:spPr bwMode="auto">
          <a:xfrm>
            <a:off x="1638605" y="725013"/>
            <a:ext cx="5905500" cy="62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133" y="2398823"/>
            <a:ext cx="8201284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Reviewers will </a:t>
            </a:r>
            <a:r>
              <a:rPr lang="en-US" sz="2800" i="1" dirty="0" smtClean="0"/>
              <a:t>not</a:t>
            </a:r>
            <a:r>
              <a:rPr lang="en-US" sz="2800" dirty="0" smtClean="0"/>
              <a:t> carefully plot or review this data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32993" y="4054577"/>
            <a:ext cx="69335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 we see at the “Approve” stage?</a:t>
            </a:r>
          </a:p>
          <a:p>
            <a:r>
              <a:rPr lang="en-US" sz="2000" dirty="0" smtClean="0"/>
              <a:t>(In traditional peer review, these data are already accepted)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Many tables of experimental data look like this...(or worse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</a:rPr>
              <a:t>Background to what we do </a:t>
            </a:r>
            <a:r>
              <a:rPr lang="en-US" sz="2800" dirty="0" smtClean="0">
                <a:solidFill>
                  <a:srgbClr val="002060"/>
                </a:solidFill>
              </a:rPr>
              <a:t>within the NIST </a:t>
            </a:r>
            <a:r>
              <a:rPr lang="en-US" sz="2800" dirty="0">
                <a:solidFill>
                  <a:srgbClr val="002060"/>
                </a:solidFill>
              </a:rPr>
              <a:t>Thermodynamics Research Center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4492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Goal/Mission</a:t>
            </a:r>
            <a:r>
              <a:rPr lang="en-US" sz="2000" b="1" dirty="0">
                <a:solidFill>
                  <a:srgbClr val="002060"/>
                </a:solidFill>
              </a:rPr>
              <a:t>: Provide </a:t>
            </a:r>
            <a:r>
              <a:rPr lang="en-US" sz="2000" b="1" i="1" dirty="0">
                <a:solidFill>
                  <a:srgbClr val="002060"/>
                </a:solidFill>
              </a:rPr>
              <a:t>critically evaluated </a:t>
            </a:r>
            <a:r>
              <a:rPr lang="en-US" sz="2000" b="1" dirty="0" err="1">
                <a:solidFill>
                  <a:srgbClr val="002060"/>
                </a:solidFill>
              </a:rPr>
              <a:t>thermophysical</a:t>
            </a:r>
            <a:r>
              <a:rPr lang="en-US" sz="2000" b="1" dirty="0">
                <a:solidFill>
                  <a:srgbClr val="002060"/>
                </a:solidFill>
              </a:rPr>
              <a:t> and thermochemical property values of chemicals (and mixtures) for use by industry, academia, and other government agencies for…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Chemical process development &amp; optimization (including essentially all separation processes; distillation, crystallization, extraction)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Fundamental research into molecular properties (</a:t>
            </a:r>
            <a:r>
              <a:rPr lang="en-US" sz="1800" i="1" dirty="0">
                <a:solidFill>
                  <a:srgbClr val="002060"/>
                </a:solidFill>
              </a:rPr>
              <a:t>e.g</a:t>
            </a:r>
            <a:r>
              <a:rPr lang="en-US" sz="1800" dirty="0">
                <a:solidFill>
                  <a:srgbClr val="002060"/>
                </a:solidFill>
              </a:rPr>
              <a:t>., benchmark values for computational chemistry)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Regulatory decisions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Industrial applications (custody transfer, equipment validation, …)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Many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33538" y="485386"/>
            <a:ext cx="5939809" cy="4552950"/>
            <a:chOff x="1633538" y="1152525"/>
            <a:chExt cx="5939809" cy="45529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538" y="1152525"/>
              <a:ext cx="5876925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7192347" y="2761861"/>
              <a:ext cx="381000" cy="1066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12169" y="5145262"/>
            <a:ext cx="651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Viscosities for </a:t>
            </a:r>
            <a:r>
              <a:rPr lang="en-US" sz="1800" dirty="0"/>
              <a:t>a ternary mixture plotted as a function of temperature. Lines represent data of constant composition (isopleths).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91456" y="1433779"/>
            <a:ext cx="2400891" cy="980237"/>
            <a:chOff x="4791456" y="1433779"/>
            <a:chExt cx="2400891" cy="980237"/>
          </a:xfrm>
        </p:grpSpPr>
        <p:sp>
          <p:nvSpPr>
            <p:cNvPr id="2" name="TextBox 1"/>
            <p:cNvSpPr txBox="1"/>
            <p:nvPr/>
          </p:nvSpPr>
          <p:spPr>
            <a:xfrm>
              <a:off x="4791456" y="1433779"/>
              <a:ext cx="1660550" cy="923330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Erroneous column duplication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6452006" y="1895444"/>
              <a:ext cx="740341" cy="51857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53346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33893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32766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Compound </a:t>
            </a:r>
            <a:r>
              <a:rPr lang="en-US" dirty="0"/>
              <a:t>names were switched between low and </a:t>
            </a:r>
            <a:r>
              <a:rPr lang="en-US" dirty="0" smtClean="0"/>
              <a:t>high concentration </a:t>
            </a:r>
            <a:r>
              <a:rPr lang="en-US" dirty="0"/>
              <a:t>data tables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62200" y="3200400"/>
            <a:ext cx="3810000" cy="3311525"/>
            <a:chOff x="2362200" y="3200400"/>
            <a:chExt cx="3810000" cy="3311525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3962400"/>
              <a:ext cx="3276600" cy="254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4191000" y="4572000"/>
              <a:ext cx="1295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  <a:latin typeface="Arial Black" pitchFamily="34" charset="0"/>
                </a:rPr>
                <a:t>After </a:t>
              </a:r>
              <a:r>
                <a:rPr lang="en-US" dirty="0" smtClean="0">
                  <a:solidFill>
                    <a:srgbClr val="0033CC"/>
                  </a:solidFill>
                  <a:latin typeface="Arial Black" pitchFamily="34" charset="0"/>
                </a:rPr>
                <a:t>repair</a:t>
              </a:r>
              <a:endParaRPr lang="en-US" dirty="0">
                <a:solidFill>
                  <a:srgbClr val="0033CC"/>
                </a:solidFill>
                <a:latin typeface="Arial Black" pitchFamily="34" charset="0"/>
              </a:endParaRPr>
            </a:p>
          </p:txBody>
        </p:sp>
        <p:cxnSp>
          <p:nvCxnSpPr>
            <p:cNvPr id="35846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4953000" y="3429000"/>
              <a:ext cx="1219200" cy="762000"/>
            </a:xfrm>
            <a:prstGeom prst="straightConnector1">
              <a:avLst/>
            </a:prstGeom>
            <a:noFill/>
            <a:ln w="508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35847" name="Straight Arrow Connector 9"/>
            <p:cNvCxnSpPr>
              <a:cxnSpLocks noChangeShapeType="1"/>
            </p:cNvCxnSpPr>
            <p:nvPr/>
          </p:nvCxnSpPr>
          <p:spPr bwMode="auto">
            <a:xfrm>
              <a:off x="2362200" y="3276600"/>
              <a:ext cx="1219200" cy="1143000"/>
            </a:xfrm>
            <a:prstGeom prst="straightConnector1">
              <a:avLst/>
            </a:prstGeom>
            <a:noFill/>
            <a:ln w="50800" algn="ctr">
              <a:solidFill>
                <a:srgbClr val="0066FF"/>
              </a:solidFill>
              <a:round/>
              <a:headEnd/>
              <a:tailEnd type="arrow" w="med" len="med"/>
            </a:ln>
          </p:spPr>
        </p:cxnSp>
      </p:grpSp>
      <p:sp>
        <p:nvSpPr>
          <p:cNvPr id="3" name="TextBox 2"/>
          <p:cNvSpPr txBox="1"/>
          <p:nvPr/>
        </p:nvSpPr>
        <p:spPr>
          <a:xfrm>
            <a:off x="2514600" y="1447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as a function of mole fraction for a binary mixture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90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55" y="466407"/>
            <a:ext cx="5876290" cy="4553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6167" y="5107226"/>
            <a:ext cx="469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Densities </a:t>
            </a:r>
            <a:r>
              <a:rPr lang="en-US" dirty="0" smtClean="0"/>
              <a:t>for a binary </a:t>
            </a:r>
            <a:r>
              <a:rPr lang="en-US" dirty="0"/>
              <a:t>system </a:t>
            </a:r>
            <a:r>
              <a:rPr lang="en-US" dirty="0" smtClean="0"/>
              <a:t>are </a:t>
            </a:r>
            <a:r>
              <a:rPr lang="en-US" dirty="0"/>
              <a:t>shown as a function of temperature for twelve </a:t>
            </a:r>
            <a:r>
              <a:rPr lang="en-US" dirty="0" smtClean="0"/>
              <a:t>isopleths (compositions).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68265" y="1741556"/>
            <a:ext cx="1506931" cy="2311065"/>
            <a:chOff x="4868265" y="1741556"/>
            <a:chExt cx="1506931" cy="2311065"/>
          </a:xfrm>
        </p:grpSpPr>
        <p:sp>
          <p:nvSpPr>
            <p:cNvPr id="5" name="TextBox 4"/>
            <p:cNvSpPr txBox="1"/>
            <p:nvPr/>
          </p:nvSpPr>
          <p:spPr>
            <a:xfrm>
              <a:off x="4868265" y="1741556"/>
              <a:ext cx="1506931" cy="646331"/>
            </a:xfrm>
            <a:prstGeom prst="rect">
              <a:avLst/>
            </a:prstGeom>
            <a:solidFill>
              <a:srgbClr val="E5E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Fill-down error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>
              <a:off x="5621731" y="2387887"/>
              <a:ext cx="38404" cy="166473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5665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8"/>
          <p:cNvGrpSpPr>
            <a:grpSpLocks/>
          </p:cNvGrpSpPr>
          <p:nvPr/>
        </p:nvGrpSpPr>
        <p:grpSpPr bwMode="auto">
          <a:xfrm>
            <a:off x="381000" y="685800"/>
            <a:ext cx="3817938" cy="2971800"/>
            <a:chOff x="381000" y="1066800"/>
            <a:chExt cx="3818199" cy="2971800"/>
          </a:xfrm>
        </p:grpSpPr>
        <p:pic>
          <p:nvPicPr>
            <p:cNvPr id="3687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066800"/>
              <a:ext cx="3818199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3" name="Oval 2"/>
            <p:cNvSpPr>
              <a:spLocks noChangeArrowheads="1"/>
            </p:cNvSpPr>
            <p:nvPr/>
          </p:nvSpPr>
          <p:spPr bwMode="auto">
            <a:xfrm>
              <a:off x="3200400" y="1981200"/>
              <a:ext cx="457200" cy="381000"/>
            </a:xfrm>
            <a:prstGeom prst="ellips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66762" y="533400"/>
            <a:ext cx="35814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/>
              <a:t>Random </a:t>
            </a:r>
            <a:r>
              <a:rPr lang="en-US" sz="2400" dirty="0"/>
              <a:t>typing </a:t>
            </a:r>
            <a:r>
              <a:rPr lang="en-US" sz="2400" dirty="0" smtClean="0"/>
              <a:t>errors still happen…</a:t>
            </a:r>
            <a:endParaRPr lang="en-US" sz="2400" dirty="0"/>
          </a:p>
        </p:txBody>
      </p: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4999819" y="1360104"/>
            <a:ext cx="3976688" cy="3095625"/>
            <a:chOff x="4343400" y="2057400"/>
            <a:chExt cx="3977290" cy="3095625"/>
          </a:xfrm>
        </p:grpSpPr>
        <p:pic>
          <p:nvPicPr>
            <p:cNvPr id="368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2057400"/>
              <a:ext cx="3977290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Oval 5"/>
            <p:cNvSpPr>
              <a:spLocks noChangeArrowheads="1"/>
            </p:cNvSpPr>
            <p:nvPr/>
          </p:nvSpPr>
          <p:spPr bwMode="auto">
            <a:xfrm>
              <a:off x="6781800" y="4419600"/>
              <a:ext cx="457200" cy="381000"/>
            </a:xfrm>
            <a:prstGeom prst="ellips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352800"/>
            <a:ext cx="3810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Oval 9"/>
          <p:cNvSpPr>
            <a:spLocks noChangeArrowheads="1"/>
          </p:cNvSpPr>
          <p:nvPr/>
        </p:nvSpPr>
        <p:spPr bwMode="auto">
          <a:xfrm>
            <a:off x="3970338" y="4835525"/>
            <a:ext cx="457200" cy="3810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37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4854" y="975437"/>
            <a:ext cx="599798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Examples of problems found with TDE...</a:t>
            </a:r>
          </a:p>
          <a:p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We are looking for data consistency with…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Critically evaluated property data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iterature values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laws of science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28253" y="3856126"/>
            <a:ext cx="609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CC"/>
                </a:solidFill>
              </a:rPr>
              <a:t>Next few slides show figures generated by the </a:t>
            </a:r>
            <a:r>
              <a:rPr lang="en-US" sz="1800" b="1" dirty="0" smtClean="0">
                <a:solidFill>
                  <a:srgbClr val="0033CC"/>
                </a:solidFill>
              </a:rPr>
              <a:t>NIST </a:t>
            </a:r>
            <a:r>
              <a:rPr lang="en-US" sz="1800" b="1" dirty="0" err="1" smtClean="0">
                <a:solidFill>
                  <a:srgbClr val="0033CC"/>
                </a:solidFill>
              </a:rPr>
              <a:t>ThermoData</a:t>
            </a:r>
            <a:r>
              <a:rPr lang="en-US" sz="1800" b="1" dirty="0" smtClean="0">
                <a:solidFill>
                  <a:srgbClr val="0033CC"/>
                </a:solidFill>
              </a:rPr>
              <a:t> Engine (TDE) </a:t>
            </a:r>
            <a:r>
              <a:rPr lang="en-US" sz="1800" dirty="0" smtClean="0">
                <a:solidFill>
                  <a:srgbClr val="0033CC"/>
                </a:solidFill>
              </a:rPr>
              <a:t>software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253" y="4532059"/>
            <a:ext cx="609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CC"/>
                </a:solidFill>
              </a:rPr>
              <a:t>These are generated automatically when an inconsistency is detected</a:t>
            </a:r>
            <a:endParaRPr lang="en-US" sz="1800" b="1" dirty="0" smtClean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8253" y="5250911"/>
            <a:ext cx="6411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3CC"/>
                </a:solidFill>
              </a:rPr>
              <a:t>Inconsistencies are reviewed by NIST professionals (like me) and verified problems are included in a </a:t>
            </a:r>
            <a:r>
              <a:rPr lang="en-US" sz="1800" b="1" i="1" dirty="0" smtClean="0">
                <a:solidFill>
                  <a:srgbClr val="0033CC"/>
                </a:solidFill>
              </a:rPr>
              <a:t>NIST Data Report</a:t>
            </a:r>
            <a:r>
              <a:rPr lang="en-US" sz="1800" dirty="0" smtClean="0">
                <a:solidFill>
                  <a:srgbClr val="0033CC"/>
                </a:solidFill>
              </a:rPr>
              <a:t> provided to the Journals</a:t>
            </a:r>
          </a:p>
        </p:txBody>
      </p:sp>
    </p:spTree>
    <p:extLst>
      <p:ext uri="{BB962C8B-B14F-4D97-AF65-F5344CB8AC3E}">
        <p14:creationId xmlns:p14="http://schemas.microsoft.com/office/powerpoint/2010/main" val="237760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8689" y="1143000"/>
            <a:ext cx="9015311" cy="3541893"/>
            <a:chOff x="128689" y="766762"/>
            <a:chExt cx="9015311" cy="3541893"/>
          </a:xfrm>
        </p:grpSpPr>
        <p:pic>
          <p:nvPicPr>
            <p:cNvPr id="2" name="Picture 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89" y="766762"/>
              <a:ext cx="4545863" cy="3541892"/>
            </a:xfrm>
            <a:prstGeom prst="rect">
              <a:avLst/>
            </a:prstGeom>
          </p:spPr>
        </p:pic>
        <p:pic>
          <p:nvPicPr>
            <p:cNvPr id="3" name="Picture 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552" y="766763"/>
              <a:ext cx="4469448" cy="354189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366589" y="4763869"/>
            <a:ext cx="661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Vapor pressures </a:t>
            </a:r>
            <a:r>
              <a:rPr lang="en-US" sz="1800" dirty="0"/>
              <a:t>of </a:t>
            </a:r>
            <a:r>
              <a:rPr lang="en-US" sz="1800" dirty="0" err="1" smtClean="0"/>
              <a:t>diisopropyl</a:t>
            </a:r>
            <a:r>
              <a:rPr lang="en-US" sz="1800" dirty="0" smtClean="0"/>
              <a:t> </a:t>
            </a:r>
            <a:r>
              <a:rPr lang="en-US" sz="1800" dirty="0"/>
              <a:t>ether reported as part of vapor-liquid </a:t>
            </a:r>
            <a:r>
              <a:rPr lang="en-US" sz="1800" dirty="0" smtClean="0"/>
              <a:t>equilibrium (VLE) </a:t>
            </a:r>
            <a:r>
              <a:rPr lang="en-US" sz="1800" dirty="0"/>
              <a:t>studies for a series of binary </a:t>
            </a:r>
            <a:r>
              <a:rPr lang="en-US" sz="1800" dirty="0" smtClean="0"/>
              <a:t>mixtures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938528" y="5508345"/>
            <a:ext cx="449153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Note</a:t>
            </a:r>
            <a:r>
              <a:rPr lang="en-US" sz="1600" dirty="0" smtClean="0"/>
              <a:t>: If the endpoints (i.e. pure components) are wrong, the mixture data are certainly wrong…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Deviation plots (</a:t>
            </a:r>
            <a:r>
              <a:rPr lang="en-US" sz="2800" b="1" dirty="0">
                <a:solidFill>
                  <a:srgbClr val="002060"/>
                </a:solidFill>
              </a:rPr>
              <a:t>A</a:t>
            </a:r>
            <a:r>
              <a:rPr lang="en-US" sz="2800" dirty="0">
                <a:solidFill>
                  <a:srgbClr val="002060"/>
                </a:solidFill>
              </a:rPr>
              <a:t>, percentage; </a:t>
            </a:r>
            <a:r>
              <a:rPr lang="en-US" sz="2800" b="1" dirty="0">
                <a:solidFill>
                  <a:srgbClr val="002060"/>
                </a:solidFill>
              </a:rPr>
              <a:t>B</a:t>
            </a:r>
            <a:r>
              <a:rPr lang="en-US" sz="2800" dirty="0">
                <a:solidFill>
                  <a:srgbClr val="002060"/>
                </a:solidFill>
              </a:rPr>
              <a:t>, absolute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4" y="663880"/>
            <a:ext cx="4302301" cy="33448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25" y="1911028"/>
            <a:ext cx="4448912" cy="320929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25355" y="516960"/>
            <a:ext cx="6273047" cy="1597133"/>
            <a:chOff x="2225355" y="516960"/>
            <a:chExt cx="6273047" cy="1597133"/>
          </a:xfrm>
        </p:grpSpPr>
        <p:sp>
          <p:nvSpPr>
            <p:cNvPr id="5" name="TextBox 4"/>
            <p:cNvSpPr txBox="1"/>
            <p:nvPr/>
          </p:nvSpPr>
          <p:spPr>
            <a:xfrm>
              <a:off x="4651750" y="516960"/>
              <a:ext cx="3846652" cy="1200329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Submitted </a:t>
              </a:r>
              <a:r>
                <a:rPr lang="en-US" dirty="0"/>
                <a:t>viscosities for methyl </a:t>
              </a:r>
              <a:r>
                <a:rPr lang="en-US" dirty="0" err="1"/>
                <a:t>propanoate</a:t>
              </a:r>
              <a:r>
                <a:rPr lang="en-US" dirty="0"/>
                <a:t> (circled) relative to literature values reported by multiple researchers (black dots). </a:t>
              </a:r>
              <a:endParaRPr lang="en-US" dirty="0" smtClean="0"/>
            </a:p>
          </p:txBody>
        </p:sp>
        <p:cxnSp>
          <p:nvCxnSpPr>
            <p:cNvPr id="8" name="Straight Arrow Connector 7"/>
            <p:cNvCxnSpPr>
              <a:stCxn id="5" idx="1"/>
            </p:cNvCxnSpPr>
            <p:nvPr/>
          </p:nvCxnSpPr>
          <p:spPr bwMode="auto">
            <a:xfrm flipH="1">
              <a:off x="2225355" y="1117125"/>
              <a:ext cx="2426395" cy="10207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5" idx="1"/>
            </p:cNvCxnSpPr>
            <p:nvPr/>
          </p:nvCxnSpPr>
          <p:spPr bwMode="auto">
            <a:xfrm flipH="1">
              <a:off x="2545689" y="1117125"/>
              <a:ext cx="2106061" cy="99696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62001" y="3057754"/>
            <a:ext cx="3978324" cy="1610000"/>
            <a:chOff x="462001" y="3057754"/>
            <a:chExt cx="3978324" cy="1610000"/>
          </a:xfrm>
        </p:grpSpPr>
        <p:sp>
          <p:nvSpPr>
            <p:cNvPr id="13" name="Oval 12"/>
            <p:cNvSpPr/>
            <p:nvPr/>
          </p:nvSpPr>
          <p:spPr bwMode="auto">
            <a:xfrm>
              <a:off x="651053" y="3057754"/>
              <a:ext cx="3789272" cy="457919"/>
            </a:xfrm>
            <a:prstGeom prst="ellipse">
              <a:avLst/>
            </a:prstGeom>
            <a:noFill/>
            <a:ln w="317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001" y="4021423"/>
              <a:ext cx="1279017" cy="646331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Literature data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 bwMode="auto">
            <a:xfrm flipV="1">
              <a:off x="1101510" y="3423515"/>
              <a:ext cx="120128" cy="59790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94894" y="1674397"/>
            <a:ext cx="2148306" cy="1754326"/>
            <a:chOff x="594894" y="1674397"/>
            <a:chExt cx="2148306" cy="1754326"/>
          </a:xfrm>
        </p:grpSpPr>
        <p:sp>
          <p:nvSpPr>
            <p:cNvPr id="6" name="TextBox 5"/>
            <p:cNvSpPr txBox="1"/>
            <p:nvPr/>
          </p:nvSpPr>
          <p:spPr>
            <a:xfrm>
              <a:off x="594894" y="1674397"/>
              <a:ext cx="134363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  <a:r>
                <a:rPr lang="en-US" dirty="0" smtClean="0"/>
                <a:t>nly </a:t>
              </a:r>
              <a:r>
                <a:rPr lang="en-US" dirty="0"/>
                <a:t>literature </a:t>
              </a:r>
              <a:r>
                <a:rPr lang="en-US" dirty="0" smtClean="0"/>
                <a:t>value* </a:t>
              </a:r>
              <a:r>
                <a:rPr lang="en-US" dirty="0"/>
                <a:t>cited in the manuscript.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1741018" y="1674397"/>
              <a:ext cx="1002182" cy="439696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1905000" y="2362200"/>
            <a:ext cx="26798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* It was earlier work by the same author.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282401" y="4175312"/>
            <a:ext cx="4737240" cy="1708380"/>
            <a:chOff x="582129" y="2903866"/>
            <a:chExt cx="4737240" cy="1708380"/>
          </a:xfrm>
        </p:grpSpPr>
        <p:sp>
          <p:nvSpPr>
            <p:cNvPr id="28" name="Oval 27"/>
            <p:cNvSpPr/>
            <p:nvPr/>
          </p:nvSpPr>
          <p:spPr bwMode="auto">
            <a:xfrm>
              <a:off x="651052" y="2903866"/>
              <a:ext cx="4668317" cy="611808"/>
            </a:xfrm>
            <a:prstGeom prst="ellipse">
              <a:avLst/>
            </a:prstGeom>
            <a:noFill/>
            <a:ln w="317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2129" y="3965915"/>
              <a:ext cx="1279017" cy="646331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Literature data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29" idx="0"/>
            </p:cNvCxnSpPr>
            <p:nvPr/>
          </p:nvCxnSpPr>
          <p:spPr bwMode="auto">
            <a:xfrm flipV="1">
              <a:off x="1221638" y="3368007"/>
              <a:ext cx="120128" cy="59790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5616166" y="2551560"/>
            <a:ext cx="2686013" cy="1762474"/>
            <a:chOff x="5616166" y="2676529"/>
            <a:chExt cx="2686013" cy="1762474"/>
          </a:xfrm>
        </p:grpSpPr>
        <p:sp>
          <p:nvSpPr>
            <p:cNvPr id="3" name="TextBox 2"/>
            <p:cNvSpPr txBox="1"/>
            <p:nvPr/>
          </p:nvSpPr>
          <p:spPr>
            <a:xfrm>
              <a:off x="5616166" y="3515673"/>
              <a:ext cx="2686013" cy="923330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Submitted </a:t>
              </a:r>
              <a:r>
                <a:rPr lang="en-US" dirty="0"/>
                <a:t>viscosities </a:t>
              </a:r>
              <a:r>
                <a:rPr lang="en-US" dirty="0" smtClean="0"/>
                <a:t>for </a:t>
              </a:r>
            </a:p>
            <a:p>
              <a:pPr algn="ctr"/>
              <a:r>
                <a:rPr lang="en-US" dirty="0" smtClean="0"/>
                <a:t>(ethyl </a:t>
              </a:r>
              <a:r>
                <a:rPr lang="en-US" dirty="0" err="1"/>
                <a:t>propanoate</a:t>
              </a:r>
              <a:r>
                <a:rPr lang="en-US" dirty="0"/>
                <a:t> + cyclohexane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stCxn id="3" idx="0"/>
            </p:cNvCxnSpPr>
            <p:nvPr/>
          </p:nvCxnSpPr>
          <p:spPr bwMode="auto">
            <a:xfrm flipV="1">
              <a:off x="6959173" y="2676529"/>
              <a:ext cx="0" cy="839144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691286" y="4898807"/>
            <a:ext cx="2830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Article was rejected at the </a:t>
            </a:r>
            <a:r>
              <a:rPr lang="en-US" sz="2400" b="1" i="1" dirty="0" smtClean="0"/>
              <a:t>Approve</a:t>
            </a:r>
            <a:r>
              <a:rPr lang="en-US" sz="2400" dirty="0" smtClean="0"/>
              <a:t> stage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402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32" y="310197"/>
            <a:ext cx="6680835" cy="49803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55432" y="808672"/>
            <a:ext cx="2650808" cy="1477328"/>
            <a:chOff x="1555432" y="808672"/>
            <a:chExt cx="2650808" cy="1477328"/>
          </a:xfrm>
        </p:grpSpPr>
        <p:sp>
          <p:nvSpPr>
            <p:cNvPr id="4" name="TextBox 3"/>
            <p:cNvSpPr txBox="1"/>
            <p:nvPr/>
          </p:nvSpPr>
          <p:spPr>
            <a:xfrm>
              <a:off x="1555432" y="808672"/>
              <a:ext cx="2402091" cy="1477328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Densities </a:t>
              </a:r>
              <a:r>
                <a:rPr lang="en-US" dirty="0"/>
                <a:t>of acetone submitted as part of an extensive study of binary mixtures of involving </a:t>
              </a:r>
              <a:r>
                <a:rPr lang="en-US" dirty="0" smtClean="0"/>
                <a:t>acetone. 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 bwMode="auto">
            <a:xfrm>
              <a:off x="3957523" y="1547336"/>
              <a:ext cx="248717" cy="574072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32537" y="3130906"/>
            <a:ext cx="5453786" cy="1694016"/>
            <a:chOff x="332537" y="3130906"/>
            <a:chExt cx="5453786" cy="1694016"/>
          </a:xfrm>
        </p:grpSpPr>
        <p:sp>
          <p:nvSpPr>
            <p:cNvPr id="3" name="TextBox 2"/>
            <p:cNvSpPr txBox="1"/>
            <p:nvPr/>
          </p:nvSpPr>
          <p:spPr>
            <a:xfrm>
              <a:off x="332537" y="4178591"/>
              <a:ext cx="3156814" cy="646331"/>
            </a:xfrm>
            <a:prstGeom prst="rect">
              <a:avLst/>
            </a:prstGeom>
            <a:solidFill>
              <a:srgbClr val="E5E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Literature data: Black and orange dots.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1910944" y="3130906"/>
              <a:ext cx="971245" cy="1047685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3" idx="3"/>
            </p:cNvCxnSpPr>
            <p:nvPr/>
          </p:nvCxnSpPr>
          <p:spPr bwMode="auto">
            <a:xfrm flipV="1">
              <a:off x="3489351" y="3291841"/>
              <a:ext cx="2296972" cy="1209916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5020207" y="1178139"/>
            <a:ext cx="181051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High-temperature region of large uncertainty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2610" y="5353900"/>
            <a:ext cx="5435193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data were in the high-temperature region, no inconsistency would have been noted.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2944" y="3639981"/>
            <a:ext cx="365992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Inconsistency detection is non-trivial and well targeted</a:t>
            </a:r>
          </a:p>
        </p:txBody>
      </p:sp>
    </p:spTree>
    <p:extLst>
      <p:ext uri="{BB962C8B-B14F-4D97-AF65-F5344CB8AC3E}">
        <p14:creationId xmlns:p14="http://schemas.microsoft.com/office/powerpoint/2010/main" val="642091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82051"/>
            <a:ext cx="7353300" cy="3788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683204"/>
            <a:ext cx="7067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A VLE </a:t>
            </a:r>
            <a:r>
              <a:rPr lang="en-US" sz="1400" dirty="0"/>
              <a:t>quality assessment algorithm </a:t>
            </a:r>
            <a:r>
              <a:rPr lang="en-US" sz="1400" dirty="0" smtClean="0"/>
              <a:t>was developed and implemented in TDE*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Five thermodynamic consistency tests are applied (Gibbs-</a:t>
            </a:r>
            <a:r>
              <a:rPr lang="en-US" sz="1400" dirty="0" err="1" smtClean="0"/>
              <a:t>Duhem</a:t>
            </a:r>
            <a:r>
              <a:rPr lang="en-US" sz="1400" dirty="0" smtClean="0"/>
              <a:t> equation requirements + vapor pressure consistency at endpoints)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Plots of test results are output automatically by TDE for all reported VLE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975" y="445006"/>
            <a:ext cx="717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Vapor-liquid equilibrium (VLE) </a:t>
            </a:r>
            <a:r>
              <a:rPr lang="en-US" sz="2000" b="1" dirty="0">
                <a:solidFill>
                  <a:srgbClr val="002060"/>
                </a:solidFill>
              </a:rPr>
              <a:t>quality </a:t>
            </a:r>
            <a:r>
              <a:rPr lang="en-US" sz="2000" b="1" dirty="0" smtClean="0">
                <a:solidFill>
                  <a:srgbClr val="002060"/>
                </a:solidFill>
              </a:rPr>
              <a:t>assessment in </a:t>
            </a:r>
            <a:r>
              <a:rPr lang="en-US" sz="2000" b="1" dirty="0">
                <a:solidFill>
                  <a:srgbClr val="002060"/>
                </a:solidFill>
              </a:rPr>
              <a:t>TDE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95326" y="1388666"/>
            <a:ext cx="2592376" cy="523220"/>
            <a:chOff x="2779204" y="1733702"/>
            <a:chExt cx="2592376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2779204" y="1733702"/>
              <a:ext cx="2592376" cy="523220"/>
            </a:xfrm>
            <a:prstGeom prst="rect">
              <a:avLst/>
            </a:prstGeom>
            <a:solidFill>
              <a:srgbClr val="E5EFFF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Liquid-phase compositions</a:t>
              </a:r>
            </a:p>
            <a:p>
              <a:pPr marL="285750" indent="-285750">
                <a:buFont typeface="Courier New" pitchFamily="49" charset="0"/>
                <a:buChar char="o"/>
              </a:pPr>
              <a:r>
                <a:rPr lang="en-US" sz="1400" dirty="0" smtClean="0"/>
                <a:t>Gas-phase compositions</a:t>
              </a:r>
              <a:endParaRPr lang="en-US" sz="1400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 flipH="1">
              <a:off x="2885846" y="1841692"/>
              <a:ext cx="45719" cy="45719"/>
            </a:xfrm>
            <a:prstGeom prst="ellipse">
              <a:avLst/>
            </a:prstGeom>
            <a:solidFill>
              <a:schemeClr val="accent4">
                <a:lumMod val="95000"/>
                <a:lumOff val="5000"/>
              </a:schemeClr>
            </a:solidFill>
            <a:ln w="508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1542" y="3003577"/>
            <a:ext cx="2042008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Compositions for the liquid and gas phase were erroneously switched in the submitted data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312546" y="2632251"/>
            <a:ext cx="735710" cy="37132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895600" y="1217476"/>
            <a:ext cx="1960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System</a:t>
            </a:r>
            <a:r>
              <a:rPr lang="en-US" sz="1400" dirty="0" smtClean="0"/>
              <a:t>: </a:t>
            </a:r>
            <a:r>
              <a:rPr lang="en-US" sz="1400" dirty="0" err="1"/>
              <a:t>p</a:t>
            </a:r>
            <a:r>
              <a:rPr lang="en-US" sz="1400" dirty="0" err="1" smtClean="0"/>
              <a:t>yrrolidine</a:t>
            </a:r>
            <a:r>
              <a:rPr lang="en-US" sz="1400" dirty="0" smtClean="0"/>
              <a:t> + water</a:t>
            </a:r>
          </a:p>
          <a:p>
            <a:endParaRPr lang="en-US" sz="1400" dirty="0"/>
          </a:p>
          <a:p>
            <a:r>
              <a:rPr lang="en-US" sz="1400" b="1" dirty="0" smtClean="0"/>
              <a:t>Data type</a:t>
            </a:r>
            <a:r>
              <a:rPr lang="en-US" sz="1400" dirty="0" smtClean="0"/>
              <a:t>: pressure, temperature, composition of </a:t>
            </a:r>
          </a:p>
          <a:p>
            <a:r>
              <a:rPr lang="en-US" sz="1400" dirty="0" smtClean="0"/>
              <a:t>gas &amp; liquid (“</a:t>
            </a:r>
            <a:r>
              <a:rPr lang="en-US" sz="1400" dirty="0" err="1" smtClean="0"/>
              <a:t>pTxy</a:t>
            </a:r>
            <a:r>
              <a:rPr lang="en-US" sz="1400" dirty="0" smtClean="0"/>
              <a:t>”)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98852" y="5812492"/>
            <a:ext cx="8206108" cy="523220"/>
          </a:xfrm>
          <a:prstGeom prst="rect">
            <a:avLst/>
          </a:prstGeom>
          <a:solidFill>
            <a:srgbClr val="E5E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 J.-W. Kang, V. </a:t>
            </a:r>
            <a:r>
              <a:rPr lang="en-US" sz="1400" dirty="0" err="1" smtClean="0"/>
              <a:t>Diky</a:t>
            </a:r>
            <a:r>
              <a:rPr lang="en-US" sz="1400" dirty="0" smtClean="0"/>
              <a:t>, R.D</a:t>
            </a:r>
            <a:r>
              <a:rPr lang="en-US" sz="1400" dirty="0"/>
              <a:t>. </a:t>
            </a:r>
            <a:r>
              <a:rPr lang="en-US" sz="1400" dirty="0" smtClean="0"/>
              <a:t>Chirico, J.W</a:t>
            </a:r>
            <a:r>
              <a:rPr lang="en-US" sz="1400" dirty="0"/>
              <a:t>. </a:t>
            </a:r>
            <a:r>
              <a:rPr lang="en-US" sz="1400" dirty="0" smtClean="0"/>
              <a:t>Magee, C.D</a:t>
            </a:r>
            <a:r>
              <a:rPr lang="en-US" sz="1400" dirty="0"/>
              <a:t>. </a:t>
            </a:r>
            <a:r>
              <a:rPr lang="en-US" sz="1400" dirty="0" err="1" smtClean="0"/>
              <a:t>Muzny</a:t>
            </a:r>
            <a:r>
              <a:rPr lang="en-US" sz="1400" dirty="0" smtClean="0"/>
              <a:t>, I. </a:t>
            </a:r>
            <a:r>
              <a:rPr lang="en-US" sz="1400" dirty="0" err="1" smtClean="0"/>
              <a:t>Abdulagatov</a:t>
            </a:r>
            <a:r>
              <a:rPr lang="en-US" sz="1400" dirty="0" smtClean="0"/>
              <a:t>, A.F</a:t>
            </a:r>
            <a:r>
              <a:rPr lang="en-US" sz="1400" dirty="0"/>
              <a:t>. </a:t>
            </a:r>
            <a:r>
              <a:rPr lang="en-US" sz="1400" dirty="0" err="1" smtClean="0"/>
              <a:t>Kazakov</a:t>
            </a:r>
            <a:r>
              <a:rPr lang="en-US" sz="1400" dirty="0" smtClean="0"/>
              <a:t>, M. </a:t>
            </a:r>
            <a:r>
              <a:rPr lang="en-US" sz="1400" dirty="0" err="1" smtClean="0"/>
              <a:t>Frenkel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i="1" dirty="0" smtClean="0"/>
              <a:t>J</a:t>
            </a:r>
            <a:r>
              <a:rPr lang="en-US" sz="1400" i="1" dirty="0"/>
              <a:t>. Chem. Eng. Data </a:t>
            </a:r>
            <a:r>
              <a:rPr lang="en-US" sz="1400" b="1" dirty="0"/>
              <a:t>2010, </a:t>
            </a:r>
            <a:r>
              <a:rPr lang="en-US" sz="1400" i="1" dirty="0"/>
              <a:t>55, </a:t>
            </a:r>
            <a:r>
              <a:rPr lang="en-US" sz="1400" dirty="0"/>
              <a:t>3631–3640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5294" y="3230940"/>
            <a:ext cx="2789376" cy="1569660"/>
          </a:xfrm>
          <a:prstGeom prst="rect">
            <a:avLst/>
          </a:prstGeom>
          <a:solidFill>
            <a:srgbClr val="CC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Problem was fixed at the </a:t>
            </a:r>
            <a:r>
              <a:rPr lang="en-US" sz="2400" b="1" i="1" dirty="0" smtClean="0"/>
              <a:t>Approve</a:t>
            </a:r>
            <a:r>
              <a:rPr lang="en-US" sz="2400" dirty="0" smtClean="0"/>
              <a:t> stage </a:t>
            </a:r>
            <a:r>
              <a:rPr lang="en-US" sz="2400" u="sng" dirty="0" smtClean="0"/>
              <a:t>before</a:t>
            </a:r>
            <a:r>
              <a:rPr lang="en-US" sz="2400" dirty="0" smtClean="0"/>
              <a:t> publication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4536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" y="1968840"/>
            <a:ext cx="6528435" cy="380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270" y="685800"/>
            <a:ext cx="836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Approximately </a:t>
            </a:r>
            <a:r>
              <a:rPr lang="en-US" sz="2000" dirty="0" smtClean="0"/>
              <a:t>⅓ of </a:t>
            </a:r>
            <a:r>
              <a:rPr lang="en-US" sz="2000" dirty="0"/>
              <a:t>articles that reach the </a:t>
            </a:r>
            <a:r>
              <a:rPr lang="en-US" sz="2000" dirty="0" smtClean="0"/>
              <a:t>“approve” stage are </a:t>
            </a:r>
            <a:r>
              <a:rPr lang="en-US" sz="2000" dirty="0"/>
              <a:t>found to contain significant problems that require further revision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732" y="1565990"/>
            <a:ext cx="836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is the distribution of problems within that one third...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21250" y="5684707"/>
            <a:ext cx="6771405" cy="769441"/>
          </a:xfrm>
          <a:prstGeom prst="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Problems found and corrected every year: </a:t>
            </a:r>
            <a:r>
              <a:rPr lang="en-US" sz="2400" b="1" dirty="0" smtClean="0"/>
              <a:t>≈ 500</a:t>
            </a:r>
          </a:p>
          <a:p>
            <a:pPr algn="ctr"/>
            <a:r>
              <a:rPr lang="en-US" sz="2000" dirty="0" smtClean="0"/>
              <a:t>(often more than 1 problem/manuscript)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635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Scope of the Experimental Data </a:t>
            </a:r>
            <a:r>
              <a:rPr lang="en-US" sz="2800" dirty="0" smtClean="0"/>
              <a:t>Considered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1"/>
            <a:ext cx="7620000" cy="51779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/>
              <a:t>Essentially all thermodynamic and transport properties are </a:t>
            </a:r>
            <a:r>
              <a:rPr lang="en-US" dirty="0" smtClean="0"/>
              <a:t>considered</a:t>
            </a:r>
          </a:p>
          <a:p>
            <a:pPr lvl="1">
              <a:spcBef>
                <a:spcPts val="800"/>
              </a:spcBef>
            </a:pPr>
            <a:r>
              <a:rPr lang="en-US" b="1" dirty="0" smtClean="0"/>
              <a:t>Thermodynamic</a:t>
            </a:r>
            <a:r>
              <a:rPr lang="en-US" dirty="0"/>
              <a:t>: densities, vapor pressures, heat capacities, critical properties, phase-transition properties, enthalpies of combustion/reaction, sound speed, </a:t>
            </a:r>
            <a:r>
              <a:rPr lang="en-US" dirty="0" smtClean="0"/>
              <a:t>etc.</a:t>
            </a:r>
          </a:p>
          <a:p>
            <a:pPr lvl="1">
              <a:spcBef>
                <a:spcPts val="800"/>
              </a:spcBef>
            </a:pPr>
            <a:r>
              <a:rPr lang="en-US" b="1" dirty="0" smtClean="0"/>
              <a:t>Phase </a:t>
            </a:r>
            <a:r>
              <a:rPr lang="en-US" b="1" dirty="0"/>
              <a:t>Equilibria</a:t>
            </a:r>
            <a:r>
              <a:rPr lang="en-US" dirty="0"/>
              <a:t>: vapor-liquid, liquid-liquid, </a:t>
            </a:r>
            <a:r>
              <a:rPr lang="en-US" dirty="0" smtClean="0"/>
              <a:t>solid-liquid</a:t>
            </a:r>
          </a:p>
          <a:p>
            <a:pPr lvl="2">
              <a:spcBef>
                <a:spcPts val="800"/>
              </a:spcBef>
            </a:pPr>
            <a:r>
              <a:rPr lang="en-US" dirty="0" smtClean="0"/>
              <a:t>VLE </a:t>
            </a:r>
            <a:r>
              <a:rPr lang="en-US" dirty="0"/>
              <a:t>(</a:t>
            </a:r>
            <a:r>
              <a:rPr lang="en-US" i="1" dirty="0" err="1"/>
              <a:t>pTxy</a:t>
            </a:r>
            <a:r>
              <a:rPr lang="en-US" i="1" dirty="0"/>
              <a:t>, </a:t>
            </a:r>
            <a:r>
              <a:rPr lang="en-US" i="1" dirty="0" err="1"/>
              <a:t>pTx</a:t>
            </a:r>
            <a:r>
              <a:rPr lang="en-US" i="1" dirty="0"/>
              <a:t>, </a:t>
            </a:r>
            <a:r>
              <a:rPr lang="en-US" i="1" dirty="0" err="1"/>
              <a:t>Txy</a:t>
            </a:r>
            <a:r>
              <a:rPr lang="en-US" i="1" dirty="0"/>
              <a:t>, etc</a:t>
            </a:r>
            <a:r>
              <a:rPr lang="en-US" dirty="0"/>
              <a:t>.), LLE, SLE, </a:t>
            </a:r>
            <a:r>
              <a:rPr lang="en-US" dirty="0" err="1"/>
              <a:t>solubilities</a:t>
            </a:r>
            <a:r>
              <a:rPr lang="en-US" dirty="0"/>
              <a:t>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</a:p>
          <a:p>
            <a:pPr lvl="1">
              <a:spcBef>
                <a:spcPts val="800"/>
              </a:spcBef>
            </a:pPr>
            <a:r>
              <a:rPr lang="en-US" b="1" dirty="0" smtClean="0"/>
              <a:t>Transport</a:t>
            </a:r>
            <a:r>
              <a:rPr lang="en-US" dirty="0"/>
              <a:t>: viscosities, thermal conductivities, electrolytic conductivity, </a:t>
            </a:r>
            <a:r>
              <a:rPr lang="en-US" i="1" dirty="0" smtClean="0"/>
              <a:t>etc.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Properties </a:t>
            </a:r>
            <a:r>
              <a:rPr lang="en-US" dirty="0"/>
              <a:t>in </a:t>
            </a:r>
            <a:r>
              <a:rPr lang="en-US" dirty="0" smtClean="0"/>
              <a:t>gas</a:t>
            </a:r>
            <a:r>
              <a:rPr lang="en-US" dirty="0"/>
              <a:t>, liquid, crystal, </a:t>
            </a:r>
            <a:r>
              <a:rPr lang="en-US" dirty="0" smtClean="0"/>
              <a:t>glasses, multiphase </a:t>
            </a:r>
            <a:r>
              <a:rPr lang="en-US" dirty="0" err="1" smtClean="0"/>
              <a:t>equilbrium</a:t>
            </a:r>
            <a:r>
              <a:rPr lang="en-US" dirty="0" smtClean="0"/>
              <a:t>, </a:t>
            </a:r>
            <a:r>
              <a:rPr lang="en-US" i="1" dirty="0" smtClean="0"/>
              <a:t>etc.</a:t>
            </a:r>
            <a:endParaRPr lang="en-US" i="1" dirty="0"/>
          </a:p>
          <a:p>
            <a:pPr>
              <a:spcBef>
                <a:spcPts val="800"/>
              </a:spcBef>
            </a:pPr>
            <a:r>
              <a:rPr lang="en-US" dirty="0" smtClean="0"/>
              <a:t>Properties </a:t>
            </a:r>
            <a:r>
              <a:rPr lang="en-US" dirty="0"/>
              <a:t>of reactions are included (combustion &amp; solution </a:t>
            </a:r>
            <a:r>
              <a:rPr lang="en-US" dirty="0" err="1"/>
              <a:t>calorimetry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Properties </a:t>
            </a:r>
            <a:r>
              <a:rPr lang="en-US" dirty="0"/>
              <a:t>of mostly organic and organic-like compounds with unique molecular and elemental composition, and no overall charge are considered (</a:t>
            </a:r>
            <a:r>
              <a:rPr lang="en-US" i="1" dirty="0"/>
              <a:t>at this time</a:t>
            </a:r>
            <a:r>
              <a:rPr lang="en-US" dirty="0"/>
              <a:t>)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rgbClr val="FF0000"/>
                </a:solidFill>
              </a:rPr>
              <a:t>This </a:t>
            </a:r>
            <a:r>
              <a:rPr lang="en-US" dirty="0" smtClean="0">
                <a:solidFill>
                  <a:srgbClr val="FF0000"/>
                </a:solidFill>
              </a:rPr>
              <a:t>means…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polymers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properties of ions (i.e., acid dissociation constants)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biological systems (i.e., binding constants, protein folding transitions, etc.)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clathrates</a:t>
            </a:r>
            <a:r>
              <a:rPr lang="en-US" dirty="0">
                <a:solidFill>
                  <a:srgbClr val="FF0000"/>
                </a:solidFill>
              </a:rPr>
              <a:t> (i.e., materials that do not have unique elemental compositions)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yes </a:t>
            </a:r>
            <a:r>
              <a:rPr lang="en-US" dirty="0"/>
              <a:t>for properties of ionic liquids, salt solutions,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>
            <a:stCxn id="18" idx="2"/>
            <a:endCxn id="97" idx="0"/>
          </p:cNvCxnSpPr>
          <p:nvPr/>
        </p:nvCxnSpPr>
        <p:spPr bwMode="auto">
          <a:xfrm>
            <a:off x="2571432" y="2083992"/>
            <a:ext cx="7931" cy="24066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Rounded Rectangle 3"/>
          <p:cNvSpPr/>
          <p:nvPr/>
        </p:nvSpPr>
        <p:spPr>
          <a:xfrm>
            <a:off x="43169" y="2758242"/>
            <a:ext cx="9024631" cy="1178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ounded Rectangle 10"/>
          <p:cNvSpPr/>
          <p:nvPr/>
        </p:nvSpPr>
        <p:spPr>
          <a:xfrm>
            <a:off x="39322" y="5432375"/>
            <a:ext cx="5599478" cy="892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" name="Rounded Rectangle 11"/>
          <p:cNvSpPr/>
          <p:nvPr/>
        </p:nvSpPr>
        <p:spPr>
          <a:xfrm>
            <a:off x="4172634" y="557433"/>
            <a:ext cx="4898213" cy="813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mpd="thickThin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6964850" y="3401396"/>
            <a:ext cx="1539553" cy="484804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580" y="3378369"/>
            <a:ext cx="214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NIST/TRC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SOURCE</a:t>
            </a:r>
            <a:r>
              <a:rPr lang="en-US" sz="1100" dirty="0" smtClean="0">
                <a:solidFill>
                  <a:srgbClr val="000000"/>
                </a:solidFill>
              </a:rPr>
              <a:t>  Database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15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019" y="289560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25088" y="2134459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Reject</a:t>
            </a:r>
            <a:endParaRPr lang="en-US" sz="1100" b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65592" y="990600"/>
            <a:ext cx="2011680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US" sz="1100" dirty="0" smtClean="0">
                <a:solidFill>
                  <a:srgbClr val="000000"/>
                </a:solidFill>
              </a:rPr>
              <a:t>. Article Preparation and Submission (Article </a:t>
            </a:r>
            <a:r>
              <a:rPr lang="en-US" sz="1100" dirty="0">
                <a:solidFill>
                  <a:srgbClr val="000000"/>
                </a:solidFill>
              </a:rPr>
              <a:t>Authors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65592" y="1822382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3</a:t>
            </a:r>
            <a:r>
              <a:rPr lang="en-US" sz="1100" dirty="0" smtClean="0">
                <a:solidFill>
                  <a:srgbClr val="000000"/>
                </a:solidFill>
              </a:rPr>
              <a:t>. Journals (Editors)</a:t>
            </a: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47800" y="1481869"/>
            <a:ext cx="2286001" cy="190500"/>
            <a:chOff x="1447800" y="1891101"/>
            <a:chExt cx="2286001" cy="190500"/>
          </a:xfrm>
        </p:grpSpPr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447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485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485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485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485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485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676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1714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1714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714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714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1714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9050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9431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19431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19431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9431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19431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1336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21717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>
              <a:off x="21717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21717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21717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>
              <a:off x="21717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28956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9337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9337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9337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29337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9337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31242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>
              <a:off x="31623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2" name="Line 40"/>
            <p:cNvSpPr>
              <a:spLocks noChangeShapeType="1"/>
            </p:cNvSpPr>
            <p:nvPr/>
          </p:nvSpPr>
          <p:spPr bwMode="auto">
            <a:xfrm>
              <a:off x="31623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Line 41"/>
            <p:cNvSpPr>
              <a:spLocks noChangeShapeType="1"/>
            </p:cNvSpPr>
            <p:nvPr/>
          </p:nvSpPr>
          <p:spPr bwMode="auto">
            <a:xfrm>
              <a:off x="31623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4" name="Line 42"/>
            <p:cNvSpPr>
              <a:spLocks noChangeShapeType="1"/>
            </p:cNvSpPr>
            <p:nvPr/>
          </p:nvSpPr>
          <p:spPr bwMode="auto">
            <a:xfrm>
              <a:off x="31623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5" name="Line 43"/>
            <p:cNvSpPr>
              <a:spLocks noChangeShapeType="1"/>
            </p:cNvSpPr>
            <p:nvPr/>
          </p:nvSpPr>
          <p:spPr bwMode="auto">
            <a:xfrm>
              <a:off x="31623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352800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7" name="Line 45"/>
            <p:cNvSpPr>
              <a:spLocks noChangeShapeType="1"/>
            </p:cNvSpPr>
            <p:nvPr/>
          </p:nvSpPr>
          <p:spPr bwMode="auto">
            <a:xfrm>
              <a:off x="3390900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90900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9" name="Line 47"/>
            <p:cNvSpPr>
              <a:spLocks noChangeShapeType="1"/>
            </p:cNvSpPr>
            <p:nvPr/>
          </p:nvSpPr>
          <p:spPr bwMode="auto">
            <a:xfrm>
              <a:off x="3390900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390900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390900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3581401" y="1891101"/>
              <a:ext cx="152400" cy="190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619501" y="1924438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4" name="Line 52"/>
            <p:cNvSpPr>
              <a:spLocks noChangeShapeType="1"/>
            </p:cNvSpPr>
            <p:nvPr/>
          </p:nvSpPr>
          <p:spPr bwMode="auto">
            <a:xfrm>
              <a:off x="3619501" y="1954601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3619501" y="1984763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3619501" y="204667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3619501" y="2014926"/>
              <a:ext cx="7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68" name="Text Box 152"/>
          <p:cNvSpPr txBox="1">
            <a:spLocks noChangeArrowheads="1"/>
          </p:cNvSpPr>
          <p:nvPr/>
        </p:nvSpPr>
        <p:spPr bwMode="auto">
          <a:xfrm>
            <a:off x="4185098" y="1063823"/>
            <a:ext cx="2291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</a:rPr>
              <a:t>NIST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</a:rPr>
              <a:t>Literature Report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416269" y="1737742"/>
            <a:ext cx="1631509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4</a:t>
            </a:r>
            <a:r>
              <a:rPr lang="en-US" sz="1100" dirty="0" smtClean="0">
                <a:solidFill>
                  <a:srgbClr val="000000"/>
                </a:solidFill>
              </a:rPr>
              <a:t>. Traditional Peer Review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72" name="Flowchart: Decision 71"/>
          <p:cNvSpPr/>
          <p:nvPr/>
        </p:nvSpPr>
        <p:spPr bwMode="auto">
          <a:xfrm>
            <a:off x="1760277" y="2209800"/>
            <a:ext cx="1622310" cy="355710"/>
          </a:xfrm>
          <a:prstGeom prst="flowChartDecision">
            <a:avLst/>
          </a:prstGeom>
          <a:solidFill>
            <a:srgbClr val="FFFF99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2468" y="2267619"/>
            <a:ext cx="857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 Black" pitchFamily="34" charset="0"/>
              </a:rPr>
              <a:t>5</a:t>
            </a:r>
            <a:r>
              <a:rPr lang="en-US" sz="1100" b="1" i="1" dirty="0" smtClean="0"/>
              <a:t>. Decision</a:t>
            </a:r>
            <a:endParaRPr lang="en-US" sz="1100" b="1" i="1" dirty="0"/>
          </a:p>
        </p:txBody>
      </p:sp>
      <p:cxnSp>
        <p:nvCxnSpPr>
          <p:cNvPr id="74" name="Straight Arrow Connector 73"/>
          <p:cNvCxnSpPr>
            <a:stCxn id="72" idx="1"/>
            <a:endCxn id="163" idx="3"/>
          </p:cNvCxnSpPr>
          <p:nvPr/>
        </p:nvCxnSpPr>
        <p:spPr bwMode="auto">
          <a:xfrm flipH="1">
            <a:off x="783650" y="2387655"/>
            <a:ext cx="976627" cy="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/>
          <p:cNvCxnSpPr>
            <a:stCxn id="95" idx="2"/>
            <a:endCxn id="97" idx="0"/>
          </p:cNvCxnSpPr>
          <p:nvPr/>
        </p:nvCxnSpPr>
        <p:spPr bwMode="auto">
          <a:xfrm flipH="1">
            <a:off x="2579363" y="4365927"/>
            <a:ext cx="341" cy="1247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6553200" y="3367642"/>
            <a:ext cx="411650" cy="276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1565592" y="473119"/>
            <a:ext cx="2011680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1. </a:t>
            </a:r>
            <a:r>
              <a:rPr lang="en-US" sz="1100" dirty="0" smtClean="0">
                <a:solidFill>
                  <a:srgbClr val="000000"/>
                </a:solidFill>
              </a:rPr>
              <a:t>Experiment Planning 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(Article Authors</a:t>
            </a: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)</a:t>
            </a:r>
          </a:p>
        </p:txBody>
      </p:sp>
      <p:cxnSp>
        <p:nvCxnSpPr>
          <p:cNvPr id="80" name="Straight Arrow Connector 79"/>
          <p:cNvCxnSpPr>
            <a:stCxn id="79" idx="2"/>
            <a:endCxn id="17" idx="0"/>
          </p:cNvCxnSpPr>
          <p:nvPr/>
        </p:nvCxnSpPr>
        <p:spPr bwMode="auto">
          <a:xfrm>
            <a:off x="2571432" y="904006"/>
            <a:ext cx="0" cy="86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964021" y="1688463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Reject</a:t>
            </a:r>
            <a:endParaRPr lang="en-US" sz="1100" b="1" dirty="0"/>
          </a:p>
        </p:txBody>
      </p:sp>
      <p:cxnSp>
        <p:nvCxnSpPr>
          <p:cNvPr id="82" name="Straight Arrow Connector 81"/>
          <p:cNvCxnSpPr>
            <a:stCxn id="18" idx="1"/>
            <a:endCxn id="83" idx="3"/>
          </p:cNvCxnSpPr>
          <p:nvPr/>
        </p:nvCxnSpPr>
        <p:spPr bwMode="auto">
          <a:xfrm flipH="1" flipV="1">
            <a:off x="782525" y="1953058"/>
            <a:ext cx="783067" cy="1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33363" y="1822123"/>
            <a:ext cx="44916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-14988" y="725269"/>
            <a:ext cx="1538988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</a:rPr>
              <a:t>Start </a:t>
            </a:r>
            <a:r>
              <a:rPr lang="en-US" sz="1800" b="1" i="1" dirty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</a:rPr>
              <a:t>process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2571432" y="2565510"/>
            <a:ext cx="1" cy="1927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5676596" y="637429"/>
            <a:ext cx="1430644" cy="446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 Black" pitchFamily="34" charset="0"/>
              </a:rPr>
              <a:t>Journal Support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Websites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7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7148" y="614592"/>
            <a:ext cx="1280160" cy="437950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88" name="TextBox 87"/>
          <p:cNvSpPr txBox="1"/>
          <p:nvPr/>
        </p:nvSpPr>
        <p:spPr>
          <a:xfrm>
            <a:off x="8452832" y="627976"/>
            <a:ext cx="5036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A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02205" y="2879684"/>
            <a:ext cx="5036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B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0" name="Text Box 67"/>
          <p:cNvSpPr txBox="1">
            <a:spLocks noChangeArrowheads="1"/>
          </p:cNvSpPr>
          <p:nvPr/>
        </p:nvSpPr>
        <p:spPr bwMode="auto">
          <a:xfrm>
            <a:off x="727214" y="5465988"/>
            <a:ext cx="1539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After publication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1" name="Text Box 148"/>
          <p:cNvSpPr txBox="1">
            <a:spLocks noChangeArrowheads="1"/>
          </p:cNvSpPr>
          <p:nvPr/>
        </p:nvSpPr>
        <p:spPr bwMode="auto">
          <a:xfrm>
            <a:off x="671676" y="5741034"/>
            <a:ext cx="297180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9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r>
              <a:rPr lang="en-US" b="1" i="1" dirty="0" err="1" smtClean="0">
                <a:solidFill>
                  <a:srgbClr val="000000"/>
                </a:solidFill>
              </a:rPr>
              <a:t>ThermoML</a:t>
            </a:r>
            <a:r>
              <a:rPr lang="en-US" b="1" i="1" dirty="0" smtClean="0">
                <a:solidFill>
                  <a:srgbClr val="000000"/>
                </a:solidFill>
              </a:rPr>
              <a:t> Archive</a:t>
            </a:r>
            <a:r>
              <a:rPr lang="en-US" sz="1200" b="1" i="1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of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published experimental data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3" name="Text Box 171"/>
          <p:cNvSpPr txBox="1">
            <a:spLocks noChangeArrowheads="1"/>
          </p:cNvSpPr>
          <p:nvPr/>
        </p:nvSpPr>
        <p:spPr bwMode="auto">
          <a:xfrm>
            <a:off x="6145949" y="5718352"/>
            <a:ext cx="1651280" cy="369332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sz="1600" dirty="0" smtClean="0">
                <a:solidFill>
                  <a:srgbClr val="000000"/>
                </a:solidFill>
              </a:rPr>
              <a:t>Data </a:t>
            </a:r>
            <a:r>
              <a:rPr lang="en-US" sz="1600" dirty="0">
                <a:solidFill>
                  <a:srgbClr val="000000"/>
                </a:solidFill>
              </a:rPr>
              <a:t>Users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AutoShape 189"/>
          <p:cNvSpPr>
            <a:spLocks noChangeArrowheads="1"/>
          </p:cNvSpPr>
          <p:nvPr/>
        </p:nvSpPr>
        <p:spPr bwMode="auto">
          <a:xfrm>
            <a:off x="5654784" y="5750469"/>
            <a:ext cx="469206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573864" y="4104317"/>
            <a:ext cx="2011680" cy="26161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dirty="0" smtClean="0">
                <a:latin typeface="Arial Black" pitchFamily="34" charset="0"/>
              </a:rPr>
              <a:t>7</a:t>
            </a:r>
            <a:r>
              <a:rPr lang="en-US" sz="1100" dirty="0" smtClean="0"/>
              <a:t>. Journals (Editors)</a:t>
            </a:r>
            <a:endParaRPr lang="en-US" sz="11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1652274" y="4490662"/>
            <a:ext cx="1854179" cy="559551"/>
            <a:chOff x="1725422" y="5656992"/>
            <a:chExt cx="1854179" cy="559551"/>
          </a:xfrm>
        </p:grpSpPr>
        <p:sp>
          <p:nvSpPr>
            <p:cNvPr id="97" name="Flowchart: Decision 96"/>
            <p:cNvSpPr/>
            <p:nvPr/>
          </p:nvSpPr>
          <p:spPr bwMode="auto">
            <a:xfrm>
              <a:off x="1899611" y="5656992"/>
              <a:ext cx="1505799" cy="559551"/>
            </a:xfrm>
            <a:prstGeom prst="flowChartDecision">
              <a:avLst/>
            </a:prstGeom>
            <a:solidFill>
              <a:srgbClr val="FFFF99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25422" y="5720146"/>
              <a:ext cx="1854179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 Black" pitchFamily="34" charset="0"/>
                </a:rPr>
                <a:t>8</a:t>
              </a:r>
              <a:r>
                <a:rPr lang="en-US" sz="1050" b="1" i="1" dirty="0" smtClean="0"/>
                <a:t>. </a:t>
              </a:r>
              <a:r>
                <a:rPr lang="en-US" sz="1100" b="1" i="1" dirty="0" smtClean="0"/>
                <a:t>Final </a:t>
              </a:r>
            </a:p>
            <a:p>
              <a:pPr algn="ctr"/>
              <a:r>
                <a:rPr lang="en-US" sz="1100" b="1" i="1" dirty="0" smtClean="0"/>
                <a:t>Decision</a:t>
              </a:r>
              <a:endParaRPr lang="en-US" sz="1100" b="1" i="1" dirty="0"/>
            </a:p>
          </p:txBody>
        </p:sp>
      </p:grpSp>
      <p:cxnSp>
        <p:nvCxnSpPr>
          <p:cNvPr id="99" name="Straight Arrow Connector 98"/>
          <p:cNvCxnSpPr>
            <a:stCxn id="97" idx="1"/>
            <a:endCxn id="212" idx="3"/>
          </p:cNvCxnSpPr>
          <p:nvPr/>
        </p:nvCxnSpPr>
        <p:spPr bwMode="auto">
          <a:xfrm flipH="1" flipV="1">
            <a:off x="783650" y="4769260"/>
            <a:ext cx="1042813" cy="1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956216" y="4495800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Reject</a:t>
            </a:r>
            <a:endParaRPr lang="en-US" sz="11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619500" y="4601160"/>
            <a:ext cx="93598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Accept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102" name="Picture 2" descr="http://www.google.com/images?q=tbn:-YqAj5uNBjflvM::tf.nist.gov/seminars/IWODD/NIST_Logo.jpg&amp;h=52&amp;w=152&amp;usg=__LEW6az9NgvYrivdD9KtvsIMqe18=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791" y="5659030"/>
            <a:ext cx="1282972" cy="438912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5050977" y="5586099"/>
            <a:ext cx="5036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C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04" name="Straight Connector 103"/>
          <p:cNvCxnSpPr>
            <a:stCxn id="20" idx="2"/>
            <a:endCxn id="18" idx="0"/>
          </p:cNvCxnSpPr>
          <p:nvPr/>
        </p:nvCxnSpPr>
        <p:spPr>
          <a:xfrm>
            <a:off x="1524000" y="1672369"/>
            <a:ext cx="10474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6" idx="2"/>
            <a:endCxn id="18" idx="0"/>
          </p:cNvCxnSpPr>
          <p:nvPr/>
        </p:nvCxnSpPr>
        <p:spPr>
          <a:xfrm>
            <a:off x="1752601" y="1672369"/>
            <a:ext cx="8188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2" idx="2"/>
            <a:endCxn id="18" idx="0"/>
          </p:cNvCxnSpPr>
          <p:nvPr/>
        </p:nvCxnSpPr>
        <p:spPr>
          <a:xfrm>
            <a:off x="1981201" y="1672369"/>
            <a:ext cx="590231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38" idx="2"/>
            <a:endCxn id="18" idx="0"/>
          </p:cNvCxnSpPr>
          <p:nvPr/>
        </p:nvCxnSpPr>
        <p:spPr>
          <a:xfrm>
            <a:off x="2209800" y="1672369"/>
            <a:ext cx="361632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4" idx="2"/>
            <a:endCxn id="18" idx="0"/>
          </p:cNvCxnSpPr>
          <p:nvPr/>
        </p:nvCxnSpPr>
        <p:spPr>
          <a:xfrm flipH="1">
            <a:off x="2571432" y="1672369"/>
            <a:ext cx="4003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50" idx="2"/>
            <a:endCxn id="18" idx="0"/>
          </p:cNvCxnSpPr>
          <p:nvPr/>
        </p:nvCxnSpPr>
        <p:spPr>
          <a:xfrm flipH="1">
            <a:off x="2571432" y="1672369"/>
            <a:ext cx="6289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8" idx="0"/>
            <a:endCxn id="56" idx="2"/>
          </p:cNvCxnSpPr>
          <p:nvPr/>
        </p:nvCxnSpPr>
        <p:spPr>
          <a:xfrm flipV="1">
            <a:off x="2571432" y="1672369"/>
            <a:ext cx="857568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8" idx="0"/>
            <a:endCxn id="62" idx="2"/>
          </p:cNvCxnSpPr>
          <p:nvPr/>
        </p:nvCxnSpPr>
        <p:spPr>
          <a:xfrm flipV="1">
            <a:off x="2571432" y="1672369"/>
            <a:ext cx="1086169" cy="1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utoShape 189"/>
          <p:cNvSpPr>
            <a:spLocks noChangeArrowheads="1"/>
          </p:cNvSpPr>
          <p:nvPr/>
        </p:nvSpPr>
        <p:spPr bwMode="auto">
          <a:xfrm>
            <a:off x="4572000" y="4632100"/>
            <a:ext cx="555845" cy="27432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3" name="TextBox 112"/>
          <p:cNvSpPr txBox="1"/>
          <p:nvPr/>
        </p:nvSpPr>
        <p:spPr>
          <a:xfrm>
            <a:off x="5109338" y="4599982"/>
            <a:ext cx="93844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</a:rPr>
              <a:t>Publish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cxnSp>
        <p:nvCxnSpPr>
          <p:cNvPr id="114" name="Straight Arrow Connector 113"/>
          <p:cNvCxnSpPr>
            <a:stCxn id="97" idx="2"/>
          </p:cNvCxnSpPr>
          <p:nvPr/>
        </p:nvCxnSpPr>
        <p:spPr bwMode="auto">
          <a:xfrm flipH="1">
            <a:off x="2571431" y="5050213"/>
            <a:ext cx="7932" cy="4157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>
            <a:stCxn id="116" idx="1"/>
            <a:endCxn id="95" idx="3"/>
          </p:cNvCxnSpPr>
          <p:nvPr/>
        </p:nvCxnSpPr>
        <p:spPr bwMode="auto">
          <a:xfrm flipH="1">
            <a:off x="3585544" y="4235122"/>
            <a:ext cx="6099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4195460" y="4019678"/>
            <a:ext cx="1484962" cy="430887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Arial Black" pitchFamily="34" charset="0"/>
              </a:rPr>
              <a:t>7a</a:t>
            </a:r>
            <a:r>
              <a:rPr lang="en-US" sz="1100" dirty="0" smtClean="0"/>
              <a:t>. Revisions (Authors)</a:t>
            </a:r>
            <a:endParaRPr lang="en-US" sz="1100" dirty="0"/>
          </a:p>
        </p:txBody>
      </p:sp>
      <p:cxnSp>
        <p:nvCxnSpPr>
          <p:cNvPr id="117" name="Straight Arrow Connector 116"/>
          <p:cNvCxnSpPr>
            <a:stCxn id="97" idx="3"/>
            <a:endCxn id="101" idx="1"/>
          </p:cNvCxnSpPr>
          <p:nvPr/>
        </p:nvCxnSpPr>
        <p:spPr bwMode="auto">
          <a:xfrm flipV="1">
            <a:off x="3332262" y="4770437"/>
            <a:ext cx="2872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82"/>
          <p:cNvCxnSpPr>
            <a:cxnSpLocks noChangeShapeType="1"/>
            <a:stCxn id="18" idx="0"/>
            <a:endCxn id="17" idx="2"/>
          </p:cNvCxnSpPr>
          <p:nvPr/>
        </p:nvCxnSpPr>
        <p:spPr bwMode="auto">
          <a:xfrm flipV="1">
            <a:off x="2571432" y="1436876"/>
            <a:ext cx="0" cy="385506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 type="none"/>
            <a:tailEnd type="none" w="med" len="med"/>
          </a:ln>
        </p:spPr>
      </p:cxnSp>
      <p:cxnSp>
        <p:nvCxnSpPr>
          <p:cNvPr id="119" name="Straight Arrow Connector 118"/>
          <p:cNvCxnSpPr>
            <a:stCxn id="18" idx="3"/>
            <a:endCxn id="69" idx="1"/>
          </p:cNvCxnSpPr>
          <p:nvPr/>
        </p:nvCxnSpPr>
        <p:spPr bwMode="auto">
          <a:xfrm flipV="1">
            <a:off x="3577272" y="1953186"/>
            <a:ext cx="83899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433115" y="2323322"/>
            <a:ext cx="335244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</a:rPr>
              <a:t>Approve (not “Accept”)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653597" y="2971800"/>
            <a:ext cx="2147808" cy="523220"/>
            <a:chOff x="3577681" y="1316180"/>
            <a:chExt cx="2147808" cy="523220"/>
          </a:xfrm>
        </p:grpSpPr>
        <p:grpSp>
          <p:nvGrpSpPr>
            <p:cNvPr id="122" name="Group 121"/>
            <p:cNvGrpSpPr/>
            <p:nvPr/>
          </p:nvGrpSpPr>
          <p:grpSpPr>
            <a:xfrm>
              <a:off x="3724684" y="1316180"/>
              <a:ext cx="2000805" cy="523220"/>
              <a:chOff x="3648484" y="2154194"/>
              <a:chExt cx="2000805" cy="523220"/>
            </a:xfrm>
          </p:grpSpPr>
          <p:sp>
            <p:nvSpPr>
              <p:cNvPr id="124" name="Oval 161"/>
              <p:cNvSpPr>
                <a:spLocks noChangeArrowheads="1"/>
              </p:cNvSpPr>
              <p:nvPr/>
            </p:nvSpPr>
            <p:spPr bwMode="auto">
              <a:xfrm>
                <a:off x="3648484" y="2190574"/>
                <a:ext cx="2000805" cy="48324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5" name="Text Box 162"/>
              <p:cNvSpPr txBox="1">
                <a:spLocks noChangeArrowheads="1"/>
              </p:cNvSpPr>
              <p:nvPr/>
            </p:nvSpPr>
            <p:spPr bwMode="auto">
              <a:xfrm>
                <a:off x="3904932" y="2154194"/>
                <a:ext cx="1487907" cy="5232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  <a:latin typeface="Arial Black" pitchFamily="34" charset="0"/>
                  </a:rPr>
                  <a:t>6c.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hermo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D</a:t>
                </a:r>
                <a:r>
                  <a:rPr lang="en-US" sz="1000" dirty="0" err="1" smtClean="0">
                    <a:solidFill>
                      <a:srgbClr val="000000"/>
                    </a:solidFill>
                    <a:latin typeface="Arial Black" pitchFamily="34" charset="0"/>
                  </a:rPr>
                  <a:t>ata</a:t>
                </a:r>
                <a:r>
                  <a:rPr lang="en-US" sz="1050" dirty="0" smtClean="0">
                    <a:solidFill>
                      <a:srgbClr val="000000"/>
                    </a:solidFill>
                    <a:latin typeface="Arial Black" pitchFamily="34" charset="0"/>
                  </a:rPr>
                  <a:t> </a:t>
                </a:r>
                <a:endParaRPr lang="en-US" sz="1050" dirty="0">
                  <a:solidFill>
                    <a:srgbClr val="000000"/>
                  </a:solidFill>
                  <a:latin typeface="Arial Black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r>
                  <a:rPr lang="en-US" sz="1000" dirty="0">
                    <a:solidFill>
                      <a:srgbClr val="000000"/>
                    </a:solidFill>
                    <a:latin typeface="Arial Black" pitchFamily="34" charset="0"/>
                  </a:rPr>
                  <a:t>ngine</a:t>
                </a:r>
              </a:p>
            </p:txBody>
          </p:sp>
        </p:grpSp>
        <p:cxnSp>
          <p:nvCxnSpPr>
            <p:cNvPr id="123" name="Straight Arrow Connector 122"/>
            <p:cNvCxnSpPr>
              <a:stCxn id="131" idx="6"/>
              <a:endCxn id="124" idx="2"/>
            </p:cNvCxnSpPr>
            <p:nvPr/>
          </p:nvCxnSpPr>
          <p:spPr bwMode="auto">
            <a:xfrm>
              <a:off x="3577681" y="1594022"/>
              <a:ext cx="147003" cy="1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269333" y="2854832"/>
            <a:ext cx="4384264" cy="788966"/>
            <a:chOff x="194715" y="2453078"/>
            <a:chExt cx="4384264" cy="788966"/>
          </a:xfrm>
        </p:grpSpPr>
        <p:grpSp>
          <p:nvGrpSpPr>
            <p:cNvPr id="127" name="Group 126"/>
            <p:cNvGrpSpPr/>
            <p:nvPr/>
          </p:nvGrpSpPr>
          <p:grpSpPr>
            <a:xfrm>
              <a:off x="194715" y="2453078"/>
              <a:ext cx="2457796" cy="788966"/>
              <a:chOff x="62337" y="3325834"/>
              <a:chExt cx="2457796" cy="788966"/>
            </a:xfrm>
          </p:grpSpPr>
          <p:sp>
            <p:nvSpPr>
              <p:cNvPr id="133" name="Text Box 130"/>
              <p:cNvSpPr txBox="1">
                <a:spLocks noChangeArrowheads="1"/>
              </p:cNvSpPr>
              <p:nvPr/>
            </p:nvSpPr>
            <p:spPr bwMode="auto">
              <a:xfrm>
                <a:off x="62337" y="3325834"/>
                <a:ext cx="2457796" cy="78896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Arial Black" pitchFamily="34" charset="0"/>
                  </a:rPr>
                  <a:t>6a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. 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In-House Data </a:t>
                </a:r>
                <a:r>
                  <a:rPr lang="en-US" sz="1200" dirty="0">
                    <a:solidFill>
                      <a:srgbClr val="000000"/>
                    </a:solidFill>
                  </a:rPr>
                  <a:t>Capture</a:t>
                </a:r>
              </a:p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</a:rPr>
                  <a:t>(Student Associates)</a:t>
                </a:r>
                <a:endParaRPr lang="en-US" sz="1100" dirty="0">
                  <a:solidFill>
                    <a:srgbClr val="000000"/>
                  </a:solidFill>
                </a:endParaRPr>
              </a:p>
              <a:p>
                <a:endParaRPr lang="en-US" sz="1200" dirty="0">
                  <a:solidFill>
                    <a:srgbClr val="000000"/>
                  </a:solidFill>
                </a:endParaRPr>
              </a:p>
              <a:p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1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00448" y="3780909"/>
                <a:ext cx="247650" cy="263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32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2837" y="3782497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3037" y="3782786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0652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0191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6243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133" descr="bs0009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3783198"/>
                <a:ext cx="249238" cy="265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8" name="Group 127"/>
            <p:cNvGrpSpPr/>
            <p:nvPr/>
          </p:nvGrpSpPr>
          <p:grpSpPr>
            <a:xfrm>
              <a:off x="2652511" y="2566449"/>
              <a:ext cx="1926468" cy="534858"/>
              <a:chOff x="2652511" y="2566449"/>
              <a:chExt cx="1926468" cy="534858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3118250" y="2566449"/>
                <a:ext cx="1460729" cy="534858"/>
                <a:chOff x="3656727" y="3937715"/>
                <a:chExt cx="1460729" cy="534858"/>
              </a:xfrm>
            </p:grpSpPr>
            <p:sp>
              <p:nvSpPr>
                <p:cNvPr id="131" name="Oval 126"/>
                <p:cNvSpPr>
                  <a:spLocks noChangeArrowheads="1"/>
                </p:cNvSpPr>
                <p:nvPr/>
              </p:nvSpPr>
              <p:spPr bwMode="auto">
                <a:xfrm>
                  <a:off x="3656727" y="3965735"/>
                  <a:ext cx="1460729" cy="506838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3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751405" y="3937715"/>
                  <a:ext cx="1253968" cy="52322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6b.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G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uided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 </a:t>
                  </a:r>
                </a:p>
                <a:p>
                  <a:pPr algn="ctr"/>
                  <a:r>
                    <a:rPr lang="en-US" sz="14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D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ata</a:t>
                  </a:r>
                  <a:r>
                    <a:rPr lang="en-US" sz="10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C</a:t>
                  </a:r>
                  <a:r>
                    <a:rPr lang="en-US" sz="900" dirty="0" smtClean="0">
                      <a:solidFill>
                        <a:srgbClr val="000000"/>
                      </a:solidFill>
                      <a:latin typeface="Arial Black" pitchFamily="34" charset="0"/>
                    </a:rPr>
                    <a:t>apture</a:t>
                  </a:r>
                  <a:endParaRPr lang="en-US" sz="900" dirty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cxnSp>
            <p:nvCxnSpPr>
              <p:cNvPr id="130" name="Straight Arrow Connector 129"/>
              <p:cNvCxnSpPr>
                <a:stCxn id="133" idx="3"/>
                <a:endCxn id="131" idx="2"/>
              </p:cNvCxnSpPr>
              <p:nvPr/>
            </p:nvCxnSpPr>
            <p:spPr bwMode="auto">
              <a:xfrm>
                <a:off x="2652511" y="2847561"/>
                <a:ext cx="465739" cy="32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triangle"/>
              </a:ln>
              <a:effectLst/>
            </p:spPr>
          </p:cxnSp>
        </p:grpSp>
      </p:grpSp>
      <p:cxnSp>
        <p:nvCxnSpPr>
          <p:cNvPr id="144" name="AutoShape 5"/>
          <p:cNvCxnSpPr>
            <a:cxnSpLocks noChangeShapeType="1"/>
          </p:cNvCxnSpPr>
          <p:nvPr/>
        </p:nvCxnSpPr>
        <p:spPr bwMode="auto">
          <a:xfrm>
            <a:off x="3576512" y="726966"/>
            <a:ext cx="595362" cy="15602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grpSp>
        <p:nvGrpSpPr>
          <p:cNvPr id="145" name="Group 144"/>
          <p:cNvGrpSpPr/>
          <p:nvPr/>
        </p:nvGrpSpPr>
        <p:grpSpPr>
          <a:xfrm>
            <a:off x="4231382" y="684128"/>
            <a:ext cx="1389479" cy="373062"/>
            <a:chOff x="4855886" y="1385868"/>
            <a:chExt cx="1389479" cy="373062"/>
          </a:xfrm>
        </p:grpSpPr>
        <p:sp>
          <p:nvSpPr>
            <p:cNvPr id="147" name="Oval 126"/>
            <p:cNvSpPr>
              <a:spLocks noChangeArrowheads="1"/>
            </p:cNvSpPr>
            <p:nvPr/>
          </p:nvSpPr>
          <p:spPr bwMode="auto">
            <a:xfrm>
              <a:off x="4855886" y="1385868"/>
              <a:ext cx="1389479" cy="37306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8" name="Text Box 127"/>
            <p:cNvSpPr txBox="1">
              <a:spLocks noChangeArrowheads="1"/>
            </p:cNvSpPr>
            <p:nvPr/>
          </p:nvSpPr>
          <p:spPr bwMode="auto">
            <a:xfrm>
              <a:off x="4989423" y="1425855"/>
              <a:ext cx="1060483" cy="2769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rgbClr val="000000"/>
                  </a:solidFill>
                  <a:latin typeface="Arial Black" pitchFamily="34" charset="0"/>
                </a:rPr>
                <a:t>ThermoLit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cxnSp>
        <p:nvCxnSpPr>
          <p:cNvPr id="146" name="AutoShape 5"/>
          <p:cNvCxnSpPr>
            <a:cxnSpLocks noChangeShapeType="1"/>
          </p:cNvCxnSpPr>
          <p:nvPr/>
        </p:nvCxnSpPr>
        <p:spPr bwMode="auto">
          <a:xfrm>
            <a:off x="3577272" y="1247639"/>
            <a:ext cx="566267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prstDash val="solid"/>
            <a:round/>
            <a:headEnd type="triangle"/>
            <a:tailEnd type="triangle" w="med" len="med"/>
          </a:ln>
        </p:spPr>
      </p:cxnSp>
      <p:cxnSp>
        <p:nvCxnSpPr>
          <p:cNvPr id="143" name="Elbow Connector 142"/>
          <p:cNvCxnSpPr>
            <a:stCxn id="69" idx="3"/>
            <a:endCxn id="12" idx="2"/>
          </p:cNvCxnSpPr>
          <p:nvPr/>
        </p:nvCxnSpPr>
        <p:spPr bwMode="auto">
          <a:xfrm flipV="1">
            <a:off x="6047778" y="1371388"/>
            <a:ext cx="573963" cy="58179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3" name="Text Box 152"/>
          <p:cNvSpPr txBox="1">
            <a:spLocks noChangeArrowheads="1"/>
          </p:cNvSpPr>
          <p:nvPr/>
        </p:nvSpPr>
        <p:spPr bwMode="auto">
          <a:xfrm>
            <a:off x="-82323" y="3623846"/>
            <a:ext cx="25207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NIST Data Report</a:t>
            </a:r>
          </a:p>
        </p:txBody>
      </p:sp>
      <p:cxnSp>
        <p:nvCxnSpPr>
          <p:cNvPr id="154" name="AutoShape 166"/>
          <p:cNvCxnSpPr>
            <a:cxnSpLocks noChangeShapeType="1"/>
            <a:stCxn id="124" idx="4"/>
            <a:endCxn id="95" idx="0"/>
          </p:cNvCxnSpPr>
          <p:nvPr/>
        </p:nvCxnSpPr>
        <p:spPr bwMode="auto">
          <a:xfrm rot="5400000">
            <a:off x="3883907" y="2187221"/>
            <a:ext cx="612894" cy="322129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5" name="AutoShape 155"/>
          <p:cNvCxnSpPr>
            <a:cxnSpLocks noChangeShapeType="1"/>
            <a:stCxn id="131" idx="4"/>
            <a:endCxn id="95" idx="0"/>
          </p:cNvCxnSpPr>
          <p:nvPr/>
        </p:nvCxnSpPr>
        <p:spPr bwMode="auto">
          <a:xfrm rot="5400000">
            <a:off x="2950841" y="3131925"/>
            <a:ext cx="601256" cy="134352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152" name="Elbow Connector 151"/>
          <p:cNvCxnSpPr/>
          <p:nvPr/>
        </p:nvCxnSpPr>
        <p:spPr bwMode="auto">
          <a:xfrm flipV="1">
            <a:off x="5729737" y="3962400"/>
            <a:ext cx="892003" cy="260679"/>
          </a:xfrm>
          <a:prstGeom prst="bentConnector3">
            <a:avLst>
              <a:gd name="adj1" fmla="val 99089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ysDot"/>
            <a:round/>
            <a:headEnd type="triangle"/>
            <a:tailEnd type="triangle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7766390" y="5701623"/>
            <a:ext cx="1317521" cy="64633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</a:rPr>
              <a:t>End </a:t>
            </a:r>
            <a:r>
              <a:rPr lang="en-US" sz="1800" b="1" i="1" dirty="0">
                <a:solidFill>
                  <a:schemeClr val="bg1"/>
                </a:solidFill>
              </a:rPr>
              <a:t>of 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34488" y="2252230"/>
            <a:ext cx="44916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End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334488" y="4630760"/>
            <a:ext cx="449162" cy="276999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0510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ThermoML</a:t>
            </a:r>
            <a:r>
              <a:rPr lang="en-US" dirty="0" smtClean="0">
                <a:solidFill>
                  <a:srgbClr val="002060"/>
                </a:solidFill>
              </a:rPr>
              <a:t> Availability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7637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65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GDC with alloy </a:t>
            </a:r>
            <a:r>
              <a:rPr lang="en-US" dirty="0" smtClean="0">
                <a:solidFill>
                  <a:srgbClr val="002060"/>
                </a:solidFill>
              </a:rPr>
              <a:t>data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6312583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8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Alloy data </a:t>
            </a:r>
            <a:r>
              <a:rPr lang="en-US" dirty="0" smtClean="0">
                <a:solidFill>
                  <a:srgbClr val="002060"/>
                </a:solidFill>
              </a:rPr>
              <a:t>set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6369"/>
            <a:ext cx="66484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4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State and </a:t>
            </a:r>
            <a:r>
              <a:rPr lang="en-US" dirty="0" smtClean="0">
                <a:solidFill>
                  <a:srgbClr val="002060"/>
                </a:solidFill>
              </a:rPr>
              <a:t>property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9" y="2078566"/>
            <a:ext cx="71723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447800"/>
            <a:ext cx="6267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Phase </a:t>
            </a:r>
            <a:r>
              <a:rPr lang="en-US" dirty="0" smtClean="0">
                <a:solidFill>
                  <a:srgbClr val="002060"/>
                </a:solidFill>
              </a:rPr>
              <a:t>description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5" y="2286000"/>
            <a:ext cx="8701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ThermoML</a:t>
            </a:r>
            <a:r>
              <a:rPr lang="en-US" dirty="0">
                <a:solidFill>
                  <a:srgbClr val="002060"/>
                </a:solidFill>
              </a:rPr>
              <a:t> extension (planned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Description of alloy-specific phases</a:t>
            </a:r>
          </a:p>
          <a:p>
            <a:r>
              <a:rPr lang="en-US" dirty="0"/>
              <a:t>Extending enumeration lists (properties, methods)</a:t>
            </a:r>
          </a:p>
          <a:p>
            <a:r>
              <a:rPr lang="en-US" dirty="0"/>
              <a:t>Relations between states</a:t>
            </a:r>
          </a:p>
          <a:p>
            <a:r>
              <a:rPr lang="en-US" dirty="0"/>
              <a:t>Additional attributes of variables/properties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96" y="457199"/>
            <a:ext cx="6248400" cy="8102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3657600"/>
            <a:ext cx="3810000" cy="523220"/>
          </a:xfrm>
          <a:prstGeom prst="rect">
            <a:avLst/>
          </a:prstGeom>
          <a:solidFill>
            <a:srgbClr val="2349C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“the </a:t>
            </a:r>
            <a:r>
              <a:rPr lang="en-US" sz="1400" i="1" dirty="0">
                <a:solidFill>
                  <a:schemeClr val="bg1"/>
                </a:solidFill>
              </a:rPr>
              <a:t>greatest likelihood of change is going to come from the journal and granting agencies</a:t>
            </a:r>
            <a:r>
              <a:rPr lang="en-US" sz="1400" i="1" dirty="0" smtClean="0">
                <a:solidFill>
                  <a:schemeClr val="bg1"/>
                </a:solidFill>
              </a:rPr>
              <a:t>.”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61" y="4684693"/>
            <a:ext cx="4169539" cy="954107"/>
          </a:xfrm>
          <a:prstGeom prst="rect">
            <a:avLst/>
          </a:prstGeom>
          <a:solidFill>
            <a:srgbClr val="2349C6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“We no longer start with hypotheses: we sift results from large, noisy data sets… any process extracting “interesting” results will also enrich for biases and artifacts”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Gibbs’ Phase Rule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92592"/>
              </p:ext>
            </p:extLst>
          </p:nvPr>
        </p:nvGraphicFramePr>
        <p:xfrm>
          <a:off x="1179437" y="1420587"/>
          <a:ext cx="3802699" cy="2887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68"/>
                <a:gridCol w="379730"/>
                <a:gridCol w="730568"/>
                <a:gridCol w="379730"/>
                <a:gridCol w="454343"/>
                <a:gridCol w="379730"/>
                <a:gridCol w="748030"/>
              </a:tblGrid>
              <a:tr h="408213"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T</a:t>
                      </a:r>
                      <a:r>
                        <a:rPr lang="el-GR" i="1" baseline="-25000" dirty="0" smtClean="0"/>
                        <a:t>φ</a:t>
                      </a:r>
                      <a:r>
                        <a:rPr lang="en-US" i="1" baseline="-25000" dirty="0" smtClean="0"/>
                        <a:t>1</a:t>
                      </a:r>
                      <a:endParaRPr lang="en-US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</a:t>
                      </a:r>
                      <a:r>
                        <a:rPr lang="el-GR" i="1" baseline="-25000" dirty="0" smtClean="0"/>
                        <a:t>φ</a:t>
                      </a:r>
                      <a:r>
                        <a:rPr lang="en-US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…</a:t>
                      </a:r>
                      <a:endParaRPr lang="en-US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</a:t>
                      </a:r>
                      <a:r>
                        <a:rPr lang="el-GR" i="1" baseline="-25000" dirty="0" smtClean="0"/>
                        <a:t>φ</a:t>
                      </a:r>
                      <a:r>
                        <a:rPr lang="en-US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i="1" dirty="0" smtClean="0"/>
                        <a:t>p</a:t>
                      </a:r>
                      <a:r>
                        <a:rPr lang="el-GR" i="1" baseline="-25000" dirty="0" smtClean="0"/>
                        <a:t>φ</a:t>
                      </a:r>
                      <a:r>
                        <a:rPr lang="en-US" i="1" baseline="-25000" dirty="0" smtClean="0"/>
                        <a:t>1</a:t>
                      </a:r>
                      <a:endParaRPr lang="en-US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p</a:t>
                      </a:r>
                      <a:r>
                        <a:rPr lang="el-GR" i="1" baseline="-25000" dirty="0" smtClean="0"/>
                        <a:t>φ</a:t>
                      </a:r>
                      <a:r>
                        <a:rPr lang="en-US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…</a:t>
                      </a:r>
                      <a:endParaRPr lang="en-US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p</a:t>
                      </a:r>
                      <a:r>
                        <a:rPr lang="el-GR" i="1" baseline="-25000" dirty="0" smtClean="0"/>
                        <a:t>φ</a:t>
                      </a:r>
                      <a:r>
                        <a:rPr lang="en-US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/>
                      <a:r>
                        <a:rPr lang="el-GR" i="1" dirty="0" smtClean="0"/>
                        <a:t>μ</a:t>
                      </a:r>
                      <a:r>
                        <a:rPr lang="en-US" i="1" baseline="-25000" dirty="0" smtClean="0"/>
                        <a:t>1,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1</a:t>
                      </a:r>
                      <a:endParaRPr lang="en-US" i="0" baseline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/>
                        <a:t>μ</a:t>
                      </a:r>
                      <a:r>
                        <a:rPr lang="en-US" i="1" baseline="-25000" dirty="0" smtClean="0"/>
                        <a:t>1,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…</a:t>
                      </a:r>
                      <a:endParaRPr lang="en-US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/>
                        <a:t>μ</a:t>
                      </a:r>
                      <a:r>
                        <a:rPr lang="en-US" i="1" baseline="-25000" dirty="0" smtClean="0"/>
                        <a:t>1,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el-GR" i="1" dirty="0" smtClean="0"/>
                        <a:t>μ</a:t>
                      </a:r>
                      <a:r>
                        <a:rPr lang="en-US" i="1" baseline="-25000" dirty="0" smtClean="0"/>
                        <a:t>2,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1</a:t>
                      </a:r>
                      <a:endParaRPr lang="en-US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/>
                        <a:t>μ</a:t>
                      </a:r>
                      <a:r>
                        <a:rPr lang="en-US" i="1" baseline="-25000" dirty="0" smtClean="0"/>
                        <a:t>2,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…</a:t>
                      </a:r>
                      <a:endParaRPr lang="en-US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/>
                        <a:t>μ</a:t>
                      </a:r>
                      <a:r>
                        <a:rPr lang="en-US" i="1" baseline="-25000" dirty="0" smtClean="0"/>
                        <a:t>2,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/>
                      <a:endParaRPr lang="en-US" i="0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0" kern="0" baseline="-25000" dirty="0" smtClean="0"/>
                        <a:t>⁞</a:t>
                      </a:r>
                      <a:endParaRPr lang="en-US" kern="0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r"/>
                      <a:r>
                        <a:rPr lang="el-GR" i="1" dirty="0" smtClean="0"/>
                        <a:t>μ</a:t>
                      </a:r>
                      <a:r>
                        <a:rPr lang="en-US" i="1" baseline="-25000" dirty="0" smtClean="0"/>
                        <a:t>C,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1</a:t>
                      </a:r>
                      <a:endParaRPr lang="en-US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/>
                        <a:t>μ</a:t>
                      </a:r>
                      <a:r>
                        <a:rPr lang="en-US" i="1" baseline="-25000" dirty="0" smtClean="0"/>
                        <a:t>C,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…</a:t>
                      </a:r>
                      <a:endParaRPr lang="en-US" i="1" baseline="-25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i="1" dirty="0" smtClean="0"/>
                        <a:t>μ</a:t>
                      </a:r>
                      <a:r>
                        <a:rPr lang="en-US" i="1" baseline="-25000" dirty="0" smtClean="0"/>
                        <a:t>C,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840">
                <a:tc gridSpan="7">
                  <a:txBody>
                    <a:bodyPr/>
                    <a:lstStyle/>
                    <a:p>
                      <a:pPr algn="ctr"/>
                      <a:endParaRPr lang="en-US" i="1" dirty="0" smtClean="0"/>
                    </a:p>
                    <a:p>
                      <a:pPr algn="ctr"/>
                      <a:r>
                        <a:rPr lang="el-GR" i="1" dirty="0" smtClean="0"/>
                        <a:t>μ</a:t>
                      </a:r>
                      <a:r>
                        <a:rPr lang="en-US" i="1" baseline="-25000" dirty="0" err="1" smtClean="0"/>
                        <a:t>i</a:t>
                      </a:r>
                      <a:r>
                        <a:rPr lang="en-US" i="1" baseline="-25000" dirty="0" smtClean="0"/>
                        <a:t>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j</a:t>
                      </a:r>
                      <a:r>
                        <a:rPr lang="en-US" i="0" baseline="0" dirty="0" smtClean="0"/>
                        <a:t> = </a:t>
                      </a:r>
                      <a:r>
                        <a:rPr lang="en-US" i="1" baseline="0" dirty="0" smtClean="0"/>
                        <a:t>f</a:t>
                      </a:r>
                      <a:r>
                        <a:rPr lang="en-US" i="0" baseline="0" dirty="0" smtClean="0"/>
                        <a:t>(</a:t>
                      </a:r>
                      <a:r>
                        <a:rPr lang="en-US" i="1" baseline="0" dirty="0" smtClean="0"/>
                        <a:t>T</a:t>
                      </a:r>
                      <a:r>
                        <a:rPr lang="el-GR" i="1" baseline="-25000" dirty="0" smtClean="0"/>
                        <a:t>φ</a:t>
                      </a:r>
                      <a:r>
                        <a:rPr lang="en-US" i="1" baseline="-25000" dirty="0" smtClean="0"/>
                        <a:t>j</a:t>
                      </a:r>
                      <a:r>
                        <a:rPr lang="en-US" i="0" baseline="0" dirty="0" smtClean="0"/>
                        <a:t>, </a:t>
                      </a:r>
                      <a:r>
                        <a:rPr lang="en-US" i="1" baseline="0" dirty="0" smtClean="0"/>
                        <a:t>p</a:t>
                      </a:r>
                      <a:r>
                        <a:rPr lang="el-GR" i="1" baseline="-25000" dirty="0" smtClean="0"/>
                        <a:t>φ</a:t>
                      </a:r>
                      <a:r>
                        <a:rPr lang="en-US" i="1" baseline="-25000" dirty="0" smtClean="0"/>
                        <a:t>j</a:t>
                      </a:r>
                      <a:r>
                        <a:rPr lang="en-US" i="0" baseline="0" dirty="0" smtClean="0"/>
                        <a:t>, </a:t>
                      </a:r>
                      <a:r>
                        <a:rPr lang="en-US" i="1" baseline="0" dirty="0" smtClean="0"/>
                        <a:t>x</a:t>
                      </a:r>
                      <a:r>
                        <a:rPr lang="en-US" i="1" baseline="-25000" dirty="0" smtClean="0"/>
                        <a:t>1,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j</a:t>
                      </a:r>
                      <a:r>
                        <a:rPr lang="en-US" i="1" baseline="0" dirty="0" smtClean="0"/>
                        <a:t>, x</a:t>
                      </a:r>
                      <a:r>
                        <a:rPr lang="en-US" i="1" baseline="-25000" dirty="0" smtClean="0"/>
                        <a:t>2,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j</a:t>
                      </a:r>
                      <a:r>
                        <a:rPr lang="en-US" i="1" baseline="0" dirty="0" smtClean="0"/>
                        <a:t>, … x</a:t>
                      </a:r>
                      <a:r>
                        <a:rPr lang="en-US" i="1" baseline="-25000" dirty="0" smtClean="0"/>
                        <a:t>C-1,</a:t>
                      </a:r>
                      <a:r>
                        <a:rPr lang="el-GR" i="1" baseline="-25000" dirty="0" smtClean="0"/>
                        <a:t> φ</a:t>
                      </a:r>
                      <a:r>
                        <a:rPr lang="en-US" i="1" baseline="-25000" dirty="0" smtClean="0"/>
                        <a:t>j</a:t>
                      </a:r>
                      <a:r>
                        <a:rPr lang="en-US" i="0" baseline="0" dirty="0" smtClean="0"/>
                        <a:t>)</a:t>
                      </a:r>
                      <a:endParaRPr lang="en-US" i="1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4953000"/>
            <a:ext cx="4231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F </a:t>
            </a:r>
            <a:r>
              <a:rPr lang="en-US" sz="2800" dirty="0"/>
              <a:t>=</a:t>
            </a:r>
            <a:r>
              <a:rPr lang="en-US" sz="2800" i="1" dirty="0"/>
              <a:t> </a:t>
            </a:r>
            <a:r>
              <a:rPr lang="en-US" sz="2800" dirty="0"/>
              <a:t>(</a:t>
            </a:r>
            <a:r>
              <a:rPr lang="en-US" sz="2800" i="1" dirty="0" smtClean="0"/>
              <a:t>C</a:t>
            </a:r>
            <a:r>
              <a:rPr lang="en-US" sz="2800" dirty="0" smtClean="0"/>
              <a:t>+1)</a:t>
            </a:r>
            <a:r>
              <a:rPr lang="en-US" sz="2800" i="1" dirty="0" smtClean="0"/>
              <a:t>P </a:t>
            </a:r>
            <a:r>
              <a:rPr lang="en-US" sz="2800" i="1" dirty="0"/>
              <a:t>– </a:t>
            </a:r>
            <a:r>
              <a:rPr lang="en-US" sz="2800" dirty="0" smtClean="0"/>
              <a:t>(</a:t>
            </a:r>
            <a:r>
              <a:rPr lang="en-US" sz="2800" i="1" dirty="0" smtClean="0"/>
              <a:t>C+</a:t>
            </a:r>
            <a:r>
              <a:rPr lang="en-US" sz="2800" dirty="0" smtClean="0"/>
              <a:t>2)(</a:t>
            </a:r>
            <a:r>
              <a:rPr lang="en-US" sz="2800" i="1" dirty="0" smtClean="0"/>
              <a:t>P–</a:t>
            </a:r>
            <a:r>
              <a:rPr lang="en-US" sz="2800" dirty="0" smtClean="0"/>
              <a:t>1</a:t>
            </a:r>
            <a:r>
              <a:rPr lang="en-US" sz="2800" dirty="0"/>
              <a:t>)</a:t>
            </a:r>
            <a:r>
              <a:rPr lang="en-US" sz="2800" i="1" dirty="0"/>
              <a:t> </a:t>
            </a:r>
            <a:endParaRPr lang="en-US" sz="2800" i="1" dirty="0" smtClean="0"/>
          </a:p>
          <a:p>
            <a:r>
              <a:rPr lang="en-US" sz="2800" i="1" dirty="0" smtClean="0"/>
              <a:t>   </a:t>
            </a:r>
            <a:r>
              <a:rPr lang="en-US" sz="2800" dirty="0" smtClean="0"/>
              <a:t>=</a:t>
            </a:r>
            <a:r>
              <a:rPr lang="en-US" sz="2800" i="1" dirty="0" smtClean="0"/>
              <a:t> </a:t>
            </a:r>
            <a:r>
              <a:rPr lang="en-US" sz="2800" i="1" dirty="0"/>
              <a:t>C </a:t>
            </a:r>
            <a:r>
              <a:rPr lang="en-US" sz="2800" dirty="0"/>
              <a:t>–</a:t>
            </a:r>
            <a:r>
              <a:rPr lang="en-US" sz="2800" i="1" dirty="0"/>
              <a:t> P </a:t>
            </a:r>
            <a:r>
              <a:rPr lang="en-US" sz="2800" dirty="0"/>
              <a:t>+</a:t>
            </a:r>
            <a:r>
              <a:rPr lang="en-US" sz="2800" i="1" dirty="0"/>
              <a:t>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pic>
        <p:nvPicPr>
          <p:cNvPr id="2050" name="Picture 2" descr="http://upload.wikimedia.org/wikipedia/commons/c/c7/Josiah_Willard_Gibbs_-from_MMS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09701"/>
            <a:ext cx="285717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6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phase diagram</a:t>
            </a:r>
            <a:endParaRPr lang="en-US" dirty="0"/>
          </a:p>
        </p:txBody>
      </p:sp>
      <p:sp>
        <p:nvSpPr>
          <p:cNvPr id="3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728788"/>
            <a:ext cx="51816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98356" y="6200001"/>
            <a:ext cx="252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/>
              <a:t>VLE </a:t>
            </a:r>
            <a:r>
              <a:rPr lang="nn-NO" sz="1200" dirty="0" smtClean="0"/>
              <a:t>at </a:t>
            </a:r>
            <a:r>
              <a:rPr lang="nn-NO" sz="1200" dirty="0"/>
              <a:t>373 K, 1-butanol + </a:t>
            </a:r>
            <a:r>
              <a:rPr lang="nn-NO" sz="1200" dirty="0" smtClean="0"/>
              <a:t>octane 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1177705"/>
            <a:ext cx="8534400" cy="517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3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 metallurgical phase diagram…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9274" y="6200001"/>
            <a:ext cx="3812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Chen et al., </a:t>
            </a:r>
            <a:r>
              <a:rPr lang="en-US" sz="1200" dirty="0" err="1" smtClean="0"/>
              <a:t>Thermochimica</a:t>
            </a:r>
            <a:r>
              <a:rPr lang="en-US" sz="1200" dirty="0" smtClean="0"/>
              <a:t> </a:t>
            </a:r>
            <a:r>
              <a:rPr lang="en-US" sz="1200" dirty="0" err="1" smtClean="0"/>
              <a:t>Acta</a:t>
            </a:r>
            <a:r>
              <a:rPr lang="en-US" sz="1200" dirty="0" smtClean="0"/>
              <a:t> 512 (2011) 189–195</a:t>
            </a:r>
            <a:endParaRPr lang="en-US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2772"/>
            <a:ext cx="5736690" cy="513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002060"/>
                </a:solidFill>
              </a:rPr>
              <a:t> </a:t>
            </a:r>
            <a:r>
              <a:rPr lang="en-US" sz="2800" b="0" dirty="0">
                <a:solidFill>
                  <a:srgbClr val="002060"/>
                </a:solidFill>
              </a:rPr>
              <a:t>Experimental data captured from 5 </a:t>
            </a:r>
            <a:r>
              <a:rPr lang="en-US" sz="2800" b="0" dirty="0" smtClean="0">
                <a:solidFill>
                  <a:srgbClr val="002060"/>
                </a:solidFill>
              </a:rPr>
              <a:t>journals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J. Chem. Eng. Data, J. Chem.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Thermodyn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., Fluid Phase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Equilib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Thermochim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Acta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, Int. J.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Thermophys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053470"/>
              </p:ext>
            </p:extLst>
          </p:nvPr>
        </p:nvGraphicFramePr>
        <p:xfrm>
          <a:off x="647700" y="1320148"/>
          <a:ext cx="80772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4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002060"/>
                </a:solidFill>
              </a:rPr>
              <a:t>   Experimental data captured from 5 journals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J. Chem. Eng. Data, J. Chem.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Thermodyn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., Fluid Phase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Equilib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.,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Thermochim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Acta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, Int. J. </a:t>
            </a:r>
            <a:r>
              <a:rPr lang="en-US" sz="1400" i="1" dirty="0" err="1">
                <a:solidFill>
                  <a:schemeClr val="accent1">
                    <a:lumMod val="75000"/>
                  </a:schemeClr>
                </a:solidFill>
              </a:rPr>
              <a:t>Thermophys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220519"/>
              </p:ext>
            </p:extLst>
          </p:nvPr>
        </p:nvGraphicFramePr>
        <p:xfrm>
          <a:off x="457200" y="1371600"/>
          <a:ext cx="8245475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33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m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2159</Words>
  <Application>Microsoft Office PowerPoint</Application>
  <PresentationFormat>On-screen Show (4:3)</PresentationFormat>
  <Paragraphs>357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acmd</vt:lpstr>
      <vt:lpstr>CS ChemDraw Drawing</vt:lpstr>
      <vt:lpstr>Augmenting NIST/TRC Data Technologies to Aid the Materials Community</vt:lpstr>
      <vt:lpstr>PowerPoint Presentation</vt:lpstr>
      <vt:lpstr>Background to what we do within the NIST Thermodynamics Research Center </vt:lpstr>
      <vt:lpstr>Scope of the Experimental Data Considered</vt:lpstr>
      <vt:lpstr>Gibbs’ Phase Rule</vt:lpstr>
      <vt:lpstr>Typical phase diagram</vt:lpstr>
      <vt:lpstr>A metallurgical phase diagram…</vt:lpstr>
      <vt:lpstr> Experimental data captured from 5 journals</vt:lpstr>
      <vt:lpstr>   Experimental data captured from 5 journals</vt:lpstr>
      <vt:lpstr>   Experimental data captured from all literature</vt:lpstr>
      <vt:lpstr>Data growth is exponential</vt:lpstr>
      <vt:lpstr>New compound types appear   e.g. ionic liquids, biofuels, pharmaceuticals</vt:lpstr>
      <vt:lpstr>Traditional data evaluation cycle</vt:lpstr>
      <vt:lpstr>Traditional data evaluation cycle</vt:lpstr>
      <vt:lpstr>Dynamic data evaluation cycle</vt:lpstr>
      <vt:lpstr>Exemplar:  NIST Journal Cooperation  and ThermoLit </vt:lpstr>
      <vt:lpstr>Facts leading to NIST-Journal cooperation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tables of experimental data look like this...(or worse)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Deviation plots (A, percentage; B, absolute)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ThermoML Availability</vt:lpstr>
      <vt:lpstr>GDC with alloy data</vt:lpstr>
      <vt:lpstr>Alloy data set</vt:lpstr>
      <vt:lpstr>State and property</vt:lpstr>
      <vt:lpstr>Phase description</vt:lpstr>
      <vt:lpstr>ThermoML extension (planned)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Kroenlein, Kenneth</dc:creator>
  <cp:lastModifiedBy>Kroenlein, Kenneth</cp:lastModifiedBy>
  <cp:revision>24</cp:revision>
  <dcterms:created xsi:type="dcterms:W3CDTF">2006-08-16T00:00:00Z</dcterms:created>
  <dcterms:modified xsi:type="dcterms:W3CDTF">2014-04-29T14:31:50Z</dcterms:modified>
</cp:coreProperties>
</file>