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8" r:id="rId2"/>
    <p:sldId id="331" r:id="rId3"/>
    <p:sldId id="380" r:id="rId4"/>
    <p:sldId id="371" r:id="rId5"/>
    <p:sldId id="370" r:id="rId6"/>
    <p:sldId id="369" r:id="rId7"/>
    <p:sldId id="358" r:id="rId8"/>
    <p:sldId id="360" r:id="rId9"/>
    <p:sldId id="365" r:id="rId10"/>
    <p:sldId id="362" r:id="rId11"/>
    <p:sldId id="361" r:id="rId12"/>
    <p:sldId id="363" r:id="rId13"/>
    <p:sldId id="364" r:id="rId14"/>
    <p:sldId id="368" r:id="rId15"/>
    <p:sldId id="375" r:id="rId16"/>
    <p:sldId id="366" r:id="rId17"/>
    <p:sldId id="367" r:id="rId18"/>
    <p:sldId id="372" r:id="rId19"/>
    <p:sldId id="376" r:id="rId20"/>
    <p:sldId id="373" r:id="rId21"/>
    <p:sldId id="374" r:id="rId22"/>
    <p:sldId id="3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8B0"/>
    <a:srgbClr val="0828AB"/>
    <a:srgbClr val="FF0028"/>
    <a:srgbClr val="030E3B"/>
    <a:srgbClr val="D55E00"/>
    <a:srgbClr val="0072B2"/>
    <a:srgbClr val="F0E442"/>
    <a:srgbClr val="009E73"/>
    <a:srgbClr val="FFF30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6" autoAdjust="0"/>
    <p:restoredTop sz="83112" autoAdjust="0"/>
  </p:normalViewPr>
  <p:slideViewPr>
    <p:cSldViewPr snapToGrid="0" snapToObjects="1">
      <p:cViewPr varScale="1">
        <p:scale>
          <a:sx n="91" d="100"/>
          <a:sy n="91" d="100"/>
        </p:scale>
        <p:origin x="1506" y="9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8C36E-5B1F-6742-910C-8112D9C8558F}" type="datetimeFigureOut">
              <a:rPr lang="en-US" smtClean="0"/>
              <a:t>3/8/2018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628C5-D732-534C-A521-D26DE7D3EF21}" type="slidenum">
              <a:rPr lang="en-US" smtClean="0"/>
              <a:t>‹#›</a:t>
            </a:fld>
            <a:endParaRPr lang="en-US"/>
          </a:p>
        </p:txBody>
      </p:sp>
    </p:spTree>
    <p:extLst>
      <p:ext uri="{BB962C8B-B14F-4D97-AF65-F5344CB8AC3E}">
        <p14:creationId xmlns:p14="http://schemas.microsoft.com/office/powerpoint/2010/main" val="70591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big thanks for all the help these folks have given us over the last year+.</a:t>
            </a:r>
            <a:r>
              <a:rPr lang="en-US" baseline="0" dirty="0"/>
              <a:t> Especially…</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2</a:t>
            </a:fld>
            <a:endParaRPr lang="en-US"/>
          </a:p>
        </p:txBody>
      </p:sp>
    </p:spTree>
    <p:extLst>
      <p:ext uri="{BB962C8B-B14F-4D97-AF65-F5344CB8AC3E}">
        <p14:creationId xmlns:p14="http://schemas.microsoft.com/office/powerpoint/2010/main" val="355965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a:t>
            </a:r>
            <a:r>
              <a:rPr lang="en-US" baseline="0" dirty="0"/>
              <a:t> analyze mixtures to answer two questions: what is/are the limits of detection of my organism(s) of interest, and how well can I discriminate between near neighbor organisms (e.g. pathogen/commensal, virulence factors, toxins, or AMR +/-). There are many experimental design protocols, and we are investigating how to most efficiently explore this space; but they must help us answer the above question and be readily </a:t>
            </a:r>
            <a:r>
              <a:rPr lang="en-US" baseline="0" dirty="0" err="1"/>
              <a:t>integrable</a:t>
            </a:r>
            <a:r>
              <a:rPr lang="en-US" baseline="0" dirty="0"/>
              <a:t> into the metagenomic sequence workflow. As a first attempt, we generated some </a:t>
            </a:r>
            <a:r>
              <a:rPr lang="en-US" baseline="0" dirty="0" err="1"/>
              <a:t>latin</a:t>
            </a:r>
            <a:r>
              <a:rPr lang="en-US" baseline="0" dirty="0"/>
              <a:t>-square mixtures. This design produces an extraordinary amount of data to evaluate, but the tools to analyze this are available and (I think) could be made accessible to anyone with R/python.</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15</a:t>
            </a:fld>
            <a:endParaRPr lang="en-US"/>
          </a:p>
        </p:txBody>
      </p:sp>
    </p:spTree>
    <p:extLst>
      <p:ext uri="{BB962C8B-B14F-4D97-AF65-F5344CB8AC3E}">
        <p14:creationId xmlns:p14="http://schemas.microsoft.com/office/powerpoint/2010/main" val="394137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19</a:t>
            </a:fld>
            <a:endParaRPr lang="en-US"/>
          </a:p>
        </p:txBody>
      </p:sp>
    </p:spTree>
    <p:extLst>
      <p:ext uri="{BB962C8B-B14F-4D97-AF65-F5344CB8AC3E}">
        <p14:creationId xmlns:p14="http://schemas.microsoft.com/office/powerpoint/2010/main" val="4250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20</a:t>
            </a:fld>
            <a:endParaRPr lang="en-US"/>
          </a:p>
        </p:txBody>
      </p:sp>
    </p:spTree>
    <p:extLst>
      <p:ext uri="{BB962C8B-B14F-4D97-AF65-F5344CB8AC3E}">
        <p14:creationId xmlns:p14="http://schemas.microsoft.com/office/powerpoint/2010/main" val="426170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Dr. Locascio talked about this morning, one way NIST fulfills</a:t>
            </a:r>
            <a:r>
              <a:rPr lang="en-US" baseline="0" dirty="0"/>
              <a:t> its mission is through developing standards and reference materials. As a </a:t>
            </a:r>
            <a:r>
              <a:rPr lang="en-US" b="1" baseline="0" dirty="0"/>
              <a:t>non-regulatory agency, </a:t>
            </a:r>
            <a:r>
              <a:rPr lang="en-US" b="0" baseline="0" dirty="0"/>
              <a:t>NIST develops and adopts standards by consensus. And in this instance, we are working with both industrial and regulatory stakeholders to develop a RM to facilitate evaluation and adoption of </a:t>
            </a:r>
            <a:r>
              <a:rPr lang="en-US" b="0" baseline="0" dirty="0" err="1"/>
              <a:t>NGS</a:t>
            </a:r>
            <a:r>
              <a:rPr lang="en-US" b="0" baseline="0" dirty="0"/>
              <a:t>-based metagenomics.</a:t>
            </a:r>
            <a:endParaRPr lang="en-US" b="1" dirty="0"/>
          </a:p>
        </p:txBody>
      </p:sp>
      <p:sp>
        <p:nvSpPr>
          <p:cNvPr id="4" name="Slide Number Placeholder 3"/>
          <p:cNvSpPr>
            <a:spLocks noGrp="1"/>
          </p:cNvSpPr>
          <p:nvPr>
            <p:ph type="sldNum" sz="quarter" idx="10"/>
          </p:nvPr>
        </p:nvSpPr>
        <p:spPr/>
        <p:txBody>
          <a:bodyPr/>
          <a:lstStyle/>
          <a:p>
            <a:fld id="{CEB628C5-D732-534C-A521-D26DE7D3EF21}" type="slidenum">
              <a:rPr lang="en-US" smtClean="0"/>
              <a:t>3</a:t>
            </a:fld>
            <a:endParaRPr lang="en-US"/>
          </a:p>
        </p:txBody>
      </p:sp>
    </p:spTree>
    <p:extLst>
      <p:ext uri="{BB962C8B-B14F-4D97-AF65-F5344CB8AC3E}">
        <p14:creationId xmlns:p14="http://schemas.microsoft.com/office/powerpoint/2010/main" val="244223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purpose for developing</a:t>
            </a:r>
            <a:r>
              <a:rPr lang="en-US" baseline="0" dirty="0"/>
              <a:t> this material is to improve our understanding of the </a:t>
            </a:r>
            <a:r>
              <a:rPr lang="en-US" b="1" baseline="0" dirty="0"/>
              <a:t>sensitivity and specificity </a:t>
            </a:r>
            <a:r>
              <a:rPr lang="en-US" baseline="0" dirty="0"/>
              <a:t>of metagenomic analyses. This benefits both </a:t>
            </a:r>
            <a:r>
              <a:rPr lang="en-US" b="1" baseline="0" dirty="0"/>
              <a:t>those who develop </a:t>
            </a:r>
            <a:r>
              <a:rPr lang="en-US" baseline="0" dirty="0"/>
              <a:t>new sequencing and informatics tools and </a:t>
            </a:r>
            <a:r>
              <a:rPr lang="en-US" b="1" baseline="0" dirty="0"/>
              <a:t>regulatory/oversight groups </a:t>
            </a:r>
            <a:r>
              <a:rPr lang="en-US" baseline="0" dirty="0"/>
              <a:t>who must confirm the claims made by tool developers before they can be ready for general use by decision makers.</a:t>
            </a:r>
          </a:p>
          <a:p>
            <a:endParaRPr lang="en-US" baseline="0" dirty="0"/>
          </a:p>
          <a:p>
            <a:r>
              <a:rPr lang="en-US" baseline="0" dirty="0"/>
              <a:t>For all this to happen, a </a:t>
            </a:r>
            <a:r>
              <a:rPr lang="en-US" b="1" baseline="0" dirty="0"/>
              <a:t>consistent resource </a:t>
            </a:r>
            <a:r>
              <a:rPr lang="en-US" b="0" baseline="0" dirty="0"/>
              <a:t>of a reference sample/material is required</a:t>
            </a:r>
            <a:r>
              <a:rPr lang="en-US" baseline="0" dirty="0"/>
              <a:t>. </a:t>
            </a:r>
          </a:p>
          <a:p>
            <a:r>
              <a:rPr lang="en-US" baseline="0" dirty="0"/>
              <a:t>Each DNA we produce comes from a single lot, and will have stable compositions and concentrations. Perhaps most importantly, the </a:t>
            </a:r>
            <a:r>
              <a:rPr lang="en-US" b="1" baseline="0" dirty="0"/>
              <a:t>data associated with characterization will be publicly available</a:t>
            </a:r>
            <a:r>
              <a:rPr lang="en-US" baseline="0" dirty="0"/>
              <a:t>. This will include the concentration, size, and sequencing data, and associated metadata.</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4</a:t>
            </a:fld>
            <a:endParaRPr lang="en-US"/>
          </a:p>
        </p:txBody>
      </p:sp>
    </p:spTree>
    <p:extLst>
      <p:ext uri="{BB962C8B-B14F-4D97-AF65-F5344CB8AC3E}">
        <p14:creationId xmlns:p14="http://schemas.microsoft.com/office/powerpoint/2010/main" val="336513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flowchart represents the typical  workflow of a sample going through the metagenomics analysis pipeline. </a:t>
            </a:r>
            <a:r>
              <a:rPr lang="en-US" b="1" baseline="0" dirty="0"/>
              <a:t>Cells</a:t>
            </a:r>
            <a:r>
              <a:rPr lang="en-US" baseline="0" dirty="0"/>
              <a:t> are processed to isolate the </a:t>
            </a:r>
            <a:r>
              <a:rPr lang="en-US" b="1" baseline="0" dirty="0"/>
              <a:t>DNA</a:t>
            </a:r>
            <a:r>
              <a:rPr lang="en-US" baseline="0" dirty="0"/>
              <a:t>, followed by additional biochemical modifications and </a:t>
            </a:r>
            <a:r>
              <a:rPr lang="en-US" b="1" baseline="0" dirty="0"/>
              <a:t>sequencing</a:t>
            </a:r>
            <a:r>
              <a:rPr lang="en-US" baseline="0" dirty="0"/>
              <a:t> to generate </a:t>
            </a:r>
            <a:r>
              <a:rPr lang="en-US" b="1" baseline="0" dirty="0"/>
              <a:t>data</a:t>
            </a:r>
            <a:r>
              <a:rPr lang="en-US" baseline="0" dirty="0"/>
              <a:t>, which software then analyzes and generates some kind of </a:t>
            </a:r>
            <a:r>
              <a:rPr lang="en-US" b="1" baseline="0" dirty="0"/>
              <a:t>output report/interpretation </a:t>
            </a:r>
            <a:r>
              <a:rPr lang="en-US" baseline="0" dirty="0"/>
              <a:t>for the end user. </a:t>
            </a:r>
          </a:p>
          <a:p>
            <a:endParaRPr lang="en-US" baseline="0" dirty="0"/>
          </a:p>
          <a:p>
            <a:r>
              <a:rPr lang="en-US" baseline="0" dirty="0"/>
              <a:t>At every step along this process, </a:t>
            </a:r>
            <a:r>
              <a:rPr lang="en-US" b="1" baseline="0" dirty="0"/>
              <a:t>bias</a:t>
            </a:r>
            <a:r>
              <a:rPr lang="en-US" baseline="0" dirty="0"/>
              <a:t> is introduced which </a:t>
            </a:r>
            <a:r>
              <a:rPr lang="en-US" b="1" baseline="0" dirty="0" err="1"/>
              <a:t>propogates</a:t>
            </a:r>
            <a:r>
              <a:rPr lang="en-US" baseline="0" dirty="0"/>
              <a:t> through the pipeline. One way to understand and </a:t>
            </a:r>
            <a:r>
              <a:rPr lang="en-US" b="1" baseline="0" dirty="0"/>
              <a:t>correct these biases</a:t>
            </a:r>
            <a:r>
              <a:rPr lang="en-US" baseline="0" dirty="0"/>
              <a:t> is the </a:t>
            </a:r>
            <a:r>
              <a:rPr lang="en-US" b="1" baseline="0" dirty="0"/>
              <a:t>use of standards </a:t>
            </a:r>
            <a:r>
              <a:rPr lang="en-US" baseline="0" dirty="0"/>
              <a:t>along the process, and I’ve listed some of those who have resources devoted to those efforts. Due to the nature of the workflow, you </a:t>
            </a:r>
            <a:r>
              <a:rPr lang="en-US" b="1" baseline="0" dirty="0"/>
              <a:t>cannot test for bias along the analysis</a:t>
            </a:r>
            <a:r>
              <a:rPr lang="en-US" baseline="0" dirty="0"/>
              <a:t>. Hence, one needs to work backwards using reference data sets </a:t>
            </a:r>
            <a:r>
              <a:rPr lang="en-US" i="0" baseline="0" dirty="0"/>
              <a:t>to DNA purified from known isolates, and finally back to whole cells with fixed genomes and known abundances.</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5</a:t>
            </a:fld>
            <a:endParaRPr lang="en-US"/>
          </a:p>
        </p:txBody>
      </p:sp>
    </p:spTree>
    <p:extLst>
      <p:ext uri="{BB962C8B-B14F-4D97-AF65-F5344CB8AC3E}">
        <p14:creationId xmlns:p14="http://schemas.microsoft.com/office/powerpoint/2010/main" val="210418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October 2015 we convened a workshop</a:t>
            </a:r>
            <a:r>
              <a:rPr lang="en-US" baseline="0" dirty="0"/>
              <a:t> to discuss these issues. The report is available online. By consensus we agreed that these </a:t>
            </a:r>
            <a:r>
              <a:rPr lang="en-US" baseline="0" dirty="0" err="1"/>
              <a:t>RMs</a:t>
            </a:r>
            <a:r>
              <a:rPr lang="en-US" baseline="0" dirty="0"/>
              <a:t> would focus on clinical applications, and the particular aspects of which strains to select should largely be driven by the challenges in sequencing and identifying. Namely, looking at near-neighbors, high/low GC content, limits of detection/quantification, etc.</a:t>
            </a:r>
          </a:p>
          <a:p>
            <a:endParaRPr lang="en-US" baseline="0" dirty="0"/>
          </a:p>
          <a:p>
            <a:r>
              <a:rPr lang="en-US" baseline="0" dirty="0"/>
              <a:t>In addition, many of you stressed the importance of making the data from the materials available for </a:t>
            </a:r>
            <a:r>
              <a:rPr lang="en-US" i="1" baseline="0" dirty="0"/>
              <a:t>in silico</a:t>
            </a:r>
            <a:r>
              <a:rPr lang="en-US" i="0" baseline="0" dirty="0"/>
              <a:t> analysis, as that can be as critical to development as the material itself.</a:t>
            </a:r>
            <a:endParaRPr lang="en-US" baseline="0" dirty="0"/>
          </a:p>
        </p:txBody>
      </p:sp>
      <p:sp>
        <p:nvSpPr>
          <p:cNvPr id="4" name="Slide Number Placeholder 3"/>
          <p:cNvSpPr>
            <a:spLocks noGrp="1"/>
          </p:cNvSpPr>
          <p:nvPr>
            <p:ph type="sldNum" sz="quarter" idx="10"/>
          </p:nvPr>
        </p:nvSpPr>
        <p:spPr/>
        <p:txBody>
          <a:bodyPr/>
          <a:lstStyle/>
          <a:p>
            <a:fld id="{CEB628C5-D732-534C-A521-D26DE7D3EF21}" type="slidenum">
              <a:rPr lang="en-US" smtClean="0"/>
              <a:t>7</a:t>
            </a:fld>
            <a:endParaRPr lang="en-US"/>
          </a:p>
        </p:txBody>
      </p:sp>
    </p:spTree>
    <p:extLst>
      <p:ext uri="{BB962C8B-B14F-4D97-AF65-F5344CB8AC3E}">
        <p14:creationId xmlns:p14="http://schemas.microsoft.com/office/powerpoint/2010/main" val="152939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we’re trying to </a:t>
            </a:r>
          </a:p>
        </p:txBody>
      </p:sp>
      <p:sp>
        <p:nvSpPr>
          <p:cNvPr id="4" name="Slide Number Placeholder 3"/>
          <p:cNvSpPr>
            <a:spLocks noGrp="1"/>
          </p:cNvSpPr>
          <p:nvPr>
            <p:ph type="sldNum" sz="quarter" idx="10"/>
          </p:nvPr>
        </p:nvSpPr>
        <p:spPr/>
        <p:txBody>
          <a:bodyPr/>
          <a:lstStyle/>
          <a:p>
            <a:fld id="{CEB628C5-D732-534C-A521-D26DE7D3EF21}" type="slidenum">
              <a:rPr lang="en-US" smtClean="0"/>
              <a:t>8</a:t>
            </a:fld>
            <a:endParaRPr lang="en-US"/>
          </a:p>
        </p:txBody>
      </p:sp>
    </p:spTree>
    <p:extLst>
      <p:ext uri="{BB962C8B-B14F-4D97-AF65-F5344CB8AC3E}">
        <p14:creationId xmlns:p14="http://schemas.microsoft.com/office/powerpoint/2010/main" val="341360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when we receive the materials we take stock of what is received and select a random set</a:t>
            </a:r>
            <a:r>
              <a:rPr lang="en-US" baseline="0" dirty="0"/>
              <a:t> of tubes and perform concentration and size characterization on them. So far, the majority of the material has been consistent and followed specifications. This is a goo point to also mention we are performing orthogonal concentration analyses because it improves confidence in the measurement and because the methods have biases. </a:t>
            </a:r>
          </a:p>
          <a:p>
            <a:r>
              <a:rPr lang="en-US" baseline="0" dirty="0"/>
              <a:t>However, this does not guarantee that the material is pure and fit for purpose—we need additional analyses for that including qPCR assays and sequencing.</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11</a:t>
            </a:fld>
            <a:endParaRPr lang="en-US"/>
          </a:p>
        </p:txBody>
      </p:sp>
    </p:spTree>
    <p:extLst>
      <p:ext uri="{BB962C8B-B14F-4D97-AF65-F5344CB8AC3E}">
        <p14:creationId xmlns:p14="http://schemas.microsoft.com/office/powerpoint/2010/main" val="183381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sequencing the isolates to do assembly and mapping to reference genomes (where possible). Here you see a de </a:t>
            </a:r>
            <a:r>
              <a:rPr lang="en-US" dirty="0" err="1"/>
              <a:t>Bruijn</a:t>
            </a:r>
            <a:r>
              <a:rPr lang="en-US" baseline="0" dirty="0"/>
              <a:t> graph of the assembly—this seems to be as far as one can take this without resolving the repeats..</a:t>
            </a:r>
            <a:r>
              <a:rPr lang="en-US" dirty="0"/>
              <a:t> In some cases we have coverage</a:t>
            </a:r>
            <a:r>
              <a:rPr lang="en-US" baseline="0" dirty="0"/>
              <a:t> in excess of 100x, and others are closer to 10x. Our </a:t>
            </a:r>
            <a:r>
              <a:rPr lang="en-US" i="1" baseline="0" dirty="0"/>
              <a:t>de novo</a:t>
            </a:r>
            <a:r>
              <a:rPr lang="en-US" i="0" baseline="0" dirty="0"/>
              <a:t> assembly was done using </a:t>
            </a:r>
            <a:r>
              <a:rPr lang="en-US" i="0" baseline="0" dirty="0" err="1"/>
              <a:t>SPAdes</a:t>
            </a:r>
            <a:r>
              <a:rPr lang="en-US" i="0" baseline="0" dirty="0"/>
              <a:t> and has produced total genome sizes close to expected for the organisms, with almost all reads mapping to the contigs.</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12</a:t>
            </a:fld>
            <a:endParaRPr lang="en-US"/>
          </a:p>
        </p:txBody>
      </p:sp>
    </p:spTree>
    <p:extLst>
      <p:ext uri="{BB962C8B-B14F-4D97-AF65-F5344CB8AC3E}">
        <p14:creationId xmlns:p14="http://schemas.microsoft.com/office/powerpoint/2010/main" val="165812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Taxonomic classification</a:t>
            </a:r>
            <a:r>
              <a:rPr lang="en-US" baseline="0" dirty="0"/>
              <a:t> tools show a largely pure species for most of the samples—with those showing potential for “high level” contamination can be </a:t>
            </a:r>
            <a:r>
              <a:rPr lang="en-US" baseline="0" dirty="0" err="1"/>
              <a:t>resequenced</a:t>
            </a:r>
            <a:r>
              <a:rPr lang="en-US" baseline="0" dirty="0"/>
              <a:t> from fresh tube(s). No particular tool can be taken as a “gold standard” because each tool has its own algorithm, database, and biases. Instead, we examine the outputs of these tools for “abnormal” results such as unexpected taxa. As many of you are aware, the results between tools typically agree fairly well; however, this is not always the case, and when looking at mixtures, the analyses can become difficult.</a:t>
            </a:r>
            <a:endParaRPr lang="en-US" dirty="0"/>
          </a:p>
        </p:txBody>
      </p:sp>
      <p:sp>
        <p:nvSpPr>
          <p:cNvPr id="4" name="Slide Number Placeholder 3"/>
          <p:cNvSpPr>
            <a:spLocks noGrp="1"/>
          </p:cNvSpPr>
          <p:nvPr>
            <p:ph type="sldNum" sz="quarter" idx="10"/>
          </p:nvPr>
        </p:nvSpPr>
        <p:spPr/>
        <p:txBody>
          <a:bodyPr/>
          <a:lstStyle/>
          <a:p>
            <a:fld id="{CEB628C5-D732-534C-A521-D26DE7D3EF21}" type="slidenum">
              <a:rPr lang="en-US" smtClean="0"/>
              <a:t>14</a:t>
            </a:fld>
            <a:endParaRPr lang="en-US"/>
          </a:p>
        </p:txBody>
      </p:sp>
    </p:spTree>
    <p:extLst>
      <p:ext uri="{BB962C8B-B14F-4D97-AF65-F5344CB8AC3E}">
        <p14:creationId xmlns:p14="http://schemas.microsoft.com/office/powerpoint/2010/main" val="256052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091296-10BE-A74B-A2CC-468CB1D7C9DE}"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101752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91296-10BE-A74B-A2CC-468CB1D7C9DE}"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30780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91296-10BE-A74B-A2CC-468CB1D7C9DE}"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7702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30E3B"/>
          </a:solidFill>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091296-10BE-A74B-A2CC-468CB1D7C9DE}"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E0515-22B4-6042-878E-05CFE77BCE8C}" type="slidenum">
              <a:rPr lang="en-US" smtClean="0"/>
              <a:t>‹#›</a:t>
            </a:fld>
            <a:endParaRPr lang="en-US"/>
          </a:p>
        </p:txBody>
      </p:sp>
      <p:pic>
        <p:nvPicPr>
          <p:cNvPr id="7" name="Picture 2" descr="http://cloudtimes.org/wp-content/uploads/2012/05/NIST-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338" y="5771265"/>
            <a:ext cx="2396554" cy="106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091296-10BE-A74B-A2CC-468CB1D7C9DE}"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198394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091296-10BE-A74B-A2CC-468CB1D7C9DE}"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24970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091296-10BE-A74B-A2CC-468CB1D7C9DE}"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54782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91296-10BE-A74B-A2CC-468CB1D7C9DE}"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109844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091296-10BE-A74B-A2CC-468CB1D7C9DE}"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185666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091296-10BE-A74B-A2CC-468CB1D7C9DE}"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196712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91296-10BE-A74B-A2CC-468CB1D7C9DE}"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E0515-22B4-6042-878E-05CFE77BCE8C}" type="slidenum">
              <a:rPr lang="en-US" smtClean="0"/>
              <a:t>‹#›</a:t>
            </a:fld>
            <a:endParaRPr lang="en-US"/>
          </a:p>
        </p:txBody>
      </p:sp>
    </p:spTree>
    <p:extLst>
      <p:ext uri="{BB962C8B-B14F-4D97-AF65-F5344CB8AC3E}">
        <p14:creationId xmlns:p14="http://schemas.microsoft.com/office/powerpoint/2010/main" val="101926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0018"/>
            <a:ext cx="12192000" cy="1325563"/>
          </a:xfrm>
          <a:prstGeom prst="rect">
            <a:avLst/>
          </a:prstGeom>
          <a:solidFill>
            <a:srgbClr val="030E3B"/>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6329" y="1455938"/>
            <a:ext cx="11647503" cy="47210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632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91296-10BE-A74B-A2CC-468CB1D7C9DE}" type="datetimeFigureOut">
              <a:rPr lang="en-US" smtClean="0"/>
              <a:t>3/8/2018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247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E0515-22B4-6042-878E-05CFE77BCE8C}" type="slidenum">
              <a:rPr lang="en-US" smtClean="0"/>
              <a:t>‹#›</a:t>
            </a:fld>
            <a:endParaRPr lang="en-US"/>
          </a:p>
        </p:txBody>
      </p:sp>
      <p:pic>
        <p:nvPicPr>
          <p:cNvPr id="7" name="Picture 2" descr="http://cloudtimes.org/wp-content/uploads/2012/05/NIST-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1338" y="5889171"/>
            <a:ext cx="2132096" cy="95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1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51" r:id="rId11"/>
  </p:sldLayoutIdLst>
  <p:txStyles>
    <p:titleStyle>
      <a:lvl1pPr algn="ctr" defTabSz="914400" rtl="0" eaLnBrk="1" latinLnBrk="0" hangingPunct="1">
        <a:lnSpc>
          <a:spcPct val="90000"/>
        </a:lnSpc>
        <a:spcBef>
          <a:spcPct val="0"/>
        </a:spcBef>
        <a:buNone/>
        <a:defRPr sz="44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panose="020B0500000000000000" pitchFamily="34" charset="0"/>
          <a:ea typeface="+mn-ea"/>
          <a:cs typeface="+mn-cs"/>
        </a:defRPr>
      </a:lvl1pPr>
      <a:lvl2pPr marL="685800" indent="-228600" algn="l" defTabSz="914400" rtl="0" eaLnBrk="1" latinLnBrk="0" hangingPunct="1">
        <a:lnSpc>
          <a:spcPct val="90000"/>
        </a:lnSpc>
        <a:spcBef>
          <a:spcPts val="500"/>
        </a:spcBef>
        <a:buSzPct val="60000"/>
        <a:buFont typeface="Courier New" panose="02070309020205020404" pitchFamily="49" charset="0"/>
        <a:buChar char="o"/>
        <a:defRPr sz="2400" kern="1200">
          <a:solidFill>
            <a:schemeClr val="tx1"/>
          </a:solidFill>
          <a:latin typeface="Helvetica" panose="020B0500000000000000" pitchFamily="34" charset="0"/>
          <a:ea typeface="+mn-ea"/>
          <a:cs typeface="+mn-cs"/>
        </a:defRPr>
      </a:lvl2pPr>
      <a:lvl3pPr marL="1143000" indent="-228600" algn="l" defTabSz="914400" rtl="0" eaLnBrk="1" latinLnBrk="0" hangingPunct="1">
        <a:lnSpc>
          <a:spcPct val="90000"/>
        </a:lnSpc>
        <a:spcBef>
          <a:spcPts val="500"/>
        </a:spcBef>
        <a:buSzPct val="60000"/>
        <a:buFont typeface="Arial" panose="020B0604020202020204" pitchFamily="34" charset="0"/>
        <a:buChar char="•"/>
        <a:defRPr sz="2000" kern="1200">
          <a:solidFill>
            <a:schemeClr val="tx1"/>
          </a:solidFill>
          <a:latin typeface="Helvetica" panose="020B0500000000000000" pitchFamily="34" charset="0"/>
          <a:ea typeface="+mn-ea"/>
          <a:cs typeface="+mn-cs"/>
        </a:defRPr>
      </a:lvl3pPr>
      <a:lvl4pPr marL="1600200" indent="-228600" algn="l" defTabSz="914400" rtl="0" eaLnBrk="1" latinLnBrk="0" hangingPunct="1">
        <a:lnSpc>
          <a:spcPct val="90000"/>
        </a:lnSpc>
        <a:spcBef>
          <a:spcPts val="500"/>
        </a:spcBef>
        <a:buSzPct val="60000"/>
        <a:buFont typeface="Courier New" panose="02070309020205020404" pitchFamily="49" charset="0"/>
        <a:buChar char="o"/>
        <a:defRPr sz="1800" kern="1200">
          <a:solidFill>
            <a:schemeClr val="tx1"/>
          </a:solidFill>
          <a:latin typeface="Helvetica" panose="020B0500000000000000" pitchFamily="34" charset="0"/>
          <a:ea typeface="+mn-ea"/>
          <a:cs typeface="+mn-cs"/>
        </a:defRPr>
      </a:lvl4pPr>
      <a:lvl5pPr marL="2114550" indent="-28575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Helvetica"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ist.gov/mml/bbd/microbial_metrology/index.cfm" TargetMode="External"/><Relationship Id="rId2" Type="http://schemas.openxmlformats.org/officeDocument/2006/relationships/hyperlink" Target="mailto:jason.Kralj@nist.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oo.gl/forms/ffRPnBb6cApOokNt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92" y="452037"/>
            <a:ext cx="10515600" cy="2767005"/>
          </a:xfrm>
        </p:spPr>
        <p:txBody>
          <a:bodyPr>
            <a:noAutofit/>
          </a:bodyPr>
          <a:lstStyle/>
          <a:p>
            <a:r>
              <a:rPr lang="en-US" dirty="0"/>
              <a:t>Candidate Reference Material 8376 Mixed Microbial DNA</a:t>
            </a:r>
          </a:p>
        </p:txBody>
      </p:sp>
      <p:sp>
        <p:nvSpPr>
          <p:cNvPr id="4" name="TextBox 3"/>
          <p:cNvSpPr txBox="1"/>
          <p:nvPr/>
        </p:nvSpPr>
        <p:spPr>
          <a:xfrm>
            <a:off x="872537" y="3333343"/>
            <a:ext cx="10478708" cy="2154436"/>
          </a:xfrm>
          <a:prstGeom prst="rect">
            <a:avLst/>
          </a:prstGeom>
          <a:noFill/>
        </p:spPr>
        <p:txBody>
          <a:bodyPr wrap="square" rtlCol="0">
            <a:spAutoFit/>
          </a:bodyPr>
          <a:lstStyle/>
          <a:p>
            <a:r>
              <a:rPr lang="en-US" sz="2400" u="sng" dirty="0">
                <a:latin typeface="Helvetica" panose="020B0500000000000000" pitchFamily="34" charset="0"/>
              </a:rPr>
              <a:t>Jason G Kralj</a:t>
            </a:r>
            <a:r>
              <a:rPr lang="en-US" sz="2400" dirty="0">
                <a:latin typeface="Helvetica" panose="020B0500000000000000" pitchFamily="34" charset="0"/>
              </a:rPr>
              <a:t>, Samuel P Forry, Nathan D Olson, Scott Jackson</a:t>
            </a:r>
          </a:p>
          <a:p>
            <a:r>
              <a:rPr lang="en-US" sz="2000" dirty="0">
                <a:latin typeface="Helvetica" panose="020B0500000000000000" pitchFamily="34" charset="0"/>
                <a:hlinkClick r:id="rId2"/>
              </a:rPr>
              <a:t>Jason.Kralj@nist.gov</a:t>
            </a:r>
            <a:endParaRPr lang="en-US" sz="2000" dirty="0">
              <a:latin typeface="Helvetica" panose="020B0500000000000000" pitchFamily="34" charset="0"/>
            </a:endParaRPr>
          </a:p>
          <a:p>
            <a:endParaRPr lang="en-US" dirty="0">
              <a:latin typeface="Helvetica" panose="020B0500000000000000" pitchFamily="34" charset="0"/>
            </a:endParaRPr>
          </a:p>
          <a:p>
            <a:r>
              <a:rPr lang="en-US" dirty="0">
                <a:latin typeface="Helvetica" panose="020B0500000000000000" pitchFamily="34" charset="0"/>
              </a:rPr>
              <a:t>Complex Microbial Systems Group</a:t>
            </a:r>
          </a:p>
          <a:p>
            <a:r>
              <a:rPr lang="en-US" dirty="0">
                <a:latin typeface="Helvetica" panose="020B0500000000000000" pitchFamily="34" charset="0"/>
              </a:rPr>
              <a:t>Biosystems and Biomaterials Division</a:t>
            </a:r>
          </a:p>
          <a:p>
            <a:r>
              <a:rPr lang="en-US" dirty="0">
                <a:latin typeface="Helvetica" panose="020B0500000000000000" pitchFamily="34" charset="0"/>
              </a:rPr>
              <a:t>Materials Measurements Laboratory</a:t>
            </a:r>
          </a:p>
          <a:p>
            <a:r>
              <a:rPr lang="en-US" dirty="0">
                <a:latin typeface="Helvetica" panose="020B0500000000000000" pitchFamily="34" charset="0"/>
                <a:hlinkClick r:id="rId3"/>
              </a:rPr>
              <a:t>http://www.nist.gov/mml/bbd/microbial_metrology/index.cfm</a:t>
            </a:r>
            <a:endParaRPr lang="en-US" dirty="0">
              <a:latin typeface="Helvetica" panose="020B0500000000000000" pitchFamily="34" charset="0"/>
            </a:endParaRPr>
          </a:p>
        </p:txBody>
      </p:sp>
      <p:sp>
        <p:nvSpPr>
          <p:cNvPr id="6" name="TextBox 5"/>
          <p:cNvSpPr txBox="1"/>
          <p:nvPr/>
        </p:nvSpPr>
        <p:spPr>
          <a:xfrm>
            <a:off x="4543425" y="5373479"/>
            <a:ext cx="7377259" cy="1323439"/>
          </a:xfrm>
          <a:prstGeom prst="rect">
            <a:avLst/>
          </a:prstGeom>
          <a:noFill/>
        </p:spPr>
        <p:txBody>
          <a:bodyPr wrap="square" rtlCol="0">
            <a:spAutoFit/>
          </a:bodyPr>
          <a:lstStyle/>
          <a:p>
            <a:pPr algn="r"/>
            <a:r>
              <a:rPr lang="en-US" sz="2000" dirty="0">
                <a:latin typeface="Helvetica" panose="020B0500000000000000" pitchFamily="34" charset="0"/>
              </a:rPr>
              <a:t>14 August 2017</a:t>
            </a:r>
          </a:p>
          <a:p>
            <a:pPr algn="r"/>
            <a:endParaRPr lang="en-US" sz="2000" dirty="0">
              <a:latin typeface="Helvetica" panose="020B0500000000000000" pitchFamily="34" charset="0"/>
            </a:endParaRPr>
          </a:p>
          <a:p>
            <a:pPr algn="r"/>
            <a:r>
              <a:rPr lang="en-US" sz="2000" dirty="0">
                <a:latin typeface="Helvetica" panose="020B0500000000000000" pitchFamily="34" charset="0"/>
              </a:rPr>
              <a:t>NIST/DHS/FDA Standards for Pathogen Detection for </a:t>
            </a:r>
            <a:r>
              <a:rPr lang="en-US" sz="2000" dirty="0" err="1">
                <a:latin typeface="Helvetica" panose="020B0500000000000000" pitchFamily="34" charset="0"/>
              </a:rPr>
              <a:t>Biosurveillance</a:t>
            </a:r>
            <a:r>
              <a:rPr lang="en-US" sz="2000" dirty="0">
                <a:latin typeface="Helvetica" panose="020B0500000000000000" pitchFamily="34" charset="0"/>
              </a:rPr>
              <a:t> and Clinical Applications Workshop</a:t>
            </a:r>
          </a:p>
        </p:txBody>
      </p:sp>
    </p:spTree>
    <p:extLst>
      <p:ext uri="{BB962C8B-B14F-4D97-AF65-F5344CB8AC3E}">
        <p14:creationId xmlns:p14="http://schemas.microsoft.com/office/powerpoint/2010/main" val="30477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Candidate RM 8376</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868227211"/>
              </p:ext>
            </p:extLst>
          </p:nvPr>
        </p:nvGraphicFramePr>
        <p:xfrm>
          <a:off x="5575434" y="1459871"/>
          <a:ext cx="5389581" cy="4885533"/>
        </p:xfrm>
        <a:graphic>
          <a:graphicData uri="http://schemas.openxmlformats.org/drawingml/2006/table">
            <a:tbl>
              <a:tblPr/>
              <a:tblGrid>
                <a:gridCol w="644706">
                  <a:extLst>
                    <a:ext uri="{9D8B030D-6E8A-4147-A177-3AD203B41FA5}">
                      <a16:colId xmlns:a16="http://schemas.microsoft.com/office/drawing/2014/main" val="3659893170"/>
                    </a:ext>
                  </a:extLst>
                </a:gridCol>
                <a:gridCol w="1022934">
                  <a:extLst>
                    <a:ext uri="{9D8B030D-6E8A-4147-A177-3AD203B41FA5}">
                      <a16:colId xmlns:a16="http://schemas.microsoft.com/office/drawing/2014/main" val="4009970985"/>
                    </a:ext>
                  </a:extLst>
                </a:gridCol>
                <a:gridCol w="1091875">
                  <a:extLst>
                    <a:ext uri="{9D8B030D-6E8A-4147-A177-3AD203B41FA5}">
                      <a16:colId xmlns:a16="http://schemas.microsoft.com/office/drawing/2014/main" val="1876777407"/>
                    </a:ext>
                  </a:extLst>
                </a:gridCol>
                <a:gridCol w="979621">
                  <a:extLst>
                    <a:ext uri="{9D8B030D-6E8A-4147-A177-3AD203B41FA5}">
                      <a16:colId xmlns:a16="http://schemas.microsoft.com/office/drawing/2014/main" val="1360491725"/>
                    </a:ext>
                  </a:extLst>
                </a:gridCol>
                <a:gridCol w="756454">
                  <a:extLst>
                    <a:ext uri="{9D8B030D-6E8A-4147-A177-3AD203B41FA5}">
                      <a16:colId xmlns:a16="http://schemas.microsoft.com/office/drawing/2014/main" val="2428208246"/>
                    </a:ext>
                  </a:extLst>
                </a:gridCol>
                <a:gridCol w="297997">
                  <a:extLst>
                    <a:ext uri="{9D8B030D-6E8A-4147-A177-3AD203B41FA5}">
                      <a16:colId xmlns:a16="http://schemas.microsoft.com/office/drawing/2014/main" val="2164269860"/>
                    </a:ext>
                  </a:extLst>
                </a:gridCol>
                <a:gridCol w="297997">
                  <a:extLst>
                    <a:ext uri="{9D8B030D-6E8A-4147-A177-3AD203B41FA5}">
                      <a16:colId xmlns:a16="http://schemas.microsoft.com/office/drawing/2014/main" val="1441889085"/>
                    </a:ext>
                  </a:extLst>
                </a:gridCol>
                <a:gridCol w="297997">
                  <a:extLst>
                    <a:ext uri="{9D8B030D-6E8A-4147-A177-3AD203B41FA5}">
                      <a16:colId xmlns:a16="http://schemas.microsoft.com/office/drawing/2014/main" val="141729307"/>
                    </a:ext>
                  </a:extLst>
                </a:gridCol>
              </a:tblGrid>
              <a:tr h="701685">
                <a:tc>
                  <a:txBody>
                    <a:bodyPr/>
                    <a:lstStyle/>
                    <a:p>
                      <a:pPr algn="l" fontAlgn="b"/>
                      <a:r>
                        <a:rPr lang="en-US" sz="1000" b="1" i="0" u="none" strike="noStrike">
                          <a:solidFill>
                            <a:srgbClr val="000000"/>
                          </a:solidFill>
                          <a:effectLst/>
                          <a:latin typeface="Helvetica" panose="020B0500000000000000" pitchFamily="34" charset="0"/>
                        </a:rPr>
                        <a:t>Number</a:t>
                      </a:r>
                    </a:p>
                  </a:txBody>
                  <a:tcPr marL="7973" marR="7973" marT="797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Helvetica" panose="020B0500000000000000" pitchFamily="34" charset="0"/>
                        </a:rPr>
                        <a:t>ID</a:t>
                      </a:r>
                    </a:p>
                  </a:txBody>
                  <a:tcPr marL="7973" marR="7973" marT="797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Helvetica" panose="020B0500000000000000" pitchFamily="34" charset="0"/>
                        </a:rPr>
                        <a:t>Genus</a:t>
                      </a:r>
                    </a:p>
                  </a:txBody>
                  <a:tcPr marL="7973" marR="7973" marT="797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Helvetica" panose="020B0500000000000000" pitchFamily="34" charset="0"/>
                        </a:rPr>
                        <a:t>species</a:t>
                      </a:r>
                    </a:p>
                  </a:txBody>
                  <a:tcPr marL="7973" marR="7973" marT="797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000000"/>
                          </a:solidFill>
                          <a:effectLst/>
                          <a:latin typeface="Helvetica" panose="020B0500000000000000" pitchFamily="34" charset="0"/>
                        </a:rPr>
                        <a:t>subspecies</a:t>
                      </a:r>
                    </a:p>
                  </a:txBody>
                  <a:tcPr marL="7973" marR="7973" marT="797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Helvetica" panose="020B0500000000000000" pitchFamily="34" charset="0"/>
                        </a:rPr>
                        <a:t>Received</a:t>
                      </a:r>
                    </a:p>
                  </a:txBody>
                  <a:tcPr marL="7973" marR="7973" marT="7973" marB="0" vert="vert27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Helvetica" panose="020B0500000000000000" pitchFamily="34" charset="0"/>
                        </a:rPr>
                        <a:t>Accepted</a:t>
                      </a:r>
                    </a:p>
                  </a:txBody>
                  <a:tcPr marL="7973" marR="7973" marT="7973" marB="0" vert="vert27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Helvetica" panose="020B0500000000000000" pitchFamily="34" charset="0"/>
                        </a:rPr>
                        <a:t>Sequenced</a:t>
                      </a:r>
                    </a:p>
                  </a:txBody>
                  <a:tcPr marL="7973" marR="7973" marT="7973" marB="0" vert="vert27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247168"/>
                  </a:ext>
                </a:extLst>
              </a:tr>
              <a:tr h="159473">
                <a:tc>
                  <a:txBody>
                    <a:bodyPr/>
                    <a:lstStyle/>
                    <a:p>
                      <a:pPr algn="l" fontAlgn="b"/>
                      <a:r>
                        <a:rPr lang="en-US" sz="1000" b="0" i="0" u="none" strike="noStrike">
                          <a:solidFill>
                            <a:srgbClr val="000000"/>
                          </a:solidFill>
                          <a:effectLst/>
                          <a:latin typeface="Helvetica" panose="020B0500000000000000" pitchFamily="34" charset="0"/>
                        </a:rPr>
                        <a:t>MG-001</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43895</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Escherichia</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coli</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70150167"/>
                  </a:ext>
                </a:extLst>
              </a:tr>
              <a:tr h="116471">
                <a:tc>
                  <a:txBody>
                    <a:bodyPr/>
                    <a:lstStyle/>
                    <a:p>
                      <a:pPr algn="l" fontAlgn="b"/>
                      <a:r>
                        <a:rPr lang="en-US" sz="1000" b="0" i="0" u="none" strike="noStrike">
                          <a:solidFill>
                            <a:srgbClr val="000000"/>
                          </a:solidFill>
                          <a:effectLst/>
                          <a:latin typeface="Helvetica" panose="020B0500000000000000" pitchFamily="34" charset="0"/>
                        </a:rPr>
                        <a:t>MG-002</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BAA 2309</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Escherichia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coli</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1466218807"/>
                  </a:ext>
                </a:extLst>
              </a:tr>
              <a:tr h="159473">
                <a:tc>
                  <a:txBody>
                    <a:bodyPr/>
                    <a:lstStyle/>
                    <a:p>
                      <a:pPr algn="l" fontAlgn="b"/>
                      <a:r>
                        <a:rPr lang="en-US" sz="1000" b="0" i="0" u="none" strike="noStrike">
                          <a:solidFill>
                            <a:srgbClr val="000000"/>
                          </a:solidFill>
                          <a:effectLst/>
                          <a:latin typeface="Helvetica" panose="020B0500000000000000" pitchFamily="34" charset="0"/>
                        </a:rPr>
                        <a:t>MG-003</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700720</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Salmonella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enterica</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enterica</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079723750"/>
                  </a:ext>
                </a:extLst>
              </a:tr>
              <a:tr h="159473">
                <a:tc>
                  <a:txBody>
                    <a:bodyPr/>
                    <a:lstStyle/>
                    <a:p>
                      <a:pPr algn="l" fontAlgn="b"/>
                      <a:r>
                        <a:rPr lang="en-US" sz="1000" b="0" i="0" u="none" strike="noStrike">
                          <a:solidFill>
                            <a:srgbClr val="000000"/>
                          </a:solidFill>
                          <a:effectLst/>
                          <a:latin typeface="Helvetica" panose="020B0500000000000000" pitchFamily="34" charset="0"/>
                        </a:rPr>
                        <a:t>MG-004</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12324</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Salmonella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enterica</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arizonae</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328493702"/>
                  </a:ext>
                </a:extLst>
              </a:tr>
              <a:tr h="159473">
                <a:tc>
                  <a:txBody>
                    <a:bodyPr/>
                    <a:lstStyle/>
                    <a:p>
                      <a:pPr algn="l" fontAlgn="b"/>
                      <a:r>
                        <a:rPr lang="en-US" sz="1000" b="0" i="0" u="none" strike="noStrike">
                          <a:solidFill>
                            <a:srgbClr val="000000"/>
                          </a:solidFill>
                          <a:effectLst/>
                          <a:latin typeface="Helvetica" panose="020B0500000000000000" pitchFamily="34" charset="0"/>
                        </a:rPr>
                        <a:t>MG-005</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BAA 44</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Staphyloccus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aureus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1066150392"/>
                  </a:ext>
                </a:extLst>
              </a:tr>
              <a:tr h="159473">
                <a:tc>
                  <a:txBody>
                    <a:bodyPr/>
                    <a:lstStyle/>
                    <a:p>
                      <a:pPr algn="l" fontAlgn="b"/>
                      <a:r>
                        <a:rPr lang="en-US" sz="1000" b="0" i="0" u="none" strike="noStrike">
                          <a:solidFill>
                            <a:srgbClr val="000000"/>
                          </a:solidFill>
                          <a:effectLst/>
                          <a:latin typeface="Helvetica" panose="020B0500000000000000" pitchFamily="34" charset="0"/>
                        </a:rPr>
                        <a:t>MG-006</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12600</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Staphyloccus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dirty="0">
                          <a:solidFill>
                            <a:srgbClr val="000000"/>
                          </a:solidFill>
                          <a:effectLst/>
                          <a:latin typeface="Helvetica" panose="020B0500000000000000" pitchFamily="34" charset="0"/>
                        </a:rPr>
                        <a:t>aureus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1" i="0" u="none" strike="noStrike">
                          <a:solidFill>
                            <a:srgbClr val="D9D9D9"/>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3159907563"/>
                  </a:ext>
                </a:extLst>
              </a:tr>
              <a:tr h="159473">
                <a:tc>
                  <a:txBody>
                    <a:bodyPr/>
                    <a:lstStyle/>
                    <a:p>
                      <a:pPr algn="l" fontAlgn="b"/>
                      <a:r>
                        <a:rPr lang="en-US" sz="1000" b="0" i="0" u="none" strike="noStrike">
                          <a:solidFill>
                            <a:srgbClr val="000000"/>
                          </a:solidFill>
                          <a:effectLst/>
                          <a:latin typeface="Helvetica" panose="020B0500000000000000" pitchFamily="34" charset="0"/>
                        </a:rPr>
                        <a:t>MG-007</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12228</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Staphyloccus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epidermidis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883982864"/>
                  </a:ext>
                </a:extLst>
              </a:tr>
              <a:tr h="159473">
                <a:tc>
                  <a:txBody>
                    <a:bodyPr/>
                    <a:lstStyle/>
                    <a:p>
                      <a:pPr algn="l" fontAlgn="b"/>
                      <a:r>
                        <a:rPr lang="en-US" sz="1000" b="0" i="0" u="none" strike="noStrike">
                          <a:solidFill>
                            <a:srgbClr val="000000"/>
                          </a:solidFill>
                          <a:effectLst/>
                          <a:latin typeface="Helvetica" panose="020B0500000000000000" pitchFamily="34" charset="0"/>
                        </a:rPr>
                        <a:t>MG-008</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BAA 47</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Pseudomonas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aeruginosa</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1337831047"/>
                  </a:ext>
                </a:extLst>
              </a:tr>
              <a:tr h="159473">
                <a:tc>
                  <a:txBody>
                    <a:bodyPr/>
                    <a:lstStyle/>
                    <a:p>
                      <a:pPr algn="l" fontAlgn="b"/>
                      <a:r>
                        <a:rPr lang="en-US" sz="1000" b="0" i="0" u="none" strike="noStrike">
                          <a:solidFill>
                            <a:srgbClr val="000000"/>
                          </a:solidFill>
                          <a:effectLst/>
                          <a:latin typeface="Helvetica" panose="020B0500000000000000" pitchFamily="34" charset="0"/>
                        </a:rPr>
                        <a:t>MG-009</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19606</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Acinetobacter</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baumannii</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4115592892"/>
                  </a:ext>
                </a:extLst>
              </a:tr>
              <a:tr h="159473">
                <a:tc>
                  <a:txBody>
                    <a:bodyPr/>
                    <a:lstStyle/>
                    <a:p>
                      <a:pPr algn="l" fontAlgn="b"/>
                      <a:r>
                        <a:rPr lang="en-US" sz="1000" b="0" i="0" u="none" strike="noStrike">
                          <a:solidFill>
                            <a:srgbClr val="000000"/>
                          </a:solidFill>
                          <a:effectLst/>
                          <a:latin typeface="Helvetica" panose="020B0500000000000000" pitchFamily="34" charset="0"/>
                        </a:rPr>
                        <a:t>MG-010</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13077</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Neisseria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meningitidis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16044292"/>
                  </a:ext>
                </a:extLst>
              </a:tr>
              <a:tr h="159473">
                <a:tc>
                  <a:txBody>
                    <a:bodyPr/>
                    <a:lstStyle/>
                    <a:p>
                      <a:pPr algn="l" fontAlgn="b"/>
                      <a:r>
                        <a:rPr lang="en-US" sz="1000" b="0" i="0" u="none" strike="noStrike">
                          <a:solidFill>
                            <a:srgbClr val="000000"/>
                          </a:solidFill>
                          <a:effectLst/>
                          <a:latin typeface="Helvetica" panose="020B0500000000000000" pitchFamily="34" charset="0"/>
                        </a:rPr>
                        <a:t>MG-011</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25177</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Mycobacterium </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tuberculosis</a:t>
                      </a:r>
                    </a:p>
                  </a:txBody>
                  <a:tcPr marL="7973" marR="7973" marT="7973" marB="0" anchor="b">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Helvetica" panose="020B0500000000000000" pitchFamily="34" charset="0"/>
                      </a:endParaRPr>
                    </a:p>
                  </a:txBody>
                  <a:tcPr marL="7973" marR="7973" marT="7973" marB="0" anchor="b">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Helvetica" panose="020B0500000000000000" pitchFamily="34" charset="0"/>
                      </a:endParaRPr>
                    </a:p>
                  </a:txBody>
                  <a:tcPr marL="7973" marR="7973" marT="7973" marB="0" anchor="b">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Helvetica" panose="020B0500000000000000" pitchFamily="34" charset="0"/>
                      </a:endParaRP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882622578"/>
                  </a:ext>
                </a:extLst>
              </a:tr>
              <a:tr h="159473">
                <a:tc>
                  <a:txBody>
                    <a:bodyPr/>
                    <a:lstStyle/>
                    <a:p>
                      <a:pPr algn="l" fontAlgn="b"/>
                      <a:r>
                        <a:rPr lang="en-US" sz="1000" b="0" i="0" u="none" strike="noStrike">
                          <a:solidFill>
                            <a:srgbClr val="000000"/>
                          </a:solidFill>
                          <a:effectLst/>
                          <a:latin typeface="Helvetica" panose="020B0500000000000000" pitchFamily="34" charset="0"/>
                        </a:rPr>
                        <a:t>MG-012</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43504</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Helicobacter</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pylori</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381906938"/>
                  </a:ext>
                </a:extLst>
              </a:tr>
              <a:tr h="159473">
                <a:tc>
                  <a:txBody>
                    <a:bodyPr/>
                    <a:lstStyle/>
                    <a:p>
                      <a:pPr algn="l" fontAlgn="b"/>
                      <a:r>
                        <a:rPr lang="en-US" sz="1000" b="0" i="0" u="none" strike="noStrike">
                          <a:solidFill>
                            <a:srgbClr val="000000"/>
                          </a:solidFill>
                          <a:effectLst/>
                          <a:latin typeface="Helvetica" panose="020B0500000000000000" pitchFamily="34" charset="0"/>
                        </a:rPr>
                        <a:t>MG-013</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12344</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Streptococcus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pyogenes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1" i="0" u="none" strike="noStrike">
                          <a:solidFill>
                            <a:srgbClr val="D9D9D9"/>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381382564"/>
                  </a:ext>
                </a:extLst>
              </a:tr>
              <a:tr h="159473">
                <a:tc>
                  <a:txBody>
                    <a:bodyPr/>
                    <a:lstStyle/>
                    <a:p>
                      <a:pPr algn="l" fontAlgn="b"/>
                      <a:r>
                        <a:rPr lang="en-US" sz="1000" b="0" i="0" u="none" strike="noStrike">
                          <a:solidFill>
                            <a:srgbClr val="000000"/>
                          </a:solidFill>
                          <a:effectLst/>
                          <a:latin typeface="Helvetica" panose="020B0500000000000000" pitchFamily="34" charset="0"/>
                        </a:rPr>
                        <a:t>MG-014</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19433</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Enterococcus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faecalis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997540167"/>
                  </a:ext>
                </a:extLst>
              </a:tr>
              <a:tr h="159473">
                <a:tc>
                  <a:txBody>
                    <a:bodyPr/>
                    <a:lstStyle/>
                    <a:p>
                      <a:pPr algn="l" fontAlgn="b"/>
                      <a:r>
                        <a:rPr lang="en-US" sz="1000" b="0" i="0" u="none" strike="noStrike">
                          <a:solidFill>
                            <a:srgbClr val="000000"/>
                          </a:solidFill>
                          <a:effectLst/>
                          <a:latin typeface="Helvetica" panose="020B0500000000000000" pitchFamily="34" charset="0"/>
                        </a:rPr>
                        <a:t>MG-015</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33291</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Campylobacter</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jejuni</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889182104"/>
                  </a:ext>
                </a:extLst>
              </a:tr>
              <a:tr h="159473">
                <a:tc>
                  <a:txBody>
                    <a:bodyPr/>
                    <a:lstStyle/>
                    <a:p>
                      <a:pPr algn="l" fontAlgn="b"/>
                      <a:r>
                        <a:rPr lang="en-US" sz="1000" b="0" i="0" u="none" strike="noStrike">
                          <a:solidFill>
                            <a:srgbClr val="000000"/>
                          </a:solidFill>
                          <a:effectLst/>
                          <a:latin typeface="Helvetica" panose="020B0500000000000000" pitchFamily="34" charset="0"/>
                        </a:rPr>
                        <a:t>MG-016</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27061</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Achromobacter</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xylosoxidans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948949694"/>
                  </a:ext>
                </a:extLst>
              </a:tr>
              <a:tr h="159473">
                <a:tc>
                  <a:txBody>
                    <a:bodyPr/>
                    <a:lstStyle/>
                    <a:p>
                      <a:pPr algn="l" fontAlgn="b"/>
                      <a:r>
                        <a:rPr lang="en-US" sz="1000" b="0" i="0" u="none" strike="noStrike">
                          <a:solidFill>
                            <a:srgbClr val="000000"/>
                          </a:solidFill>
                          <a:effectLst/>
                          <a:latin typeface="Helvetica" panose="020B0500000000000000" pitchFamily="34" charset="0"/>
                        </a:rPr>
                        <a:t>MG-017</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35654</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Aeromonas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hydrophila</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118738180"/>
                  </a:ext>
                </a:extLst>
              </a:tr>
              <a:tr h="159473">
                <a:tc>
                  <a:txBody>
                    <a:bodyPr/>
                    <a:lstStyle/>
                    <a:p>
                      <a:pPr algn="l" fontAlgn="b"/>
                      <a:r>
                        <a:rPr lang="en-US" sz="1000" b="0" i="0" u="none" strike="noStrike">
                          <a:solidFill>
                            <a:srgbClr val="000000"/>
                          </a:solidFill>
                          <a:effectLst/>
                          <a:latin typeface="Helvetica" panose="020B0500000000000000" pitchFamily="34" charset="0"/>
                        </a:rPr>
                        <a:t>MG-018</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13883</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Klebsiella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pneumoniae</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971881110"/>
                  </a:ext>
                </a:extLst>
              </a:tr>
              <a:tr h="159473">
                <a:tc>
                  <a:txBody>
                    <a:bodyPr/>
                    <a:lstStyle/>
                    <a:p>
                      <a:pPr algn="l" fontAlgn="b"/>
                      <a:r>
                        <a:rPr lang="en-US" sz="1000" b="0" i="0" u="none" strike="noStrike">
                          <a:solidFill>
                            <a:srgbClr val="000000"/>
                          </a:solidFill>
                          <a:effectLst/>
                          <a:latin typeface="Helvetica" panose="020B0500000000000000" pitchFamily="34" charset="0"/>
                        </a:rPr>
                        <a:t>MG-019</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25931</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Shigella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sonnei</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1" i="0" u="none" strike="noStrike">
                          <a:solidFill>
                            <a:srgbClr val="D9D9D9"/>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1867397597"/>
                  </a:ext>
                </a:extLst>
              </a:tr>
              <a:tr h="159473">
                <a:tc>
                  <a:txBody>
                    <a:bodyPr/>
                    <a:lstStyle/>
                    <a:p>
                      <a:pPr algn="l" fontAlgn="b"/>
                      <a:r>
                        <a:rPr lang="en-US" sz="1000" b="0" i="0" u="none" strike="noStrike">
                          <a:solidFill>
                            <a:srgbClr val="000000"/>
                          </a:solidFill>
                          <a:effectLst/>
                          <a:latin typeface="Helvetica" panose="020B0500000000000000" pitchFamily="34" charset="0"/>
                        </a:rPr>
                        <a:t>MG-020</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9006</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Haemophilus</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influenzae</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1548045021"/>
                  </a:ext>
                </a:extLst>
              </a:tr>
              <a:tr h="159473">
                <a:tc>
                  <a:txBody>
                    <a:bodyPr/>
                    <a:lstStyle/>
                    <a:p>
                      <a:pPr algn="l" fontAlgn="b"/>
                      <a:r>
                        <a:rPr lang="en-US" sz="1000" b="0" i="0" u="none" strike="noStrike">
                          <a:solidFill>
                            <a:srgbClr val="000000"/>
                          </a:solidFill>
                          <a:effectLst/>
                          <a:latin typeface="Helvetica" panose="020B0500000000000000" pitchFamily="34" charset="0"/>
                        </a:rPr>
                        <a:t>MG-021</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35016</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dirty="0">
                          <a:solidFill>
                            <a:srgbClr val="000000"/>
                          </a:solidFill>
                          <a:effectLst/>
                          <a:latin typeface="Helvetica" panose="020B0500000000000000" pitchFamily="34" charset="0"/>
                        </a:rPr>
                        <a:t>Vibrio</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furnissii</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2880321973"/>
                  </a:ext>
                </a:extLst>
              </a:tr>
              <a:tr h="154818">
                <a:tc>
                  <a:txBody>
                    <a:bodyPr/>
                    <a:lstStyle/>
                    <a:p>
                      <a:pPr algn="l" fontAlgn="b"/>
                      <a:r>
                        <a:rPr lang="en-US" sz="1000" b="0" i="0" u="none" strike="noStrike">
                          <a:solidFill>
                            <a:srgbClr val="000000"/>
                          </a:solidFill>
                          <a:effectLst/>
                          <a:latin typeface="Helvetica" panose="020B0500000000000000" pitchFamily="34" charset="0"/>
                        </a:rPr>
                        <a:t>MG-022</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19115</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Listeria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monocytogenes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3110235319"/>
                  </a:ext>
                </a:extLst>
              </a:tr>
              <a:tr h="159473">
                <a:tc>
                  <a:txBody>
                    <a:bodyPr/>
                    <a:lstStyle/>
                    <a:p>
                      <a:pPr algn="l" fontAlgn="b"/>
                      <a:r>
                        <a:rPr lang="en-US" sz="1000" b="0" i="0" u="none" strike="noStrike">
                          <a:solidFill>
                            <a:srgbClr val="000000"/>
                          </a:solidFill>
                          <a:effectLst/>
                          <a:latin typeface="Helvetica" panose="020B0500000000000000" pitchFamily="34" charset="0"/>
                        </a:rPr>
                        <a:t>MG-023</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49368</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dirty="0">
                          <a:solidFill>
                            <a:srgbClr val="000000"/>
                          </a:solidFill>
                          <a:effectLst/>
                          <a:latin typeface="Helvetica" panose="020B0500000000000000" pitchFamily="34" charset="0"/>
                        </a:rPr>
                        <a:t>Corynebacterium </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amycolatum</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Yes</a:t>
                      </a:r>
                    </a:p>
                  </a:txBody>
                  <a:tcPr marL="7973" marR="7973" marT="7973" marB="0" anchor="b">
                    <a:lnL>
                      <a:noFill/>
                    </a:lnL>
                    <a:lnR>
                      <a:noFill/>
                    </a:lnR>
                    <a:lnT>
                      <a:noFill/>
                    </a:lnT>
                    <a:lnB>
                      <a:noFill/>
                    </a:lnB>
                    <a:solidFill>
                      <a:srgbClr val="FFFFFF"/>
                    </a:solidFill>
                  </a:tcPr>
                </a:tc>
                <a:tc>
                  <a:txBody>
                    <a:bodyPr/>
                    <a:lstStyle/>
                    <a:p>
                      <a:pPr algn="l" fontAlgn="b"/>
                      <a:r>
                        <a:rPr lang="en-US" sz="1000" b="1" i="0" u="none" strike="noStrike">
                          <a:solidFill>
                            <a:srgbClr val="D9D9D9"/>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1137122196"/>
                  </a:ext>
                </a:extLst>
              </a:tr>
              <a:tr h="159473">
                <a:tc>
                  <a:txBody>
                    <a:bodyPr/>
                    <a:lstStyle/>
                    <a:p>
                      <a:pPr algn="l" fontAlgn="b"/>
                      <a:r>
                        <a:rPr lang="en-US" sz="1000" b="0" i="0" u="none" strike="noStrike">
                          <a:solidFill>
                            <a:srgbClr val="000000"/>
                          </a:solidFill>
                          <a:effectLst/>
                          <a:latin typeface="Helvetica" panose="020B0500000000000000" pitchFamily="34" charset="0"/>
                        </a:rPr>
                        <a:t>MG-024</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ATCC 33152</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Legionella</a:t>
                      </a:r>
                    </a:p>
                  </a:txBody>
                  <a:tcPr marL="7973" marR="7973" marT="7973" marB="0" anchor="b">
                    <a:lnL>
                      <a:noFill/>
                    </a:lnL>
                    <a:lnR>
                      <a:noFill/>
                    </a:lnR>
                    <a:lnT>
                      <a:noFill/>
                    </a:lnT>
                    <a:lnB>
                      <a:noFill/>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pneumophila</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a:noFill/>
                    </a:lnB>
                    <a:solidFill>
                      <a:srgbClr val="FFFFFF"/>
                    </a:solidFill>
                  </a:tcPr>
                </a:tc>
                <a:extLst>
                  <a:ext uri="{0D108BD9-81ED-4DB2-BD59-A6C34878D82A}">
                    <a16:rowId xmlns:a16="http://schemas.microsoft.com/office/drawing/2014/main" val="726214742"/>
                  </a:ext>
                </a:extLst>
              </a:tr>
              <a:tr h="167448">
                <a:tc>
                  <a:txBody>
                    <a:bodyPr/>
                    <a:lstStyle/>
                    <a:p>
                      <a:pPr algn="l" fontAlgn="b"/>
                      <a:r>
                        <a:rPr lang="en-US" sz="1000" b="0" i="0" u="none" strike="noStrike">
                          <a:solidFill>
                            <a:srgbClr val="000000"/>
                          </a:solidFill>
                          <a:effectLst/>
                          <a:latin typeface="Helvetica" panose="020B0500000000000000" pitchFamily="34" charset="0"/>
                        </a:rPr>
                        <a:t>MG-025</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0" u="none" strike="noStrike" dirty="0" err="1">
                          <a:solidFill>
                            <a:srgbClr val="000000"/>
                          </a:solidFill>
                          <a:effectLst/>
                          <a:latin typeface="Helvetica" panose="020B0500000000000000" pitchFamily="34" charset="0"/>
                        </a:rPr>
                        <a:t>ATCC</a:t>
                      </a:r>
                      <a:r>
                        <a:rPr lang="en-US" sz="1000" b="0" i="0" u="none" strike="noStrike" dirty="0">
                          <a:solidFill>
                            <a:srgbClr val="000000"/>
                          </a:solidFill>
                          <a:effectLst/>
                          <a:latin typeface="Helvetica" panose="020B0500000000000000" pitchFamily="34" charset="0"/>
                        </a:rPr>
                        <a:t> 17857</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1" u="none" strike="noStrike">
                          <a:solidFill>
                            <a:srgbClr val="000000"/>
                          </a:solidFill>
                          <a:effectLst/>
                          <a:latin typeface="Helvetica" panose="020B0500000000000000" pitchFamily="34" charset="0"/>
                        </a:rPr>
                        <a:t>Clostridium</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1" u="none" strike="noStrike" dirty="0">
                          <a:solidFill>
                            <a:srgbClr val="000000"/>
                          </a:solidFill>
                          <a:effectLst/>
                          <a:latin typeface="Helvetica" panose="020B0500000000000000" pitchFamily="34" charset="0"/>
                        </a:rPr>
                        <a:t>difficile</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Helvetica" panose="020B0500000000000000" pitchFamily="34" charset="0"/>
                        </a:rPr>
                        <a:t> </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Helvetica" panose="020B0500000000000000" pitchFamily="34" charset="0"/>
                        </a:rPr>
                        <a:t> </a:t>
                      </a:r>
                    </a:p>
                  </a:txBody>
                  <a:tcPr marL="7973" marR="7973" marT="7973" marB="0" anchor="b">
                    <a:lnL>
                      <a:noFill/>
                    </a:lnL>
                    <a:lnR>
                      <a:noFill/>
                    </a:lnR>
                    <a:lnT>
                      <a:noFill/>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4280697639"/>
                  </a:ext>
                </a:extLst>
              </a:tr>
              <a:tr h="167448">
                <a:tc>
                  <a:txBody>
                    <a:bodyPr/>
                    <a:lstStyle/>
                    <a:p>
                      <a:pPr algn="l" fontAlgn="b"/>
                      <a:r>
                        <a:rPr lang="en-US" sz="1000" b="0" i="0" u="none" strike="noStrike" dirty="0">
                          <a:solidFill>
                            <a:srgbClr val="000000"/>
                          </a:solidFill>
                          <a:effectLst/>
                          <a:latin typeface="Helvetica" panose="020B0500000000000000" pitchFamily="34" charset="0"/>
                        </a:rPr>
                        <a:t>HG-001</a:t>
                      </a: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kern="1200" baseline="0" dirty="0">
                          <a:solidFill>
                            <a:schemeClr val="tx1"/>
                          </a:solidFill>
                          <a:latin typeface="Helvetica" panose="020B0500000000000000" pitchFamily="34" charset="0"/>
                          <a:ea typeface="+mn-ea"/>
                          <a:cs typeface="+mn-cs"/>
                        </a:rPr>
                        <a:t>GM 24385</a:t>
                      </a:r>
                      <a:endParaRPr lang="en-US" sz="1050" b="0" i="0" u="none" strike="noStrike" dirty="0">
                        <a:solidFill>
                          <a:srgbClr val="000000"/>
                        </a:solidFill>
                        <a:effectLst/>
                        <a:latin typeface="Helvetica" panose="020B0500000000000000" pitchFamily="34" charset="0"/>
                      </a:endParaRP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1" u="none" strike="noStrike" dirty="0">
                          <a:solidFill>
                            <a:srgbClr val="000000"/>
                          </a:solidFill>
                          <a:effectLst/>
                          <a:latin typeface="Helvetica" panose="020B0500000000000000" pitchFamily="34" charset="0"/>
                        </a:rPr>
                        <a:t>Homo</a:t>
                      </a: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1" u="none" strike="noStrike" dirty="0">
                          <a:solidFill>
                            <a:srgbClr val="000000"/>
                          </a:solidFill>
                          <a:effectLst/>
                          <a:latin typeface="Helvetica" panose="020B0500000000000000" pitchFamily="34" charset="0"/>
                        </a:rPr>
                        <a:t>sapiens</a:t>
                      </a: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Helvetica" panose="020B0500000000000000" pitchFamily="34" charset="0"/>
                      </a:endParaRP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Helvetica" panose="020B0500000000000000" pitchFamily="34" charset="0"/>
                      </a:endParaRP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solidFill>
                          <a:srgbClr val="000000"/>
                        </a:solidFill>
                        <a:effectLst/>
                        <a:latin typeface="Helvetica" panose="020B0500000000000000" pitchFamily="34" charset="0"/>
                      </a:endParaRP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rgbClr val="000000"/>
                        </a:solidFill>
                        <a:effectLst/>
                        <a:latin typeface="Helvetica" panose="020B0500000000000000" pitchFamily="34" charset="0"/>
                      </a:endParaRPr>
                    </a:p>
                  </a:txBody>
                  <a:tcPr marL="7973" marR="7973" marT="7973"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7447642"/>
                  </a:ext>
                </a:extLst>
              </a:tr>
            </a:tbl>
          </a:graphicData>
        </a:graphic>
      </p:graphicFrame>
      <p:sp>
        <p:nvSpPr>
          <p:cNvPr id="12" name="Double Bracket 11"/>
          <p:cNvSpPr/>
          <p:nvPr/>
        </p:nvSpPr>
        <p:spPr>
          <a:xfrm>
            <a:off x="5377148" y="2180492"/>
            <a:ext cx="5782826" cy="926481"/>
          </a:xfrm>
          <a:prstGeom prst="bracketPair">
            <a:avLst>
              <a:gd name="adj" fmla="val 13107"/>
            </a:avLst>
          </a:prstGeom>
          <a:ln w="25400">
            <a:solidFill>
              <a:srgbClr val="0072B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5377148" y="2780886"/>
            <a:ext cx="5782826" cy="3079332"/>
            <a:chOff x="2910675" y="2780886"/>
            <a:chExt cx="5782826" cy="3079332"/>
          </a:xfrm>
        </p:grpSpPr>
        <p:sp>
          <p:nvSpPr>
            <p:cNvPr id="13" name="Double Bracket 12"/>
            <p:cNvSpPr/>
            <p:nvPr/>
          </p:nvSpPr>
          <p:spPr>
            <a:xfrm>
              <a:off x="2910675" y="5687367"/>
              <a:ext cx="5782826" cy="172851"/>
            </a:xfrm>
            <a:prstGeom prst="bracketPair">
              <a:avLst>
                <a:gd name="adj" fmla="val 2937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uble Bracket 14"/>
            <p:cNvSpPr/>
            <p:nvPr/>
          </p:nvSpPr>
          <p:spPr>
            <a:xfrm>
              <a:off x="2910675" y="2780886"/>
              <a:ext cx="5782826" cy="172851"/>
            </a:xfrm>
            <a:prstGeom prst="bracketPair">
              <a:avLst>
                <a:gd name="adj" fmla="val 2937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5375474" y="2833635"/>
            <a:ext cx="5782826" cy="2219366"/>
            <a:chOff x="2909001" y="2833635"/>
            <a:chExt cx="5782826" cy="2219366"/>
          </a:xfrm>
        </p:grpSpPr>
        <p:sp>
          <p:nvSpPr>
            <p:cNvPr id="14" name="Double Bracket 13"/>
            <p:cNvSpPr/>
            <p:nvPr/>
          </p:nvSpPr>
          <p:spPr>
            <a:xfrm>
              <a:off x="2909001" y="2833635"/>
              <a:ext cx="5782826" cy="597877"/>
            </a:xfrm>
            <a:prstGeom prst="bracketPair">
              <a:avLst>
                <a:gd name="adj" fmla="val 18452"/>
              </a:avLst>
            </a:prstGeom>
            <a:ln w="25400">
              <a:solidFill>
                <a:srgbClr val="D55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Double Bracket 16"/>
            <p:cNvSpPr/>
            <p:nvPr/>
          </p:nvSpPr>
          <p:spPr>
            <a:xfrm>
              <a:off x="2909001" y="4880150"/>
              <a:ext cx="5782826" cy="172851"/>
            </a:xfrm>
            <a:prstGeom prst="bracketPair">
              <a:avLst>
                <a:gd name="adj" fmla="val 29376"/>
              </a:avLst>
            </a:prstGeom>
            <a:ln w="25400">
              <a:solidFill>
                <a:srgbClr val="D55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0" name="Picture 19"/>
          <p:cNvPicPr>
            <a:picLocks noChangeAspect="1"/>
          </p:cNvPicPr>
          <p:nvPr/>
        </p:nvPicPr>
        <p:blipFill rotWithShape="1">
          <a:blip r:embed="rId2"/>
          <a:srcRect t="13860" r="13197" b="40526"/>
          <a:stretch/>
        </p:blipFill>
        <p:spPr>
          <a:xfrm>
            <a:off x="480260" y="2174461"/>
            <a:ext cx="4464718" cy="3128210"/>
          </a:xfrm>
          <a:prstGeom prst="rect">
            <a:avLst/>
          </a:prstGeom>
        </p:spPr>
      </p:pic>
    </p:spTree>
    <p:extLst>
      <p:ext uri="{BB962C8B-B14F-4D97-AF65-F5344CB8AC3E}">
        <p14:creationId xmlns:p14="http://schemas.microsoft.com/office/powerpoint/2010/main" val="24529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MG-005 </a:t>
            </a:r>
            <a:r>
              <a:rPr lang="en-US" i="1" dirty="0"/>
              <a:t>S. </a:t>
            </a:r>
            <a:r>
              <a:rPr lang="en-US" i="1" dirty="0" err="1"/>
              <a:t>enterica</a:t>
            </a:r>
            <a:r>
              <a:rPr lang="en-US" i="1" dirty="0"/>
              <a:t> </a:t>
            </a:r>
            <a:r>
              <a:rPr lang="en-US" dirty="0" err="1"/>
              <a:t>arizonae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289879220"/>
              </p:ext>
            </p:extLst>
          </p:nvPr>
        </p:nvGraphicFramePr>
        <p:xfrm>
          <a:off x="663886" y="2500507"/>
          <a:ext cx="5052016" cy="2574757"/>
        </p:xfrm>
        <a:graphic>
          <a:graphicData uri="http://schemas.openxmlformats.org/drawingml/2006/table">
            <a:tbl>
              <a:tblPr/>
              <a:tblGrid>
                <a:gridCol w="755018">
                  <a:extLst>
                    <a:ext uri="{9D8B030D-6E8A-4147-A177-3AD203B41FA5}">
                      <a16:colId xmlns:a16="http://schemas.microsoft.com/office/drawing/2014/main" val="2249355484"/>
                    </a:ext>
                  </a:extLst>
                </a:gridCol>
                <a:gridCol w="563946">
                  <a:extLst>
                    <a:ext uri="{9D8B030D-6E8A-4147-A177-3AD203B41FA5}">
                      <a16:colId xmlns:a16="http://schemas.microsoft.com/office/drawing/2014/main" val="2438859586"/>
                    </a:ext>
                  </a:extLst>
                </a:gridCol>
                <a:gridCol w="631258">
                  <a:extLst>
                    <a:ext uri="{9D8B030D-6E8A-4147-A177-3AD203B41FA5}">
                      <a16:colId xmlns:a16="http://schemas.microsoft.com/office/drawing/2014/main" val="438693609"/>
                    </a:ext>
                  </a:extLst>
                </a:gridCol>
                <a:gridCol w="878778">
                  <a:extLst>
                    <a:ext uri="{9D8B030D-6E8A-4147-A177-3AD203B41FA5}">
                      <a16:colId xmlns:a16="http://schemas.microsoft.com/office/drawing/2014/main" val="3133495299"/>
                    </a:ext>
                  </a:extLst>
                </a:gridCol>
                <a:gridCol w="755018">
                  <a:extLst>
                    <a:ext uri="{9D8B030D-6E8A-4147-A177-3AD203B41FA5}">
                      <a16:colId xmlns:a16="http://schemas.microsoft.com/office/drawing/2014/main" val="1939268933"/>
                    </a:ext>
                  </a:extLst>
                </a:gridCol>
                <a:gridCol w="712980">
                  <a:extLst>
                    <a:ext uri="{9D8B030D-6E8A-4147-A177-3AD203B41FA5}">
                      <a16:colId xmlns:a16="http://schemas.microsoft.com/office/drawing/2014/main" val="4154390925"/>
                    </a:ext>
                  </a:extLst>
                </a:gridCol>
                <a:gridCol w="755018">
                  <a:extLst>
                    <a:ext uri="{9D8B030D-6E8A-4147-A177-3AD203B41FA5}">
                      <a16:colId xmlns:a16="http://schemas.microsoft.com/office/drawing/2014/main" val="1030217823"/>
                    </a:ext>
                  </a:extLst>
                </a:gridCol>
              </a:tblGrid>
              <a:tr h="405765">
                <a:tc>
                  <a:txBody>
                    <a:bodyPr/>
                    <a:lstStyle/>
                    <a:p>
                      <a:pPr algn="l" fontAlgn="b"/>
                      <a:r>
                        <a:rPr lang="en-US" sz="1300" b="1" i="0" u="none" strike="noStrike" dirty="0" err="1">
                          <a:solidFill>
                            <a:srgbClr val="000000"/>
                          </a:solidFill>
                          <a:effectLst/>
                          <a:latin typeface="Helvetica" panose="020B0500000000000000" pitchFamily="34" charset="0"/>
                        </a:rPr>
                        <a:t>ATCC</a:t>
                      </a:r>
                      <a:endParaRPr lang="en-US" sz="1300" b="1" i="0" u="none" strike="noStrike" dirty="0">
                        <a:solidFill>
                          <a:srgbClr val="000000"/>
                        </a:solidFill>
                        <a:effectLst/>
                        <a:latin typeface="Helvetica" panose="020B0500000000000000" pitchFamily="34" charset="0"/>
                      </a:endParaRPr>
                    </a:p>
                    <a:p>
                      <a:pPr algn="l" fontAlgn="b"/>
                      <a:r>
                        <a:rPr lang="en-US" sz="1300" b="1" i="0" u="none" strike="noStrike" dirty="0">
                          <a:solidFill>
                            <a:srgbClr val="000000"/>
                          </a:solidFill>
                          <a:effectLst/>
                          <a:latin typeface="Helvetica" panose="020B0500000000000000" pitchFamily="34" charset="0"/>
                        </a:rPr>
                        <a:t>12324</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Qubit</a:t>
                      </a:r>
                    </a:p>
                  </a:txBody>
                  <a:tcPr marL="11209" marR="11209" marT="11209" marB="0" anchor="b">
                    <a:lnL>
                      <a:noFill/>
                    </a:lnL>
                    <a:lnR>
                      <a:noFill/>
                    </a:lnR>
                    <a:lnT>
                      <a:noFill/>
                    </a:lnT>
                    <a:lnB>
                      <a:noFill/>
                    </a:lnB>
                    <a:solidFill>
                      <a:schemeClr val="bg1">
                        <a:lumMod val="85000"/>
                      </a:schemeClr>
                    </a:solidFill>
                  </a:tcPr>
                </a:tc>
                <a:tc gridSpan="5">
                  <a:txBody>
                    <a:bodyPr/>
                    <a:lstStyle/>
                    <a:p>
                      <a:pPr algn="l" fontAlgn="b"/>
                      <a:r>
                        <a:rPr lang="en-US" sz="1300" b="1" i="0" u="none" strike="noStrike" dirty="0">
                          <a:solidFill>
                            <a:srgbClr val="000000"/>
                          </a:solidFill>
                          <a:effectLst/>
                          <a:latin typeface="Helvetica" panose="020B0500000000000000" pitchFamily="34" charset="0"/>
                        </a:rPr>
                        <a:t>    Nanodrop</a:t>
                      </a:r>
                    </a:p>
                  </a:txBody>
                  <a:tcPr marL="11209" marR="11209" marT="11209" marB="0" anchor="b">
                    <a:lnL>
                      <a:noFill/>
                    </a:lnL>
                    <a:lnR>
                      <a:noFill/>
                    </a:lnR>
                    <a:lnT>
                      <a:noFill/>
                    </a:lnT>
                    <a:lnB>
                      <a:noFill/>
                    </a:lnB>
                    <a:solidFill>
                      <a:schemeClr val="bg1">
                        <a:lumMod val="85000"/>
                      </a:schemeClr>
                    </a:solidFill>
                  </a:tcPr>
                </a:tc>
                <a:tc hMerge="1">
                  <a:txBody>
                    <a:bodyPr/>
                    <a:lstStyle/>
                    <a:p>
                      <a:endParaRPr lang="en-US"/>
                    </a:p>
                  </a:txBody>
                  <a:tcPr>
                    <a:lnL>
                      <a:noFill/>
                    </a:lnL>
                    <a:lnR>
                      <a:noFill/>
                    </a:lnR>
                    <a:lnT>
                      <a:noFill/>
                    </a:lnT>
                    <a:lnB>
                      <a:noFill/>
                    </a:lnB>
                  </a:tcPr>
                </a:tc>
                <a:tc hMerge="1">
                  <a:txBody>
                    <a:bodyPr/>
                    <a:lstStyle/>
                    <a:p>
                      <a:pPr algn="ctr" fontAlgn="b"/>
                      <a:endParaRPr lang="en-US" sz="1100" b="1" i="0" u="none" strike="noStrike" dirty="0">
                        <a:solidFill>
                          <a:srgbClr val="000000"/>
                        </a:solidFill>
                        <a:effectLst/>
                        <a:latin typeface="Helvetica" panose="020B0500000000000000" pitchFamily="34" charset="0"/>
                      </a:endParaRPr>
                    </a:p>
                  </a:txBody>
                  <a:tcPr marL="9525" marR="9525" marT="9525" marB="0" anchor="b">
                    <a:lnL>
                      <a:noFill/>
                    </a:lnL>
                    <a:lnR>
                      <a:noFill/>
                    </a:lnR>
                    <a:lnT>
                      <a:noFill/>
                    </a:lnT>
                    <a:lnB>
                      <a:noFill/>
                    </a:lnB>
                    <a:solidFill>
                      <a:schemeClr val="bg1">
                        <a:lumMod val="85000"/>
                      </a:schemeClr>
                    </a:solidFill>
                  </a:tcPr>
                </a:tc>
                <a:tc hMerge="1">
                  <a:txBody>
                    <a:bodyPr/>
                    <a:lstStyle/>
                    <a:p>
                      <a:pPr algn="ctr" fontAlgn="b"/>
                      <a:endParaRPr lang="en-US" sz="1100" b="1" i="0" u="none" strike="noStrike" dirty="0">
                        <a:solidFill>
                          <a:srgbClr val="000000"/>
                        </a:solidFill>
                        <a:effectLst/>
                        <a:latin typeface="Helvetica" panose="020B0500000000000000" pitchFamily="34" charset="0"/>
                      </a:endParaRPr>
                    </a:p>
                  </a:txBody>
                  <a:tcPr marL="9525" marR="9525" marT="9525" marB="0" anchor="b">
                    <a:lnL>
                      <a:noFill/>
                    </a:lnL>
                    <a:lnR>
                      <a:noFill/>
                    </a:lnR>
                    <a:lnT>
                      <a:noFill/>
                    </a:lnT>
                    <a:lnB>
                      <a:noFill/>
                    </a:lnB>
                    <a:solidFill>
                      <a:schemeClr val="bg1">
                        <a:lumMod val="85000"/>
                      </a:schemeClr>
                    </a:solidFill>
                  </a:tcPr>
                </a:tc>
                <a:tc hMerge="1">
                  <a:txBody>
                    <a:bodyPr/>
                    <a:lstStyle/>
                    <a:p>
                      <a:pPr algn="ctr" fontAlgn="b"/>
                      <a:endParaRPr lang="en-US" sz="1100" b="1" i="0" u="none" strike="noStrike" dirty="0">
                        <a:solidFill>
                          <a:srgbClr val="000000"/>
                        </a:solidFill>
                        <a:effectLst/>
                        <a:latin typeface="Helvetica" panose="020B0500000000000000" pitchFamily="34" charset="0"/>
                      </a:endParaRPr>
                    </a:p>
                  </a:txBody>
                  <a:tcPr marL="9525" marR="9525" marT="9525" marB="0" anchor="b">
                    <a:lnL>
                      <a:noFill/>
                    </a:lnL>
                    <a:lnR>
                      <a:noFill/>
                    </a:lnR>
                    <a:lnT>
                      <a:noFill/>
                    </a:lnT>
                    <a:lnB>
                      <a:noFill/>
                    </a:lnB>
                    <a:solidFill>
                      <a:schemeClr val="bg1">
                        <a:lumMod val="85000"/>
                      </a:schemeClr>
                    </a:solidFill>
                  </a:tcPr>
                </a:tc>
                <a:extLst>
                  <a:ext uri="{0D108BD9-81ED-4DB2-BD59-A6C34878D82A}">
                    <a16:rowId xmlns:a16="http://schemas.microsoft.com/office/drawing/2014/main" val="2234268159"/>
                  </a:ext>
                </a:extLst>
              </a:tr>
              <a:tr h="240812">
                <a:tc>
                  <a:txBody>
                    <a:bodyPr/>
                    <a:lstStyle/>
                    <a:p>
                      <a:pPr algn="l" fontAlgn="b"/>
                      <a:r>
                        <a:rPr lang="en-US" sz="1300" b="1" i="0" u="none" strike="noStrike" dirty="0">
                          <a:solidFill>
                            <a:srgbClr val="000000"/>
                          </a:solidFill>
                          <a:effectLst/>
                          <a:latin typeface="Helvetica" panose="020B0500000000000000" pitchFamily="34" charset="0"/>
                        </a:rPr>
                        <a:t>Tube ID</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ng/</a:t>
                      </a:r>
                      <a:r>
                        <a:rPr lang="en-US" sz="1300" b="1" i="0" u="none" strike="noStrike" dirty="0" err="1">
                          <a:solidFill>
                            <a:srgbClr val="000000"/>
                          </a:solidFill>
                          <a:effectLst/>
                          <a:latin typeface="Helvetica" panose="020B0500000000000000" pitchFamily="34" charset="0"/>
                        </a:rPr>
                        <a:t>uL</a:t>
                      </a:r>
                      <a:r>
                        <a:rPr lang="en-US" sz="1300" b="1" i="0" u="none" strike="noStrike" dirty="0">
                          <a:solidFill>
                            <a:srgbClr val="000000"/>
                          </a:solidFill>
                          <a:effectLst/>
                          <a:latin typeface="Helvetica" panose="020B0500000000000000" pitchFamily="34" charset="0"/>
                        </a:rPr>
                        <a:t> </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ng/</a:t>
                      </a:r>
                      <a:r>
                        <a:rPr lang="en-US" sz="1300" b="1" i="0" u="none" strike="noStrike" dirty="0" err="1">
                          <a:solidFill>
                            <a:srgbClr val="000000"/>
                          </a:solidFill>
                          <a:effectLst/>
                          <a:latin typeface="Helvetica" panose="020B0500000000000000" pitchFamily="34" charset="0"/>
                        </a:rPr>
                        <a:t>uL</a:t>
                      </a:r>
                      <a:r>
                        <a:rPr lang="en-US" sz="1300" b="1" i="0" u="none" strike="noStrike" dirty="0">
                          <a:solidFill>
                            <a:srgbClr val="000000"/>
                          </a:solidFill>
                          <a:effectLst/>
                          <a:latin typeface="Helvetica" panose="020B0500000000000000" pitchFamily="34" charset="0"/>
                        </a:rPr>
                        <a:t> </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A260 </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A280 </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260/280 </a:t>
                      </a:r>
                    </a:p>
                  </a:txBody>
                  <a:tcPr marL="11209" marR="11209" marT="11209" marB="0" anchor="b">
                    <a:lnL>
                      <a:noFill/>
                    </a:lnL>
                    <a:lnR>
                      <a:noFill/>
                    </a:lnR>
                    <a:lnT>
                      <a:noFill/>
                    </a:lnT>
                    <a:lnB>
                      <a:noFill/>
                    </a:lnB>
                    <a:solidFill>
                      <a:schemeClr val="bg1">
                        <a:lumMod val="85000"/>
                      </a:schemeClr>
                    </a:solidFill>
                  </a:tcPr>
                </a:tc>
                <a:tc>
                  <a:txBody>
                    <a:bodyPr/>
                    <a:lstStyle/>
                    <a:p>
                      <a:pPr algn="r" fontAlgn="b"/>
                      <a:r>
                        <a:rPr lang="en-US" sz="1300" b="1" i="0" u="none" strike="noStrike" dirty="0">
                          <a:solidFill>
                            <a:srgbClr val="000000"/>
                          </a:solidFill>
                          <a:effectLst/>
                          <a:latin typeface="Helvetica" panose="020B0500000000000000" pitchFamily="34" charset="0"/>
                        </a:rPr>
                        <a:t>260/230 </a:t>
                      </a:r>
                    </a:p>
                  </a:txBody>
                  <a:tcPr marL="11209" marR="11209" marT="11209" marB="0" anchor="b">
                    <a:lnL>
                      <a:noFill/>
                    </a:lnL>
                    <a:lnR>
                      <a:noFill/>
                    </a:lnR>
                    <a:lnT>
                      <a:noFill/>
                    </a:lnT>
                    <a:lnB>
                      <a:noFill/>
                    </a:lnB>
                    <a:solidFill>
                      <a:schemeClr val="bg1">
                        <a:lumMod val="85000"/>
                      </a:schemeClr>
                    </a:solidFill>
                  </a:tcPr>
                </a:tc>
                <a:extLst>
                  <a:ext uri="{0D108BD9-81ED-4DB2-BD59-A6C34878D82A}">
                    <a16:rowId xmlns:a16="http://schemas.microsoft.com/office/drawing/2014/main" val="2682215011"/>
                  </a:ext>
                </a:extLst>
              </a:tr>
              <a:tr h="240812">
                <a:tc>
                  <a:txBody>
                    <a:bodyPr/>
                    <a:lstStyle/>
                    <a:p>
                      <a:pPr algn="l" fontAlgn="b"/>
                      <a:r>
                        <a:rPr lang="en-US" sz="1300" b="0" i="0" u="none" strike="noStrike" dirty="0">
                          <a:solidFill>
                            <a:srgbClr val="000000"/>
                          </a:solidFill>
                          <a:effectLst/>
                          <a:latin typeface="Helvetica" panose="020B0500000000000000" pitchFamily="34" charset="0"/>
                        </a:rPr>
                        <a:t>10F8</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171</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143</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2.870</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1.513</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1.90</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2.00</a:t>
                      </a:r>
                    </a:p>
                  </a:txBody>
                  <a:tcPr marL="11209" marR="11209" marT="11209" marB="0" anchor="b">
                    <a:lnL>
                      <a:noFill/>
                    </a:lnL>
                    <a:lnR>
                      <a:noFill/>
                    </a:lnR>
                    <a:lnT>
                      <a:noFill/>
                    </a:lnT>
                    <a:lnB>
                      <a:noFill/>
                    </a:lnB>
                  </a:tcPr>
                </a:tc>
                <a:extLst>
                  <a:ext uri="{0D108BD9-81ED-4DB2-BD59-A6C34878D82A}">
                    <a16:rowId xmlns:a16="http://schemas.microsoft.com/office/drawing/2014/main" val="631603014"/>
                  </a:ext>
                </a:extLst>
              </a:tr>
              <a:tr h="240812">
                <a:tc>
                  <a:txBody>
                    <a:bodyPr/>
                    <a:lstStyle/>
                    <a:p>
                      <a:pPr algn="l" fontAlgn="b"/>
                      <a:r>
                        <a:rPr lang="en-US" sz="1300" b="0" i="0" u="none" strike="noStrike">
                          <a:solidFill>
                            <a:srgbClr val="000000"/>
                          </a:solidFill>
                          <a:effectLst/>
                          <a:latin typeface="Helvetica" panose="020B0500000000000000" pitchFamily="34" charset="0"/>
                        </a:rPr>
                        <a:t>1A4</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165</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150</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2.990</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1.559</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1.92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1.98</a:t>
                      </a:r>
                    </a:p>
                  </a:txBody>
                  <a:tcPr marL="11209" marR="11209" marT="11209" marB="0" anchor="b">
                    <a:lnL>
                      <a:noFill/>
                    </a:lnL>
                    <a:lnR>
                      <a:noFill/>
                    </a:lnR>
                    <a:lnT>
                      <a:noFill/>
                    </a:lnT>
                    <a:lnB>
                      <a:noFill/>
                    </a:lnB>
                  </a:tcPr>
                </a:tc>
                <a:extLst>
                  <a:ext uri="{0D108BD9-81ED-4DB2-BD59-A6C34878D82A}">
                    <a16:rowId xmlns:a16="http://schemas.microsoft.com/office/drawing/2014/main" val="856917869"/>
                  </a:ext>
                </a:extLst>
              </a:tr>
              <a:tr h="240812">
                <a:tc>
                  <a:txBody>
                    <a:bodyPr/>
                    <a:lstStyle/>
                    <a:p>
                      <a:pPr algn="l" fontAlgn="b"/>
                      <a:r>
                        <a:rPr lang="en-US" sz="1300" b="0" i="0" u="none" strike="noStrike" dirty="0">
                          <a:solidFill>
                            <a:srgbClr val="000000"/>
                          </a:solidFill>
                          <a:effectLst/>
                          <a:latin typeface="Helvetica" panose="020B0500000000000000" pitchFamily="34" charset="0"/>
                        </a:rPr>
                        <a:t>2B3</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166</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146</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2.912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1.528</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1.91</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2.01</a:t>
                      </a:r>
                    </a:p>
                  </a:txBody>
                  <a:tcPr marL="11209" marR="11209" marT="11209" marB="0" anchor="b">
                    <a:lnL>
                      <a:noFill/>
                    </a:lnL>
                    <a:lnR>
                      <a:noFill/>
                    </a:lnR>
                    <a:lnT>
                      <a:noFill/>
                    </a:lnT>
                    <a:lnB>
                      <a:noFill/>
                    </a:lnB>
                  </a:tcPr>
                </a:tc>
                <a:extLst>
                  <a:ext uri="{0D108BD9-81ED-4DB2-BD59-A6C34878D82A}">
                    <a16:rowId xmlns:a16="http://schemas.microsoft.com/office/drawing/2014/main" val="380147746"/>
                  </a:ext>
                </a:extLst>
              </a:tr>
              <a:tr h="240812">
                <a:tc>
                  <a:txBody>
                    <a:bodyPr/>
                    <a:lstStyle/>
                    <a:p>
                      <a:pPr algn="l" fontAlgn="b"/>
                      <a:r>
                        <a:rPr lang="en-US" sz="1300" b="0" i="0" u="none" strike="noStrike" dirty="0">
                          <a:solidFill>
                            <a:srgbClr val="000000"/>
                          </a:solidFill>
                          <a:effectLst/>
                          <a:latin typeface="Helvetica" panose="020B0500000000000000" pitchFamily="34" charset="0"/>
                        </a:rPr>
                        <a:t>4B7</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169</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143</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2.862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1.487</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1.92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2.01</a:t>
                      </a:r>
                    </a:p>
                  </a:txBody>
                  <a:tcPr marL="11209" marR="11209" marT="11209" marB="0" anchor="b">
                    <a:lnL>
                      <a:noFill/>
                    </a:lnL>
                    <a:lnR>
                      <a:noFill/>
                    </a:lnR>
                    <a:lnT>
                      <a:noFill/>
                    </a:lnT>
                    <a:lnB>
                      <a:noFill/>
                    </a:lnB>
                  </a:tcPr>
                </a:tc>
                <a:extLst>
                  <a:ext uri="{0D108BD9-81ED-4DB2-BD59-A6C34878D82A}">
                    <a16:rowId xmlns:a16="http://schemas.microsoft.com/office/drawing/2014/main" val="1145917847"/>
                  </a:ext>
                </a:extLst>
              </a:tr>
              <a:tr h="240812">
                <a:tc>
                  <a:txBody>
                    <a:bodyPr/>
                    <a:lstStyle/>
                    <a:p>
                      <a:pPr algn="l" fontAlgn="b"/>
                      <a:r>
                        <a:rPr lang="en-US" sz="1300" b="0" i="0" u="none" strike="noStrike" dirty="0">
                          <a:solidFill>
                            <a:srgbClr val="000000"/>
                          </a:solidFill>
                          <a:effectLst/>
                          <a:latin typeface="Helvetica" panose="020B0500000000000000" pitchFamily="34" charset="0"/>
                        </a:rPr>
                        <a:t>4F10</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175</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144</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2.885</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1.508</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1.91</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2.02</a:t>
                      </a:r>
                    </a:p>
                  </a:txBody>
                  <a:tcPr marL="11209" marR="11209" marT="11209" marB="0" anchor="b">
                    <a:lnL>
                      <a:noFill/>
                    </a:lnL>
                    <a:lnR>
                      <a:noFill/>
                    </a:lnR>
                    <a:lnT>
                      <a:noFill/>
                    </a:lnT>
                    <a:lnB>
                      <a:noFill/>
                    </a:lnB>
                  </a:tcPr>
                </a:tc>
                <a:extLst>
                  <a:ext uri="{0D108BD9-81ED-4DB2-BD59-A6C34878D82A}">
                    <a16:rowId xmlns:a16="http://schemas.microsoft.com/office/drawing/2014/main" val="1856146637"/>
                  </a:ext>
                </a:extLst>
              </a:tr>
              <a:tr h="240812">
                <a:tc>
                  <a:txBody>
                    <a:bodyPr/>
                    <a:lstStyle/>
                    <a:p>
                      <a:pPr algn="l" fontAlgn="b"/>
                      <a:r>
                        <a:rPr lang="en-US" sz="1300" b="0" i="0" u="none" strike="noStrike" dirty="0">
                          <a:solidFill>
                            <a:srgbClr val="000000"/>
                          </a:solidFill>
                          <a:effectLst/>
                          <a:latin typeface="Helvetica" panose="020B0500000000000000" pitchFamily="34" charset="0"/>
                        </a:rPr>
                        <a:t>5E3</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164</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2.846</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1.492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1.91</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2.02</a:t>
                      </a:r>
                    </a:p>
                  </a:txBody>
                  <a:tcPr marL="11209" marR="11209" marT="11209" marB="0" anchor="b">
                    <a:lnL>
                      <a:noFill/>
                    </a:lnL>
                    <a:lnR>
                      <a:noFill/>
                    </a:lnR>
                    <a:lnT>
                      <a:noFill/>
                    </a:lnT>
                    <a:lnB>
                      <a:noFill/>
                    </a:lnB>
                  </a:tcPr>
                </a:tc>
                <a:extLst>
                  <a:ext uri="{0D108BD9-81ED-4DB2-BD59-A6C34878D82A}">
                    <a16:rowId xmlns:a16="http://schemas.microsoft.com/office/drawing/2014/main" val="3829622986"/>
                  </a:ext>
                </a:extLst>
              </a:tr>
              <a:tr h="240812">
                <a:tc>
                  <a:txBody>
                    <a:bodyPr/>
                    <a:lstStyle/>
                    <a:p>
                      <a:pPr algn="l" fontAlgn="b"/>
                      <a:r>
                        <a:rPr lang="en-US" sz="1300" b="0" i="0" u="none" strike="noStrike" dirty="0">
                          <a:solidFill>
                            <a:srgbClr val="000000"/>
                          </a:solidFill>
                          <a:effectLst/>
                          <a:latin typeface="Helvetica" panose="020B0500000000000000" pitchFamily="34" charset="0"/>
                        </a:rPr>
                        <a:t>5E6</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161</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147</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2.932</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1.521</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1.93</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2.02</a:t>
                      </a:r>
                    </a:p>
                  </a:txBody>
                  <a:tcPr marL="11209" marR="11209" marT="11209" marB="0" anchor="b">
                    <a:lnL>
                      <a:noFill/>
                    </a:lnL>
                    <a:lnR>
                      <a:noFill/>
                    </a:lnR>
                    <a:lnT>
                      <a:noFill/>
                    </a:lnT>
                    <a:lnB>
                      <a:noFill/>
                    </a:lnB>
                  </a:tcPr>
                </a:tc>
                <a:extLst>
                  <a:ext uri="{0D108BD9-81ED-4DB2-BD59-A6C34878D82A}">
                    <a16:rowId xmlns:a16="http://schemas.microsoft.com/office/drawing/2014/main" val="235104316"/>
                  </a:ext>
                </a:extLst>
              </a:tr>
              <a:tr h="240812">
                <a:tc>
                  <a:txBody>
                    <a:bodyPr/>
                    <a:lstStyle/>
                    <a:p>
                      <a:pPr algn="l" fontAlgn="b"/>
                      <a:r>
                        <a:rPr lang="en-US" sz="1300" b="0" i="0" u="none" strike="noStrike" dirty="0">
                          <a:solidFill>
                            <a:srgbClr val="000000"/>
                          </a:solidFill>
                          <a:effectLst/>
                          <a:latin typeface="Helvetica" panose="020B0500000000000000" pitchFamily="34" charset="0"/>
                        </a:rPr>
                        <a:t>8D3</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163</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148</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2.963</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1.624</a:t>
                      </a:r>
                    </a:p>
                  </a:txBody>
                  <a:tcPr marL="11209" marR="11209" marT="11209" marB="0" anchor="b">
                    <a:lnL>
                      <a:noFill/>
                    </a:lnL>
                    <a:lnR>
                      <a:noFill/>
                    </a:lnR>
                    <a:lnT>
                      <a:noFill/>
                    </a:lnT>
                    <a:lnB>
                      <a:noFill/>
                    </a:lnB>
                  </a:tcPr>
                </a:tc>
                <a:tc>
                  <a:txBody>
                    <a:bodyPr/>
                    <a:lstStyle/>
                    <a:p>
                      <a:pPr algn="r" fontAlgn="b"/>
                      <a:r>
                        <a:rPr lang="en-US" sz="1300" b="0" i="0" u="none" strike="noStrike">
                          <a:solidFill>
                            <a:srgbClr val="000000"/>
                          </a:solidFill>
                          <a:effectLst/>
                          <a:latin typeface="Helvetica" panose="020B0500000000000000" pitchFamily="34" charset="0"/>
                        </a:rPr>
                        <a:t>1.83</a:t>
                      </a:r>
                    </a:p>
                  </a:txBody>
                  <a:tcPr marL="11209" marR="11209" marT="11209" marB="0" anchor="b">
                    <a:lnL>
                      <a:noFill/>
                    </a:lnL>
                    <a:lnR>
                      <a:noFill/>
                    </a:lnR>
                    <a:lnT>
                      <a:noFill/>
                    </a:lnT>
                    <a:lnB>
                      <a:noFill/>
                    </a:lnB>
                  </a:tcPr>
                </a:tc>
                <a:tc>
                  <a:txBody>
                    <a:bodyPr/>
                    <a:lstStyle/>
                    <a:p>
                      <a:pPr algn="r" fontAlgn="b"/>
                      <a:r>
                        <a:rPr lang="en-US" sz="1300" b="0" i="0" u="none" strike="noStrike" dirty="0">
                          <a:solidFill>
                            <a:srgbClr val="000000"/>
                          </a:solidFill>
                          <a:effectLst/>
                          <a:latin typeface="Helvetica" panose="020B0500000000000000" pitchFamily="34" charset="0"/>
                        </a:rPr>
                        <a:t>1.85</a:t>
                      </a:r>
                    </a:p>
                  </a:txBody>
                  <a:tcPr marL="11209" marR="11209" marT="11209" marB="0" anchor="b">
                    <a:lnL>
                      <a:noFill/>
                    </a:lnL>
                    <a:lnR>
                      <a:noFill/>
                    </a:lnR>
                    <a:lnT>
                      <a:noFill/>
                    </a:lnT>
                    <a:lnB>
                      <a:noFill/>
                    </a:lnB>
                  </a:tcPr>
                </a:tc>
                <a:extLst>
                  <a:ext uri="{0D108BD9-81ED-4DB2-BD59-A6C34878D82A}">
                    <a16:rowId xmlns:a16="http://schemas.microsoft.com/office/drawing/2014/main" val="377756920"/>
                  </a:ext>
                </a:extLst>
              </a:tr>
            </a:tbl>
          </a:graphicData>
        </a:graphic>
      </p:graphicFrame>
      <p:pic>
        <p:nvPicPr>
          <p:cNvPr id="11" name="Content Placeholder 10"/>
          <p:cNvPicPr>
            <a:picLocks noGrp="1" noChangeAspect="1"/>
          </p:cNvPicPr>
          <p:nvPr>
            <p:ph sz="half" idx="2"/>
          </p:nvPr>
        </p:nvPicPr>
        <p:blipFill>
          <a:blip r:embed="rId3"/>
          <a:stretch>
            <a:fillRect/>
          </a:stretch>
        </p:blipFill>
        <p:spPr>
          <a:xfrm>
            <a:off x="6919700" y="2500505"/>
            <a:ext cx="4154432" cy="3703328"/>
          </a:xfrm>
        </p:spPr>
      </p:pic>
      <p:sp>
        <p:nvSpPr>
          <p:cNvPr id="12" name="TextBox 11"/>
          <p:cNvSpPr txBox="1"/>
          <p:nvPr/>
        </p:nvSpPr>
        <p:spPr>
          <a:xfrm>
            <a:off x="2566023" y="1648794"/>
            <a:ext cx="7349063" cy="369332"/>
          </a:xfrm>
          <a:prstGeom prst="rect">
            <a:avLst/>
          </a:prstGeom>
          <a:noFill/>
          <a:ln w="19050">
            <a:solidFill>
              <a:srgbClr val="030E3B"/>
            </a:solidFill>
          </a:ln>
        </p:spPr>
        <p:txBody>
          <a:bodyPr wrap="none" rtlCol="0">
            <a:spAutoFit/>
          </a:bodyPr>
          <a:lstStyle/>
          <a:p>
            <a:r>
              <a:rPr lang="en-US" dirty="0">
                <a:latin typeface="Helvetica" panose="020B0500000000000000" pitchFamily="34" charset="0"/>
              </a:rPr>
              <a:t>Initial acceptance of lots relies on </a:t>
            </a:r>
            <a:r>
              <a:rPr lang="en-US" b="1" dirty="0">
                <a:latin typeface="Helvetica" panose="020B0500000000000000" pitchFamily="34" charset="0"/>
              </a:rPr>
              <a:t>concentration, consistency, &amp; size</a:t>
            </a:r>
          </a:p>
        </p:txBody>
      </p:sp>
      <mc:AlternateContent xmlns:mc="http://schemas.openxmlformats.org/markup-compatibility/2006" xmlns:a14="http://schemas.microsoft.com/office/drawing/2010/main">
        <mc:Choice Requires="a14">
          <p:sp>
            <p:nvSpPr>
              <p:cNvPr id="3" name="TextBox 2"/>
              <p:cNvSpPr txBox="1"/>
              <p:nvPr/>
            </p:nvSpPr>
            <p:spPr>
              <a:xfrm>
                <a:off x="2248348" y="5356981"/>
                <a:ext cx="2461123" cy="296876"/>
              </a:xfrm>
              <a:prstGeom prst="rect">
                <a:avLst/>
              </a:prstGeom>
              <a:noFill/>
            </p:spPr>
            <p:txBody>
              <a:bodyPr wrap="none" lIns="0" tIns="0" rIns="0" bIns="0" rtlCol="0">
                <a:spAutoFit/>
              </a:bodyPr>
              <a:lstStyle/>
              <a:p>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𝑁</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1.14</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𝐺𝐶</m:t>
                        </m:r>
                      </m:e>
                    </m:d>
                    <m:r>
                      <a:rPr lang="en-US" b="0" i="1" smtClean="0">
                        <a:latin typeface="Cambria Math" panose="02040503050406030204" pitchFamily="18" charset="0"/>
                      </a:rPr>
                      <m:t>+0.5</m:t>
                    </m:r>
                  </m:oMath>
                </a14:m>
                <a:r>
                  <a:rPr lang="en-US" dirty="0"/>
                  <a:t>4</a:t>
                </a:r>
              </a:p>
            </p:txBody>
          </p:sp>
        </mc:Choice>
        <mc:Fallback xmlns="">
          <p:sp>
            <p:nvSpPr>
              <p:cNvPr id="3" name="TextBox 2"/>
              <p:cNvSpPr txBox="1">
                <a:spLocks noRot="1" noChangeAspect="1" noMove="1" noResize="1" noEditPoints="1" noAdjustHandles="1" noChangeArrowheads="1" noChangeShapeType="1" noTextEdit="1"/>
              </p:cNvSpPr>
              <p:nvPr/>
            </p:nvSpPr>
            <p:spPr>
              <a:xfrm>
                <a:off x="2248348" y="5356981"/>
                <a:ext cx="2461123" cy="296876"/>
              </a:xfrm>
              <a:prstGeom prst="rect">
                <a:avLst/>
              </a:prstGeom>
              <a:blipFill>
                <a:blip r:embed="rId4"/>
                <a:stretch>
                  <a:fillRect l="-12871" t="-160417" r="-4703" b="-237500"/>
                </a:stretch>
              </a:blipFill>
            </p:spPr>
            <p:txBody>
              <a:bodyPr/>
              <a:lstStyle/>
              <a:p>
                <a:r>
                  <a:rPr lang="en-US">
                    <a:noFill/>
                  </a:rPr>
                  <a:t> </a:t>
                </a:r>
              </a:p>
            </p:txBody>
          </p:sp>
        </mc:Fallback>
      </mc:AlternateContent>
    </p:spTree>
    <p:extLst>
      <p:ext uri="{BB962C8B-B14F-4D97-AF65-F5344CB8AC3E}">
        <p14:creationId xmlns:p14="http://schemas.microsoft.com/office/powerpoint/2010/main" val="310013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MG-004 Genome Assembly</a:t>
            </a:r>
          </a:p>
        </p:txBody>
      </p:sp>
      <p:pic>
        <p:nvPicPr>
          <p:cNvPr id="6" name="Content Placeholder 5"/>
          <p:cNvPicPr>
            <a:picLocks noGrp="1" noChangeAspect="1"/>
          </p:cNvPicPr>
          <p:nvPr>
            <p:ph sz="half" idx="1"/>
          </p:nvPr>
        </p:nvPicPr>
        <p:blipFill rotWithShape="1">
          <a:blip r:embed="rId3"/>
          <a:srcRect t="5623" b="5265"/>
          <a:stretch/>
        </p:blipFill>
        <p:spPr>
          <a:xfrm>
            <a:off x="150608" y="1350336"/>
            <a:ext cx="5776856" cy="4859079"/>
          </a:xfrm>
        </p:spPr>
      </p:pic>
      <p:sp>
        <p:nvSpPr>
          <p:cNvPr id="4" name="Content Placeholder 3"/>
          <p:cNvSpPr>
            <a:spLocks noGrp="1"/>
          </p:cNvSpPr>
          <p:nvPr>
            <p:ph sz="half" idx="2"/>
          </p:nvPr>
        </p:nvSpPr>
        <p:spPr>
          <a:xfrm>
            <a:off x="6633882" y="2603897"/>
            <a:ext cx="5181600" cy="3967027"/>
          </a:xfrm>
        </p:spPr>
        <p:txBody>
          <a:bodyPr>
            <a:normAutofit/>
          </a:bodyPr>
          <a:lstStyle/>
          <a:p>
            <a:pPr marL="0" indent="0">
              <a:buNone/>
            </a:pPr>
            <a:r>
              <a:rPr lang="en-US" sz="2400" i="1" dirty="0"/>
              <a:t>Salmonella </a:t>
            </a:r>
            <a:r>
              <a:rPr lang="en-US" sz="2400" i="1" dirty="0" err="1"/>
              <a:t>enterica</a:t>
            </a:r>
            <a:r>
              <a:rPr lang="en-US" sz="2400" i="1" dirty="0"/>
              <a:t> </a:t>
            </a:r>
            <a:r>
              <a:rPr lang="en-US" sz="2400" dirty="0" err="1"/>
              <a:t>enterica</a:t>
            </a:r>
            <a:r>
              <a:rPr lang="en-US" sz="2400" dirty="0"/>
              <a:t> Typhimurium LT2</a:t>
            </a:r>
          </a:p>
          <a:p>
            <a:r>
              <a:rPr lang="en-US" sz="2400" dirty="0"/>
              <a:t>Short-read data (no Pac Bio yet)</a:t>
            </a:r>
          </a:p>
          <a:p>
            <a:r>
              <a:rPr lang="en-US" sz="2400" dirty="0" err="1"/>
              <a:t>SPAdes</a:t>
            </a:r>
            <a:r>
              <a:rPr lang="en-US" sz="2400" dirty="0"/>
              <a:t> (paired end)</a:t>
            </a:r>
          </a:p>
          <a:p>
            <a:pPr lvl="1"/>
            <a:r>
              <a:rPr lang="en-US" sz="2000" dirty="0"/>
              <a:t>Total 4.9M </a:t>
            </a:r>
            <a:r>
              <a:rPr lang="en-US" sz="2000" dirty="0" err="1"/>
              <a:t>bp</a:t>
            </a:r>
            <a:endParaRPr lang="en-US" sz="2000" dirty="0"/>
          </a:p>
          <a:p>
            <a:pPr lvl="1"/>
            <a:r>
              <a:rPr lang="en-US" sz="2000" dirty="0"/>
              <a:t>N50 </a:t>
            </a:r>
            <a:r>
              <a:rPr lang="en-US" sz="2000" dirty="0">
                <a:solidFill>
                  <a:srgbClr val="333333"/>
                </a:solidFill>
              </a:rPr>
              <a:t>362478 </a:t>
            </a:r>
            <a:r>
              <a:rPr lang="en-US" sz="2000" dirty="0" err="1">
                <a:solidFill>
                  <a:srgbClr val="333333"/>
                </a:solidFill>
              </a:rPr>
              <a:t>bp</a:t>
            </a:r>
            <a:endParaRPr lang="en-US" sz="2000" dirty="0">
              <a:solidFill>
                <a:srgbClr val="333333"/>
              </a:solidFill>
            </a:endParaRPr>
          </a:p>
          <a:p>
            <a:pPr lvl="1"/>
            <a:r>
              <a:rPr lang="en-US" sz="2000" dirty="0"/>
              <a:t>Max 821207 </a:t>
            </a:r>
            <a:r>
              <a:rPr lang="en-US" sz="2000" dirty="0" err="1"/>
              <a:t>bp</a:t>
            </a:r>
            <a:endParaRPr lang="en-US" sz="2000" dirty="0"/>
          </a:p>
          <a:p>
            <a:r>
              <a:rPr lang="en-US" sz="2400" dirty="0"/>
              <a:t>Reads mapping to contigs</a:t>
            </a:r>
          </a:p>
          <a:p>
            <a:pPr lvl="1"/>
            <a:r>
              <a:rPr lang="en-US" sz="2000" dirty="0"/>
              <a:t>106x coverage</a:t>
            </a:r>
          </a:p>
          <a:p>
            <a:pPr lvl="1"/>
            <a:r>
              <a:rPr lang="en-US" sz="2000" dirty="0"/>
              <a:t>98.9%</a:t>
            </a:r>
          </a:p>
        </p:txBody>
      </p:sp>
      <p:sp>
        <p:nvSpPr>
          <p:cNvPr id="9" name="TextBox 8"/>
          <p:cNvSpPr txBox="1"/>
          <p:nvPr/>
        </p:nvSpPr>
        <p:spPr>
          <a:xfrm>
            <a:off x="2737653" y="5840083"/>
            <a:ext cx="3737575" cy="738664"/>
          </a:xfrm>
          <a:prstGeom prst="rect">
            <a:avLst/>
          </a:prstGeom>
          <a:solidFill>
            <a:schemeClr val="bg1"/>
          </a:solidFill>
        </p:spPr>
        <p:txBody>
          <a:bodyPr wrap="square" rtlCol="0">
            <a:spAutoFit/>
          </a:bodyPr>
          <a:lstStyle/>
          <a:p>
            <a:r>
              <a:rPr lang="en-US" sz="1400" dirty="0"/>
              <a:t>de </a:t>
            </a:r>
            <a:r>
              <a:rPr lang="en-US" sz="1400" dirty="0" err="1"/>
              <a:t>Bruijn</a:t>
            </a:r>
            <a:r>
              <a:rPr lang="en-US" sz="1400" dirty="0"/>
              <a:t> graph via Bandage: Wick R.R., Schultz </a:t>
            </a:r>
            <a:r>
              <a:rPr lang="en-US" sz="1400" dirty="0" err="1"/>
              <a:t>M.B</a:t>
            </a:r>
            <a:r>
              <a:rPr lang="en-US" sz="1400" dirty="0"/>
              <a:t>., </a:t>
            </a:r>
            <a:r>
              <a:rPr lang="en-US" sz="1400" dirty="0" err="1"/>
              <a:t>Zobel</a:t>
            </a:r>
            <a:r>
              <a:rPr lang="en-US" sz="1400" dirty="0"/>
              <a:t> J. &amp; Holt </a:t>
            </a:r>
            <a:r>
              <a:rPr lang="en-US" sz="1400" dirty="0" err="1"/>
              <a:t>K.E</a:t>
            </a:r>
            <a:r>
              <a:rPr lang="en-US" sz="1400" dirty="0"/>
              <a:t>. (2015) </a:t>
            </a:r>
            <a:r>
              <a:rPr lang="en-US" sz="1400" i="1" dirty="0"/>
              <a:t>Bioinformatics</a:t>
            </a:r>
            <a:r>
              <a:rPr lang="en-US" sz="1400" dirty="0"/>
              <a:t> 31(20)</a:t>
            </a:r>
          </a:p>
        </p:txBody>
      </p:sp>
      <p:sp>
        <p:nvSpPr>
          <p:cNvPr id="10" name="TextBox 9"/>
          <p:cNvSpPr txBox="1"/>
          <p:nvPr/>
        </p:nvSpPr>
        <p:spPr>
          <a:xfrm>
            <a:off x="6969456" y="1621579"/>
            <a:ext cx="3897020" cy="646331"/>
          </a:xfrm>
          <a:prstGeom prst="rect">
            <a:avLst/>
          </a:prstGeom>
          <a:noFill/>
          <a:ln w="19050">
            <a:solidFill>
              <a:srgbClr val="030E3B"/>
            </a:solidFill>
          </a:ln>
        </p:spPr>
        <p:txBody>
          <a:bodyPr wrap="square" rtlCol="0">
            <a:spAutoFit/>
          </a:bodyPr>
          <a:lstStyle/>
          <a:p>
            <a:r>
              <a:rPr lang="en-US" dirty="0">
                <a:solidFill>
                  <a:srgbClr val="030E3B"/>
                </a:solidFill>
                <a:latin typeface="Helvetica" panose="020B0500000000000000" pitchFamily="34" charset="0"/>
              </a:rPr>
              <a:t>Initial sequencing &amp; assembly agree well with expectations</a:t>
            </a:r>
            <a:endParaRPr lang="en-US" b="1" dirty="0">
              <a:solidFill>
                <a:srgbClr val="030E3B"/>
              </a:solidFill>
              <a:latin typeface="Helvetica" panose="020B0500000000000000" pitchFamily="34" charset="0"/>
            </a:endParaRPr>
          </a:p>
        </p:txBody>
      </p:sp>
    </p:spTree>
    <p:extLst>
      <p:ext uri="{BB962C8B-B14F-4D97-AF65-F5344CB8AC3E}">
        <p14:creationId xmlns:p14="http://schemas.microsoft.com/office/powerpoint/2010/main" val="38517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MG-004 Mapping to Reference Genome</a:t>
            </a:r>
          </a:p>
        </p:txBody>
      </p:sp>
      <p:pic>
        <p:nvPicPr>
          <p:cNvPr id="5" name="Picture 4"/>
          <p:cNvPicPr>
            <a:picLocks noChangeAspect="1"/>
          </p:cNvPicPr>
          <p:nvPr/>
        </p:nvPicPr>
        <p:blipFill>
          <a:blip r:embed="rId2"/>
          <a:stretch>
            <a:fillRect/>
          </a:stretch>
        </p:blipFill>
        <p:spPr>
          <a:xfrm>
            <a:off x="3772098" y="1769835"/>
            <a:ext cx="7431742" cy="4644839"/>
          </a:xfrm>
          <a:prstGeom prst="rect">
            <a:avLst/>
          </a:prstGeom>
        </p:spPr>
      </p:pic>
      <p:sp>
        <p:nvSpPr>
          <p:cNvPr id="6" name="TextBox 5"/>
          <p:cNvSpPr txBox="1"/>
          <p:nvPr/>
        </p:nvSpPr>
        <p:spPr>
          <a:xfrm>
            <a:off x="257850" y="2843172"/>
            <a:ext cx="3346587" cy="1200329"/>
          </a:xfrm>
          <a:prstGeom prst="rect">
            <a:avLst/>
          </a:prstGeom>
          <a:noFill/>
          <a:ln w="19050">
            <a:solidFill>
              <a:srgbClr val="030E3B"/>
            </a:solidFill>
          </a:ln>
        </p:spPr>
        <p:txBody>
          <a:bodyPr wrap="square" rtlCol="0">
            <a:spAutoFit/>
          </a:bodyPr>
          <a:lstStyle/>
          <a:p>
            <a:r>
              <a:rPr lang="en-US" dirty="0">
                <a:solidFill>
                  <a:srgbClr val="030E3B"/>
                </a:solidFill>
                <a:latin typeface="Helvetica" panose="020B0500000000000000" pitchFamily="34" charset="0"/>
              </a:rPr>
              <a:t>Reference genome mapping shows appropriate similarities and gives additional estimates of coverage</a:t>
            </a:r>
            <a:endParaRPr lang="en-US" b="1" dirty="0">
              <a:solidFill>
                <a:srgbClr val="030E3B"/>
              </a:solidFill>
              <a:latin typeface="Helvetica" panose="020B0500000000000000" pitchFamily="34" charset="0"/>
            </a:endParaRPr>
          </a:p>
        </p:txBody>
      </p:sp>
    </p:spTree>
    <p:extLst>
      <p:ext uri="{BB962C8B-B14F-4D97-AF65-F5344CB8AC3E}">
        <p14:creationId xmlns:p14="http://schemas.microsoft.com/office/powerpoint/2010/main" val="368695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MG-005 Metagenomics of Isolates</a:t>
            </a:r>
          </a:p>
        </p:txBody>
      </p:sp>
      <p:sp>
        <p:nvSpPr>
          <p:cNvPr id="3" name="Content Placeholder 2"/>
          <p:cNvSpPr>
            <a:spLocks noGrp="1"/>
          </p:cNvSpPr>
          <p:nvPr>
            <p:ph sz="half" idx="1"/>
          </p:nvPr>
        </p:nvSpPr>
        <p:spPr>
          <a:xfrm>
            <a:off x="171866" y="1533221"/>
            <a:ext cx="5181600" cy="4351338"/>
          </a:xfrm>
        </p:spPr>
        <p:txBody>
          <a:bodyPr/>
          <a:lstStyle/>
          <a:p>
            <a:endParaRPr lang="en-US" dirty="0"/>
          </a:p>
        </p:txBody>
      </p:sp>
      <p:pic>
        <p:nvPicPr>
          <p:cNvPr id="5" name="Picture 4"/>
          <p:cNvPicPr>
            <a:picLocks noChangeAspect="1"/>
          </p:cNvPicPr>
          <p:nvPr/>
        </p:nvPicPr>
        <p:blipFill>
          <a:blip r:embed="rId3"/>
          <a:stretch>
            <a:fillRect/>
          </a:stretch>
        </p:blipFill>
        <p:spPr>
          <a:xfrm>
            <a:off x="2762666" y="1402944"/>
            <a:ext cx="8253338" cy="5093489"/>
          </a:xfrm>
          <a:prstGeom prst="rect">
            <a:avLst/>
          </a:prstGeom>
        </p:spPr>
      </p:pic>
    </p:spTree>
    <p:extLst>
      <p:ext uri="{BB962C8B-B14F-4D97-AF65-F5344CB8AC3E}">
        <p14:creationId xmlns:p14="http://schemas.microsoft.com/office/powerpoint/2010/main" val="73316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Metagenomics of Mixed Microbial DNA</a:t>
            </a:r>
          </a:p>
        </p:txBody>
      </p:sp>
      <p:sp>
        <p:nvSpPr>
          <p:cNvPr id="3" name="Content Placeholder 2"/>
          <p:cNvSpPr>
            <a:spLocks noGrp="1"/>
          </p:cNvSpPr>
          <p:nvPr>
            <p:ph sz="half" idx="1"/>
          </p:nvPr>
        </p:nvSpPr>
        <p:spPr/>
        <p:txBody>
          <a:bodyPr>
            <a:normAutofit/>
          </a:bodyPr>
          <a:lstStyle/>
          <a:p>
            <a:pPr marL="0" indent="0">
              <a:buNone/>
            </a:pPr>
            <a:r>
              <a:rPr lang="en-US" sz="2400" dirty="0"/>
              <a:t>Two main questions:</a:t>
            </a:r>
          </a:p>
          <a:p>
            <a:pPr marL="457200" indent="-457200">
              <a:buSzPct val="100000"/>
              <a:buFont typeface="+mj-lt"/>
              <a:buAutoNum type="arabicPeriod"/>
            </a:pPr>
            <a:r>
              <a:rPr lang="en-US" sz="2400" dirty="0"/>
              <a:t>Limits of detection</a:t>
            </a:r>
          </a:p>
          <a:p>
            <a:pPr marL="457200" indent="-457200">
              <a:buSzPct val="100000"/>
              <a:buFont typeface="+mj-lt"/>
              <a:buAutoNum type="arabicPeriod"/>
            </a:pPr>
            <a:r>
              <a:rPr lang="en-US" sz="2400" dirty="0"/>
              <a:t>Discrimination between near neighbors</a:t>
            </a:r>
          </a:p>
          <a:p>
            <a:endParaRPr lang="en-US" sz="2400" dirty="0"/>
          </a:p>
          <a:p>
            <a:r>
              <a:rPr lang="en-US" sz="2400" dirty="0"/>
              <a:t>Need efficient experimental design </a:t>
            </a:r>
          </a:p>
          <a:p>
            <a:pPr lvl="1"/>
            <a:r>
              <a:rPr lang="en-US" sz="2000" dirty="0"/>
              <a:t>Answer the above questions</a:t>
            </a:r>
          </a:p>
          <a:p>
            <a:pPr lvl="1"/>
            <a:r>
              <a:rPr lang="en-US" sz="2000" dirty="0" err="1"/>
              <a:t>Integrable</a:t>
            </a:r>
            <a:r>
              <a:rPr lang="en-US" sz="2000" dirty="0"/>
              <a:t> with </a:t>
            </a:r>
            <a:r>
              <a:rPr lang="en-US" sz="2000" dirty="0" err="1"/>
              <a:t>NGS</a:t>
            </a:r>
            <a:r>
              <a:rPr lang="en-US" sz="2000" dirty="0"/>
              <a:t> workflows</a:t>
            </a:r>
          </a:p>
          <a:p>
            <a:pPr lvl="1"/>
            <a:endParaRPr lang="en-US"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5292030"/>
              </p:ext>
            </p:extLst>
          </p:nvPr>
        </p:nvGraphicFramePr>
        <p:xfrm>
          <a:off x="6814731" y="3723887"/>
          <a:ext cx="4406902" cy="1543050"/>
        </p:xfrm>
        <a:graphic>
          <a:graphicData uri="http://schemas.openxmlformats.org/drawingml/2006/table">
            <a:tbl>
              <a:tblPr/>
              <a:tblGrid>
                <a:gridCol w="858945">
                  <a:extLst>
                    <a:ext uri="{9D8B030D-6E8A-4147-A177-3AD203B41FA5}">
                      <a16:colId xmlns:a16="http://schemas.microsoft.com/office/drawing/2014/main" val="541213679"/>
                    </a:ext>
                  </a:extLst>
                </a:gridCol>
                <a:gridCol w="182686">
                  <a:extLst>
                    <a:ext uri="{9D8B030D-6E8A-4147-A177-3AD203B41FA5}">
                      <a16:colId xmlns:a16="http://schemas.microsoft.com/office/drawing/2014/main" val="3680063825"/>
                    </a:ext>
                  </a:extLst>
                </a:gridCol>
                <a:gridCol w="480753">
                  <a:extLst>
                    <a:ext uri="{9D8B030D-6E8A-4147-A177-3AD203B41FA5}">
                      <a16:colId xmlns:a16="http://schemas.microsoft.com/office/drawing/2014/main" val="4278026120"/>
                    </a:ext>
                  </a:extLst>
                </a:gridCol>
                <a:gridCol w="480753">
                  <a:extLst>
                    <a:ext uri="{9D8B030D-6E8A-4147-A177-3AD203B41FA5}">
                      <a16:colId xmlns:a16="http://schemas.microsoft.com/office/drawing/2014/main" val="4009914268"/>
                    </a:ext>
                  </a:extLst>
                </a:gridCol>
                <a:gridCol w="480753">
                  <a:extLst>
                    <a:ext uri="{9D8B030D-6E8A-4147-A177-3AD203B41FA5}">
                      <a16:colId xmlns:a16="http://schemas.microsoft.com/office/drawing/2014/main" val="1867202495"/>
                    </a:ext>
                  </a:extLst>
                </a:gridCol>
                <a:gridCol w="480753">
                  <a:extLst>
                    <a:ext uri="{9D8B030D-6E8A-4147-A177-3AD203B41FA5}">
                      <a16:colId xmlns:a16="http://schemas.microsoft.com/office/drawing/2014/main" val="2726484279"/>
                    </a:ext>
                  </a:extLst>
                </a:gridCol>
                <a:gridCol w="480753">
                  <a:extLst>
                    <a:ext uri="{9D8B030D-6E8A-4147-A177-3AD203B41FA5}">
                      <a16:colId xmlns:a16="http://schemas.microsoft.com/office/drawing/2014/main" val="2571539616"/>
                    </a:ext>
                  </a:extLst>
                </a:gridCol>
                <a:gridCol w="480753">
                  <a:extLst>
                    <a:ext uri="{9D8B030D-6E8A-4147-A177-3AD203B41FA5}">
                      <a16:colId xmlns:a16="http://schemas.microsoft.com/office/drawing/2014/main" val="3435314303"/>
                    </a:ext>
                  </a:extLst>
                </a:gridCol>
                <a:gridCol w="480753">
                  <a:extLst>
                    <a:ext uri="{9D8B030D-6E8A-4147-A177-3AD203B41FA5}">
                      <a16:colId xmlns:a16="http://schemas.microsoft.com/office/drawing/2014/main" val="3995399132"/>
                    </a:ext>
                  </a:extLst>
                </a:gridCol>
              </a:tblGrid>
              <a:tr h="190500">
                <a:tc>
                  <a:txBody>
                    <a:bodyPr/>
                    <a:lstStyle/>
                    <a:p>
                      <a:pPr algn="l" fontAlgn="b"/>
                      <a:r>
                        <a:rPr lang="en-US" sz="1100" b="1" i="0" u="none" strike="noStrike">
                          <a:solidFill>
                            <a:srgbClr val="000000"/>
                          </a:solidFill>
                          <a:effectLst/>
                          <a:latin typeface="Arial" panose="020B0604020202020204" pitchFamily="34" charset="0"/>
                        </a:rPr>
                        <a:t>Component</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7">
                  <a:txBody>
                    <a:bodyPr/>
                    <a:lstStyle/>
                    <a:p>
                      <a:pPr algn="ctr" fontAlgn="b"/>
                      <a:r>
                        <a:rPr lang="en-US" sz="1100" b="1" i="0" u="none" strike="noStrike">
                          <a:solidFill>
                            <a:srgbClr val="000000"/>
                          </a:solidFill>
                          <a:effectLst/>
                          <a:latin typeface="Helvetica" panose="020B0500000000000000" pitchFamily="34" charset="0"/>
                        </a:rPr>
                        <a:t>Mixture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02789"/>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100" b="0" i="1" u="none" strike="noStrike">
                          <a:solidFill>
                            <a:srgbClr val="000000"/>
                          </a:solidFill>
                          <a:effectLst/>
                          <a:latin typeface="Arial" panose="020B0604020202020204" pitchFamily="34" charset="0"/>
                        </a:rPr>
                        <a:t>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Arial" panose="020B0604020202020204" pitchFamily="34" charset="0"/>
                        </a:rPr>
                        <a:t>B</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Arial" panose="020B0604020202020204" pitchFamily="34" charset="0"/>
                        </a:rPr>
                        <a:t>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Arial" panose="020B0604020202020204" pitchFamily="34" charset="0"/>
                        </a:rPr>
                        <a:t>D</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Arial" panose="020B0604020202020204" pitchFamily="34" charset="0"/>
                        </a:rPr>
                        <a:t>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Arial" panose="020B0604020202020204" pitchFamily="34" charset="0"/>
                        </a:rPr>
                        <a:t>F</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Arial" panose="020B0604020202020204" pitchFamily="34" charset="0"/>
                        </a:rPr>
                        <a:t>G</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07207"/>
                  </a:ext>
                </a:extLst>
              </a:tr>
              <a:tr h="190500">
                <a:tc>
                  <a:txBody>
                    <a:bodyPr/>
                    <a:lstStyle/>
                    <a:p>
                      <a:pPr algn="l" fontAlgn="b"/>
                      <a:r>
                        <a:rPr lang="en-US" sz="1100" b="0" i="0" u="none" strike="noStrike">
                          <a:solidFill>
                            <a:srgbClr val="000000"/>
                          </a:solidFill>
                          <a:effectLst/>
                          <a:latin typeface="Arial" panose="020B0604020202020204" pitchFamily="34" charset="0"/>
                        </a:rPr>
                        <a:t>Pathogen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307373"/>
                  </a:ext>
                </a:extLst>
              </a:tr>
              <a:tr h="190500">
                <a:tc>
                  <a:txBody>
                    <a:bodyPr/>
                    <a:lstStyle/>
                    <a:p>
                      <a:pPr algn="l" fontAlgn="b"/>
                      <a:r>
                        <a:rPr lang="en-US" sz="1100" b="0" i="0" u="none" strike="noStrike">
                          <a:solidFill>
                            <a:srgbClr val="000000"/>
                          </a:solidFill>
                          <a:effectLst/>
                          <a:latin typeface="Arial" panose="020B0604020202020204" pitchFamily="34" charset="0"/>
                        </a:rPr>
                        <a:t>Pathogen #2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486738"/>
                  </a:ext>
                </a:extLst>
              </a:tr>
              <a:tr h="190500">
                <a:tc>
                  <a:txBody>
                    <a:bodyPr/>
                    <a:lstStyle/>
                    <a:p>
                      <a:pPr algn="l" fontAlgn="b"/>
                      <a:r>
                        <a:rPr lang="en-US" sz="1100" b="0" i="0" u="none" strike="noStrike">
                          <a:solidFill>
                            <a:srgbClr val="000000"/>
                          </a:solidFill>
                          <a:effectLst/>
                          <a:latin typeface="Arial" panose="020B0604020202020204" pitchFamily="34" charset="0"/>
                        </a:rPr>
                        <a:t>Pathogen #3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395351"/>
                  </a:ext>
                </a:extLst>
              </a:tr>
              <a:tr h="190500">
                <a:tc>
                  <a:txBody>
                    <a:bodyPr/>
                    <a:lstStyle/>
                    <a:p>
                      <a:pPr algn="l" fontAlgn="b"/>
                      <a:r>
                        <a:rPr lang="en-US" sz="1100" b="0" i="0" u="none" strike="noStrike">
                          <a:solidFill>
                            <a:srgbClr val="000000"/>
                          </a:solidFill>
                          <a:effectLst/>
                          <a:latin typeface="Arial" panose="020B0604020202020204" pitchFamily="34" charset="0"/>
                        </a:rPr>
                        <a:t>Pathogen #4</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1E-04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075455"/>
                  </a:ext>
                </a:extLst>
              </a:tr>
              <a:tr h="190500">
                <a:tc>
                  <a:txBody>
                    <a:bodyPr/>
                    <a:lstStyle/>
                    <a:p>
                      <a:pPr algn="l" fontAlgn="b"/>
                      <a:r>
                        <a:rPr lang="en-US" sz="1100" b="0" i="0" u="none" strike="noStrike">
                          <a:solidFill>
                            <a:srgbClr val="000000"/>
                          </a:solidFill>
                          <a:effectLst/>
                          <a:latin typeface="Arial" panose="020B0604020202020204" pitchFamily="34" charset="0"/>
                        </a:rPr>
                        <a:t>Pathogen #5</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31053"/>
                  </a:ext>
                </a:extLst>
              </a:tr>
              <a:tr h="200025">
                <a:tc>
                  <a:txBody>
                    <a:bodyPr/>
                    <a:lstStyle/>
                    <a:p>
                      <a:pPr algn="l" fontAlgn="b"/>
                      <a:r>
                        <a:rPr lang="en-US" sz="1100" b="0" i="0" u="none" strike="noStrike">
                          <a:solidFill>
                            <a:srgbClr val="000000"/>
                          </a:solidFill>
                          <a:effectLst/>
                          <a:latin typeface="Arial" panose="020B0604020202020204" pitchFamily="34" charset="0"/>
                        </a:rPr>
                        <a:t>Pathogen #6</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1E-04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730284"/>
                  </a:ext>
                </a:extLst>
              </a:tr>
            </a:tbl>
          </a:graphicData>
        </a:graphic>
      </p:graphicFrame>
      <p:sp>
        <p:nvSpPr>
          <p:cNvPr id="6" name="Content Placeholder 2"/>
          <p:cNvSpPr txBox="1">
            <a:spLocks/>
          </p:cNvSpPr>
          <p:nvPr/>
        </p:nvSpPr>
        <p:spPr>
          <a:xfrm>
            <a:off x="6427382" y="1847259"/>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panose="020B0500000000000000" pitchFamily="34" charset="0"/>
                <a:ea typeface="+mn-ea"/>
                <a:cs typeface="+mn-cs"/>
              </a:defRPr>
            </a:lvl1pPr>
            <a:lvl2pPr marL="685800" indent="-228600" algn="l" defTabSz="914400" rtl="0" eaLnBrk="1" latinLnBrk="0" hangingPunct="1">
              <a:lnSpc>
                <a:spcPct val="90000"/>
              </a:lnSpc>
              <a:spcBef>
                <a:spcPts val="500"/>
              </a:spcBef>
              <a:buSzPct val="60000"/>
              <a:buFont typeface="Courier New" panose="02070309020205020404" pitchFamily="49" charset="0"/>
              <a:buChar char="o"/>
              <a:defRPr sz="2400" kern="1200">
                <a:solidFill>
                  <a:schemeClr val="tx1"/>
                </a:solidFill>
                <a:latin typeface="Helvetica" panose="020B0500000000000000" pitchFamily="34" charset="0"/>
                <a:ea typeface="+mn-ea"/>
                <a:cs typeface="+mn-cs"/>
              </a:defRPr>
            </a:lvl2pPr>
            <a:lvl3pPr marL="1143000" indent="-228600" algn="l" defTabSz="914400" rtl="0" eaLnBrk="1" latinLnBrk="0" hangingPunct="1">
              <a:lnSpc>
                <a:spcPct val="90000"/>
              </a:lnSpc>
              <a:spcBef>
                <a:spcPts val="500"/>
              </a:spcBef>
              <a:buSzPct val="60000"/>
              <a:buFont typeface="Arial" panose="020B0604020202020204" pitchFamily="34" charset="0"/>
              <a:buChar char="•"/>
              <a:defRPr sz="2000" kern="1200">
                <a:solidFill>
                  <a:schemeClr val="tx1"/>
                </a:solidFill>
                <a:latin typeface="Helvetica" panose="020B0500000000000000" pitchFamily="34" charset="0"/>
                <a:ea typeface="+mn-ea"/>
                <a:cs typeface="+mn-cs"/>
              </a:defRPr>
            </a:lvl3pPr>
            <a:lvl4pPr marL="1600200" indent="-228600" algn="l" defTabSz="914400" rtl="0" eaLnBrk="1" latinLnBrk="0" hangingPunct="1">
              <a:lnSpc>
                <a:spcPct val="90000"/>
              </a:lnSpc>
              <a:spcBef>
                <a:spcPts val="500"/>
              </a:spcBef>
              <a:buSzPct val="60000"/>
              <a:buFont typeface="Courier New" panose="02070309020205020404" pitchFamily="49" charset="0"/>
              <a:buChar char="o"/>
              <a:defRPr sz="1800" kern="1200">
                <a:solidFill>
                  <a:schemeClr val="tx1"/>
                </a:solidFill>
                <a:latin typeface="Helvetica" panose="020B0500000000000000" pitchFamily="34" charset="0"/>
                <a:ea typeface="+mn-ea"/>
                <a:cs typeface="+mn-cs"/>
              </a:defRPr>
            </a:lvl4pPr>
            <a:lvl5pPr marL="2114550" indent="-28575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Helvetica"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Latin Square design</a:t>
            </a:r>
          </a:p>
          <a:p>
            <a:pPr lvl="1"/>
            <a:r>
              <a:rPr lang="en-US" sz="2000" dirty="0"/>
              <a:t>Individual components (20-25)</a:t>
            </a:r>
          </a:p>
          <a:p>
            <a:pPr lvl="1"/>
            <a:r>
              <a:rPr lang="en-US" sz="2000" dirty="0"/>
              <a:t>Pool/subsample to reduce # mixtures?</a:t>
            </a:r>
          </a:p>
          <a:p>
            <a:pPr lvl="1"/>
            <a:r>
              <a:rPr lang="en-US" sz="2000" dirty="0"/>
              <a:t>Small footprint for multiplexed </a:t>
            </a:r>
            <a:r>
              <a:rPr lang="en-US" sz="2000" dirty="0" err="1"/>
              <a:t>NGS</a:t>
            </a:r>
            <a:endParaRPr lang="en-US" sz="2000" dirty="0"/>
          </a:p>
        </p:txBody>
      </p:sp>
    </p:spTree>
    <p:extLst>
      <p:ext uri="{BB962C8B-B14F-4D97-AF65-F5344CB8AC3E}">
        <p14:creationId xmlns:p14="http://schemas.microsoft.com/office/powerpoint/2010/main" val="154979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Metagenomics of Mixed Microbial DNA</a:t>
            </a:r>
          </a:p>
        </p:txBody>
      </p:sp>
      <p:sp>
        <p:nvSpPr>
          <p:cNvPr id="4" name="Content Placeholder 3"/>
          <p:cNvSpPr>
            <a:spLocks noGrp="1"/>
          </p:cNvSpPr>
          <p:nvPr>
            <p:ph sz="half" idx="2"/>
          </p:nvPr>
        </p:nvSpPr>
        <p:spPr>
          <a:xfrm>
            <a:off x="248066" y="1524411"/>
            <a:ext cx="5181600" cy="4351338"/>
          </a:xfrm>
        </p:spPr>
        <p:txBody>
          <a:bodyPr>
            <a:normAutofit/>
          </a:bodyPr>
          <a:lstStyle/>
          <a:p>
            <a:r>
              <a:rPr lang="en-US" sz="2400" dirty="0"/>
              <a:t>Correlate </a:t>
            </a:r>
            <a:r>
              <a:rPr lang="en-US" sz="2400" dirty="0" err="1"/>
              <a:t>input:output</a:t>
            </a:r>
            <a:endParaRPr lang="en-US" sz="2400" dirty="0"/>
          </a:p>
          <a:p>
            <a:r>
              <a:rPr lang="en-US" sz="2400" dirty="0"/>
              <a:t>Example: equal mass mixture</a:t>
            </a:r>
          </a:p>
          <a:p>
            <a:pPr lvl="1"/>
            <a:r>
              <a:rPr lang="en-US" sz="2000" i="1" dirty="0"/>
              <a:t>S. </a:t>
            </a:r>
            <a:r>
              <a:rPr lang="en-US" sz="2000" i="1" dirty="0" err="1"/>
              <a:t>enterica</a:t>
            </a:r>
            <a:r>
              <a:rPr lang="en-US" sz="2000" i="1" dirty="0"/>
              <a:t> </a:t>
            </a:r>
            <a:r>
              <a:rPr lang="en-US" sz="2000" dirty="0" err="1"/>
              <a:t>enterica</a:t>
            </a:r>
            <a:endParaRPr lang="en-US" sz="2000" dirty="0"/>
          </a:p>
          <a:p>
            <a:pPr lvl="1"/>
            <a:r>
              <a:rPr lang="en-US" sz="2000" i="1" dirty="0"/>
              <a:t>S. </a:t>
            </a:r>
            <a:r>
              <a:rPr lang="en-US" sz="2000" i="1" dirty="0" err="1"/>
              <a:t>enterica</a:t>
            </a:r>
            <a:r>
              <a:rPr lang="en-US" sz="2000" i="1" dirty="0"/>
              <a:t> </a:t>
            </a:r>
            <a:r>
              <a:rPr lang="en-US" sz="2000" dirty="0" err="1"/>
              <a:t>arizonae</a:t>
            </a:r>
            <a:endParaRPr lang="en-US" sz="2000" dirty="0"/>
          </a:p>
          <a:p>
            <a:pPr lvl="1"/>
            <a:r>
              <a:rPr lang="en-US" sz="2000" i="1" dirty="0"/>
              <a:t>S. aureus</a:t>
            </a:r>
          </a:p>
          <a:p>
            <a:pPr lvl="1"/>
            <a:r>
              <a:rPr lang="en-US" sz="2000" i="1" dirty="0"/>
              <a:t>P. aeruginosa</a:t>
            </a:r>
          </a:p>
          <a:p>
            <a:r>
              <a:rPr lang="en-US" sz="2400" dirty="0"/>
              <a:t>Results</a:t>
            </a:r>
          </a:p>
          <a:p>
            <a:pPr lvl="1"/>
            <a:r>
              <a:rPr lang="en-US" sz="2000" dirty="0"/>
              <a:t>Biasing (sample prep.)</a:t>
            </a:r>
          </a:p>
          <a:p>
            <a:pPr lvl="1"/>
            <a:r>
              <a:rPr lang="en-US" sz="2000" dirty="0"/>
              <a:t>Misclassifications</a:t>
            </a:r>
          </a:p>
          <a:p>
            <a:r>
              <a:rPr lang="en-US" sz="2400" dirty="0"/>
              <a:t>Need </a:t>
            </a:r>
            <a:r>
              <a:rPr lang="en-US" sz="2400" i="1" dirty="0"/>
              <a:t>in silico </a:t>
            </a:r>
            <a:r>
              <a:rPr lang="en-US" sz="2400" dirty="0"/>
              <a:t>data comparison</a:t>
            </a:r>
          </a:p>
        </p:txBody>
      </p:sp>
      <p:pic>
        <p:nvPicPr>
          <p:cNvPr id="6" name="Picture 5"/>
          <p:cNvPicPr>
            <a:picLocks noChangeAspect="1"/>
          </p:cNvPicPr>
          <p:nvPr/>
        </p:nvPicPr>
        <p:blipFill>
          <a:blip r:embed="rId2"/>
          <a:stretch>
            <a:fillRect/>
          </a:stretch>
        </p:blipFill>
        <p:spPr>
          <a:xfrm>
            <a:off x="5429666" y="1761463"/>
            <a:ext cx="6666667" cy="4114286"/>
          </a:xfrm>
          <a:prstGeom prst="rect">
            <a:avLst/>
          </a:prstGeom>
        </p:spPr>
      </p:pic>
    </p:spTree>
    <p:extLst>
      <p:ext uri="{BB962C8B-B14F-4D97-AF65-F5344CB8AC3E}">
        <p14:creationId xmlns:p14="http://schemas.microsoft.com/office/powerpoint/2010/main" val="75846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Dilutions for LOD Testing</a:t>
            </a:r>
          </a:p>
        </p:txBody>
      </p:sp>
      <p:sp>
        <p:nvSpPr>
          <p:cNvPr id="3" name="Content Placeholder 2"/>
          <p:cNvSpPr>
            <a:spLocks noGrp="1"/>
          </p:cNvSpPr>
          <p:nvPr>
            <p:ph sz="half" idx="1"/>
          </p:nvPr>
        </p:nvSpPr>
        <p:spPr/>
        <p:txBody>
          <a:bodyPr>
            <a:normAutofit/>
          </a:bodyPr>
          <a:lstStyle/>
          <a:p>
            <a:r>
              <a:rPr lang="en-US" sz="2400" dirty="0"/>
              <a:t>Log10 Dilutions</a:t>
            </a:r>
          </a:p>
          <a:p>
            <a:pPr lvl="1"/>
            <a:r>
              <a:rPr lang="en-US" sz="2000" i="1" dirty="0"/>
              <a:t>K. pneumonia </a:t>
            </a:r>
            <a:r>
              <a:rPr lang="en-US" sz="2000" dirty="0"/>
              <a:t>(90%)</a:t>
            </a:r>
          </a:p>
          <a:p>
            <a:pPr lvl="1"/>
            <a:r>
              <a:rPr lang="en-US" sz="2000" i="1" dirty="0"/>
              <a:t>S. </a:t>
            </a:r>
            <a:r>
              <a:rPr lang="en-US" sz="2000" i="1" dirty="0" err="1"/>
              <a:t>enterica</a:t>
            </a:r>
            <a:r>
              <a:rPr lang="en-US" sz="2000" i="1" dirty="0"/>
              <a:t> </a:t>
            </a:r>
            <a:r>
              <a:rPr lang="en-US" sz="2000" dirty="0" err="1"/>
              <a:t>enterica</a:t>
            </a:r>
            <a:r>
              <a:rPr lang="en-US" sz="2000" dirty="0"/>
              <a:t> (9%)</a:t>
            </a:r>
          </a:p>
          <a:p>
            <a:pPr lvl="1"/>
            <a:r>
              <a:rPr lang="en-US" sz="2000" i="1" dirty="0"/>
              <a:t>S. </a:t>
            </a:r>
            <a:r>
              <a:rPr lang="en-US" sz="2000" i="1" dirty="0" err="1"/>
              <a:t>enterica</a:t>
            </a:r>
            <a:r>
              <a:rPr lang="en-US" sz="2000" i="1" dirty="0"/>
              <a:t> </a:t>
            </a:r>
            <a:r>
              <a:rPr lang="en-US" sz="2000" dirty="0" err="1"/>
              <a:t>arizonae</a:t>
            </a:r>
            <a:r>
              <a:rPr lang="en-US" sz="2000" i="1" dirty="0"/>
              <a:t> </a:t>
            </a:r>
            <a:r>
              <a:rPr lang="en-US" sz="2000" dirty="0"/>
              <a:t>(0.9%)</a:t>
            </a:r>
            <a:endParaRPr lang="en-US" sz="2000" i="1" dirty="0"/>
          </a:p>
          <a:p>
            <a:pPr lvl="1"/>
            <a:r>
              <a:rPr lang="en-US" sz="2000" i="1" dirty="0"/>
              <a:t>S. aureus </a:t>
            </a:r>
            <a:r>
              <a:rPr lang="en-US" sz="2000" dirty="0"/>
              <a:t>(0.09%)</a:t>
            </a:r>
          </a:p>
          <a:p>
            <a:pPr lvl="1"/>
            <a:r>
              <a:rPr lang="en-US" sz="2000" i="1" dirty="0"/>
              <a:t>P. aeruginosa </a:t>
            </a:r>
            <a:r>
              <a:rPr lang="en-US" sz="2000" dirty="0"/>
              <a:t>(0.009%)</a:t>
            </a:r>
            <a:endParaRPr lang="en-US" sz="2000" i="1" dirty="0"/>
          </a:p>
          <a:p>
            <a:pPr lvl="1"/>
            <a:r>
              <a:rPr lang="en-US" sz="2000" i="1" dirty="0"/>
              <a:t>A. </a:t>
            </a:r>
            <a:r>
              <a:rPr lang="en-US" sz="2000" i="1" dirty="0" err="1"/>
              <a:t>baumannii</a:t>
            </a:r>
            <a:r>
              <a:rPr lang="en-US" sz="2000" i="1" dirty="0"/>
              <a:t> </a:t>
            </a:r>
            <a:r>
              <a:rPr lang="en-US" sz="2000" dirty="0"/>
              <a:t>(0.0009%)</a:t>
            </a:r>
            <a:endParaRPr lang="en-US" sz="2000" i="1" dirty="0"/>
          </a:p>
          <a:p>
            <a:r>
              <a:rPr lang="en-US" sz="2400" dirty="0"/>
              <a:t>Set cutoff (0.05%)</a:t>
            </a:r>
          </a:p>
          <a:p>
            <a:pPr lvl="1"/>
            <a:r>
              <a:rPr lang="en-US" sz="2000" dirty="0"/>
              <a:t>¾ tools ID </a:t>
            </a:r>
            <a:r>
              <a:rPr lang="en-US" sz="2000" i="1" dirty="0"/>
              <a:t>S. aureus</a:t>
            </a:r>
          </a:p>
          <a:p>
            <a:pPr lvl="1"/>
            <a:r>
              <a:rPr lang="en-US" sz="2000" dirty="0"/>
              <a:t>False (+) rates vary</a:t>
            </a:r>
          </a:p>
          <a:p>
            <a:pPr lvl="1"/>
            <a:endParaRPr lang="en-US" sz="2000" dirty="0"/>
          </a:p>
        </p:txBody>
      </p:sp>
      <p:pic>
        <p:nvPicPr>
          <p:cNvPr id="6" name="Picture 5"/>
          <p:cNvPicPr>
            <a:picLocks noChangeAspect="1"/>
          </p:cNvPicPr>
          <p:nvPr/>
        </p:nvPicPr>
        <p:blipFill>
          <a:blip r:embed="rId2"/>
          <a:stretch>
            <a:fillRect/>
          </a:stretch>
        </p:blipFill>
        <p:spPr>
          <a:xfrm>
            <a:off x="5103095" y="1825625"/>
            <a:ext cx="6666667" cy="4114286"/>
          </a:xfrm>
          <a:prstGeom prst="rect">
            <a:avLst/>
          </a:prstGeom>
        </p:spPr>
      </p:pic>
      <p:sp>
        <p:nvSpPr>
          <p:cNvPr id="7" name="TextBox 6"/>
          <p:cNvSpPr txBox="1"/>
          <p:nvPr/>
        </p:nvSpPr>
        <p:spPr>
          <a:xfrm>
            <a:off x="9952074" y="1825625"/>
            <a:ext cx="1005403" cy="369332"/>
          </a:xfrm>
          <a:prstGeom prst="rect">
            <a:avLst/>
          </a:prstGeom>
          <a:noFill/>
        </p:spPr>
        <p:txBody>
          <a:bodyPr wrap="none" rtlCol="0">
            <a:spAutoFit/>
          </a:bodyPr>
          <a:lstStyle/>
          <a:p>
            <a:r>
              <a:rPr lang="en-US" dirty="0">
                <a:latin typeface="Helvetica" panose="020B0500000000000000" pitchFamily="34" charset="0"/>
              </a:rPr>
              <a:t>Species</a:t>
            </a:r>
          </a:p>
        </p:txBody>
      </p:sp>
    </p:spTree>
    <p:extLst>
      <p:ext uri="{BB962C8B-B14F-4D97-AF65-F5344CB8AC3E}">
        <p14:creationId xmlns:p14="http://schemas.microsoft.com/office/powerpoint/2010/main" val="70630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Near Neighbors in a Mixture</a:t>
            </a:r>
          </a:p>
        </p:txBody>
      </p:sp>
      <p:sp>
        <p:nvSpPr>
          <p:cNvPr id="3" name="Content Placeholder 2"/>
          <p:cNvSpPr>
            <a:spLocks noGrp="1"/>
          </p:cNvSpPr>
          <p:nvPr>
            <p:ph sz="half" idx="1"/>
          </p:nvPr>
        </p:nvSpPr>
        <p:spPr>
          <a:xfrm>
            <a:off x="239486" y="1513114"/>
            <a:ext cx="5638800" cy="4663849"/>
          </a:xfrm>
        </p:spPr>
        <p:txBody>
          <a:bodyPr>
            <a:normAutofit/>
          </a:bodyPr>
          <a:lstStyle/>
          <a:p>
            <a:r>
              <a:rPr lang="en-US" sz="2400" dirty="0"/>
              <a:t>Challenging for all tools</a:t>
            </a:r>
          </a:p>
          <a:p>
            <a:pPr lvl="1"/>
            <a:r>
              <a:rPr lang="en-US" sz="2000" dirty="0"/>
              <a:t>Uniquely mapping reads</a:t>
            </a:r>
          </a:p>
          <a:p>
            <a:pPr lvl="1"/>
            <a:r>
              <a:rPr lang="en-US" sz="2000" dirty="0"/>
              <a:t>Database representation</a:t>
            </a:r>
          </a:p>
          <a:p>
            <a:pPr lvl="1"/>
            <a:r>
              <a:rPr lang="en-US" sz="2000" dirty="0"/>
              <a:t>Low false positive rate</a:t>
            </a:r>
          </a:p>
          <a:p>
            <a:pPr lvl="1"/>
            <a:r>
              <a:rPr lang="en-US" sz="2000" dirty="0"/>
              <a:t>Confidence score?</a:t>
            </a:r>
          </a:p>
          <a:p>
            <a:endParaRPr lang="en-US" sz="2400" dirty="0"/>
          </a:p>
          <a:p>
            <a:r>
              <a:rPr lang="en-US" sz="2400" dirty="0"/>
              <a:t>Opportunity for application-directed studies</a:t>
            </a:r>
          </a:p>
          <a:p>
            <a:pPr lvl="1"/>
            <a:r>
              <a:rPr lang="en-US" sz="2000" dirty="0"/>
              <a:t>Sequencing </a:t>
            </a:r>
            <a:r>
              <a:rPr lang="en-US" sz="2000" dirty="0" err="1"/>
              <a:t>req’s</a:t>
            </a:r>
            <a:r>
              <a:rPr lang="en-US" sz="2000" dirty="0"/>
              <a:t> (read length/depth)</a:t>
            </a:r>
          </a:p>
          <a:p>
            <a:pPr lvl="1"/>
            <a:r>
              <a:rPr lang="en-US" sz="2000" dirty="0"/>
              <a:t>AMR/toxin/virulence genes</a:t>
            </a:r>
          </a:p>
          <a:p>
            <a:pPr lvl="1"/>
            <a:r>
              <a:rPr lang="en-US" sz="2000" dirty="0"/>
              <a:t>Patient evaluation vs. novel identification</a:t>
            </a:r>
          </a:p>
        </p:txBody>
      </p:sp>
      <p:sp>
        <p:nvSpPr>
          <p:cNvPr id="6" name="TextBox 5"/>
          <p:cNvSpPr txBox="1"/>
          <p:nvPr/>
        </p:nvSpPr>
        <p:spPr>
          <a:xfrm>
            <a:off x="6727090" y="4786159"/>
            <a:ext cx="4354847" cy="523220"/>
          </a:xfrm>
          <a:prstGeom prst="rect">
            <a:avLst/>
          </a:prstGeom>
          <a:noFill/>
        </p:spPr>
        <p:txBody>
          <a:bodyPr wrap="none" rtlCol="0">
            <a:spAutoFit/>
          </a:bodyPr>
          <a:lstStyle/>
          <a:p>
            <a:r>
              <a:rPr lang="en-US" sz="1400" i="1" dirty="0">
                <a:latin typeface="Helvetica" panose="020B0500000000000000" pitchFamily="34" charset="0"/>
              </a:rPr>
              <a:t>K. pneumonia</a:t>
            </a:r>
            <a:r>
              <a:rPr lang="en-US" sz="1400" dirty="0">
                <a:latin typeface="Helvetica" panose="020B0500000000000000" pitchFamily="34" charset="0"/>
              </a:rPr>
              <a:t> ~90% of starting sample</a:t>
            </a:r>
            <a:endParaRPr lang="en-US" sz="1400" i="1" dirty="0">
              <a:latin typeface="Helvetica" panose="020B0500000000000000" pitchFamily="34" charset="0"/>
            </a:endParaRPr>
          </a:p>
          <a:p>
            <a:r>
              <a:rPr lang="en-US" sz="1400" i="1" dirty="0">
                <a:latin typeface="Helvetica" panose="020B0500000000000000" pitchFamily="34" charset="0"/>
              </a:rPr>
              <a:t>S. </a:t>
            </a:r>
            <a:r>
              <a:rPr lang="en-US" sz="1400" i="1" dirty="0" err="1">
                <a:latin typeface="Helvetica" panose="020B0500000000000000" pitchFamily="34" charset="0"/>
              </a:rPr>
              <a:t>enterica</a:t>
            </a:r>
            <a:r>
              <a:rPr lang="en-US" sz="1400" i="1" dirty="0">
                <a:latin typeface="Helvetica" panose="020B0500000000000000" pitchFamily="34" charset="0"/>
              </a:rPr>
              <a:t> </a:t>
            </a:r>
            <a:r>
              <a:rPr lang="en-US" sz="1400" dirty="0">
                <a:latin typeface="Helvetica" panose="020B0500000000000000" pitchFamily="34" charset="0"/>
              </a:rPr>
              <a:t>(combined) ~10% of total starting sample</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895902534"/>
              </p:ext>
            </p:extLst>
          </p:nvPr>
        </p:nvGraphicFramePr>
        <p:xfrm>
          <a:off x="6332764" y="1675833"/>
          <a:ext cx="5143500" cy="2952750"/>
        </p:xfrm>
        <a:graphic>
          <a:graphicData uri="http://schemas.openxmlformats.org/drawingml/2006/table">
            <a:tbl>
              <a:tblPr/>
              <a:tblGrid>
                <a:gridCol w="799606">
                  <a:extLst>
                    <a:ext uri="{9D8B030D-6E8A-4147-A177-3AD203B41FA5}">
                      <a16:colId xmlns:a16="http://schemas.microsoft.com/office/drawing/2014/main" val="2750555919"/>
                    </a:ext>
                  </a:extLst>
                </a:gridCol>
                <a:gridCol w="2313147">
                  <a:extLst>
                    <a:ext uri="{9D8B030D-6E8A-4147-A177-3AD203B41FA5}">
                      <a16:colId xmlns:a16="http://schemas.microsoft.com/office/drawing/2014/main" val="656623716"/>
                    </a:ext>
                  </a:extLst>
                </a:gridCol>
                <a:gridCol w="609224">
                  <a:extLst>
                    <a:ext uri="{9D8B030D-6E8A-4147-A177-3AD203B41FA5}">
                      <a16:colId xmlns:a16="http://schemas.microsoft.com/office/drawing/2014/main" val="596518738"/>
                    </a:ext>
                  </a:extLst>
                </a:gridCol>
                <a:gridCol w="203075">
                  <a:extLst>
                    <a:ext uri="{9D8B030D-6E8A-4147-A177-3AD203B41FA5}">
                      <a16:colId xmlns:a16="http://schemas.microsoft.com/office/drawing/2014/main" val="2543637363"/>
                    </a:ext>
                  </a:extLst>
                </a:gridCol>
                <a:gridCol w="304612">
                  <a:extLst>
                    <a:ext uri="{9D8B030D-6E8A-4147-A177-3AD203B41FA5}">
                      <a16:colId xmlns:a16="http://schemas.microsoft.com/office/drawing/2014/main" val="838750515"/>
                    </a:ext>
                  </a:extLst>
                </a:gridCol>
                <a:gridCol w="304612">
                  <a:extLst>
                    <a:ext uri="{9D8B030D-6E8A-4147-A177-3AD203B41FA5}">
                      <a16:colId xmlns:a16="http://schemas.microsoft.com/office/drawing/2014/main" val="533545050"/>
                    </a:ext>
                  </a:extLst>
                </a:gridCol>
                <a:gridCol w="304612">
                  <a:extLst>
                    <a:ext uri="{9D8B030D-6E8A-4147-A177-3AD203B41FA5}">
                      <a16:colId xmlns:a16="http://schemas.microsoft.com/office/drawing/2014/main" val="2564956546"/>
                    </a:ext>
                  </a:extLst>
                </a:gridCol>
                <a:gridCol w="304612">
                  <a:extLst>
                    <a:ext uri="{9D8B030D-6E8A-4147-A177-3AD203B41FA5}">
                      <a16:colId xmlns:a16="http://schemas.microsoft.com/office/drawing/2014/main" val="414009280"/>
                    </a:ext>
                  </a:extLst>
                </a:gridCol>
              </a:tblGrid>
              <a:tr h="847725">
                <a:tc gridSpan="2">
                  <a:txBody>
                    <a:bodyPr/>
                    <a:lstStyle/>
                    <a:p>
                      <a:pPr algn="l" fontAlgn="t"/>
                      <a:r>
                        <a:rPr lang="en-US" sz="1100" b="1" i="0" u="none" strike="noStrike" dirty="0">
                          <a:solidFill>
                            <a:srgbClr val="000000"/>
                          </a:solidFill>
                          <a:effectLst/>
                          <a:latin typeface="Arial" panose="020B0604020202020204" pitchFamily="34" charset="0"/>
                        </a:rPr>
                        <a:t>Log10 Dilution </a:t>
                      </a:r>
                      <a:r>
                        <a:rPr lang="en-US" sz="1100" b="1" i="1" u="none" strike="noStrike" dirty="0">
                          <a:solidFill>
                            <a:srgbClr val="000000"/>
                          </a:solidFill>
                          <a:effectLst/>
                          <a:latin typeface="Arial" panose="020B0604020202020204" pitchFamily="34" charset="0"/>
                        </a:rPr>
                        <a:t>K. pneumonia, S. </a:t>
                      </a:r>
                      <a:r>
                        <a:rPr lang="en-US" sz="1100" b="1" i="1" u="none" strike="noStrike" dirty="0" err="1">
                          <a:solidFill>
                            <a:srgbClr val="000000"/>
                          </a:solidFill>
                          <a:effectLst/>
                          <a:latin typeface="Arial" panose="020B0604020202020204" pitchFamily="34" charset="0"/>
                        </a:rPr>
                        <a:t>enterica</a:t>
                      </a:r>
                      <a:r>
                        <a:rPr lang="en-US" sz="1100" b="1" i="1" u="none" strike="noStrike" dirty="0">
                          <a:solidFill>
                            <a:srgbClr val="000000"/>
                          </a:solidFill>
                          <a:effectLst/>
                          <a:latin typeface="Arial" panose="020B0604020202020204" pitchFamily="34" charset="0"/>
                        </a:rPr>
                        <a:t> </a:t>
                      </a:r>
                      <a:r>
                        <a:rPr lang="en-US" sz="1100" b="1" i="1" u="none" strike="noStrike" dirty="0" err="1">
                          <a:solidFill>
                            <a:srgbClr val="000000"/>
                          </a:solidFill>
                          <a:effectLst/>
                          <a:latin typeface="Arial" panose="020B0604020202020204" pitchFamily="34" charset="0"/>
                        </a:rPr>
                        <a:t>enterica</a:t>
                      </a:r>
                      <a:r>
                        <a:rPr lang="en-US" sz="1100" b="1" i="1" u="none" strike="noStrike" dirty="0">
                          <a:solidFill>
                            <a:srgbClr val="000000"/>
                          </a:solidFill>
                          <a:effectLst/>
                          <a:latin typeface="Arial" panose="020B0604020202020204" pitchFamily="34" charset="0"/>
                        </a:rPr>
                        <a:t>, S. </a:t>
                      </a:r>
                      <a:r>
                        <a:rPr lang="en-US" sz="1100" b="1" i="1" u="none" strike="noStrike" dirty="0" err="1">
                          <a:solidFill>
                            <a:srgbClr val="000000"/>
                          </a:solidFill>
                          <a:effectLst/>
                          <a:latin typeface="Arial" panose="020B0604020202020204" pitchFamily="34" charset="0"/>
                        </a:rPr>
                        <a:t>enterica</a:t>
                      </a:r>
                      <a:r>
                        <a:rPr lang="en-US" sz="1100" b="1" i="1" u="none" strike="noStrike" dirty="0">
                          <a:solidFill>
                            <a:srgbClr val="000000"/>
                          </a:solidFill>
                          <a:effectLst/>
                          <a:latin typeface="Arial" panose="020B0604020202020204" pitchFamily="34" charset="0"/>
                        </a:rPr>
                        <a:t> </a:t>
                      </a:r>
                      <a:r>
                        <a:rPr lang="en-US" sz="1100" b="1" i="1" u="none" strike="noStrike" dirty="0" err="1">
                          <a:solidFill>
                            <a:srgbClr val="000000"/>
                          </a:solidFill>
                          <a:effectLst/>
                          <a:latin typeface="Arial" panose="020B0604020202020204" pitchFamily="34" charset="0"/>
                        </a:rPr>
                        <a:t>arizonae</a:t>
                      </a:r>
                      <a:r>
                        <a:rPr lang="en-US" sz="1100" b="1" i="1" u="none" strike="noStrike" dirty="0">
                          <a:solidFill>
                            <a:srgbClr val="000000"/>
                          </a:solidFill>
                          <a:effectLst/>
                          <a:latin typeface="Arial" panose="020B0604020202020204" pitchFamily="34" charset="0"/>
                        </a:rPr>
                        <a:t>, etc.</a:t>
                      </a:r>
                    </a:p>
                  </a:txBody>
                  <a:tcPr marL="9525" marR="9525" marT="9525" marB="0">
                    <a:lnL>
                      <a:noFill/>
                    </a:lnL>
                    <a:lnR>
                      <a:noFill/>
                    </a:lnR>
                    <a:lnT>
                      <a:noFill/>
                    </a:lnT>
                    <a:lnB>
                      <a:noFill/>
                    </a:lnB>
                    <a:solidFill>
                      <a:srgbClr val="F3D1FF"/>
                    </a:solidFill>
                  </a:tcPr>
                </a:tc>
                <a:tc h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3D1FF"/>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3D1FF"/>
                    </a:solidFill>
                  </a:tcPr>
                </a:tc>
                <a:tc>
                  <a:txBody>
                    <a:bodyPr/>
                    <a:lstStyle/>
                    <a:p>
                      <a:pPr algn="r" fontAlgn="b"/>
                      <a:r>
                        <a:rPr lang="en-US" sz="1100" b="1" i="0" u="none" strike="noStrike" dirty="0">
                          <a:solidFill>
                            <a:srgbClr val="000000"/>
                          </a:solidFill>
                          <a:effectLst/>
                          <a:latin typeface="Arial" panose="020B0604020202020204" pitchFamily="34" charset="0"/>
                        </a:rPr>
                        <a:t>BWA</a:t>
                      </a:r>
                    </a:p>
                  </a:txBody>
                  <a:tcPr marL="9525" marR="9525" marT="9525" marB="0" vert="vert270" anchor="ctr">
                    <a:lnL>
                      <a:noFill/>
                    </a:lnL>
                    <a:lnR>
                      <a:noFill/>
                    </a:lnR>
                    <a:lnT>
                      <a:noFill/>
                    </a:lnT>
                    <a:lnB>
                      <a:noFill/>
                    </a:lnB>
                    <a:solidFill>
                      <a:srgbClr val="F3D1FF"/>
                    </a:solidFill>
                  </a:tcPr>
                </a:tc>
                <a:tc>
                  <a:txBody>
                    <a:bodyPr/>
                    <a:lstStyle/>
                    <a:p>
                      <a:pPr algn="r" fontAlgn="b"/>
                      <a:r>
                        <a:rPr lang="en-US" sz="1100" b="1" i="0" u="none" strike="noStrike" dirty="0" err="1">
                          <a:solidFill>
                            <a:srgbClr val="000000"/>
                          </a:solidFill>
                          <a:effectLst/>
                          <a:latin typeface="Arial" panose="020B0604020202020204" pitchFamily="34" charset="0"/>
                        </a:rPr>
                        <a:t>GOTTCHA</a:t>
                      </a:r>
                      <a:endParaRPr lang="en-US" sz="1100" b="1" i="0" u="none" strike="noStrike" dirty="0">
                        <a:solidFill>
                          <a:srgbClr val="000000"/>
                        </a:solidFill>
                        <a:effectLst/>
                        <a:latin typeface="Arial" panose="020B0604020202020204" pitchFamily="34" charset="0"/>
                      </a:endParaRPr>
                    </a:p>
                  </a:txBody>
                  <a:tcPr marL="9525" marR="9525" marT="9525" marB="0" vert="vert270" anchor="ctr">
                    <a:lnL>
                      <a:noFill/>
                    </a:lnL>
                    <a:lnR>
                      <a:noFill/>
                    </a:lnR>
                    <a:lnT>
                      <a:noFill/>
                    </a:lnT>
                    <a:lnB>
                      <a:noFill/>
                    </a:lnB>
                    <a:solidFill>
                      <a:srgbClr val="F3D1FF"/>
                    </a:solidFill>
                  </a:tcPr>
                </a:tc>
                <a:tc>
                  <a:txBody>
                    <a:bodyPr/>
                    <a:lstStyle/>
                    <a:p>
                      <a:pPr algn="r" fontAlgn="b"/>
                      <a:r>
                        <a:rPr lang="en-US" sz="1100" b="1" i="0" u="none" strike="noStrike" dirty="0">
                          <a:solidFill>
                            <a:srgbClr val="000000"/>
                          </a:solidFill>
                          <a:effectLst/>
                          <a:latin typeface="Arial" panose="020B0604020202020204" pitchFamily="34" charset="0"/>
                        </a:rPr>
                        <a:t>kraken-mini</a:t>
                      </a:r>
                    </a:p>
                  </a:txBody>
                  <a:tcPr marL="9525" marR="9525" marT="9525" marB="0" vert="vert270" anchor="ctr">
                    <a:lnL>
                      <a:noFill/>
                    </a:lnL>
                    <a:lnR>
                      <a:noFill/>
                    </a:lnR>
                    <a:lnT>
                      <a:noFill/>
                    </a:lnT>
                    <a:lnB>
                      <a:noFill/>
                    </a:lnB>
                    <a:solidFill>
                      <a:srgbClr val="F3D1FF"/>
                    </a:solidFill>
                  </a:tcPr>
                </a:tc>
                <a:tc>
                  <a:txBody>
                    <a:bodyPr/>
                    <a:lstStyle/>
                    <a:p>
                      <a:pPr algn="r" fontAlgn="b"/>
                      <a:r>
                        <a:rPr lang="en-US" sz="1100" b="1" i="0" u="none" strike="noStrike" dirty="0" err="1">
                          <a:solidFill>
                            <a:srgbClr val="000000"/>
                          </a:solidFill>
                          <a:effectLst/>
                          <a:latin typeface="Arial" panose="020B0604020202020204" pitchFamily="34" charset="0"/>
                        </a:rPr>
                        <a:t>MetaPhlAn</a:t>
                      </a:r>
                      <a:endParaRPr lang="en-US" sz="1100" b="1" i="0" u="none" strike="noStrike" dirty="0">
                        <a:solidFill>
                          <a:srgbClr val="000000"/>
                        </a:solidFill>
                        <a:effectLst/>
                        <a:latin typeface="Arial" panose="020B0604020202020204" pitchFamily="34" charset="0"/>
                      </a:endParaRPr>
                    </a:p>
                  </a:txBody>
                  <a:tcPr marL="9525" marR="9525" marT="9525" marB="0" vert="vert270" anchor="ctr">
                    <a:lnL>
                      <a:noFill/>
                    </a:lnL>
                    <a:lnR>
                      <a:noFill/>
                    </a:lnR>
                    <a:lnT>
                      <a:noFill/>
                    </a:lnT>
                    <a:lnB>
                      <a:noFill/>
                    </a:lnB>
                    <a:solidFill>
                      <a:srgbClr val="F3D1FF"/>
                    </a:solidFill>
                  </a:tcPr>
                </a:tc>
                <a:extLst>
                  <a:ext uri="{0D108BD9-81ED-4DB2-BD59-A6C34878D82A}">
                    <a16:rowId xmlns:a16="http://schemas.microsoft.com/office/drawing/2014/main" val="163382408"/>
                  </a:ext>
                </a:extLst>
              </a:tr>
              <a:tr h="190500">
                <a:tc>
                  <a:txBody>
                    <a:bodyPr/>
                    <a:lstStyle/>
                    <a:p>
                      <a:pPr algn="l" fontAlgn="b"/>
                      <a:r>
                        <a:rPr lang="en-US" sz="1100" b="1" i="0" u="none" strike="noStrike">
                          <a:solidFill>
                            <a:srgbClr val="000000"/>
                          </a:solidFill>
                          <a:effectLst/>
                          <a:latin typeface="Arial" panose="020B0604020202020204" pitchFamily="34" charset="0"/>
                        </a:rPr>
                        <a:t>Level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3D1FF"/>
                    </a:solidFill>
                  </a:tcPr>
                </a:tc>
                <a:tc>
                  <a:txBody>
                    <a:bodyPr/>
                    <a:lstStyle/>
                    <a:p>
                      <a:pPr algn="l" fontAlgn="b"/>
                      <a:r>
                        <a:rPr lang="en-US" sz="1100" b="1" i="0" u="none" strike="noStrike">
                          <a:solidFill>
                            <a:srgbClr val="000000"/>
                          </a:solidFill>
                          <a:effectLst/>
                          <a:latin typeface="Arial" panose="020B0604020202020204" pitchFamily="34" charset="0"/>
                        </a:rPr>
                        <a:t>Taxa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3D1FF"/>
                    </a:solidFill>
                  </a:tcPr>
                </a:tc>
                <a:tc>
                  <a:txBody>
                    <a:bodyPr/>
                    <a:lstStyle/>
                    <a:p>
                      <a:pPr algn="l" fontAlgn="b"/>
                      <a:r>
                        <a:rPr lang="en-US" sz="1100" b="1" i="0" u="none" strike="noStrike">
                          <a:solidFill>
                            <a:srgbClr val="000000"/>
                          </a:solidFill>
                          <a:effectLst/>
                          <a:latin typeface="Arial" panose="020B0604020202020204" pitchFamily="34" charset="0"/>
                        </a:rPr>
                        <a:t>Number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3D1FF"/>
                    </a:solidFill>
                  </a:tcPr>
                </a:tc>
                <a:tc>
                  <a:txBody>
                    <a:bodyPr/>
                    <a:lstStyle/>
                    <a:p>
                      <a:pPr algn="l" fontAlgn="b"/>
                      <a:r>
                        <a:rPr lang="en-US" sz="11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3D1FF"/>
                    </a:solidFill>
                  </a:tcPr>
                </a:tc>
                <a:tc gridSpan="4">
                  <a:txBody>
                    <a:bodyPr/>
                    <a:lstStyle/>
                    <a:p>
                      <a:pPr algn="ctr" fontAlgn="b"/>
                      <a:r>
                        <a:rPr lang="en-US" sz="1100" b="1" i="0" u="none" strike="noStrike">
                          <a:solidFill>
                            <a:srgbClr val="000000"/>
                          </a:solidFill>
                          <a:effectLst/>
                          <a:latin typeface="Arial" panose="020B0604020202020204" pitchFamily="34" charset="0"/>
                        </a:rPr>
                        <a:t>Count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3D1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5230148"/>
                  </a:ext>
                </a:extLst>
              </a:tr>
              <a:tr h="190500">
                <a:tc>
                  <a:txBody>
                    <a:bodyPr/>
                    <a:lstStyle/>
                    <a:p>
                      <a:pPr algn="l" fontAlgn="b"/>
                      <a:r>
                        <a:rPr lang="en-US" sz="1100" b="0" i="0" u="none" strike="noStrike">
                          <a:solidFill>
                            <a:srgbClr val="000000"/>
                          </a:solidFill>
                          <a:effectLst/>
                          <a:latin typeface="Arial" panose="020B0604020202020204" pitchFamily="34" charset="0"/>
                        </a:rPr>
                        <a:t>Species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1" u="none" strike="noStrike">
                          <a:solidFill>
                            <a:srgbClr val="000000"/>
                          </a:solidFill>
                          <a:effectLst/>
                          <a:latin typeface="Arial" panose="020B0604020202020204" pitchFamily="34" charset="0"/>
                        </a:rPr>
                        <a:t>Salmonella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67075179"/>
                  </a:ext>
                </a:extLst>
              </a:tr>
              <a:tr h="190500">
                <a:tc>
                  <a:txBody>
                    <a:bodyPr/>
                    <a:lstStyle/>
                    <a:p>
                      <a:pPr algn="l" fontAlgn="b"/>
                      <a:r>
                        <a:rPr lang="en-US" sz="1100" b="0" i="0" u="none" strike="noStrike">
                          <a:solidFill>
                            <a:srgbClr val="000000"/>
                          </a:solidFill>
                          <a:effectLst/>
                          <a:latin typeface="Arial" panose="020B0604020202020204" pitchFamily="34" charset="0"/>
                        </a:rPr>
                        <a:t>Subspecies</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a:solidFill>
                            <a:srgbClr val="000000"/>
                          </a:solidFill>
                          <a:effectLst/>
                          <a:latin typeface="Arial" panose="020B0604020202020204" pitchFamily="34" charset="0"/>
                        </a:rPr>
                        <a:t>Salmonella enterica</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986023441"/>
                  </a:ext>
                </a:extLst>
              </a:tr>
              <a:tr h="190500">
                <a:tc>
                  <a:txBody>
                    <a:bodyPr/>
                    <a:lstStyle/>
                    <a:p>
                      <a:pPr algn="l" fontAlgn="b"/>
                      <a:r>
                        <a:rPr lang="en-US" sz="1100" b="0" i="0" u="none" strike="noStrike">
                          <a:solidFill>
                            <a:srgbClr val="000000"/>
                          </a:solidFill>
                          <a:effectLst/>
                          <a:latin typeface="Arial" panose="020B0604020202020204" pitchFamily="34" charset="0"/>
                        </a:rPr>
                        <a:t>Strain</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dirty="0">
                          <a:solidFill>
                            <a:srgbClr val="000000"/>
                          </a:solidFill>
                          <a:effectLst/>
                          <a:latin typeface="Arial" panose="020B0604020202020204" pitchFamily="34" charset="0"/>
                        </a:rPr>
                        <a:t>Salmonella </a:t>
                      </a:r>
                      <a:r>
                        <a:rPr lang="en-US" sz="1100" b="0" i="1" u="none" strike="noStrike" dirty="0" err="1">
                          <a:solidFill>
                            <a:srgbClr val="000000"/>
                          </a:solidFill>
                          <a:effectLst/>
                          <a:latin typeface="Arial" panose="020B0604020202020204" pitchFamily="34" charset="0"/>
                        </a:rPr>
                        <a:t>enterica</a:t>
                      </a:r>
                      <a:r>
                        <a:rPr lang="en-US" sz="1100" b="0" i="1"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enterica</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39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37</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8775789"/>
                  </a:ext>
                </a:extLst>
              </a:tr>
              <a:tr h="190500">
                <a:tc>
                  <a:txBody>
                    <a:bodyPr/>
                    <a:lstStyle/>
                    <a:p>
                      <a:pPr algn="l" fontAlgn="b"/>
                      <a:r>
                        <a:rPr lang="en-US" sz="1100" b="0" i="0" u="none" strike="noStrike">
                          <a:solidFill>
                            <a:srgbClr val="000000"/>
                          </a:solidFill>
                          <a:effectLst/>
                          <a:latin typeface="Arial" panose="020B0604020202020204" pitchFamily="34" charset="0"/>
                        </a:rPr>
                        <a:t>Strain</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dirty="0">
                          <a:solidFill>
                            <a:srgbClr val="000000"/>
                          </a:solidFill>
                          <a:effectLst/>
                          <a:latin typeface="Arial" panose="020B0604020202020204" pitchFamily="34" charset="0"/>
                        </a:rPr>
                        <a:t>Salmonella </a:t>
                      </a:r>
                      <a:r>
                        <a:rPr lang="en-US" sz="1100" b="0" i="1" u="none" strike="noStrike" dirty="0" err="1">
                          <a:solidFill>
                            <a:srgbClr val="000000"/>
                          </a:solidFill>
                          <a:effectLst/>
                          <a:latin typeface="Arial" panose="020B0604020202020204" pitchFamily="34" charset="0"/>
                        </a:rPr>
                        <a:t>enterica</a:t>
                      </a:r>
                      <a:r>
                        <a:rPr lang="en-US" sz="1100" b="0" i="1" u="none" strike="noStrike" dirty="0">
                          <a:solidFill>
                            <a:srgbClr val="000000"/>
                          </a:solidFill>
                          <a:effectLst/>
                          <a:latin typeface="Arial" panose="020B0604020202020204" pitchFamily="34" charset="0"/>
                        </a:rPr>
                        <a:t> </a:t>
                      </a:r>
                      <a:r>
                        <a:rPr lang="en-US" sz="1100" b="0" i="0" u="none" strike="noStrike" dirty="0" err="1">
                          <a:solidFill>
                            <a:srgbClr val="000000"/>
                          </a:solidFill>
                          <a:effectLst/>
                          <a:latin typeface="Arial" panose="020B0604020202020204" pitchFamily="34" charset="0"/>
                        </a:rPr>
                        <a:t>arizonae</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13898337"/>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40302651"/>
                  </a:ext>
                </a:extLst>
              </a:tr>
              <a:tr h="190500">
                <a:tc>
                  <a:txBody>
                    <a:bodyPr/>
                    <a:lstStyle/>
                    <a:p>
                      <a:pPr algn="l" fontAlgn="b"/>
                      <a:r>
                        <a:rPr lang="en-US" sz="1100" b="0" i="0" u="none" strike="noStrike">
                          <a:solidFill>
                            <a:srgbClr val="000000"/>
                          </a:solidFill>
                          <a:effectLst/>
                          <a:latin typeface="Arial" panose="020B0604020202020204" pitchFamily="34" charset="0"/>
                        </a:rPr>
                        <a:t>Species</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a:solidFill>
                            <a:srgbClr val="000000"/>
                          </a:solidFill>
                          <a:effectLst/>
                          <a:latin typeface="Arial" panose="020B0604020202020204" pitchFamily="34" charset="0"/>
                        </a:rPr>
                        <a:t>Klebsiella</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44859293"/>
                  </a:ext>
                </a:extLst>
              </a:tr>
              <a:tr h="190500">
                <a:tc>
                  <a:txBody>
                    <a:bodyPr/>
                    <a:lstStyle/>
                    <a:p>
                      <a:pPr algn="l" fontAlgn="b"/>
                      <a:r>
                        <a:rPr lang="en-US" sz="1100" b="0" i="0" u="none" strike="noStrike">
                          <a:solidFill>
                            <a:srgbClr val="000000"/>
                          </a:solidFill>
                          <a:effectLst/>
                          <a:latin typeface="Arial" panose="020B0604020202020204" pitchFamily="34" charset="0"/>
                        </a:rPr>
                        <a:t>Subspecies</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a:solidFill>
                            <a:srgbClr val="000000"/>
                          </a:solidFill>
                          <a:effectLst/>
                          <a:latin typeface="Arial" panose="020B0604020202020204" pitchFamily="34" charset="0"/>
                        </a:rPr>
                        <a:t>Klebsiella pneumoniae</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677881097"/>
                  </a:ext>
                </a:extLst>
              </a:tr>
              <a:tr h="190500">
                <a:tc>
                  <a:txBody>
                    <a:bodyPr/>
                    <a:lstStyle/>
                    <a:p>
                      <a:pPr algn="l" fontAlgn="b"/>
                      <a:r>
                        <a:rPr lang="en-US" sz="1100" b="0" i="0" u="none" strike="noStrike">
                          <a:solidFill>
                            <a:srgbClr val="000000"/>
                          </a:solidFill>
                          <a:effectLst/>
                          <a:latin typeface="Arial" panose="020B0604020202020204" pitchFamily="34" charset="0"/>
                        </a:rPr>
                        <a:t>Strain</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dirty="0" err="1">
                          <a:solidFill>
                            <a:srgbClr val="000000"/>
                          </a:solidFill>
                          <a:effectLst/>
                          <a:latin typeface="Arial" panose="020B0604020202020204" pitchFamily="34" charset="0"/>
                        </a:rPr>
                        <a:t>Klebsiella</a:t>
                      </a:r>
                      <a:r>
                        <a:rPr lang="en-US" sz="1100" b="0" i="1" u="none" strike="noStrike" dirty="0">
                          <a:solidFill>
                            <a:srgbClr val="000000"/>
                          </a:solidFill>
                          <a:effectLst/>
                          <a:latin typeface="Arial" panose="020B0604020202020204" pitchFamily="34" charset="0"/>
                        </a:rPr>
                        <a:t> pneumoniae </a:t>
                      </a:r>
                      <a:r>
                        <a:rPr lang="en-US" sz="1100" b="0" i="0" u="none" strike="noStrike" dirty="0" err="1">
                          <a:solidFill>
                            <a:srgbClr val="000000"/>
                          </a:solidFill>
                          <a:effectLst/>
                          <a:latin typeface="Arial" panose="020B0604020202020204" pitchFamily="34" charset="0"/>
                        </a:rPr>
                        <a:t>pneumoniae</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2357831"/>
                  </a:ext>
                </a:extLst>
              </a:tr>
              <a:tr h="190500">
                <a:tc>
                  <a:txBody>
                    <a:bodyPr/>
                    <a:lstStyle/>
                    <a:p>
                      <a:pPr algn="l" fontAlgn="b"/>
                      <a:r>
                        <a:rPr lang="en-US" sz="1100" b="0" i="0" u="none" strike="noStrike">
                          <a:solidFill>
                            <a:srgbClr val="000000"/>
                          </a:solidFill>
                          <a:effectLst/>
                          <a:latin typeface="Arial" panose="020B0604020202020204" pitchFamily="34" charset="0"/>
                        </a:rPr>
                        <a:t>Strain</a:t>
                      </a:r>
                    </a:p>
                  </a:txBody>
                  <a:tcPr marL="9525" marR="9525" marT="9525" marB="0" anchor="b">
                    <a:lnL>
                      <a:noFill/>
                    </a:lnL>
                    <a:lnR>
                      <a:noFill/>
                    </a:lnR>
                    <a:lnT>
                      <a:noFill/>
                    </a:lnT>
                    <a:lnB>
                      <a:noFill/>
                    </a:lnB>
                    <a:solidFill>
                      <a:srgbClr val="FFFFFF"/>
                    </a:solidFill>
                  </a:tcPr>
                </a:tc>
                <a:tc>
                  <a:txBody>
                    <a:bodyPr/>
                    <a:lstStyle/>
                    <a:p>
                      <a:pPr algn="l" fontAlgn="b"/>
                      <a:r>
                        <a:rPr lang="en-US" sz="1100" b="0" i="1" u="none" strike="noStrike">
                          <a:solidFill>
                            <a:srgbClr val="000000"/>
                          </a:solidFill>
                          <a:effectLst/>
                          <a:latin typeface="Arial" panose="020B0604020202020204" pitchFamily="34" charset="0"/>
                        </a:rPr>
                        <a:t>Klebsiella variicola</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083544829"/>
                  </a:ext>
                </a:extLst>
              </a:tr>
              <a:tr h="200025">
                <a:tc>
                  <a:txBody>
                    <a:bodyPr/>
                    <a:lstStyle/>
                    <a:p>
                      <a:pPr algn="l" fontAlgn="b"/>
                      <a:r>
                        <a:rPr lang="en-US" sz="1100" b="0" i="0" u="none" strike="noStrike">
                          <a:solidFill>
                            <a:srgbClr val="000000"/>
                          </a:solidFill>
                          <a:effectLst/>
                          <a:latin typeface="Arial" panose="020B0604020202020204" pitchFamily="34" charset="0"/>
                        </a:rPr>
                        <a:t>Strain</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1" u="none" strike="noStrike">
                          <a:solidFill>
                            <a:srgbClr val="000000"/>
                          </a:solidFill>
                          <a:effectLst/>
                          <a:latin typeface="Arial" panose="020B0604020202020204" pitchFamily="34" charset="0"/>
                        </a:rPr>
                        <a:t>Klebsiella oxytoca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51492"/>
                  </a:ext>
                </a:extLst>
              </a:tr>
            </a:tbl>
          </a:graphicData>
        </a:graphic>
      </p:graphicFrame>
      <p:sp>
        <p:nvSpPr>
          <p:cNvPr id="9" name="TextBox 8"/>
          <p:cNvSpPr txBox="1"/>
          <p:nvPr/>
        </p:nvSpPr>
        <p:spPr>
          <a:xfrm>
            <a:off x="6332763" y="5685632"/>
            <a:ext cx="5143500" cy="646331"/>
          </a:xfrm>
          <a:prstGeom prst="rect">
            <a:avLst/>
          </a:prstGeom>
          <a:noFill/>
          <a:ln w="19050">
            <a:solidFill>
              <a:srgbClr val="030E3B"/>
            </a:solidFill>
          </a:ln>
        </p:spPr>
        <p:txBody>
          <a:bodyPr wrap="square" rtlCol="0">
            <a:spAutoFit/>
          </a:bodyPr>
          <a:lstStyle/>
          <a:p>
            <a:r>
              <a:rPr lang="en-US" dirty="0">
                <a:solidFill>
                  <a:srgbClr val="030E3B"/>
                </a:solidFill>
                <a:latin typeface="Helvetica" panose="020B0500000000000000" pitchFamily="34" charset="0"/>
              </a:rPr>
              <a:t>Criteria for evaluating subspecies-level ID require additional work—</a:t>
            </a:r>
            <a:r>
              <a:rPr lang="en-US" b="1" dirty="0">
                <a:solidFill>
                  <a:srgbClr val="030E3B"/>
                </a:solidFill>
                <a:latin typeface="Helvetica" panose="020B0500000000000000" pitchFamily="34" charset="0"/>
              </a:rPr>
              <a:t>new RM should help</a:t>
            </a:r>
          </a:p>
        </p:txBody>
      </p:sp>
    </p:spTree>
    <p:extLst>
      <p:ext uri="{BB962C8B-B14F-4D97-AF65-F5344CB8AC3E}">
        <p14:creationId xmlns:p14="http://schemas.microsoft.com/office/powerpoint/2010/main" val="8847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sp>
        <p:nvSpPr>
          <p:cNvPr id="3" name="Content Placeholder 2"/>
          <p:cNvSpPr>
            <a:spLocks noGrp="1"/>
          </p:cNvSpPr>
          <p:nvPr>
            <p:ph idx="1"/>
          </p:nvPr>
        </p:nvSpPr>
        <p:spPr>
          <a:xfrm>
            <a:off x="266330" y="1730828"/>
            <a:ext cx="8126556" cy="4757057"/>
          </a:xfrm>
        </p:spPr>
        <p:txBody>
          <a:bodyPr/>
          <a:lstStyle/>
          <a:p>
            <a:r>
              <a:rPr lang="en-US" i="1" dirty="0"/>
              <a:t>In silico </a:t>
            </a:r>
            <a:r>
              <a:rPr lang="en-US" dirty="0"/>
              <a:t>experiments to complement experimental work</a:t>
            </a:r>
          </a:p>
          <a:p>
            <a:pPr lvl="1"/>
            <a:r>
              <a:rPr lang="en-US" dirty="0"/>
              <a:t>Simulated and subsampling/mixing reads</a:t>
            </a:r>
          </a:p>
          <a:p>
            <a:pPr lvl="1"/>
            <a:r>
              <a:rPr lang="en-US" b="1" dirty="0"/>
              <a:t>Statistically significant </a:t>
            </a:r>
            <a:r>
              <a:rPr lang="en-US" dirty="0"/>
              <a:t>numbers of experiments</a:t>
            </a:r>
          </a:p>
          <a:p>
            <a:r>
              <a:rPr lang="en-US" dirty="0"/>
              <a:t>Interlaboratory studies to develop &amp; evaluate mixtures</a:t>
            </a:r>
          </a:p>
          <a:p>
            <a:pPr lvl="1"/>
            <a:r>
              <a:rPr lang="en-US" dirty="0"/>
              <a:t>Limit of detection/quantitation</a:t>
            </a:r>
          </a:p>
          <a:p>
            <a:pPr lvl="1"/>
            <a:r>
              <a:rPr lang="en-US" dirty="0"/>
              <a:t>Discriminating near neighbors</a:t>
            </a:r>
          </a:p>
          <a:p>
            <a:r>
              <a:rPr lang="en-US" dirty="0"/>
              <a:t>Additional DNA needs?</a:t>
            </a:r>
          </a:p>
          <a:p>
            <a:pPr lvl="1"/>
            <a:r>
              <a:rPr lang="en-US" dirty="0"/>
              <a:t>Additional strains</a:t>
            </a:r>
          </a:p>
          <a:p>
            <a:pPr lvl="1"/>
            <a:r>
              <a:rPr lang="en-US" dirty="0"/>
              <a:t>Other organisms (viruses, fungi)</a:t>
            </a:r>
          </a:p>
          <a:p>
            <a:pPr lvl="1"/>
            <a:endParaRPr lang="en-US" dirty="0"/>
          </a:p>
        </p:txBody>
      </p:sp>
      <p:grpSp>
        <p:nvGrpSpPr>
          <p:cNvPr id="7" name="Group 6"/>
          <p:cNvGrpSpPr/>
          <p:nvPr/>
        </p:nvGrpSpPr>
        <p:grpSpPr>
          <a:xfrm>
            <a:off x="8417228" y="1807029"/>
            <a:ext cx="3309257" cy="4547395"/>
            <a:chOff x="8534399" y="1807029"/>
            <a:chExt cx="3309257" cy="4547395"/>
          </a:xfrm>
        </p:grpSpPr>
        <p:pic>
          <p:nvPicPr>
            <p:cNvPr id="5" name="Picture 4"/>
            <p:cNvPicPr>
              <a:picLocks noChangeAspect="1"/>
            </p:cNvPicPr>
            <p:nvPr/>
          </p:nvPicPr>
          <p:blipFill rotWithShape="1">
            <a:blip r:embed="rId3"/>
            <a:srcRect t="11397"/>
            <a:stretch/>
          </p:blipFill>
          <p:spPr>
            <a:xfrm>
              <a:off x="8534399" y="1807029"/>
              <a:ext cx="3309257" cy="3665123"/>
            </a:xfrm>
            <a:prstGeom prst="rect">
              <a:avLst/>
            </a:prstGeom>
          </p:spPr>
        </p:pic>
        <p:sp>
          <p:nvSpPr>
            <p:cNvPr id="6" name="TextBox 5"/>
            <p:cNvSpPr txBox="1"/>
            <p:nvPr/>
          </p:nvSpPr>
          <p:spPr>
            <a:xfrm>
              <a:off x="8817355" y="5523427"/>
              <a:ext cx="2909130" cy="830997"/>
            </a:xfrm>
            <a:prstGeom prst="rect">
              <a:avLst/>
            </a:prstGeom>
            <a:noFill/>
          </p:spPr>
          <p:txBody>
            <a:bodyPr wrap="none" rtlCol="0">
              <a:spAutoFit/>
            </a:bodyPr>
            <a:lstStyle/>
            <a:p>
              <a:pPr algn="ctr"/>
              <a:r>
                <a:rPr lang="en-US" sz="2800" b="1" dirty="0">
                  <a:solidFill>
                    <a:srgbClr val="002060"/>
                  </a:solidFill>
                  <a:latin typeface="Arial" panose="020B0604020202020204" pitchFamily="34" charset="0"/>
                  <a:cs typeface="Arial" panose="020B0604020202020204" pitchFamily="34" charset="0"/>
                </a:rPr>
                <a:t>WE WANT </a:t>
              </a:r>
              <a:r>
                <a:rPr lang="en-US" sz="2800" b="1" dirty="0">
                  <a:solidFill>
                    <a:srgbClr val="FF0028"/>
                  </a:solidFill>
                  <a:latin typeface="Arial" panose="020B0604020202020204" pitchFamily="34" charset="0"/>
                  <a:cs typeface="Arial" panose="020B0604020202020204" pitchFamily="34" charset="0"/>
                </a:rPr>
                <a:t>YOU</a:t>
              </a:r>
              <a:r>
                <a:rPr lang="en-US" sz="2800" b="1" dirty="0">
                  <a:solidFill>
                    <a:srgbClr val="002060"/>
                  </a:solidFill>
                  <a:latin typeface="Arial" panose="020B0604020202020204" pitchFamily="34" charset="0"/>
                  <a:cs typeface="Arial" panose="020B0604020202020204" pitchFamily="34" charset="0"/>
                </a:rPr>
                <a:t>!</a:t>
              </a:r>
            </a:p>
            <a:p>
              <a:pPr algn="ctr"/>
              <a:r>
                <a:rPr lang="en-US" sz="2000" b="1" dirty="0">
                  <a:solidFill>
                    <a:srgbClr val="002060"/>
                  </a:solidFill>
                  <a:latin typeface="Arial" panose="020B0604020202020204" pitchFamily="34" charset="0"/>
                  <a:cs typeface="Arial" panose="020B0604020202020204" pitchFamily="34" charset="0"/>
                </a:rPr>
                <a:t>FOR METAGENOMICS</a:t>
              </a:r>
            </a:p>
          </p:txBody>
        </p:sp>
      </p:grpSp>
    </p:spTree>
    <p:extLst>
      <p:ext uri="{BB962C8B-B14F-4D97-AF65-F5344CB8AC3E}">
        <p14:creationId xmlns:p14="http://schemas.microsoft.com/office/powerpoint/2010/main" val="272072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half" idx="1"/>
          </p:nvPr>
        </p:nvSpPr>
        <p:spPr>
          <a:xfrm>
            <a:off x="314267" y="1591865"/>
            <a:ext cx="5181600" cy="4351338"/>
          </a:xfrm>
        </p:spPr>
        <p:txBody>
          <a:bodyPr>
            <a:normAutofit/>
          </a:bodyPr>
          <a:lstStyle/>
          <a:p>
            <a:pPr marL="0" indent="0">
              <a:buNone/>
            </a:pPr>
            <a:r>
              <a:rPr lang="en-US" sz="2400" b="1" dirty="0"/>
              <a:t>FDA</a:t>
            </a:r>
            <a:br>
              <a:rPr lang="en-US" sz="2400" b="1" dirty="0"/>
            </a:br>
            <a:r>
              <a:rPr lang="en-US" sz="2400" b="1" dirty="0"/>
              <a:t>Heike Sichtig</a:t>
            </a:r>
            <a:br>
              <a:rPr lang="en-US" sz="2000" b="1" dirty="0"/>
            </a:br>
            <a:endParaRPr lang="en-US" sz="2400" b="1" dirty="0"/>
          </a:p>
          <a:p>
            <a:pPr marL="0" indent="0">
              <a:buNone/>
            </a:pPr>
            <a:r>
              <a:rPr lang="en-US" sz="2400" b="1" dirty="0"/>
              <a:t>NIST</a:t>
            </a:r>
            <a:br>
              <a:rPr lang="en-US" sz="2400" b="1" dirty="0"/>
            </a:br>
            <a:r>
              <a:rPr lang="en-US" sz="2400" dirty="0"/>
              <a:t>Jenny McDaniel</a:t>
            </a:r>
            <a:br>
              <a:rPr lang="en-US" sz="2400" dirty="0"/>
            </a:br>
            <a:r>
              <a:rPr lang="en-US" sz="2400" dirty="0"/>
              <a:t>Kevin Kiesler</a:t>
            </a:r>
            <a:br>
              <a:rPr lang="en-US" sz="2400" dirty="0"/>
            </a:br>
            <a:r>
              <a:rPr lang="en-US" sz="2400" dirty="0"/>
              <a:t>Erica Romsos</a:t>
            </a:r>
            <a:br>
              <a:rPr lang="en-US" sz="2400" dirty="0"/>
            </a:br>
            <a:r>
              <a:rPr lang="en-US" sz="2400" dirty="0"/>
              <a:t>David Ross</a:t>
            </a:r>
            <a:br>
              <a:rPr lang="en-US" sz="2400" dirty="0"/>
            </a:br>
            <a:r>
              <a:rPr lang="en-US" sz="2400" dirty="0"/>
              <a:t>David Catoe</a:t>
            </a:r>
            <a:br>
              <a:rPr lang="en-US" sz="2400" dirty="0"/>
            </a:br>
            <a:r>
              <a:rPr lang="en-US" sz="2400" dirty="0"/>
              <a:t>Sahale Yussuf</a:t>
            </a:r>
          </a:p>
          <a:p>
            <a:pPr marL="0" indent="0">
              <a:buNone/>
            </a:pPr>
            <a:endParaRPr lang="en-US" sz="2400" dirty="0"/>
          </a:p>
        </p:txBody>
      </p:sp>
      <p:sp>
        <p:nvSpPr>
          <p:cNvPr id="4" name="Content Placeholder 3"/>
          <p:cNvSpPr>
            <a:spLocks noGrp="1"/>
          </p:cNvSpPr>
          <p:nvPr>
            <p:ph sz="half" idx="2"/>
          </p:nvPr>
        </p:nvSpPr>
        <p:spPr>
          <a:xfrm>
            <a:off x="3330969" y="1604565"/>
            <a:ext cx="3276601" cy="4834982"/>
          </a:xfrm>
        </p:spPr>
        <p:txBody>
          <a:bodyPr>
            <a:normAutofit/>
          </a:bodyPr>
          <a:lstStyle/>
          <a:p>
            <a:pPr marL="0" indent="0">
              <a:buNone/>
            </a:pPr>
            <a:r>
              <a:rPr lang="en-US" sz="2400" b="1" dirty="0"/>
              <a:t>LANL</a:t>
            </a:r>
            <a:br>
              <a:rPr lang="en-US" sz="2400" b="1" dirty="0"/>
            </a:br>
            <a:r>
              <a:rPr lang="en-US" sz="2400" b="1" dirty="0"/>
              <a:t>Patrick Chain</a:t>
            </a:r>
            <a:br>
              <a:rPr lang="en-US" sz="2400" b="1" dirty="0"/>
            </a:br>
            <a:r>
              <a:rPr lang="it-IT" sz="2400" b="1" dirty="0"/>
              <a:t>Chien-Chi Lo</a:t>
            </a:r>
            <a:br>
              <a:rPr lang="it-IT" sz="2400" b="1" dirty="0"/>
            </a:br>
            <a:r>
              <a:rPr lang="it-IT" sz="2400" b="1" dirty="0"/>
              <a:t>Karen Davenport</a:t>
            </a:r>
            <a:endParaRPr lang="en-US" sz="2400" b="1" dirty="0"/>
          </a:p>
          <a:p>
            <a:pPr marL="0" indent="0">
              <a:buNone/>
            </a:pPr>
            <a:endParaRPr lang="en-US" sz="2400" b="1" dirty="0"/>
          </a:p>
          <a:p>
            <a:pPr marL="0" indent="0">
              <a:buNone/>
            </a:pPr>
            <a:r>
              <a:rPr lang="en-US" sz="2400" b="1" dirty="0"/>
              <a:t>MRI Global</a:t>
            </a:r>
            <a:br>
              <a:rPr lang="en-US" sz="2400" b="1" dirty="0"/>
            </a:br>
            <a:r>
              <a:rPr lang="en-US" sz="2400" dirty="0"/>
              <a:t>Jonathan Jacobs</a:t>
            </a:r>
          </a:p>
          <a:p>
            <a:pPr marL="0" indent="0">
              <a:buNone/>
            </a:pPr>
            <a:endParaRPr lang="en-US" sz="2400" b="1" dirty="0"/>
          </a:p>
          <a:p>
            <a:pPr marL="0" indent="0">
              <a:buNone/>
            </a:pPr>
            <a:r>
              <a:rPr lang="en-US" sz="2400" b="1" dirty="0"/>
              <a:t>COSMOS ID</a:t>
            </a:r>
            <a:br>
              <a:rPr lang="en-US" sz="2400" b="1" dirty="0"/>
            </a:br>
            <a:r>
              <a:rPr lang="en-US" sz="2400" dirty="0"/>
              <a:t>Nur Hasan</a:t>
            </a:r>
          </a:p>
        </p:txBody>
      </p:sp>
      <p:pic>
        <p:nvPicPr>
          <p:cNvPr id="12" name="Picture 11"/>
          <p:cNvPicPr>
            <a:picLocks noChangeAspect="1"/>
          </p:cNvPicPr>
          <p:nvPr/>
        </p:nvPicPr>
        <p:blipFill>
          <a:blip r:embed="rId3"/>
          <a:stretch>
            <a:fillRect/>
          </a:stretch>
        </p:blipFill>
        <p:spPr>
          <a:xfrm>
            <a:off x="6457401" y="1737947"/>
            <a:ext cx="2749723" cy="1346803"/>
          </a:xfrm>
          <a:prstGeom prst="rect">
            <a:avLst/>
          </a:prstGeom>
        </p:spPr>
      </p:pic>
      <p:pic>
        <p:nvPicPr>
          <p:cNvPr id="13" name="Picture 12"/>
          <p:cNvPicPr>
            <a:picLocks noChangeAspect="1"/>
          </p:cNvPicPr>
          <p:nvPr/>
        </p:nvPicPr>
        <p:blipFill>
          <a:blip r:embed="rId4"/>
          <a:stretch>
            <a:fillRect/>
          </a:stretch>
        </p:blipFill>
        <p:spPr>
          <a:xfrm>
            <a:off x="7310823" y="5360730"/>
            <a:ext cx="2614521" cy="895061"/>
          </a:xfrm>
          <a:prstGeom prst="rect">
            <a:avLst/>
          </a:prstGeom>
        </p:spPr>
      </p:pic>
      <p:pic>
        <p:nvPicPr>
          <p:cNvPr id="15" name="Picture 14"/>
          <p:cNvPicPr>
            <a:picLocks noChangeAspect="1"/>
          </p:cNvPicPr>
          <p:nvPr/>
        </p:nvPicPr>
        <p:blipFill>
          <a:blip r:embed="rId5"/>
          <a:stretch>
            <a:fillRect/>
          </a:stretch>
        </p:blipFill>
        <p:spPr>
          <a:xfrm>
            <a:off x="9381665" y="1769784"/>
            <a:ext cx="2690613" cy="1288060"/>
          </a:xfrm>
          <a:prstGeom prst="rect">
            <a:avLst/>
          </a:prstGeom>
        </p:spPr>
      </p:pic>
      <p:pic>
        <p:nvPicPr>
          <p:cNvPr id="16" name="Picture 15"/>
          <p:cNvPicPr>
            <a:picLocks noChangeAspect="1"/>
          </p:cNvPicPr>
          <p:nvPr/>
        </p:nvPicPr>
        <p:blipFill>
          <a:blip r:embed="rId6"/>
          <a:stretch>
            <a:fillRect/>
          </a:stretch>
        </p:blipFill>
        <p:spPr>
          <a:xfrm>
            <a:off x="6619641" y="3623794"/>
            <a:ext cx="2023009" cy="1371600"/>
          </a:xfrm>
          <a:prstGeom prst="rect">
            <a:avLst/>
          </a:prstGeom>
        </p:spPr>
      </p:pic>
      <p:grpSp>
        <p:nvGrpSpPr>
          <p:cNvPr id="8" name="Group 7"/>
          <p:cNvGrpSpPr/>
          <p:nvPr/>
        </p:nvGrpSpPr>
        <p:grpSpPr>
          <a:xfrm>
            <a:off x="9663735" y="4472175"/>
            <a:ext cx="2001784" cy="523219"/>
            <a:chOff x="7664225" y="2895600"/>
            <a:chExt cx="1689325" cy="441550"/>
          </a:xfrm>
        </p:grpSpPr>
        <p:pic>
          <p:nvPicPr>
            <p:cNvPr id="6" name="Picture 5"/>
            <p:cNvPicPr>
              <a:picLocks noChangeAspect="1"/>
            </p:cNvPicPr>
            <p:nvPr/>
          </p:nvPicPr>
          <p:blipFill>
            <a:blip r:embed="rId7"/>
            <a:stretch>
              <a:fillRect/>
            </a:stretch>
          </p:blipFill>
          <p:spPr>
            <a:xfrm>
              <a:off x="7664225" y="2895600"/>
              <a:ext cx="441550" cy="441550"/>
            </a:xfrm>
            <a:prstGeom prst="rect">
              <a:avLst/>
            </a:prstGeom>
          </p:spPr>
        </p:pic>
        <p:sp>
          <p:nvSpPr>
            <p:cNvPr id="7" name="TextBox 6"/>
            <p:cNvSpPr txBox="1"/>
            <p:nvPr/>
          </p:nvSpPr>
          <p:spPr>
            <a:xfrm>
              <a:off x="8105774" y="2895600"/>
              <a:ext cx="1247776" cy="441550"/>
            </a:xfrm>
            <a:prstGeom prst="rect">
              <a:avLst/>
            </a:prstGeom>
            <a:solidFill>
              <a:schemeClr val="tx1"/>
            </a:solidFill>
          </p:spPr>
          <p:txBody>
            <a:bodyPr wrap="square" rtlCol="0">
              <a:spAutoFit/>
            </a:bodyPr>
            <a:lstStyle/>
            <a:p>
              <a:r>
                <a:rPr lang="en-US" sz="2800" dirty="0">
                  <a:solidFill>
                    <a:schemeClr val="bg1"/>
                  </a:solidFill>
                  <a:latin typeface="Helvetica" panose="020B0500000000000000" pitchFamily="34" charset="0"/>
                </a:rPr>
                <a:t>Galaxy</a:t>
              </a:r>
            </a:p>
          </p:txBody>
        </p:sp>
      </p:grpSp>
      <p:pic>
        <p:nvPicPr>
          <p:cNvPr id="9" name="Picture 8"/>
          <p:cNvPicPr>
            <a:picLocks noChangeAspect="1"/>
          </p:cNvPicPr>
          <p:nvPr/>
        </p:nvPicPr>
        <p:blipFill>
          <a:blip r:embed="rId8"/>
          <a:stretch>
            <a:fillRect/>
          </a:stretch>
        </p:blipFill>
        <p:spPr>
          <a:xfrm>
            <a:off x="9207124" y="3383054"/>
            <a:ext cx="2708744" cy="674477"/>
          </a:xfrm>
          <a:prstGeom prst="rect">
            <a:avLst/>
          </a:prstGeom>
        </p:spPr>
      </p:pic>
    </p:spTree>
    <p:extLst>
      <p:ext uri="{BB962C8B-B14F-4D97-AF65-F5344CB8AC3E}">
        <p14:creationId xmlns:p14="http://schemas.microsoft.com/office/powerpoint/2010/main" val="123836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want the DNA…</a:t>
            </a:r>
          </a:p>
        </p:txBody>
      </p:sp>
      <p:pic>
        <p:nvPicPr>
          <p:cNvPr id="6" name="Picture 5"/>
          <p:cNvPicPr>
            <a:picLocks noChangeAspect="1"/>
          </p:cNvPicPr>
          <p:nvPr/>
        </p:nvPicPr>
        <p:blipFill rotWithShape="1">
          <a:blip r:embed="rId3"/>
          <a:srcRect l="12575" r="11617"/>
          <a:stretch/>
        </p:blipFill>
        <p:spPr>
          <a:xfrm>
            <a:off x="5461590" y="2345298"/>
            <a:ext cx="6730410" cy="4247281"/>
          </a:xfrm>
          <a:prstGeom prst="rect">
            <a:avLst/>
          </a:prstGeom>
        </p:spPr>
      </p:pic>
      <p:sp>
        <p:nvSpPr>
          <p:cNvPr id="3" name="Content Placeholder 2"/>
          <p:cNvSpPr>
            <a:spLocks noGrp="1"/>
          </p:cNvSpPr>
          <p:nvPr>
            <p:ph sz="half" idx="1"/>
          </p:nvPr>
        </p:nvSpPr>
        <p:spPr>
          <a:xfrm>
            <a:off x="308344" y="1679944"/>
            <a:ext cx="11685182" cy="4497019"/>
          </a:xfrm>
        </p:spPr>
        <p:txBody>
          <a:bodyPr/>
          <a:lstStyle/>
          <a:p>
            <a:pPr marL="0" indent="0">
              <a:buNone/>
            </a:pPr>
            <a:r>
              <a:rPr lang="en-US" dirty="0">
                <a:hlinkClick r:id="rId4"/>
              </a:rPr>
              <a:t>https://goo.gl/forms/ffRPnBb6cApOokNt2</a:t>
            </a:r>
            <a:endParaRPr lang="en-US" dirty="0"/>
          </a:p>
          <a:p>
            <a:r>
              <a:rPr lang="en-US" sz="2000" dirty="0"/>
              <a:t>Shipping after completion</a:t>
            </a:r>
          </a:p>
          <a:p>
            <a:r>
              <a:rPr lang="en-US" sz="2000" dirty="0"/>
              <a:t>Please, </a:t>
            </a:r>
            <a:r>
              <a:rPr lang="en-US" sz="2000" b="1" dirty="0"/>
              <a:t>share the data</a:t>
            </a:r>
          </a:p>
          <a:p>
            <a:pPr lvl="1"/>
            <a:r>
              <a:rPr lang="en-US" sz="1600" dirty="0" err="1"/>
              <a:t>NCBI</a:t>
            </a:r>
            <a:r>
              <a:rPr lang="en-US" sz="1600" dirty="0"/>
              <a:t> </a:t>
            </a:r>
            <a:r>
              <a:rPr lang="en-US" sz="1600" dirty="0" err="1"/>
              <a:t>BioProject</a:t>
            </a:r>
            <a:r>
              <a:rPr lang="en-US" sz="1600" dirty="0"/>
              <a:t> (TBD)</a:t>
            </a:r>
          </a:p>
          <a:p>
            <a:pPr lvl="1"/>
            <a:r>
              <a:rPr lang="en-US" sz="1600" dirty="0"/>
              <a:t>Examples coming: microbialstandards.org</a:t>
            </a:r>
          </a:p>
          <a:p>
            <a:r>
              <a:rPr lang="en-US" sz="2000" dirty="0"/>
              <a:t>Priority for interlaboratory participation</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71055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&amp; Summary</a:t>
            </a:r>
          </a:p>
        </p:txBody>
      </p:sp>
      <p:sp>
        <p:nvSpPr>
          <p:cNvPr id="5" name="Content Placeholder 4"/>
          <p:cNvSpPr>
            <a:spLocks noGrp="1"/>
          </p:cNvSpPr>
          <p:nvPr>
            <p:ph idx="1"/>
          </p:nvPr>
        </p:nvSpPr>
        <p:spPr>
          <a:xfrm>
            <a:off x="266329" y="1578429"/>
            <a:ext cx="11647503" cy="4598534"/>
          </a:xfrm>
        </p:spPr>
        <p:txBody>
          <a:bodyPr/>
          <a:lstStyle/>
          <a:p>
            <a:r>
              <a:rPr lang="en-US" dirty="0"/>
              <a:t>Receipt and characterization of the material is ongoing</a:t>
            </a:r>
          </a:p>
          <a:p>
            <a:pPr lvl="1"/>
            <a:r>
              <a:rPr lang="en-US" dirty="0"/>
              <a:t>Expect to finish receipt ~September 2017</a:t>
            </a:r>
          </a:p>
          <a:p>
            <a:r>
              <a:rPr lang="en-US" dirty="0"/>
              <a:t>Results to date indicate no major problems</a:t>
            </a:r>
          </a:p>
          <a:p>
            <a:pPr lvl="1"/>
            <a:r>
              <a:rPr lang="en-US" dirty="0"/>
              <a:t>Material meeting specifications</a:t>
            </a:r>
          </a:p>
          <a:p>
            <a:pPr lvl="1"/>
            <a:r>
              <a:rPr lang="en-US" dirty="0"/>
              <a:t>Assemblies, taxonomic classifications appear normal</a:t>
            </a:r>
          </a:p>
          <a:p>
            <a:r>
              <a:rPr lang="en-US" dirty="0"/>
              <a:t>Initial mixture models highlight analysis heterogeneities</a:t>
            </a:r>
          </a:p>
          <a:p>
            <a:pPr lvl="1"/>
            <a:r>
              <a:rPr lang="en-US" dirty="0"/>
              <a:t>Preanalytical biases (library preparation)</a:t>
            </a:r>
          </a:p>
          <a:p>
            <a:pPr lvl="1"/>
            <a:r>
              <a:rPr lang="en-US" dirty="0"/>
              <a:t>LOD, false +/- rates</a:t>
            </a:r>
          </a:p>
          <a:p>
            <a:pPr lvl="1"/>
            <a:r>
              <a:rPr lang="en-US" dirty="0"/>
              <a:t>Results reporting; near neighbor discrimination</a:t>
            </a:r>
          </a:p>
          <a:p>
            <a:r>
              <a:rPr lang="en-US" dirty="0"/>
              <a:t>Future work to include </a:t>
            </a:r>
            <a:r>
              <a:rPr lang="en-US" i="1" dirty="0"/>
              <a:t>in silico</a:t>
            </a:r>
            <a:r>
              <a:rPr lang="en-US" dirty="0"/>
              <a:t> and interlaboratory studies</a:t>
            </a:r>
          </a:p>
        </p:txBody>
      </p:sp>
    </p:spTree>
    <p:extLst>
      <p:ext uri="{BB962C8B-B14F-4D97-AF65-F5344CB8AC3E}">
        <p14:creationId xmlns:p14="http://schemas.microsoft.com/office/powerpoint/2010/main" val="304272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Rockwell" panose="02060603020205020403" pitchFamily="18" charset="0"/>
              </a:rPr>
              <a:t>Questions?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494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68853" y="2286117"/>
            <a:ext cx="3669632" cy="366963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Oval 4"/>
          <p:cNvSpPr/>
          <p:nvPr/>
        </p:nvSpPr>
        <p:spPr>
          <a:xfrm>
            <a:off x="4337390" y="655839"/>
            <a:ext cx="3669632" cy="366963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panose="020B0500000000000000" pitchFamily="34" charset="0"/>
            </a:endParaRPr>
          </a:p>
        </p:txBody>
      </p:sp>
      <p:sp>
        <p:nvSpPr>
          <p:cNvPr id="6" name="Oval 5"/>
          <p:cNvSpPr/>
          <p:nvPr/>
        </p:nvSpPr>
        <p:spPr>
          <a:xfrm>
            <a:off x="5329990" y="2286117"/>
            <a:ext cx="3669632" cy="3669632"/>
          </a:xfrm>
          <a:prstGeom prst="ellipse">
            <a:avLst/>
          </a:prstGeom>
          <a:noFill/>
          <a:ln w="76200">
            <a:solidFill>
              <a:srgbClr val="0828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68607" y="1358274"/>
            <a:ext cx="1687421" cy="461665"/>
          </a:xfrm>
          <a:prstGeom prst="rect">
            <a:avLst/>
          </a:prstGeom>
          <a:noFill/>
          <a:ln>
            <a:noFill/>
          </a:ln>
        </p:spPr>
        <p:txBody>
          <a:bodyPr wrap="square" rtlCol="0">
            <a:spAutoFit/>
          </a:bodyPr>
          <a:lstStyle/>
          <a:p>
            <a:r>
              <a:rPr lang="en-US" sz="2400" dirty="0">
                <a:latin typeface="Helvetica" panose="020B0500000000000000" pitchFamily="34" charset="0"/>
              </a:rPr>
              <a:t>Regulatory</a:t>
            </a:r>
          </a:p>
        </p:txBody>
      </p:sp>
      <p:sp>
        <p:nvSpPr>
          <p:cNvPr id="8" name="TextBox 7"/>
          <p:cNvSpPr txBox="1"/>
          <p:nvPr/>
        </p:nvSpPr>
        <p:spPr>
          <a:xfrm>
            <a:off x="7507718" y="4253819"/>
            <a:ext cx="1203161" cy="461665"/>
          </a:xfrm>
          <a:prstGeom prst="rect">
            <a:avLst/>
          </a:prstGeom>
          <a:noFill/>
        </p:spPr>
        <p:txBody>
          <a:bodyPr wrap="square" rtlCol="0">
            <a:spAutoFit/>
          </a:bodyPr>
          <a:lstStyle/>
          <a:p>
            <a:r>
              <a:rPr lang="en-US" sz="2400" dirty="0">
                <a:solidFill>
                  <a:srgbClr val="0628B0"/>
                </a:solidFill>
                <a:latin typeface="Helvetica" panose="020B0500000000000000" pitchFamily="34" charset="0"/>
              </a:rPr>
              <a:t>NIST</a:t>
            </a:r>
          </a:p>
        </p:txBody>
      </p:sp>
      <p:sp>
        <p:nvSpPr>
          <p:cNvPr id="9" name="TextBox 8"/>
          <p:cNvSpPr txBox="1"/>
          <p:nvPr/>
        </p:nvSpPr>
        <p:spPr>
          <a:xfrm>
            <a:off x="3777060" y="4253820"/>
            <a:ext cx="1591547" cy="461665"/>
          </a:xfrm>
          <a:prstGeom prst="rect">
            <a:avLst/>
          </a:prstGeom>
          <a:noFill/>
        </p:spPr>
        <p:txBody>
          <a:bodyPr wrap="square" rtlCol="0">
            <a:spAutoFit/>
          </a:bodyPr>
          <a:lstStyle/>
          <a:p>
            <a:r>
              <a:rPr lang="en-US" sz="2400" dirty="0">
                <a:solidFill>
                  <a:srgbClr val="00B050"/>
                </a:solidFill>
                <a:latin typeface="Helvetica" panose="020B0500000000000000" pitchFamily="34" charset="0"/>
              </a:rPr>
              <a:t>Industry</a:t>
            </a:r>
          </a:p>
        </p:txBody>
      </p:sp>
      <p:sp>
        <p:nvSpPr>
          <p:cNvPr id="10" name="TextBox 9"/>
          <p:cNvSpPr txBox="1"/>
          <p:nvPr/>
        </p:nvSpPr>
        <p:spPr>
          <a:xfrm>
            <a:off x="5520506" y="3353965"/>
            <a:ext cx="1407688" cy="369332"/>
          </a:xfrm>
          <a:prstGeom prst="rect">
            <a:avLst/>
          </a:prstGeom>
          <a:noFill/>
        </p:spPr>
        <p:txBody>
          <a:bodyPr wrap="square" rtlCol="0">
            <a:spAutoFit/>
          </a:bodyPr>
          <a:lstStyle/>
          <a:p>
            <a:r>
              <a:rPr lang="en-US" b="1" dirty="0">
                <a:latin typeface="Helvetica" panose="020B0500000000000000" pitchFamily="34" charset="0"/>
              </a:rPr>
              <a:t>Standards</a:t>
            </a:r>
          </a:p>
        </p:txBody>
      </p:sp>
    </p:spTree>
    <p:extLst>
      <p:ext uri="{BB962C8B-B14F-4D97-AF65-F5344CB8AC3E}">
        <p14:creationId xmlns:p14="http://schemas.microsoft.com/office/powerpoint/2010/main" val="43363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Mixed Microbial DNA RM</a:t>
            </a:r>
          </a:p>
        </p:txBody>
      </p:sp>
      <p:sp>
        <p:nvSpPr>
          <p:cNvPr id="5" name="Content Placeholder 4"/>
          <p:cNvSpPr>
            <a:spLocks noGrp="1"/>
          </p:cNvSpPr>
          <p:nvPr>
            <p:ph idx="1"/>
          </p:nvPr>
        </p:nvSpPr>
        <p:spPr>
          <a:xfrm>
            <a:off x="266329" y="1816768"/>
            <a:ext cx="11705091" cy="4360195"/>
          </a:xfrm>
        </p:spPr>
        <p:txBody>
          <a:bodyPr>
            <a:normAutofit/>
          </a:bodyPr>
          <a:lstStyle/>
          <a:p>
            <a:r>
              <a:rPr lang="en-US" dirty="0"/>
              <a:t>Characterize the </a:t>
            </a:r>
            <a:r>
              <a:rPr lang="en-US" b="1" dirty="0"/>
              <a:t>sensitivity and specificity </a:t>
            </a:r>
            <a:r>
              <a:rPr lang="en-US" dirty="0"/>
              <a:t>of </a:t>
            </a:r>
            <a:r>
              <a:rPr lang="en-US" dirty="0" err="1"/>
              <a:t>NGS</a:t>
            </a:r>
            <a:r>
              <a:rPr lang="en-US" dirty="0"/>
              <a:t>-based metagenomic analyses</a:t>
            </a:r>
          </a:p>
          <a:p>
            <a:pPr lvl="1"/>
            <a:r>
              <a:rPr lang="en-US" dirty="0"/>
              <a:t>Process development</a:t>
            </a:r>
          </a:p>
          <a:p>
            <a:pPr lvl="1"/>
            <a:r>
              <a:rPr lang="en-US" dirty="0"/>
              <a:t>Regulatory oversight</a:t>
            </a:r>
          </a:p>
          <a:p>
            <a:endParaRPr lang="en-US" dirty="0"/>
          </a:p>
          <a:p>
            <a:r>
              <a:rPr lang="en-US" dirty="0"/>
              <a:t>Enable reproducibility through </a:t>
            </a:r>
            <a:r>
              <a:rPr lang="en-US" b="1" dirty="0"/>
              <a:t>reference materials</a:t>
            </a:r>
          </a:p>
          <a:p>
            <a:pPr lvl="1"/>
            <a:r>
              <a:rPr lang="en-US" dirty="0"/>
              <a:t>Stable composition and concentration</a:t>
            </a:r>
          </a:p>
          <a:p>
            <a:pPr lvl="1"/>
            <a:r>
              <a:rPr lang="en-US" dirty="0"/>
              <a:t>Including </a:t>
            </a:r>
            <a:r>
              <a:rPr lang="en-US" b="1" dirty="0"/>
              <a:t>access to characterization data</a:t>
            </a:r>
          </a:p>
        </p:txBody>
      </p:sp>
    </p:spTree>
    <p:extLst>
      <p:ext uri="{BB962C8B-B14F-4D97-AF65-F5344CB8AC3E}">
        <p14:creationId xmlns:p14="http://schemas.microsoft.com/office/powerpoint/2010/main" val="72853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in the Metagenomics Workflow</a:t>
            </a:r>
          </a:p>
        </p:txBody>
      </p:sp>
      <p:sp>
        <p:nvSpPr>
          <p:cNvPr id="5" name="Arrow: Pentagon 4"/>
          <p:cNvSpPr/>
          <p:nvPr/>
        </p:nvSpPr>
        <p:spPr>
          <a:xfrm>
            <a:off x="1352165" y="2308755"/>
            <a:ext cx="2427888" cy="1507122"/>
          </a:xfrm>
          <a:prstGeom prst="homePlate">
            <a:avLst>
              <a:gd name="adj" fmla="val 2605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Helvetica" panose="020B0500000000000000" pitchFamily="34" charset="0"/>
              </a:rPr>
              <a:t>Whole Cells</a:t>
            </a:r>
          </a:p>
        </p:txBody>
      </p:sp>
      <p:sp>
        <p:nvSpPr>
          <p:cNvPr id="6" name="Arrow: Chevron 5"/>
          <p:cNvSpPr/>
          <p:nvPr/>
        </p:nvSpPr>
        <p:spPr>
          <a:xfrm>
            <a:off x="3460560" y="2308755"/>
            <a:ext cx="2679789" cy="1507122"/>
          </a:xfrm>
          <a:prstGeom prst="chevron">
            <a:avLst>
              <a:gd name="adj" fmla="val 25252"/>
            </a:avLst>
          </a:prstGeom>
          <a:solidFill>
            <a:srgbClr val="0828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Helvetica" panose="020B0500000000000000" pitchFamily="34" charset="0"/>
              </a:rPr>
              <a:t>DNA</a:t>
            </a:r>
          </a:p>
        </p:txBody>
      </p:sp>
      <p:sp>
        <p:nvSpPr>
          <p:cNvPr id="7" name="Arrow: Chevron 6"/>
          <p:cNvSpPr/>
          <p:nvPr/>
        </p:nvSpPr>
        <p:spPr>
          <a:xfrm>
            <a:off x="5810622" y="2308755"/>
            <a:ext cx="2679789" cy="1507122"/>
          </a:xfrm>
          <a:prstGeom prst="chevron">
            <a:avLst>
              <a:gd name="adj" fmla="val 2525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anose="020B0500000000000000" pitchFamily="34" charset="0"/>
              </a:rPr>
              <a:t>Data</a:t>
            </a:r>
          </a:p>
        </p:txBody>
      </p:sp>
      <p:sp>
        <p:nvSpPr>
          <p:cNvPr id="8" name="Arrow: Chevron 7"/>
          <p:cNvSpPr/>
          <p:nvPr/>
        </p:nvSpPr>
        <p:spPr>
          <a:xfrm>
            <a:off x="8170918" y="2308755"/>
            <a:ext cx="2679789" cy="1507122"/>
          </a:xfrm>
          <a:prstGeom prst="chevron">
            <a:avLst>
              <a:gd name="adj" fmla="val 252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anose="020B0500000000000000" pitchFamily="34" charset="0"/>
              </a:rPr>
              <a:t>Report</a:t>
            </a:r>
          </a:p>
        </p:txBody>
      </p:sp>
      <p:sp>
        <p:nvSpPr>
          <p:cNvPr id="14" name="TextBox 13"/>
          <p:cNvSpPr txBox="1"/>
          <p:nvPr/>
        </p:nvSpPr>
        <p:spPr>
          <a:xfrm>
            <a:off x="1893339" y="3865721"/>
            <a:ext cx="1241045" cy="1631216"/>
          </a:xfrm>
          <a:prstGeom prst="rect">
            <a:avLst/>
          </a:prstGeom>
          <a:noFill/>
        </p:spPr>
        <p:txBody>
          <a:bodyPr wrap="none" rtlCol="0">
            <a:spAutoFit/>
          </a:bodyPr>
          <a:lstStyle/>
          <a:p>
            <a:r>
              <a:rPr lang="en-US" sz="2000" b="1" dirty="0" err="1">
                <a:latin typeface="Helvetica" panose="020B0500000000000000" pitchFamily="34" charset="0"/>
              </a:rPr>
              <a:t>Zymo</a:t>
            </a:r>
            <a:endParaRPr lang="en-US" sz="2000" b="1" dirty="0">
              <a:latin typeface="Helvetica" panose="020B0500000000000000" pitchFamily="34" charset="0"/>
            </a:endParaRPr>
          </a:p>
          <a:p>
            <a:r>
              <a:rPr lang="en-US" sz="2000" b="1" dirty="0" err="1">
                <a:latin typeface="Helvetica" panose="020B0500000000000000" pitchFamily="34" charset="0"/>
              </a:rPr>
              <a:t>ATCC</a:t>
            </a:r>
            <a:endParaRPr lang="en-US" sz="2000" b="1" dirty="0">
              <a:latin typeface="Helvetica" panose="020B0500000000000000" pitchFamily="34" charset="0"/>
            </a:endParaRPr>
          </a:p>
          <a:p>
            <a:r>
              <a:rPr lang="en-US" sz="2000" b="1" dirty="0">
                <a:latin typeface="Helvetica" panose="020B0500000000000000" pitchFamily="34" charset="0"/>
              </a:rPr>
              <a:t>C. Chiu</a:t>
            </a:r>
          </a:p>
          <a:p>
            <a:r>
              <a:rPr lang="en-US" sz="2000" b="1" dirty="0" err="1">
                <a:latin typeface="Helvetica" panose="020B0500000000000000" pitchFamily="34" charset="0"/>
              </a:rPr>
              <a:t>Robogut</a:t>
            </a:r>
            <a:endParaRPr lang="en-US" sz="2000" b="1" dirty="0">
              <a:latin typeface="Helvetica" panose="020B0500000000000000" pitchFamily="34" charset="0"/>
            </a:endParaRPr>
          </a:p>
          <a:p>
            <a:r>
              <a:rPr lang="en-US" sz="2000" b="1" dirty="0" err="1">
                <a:latin typeface="Helvetica" panose="020B0500000000000000" pitchFamily="34" charset="0"/>
              </a:rPr>
              <a:t>ABRF</a:t>
            </a:r>
            <a:endParaRPr lang="en-US" sz="2000" b="1" dirty="0">
              <a:latin typeface="Helvetica" panose="020B0500000000000000" pitchFamily="34" charset="0"/>
            </a:endParaRPr>
          </a:p>
        </p:txBody>
      </p:sp>
      <p:sp>
        <p:nvSpPr>
          <p:cNvPr id="15" name="TextBox 14"/>
          <p:cNvSpPr txBox="1"/>
          <p:nvPr/>
        </p:nvSpPr>
        <p:spPr>
          <a:xfrm>
            <a:off x="6297429" y="4019609"/>
            <a:ext cx="1706173" cy="707886"/>
          </a:xfrm>
          <a:prstGeom prst="rect">
            <a:avLst/>
          </a:prstGeom>
          <a:noFill/>
        </p:spPr>
        <p:txBody>
          <a:bodyPr wrap="none" rtlCol="0">
            <a:spAutoFit/>
          </a:bodyPr>
          <a:lstStyle/>
          <a:p>
            <a:r>
              <a:rPr lang="en-US" sz="2000" b="1" dirty="0" err="1">
                <a:latin typeface="Helvetica" panose="020B0500000000000000" pitchFamily="34" charset="0"/>
              </a:rPr>
              <a:t>NCBI</a:t>
            </a:r>
            <a:r>
              <a:rPr lang="en-US" sz="2000" b="1" dirty="0">
                <a:latin typeface="Helvetica" panose="020B0500000000000000" pitchFamily="34" charset="0"/>
              </a:rPr>
              <a:t> </a:t>
            </a:r>
            <a:r>
              <a:rPr lang="en-US" sz="2000" b="1" dirty="0" err="1">
                <a:latin typeface="Helvetica" panose="020B0500000000000000" pitchFamily="34" charset="0"/>
              </a:rPr>
              <a:t>SRA</a:t>
            </a:r>
            <a:endParaRPr lang="en-US" sz="2000" b="1" dirty="0">
              <a:latin typeface="Helvetica" panose="020B0500000000000000" pitchFamily="34" charset="0"/>
            </a:endParaRPr>
          </a:p>
          <a:p>
            <a:r>
              <a:rPr lang="en-US" sz="2000" b="1" dirty="0">
                <a:latin typeface="Helvetica" panose="020B0500000000000000" pitchFamily="34" charset="0"/>
              </a:rPr>
              <a:t>FDA ARGOS</a:t>
            </a:r>
          </a:p>
        </p:txBody>
      </p:sp>
      <p:sp>
        <p:nvSpPr>
          <p:cNvPr id="16" name="TextBox 15"/>
          <p:cNvSpPr txBox="1"/>
          <p:nvPr/>
        </p:nvSpPr>
        <p:spPr>
          <a:xfrm>
            <a:off x="4278860" y="4097416"/>
            <a:ext cx="769763" cy="707886"/>
          </a:xfrm>
          <a:prstGeom prst="rect">
            <a:avLst/>
          </a:prstGeom>
          <a:noFill/>
        </p:spPr>
        <p:txBody>
          <a:bodyPr wrap="none" rtlCol="0">
            <a:spAutoFit/>
          </a:bodyPr>
          <a:lstStyle/>
          <a:p>
            <a:r>
              <a:rPr lang="en-US" sz="2000" b="1" dirty="0">
                <a:solidFill>
                  <a:srgbClr val="0628B0"/>
                </a:solidFill>
                <a:latin typeface="Helvetica" panose="020B0500000000000000" pitchFamily="34" charset="0"/>
              </a:rPr>
              <a:t>NIST</a:t>
            </a:r>
          </a:p>
          <a:p>
            <a:r>
              <a:rPr lang="en-US" sz="2000" b="1" dirty="0" err="1">
                <a:latin typeface="Helvetica" panose="020B0500000000000000" pitchFamily="34" charset="0"/>
              </a:rPr>
              <a:t>AIST</a:t>
            </a:r>
            <a:endParaRPr lang="en-US" sz="2000" b="1" dirty="0">
              <a:latin typeface="Helvetica" panose="020B0500000000000000" pitchFamily="34" charset="0"/>
            </a:endParaRPr>
          </a:p>
        </p:txBody>
      </p:sp>
    </p:spTree>
    <p:extLst>
      <p:ext uri="{BB962C8B-B14F-4D97-AF65-F5344CB8AC3E}">
        <p14:creationId xmlns:p14="http://schemas.microsoft.com/office/powerpoint/2010/main" val="196315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7043" y="282005"/>
            <a:ext cx="3841574" cy="2872374"/>
            <a:chOff x="395266" y="72738"/>
            <a:chExt cx="4822224" cy="3366728"/>
          </a:xfrm>
        </p:grpSpPr>
        <p:grpSp>
          <p:nvGrpSpPr>
            <p:cNvPr id="6" name="Group 5"/>
            <p:cNvGrpSpPr/>
            <p:nvPr/>
          </p:nvGrpSpPr>
          <p:grpSpPr>
            <a:xfrm>
              <a:off x="395266" y="72738"/>
              <a:ext cx="4822224" cy="3366728"/>
              <a:chOff x="395265" y="72738"/>
              <a:chExt cx="5146219" cy="3867648"/>
            </a:xfrm>
          </p:grpSpPr>
          <p:pic>
            <p:nvPicPr>
              <p:cNvPr id="8" name="Picture 7"/>
              <p:cNvPicPr>
                <a:picLocks noChangeAspect="1"/>
              </p:cNvPicPr>
              <p:nvPr/>
            </p:nvPicPr>
            <p:blipFill rotWithShape="1">
              <a:blip r:embed="rId2"/>
              <a:srcRect r="-6619"/>
              <a:stretch/>
            </p:blipFill>
            <p:spPr>
              <a:xfrm>
                <a:off x="395265" y="72738"/>
                <a:ext cx="5146219" cy="3867648"/>
              </a:xfrm>
              <a:prstGeom prst="rect">
                <a:avLst/>
              </a:prstGeom>
              <a:ln w="22225">
                <a:solidFill>
                  <a:schemeClr val="tx1"/>
                </a:solidFill>
              </a:ln>
            </p:spPr>
          </p:pic>
          <p:sp>
            <p:nvSpPr>
              <p:cNvPr id="9" name="Rectangle 8"/>
              <p:cNvSpPr/>
              <p:nvPr/>
            </p:nvSpPr>
            <p:spPr>
              <a:xfrm>
                <a:off x="4153358" y="116806"/>
                <a:ext cx="1344057" cy="379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2" dirty="0"/>
              </a:p>
            </p:txBody>
          </p:sp>
        </p:grpSp>
        <p:pic>
          <p:nvPicPr>
            <p:cNvPr id="7" name="Picture 6"/>
            <p:cNvPicPr>
              <a:picLocks noChangeAspect="1"/>
            </p:cNvPicPr>
            <p:nvPr/>
          </p:nvPicPr>
          <p:blipFill>
            <a:blip r:embed="rId3"/>
            <a:stretch>
              <a:fillRect/>
            </a:stretch>
          </p:blipFill>
          <p:spPr>
            <a:xfrm>
              <a:off x="3951511" y="172355"/>
              <a:ext cx="1045224" cy="2779878"/>
            </a:xfrm>
            <a:prstGeom prst="rect">
              <a:avLst/>
            </a:prstGeom>
          </p:spPr>
        </p:pic>
      </p:grpSp>
      <p:grpSp>
        <p:nvGrpSpPr>
          <p:cNvPr id="16" name="Group 15"/>
          <p:cNvGrpSpPr/>
          <p:nvPr/>
        </p:nvGrpSpPr>
        <p:grpSpPr>
          <a:xfrm>
            <a:off x="3595777" y="2790951"/>
            <a:ext cx="4848941" cy="3694931"/>
            <a:chOff x="3408684" y="2984714"/>
            <a:chExt cx="4848941" cy="3694931"/>
          </a:xfrm>
        </p:grpSpPr>
        <p:pic>
          <p:nvPicPr>
            <p:cNvPr id="12" name="Picture 6" descr="http://cores.utah.edu/wp-content/uploads/2014/12/ion_torr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684" y="3978760"/>
              <a:ext cx="2162988" cy="1825085"/>
            </a:xfrm>
            <a:prstGeom prst="round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14" name="Picture 13" descr="http://www.zoepd.com/wp-content/uploads/2013/03/GlamShot.jpg"/>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5479" t="9983" r="4381" b="12605"/>
            <a:stretch/>
          </p:blipFill>
          <p:spPr bwMode="auto">
            <a:xfrm>
              <a:off x="4949484" y="4869480"/>
              <a:ext cx="2031536" cy="1810165"/>
            </a:xfrm>
            <a:prstGeom prst="round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13" name="Picture 4" descr="http://www.technologyreview.com/sites/default/files/images/minIONx299.jpg"/>
            <p:cNvPicPr preferRelativeResize="0">
              <a:picLocks noChangeAspect="1" noChangeArrowheads="1"/>
            </p:cNvPicPr>
            <p:nvPr/>
          </p:nvPicPr>
          <p:blipFill rotWithShape="1">
            <a:blip r:embed="rId6">
              <a:extLst>
                <a:ext uri="{28A0092B-C50C-407E-A947-70E740481C1C}">
                  <a14:useLocalDpi xmlns:a14="http://schemas.microsoft.com/office/drawing/2010/main" val="0"/>
                </a:ext>
              </a:extLst>
            </a:blip>
            <a:srcRect l="6066" t="22185" r="5827" b="11903"/>
            <a:stretch/>
          </p:blipFill>
          <p:spPr bwMode="auto">
            <a:xfrm>
              <a:off x="6242890" y="4004527"/>
              <a:ext cx="2014735" cy="1507243"/>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1" name="Picture 2" descr="miseq_iswitch.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572" t="-132" r="13952" b="14418"/>
            <a:stretch/>
          </p:blipFill>
          <p:spPr bwMode="auto">
            <a:xfrm>
              <a:off x="4949484" y="2984714"/>
              <a:ext cx="2164722" cy="1507243"/>
            </a:xfrm>
            <a:prstGeom prst="round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grpSp>
      <p:sp>
        <p:nvSpPr>
          <p:cNvPr id="17" name="Arrow: Bent 16"/>
          <p:cNvSpPr/>
          <p:nvPr/>
        </p:nvSpPr>
        <p:spPr>
          <a:xfrm rot="10800000" flipH="1">
            <a:off x="2047575" y="3656891"/>
            <a:ext cx="1268941" cy="1282605"/>
          </a:xfrm>
          <a:prstGeom prst="bentArrow">
            <a:avLst/>
          </a:prstGeom>
          <a:gradFill flip="none" rotWithShape="1">
            <a:gsLst>
              <a:gs pos="0">
                <a:schemeClr val="accent1">
                  <a:lumMod val="5000"/>
                  <a:lumOff val="95000"/>
                </a:schemeClr>
              </a:gs>
              <a:gs pos="100000">
                <a:schemeClr val="accent5">
                  <a:lumMod val="60000"/>
                  <a:lumOff val="40000"/>
                </a:schemeClr>
              </a:gs>
            </a:gsLst>
            <a:path path="rect">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Bent 17"/>
          <p:cNvSpPr/>
          <p:nvPr/>
        </p:nvSpPr>
        <p:spPr>
          <a:xfrm rot="5400000" flipH="1">
            <a:off x="8850117" y="3650059"/>
            <a:ext cx="1268941" cy="1282605"/>
          </a:xfrm>
          <a:prstGeom prst="bentArrow">
            <a:avLst/>
          </a:prstGeom>
          <a:gradFill flip="none" rotWithShape="1">
            <a:gsLst>
              <a:gs pos="0">
                <a:schemeClr val="accent1">
                  <a:lumMod val="60000"/>
                  <a:lumOff val="40000"/>
                </a:schemeClr>
              </a:gs>
              <a:gs pos="100000">
                <a:schemeClr val="accent5">
                  <a:lumMod val="50000"/>
                </a:schemeClr>
              </a:gs>
            </a:gsLst>
            <a:path path="rect">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405756" y="4026953"/>
            <a:ext cx="1467068" cy="646331"/>
          </a:xfrm>
          <a:prstGeom prst="rect">
            <a:avLst/>
          </a:prstGeom>
          <a:noFill/>
        </p:spPr>
        <p:txBody>
          <a:bodyPr wrap="none" rtlCol="0">
            <a:spAutoFit/>
          </a:bodyPr>
          <a:lstStyle/>
          <a:p>
            <a:pPr algn="r"/>
            <a:r>
              <a:rPr lang="en-US" b="1" dirty="0">
                <a:solidFill>
                  <a:schemeClr val="tx1">
                    <a:lumMod val="50000"/>
                    <a:lumOff val="50000"/>
                  </a:schemeClr>
                </a:solidFill>
                <a:latin typeface="Helvetica" panose="020B0500000000000000" pitchFamily="34" charset="0"/>
              </a:rPr>
              <a:t>Sample</a:t>
            </a:r>
          </a:p>
          <a:p>
            <a:pPr algn="r"/>
            <a:r>
              <a:rPr lang="en-US" b="1" dirty="0">
                <a:solidFill>
                  <a:schemeClr val="tx1">
                    <a:lumMod val="50000"/>
                    <a:lumOff val="50000"/>
                  </a:schemeClr>
                </a:solidFill>
                <a:latin typeface="Helvetica" panose="020B0500000000000000" pitchFamily="34" charset="0"/>
              </a:rPr>
              <a:t>Preparation</a:t>
            </a:r>
          </a:p>
        </p:txBody>
      </p:sp>
      <p:sp>
        <p:nvSpPr>
          <p:cNvPr id="20" name="TextBox 19"/>
          <p:cNvSpPr txBox="1"/>
          <p:nvPr/>
        </p:nvSpPr>
        <p:spPr>
          <a:xfrm>
            <a:off x="10243515" y="4026953"/>
            <a:ext cx="1659429" cy="646331"/>
          </a:xfrm>
          <a:prstGeom prst="rect">
            <a:avLst/>
          </a:prstGeom>
          <a:noFill/>
        </p:spPr>
        <p:txBody>
          <a:bodyPr wrap="none" rtlCol="0">
            <a:spAutoFit/>
          </a:bodyPr>
          <a:lstStyle/>
          <a:p>
            <a:r>
              <a:rPr lang="en-US" b="1" dirty="0">
                <a:solidFill>
                  <a:schemeClr val="tx1">
                    <a:lumMod val="50000"/>
                    <a:lumOff val="50000"/>
                  </a:schemeClr>
                </a:solidFill>
                <a:latin typeface="Helvetica" panose="020B0500000000000000" pitchFamily="34" charset="0"/>
              </a:rPr>
              <a:t>Metagenomic</a:t>
            </a:r>
          </a:p>
          <a:p>
            <a:r>
              <a:rPr lang="en-US" b="1" dirty="0">
                <a:solidFill>
                  <a:schemeClr val="tx1">
                    <a:lumMod val="50000"/>
                    <a:lumOff val="50000"/>
                  </a:schemeClr>
                </a:solidFill>
                <a:latin typeface="Helvetica" panose="020B0500000000000000" pitchFamily="34" charset="0"/>
              </a:rPr>
              <a:t>Analysis</a:t>
            </a:r>
          </a:p>
        </p:txBody>
      </p:sp>
      <p:pic>
        <p:nvPicPr>
          <p:cNvPr id="10" name="Picture 9"/>
          <p:cNvPicPr>
            <a:picLocks noChangeAspect="1"/>
          </p:cNvPicPr>
          <p:nvPr/>
        </p:nvPicPr>
        <p:blipFill>
          <a:blip r:embed="rId8"/>
          <a:stretch>
            <a:fillRect/>
          </a:stretch>
        </p:blipFill>
        <p:spPr>
          <a:xfrm>
            <a:off x="7763148" y="251335"/>
            <a:ext cx="4139796" cy="2933714"/>
          </a:xfrm>
          <a:prstGeom prst="rect">
            <a:avLst/>
          </a:prstGeom>
        </p:spPr>
      </p:pic>
    </p:spTree>
    <p:extLst>
      <p:ext uri="{BB962C8B-B14F-4D97-AF65-F5344CB8AC3E}">
        <p14:creationId xmlns:p14="http://schemas.microsoft.com/office/powerpoint/2010/main" val="116767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12165" y="5953124"/>
            <a:ext cx="2147055" cy="563125"/>
            <a:chOff x="3112165" y="5953124"/>
            <a:chExt cx="2147055" cy="563125"/>
          </a:xfrm>
        </p:grpSpPr>
        <p:pic>
          <p:nvPicPr>
            <p:cNvPr id="1026" name="Picture 2" descr="http://the-digital-reader.com/wp-content/uploads/2015/06/Twitter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2165" y="5953124"/>
              <a:ext cx="561655" cy="56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5627" y="6050020"/>
              <a:ext cx="1603593" cy="369332"/>
            </a:xfrm>
            <a:prstGeom prst="rect">
              <a:avLst/>
            </a:prstGeom>
            <a:noFill/>
          </p:spPr>
          <p:txBody>
            <a:bodyPr wrap="square" rtlCol="0">
              <a:spAutoFit/>
            </a:bodyPr>
            <a:lstStyle/>
            <a:p>
              <a:r>
                <a:rPr lang="en-US" dirty="0"/>
                <a:t>#</a:t>
              </a:r>
              <a:r>
                <a:rPr lang="en-US" dirty="0" err="1"/>
                <a:t>NISTPathogen</a:t>
              </a:r>
              <a:endParaRPr lang="en-US" dirty="0"/>
            </a:p>
          </p:txBody>
        </p:sp>
      </p:grpSp>
      <p:sp>
        <p:nvSpPr>
          <p:cNvPr id="7" name="Title 6"/>
          <p:cNvSpPr>
            <a:spLocks noGrp="1"/>
          </p:cNvSpPr>
          <p:nvPr>
            <p:ph type="title"/>
          </p:nvPr>
        </p:nvSpPr>
        <p:spPr/>
        <p:txBody>
          <a:bodyPr>
            <a:normAutofit/>
          </a:bodyPr>
          <a:lstStyle/>
          <a:p>
            <a:r>
              <a:rPr lang="en-US" sz="3600" dirty="0"/>
              <a:t>NIST-FDA Workshop 2015: Standards for Pathogen Detection via NGS</a:t>
            </a:r>
          </a:p>
        </p:txBody>
      </p:sp>
      <p:sp>
        <p:nvSpPr>
          <p:cNvPr id="4" name="Content Placeholder 3"/>
          <p:cNvSpPr>
            <a:spLocks noGrp="1"/>
          </p:cNvSpPr>
          <p:nvPr>
            <p:ph sz="half" idx="1"/>
          </p:nvPr>
        </p:nvSpPr>
        <p:spPr>
          <a:xfrm>
            <a:off x="6705600" y="2068014"/>
            <a:ext cx="5181600" cy="4351338"/>
          </a:xfrm>
        </p:spPr>
        <p:txBody>
          <a:bodyPr/>
          <a:lstStyle/>
          <a:p>
            <a:r>
              <a:rPr lang="en-US" dirty="0"/>
              <a:t>Focus on clinical applications</a:t>
            </a:r>
          </a:p>
          <a:p>
            <a:pPr lvl="1"/>
            <a:r>
              <a:rPr lang="en-US" dirty="0"/>
              <a:t>Bacterial DNA</a:t>
            </a:r>
          </a:p>
          <a:p>
            <a:pPr lvl="1"/>
            <a:r>
              <a:rPr lang="en-US" dirty="0"/>
              <a:t>Challenge the workflows</a:t>
            </a:r>
          </a:p>
          <a:p>
            <a:pPr lvl="2"/>
            <a:r>
              <a:rPr lang="en-US" dirty="0"/>
              <a:t>Near neighbor organisms</a:t>
            </a:r>
          </a:p>
          <a:p>
            <a:pPr lvl="2"/>
            <a:r>
              <a:rPr lang="en-US" dirty="0"/>
              <a:t>G/C content</a:t>
            </a:r>
          </a:p>
          <a:p>
            <a:pPr lvl="2"/>
            <a:r>
              <a:rPr lang="en-US" dirty="0"/>
              <a:t>Repeats</a:t>
            </a:r>
          </a:p>
          <a:p>
            <a:pPr lvl="2"/>
            <a:r>
              <a:rPr lang="en-US" dirty="0"/>
              <a:t>AMR</a:t>
            </a:r>
          </a:p>
          <a:p>
            <a:pPr lvl="1"/>
            <a:r>
              <a:rPr lang="en-US" dirty="0"/>
              <a:t>Unmixed for modularity</a:t>
            </a:r>
          </a:p>
          <a:p>
            <a:r>
              <a:rPr lang="en-US" dirty="0"/>
              <a:t>Materials </a:t>
            </a:r>
            <a:r>
              <a:rPr lang="en-US" i="1" dirty="0"/>
              <a:t>and</a:t>
            </a:r>
            <a:r>
              <a:rPr lang="en-US" dirty="0"/>
              <a:t> data</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b="18405"/>
          <a:stretch/>
        </p:blipFill>
        <p:spPr>
          <a:xfrm>
            <a:off x="929597" y="1478970"/>
            <a:ext cx="4571813" cy="4049203"/>
          </a:xfrm>
          <a:prstGeom prst="rect">
            <a:avLst/>
          </a:prstGeom>
          <a:ln w="28575">
            <a:solidFill>
              <a:schemeClr val="tx1"/>
            </a:solidFill>
          </a:ln>
        </p:spPr>
      </p:pic>
    </p:spTree>
    <p:extLst>
      <p:ext uri="{BB962C8B-B14F-4D97-AF65-F5344CB8AC3E}">
        <p14:creationId xmlns:p14="http://schemas.microsoft.com/office/powerpoint/2010/main" val="364502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Characterization of Microbial DNA</a:t>
            </a:r>
          </a:p>
        </p:txBody>
      </p:sp>
      <p:sp>
        <p:nvSpPr>
          <p:cNvPr id="3" name="Content Placeholder 2"/>
          <p:cNvSpPr>
            <a:spLocks noGrp="1"/>
          </p:cNvSpPr>
          <p:nvPr>
            <p:ph sz="half" idx="1"/>
          </p:nvPr>
        </p:nvSpPr>
        <p:spPr>
          <a:xfrm>
            <a:off x="838200" y="2153653"/>
            <a:ext cx="5181600" cy="4023310"/>
          </a:xfrm>
        </p:spPr>
        <p:txBody>
          <a:bodyPr>
            <a:normAutofit/>
          </a:bodyPr>
          <a:lstStyle/>
          <a:p>
            <a:r>
              <a:rPr lang="en-US" dirty="0"/>
              <a:t>DNA concentration &amp; purity</a:t>
            </a:r>
          </a:p>
          <a:p>
            <a:pPr lvl="1"/>
            <a:r>
              <a:rPr lang="en-US" dirty="0"/>
              <a:t>Absorbance</a:t>
            </a:r>
          </a:p>
          <a:p>
            <a:pPr lvl="1"/>
            <a:r>
              <a:rPr lang="en-US" dirty="0"/>
              <a:t>Fluorescence</a:t>
            </a:r>
          </a:p>
          <a:p>
            <a:endParaRPr lang="en-US" dirty="0"/>
          </a:p>
          <a:p>
            <a:r>
              <a:rPr lang="en-US" dirty="0"/>
              <a:t>Size distribution</a:t>
            </a:r>
          </a:p>
          <a:p>
            <a:pPr lvl="1"/>
            <a:r>
              <a:rPr lang="en-US" dirty="0"/>
              <a:t>Gel electrophoresis</a:t>
            </a:r>
          </a:p>
        </p:txBody>
      </p:sp>
      <p:sp>
        <p:nvSpPr>
          <p:cNvPr id="4" name="Content Placeholder 3"/>
          <p:cNvSpPr>
            <a:spLocks noGrp="1"/>
          </p:cNvSpPr>
          <p:nvPr>
            <p:ph sz="half" idx="2"/>
          </p:nvPr>
        </p:nvSpPr>
        <p:spPr>
          <a:xfrm>
            <a:off x="6172200" y="2153653"/>
            <a:ext cx="5181600" cy="4023310"/>
          </a:xfrm>
        </p:spPr>
        <p:txBody>
          <a:bodyPr>
            <a:normAutofit/>
          </a:bodyPr>
          <a:lstStyle/>
          <a:p>
            <a:r>
              <a:rPr lang="en-US" dirty="0"/>
              <a:t>Sequencing</a:t>
            </a:r>
          </a:p>
          <a:p>
            <a:pPr lvl="1"/>
            <a:r>
              <a:rPr lang="en-US" dirty="0"/>
              <a:t>Assembly</a:t>
            </a:r>
          </a:p>
          <a:p>
            <a:pPr lvl="1"/>
            <a:r>
              <a:rPr lang="en-US" dirty="0"/>
              <a:t>Contamination</a:t>
            </a:r>
          </a:p>
          <a:p>
            <a:pPr marL="0" indent="0">
              <a:buNone/>
            </a:pPr>
            <a:endParaRPr lang="en-US" dirty="0"/>
          </a:p>
          <a:p>
            <a:r>
              <a:rPr lang="en-US" dirty="0"/>
              <a:t>Stability</a:t>
            </a:r>
          </a:p>
          <a:p>
            <a:pPr lvl="1"/>
            <a:r>
              <a:rPr lang="en-US" dirty="0"/>
              <a:t>Need 5+ years @ 4 °C</a:t>
            </a:r>
          </a:p>
        </p:txBody>
      </p:sp>
    </p:spTree>
    <p:extLst>
      <p:ext uri="{BB962C8B-B14F-4D97-AF65-F5344CB8AC3E}">
        <p14:creationId xmlns:p14="http://schemas.microsoft.com/office/powerpoint/2010/main" val="403285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a:t>
            </a:r>
          </a:p>
        </p:txBody>
      </p:sp>
      <p:sp>
        <p:nvSpPr>
          <p:cNvPr id="3" name="Content Placeholder 2"/>
          <p:cNvSpPr>
            <a:spLocks noGrp="1"/>
          </p:cNvSpPr>
          <p:nvPr>
            <p:ph sz="half" idx="1"/>
          </p:nvPr>
        </p:nvSpPr>
        <p:spPr/>
        <p:txBody>
          <a:bodyPr>
            <a:normAutofit/>
          </a:bodyPr>
          <a:lstStyle/>
          <a:p>
            <a:r>
              <a:rPr lang="en-US" sz="2400" dirty="0"/>
              <a:t>Sampling</a:t>
            </a:r>
          </a:p>
          <a:p>
            <a:pPr lvl="1"/>
            <a:r>
              <a:rPr lang="en-US" sz="2000" dirty="0"/>
              <a:t>3-8 tubes from each MG set</a:t>
            </a:r>
          </a:p>
          <a:p>
            <a:endParaRPr lang="en-US" sz="2400" dirty="0"/>
          </a:p>
          <a:p>
            <a:r>
              <a:rPr lang="en-US" sz="2400" dirty="0"/>
              <a:t>Concentration</a:t>
            </a:r>
          </a:p>
          <a:p>
            <a:pPr lvl="1"/>
            <a:r>
              <a:rPr lang="en-US" sz="2000" dirty="0"/>
              <a:t>Nanodrop (absorbance)</a:t>
            </a:r>
          </a:p>
          <a:p>
            <a:pPr lvl="1"/>
            <a:r>
              <a:rPr lang="en-US" sz="2000" dirty="0"/>
              <a:t>Qubit (fluorescence)</a:t>
            </a:r>
          </a:p>
          <a:p>
            <a:endParaRPr lang="en-US" sz="2400" dirty="0"/>
          </a:p>
          <a:p>
            <a:r>
              <a:rPr lang="en-US" sz="2400" dirty="0"/>
              <a:t>Size</a:t>
            </a:r>
          </a:p>
          <a:p>
            <a:pPr lvl="1"/>
            <a:r>
              <a:rPr lang="en-US" sz="2000" dirty="0"/>
              <a:t>0.8% Agarose E-gel (&lt;10k </a:t>
            </a:r>
            <a:r>
              <a:rPr lang="en-US" sz="2000" dirty="0" err="1"/>
              <a:t>bp</a:t>
            </a:r>
            <a:r>
              <a:rPr lang="en-US" sz="2000" dirty="0"/>
              <a:t>)</a:t>
            </a:r>
          </a:p>
          <a:p>
            <a:pPr lvl="1"/>
            <a:r>
              <a:rPr lang="en-US" sz="2000" dirty="0" err="1"/>
              <a:t>PFGE</a:t>
            </a:r>
            <a:r>
              <a:rPr lang="en-US" sz="2000" dirty="0"/>
              <a:t> (&gt;10k </a:t>
            </a:r>
            <a:r>
              <a:rPr lang="en-US" sz="2000" dirty="0" err="1"/>
              <a:t>bp</a:t>
            </a:r>
            <a:r>
              <a:rPr lang="en-US" sz="2000" dirty="0"/>
              <a:t>)</a:t>
            </a:r>
          </a:p>
        </p:txBody>
      </p:sp>
      <p:sp>
        <p:nvSpPr>
          <p:cNvPr id="4" name="Content Placeholder 3"/>
          <p:cNvSpPr>
            <a:spLocks noGrp="1"/>
          </p:cNvSpPr>
          <p:nvPr>
            <p:ph sz="half" idx="2"/>
          </p:nvPr>
        </p:nvSpPr>
        <p:spPr>
          <a:xfrm>
            <a:off x="6172200" y="1825625"/>
            <a:ext cx="5181600" cy="4736540"/>
          </a:xfrm>
        </p:spPr>
        <p:txBody>
          <a:bodyPr/>
          <a:lstStyle/>
          <a:p>
            <a:r>
              <a:rPr lang="en-US" sz="2400" dirty="0"/>
              <a:t>Sequencing</a:t>
            </a:r>
          </a:p>
          <a:p>
            <a:pPr lvl="1"/>
            <a:r>
              <a:rPr lang="en-US" sz="2000" dirty="0" err="1"/>
              <a:t>Nextera</a:t>
            </a:r>
            <a:r>
              <a:rPr lang="en-US" sz="2000" dirty="0"/>
              <a:t> XT fragmentation</a:t>
            </a:r>
          </a:p>
          <a:p>
            <a:pPr lvl="1"/>
            <a:r>
              <a:rPr lang="en-US" sz="2000" dirty="0" err="1"/>
              <a:t>SPRIselect</a:t>
            </a:r>
            <a:r>
              <a:rPr lang="en-US" sz="2000" dirty="0"/>
              <a:t> bead cleanup</a:t>
            </a:r>
          </a:p>
          <a:p>
            <a:pPr lvl="1"/>
            <a:r>
              <a:rPr lang="en-US" sz="2000" dirty="0"/>
              <a:t>Automation w/ </a:t>
            </a:r>
            <a:r>
              <a:rPr lang="en-US" sz="2000" dirty="0" err="1"/>
              <a:t>Biomek</a:t>
            </a:r>
            <a:endParaRPr lang="en-US" sz="2000" dirty="0"/>
          </a:p>
          <a:p>
            <a:pPr lvl="1"/>
            <a:r>
              <a:rPr lang="en-US" sz="2000" dirty="0" err="1"/>
              <a:t>MiSeq</a:t>
            </a:r>
            <a:r>
              <a:rPr lang="en-US" sz="2000" dirty="0"/>
              <a:t> v3 2×300</a:t>
            </a:r>
          </a:p>
          <a:p>
            <a:endParaRPr lang="en-US" sz="2400" dirty="0"/>
          </a:p>
          <a:p>
            <a:r>
              <a:rPr lang="en-US" sz="2400" dirty="0"/>
              <a:t>Informatics</a:t>
            </a:r>
          </a:p>
          <a:p>
            <a:pPr lvl="1"/>
            <a:r>
              <a:rPr lang="en-US" sz="2000" dirty="0" err="1"/>
              <a:t>SPAdes</a:t>
            </a:r>
            <a:r>
              <a:rPr lang="en-US" sz="2000" dirty="0"/>
              <a:t> + Bandage</a:t>
            </a:r>
          </a:p>
          <a:p>
            <a:pPr lvl="1"/>
            <a:r>
              <a:rPr lang="en-US" sz="2000" dirty="0" err="1"/>
              <a:t>Bioedge</a:t>
            </a:r>
            <a:r>
              <a:rPr lang="en-US" sz="2000" dirty="0"/>
              <a:t> (</a:t>
            </a:r>
            <a:r>
              <a:rPr lang="en-US" sz="2000" dirty="0" err="1"/>
              <a:t>LANL</a:t>
            </a:r>
            <a:r>
              <a:rPr lang="en-US" sz="2000" dirty="0"/>
              <a:t>)</a:t>
            </a:r>
          </a:p>
          <a:p>
            <a:pPr lvl="2"/>
            <a:r>
              <a:rPr lang="en-US" sz="1600" dirty="0"/>
              <a:t>QC + trimming</a:t>
            </a:r>
          </a:p>
          <a:p>
            <a:pPr lvl="2"/>
            <a:r>
              <a:rPr lang="en-US" sz="1600" dirty="0"/>
              <a:t>Assembly (</a:t>
            </a:r>
            <a:r>
              <a:rPr lang="en-US" sz="1600" dirty="0" err="1"/>
              <a:t>SPAdes</a:t>
            </a:r>
            <a:r>
              <a:rPr lang="en-US" sz="1600" dirty="0"/>
              <a:t> + </a:t>
            </a:r>
            <a:r>
              <a:rPr lang="en-US" sz="1600" dirty="0" err="1"/>
              <a:t>MetaSPAdes</a:t>
            </a:r>
            <a:r>
              <a:rPr lang="en-US" sz="1600" dirty="0"/>
              <a:t>)</a:t>
            </a:r>
          </a:p>
          <a:p>
            <a:pPr lvl="2"/>
            <a:r>
              <a:rPr lang="en-US" sz="1600" dirty="0"/>
              <a:t>Reference mapping (Bowtie2)</a:t>
            </a:r>
          </a:p>
          <a:p>
            <a:pPr lvl="2"/>
            <a:r>
              <a:rPr lang="en-US" sz="1600" dirty="0"/>
              <a:t>Taxonomic ID (</a:t>
            </a:r>
            <a:r>
              <a:rPr lang="en-US" sz="1600" dirty="0" err="1"/>
              <a:t>GOTTCHA</a:t>
            </a:r>
            <a:r>
              <a:rPr lang="en-US" sz="1600" dirty="0"/>
              <a:t>, kraken-mini, </a:t>
            </a:r>
            <a:r>
              <a:rPr lang="en-US" sz="1600" dirty="0" err="1"/>
              <a:t>MetaPhlAn</a:t>
            </a:r>
            <a:r>
              <a:rPr lang="en-US" sz="1600" dirty="0"/>
              <a:t>, </a:t>
            </a:r>
            <a:r>
              <a:rPr lang="en-US" sz="1600" dirty="0" err="1"/>
              <a:t>BWA+BLAST</a:t>
            </a:r>
            <a:r>
              <a:rPr lang="en-US" sz="1600" dirty="0"/>
              <a:t>)</a:t>
            </a:r>
          </a:p>
          <a:p>
            <a:pPr lvl="1"/>
            <a:endParaRPr lang="en-US" sz="2000" dirty="0"/>
          </a:p>
          <a:p>
            <a:pPr lvl="1"/>
            <a:endParaRPr lang="en-US" sz="2000" dirty="0"/>
          </a:p>
        </p:txBody>
      </p:sp>
    </p:spTree>
    <p:extLst>
      <p:ext uri="{BB962C8B-B14F-4D97-AF65-F5344CB8AC3E}">
        <p14:creationId xmlns:p14="http://schemas.microsoft.com/office/powerpoint/2010/main" val="72572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48996</TotalTime>
  <Words>2138</Words>
  <Application>Microsoft Office PowerPoint</Application>
  <PresentationFormat>Widescreen</PresentationFormat>
  <Paragraphs>653</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Courier New</vt:lpstr>
      <vt:lpstr>Helvetica</vt:lpstr>
      <vt:lpstr>Rockwell</vt:lpstr>
      <vt:lpstr>Office Theme</vt:lpstr>
      <vt:lpstr>Candidate Reference Material 8376 Mixed Microbial DNA</vt:lpstr>
      <vt:lpstr>Acknowledgements</vt:lpstr>
      <vt:lpstr>PowerPoint Presentation</vt:lpstr>
      <vt:lpstr>Purpose of the Mixed Microbial DNA RM</vt:lpstr>
      <vt:lpstr>Standards in the Metagenomics Workflow</vt:lpstr>
      <vt:lpstr>PowerPoint Presentation</vt:lpstr>
      <vt:lpstr>NIST-FDA Workshop 2015: Standards for Pathogen Detection via NGS</vt:lpstr>
      <vt:lpstr>Initial Characterization of Microbial DNA</vt:lpstr>
      <vt:lpstr>Experimental</vt:lpstr>
      <vt:lpstr>Status of Candidate RM 8376</vt:lpstr>
      <vt:lpstr>MG-005 S. enterica arizonae</vt:lpstr>
      <vt:lpstr>MG-004 Genome Assembly</vt:lpstr>
      <vt:lpstr>MG-004 Mapping to Reference Genome</vt:lpstr>
      <vt:lpstr>MG-005 Metagenomics of Isolates</vt:lpstr>
      <vt:lpstr>Metagenomics of Mixed Microbial DNA</vt:lpstr>
      <vt:lpstr>Metagenomics of Mixed Microbial DNA</vt:lpstr>
      <vt:lpstr>Dilutions for LOD Testing</vt:lpstr>
      <vt:lpstr>Identifying Near Neighbors in a Mixture</vt:lpstr>
      <vt:lpstr>Looking ahead</vt:lpstr>
      <vt:lpstr>If you want the DNA…</vt:lpstr>
      <vt:lpstr>Conclusions &amp; 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06-01 Simplified Standard Pipeline for targeted NGS for world surveylance</dc:title>
  <dc:creator>Scott A. Jackson</dc:creator>
  <cp:lastModifiedBy>Lin, Nancy (Fed)</cp:lastModifiedBy>
  <cp:revision>335</cp:revision>
  <dcterms:created xsi:type="dcterms:W3CDTF">2016-06-01T16:20:18Z</dcterms:created>
  <dcterms:modified xsi:type="dcterms:W3CDTF">2018-03-08T21:16:42Z</dcterms:modified>
</cp:coreProperties>
</file>