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2.xml" ContentType="application/vnd.openxmlformats-officedocument.presentationml.slideLayou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424" r:id="rId4"/>
    <p:sldId id="402" r:id="rId5"/>
    <p:sldId id="345" r:id="rId6"/>
    <p:sldId id="349" r:id="rId7"/>
    <p:sldId id="406" r:id="rId8"/>
    <p:sldId id="405" r:id="rId9"/>
    <p:sldId id="419" r:id="rId10"/>
    <p:sldId id="425" r:id="rId11"/>
    <p:sldId id="331" r:id="rId12"/>
    <p:sldId id="428" r:id="rId13"/>
    <p:sldId id="268" r:id="rId14"/>
    <p:sldId id="269" r:id="rId15"/>
    <p:sldId id="271" r:id="rId16"/>
    <p:sldId id="272" r:id="rId17"/>
    <p:sldId id="259" r:id="rId18"/>
    <p:sldId id="263" r:id="rId19"/>
    <p:sldId id="42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ller, Kimberli J" initials="MKJ" lastIdx="8" clrIdx="0">
    <p:extLst>
      <p:ext uri="{19B8F6BF-5375-455C-9EA6-DF929625EA0E}">
        <p15:presenceInfo xmlns:p15="http://schemas.microsoft.com/office/powerpoint/2012/main" userId="S::kjmiller@usgs.gov::95761437-2194-4d62-a093-62f92ce26e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342" autoAdjust="0"/>
  </p:normalViewPr>
  <p:slideViewPr>
    <p:cSldViewPr snapToGrid="0">
      <p:cViewPr varScale="1">
        <p:scale>
          <a:sx n="55" d="100"/>
          <a:sy n="55" d="100"/>
        </p:scale>
        <p:origin x="174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190A27-5DC5-4041-B293-BF3E367341A3}"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D36BD-BC4F-4EEB-B684-6E7227AD55E0}" type="slidenum">
              <a:rPr lang="en-US" smtClean="0"/>
              <a:t>‹#›</a:t>
            </a:fld>
            <a:endParaRPr lang="en-US"/>
          </a:p>
        </p:txBody>
      </p:sp>
    </p:spTree>
    <p:extLst>
      <p:ext uri="{BB962C8B-B14F-4D97-AF65-F5344CB8AC3E}">
        <p14:creationId xmlns:p14="http://schemas.microsoft.com/office/powerpoint/2010/main" val="3407773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hitenosesyndrome.org/where-is-w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755650"/>
            <a:ext cx="6718300" cy="3779838"/>
          </a:xfrm>
        </p:spPr>
      </p:sp>
      <p:sp>
        <p:nvSpPr>
          <p:cNvPr id="3" name="Notes Placeholder 2"/>
          <p:cNvSpPr>
            <a:spLocks noGrp="1"/>
          </p:cNvSpPr>
          <p:nvPr>
            <p:ph type="body" idx="1"/>
          </p:nvPr>
        </p:nvSpPr>
        <p:spPr/>
        <p:txBody>
          <a:bodyPr/>
          <a:lstStyle/>
          <a:p>
            <a:r>
              <a:rPr lang="en-US" sz="1400" dirty="0"/>
              <a:t>Hello, I’m Kim Miller, a veterinarian by training, I’ve been a wildlife disease specialist at the USGS National Wildlife Health Center for 29 years.  I’m also part of the Center’s Informatics team –where I’m helping to design the future through our data management projects. I’ll be going over 3 examples of how we are meeting the need for standardized, consistent data, that is readily available and easily understood.</a:t>
            </a:r>
          </a:p>
          <a:p>
            <a:endParaRPr lang="en-US" sz="1400" dirty="0"/>
          </a:p>
          <a:p>
            <a:pPr defTabSz="1010206">
              <a:defRPr/>
            </a:pPr>
            <a:r>
              <a:rPr lang="en-US" sz="1400" dirty="0"/>
              <a:t>I’ll start with NWHC info- case definition project, then discuss </a:t>
            </a:r>
            <a:r>
              <a:rPr lang="en-US" sz="1400" dirty="0" err="1"/>
              <a:t>WHISPers</a:t>
            </a:r>
            <a:r>
              <a:rPr lang="en-US" sz="1400" dirty="0"/>
              <a:t>- a partner data sharing platform, and end with some work my colleagues did on a data harmonization project.</a:t>
            </a:r>
          </a:p>
        </p:txBody>
      </p:sp>
    </p:spTree>
    <p:extLst>
      <p:ext uri="{BB962C8B-B14F-4D97-AF65-F5344CB8AC3E}">
        <p14:creationId xmlns:p14="http://schemas.microsoft.com/office/powerpoint/2010/main" val="941772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(not whispers map) This disease has been moving across the country. </a:t>
            </a:r>
            <a:r>
              <a:rPr lang="en-US" dirty="0"/>
              <a:t>Confirmed in over 33 states and 7 provinces. </a:t>
            </a:r>
            <a:r>
              <a:rPr lang="en-US" sz="1200" kern="1200" dirty="0">
                <a:solidFill>
                  <a:schemeClr val="tx1"/>
                </a:solidFill>
                <a:effectLst/>
                <a:latin typeface="+mn-lt"/>
                <a:ea typeface="+mn-ea"/>
                <a:cs typeface="+mn-cs"/>
              </a:rPr>
              <a:t>Started with just a couple of labs and mushroomed extensive diagnostic and research effort.  Now there are over 100 agencies and organizations working under one collaborative plan.  Took a great deal of communication and coordination to develop and maintain this partner network. Pretty early on FWS hired a WNS 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Need consistent comparable results across laboratories to inform management activities.</a:t>
            </a:r>
          </a:p>
          <a:p>
            <a:endParaRPr lang="en-US" dirty="0">
              <a:hlinkClick r:id="rId3"/>
            </a:endParaRPr>
          </a:p>
          <a:p>
            <a:r>
              <a:rPr lang="en-US" dirty="0">
                <a:hlinkClick r:id="rId3"/>
              </a:rPr>
              <a:t>https://www.whitenosesyndrome.org/where-is-wns</a:t>
            </a:r>
            <a:endParaRPr lang="en-US" dirty="0"/>
          </a:p>
        </p:txBody>
      </p:sp>
      <p:sp>
        <p:nvSpPr>
          <p:cNvPr id="4" name="Slide Number Placeholder 3"/>
          <p:cNvSpPr>
            <a:spLocks noGrp="1"/>
          </p:cNvSpPr>
          <p:nvPr>
            <p:ph type="sldNum" sz="quarter" idx="5"/>
          </p:nvPr>
        </p:nvSpPr>
        <p:spPr/>
        <p:txBody>
          <a:bodyPr/>
          <a:lstStyle/>
          <a:p>
            <a:fld id="{D90D36BD-BC4F-4EEB-B684-6E7227AD55E0}" type="slidenum">
              <a:rPr lang="en-US" smtClean="0"/>
              <a:t>10</a:t>
            </a:fld>
            <a:endParaRPr lang="en-US"/>
          </a:p>
        </p:txBody>
      </p:sp>
    </p:spTree>
    <p:extLst>
      <p:ext uri="{BB962C8B-B14F-4D97-AF65-F5344CB8AC3E}">
        <p14:creationId xmlns:p14="http://schemas.microsoft.com/office/powerpoint/2010/main" val="2307043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want to touch briefly on one aspect and that is work done by some of my colleagues on a WNS Diagnostic Harmonization project.  A collaborative effort involving partners in the WNS National Response Team Diagnostic Working Group</a:t>
            </a:r>
          </a:p>
          <a:p>
            <a:pPr marL="0" lvl="0" indent="0">
              <a:spcBef>
                <a:spcPts val="0"/>
              </a:spcBef>
              <a:spcAft>
                <a:spcPts val="0"/>
              </a:spcAft>
              <a:buNone/>
            </a:pPr>
            <a:endParaRPr lang="en-US" dirty="0"/>
          </a:p>
        </p:txBody>
      </p:sp>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Things evolved rapidly, inconsistency in WNS diagnostic testing, interpretation and reporting was creating uncertainty in how to apply guidance. This led to confusion, and it was becoming a contentious issue within the working group.  Goal was to reach a common understanding- consensus on interpretation.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big problem was interpretation of low-level detection of the fungus.  Sorted out – issue with the assay or with interpretation. Sent standardized samples to the 5 labs involved in the testing. This interlaboratory testing helped the group understand the limitations of detection of the assay.  Also showed consistent performance of the assay across the 5 labs which helped with understanding how the assay performed under different conditions.</a:t>
            </a:r>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6932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those results – the group knew where to focus.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the testing data and through facilitated discussion, the group was able to come to consensus over ranges to use for positive, negative, and inconclusive results, and language was added to the official case definition to reflect the new standards.</a:t>
            </a:r>
          </a:p>
          <a:p>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9166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1200" dirty="0">
                <a:solidFill>
                  <a:schemeClr val="tx1"/>
                </a:solidFill>
                <a:effectLst/>
                <a:latin typeface="+mn-lt"/>
                <a:ea typeface="+mn-ea"/>
                <a:cs typeface="+mn-cs"/>
              </a:rPr>
              <a:t>Several products came from this project include the laboratory handbook which is currently in review. This will be a USGS publication and covers wide ranging topics such as the role of diagnostic testing in disease management, best practices in field sampling and laboratory testing, performance characteristics of the Pd assay itself, and some recommendations for future laboratory network participation. There are also two manuscripts in preparation, one focusing on the process of harmonization which used one of the foundational principles behind decision analysis which is value focused thinking – the idea that decision-making should always start with an articulation of objectives, and that those objectives will drive the rest of the process - and the potential extension of a similar process to harmonization of other nonreportable wildlife disease, and the other manuscript – is focused on the data from the interlaboratory testing.</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0413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Want to leave you with 2 thoughts-  I mentioned earlier that this data had a dual role- immediate what killed that animal and what is happening during the event, but long term what more can we learn. The data is important, but we can make it count even more by moving up this knowledge pyramid so that we not only know what is happening, but how it is happening and why it is happening.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90D36BD-BC4F-4EEB-B684-6E7227AD55E0}" type="slidenum">
              <a:rPr lang="en-US" smtClean="0"/>
              <a:t>15</a:t>
            </a:fld>
            <a:endParaRPr lang="en-US"/>
          </a:p>
        </p:txBody>
      </p:sp>
    </p:spTree>
    <p:extLst>
      <p:ext uri="{BB962C8B-B14F-4D97-AF65-F5344CB8AC3E}">
        <p14:creationId xmlns:p14="http://schemas.microsoft.com/office/powerpoint/2010/main" val="1037892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Lastly in addition to making it count, we want to also keep the data available. As an example of that need- Nearly 2000 years ago the Romans built a dome out of unreinforced poured concrete with walls that get increasingly thinner as they soar 142 ft high. The Pantheon is a scientific marvel and yet, we don’t exactly how they did it because the scientific knowledge and data around it has been lost.  Scientific advances build on each other. Each step pushes what’s known a little bit farther. But that information has to remain known and discoverable. Next time you see a cracked sidewalk, think about Pantheon. As you are collecting data and developing your data systems, think about how to keep the information discoverable and accessible so that it is useable now and into the future.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E7E23-A202-4A5C-9636-C82FF7E13F1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284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any questions, feel free to contact me at kjmiller@usgs.gov.  For more information on the WNS diagnostic harmonization contact my colleague, </a:t>
            </a:r>
            <a:r>
              <a:rPr lang="en-US"/>
              <a:t>Katrina Alger.  </a:t>
            </a:r>
            <a:r>
              <a:rPr lang="en-US" dirty="0"/>
              <a:t>I’ve also provided the website addresses for </a:t>
            </a:r>
            <a:r>
              <a:rPr lang="en-US" dirty="0" err="1"/>
              <a:t>WHISPers</a:t>
            </a:r>
            <a:r>
              <a:rPr lang="en-US" dirty="0"/>
              <a:t> and for the USGS National Wildlife Health Center.</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D90D36BD-BC4F-4EEB-B684-6E7227AD55E0}" type="slidenum">
              <a:rPr lang="en-US" smtClean="0"/>
              <a:t>17</a:t>
            </a:fld>
            <a:endParaRPr lang="en-US"/>
          </a:p>
        </p:txBody>
      </p:sp>
    </p:spTree>
    <p:extLst>
      <p:ext uri="{BB962C8B-B14F-4D97-AF65-F5344CB8AC3E}">
        <p14:creationId xmlns:p14="http://schemas.microsoft.com/office/powerpoint/2010/main" val="1420979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Whether you are the black-footed ferret or the prairie dog in this picture, situational awareness is crucial.  It is important to know what is happening around you to make informed decisions.   That is true whether you are dealing with wastewater issues, or wildlife issues. We share some of the same challenges when it comes developing enduring capabilities for data collection and sharing.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Good health is more than just the absence of disease.  It is having resiliency to withstand stresses and challenges. Over 70% of emerging zoonotic diseases have a wildlife component.  So, if we know where there are sick and dead wildlife it can help us understand the immediate risk to other wildlife, humans, and domestic animals.  In the long-term, it helps us understand what contributes to resiliency in wildlife. The data has a dual role.  We want to get as much value from it as we can. Because we don’t want to just be in the business of counting dead things.  We want to mitigate losses or better yet prevent disease outbreaks from occurring.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7CE4E-7A47-423F-931B-710CB9FC24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87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USGS National Wildlife Health Center is the nation’s only Federal Biosafety Level 3 diagnostic and research laboratory devoted to wildlife health and disease. Our whole focus is on animals under Federal stewardship e.g.,  migratory birds, endangered species, animals on federal lands. We are based in Madison, WI, with a field station in Honolulu, Hawaii but we work all over the US and internationally sometimes as well. The Center’s mission is to advance wildlife health science for the benefit of animals, humans, and the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USGS does science- we do not have a regulatory or an enforcement role. Our role is to provide solid scientific information.  Scientific integrity, scientific reproducibility are of utmost importance.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92A24-140D-46BF-A7C5-26A56CB04C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33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focus on the diagnostic section of the Center. We work with state, federal, tribal, and indigenous partners.  They ship samples and carcasses overnight delivery to the Center where the Center’s veterinary pathologists conduct a thorough diagnostic examination- including necropsy (like a human autopsy) and laboratory testing.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thing we found is that different pathologists may use different criteria to diagnosis a disease. </a:t>
            </a:r>
            <a:r>
              <a:rPr lang="en-US" dirty="0" err="1"/>
              <a:t>Eg</a:t>
            </a:r>
            <a:r>
              <a:rPr lang="en-US" dirty="0"/>
              <a:t> one may rely more on culture results, another on microscopic observation. Both may be right in their final diagnosis but it makes it really hard to compare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way we are trying to address that is through a joint NWHC – Canadian Wildlife Health Cooperative project creating shared disease case definitions that both institutions will use.  Case definitions are scientifically based criteria for determining the presence of a specific disease, syndrome, or pathogen.  Brings clarity and consistency to the diagnostic process. Allows for more uniform reporting. We plan to publish the case definitions for other laboratories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92A24-140D-46BF-A7C5-26A56CB04C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02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Center started in the 70’s there were not a lot people involved wildlife diagnostic work or wildlife disease research.  That’s why USFWS and others pushed Congress for funding to create the Center. In the 45 years since there has been quite an evolution not only in the study of wildlife health but also in development of wildlife health programs in state Fish and Game or Dept of Natural Resource agencies– </a:t>
            </a:r>
          </a:p>
          <a:p>
            <a:endParaRPr lang="en-US" dirty="0"/>
          </a:p>
          <a:p>
            <a:r>
              <a:rPr lang="en-US" dirty="0"/>
              <a:t>DOI -  USGS, FWS, NPS and others</a:t>
            </a:r>
          </a:p>
          <a:p>
            <a:r>
              <a:rPr lang="en-US" dirty="0"/>
              <a:t>50 state natural resource management agencies.</a:t>
            </a:r>
          </a:p>
          <a:p>
            <a:r>
              <a:rPr lang="en-US" dirty="0"/>
              <a:t>Tribal and Indigenous wildlife resource management</a:t>
            </a:r>
          </a:p>
          <a:p>
            <a:endParaRPr lang="en-US" dirty="0"/>
          </a:p>
          <a:p>
            <a:r>
              <a:rPr lang="en-US" dirty="0"/>
              <a:t>All monitoring wildlife disease events – involving one or more sick and dead animals.</a:t>
            </a:r>
          </a:p>
          <a:p>
            <a:endParaRPr lang="en-US" dirty="0"/>
          </a:p>
          <a:p>
            <a:r>
              <a:rPr lang="en-US" dirty="0"/>
              <a:t>That’s great! Lot of really good information being generated.  The flip side is that event information is scattered across agencies, different types of technology, not easily shared. Hard to see big picture</a:t>
            </a:r>
            <a:r>
              <a:rPr lang="en-US" sz="1200" kern="1200" dirty="0">
                <a:solidFill>
                  <a:schemeClr val="tx1"/>
                </a:solidFill>
                <a:effectLst/>
                <a:latin typeface="+mn-lt"/>
                <a:ea typeface="+mn-ea"/>
                <a:cs typeface="+mn-cs"/>
              </a:rPr>
              <a:t>. Makes it hard to get all the value possible from that data generated because it is sequestered away. Partners wanted a way to easily share wildlife </a:t>
            </a:r>
            <a:r>
              <a:rPr lang="en-US" sz="1200" kern="1200" dirty="0" err="1">
                <a:solidFill>
                  <a:schemeClr val="tx1"/>
                </a:solidFill>
                <a:effectLst/>
                <a:latin typeface="+mn-lt"/>
                <a:ea typeface="+mn-ea"/>
                <a:cs typeface="+mn-cs"/>
              </a:rPr>
              <a:t>dieoff</a:t>
            </a:r>
            <a:r>
              <a:rPr lang="en-US" sz="1200" kern="1200" dirty="0">
                <a:solidFill>
                  <a:schemeClr val="tx1"/>
                </a:solidFill>
                <a:effectLst/>
                <a:latin typeface="+mn-lt"/>
                <a:ea typeface="+mn-ea"/>
                <a:cs typeface="+mn-cs"/>
              </a:rPr>
              <a:t> event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7CE4E-7A47-423F-931B-710CB9FC24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91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just natural resource management community interested in this data. US Dept of Homeland Security, National </a:t>
            </a:r>
            <a:r>
              <a:rPr lang="en-US" dirty="0" err="1"/>
              <a:t>Biosurveillance</a:t>
            </a:r>
            <a:r>
              <a:rPr lang="en-US" dirty="0"/>
              <a:t> Integration Center in the Countering Weapons of Mass Destruction Office, is charged with safeguarding the nation from threats.  They saw real value having a single source for aggregated information on wildlife disease compliment to human dx info through public health-CDC.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funding from HS, we worked with multiple partners to create </a:t>
            </a:r>
            <a:r>
              <a:rPr lang="en-US" sz="1200" kern="1200" dirty="0" err="1">
                <a:solidFill>
                  <a:schemeClr val="tx1"/>
                </a:solidFill>
                <a:effectLst/>
                <a:latin typeface="+mn-lt"/>
                <a:ea typeface="+mn-ea"/>
                <a:cs typeface="+mn-cs"/>
              </a:rPr>
              <a:t>WHISPers</a:t>
            </a:r>
            <a:r>
              <a:rPr lang="en-US" sz="1200" kern="1200" dirty="0">
                <a:solidFill>
                  <a:schemeClr val="tx1"/>
                </a:solidFill>
                <a:effectLst/>
                <a:latin typeface="+mn-lt"/>
                <a:ea typeface="+mn-ea"/>
                <a:cs typeface="+mn-cs"/>
              </a:rPr>
              <a:t>- the Wildlife Health Information Sharing Partnership- event reporting system- a communal data sharing and collaboration space for state, federal, and tribal partners and others so we all could have better situation awareness of wildlife disease.  Married together the Center’s 45 years of 9,000+ legacy event records plus near real-time reporting by partners of current events.  Current version was released about a year ago.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97CE4E-7A47-423F-931B-710CB9FC24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5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platform. Only natural resource agency partners can enter information. Public facing so anyone can view the homepage situational awareness map- last 4 weeks. colored dots represent wildlife morbidity/mortality events- passive opportunistic surveillance.  We have plans to add active surveillance info.  Colors represent animal types.  Basic public information about event. search, download info, generate reports. But there’s 2 tiers of info-  partners needed a way to document details of what is happening over the course of the event that they didn’t necessarily want to make public.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92A24-140D-46BF-A7C5-26A56CB04C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615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 </a:t>
            </a:r>
          </a:p>
          <a:p>
            <a:r>
              <a:rPr lang="en-US" dirty="0"/>
              <a:t>What were partners comfortable sharing? – Basic data points- location at the county level, onset and ending dates, species, number affected, diagnosis, and lab.</a:t>
            </a:r>
          </a:p>
          <a:p>
            <a:endParaRPr lang="en-US" dirty="0"/>
          </a:p>
          <a:p>
            <a:r>
              <a:rPr lang="en-US" dirty="0"/>
              <a:t>Who can “put a dot on the map” – to use for decision making, need to have certain amount of trust in the data.  verified natural resource agency partners, not citizen science. Prefer whenever possible that diagnostic results are lab verified.</a:t>
            </a:r>
          </a:p>
          <a:p>
            <a:endParaRPr lang="en-US" dirty="0"/>
          </a:p>
          <a:p>
            <a:r>
              <a:rPr lang="en-US" dirty="0"/>
              <a:t>Who can see what data - Roles and permissions. Partners control who can see what. Collaboration- multi agency response- all contribute to the same record.</a:t>
            </a:r>
          </a:p>
          <a:p>
            <a:endParaRPr lang="en-US" dirty="0"/>
          </a:p>
          <a:p>
            <a:r>
              <a:rPr lang="en-US" dirty="0"/>
              <a:t>Need for consistent data collection – metadata, business rules.  Crafted those first. Framework for development. Easier to prevent data entry errors that it is to clean up data errors.</a:t>
            </a:r>
          </a:p>
          <a:p>
            <a:endParaRPr lang="en-US" dirty="0"/>
          </a:p>
          <a:p>
            <a:r>
              <a:rPr lang="en-US" dirty="0"/>
              <a:t> Used existing data standards wherever possible ex ITIS (integrated taxonomic information system) for species names, (GNIS (geographic names information system) for standardized location names)</a:t>
            </a:r>
          </a:p>
          <a:p>
            <a:endParaRPr lang="en-US" dirty="0"/>
          </a:p>
          <a:p>
            <a:r>
              <a:rPr lang="en-US" dirty="0"/>
              <a:t>Dropdown menus – to avoid typos and provide consistency – in searches.  Ex one disease with multiple names- picked one- Lead poisoning, lead toxicosis, plumbism</a:t>
            </a:r>
          </a:p>
          <a:p>
            <a:endParaRPr lang="en-US" dirty="0"/>
          </a:p>
          <a:p>
            <a:r>
              <a:rPr lang="en-US" dirty="0"/>
              <a:t>Agile development – iterative project management technique-  Informatic team – training to be certified scrum masters – </a:t>
            </a:r>
          </a:p>
          <a:p>
            <a:endParaRPr lang="en-US" dirty="0"/>
          </a:p>
          <a:p>
            <a:r>
              <a:rPr lang="en-US" dirty="0"/>
              <a:t>Wireframes  and mock ups– IT developers and biologists think very differently. Informatics – is between and Translate </a:t>
            </a:r>
          </a:p>
          <a:p>
            <a:endParaRPr lang="en-US" dirty="0"/>
          </a:p>
          <a:p>
            <a:r>
              <a:rPr lang="en-US" dirty="0"/>
              <a:t>Partner input – partner centric group for feedback during development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Culture change – internally and externally. Slow roll out. Implementation teams – knowledge transfer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Science Gateway Community Institute-  NSF funding program- Purdue user experience, usability review, free developer time, training around science gateways- estimate 30k in value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Future:</a:t>
            </a:r>
          </a:p>
          <a:p>
            <a:r>
              <a:rPr lang="en-US" dirty="0"/>
              <a:t>In discussion with FWS regarding a significant effort to build the next phase of </a:t>
            </a:r>
            <a:r>
              <a:rPr lang="en-US" dirty="0" err="1"/>
              <a:t>WHISPers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90D36BD-BC4F-4EEB-B684-6E7227AD55E0}" type="slidenum">
              <a:rPr lang="en-US" smtClean="0"/>
              <a:t>8</a:t>
            </a:fld>
            <a:endParaRPr lang="en-US"/>
          </a:p>
        </p:txBody>
      </p:sp>
    </p:spTree>
    <p:extLst>
      <p:ext uri="{BB962C8B-B14F-4D97-AF65-F5344CB8AC3E}">
        <p14:creationId xmlns:p14="http://schemas.microsoft.com/office/powerpoint/2010/main" val="409565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talk next about some aspects that can be important when there is a new emerging disease on the landscape. White Nose Syndrome is a fungal disease in bats. Got the name because the fungus can grow around the nose – the white fuzz on their faces. First documented 2006.  Since then it has been devastating bat populations in the US.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C92A24-140D-46BF-A7C5-26A56CB04C5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84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9132-6CB5-4366-A8F4-634DD6A7E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16FADCE-77CD-4B26-BAD4-0FB73F8743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E87F99-A3A0-43A6-8398-EAE84DC9D9E3}"/>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5" name="Footer Placeholder 4">
            <a:extLst>
              <a:ext uri="{FF2B5EF4-FFF2-40B4-BE49-F238E27FC236}">
                <a16:creationId xmlns:a16="http://schemas.microsoft.com/office/drawing/2014/main" id="{D715EC3C-51AD-46F4-B364-BA6BABF6F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EA184B-3CE1-44C8-9A77-5620956DFB85}"/>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290499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99D2-320C-4E25-8638-405B1E6382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72086-A377-4EB3-B91A-4F7E43E01D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144F4-0785-4769-BB09-85060E533F1C}"/>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5" name="Footer Placeholder 4">
            <a:extLst>
              <a:ext uri="{FF2B5EF4-FFF2-40B4-BE49-F238E27FC236}">
                <a16:creationId xmlns:a16="http://schemas.microsoft.com/office/drawing/2014/main" id="{68796172-AB47-40C4-B33E-3A7F61C97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90B9C-E2EB-429D-9355-42DC37E60E48}"/>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4045613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E69942-5DC3-422A-8F60-F59A9CD0B8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9009E-3020-4BAF-B27C-2CA12FA26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F0C44-30BE-4B70-B69F-13D5BF7A403A}"/>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5" name="Footer Placeholder 4">
            <a:extLst>
              <a:ext uri="{FF2B5EF4-FFF2-40B4-BE49-F238E27FC236}">
                <a16:creationId xmlns:a16="http://schemas.microsoft.com/office/drawing/2014/main" id="{B7DF323F-6BFB-438D-A9E4-4161AD78E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FA293-EEC1-4161-B37D-B6E97BB192ED}"/>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74138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8275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7283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2963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47800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84822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76969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76631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3581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EE47-5AFC-469C-B7BF-F65A3386C7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4E8F1-0936-494B-B420-7DDED265C8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F6AB14-D347-4776-99C1-82368F1442D4}"/>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5" name="Footer Placeholder 4">
            <a:extLst>
              <a:ext uri="{FF2B5EF4-FFF2-40B4-BE49-F238E27FC236}">
                <a16:creationId xmlns:a16="http://schemas.microsoft.com/office/drawing/2014/main" id="{151004C2-886E-4C84-AE65-67B7FECF2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36ADE-7193-4283-8C89-96502B694A79}"/>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396525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33893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7574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4274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9B9459-796F-4929-B817-1C840E83BDA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1321014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9B9459-796F-4929-B817-1C840E83BDA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3415349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9B9459-796F-4929-B817-1C840E83BDA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15741198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9B9459-796F-4929-B817-1C840E83BDA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339073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9B9459-796F-4929-B817-1C840E83BDAF}"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3737715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9B9459-796F-4929-B817-1C840E83BDAF}"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3918442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9B9459-796F-4929-B817-1C840E83BDAF}"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105171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06429-4AE5-4736-897F-178A30EE71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30A059-078E-4A47-9DA3-BF5E164B1A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5EE9D-24A3-467E-B7BA-BFE1B64356AA}"/>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5" name="Footer Placeholder 4">
            <a:extLst>
              <a:ext uri="{FF2B5EF4-FFF2-40B4-BE49-F238E27FC236}">
                <a16:creationId xmlns:a16="http://schemas.microsoft.com/office/drawing/2014/main" id="{886776AB-5980-43E9-AE04-665F9DCEA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B84D6-EB0B-459C-B0EF-A4FCDE9343BF}"/>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1305421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9B9459-796F-4929-B817-1C840E83BDA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1545595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9B9459-796F-4929-B817-1C840E83BDAF}"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3647426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9B9459-796F-4929-B817-1C840E83BDA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1012230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9B9459-796F-4929-B817-1C840E83BDAF}"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1DE7D-42DB-4A82-AD57-2538DD8349DB}" type="slidenum">
              <a:rPr lang="en-US" smtClean="0"/>
              <a:t>‹#›</a:t>
            </a:fld>
            <a:endParaRPr lang="en-US"/>
          </a:p>
        </p:txBody>
      </p:sp>
    </p:spTree>
    <p:extLst>
      <p:ext uri="{BB962C8B-B14F-4D97-AF65-F5344CB8AC3E}">
        <p14:creationId xmlns:p14="http://schemas.microsoft.com/office/powerpoint/2010/main" val="147169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1D39-4FDD-4314-AB11-46929535A9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E0FB6-D80C-491F-A6F8-988B716470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CAC3E5-BB17-4A8D-B33B-98CBFB4FE7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B46DFD-A943-4FB8-AA8E-B6ABA1E3DE39}"/>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6" name="Footer Placeholder 5">
            <a:extLst>
              <a:ext uri="{FF2B5EF4-FFF2-40B4-BE49-F238E27FC236}">
                <a16:creationId xmlns:a16="http://schemas.microsoft.com/office/drawing/2014/main" id="{51C6D550-B040-4965-9B5B-7573BEB9B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E2B2B-8586-43B2-95A7-9E235AB91674}"/>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14713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2194-B033-401A-BA63-4585021579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709EC0-22E6-42D9-9390-A129F16D79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0F7B4F-AE8B-44C1-9BAE-110D624671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6440-2EB5-4C19-ADA8-8E10185504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3978D-A697-4F05-9D6E-BA96CC0D9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A7B270-8DF7-4D24-85D0-515A24E0B1CD}"/>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8" name="Footer Placeholder 7">
            <a:extLst>
              <a:ext uri="{FF2B5EF4-FFF2-40B4-BE49-F238E27FC236}">
                <a16:creationId xmlns:a16="http://schemas.microsoft.com/office/drawing/2014/main" id="{0ACEC1F3-F3A9-4553-A041-CC475DA7E6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7768AD-9702-4931-A54A-147595F559C3}"/>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382477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46FB-E798-4F41-8B29-EE5726CA8B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97BCF-DB09-4F9F-9B8C-6C186A8EE759}"/>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4" name="Footer Placeholder 3">
            <a:extLst>
              <a:ext uri="{FF2B5EF4-FFF2-40B4-BE49-F238E27FC236}">
                <a16:creationId xmlns:a16="http://schemas.microsoft.com/office/drawing/2014/main" id="{B1FBD3C5-2E7E-479C-A5BD-1DCB72F9B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6B0AE5-0DE9-46AF-AA8C-0BA2346864D5}"/>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4183501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D11F24-83CD-4709-A949-F36D6DA4F95F}"/>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3" name="Footer Placeholder 2">
            <a:extLst>
              <a:ext uri="{FF2B5EF4-FFF2-40B4-BE49-F238E27FC236}">
                <a16:creationId xmlns:a16="http://schemas.microsoft.com/office/drawing/2014/main" id="{61F80C7D-2B23-438E-95BF-D760DCD34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C189FD-9E97-44A0-ADD9-0DBE4EFB76DB}"/>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901969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EA78E-F2E2-4C68-B42D-66275B5CB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BA9755-D4D3-4335-985B-8022B9B9C2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FAC2D-08AC-441F-8A51-3D02C7234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D8881-BF92-476D-A6B3-06950BEFF637}"/>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6" name="Footer Placeholder 5">
            <a:extLst>
              <a:ext uri="{FF2B5EF4-FFF2-40B4-BE49-F238E27FC236}">
                <a16:creationId xmlns:a16="http://schemas.microsoft.com/office/drawing/2014/main" id="{4B49D1D8-4639-4741-8A4C-12F65B036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33BA4-E266-4728-AAE2-7F55DC94C0B3}"/>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2575039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EE75-1D27-4EA4-8141-ADBAF82B7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57AE7A-1FBB-4FC7-80BA-14FE749BD7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929D17-142A-4C28-BABD-E105BA49D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0CE2AD-F186-4E02-8FC9-6198D0868F01}"/>
              </a:ext>
            </a:extLst>
          </p:cNvPr>
          <p:cNvSpPr>
            <a:spLocks noGrp="1"/>
          </p:cNvSpPr>
          <p:nvPr>
            <p:ph type="dt" sz="half" idx="10"/>
          </p:nvPr>
        </p:nvSpPr>
        <p:spPr/>
        <p:txBody>
          <a:bodyPr/>
          <a:lstStyle/>
          <a:p>
            <a:fld id="{FAC0EB10-A63E-4DBB-9184-284F4E7776AD}" type="datetimeFigureOut">
              <a:rPr lang="en-US" smtClean="0"/>
              <a:t>6/23/2021</a:t>
            </a:fld>
            <a:endParaRPr lang="en-US"/>
          </a:p>
        </p:txBody>
      </p:sp>
      <p:sp>
        <p:nvSpPr>
          <p:cNvPr id="6" name="Footer Placeholder 5">
            <a:extLst>
              <a:ext uri="{FF2B5EF4-FFF2-40B4-BE49-F238E27FC236}">
                <a16:creationId xmlns:a16="http://schemas.microsoft.com/office/drawing/2014/main" id="{F0B1A962-0E67-4D36-8DE8-C5BB754BA6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69B4D-2B96-4019-A874-7D403BF2636A}"/>
              </a:ext>
            </a:extLst>
          </p:cNvPr>
          <p:cNvSpPr>
            <a:spLocks noGrp="1"/>
          </p:cNvSpPr>
          <p:nvPr>
            <p:ph type="sldNum" sz="quarter" idx="12"/>
          </p:nvPr>
        </p:nvSpPr>
        <p:spPr/>
        <p:txBody>
          <a:bodyPr/>
          <a:lstStyle/>
          <a:p>
            <a:fld id="{23D00D30-7DB9-4A76-96EE-B1C6EC4338C4}" type="slidenum">
              <a:rPr lang="en-US" smtClean="0"/>
              <a:t>‹#›</a:t>
            </a:fld>
            <a:endParaRPr lang="en-US"/>
          </a:p>
        </p:txBody>
      </p:sp>
    </p:spTree>
    <p:extLst>
      <p:ext uri="{BB962C8B-B14F-4D97-AF65-F5344CB8AC3E}">
        <p14:creationId xmlns:p14="http://schemas.microsoft.com/office/powerpoint/2010/main" val="11490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FE999-9265-4C80-9E03-FC9228295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6E3A3F-D1EA-43F3-B4A3-6CEBCA737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B78D9-73C5-4D61-A758-998D275D80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0EB10-A63E-4DBB-9184-284F4E7776AD}" type="datetimeFigureOut">
              <a:rPr lang="en-US" smtClean="0"/>
              <a:t>6/23/2021</a:t>
            </a:fld>
            <a:endParaRPr lang="en-US"/>
          </a:p>
        </p:txBody>
      </p:sp>
      <p:sp>
        <p:nvSpPr>
          <p:cNvPr id="5" name="Footer Placeholder 4">
            <a:extLst>
              <a:ext uri="{FF2B5EF4-FFF2-40B4-BE49-F238E27FC236}">
                <a16:creationId xmlns:a16="http://schemas.microsoft.com/office/drawing/2014/main" id="{5470D864-863C-49E3-9A50-568D461994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F719B3-FA33-4E0D-A652-42F28918D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00D30-7DB9-4A76-96EE-B1C6EC4338C4}" type="slidenum">
              <a:rPr lang="en-US" smtClean="0"/>
              <a:t>‹#›</a:t>
            </a:fld>
            <a:endParaRPr lang="en-US"/>
          </a:p>
        </p:txBody>
      </p:sp>
    </p:spTree>
    <p:extLst>
      <p:ext uri="{BB962C8B-B14F-4D97-AF65-F5344CB8AC3E}">
        <p14:creationId xmlns:p14="http://schemas.microsoft.com/office/powerpoint/2010/main" val="1152926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19156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B9459-796F-4929-B817-1C840E83BDAF}" type="datetimeFigureOut">
              <a:rPr lang="en-US" smtClean="0"/>
              <a:t>6/23/2021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1DE7D-42DB-4A82-AD57-2538DD8349DB}" type="slidenum">
              <a:rPr lang="en-US" smtClean="0"/>
              <a:t>‹#›</a:t>
            </a:fld>
            <a:endParaRPr lang="en-US"/>
          </a:p>
        </p:txBody>
      </p:sp>
    </p:spTree>
    <p:extLst>
      <p:ext uri="{BB962C8B-B14F-4D97-AF65-F5344CB8AC3E}">
        <p14:creationId xmlns:p14="http://schemas.microsoft.com/office/powerpoint/2010/main" val="3613393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whitenosesyndrome.org/where-is-wns" TargetMode="External"/><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slideLayout" Target="../slideLayouts/slideLayout23.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audio" Target="../media/media11.m4a"/><Relationship Id="rId16" Type="http://schemas.openxmlformats.org/officeDocument/2006/relationships/image" Target="../media/image3.png"/><Relationship Id="rId1" Type="http://schemas.microsoft.com/office/2007/relationships/media" Target="../media/media11.m4a"/><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png"/><Relationship Id="rId4" Type="http://schemas.openxmlformats.org/officeDocument/2006/relationships/notesSlide" Target="../notesSlides/notesSlide11.xml"/><Relationship Id="rId9" Type="http://schemas.openxmlformats.org/officeDocument/2006/relationships/image" Target="../media/image30.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4.xml"/><Relationship Id="rId7" Type="http://schemas.openxmlformats.org/officeDocument/2006/relationships/image" Target="../media/image39.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8.jpeg"/><Relationship Id="rId5" Type="http://schemas.openxmlformats.org/officeDocument/2006/relationships/image" Target="../media/image37.png"/><Relationship Id="rId10"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image" Target="../media/image44.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4.xml"/><Relationship Id="rId7" Type="http://schemas.openxmlformats.org/officeDocument/2006/relationships/image" Target="../media/image4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en.wikipedia.org/wiki/DIKW_pyramid#/media/File:KM_Pyramid_Adaptation.png" TargetMode="External"/><Relationship Id="rId5" Type="http://schemas.openxmlformats.org/officeDocument/2006/relationships/image" Target="../media/image4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seeclickfix.com/issues/4902334-cracked-broken-sidewalks" TargetMode="External"/><Relationship Id="rId3" Type="http://schemas.openxmlformats.org/officeDocument/2006/relationships/slideLayout" Target="../slideLayouts/slideLayout1.xml"/><Relationship Id="rId7" Type="http://schemas.openxmlformats.org/officeDocument/2006/relationships/image" Target="../media/image52.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www.usgs.gov/NWHC" TargetMode="External"/><Relationship Id="rId5" Type="http://schemas.openxmlformats.org/officeDocument/2006/relationships/image" Target="../media/image53.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8.xml"/><Relationship Id="rId7" Type="http://schemas.openxmlformats.org/officeDocument/2006/relationships/image" Target="../media/image13.png"/><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gif"/><Relationship Id="rId11" Type="http://schemas.openxmlformats.org/officeDocument/2006/relationships/hyperlink" Target="https://alaskausfws.medium.com/" TargetMode="External"/><Relationship Id="rId5" Type="http://schemas.openxmlformats.org/officeDocument/2006/relationships/hyperlink" Target="https://www.fws.gov/midwest/InsideR3/December14Story15.htm" TargetMode="External"/><Relationship Id="rId10" Type="http://schemas.openxmlformats.org/officeDocument/2006/relationships/image" Target="../media/image15.jpeg"/><Relationship Id="rId4" Type="http://schemas.openxmlformats.org/officeDocument/2006/relationships/notesSlide" Target="../notesSlides/notesSlide5.xml"/><Relationship Id="rId9" Type="http://schemas.openxmlformats.org/officeDocument/2006/relationships/hyperlink" Target="https://www.opm.gov/healthcare-insurance/healthcare/plan-information/plans/"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digitalmedia.fws.gov/digital/collection/natdiglib/id/203" TargetMode="External"/><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4.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ECC51F-6862-4B01-AC43-C0D42152D1D9}"/>
              </a:ext>
            </a:extLst>
          </p:cNvPr>
          <p:cNvPicPr>
            <a:picLocks noChangeAspect="1"/>
          </p:cNvPicPr>
          <p:nvPr/>
        </p:nvPicPr>
        <p:blipFill>
          <a:blip r:embed="rId6"/>
          <a:stretch>
            <a:fillRect/>
          </a:stretch>
        </p:blipFill>
        <p:spPr>
          <a:xfrm>
            <a:off x="1316321" y="458135"/>
            <a:ext cx="9559357" cy="4627265"/>
          </a:xfrm>
          <a:prstGeom prst="rect">
            <a:avLst/>
          </a:prstGeom>
        </p:spPr>
      </p:pic>
      <p:sp>
        <p:nvSpPr>
          <p:cNvPr id="10" name="Title 3">
            <a:extLst>
              <a:ext uri="{FF2B5EF4-FFF2-40B4-BE49-F238E27FC236}">
                <a16:creationId xmlns:a16="http://schemas.microsoft.com/office/drawing/2014/main" id="{BF2CF51C-8653-4893-ACF0-0E041BC67184}"/>
              </a:ext>
            </a:extLst>
          </p:cNvPr>
          <p:cNvSpPr txBox="1">
            <a:spLocks/>
          </p:cNvSpPr>
          <p:nvPr/>
        </p:nvSpPr>
        <p:spPr>
          <a:xfrm>
            <a:off x="870939" y="4929765"/>
            <a:ext cx="5609222" cy="1363215"/>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rPr>
              <a:t>Making it Count</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rPr>
              <a:t>Keeping it Available</a:t>
            </a:r>
          </a:p>
        </p:txBody>
      </p:sp>
      <p:sp>
        <p:nvSpPr>
          <p:cNvPr id="11" name="Rectangle 10">
            <a:extLst>
              <a:ext uri="{FF2B5EF4-FFF2-40B4-BE49-F238E27FC236}">
                <a16:creationId xmlns:a16="http://schemas.microsoft.com/office/drawing/2014/main" id="{00AABEFB-1422-4FCE-99EB-8F0342155D7D}"/>
              </a:ext>
            </a:extLst>
          </p:cNvPr>
          <p:cNvSpPr/>
          <p:nvPr/>
        </p:nvSpPr>
        <p:spPr>
          <a:xfrm>
            <a:off x="5263895" y="6092955"/>
            <a:ext cx="660796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Wildlife Disease Situational Awareness</a:t>
            </a:r>
          </a:p>
        </p:txBody>
      </p:sp>
      <p:pic>
        <p:nvPicPr>
          <p:cNvPr id="4" name="Audio 3">
            <a:hlinkClick r:id="" action="ppaction://media"/>
            <a:extLst>
              <a:ext uri="{FF2B5EF4-FFF2-40B4-BE49-F238E27FC236}">
                <a16:creationId xmlns:a16="http://schemas.microsoft.com/office/drawing/2014/main" id="{51DD3157-34BE-431D-A575-D75EAC2503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96717803"/>
      </p:ext>
    </p:extLst>
  </p:cSld>
  <p:clrMapOvr>
    <a:masterClrMapping/>
  </p:clrMapOvr>
  <mc:AlternateContent xmlns:mc="http://schemas.openxmlformats.org/markup-compatibility/2006" xmlns:p14="http://schemas.microsoft.com/office/powerpoint/2010/main">
    <mc:Choice Requires="p14">
      <p:transition spd="slow" p14:dur="2000" advTm="39739"/>
    </mc:Choice>
    <mc:Fallback xmlns="">
      <p:transition spd="slow" advTm="3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06FCE-1309-4301-894B-9114C358D1C0}"/>
              </a:ext>
            </a:extLst>
          </p:cNvPr>
          <p:cNvPicPr>
            <a:picLocks noChangeAspect="1"/>
          </p:cNvPicPr>
          <p:nvPr/>
        </p:nvPicPr>
        <p:blipFill>
          <a:blip r:embed="rId5"/>
          <a:stretch>
            <a:fillRect/>
          </a:stretch>
        </p:blipFill>
        <p:spPr>
          <a:xfrm>
            <a:off x="180109" y="68222"/>
            <a:ext cx="12191999" cy="6447692"/>
          </a:xfrm>
          <a:prstGeom prst="rect">
            <a:avLst/>
          </a:prstGeom>
        </p:spPr>
      </p:pic>
      <p:sp>
        <p:nvSpPr>
          <p:cNvPr id="5" name="Rectangle 4">
            <a:extLst>
              <a:ext uri="{FF2B5EF4-FFF2-40B4-BE49-F238E27FC236}">
                <a16:creationId xmlns:a16="http://schemas.microsoft.com/office/drawing/2014/main" id="{C66D17CB-C6D0-4828-A129-8DD942757B31}"/>
              </a:ext>
            </a:extLst>
          </p:cNvPr>
          <p:cNvSpPr/>
          <p:nvPr/>
        </p:nvSpPr>
        <p:spPr>
          <a:xfrm>
            <a:off x="3892034" y="6465244"/>
            <a:ext cx="5068760" cy="369332"/>
          </a:xfrm>
          <a:prstGeom prst="rect">
            <a:avLst/>
          </a:prstGeom>
        </p:spPr>
        <p:txBody>
          <a:bodyPr wrap="none">
            <a:spAutoFit/>
          </a:bodyPr>
          <a:lstStyle/>
          <a:p>
            <a:r>
              <a:rPr lang="en-US" dirty="0">
                <a:hlinkClick r:id="rId6"/>
              </a:rPr>
              <a:t>https://www.whitenosesyndrome.org/where-is-wns</a:t>
            </a:r>
            <a:endParaRPr lang="en-US" dirty="0"/>
          </a:p>
        </p:txBody>
      </p:sp>
      <p:sp>
        <p:nvSpPr>
          <p:cNvPr id="2" name="Rectangle 1">
            <a:extLst>
              <a:ext uri="{FF2B5EF4-FFF2-40B4-BE49-F238E27FC236}">
                <a16:creationId xmlns:a16="http://schemas.microsoft.com/office/drawing/2014/main" id="{0D095DDC-0B8C-4C77-94AC-453B09814980}"/>
              </a:ext>
            </a:extLst>
          </p:cNvPr>
          <p:cNvSpPr/>
          <p:nvPr/>
        </p:nvSpPr>
        <p:spPr>
          <a:xfrm>
            <a:off x="180109" y="6385895"/>
            <a:ext cx="6096000" cy="400110"/>
          </a:xfrm>
          <a:prstGeom prst="rect">
            <a:avLst/>
          </a:prstGeom>
        </p:spPr>
        <p:txBody>
          <a:bodyPr>
            <a:spAutoFit/>
          </a:bodyPr>
          <a:lstStyle/>
          <a:p>
            <a:pPr lvl="0" defTabSz="885825">
              <a:defRPr/>
            </a:pPr>
            <a:r>
              <a:rPr lang="en-US" altLang="en-US" sz="1000" b="1" dirty="0">
                <a:solidFill>
                  <a:prstClr val="black"/>
                </a:solidFill>
                <a:latin typeface="Arial" panose="020B0604020202020204" pitchFamily="34" charset="0"/>
              </a:rPr>
              <a:t>U.S. Department of the Interior</a:t>
            </a:r>
          </a:p>
          <a:p>
            <a:pPr lvl="0" defTabSz="885825">
              <a:defRPr/>
            </a:pPr>
            <a:r>
              <a:rPr lang="en-US" altLang="en-US" sz="1000" b="1" dirty="0">
                <a:solidFill>
                  <a:prstClr val="black"/>
                </a:solidFill>
                <a:latin typeface="Arial" panose="020B0604020202020204" pitchFamily="34" charset="0"/>
              </a:rPr>
              <a:t>U.S. Geological Survey</a:t>
            </a:r>
          </a:p>
        </p:txBody>
      </p:sp>
      <p:pic>
        <p:nvPicPr>
          <p:cNvPr id="3" name="Audio 2">
            <a:hlinkClick r:id="" action="ppaction://media"/>
            <a:extLst>
              <a:ext uri="{FF2B5EF4-FFF2-40B4-BE49-F238E27FC236}">
                <a16:creationId xmlns:a16="http://schemas.microsoft.com/office/drawing/2014/main" id="{5D7B9025-3266-486C-A84A-7218DB244D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8265946"/>
      </p:ext>
    </p:extLst>
  </p:cSld>
  <p:clrMapOvr>
    <a:masterClrMapping/>
  </p:clrMapOvr>
  <mc:AlternateContent xmlns:mc="http://schemas.openxmlformats.org/markup-compatibility/2006" xmlns:p14="http://schemas.microsoft.com/office/powerpoint/2010/main">
    <mc:Choice Requires="p14">
      <p:transition spd="slow" p14:dur="2000" advTm="62100"/>
    </mc:Choice>
    <mc:Fallback xmlns="">
      <p:transition spd="slow" advTm="6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1583167" y="369760"/>
            <a:ext cx="8991600" cy="630274"/>
          </a:xfrm>
          <a:prstGeom prst="rect">
            <a:avLst/>
          </a:prstGeom>
          <a:noFill/>
          <a:ln>
            <a:noFill/>
          </a:ln>
        </p:spPr>
        <p:txBody>
          <a:bodyPr spcFirstLastPara="1" vert="horz" wrap="square" lIns="91425" tIns="45700" rIns="91425" bIns="45700" rtlCol="0" anchor="ctr" anchorCtr="0">
            <a:noAutofit/>
          </a:bodyPr>
          <a:lstStyle/>
          <a:p>
            <a:pPr>
              <a:spcBef>
                <a:spcPts val="0"/>
              </a:spcBef>
              <a:buClr>
                <a:schemeClr val="dk1"/>
              </a:buClr>
            </a:pPr>
            <a:r>
              <a:rPr lang="en-US" sz="3600" dirty="0">
                <a:solidFill>
                  <a:schemeClr val="dk1"/>
                </a:solidFill>
                <a:latin typeface="Calibri"/>
                <a:ea typeface="Calibri"/>
                <a:cs typeface="Calibri"/>
                <a:sym typeface="Calibri"/>
              </a:rPr>
              <a:t>WNS Diagnostics Harmonization</a:t>
            </a:r>
            <a:br>
              <a:rPr lang="en-US" sz="3600" dirty="0">
                <a:solidFill>
                  <a:schemeClr val="dk1"/>
                </a:solidFill>
                <a:latin typeface="Calibri"/>
                <a:ea typeface="Calibri"/>
                <a:cs typeface="Calibri"/>
                <a:sym typeface="Calibri"/>
              </a:rPr>
            </a:br>
            <a:endParaRPr lang="en-US" sz="3600" dirty="0">
              <a:solidFill>
                <a:schemeClr val="dk1"/>
              </a:solidFill>
              <a:latin typeface="Calibri"/>
              <a:ea typeface="Calibri"/>
              <a:cs typeface="Calibri"/>
              <a:sym typeface="Calibri"/>
            </a:endParaRPr>
          </a:p>
        </p:txBody>
      </p:sp>
      <p:pic>
        <p:nvPicPr>
          <p:cNvPr id="4" name="Picture 4">
            <a:extLst>
              <a:ext uri="{FF2B5EF4-FFF2-40B4-BE49-F238E27FC236}">
                <a16:creationId xmlns:a16="http://schemas.microsoft.com/office/drawing/2014/main" id="{CF63B97B-9CC4-4F35-B785-855F239198A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26351" y="1053334"/>
            <a:ext cx="2483493" cy="21343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B172B3-4A00-4BBF-A056-BF76EF3D96AC}"/>
              </a:ext>
            </a:extLst>
          </p:cNvPr>
          <p:cNvSpPr txBox="1"/>
          <p:nvPr/>
        </p:nvSpPr>
        <p:spPr>
          <a:xfrm>
            <a:off x="2101287" y="3230904"/>
            <a:ext cx="1676400" cy="215444"/>
          </a:xfrm>
          <a:prstGeom prst="rect">
            <a:avLst/>
          </a:prstGeom>
          <a:noFill/>
        </p:spPr>
        <p:txBody>
          <a:bodyPr wrap="square" rtlCol="0">
            <a:spAutoFit/>
          </a:bodyPr>
          <a:lstStyle/>
          <a:p>
            <a:pPr defTabSz="457200"/>
            <a:r>
              <a:rPr lang="en-US" sz="800" b="1" dirty="0">
                <a:solidFill>
                  <a:prstClr val="black"/>
                </a:solidFill>
                <a:latin typeface="Calibri" panose="020F0502020204030204"/>
              </a:rPr>
              <a:t>Photo by David </a:t>
            </a:r>
            <a:r>
              <a:rPr lang="en-US" sz="800" b="1" dirty="0" err="1">
                <a:solidFill>
                  <a:prstClr val="black"/>
                </a:solidFill>
                <a:latin typeface="Calibri" panose="020F0502020204030204"/>
              </a:rPr>
              <a:t>Blehert</a:t>
            </a:r>
            <a:endParaRPr lang="en-US" sz="800" b="1" dirty="0">
              <a:solidFill>
                <a:prstClr val="black"/>
              </a:solidFill>
              <a:latin typeface="Calibri" panose="020F0502020204030204"/>
            </a:endParaRPr>
          </a:p>
        </p:txBody>
      </p:sp>
      <p:pic>
        <p:nvPicPr>
          <p:cNvPr id="6" name="Picture 2" descr="Image: Brown Bat with Fungus">
            <a:extLst>
              <a:ext uri="{FF2B5EF4-FFF2-40B4-BE49-F238E27FC236}">
                <a16:creationId xmlns:a16="http://schemas.microsoft.com/office/drawing/2014/main" id="{D30D8128-8F48-478A-8C82-39ECA7906B7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6985" b="7616"/>
          <a:stretch/>
        </p:blipFill>
        <p:spPr bwMode="auto">
          <a:xfrm>
            <a:off x="6385886" y="1036587"/>
            <a:ext cx="3011791" cy="2115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3E3BE8-A94F-43BC-88B4-67383CB76DC3}"/>
              </a:ext>
            </a:extLst>
          </p:cNvPr>
          <p:cNvSpPr txBox="1"/>
          <p:nvPr/>
        </p:nvSpPr>
        <p:spPr>
          <a:xfrm>
            <a:off x="6343263" y="3193521"/>
            <a:ext cx="2460333" cy="215444"/>
          </a:xfrm>
          <a:prstGeom prst="rect">
            <a:avLst/>
          </a:prstGeom>
          <a:noFill/>
        </p:spPr>
        <p:txBody>
          <a:bodyPr wrap="square" rtlCol="0">
            <a:spAutoFit/>
          </a:bodyPr>
          <a:lstStyle/>
          <a:p>
            <a:pPr defTabSz="457200"/>
            <a:r>
              <a:rPr lang="en-US" sz="800" b="1" dirty="0">
                <a:solidFill>
                  <a:prstClr val="black"/>
                </a:solidFill>
                <a:latin typeface="Calibri" panose="020F0502020204030204"/>
              </a:rPr>
              <a:t>Photo by Al Hicks</a:t>
            </a:r>
          </a:p>
        </p:txBody>
      </p:sp>
      <p:sp>
        <p:nvSpPr>
          <p:cNvPr id="10" name="Shape 89">
            <a:extLst>
              <a:ext uri="{FF2B5EF4-FFF2-40B4-BE49-F238E27FC236}">
                <a16:creationId xmlns:a16="http://schemas.microsoft.com/office/drawing/2014/main" id="{B156D28A-9939-4712-9F2F-1B250B85E872}"/>
              </a:ext>
            </a:extLst>
          </p:cNvPr>
          <p:cNvSpPr txBox="1">
            <a:spLocks noGrp="1"/>
          </p:cNvSpPr>
          <p:nvPr>
            <p:ph type="subTitle" idx="1"/>
          </p:nvPr>
        </p:nvSpPr>
        <p:spPr>
          <a:xfrm>
            <a:off x="2101287" y="630405"/>
            <a:ext cx="8222580" cy="476788"/>
          </a:xfrm>
          <a:prstGeom prst="rect">
            <a:avLst/>
          </a:prstGeom>
          <a:noFill/>
          <a:ln>
            <a:noFill/>
          </a:ln>
        </p:spPr>
        <p:txBody>
          <a:bodyPr spcFirstLastPara="1" vert="horz" wrap="square" lIns="91425" tIns="45700" rIns="91425" bIns="45700" rtlCol="0" anchor="t" anchorCtr="0">
            <a:noAutofit/>
          </a:bodyPr>
          <a:lstStyle/>
          <a:p>
            <a:pPr>
              <a:spcBef>
                <a:spcPts val="0"/>
              </a:spcBef>
              <a:buClr>
                <a:srgbClr val="888888"/>
              </a:buClr>
            </a:pPr>
            <a:r>
              <a:rPr lang="en-US" sz="1600" dirty="0"/>
              <a:t>Katrina Alger, David </a:t>
            </a:r>
            <a:r>
              <a:rPr lang="en-US" sz="1600" dirty="0" err="1"/>
              <a:t>Blehert</a:t>
            </a:r>
            <a:r>
              <a:rPr lang="en-US" sz="1600" dirty="0"/>
              <a:t>, Anne </a:t>
            </a:r>
            <a:r>
              <a:rPr lang="en-US" sz="1600" dirty="0" err="1"/>
              <a:t>Ballman</a:t>
            </a:r>
            <a:r>
              <a:rPr lang="en-US" sz="1600" dirty="0"/>
              <a:t>, Jeffrey Lorch, Katherine </a:t>
            </a:r>
            <a:r>
              <a:rPr lang="en-US" sz="1600" dirty="0" err="1"/>
              <a:t>Richgels</a:t>
            </a:r>
            <a:r>
              <a:rPr lang="en-US" sz="1600" dirty="0"/>
              <a:t>, and Evan Grant</a:t>
            </a:r>
          </a:p>
          <a:p>
            <a:pPr>
              <a:spcBef>
                <a:spcPts val="0"/>
              </a:spcBef>
              <a:buClr>
                <a:srgbClr val="888888"/>
              </a:buClr>
            </a:pPr>
            <a:endParaRPr lang="en-US" dirty="0">
              <a:solidFill>
                <a:schemeClr val="tx1"/>
              </a:solidFill>
            </a:endParaRPr>
          </a:p>
        </p:txBody>
      </p:sp>
      <p:pic>
        <p:nvPicPr>
          <p:cNvPr id="11" name="Picture 10">
            <a:extLst>
              <a:ext uri="{FF2B5EF4-FFF2-40B4-BE49-F238E27FC236}">
                <a16:creationId xmlns:a16="http://schemas.microsoft.com/office/drawing/2014/main" id="{48942EAC-B5F1-409D-B808-CBAEF4799F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3558" y="5830001"/>
            <a:ext cx="2184435" cy="934323"/>
          </a:xfrm>
          <a:prstGeom prst="rect">
            <a:avLst/>
          </a:prstGeom>
          <a:ln>
            <a:noFill/>
          </a:ln>
        </p:spPr>
      </p:pic>
      <p:pic>
        <p:nvPicPr>
          <p:cNvPr id="13" name="Picture 12">
            <a:extLst>
              <a:ext uri="{FF2B5EF4-FFF2-40B4-BE49-F238E27FC236}">
                <a16:creationId xmlns:a16="http://schemas.microsoft.com/office/drawing/2014/main" id="{7579C44B-552E-41A8-B25B-DA23A215D81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8626" y="4943962"/>
            <a:ext cx="2184435" cy="873772"/>
          </a:xfrm>
          <a:prstGeom prst="rect">
            <a:avLst/>
          </a:prstGeom>
          <a:ln>
            <a:noFill/>
          </a:ln>
        </p:spPr>
      </p:pic>
      <p:pic>
        <p:nvPicPr>
          <p:cNvPr id="12" name="Picture 11">
            <a:extLst>
              <a:ext uri="{FF2B5EF4-FFF2-40B4-BE49-F238E27FC236}">
                <a16:creationId xmlns:a16="http://schemas.microsoft.com/office/drawing/2014/main" id="{6BA35175-ED53-4B0A-BC60-89B40E8626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08700" y="4415820"/>
            <a:ext cx="1323980" cy="1323980"/>
          </a:xfrm>
          <a:prstGeom prst="rect">
            <a:avLst/>
          </a:prstGeom>
          <a:ln>
            <a:noFill/>
          </a:ln>
        </p:spPr>
      </p:pic>
      <p:pic>
        <p:nvPicPr>
          <p:cNvPr id="2" name="Picture 1">
            <a:extLst>
              <a:ext uri="{FF2B5EF4-FFF2-40B4-BE49-F238E27FC236}">
                <a16:creationId xmlns:a16="http://schemas.microsoft.com/office/drawing/2014/main" id="{D45CED6A-584C-41CD-8593-0608C93D268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14256" b="19775"/>
          <a:stretch/>
        </p:blipFill>
        <p:spPr>
          <a:xfrm>
            <a:off x="9920322" y="4216225"/>
            <a:ext cx="1676400" cy="1524934"/>
          </a:xfrm>
          <a:prstGeom prst="rect">
            <a:avLst/>
          </a:prstGeom>
          <a:ln>
            <a:noFill/>
          </a:ln>
        </p:spPr>
      </p:pic>
      <p:sp>
        <p:nvSpPr>
          <p:cNvPr id="19" name="TextBox 18">
            <a:extLst>
              <a:ext uri="{FF2B5EF4-FFF2-40B4-BE49-F238E27FC236}">
                <a16:creationId xmlns:a16="http://schemas.microsoft.com/office/drawing/2014/main" id="{857CAEB7-C6BB-4002-97E6-20830C3621F8}"/>
              </a:ext>
            </a:extLst>
          </p:cNvPr>
          <p:cNvSpPr txBox="1"/>
          <p:nvPr/>
        </p:nvSpPr>
        <p:spPr>
          <a:xfrm>
            <a:off x="3055775" y="3536646"/>
            <a:ext cx="5443411" cy="584775"/>
          </a:xfrm>
          <a:prstGeom prst="rect">
            <a:avLst/>
          </a:prstGeom>
          <a:noFill/>
        </p:spPr>
        <p:txBody>
          <a:bodyPr wrap="square" rtlCol="0">
            <a:spAutoFit/>
          </a:bodyPr>
          <a:lstStyle/>
          <a:p>
            <a:pPr algn="ctr" defTabSz="457200"/>
            <a:r>
              <a:rPr lang="en-US" sz="3200" b="1" dirty="0">
                <a:solidFill>
                  <a:prstClr val="black"/>
                </a:solidFill>
                <a:latin typeface="Calibri" panose="020F0502020204030204"/>
              </a:rPr>
              <a:t>In close collaboration with:</a:t>
            </a:r>
          </a:p>
        </p:txBody>
      </p:sp>
      <p:pic>
        <p:nvPicPr>
          <p:cNvPr id="3" name="Picture 2">
            <a:extLst>
              <a:ext uri="{FF2B5EF4-FFF2-40B4-BE49-F238E27FC236}">
                <a16:creationId xmlns:a16="http://schemas.microsoft.com/office/drawing/2014/main" id="{4A28CDF4-929F-4510-B027-4E974C40D3E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506" t="6945" r="8537" b="10218"/>
          <a:stretch/>
        </p:blipFill>
        <p:spPr>
          <a:xfrm>
            <a:off x="4888597" y="4380107"/>
            <a:ext cx="1323980" cy="1338199"/>
          </a:xfrm>
          <a:prstGeom prst="rect">
            <a:avLst/>
          </a:prstGeom>
          <a:ln>
            <a:noFill/>
          </a:ln>
        </p:spPr>
      </p:pic>
      <p:pic>
        <p:nvPicPr>
          <p:cNvPr id="1026" name="Picture 2" descr="SCWDS BRIEFS">
            <a:extLst>
              <a:ext uri="{FF2B5EF4-FFF2-40B4-BE49-F238E27FC236}">
                <a16:creationId xmlns:a16="http://schemas.microsoft.com/office/drawing/2014/main" id="{587310C0-8DF8-40C1-AF81-683BADF4DEE5}"/>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293984" y="4380337"/>
            <a:ext cx="1392703" cy="133796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020444-52BD-4054-A141-2BCA2A4DD636}"/>
              </a:ext>
            </a:extLst>
          </p:cNvPr>
          <p:cNvPicPr>
            <a:picLocks noChangeAspect="1"/>
          </p:cNvPicPr>
          <p:nvPr/>
        </p:nvPicPr>
        <p:blipFill>
          <a:blip r:embed="rId13"/>
          <a:stretch>
            <a:fillRect/>
          </a:stretch>
        </p:blipFill>
        <p:spPr>
          <a:xfrm>
            <a:off x="7530239" y="5945415"/>
            <a:ext cx="2698205" cy="703493"/>
          </a:xfrm>
          <a:prstGeom prst="rect">
            <a:avLst/>
          </a:prstGeom>
          <a:ln>
            <a:solidFill>
              <a:schemeClr val="tx1"/>
            </a:solidFill>
          </a:ln>
        </p:spPr>
      </p:pic>
      <p:pic>
        <p:nvPicPr>
          <p:cNvPr id="15" name="Picture 14">
            <a:extLst>
              <a:ext uri="{FF2B5EF4-FFF2-40B4-BE49-F238E27FC236}">
                <a16:creationId xmlns:a16="http://schemas.microsoft.com/office/drawing/2014/main" id="{B360D1D6-5DAC-4EF6-8FF2-8F5C73B7D254}"/>
              </a:ext>
            </a:extLst>
          </p:cNvPr>
          <p:cNvPicPr>
            <a:picLocks noChangeAspect="1"/>
          </p:cNvPicPr>
          <p:nvPr/>
        </p:nvPicPr>
        <p:blipFill>
          <a:blip r:embed="rId14"/>
          <a:stretch>
            <a:fillRect/>
          </a:stretch>
        </p:blipFill>
        <p:spPr>
          <a:xfrm>
            <a:off x="6385886" y="4346904"/>
            <a:ext cx="1119430" cy="1459736"/>
          </a:xfrm>
          <a:prstGeom prst="rect">
            <a:avLst/>
          </a:prstGeom>
          <a:ln>
            <a:noFill/>
          </a:ln>
        </p:spPr>
      </p:pic>
      <p:pic>
        <p:nvPicPr>
          <p:cNvPr id="1028" name="Picture 4" descr="A New KSU Logo - News">
            <a:extLst>
              <a:ext uri="{FF2B5EF4-FFF2-40B4-BE49-F238E27FC236}">
                <a16:creationId xmlns:a16="http://schemas.microsoft.com/office/drawing/2014/main" id="{3D315CEA-E421-4A19-ACB4-7EB3AEC3575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458752" y="5982319"/>
            <a:ext cx="2886538" cy="74719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521E181-9438-4E0A-B1CF-34C228BF6F9A}"/>
              </a:ext>
            </a:extLst>
          </p:cNvPr>
          <p:cNvSpPr/>
          <p:nvPr/>
        </p:nvSpPr>
        <p:spPr>
          <a:xfrm>
            <a:off x="84680" y="6393379"/>
            <a:ext cx="6096000" cy="400110"/>
          </a:xfrm>
          <a:prstGeom prst="rect">
            <a:avLst/>
          </a:prstGeom>
        </p:spPr>
        <p:txBody>
          <a:bodyPr>
            <a:spAutoFit/>
          </a:bodyPr>
          <a:lstStyle/>
          <a:p>
            <a:pPr lvl="0">
              <a:defRPr/>
            </a:pPr>
            <a:r>
              <a:rPr lang="en-US" altLang="en-US" sz="1000" b="1" dirty="0">
                <a:solidFill>
                  <a:prstClr val="black"/>
                </a:solidFill>
                <a:latin typeface="Arial" panose="020B0604020202020204" pitchFamily="34" charset="0"/>
                <a:cs typeface="Arial" panose="020B0604020202020204" pitchFamily="34" charset="0"/>
              </a:rPr>
              <a:t>U.S. Department of the Interior</a:t>
            </a:r>
          </a:p>
          <a:p>
            <a:pPr lvl="0">
              <a:defRPr/>
            </a:pPr>
            <a:r>
              <a:rPr lang="en-US" altLang="en-US" sz="1000" b="1" dirty="0">
                <a:solidFill>
                  <a:prstClr val="black"/>
                </a:solidFill>
                <a:latin typeface="Arial" panose="020B0604020202020204" pitchFamily="34" charset="0"/>
                <a:cs typeface="Arial" panose="020B0604020202020204" pitchFamily="34" charset="0"/>
              </a:rPr>
              <a:t>U.S. Geological Survey</a:t>
            </a:r>
          </a:p>
        </p:txBody>
      </p:sp>
      <p:pic>
        <p:nvPicPr>
          <p:cNvPr id="9" name="Audio 8">
            <a:hlinkClick r:id="" action="ppaction://media"/>
            <a:extLst>
              <a:ext uri="{FF2B5EF4-FFF2-40B4-BE49-F238E27FC236}">
                <a16:creationId xmlns:a16="http://schemas.microsoft.com/office/drawing/2014/main" id="{AFAF9AD7-B5A4-4650-BAD2-7F0C8BC3278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86"/>
    </mc:Choice>
    <mc:Fallback xmlns="">
      <p:transition spd="slow" advTm="26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E02585E-3250-41C5-9F64-9F6148A72377}"/>
              </a:ext>
            </a:extLst>
          </p:cNvPr>
          <p:cNvGrpSpPr/>
          <p:nvPr/>
        </p:nvGrpSpPr>
        <p:grpSpPr>
          <a:xfrm>
            <a:off x="1986811" y="160091"/>
            <a:ext cx="8931659" cy="3514047"/>
            <a:chOff x="212341" y="287090"/>
            <a:chExt cx="8931659" cy="3514047"/>
          </a:xfrm>
        </p:grpSpPr>
        <p:pic>
          <p:nvPicPr>
            <p:cNvPr id="6" name="Picture 5">
              <a:extLst>
                <a:ext uri="{FF2B5EF4-FFF2-40B4-BE49-F238E27FC236}">
                  <a16:creationId xmlns:a16="http://schemas.microsoft.com/office/drawing/2014/main" id="{6ECC2FE0-AA56-4C4D-9788-C0C916602478}"/>
                </a:ext>
              </a:extLst>
            </p:cNvPr>
            <p:cNvPicPr>
              <a:picLocks noChangeAspect="1"/>
            </p:cNvPicPr>
            <p:nvPr/>
          </p:nvPicPr>
          <p:blipFill>
            <a:blip r:embed="rId5"/>
            <a:stretch>
              <a:fillRect/>
            </a:stretch>
          </p:blipFill>
          <p:spPr>
            <a:xfrm>
              <a:off x="212341" y="487145"/>
              <a:ext cx="8559519" cy="3313992"/>
            </a:xfrm>
            <a:prstGeom prst="rect">
              <a:avLst/>
            </a:prstGeom>
            <a:ln>
              <a:noFill/>
            </a:ln>
          </p:spPr>
        </p:pic>
        <p:sp>
          <p:nvSpPr>
            <p:cNvPr id="7" name="TextBox 6">
              <a:extLst>
                <a:ext uri="{FF2B5EF4-FFF2-40B4-BE49-F238E27FC236}">
                  <a16:creationId xmlns:a16="http://schemas.microsoft.com/office/drawing/2014/main" id="{A3DB4E96-8AAD-4009-8228-343DD8DD0F3E}"/>
                </a:ext>
              </a:extLst>
            </p:cNvPr>
            <p:cNvSpPr txBox="1"/>
            <p:nvPr/>
          </p:nvSpPr>
          <p:spPr>
            <a:xfrm>
              <a:off x="5596959" y="287090"/>
              <a:ext cx="3547041" cy="200055"/>
            </a:xfrm>
            <a:prstGeom prst="rect">
              <a:avLst/>
            </a:prstGeom>
            <a:noFill/>
          </p:spPr>
          <p:txBody>
            <a:bodyPr wrap="square" rtlCol="0">
              <a:spAutoFit/>
            </a:bodyPr>
            <a:lstStyle/>
            <a:p>
              <a:pPr defTabSz="457200"/>
              <a:r>
                <a:rPr lang="en-US" sz="700" b="1" dirty="0">
                  <a:solidFill>
                    <a:prstClr val="black"/>
                  </a:solidFill>
                  <a:latin typeface="Calibri" panose="020F0502020204030204"/>
                </a:rPr>
                <a:t>https://www.aacc.org/health-and-science-policy/advocacy/harmonization</a:t>
              </a:r>
            </a:p>
          </p:txBody>
        </p:sp>
      </p:grpSp>
      <p:pic>
        <p:nvPicPr>
          <p:cNvPr id="18" name="Picture 17">
            <a:extLst>
              <a:ext uri="{FF2B5EF4-FFF2-40B4-BE49-F238E27FC236}">
                <a16:creationId xmlns:a16="http://schemas.microsoft.com/office/drawing/2014/main" id="{2A1863E9-1AF1-4175-880C-2061AA62C3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2387" y="3003789"/>
            <a:ext cx="4823524" cy="3617643"/>
          </a:xfrm>
          <a:prstGeom prst="rect">
            <a:avLst/>
          </a:prstGeom>
        </p:spPr>
      </p:pic>
      <p:sp>
        <p:nvSpPr>
          <p:cNvPr id="19" name="TextBox 18">
            <a:extLst>
              <a:ext uri="{FF2B5EF4-FFF2-40B4-BE49-F238E27FC236}">
                <a16:creationId xmlns:a16="http://schemas.microsoft.com/office/drawing/2014/main" id="{950D0E11-4FEE-4528-B1E4-CE6055529A60}"/>
              </a:ext>
            </a:extLst>
          </p:cNvPr>
          <p:cNvSpPr txBox="1"/>
          <p:nvPr/>
        </p:nvSpPr>
        <p:spPr>
          <a:xfrm>
            <a:off x="7874198" y="6621431"/>
            <a:ext cx="1798403" cy="215444"/>
          </a:xfrm>
          <a:prstGeom prst="rect">
            <a:avLst/>
          </a:prstGeom>
          <a:noFill/>
        </p:spPr>
        <p:txBody>
          <a:bodyPr wrap="square" rtlCol="0">
            <a:spAutoFit/>
          </a:bodyPr>
          <a:lstStyle/>
          <a:p>
            <a:pPr defTabSz="457200"/>
            <a:r>
              <a:rPr lang="en-US" sz="800" b="1" dirty="0">
                <a:solidFill>
                  <a:prstClr val="black"/>
                </a:solidFill>
                <a:latin typeface="Calibri" panose="020F0502020204030204"/>
              </a:rPr>
              <a:t>Photo: Paul </a:t>
            </a:r>
            <a:r>
              <a:rPr lang="en-US" sz="800" b="1" dirty="0" err="1">
                <a:solidFill>
                  <a:prstClr val="black"/>
                </a:solidFill>
                <a:latin typeface="Calibri" panose="020F0502020204030204"/>
              </a:rPr>
              <a:t>Cryan</a:t>
            </a:r>
            <a:r>
              <a:rPr lang="en-US" sz="800" b="1" dirty="0">
                <a:solidFill>
                  <a:prstClr val="black"/>
                </a:solidFill>
                <a:latin typeface="Calibri" panose="020F0502020204030204"/>
              </a:rPr>
              <a:t>, USGS</a:t>
            </a:r>
          </a:p>
        </p:txBody>
      </p:sp>
      <p:pic>
        <p:nvPicPr>
          <p:cNvPr id="20" name="Picture 8" descr="IMG_0382">
            <a:extLst>
              <a:ext uri="{FF2B5EF4-FFF2-40B4-BE49-F238E27FC236}">
                <a16:creationId xmlns:a16="http://schemas.microsoft.com/office/drawing/2014/main" id="{6A0193D8-E7B6-457C-A3A7-12CFC21E45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260" r="8146" b="-2"/>
          <a:stretch/>
        </p:blipFill>
        <p:spPr bwMode="auto">
          <a:xfrm>
            <a:off x="2019547" y="3001920"/>
            <a:ext cx="4275442" cy="36195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25C2D78-4BC4-4BF7-AF9C-2E2A27D04939}"/>
              </a:ext>
            </a:extLst>
          </p:cNvPr>
          <p:cNvSpPr/>
          <p:nvPr/>
        </p:nvSpPr>
        <p:spPr>
          <a:xfrm>
            <a:off x="859060" y="2659003"/>
            <a:ext cx="1136286" cy="1015135"/>
          </a:xfrm>
          <a:prstGeom prst="rect">
            <a:avLst/>
          </a:prstGeom>
          <a:solidFill>
            <a:srgbClr val="F0C3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6600" b="1" dirty="0">
                <a:solidFill>
                  <a:sysClr val="windowText" lastClr="000000"/>
                </a:solidFill>
                <a:latin typeface="Calibri" panose="020F0502020204030204"/>
              </a:rPr>
              <a:t>?</a:t>
            </a:r>
          </a:p>
        </p:txBody>
      </p:sp>
      <p:grpSp>
        <p:nvGrpSpPr>
          <p:cNvPr id="16" name="Group 15">
            <a:extLst>
              <a:ext uri="{FF2B5EF4-FFF2-40B4-BE49-F238E27FC236}">
                <a16:creationId xmlns:a16="http://schemas.microsoft.com/office/drawing/2014/main" id="{5EBFF074-4D41-404B-9D0B-771C9C7E06B0}"/>
              </a:ext>
            </a:extLst>
          </p:cNvPr>
          <p:cNvGrpSpPr/>
          <p:nvPr/>
        </p:nvGrpSpPr>
        <p:grpSpPr>
          <a:xfrm>
            <a:off x="10585002" y="2424869"/>
            <a:ext cx="1115847" cy="1015135"/>
            <a:chOff x="4836958" y="3017660"/>
            <a:chExt cx="1181100" cy="1010017"/>
          </a:xfrm>
        </p:grpSpPr>
        <p:sp>
          <p:nvSpPr>
            <p:cNvPr id="13" name="Rectangle 12">
              <a:extLst>
                <a:ext uri="{FF2B5EF4-FFF2-40B4-BE49-F238E27FC236}">
                  <a16:creationId xmlns:a16="http://schemas.microsoft.com/office/drawing/2014/main" id="{6B5A82DE-B4F5-4976-AA5C-4B5283D12FE6}"/>
                </a:ext>
              </a:extLst>
            </p:cNvPr>
            <p:cNvSpPr/>
            <p:nvPr/>
          </p:nvSpPr>
          <p:spPr>
            <a:xfrm>
              <a:off x="4836958" y="3017660"/>
              <a:ext cx="1181100" cy="1010017"/>
            </a:xfrm>
            <a:prstGeom prst="rect">
              <a:avLst/>
            </a:prstGeom>
            <a:solidFill>
              <a:srgbClr val="5EB2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600" b="1" dirty="0">
                <a:solidFill>
                  <a:sysClr val="windowText" lastClr="000000"/>
                </a:solidFill>
                <a:latin typeface="Calibri" panose="020F0502020204030204"/>
              </a:endParaRPr>
            </a:p>
          </p:txBody>
        </p:sp>
        <p:pic>
          <p:nvPicPr>
            <p:cNvPr id="15" name="Graphic 14" descr="Checkmark">
              <a:extLst>
                <a:ext uri="{FF2B5EF4-FFF2-40B4-BE49-F238E27FC236}">
                  <a16:creationId xmlns:a16="http://schemas.microsoft.com/office/drawing/2014/main" id="{E6E60382-2D77-48E4-BBC7-1F0D05F2D0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192796">
              <a:off x="4970308" y="3050975"/>
              <a:ext cx="914400" cy="914400"/>
            </a:xfrm>
            <a:prstGeom prst="rect">
              <a:avLst/>
            </a:prstGeom>
          </p:spPr>
        </p:pic>
      </p:grpSp>
      <p:sp>
        <p:nvSpPr>
          <p:cNvPr id="3" name="TextBox 2">
            <a:extLst>
              <a:ext uri="{FF2B5EF4-FFF2-40B4-BE49-F238E27FC236}">
                <a16:creationId xmlns:a16="http://schemas.microsoft.com/office/drawing/2014/main" id="{120E999E-0517-421E-AA5B-B5DD7F84A5F5}"/>
              </a:ext>
            </a:extLst>
          </p:cNvPr>
          <p:cNvSpPr txBox="1"/>
          <p:nvPr/>
        </p:nvSpPr>
        <p:spPr>
          <a:xfrm>
            <a:off x="2519399" y="6621431"/>
            <a:ext cx="1798403" cy="215444"/>
          </a:xfrm>
          <a:prstGeom prst="rect">
            <a:avLst/>
          </a:prstGeom>
          <a:noFill/>
        </p:spPr>
        <p:txBody>
          <a:bodyPr wrap="square" rtlCol="0">
            <a:spAutoFit/>
          </a:bodyPr>
          <a:lstStyle/>
          <a:p>
            <a:r>
              <a:rPr lang="en-US" sz="800" dirty="0"/>
              <a:t>Photo: Kimberli</a:t>
            </a:r>
            <a:r>
              <a:rPr lang="en-US" sz="500" dirty="0"/>
              <a:t> </a:t>
            </a:r>
            <a:r>
              <a:rPr lang="en-US" sz="800" dirty="0"/>
              <a:t>Miller USGS</a:t>
            </a:r>
          </a:p>
        </p:txBody>
      </p:sp>
      <p:sp>
        <p:nvSpPr>
          <p:cNvPr id="4" name="Rectangle 3">
            <a:extLst>
              <a:ext uri="{FF2B5EF4-FFF2-40B4-BE49-F238E27FC236}">
                <a16:creationId xmlns:a16="http://schemas.microsoft.com/office/drawing/2014/main" id="{C7773608-EBB2-4860-A7AD-5E837135C1E5}"/>
              </a:ext>
            </a:extLst>
          </p:cNvPr>
          <p:cNvSpPr/>
          <p:nvPr/>
        </p:nvSpPr>
        <p:spPr>
          <a:xfrm>
            <a:off x="0" y="6436765"/>
            <a:ext cx="6096000" cy="400110"/>
          </a:xfrm>
          <a:prstGeom prst="rect">
            <a:avLst/>
          </a:prstGeom>
        </p:spPr>
        <p:txBody>
          <a:bodyPr>
            <a:spAutoFit/>
          </a:bodyPr>
          <a:lstStyle/>
          <a:p>
            <a:pPr lvl="0">
              <a:defRPr/>
            </a:pPr>
            <a:r>
              <a:rPr lang="en-US" altLang="en-US" sz="1000" b="1" dirty="0">
                <a:solidFill>
                  <a:prstClr val="black"/>
                </a:solidFill>
                <a:latin typeface="Arial" panose="020B0604020202020204" pitchFamily="34" charset="0"/>
                <a:cs typeface="Arial" panose="020B0604020202020204" pitchFamily="34" charset="0"/>
              </a:rPr>
              <a:t>U.S. Department of the Interior</a:t>
            </a:r>
          </a:p>
          <a:p>
            <a:pPr lvl="0">
              <a:defRPr/>
            </a:pPr>
            <a:r>
              <a:rPr lang="en-US" altLang="en-US" sz="1000" b="1" dirty="0">
                <a:solidFill>
                  <a:prstClr val="black"/>
                </a:solidFill>
                <a:latin typeface="Arial" panose="020B0604020202020204" pitchFamily="34" charset="0"/>
                <a:cs typeface="Arial" panose="020B0604020202020204" pitchFamily="34" charset="0"/>
              </a:rPr>
              <a:t>U.S. Geological Survey</a:t>
            </a:r>
          </a:p>
        </p:txBody>
      </p:sp>
      <p:pic>
        <p:nvPicPr>
          <p:cNvPr id="2" name="Audio 1">
            <a:hlinkClick r:id="" action="ppaction://media"/>
            <a:extLst>
              <a:ext uri="{FF2B5EF4-FFF2-40B4-BE49-F238E27FC236}">
                <a16:creationId xmlns:a16="http://schemas.microsoft.com/office/drawing/2014/main" id="{862351B3-9D64-42E9-9F9C-F79AC23453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90602617"/>
      </p:ext>
    </p:extLst>
  </p:cSld>
  <p:clrMapOvr>
    <a:masterClrMapping/>
  </p:clrMapOvr>
  <mc:AlternateContent xmlns:mc="http://schemas.openxmlformats.org/markup-compatibility/2006" xmlns:p14="http://schemas.microsoft.com/office/powerpoint/2010/main">
    <mc:Choice Requires="p14">
      <p:transition spd="slow" p14:dur="2000" advTm="113927"/>
    </mc:Choice>
    <mc:Fallback xmlns="">
      <p:transition spd="slow" advTm="113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4A70FC-2FA5-45D3-964F-DCF50973F511}"/>
              </a:ext>
            </a:extLst>
          </p:cNvPr>
          <p:cNvPicPr>
            <a:picLocks noChangeAspect="1"/>
          </p:cNvPicPr>
          <p:nvPr/>
        </p:nvPicPr>
        <p:blipFill>
          <a:blip r:embed="rId5"/>
          <a:stretch>
            <a:fillRect/>
          </a:stretch>
        </p:blipFill>
        <p:spPr>
          <a:xfrm>
            <a:off x="2197141" y="1156360"/>
            <a:ext cx="7797719" cy="5624720"/>
          </a:xfrm>
          <a:prstGeom prst="rect">
            <a:avLst/>
          </a:prstGeom>
          <a:ln>
            <a:noFill/>
          </a:ln>
        </p:spPr>
      </p:pic>
      <p:pic>
        <p:nvPicPr>
          <p:cNvPr id="3" name="Picture 2" descr="https://www.incimages.com/uploaded_files/image/970x450/getty_506903004_200013332000928076_348061.jpg">
            <a:extLst>
              <a:ext uri="{FF2B5EF4-FFF2-40B4-BE49-F238E27FC236}">
                <a16:creationId xmlns:a16="http://schemas.microsoft.com/office/drawing/2014/main" id="{37B4151E-8FCE-4D85-B319-50EF1B1811D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9434" r="13208"/>
          <a:stretch/>
        </p:blipFill>
        <p:spPr bwMode="auto">
          <a:xfrm>
            <a:off x="8005147" y="240897"/>
            <a:ext cx="2338762" cy="14024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185240E-C665-412D-8045-C839C6057B27}"/>
              </a:ext>
            </a:extLst>
          </p:cNvPr>
          <p:cNvSpPr txBox="1"/>
          <p:nvPr/>
        </p:nvSpPr>
        <p:spPr>
          <a:xfrm>
            <a:off x="9677401" y="1558724"/>
            <a:ext cx="666509" cy="169277"/>
          </a:xfrm>
          <a:prstGeom prst="rect">
            <a:avLst/>
          </a:prstGeom>
          <a:noFill/>
        </p:spPr>
        <p:txBody>
          <a:bodyPr wrap="square" rtlCol="0">
            <a:spAutoFit/>
          </a:bodyPr>
          <a:lstStyle/>
          <a:p>
            <a:pPr defTabSz="457200"/>
            <a:r>
              <a:rPr lang="en-US" sz="500" dirty="0">
                <a:solidFill>
                  <a:prstClr val="black"/>
                </a:solidFill>
                <a:latin typeface="Calibri" panose="020F0502020204030204"/>
              </a:rPr>
              <a:t>Getty Images</a:t>
            </a:r>
          </a:p>
        </p:txBody>
      </p:sp>
      <p:grpSp>
        <p:nvGrpSpPr>
          <p:cNvPr id="6" name="Group 5">
            <a:extLst>
              <a:ext uri="{FF2B5EF4-FFF2-40B4-BE49-F238E27FC236}">
                <a16:creationId xmlns:a16="http://schemas.microsoft.com/office/drawing/2014/main" id="{D700664A-E37E-448D-AB36-1FCF80EC8602}"/>
              </a:ext>
            </a:extLst>
          </p:cNvPr>
          <p:cNvGrpSpPr/>
          <p:nvPr/>
        </p:nvGrpSpPr>
        <p:grpSpPr>
          <a:xfrm>
            <a:off x="1848092" y="76921"/>
            <a:ext cx="1879439" cy="1798665"/>
            <a:chOff x="3048000" y="4330758"/>
            <a:chExt cx="2209800" cy="2371095"/>
          </a:xfrm>
        </p:grpSpPr>
        <p:pic>
          <p:nvPicPr>
            <p:cNvPr id="7" name="Picture 4" descr="Image result for impossible math clipart">
              <a:extLst>
                <a:ext uri="{FF2B5EF4-FFF2-40B4-BE49-F238E27FC236}">
                  <a16:creationId xmlns:a16="http://schemas.microsoft.com/office/drawing/2014/main" id="{17E24D1A-B1B4-4C7A-8A32-02206C90A92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8000" y="4330758"/>
              <a:ext cx="2209800" cy="220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BBC443-326F-4DDD-8579-FA2B9D08EDB0}"/>
                </a:ext>
              </a:extLst>
            </p:cNvPr>
            <p:cNvSpPr txBox="1"/>
            <p:nvPr/>
          </p:nvSpPr>
          <p:spPr>
            <a:xfrm>
              <a:off x="3048000" y="6478703"/>
              <a:ext cx="1983122" cy="223150"/>
            </a:xfrm>
            <a:prstGeom prst="rect">
              <a:avLst/>
            </a:prstGeom>
            <a:noFill/>
          </p:spPr>
          <p:txBody>
            <a:bodyPr wrap="square" rtlCol="0">
              <a:spAutoFit/>
            </a:bodyPr>
            <a:lstStyle/>
            <a:p>
              <a:pPr defTabSz="457200"/>
              <a:r>
                <a:rPr lang="en-US" sz="500" dirty="0">
                  <a:solidFill>
                    <a:prstClr val="black"/>
                  </a:solidFill>
                  <a:latin typeface="Calibri" panose="020F0502020204030204"/>
                </a:rPr>
                <a:t>Adam Hayes/New York Times</a:t>
              </a:r>
            </a:p>
          </p:txBody>
        </p:sp>
      </p:grpSp>
      <p:sp>
        <p:nvSpPr>
          <p:cNvPr id="2" name="Rectangle 1">
            <a:extLst>
              <a:ext uri="{FF2B5EF4-FFF2-40B4-BE49-F238E27FC236}">
                <a16:creationId xmlns:a16="http://schemas.microsoft.com/office/drawing/2014/main" id="{F79C7C37-A555-40A7-AF5C-0F56461F94CB}"/>
              </a:ext>
            </a:extLst>
          </p:cNvPr>
          <p:cNvSpPr/>
          <p:nvPr/>
        </p:nvSpPr>
        <p:spPr>
          <a:xfrm>
            <a:off x="251791" y="6380969"/>
            <a:ext cx="6096000" cy="400110"/>
          </a:xfrm>
          <a:prstGeom prst="rect">
            <a:avLst/>
          </a:prstGeom>
        </p:spPr>
        <p:txBody>
          <a:bodyPr>
            <a:spAutoFit/>
          </a:bodyPr>
          <a:lstStyle/>
          <a:p>
            <a:pPr lvl="0">
              <a:defRPr/>
            </a:pPr>
            <a:r>
              <a:rPr lang="en-US" altLang="en-US" sz="1000" b="1" dirty="0">
                <a:solidFill>
                  <a:prstClr val="black"/>
                </a:solidFill>
                <a:latin typeface="Arial" panose="020B0604020202020204" pitchFamily="34" charset="0"/>
                <a:cs typeface="Arial" panose="020B0604020202020204" pitchFamily="34" charset="0"/>
              </a:rPr>
              <a:t>U.S. Department of the Interior</a:t>
            </a:r>
          </a:p>
          <a:p>
            <a:pPr lvl="0">
              <a:defRPr/>
            </a:pPr>
            <a:r>
              <a:rPr lang="en-US" altLang="en-US" sz="1000" b="1" dirty="0">
                <a:solidFill>
                  <a:prstClr val="black"/>
                </a:solidFill>
                <a:latin typeface="Arial" panose="020B0604020202020204" pitchFamily="34" charset="0"/>
                <a:cs typeface="Arial" panose="020B0604020202020204" pitchFamily="34" charset="0"/>
              </a:rPr>
              <a:t>U.S. Geological Survey</a:t>
            </a:r>
          </a:p>
        </p:txBody>
      </p:sp>
      <p:pic>
        <p:nvPicPr>
          <p:cNvPr id="9" name="Audio 8">
            <a:hlinkClick r:id="" action="ppaction://media"/>
            <a:extLst>
              <a:ext uri="{FF2B5EF4-FFF2-40B4-BE49-F238E27FC236}">
                <a16:creationId xmlns:a16="http://schemas.microsoft.com/office/drawing/2014/main" id="{99040CCD-76D1-4A29-B768-C43D8DC78F7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6552664"/>
      </p:ext>
    </p:extLst>
  </p:cSld>
  <p:clrMapOvr>
    <a:masterClrMapping/>
  </p:clrMapOvr>
  <mc:AlternateContent xmlns:mc="http://schemas.openxmlformats.org/markup-compatibility/2006" xmlns:p14="http://schemas.microsoft.com/office/powerpoint/2010/main">
    <mc:Choice Requires="p14">
      <p:transition spd="slow" p14:dur="2000" advTm="44174"/>
    </mc:Choice>
    <mc:Fallback xmlns="">
      <p:transition spd="slow" advTm="44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DBCA-729F-4A5F-A490-58DD50C5B160}"/>
              </a:ext>
            </a:extLst>
          </p:cNvPr>
          <p:cNvSpPr>
            <a:spLocks noGrp="1"/>
          </p:cNvSpPr>
          <p:nvPr>
            <p:ph type="title"/>
          </p:nvPr>
        </p:nvSpPr>
        <p:spPr>
          <a:xfrm>
            <a:off x="5951346" y="338229"/>
            <a:ext cx="3981450" cy="1386637"/>
          </a:xfrm>
        </p:spPr>
        <p:txBody>
          <a:bodyPr/>
          <a:lstStyle/>
          <a:p>
            <a:r>
              <a:rPr lang="en-US" b="1" dirty="0"/>
              <a:t>Products and Outcomes</a:t>
            </a:r>
          </a:p>
        </p:txBody>
      </p:sp>
      <p:sp>
        <p:nvSpPr>
          <p:cNvPr id="5" name="TextBox 4">
            <a:extLst>
              <a:ext uri="{FF2B5EF4-FFF2-40B4-BE49-F238E27FC236}">
                <a16:creationId xmlns:a16="http://schemas.microsoft.com/office/drawing/2014/main" id="{6F21833F-721E-4D50-9402-6A6FE93A44AB}"/>
              </a:ext>
            </a:extLst>
          </p:cNvPr>
          <p:cNvSpPr txBox="1"/>
          <p:nvPr/>
        </p:nvSpPr>
        <p:spPr>
          <a:xfrm>
            <a:off x="5164460" y="2879111"/>
            <a:ext cx="3515940" cy="1692771"/>
          </a:xfrm>
          <a:prstGeom prst="rect">
            <a:avLst/>
          </a:prstGeom>
          <a:noFill/>
        </p:spPr>
        <p:txBody>
          <a:bodyPr wrap="square" rtlCol="0">
            <a:spAutoFit/>
          </a:bodyPr>
          <a:lstStyle/>
          <a:p>
            <a:pPr marL="457200" indent="-457200" defTabSz="457200">
              <a:buFont typeface="Arial" panose="020B0604020202020204" pitchFamily="34" charset="0"/>
              <a:buChar char="•"/>
            </a:pPr>
            <a:r>
              <a:rPr lang="en-US" sz="2600" i="1" dirty="0">
                <a:solidFill>
                  <a:prstClr val="black"/>
                </a:solidFill>
                <a:latin typeface="Calibri" panose="020F0502020204030204" pitchFamily="34" charset="0"/>
                <a:cs typeface="Calibri" panose="020F0502020204030204" pitchFamily="34" charset="0"/>
              </a:rPr>
              <a:t>Harmonization Manuscript (focus on the process): </a:t>
            </a:r>
            <a:r>
              <a:rPr lang="en-US" sz="2600" i="1" dirty="0">
                <a:solidFill>
                  <a:srgbClr val="FF0000"/>
                </a:solidFill>
                <a:latin typeface="Calibri" panose="020F0502020204030204" pitchFamily="34" charset="0"/>
                <a:cs typeface="Calibri" panose="020F0502020204030204" pitchFamily="34" charset="0"/>
              </a:rPr>
              <a:t>In Review</a:t>
            </a:r>
          </a:p>
        </p:txBody>
      </p:sp>
      <p:sp>
        <p:nvSpPr>
          <p:cNvPr id="6" name="TextBox 5">
            <a:extLst>
              <a:ext uri="{FF2B5EF4-FFF2-40B4-BE49-F238E27FC236}">
                <a16:creationId xmlns:a16="http://schemas.microsoft.com/office/drawing/2014/main" id="{2D908C6E-3D32-4077-9EDA-46CC5E8AF414}"/>
              </a:ext>
            </a:extLst>
          </p:cNvPr>
          <p:cNvSpPr txBox="1"/>
          <p:nvPr/>
        </p:nvSpPr>
        <p:spPr>
          <a:xfrm>
            <a:off x="5167823" y="4645163"/>
            <a:ext cx="3343243" cy="1692771"/>
          </a:xfrm>
          <a:prstGeom prst="rect">
            <a:avLst/>
          </a:prstGeom>
          <a:noFill/>
        </p:spPr>
        <p:txBody>
          <a:bodyPr wrap="square" rtlCol="0">
            <a:spAutoFit/>
          </a:bodyPr>
          <a:lstStyle/>
          <a:p>
            <a:pPr marL="457200" indent="-457200" defTabSz="457200">
              <a:buFont typeface="Arial" panose="020B0604020202020204" pitchFamily="34" charset="0"/>
              <a:buChar char="•"/>
            </a:pPr>
            <a:r>
              <a:rPr lang="en-US" sz="2600" i="1" dirty="0">
                <a:solidFill>
                  <a:prstClr val="black"/>
                </a:solidFill>
                <a:latin typeface="Calibri" panose="020F0502020204030204" pitchFamily="34" charset="0"/>
                <a:cs typeface="Calibri" panose="020F0502020204030204" pitchFamily="34" charset="0"/>
              </a:rPr>
              <a:t>Interlaboratory Testing Manuscript (focus is on the data): </a:t>
            </a:r>
            <a:r>
              <a:rPr lang="en-US" sz="2600" i="1" dirty="0">
                <a:solidFill>
                  <a:srgbClr val="FF0000"/>
                </a:solidFill>
                <a:latin typeface="Calibri" panose="020F0502020204030204" pitchFamily="34" charset="0"/>
                <a:cs typeface="Calibri" panose="020F0502020204030204" pitchFamily="34" charset="0"/>
              </a:rPr>
              <a:t>In Draft</a:t>
            </a:r>
          </a:p>
        </p:txBody>
      </p:sp>
      <p:sp>
        <p:nvSpPr>
          <p:cNvPr id="8" name="TextBox 7">
            <a:extLst>
              <a:ext uri="{FF2B5EF4-FFF2-40B4-BE49-F238E27FC236}">
                <a16:creationId xmlns:a16="http://schemas.microsoft.com/office/drawing/2014/main" id="{F231D313-DB44-455F-9DCF-1FC6FBA61E58}"/>
              </a:ext>
            </a:extLst>
          </p:cNvPr>
          <p:cNvSpPr txBox="1"/>
          <p:nvPr/>
        </p:nvSpPr>
        <p:spPr>
          <a:xfrm>
            <a:off x="5732202" y="2283758"/>
            <a:ext cx="2948199" cy="523220"/>
          </a:xfrm>
          <a:prstGeom prst="rect">
            <a:avLst/>
          </a:prstGeom>
          <a:noFill/>
        </p:spPr>
        <p:txBody>
          <a:bodyPr wrap="square" rtlCol="0">
            <a:spAutoFit/>
          </a:bodyPr>
          <a:lstStyle/>
          <a:p>
            <a:pPr defTabSz="457200"/>
            <a:r>
              <a:rPr lang="en-US" sz="2800" i="1" dirty="0">
                <a:solidFill>
                  <a:prstClr val="black"/>
                </a:solidFill>
                <a:latin typeface="Calibri" panose="020F0502020204030204" pitchFamily="34" charset="0"/>
                <a:cs typeface="Calibri" panose="020F0502020204030204" pitchFamily="34" charset="0"/>
              </a:rPr>
              <a:t>Two Manuscripts:</a:t>
            </a:r>
          </a:p>
        </p:txBody>
      </p:sp>
      <p:pic>
        <p:nvPicPr>
          <p:cNvPr id="3" name="Picture 2">
            <a:extLst>
              <a:ext uri="{FF2B5EF4-FFF2-40B4-BE49-F238E27FC236}">
                <a16:creationId xmlns:a16="http://schemas.microsoft.com/office/drawing/2014/main" id="{B26EE490-98C1-49A6-860A-5DC730EB57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5583" y="1772086"/>
            <a:ext cx="1478761" cy="2209286"/>
          </a:xfrm>
          <a:prstGeom prst="rect">
            <a:avLst/>
          </a:prstGeom>
        </p:spPr>
      </p:pic>
      <p:pic>
        <p:nvPicPr>
          <p:cNvPr id="9" name="Picture 8">
            <a:extLst>
              <a:ext uri="{FF2B5EF4-FFF2-40B4-BE49-F238E27FC236}">
                <a16:creationId xmlns:a16="http://schemas.microsoft.com/office/drawing/2014/main" id="{F0AE06DC-C8E0-4315-A99C-3070D70EEE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51467" y="4409954"/>
            <a:ext cx="2085686" cy="2069864"/>
          </a:xfrm>
          <a:prstGeom prst="rect">
            <a:avLst/>
          </a:prstGeom>
          <a:ln>
            <a:solidFill>
              <a:sysClr val="windowText" lastClr="000000"/>
            </a:solidFill>
          </a:ln>
        </p:spPr>
      </p:pic>
      <p:pic>
        <p:nvPicPr>
          <p:cNvPr id="4" name="Picture 3">
            <a:extLst>
              <a:ext uri="{FF2B5EF4-FFF2-40B4-BE49-F238E27FC236}">
                <a16:creationId xmlns:a16="http://schemas.microsoft.com/office/drawing/2014/main" id="{E7F9F5D1-0C16-494D-BD98-927A6987B1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1994" y="1512161"/>
            <a:ext cx="4613097" cy="5242156"/>
          </a:xfrm>
          <a:prstGeom prst="rect">
            <a:avLst/>
          </a:prstGeom>
        </p:spPr>
      </p:pic>
      <p:pic>
        <p:nvPicPr>
          <p:cNvPr id="7" name="Picture 6">
            <a:extLst>
              <a:ext uri="{FF2B5EF4-FFF2-40B4-BE49-F238E27FC236}">
                <a16:creationId xmlns:a16="http://schemas.microsoft.com/office/drawing/2014/main" id="{F3CFBEC1-C166-46AE-AAA3-B42AEEC4A5ED}"/>
              </a:ext>
            </a:extLst>
          </p:cNvPr>
          <p:cNvPicPr>
            <a:picLocks noChangeAspect="1"/>
          </p:cNvPicPr>
          <p:nvPr/>
        </p:nvPicPr>
        <p:blipFill rotWithShape="1">
          <a:blip r:embed="rId8"/>
          <a:srcRect t="26287"/>
          <a:stretch/>
        </p:blipFill>
        <p:spPr>
          <a:xfrm>
            <a:off x="144028" y="103683"/>
            <a:ext cx="5102582" cy="1734984"/>
          </a:xfrm>
          <a:prstGeom prst="rect">
            <a:avLst/>
          </a:prstGeom>
        </p:spPr>
      </p:pic>
      <p:sp>
        <p:nvSpPr>
          <p:cNvPr id="11" name="Rectangle 10">
            <a:extLst>
              <a:ext uri="{FF2B5EF4-FFF2-40B4-BE49-F238E27FC236}">
                <a16:creationId xmlns:a16="http://schemas.microsoft.com/office/drawing/2014/main" id="{F3CC5EAD-9F6B-4AEC-8B56-AFF2DDC2108B}"/>
              </a:ext>
            </a:extLst>
          </p:cNvPr>
          <p:cNvSpPr/>
          <p:nvPr/>
        </p:nvSpPr>
        <p:spPr>
          <a:xfrm>
            <a:off x="144028" y="6457890"/>
            <a:ext cx="6096000" cy="400110"/>
          </a:xfrm>
          <a:prstGeom prst="rect">
            <a:avLst/>
          </a:prstGeom>
        </p:spPr>
        <p:txBody>
          <a:bodyPr>
            <a:spAutoFit/>
          </a:bodyPr>
          <a:lstStyle/>
          <a:p>
            <a:pPr lvl="0">
              <a:defRPr/>
            </a:pPr>
            <a:r>
              <a:rPr lang="en-US" altLang="en-US" sz="1000" b="1" dirty="0">
                <a:solidFill>
                  <a:prstClr val="black"/>
                </a:solidFill>
                <a:latin typeface="Arial" panose="020B0604020202020204" pitchFamily="34" charset="0"/>
                <a:cs typeface="Arial" panose="020B0604020202020204" pitchFamily="34" charset="0"/>
              </a:rPr>
              <a:t>U.S. Department of the Interior</a:t>
            </a:r>
          </a:p>
          <a:p>
            <a:pPr lvl="0">
              <a:defRPr/>
            </a:pPr>
            <a:r>
              <a:rPr lang="en-US" altLang="en-US" sz="1000" b="1" dirty="0">
                <a:solidFill>
                  <a:prstClr val="black"/>
                </a:solidFill>
                <a:latin typeface="Arial" panose="020B0604020202020204" pitchFamily="34" charset="0"/>
                <a:cs typeface="Arial" panose="020B0604020202020204" pitchFamily="34" charset="0"/>
              </a:rPr>
              <a:t>U.S. Geological Survey</a:t>
            </a:r>
          </a:p>
        </p:txBody>
      </p:sp>
      <p:pic>
        <p:nvPicPr>
          <p:cNvPr id="10" name="Audio 9">
            <a:hlinkClick r:id="" action="ppaction://media"/>
            <a:extLst>
              <a:ext uri="{FF2B5EF4-FFF2-40B4-BE49-F238E27FC236}">
                <a16:creationId xmlns:a16="http://schemas.microsoft.com/office/drawing/2014/main" id="{BA8B4F78-FB5C-4210-966D-F522700AC3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12576002"/>
      </p:ext>
    </p:extLst>
  </p:cSld>
  <p:clrMapOvr>
    <a:masterClrMapping/>
  </p:clrMapOvr>
  <mc:AlternateContent xmlns:mc="http://schemas.openxmlformats.org/markup-compatibility/2006" xmlns:p14="http://schemas.microsoft.com/office/powerpoint/2010/main">
    <mc:Choice Requires="p14">
      <p:transition spd="slow" p14:dur="2000" advTm="92379"/>
    </mc:Choice>
    <mc:Fallback xmlns="">
      <p:transition spd="slow" advTm="9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8DF8BE-9B4D-4A19-A333-7906DA8084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3525" y="0"/>
            <a:ext cx="8446063" cy="6143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933C2B-460D-4458-BA07-2BDDBD9931AB}"/>
              </a:ext>
            </a:extLst>
          </p:cNvPr>
          <p:cNvSpPr/>
          <p:nvPr/>
        </p:nvSpPr>
        <p:spPr>
          <a:xfrm>
            <a:off x="2717110" y="6307243"/>
            <a:ext cx="9249603" cy="369332"/>
          </a:xfrm>
          <a:prstGeom prst="rect">
            <a:avLst/>
          </a:prstGeom>
        </p:spPr>
        <p:txBody>
          <a:bodyPr wrap="square">
            <a:spAutoFit/>
          </a:bodyPr>
          <a:lstStyle/>
          <a:p>
            <a:r>
              <a:rPr lang="en-US" dirty="0">
                <a:hlinkClick r:id="rId6"/>
              </a:rPr>
              <a:t>https://en.wikipedia.org/wiki/DIKW_pyramid#/media/File:KM_Pyramid_Adaptation.png</a:t>
            </a:r>
            <a:endParaRPr lang="en-US" dirty="0"/>
          </a:p>
        </p:txBody>
      </p:sp>
      <p:sp>
        <p:nvSpPr>
          <p:cNvPr id="3" name="Rectangle 2">
            <a:extLst>
              <a:ext uri="{FF2B5EF4-FFF2-40B4-BE49-F238E27FC236}">
                <a16:creationId xmlns:a16="http://schemas.microsoft.com/office/drawing/2014/main" id="{EC709308-B2D1-405B-9A47-B6E29EA50FAB}"/>
              </a:ext>
            </a:extLst>
          </p:cNvPr>
          <p:cNvSpPr/>
          <p:nvPr/>
        </p:nvSpPr>
        <p:spPr>
          <a:xfrm>
            <a:off x="225287" y="6457890"/>
            <a:ext cx="6096000" cy="400110"/>
          </a:xfrm>
          <a:prstGeom prst="rect">
            <a:avLst/>
          </a:prstGeom>
        </p:spPr>
        <p:txBody>
          <a:bodyPr>
            <a:spAutoFit/>
          </a:bodyPr>
          <a:lstStyle/>
          <a:p>
            <a:pPr lvl="0">
              <a:defRPr/>
            </a:pPr>
            <a:r>
              <a:rPr lang="en-US" altLang="en-US" sz="1000" b="1" dirty="0">
                <a:solidFill>
                  <a:prstClr val="black"/>
                </a:solidFill>
                <a:latin typeface="Arial" panose="020B0604020202020204" pitchFamily="34" charset="0"/>
                <a:cs typeface="Arial" panose="020B0604020202020204" pitchFamily="34" charset="0"/>
              </a:rPr>
              <a:t>U.S. Department of the Interior</a:t>
            </a:r>
          </a:p>
          <a:p>
            <a:pPr lvl="0">
              <a:defRPr/>
            </a:pPr>
            <a:r>
              <a:rPr lang="en-US" altLang="en-US" sz="1000" b="1" dirty="0">
                <a:solidFill>
                  <a:prstClr val="black"/>
                </a:solidFill>
                <a:latin typeface="Arial" panose="020B0604020202020204" pitchFamily="34" charset="0"/>
                <a:cs typeface="Arial" panose="020B0604020202020204" pitchFamily="34" charset="0"/>
              </a:rPr>
              <a:t>U.S. Geological Survey</a:t>
            </a:r>
          </a:p>
        </p:txBody>
      </p:sp>
      <p:pic>
        <p:nvPicPr>
          <p:cNvPr id="4" name="Audio 3">
            <a:hlinkClick r:id="" action="ppaction://media"/>
            <a:extLst>
              <a:ext uri="{FF2B5EF4-FFF2-40B4-BE49-F238E27FC236}">
                <a16:creationId xmlns:a16="http://schemas.microsoft.com/office/drawing/2014/main" id="{B00805B9-964F-4CD7-A33B-20C3998062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4717038"/>
      </p:ext>
    </p:extLst>
  </p:cSld>
  <p:clrMapOvr>
    <a:masterClrMapping/>
  </p:clrMapOvr>
  <mc:AlternateContent xmlns:mc="http://schemas.openxmlformats.org/markup-compatibility/2006" xmlns:p14="http://schemas.microsoft.com/office/powerpoint/2010/main">
    <mc:Choice Requires="p14">
      <p:transition spd="slow" p14:dur="2000" advTm="47262"/>
    </mc:Choice>
    <mc:Fallback xmlns="">
      <p:transition spd="slow" advTm="4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F86747-1528-47F5-9418-CB859E624844}"/>
              </a:ext>
            </a:extLst>
          </p:cNvPr>
          <p:cNvSpPr>
            <a:spLocks noGrp="1"/>
          </p:cNvSpPr>
          <p:nvPr>
            <p:ph type="subTitle" idx="1"/>
          </p:nvPr>
        </p:nvSpPr>
        <p:spPr>
          <a:xfrm>
            <a:off x="3551582" y="4704527"/>
            <a:ext cx="6877879" cy="1941438"/>
          </a:xfrm>
        </p:spPr>
        <p:txBody>
          <a:bodyPr>
            <a:noAutofit/>
          </a:bodyPr>
          <a:lstStyle/>
          <a:p>
            <a:pPr algn="l"/>
            <a:r>
              <a:rPr lang="en-US" sz="4800" dirty="0"/>
              <a:t>Making it count</a:t>
            </a:r>
          </a:p>
          <a:p>
            <a:pPr algn="l"/>
            <a:r>
              <a:rPr lang="en-US" sz="4800" dirty="0"/>
              <a:t>Keeping it available</a:t>
            </a:r>
          </a:p>
        </p:txBody>
      </p:sp>
      <p:pic>
        <p:nvPicPr>
          <p:cNvPr id="32" name="Picture 2" descr="CRACKED/BROKEN SIDEWALKS | Request #4902334">
            <a:extLst>
              <a:ext uri="{FF2B5EF4-FFF2-40B4-BE49-F238E27FC236}">
                <a16:creationId xmlns:a16="http://schemas.microsoft.com/office/drawing/2014/main" id="{974F791E-37D8-449C-BF24-6BA2DA25F3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337" b="16284"/>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mple, place of worship, building&#10;&#10;Description automatically generated">
            <a:extLst>
              <a:ext uri="{FF2B5EF4-FFF2-40B4-BE49-F238E27FC236}">
                <a16:creationId xmlns:a16="http://schemas.microsoft.com/office/drawing/2014/main" id="{1F87EA93-FA16-4499-92CD-6E2357EF438A}"/>
              </a:ext>
            </a:extLst>
          </p:cNvPr>
          <p:cNvPicPr>
            <a:picLocks noChangeAspect="1"/>
          </p:cNvPicPr>
          <p:nvPr/>
        </p:nvPicPr>
        <p:blipFill rotWithShape="1">
          <a:blip r:embed="rId6">
            <a:extLst>
              <a:ext uri="{28A0092B-C50C-407E-A947-70E740481C1C}">
                <a14:useLocalDpi xmlns:a14="http://schemas.microsoft.com/office/drawing/2010/main" val="0"/>
              </a:ext>
            </a:extLst>
          </a:blip>
          <a:srcRect r="21938" b="-3"/>
          <a:stretch/>
        </p:blipFill>
        <p:spPr>
          <a:xfrm rot="5400000">
            <a:off x="4000533" y="89948"/>
            <a:ext cx="4242816" cy="4062918"/>
          </a:xfrm>
          <a:prstGeom prst="rect">
            <a:avLst/>
          </a:prstGeom>
        </p:spPr>
      </p:pic>
      <p:pic>
        <p:nvPicPr>
          <p:cNvPr id="29" name="Content Placeholder 4" descr="A picture containing building, outdoor, ground, old&#10;&#10;Description automatically generated">
            <a:extLst>
              <a:ext uri="{FF2B5EF4-FFF2-40B4-BE49-F238E27FC236}">
                <a16:creationId xmlns:a16="http://schemas.microsoft.com/office/drawing/2014/main" id="{DA6D7D59-B6C1-4A55-907A-54DD91E90BFD}"/>
              </a:ext>
            </a:extLst>
          </p:cNvPr>
          <p:cNvPicPr>
            <a:picLocks noChangeAspect="1"/>
          </p:cNvPicPr>
          <p:nvPr/>
        </p:nvPicPr>
        <p:blipFill rotWithShape="1">
          <a:blip r:embed="rId7">
            <a:extLst>
              <a:ext uri="{28A0092B-C50C-407E-A947-70E740481C1C}">
                <a14:useLocalDpi xmlns:a14="http://schemas.microsoft.com/office/drawing/2010/main" val="0"/>
              </a:ext>
            </a:extLst>
          </a:blip>
          <a:srcRect t="6478" r="-3" b="15403"/>
          <a:stretch/>
        </p:blipFill>
        <p:spPr>
          <a:xfrm>
            <a:off x="8132064" y="10"/>
            <a:ext cx="4059936" cy="4242806"/>
          </a:xfrm>
          <a:prstGeom prst="rect">
            <a:avLst/>
          </a:prstGeom>
        </p:spPr>
      </p:pic>
      <p:cxnSp>
        <p:nvCxnSpPr>
          <p:cNvPr id="53" name="Straight Connector 49">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5142B47-8965-4AEF-946D-204533B1B235}"/>
              </a:ext>
            </a:extLst>
          </p:cNvPr>
          <p:cNvSpPr/>
          <p:nvPr/>
        </p:nvSpPr>
        <p:spPr>
          <a:xfrm>
            <a:off x="24320" y="3991485"/>
            <a:ext cx="340799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https://seeclickfix.com/issues/4902334-cracked-broken-sidewalks</a:t>
            </a:r>
            <a:endParaRPr kumimoji="0" lang="en-US" sz="800" b="0" i="0" u="none" strike="noStrike" kern="1200" cap="none" spc="0" normalizeH="0" baseline="0" noProof="0" dirty="0">
              <a:ln>
                <a:noFill/>
              </a:ln>
              <a:solidFill>
                <a:prstClr val="black">
                  <a:lumMod val="50000"/>
                </a:prstClr>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6353154-F302-4612-B844-9DE9D9776293}"/>
              </a:ext>
            </a:extLst>
          </p:cNvPr>
          <p:cNvSpPr/>
          <p:nvPr/>
        </p:nvSpPr>
        <p:spPr>
          <a:xfrm>
            <a:off x="291548" y="6267775"/>
            <a:ext cx="6096000" cy="400110"/>
          </a:xfrm>
          <a:prstGeom prst="rect">
            <a:avLst/>
          </a:prstGeom>
        </p:spPr>
        <p:txBody>
          <a:bodyPr>
            <a:spAutoFit/>
          </a:bodyPr>
          <a:lstStyle/>
          <a:p>
            <a:pPr lvl="0">
              <a:defRPr/>
            </a:pPr>
            <a:r>
              <a:rPr lang="en-US" altLang="en-US" sz="1000" b="1" dirty="0">
                <a:latin typeface="Arial" panose="020B0604020202020204" pitchFamily="34" charset="0"/>
                <a:cs typeface="Arial" panose="020B0604020202020204" pitchFamily="34" charset="0"/>
              </a:rPr>
              <a:t>U.S. Department of the Interior</a:t>
            </a:r>
          </a:p>
          <a:p>
            <a:pPr lvl="0">
              <a:defRPr/>
            </a:pPr>
            <a:r>
              <a:rPr lang="en-US" altLang="en-US" sz="1000" b="1" dirty="0">
                <a:latin typeface="Arial" panose="020B0604020202020204" pitchFamily="34" charset="0"/>
                <a:cs typeface="Arial" panose="020B0604020202020204" pitchFamily="34" charset="0"/>
              </a:rPr>
              <a:t>U.S. Geological Survey</a:t>
            </a:r>
          </a:p>
        </p:txBody>
      </p:sp>
      <p:pic>
        <p:nvPicPr>
          <p:cNvPr id="2" name="Audio 1">
            <a:hlinkClick r:id="" action="ppaction://media"/>
            <a:extLst>
              <a:ext uri="{FF2B5EF4-FFF2-40B4-BE49-F238E27FC236}">
                <a16:creationId xmlns:a16="http://schemas.microsoft.com/office/drawing/2014/main" id="{3D34EA16-0662-47AE-8F5F-7A2BAA664C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52511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6713"/>
    </mc:Choice>
    <mc:Fallback xmlns="">
      <p:transition spd="slow" advTm="56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4" descr="Wintering at Chass-2.tif">
            <a:extLst>
              <a:ext uri="{FF2B5EF4-FFF2-40B4-BE49-F238E27FC236}">
                <a16:creationId xmlns:a16="http://schemas.microsoft.com/office/drawing/2014/main" id="{940AC444-6AD7-4794-984F-41A8243D16C4}"/>
              </a:ext>
            </a:extLst>
          </p:cNvPr>
          <p:cNvPicPr>
            <a:picLocks noChangeAspect="1"/>
          </p:cNvPicPr>
          <p:nvPr/>
        </p:nvPicPr>
        <p:blipFill rotWithShape="1">
          <a:blip r:embed="rId5" cstate="print"/>
          <a:srcRect t="1772" b="14601"/>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803DBDBC-F0F5-43AD-9D69-D5A37561A11C}"/>
              </a:ext>
            </a:extLst>
          </p:cNvPr>
          <p:cNvSpPr/>
          <p:nvPr/>
        </p:nvSpPr>
        <p:spPr>
          <a:xfrm>
            <a:off x="110836" y="6317673"/>
            <a:ext cx="2064327" cy="400110"/>
          </a:xfrm>
          <a:prstGeom prst="rect">
            <a:avLst/>
          </a:prstGeom>
        </p:spPr>
        <p:txBody>
          <a:bodyPr wrap="square">
            <a:spAutoFit/>
          </a:bodyPr>
          <a:lstStyle/>
          <a:p>
            <a:pPr lvl="0" defTabSz="885825">
              <a:defRPr/>
            </a:pPr>
            <a:r>
              <a:rPr lang="en-US" altLang="en-US" sz="1000" b="1" dirty="0">
                <a:solidFill>
                  <a:prstClr val="black"/>
                </a:solidFill>
                <a:latin typeface="Arial" panose="020B0604020202020204" pitchFamily="34" charset="0"/>
              </a:rPr>
              <a:t>U.S. Department of the Interior</a:t>
            </a:r>
          </a:p>
          <a:p>
            <a:pPr lvl="0" defTabSz="885825">
              <a:defRPr/>
            </a:pPr>
            <a:r>
              <a:rPr lang="en-US" altLang="en-US" sz="1000" b="1" dirty="0">
                <a:solidFill>
                  <a:prstClr val="black"/>
                </a:solidFill>
                <a:latin typeface="Arial" panose="020B0604020202020204" pitchFamily="34" charset="0"/>
              </a:rPr>
              <a:t>U.S. Geological Survey</a:t>
            </a:r>
          </a:p>
        </p:txBody>
      </p:sp>
      <p:sp>
        <p:nvSpPr>
          <p:cNvPr id="6" name="TextBox 5">
            <a:extLst>
              <a:ext uri="{FF2B5EF4-FFF2-40B4-BE49-F238E27FC236}">
                <a16:creationId xmlns:a16="http://schemas.microsoft.com/office/drawing/2014/main" id="{819B1B37-25DD-4E4E-87D1-217C17ACC123}"/>
              </a:ext>
            </a:extLst>
          </p:cNvPr>
          <p:cNvSpPr txBox="1"/>
          <p:nvPr/>
        </p:nvSpPr>
        <p:spPr>
          <a:xfrm>
            <a:off x="7356764" y="3429000"/>
            <a:ext cx="3841949" cy="2831544"/>
          </a:xfrm>
          <a:prstGeom prst="rect">
            <a:avLst/>
          </a:prstGeom>
          <a:noFill/>
        </p:spPr>
        <p:txBody>
          <a:bodyPr wrap="none" rtlCol="0">
            <a:spAutoFit/>
          </a:bodyPr>
          <a:lstStyle/>
          <a:p>
            <a:r>
              <a:rPr lang="en-US" sz="3200" dirty="0">
                <a:solidFill>
                  <a:schemeClr val="bg1"/>
                </a:solidFill>
              </a:rPr>
              <a:t>Questions?</a:t>
            </a:r>
          </a:p>
          <a:p>
            <a:endParaRPr lang="en-US" dirty="0">
              <a:solidFill>
                <a:schemeClr val="bg1"/>
              </a:solidFill>
            </a:endParaRPr>
          </a:p>
          <a:p>
            <a:r>
              <a:rPr lang="en-US" sz="3200" dirty="0">
                <a:solidFill>
                  <a:schemeClr val="bg1"/>
                </a:solidFill>
              </a:rPr>
              <a:t>kjmiller@usgs.gov</a:t>
            </a:r>
          </a:p>
          <a:p>
            <a:r>
              <a:rPr lang="en-US" sz="3200" dirty="0">
                <a:solidFill>
                  <a:schemeClr val="bg1"/>
                </a:solidFill>
              </a:rPr>
              <a:t>kalger@usgs.gov</a:t>
            </a:r>
          </a:p>
          <a:p>
            <a:r>
              <a:rPr lang="en-US" sz="3200" dirty="0">
                <a:solidFill>
                  <a:schemeClr val="bg1"/>
                </a:solidFill>
              </a:rPr>
              <a:t>whispers.usgs.gov</a:t>
            </a:r>
          </a:p>
          <a:p>
            <a:r>
              <a:rPr lang="en-US" sz="3200" dirty="0">
                <a:solidFill>
                  <a:schemeClr val="bg1"/>
                </a:solidFill>
                <a:hlinkClick r:id="rId6">
                  <a:extLst>
                    <a:ext uri="{A12FA001-AC4F-418D-AE19-62706E023703}">
                      <ahyp:hlinkClr xmlns:ahyp="http://schemas.microsoft.com/office/drawing/2018/hyperlinkcolor" val="tx"/>
                    </a:ext>
                  </a:extLst>
                </a:hlinkClick>
              </a:rPr>
              <a:t>www.usgs.gov/NWHC</a:t>
            </a:r>
            <a:endParaRPr lang="en-US" sz="3200" dirty="0">
              <a:solidFill>
                <a:schemeClr val="bg1"/>
              </a:solidFill>
            </a:endParaRPr>
          </a:p>
        </p:txBody>
      </p:sp>
      <p:pic>
        <p:nvPicPr>
          <p:cNvPr id="2" name="Audio 1">
            <a:hlinkClick r:id="" action="ppaction://media"/>
            <a:extLst>
              <a:ext uri="{FF2B5EF4-FFF2-40B4-BE49-F238E27FC236}">
                <a16:creationId xmlns:a16="http://schemas.microsoft.com/office/drawing/2014/main" id="{2E75D315-97DD-490F-82E6-DB047053FF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3212072"/>
      </p:ext>
    </p:extLst>
  </p:cSld>
  <p:clrMapOvr>
    <a:masterClrMapping/>
  </p:clrMapOvr>
  <mc:AlternateContent xmlns:mc="http://schemas.openxmlformats.org/markup-compatibility/2006" xmlns:p14="http://schemas.microsoft.com/office/powerpoint/2010/main">
    <mc:Choice Requires="p14">
      <p:transition spd="slow" p14:dur="2000" advTm="32463"/>
    </mc:Choice>
    <mc:Fallback xmlns="">
      <p:transition spd="slow" advTm="3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9">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F47629-2D86-4A61-B931-45127948396A}"/>
              </a:ext>
            </a:extLst>
          </p:cNvPr>
          <p:cNvSpPr>
            <a:spLocks noGrp="1"/>
          </p:cNvSpPr>
          <p:nvPr>
            <p:ph type="title"/>
          </p:nvPr>
        </p:nvSpPr>
        <p:spPr>
          <a:xfrm>
            <a:off x="836675" y="4489195"/>
            <a:ext cx="10515600" cy="1286544"/>
          </a:xfrm>
          <a:noFill/>
        </p:spPr>
        <p:txBody>
          <a:bodyPr vert="horz" lIns="91440" tIns="45720" rIns="91440" bIns="45720" rtlCol="0" anchor="b">
            <a:normAutofit/>
          </a:bodyPr>
          <a:lstStyle/>
          <a:p>
            <a:pPr algn="ctr"/>
            <a:r>
              <a:rPr lang="en-US" sz="6000" b="1" dirty="0">
                <a:latin typeface="+mn-lt"/>
              </a:rPr>
              <a:t>Situational awareness is crucial</a:t>
            </a:r>
          </a:p>
        </p:txBody>
      </p:sp>
      <p:pic>
        <p:nvPicPr>
          <p:cNvPr id="5" name="Picture 4" descr="A squirrel standing on a dirt road&#10;&#10;Description automatically generated">
            <a:extLst>
              <a:ext uri="{FF2B5EF4-FFF2-40B4-BE49-F238E27FC236}">
                <a16:creationId xmlns:a16="http://schemas.microsoft.com/office/drawing/2014/main" id="{DAF19C99-A6D1-4CC3-9671-35967A7F4EEC}"/>
              </a:ext>
            </a:extLst>
          </p:cNvPr>
          <p:cNvPicPr>
            <a:picLocks noChangeAspect="1"/>
          </p:cNvPicPr>
          <p:nvPr/>
        </p:nvPicPr>
        <p:blipFill rotWithShape="1">
          <a:blip r:embed="rId5">
            <a:extLst>
              <a:ext uri="{28A0092B-C50C-407E-A947-70E740481C1C}">
                <a14:useLocalDpi xmlns:a14="http://schemas.microsoft.com/office/drawing/2010/main" val="0"/>
              </a:ext>
            </a:extLst>
          </a:blip>
          <a:srcRect t="16527" b="19173"/>
          <a:stretch/>
        </p:blipFill>
        <p:spPr>
          <a:xfrm>
            <a:off x="20" y="2"/>
            <a:ext cx="12191979" cy="3900104"/>
          </a:xfrm>
          <a:prstGeom prst="rect">
            <a:avLst/>
          </a:prstGeom>
        </p:spPr>
      </p:pic>
      <p:sp>
        <p:nvSpPr>
          <p:cNvPr id="4" name="TextBox 3">
            <a:extLst>
              <a:ext uri="{FF2B5EF4-FFF2-40B4-BE49-F238E27FC236}">
                <a16:creationId xmlns:a16="http://schemas.microsoft.com/office/drawing/2014/main" id="{7E03F22E-A4DB-47F3-827B-4A90D7762B5D}"/>
              </a:ext>
            </a:extLst>
          </p:cNvPr>
          <p:cNvSpPr txBox="1"/>
          <p:nvPr/>
        </p:nvSpPr>
        <p:spPr>
          <a:xfrm>
            <a:off x="10541177" y="3524186"/>
            <a:ext cx="13990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Calibri" panose="020F0502020204030204"/>
                <a:ea typeface="+mn-ea"/>
                <a:cs typeface="+mn-cs"/>
              </a:rPr>
              <a:t>Credit: USFWS</a:t>
            </a:r>
          </a:p>
        </p:txBody>
      </p:sp>
      <p:sp>
        <p:nvSpPr>
          <p:cNvPr id="6" name="Rectangle 5">
            <a:extLst>
              <a:ext uri="{FF2B5EF4-FFF2-40B4-BE49-F238E27FC236}">
                <a16:creationId xmlns:a16="http://schemas.microsoft.com/office/drawing/2014/main" id="{95B79068-A48A-44AB-9105-CA22E447E9A4}"/>
              </a:ext>
            </a:extLst>
          </p:cNvPr>
          <p:cNvSpPr/>
          <p:nvPr/>
        </p:nvSpPr>
        <p:spPr>
          <a:xfrm>
            <a:off x="212035" y="6364828"/>
            <a:ext cx="6096000" cy="400110"/>
          </a:xfrm>
          <a:prstGeom prst="rect">
            <a:avLst/>
          </a:prstGeom>
        </p:spPr>
        <p:txBody>
          <a:bodyPr>
            <a:spAutoFit/>
          </a:bodyPr>
          <a:lstStyle/>
          <a:p>
            <a:pPr lvl="0">
              <a:defRPr/>
            </a:pPr>
            <a:r>
              <a:rPr lang="en-US" altLang="en-US" sz="1000" b="1" dirty="0">
                <a:solidFill>
                  <a:prstClr val="black"/>
                </a:solidFill>
                <a:latin typeface="Arial" panose="020B0604020202020204" pitchFamily="34" charset="0"/>
                <a:cs typeface="Arial" panose="020B0604020202020204" pitchFamily="34" charset="0"/>
              </a:rPr>
              <a:t>U.S. Department of the Interior</a:t>
            </a:r>
          </a:p>
          <a:p>
            <a:pPr lvl="0">
              <a:defRPr/>
            </a:pPr>
            <a:r>
              <a:rPr lang="en-US" altLang="en-US" sz="1000" b="1" dirty="0">
                <a:solidFill>
                  <a:prstClr val="black"/>
                </a:solidFill>
                <a:latin typeface="Arial" panose="020B0604020202020204" pitchFamily="34" charset="0"/>
                <a:cs typeface="Arial" panose="020B0604020202020204" pitchFamily="34" charset="0"/>
              </a:rPr>
              <a:t>U.S. Geological Survey</a:t>
            </a:r>
          </a:p>
        </p:txBody>
      </p:sp>
      <p:pic>
        <p:nvPicPr>
          <p:cNvPr id="7" name="Audio 6">
            <a:hlinkClick r:id="" action="ppaction://media"/>
            <a:extLst>
              <a:ext uri="{FF2B5EF4-FFF2-40B4-BE49-F238E27FC236}">
                <a16:creationId xmlns:a16="http://schemas.microsoft.com/office/drawing/2014/main" id="{48D7DCB4-0404-47C4-B7D4-37D2CCECDD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66555473"/>
      </p:ext>
    </p:extLst>
  </p:cSld>
  <p:clrMapOvr>
    <a:masterClrMapping/>
  </p:clrMapOvr>
  <mc:AlternateContent xmlns:mc="http://schemas.openxmlformats.org/markup-compatibility/2006" xmlns:p14="http://schemas.microsoft.com/office/powerpoint/2010/main">
    <mc:Choice Requires="p14">
      <p:transition spd="slow" p14:dur="2000" advTm="60010"/>
    </mc:Choice>
    <mc:Fallback xmlns="">
      <p:transition spd="slow" advTm="6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866900" y="198438"/>
            <a:ext cx="8229600" cy="56356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1" name="Rectangle 3"/>
          <p:cNvSpPr txBox="1">
            <a:spLocks noChangeArrowheads="1"/>
          </p:cNvSpPr>
          <p:nvPr/>
        </p:nvSpPr>
        <p:spPr>
          <a:xfrm>
            <a:off x="7528145" y="1007181"/>
            <a:ext cx="4040188" cy="26075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anose="05000000000000000000" pitchFamily="2" charset="2"/>
              <a:buChar char="§"/>
              <a:defRPr sz="28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b="1"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65" charset="-128"/>
                <a:cs typeface="Arial" panose="020B0604020202020204" pitchFamily="34" charset="0"/>
              </a:rPr>
              <a:t>Biosafety Level 3 Diagnostic Laboratory &amp; Research Facility</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65" charset="-128"/>
              <a:cs typeface="Arial" panose="020B060402020202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65" charset="-128"/>
                <a:cs typeface="Arial" panose="020B0604020202020204" pitchFamily="34" charset="0"/>
              </a:rPr>
              <a:t>Madison, Wisconsin</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65" charset="-128"/>
                <a:cs typeface="Arial" panose="020B0604020202020204" pitchFamily="34" charset="0"/>
              </a:rPr>
              <a:t>Honolulu, Hawaii</a:t>
            </a:r>
          </a:p>
        </p:txBody>
      </p:sp>
      <p:pic>
        <p:nvPicPr>
          <p:cNvPr id="12" name="Picture 5" descr="MJW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246" y="4684333"/>
            <a:ext cx="4053312" cy="1697622"/>
          </a:xfrm>
          <a:prstGeom prst="rect">
            <a:avLst/>
          </a:prstGeom>
          <a:solidFill>
            <a:schemeClr val="bg1"/>
          </a:solidFill>
          <a:ln w="28575">
            <a:solidFill>
              <a:schemeClr val="tx1"/>
            </a:solidFill>
            <a:miter lim="800000"/>
            <a:headEnd/>
            <a:tailEnd/>
          </a:ln>
        </p:spPr>
      </p:pic>
      <p:sp>
        <p:nvSpPr>
          <p:cNvPr id="13" name="Title 12"/>
          <p:cNvSpPr>
            <a:spLocks noGrp="1"/>
          </p:cNvSpPr>
          <p:nvPr>
            <p:ph type="title"/>
          </p:nvPr>
        </p:nvSpPr>
        <p:spPr>
          <a:xfrm>
            <a:off x="2032425" y="210509"/>
            <a:ext cx="8229600" cy="1143000"/>
          </a:xfrm>
        </p:spPr>
        <p:txBody>
          <a:bodyPr>
            <a:normAutofit fontScale="90000"/>
          </a:bodyPr>
          <a:lstStyle/>
          <a:p>
            <a:r>
              <a:rPr lang="en-US" altLang="en-US" dirty="0">
                <a:latin typeface="+mn-lt"/>
                <a:ea typeface="ＭＳ Ｐゴシック" pitchFamily="-65" charset="-128"/>
              </a:rPr>
              <a:t>USGS National Wildlife Health Center</a:t>
            </a:r>
            <a:br>
              <a:rPr lang="en-US" altLang="en-US" dirty="0">
                <a:ea typeface="ＭＳ Ｐゴシック" pitchFamily="-65" charset="-128"/>
              </a:rPr>
            </a:br>
            <a:endParaRPr lang="en-US"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5320" y="3717649"/>
            <a:ext cx="2857500" cy="2929842"/>
          </a:xfrm>
          <a:prstGeom prst="rect">
            <a:avLst/>
          </a:prstGeom>
          <a:ln w="28575">
            <a:solidFill>
              <a:schemeClr val="tx1"/>
            </a:solidFill>
          </a:ln>
        </p:spPr>
      </p:pic>
      <p:pic>
        <p:nvPicPr>
          <p:cNvPr id="8" name="Picture 2" descr="Q:\PHOTOS\ForCollage\DSC_0991.JPG">
            <a:extLst>
              <a:ext uri="{FF2B5EF4-FFF2-40B4-BE49-F238E27FC236}">
                <a16:creationId xmlns:a16="http://schemas.microsoft.com/office/drawing/2014/main" id="{9C659999-549B-43ED-BA7F-025857E893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9421" y="762000"/>
            <a:ext cx="5638800" cy="3749436"/>
          </a:xfrm>
          <a:prstGeom prst="rect">
            <a:avLst/>
          </a:prstGeom>
          <a:ln w="28575"/>
        </p:spPr>
        <p:style>
          <a:lnRef idx="2">
            <a:schemeClr val="dk1"/>
          </a:lnRef>
          <a:fillRef idx="1">
            <a:schemeClr val="lt1"/>
          </a:fillRef>
          <a:effectRef idx="0">
            <a:schemeClr val="dk1"/>
          </a:effectRef>
          <a:fontRef idx="minor">
            <a:schemeClr val="dk1"/>
          </a:fontRef>
        </p:style>
      </p:pic>
      <p:sp>
        <p:nvSpPr>
          <p:cNvPr id="9" name="Rectangle 1031">
            <a:extLst>
              <a:ext uri="{FF2B5EF4-FFF2-40B4-BE49-F238E27FC236}">
                <a16:creationId xmlns:a16="http://schemas.microsoft.com/office/drawing/2014/main" id="{D6754A69-0D83-46DD-9432-49CD57291717}"/>
              </a:ext>
            </a:extLst>
          </p:cNvPr>
          <p:cNvSpPr>
            <a:spLocks noChangeArrowheads="1"/>
          </p:cNvSpPr>
          <p:nvPr/>
        </p:nvSpPr>
        <p:spPr bwMode="auto">
          <a:xfrm>
            <a:off x="280121" y="6280729"/>
            <a:ext cx="20161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885825">
              <a:defRPr sz="4000">
                <a:solidFill>
                  <a:schemeClr val="tx1"/>
                </a:solidFill>
                <a:latin typeface="Arial" panose="020B0604020202020204" pitchFamily="34" charset="0"/>
              </a:defRPr>
            </a:lvl1pPr>
            <a:lvl2pPr marL="742950" indent="-285750" defTabSz="885825">
              <a:defRPr sz="4000">
                <a:solidFill>
                  <a:schemeClr val="tx1"/>
                </a:solidFill>
                <a:latin typeface="Arial" panose="020B0604020202020204" pitchFamily="34" charset="0"/>
              </a:defRPr>
            </a:lvl2pPr>
            <a:lvl3pPr marL="1143000" indent="-228600" defTabSz="885825">
              <a:defRPr sz="4000">
                <a:solidFill>
                  <a:schemeClr val="tx1"/>
                </a:solidFill>
                <a:latin typeface="Arial" panose="020B0604020202020204" pitchFamily="34" charset="0"/>
              </a:defRPr>
            </a:lvl3pPr>
            <a:lvl4pPr marL="1600200" indent="-228600" defTabSz="885825">
              <a:defRPr sz="4000">
                <a:solidFill>
                  <a:schemeClr val="tx1"/>
                </a:solidFill>
                <a:latin typeface="Arial" panose="020B0604020202020204" pitchFamily="34" charset="0"/>
              </a:defRPr>
            </a:lvl4pPr>
            <a:lvl5pPr marL="2057400" indent="-228600" defTabSz="885825">
              <a:defRPr sz="4000">
                <a:solidFill>
                  <a:schemeClr val="tx1"/>
                </a:solidFill>
                <a:latin typeface="Arial" panose="020B0604020202020204" pitchFamily="34" charset="0"/>
              </a:defRPr>
            </a:lvl5pPr>
            <a:lvl6pPr marL="2514600" indent="-228600" defTabSz="885825" eaLnBrk="0" fontAlgn="base" hangingPunct="0">
              <a:spcBef>
                <a:spcPct val="0"/>
              </a:spcBef>
              <a:spcAft>
                <a:spcPct val="0"/>
              </a:spcAft>
              <a:defRPr sz="4000">
                <a:solidFill>
                  <a:schemeClr val="tx1"/>
                </a:solidFill>
                <a:latin typeface="Arial" panose="020B0604020202020204" pitchFamily="34" charset="0"/>
              </a:defRPr>
            </a:lvl6pPr>
            <a:lvl7pPr marL="2971800" indent="-228600" defTabSz="885825" eaLnBrk="0" fontAlgn="base" hangingPunct="0">
              <a:spcBef>
                <a:spcPct val="0"/>
              </a:spcBef>
              <a:spcAft>
                <a:spcPct val="0"/>
              </a:spcAft>
              <a:defRPr sz="4000">
                <a:solidFill>
                  <a:schemeClr val="tx1"/>
                </a:solidFill>
                <a:latin typeface="Arial" panose="020B0604020202020204" pitchFamily="34" charset="0"/>
              </a:defRPr>
            </a:lvl7pPr>
            <a:lvl8pPr marL="3429000" indent="-228600" defTabSz="885825" eaLnBrk="0" fontAlgn="base" hangingPunct="0">
              <a:spcBef>
                <a:spcPct val="0"/>
              </a:spcBef>
              <a:spcAft>
                <a:spcPct val="0"/>
              </a:spcAft>
              <a:defRPr sz="4000">
                <a:solidFill>
                  <a:schemeClr val="tx1"/>
                </a:solidFill>
                <a:latin typeface="Arial" panose="020B0604020202020204" pitchFamily="34" charset="0"/>
              </a:defRPr>
            </a:lvl8pPr>
            <a:lvl9pPr marL="3886200" indent="-228600" defTabSz="885825" eaLnBrk="0" fontAlgn="base" hangingPunct="0">
              <a:spcBef>
                <a:spcPct val="0"/>
              </a:spcBef>
              <a:spcAft>
                <a:spcPct val="0"/>
              </a:spcAft>
              <a:defRPr sz="4000">
                <a:solidFill>
                  <a:schemeClr val="tx1"/>
                </a:solidFill>
                <a:latin typeface="Arial" panose="020B0604020202020204" pitchFamily="34" charset="0"/>
              </a:defRPr>
            </a:lvl9pPr>
          </a:lstStyle>
          <a:p>
            <a:pPr marL="0" marR="0" lvl="0" indent="0" algn="l" defTabSz="885825"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 Department of the Interior</a:t>
            </a:r>
          </a:p>
          <a:p>
            <a:pPr marL="0" marR="0" lvl="0" indent="0" algn="l" defTabSz="885825"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 Geological Survey</a:t>
            </a:r>
          </a:p>
        </p:txBody>
      </p:sp>
      <p:pic>
        <p:nvPicPr>
          <p:cNvPr id="2" name="Audio 1">
            <a:hlinkClick r:id="" action="ppaction://media"/>
            <a:extLst>
              <a:ext uri="{FF2B5EF4-FFF2-40B4-BE49-F238E27FC236}">
                <a16:creationId xmlns:a16="http://schemas.microsoft.com/office/drawing/2014/main" id="{CE5325EB-3DAB-4A0D-96F8-FE2E807452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7412133"/>
      </p:ext>
    </p:extLst>
  </p:cSld>
  <p:clrMapOvr>
    <a:masterClrMapping/>
  </p:clrMapOvr>
  <mc:AlternateContent xmlns:mc="http://schemas.openxmlformats.org/markup-compatibility/2006" xmlns:p14="http://schemas.microsoft.com/office/powerpoint/2010/main">
    <mc:Choice Requires="p14">
      <p:transition spd="slow" p14:dur="2000" advTm="59685"/>
    </mc:Choice>
    <mc:Fallback xmlns="">
      <p:transition spd="slow" advTm="5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IP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21733" y="586805"/>
            <a:ext cx="3400481" cy="221881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241319F4-9E8D-41E2-BAFA-F0C13B91BE2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81184" y="3830187"/>
            <a:ext cx="3401568" cy="2262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AF0B2A0-02BF-4240-B450-45754C9238E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363190" y="526375"/>
            <a:ext cx="3401568" cy="2262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2">
            <a:extLst>
              <a:ext uri="{FF2B5EF4-FFF2-40B4-BE49-F238E27FC236}">
                <a16:creationId xmlns:a16="http://schemas.microsoft.com/office/drawing/2014/main" id="{04F0515E-F368-4838-B312-300CC3C0B0E7}"/>
              </a:ext>
            </a:extLst>
          </p:cNvPr>
          <p:cNvSpPr txBox="1">
            <a:spLocks/>
          </p:cNvSpPr>
          <p:nvPr/>
        </p:nvSpPr>
        <p:spPr>
          <a:xfrm>
            <a:off x="4587769" y="3146653"/>
            <a:ext cx="3276600" cy="35112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Microbiology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Virology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Parasitology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Toxicology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rPr>
              <a:t>Histopathology</a:t>
            </a:r>
          </a:p>
        </p:txBody>
      </p:sp>
      <p:pic>
        <p:nvPicPr>
          <p:cNvPr id="4" name="Picture 2" descr="Boeing 767F"/>
          <p:cNvPicPr>
            <a:picLocks noChangeAspect="1" noChangeArrowheads="1"/>
          </p:cNvPicPr>
          <p:nvPr/>
        </p:nvPicPr>
        <p:blipFill rotWithShape="1">
          <a:blip r:embed="rId8">
            <a:extLst>
              <a:ext uri="{28A0092B-C50C-407E-A947-70E740481C1C}">
                <a14:useLocalDpi xmlns:a14="http://schemas.microsoft.com/office/drawing/2010/main" val="0"/>
              </a:ext>
            </a:extLst>
          </a:blip>
          <a:srcRect l="8876" t="12789" r="8780" b="14059"/>
          <a:stretch/>
        </p:blipFill>
        <p:spPr bwMode="auto">
          <a:xfrm>
            <a:off x="4282396" y="941369"/>
            <a:ext cx="3639867" cy="1616766"/>
          </a:xfrm>
          <a:prstGeom prst="rect">
            <a:avLst/>
          </a:prstGeom>
          <a:noFill/>
        </p:spPr>
      </p:pic>
      <p:sp>
        <p:nvSpPr>
          <p:cNvPr id="6" name="Rectangle 5">
            <a:extLst>
              <a:ext uri="{FF2B5EF4-FFF2-40B4-BE49-F238E27FC236}">
                <a16:creationId xmlns:a16="http://schemas.microsoft.com/office/drawing/2014/main" id="{F7A082AB-56A1-4622-83B5-C66B5F258FBA}"/>
              </a:ext>
            </a:extLst>
          </p:cNvPr>
          <p:cNvSpPr/>
          <p:nvPr/>
        </p:nvSpPr>
        <p:spPr>
          <a:xfrm>
            <a:off x="12658" y="6457890"/>
            <a:ext cx="2202398" cy="400110"/>
          </a:xfrm>
          <a:prstGeom prst="rect">
            <a:avLst/>
          </a:prstGeom>
        </p:spPr>
        <p:txBody>
          <a:bodyPr wrap="square">
            <a:spAutoFit/>
          </a:bodyPr>
          <a:lstStyle/>
          <a:p>
            <a:pPr lvl="0" defTabSz="885825">
              <a:defRPr/>
            </a:pPr>
            <a:r>
              <a:rPr lang="en-US" altLang="en-US" sz="1000" b="1" dirty="0">
                <a:solidFill>
                  <a:prstClr val="black"/>
                </a:solidFill>
                <a:latin typeface="Arial" panose="020B0604020202020204" pitchFamily="34" charset="0"/>
              </a:rPr>
              <a:t>U.S. Department of the Interior</a:t>
            </a:r>
          </a:p>
          <a:p>
            <a:pPr lvl="0" defTabSz="885825">
              <a:defRPr/>
            </a:pPr>
            <a:r>
              <a:rPr lang="en-US" altLang="en-US" sz="1000" b="1" dirty="0">
                <a:solidFill>
                  <a:prstClr val="black"/>
                </a:solidFill>
                <a:latin typeface="Arial" panose="020B0604020202020204" pitchFamily="34" charset="0"/>
              </a:rPr>
              <a:t>U.S. Geological Survey</a:t>
            </a:r>
          </a:p>
        </p:txBody>
      </p:sp>
      <p:sp>
        <p:nvSpPr>
          <p:cNvPr id="2" name="TextBox 1">
            <a:extLst>
              <a:ext uri="{FF2B5EF4-FFF2-40B4-BE49-F238E27FC236}">
                <a16:creationId xmlns:a16="http://schemas.microsoft.com/office/drawing/2014/main" id="{897E507C-F21B-459D-8DD2-9A8F63573536}"/>
              </a:ext>
            </a:extLst>
          </p:cNvPr>
          <p:cNvSpPr txBox="1"/>
          <p:nvPr/>
        </p:nvSpPr>
        <p:spPr>
          <a:xfrm>
            <a:off x="8897050" y="4084570"/>
            <a:ext cx="3033010" cy="2062103"/>
          </a:xfrm>
          <a:prstGeom prst="rect">
            <a:avLst/>
          </a:prstGeom>
          <a:noFill/>
        </p:spPr>
        <p:txBody>
          <a:bodyPr wrap="none" rtlCol="0">
            <a:spAutoFit/>
          </a:bodyPr>
          <a:lstStyle/>
          <a:p>
            <a:r>
              <a:rPr lang="en-US" sz="3200" dirty="0"/>
              <a:t>Disease </a:t>
            </a:r>
          </a:p>
          <a:p>
            <a:r>
              <a:rPr lang="en-US" sz="3200" dirty="0"/>
              <a:t>Case Definitions</a:t>
            </a:r>
          </a:p>
          <a:p>
            <a:endParaRPr lang="en-US" sz="3200" dirty="0"/>
          </a:p>
          <a:p>
            <a:r>
              <a:rPr lang="en-US" sz="3200" dirty="0"/>
              <a:t>US-Canada effort</a:t>
            </a:r>
          </a:p>
        </p:txBody>
      </p:sp>
      <p:pic>
        <p:nvPicPr>
          <p:cNvPr id="5" name="Audio 4">
            <a:hlinkClick r:id="" action="ppaction://media"/>
            <a:extLst>
              <a:ext uri="{FF2B5EF4-FFF2-40B4-BE49-F238E27FC236}">
                <a16:creationId xmlns:a16="http://schemas.microsoft.com/office/drawing/2014/main" id="{F1135E70-595B-464A-AF14-A8DE757607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0472119"/>
      </p:ext>
    </p:extLst>
  </p:cSld>
  <p:clrMapOvr>
    <a:masterClrMapping/>
  </p:clrMapOvr>
  <mc:AlternateContent xmlns:mc="http://schemas.openxmlformats.org/markup-compatibility/2006" xmlns:p14="http://schemas.microsoft.com/office/powerpoint/2010/main">
    <mc:Choice Requires="p14">
      <p:transition spd="slow" p14:dur="2000" advTm="86040"/>
    </mc:Choice>
    <mc:Fallback xmlns="">
      <p:transition spd="slow" advTm="86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867EC2-E716-413B-A08C-7A4303D22E18}"/>
              </a:ext>
            </a:extLst>
          </p:cNvPr>
          <p:cNvSpPr txBox="1"/>
          <p:nvPr/>
        </p:nvSpPr>
        <p:spPr>
          <a:xfrm>
            <a:off x="8622045" y="6517397"/>
            <a:ext cx="3724096"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U.S. Fish and Wildlife Service biologist Mags </a:t>
            </a:r>
            <a:r>
              <a:rPr kumimoji="0" lang="en-US" sz="8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Rheude</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bands an eagle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Photo by USFWS </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https://www.fws.gov/midwest/InsideR3/December14Story15.htm</a:t>
            </a:r>
            <a:endPar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5" name="Picture 4" descr="A close up of a map&#10;&#10;Description automatically generated">
            <a:extLst>
              <a:ext uri="{FF2B5EF4-FFF2-40B4-BE49-F238E27FC236}">
                <a16:creationId xmlns:a16="http://schemas.microsoft.com/office/drawing/2014/main" id="{41535E5C-F0F0-4E25-AA9B-FADB65C1A908}"/>
              </a:ext>
            </a:extLst>
          </p:cNvPr>
          <p:cNvPicPr>
            <a:picLocks noChangeAspect="1"/>
          </p:cNvPicPr>
          <p:nvPr/>
        </p:nvPicPr>
        <p:blipFill>
          <a:blip r:embed="rId6">
            <a:alphaModFix amt="31000"/>
            <a:extLst>
              <a:ext uri="{28A0092B-C50C-407E-A947-70E740481C1C}">
                <a14:useLocalDpi xmlns:a14="http://schemas.microsoft.com/office/drawing/2010/main" val="0"/>
              </a:ext>
            </a:extLst>
          </a:blip>
          <a:stretch>
            <a:fillRect/>
          </a:stretch>
        </p:blipFill>
        <p:spPr>
          <a:xfrm>
            <a:off x="-9" y="22936"/>
            <a:ext cx="12192009" cy="6845511"/>
          </a:xfrm>
          <a:prstGeom prst="rect">
            <a:avLst/>
          </a:prstGeom>
        </p:spPr>
      </p:pic>
      <p:pic>
        <p:nvPicPr>
          <p:cNvPr id="10" name="Picture 9">
            <a:extLst>
              <a:ext uri="{FF2B5EF4-FFF2-40B4-BE49-F238E27FC236}">
                <a16:creationId xmlns:a16="http://schemas.microsoft.com/office/drawing/2014/main" id="{F3D45DB1-3EEA-4767-8C20-01DEB1B85855}"/>
              </a:ext>
            </a:extLst>
          </p:cNvPr>
          <p:cNvPicPr>
            <a:picLocks noChangeAspect="1"/>
          </p:cNvPicPr>
          <p:nvPr/>
        </p:nvPicPr>
        <p:blipFill>
          <a:blip r:embed="rId7">
            <a:extLst>
              <a:ext uri="{28A0092B-C50C-407E-A947-70E740481C1C}">
                <a14:useLocalDpi xmlns:a14="http://schemas.microsoft.com/office/drawing/2010/main" val="0"/>
              </a:ext>
            </a:extLst>
          </a:blip>
          <a:srcRect l="6225" r="6225"/>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7" name="Picture 2">
            <a:extLst>
              <a:ext uri="{FF2B5EF4-FFF2-40B4-BE49-F238E27FC236}">
                <a16:creationId xmlns:a16="http://schemas.microsoft.com/office/drawing/2014/main" id="{5903ADAE-F5E3-40B9-A111-983217FE53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2389" r="22389"/>
          <a:stretch/>
        </p:blipFill>
        <p:spPr bwMode="auto">
          <a:xfrm>
            <a:off x="7816904" y="1584501"/>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A95599F0-901C-4C37-9DDB-6A11429694AB}"/>
              </a:ext>
            </a:extLst>
          </p:cNvPr>
          <p:cNvSpPr txBox="1"/>
          <p:nvPr/>
        </p:nvSpPr>
        <p:spPr>
          <a:xfrm>
            <a:off x="4971310" y="6578952"/>
            <a:ext cx="359104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https://www.opm.gov/healthcare-insurance/healthcare/plan-information/plans/</a:t>
            </a:r>
            <a:endPar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1C0D7F3-9719-B047-9528-F2F3E3C64018}"/>
              </a:ext>
            </a:extLst>
          </p:cNvPr>
          <p:cNvSpPr txBox="1"/>
          <p:nvPr/>
        </p:nvSpPr>
        <p:spPr>
          <a:xfrm>
            <a:off x="0" y="6603944"/>
            <a:ext cx="522922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https://</a:t>
            </a:r>
            <a:r>
              <a:rPr kumimoji="0" lang="en-US" sz="8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www.doi.gov</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/sites/</a:t>
            </a:r>
            <a:r>
              <a:rPr kumimoji="0" lang="en-US" sz="800" b="0" i="0" u="none" strike="noStrike" kern="1200" cap="none" spc="0" normalizeH="0" baseline="0" noProof="0" err="1">
                <a:ln>
                  <a:noFill/>
                </a:ln>
                <a:solidFill>
                  <a:prstClr val="white">
                    <a:lumMod val="50000"/>
                  </a:prstClr>
                </a:solidFill>
                <a:effectLst/>
                <a:uLnTx/>
                <a:uFillTx/>
                <a:latin typeface="Calibri" panose="020F0502020204030204"/>
                <a:ea typeface="+mn-ea"/>
                <a:cs typeface="+mn-cs"/>
              </a:rPr>
              <a:t>doi.gov</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/files/uploads/12-unified-regions-based-on-watersheds-17x11-250dpi-20191018.pdf</a:t>
            </a:r>
          </a:p>
        </p:txBody>
      </p:sp>
      <p:pic>
        <p:nvPicPr>
          <p:cNvPr id="12" name="Picture 2">
            <a:extLst>
              <a:ext uri="{FF2B5EF4-FFF2-40B4-BE49-F238E27FC236}">
                <a16:creationId xmlns:a16="http://schemas.microsoft.com/office/drawing/2014/main" id="{F4BC5855-728C-1F4A-AA2D-7F23B5B347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22373" r="22373"/>
          <a:stretch/>
        </p:blipFill>
        <p:spPr bwMode="auto">
          <a:xfrm>
            <a:off x="7816895" y="1594940"/>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A019B9C8-E921-48D5-926C-098B15F8486B}"/>
              </a:ext>
            </a:extLst>
          </p:cNvPr>
          <p:cNvSpPr txBox="1"/>
          <p:nvPr/>
        </p:nvSpPr>
        <p:spPr>
          <a:xfrm>
            <a:off x="8886266" y="6603944"/>
            <a:ext cx="30508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credit Lisa Hupp/USFWS </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https://alaskausfws.medium.com</a:t>
            </a:r>
            <a:r>
              <a:rPr kumimoji="0" lang="en-US" sz="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 20200916</a:t>
            </a:r>
          </a:p>
        </p:txBody>
      </p:sp>
      <p:sp>
        <p:nvSpPr>
          <p:cNvPr id="4" name="Rectangle 3">
            <a:extLst>
              <a:ext uri="{FF2B5EF4-FFF2-40B4-BE49-F238E27FC236}">
                <a16:creationId xmlns:a16="http://schemas.microsoft.com/office/drawing/2014/main" id="{43FBCD9E-0A62-4052-B636-964308AE32AE}"/>
              </a:ext>
            </a:extLst>
          </p:cNvPr>
          <p:cNvSpPr/>
          <p:nvPr/>
        </p:nvSpPr>
        <p:spPr>
          <a:xfrm>
            <a:off x="170266" y="6226033"/>
            <a:ext cx="6096000" cy="400110"/>
          </a:xfrm>
          <a:prstGeom prst="rect">
            <a:avLst/>
          </a:prstGeom>
        </p:spPr>
        <p:txBody>
          <a:bodyPr>
            <a:spAutoFit/>
          </a:bodyPr>
          <a:lstStyle/>
          <a:p>
            <a:pPr lvl="0" defTabSz="885825">
              <a:defRPr/>
            </a:pPr>
            <a:r>
              <a:rPr lang="en-US" altLang="en-US" sz="1000" b="1" dirty="0">
                <a:latin typeface="Arial" panose="020B0604020202020204" pitchFamily="34" charset="0"/>
              </a:rPr>
              <a:t>U.S. Department of the Interior</a:t>
            </a:r>
          </a:p>
          <a:p>
            <a:pPr lvl="0" defTabSz="885825">
              <a:defRPr/>
            </a:pPr>
            <a:r>
              <a:rPr lang="en-US" altLang="en-US" sz="1000" b="1" dirty="0">
                <a:latin typeface="Arial" panose="020B0604020202020204" pitchFamily="34" charset="0"/>
              </a:rPr>
              <a:t>U.S. Geological Survey</a:t>
            </a:r>
          </a:p>
        </p:txBody>
      </p:sp>
      <p:pic>
        <p:nvPicPr>
          <p:cNvPr id="6" name="Audio 5">
            <a:hlinkClick r:id="" action="ppaction://media"/>
            <a:extLst>
              <a:ext uri="{FF2B5EF4-FFF2-40B4-BE49-F238E27FC236}">
                <a16:creationId xmlns:a16="http://schemas.microsoft.com/office/drawing/2014/main" id="{D96FAAF6-B16F-4063-8894-6F2C6BDBA1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792776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9840"/>
    </mc:Choice>
    <mc:Fallback xmlns="">
      <p:transition spd="slow" advTm="7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6">
            <a:extLst>
              <a:ext uri="{FF2B5EF4-FFF2-40B4-BE49-F238E27FC236}">
                <a16:creationId xmlns:a16="http://schemas.microsoft.com/office/drawing/2014/main" id="{C799D95A-6D49-0D43-B483-40732EA2E9C3}"/>
              </a:ext>
            </a:extLst>
          </p:cNvPr>
          <p:cNvPicPr>
            <a:picLocks noChangeAspect="1"/>
          </p:cNvPicPr>
          <p:nvPr/>
        </p:nvPicPr>
        <p:blipFill>
          <a:blip r:embed="rId5"/>
          <a:stretch>
            <a:fillRect/>
          </a:stretch>
        </p:blipFill>
        <p:spPr>
          <a:xfrm>
            <a:off x="4384208" y="392721"/>
            <a:ext cx="3251032" cy="1454836"/>
          </a:xfrm>
          <a:prstGeom prst="rect">
            <a:avLst/>
          </a:prstGeom>
        </p:spPr>
      </p:pic>
      <p:pic>
        <p:nvPicPr>
          <p:cNvPr id="7" name="Picture 12" descr="WIM logo.png">
            <a:extLst>
              <a:ext uri="{FF2B5EF4-FFF2-40B4-BE49-F238E27FC236}">
                <a16:creationId xmlns:a16="http://schemas.microsoft.com/office/drawing/2014/main" id="{18BBECB2-212A-714A-A53F-9278AA28D8E3}"/>
              </a:ext>
            </a:extLst>
          </p:cNvPr>
          <p:cNvPicPr>
            <a:picLocks noChangeAspect="1"/>
          </p:cNvPicPr>
          <p:nvPr/>
        </p:nvPicPr>
        <p:blipFill>
          <a:blip r:embed="rId6"/>
          <a:stretch>
            <a:fillRect/>
          </a:stretch>
        </p:blipFill>
        <p:spPr>
          <a:xfrm>
            <a:off x="8340636" y="533401"/>
            <a:ext cx="3520438" cy="1173479"/>
          </a:xfrm>
          <a:prstGeom prst="rect">
            <a:avLst/>
          </a:prstGeom>
        </p:spPr>
      </p:pic>
      <p:pic>
        <p:nvPicPr>
          <p:cNvPr id="8" name="Picture 14" descr="SGCI logo.png">
            <a:extLst>
              <a:ext uri="{FF2B5EF4-FFF2-40B4-BE49-F238E27FC236}">
                <a16:creationId xmlns:a16="http://schemas.microsoft.com/office/drawing/2014/main" id="{DEE75D7D-0820-F140-BF6A-5AD4DE43F375}"/>
              </a:ext>
            </a:extLst>
          </p:cNvPr>
          <p:cNvPicPr>
            <a:picLocks noChangeAspect="1"/>
          </p:cNvPicPr>
          <p:nvPr/>
        </p:nvPicPr>
        <p:blipFill>
          <a:blip r:embed="rId7"/>
          <a:stretch>
            <a:fillRect/>
          </a:stretch>
        </p:blipFill>
        <p:spPr>
          <a:xfrm>
            <a:off x="738137" y="2639045"/>
            <a:ext cx="2588037" cy="1588934"/>
          </a:xfrm>
          <a:prstGeom prst="rect">
            <a:avLst/>
          </a:prstGeom>
        </p:spPr>
      </p:pic>
      <p:sp>
        <p:nvSpPr>
          <p:cNvPr id="29" name="Rectangle 2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13E923F-EE80-CF43-9006-51D56A7B2E41}"/>
              </a:ext>
            </a:extLst>
          </p:cNvPr>
          <p:cNvSpPr/>
          <p:nvPr/>
        </p:nvSpPr>
        <p:spPr>
          <a:xfrm>
            <a:off x="4746931" y="2881749"/>
            <a:ext cx="6465287" cy="310180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err="1">
                <a:ln>
                  <a:noFill/>
                </a:ln>
                <a:solidFill>
                  <a:srgbClr val="FFFFFF"/>
                </a:solidFill>
                <a:effectLst/>
                <a:uLnTx/>
                <a:uFillTx/>
                <a:latin typeface="Calibri Light" panose="020F0302020204030204"/>
                <a:ea typeface="+mn-ea"/>
                <a:cs typeface="+mn-cs"/>
              </a:rPr>
              <a:t>WHISPers</a:t>
            </a: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  </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FFFF"/>
                </a:solidFill>
                <a:effectLst/>
                <a:uLnTx/>
                <a:uFillTx/>
                <a:latin typeface="Calibri Light" panose="020F0302020204030204"/>
                <a:ea typeface="+mn-ea"/>
                <a:cs typeface="+mn-cs"/>
              </a:rPr>
              <a:t>Designed for data sharing &amp; collaboration</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cxnSp>
        <p:nvCxnSpPr>
          <p:cNvPr id="31" name="Straight Connector 3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D0737A8-02AC-4EF9-895D-00A84C6CD12F}"/>
              </a:ext>
            </a:extLst>
          </p:cNvPr>
          <p:cNvSpPr txBox="1"/>
          <p:nvPr/>
        </p:nvSpPr>
        <p:spPr>
          <a:xfrm>
            <a:off x="5256344" y="5589294"/>
            <a:ext cx="583134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panose="020F0502020204030204"/>
                <a:ea typeface="+mn-ea"/>
                <a:cs typeface="+mn-cs"/>
              </a:rPr>
              <a:t>whispers.usgs.gov</a:t>
            </a:r>
          </a:p>
        </p:txBody>
      </p:sp>
      <p:sp>
        <p:nvSpPr>
          <p:cNvPr id="2" name="TextBox 1">
            <a:extLst>
              <a:ext uri="{FF2B5EF4-FFF2-40B4-BE49-F238E27FC236}">
                <a16:creationId xmlns:a16="http://schemas.microsoft.com/office/drawing/2014/main" id="{8D2454BC-7B4E-4AE8-8FB3-9878AA8F16CD}"/>
              </a:ext>
            </a:extLst>
          </p:cNvPr>
          <p:cNvSpPr txBox="1"/>
          <p:nvPr/>
        </p:nvSpPr>
        <p:spPr>
          <a:xfrm>
            <a:off x="4456936" y="1604747"/>
            <a:ext cx="31711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28752"/>
                </a:solidFill>
                <a:effectLst/>
                <a:uLnTx/>
                <a:uFillTx/>
                <a:latin typeface="Calibri" panose="020F0502020204030204"/>
                <a:ea typeface="+mn-ea"/>
                <a:cs typeface="+mn-cs"/>
              </a:rPr>
              <a:t>National Wildlife Health Center</a:t>
            </a:r>
          </a:p>
        </p:txBody>
      </p:sp>
      <p:sp>
        <p:nvSpPr>
          <p:cNvPr id="3" name="TextBox 2">
            <a:extLst>
              <a:ext uri="{FF2B5EF4-FFF2-40B4-BE49-F238E27FC236}">
                <a16:creationId xmlns:a16="http://schemas.microsoft.com/office/drawing/2014/main" id="{67E389C1-0982-48BB-BE43-D4ED0FC7A3BB}"/>
              </a:ext>
            </a:extLst>
          </p:cNvPr>
          <p:cNvSpPr txBox="1"/>
          <p:nvPr/>
        </p:nvSpPr>
        <p:spPr>
          <a:xfrm>
            <a:off x="525940" y="4989129"/>
            <a:ext cx="3312638"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04040"/>
                </a:solidFill>
                <a:effectLst/>
                <a:uLnTx/>
                <a:uFillTx/>
                <a:latin typeface="Calibri" panose="020F0502020204030204"/>
                <a:ea typeface="+mn-ea"/>
                <a:cs typeface="+mn-cs"/>
              </a:rPr>
              <a:t>State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04040"/>
                </a:solidFill>
                <a:effectLst/>
                <a:uLnTx/>
                <a:uFillTx/>
                <a:latin typeface="Calibri" panose="020F0502020204030204"/>
                <a:ea typeface="+mn-ea"/>
                <a:cs typeface="+mn-cs"/>
              </a:rPr>
              <a:t>Federal Partners</a:t>
            </a:r>
          </a:p>
        </p:txBody>
      </p:sp>
      <p:pic>
        <p:nvPicPr>
          <p:cNvPr id="11" name="Picture 10" descr="Logo, company name&#10;&#10;Description automatically generated">
            <a:extLst>
              <a:ext uri="{FF2B5EF4-FFF2-40B4-BE49-F238E27FC236}">
                <a16:creationId xmlns:a16="http://schemas.microsoft.com/office/drawing/2014/main" id="{23F8C689-27E0-4F5B-874D-EC2E58B983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755" y="182477"/>
            <a:ext cx="2243016" cy="2019383"/>
          </a:xfrm>
          <a:prstGeom prst="rect">
            <a:avLst/>
          </a:prstGeom>
        </p:spPr>
      </p:pic>
      <p:sp>
        <p:nvSpPr>
          <p:cNvPr id="6" name="Rectangle 5">
            <a:extLst>
              <a:ext uri="{FF2B5EF4-FFF2-40B4-BE49-F238E27FC236}">
                <a16:creationId xmlns:a16="http://schemas.microsoft.com/office/drawing/2014/main" id="{75E0DC81-AF51-49E5-B4B4-B37C4569964E}"/>
              </a:ext>
            </a:extLst>
          </p:cNvPr>
          <p:cNvSpPr/>
          <p:nvPr/>
        </p:nvSpPr>
        <p:spPr>
          <a:xfrm>
            <a:off x="0" y="6498886"/>
            <a:ext cx="6096000" cy="400110"/>
          </a:xfrm>
          <a:prstGeom prst="rect">
            <a:avLst/>
          </a:prstGeom>
        </p:spPr>
        <p:txBody>
          <a:bodyPr>
            <a:spAutoFit/>
          </a:bodyPr>
          <a:lstStyle/>
          <a:p>
            <a:pPr lvl="0" defTabSz="885825">
              <a:defRPr/>
            </a:pPr>
            <a:r>
              <a:rPr lang="en-US" altLang="en-US" sz="1000" b="1" dirty="0">
                <a:solidFill>
                  <a:prstClr val="black"/>
                </a:solidFill>
                <a:latin typeface="Arial" panose="020B0604020202020204" pitchFamily="34" charset="0"/>
              </a:rPr>
              <a:t>U.S. Department of the Interior</a:t>
            </a:r>
          </a:p>
          <a:p>
            <a:pPr lvl="0" defTabSz="885825">
              <a:defRPr/>
            </a:pPr>
            <a:r>
              <a:rPr lang="en-US" altLang="en-US" sz="1000" b="1" dirty="0">
                <a:solidFill>
                  <a:prstClr val="black"/>
                </a:solidFill>
                <a:latin typeface="Arial" panose="020B0604020202020204" pitchFamily="34" charset="0"/>
              </a:rPr>
              <a:t>U.S. Geological Survey</a:t>
            </a:r>
          </a:p>
        </p:txBody>
      </p:sp>
      <p:pic>
        <p:nvPicPr>
          <p:cNvPr id="10" name="Audio 9">
            <a:hlinkClick r:id="" action="ppaction://media"/>
            <a:extLst>
              <a:ext uri="{FF2B5EF4-FFF2-40B4-BE49-F238E27FC236}">
                <a16:creationId xmlns:a16="http://schemas.microsoft.com/office/drawing/2014/main" id="{A981F29E-5C51-4404-850D-1BF9BC836F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3775046"/>
      </p:ext>
    </p:extLst>
  </p:cSld>
  <p:clrMapOvr>
    <a:masterClrMapping/>
  </p:clrMapOvr>
  <mc:AlternateContent xmlns:mc="http://schemas.openxmlformats.org/markup-compatibility/2006" xmlns:p14="http://schemas.microsoft.com/office/powerpoint/2010/main">
    <mc:Choice Requires="p14">
      <p:transition spd="slow" p14:dur="2000" advTm="65560"/>
    </mc:Choice>
    <mc:Fallback xmlns="">
      <p:transition spd="slow" advTm="6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D44E222-12DB-4874-8510-F4DCFEC83DFD}"/>
              </a:ext>
            </a:extLst>
          </p:cNvPr>
          <p:cNvPicPr/>
          <p:nvPr/>
        </p:nvPicPr>
        <p:blipFill>
          <a:blip r:embed="rId5">
            <a:extLst>
              <a:ext uri="{28A0092B-C50C-407E-A947-70E740481C1C}">
                <a14:useLocalDpi xmlns:a14="http://schemas.microsoft.com/office/drawing/2010/main" val="0"/>
              </a:ext>
            </a:extLst>
          </a:blip>
          <a:srcRect/>
          <a:stretch/>
        </p:blipFill>
        <p:spPr>
          <a:xfrm>
            <a:off x="1389528" y="320040"/>
            <a:ext cx="9409896" cy="4462272"/>
          </a:xfrm>
          <a:prstGeom prst="rect">
            <a:avLst/>
          </a:prstGeom>
        </p:spPr>
      </p:pic>
      <p:sp>
        <p:nvSpPr>
          <p:cNvPr id="29" name="Rectangle 30">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9CEF04-9698-4DFF-A959-10B0E223A33F}"/>
              </a:ext>
            </a:extLst>
          </p:cNvPr>
          <p:cNvSpPr>
            <a:spLocks noGrp="1"/>
          </p:cNvSpPr>
          <p:nvPr>
            <p:ph type="ctrTitle"/>
          </p:nvPr>
        </p:nvSpPr>
        <p:spPr>
          <a:xfrm>
            <a:off x="4380588" y="5093208"/>
            <a:ext cx="6973204" cy="1261872"/>
          </a:xfrm>
        </p:spPr>
        <p:txBody>
          <a:bodyPr anchor="ctr">
            <a:normAutofit/>
          </a:bodyPr>
          <a:lstStyle/>
          <a:p>
            <a:pPr algn="l"/>
            <a:r>
              <a:rPr lang="en-US" sz="2600" b="1" dirty="0">
                <a:solidFill>
                  <a:schemeClr val="bg1"/>
                </a:solidFill>
              </a:rPr>
              <a:t>Wildlife Health Information Sharing Partnership - </a:t>
            </a:r>
            <a:br>
              <a:rPr lang="en-US" sz="2600" b="1" dirty="0">
                <a:solidFill>
                  <a:schemeClr val="bg1"/>
                </a:solidFill>
              </a:rPr>
            </a:br>
            <a:r>
              <a:rPr lang="en-US" sz="2600" b="1" dirty="0">
                <a:solidFill>
                  <a:schemeClr val="bg1"/>
                </a:solidFill>
              </a:rPr>
              <a:t>event reporting system</a:t>
            </a:r>
          </a:p>
        </p:txBody>
      </p:sp>
      <p:sp>
        <p:nvSpPr>
          <p:cNvPr id="3" name="Subtitle 2">
            <a:extLst>
              <a:ext uri="{FF2B5EF4-FFF2-40B4-BE49-F238E27FC236}">
                <a16:creationId xmlns:a16="http://schemas.microsoft.com/office/drawing/2014/main" id="{4E932D87-65C7-487C-8DC0-21D17B5278E9}"/>
              </a:ext>
            </a:extLst>
          </p:cNvPr>
          <p:cNvSpPr>
            <a:spLocks noGrp="1"/>
          </p:cNvSpPr>
          <p:nvPr>
            <p:ph type="subTitle" idx="1"/>
          </p:nvPr>
        </p:nvSpPr>
        <p:spPr>
          <a:xfrm>
            <a:off x="838209" y="5093208"/>
            <a:ext cx="2892986" cy="1254954"/>
          </a:xfrm>
        </p:spPr>
        <p:txBody>
          <a:bodyPr anchor="ctr">
            <a:normAutofit/>
          </a:bodyPr>
          <a:lstStyle/>
          <a:p>
            <a:pPr algn="r"/>
            <a:r>
              <a:rPr lang="en-US" sz="4000" b="1">
                <a:solidFill>
                  <a:schemeClr val="bg2"/>
                </a:solidFill>
              </a:rPr>
              <a:t>WHISPers</a:t>
            </a:r>
          </a:p>
        </p:txBody>
      </p:sp>
      <p:cxnSp>
        <p:nvCxnSpPr>
          <p:cNvPr id="33" name="Straight Connector 32">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63FC68A-B3D1-4180-AA40-FF9F32754D66}"/>
              </a:ext>
            </a:extLst>
          </p:cNvPr>
          <p:cNvSpPr/>
          <p:nvPr/>
        </p:nvSpPr>
        <p:spPr>
          <a:xfrm>
            <a:off x="201930" y="6469380"/>
            <a:ext cx="224409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alt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DB267A65-EFFC-4A97-B39F-1D325DE93CE0}"/>
              </a:ext>
            </a:extLst>
          </p:cNvPr>
          <p:cNvSpPr/>
          <p:nvPr/>
        </p:nvSpPr>
        <p:spPr>
          <a:xfrm>
            <a:off x="413004" y="6072276"/>
            <a:ext cx="2152650" cy="4770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 Department of the Interior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U.S. Geological Survey</a:t>
            </a:r>
          </a:p>
        </p:txBody>
      </p:sp>
      <p:pic>
        <p:nvPicPr>
          <p:cNvPr id="4" name="Audio 3">
            <a:hlinkClick r:id="" action="ppaction://media"/>
            <a:extLst>
              <a:ext uri="{FF2B5EF4-FFF2-40B4-BE49-F238E27FC236}">
                <a16:creationId xmlns:a16="http://schemas.microsoft.com/office/drawing/2014/main" id="{75A53F83-63D1-4630-B5AF-1AA5FDD0E3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0751855"/>
      </p:ext>
    </p:extLst>
  </p:cSld>
  <p:clrMapOvr>
    <a:masterClrMapping/>
  </p:clrMapOvr>
  <mc:AlternateContent xmlns:mc="http://schemas.openxmlformats.org/markup-compatibility/2006" xmlns:p14="http://schemas.microsoft.com/office/powerpoint/2010/main">
    <mc:Choice Requires="p14">
      <p:transition spd="slow" p14:dur="2000" advTm="68903"/>
    </mc:Choice>
    <mc:Fallback xmlns="">
      <p:transition spd="slow" advTm="6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y wolf">
            <a:extLst>
              <a:ext uri="{FF2B5EF4-FFF2-40B4-BE49-F238E27FC236}">
                <a16:creationId xmlns:a16="http://schemas.microsoft.com/office/drawing/2014/main" id="{C0BE4762-C00D-4923-8196-F561AD9E7B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494337"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BCE179D3-221B-4B84-BA7E-773B933E6865}"/>
              </a:ext>
            </a:extLst>
          </p:cNvPr>
          <p:cNvGraphicFramePr>
            <a:graphicFrameLocks noGrp="1"/>
          </p:cNvGraphicFramePr>
          <p:nvPr>
            <p:extLst>
              <p:ext uri="{D42A27DB-BD31-4B8C-83A1-F6EECF244321}">
                <p14:modId xmlns:p14="http://schemas.microsoft.com/office/powerpoint/2010/main" val="2690167463"/>
              </p:ext>
            </p:extLst>
          </p:nvPr>
        </p:nvGraphicFramePr>
        <p:xfrm>
          <a:off x="2747168" y="6288651"/>
          <a:ext cx="2972785" cy="558800"/>
        </p:xfrm>
        <a:graphic>
          <a:graphicData uri="http://schemas.openxmlformats.org/drawingml/2006/table">
            <a:tbl>
              <a:tblPr/>
              <a:tblGrid>
                <a:gridCol w="2972785">
                  <a:extLst>
                    <a:ext uri="{9D8B030D-6E8A-4147-A177-3AD203B41FA5}">
                      <a16:colId xmlns:a16="http://schemas.microsoft.com/office/drawing/2014/main" val="3787453447"/>
                    </a:ext>
                  </a:extLst>
                </a:gridCol>
              </a:tblGrid>
              <a:tr h="0">
                <a:tc>
                  <a:txBody>
                    <a:bodyPr/>
                    <a:lstStyle/>
                    <a:p>
                      <a:pPr fontAlgn="t" latinLnBrk="1"/>
                      <a:br>
                        <a:rPr lang="en-US" sz="1100" dirty="0">
                          <a:solidFill>
                            <a:schemeClr val="bg2"/>
                          </a:solidFill>
                          <a:effectLst/>
                        </a:rPr>
                      </a:br>
                      <a:r>
                        <a:rPr lang="en-US" sz="1100" dirty="0">
                          <a:solidFill>
                            <a:schemeClr val="bg2"/>
                          </a:solidFill>
                          <a:effectLst/>
                        </a:rPr>
                        <a:t>Kramer, Gary, USFWS </a:t>
                      </a:r>
                    </a:p>
                    <a:p>
                      <a:pPr fontAlgn="t" latinLnBrk="1"/>
                      <a:r>
                        <a:rPr lang="en-US" sz="800" dirty="0">
                          <a:hlinkClick r:id="rId6"/>
                        </a:rPr>
                        <a:t>https://digitalmedia.fws.gov/digital/collection/natdiglib/id/203</a:t>
                      </a:r>
                      <a:endParaRPr lang="en-US" sz="800" dirty="0">
                        <a:solidFill>
                          <a:schemeClr val="bg2"/>
                        </a:solidFill>
                        <a:effectLst/>
                      </a:endParaRPr>
                    </a:p>
                  </a:txBody>
                  <a:tcPr marL="50800" marR="50800" marT="50800" marB="50800">
                    <a:lnL>
                      <a:noFill/>
                    </a:lnL>
                    <a:lnR>
                      <a:noFill/>
                    </a:lnR>
                    <a:lnT>
                      <a:noFill/>
                    </a:lnT>
                    <a:lnB>
                      <a:noFill/>
                    </a:lnB>
                  </a:tcPr>
                </a:tc>
                <a:extLst>
                  <a:ext uri="{0D108BD9-81ED-4DB2-BD59-A6C34878D82A}">
                    <a16:rowId xmlns:a16="http://schemas.microsoft.com/office/drawing/2014/main" val="3914834577"/>
                  </a:ext>
                </a:extLst>
              </a:tr>
            </a:tbl>
          </a:graphicData>
        </a:graphic>
      </p:graphicFrame>
      <p:sp>
        <p:nvSpPr>
          <p:cNvPr id="3" name="TextBox 2">
            <a:extLst>
              <a:ext uri="{FF2B5EF4-FFF2-40B4-BE49-F238E27FC236}">
                <a16:creationId xmlns:a16="http://schemas.microsoft.com/office/drawing/2014/main" id="{2D922F01-F2BD-4A68-899E-4D8ADE5C9073}"/>
              </a:ext>
            </a:extLst>
          </p:cNvPr>
          <p:cNvSpPr txBox="1"/>
          <p:nvPr/>
        </p:nvSpPr>
        <p:spPr>
          <a:xfrm>
            <a:off x="5494337" y="1299404"/>
            <a:ext cx="6802440" cy="5509200"/>
          </a:xfrm>
          <a:prstGeom prst="rect">
            <a:avLst/>
          </a:prstGeom>
          <a:noFill/>
        </p:spPr>
        <p:txBody>
          <a:bodyPr wrap="none" rtlCol="0">
            <a:spAutoFit/>
          </a:bodyPr>
          <a:lstStyle/>
          <a:p>
            <a:pPr marL="285750" indent="-285750">
              <a:buFont typeface="Arial" panose="020B0604020202020204" pitchFamily="34" charset="0"/>
              <a:buChar char="•"/>
            </a:pPr>
            <a:r>
              <a:rPr lang="en-US" sz="3200" dirty="0"/>
              <a:t>What data to share?</a:t>
            </a:r>
          </a:p>
          <a:p>
            <a:pPr marL="285750" indent="-285750">
              <a:buFont typeface="Arial" panose="020B0604020202020204" pitchFamily="34" charset="0"/>
              <a:buChar char="•"/>
            </a:pPr>
            <a:r>
              <a:rPr lang="en-US" sz="3200" dirty="0"/>
              <a:t>Who can put a “dot on the map”?</a:t>
            </a:r>
          </a:p>
          <a:p>
            <a:pPr marL="285750" indent="-285750">
              <a:buFont typeface="Arial" panose="020B0604020202020204" pitchFamily="34" charset="0"/>
              <a:buChar char="•"/>
            </a:pPr>
            <a:r>
              <a:rPr lang="en-US" sz="3200" dirty="0"/>
              <a:t>Who can see what?</a:t>
            </a:r>
          </a:p>
          <a:p>
            <a:pPr marL="285750" indent="-285750">
              <a:buFont typeface="Arial" panose="020B0604020202020204" pitchFamily="34" charset="0"/>
              <a:buChar char="•"/>
            </a:pPr>
            <a:r>
              <a:rPr lang="en-US" sz="3200" dirty="0"/>
              <a:t>Business rules &amp; metadata</a:t>
            </a:r>
          </a:p>
          <a:p>
            <a:pPr marL="285750" indent="-285750">
              <a:buFont typeface="Arial" panose="020B0604020202020204" pitchFamily="34" charset="0"/>
              <a:buChar char="•"/>
            </a:pPr>
            <a:r>
              <a:rPr lang="en-US" sz="3200" dirty="0"/>
              <a:t>Data standards</a:t>
            </a:r>
          </a:p>
          <a:p>
            <a:pPr marL="285750" indent="-285750">
              <a:buFont typeface="Arial" panose="020B0604020202020204" pitchFamily="34" charset="0"/>
              <a:buChar char="•"/>
            </a:pPr>
            <a:r>
              <a:rPr lang="en-US" sz="3200" dirty="0"/>
              <a:t>Agile development</a:t>
            </a:r>
          </a:p>
          <a:p>
            <a:pPr marL="285750" indent="-285750">
              <a:buFont typeface="Arial" panose="020B0604020202020204" pitchFamily="34" charset="0"/>
              <a:buChar char="•"/>
            </a:pPr>
            <a:r>
              <a:rPr lang="en-US" sz="3200" dirty="0"/>
              <a:t>Partner input</a:t>
            </a:r>
          </a:p>
          <a:p>
            <a:pPr marL="285750" indent="-285750">
              <a:buFont typeface="Arial" panose="020B0604020202020204" pitchFamily="34" charset="0"/>
              <a:buChar char="•"/>
            </a:pPr>
            <a:r>
              <a:rPr lang="en-US" sz="3200" dirty="0"/>
              <a:t>Culture change</a:t>
            </a:r>
          </a:p>
          <a:p>
            <a:pPr marL="285750" indent="-285750">
              <a:buFont typeface="Arial" panose="020B0604020202020204" pitchFamily="34" charset="0"/>
              <a:buChar char="•"/>
            </a:pPr>
            <a:r>
              <a:rPr lang="en-US" sz="3200" dirty="0"/>
              <a:t>Science Gateway Community Institute</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Future growth</a:t>
            </a:r>
          </a:p>
        </p:txBody>
      </p:sp>
      <p:sp>
        <p:nvSpPr>
          <p:cNvPr id="4" name="Title 3">
            <a:extLst>
              <a:ext uri="{FF2B5EF4-FFF2-40B4-BE49-F238E27FC236}">
                <a16:creationId xmlns:a16="http://schemas.microsoft.com/office/drawing/2014/main" id="{339767A8-F950-45C3-8EBE-060478A489F1}"/>
              </a:ext>
            </a:extLst>
          </p:cNvPr>
          <p:cNvSpPr>
            <a:spLocks noGrp="1"/>
          </p:cNvSpPr>
          <p:nvPr>
            <p:ph type="title"/>
          </p:nvPr>
        </p:nvSpPr>
        <p:spPr>
          <a:xfrm>
            <a:off x="5671274" y="0"/>
            <a:ext cx="5494337" cy="1325563"/>
          </a:xfrm>
        </p:spPr>
        <p:txBody>
          <a:bodyPr>
            <a:normAutofit/>
          </a:bodyPr>
          <a:lstStyle/>
          <a:p>
            <a:r>
              <a:rPr lang="en-US" sz="7200" dirty="0">
                <a:latin typeface="+mn-lt"/>
              </a:rPr>
              <a:t>Challenges</a:t>
            </a:r>
          </a:p>
        </p:txBody>
      </p:sp>
      <p:sp>
        <p:nvSpPr>
          <p:cNvPr id="5" name="Rectangle 4">
            <a:extLst>
              <a:ext uri="{FF2B5EF4-FFF2-40B4-BE49-F238E27FC236}">
                <a16:creationId xmlns:a16="http://schemas.microsoft.com/office/drawing/2014/main" id="{5C0F95BE-F41F-404D-B2E5-BCC30F03C96F}"/>
              </a:ext>
            </a:extLst>
          </p:cNvPr>
          <p:cNvSpPr/>
          <p:nvPr/>
        </p:nvSpPr>
        <p:spPr>
          <a:xfrm>
            <a:off x="145774" y="6367996"/>
            <a:ext cx="2279374" cy="400110"/>
          </a:xfrm>
          <a:prstGeom prst="rect">
            <a:avLst/>
          </a:prstGeom>
        </p:spPr>
        <p:txBody>
          <a:bodyPr wrap="square">
            <a:spAutoFit/>
          </a:bodyPr>
          <a:lstStyle/>
          <a:p>
            <a:pPr lvl="0" defTabSz="885825">
              <a:defRPr/>
            </a:pPr>
            <a:r>
              <a:rPr lang="en-US" altLang="en-US" sz="1000" b="1" dirty="0">
                <a:solidFill>
                  <a:schemeClr val="bg1"/>
                </a:solidFill>
                <a:latin typeface="Arial" panose="020B0604020202020204" pitchFamily="34" charset="0"/>
              </a:rPr>
              <a:t>U.S. Department of the Interior</a:t>
            </a:r>
          </a:p>
          <a:p>
            <a:pPr lvl="0" defTabSz="885825">
              <a:defRPr/>
            </a:pPr>
            <a:r>
              <a:rPr lang="en-US" altLang="en-US" sz="1000" b="1" dirty="0">
                <a:solidFill>
                  <a:schemeClr val="bg1"/>
                </a:solidFill>
                <a:latin typeface="Arial" panose="020B0604020202020204" pitchFamily="34" charset="0"/>
              </a:rPr>
              <a:t>U.S. Geological Survey</a:t>
            </a:r>
          </a:p>
        </p:txBody>
      </p:sp>
      <p:pic>
        <p:nvPicPr>
          <p:cNvPr id="6" name="Audio 5">
            <a:hlinkClick r:id="" action="ppaction://media"/>
            <a:extLst>
              <a:ext uri="{FF2B5EF4-FFF2-40B4-BE49-F238E27FC236}">
                <a16:creationId xmlns:a16="http://schemas.microsoft.com/office/drawing/2014/main" id="{58D3E229-045C-45B2-982D-930AE40D0B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5355525"/>
      </p:ext>
    </p:extLst>
  </p:cSld>
  <p:clrMapOvr>
    <a:masterClrMapping/>
  </p:clrMapOvr>
  <mc:AlternateContent xmlns:mc="http://schemas.openxmlformats.org/markup-compatibility/2006" xmlns:p14="http://schemas.microsoft.com/office/powerpoint/2010/main">
    <mc:Choice Requires="p14">
      <p:transition spd="slow" p14:dur="2000" advTm="463921"/>
    </mc:Choice>
    <mc:Fallback xmlns="">
      <p:transition spd="slow" advTm="463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5021821" y="3812954"/>
            <a:ext cx="6465287" cy="15160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srgbClr val="FFFFFF"/>
                </a:solidFill>
                <a:effectLst/>
                <a:uLnTx/>
                <a:uFillTx/>
                <a:latin typeface="Calibri Light" panose="020F0302020204030204"/>
                <a:ea typeface="+mn-ea"/>
                <a:cs typeface="+mn-cs"/>
              </a:rPr>
              <a:t>White Nose Syndrome</a:t>
            </a:r>
          </a:p>
        </p:txBody>
      </p:sp>
      <p:pic>
        <p:nvPicPr>
          <p:cNvPr id="17" name="Picture 1" descr="IMG_0397.JPG">
            <a:extLst>
              <a:ext uri="{FF2B5EF4-FFF2-40B4-BE49-F238E27FC236}">
                <a16:creationId xmlns:a16="http://schemas.microsoft.com/office/drawing/2014/main" id="{A2FF5126-E87B-43F9-A6E9-E64C3728A5E9}"/>
              </a:ext>
            </a:extLst>
          </p:cNvPr>
          <p:cNvPicPr>
            <a:picLocks noChangeAspect="1"/>
          </p:cNvPicPr>
          <p:nvPr/>
        </p:nvPicPr>
        <p:blipFill rotWithShape="1">
          <a:blip r:embed="rId5">
            <a:extLst>
              <a:ext uri="{28A0092B-C50C-407E-A947-70E740481C1C}">
                <a14:useLocalDpi xmlns:a14="http://schemas.microsoft.com/office/drawing/2010/main" val="0"/>
              </a:ext>
            </a:extLst>
          </a:blip>
          <a:srcRect t="8432" r="-1" b="36600"/>
          <a:stretch/>
        </p:blipFill>
        <p:spPr bwMode="auto">
          <a:xfrm>
            <a:off x="317635" y="299363"/>
            <a:ext cx="4160452" cy="30492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Placeholder 17" descr="white_nose_Al_Hicks_NYDEC.jpg"/>
          <p:cNvPicPr>
            <a:picLocks noChangeAspect="1"/>
          </p:cNvPicPr>
          <p:nvPr/>
        </p:nvPicPr>
        <p:blipFill rotWithShape="1">
          <a:blip r:embed="rId6">
            <a:extLst>
              <a:ext uri="{28A0092B-C50C-407E-A947-70E740481C1C}">
                <a14:useLocalDpi xmlns:a14="http://schemas.microsoft.com/office/drawing/2010/main" val="0"/>
              </a:ext>
            </a:extLst>
          </a:blip>
          <a:srcRect t="9388" r="2" b="2"/>
          <a:stretch/>
        </p:blipFill>
        <p:spPr>
          <a:xfrm>
            <a:off x="4654296" y="299363"/>
            <a:ext cx="7217085" cy="3008188"/>
          </a:xfrm>
          <a:prstGeom prst="rect">
            <a:avLst/>
          </a:prstGeom>
        </p:spPr>
      </p:pic>
      <p:cxnSp>
        <p:nvCxnSpPr>
          <p:cNvPr id="24" name="Straight Connector 23">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Picture 3" descr="IMG_0381.JPG">
            <a:extLst>
              <a:ext uri="{FF2B5EF4-FFF2-40B4-BE49-F238E27FC236}">
                <a16:creationId xmlns:a16="http://schemas.microsoft.com/office/drawing/2014/main" id="{E9E4FE5E-0405-493F-B96F-AD30E4F8945C}"/>
              </a:ext>
            </a:extLst>
          </p:cNvPr>
          <p:cNvPicPr>
            <a:picLocks noChangeAspect="1"/>
          </p:cNvPicPr>
          <p:nvPr/>
        </p:nvPicPr>
        <p:blipFill rotWithShape="1">
          <a:blip r:embed="rId7">
            <a:extLst>
              <a:ext uri="{28A0092B-C50C-407E-A947-70E740481C1C}">
                <a14:useLocalDpi xmlns:a14="http://schemas.microsoft.com/office/drawing/2010/main" val="0"/>
              </a:ext>
            </a:extLst>
          </a:blip>
          <a:srcRect r="-1" b="2995"/>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7B5A54D-E922-40A1-A94B-077535E24712}"/>
              </a:ext>
            </a:extLst>
          </p:cNvPr>
          <p:cNvSpPr/>
          <p:nvPr/>
        </p:nvSpPr>
        <p:spPr>
          <a:xfrm>
            <a:off x="5610287" y="5668380"/>
            <a:ext cx="48321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Pseudogymnoascus </a:t>
            </a:r>
            <a:r>
              <a:rPr kumimoji="0" lang="en-US" sz="2800" b="0" i="0" u="none" strike="noStrike" kern="1200" cap="none" spc="0" normalizeH="0" baseline="0" noProof="0" err="1">
                <a:ln>
                  <a:noFill/>
                </a:ln>
                <a:solidFill>
                  <a:prstClr val="white"/>
                </a:solidFill>
                <a:effectLst/>
                <a:uLnTx/>
                <a:uFillTx/>
                <a:latin typeface="Calibri" panose="020F0502020204030204"/>
                <a:ea typeface="+mn-ea"/>
                <a:cs typeface="+mn-cs"/>
              </a:rPr>
              <a:t>destructans</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EA9A154C-B1D8-44B9-BB2A-297396101D6C}"/>
              </a:ext>
            </a:extLst>
          </p:cNvPr>
          <p:cNvSpPr/>
          <p:nvPr/>
        </p:nvSpPr>
        <p:spPr>
          <a:xfrm>
            <a:off x="317635" y="6486597"/>
            <a:ext cx="227838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Department of the Interior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Geological Survey</a:t>
            </a:r>
          </a:p>
        </p:txBody>
      </p:sp>
      <p:sp>
        <p:nvSpPr>
          <p:cNvPr id="3" name="Rectangle 2">
            <a:extLst>
              <a:ext uri="{FF2B5EF4-FFF2-40B4-BE49-F238E27FC236}">
                <a16:creationId xmlns:a16="http://schemas.microsoft.com/office/drawing/2014/main" id="{86309F23-C417-43F1-800D-F8B91AA8EA23}"/>
              </a:ext>
            </a:extLst>
          </p:cNvPr>
          <p:cNvSpPr/>
          <p:nvPr/>
        </p:nvSpPr>
        <p:spPr>
          <a:xfrm>
            <a:off x="7174831" y="3050866"/>
            <a:ext cx="6096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000" b="1" i="1"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rPr>
              <a:t>Credit: courtesy of  Al Hicks, NY Dept of Environmental Conservation</a:t>
            </a:r>
            <a:endParaRPr kumimoji="0" lang="en-US" altLang="en-US" sz="1000" b="1" i="0" u="none" strike="noStrike" kern="1200" cap="none" spc="0" normalizeH="0" baseline="0" noProof="0">
              <a:ln>
                <a:noFill/>
              </a:ln>
              <a:solidFill>
                <a:prstClr val="white"/>
              </a:solidFill>
              <a:effectLst/>
              <a:uLnTx/>
              <a:uFillTx/>
              <a:latin typeface="Times New Roman" panose="02020603050405020304" pitchFamily="18" charset="0"/>
              <a:ea typeface="ＭＳ Ｐゴシック" panose="020B0600070205080204" pitchFamily="34" charset="-128"/>
              <a:cs typeface="+mn-cs"/>
            </a:endParaRPr>
          </a:p>
        </p:txBody>
      </p:sp>
      <p:pic>
        <p:nvPicPr>
          <p:cNvPr id="7" name="Audio 6">
            <a:hlinkClick r:id="" action="ppaction://media"/>
            <a:extLst>
              <a:ext uri="{FF2B5EF4-FFF2-40B4-BE49-F238E27FC236}">
                <a16:creationId xmlns:a16="http://schemas.microsoft.com/office/drawing/2014/main" id="{065A59A4-0BD1-4E21-9D6E-B476F2D7C7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8029769"/>
      </p:ext>
    </p:extLst>
  </p:cSld>
  <p:clrMapOvr>
    <a:masterClrMapping/>
  </p:clrMapOvr>
  <mc:AlternateContent xmlns:mc="http://schemas.openxmlformats.org/markup-compatibility/2006" xmlns:p14="http://schemas.microsoft.com/office/powerpoint/2010/main">
    <mc:Choice Requires="p14">
      <p:transition spd="slow" p14:dur="2000" advTm="27177"/>
    </mc:Choice>
    <mc:Fallback xmlns="">
      <p:transition spd="slow" advTm="2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C406A5A9E3A4AB3E2F283CDE17502" ma:contentTypeVersion="13" ma:contentTypeDescription="Create a new document." ma:contentTypeScope="" ma:versionID="6e7d69dfc57528c0b9fc35d683505241">
  <xsd:schema xmlns:xsd="http://www.w3.org/2001/XMLSchema" xmlns:xs="http://www.w3.org/2001/XMLSchema" xmlns:p="http://schemas.microsoft.com/office/2006/metadata/properties" xmlns:ns1="http://schemas.microsoft.com/sharepoint/v3" xmlns:ns2="0e9f4e3a-3c14-4d41-9da6-15112a1c93f6" xmlns:ns3="edf6046d-36ec-443d-85c9-111ea065df61" targetNamespace="http://schemas.microsoft.com/office/2006/metadata/properties" ma:root="true" ma:fieldsID="8a7319064ea105e871defe97494aa897" ns1:_="" ns2:_="" ns3:_="">
    <xsd:import namespace="http://schemas.microsoft.com/sharepoint/v3"/>
    <xsd:import namespace="0e9f4e3a-3c14-4d41-9da6-15112a1c93f6"/>
    <xsd:import namespace="edf6046d-36ec-443d-85c9-111ea065df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e9f4e3a-3c14-4d41-9da6-15112a1c93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df6046d-36ec-443d-85c9-111ea065df6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4668A88-0A94-45A6-A556-5BC851762AC2}"/>
</file>

<file path=customXml/itemProps2.xml><?xml version="1.0" encoding="utf-8"?>
<ds:datastoreItem xmlns:ds="http://schemas.openxmlformats.org/officeDocument/2006/customXml" ds:itemID="{71F98658-6593-49B5-A0BE-29A553B8487C}"/>
</file>

<file path=customXml/itemProps3.xml><?xml version="1.0" encoding="utf-8"?>
<ds:datastoreItem xmlns:ds="http://schemas.openxmlformats.org/officeDocument/2006/customXml" ds:itemID="{5A4B7589-72CE-40AB-A89F-F4FDB36CDA27}"/>
</file>

<file path=docProps/app.xml><?xml version="1.0" encoding="utf-8"?>
<Properties xmlns="http://schemas.openxmlformats.org/officeDocument/2006/extended-properties" xmlns:vt="http://schemas.openxmlformats.org/officeDocument/2006/docPropsVTypes">
  <TotalTime>1339</TotalTime>
  <Words>2817</Words>
  <Application>Microsoft Office PowerPoint</Application>
  <PresentationFormat>Widescreen</PresentationFormat>
  <Paragraphs>199</Paragraphs>
  <Slides>17</Slides>
  <Notes>17</Notes>
  <HiddenSlides>0</HiddenSlides>
  <MMClips>17</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Calibri</vt:lpstr>
      <vt:lpstr>Calibri Light</vt:lpstr>
      <vt:lpstr>Times New Roman</vt:lpstr>
      <vt:lpstr>Wingdings</vt:lpstr>
      <vt:lpstr>Office Theme</vt:lpstr>
      <vt:lpstr>1_office theme</vt:lpstr>
      <vt:lpstr>2_Office Theme</vt:lpstr>
      <vt:lpstr>PowerPoint Presentation</vt:lpstr>
      <vt:lpstr>Situational awareness is crucial</vt:lpstr>
      <vt:lpstr>USGS National Wildlife Health Center </vt:lpstr>
      <vt:lpstr>PowerPoint Presentation</vt:lpstr>
      <vt:lpstr>PowerPoint Presentation</vt:lpstr>
      <vt:lpstr>PowerPoint Presentation</vt:lpstr>
      <vt:lpstr>Wildlife Health Information Sharing Partnership -  event reporting system</vt:lpstr>
      <vt:lpstr>Challenges</vt:lpstr>
      <vt:lpstr>PowerPoint Presentation</vt:lpstr>
      <vt:lpstr>PowerPoint Presentation</vt:lpstr>
      <vt:lpstr>WNS Diagnostics Harmonization </vt:lpstr>
      <vt:lpstr>PowerPoint Presentation</vt:lpstr>
      <vt:lpstr>PowerPoint Presentation</vt:lpstr>
      <vt:lpstr>Products and Outcomes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Kimberli J</dc:creator>
  <cp:lastModifiedBy>Miller, Kimberli J</cp:lastModifiedBy>
  <cp:revision>82</cp:revision>
  <dcterms:created xsi:type="dcterms:W3CDTF">2021-06-16T01:35:16Z</dcterms:created>
  <dcterms:modified xsi:type="dcterms:W3CDTF">2021-06-23T15:03:32Z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0x01010051BC406A5A9E3A4AB3E2F283CDE17502</vt:lpwstr>
  </property>
</Properties>
</file>