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81" r:id="rId2"/>
    <p:sldId id="3179" r:id="rId3"/>
    <p:sldId id="3252" r:id="rId4"/>
    <p:sldId id="3176" r:id="rId5"/>
    <p:sldId id="3177" r:id="rId6"/>
    <p:sldId id="3178" r:id="rId7"/>
    <p:sldId id="3149" r:id="rId8"/>
    <p:sldId id="3251" r:id="rId9"/>
    <p:sldId id="3162" r:id="rId10"/>
    <p:sldId id="3180" r:id="rId1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F7F7F"/>
    <a:srgbClr val="8A0F00"/>
    <a:srgbClr val="D9D9D9"/>
    <a:srgbClr val="168019"/>
    <a:srgbClr val="9467BD"/>
    <a:srgbClr val="F79951"/>
    <a:srgbClr val="FF00FF"/>
    <a:srgbClr val="FFFF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229" autoAdjust="0"/>
    <p:restoredTop sz="96387" autoAdjust="0"/>
  </p:normalViewPr>
  <p:slideViewPr>
    <p:cSldViewPr snapToGrid="0">
      <p:cViewPr varScale="1">
        <p:scale>
          <a:sx n="123" d="100"/>
          <a:sy n="123" d="100"/>
        </p:scale>
        <p:origin x="49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956" y="7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70A2AF8-8E3B-4369-BB72-E9D0AE000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6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EDAD4A-79F2-470C-818A-EAC65AFDE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EDAD4A-79F2-470C-818A-EAC65AFDE24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7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2B9BC-2C0C-4BC7-A643-34F45EA09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40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9096A-4D19-43DC-8103-54B425C866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6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04572-7796-49C2-BFD8-0B230EBAF5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0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5714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" y="0"/>
            <a:ext cx="9142562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1"/>
            <a:ext cx="4572000" cy="5714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2001"/>
            <a:ext cx="4572000" cy="5714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" y="0"/>
            <a:ext cx="9142562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1"/>
            <a:ext cx="4572000" cy="5714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2002"/>
            <a:ext cx="4572000" cy="56991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" y="0"/>
            <a:ext cx="91425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9144000" cy="37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9" r:id="rId3"/>
    <p:sldLayoutId id="2147483710" r:id="rId4"/>
    <p:sldLayoutId id="2147483715" r:id="rId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0020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588" y="23550"/>
            <a:ext cx="9142412" cy="838200"/>
          </a:xfrm>
        </p:spPr>
        <p:txBody>
          <a:bodyPr/>
          <a:lstStyle/>
          <a:p>
            <a:r>
              <a:rPr lang="en-US" sz="2600" dirty="0"/>
              <a:t>ISAC Perspectives on Cytometry </a:t>
            </a:r>
            <a:br>
              <a:rPr lang="en-US" sz="2600" dirty="0"/>
            </a:br>
            <a:r>
              <a:rPr lang="en-US" sz="2600" dirty="0"/>
              <a:t>Data Reporting and Transparent Analysis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914400"/>
            <a:ext cx="8991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>
            <a:extLst>
              <a:ext uri="{FF2B5EF4-FFF2-40B4-BE49-F238E27FC236}">
                <a16:creationId xmlns:a16="http://schemas.microsoft.com/office/drawing/2014/main" id="{543E28C3-87EF-4A53-9CB3-A91D5227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3" y="4703721"/>
            <a:ext cx="1870364" cy="68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028E81-50DF-4E56-A1FA-FF3BB24ED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794" y="4119471"/>
            <a:ext cx="7112578" cy="15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Mapping cell identity from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Beyond the age of cellular discovery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2014 (PMID 25396342)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3D158-8E2E-4E00-BA50-8DDC0EC42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880" y="1298487"/>
            <a:ext cx="2567946" cy="276833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DF1A85-58D2-45A5-BA28-2AEEE38BE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706" y="1298487"/>
            <a:ext cx="2715882" cy="2768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83931F-4E37-469C-A010-01E95534A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78" y="1314716"/>
            <a:ext cx="2717305" cy="27647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E6587D-18B4-4B37-A357-314E4F89A3A7}"/>
              </a:ext>
            </a:extLst>
          </p:cNvPr>
          <p:cNvSpPr/>
          <p:nvPr/>
        </p:nvSpPr>
        <p:spPr>
          <a:xfrm>
            <a:off x="5193495" y="4907782"/>
            <a:ext cx="380559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Disclosures &amp; relevant roles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lang="en-US" sz="1100" dirty="0">
                <a:solidFill>
                  <a:srgbClr val="002060"/>
                </a:solidFill>
                <a:latin typeface="Arial"/>
              </a:rPr>
              <a:t> Creator of computational cytometry tools (2001-current)</a:t>
            </a:r>
            <a:br>
              <a:rPr lang="en-US" sz="1100" dirty="0">
                <a:solidFill>
                  <a:srgbClr val="002060"/>
                </a:solidFill>
                <a:latin typeface="Arial"/>
              </a:rPr>
            </a:br>
            <a:r>
              <a:rPr lang="en-US" sz="1100" dirty="0">
                <a:solidFill>
                  <a:srgbClr val="002060"/>
                </a:solidFill>
                <a:latin typeface="Arial"/>
              </a:rPr>
              <a:t>     Cytometry analysis workshop instructor (2003-current)</a:t>
            </a:r>
            <a:br>
              <a:rPr lang="en-US" sz="1100" dirty="0">
                <a:solidFill>
                  <a:srgbClr val="002060"/>
                </a:solidFill>
                <a:latin typeface="Arial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Past co-founder &amp; board at Cytobank Inc. (2009-2019)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Director of mass cytometry core at Vanderbilt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2060"/>
                </a:solidFill>
                <a:latin typeface="Arial"/>
              </a:rPr>
              <a:t>     ISAC Council (2018-2022) &amp; </a:t>
            </a:r>
            <a:r>
              <a:rPr lang="en-US" sz="1100" u="sng" dirty="0">
                <a:solidFill>
                  <a:srgbClr val="002060"/>
                </a:solidFill>
                <a:latin typeface="Arial"/>
              </a:rPr>
              <a:t>ISAC Data Committee</a:t>
            </a:r>
            <a:br>
              <a:rPr lang="en-US" sz="1100" dirty="0">
                <a:solidFill>
                  <a:srgbClr val="002060"/>
                </a:solidFill>
                <a:latin typeface="Arial"/>
              </a:rPr>
            </a:br>
            <a:br>
              <a:rPr lang="en-US" sz="1100" dirty="0">
                <a:solidFill>
                  <a:srgbClr val="002060"/>
                </a:solidFill>
                <a:latin typeface="Arial"/>
              </a:rPr>
            </a:br>
            <a:r>
              <a:rPr lang="en-US" sz="1100" dirty="0">
                <a:solidFill>
                  <a:srgbClr val="002060"/>
                </a:solidFill>
                <a:latin typeface="Arial"/>
              </a:rPr>
              <a:t>     Lab Github: </a:t>
            </a:r>
            <a:r>
              <a:rPr lang="en-US" sz="1100" dirty="0">
                <a:solidFill>
                  <a:srgbClr val="0000FF"/>
                </a:solidFill>
                <a:latin typeface="Arial"/>
              </a:rPr>
              <a:t>https://github.com/cytolab/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2060"/>
                </a:solidFill>
                <a:latin typeface="Arial"/>
              </a:rPr>
              <a:t>     Web App: </a:t>
            </a:r>
            <a:r>
              <a:rPr lang="en-US" sz="1100" dirty="0">
                <a:solidFill>
                  <a:srgbClr val="0000FF"/>
                </a:solidFill>
                <a:latin typeface="Arial"/>
              </a:rPr>
              <a:t>https://cytolab.shinyapps.io/PBMCv01/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140F3CF-2162-4D22-8127-88A8AF3B7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87" y="5762191"/>
            <a:ext cx="4399293" cy="72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Jonathan Irish, Ph.D.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Associate Professor of Cell &amp; Developmental Biology Pathology, Microbiology &amp; Immunology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 pitchFamily="34" charset="0"/>
              </a:rPr>
              <a:t>Vanderbilt University, Nashville, TN, USA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8C35AD-E872-4469-B3A5-E3896593D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354" y="4559177"/>
            <a:ext cx="2758394" cy="100033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9453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588" y="0"/>
            <a:ext cx="9142412" cy="838200"/>
          </a:xfrm>
        </p:spPr>
        <p:txBody>
          <a:bodyPr/>
          <a:lstStyle/>
          <a:p>
            <a:r>
              <a:rPr lang="en-US" sz="2600" dirty="0"/>
              <a:t>ISAC Sees Opportunities to Increase Transparency &amp; </a:t>
            </a:r>
            <a:br>
              <a:rPr lang="en-US" sz="2600" dirty="0"/>
            </a:br>
            <a:r>
              <a:rPr lang="en-US" sz="2600" dirty="0"/>
              <a:t>Reproducibility in Cytometry Data Analysis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914400"/>
            <a:ext cx="8991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>
            <a:extLst>
              <a:ext uri="{FF2B5EF4-FFF2-40B4-BE49-F238E27FC236}">
                <a16:creationId xmlns:a16="http://schemas.microsoft.com/office/drawing/2014/main" id="{543E28C3-87EF-4A53-9CB3-A91D5227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56" y="6051899"/>
            <a:ext cx="1831860" cy="6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AA261-7BBB-4B9A-A0B0-FF14ACD70C97}"/>
              </a:ext>
            </a:extLst>
          </p:cNvPr>
          <p:cNvSpPr txBox="1"/>
          <p:nvPr/>
        </p:nvSpPr>
        <p:spPr>
          <a:xfrm>
            <a:off x="281553" y="990601"/>
            <a:ext cx="8580894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Analysis </a:t>
            </a:r>
            <a:r>
              <a:rPr lang="en-US" sz="2000" u="sng" dirty="0">
                <a:solidFill>
                  <a:srgbClr val="0000FF"/>
                </a:solidFill>
              </a:rPr>
              <a:t>transparency</a:t>
            </a:r>
            <a:r>
              <a:rPr lang="en-US" sz="2000" u="sng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might include: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Audit trail for all analysis steps from raw data to figure</a:t>
            </a:r>
          </a:p>
          <a:p>
            <a:pPr marL="1200150" lvl="2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data transformations (arcsinh scales, spectral deconvolution)</a:t>
            </a:r>
          </a:p>
          <a:p>
            <a:pPr marL="1200150" lvl="2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event filtering / quality control, bead normalization, batch alignment</a:t>
            </a:r>
            <a:br>
              <a:rPr lang="en-US" sz="1600" dirty="0">
                <a:solidFill>
                  <a:srgbClr val="002060"/>
                </a:solidFill>
              </a:rPr>
            </a:br>
            <a:endParaRPr lang="en-US" sz="5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Updating capture of experiment protocols and sample meta-data</a:t>
            </a:r>
          </a:p>
          <a:p>
            <a:pPr marL="742950" lvl="1" indent="-285750">
              <a:buFontTx/>
              <a:buChar char="-"/>
            </a:pPr>
            <a:endParaRPr lang="en-US" sz="8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Ongoing support for FlowRepository 2.0 &amp; development</a:t>
            </a:r>
          </a:p>
          <a:p>
            <a:pPr marL="1200150" lvl="2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Opportunity to address concerns in clinical cytometry / </a:t>
            </a:r>
            <a:r>
              <a:rPr lang="en-US" sz="1600" i="1" dirty="0">
                <a:solidFill>
                  <a:srgbClr val="002060"/>
                </a:solidFill>
              </a:rPr>
              <a:t>Cytometry B</a:t>
            </a:r>
            <a:br>
              <a:rPr lang="en-US" sz="1600" dirty="0">
                <a:solidFill>
                  <a:srgbClr val="002060"/>
                </a:solidFill>
              </a:rPr>
            </a:br>
            <a:endParaRPr lang="en-US" sz="10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Support for analysis scripts or links to other repositories </a:t>
            </a:r>
          </a:p>
          <a:p>
            <a:pPr marL="1200150" lvl="2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E.g., connect FlowRepository for data and Github for analysis script</a:t>
            </a:r>
            <a:br>
              <a:rPr lang="en-US" sz="1600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Analysis </a:t>
            </a:r>
            <a:r>
              <a:rPr lang="en-US" sz="2000" u="sng" dirty="0">
                <a:solidFill>
                  <a:srgbClr val="0000FF"/>
                </a:solidFill>
              </a:rPr>
              <a:t>reproducibility</a:t>
            </a:r>
            <a:r>
              <a:rPr lang="en-US" sz="2000" dirty="0">
                <a:solidFill>
                  <a:srgbClr val="002060"/>
                </a:solidFill>
              </a:rPr>
              <a:t> might include: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Maintenance of FlowRepository links &amp; IDs, connection to DOIs  </a:t>
            </a:r>
            <a:br>
              <a:rPr lang="en-US" dirty="0">
                <a:solidFill>
                  <a:srgbClr val="002060"/>
                </a:solidFill>
              </a:rPr>
            </a:br>
            <a:endParaRPr lang="en-US" sz="9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Stability testing, use of ‘seed’ values or initializations for stochastic algorithms, support for </a:t>
            </a:r>
            <a:br>
              <a:rPr lang="en-US" dirty="0">
                <a:solidFill>
                  <a:srgbClr val="002060"/>
                </a:solidFill>
              </a:rPr>
            </a:br>
            <a:endParaRPr lang="en-US" sz="11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Standards to describe computationally observed cell types</a:t>
            </a:r>
          </a:p>
          <a:p>
            <a:pPr marL="1200150" lvl="2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compare cluster features (across batches, platforms, studies, groups)</a:t>
            </a:r>
            <a:br>
              <a:rPr lang="en-US" sz="1600" dirty="0">
                <a:solidFill>
                  <a:srgbClr val="002060"/>
                </a:solidFill>
              </a:rPr>
            </a:br>
            <a:endParaRPr lang="en-US" sz="5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Algorithm testing during peer review &amp; publication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275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588" y="0"/>
            <a:ext cx="9142412" cy="838200"/>
          </a:xfrm>
        </p:spPr>
        <p:txBody>
          <a:bodyPr/>
          <a:lstStyle/>
          <a:p>
            <a:r>
              <a:rPr lang="en-US" sz="2600" dirty="0"/>
              <a:t>The ISAC Data Committee Supports Cytometry </a:t>
            </a:r>
            <a:br>
              <a:rPr lang="en-US" sz="2600" dirty="0"/>
            </a:br>
            <a:r>
              <a:rPr lang="en-US" sz="2600" dirty="0"/>
              <a:t>Data Standards &amp; Transparent, Reproducible Analysis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914400"/>
            <a:ext cx="8991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>
            <a:extLst>
              <a:ext uri="{FF2B5EF4-FFF2-40B4-BE49-F238E27FC236}">
                <a16:creationId xmlns:a16="http://schemas.microsoft.com/office/drawing/2014/main" id="{543E28C3-87EF-4A53-9CB3-A91D5227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56" y="6051899"/>
            <a:ext cx="1831860" cy="6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7BAED-49A8-4782-8F5F-3BE2B5B7D5B8}"/>
              </a:ext>
            </a:extLst>
          </p:cNvPr>
          <p:cNvSpPr txBox="1"/>
          <p:nvPr/>
        </p:nvSpPr>
        <p:spPr>
          <a:xfrm>
            <a:off x="266050" y="4787904"/>
            <a:ext cx="61244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2060"/>
                </a:solidFill>
              </a:rPr>
              <a:t>Data Committee Co-chairs</a:t>
            </a:r>
            <a:r>
              <a:rPr lang="en-US" sz="1600" dirty="0">
                <a:solidFill>
                  <a:srgbClr val="002060"/>
                </a:solidFill>
              </a:rPr>
              <a:t>: Nima Aghaeepour &amp; Jonathan Irish 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u="sng" dirty="0">
                <a:solidFill>
                  <a:srgbClr val="002060"/>
                </a:solidFill>
              </a:rPr>
              <a:t>Current Members</a:t>
            </a:r>
            <a:r>
              <a:rPr lang="en-US" sz="1600" dirty="0">
                <a:solidFill>
                  <a:srgbClr val="002060"/>
                </a:solidFill>
              </a:rPr>
              <a:t>: Sierra Barone, Anna Belkina, Laura Ferrer-Font, Greg Finak, Josef Spidlen, Vera Tang, Gregory Veltri, &amp; Joshua Welsh; we’re open to more members and/or sub-groups.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u="sng" dirty="0">
                <a:solidFill>
                  <a:srgbClr val="002060"/>
                </a:solidFill>
              </a:rPr>
              <a:t>Influencers</a:t>
            </a:r>
            <a:r>
              <a:rPr lang="en-US" sz="1600" dirty="0">
                <a:solidFill>
                  <a:srgbClr val="002060"/>
                </a:solidFill>
              </a:rPr>
              <a:t>: Mike Leipold, Paul Wallace, Ryan Brinkman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D8628-6D8E-482A-87D4-194DA1E763A4}"/>
              </a:ext>
            </a:extLst>
          </p:cNvPr>
          <p:cNvSpPr txBox="1"/>
          <p:nvPr/>
        </p:nvSpPr>
        <p:spPr>
          <a:xfrm>
            <a:off x="406828" y="1079717"/>
            <a:ext cx="83303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Here today to:</a:t>
            </a:r>
          </a:p>
          <a:p>
            <a:pPr marL="742950" lvl="1" indent="-285750">
              <a:buFontTx/>
              <a:buChar char="-"/>
            </a:pPr>
            <a:r>
              <a:rPr lang="en-US" u="sng" dirty="0">
                <a:solidFill>
                  <a:srgbClr val="002060"/>
                </a:solidFill>
              </a:rPr>
              <a:t>Listen</a:t>
            </a:r>
            <a:r>
              <a:rPr lang="en-US" dirty="0">
                <a:solidFill>
                  <a:srgbClr val="002060"/>
                </a:solidFill>
              </a:rPr>
              <a:t> to emerging needs and opportunities</a:t>
            </a:r>
            <a:br>
              <a:rPr lang="en-US" dirty="0">
                <a:solidFill>
                  <a:srgbClr val="002060"/>
                </a:solidFill>
              </a:rPr>
            </a:br>
            <a:endParaRPr lang="en-US" sz="9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u="sng" dirty="0">
                <a:solidFill>
                  <a:srgbClr val="002060"/>
                </a:solidFill>
              </a:rPr>
              <a:t>Support</a:t>
            </a:r>
            <a:r>
              <a:rPr lang="en-US" dirty="0">
                <a:solidFill>
                  <a:srgbClr val="002060"/>
                </a:solidFill>
              </a:rPr>
              <a:t> open standards, data sharing, &amp; analysis transparency, aligned with FAIR (findable, accessible, interoperable, reusable)</a:t>
            </a:r>
          </a:p>
          <a:p>
            <a:pPr marL="742950" lvl="1" indent="-285750">
              <a:buFontTx/>
              <a:buChar char="-"/>
            </a:pPr>
            <a:endParaRPr lang="en-US" sz="8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Provide information on ISAC efforts, including </a:t>
            </a:r>
            <a:r>
              <a:rPr lang="en-US" u="sng" dirty="0">
                <a:solidFill>
                  <a:srgbClr val="002060"/>
                </a:solidFill>
              </a:rPr>
              <a:t>FlowRepository</a:t>
            </a:r>
            <a:br>
              <a:rPr lang="en-US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ISAC can provide: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Perspectives from across an </a:t>
            </a:r>
            <a:r>
              <a:rPr lang="en-US" u="sng" dirty="0">
                <a:solidFill>
                  <a:srgbClr val="002060"/>
                </a:solidFill>
              </a:rPr>
              <a:t>international society</a:t>
            </a:r>
            <a:br>
              <a:rPr lang="en-US" dirty="0">
                <a:solidFill>
                  <a:srgbClr val="002060"/>
                </a:solidFill>
              </a:rPr>
            </a:br>
            <a:endParaRPr lang="en-US" sz="9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u="sng" dirty="0">
                <a:solidFill>
                  <a:srgbClr val="002060"/>
                </a:solidFill>
              </a:rPr>
              <a:t>Expert volunteers </a:t>
            </a:r>
            <a:r>
              <a:rPr lang="en-US" dirty="0">
                <a:solidFill>
                  <a:srgbClr val="002060"/>
                </a:solidFill>
              </a:rPr>
              <a:t>from related domains</a:t>
            </a:r>
            <a:br>
              <a:rPr lang="en-US" dirty="0">
                <a:solidFill>
                  <a:srgbClr val="002060"/>
                </a:solidFill>
              </a:rPr>
            </a:br>
            <a:endParaRPr lang="en-US" sz="6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Bridge &amp; </a:t>
            </a:r>
            <a:r>
              <a:rPr lang="en-US" u="sng" dirty="0">
                <a:solidFill>
                  <a:srgbClr val="002060"/>
                </a:solidFill>
              </a:rPr>
              <a:t>connect </a:t>
            </a:r>
            <a:r>
              <a:rPr lang="en-US" dirty="0">
                <a:solidFill>
                  <a:srgbClr val="002060"/>
                </a:solidFill>
              </a:rPr>
              <a:t>(academia, industry, government, journals+)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791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588" y="0"/>
            <a:ext cx="9142412" cy="838200"/>
          </a:xfrm>
        </p:spPr>
        <p:txBody>
          <a:bodyPr/>
          <a:lstStyle/>
          <a:p>
            <a:r>
              <a:rPr lang="en-US" sz="2600" dirty="0"/>
              <a:t>ISAC FlowRepository: Annotated Public Cytometry Data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914400"/>
            <a:ext cx="8991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8890DC9D-9A01-445A-90D7-8E73AF9B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46" y="1295836"/>
            <a:ext cx="2455959" cy="8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0DBE6F7-0425-46C3-AF76-A24870F2C980}"/>
              </a:ext>
            </a:extLst>
          </p:cNvPr>
          <p:cNvGrpSpPr/>
          <p:nvPr/>
        </p:nvGrpSpPr>
        <p:grpSpPr>
          <a:xfrm>
            <a:off x="166694" y="1421388"/>
            <a:ext cx="5608455" cy="4918409"/>
            <a:chOff x="4720441" y="2276468"/>
            <a:chExt cx="5468107" cy="45815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E2E283-2D9E-44D0-892E-50FF8CC54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0441" y="2276468"/>
              <a:ext cx="5468107" cy="45815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0859A6-D9BB-4331-95C0-3425429B1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6758" y="2276469"/>
              <a:ext cx="3009914" cy="13611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36F472-0757-4AEA-80E0-6E69084134A6}"/>
              </a:ext>
            </a:extLst>
          </p:cNvPr>
          <p:cNvSpPr txBox="1"/>
          <p:nvPr/>
        </p:nvSpPr>
        <p:spPr>
          <a:xfrm>
            <a:off x="5961681" y="2574966"/>
            <a:ext cx="3061690" cy="393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Initially sponsored by ISAC and Wallace H Coulter Foundation</a:t>
            </a:r>
            <a:br>
              <a:rPr lang="en-US" sz="12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700" dirty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Maintained through volunteer efforts; use required for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Cytometry A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journal</a:t>
            </a:r>
            <a:br>
              <a:rPr lang="en-US" sz="12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700" dirty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Once ahead of its time, now outdated</a:t>
            </a:r>
          </a:p>
          <a:p>
            <a:pPr marL="557213" lvl="1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Ubuntu 12.04 (8 years old)</a:t>
            </a:r>
          </a:p>
          <a:p>
            <a:pPr marL="557213" lvl="1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accent2">
                    <a:lumMod val="50000"/>
                  </a:schemeClr>
                </a:solidFill>
              </a:rPr>
              <a:t>jruby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 1.4, Tomcat 6, MySQL 5, Couch DB 1.0.1</a:t>
            </a:r>
          </a:p>
          <a:p>
            <a:pPr marL="557213" lvl="1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Locally hosted / not cloud-based</a:t>
            </a:r>
          </a:p>
          <a:p>
            <a:pPr marL="100013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100013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Space, hardware, and API access are all ongoing issues</a:t>
            </a:r>
            <a:br>
              <a:rPr lang="en-US" sz="11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100013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Annotations are valuable, but limited in scope and use</a:t>
            </a:r>
          </a:p>
          <a:p>
            <a:pPr marL="100013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accent2">
                  <a:lumMod val="50000"/>
                </a:schemeClr>
              </a:solidFill>
            </a:endParaRPr>
          </a:p>
          <a:p>
            <a:pPr marL="100013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ISAC investing in 3</a:t>
            </a:r>
            <a:r>
              <a:rPr lang="en-US" sz="1100" baseline="30000" dirty="0">
                <a:solidFill>
                  <a:schemeClr val="accent2">
                    <a:lumMod val="50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 party, sustainable, cloud transition (FlowRepository 2.0); now is a good time to discuss opportunities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3F364-4C67-4DAF-9B09-23B68CF76C08}"/>
              </a:ext>
            </a:extLst>
          </p:cNvPr>
          <p:cNvSpPr/>
          <p:nvPr/>
        </p:nvSpPr>
        <p:spPr>
          <a:xfrm>
            <a:off x="4303363" y="1854631"/>
            <a:ext cx="1766806" cy="20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D98C82-9035-4C15-81FC-851D097C9928}"/>
              </a:ext>
            </a:extLst>
          </p:cNvPr>
          <p:cNvSpPr txBox="1"/>
          <p:nvPr/>
        </p:nvSpPr>
        <p:spPr>
          <a:xfrm>
            <a:off x="2079357" y="5681443"/>
            <a:ext cx="3412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https://flowrepository.org/</a:t>
            </a:r>
          </a:p>
        </p:txBody>
      </p:sp>
    </p:spTree>
    <p:extLst>
      <p:ext uri="{BB962C8B-B14F-4D97-AF65-F5344CB8AC3E}">
        <p14:creationId xmlns:p14="http://schemas.microsoft.com/office/powerpoint/2010/main" val="39230700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588" y="49425"/>
            <a:ext cx="9142412" cy="838200"/>
          </a:xfrm>
        </p:spPr>
        <p:txBody>
          <a:bodyPr/>
          <a:lstStyle/>
          <a:p>
            <a:r>
              <a:rPr lang="en-US" sz="2600" dirty="0"/>
              <a:t>ISAC FlowRepository Is Popular and Grew Rapidly in 2021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914400"/>
            <a:ext cx="8991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983F364-4C67-4DAF-9B09-23B68CF76C08}"/>
              </a:ext>
            </a:extLst>
          </p:cNvPr>
          <p:cNvSpPr/>
          <p:nvPr/>
        </p:nvSpPr>
        <p:spPr>
          <a:xfrm>
            <a:off x="4262034" y="1647987"/>
            <a:ext cx="1766806" cy="20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D62621-CFF5-4EA2-934E-78178D84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83" y="1774914"/>
            <a:ext cx="4667449" cy="4255993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8DD81BD-A4C9-4A96-8CB9-E424AD02B261}"/>
              </a:ext>
            </a:extLst>
          </p:cNvPr>
          <p:cNvSpPr txBox="1">
            <a:spLocks/>
          </p:cNvSpPr>
          <p:nvPr/>
        </p:nvSpPr>
        <p:spPr>
          <a:xfrm>
            <a:off x="5145437" y="2726384"/>
            <a:ext cx="3626707" cy="31629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06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Popular public flow cytometry data repository</a:t>
            </a:r>
            <a:br>
              <a:rPr lang="en-US" sz="1500" kern="0" dirty="0"/>
            </a:br>
            <a:endParaRPr lang="en-US" sz="300" kern="0" dirty="0"/>
          </a:p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Drives integrity and reproductivity </a:t>
            </a:r>
            <a:br>
              <a:rPr lang="en-US" sz="1500" kern="0" dirty="0"/>
            </a:br>
            <a:r>
              <a:rPr lang="en-US" sz="1500" kern="0" dirty="0"/>
              <a:t>in field of cytometry</a:t>
            </a:r>
            <a:br>
              <a:rPr lang="en-US" sz="1500" kern="0" dirty="0"/>
            </a:br>
            <a:endParaRPr lang="en-US" sz="500" kern="0" dirty="0"/>
          </a:p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Increasing usage during 2021, despite downtime</a:t>
            </a:r>
            <a:br>
              <a:rPr lang="en-US" sz="1500" kern="0" dirty="0"/>
            </a:br>
            <a:endParaRPr lang="en-US" sz="500" kern="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kern="0" dirty="0"/>
              <a:t>Registration required for upload only</a:t>
            </a:r>
            <a:br>
              <a:rPr lang="en-US" sz="1500" kern="0" dirty="0"/>
            </a:br>
            <a:endParaRPr lang="en-US" sz="900" kern="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kern="0" dirty="0"/>
              <a:t>Numbers do not include users browsing, searching, or downloading</a:t>
            </a:r>
          </a:p>
          <a:p>
            <a:pPr>
              <a:lnSpc>
                <a:spcPct val="115000"/>
              </a:lnSpc>
            </a:pPr>
            <a:endParaRPr lang="en-US" sz="1500" kern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F05AFA-3845-4450-A010-EC0EDD59BADB}"/>
              </a:ext>
            </a:extLst>
          </p:cNvPr>
          <p:cNvSpPr/>
          <p:nvPr/>
        </p:nvSpPr>
        <p:spPr>
          <a:xfrm>
            <a:off x="842823" y="1688455"/>
            <a:ext cx="330550" cy="32873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E14E84-4A51-4E8F-98C7-70543A47D0F7}"/>
              </a:ext>
            </a:extLst>
          </p:cNvPr>
          <p:cNvSpPr txBox="1"/>
          <p:nvPr/>
        </p:nvSpPr>
        <p:spPr>
          <a:xfrm>
            <a:off x="3235008" y="1302269"/>
            <a:ext cx="524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+1,000 users in the last year (+36%), &gt;3500 total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795FBE-808A-4B7D-B521-744F0FAA2317}"/>
              </a:ext>
            </a:extLst>
          </p:cNvPr>
          <p:cNvCxnSpPr>
            <a:cxnSpLocks/>
            <a:stCxn id="18" idx="1"/>
            <a:endCxn id="17" idx="6"/>
          </p:cNvCxnSpPr>
          <p:nvPr/>
        </p:nvCxnSpPr>
        <p:spPr>
          <a:xfrm flipH="1">
            <a:off x="1173373" y="1486935"/>
            <a:ext cx="2061635" cy="36588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3D99CC7-35FA-4ACB-9CA5-92F47FDC292A}"/>
              </a:ext>
            </a:extLst>
          </p:cNvPr>
          <p:cNvSpPr/>
          <p:nvPr/>
        </p:nvSpPr>
        <p:spPr>
          <a:xfrm>
            <a:off x="2407749" y="2065983"/>
            <a:ext cx="288956" cy="28736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B2E28-8215-4657-AFBF-3522458C5E1F}"/>
              </a:ext>
            </a:extLst>
          </p:cNvPr>
          <p:cNvSpPr txBox="1"/>
          <p:nvPr/>
        </p:nvSpPr>
        <p:spPr>
          <a:xfrm>
            <a:off x="3235008" y="2065983"/>
            <a:ext cx="570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&gt;100 users uploading and annotating data per month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4FC4F5-461A-4D80-BA25-E1CE1A0474F2}"/>
              </a:ext>
            </a:extLst>
          </p:cNvPr>
          <p:cNvCxnSpPr>
            <a:cxnSpLocks/>
            <a:stCxn id="22" idx="1"/>
            <a:endCxn id="21" idx="6"/>
          </p:cNvCxnSpPr>
          <p:nvPr/>
        </p:nvCxnSpPr>
        <p:spPr>
          <a:xfrm flipH="1" flipV="1">
            <a:off x="2696705" y="2209666"/>
            <a:ext cx="538303" cy="40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>
            <a:extLst>
              <a:ext uri="{FF2B5EF4-FFF2-40B4-BE49-F238E27FC236}">
                <a16:creationId xmlns:a16="http://schemas.microsoft.com/office/drawing/2014/main" id="{102B365D-4C53-450B-B8C8-ABF0675B4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56" y="6051899"/>
            <a:ext cx="1831860" cy="6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083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588" y="49425"/>
            <a:ext cx="9142412" cy="838200"/>
          </a:xfrm>
        </p:spPr>
        <p:txBody>
          <a:bodyPr/>
          <a:lstStyle/>
          <a:p>
            <a:r>
              <a:rPr lang="en-US" sz="2600" dirty="0"/>
              <a:t>Increased Addition &amp; Use of Data in ISAC FlowRepository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914400"/>
            <a:ext cx="8991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50BA679-F47E-4568-9938-7CCA9B4B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53" y="1930226"/>
            <a:ext cx="4208318" cy="1117151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824C1FF-DDF4-473E-9F4A-0346D9AB1B0F}"/>
              </a:ext>
            </a:extLst>
          </p:cNvPr>
          <p:cNvSpPr txBox="1">
            <a:spLocks/>
          </p:cNvSpPr>
          <p:nvPr/>
        </p:nvSpPr>
        <p:spPr>
          <a:xfrm>
            <a:off x="4810471" y="1941332"/>
            <a:ext cx="3699454" cy="603916"/>
          </a:xfrm>
          <a:prstGeom prst="rect">
            <a:avLst/>
          </a:prstGeom>
        </p:spPr>
        <p:txBody>
          <a:bodyPr vert="horz" lIns="68577" tIns="34289" rIns="68577" bIns="34289" rtlCol="0">
            <a:normAutofit fontScale="92500" lnSpcReduction="10000"/>
          </a:bodyPr>
          <a:lstStyle>
            <a:lvl1pPr marL="0" indent="0" algn="l" defTabSz="1218845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1218845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1218845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1218845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1218845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3351822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4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6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2060"/>
                </a:solidFill>
              </a:rPr>
              <a:t>Total data volume: ~4.0 TB,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&gt;1,380 public data sets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AB84C7-D932-40E1-8FF4-FA607127F8C7}"/>
              </a:ext>
            </a:extLst>
          </p:cNvPr>
          <p:cNvSpPr/>
          <p:nvPr/>
        </p:nvSpPr>
        <p:spPr>
          <a:xfrm>
            <a:off x="1049387" y="2045513"/>
            <a:ext cx="330550" cy="32873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B5A2A9-49EB-4577-808D-61308FD02397}"/>
              </a:ext>
            </a:extLst>
          </p:cNvPr>
          <p:cNvSpPr txBox="1"/>
          <p:nvPr/>
        </p:nvSpPr>
        <p:spPr>
          <a:xfrm>
            <a:off x="1571929" y="1325808"/>
            <a:ext cx="600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+922 experiments in just last year (+40%); &gt;3000 total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4887A6-09B5-42C6-AA0E-A5F90B910466}"/>
              </a:ext>
            </a:extLst>
          </p:cNvPr>
          <p:cNvCxnSpPr>
            <a:cxnSpLocks/>
            <a:endCxn id="24" idx="7"/>
          </p:cNvCxnSpPr>
          <p:nvPr/>
        </p:nvCxnSpPr>
        <p:spPr>
          <a:xfrm flipH="1">
            <a:off x="1331529" y="1702613"/>
            <a:ext cx="342208" cy="39104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FB2C0651-B3D0-4688-A03A-D0AE89E85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9" y="3239954"/>
            <a:ext cx="8870462" cy="2346986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308208C-EF75-4D35-83DF-7CCC01061147}"/>
              </a:ext>
            </a:extLst>
          </p:cNvPr>
          <p:cNvSpPr/>
          <p:nvPr/>
        </p:nvSpPr>
        <p:spPr>
          <a:xfrm>
            <a:off x="4544710" y="3577073"/>
            <a:ext cx="330550" cy="32873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E61A56-88CE-4B16-B0C1-CEF8954C8CFD}"/>
              </a:ext>
            </a:extLst>
          </p:cNvPr>
          <p:cNvSpPr txBox="1"/>
          <p:nvPr/>
        </p:nvSpPr>
        <p:spPr>
          <a:xfrm>
            <a:off x="4954080" y="2815897"/>
            <a:ext cx="39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Downloads ~doubled over last year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625417-CF03-4961-B2D7-55458E3D1298}"/>
              </a:ext>
            </a:extLst>
          </p:cNvPr>
          <p:cNvCxnSpPr>
            <a:cxnSpLocks/>
          </p:cNvCxnSpPr>
          <p:nvPr/>
        </p:nvCxnSpPr>
        <p:spPr>
          <a:xfrm flipH="1">
            <a:off x="4810471" y="3162864"/>
            <a:ext cx="224304" cy="4298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>
            <a:extLst>
              <a:ext uri="{FF2B5EF4-FFF2-40B4-BE49-F238E27FC236}">
                <a16:creationId xmlns:a16="http://schemas.microsoft.com/office/drawing/2014/main" id="{FE88F806-F55D-4E2C-A4F5-D756B724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56" y="6051899"/>
            <a:ext cx="1831860" cy="6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115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588" y="0"/>
            <a:ext cx="9142412" cy="838200"/>
          </a:xfrm>
        </p:spPr>
        <p:txBody>
          <a:bodyPr/>
          <a:lstStyle/>
          <a:p>
            <a:r>
              <a:rPr lang="en-US" sz="2600" dirty="0"/>
              <a:t>Despite FlowRepository Use, There Remains </a:t>
            </a:r>
            <a:br>
              <a:rPr lang="en-US" sz="2600" dirty="0"/>
            </a:br>
            <a:r>
              <a:rPr lang="en-US" sz="2600" dirty="0"/>
              <a:t>Room to Improve in Cytometry Data Sharing &amp; Reuse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914400"/>
            <a:ext cx="8991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FDB7DB2-2922-4BA9-8C1A-4C04ACB84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3" y="982406"/>
            <a:ext cx="6873498" cy="3467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C8C1E-0B25-4705-B3F0-76E39328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43" y="4607305"/>
            <a:ext cx="7211878" cy="1758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10ED90-2B89-4266-B637-0A09BD6020F1}"/>
              </a:ext>
            </a:extLst>
          </p:cNvPr>
          <p:cNvSpPr/>
          <p:nvPr/>
        </p:nvSpPr>
        <p:spPr>
          <a:xfrm>
            <a:off x="76202" y="6522517"/>
            <a:ext cx="89901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kern="0" dirty="0">
                <a:solidFill>
                  <a:srgbClr val="002060"/>
                </a:solidFill>
                <a:latin typeface="Arial"/>
              </a:rPr>
              <a:t>Michael D Leipold, Lars </a:t>
            </a:r>
            <a:r>
              <a:rPr lang="en-US" sz="1200" kern="0" dirty="0" err="1">
                <a:solidFill>
                  <a:srgbClr val="002060"/>
                </a:solidFill>
                <a:latin typeface="Arial"/>
              </a:rPr>
              <a:t>Rønn</a:t>
            </a:r>
            <a:r>
              <a:rPr lang="en-US" sz="1200" kern="0" dirty="0">
                <a:solidFill>
                  <a:srgbClr val="002060"/>
                </a:solidFill>
                <a:latin typeface="Arial"/>
              </a:rPr>
              <a:t> Olsen, </a:t>
            </a:r>
            <a:r>
              <a:rPr lang="en-US" sz="1200" i="1" kern="0" dirty="0">
                <a:solidFill>
                  <a:srgbClr val="002060"/>
                </a:solidFill>
                <a:latin typeface="Arial"/>
              </a:rPr>
              <a:t>Cytometry A </a:t>
            </a:r>
            <a:r>
              <a:rPr lang="en-US" sz="1200" kern="0" dirty="0">
                <a:solidFill>
                  <a:srgbClr val="002060"/>
                </a:solidFill>
                <a:latin typeface="Arial"/>
              </a:rPr>
              <a:t>2021, PMID: 34757690 DOI: 10.1002/cyto.a.24512</a:t>
            </a:r>
            <a:endParaRPr lang="en-US" sz="12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14906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866" y="-57150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66"/>
                </a:solidFill>
              </a:rPr>
              <a:t>Opportunities to Educate Around Analysis &amp; Standards on ISAC’s CYTO U Learning Portal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3B03EF-0E0E-47B8-ABF0-60401A39B096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7">
            <a:extLst>
              <a:ext uri="{FF2B5EF4-FFF2-40B4-BE49-F238E27FC236}">
                <a16:creationId xmlns:a16="http://schemas.microsoft.com/office/drawing/2014/main" id="{2A99452C-7816-4BDE-A897-D9FCA3A0E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207" y="6476212"/>
            <a:ext cx="7610460" cy="33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CYTO U Webinar: https://learning.isac-net.org/products/dont-leave-home-without-a-map-powerful-dimensionality-reduction-methods-for-cytometry-data-visualization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49E88-32C2-45C6-B844-310C11C71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37" y="934401"/>
            <a:ext cx="5840471" cy="55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457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7A4D961-D940-4A6C-AE4F-A9ED677B1382}"/>
              </a:ext>
            </a:extLst>
          </p:cNvPr>
          <p:cNvSpPr/>
          <p:nvPr/>
        </p:nvSpPr>
        <p:spPr>
          <a:xfrm>
            <a:off x="904875" y="920188"/>
            <a:ext cx="7315199" cy="537731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50800" dir="2700000" algn="ctr" rotWithShape="0">
              <a:sysClr val="windowText" lastClr="000000"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Scatter chart&#10;&#10;Description automatically generated">
            <a:extLst>
              <a:ext uri="{FF2B5EF4-FFF2-40B4-BE49-F238E27FC236}">
                <a16:creationId xmlns:a16="http://schemas.microsoft.com/office/drawing/2014/main" id="{A22A44CE-5E8D-4959-9A8D-C06829464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12701" r="5570" b="4130"/>
          <a:stretch/>
        </p:blipFill>
        <p:spPr>
          <a:xfrm>
            <a:off x="954993" y="1351376"/>
            <a:ext cx="7232577" cy="41552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650861-E67C-4DE8-A944-19390A96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065" y="3608844"/>
            <a:ext cx="2953014" cy="1457070"/>
          </a:xfrm>
          <a:prstGeom prst="rect">
            <a:avLst/>
          </a:prstGeom>
        </p:spPr>
      </p:pic>
      <p:pic>
        <p:nvPicPr>
          <p:cNvPr id="38" name="Picture 37" descr="Chart, scatter chart&#10;&#10;Description automatically generated">
            <a:extLst>
              <a:ext uri="{FF2B5EF4-FFF2-40B4-BE49-F238E27FC236}">
                <a16:creationId xmlns:a16="http://schemas.microsoft.com/office/drawing/2014/main" id="{9CC02EE2-67D2-48C6-9649-8E07287B2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8"/>
          <a:stretch/>
        </p:blipFill>
        <p:spPr>
          <a:xfrm>
            <a:off x="1003520" y="1672216"/>
            <a:ext cx="7079676" cy="379567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B1C82E7-C9B1-4077-9AE2-5BE3427EDB48}"/>
              </a:ext>
            </a:extLst>
          </p:cNvPr>
          <p:cNvSpPr/>
          <p:nvPr/>
        </p:nvSpPr>
        <p:spPr>
          <a:xfrm>
            <a:off x="3603717" y="4147052"/>
            <a:ext cx="957650" cy="1126696"/>
          </a:xfrm>
          <a:prstGeom prst="round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11DE07A-D859-4971-A448-91A449263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477" y="3353453"/>
            <a:ext cx="2950720" cy="145707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588" y="0"/>
            <a:ext cx="914241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Web Applications Linked to Code &amp; Data</a:t>
            </a:r>
            <a:b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(Example: Students Interact with Live Results from t-SNE)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838200"/>
            <a:ext cx="8991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96BD5-2695-4EE7-8AD1-5390495565F9}"/>
              </a:ext>
            </a:extLst>
          </p:cNvPr>
          <p:cNvSpPr/>
          <p:nvPr/>
        </p:nvSpPr>
        <p:spPr>
          <a:xfrm>
            <a:off x="76202" y="6362371"/>
            <a:ext cx="8990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kern="0" dirty="0">
                <a:solidFill>
                  <a:srgbClr val="002060"/>
                </a:solidFill>
                <a:latin typeface="Arial"/>
              </a:rPr>
              <a:t>PBMC web app by Cassidy Mayeda, Sierra Barone, &amp; Jonathan Irish</a:t>
            </a:r>
          </a:p>
          <a:p>
            <a:pPr algn="r"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https://cytolab.shinyapps.io/PBMCv01/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07C88-0BA2-41C4-8410-C7391C76EAD3}"/>
              </a:ext>
            </a:extLst>
          </p:cNvPr>
          <p:cNvSpPr txBox="1"/>
          <p:nvPr/>
        </p:nvSpPr>
        <p:spPr>
          <a:xfrm>
            <a:off x="5088158" y="3435657"/>
            <a:ext cx="3043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 label updates on click</a:t>
            </a:r>
            <a:b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identify cell clusters</a:t>
            </a:r>
            <a:b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(these are B cells)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003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588" y="7200"/>
            <a:ext cx="9142412" cy="838200"/>
          </a:xfrm>
        </p:spPr>
        <p:txBody>
          <a:bodyPr/>
          <a:lstStyle/>
          <a:p>
            <a:pPr defTabSz="685800">
              <a:defRPr/>
            </a:pPr>
            <a:r>
              <a:rPr lang="en-US" sz="2400" kern="0" dirty="0">
                <a:latin typeface="Arial"/>
              </a:rPr>
              <a:t>Growing Need to Compare Computational Cell Clusters Across Platforms (Example T cells Revealed by T-REX Algorithm)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869142"/>
            <a:ext cx="8991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E966B5B-F480-413D-A488-5070FE748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030703"/>
            <a:ext cx="8947420" cy="3665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83006-3265-4716-BBE8-C9C8AAE99CB3}"/>
              </a:ext>
            </a:extLst>
          </p:cNvPr>
          <p:cNvSpPr txBox="1"/>
          <p:nvPr/>
        </p:nvSpPr>
        <p:spPr>
          <a:xfrm>
            <a:off x="121953" y="6273719"/>
            <a:ext cx="89458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Shown data from SARS-CoV-2 vaccine responses: Kramer, Wilfong, Voss et al.,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bioRxiv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PMC8328055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T-REX algorithm: Barone, Paul, Muehling et al.,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eLife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 PMC7402038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files &amp; code: https://flowrepository.org/id/FR-FCM-Z4NP &amp; https://github.com/cytolab/T-REX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4677F24-D830-45A6-9808-D3B80C9B28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54543" y="2830500"/>
          <a:ext cx="269077" cy="25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r:id="rId5" imgW="3022200" imgH="2691720" progId="">
                  <p:embed/>
                </p:oleObj>
              </mc:Choice>
              <mc:Fallback>
                <p:oleObj r:id="rId5" imgW="3022200" imgH="269172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4677F24-D830-45A6-9808-D3B80C9B2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54543" y="2830500"/>
                        <a:ext cx="269077" cy="250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4310498-A3EC-4A9A-9C4C-09F1166E38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676" y="4678611"/>
            <a:ext cx="8570466" cy="118192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F58784-0527-4F21-8D61-5EEEEA4E9CE2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549909" y="2735108"/>
            <a:ext cx="790836" cy="1943503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34E70AC-42A0-4DCF-A93A-3D4022C2C10D}"/>
              </a:ext>
            </a:extLst>
          </p:cNvPr>
          <p:cNvSpPr txBox="1"/>
          <p:nvPr/>
        </p:nvSpPr>
        <p:spPr>
          <a:xfrm>
            <a:off x="597549" y="5832044"/>
            <a:ext cx="7904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0" dirty="0">
                <a:solidFill>
                  <a:srgbClr val="002060"/>
                </a:solidFill>
                <a:latin typeface="Arial"/>
              </a:rPr>
              <a:t>T-REX algorithm here uses KNN, t-SNE or UMAP, and MEM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275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12772</TotalTime>
  <Words>886</Words>
  <Application>Microsoft Office PowerPoint</Application>
  <PresentationFormat>On-screen Show (4:3)</PresentationFormat>
  <Paragraphs>82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Default Design</vt:lpstr>
      <vt:lpstr>ISAC Perspectives on Cytometry  Data Reporting and Transparent Analysis </vt:lpstr>
      <vt:lpstr>The ISAC Data Committee Supports Cytometry  Data Standards &amp; Transparent, Reproducible Analysis</vt:lpstr>
      <vt:lpstr>ISAC FlowRepository: Annotated Public Cytometry Data</vt:lpstr>
      <vt:lpstr>ISAC FlowRepository Is Popular and Grew Rapidly in 2021</vt:lpstr>
      <vt:lpstr>Increased Addition &amp; Use of Data in ISAC FlowRepository</vt:lpstr>
      <vt:lpstr>Despite FlowRepository Use, There Remains  Room to Improve in Cytometry Data Sharing &amp; Reuse</vt:lpstr>
      <vt:lpstr>PowerPoint Presentation</vt:lpstr>
      <vt:lpstr>Opportunities for Web Applications Linked to Code &amp; Data (Example: Students Interact with Live Results from t-SNE)</vt:lpstr>
      <vt:lpstr>Growing Need to Compare Computational Cell Clusters Across Platforms (Example T cells Revealed by T-REX Algorithm)</vt:lpstr>
      <vt:lpstr>ISAC Sees Opportunities to Increase Transparency &amp;  Reproducibility in Cytometry Data Analysis</vt:lpstr>
    </vt:vector>
  </TitlesOfParts>
  <Company>Dragon Informatics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small G proteins</dc:title>
  <dc:creator>Jonathan Irish</dc:creator>
  <cp:lastModifiedBy>Wang, Lili (Fed)</cp:lastModifiedBy>
  <cp:revision>766</cp:revision>
  <dcterms:created xsi:type="dcterms:W3CDTF">2005-08-01T09:16:30Z</dcterms:created>
  <dcterms:modified xsi:type="dcterms:W3CDTF">2021-11-18T13:49:59Z</dcterms:modified>
</cp:coreProperties>
</file>