
<file path=[Content_Types].xml><?xml version="1.0" encoding="utf-8"?>
<Types xmlns="http://schemas.openxmlformats.org/package/2006/content-types">
  <Default Extension="xml" ContentType="application/xml"/>
  <Default Extension="bmp" ContentType="image/bmp"/>
  <Default Extension="jpe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86" r:id="rId2"/>
    <p:sldId id="291" r:id="rId3"/>
    <p:sldId id="294" r:id="rId4"/>
    <p:sldId id="295" r:id="rId5"/>
    <p:sldId id="260" r:id="rId6"/>
    <p:sldId id="289" r:id="rId7"/>
    <p:sldId id="263" r:id="rId8"/>
    <p:sldId id="290" r:id="rId9"/>
    <p:sldId id="261" r:id="rId10"/>
    <p:sldId id="262" r:id="rId11"/>
    <p:sldId id="287" r:id="rId12"/>
    <p:sldId id="264" r:id="rId13"/>
    <p:sldId id="267" r:id="rId14"/>
    <p:sldId id="268" r:id="rId15"/>
    <p:sldId id="270" r:id="rId16"/>
    <p:sldId id="269" r:id="rId17"/>
    <p:sldId id="273" r:id="rId18"/>
    <p:sldId id="272" r:id="rId19"/>
    <p:sldId id="283" r:id="rId20"/>
    <p:sldId id="282" r:id="rId21"/>
    <p:sldId id="271" r:id="rId22"/>
    <p:sldId id="281" r:id="rId23"/>
    <p:sldId id="280" r:id="rId24"/>
    <p:sldId id="275" r:id="rId25"/>
    <p:sldId id="277" r:id="rId26"/>
    <p:sldId id="276" r:id="rId27"/>
    <p:sldId id="274" r:id="rId28"/>
    <p:sldId id="278" r:id="rId29"/>
    <p:sldId id="288" r:id="rId30"/>
    <p:sldId id="292" r:id="rId31"/>
    <p:sldId id="29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 autoAdjust="0"/>
    <p:restoredTop sz="94652" autoAdjust="0"/>
  </p:normalViewPr>
  <p:slideViewPr>
    <p:cSldViewPr snapToGrid="0" snapToObjects="1">
      <p:cViewPr>
        <p:scale>
          <a:sx n="90" d="100"/>
          <a:sy n="90" d="100"/>
        </p:scale>
        <p:origin x="-856" y="-15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BD7BF-0ACB-A148-8C94-B0949FBFFD82}" type="datetimeFigureOut">
              <a:rPr lang="en-US" smtClean="0"/>
              <a:t>6/12/14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88645-B3AC-B84C-87CC-34DA95762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2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8645-B3AC-B84C-87CC-34DA957624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98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8645-B3AC-B84C-87CC-34DA957624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23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8645-B3AC-B84C-87CC-34DA957624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23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8645-B3AC-B84C-87CC-34DA957624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23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8645-B3AC-B84C-87CC-34DA957624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23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8645-B3AC-B84C-87CC-34DA9576241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23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8645-B3AC-B84C-87CC-34DA957624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23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8645-B3AC-B84C-87CC-34DA9576241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23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8645-B3AC-B84C-87CC-34DA9576241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23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8645-B3AC-B84C-87CC-34DA9576241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23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8645-B3AC-B84C-87CC-34DA9576241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23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8645-B3AC-B84C-87CC-34DA957624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73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8645-B3AC-B84C-87CC-34DA9576241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230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OffAxisRight_L.bmp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8645-B3AC-B84C-87CC-34DA9576241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910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8645-B3AC-B84C-87CC-34DA9576241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91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8645-B3AC-B84C-87CC-34DA957624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42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8645-B3AC-B84C-87CC-34DA957624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26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8645-B3AC-B84C-87CC-34DA957624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72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8645-B3AC-B84C-87CC-34DA957624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65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8645-B3AC-B84C-87CC-34DA957624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23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8645-B3AC-B84C-87CC-34DA957624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23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8645-B3AC-B84C-87CC-34DA957624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23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8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30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3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6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681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44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45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01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24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220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485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43793" y="274638"/>
            <a:ext cx="5807034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7" descr="NIST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6502" y="344336"/>
            <a:ext cx="1200787" cy="3621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002" y="185382"/>
            <a:ext cx="1210916" cy="680104"/>
          </a:xfrm>
          <a:prstGeom prst="rect">
            <a:avLst/>
          </a:prstGeom>
          <a:ln>
            <a:noFill/>
          </a:ln>
        </p:spPr>
      </p:pic>
      <p:sp>
        <p:nvSpPr>
          <p:cNvPr id="10" name="Date Placeholder 1"/>
          <p:cNvSpPr txBox="1">
            <a:spLocks/>
          </p:cNvSpPr>
          <p:nvPr userDrawn="1"/>
        </p:nvSpPr>
        <p:spPr>
          <a:xfrm>
            <a:off x="478975" y="6326187"/>
            <a:ext cx="2133600" cy="365125"/>
          </a:xfrm>
          <a:prstGeom prst="rect">
            <a:avLst/>
          </a:prstGeom>
        </p:spPr>
        <p:txBody>
          <a:bodyPr lIns="0" tIns="9144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cap="small" dirty="0" smtClean="0"/>
              <a:t>version </a:t>
            </a:r>
            <a:r>
              <a:rPr lang="en-US" sz="900" cap="small" dirty="0" smtClean="0"/>
              <a:t>1.0</a:t>
            </a:r>
            <a:r>
              <a:rPr lang="en-US" sz="1200" cap="small" dirty="0" smtClean="0"/>
              <a:t> </a:t>
            </a:r>
            <a:r>
              <a:rPr lang="en-US" sz="1000" cap="small" dirty="0" smtClean="0"/>
              <a:t>  </a:t>
            </a:r>
            <a:fld id="{7E2A8FA9-768E-433E-B44D-A010F9D07815}" type="datetime1">
              <a:rPr lang="en-US" sz="900" smtClean="0"/>
              <a:pPr algn="l"/>
              <a:t>6/12/14</a:t>
            </a:fld>
            <a:endParaRPr lang="en-US" sz="1000" dirty="0"/>
          </a:p>
        </p:txBody>
      </p:sp>
      <p:sp>
        <p:nvSpPr>
          <p:cNvPr id="11" name="Footer Placeholder 2"/>
          <p:cNvSpPr txBox="1">
            <a:spLocks/>
          </p:cNvSpPr>
          <p:nvPr userDrawn="1"/>
        </p:nvSpPr>
        <p:spPr>
          <a:xfrm>
            <a:off x="3276600" y="6326187"/>
            <a:ext cx="2895600" cy="365125"/>
          </a:xfrm>
          <a:prstGeom prst="rect">
            <a:avLst/>
          </a:prstGeom>
        </p:spPr>
        <p:txBody>
          <a:bodyPr lIns="0" tIns="9144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/>
              <a:t>irex v – best practices for iris image capture</a:t>
            </a:r>
            <a:endParaRPr lang="en-US" sz="1200" dirty="0"/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6705600" y="6326187"/>
            <a:ext cx="2133600" cy="365125"/>
          </a:xfrm>
          <a:prstGeom prst="rect">
            <a:avLst/>
          </a:prstGeom>
        </p:spPr>
        <p:txBody>
          <a:bodyPr lIns="0" tIns="9144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cap="small" baseline="0" dirty="0" smtClean="0"/>
              <a:t>http://iris.nist.gov/irex               </a:t>
            </a:r>
            <a:r>
              <a:rPr lang="en-US" sz="1000" dirty="0" smtClean="0"/>
              <a:t>  </a:t>
            </a:r>
            <a:fld id="{12C8A2F6-0DEC-9F47-A186-C6AB6786845B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1629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2.b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bmp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bmp"/><Relationship Id="rId4" Type="http://schemas.openxmlformats.org/officeDocument/2006/relationships/image" Target="../media/image17.bm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bmp"/><Relationship Id="rId4" Type="http://schemas.openxmlformats.org/officeDocument/2006/relationships/image" Target="../media/image19.bm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bmp"/><Relationship Id="rId4" Type="http://schemas.openxmlformats.org/officeDocument/2006/relationships/image" Target="../media/image25.bmp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b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b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bmp"/><Relationship Id="rId4" Type="http://schemas.openxmlformats.org/officeDocument/2006/relationships/image" Target="../media/image26.bm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bm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b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bmp"/><Relationship Id="rId4" Type="http://schemas.openxmlformats.org/officeDocument/2006/relationships/image" Target="../media/image28.bm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bmp"/><Relationship Id="rId4" Type="http://schemas.openxmlformats.org/officeDocument/2006/relationships/image" Target="../media/image30.bm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bmp"/><Relationship Id="rId4" Type="http://schemas.openxmlformats.org/officeDocument/2006/relationships/image" Target="../media/image32.bmp"/><Relationship Id="rId5" Type="http://schemas.openxmlformats.org/officeDocument/2006/relationships/image" Target="../media/image14.png"/><Relationship Id="rId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b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400" cap="small" dirty="0" smtClean="0"/>
              <a:t>irex v - best practices for iris image capture</a:t>
            </a:r>
            <a:endParaRPr lang="en-US" sz="3400" cap="sm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cap="small" dirty="0" smtClean="0"/>
              <a:t>training guide slides for enrollment station operators</a:t>
            </a:r>
          </a:p>
        </p:txBody>
      </p:sp>
    </p:spTree>
    <p:extLst>
      <p:ext uri="{BB962C8B-B14F-4D97-AF65-F5344CB8AC3E}">
        <p14:creationId xmlns:p14="http://schemas.microsoft.com/office/powerpoint/2010/main" val="796407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ightAmbient_Specular.bmp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" t="2088" b="7983"/>
          <a:stretch/>
        </p:blipFill>
        <p:spPr>
          <a:xfrm>
            <a:off x="1118593" y="1306691"/>
            <a:ext cx="7004712" cy="493776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3" name="Oval 2"/>
          <p:cNvSpPr/>
          <p:nvPr/>
        </p:nvSpPr>
        <p:spPr>
          <a:xfrm>
            <a:off x="4455939" y="3153732"/>
            <a:ext cx="731520" cy="7315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38709" y="1593301"/>
            <a:ext cx="3249446" cy="64633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reflection from a nearby light bulb appears over the iris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5619" y="4570866"/>
            <a:ext cx="358657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ACTION: Re-capture.  Move the subject and/or the camera.  Otherwise, consider additional lampshade.</a:t>
            </a:r>
            <a:endParaRPr lang="en-US" sz="1600" b="1" dirty="0">
              <a:solidFill>
                <a:srgbClr val="00B050"/>
              </a:solidFill>
            </a:endParaRPr>
          </a:p>
        </p:txBody>
      </p:sp>
      <p:cxnSp>
        <p:nvCxnSpPr>
          <p:cNvPr id="8" name="Elbow Connector 7"/>
          <p:cNvCxnSpPr>
            <a:stCxn id="3" idx="0"/>
            <a:endCxn id="6" idx="1"/>
          </p:cNvCxnSpPr>
          <p:nvPr/>
        </p:nvCxnSpPr>
        <p:spPr>
          <a:xfrm rot="16200000" flipV="1">
            <a:off x="3961572" y="2293605"/>
            <a:ext cx="1237265" cy="482990"/>
          </a:xfrm>
          <a:prstGeom prst="bentConnector4">
            <a:avLst>
              <a:gd name="adj1" fmla="val 36940"/>
              <a:gd name="adj2" fmla="val 147330"/>
            </a:avLst>
          </a:prstGeom>
          <a:ln w="254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985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od_L.bmp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 t="1966" b="8505"/>
          <a:stretch/>
        </p:blipFill>
        <p:spPr>
          <a:xfrm>
            <a:off x="834601" y="1275040"/>
            <a:ext cx="5875333" cy="411480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15" name="Content Placehold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6" t="32564" r="35095" b="32851"/>
          <a:stretch/>
        </p:blipFill>
        <p:spPr>
          <a:xfrm>
            <a:off x="5748819" y="3466722"/>
            <a:ext cx="2472855" cy="2232742"/>
          </a:xfrm>
          <a:prstGeom prst="rect">
            <a:avLst/>
          </a:prstGeom>
          <a:ln w="60325">
            <a:solidFill>
              <a:schemeClr val="bg1"/>
            </a:solidFill>
          </a:ln>
        </p:spPr>
      </p:pic>
      <p:sp>
        <p:nvSpPr>
          <p:cNvPr id="3" name="Oval 2"/>
          <p:cNvSpPr/>
          <p:nvPr/>
        </p:nvSpPr>
        <p:spPr>
          <a:xfrm>
            <a:off x="3121850" y="3429321"/>
            <a:ext cx="402336" cy="4023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8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18567" y="3178118"/>
            <a:ext cx="828957" cy="81088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89361" y="1311939"/>
            <a:ext cx="5612622" cy="83099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The normal reflection from the camera’s LED should appear </a:t>
            </a:r>
            <a:r>
              <a:rPr lang="en-US" sz="1600" i="1" dirty="0" smtClean="0">
                <a:solidFill>
                  <a:srgbClr val="FF0000"/>
                </a:solidFill>
              </a:rPr>
              <a:t>inside</a:t>
            </a:r>
            <a:r>
              <a:rPr lang="en-US" sz="1600" dirty="0" smtClean="0">
                <a:solidFill>
                  <a:srgbClr val="FF0000"/>
                </a:solidFill>
              </a:rPr>
              <a:t> the pupil, </a:t>
            </a:r>
            <a:r>
              <a:rPr lang="en-US" sz="1600" i="1" dirty="0" smtClean="0">
                <a:solidFill>
                  <a:srgbClr val="FF0000"/>
                </a:solidFill>
              </a:rPr>
              <a:t>not</a:t>
            </a:r>
            <a:r>
              <a:rPr lang="en-US" sz="1600" dirty="0" smtClean="0">
                <a:solidFill>
                  <a:srgbClr val="FF0000"/>
                </a:solidFill>
              </a:rPr>
              <a:t> on the boundary nor the iris. This occurs because eye is not looking directly at camera, or pupil is constricted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7" name="Elbow Connector 6"/>
          <p:cNvCxnSpPr>
            <a:stCxn id="5" idx="0"/>
            <a:endCxn id="6" idx="1"/>
          </p:cNvCxnSpPr>
          <p:nvPr/>
        </p:nvCxnSpPr>
        <p:spPr>
          <a:xfrm rot="16200000" flipV="1">
            <a:off x="1485864" y="1330935"/>
            <a:ext cx="1450680" cy="2243685"/>
          </a:xfrm>
          <a:prstGeom prst="bentConnector4">
            <a:avLst>
              <a:gd name="adj1" fmla="val 35679"/>
              <a:gd name="adj2" fmla="val 110189"/>
            </a:avLst>
          </a:prstGeom>
          <a:ln w="254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4601" y="4697843"/>
            <a:ext cx="368940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ACTION: Re-capture after asking the subject to look directly into the camera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65655" y="3832482"/>
            <a:ext cx="1288110" cy="133326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601470" y="4155089"/>
            <a:ext cx="640080" cy="6400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35027" y="4564721"/>
            <a:ext cx="320040" cy="3200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8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flipH="1" flipV="1">
            <a:off x="6601469" y="4131957"/>
            <a:ext cx="879895" cy="679114"/>
          </a:xfrm>
          <a:prstGeom prst="arc">
            <a:avLst>
              <a:gd name="adj1" fmla="val 17185403"/>
              <a:gd name="adj2" fmla="val 1773729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75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kLowContrast_L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  <p:sp>
        <p:nvSpPr>
          <p:cNvPr id="3" name="Oval 2"/>
          <p:cNvSpPr/>
          <p:nvPr/>
        </p:nvSpPr>
        <p:spPr>
          <a:xfrm>
            <a:off x="4896522" y="2895600"/>
            <a:ext cx="7112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842434" y="3352800"/>
            <a:ext cx="711200" cy="9144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" name="Elbow Connector 4"/>
          <p:cNvCxnSpPr/>
          <p:nvPr/>
        </p:nvCxnSpPr>
        <p:spPr>
          <a:xfrm rot="5400000" flipH="1" flipV="1">
            <a:off x="4943422" y="1235287"/>
            <a:ext cx="1881225" cy="1339199"/>
          </a:xfrm>
          <a:prstGeom prst="bentConnector3">
            <a:avLst>
              <a:gd name="adj1" fmla="val 50000"/>
            </a:avLst>
          </a:prstGeom>
          <a:ln w="254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97609" y="317941"/>
            <a:ext cx="3197823" cy="64633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Low contrast between iris (red) and whites of eyes </a:t>
            </a:r>
            <a:r>
              <a:rPr lang="en-US" dirty="0" smtClean="0">
                <a:solidFill>
                  <a:schemeClr val="accent1"/>
                </a:solidFill>
              </a:rPr>
              <a:t>(blue)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7" name="Elbow Connector 6"/>
          <p:cNvCxnSpPr/>
          <p:nvPr/>
        </p:nvCxnSpPr>
        <p:spPr>
          <a:xfrm rot="5400000" flipH="1" flipV="1">
            <a:off x="5866163" y="1252791"/>
            <a:ext cx="2383117" cy="1806083"/>
          </a:xfrm>
          <a:prstGeom prst="bentConnector3">
            <a:avLst>
              <a:gd name="adj1" fmla="val 50000"/>
            </a:avLst>
          </a:prstGeom>
          <a:ln w="25400" cmpd="sng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03232" y="4709183"/>
            <a:ext cx="3586579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ACTION: Try re-capture, after re-locating camera and subject.  If this occurs for all persons, replace the camera.</a:t>
            </a:r>
          </a:p>
          <a:p>
            <a:endParaRPr lang="en-US" sz="1600" b="1" dirty="0">
              <a:solidFill>
                <a:srgbClr val="00B050"/>
              </a:solidFill>
            </a:endParaRPr>
          </a:p>
          <a:p>
            <a:r>
              <a:rPr lang="en-US" sz="1600" b="1" dirty="0" smtClean="0">
                <a:solidFill>
                  <a:srgbClr val="00B050"/>
                </a:solidFill>
              </a:rPr>
              <a:t>New images should have better contrast as shown at right.</a:t>
            </a:r>
            <a:endParaRPr lang="en-US" sz="1600" b="1" dirty="0">
              <a:solidFill>
                <a:srgbClr val="00B050"/>
              </a:solidFill>
            </a:endParaRPr>
          </a:p>
        </p:txBody>
      </p:sp>
      <p:pic>
        <p:nvPicPr>
          <p:cNvPr id="9" name="Picture 8" descr="DarkLowContrast_L.bmp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4000" contras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721" y="5275900"/>
            <a:ext cx="2011680" cy="1508760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037765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EyelidOcclusion_R.bmp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1" r="11656" b="10418"/>
          <a:stretch/>
        </p:blipFill>
        <p:spPr>
          <a:xfrm>
            <a:off x="545920" y="2197296"/>
            <a:ext cx="3897313" cy="3540125"/>
          </a:xfrm>
          <a:ln w="12700">
            <a:solidFill>
              <a:schemeClr val="bg1">
                <a:lumMod val="65000"/>
              </a:schemeClr>
            </a:solidFill>
          </a:ln>
        </p:spPr>
      </p:pic>
      <p:pic>
        <p:nvPicPr>
          <p:cNvPr id="6" name="Content Placeholder 5" descr="EyelidOcclusion_L.bmp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1" r="11641" b="10418"/>
          <a:stretch/>
        </p:blipFill>
        <p:spPr>
          <a:xfrm>
            <a:off x="4663616" y="2197296"/>
            <a:ext cx="3948112" cy="3540125"/>
          </a:xfrm>
          <a:ln w="12700">
            <a:solidFill>
              <a:schemeClr val="bg1">
                <a:lumMod val="65000"/>
              </a:schemeClr>
            </a:solidFill>
          </a:ln>
        </p:spPr>
      </p:pic>
      <p:sp>
        <p:nvSpPr>
          <p:cNvPr id="11" name="Oval 10"/>
          <p:cNvSpPr/>
          <p:nvPr/>
        </p:nvSpPr>
        <p:spPr>
          <a:xfrm rot="6032670">
            <a:off x="6683699" y="3162972"/>
            <a:ext cx="534546" cy="16580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4747117">
            <a:off x="2239438" y="2957852"/>
            <a:ext cx="444706" cy="18008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/>
          <p:cNvCxnSpPr>
            <a:stCxn id="12" idx="2"/>
            <a:endCxn id="14" idx="1"/>
          </p:cNvCxnSpPr>
          <p:nvPr/>
        </p:nvCxnSpPr>
        <p:spPr>
          <a:xfrm rot="5400000" flipH="1" flipV="1">
            <a:off x="1716254" y="2379799"/>
            <a:ext cx="1963691" cy="556567"/>
          </a:xfrm>
          <a:prstGeom prst="bentConnector2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76383" y="1353070"/>
            <a:ext cx="2933699" cy="64633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Eyes are not wide open. This hides the iris.</a:t>
            </a:r>
          </a:p>
        </p:txBody>
      </p:sp>
      <p:cxnSp>
        <p:nvCxnSpPr>
          <p:cNvPr id="19" name="Elbow Connector 18"/>
          <p:cNvCxnSpPr>
            <a:stCxn id="11" idx="2"/>
            <a:endCxn id="14" idx="3"/>
          </p:cNvCxnSpPr>
          <p:nvPr/>
        </p:nvCxnSpPr>
        <p:spPr>
          <a:xfrm rot="16200000" flipV="1">
            <a:off x="5428495" y="2157824"/>
            <a:ext cx="2052977" cy="1089801"/>
          </a:xfrm>
          <a:prstGeom prst="bentConnector2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85592" y="5071133"/>
            <a:ext cx="448918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ACTION: Re-capture.  Ask the subject to open eyes widely.   Possibly hold eyes open with fingers.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059" y="1843175"/>
            <a:ext cx="104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Right Eye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76907" y="1820410"/>
            <a:ext cx="91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Left Eye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681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0" t="3146" r="2590" b="5950"/>
          <a:stretch/>
        </p:blipFill>
        <p:spPr>
          <a:xfrm>
            <a:off x="504197" y="2266486"/>
            <a:ext cx="3948166" cy="347472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24" name="Content Placeholder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9" t="3744" r="8553" b="6510"/>
          <a:stretch/>
        </p:blipFill>
        <p:spPr>
          <a:xfrm>
            <a:off x="4657458" y="2241114"/>
            <a:ext cx="4003381" cy="347472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25" name="Oval 24"/>
          <p:cNvSpPr/>
          <p:nvPr/>
        </p:nvSpPr>
        <p:spPr>
          <a:xfrm rot="6032670">
            <a:off x="6372828" y="3010798"/>
            <a:ext cx="557268" cy="1976529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5020336">
            <a:off x="1691074" y="2887241"/>
            <a:ext cx="535782" cy="22990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Elbow Connector 26"/>
          <p:cNvCxnSpPr>
            <a:stCxn id="26" idx="2"/>
            <a:endCxn id="28" idx="1"/>
          </p:cNvCxnSpPr>
          <p:nvPr/>
        </p:nvCxnSpPr>
        <p:spPr>
          <a:xfrm rot="5400000" flipH="1" flipV="1">
            <a:off x="1473631" y="2184443"/>
            <a:ext cx="2041868" cy="1130252"/>
          </a:xfrm>
          <a:prstGeom prst="bentConnector2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59691" y="1405469"/>
            <a:ext cx="2933699" cy="64633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Eyes are squinting, so that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iris is not completely visible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9" name="Elbow Connector 28"/>
          <p:cNvCxnSpPr>
            <a:stCxn id="25" idx="2"/>
            <a:endCxn id="28" idx="3"/>
          </p:cNvCxnSpPr>
          <p:nvPr/>
        </p:nvCxnSpPr>
        <p:spPr>
          <a:xfrm rot="16200000" flipV="1">
            <a:off x="5349672" y="2372354"/>
            <a:ext cx="1996499" cy="709061"/>
          </a:xfrm>
          <a:prstGeom prst="bentConnector2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7059" y="1843175"/>
            <a:ext cx="104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Right Eye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76907" y="1820410"/>
            <a:ext cx="91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Left Eye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85592" y="5316626"/>
            <a:ext cx="448918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ACTION: Re-capture.  Ask the subject to open eyes widely.   Possibly hold eyes open with fingers.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588604" y="4220054"/>
            <a:ext cx="706452" cy="831824"/>
          </a:xfrm>
          <a:prstGeom prst="downArrow">
            <a:avLst/>
          </a:prstGeom>
          <a:solidFill>
            <a:srgbClr val="00B050">
              <a:alpha val="6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Down Arrow 16"/>
          <p:cNvSpPr/>
          <p:nvPr/>
        </p:nvSpPr>
        <p:spPr>
          <a:xfrm flipV="1">
            <a:off x="2588604" y="2742140"/>
            <a:ext cx="706452" cy="831824"/>
          </a:xfrm>
          <a:prstGeom prst="downArrow">
            <a:avLst/>
          </a:prstGeom>
          <a:solidFill>
            <a:srgbClr val="00B050">
              <a:alpha val="6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6241223" y="4257413"/>
            <a:ext cx="706452" cy="831824"/>
          </a:xfrm>
          <a:prstGeom prst="downArrow">
            <a:avLst/>
          </a:prstGeom>
          <a:solidFill>
            <a:srgbClr val="00B050">
              <a:alpha val="6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Down Arrow 19"/>
          <p:cNvSpPr/>
          <p:nvPr/>
        </p:nvSpPr>
        <p:spPr>
          <a:xfrm flipV="1">
            <a:off x="6241223" y="2779499"/>
            <a:ext cx="706452" cy="831824"/>
          </a:xfrm>
          <a:prstGeom prst="downArrow">
            <a:avLst/>
          </a:prstGeom>
          <a:solidFill>
            <a:srgbClr val="00B050">
              <a:alpha val="6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8816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6" t="26878"/>
          <a:stretch/>
        </p:blipFill>
        <p:spPr>
          <a:xfrm>
            <a:off x="846176" y="2464738"/>
            <a:ext cx="3903663" cy="2378075"/>
          </a:xfr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" t="3347" r="10348" b="15643"/>
          <a:stretch/>
        </p:blipFill>
        <p:spPr>
          <a:xfrm>
            <a:off x="4953887" y="2469500"/>
            <a:ext cx="3425825" cy="2378075"/>
          </a:xfr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11" name="Oval 10"/>
          <p:cNvSpPr/>
          <p:nvPr/>
        </p:nvSpPr>
        <p:spPr>
          <a:xfrm rot="6653701">
            <a:off x="6764726" y="2217973"/>
            <a:ext cx="806105" cy="24282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1244216">
            <a:off x="1238088" y="2405922"/>
            <a:ext cx="1255904" cy="24094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07524" y="1534116"/>
            <a:ext cx="2933699" cy="64633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Iris is occluded by external object.  In this case a finger.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7" name="Elbow Connector 36"/>
          <p:cNvCxnSpPr>
            <a:stCxn id="11" idx="2"/>
            <a:endCxn id="14" idx="3"/>
          </p:cNvCxnSpPr>
          <p:nvPr/>
        </p:nvCxnSpPr>
        <p:spPr>
          <a:xfrm rot="16200000" flipV="1">
            <a:off x="6177240" y="1921265"/>
            <a:ext cx="1198272" cy="1070306"/>
          </a:xfrm>
          <a:prstGeom prst="bentConnector2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2" idx="0"/>
            <a:endCxn id="14" idx="1"/>
          </p:cNvCxnSpPr>
          <p:nvPr/>
        </p:nvCxnSpPr>
        <p:spPr>
          <a:xfrm rot="5400000" flipH="1" flipV="1">
            <a:off x="2486725" y="1663171"/>
            <a:ext cx="626688" cy="1014910"/>
          </a:xfrm>
          <a:prstGeom prst="bentConnector2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06356" y="4973685"/>
            <a:ext cx="448918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ACTION: Re-capture.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B050"/>
                </a:solidFill>
              </a:rPr>
              <a:t>Attempt without fingers present at all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B050"/>
                </a:solidFill>
              </a:rPr>
              <a:t>Keep fingers well above and below the iris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1267" y="1999897"/>
            <a:ext cx="104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Right Eye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26007" y="1892294"/>
            <a:ext cx="91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Left Eye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42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6" b="27825"/>
          <a:stretch/>
        </p:blipFill>
        <p:spPr>
          <a:xfrm>
            <a:off x="1023600" y="2539068"/>
            <a:ext cx="3484563" cy="2376488"/>
          </a:xfr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0" b="7129"/>
          <a:stretch/>
        </p:blipFill>
        <p:spPr>
          <a:xfrm>
            <a:off x="5157155" y="2539068"/>
            <a:ext cx="3017837" cy="2376488"/>
          </a:xfr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11" name="Oval 10"/>
          <p:cNvSpPr/>
          <p:nvPr/>
        </p:nvSpPr>
        <p:spPr>
          <a:xfrm rot="5400000">
            <a:off x="6408290" y="1790192"/>
            <a:ext cx="370190" cy="27144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5400000">
            <a:off x="3291038" y="2946233"/>
            <a:ext cx="493706" cy="19737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/>
          <p:cNvCxnSpPr>
            <a:stCxn id="14" idx="1"/>
            <a:endCxn id="12" idx="0"/>
          </p:cNvCxnSpPr>
          <p:nvPr/>
        </p:nvCxnSpPr>
        <p:spPr>
          <a:xfrm rot="10800000" flipV="1">
            <a:off x="4524743" y="1932751"/>
            <a:ext cx="349182" cy="2000334"/>
          </a:xfrm>
          <a:prstGeom prst="bentConnector3">
            <a:avLst>
              <a:gd name="adj1" fmla="val 50000"/>
            </a:avLst>
          </a:prstGeom>
          <a:ln w="254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73925" y="1609585"/>
            <a:ext cx="2581210" cy="64633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cap="small" dirty="0" smtClean="0">
                <a:solidFill>
                  <a:srgbClr val="FF0000"/>
                </a:solidFill>
              </a:rPr>
              <a:t>problem </a:t>
            </a:r>
            <a:r>
              <a:rPr lang="en-US" sz="1600" cap="small" dirty="0" smtClean="0">
                <a:solidFill>
                  <a:srgbClr val="FF0000"/>
                </a:solidFill>
              </a:rPr>
              <a:t>#1</a:t>
            </a:r>
            <a:r>
              <a:rPr lang="en-US" dirty="0" smtClean="0">
                <a:solidFill>
                  <a:srgbClr val="FF0000"/>
                </a:solidFill>
              </a:rPr>
              <a:t>: Frames of eye glasses cover the iris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Elbow Connector 18"/>
          <p:cNvCxnSpPr>
            <a:stCxn id="14" idx="3"/>
            <a:endCxn id="11" idx="0"/>
          </p:cNvCxnSpPr>
          <p:nvPr/>
        </p:nvCxnSpPr>
        <p:spPr>
          <a:xfrm>
            <a:off x="7455135" y="1932751"/>
            <a:ext cx="495466" cy="1214657"/>
          </a:xfrm>
          <a:prstGeom prst="bentConnector3">
            <a:avLst>
              <a:gd name="adj1" fmla="val 219673"/>
            </a:avLst>
          </a:prstGeom>
          <a:ln w="254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 rot="5874546">
            <a:off x="1645019" y="3722421"/>
            <a:ext cx="681536" cy="9227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5874546">
            <a:off x="6227914" y="3405933"/>
            <a:ext cx="199300" cy="2892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Elbow Connector 51"/>
          <p:cNvCxnSpPr>
            <a:stCxn id="30" idx="1"/>
            <a:endCxn id="23" idx="4"/>
          </p:cNvCxnSpPr>
          <p:nvPr/>
        </p:nvCxnSpPr>
        <p:spPr>
          <a:xfrm rot="10800000" flipH="1" flipV="1">
            <a:off x="810038" y="1932751"/>
            <a:ext cx="718760" cy="2187562"/>
          </a:xfrm>
          <a:prstGeom prst="bentConnector3">
            <a:avLst>
              <a:gd name="adj1" fmla="val -31805"/>
            </a:avLst>
          </a:prstGeom>
          <a:ln w="254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81907" y="5152392"/>
            <a:ext cx="5944502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ACTION: Re-capture.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cap="small" dirty="0" smtClean="0">
                <a:solidFill>
                  <a:srgbClr val="00B050"/>
                </a:solidFill>
              </a:rPr>
              <a:t>option </a:t>
            </a:r>
            <a:r>
              <a:rPr lang="en-US" sz="1400" b="1" cap="small" dirty="0" smtClean="0">
                <a:solidFill>
                  <a:srgbClr val="00B050"/>
                </a:solidFill>
              </a:rPr>
              <a:t>#1</a:t>
            </a:r>
            <a:r>
              <a:rPr lang="en-US" sz="1600" b="1" cap="small" dirty="0" smtClean="0">
                <a:solidFill>
                  <a:srgbClr val="00B050"/>
                </a:solidFill>
              </a:rPr>
              <a:t>:  </a:t>
            </a:r>
            <a:r>
              <a:rPr lang="en-US" sz="1600" b="1" dirty="0" smtClean="0">
                <a:solidFill>
                  <a:srgbClr val="00B050"/>
                </a:solidFill>
              </a:rPr>
              <a:t>Ask the subject to remove eye glasses.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cap="small" dirty="0" smtClean="0">
                <a:solidFill>
                  <a:srgbClr val="00B050"/>
                </a:solidFill>
              </a:rPr>
              <a:t>option </a:t>
            </a:r>
            <a:r>
              <a:rPr lang="en-US" sz="1400" b="1" cap="small" dirty="0" smtClean="0">
                <a:solidFill>
                  <a:srgbClr val="00B050"/>
                </a:solidFill>
              </a:rPr>
              <a:t>#2</a:t>
            </a:r>
            <a:r>
              <a:rPr lang="en-US" sz="1600" b="1" cap="small" dirty="0" smtClean="0">
                <a:solidFill>
                  <a:srgbClr val="00B050"/>
                </a:solidFill>
              </a:rPr>
              <a:t>:</a:t>
            </a:r>
            <a:r>
              <a:rPr lang="en-US" sz="1600" b="1" dirty="0" smtClean="0">
                <a:solidFill>
                  <a:srgbClr val="00B050"/>
                </a:solidFill>
              </a:rPr>
              <a:t>  Keep eye </a:t>
            </a:r>
            <a:r>
              <a:rPr lang="en-US" sz="1600" b="1" dirty="0">
                <a:solidFill>
                  <a:srgbClr val="00B050"/>
                </a:solidFill>
              </a:rPr>
              <a:t>glasses</a:t>
            </a:r>
            <a:r>
              <a:rPr lang="en-US" sz="1600" b="1" dirty="0" smtClean="0">
                <a:solidFill>
                  <a:srgbClr val="00B050"/>
                </a:solidFill>
              </a:rPr>
              <a:t> on, ask the subject to change angle of head, and attempt a recapture.  If this fails, use </a:t>
            </a:r>
            <a:r>
              <a:rPr lang="en-US" sz="1600" b="1" cap="small" dirty="0" smtClean="0">
                <a:solidFill>
                  <a:srgbClr val="00B050"/>
                </a:solidFill>
              </a:rPr>
              <a:t>option</a:t>
            </a:r>
            <a:r>
              <a:rPr lang="en-US" sz="1600" b="1" dirty="0" smtClean="0">
                <a:solidFill>
                  <a:srgbClr val="00B050"/>
                </a:solidFill>
              </a:rPr>
              <a:t> </a:t>
            </a:r>
            <a:r>
              <a:rPr lang="en-US" sz="1400" b="1" dirty="0" smtClean="0">
                <a:solidFill>
                  <a:srgbClr val="00B050"/>
                </a:solidFill>
              </a:rPr>
              <a:t>#1</a:t>
            </a:r>
            <a:r>
              <a:rPr lang="en-US" sz="1600" b="1" dirty="0" smtClean="0">
                <a:solidFill>
                  <a:srgbClr val="00B050"/>
                </a:solidFill>
              </a:rPr>
              <a:t>.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0038" y="1609585"/>
            <a:ext cx="2933825" cy="64633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cap="small" dirty="0">
                <a:solidFill>
                  <a:srgbClr val="FF0000"/>
                </a:solidFill>
              </a:rPr>
              <a:t>problem </a:t>
            </a:r>
            <a:r>
              <a:rPr lang="en-US" sz="1600" cap="small" dirty="0">
                <a:solidFill>
                  <a:srgbClr val="FF0000"/>
                </a:solidFill>
              </a:rPr>
              <a:t>#1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Reflections from eye glasses cover the iris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20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" b="6539"/>
          <a:stretch/>
        </p:blipFill>
        <p:spPr>
          <a:xfrm>
            <a:off x="1064197" y="1824601"/>
            <a:ext cx="3192359" cy="2441448"/>
          </a:xfr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2" b="13995"/>
          <a:stretch/>
        </p:blipFill>
        <p:spPr>
          <a:xfrm>
            <a:off x="5245948" y="1824601"/>
            <a:ext cx="2968905" cy="2441162"/>
          </a:xfr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23" name="Oval 22"/>
          <p:cNvSpPr/>
          <p:nvPr/>
        </p:nvSpPr>
        <p:spPr>
          <a:xfrm rot="5874546">
            <a:off x="1558611" y="2070025"/>
            <a:ext cx="947408" cy="804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296659" y="1262605"/>
            <a:ext cx="4114800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Reflections from eye glasses cover the iris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2" name="Elbow Connector 51"/>
          <p:cNvCxnSpPr>
            <a:stCxn id="23" idx="2"/>
            <a:endCxn id="27" idx="1"/>
          </p:cNvCxnSpPr>
          <p:nvPr/>
        </p:nvCxnSpPr>
        <p:spPr>
          <a:xfrm rot="5400000" flipH="1" flipV="1">
            <a:off x="1919227" y="1625542"/>
            <a:ext cx="555703" cy="199162"/>
          </a:xfrm>
          <a:prstGeom prst="bentConnector2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28" idx="22"/>
            <a:endCxn id="27" idx="3"/>
          </p:cNvCxnSpPr>
          <p:nvPr/>
        </p:nvCxnSpPr>
        <p:spPr>
          <a:xfrm flipV="1">
            <a:off x="6367848" y="1447271"/>
            <a:ext cx="43611" cy="974929"/>
          </a:xfrm>
          <a:prstGeom prst="bentConnector3">
            <a:avLst>
              <a:gd name="adj1" fmla="val 624180"/>
            </a:avLst>
          </a:prstGeom>
          <a:ln w="254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5803422" y="2310790"/>
            <a:ext cx="578262" cy="1357784"/>
          </a:xfrm>
          <a:custGeom>
            <a:avLst/>
            <a:gdLst>
              <a:gd name="connsiteX0" fmla="*/ 270454 w 578262"/>
              <a:gd name="connsiteY0" fmla="*/ 628773 h 1357784"/>
              <a:gd name="connsiteX1" fmla="*/ 270454 w 578262"/>
              <a:gd name="connsiteY1" fmla="*/ 628773 h 1357784"/>
              <a:gd name="connsiteX2" fmla="*/ 176383 w 578262"/>
              <a:gd name="connsiteY2" fmla="*/ 675806 h 1357784"/>
              <a:gd name="connsiteX3" fmla="*/ 152865 w 578262"/>
              <a:gd name="connsiteY3" fmla="*/ 711081 h 1357784"/>
              <a:gd name="connsiteX4" fmla="*/ 117589 w 578262"/>
              <a:gd name="connsiteY4" fmla="*/ 734597 h 1357784"/>
              <a:gd name="connsiteX5" fmla="*/ 94071 w 578262"/>
              <a:gd name="connsiteY5" fmla="*/ 758114 h 1357784"/>
              <a:gd name="connsiteX6" fmla="*/ 117589 w 578262"/>
              <a:gd name="connsiteY6" fmla="*/ 746355 h 1357784"/>
              <a:gd name="connsiteX7" fmla="*/ 35276 w 578262"/>
              <a:gd name="connsiteY7" fmla="*/ 816905 h 1357784"/>
              <a:gd name="connsiteX8" fmla="*/ 0 w 578262"/>
              <a:gd name="connsiteY8" fmla="*/ 934487 h 1357784"/>
              <a:gd name="connsiteX9" fmla="*/ 11759 w 578262"/>
              <a:gd name="connsiteY9" fmla="*/ 1240202 h 1357784"/>
              <a:gd name="connsiteX10" fmla="*/ 35276 w 578262"/>
              <a:gd name="connsiteY10" fmla="*/ 1275477 h 1357784"/>
              <a:gd name="connsiteX11" fmla="*/ 105830 w 578262"/>
              <a:gd name="connsiteY11" fmla="*/ 1322510 h 1357784"/>
              <a:gd name="connsiteX12" fmla="*/ 223418 w 578262"/>
              <a:gd name="connsiteY12" fmla="*/ 1357784 h 1357784"/>
              <a:gd name="connsiteX13" fmla="*/ 376284 w 578262"/>
              <a:gd name="connsiteY13" fmla="*/ 1346026 h 1357784"/>
              <a:gd name="connsiteX14" fmla="*/ 423319 w 578262"/>
              <a:gd name="connsiteY14" fmla="*/ 1287235 h 1357784"/>
              <a:gd name="connsiteX15" fmla="*/ 446837 w 578262"/>
              <a:gd name="connsiteY15" fmla="*/ 1240202 h 1357784"/>
              <a:gd name="connsiteX16" fmla="*/ 470355 w 578262"/>
              <a:gd name="connsiteY16" fmla="*/ 1087345 h 1357784"/>
              <a:gd name="connsiteX17" fmla="*/ 458596 w 578262"/>
              <a:gd name="connsiteY17" fmla="*/ 699322 h 1357784"/>
              <a:gd name="connsiteX18" fmla="*/ 470355 w 578262"/>
              <a:gd name="connsiteY18" fmla="*/ 605256 h 1357784"/>
              <a:gd name="connsiteX19" fmla="*/ 517390 w 578262"/>
              <a:gd name="connsiteY19" fmla="*/ 534707 h 1357784"/>
              <a:gd name="connsiteX20" fmla="*/ 540908 w 578262"/>
              <a:gd name="connsiteY20" fmla="*/ 487674 h 1357784"/>
              <a:gd name="connsiteX21" fmla="*/ 564426 w 578262"/>
              <a:gd name="connsiteY21" fmla="*/ 405366 h 1357784"/>
              <a:gd name="connsiteX22" fmla="*/ 564426 w 578262"/>
              <a:gd name="connsiteY22" fmla="*/ 111410 h 1357784"/>
              <a:gd name="connsiteX23" fmla="*/ 493873 w 578262"/>
              <a:gd name="connsiteY23" fmla="*/ 64377 h 1357784"/>
              <a:gd name="connsiteX24" fmla="*/ 446837 w 578262"/>
              <a:gd name="connsiteY24" fmla="*/ 29102 h 1357784"/>
              <a:gd name="connsiteX25" fmla="*/ 411561 w 578262"/>
              <a:gd name="connsiteY25" fmla="*/ 5585 h 1357784"/>
              <a:gd name="connsiteX26" fmla="*/ 305731 w 578262"/>
              <a:gd name="connsiteY26" fmla="*/ 17344 h 1357784"/>
              <a:gd name="connsiteX27" fmla="*/ 317489 w 578262"/>
              <a:gd name="connsiteY27" fmla="*/ 252509 h 1357784"/>
              <a:gd name="connsiteX28" fmla="*/ 388043 w 578262"/>
              <a:gd name="connsiteY28" fmla="*/ 299542 h 1357784"/>
              <a:gd name="connsiteX29" fmla="*/ 411561 w 578262"/>
              <a:gd name="connsiteY29" fmla="*/ 334817 h 1357784"/>
              <a:gd name="connsiteX30" fmla="*/ 341007 w 578262"/>
              <a:gd name="connsiteY30" fmla="*/ 323058 h 1357784"/>
              <a:gd name="connsiteX31" fmla="*/ 317489 w 578262"/>
              <a:gd name="connsiteY31" fmla="*/ 287784 h 1357784"/>
              <a:gd name="connsiteX32" fmla="*/ 282213 w 578262"/>
              <a:gd name="connsiteY32" fmla="*/ 299542 h 1357784"/>
              <a:gd name="connsiteX33" fmla="*/ 293972 w 578262"/>
              <a:gd name="connsiteY33" fmla="*/ 464157 h 1357784"/>
              <a:gd name="connsiteX34" fmla="*/ 364525 w 578262"/>
              <a:gd name="connsiteY34" fmla="*/ 452399 h 1357784"/>
              <a:gd name="connsiteX35" fmla="*/ 388043 w 578262"/>
              <a:gd name="connsiteY35" fmla="*/ 417124 h 1357784"/>
              <a:gd name="connsiteX36" fmla="*/ 364525 w 578262"/>
              <a:gd name="connsiteY36" fmla="*/ 464157 h 1357784"/>
              <a:gd name="connsiteX37" fmla="*/ 352766 w 578262"/>
              <a:gd name="connsiteY37" fmla="*/ 499432 h 1357784"/>
              <a:gd name="connsiteX38" fmla="*/ 341007 w 578262"/>
              <a:gd name="connsiteY38" fmla="*/ 546465 h 1357784"/>
              <a:gd name="connsiteX39" fmla="*/ 282213 w 578262"/>
              <a:gd name="connsiteY39" fmla="*/ 640531 h 1357784"/>
              <a:gd name="connsiteX40" fmla="*/ 270454 w 578262"/>
              <a:gd name="connsiteY40" fmla="*/ 628773 h 135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78262" h="1357784">
                <a:moveTo>
                  <a:pt x="270454" y="628773"/>
                </a:moveTo>
                <a:lnTo>
                  <a:pt x="270454" y="628773"/>
                </a:lnTo>
                <a:cubicBezTo>
                  <a:pt x="239097" y="644451"/>
                  <a:pt x="205104" y="655702"/>
                  <a:pt x="176383" y="675806"/>
                </a:cubicBezTo>
                <a:cubicBezTo>
                  <a:pt x="164805" y="683910"/>
                  <a:pt x="162858" y="701088"/>
                  <a:pt x="152865" y="711081"/>
                </a:cubicBezTo>
                <a:cubicBezTo>
                  <a:pt x="142872" y="721074"/>
                  <a:pt x="128624" y="725769"/>
                  <a:pt x="117589" y="734597"/>
                </a:cubicBezTo>
                <a:cubicBezTo>
                  <a:pt x="108932" y="741522"/>
                  <a:pt x="101910" y="750275"/>
                  <a:pt x="94071" y="758114"/>
                </a:cubicBezTo>
                <a:lnTo>
                  <a:pt x="117589" y="746355"/>
                </a:lnTo>
                <a:cubicBezTo>
                  <a:pt x="90151" y="769872"/>
                  <a:pt x="56959" y="787996"/>
                  <a:pt x="35276" y="816905"/>
                </a:cubicBezTo>
                <a:cubicBezTo>
                  <a:pt x="24542" y="831216"/>
                  <a:pt x="6106" y="910063"/>
                  <a:pt x="0" y="934487"/>
                </a:cubicBezTo>
                <a:cubicBezTo>
                  <a:pt x="3920" y="1036392"/>
                  <a:pt x="1265" y="1138763"/>
                  <a:pt x="11759" y="1240202"/>
                </a:cubicBezTo>
                <a:cubicBezTo>
                  <a:pt x="13213" y="1254259"/>
                  <a:pt x="24640" y="1266171"/>
                  <a:pt x="35276" y="1275477"/>
                </a:cubicBezTo>
                <a:cubicBezTo>
                  <a:pt x="56548" y="1294089"/>
                  <a:pt x="79016" y="1313573"/>
                  <a:pt x="105830" y="1322510"/>
                </a:cubicBezTo>
                <a:cubicBezTo>
                  <a:pt x="191715" y="1351136"/>
                  <a:pt x="152333" y="1340014"/>
                  <a:pt x="223418" y="1357784"/>
                </a:cubicBezTo>
                <a:cubicBezTo>
                  <a:pt x="274373" y="1353865"/>
                  <a:pt x="326053" y="1355443"/>
                  <a:pt x="376284" y="1346026"/>
                </a:cubicBezTo>
                <a:cubicBezTo>
                  <a:pt x="417444" y="1338309"/>
                  <a:pt x="410977" y="1316031"/>
                  <a:pt x="423319" y="1287235"/>
                </a:cubicBezTo>
                <a:cubicBezTo>
                  <a:pt x="430224" y="1271124"/>
                  <a:pt x="438998" y="1255880"/>
                  <a:pt x="446837" y="1240202"/>
                </a:cubicBezTo>
                <a:cubicBezTo>
                  <a:pt x="455789" y="1195447"/>
                  <a:pt x="470355" y="1130057"/>
                  <a:pt x="470355" y="1087345"/>
                </a:cubicBezTo>
                <a:cubicBezTo>
                  <a:pt x="470355" y="957945"/>
                  <a:pt x="462516" y="828663"/>
                  <a:pt x="458596" y="699322"/>
                </a:cubicBezTo>
                <a:cubicBezTo>
                  <a:pt x="462516" y="667967"/>
                  <a:pt x="459727" y="635014"/>
                  <a:pt x="470355" y="605256"/>
                </a:cubicBezTo>
                <a:cubicBezTo>
                  <a:pt x="479861" y="578639"/>
                  <a:pt x="504750" y="559986"/>
                  <a:pt x="517390" y="534707"/>
                </a:cubicBezTo>
                <a:cubicBezTo>
                  <a:pt x="525229" y="519029"/>
                  <a:pt x="534003" y="503785"/>
                  <a:pt x="540908" y="487674"/>
                </a:cubicBezTo>
                <a:cubicBezTo>
                  <a:pt x="551030" y="464058"/>
                  <a:pt x="558459" y="429233"/>
                  <a:pt x="564426" y="405366"/>
                </a:cubicBezTo>
                <a:cubicBezTo>
                  <a:pt x="571329" y="329437"/>
                  <a:pt x="591769" y="181718"/>
                  <a:pt x="564426" y="111410"/>
                </a:cubicBezTo>
                <a:cubicBezTo>
                  <a:pt x="554181" y="85068"/>
                  <a:pt x="516485" y="81335"/>
                  <a:pt x="493873" y="64377"/>
                </a:cubicBezTo>
                <a:cubicBezTo>
                  <a:pt x="478194" y="52619"/>
                  <a:pt x="462785" y="40493"/>
                  <a:pt x="446837" y="29102"/>
                </a:cubicBezTo>
                <a:cubicBezTo>
                  <a:pt x="435337" y="20888"/>
                  <a:pt x="423320" y="13424"/>
                  <a:pt x="411561" y="5585"/>
                </a:cubicBezTo>
                <a:cubicBezTo>
                  <a:pt x="376284" y="9505"/>
                  <a:pt x="318367" y="-15824"/>
                  <a:pt x="305731" y="17344"/>
                </a:cubicBezTo>
                <a:cubicBezTo>
                  <a:pt x="277789" y="90688"/>
                  <a:pt x="295512" y="177163"/>
                  <a:pt x="317489" y="252509"/>
                </a:cubicBezTo>
                <a:cubicBezTo>
                  <a:pt x="325403" y="279643"/>
                  <a:pt x="388043" y="299542"/>
                  <a:pt x="388043" y="299542"/>
                </a:cubicBezTo>
                <a:cubicBezTo>
                  <a:pt x="395882" y="311300"/>
                  <a:pt x="414989" y="321107"/>
                  <a:pt x="411561" y="334817"/>
                </a:cubicBezTo>
                <a:cubicBezTo>
                  <a:pt x="401129" y="376544"/>
                  <a:pt x="342984" y="324376"/>
                  <a:pt x="341007" y="323058"/>
                </a:cubicBezTo>
                <a:cubicBezTo>
                  <a:pt x="333168" y="311300"/>
                  <a:pt x="330610" y="293032"/>
                  <a:pt x="317489" y="287784"/>
                </a:cubicBezTo>
                <a:cubicBezTo>
                  <a:pt x="305981" y="283181"/>
                  <a:pt x="283851" y="287256"/>
                  <a:pt x="282213" y="299542"/>
                </a:cubicBezTo>
                <a:cubicBezTo>
                  <a:pt x="274942" y="354071"/>
                  <a:pt x="290052" y="409285"/>
                  <a:pt x="293972" y="464157"/>
                </a:cubicBezTo>
                <a:cubicBezTo>
                  <a:pt x="317490" y="460238"/>
                  <a:pt x="343200" y="463061"/>
                  <a:pt x="364525" y="452399"/>
                </a:cubicBezTo>
                <a:cubicBezTo>
                  <a:pt x="377165" y="446079"/>
                  <a:pt x="388043" y="402992"/>
                  <a:pt x="388043" y="417124"/>
                </a:cubicBezTo>
                <a:cubicBezTo>
                  <a:pt x="388043" y="434652"/>
                  <a:pt x="371430" y="448046"/>
                  <a:pt x="364525" y="464157"/>
                </a:cubicBezTo>
                <a:cubicBezTo>
                  <a:pt x="359642" y="475549"/>
                  <a:pt x="356171" y="487515"/>
                  <a:pt x="352766" y="499432"/>
                </a:cubicBezTo>
                <a:cubicBezTo>
                  <a:pt x="348326" y="514970"/>
                  <a:pt x="345651" y="530986"/>
                  <a:pt x="341007" y="546465"/>
                </a:cubicBezTo>
                <a:cubicBezTo>
                  <a:pt x="327025" y="593069"/>
                  <a:pt x="330131" y="624560"/>
                  <a:pt x="282213" y="640531"/>
                </a:cubicBezTo>
                <a:cubicBezTo>
                  <a:pt x="271057" y="644249"/>
                  <a:pt x="272414" y="630733"/>
                  <a:pt x="270454" y="628773"/>
                </a:cubicBezTo>
                <a:close/>
              </a:path>
            </a:pathLst>
          </a:cu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98945" y="4501790"/>
            <a:ext cx="5944502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ACTION: Re-capture.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cap="small" dirty="0" smtClean="0">
                <a:solidFill>
                  <a:srgbClr val="00B050"/>
                </a:solidFill>
              </a:rPr>
              <a:t>option </a:t>
            </a:r>
            <a:r>
              <a:rPr lang="en-US" sz="1400" b="1" cap="small" dirty="0" smtClean="0">
                <a:solidFill>
                  <a:srgbClr val="00B050"/>
                </a:solidFill>
              </a:rPr>
              <a:t>#1</a:t>
            </a:r>
            <a:r>
              <a:rPr lang="en-US" sz="1600" b="1" cap="small" dirty="0" smtClean="0">
                <a:solidFill>
                  <a:srgbClr val="00B050"/>
                </a:solidFill>
              </a:rPr>
              <a:t>:  </a:t>
            </a:r>
            <a:r>
              <a:rPr lang="en-US" sz="1600" b="1" dirty="0" smtClean="0">
                <a:solidFill>
                  <a:srgbClr val="00B050"/>
                </a:solidFill>
              </a:rPr>
              <a:t>Ask the subject to remove eye glasses.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cap="small" dirty="0" smtClean="0">
                <a:solidFill>
                  <a:srgbClr val="00B050"/>
                </a:solidFill>
              </a:rPr>
              <a:t>option </a:t>
            </a:r>
            <a:r>
              <a:rPr lang="en-US" sz="1400" b="1" cap="small" dirty="0" smtClean="0">
                <a:solidFill>
                  <a:srgbClr val="00B050"/>
                </a:solidFill>
              </a:rPr>
              <a:t>#2</a:t>
            </a:r>
            <a:r>
              <a:rPr lang="en-US" sz="1600" b="1" cap="small" dirty="0" smtClean="0">
                <a:solidFill>
                  <a:srgbClr val="00B050"/>
                </a:solidFill>
              </a:rPr>
              <a:t>:</a:t>
            </a:r>
            <a:r>
              <a:rPr lang="en-US" sz="1600" b="1" dirty="0" smtClean="0">
                <a:solidFill>
                  <a:srgbClr val="00B050"/>
                </a:solidFill>
              </a:rPr>
              <a:t>  Keep eye </a:t>
            </a:r>
            <a:r>
              <a:rPr lang="en-US" sz="1600" b="1" dirty="0">
                <a:solidFill>
                  <a:srgbClr val="00B050"/>
                </a:solidFill>
              </a:rPr>
              <a:t>glasses</a:t>
            </a:r>
            <a:r>
              <a:rPr lang="en-US" sz="1600" b="1" dirty="0" smtClean="0">
                <a:solidFill>
                  <a:srgbClr val="00B050"/>
                </a:solidFill>
              </a:rPr>
              <a:t> on, ask the subject to change angle of head, and attempt a recapture.  If this fails, use </a:t>
            </a:r>
            <a:r>
              <a:rPr lang="en-US" sz="1600" b="1" cap="small" dirty="0" smtClean="0">
                <a:solidFill>
                  <a:srgbClr val="00B050"/>
                </a:solidFill>
              </a:rPr>
              <a:t>option</a:t>
            </a:r>
            <a:r>
              <a:rPr lang="en-US" sz="1600" b="1" dirty="0" smtClean="0">
                <a:solidFill>
                  <a:srgbClr val="00B050"/>
                </a:solidFill>
              </a:rPr>
              <a:t> </a:t>
            </a:r>
            <a:r>
              <a:rPr lang="en-US" sz="1400" b="1" dirty="0" smtClean="0">
                <a:solidFill>
                  <a:srgbClr val="00B050"/>
                </a:solidFill>
              </a:rPr>
              <a:t>#1</a:t>
            </a:r>
            <a:r>
              <a:rPr lang="en-US" sz="1600" b="1" dirty="0" smtClean="0">
                <a:solidFill>
                  <a:srgbClr val="00B050"/>
                </a:solidFill>
              </a:rPr>
              <a:t>.</a:t>
            </a:r>
            <a:endParaRPr lang="en-US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281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b="10373"/>
          <a:stretch/>
        </p:blipFill>
        <p:spPr>
          <a:xfrm>
            <a:off x="705533" y="2086266"/>
            <a:ext cx="3791854" cy="2620020"/>
          </a:xfr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" b="10878"/>
          <a:stretch/>
        </p:blipFill>
        <p:spPr>
          <a:xfrm>
            <a:off x="4832900" y="2107903"/>
            <a:ext cx="3794760" cy="2598383"/>
          </a:xfr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11" name="Oval 10"/>
          <p:cNvSpPr/>
          <p:nvPr/>
        </p:nvSpPr>
        <p:spPr>
          <a:xfrm rot="6032670">
            <a:off x="6935077" y="1841087"/>
            <a:ext cx="370190" cy="16580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 rot="5874546">
            <a:off x="2575746" y="1589355"/>
            <a:ext cx="444706" cy="19805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3" name="Elbow Connector 12"/>
          <p:cNvCxnSpPr>
            <a:stCxn id="12" idx="4"/>
            <a:endCxn id="14" idx="1"/>
          </p:cNvCxnSpPr>
          <p:nvPr/>
        </p:nvCxnSpPr>
        <p:spPr>
          <a:xfrm rot="10800000" flipH="1">
            <a:off x="1817263" y="1643101"/>
            <a:ext cx="10347" cy="800248"/>
          </a:xfrm>
          <a:prstGeom prst="bentConnector3">
            <a:avLst>
              <a:gd name="adj1" fmla="val -2109336"/>
            </a:avLst>
          </a:prstGeom>
          <a:ln w="254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7611" y="1458435"/>
            <a:ext cx="5029200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Iris is blurred. Telltale sign: Eye lashes are not sharp.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Elbow Connector 18"/>
          <p:cNvCxnSpPr>
            <a:stCxn id="11" idx="2"/>
            <a:endCxn id="14" idx="3"/>
          </p:cNvCxnSpPr>
          <p:nvPr/>
        </p:nvCxnSpPr>
        <p:spPr>
          <a:xfrm rot="16200000" flipV="1">
            <a:off x="6582919" y="1916993"/>
            <a:ext cx="845018" cy="297233"/>
          </a:xfrm>
          <a:prstGeom prst="bentConnector2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 rot="5874546">
            <a:off x="2265507" y="3469910"/>
            <a:ext cx="203146" cy="2615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rot="5874546">
            <a:off x="6439446" y="3469910"/>
            <a:ext cx="203146" cy="2615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6" name="Elbow Connector 25"/>
          <p:cNvCxnSpPr>
            <a:stCxn id="23" idx="6"/>
            <a:endCxn id="27" idx="0"/>
          </p:cNvCxnSpPr>
          <p:nvPr/>
        </p:nvCxnSpPr>
        <p:spPr>
          <a:xfrm rot="16200000" flipH="1">
            <a:off x="1929516" y="4124902"/>
            <a:ext cx="1109061" cy="261886"/>
          </a:xfrm>
          <a:prstGeom prst="bentConnector3">
            <a:avLst>
              <a:gd name="adj1" fmla="val 50000"/>
            </a:avLst>
          </a:prstGeom>
          <a:ln w="254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17609" y="4810376"/>
            <a:ext cx="3794760" cy="64633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cap="small" dirty="0" smtClean="0">
                <a:solidFill>
                  <a:srgbClr val="FF0000"/>
                </a:solidFill>
              </a:rPr>
              <a:t>cause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#1</a:t>
            </a:r>
            <a:r>
              <a:rPr lang="en-US" dirty="0" smtClean="0">
                <a:solidFill>
                  <a:srgbClr val="FF0000"/>
                </a:solidFill>
              </a:rPr>
              <a:t>: Image is blurred because camera did not focus correctly.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3" name="Elbow Connector 32"/>
          <p:cNvCxnSpPr>
            <a:stCxn id="24" idx="6"/>
            <a:endCxn id="37" idx="0"/>
          </p:cNvCxnSpPr>
          <p:nvPr/>
        </p:nvCxnSpPr>
        <p:spPr>
          <a:xfrm rot="16200000" flipH="1">
            <a:off x="6074131" y="4154226"/>
            <a:ext cx="1109061" cy="203238"/>
          </a:xfrm>
          <a:prstGeom prst="bentConnector3">
            <a:avLst>
              <a:gd name="adj1" fmla="val 50000"/>
            </a:avLst>
          </a:prstGeom>
          <a:ln w="254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32900" y="4810376"/>
            <a:ext cx="3794760" cy="64633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cap="small" dirty="0" smtClean="0">
                <a:solidFill>
                  <a:srgbClr val="FF0000"/>
                </a:solidFill>
              </a:rPr>
              <a:t>cause</a:t>
            </a:r>
            <a:r>
              <a:rPr lang="en-US" sz="1600" dirty="0" smtClean="0">
                <a:solidFill>
                  <a:srgbClr val="FF0000"/>
                </a:solidFill>
              </a:rPr>
              <a:t> #2</a:t>
            </a:r>
            <a:r>
              <a:rPr lang="en-US" dirty="0" smtClean="0">
                <a:solidFill>
                  <a:srgbClr val="FF0000"/>
                </a:solidFill>
              </a:rPr>
              <a:t>: Image is blurred because camera or subject moved left-to-right.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6667" y="5594772"/>
            <a:ext cx="594450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ACTION: Re-capture.  Hold camera still, and ask subject to remain still.  Hold camera at the recommended distance from the subject.</a:t>
            </a:r>
          </a:p>
        </p:txBody>
      </p:sp>
    </p:spTree>
    <p:extLst>
      <p:ext uri="{BB962C8B-B14F-4D97-AF65-F5344CB8AC3E}">
        <p14:creationId xmlns:p14="http://schemas.microsoft.com/office/powerpoint/2010/main" val="1441413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" b="10878"/>
          <a:stretch/>
        </p:blipFill>
        <p:spPr>
          <a:xfrm>
            <a:off x="844606" y="1277255"/>
            <a:ext cx="7077717" cy="4846320"/>
          </a:xfr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11" name="Oval 10"/>
          <p:cNvSpPr/>
          <p:nvPr/>
        </p:nvSpPr>
        <p:spPr>
          <a:xfrm rot="6032670">
            <a:off x="5204095" y="828335"/>
            <a:ext cx="844495" cy="32463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6700" y="774527"/>
            <a:ext cx="709901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Iris is </a:t>
            </a:r>
            <a:r>
              <a:rPr lang="en-US" dirty="0" smtClean="0">
                <a:solidFill>
                  <a:srgbClr val="FF0000"/>
                </a:solidFill>
              </a:rPr>
              <a:t>blurred </a:t>
            </a:r>
            <a:r>
              <a:rPr lang="en-US" dirty="0">
                <a:solidFill>
                  <a:srgbClr val="FF0000"/>
                </a:solidFill>
              </a:rPr>
              <a:t>because camera or subject moved </a:t>
            </a:r>
            <a:r>
              <a:rPr lang="en-US" dirty="0" smtClean="0">
                <a:solidFill>
                  <a:srgbClr val="FF0000"/>
                </a:solidFill>
              </a:rPr>
              <a:t>left-right.  Telltale signs: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Eye </a:t>
            </a:r>
            <a:r>
              <a:rPr lang="en-US" dirty="0">
                <a:solidFill>
                  <a:srgbClr val="FF0000"/>
                </a:solidFill>
              </a:rPr>
              <a:t>lashes are not </a:t>
            </a:r>
            <a:r>
              <a:rPr lang="en-US" dirty="0" smtClean="0">
                <a:solidFill>
                  <a:srgbClr val="FF0000"/>
                </a:solidFill>
              </a:rPr>
              <a:t>sharp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Reflection in pupil is wider than normal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Elbow Connector 18"/>
          <p:cNvCxnSpPr>
            <a:stCxn id="14" idx="3"/>
            <a:endCxn id="11" idx="0"/>
          </p:cNvCxnSpPr>
          <p:nvPr/>
        </p:nvCxnSpPr>
        <p:spPr>
          <a:xfrm flipH="1">
            <a:off x="7222130" y="1236192"/>
            <a:ext cx="413585" cy="1512385"/>
          </a:xfrm>
          <a:prstGeom prst="bentConnector3">
            <a:avLst>
              <a:gd name="adj1" fmla="val -55273"/>
            </a:avLst>
          </a:prstGeom>
          <a:ln w="254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 rot="5874546">
            <a:off x="3808864" y="3862390"/>
            <a:ext cx="323966" cy="4827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Elbow Connector 32"/>
          <p:cNvCxnSpPr>
            <a:stCxn id="14" idx="1"/>
            <a:endCxn id="24" idx="4"/>
          </p:cNvCxnSpPr>
          <p:nvPr/>
        </p:nvCxnSpPr>
        <p:spPr>
          <a:xfrm rot="10800000" flipH="1" flipV="1">
            <a:off x="536699" y="1236192"/>
            <a:ext cx="3195049" cy="2834376"/>
          </a:xfrm>
          <a:prstGeom prst="bentConnector3">
            <a:avLst>
              <a:gd name="adj1" fmla="val -7155"/>
            </a:avLst>
          </a:prstGeom>
          <a:ln w="254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21898" y="5323623"/>
            <a:ext cx="3750795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600" b="1" dirty="0" smtClean="0">
              <a:solidFill>
                <a:srgbClr val="00B050"/>
              </a:solidFill>
            </a:endParaRPr>
          </a:p>
          <a:p>
            <a:r>
              <a:rPr lang="en-US" sz="1600" b="1" dirty="0" smtClean="0">
                <a:solidFill>
                  <a:srgbClr val="00B050"/>
                </a:solidFill>
              </a:rPr>
              <a:t>ACTION: Re-capture.  Hold camera still and ask the subject to remain still.</a:t>
            </a:r>
          </a:p>
          <a:p>
            <a:endParaRPr lang="en-US" sz="16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71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:: What and 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What?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This following slides teach </a:t>
            </a:r>
            <a:r>
              <a:rPr lang="en-US" sz="2000" dirty="0" smtClean="0">
                <a:solidFill>
                  <a:srgbClr val="C00000"/>
                </a:solidFill>
              </a:rPr>
              <a:t>readers </a:t>
            </a:r>
            <a:r>
              <a:rPr lang="en-US" sz="2000" dirty="0">
                <a:solidFill>
                  <a:srgbClr val="C00000"/>
                </a:solidFill>
              </a:rPr>
              <a:t>to </a:t>
            </a:r>
            <a:r>
              <a:rPr lang="en-US" sz="2000" dirty="0" smtClean="0">
                <a:solidFill>
                  <a:srgbClr val="C00000"/>
                </a:solidFill>
              </a:rPr>
              <a:t>detect </a:t>
            </a:r>
            <a:r>
              <a:rPr lang="en-US" sz="2000" dirty="0">
                <a:solidFill>
                  <a:srgbClr val="C00000"/>
                </a:solidFill>
              </a:rPr>
              <a:t>the </a:t>
            </a:r>
            <a:r>
              <a:rPr lang="en-US" sz="2000" dirty="0" smtClean="0">
                <a:solidFill>
                  <a:srgbClr val="C00000"/>
                </a:solidFill>
              </a:rPr>
              <a:t>most common </a:t>
            </a:r>
            <a:r>
              <a:rPr lang="en-US" sz="2000" dirty="0">
                <a:solidFill>
                  <a:srgbClr val="C00000"/>
                </a:solidFill>
              </a:rPr>
              <a:t>problems that can occur in iris images</a:t>
            </a:r>
          </a:p>
          <a:p>
            <a:r>
              <a:rPr lang="en-US" sz="2400" dirty="0" smtClean="0"/>
              <a:t>Why?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In the vast majority of cases, many commercial iris cameras produce pristine enrollment images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In the few cases where they do not, and when there is an attending officer present, there is an opportunity to capture the images again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Like fingerprints, human review of iris images requires some knowledge and judgment – this document guides field any officer involved in iris collection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1093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b="10373"/>
          <a:stretch/>
        </p:blipFill>
        <p:spPr>
          <a:xfrm>
            <a:off x="734199" y="1126189"/>
            <a:ext cx="7146229" cy="4937760"/>
          </a:xfr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12" name="Oval 11"/>
          <p:cNvSpPr/>
          <p:nvPr/>
        </p:nvSpPr>
        <p:spPr>
          <a:xfrm rot="5874546">
            <a:off x="5308578" y="731134"/>
            <a:ext cx="826946" cy="31324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/>
          <p:cNvCxnSpPr>
            <a:stCxn id="9" idx="3"/>
            <a:endCxn id="12" idx="0"/>
          </p:cNvCxnSpPr>
          <p:nvPr/>
        </p:nvCxnSpPr>
        <p:spPr>
          <a:xfrm flipH="1">
            <a:off x="7273372" y="1236192"/>
            <a:ext cx="14547" cy="1276676"/>
          </a:xfrm>
          <a:prstGeom prst="bentConnector3">
            <a:avLst>
              <a:gd name="adj1" fmla="val -1571458"/>
            </a:avLst>
          </a:prstGeom>
          <a:ln w="254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 rot="5874546">
            <a:off x="3750946" y="3789812"/>
            <a:ext cx="307738" cy="3723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Elbow Connector 25"/>
          <p:cNvCxnSpPr>
            <a:stCxn id="9" idx="1"/>
            <a:endCxn id="23" idx="4"/>
          </p:cNvCxnSpPr>
          <p:nvPr/>
        </p:nvCxnSpPr>
        <p:spPr>
          <a:xfrm rot="10800000" flipH="1" flipV="1">
            <a:off x="1519355" y="1236192"/>
            <a:ext cx="2201047" cy="2714184"/>
          </a:xfrm>
          <a:prstGeom prst="bentConnector3">
            <a:avLst>
              <a:gd name="adj1" fmla="val -10386"/>
            </a:avLst>
          </a:prstGeom>
          <a:ln w="254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19356" y="774527"/>
            <a:ext cx="576856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Iris is </a:t>
            </a:r>
            <a:r>
              <a:rPr lang="en-US" dirty="0" smtClean="0">
                <a:solidFill>
                  <a:srgbClr val="FF0000"/>
                </a:solidFill>
              </a:rPr>
              <a:t>blurred </a:t>
            </a:r>
            <a:r>
              <a:rPr lang="en-US" dirty="0">
                <a:solidFill>
                  <a:srgbClr val="FF0000"/>
                </a:solidFill>
              </a:rPr>
              <a:t>because camera </a:t>
            </a:r>
            <a:r>
              <a:rPr lang="en-US" dirty="0" smtClean="0">
                <a:solidFill>
                  <a:srgbClr val="FF0000"/>
                </a:solidFill>
              </a:rPr>
              <a:t>is out-of-focus.  Telltale signs: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Eye </a:t>
            </a:r>
            <a:r>
              <a:rPr lang="en-US" dirty="0">
                <a:solidFill>
                  <a:srgbClr val="FF0000"/>
                </a:solidFill>
              </a:rPr>
              <a:t>lashes are not </a:t>
            </a:r>
            <a:r>
              <a:rPr lang="en-US" dirty="0" smtClean="0">
                <a:solidFill>
                  <a:srgbClr val="FF0000"/>
                </a:solidFill>
              </a:rPr>
              <a:t>sharp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The normal reflection in pupil is blurred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71770" y="5473751"/>
            <a:ext cx="375079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ACTION: Re-capture.  Re-engage the subject and position camera at the recommended distance from the subject.</a:t>
            </a:r>
          </a:p>
        </p:txBody>
      </p:sp>
    </p:spTree>
    <p:extLst>
      <p:ext uri="{BB962C8B-B14F-4D97-AF65-F5344CB8AC3E}">
        <p14:creationId xmlns:p14="http://schemas.microsoft.com/office/powerpoint/2010/main" val="3249309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668752" y="1391531"/>
            <a:ext cx="3892550" cy="468312"/>
          </a:xfrm>
          <a:ln>
            <a:solidFill>
              <a:schemeClr val="bg1">
                <a:lumMod val="65000"/>
              </a:schemeClr>
            </a:solidFill>
          </a:ln>
        </p:spPr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en-US" sz="1700" b="0" dirty="0" smtClean="0">
                <a:solidFill>
                  <a:srgbClr val="FF0000"/>
                </a:solidFill>
              </a:rPr>
              <a:t>Pupil is unexpectedly small i.e. constricted</a:t>
            </a:r>
            <a:endParaRPr lang="en-US" sz="1700" b="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" r="1" b="8764"/>
          <a:stretch/>
        </p:blipFill>
        <p:spPr>
          <a:xfrm>
            <a:off x="709696" y="2129786"/>
            <a:ext cx="3779838" cy="2667000"/>
          </a:xfr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4826152" y="1379487"/>
            <a:ext cx="3806825" cy="458787"/>
          </a:xfrm>
          <a:ln>
            <a:solidFill>
              <a:schemeClr val="bg1">
                <a:lumMod val="65000"/>
              </a:schemeClr>
            </a:solidFill>
          </a:ln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en-US" sz="1800" b="0" dirty="0" smtClean="0">
                <a:solidFill>
                  <a:srgbClr val="FF0000"/>
                </a:solidFill>
              </a:rPr>
              <a:t>Pupil is unexpectedly large i.e. dilated</a:t>
            </a:r>
            <a:endParaRPr lang="en-US" sz="1800" b="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" b="9290"/>
          <a:stretch/>
        </p:blipFill>
        <p:spPr>
          <a:xfrm>
            <a:off x="4775072" y="2110736"/>
            <a:ext cx="3795712" cy="2686050"/>
          </a:xfr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11" name="Oval 10"/>
          <p:cNvSpPr/>
          <p:nvPr/>
        </p:nvSpPr>
        <p:spPr>
          <a:xfrm rot="5400000">
            <a:off x="6117461" y="3051004"/>
            <a:ext cx="1005840" cy="10058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4747117">
            <a:off x="2421580" y="3454480"/>
            <a:ext cx="239527" cy="2412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02892" y="4969080"/>
            <a:ext cx="7169839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ACTION: Re-capture.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B050"/>
                </a:solidFill>
              </a:rPr>
              <a:t>If subject has just arrived from dark or light, wait a few minutes.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rgbClr val="00B050"/>
                </a:solidFill>
              </a:rPr>
              <a:t>If problem remains, ask subject to return a few days </a:t>
            </a:r>
            <a:r>
              <a:rPr lang="en-US" sz="1600" b="1" dirty="0" smtClean="0">
                <a:solidFill>
                  <a:srgbClr val="00B050"/>
                </a:solidFill>
              </a:rPr>
              <a:t>later.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B050"/>
                </a:solidFill>
              </a:rPr>
              <a:t>If problem persists over several days long term, recapture anyway.</a:t>
            </a:r>
          </a:p>
        </p:txBody>
      </p:sp>
      <p:cxnSp>
        <p:nvCxnSpPr>
          <p:cNvPr id="13" name="Elbow Connector 12"/>
          <p:cNvCxnSpPr>
            <a:stCxn id="8" idx="1"/>
            <a:endCxn id="12" idx="4"/>
          </p:cNvCxnSpPr>
          <p:nvPr/>
        </p:nvCxnSpPr>
        <p:spPr>
          <a:xfrm rot="10800000" flipH="1" flipV="1">
            <a:off x="668752" y="1625687"/>
            <a:ext cx="1754122" cy="1972206"/>
          </a:xfrm>
          <a:prstGeom prst="bentConnector3">
            <a:avLst>
              <a:gd name="adj1" fmla="val -13032"/>
            </a:avLst>
          </a:prstGeom>
          <a:ln w="254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9" idx="3"/>
            <a:endCxn id="11" idx="0"/>
          </p:cNvCxnSpPr>
          <p:nvPr/>
        </p:nvCxnSpPr>
        <p:spPr>
          <a:xfrm flipH="1">
            <a:off x="7123301" y="1608881"/>
            <a:ext cx="1509676" cy="1945043"/>
          </a:xfrm>
          <a:prstGeom prst="bentConnector3">
            <a:avLst>
              <a:gd name="adj1" fmla="val -15142"/>
            </a:avLst>
          </a:prstGeom>
          <a:ln w="254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Down Arrow 21"/>
          <p:cNvSpPr/>
          <p:nvPr/>
        </p:nvSpPr>
        <p:spPr>
          <a:xfrm rot="-2700000">
            <a:off x="2707639" y="3683266"/>
            <a:ext cx="248640" cy="329798"/>
          </a:xfrm>
          <a:prstGeom prst="downArrow">
            <a:avLst/>
          </a:prstGeom>
          <a:solidFill>
            <a:srgbClr val="00B050">
              <a:alpha val="6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Down Arrow 22"/>
          <p:cNvSpPr/>
          <p:nvPr/>
        </p:nvSpPr>
        <p:spPr>
          <a:xfrm rot="13500000">
            <a:off x="2707639" y="3067952"/>
            <a:ext cx="248640" cy="329798"/>
          </a:xfrm>
          <a:prstGeom prst="downArrow">
            <a:avLst/>
          </a:prstGeom>
          <a:solidFill>
            <a:srgbClr val="00B050">
              <a:alpha val="6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Down Arrow 23"/>
          <p:cNvSpPr/>
          <p:nvPr/>
        </p:nvSpPr>
        <p:spPr>
          <a:xfrm rot="2700000" flipH="1">
            <a:off x="2069075" y="3714902"/>
            <a:ext cx="248640" cy="329798"/>
          </a:xfrm>
          <a:prstGeom prst="downArrow">
            <a:avLst/>
          </a:prstGeom>
          <a:solidFill>
            <a:srgbClr val="00B050">
              <a:alpha val="6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Down Arrow 24"/>
          <p:cNvSpPr/>
          <p:nvPr/>
        </p:nvSpPr>
        <p:spPr>
          <a:xfrm rot="8100000" flipH="1">
            <a:off x="2069075" y="3067952"/>
            <a:ext cx="248640" cy="329798"/>
          </a:xfrm>
          <a:prstGeom prst="downArrow">
            <a:avLst/>
          </a:prstGeom>
          <a:solidFill>
            <a:srgbClr val="00B050">
              <a:alpha val="6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Down Arrow 25"/>
          <p:cNvSpPr/>
          <p:nvPr/>
        </p:nvSpPr>
        <p:spPr>
          <a:xfrm rot="-2700000">
            <a:off x="6271658" y="3210166"/>
            <a:ext cx="248640" cy="329798"/>
          </a:xfrm>
          <a:prstGeom prst="downArrow">
            <a:avLst/>
          </a:prstGeom>
          <a:solidFill>
            <a:srgbClr val="00B050">
              <a:alpha val="6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Down Arrow 26"/>
          <p:cNvSpPr/>
          <p:nvPr/>
        </p:nvSpPr>
        <p:spPr>
          <a:xfrm rot="13500000">
            <a:off x="6271658" y="3570233"/>
            <a:ext cx="248640" cy="329798"/>
          </a:xfrm>
          <a:prstGeom prst="downArrow">
            <a:avLst/>
          </a:prstGeom>
          <a:solidFill>
            <a:srgbClr val="00B050">
              <a:alpha val="6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Down Arrow 27"/>
          <p:cNvSpPr/>
          <p:nvPr/>
        </p:nvSpPr>
        <p:spPr>
          <a:xfrm rot="2700000" flipH="1">
            <a:off x="6701410" y="3201540"/>
            <a:ext cx="248640" cy="329798"/>
          </a:xfrm>
          <a:prstGeom prst="downArrow">
            <a:avLst/>
          </a:prstGeom>
          <a:solidFill>
            <a:srgbClr val="00B050">
              <a:alpha val="6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" name="Down Arrow 28"/>
          <p:cNvSpPr/>
          <p:nvPr/>
        </p:nvSpPr>
        <p:spPr>
          <a:xfrm rot="8100000" flipH="1">
            <a:off x="6701410" y="3570233"/>
            <a:ext cx="248640" cy="329798"/>
          </a:xfrm>
          <a:prstGeom prst="downArrow">
            <a:avLst/>
          </a:prstGeom>
          <a:solidFill>
            <a:srgbClr val="00B050">
              <a:alpha val="6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7240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" t="1455" r="4403" b="10760"/>
          <a:stretch/>
        </p:blipFill>
        <p:spPr>
          <a:xfrm>
            <a:off x="955360" y="1233488"/>
            <a:ext cx="6786563" cy="4937125"/>
          </a:xfr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7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1050896" y="1316038"/>
            <a:ext cx="4435475" cy="460375"/>
          </a:xfrm>
          <a:solidFill>
            <a:schemeClr val="bg1">
              <a:alpha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en-US" sz="2000" b="0" dirty="0" smtClean="0">
                <a:solidFill>
                  <a:srgbClr val="FF0000"/>
                </a:solidFill>
              </a:rPr>
              <a:t>Pupil is unexpectedly large i.e. dilated</a:t>
            </a:r>
            <a:endParaRPr lang="en-US" sz="2000" b="0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 rot="5400000">
            <a:off x="3380499" y="2980889"/>
            <a:ext cx="1920240" cy="182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Elbow Connector 7"/>
          <p:cNvCxnSpPr>
            <a:stCxn id="7" idx="3"/>
            <a:endCxn id="11" idx="0"/>
          </p:cNvCxnSpPr>
          <p:nvPr/>
        </p:nvCxnSpPr>
        <p:spPr>
          <a:xfrm flipH="1">
            <a:off x="5255019" y="1546226"/>
            <a:ext cx="231352" cy="2349063"/>
          </a:xfrm>
          <a:prstGeom prst="bentConnector3">
            <a:avLst>
              <a:gd name="adj1" fmla="val -98810"/>
            </a:avLst>
          </a:prstGeom>
          <a:ln w="254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199" y="5241255"/>
            <a:ext cx="7169839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ACTION: Re-capture.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B050"/>
                </a:solidFill>
              </a:rPr>
              <a:t>If subject has just arrived from dark area, wait a few minutes.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rgbClr val="00B050"/>
                </a:solidFill>
              </a:rPr>
              <a:t>If problem remains, ask subject to return a few days </a:t>
            </a:r>
            <a:r>
              <a:rPr lang="en-US" sz="1600" b="1" dirty="0" smtClean="0">
                <a:solidFill>
                  <a:srgbClr val="00B050"/>
                </a:solidFill>
              </a:rPr>
              <a:t>later.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B050"/>
                </a:solidFill>
              </a:rPr>
              <a:t>If problem persists over several days long term, recapture anyway.</a:t>
            </a:r>
          </a:p>
        </p:txBody>
      </p:sp>
    </p:spTree>
    <p:extLst>
      <p:ext uri="{BB962C8B-B14F-4D97-AF65-F5344CB8AC3E}">
        <p14:creationId xmlns:p14="http://schemas.microsoft.com/office/powerpoint/2010/main" val="667494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t="2976" r="4048" b="13036"/>
          <a:stretch/>
        </p:blipFill>
        <p:spPr>
          <a:xfrm>
            <a:off x="1079220" y="1289689"/>
            <a:ext cx="7053256" cy="4937760"/>
          </a:xfr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5" name="Text Placeholder 7"/>
          <p:cNvSpPr>
            <a:spLocks noGrp="1"/>
          </p:cNvSpPr>
          <p:nvPr>
            <p:ph type="body" idx="4294967295"/>
          </p:nvPr>
        </p:nvSpPr>
        <p:spPr>
          <a:xfrm>
            <a:off x="4075801" y="1391646"/>
            <a:ext cx="3892550" cy="468313"/>
          </a:xfrm>
          <a:solidFill>
            <a:schemeClr val="bg1">
              <a:alpha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en-US" sz="1700" b="0" dirty="0" smtClean="0">
                <a:solidFill>
                  <a:srgbClr val="FF0000"/>
                </a:solidFill>
              </a:rPr>
              <a:t>Pupil is unexpectedly small i.e. constricted</a:t>
            </a:r>
            <a:endParaRPr lang="en-US" sz="1700" b="0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 rot="4747117">
            <a:off x="4301206" y="3764861"/>
            <a:ext cx="475488" cy="4754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Elbow Connector 5"/>
          <p:cNvCxnSpPr>
            <a:stCxn id="5" idx="1"/>
            <a:endCxn id="12" idx="4"/>
          </p:cNvCxnSpPr>
          <p:nvPr/>
        </p:nvCxnSpPr>
        <p:spPr>
          <a:xfrm rot="10800000" flipH="1" flipV="1">
            <a:off x="4075801" y="1625803"/>
            <a:ext cx="229680" cy="2421682"/>
          </a:xfrm>
          <a:prstGeom prst="bentConnector3">
            <a:avLst>
              <a:gd name="adj1" fmla="val -99530"/>
            </a:avLst>
          </a:prstGeom>
          <a:ln w="254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8512" y="5270336"/>
            <a:ext cx="7169839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ACTION: Re-capture.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B050"/>
                </a:solidFill>
              </a:rPr>
              <a:t>If subject has just arrived from bright area, wait a few minutes.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rgbClr val="00B050"/>
                </a:solidFill>
              </a:rPr>
              <a:t>If problem remains, ask subject to return a few days </a:t>
            </a:r>
            <a:r>
              <a:rPr lang="en-US" sz="1600" b="1" dirty="0" smtClean="0">
                <a:solidFill>
                  <a:srgbClr val="00B050"/>
                </a:solidFill>
              </a:rPr>
              <a:t>later.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B050"/>
                </a:solidFill>
              </a:rPr>
              <a:t>If problem persists over several days long term, recapture anyway.</a:t>
            </a:r>
          </a:p>
        </p:txBody>
      </p:sp>
    </p:spTree>
    <p:extLst>
      <p:ext uri="{BB962C8B-B14F-4D97-AF65-F5344CB8AC3E}">
        <p14:creationId xmlns:p14="http://schemas.microsoft.com/office/powerpoint/2010/main" val="3235707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2713298" y="1197480"/>
            <a:ext cx="3409950" cy="377825"/>
          </a:xfrm>
          <a:ln>
            <a:solidFill>
              <a:schemeClr val="bg1">
                <a:lumMod val="65000"/>
              </a:schemeClr>
            </a:solidFill>
          </a:ln>
        </p:spPr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en-US" sz="1800" b="0" dirty="0" smtClean="0">
                <a:solidFill>
                  <a:srgbClr val="FF0000"/>
                </a:solidFill>
              </a:rPr>
              <a:t>Eye is tilted relative to the camera.</a:t>
            </a:r>
            <a:endParaRPr lang="en-US" sz="1800" b="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9" t="6324" b="3010"/>
          <a:stretch/>
        </p:blipFill>
        <p:spPr>
          <a:xfrm>
            <a:off x="1091840" y="1930905"/>
            <a:ext cx="3297238" cy="2568575"/>
          </a:xfr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2" b="9972"/>
          <a:stretch/>
        </p:blipFill>
        <p:spPr>
          <a:xfrm>
            <a:off x="4663442" y="1930905"/>
            <a:ext cx="3511550" cy="2568575"/>
          </a:xfrm>
          <a:ln w="19050">
            <a:solidFill>
              <a:schemeClr val="bg1">
                <a:lumMod val="50000"/>
              </a:schemeClr>
            </a:solidFill>
          </a:ln>
        </p:spPr>
      </p:pic>
      <p:cxnSp>
        <p:nvCxnSpPr>
          <p:cNvPr id="5" name="Straight Connector 4"/>
          <p:cNvCxnSpPr/>
          <p:nvPr/>
        </p:nvCxnSpPr>
        <p:spPr>
          <a:xfrm flipH="1" flipV="1">
            <a:off x="1412818" y="2803378"/>
            <a:ext cx="2600960" cy="13512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4978400" y="2934880"/>
            <a:ext cx="2722880" cy="12801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280160" y="3422447"/>
            <a:ext cx="3105214" cy="3441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978400" y="3429495"/>
            <a:ext cx="3306814" cy="2032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16330" y="4670806"/>
            <a:ext cx="611804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ACTION:  Re-capture so that eye sockets are roughly horizontal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B050"/>
                </a:solidFill>
              </a:rPr>
              <a:t>Ensure subject’s head is upright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B050"/>
                </a:solidFill>
              </a:rPr>
              <a:t>Ensure camera is horizontal</a:t>
            </a:r>
          </a:p>
        </p:txBody>
      </p:sp>
      <p:sp>
        <p:nvSpPr>
          <p:cNvPr id="9" name="Circular Arrow 8"/>
          <p:cNvSpPr/>
          <p:nvPr/>
        </p:nvSpPr>
        <p:spPr>
          <a:xfrm rot="18000000" flipV="1">
            <a:off x="6772774" y="2055075"/>
            <a:ext cx="1323158" cy="1411498"/>
          </a:xfrm>
          <a:prstGeom prst="circularArrow">
            <a:avLst/>
          </a:prstGeom>
          <a:solidFill>
            <a:srgbClr val="00B050">
              <a:alpha val="6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ular Arrow 14"/>
          <p:cNvSpPr/>
          <p:nvPr/>
        </p:nvSpPr>
        <p:spPr>
          <a:xfrm rot="18000000" flipV="1">
            <a:off x="2971786" y="2033499"/>
            <a:ext cx="1323158" cy="1411498"/>
          </a:xfrm>
          <a:prstGeom prst="circularArrow">
            <a:avLst/>
          </a:prstGeom>
          <a:solidFill>
            <a:srgbClr val="00B050">
              <a:alpha val="6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86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1" t="2753" b="2794"/>
          <a:stretch/>
        </p:blipFill>
        <p:spPr>
          <a:xfrm>
            <a:off x="1323856" y="2112963"/>
            <a:ext cx="2881313" cy="2200275"/>
          </a:xfr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4" t="4175" r="10329" b="11324"/>
          <a:stretch/>
        </p:blipFill>
        <p:spPr>
          <a:xfrm>
            <a:off x="4558275" y="2112963"/>
            <a:ext cx="2879725" cy="2200275"/>
          </a:xfr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9" name="Text Placeholder 7"/>
          <p:cNvSpPr>
            <a:spLocks noGrp="1"/>
          </p:cNvSpPr>
          <p:nvPr>
            <p:ph type="body" idx="4294967295"/>
          </p:nvPr>
        </p:nvSpPr>
        <p:spPr>
          <a:xfrm>
            <a:off x="1023131" y="1147763"/>
            <a:ext cx="6715125" cy="646112"/>
          </a:xfrm>
          <a:ln>
            <a:solidFill>
              <a:schemeClr val="bg1">
                <a:lumMod val="65000"/>
              </a:schemeClr>
            </a:solidFill>
          </a:ln>
        </p:spPr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en-US" sz="1800" b="0" dirty="0" smtClean="0">
                <a:solidFill>
                  <a:srgbClr val="FF0000"/>
                </a:solidFill>
              </a:rPr>
              <a:t>The eyes are upside down.  This can occur if subject is lying down, and camera operator is not positioned over the subject’s body.</a:t>
            </a:r>
            <a:endParaRPr lang="en-US" sz="1800" b="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5490" y="4533837"/>
            <a:ext cx="611804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ACTION:  Re-capture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B050"/>
                </a:solidFill>
              </a:rPr>
              <a:t>Position operator to be face-on the subject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B050"/>
                </a:solidFill>
              </a:rPr>
              <a:t>Flip camera around so that it faces the eye</a:t>
            </a:r>
          </a:p>
        </p:txBody>
      </p:sp>
      <p:sp>
        <p:nvSpPr>
          <p:cNvPr id="4" name="Up-Down Arrow 3"/>
          <p:cNvSpPr/>
          <p:nvPr/>
        </p:nvSpPr>
        <p:spPr>
          <a:xfrm>
            <a:off x="3548160" y="3226310"/>
            <a:ext cx="536958" cy="1061049"/>
          </a:xfrm>
          <a:prstGeom prst="upDownArrow">
            <a:avLst/>
          </a:prstGeom>
          <a:solidFill>
            <a:srgbClr val="00B050">
              <a:alpha val="6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Up-Down Arrow 10"/>
          <p:cNvSpPr/>
          <p:nvPr/>
        </p:nvSpPr>
        <p:spPr>
          <a:xfrm>
            <a:off x="4664716" y="3226310"/>
            <a:ext cx="536958" cy="1061049"/>
          </a:xfrm>
          <a:prstGeom prst="upDownArrow">
            <a:avLst/>
          </a:prstGeom>
          <a:solidFill>
            <a:srgbClr val="00B050">
              <a:alpha val="6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04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2" b="4629"/>
          <a:stretch/>
        </p:blipFill>
        <p:spPr>
          <a:xfrm>
            <a:off x="1774240" y="2014538"/>
            <a:ext cx="2424113" cy="2220912"/>
          </a:xfr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1844" r="7690" b="6303"/>
          <a:stretch/>
        </p:blipFill>
        <p:spPr>
          <a:xfrm>
            <a:off x="4352938" y="2014538"/>
            <a:ext cx="2825750" cy="2220912"/>
          </a:xfr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9" name="Text Placeholder 7"/>
          <p:cNvSpPr>
            <a:spLocks noGrp="1"/>
          </p:cNvSpPr>
          <p:nvPr>
            <p:ph type="body" idx="4294967295"/>
          </p:nvPr>
        </p:nvSpPr>
        <p:spPr>
          <a:xfrm>
            <a:off x="1082928" y="1149114"/>
            <a:ext cx="6715125" cy="646112"/>
          </a:xfrm>
          <a:ln>
            <a:solidFill>
              <a:schemeClr val="bg1">
                <a:lumMod val="65000"/>
              </a:schemeClr>
            </a:solidFill>
          </a:ln>
        </p:spPr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T</a:t>
            </a:r>
            <a:r>
              <a:rPr lang="en-US" sz="1800" b="0" dirty="0" smtClean="0">
                <a:solidFill>
                  <a:srgbClr val="FF0000"/>
                </a:solidFill>
              </a:rPr>
              <a:t>he image is saturated (too bright) so that the eyelids are not visible</a:t>
            </a:r>
            <a:endParaRPr lang="en-US" sz="1800" b="0" dirty="0">
              <a:solidFill>
                <a:srgbClr val="FF0000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idx="4294967295"/>
          </p:nvPr>
        </p:nvSpPr>
        <p:spPr>
          <a:xfrm>
            <a:off x="1897031" y="2111896"/>
            <a:ext cx="1035050" cy="336550"/>
          </a:xfrm>
          <a:ln>
            <a:noFill/>
          </a:ln>
        </p:spPr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en-US" sz="1200" b="0" dirty="0" smtClean="0">
                <a:solidFill>
                  <a:srgbClr val="FF0000"/>
                </a:solidFill>
              </a:rPr>
              <a:t>White pixels</a:t>
            </a:r>
            <a:endParaRPr lang="en-US" sz="1200" b="0" dirty="0">
              <a:solidFill>
                <a:srgbClr val="FF0000"/>
              </a:solidFill>
            </a:endParaRPr>
          </a:p>
        </p:txBody>
      </p:sp>
      <p:sp>
        <p:nvSpPr>
          <p:cNvPr id="16" name="Text Placeholder 7"/>
          <p:cNvSpPr>
            <a:spLocks noGrp="1"/>
          </p:cNvSpPr>
          <p:nvPr>
            <p:ph type="body" idx="4294967295"/>
          </p:nvPr>
        </p:nvSpPr>
        <p:spPr>
          <a:xfrm>
            <a:off x="6012134" y="2280171"/>
            <a:ext cx="1035050" cy="336550"/>
          </a:xfrm>
          <a:ln>
            <a:noFill/>
          </a:ln>
        </p:spPr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en-US" sz="1200" b="0" dirty="0" smtClean="0">
                <a:solidFill>
                  <a:srgbClr val="FF0000"/>
                </a:solidFill>
              </a:rPr>
              <a:t>White pixels</a:t>
            </a:r>
            <a:endParaRPr lang="en-US" sz="1200" b="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1470" y="4680515"/>
            <a:ext cx="6118042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ACTION:  Re-capture</a:t>
            </a:r>
          </a:p>
          <a:p>
            <a:r>
              <a:rPr lang="en-US" sz="1600" b="1" dirty="0" smtClean="0">
                <a:solidFill>
                  <a:srgbClr val="00B050"/>
                </a:solidFill>
              </a:rPr>
              <a:t>Ideally iris and surrounding eye are all exposed as shown</a:t>
            </a:r>
          </a:p>
          <a:p>
            <a:r>
              <a:rPr lang="en-US" sz="1600" b="1" dirty="0" smtClean="0">
                <a:solidFill>
                  <a:srgbClr val="00B050"/>
                </a:solidFill>
              </a:rPr>
              <a:t>If re-capture fails to correct the problem, try a different camera,</a:t>
            </a:r>
          </a:p>
          <a:p>
            <a:r>
              <a:rPr lang="en-US" sz="1600" b="1" dirty="0" smtClean="0">
                <a:solidFill>
                  <a:srgbClr val="00B050"/>
                </a:solidFill>
              </a:rPr>
              <a:t>And if that fails consult sys admin</a:t>
            </a:r>
          </a:p>
          <a:p>
            <a:endParaRPr lang="en-US" sz="1600" b="1" dirty="0">
              <a:solidFill>
                <a:srgbClr val="00B050"/>
              </a:solidFill>
            </a:endParaRPr>
          </a:p>
          <a:p>
            <a:r>
              <a:rPr lang="en-US" sz="1600" b="1" dirty="0" smtClean="0">
                <a:solidFill>
                  <a:srgbClr val="00B050"/>
                </a:solidFill>
              </a:rPr>
              <a:t>May be normal for some cams….</a:t>
            </a:r>
          </a:p>
        </p:txBody>
      </p:sp>
      <p:pic>
        <p:nvPicPr>
          <p:cNvPr id="12" name="Picture 11" descr="DarkLowContrast_L.bmp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4000" contras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099" y="4439138"/>
            <a:ext cx="2011680" cy="1508760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771035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1" b="18394"/>
          <a:stretch/>
        </p:blipFill>
        <p:spPr>
          <a:xfrm>
            <a:off x="616700" y="2022149"/>
            <a:ext cx="2314526" cy="1645920"/>
          </a:xfr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7" t="12031" b="3047"/>
          <a:stretch/>
        </p:blipFill>
        <p:spPr>
          <a:xfrm>
            <a:off x="3604806" y="2022149"/>
            <a:ext cx="2313432" cy="1645920"/>
          </a:xfr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2" r="6692" b="13787"/>
          <a:stretch/>
        </p:blipFill>
        <p:spPr>
          <a:xfrm>
            <a:off x="616700" y="4301244"/>
            <a:ext cx="2313432" cy="1647645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5" t="8348" b="11092"/>
          <a:stretch/>
        </p:blipFill>
        <p:spPr>
          <a:xfrm>
            <a:off x="3604806" y="4301244"/>
            <a:ext cx="2313432" cy="1647646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16700" y="1667725"/>
            <a:ext cx="1517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Looking down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04806" y="1682633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Looking up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6700" y="3972665"/>
            <a:ext cx="132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Looking left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04806" y="3972665"/>
            <a:ext cx="1450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Looking right</a:t>
            </a:r>
            <a:endParaRPr lang="en-US" dirty="0"/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994468" y="1134021"/>
            <a:ext cx="4107994" cy="42402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Subject </a:t>
            </a:r>
            <a:r>
              <a:rPr lang="en-US" sz="1800" dirty="0">
                <a:solidFill>
                  <a:srgbClr val="FF0000"/>
                </a:solidFill>
              </a:rPr>
              <a:t>is not looking </a:t>
            </a:r>
            <a:r>
              <a:rPr lang="en-US" sz="1800" dirty="0" smtClean="0">
                <a:solidFill>
                  <a:srgbClr val="FF0000"/>
                </a:solidFill>
              </a:rPr>
              <a:t>into </a:t>
            </a:r>
            <a:r>
              <a:rPr lang="en-US" sz="1800" dirty="0">
                <a:solidFill>
                  <a:srgbClr val="FF0000"/>
                </a:solidFill>
              </a:rPr>
              <a:t>the camera</a:t>
            </a:r>
            <a:r>
              <a:rPr lang="en-US" sz="1800" dirty="0" smtClean="0">
                <a:solidFill>
                  <a:srgbClr val="FF0000"/>
                </a:solidFill>
              </a:rPr>
              <a:t>. 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8016" y="3869153"/>
            <a:ext cx="2596551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ACTION:  Re-capture</a:t>
            </a:r>
          </a:p>
          <a:p>
            <a:r>
              <a:rPr lang="en-US" sz="1600" b="1" dirty="0" smtClean="0">
                <a:solidFill>
                  <a:srgbClr val="00B050"/>
                </a:solidFill>
              </a:rPr>
              <a:t>Ask the subject to look directly ahead and toward the camera</a:t>
            </a:r>
          </a:p>
        </p:txBody>
      </p:sp>
      <p:sp>
        <p:nvSpPr>
          <p:cNvPr id="3" name="Curved Right Arrow 2"/>
          <p:cNvSpPr/>
          <p:nvPr/>
        </p:nvSpPr>
        <p:spPr>
          <a:xfrm>
            <a:off x="3385768" y="4965469"/>
            <a:ext cx="491705" cy="586596"/>
          </a:xfrm>
          <a:prstGeom prst="curvedRightArrow">
            <a:avLst/>
          </a:prstGeom>
          <a:solidFill>
            <a:srgbClr val="00B050">
              <a:alpha val="6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Right Arrow 18"/>
          <p:cNvSpPr/>
          <p:nvPr/>
        </p:nvSpPr>
        <p:spPr>
          <a:xfrm flipH="1">
            <a:off x="2700547" y="4965469"/>
            <a:ext cx="482259" cy="586596"/>
          </a:xfrm>
          <a:prstGeom prst="curvedRightArrow">
            <a:avLst/>
          </a:prstGeom>
          <a:solidFill>
            <a:srgbClr val="00B050">
              <a:alpha val="6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urved Up Arrow 3"/>
          <p:cNvSpPr/>
          <p:nvPr/>
        </p:nvSpPr>
        <p:spPr>
          <a:xfrm>
            <a:off x="2706904" y="3428253"/>
            <a:ext cx="552116" cy="479632"/>
          </a:xfrm>
          <a:prstGeom prst="curvedUpArrow">
            <a:avLst/>
          </a:prstGeom>
          <a:solidFill>
            <a:srgbClr val="00B050">
              <a:alpha val="6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Up Arrow 20"/>
          <p:cNvSpPr/>
          <p:nvPr/>
        </p:nvSpPr>
        <p:spPr>
          <a:xfrm flipV="1">
            <a:off x="3419602" y="3428253"/>
            <a:ext cx="582678" cy="440900"/>
          </a:xfrm>
          <a:prstGeom prst="curvedUpArrow">
            <a:avLst/>
          </a:prstGeom>
          <a:solidFill>
            <a:srgbClr val="00B050">
              <a:alpha val="6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850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NoIris_1.bmp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6" t="4835" r="11656" b="15179"/>
          <a:stretch/>
        </p:blipFill>
        <p:spPr>
          <a:xfrm>
            <a:off x="414048" y="1697534"/>
            <a:ext cx="2651760" cy="2030516"/>
          </a:xfr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8" name="Content Placeholder 7" descr="NoIris_2.bmp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1" t="5056" r="11641" b="14809"/>
          <a:stretch/>
        </p:blipFill>
        <p:spPr>
          <a:xfrm>
            <a:off x="3188542" y="1697534"/>
            <a:ext cx="2468880" cy="2030516"/>
          </a:xfr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Picture 9" descr="OffCenter.bmp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59" b="10555"/>
          <a:stretch/>
        </p:blipFill>
        <p:spPr>
          <a:xfrm>
            <a:off x="414049" y="3804418"/>
            <a:ext cx="2651760" cy="2068987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Picture 10" descr="NoIris_3.bmp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r="15822" b="15417"/>
          <a:stretch/>
        </p:blipFill>
        <p:spPr>
          <a:xfrm>
            <a:off x="3188543" y="3813712"/>
            <a:ext cx="2468880" cy="2059694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02552" y="1098781"/>
            <a:ext cx="5366084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Camera incorrectly takes photograph of non-iris region.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9356" y="2650832"/>
            <a:ext cx="3282140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ACTION:  Re-capture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B050"/>
                </a:solidFill>
              </a:rPr>
              <a:t>Re-capture again “as is”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B050"/>
                </a:solidFill>
              </a:rPr>
              <a:t>Remove shiny objects (eye glass frames, jewelry)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B050"/>
                </a:solidFill>
              </a:rPr>
              <a:t>Re-capture subject at a slightly different distance or height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248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grother\Desktop\ickaos\irex\irex5_best_practice_instructional\RoguesGallery\figures\VignetteSimulation_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69" y="952991"/>
            <a:ext cx="6583680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60896" y="1324693"/>
            <a:ext cx="3629583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Uneven </a:t>
            </a:r>
            <a:r>
              <a:rPr lang="en-US" dirty="0">
                <a:solidFill>
                  <a:srgbClr val="FF0000"/>
                </a:solidFill>
              </a:rPr>
              <a:t>illumination across an </a:t>
            </a:r>
            <a:r>
              <a:rPr lang="en-US" dirty="0" smtClean="0">
                <a:solidFill>
                  <a:srgbClr val="FF0000"/>
                </a:solidFill>
              </a:rPr>
              <a:t>image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4441" y="5059754"/>
            <a:ext cx="4215740" cy="83099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ACTION: Re-capture, ensure fingers do not cover camera illuminator, and there is even ambient room light.</a:t>
            </a:r>
          </a:p>
        </p:txBody>
      </p:sp>
    </p:spTree>
    <p:extLst>
      <p:ext uri="{BB962C8B-B14F-4D97-AF65-F5344CB8AC3E}">
        <p14:creationId xmlns:p14="http://schemas.microsoft.com/office/powerpoint/2010/main" val="194964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75692" y="274638"/>
            <a:ext cx="5807034" cy="1143000"/>
          </a:xfrm>
        </p:spPr>
        <p:txBody>
          <a:bodyPr/>
          <a:lstStyle/>
          <a:p>
            <a:r>
              <a:rPr lang="en-US" dirty="0" smtClean="0"/>
              <a:t>Good right and left eye images</a:t>
            </a:r>
            <a:endParaRPr lang="en-US" dirty="0"/>
          </a:p>
        </p:txBody>
      </p:sp>
      <p:pic>
        <p:nvPicPr>
          <p:cNvPr id="5" name="Picture 4" descr="Good_L.bmp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" t="1966" r="6880" b="8505"/>
          <a:stretch/>
        </p:blipFill>
        <p:spPr>
          <a:xfrm>
            <a:off x="4763386" y="2381692"/>
            <a:ext cx="3310128" cy="256032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2050" name="Picture 2" descr="C:\Users\pgrother\Desktop\ickaos\irex\irex5_best_practice_instructional\RoguesGallery\figures\Good_R_1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1" b="5118"/>
          <a:stretch/>
        </p:blipFill>
        <p:spPr bwMode="auto">
          <a:xfrm>
            <a:off x="1145991" y="2381692"/>
            <a:ext cx="3305326" cy="256032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533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3793" y="274638"/>
            <a:ext cx="5807034" cy="1043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Good image: Eye open, in focus, centered, correctly labeled</a:t>
            </a:r>
            <a:endParaRPr lang="en-US" dirty="0"/>
          </a:p>
        </p:txBody>
      </p:sp>
      <p:pic>
        <p:nvPicPr>
          <p:cNvPr id="5" name="Picture 4" descr="Good_L.bmp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 t="1966" b="8505"/>
          <a:stretch/>
        </p:blipFill>
        <p:spPr>
          <a:xfrm>
            <a:off x="1775474" y="1737411"/>
            <a:ext cx="5844526" cy="4093224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94949" y="1367664"/>
            <a:ext cx="1700380" cy="30777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Iris radius </a:t>
            </a:r>
            <a:r>
              <a:rPr lang="en-US" sz="1400" u="sng" dirty="0" smtClean="0">
                <a:solidFill>
                  <a:srgbClr val="FF0000"/>
                </a:solidFill>
              </a:rPr>
              <a:t>&gt;</a:t>
            </a:r>
            <a:r>
              <a:rPr lang="en-US" sz="1400" dirty="0" smtClean="0">
                <a:solidFill>
                  <a:srgbClr val="FF0000"/>
                </a:solidFill>
              </a:rPr>
              <a:t> 80 pixels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7" name="Elbow Connector 6"/>
          <p:cNvCxnSpPr>
            <a:endCxn id="6" idx="1"/>
          </p:cNvCxnSpPr>
          <p:nvPr/>
        </p:nvCxnSpPr>
        <p:spPr>
          <a:xfrm flipV="1">
            <a:off x="5189575" y="1521553"/>
            <a:ext cx="605374" cy="215858"/>
          </a:xfrm>
          <a:prstGeom prst="bentConnector3">
            <a:avLst>
              <a:gd name="adj1" fmla="val -935"/>
            </a:avLst>
          </a:prstGeom>
          <a:ln w="254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620198" y="3870327"/>
            <a:ext cx="1105218" cy="0"/>
          </a:xfrm>
          <a:prstGeom prst="straightConnector1">
            <a:avLst/>
          </a:prstGeom>
          <a:ln w="25400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endCxn id="10" idx="1"/>
          </p:cNvCxnSpPr>
          <p:nvPr/>
        </p:nvCxnSpPr>
        <p:spPr>
          <a:xfrm rot="16200000" flipH="1">
            <a:off x="6652771" y="6046659"/>
            <a:ext cx="485646" cy="462804"/>
          </a:xfrm>
          <a:prstGeom prst="bentConnector2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26996" y="6366995"/>
            <a:ext cx="189833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Right Margin </a:t>
            </a:r>
            <a:r>
              <a:rPr lang="en-US" sz="1400" u="sng" dirty="0" smtClean="0">
                <a:solidFill>
                  <a:srgbClr val="FF0000"/>
                </a:solidFill>
              </a:rPr>
              <a:t>&gt;</a:t>
            </a:r>
            <a:r>
              <a:rPr lang="en-US" sz="1400" dirty="0" smtClean="0">
                <a:solidFill>
                  <a:srgbClr val="FF0000"/>
                </a:solidFill>
              </a:rPr>
              <a:t> 0.6 R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73748" y="5305222"/>
            <a:ext cx="691464" cy="530146"/>
          </a:xfrm>
          <a:prstGeom prst="ellipse">
            <a:avLst/>
          </a:prstGeom>
          <a:noFill/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94949" y="2481883"/>
            <a:ext cx="1219714" cy="764398"/>
          </a:xfrm>
          <a:prstGeom prst="ellipse">
            <a:avLst/>
          </a:prstGeom>
          <a:noFill/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13" name="Elbow Connector 12"/>
          <p:cNvCxnSpPr/>
          <p:nvPr/>
        </p:nvCxnSpPr>
        <p:spPr>
          <a:xfrm>
            <a:off x="7014663" y="2991286"/>
            <a:ext cx="876289" cy="789054"/>
          </a:xfrm>
          <a:prstGeom prst="bentConnector3">
            <a:avLst/>
          </a:prstGeom>
          <a:ln w="2540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flipV="1">
            <a:off x="6362116" y="4010678"/>
            <a:ext cx="1529761" cy="1387016"/>
          </a:xfrm>
          <a:prstGeom prst="bentConnector3">
            <a:avLst>
              <a:gd name="adj1" fmla="val 68538"/>
            </a:avLst>
          </a:prstGeom>
          <a:ln w="2540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91878" y="3525651"/>
            <a:ext cx="1133450" cy="7386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Sharp appearance of eye lashes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700756" y="1717205"/>
            <a:ext cx="0" cy="2116134"/>
          </a:xfrm>
          <a:prstGeom prst="line">
            <a:avLst/>
          </a:prstGeom>
          <a:ln w="25400" cmpd="sng">
            <a:solidFill>
              <a:srgbClr val="FFFF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635953" y="1717205"/>
            <a:ext cx="12337" cy="2153122"/>
          </a:xfrm>
          <a:prstGeom prst="line">
            <a:avLst/>
          </a:prstGeom>
          <a:ln w="25400" cmpd="sng">
            <a:solidFill>
              <a:srgbClr val="FFFF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644847" y="1717205"/>
            <a:ext cx="1089456" cy="0"/>
          </a:xfrm>
          <a:prstGeom prst="straightConnector1">
            <a:avLst/>
          </a:prstGeom>
          <a:ln w="25400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490301" y="3820471"/>
            <a:ext cx="0" cy="2214768"/>
          </a:xfrm>
          <a:prstGeom prst="line">
            <a:avLst/>
          </a:prstGeom>
          <a:ln w="25400" cmpd="sng">
            <a:solidFill>
              <a:srgbClr val="FFFF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775474" y="6035237"/>
            <a:ext cx="1714827" cy="0"/>
          </a:xfrm>
          <a:prstGeom prst="straightConnector1">
            <a:avLst/>
          </a:prstGeom>
          <a:ln w="25400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5400000">
            <a:off x="2284763" y="6179423"/>
            <a:ext cx="485646" cy="197275"/>
          </a:xfrm>
          <a:prstGeom prst="bentConnector3">
            <a:avLst>
              <a:gd name="adj1" fmla="val 98235"/>
            </a:avLst>
          </a:prstGeom>
          <a:ln w="254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2772" y="6360788"/>
            <a:ext cx="197744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Left Margin </a:t>
            </a:r>
            <a:r>
              <a:rPr lang="en-US" sz="1400" u="sng" dirty="0" smtClean="0">
                <a:solidFill>
                  <a:srgbClr val="FF0000"/>
                </a:solidFill>
              </a:rPr>
              <a:t>&gt;</a:t>
            </a:r>
            <a:r>
              <a:rPr lang="en-US" sz="1400" dirty="0" smtClean="0">
                <a:solidFill>
                  <a:srgbClr val="FF0000"/>
                </a:solidFill>
              </a:rPr>
              <a:t> 0.6 R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4" name="Elbow Connector 23"/>
          <p:cNvCxnSpPr>
            <a:stCxn id="43" idx="2"/>
            <a:endCxn id="25" idx="3"/>
          </p:cNvCxnSpPr>
          <p:nvPr/>
        </p:nvCxnSpPr>
        <p:spPr>
          <a:xfrm rot="10800000">
            <a:off x="1516552" y="2753238"/>
            <a:ext cx="2727195" cy="1244692"/>
          </a:xfrm>
          <a:prstGeom prst="bentConnector3">
            <a:avLst>
              <a:gd name="adj1" fmla="val 50000"/>
            </a:avLst>
          </a:prstGeom>
          <a:ln w="2540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1142" y="2168462"/>
            <a:ext cx="1425409" cy="116955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One or more specular reflections should appear inside the pupil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700756" y="3820471"/>
            <a:ext cx="0" cy="2214766"/>
          </a:xfrm>
          <a:prstGeom prst="line">
            <a:avLst/>
          </a:prstGeom>
          <a:ln w="25400" cmpd="sng">
            <a:solidFill>
              <a:srgbClr val="FFFF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5" idx="3"/>
          </p:cNvCxnSpPr>
          <p:nvPr/>
        </p:nvCxnSpPr>
        <p:spPr>
          <a:xfrm flipV="1">
            <a:off x="7620000" y="3784023"/>
            <a:ext cx="0" cy="2243337"/>
          </a:xfrm>
          <a:prstGeom prst="line">
            <a:avLst/>
          </a:prstGeom>
          <a:ln w="127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700756" y="6034698"/>
            <a:ext cx="1924689" cy="0"/>
          </a:xfrm>
          <a:prstGeom prst="straightConnector1">
            <a:avLst/>
          </a:prstGeom>
          <a:ln w="25400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776475" y="3820471"/>
            <a:ext cx="1714827" cy="0"/>
          </a:xfrm>
          <a:prstGeom prst="straightConnector1">
            <a:avLst/>
          </a:prstGeom>
          <a:ln w="25400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734303" y="3882117"/>
            <a:ext cx="1885697" cy="0"/>
          </a:xfrm>
          <a:prstGeom prst="straightConnector1">
            <a:avLst/>
          </a:prstGeom>
          <a:ln w="25400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018179" y="3460777"/>
            <a:ext cx="312906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3491302" y="5016922"/>
            <a:ext cx="2209454" cy="12329"/>
          </a:xfrm>
          <a:prstGeom prst="line">
            <a:avLst/>
          </a:prstGeom>
          <a:ln w="25400" cmpd="sng">
            <a:solidFill>
              <a:srgbClr val="FFFF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5" idx="2"/>
          </p:cNvCxnSpPr>
          <p:nvPr/>
        </p:nvCxnSpPr>
        <p:spPr>
          <a:xfrm>
            <a:off x="3490301" y="5824470"/>
            <a:ext cx="1207436" cy="6165"/>
          </a:xfrm>
          <a:prstGeom prst="line">
            <a:avLst/>
          </a:prstGeom>
          <a:ln w="25400" cmpd="sng">
            <a:solidFill>
              <a:srgbClr val="FFFF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endCxn id="35" idx="0"/>
          </p:cNvCxnSpPr>
          <p:nvPr/>
        </p:nvCxnSpPr>
        <p:spPr>
          <a:xfrm rot="16200000" flipH="1">
            <a:off x="4190474" y="5839818"/>
            <a:ext cx="933928" cy="108011"/>
          </a:xfrm>
          <a:prstGeom prst="bentConnector3">
            <a:avLst>
              <a:gd name="adj1" fmla="val 50000"/>
            </a:avLst>
          </a:prstGeom>
          <a:ln w="254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388472" y="6360788"/>
            <a:ext cx="264594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Bottom Margin </a:t>
            </a:r>
            <a:r>
              <a:rPr lang="en-US" sz="1400" u="sng" dirty="0" smtClean="0">
                <a:solidFill>
                  <a:srgbClr val="FF0000"/>
                </a:solidFill>
              </a:rPr>
              <a:t>&gt;</a:t>
            </a:r>
            <a:r>
              <a:rPr lang="en-US" sz="1400" dirty="0" smtClean="0">
                <a:solidFill>
                  <a:srgbClr val="FF0000"/>
                </a:solidFill>
              </a:rPr>
              <a:t> 0.2 R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473536" y="2871678"/>
            <a:ext cx="2227220" cy="0"/>
          </a:xfrm>
          <a:prstGeom prst="line">
            <a:avLst/>
          </a:prstGeom>
          <a:ln w="25400" cmpd="sng">
            <a:solidFill>
              <a:srgbClr val="FFFF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518393" y="1737411"/>
            <a:ext cx="1129897" cy="0"/>
          </a:xfrm>
          <a:prstGeom prst="line">
            <a:avLst/>
          </a:prstGeom>
          <a:ln w="25400" cmpd="sng">
            <a:solidFill>
              <a:srgbClr val="FFFF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490301" y="1737411"/>
            <a:ext cx="28092" cy="1134267"/>
          </a:xfrm>
          <a:prstGeom prst="straightConnector1">
            <a:avLst/>
          </a:prstGeom>
          <a:ln w="25400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27960" y="1367664"/>
            <a:ext cx="2295537" cy="30777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Top Margin </a:t>
            </a:r>
            <a:r>
              <a:rPr lang="en-US" sz="1400" u="sng" dirty="0" smtClean="0">
                <a:solidFill>
                  <a:srgbClr val="FF0000"/>
                </a:solidFill>
              </a:rPr>
              <a:t>&gt;</a:t>
            </a:r>
            <a:r>
              <a:rPr lang="en-US" sz="1400" dirty="0" smtClean="0">
                <a:solidFill>
                  <a:srgbClr val="FF0000"/>
                </a:solidFill>
              </a:rPr>
              <a:t> 0.2 Iris Radius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603433" y="5029251"/>
            <a:ext cx="0" cy="795219"/>
          </a:xfrm>
          <a:prstGeom prst="straightConnector1">
            <a:avLst/>
          </a:prstGeom>
          <a:ln w="25400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4917" y="3962478"/>
            <a:ext cx="1421635" cy="138499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Left eyes are correctly labeled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If the medial canthus is on the left side of the image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42" name="Elbow Connector 41"/>
          <p:cNvCxnSpPr>
            <a:endCxn id="39" idx="3"/>
          </p:cNvCxnSpPr>
          <p:nvPr/>
        </p:nvCxnSpPr>
        <p:spPr>
          <a:xfrm rot="10800000">
            <a:off x="2423497" y="1521553"/>
            <a:ext cx="1094896" cy="751094"/>
          </a:xfrm>
          <a:prstGeom prst="bentConnector3">
            <a:avLst>
              <a:gd name="adj1" fmla="val 50000"/>
            </a:avLst>
          </a:prstGeom>
          <a:ln w="254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4243746" y="3898019"/>
            <a:ext cx="206137" cy="199821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822165" y="4005945"/>
            <a:ext cx="691464" cy="530146"/>
          </a:xfrm>
          <a:prstGeom prst="ellipse">
            <a:avLst/>
          </a:prstGeom>
          <a:noFill/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56" name="Elbow Connector 55"/>
          <p:cNvCxnSpPr>
            <a:stCxn id="41" idx="3"/>
            <a:endCxn id="54" idx="2"/>
          </p:cNvCxnSpPr>
          <p:nvPr/>
        </p:nvCxnSpPr>
        <p:spPr>
          <a:xfrm flipV="1">
            <a:off x="1516552" y="4271018"/>
            <a:ext cx="305613" cy="38395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945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:: Iris Standards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For transmission of iris images with law enforcement agencies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ANSI/NIST ITL 1-2011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See the Type 17 record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Download from http://www.nist.gov/itl/iad/ig/ansi_standard.cfm</a:t>
            </a:r>
          </a:p>
          <a:p>
            <a:endParaRPr lang="en-US" dirty="0" smtClean="0"/>
          </a:p>
          <a:p>
            <a:r>
              <a:rPr lang="en-US" dirty="0" smtClean="0"/>
              <a:t>For storing iris on passports, visa, ID cards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ISO/IEC 19794-6:2011  (not the 2005 edition)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http://webstore.ansi.org  </a:t>
            </a:r>
          </a:p>
          <a:p>
            <a:endParaRPr lang="en-US" dirty="0" smtClean="0"/>
          </a:p>
          <a:p>
            <a:r>
              <a:rPr lang="en-US" dirty="0" smtClean="0"/>
              <a:t>For defining, measuring, and transmitting iris image quality measures, and for measuring camera imaging capabilities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ISO/IEC 29794-6:2013 (estimate)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Under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69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bad images</a:t>
            </a:r>
            <a:endParaRPr lang="en-US" dirty="0"/>
          </a:p>
        </p:txBody>
      </p:sp>
      <p:pic>
        <p:nvPicPr>
          <p:cNvPr id="1027" name="Picture 3" descr="C:\Users\pgrother\Desktop\ickaos\irex\irex5_best_practice_instructional\RoguesGallery\figures\EyelidOcclusion_L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3" b="8373"/>
          <a:stretch/>
        </p:blipFill>
        <p:spPr bwMode="auto">
          <a:xfrm>
            <a:off x="5770264" y="3317358"/>
            <a:ext cx="2884980" cy="228600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grother\Desktop\ickaos\irex\irex5_best_practice_instructional\RoguesGallery\figures\OffAxisLeft_R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" r="4546" b="10856"/>
          <a:stretch/>
        </p:blipFill>
        <p:spPr bwMode="auto">
          <a:xfrm>
            <a:off x="3072807" y="2466751"/>
            <a:ext cx="3136608" cy="228600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grother\Desktop\ickaos\irex\irex5_best_practice_instructional\RoguesGallery\figures\Glasses_Specularity_L.bm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" b="5116"/>
          <a:stretch/>
        </p:blipFill>
        <p:spPr bwMode="auto">
          <a:xfrm>
            <a:off x="701749" y="1679944"/>
            <a:ext cx="2989394" cy="228600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9748" y="5380074"/>
            <a:ext cx="3562194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Later slides show why these are bad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98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od_L_Offcenter Simulation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70000"/>
            <a:ext cx="6096000" cy="4295775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cxnSp>
        <p:nvCxnSpPr>
          <p:cNvPr id="3" name="Straight Connector 2"/>
          <p:cNvCxnSpPr/>
          <p:nvPr/>
        </p:nvCxnSpPr>
        <p:spPr>
          <a:xfrm flipV="1">
            <a:off x="1850648" y="1956707"/>
            <a:ext cx="0" cy="2214766"/>
          </a:xfrm>
          <a:prstGeom prst="line">
            <a:avLst/>
          </a:prstGeom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516049" y="1973488"/>
            <a:ext cx="0" cy="2214766"/>
          </a:xfrm>
          <a:prstGeom prst="line">
            <a:avLst/>
          </a:prstGeom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31951" y="1980560"/>
            <a:ext cx="302795" cy="0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529574" y="4171473"/>
            <a:ext cx="302795" cy="0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endCxn id="9" idx="1"/>
          </p:cNvCxnSpPr>
          <p:nvPr/>
        </p:nvCxnSpPr>
        <p:spPr>
          <a:xfrm rot="16200000" flipH="1">
            <a:off x="1240604" y="4612721"/>
            <a:ext cx="1109148" cy="260219"/>
          </a:xfrm>
          <a:prstGeom prst="bentConnector2">
            <a:avLst/>
          </a:prstGeom>
          <a:ln w="222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25288" y="5128128"/>
            <a:ext cx="3291840" cy="33855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Problem #2: Iris too close to left edge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014887" y="1254097"/>
            <a:ext cx="1129897" cy="0"/>
          </a:xfrm>
          <a:prstGeom prst="line">
            <a:avLst/>
          </a:prstGeom>
          <a:ln w="3810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43323" y="1269999"/>
            <a:ext cx="0" cy="201602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arrow" w="med" len="sm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55481" y="1787430"/>
            <a:ext cx="3301096" cy="33855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Problem #1: Iris too close to top edge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014887" y="1471601"/>
            <a:ext cx="1129897" cy="0"/>
          </a:xfrm>
          <a:prstGeom prst="line">
            <a:avLst/>
          </a:prstGeom>
          <a:ln w="3810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endCxn id="13" idx="3"/>
          </p:cNvCxnSpPr>
          <p:nvPr/>
        </p:nvCxnSpPr>
        <p:spPr>
          <a:xfrm>
            <a:off x="4144784" y="1370800"/>
            <a:ext cx="3211793" cy="585907"/>
          </a:xfrm>
          <a:prstGeom prst="bentConnector3">
            <a:avLst>
              <a:gd name="adj1" fmla="val 107118"/>
            </a:avLst>
          </a:prstGeom>
          <a:ln w="222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own Arrow 4"/>
          <p:cNvSpPr/>
          <p:nvPr/>
        </p:nvSpPr>
        <p:spPr>
          <a:xfrm rot="-3060000">
            <a:off x="4144784" y="3169328"/>
            <a:ext cx="1119674" cy="1473693"/>
          </a:xfrm>
          <a:prstGeom prst="downArrow">
            <a:avLst/>
          </a:prstGeom>
          <a:solidFill>
            <a:srgbClr val="00B050">
              <a:alpha val="6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98489" y="4389464"/>
            <a:ext cx="2025589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ACTION: Re-capture. Reposition camera, aligning so that eye is well centered.</a:t>
            </a:r>
            <a:endParaRPr lang="en-US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50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od_L_Offcenter Simulation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58781"/>
            <a:ext cx="6096000" cy="4295775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14" name="Down Arrow 13"/>
          <p:cNvSpPr/>
          <p:nvPr/>
        </p:nvSpPr>
        <p:spPr>
          <a:xfrm rot="-3060000">
            <a:off x="4144784" y="3169328"/>
            <a:ext cx="1119674" cy="1473693"/>
          </a:xfrm>
          <a:prstGeom prst="downArrow">
            <a:avLst/>
          </a:prstGeom>
          <a:solidFill>
            <a:srgbClr val="00B050">
              <a:alpha val="6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90061" y="1258781"/>
            <a:ext cx="2553195" cy="182880"/>
          </a:xfrm>
          <a:prstGeom prst="rect">
            <a:avLst/>
          </a:prstGeom>
          <a:solidFill>
            <a:srgbClr val="FF000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cap="small" dirty="0"/>
          </a:p>
        </p:txBody>
      </p:sp>
      <p:sp>
        <p:nvSpPr>
          <p:cNvPr id="17" name="Rectangle 16"/>
          <p:cNvSpPr/>
          <p:nvPr/>
        </p:nvSpPr>
        <p:spPr>
          <a:xfrm>
            <a:off x="1524000" y="1648031"/>
            <a:ext cx="405741" cy="2507524"/>
          </a:xfrm>
          <a:prstGeom prst="rect">
            <a:avLst/>
          </a:prstGeom>
          <a:solidFill>
            <a:srgbClr val="FF000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cap="small" dirty="0"/>
          </a:p>
        </p:txBody>
      </p:sp>
    </p:spTree>
    <p:extLst>
      <p:ext uri="{BB962C8B-B14F-4D97-AF65-F5344CB8AC3E}">
        <p14:creationId xmlns:p14="http://schemas.microsoft.com/office/powerpoint/2010/main" val="2435797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opped-1.bmp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6"/>
          <a:stretch/>
        </p:blipFill>
        <p:spPr>
          <a:xfrm>
            <a:off x="1553175" y="2057694"/>
            <a:ext cx="6096000" cy="3657306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cxnSp>
        <p:nvCxnSpPr>
          <p:cNvPr id="8" name="Straight Connector 7"/>
          <p:cNvCxnSpPr/>
          <p:nvPr/>
        </p:nvCxnSpPr>
        <p:spPr>
          <a:xfrm>
            <a:off x="4036227" y="2077897"/>
            <a:ext cx="1129897" cy="0"/>
          </a:xfrm>
          <a:prstGeom prst="line">
            <a:avLst/>
          </a:prstGeom>
          <a:ln w="3810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37659" y="2077897"/>
            <a:ext cx="0" cy="484632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50627" y="1347103"/>
            <a:ext cx="3301096" cy="33855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Problem #1: Iris too close to top edge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036227" y="2572473"/>
            <a:ext cx="1129897" cy="0"/>
          </a:xfrm>
          <a:prstGeom prst="line">
            <a:avLst/>
          </a:prstGeom>
          <a:ln w="3810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endCxn id="10" idx="3"/>
          </p:cNvCxnSpPr>
          <p:nvPr/>
        </p:nvCxnSpPr>
        <p:spPr>
          <a:xfrm flipV="1">
            <a:off x="5139121" y="1516380"/>
            <a:ext cx="1112602" cy="803834"/>
          </a:xfrm>
          <a:prstGeom prst="bentConnector3">
            <a:avLst>
              <a:gd name="adj1" fmla="val 120546"/>
            </a:avLst>
          </a:prstGeom>
          <a:ln w="222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4310095" y="4065864"/>
            <a:ext cx="706452" cy="831824"/>
          </a:xfrm>
          <a:prstGeom prst="downArrow">
            <a:avLst/>
          </a:prstGeom>
          <a:solidFill>
            <a:srgbClr val="00B050">
              <a:alpha val="6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30082" y="4963585"/>
            <a:ext cx="366647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ACTION: Re-capture. Reposition camera, aligning so that eye is well centered.</a:t>
            </a:r>
            <a:endParaRPr lang="en-US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54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opped-1.bmp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6"/>
          <a:stretch/>
        </p:blipFill>
        <p:spPr>
          <a:xfrm>
            <a:off x="1553175" y="2057694"/>
            <a:ext cx="6096000" cy="3657306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sp>
        <p:nvSpPr>
          <p:cNvPr id="8" name="Down Arrow 7"/>
          <p:cNvSpPr/>
          <p:nvPr/>
        </p:nvSpPr>
        <p:spPr>
          <a:xfrm>
            <a:off x="4310095" y="4065864"/>
            <a:ext cx="706452" cy="831824"/>
          </a:xfrm>
          <a:prstGeom prst="downArrow">
            <a:avLst/>
          </a:prstGeom>
          <a:solidFill>
            <a:srgbClr val="00B050">
              <a:alpha val="6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66658" y="2064692"/>
            <a:ext cx="2553195" cy="347431"/>
          </a:xfrm>
          <a:prstGeom prst="rect">
            <a:avLst/>
          </a:prstGeom>
          <a:solidFill>
            <a:srgbClr val="FF000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cap="small" dirty="0"/>
          </a:p>
        </p:txBody>
      </p:sp>
    </p:spTree>
    <p:extLst>
      <p:ext uri="{BB962C8B-B14F-4D97-AF65-F5344CB8AC3E}">
        <p14:creationId xmlns:p14="http://schemas.microsoft.com/office/powerpoint/2010/main" val="999278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cularBackground_R.bmp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9" b="5935"/>
          <a:stretch/>
        </p:blipFill>
        <p:spPr>
          <a:xfrm>
            <a:off x="1289914" y="1082975"/>
            <a:ext cx="6374828" cy="493776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3" name="Oval 2"/>
          <p:cNvSpPr/>
          <p:nvPr/>
        </p:nvSpPr>
        <p:spPr>
          <a:xfrm>
            <a:off x="3873500" y="2478155"/>
            <a:ext cx="7112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Elbow Connector 6"/>
          <p:cNvCxnSpPr>
            <a:stCxn id="3" idx="0"/>
            <a:endCxn id="12" idx="1"/>
          </p:cNvCxnSpPr>
          <p:nvPr/>
        </p:nvCxnSpPr>
        <p:spPr>
          <a:xfrm rot="16200000" flipV="1">
            <a:off x="3214527" y="1463581"/>
            <a:ext cx="1116453" cy="912695"/>
          </a:xfrm>
          <a:prstGeom prst="bentConnector4">
            <a:avLst>
              <a:gd name="adj1" fmla="val 41730"/>
              <a:gd name="adj2" fmla="val 125047"/>
            </a:avLst>
          </a:prstGeom>
          <a:ln w="254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16405" y="1177036"/>
            <a:ext cx="4278369" cy="3693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reflection from a window covers the iris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2066" y="5372508"/>
            <a:ext cx="406000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ACTION: Re-capture. Cover or move away from the window, relocate camera or subject. </a:t>
            </a:r>
            <a:endParaRPr lang="en-US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24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3722</TotalTime>
  <Words>1358</Words>
  <Application>Microsoft Macintosh PowerPoint</Application>
  <PresentationFormat>On-screen Show (4:3)</PresentationFormat>
  <Paragraphs>161</Paragraphs>
  <Slides>31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irex v - best practices for iris image capture</vt:lpstr>
      <vt:lpstr>Purpose :: What and Why</vt:lpstr>
      <vt:lpstr>Good right and left eye images</vt:lpstr>
      <vt:lpstr>Some bad images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 image: Eye open, in focus, centered, correctly labeled</vt:lpstr>
      <vt:lpstr>Background :: Iris Standards</vt:lpstr>
    </vt:vector>
  </TitlesOfParts>
  <Company>NIST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Elham Tabassi</dc:creator>
  <cp:lastModifiedBy>George Quinn</cp:lastModifiedBy>
  <cp:revision>153</cp:revision>
  <cp:lastPrinted>2012-05-29T15:28:03Z</cp:lastPrinted>
  <dcterms:created xsi:type="dcterms:W3CDTF">2012-05-02T13:30:56Z</dcterms:created>
  <dcterms:modified xsi:type="dcterms:W3CDTF">2014-06-12T18:34:02Z</dcterms:modified>
</cp:coreProperties>
</file>