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18"/>
  </p:notesMasterIdLst>
  <p:sldIdLst>
    <p:sldId id="676" r:id="rId6"/>
    <p:sldId id="2147482131" r:id="rId7"/>
    <p:sldId id="675" r:id="rId8"/>
    <p:sldId id="2147482084" r:id="rId9"/>
    <p:sldId id="2147482132" r:id="rId10"/>
    <p:sldId id="2147482125" r:id="rId11"/>
    <p:sldId id="2147482118" r:id="rId12"/>
    <p:sldId id="2147482133" r:id="rId13"/>
    <p:sldId id="2147482130" r:id="rId14"/>
    <p:sldId id="2147482117" r:id="rId15"/>
    <p:sldId id="2147482121" r:id="rId16"/>
    <p:sldId id="21474820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CAT Slides" id="{79C28147-DF57-EE43-8FCA-8A39E783CEDB}">
          <p14:sldIdLst>
            <p14:sldId id="676"/>
            <p14:sldId id="2147482131"/>
            <p14:sldId id="675"/>
            <p14:sldId id="2147482084"/>
            <p14:sldId id="2147482132"/>
            <p14:sldId id="2147482125"/>
            <p14:sldId id="2147482118"/>
            <p14:sldId id="2147482133"/>
            <p14:sldId id="2147482130"/>
            <p14:sldId id="2147482117"/>
            <p14:sldId id="2147482121"/>
            <p14:sldId id="21474820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FCF183-A6DB-38B4-1321-3CCF3982B1CB}" name="Buchanan, Kerrianne E. (Fed)" initials="" userId="S::kem@NIST.GOV::14717bf2-77b8-4959-bcdc-8abf51727e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6082"/>
    <a:srgbClr val="073258"/>
    <a:srgbClr val="96A1B8"/>
    <a:srgbClr val="857E7B"/>
    <a:srgbClr val="8CC7A1"/>
    <a:srgbClr val="9FB1BC"/>
    <a:srgbClr val="6E8898"/>
    <a:srgbClr val="89B0AE"/>
    <a:srgbClr val="A4C3B2"/>
    <a:srgbClr val="90A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5"/>
    <p:restoredTop sz="95659"/>
  </p:normalViewPr>
  <p:slideViewPr>
    <p:cSldViewPr snapToGrid="0">
      <p:cViewPr varScale="1">
        <p:scale>
          <a:sx n="37" d="100"/>
          <a:sy n="37" d="100"/>
        </p:scale>
        <p:origin x="22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F68B23-B906-8E44-8BB0-EE39B156830D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E7D111-AF1E-CD44-9221-F9A97DB20378}">
      <dgm:prSet phldrT="[Text]"/>
      <dgm:spPr>
        <a:solidFill>
          <a:srgbClr val="073258"/>
        </a:solidFill>
      </dgm:spPr>
      <dgm:t>
        <a:bodyPr/>
        <a:lstStyle/>
        <a:p>
          <a:r>
            <a:rPr lang="en-US" b="1" i="0"/>
            <a:t>Preventing Misuse of Dual-Use Foundation Models </a:t>
          </a:r>
          <a:r>
            <a:rPr lang="en-US" b="0" i="0"/>
            <a:t>(NIST AI 800-1)</a:t>
          </a:r>
          <a:endParaRPr lang="en-US" b="0"/>
        </a:p>
      </dgm:t>
    </dgm:pt>
    <dgm:pt modelId="{7B69CB96-C6BF-004B-BDBC-12751B594F86}" type="parTrans" cxnId="{FCEE236C-49D0-3E48-8CEE-C5D19110D54F}">
      <dgm:prSet/>
      <dgm:spPr/>
      <dgm:t>
        <a:bodyPr/>
        <a:lstStyle/>
        <a:p>
          <a:endParaRPr lang="en-US"/>
        </a:p>
      </dgm:t>
    </dgm:pt>
    <dgm:pt modelId="{3894A0A8-37CC-D944-A8DA-F7ED5E3D93E9}" type="sibTrans" cxnId="{FCEE236C-49D0-3E48-8CEE-C5D19110D54F}">
      <dgm:prSet/>
      <dgm:spPr/>
      <dgm:t>
        <a:bodyPr/>
        <a:lstStyle/>
        <a:p>
          <a:endParaRPr lang="en-US"/>
        </a:p>
      </dgm:t>
    </dgm:pt>
    <dgm:pt modelId="{896C2ACB-A07C-1F48-9A03-0D115E913798}">
      <dgm:prSet phldrT="[Text]"/>
      <dgm:spPr>
        <a:solidFill>
          <a:srgbClr val="073258"/>
        </a:solidFill>
      </dgm:spPr>
      <dgm:t>
        <a:bodyPr/>
        <a:lstStyle/>
        <a:p>
          <a:r>
            <a:rPr lang="en-US" b="1" i="0"/>
            <a:t>Testing How AI System Models Respond to Attacks </a:t>
          </a:r>
          <a:r>
            <a:rPr lang="en-US" b="0" i="0"/>
            <a:t>(</a:t>
          </a:r>
          <a:r>
            <a:rPr lang="en-US" b="0" i="0" err="1"/>
            <a:t>Dioptra</a:t>
          </a:r>
          <a:r>
            <a:rPr lang="en-US" b="0" i="0"/>
            <a:t> open-source software)</a:t>
          </a:r>
          <a:endParaRPr lang="en-US" b="0"/>
        </a:p>
      </dgm:t>
    </dgm:pt>
    <dgm:pt modelId="{90171F09-3214-6B4F-B8E2-2320EDC33B57}" type="parTrans" cxnId="{30F89191-7454-A442-A416-F1F353D7C2EE}">
      <dgm:prSet/>
      <dgm:spPr/>
      <dgm:t>
        <a:bodyPr/>
        <a:lstStyle/>
        <a:p>
          <a:endParaRPr lang="en-US"/>
        </a:p>
      </dgm:t>
    </dgm:pt>
    <dgm:pt modelId="{C5F21371-7655-354B-AC53-7879EBCBD373}" type="sibTrans" cxnId="{30F89191-7454-A442-A416-F1F353D7C2EE}">
      <dgm:prSet/>
      <dgm:spPr/>
      <dgm:t>
        <a:bodyPr/>
        <a:lstStyle/>
        <a:p>
          <a:endParaRPr lang="en-US"/>
        </a:p>
      </dgm:t>
    </dgm:pt>
    <dgm:pt modelId="{C6800688-29BF-8043-8648-4C96C674A994}">
      <dgm:prSet phldrT="[Text]"/>
      <dgm:spPr>
        <a:solidFill>
          <a:srgbClr val="073258"/>
        </a:solidFill>
      </dgm:spPr>
      <dgm:t>
        <a:bodyPr/>
        <a:lstStyle/>
        <a:p>
          <a:r>
            <a:rPr lang="en-US" b="1" i="0"/>
            <a:t>Mitigating the Risks of Generative AI </a:t>
          </a:r>
          <a:r>
            <a:rPr lang="en-US" b="0" i="0"/>
            <a:t>(NIST AI 600-1)</a:t>
          </a:r>
          <a:endParaRPr lang="en-US" b="0"/>
        </a:p>
      </dgm:t>
    </dgm:pt>
    <dgm:pt modelId="{71BFF43A-D2A1-784E-AEF6-2C513874254E}" type="parTrans" cxnId="{6CE1A9F4-0C50-5545-8EFB-BB1A4F72E766}">
      <dgm:prSet/>
      <dgm:spPr/>
      <dgm:t>
        <a:bodyPr/>
        <a:lstStyle/>
        <a:p>
          <a:endParaRPr lang="en-US"/>
        </a:p>
      </dgm:t>
    </dgm:pt>
    <dgm:pt modelId="{5556B0BE-4FA8-BA4A-8AA4-5FFB68BD26D8}" type="sibTrans" cxnId="{6CE1A9F4-0C50-5545-8EFB-BB1A4F72E766}">
      <dgm:prSet/>
      <dgm:spPr/>
      <dgm:t>
        <a:bodyPr/>
        <a:lstStyle/>
        <a:p>
          <a:endParaRPr lang="en-US"/>
        </a:p>
      </dgm:t>
    </dgm:pt>
    <dgm:pt modelId="{6FB84BC6-F9C6-0C40-8E5A-1FF84AB1E71C}">
      <dgm:prSet/>
      <dgm:spPr>
        <a:solidFill>
          <a:srgbClr val="073258"/>
        </a:solidFill>
      </dgm:spPr>
      <dgm:t>
        <a:bodyPr/>
        <a:lstStyle/>
        <a:p>
          <a:r>
            <a:rPr lang="en-US" b="1" i="0"/>
            <a:t>Reducing Threats to the Data Used to Train AI Systems </a:t>
          </a:r>
          <a:r>
            <a:rPr lang="en-US" b="0" i="0"/>
            <a:t>(NIST SP 800-218A)</a:t>
          </a:r>
          <a:endParaRPr lang="en-US" b="0"/>
        </a:p>
      </dgm:t>
    </dgm:pt>
    <dgm:pt modelId="{A0BFF777-8D17-F046-A5B8-7D2D903D4F90}" type="parTrans" cxnId="{726C3082-6BC4-044C-BF1F-BC1BE8F669FE}">
      <dgm:prSet/>
      <dgm:spPr/>
      <dgm:t>
        <a:bodyPr/>
        <a:lstStyle/>
        <a:p>
          <a:endParaRPr lang="en-US"/>
        </a:p>
      </dgm:t>
    </dgm:pt>
    <dgm:pt modelId="{A28DC866-A4AB-FD4A-A088-8CBB91D2D101}" type="sibTrans" cxnId="{726C3082-6BC4-044C-BF1F-BC1BE8F669FE}">
      <dgm:prSet/>
      <dgm:spPr/>
      <dgm:t>
        <a:bodyPr/>
        <a:lstStyle/>
        <a:p>
          <a:endParaRPr lang="en-US"/>
        </a:p>
      </dgm:t>
    </dgm:pt>
    <dgm:pt modelId="{E8C57C97-BC67-D841-9E6A-B7F9F6F18949}">
      <dgm:prSet/>
      <dgm:spPr>
        <a:solidFill>
          <a:srgbClr val="073258"/>
        </a:solidFill>
      </dgm:spPr>
      <dgm:t>
        <a:bodyPr/>
        <a:lstStyle/>
        <a:p>
          <a:r>
            <a:rPr lang="en-US" b="1" i="0"/>
            <a:t>Global Engagement on AI Standards </a:t>
          </a:r>
          <a:r>
            <a:rPr lang="en-US" b="0" i="0"/>
            <a:t>(NIST AI 100-5)</a:t>
          </a:r>
          <a:endParaRPr lang="en-US" b="0"/>
        </a:p>
      </dgm:t>
    </dgm:pt>
    <dgm:pt modelId="{517F83DF-3A82-6340-B626-1DA374D96910}" type="parTrans" cxnId="{D2C340E6-390D-EA47-B037-BEDB2120CA92}">
      <dgm:prSet/>
      <dgm:spPr/>
      <dgm:t>
        <a:bodyPr/>
        <a:lstStyle/>
        <a:p>
          <a:endParaRPr lang="en-US"/>
        </a:p>
      </dgm:t>
    </dgm:pt>
    <dgm:pt modelId="{F7EDA53B-BAA2-974F-8650-A26A4B0C24B8}" type="sibTrans" cxnId="{D2C340E6-390D-EA47-B037-BEDB2120CA92}">
      <dgm:prSet/>
      <dgm:spPr/>
      <dgm:t>
        <a:bodyPr/>
        <a:lstStyle/>
        <a:p>
          <a:endParaRPr lang="en-US"/>
        </a:p>
      </dgm:t>
    </dgm:pt>
    <dgm:pt modelId="{BA257A82-9DBB-0642-BB4B-0347B1042876}" type="pres">
      <dgm:prSet presAssocID="{ABF68B23-B906-8E44-8BB0-EE39B156830D}" presName="Name0" presStyleCnt="0">
        <dgm:presLayoutVars>
          <dgm:chMax val="7"/>
          <dgm:chPref val="7"/>
          <dgm:dir/>
        </dgm:presLayoutVars>
      </dgm:prSet>
      <dgm:spPr/>
    </dgm:pt>
    <dgm:pt modelId="{62331844-1557-2A4E-98D7-DB6BD3B19C93}" type="pres">
      <dgm:prSet presAssocID="{ABF68B23-B906-8E44-8BB0-EE39B156830D}" presName="Name1" presStyleCnt="0"/>
      <dgm:spPr/>
    </dgm:pt>
    <dgm:pt modelId="{633FE91E-59A5-064F-8881-E3F23F08EA81}" type="pres">
      <dgm:prSet presAssocID="{ABF68B23-B906-8E44-8BB0-EE39B156830D}" presName="cycle" presStyleCnt="0"/>
      <dgm:spPr/>
    </dgm:pt>
    <dgm:pt modelId="{5612E87D-0E00-7648-87EC-75080AB030FA}" type="pres">
      <dgm:prSet presAssocID="{ABF68B23-B906-8E44-8BB0-EE39B156830D}" presName="srcNode" presStyleLbl="node1" presStyleIdx="0" presStyleCnt="5"/>
      <dgm:spPr/>
    </dgm:pt>
    <dgm:pt modelId="{6AF6F778-46AF-C147-BFD8-1E65B4EDD890}" type="pres">
      <dgm:prSet presAssocID="{ABF68B23-B906-8E44-8BB0-EE39B156830D}" presName="conn" presStyleLbl="parChTrans1D2" presStyleIdx="0" presStyleCnt="1"/>
      <dgm:spPr/>
    </dgm:pt>
    <dgm:pt modelId="{59C57EA8-87E0-F448-B480-46366CF52262}" type="pres">
      <dgm:prSet presAssocID="{ABF68B23-B906-8E44-8BB0-EE39B156830D}" presName="extraNode" presStyleLbl="node1" presStyleIdx="0" presStyleCnt="5"/>
      <dgm:spPr/>
    </dgm:pt>
    <dgm:pt modelId="{6B42584E-9C63-5D4B-8920-9715F8B4B0BB}" type="pres">
      <dgm:prSet presAssocID="{ABF68B23-B906-8E44-8BB0-EE39B156830D}" presName="dstNode" presStyleLbl="node1" presStyleIdx="0" presStyleCnt="5"/>
      <dgm:spPr/>
    </dgm:pt>
    <dgm:pt modelId="{D6DE7663-F8F4-6B4E-8792-D92883FF0752}" type="pres">
      <dgm:prSet presAssocID="{A7E7D111-AF1E-CD44-9221-F9A97DB20378}" presName="text_1" presStyleLbl="node1" presStyleIdx="0" presStyleCnt="5">
        <dgm:presLayoutVars>
          <dgm:bulletEnabled val="1"/>
        </dgm:presLayoutVars>
      </dgm:prSet>
      <dgm:spPr/>
    </dgm:pt>
    <dgm:pt modelId="{B1E62C42-DFFB-C249-85EF-B716B0A4047B}" type="pres">
      <dgm:prSet presAssocID="{A7E7D111-AF1E-CD44-9221-F9A97DB20378}" presName="accent_1" presStyleCnt="0"/>
      <dgm:spPr/>
    </dgm:pt>
    <dgm:pt modelId="{2CC7A2D4-3F49-EB40-92EF-E8AE705142D1}" type="pres">
      <dgm:prSet presAssocID="{A7E7D111-AF1E-CD44-9221-F9A97DB20378}" presName="accentRepeatNode" presStyleLbl="solidFgAcc1" presStyleIdx="0" presStyleCnt="5"/>
      <dgm:spPr/>
    </dgm:pt>
    <dgm:pt modelId="{20AB72A3-3E71-924C-B184-359302D90164}" type="pres">
      <dgm:prSet presAssocID="{896C2ACB-A07C-1F48-9A03-0D115E913798}" presName="text_2" presStyleLbl="node1" presStyleIdx="1" presStyleCnt="5">
        <dgm:presLayoutVars>
          <dgm:bulletEnabled val="1"/>
        </dgm:presLayoutVars>
      </dgm:prSet>
      <dgm:spPr/>
    </dgm:pt>
    <dgm:pt modelId="{E4BE91C5-0F44-C645-B954-B1B2FC612C65}" type="pres">
      <dgm:prSet presAssocID="{896C2ACB-A07C-1F48-9A03-0D115E913798}" presName="accent_2" presStyleCnt="0"/>
      <dgm:spPr/>
    </dgm:pt>
    <dgm:pt modelId="{1D55D55A-1491-2846-941A-61D902C83376}" type="pres">
      <dgm:prSet presAssocID="{896C2ACB-A07C-1F48-9A03-0D115E913798}" presName="accentRepeatNode" presStyleLbl="solidFgAcc1" presStyleIdx="1" presStyleCnt="5"/>
      <dgm:spPr/>
    </dgm:pt>
    <dgm:pt modelId="{9C83062F-82A4-C141-ABBF-C2425609ADE6}" type="pres">
      <dgm:prSet presAssocID="{C6800688-29BF-8043-8648-4C96C674A994}" presName="text_3" presStyleLbl="node1" presStyleIdx="2" presStyleCnt="5">
        <dgm:presLayoutVars>
          <dgm:bulletEnabled val="1"/>
        </dgm:presLayoutVars>
      </dgm:prSet>
      <dgm:spPr/>
    </dgm:pt>
    <dgm:pt modelId="{F56B51C7-D7B7-0B46-8C26-797F3F0B0ADF}" type="pres">
      <dgm:prSet presAssocID="{C6800688-29BF-8043-8648-4C96C674A994}" presName="accent_3" presStyleCnt="0"/>
      <dgm:spPr/>
    </dgm:pt>
    <dgm:pt modelId="{D539707B-5104-744D-9949-C9C1F41E0B4A}" type="pres">
      <dgm:prSet presAssocID="{C6800688-29BF-8043-8648-4C96C674A994}" presName="accentRepeatNode" presStyleLbl="solidFgAcc1" presStyleIdx="2" presStyleCnt="5"/>
      <dgm:spPr/>
    </dgm:pt>
    <dgm:pt modelId="{FFD54A96-4214-5C42-9D4D-F5406648A3E1}" type="pres">
      <dgm:prSet presAssocID="{6FB84BC6-F9C6-0C40-8E5A-1FF84AB1E71C}" presName="text_4" presStyleLbl="node1" presStyleIdx="3" presStyleCnt="5">
        <dgm:presLayoutVars>
          <dgm:bulletEnabled val="1"/>
        </dgm:presLayoutVars>
      </dgm:prSet>
      <dgm:spPr/>
    </dgm:pt>
    <dgm:pt modelId="{7C1BA3BE-A331-C24E-9D46-E9ADE6C0F498}" type="pres">
      <dgm:prSet presAssocID="{6FB84BC6-F9C6-0C40-8E5A-1FF84AB1E71C}" presName="accent_4" presStyleCnt="0"/>
      <dgm:spPr/>
    </dgm:pt>
    <dgm:pt modelId="{6FF6F781-B4D1-BD47-B5C4-714989538D7D}" type="pres">
      <dgm:prSet presAssocID="{6FB84BC6-F9C6-0C40-8E5A-1FF84AB1E71C}" presName="accentRepeatNode" presStyleLbl="solidFgAcc1" presStyleIdx="3" presStyleCnt="5"/>
      <dgm:spPr/>
    </dgm:pt>
    <dgm:pt modelId="{960D9F33-703B-3D41-BD06-D478F09C4033}" type="pres">
      <dgm:prSet presAssocID="{E8C57C97-BC67-D841-9E6A-B7F9F6F18949}" presName="text_5" presStyleLbl="node1" presStyleIdx="4" presStyleCnt="5">
        <dgm:presLayoutVars>
          <dgm:bulletEnabled val="1"/>
        </dgm:presLayoutVars>
      </dgm:prSet>
      <dgm:spPr/>
    </dgm:pt>
    <dgm:pt modelId="{DB2E6868-B644-5548-B094-FA587545760F}" type="pres">
      <dgm:prSet presAssocID="{E8C57C97-BC67-D841-9E6A-B7F9F6F18949}" presName="accent_5" presStyleCnt="0"/>
      <dgm:spPr/>
    </dgm:pt>
    <dgm:pt modelId="{B41C870C-8285-F240-9865-67362A368A24}" type="pres">
      <dgm:prSet presAssocID="{E8C57C97-BC67-D841-9E6A-B7F9F6F18949}" presName="accentRepeatNode" presStyleLbl="solidFgAcc1" presStyleIdx="4" presStyleCnt="5"/>
      <dgm:spPr/>
    </dgm:pt>
  </dgm:ptLst>
  <dgm:cxnLst>
    <dgm:cxn modelId="{FCD7790F-036D-3D48-B6CA-FCCC83C01278}" type="presOf" srcId="{A7E7D111-AF1E-CD44-9221-F9A97DB20378}" destId="{D6DE7663-F8F4-6B4E-8792-D92883FF0752}" srcOrd="0" destOrd="0" presId="urn:microsoft.com/office/officeart/2008/layout/VerticalCurvedList"/>
    <dgm:cxn modelId="{CF32E315-8390-3546-A294-BF16B86B802E}" type="presOf" srcId="{896C2ACB-A07C-1F48-9A03-0D115E913798}" destId="{20AB72A3-3E71-924C-B184-359302D90164}" srcOrd="0" destOrd="0" presId="urn:microsoft.com/office/officeart/2008/layout/VerticalCurvedList"/>
    <dgm:cxn modelId="{01D96F32-FCB4-6841-BF7D-1713D295B0BE}" type="presOf" srcId="{6FB84BC6-F9C6-0C40-8E5A-1FF84AB1E71C}" destId="{FFD54A96-4214-5C42-9D4D-F5406648A3E1}" srcOrd="0" destOrd="0" presId="urn:microsoft.com/office/officeart/2008/layout/VerticalCurvedList"/>
    <dgm:cxn modelId="{16A10769-8D34-FB4D-B748-C751BCF3DDFA}" type="presOf" srcId="{ABF68B23-B906-8E44-8BB0-EE39B156830D}" destId="{BA257A82-9DBB-0642-BB4B-0347B1042876}" srcOrd="0" destOrd="0" presId="urn:microsoft.com/office/officeart/2008/layout/VerticalCurvedList"/>
    <dgm:cxn modelId="{FCEE236C-49D0-3E48-8CEE-C5D19110D54F}" srcId="{ABF68B23-B906-8E44-8BB0-EE39B156830D}" destId="{A7E7D111-AF1E-CD44-9221-F9A97DB20378}" srcOrd="0" destOrd="0" parTransId="{7B69CB96-C6BF-004B-BDBC-12751B594F86}" sibTransId="{3894A0A8-37CC-D944-A8DA-F7ED5E3D93E9}"/>
    <dgm:cxn modelId="{726C3082-6BC4-044C-BF1F-BC1BE8F669FE}" srcId="{ABF68B23-B906-8E44-8BB0-EE39B156830D}" destId="{6FB84BC6-F9C6-0C40-8E5A-1FF84AB1E71C}" srcOrd="3" destOrd="0" parTransId="{A0BFF777-8D17-F046-A5B8-7D2D903D4F90}" sibTransId="{A28DC866-A4AB-FD4A-A088-8CBB91D2D101}"/>
    <dgm:cxn modelId="{30F89191-7454-A442-A416-F1F353D7C2EE}" srcId="{ABF68B23-B906-8E44-8BB0-EE39B156830D}" destId="{896C2ACB-A07C-1F48-9A03-0D115E913798}" srcOrd="1" destOrd="0" parTransId="{90171F09-3214-6B4F-B8E2-2320EDC33B57}" sibTransId="{C5F21371-7655-354B-AC53-7879EBCBD373}"/>
    <dgm:cxn modelId="{68F425B2-AEB4-F94C-86F2-2E160D58C7A6}" type="presOf" srcId="{C6800688-29BF-8043-8648-4C96C674A994}" destId="{9C83062F-82A4-C141-ABBF-C2425609ADE6}" srcOrd="0" destOrd="0" presId="urn:microsoft.com/office/officeart/2008/layout/VerticalCurvedList"/>
    <dgm:cxn modelId="{7FD9C1BE-A622-884C-B8DC-179300B0138B}" type="presOf" srcId="{E8C57C97-BC67-D841-9E6A-B7F9F6F18949}" destId="{960D9F33-703B-3D41-BD06-D478F09C4033}" srcOrd="0" destOrd="0" presId="urn:microsoft.com/office/officeart/2008/layout/VerticalCurvedList"/>
    <dgm:cxn modelId="{D2C340E6-390D-EA47-B037-BEDB2120CA92}" srcId="{ABF68B23-B906-8E44-8BB0-EE39B156830D}" destId="{E8C57C97-BC67-D841-9E6A-B7F9F6F18949}" srcOrd="4" destOrd="0" parTransId="{517F83DF-3A82-6340-B626-1DA374D96910}" sibTransId="{F7EDA53B-BAA2-974F-8650-A26A4B0C24B8}"/>
    <dgm:cxn modelId="{6CE1A9F4-0C50-5545-8EFB-BB1A4F72E766}" srcId="{ABF68B23-B906-8E44-8BB0-EE39B156830D}" destId="{C6800688-29BF-8043-8648-4C96C674A994}" srcOrd="2" destOrd="0" parTransId="{71BFF43A-D2A1-784E-AEF6-2C513874254E}" sibTransId="{5556B0BE-4FA8-BA4A-8AA4-5FFB68BD26D8}"/>
    <dgm:cxn modelId="{9699BFFF-4A81-C346-B8CE-D923FC3B33DC}" type="presOf" srcId="{3894A0A8-37CC-D944-A8DA-F7ED5E3D93E9}" destId="{6AF6F778-46AF-C147-BFD8-1E65B4EDD890}" srcOrd="0" destOrd="0" presId="urn:microsoft.com/office/officeart/2008/layout/VerticalCurvedList"/>
    <dgm:cxn modelId="{90D4BEB1-9048-B84A-961F-6F936E42BD84}" type="presParOf" srcId="{BA257A82-9DBB-0642-BB4B-0347B1042876}" destId="{62331844-1557-2A4E-98D7-DB6BD3B19C93}" srcOrd="0" destOrd="0" presId="urn:microsoft.com/office/officeart/2008/layout/VerticalCurvedList"/>
    <dgm:cxn modelId="{4FBC8975-7CFC-3445-B5C0-971C433E8E7D}" type="presParOf" srcId="{62331844-1557-2A4E-98D7-DB6BD3B19C93}" destId="{633FE91E-59A5-064F-8881-E3F23F08EA81}" srcOrd="0" destOrd="0" presId="urn:microsoft.com/office/officeart/2008/layout/VerticalCurvedList"/>
    <dgm:cxn modelId="{E06DCFF1-42F8-384C-8AD1-DBC1CCEC5191}" type="presParOf" srcId="{633FE91E-59A5-064F-8881-E3F23F08EA81}" destId="{5612E87D-0E00-7648-87EC-75080AB030FA}" srcOrd="0" destOrd="0" presId="urn:microsoft.com/office/officeart/2008/layout/VerticalCurvedList"/>
    <dgm:cxn modelId="{DFD98449-E917-2145-9B81-B32062F82074}" type="presParOf" srcId="{633FE91E-59A5-064F-8881-E3F23F08EA81}" destId="{6AF6F778-46AF-C147-BFD8-1E65B4EDD890}" srcOrd="1" destOrd="0" presId="urn:microsoft.com/office/officeart/2008/layout/VerticalCurvedList"/>
    <dgm:cxn modelId="{AAFCD17A-76A7-894D-85B4-0DB551205A78}" type="presParOf" srcId="{633FE91E-59A5-064F-8881-E3F23F08EA81}" destId="{59C57EA8-87E0-F448-B480-46366CF52262}" srcOrd="2" destOrd="0" presId="urn:microsoft.com/office/officeart/2008/layout/VerticalCurvedList"/>
    <dgm:cxn modelId="{9C056E6E-D89A-644C-80DB-E84C15191FE5}" type="presParOf" srcId="{633FE91E-59A5-064F-8881-E3F23F08EA81}" destId="{6B42584E-9C63-5D4B-8920-9715F8B4B0BB}" srcOrd="3" destOrd="0" presId="urn:microsoft.com/office/officeart/2008/layout/VerticalCurvedList"/>
    <dgm:cxn modelId="{EED664DD-2CF9-A340-BC0E-FF50A83E7379}" type="presParOf" srcId="{62331844-1557-2A4E-98D7-DB6BD3B19C93}" destId="{D6DE7663-F8F4-6B4E-8792-D92883FF0752}" srcOrd="1" destOrd="0" presId="urn:microsoft.com/office/officeart/2008/layout/VerticalCurvedList"/>
    <dgm:cxn modelId="{F633457B-C20C-6649-B774-DC223E473504}" type="presParOf" srcId="{62331844-1557-2A4E-98D7-DB6BD3B19C93}" destId="{B1E62C42-DFFB-C249-85EF-B716B0A4047B}" srcOrd="2" destOrd="0" presId="urn:microsoft.com/office/officeart/2008/layout/VerticalCurvedList"/>
    <dgm:cxn modelId="{2E6A4787-59BD-324F-9563-E4FD97A7DC91}" type="presParOf" srcId="{B1E62C42-DFFB-C249-85EF-B716B0A4047B}" destId="{2CC7A2D4-3F49-EB40-92EF-E8AE705142D1}" srcOrd="0" destOrd="0" presId="urn:microsoft.com/office/officeart/2008/layout/VerticalCurvedList"/>
    <dgm:cxn modelId="{A9533ECD-FC5F-C74B-9CEB-8C452EE77C52}" type="presParOf" srcId="{62331844-1557-2A4E-98D7-DB6BD3B19C93}" destId="{20AB72A3-3E71-924C-B184-359302D90164}" srcOrd="3" destOrd="0" presId="urn:microsoft.com/office/officeart/2008/layout/VerticalCurvedList"/>
    <dgm:cxn modelId="{B7D6EA95-9783-6E49-8BDB-7676C048178A}" type="presParOf" srcId="{62331844-1557-2A4E-98D7-DB6BD3B19C93}" destId="{E4BE91C5-0F44-C645-B954-B1B2FC612C65}" srcOrd="4" destOrd="0" presId="urn:microsoft.com/office/officeart/2008/layout/VerticalCurvedList"/>
    <dgm:cxn modelId="{70FCA65E-22F5-DB42-8947-FAE5194CFF97}" type="presParOf" srcId="{E4BE91C5-0F44-C645-B954-B1B2FC612C65}" destId="{1D55D55A-1491-2846-941A-61D902C83376}" srcOrd="0" destOrd="0" presId="urn:microsoft.com/office/officeart/2008/layout/VerticalCurvedList"/>
    <dgm:cxn modelId="{CBC49581-EE71-564E-9855-B888FDC2A52B}" type="presParOf" srcId="{62331844-1557-2A4E-98D7-DB6BD3B19C93}" destId="{9C83062F-82A4-C141-ABBF-C2425609ADE6}" srcOrd="5" destOrd="0" presId="urn:microsoft.com/office/officeart/2008/layout/VerticalCurvedList"/>
    <dgm:cxn modelId="{2610C626-C0D9-F84F-BF01-615547E9AFEC}" type="presParOf" srcId="{62331844-1557-2A4E-98D7-DB6BD3B19C93}" destId="{F56B51C7-D7B7-0B46-8C26-797F3F0B0ADF}" srcOrd="6" destOrd="0" presId="urn:microsoft.com/office/officeart/2008/layout/VerticalCurvedList"/>
    <dgm:cxn modelId="{107200BA-8FA7-2C4B-8870-4EFB5BFA78C8}" type="presParOf" srcId="{F56B51C7-D7B7-0B46-8C26-797F3F0B0ADF}" destId="{D539707B-5104-744D-9949-C9C1F41E0B4A}" srcOrd="0" destOrd="0" presId="urn:microsoft.com/office/officeart/2008/layout/VerticalCurvedList"/>
    <dgm:cxn modelId="{A0786E2A-F1C3-A843-898B-95089A5B3478}" type="presParOf" srcId="{62331844-1557-2A4E-98D7-DB6BD3B19C93}" destId="{FFD54A96-4214-5C42-9D4D-F5406648A3E1}" srcOrd="7" destOrd="0" presId="urn:microsoft.com/office/officeart/2008/layout/VerticalCurvedList"/>
    <dgm:cxn modelId="{F2E485FF-3FA7-E247-9D3D-915B84FC6F53}" type="presParOf" srcId="{62331844-1557-2A4E-98D7-DB6BD3B19C93}" destId="{7C1BA3BE-A331-C24E-9D46-E9ADE6C0F498}" srcOrd="8" destOrd="0" presId="urn:microsoft.com/office/officeart/2008/layout/VerticalCurvedList"/>
    <dgm:cxn modelId="{EF18BA9C-9C30-634D-B6E0-D37F4A7789C0}" type="presParOf" srcId="{7C1BA3BE-A331-C24E-9D46-E9ADE6C0F498}" destId="{6FF6F781-B4D1-BD47-B5C4-714989538D7D}" srcOrd="0" destOrd="0" presId="urn:microsoft.com/office/officeart/2008/layout/VerticalCurvedList"/>
    <dgm:cxn modelId="{3AE31516-5E67-6946-869E-F74A6545D663}" type="presParOf" srcId="{62331844-1557-2A4E-98D7-DB6BD3B19C93}" destId="{960D9F33-703B-3D41-BD06-D478F09C4033}" srcOrd="9" destOrd="0" presId="urn:microsoft.com/office/officeart/2008/layout/VerticalCurvedList"/>
    <dgm:cxn modelId="{FEF51AFD-4695-0943-A8C5-23013C7084AD}" type="presParOf" srcId="{62331844-1557-2A4E-98D7-DB6BD3B19C93}" destId="{DB2E6868-B644-5548-B094-FA587545760F}" srcOrd="10" destOrd="0" presId="urn:microsoft.com/office/officeart/2008/layout/VerticalCurvedList"/>
    <dgm:cxn modelId="{1C7FC78E-5EB1-9444-BB2B-EB8669C76C07}" type="presParOf" srcId="{DB2E6868-B644-5548-B094-FA587545760F}" destId="{B41C870C-8285-F240-9865-67362A368A24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F68B23-B906-8E44-8BB0-EE39B156830D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E7D111-AF1E-CD44-9221-F9A97DB20378}">
      <dgm:prSet phldrT="[Text]"/>
      <dgm:spPr>
        <a:solidFill>
          <a:srgbClr val="136082"/>
        </a:solidFill>
      </dgm:spPr>
      <dgm:t>
        <a:bodyPr/>
        <a:lstStyle/>
        <a:p>
          <a:r>
            <a:rPr lang="en-US" b="0" dirty="0"/>
            <a:t>Serve as the primary point of contact with the private sector for testing frontier AI models and communicating risk mitigation measures.</a:t>
          </a:r>
        </a:p>
      </dgm:t>
    </dgm:pt>
    <dgm:pt modelId="{7B69CB96-C6BF-004B-BDBC-12751B594F86}" type="parTrans" cxnId="{FCEE236C-49D0-3E48-8CEE-C5D19110D54F}">
      <dgm:prSet/>
      <dgm:spPr/>
      <dgm:t>
        <a:bodyPr/>
        <a:lstStyle/>
        <a:p>
          <a:endParaRPr lang="en-US"/>
        </a:p>
      </dgm:t>
    </dgm:pt>
    <dgm:pt modelId="{3894A0A8-37CC-D944-A8DA-F7ED5E3D93E9}" type="sibTrans" cxnId="{FCEE236C-49D0-3E48-8CEE-C5D19110D54F}">
      <dgm:prSet/>
      <dgm:spPr/>
      <dgm:t>
        <a:bodyPr/>
        <a:lstStyle/>
        <a:p>
          <a:endParaRPr lang="en-US"/>
        </a:p>
      </dgm:t>
    </dgm:pt>
    <dgm:pt modelId="{896C2ACB-A07C-1F48-9A03-0D115E913798}">
      <dgm:prSet phldrT="[Text]"/>
      <dgm:spPr>
        <a:solidFill>
          <a:srgbClr val="136082"/>
        </a:solidFill>
      </dgm:spPr>
      <dgm:t>
        <a:bodyPr/>
        <a:lstStyle/>
        <a:p>
          <a:r>
            <a:rPr lang="en-US" b="0" dirty="0"/>
            <a:t>Coordinate with other agencies on classified CBRN testing.</a:t>
          </a:r>
        </a:p>
      </dgm:t>
    </dgm:pt>
    <dgm:pt modelId="{90171F09-3214-6B4F-B8E2-2320EDC33B57}" type="parTrans" cxnId="{30F89191-7454-A442-A416-F1F353D7C2EE}">
      <dgm:prSet/>
      <dgm:spPr/>
      <dgm:t>
        <a:bodyPr/>
        <a:lstStyle/>
        <a:p>
          <a:endParaRPr lang="en-US"/>
        </a:p>
      </dgm:t>
    </dgm:pt>
    <dgm:pt modelId="{C5F21371-7655-354B-AC53-7879EBCBD373}" type="sibTrans" cxnId="{30F89191-7454-A442-A416-F1F353D7C2EE}">
      <dgm:prSet/>
      <dgm:spPr/>
      <dgm:t>
        <a:bodyPr/>
        <a:lstStyle/>
        <a:p>
          <a:endParaRPr lang="en-US"/>
        </a:p>
      </dgm:t>
    </dgm:pt>
    <dgm:pt modelId="{C6800688-29BF-8043-8648-4C96C674A994}">
      <dgm:prSet phldrT="[Text]"/>
      <dgm:spPr>
        <a:solidFill>
          <a:srgbClr val="136082"/>
        </a:solidFill>
      </dgm:spPr>
      <dgm:t>
        <a:bodyPr/>
        <a:lstStyle/>
        <a:p>
          <a:r>
            <a:rPr lang="en-US" b="0" dirty="0"/>
            <a:t>Test</a:t>
          </a:r>
          <a:r>
            <a:rPr lang="en-US" b="0" baseline="0" dirty="0"/>
            <a:t> at least two frontier models pre-deployment (within 180 days)</a:t>
          </a:r>
          <a:endParaRPr lang="en-US" b="0" dirty="0"/>
        </a:p>
      </dgm:t>
    </dgm:pt>
    <dgm:pt modelId="{71BFF43A-D2A1-784E-AEF6-2C513874254E}" type="parTrans" cxnId="{6CE1A9F4-0C50-5545-8EFB-BB1A4F72E766}">
      <dgm:prSet/>
      <dgm:spPr/>
      <dgm:t>
        <a:bodyPr/>
        <a:lstStyle/>
        <a:p>
          <a:endParaRPr lang="en-US"/>
        </a:p>
      </dgm:t>
    </dgm:pt>
    <dgm:pt modelId="{5556B0BE-4FA8-BA4A-8AA4-5FFB68BD26D8}" type="sibTrans" cxnId="{6CE1A9F4-0C50-5545-8EFB-BB1A4F72E766}">
      <dgm:prSet/>
      <dgm:spPr/>
      <dgm:t>
        <a:bodyPr/>
        <a:lstStyle/>
        <a:p>
          <a:endParaRPr lang="en-US"/>
        </a:p>
      </dgm:t>
    </dgm:pt>
    <dgm:pt modelId="{6FB84BC6-F9C6-0C40-8E5A-1FF84AB1E71C}">
      <dgm:prSet/>
      <dgm:spPr>
        <a:solidFill>
          <a:srgbClr val="136082"/>
        </a:solidFill>
      </dgm:spPr>
      <dgm:t>
        <a:bodyPr/>
        <a:lstStyle/>
        <a:p>
          <a:r>
            <a:rPr lang="en-US" dirty="0"/>
            <a:t>Issue detailed guidance for AI developers on how to evaluate and manage risks to safety, security, and trustworthiness (within 180 days)</a:t>
          </a:r>
          <a:endParaRPr lang="en-US" b="0" dirty="0"/>
        </a:p>
      </dgm:t>
    </dgm:pt>
    <dgm:pt modelId="{A0BFF777-8D17-F046-A5B8-7D2D903D4F90}" type="parTrans" cxnId="{726C3082-6BC4-044C-BF1F-BC1BE8F669FE}">
      <dgm:prSet/>
      <dgm:spPr/>
      <dgm:t>
        <a:bodyPr/>
        <a:lstStyle/>
        <a:p>
          <a:endParaRPr lang="en-US"/>
        </a:p>
      </dgm:t>
    </dgm:pt>
    <dgm:pt modelId="{A28DC866-A4AB-FD4A-A088-8CBB91D2D101}" type="sibTrans" cxnId="{726C3082-6BC4-044C-BF1F-BC1BE8F669FE}">
      <dgm:prSet/>
      <dgm:spPr/>
      <dgm:t>
        <a:bodyPr/>
        <a:lstStyle/>
        <a:p>
          <a:endParaRPr lang="en-US"/>
        </a:p>
      </dgm:t>
    </dgm:pt>
    <dgm:pt modelId="{E8C57C97-BC67-D841-9E6A-B7F9F6F18949}">
      <dgm:prSet/>
      <dgm:spPr>
        <a:solidFill>
          <a:srgbClr val="136082"/>
        </a:solidFill>
      </dgm:spPr>
      <dgm:t>
        <a:bodyPr/>
        <a:lstStyle/>
        <a:p>
          <a:r>
            <a:rPr lang="en-US" b="0" dirty="0"/>
            <a:t>Develop or recommend technical benchmarks for AI capabilities related to public safety or national security risks (within 180 days)</a:t>
          </a:r>
        </a:p>
      </dgm:t>
    </dgm:pt>
    <dgm:pt modelId="{517F83DF-3A82-6340-B626-1DA374D96910}" type="parTrans" cxnId="{D2C340E6-390D-EA47-B037-BEDB2120CA92}">
      <dgm:prSet/>
      <dgm:spPr/>
      <dgm:t>
        <a:bodyPr/>
        <a:lstStyle/>
        <a:p>
          <a:endParaRPr lang="en-US"/>
        </a:p>
      </dgm:t>
    </dgm:pt>
    <dgm:pt modelId="{F7EDA53B-BAA2-974F-8650-A26A4B0C24B8}" type="sibTrans" cxnId="{D2C340E6-390D-EA47-B037-BEDB2120CA92}">
      <dgm:prSet/>
      <dgm:spPr/>
      <dgm:t>
        <a:bodyPr/>
        <a:lstStyle/>
        <a:p>
          <a:endParaRPr lang="en-US"/>
        </a:p>
      </dgm:t>
    </dgm:pt>
    <dgm:pt modelId="{0508B9CA-A815-B741-90DB-6ACD7088C002}">
      <dgm:prSet/>
      <dgm:spPr/>
      <dgm:t>
        <a:bodyPr/>
        <a:lstStyle/>
        <a:p>
          <a:r>
            <a:rPr lang="en-US" dirty="0"/>
            <a:t>Coordinate with NSA/DOE on cyber, nuclear, and radiological test planning </a:t>
          </a:r>
        </a:p>
      </dgm:t>
    </dgm:pt>
    <dgm:pt modelId="{0B8D40E3-7BB6-C946-BA23-093C4000E8BB}" type="parTrans" cxnId="{B91FECAE-34B5-BF48-9E23-0AA14FEC4643}">
      <dgm:prSet/>
      <dgm:spPr/>
      <dgm:t>
        <a:bodyPr/>
        <a:lstStyle/>
        <a:p>
          <a:endParaRPr lang="en-US"/>
        </a:p>
      </dgm:t>
    </dgm:pt>
    <dgm:pt modelId="{DCFFD2D4-0652-F948-AACE-0AE69649F74B}" type="sibTrans" cxnId="{B91FECAE-34B5-BF48-9E23-0AA14FEC4643}">
      <dgm:prSet/>
      <dgm:spPr/>
      <dgm:t>
        <a:bodyPr/>
        <a:lstStyle/>
        <a:p>
          <a:endParaRPr lang="en-US"/>
        </a:p>
      </dgm:t>
    </dgm:pt>
    <dgm:pt modelId="{556656DA-BFED-0A4D-ACDA-DC44F85A3077}">
      <dgm:prSet/>
      <dgm:spPr/>
      <dgm:t>
        <a:bodyPr/>
        <a:lstStyle/>
        <a:p>
          <a:r>
            <a:rPr lang="en-US" dirty="0"/>
            <a:t>Submit the first annual report on AISI activities to APNSA (within 270 days)</a:t>
          </a:r>
        </a:p>
      </dgm:t>
    </dgm:pt>
    <dgm:pt modelId="{9BFD8C4C-5554-D24A-8D5B-8EE4C4EF3464}" type="parTrans" cxnId="{DCC6A334-2A44-3940-9EB3-8D46744A5E72}">
      <dgm:prSet/>
      <dgm:spPr/>
      <dgm:t>
        <a:bodyPr/>
        <a:lstStyle/>
        <a:p>
          <a:endParaRPr lang="en-US"/>
        </a:p>
      </dgm:t>
    </dgm:pt>
    <dgm:pt modelId="{8EDF4B29-E944-5741-A02C-7DC459CF9FF4}" type="sibTrans" cxnId="{DCC6A334-2A44-3940-9EB3-8D46744A5E72}">
      <dgm:prSet/>
      <dgm:spPr/>
      <dgm:t>
        <a:bodyPr/>
        <a:lstStyle/>
        <a:p>
          <a:endParaRPr lang="en-US"/>
        </a:p>
      </dgm:t>
    </dgm:pt>
    <dgm:pt modelId="{BA257A82-9DBB-0642-BB4B-0347B1042876}" type="pres">
      <dgm:prSet presAssocID="{ABF68B23-B906-8E44-8BB0-EE39B156830D}" presName="Name0" presStyleCnt="0">
        <dgm:presLayoutVars>
          <dgm:chMax val="7"/>
          <dgm:chPref val="7"/>
          <dgm:dir/>
        </dgm:presLayoutVars>
      </dgm:prSet>
      <dgm:spPr/>
    </dgm:pt>
    <dgm:pt modelId="{62331844-1557-2A4E-98D7-DB6BD3B19C93}" type="pres">
      <dgm:prSet presAssocID="{ABF68B23-B906-8E44-8BB0-EE39B156830D}" presName="Name1" presStyleCnt="0"/>
      <dgm:spPr/>
    </dgm:pt>
    <dgm:pt modelId="{633FE91E-59A5-064F-8881-E3F23F08EA81}" type="pres">
      <dgm:prSet presAssocID="{ABF68B23-B906-8E44-8BB0-EE39B156830D}" presName="cycle" presStyleCnt="0"/>
      <dgm:spPr/>
    </dgm:pt>
    <dgm:pt modelId="{5612E87D-0E00-7648-87EC-75080AB030FA}" type="pres">
      <dgm:prSet presAssocID="{ABF68B23-B906-8E44-8BB0-EE39B156830D}" presName="srcNode" presStyleLbl="node1" presStyleIdx="0" presStyleCnt="7"/>
      <dgm:spPr/>
    </dgm:pt>
    <dgm:pt modelId="{6AF6F778-46AF-C147-BFD8-1E65B4EDD890}" type="pres">
      <dgm:prSet presAssocID="{ABF68B23-B906-8E44-8BB0-EE39B156830D}" presName="conn" presStyleLbl="parChTrans1D2" presStyleIdx="0" presStyleCnt="1"/>
      <dgm:spPr/>
    </dgm:pt>
    <dgm:pt modelId="{59C57EA8-87E0-F448-B480-46366CF52262}" type="pres">
      <dgm:prSet presAssocID="{ABF68B23-B906-8E44-8BB0-EE39B156830D}" presName="extraNode" presStyleLbl="node1" presStyleIdx="0" presStyleCnt="7"/>
      <dgm:spPr/>
    </dgm:pt>
    <dgm:pt modelId="{6B42584E-9C63-5D4B-8920-9715F8B4B0BB}" type="pres">
      <dgm:prSet presAssocID="{ABF68B23-B906-8E44-8BB0-EE39B156830D}" presName="dstNode" presStyleLbl="node1" presStyleIdx="0" presStyleCnt="7"/>
      <dgm:spPr/>
    </dgm:pt>
    <dgm:pt modelId="{D6DE7663-F8F4-6B4E-8792-D92883FF0752}" type="pres">
      <dgm:prSet presAssocID="{A7E7D111-AF1E-CD44-9221-F9A97DB20378}" presName="text_1" presStyleLbl="node1" presStyleIdx="0" presStyleCnt="7">
        <dgm:presLayoutVars>
          <dgm:bulletEnabled val="1"/>
        </dgm:presLayoutVars>
      </dgm:prSet>
      <dgm:spPr/>
    </dgm:pt>
    <dgm:pt modelId="{B1E62C42-DFFB-C249-85EF-B716B0A4047B}" type="pres">
      <dgm:prSet presAssocID="{A7E7D111-AF1E-CD44-9221-F9A97DB20378}" presName="accent_1" presStyleCnt="0"/>
      <dgm:spPr/>
    </dgm:pt>
    <dgm:pt modelId="{2CC7A2D4-3F49-EB40-92EF-E8AE705142D1}" type="pres">
      <dgm:prSet presAssocID="{A7E7D111-AF1E-CD44-9221-F9A97DB20378}" presName="accentRepeatNode" presStyleLbl="solidFgAcc1" presStyleIdx="0" presStyleCnt="7"/>
      <dgm:spPr/>
    </dgm:pt>
    <dgm:pt modelId="{20AB72A3-3E71-924C-B184-359302D90164}" type="pres">
      <dgm:prSet presAssocID="{896C2ACB-A07C-1F48-9A03-0D115E913798}" presName="text_2" presStyleLbl="node1" presStyleIdx="1" presStyleCnt="7">
        <dgm:presLayoutVars>
          <dgm:bulletEnabled val="1"/>
        </dgm:presLayoutVars>
      </dgm:prSet>
      <dgm:spPr/>
    </dgm:pt>
    <dgm:pt modelId="{E4BE91C5-0F44-C645-B954-B1B2FC612C65}" type="pres">
      <dgm:prSet presAssocID="{896C2ACB-A07C-1F48-9A03-0D115E913798}" presName="accent_2" presStyleCnt="0"/>
      <dgm:spPr/>
    </dgm:pt>
    <dgm:pt modelId="{1D55D55A-1491-2846-941A-61D902C83376}" type="pres">
      <dgm:prSet presAssocID="{896C2ACB-A07C-1F48-9A03-0D115E913798}" presName="accentRepeatNode" presStyleLbl="solidFgAcc1" presStyleIdx="1" presStyleCnt="7"/>
      <dgm:spPr/>
    </dgm:pt>
    <dgm:pt modelId="{9C83062F-82A4-C141-ABBF-C2425609ADE6}" type="pres">
      <dgm:prSet presAssocID="{C6800688-29BF-8043-8648-4C96C674A994}" presName="text_3" presStyleLbl="node1" presStyleIdx="2" presStyleCnt="7">
        <dgm:presLayoutVars>
          <dgm:bulletEnabled val="1"/>
        </dgm:presLayoutVars>
      </dgm:prSet>
      <dgm:spPr/>
    </dgm:pt>
    <dgm:pt modelId="{F56B51C7-D7B7-0B46-8C26-797F3F0B0ADF}" type="pres">
      <dgm:prSet presAssocID="{C6800688-29BF-8043-8648-4C96C674A994}" presName="accent_3" presStyleCnt="0"/>
      <dgm:spPr/>
    </dgm:pt>
    <dgm:pt modelId="{D539707B-5104-744D-9949-C9C1F41E0B4A}" type="pres">
      <dgm:prSet presAssocID="{C6800688-29BF-8043-8648-4C96C674A994}" presName="accentRepeatNode" presStyleLbl="solidFgAcc1" presStyleIdx="2" presStyleCnt="7"/>
      <dgm:spPr/>
    </dgm:pt>
    <dgm:pt modelId="{FFD54A96-4214-5C42-9D4D-F5406648A3E1}" type="pres">
      <dgm:prSet presAssocID="{6FB84BC6-F9C6-0C40-8E5A-1FF84AB1E71C}" presName="text_4" presStyleLbl="node1" presStyleIdx="3" presStyleCnt="7">
        <dgm:presLayoutVars>
          <dgm:bulletEnabled val="1"/>
        </dgm:presLayoutVars>
      </dgm:prSet>
      <dgm:spPr/>
    </dgm:pt>
    <dgm:pt modelId="{7C1BA3BE-A331-C24E-9D46-E9ADE6C0F498}" type="pres">
      <dgm:prSet presAssocID="{6FB84BC6-F9C6-0C40-8E5A-1FF84AB1E71C}" presName="accent_4" presStyleCnt="0"/>
      <dgm:spPr/>
    </dgm:pt>
    <dgm:pt modelId="{6FF6F781-B4D1-BD47-B5C4-714989538D7D}" type="pres">
      <dgm:prSet presAssocID="{6FB84BC6-F9C6-0C40-8E5A-1FF84AB1E71C}" presName="accentRepeatNode" presStyleLbl="solidFgAcc1" presStyleIdx="3" presStyleCnt="7"/>
      <dgm:spPr/>
    </dgm:pt>
    <dgm:pt modelId="{960D9F33-703B-3D41-BD06-D478F09C4033}" type="pres">
      <dgm:prSet presAssocID="{E8C57C97-BC67-D841-9E6A-B7F9F6F18949}" presName="text_5" presStyleLbl="node1" presStyleIdx="4" presStyleCnt="7">
        <dgm:presLayoutVars>
          <dgm:bulletEnabled val="1"/>
        </dgm:presLayoutVars>
      </dgm:prSet>
      <dgm:spPr/>
    </dgm:pt>
    <dgm:pt modelId="{DB2E6868-B644-5548-B094-FA587545760F}" type="pres">
      <dgm:prSet presAssocID="{E8C57C97-BC67-D841-9E6A-B7F9F6F18949}" presName="accent_5" presStyleCnt="0"/>
      <dgm:spPr/>
    </dgm:pt>
    <dgm:pt modelId="{B41C870C-8285-F240-9865-67362A368A24}" type="pres">
      <dgm:prSet presAssocID="{E8C57C97-BC67-D841-9E6A-B7F9F6F18949}" presName="accentRepeatNode" presStyleLbl="solidFgAcc1" presStyleIdx="4" presStyleCnt="7"/>
      <dgm:spPr/>
    </dgm:pt>
    <dgm:pt modelId="{796E977B-3D06-4242-9B26-36267942D269}" type="pres">
      <dgm:prSet presAssocID="{0508B9CA-A815-B741-90DB-6ACD7088C002}" presName="text_6" presStyleLbl="node1" presStyleIdx="5" presStyleCnt="7">
        <dgm:presLayoutVars>
          <dgm:bulletEnabled val="1"/>
        </dgm:presLayoutVars>
      </dgm:prSet>
      <dgm:spPr/>
    </dgm:pt>
    <dgm:pt modelId="{EF2A8E05-B161-6841-8338-CB979E544FFB}" type="pres">
      <dgm:prSet presAssocID="{0508B9CA-A815-B741-90DB-6ACD7088C002}" presName="accent_6" presStyleCnt="0"/>
      <dgm:spPr/>
    </dgm:pt>
    <dgm:pt modelId="{EEA9C7F7-2B3F-BE4B-9688-C839E6BC903A}" type="pres">
      <dgm:prSet presAssocID="{0508B9CA-A815-B741-90DB-6ACD7088C002}" presName="accentRepeatNode" presStyleLbl="solidFgAcc1" presStyleIdx="5" presStyleCnt="7"/>
      <dgm:spPr/>
    </dgm:pt>
    <dgm:pt modelId="{D872A1A8-391E-8747-A601-B2DE2B8D77A2}" type="pres">
      <dgm:prSet presAssocID="{556656DA-BFED-0A4D-ACDA-DC44F85A3077}" presName="text_7" presStyleLbl="node1" presStyleIdx="6" presStyleCnt="7">
        <dgm:presLayoutVars>
          <dgm:bulletEnabled val="1"/>
        </dgm:presLayoutVars>
      </dgm:prSet>
      <dgm:spPr/>
    </dgm:pt>
    <dgm:pt modelId="{1329A10B-97B5-334A-B1B7-B022133598BC}" type="pres">
      <dgm:prSet presAssocID="{556656DA-BFED-0A4D-ACDA-DC44F85A3077}" presName="accent_7" presStyleCnt="0"/>
      <dgm:spPr/>
    </dgm:pt>
    <dgm:pt modelId="{5419408C-1041-EB4C-A5C1-AF8381D0646D}" type="pres">
      <dgm:prSet presAssocID="{556656DA-BFED-0A4D-ACDA-DC44F85A3077}" presName="accentRepeatNode" presStyleLbl="solidFgAcc1" presStyleIdx="6" presStyleCnt="7"/>
      <dgm:spPr/>
    </dgm:pt>
  </dgm:ptLst>
  <dgm:cxnLst>
    <dgm:cxn modelId="{FCD7790F-036D-3D48-B6CA-FCCC83C01278}" type="presOf" srcId="{A7E7D111-AF1E-CD44-9221-F9A97DB20378}" destId="{D6DE7663-F8F4-6B4E-8792-D92883FF0752}" srcOrd="0" destOrd="0" presId="urn:microsoft.com/office/officeart/2008/layout/VerticalCurvedList"/>
    <dgm:cxn modelId="{CF32E315-8390-3546-A294-BF16B86B802E}" type="presOf" srcId="{896C2ACB-A07C-1F48-9A03-0D115E913798}" destId="{20AB72A3-3E71-924C-B184-359302D90164}" srcOrd="0" destOrd="0" presId="urn:microsoft.com/office/officeart/2008/layout/VerticalCurvedList"/>
    <dgm:cxn modelId="{01D96F32-FCB4-6841-BF7D-1713D295B0BE}" type="presOf" srcId="{6FB84BC6-F9C6-0C40-8E5A-1FF84AB1E71C}" destId="{FFD54A96-4214-5C42-9D4D-F5406648A3E1}" srcOrd="0" destOrd="0" presId="urn:microsoft.com/office/officeart/2008/layout/VerticalCurvedList"/>
    <dgm:cxn modelId="{DCC6A334-2A44-3940-9EB3-8D46744A5E72}" srcId="{ABF68B23-B906-8E44-8BB0-EE39B156830D}" destId="{556656DA-BFED-0A4D-ACDA-DC44F85A3077}" srcOrd="6" destOrd="0" parTransId="{9BFD8C4C-5554-D24A-8D5B-8EE4C4EF3464}" sibTransId="{8EDF4B29-E944-5741-A02C-7DC459CF9FF4}"/>
    <dgm:cxn modelId="{16A10769-8D34-FB4D-B748-C751BCF3DDFA}" type="presOf" srcId="{ABF68B23-B906-8E44-8BB0-EE39B156830D}" destId="{BA257A82-9DBB-0642-BB4B-0347B1042876}" srcOrd="0" destOrd="0" presId="urn:microsoft.com/office/officeart/2008/layout/VerticalCurvedList"/>
    <dgm:cxn modelId="{FCEE236C-49D0-3E48-8CEE-C5D19110D54F}" srcId="{ABF68B23-B906-8E44-8BB0-EE39B156830D}" destId="{A7E7D111-AF1E-CD44-9221-F9A97DB20378}" srcOrd="0" destOrd="0" parTransId="{7B69CB96-C6BF-004B-BDBC-12751B594F86}" sibTransId="{3894A0A8-37CC-D944-A8DA-F7ED5E3D93E9}"/>
    <dgm:cxn modelId="{EAAF3471-253E-724A-AF51-8DA72B6C3EA3}" type="presOf" srcId="{0508B9CA-A815-B741-90DB-6ACD7088C002}" destId="{796E977B-3D06-4242-9B26-36267942D269}" srcOrd="0" destOrd="0" presId="urn:microsoft.com/office/officeart/2008/layout/VerticalCurvedList"/>
    <dgm:cxn modelId="{726C3082-6BC4-044C-BF1F-BC1BE8F669FE}" srcId="{ABF68B23-B906-8E44-8BB0-EE39B156830D}" destId="{6FB84BC6-F9C6-0C40-8E5A-1FF84AB1E71C}" srcOrd="3" destOrd="0" parTransId="{A0BFF777-8D17-F046-A5B8-7D2D903D4F90}" sibTransId="{A28DC866-A4AB-FD4A-A088-8CBB91D2D101}"/>
    <dgm:cxn modelId="{30F89191-7454-A442-A416-F1F353D7C2EE}" srcId="{ABF68B23-B906-8E44-8BB0-EE39B156830D}" destId="{896C2ACB-A07C-1F48-9A03-0D115E913798}" srcOrd="1" destOrd="0" parTransId="{90171F09-3214-6B4F-B8E2-2320EDC33B57}" sibTransId="{C5F21371-7655-354B-AC53-7879EBCBD373}"/>
    <dgm:cxn modelId="{B91FECAE-34B5-BF48-9E23-0AA14FEC4643}" srcId="{ABF68B23-B906-8E44-8BB0-EE39B156830D}" destId="{0508B9CA-A815-B741-90DB-6ACD7088C002}" srcOrd="5" destOrd="0" parTransId="{0B8D40E3-7BB6-C946-BA23-093C4000E8BB}" sibTransId="{DCFFD2D4-0652-F948-AACE-0AE69649F74B}"/>
    <dgm:cxn modelId="{68F425B2-AEB4-F94C-86F2-2E160D58C7A6}" type="presOf" srcId="{C6800688-29BF-8043-8648-4C96C674A994}" destId="{9C83062F-82A4-C141-ABBF-C2425609ADE6}" srcOrd="0" destOrd="0" presId="urn:microsoft.com/office/officeart/2008/layout/VerticalCurvedList"/>
    <dgm:cxn modelId="{7FD9C1BE-A622-884C-B8DC-179300B0138B}" type="presOf" srcId="{E8C57C97-BC67-D841-9E6A-B7F9F6F18949}" destId="{960D9F33-703B-3D41-BD06-D478F09C4033}" srcOrd="0" destOrd="0" presId="urn:microsoft.com/office/officeart/2008/layout/VerticalCurvedList"/>
    <dgm:cxn modelId="{A330E0CC-964F-D149-B8B2-B08A883F6FBC}" type="presOf" srcId="{556656DA-BFED-0A4D-ACDA-DC44F85A3077}" destId="{D872A1A8-391E-8747-A601-B2DE2B8D77A2}" srcOrd="0" destOrd="0" presId="urn:microsoft.com/office/officeart/2008/layout/VerticalCurvedList"/>
    <dgm:cxn modelId="{D2C340E6-390D-EA47-B037-BEDB2120CA92}" srcId="{ABF68B23-B906-8E44-8BB0-EE39B156830D}" destId="{E8C57C97-BC67-D841-9E6A-B7F9F6F18949}" srcOrd="4" destOrd="0" parTransId="{517F83DF-3A82-6340-B626-1DA374D96910}" sibTransId="{F7EDA53B-BAA2-974F-8650-A26A4B0C24B8}"/>
    <dgm:cxn modelId="{6CE1A9F4-0C50-5545-8EFB-BB1A4F72E766}" srcId="{ABF68B23-B906-8E44-8BB0-EE39B156830D}" destId="{C6800688-29BF-8043-8648-4C96C674A994}" srcOrd="2" destOrd="0" parTransId="{71BFF43A-D2A1-784E-AEF6-2C513874254E}" sibTransId="{5556B0BE-4FA8-BA4A-8AA4-5FFB68BD26D8}"/>
    <dgm:cxn modelId="{9699BFFF-4A81-C346-B8CE-D923FC3B33DC}" type="presOf" srcId="{3894A0A8-37CC-D944-A8DA-F7ED5E3D93E9}" destId="{6AF6F778-46AF-C147-BFD8-1E65B4EDD890}" srcOrd="0" destOrd="0" presId="urn:microsoft.com/office/officeart/2008/layout/VerticalCurvedList"/>
    <dgm:cxn modelId="{90D4BEB1-9048-B84A-961F-6F936E42BD84}" type="presParOf" srcId="{BA257A82-9DBB-0642-BB4B-0347B1042876}" destId="{62331844-1557-2A4E-98D7-DB6BD3B19C93}" srcOrd="0" destOrd="0" presId="urn:microsoft.com/office/officeart/2008/layout/VerticalCurvedList"/>
    <dgm:cxn modelId="{4FBC8975-7CFC-3445-B5C0-971C433E8E7D}" type="presParOf" srcId="{62331844-1557-2A4E-98D7-DB6BD3B19C93}" destId="{633FE91E-59A5-064F-8881-E3F23F08EA81}" srcOrd="0" destOrd="0" presId="urn:microsoft.com/office/officeart/2008/layout/VerticalCurvedList"/>
    <dgm:cxn modelId="{E06DCFF1-42F8-384C-8AD1-DBC1CCEC5191}" type="presParOf" srcId="{633FE91E-59A5-064F-8881-E3F23F08EA81}" destId="{5612E87D-0E00-7648-87EC-75080AB030FA}" srcOrd="0" destOrd="0" presId="urn:microsoft.com/office/officeart/2008/layout/VerticalCurvedList"/>
    <dgm:cxn modelId="{DFD98449-E917-2145-9B81-B32062F82074}" type="presParOf" srcId="{633FE91E-59A5-064F-8881-E3F23F08EA81}" destId="{6AF6F778-46AF-C147-BFD8-1E65B4EDD890}" srcOrd="1" destOrd="0" presId="urn:microsoft.com/office/officeart/2008/layout/VerticalCurvedList"/>
    <dgm:cxn modelId="{AAFCD17A-76A7-894D-85B4-0DB551205A78}" type="presParOf" srcId="{633FE91E-59A5-064F-8881-E3F23F08EA81}" destId="{59C57EA8-87E0-F448-B480-46366CF52262}" srcOrd="2" destOrd="0" presId="urn:microsoft.com/office/officeart/2008/layout/VerticalCurvedList"/>
    <dgm:cxn modelId="{9C056E6E-D89A-644C-80DB-E84C15191FE5}" type="presParOf" srcId="{633FE91E-59A5-064F-8881-E3F23F08EA81}" destId="{6B42584E-9C63-5D4B-8920-9715F8B4B0BB}" srcOrd="3" destOrd="0" presId="urn:microsoft.com/office/officeart/2008/layout/VerticalCurvedList"/>
    <dgm:cxn modelId="{EED664DD-2CF9-A340-BC0E-FF50A83E7379}" type="presParOf" srcId="{62331844-1557-2A4E-98D7-DB6BD3B19C93}" destId="{D6DE7663-F8F4-6B4E-8792-D92883FF0752}" srcOrd="1" destOrd="0" presId="urn:microsoft.com/office/officeart/2008/layout/VerticalCurvedList"/>
    <dgm:cxn modelId="{F633457B-C20C-6649-B774-DC223E473504}" type="presParOf" srcId="{62331844-1557-2A4E-98D7-DB6BD3B19C93}" destId="{B1E62C42-DFFB-C249-85EF-B716B0A4047B}" srcOrd="2" destOrd="0" presId="urn:microsoft.com/office/officeart/2008/layout/VerticalCurvedList"/>
    <dgm:cxn modelId="{2E6A4787-59BD-324F-9563-E4FD97A7DC91}" type="presParOf" srcId="{B1E62C42-DFFB-C249-85EF-B716B0A4047B}" destId="{2CC7A2D4-3F49-EB40-92EF-E8AE705142D1}" srcOrd="0" destOrd="0" presId="urn:microsoft.com/office/officeart/2008/layout/VerticalCurvedList"/>
    <dgm:cxn modelId="{A9533ECD-FC5F-C74B-9CEB-8C452EE77C52}" type="presParOf" srcId="{62331844-1557-2A4E-98D7-DB6BD3B19C93}" destId="{20AB72A3-3E71-924C-B184-359302D90164}" srcOrd="3" destOrd="0" presId="urn:microsoft.com/office/officeart/2008/layout/VerticalCurvedList"/>
    <dgm:cxn modelId="{B7D6EA95-9783-6E49-8BDB-7676C048178A}" type="presParOf" srcId="{62331844-1557-2A4E-98D7-DB6BD3B19C93}" destId="{E4BE91C5-0F44-C645-B954-B1B2FC612C65}" srcOrd="4" destOrd="0" presId="urn:microsoft.com/office/officeart/2008/layout/VerticalCurvedList"/>
    <dgm:cxn modelId="{70FCA65E-22F5-DB42-8947-FAE5194CFF97}" type="presParOf" srcId="{E4BE91C5-0F44-C645-B954-B1B2FC612C65}" destId="{1D55D55A-1491-2846-941A-61D902C83376}" srcOrd="0" destOrd="0" presId="urn:microsoft.com/office/officeart/2008/layout/VerticalCurvedList"/>
    <dgm:cxn modelId="{CBC49581-EE71-564E-9855-B888FDC2A52B}" type="presParOf" srcId="{62331844-1557-2A4E-98D7-DB6BD3B19C93}" destId="{9C83062F-82A4-C141-ABBF-C2425609ADE6}" srcOrd="5" destOrd="0" presId="urn:microsoft.com/office/officeart/2008/layout/VerticalCurvedList"/>
    <dgm:cxn modelId="{2610C626-C0D9-F84F-BF01-615547E9AFEC}" type="presParOf" srcId="{62331844-1557-2A4E-98D7-DB6BD3B19C93}" destId="{F56B51C7-D7B7-0B46-8C26-797F3F0B0ADF}" srcOrd="6" destOrd="0" presId="urn:microsoft.com/office/officeart/2008/layout/VerticalCurvedList"/>
    <dgm:cxn modelId="{107200BA-8FA7-2C4B-8870-4EFB5BFA78C8}" type="presParOf" srcId="{F56B51C7-D7B7-0B46-8C26-797F3F0B0ADF}" destId="{D539707B-5104-744D-9949-C9C1F41E0B4A}" srcOrd="0" destOrd="0" presId="urn:microsoft.com/office/officeart/2008/layout/VerticalCurvedList"/>
    <dgm:cxn modelId="{A0786E2A-F1C3-A843-898B-95089A5B3478}" type="presParOf" srcId="{62331844-1557-2A4E-98D7-DB6BD3B19C93}" destId="{FFD54A96-4214-5C42-9D4D-F5406648A3E1}" srcOrd="7" destOrd="0" presId="urn:microsoft.com/office/officeart/2008/layout/VerticalCurvedList"/>
    <dgm:cxn modelId="{F2E485FF-3FA7-E247-9D3D-915B84FC6F53}" type="presParOf" srcId="{62331844-1557-2A4E-98D7-DB6BD3B19C93}" destId="{7C1BA3BE-A331-C24E-9D46-E9ADE6C0F498}" srcOrd="8" destOrd="0" presId="urn:microsoft.com/office/officeart/2008/layout/VerticalCurvedList"/>
    <dgm:cxn modelId="{EF18BA9C-9C30-634D-B6E0-D37F4A7789C0}" type="presParOf" srcId="{7C1BA3BE-A331-C24E-9D46-E9ADE6C0F498}" destId="{6FF6F781-B4D1-BD47-B5C4-714989538D7D}" srcOrd="0" destOrd="0" presId="urn:microsoft.com/office/officeart/2008/layout/VerticalCurvedList"/>
    <dgm:cxn modelId="{3AE31516-5E67-6946-869E-F74A6545D663}" type="presParOf" srcId="{62331844-1557-2A4E-98D7-DB6BD3B19C93}" destId="{960D9F33-703B-3D41-BD06-D478F09C4033}" srcOrd="9" destOrd="0" presId="urn:microsoft.com/office/officeart/2008/layout/VerticalCurvedList"/>
    <dgm:cxn modelId="{FEF51AFD-4695-0943-A8C5-23013C7084AD}" type="presParOf" srcId="{62331844-1557-2A4E-98D7-DB6BD3B19C93}" destId="{DB2E6868-B644-5548-B094-FA587545760F}" srcOrd="10" destOrd="0" presId="urn:microsoft.com/office/officeart/2008/layout/VerticalCurvedList"/>
    <dgm:cxn modelId="{1C7FC78E-5EB1-9444-BB2B-EB8669C76C07}" type="presParOf" srcId="{DB2E6868-B644-5548-B094-FA587545760F}" destId="{B41C870C-8285-F240-9865-67362A368A24}" srcOrd="0" destOrd="0" presId="urn:microsoft.com/office/officeart/2008/layout/VerticalCurvedList"/>
    <dgm:cxn modelId="{04B340EE-B8A2-9443-9C44-52FC339C8720}" type="presParOf" srcId="{62331844-1557-2A4E-98D7-DB6BD3B19C93}" destId="{796E977B-3D06-4242-9B26-36267942D269}" srcOrd="11" destOrd="0" presId="urn:microsoft.com/office/officeart/2008/layout/VerticalCurvedList"/>
    <dgm:cxn modelId="{5DB2C716-2983-B946-8A3A-0615EE024442}" type="presParOf" srcId="{62331844-1557-2A4E-98D7-DB6BD3B19C93}" destId="{EF2A8E05-B161-6841-8338-CB979E544FFB}" srcOrd="12" destOrd="0" presId="urn:microsoft.com/office/officeart/2008/layout/VerticalCurvedList"/>
    <dgm:cxn modelId="{0A790B00-D339-3543-B8B5-7BCBEB606913}" type="presParOf" srcId="{EF2A8E05-B161-6841-8338-CB979E544FFB}" destId="{EEA9C7F7-2B3F-BE4B-9688-C839E6BC903A}" srcOrd="0" destOrd="0" presId="urn:microsoft.com/office/officeart/2008/layout/VerticalCurvedList"/>
    <dgm:cxn modelId="{2AF22C16-CB21-2549-896E-F17E9B9B3268}" type="presParOf" srcId="{62331844-1557-2A4E-98D7-DB6BD3B19C93}" destId="{D872A1A8-391E-8747-A601-B2DE2B8D77A2}" srcOrd="13" destOrd="0" presId="urn:microsoft.com/office/officeart/2008/layout/VerticalCurvedList"/>
    <dgm:cxn modelId="{301F9A5C-955D-6D49-B1E4-5E0AB52322B5}" type="presParOf" srcId="{62331844-1557-2A4E-98D7-DB6BD3B19C93}" destId="{1329A10B-97B5-334A-B1B7-B022133598BC}" srcOrd="14" destOrd="0" presId="urn:microsoft.com/office/officeart/2008/layout/VerticalCurvedList"/>
    <dgm:cxn modelId="{448D64E2-B095-A94C-A728-2EDD9FE87F6A}" type="presParOf" srcId="{1329A10B-97B5-334A-B1B7-B022133598BC}" destId="{5419408C-1041-EB4C-A5C1-AF8381D0646D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8EF24A-369B-2C41-855B-59E878C6D99C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23407A-0F6C-ED47-B76E-AE4FCBC5ED3D}">
      <dgm:prSet phldrT="[Text]"/>
      <dgm:spPr>
        <a:solidFill>
          <a:srgbClr val="073258"/>
        </a:solidFill>
      </dgm:spPr>
      <dgm:t>
        <a:bodyPr/>
        <a:lstStyle/>
        <a:p>
          <a:r>
            <a:rPr lang="en-US"/>
            <a:t>U.S. AI Safety Institute Consortium</a:t>
          </a:r>
        </a:p>
      </dgm:t>
    </dgm:pt>
    <dgm:pt modelId="{3B5A8E20-A2A5-0F41-93AA-7B6A92EEF2EF}" type="parTrans" cxnId="{D311499B-13CD-EE4E-ABD8-93DA95A5A3E3}">
      <dgm:prSet/>
      <dgm:spPr/>
      <dgm:t>
        <a:bodyPr/>
        <a:lstStyle/>
        <a:p>
          <a:endParaRPr lang="en-US"/>
        </a:p>
      </dgm:t>
    </dgm:pt>
    <dgm:pt modelId="{0FDD06B8-004B-5548-BE66-877C5199B904}" type="sibTrans" cxnId="{D311499B-13CD-EE4E-ABD8-93DA95A5A3E3}">
      <dgm:prSet/>
      <dgm:spPr/>
      <dgm:t>
        <a:bodyPr/>
        <a:lstStyle/>
        <a:p>
          <a:endParaRPr lang="en-US"/>
        </a:p>
      </dgm:t>
    </dgm:pt>
    <dgm:pt modelId="{8D259E4B-3395-5A4E-BF0F-2992181789E8}">
      <dgm:prSet phldrT="[Text]"/>
      <dgm:spPr>
        <a:solidFill>
          <a:srgbClr val="073258"/>
        </a:solidFill>
      </dgm:spPr>
      <dgm:t>
        <a:bodyPr/>
        <a:lstStyle/>
        <a:p>
          <a:r>
            <a:rPr lang="en-US" b="0" i="0"/>
            <a:t>AI for Resilient Manufacturing Institute</a:t>
          </a:r>
          <a:endParaRPr lang="en-US"/>
        </a:p>
      </dgm:t>
    </dgm:pt>
    <dgm:pt modelId="{C8536EA9-9CDA-F146-BD3C-3A02D9962ED7}" type="parTrans" cxnId="{E2768E4A-BBF9-DA46-B9EC-103D22CA1CAB}">
      <dgm:prSet/>
      <dgm:spPr/>
      <dgm:t>
        <a:bodyPr/>
        <a:lstStyle/>
        <a:p>
          <a:endParaRPr lang="en-US"/>
        </a:p>
      </dgm:t>
    </dgm:pt>
    <dgm:pt modelId="{007460EA-6035-9E46-AB0F-73749FDADEFD}" type="sibTrans" cxnId="{E2768E4A-BBF9-DA46-B9EC-103D22CA1CAB}">
      <dgm:prSet/>
      <dgm:spPr/>
      <dgm:t>
        <a:bodyPr/>
        <a:lstStyle/>
        <a:p>
          <a:endParaRPr lang="en-US"/>
        </a:p>
      </dgm:t>
    </dgm:pt>
    <dgm:pt modelId="{A775484D-54FF-8041-A7BB-1BCD58CBEDFD}">
      <dgm:prSet phldrT="[Text]"/>
      <dgm:spPr>
        <a:solidFill>
          <a:srgbClr val="073258"/>
        </a:solidFill>
      </dgm:spPr>
      <dgm:t>
        <a:bodyPr/>
        <a:lstStyle/>
        <a:p>
          <a:r>
            <a:rPr lang="en-US"/>
            <a:t>CHIPS AI/AE</a:t>
          </a:r>
        </a:p>
      </dgm:t>
    </dgm:pt>
    <dgm:pt modelId="{A95FBD98-6DFB-2746-82CC-367DC14924D6}" type="parTrans" cxnId="{833E4879-6D45-0F46-A7E9-D85454E8F5AE}">
      <dgm:prSet/>
      <dgm:spPr/>
      <dgm:t>
        <a:bodyPr/>
        <a:lstStyle/>
        <a:p>
          <a:endParaRPr lang="en-US"/>
        </a:p>
      </dgm:t>
    </dgm:pt>
    <dgm:pt modelId="{E1F88DA1-256A-DE43-9FA5-427491A8C6FC}" type="sibTrans" cxnId="{833E4879-6D45-0F46-A7E9-D85454E8F5AE}">
      <dgm:prSet/>
      <dgm:spPr/>
      <dgm:t>
        <a:bodyPr/>
        <a:lstStyle/>
        <a:p>
          <a:endParaRPr lang="en-US"/>
        </a:p>
      </dgm:t>
    </dgm:pt>
    <dgm:pt modelId="{D9DB2D17-9BE8-0B41-849C-89BBFBF8FF8B}">
      <dgm:prSet/>
      <dgm:spPr>
        <a:solidFill>
          <a:srgbClr val="073258"/>
        </a:solidFill>
      </dgm:spPr>
      <dgm:t>
        <a:bodyPr/>
        <a:lstStyle/>
        <a:p>
          <a:r>
            <a:rPr lang="en-US"/>
            <a:t>Engineering Biology Research Consortium</a:t>
          </a:r>
        </a:p>
      </dgm:t>
    </dgm:pt>
    <dgm:pt modelId="{FBE2E399-6308-864F-A414-D5C043A82D00}" type="parTrans" cxnId="{060BFF47-8EF1-5943-B2B2-19B29CCAFEC8}">
      <dgm:prSet/>
      <dgm:spPr/>
      <dgm:t>
        <a:bodyPr/>
        <a:lstStyle/>
        <a:p>
          <a:endParaRPr lang="en-US"/>
        </a:p>
      </dgm:t>
    </dgm:pt>
    <dgm:pt modelId="{9F3B2C53-ED0A-B744-A29E-293CCF2A26DC}" type="sibTrans" cxnId="{060BFF47-8EF1-5943-B2B2-19B29CCAFEC8}">
      <dgm:prSet/>
      <dgm:spPr/>
      <dgm:t>
        <a:bodyPr/>
        <a:lstStyle/>
        <a:p>
          <a:endParaRPr lang="en-US"/>
        </a:p>
      </dgm:t>
    </dgm:pt>
    <dgm:pt modelId="{686A8912-28DF-4A4B-899D-6249A647F8CC}" type="pres">
      <dgm:prSet presAssocID="{F48EF24A-369B-2C41-855B-59E878C6D99C}" presName="diagram" presStyleCnt="0">
        <dgm:presLayoutVars>
          <dgm:dir/>
          <dgm:resizeHandles val="exact"/>
        </dgm:presLayoutVars>
      </dgm:prSet>
      <dgm:spPr/>
    </dgm:pt>
    <dgm:pt modelId="{B5FFD698-A05C-C144-96CC-B7C6E253C9A3}" type="pres">
      <dgm:prSet presAssocID="{FA23407A-0F6C-ED47-B76E-AE4FCBC5ED3D}" presName="node" presStyleLbl="node1" presStyleIdx="0" presStyleCnt="4">
        <dgm:presLayoutVars>
          <dgm:bulletEnabled val="1"/>
        </dgm:presLayoutVars>
      </dgm:prSet>
      <dgm:spPr/>
    </dgm:pt>
    <dgm:pt modelId="{3B34E15C-3E26-3044-BCC9-1E320030A9B7}" type="pres">
      <dgm:prSet presAssocID="{0FDD06B8-004B-5548-BE66-877C5199B904}" presName="sibTrans" presStyleCnt="0"/>
      <dgm:spPr/>
    </dgm:pt>
    <dgm:pt modelId="{A9F9F30E-25C2-5B45-B332-98AB6B9463E1}" type="pres">
      <dgm:prSet presAssocID="{8D259E4B-3395-5A4E-BF0F-2992181789E8}" presName="node" presStyleLbl="node1" presStyleIdx="1" presStyleCnt="4">
        <dgm:presLayoutVars>
          <dgm:bulletEnabled val="1"/>
        </dgm:presLayoutVars>
      </dgm:prSet>
      <dgm:spPr/>
    </dgm:pt>
    <dgm:pt modelId="{450B72E3-D751-E541-B0F2-56B51FDCB4AB}" type="pres">
      <dgm:prSet presAssocID="{007460EA-6035-9E46-AB0F-73749FDADEFD}" presName="sibTrans" presStyleCnt="0"/>
      <dgm:spPr/>
    </dgm:pt>
    <dgm:pt modelId="{299BAAE8-A61B-0741-96D2-72EB8CC5589D}" type="pres">
      <dgm:prSet presAssocID="{D9DB2D17-9BE8-0B41-849C-89BBFBF8FF8B}" presName="node" presStyleLbl="node1" presStyleIdx="2" presStyleCnt="4">
        <dgm:presLayoutVars>
          <dgm:bulletEnabled val="1"/>
        </dgm:presLayoutVars>
      </dgm:prSet>
      <dgm:spPr/>
    </dgm:pt>
    <dgm:pt modelId="{73B5441E-B6D6-594C-8E34-ED022C22D854}" type="pres">
      <dgm:prSet presAssocID="{9F3B2C53-ED0A-B744-A29E-293CCF2A26DC}" presName="sibTrans" presStyleCnt="0"/>
      <dgm:spPr/>
    </dgm:pt>
    <dgm:pt modelId="{465CF20A-F0E0-7242-987F-0C7012151F9A}" type="pres">
      <dgm:prSet presAssocID="{A775484D-54FF-8041-A7BB-1BCD58CBEDFD}" presName="node" presStyleLbl="node1" presStyleIdx="3" presStyleCnt="4">
        <dgm:presLayoutVars>
          <dgm:bulletEnabled val="1"/>
        </dgm:presLayoutVars>
      </dgm:prSet>
      <dgm:spPr/>
    </dgm:pt>
  </dgm:ptLst>
  <dgm:cxnLst>
    <dgm:cxn modelId="{F42D9422-7476-C546-BD24-02EEE30A7A5C}" type="presOf" srcId="{8D259E4B-3395-5A4E-BF0F-2992181789E8}" destId="{A9F9F30E-25C2-5B45-B332-98AB6B9463E1}" srcOrd="0" destOrd="0" presId="urn:microsoft.com/office/officeart/2005/8/layout/default"/>
    <dgm:cxn modelId="{060BFF47-8EF1-5943-B2B2-19B29CCAFEC8}" srcId="{F48EF24A-369B-2C41-855B-59E878C6D99C}" destId="{D9DB2D17-9BE8-0B41-849C-89BBFBF8FF8B}" srcOrd="2" destOrd="0" parTransId="{FBE2E399-6308-864F-A414-D5C043A82D00}" sibTransId="{9F3B2C53-ED0A-B744-A29E-293CCF2A26DC}"/>
    <dgm:cxn modelId="{E2768E4A-BBF9-DA46-B9EC-103D22CA1CAB}" srcId="{F48EF24A-369B-2C41-855B-59E878C6D99C}" destId="{8D259E4B-3395-5A4E-BF0F-2992181789E8}" srcOrd="1" destOrd="0" parTransId="{C8536EA9-9CDA-F146-BD3C-3A02D9962ED7}" sibTransId="{007460EA-6035-9E46-AB0F-73749FDADEFD}"/>
    <dgm:cxn modelId="{A804C978-C2AF-AC49-8CC3-BC457F5DF197}" type="presOf" srcId="{F48EF24A-369B-2C41-855B-59E878C6D99C}" destId="{686A8912-28DF-4A4B-899D-6249A647F8CC}" srcOrd="0" destOrd="0" presId="urn:microsoft.com/office/officeart/2005/8/layout/default"/>
    <dgm:cxn modelId="{833E4879-6D45-0F46-A7E9-D85454E8F5AE}" srcId="{F48EF24A-369B-2C41-855B-59E878C6D99C}" destId="{A775484D-54FF-8041-A7BB-1BCD58CBEDFD}" srcOrd="3" destOrd="0" parTransId="{A95FBD98-6DFB-2746-82CC-367DC14924D6}" sibTransId="{E1F88DA1-256A-DE43-9FA5-427491A8C6FC}"/>
    <dgm:cxn modelId="{D311499B-13CD-EE4E-ABD8-93DA95A5A3E3}" srcId="{F48EF24A-369B-2C41-855B-59E878C6D99C}" destId="{FA23407A-0F6C-ED47-B76E-AE4FCBC5ED3D}" srcOrd="0" destOrd="0" parTransId="{3B5A8E20-A2A5-0F41-93AA-7B6A92EEF2EF}" sibTransId="{0FDD06B8-004B-5548-BE66-877C5199B904}"/>
    <dgm:cxn modelId="{E11302A4-B165-6B4B-8CB3-171A0BF5542F}" type="presOf" srcId="{D9DB2D17-9BE8-0B41-849C-89BBFBF8FF8B}" destId="{299BAAE8-A61B-0741-96D2-72EB8CC5589D}" srcOrd="0" destOrd="0" presId="urn:microsoft.com/office/officeart/2005/8/layout/default"/>
    <dgm:cxn modelId="{CB70E1E0-B050-8248-A1F3-E47FD2F9314C}" type="presOf" srcId="{FA23407A-0F6C-ED47-B76E-AE4FCBC5ED3D}" destId="{B5FFD698-A05C-C144-96CC-B7C6E253C9A3}" srcOrd="0" destOrd="0" presId="urn:microsoft.com/office/officeart/2005/8/layout/default"/>
    <dgm:cxn modelId="{C7E4B7F2-4F6F-4341-B6FF-25B62247D1CF}" type="presOf" srcId="{A775484D-54FF-8041-A7BB-1BCD58CBEDFD}" destId="{465CF20A-F0E0-7242-987F-0C7012151F9A}" srcOrd="0" destOrd="0" presId="urn:microsoft.com/office/officeart/2005/8/layout/default"/>
    <dgm:cxn modelId="{5690C524-F71F-D746-A01F-3081C7CB9724}" type="presParOf" srcId="{686A8912-28DF-4A4B-899D-6249A647F8CC}" destId="{B5FFD698-A05C-C144-96CC-B7C6E253C9A3}" srcOrd="0" destOrd="0" presId="urn:microsoft.com/office/officeart/2005/8/layout/default"/>
    <dgm:cxn modelId="{5DB7E331-3DB3-3C40-801B-87F1E7C3F2D2}" type="presParOf" srcId="{686A8912-28DF-4A4B-899D-6249A647F8CC}" destId="{3B34E15C-3E26-3044-BCC9-1E320030A9B7}" srcOrd="1" destOrd="0" presId="urn:microsoft.com/office/officeart/2005/8/layout/default"/>
    <dgm:cxn modelId="{FCC93902-D670-EE49-B902-B29F49736C8F}" type="presParOf" srcId="{686A8912-28DF-4A4B-899D-6249A647F8CC}" destId="{A9F9F30E-25C2-5B45-B332-98AB6B9463E1}" srcOrd="2" destOrd="0" presId="urn:microsoft.com/office/officeart/2005/8/layout/default"/>
    <dgm:cxn modelId="{EEC9AC59-C1F7-ED48-8788-7424F9BBD082}" type="presParOf" srcId="{686A8912-28DF-4A4B-899D-6249A647F8CC}" destId="{450B72E3-D751-E541-B0F2-56B51FDCB4AB}" srcOrd="3" destOrd="0" presId="urn:microsoft.com/office/officeart/2005/8/layout/default"/>
    <dgm:cxn modelId="{68EC40D1-75E5-9346-895E-6048CF093A88}" type="presParOf" srcId="{686A8912-28DF-4A4B-899D-6249A647F8CC}" destId="{299BAAE8-A61B-0741-96D2-72EB8CC5589D}" srcOrd="4" destOrd="0" presId="urn:microsoft.com/office/officeart/2005/8/layout/default"/>
    <dgm:cxn modelId="{8CEBE7CB-36F2-D14E-A0AB-CC1EB6A08E78}" type="presParOf" srcId="{686A8912-28DF-4A4B-899D-6249A647F8CC}" destId="{73B5441E-B6D6-594C-8E34-ED022C22D854}" srcOrd="5" destOrd="0" presId="urn:microsoft.com/office/officeart/2005/8/layout/default"/>
    <dgm:cxn modelId="{332584BF-A018-8A4F-9589-3792C7C270E9}" type="presParOf" srcId="{686A8912-28DF-4A4B-899D-6249A647F8CC}" destId="{465CF20A-F0E0-7242-987F-0C7012151F9A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23E978-DFC9-874D-8223-7FA93AED5170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3C5478BE-F250-8940-B60A-FAFBC1EEDBAD}">
      <dgm:prSet phldrT="[Text]"/>
      <dgm:spPr>
        <a:solidFill>
          <a:srgbClr val="073258"/>
        </a:solidFill>
      </dgm:spPr>
      <dgm:t>
        <a:bodyPr/>
        <a:lstStyle/>
        <a:p>
          <a:r>
            <a:rPr lang="en-US"/>
            <a:t>AI @ NIST Day</a:t>
          </a:r>
        </a:p>
      </dgm:t>
    </dgm:pt>
    <dgm:pt modelId="{8C392885-AC59-A844-93B1-6A38F6A4CDE7}" type="parTrans" cxnId="{759781DE-E8DD-184A-96E0-1D1646086FCA}">
      <dgm:prSet/>
      <dgm:spPr/>
      <dgm:t>
        <a:bodyPr/>
        <a:lstStyle/>
        <a:p>
          <a:endParaRPr lang="en-US"/>
        </a:p>
      </dgm:t>
    </dgm:pt>
    <dgm:pt modelId="{265A000F-D2C6-F740-B765-66873DB211D2}" type="sibTrans" cxnId="{759781DE-E8DD-184A-96E0-1D1646086FCA}">
      <dgm:prSet/>
      <dgm:spPr/>
      <dgm:t>
        <a:bodyPr/>
        <a:lstStyle/>
        <a:p>
          <a:endParaRPr lang="en-US"/>
        </a:p>
      </dgm:t>
    </dgm:pt>
    <dgm:pt modelId="{6F1969F3-9FEF-D24C-9485-7696F475338E}">
      <dgm:prSet phldrT="[Text]"/>
      <dgm:spPr>
        <a:solidFill>
          <a:srgbClr val="073258"/>
        </a:solidFill>
      </dgm:spPr>
      <dgm:t>
        <a:bodyPr/>
        <a:lstStyle/>
        <a:p>
          <a:r>
            <a:rPr lang="en-US"/>
            <a:t>AI for Advancing NIST Measurements Workshop</a:t>
          </a:r>
        </a:p>
      </dgm:t>
    </dgm:pt>
    <dgm:pt modelId="{F90D6574-849B-C04A-8A7D-E6E19F6B475D}" type="parTrans" cxnId="{78B0B9CD-23FB-324B-B1BA-D8CEA2739B84}">
      <dgm:prSet/>
      <dgm:spPr/>
      <dgm:t>
        <a:bodyPr/>
        <a:lstStyle/>
        <a:p>
          <a:endParaRPr lang="en-US"/>
        </a:p>
      </dgm:t>
    </dgm:pt>
    <dgm:pt modelId="{1C3FFD8F-4E4E-D045-8FD7-4B436FEEB47E}" type="sibTrans" cxnId="{78B0B9CD-23FB-324B-B1BA-D8CEA2739B84}">
      <dgm:prSet/>
      <dgm:spPr/>
      <dgm:t>
        <a:bodyPr/>
        <a:lstStyle/>
        <a:p>
          <a:endParaRPr lang="en-US"/>
        </a:p>
      </dgm:t>
    </dgm:pt>
    <dgm:pt modelId="{7D552508-51F6-E343-9466-D2D38595FC89}" type="pres">
      <dgm:prSet presAssocID="{4C23E978-DFC9-874D-8223-7FA93AED5170}" presName="linearFlow" presStyleCnt="0">
        <dgm:presLayoutVars>
          <dgm:dir/>
          <dgm:resizeHandles val="exact"/>
        </dgm:presLayoutVars>
      </dgm:prSet>
      <dgm:spPr/>
    </dgm:pt>
    <dgm:pt modelId="{94D0AFBF-388C-E140-BA95-9E3891636778}" type="pres">
      <dgm:prSet presAssocID="{3C5478BE-F250-8940-B60A-FAFBC1EEDBAD}" presName="composite" presStyleCnt="0"/>
      <dgm:spPr/>
    </dgm:pt>
    <dgm:pt modelId="{CEB069C2-4E59-0349-B15D-38C9526242B1}" type="pres">
      <dgm:prSet presAssocID="{3C5478BE-F250-8940-B60A-FAFBC1EEDBAD}" presName="imgShp" presStyleLbl="fgImgPlace1" presStyleIdx="0" presStyleCnt="2"/>
      <dgm:spPr>
        <a:solidFill>
          <a:srgbClr val="073258"/>
        </a:solidFill>
        <a:ln>
          <a:solidFill>
            <a:srgbClr val="073258"/>
          </a:solidFill>
        </a:ln>
      </dgm:spPr>
    </dgm:pt>
    <dgm:pt modelId="{8D8F72E4-FFC4-4A4E-8DC1-5FB50185F05C}" type="pres">
      <dgm:prSet presAssocID="{3C5478BE-F250-8940-B60A-FAFBC1EEDBAD}" presName="txShp" presStyleLbl="node1" presStyleIdx="0" presStyleCnt="2">
        <dgm:presLayoutVars>
          <dgm:bulletEnabled val="1"/>
        </dgm:presLayoutVars>
      </dgm:prSet>
      <dgm:spPr/>
    </dgm:pt>
    <dgm:pt modelId="{7DEEA944-83EF-5847-AE65-F4A1B5CAB295}" type="pres">
      <dgm:prSet presAssocID="{265A000F-D2C6-F740-B765-66873DB211D2}" presName="spacing" presStyleCnt="0"/>
      <dgm:spPr/>
    </dgm:pt>
    <dgm:pt modelId="{B0CFF833-4718-4E41-B681-656D1BABEF82}" type="pres">
      <dgm:prSet presAssocID="{6F1969F3-9FEF-D24C-9485-7696F475338E}" presName="composite" presStyleCnt="0"/>
      <dgm:spPr/>
    </dgm:pt>
    <dgm:pt modelId="{FDBD8BFB-0198-A844-83BE-D902DB89C333}" type="pres">
      <dgm:prSet presAssocID="{6F1969F3-9FEF-D24C-9485-7696F475338E}" presName="imgShp" presStyleLbl="fgImgPlace1" presStyleIdx="1" presStyleCnt="2"/>
      <dgm:spPr>
        <a:solidFill>
          <a:srgbClr val="073258"/>
        </a:solidFill>
        <a:ln>
          <a:solidFill>
            <a:srgbClr val="073258"/>
          </a:solidFill>
        </a:ln>
      </dgm:spPr>
    </dgm:pt>
    <dgm:pt modelId="{5E00E95F-8BF7-2042-AEE1-47501BDB066C}" type="pres">
      <dgm:prSet presAssocID="{6F1969F3-9FEF-D24C-9485-7696F475338E}" presName="txShp" presStyleLbl="node1" presStyleIdx="1" presStyleCnt="2">
        <dgm:presLayoutVars>
          <dgm:bulletEnabled val="1"/>
        </dgm:presLayoutVars>
      </dgm:prSet>
      <dgm:spPr/>
    </dgm:pt>
  </dgm:ptLst>
  <dgm:cxnLst>
    <dgm:cxn modelId="{2219D106-C9E2-D146-B78E-BCDB62440F77}" type="presOf" srcId="{3C5478BE-F250-8940-B60A-FAFBC1EEDBAD}" destId="{8D8F72E4-FFC4-4A4E-8DC1-5FB50185F05C}" srcOrd="0" destOrd="0" presId="urn:microsoft.com/office/officeart/2005/8/layout/vList3"/>
    <dgm:cxn modelId="{EE3C3329-EE19-C141-ACAA-D7C18F19969E}" type="presOf" srcId="{4C23E978-DFC9-874D-8223-7FA93AED5170}" destId="{7D552508-51F6-E343-9466-D2D38595FC89}" srcOrd="0" destOrd="0" presId="urn:microsoft.com/office/officeart/2005/8/layout/vList3"/>
    <dgm:cxn modelId="{E2364671-99C2-514D-AC9D-054630CCE80C}" type="presOf" srcId="{6F1969F3-9FEF-D24C-9485-7696F475338E}" destId="{5E00E95F-8BF7-2042-AEE1-47501BDB066C}" srcOrd="0" destOrd="0" presId="urn:microsoft.com/office/officeart/2005/8/layout/vList3"/>
    <dgm:cxn modelId="{78B0B9CD-23FB-324B-B1BA-D8CEA2739B84}" srcId="{4C23E978-DFC9-874D-8223-7FA93AED5170}" destId="{6F1969F3-9FEF-D24C-9485-7696F475338E}" srcOrd="1" destOrd="0" parTransId="{F90D6574-849B-C04A-8A7D-E6E19F6B475D}" sibTransId="{1C3FFD8F-4E4E-D045-8FD7-4B436FEEB47E}"/>
    <dgm:cxn modelId="{759781DE-E8DD-184A-96E0-1D1646086FCA}" srcId="{4C23E978-DFC9-874D-8223-7FA93AED5170}" destId="{3C5478BE-F250-8940-B60A-FAFBC1EEDBAD}" srcOrd="0" destOrd="0" parTransId="{8C392885-AC59-A844-93B1-6A38F6A4CDE7}" sibTransId="{265A000F-D2C6-F740-B765-66873DB211D2}"/>
    <dgm:cxn modelId="{9DDAB883-EBBD-0D4D-9E61-DE117BFE54B7}" type="presParOf" srcId="{7D552508-51F6-E343-9466-D2D38595FC89}" destId="{94D0AFBF-388C-E140-BA95-9E3891636778}" srcOrd="0" destOrd="0" presId="urn:microsoft.com/office/officeart/2005/8/layout/vList3"/>
    <dgm:cxn modelId="{32DAD0F1-8614-6249-B729-6059A787C388}" type="presParOf" srcId="{94D0AFBF-388C-E140-BA95-9E3891636778}" destId="{CEB069C2-4E59-0349-B15D-38C9526242B1}" srcOrd="0" destOrd="0" presId="urn:microsoft.com/office/officeart/2005/8/layout/vList3"/>
    <dgm:cxn modelId="{AE9EB02A-88BF-DB42-9D3D-B64DDC103427}" type="presParOf" srcId="{94D0AFBF-388C-E140-BA95-9E3891636778}" destId="{8D8F72E4-FFC4-4A4E-8DC1-5FB50185F05C}" srcOrd="1" destOrd="0" presId="urn:microsoft.com/office/officeart/2005/8/layout/vList3"/>
    <dgm:cxn modelId="{0C696512-D81E-E84B-8DEE-DC11194844FD}" type="presParOf" srcId="{7D552508-51F6-E343-9466-D2D38595FC89}" destId="{7DEEA944-83EF-5847-AE65-F4A1B5CAB295}" srcOrd="1" destOrd="0" presId="urn:microsoft.com/office/officeart/2005/8/layout/vList3"/>
    <dgm:cxn modelId="{9197B5CC-9D75-C243-BF06-11F96DBE5CD7}" type="presParOf" srcId="{7D552508-51F6-E343-9466-D2D38595FC89}" destId="{B0CFF833-4718-4E41-B681-656D1BABEF82}" srcOrd="2" destOrd="0" presId="urn:microsoft.com/office/officeart/2005/8/layout/vList3"/>
    <dgm:cxn modelId="{D65257E9-7002-3F4C-8242-23D64A5770F1}" type="presParOf" srcId="{B0CFF833-4718-4E41-B681-656D1BABEF82}" destId="{FDBD8BFB-0198-A844-83BE-D902DB89C333}" srcOrd="0" destOrd="0" presId="urn:microsoft.com/office/officeart/2005/8/layout/vList3"/>
    <dgm:cxn modelId="{665D3E11-827E-5A49-9AAA-DEB86860043F}" type="presParOf" srcId="{B0CFF833-4718-4E41-B681-656D1BABEF82}" destId="{5E00E95F-8BF7-2042-AEE1-47501BDB066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6F778-46AF-C147-BFD8-1E65B4EDD890}">
      <dsp:nvSpPr>
        <dsp:cNvPr id="0" name=""/>
        <dsp:cNvSpPr/>
      </dsp:nvSpPr>
      <dsp:spPr>
        <a:xfrm>
          <a:off x="-6481405" y="-991292"/>
          <a:ext cx="7714519" cy="7714519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E7663-F8F4-6B4E-8792-D92883FF0752}">
      <dsp:nvSpPr>
        <dsp:cNvPr id="0" name=""/>
        <dsp:cNvSpPr/>
      </dsp:nvSpPr>
      <dsp:spPr>
        <a:xfrm>
          <a:off x="538665" y="358131"/>
          <a:ext cx="7724934" cy="716721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9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Preventing Misuse of Dual-Use Foundation Models </a:t>
          </a:r>
          <a:r>
            <a:rPr lang="en-US" sz="2100" b="0" i="0" kern="1200"/>
            <a:t>(NIST AI 800-1)</a:t>
          </a:r>
          <a:endParaRPr lang="en-US" sz="2100" b="0" kern="1200"/>
        </a:p>
      </dsp:txBody>
      <dsp:txXfrm>
        <a:off x="538665" y="358131"/>
        <a:ext cx="7724934" cy="716721"/>
      </dsp:txXfrm>
    </dsp:sp>
    <dsp:sp modelId="{2CC7A2D4-3F49-EB40-92EF-E8AE705142D1}">
      <dsp:nvSpPr>
        <dsp:cNvPr id="0" name=""/>
        <dsp:cNvSpPr/>
      </dsp:nvSpPr>
      <dsp:spPr>
        <a:xfrm>
          <a:off x="90714" y="268541"/>
          <a:ext cx="895901" cy="895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B72A3-3E71-924C-B184-359302D90164}">
      <dsp:nvSpPr>
        <dsp:cNvPr id="0" name=""/>
        <dsp:cNvSpPr/>
      </dsp:nvSpPr>
      <dsp:spPr>
        <a:xfrm>
          <a:off x="1052246" y="1432868"/>
          <a:ext cx="7211353" cy="716721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9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Testing How AI System Models Respond to Attacks </a:t>
          </a:r>
          <a:r>
            <a:rPr lang="en-US" sz="2100" b="0" i="0" kern="1200"/>
            <a:t>(</a:t>
          </a:r>
          <a:r>
            <a:rPr lang="en-US" sz="2100" b="0" i="0" kern="1200" err="1"/>
            <a:t>Dioptra</a:t>
          </a:r>
          <a:r>
            <a:rPr lang="en-US" sz="2100" b="0" i="0" kern="1200"/>
            <a:t> open-source software)</a:t>
          </a:r>
          <a:endParaRPr lang="en-US" sz="2100" b="0" kern="1200"/>
        </a:p>
      </dsp:txBody>
      <dsp:txXfrm>
        <a:off x="1052246" y="1432868"/>
        <a:ext cx="7211353" cy="716721"/>
      </dsp:txXfrm>
    </dsp:sp>
    <dsp:sp modelId="{1D55D55A-1491-2846-941A-61D902C83376}">
      <dsp:nvSpPr>
        <dsp:cNvPr id="0" name=""/>
        <dsp:cNvSpPr/>
      </dsp:nvSpPr>
      <dsp:spPr>
        <a:xfrm>
          <a:off x="604296" y="1343278"/>
          <a:ext cx="895901" cy="895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3062F-82A4-C141-ABBF-C2425609ADE6}">
      <dsp:nvSpPr>
        <dsp:cNvPr id="0" name=""/>
        <dsp:cNvSpPr/>
      </dsp:nvSpPr>
      <dsp:spPr>
        <a:xfrm>
          <a:off x="1209874" y="2507606"/>
          <a:ext cx="7053725" cy="716721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9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Mitigating the Risks of Generative AI </a:t>
          </a:r>
          <a:r>
            <a:rPr lang="en-US" sz="2100" b="0" i="0" kern="1200"/>
            <a:t>(NIST AI 600-1)</a:t>
          </a:r>
          <a:endParaRPr lang="en-US" sz="2100" b="0" kern="1200"/>
        </a:p>
      </dsp:txBody>
      <dsp:txXfrm>
        <a:off x="1209874" y="2507606"/>
        <a:ext cx="7053725" cy="716721"/>
      </dsp:txXfrm>
    </dsp:sp>
    <dsp:sp modelId="{D539707B-5104-744D-9949-C9C1F41E0B4A}">
      <dsp:nvSpPr>
        <dsp:cNvPr id="0" name=""/>
        <dsp:cNvSpPr/>
      </dsp:nvSpPr>
      <dsp:spPr>
        <a:xfrm>
          <a:off x="761924" y="2418016"/>
          <a:ext cx="895901" cy="895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54A96-4214-5C42-9D4D-F5406648A3E1}">
      <dsp:nvSpPr>
        <dsp:cNvPr id="0" name=""/>
        <dsp:cNvSpPr/>
      </dsp:nvSpPr>
      <dsp:spPr>
        <a:xfrm>
          <a:off x="1052246" y="3582344"/>
          <a:ext cx="7211353" cy="716721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9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Reducing Threats to the Data Used to Train AI Systems </a:t>
          </a:r>
          <a:r>
            <a:rPr lang="en-US" sz="2100" b="0" i="0" kern="1200"/>
            <a:t>(NIST SP 800-218A)</a:t>
          </a:r>
          <a:endParaRPr lang="en-US" sz="2100" b="0" kern="1200"/>
        </a:p>
      </dsp:txBody>
      <dsp:txXfrm>
        <a:off x="1052246" y="3582344"/>
        <a:ext cx="7211353" cy="716721"/>
      </dsp:txXfrm>
    </dsp:sp>
    <dsp:sp modelId="{6FF6F781-B4D1-BD47-B5C4-714989538D7D}">
      <dsp:nvSpPr>
        <dsp:cNvPr id="0" name=""/>
        <dsp:cNvSpPr/>
      </dsp:nvSpPr>
      <dsp:spPr>
        <a:xfrm>
          <a:off x="604296" y="3492753"/>
          <a:ext cx="895901" cy="895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D9F33-703B-3D41-BD06-D478F09C4033}">
      <dsp:nvSpPr>
        <dsp:cNvPr id="0" name=""/>
        <dsp:cNvSpPr/>
      </dsp:nvSpPr>
      <dsp:spPr>
        <a:xfrm>
          <a:off x="538665" y="4657081"/>
          <a:ext cx="7724934" cy="716721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9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Global Engagement on AI Standards </a:t>
          </a:r>
          <a:r>
            <a:rPr lang="en-US" sz="2100" b="0" i="0" kern="1200"/>
            <a:t>(NIST AI 100-5)</a:t>
          </a:r>
          <a:endParaRPr lang="en-US" sz="2100" b="0" kern="1200"/>
        </a:p>
      </dsp:txBody>
      <dsp:txXfrm>
        <a:off x="538665" y="4657081"/>
        <a:ext cx="7724934" cy="716721"/>
      </dsp:txXfrm>
    </dsp:sp>
    <dsp:sp modelId="{B41C870C-8285-F240-9865-67362A368A24}">
      <dsp:nvSpPr>
        <dsp:cNvPr id="0" name=""/>
        <dsp:cNvSpPr/>
      </dsp:nvSpPr>
      <dsp:spPr>
        <a:xfrm>
          <a:off x="90714" y="4567491"/>
          <a:ext cx="895901" cy="8959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6F778-46AF-C147-BFD8-1E65B4EDD890}">
      <dsp:nvSpPr>
        <dsp:cNvPr id="0" name=""/>
        <dsp:cNvSpPr/>
      </dsp:nvSpPr>
      <dsp:spPr>
        <a:xfrm>
          <a:off x="-6476397" y="-991292"/>
          <a:ext cx="7714519" cy="7714519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E7663-F8F4-6B4E-8792-D92883FF0752}">
      <dsp:nvSpPr>
        <dsp:cNvPr id="0" name=""/>
        <dsp:cNvSpPr/>
      </dsp:nvSpPr>
      <dsp:spPr>
        <a:xfrm>
          <a:off x="402095" y="260573"/>
          <a:ext cx="8038850" cy="520918"/>
        </a:xfrm>
        <a:prstGeom prst="rect">
          <a:avLst/>
        </a:prstGeom>
        <a:solidFill>
          <a:srgbClr val="13608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7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Serve as the primary point of contact with the private sector for testing frontier AI models and communicating risk mitigation measures.</a:t>
          </a:r>
        </a:p>
      </dsp:txBody>
      <dsp:txXfrm>
        <a:off x="402095" y="260573"/>
        <a:ext cx="8038850" cy="520918"/>
      </dsp:txXfrm>
    </dsp:sp>
    <dsp:sp modelId="{2CC7A2D4-3F49-EB40-92EF-E8AE705142D1}">
      <dsp:nvSpPr>
        <dsp:cNvPr id="0" name=""/>
        <dsp:cNvSpPr/>
      </dsp:nvSpPr>
      <dsp:spPr>
        <a:xfrm>
          <a:off x="76521" y="195458"/>
          <a:ext cx="651147" cy="651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B72A3-3E71-924C-B184-359302D90164}">
      <dsp:nvSpPr>
        <dsp:cNvPr id="0" name=""/>
        <dsp:cNvSpPr/>
      </dsp:nvSpPr>
      <dsp:spPr>
        <a:xfrm>
          <a:off x="873833" y="1042409"/>
          <a:ext cx="7567112" cy="520918"/>
        </a:xfrm>
        <a:prstGeom prst="rect">
          <a:avLst/>
        </a:prstGeom>
        <a:solidFill>
          <a:srgbClr val="13608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7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Coordinate with other agencies on classified CBRN testing.</a:t>
          </a:r>
        </a:p>
      </dsp:txBody>
      <dsp:txXfrm>
        <a:off x="873833" y="1042409"/>
        <a:ext cx="7567112" cy="520918"/>
      </dsp:txXfrm>
    </dsp:sp>
    <dsp:sp modelId="{1D55D55A-1491-2846-941A-61D902C83376}">
      <dsp:nvSpPr>
        <dsp:cNvPr id="0" name=""/>
        <dsp:cNvSpPr/>
      </dsp:nvSpPr>
      <dsp:spPr>
        <a:xfrm>
          <a:off x="548259" y="977294"/>
          <a:ext cx="651147" cy="651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3062F-82A4-C141-ABBF-C2425609ADE6}">
      <dsp:nvSpPr>
        <dsp:cNvPr id="0" name=""/>
        <dsp:cNvSpPr/>
      </dsp:nvSpPr>
      <dsp:spPr>
        <a:xfrm>
          <a:off x="1132343" y="1823672"/>
          <a:ext cx="7308602" cy="520918"/>
        </a:xfrm>
        <a:prstGeom prst="rect">
          <a:avLst/>
        </a:prstGeom>
        <a:solidFill>
          <a:srgbClr val="13608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7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Test</a:t>
          </a:r>
          <a:r>
            <a:rPr lang="en-US" sz="1500" b="0" kern="1200" baseline="0" dirty="0"/>
            <a:t> at least two frontier models pre-deployment (within 180 days)</a:t>
          </a:r>
          <a:endParaRPr lang="en-US" sz="1500" b="0" kern="1200" dirty="0"/>
        </a:p>
      </dsp:txBody>
      <dsp:txXfrm>
        <a:off x="1132343" y="1823672"/>
        <a:ext cx="7308602" cy="520918"/>
      </dsp:txXfrm>
    </dsp:sp>
    <dsp:sp modelId="{D539707B-5104-744D-9949-C9C1F41E0B4A}">
      <dsp:nvSpPr>
        <dsp:cNvPr id="0" name=""/>
        <dsp:cNvSpPr/>
      </dsp:nvSpPr>
      <dsp:spPr>
        <a:xfrm>
          <a:off x="806769" y="1758557"/>
          <a:ext cx="651147" cy="651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54A96-4214-5C42-9D4D-F5406648A3E1}">
      <dsp:nvSpPr>
        <dsp:cNvPr id="0" name=""/>
        <dsp:cNvSpPr/>
      </dsp:nvSpPr>
      <dsp:spPr>
        <a:xfrm>
          <a:off x="1214883" y="2605507"/>
          <a:ext cx="7226062" cy="520918"/>
        </a:xfrm>
        <a:prstGeom prst="rect">
          <a:avLst/>
        </a:prstGeom>
        <a:solidFill>
          <a:srgbClr val="13608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7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Issue detailed guidance for AI developers on how to evaluate and manage risks to safety, security, and trustworthiness (within 180 days)</a:t>
          </a:r>
          <a:endParaRPr lang="en-US" sz="1500" b="0" kern="1200" dirty="0"/>
        </a:p>
      </dsp:txBody>
      <dsp:txXfrm>
        <a:off x="1214883" y="2605507"/>
        <a:ext cx="7226062" cy="520918"/>
      </dsp:txXfrm>
    </dsp:sp>
    <dsp:sp modelId="{6FF6F781-B4D1-BD47-B5C4-714989538D7D}">
      <dsp:nvSpPr>
        <dsp:cNvPr id="0" name=""/>
        <dsp:cNvSpPr/>
      </dsp:nvSpPr>
      <dsp:spPr>
        <a:xfrm>
          <a:off x="889309" y="2540393"/>
          <a:ext cx="651147" cy="651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D9F33-703B-3D41-BD06-D478F09C4033}">
      <dsp:nvSpPr>
        <dsp:cNvPr id="0" name=""/>
        <dsp:cNvSpPr/>
      </dsp:nvSpPr>
      <dsp:spPr>
        <a:xfrm>
          <a:off x="1132343" y="3387343"/>
          <a:ext cx="7308602" cy="520918"/>
        </a:xfrm>
        <a:prstGeom prst="rect">
          <a:avLst/>
        </a:prstGeom>
        <a:solidFill>
          <a:srgbClr val="13608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7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Develop or recommend technical benchmarks for AI capabilities related to public safety or national security risks (within 180 days)</a:t>
          </a:r>
        </a:p>
      </dsp:txBody>
      <dsp:txXfrm>
        <a:off x="1132343" y="3387343"/>
        <a:ext cx="7308602" cy="520918"/>
      </dsp:txXfrm>
    </dsp:sp>
    <dsp:sp modelId="{B41C870C-8285-F240-9865-67362A368A24}">
      <dsp:nvSpPr>
        <dsp:cNvPr id="0" name=""/>
        <dsp:cNvSpPr/>
      </dsp:nvSpPr>
      <dsp:spPr>
        <a:xfrm>
          <a:off x="806769" y="3322228"/>
          <a:ext cx="651147" cy="651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E977B-3D06-4242-9B26-36267942D269}">
      <dsp:nvSpPr>
        <dsp:cNvPr id="0" name=""/>
        <dsp:cNvSpPr/>
      </dsp:nvSpPr>
      <dsp:spPr>
        <a:xfrm>
          <a:off x="873833" y="4168606"/>
          <a:ext cx="7567112" cy="520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7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Coordinate with NSA/DOE on cyber, nuclear, and radiological test planning </a:t>
          </a:r>
        </a:p>
      </dsp:txBody>
      <dsp:txXfrm>
        <a:off x="873833" y="4168606"/>
        <a:ext cx="7567112" cy="520918"/>
      </dsp:txXfrm>
    </dsp:sp>
    <dsp:sp modelId="{EEA9C7F7-2B3F-BE4B-9688-C839E6BC903A}">
      <dsp:nvSpPr>
        <dsp:cNvPr id="0" name=""/>
        <dsp:cNvSpPr/>
      </dsp:nvSpPr>
      <dsp:spPr>
        <a:xfrm>
          <a:off x="548259" y="4103491"/>
          <a:ext cx="651147" cy="651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72A1A8-391E-8747-A601-B2DE2B8D77A2}">
      <dsp:nvSpPr>
        <dsp:cNvPr id="0" name=""/>
        <dsp:cNvSpPr/>
      </dsp:nvSpPr>
      <dsp:spPr>
        <a:xfrm>
          <a:off x="402095" y="4950442"/>
          <a:ext cx="8038850" cy="520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7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Submit the first annual report on AISI activities to APNSA (within 270 days)</a:t>
          </a:r>
        </a:p>
      </dsp:txBody>
      <dsp:txXfrm>
        <a:off x="402095" y="4950442"/>
        <a:ext cx="8038850" cy="520918"/>
      </dsp:txXfrm>
    </dsp:sp>
    <dsp:sp modelId="{5419408C-1041-EB4C-A5C1-AF8381D0646D}">
      <dsp:nvSpPr>
        <dsp:cNvPr id="0" name=""/>
        <dsp:cNvSpPr/>
      </dsp:nvSpPr>
      <dsp:spPr>
        <a:xfrm>
          <a:off x="76521" y="4885327"/>
          <a:ext cx="651147" cy="651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D698-A05C-C144-96CC-B7C6E253C9A3}">
      <dsp:nvSpPr>
        <dsp:cNvPr id="0" name=""/>
        <dsp:cNvSpPr/>
      </dsp:nvSpPr>
      <dsp:spPr>
        <a:xfrm>
          <a:off x="351120" y="1778"/>
          <a:ext cx="3201228" cy="1920737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U.S. AI Safety Institute Consortium</a:t>
          </a:r>
        </a:p>
      </dsp:txBody>
      <dsp:txXfrm>
        <a:off x="351120" y="1778"/>
        <a:ext cx="3201228" cy="1920737"/>
      </dsp:txXfrm>
    </dsp:sp>
    <dsp:sp modelId="{A9F9F30E-25C2-5B45-B332-98AB6B9463E1}">
      <dsp:nvSpPr>
        <dsp:cNvPr id="0" name=""/>
        <dsp:cNvSpPr/>
      </dsp:nvSpPr>
      <dsp:spPr>
        <a:xfrm>
          <a:off x="3872471" y="1778"/>
          <a:ext cx="3201228" cy="1920737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AI for Resilient Manufacturing Institute</a:t>
          </a:r>
          <a:endParaRPr lang="en-US" sz="3100" kern="1200"/>
        </a:p>
      </dsp:txBody>
      <dsp:txXfrm>
        <a:off x="3872471" y="1778"/>
        <a:ext cx="3201228" cy="1920737"/>
      </dsp:txXfrm>
    </dsp:sp>
    <dsp:sp modelId="{299BAAE8-A61B-0741-96D2-72EB8CC5589D}">
      <dsp:nvSpPr>
        <dsp:cNvPr id="0" name=""/>
        <dsp:cNvSpPr/>
      </dsp:nvSpPr>
      <dsp:spPr>
        <a:xfrm>
          <a:off x="351120" y="2242638"/>
          <a:ext cx="3201228" cy="1920737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Engineering Biology Research Consortium</a:t>
          </a:r>
        </a:p>
      </dsp:txBody>
      <dsp:txXfrm>
        <a:off x="351120" y="2242638"/>
        <a:ext cx="3201228" cy="1920737"/>
      </dsp:txXfrm>
    </dsp:sp>
    <dsp:sp modelId="{465CF20A-F0E0-7242-987F-0C7012151F9A}">
      <dsp:nvSpPr>
        <dsp:cNvPr id="0" name=""/>
        <dsp:cNvSpPr/>
      </dsp:nvSpPr>
      <dsp:spPr>
        <a:xfrm>
          <a:off x="3872471" y="2242638"/>
          <a:ext cx="3201228" cy="1920737"/>
        </a:xfrm>
        <a:prstGeom prst="rect">
          <a:avLst/>
        </a:prstGeom>
        <a:solidFill>
          <a:srgbClr val="07325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CHIPS AI/AE</a:t>
          </a:r>
        </a:p>
      </dsp:txBody>
      <dsp:txXfrm>
        <a:off x="3872471" y="2242638"/>
        <a:ext cx="3201228" cy="1920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F72E4-FFC4-4A4E-8DC1-5FB50185F05C}">
      <dsp:nvSpPr>
        <dsp:cNvPr id="0" name=""/>
        <dsp:cNvSpPr/>
      </dsp:nvSpPr>
      <dsp:spPr>
        <a:xfrm rot="10800000">
          <a:off x="1715623" y="325"/>
          <a:ext cx="4660709" cy="2166741"/>
        </a:xfrm>
        <a:prstGeom prst="homePlate">
          <a:avLst/>
        </a:prstGeom>
        <a:solidFill>
          <a:srgbClr val="0732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5473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AI @ NIST Day</a:t>
          </a:r>
        </a:p>
      </dsp:txBody>
      <dsp:txXfrm rot="10800000">
        <a:off x="2257308" y="325"/>
        <a:ext cx="4119024" cy="2166741"/>
      </dsp:txXfrm>
    </dsp:sp>
    <dsp:sp modelId="{CEB069C2-4E59-0349-B15D-38C9526242B1}">
      <dsp:nvSpPr>
        <dsp:cNvPr id="0" name=""/>
        <dsp:cNvSpPr/>
      </dsp:nvSpPr>
      <dsp:spPr>
        <a:xfrm>
          <a:off x="632252" y="325"/>
          <a:ext cx="2166741" cy="2166741"/>
        </a:xfrm>
        <a:prstGeom prst="ellipse">
          <a:avLst/>
        </a:prstGeom>
        <a:solidFill>
          <a:srgbClr val="073258"/>
        </a:solidFill>
        <a:ln w="12700" cap="flat" cmpd="sng" algn="ctr">
          <a:solidFill>
            <a:srgbClr val="0732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0E95F-8BF7-2042-AEE1-47501BDB066C}">
      <dsp:nvSpPr>
        <dsp:cNvPr id="0" name=""/>
        <dsp:cNvSpPr/>
      </dsp:nvSpPr>
      <dsp:spPr>
        <a:xfrm rot="10800000">
          <a:off x="1715623" y="2813854"/>
          <a:ext cx="4660709" cy="2166741"/>
        </a:xfrm>
        <a:prstGeom prst="homePlate">
          <a:avLst/>
        </a:prstGeom>
        <a:solidFill>
          <a:srgbClr val="0732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5473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AI for Advancing NIST Measurements Workshop</a:t>
          </a:r>
        </a:p>
      </dsp:txBody>
      <dsp:txXfrm rot="10800000">
        <a:off x="2257308" y="2813854"/>
        <a:ext cx="4119024" cy="2166741"/>
      </dsp:txXfrm>
    </dsp:sp>
    <dsp:sp modelId="{FDBD8BFB-0198-A844-83BE-D902DB89C333}">
      <dsp:nvSpPr>
        <dsp:cNvPr id="0" name=""/>
        <dsp:cNvSpPr/>
      </dsp:nvSpPr>
      <dsp:spPr>
        <a:xfrm>
          <a:off x="632252" y="2813854"/>
          <a:ext cx="2166741" cy="2166741"/>
        </a:xfrm>
        <a:prstGeom prst="ellipse">
          <a:avLst/>
        </a:prstGeom>
        <a:solidFill>
          <a:srgbClr val="073258"/>
        </a:solidFill>
        <a:ln w="12700" cap="flat" cmpd="sng" algn="ctr">
          <a:solidFill>
            <a:srgbClr val="07325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81472-3192-B24E-90BF-4F3D188F7ED1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EC6A1-BBE2-A445-97B4-B8FE1CB8E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1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EC6A1-BBE2-A445-97B4-B8FE1CB8ED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5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EC6A1-BBE2-A445-97B4-B8FE1CB8ED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6109C-4E6A-B79B-7FFF-5A369CAD6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A93E10-C785-9CA0-6B90-0C37B5632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5989D6-8DF9-F3A9-23C3-00957FDBF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C1AF3-BB61-B3EA-C2C2-A26B29B05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EC6A1-BBE2-A445-97B4-B8FE1CB8ED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5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EDF6-B98F-A7C9-A291-91729F259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AAA74-B8A1-2C30-FD2D-2F2E3934A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F3BC2-7DA7-DBF4-19E0-399DAF00F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66F0-EA86-E6B6-9EE6-CCC5E8DFC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EC6A1-BBE2-A445-97B4-B8FE1CB8ED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42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EC6A1-BBE2-A445-97B4-B8FE1CB8ED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6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EC6A1-BBE2-A445-97B4-B8FE1CB8ED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9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0FE1-EACA-BCC1-50E6-4BE2DD62B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4BABA-F9EA-C8E7-28F6-F3A10C171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F4FD0-160B-1A94-9663-1C3DD230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1796-08F5-3BCB-D2FA-A0004493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667D3-44F3-8036-DBC2-C162B735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95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9B8D-1CD0-BD54-DC9D-6EEBDB27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4E48B7-FCD6-71A8-B176-46FACD75C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B7B03-4616-3DFF-EB14-5D1CD1D3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323D-DF95-33FF-B162-FBA33B1F2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CB8EC-6898-BF7A-D76A-30EF4ED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904E4-75E7-BEA6-D888-45CC5F927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06A96-A462-183A-0CB9-7E96BE6DB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619F9-31F6-7FE6-7D0D-6321B2B2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0DC0-A818-110C-A0FE-55315D8A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BC7E3-9A8C-8F90-5FEB-3C1C3210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5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7A970-8AEE-EF42-BDF8-26B87235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14482-C81D-4570-A943-B9B73CF00BA6}" type="datetime1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99B2C-3002-AC47-B9C2-6C74CD2E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34A8-2332-E045-8B38-51EC9F81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69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A279901-9486-86EF-2A46-5095BCE5B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45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598" y="0"/>
            <a:ext cx="12228755" cy="5753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F3EC1-9E88-944E-AE67-BBBFC20E2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598" y="5588000"/>
            <a:ext cx="12228755" cy="127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146F4B-7C4B-D047-95AA-F82DC6ECEA2B}"/>
              </a:ext>
            </a:extLst>
          </p:cNvPr>
          <p:cNvCxnSpPr>
            <a:cxnSpLocks/>
          </p:cNvCxnSpPr>
          <p:nvPr userDrawn="1"/>
        </p:nvCxnSpPr>
        <p:spPr>
          <a:xfrm>
            <a:off x="-31985" y="5598633"/>
            <a:ext cx="12225528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57EA63F-E258-8B4D-B70A-6AFAEA50ED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0512"/>
            <a:ext cx="3973068" cy="53195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6A99C9-9F07-F745-B575-0DBCE5993A5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OU</a:t>
            </a:r>
            <a:br>
              <a:rPr lang="en-US"/>
            </a:br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30194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B30F7F-105E-8A4E-89AA-D788C00F5E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23" y="5588000"/>
            <a:ext cx="12228755" cy="1270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5FD370-2D6F-014B-B5AF-E12B3C71B1F6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824E0-DF0B-0149-8E2F-4D93E5A5DE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0512"/>
            <a:ext cx="3973068" cy="53195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17FCBB-E158-AB44-BD1F-E332C48A85F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OU</a:t>
            </a:r>
            <a:br>
              <a:rPr lang="en-US"/>
            </a:br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71946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2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23" y="5588000"/>
            <a:ext cx="12228755" cy="127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74E627-AD2C-8F45-9370-43F0A5235C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0512"/>
            <a:ext cx="3973068" cy="5319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BD4975-D7DE-A14C-AC0B-CEBA1CDB77E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OU</a:t>
            </a:r>
            <a:br>
              <a:rPr lang="en-US"/>
            </a:br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7357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 userDrawn="1"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23" y="5588000"/>
            <a:ext cx="12228755" cy="127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74E627-AD2C-8F45-9370-43F0A5235C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0512"/>
            <a:ext cx="3973068" cy="5319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16FCF6-BD1A-6543-BD0C-0C6F4345E56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OU</a:t>
            </a:r>
            <a:br>
              <a:rPr lang="en-US"/>
            </a:br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7580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5E71D35-3A4C-544C-8023-6D77DCD91F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43AEE-79C2-3B4F-9669-97C7CED87C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23" y="5588000"/>
            <a:ext cx="12228755" cy="1270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86BD88-46A0-A347-A90A-44F7D43D0B00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29FD59A-E740-8843-8E59-A56810BE74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0512"/>
            <a:ext cx="3973068" cy="53195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EC80B-C636-894A-8C22-73424FCA08C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OU</a:t>
            </a:r>
            <a:br>
              <a:rPr lang="en-US"/>
            </a:br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9283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-20675"/>
            <a:ext cx="12228755" cy="968188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 userDrawn="1"/>
        </p:nvCxnSpPr>
        <p:spPr>
          <a:xfrm>
            <a:off x="-11575" y="94751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FF83749-0CA5-6F47-B5E6-042537604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" y="268823"/>
            <a:ext cx="3973068" cy="5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5FDA-F01A-60EB-F082-CAD47000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7AAD1-55B7-8513-1CC9-D2EF6B377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144A3-2122-E0F1-9C14-C7BF785A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7BC08-3142-8819-6DA8-DF8FB503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59DB7-56E9-9558-5F54-CA17874A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08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18FD8-BADE-1347-BA23-D9EB43C7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272A4-C7D1-844B-954B-457EB32F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1623D-8D7F-2640-A53E-52175292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2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A012D-B070-7A49-BBFF-079F2561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40" y="-22034"/>
            <a:ext cx="10515600" cy="132556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253" y="1622502"/>
            <a:ext cx="10753493" cy="1143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5EA3417-CCBF-3341-903E-B8EA00D702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3590693"/>
            <a:ext cx="3864166" cy="250821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n-lt"/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569CF6C-6E43-C34A-9D07-0A8D9AE95A8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160520" y="3590693"/>
            <a:ext cx="3864166" cy="250821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n-lt"/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D62D4DF-981D-3F48-B0E2-FC8205E46A4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02752" y="3590693"/>
            <a:ext cx="3864166" cy="250821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+mn-lt"/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5E3D1E1-7135-4D9B-A599-E79CC87D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05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7963FD0-7962-5C46-90EE-E88510539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079653"/>
            <a:ext cx="6099717" cy="5778347"/>
          </a:xfrm>
        </p:spPr>
        <p:txBody>
          <a:bodyPr lIns="731520" tIns="182880" bIns="91440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  <a:latin typeface="+mn-lt"/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>
                <a:latin typeface="+mn-lt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894A7A-DCD0-40DB-A4D2-A73489EF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CA97727-1E3A-4ACC-B60A-CCB5AE1F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83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523BDC5-ED1C-4E50-AEC6-C7456F0D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26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56C8-878F-D748-BFA8-D3F74C2F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36B3F98-EB64-47C9-AEB3-278565976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43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313" y="2338891"/>
            <a:ext cx="8932127" cy="23557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1062E-3B96-8F4D-A047-C891799B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37842-BCB3-B44D-A720-BB23F0C44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6EAB3-6AC8-F24A-8208-9CEC1F5A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91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2AE91-5216-48F9-B0D1-98F41785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17F9C-783F-4A9C-9505-F9B6A236A02A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9B3CA6-68C1-4B4F-B2EF-BD9C6C7E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52B5F-0E6D-479D-B0DF-98B4B46C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D655-2102-4F54-981F-9D3EFCC94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55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ACBAA8F-06E5-4510-8E3E-4936713D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4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994A872-CC9D-444C-B29B-D8E589454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833"/>
          <a:stretch/>
        </p:blipFill>
        <p:spPr>
          <a:xfrm>
            <a:off x="9563095" y="106461"/>
            <a:ext cx="1790704" cy="1088138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4A4ADB1D-BCB8-4709-BCCB-B3A22898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33D479-6332-4FBC-8E37-5892619B3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10A5A0F-56A3-479F-97EE-27AE0E4E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42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597E8-7DF6-74A3-B8D4-304D4CA33D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3771C-45B2-A940-8B32-495C3EE2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868-B405-CA44-B412-5D6C4F518A0C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87A76-C291-7241-9360-98BF0145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29F70-B4E8-A443-9428-ACD90EDF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BA55BB-7E94-F44E-A969-6E396989DFC4}"/>
              </a:ext>
            </a:extLst>
          </p:cNvPr>
          <p:cNvSpPr/>
          <p:nvPr userDrawn="1"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9B1560-E2E6-1E4F-BF0C-7382D1DBAFAC}"/>
              </a:ext>
            </a:extLst>
          </p:cNvPr>
          <p:cNvSpPr/>
          <p:nvPr userDrawn="1"/>
        </p:nvSpPr>
        <p:spPr>
          <a:xfrm>
            <a:off x="5810537" y="1684984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0F9F0C-2EA9-D44C-8DFC-7711598857CA}"/>
              </a:ext>
            </a:extLst>
          </p:cNvPr>
          <p:cNvSpPr/>
          <p:nvPr userDrawn="1"/>
        </p:nvSpPr>
        <p:spPr>
          <a:xfrm>
            <a:off x="5810537" y="3257189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27E1AB-2752-E741-AEF7-2ADDFC94F4AC}"/>
              </a:ext>
            </a:extLst>
          </p:cNvPr>
          <p:cNvSpPr/>
          <p:nvPr userDrawn="1"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05C809-C00E-124B-A9D4-3CA8373D6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921F1-3932-A344-98EE-5C41F6A9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8944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57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A778-10B6-F56F-F65A-870F4511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1B54B-664C-0058-3DEF-46C93EBB5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466CA-3578-7F3B-296B-FD2922CC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61C32-D65D-4509-78FD-1C8EC3780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7D355-C35C-39B4-9681-D0731CD69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73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sed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781243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orient="horz" pos="5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7D843-F359-5E33-E2EE-AA7EECBD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2F553-A267-CF61-75CC-2B9A0AC98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D3DD3-43FD-20F9-F91A-384409AA1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F01CB-E156-A02B-5BD5-56D540C7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D426F-AA96-19C9-C50D-3FEE241C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80959-1943-3D49-9B67-8E2FF527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8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BA2C-DF8B-EED0-1DF4-C3C8BEBD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81C74-755A-7BEA-B169-12D5F2670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20E0E-B70A-C739-502A-4BC01774C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4CFC61-6D93-CBCC-45C1-BFE6A9912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EB55F-7038-0A23-70CD-5674F45BC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00850-4540-8B6E-2F98-D6780247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073846-3034-F6F9-90FC-C9AE4E9E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2AF558-1361-F953-D4DA-A574407C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1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5909-79D9-978E-4289-3D22DD683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EB488-46DA-49D3-DA71-E307E5BA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012FA-8A7B-D8CE-0A20-DC1DB206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A8F97-83D8-4751-CFC9-4D02B807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A4995B-07C1-7761-F257-DC1F33BD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51582-A44F-50D2-70A6-ED2D1FC4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76815-F98C-0D16-CD42-483F4538E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5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890A-187C-3A3F-D360-1FEA1FE1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5166A-2E14-034E-B81F-D04BE296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083C9-950D-E6B5-60BF-C87E0583B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F46E5-DA1A-CDB8-721A-C6B58A13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ACB8F-5A2B-FF93-42A0-190192381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15936-F988-98FE-2129-97FC919D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0D4B-9AEA-A6F8-185B-E52B317C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98A84-49B1-ECB8-FE1D-AE766EF4E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01E35-D0A3-9A60-D3E1-C1B5456F0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0D855-6C14-09ED-9DC1-E5F2FD0F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8D015-A51B-DB89-8676-9A60D66C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1A694-E8D7-F852-488D-A835C50F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3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519FC-4A50-D8B6-D2E0-C77D147B7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C7111-D18D-013C-2727-D17112D84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CAA05-58DB-60A4-C71A-96E71D1C5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5A99C-A062-2642-931D-8175714118A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16AD8-251F-7F31-03CB-5D2FC5323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07880-A7B5-0887-56F2-8796AF55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0DE88C-F4EB-3544-B739-E1A8F41EE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2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B02D6-E535-0945-9835-AF44B4A75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2FC90-D1DA-CB42-87D3-934382067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D56EC-5AF3-B541-8BF2-8E9DEBBC2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A3C9-62A7-B646-A8AA-A05815B4F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2593-F01B-3C40-B17B-E5E7A4EC5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1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67560-BB6A-2526-E4E2-3E57F233B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Intersections of AI Work at NIST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01F76-ADB0-20B9-4BC6-B68DB67FCEB7}"/>
              </a:ext>
            </a:extLst>
          </p:cNvPr>
          <p:cNvSpPr txBox="1"/>
          <p:nvPr/>
        </p:nvSpPr>
        <p:spPr>
          <a:xfrm>
            <a:off x="601749" y="2438400"/>
            <a:ext cx="515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Dr. Laurie Locascio</a:t>
            </a:r>
          </a:p>
          <a:p>
            <a:r>
              <a:rPr lang="en-US">
                <a:solidFill>
                  <a:schemeClr val="bg1"/>
                </a:solidFill>
              </a:rPr>
              <a:t>October 29, 2024 </a:t>
            </a:r>
          </a:p>
        </p:txBody>
      </p:sp>
    </p:spTree>
    <p:extLst>
      <p:ext uri="{BB962C8B-B14F-4D97-AF65-F5344CB8AC3E}">
        <p14:creationId xmlns:p14="http://schemas.microsoft.com/office/powerpoint/2010/main" val="3833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E70F-C47C-7CFE-267F-E7785982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NIST’s AI Community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8EC99-DC10-FD34-A0E3-C7DCDE29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8387386-CCA2-931A-D06A-997307917C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792069"/>
              </p:ext>
            </p:extLst>
          </p:nvPr>
        </p:nvGraphicFramePr>
        <p:xfrm>
          <a:off x="5831595" y="1482781"/>
          <a:ext cx="7008585" cy="498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DB81B75-17BD-5195-791A-53374C8E89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709"/>
          <a:stretch/>
        </p:blipFill>
        <p:spPr>
          <a:xfrm>
            <a:off x="0" y="1048863"/>
            <a:ext cx="8474529" cy="5809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5504E-CDA8-B054-7A8F-37EA4E3DF2B4}"/>
              </a:ext>
            </a:extLst>
          </p:cNvPr>
          <p:cNvSpPr txBox="1"/>
          <p:nvPr/>
        </p:nvSpPr>
        <p:spPr>
          <a:xfrm>
            <a:off x="0" y="6536809"/>
            <a:ext cx="300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</a:t>
            </a:r>
            <a:r>
              <a:rPr lang="en-US" b="0" i="0" dirty="0">
                <a:solidFill>
                  <a:schemeClr val="bg1"/>
                </a:solidFill>
                <a:effectLst/>
              </a:rPr>
              <a:t>J. Stoughton/NIST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5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51A6-501B-8DD9-D734-462CA063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 for NIST?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CDA555-5B70-78AA-7740-7499694A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C65BDB-E383-C488-C9E4-A8CD4D10825A}"/>
              </a:ext>
            </a:extLst>
          </p:cNvPr>
          <p:cNvSpPr txBox="1">
            <a:spLocks/>
          </p:cNvSpPr>
          <p:nvPr/>
        </p:nvSpPr>
        <p:spPr>
          <a:xfrm>
            <a:off x="6509096" y="1143890"/>
            <a:ext cx="5682904" cy="537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NIST will continue working throughout the AI ecosystem, focusing next on: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Build on our work, including the Executive Order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New guidance, including companion documents to the AI RMF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Request for Information related to responsible development and use of chem-bio AI models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Public workshops for its Assessing Risks and Impacts of AI (ARIA) program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Inaugural Convening of International Network of AI Safety Institutes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Continue public-private partnership efforts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Exploring convergence of AI with other CETS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2C2BEC-330A-3BC1-87CD-F7D5460764C2}"/>
              </a:ext>
            </a:extLst>
          </p:cNvPr>
          <p:cNvGrpSpPr/>
          <p:nvPr/>
        </p:nvGrpSpPr>
        <p:grpSpPr>
          <a:xfrm>
            <a:off x="355146" y="1400479"/>
            <a:ext cx="5887811" cy="5269889"/>
            <a:chOff x="288883" y="1277836"/>
            <a:chExt cx="7365793" cy="51082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421ABE0-EBF4-72BF-C56F-3E4A2CCA69BA}"/>
                </a:ext>
              </a:extLst>
            </p:cNvPr>
            <p:cNvGrpSpPr/>
            <p:nvPr/>
          </p:nvGrpSpPr>
          <p:grpSpPr>
            <a:xfrm>
              <a:off x="288883" y="1277836"/>
              <a:ext cx="7365793" cy="5108248"/>
              <a:chOff x="-605418" y="1627495"/>
              <a:chExt cx="7365793" cy="5108248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408175D-BD24-1322-CAD8-5B68058D3A5E}"/>
                  </a:ext>
                </a:extLst>
              </p:cNvPr>
              <p:cNvSpPr/>
              <p:nvPr/>
            </p:nvSpPr>
            <p:spPr>
              <a:xfrm>
                <a:off x="2189384" y="3436906"/>
                <a:ext cx="1926336" cy="1489426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Stakeholder &amp; Community Engagement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E8F2CB8-8685-20A5-12A2-6DE194E92E9A}"/>
                  </a:ext>
                </a:extLst>
              </p:cNvPr>
              <p:cNvSpPr/>
              <p:nvPr/>
            </p:nvSpPr>
            <p:spPr>
              <a:xfrm>
                <a:off x="2123709" y="1627495"/>
                <a:ext cx="2057685" cy="1337495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en-US" sz="1600"/>
              </a:p>
              <a:p>
                <a:pPr algn="ctr"/>
                <a:r>
                  <a:rPr lang="en-US" sz="1600"/>
                  <a:t>Research &amp; Development</a:t>
                </a: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49FE44F8-5357-763E-2EE8-69BEC3287CAA}"/>
                  </a:ext>
                </a:extLst>
              </p:cNvPr>
              <p:cNvSpPr/>
              <p:nvPr/>
            </p:nvSpPr>
            <p:spPr>
              <a:xfrm>
                <a:off x="4702690" y="3512871"/>
                <a:ext cx="2057685" cy="1337495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en-US" sz="1600"/>
              </a:p>
              <a:p>
                <a:pPr algn="ctr"/>
                <a:r>
                  <a:rPr lang="en-US" sz="1600"/>
                  <a:t>Testing &amp; Evaluation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15E55967-061A-7CE4-B772-939A001687E8}"/>
                  </a:ext>
                </a:extLst>
              </p:cNvPr>
              <p:cNvSpPr/>
              <p:nvPr/>
            </p:nvSpPr>
            <p:spPr>
              <a:xfrm>
                <a:off x="2123709" y="5398248"/>
                <a:ext cx="2057685" cy="1337495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1600"/>
                  <a:t>Technical Guidance, Tools, &amp; Standards</a:t>
                </a: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CDF510AE-3EB0-0BFE-F8E8-55F1EC53C3B9}"/>
                  </a:ext>
                </a:extLst>
              </p:cNvPr>
              <p:cNvSpPr/>
              <p:nvPr/>
            </p:nvSpPr>
            <p:spPr>
              <a:xfrm>
                <a:off x="-605418" y="3515788"/>
                <a:ext cx="2207832" cy="1337495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sz="1600"/>
                  <a:t>Implementation &amp; Application of Best Practices</a:t>
                </a:r>
              </a:p>
            </p:txBody>
          </p:sp>
        </p:grp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E3D775D-F018-F96A-66BB-8EAB62C26BB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62991" y="1770344"/>
              <a:ext cx="1219545" cy="1550137"/>
            </a:xfrm>
            <a:prstGeom prst="curvedConnector2">
              <a:avLst/>
            </a:prstGeom>
            <a:ln w="38100">
              <a:solidFill>
                <a:srgbClr val="073258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FC46F261-EBA1-CA2C-F31C-0A6EC8AF7C0E}"/>
                </a:ext>
              </a:extLst>
            </p:cNvPr>
            <p:cNvCxnSpPr>
              <a:cxnSpLocks/>
              <a:stCxn id="18" idx="3"/>
              <a:endCxn id="19" idx="0"/>
            </p:cNvCxnSpPr>
            <p:nvPr/>
          </p:nvCxnSpPr>
          <p:spPr>
            <a:xfrm>
              <a:off x="5075695" y="1946584"/>
              <a:ext cx="1550139" cy="1216628"/>
            </a:xfrm>
            <a:prstGeom prst="curvedConnector2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E5114A48-8F74-0F60-55B1-AD2D0BE1CD0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rot="5400000">
              <a:off x="5203293" y="4377614"/>
              <a:ext cx="1299448" cy="1545635"/>
            </a:xfrm>
            <a:prstGeom prst="curvedConnector2">
              <a:avLst/>
            </a:prstGeom>
            <a:ln w="38100">
              <a:solidFill>
                <a:srgbClr val="073258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764B34E7-EFDA-B98E-D07F-7954CFC84E81}"/>
                </a:ext>
              </a:extLst>
            </p:cNvPr>
            <p:cNvCxnSpPr>
              <a:cxnSpLocks/>
              <a:stCxn id="20" idx="1"/>
              <a:endCxn id="21" idx="2"/>
            </p:cNvCxnSpPr>
            <p:nvPr/>
          </p:nvCxnSpPr>
          <p:spPr>
            <a:xfrm rot="10800000">
              <a:off x="1392800" y="4503624"/>
              <a:ext cx="1625211" cy="1213714"/>
            </a:xfrm>
            <a:prstGeom prst="curvedConnector2">
              <a:avLst/>
            </a:prstGeom>
            <a:ln w="38100">
              <a:solidFill>
                <a:srgbClr val="073258"/>
              </a:solidFill>
              <a:headEnd type="triangl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CC3CB55-1769-AFF1-4AD3-0C3659A0F4AB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4046853" y="2545413"/>
              <a:ext cx="0" cy="541834"/>
            </a:xfrm>
            <a:prstGeom prst="straightConnector1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3FC91AC-A8D3-D419-B17A-A1E5307A130A}"/>
                </a:ext>
              </a:extLst>
            </p:cNvPr>
            <p:cNvCxnSpPr>
              <a:cxnSpLocks/>
              <a:stCxn id="17" idx="3"/>
              <a:endCxn id="19" idx="1"/>
            </p:cNvCxnSpPr>
            <p:nvPr/>
          </p:nvCxnSpPr>
          <p:spPr>
            <a:xfrm>
              <a:off x="5010021" y="3831960"/>
              <a:ext cx="586970" cy="0"/>
            </a:xfrm>
            <a:prstGeom prst="straightConnector1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0BE4B7D-8AC2-288D-0F8F-A50392D162A5}"/>
                </a:ext>
              </a:extLst>
            </p:cNvPr>
            <p:cNvCxnSpPr>
              <a:cxnSpLocks/>
              <a:stCxn id="17" idx="2"/>
              <a:endCxn id="20" idx="0"/>
            </p:cNvCxnSpPr>
            <p:nvPr/>
          </p:nvCxnSpPr>
          <p:spPr>
            <a:xfrm>
              <a:off x="4046853" y="4576673"/>
              <a:ext cx="0" cy="471916"/>
            </a:xfrm>
            <a:prstGeom prst="straightConnector1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7850CBA-A0F0-6AE5-925B-C98319835917}"/>
                </a:ext>
              </a:extLst>
            </p:cNvPr>
            <p:cNvCxnSpPr>
              <a:cxnSpLocks/>
              <a:stCxn id="17" idx="1"/>
              <a:endCxn id="21" idx="3"/>
            </p:cNvCxnSpPr>
            <p:nvPr/>
          </p:nvCxnSpPr>
          <p:spPr>
            <a:xfrm flipH="1">
              <a:off x="2496715" y="3831960"/>
              <a:ext cx="586970" cy="2916"/>
            </a:xfrm>
            <a:prstGeom prst="straightConnector1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5268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5C0D-EB94-9E9B-7D3F-A0E989E2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3B11C-A498-FA0B-2E86-D723A226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DC7B90C-F1CA-254E-1391-DEF07A51F4BD}"/>
              </a:ext>
            </a:extLst>
          </p:cNvPr>
          <p:cNvSpPr txBox="1">
            <a:spLocks/>
          </p:cNvSpPr>
          <p:nvPr/>
        </p:nvSpPr>
        <p:spPr>
          <a:xfrm>
            <a:off x="573088" y="1587500"/>
            <a:ext cx="10123487" cy="4692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future applications and capabilities for AI can be envisioned for either NAIIL, AISI, and/or AI application in CETs?</a:t>
            </a:r>
          </a:p>
          <a:p>
            <a:endParaRPr lang="en-US" dirty="0"/>
          </a:p>
          <a:p>
            <a:r>
              <a:rPr lang="en-US" dirty="0"/>
              <a:t>How is the rapid pace of the AI development changing how U.S. industry is looking to NIST for AI R&amp;D, guidelines, and testing?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7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8D8D7-08E0-C06A-EE11-7441F85E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NIST AI Ecosystem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4B89DF-BC8A-7AFF-DF2C-EA0E1B9C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448165-0330-FAB3-1A3C-768A4D2D310E}"/>
              </a:ext>
            </a:extLst>
          </p:cNvPr>
          <p:cNvSpPr/>
          <p:nvPr/>
        </p:nvSpPr>
        <p:spPr>
          <a:xfrm>
            <a:off x="1805880" y="1119331"/>
            <a:ext cx="4279392" cy="28376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3CE1EE-5A54-58E4-907D-75D6833E6DE5}"/>
              </a:ext>
            </a:extLst>
          </p:cNvPr>
          <p:cNvSpPr/>
          <p:nvPr/>
        </p:nvSpPr>
        <p:spPr>
          <a:xfrm>
            <a:off x="1813898" y="3960280"/>
            <a:ext cx="4279392" cy="2875947"/>
          </a:xfrm>
          <a:prstGeom prst="roundRect">
            <a:avLst/>
          </a:prstGeom>
          <a:solidFill>
            <a:srgbClr val="A4C3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02D5D1-1BB9-2127-F160-7FF93C39B77B}"/>
              </a:ext>
            </a:extLst>
          </p:cNvPr>
          <p:cNvSpPr/>
          <p:nvPr/>
        </p:nvSpPr>
        <p:spPr>
          <a:xfrm>
            <a:off x="6083969" y="1106202"/>
            <a:ext cx="4276181" cy="5730025"/>
          </a:xfrm>
          <a:prstGeom prst="roundRect">
            <a:avLst/>
          </a:prstGeom>
          <a:solidFill>
            <a:srgbClr val="96A1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9246DD-9C87-9230-0966-E2DB7C26A1CD}"/>
              </a:ext>
            </a:extLst>
          </p:cNvPr>
          <p:cNvGrpSpPr/>
          <p:nvPr/>
        </p:nvGrpSpPr>
        <p:grpSpPr>
          <a:xfrm>
            <a:off x="2747612" y="1106203"/>
            <a:ext cx="6562993" cy="5730025"/>
            <a:chOff x="288883" y="1277836"/>
            <a:chExt cx="7365793" cy="510824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5350984-FCF6-6BC9-760C-149D5EBA0777}"/>
                </a:ext>
              </a:extLst>
            </p:cNvPr>
            <p:cNvGrpSpPr/>
            <p:nvPr/>
          </p:nvGrpSpPr>
          <p:grpSpPr>
            <a:xfrm>
              <a:off x="288883" y="1277836"/>
              <a:ext cx="7365793" cy="5108248"/>
              <a:chOff x="-605418" y="1627495"/>
              <a:chExt cx="7365793" cy="5108248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D7101F2E-EE7F-42CD-84FA-0A5D84C34A8D}"/>
                  </a:ext>
                </a:extLst>
              </p:cNvPr>
              <p:cNvSpPr/>
              <p:nvPr/>
            </p:nvSpPr>
            <p:spPr>
              <a:xfrm>
                <a:off x="2189384" y="3436906"/>
                <a:ext cx="1926336" cy="1489426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Stakeholder &amp; Community Engagement</a:t>
                </a:r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992B374F-75FF-97B0-CE0F-4F7C2D30AD13}"/>
                  </a:ext>
                </a:extLst>
              </p:cNvPr>
              <p:cNvSpPr/>
              <p:nvPr/>
            </p:nvSpPr>
            <p:spPr>
              <a:xfrm>
                <a:off x="2123709" y="1627495"/>
                <a:ext cx="2057685" cy="1337495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en-US"/>
              </a:p>
              <a:p>
                <a:pPr algn="ctr"/>
                <a:r>
                  <a:rPr lang="en-US"/>
                  <a:t>Research &amp; Development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EF11285F-D250-9405-183C-A2C66B1835AD}"/>
                  </a:ext>
                </a:extLst>
              </p:cNvPr>
              <p:cNvSpPr/>
              <p:nvPr/>
            </p:nvSpPr>
            <p:spPr>
              <a:xfrm>
                <a:off x="4702690" y="3512871"/>
                <a:ext cx="2057685" cy="1337495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en-US"/>
              </a:p>
              <a:p>
                <a:pPr algn="ctr"/>
                <a:r>
                  <a:rPr lang="en-US"/>
                  <a:t>Testing &amp; Evaluation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A38D83C8-3D09-3BB4-E9B0-977D1C31AF36}"/>
                  </a:ext>
                </a:extLst>
              </p:cNvPr>
              <p:cNvSpPr/>
              <p:nvPr/>
            </p:nvSpPr>
            <p:spPr>
              <a:xfrm>
                <a:off x="2123709" y="5398248"/>
                <a:ext cx="2057685" cy="1337495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Technical Guidance, Tools, &amp; Standards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CE4FCFD4-F995-0AF2-7F4C-8DC3D3494EE4}"/>
                  </a:ext>
                </a:extLst>
              </p:cNvPr>
              <p:cNvSpPr/>
              <p:nvPr/>
            </p:nvSpPr>
            <p:spPr>
              <a:xfrm>
                <a:off x="-605418" y="3515788"/>
                <a:ext cx="2207832" cy="1337495"/>
              </a:xfrm>
              <a:prstGeom prst="roundRect">
                <a:avLst/>
              </a:prstGeom>
              <a:solidFill>
                <a:srgbClr val="07325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Implementation &amp; Application of Best Practices</a:t>
                </a:r>
              </a:p>
            </p:txBody>
          </p:sp>
        </p:grp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DE6EE0F1-D381-F6FB-0F1C-DF9E1EDB568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62991" y="1770344"/>
              <a:ext cx="1219545" cy="1550137"/>
            </a:xfrm>
            <a:prstGeom prst="curvedConnector2">
              <a:avLst/>
            </a:prstGeom>
            <a:ln w="38100">
              <a:solidFill>
                <a:srgbClr val="073258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42C25257-967B-AD84-FD49-8F448AB95C4C}"/>
                </a:ext>
              </a:extLst>
            </p:cNvPr>
            <p:cNvCxnSpPr>
              <a:cxnSpLocks/>
              <a:stCxn id="7" idx="3"/>
              <a:endCxn id="12" idx="0"/>
            </p:cNvCxnSpPr>
            <p:nvPr/>
          </p:nvCxnSpPr>
          <p:spPr>
            <a:xfrm>
              <a:off x="5075695" y="1946584"/>
              <a:ext cx="1550139" cy="1216628"/>
            </a:xfrm>
            <a:prstGeom prst="curvedConnector2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>
              <a:extLst>
                <a:ext uri="{FF2B5EF4-FFF2-40B4-BE49-F238E27FC236}">
                  <a16:creationId xmlns:a16="http://schemas.microsoft.com/office/drawing/2014/main" id="{BD2F8057-1FEE-E682-A095-602CC7CBF7C8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rot="5400000">
              <a:off x="5203293" y="4377614"/>
              <a:ext cx="1299448" cy="1545635"/>
            </a:xfrm>
            <a:prstGeom prst="curvedConnector2">
              <a:avLst/>
            </a:prstGeom>
            <a:ln w="38100">
              <a:solidFill>
                <a:srgbClr val="073258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urved Connector 35">
              <a:extLst>
                <a:ext uri="{FF2B5EF4-FFF2-40B4-BE49-F238E27FC236}">
                  <a16:creationId xmlns:a16="http://schemas.microsoft.com/office/drawing/2014/main" id="{F2374614-0899-CAB0-1CD9-5FD30787ABD4}"/>
                </a:ext>
              </a:extLst>
            </p:cNvPr>
            <p:cNvCxnSpPr>
              <a:cxnSpLocks/>
              <a:stCxn id="17" idx="1"/>
              <a:endCxn id="20" idx="2"/>
            </p:cNvCxnSpPr>
            <p:nvPr/>
          </p:nvCxnSpPr>
          <p:spPr>
            <a:xfrm rot="10800000">
              <a:off x="1392800" y="4503624"/>
              <a:ext cx="1625211" cy="1213714"/>
            </a:xfrm>
            <a:prstGeom prst="curvedConnector2">
              <a:avLst/>
            </a:prstGeom>
            <a:ln w="38100">
              <a:solidFill>
                <a:srgbClr val="073258"/>
              </a:solidFill>
              <a:headEnd type="triangl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E474772-7606-860A-FD47-1144E699F8B4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4046853" y="2545413"/>
              <a:ext cx="0" cy="541834"/>
            </a:xfrm>
            <a:prstGeom prst="straightConnector1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747C0B-F92E-5C2B-B67B-8A56879B6E13}"/>
                </a:ext>
              </a:extLst>
            </p:cNvPr>
            <p:cNvCxnSpPr>
              <a:cxnSpLocks/>
              <a:stCxn id="5" idx="3"/>
              <a:endCxn id="12" idx="1"/>
            </p:cNvCxnSpPr>
            <p:nvPr/>
          </p:nvCxnSpPr>
          <p:spPr>
            <a:xfrm>
              <a:off x="5010021" y="3831960"/>
              <a:ext cx="586970" cy="0"/>
            </a:xfrm>
            <a:prstGeom prst="straightConnector1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8E33845-6E82-8D72-7474-BABA466DA74A}"/>
                </a:ext>
              </a:extLst>
            </p:cNvPr>
            <p:cNvCxnSpPr>
              <a:cxnSpLocks/>
              <a:stCxn id="5" idx="2"/>
              <a:endCxn id="17" idx="0"/>
            </p:cNvCxnSpPr>
            <p:nvPr/>
          </p:nvCxnSpPr>
          <p:spPr>
            <a:xfrm>
              <a:off x="4046853" y="4576673"/>
              <a:ext cx="0" cy="471916"/>
            </a:xfrm>
            <a:prstGeom prst="straightConnector1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E8A37E8-BB4D-80B2-CF77-87BE666EAD6C}"/>
                </a:ext>
              </a:extLst>
            </p:cNvPr>
            <p:cNvCxnSpPr>
              <a:cxnSpLocks/>
              <a:stCxn id="5" idx="1"/>
              <a:endCxn id="20" idx="3"/>
            </p:cNvCxnSpPr>
            <p:nvPr/>
          </p:nvCxnSpPr>
          <p:spPr>
            <a:xfrm flipH="1">
              <a:off x="2496715" y="3831960"/>
              <a:ext cx="586970" cy="2916"/>
            </a:xfrm>
            <a:prstGeom prst="straightConnector1">
              <a:avLst/>
            </a:prstGeom>
            <a:ln w="38100">
              <a:solidFill>
                <a:srgbClr val="07325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F2A3A6-59E4-74F5-EB11-9C17026044A1}"/>
              </a:ext>
            </a:extLst>
          </p:cNvPr>
          <p:cNvSpPr txBox="1"/>
          <p:nvPr/>
        </p:nvSpPr>
        <p:spPr>
          <a:xfrm>
            <a:off x="7703302" y="1155099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Safety and Trustworthiness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57B27-51D8-6E8B-EFCE-7D2C9409CE14}"/>
              </a:ext>
            </a:extLst>
          </p:cNvPr>
          <p:cNvSpPr txBox="1"/>
          <p:nvPr/>
        </p:nvSpPr>
        <p:spPr>
          <a:xfrm>
            <a:off x="2050122" y="1155099"/>
            <a:ext cx="1854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/>
              <a:t>Innovation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DA1238-2451-86C2-8E6C-1F1C58F44925}"/>
              </a:ext>
            </a:extLst>
          </p:cNvPr>
          <p:cNvSpPr txBox="1"/>
          <p:nvPr/>
        </p:nvSpPr>
        <p:spPr>
          <a:xfrm>
            <a:off x="2050122" y="6277302"/>
            <a:ext cx="167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Adoption</a:t>
            </a:r>
          </a:p>
        </p:txBody>
      </p:sp>
    </p:spTree>
    <p:extLst>
      <p:ext uri="{BB962C8B-B14F-4D97-AF65-F5344CB8AC3E}">
        <p14:creationId xmlns:p14="http://schemas.microsoft.com/office/powerpoint/2010/main" val="2614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Greek Pillar with solid fill">
            <a:extLst>
              <a:ext uri="{FF2B5EF4-FFF2-40B4-BE49-F238E27FC236}">
                <a16:creationId xmlns:a16="http://schemas.microsoft.com/office/drawing/2014/main" id="{F97BA230-9D51-BE05-BDEC-A6A08B64B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7304" y="2467028"/>
            <a:ext cx="4572000" cy="4572000"/>
          </a:xfrm>
          <a:prstGeom prst="rect">
            <a:avLst/>
          </a:prstGeom>
        </p:spPr>
      </p:pic>
      <p:pic>
        <p:nvPicPr>
          <p:cNvPr id="3" name="Graphic 2" descr="Greek Pillar with solid fill">
            <a:extLst>
              <a:ext uri="{FF2B5EF4-FFF2-40B4-BE49-F238E27FC236}">
                <a16:creationId xmlns:a16="http://schemas.microsoft.com/office/drawing/2014/main" id="{59D0FD33-3A19-99AE-7C03-D8F706933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3089" y="2467028"/>
            <a:ext cx="4572000" cy="4572000"/>
          </a:xfrm>
          <a:prstGeom prst="rect">
            <a:avLst/>
          </a:prstGeom>
        </p:spPr>
      </p:pic>
      <p:pic>
        <p:nvPicPr>
          <p:cNvPr id="4" name="Graphic 3" descr="Greek Pillar with solid fill">
            <a:extLst>
              <a:ext uri="{FF2B5EF4-FFF2-40B4-BE49-F238E27FC236}">
                <a16:creationId xmlns:a16="http://schemas.microsoft.com/office/drawing/2014/main" id="{634CB421-E8BE-C7E4-1184-AD080CCDE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9966" y="2467028"/>
            <a:ext cx="4572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83297-1918-F504-E31A-46491514D44B}"/>
              </a:ext>
            </a:extLst>
          </p:cNvPr>
          <p:cNvSpPr txBox="1"/>
          <p:nvPr/>
        </p:nvSpPr>
        <p:spPr>
          <a:xfrm>
            <a:off x="919161" y="2051529"/>
            <a:ext cx="239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NIST AI Innovation Lab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426AA-0BBD-214B-9238-5FDD06712BEF}"/>
              </a:ext>
            </a:extLst>
          </p:cNvPr>
          <p:cNvSpPr txBox="1"/>
          <p:nvPr/>
        </p:nvSpPr>
        <p:spPr>
          <a:xfrm>
            <a:off x="4764369" y="1935955"/>
            <a:ext cx="2409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U.S. AI Safety Institute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83371-9CA5-808E-A3E0-DC6A3D73A250}"/>
              </a:ext>
            </a:extLst>
          </p:cNvPr>
          <p:cNvSpPr txBox="1"/>
          <p:nvPr/>
        </p:nvSpPr>
        <p:spPr>
          <a:xfrm>
            <a:off x="8210218" y="1935956"/>
            <a:ext cx="319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AI in Measurement Science &amp;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08736-BD11-8DFE-D98A-FBD8F818BC76}"/>
              </a:ext>
            </a:extLst>
          </p:cNvPr>
          <p:cNvSpPr txBox="1"/>
          <p:nvPr/>
        </p:nvSpPr>
        <p:spPr>
          <a:xfrm>
            <a:off x="524933" y="288993"/>
            <a:ext cx="10876781" cy="71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NIST has three key pillars for promoting AI innovation</a:t>
            </a:r>
          </a:p>
        </p:txBody>
      </p:sp>
    </p:spTree>
    <p:extLst>
      <p:ext uri="{BB962C8B-B14F-4D97-AF65-F5344CB8AC3E}">
        <p14:creationId xmlns:p14="http://schemas.microsoft.com/office/powerpoint/2010/main" val="3715694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66D5A-2D60-83AE-F8C1-F7067F6A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95B605-A6F3-04C0-1C4B-7DBC48F68DCA}"/>
              </a:ext>
            </a:extLst>
          </p:cNvPr>
          <p:cNvSpPr/>
          <p:nvPr/>
        </p:nvSpPr>
        <p:spPr>
          <a:xfrm>
            <a:off x="6096000" y="1247443"/>
            <a:ext cx="5800968" cy="5108905"/>
          </a:xfrm>
          <a:prstGeom prst="roundRect">
            <a:avLst/>
          </a:prstGeom>
          <a:solidFill>
            <a:srgbClr val="0732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22A79-918C-0466-911A-CFFE56C73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AI Innovation Lab (NAIIL)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14906-BB99-125A-F594-E98D5C92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5C22A14-6C73-008B-133E-8C1AC33D8199}"/>
              </a:ext>
            </a:extLst>
          </p:cNvPr>
          <p:cNvSpPr txBox="1">
            <a:spLocks/>
          </p:cNvSpPr>
          <p:nvPr/>
        </p:nvSpPr>
        <p:spPr>
          <a:xfrm>
            <a:off x="909458" y="4436365"/>
            <a:ext cx="4706967" cy="21704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ea typeface="Source Sans Pro" panose="020B0503030403020204" pitchFamily="34" charset="0"/>
              </a:rPr>
              <a:t>Provide a foundation for the AI community to evaluate and test AI in ways that will improve its functionality and trustworthiness</a:t>
            </a:r>
          </a:p>
          <a:p>
            <a:pPr lvl="0"/>
            <a:r>
              <a:rPr lang="en-US" sz="1900" b="0" dirty="0">
                <a:solidFill>
                  <a:schemeClr val="tx1"/>
                </a:solidFill>
                <a:ea typeface="Source Sans Pro" panose="020B0503030403020204" pitchFamily="34" charset="0"/>
              </a:rPr>
              <a:t>Develop measurement science capabilities to accelerate AI innovation</a:t>
            </a:r>
            <a:endParaRPr lang="en-US" sz="1900" b="0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0A2861F-FA0D-0E38-B165-3CB1EE1F73A4}"/>
              </a:ext>
            </a:extLst>
          </p:cNvPr>
          <p:cNvSpPr txBox="1">
            <a:spLocks/>
          </p:cNvSpPr>
          <p:nvPr/>
        </p:nvSpPr>
        <p:spPr>
          <a:xfrm>
            <a:off x="909458" y="3863175"/>
            <a:ext cx="3887257" cy="3824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193868"/>
                </a:solidFill>
              </a:rPr>
              <a:t>Goals &amp; Impacts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87CFB4-EF1F-E9CD-D9C0-FF6C606F2B91}"/>
              </a:ext>
            </a:extLst>
          </p:cNvPr>
          <p:cNvCxnSpPr>
            <a:cxnSpLocks/>
          </p:cNvCxnSpPr>
          <p:nvPr/>
        </p:nvCxnSpPr>
        <p:spPr>
          <a:xfrm>
            <a:off x="909458" y="4316777"/>
            <a:ext cx="4706967" cy="0"/>
          </a:xfrm>
          <a:prstGeom prst="line">
            <a:avLst/>
          </a:prstGeom>
          <a:ln w="3175">
            <a:solidFill>
              <a:srgbClr val="5D8C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EA6EF5-5328-C022-C394-F1F1416C9D57}"/>
              </a:ext>
            </a:extLst>
          </p:cNvPr>
          <p:cNvSpPr txBox="1">
            <a:spLocks/>
          </p:cNvSpPr>
          <p:nvPr/>
        </p:nvSpPr>
        <p:spPr>
          <a:xfrm>
            <a:off x="6481011" y="1441535"/>
            <a:ext cx="5029325" cy="3824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bg1"/>
                </a:solidFill>
              </a:rPr>
              <a:t>Focus Areas &amp; Example Efforts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14A79D-B61C-06BD-174A-CD11D1EFC2B7}"/>
              </a:ext>
            </a:extLst>
          </p:cNvPr>
          <p:cNvCxnSpPr>
            <a:cxnSpLocks/>
          </p:cNvCxnSpPr>
          <p:nvPr/>
        </p:nvCxnSpPr>
        <p:spPr>
          <a:xfrm>
            <a:off x="6481011" y="1966609"/>
            <a:ext cx="5137194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F17110A-10BA-450E-E8AB-E129C26BF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99" y="1197745"/>
            <a:ext cx="4649005" cy="2665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815EBC-BD61-F826-833B-CB9AD69FA9A0}"/>
              </a:ext>
            </a:extLst>
          </p:cNvPr>
          <p:cNvSpPr txBox="1"/>
          <p:nvPr/>
        </p:nvSpPr>
        <p:spPr>
          <a:xfrm>
            <a:off x="7341704" y="2018031"/>
            <a:ext cx="44227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Fundamental research, including through the </a:t>
            </a:r>
            <a:r>
              <a:rPr lang="en-US" sz="1800" dirty="0">
                <a:solidFill>
                  <a:schemeClr val="bg1"/>
                </a:solidFill>
              </a:rPr>
              <a:t>AI Cooperative Research Center with Carnegie Mellon University</a:t>
            </a:r>
          </a:p>
          <a:p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Research evaluation programs, </a:t>
            </a:r>
            <a:r>
              <a:rPr lang="en-US" dirty="0">
                <a:solidFill>
                  <a:schemeClr val="bg1"/>
                </a:solidFill>
              </a:rPr>
              <a:t>including </a:t>
            </a:r>
            <a:r>
              <a:rPr lang="en-US" sz="1800" dirty="0">
                <a:solidFill>
                  <a:schemeClr val="bg1"/>
                </a:solidFill>
              </a:rPr>
              <a:t>Assessing Risks and Impacts of AI and the Generative AI challenge problem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Standards development and technical requirements for trustworthy AI, including the NIST AI Risk Mangagement Framework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Convenes public and private sector stakeholders,</a:t>
            </a:r>
            <a:r>
              <a:rPr lang="en-US" dirty="0">
                <a:solidFill>
                  <a:schemeClr val="bg1"/>
                </a:solidFill>
              </a:rPr>
              <a:t> such as the recent </a:t>
            </a:r>
            <a:r>
              <a:rPr lang="en-US" sz="1800" dirty="0">
                <a:solidFill>
                  <a:schemeClr val="bg1"/>
                </a:solidFill>
              </a:rPr>
              <a:t>Unleashing AI Innovation Symposium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 descr="Research with solid fill">
            <a:extLst>
              <a:ext uri="{FF2B5EF4-FFF2-40B4-BE49-F238E27FC236}">
                <a16:creationId xmlns:a16="http://schemas.microsoft.com/office/drawing/2014/main" id="{777C6F12-8668-56D9-4EE0-B849446C8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8517" y="2048657"/>
            <a:ext cx="805162" cy="667512"/>
          </a:xfrm>
          <a:prstGeom prst="rect">
            <a:avLst/>
          </a:prstGeom>
        </p:spPr>
      </p:pic>
      <p:pic>
        <p:nvPicPr>
          <p:cNvPr id="8" name="Graphic 7" descr="Test Dummy with solid fill">
            <a:extLst>
              <a:ext uri="{FF2B5EF4-FFF2-40B4-BE49-F238E27FC236}">
                <a16:creationId xmlns:a16="http://schemas.microsoft.com/office/drawing/2014/main" id="{6A1B90CF-BA12-EDAB-0020-8E68A6B39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8517" y="3148525"/>
            <a:ext cx="805162" cy="667512"/>
          </a:xfrm>
          <a:prstGeom prst="rect">
            <a:avLst/>
          </a:prstGeom>
        </p:spPr>
      </p:pic>
      <p:pic>
        <p:nvPicPr>
          <p:cNvPr id="10" name="Graphic 9" descr="Compass with solid fill">
            <a:extLst>
              <a:ext uri="{FF2B5EF4-FFF2-40B4-BE49-F238E27FC236}">
                <a16:creationId xmlns:a16="http://schemas.microsoft.com/office/drawing/2014/main" id="{6DF87168-1422-4D7C-E7BE-6163E187A7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78517" y="4252765"/>
            <a:ext cx="805162" cy="667512"/>
          </a:xfrm>
          <a:prstGeom prst="rect">
            <a:avLst/>
          </a:prstGeom>
        </p:spPr>
      </p:pic>
      <p:pic>
        <p:nvPicPr>
          <p:cNvPr id="19" name="Graphic 18" descr="Users with solid fill">
            <a:extLst>
              <a:ext uri="{FF2B5EF4-FFF2-40B4-BE49-F238E27FC236}">
                <a16:creationId xmlns:a16="http://schemas.microsoft.com/office/drawing/2014/main" id="{A03E7EE6-2ECD-9D14-98CC-30EB54AC9D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27304" y="5153357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E2E21E-5206-7741-7D1A-326B3189FC17}"/>
              </a:ext>
            </a:extLst>
          </p:cNvPr>
          <p:cNvSpPr txBox="1"/>
          <p:nvPr/>
        </p:nvSpPr>
        <p:spPr>
          <a:xfrm>
            <a:off x="909456" y="3543496"/>
            <a:ext cx="300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NIST</a:t>
            </a:r>
          </a:p>
        </p:txBody>
      </p:sp>
    </p:spTree>
    <p:extLst>
      <p:ext uri="{BB962C8B-B14F-4D97-AF65-F5344CB8AC3E}">
        <p14:creationId xmlns:p14="http://schemas.microsoft.com/office/powerpoint/2010/main" val="44515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8F5A6-D914-7764-BA1A-9C222F6F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D3EF05B-A9B7-BAF9-AD1E-E63D602C9579}"/>
              </a:ext>
            </a:extLst>
          </p:cNvPr>
          <p:cNvSpPr/>
          <p:nvPr/>
        </p:nvSpPr>
        <p:spPr>
          <a:xfrm>
            <a:off x="6096000" y="1247443"/>
            <a:ext cx="5800968" cy="5108905"/>
          </a:xfrm>
          <a:prstGeom prst="roundRect">
            <a:avLst/>
          </a:prstGeom>
          <a:solidFill>
            <a:srgbClr val="0223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rgbClr val="19386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9E47C-FAE9-FA7B-C2CA-EAC4A424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AI Safety Institute (AISI)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26978-CF13-A916-02B8-EAA717EC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CBE45F5-0C66-9BDF-ED43-C890FFEAC6E5}"/>
              </a:ext>
            </a:extLst>
          </p:cNvPr>
          <p:cNvSpPr txBox="1">
            <a:spLocks/>
          </p:cNvSpPr>
          <p:nvPr/>
        </p:nvSpPr>
        <p:spPr>
          <a:xfrm>
            <a:off x="909458" y="4436365"/>
            <a:ext cx="4706967" cy="2285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ea typeface="Source Sans Pro" panose="020B0503030403020204" pitchFamily="34" charset="0"/>
              </a:rPr>
              <a:t>Advance the science of AI safety and address the risks posed by advanced AI systems</a:t>
            </a:r>
          </a:p>
          <a:p>
            <a:r>
              <a:rPr lang="en-US" sz="1900" dirty="0">
                <a:ea typeface="Source Sans Pro" panose="020B0503030403020204" pitchFamily="34" charset="0"/>
              </a:rPr>
              <a:t>Develop the testing, evaluations, and guidelines that will help accelerate the safe development of AI here in the United States and around the world</a:t>
            </a:r>
          </a:p>
          <a:p>
            <a:endParaRPr lang="en-US" sz="1900" dirty="0">
              <a:ea typeface="Source Sans Pro" panose="020B0503030403020204" pitchFamily="34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463B1B-BFBC-A232-AB36-CA0E7808B371}"/>
              </a:ext>
            </a:extLst>
          </p:cNvPr>
          <p:cNvSpPr txBox="1">
            <a:spLocks/>
          </p:cNvSpPr>
          <p:nvPr/>
        </p:nvSpPr>
        <p:spPr>
          <a:xfrm>
            <a:off x="909458" y="3863175"/>
            <a:ext cx="3887257" cy="3824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193868"/>
                </a:solidFill>
              </a:rPr>
              <a:t>Goals &amp; Impacts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CD5BDE-CDCC-E0DA-C34F-C7E46BB5BA15}"/>
              </a:ext>
            </a:extLst>
          </p:cNvPr>
          <p:cNvCxnSpPr>
            <a:cxnSpLocks/>
          </p:cNvCxnSpPr>
          <p:nvPr/>
        </p:nvCxnSpPr>
        <p:spPr>
          <a:xfrm>
            <a:off x="909458" y="4316777"/>
            <a:ext cx="4706967" cy="0"/>
          </a:xfrm>
          <a:prstGeom prst="line">
            <a:avLst/>
          </a:prstGeom>
          <a:ln w="3175">
            <a:solidFill>
              <a:srgbClr val="5D8C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28D5EA2-74F7-AAB5-3ACE-9A1367006E23}"/>
              </a:ext>
            </a:extLst>
          </p:cNvPr>
          <p:cNvSpPr txBox="1">
            <a:spLocks/>
          </p:cNvSpPr>
          <p:nvPr/>
        </p:nvSpPr>
        <p:spPr>
          <a:xfrm>
            <a:off x="6481011" y="1441535"/>
            <a:ext cx="5029325" cy="3824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Focus Areas and Example Efforts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F57DA1-3396-33B8-6C48-3E25AFCDFF5F}"/>
              </a:ext>
            </a:extLst>
          </p:cNvPr>
          <p:cNvCxnSpPr>
            <a:cxnSpLocks/>
          </p:cNvCxnSpPr>
          <p:nvPr/>
        </p:nvCxnSpPr>
        <p:spPr>
          <a:xfrm>
            <a:off x="6481011" y="1966609"/>
            <a:ext cx="5137194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632CA29-8CF8-69FE-5783-0ADFD8A082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73" r="14073"/>
          <a:stretch/>
        </p:blipFill>
        <p:spPr>
          <a:xfrm>
            <a:off x="909457" y="1300461"/>
            <a:ext cx="4523349" cy="2593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9A3DD0-E1E2-A5B2-4B24-244A651CCA1E}"/>
              </a:ext>
            </a:extLst>
          </p:cNvPr>
          <p:cNvSpPr txBox="1"/>
          <p:nvPr/>
        </p:nvSpPr>
        <p:spPr>
          <a:xfrm>
            <a:off x="7341704" y="2018031"/>
            <a:ext cx="44227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Evaluate highly capable AI models, including through agreements with Anthropic and OpenAI regarding AI safety research, testing, and evaluation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Release guidance on safe AI development, including draft guidelines on managing misuse risk for dual-use foundation models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Building a thriving and enduring global ecosystem of AI safety, including the upcoming inaugural convening of International Network of AI Safety Institutes in San Francisco</a:t>
            </a:r>
          </a:p>
        </p:txBody>
      </p:sp>
      <p:pic>
        <p:nvPicPr>
          <p:cNvPr id="14" name="Graphic 13" descr="Test Dummy with solid fill">
            <a:extLst>
              <a:ext uri="{FF2B5EF4-FFF2-40B4-BE49-F238E27FC236}">
                <a16:creationId xmlns:a16="http://schemas.microsoft.com/office/drawing/2014/main" id="{F78EDF93-2504-88F2-8135-5C2190509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9548" y="2089756"/>
            <a:ext cx="805162" cy="667512"/>
          </a:xfrm>
          <a:prstGeom prst="rect">
            <a:avLst/>
          </a:prstGeom>
        </p:spPr>
      </p:pic>
      <p:pic>
        <p:nvPicPr>
          <p:cNvPr id="15" name="Graphic 14" descr="Compass with solid fill">
            <a:extLst>
              <a:ext uri="{FF2B5EF4-FFF2-40B4-BE49-F238E27FC236}">
                <a16:creationId xmlns:a16="http://schemas.microsoft.com/office/drawing/2014/main" id="{0E23B821-0126-D535-E47A-622D43CB8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9548" y="3394405"/>
            <a:ext cx="805162" cy="706327"/>
          </a:xfrm>
          <a:prstGeom prst="rect">
            <a:avLst/>
          </a:prstGeom>
        </p:spPr>
      </p:pic>
      <p:pic>
        <p:nvPicPr>
          <p:cNvPr id="18" name="Graphic 17" descr="Users with solid fill">
            <a:extLst>
              <a:ext uri="{FF2B5EF4-FFF2-40B4-BE49-F238E27FC236}">
                <a16:creationId xmlns:a16="http://schemas.microsoft.com/office/drawing/2014/main" id="{528B70D5-A779-8A36-2838-D304A9BC5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4929" y="4696157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0B9125-E55A-23E1-BD6B-E6FE7B2F7AB3}"/>
              </a:ext>
            </a:extLst>
          </p:cNvPr>
          <p:cNvSpPr txBox="1"/>
          <p:nvPr/>
        </p:nvSpPr>
        <p:spPr>
          <a:xfrm>
            <a:off x="909456" y="3543496"/>
            <a:ext cx="342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</a:t>
            </a:r>
            <a:r>
              <a:rPr lang="en-US" dirty="0" err="1">
                <a:solidFill>
                  <a:schemeClr val="bg1"/>
                </a:solidFill>
              </a:rPr>
              <a:t>Pixabay</a:t>
            </a:r>
            <a:r>
              <a:rPr lang="en-US" dirty="0">
                <a:solidFill>
                  <a:schemeClr val="bg1"/>
                </a:solidFill>
              </a:rPr>
              <a:t>/Gerd Altmann</a:t>
            </a:r>
          </a:p>
        </p:txBody>
      </p:sp>
    </p:spTree>
    <p:extLst>
      <p:ext uri="{BB962C8B-B14F-4D97-AF65-F5344CB8AC3E}">
        <p14:creationId xmlns:p14="http://schemas.microsoft.com/office/powerpoint/2010/main" val="252048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8910F-76F4-B607-6BD8-9ADBC271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9EE7-954D-72FE-4C9B-A042226D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in Measurement Science &amp;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F08C3-07D3-0123-E8BB-168CE5D8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3C66C28-7CEE-1C4E-B05D-AB477D154832}"/>
              </a:ext>
            </a:extLst>
          </p:cNvPr>
          <p:cNvSpPr txBox="1">
            <a:spLocks/>
          </p:cNvSpPr>
          <p:nvPr/>
        </p:nvSpPr>
        <p:spPr>
          <a:xfrm>
            <a:off x="909458" y="4436366"/>
            <a:ext cx="4706967" cy="23787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 panose="020B0503030403020204" pitchFamily="34" charset="0"/>
              </a:rPr>
              <a:t>Integrate AI tools, guidance, and frameworks into NIST measurement science and measurement services to advance adoption of AI systems in domain-specific environments</a:t>
            </a:r>
          </a:p>
          <a:p>
            <a:r>
              <a:rPr lang="en-US" sz="1600" dirty="0">
                <a:ea typeface="Times New Roman" panose="02020603050405020304" pitchFamily="18" charset="0"/>
                <a:cs typeface="Tahoma" panose="020B0604030504040204" pitchFamily="34" charset="0"/>
              </a:rPr>
              <a:t>Accelerate the development, commercialization, and deployment of critical and emerging technologies (CETs)</a:t>
            </a:r>
          </a:p>
          <a:p>
            <a:r>
              <a:rPr lang="en-US" sz="1600" dirty="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Revitalize U.S. advanced manufacturing</a:t>
            </a:r>
            <a:endParaRPr lang="en-US" sz="1600" dirty="0"/>
          </a:p>
          <a:p>
            <a:endParaRPr lang="en-US" sz="1600" dirty="0">
              <a:ea typeface="Source Sans Pro" panose="020B0503030403020204" pitchFamily="34" charset="0"/>
            </a:endParaRPr>
          </a:p>
          <a:p>
            <a:endParaRPr lang="en-US" sz="1600" dirty="0">
              <a:ea typeface="Source Sans Pro" panose="020B0503030403020204" pitchFamily="34" charset="0"/>
            </a:endParaRPr>
          </a:p>
          <a:p>
            <a:endParaRPr lang="en-US" sz="1600" dirty="0">
              <a:ea typeface="Source Sans Pro" panose="020B0503030403020204" pitchFamily="34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696BB5E-1067-DFFB-4060-FB4BD2DC2F98}"/>
              </a:ext>
            </a:extLst>
          </p:cNvPr>
          <p:cNvSpPr txBox="1">
            <a:spLocks/>
          </p:cNvSpPr>
          <p:nvPr/>
        </p:nvSpPr>
        <p:spPr>
          <a:xfrm>
            <a:off x="909458" y="3863175"/>
            <a:ext cx="3887257" cy="3824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193868"/>
                </a:solidFill>
              </a:rPr>
              <a:t>Goals &amp; Impacts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700AE7-99F6-0009-0E46-E7A3C9807BE5}"/>
              </a:ext>
            </a:extLst>
          </p:cNvPr>
          <p:cNvCxnSpPr>
            <a:cxnSpLocks/>
          </p:cNvCxnSpPr>
          <p:nvPr/>
        </p:nvCxnSpPr>
        <p:spPr>
          <a:xfrm>
            <a:off x="909458" y="4316777"/>
            <a:ext cx="4706967" cy="0"/>
          </a:xfrm>
          <a:prstGeom prst="line">
            <a:avLst/>
          </a:prstGeom>
          <a:ln w="3175">
            <a:solidFill>
              <a:srgbClr val="5D8C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537AF36-A4A9-4A97-B70C-D0522C529C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67" b="6967"/>
          <a:stretch/>
        </p:blipFill>
        <p:spPr>
          <a:xfrm>
            <a:off x="909458" y="1208508"/>
            <a:ext cx="4523349" cy="2593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22A043-F2AF-0D44-77F9-948E0D277AA4}"/>
              </a:ext>
            </a:extLst>
          </p:cNvPr>
          <p:cNvSpPr/>
          <p:nvPr/>
        </p:nvSpPr>
        <p:spPr>
          <a:xfrm>
            <a:off x="6096000" y="1200888"/>
            <a:ext cx="5800968" cy="4929777"/>
          </a:xfrm>
          <a:prstGeom prst="roundRect">
            <a:avLst/>
          </a:prstGeom>
          <a:solidFill>
            <a:srgbClr val="735B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325119F-0D4A-B1FF-085D-C842DC887E39}"/>
              </a:ext>
            </a:extLst>
          </p:cNvPr>
          <p:cNvSpPr txBox="1">
            <a:spLocks/>
          </p:cNvSpPr>
          <p:nvPr/>
        </p:nvSpPr>
        <p:spPr>
          <a:xfrm>
            <a:off x="6481011" y="1394980"/>
            <a:ext cx="5029325" cy="3824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bg1"/>
                </a:solidFill>
              </a:rPr>
              <a:t>Focus Areas &amp; Example Efforts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94AC02-A300-3A9F-B5F4-C72C8725441C}"/>
              </a:ext>
            </a:extLst>
          </p:cNvPr>
          <p:cNvCxnSpPr>
            <a:cxnSpLocks/>
          </p:cNvCxnSpPr>
          <p:nvPr/>
        </p:nvCxnSpPr>
        <p:spPr>
          <a:xfrm>
            <a:off x="6427304" y="1807944"/>
            <a:ext cx="5137194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9C91DCA-54A8-F976-E9D4-3A99C6CBD747}"/>
              </a:ext>
            </a:extLst>
          </p:cNvPr>
          <p:cNvSpPr txBox="1"/>
          <p:nvPr/>
        </p:nvSpPr>
        <p:spPr>
          <a:xfrm>
            <a:off x="7341704" y="1971476"/>
            <a:ext cx="442274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Intramural NIST research exploring: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AI to improve advanced manufacturing processes and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Utilizing AI and automation systems to further understanding of engineering biology with the NIST </a:t>
            </a:r>
            <a:r>
              <a:rPr lang="en-US" sz="1600" dirty="0" err="1">
                <a:solidFill>
                  <a:schemeClr val="bg1"/>
                </a:solidFill>
              </a:rPr>
              <a:t>Biofoundry</a:t>
            </a:r>
            <a:r>
              <a:rPr lang="en-US" sz="1600" dirty="0">
                <a:solidFill>
                  <a:schemeClr val="bg1"/>
                </a:solidFill>
              </a:rPr>
              <a:t> and developing and housing high-quality data for material science innovation such as through JARVIS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Leveraging AI in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New devices and architectures for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Other CETs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Measurement service modernization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Promoting collaboration to accelerate new AI capabilities through CHIPS R&amp;D and  Manufacturing USA opportunities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7" name="Graphic 26" descr="Users with solid fill">
            <a:extLst>
              <a:ext uri="{FF2B5EF4-FFF2-40B4-BE49-F238E27FC236}">
                <a16:creationId xmlns:a16="http://schemas.microsoft.com/office/drawing/2014/main" id="{24E33D2B-9DFE-D7A5-737E-63F67D115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7304" y="4861407"/>
            <a:ext cx="914400" cy="914400"/>
          </a:xfrm>
          <a:prstGeom prst="rect">
            <a:avLst/>
          </a:prstGeom>
        </p:spPr>
      </p:pic>
      <p:pic>
        <p:nvPicPr>
          <p:cNvPr id="28" name="Graphic 27" descr="Research with solid fill">
            <a:extLst>
              <a:ext uri="{FF2B5EF4-FFF2-40B4-BE49-F238E27FC236}">
                <a16:creationId xmlns:a16="http://schemas.microsoft.com/office/drawing/2014/main" id="{3C7630A2-1082-966B-5593-74A02E824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0089" y="2012628"/>
            <a:ext cx="805162" cy="667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B4D3D-D43D-F8F9-55C5-DEF3C7D1015C}"/>
              </a:ext>
            </a:extLst>
          </p:cNvPr>
          <p:cNvSpPr txBox="1"/>
          <p:nvPr/>
        </p:nvSpPr>
        <p:spPr>
          <a:xfrm>
            <a:off x="909456" y="3521724"/>
            <a:ext cx="300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</a:t>
            </a:r>
            <a:r>
              <a:rPr lang="en-US" b="0" i="0" dirty="0">
                <a:solidFill>
                  <a:schemeClr val="bg1"/>
                </a:solidFill>
                <a:effectLst/>
              </a:rPr>
              <a:t>J. Stoughton/NIST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9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4287-A2A3-1176-680C-693E1AD7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039776" cy="1325563"/>
          </a:xfrm>
        </p:spPr>
        <p:txBody>
          <a:bodyPr>
            <a:normAutofit/>
          </a:bodyPr>
          <a:lstStyle/>
          <a:p>
            <a:r>
              <a:rPr lang="en-US" sz="3600">
                <a:latin typeface="Aptos" panose="020B0004020202020204" pitchFamily="34" charset="0"/>
              </a:rPr>
              <a:t>Executive Order on the Safe, Secure and Trustworthy Development of AI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8F1A51F-8AF4-C4EC-E4F0-73E6552B5EE4}"/>
              </a:ext>
            </a:extLst>
          </p:cNvPr>
          <p:cNvSpPr txBox="1">
            <a:spLocks/>
          </p:cNvSpPr>
          <p:nvPr/>
        </p:nvSpPr>
        <p:spPr>
          <a:xfrm>
            <a:off x="401458" y="1303529"/>
            <a:ext cx="3273075" cy="5418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3200">
                <a:ea typeface="Source Sans Pro" panose="020B0503030403020204" pitchFamily="34" charset="0"/>
              </a:rPr>
              <a:t>NIST, through NAIIL and AISI, successfully delivered five products in response to 2023 Executive Order on AI.</a:t>
            </a:r>
          </a:p>
          <a:p>
            <a:endParaRPr lang="en-US" sz="3200">
              <a:ea typeface="Source Sans Pro" panose="020B0503030403020204" pitchFamily="34" charset="0"/>
            </a:endParaRPr>
          </a:p>
          <a:p>
            <a:endParaRPr lang="en-US" sz="3200">
              <a:ea typeface="Source Sans Pro" panose="020B0503030403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24ECC58-322A-703A-9FE7-3F0792734E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8015653"/>
              </p:ext>
            </p:extLst>
          </p:nvPr>
        </p:nvGraphicFramePr>
        <p:xfrm>
          <a:off x="3846870" y="1126066"/>
          <a:ext cx="8345130" cy="573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297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B9197-DDA5-FA6E-59A8-2E52860F2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6A8CB-F749-7EC3-BFCB-99884EBA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03977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ptos" panose="020B0004020202020204" pitchFamily="34" charset="0"/>
              </a:rPr>
              <a:t>National Security Memorandum (NSM) Taskings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A4E0810-08A2-99F9-51C2-FE67D2D9C830}"/>
              </a:ext>
            </a:extLst>
          </p:cNvPr>
          <p:cNvSpPr txBox="1">
            <a:spLocks/>
          </p:cNvSpPr>
          <p:nvPr/>
        </p:nvSpPr>
        <p:spPr>
          <a:xfrm>
            <a:off x="401458" y="1303529"/>
            <a:ext cx="3273075" cy="5418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3200" dirty="0">
                <a:ea typeface="Source Sans Pro" panose="020B0503030403020204" pitchFamily="34" charset="0"/>
              </a:rPr>
              <a:t>The NSM tasked AISI with multiple deliverables, including to: </a:t>
            </a:r>
          </a:p>
          <a:p>
            <a:endParaRPr lang="en-US" sz="3200" dirty="0">
              <a:ea typeface="Source Sans Pro" panose="020B0503030403020204" pitchFamily="34" charset="0"/>
            </a:endParaRPr>
          </a:p>
          <a:p>
            <a:endParaRPr lang="en-US" sz="3200" dirty="0">
              <a:ea typeface="Source Sans Pro" panose="020B0503030403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FD7D2DE-CFEE-C0A4-903A-8CD29D01D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937705"/>
              </p:ext>
            </p:extLst>
          </p:nvPr>
        </p:nvGraphicFramePr>
        <p:xfrm>
          <a:off x="3674533" y="1126066"/>
          <a:ext cx="8517467" cy="573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55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8DDAB-6763-34A0-6B2B-9F722263A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Public-Private Partnerships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E06B5C4-7B4D-2FD9-5C22-2E8A514273C2}"/>
              </a:ext>
            </a:extLst>
          </p:cNvPr>
          <p:cNvSpPr txBox="1">
            <a:spLocks/>
          </p:cNvSpPr>
          <p:nvPr/>
        </p:nvSpPr>
        <p:spPr>
          <a:xfrm>
            <a:off x="401458" y="1148546"/>
            <a:ext cx="11216747" cy="5418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ea typeface="Source Sans Pro" panose="020B0503030403020204" pitchFamily="34" charset="0"/>
              </a:rPr>
              <a:t>NIST leads, convenes, and participates in public-private partnerships across the AI ecosystem. </a:t>
            </a:r>
          </a:p>
          <a:p>
            <a:endParaRPr lang="en-US" sz="3200">
              <a:ea typeface="Source Sans Pro" panose="020B0503030403020204" pitchFamily="34" charset="0"/>
            </a:endParaRPr>
          </a:p>
          <a:p>
            <a:endParaRPr lang="en-US" sz="3200">
              <a:ea typeface="Source Sans Pro" panose="020B0503030403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54EF559-3B31-3037-747A-68504F10C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583702"/>
              </p:ext>
            </p:extLst>
          </p:nvPr>
        </p:nvGraphicFramePr>
        <p:xfrm>
          <a:off x="2119184" y="2474109"/>
          <a:ext cx="7424821" cy="4165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5412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587C252BE9A489B4A598701D62948" ma:contentTypeVersion="22" ma:contentTypeDescription="Create a new document." ma:contentTypeScope="" ma:versionID="0f041177ed70531a9d38d147ab744740">
  <xsd:schema xmlns:xsd="http://www.w3.org/2001/XMLSchema" xmlns:xs="http://www.w3.org/2001/XMLSchema" xmlns:p="http://schemas.microsoft.com/office/2006/metadata/properties" xmlns:ns1="http://schemas.microsoft.com/sharepoint/v3" xmlns:ns2="a6291d3a-aea3-4609-837d-f3948c5bd58f" xmlns:ns3="aed93755-bd49-4fc7-bea2-cb6eba47df4b" targetNamespace="http://schemas.microsoft.com/office/2006/metadata/properties" ma:root="true" ma:fieldsID="8c4f58894981b7744e8ed748a86598bd" ns1:_="" ns2:_="" ns3:_="">
    <xsd:import namespace="http://schemas.microsoft.com/sharepoint/v3"/>
    <xsd:import namespace="a6291d3a-aea3-4609-837d-f3948c5bd58f"/>
    <xsd:import namespace="aed93755-bd49-4fc7-bea2-cb6eba47df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Reviewed" minOccurs="0"/>
                <xsd:element ref="ns2:ResponseSent_x003f_" minOccurs="0"/>
                <xsd:element ref="ns2:Redaction" minOccurs="0"/>
                <xsd:element ref="ns2:MediaServiceObjectDetectorVersions" minOccurs="0"/>
                <xsd:element ref="ns2:MediaServiceSearchProperties" minOccurs="0"/>
                <xsd:element ref="ns2:TopicArea" minOccurs="0"/>
                <xsd:element ref="ns2: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91d3a-aea3-4609-837d-f3948c5bd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e6a98a9-4721-402f-9b0e-578e6c4977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Reviewed" ma:index="23" nillable="true" ma:displayName="Reviewed" ma:default="0" ma:format="Dropdown" ma:internalName="Reviewed">
      <xsd:simpleType>
        <xsd:restriction base="dms:Boolean"/>
      </xsd:simpleType>
    </xsd:element>
    <xsd:element name="ResponseSent_x003f_" ma:index="24" nillable="true" ma:displayName="Response Sent?" ma:default="0" ma:format="Dropdown" ma:internalName="ResponseSent_x003f_">
      <xsd:simpleType>
        <xsd:restriction base="dms:Boolean"/>
      </xsd:simpleType>
    </xsd:element>
    <xsd:element name="Redaction" ma:index="25" nillable="true" ma:displayName="Redaction" ma:format="Dropdown" ma:internalName="Redaction">
      <xsd:simpleType>
        <xsd:restriction base="dms:Choice">
          <xsd:enumeration value="Needs redaction"/>
          <xsd:enumeration value="Completed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opicArea" ma:index="28" nillable="true" ma:displayName="Topic Area" ma:format="Dropdown" ma:internalName="TopicArea">
      <xsd:simpleType>
        <xsd:restriction base="dms:Note">
          <xsd:maxLength value="255"/>
        </xsd:restriction>
      </xsd:simpleType>
    </xsd:element>
    <xsd:element name="Topic" ma:index="29" nillable="true" ma:displayName="Topic " ma:format="Dropdown" ma:internalName="Topic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d93755-bd49-4fc7-bea2-cb6eba47df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fd74f3b-0fb4-400f-a71f-b5e895b23fdc}" ma:internalName="TaxCatchAll" ma:showField="CatchAllData" ma:web="aed93755-bd49-4fc7-bea2-cb6eba47df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Redaction xmlns="a6291d3a-aea3-4609-837d-f3948c5bd58f" xsi:nil="true"/>
    <TopicArea xmlns="a6291d3a-aea3-4609-837d-f3948c5bd58f" xsi:nil="true"/>
    <lcf76f155ced4ddcb4097134ff3c332f xmlns="a6291d3a-aea3-4609-837d-f3948c5bd58f">
      <Terms xmlns="http://schemas.microsoft.com/office/infopath/2007/PartnerControls"/>
    </lcf76f155ced4ddcb4097134ff3c332f>
    <TaxCatchAll xmlns="aed93755-bd49-4fc7-bea2-cb6eba47df4b" xsi:nil="true"/>
    <_ip_UnifiedCompliancePolicyProperties xmlns="http://schemas.microsoft.com/sharepoint/v3" xsi:nil="true"/>
    <ResponseSent_x003f_ xmlns="a6291d3a-aea3-4609-837d-f3948c5bd58f">false</ResponseSent_x003f_>
    <Reviewed xmlns="a6291d3a-aea3-4609-837d-f3948c5bd58f">false</Reviewed>
    <Topic xmlns="a6291d3a-aea3-4609-837d-f3948c5bd58f" xsi:nil="true"/>
  </documentManagement>
</p:properties>
</file>

<file path=customXml/itemProps1.xml><?xml version="1.0" encoding="utf-8"?>
<ds:datastoreItem xmlns:ds="http://schemas.openxmlformats.org/officeDocument/2006/customXml" ds:itemID="{EE16603D-22C2-4ACA-9D03-8DC26D6C1567}">
  <ds:schemaRefs>
    <ds:schemaRef ds:uri="a6291d3a-aea3-4609-837d-f3948c5bd58f"/>
    <ds:schemaRef ds:uri="aed93755-bd49-4fc7-bea2-cb6eba47df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0976E1-FE3C-4866-92CE-0F57F9DF06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5F1446-7AAF-4178-A9F5-2BE03F74F34A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ed93755-bd49-4fc7-bea2-cb6eba47df4b"/>
    <ds:schemaRef ds:uri="a6291d3a-aea3-4609-837d-f3948c5bd58f"/>
    <ds:schemaRef ds:uri="http://schemas.microsoft.com/sharepoint/v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915</Words>
  <Application>Microsoft Office PowerPoint</Application>
  <PresentationFormat>Widescreen</PresentationFormat>
  <Paragraphs>121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Century Gothic</vt:lpstr>
      <vt:lpstr>Source Sans Pro</vt:lpstr>
      <vt:lpstr>Times New Roman</vt:lpstr>
      <vt:lpstr>Wingdings</vt:lpstr>
      <vt:lpstr>Office Theme</vt:lpstr>
      <vt:lpstr>1_Office Theme</vt:lpstr>
      <vt:lpstr>Intersections of AI Work at NIST</vt:lpstr>
      <vt:lpstr>NIST AI Ecosystem</vt:lpstr>
      <vt:lpstr>PowerPoint Presentation</vt:lpstr>
      <vt:lpstr>NIST AI Innovation Lab (NAIIL)</vt:lpstr>
      <vt:lpstr>U.S. AI Safety Institute (AISI)</vt:lpstr>
      <vt:lpstr>AI in Measurement Science &amp; Services</vt:lpstr>
      <vt:lpstr>Executive Order on the Safe, Secure and Trustworthy Development of AI</vt:lpstr>
      <vt:lpstr>National Security Memorandum (NSM) Taskings</vt:lpstr>
      <vt:lpstr>Public-Private Partnerships</vt:lpstr>
      <vt:lpstr>Building NIST’s AI Community</vt:lpstr>
      <vt:lpstr>What’s Next for NIST?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at NIST</dc:title>
  <dc:creator>Buchanan, Kerrianne E. (Fed)</dc:creator>
  <cp:lastModifiedBy>Shaw, Stephanie L. (Fed)</cp:lastModifiedBy>
  <cp:revision>5</cp:revision>
  <cp:lastPrinted>2024-10-22T18:12:41Z</cp:lastPrinted>
  <dcterms:created xsi:type="dcterms:W3CDTF">2024-09-20T16:37:40Z</dcterms:created>
  <dcterms:modified xsi:type="dcterms:W3CDTF">2024-11-19T14:15:42Z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0x010100FCF587C252BE9A489B4A598701D62948</vt:lpwstr>
  </property>
  <property fmtid="{D5CDD505-2E9C-101B-9397-08002B2CF9AE}" pid="3" name="MediaServiceImageTags">
    <vt:lpwstr/>
  </property>
</Properties>
</file>