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22"/>
  </p:notesMasterIdLst>
  <p:sldIdLst>
    <p:sldId id="256" r:id="rId6"/>
    <p:sldId id="576" r:id="rId7"/>
    <p:sldId id="308" r:id="rId8"/>
    <p:sldId id="579" r:id="rId9"/>
    <p:sldId id="272" r:id="rId10"/>
    <p:sldId id="271" r:id="rId11"/>
    <p:sldId id="333" r:id="rId12"/>
    <p:sldId id="500" r:id="rId13"/>
    <p:sldId id="580" r:id="rId14"/>
    <p:sldId id="511" r:id="rId15"/>
    <p:sldId id="581" r:id="rId16"/>
    <p:sldId id="513" r:id="rId17"/>
    <p:sldId id="503" r:id="rId18"/>
    <p:sldId id="583" r:id="rId19"/>
    <p:sldId id="582" r:id="rId20"/>
    <p:sldId id="5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02B85-CA3F-47C9-B73B-2806F59EC67C}" type="datetimeFigureOut">
              <a:rPr lang="en-US" smtClean="0"/>
              <a:t>10/9/2022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4EE99-4843-455D-AB67-10338BEA700B}" type="slidenum">
              <a:rPr lang="en-US" smtClean="0"/>
              <a:t>‹#›</a:t>
            </a:fld>
            <a:endParaRPr lang="en-US"/>
          </a:p>
        </p:txBody>
      </p:sp>
    </p:spTree>
    <p:extLst>
      <p:ext uri="{BB962C8B-B14F-4D97-AF65-F5344CB8AC3E}">
        <p14:creationId xmlns:p14="http://schemas.microsoft.com/office/powerpoint/2010/main" val="384440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 magnon current </a:t>
            </a:r>
            <a:r>
              <a:rPr lang="en-US" sz="1200" b="0" i="1" kern="1200" dirty="0">
                <a:solidFill>
                  <a:schemeClr val="tx1"/>
                </a:solidFill>
                <a:effectLst/>
                <a:latin typeface="+mn-lt"/>
                <a:ea typeface="+mn-ea"/>
                <a:cs typeface="+mn-cs"/>
              </a:rPr>
              <a:t>J</a:t>
            </a:r>
            <a:r>
              <a:rPr lang="en-US" sz="1200" b="0" i="0" kern="1200" baseline="-25000" dirty="0">
                <a:solidFill>
                  <a:schemeClr val="tx1"/>
                </a:solidFill>
                <a:effectLst/>
                <a:latin typeface="+mn-lt"/>
                <a:ea typeface="+mn-ea"/>
                <a:cs typeface="+mn-cs"/>
              </a:rPr>
              <a:t>M</a:t>
            </a:r>
            <a:r>
              <a:rPr lang="en-US" sz="1200" b="0" i="0" kern="1200" dirty="0">
                <a:solidFill>
                  <a:schemeClr val="tx1"/>
                </a:solidFill>
                <a:effectLst/>
                <a:latin typeface="+mn-lt"/>
                <a:ea typeface="+mn-ea"/>
                <a:cs typeface="+mn-cs"/>
              </a:rPr>
              <a:t>, for which the spin angular momentum is carried by </a:t>
            </a:r>
            <a:r>
              <a:rPr lang="en-US" sz="1200" b="0" i="0" kern="1200" dirty="0" err="1">
                <a:solidFill>
                  <a:schemeClr val="tx1"/>
                </a:solidFill>
                <a:effectLst/>
                <a:latin typeface="+mn-lt"/>
                <a:ea typeface="+mn-ea"/>
                <a:cs typeface="+mn-cs"/>
              </a:rPr>
              <a:t>precessing</a:t>
            </a:r>
            <a:r>
              <a:rPr lang="en-US" sz="1200" b="0" i="0" kern="1200" dirty="0">
                <a:solidFill>
                  <a:schemeClr val="tx1"/>
                </a:solidFill>
                <a:effectLst/>
                <a:latin typeface="+mn-lt"/>
                <a:ea typeface="+mn-ea"/>
                <a:cs typeface="+mn-cs"/>
              </a:rPr>
              <a:t> spin moments rather than moving electrons </a:t>
            </a:r>
            <a:endParaRPr lang="en-US" dirty="0"/>
          </a:p>
        </p:txBody>
      </p:sp>
      <p:sp>
        <p:nvSpPr>
          <p:cNvPr id="4" name="Slide Number Placeholder 3"/>
          <p:cNvSpPr>
            <a:spLocks noGrp="1"/>
          </p:cNvSpPr>
          <p:nvPr>
            <p:ph type="sldNum" sz="quarter" idx="5"/>
          </p:nvPr>
        </p:nvSpPr>
        <p:spPr/>
        <p:txBody>
          <a:bodyPr/>
          <a:lstStyle/>
          <a:p>
            <a:fld id="{7FDC2AEC-9E38-4B27-ABC2-4A7B35D650F7}" type="slidenum">
              <a:rPr lang="en-US" smtClean="0"/>
              <a:t>3</a:t>
            </a:fld>
            <a:endParaRPr lang="en-US"/>
          </a:p>
        </p:txBody>
      </p:sp>
    </p:spTree>
    <p:extLst>
      <p:ext uri="{BB962C8B-B14F-4D97-AF65-F5344CB8AC3E}">
        <p14:creationId xmlns:p14="http://schemas.microsoft.com/office/powerpoint/2010/main" val="111950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 magnon current </a:t>
            </a:r>
            <a:r>
              <a:rPr lang="en-US" sz="1200" b="0" i="1" kern="1200" dirty="0">
                <a:solidFill>
                  <a:schemeClr val="tx1"/>
                </a:solidFill>
                <a:effectLst/>
                <a:latin typeface="+mn-lt"/>
                <a:ea typeface="+mn-ea"/>
                <a:cs typeface="+mn-cs"/>
              </a:rPr>
              <a:t>J</a:t>
            </a:r>
            <a:r>
              <a:rPr lang="en-US" sz="1200" b="0" i="0" kern="1200" baseline="-25000" dirty="0">
                <a:solidFill>
                  <a:schemeClr val="tx1"/>
                </a:solidFill>
                <a:effectLst/>
                <a:latin typeface="+mn-lt"/>
                <a:ea typeface="+mn-ea"/>
                <a:cs typeface="+mn-cs"/>
              </a:rPr>
              <a:t>M</a:t>
            </a:r>
            <a:r>
              <a:rPr lang="en-US" sz="1200" b="0" i="0" kern="1200" dirty="0">
                <a:solidFill>
                  <a:schemeClr val="tx1"/>
                </a:solidFill>
                <a:effectLst/>
                <a:latin typeface="+mn-lt"/>
                <a:ea typeface="+mn-ea"/>
                <a:cs typeface="+mn-cs"/>
              </a:rPr>
              <a:t>, for which the spin angular momentum is carried by </a:t>
            </a:r>
            <a:r>
              <a:rPr lang="en-US" sz="1200" b="0" i="0" kern="1200" dirty="0" err="1">
                <a:solidFill>
                  <a:schemeClr val="tx1"/>
                </a:solidFill>
                <a:effectLst/>
                <a:latin typeface="+mn-lt"/>
                <a:ea typeface="+mn-ea"/>
                <a:cs typeface="+mn-cs"/>
              </a:rPr>
              <a:t>precessing</a:t>
            </a:r>
            <a:r>
              <a:rPr lang="en-US" sz="1200" b="0" i="0" kern="1200" dirty="0">
                <a:solidFill>
                  <a:schemeClr val="tx1"/>
                </a:solidFill>
                <a:effectLst/>
                <a:latin typeface="+mn-lt"/>
                <a:ea typeface="+mn-ea"/>
                <a:cs typeface="+mn-cs"/>
              </a:rPr>
              <a:t> spin moments rather than moving electrons </a:t>
            </a:r>
            <a:endParaRPr lang="en-US" dirty="0"/>
          </a:p>
        </p:txBody>
      </p:sp>
      <p:sp>
        <p:nvSpPr>
          <p:cNvPr id="4" name="Slide Number Placeholder 3"/>
          <p:cNvSpPr>
            <a:spLocks noGrp="1"/>
          </p:cNvSpPr>
          <p:nvPr>
            <p:ph type="sldNum" sz="quarter" idx="5"/>
          </p:nvPr>
        </p:nvSpPr>
        <p:spPr/>
        <p:txBody>
          <a:bodyPr/>
          <a:lstStyle/>
          <a:p>
            <a:fld id="{7FDC2AEC-9E38-4B27-ABC2-4A7B35D650F7}" type="slidenum">
              <a:rPr lang="en-US" smtClean="0"/>
              <a:t>4</a:t>
            </a:fld>
            <a:endParaRPr lang="en-US"/>
          </a:p>
        </p:txBody>
      </p:sp>
    </p:spTree>
    <p:extLst>
      <p:ext uri="{BB962C8B-B14F-4D97-AF65-F5344CB8AC3E}">
        <p14:creationId xmlns:p14="http://schemas.microsoft.com/office/powerpoint/2010/main" val="273304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damping </a:t>
            </a:r>
            <a:r>
              <a:rPr lang="en-US" dirty="0" err="1"/>
              <a:t>dielectics</a:t>
            </a:r>
            <a:r>
              <a:rPr lang="en-US" dirty="0"/>
              <a:t> allow for wave propagation over long range compared to spin diffusion length</a:t>
            </a:r>
          </a:p>
          <a:p>
            <a:r>
              <a:rPr lang="en-US" dirty="0"/>
              <a:t>Wide f range GHs to THz</a:t>
            </a:r>
          </a:p>
        </p:txBody>
      </p:sp>
      <p:sp>
        <p:nvSpPr>
          <p:cNvPr id="4" name="Slide Number Placeholder 3"/>
          <p:cNvSpPr>
            <a:spLocks noGrp="1"/>
          </p:cNvSpPr>
          <p:nvPr>
            <p:ph type="sldNum" sz="quarter" idx="5"/>
          </p:nvPr>
        </p:nvSpPr>
        <p:spPr/>
        <p:txBody>
          <a:bodyPr/>
          <a:lstStyle/>
          <a:p>
            <a:fld id="{7FDC2AEC-9E38-4B27-ABC2-4A7B35D650F7}" type="slidenum">
              <a:rPr lang="en-US" smtClean="0"/>
              <a:t>5</a:t>
            </a:fld>
            <a:endParaRPr lang="en-US"/>
          </a:p>
        </p:txBody>
      </p:sp>
    </p:spTree>
    <p:extLst>
      <p:ext uri="{BB962C8B-B14F-4D97-AF65-F5344CB8AC3E}">
        <p14:creationId xmlns:p14="http://schemas.microsoft.com/office/powerpoint/2010/main" val="427203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C2AEC-9E38-4B27-ABC2-4A7B35D650F7}" type="slidenum">
              <a:rPr lang="en-US" smtClean="0"/>
              <a:t>10</a:t>
            </a:fld>
            <a:endParaRPr lang="en-US"/>
          </a:p>
        </p:txBody>
      </p:sp>
    </p:spTree>
    <p:extLst>
      <p:ext uri="{BB962C8B-B14F-4D97-AF65-F5344CB8AC3E}">
        <p14:creationId xmlns:p14="http://schemas.microsoft.com/office/powerpoint/2010/main" val="171927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C2AEC-9E38-4B27-ABC2-4A7B35D650F7}" type="slidenum">
              <a:rPr lang="en-US" smtClean="0"/>
              <a:t>12</a:t>
            </a:fld>
            <a:endParaRPr lang="en-US"/>
          </a:p>
        </p:txBody>
      </p:sp>
    </p:spTree>
    <p:extLst>
      <p:ext uri="{BB962C8B-B14F-4D97-AF65-F5344CB8AC3E}">
        <p14:creationId xmlns:p14="http://schemas.microsoft.com/office/powerpoint/2010/main" val="218776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AAE2-0712-4F29-A4AF-B9BD810FBC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4CC9D7-FCD9-46A2-8D59-02D8D07226BE}"/>
              </a:ext>
            </a:extLst>
          </p:cNvPr>
          <p:cNvSpPr>
            <a:spLocks noGrp="1"/>
          </p:cNvSpPr>
          <p:nvPr>
            <p:ph type="dt" sz="half" idx="10"/>
          </p:nvPr>
        </p:nvSpPr>
        <p:spPr/>
        <p:txBody>
          <a:bodyPr/>
          <a:lstStyle/>
          <a:p>
            <a:r>
              <a:rPr lang="en-US"/>
              <a:t>1/28/2021</a:t>
            </a:r>
          </a:p>
        </p:txBody>
      </p:sp>
      <p:sp>
        <p:nvSpPr>
          <p:cNvPr id="4" name="Slide Number Placeholder 3">
            <a:extLst>
              <a:ext uri="{FF2B5EF4-FFF2-40B4-BE49-F238E27FC236}">
                <a16:creationId xmlns:a16="http://schemas.microsoft.com/office/drawing/2014/main" id="{17438E3A-4694-4613-A170-DFAE3CDDDAFA}"/>
              </a:ext>
            </a:extLst>
          </p:cNvPr>
          <p:cNvSpPr>
            <a:spLocks noGrp="1"/>
          </p:cNvSpPr>
          <p:nvPr>
            <p:ph type="sldNum" sz="quarter" idx="11"/>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380711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0C7E-D55F-4DEC-BDDC-139B06459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988B36-8D40-43F3-97E2-BA6EE6E8F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4AB2034-781C-4DFA-B7AD-96EE8B9AE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DE9F4-9CB2-4FEF-9403-91AE5A11E95E}"/>
              </a:ext>
            </a:extLst>
          </p:cNvPr>
          <p:cNvSpPr>
            <a:spLocks noGrp="1"/>
          </p:cNvSpPr>
          <p:nvPr>
            <p:ph type="dt" sz="half" idx="10"/>
          </p:nvPr>
        </p:nvSpPr>
        <p:spPr/>
        <p:txBody>
          <a:bodyPr/>
          <a:lstStyle/>
          <a:p>
            <a:r>
              <a:rPr lang="en-US"/>
              <a:t>1/28/2021</a:t>
            </a:r>
          </a:p>
        </p:txBody>
      </p:sp>
      <p:sp>
        <p:nvSpPr>
          <p:cNvPr id="7" name="Slide Number Placeholder 6">
            <a:extLst>
              <a:ext uri="{FF2B5EF4-FFF2-40B4-BE49-F238E27FC236}">
                <a16:creationId xmlns:a16="http://schemas.microsoft.com/office/drawing/2014/main" id="{C48B18B7-FF48-43D6-8997-EF1B35D5D503}"/>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41572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F78B-9B00-4617-A782-08D442B8F1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6DA3F4-24F5-4B87-BF36-3A5386BB5F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E35B3-C6A9-41B6-A017-D39C58E33B84}"/>
              </a:ext>
            </a:extLst>
          </p:cNvPr>
          <p:cNvSpPr>
            <a:spLocks noGrp="1"/>
          </p:cNvSpPr>
          <p:nvPr>
            <p:ph type="dt" sz="half" idx="10"/>
          </p:nvPr>
        </p:nvSpPr>
        <p:spPr/>
        <p:txBody>
          <a:bodyPr/>
          <a:lstStyle/>
          <a:p>
            <a:r>
              <a:rPr lang="en-US"/>
              <a:t>1/28/2021</a:t>
            </a:r>
          </a:p>
        </p:txBody>
      </p:sp>
      <p:sp>
        <p:nvSpPr>
          <p:cNvPr id="5" name="Footer Placeholder 4">
            <a:extLst>
              <a:ext uri="{FF2B5EF4-FFF2-40B4-BE49-F238E27FC236}">
                <a16:creationId xmlns:a16="http://schemas.microsoft.com/office/drawing/2014/main" id="{2801A2DA-5795-4A6F-BA25-061529E0E769}"/>
              </a:ext>
            </a:extLst>
          </p:cNvPr>
          <p:cNvSpPr>
            <a:spLocks noGrp="1"/>
          </p:cNvSpPr>
          <p:nvPr>
            <p:ph type="ftr" sz="quarter" idx="11"/>
          </p:nvPr>
        </p:nvSpPr>
        <p:spPr>
          <a:xfrm>
            <a:off x="4030579" y="64335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5B8750-D421-4652-9BCE-345C1BD13182}"/>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57658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A0D1F-A2A4-4BEC-AE7E-DD286B8F7B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D263BF-EBD6-4AD3-BBE1-ED6962DC55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E0D28-6FF6-43A7-AC1B-C8089A6D52A9}"/>
              </a:ext>
            </a:extLst>
          </p:cNvPr>
          <p:cNvSpPr>
            <a:spLocks noGrp="1"/>
          </p:cNvSpPr>
          <p:nvPr>
            <p:ph type="dt" sz="half" idx="10"/>
          </p:nvPr>
        </p:nvSpPr>
        <p:spPr/>
        <p:txBody>
          <a:bodyPr/>
          <a:lstStyle/>
          <a:p>
            <a:r>
              <a:rPr lang="en-US"/>
              <a:t>1/28/2021</a:t>
            </a:r>
          </a:p>
        </p:txBody>
      </p:sp>
      <p:sp>
        <p:nvSpPr>
          <p:cNvPr id="5" name="Footer Placeholder 4">
            <a:extLst>
              <a:ext uri="{FF2B5EF4-FFF2-40B4-BE49-F238E27FC236}">
                <a16:creationId xmlns:a16="http://schemas.microsoft.com/office/drawing/2014/main" id="{01557769-1CA0-4208-8A38-CFEA56D84581}"/>
              </a:ext>
            </a:extLst>
          </p:cNvPr>
          <p:cNvSpPr>
            <a:spLocks noGrp="1"/>
          </p:cNvSpPr>
          <p:nvPr>
            <p:ph type="ftr" sz="quarter" idx="11"/>
          </p:nvPr>
        </p:nvSpPr>
        <p:spPr>
          <a:xfrm>
            <a:off x="4030579" y="64335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C1736F-7067-43FB-843B-5F3CFF37EFD7}"/>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257401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rPr lang="en-US"/>
              <a:t>Click to edit Master title style</a:t>
            </a:r>
            <a:endParaRPr/>
          </a:p>
        </p:txBody>
      </p:sp>
      <p:sp>
        <p:nvSpPr>
          <p:cNvPr id="57"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 name="Slide Number"/>
          <p:cNvSpPr txBox="1">
            <a:spLocks noGrp="1"/>
          </p:cNvSpPr>
          <p:nvPr>
            <p:ph type="sldNum" sz="quarter" idx="2"/>
          </p:nvPr>
        </p:nvSpPr>
        <p:spPr>
          <a:prstGeom prst="rect">
            <a:avLst/>
          </a:prstGeom>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188048707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B4BF-8D55-45D3-A367-954755A5C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7769AA-5B32-4634-82D7-80184B5CA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CEBE27-F81E-4599-987D-DF8752C2042F}"/>
              </a:ext>
            </a:extLst>
          </p:cNvPr>
          <p:cNvSpPr>
            <a:spLocks noGrp="1"/>
          </p:cNvSpPr>
          <p:nvPr>
            <p:ph type="dt" sz="half" idx="10"/>
          </p:nvPr>
        </p:nvSpPr>
        <p:spPr/>
        <p:txBody>
          <a:bodyPr/>
          <a:lstStyle/>
          <a:p>
            <a:r>
              <a:rPr lang="en-US"/>
              <a:t>1/28/2021</a:t>
            </a:r>
          </a:p>
        </p:txBody>
      </p:sp>
      <p:sp>
        <p:nvSpPr>
          <p:cNvPr id="5" name="Footer Placeholder 4">
            <a:extLst>
              <a:ext uri="{FF2B5EF4-FFF2-40B4-BE49-F238E27FC236}">
                <a16:creationId xmlns:a16="http://schemas.microsoft.com/office/drawing/2014/main" id="{A6866CF5-303E-46DC-B4E7-08B3E6C83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323EC-DF4F-4F94-AC80-AD77F63CBF01}"/>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413568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763E-7A23-4B0C-95E4-3A9F81D3EB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1CC-155D-4825-8287-1800F380FE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47848-7119-4438-8AD7-D937A8B3CDD2}"/>
              </a:ext>
            </a:extLst>
          </p:cNvPr>
          <p:cNvSpPr>
            <a:spLocks noGrp="1"/>
          </p:cNvSpPr>
          <p:nvPr>
            <p:ph type="dt" sz="half" idx="10"/>
          </p:nvPr>
        </p:nvSpPr>
        <p:spPr/>
        <p:txBody>
          <a:bodyPr/>
          <a:lstStyle/>
          <a:p>
            <a:r>
              <a:rPr lang="en-US"/>
              <a:t>1/28/2021</a:t>
            </a:r>
          </a:p>
        </p:txBody>
      </p:sp>
      <p:sp>
        <p:nvSpPr>
          <p:cNvPr id="5" name="Footer Placeholder 4">
            <a:extLst>
              <a:ext uri="{FF2B5EF4-FFF2-40B4-BE49-F238E27FC236}">
                <a16:creationId xmlns:a16="http://schemas.microsoft.com/office/drawing/2014/main" id="{CE5083F2-5C66-457B-ABB7-19E69F7D6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75C7D-DA49-4139-B1B0-10EB9BF269D0}"/>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1210318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7071-2F50-4A2A-AEC0-6475DB16E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1A0F5-655C-4E59-B0BD-6707740B6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FFF6E4-6B19-49F2-A310-1BB13CC94616}"/>
              </a:ext>
            </a:extLst>
          </p:cNvPr>
          <p:cNvSpPr>
            <a:spLocks noGrp="1"/>
          </p:cNvSpPr>
          <p:nvPr>
            <p:ph type="dt" sz="half" idx="10"/>
          </p:nvPr>
        </p:nvSpPr>
        <p:spPr/>
        <p:txBody>
          <a:bodyPr/>
          <a:lstStyle/>
          <a:p>
            <a:r>
              <a:rPr lang="en-US"/>
              <a:t>1/28/2021</a:t>
            </a:r>
          </a:p>
        </p:txBody>
      </p:sp>
      <p:sp>
        <p:nvSpPr>
          <p:cNvPr id="5" name="Footer Placeholder 4">
            <a:extLst>
              <a:ext uri="{FF2B5EF4-FFF2-40B4-BE49-F238E27FC236}">
                <a16:creationId xmlns:a16="http://schemas.microsoft.com/office/drawing/2014/main" id="{D1B3D2F8-319B-4DE8-BBCF-5EF68B6CD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FEFD4-385C-4C30-A150-B80839C1F0DA}"/>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277155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4B28-7D9A-4A47-8DC3-E6BDDE4EF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5E8DC-FFE4-467C-9050-17598E6812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64B7B4-4F55-47DF-800E-F1F402DC63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38CF8-3D0E-4834-B9D8-7C5917456847}"/>
              </a:ext>
            </a:extLst>
          </p:cNvPr>
          <p:cNvSpPr>
            <a:spLocks noGrp="1"/>
          </p:cNvSpPr>
          <p:nvPr>
            <p:ph type="dt" sz="half" idx="10"/>
          </p:nvPr>
        </p:nvSpPr>
        <p:spPr/>
        <p:txBody>
          <a:bodyPr/>
          <a:lstStyle/>
          <a:p>
            <a:r>
              <a:rPr lang="en-US"/>
              <a:t>1/28/2021</a:t>
            </a:r>
          </a:p>
        </p:txBody>
      </p:sp>
      <p:sp>
        <p:nvSpPr>
          <p:cNvPr id="6" name="Footer Placeholder 5">
            <a:extLst>
              <a:ext uri="{FF2B5EF4-FFF2-40B4-BE49-F238E27FC236}">
                <a16:creationId xmlns:a16="http://schemas.microsoft.com/office/drawing/2014/main" id="{4C382B90-DB8B-4CEE-BE73-397BCF752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19A44-F940-4923-B67C-77827B4C84E7}"/>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2829925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64F1-5E5F-456C-9E59-A94DE06DF9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3DD4BD-9E4A-4B52-9EEF-F9C84CA32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338E5B-5377-40D8-A240-FC05E48836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5FF0C8-472D-48E1-8858-EF31FDDC2D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0DA79-96B9-4ABF-97B8-0BDBF220D5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2AFA56-1CC7-488D-86F4-74430E5F26A7}"/>
              </a:ext>
            </a:extLst>
          </p:cNvPr>
          <p:cNvSpPr>
            <a:spLocks noGrp="1"/>
          </p:cNvSpPr>
          <p:nvPr>
            <p:ph type="dt" sz="half" idx="10"/>
          </p:nvPr>
        </p:nvSpPr>
        <p:spPr/>
        <p:txBody>
          <a:bodyPr/>
          <a:lstStyle/>
          <a:p>
            <a:r>
              <a:rPr lang="en-US"/>
              <a:t>1/28/2021</a:t>
            </a:r>
          </a:p>
        </p:txBody>
      </p:sp>
      <p:sp>
        <p:nvSpPr>
          <p:cNvPr id="8" name="Footer Placeholder 7">
            <a:extLst>
              <a:ext uri="{FF2B5EF4-FFF2-40B4-BE49-F238E27FC236}">
                <a16:creationId xmlns:a16="http://schemas.microsoft.com/office/drawing/2014/main" id="{DDAA81AB-6A09-4B8B-98D9-01885FD2C1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0034F4-ACB1-42FA-A4B8-689BC0D069D9}"/>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1765009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F17F-5F37-438A-8536-E689BD989E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CF8029-1B90-44CA-8AE3-8118F63297BD}"/>
              </a:ext>
            </a:extLst>
          </p:cNvPr>
          <p:cNvSpPr>
            <a:spLocks noGrp="1"/>
          </p:cNvSpPr>
          <p:nvPr>
            <p:ph type="dt" sz="half" idx="10"/>
          </p:nvPr>
        </p:nvSpPr>
        <p:spPr/>
        <p:txBody>
          <a:bodyPr/>
          <a:lstStyle/>
          <a:p>
            <a:r>
              <a:rPr lang="en-US"/>
              <a:t>1/28/2021</a:t>
            </a:r>
          </a:p>
        </p:txBody>
      </p:sp>
      <p:sp>
        <p:nvSpPr>
          <p:cNvPr id="4" name="Footer Placeholder 3">
            <a:extLst>
              <a:ext uri="{FF2B5EF4-FFF2-40B4-BE49-F238E27FC236}">
                <a16:creationId xmlns:a16="http://schemas.microsoft.com/office/drawing/2014/main" id="{1D9A14D3-AA76-4D9F-92C6-860F745A77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175A74-E3C0-45C9-B202-8F9F0F9E8AAB}"/>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272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4631-92E8-4744-9063-994CB844E5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3D411-CF8F-4CE8-AFC8-D7BC9CBD4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56578467-1F3A-4E0B-987D-601247EEAD12}"/>
              </a:ext>
            </a:extLst>
          </p:cNvPr>
          <p:cNvSpPr>
            <a:spLocks noGrp="1"/>
          </p:cNvSpPr>
          <p:nvPr>
            <p:ph type="dt" sz="half" idx="2"/>
          </p:nvPr>
        </p:nvSpPr>
        <p:spPr>
          <a:xfrm>
            <a:off x="84226" y="6433551"/>
            <a:ext cx="2743200" cy="365125"/>
          </a:xfrm>
          <a:prstGeom prst="rect">
            <a:avLst/>
          </a:prstGeom>
        </p:spPr>
        <p:txBody>
          <a:bodyPr vert="horz" lIns="91440" tIns="45720" rIns="91440" bIns="45720" rtlCol="0" anchor="ctr"/>
          <a:lstStyle>
            <a:lvl1pPr algn="l">
              <a:defRPr sz="1600" b="1">
                <a:solidFill>
                  <a:schemeClr val="bg1"/>
                </a:solidFill>
                <a:latin typeface="+mj-lt"/>
                <a:cs typeface="Times New Roman" panose="02020603050405020304" pitchFamily="18" charset="0"/>
              </a:defRPr>
            </a:lvl1pPr>
          </a:lstStyle>
          <a:p>
            <a:r>
              <a:rPr lang="en-US"/>
              <a:t>1/28/2021</a:t>
            </a:r>
          </a:p>
        </p:txBody>
      </p:sp>
      <p:sp>
        <p:nvSpPr>
          <p:cNvPr id="9" name="Slide Number Placeholder 5">
            <a:extLst>
              <a:ext uri="{FF2B5EF4-FFF2-40B4-BE49-F238E27FC236}">
                <a16:creationId xmlns:a16="http://schemas.microsoft.com/office/drawing/2014/main" id="{F05BADD7-B07D-4828-B977-7B824B063EAD}"/>
              </a:ext>
            </a:extLst>
          </p:cNvPr>
          <p:cNvSpPr>
            <a:spLocks noGrp="1"/>
          </p:cNvSpPr>
          <p:nvPr>
            <p:ph type="sldNum" sz="quarter" idx="4"/>
          </p:nvPr>
        </p:nvSpPr>
        <p:spPr>
          <a:xfrm>
            <a:off x="9352544" y="6433551"/>
            <a:ext cx="2743200" cy="365125"/>
          </a:xfrm>
          <a:prstGeom prst="rect">
            <a:avLst/>
          </a:prstGeom>
        </p:spPr>
        <p:txBody>
          <a:bodyPr vert="horz" lIns="91440" tIns="45720" rIns="91440" bIns="45720" rtlCol="0" anchor="ctr"/>
          <a:lstStyle>
            <a:lvl1pPr algn="r">
              <a:defRPr sz="1600" b="1">
                <a:solidFill>
                  <a:schemeClr val="bg1"/>
                </a:solidFill>
                <a:latin typeface="+mj-lt"/>
                <a:cs typeface="Times New Roman" panose="02020603050405020304" pitchFamily="18" charset="0"/>
              </a:defRPr>
            </a:lvl1pPr>
          </a:lstStyle>
          <a:p>
            <a:fld id="{4AD57B3D-354E-4825-A14D-61E6DD84B154}" type="slidenum">
              <a:rPr lang="en-US" smtClean="0"/>
              <a:t>‹#›</a:t>
            </a:fld>
            <a:endParaRPr lang="en-US"/>
          </a:p>
        </p:txBody>
      </p:sp>
    </p:spTree>
    <p:extLst>
      <p:ext uri="{BB962C8B-B14F-4D97-AF65-F5344CB8AC3E}">
        <p14:creationId xmlns:p14="http://schemas.microsoft.com/office/powerpoint/2010/main" val="1334967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F91D57-1502-409B-BC21-9EA6F6E5A5F6}"/>
              </a:ext>
            </a:extLst>
          </p:cNvPr>
          <p:cNvSpPr>
            <a:spLocks noGrp="1"/>
          </p:cNvSpPr>
          <p:nvPr>
            <p:ph type="dt" sz="half" idx="10"/>
          </p:nvPr>
        </p:nvSpPr>
        <p:spPr/>
        <p:txBody>
          <a:bodyPr/>
          <a:lstStyle/>
          <a:p>
            <a:r>
              <a:rPr lang="en-US"/>
              <a:t>1/28/2021</a:t>
            </a:r>
          </a:p>
        </p:txBody>
      </p:sp>
      <p:sp>
        <p:nvSpPr>
          <p:cNvPr id="3" name="Footer Placeholder 2">
            <a:extLst>
              <a:ext uri="{FF2B5EF4-FFF2-40B4-BE49-F238E27FC236}">
                <a16:creationId xmlns:a16="http://schemas.microsoft.com/office/drawing/2014/main" id="{FBAADF58-DDC7-4730-AD92-06FC01E26C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9FC525-182C-4A73-9AD1-BE17DA6816DC}"/>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116207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80A4-1880-41A2-A218-367576787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766F9A-49CE-47AD-91C6-89FED9789E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C06A72-96AB-4429-954E-C50A51382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64F4B-A2F1-4876-A0FC-09CB2CD3478C}"/>
              </a:ext>
            </a:extLst>
          </p:cNvPr>
          <p:cNvSpPr>
            <a:spLocks noGrp="1"/>
          </p:cNvSpPr>
          <p:nvPr>
            <p:ph type="dt" sz="half" idx="10"/>
          </p:nvPr>
        </p:nvSpPr>
        <p:spPr/>
        <p:txBody>
          <a:bodyPr/>
          <a:lstStyle/>
          <a:p>
            <a:r>
              <a:rPr lang="en-US"/>
              <a:t>1/28/2021</a:t>
            </a:r>
          </a:p>
        </p:txBody>
      </p:sp>
      <p:sp>
        <p:nvSpPr>
          <p:cNvPr id="6" name="Footer Placeholder 5">
            <a:extLst>
              <a:ext uri="{FF2B5EF4-FFF2-40B4-BE49-F238E27FC236}">
                <a16:creationId xmlns:a16="http://schemas.microsoft.com/office/drawing/2014/main" id="{9DD03C0C-D361-4C2B-9AC2-808CCB64F4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942EA-14C0-4E16-89C4-C0BC9851C503}"/>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1714987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E773-AAA2-4CF5-9502-26D9A7117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040A95-D28D-46DB-B1A9-851ECE7D8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E53413-97BF-4ADD-8391-F3ED6E783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3FAF5-B31B-4504-B8F5-47A51B37DB2D}"/>
              </a:ext>
            </a:extLst>
          </p:cNvPr>
          <p:cNvSpPr>
            <a:spLocks noGrp="1"/>
          </p:cNvSpPr>
          <p:nvPr>
            <p:ph type="dt" sz="half" idx="10"/>
          </p:nvPr>
        </p:nvSpPr>
        <p:spPr/>
        <p:txBody>
          <a:bodyPr/>
          <a:lstStyle/>
          <a:p>
            <a:r>
              <a:rPr lang="en-US"/>
              <a:t>1/28/2021</a:t>
            </a:r>
          </a:p>
        </p:txBody>
      </p:sp>
      <p:sp>
        <p:nvSpPr>
          <p:cNvPr id="6" name="Footer Placeholder 5">
            <a:extLst>
              <a:ext uri="{FF2B5EF4-FFF2-40B4-BE49-F238E27FC236}">
                <a16:creationId xmlns:a16="http://schemas.microsoft.com/office/drawing/2014/main" id="{19BFD0E4-25FB-44D4-9A09-DCDA39D88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64C049-10A5-43DD-B9C5-1CE20289A0D4}"/>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185503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E4C3-83CC-4999-839B-1E4C07BBDD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ABABBB-65E7-4E40-AC12-928FC3C61C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C0AC8-D938-4250-A185-0C4221CE2AFA}"/>
              </a:ext>
            </a:extLst>
          </p:cNvPr>
          <p:cNvSpPr>
            <a:spLocks noGrp="1"/>
          </p:cNvSpPr>
          <p:nvPr>
            <p:ph type="dt" sz="half" idx="10"/>
          </p:nvPr>
        </p:nvSpPr>
        <p:spPr/>
        <p:txBody>
          <a:bodyPr/>
          <a:lstStyle/>
          <a:p>
            <a:r>
              <a:rPr lang="en-US"/>
              <a:t>1/28/2021</a:t>
            </a:r>
          </a:p>
        </p:txBody>
      </p:sp>
      <p:sp>
        <p:nvSpPr>
          <p:cNvPr id="5" name="Footer Placeholder 4">
            <a:extLst>
              <a:ext uri="{FF2B5EF4-FFF2-40B4-BE49-F238E27FC236}">
                <a16:creationId xmlns:a16="http://schemas.microsoft.com/office/drawing/2014/main" id="{F644BEDD-8237-47FB-B21B-E187EB616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5D7FD-5524-42C8-AE1B-C94F669594CF}"/>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2987101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60AB-0122-43E5-B754-94FE035F30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7503CE-1403-4E83-B831-7895BB36B0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78A7A-9C4D-41B7-A1AF-702529931DD2}"/>
              </a:ext>
            </a:extLst>
          </p:cNvPr>
          <p:cNvSpPr>
            <a:spLocks noGrp="1"/>
          </p:cNvSpPr>
          <p:nvPr>
            <p:ph type="dt" sz="half" idx="10"/>
          </p:nvPr>
        </p:nvSpPr>
        <p:spPr/>
        <p:txBody>
          <a:bodyPr/>
          <a:lstStyle/>
          <a:p>
            <a:r>
              <a:rPr lang="en-US"/>
              <a:t>1/28/2021</a:t>
            </a:r>
          </a:p>
        </p:txBody>
      </p:sp>
      <p:sp>
        <p:nvSpPr>
          <p:cNvPr id="5" name="Footer Placeholder 4">
            <a:extLst>
              <a:ext uri="{FF2B5EF4-FFF2-40B4-BE49-F238E27FC236}">
                <a16:creationId xmlns:a16="http://schemas.microsoft.com/office/drawing/2014/main" id="{069845EF-F9AA-4750-8536-6849BCED3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F1D6F-83D2-471D-89C2-BAE0C092C333}"/>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38798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EC4B-7840-459F-A1A2-A6FAF8BF271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E55319-0E2F-46A2-90E5-4B8C966CE8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23D2E6-1AB5-4CA4-8BFF-93E3F32BB704}"/>
              </a:ext>
            </a:extLst>
          </p:cNvPr>
          <p:cNvSpPr>
            <a:spLocks noGrp="1"/>
          </p:cNvSpPr>
          <p:nvPr>
            <p:ph type="dt" sz="half" idx="10"/>
          </p:nvPr>
        </p:nvSpPr>
        <p:spPr>
          <a:xfrm>
            <a:off x="84226" y="6452601"/>
            <a:ext cx="2743200" cy="365125"/>
          </a:xfrm>
        </p:spPr>
        <p:txBody>
          <a:bodyPr/>
          <a:lstStyle>
            <a:lvl1pPr>
              <a:defRPr/>
            </a:lvl1pPr>
          </a:lstStyle>
          <a:p>
            <a:r>
              <a:rPr lang="en-US"/>
              <a:t>1/28/2021</a:t>
            </a:r>
          </a:p>
        </p:txBody>
      </p:sp>
      <p:sp>
        <p:nvSpPr>
          <p:cNvPr id="6" name="Slide Number Placeholder 5">
            <a:extLst>
              <a:ext uri="{FF2B5EF4-FFF2-40B4-BE49-F238E27FC236}">
                <a16:creationId xmlns:a16="http://schemas.microsoft.com/office/drawing/2014/main" id="{4CDFB0DB-D828-47E1-B47D-B4C3D67470FE}"/>
              </a:ext>
            </a:extLst>
          </p:cNvPr>
          <p:cNvSpPr>
            <a:spLocks noGrp="1"/>
          </p:cNvSpPr>
          <p:nvPr>
            <p:ph type="sldNum" sz="quarter" idx="12"/>
          </p:nvPr>
        </p:nvSpPr>
        <p:spPr>
          <a:xfrm>
            <a:off x="9123944" y="6452601"/>
            <a:ext cx="2743200" cy="365125"/>
          </a:xfrm>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169327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7321-D31A-402C-9736-85C7C6E11F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1CB740-04B2-4AC7-BD0A-1C74DC0D4E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24E6C1-9485-4323-B40D-4100736582BF}"/>
              </a:ext>
            </a:extLst>
          </p:cNvPr>
          <p:cNvSpPr>
            <a:spLocks noGrp="1"/>
          </p:cNvSpPr>
          <p:nvPr>
            <p:ph type="dt" sz="half" idx="10"/>
          </p:nvPr>
        </p:nvSpPr>
        <p:spPr/>
        <p:txBody>
          <a:bodyPr/>
          <a:lstStyle/>
          <a:p>
            <a:r>
              <a:rPr lang="en-US"/>
              <a:t>1/28/2021</a:t>
            </a:r>
          </a:p>
        </p:txBody>
      </p:sp>
      <p:sp>
        <p:nvSpPr>
          <p:cNvPr id="6" name="Slide Number Placeholder 5">
            <a:extLst>
              <a:ext uri="{FF2B5EF4-FFF2-40B4-BE49-F238E27FC236}">
                <a16:creationId xmlns:a16="http://schemas.microsoft.com/office/drawing/2014/main" id="{FBFA4A58-3929-4AA0-9EC5-D649FB87A69E}"/>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91070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9257-9EEB-4307-8460-B43D848CB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10344-3A2A-446B-B43B-51AA0DB235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560D64-65CB-4A0D-901D-6B0E0A27D0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A7632C-3D33-4106-8027-3B1F5BFE6CE9}"/>
              </a:ext>
            </a:extLst>
          </p:cNvPr>
          <p:cNvSpPr>
            <a:spLocks noGrp="1"/>
          </p:cNvSpPr>
          <p:nvPr>
            <p:ph type="dt" sz="half" idx="10"/>
          </p:nvPr>
        </p:nvSpPr>
        <p:spPr/>
        <p:txBody>
          <a:bodyPr/>
          <a:lstStyle>
            <a:lvl1pPr>
              <a:defRPr/>
            </a:lvl1pPr>
          </a:lstStyle>
          <a:p>
            <a:r>
              <a:rPr lang="en-US"/>
              <a:t>1/28/2021</a:t>
            </a:r>
          </a:p>
        </p:txBody>
      </p:sp>
      <p:sp>
        <p:nvSpPr>
          <p:cNvPr id="7" name="Slide Number Placeholder 6">
            <a:extLst>
              <a:ext uri="{FF2B5EF4-FFF2-40B4-BE49-F238E27FC236}">
                <a16:creationId xmlns:a16="http://schemas.microsoft.com/office/drawing/2014/main" id="{BAFA6B19-9639-4876-B566-D9B19C2A761F}"/>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362766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FD7A-8A22-418F-8540-243418A8A5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A67B79-CA41-467E-B530-EB97BC3C3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3CF1A-5780-4CC0-941A-ACB38BC0AB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8E5A29-10DE-4F1D-B3D0-AB7F057D6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585D29-BBD3-4F6C-9BB9-0CC62B66E6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8B720C-9855-445E-A401-EBEC89296199}"/>
              </a:ext>
            </a:extLst>
          </p:cNvPr>
          <p:cNvSpPr>
            <a:spLocks noGrp="1"/>
          </p:cNvSpPr>
          <p:nvPr>
            <p:ph type="dt" sz="half" idx="10"/>
          </p:nvPr>
        </p:nvSpPr>
        <p:spPr/>
        <p:txBody>
          <a:bodyPr/>
          <a:lstStyle>
            <a:lvl1pPr>
              <a:defRPr/>
            </a:lvl1pPr>
          </a:lstStyle>
          <a:p>
            <a:r>
              <a:rPr lang="en-US"/>
              <a:t>1/28/2021</a:t>
            </a:r>
          </a:p>
        </p:txBody>
      </p:sp>
      <p:sp>
        <p:nvSpPr>
          <p:cNvPr id="9" name="Slide Number Placeholder 8">
            <a:extLst>
              <a:ext uri="{FF2B5EF4-FFF2-40B4-BE49-F238E27FC236}">
                <a16:creationId xmlns:a16="http://schemas.microsoft.com/office/drawing/2014/main" id="{5F93585C-F6D5-417E-AA68-1D6647C34B43}"/>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140513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4572-600A-4684-B5A3-600827A439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8AA618-B8B1-405A-BB4E-31DAB0385B10}"/>
              </a:ext>
            </a:extLst>
          </p:cNvPr>
          <p:cNvSpPr>
            <a:spLocks noGrp="1"/>
          </p:cNvSpPr>
          <p:nvPr>
            <p:ph type="dt" sz="half" idx="10"/>
          </p:nvPr>
        </p:nvSpPr>
        <p:spPr/>
        <p:txBody>
          <a:bodyPr/>
          <a:lstStyle>
            <a:lvl1pPr>
              <a:defRPr/>
            </a:lvl1pPr>
          </a:lstStyle>
          <a:p>
            <a:r>
              <a:rPr lang="en-US"/>
              <a:t>1/28/2021</a:t>
            </a:r>
          </a:p>
        </p:txBody>
      </p:sp>
      <p:sp>
        <p:nvSpPr>
          <p:cNvPr id="5" name="Slide Number Placeholder 4">
            <a:extLst>
              <a:ext uri="{FF2B5EF4-FFF2-40B4-BE49-F238E27FC236}">
                <a16:creationId xmlns:a16="http://schemas.microsoft.com/office/drawing/2014/main" id="{67A8D7B9-33A0-4572-8222-55C4FDD3D216}"/>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237526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106578-0EA1-4A82-A538-B87F360300AB}"/>
              </a:ext>
            </a:extLst>
          </p:cNvPr>
          <p:cNvSpPr>
            <a:spLocks noGrp="1"/>
          </p:cNvSpPr>
          <p:nvPr>
            <p:ph type="dt" sz="half" idx="10"/>
          </p:nvPr>
        </p:nvSpPr>
        <p:spPr/>
        <p:txBody>
          <a:bodyPr/>
          <a:lstStyle/>
          <a:p>
            <a:r>
              <a:rPr lang="en-US"/>
              <a:t>1/28/2021</a:t>
            </a:r>
          </a:p>
        </p:txBody>
      </p:sp>
      <p:sp>
        <p:nvSpPr>
          <p:cNvPr id="4" name="Slide Number Placeholder 3">
            <a:extLst>
              <a:ext uri="{FF2B5EF4-FFF2-40B4-BE49-F238E27FC236}">
                <a16:creationId xmlns:a16="http://schemas.microsoft.com/office/drawing/2014/main" id="{E3BAE468-EC42-429D-AC0A-AC1EF89FCDF1}"/>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322912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7680-2399-473E-A15F-A332012FF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855A6-7F61-451F-9177-22173F8D3D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21830-2206-4058-8BD4-201B15F05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22C49-3D3B-4A92-8D88-A7421A3AA4D2}"/>
              </a:ext>
            </a:extLst>
          </p:cNvPr>
          <p:cNvSpPr>
            <a:spLocks noGrp="1"/>
          </p:cNvSpPr>
          <p:nvPr>
            <p:ph type="dt" sz="half" idx="10"/>
          </p:nvPr>
        </p:nvSpPr>
        <p:spPr/>
        <p:txBody>
          <a:bodyPr/>
          <a:lstStyle/>
          <a:p>
            <a:r>
              <a:rPr lang="en-US"/>
              <a:t>1/28/2021</a:t>
            </a:r>
          </a:p>
        </p:txBody>
      </p:sp>
      <p:sp>
        <p:nvSpPr>
          <p:cNvPr id="7" name="Slide Number Placeholder 6">
            <a:extLst>
              <a:ext uri="{FF2B5EF4-FFF2-40B4-BE49-F238E27FC236}">
                <a16:creationId xmlns:a16="http://schemas.microsoft.com/office/drawing/2014/main" id="{E07CBF85-0AC3-46EE-AF6A-A4FA150EBC13}"/>
              </a:ext>
            </a:extLst>
          </p:cNvPr>
          <p:cNvSpPr>
            <a:spLocks noGrp="1"/>
          </p:cNvSpPr>
          <p:nvPr>
            <p:ph type="sldNum" sz="quarter" idx="12"/>
          </p:nvPr>
        </p:nvSpPr>
        <p:spPr/>
        <p:txBody>
          <a:bodyPr/>
          <a:lstStyle/>
          <a:p>
            <a:fld id="{4AD57B3D-354E-4825-A14D-61E6DD84B154}" type="slidenum">
              <a:rPr lang="en-US" smtClean="0"/>
              <a:t>‹#›</a:t>
            </a:fld>
            <a:endParaRPr lang="en-US"/>
          </a:p>
        </p:txBody>
      </p:sp>
    </p:spTree>
    <p:extLst>
      <p:ext uri="{BB962C8B-B14F-4D97-AF65-F5344CB8AC3E}">
        <p14:creationId xmlns:p14="http://schemas.microsoft.com/office/powerpoint/2010/main" val="58209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67558B-A564-47BF-A28B-4D7823081483}"/>
              </a:ext>
            </a:extLst>
          </p:cNvPr>
          <p:cNvSpPr/>
          <p:nvPr/>
        </p:nvSpPr>
        <p:spPr>
          <a:xfrm>
            <a:off x="0" y="6393196"/>
            <a:ext cx="12192000" cy="4673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mj-lt"/>
              <a:cs typeface="Times New Roman" panose="02020603050405020304" pitchFamily="18" charset="0"/>
            </a:endParaRPr>
          </a:p>
        </p:txBody>
      </p:sp>
      <p:sp>
        <p:nvSpPr>
          <p:cNvPr id="2" name="Title Placeholder 1">
            <a:extLst>
              <a:ext uri="{FF2B5EF4-FFF2-40B4-BE49-F238E27FC236}">
                <a16:creationId xmlns:a16="http://schemas.microsoft.com/office/drawing/2014/main" id="{3C672EBD-1599-459E-8D02-A378FEF79C95}"/>
              </a:ext>
            </a:extLst>
          </p:cNvPr>
          <p:cNvSpPr>
            <a:spLocks noGrp="1"/>
          </p:cNvSpPr>
          <p:nvPr>
            <p:ph type="title"/>
          </p:nvPr>
        </p:nvSpPr>
        <p:spPr>
          <a:xfrm>
            <a:off x="0" y="4426"/>
            <a:ext cx="12192000" cy="7670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AB79F4-25D8-4FE2-9F7C-0864BC60EFFF}"/>
              </a:ext>
            </a:extLst>
          </p:cNvPr>
          <p:cNvSpPr>
            <a:spLocks noGrp="1"/>
          </p:cNvSpPr>
          <p:nvPr>
            <p:ph type="body" idx="1"/>
          </p:nvPr>
        </p:nvSpPr>
        <p:spPr>
          <a:xfrm>
            <a:off x="838200" y="981512"/>
            <a:ext cx="10515600" cy="51954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32BAB-8397-4881-A85E-A02F839AE7A5}"/>
              </a:ext>
            </a:extLst>
          </p:cNvPr>
          <p:cNvSpPr>
            <a:spLocks noGrp="1"/>
          </p:cNvSpPr>
          <p:nvPr>
            <p:ph type="dt" sz="half" idx="2"/>
          </p:nvPr>
        </p:nvSpPr>
        <p:spPr>
          <a:xfrm>
            <a:off x="84226" y="6433551"/>
            <a:ext cx="2743200" cy="365125"/>
          </a:xfrm>
          <a:prstGeom prst="rect">
            <a:avLst/>
          </a:prstGeom>
        </p:spPr>
        <p:txBody>
          <a:bodyPr vert="horz" lIns="91440" tIns="45720" rIns="91440" bIns="45720" rtlCol="0" anchor="ctr"/>
          <a:lstStyle>
            <a:lvl1pPr algn="l">
              <a:defRPr sz="1600" b="1">
                <a:solidFill>
                  <a:schemeClr val="bg1"/>
                </a:solidFill>
                <a:latin typeface="+mj-lt"/>
                <a:cs typeface="Times New Roman" panose="02020603050405020304" pitchFamily="18" charset="0"/>
              </a:defRPr>
            </a:lvl1pPr>
          </a:lstStyle>
          <a:p>
            <a:r>
              <a:rPr lang="en-US"/>
              <a:t>1/28/2021</a:t>
            </a:r>
          </a:p>
        </p:txBody>
      </p:sp>
      <p:sp>
        <p:nvSpPr>
          <p:cNvPr id="6" name="Slide Number Placeholder 5">
            <a:extLst>
              <a:ext uri="{FF2B5EF4-FFF2-40B4-BE49-F238E27FC236}">
                <a16:creationId xmlns:a16="http://schemas.microsoft.com/office/drawing/2014/main" id="{786679F2-D616-4FBF-AF67-70AF7E6D20CC}"/>
              </a:ext>
            </a:extLst>
          </p:cNvPr>
          <p:cNvSpPr>
            <a:spLocks noGrp="1"/>
          </p:cNvSpPr>
          <p:nvPr>
            <p:ph type="sldNum" sz="quarter" idx="4"/>
          </p:nvPr>
        </p:nvSpPr>
        <p:spPr>
          <a:xfrm>
            <a:off x="9352544" y="6433551"/>
            <a:ext cx="2743200" cy="365125"/>
          </a:xfrm>
          <a:prstGeom prst="rect">
            <a:avLst/>
          </a:prstGeom>
        </p:spPr>
        <p:txBody>
          <a:bodyPr vert="horz" lIns="91440" tIns="45720" rIns="91440" bIns="45720" rtlCol="0" anchor="ctr"/>
          <a:lstStyle>
            <a:lvl1pPr algn="r">
              <a:defRPr sz="1600" b="1">
                <a:solidFill>
                  <a:schemeClr val="bg1"/>
                </a:solidFill>
                <a:latin typeface="+mj-lt"/>
                <a:cs typeface="Times New Roman" panose="02020603050405020304" pitchFamily="18" charset="0"/>
              </a:defRPr>
            </a:lvl1pPr>
          </a:lstStyle>
          <a:p>
            <a:fld id="{4AD57B3D-354E-4825-A14D-61E6DD84B154}" type="slidenum">
              <a:rPr lang="en-US" smtClean="0"/>
              <a:t>‹#›</a:t>
            </a:fld>
            <a:endParaRPr lang="en-US"/>
          </a:p>
        </p:txBody>
      </p:sp>
    </p:spTree>
    <p:extLst>
      <p:ext uri="{BB962C8B-B14F-4D97-AF65-F5344CB8AC3E}">
        <p14:creationId xmlns:p14="http://schemas.microsoft.com/office/powerpoint/2010/main" val="1526289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accent1">
              <a:lumMod val="75000"/>
            </a:schemeClr>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47EC15-FEB6-4D79-BD61-2A7D4931B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0330CA-046E-4D7F-B24C-4A9B8F98F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41ADB-5E91-4565-945F-6D967F8C7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1/28/2021</a:t>
            </a:r>
          </a:p>
        </p:txBody>
      </p:sp>
      <p:sp>
        <p:nvSpPr>
          <p:cNvPr id="5" name="Footer Placeholder 4">
            <a:extLst>
              <a:ext uri="{FF2B5EF4-FFF2-40B4-BE49-F238E27FC236}">
                <a16:creationId xmlns:a16="http://schemas.microsoft.com/office/drawing/2014/main" id="{64AFE160-2447-48F4-8F4E-2A4D133F8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41ED95-EA3D-4398-AB13-C770BA25C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57B3D-354E-4825-A14D-61E6DD84B154}" type="slidenum">
              <a:rPr lang="en-US" smtClean="0"/>
              <a:t>‹#›</a:t>
            </a:fld>
            <a:endParaRPr lang="en-US"/>
          </a:p>
        </p:txBody>
      </p:sp>
    </p:spTree>
    <p:extLst>
      <p:ext uri="{BB962C8B-B14F-4D97-AF65-F5344CB8AC3E}">
        <p14:creationId xmlns:p14="http://schemas.microsoft.com/office/powerpoint/2010/main" val="32018409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9.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0.png"/><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E851-B76E-49F3-8BC5-6C7CF6AFE522}"/>
              </a:ext>
            </a:extLst>
          </p:cNvPr>
          <p:cNvSpPr>
            <a:spLocks noGrp="1"/>
          </p:cNvSpPr>
          <p:nvPr>
            <p:ph type="ctrTitle"/>
          </p:nvPr>
        </p:nvSpPr>
        <p:spPr/>
        <p:txBody>
          <a:bodyPr>
            <a:normAutofit fontScale="90000"/>
          </a:bodyPr>
          <a:lstStyle/>
          <a:p>
            <a:r>
              <a:rPr lang="en-US" dirty="0"/>
              <a:t>Magnetic Interface Coupling in Metal-Insulator Hybrid Structures</a:t>
            </a:r>
          </a:p>
        </p:txBody>
      </p:sp>
      <p:sp>
        <p:nvSpPr>
          <p:cNvPr id="3" name="TextBox 2">
            <a:extLst>
              <a:ext uri="{FF2B5EF4-FFF2-40B4-BE49-F238E27FC236}">
                <a16:creationId xmlns:a16="http://schemas.microsoft.com/office/drawing/2014/main" id="{F9D777D7-EB6E-4651-AE6E-94109977A66E}"/>
              </a:ext>
            </a:extLst>
          </p:cNvPr>
          <p:cNvSpPr txBox="1"/>
          <p:nvPr/>
        </p:nvSpPr>
        <p:spPr>
          <a:xfrm>
            <a:off x="2490787" y="4200525"/>
            <a:ext cx="7210425" cy="1077218"/>
          </a:xfrm>
          <a:prstGeom prst="rect">
            <a:avLst/>
          </a:prstGeom>
          <a:noFill/>
        </p:spPr>
        <p:txBody>
          <a:bodyPr wrap="square" rtlCol="0">
            <a:spAutoFit/>
          </a:bodyPr>
          <a:lstStyle/>
          <a:p>
            <a:pPr algn="ctr"/>
            <a:r>
              <a:rPr lang="en-US" sz="3200" i="1" dirty="0"/>
              <a:t>Alexander Grutter w/ special thanks to Patrick Quarterman</a:t>
            </a:r>
          </a:p>
        </p:txBody>
      </p:sp>
    </p:spTree>
    <p:extLst>
      <p:ext uri="{BB962C8B-B14F-4D97-AF65-F5344CB8AC3E}">
        <p14:creationId xmlns:p14="http://schemas.microsoft.com/office/powerpoint/2010/main" val="306176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78A2CF0-B4B7-454E-AB6F-EA6D46C8AD55}"/>
              </a:ext>
            </a:extLst>
          </p:cNvPr>
          <p:cNvPicPr>
            <a:picLocks noChangeAspect="1"/>
          </p:cNvPicPr>
          <p:nvPr/>
        </p:nvPicPr>
        <p:blipFill>
          <a:blip r:embed="rId4"/>
          <a:stretch>
            <a:fillRect/>
          </a:stretch>
        </p:blipFill>
        <p:spPr>
          <a:xfrm>
            <a:off x="174555" y="1800186"/>
            <a:ext cx="4985135" cy="4084207"/>
          </a:xfrm>
          <a:prstGeom prst="rect">
            <a:avLst/>
          </a:prstGeom>
        </p:spPr>
      </p:pic>
      <p:sp>
        <p:nvSpPr>
          <p:cNvPr id="2" name="Title 1">
            <a:extLst>
              <a:ext uri="{FF2B5EF4-FFF2-40B4-BE49-F238E27FC236}">
                <a16:creationId xmlns:a16="http://schemas.microsoft.com/office/drawing/2014/main" id="{8FE63BD1-6983-4390-9281-1854E2B0E120}"/>
              </a:ext>
            </a:extLst>
          </p:cNvPr>
          <p:cNvSpPr>
            <a:spLocks noGrp="1"/>
          </p:cNvSpPr>
          <p:nvPr>
            <p:ph type="title"/>
          </p:nvPr>
        </p:nvSpPr>
        <p:spPr>
          <a:xfrm>
            <a:off x="838200" y="-155459"/>
            <a:ext cx="10515600" cy="1325563"/>
          </a:xfrm>
        </p:spPr>
        <p:txBody>
          <a:bodyPr/>
          <a:lstStyle/>
          <a:p>
            <a:r>
              <a:rPr lang="en-US" dirty="0">
                <a:latin typeface="+mn-lt"/>
              </a:rPr>
              <a:t>Field dependent PNR + magnetometry</a:t>
            </a:r>
          </a:p>
        </p:txBody>
      </p:sp>
      <p:sp>
        <p:nvSpPr>
          <p:cNvPr id="11" name="TextBox 10">
            <a:extLst>
              <a:ext uri="{FF2B5EF4-FFF2-40B4-BE49-F238E27FC236}">
                <a16:creationId xmlns:a16="http://schemas.microsoft.com/office/drawing/2014/main" id="{3B51773B-D002-47EE-9347-971021FFD082}"/>
              </a:ext>
            </a:extLst>
          </p:cNvPr>
          <p:cNvSpPr txBox="1"/>
          <p:nvPr/>
        </p:nvSpPr>
        <p:spPr>
          <a:xfrm>
            <a:off x="-208440" y="1060032"/>
            <a:ext cx="12192000" cy="523220"/>
          </a:xfrm>
          <a:prstGeom prst="rect">
            <a:avLst/>
          </a:prstGeom>
          <a:noFill/>
        </p:spPr>
        <p:txBody>
          <a:bodyPr wrap="square" rtlCol="0">
            <a:spAutoFit/>
          </a:bodyPr>
          <a:lstStyle/>
          <a:p>
            <a:pPr algn="ctr"/>
            <a:r>
              <a:rPr lang="en-US" sz="2800" dirty="0">
                <a:cs typeface="Times New Roman" panose="02020603050405020304" pitchFamily="18" charset="0"/>
              </a:rPr>
              <a:t>So… do we think this looks like a low-quality sample or interface?</a:t>
            </a:r>
          </a:p>
        </p:txBody>
      </p:sp>
      <p:graphicFrame>
        <p:nvGraphicFramePr>
          <p:cNvPr id="13" name="Object 12">
            <a:extLst>
              <a:ext uri="{FF2B5EF4-FFF2-40B4-BE49-F238E27FC236}">
                <a16:creationId xmlns:a16="http://schemas.microsoft.com/office/drawing/2014/main" id="{052563BF-767F-42CE-A2AF-E44BAE5A3D06}"/>
              </a:ext>
            </a:extLst>
          </p:cNvPr>
          <p:cNvGraphicFramePr>
            <a:graphicFrameLocks noChangeAspect="1"/>
          </p:cNvGraphicFramePr>
          <p:nvPr>
            <p:extLst>
              <p:ext uri="{D42A27DB-BD31-4B8C-83A1-F6EECF244321}">
                <p14:modId xmlns:p14="http://schemas.microsoft.com/office/powerpoint/2010/main" val="2665218852"/>
              </p:ext>
            </p:extLst>
          </p:nvPr>
        </p:nvGraphicFramePr>
        <p:xfrm>
          <a:off x="5094933" y="1800186"/>
          <a:ext cx="6213515" cy="4248228"/>
        </p:xfrm>
        <a:graphic>
          <a:graphicData uri="http://schemas.openxmlformats.org/presentationml/2006/ole">
            <mc:AlternateContent xmlns:mc="http://schemas.openxmlformats.org/markup-compatibility/2006">
              <mc:Choice xmlns:v="urn:schemas-microsoft-com:vml" Requires="v">
                <p:oleObj spid="_x0000_s9240" name="Graph" r:id="rId5" imgW="4389120" imgH="3000960" progId="Origin50.Graph">
                  <p:embed/>
                </p:oleObj>
              </mc:Choice>
              <mc:Fallback>
                <p:oleObj name="Graph" r:id="rId5" imgW="4389120" imgH="3000960" progId="Origin50.Graph">
                  <p:embed/>
                  <p:pic>
                    <p:nvPicPr>
                      <p:cNvPr id="13" name="Object 12">
                        <a:extLst>
                          <a:ext uri="{FF2B5EF4-FFF2-40B4-BE49-F238E27FC236}">
                            <a16:creationId xmlns:a16="http://schemas.microsoft.com/office/drawing/2014/main" id="{052563BF-767F-42CE-A2AF-E44BAE5A3D06}"/>
                          </a:ext>
                        </a:extLst>
                      </p:cNvPr>
                      <p:cNvPicPr/>
                      <p:nvPr/>
                    </p:nvPicPr>
                    <p:blipFill>
                      <a:blip r:embed="rId6"/>
                      <a:stretch>
                        <a:fillRect/>
                      </a:stretch>
                    </p:blipFill>
                    <p:spPr>
                      <a:xfrm>
                        <a:off x="5094933" y="1800186"/>
                        <a:ext cx="6213515" cy="424822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3BD6C8EA-B09A-41C0-93E7-3FC4C25F11DC}"/>
              </a:ext>
            </a:extLst>
          </p:cNvPr>
          <p:cNvSpPr/>
          <p:nvPr/>
        </p:nvSpPr>
        <p:spPr>
          <a:xfrm>
            <a:off x="4044753" y="1915180"/>
            <a:ext cx="1193998" cy="523220"/>
          </a:xfrm>
          <a:prstGeom prst="ellipse">
            <a:avLst/>
          </a:prstGeom>
          <a:no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E984DD1-EE03-471E-B04D-A850437FA3B0}"/>
              </a:ext>
            </a:extLst>
          </p:cNvPr>
          <p:cNvSpPr/>
          <p:nvPr/>
        </p:nvSpPr>
        <p:spPr>
          <a:xfrm rot="16200000">
            <a:off x="11000480" y="3395322"/>
            <a:ext cx="1062765" cy="552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a:t>H</a:t>
            </a:r>
          </a:p>
        </p:txBody>
      </p:sp>
      <p:sp>
        <p:nvSpPr>
          <p:cNvPr id="15" name="Arrow: Right 14">
            <a:extLst>
              <a:ext uri="{FF2B5EF4-FFF2-40B4-BE49-F238E27FC236}">
                <a16:creationId xmlns:a16="http://schemas.microsoft.com/office/drawing/2014/main" id="{D38CA4E7-3CDE-4E12-8098-A5A4AE465E7D}"/>
              </a:ext>
            </a:extLst>
          </p:cNvPr>
          <p:cNvSpPr/>
          <p:nvPr/>
        </p:nvSpPr>
        <p:spPr>
          <a:xfrm rot="16200000">
            <a:off x="9201642" y="3536621"/>
            <a:ext cx="843437" cy="628876"/>
          </a:xfrm>
          <a:prstGeom prst="rightArrow">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a:t>M</a:t>
            </a:r>
          </a:p>
        </p:txBody>
      </p:sp>
      <p:sp>
        <p:nvSpPr>
          <p:cNvPr id="16" name="Arrow: Right 15">
            <a:extLst>
              <a:ext uri="{FF2B5EF4-FFF2-40B4-BE49-F238E27FC236}">
                <a16:creationId xmlns:a16="http://schemas.microsoft.com/office/drawing/2014/main" id="{43006C2E-F335-4BEA-8C85-C59043D65551}"/>
              </a:ext>
            </a:extLst>
          </p:cNvPr>
          <p:cNvSpPr/>
          <p:nvPr/>
        </p:nvSpPr>
        <p:spPr>
          <a:xfrm rot="16200000">
            <a:off x="7733372" y="3607398"/>
            <a:ext cx="570103" cy="463345"/>
          </a:xfrm>
          <a:prstGeom prst="rightArrow">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a:t>M</a:t>
            </a:r>
          </a:p>
        </p:txBody>
      </p:sp>
      <p:sp>
        <p:nvSpPr>
          <p:cNvPr id="18" name="TextBox 17">
            <a:extLst>
              <a:ext uri="{FF2B5EF4-FFF2-40B4-BE49-F238E27FC236}">
                <a16:creationId xmlns:a16="http://schemas.microsoft.com/office/drawing/2014/main" id="{1117BB66-6B4C-462A-B9AC-7EA716E96F2E}"/>
              </a:ext>
            </a:extLst>
          </p:cNvPr>
          <p:cNvSpPr txBox="1"/>
          <p:nvPr/>
        </p:nvSpPr>
        <p:spPr>
          <a:xfrm>
            <a:off x="0" y="6003738"/>
            <a:ext cx="12192000" cy="523220"/>
          </a:xfrm>
          <a:prstGeom prst="rect">
            <a:avLst/>
          </a:prstGeom>
          <a:noFill/>
        </p:spPr>
        <p:txBody>
          <a:bodyPr wrap="square" rtlCol="0">
            <a:spAutoFit/>
          </a:bodyPr>
          <a:lstStyle/>
          <a:p>
            <a:pPr algn="ctr"/>
            <a:r>
              <a:rPr lang="en-US" sz="2800" dirty="0">
                <a:cs typeface="Times New Roman" panose="02020603050405020304" pitchFamily="18" charset="0"/>
              </a:rPr>
              <a:t>Actually, this sample is </a:t>
            </a:r>
            <a:r>
              <a:rPr lang="en-US" sz="2800" i="1" dirty="0">
                <a:cs typeface="Times New Roman" panose="02020603050405020304" pitchFamily="18" charset="0"/>
              </a:rPr>
              <a:t>phenomenally</a:t>
            </a:r>
            <a:r>
              <a:rPr lang="en-US" sz="2800" dirty="0">
                <a:cs typeface="Times New Roman" panose="02020603050405020304" pitchFamily="18" charset="0"/>
              </a:rPr>
              <a:t> high quality</a:t>
            </a:r>
          </a:p>
        </p:txBody>
      </p:sp>
      <p:sp>
        <p:nvSpPr>
          <p:cNvPr id="19" name="文本框 5">
            <a:extLst>
              <a:ext uri="{FF2B5EF4-FFF2-40B4-BE49-F238E27FC236}">
                <a16:creationId xmlns:a16="http://schemas.microsoft.com/office/drawing/2014/main" id="{794E79FD-EE00-43B3-A046-350B9E18A010}"/>
              </a:ext>
            </a:extLst>
          </p:cNvPr>
          <p:cNvSpPr txBox="1"/>
          <p:nvPr/>
        </p:nvSpPr>
        <p:spPr>
          <a:xfrm>
            <a:off x="0" y="6585824"/>
            <a:ext cx="4922616" cy="307777"/>
          </a:xfrm>
          <a:prstGeom prst="rect">
            <a:avLst/>
          </a:prstGeom>
          <a:noFill/>
        </p:spPr>
        <p:txBody>
          <a:bodyPr wrap="square" rtlCol="0">
            <a:spAutoFit/>
          </a:bodyPr>
          <a:lstStyle/>
          <a:p>
            <a:r>
              <a:rPr lang="en-US" altLang="zh-CN" sz="1400" dirty="0">
                <a:cs typeface="Times New Roman" panose="02020603050405020304" pitchFamily="18" charset="0"/>
              </a:rPr>
              <a:t>Y. Fan, P. Quarterman </a:t>
            </a:r>
            <a:r>
              <a:rPr lang="en-US" altLang="zh-CN" sz="1400" i="1" dirty="0">
                <a:cs typeface="Times New Roman" panose="02020603050405020304" pitchFamily="18" charset="0"/>
              </a:rPr>
              <a:t>et al</a:t>
            </a:r>
            <a:r>
              <a:rPr lang="en-US" altLang="zh-CN" sz="1400" dirty="0">
                <a:cs typeface="Times New Roman" panose="02020603050405020304" pitchFamily="18" charset="0"/>
              </a:rPr>
              <a:t>., Phys. Rev. Appl. </a:t>
            </a:r>
            <a:r>
              <a:rPr lang="en-US" altLang="zh-CN" sz="1400" b="1" dirty="0">
                <a:cs typeface="Times New Roman" panose="02020603050405020304" pitchFamily="18" charset="0"/>
              </a:rPr>
              <a:t>13 </a:t>
            </a:r>
            <a:r>
              <a:rPr lang="en-US" altLang="zh-CN" sz="1400" dirty="0">
                <a:cs typeface="Times New Roman" panose="02020603050405020304" pitchFamily="18" charset="0"/>
              </a:rPr>
              <a:t>061002 (2020)</a:t>
            </a:r>
            <a:endParaRPr lang="zh-CN" altLang="en-US" sz="1400" dirty="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7C3EF33F-2BCD-4C4C-8DDA-9E5F8AC97A94}"/>
              </a:ext>
            </a:extLst>
          </p:cNvPr>
          <p:cNvCxnSpPr>
            <a:cxnSpLocks/>
          </p:cNvCxnSpPr>
          <p:nvPr/>
        </p:nvCxnSpPr>
        <p:spPr>
          <a:xfrm>
            <a:off x="-7620" y="990600"/>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E8821C10-A3CC-4000-8B10-35711D876D9E}"/>
              </a:ext>
            </a:extLst>
          </p:cNvPr>
          <p:cNvSpPr txBox="1"/>
          <p:nvPr/>
        </p:nvSpPr>
        <p:spPr>
          <a:xfrm>
            <a:off x="9705524" y="6632948"/>
            <a:ext cx="2480103" cy="276999"/>
          </a:xfrm>
          <a:prstGeom prst="rect">
            <a:avLst/>
          </a:prstGeom>
          <a:noFill/>
        </p:spPr>
        <p:txBody>
          <a:bodyPr wrap="none" rtlCol="0">
            <a:spAutoFit/>
          </a:bodyPr>
          <a:lstStyle/>
          <a:p>
            <a:r>
              <a:rPr lang="en-US" sz="1200" dirty="0"/>
              <a:t>Figures Courtesy Patrick Quarterman</a:t>
            </a:r>
          </a:p>
        </p:txBody>
      </p:sp>
    </p:spTree>
    <p:extLst>
      <p:ext uri="{BB962C8B-B14F-4D97-AF65-F5344CB8AC3E}">
        <p14:creationId xmlns:p14="http://schemas.microsoft.com/office/powerpoint/2010/main" val="266018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342AE1-B710-4D92-87B5-97AD7317184A}"/>
              </a:ext>
            </a:extLst>
          </p:cNvPr>
          <p:cNvSpPr>
            <a:spLocks noGrp="1"/>
          </p:cNvSpPr>
          <p:nvPr>
            <p:ph type="ctrTitle"/>
          </p:nvPr>
        </p:nvSpPr>
        <p:spPr/>
        <p:txBody>
          <a:bodyPr>
            <a:normAutofit/>
          </a:bodyPr>
          <a:lstStyle/>
          <a:p>
            <a:r>
              <a:rPr lang="en-US" sz="6600" dirty="0"/>
              <a:t>Move to the low-field data</a:t>
            </a:r>
          </a:p>
        </p:txBody>
      </p:sp>
      <p:sp>
        <p:nvSpPr>
          <p:cNvPr id="7" name="Slide Number Placeholder 6">
            <a:extLst>
              <a:ext uri="{FF2B5EF4-FFF2-40B4-BE49-F238E27FC236}">
                <a16:creationId xmlns:a16="http://schemas.microsoft.com/office/drawing/2014/main" id="{15EAF193-9B1D-455E-8E89-53DA056A4AF8}"/>
              </a:ext>
            </a:extLst>
          </p:cNvPr>
          <p:cNvSpPr>
            <a:spLocks noGrp="1"/>
          </p:cNvSpPr>
          <p:nvPr>
            <p:ph type="sldNum" sz="quarter" idx="12"/>
          </p:nvPr>
        </p:nvSpPr>
        <p:spPr/>
        <p:txBody>
          <a:bodyPr/>
          <a:lstStyle/>
          <a:p>
            <a:fld id="{4AD57B3D-354E-4825-A14D-61E6DD84B154}" type="slidenum">
              <a:rPr lang="en-US" smtClean="0"/>
              <a:t>11</a:t>
            </a:fld>
            <a:endParaRPr lang="en-US"/>
          </a:p>
        </p:txBody>
      </p:sp>
    </p:spTree>
    <p:extLst>
      <p:ext uri="{BB962C8B-B14F-4D97-AF65-F5344CB8AC3E}">
        <p14:creationId xmlns:p14="http://schemas.microsoft.com/office/powerpoint/2010/main" val="384288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3BD1-6983-4390-9281-1854E2B0E120}"/>
              </a:ext>
            </a:extLst>
          </p:cNvPr>
          <p:cNvSpPr>
            <a:spLocks noGrp="1"/>
          </p:cNvSpPr>
          <p:nvPr>
            <p:ph type="title"/>
          </p:nvPr>
        </p:nvSpPr>
        <p:spPr>
          <a:xfrm>
            <a:off x="1328043" y="-173968"/>
            <a:ext cx="10515600" cy="1325563"/>
          </a:xfrm>
        </p:spPr>
        <p:txBody>
          <a:bodyPr/>
          <a:lstStyle/>
          <a:p>
            <a:r>
              <a:rPr lang="en-US" dirty="0">
                <a:latin typeface="+mn-lt"/>
              </a:rPr>
              <a:t>Field dependent PNR + magnetometry</a:t>
            </a:r>
          </a:p>
        </p:txBody>
      </p:sp>
      <p:pic>
        <p:nvPicPr>
          <p:cNvPr id="9" name="Picture 8">
            <a:extLst>
              <a:ext uri="{FF2B5EF4-FFF2-40B4-BE49-F238E27FC236}">
                <a16:creationId xmlns:a16="http://schemas.microsoft.com/office/drawing/2014/main" id="{76C14010-3B5D-4D16-9160-8885D478F01D}"/>
              </a:ext>
            </a:extLst>
          </p:cNvPr>
          <p:cNvPicPr>
            <a:picLocks noChangeAspect="1"/>
          </p:cNvPicPr>
          <p:nvPr/>
        </p:nvPicPr>
        <p:blipFill>
          <a:blip r:embed="rId4"/>
          <a:stretch>
            <a:fillRect/>
          </a:stretch>
        </p:blipFill>
        <p:spPr>
          <a:xfrm>
            <a:off x="348358" y="1998398"/>
            <a:ext cx="4895757" cy="4151207"/>
          </a:xfrm>
          <a:prstGeom prst="rect">
            <a:avLst/>
          </a:prstGeom>
        </p:spPr>
      </p:pic>
      <p:sp>
        <p:nvSpPr>
          <p:cNvPr id="11" name="TextBox 10">
            <a:extLst>
              <a:ext uri="{FF2B5EF4-FFF2-40B4-BE49-F238E27FC236}">
                <a16:creationId xmlns:a16="http://schemas.microsoft.com/office/drawing/2014/main" id="{3B51773B-D002-47EE-9347-971021FFD082}"/>
              </a:ext>
            </a:extLst>
          </p:cNvPr>
          <p:cNvSpPr txBox="1"/>
          <p:nvPr/>
        </p:nvSpPr>
        <p:spPr>
          <a:xfrm>
            <a:off x="-7620" y="1163522"/>
            <a:ext cx="12192000" cy="523220"/>
          </a:xfrm>
          <a:prstGeom prst="rect">
            <a:avLst/>
          </a:prstGeom>
          <a:noFill/>
        </p:spPr>
        <p:txBody>
          <a:bodyPr wrap="square" rtlCol="0">
            <a:spAutoFit/>
          </a:bodyPr>
          <a:lstStyle/>
          <a:p>
            <a:pPr algn="ctr"/>
            <a:r>
              <a:rPr lang="en-US" sz="2800" dirty="0">
                <a:cs typeface="Times New Roman" panose="02020603050405020304" pitchFamily="18" charset="0"/>
              </a:rPr>
              <a:t>Antiparallel coupling between YIG and </a:t>
            </a:r>
            <a:r>
              <a:rPr lang="en-US" sz="2800" dirty="0" err="1">
                <a:cs typeface="Times New Roman" panose="02020603050405020304" pitchFamily="18" charset="0"/>
              </a:rPr>
              <a:t>Py</a:t>
            </a:r>
            <a:r>
              <a:rPr lang="en-US" sz="2800" dirty="0">
                <a:cs typeface="Times New Roman" panose="02020603050405020304" pitchFamily="18" charset="0"/>
              </a:rPr>
              <a:t> up to 1.5 </a:t>
            </a:r>
            <a:r>
              <a:rPr lang="en-US" sz="2800" dirty="0" err="1">
                <a:cs typeface="Times New Roman" panose="02020603050405020304" pitchFamily="18" charset="0"/>
              </a:rPr>
              <a:t>kOe</a:t>
            </a:r>
            <a:endParaRPr lang="en-US" sz="2800" dirty="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052563BF-767F-42CE-A2AF-E44BAE5A3D06}"/>
              </a:ext>
            </a:extLst>
          </p:cNvPr>
          <p:cNvGraphicFramePr>
            <a:graphicFrameLocks noChangeAspect="1"/>
          </p:cNvGraphicFramePr>
          <p:nvPr>
            <p:extLst>
              <p:ext uri="{D42A27DB-BD31-4B8C-83A1-F6EECF244321}">
                <p14:modId xmlns:p14="http://schemas.microsoft.com/office/powerpoint/2010/main" val="1419322699"/>
              </p:ext>
            </p:extLst>
          </p:nvPr>
        </p:nvGraphicFramePr>
        <p:xfrm>
          <a:off x="5094933" y="1762086"/>
          <a:ext cx="6213515" cy="4248228"/>
        </p:xfrm>
        <a:graphic>
          <a:graphicData uri="http://schemas.openxmlformats.org/presentationml/2006/ole">
            <mc:AlternateContent xmlns:mc="http://schemas.openxmlformats.org/markup-compatibility/2006">
              <mc:Choice xmlns:v="urn:schemas-microsoft-com:vml" Requires="v">
                <p:oleObj spid="_x0000_s11287" name="Graph" r:id="rId5" imgW="4389120" imgH="3000960" progId="Origin50.Graph">
                  <p:embed/>
                </p:oleObj>
              </mc:Choice>
              <mc:Fallback>
                <p:oleObj name="Graph" r:id="rId5" imgW="4389120" imgH="3000960" progId="Origin50.Graph">
                  <p:embed/>
                  <p:pic>
                    <p:nvPicPr>
                      <p:cNvPr id="13" name="Object 12">
                        <a:extLst>
                          <a:ext uri="{FF2B5EF4-FFF2-40B4-BE49-F238E27FC236}">
                            <a16:creationId xmlns:a16="http://schemas.microsoft.com/office/drawing/2014/main" id="{052563BF-767F-42CE-A2AF-E44BAE5A3D06}"/>
                          </a:ext>
                        </a:extLst>
                      </p:cNvPr>
                      <p:cNvPicPr/>
                      <p:nvPr/>
                    </p:nvPicPr>
                    <p:blipFill>
                      <a:blip r:embed="rId6"/>
                      <a:stretch>
                        <a:fillRect/>
                      </a:stretch>
                    </p:blipFill>
                    <p:spPr>
                      <a:xfrm>
                        <a:off x="5094933" y="1762086"/>
                        <a:ext cx="6213515" cy="424822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3BD6C8EA-B09A-41C0-93E7-3FC4C25F11DC}"/>
              </a:ext>
            </a:extLst>
          </p:cNvPr>
          <p:cNvSpPr/>
          <p:nvPr/>
        </p:nvSpPr>
        <p:spPr>
          <a:xfrm>
            <a:off x="3045039" y="2366441"/>
            <a:ext cx="390619" cy="1996934"/>
          </a:xfrm>
          <a:prstGeom prst="ellipse">
            <a:avLst/>
          </a:prstGeom>
          <a:no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E984DD1-EE03-471E-B04D-A850437FA3B0}"/>
              </a:ext>
            </a:extLst>
          </p:cNvPr>
          <p:cNvSpPr/>
          <p:nvPr/>
        </p:nvSpPr>
        <p:spPr>
          <a:xfrm rot="16200000">
            <a:off x="11036193" y="3511434"/>
            <a:ext cx="1062765" cy="552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a:t>
            </a:r>
          </a:p>
        </p:txBody>
      </p:sp>
      <p:sp>
        <p:nvSpPr>
          <p:cNvPr id="15" name="Arrow: Right 14">
            <a:extLst>
              <a:ext uri="{FF2B5EF4-FFF2-40B4-BE49-F238E27FC236}">
                <a16:creationId xmlns:a16="http://schemas.microsoft.com/office/drawing/2014/main" id="{D38CA4E7-3CDE-4E12-8098-A5A4AE465E7D}"/>
              </a:ext>
            </a:extLst>
          </p:cNvPr>
          <p:cNvSpPr/>
          <p:nvPr/>
        </p:nvSpPr>
        <p:spPr>
          <a:xfrm rot="16200000">
            <a:off x="9201642" y="3498521"/>
            <a:ext cx="843437" cy="628876"/>
          </a:xfrm>
          <a:prstGeom prst="rightArrow">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t>
            </a:r>
          </a:p>
        </p:txBody>
      </p:sp>
      <p:sp>
        <p:nvSpPr>
          <p:cNvPr id="16" name="Arrow: Right 15">
            <a:extLst>
              <a:ext uri="{FF2B5EF4-FFF2-40B4-BE49-F238E27FC236}">
                <a16:creationId xmlns:a16="http://schemas.microsoft.com/office/drawing/2014/main" id="{43006C2E-F335-4BEA-8C85-C59043D65551}"/>
              </a:ext>
            </a:extLst>
          </p:cNvPr>
          <p:cNvSpPr/>
          <p:nvPr/>
        </p:nvSpPr>
        <p:spPr>
          <a:xfrm rot="16200000" flipH="1">
            <a:off x="7597087" y="3555830"/>
            <a:ext cx="604603" cy="463345"/>
          </a:xfrm>
          <a:prstGeom prst="rightArrow">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t>
            </a:r>
          </a:p>
        </p:txBody>
      </p:sp>
      <p:sp>
        <p:nvSpPr>
          <p:cNvPr id="4" name="Rectangle 3">
            <a:extLst>
              <a:ext uri="{FF2B5EF4-FFF2-40B4-BE49-F238E27FC236}">
                <a16:creationId xmlns:a16="http://schemas.microsoft.com/office/drawing/2014/main" id="{BD6A5FD1-FE57-4057-A956-6B15717518A8}"/>
              </a:ext>
            </a:extLst>
          </p:cNvPr>
          <p:cNvSpPr/>
          <p:nvPr/>
        </p:nvSpPr>
        <p:spPr>
          <a:xfrm>
            <a:off x="1091952" y="2135080"/>
            <a:ext cx="1911597" cy="1819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5">
            <a:extLst>
              <a:ext uri="{FF2B5EF4-FFF2-40B4-BE49-F238E27FC236}">
                <a16:creationId xmlns:a16="http://schemas.microsoft.com/office/drawing/2014/main" id="{CAAF19A5-0900-4160-9B30-541792FD6A8B}"/>
              </a:ext>
            </a:extLst>
          </p:cNvPr>
          <p:cNvSpPr txBox="1"/>
          <p:nvPr/>
        </p:nvSpPr>
        <p:spPr>
          <a:xfrm>
            <a:off x="0" y="6547724"/>
            <a:ext cx="4922616" cy="307777"/>
          </a:xfrm>
          <a:prstGeom prst="rect">
            <a:avLst/>
          </a:prstGeom>
          <a:noFill/>
        </p:spPr>
        <p:txBody>
          <a:bodyPr wrap="square" rtlCol="0">
            <a:spAutoFit/>
          </a:bodyPr>
          <a:lstStyle/>
          <a:p>
            <a:r>
              <a:rPr lang="en-US" altLang="zh-CN" sz="1400" dirty="0">
                <a:cs typeface="Times New Roman" panose="02020603050405020304" pitchFamily="18" charset="0"/>
              </a:rPr>
              <a:t>Y. Fan, P. Quarterman </a:t>
            </a:r>
            <a:r>
              <a:rPr lang="en-US" altLang="zh-CN" sz="1400" i="1" dirty="0">
                <a:cs typeface="Times New Roman" panose="02020603050405020304" pitchFamily="18" charset="0"/>
              </a:rPr>
              <a:t>et al</a:t>
            </a:r>
            <a:r>
              <a:rPr lang="en-US" altLang="zh-CN" sz="1400" dirty="0">
                <a:cs typeface="Times New Roman" panose="02020603050405020304" pitchFamily="18" charset="0"/>
              </a:rPr>
              <a:t>., Phys. Rev. Appl. </a:t>
            </a:r>
            <a:r>
              <a:rPr lang="en-US" altLang="zh-CN" sz="1400" b="1" dirty="0">
                <a:cs typeface="Times New Roman" panose="02020603050405020304" pitchFamily="18" charset="0"/>
              </a:rPr>
              <a:t>13 </a:t>
            </a:r>
            <a:r>
              <a:rPr lang="en-US" altLang="zh-CN" sz="1400" dirty="0">
                <a:cs typeface="Times New Roman" panose="02020603050405020304" pitchFamily="18" charset="0"/>
              </a:rPr>
              <a:t>061002 (2020)</a:t>
            </a:r>
            <a:endParaRPr lang="zh-CN" altLang="en-US" sz="1400" dirty="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9CB186CB-5D63-4435-9CC5-20AB07AC6ACF}"/>
              </a:ext>
            </a:extLst>
          </p:cNvPr>
          <p:cNvCxnSpPr>
            <a:cxnSpLocks/>
          </p:cNvCxnSpPr>
          <p:nvPr/>
        </p:nvCxnSpPr>
        <p:spPr>
          <a:xfrm>
            <a:off x="-7620" y="990600"/>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F04ECCA4-ACCE-45AC-9DF8-A40C78D32DD4}"/>
              </a:ext>
            </a:extLst>
          </p:cNvPr>
          <p:cNvSpPr txBox="1"/>
          <p:nvPr/>
        </p:nvSpPr>
        <p:spPr>
          <a:xfrm>
            <a:off x="9705524" y="6632948"/>
            <a:ext cx="2480103" cy="276999"/>
          </a:xfrm>
          <a:prstGeom prst="rect">
            <a:avLst/>
          </a:prstGeom>
          <a:noFill/>
        </p:spPr>
        <p:txBody>
          <a:bodyPr wrap="none" rtlCol="0">
            <a:spAutoFit/>
          </a:bodyPr>
          <a:lstStyle/>
          <a:p>
            <a:r>
              <a:rPr lang="en-US" sz="1200" dirty="0"/>
              <a:t>Figures Courtesy Patrick Quarterman</a:t>
            </a:r>
          </a:p>
        </p:txBody>
      </p:sp>
    </p:spTree>
    <p:extLst>
      <p:ext uri="{BB962C8B-B14F-4D97-AF65-F5344CB8AC3E}">
        <p14:creationId xmlns:p14="http://schemas.microsoft.com/office/powerpoint/2010/main" val="208695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BFAC7AF4-ED7D-45AF-B3A3-CFC4E147DE78}"/>
              </a:ext>
            </a:extLst>
          </p:cNvPr>
          <p:cNvCxnSpPr>
            <a:cxnSpLocks/>
          </p:cNvCxnSpPr>
          <p:nvPr/>
        </p:nvCxnSpPr>
        <p:spPr>
          <a:xfrm>
            <a:off x="-7620" y="990600"/>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8" name="Title 1">
            <a:extLst>
              <a:ext uri="{FF2B5EF4-FFF2-40B4-BE49-F238E27FC236}">
                <a16:creationId xmlns:a16="http://schemas.microsoft.com/office/drawing/2014/main" id="{8AAC9B38-208C-4D14-B666-6289FBD291E6}"/>
              </a:ext>
            </a:extLst>
          </p:cNvPr>
          <p:cNvSpPr txBox="1">
            <a:spLocks/>
          </p:cNvSpPr>
          <p:nvPr/>
        </p:nvSpPr>
        <p:spPr>
          <a:xfrm>
            <a:off x="1520189" y="184915"/>
            <a:ext cx="9151621" cy="686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Tracking Magnet Reversal</a:t>
            </a:r>
          </a:p>
        </p:txBody>
      </p:sp>
      <p:sp>
        <p:nvSpPr>
          <p:cNvPr id="20" name="TextBox 19">
            <a:extLst>
              <a:ext uri="{FF2B5EF4-FFF2-40B4-BE49-F238E27FC236}">
                <a16:creationId xmlns:a16="http://schemas.microsoft.com/office/drawing/2014/main" id="{7B017EEB-9D08-4C73-A41A-7434BB2ADBA7}"/>
              </a:ext>
            </a:extLst>
          </p:cNvPr>
          <p:cNvSpPr txBox="1"/>
          <p:nvPr/>
        </p:nvSpPr>
        <p:spPr>
          <a:xfrm>
            <a:off x="9705524" y="6632948"/>
            <a:ext cx="2480103" cy="276999"/>
          </a:xfrm>
          <a:prstGeom prst="rect">
            <a:avLst/>
          </a:prstGeom>
          <a:noFill/>
        </p:spPr>
        <p:txBody>
          <a:bodyPr wrap="none" rtlCol="0">
            <a:spAutoFit/>
          </a:bodyPr>
          <a:lstStyle/>
          <a:p>
            <a:r>
              <a:rPr lang="en-US" sz="1200" dirty="0"/>
              <a:t>Figures Courtesy Patrick Quarterman</a:t>
            </a:r>
          </a:p>
        </p:txBody>
      </p:sp>
      <p:graphicFrame>
        <p:nvGraphicFramePr>
          <p:cNvPr id="11" name="Object 10">
            <a:extLst>
              <a:ext uri="{FF2B5EF4-FFF2-40B4-BE49-F238E27FC236}">
                <a16:creationId xmlns:a16="http://schemas.microsoft.com/office/drawing/2014/main" id="{7B2244E2-14BA-4149-8A5B-806DF3A9F43E}"/>
              </a:ext>
            </a:extLst>
          </p:cNvPr>
          <p:cNvGraphicFramePr>
            <a:graphicFrameLocks noChangeAspect="1"/>
          </p:cNvGraphicFramePr>
          <p:nvPr/>
        </p:nvGraphicFramePr>
        <p:xfrm>
          <a:off x="5746459" y="1513397"/>
          <a:ext cx="6462654" cy="4417864"/>
        </p:xfrm>
        <a:graphic>
          <a:graphicData uri="http://schemas.openxmlformats.org/presentationml/2006/ole">
            <mc:AlternateContent xmlns:mc="http://schemas.openxmlformats.org/markup-compatibility/2006">
              <mc:Choice xmlns:v="urn:schemas-microsoft-com:vml" Requires="v">
                <p:oleObj spid="_x0000_s14346" name="Graph" r:id="rId3" imgW="4389120" imgH="3000960" progId="Origin50.Graph">
                  <p:embed/>
                </p:oleObj>
              </mc:Choice>
              <mc:Fallback>
                <p:oleObj name="Graph" r:id="rId3" imgW="4389120" imgH="3000960" progId="Origin50.Graph">
                  <p:embed/>
                  <p:pic>
                    <p:nvPicPr>
                      <p:cNvPr id="11" name="Object 10">
                        <a:extLst>
                          <a:ext uri="{FF2B5EF4-FFF2-40B4-BE49-F238E27FC236}">
                            <a16:creationId xmlns:a16="http://schemas.microsoft.com/office/drawing/2014/main" id="{7B2244E2-14BA-4149-8A5B-806DF3A9F43E}"/>
                          </a:ext>
                        </a:extLst>
                      </p:cNvPr>
                      <p:cNvPicPr/>
                      <p:nvPr/>
                    </p:nvPicPr>
                    <p:blipFill>
                      <a:blip r:embed="rId4"/>
                      <a:stretch>
                        <a:fillRect/>
                      </a:stretch>
                    </p:blipFill>
                    <p:spPr>
                      <a:xfrm>
                        <a:off x="5746459" y="1513397"/>
                        <a:ext cx="6462654" cy="441786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42B1DFB-A124-4A69-A616-27232719D67D}"/>
                  </a:ext>
                </a:extLst>
              </p:cNvPr>
              <p:cNvSpPr txBox="1"/>
              <p:nvPr/>
            </p:nvSpPr>
            <p:spPr>
              <a:xfrm rot="16200000">
                <a:off x="-613633" y="3253323"/>
                <a:ext cx="2167068" cy="521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𝑆𝐴</m:t>
                      </m:r>
                      <m:r>
                        <a:rPr lang="en-US" sz="1600" i="1" smtClean="0">
                          <a:latin typeface="Cambria Math" panose="02040503050406030204" pitchFamily="18" charset="0"/>
                        </a:rPr>
                        <m:t>= </m:t>
                      </m:r>
                      <m:f>
                        <m:fPr>
                          <m:ctrlPr>
                            <a:rPr lang="en-US" sz="1600" i="1">
                              <a:latin typeface="Cambria Math" panose="02040503050406030204" pitchFamily="18" charset="0"/>
                            </a:rPr>
                          </m:ctrlPr>
                        </m:fPr>
                        <m:num>
                          <m:r>
                            <a:rPr lang="en-US" sz="1600" b="0" i="1" smtClean="0">
                              <a:latin typeface="Cambria Math" panose="02040503050406030204" pitchFamily="18" charset="0"/>
                            </a:rPr>
                            <m:t>𝑅</m:t>
                          </m:r>
                          <m:d>
                            <m:dPr>
                              <m:ctrlPr>
                                <a:rPr lang="en-US" sz="1600" i="1">
                                  <a:latin typeface="Cambria Math" panose="02040503050406030204" pitchFamily="18" charset="0"/>
                                </a:rPr>
                              </m:ctrlPr>
                            </m:dPr>
                            <m:e>
                              <m:r>
                                <a:rPr lang="en-US" sz="1600" i="1">
                                  <a:latin typeface="Cambria Math" panose="02040503050406030204" pitchFamily="18" charset="0"/>
                                </a:rPr>
                                <m:t>++</m:t>
                              </m:r>
                            </m:e>
                          </m:d>
                          <m:r>
                            <a:rPr lang="en-US" sz="1600" i="1">
                              <a:latin typeface="Cambria Math" panose="02040503050406030204" pitchFamily="18" charset="0"/>
                            </a:rPr>
                            <m:t>−</m:t>
                          </m:r>
                          <m:r>
                            <a:rPr lang="en-US" sz="1600" b="0" i="1" smtClean="0">
                              <a:latin typeface="Cambria Math" panose="02040503050406030204" pitchFamily="18" charset="0"/>
                            </a:rPr>
                            <m:t>𝑅</m:t>
                          </m:r>
                          <m:r>
                            <a:rPr lang="en-US" sz="1600" i="1">
                              <a:latin typeface="Cambria Math" panose="02040503050406030204" pitchFamily="18" charset="0"/>
                            </a:rPr>
                            <m:t>(−−)</m:t>
                          </m:r>
                        </m:num>
                        <m:den>
                          <m:r>
                            <a:rPr lang="en-US" sz="1600" b="0" i="1" smtClean="0">
                              <a:latin typeface="Cambria Math" panose="02040503050406030204" pitchFamily="18" charset="0"/>
                            </a:rPr>
                            <m:t>𝑅</m:t>
                          </m:r>
                          <m:d>
                            <m:dPr>
                              <m:ctrlPr>
                                <a:rPr lang="en-US" sz="1600" i="1">
                                  <a:latin typeface="Cambria Math" panose="02040503050406030204" pitchFamily="18" charset="0"/>
                                </a:rPr>
                              </m:ctrlPr>
                            </m:dPr>
                            <m:e>
                              <m:r>
                                <a:rPr lang="en-US" sz="1600" i="1">
                                  <a:latin typeface="Cambria Math" panose="02040503050406030204" pitchFamily="18" charset="0"/>
                                </a:rPr>
                                <m:t>++</m:t>
                              </m:r>
                            </m:e>
                          </m:d>
                          <m:r>
                            <a:rPr lang="en-US" sz="1600" i="1">
                              <a:latin typeface="Cambria Math" panose="02040503050406030204" pitchFamily="18" charset="0"/>
                            </a:rPr>
                            <m:t>+</m:t>
                          </m:r>
                          <m:r>
                            <a:rPr lang="en-US" sz="1600" b="0" i="1" smtClean="0">
                              <a:latin typeface="Cambria Math" panose="02040503050406030204" pitchFamily="18" charset="0"/>
                            </a:rPr>
                            <m:t>𝑅</m:t>
                          </m:r>
                          <m:r>
                            <a:rPr lang="en-US" sz="1600" i="1">
                              <a:latin typeface="Cambria Math" panose="02040503050406030204" pitchFamily="18" charset="0"/>
                            </a:rPr>
                            <m:t>(−−)</m:t>
                          </m:r>
                        </m:den>
                      </m:f>
                    </m:oMath>
                  </m:oMathPara>
                </a14:m>
                <a:endParaRPr lang="en-US" sz="1600" dirty="0"/>
              </a:p>
            </p:txBody>
          </p:sp>
        </mc:Choice>
        <mc:Fallback xmlns="">
          <p:sp>
            <p:nvSpPr>
              <p:cNvPr id="12" name="TextBox 11">
                <a:extLst>
                  <a:ext uri="{FF2B5EF4-FFF2-40B4-BE49-F238E27FC236}">
                    <a16:creationId xmlns:a16="http://schemas.microsoft.com/office/drawing/2014/main" id="{742B1DFB-A124-4A69-A616-27232719D67D}"/>
                  </a:ext>
                </a:extLst>
              </p:cNvPr>
              <p:cNvSpPr txBox="1">
                <a:spLocks noRot="1" noChangeAspect="1" noMove="1" noResize="1" noEditPoints="1" noAdjustHandles="1" noChangeArrowheads="1" noChangeShapeType="1" noTextEdit="1"/>
              </p:cNvSpPr>
              <p:nvPr/>
            </p:nvSpPr>
            <p:spPr>
              <a:xfrm rot="16200000">
                <a:off x="-613633" y="3253323"/>
                <a:ext cx="2167068" cy="521553"/>
              </a:xfrm>
              <a:prstGeom prst="rect">
                <a:avLst/>
              </a:prstGeom>
              <a:blipFill>
                <a:blip r:embed="rId5"/>
                <a:stretch>
                  <a:fillRect/>
                </a:stretch>
              </a:blipFill>
            </p:spPr>
            <p:txBody>
              <a:bodyPr/>
              <a:lstStyle/>
              <a:p>
                <a:r>
                  <a:rPr lang="en-US">
                    <a:noFill/>
                  </a:rPr>
                  <a:t> </a:t>
                </a:r>
              </a:p>
            </p:txBody>
          </p:sp>
        </mc:Fallback>
      </mc:AlternateContent>
      <p:graphicFrame>
        <p:nvGraphicFramePr>
          <p:cNvPr id="13" name="Object 12">
            <a:extLst>
              <a:ext uri="{FF2B5EF4-FFF2-40B4-BE49-F238E27FC236}">
                <a16:creationId xmlns:a16="http://schemas.microsoft.com/office/drawing/2014/main" id="{1A06C29B-1C80-430E-9E84-A49E434FD3D7}"/>
              </a:ext>
            </a:extLst>
          </p:cNvPr>
          <p:cNvGraphicFramePr>
            <a:graphicFrameLocks noChangeAspect="1"/>
          </p:cNvGraphicFramePr>
          <p:nvPr/>
        </p:nvGraphicFramePr>
        <p:xfrm>
          <a:off x="868363" y="1592263"/>
          <a:ext cx="4740275" cy="4259262"/>
        </p:xfrm>
        <a:graphic>
          <a:graphicData uri="http://schemas.openxmlformats.org/presentationml/2006/ole">
            <mc:AlternateContent xmlns:mc="http://schemas.openxmlformats.org/markup-compatibility/2006">
              <mc:Choice xmlns:v="urn:schemas-microsoft-com:vml" Requires="v">
                <p:oleObj spid="_x0000_s14347" name="Graph" r:id="rId6" imgW="3138120" imgH="2820600" progId="Origin50.Graph">
                  <p:embed/>
                </p:oleObj>
              </mc:Choice>
              <mc:Fallback>
                <p:oleObj name="Graph" r:id="rId6" imgW="3138120" imgH="2820600" progId="Origin50.Graph">
                  <p:embed/>
                  <p:pic>
                    <p:nvPicPr>
                      <p:cNvPr id="13" name="Object 12">
                        <a:extLst>
                          <a:ext uri="{FF2B5EF4-FFF2-40B4-BE49-F238E27FC236}">
                            <a16:creationId xmlns:a16="http://schemas.microsoft.com/office/drawing/2014/main" id="{1A06C29B-1C80-430E-9E84-A49E434FD3D7}"/>
                          </a:ext>
                        </a:extLst>
                      </p:cNvPr>
                      <p:cNvPicPr/>
                      <p:nvPr/>
                    </p:nvPicPr>
                    <p:blipFill>
                      <a:blip r:embed="rId7"/>
                      <a:stretch>
                        <a:fillRect/>
                      </a:stretch>
                    </p:blipFill>
                    <p:spPr>
                      <a:xfrm>
                        <a:off x="868363" y="1592263"/>
                        <a:ext cx="4740275" cy="425926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548129F-F3F0-497F-B40C-3B6D890E6777}"/>
              </a:ext>
            </a:extLst>
          </p:cNvPr>
          <p:cNvSpPr txBox="1"/>
          <p:nvPr/>
        </p:nvSpPr>
        <p:spPr>
          <a:xfrm>
            <a:off x="-7620" y="6448282"/>
            <a:ext cx="3688767" cy="369332"/>
          </a:xfrm>
          <a:prstGeom prst="rect">
            <a:avLst/>
          </a:prstGeom>
          <a:noFill/>
        </p:spPr>
        <p:txBody>
          <a:bodyPr wrap="none" rtlCol="0">
            <a:spAutoFit/>
          </a:bodyPr>
          <a:lstStyle/>
          <a:p>
            <a:r>
              <a:rPr lang="en-US" dirty="0"/>
              <a:t>Phys. Rev. Applied 13, 061002 (2020) </a:t>
            </a:r>
          </a:p>
        </p:txBody>
      </p:sp>
    </p:spTree>
    <p:extLst>
      <p:ext uri="{BB962C8B-B14F-4D97-AF65-F5344CB8AC3E}">
        <p14:creationId xmlns:p14="http://schemas.microsoft.com/office/powerpoint/2010/main" val="295888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342AE1-B710-4D92-87B5-97AD7317184A}"/>
              </a:ext>
            </a:extLst>
          </p:cNvPr>
          <p:cNvSpPr>
            <a:spLocks noGrp="1"/>
          </p:cNvSpPr>
          <p:nvPr>
            <p:ph type="ctrTitle"/>
          </p:nvPr>
        </p:nvSpPr>
        <p:spPr/>
        <p:txBody>
          <a:bodyPr>
            <a:normAutofit/>
          </a:bodyPr>
          <a:lstStyle/>
          <a:p>
            <a:r>
              <a:rPr lang="en-US" sz="6600" dirty="0" smtClean="0"/>
              <a:t>Introduce a Spacer Layer</a:t>
            </a:r>
            <a:endParaRPr lang="en-US" sz="6600" dirty="0"/>
          </a:p>
        </p:txBody>
      </p:sp>
      <p:sp>
        <p:nvSpPr>
          <p:cNvPr id="7" name="Slide Number Placeholder 6">
            <a:extLst>
              <a:ext uri="{FF2B5EF4-FFF2-40B4-BE49-F238E27FC236}">
                <a16:creationId xmlns:a16="http://schemas.microsoft.com/office/drawing/2014/main" id="{15EAF193-9B1D-455E-8E89-53DA056A4AF8}"/>
              </a:ext>
            </a:extLst>
          </p:cNvPr>
          <p:cNvSpPr>
            <a:spLocks noGrp="1"/>
          </p:cNvSpPr>
          <p:nvPr>
            <p:ph type="sldNum" sz="quarter" idx="12"/>
          </p:nvPr>
        </p:nvSpPr>
        <p:spPr/>
        <p:txBody>
          <a:bodyPr/>
          <a:lstStyle/>
          <a:p>
            <a:fld id="{4AD57B3D-354E-4825-A14D-61E6DD84B154}" type="slidenum">
              <a:rPr lang="en-US" smtClean="0"/>
              <a:t>14</a:t>
            </a:fld>
            <a:endParaRPr lang="en-US"/>
          </a:p>
        </p:txBody>
      </p:sp>
      <p:sp>
        <p:nvSpPr>
          <p:cNvPr id="2" name="TextBox 1"/>
          <p:cNvSpPr txBox="1"/>
          <p:nvPr/>
        </p:nvSpPr>
        <p:spPr>
          <a:xfrm>
            <a:off x="1928553" y="3815541"/>
            <a:ext cx="5088829" cy="646331"/>
          </a:xfrm>
          <a:prstGeom prst="rect">
            <a:avLst/>
          </a:prstGeom>
          <a:noFill/>
        </p:spPr>
        <p:txBody>
          <a:bodyPr wrap="none" rtlCol="0">
            <a:spAutoFit/>
          </a:bodyPr>
          <a:lstStyle/>
          <a:p>
            <a:r>
              <a:rPr lang="en-US" sz="3600" dirty="0" smtClean="0"/>
              <a:t>YIG / </a:t>
            </a:r>
            <a:r>
              <a:rPr lang="en-US" sz="3600" dirty="0" err="1" smtClean="0"/>
              <a:t>Py</a:t>
            </a:r>
            <a:r>
              <a:rPr lang="en-US" sz="3600" dirty="0" smtClean="0"/>
              <a:t> </a:t>
            </a:r>
            <a:r>
              <a:rPr lang="en-US" sz="3600" dirty="0" smtClean="0">
                <a:sym typeface="Wingdings" panose="05000000000000000000" pitchFamily="2" charset="2"/>
              </a:rPr>
              <a:t> YIG / </a:t>
            </a:r>
            <a:r>
              <a:rPr lang="en-US" sz="3600" dirty="0" err="1" smtClean="0">
                <a:sym typeface="Wingdings" panose="05000000000000000000" pitchFamily="2" charset="2"/>
              </a:rPr>
              <a:t>MgO</a:t>
            </a:r>
            <a:r>
              <a:rPr lang="en-US" sz="3600" dirty="0" smtClean="0">
                <a:sym typeface="Wingdings" panose="05000000000000000000" pitchFamily="2" charset="2"/>
              </a:rPr>
              <a:t> / </a:t>
            </a:r>
            <a:r>
              <a:rPr lang="en-US" sz="3600" dirty="0" err="1" smtClean="0">
                <a:sym typeface="Wingdings" panose="05000000000000000000" pitchFamily="2" charset="2"/>
              </a:rPr>
              <a:t>Py</a:t>
            </a:r>
            <a:endParaRPr lang="en-US" sz="3600" dirty="0"/>
          </a:p>
        </p:txBody>
      </p:sp>
    </p:spTree>
    <p:extLst>
      <p:ext uri="{BB962C8B-B14F-4D97-AF65-F5344CB8AC3E}">
        <p14:creationId xmlns:p14="http://schemas.microsoft.com/office/powerpoint/2010/main" val="146073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BFAC7AF4-ED7D-45AF-B3A3-CFC4E147DE78}"/>
              </a:ext>
            </a:extLst>
          </p:cNvPr>
          <p:cNvCxnSpPr>
            <a:cxnSpLocks/>
          </p:cNvCxnSpPr>
          <p:nvPr/>
        </p:nvCxnSpPr>
        <p:spPr>
          <a:xfrm>
            <a:off x="-7620" y="990600"/>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8" name="Title 1">
            <a:extLst>
              <a:ext uri="{FF2B5EF4-FFF2-40B4-BE49-F238E27FC236}">
                <a16:creationId xmlns:a16="http://schemas.microsoft.com/office/drawing/2014/main" id="{8AAC9B38-208C-4D14-B666-6289FBD291E6}"/>
              </a:ext>
            </a:extLst>
          </p:cNvPr>
          <p:cNvSpPr txBox="1">
            <a:spLocks/>
          </p:cNvSpPr>
          <p:nvPr/>
        </p:nvSpPr>
        <p:spPr>
          <a:xfrm>
            <a:off x="1520189" y="184915"/>
            <a:ext cx="9151621" cy="686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latin typeface="+mn-lt"/>
              </a:rPr>
              <a:t>YIG / </a:t>
            </a:r>
            <a:r>
              <a:rPr lang="en-US" sz="3600" dirty="0" err="1" smtClean="0">
                <a:latin typeface="+mn-lt"/>
              </a:rPr>
              <a:t>MgO</a:t>
            </a:r>
            <a:r>
              <a:rPr lang="en-US" sz="3600" dirty="0" smtClean="0">
                <a:latin typeface="+mn-lt"/>
              </a:rPr>
              <a:t>/ </a:t>
            </a:r>
            <a:r>
              <a:rPr lang="en-US" sz="3600" dirty="0" err="1" smtClean="0">
                <a:latin typeface="+mn-lt"/>
              </a:rPr>
              <a:t>Py</a:t>
            </a:r>
            <a:r>
              <a:rPr lang="en-US" sz="3600" dirty="0" smtClean="0">
                <a:latin typeface="+mn-lt"/>
              </a:rPr>
              <a:t> Data</a:t>
            </a:r>
            <a:endParaRPr lang="en-US" sz="3600" dirty="0">
              <a:latin typeface="+mn-lt"/>
            </a:endParaRPr>
          </a:p>
        </p:txBody>
      </p:sp>
      <p:sp>
        <p:nvSpPr>
          <p:cNvPr id="2" name="TextBox 1"/>
          <p:cNvSpPr txBox="1"/>
          <p:nvPr/>
        </p:nvSpPr>
        <p:spPr>
          <a:xfrm>
            <a:off x="228740" y="1034936"/>
            <a:ext cx="5241035" cy="5847755"/>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To discern whether this is direct interface exchange, introduce a nonmagnetic spacer</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err="1" smtClean="0"/>
              <a:t>MgO</a:t>
            </a:r>
            <a:r>
              <a:rPr lang="en-US" sz="2200" dirty="0" smtClean="0"/>
              <a:t> ~ 3 nm</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Answer the question – is that sample still antiparallel coupled?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This is CANDOR Data – how is it different?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Choose any of 3 different Q-binning widths. Does it matter?</a:t>
            </a:r>
          </a:p>
          <a:p>
            <a:pPr marL="800100" lvl="1" indent="-342900">
              <a:buFont typeface="Arial" panose="020B0604020202020204" pitchFamily="34" charset="0"/>
              <a:buChar char="•"/>
            </a:pPr>
            <a:r>
              <a:rPr lang="en-US" sz="2200" i="1" dirty="0" err="1" smtClean="0"/>
              <a:t>YIG_MgO_Py_Unbinned</a:t>
            </a:r>
            <a:r>
              <a:rPr lang="en-US" sz="2200" i="1" dirty="0"/>
              <a:t>, </a:t>
            </a:r>
            <a:r>
              <a:rPr lang="en-US" sz="2200" i="1" dirty="0" err="1" smtClean="0"/>
              <a:t>YIG_MgO_Py_MediumBin</a:t>
            </a:r>
            <a:r>
              <a:rPr lang="en-US" sz="2200" i="1" dirty="0" smtClean="0"/>
              <a:t>, </a:t>
            </a:r>
            <a:r>
              <a:rPr lang="en-US" sz="2200" i="1" dirty="0" err="1" smtClean="0"/>
              <a:t>YIG_MgO_Py_LargeBin</a:t>
            </a:r>
            <a:endParaRPr lang="en-US" sz="2200" i="1" dirty="0"/>
          </a:p>
        </p:txBody>
      </p:sp>
      <p:sp>
        <p:nvSpPr>
          <p:cNvPr id="3" name="Oval 2"/>
          <p:cNvSpPr/>
          <p:nvPr/>
        </p:nvSpPr>
        <p:spPr>
          <a:xfrm>
            <a:off x="6325985" y="2335876"/>
            <a:ext cx="5237018" cy="2776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Are any additional layers needed? Does it depend on your choice of binning?</a:t>
            </a:r>
            <a:endParaRPr lang="en-US" sz="2800" dirty="0"/>
          </a:p>
        </p:txBody>
      </p:sp>
    </p:spTree>
    <p:extLst>
      <p:ext uri="{BB962C8B-B14F-4D97-AF65-F5344CB8AC3E}">
        <p14:creationId xmlns:p14="http://schemas.microsoft.com/office/powerpoint/2010/main" val="793235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BFAC7AF4-ED7D-45AF-B3A3-CFC4E147DE78}"/>
              </a:ext>
            </a:extLst>
          </p:cNvPr>
          <p:cNvCxnSpPr>
            <a:cxnSpLocks/>
          </p:cNvCxnSpPr>
          <p:nvPr/>
        </p:nvCxnSpPr>
        <p:spPr>
          <a:xfrm>
            <a:off x="-7620" y="990600"/>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8" name="Title 1">
            <a:extLst>
              <a:ext uri="{FF2B5EF4-FFF2-40B4-BE49-F238E27FC236}">
                <a16:creationId xmlns:a16="http://schemas.microsoft.com/office/drawing/2014/main" id="{8AAC9B38-208C-4D14-B666-6289FBD291E6}"/>
              </a:ext>
            </a:extLst>
          </p:cNvPr>
          <p:cNvSpPr txBox="1">
            <a:spLocks/>
          </p:cNvSpPr>
          <p:nvPr/>
        </p:nvSpPr>
        <p:spPr>
          <a:xfrm>
            <a:off x="1520189" y="184915"/>
            <a:ext cx="9151621" cy="686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Spin-Valve Device</a:t>
            </a:r>
          </a:p>
        </p:txBody>
      </p:sp>
      <p:sp>
        <p:nvSpPr>
          <p:cNvPr id="20" name="TextBox 19">
            <a:extLst>
              <a:ext uri="{FF2B5EF4-FFF2-40B4-BE49-F238E27FC236}">
                <a16:creationId xmlns:a16="http://schemas.microsoft.com/office/drawing/2014/main" id="{7B017EEB-9D08-4C73-A41A-7434BB2ADBA7}"/>
              </a:ext>
            </a:extLst>
          </p:cNvPr>
          <p:cNvSpPr txBox="1"/>
          <p:nvPr/>
        </p:nvSpPr>
        <p:spPr>
          <a:xfrm>
            <a:off x="9705524" y="6632948"/>
            <a:ext cx="2480103" cy="276999"/>
          </a:xfrm>
          <a:prstGeom prst="rect">
            <a:avLst/>
          </a:prstGeom>
          <a:noFill/>
        </p:spPr>
        <p:txBody>
          <a:bodyPr wrap="none" rtlCol="0">
            <a:spAutoFit/>
          </a:bodyPr>
          <a:lstStyle/>
          <a:p>
            <a:r>
              <a:rPr lang="en-US" sz="1200" dirty="0"/>
              <a:t>Figures Courtesy Patrick Quarterman</a:t>
            </a:r>
          </a:p>
        </p:txBody>
      </p:sp>
      <p:pic>
        <p:nvPicPr>
          <p:cNvPr id="8" name="Picture 7">
            <a:extLst>
              <a:ext uri="{FF2B5EF4-FFF2-40B4-BE49-F238E27FC236}">
                <a16:creationId xmlns:a16="http://schemas.microsoft.com/office/drawing/2014/main" id="{154C4D54-4381-4ED9-8EC6-13FA6C5406C3}"/>
              </a:ext>
            </a:extLst>
          </p:cNvPr>
          <p:cNvPicPr>
            <a:picLocks noChangeAspect="1"/>
          </p:cNvPicPr>
          <p:nvPr/>
        </p:nvPicPr>
        <p:blipFill rotWithShape="1">
          <a:blip r:embed="rId2"/>
          <a:srcRect l="48833" r="654"/>
          <a:stretch/>
        </p:blipFill>
        <p:spPr>
          <a:xfrm>
            <a:off x="7500860" y="1102658"/>
            <a:ext cx="4571317" cy="3946367"/>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B1316B93-85D7-49B9-AD9B-3D92A818781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4519"/>
          <a:stretch/>
        </p:blipFill>
        <p:spPr>
          <a:xfrm>
            <a:off x="3976213" y="1081576"/>
            <a:ext cx="3404824" cy="3902837"/>
          </a:xfrm>
          <a:prstGeom prst="rect">
            <a:avLst/>
          </a:prstGeom>
        </p:spPr>
      </p:pic>
      <p:pic>
        <p:nvPicPr>
          <p:cNvPr id="10" name="Picture 2" descr="Two vertical strings of electrons form magnons. Spin waves passing through the left magnon string are larger than those passing through the right, indicating the difference between an on and off state.  ">
            <a:extLst>
              <a:ext uri="{FF2B5EF4-FFF2-40B4-BE49-F238E27FC236}">
                <a16:creationId xmlns:a16="http://schemas.microsoft.com/office/drawing/2014/main" id="{3A1BF40C-A320-4972-9BBF-67677FCE161F}"/>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7738" t="4689" r="5720" b="4520"/>
          <a:stretch/>
        </p:blipFill>
        <p:spPr bwMode="auto">
          <a:xfrm>
            <a:off x="17146" y="1116093"/>
            <a:ext cx="3959067" cy="38544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6A2F44D-51C9-43BB-8CC6-7169976C53FB}"/>
              </a:ext>
            </a:extLst>
          </p:cNvPr>
          <p:cNvSpPr txBox="1"/>
          <p:nvPr/>
        </p:nvSpPr>
        <p:spPr>
          <a:xfrm>
            <a:off x="8609695" y="0"/>
            <a:ext cx="3688767" cy="369332"/>
          </a:xfrm>
          <a:prstGeom prst="rect">
            <a:avLst/>
          </a:prstGeom>
          <a:noFill/>
        </p:spPr>
        <p:txBody>
          <a:bodyPr wrap="none" rtlCol="0">
            <a:spAutoFit/>
          </a:bodyPr>
          <a:lstStyle/>
          <a:p>
            <a:r>
              <a:rPr lang="en-US" dirty="0"/>
              <a:t>Phys. Rev. Applied 13, 061002 (2020) </a:t>
            </a:r>
          </a:p>
        </p:txBody>
      </p:sp>
      <p:sp>
        <p:nvSpPr>
          <p:cNvPr id="2" name="TextBox 1">
            <a:extLst>
              <a:ext uri="{FF2B5EF4-FFF2-40B4-BE49-F238E27FC236}">
                <a16:creationId xmlns:a16="http://schemas.microsoft.com/office/drawing/2014/main" id="{24B81B76-D28C-4859-A13E-50B658265A14}"/>
              </a:ext>
            </a:extLst>
          </p:cNvPr>
          <p:cNvSpPr txBox="1"/>
          <p:nvPr/>
        </p:nvSpPr>
        <p:spPr>
          <a:xfrm>
            <a:off x="17146" y="5313466"/>
            <a:ext cx="12072177" cy="1200329"/>
          </a:xfrm>
          <a:prstGeom prst="rect">
            <a:avLst/>
          </a:prstGeom>
          <a:noFill/>
        </p:spPr>
        <p:txBody>
          <a:bodyPr wrap="square" rtlCol="0">
            <a:spAutoFit/>
          </a:bodyPr>
          <a:lstStyle/>
          <a:p>
            <a:r>
              <a:rPr lang="en-US" sz="2400" dirty="0"/>
              <a:t>We can exploit the antiparallel coupling to make a real device! Switching from parallel to antiparallel acts like opening and closing a gate for the spin waves across the interface. Highly effective and works at room-temperature.</a:t>
            </a:r>
          </a:p>
        </p:txBody>
      </p:sp>
      <p:sp>
        <p:nvSpPr>
          <p:cNvPr id="3" name="Rectangle 2">
            <a:extLst>
              <a:ext uri="{FF2B5EF4-FFF2-40B4-BE49-F238E27FC236}">
                <a16:creationId xmlns:a16="http://schemas.microsoft.com/office/drawing/2014/main" id="{D2D4C112-05F5-456D-9178-9E20CCD97B3E}"/>
              </a:ext>
            </a:extLst>
          </p:cNvPr>
          <p:cNvSpPr/>
          <p:nvPr/>
        </p:nvSpPr>
        <p:spPr>
          <a:xfrm>
            <a:off x="7093258" y="2920753"/>
            <a:ext cx="407602" cy="508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3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2C65-C836-4119-9FA1-01A062AD292F}"/>
              </a:ext>
            </a:extLst>
          </p:cNvPr>
          <p:cNvSpPr>
            <a:spLocks noGrp="1"/>
          </p:cNvSpPr>
          <p:nvPr>
            <p:ph type="title"/>
          </p:nvPr>
        </p:nvSpPr>
        <p:spPr>
          <a:xfrm>
            <a:off x="2166590" y="-196786"/>
            <a:ext cx="7352750" cy="1325563"/>
          </a:xfrm>
        </p:spPr>
        <p:txBody>
          <a:bodyPr/>
          <a:lstStyle/>
          <a:p>
            <a:r>
              <a:rPr lang="en-US" dirty="0">
                <a:latin typeface="+mn-lt"/>
              </a:rPr>
              <a:t>Why study magnetic thin films?</a:t>
            </a:r>
          </a:p>
        </p:txBody>
      </p:sp>
      <p:pic>
        <p:nvPicPr>
          <p:cNvPr id="14" name="Picture 2" descr="Amazon.com: Western Digital 2TB WD Blue PC Hard Drive - 5400 RPM Class,  SATA 6 Gb/s, , 64 MB Cache, 3.5&quot; - WD20EZRZ (Old Version): Computers &amp;  Accessories">
            <a:extLst>
              <a:ext uri="{FF2B5EF4-FFF2-40B4-BE49-F238E27FC236}">
                <a16:creationId xmlns:a16="http://schemas.microsoft.com/office/drawing/2014/main" id="{E685051F-0E9F-44FA-80EF-06098B8FB31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84735" y="2137420"/>
            <a:ext cx="1695802" cy="15771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andom-access memory - Wikipedia">
            <a:extLst>
              <a:ext uri="{FF2B5EF4-FFF2-40B4-BE49-F238E27FC236}">
                <a16:creationId xmlns:a16="http://schemas.microsoft.com/office/drawing/2014/main" id="{FA8A7BB3-6305-41B5-82E4-5C4C139A2F7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582013">
            <a:off x="3179873" y="2332014"/>
            <a:ext cx="2416791" cy="12606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39A1CDF-1358-4E29-8296-87CBA0EDB0AE}"/>
              </a:ext>
            </a:extLst>
          </p:cNvPr>
          <p:cNvSpPr txBox="1"/>
          <p:nvPr/>
        </p:nvSpPr>
        <p:spPr>
          <a:xfrm>
            <a:off x="697310" y="1183313"/>
            <a:ext cx="5398690" cy="954107"/>
          </a:xfrm>
          <a:prstGeom prst="rect">
            <a:avLst/>
          </a:prstGeom>
          <a:solidFill>
            <a:schemeClr val="accent1">
              <a:lumMod val="75000"/>
            </a:schemeClr>
          </a:solidFill>
        </p:spPr>
        <p:txBody>
          <a:bodyPr wrap="square" rtlCol="0">
            <a:spAutoFit/>
          </a:bodyPr>
          <a:lstStyle/>
          <a:p>
            <a:r>
              <a:rPr lang="en-US" sz="2800" dirty="0">
                <a:solidFill>
                  <a:schemeClr val="bg1"/>
                </a:solidFill>
                <a:cs typeface="Times New Roman" panose="02020603050405020304" pitchFamily="18" charset="0"/>
              </a:rPr>
              <a:t>Magnetic materials are in all kinds of information technologies!</a:t>
            </a:r>
          </a:p>
        </p:txBody>
      </p:sp>
      <p:cxnSp>
        <p:nvCxnSpPr>
          <p:cNvPr id="23" name="Straight Connector 22">
            <a:extLst>
              <a:ext uri="{FF2B5EF4-FFF2-40B4-BE49-F238E27FC236}">
                <a16:creationId xmlns:a16="http://schemas.microsoft.com/office/drawing/2014/main" id="{E5385C13-A9E6-48FA-8086-8996A05BE593}"/>
              </a:ext>
            </a:extLst>
          </p:cNvPr>
          <p:cNvCxnSpPr>
            <a:cxnSpLocks/>
          </p:cNvCxnSpPr>
          <p:nvPr/>
        </p:nvCxnSpPr>
        <p:spPr>
          <a:xfrm>
            <a:off x="-7620" y="839598"/>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grpSp>
        <p:nvGrpSpPr>
          <p:cNvPr id="38" name="Group 37">
            <a:extLst>
              <a:ext uri="{FF2B5EF4-FFF2-40B4-BE49-F238E27FC236}">
                <a16:creationId xmlns:a16="http://schemas.microsoft.com/office/drawing/2014/main" id="{63F9D3E7-60CE-4BAD-BA97-44C0946C197D}"/>
              </a:ext>
            </a:extLst>
          </p:cNvPr>
          <p:cNvGrpSpPr/>
          <p:nvPr/>
        </p:nvGrpSpPr>
        <p:grpSpPr>
          <a:xfrm>
            <a:off x="697310" y="3756710"/>
            <a:ext cx="5087794" cy="2576965"/>
            <a:chOff x="-296043" y="1908860"/>
            <a:chExt cx="5087794" cy="2576965"/>
          </a:xfrm>
        </p:grpSpPr>
        <p:grpSp>
          <p:nvGrpSpPr>
            <p:cNvPr id="39" name="Group 38">
              <a:extLst>
                <a:ext uri="{FF2B5EF4-FFF2-40B4-BE49-F238E27FC236}">
                  <a16:creationId xmlns:a16="http://schemas.microsoft.com/office/drawing/2014/main" id="{827C6EE1-F0A2-41A0-9DDD-1654C0BAB0DD}"/>
                </a:ext>
              </a:extLst>
            </p:cNvPr>
            <p:cNvGrpSpPr/>
            <p:nvPr/>
          </p:nvGrpSpPr>
          <p:grpSpPr>
            <a:xfrm>
              <a:off x="105234" y="3033662"/>
              <a:ext cx="1940648" cy="1452163"/>
              <a:chOff x="1428748" y="1526326"/>
              <a:chExt cx="1940648" cy="1452163"/>
            </a:xfrm>
          </p:grpSpPr>
          <p:sp>
            <p:nvSpPr>
              <p:cNvPr id="48" name="Rectangle 47">
                <a:extLst>
                  <a:ext uri="{FF2B5EF4-FFF2-40B4-BE49-F238E27FC236}">
                    <a16:creationId xmlns:a16="http://schemas.microsoft.com/office/drawing/2014/main" id="{E5BA34AA-B3BE-4E22-B83D-77578AD9A35D}"/>
                  </a:ext>
                </a:extLst>
              </p:cNvPr>
              <p:cNvSpPr/>
              <p:nvPr/>
            </p:nvSpPr>
            <p:spPr>
              <a:xfrm>
                <a:off x="1428748" y="2069085"/>
                <a:ext cx="1940647" cy="2985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8DD6B09-3974-4D72-842E-7614C6A6C711}"/>
                  </a:ext>
                </a:extLst>
              </p:cNvPr>
              <p:cNvGrpSpPr/>
              <p:nvPr/>
            </p:nvGrpSpPr>
            <p:grpSpPr>
              <a:xfrm>
                <a:off x="1428748" y="1526326"/>
                <a:ext cx="1940648" cy="1452163"/>
                <a:chOff x="1305990" y="1442719"/>
                <a:chExt cx="1940648" cy="1452163"/>
              </a:xfrm>
            </p:grpSpPr>
            <p:sp>
              <p:nvSpPr>
                <p:cNvPr id="50" name="Rectangle 49">
                  <a:extLst>
                    <a:ext uri="{FF2B5EF4-FFF2-40B4-BE49-F238E27FC236}">
                      <a16:creationId xmlns:a16="http://schemas.microsoft.com/office/drawing/2014/main" id="{B9F5581E-EE0D-441E-9F55-8AFD4C118C99}"/>
                    </a:ext>
                  </a:extLst>
                </p:cNvPr>
                <p:cNvSpPr/>
                <p:nvPr/>
              </p:nvSpPr>
              <p:spPr>
                <a:xfrm>
                  <a:off x="1305990" y="2284036"/>
                  <a:ext cx="1940648" cy="6108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58F59D1-6202-4D60-AD50-1E11D48352F8}"/>
                    </a:ext>
                  </a:extLst>
                </p:cNvPr>
                <p:cNvSpPr/>
                <p:nvPr/>
              </p:nvSpPr>
              <p:spPr>
                <a:xfrm>
                  <a:off x="1305992" y="1442719"/>
                  <a:ext cx="1940646" cy="6078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6AAA5228-5B13-4E53-ABA0-7EB66A39BB87}"/>
                    </a:ext>
                  </a:extLst>
                </p:cNvPr>
                <p:cNvCxnSpPr>
                  <a:cxnSpLocks/>
                </p:cNvCxnSpPr>
                <p:nvPr/>
              </p:nvCxnSpPr>
              <p:spPr>
                <a:xfrm>
                  <a:off x="1477442" y="2589459"/>
                  <a:ext cx="14357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0F6A646-E732-4653-8AAD-486E5774CB89}"/>
                    </a:ext>
                  </a:extLst>
                </p:cNvPr>
                <p:cNvCxnSpPr>
                  <a:cxnSpLocks/>
                </p:cNvCxnSpPr>
                <p:nvPr/>
              </p:nvCxnSpPr>
              <p:spPr>
                <a:xfrm>
                  <a:off x="1477442" y="1806494"/>
                  <a:ext cx="14357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8C882EC7-6DF9-4F24-8327-ECB5EB10328C}"/>
                </a:ext>
              </a:extLst>
            </p:cNvPr>
            <p:cNvGrpSpPr/>
            <p:nvPr/>
          </p:nvGrpSpPr>
          <p:grpSpPr>
            <a:xfrm>
              <a:off x="2324913" y="3028308"/>
              <a:ext cx="1940648" cy="1452163"/>
              <a:chOff x="4001519" y="1509300"/>
              <a:chExt cx="1940648" cy="1452163"/>
            </a:xfrm>
          </p:grpSpPr>
          <p:sp>
            <p:nvSpPr>
              <p:cNvPr id="43" name="Rectangle 42">
                <a:extLst>
                  <a:ext uri="{FF2B5EF4-FFF2-40B4-BE49-F238E27FC236}">
                    <a16:creationId xmlns:a16="http://schemas.microsoft.com/office/drawing/2014/main" id="{BA121E87-6729-4314-AADB-CC28BACB3C22}"/>
                  </a:ext>
                </a:extLst>
              </p:cNvPr>
              <p:cNvSpPr/>
              <p:nvPr/>
            </p:nvSpPr>
            <p:spPr>
              <a:xfrm>
                <a:off x="4001519" y="2350617"/>
                <a:ext cx="1940648" cy="6108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C44F96E-C66C-4608-ABAB-452233E0F6BA}"/>
                  </a:ext>
                </a:extLst>
              </p:cNvPr>
              <p:cNvSpPr/>
              <p:nvPr/>
            </p:nvSpPr>
            <p:spPr>
              <a:xfrm>
                <a:off x="4001519" y="2117132"/>
                <a:ext cx="1940648" cy="23348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8DF9520-EF7C-424A-945A-143F654114C7}"/>
                  </a:ext>
                </a:extLst>
              </p:cNvPr>
              <p:cNvSpPr/>
              <p:nvPr/>
            </p:nvSpPr>
            <p:spPr>
              <a:xfrm>
                <a:off x="4001519" y="1509300"/>
                <a:ext cx="1940648" cy="6078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30EC51DB-9ECE-4EE9-BCB1-C869E3FEE5FF}"/>
                  </a:ext>
                </a:extLst>
              </p:cNvPr>
              <p:cNvCxnSpPr>
                <a:cxnSpLocks/>
              </p:cNvCxnSpPr>
              <p:nvPr/>
            </p:nvCxnSpPr>
            <p:spPr>
              <a:xfrm>
                <a:off x="4208994" y="2654532"/>
                <a:ext cx="1457707" cy="15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FAA26D0-B2E8-4B41-A9C1-0CCEF46D38C6}"/>
                  </a:ext>
                </a:extLst>
              </p:cNvPr>
              <p:cNvCxnSpPr>
                <a:cxnSpLocks/>
              </p:cNvCxnSpPr>
              <p:nvPr/>
            </p:nvCxnSpPr>
            <p:spPr>
              <a:xfrm flipH="1">
                <a:off x="4208994" y="1815134"/>
                <a:ext cx="14546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D2C153B9-EA09-45B9-B906-11F54940D680}"/>
                </a:ext>
              </a:extLst>
            </p:cNvPr>
            <p:cNvSpPr txBox="1"/>
            <p:nvPr/>
          </p:nvSpPr>
          <p:spPr>
            <a:xfrm>
              <a:off x="-296043" y="1908860"/>
              <a:ext cx="2743200" cy="1200329"/>
            </a:xfrm>
            <a:prstGeom prst="rect">
              <a:avLst/>
            </a:prstGeom>
            <a:noFill/>
          </p:spPr>
          <p:txBody>
            <a:bodyPr wrap="square" rtlCol="0">
              <a:spAutoFit/>
            </a:bodyPr>
            <a:lstStyle/>
            <a:p>
              <a:pPr algn="ctr"/>
              <a:r>
                <a:rPr lang="en-US" sz="2400" dirty="0"/>
                <a:t>Parallel </a:t>
              </a:r>
            </a:p>
            <a:p>
              <a:pPr algn="ctr"/>
              <a:r>
                <a:rPr lang="en-US" sz="2400" dirty="0"/>
                <a:t>Low resistance </a:t>
              </a:r>
            </a:p>
            <a:p>
              <a:pPr algn="ctr"/>
              <a:r>
                <a:rPr lang="en-US" sz="2400" dirty="0"/>
                <a:t>“0”</a:t>
              </a:r>
            </a:p>
          </p:txBody>
        </p:sp>
        <p:sp>
          <p:nvSpPr>
            <p:cNvPr id="42" name="TextBox 41">
              <a:extLst>
                <a:ext uri="{FF2B5EF4-FFF2-40B4-BE49-F238E27FC236}">
                  <a16:creationId xmlns:a16="http://schemas.microsoft.com/office/drawing/2014/main" id="{6F4620B1-ED28-42CF-9085-D7E0EF830C2A}"/>
                </a:ext>
              </a:extLst>
            </p:cNvPr>
            <p:cNvSpPr txBox="1"/>
            <p:nvPr/>
          </p:nvSpPr>
          <p:spPr>
            <a:xfrm>
              <a:off x="1920492" y="1917559"/>
              <a:ext cx="2871259" cy="1200329"/>
            </a:xfrm>
            <a:prstGeom prst="rect">
              <a:avLst/>
            </a:prstGeom>
            <a:noFill/>
          </p:spPr>
          <p:txBody>
            <a:bodyPr wrap="square" rtlCol="0">
              <a:spAutoFit/>
            </a:bodyPr>
            <a:lstStyle/>
            <a:p>
              <a:pPr algn="ctr"/>
              <a:r>
                <a:rPr lang="en-US" sz="2400" dirty="0"/>
                <a:t>Anti-parallel</a:t>
              </a:r>
            </a:p>
            <a:p>
              <a:pPr algn="ctr"/>
              <a:r>
                <a:rPr lang="en-US" sz="2400" dirty="0"/>
                <a:t>High resistance </a:t>
              </a:r>
            </a:p>
            <a:p>
              <a:pPr algn="ctr"/>
              <a:r>
                <a:rPr lang="en-US" sz="2400" dirty="0"/>
                <a:t>“1”</a:t>
              </a:r>
            </a:p>
          </p:txBody>
        </p:sp>
      </p:grpSp>
      <p:cxnSp>
        <p:nvCxnSpPr>
          <p:cNvPr id="54" name="Straight Arrow Connector 53">
            <a:extLst>
              <a:ext uri="{FF2B5EF4-FFF2-40B4-BE49-F238E27FC236}">
                <a16:creationId xmlns:a16="http://schemas.microsoft.com/office/drawing/2014/main" id="{23C7A00F-F338-4D93-B0A2-82FBD53CFCBD}"/>
              </a:ext>
            </a:extLst>
          </p:cNvPr>
          <p:cNvCxnSpPr>
            <a:cxnSpLocks/>
          </p:cNvCxnSpPr>
          <p:nvPr/>
        </p:nvCxnSpPr>
        <p:spPr>
          <a:xfrm flipV="1">
            <a:off x="5470103" y="4838451"/>
            <a:ext cx="0" cy="156446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3FA5723-8EDA-44E5-8171-7E2022E93DF7}"/>
              </a:ext>
            </a:extLst>
          </p:cNvPr>
          <p:cNvSpPr txBox="1"/>
          <p:nvPr/>
        </p:nvSpPr>
        <p:spPr>
          <a:xfrm>
            <a:off x="5481015" y="5314950"/>
            <a:ext cx="361950" cy="461665"/>
          </a:xfrm>
          <a:prstGeom prst="rect">
            <a:avLst/>
          </a:prstGeom>
          <a:noFill/>
        </p:spPr>
        <p:txBody>
          <a:bodyPr wrap="square" rtlCol="0">
            <a:spAutoFit/>
          </a:bodyPr>
          <a:lstStyle/>
          <a:p>
            <a:r>
              <a:rPr lang="en-US" sz="2400" i="1" dirty="0" err="1">
                <a:cs typeface="Times New Roman" panose="02020603050405020304" pitchFamily="18" charset="0"/>
              </a:rPr>
              <a:t>j</a:t>
            </a:r>
            <a:r>
              <a:rPr lang="en-US" sz="2400" i="1" baseline="-25000" dirty="0" err="1">
                <a:cs typeface="Times New Roman" panose="02020603050405020304" pitchFamily="18" charset="0"/>
              </a:rPr>
              <a:t>c</a:t>
            </a:r>
            <a:endParaRPr lang="en-US" i="1" baseline="-25000" dirty="0">
              <a:cs typeface="Times New Roman" panose="02020603050405020304" pitchFamily="18" charset="0"/>
            </a:endParaRPr>
          </a:p>
        </p:txBody>
      </p:sp>
      <p:grpSp>
        <p:nvGrpSpPr>
          <p:cNvPr id="17" name="Group 16">
            <a:extLst>
              <a:ext uri="{FF2B5EF4-FFF2-40B4-BE49-F238E27FC236}">
                <a16:creationId xmlns:a16="http://schemas.microsoft.com/office/drawing/2014/main" id="{1BD4F94F-7CE7-45DA-B824-3CDA5DB0AA83}"/>
              </a:ext>
            </a:extLst>
          </p:cNvPr>
          <p:cNvGrpSpPr/>
          <p:nvPr/>
        </p:nvGrpSpPr>
        <p:grpSpPr>
          <a:xfrm>
            <a:off x="6343378" y="997742"/>
            <a:ext cx="5985899" cy="3856505"/>
            <a:chOff x="6168243" y="1896627"/>
            <a:chExt cx="5985899" cy="3856505"/>
          </a:xfrm>
        </p:grpSpPr>
        <p:grpSp>
          <p:nvGrpSpPr>
            <p:cNvPr id="56" name="Group 55">
              <a:extLst>
                <a:ext uri="{FF2B5EF4-FFF2-40B4-BE49-F238E27FC236}">
                  <a16:creationId xmlns:a16="http://schemas.microsoft.com/office/drawing/2014/main" id="{C5365242-EFBC-4358-BF1D-3CA6A1A7E34F}"/>
                </a:ext>
              </a:extLst>
            </p:cNvPr>
            <p:cNvGrpSpPr/>
            <p:nvPr/>
          </p:nvGrpSpPr>
          <p:grpSpPr>
            <a:xfrm>
              <a:off x="6168243" y="1896627"/>
              <a:ext cx="5985899" cy="3856505"/>
              <a:chOff x="2022764" y="1459888"/>
              <a:chExt cx="4699292" cy="3027589"/>
            </a:xfrm>
          </p:grpSpPr>
          <p:pic>
            <p:nvPicPr>
              <p:cNvPr id="57" name="Picture 2">
                <a:extLst>
                  <a:ext uri="{FF2B5EF4-FFF2-40B4-BE49-F238E27FC236}">
                    <a16:creationId xmlns:a16="http://schemas.microsoft.com/office/drawing/2014/main" id="{1339A190-EA41-49CB-B71A-E7B5CE43E8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6155"/>
              <a:stretch/>
            </p:blipFill>
            <p:spPr bwMode="auto">
              <a:xfrm>
                <a:off x="2539371" y="1561310"/>
                <a:ext cx="3164207" cy="2926167"/>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33A8F311-5116-4F42-9B24-0CA5C451B4C2}"/>
                  </a:ext>
                </a:extLst>
              </p:cNvPr>
              <p:cNvSpPr/>
              <p:nvPr/>
            </p:nvSpPr>
            <p:spPr>
              <a:xfrm>
                <a:off x="2022764" y="1459888"/>
                <a:ext cx="314037"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804CEBC-9D18-4963-8A1F-9778E815A0FF}"/>
                  </a:ext>
                </a:extLst>
              </p:cNvPr>
              <p:cNvSpPr/>
              <p:nvPr/>
            </p:nvSpPr>
            <p:spPr>
              <a:xfrm>
                <a:off x="6408019" y="1520214"/>
                <a:ext cx="314037"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ABE4F1FD-2237-4A14-9755-32C8F1A047E4}"/>
                </a:ext>
              </a:extLst>
            </p:cNvPr>
            <p:cNvSpPr/>
            <p:nvPr/>
          </p:nvSpPr>
          <p:spPr>
            <a:xfrm>
              <a:off x="6696075" y="1896627"/>
              <a:ext cx="4798615" cy="41794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634A0E7B-4377-4AEB-8630-4E5B46D22066}"/>
              </a:ext>
            </a:extLst>
          </p:cNvPr>
          <p:cNvSpPr txBox="1"/>
          <p:nvPr/>
        </p:nvSpPr>
        <p:spPr>
          <a:xfrm>
            <a:off x="6571172" y="5136332"/>
            <a:ext cx="5398690" cy="1384995"/>
          </a:xfrm>
          <a:prstGeom prst="rect">
            <a:avLst/>
          </a:prstGeom>
          <a:solidFill>
            <a:schemeClr val="accent1">
              <a:lumMod val="75000"/>
            </a:schemeClr>
          </a:solidFill>
        </p:spPr>
        <p:txBody>
          <a:bodyPr wrap="square" rtlCol="0">
            <a:spAutoFit/>
          </a:bodyPr>
          <a:lstStyle/>
          <a:p>
            <a:r>
              <a:rPr lang="en-US" sz="2800" dirty="0">
                <a:solidFill>
                  <a:schemeClr val="bg1"/>
                </a:solidFill>
                <a:cs typeface="Times New Roman" panose="02020603050405020304" pitchFamily="18" charset="0"/>
              </a:rPr>
              <a:t>How do we change spin direction? Current-based spin-orbit torque is one way</a:t>
            </a:r>
          </a:p>
        </p:txBody>
      </p:sp>
      <p:sp>
        <p:nvSpPr>
          <p:cNvPr id="61" name="TextBox 60">
            <a:extLst>
              <a:ext uri="{FF2B5EF4-FFF2-40B4-BE49-F238E27FC236}">
                <a16:creationId xmlns:a16="http://schemas.microsoft.com/office/drawing/2014/main" id="{705B27EF-4505-4D6B-96BA-346B3B7389FA}"/>
              </a:ext>
            </a:extLst>
          </p:cNvPr>
          <p:cNvSpPr txBox="1"/>
          <p:nvPr/>
        </p:nvSpPr>
        <p:spPr>
          <a:xfrm>
            <a:off x="0" y="6396335"/>
            <a:ext cx="2922147" cy="461665"/>
          </a:xfrm>
          <a:prstGeom prst="rect">
            <a:avLst/>
          </a:prstGeom>
          <a:noFill/>
        </p:spPr>
        <p:txBody>
          <a:bodyPr wrap="none" rtlCol="0">
            <a:spAutoFit/>
          </a:bodyPr>
          <a:lstStyle/>
          <a:p>
            <a:r>
              <a:rPr lang="en-US" sz="1200" dirty="0"/>
              <a:t>Yi Wang, et al, Science 29 1125-1128 (2019)</a:t>
            </a:r>
          </a:p>
          <a:p>
            <a:r>
              <a:rPr lang="en-US" sz="1200" dirty="0" err="1"/>
              <a:t>Chumak</a:t>
            </a:r>
            <a:r>
              <a:rPr lang="en-US" sz="1200" dirty="0"/>
              <a:t> et al, Nat. Phys. 11 452 (2015)</a:t>
            </a:r>
          </a:p>
        </p:txBody>
      </p:sp>
    </p:spTree>
    <p:extLst>
      <p:ext uri="{BB962C8B-B14F-4D97-AF65-F5344CB8AC3E}">
        <p14:creationId xmlns:p14="http://schemas.microsoft.com/office/powerpoint/2010/main" val="195548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BA32-E19A-4153-B9BB-DF45C7A3AA05}"/>
              </a:ext>
            </a:extLst>
          </p:cNvPr>
          <p:cNvSpPr>
            <a:spLocks noGrp="1"/>
          </p:cNvSpPr>
          <p:nvPr>
            <p:ph type="title"/>
          </p:nvPr>
        </p:nvSpPr>
        <p:spPr>
          <a:xfrm>
            <a:off x="3931667" y="-304619"/>
            <a:ext cx="3901945" cy="1325563"/>
          </a:xfrm>
        </p:spPr>
        <p:txBody>
          <a:bodyPr/>
          <a:lstStyle/>
          <a:p>
            <a:r>
              <a:rPr lang="en-US" dirty="0">
                <a:latin typeface="+mn-lt"/>
              </a:rPr>
              <a:t>Spin-wave logic</a:t>
            </a:r>
          </a:p>
        </p:txBody>
      </p:sp>
      <p:sp>
        <p:nvSpPr>
          <p:cNvPr id="7" name="TextBox 6">
            <a:extLst>
              <a:ext uri="{FF2B5EF4-FFF2-40B4-BE49-F238E27FC236}">
                <a16:creationId xmlns:a16="http://schemas.microsoft.com/office/drawing/2014/main" id="{D7564C08-6A66-42B0-94C7-07EFE07C8873}"/>
              </a:ext>
            </a:extLst>
          </p:cNvPr>
          <p:cNvSpPr txBox="1"/>
          <p:nvPr/>
        </p:nvSpPr>
        <p:spPr>
          <a:xfrm>
            <a:off x="0" y="6396335"/>
            <a:ext cx="2922147" cy="461665"/>
          </a:xfrm>
          <a:prstGeom prst="rect">
            <a:avLst/>
          </a:prstGeom>
          <a:noFill/>
        </p:spPr>
        <p:txBody>
          <a:bodyPr wrap="none" rtlCol="0">
            <a:spAutoFit/>
          </a:bodyPr>
          <a:lstStyle/>
          <a:p>
            <a:r>
              <a:rPr lang="en-US" sz="1200" dirty="0"/>
              <a:t>Yi Wang, et al, Science 29 1125-1128 (2019)</a:t>
            </a:r>
          </a:p>
          <a:p>
            <a:r>
              <a:rPr lang="en-US" sz="1200" dirty="0" err="1"/>
              <a:t>Chumak</a:t>
            </a:r>
            <a:r>
              <a:rPr lang="en-US" sz="1200" dirty="0"/>
              <a:t> et al, Nat. Phys. 11 452 (2015)</a:t>
            </a:r>
          </a:p>
        </p:txBody>
      </p:sp>
      <p:grpSp>
        <p:nvGrpSpPr>
          <p:cNvPr id="4" name="Group 3">
            <a:extLst>
              <a:ext uri="{FF2B5EF4-FFF2-40B4-BE49-F238E27FC236}">
                <a16:creationId xmlns:a16="http://schemas.microsoft.com/office/drawing/2014/main" id="{0E575BD3-4C9D-4C65-90BC-767B478FF3BF}"/>
              </a:ext>
            </a:extLst>
          </p:cNvPr>
          <p:cNvGrpSpPr/>
          <p:nvPr/>
        </p:nvGrpSpPr>
        <p:grpSpPr>
          <a:xfrm>
            <a:off x="329785" y="2985968"/>
            <a:ext cx="3718340" cy="3027241"/>
            <a:chOff x="129760" y="3002476"/>
            <a:chExt cx="3718340" cy="3027241"/>
          </a:xfrm>
        </p:grpSpPr>
        <p:grpSp>
          <p:nvGrpSpPr>
            <p:cNvPr id="29" name="Group 28">
              <a:extLst>
                <a:ext uri="{FF2B5EF4-FFF2-40B4-BE49-F238E27FC236}">
                  <a16:creationId xmlns:a16="http://schemas.microsoft.com/office/drawing/2014/main" id="{93BB189C-E85F-4147-9309-4B9578D8CC74}"/>
                </a:ext>
              </a:extLst>
            </p:cNvPr>
            <p:cNvGrpSpPr/>
            <p:nvPr/>
          </p:nvGrpSpPr>
          <p:grpSpPr>
            <a:xfrm>
              <a:off x="129760" y="3062454"/>
              <a:ext cx="3348101" cy="2967263"/>
              <a:chOff x="6408019" y="1520214"/>
              <a:chExt cx="3348101" cy="2967263"/>
            </a:xfrm>
          </p:grpSpPr>
          <p:pic>
            <p:nvPicPr>
              <p:cNvPr id="30" name="Picture 2">
                <a:extLst>
                  <a:ext uri="{FF2B5EF4-FFF2-40B4-BE49-F238E27FC236}">
                    <a16:creationId xmlns:a16="http://schemas.microsoft.com/office/drawing/2014/main" id="{DEBFB5E7-373B-4B60-8A8D-5CB3A7E9C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57" r="1"/>
              <a:stretch/>
            </p:blipFill>
            <p:spPr bwMode="auto">
              <a:xfrm>
                <a:off x="6722055" y="1561310"/>
                <a:ext cx="3034065" cy="292616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351C64AF-4711-45C6-ABAA-49FDD4D66BBB}"/>
                  </a:ext>
                </a:extLst>
              </p:cNvPr>
              <p:cNvSpPr/>
              <p:nvPr/>
            </p:nvSpPr>
            <p:spPr>
              <a:xfrm>
                <a:off x="6408019" y="1520214"/>
                <a:ext cx="314037"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6A698C59-313B-4076-AC4C-EC447626A2C0}"/>
                </a:ext>
              </a:extLst>
            </p:cNvPr>
            <p:cNvSpPr txBox="1"/>
            <p:nvPr/>
          </p:nvSpPr>
          <p:spPr>
            <a:xfrm>
              <a:off x="286778" y="3002476"/>
              <a:ext cx="3561322" cy="350110"/>
            </a:xfrm>
            <a:prstGeom prst="rect">
              <a:avLst/>
            </a:prstGeom>
            <a:solidFill>
              <a:schemeClr val="bg1"/>
            </a:solidFill>
          </p:spPr>
          <p:txBody>
            <a:bodyPr wrap="square">
              <a:spAutoFit/>
            </a:bodyPr>
            <a:lstStyle/>
            <a:p>
              <a:pPr algn="ctr"/>
              <a:endParaRPr lang="en-US" sz="2800" i="1" dirty="0">
                <a:solidFill>
                  <a:schemeClr val="accent5">
                    <a:lumMod val="50000"/>
                  </a:schemeClr>
                </a:solidFill>
                <a:cs typeface="Times New Roman" panose="02020603050405020304" pitchFamily="18" charset="0"/>
              </a:endParaRPr>
            </a:p>
          </p:txBody>
        </p:sp>
      </p:grpSp>
      <p:sp>
        <p:nvSpPr>
          <p:cNvPr id="28" name="TextBox 27">
            <a:extLst>
              <a:ext uri="{FF2B5EF4-FFF2-40B4-BE49-F238E27FC236}">
                <a16:creationId xmlns:a16="http://schemas.microsoft.com/office/drawing/2014/main" id="{C797489D-6BFD-4904-A97E-3AEBDB0CF5A3}"/>
              </a:ext>
            </a:extLst>
          </p:cNvPr>
          <p:cNvSpPr txBox="1"/>
          <p:nvPr/>
        </p:nvSpPr>
        <p:spPr>
          <a:xfrm>
            <a:off x="-7620" y="2031861"/>
            <a:ext cx="4648007" cy="954107"/>
          </a:xfrm>
          <a:prstGeom prst="rect">
            <a:avLst/>
          </a:prstGeom>
          <a:solidFill>
            <a:schemeClr val="bg1"/>
          </a:solidFill>
        </p:spPr>
        <p:txBody>
          <a:bodyPr wrap="square">
            <a:spAutoFit/>
          </a:bodyPr>
          <a:lstStyle/>
          <a:p>
            <a:pPr algn="ctr"/>
            <a:r>
              <a:rPr lang="en-US" sz="2800" i="1" dirty="0">
                <a:solidFill>
                  <a:schemeClr val="accent5">
                    <a:lumMod val="50000"/>
                  </a:schemeClr>
                </a:solidFill>
                <a:cs typeface="Times New Roman" panose="02020603050405020304" pitchFamily="18" charset="0"/>
              </a:rPr>
              <a:t>What is we could do this without charge current?</a:t>
            </a:r>
          </a:p>
        </p:txBody>
      </p:sp>
      <p:cxnSp>
        <p:nvCxnSpPr>
          <p:cNvPr id="33" name="Straight Connector 32">
            <a:extLst>
              <a:ext uri="{FF2B5EF4-FFF2-40B4-BE49-F238E27FC236}">
                <a16:creationId xmlns:a16="http://schemas.microsoft.com/office/drawing/2014/main" id="{4CDD06B6-0DA2-4B97-94BA-E0A079756FA4}"/>
              </a:ext>
            </a:extLst>
          </p:cNvPr>
          <p:cNvCxnSpPr>
            <a:cxnSpLocks/>
          </p:cNvCxnSpPr>
          <p:nvPr/>
        </p:nvCxnSpPr>
        <p:spPr>
          <a:xfrm>
            <a:off x="-7620" y="839598"/>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TextBox 36">
            <a:extLst>
              <a:ext uri="{FF2B5EF4-FFF2-40B4-BE49-F238E27FC236}">
                <a16:creationId xmlns:a16="http://schemas.microsoft.com/office/drawing/2014/main" id="{CE60DBCA-2D81-408A-8472-AE47F60F597E}"/>
              </a:ext>
            </a:extLst>
          </p:cNvPr>
          <p:cNvSpPr txBox="1"/>
          <p:nvPr/>
        </p:nvSpPr>
        <p:spPr>
          <a:xfrm>
            <a:off x="-7620" y="1017381"/>
            <a:ext cx="11780520" cy="954107"/>
          </a:xfrm>
          <a:prstGeom prst="rect">
            <a:avLst/>
          </a:prstGeom>
          <a:solidFill>
            <a:schemeClr val="bg1"/>
          </a:solidFill>
        </p:spPr>
        <p:txBody>
          <a:bodyPr wrap="square" rtlCol="0">
            <a:spAutoFit/>
          </a:bodyPr>
          <a:lstStyle/>
          <a:p>
            <a:pPr algn="ctr"/>
            <a:r>
              <a:rPr lang="en-US" sz="2800" dirty="0">
                <a:cs typeface="Times New Roman" panose="02020603050405020304" pitchFamily="18" charset="0"/>
              </a:rPr>
              <a:t>Rotating magnetization with a spin-orbit torque requires moving electrons, which means heat!</a:t>
            </a:r>
          </a:p>
        </p:txBody>
      </p:sp>
      <p:pic>
        <p:nvPicPr>
          <p:cNvPr id="39" name="Picture 2" descr="The Wave Is The Worst Thing In Sports">
            <a:extLst>
              <a:ext uri="{FF2B5EF4-FFF2-40B4-BE49-F238E27FC236}">
                <a16:creationId xmlns:a16="http://schemas.microsoft.com/office/drawing/2014/main" id="{4664BDD4-4A3B-44FA-A9D4-96E0E4090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362" y="2031861"/>
            <a:ext cx="5402271" cy="324136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A19E732-0AC4-42F0-8840-4E91430CD100}"/>
              </a:ext>
            </a:extLst>
          </p:cNvPr>
          <p:cNvSpPr txBox="1"/>
          <p:nvPr/>
        </p:nvSpPr>
        <p:spPr>
          <a:xfrm>
            <a:off x="4992140" y="5333597"/>
            <a:ext cx="5984713" cy="1384995"/>
          </a:xfrm>
          <a:prstGeom prst="rect">
            <a:avLst/>
          </a:prstGeom>
          <a:solidFill>
            <a:schemeClr val="bg1"/>
          </a:solidFill>
        </p:spPr>
        <p:txBody>
          <a:bodyPr wrap="square">
            <a:spAutoFit/>
          </a:bodyPr>
          <a:lstStyle/>
          <a:p>
            <a:pPr algn="ctr"/>
            <a:r>
              <a:rPr lang="en-US" sz="2800" i="1" dirty="0">
                <a:solidFill>
                  <a:schemeClr val="accent5">
                    <a:lumMod val="50000"/>
                  </a:schemeClr>
                </a:solidFill>
                <a:cs typeface="Times New Roman" panose="02020603050405020304" pitchFamily="18" charset="0"/>
              </a:rPr>
              <a:t>Magnons or “Spin Waves” can transfer angular momentum between magnetic layers, but we need a special material</a:t>
            </a:r>
          </a:p>
        </p:txBody>
      </p:sp>
    </p:spTree>
    <p:extLst>
      <p:ext uri="{BB962C8B-B14F-4D97-AF65-F5344CB8AC3E}">
        <p14:creationId xmlns:p14="http://schemas.microsoft.com/office/powerpoint/2010/main" val="11138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508FB16-7C24-4EBE-A0D9-43229FC3A872}"/>
              </a:ext>
            </a:extLst>
          </p:cNvPr>
          <p:cNvSpPr txBox="1">
            <a:spLocks/>
          </p:cNvSpPr>
          <p:nvPr/>
        </p:nvSpPr>
        <p:spPr>
          <a:xfrm>
            <a:off x="1396185" y="-189052"/>
            <a:ext cx="93920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What do we need for Spin-Wave Logic?</a:t>
            </a:r>
          </a:p>
        </p:txBody>
      </p:sp>
      <p:cxnSp>
        <p:nvCxnSpPr>
          <p:cNvPr id="21" name="Straight Connector 20">
            <a:extLst>
              <a:ext uri="{FF2B5EF4-FFF2-40B4-BE49-F238E27FC236}">
                <a16:creationId xmlns:a16="http://schemas.microsoft.com/office/drawing/2014/main" id="{35372B5C-D903-4A55-A282-E39B7AAC3874}"/>
              </a:ext>
            </a:extLst>
          </p:cNvPr>
          <p:cNvCxnSpPr>
            <a:cxnSpLocks/>
          </p:cNvCxnSpPr>
          <p:nvPr/>
        </p:nvCxnSpPr>
        <p:spPr>
          <a:xfrm>
            <a:off x="-7620" y="839598"/>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E74A1AB7-A62E-4BE6-92A7-3D4DF057AE63}"/>
              </a:ext>
            </a:extLst>
          </p:cNvPr>
          <p:cNvSpPr txBox="1"/>
          <p:nvPr/>
        </p:nvSpPr>
        <p:spPr>
          <a:xfrm>
            <a:off x="160143" y="1076343"/>
            <a:ext cx="5935857" cy="2724150"/>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US" sz="2200" dirty="0">
                <a:cs typeface="Times New Roman" panose="02020603050405020304" pitchFamily="18" charset="0"/>
              </a:rPr>
              <a:t>No Joule heating </a:t>
            </a:r>
            <a:r>
              <a:rPr lang="en-US" sz="2200" dirty="0">
                <a:cs typeface="Times New Roman" panose="02020603050405020304" pitchFamily="18" charset="0"/>
                <a:sym typeface="Wingdings" panose="05000000000000000000" pitchFamily="2" charset="2"/>
              </a:rPr>
              <a:t></a:t>
            </a:r>
            <a:r>
              <a:rPr lang="en-US" sz="2200" dirty="0">
                <a:cs typeface="Times New Roman" panose="02020603050405020304" pitchFamily="18" charset="0"/>
              </a:rPr>
              <a:t> less energy dissipation</a:t>
            </a:r>
          </a:p>
          <a:p>
            <a:pPr marL="285750" indent="-285750">
              <a:buFont typeface="Arial" panose="020B0604020202020204" pitchFamily="34" charset="0"/>
              <a:buChar char="•"/>
            </a:pPr>
            <a:endParaRPr lang="en-US" sz="2200" dirty="0">
              <a:cs typeface="Times New Roman" panose="02020603050405020304" pitchFamily="18" charset="0"/>
            </a:endParaRPr>
          </a:p>
          <a:p>
            <a:pPr marL="285750" indent="-285750">
              <a:buFont typeface="Arial" panose="020B0604020202020204" pitchFamily="34" charset="0"/>
              <a:buChar char="•"/>
            </a:pPr>
            <a:r>
              <a:rPr lang="en-US" sz="2200" dirty="0">
                <a:cs typeface="Times New Roman" panose="02020603050405020304" pitchFamily="18" charset="0"/>
              </a:rPr>
              <a:t>Magnon current travel much further than spin current (not spin diffusion length)</a:t>
            </a:r>
          </a:p>
          <a:p>
            <a:pPr marL="285750" indent="-285750">
              <a:buFont typeface="Arial" panose="020B0604020202020204" pitchFamily="34" charset="0"/>
              <a:buChar char="•"/>
            </a:pPr>
            <a:endParaRPr lang="en-US" sz="2200" dirty="0">
              <a:cs typeface="Times New Roman" panose="02020603050405020304" pitchFamily="18" charset="0"/>
            </a:endParaRPr>
          </a:p>
          <a:p>
            <a:pPr marL="285750" indent="-285750">
              <a:buFont typeface="Arial" panose="020B0604020202020204" pitchFamily="34" charset="0"/>
              <a:buChar char="•"/>
            </a:pPr>
            <a:r>
              <a:rPr lang="en-US" sz="2200" dirty="0">
                <a:cs typeface="Times New Roman" panose="02020603050405020304" pitchFamily="18" charset="0"/>
              </a:rPr>
              <a:t>Wave interference and nonlinear wave interactions for quantum functionality?</a:t>
            </a:r>
          </a:p>
        </p:txBody>
      </p:sp>
      <p:sp>
        <p:nvSpPr>
          <p:cNvPr id="9" name="TextBox 8">
            <a:extLst>
              <a:ext uri="{FF2B5EF4-FFF2-40B4-BE49-F238E27FC236}">
                <a16:creationId xmlns:a16="http://schemas.microsoft.com/office/drawing/2014/main" id="{1DE8D262-8FF5-48B3-A546-1146EF07D691}"/>
              </a:ext>
            </a:extLst>
          </p:cNvPr>
          <p:cNvSpPr txBox="1"/>
          <p:nvPr/>
        </p:nvSpPr>
        <p:spPr>
          <a:xfrm>
            <a:off x="91440" y="4034724"/>
            <a:ext cx="6000750" cy="2677656"/>
          </a:xfrm>
          <a:prstGeom prst="rect">
            <a:avLst/>
          </a:prstGeom>
          <a:noFill/>
        </p:spPr>
        <p:txBody>
          <a:bodyPr wrap="square" rtlCol="0">
            <a:spAutoFit/>
          </a:bodyPr>
          <a:lstStyle/>
          <a:p>
            <a:r>
              <a:rPr lang="en-US" sz="2400" u="sng" dirty="0"/>
              <a:t>Material Requirements:</a:t>
            </a:r>
          </a:p>
          <a:p>
            <a:pPr marL="285750" indent="-285750">
              <a:buFont typeface="Arial" panose="020B0604020202020204" pitchFamily="34" charset="0"/>
              <a:buChar char="•"/>
            </a:pPr>
            <a:r>
              <a:rPr lang="en-US" sz="2400" dirty="0"/>
              <a:t>Insulating (No charge current)</a:t>
            </a:r>
          </a:p>
          <a:p>
            <a:pPr marL="285750" indent="-285750">
              <a:buFont typeface="Arial" panose="020B0604020202020204" pitchFamily="34" charset="0"/>
              <a:buChar char="•"/>
            </a:pPr>
            <a:r>
              <a:rPr lang="en-US" sz="2400" dirty="0"/>
              <a:t>Low Moment </a:t>
            </a:r>
          </a:p>
          <a:p>
            <a:pPr marL="285750" indent="-285750">
              <a:buFont typeface="Arial" panose="020B0604020202020204" pitchFamily="34" charset="0"/>
              <a:buChar char="•"/>
            </a:pPr>
            <a:r>
              <a:rPr lang="en-US" sz="2400" dirty="0"/>
              <a:t>Low Magnetic Damping</a:t>
            </a:r>
          </a:p>
          <a:p>
            <a:pPr marL="285750" indent="-285750">
              <a:buFont typeface="Arial" panose="020B0604020202020204" pitchFamily="34" charset="0"/>
              <a:buChar char="•"/>
            </a:pPr>
            <a:r>
              <a:rPr lang="en-US" sz="2400" dirty="0"/>
              <a:t>Magnetic at room temperature</a:t>
            </a:r>
          </a:p>
          <a:p>
            <a:pPr marL="285750" indent="-285750">
              <a:buFont typeface="Arial" panose="020B0604020202020204" pitchFamily="34" charset="0"/>
              <a:buChar char="•"/>
            </a:pPr>
            <a:endParaRPr lang="en-US" sz="2400" dirty="0"/>
          </a:p>
          <a:p>
            <a:r>
              <a:rPr lang="en-US" sz="2400" i="1" dirty="0"/>
              <a:t>This basically means Y</a:t>
            </a:r>
            <a:r>
              <a:rPr lang="en-US" sz="2400" i="1" baseline="-25000" dirty="0"/>
              <a:t>3</a:t>
            </a:r>
            <a:r>
              <a:rPr lang="en-US" sz="2400" i="1" dirty="0"/>
              <a:t>Fe</a:t>
            </a:r>
            <a:r>
              <a:rPr lang="en-US" sz="2400" i="1" baseline="-25000" dirty="0"/>
              <a:t>5</a:t>
            </a:r>
            <a:r>
              <a:rPr lang="en-US" sz="2400" i="1" dirty="0"/>
              <a:t>O</a:t>
            </a:r>
            <a:r>
              <a:rPr lang="en-US" sz="2400" i="1" baseline="-25000" dirty="0"/>
              <a:t>12</a:t>
            </a:r>
            <a:r>
              <a:rPr lang="en-US" sz="2400" i="1" dirty="0"/>
              <a:t> or (</a:t>
            </a:r>
            <a:r>
              <a:rPr lang="en-US" sz="2400" i="1" dirty="0" err="1"/>
              <a:t>Mg,Al,Fe</a:t>
            </a:r>
            <a:r>
              <a:rPr lang="en-US" sz="2400" i="1" dirty="0"/>
              <a:t>)</a:t>
            </a:r>
            <a:r>
              <a:rPr lang="en-US" sz="2400" i="1" baseline="-25000" dirty="0"/>
              <a:t>3</a:t>
            </a:r>
            <a:r>
              <a:rPr lang="en-US" sz="2400" i="1" dirty="0"/>
              <a:t>O</a:t>
            </a:r>
            <a:r>
              <a:rPr lang="en-US" sz="2400" i="1" baseline="-25000" dirty="0"/>
              <a:t>4</a:t>
            </a:r>
            <a:endParaRPr lang="en-US" sz="2400" i="1" dirty="0"/>
          </a:p>
        </p:txBody>
      </p:sp>
      <p:pic>
        <p:nvPicPr>
          <p:cNvPr id="25" name="Picture 2" descr="The Wave Is The Worst Thing In Sports">
            <a:extLst>
              <a:ext uri="{FF2B5EF4-FFF2-40B4-BE49-F238E27FC236}">
                <a16:creationId xmlns:a16="http://schemas.microsoft.com/office/drawing/2014/main" id="{19546677-AF7B-4A20-8BE1-594E91D6C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316" y="2438418"/>
            <a:ext cx="5402271" cy="324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33" descr="nature08876-f1">
            <a:extLst>
              <a:ext uri="{FF2B5EF4-FFF2-40B4-BE49-F238E27FC236}">
                <a16:creationId xmlns:a16="http://schemas.microsoft.com/office/drawing/2014/main" id="{E3E60B17-139F-4585-89D2-B6CDDB3B9F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54" t="8529" r="41154" b="5417"/>
          <a:stretch/>
        </p:blipFill>
        <p:spPr bwMode="auto">
          <a:xfrm>
            <a:off x="9123944" y="4395854"/>
            <a:ext cx="1844918" cy="22902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BD24DD-A3CD-4999-8660-6D9EFF6F5FE4}"/>
              </a:ext>
            </a:extLst>
          </p:cNvPr>
          <p:cNvSpPr txBox="1"/>
          <p:nvPr/>
        </p:nvSpPr>
        <p:spPr>
          <a:xfrm>
            <a:off x="9600840" y="3995235"/>
            <a:ext cx="1345240" cy="461665"/>
          </a:xfrm>
          <a:prstGeom prst="rect">
            <a:avLst/>
          </a:prstGeom>
          <a:noFill/>
        </p:spPr>
        <p:txBody>
          <a:bodyPr wrap="none" rtlCol="0">
            <a:spAutoFit/>
          </a:bodyPr>
          <a:lstStyle/>
          <a:p>
            <a:r>
              <a:rPr lang="en-US" sz="2400" dirty="0">
                <a:cs typeface="Times New Roman" panose="02020603050405020304" pitchFamily="18" charset="0"/>
              </a:rPr>
              <a:t>Magnons</a:t>
            </a:r>
          </a:p>
        </p:txBody>
      </p:sp>
      <p:pic>
        <p:nvPicPr>
          <p:cNvPr id="7170" name="Picture 2">
            <a:extLst>
              <a:ext uri="{FF2B5EF4-FFF2-40B4-BE49-F238E27FC236}">
                <a16:creationId xmlns:a16="http://schemas.microsoft.com/office/drawing/2014/main" id="{2DC8B97A-3A3E-42AB-A1A3-DBD95FA7D5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076" y="1167290"/>
            <a:ext cx="5518437" cy="22902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yig crystal structure">
            <a:extLst>
              <a:ext uri="{FF2B5EF4-FFF2-40B4-BE49-F238E27FC236}">
                <a16:creationId xmlns:a16="http://schemas.microsoft.com/office/drawing/2014/main" id="{40187BB5-0FFA-4F07-8154-52E77658D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737" y="997065"/>
            <a:ext cx="2815666" cy="277582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7">
            <a:extLst>
              <a:ext uri="{FF2B5EF4-FFF2-40B4-BE49-F238E27FC236}">
                <a16:creationId xmlns:a16="http://schemas.microsoft.com/office/drawing/2014/main" id="{EC8A3652-9C31-4F09-B835-D439762545A9}"/>
              </a:ext>
            </a:extLst>
          </p:cNvPr>
          <p:cNvSpPr>
            <a:spLocks noGrp="1"/>
          </p:cNvSpPr>
          <p:nvPr>
            <p:ph type="title"/>
          </p:nvPr>
        </p:nvSpPr>
        <p:spPr>
          <a:xfrm>
            <a:off x="846603" y="3979"/>
            <a:ext cx="10515600" cy="803484"/>
          </a:xfrm>
        </p:spPr>
        <p:txBody>
          <a:bodyPr/>
          <a:lstStyle/>
          <a:p>
            <a:r>
              <a:rPr lang="en-US" dirty="0">
                <a:latin typeface="+mn-lt"/>
              </a:rPr>
              <a:t>Ferrimagnetic garnet system (M</a:t>
            </a:r>
            <a:r>
              <a:rPr lang="en-US" baseline="-25000" dirty="0">
                <a:latin typeface="+mn-lt"/>
              </a:rPr>
              <a:t>3</a:t>
            </a:r>
            <a:r>
              <a:rPr lang="en-US" dirty="0">
                <a:latin typeface="+mn-lt"/>
              </a:rPr>
              <a:t>Fe</a:t>
            </a:r>
            <a:r>
              <a:rPr lang="en-US" baseline="-25000" dirty="0">
                <a:latin typeface="+mn-lt"/>
              </a:rPr>
              <a:t>5</a:t>
            </a:r>
            <a:r>
              <a:rPr lang="en-US" dirty="0">
                <a:latin typeface="+mn-lt"/>
              </a:rPr>
              <a:t>O</a:t>
            </a:r>
            <a:r>
              <a:rPr lang="en-US" baseline="-25000" dirty="0">
                <a:latin typeface="+mn-lt"/>
              </a:rPr>
              <a:t>12</a:t>
            </a:r>
            <a:r>
              <a:rPr lang="en-US" dirty="0">
                <a:latin typeface="+mn-lt"/>
              </a:rPr>
              <a:t>)</a:t>
            </a:r>
          </a:p>
        </p:txBody>
      </p:sp>
      <p:sp>
        <p:nvSpPr>
          <p:cNvPr id="16" name="TextBox 15">
            <a:extLst>
              <a:ext uri="{FF2B5EF4-FFF2-40B4-BE49-F238E27FC236}">
                <a16:creationId xmlns:a16="http://schemas.microsoft.com/office/drawing/2014/main" id="{6908E487-0D65-4E24-AB5D-C6FC9B2C7B65}"/>
              </a:ext>
            </a:extLst>
          </p:cNvPr>
          <p:cNvSpPr txBox="1"/>
          <p:nvPr/>
        </p:nvSpPr>
        <p:spPr>
          <a:xfrm>
            <a:off x="142083" y="3694706"/>
            <a:ext cx="3146654" cy="1200329"/>
          </a:xfrm>
          <a:prstGeom prst="rect">
            <a:avLst/>
          </a:prstGeom>
          <a:noFill/>
        </p:spPr>
        <p:txBody>
          <a:bodyPr wrap="square" rtlCol="0">
            <a:spAutoFit/>
          </a:bodyPr>
          <a:lstStyle/>
          <a:p>
            <a:pPr algn="ctr"/>
            <a:r>
              <a:rPr lang="en-US" sz="2400" dirty="0">
                <a:cs typeface="Times New Roman" panose="02020603050405020304" pitchFamily="18" charset="0"/>
              </a:rPr>
              <a:t>Strong magnetic interactions, both parallel and antiparallel</a:t>
            </a:r>
          </a:p>
        </p:txBody>
      </p:sp>
      <p:sp>
        <p:nvSpPr>
          <p:cNvPr id="8" name="TextBox 7">
            <a:extLst>
              <a:ext uri="{FF2B5EF4-FFF2-40B4-BE49-F238E27FC236}">
                <a16:creationId xmlns:a16="http://schemas.microsoft.com/office/drawing/2014/main" id="{345507B5-AAFB-4A25-A7C0-EEA8EFE6BD44}"/>
              </a:ext>
            </a:extLst>
          </p:cNvPr>
          <p:cNvSpPr txBox="1"/>
          <p:nvPr/>
        </p:nvSpPr>
        <p:spPr>
          <a:xfrm>
            <a:off x="717674" y="4864303"/>
            <a:ext cx="2203498" cy="1938992"/>
          </a:xfrm>
          <a:prstGeom prst="rect">
            <a:avLst/>
          </a:prstGeom>
          <a:noFill/>
        </p:spPr>
        <p:txBody>
          <a:bodyPr wrap="square" rtlCol="0">
            <a:spAutoFit/>
          </a:bodyPr>
          <a:lstStyle/>
          <a:p>
            <a:r>
              <a:rPr lang="en-US" sz="2400" dirty="0">
                <a:solidFill>
                  <a:srgbClr val="C00000"/>
                </a:solidFill>
                <a:cs typeface="Times New Roman" panose="02020603050405020304" pitchFamily="18" charset="0"/>
              </a:rPr>
              <a:t>Y</a:t>
            </a:r>
            <a:r>
              <a:rPr lang="en-US" sz="2400" baseline="-25000" dirty="0">
                <a:solidFill>
                  <a:srgbClr val="C00000"/>
                </a:solidFill>
                <a:cs typeface="Times New Roman" panose="02020603050405020304" pitchFamily="18" charset="0"/>
              </a:rPr>
              <a:t>3</a:t>
            </a:r>
            <a:r>
              <a:rPr lang="en-US" sz="2400" dirty="0">
                <a:solidFill>
                  <a:srgbClr val="C00000"/>
                </a:solidFill>
                <a:cs typeface="Times New Roman" panose="02020603050405020304" pitchFamily="18" charset="0"/>
              </a:rPr>
              <a:t>Fe</a:t>
            </a:r>
            <a:r>
              <a:rPr lang="en-US" sz="2400" baseline="-25000" dirty="0">
                <a:solidFill>
                  <a:srgbClr val="C00000"/>
                </a:solidFill>
                <a:cs typeface="Times New Roman" panose="02020603050405020304" pitchFamily="18" charset="0"/>
              </a:rPr>
              <a:t>5</a:t>
            </a:r>
            <a:r>
              <a:rPr lang="en-US" sz="2400" dirty="0">
                <a:solidFill>
                  <a:srgbClr val="C00000"/>
                </a:solidFill>
                <a:cs typeface="Times New Roman" panose="02020603050405020304" pitchFamily="18" charset="0"/>
              </a:rPr>
              <a:t>O</a:t>
            </a:r>
            <a:r>
              <a:rPr lang="en-US" sz="2400" baseline="-25000" dirty="0">
                <a:solidFill>
                  <a:srgbClr val="C00000"/>
                </a:solidFill>
                <a:cs typeface="Times New Roman" panose="02020603050405020304" pitchFamily="18" charset="0"/>
              </a:rPr>
              <a:t>12</a:t>
            </a:r>
            <a:r>
              <a:rPr lang="en-US" sz="2400" dirty="0">
                <a:solidFill>
                  <a:srgbClr val="C00000"/>
                </a:solidFill>
                <a:cs typeface="Times New Roman" panose="02020603050405020304" pitchFamily="18" charset="0"/>
              </a:rPr>
              <a:t> (YIG)</a:t>
            </a:r>
          </a:p>
          <a:p>
            <a:r>
              <a:rPr lang="en-US" sz="2400" dirty="0">
                <a:solidFill>
                  <a:srgbClr val="C00000"/>
                </a:solidFill>
                <a:cs typeface="Times New Roman" panose="02020603050405020304" pitchFamily="18" charset="0"/>
              </a:rPr>
              <a:t>Tm</a:t>
            </a:r>
            <a:r>
              <a:rPr lang="en-US" sz="2400" baseline="-25000" dirty="0">
                <a:solidFill>
                  <a:srgbClr val="C00000"/>
                </a:solidFill>
                <a:cs typeface="Times New Roman" panose="02020603050405020304" pitchFamily="18" charset="0"/>
              </a:rPr>
              <a:t>3</a:t>
            </a:r>
            <a:r>
              <a:rPr lang="en-US" sz="2400" dirty="0">
                <a:solidFill>
                  <a:srgbClr val="C00000"/>
                </a:solidFill>
                <a:cs typeface="Times New Roman" panose="02020603050405020304" pitchFamily="18" charset="0"/>
              </a:rPr>
              <a:t>Fe</a:t>
            </a:r>
            <a:r>
              <a:rPr lang="en-US" sz="2400" baseline="-25000" dirty="0">
                <a:solidFill>
                  <a:srgbClr val="C00000"/>
                </a:solidFill>
                <a:cs typeface="Times New Roman" panose="02020603050405020304" pitchFamily="18" charset="0"/>
              </a:rPr>
              <a:t>5</a:t>
            </a:r>
            <a:r>
              <a:rPr lang="en-US" sz="2400" dirty="0">
                <a:solidFill>
                  <a:srgbClr val="C00000"/>
                </a:solidFill>
                <a:cs typeface="Times New Roman" panose="02020603050405020304" pitchFamily="18" charset="0"/>
              </a:rPr>
              <a:t>O</a:t>
            </a:r>
            <a:r>
              <a:rPr lang="en-US" sz="2400" baseline="-25000" dirty="0">
                <a:solidFill>
                  <a:srgbClr val="C00000"/>
                </a:solidFill>
                <a:cs typeface="Times New Roman" panose="02020603050405020304" pitchFamily="18" charset="0"/>
              </a:rPr>
              <a:t>12</a:t>
            </a:r>
            <a:endParaRPr lang="en-US" sz="2400" dirty="0">
              <a:solidFill>
                <a:srgbClr val="C00000"/>
              </a:solidFill>
              <a:cs typeface="Times New Roman" panose="02020603050405020304" pitchFamily="18" charset="0"/>
            </a:endParaRPr>
          </a:p>
          <a:p>
            <a:r>
              <a:rPr lang="en-US" sz="2400" dirty="0">
                <a:solidFill>
                  <a:srgbClr val="C00000"/>
                </a:solidFill>
                <a:cs typeface="Times New Roman" panose="02020603050405020304" pitchFamily="18" charset="0"/>
              </a:rPr>
              <a:t>Tb</a:t>
            </a:r>
            <a:r>
              <a:rPr lang="en-US" sz="2400" baseline="-25000" dirty="0">
                <a:solidFill>
                  <a:srgbClr val="C00000"/>
                </a:solidFill>
                <a:cs typeface="Times New Roman" panose="02020603050405020304" pitchFamily="18" charset="0"/>
              </a:rPr>
              <a:t>3</a:t>
            </a:r>
            <a:r>
              <a:rPr lang="en-US" sz="2400" dirty="0">
                <a:solidFill>
                  <a:srgbClr val="C00000"/>
                </a:solidFill>
                <a:cs typeface="Times New Roman" panose="02020603050405020304" pitchFamily="18" charset="0"/>
              </a:rPr>
              <a:t>Fe</a:t>
            </a:r>
            <a:r>
              <a:rPr lang="en-US" sz="2400" baseline="-25000" dirty="0">
                <a:solidFill>
                  <a:srgbClr val="C00000"/>
                </a:solidFill>
                <a:cs typeface="Times New Roman" panose="02020603050405020304" pitchFamily="18" charset="0"/>
              </a:rPr>
              <a:t>5</a:t>
            </a:r>
            <a:r>
              <a:rPr lang="en-US" sz="2400" dirty="0">
                <a:solidFill>
                  <a:srgbClr val="C00000"/>
                </a:solidFill>
                <a:cs typeface="Times New Roman" panose="02020603050405020304" pitchFamily="18" charset="0"/>
              </a:rPr>
              <a:t>O</a:t>
            </a:r>
            <a:r>
              <a:rPr lang="en-US" sz="2400" baseline="-25000" dirty="0">
                <a:solidFill>
                  <a:srgbClr val="C00000"/>
                </a:solidFill>
                <a:cs typeface="Times New Roman" panose="02020603050405020304" pitchFamily="18" charset="0"/>
              </a:rPr>
              <a:t>12</a:t>
            </a:r>
            <a:endParaRPr lang="en-US" sz="2400" dirty="0">
              <a:solidFill>
                <a:srgbClr val="C00000"/>
              </a:solidFill>
              <a:cs typeface="Times New Roman" panose="02020603050405020304" pitchFamily="18" charset="0"/>
            </a:endParaRPr>
          </a:p>
          <a:p>
            <a:r>
              <a:rPr lang="en-US" sz="2400" dirty="0">
                <a:solidFill>
                  <a:srgbClr val="C00000"/>
                </a:solidFill>
                <a:cs typeface="Times New Roman" panose="02020603050405020304" pitchFamily="18" charset="0"/>
              </a:rPr>
              <a:t>Dy</a:t>
            </a:r>
            <a:r>
              <a:rPr lang="en-US" sz="2400" baseline="-25000" dirty="0">
                <a:solidFill>
                  <a:srgbClr val="C00000"/>
                </a:solidFill>
                <a:cs typeface="Times New Roman" panose="02020603050405020304" pitchFamily="18" charset="0"/>
              </a:rPr>
              <a:t>3</a:t>
            </a:r>
            <a:r>
              <a:rPr lang="en-US" sz="2400" dirty="0">
                <a:solidFill>
                  <a:srgbClr val="C00000"/>
                </a:solidFill>
                <a:cs typeface="Times New Roman" panose="02020603050405020304" pitchFamily="18" charset="0"/>
              </a:rPr>
              <a:t>Fe</a:t>
            </a:r>
            <a:r>
              <a:rPr lang="en-US" sz="2400" baseline="-25000" dirty="0">
                <a:solidFill>
                  <a:srgbClr val="C00000"/>
                </a:solidFill>
                <a:cs typeface="Times New Roman" panose="02020603050405020304" pitchFamily="18" charset="0"/>
              </a:rPr>
              <a:t>5</a:t>
            </a:r>
            <a:r>
              <a:rPr lang="en-US" sz="2400" dirty="0">
                <a:solidFill>
                  <a:srgbClr val="C00000"/>
                </a:solidFill>
                <a:cs typeface="Times New Roman" panose="02020603050405020304" pitchFamily="18" charset="0"/>
              </a:rPr>
              <a:t>O</a:t>
            </a:r>
            <a:r>
              <a:rPr lang="en-US" sz="2400" baseline="-25000" dirty="0">
                <a:solidFill>
                  <a:srgbClr val="C00000"/>
                </a:solidFill>
                <a:cs typeface="Times New Roman" panose="02020603050405020304" pitchFamily="18" charset="0"/>
              </a:rPr>
              <a:t>12</a:t>
            </a:r>
            <a:endParaRPr lang="en-US" sz="2400" dirty="0">
              <a:solidFill>
                <a:srgbClr val="C00000"/>
              </a:solidFill>
              <a:cs typeface="Times New Roman" panose="02020603050405020304" pitchFamily="18" charset="0"/>
            </a:endParaRPr>
          </a:p>
          <a:p>
            <a:r>
              <a:rPr lang="en-US" sz="2400" dirty="0">
                <a:solidFill>
                  <a:srgbClr val="C00000"/>
                </a:solidFill>
                <a:cs typeface="Times New Roman" panose="02020603050405020304" pitchFamily="18" charset="0"/>
              </a:rPr>
              <a:t>Eu</a:t>
            </a:r>
            <a:r>
              <a:rPr lang="en-US" sz="2400" baseline="-25000" dirty="0">
                <a:solidFill>
                  <a:srgbClr val="C00000"/>
                </a:solidFill>
                <a:cs typeface="Times New Roman" panose="02020603050405020304" pitchFamily="18" charset="0"/>
              </a:rPr>
              <a:t>3</a:t>
            </a:r>
            <a:r>
              <a:rPr lang="en-US" sz="2400" dirty="0">
                <a:solidFill>
                  <a:srgbClr val="C00000"/>
                </a:solidFill>
                <a:cs typeface="Times New Roman" panose="02020603050405020304" pitchFamily="18" charset="0"/>
              </a:rPr>
              <a:t>Fe</a:t>
            </a:r>
            <a:r>
              <a:rPr lang="en-US" sz="2400" baseline="-25000" dirty="0">
                <a:solidFill>
                  <a:srgbClr val="C00000"/>
                </a:solidFill>
                <a:cs typeface="Times New Roman" panose="02020603050405020304" pitchFamily="18" charset="0"/>
              </a:rPr>
              <a:t>5</a:t>
            </a:r>
            <a:r>
              <a:rPr lang="en-US" sz="2400" dirty="0">
                <a:solidFill>
                  <a:srgbClr val="C00000"/>
                </a:solidFill>
                <a:cs typeface="Times New Roman" panose="02020603050405020304" pitchFamily="18" charset="0"/>
              </a:rPr>
              <a:t>O</a:t>
            </a:r>
            <a:r>
              <a:rPr lang="en-US" sz="2400" baseline="-25000" dirty="0">
                <a:solidFill>
                  <a:srgbClr val="C00000"/>
                </a:solidFill>
                <a:cs typeface="Times New Roman" panose="02020603050405020304" pitchFamily="18" charset="0"/>
              </a:rPr>
              <a:t>12</a:t>
            </a:r>
            <a:endParaRPr lang="en-US" sz="2400" dirty="0">
              <a:solidFill>
                <a:srgbClr val="C00000"/>
              </a:solidFill>
              <a:cs typeface="Times New Roman" panose="02020603050405020304" pitchFamily="18" charset="0"/>
            </a:endParaRPr>
          </a:p>
        </p:txBody>
      </p:sp>
      <p:grpSp>
        <p:nvGrpSpPr>
          <p:cNvPr id="27" name="Group 26">
            <a:extLst>
              <a:ext uri="{FF2B5EF4-FFF2-40B4-BE49-F238E27FC236}">
                <a16:creationId xmlns:a16="http://schemas.microsoft.com/office/drawing/2014/main" id="{E206B81B-E254-4ADB-8CE4-AB07875E925F}"/>
              </a:ext>
            </a:extLst>
          </p:cNvPr>
          <p:cNvGrpSpPr/>
          <p:nvPr/>
        </p:nvGrpSpPr>
        <p:grpSpPr>
          <a:xfrm>
            <a:off x="498164" y="1450287"/>
            <a:ext cx="1619756" cy="1884438"/>
            <a:chOff x="9892872" y="1029101"/>
            <a:chExt cx="1619756" cy="1884438"/>
          </a:xfrm>
        </p:grpSpPr>
        <p:grpSp>
          <p:nvGrpSpPr>
            <p:cNvPr id="28" name="Group 27">
              <a:extLst>
                <a:ext uri="{FF2B5EF4-FFF2-40B4-BE49-F238E27FC236}">
                  <a16:creationId xmlns:a16="http://schemas.microsoft.com/office/drawing/2014/main" id="{9D558DF6-B852-4B56-B11E-AF0F701DF8F4}"/>
                </a:ext>
              </a:extLst>
            </p:cNvPr>
            <p:cNvGrpSpPr/>
            <p:nvPr/>
          </p:nvGrpSpPr>
          <p:grpSpPr>
            <a:xfrm rot="16200000">
              <a:off x="9760531" y="1161442"/>
              <a:ext cx="1884438" cy="1619756"/>
              <a:chOff x="4062676" y="1664461"/>
              <a:chExt cx="1616552" cy="1298401"/>
            </a:xfrm>
          </p:grpSpPr>
          <p:sp>
            <p:nvSpPr>
              <p:cNvPr id="34" name="Rectangle 33">
                <a:extLst>
                  <a:ext uri="{FF2B5EF4-FFF2-40B4-BE49-F238E27FC236}">
                    <a16:creationId xmlns:a16="http://schemas.microsoft.com/office/drawing/2014/main" id="{55CEB4F0-33E7-4659-9042-0FC93A0F2F8A}"/>
                  </a:ext>
                </a:extLst>
              </p:cNvPr>
              <p:cNvSpPr/>
              <p:nvPr/>
            </p:nvSpPr>
            <p:spPr>
              <a:xfrm>
                <a:off x="4062676" y="1664461"/>
                <a:ext cx="1616552" cy="12984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C5FD2AAA-4B6E-49C0-8993-EAB008E111FE}"/>
                  </a:ext>
                </a:extLst>
              </p:cNvPr>
              <p:cNvCxnSpPr>
                <a:cxnSpLocks/>
              </p:cNvCxnSpPr>
              <p:nvPr/>
            </p:nvCxnSpPr>
            <p:spPr>
              <a:xfrm>
                <a:off x="4184186" y="1827796"/>
                <a:ext cx="4185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ED6B9E5-53BD-4423-94F5-F9F91CA83384}"/>
                  </a:ext>
                </a:extLst>
              </p:cNvPr>
              <p:cNvCxnSpPr>
                <a:cxnSpLocks/>
              </p:cNvCxnSpPr>
              <p:nvPr/>
            </p:nvCxnSpPr>
            <p:spPr>
              <a:xfrm>
                <a:off x="4687856" y="1840421"/>
                <a:ext cx="4185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2FD7706-7E9A-4A6D-9536-AC2FB91410C0}"/>
                  </a:ext>
                </a:extLst>
              </p:cNvPr>
              <p:cNvCxnSpPr>
                <a:cxnSpLocks/>
              </p:cNvCxnSpPr>
              <p:nvPr/>
            </p:nvCxnSpPr>
            <p:spPr>
              <a:xfrm rot="5400000" flipH="1" flipV="1">
                <a:off x="5410845" y="1586715"/>
                <a:ext cx="1" cy="5074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FA60B4-668D-45AF-9110-5F80B18CB2A6}"/>
                  </a:ext>
                </a:extLst>
              </p:cNvPr>
              <p:cNvCxnSpPr>
                <a:cxnSpLocks/>
              </p:cNvCxnSpPr>
              <p:nvPr/>
            </p:nvCxnSpPr>
            <p:spPr>
              <a:xfrm>
                <a:off x="4184186" y="2467584"/>
                <a:ext cx="4185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C7832C-0BF3-4ED7-82AE-13E1CD7E1E67}"/>
                  </a:ext>
                </a:extLst>
              </p:cNvPr>
              <p:cNvCxnSpPr>
                <a:cxnSpLocks/>
              </p:cNvCxnSpPr>
              <p:nvPr/>
            </p:nvCxnSpPr>
            <p:spPr>
              <a:xfrm>
                <a:off x="4687856" y="2480209"/>
                <a:ext cx="4185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EC14A38-C7D4-44BD-8897-182D0EC0A32C}"/>
                  </a:ext>
                </a:extLst>
              </p:cNvPr>
              <p:cNvCxnSpPr>
                <a:cxnSpLocks/>
              </p:cNvCxnSpPr>
              <p:nvPr/>
            </p:nvCxnSpPr>
            <p:spPr>
              <a:xfrm rot="5400000" flipV="1">
                <a:off x="5410845" y="2226502"/>
                <a:ext cx="0" cy="5074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7A6800-7B68-4D34-86F0-6FBB307BCD1D}"/>
                  </a:ext>
                </a:extLst>
              </p:cNvPr>
              <p:cNvCxnSpPr>
                <a:cxnSpLocks/>
              </p:cNvCxnSpPr>
              <p:nvPr/>
            </p:nvCxnSpPr>
            <p:spPr>
              <a:xfrm rot="5400000" flipH="1">
                <a:off x="5410846" y="1989259"/>
                <a:ext cx="1" cy="2916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CAD71B0A-E228-4599-97F6-4C2C6A5806AE}"/>
                </a:ext>
              </a:extLst>
            </p:cNvPr>
            <p:cNvCxnSpPr>
              <a:cxnSpLocks/>
            </p:cNvCxnSpPr>
            <p:nvPr/>
          </p:nvCxnSpPr>
          <p:spPr>
            <a:xfrm flipH="1">
              <a:off x="11211573" y="1165951"/>
              <a:ext cx="1" cy="3399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4B783EE-C998-4913-A2B3-0FC959067C75}"/>
                </a:ext>
              </a:extLst>
            </p:cNvPr>
            <p:cNvCxnSpPr>
              <a:cxnSpLocks/>
            </p:cNvCxnSpPr>
            <p:nvPr/>
          </p:nvCxnSpPr>
          <p:spPr>
            <a:xfrm flipH="1">
              <a:off x="10479947" y="1797937"/>
              <a:ext cx="1" cy="3399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BEDBDE0-9BDE-4927-994D-55C4DDED0941}"/>
                </a:ext>
              </a:extLst>
            </p:cNvPr>
            <p:cNvCxnSpPr>
              <a:cxnSpLocks/>
            </p:cNvCxnSpPr>
            <p:nvPr/>
          </p:nvCxnSpPr>
          <p:spPr>
            <a:xfrm flipH="1">
              <a:off x="11211573" y="1797936"/>
              <a:ext cx="1" cy="3399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12A7945-D26E-403D-AA01-DD06EDC2E756}"/>
                </a:ext>
              </a:extLst>
            </p:cNvPr>
            <p:cNvCxnSpPr>
              <a:cxnSpLocks/>
            </p:cNvCxnSpPr>
            <p:nvPr/>
          </p:nvCxnSpPr>
          <p:spPr>
            <a:xfrm flipH="1">
              <a:off x="10479947" y="2380811"/>
              <a:ext cx="1" cy="3399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8740464-26CF-4265-9AC5-D65DA76CA290}"/>
                </a:ext>
              </a:extLst>
            </p:cNvPr>
            <p:cNvCxnSpPr>
              <a:cxnSpLocks/>
            </p:cNvCxnSpPr>
            <p:nvPr/>
          </p:nvCxnSpPr>
          <p:spPr>
            <a:xfrm flipH="1">
              <a:off x="11211573" y="2375039"/>
              <a:ext cx="1" cy="3399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0482" name="Picture 2">
            <a:extLst>
              <a:ext uri="{FF2B5EF4-FFF2-40B4-BE49-F238E27FC236}">
                <a16:creationId xmlns:a16="http://schemas.microsoft.com/office/drawing/2014/main" id="{1BF30C40-893B-445E-B125-B1938A2660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4085" y="4088235"/>
            <a:ext cx="3748010" cy="27758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162E531-E57B-4ABE-B8DD-96B4342FE5D7}"/>
              </a:ext>
            </a:extLst>
          </p:cNvPr>
          <p:cNvSpPr txBox="1"/>
          <p:nvPr/>
        </p:nvSpPr>
        <p:spPr>
          <a:xfrm>
            <a:off x="3967402" y="3857403"/>
            <a:ext cx="3146654" cy="461665"/>
          </a:xfrm>
          <a:prstGeom prst="rect">
            <a:avLst/>
          </a:prstGeom>
          <a:solidFill>
            <a:schemeClr val="bg1"/>
          </a:solidFill>
        </p:spPr>
        <p:txBody>
          <a:bodyPr wrap="square" rtlCol="0">
            <a:spAutoFit/>
          </a:bodyPr>
          <a:lstStyle/>
          <a:p>
            <a:pPr algn="ctr"/>
            <a:r>
              <a:rPr lang="en-US" sz="2400" dirty="0">
                <a:cs typeface="Times New Roman" panose="02020603050405020304" pitchFamily="18" charset="0"/>
              </a:rPr>
              <a:t>Compensation effects</a:t>
            </a:r>
          </a:p>
        </p:txBody>
      </p:sp>
      <p:cxnSp>
        <p:nvCxnSpPr>
          <p:cNvPr id="42" name="Straight Connector 41">
            <a:extLst>
              <a:ext uri="{FF2B5EF4-FFF2-40B4-BE49-F238E27FC236}">
                <a16:creationId xmlns:a16="http://schemas.microsoft.com/office/drawing/2014/main" id="{F06AA599-27C0-4342-97B5-95C427A1E69B}"/>
              </a:ext>
            </a:extLst>
          </p:cNvPr>
          <p:cNvCxnSpPr>
            <a:cxnSpLocks/>
          </p:cNvCxnSpPr>
          <p:nvPr/>
        </p:nvCxnSpPr>
        <p:spPr>
          <a:xfrm>
            <a:off x="-7620" y="839598"/>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638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F0C958-4693-43E0-B1E8-90FE54617F2C}"/>
              </a:ext>
            </a:extLst>
          </p:cNvPr>
          <p:cNvSpPr>
            <a:spLocks noGrp="1"/>
          </p:cNvSpPr>
          <p:nvPr>
            <p:ph type="title"/>
          </p:nvPr>
        </p:nvSpPr>
        <p:spPr>
          <a:xfrm>
            <a:off x="1676400" y="12152"/>
            <a:ext cx="10515600" cy="839506"/>
          </a:xfrm>
        </p:spPr>
        <p:txBody>
          <a:bodyPr/>
          <a:lstStyle/>
          <a:p>
            <a:r>
              <a:rPr lang="en-US" dirty="0">
                <a:latin typeface="+mn-lt"/>
              </a:rPr>
              <a:t>Garnets are a materials nightmare</a:t>
            </a:r>
          </a:p>
        </p:txBody>
      </p:sp>
      <p:pic>
        <p:nvPicPr>
          <p:cNvPr id="10" name="Picture 2" descr="Figure 1">
            <a:extLst>
              <a:ext uri="{FF2B5EF4-FFF2-40B4-BE49-F238E27FC236}">
                <a16:creationId xmlns:a16="http://schemas.microsoft.com/office/drawing/2014/main" id="{0D2F5B7D-0B4E-41AF-9E78-A502185AA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2" y="2659864"/>
            <a:ext cx="3476538" cy="32679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46F164-1016-40D9-9DA5-F5D636CC9206}"/>
              </a:ext>
            </a:extLst>
          </p:cNvPr>
          <p:cNvSpPr txBox="1"/>
          <p:nvPr/>
        </p:nvSpPr>
        <p:spPr>
          <a:xfrm>
            <a:off x="140152" y="2263922"/>
            <a:ext cx="2977482" cy="369332"/>
          </a:xfrm>
          <a:prstGeom prst="rect">
            <a:avLst/>
          </a:prstGeom>
          <a:noFill/>
        </p:spPr>
        <p:txBody>
          <a:bodyPr wrap="none" rtlCol="0">
            <a:spAutoFit/>
          </a:bodyPr>
          <a:lstStyle/>
          <a:p>
            <a:r>
              <a:rPr lang="en-US" dirty="0">
                <a:cs typeface="Times New Roman" panose="02020603050405020304" pitchFamily="18" charset="0"/>
              </a:rPr>
              <a:t>Cooper </a:t>
            </a:r>
            <a:r>
              <a:rPr lang="en-US" i="1" dirty="0">
                <a:cs typeface="Times New Roman" panose="02020603050405020304" pitchFamily="18" charset="0"/>
              </a:rPr>
              <a:t>et al</a:t>
            </a:r>
            <a:r>
              <a:rPr lang="en-US" dirty="0">
                <a:cs typeface="Times New Roman" panose="02020603050405020304" pitchFamily="18" charset="0"/>
              </a:rPr>
              <a:t>, PRB (2017) - ISIS</a:t>
            </a:r>
          </a:p>
        </p:txBody>
      </p:sp>
      <p:pic>
        <p:nvPicPr>
          <p:cNvPr id="3" name="Picture 2">
            <a:extLst>
              <a:ext uri="{FF2B5EF4-FFF2-40B4-BE49-F238E27FC236}">
                <a16:creationId xmlns:a16="http://schemas.microsoft.com/office/drawing/2014/main" id="{773A32CB-9006-4E76-AFEB-94BA4E0B1516}"/>
              </a:ext>
            </a:extLst>
          </p:cNvPr>
          <p:cNvPicPr>
            <a:picLocks noChangeAspect="1"/>
          </p:cNvPicPr>
          <p:nvPr/>
        </p:nvPicPr>
        <p:blipFill>
          <a:blip r:embed="rId3"/>
          <a:stretch>
            <a:fillRect/>
          </a:stretch>
        </p:blipFill>
        <p:spPr>
          <a:xfrm>
            <a:off x="7307165" y="2803119"/>
            <a:ext cx="4857779" cy="3208844"/>
          </a:xfrm>
          <a:prstGeom prst="rect">
            <a:avLst/>
          </a:prstGeom>
        </p:spPr>
      </p:pic>
      <p:sp>
        <p:nvSpPr>
          <p:cNvPr id="12" name="TextBox 11">
            <a:extLst>
              <a:ext uri="{FF2B5EF4-FFF2-40B4-BE49-F238E27FC236}">
                <a16:creationId xmlns:a16="http://schemas.microsoft.com/office/drawing/2014/main" id="{81B315D0-71F9-40B5-B395-1FA4D428EA65}"/>
              </a:ext>
            </a:extLst>
          </p:cNvPr>
          <p:cNvSpPr txBox="1"/>
          <p:nvPr/>
        </p:nvSpPr>
        <p:spPr>
          <a:xfrm>
            <a:off x="8309131" y="2215929"/>
            <a:ext cx="3114955" cy="369332"/>
          </a:xfrm>
          <a:prstGeom prst="rect">
            <a:avLst/>
          </a:prstGeom>
          <a:noFill/>
        </p:spPr>
        <p:txBody>
          <a:bodyPr wrap="none" rtlCol="0">
            <a:spAutoFit/>
          </a:bodyPr>
          <a:lstStyle/>
          <a:p>
            <a:r>
              <a:rPr lang="en-US" dirty="0" err="1">
                <a:cs typeface="Times New Roman" panose="02020603050405020304" pitchFamily="18" charset="0"/>
              </a:rPr>
              <a:t>Suturin</a:t>
            </a:r>
            <a:r>
              <a:rPr lang="en-US" dirty="0">
                <a:cs typeface="Times New Roman" panose="02020603050405020304" pitchFamily="18" charset="0"/>
              </a:rPr>
              <a:t> </a:t>
            </a:r>
            <a:r>
              <a:rPr lang="en-US" i="1" dirty="0">
                <a:cs typeface="Times New Roman" panose="02020603050405020304" pitchFamily="18" charset="0"/>
              </a:rPr>
              <a:t>et al, </a:t>
            </a:r>
            <a:r>
              <a:rPr lang="en-US" dirty="0">
                <a:cs typeface="Times New Roman" panose="02020603050405020304" pitchFamily="18" charset="0"/>
              </a:rPr>
              <a:t>PRM (2018) - PSI</a:t>
            </a:r>
          </a:p>
        </p:txBody>
      </p:sp>
      <p:pic>
        <p:nvPicPr>
          <p:cNvPr id="9220" name="Picture 4" descr="Figure 4">
            <a:extLst>
              <a:ext uri="{FF2B5EF4-FFF2-40B4-BE49-F238E27FC236}">
                <a16:creationId xmlns:a16="http://schemas.microsoft.com/office/drawing/2014/main" id="{30DD668B-81DD-4F3F-B42F-66E527C9A9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859" r="48896"/>
          <a:stretch/>
        </p:blipFill>
        <p:spPr bwMode="auto">
          <a:xfrm>
            <a:off x="3696966" y="2862697"/>
            <a:ext cx="3608680" cy="28225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317ABBF-1A85-4409-AFCA-7B4C810F0B33}"/>
              </a:ext>
            </a:extLst>
          </p:cNvPr>
          <p:cNvSpPr txBox="1"/>
          <p:nvPr/>
        </p:nvSpPr>
        <p:spPr>
          <a:xfrm>
            <a:off x="3671686" y="2258029"/>
            <a:ext cx="3608680" cy="369332"/>
          </a:xfrm>
          <a:prstGeom prst="rect">
            <a:avLst/>
          </a:prstGeom>
          <a:noFill/>
        </p:spPr>
        <p:txBody>
          <a:bodyPr wrap="none" rtlCol="0">
            <a:spAutoFit/>
          </a:bodyPr>
          <a:lstStyle/>
          <a:p>
            <a:r>
              <a:rPr lang="en-US" dirty="0">
                <a:cs typeface="Times New Roman" panose="02020603050405020304" pitchFamily="18" charset="0"/>
              </a:rPr>
              <a:t>Mitra </a:t>
            </a:r>
            <a:r>
              <a:rPr lang="en-US" i="1" dirty="0">
                <a:cs typeface="Times New Roman" panose="02020603050405020304" pitchFamily="18" charset="0"/>
              </a:rPr>
              <a:t>et al</a:t>
            </a:r>
            <a:r>
              <a:rPr lang="en-US" dirty="0">
                <a:cs typeface="Times New Roman" panose="02020603050405020304" pitchFamily="18" charset="0"/>
              </a:rPr>
              <a:t>, Sci Reports (2017) - ISIS</a:t>
            </a:r>
          </a:p>
        </p:txBody>
      </p:sp>
      <p:sp>
        <p:nvSpPr>
          <p:cNvPr id="11" name="TextBox 10">
            <a:extLst>
              <a:ext uri="{FF2B5EF4-FFF2-40B4-BE49-F238E27FC236}">
                <a16:creationId xmlns:a16="http://schemas.microsoft.com/office/drawing/2014/main" id="{4F732390-86D2-403D-8848-84793CE80FCF}"/>
              </a:ext>
            </a:extLst>
          </p:cNvPr>
          <p:cNvSpPr txBox="1"/>
          <p:nvPr/>
        </p:nvSpPr>
        <p:spPr>
          <a:xfrm>
            <a:off x="624234" y="1014735"/>
            <a:ext cx="9754143" cy="954107"/>
          </a:xfrm>
          <a:prstGeom prst="rect">
            <a:avLst/>
          </a:prstGeom>
          <a:noFill/>
        </p:spPr>
        <p:txBody>
          <a:bodyPr wrap="square" rtlCol="0">
            <a:spAutoFit/>
          </a:bodyPr>
          <a:lstStyle/>
          <a:p>
            <a:pPr algn="ctr"/>
            <a:r>
              <a:rPr lang="en-US" sz="2800" dirty="0">
                <a:cs typeface="Times New Roman" panose="02020603050405020304" pitchFamily="18" charset="0"/>
              </a:rPr>
              <a:t>Mostly grown on Gd</a:t>
            </a:r>
            <a:r>
              <a:rPr lang="en-US" sz="2800" baseline="-25000" dirty="0">
                <a:cs typeface="Times New Roman" panose="02020603050405020304" pitchFamily="18" charset="0"/>
              </a:rPr>
              <a:t>3</a:t>
            </a:r>
            <a:r>
              <a:rPr lang="en-US" sz="2800" dirty="0">
                <a:cs typeface="Times New Roman" panose="02020603050405020304" pitchFamily="18" charset="0"/>
              </a:rPr>
              <a:t>Ga</a:t>
            </a:r>
            <a:r>
              <a:rPr lang="en-US" sz="2800" baseline="-25000" dirty="0">
                <a:cs typeface="Times New Roman" panose="02020603050405020304" pitchFamily="18" charset="0"/>
              </a:rPr>
              <a:t>5</a:t>
            </a:r>
            <a:r>
              <a:rPr lang="en-US" sz="2800" dirty="0">
                <a:cs typeface="Times New Roman" panose="02020603050405020304" pitchFamily="18" charset="0"/>
              </a:rPr>
              <a:t>O</a:t>
            </a:r>
            <a:r>
              <a:rPr lang="en-US" sz="2800" baseline="-25000" dirty="0">
                <a:cs typeface="Times New Roman" panose="02020603050405020304" pitchFamily="18" charset="0"/>
              </a:rPr>
              <a:t>12</a:t>
            </a:r>
            <a:r>
              <a:rPr lang="en-US" sz="2800" dirty="0">
                <a:cs typeface="Times New Roman" panose="02020603050405020304" pitchFamily="18" charset="0"/>
              </a:rPr>
              <a:t> (GGG), where interfacial effects due to diffusion from GGG into garnets are reported extensively</a:t>
            </a:r>
          </a:p>
        </p:txBody>
      </p:sp>
      <p:sp>
        <p:nvSpPr>
          <p:cNvPr id="16" name="TextBox 15">
            <a:extLst>
              <a:ext uri="{FF2B5EF4-FFF2-40B4-BE49-F238E27FC236}">
                <a16:creationId xmlns:a16="http://schemas.microsoft.com/office/drawing/2014/main" id="{4EA66129-0B98-479B-8349-8DF3C0C939DF}"/>
              </a:ext>
            </a:extLst>
          </p:cNvPr>
          <p:cNvSpPr txBox="1"/>
          <p:nvPr/>
        </p:nvSpPr>
        <p:spPr>
          <a:xfrm>
            <a:off x="-55878" y="6120919"/>
            <a:ext cx="12192000" cy="523220"/>
          </a:xfrm>
          <a:prstGeom prst="rect">
            <a:avLst/>
          </a:prstGeom>
          <a:noFill/>
        </p:spPr>
        <p:txBody>
          <a:bodyPr wrap="square" rtlCol="0">
            <a:spAutoFit/>
          </a:bodyPr>
          <a:lstStyle/>
          <a:p>
            <a:pPr algn="ctr"/>
            <a:r>
              <a:rPr lang="en-US" sz="2800" dirty="0">
                <a:cs typeface="Times New Roman" panose="02020603050405020304" pitchFamily="18" charset="0"/>
              </a:rPr>
              <a:t>Reports agree that interdiffusion is there, but cause and effect vary</a:t>
            </a:r>
          </a:p>
        </p:txBody>
      </p:sp>
      <p:sp>
        <p:nvSpPr>
          <p:cNvPr id="4" name="Rectangle 3">
            <a:extLst>
              <a:ext uri="{FF2B5EF4-FFF2-40B4-BE49-F238E27FC236}">
                <a16:creationId xmlns:a16="http://schemas.microsoft.com/office/drawing/2014/main" id="{62FD4547-6087-41A2-BFF4-4C3EB9F9CB56}"/>
              </a:ext>
            </a:extLst>
          </p:cNvPr>
          <p:cNvSpPr/>
          <p:nvPr/>
        </p:nvSpPr>
        <p:spPr>
          <a:xfrm>
            <a:off x="7999887" y="5599785"/>
            <a:ext cx="434109" cy="424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13F5B6-E4A8-436A-892C-595B301B5618}"/>
              </a:ext>
            </a:extLst>
          </p:cNvPr>
          <p:cNvSpPr/>
          <p:nvPr/>
        </p:nvSpPr>
        <p:spPr>
          <a:xfrm>
            <a:off x="3557285" y="2586593"/>
            <a:ext cx="226222" cy="27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Times New Roman" panose="02020603050405020304" pitchFamily="18" charset="0"/>
            </a:endParaRPr>
          </a:p>
        </p:txBody>
      </p:sp>
      <p:cxnSp>
        <p:nvCxnSpPr>
          <p:cNvPr id="6" name="Straight Connector 5">
            <a:extLst>
              <a:ext uri="{FF2B5EF4-FFF2-40B4-BE49-F238E27FC236}">
                <a16:creationId xmlns:a16="http://schemas.microsoft.com/office/drawing/2014/main" id="{DC9C3235-8FB2-4A98-B86E-53C27431269D}"/>
              </a:ext>
            </a:extLst>
          </p:cNvPr>
          <p:cNvCxnSpPr/>
          <p:nvPr/>
        </p:nvCxnSpPr>
        <p:spPr>
          <a:xfrm>
            <a:off x="3608806" y="2077771"/>
            <a:ext cx="0" cy="36375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5F2ADB-6DB8-4805-A08D-D3DCB6600EB0}"/>
              </a:ext>
            </a:extLst>
          </p:cNvPr>
          <p:cNvCxnSpPr/>
          <p:nvPr/>
        </p:nvCxnSpPr>
        <p:spPr>
          <a:xfrm>
            <a:off x="7367792" y="2121942"/>
            <a:ext cx="0" cy="36375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D1F198-3151-46CF-BC1C-20832908EBE3}"/>
              </a:ext>
            </a:extLst>
          </p:cNvPr>
          <p:cNvCxnSpPr>
            <a:cxnSpLocks/>
          </p:cNvCxnSpPr>
          <p:nvPr/>
        </p:nvCxnSpPr>
        <p:spPr>
          <a:xfrm>
            <a:off x="-7620" y="839598"/>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92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BA7FC2-F15B-4001-98A8-412CD1F90F22}"/>
              </a:ext>
            </a:extLst>
          </p:cNvPr>
          <p:cNvSpPr>
            <a:spLocks noGrp="1"/>
          </p:cNvSpPr>
          <p:nvPr>
            <p:ph type="ctrTitle"/>
          </p:nvPr>
        </p:nvSpPr>
        <p:spPr>
          <a:xfrm>
            <a:off x="289555" y="2951526"/>
            <a:ext cx="11453091" cy="2387600"/>
          </a:xfrm>
        </p:spPr>
        <p:txBody>
          <a:bodyPr>
            <a:noAutofit/>
          </a:bodyPr>
          <a:lstStyle/>
          <a:p>
            <a:r>
              <a:rPr lang="en-US" sz="4400" dirty="0"/>
              <a:t>GGG </a:t>
            </a:r>
            <a:r>
              <a:rPr lang="en-US" sz="4400" dirty="0">
                <a:sym typeface="Wingdings" panose="05000000000000000000" pitchFamily="2" charset="2"/>
              </a:rPr>
              <a:t> interdiffusion and industry compatibility issues</a:t>
            </a:r>
            <a:br>
              <a:rPr lang="en-US" sz="4400" dirty="0">
                <a:sym typeface="Wingdings" panose="05000000000000000000" pitchFamily="2" charset="2"/>
              </a:rPr>
            </a:br>
            <a:r>
              <a:rPr lang="en-US" sz="4400" dirty="0">
                <a:sym typeface="Wingdings" panose="05000000000000000000" pitchFamily="2" charset="2"/>
              </a:rPr>
              <a:t/>
            </a:r>
            <a:br>
              <a:rPr lang="en-US" sz="4400" dirty="0">
                <a:sym typeface="Wingdings" panose="05000000000000000000" pitchFamily="2" charset="2"/>
              </a:rPr>
            </a:br>
            <a:r>
              <a:rPr lang="en-US" sz="4400" dirty="0">
                <a:sym typeface="Wingdings" panose="05000000000000000000" pitchFamily="2" charset="2"/>
              </a:rPr>
              <a:t/>
            </a:r>
            <a:br>
              <a:rPr lang="en-US" sz="4400" dirty="0">
                <a:sym typeface="Wingdings" panose="05000000000000000000" pitchFamily="2" charset="2"/>
              </a:rPr>
            </a:br>
            <a:r>
              <a:rPr lang="en-US" sz="4400" dirty="0">
                <a:sym typeface="Wingdings" panose="05000000000000000000" pitchFamily="2" charset="2"/>
              </a:rPr>
              <a:t>Si  cleaner interfaces and industry friendly, but not epitaxial</a:t>
            </a:r>
            <a:endParaRPr lang="en-US" sz="4400" dirty="0"/>
          </a:p>
        </p:txBody>
      </p:sp>
      <p:sp>
        <p:nvSpPr>
          <p:cNvPr id="6" name="Slide Number Placeholder 5">
            <a:extLst>
              <a:ext uri="{FF2B5EF4-FFF2-40B4-BE49-F238E27FC236}">
                <a16:creationId xmlns:a16="http://schemas.microsoft.com/office/drawing/2014/main" id="{24627FBD-BABD-450A-A309-E9D1DB538FAF}"/>
              </a:ext>
            </a:extLst>
          </p:cNvPr>
          <p:cNvSpPr>
            <a:spLocks noGrp="1"/>
          </p:cNvSpPr>
          <p:nvPr>
            <p:ph type="sldNum" sz="quarter" idx="12"/>
          </p:nvPr>
        </p:nvSpPr>
        <p:spPr/>
        <p:txBody>
          <a:bodyPr/>
          <a:lstStyle/>
          <a:p>
            <a:fld id="{CA0F4D4C-C893-437D-99B4-004117DD9C30}" type="slidenum">
              <a:rPr lang="en-US" smtClean="0"/>
              <a:t>7</a:t>
            </a:fld>
            <a:endParaRPr lang="en-US"/>
          </a:p>
        </p:txBody>
      </p:sp>
    </p:spTree>
    <p:extLst>
      <p:ext uri="{BB962C8B-B14F-4D97-AF65-F5344CB8AC3E}">
        <p14:creationId xmlns:p14="http://schemas.microsoft.com/office/powerpoint/2010/main" val="45414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BFAC7AF4-ED7D-45AF-B3A3-CFC4E147DE78}"/>
              </a:ext>
            </a:extLst>
          </p:cNvPr>
          <p:cNvCxnSpPr>
            <a:cxnSpLocks/>
          </p:cNvCxnSpPr>
          <p:nvPr/>
        </p:nvCxnSpPr>
        <p:spPr>
          <a:xfrm>
            <a:off x="-7620" y="990600"/>
            <a:ext cx="12199620" cy="0"/>
          </a:xfrm>
          <a:prstGeom prst="line">
            <a:avLst/>
          </a:prstGeom>
          <a:ln w="38100"/>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8" name="Title 1">
            <a:extLst>
              <a:ext uri="{FF2B5EF4-FFF2-40B4-BE49-F238E27FC236}">
                <a16:creationId xmlns:a16="http://schemas.microsoft.com/office/drawing/2014/main" id="{8AAC9B38-208C-4D14-B666-6289FBD291E6}"/>
              </a:ext>
            </a:extLst>
          </p:cNvPr>
          <p:cNvSpPr txBox="1">
            <a:spLocks/>
          </p:cNvSpPr>
          <p:nvPr/>
        </p:nvSpPr>
        <p:spPr>
          <a:xfrm>
            <a:off x="1520189" y="184915"/>
            <a:ext cx="9151621" cy="686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Problems at Magnetic Interfaces</a:t>
            </a:r>
          </a:p>
        </p:txBody>
      </p:sp>
      <p:pic>
        <p:nvPicPr>
          <p:cNvPr id="4100" name="Picture 4" descr="MIT, NIST create first room-temp 'magnon switch' with industrially useful properties">
            <a:extLst>
              <a:ext uri="{FF2B5EF4-FFF2-40B4-BE49-F238E27FC236}">
                <a16:creationId xmlns:a16="http://schemas.microsoft.com/office/drawing/2014/main" id="{38A63BDD-2BF6-4337-AB79-5C278D37CFE5}"/>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t="11217" r="45091"/>
          <a:stretch/>
        </p:blipFill>
        <p:spPr bwMode="auto">
          <a:xfrm>
            <a:off x="7000247" y="1164919"/>
            <a:ext cx="3671563" cy="55081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C01700C-A42C-43A1-B80A-EA1145999175}"/>
              </a:ext>
            </a:extLst>
          </p:cNvPr>
          <p:cNvPicPr>
            <a:picLocks noChangeAspect="1"/>
          </p:cNvPicPr>
          <p:nvPr/>
        </p:nvPicPr>
        <p:blipFill>
          <a:blip r:embed="rId3"/>
          <a:stretch>
            <a:fillRect/>
          </a:stretch>
        </p:blipFill>
        <p:spPr>
          <a:xfrm>
            <a:off x="1520189" y="1164919"/>
            <a:ext cx="3800929" cy="2753929"/>
          </a:xfrm>
          <a:prstGeom prst="rect">
            <a:avLst/>
          </a:prstGeom>
        </p:spPr>
      </p:pic>
      <p:sp>
        <p:nvSpPr>
          <p:cNvPr id="6" name="TextBox 5">
            <a:extLst>
              <a:ext uri="{FF2B5EF4-FFF2-40B4-BE49-F238E27FC236}">
                <a16:creationId xmlns:a16="http://schemas.microsoft.com/office/drawing/2014/main" id="{63F540E0-FC50-4B77-B40E-4BFC51DE02FE}"/>
              </a:ext>
            </a:extLst>
          </p:cNvPr>
          <p:cNvSpPr txBox="1"/>
          <p:nvPr/>
        </p:nvSpPr>
        <p:spPr>
          <a:xfrm>
            <a:off x="159658" y="3933363"/>
            <a:ext cx="7155542" cy="2246769"/>
          </a:xfrm>
          <a:prstGeom prst="rect">
            <a:avLst/>
          </a:prstGeom>
          <a:noFill/>
        </p:spPr>
        <p:txBody>
          <a:bodyPr wrap="square" rtlCol="0">
            <a:spAutoFit/>
          </a:bodyPr>
          <a:lstStyle/>
          <a:p>
            <a:r>
              <a:rPr lang="en-US" sz="2800" b="1" dirty="0"/>
              <a:t>The Question: </a:t>
            </a:r>
            <a:r>
              <a:rPr lang="en-US" sz="2800" dirty="0"/>
              <a:t>“My magnon transport is not very good. Can PNR look at my samples and see if something is wrong with the interface?”</a:t>
            </a:r>
          </a:p>
          <a:p>
            <a:endParaRPr lang="en-US" sz="2800" b="1" dirty="0"/>
          </a:p>
          <a:p>
            <a:r>
              <a:rPr lang="en-US" sz="2800" b="1" dirty="0"/>
              <a:t>Absolutely PNR can do that!</a:t>
            </a:r>
          </a:p>
        </p:txBody>
      </p:sp>
      <p:sp>
        <p:nvSpPr>
          <p:cNvPr id="37" name="Rectangle 36">
            <a:extLst>
              <a:ext uri="{FF2B5EF4-FFF2-40B4-BE49-F238E27FC236}">
                <a16:creationId xmlns:a16="http://schemas.microsoft.com/office/drawing/2014/main" id="{C40748E7-0EFB-46B6-853C-0781FFD3BA58}"/>
              </a:ext>
            </a:extLst>
          </p:cNvPr>
          <p:cNvSpPr/>
          <p:nvPr/>
        </p:nvSpPr>
        <p:spPr>
          <a:xfrm>
            <a:off x="11412190" y="1701747"/>
            <a:ext cx="682096" cy="108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927C1C5-CFE6-418F-BDCA-35B24EF9F6B0}"/>
              </a:ext>
            </a:extLst>
          </p:cNvPr>
          <p:cNvPicPr>
            <a:picLocks noChangeAspect="1"/>
          </p:cNvPicPr>
          <p:nvPr/>
        </p:nvPicPr>
        <p:blipFill>
          <a:blip r:embed="rId4"/>
          <a:stretch>
            <a:fillRect/>
          </a:stretch>
        </p:blipFill>
        <p:spPr>
          <a:xfrm>
            <a:off x="7197979" y="1812870"/>
            <a:ext cx="4963728" cy="4066669"/>
          </a:xfrm>
          <a:prstGeom prst="rect">
            <a:avLst/>
          </a:prstGeom>
        </p:spPr>
      </p:pic>
      <p:sp>
        <p:nvSpPr>
          <p:cNvPr id="9" name="TextBox 8">
            <a:extLst>
              <a:ext uri="{FF2B5EF4-FFF2-40B4-BE49-F238E27FC236}">
                <a16:creationId xmlns:a16="http://schemas.microsoft.com/office/drawing/2014/main" id="{BA291A99-6B2D-4C65-80A2-4D0881DA624D}"/>
              </a:ext>
            </a:extLst>
          </p:cNvPr>
          <p:cNvSpPr txBox="1"/>
          <p:nvPr/>
        </p:nvSpPr>
        <p:spPr>
          <a:xfrm>
            <a:off x="8609695" y="0"/>
            <a:ext cx="3688767" cy="369332"/>
          </a:xfrm>
          <a:prstGeom prst="rect">
            <a:avLst/>
          </a:prstGeom>
          <a:noFill/>
        </p:spPr>
        <p:txBody>
          <a:bodyPr wrap="none" rtlCol="0">
            <a:spAutoFit/>
          </a:bodyPr>
          <a:lstStyle/>
          <a:p>
            <a:r>
              <a:rPr lang="en-US" dirty="0"/>
              <a:t>Phys. Rev. Applied 13, 061002 (2020) </a:t>
            </a:r>
          </a:p>
        </p:txBody>
      </p:sp>
      <p:sp>
        <p:nvSpPr>
          <p:cNvPr id="3" name="Arrow: Right 2">
            <a:extLst>
              <a:ext uri="{FF2B5EF4-FFF2-40B4-BE49-F238E27FC236}">
                <a16:creationId xmlns:a16="http://schemas.microsoft.com/office/drawing/2014/main" id="{97374FB6-A499-4E01-B822-F3E649EC8349}"/>
              </a:ext>
            </a:extLst>
          </p:cNvPr>
          <p:cNvSpPr/>
          <p:nvPr/>
        </p:nvSpPr>
        <p:spPr>
          <a:xfrm rot="16200000">
            <a:off x="11319390" y="2590512"/>
            <a:ext cx="1057275" cy="369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89FADC6-E80F-4E98-A357-FE2818D7E4C2}"/>
              </a:ext>
            </a:extLst>
          </p:cNvPr>
          <p:cNvSpPr/>
          <p:nvPr/>
        </p:nvSpPr>
        <p:spPr>
          <a:xfrm rot="13500000">
            <a:off x="10173970" y="2614771"/>
            <a:ext cx="1057275" cy="369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57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10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342AE1-B710-4D92-87B5-97AD7317184A}"/>
              </a:ext>
            </a:extLst>
          </p:cNvPr>
          <p:cNvSpPr>
            <a:spLocks noGrp="1"/>
          </p:cNvSpPr>
          <p:nvPr>
            <p:ph type="ctrTitle"/>
          </p:nvPr>
        </p:nvSpPr>
        <p:spPr/>
        <p:txBody>
          <a:bodyPr>
            <a:normAutofit/>
          </a:bodyPr>
          <a:lstStyle/>
          <a:p>
            <a:r>
              <a:rPr lang="en-US" sz="6600" dirty="0"/>
              <a:t>Start with High-Field Data</a:t>
            </a:r>
          </a:p>
        </p:txBody>
      </p:sp>
      <p:sp>
        <p:nvSpPr>
          <p:cNvPr id="7" name="Slide Number Placeholder 6">
            <a:extLst>
              <a:ext uri="{FF2B5EF4-FFF2-40B4-BE49-F238E27FC236}">
                <a16:creationId xmlns:a16="http://schemas.microsoft.com/office/drawing/2014/main" id="{15EAF193-9B1D-455E-8E89-53DA056A4AF8}"/>
              </a:ext>
            </a:extLst>
          </p:cNvPr>
          <p:cNvSpPr>
            <a:spLocks noGrp="1"/>
          </p:cNvSpPr>
          <p:nvPr>
            <p:ph type="sldNum" sz="quarter" idx="12"/>
          </p:nvPr>
        </p:nvSpPr>
        <p:spPr/>
        <p:txBody>
          <a:bodyPr/>
          <a:lstStyle/>
          <a:p>
            <a:fld id="{4AD57B3D-354E-4825-A14D-61E6DD84B154}" type="slidenum">
              <a:rPr lang="en-US" smtClean="0"/>
              <a:t>9</a:t>
            </a:fld>
            <a:endParaRPr lang="en-US"/>
          </a:p>
        </p:txBody>
      </p:sp>
    </p:spTree>
    <p:extLst>
      <p:ext uri="{BB962C8B-B14F-4D97-AF65-F5344CB8AC3E}">
        <p14:creationId xmlns:p14="http://schemas.microsoft.com/office/powerpoint/2010/main" val="899442507"/>
      </p:ext>
    </p:extLst>
  </p:cSld>
  <p:clrMapOvr>
    <a:masterClrMapping/>
  </p:clrMapOvr>
</p:sld>
</file>

<file path=ppt/theme/theme1.xml><?xml version="1.0" encoding="utf-8"?>
<a:theme xmlns:a="http://schemas.openxmlformats.org/drawingml/2006/main" name="NIS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ST" id="{13D7AE73-06A5-41E2-B0DA-880E37DC7006}" vid="{C95F12A2-74ED-405F-97A9-6F50032F44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F0076EC6EB2E4CAA0CA81FCD7D4D6B" ma:contentTypeVersion="15" ma:contentTypeDescription="Create a new document." ma:contentTypeScope="" ma:versionID="52ab0a53500bac9d58b148d5502c1c16">
  <xsd:schema xmlns:xsd="http://www.w3.org/2001/XMLSchema" xmlns:xs="http://www.w3.org/2001/XMLSchema" xmlns:p="http://schemas.microsoft.com/office/2006/metadata/properties" xmlns:ns1="http://schemas.microsoft.com/sharepoint/v3" xmlns:ns3="0a3baa24-e72c-4d1e-9f9a-76cb8d31dcb4" xmlns:ns4="da28cf1b-6956-4d6b-81ef-646e2e4a7b1d" targetNamespace="http://schemas.microsoft.com/office/2006/metadata/properties" ma:root="true" ma:fieldsID="466809620082d124841c0d5c97884b64" ns1:_="" ns3:_="" ns4:_="">
    <xsd:import namespace="http://schemas.microsoft.com/sharepoint/v3"/>
    <xsd:import namespace="0a3baa24-e72c-4d1e-9f9a-76cb8d31dcb4"/>
    <xsd:import namespace="da28cf1b-6956-4d6b-81ef-646e2e4a7b1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3baa24-e72c-4d1e-9f9a-76cb8d31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28cf1b-6956-4d6b-81ef-646e2e4a7b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9D662-F3DE-422A-ACEC-D29D434B5D83}">
  <ds:schemaRefs>
    <ds:schemaRef ds:uri="http://schemas.microsoft.com/sharepoint/v3/contenttype/forms"/>
  </ds:schemaRefs>
</ds:datastoreItem>
</file>

<file path=customXml/itemProps2.xml><?xml version="1.0" encoding="utf-8"?>
<ds:datastoreItem xmlns:ds="http://schemas.openxmlformats.org/officeDocument/2006/customXml" ds:itemID="{AA06EF9D-7613-484A-9605-D5870D72A08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B702C830-027A-47B2-BC7C-A4EBBF560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3baa24-e72c-4d1e-9f9a-76cb8d31dcb4"/>
    <ds:schemaRef ds:uri="da28cf1b-6956-4d6b-81ef-646e2e4a7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2771</TotalTime>
  <Words>675</Words>
  <Application>Microsoft Office PowerPoint</Application>
  <PresentationFormat>Widescreen</PresentationFormat>
  <Paragraphs>106</Paragraphs>
  <Slides>16</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Calibri Light</vt:lpstr>
      <vt:lpstr>Cambria Math</vt:lpstr>
      <vt:lpstr>等线</vt:lpstr>
      <vt:lpstr>Times New Roman</vt:lpstr>
      <vt:lpstr>Wingdings</vt:lpstr>
      <vt:lpstr>NIST</vt:lpstr>
      <vt:lpstr>Office Theme</vt:lpstr>
      <vt:lpstr>Graph</vt:lpstr>
      <vt:lpstr>Magnetic Interface Coupling in Metal-Insulator Hybrid Structures</vt:lpstr>
      <vt:lpstr>Why study magnetic thin films?</vt:lpstr>
      <vt:lpstr>Spin-wave logic</vt:lpstr>
      <vt:lpstr>PowerPoint Presentation</vt:lpstr>
      <vt:lpstr>Ferrimagnetic garnet system (M3Fe5O12)</vt:lpstr>
      <vt:lpstr>Garnets are a materials nightmare</vt:lpstr>
      <vt:lpstr>GGG  interdiffusion and industry compatibility issues   Si  cleaner interfaces and industry friendly, but not epitaxial</vt:lpstr>
      <vt:lpstr>PowerPoint Presentation</vt:lpstr>
      <vt:lpstr>Start with High-Field Data</vt:lpstr>
      <vt:lpstr>Field dependent PNR + magnetometry</vt:lpstr>
      <vt:lpstr>Move to the low-field data</vt:lpstr>
      <vt:lpstr>Field dependent PNR + magnetometry</vt:lpstr>
      <vt:lpstr>PowerPoint Presentation</vt:lpstr>
      <vt:lpstr>Introduce a Spacer Layer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Garnets for virtual school</dc:title>
  <dc:creator>Quarterman, Patrick A. (Fed)</dc:creator>
  <cp:lastModifiedBy>Grutter, Alexander J. (Fed)</cp:lastModifiedBy>
  <cp:revision>23</cp:revision>
  <dcterms:created xsi:type="dcterms:W3CDTF">2021-02-02T21:02:05Z</dcterms:created>
  <dcterms:modified xsi:type="dcterms:W3CDTF">2022-10-09T13:26:12Z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0x010100A2F0076EC6EB2E4CAA0CA81FCD7D4D6B</vt:lpwstr>
  </property>
</Properties>
</file>