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1"/>
    <p:sldMasterId id="2147483663" r:id="rId2"/>
    <p:sldMasterId id="2147483686" r:id="rId3"/>
  </p:sldMasterIdLst>
  <p:notesMasterIdLst>
    <p:notesMasterId r:id="rId65"/>
  </p:notesMasterIdLst>
  <p:handoutMasterIdLst>
    <p:handoutMasterId r:id="rId66"/>
  </p:handoutMasterIdLst>
  <p:sldIdLst>
    <p:sldId id="447" r:id="rId4"/>
    <p:sldId id="382" r:id="rId5"/>
    <p:sldId id="403" r:id="rId6"/>
    <p:sldId id="413" r:id="rId7"/>
    <p:sldId id="414" r:id="rId8"/>
    <p:sldId id="415" r:id="rId9"/>
    <p:sldId id="416" r:id="rId10"/>
    <p:sldId id="260" r:id="rId11"/>
    <p:sldId id="417" r:id="rId12"/>
    <p:sldId id="418" r:id="rId13"/>
    <p:sldId id="419" r:id="rId14"/>
    <p:sldId id="420" r:id="rId15"/>
    <p:sldId id="421" r:id="rId16"/>
    <p:sldId id="265" r:id="rId17"/>
    <p:sldId id="267" r:id="rId18"/>
    <p:sldId id="422" r:id="rId19"/>
    <p:sldId id="423" r:id="rId20"/>
    <p:sldId id="424" r:id="rId21"/>
    <p:sldId id="379" r:id="rId22"/>
    <p:sldId id="425" r:id="rId23"/>
    <p:sldId id="373" r:id="rId24"/>
    <p:sldId id="436" r:id="rId25"/>
    <p:sldId id="426" r:id="rId26"/>
    <p:sldId id="427" r:id="rId27"/>
    <p:sldId id="385" r:id="rId28"/>
    <p:sldId id="386" r:id="rId29"/>
    <p:sldId id="434" r:id="rId30"/>
    <p:sldId id="438" r:id="rId31"/>
    <p:sldId id="387" r:id="rId32"/>
    <p:sldId id="439" r:id="rId33"/>
    <p:sldId id="440" r:id="rId34"/>
    <p:sldId id="428" r:id="rId35"/>
    <p:sldId id="393" r:id="rId36"/>
    <p:sldId id="429" r:id="rId37"/>
    <p:sldId id="441" r:id="rId38"/>
    <p:sldId id="407" r:id="rId39"/>
    <p:sldId id="409" r:id="rId40"/>
    <p:sldId id="443" r:id="rId41"/>
    <p:sldId id="442" r:id="rId42"/>
    <p:sldId id="410" r:id="rId43"/>
    <p:sldId id="411" r:id="rId44"/>
    <p:sldId id="430" r:id="rId45"/>
    <p:sldId id="397" r:id="rId46"/>
    <p:sldId id="398" r:id="rId47"/>
    <p:sldId id="431" r:id="rId48"/>
    <p:sldId id="396" r:id="rId49"/>
    <p:sldId id="432" r:id="rId50"/>
    <p:sldId id="389" r:id="rId51"/>
    <p:sldId id="390" r:id="rId52"/>
    <p:sldId id="444" r:id="rId53"/>
    <p:sldId id="445" r:id="rId54"/>
    <p:sldId id="392" r:id="rId55"/>
    <p:sldId id="395" r:id="rId56"/>
    <p:sldId id="399" r:id="rId57"/>
    <p:sldId id="433" r:id="rId58"/>
    <p:sldId id="400" r:id="rId59"/>
    <p:sldId id="435" r:id="rId60"/>
    <p:sldId id="446" r:id="rId61"/>
    <p:sldId id="402" r:id="rId62"/>
    <p:sldId id="405" r:id="rId63"/>
    <p:sldId id="338" r:id="rId6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133">
          <p15:clr>
            <a:srgbClr val="A4A3A4"/>
          </p15:clr>
        </p15:guide>
        <p15:guide id="2" pos="37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3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3323" autoAdjust="0"/>
    <p:restoredTop sz="94602" autoAdjust="0"/>
  </p:normalViewPr>
  <p:slideViewPr>
    <p:cSldViewPr snapToGrid="0" snapToObjects="1">
      <p:cViewPr varScale="1">
        <p:scale>
          <a:sx n="64" d="100"/>
          <a:sy n="64" d="100"/>
        </p:scale>
        <p:origin x="-168" y="-96"/>
      </p:cViewPr>
      <p:guideLst>
        <p:guide orient="horz" pos="1133"/>
        <p:guide pos="37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99092970521499"/>
          <c:y val="5.8064516129032399E-2"/>
          <c:w val="0.80725623582766104"/>
          <c:h val="0.82365591397850002"/>
        </c:manualLayout>
      </c:layout>
      <c:lineChart>
        <c:grouping val="stacked"/>
        <c:varyColors val="0"/>
        <c:ser>
          <c:idx val="1"/>
          <c:order val="0"/>
          <c:tx>
            <c:strRef>
              <c:f>Sheet1!$A$2</c:f>
              <c:strCache>
                <c:ptCount val="1"/>
                <c:pt idx="0">
                  <c:v>Small Manufacturers (less than 500 employees)</c:v>
                </c:pt>
              </c:strCache>
            </c:strRef>
          </c:tx>
          <c:spPr>
            <a:ln w="20160">
              <a:solidFill>
                <a:srgbClr val="00B050"/>
              </a:solidFill>
              <a:prstDash val="solid"/>
            </a:ln>
          </c:spPr>
          <c:marker>
            <c:symbol val="none"/>
          </c:marker>
          <c:cat>
            <c:numRef>
              <c:f>Sheet1!$B$1:$J$1</c:f>
              <c:numCache>
                <c:formatCode>General</c:formatCode>
                <c:ptCount val="9"/>
                <c:pt idx="0">
                  <c:v>1967</c:v>
                </c:pt>
                <c:pt idx="1">
                  <c:v>1972</c:v>
                </c:pt>
                <c:pt idx="2">
                  <c:v>1977</c:v>
                </c:pt>
                <c:pt idx="3">
                  <c:v>1982</c:v>
                </c:pt>
                <c:pt idx="4">
                  <c:v>1987</c:v>
                </c:pt>
                <c:pt idx="5">
                  <c:v>1992</c:v>
                </c:pt>
                <c:pt idx="6">
                  <c:v>1997</c:v>
                </c:pt>
                <c:pt idx="7">
                  <c:v>2002</c:v>
                </c:pt>
                <c:pt idx="8">
                  <c:v>2007</c:v>
                </c:pt>
              </c:numCache>
            </c:numRef>
          </c:cat>
          <c:val>
            <c:numRef>
              <c:f>Sheet1!$B$2:$J$2</c:f>
              <c:numCache>
                <c:formatCode>General</c:formatCode>
                <c:ptCount val="9"/>
                <c:pt idx="0">
                  <c:v>29767</c:v>
                </c:pt>
                <c:pt idx="1">
                  <c:v>42901</c:v>
                </c:pt>
                <c:pt idx="2">
                  <c:v>40944</c:v>
                </c:pt>
                <c:pt idx="3">
                  <c:v>43371</c:v>
                </c:pt>
                <c:pt idx="4">
                  <c:v>58440</c:v>
                </c:pt>
                <c:pt idx="5">
                  <c:v>64285</c:v>
                </c:pt>
                <c:pt idx="6">
                  <c:v>81520</c:v>
                </c:pt>
                <c:pt idx="7">
                  <c:v>106879</c:v>
                </c:pt>
                <c:pt idx="8">
                  <c:v>147835</c:v>
                </c:pt>
              </c:numCache>
            </c:numRef>
          </c:val>
          <c:smooth val="0"/>
        </c:ser>
        <c:ser>
          <c:idx val="2"/>
          <c:order val="1"/>
          <c:tx>
            <c:strRef>
              <c:f>Sheet1!$A$3</c:f>
              <c:strCache>
                <c:ptCount val="1"/>
                <c:pt idx="0">
                  <c:v>Large Manufacturers (500 or more employees)</c:v>
                </c:pt>
              </c:strCache>
            </c:strRef>
          </c:tx>
          <c:spPr>
            <a:ln>
              <a:solidFill>
                <a:srgbClr val="C00000"/>
              </a:solidFill>
            </a:ln>
          </c:spPr>
          <c:marker>
            <c:symbol val="none"/>
          </c:marker>
          <c:cat>
            <c:numRef>
              <c:f>Sheet1!$B$1:$J$1</c:f>
              <c:numCache>
                <c:formatCode>General</c:formatCode>
                <c:ptCount val="9"/>
                <c:pt idx="0">
                  <c:v>1967</c:v>
                </c:pt>
                <c:pt idx="1">
                  <c:v>1972</c:v>
                </c:pt>
                <c:pt idx="2">
                  <c:v>1977</c:v>
                </c:pt>
                <c:pt idx="3">
                  <c:v>1982</c:v>
                </c:pt>
                <c:pt idx="4">
                  <c:v>1987</c:v>
                </c:pt>
                <c:pt idx="5">
                  <c:v>1992</c:v>
                </c:pt>
                <c:pt idx="6">
                  <c:v>1997</c:v>
                </c:pt>
                <c:pt idx="7">
                  <c:v>2002</c:v>
                </c:pt>
                <c:pt idx="8">
                  <c:v>2007</c:v>
                </c:pt>
              </c:numCache>
            </c:numRef>
          </c:cat>
          <c:val>
            <c:numRef>
              <c:f>Sheet1!$B$3:$J$3</c:f>
              <c:numCache>
                <c:formatCode>General</c:formatCode>
                <c:ptCount val="9"/>
                <c:pt idx="0">
                  <c:v>37475</c:v>
                </c:pt>
                <c:pt idx="1">
                  <c:v>51327</c:v>
                </c:pt>
                <c:pt idx="2">
                  <c:v>56698</c:v>
                </c:pt>
                <c:pt idx="3">
                  <c:v>61826</c:v>
                </c:pt>
                <c:pt idx="4">
                  <c:v>87946</c:v>
                </c:pt>
                <c:pt idx="5">
                  <c:v>103825</c:v>
                </c:pt>
                <c:pt idx="6">
                  <c:v>140986</c:v>
                </c:pt>
                <c:pt idx="7">
                  <c:v>180621</c:v>
                </c:pt>
                <c:pt idx="8">
                  <c:v>255243</c:v>
                </c:pt>
              </c:numCache>
            </c:numRef>
          </c:val>
          <c:smooth val="0"/>
        </c:ser>
        <c:dLbls>
          <c:showLegendKey val="0"/>
          <c:showVal val="0"/>
          <c:showCatName val="0"/>
          <c:showSerName val="0"/>
          <c:showPercent val="0"/>
          <c:showBubbleSize val="0"/>
        </c:dLbls>
        <c:marker val="1"/>
        <c:smooth val="0"/>
        <c:axId val="58164736"/>
        <c:axId val="58166272"/>
      </c:lineChart>
      <c:catAx>
        <c:axId val="58164736"/>
        <c:scaling>
          <c:orientation val="minMax"/>
        </c:scaling>
        <c:delete val="0"/>
        <c:axPos val="b"/>
        <c:numFmt formatCode="General" sourceLinked="1"/>
        <c:majorTickMark val="out"/>
        <c:minorTickMark val="none"/>
        <c:tickLblPos val="nextTo"/>
        <c:spPr>
          <a:ln w="1680">
            <a:solidFill>
              <a:schemeClr val="tx1"/>
            </a:solidFill>
            <a:prstDash val="solid"/>
          </a:ln>
        </c:spPr>
        <c:txPr>
          <a:bodyPr rot="0" vert="horz"/>
          <a:lstStyle/>
          <a:p>
            <a:pPr>
              <a:defRPr sz="741" b="1" i="0" u="none" strike="noStrike" baseline="0">
                <a:solidFill>
                  <a:schemeClr val="tx1"/>
                </a:solidFill>
                <a:latin typeface="Arial"/>
                <a:ea typeface="Arial"/>
                <a:cs typeface="Arial"/>
              </a:defRPr>
            </a:pPr>
            <a:endParaRPr lang="en-US"/>
          </a:p>
        </c:txPr>
        <c:crossAx val="58166272"/>
        <c:crosses val="autoZero"/>
        <c:auto val="1"/>
        <c:lblAlgn val="ctr"/>
        <c:lblOffset val="100"/>
        <c:tickLblSkip val="1"/>
        <c:tickMarkSkip val="1"/>
        <c:noMultiLvlLbl val="0"/>
      </c:catAx>
      <c:valAx>
        <c:axId val="58166272"/>
        <c:scaling>
          <c:orientation val="minMax"/>
          <c:min val="20000"/>
        </c:scaling>
        <c:delete val="0"/>
        <c:axPos val="l"/>
        <c:majorGridlines>
          <c:spPr>
            <a:ln w="1680">
              <a:solidFill>
                <a:schemeClr val="tx1"/>
              </a:solidFill>
              <a:prstDash val="solid"/>
            </a:ln>
          </c:spPr>
        </c:majorGridlines>
        <c:numFmt formatCode="\$#,##0" sourceLinked="0"/>
        <c:majorTickMark val="out"/>
        <c:minorTickMark val="none"/>
        <c:tickLblPos val="nextTo"/>
        <c:spPr>
          <a:ln w="1680">
            <a:solidFill>
              <a:schemeClr val="tx1"/>
            </a:solidFill>
            <a:prstDash val="solid"/>
          </a:ln>
        </c:spPr>
        <c:txPr>
          <a:bodyPr rot="0" vert="horz"/>
          <a:lstStyle/>
          <a:p>
            <a:pPr>
              <a:defRPr sz="847" b="1" i="0" u="none" strike="noStrike" baseline="0">
                <a:solidFill>
                  <a:schemeClr val="tx1"/>
                </a:solidFill>
                <a:latin typeface="Arial"/>
                <a:ea typeface="Arial"/>
                <a:cs typeface="Arial"/>
              </a:defRPr>
            </a:pPr>
            <a:endParaRPr lang="en-US"/>
          </a:p>
        </c:txPr>
        <c:crossAx val="58164736"/>
        <c:crosses val="autoZero"/>
        <c:crossBetween val="between"/>
      </c:valAx>
      <c:spPr>
        <a:noFill/>
        <a:ln w="6720">
          <a:solidFill>
            <a:schemeClr val="tx1"/>
          </a:solidFill>
          <a:prstDash val="solid"/>
        </a:ln>
      </c:spPr>
    </c:plotArea>
    <c:legend>
      <c:legendPos val="r"/>
      <c:layout>
        <c:manualLayout>
          <c:xMode val="edge"/>
          <c:yMode val="edge"/>
          <c:x val="0.17573696145124801"/>
          <c:y val="6.7652230971129004E-2"/>
          <c:w val="0.53386615607475296"/>
          <c:h val="0.25419067207444701"/>
        </c:manualLayout>
      </c:layout>
      <c:overlay val="0"/>
      <c:spPr>
        <a:noFill/>
        <a:ln w="1680">
          <a:solidFill>
            <a:schemeClr val="tx1"/>
          </a:solidFill>
          <a:prstDash val="solid"/>
        </a:ln>
      </c:spPr>
      <c:txPr>
        <a:bodyPr/>
        <a:lstStyle/>
        <a:p>
          <a:pPr>
            <a:defRPr sz="680" b="1" i="0" u="none" strike="noStrike" baseline="0">
              <a:solidFill>
                <a:schemeClr val="tx1"/>
              </a:solidFill>
              <a:latin typeface="Arial"/>
              <a:ea typeface="Arial"/>
              <a:cs typeface="Arial"/>
            </a:defRPr>
          </a:pPr>
          <a:endParaRPr lang="en-US"/>
        </a:p>
      </c:txPr>
    </c:legend>
    <c:plotVisOnly val="1"/>
    <c:dispBlanksAs val="zero"/>
    <c:showDLblsOverMax val="0"/>
  </c:chart>
  <c:spPr>
    <a:noFill/>
    <a:ln>
      <a:noFill/>
    </a:ln>
  </c:spPr>
  <c:txPr>
    <a:bodyPr/>
    <a:lstStyle/>
    <a:p>
      <a:pPr>
        <a:defRPr sz="952" b="1"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invertIfNegative val="0"/>
          <c:cat>
            <c:strRef>
              <c:f>Sheet1!$A$2:$A$10</c:f>
              <c:strCache>
                <c:ptCount val="9"/>
                <c:pt idx="0">
                  <c:v>Exporting/Global engagement</c:v>
                </c:pt>
                <c:pt idx="1">
                  <c:v>Technology needs</c:v>
                </c:pt>
                <c:pt idx="2">
                  <c:v>Managing partners and suppliers</c:v>
                </c:pt>
                <c:pt idx="3">
                  <c:v>Financing</c:v>
                </c:pt>
                <c:pt idx="4">
                  <c:v>Sustainability in products and processes</c:v>
                </c:pt>
                <c:pt idx="5">
                  <c:v>Employee recruitment and retention</c:v>
                </c:pt>
                <c:pt idx="6">
                  <c:v>Product innovation/development</c:v>
                </c:pt>
                <c:pt idx="7">
                  <c:v>Identifying growth opportunities</c:v>
                </c:pt>
                <c:pt idx="8">
                  <c:v>Ongoing continuous improvement/cost reduction strategies</c:v>
                </c:pt>
              </c:strCache>
            </c:strRef>
          </c:cat>
          <c:val>
            <c:numRef>
              <c:f>Sheet1!$B$2:$B$10</c:f>
              <c:numCache>
                <c:formatCode>General</c:formatCode>
                <c:ptCount val="9"/>
                <c:pt idx="0">
                  <c:v>7.9</c:v>
                </c:pt>
                <c:pt idx="1">
                  <c:v>11.8</c:v>
                </c:pt>
                <c:pt idx="2">
                  <c:v>12.7</c:v>
                </c:pt>
                <c:pt idx="3">
                  <c:v>14.2</c:v>
                </c:pt>
                <c:pt idx="4">
                  <c:v>24.5</c:v>
                </c:pt>
                <c:pt idx="5">
                  <c:v>33.6</c:v>
                </c:pt>
                <c:pt idx="6">
                  <c:v>48.8</c:v>
                </c:pt>
                <c:pt idx="7">
                  <c:v>54.1</c:v>
                </c:pt>
                <c:pt idx="8">
                  <c:v>72.5</c:v>
                </c:pt>
              </c:numCache>
            </c:numRef>
          </c:val>
        </c:ser>
        <c:dLbls>
          <c:showLegendKey val="0"/>
          <c:showVal val="0"/>
          <c:showCatName val="0"/>
          <c:showSerName val="0"/>
          <c:showPercent val="0"/>
          <c:showBubbleSize val="0"/>
        </c:dLbls>
        <c:gapWidth val="150"/>
        <c:axId val="58205696"/>
        <c:axId val="58207232"/>
      </c:barChart>
      <c:catAx>
        <c:axId val="58205696"/>
        <c:scaling>
          <c:orientation val="minMax"/>
        </c:scaling>
        <c:delete val="0"/>
        <c:axPos val="l"/>
        <c:numFmt formatCode="General" sourceLinked="0"/>
        <c:majorTickMark val="out"/>
        <c:minorTickMark val="none"/>
        <c:tickLblPos val="nextTo"/>
        <c:txPr>
          <a:bodyPr/>
          <a:lstStyle/>
          <a:p>
            <a:pPr>
              <a:defRPr sz="1100" baseline="0"/>
            </a:pPr>
            <a:endParaRPr lang="en-US"/>
          </a:p>
        </c:txPr>
        <c:crossAx val="58207232"/>
        <c:crosses val="autoZero"/>
        <c:auto val="1"/>
        <c:lblAlgn val="ctr"/>
        <c:lblOffset val="100"/>
        <c:noMultiLvlLbl val="0"/>
      </c:catAx>
      <c:valAx>
        <c:axId val="58207232"/>
        <c:scaling>
          <c:orientation val="minMax"/>
          <c:max val="80"/>
        </c:scaling>
        <c:delete val="0"/>
        <c:axPos val="b"/>
        <c:majorGridlines/>
        <c:numFmt formatCode="General" sourceLinked="1"/>
        <c:majorTickMark val="out"/>
        <c:minorTickMark val="none"/>
        <c:tickLblPos val="nextTo"/>
        <c:crossAx val="5820569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9.9011298286509397E-2"/>
          <c:y val="4.82755285510569E-2"/>
          <c:w val="0.894104020130014"/>
          <c:h val="0.78463314526629002"/>
        </c:manualLayout>
      </c:layout>
      <c:bar3DChart>
        <c:barDir val="col"/>
        <c:grouping val="stacked"/>
        <c:varyColors val="0"/>
        <c:ser>
          <c:idx val="0"/>
          <c:order val="0"/>
          <c:tx>
            <c:strRef>
              <c:f>Sheet1!$B$1</c:f>
              <c:strCache>
                <c:ptCount val="1"/>
                <c:pt idx="0">
                  <c:v>Column3</c:v>
                </c:pt>
              </c:strCache>
            </c:strRef>
          </c:tx>
          <c:invertIfNegative val="0"/>
          <c:dPt>
            <c:idx val="1"/>
            <c:invertIfNegative val="0"/>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c:spPr>
          </c:dPt>
          <c:dPt>
            <c:idx val="2"/>
            <c:invertIfNegative val="0"/>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c:spPr>
          </c:dPt>
          <c:dLbls>
            <c:dLbl>
              <c:idx val="0"/>
              <c:layout>
                <c:manualLayout>
                  <c:x val="0"/>
                  <c:y val="-0.23075392666752001"/>
                </c:manualLayout>
              </c:layout>
              <c:tx>
                <c:rich>
                  <a:bodyPr/>
                  <a:lstStyle/>
                  <a:p>
                    <a:r>
                      <a:rPr lang="en-US" dirty="0" smtClean="0"/>
                      <a:t>37	</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0"/>
                  <c:y val="-6.2261747484186503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3"/>
                <c:pt idx="0">
                  <c:v>Nonprofit</c:v>
                </c:pt>
                <c:pt idx="1">
                  <c:v>University</c:v>
                </c:pt>
                <c:pt idx="2">
                  <c:v>State Gov't</c:v>
                </c:pt>
              </c:strCache>
            </c:strRef>
          </c:cat>
          <c:val>
            <c:numRef>
              <c:f>Sheet1!$B$2:$B$5</c:f>
              <c:numCache>
                <c:formatCode>General</c:formatCode>
                <c:ptCount val="4"/>
                <c:pt idx="0">
                  <c:v>39</c:v>
                </c:pt>
                <c:pt idx="1">
                  <c:v>16</c:v>
                </c:pt>
                <c:pt idx="2">
                  <c:v>7</c:v>
                </c:pt>
              </c:numCache>
            </c:numRef>
          </c:val>
        </c:ser>
        <c:dLbls>
          <c:showLegendKey val="0"/>
          <c:showVal val="1"/>
          <c:showCatName val="0"/>
          <c:showSerName val="0"/>
          <c:showPercent val="0"/>
          <c:showBubbleSize val="0"/>
        </c:dLbls>
        <c:gapWidth val="66"/>
        <c:gapDepth val="42"/>
        <c:shape val="box"/>
        <c:axId val="143303808"/>
        <c:axId val="143307520"/>
        <c:axId val="0"/>
      </c:bar3DChart>
      <c:catAx>
        <c:axId val="143303808"/>
        <c:scaling>
          <c:orientation val="minMax"/>
        </c:scaling>
        <c:delete val="0"/>
        <c:axPos val="b"/>
        <c:numFmt formatCode="General" sourceLinked="0"/>
        <c:majorTickMark val="out"/>
        <c:minorTickMark val="none"/>
        <c:tickLblPos val="nextTo"/>
        <c:txPr>
          <a:bodyPr/>
          <a:lstStyle/>
          <a:p>
            <a:pPr>
              <a:defRPr sz="1500" b="1" baseline="0">
                <a:latin typeface="Arial Narrow" pitchFamily="34" charset="0"/>
              </a:defRPr>
            </a:pPr>
            <a:endParaRPr lang="en-US"/>
          </a:p>
        </c:txPr>
        <c:crossAx val="143307520"/>
        <c:crosses val="autoZero"/>
        <c:auto val="1"/>
        <c:lblAlgn val="ctr"/>
        <c:lblOffset val="100"/>
        <c:noMultiLvlLbl val="0"/>
      </c:catAx>
      <c:valAx>
        <c:axId val="143307520"/>
        <c:scaling>
          <c:orientation val="minMax"/>
        </c:scaling>
        <c:delete val="1"/>
        <c:axPos val="l"/>
        <c:numFmt formatCode="General" sourceLinked="1"/>
        <c:majorTickMark val="out"/>
        <c:minorTickMark val="none"/>
        <c:tickLblPos val="none"/>
        <c:crossAx val="14330380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753698401336204E-2"/>
          <c:y val="4.6046616265989999E-2"/>
          <c:w val="0.89235008459686305"/>
          <c:h val="0.52653402045674502"/>
        </c:manualLayout>
      </c:layout>
      <c:barChart>
        <c:barDir val="col"/>
        <c:grouping val="clustered"/>
        <c:varyColors val="0"/>
        <c:ser>
          <c:idx val="0"/>
          <c:order val="0"/>
          <c:tx>
            <c:strRef>
              <c:f>Sheet1!$B$1</c:f>
              <c:strCache>
                <c:ptCount val="1"/>
                <c:pt idx="0">
                  <c:v>Column1</c:v>
                </c:pt>
              </c:strCache>
            </c:strRef>
          </c:tx>
          <c:invertIfNegative val="0"/>
          <c:cat>
            <c:strRef>
              <c:f>Sheet1!$A$2:$A$8</c:f>
              <c:strCache>
                <c:ptCount val="7"/>
                <c:pt idx="0">
                  <c:v>Center/Staff Expertise</c:v>
                </c:pt>
                <c:pt idx="1">
                  <c:v>Cost/price of services</c:v>
                </c:pt>
                <c:pt idx="2">
                  <c:v>Advice/Services</c:v>
                </c:pt>
                <c:pt idx="3">
                  <c:v>Reputation for results</c:v>
                </c:pt>
                <c:pt idx="4">
                  <c:v>Knowledge of Industry</c:v>
                </c:pt>
                <c:pt idx="5">
                  <c:v>Services not available </c:v>
                </c:pt>
                <c:pt idx="6">
                  <c:v>Lack of providers</c:v>
                </c:pt>
              </c:strCache>
            </c:strRef>
          </c:cat>
          <c:val>
            <c:numRef>
              <c:f>Sheet1!$B$2:$B$8</c:f>
              <c:numCache>
                <c:formatCode>General</c:formatCode>
                <c:ptCount val="7"/>
                <c:pt idx="0">
                  <c:v>61</c:v>
                </c:pt>
                <c:pt idx="1">
                  <c:v>43</c:v>
                </c:pt>
                <c:pt idx="2">
                  <c:v>24</c:v>
                </c:pt>
                <c:pt idx="3">
                  <c:v>23</c:v>
                </c:pt>
                <c:pt idx="4">
                  <c:v>18</c:v>
                </c:pt>
                <c:pt idx="5">
                  <c:v>11</c:v>
                </c:pt>
                <c:pt idx="6">
                  <c:v>4</c:v>
                </c:pt>
              </c:numCache>
            </c:numRef>
          </c:val>
        </c:ser>
        <c:dLbls>
          <c:showLegendKey val="0"/>
          <c:showVal val="0"/>
          <c:showCatName val="0"/>
          <c:showSerName val="0"/>
          <c:showPercent val="0"/>
          <c:showBubbleSize val="0"/>
        </c:dLbls>
        <c:gapWidth val="75"/>
        <c:overlap val="-25"/>
        <c:axId val="143352576"/>
        <c:axId val="143346688"/>
      </c:barChart>
      <c:valAx>
        <c:axId val="143346688"/>
        <c:scaling>
          <c:orientation val="minMax"/>
        </c:scaling>
        <c:delete val="0"/>
        <c:axPos val="l"/>
        <c:majorGridlines/>
        <c:numFmt formatCode="General" sourceLinked="1"/>
        <c:majorTickMark val="none"/>
        <c:minorTickMark val="none"/>
        <c:tickLblPos val="nextTo"/>
        <c:spPr>
          <a:ln w="9525">
            <a:noFill/>
          </a:ln>
        </c:spPr>
        <c:txPr>
          <a:bodyPr/>
          <a:lstStyle/>
          <a:p>
            <a:pPr>
              <a:defRPr sz="1200" baseline="0"/>
            </a:pPr>
            <a:endParaRPr lang="en-US"/>
          </a:p>
        </c:txPr>
        <c:crossAx val="143352576"/>
        <c:crosses val="autoZero"/>
        <c:crossBetween val="between"/>
      </c:valAx>
      <c:catAx>
        <c:axId val="143352576"/>
        <c:scaling>
          <c:orientation val="minMax"/>
        </c:scaling>
        <c:delete val="0"/>
        <c:axPos val="b"/>
        <c:numFmt formatCode="General" sourceLinked="0"/>
        <c:majorTickMark val="none"/>
        <c:minorTickMark val="none"/>
        <c:tickLblPos val="nextTo"/>
        <c:txPr>
          <a:bodyPr/>
          <a:lstStyle/>
          <a:p>
            <a:pPr>
              <a:defRPr sz="1200" baseline="0"/>
            </a:pPr>
            <a:endParaRPr lang="en-US"/>
          </a:p>
        </c:txPr>
        <c:crossAx val="143346688"/>
        <c:crosses val="autoZero"/>
        <c:auto val="1"/>
        <c:lblAlgn val="ctr"/>
        <c:lblOffset val="100"/>
        <c:noMultiLvlLbl val="0"/>
      </c:catAx>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11415A-1B05-448A-9A5B-7ADFDDFB7A76}" type="doc">
      <dgm:prSet loTypeId="urn:microsoft.com/office/officeart/2005/8/layout/pyramid3" loCatId="pyramid" qsTypeId="urn:microsoft.com/office/officeart/2005/8/quickstyle/3d2" qsCatId="3D" csTypeId="urn:microsoft.com/office/officeart/2005/8/colors/colorful2" csCatId="colorful" phldr="1"/>
      <dgm:spPr/>
    </dgm:pt>
    <dgm:pt modelId="{778CF097-8768-4DB2-93B0-FF56018FCABB}">
      <dgm:prSet phldrT="[Text]" custT="1"/>
      <dgm:spPr/>
      <dgm:t>
        <a:bodyPr/>
        <a:lstStyle/>
        <a:p>
          <a:r>
            <a:rPr lang="en-US" sz="2000" b="1" dirty="0" smtClean="0">
              <a:latin typeface="Arial Narrow"/>
              <a:cs typeface="Arial Narrow"/>
            </a:rPr>
            <a:t>Customers</a:t>
          </a:r>
          <a:endParaRPr lang="en-US" sz="2000" b="1" dirty="0">
            <a:latin typeface="Arial Narrow"/>
            <a:cs typeface="Arial Narrow"/>
          </a:endParaRPr>
        </a:p>
      </dgm:t>
    </dgm:pt>
    <dgm:pt modelId="{F81032A7-5A68-4F84-98DB-947099F02C49}" type="parTrans" cxnId="{5425D002-609C-4975-9244-D07BF4D6A205}">
      <dgm:prSet/>
      <dgm:spPr/>
      <dgm:t>
        <a:bodyPr/>
        <a:lstStyle/>
        <a:p>
          <a:endParaRPr lang="en-US"/>
        </a:p>
      </dgm:t>
    </dgm:pt>
    <dgm:pt modelId="{C825B176-87E8-4273-9968-98E70FD3197B}" type="sibTrans" cxnId="{5425D002-609C-4975-9244-D07BF4D6A205}">
      <dgm:prSet/>
      <dgm:spPr/>
      <dgm:t>
        <a:bodyPr/>
        <a:lstStyle/>
        <a:p>
          <a:endParaRPr lang="en-US"/>
        </a:p>
      </dgm:t>
    </dgm:pt>
    <dgm:pt modelId="{8A6597C6-D0A4-4B2C-BF25-79AA4A5B91BA}">
      <dgm:prSet phldrT="[Text]" custT="1"/>
      <dgm:spPr>
        <a:solidFill>
          <a:schemeClr val="accent1">
            <a:lumMod val="20000"/>
            <a:lumOff val="80000"/>
          </a:schemeClr>
        </a:solidFill>
      </dgm:spPr>
      <dgm:t>
        <a:bodyPr/>
        <a:lstStyle/>
        <a:p>
          <a:r>
            <a:rPr lang="en-US" sz="2000" b="1" dirty="0" smtClean="0">
              <a:latin typeface="Arial Narrow"/>
              <a:cs typeface="Arial Narrow"/>
            </a:rPr>
            <a:t>60 MEP Centers</a:t>
          </a:r>
          <a:endParaRPr lang="en-US" sz="2000" b="1" dirty="0">
            <a:latin typeface="Arial Narrow"/>
            <a:cs typeface="Arial Narrow"/>
          </a:endParaRPr>
        </a:p>
      </dgm:t>
    </dgm:pt>
    <dgm:pt modelId="{E88A9C9B-2163-41B7-B66E-B20DD666305C}" type="parTrans" cxnId="{90B07F62-74F2-41D2-9923-7F8D6912F9B1}">
      <dgm:prSet/>
      <dgm:spPr/>
      <dgm:t>
        <a:bodyPr/>
        <a:lstStyle/>
        <a:p>
          <a:endParaRPr lang="en-US"/>
        </a:p>
      </dgm:t>
    </dgm:pt>
    <dgm:pt modelId="{57B50BFD-BA05-4535-AF3D-DDF1C8A04E29}" type="sibTrans" cxnId="{90B07F62-74F2-41D2-9923-7F8D6912F9B1}">
      <dgm:prSet/>
      <dgm:spPr/>
      <dgm:t>
        <a:bodyPr/>
        <a:lstStyle/>
        <a:p>
          <a:endParaRPr lang="en-US"/>
        </a:p>
      </dgm:t>
    </dgm:pt>
    <dgm:pt modelId="{415307A2-EF6C-4AAE-9F62-DE3A07F05EE4}">
      <dgm:prSet phldrT="[Text]" custT="1"/>
      <dgm:spPr>
        <a:solidFill>
          <a:schemeClr val="bg1"/>
        </a:solidFill>
      </dgm:spPr>
      <dgm:t>
        <a:bodyPr/>
        <a:lstStyle/>
        <a:p>
          <a:r>
            <a:rPr lang="en-US" sz="2000" b="1" dirty="0" smtClean="0">
              <a:latin typeface="Arial Narrow"/>
              <a:cs typeface="Arial Narrow"/>
            </a:rPr>
            <a:t>NIST</a:t>
          </a:r>
          <a:endParaRPr lang="en-US" sz="2000" b="1" dirty="0">
            <a:latin typeface="Arial Narrow"/>
            <a:cs typeface="Arial Narrow"/>
          </a:endParaRPr>
        </a:p>
      </dgm:t>
    </dgm:pt>
    <dgm:pt modelId="{4F3F9BDE-5FAF-4C3C-9EBF-E589CA20BB27}" type="parTrans" cxnId="{8A5E52A5-11B2-42AB-9F62-1ED722B76029}">
      <dgm:prSet/>
      <dgm:spPr/>
      <dgm:t>
        <a:bodyPr/>
        <a:lstStyle/>
        <a:p>
          <a:endParaRPr lang="en-US"/>
        </a:p>
      </dgm:t>
    </dgm:pt>
    <dgm:pt modelId="{2ADA1303-87B5-45FA-B14D-08C8B8FEEFC3}" type="sibTrans" cxnId="{8A5E52A5-11B2-42AB-9F62-1ED722B76029}">
      <dgm:prSet/>
      <dgm:spPr/>
      <dgm:t>
        <a:bodyPr/>
        <a:lstStyle/>
        <a:p>
          <a:endParaRPr lang="en-US"/>
        </a:p>
      </dgm:t>
    </dgm:pt>
    <dgm:pt modelId="{88541A07-F16E-4F6E-8484-1FE85E56BDE9}">
      <dgm:prSet custT="1"/>
      <dgm:spPr>
        <a:solidFill>
          <a:schemeClr val="tx2">
            <a:lumMod val="20000"/>
            <a:lumOff val="80000"/>
          </a:schemeClr>
        </a:solidFill>
      </dgm:spPr>
      <dgm:t>
        <a:bodyPr/>
        <a:lstStyle/>
        <a:p>
          <a:r>
            <a:rPr lang="en-US" sz="2000" b="1" dirty="0" smtClean="0">
              <a:latin typeface="Arial Narrow"/>
              <a:cs typeface="Arial Narrow"/>
            </a:rPr>
            <a:t>440 Service Locations</a:t>
          </a:r>
          <a:endParaRPr lang="en-US" sz="2000" b="1" dirty="0">
            <a:latin typeface="Arial Narrow"/>
            <a:cs typeface="Arial Narrow"/>
          </a:endParaRPr>
        </a:p>
      </dgm:t>
    </dgm:pt>
    <dgm:pt modelId="{4F2A1A0A-0C32-41CE-B931-44E05FB7F9ED}" type="parTrans" cxnId="{BFE231A0-C659-44A6-811C-7CDF0A99B033}">
      <dgm:prSet/>
      <dgm:spPr/>
      <dgm:t>
        <a:bodyPr/>
        <a:lstStyle/>
        <a:p>
          <a:endParaRPr lang="en-US"/>
        </a:p>
      </dgm:t>
    </dgm:pt>
    <dgm:pt modelId="{E9592997-2940-4AEA-B9A1-90C112262FB0}" type="sibTrans" cxnId="{BFE231A0-C659-44A6-811C-7CDF0A99B033}">
      <dgm:prSet/>
      <dgm:spPr/>
      <dgm:t>
        <a:bodyPr/>
        <a:lstStyle/>
        <a:p>
          <a:endParaRPr lang="en-US"/>
        </a:p>
      </dgm:t>
    </dgm:pt>
    <dgm:pt modelId="{B11FCC4C-56E3-4BCE-A171-36024B94CD78}">
      <dgm:prSet/>
      <dgm:spPr/>
      <dgm:t>
        <a:bodyPr/>
        <a:lstStyle/>
        <a:p>
          <a:endParaRPr lang="en-US" dirty="0"/>
        </a:p>
      </dgm:t>
    </dgm:pt>
    <dgm:pt modelId="{DA27467D-1C4E-400D-8278-6960E3554775}" type="parTrans" cxnId="{CD483E05-5435-4745-9567-835170EA3448}">
      <dgm:prSet/>
      <dgm:spPr/>
      <dgm:t>
        <a:bodyPr/>
        <a:lstStyle/>
        <a:p>
          <a:endParaRPr lang="en-US"/>
        </a:p>
      </dgm:t>
    </dgm:pt>
    <dgm:pt modelId="{9FDFA21B-F33C-4F7E-A390-282D17B2FB59}" type="sibTrans" cxnId="{CD483E05-5435-4745-9567-835170EA3448}">
      <dgm:prSet/>
      <dgm:spPr/>
      <dgm:t>
        <a:bodyPr/>
        <a:lstStyle/>
        <a:p>
          <a:endParaRPr lang="en-US"/>
        </a:p>
      </dgm:t>
    </dgm:pt>
    <dgm:pt modelId="{BF7FEE0C-42AD-4D43-848B-DADA1418C9E2}">
      <dgm:prSet/>
      <dgm:spPr/>
      <dgm:t>
        <a:bodyPr/>
        <a:lstStyle/>
        <a:p>
          <a:endParaRPr lang="en-US" b="1" dirty="0"/>
        </a:p>
      </dgm:t>
    </dgm:pt>
    <dgm:pt modelId="{A57B3F22-0743-4734-9B7B-F49ADF66D4AB}" type="parTrans" cxnId="{912461B3-2A33-428D-95EF-22D3DDFCC353}">
      <dgm:prSet/>
      <dgm:spPr/>
      <dgm:t>
        <a:bodyPr/>
        <a:lstStyle/>
        <a:p>
          <a:endParaRPr lang="en-US"/>
        </a:p>
      </dgm:t>
    </dgm:pt>
    <dgm:pt modelId="{11A08D00-4E31-4103-9C4C-208BA7A27191}" type="sibTrans" cxnId="{912461B3-2A33-428D-95EF-22D3DDFCC353}">
      <dgm:prSet/>
      <dgm:spPr/>
      <dgm:t>
        <a:bodyPr/>
        <a:lstStyle/>
        <a:p>
          <a:endParaRPr lang="en-US"/>
        </a:p>
      </dgm:t>
    </dgm:pt>
    <dgm:pt modelId="{A9E0923B-0716-4F04-AA40-628FE9D39148}">
      <dgm:prSet custT="1"/>
      <dgm:spPr/>
      <dgm:t>
        <a:bodyPr/>
        <a:lstStyle/>
        <a:p>
          <a:r>
            <a:rPr lang="en-US" sz="2000" b="1" dirty="0" smtClean="0">
              <a:latin typeface="Arial Narrow"/>
              <a:cs typeface="Arial Narrow"/>
            </a:rPr>
            <a:t>Integration, Knowledge Sharing, &amp; Evaluation</a:t>
          </a:r>
          <a:endParaRPr lang="en-US" sz="2000" b="1" dirty="0">
            <a:latin typeface="Arial Narrow"/>
            <a:cs typeface="Arial Narrow"/>
          </a:endParaRPr>
        </a:p>
      </dgm:t>
    </dgm:pt>
    <dgm:pt modelId="{21AC3F4E-AEDD-4759-86B6-2DB670B3C111}" type="parTrans" cxnId="{B8ABF75C-37EC-47C3-B442-3B2856E9FDC8}">
      <dgm:prSet/>
      <dgm:spPr/>
      <dgm:t>
        <a:bodyPr/>
        <a:lstStyle/>
        <a:p>
          <a:endParaRPr lang="en-US"/>
        </a:p>
      </dgm:t>
    </dgm:pt>
    <dgm:pt modelId="{5D20769C-B394-44AB-B899-08D335C72775}" type="sibTrans" cxnId="{B8ABF75C-37EC-47C3-B442-3B2856E9FDC8}">
      <dgm:prSet/>
      <dgm:spPr/>
      <dgm:t>
        <a:bodyPr/>
        <a:lstStyle/>
        <a:p>
          <a:endParaRPr lang="en-US"/>
        </a:p>
      </dgm:t>
    </dgm:pt>
    <dgm:pt modelId="{D6555642-3FAE-4355-9BF2-33F3282C4F8A}">
      <dgm:prSet custT="1"/>
      <dgm:spPr>
        <a:solidFill>
          <a:schemeClr val="tx2">
            <a:lumMod val="60000"/>
            <a:lumOff val="40000"/>
          </a:schemeClr>
        </a:solidFill>
      </dgm:spPr>
      <dgm:t>
        <a:bodyPr/>
        <a:lstStyle/>
        <a:p>
          <a:r>
            <a:rPr lang="en-US" sz="2000" b="1" dirty="0" smtClean="0">
              <a:latin typeface="Arial Narrow"/>
              <a:cs typeface="Arial Narrow"/>
            </a:rPr>
            <a:t>Over 2,100 Affiliated Services Providers</a:t>
          </a:r>
          <a:endParaRPr lang="en-US" sz="2000" b="1" dirty="0">
            <a:latin typeface="Arial Narrow"/>
            <a:cs typeface="Arial Narrow"/>
          </a:endParaRPr>
        </a:p>
      </dgm:t>
    </dgm:pt>
    <dgm:pt modelId="{710E3B48-1C89-4388-A1BF-6A2CE33383A6}" type="parTrans" cxnId="{09E375B2-3791-473F-B05F-632162AA072A}">
      <dgm:prSet/>
      <dgm:spPr/>
      <dgm:t>
        <a:bodyPr/>
        <a:lstStyle/>
        <a:p>
          <a:endParaRPr lang="en-US"/>
        </a:p>
      </dgm:t>
    </dgm:pt>
    <dgm:pt modelId="{31CE18CE-C090-4077-B4DF-8FAC58D920ED}" type="sibTrans" cxnId="{09E375B2-3791-473F-B05F-632162AA072A}">
      <dgm:prSet/>
      <dgm:spPr/>
      <dgm:t>
        <a:bodyPr/>
        <a:lstStyle/>
        <a:p>
          <a:endParaRPr lang="en-US"/>
        </a:p>
      </dgm:t>
    </dgm:pt>
    <dgm:pt modelId="{802AE8B3-32E9-46BE-9EC5-EF3273B91C9C}">
      <dgm:prSet custT="1"/>
      <dgm:spPr>
        <a:solidFill>
          <a:schemeClr val="tx2">
            <a:lumMod val="75000"/>
            <a:alpha val="50000"/>
          </a:schemeClr>
        </a:solidFill>
      </dgm:spPr>
      <dgm:t>
        <a:bodyPr/>
        <a:lstStyle/>
        <a:p>
          <a:r>
            <a:rPr lang="en-US" sz="2000" b="1" dirty="0" smtClean="0">
              <a:latin typeface="Arial Narrow"/>
              <a:cs typeface="Arial Narrow"/>
            </a:rPr>
            <a:t>&gt; 306,000 Small&amp; Medium Sized Manufacturers</a:t>
          </a:r>
          <a:endParaRPr lang="en-US" sz="2000" b="1" dirty="0">
            <a:latin typeface="Arial Narrow"/>
            <a:cs typeface="Arial Narrow"/>
          </a:endParaRPr>
        </a:p>
      </dgm:t>
    </dgm:pt>
    <dgm:pt modelId="{3B9F6C6F-816B-4C32-A279-95D8F711D1CC}" type="parTrans" cxnId="{11FB909A-3D82-40C8-AA03-E0A2B8C6FA5D}">
      <dgm:prSet/>
      <dgm:spPr/>
      <dgm:t>
        <a:bodyPr/>
        <a:lstStyle/>
        <a:p>
          <a:endParaRPr lang="en-US"/>
        </a:p>
      </dgm:t>
    </dgm:pt>
    <dgm:pt modelId="{E40E6266-F3F7-43B0-939E-3D8857E3F252}" type="sibTrans" cxnId="{11FB909A-3D82-40C8-AA03-E0A2B8C6FA5D}">
      <dgm:prSet/>
      <dgm:spPr/>
      <dgm:t>
        <a:bodyPr/>
        <a:lstStyle/>
        <a:p>
          <a:endParaRPr lang="en-US"/>
        </a:p>
      </dgm:t>
    </dgm:pt>
    <dgm:pt modelId="{20023B74-73AF-4B74-BD39-6736103F3F56}">
      <dgm:prSet custT="1"/>
      <dgm:spPr>
        <a:solidFill>
          <a:schemeClr val="tx2">
            <a:lumMod val="40000"/>
            <a:lumOff val="60000"/>
          </a:schemeClr>
        </a:solidFill>
      </dgm:spPr>
      <dgm:t>
        <a:bodyPr/>
        <a:lstStyle/>
        <a:p>
          <a:r>
            <a:rPr lang="en-US" sz="2000" b="1" dirty="0" smtClean="0">
              <a:latin typeface="Arial Narrow"/>
              <a:cs typeface="Arial Narrow"/>
            </a:rPr>
            <a:t>Over 1,300 Center Staff</a:t>
          </a:r>
          <a:endParaRPr lang="en-US" sz="2000" b="1" dirty="0">
            <a:latin typeface="Arial Narrow"/>
            <a:cs typeface="Arial Narrow"/>
          </a:endParaRPr>
        </a:p>
      </dgm:t>
    </dgm:pt>
    <dgm:pt modelId="{EC937449-3A5F-42C8-80DE-65705ADC24AE}" type="parTrans" cxnId="{BBB67DEF-695D-4E0E-9684-6402345CE87C}">
      <dgm:prSet/>
      <dgm:spPr/>
      <dgm:t>
        <a:bodyPr/>
        <a:lstStyle/>
        <a:p>
          <a:endParaRPr lang="en-US"/>
        </a:p>
      </dgm:t>
    </dgm:pt>
    <dgm:pt modelId="{A2AD78F3-176D-4B29-9828-145897FCBBF1}" type="sibTrans" cxnId="{BBB67DEF-695D-4E0E-9684-6402345CE87C}">
      <dgm:prSet/>
      <dgm:spPr/>
      <dgm:t>
        <a:bodyPr/>
        <a:lstStyle/>
        <a:p>
          <a:endParaRPr lang="en-US"/>
        </a:p>
      </dgm:t>
    </dgm:pt>
    <dgm:pt modelId="{9A52EF0F-D7A2-4F63-8AC9-E90CCEBBA8A9}">
      <dgm:prSet/>
      <dgm:spPr/>
      <dgm:t>
        <a:bodyPr/>
        <a:lstStyle/>
        <a:p>
          <a:endParaRPr lang="en-US" dirty="0"/>
        </a:p>
      </dgm:t>
    </dgm:pt>
    <dgm:pt modelId="{65F5A3BC-0383-46B1-A3D0-0565E0047403}" type="parTrans" cxnId="{3957B9A6-8326-4B60-8282-F0B17CE474E9}">
      <dgm:prSet/>
      <dgm:spPr/>
      <dgm:t>
        <a:bodyPr/>
        <a:lstStyle/>
        <a:p>
          <a:endParaRPr lang="en-US"/>
        </a:p>
      </dgm:t>
    </dgm:pt>
    <dgm:pt modelId="{A6E5B5F9-276F-4B9D-8347-1FFD111BB3B1}" type="sibTrans" cxnId="{3957B9A6-8326-4B60-8282-F0B17CE474E9}">
      <dgm:prSet/>
      <dgm:spPr/>
      <dgm:t>
        <a:bodyPr/>
        <a:lstStyle/>
        <a:p>
          <a:endParaRPr lang="en-US"/>
        </a:p>
      </dgm:t>
    </dgm:pt>
    <dgm:pt modelId="{F4F32F03-C2AF-4B02-8D6A-D5C9A7065F04}">
      <dgm:prSet/>
      <dgm:spPr/>
      <dgm:t>
        <a:bodyPr/>
        <a:lstStyle/>
        <a:p>
          <a:endParaRPr lang="en-US" b="1" dirty="0"/>
        </a:p>
      </dgm:t>
    </dgm:pt>
    <dgm:pt modelId="{8B3BC580-2E81-4443-A30E-9A16ED1E3545}" type="parTrans" cxnId="{D35D1313-25F5-437A-B07E-87D527F08EF6}">
      <dgm:prSet/>
      <dgm:spPr/>
      <dgm:t>
        <a:bodyPr/>
        <a:lstStyle/>
        <a:p>
          <a:endParaRPr lang="en-US"/>
        </a:p>
      </dgm:t>
    </dgm:pt>
    <dgm:pt modelId="{71E88B37-053C-4DBB-AE3E-FE8418FBC2AB}" type="sibTrans" cxnId="{D35D1313-25F5-437A-B07E-87D527F08EF6}">
      <dgm:prSet/>
      <dgm:spPr/>
      <dgm:t>
        <a:bodyPr/>
        <a:lstStyle/>
        <a:p>
          <a:endParaRPr lang="en-US"/>
        </a:p>
      </dgm:t>
    </dgm:pt>
    <dgm:pt modelId="{44C1EA04-A136-4936-AB46-84B7286C16B7}" type="pres">
      <dgm:prSet presAssocID="{0511415A-1B05-448A-9A5B-7ADFDDFB7A76}" presName="Name0" presStyleCnt="0">
        <dgm:presLayoutVars>
          <dgm:dir/>
          <dgm:animLvl val="lvl"/>
          <dgm:resizeHandles val="exact"/>
        </dgm:presLayoutVars>
      </dgm:prSet>
      <dgm:spPr/>
    </dgm:pt>
    <dgm:pt modelId="{C87AA2DB-B5B0-4D1F-9898-670B6438390C}" type="pres">
      <dgm:prSet presAssocID="{802AE8B3-32E9-46BE-9EC5-EF3273B91C9C}" presName="Name8" presStyleCnt="0"/>
      <dgm:spPr/>
    </dgm:pt>
    <dgm:pt modelId="{1BC8E8EC-0BEA-4624-A578-E375750AAAFA}" type="pres">
      <dgm:prSet presAssocID="{802AE8B3-32E9-46BE-9EC5-EF3273B91C9C}" presName="acctBkgd" presStyleLbl="alignAcc1" presStyleIdx="0" presStyleCnt="6"/>
      <dgm:spPr/>
      <dgm:t>
        <a:bodyPr/>
        <a:lstStyle/>
        <a:p>
          <a:endParaRPr lang="en-US"/>
        </a:p>
      </dgm:t>
    </dgm:pt>
    <dgm:pt modelId="{9DBE5917-A5A3-4C98-A01B-4E21F16C03B9}" type="pres">
      <dgm:prSet presAssocID="{802AE8B3-32E9-46BE-9EC5-EF3273B91C9C}" presName="acctTx" presStyleLbl="alignAcc1" presStyleIdx="0" presStyleCnt="6">
        <dgm:presLayoutVars>
          <dgm:bulletEnabled val="1"/>
        </dgm:presLayoutVars>
      </dgm:prSet>
      <dgm:spPr/>
      <dgm:t>
        <a:bodyPr/>
        <a:lstStyle/>
        <a:p>
          <a:endParaRPr lang="en-US"/>
        </a:p>
      </dgm:t>
    </dgm:pt>
    <dgm:pt modelId="{975ECE38-8F19-4005-B399-D376E9863B2A}" type="pres">
      <dgm:prSet presAssocID="{802AE8B3-32E9-46BE-9EC5-EF3273B91C9C}" presName="level" presStyleLbl="node1" presStyleIdx="0" presStyleCnt="6" custLinFactNeighborY="-9040">
        <dgm:presLayoutVars>
          <dgm:chMax val="1"/>
          <dgm:bulletEnabled val="1"/>
        </dgm:presLayoutVars>
      </dgm:prSet>
      <dgm:spPr/>
      <dgm:t>
        <a:bodyPr/>
        <a:lstStyle/>
        <a:p>
          <a:endParaRPr lang="en-US"/>
        </a:p>
      </dgm:t>
    </dgm:pt>
    <dgm:pt modelId="{9282DD9C-89D5-4D83-AA6F-B4508A48F4E4}" type="pres">
      <dgm:prSet presAssocID="{802AE8B3-32E9-46BE-9EC5-EF3273B91C9C}" presName="levelTx" presStyleLbl="revTx" presStyleIdx="0" presStyleCnt="0">
        <dgm:presLayoutVars>
          <dgm:chMax val="1"/>
          <dgm:bulletEnabled val="1"/>
        </dgm:presLayoutVars>
      </dgm:prSet>
      <dgm:spPr/>
      <dgm:t>
        <a:bodyPr/>
        <a:lstStyle/>
        <a:p>
          <a:endParaRPr lang="en-US"/>
        </a:p>
      </dgm:t>
    </dgm:pt>
    <dgm:pt modelId="{FE79D8F5-A6A2-470B-972B-206DE67A7F17}" type="pres">
      <dgm:prSet presAssocID="{D6555642-3FAE-4355-9BF2-33F3282C4F8A}" presName="Name8" presStyleCnt="0"/>
      <dgm:spPr/>
    </dgm:pt>
    <dgm:pt modelId="{E10C2D91-6653-466A-A051-7D17D03DAFDF}" type="pres">
      <dgm:prSet presAssocID="{D6555642-3FAE-4355-9BF2-33F3282C4F8A}" presName="acctBkgd" presStyleLbl="alignAcc1" presStyleIdx="1" presStyleCnt="6"/>
      <dgm:spPr/>
      <dgm:t>
        <a:bodyPr/>
        <a:lstStyle/>
        <a:p>
          <a:endParaRPr lang="en-US"/>
        </a:p>
      </dgm:t>
    </dgm:pt>
    <dgm:pt modelId="{D586C28F-1632-41C1-B958-A8516919ADE7}" type="pres">
      <dgm:prSet presAssocID="{D6555642-3FAE-4355-9BF2-33F3282C4F8A}" presName="acctTx" presStyleLbl="alignAcc1" presStyleIdx="1" presStyleCnt="6">
        <dgm:presLayoutVars>
          <dgm:bulletEnabled val="1"/>
        </dgm:presLayoutVars>
      </dgm:prSet>
      <dgm:spPr/>
      <dgm:t>
        <a:bodyPr/>
        <a:lstStyle/>
        <a:p>
          <a:endParaRPr lang="en-US"/>
        </a:p>
      </dgm:t>
    </dgm:pt>
    <dgm:pt modelId="{E9B879B4-8FA1-42A2-A4C2-299DD3BB45A3}" type="pres">
      <dgm:prSet presAssocID="{D6555642-3FAE-4355-9BF2-33F3282C4F8A}" presName="level" presStyleLbl="node1" presStyleIdx="1" presStyleCnt="6">
        <dgm:presLayoutVars>
          <dgm:chMax val="1"/>
          <dgm:bulletEnabled val="1"/>
        </dgm:presLayoutVars>
      </dgm:prSet>
      <dgm:spPr/>
      <dgm:t>
        <a:bodyPr/>
        <a:lstStyle/>
        <a:p>
          <a:endParaRPr lang="en-US"/>
        </a:p>
      </dgm:t>
    </dgm:pt>
    <dgm:pt modelId="{891CBDF5-7332-42A4-BB72-62D092CC707D}" type="pres">
      <dgm:prSet presAssocID="{D6555642-3FAE-4355-9BF2-33F3282C4F8A}" presName="levelTx" presStyleLbl="revTx" presStyleIdx="0" presStyleCnt="0">
        <dgm:presLayoutVars>
          <dgm:chMax val="1"/>
          <dgm:bulletEnabled val="1"/>
        </dgm:presLayoutVars>
      </dgm:prSet>
      <dgm:spPr/>
      <dgm:t>
        <a:bodyPr/>
        <a:lstStyle/>
        <a:p>
          <a:endParaRPr lang="en-US"/>
        </a:p>
      </dgm:t>
    </dgm:pt>
    <dgm:pt modelId="{4D32FA21-FF59-4E1B-9E91-C99DB8BB6C56}" type="pres">
      <dgm:prSet presAssocID="{20023B74-73AF-4B74-BD39-6736103F3F56}" presName="Name8" presStyleCnt="0"/>
      <dgm:spPr/>
    </dgm:pt>
    <dgm:pt modelId="{A6F1466E-A0C9-48CA-ABF8-27D99B0A6CC7}" type="pres">
      <dgm:prSet presAssocID="{20023B74-73AF-4B74-BD39-6736103F3F56}" presName="acctBkgd" presStyleLbl="alignAcc1" presStyleIdx="2" presStyleCnt="6"/>
      <dgm:spPr/>
      <dgm:t>
        <a:bodyPr/>
        <a:lstStyle/>
        <a:p>
          <a:endParaRPr lang="en-US"/>
        </a:p>
      </dgm:t>
    </dgm:pt>
    <dgm:pt modelId="{6F2C41A5-95A6-4F9F-92DC-08DBC0872C2A}" type="pres">
      <dgm:prSet presAssocID="{20023B74-73AF-4B74-BD39-6736103F3F56}" presName="acctTx" presStyleLbl="alignAcc1" presStyleIdx="2" presStyleCnt="6">
        <dgm:presLayoutVars>
          <dgm:bulletEnabled val="1"/>
        </dgm:presLayoutVars>
      </dgm:prSet>
      <dgm:spPr/>
      <dgm:t>
        <a:bodyPr/>
        <a:lstStyle/>
        <a:p>
          <a:endParaRPr lang="en-US"/>
        </a:p>
      </dgm:t>
    </dgm:pt>
    <dgm:pt modelId="{4855D552-CA60-4742-8B00-DA013B2F41CF}" type="pres">
      <dgm:prSet presAssocID="{20023B74-73AF-4B74-BD39-6736103F3F56}" presName="level" presStyleLbl="node1" presStyleIdx="2" presStyleCnt="6">
        <dgm:presLayoutVars>
          <dgm:chMax val="1"/>
          <dgm:bulletEnabled val="1"/>
        </dgm:presLayoutVars>
      </dgm:prSet>
      <dgm:spPr/>
      <dgm:t>
        <a:bodyPr/>
        <a:lstStyle/>
        <a:p>
          <a:endParaRPr lang="en-US"/>
        </a:p>
      </dgm:t>
    </dgm:pt>
    <dgm:pt modelId="{01BEC1BE-FF94-4F68-95AA-2EA5EBFF1E09}" type="pres">
      <dgm:prSet presAssocID="{20023B74-73AF-4B74-BD39-6736103F3F56}" presName="levelTx" presStyleLbl="revTx" presStyleIdx="0" presStyleCnt="0">
        <dgm:presLayoutVars>
          <dgm:chMax val="1"/>
          <dgm:bulletEnabled val="1"/>
        </dgm:presLayoutVars>
      </dgm:prSet>
      <dgm:spPr/>
      <dgm:t>
        <a:bodyPr/>
        <a:lstStyle/>
        <a:p>
          <a:endParaRPr lang="en-US"/>
        </a:p>
      </dgm:t>
    </dgm:pt>
    <dgm:pt modelId="{548963F2-1A12-46B5-92B7-6ED5DEF85777}" type="pres">
      <dgm:prSet presAssocID="{88541A07-F16E-4F6E-8484-1FE85E56BDE9}" presName="Name8" presStyleCnt="0"/>
      <dgm:spPr/>
    </dgm:pt>
    <dgm:pt modelId="{64FF5197-A4DC-4002-BA7F-7213CC9384B3}" type="pres">
      <dgm:prSet presAssocID="{88541A07-F16E-4F6E-8484-1FE85E56BDE9}" presName="acctBkgd" presStyleLbl="alignAcc1" presStyleIdx="3" presStyleCnt="6"/>
      <dgm:spPr/>
      <dgm:t>
        <a:bodyPr/>
        <a:lstStyle/>
        <a:p>
          <a:endParaRPr lang="en-US"/>
        </a:p>
      </dgm:t>
    </dgm:pt>
    <dgm:pt modelId="{5D3DD7BB-24E6-4778-B30E-BD878FC5D8DA}" type="pres">
      <dgm:prSet presAssocID="{88541A07-F16E-4F6E-8484-1FE85E56BDE9}" presName="acctTx" presStyleLbl="alignAcc1" presStyleIdx="3" presStyleCnt="6">
        <dgm:presLayoutVars>
          <dgm:bulletEnabled val="1"/>
        </dgm:presLayoutVars>
      </dgm:prSet>
      <dgm:spPr/>
      <dgm:t>
        <a:bodyPr/>
        <a:lstStyle/>
        <a:p>
          <a:endParaRPr lang="en-US"/>
        </a:p>
      </dgm:t>
    </dgm:pt>
    <dgm:pt modelId="{0A7A2836-8889-4840-86CC-BD4F1E36937D}" type="pres">
      <dgm:prSet presAssocID="{88541A07-F16E-4F6E-8484-1FE85E56BDE9}" presName="level" presStyleLbl="node1" presStyleIdx="3" presStyleCnt="6">
        <dgm:presLayoutVars>
          <dgm:chMax val="1"/>
          <dgm:bulletEnabled val="1"/>
        </dgm:presLayoutVars>
      </dgm:prSet>
      <dgm:spPr/>
      <dgm:t>
        <a:bodyPr/>
        <a:lstStyle/>
        <a:p>
          <a:endParaRPr lang="en-US"/>
        </a:p>
      </dgm:t>
    </dgm:pt>
    <dgm:pt modelId="{C1F19AC8-8AD2-45B1-AC6F-BDBBB8943B80}" type="pres">
      <dgm:prSet presAssocID="{88541A07-F16E-4F6E-8484-1FE85E56BDE9}" presName="levelTx" presStyleLbl="revTx" presStyleIdx="0" presStyleCnt="0">
        <dgm:presLayoutVars>
          <dgm:chMax val="1"/>
          <dgm:bulletEnabled val="1"/>
        </dgm:presLayoutVars>
      </dgm:prSet>
      <dgm:spPr/>
      <dgm:t>
        <a:bodyPr/>
        <a:lstStyle/>
        <a:p>
          <a:endParaRPr lang="en-US"/>
        </a:p>
      </dgm:t>
    </dgm:pt>
    <dgm:pt modelId="{38DE13A5-CDCF-49A9-86B3-F2AE1B575C1F}" type="pres">
      <dgm:prSet presAssocID="{8A6597C6-D0A4-4B2C-BF25-79AA4A5B91BA}" presName="Name8" presStyleCnt="0"/>
      <dgm:spPr/>
    </dgm:pt>
    <dgm:pt modelId="{883890E9-DA30-4E20-A3CE-F8239DBF759C}" type="pres">
      <dgm:prSet presAssocID="{8A6597C6-D0A4-4B2C-BF25-79AA4A5B91BA}" presName="acctBkgd" presStyleLbl="alignAcc1" presStyleIdx="4" presStyleCnt="6"/>
      <dgm:spPr/>
      <dgm:t>
        <a:bodyPr/>
        <a:lstStyle/>
        <a:p>
          <a:endParaRPr lang="en-US"/>
        </a:p>
      </dgm:t>
    </dgm:pt>
    <dgm:pt modelId="{7014960B-BC5E-4251-B619-BF41C6DCB328}" type="pres">
      <dgm:prSet presAssocID="{8A6597C6-D0A4-4B2C-BF25-79AA4A5B91BA}" presName="acctTx" presStyleLbl="alignAcc1" presStyleIdx="4" presStyleCnt="6">
        <dgm:presLayoutVars>
          <dgm:bulletEnabled val="1"/>
        </dgm:presLayoutVars>
      </dgm:prSet>
      <dgm:spPr/>
      <dgm:t>
        <a:bodyPr/>
        <a:lstStyle/>
        <a:p>
          <a:endParaRPr lang="en-US"/>
        </a:p>
      </dgm:t>
    </dgm:pt>
    <dgm:pt modelId="{CC876CE1-49E6-4FB3-BBBC-A97842579295}" type="pres">
      <dgm:prSet presAssocID="{8A6597C6-D0A4-4B2C-BF25-79AA4A5B91BA}" presName="level" presStyleLbl="node1" presStyleIdx="4" presStyleCnt="6" custLinFactNeighborX="1534" custLinFactNeighborY="1078">
        <dgm:presLayoutVars>
          <dgm:chMax val="1"/>
          <dgm:bulletEnabled val="1"/>
        </dgm:presLayoutVars>
      </dgm:prSet>
      <dgm:spPr/>
      <dgm:t>
        <a:bodyPr/>
        <a:lstStyle/>
        <a:p>
          <a:endParaRPr lang="en-US"/>
        </a:p>
      </dgm:t>
    </dgm:pt>
    <dgm:pt modelId="{3289D5A5-3558-4961-8C2B-4E9F5D4D1CEC}" type="pres">
      <dgm:prSet presAssocID="{8A6597C6-D0A4-4B2C-BF25-79AA4A5B91BA}" presName="levelTx" presStyleLbl="revTx" presStyleIdx="0" presStyleCnt="0">
        <dgm:presLayoutVars>
          <dgm:chMax val="1"/>
          <dgm:bulletEnabled val="1"/>
        </dgm:presLayoutVars>
      </dgm:prSet>
      <dgm:spPr/>
      <dgm:t>
        <a:bodyPr/>
        <a:lstStyle/>
        <a:p>
          <a:endParaRPr lang="en-US"/>
        </a:p>
      </dgm:t>
    </dgm:pt>
    <dgm:pt modelId="{598E5C4F-8830-4F9E-B367-BCC80D167771}" type="pres">
      <dgm:prSet presAssocID="{415307A2-EF6C-4AAE-9F62-DE3A07F05EE4}" presName="Name8" presStyleCnt="0"/>
      <dgm:spPr/>
    </dgm:pt>
    <dgm:pt modelId="{E83579FA-CCA1-4DCC-831E-AAFF0E1EF040}" type="pres">
      <dgm:prSet presAssocID="{415307A2-EF6C-4AAE-9F62-DE3A07F05EE4}" presName="acctBkgd" presStyleLbl="alignAcc1" presStyleIdx="5" presStyleCnt="6"/>
      <dgm:spPr/>
      <dgm:t>
        <a:bodyPr/>
        <a:lstStyle/>
        <a:p>
          <a:endParaRPr lang="en-US"/>
        </a:p>
      </dgm:t>
    </dgm:pt>
    <dgm:pt modelId="{C4B7B518-223D-4C75-8DBB-8D6A60A5CE9F}" type="pres">
      <dgm:prSet presAssocID="{415307A2-EF6C-4AAE-9F62-DE3A07F05EE4}" presName="acctTx" presStyleLbl="alignAcc1" presStyleIdx="5" presStyleCnt="6">
        <dgm:presLayoutVars>
          <dgm:bulletEnabled val="1"/>
        </dgm:presLayoutVars>
      </dgm:prSet>
      <dgm:spPr/>
      <dgm:t>
        <a:bodyPr/>
        <a:lstStyle/>
        <a:p>
          <a:endParaRPr lang="en-US"/>
        </a:p>
      </dgm:t>
    </dgm:pt>
    <dgm:pt modelId="{AFDA4F0F-B5B8-4F05-A06C-62508C9889E7}" type="pres">
      <dgm:prSet presAssocID="{415307A2-EF6C-4AAE-9F62-DE3A07F05EE4}" presName="level" presStyleLbl="node1" presStyleIdx="5" presStyleCnt="6">
        <dgm:presLayoutVars>
          <dgm:chMax val="1"/>
          <dgm:bulletEnabled val="1"/>
        </dgm:presLayoutVars>
      </dgm:prSet>
      <dgm:spPr/>
      <dgm:t>
        <a:bodyPr/>
        <a:lstStyle/>
        <a:p>
          <a:endParaRPr lang="en-US"/>
        </a:p>
      </dgm:t>
    </dgm:pt>
    <dgm:pt modelId="{12DD7516-86B2-432D-846D-C025B4916A90}" type="pres">
      <dgm:prSet presAssocID="{415307A2-EF6C-4AAE-9F62-DE3A07F05EE4}" presName="levelTx" presStyleLbl="revTx" presStyleIdx="0" presStyleCnt="0">
        <dgm:presLayoutVars>
          <dgm:chMax val="1"/>
          <dgm:bulletEnabled val="1"/>
        </dgm:presLayoutVars>
      </dgm:prSet>
      <dgm:spPr/>
      <dgm:t>
        <a:bodyPr/>
        <a:lstStyle/>
        <a:p>
          <a:endParaRPr lang="en-US"/>
        </a:p>
      </dgm:t>
    </dgm:pt>
  </dgm:ptLst>
  <dgm:cxnLst>
    <dgm:cxn modelId="{804DF987-CB70-461A-B141-12D4F8B9615C}" type="presOf" srcId="{20023B74-73AF-4B74-BD39-6736103F3F56}" destId="{01BEC1BE-FF94-4F68-95AA-2EA5EBFF1E09}" srcOrd="1" destOrd="0" presId="urn:microsoft.com/office/officeart/2005/8/layout/pyramid3"/>
    <dgm:cxn modelId="{BFE231A0-C659-44A6-811C-7CDF0A99B033}" srcId="{0511415A-1B05-448A-9A5B-7ADFDDFB7A76}" destId="{88541A07-F16E-4F6E-8484-1FE85E56BDE9}" srcOrd="3" destOrd="0" parTransId="{4F2A1A0A-0C32-41CE-B931-44E05FB7F9ED}" sibTransId="{E9592997-2940-4AEA-B9A1-90C112262FB0}"/>
    <dgm:cxn modelId="{8A5E52A5-11B2-42AB-9F62-1ED722B76029}" srcId="{0511415A-1B05-448A-9A5B-7ADFDDFB7A76}" destId="{415307A2-EF6C-4AAE-9F62-DE3A07F05EE4}" srcOrd="5" destOrd="0" parTransId="{4F3F9BDE-5FAF-4C3C-9EBF-E589CA20BB27}" sibTransId="{2ADA1303-87B5-45FA-B14D-08C8B8FEEFC3}"/>
    <dgm:cxn modelId="{5425D002-609C-4975-9244-D07BF4D6A205}" srcId="{802AE8B3-32E9-46BE-9EC5-EF3273B91C9C}" destId="{778CF097-8768-4DB2-93B0-FF56018FCABB}" srcOrd="0" destOrd="0" parTransId="{F81032A7-5A68-4F84-98DB-947099F02C49}" sibTransId="{C825B176-87E8-4273-9968-98E70FD3197B}"/>
    <dgm:cxn modelId="{02FAE99B-81B9-49B0-952A-6B3231AB26D3}" type="presOf" srcId="{8A6597C6-D0A4-4B2C-BF25-79AA4A5B91BA}" destId="{3289D5A5-3558-4961-8C2B-4E9F5D4D1CEC}" srcOrd="1" destOrd="0" presId="urn:microsoft.com/office/officeart/2005/8/layout/pyramid3"/>
    <dgm:cxn modelId="{78F67C46-DBDE-43B2-8F68-8A986067F27F}" type="presOf" srcId="{778CF097-8768-4DB2-93B0-FF56018FCABB}" destId="{1BC8E8EC-0BEA-4624-A578-E375750AAAFA}" srcOrd="0" destOrd="0" presId="urn:microsoft.com/office/officeart/2005/8/layout/pyramid3"/>
    <dgm:cxn modelId="{EBA52B3C-F1E1-46E2-8034-769C4B3E5DC9}" type="presOf" srcId="{802AE8B3-32E9-46BE-9EC5-EF3273B91C9C}" destId="{9282DD9C-89D5-4D83-AA6F-B4508A48F4E4}" srcOrd="1" destOrd="0" presId="urn:microsoft.com/office/officeart/2005/8/layout/pyramid3"/>
    <dgm:cxn modelId="{93061DA4-16C0-4279-869A-EAA0E59B7A54}" type="presOf" srcId="{0511415A-1B05-448A-9A5B-7ADFDDFB7A76}" destId="{44C1EA04-A136-4936-AB46-84B7286C16B7}" srcOrd="0" destOrd="0" presId="urn:microsoft.com/office/officeart/2005/8/layout/pyramid3"/>
    <dgm:cxn modelId="{74D9C5C3-D01A-4E5B-943E-5C9C1FF09F8B}" type="presOf" srcId="{88541A07-F16E-4F6E-8484-1FE85E56BDE9}" destId="{0A7A2836-8889-4840-86CC-BD4F1E36937D}" srcOrd="0" destOrd="0" presId="urn:microsoft.com/office/officeart/2005/8/layout/pyramid3"/>
    <dgm:cxn modelId="{5C2221E5-28B7-46DD-BEDC-2BE942D2D91C}" type="presOf" srcId="{88541A07-F16E-4F6E-8484-1FE85E56BDE9}" destId="{C1F19AC8-8AD2-45B1-AC6F-BDBBB8943B80}" srcOrd="1" destOrd="0" presId="urn:microsoft.com/office/officeart/2005/8/layout/pyramid3"/>
    <dgm:cxn modelId="{6DE4AB4C-3807-45B2-B97F-BAC9749935FA}" type="presOf" srcId="{BF7FEE0C-42AD-4D43-848B-DADA1418C9E2}" destId="{E10C2D91-6653-466A-A051-7D17D03DAFDF}" srcOrd="0" destOrd="0" presId="urn:microsoft.com/office/officeart/2005/8/layout/pyramid3"/>
    <dgm:cxn modelId="{8B8E2412-408E-4C5B-8FC2-CB9D64B851D3}" type="presOf" srcId="{F4F32F03-C2AF-4B02-8D6A-D5C9A7065F04}" destId="{7014960B-BC5E-4251-B619-BF41C6DCB328}" srcOrd="1" destOrd="0" presId="urn:microsoft.com/office/officeart/2005/8/layout/pyramid3"/>
    <dgm:cxn modelId="{9E30F2ED-53D1-49FB-A115-815F7BBE06EF}" type="presOf" srcId="{9A52EF0F-D7A2-4F63-8AC9-E90CCEBBA8A9}" destId="{64FF5197-A4DC-4002-BA7F-7213CC9384B3}" srcOrd="0" destOrd="0" presId="urn:microsoft.com/office/officeart/2005/8/layout/pyramid3"/>
    <dgm:cxn modelId="{90B07F62-74F2-41D2-9923-7F8D6912F9B1}" srcId="{0511415A-1B05-448A-9A5B-7ADFDDFB7A76}" destId="{8A6597C6-D0A4-4B2C-BF25-79AA4A5B91BA}" srcOrd="4" destOrd="0" parTransId="{E88A9C9B-2163-41B7-B66E-B20DD666305C}" sibTransId="{57B50BFD-BA05-4535-AF3D-DDF1C8A04E29}"/>
    <dgm:cxn modelId="{74EF797D-241F-4C4F-96BD-B30554648C86}" type="presOf" srcId="{802AE8B3-32E9-46BE-9EC5-EF3273B91C9C}" destId="{975ECE38-8F19-4005-B399-D376E9863B2A}" srcOrd="0" destOrd="0" presId="urn:microsoft.com/office/officeart/2005/8/layout/pyramid3"/>
    <dgm:cxn modelId="{B8ABF75C-37EC-47C3-B442-3B2856E9FDC8}" srcId="{415307A2-EF6C-4AAE-9F62-DE3A07F05EE4}" destId="{A9E0923B-0716-4F04-AA40-628FE9D39148}" srcOrd="0" destOrd="0" parTransId="{21AC3F4E-AEDD-4759-86B6-2DB670B3C111}" sibTransId="{5D20769C-B394-44AB-B899-08D335C72775}"/>
    <dgm:cxn modelId="{D35D1313-25F5-437A-B07E-87D527F08EF6}" srcId="{8A6597C6-D0A4-4B2C-BF25-79AA4A5B91BA}" destId="{F4F32F03-C2AF-4B02-8D6A-D5C9A7065F04}" srcOrd="0" destOrd="0" parTransId="{8B3BC580-2E81-4443-A30E-9A16ED1E3545}" sibTransId="{71E88B37-053C-4DBB-AE3E-FE8418FBC2AB}"/>
    <dgm:cxn modelId="{09E375B2-3791-473F-B05F-632162AA072A}" srcId="{0511415A-1B05-448A-9A5B-7ADFDDFB7A76}" destId="{D6555642-3FAE-4355-9BF2-33F3282C4F8A}" srcOrd="1" destOrd="0" parTransId="{710E3B48-1C89-4388-A1BF-6A2CE33383A6}" sibTransId="{31CE18CE-C090-4077-B4DF-8FAC58D920ED}"/>
    <dgm:cxn modelId="{BBB67DEF-695D-4E0E-9684-6402345CE87C}" srcId="{0511415A-1B05-448A-9A5B-7ADFDDFB7A76}" destId="{20023B74-73AF-4B74-BD39-6736103F3F56}" srcOrd="2" destOrd="0" parTransId="{EC937449-3A5F-42C8-80DE-65705ADC24AE}" sibTransId="{A2AD78F3-176D-4B29-9828-145897FCBBF1}"/>
    <dgm:cxn modelId="{CBB76E72-5E1F-4695-97DC-6F475B001010}" type="presOf" srcId="{778CF097-8768-4DB2-93B0-FF56018FCABB}" destId="{9DBE5917-A5A3-4C98-A01B-4E21F16C03B9}" srcOrd="1" destOrd="0" presId="urn:microsoft.com/office/officeart/2005/8/layout/pyramid3"/>
    <dgm:cxn modelId="{CD483E05-5435-4745-9567-835170EA3448}" srcId="{20023B74-73AF-4B74-BD39-6736103F3F56}" destId="{B11FCC4C-56E3-4BCE-A171-36024B94CD78}" srcOrd="0" destOrd="0" parTransId="{DA27467D-1C4E-400D-8278-6960E3554775}" sibTransId="{9FDFA21B-F33C-4F7E-A390-282D17B2FB59}"/>
    <dgm:cxn modelId="{0C2BCBE8-FF6C-49CE-981E-3C1B1765C7D2}" type="presOf" srcId="{F4F32F03-C2AF-4B02-8D6A-D5C9A7065F04}" destId="{883890E9-DA30-4E20-A3CE-F8239DBF759C}" srcOrd="0" destOrd="0" presId="urn:microsoft.com/office/officeart/2005/8/layout/pyramid3"/>
    <dgm:cxn modelId="{EF54A055-529D-4E35-8F13-60895EC25004}" type="presOf" srcId="{D6555642-3FAE-4355-9BF2-33F3282C4F8A}" destId="{891CBDF5-7332-42A4-BB72-62D092CC707D}" srcOrd="1" destOrd="0" presId="urn:microsoft.com/office/officeart/2005/8/layout/pyramid3"/>
    <dgm:cxn modelId="{E754BB9F-C278-497E-A289-117D8B53F78C}" type="presOf" srcId="{B11FCC4C-56E3-4BCE-A171-36024B94CD78}" destId="{6F2C41A5-95A6-4F9F-92DC-08DBC0872C2A}" srcOrd="1" destOrd="0" presId="urn:microsoft.com/office/officeart/2005/8/layout/pyramid3"/>
    <dgm:cxn modelId="{E10BFAB6-0B6F-4714-AA51-603B8B91FE5D}" type="presOf" srcId="{A9E0923B-0716-4F04-AA40-628FE9D39148}" destId="{C4B7B518-223D-4C75-8DBB-8D6A60A5CE9F}" srcOrd="1" destOrd="0" presId="urn:microsoft.com/office/officeart/2005/8/layout/pyramid3"/>
    <dgm:cxn modelId="{3DFE1FDA-7B0D-4A1C-8907-35F51EE2026E}" type="presOf" srcId="{415307A2-EF6C-4AAE-9F62-DE3A07F05EE4}" destId="{12DD7516-86B2-432D-846D-C025B4916A90}" srcOrd="1" destOrd="0" presId="urn:microsoft.com/office/officeart/2005/8/layout/pyramid3"/>
    <dgm:cxn modelId="{5C1E9FD1-ED73-4258-BF97-8B1F6CE71F24}" type="presOf" srcId="{BF7FEE0C-42AD-4D43-848B-DADA1418C9E2}" destId="{D586C28F-1632-41C1-B958-A8516919ADE7}" srcOrd="1" destOrd="0" presId="urn:microsoft.com/office/officeart/2005/8/layout/pyramid3"/>
    <dgm:cxn modelId="{CF70C992-CFB5-4032-8C41-6AE5B5B2027B}" type="presOf" srcId="{A9E0923B-0716-4F04-AA40-628FE9D39148}" destId="{E83579FA-CCA1-4DCC-831E-AAFF0E1EF040}" srcOrd="0" destOrd="0" presId="urn:microsoft.com/office/officeart/2005/8/layout/pyramid3"/>
    <dgm:cxn modelId="{6AFE96CE-29BC-4E9C-ACF3-DBED909F7B2A}" type="presOf" srcId="{8A6597C6-D0A4-4B2C-BF25-79AA4A5B91BA}" destId="{CC876CE1-49E6-4FB3-BBBC-A97842579295}" srcOrd="0" destOrd="0" presId="urn:microsoft.com/office/officeart/2005/8/layout/pyramid3"/>
    <dgm:cxn modelId="{C0088F5D-54E5-4B82-B282-5427A19DF4A0}" type="presOf" srcId="{415307A2-EF6C-4AAE-9F62-DE3A07F05EE4}" destId="{AFDA4F0F-B5B8-4F05-A06C-62508C9889E7}" srcOrd="0" destOrd="0" presId="urn:microsoft.com/office/officeart/2005/8/layout/pyramid3"/>
    <dgm:cxn modelId="{BF3F797F-1F53-4B5A-B82B-79AA3D4483F6}" type="presOf" srcId="{20023B74-73AF-4B74-BD39-6736103F3F56}" destId="{4855D552-CA60-4742-8B00-DA013B2F41CF}" srcOrd="0" destOrd="0" presId="urn:microsoft.com/office/officeart/2005/8/layout/pyramid3"/>
    <dgm:cxn modelId="{912461B3-2A33-428D-95EF-22D3DDFCC353}" srcId="{D6555642-3FAE-4355-9BF2-33F3282C4F8A}" destId="{BF7FEE0C-42AD-4D43-848B-DADA1418C9E2}" srcOrd="0" destOrd="0" parTransId="{A57B3F22-0743-4734-9B7B-F49ADF66D4AB}" sibTransId="{11A08D00-4E31-4103-9C4C-208BA7A27191}"/>
    <dgm:cxn modelId="{3957B9A6-8326-4B60-8282-F0B17CE474E9}" srcId="{88541A07-F16E-4F6E-8484-1FE85E56BDE9}" destId="{9A52EF0F-D7A2-4F63-8AC9-E90CCEBBA8A9}" srcOrd="0" destOrd="0" parTransId="{65F5A3BC-0383-46B1-A3D0-0565E0047403}" sibTransId="{A6E5B5F9-276F-4B9D-8347-1FFD111BB3B1}"/>
    <dgm:cxn modelId="{A403B63F-7AAB-4EE8-9565-3BB56593E3BD}" type="presOf" srcId="{9A52EF0F-D7A2-4F63-8AC9-E90CCEBBA8A9}" destId="{5D3DD7BB-24E6-4778-B30E-BD878FC5D8DA}" srcOrd="1" destOrd="0" presId="urn:microsoft.com/office/officeart/2005/8/layout/pyramid3"/>
    <dgm:cxn modelId="{1E99ACB8-EF2E-497A-BFF3-05096111E5D8}" type="presOf" srcId="{B11FCC4C-56E3-4BCE-A171-36024B94CD78}" destId="{A6F1466E-A0C9-48CA-ABF8-27D99B0A6CC7}" srcOrd="0" destOrd="0" presId="urn:microsoft.com/office/officeart/2005/8/layout/pyramid3"/>
    <dgm:cxn modelId="{11FB909A-3D82-40C8-AA03-E0A2B8C6FA5D}" srcId="{0511415A-1B05-448A-9A5B-7ADFDDFB7A76}" destId="{802AE8B3-32E9-46BE-9EC5-EF3273B91C9C}" srcOrd="0" destOrd="0" parTransId="{3B9F6C6F-816B-4C32-A279-95D8F711D1CC}" sibTransId="{E40E6266-F3F7-43B0-939E-3D8857E3F252}"/>
    <dgm:cxn modelId="{3BED999C-F9CD-48E5-A6F0-B86BF64830E7}" type="presOf" srcId="{D6555642-3FAE-4355-9BF2-33F3282C4F8A}" destId="{E9B879B4-8FA1-42A2-A4C2-299DD3BB45A3}" srcOrd="0" destOrd="0" presId="urn:microsoft.com/office/officeart/2005/8/layout/pyramid3"/>
    <dgm:cxn modelId="{22413B03-44CD-4F86-8A59-889BE8160CEB}" type="presParOf" srcId="{44C1EA04-A136-4936-AB46-84B7286C16B7}" destId="{C87AA2DB-B5B0-4D1F-9898-670B6438390C}" srcOrd="0" destOrd="0" presId="urn:microsoft.com/office/officeart/2005/8/layout/pyramid3"/>
    <dgm:cxn modelId="{1533C76D-E05E-4880-8F44-466459529F06}" type="presParOf" srcId="{C87AA2DB-B5B0-4D1F-9898-670B6438390C}" destId="{1BC8E8EC-0BEA-4624-A578-E375750AAAFA}" srcOrd="0" destOrd="0" presId="urn:microsoft.com/office/officeart/2005/8/layout/pyramid3"/>
    <dgm:cxn modelId="{9463787D-909D-4059-B835-7466131CCFE3}" type="presParOf" srcId="{C87AA2DB-B5B0-4D1F-9898-670B6438390C}" destId="{9DBE5917-A5A3-4C98-A01B-4E21F16C03B9}" srcOrd="1" destOrd="0" presId="urn:microsoft.com/office/officeart/2005/8/layout/pyramid3"/>
    <dgm:cxn modelId="{626A008B-FCB8-4F21-82D2-B5719D7C551B}" type="presParOf" srcId="{C87AA2DB-B5B0-4D1F-9898-670B6438390C}" destId="{975ECE38-8F19-4005-B399-D376E9863B2A}" srcOrd="2" destOrd="0" presId="urn:microsoft.com/office/officeart/2005/8/layout/pyramid3"/>
    <dgm:cxn modelId="{AE70F8E8-3A76-44F1-8768-969E9F06D12B}" type="presParOf" srcId="{C87AA2DB-B5B0-4D1F-9898-670B6438390C}" destId="{9282DD9C-89D5-4D83-AA6F-B4508A48F4E4}" srcOrd="3" destOrd="0" presId="urn:microsoft.com/office/officeart/2005/8/layout/pyramid3"/>
    <dgm:cxn modelId="{D2C6E3A5-4F0E-411B-AFF5-F107D7413F66}" type="presParOf" srcId="{44C1EA04-A136-4936-AB46-84B7286C16B7}" destId="{FE79D8F5-A6A2-470B-972B-206DE67A7F17}" srcOrd="1" destOrd="0" presId="urn:microsoft.com/office/officeart/2005/8/layout/pyramid3"/>
    <dgm:cxn modelId="{C5807CC2-571F-4645-88E5-F51C10EBB9CA}" type="presParOf" srcId="{FE79D8F5-A6A2-470B-972B-206DE67A7F17}" destId="{E10C2D91-6653-466A-A051-7D17D03DAFDF}" srcOrd="0" destOrd="0" presId="urn:microsoft.com/office/officeart/2005/8/layout/pyramid3"/>
    <dgm:cxn modelId="{D0E79C51-66B5-4982-AC4A-6664F9F79F25}" type="presParOf" srcId="{FE79D8F5-A6A2-470B-972B-206DE67A7F17}" destId="{D586C28F-1632-41C1-B958-A8516919ADE7}" srcOrd="1" destOrd="0" presId="urn:microsoft.com/office/officeart/2005/8/layout/pyramid3"/>
    <dgm:cxn modelId="{81A8C66C-6649-42DB-AB45-1D26EA91BF66}" type="presParOf" srcId="{FE79D8F5-A6A2-470B-972B-206DE67A7F17}" destId="{E9B879B4-8FA1-42A2-A4C2-299DD3BB45A3}" srcOrd="2" destOrd="0" presId="urn:microsoft.com/office/officeart/2005/8/layout/pyramid3"/>
    <dgm:cxn modelId="{3F257CB2-A22F-4942-BDBD-DE2B11D86999}" type="presParOf" srcId="{FE79D8F5-A6A2-470B-972B-206DE67A7F17}" destId="{891CBDF5-7332-42A4-BB72-62D092CC707D}" srcOrd="3" destOrd="0" presId="urn:microsoft.com/office/officeart/2005/8/layout/pyramid3"/>
    <dgm:cxn modelId="{5FEAF4DE-AC12-4E8E-A723-7578DD18F419}" type="presParOf" srcId="{44C1EA04-A136-4936-AB46-84B7286C16B7}" destId="{4D32FA21-FF59-4E1B-9E91-C99DB8BB6C56}" srcOrd="2" destOrd="0" presId="urn:microsoft.com/office/officeart/2005/8/layout/pyramid3"/>
    <dgm:cxn modelId="{88B1FD79-485D-4D07-90B6-6DAD2C683668}" type="presParOf" srcId="{4D32FA21-FF59-4E1B-9E91-C99DB8BB6C56}" destId="{A6F1466E-A0C9-48CA-ABF8-27D99B0A6CC7}" srcOrd="0" destOrd="0" presId="urn:microsoft.com/office/officeart/2005/8/layout/pyramid3"/>
    <dgm:cxn modelId="{C7C03595-C9A4-4F13-90D7-4BB522495239}" type="presParOf" srcId="{4D32FA21-FF59-4E1B-9E91-C99DB8BB6C56}" destId="{6F2C41A5-95A6-4F9F-92DC-08DBC0872C2A}" srcOrd="1" destOrd="0" presId="urn:microsoft.com/office/officeart/2005/8/layout/pyramid3"/>
    <dgm:cxn modelId="{E7C29CC3-96A5-485F-8B9C-C2084D6E7D79}" type="presParOf" srcId="{4D32FA21-FF59-4E1B-9E91-C99DB8BB6C56}" destId="{4855D552-CA60-4742-8B00-DA013B2F41CF}" srcOrd="2" destOrd="0" presId="urn:microsoft.com/office/officeart/2005/8/layout/pyramid3"/>
    <dgm:cxn modelId="{281697F7-D057-4B87-B23E-65863FBB8756}" type="presParOf" srcId="{4D32FA21-FF59-4E1B-9E91-C99DB8BB6C56}" destId="{01BEC1BE-FF94-4F68-95AA-2EA5EBFF1E09}" srcOrd="3" destOrd="0" presId="urn:microsoft.com/office/officeart/2005/8/layout/pyramid3"/>
    <dgm:cxn modelId="{198BA219-81B8-44C1-AC9D-6A5E61014647}" type="presParOf" srcId="{44C1EA04-A136-4936-AB46-84B7286C16B7}" destId="{548963F2-1A12-46B5-92B7-6ED5DEF85777}" srcOrd="3" destOrd="0" presId="urn:microsoft.com/office/officeart/2005/8/layout/pyramid3"/>
    <dgm:cxn modelId="{9A62B6A3-E9AE-449C-AED1-969E38B8232F}" type="presParOf" srcId="{548963F2-1A12-46B5-92B7-6ED5DEF85777}" destId="{64FF5197-A4DC-4002-BA7F-7213CC9384B3}" srcOrd="0" destOrd="0" presId="urn:microsoft.com/office/officeart/2005/8/layout/pyramid3"/>
    <dgm:cxn modelId="{0533244F-02FE-45DC-85E9-C4CB84F04ABB}" type="presParOf" srcId="{548963F2-1A12-46B5-92B7-6ED5DEF85777}" destId="{5D3DD7BB-24E6-4778-B30E-BD878FC5D8DA}" srcOrd="1" destOrd="0" presId="urn:microsoft.com/office/officeart/2005/8/layout/pyramid3"/>
    <dgm:cxn modelId="{91AA688D-D4A7-4023-BC98-80FCDF8B32F6}" type="presParOf" srcId="{548963F2-1A12-46B5-92B7-6ED5DEF85777}" destId="{0A7A2836-8889-4840-86CC-BD4F1E36937D}" srcOrd="2" destOrd="0" presId="urn:microsoft.com/office/officeart/2005/8/layout/pyramid3"/>
    <dgm:cxn modelId="{FADEDA3C-61C2-4E48-85B7-2BF8C9C677FF}" type="presParOf" srcId="{548963F2-1A12-46B5-92B7-6ED5DEF85777}" destId="{C1F19AC8-8AD2-45B1-AC6F-BDBBB8943B80}" srcOrd="3" destOrd="0" presId="urn:microsoft.com/office/officeart/2005/8/layout/pyramid3"/>
    <dgm:cxn modelId="{47986222-108C-4F29-85E6-1FDA648C1868}" type="presParOf" srcId="{44C1EA04-A136-4936-AB46-84B7286C16B7}" destId="{38DE13A5-CDCF-49A9-86B3-F2AE1B575C1F}" srcOrd="4" destOrd="0" presId="urn:microsoft.com/office/officeart/2005/8/layout/pyramid3"/>
    <dgm:cxn modelId="{6EFBCFB5-EC99-4678-BBE8-2E9816A18FAD}" type="presParOf" srcId="{38DE13A5-CDCF-49A9-86B3-F2AE1B575C1F}" destId="{883890E9-DA30-4E20-A3CE-F8239DBF759C}" srcOrd="0" destOrd="0" presId="urn:microsoft.com/office/officeart/2005/8/layout/pyramid3"/>
    <dgm:cxn modelId="{2367F307-9910-4E1C-8E31-4059F54A475A}" type="presParOf" srcId="{38DE13A5-CDCF-49A9-86B3-F2AE1B575C1F}" destId="{7014960B-BC5E-4251-B619-BF41C6DCB328}" srcOrd="1" destOrd="0" presId="urn:microsoft.com/office/officeart/2005/8/layout/pyramid3"/>
    <dgm:cxn modelId="{84FB6F97-9593-4CB0-913E-78A0F5ABBFEA}" type="presParOf" srcId="{38DE13A5-CDCF-49A9-86B3-F2AE1B575C1F}" destId="{CC876CE1-49E6-4FB3-BBBC-A97842579295}" srcOrd="2" destOrd="0" presId="urn:microsoft.com/office/officeart/2005/8/layout/pyramid3"/>
    <dgm:cxn modelId="{BB84E0EA-E57A-443B-B922-73E997C4C0E0}" type="presParOf" srcId="{38DE13A5-CDCF-49A9-86B3-F2AE1B575C1F}" destId="{3289D5A5-3558-4961-8C2B-4E9F5D4D1CEC}" srcOrd="3" destOrd="0" presId="urn:microsoft.com/office/officeart/2005/8/layout/pyramid3"/>
    <dgm:cxn modelId="{B833C847-C5A4-46F8-8B50-6541E26D0CEE}" type="presParOf" srcId="{44C1EA04-A136-4936-AB46-84B7286C16B7}" destId="{598E5C4F-8830-4F9E-B367-BCC80D167771}" srcOrd="5" destOrd="0" presId="urn:microsoft.com/office/officeart/2005/8/layout/pyramid3"/>
    <dgm:cxn modelId="{19235ED0-6CCE-456C-88A2-B12B4812349B}" type="presParOf" srcId="{598E5C4F-8830-4F9E-B367-BCC80D167771}" destId="{E83579FA-CCA1-4DCC-831E-AAFF0E1EF040}" srcOrd="0" destOrd="0" presId="urn:microsoft.com/office/officeart/2005/8/layout/pyramid3"/>
    <dgm:cxn modelId="{A59A6995-16D7-4C1F-87A3-3530C87279A3}" type="presParOf" srcId="{598E5C4F-8830-4F9E-B367-BCC80D167771}" destId="{C4B7B518-223D-4C75-8DBB-8D6A60A5CE9F}" srcOrd="1" destOrd="0" presId="urn:microsoft.com/office/officeart/2005/8/layout/pyramid3"/>
    <dgm:cxn modelId="{3DC21627-722D-4E91-89A5-B0B2F6B2B16C}" type="presParOf" srcId="{598E5C4F-8830-4F9E-B367-BCC80D167771}" destId="{AFDA4F0F-B5B8-4F05-A06C-62508C9889E7}" srcOrd="2" destOrd="0" presId="urn:microsoft.com/office/officeart/2005/8/layout/pyramid3"/>
    <dgm:cxn modelId="{61672408-D3AB-4C68-A9E5-C2223C418BCA}" type="presParOf" srcId="{598E5C4F-8830-4F9E-B367-BCC80D167771}" destId="{12DD7516-86B2-432D-846D-C025B4916A90}" srcOrd="3"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E2DC14B7-D79C-F54E-ADE3-2E9C43FAE332}" type="datetimeFigureOut">
              <a:rPr lang="en-US" smtClean="0"/>
              <a:pPr/>
              <a:t>8/22/2014</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D56BFF56-74E3-444D-AE33-0B98A4718189}" type="slidenum">
              <a:rPr lang="en-US" smtClean="0"/>
              <a:pPr/>
              <a:t>‹#›</a:t>
            </a:fld>
            <a:endParaRPr lang="en-US" dirty="0"/>
          </a:p>
        </p:txBody>
      </p:sp>
    </p:spTree>
    <p:extLst>
      <p:ext uri="{BB962C8B-B14F-4D97-AF65-F5344CB8AC3E}">
        <p14:creationId xmlns:p14="http://schemas.microsoft.com/office/powerpoint/2010/main" val="1490358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BE62EA7-2F73-4360-94FC-11890D9EACD5}" type="datetimeFigureOut">
              <a:rPr lang="en-US" smtClean="0"/>
              <a:pPr/>
              <a:t>8/22/2014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F31F3FC-A521-433E-B23C-C3C4F1397B37}" type="slidenum">
              <a:rPr lang="en-US" smtClean="0"/>
              <a:pPr/>
              <a:t>‹#›</a:t>
            </a:fld>
            <a:endParaRPr lang="en-US" dirty="0"/>
          </a:p>
        </p:txBody>
      </p:sp>
    </p:spTree>
    <p:extLst>
      <p:ext uri="{BB962C8B-B14F-4D97-AF65-F5344CB8AC3E}">
        <p14:creationId xmlns:p14="http://schemas.microsoft.com/office/powerpoint/2010/main" val="241888849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marL="290481" lvl="2" indent="-179368">
              <a:lnSpc>
                <a:spcPct val="90000"/>
              </a:lnSpc>
              <a:spcBef>
                <a:spcPct val="20000"/>
              </a:spcBef>
              <a:spcAft>
                <a:spcPts val="400"/>
              </a:spcAft>
            </a:pPr>
            <a:r>
              <a:rPr lang="en-US" sz="1600" dirty="0">
                <a:latin typeface="Arial Narrow" pitchFamily="34" charset="0"/>
                <a:ea typeface="ＭＳ Ｐゴシック" pitchFamily="-109" charset="-128"/>
              </a:rPr>
              <a:t>In 1967: productivity per employee in large establishments was 26 percent higher than productivity in small establishments</a:t>
            </a:r>
          </a:p>
          <a:p>
            <a:pPr marL="290481" lvl="2" indent="-179368">
              <a:lnSpc>
                <a:spcPct val="90000"/>
              </a:lnSpc>
              <a:spcBef>
                <a:spcPct val="20000"/>
              </a:spcBef>
              <a:spcAft>
                <a:spcPts val="400"/>
              </a:spcAft>
            </a:pPr>
            <a:r>
              <a:rPr lang="en-US" sz="1600" dirty="0">
                <a:latin typeface="Arial Narrow" pitchFamily="34" charset="0"/>
                <a:ea typeface="ＭＳ Ｐゴシック" pitchFamily="-109" charset="-128"/>
              </a:rPr>
              <a:t>In 2002: productivity per employee increased to 69 percent higher</a:t>
            </a:r>
          </a:p>
          <a:p>
            <a:endParaRPr lang="en-US" dirty="0" smtClean="0">
              <a:ea typeface="ＭＳ Ｐゴシック" pitchFamily="-109" charset="-128"/>
            </a:endParaRPr>
          </a:p>
        </p:txBody>
      </p:sp>
      <p:sp>
        <p:nvSpPr>
          <p:cNvPr id="61444" name="Slide Number Placeholder 3"/>
          <p:cNvSpPr>
            <a:spLocks noGrp="1"/>
          </p:cNvSpPr>
          <p:nvPr>
            <p:ph type="sldNum" sz="quarter" idx="5"/>
          </p:nvPr>
        </p:nvSpPr>
        <p:spPr bwMode="auto">
          <a:noFill/>
          <a:ln>
            <a:miter lim="800000"/>
            <a:headEnd/>
            <a:tailEnd/>
          </a:ln>
        </p:spPr>
        <p:txBody>
          <a:bodyPr/>
          <a:lstStyle/>
          <a:p>
            <a:fld id="{3724BCE4-990A-4565-9714-473B6CAED089}" type="slidenum">
              <a:rPr lang="en-US" smtClean="0"/>
              <a:pPr/>
              <a:t>5</a:t>
            </a:fld>
            <a:endParaRPr lang="en-US" dirty="0" smtClean="0"/>
          </a:p>
        </p:txBody>
      </p:sp>
    </p:spTree>
    <p:extLst>
      <p:ext uri="{BB962C8B-B14F-4D97-AF65-F5344CB8AC3E}">
        <p14:creationId xmlns:p14="http://schemas.microsoft.com/office/powerpoint/2010/main" val="3447098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31F3FC-A521-433E-B23C-C3C4F1397B37}" type="slidenum">
              <a:rPr lang="en-US" smtClean="0"/>
              <a:pPr/>
              <a:t>8</a:t>
            </a:fld>
            <a:endParaRPr lang="en-US" dirty="0"/>
          </a:p>
        </p:txBody>
      </p:sp>
    </p:spTree>
    <p:extLst>
      <p:ext uri="{BB962C8B-B14F-4D97-AF65-F5344CB8AC3E}">
        <p14:creationId xmlns:p14="http://schemas.microsoft.com/office/powerpoint/2010/main" val="1600287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7108" name="Slide Number Placeholder 3"/>
          <p:cNvSpPr>
            <a:spLocks noGrp="1"/>
          </p:cNvSpPr>
          <p:nvPr>
            <p:ph type="sldNum" sz="quarter" idx="5"/>
          </p:nvPr>
        </p:nvSpPr>
        <p:spPr bwMode="auto">
          <a:noFill/>
          <a:ln>
            <a:miter lim="800000"/>
            <a:headEnd/>
            <a:tailEnd/>
          </a:ln>
        </p:spPr>
        <p:txBody>
          <a:bodyPr/>
          <a:lstStyle/>
          <a:p>
            <a:fld id="{3E06E1A6-C560-46F5-936A-C0EBF94510C2}" type="slidenum">
              <a:rPr lang="en-US">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4006947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08BE0C96-0467-4AC1-A3E1-5D0CC835B5D0}" type="slidenum">
              <a:rPr lang="en-US" smtClean="0"/>
              <a:pPr/>
              <a:t>15</a:t>
            </a:fld>
            <a:endParaRPr lang="en-US" dirty="0" smtClean="0"/>
          </a:p>
        </p:txBody>
      </p:sp>
      <p:sp>
        <p:nvSpPr>
          <p:cNvPr id="58371" name="Rectangle 2"/>
          <p:cNvSpPr>
            <a:spLocks noGrp="1" noRot="1" noChangeAspect="1" noChangeArrowheads="1" noTextEdit="1"/>
          </p:cNvSpPr>
          <p:nvPr>
            <p:ph type="sldImg"/>
          </p:nvPr>
        </p:nvSpPr>
        <p:spPr>
          <a:xfrm>
            <a:off x="1184275" y="698500"/>
            <a:ext cx="4646613" cy="3484563"/>
          </a:xfrm>
          <a:ln/>
        </p:spPr>
      </p:sp>
      <p:sp>
        <p:nvSpPr>
          <p:cNvPr id="58372" name="Rectangle 3"/>
          <p:cNvSpPr>
            <a:spLocks noGrp="1" noChangeArrowheads="1"/>
          </p:cNvSpPr>
          <p:nvPr>
            <p:ph type="body" idx="1"/>
          </p:nvPr>
        </p:nvSpPr>
        <p:spPr>
          <a:xfrm>
            <a:off x="701675" y="4416425"/>
            <a:ext cx="5607050" cy="4181475"/>
          </a:xfrm>
          <a:noFill/>
          <a:ln/>
        </p:spPr>
        <p:txBody>
          <a:bodyPr/>
          <a:lstStyle/>
          <a:p>
            <a:pPr eaLnBrk="1" hangingPunct="1"/>
            <a:endParaRPr lang="en-US" dirty="0" smtClean="0"/>
          </a:p>
        </p:txBody>
      </p:sp>
    </p:spTree>
    <p:extLst>
      <p:ext uri="{BB962C8B-B14F-4D97-AF65-F5344CB8AC3E}">
        <p14:creationId xmlns:p14="http://schemas.microsoft.com/office/powerpoint/2010/main" val="65529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823492" y="2708476"/>
            <a:ext cx="7634707" cy="2252103"/>
          </a:xfrm>
          <a:prstGeom prst="rect">
            <a:avLst/>
          </a:prstGeom>
        </p:spPr>
        <p:txBody>
          <a:bodyPr/>
          <a:lstStyle>
            <a:lvl1pPr algn="l">
              <a:defRPr/>
            </a:lvl1pPr>
          </a:lstStyle>
          <a:p>
            <a:r>
              <a:rPr lang="en-US" smtClean="0"/>
              <a:t>Click to edit Master title style</a:t>
            </a:r>
            <a:endParaRPr lang="en-US" dirty="0"/>
          </a:p>
        </p:txBody>
      </p:sp>
      <p:sp>
        <p:nvSpPr>
          <p:cNvPr id="9" name="Subtitle 2"/>
          <p:cNvSpPr>
            <a:spLocks noGrp="1"/>
          </p:cNvSpPr>
          <p:nvPr>
            <p:ph type="subTitle" idx="1"/>
          </p:nvPr>
        </p:nvSpPr>
        <p:spPr>
          <a:xfrm>
            <a:off x="823492" y="5168923"/>
            <a:ext cx="6287406" cy="762178"/>
          </a:xfrm>
          <a:prstGeom prst="rect">
            <a:avLst/>
          </a:prstGeo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88276" y="1535113"/>
            <a:ext cx="405346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788276" y="2174875"/>
            <a:ext cx="405346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841744" y="1535113"/>
            <a:ext cx="402817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841744" y="2174875"/>
            <a:ext cx="402817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endParaRPr>
              <a:solidFill>
                <a:prstClr val="black">
                  <a:tint val="75000"/>
                </a:prstClr>
              </a:solidFill>
            </a:endParaRPr>
          </a:p>
        </p:txBody>
      </p:sp>
      <p:sp>
        <p:nvSpPr>
          <p:cNvPr id="10" name="Slide Number Placeholder 16"/>
          <p:cNvSpPr>
            <a:spLocks noGrp="1"/>
          </p:cNvSpPr>
          <p:nvPr>
            <p:ph type="sldNum" sz="quarter" idx="12"/>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54164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endParaRPr>
              <a:solidFill>
                <a:prstClr val="black">
                  <a:tint val="75000"/>
                </a:prstClr>
              </a:solidFill>
            </a:endParaRPr>
          </a:p>
        </p:txBody>
      </p:sp>
      <p:sp>
        <p:nvSpPr>
          <p:cNvPr id="6"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304492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endParaRPr>
              <a:solidFill>
                <a:prstClr val="black">
                  <a:tint val="75000"/>
                </a:prstClr>
              </a:solidFill>
            </a:endParaRPr>
          </a:p>
        </p:txBody>
      </p:sp>
      <p:sp>
        <p:nvSpPr>
          <p:cNvPr id="5"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738661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3964" y="674638"/>
            <a:ext cx="2701549" cy="760461"/>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74638"/>
            <a:ext cx="5111750" cy="54515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63964" y="1435100"/>
            <a:ext cx="270154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endParaRPr>
              <a:solidFill>
                <a:prstClr val="black">
                  <a:tint val="75000"/>
                </a:prstClr>
              </a:solidFill>
            </a:endParaRPr>
          </a:p>
        </p:txBody>
      </p:sp>
      <p:sp>
        <p:nvSpPr>
          <p:cNvPr id="8"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902645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endParaRPr>
              <a:solidFill>
                <a:prstClr val="black">
                  <a:tint val="75000"/>
                </a:prstClr>
              </a:solidFill>
            </a:endParaRPr>
          </a:p>
        </p:txBody>
      </p:sp>
      <p:sp>
        <p:nvSpPr>
          <p:cNvPr id="8"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973264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endParaRPr>
              <a:solidFill>
                <a:prstClr val="black">
                  <a:tint val="75000"/>
                </a:prstClr>
              </a:solidFill>
            </a:endParaRPr>
          </a:p>
        </p:txBody>
      </p:sp>
      <p:sp>
        <p:nvSpPr>
          <p:cNvPr id="7"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051910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4560"/>
            <a:ext cx="2057400" cy="544160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684560"/>
            <a:ext cx="6019800" cy="5441603"/>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endParaRPr>
              <a:solidFill>
                <a:prstClr val="black">
                  <a:tint val="75000"/>
                </a:prstClr>
              </a:solidFill>
            </a:endParaRPr>
          </a:p>
        </p:txBody>
      </p:sp>
      <p:sp>
        <p:nvSpPr>
          <p:cNvPr id="7"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74796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solidFill>
            </a:endParaRPr>
          </a:p>
        </p:txBody>
      </p:sp>
      <p:sp>
        <p:nvSpPr>
          <p:cNvPr id="5" name="Footer Placeholder 14"/>
          <p:cNvSpPr>
            <a:spLocks noGrp="1"/>
          </p:cNvSpPr>
          <p:nvPr>
            <p:ph type="ftr" sz="quarter" idx="11"/>
          </p:nvPr>
        </p:nvSpPr>
        <p:spPr/>
        <p:txBody>
          <a:bodyPr/>
          <a:lstStyle>
            <a:lvl1pPr>
              <a:defRPr/>
            </a:lvl1pPr>
          </a:lstStyle>
          <a:p>
            <a:pPr>
              <a:defRPr/>
            </a:pPr>
            <a:r>
              <a:rPr lang="en-US" smtClean="0">
                <a:solidFill>
                  <a:prstClr val="black"/>
                </a:solidFill>
              </a:rPr>
              <a:t>MEP Overview</a:t>
            </a:r>
            <a:endParaRPr dirty="0">
              <a:solidFill>
                <a:prstClr val="black"/>
              </a:solidFill>
            </a:endParaRPr>
          </a:p>
        </p:txBody>
      </p:sp>
      <p:sp>
        <p:nvSpPr>
          <p:cNvPr id="6" name="Slide Number Placeholder 16"/>
          <p:cNvSpPr>
            <a:spLocks noGrp="1"/>
          </p:cNvSpPr>
          <p:nvPr>
            <p:ph type="sldNum" sz="quarter" idx="12"/>
          </p:nvPr>
        </p:nvSpPr>
        <p:spPr/>
        <p:txBody>
          <a:bodyPr/>
          <a:lstStyle>
            <a:lvl1pPr>
              <a:defRPr/>
            </a:lvl1pPr>
          </a:lstStyle>
          <a:p>
            <a:pPr>
              <a:defRPr/>
            </a:pPr>
            <a:fld id="{881CD509-821D-44F2-B940-645E51193C91}" type="slidenum">
              <a:rPr lang="en-US">
                <a:solidFill>
                  <a:prstClr val="black"/>
                </a:solidFill>
              </a:rPr>
              <a:pPr>
                <a:defRPr/>
              </a:pPr>
              <a:t>‹#›</a:t>
            </a:fld>
            <a:endParaRPr lang="en-US" dirty="0">
              <a:solidFill>
                <a:prstClr val="black"/>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dirty="0">
              <a:solidFill>
                <a:prstClr val="black"/>
              </a:solidFill>
            </a:endParaRPr>
          </a:p>
        </p:txBody>
      </p:sp>
      <p:sp>
        <p:nvSpPr>
          <p:cNvPr id="4" name="Footer Placeholder 3"/>
          <p:cNvSpPr>
            <a:spLocks noGrp="1"/>
          </p:cNvSpPr>
          <p:nvPr>
            <p:ph type="ftr" sz="quarter" idx="11"/>
          </p:nvPr>
        </p:nvSpPr>
        <p:spPr>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lvl1pPr>
              <a:defRPr/>
            </a:lvl1pPr>
          </a:lstStyle>
          <a:p>
            <a:pPr>
              <a:defRPr/>
            </a:pPr>
            <a:r>
              <a:rPr lang="en-US" smtClean="0">
                <a:solidFill>
                  <a:prstClr val="black"/>
                </a:solidFill>
              </a:rPr>
              <a:t>MEP Overview</a:t>
            </a:r>
            <a:endParaRPr dirty="0">
              <a:solidFill>
                <a:prstClr val="black"/>
              </a:solidFill>
            </a:endParaRPr>
          </a:p>
        </p:txBody>
      </p:sp>
      <p:sp>
        <p:nvSpPr>
          <p:cNvPr id="5" name="Slide Number Placeholder 16"/>
          <p:cNvSpPr>
            <a:spLocks noGrp="1"/>
          </p:cNvSpPr>
          <p:nvPr>
            <p:ph type="sldNum" sz="quarter" idx="12"/>
          </p:nvPr>
        </p:nvSpPr>
        <p:spPr>
          <a:xfrm>
            <a:off x="6553200" y="6499225"/>
            <a:ext cx="2133600" cy="222250"/>
          </a:xfrm>
        </p:spPr>
        <p:txBody>
          <a:bodyPr/>
          <a:lstStyle>
            <a:lvl1pPr>
              <a:defRPr smtClean="0"/>
            </a:lvl1pPr>
          </a:lstStyle>
          <a:p>
            <a:pPr>
              <a:defRPr/>
            </a:pPr>
            <a:fld id="{D0C0DDD3-4F24-4E46-A883-EF5D770CDD7C}" type="slidenum">
              <a:rPr lang="en-US">
                <a:solidFill>
                  <a:prstClr val="black"/>
                </a:solidFill>
              </a:rPr>
              <a:pPr>
                <a:defRPr/>
              </a:pPr>
              <a:t>‹#›</a:t>
            </a:fld>
            <a:endParaRPr lang="en-US" dirty="0">
              <a:solidFill>
                <a:prstClr val="black"/>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88276" y="1535113"/>
            <a:ext cx="405346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788276" y="2174875"/>
            <a:ext cx="405346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841744" y="1535113"/>
            <a:ext cx="402817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841744" y="2174875"/>
            <a:ext cx="402817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endParaRPr>
              <a:solidFill>
                <a:prstClr val="black">
                  <a:tint val="75000"/>
                </a:prstClr>
              </a:solidFill>
            </a:endParaRPr>
          </a:p>
        </p:txBody>
      </p:sp>
      <p:sp>
        <p:nvSpPr>
          <p:cNvPr id="10" name="Slide Number Placeholder 16"/>
          <p:cNvSpPr>
            <a:spLocks noGrp="1"/>
          </p:cNvSpPr>
          <p:nvPr>
            <p:ph type="sldNum" sz="quarter" idx="12"/>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44549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10"/>
          <p:cNvSpPr>
            <a:spLocks noGrp="1"/>
          </p:cNvSpPr>
          <p:nvPr>
            <p:ph type="dt" sz="half" idx="10"/>
          </p:nvPr>
        </p:nvSpPr>
        <p:spPr/>
        <p:txBody>
          <a:bodyPr/>
          <a:lstStyle/>
          <a:p>
            <a:r>
              <a:rPr lang="en-US" dirty="0" smtClean="0">
                <a:solidFill>
                  <a:prstClr val="black">
                    <a:tint val="75000"/>
                  </a:prstClr>
                </a:solidFill>
              </a:rPr>
              <a:t>April 25, 2013</a:t>
            </a:r>
            <a:endParaRPr lang="en-US" dirty="0">
              <a:solidFill>
                <a:prstClr val="black">
                  <a:tint val="75000"/>
                </a:prstClr>
              </a:solidFill>
            </a:endParaRPr>
          </a:p>
        </p:txBody>
      </p:sp>
      <p:sp>
        <p:nvSpPr>
          <p:cNvPr id="12" name="Slide Number Placeholder 11"/>
          <p:cNvSpPr>
            <a:spLocks noGrp="1"/>
          </p:cNvSpPr>
          <p:nvPr>
            <p:ph type="sldNum" sz="quarter" idx="11"/>
          </p:nvPr>
        </p:nvSpPr>
        <p:spPr/>
        <p:txBody>
          <a:bodyPr/>
          <a:lstStyle/>
          <a:p>
            <a:fld id="{7C690F11-132E-E54B-AD6C-C5C68F5B319F}" type="slidenum">
              <a:rPr lang="en-US" smtClean="0">
                <a:solidFill>
                  <a:prstClr val="black">
                    <a:tint val="75000"/>
                  </a:prstClr>
                </a:solidFill>
              </a:rPr>
              <a:pPr/>
              <a:t>‹#›</a:t>
            </a:fld>
            <a:endParaRPr lang="en-US" dirty="0">
              <a:solidFill>
                <a:prstClr val="black">
                  <a:tint val="75000"/>
                </a:prstClr>
              </a:solidFill>
            </a:endParaRPr>
          </a:p>
        </p:txBody>
      </p:sp>
      <p:sp>
        <p:nvSpPr>
          <p:cNvPr id="13" name="Footer Placeholder 12"/>
          <p:cNvSpPr>
            <a:spLocks noGrp="1"/>
          </p:cNvSpPr>
          <p:nvPr>
            <p:ph type="ftr" sz="quarter" idx="12"/>
          </p:nvPr>
        </p:nvSpPr>
        <p:spPr/>
        <p:txBody>
          <a:bodyPr/>
          <a:lstStyle/>
          <a:p>
            <a:r>
              <a:rPr smtClean="0">
                <a:solidFill>
                  <a:prstClr val="black">
                    <a:tint val="75000"/>
                  </a:prstClr>
                </a:solidFill>
              </a:rPr>
              <a:t>Nebraska Information Webinar</a:t>
            </a:r>
            <a:endParaRPr>
              <a:solidFill>
                <a:prstClr val="black">
                  <a:tint val="75000"/>
                </a:prstClr>
              </a:solidFill>
            </a:endParaRPr>
          </a:p>
        </p:txBody>
      </p:sp>
    </p:spTree>
    <p:extLst>
      <p:ext uri="{BB962C8B-B14F-4D97-AF65-F5344CB8AC3E}">
        <p14:creationId xmlns:p14="http://schemas.microsoft.com/office/powerpoint/2010/main" val="595469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3492" y="2130425"/>
            <a:ext cx="7634707"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dirty="0" smtClean="0">
                <a:solidFill>
                  <a:prstClr val="black">
                    <a:tint val="75000"/>
                  </a:prstClr>
                </a:solidFill>
              </a:rPr>
              <a:t>April 25, 2013</a:t>
            </a:r>
            <a:endParaRPr lang="en-US" dirty="0">
              <a:solidFill>
                <a:prstClr val="black">
                  <a:tint val="75000"/>
                </a:prstClr>
              </a:solidFill>
            </a:endParaRPr>
          </a:p>
        </p:txBody>
      </p:sp>
      <p:sp>
        <p:nvSpPr>
          <p:cNvPr id="5" name="Footer Placeholder 4"/>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smtClean="0">
                <a:solidFill>
                  <a:prstClr val="black">
                    <a:tint val="75000"/>
                  </a:prstClr>
                </a:solidFill>
              </a:rPr>
              <a:t>Nebraska Information Webinar</a:t>
            </a:r>
            <a:endParaRPr>
              <a:solidFill>
                <a:prstClr val="black">
                  <a:tint val="75000"/>
                </a:prstClr>
              </a:solidFill>
            </a:endParaRPr>
          </a:p>
        </p:txBody>
      </p:sp>
      <p:sp>
        <p:nvSpPr>
          <p:cNvPr id="9"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84008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dirty="0" smtClean="0">
                <a:solidFill>
                  <a:prstClr val="black">
                    <a:tint val="75000"/>
                  </a:prstClr>
                </a:solidFill>
              </a:rPr>
              <a:t>April 25, 2013</a:t>
            </a:r>
            <a:endParaRPr lang="en-US" dirty="0">
              <a:solidFill>
                <a:prstClr val="black">
                  <a:tint val="75000"/>
                </a:prstClr>
              </a:solidFill>
            </a:endParaRPr>
          </a:p>
        </p:txBody>
      </p:sp>
      <p:sp>
        <p:nvSpPr>
          <p:cNvPr id="9" name="Footer Placeholder 8"/>
          <p:cNvSpPr>
            <a:spLocks noGrp="1"/>
          </p:cNvSpPr>
          <p:nvPr>
            <p:ph type="ftr" sz="quarter" idx="12"/>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smtClean="0">
                <a:solidFill>
                  <a:prstClr val="black">
                    <a:tint val="75000"/>
                  </a:prstClr>
                </a:solidFill>
              </a:rPr>
              <a:t>Nebraska Information Webinar</a:t>
            </a:r>
            <a:endParaRPr>
              <a:solidFill>
                <a:prstClr val="black">
                  <a:tint val="75000"/>
                </a:prstClr>
              </a:solidFill>
            </a:endParaRPr>
          </a:p>
        </p:txBody>
      </p:sp>
      <p:sp>
        <p:nvSpPr>
          <p:cNvPr id="10"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4068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endParaRPr>
              <a:solidFill>
                <a:prstClr val="black">
                  <a:tint val="75000"/>
                </a:prstClr>
              </a:solidFill>
            </a:endParaRPr>
          </a:p>
        </p:txBody>
      </p:sp>
      <p:sp>
        <p:nvSpPr>
          <p:cNvPr id="7"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8015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88275" y="1600200"/>
            <a:ext cx="388882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08484" y="1600200"/>
            <a:ext cx="387831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endParaRPr>
              <a:solidFill>
                <a:prstClr val="black">
                  <a:tint val="75000"/>
                </a:prstClr>
              </a:solidFill>
            </a:endParaRPr>
          </a:p>
        </p:txBody>
      </p:sp>
      <p:sp>
        <p:nvSpPr>
          <p:cNvPr id="8"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9059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png"/><Relationship Id="rId7" Type="http://schemas.openxmlformats.org/officeDocument/2006/relationships/image" Target="../media/image5.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6.emf"/><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7.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3.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6"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image" Target="../media/image8.png"/><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MEP-lines.png"/>
          <p:cNvPicPr>
            <a:picLocks noChangeAspect="1"/>
          </p:cNvPicPr>
          <p:nvPr/>
        </p:nvPicPr>
        <p:blipFill>
          <a:blip r:embed="rId3"/>
          <a:stretch>
            <a:fillRect/>
          </a:stretch>
        </p:blipFill>
        <p:spPr>
          <a:xfrm>
            <a:off x="2331706" y="481719"/>
            <a:ext cx="6812294" cy="6391669"/>
          </a:xfrm>
          <a:prstGeom prst="rect">
            <a:avLst/>
          </a:prstGeom>
        </p:spPr>
      </p:pic>
      <p:pic>
        <p:nvPicPr>
          <p:cNvPr id="8" name="Picture 7" descr="MEP_logo_text_nist_logo_3015.png"/>
          <p:cNvPicPr>
            <a:picLocks noChangeAspect="1"/>
          </p:cNvPicPr>
          <p:nvPr/>
        </p:nvPicPr>
        <p:blipFill rotWithShape="1">
          <a:blip r:embed="rId4"/>
          <a:srcRect b="32145"/>
          <a:stretch/>
        </p:blipFill>
        <p:spPr>
          <a:xfrm>
            <a:off x="788276" y="723900"/>
            <a:ext cx="3819526" cy="857455"/>
          </a:xfrm>
          <a:prstGeom prst="rect">
            <a:avLst/>
          </a:prstGeom>
        </p:spPr>
      </p:pic>
      <p:pic>
        <p:nvPicPr>
          <p:cNvPr id="9" name="Picture 8" descr="Untitled-1.png"/>
          <p:cNvPicPr>
            <a:picLocks noChangeAspect="1"/>
          </p:cNvPicPr>
          <p:nvPr/>
        </p:nvPicPr>
        <p:blipFill>
          <a:blip r:embed="rId5"/>
          <a:stretch>
            <a:fillRect/>
          </a:stretch>
        </p:blipFill>
        <p:spPr>
          <a:xfrm>
            <a:off x="649727" y="6675094"/>
            <a:ext cx="7916150" cy="114582"/>
          </a:xfrm>
          <a:prstGeom prst="rect">
            <a:avLst/>
          </a:prstGeom>
        </p:spPr>
      </p:pic>
      <p:pic>
        <p:nvPicPr>
          <p:cNvPr id="11" name="Picture 10" descr="MEP-NEW-LOOK-LEFT-SIDE.png"/>
          <p:cNvPicPr>
            <a:picLocks noChangeAspect="1"/>
          </p:cNvPicPr>
          <p:nvPr/>
        </p:nvPicPr>
        <p:blipFill>
          <a:blip r:embed="rId6"/>
          <a:stretch>
            <a:fillRect/>
          </a:stretch>
        </p:blipFill>
        <p:spPr>
          <a:xfrm>
            <a:off x="137473" y="122622"/>
            <a:ext cx="556881" cy="2934138"/>
          </a:xfrm>
          <a:prstGeom prst="rect">
            <a:avLst/>
          </a:prstGeom>
        </p:spPr>
      </p:pic>
      <p:sp>
        <p:nvSpPr>
          <p:cNvPr id="12" name="Rectangle 11"/>
          <p:cNvSpPr/>
          <p:nvPr/>
        </p:nvSpPr>
        <p:spPr>
          <a:xfrm>
            <a:off x="761999" y="122622"/>
            <a:ext cx="8171793" cy="481723"/>
          </a:xfrm>
          <a:prstGeom prst="rect">
            <a:avLst/>
          </a:prstGeom>
          <a:solidFill>
            <a:srgbClr val="0D73A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userDrawn="1"/>
        </p:nvPicPr>
        <p:blipFill>
          <a:blip r:embed="rId7"/>
          <a:stretch>
            <a:fillRect/>
          </a:stretch>
        </p:blipFill>
        <p:spPr>
          <a:xfrm>
            <a:off x="1930813" y="1585626"/>
            <a:ext cx="1317475" cy="581742"/>
          </a:xfrm>
          <a:prstGeom prst="rect">
            <a:avLst/>
          </a:prstGeom>
        </p:spPr>
      </p:pic>
      <p:pic>
        <p:nvPicPr>
          <p:cNvPr id="3" name="Picture 2"/>
          <p:cNvPicPr>
            <a:picLocks noChangeAspect="1"/>
          </p:cNvPicPr>
          <p:nvPr userDrawn="1"/>
        </p:nvPicPr>
        <p:blipFill>
          <a:blip r:embed="rId8"/>
          <a:stretch>
            <a:fillRect/>
          </a:stretch>
        </p:blipFill>
        <p:spPr>
          <a:xfrm>
            <a:off x="8623232" y="6324282"/>
            <a:ext cx="441132" cy="465394"/>
          </a:xfrm>
          <a:prstGeom prst="rect">
            <a:avLst/>
          </a:prstGeom>
        </p:spPr>
      </p:pic>
    </p:spTree>
  </p:cSld>
  <p:clrMap bg1="lt1" tx1="dk1" bg2="lt2" tx2="dk2" accent1="accent1" accent2="accent2" accent3="accent3" accent4="accent4" accent5="accent5" accent6="accent6" hlink="hlink" folHlink="folHlink"/>
  <p:sldLayoutIdLst>
    <p:sldLayoutId id="2147483683" r:id="rId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788988" y="682625"/>
            <a:ext cx="7897812" cy="7350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788988" y="1600200"/>
            <a:ext cx="789781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499225"/>
            <a:ext cx="2133600" cy="222250"/>
          </a:xfrm>
          <a:prstGeom prst="rect">
            <a:avLst/>
          </a:prstGeom>
        </p:spPr>
        <p:txBody>
          <a:bodyPr vert="horz" lIns="91440" tIns="45720" rIns="91440" bIns="45720" rtlCol="0" anchor="ctr"/>
          <a:lstStyle>
            <a:lvl1pPr algn="l">
              <a:defRPr sz="1800" b="1">
                <a:solidFill>
                  <a:schemeClr val="tx1"/>
                </a:solidFill>
                <a:latin typeface="Arial Narrow" pitchFamily="34" charset="0"/>
                <a:ea typeface="ヒラギノ角ゴ Pro W3" pitchFamily="-109" charset="-128"/>
                <a:cs typeface="+mn-cs"/>
              </a:defRPr>
            </a:lvl1pPr>
          </a:lstStyle>
          <a:p>
            <a:pPr fontAlgn="base">
              <a:spcBef>
                <a:spcPct val="0"/>
              </a:spcBef>
              <a:spcAft>
                <a:spcPct val="0"/>
              </a:spcAft>
              <a:defRPr/>
            </a:pPr>
            <a:endParaRPr lang="en-US" dirty="0">
              <a:solidFill>
                <a:prstClr val="black"/>
              </a:solidFill>
            </a:endParaRPr>
          </a:p>
        </p:txBody>
      </p:sp>
      <p:cxnSp>
        <p:nvCxnSpPr>
          <p:cNvPr id="7" name="Straight Connector 6"/>
          <p:cNvCxnSpPr/>
          <p:nvPr/>
        </p:nvCxnSpPr>
        <p:spPr>
          <a:xfrm>
            <a:off x="0" y="6377623"/>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8223250" y="6377625"/>
            <a:ext cx="1588" cy="481963"/>
          </a:xfrm>
          <a:prstGeom prst="line">
            <a:avLst/>
          </a:prstGeom>
        </p:spPr>
        <p:style>
          <a:lnRef idx="1">
            <a:schemeClr val="accent1"/>
          </a:lnRef>
          <a:fillRef idx="0">
            <a:schemeClr val="accent1"/>
          </a:fillRef>
          <a:effectRef idx="0">
            <a:schemeClr val="accent1"/>
          </a:effectRef>
          <a:fontRef idx="minor">
            <a:schemeClr val="tx1"/>
          </a:fontRef>
        </p:style>
      </p:cxnSp>
      <p:pic>
        <p:nvPicPr>
          <p:cNvPr id="4103" name="Picture 8" descr="MEP-WORDING-PPT.jpg"/>
          <p:cNvPicPr>
            <a:picLocks noChangeAspect="1"/>
          </p:cNvPicPr>
          <p:nvPr/>
        </p:nvPicPr>
        <p:blipFill>
          <a:blip r:embed="rId5"/>
          <a:srcRect/>
          <a:stretch>
            <a:fillRect/>
          </a:stretch>
        </p:blipFill>
        <p:spPr bwMode="auto">
          <a:xfrm>
            <a:off x="788988" y="263525"/>
            <a:ext cx="7215187" cy="158750"/>
          </a:xfrm>
          <a:prstGeom prst="rect">
            <a:avLst/>
          </a:prstGeom>
          <a:noFill/>
          <a:ln w="9525">
            <a:noFill/>
            <a:miter lim="800000"/>
            <a:headEnd/>
            <a:tailEnd/>
          </a:ln>
        </p:spPr>
      </p:pic>
      <p:pic>
        <p:nvPicPr>
          <p:cNvPr id="4105" name="Picture 10" descr="MEP-NEW-LOOK-LEFT-SIDE.png"/>
          <p:cNvPicPr>
            <a:picLocks noChangeAspect="1"/>
          </p:cNvPicPr>
          <p:nvPr/>
        </p:nvPicPr>
        <p:blipFill>
          <a:blip r:embed="rId6"/>
          <a:srcRect/>
          <a:stretch>
            <a:fillRect/>
          </a:stretch>
        </p:blipFill>
        <p:spPr bwMode="auto">
          <a:xfrm>
            <a:off x="138113" y="122238"/>
            <a:ext cx="555625" cy="2935287"/>
          </a:xfrm>
          <a:prstGeom prst="rect">
            <a:avLst/>
          </a:prstGeom>
          <a:noFill/>
          <a:ln w="9525">
            <a:noFill/>
            <a:miter lim="800000"/>
            <a:headEnd/>
            <a:tailEnd/>
          </a:ln>
        </p:spPr>
      </p:pic>
      <p:sp>
        <p:nvSpPr>
          <p:cNvPr id="15" name="Footer Placeholder 14"/>
          <p:cNvSpPr>
            <a:spLocks noGrp="1"/>
          </p:cNvSpPr>
          <p:nvPr>
            <p:ph type="ftr" sz="quarter" idx="3"/>
          </p:nvPr>
        </p:nvSpPr>
        <p:spPr>
          <a:xfrm>
            <a:off x="3124200" y="6499225"/>
            <a:ext cx="2895600" cy="222250"/>
          </a:xfrm>
          <a:prstGeom prst="rect">
            <a:avLst/>
          </a:prstGeom>
        </p:spPr>
        <p:txBody>
          <a:bodyPr vert="horz" lIns="91440" tIns="45720" rIns="91440" bIns="45720" rtlCol="0" anchor="ctr"/>
          <a:lstStyle>
            <a:lvl1pPr marL="0" algn="ctr" defTabSz="457200" rtl="0" eaLnBrk="1" latinLnBrk="0" hangingPunct="1">
              <a:defRPr lang="en-US" sz="1400" b="1" kern="1200">
                <a:solidFill>
                  <a:schemeClr val="tx1"/>
                </a:solidFill>
                <a:latin typeface="Arial Narrow" pitchFamily="34" charset="0"/>
                <a:ea typeface="+mn-ea"/>
                <a:cs typeface="+mn-cs"/>
              </a:defRPr>
            </a:lvl1pPr>
          </a:lstStyle>
          <a:p>
            <a:pPr fontAlgn="base">
              <a:spcBef>
                <a:spcPct val="0"/>
              </a:spcBef>
              <a:spcAft>
                <a:spcPct val="0"/>
              </a:spcAft>
              <a:defRPr/>
            </a:pPr>
            <a:r>
              <a:rPr lang="en-US" smtClean="0">
                <a:solidFill>
                  <a:prstClr val="black"/>
                </a:solidFill>
              </a:rPr>
              <a:t>MEP Overview</a:t>
            </a:r>
            <a:endParaRPr lang="en-US" dirty="0">
              <a:solidFill>
                <a:prstClr val="black"/>
              </a:solidFill>
            </a:endParaRPr>
          </a:p>
        </p:txBody>
      </p:sp>
      <p:sp>
        <p:nvSpPr>
          <p:cNvPr id="17" name="Slide Number Placeholder 16"/>
          <p:cNvSpPr>
            <a:spLocks noGrp="1"/>
          </p:cNvSpPr>
          <p:nvPr>
            <p:ph type="sldNum" sz="quarter" idx="4"/>
          </p:nvPr>
        </p:nvSpPr>
        <p:spPr>
          <a:xfrm>
            <a:off x="6477000" y="6499225"/>
            <a:ext cx="2133600" cy="222250"/>
          </a:xfrm>
          <a:prstGeom prst="rect">
            <a:avLst/>
          </a:prstGeom>
        </p:spPr>
        <p:txBody>
          <a:bodyPr vert="horz" wrap="square" lIns="91440" tIns="45720" rIns="91440" bIns="45720" numCol="1" anchor="ctr" anchorCtr="0" compatLnSpc="1">
            <a:prstTxWarp prst="textNoShape">
              <a:avLst/>
            </a:prstTxWarp>
          </a:bodyPr>
          <a:lstStyle>
            <a:lvl1pPr algn="r">
              <a:defRPr b="1" smtClean="0">
                <a:latin typeface="Arial Narrow" pitchFamily="34" charset="0"/>
              </a:defRPr>
            </a:lvl1pPr>
          </a:lstStyle>
          <a:p>
            <a:pPr fontAlgn="base">
              <a:spcBef>
                <a:spcPct val="0"/>
              </a:spcBef>
              <a:spcAft>
                <a:spcPct val="0"/>
              </a:spcAft>
              <a:defRPr/>
            </a:pPr>
            <a:fld id="{CB712A03-695C-463A-97EF-A29F825B7725}" type="slidenum">
              <a:rPr lang="en-US">
                <a:solidFill>
                  <a:prstClr val="black"/>
                </a:solidFill>
              </a:rPr>
              <a:pPr fontAlgn="base">
                <a:spcBef>
                  <a:spcPct val="0"/>
                </a:spcBef>
                <a:spcAft>
                  <a:spcPct val="0"/>
                </a:spcAft>
                <a:defRPr/>
              </a:pPr>
              <a:t>‹#›</a:t>
            </a:fld>
            <a:endParaRPr lang="en-US" dirty="0">
              <a:solidFill>
                <a:prstClr val="black"/>
              </a:solidFill>
            </a:endParaRPr>
          </a:p>
        </p:txBody>
      </p:sp>
      <p:pic>
        <p:nvPicPr>
          <p:cNvPr id="12" name="Picture 11"/>
          <p:cNvPicPr>
            <a:picLocks noChangeAspect="1"/>
          </p:cNvPicPr>
          <p:nvPr userDrawn="1"/>
        </p:nvPicPr>
        <p:blipFill>
          <a:blip r:embed="rId7"/>
          <a:stretch>
            <a:fillRect/>
          </a:stretch>
        </p:blipFill>
        <p:spPr>
          <a:xfrm>
            <a:off x="8686800" y="6428166"/>
            <a:ext cx="373126" cy="393648"/>
          </a:xfrm>
          <a:prstGeom prst="rect">
            <a:avLst/>
          </a:prstGeom>
        </p:spPr>
      </p:pic>
    </p:spTree>
  </p:cSld>
  <p:clrMap bg1="lt1" tx1="dk1" bg2="lt2" tx2="dk2" accent1="accent1" accent2="accent2" accent3="accent3" accent4="accent4" accent5="accent5" accent6="accent6" hlink="hlink" folHlink="folHlink"/>
  <p:sldLayoutIdLst>
    <p:sldLayoutId id="2147483664" r:id="rId1"/>
    <p:sldLayoutId id="2147483665" r:id="rId2"/>
    <p:sldLayoutId id="2147483699" r:id="rId3"/>
  </p:sldLayoutIdLst>
  <p:hf sldNum="0" hdr="0" dt="0"/>
  <p:txStyles>
    <p:titleStyle>
      <a:lvl1pPr algn="l" defTabSz="457200" rtl="0" eaLnBrk="0" fontAlgn="base" hangingPunct="0">
        <a:spcBef>
          <a:spcPct val="0"/>
        </a:spcBef>
        <a:spcAft>
          <a:spcPct val="0"/>
        </a:spcAft>
        <a:defRPr sz="3600" b="1" kern="1200">
          <a:solidFill>
            <a:schemeClr val="tx1"/>
          </a:solidFill>
          <a:latin typeface="Arial Narrow" pitchFamily="34" charset="0"/>
          <a:ea typeface="ＭＳ Ｐゴシック" pitchFamily="32" charset="-128"/>
          <a:cs typeface="+mj-cs"/>
        </a:defRPr>
      </a:lvl1pPr>
      <a:lvl2pPr algn="l" defTabSz="457200" rtl="0" eaLnBrk="0" fontAlgn="base" hangingPunct="0">
        <a:spcBef>
          <a:spcPct val="0"/>
        </a:spcBef>
        <a:spcAft>
          <a:spcPct val="0"/>
        </a:spcAft>
        <a:defRPr sz="3600" b="1">
          <a:solidFill>
            <a:schemeClr val="tx1"/>
          </a:solidFill>
          <a:latin typeface="Arial Narrow" pitchFamily="34" charset="0"/>
          <a:ea typeface="ＭＳ Ｐゴシック" pitchFamily="32" charset="-128"/>
        </a:defRPr>
      </a:lvl2pPr>
      <a:lvl3pPr algn="l" defTabSz="457200" rtl="0" eaLnBrk="0" fontAlgn="base" hangingPunct="0">
        <a:spcBef>
          <a:spcPct val="0"/>
        </a:spcBef>
        <a:spcAft>
          <a:spcPct val="0"/>
        </a:spcAft>
        <a:defRPr sz="3600" b="1">
          <a:solidFill>
            <a:schemeClr val="tx1"/>
          </a:solidFill>
          <a:latin typeface="Arial Narrow" pitchFamily="34" charset="0"/>
          <a:ea typeface="ＭＳ Ｐゴシック" pitchFamily="32" charset="-128"/>
        </a:defRPr>
      </a:lvl3pPr>
      <a:lvl4pPr algn="l" defTabSz="457200" rtl="0" eaLnBrk="0" fontAlgn="base" hangingPunct="0">
        <a:spcBef>
          <a:spcPct val="0"/>
        </a:spcBef>
        <a:spcAft>
          <a:spcPct val="0"/>
        </a:spcAft>
        <a:defRPr sz="3600" b="1">
          <a:solidFill>
            <a:schemeClr val="tx1"/>
          </a:solidFill>
          <a:latin typeface="Arial Narrow" pitchFamily="34" charset="0"/>
          <a:ea typeface="ＭＳ Ｐゴシック" pitchFamily="32" charset="-128"/>
        </a:defRPr>
      </a:lvl4pPr>
      <a:lvl5pPr algn="l" defTabSz="457200" rtl="0" eaLnBrk="0" fontAlgn="base" hangingPunct="0">
        <a:spcBef>
          <a:spcPct val="0"/>
        </a:spcBef>
        <a:spcAft>
          <a:spcPct val="0"/>
        </a:spcAft>
        <a:defRPr sz="3600" b="1">
          <a:solidFill>
            <a:schemeClr val="tx1"/>
          </a:solidFill>
          <a:latin typeface="Arial Narrow" pitchFamily="34" charset="0"/>
          <a:ea typeface="ＭＳ Ｐゴシック" pitchFamily="32" charset="-128"/>
        </a:defRPr>
      </a:lvl5pPr>
      <a:lvl6pPr marL="457200" algn="l" defTabSz="457200" rtl="0" fontAlgn="base">
        <a:spcBef>
          <a:spcPct val="0"/>
        </a:spcBef>
        <a:spcAft>
          <a:spcPct val="0"/>
        </a:spcAft>
        <a:defRPr sz="3600" b="1">
          <a:solidFill>
            <a:schemeClr val="tx1"/>
          </a:solidFill>
          <a:latin typeface="Arial Narrow" pitchFamily="34" charset="0"/>
        </a:defRPr>
      </a:lvl6pPr>
      <a:lvl7pPr marL="914400" algn="l" defTabSz="457200" rtl="0" fontAlgn="base">
        <a:spcBef>
          <a:spcPct val="0"/>
        </a:spcBef>
        <a:spcAft>
          <a:spcPct val="0"/>
        </a:spcAft>
        <a:defRPr sz="3600" b="1">
          <a:solidFill>
            <a:schemeClr val="tx1"/>
          </a:solidFill>
          <a:latin typeface="Arial Narrow" pitchFamily="34" charset="0"/>
        </a:defRPr>
      </a:lvl7pPr>
      <a:lvl8pPr marL="1371600" algn="l" defTabSz="457200" rtl="0" fontAlgn="base">
        <a:spcBef>
          <a:spcPct val="0"/>
        </a:spcBef>
        <a:spcAft>
          <a:spcPct val="0"/>
        </a:spcAft>
        <a:defRPr sz="3600" b="1">
          <a:solidFill>
            <a:schemeClr val="tx1"/>
          </a:solidFill>
          <a:latin typeface="Arial Narrow" pitchFamily="34" charset="0"/>
        </a:defRPr>
      </a:lvl8pPr>
      <a:lvl9pPr marL="1828800" algn="l" defTabSz="457200" rtl="0" fontAlgn="base">
        <a:spcBef>
          <a:spcPct val="0"/>
        </a:spcBef>
        <a:spcAft>
          <a:spcPct val="0"/>
        </a:spcAft>
        <a:defRPr sz="3600" b="1">
          <a:solidFill>
            <a:schemeClr val="tx1"/>
          </a:solidFill>
          <a:latin typeface="Arial Narrow" pitchFamily="34" charset="0"/>
        </a:defRPr>
      </a:lvl9pPr>
    </p:titleStyle>
    <p:body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Arial Narrow" pitchFamily="34" charset="0"/>
          <a:ea typeface="ＭＳ Ｐゴシック" pitchFamily="32" charset="-128"/>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Arial Narrow" pitchFamily="34" charset="0"/>
          <a:ea typeface="ＭＳ Ｐゴシック" pitchFamily="32" charset="-128"/>
          <a:cs typeface="+mn-cs"/>
        </a:defRPr>
      </a:lvl2pPr>
      <a:lvl3pPr marL="1143000" indent="-228600" algn="l" defTabSz="457200" rtl="0" eaLnBrk="0" fontAlgn="base" hangingPunct="0">
        <a:spcBef>
          <a:spcPct val="20000"/>
        </a:spcBef>
        <a:spcAft>
          <a:spcPct val="0"/>
        </a:spcAft>
        <a:buFont typeface="Arial" charset="0"/>
        <a:buChar char="•"/>
        <a:defRPr sz="2000" kern="1200">
          <a:solidFill>
            <a:schemeClr val="tx1"/>
          </a:solidFill>
          <a:latin typeface="Arial Narrow" pitchFamily="34" charset="0"/>
          <a:ea typeface="ＭＳ Ｐゴシック" pitchFamily="32" charset="-128"/>
          <a:cs typeface="+mn-cs"/>
        </a:defRPr>
      </a:lvl3pPr>
      <a:lvl4pPr marL="1600200" indent="-228600" algn="l" defTabSz="457200" rtl="0" eaLnBrk="0" fontAlgn="base" hangingPunct="0">
        <a:spcBef>
          <a:spcPct val="20000"/>
        </a:spcBef>
        <a:spcAft>
          <a:spcPct val="0"/>
        </a:spcAft>
        <a:buFont typeface="Arial" charset="0"/>
        <a:buChar char="–"/>
        <a:defRPr kern="1200">
          <a:solidFill>
            <a:schemeClr val="tx1"/>
          </a:solidFill>
          <a:latin typeface="Arial Narrow" pitchFamily="34" charset="0"/>
          <a:ea typeface="ＭＳ Ｐゴシック" pitchFamily="32" charset="-128"/>
          <a:cs typeface="+mn-cs"/>
        </a:defRPr>
      </a:lvl4pPr>
      <a:lvl5pPr marL="2057400" indent="-228600" algn="l" defTabSz="457200" rtl="0" eaLnBrk="0" fontAlgn="base" hangingPunct="0">
        <a:spcBef>
          <a:spcPct val="20000"/>
        </a:spcBef>
        <a:spcAft>
          <a:spcPct val="0"/>
        </a:spcAft>
        <a:buFont typeface="Arial" charset="0"/>
        <a:buChar char="»"/>
        <a:defRPr sz="1600" kern="1200">
          <a:solidFill>
            <a:schemeClr val="tx1"/>
          </a:solidFill>
          <a:latin typeface="Arial Narrow" pitchFamily="34" charset="0"/>
          <a:ea typeface="ＭＳ Ｐゴシック" pitchFamily="3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88276" y="683172"/>
            <a:ext cx="7898524" cy="734466"/>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88276" y="1600200"/>
            <a:ext cx="7898524"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498897"/>
            <a:ext cx="2133600" cy="222578"/>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dirty="0" smtClean="0">
                <a:solidFill>
                  <a:prstClr val="black">
                    <a:tint val="75000"/>
                  </a:prstClr>
                </a:solidFill>
              </a:rPr>
              <a:t>April 25, 2013</a:t>
            </a:r>
            <a:endParaRPr lang="en-US" dirty="0">
              <a:solidFill>
                <a:prstClr val="black">
                  <a:tint val="75000"/>
                </a:prstClr>
              </a:solidFill>
            </a:endParaRPr>
          </a:p>
        </p:txBody>
      </p:sp>
      <p:cxnSp>
        <p:nvCxnSpPr>
          <p:cNvPr id="7" name="Straight Connector 6"/>
          <p:cNvCxnSpPr/>
          <p:nvPr/>
        </p:nvCxnSpPr>
        <p:spPr>
          <a:xfrm>
            <a:off x="0" y="6417662"/>
            <a:ext cx="914400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8002987" y="6638229"/>
            <a:ext cx="441131"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descr="MEP-WORDING-PPT.jpg"/>
          <p:cNvPicPr>
            <a:picLocks noChangeAspect="1"/>
          </p:cNvPicPr>
          <p:nvPr/>
        </p:nvPicPr>
        <p:blipFill>
          <a:blip r:embed="rId14"/>
          <a:stretch>
            <a:fillRect/>
          </a:stretch>
        </p:blipFill>
        <p:spPr>
          <a:xfrm>
            <a:off x="788276" y="262939"/>
            <a:ext cx="7216497" cy="159548"/>
          </a:xfrm>
          <a:prstGeom prst="rect">
            <a:avLst/>
          </a:prstGeom>
        </p:spPr>
      </p:pic>
      <p:pic>
        <p:nvPicPr>
          <p:cNvPr id="10" name="Picture 9" descr="MEP-LOGO-MEP.png"/>
          <p:cNvPicPr>
            <a:picLocks noChangeAspect="1"/>
          </p:cNvPicPr>
          <p:nvPr/>
        </p:nvPicPr>
        <p:blipFill>
          <a:blip r:embed="rId15"/>
          <a:stretch>
            <a:fillRect/>
          </a:stretch>
        </p:blipFill>
        <p:spPr>
          <a:xfrm>
            <a:off x="8686800" y="6447033"/>
            <a:ext cx="273269" cy="385485"/>
          </a:xfrm>
          <a:prstGeom prst="rect">
            <a:avLst/>
          </a:prstGeom>
        </p:spPr>
      </p:pic>
      <p:pic>
        <p:nvPicPr>
          <p:cNvPr id="11" name="Picture 10" descr="MEP-NEW-LOOK-LEFT-SIDE.png"/>
          <p:cNvPicPr>
            <a:picLocks noChangeAspect="1"/>
          </p:cNvPicPr>
          <p:nvPr/>
        </p:nvPicPr>
        <p:blipFill>
          <a:blip r:embed="rId16"/>
          <a:stretch>
            <a:fillRect/>
          </a:stretch>
        </p:blipFill>
        <p:spPr>
          <a:xfrm>
            <a:off x="137473" y="122622"/>
            <a:ext cx="556881" cy="2934138"/>
          </a:xfrm>
          <a:prstGeom prst="rect">
            <a:avLst/>
          </a:prstGeom>
        </p:spPr>
      </p:pic>
      <p:sp>
        <p:nvSpPr>
          <p:cNvPr id="15" name="Footer Placeholder 14"/>
          <p:cNvSpPr>
            <a:spLocks noGrp="1"/>
          </p:cNvSpPr>
          <p:nvPr>
            <p:ph type="ftr" sz="quarter" idx="3"/>
          </p:nvPr>
        </p:nvSpPr>
        <p:spPr>
          <a:xfrm>
            <a:off x="3124200" y="6498897"/>
            <a:ext cx="2895600" cy="222578"/>
          </a:xfrm>
          <a:prstGeom prst="rect">
            <a:avLst/>
          </a:prstGeom>
        </p:spPr>
        <p:txBody>
          <a:bodyPr vert="horz" lIns="91440" tIns="45720" rIns="91440" bIns="45720" rtlCol="0" anchor="ctr"/>
          <a:lstStyle>
            <a:lvl1pPr marL="0" algn="ctr" defTabSz="457200" rtl="0" eaLnBrk="1" latinLnBrk="0" hangingPunct="1">
              <a:defRPr lang="en-US" sz="1000" kern="1200" dirty="0">
                <a:solidFill>
                  <a:schemeClr val="tx1">
                    <a:tint val="75000"/>
                  </a:schemeClr>
                </a:solidFill>
                <a:latin typeface="+mn-lt"/>
                <a:ea typeface="+mn-ea"/>
                <a:cs typeface="+mn-cs"/>
              </a:defRPr>
            </a:lvl1pPr>
          </a:lstStyle>
          <a:p>
            <a:r>
              <a:rPr smtClean="0">
                <a:solidFill>
                  <a:prstClr val="black">
                    <a:tint val="75000"/>
                  </a:prstClr>
                </a:solidFill>
              </a:rPr>
              <a:t>Nebraska Information Webinar</a:t>
            </a:r>
            <a:endParaRPr>
              <a:solidFill>
                <a:prstClr val="black">
                  <a:tint val="75000"/>
                </a:prstClr>
              </a:solidFill>
            </a:endParaRPr>
          </a:p>
        </p:txBody>
      </p:sp>
      <p:sp>
        <p:nvSpPr>
          <p:cNvPr id="17"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8771746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3.xml"/><Relationship Id="rId4" Type="http://schemas.openxmlformats.org/officeDocument/2006/relationships/image" Target="../media/image15.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hyperlink" Target="http://www.nist.gov/mep/ffo_state-competitions.cfm"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www.grants.gov/"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s://www.sam.gov/"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www.nist.gov/mep/ffo_state-competitions.cfm" TargetMode="Externa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hyperlink" Target="mailto:christopher.hunton@nist.gov" TargetMode="External"/><Relationship Id="rId2" Type="http://schemas.openxmlformats.org/officeDocument/2006/relationships/hyperlink" Target="mailto:diane.henderson@nist.gov" TargetMode="External"/><Relationship Id="rId1" Type="http://schemas.openxmlformats.org/officeDocument/2006/relationships/slideLayout" Target="../slideLayouts/slideLayout2.xml"/><Relationship Id="rId4" Type="http://schemas.openxmlformats.org/officeDocument/2006/relationships/hyperlink" Target="mailto:calvin.mitchell@nist.gov" TargetMode="Externa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3" Type="http://schemas.openxmlformats.org/officeDocument/2006/relationships/hyperlink" Target="http://www.nist.gov/mep/ffo_state-competitions.cfm" TargetMode="External"/><Relationship Id="rId2" Type="http://schemas.openxmlformats.org/officeDocument/2006/relationships/hyperlink" Target="mailto:mepffo@nist.gov" TargetMode="Externa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8" Type="http://schemas.openxmlformats.org/officeDocument/2006/relationships/hyperlink" Target="http://www.youtube.com/usnistgov" TargetMode="External"/><Relationship Id="rId3" Type="http://schemas.openxmlformats.org/officeDocument/2006/relationships/hyperlink" Target="http://www.nist.gov/mep" TargetMode="External"/><Relationship Id="rId7" Type="http://schemas.openxmlformats.org/officeDocument/2006/relationships/image" Target="../media/image17.png"/><Relationship Id="rId2" Type="http://schemas.openxmlformats.org/officeDocument/2006/relationships/hyperlink" Target="http://nistmep.blogs.govdelivery.com/" TargetMode="External"/><Relationship Id="rId1" Type="http://schemas.openxmlformats.org/officeDocument/2006/relationships/slideLayout" Target="../slideLayouts/slideLayout1.xml"/><Relationship Id="rId6" Type="http://schemas.openxmlformats.org/officeDocument/2006/relationships/hyperlink" Target="http://www.twitter.com/NIST_MEP" TargetMode="External"/><Relationship Id="rId11" Type="http://schemas.openxmlformats.org/officeDocument/2006/relationships/image" Target="../media/image19.png"/><Relationship Id="rId5" Type="http://schemas.openxmlformats.org/officeDocument/2006/relationships/image" Target="../media/image16.png"/><Relationship Id="rId10" Type="http://schemas.openxmlformats.org/officeDocument/2006/relationships/hyperlink" Target="https://www.facebook.com/NISTMEP" TargetMode="External"/><Relationship Id="rId4" Type="http://schemas.openxmlformats.org/officeDocument/2006/relationships/hyperlink" Target="http://lnkd.in/77n8E6" TargetMode="External"/><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3492" y="2708475"/>
            <a:ext cx="7634707" cy="3884235"/>
          </a:xfrm>
        </p:spPr>
        <p:txBody>
          <a:bodyPr/>
          <a:lstStyle/>
          <a:p>
            <a:pPr algn="ctr"/>
            <a:r>
              <a:rPr lang="en-US" sz="2400" b="1" dirty="0" smtClean="0"/>
              <a:t>Information Webinar</a:t>
            </a:r>
            <a:br>
              <a:rPr lang="en-US" sz="2400" b="1" dirty="0" smtClean="0"/>
            </a:br>
            <a:r>
              <a:rPr lang="en-US" sz="2400" b="1" dirty="0">
                <a:latin typeface="Arial Narrow" pitchFamily="34" charset="0"/>
              </a:rPr>
              <a:t>Federal Funding Opportunity: </a:t>
            </a:r>
            <a:r>
              <a:rPr lang="en-US" sz="2400" b="1" dirty="0"/>
              <a:t>2014-NIST-MEP-01</a:t>
            </a:r>
            <a:r>
              <a:rPr lang="en-US" sz="2400" b="1" dirty="0">
                <a:latin typeface="Arial Narrow" pitchFamily="34" charset="0"/>
              </a:rPr>
              <a:t/>
            </a:r>
            <a:br>
              <a:rPr lang="en-US" sz="2400" b="1" dirty="0">
                <a:latin typeface="Arial Narrow" pitchFamily="34" charset="0"/>
              </a:rPr>
            </a:br>
            <a:r>
              <a:rPr lang="en-US" sz="2400" b="1" dirty="0"/>
              <a:t/>
            </a:r>
            <a:br>
              <a:rPr lang="en-US" sz="2400" b="1" dirty="0"/>
            </a:br>
            <a:r>
              <a:rPr lang="en-US" sz="2400" b="1" dirty="0" smtClean="0">
                <a:solidFill>
                  <a:srgbClr val="FF0000"/>
                </a:solidFill>
              </a:rPr>
              <a:t>Conference Call # </a:t>
            </a:r>
            <a:r>
              <a:rPr lang="en-US" sz="2400" b="1" dirty="0">
                <a:solidFill>
                  <a:srgbClr val="FF0000"/>
                </a:solidFill>
              </a:rPr>
              <a:t>Toll Free Dial In </a:t>
            </a:r>
            <a:r>
              <a:rPr lang="en-US" sz="2400" b="1" dirty="0" smtClean="0">
                <a:solidFill>
                  <a:srgbClr val="FF0000"/>
                </a:solidFill>
              </a:rPr>
              <a:t>(changed today due to technical issues)</a:t>
            </a:r>
            <a:br>
              <a:rPr lang="en-US" sz="2400" b="1" dirty="0" smtClean="0">
                <a:solidFill>
                  <a:srgbClr val="FF0000"/>
                </a:solidFill>
              </a:rPr>
            </a:br>
            <a:r>
              <a:rPr lang="en-US" sz="2400" b="1" dirty="0">
                <a:solidFill>
                  <a:srgbClr val="FF0000"/>
                </a:solidFill>
              </a:rPr>
              <a:t>Toll Free Dial In - 800-779-3215 </a:t>
            </a:r>
            <a:br>
              <a:rPr lang="en-US" sz="2400" b="1" dirty="0">
                <a:solidFill>
                  <a:srgbClr val="FF0000"/>
                </a:solidFill>
              </a:rPr>
            </a:br>
            <a:r>
              <a:rPr lang="en-US" sz="2400" b="1" dirty="0">
                <a:solidFill>
                  <a:srgbClr val="FF0000"/>
                </a:solidFill>
              </a:rPr>
              <a:t>Participant Passcode - 4649449 </a:t>
            </a:r>
            <a:r>
              <a:rPr lang="en-US" sz="2400" b="1" dirty="0" smtClean="0">
                <a:solidFill>
                  <a:srgbClr val="FF0000"/>
                </a:solidFill>
              </a:rPr>
              <a:t/>
            </a:r>
            <a:br>
              <a:rPr lang="en-US" sz="2400" b="1" dirty="0" smtClean="0">
                <a:solidFill>
                  <a:srgbClr val="FF0000"/>
                </a:solidFill>
              </a:rPr>
            </a:br>
            <a:r>
              <a:rPr lang="en-US" sz="2400" b="1" dirty="0">
                <a:solidFill>
                  <a:srgbClr val="FF0000"/>
                </a:solidFill>
              </a:rPr>
              <a:t/>
            </a:r>
            <a:br>
              <a:rPr lang="en-US" sz="2400" b="1" dirty="0">
                <a:solidFill>
                  <a:srgbClr val="FF0000"/>
                </a:solidFill>
              </a:rPr>
            </a:br>
            <a:r>
              <a:rPr lang="en-US" sz="2400" b="1" dirty="0" smtClean="0">
                <a:solidFill>
                  <a:srgbClr val="FF0000"/>
                </a:solidFill>
              </a:rPr>
              <a:t>You will be muted on entry to webinar – please use chat feature</a:t>
            </a:r>
            <a:endParaRPr lang="en-US" sz="2400" b="1" dirty="0">
              <a:solidFill>
                <a:srgbClr val="FF0000"/>
              </a:solidFill>
            </a:endParaRPr>
          </a:p>
        </p:txBody>
      </p:sp>
    </p:spTree>
    <p:extLst>
      <p:ext uri="{BB962C8B-B14F-4D97-AF65-F5344CB8AC3E}">
        <p14:creationId xmlns:p14="http://schemas.microsoft.com/office/powerpoint/2010/main" val="1266760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Framework</a:t>
            </a:r>
            <a:endParaRPr lang="en-US" dirty="0"/>
          </a:p>
        </p:txBody>
      </p:sp>
      <p:pic>
        <p:nvPicPr>
          <p:cNvPr id="4" name="Picture 3" descr="C:\Users\gyakimov\AppData\Local\Microsoft\Windows\Temporary Internet Files\Content.Outlook\6PDLP2QX\GaryLearningLabv1.png"/>
          <p:cNvPicPr/>
          <p:nvPr/>
        </p:nvPicPr>
        <p:blipFill>
          <a:blip r:embed="rId2">
            <a:extLst>
              <a:ext uri="{28A0092B-C50C-407E-A947-70E740481C1C}">
                <a14:useLocalDpi xmlns:a14="http://schemas.microsoft.com/office/drawing/2010/main" val="0"/>
              </a:ext>
            </a:extLst>
          </a:blip>
          <a:srcRect/>
          <a:stretch>
            <a:fillRect/>
          </a:stretch>
        </p:blipFill>
        <p:spPr bwMode="auto">
          <a:xfrm>
            <a:off x="1097141" y="1924288"/>
            <a:ext cx="7383917" cy="4156471"/>
          </a:xfrm>
          <a:prstGeom prst="rect">
            <a:avLst/>
          </a:prstGeom>
          <a:ln/>
        </p:spPr>
        <p:style>
          <a:lnRef idx="2">
            <a:schemeClr val="dk1"/>
          </a:lnRef>
          <a:fillRef idx="1">
            <a:schemeClr val="lt1"/>
          </a:fillRef>
          <a:effectRef idx="0">
            <a:schemeClr val="dk1"/>
          </a:effectRef>
          <a:fontRef idx="minor">
            <a:schemeClr val="dk1"/>
          </a:fontRef>
        </p:style>
      </p:pic>
      <p:sp>
        <p:nvSpPr>
          <p:cNvPr id="5" name="Rounded Rectangle 4"/>
          <p:cNvSpPr/>
          <p:nvPr/>
        </p:nvSpPr>
        <p:spPr>
          <a:xfrm>
            <a:off x="1097141" y="1924288"/>
            <a:ext cx="7383917" cy="100869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r>
              <a:rPr lang="en-US" sz="2800" b="1" dirty="0" smtClean="0">
                <a:solidFill>
                  <a:schemeClr val="tx1"/>
                </a:solidFill>
              </a:rPr>
              <a:t>MEP Growth Approach</a:t>
            </a:r>
            <a:endParaRPr lang="en-US" sz="2800" b="1" dirty="0">
              <a:solidFill>
                <a:schemeClr val="tx1"/>
              </a:solidFill>
            </a:endParaRPr>
          </a:p>
        </p:txBody>
      </p:sp>
      <p:sp>
        <p:nvSpPr>
          <p:cNvPr id="6" name="Slide Number Placeholder 4"/>
          <p:cNvSpPr>
            <a:spLocks noGrp="1"/>
          </p:cNvSpPr>
          <p:nvPr>
            <p:ph type="sldNum" sz="quarter" idx="11"/>
          </p:nvPr>
        </p:nvSpPr>
        <p:spPr>
          <a:xfrm>
            <a:off x="6553200" y="6498897"/>
            <a:ext cx="2133600" cy="2225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9B8E2E62-89A8-4E78-BF4C-23D2C37FB511}" type="slidenum">
              <a:rPr lang="en-US" sz="1800" smtClean="0">
                <a:solidFill>
                  <a:prstClr val="black"/>
                </a:solidFill>
              </a:rPr>
              <a:pPr algn="r"/>
              <a:t>10</a:t>
            </a:fld>
            <a:endParaRPr lang="en-US" sz="1800" dirty="0" smtClean="0">
              <a:solidFill>
                <a:prstClr val="black"/>
              </a:solidFill>
            </a:endParaRPr>
          </a:p>
        </p:txBody>
      </p:sp>
    </p:spTree>
    <p:extLst>
      <p:ext uri="{BB962C8B-B14F-4D97-AF65-F5344CB8AC3E}">
        <p14:creationId xmlns:p14="http://schemas.microsoft.com/office/powerpoint/2010/main" val="25902989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5" descr="MEP_bridge_projection_v4.jpg"/>
          <p:cNvPicPr>
            <a:picLocks noChangeAspect="1"/>
          </p:cNvPicPr>
          <p:nvPr/>
        </p:nvPicPr>
        <p:blipFill rotWithShape="1">
          <a:blip r:embed="rId2"/>
          <a:srcRect l="323" t="2272"/>
          <a:stretch/>
        </p:blipFill>
        <p:spPr bwMode="auto">
          <a:xfrm>
            <a:off x="484188" y="2159000"/>
            <a:ext cx="8328025" cy="3824288"/>
          </a:xfrm>
          <a:prstGeom prst="snip2SameRect">
            <a:avLst/>
          </a:prstGeom>
          <a:noFill/>
          <a:ln w="9525">
            <a:noFill/>
            <a:miter lim="800000"/>
            <a:headEnd/>
            <a:tailEnd/>
          </a:ln>
        </p:spPr>
      </p:pic>
      <p:sp>
        <p:nvSpPr>
          <p:cNvPr id="27651" name="Title 1"/>
          <p:cNvSpPr>
            <a:spLocks noGrp="1"/>
          </p:cNvSpPr>
          <p:nvPr>
            <p:ph type="title"/>
          </p:nvPr>
        </p:nvSpPr>
        <p:spPr/>
        <p:txBody>
          <a:bodyPr/>
          <a:lstStyle/>
          <a:p>
            <a:r>
              <a:rPr lang="pt-BR" smtClean="0"/>
              <a:t>Technology Acceleration Framework</a:t>
            </a:r>
            <a:endParaRPr lang="en-US" dirty="0" smtClean="0"/>
          </a:p>
        </p:txBody>
      </p:sp>
      <p:sp>
        <p:nvSpPr>
          <p:cNvPr id="7" name="Rectangle 6"/>
          <p:cNvSpPr/>
          <p:nvPr/>
        </p:nvSpPr>
        <p:spPr>
          <a:xfrm>
            <a:off x="484188" y="1417638"/>
            <a:ext cx="3783012" cy="2215991"/>
          </a:xfrm>
          <a:prstGeom prst="rect">
            <a:avLst/>
          </a:prstGeom>
        </p:spPr>
        <p:txBody>
          <a:bodyPr wrap="square">
            <a:spAutoFit/>
          </a:bodyPr>
          <a:lstStyle/>
          <a:p>
            <a:pPr algn="r"/>
            <a:r>
              <a:rPr lang="en-US" dirty="0" smtClean="0">
                <a:solidFill>
                  <a:srgbClr val="0073B1"/>
                </a:solidFill>
                <a:latin typeface="Arial Bold"/>
                <a:cs typeface="Arial Bold"/>
              </a:rPr>
              <a:t>Systematically identifying, and capitalizing on, opportunities to leverage technology into the processes, products, and services of manufacturers</a:t>
            </a:r>
          </a:p>
          <a:p>
            <a:pPr algn="r"/>
            <a:endParaRPr lang="en-US" sz="1600" dirty="0" smtClean="0">
              <a:solidFill>
                <a:srgbClr val="0073B1"/>
              </a:solidFill>
              <a:latin typeface="Arial Bold"/>
              <a:cs typeface="Arial Bold"/>
            </a:endParaRPr>
          </a:p>
          <a:p>
            <a:pPr algn="r"/>
            <a:endParaRPr lang="en-US" sz="1600" dirty="0" smtClean="0">
              <a:solidFill>
                <a:srgbClr val="0073B1"/>
              </a:solidFill>
              <a:latin typeface="Arial Bold"/>
              <a:cs typeface="Arial Bold"/>
            </a:endParaRPr>
          </a:p>
          <a:p>
            <a:pPr algn="r"/>
            <a:endParaRPr lang="en-US" sz="1600" dirty="0" smtClean="0">
              <a:solidFill>
                <a:srgbClr val="0073B1"/>
              </a:solidFill>
              <a:latin typeface="Arial Bold"/>
              <a:cs typeface="Arial Bold"/>
            </a:endParaRPr>
          </a:p>
        </p:txBody>
      </p:sp>
      <p:sp>
        <p:nvSpPr>
          <p:cNvPr id="6" name="Slide Number Placeholder 4"/>
          <p:cNvSpPr>
            <a:spLocks noGrp="1"/>
          </p:cNvSpPr>
          <p:nvPr>
            <p:ph type="sldNum" sz="quarter" idx="11"/>
          </p:nvPr>
        </p:nvSpPr>
        <p:spPr>
          <a:xfrm>
            <a:off x="6553200" y="6498897"/>
            <a:ext cx="2133600" cy="2225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9B8E2E62-89A8-4E78-BF4C-23D2C37FB511}" type="slidenum">
              <a:rPr lang="en-US" sz="1800" smtClean="0">
                <a:solidFill>
                  <a:prstClr val="black"/>
                </a:solidFill>
              </a:rPr>
              <a:pPr algn="r"/>
              <a:t>11</a:t>
            </a:fld>
            <a:endParaRPr lang="en-US" sz="1800" dirty="0" smtClean="0">
              <a:solidFill>
                <a:prstClr val="black"/>
              </a:solidFill>
            </a:endParaRPr>
          </a:p>
        </p:txBody>
      </p:sp>
    </p:spTree>
    <p:extLst>
      <p:ext uri="{BB962C8B-B14F-4D97-AF65-F5344CB8AC3E}">
        <p14:creationId xmlns:p14="http://schemas.microsoft.com/office/powerpoint/2010/main" val="13743041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721312" y="685800"/>
            <a:ext cx="5715000" cy="533400"/>
          </a:xfrm>
        </p:spPr>
        <p:txBody>
          <a:bodyPr/>
          <a:lstStyle/>
          <a:p>
            <a:r>
              <a:rPr lang="en-US" sz="2800" dirty="0" smtClean="0">
                <a:effectLst/>
                <a:latin typeface="Arial Narrow" pitchFamily="34" charset="0"/>
              </a:rPr>
              <a:t>Information Webinar Agenda</a:t>
            </a:r>
          </a:p>
        </p:txBody>
      </p:sp>
      <p:sp>
        <p:nvSpPr>
          <p:cNvPr id="3" name="Content Placeholder 2"/>
          <p:cNvSpPr>
            <a:spLocks noGrp="1"/>
          </p:cNvSpPr>
          <p:nvPr>
            <p:ph idx="1"/>
          </p:nvPr>
        </p:nvSpPr>
        <p:spPr>
          <a:xfrm>
            <a:off x="792336" y="1676400"/>
            <a:ext cx="7206449" cy="4495800"/>
          </a:xfrm>
        </p:spPr>
        <p:txBody>
          <a:bodyPr>
            <a:normAutofit lnSpcReduction="10000"/>
          </a:bodyPr>
          <a:lstStyle/>
          <a:p>
            <a:pPr>
              <a:defRPr/>
            </a:pPr>
            <a:r>
              <a:rPr lang="en-US" sz="2000" dirty="0" smtClean="0">
                <a:latin typeface="Arial Narrow" pitchFamily="34" charset="0"/>
              </a:rPr>
              <a:t>Manufacturing Environment</a:t>
            </a:r>
          </a:p>
          <a:p>
            <a:pPr>
              <a:defRPr/>
            </a:pPr>
            <a:r>
              <a:rPr lang="en-US" sz="2000" dirty="0" smtClean="0">
                <a:effectLst/>
                <a:latin typeface="Arial Narrow" pitchFamily="34" charset="0"/>
              </a:rPr>
              <a:t>NIST MEP Strategy and Approach</a:t>
            </a:r>
          </a:p>
          <a:p>
            <a:pPr>
              <a:defRPr/>
            </a:pPr>
            <a:r>
              <a:rPr lang="en-US" sz="2000" dirty="0" smtClean="0">
                <a:effectLst/>
                <a:latin typeface="Arial Narrow" pitchFamily="34" charset="0"/>
              </a:rPr>
              <a:t>MEP System Model</a:t>
            </a:r>
          </a:p>
          <a:p>
            <a:pPr>
              <a:defRPr/>
            </a:pPr>
            <a:r>
              <a:rPr lang="en-US" sz="2000" dirty="0" smtClean="0">
                <a:effectLst/>
                <a:latin typeface="Arial Narrow" pitchFamily="34" charset="0"/>
              </a:rPr>
              <a:t>MEP Center Model</a:t>
            </a:r>
          </a:p>
          <a:p>
            <a:pPr>
              <a:defRPr/>
            </a:pPr>
            <a:r>
              <a:rPr lang="en-US" sz="2000" dirty="0" smtClean="0">
                <a:latin typeface="Arial Narrow" pitchFamily="34" charset="0"/>
              </a:rPr>
              <a:t>MEP Performance and Expected Impacts</a:t>
            </a:r>
            <a:endParaRPr lang="en-US" sz="2000" dirty="0" smtClean="0">
              <a:effectLst/>
              <a:latin typeface="Arial Narrow" pitchFamily="34" charset="0"/>
            </a:endParaRPr>
          </a:p>
          <a:p>
            <a:pPr>
              <a:defRPr/>
            </a:pPr>
            <a:r>
              <a:rPr lang="en-US" sz="2000" dirty="0" smtClean="0">
                <a:effectLst/>
                <a:latin typeface="Arial Narrow" pitchFamily="34" charset="0"/>
              </a:rPr>
              <a:t>Funding Opportunity Overview</a:t>
            </a:r>
          </a:p>
          <a:p>
            <a:pPr>
              <a:defRPr/>
            </a:pPr>
            <a:r>
              <a:rPr lang="en-US" sz="2000" dirty="0" smtClean="0">
                <a:latin typeface="Arial Narrow" pitchFamily="34" charset="0"/>
              </a:rPr>
              <a:t>Review </a:t>
            </a:r>
            <a:r>
              <a:rPr lang="en-US" sz="2000" dirty="0">
                <a:latin typeface="Arial Narrow" pitchFamily="34" charset="0"/>
              </a:rPr>
              <a:t>Criteria</a:t>
            </a:r>
          </a:p>
          <a:p>
            <a:pPr>
              <a:defRPr/>
            </a:pPr>
            <a:r>
              <a:rPr lang="en-US" sz="2000" dirty="0" smtClean="0">
                <a:latin typeface="Arial Narrow" pitchFamily="34" charset="0"/>
              </a:rPr>
              <a:t>Application/Proposal </a:t>
            </a:r>
            <a:r>
              <a:rPr lang="en-US" sz="2000" dirty="0">
                <a:latin typeface="Arial Narrow" pitchFamily="34" charset="0"/>
              </a:rPr>
              <a:t>Submission</a:t>
            </a:r>
          </a:p>
          <a:p>
            <a:pPr>
              <a:defRPr/>
            </a:pPr>
            <a:r>
              <a:rPr lang="en-US" sz="2000" dirty="0" smtClean="0">
                <a:effectLst/>
                <a:latin typeface="Arial Narrow" pitchFamily="34" charset="0"/>
              </a:rPr>
              <a:t>Selection Factors</a:t>
            </a:r>
          </a:p>
          <a:p>
            <a:pPr>
              <a:defRPr/>
            </a:pPr>
            <a:r>
              <a:rPr lang="en-US" sz="2000" dirty="0" smtClean="0">
                <a:effectLst/>
                <a:latin typeface="Arial Narrow" pitchFamily="34" charset="0"/>
              </a:rPr>
              <a:t>Review and Selection Process</a:t>
            </a:r>
          </a:p>
          <a:p>
            <a:pPr>
              <a:defRPr/>
            </a:pPr>
            <a:r>
              <a:rPr lang="en-US" sz="2000" dirty="0" smtClean="0">
                <a:effectLst/>
                <a:latin typeface="Arial Narrow" pitchFamily="34" charset="0"/>
              </a:rPr>
              <a:t>Award Administration Information</a:t>
            </a:r>
          </a:p>
          <a:p>
            <a:pPr>
              <a:defRPr/>
            </a:pPr>
            <a:r>
              <a:rPr lang="en-US" sz="2000" dirty="0" smtClean="0">
                <a:effectLst/>
                <a:latin typeface="Arial Narrow" pitchFamily="34" charset="0"/>
              </a:rPr>
              <a:t>Reporting &amp; Audit Requirements</a:t>
            </a:r>
          </a:p>
          <a:p>
            <a:pPr>
              <a:defRPr/>
            </a:pPr>
            <a:r>
              <a:rPr lang="en-US" sz="2000" dirty="0" smtClean="0">
                <a:effectLst/>
                <a:latin typeface="Arial Narrow" pitchFamily="34" charset="0"/>
              </a:rPr>
              <a:t>Agency Contacts</a:t>
            </a:r>
            <a:endParaRPr lang="en-US" sz="2000" dirty="0" smtClean="0">
              <a:latin typeface="Arial Narrow" pitchFamily="34" charset="0"/>
            </a:endParaRPr>
          </a:p>
          <a:p>
            <a:pPr>
              <a:defRPr/>
            </a:pPr>
            <a:endParaRPr lang="en-US" sz="1800" dirty="0">
              <a:latin typeface="Arial Narrow" pitchFamily="34" charset="0"/>
            </a:endParaRPr>
          </a:p>
        </p:txBody>
      </p:sp>
      <p:sp>
        <p:nvSpPr>
          <p:cNvPr id="6149" name="Slide Number Placeholder 4"/>
          <p:cNvSpPr>
            <a:spLocks noGrp="1"/>
          </p:cNvSpPr>
          <p:nvPr>
            <p:ph type="sldNum" sz="quarter" idx="11"/>
          </p:nvPr>
        </p:nvSpPr>
        <p:spPr>
          <a:xfrm>
            <a:off x="5708009" y="6513760"/>
            <a:ext cx="2895600"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9B8E2E62-89A8-4E78-BF4C-23D2C37FB511}" type="slidenum">
              <a:rPr lang="en-US" sz="1800" smtClean="0">
                <a:solidFill>
                  <a:prstClr val="black"/>
                </a:solidFill>
              </a:rPr>
              <a:pPr algn="r"/>
              <a:t>12</a:t>
            </a:fld>
            <a:endParaRPr lang="en-US" sz="1800" dirty="0" smtClean="0">
              <a:solidFill>
                <a:prstClr val="black"/>
              </a:solidFill>
            </a:endParaRPr>
          </a:p>
        </p:txBody>
      </p:sp>
      <p:sp>
        <p:nvSpPr>
          <p:cNvPr id="2" name="Rectangle 1"/>
          <p:cNvSpPr/>
          <p:nvPr/>
        </p:nvSpPr>
        <p:spPr>
          <a:xfrm>
            <a:off x="1086928" y="2349228"/>
            <a:ext cx="4045789" cy="333555"/>
          </a:xfrm>
          <a:prstGeom prst="rect">
            <a:avLst/>
          </a:prstGeom>
          <a:solidFill>
            <a:srgbClr val="FFFF0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20694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558" y="678480"/>
            <a:ext cx="7148361" cy="541538"/>
          </a:xfrm>
        </p:spPr>
        <p:txBody>
          <a:bodyPr/>
          <a:lstStyle/>
          <a:p>
            <a:pPr algn="l"/>
            <a:r>
              <a:rPr lang="en-US" sz="3600" b="1" dirty="0" smtClean="0">
                <a:latin typeface="Arial Narrow" pitchFamily="34" charset="0"/>
              </a:rPr>
              <a:t>The MEP Program in Short . . .</a:t>
            </a:r>
            <a:endParaRPr lang="en-US" sz="3600" b="1" dirty="0">
              <a:latin typeface="Arial Narrow" pitchFamily="34" charset="0"/>
            </a:endParaRPr>
          </a:p>
        </p:txBody>
      </p:sp>
      <p:sp>
        <p:nvSpPr>
          <p:cNvPr id="3" name="Content Placeholder 2"/>
          <p:cNvSpPr>
            <a:spLocks noGrp="1"/>
          </p:cNvSpPr>
          <p:nvPr>
            <p:ph idx="1"/>
          </p:nvPr>
        </p:nvSpPr>
        <p:spPr>
          <a:xfrm>
            <a:off x="788276" y="1368672"/>
            <a:ext cx="7898524" cy="5069088"/>
          </a:xfrm>
        </p:spPr>
        <p:txBody>
          <a:bodyPr>
            <a:normAutofit fontScale="77500" lnSpcReduction="20000"/>
          </a:bodyPr>
          <a:lstStyle/>
          <a:p>
            <a:pPr marL="228600" lvl="0" indent="-228600" defTabSz="914400" fontAlgn="base">
              <a:lnSpc>
                <a:spcPct val="110000"/>
              </a:lnSpc>
              <a:spcBef>
                <a:spcPct val="0"/>
              </a:spcBef>
              <a:spcAft>
                <a:spcPct val="50000"/>
              </a:spcAft>
              <a:buClr>
                <a:schemeClr val="tx1"/>
              </a:buClr>
              <a:buFont typeface="Wingdings" pitchFamily="2" charset="2"/>
              <a:buChar char="§"/>
            </a:pPr>
            <a:r>
              <a:rPr lang="en-US" sz="2600" kern="0" dirty="0" smtClean="0">
                <a:solidFill>
                  <a:prstClr val="black"/>
                </a:solidFill>
                <a:latin typeface="Arial Narrow" pitchFamily="34" charset="0"/>
              </a:rPr>
              <a:t>Program started in 1988, with at least one center in all 50 states by 1996</a:t>
            </a:r>
          </a:p>
          <a:p>
            <a:pPr marL="228600" lvl="0" indent="-228600" defTabSz="914400" fontAlgn="base">
              <a:lnSpc>
                <a:spcPct val="110000"/>
              </a:lnSpc>
              <a:spcBef>
                <a:spcPct val="0"/>
              </a:spcBef>
              <a:spcAft>
                <a:spcPct val="50000"/>
              </a:spcAft>
              <a:buClr>
                <a:schemeClr val="tx1"/>
              </a:buClr>
              <a:buFont typeface="Wingdings" pitchFamily="2" charset="2"/>
              <a:buChar char="§"/>
            </a:pPr>
            <a:r>
              <a:rPr lang="en-US" sz="2600" kern="0" dirty="0" smtClean="0">
                <a:solidFill>
                  <a:prstClr val="black"/>
                </a:solidFill>
                <a:latin typeface="Arial Narrow" pitchFamily="34" charset="0"/>
              </a:rPr>
              <a:t>60 centers with </a:t>
            </a:r>
            <a:r>
              <a:rPr lang="en-US" sz="2600" kern="0" dirty="0" smtClean="0">
                <a:solidFill>
                  <a:prstClr val="black"/>
                </a:solidFill>
              </a:rPr>
              <a:t>440</a:t>
            </a:r>
            <a:r>
              <a:rPr lang="en-US" sz="2600" kern="0" dirty="0" smtClean="0">
                <a:solidFill>
                  <a:prstClr val="black"/>
                </a:solidFill>
                <a:latin typeface="Arial Narrow" pitchFamily="34" charset="0"/>
              </a:rPr>
              <a:t> field locations</a:t>
            </a:r>
          </a:p>
          <a:p>
            <a:pPr marL="571500" lvl="1" indent="-228600" defTabSz="914400" fontAlgn="base">
              <a:lnSpc>
                <a:spcPct val="110000"/>
              </a:lnSpc>
              <a:spcBef>
                <a:spcPct val="0"/>
              </a:spcBef>
              <a:spcAft>
                <a:spcPct val="50000"/>
              </a:spcAft>
              <a:buClr>
                <a:schemeClr val="tx1"/>
              </a:buClr>
              <a:buFont typeface="Times" pitchFamily="18" charset="0"/>
              <a:buChar char="-"/>
            </a:pPr>
            <a:r>
              <a:rPr lang="en-US" sz="2600" kern="0" dirty="0" smtClean="0">
                <a:solidFill>
                  <a:prstClr val="black"/>
                </a:solidFill>
                <a:latin typeface="Arial Narrow" pitchFamily="34" charset="0"/>
              </a:rPr>
              <a:t>System wide, Non-Federal staff is over 1,200</a:t>
            </a:r>
          </a:p>
          <a:p>
            <a:pPr marL="571500" lvl="1" indent="-228600" defTabSz="914400" fontAlgn="base">
              <a:lnSpc>
                <a:spcPct val="110000"/>
              </a:lnSpc>
              <a:spcBef>
                <a:spcPct val="0"/>
              </a:spcBef>
              <a:spcAft>
                <a:spcPct val="50000"/>
              </a:spcAft>
              <a:buClr>
                <a:schemeClr val="tx1"/>
              </a:buClr>
              <a:buFont typeface="Times" pitchFamily="18" charset="0"/>
              <a:buChar char="-"/>
            </a:pPr>
            <a:r>
              <a:rPr lang="en-US" sz="2600" kern="0" dirty="0" smtClean="0">
                <a:solidFill>
                  <a:prstClr val="black"/>
                </a:solidFill>
                <a:latin typeface="Arial Narrow" pitchFamily="34" charset="0"/>
              </a:rPr>
              <a:t>Contracting with over 2,100 third party service providers</a:t>
            </a:r>
          </a:p>
          <a:p>
            <a:pPr marL="228600" lvl="0" indent="-228600" defTabSz="914400" fontAlgn="base">
              <a:lnSpc>
                <a:spcPct val="110000"/>
              </a:lnSpc>
              <a:spcBef>
                <a:spcPct val="0"/>
              </a:spcBef>
              <a:spcAft>
                <a:spcPct val="50000"/>
              </a:spcAft>
              <a:buClr>
                <a:schemeClr val="tx1"/>
              </a:buClr>
              <a:buFont typeface="Wingdings" pitchFamily="2" charset="2"/>
              <a:buChar char="§"/>
            </a:pPr>
            <a:r>
              <a:rPr lang="en-US" sz="2600" kern="0" dirty="0" smtClean="0">
                <a:solidFill>
                  <a:prstClr val="black"/>
                </a:solidFill>
                <a:latin typeface="Arial Narrow" pitchFamily="34" charset="0"/>
              </a:rPr>
              <a:t>Partnership Model – Federal/State/Industry </a:t>
            </a:r>
          </a:p>
          <a:p>
            <a:pPr marL="228600" lvl="0" indent="-228600" defTabSz="914400" fontAlgn="base">
              <a:lnSpc>
                <a:spcPct val="110000"/>
              </a:lnSpc>
              <a:spcBef>
                <a:spcPct val="0"/>
              </a:spcBef>
              <a:spcAft>
                <a:spcPct val="50000"/>
              </a:spcAft>
              <a:buClr>
                <a:schemeClr val="tx1"/>
              </a:buClr>
              <a:buFont typeface="Wingdings" pitchFamily="2" charset="2"/>
              <a:buChar char="§"/>
            </a:pPr>
            <a:r>
              <a:rPr lang="en-US" sz="2600" kern="0" dirty="0" smtClean="0">
                <a:solidFill>
                  <a:prstClr val="black"/>
                </a:solidFill>
                <a:latin typeface="Arial Narrow" pitchFamily="34" charset="0"/>
              </a:rPr>
              <a:t>MEP System budget ~ $300M</a:t>
            </a:r>
          </a:p>
          <a:p>
            <a:pPr marL="571500" lvl="1" indent="-228600" defTabSz="914400" fontAlgn="base">
              <a:lnSpc>
                <a:spcPct val="110000"/>
              </a:lnSpc>
              <a:spcBef>
                <a:spcPct val="0"/>
              </a:spcBef>
              <a:spcAft>
                <a:spcPct val="50000"/>
              </a:spcAft>
              <a:buClr>
                <a:schemeClr val="tx1"/>
              </a:buClr>
              <a:buFont typeface="Times" pitchFamily="18" charset="0"/>
              <a:buChar char="-"/>
            </a:pPr>
            <a:r>
              <a:rPr lang="en-US" sz="2600" kern="0" dirty="0" smtClean="0">
                <a:solidFill>
                  <a:prstClr val="black"/>
                </a:solidFill>
                <a:latin typeface="Arial Narrow" pitchFamily="34" charset="0"/>
              </a:rPr>
              <a:t>1/3 Federal, 2/3 State and Industry (fees for services)</a:t>
            </a:r>
          </a:p>
          <a:p>
            <a:pPr marL="228600" lvl="0" indent="-228600" defTabSz="914400" fontAlgn="base">
              <a:lnSpc>
                <a:spcPct val="110000"/>
              </a:lnSpc>
              <a:spcBef>
                <a:spcPct val="0"/>
              </a:spcBef>
              <a:spcAft>
                <a:spcPct val="50000"/>
              </a:spcAft>
              <a:buClr>
                <a:schemeClr val="tx1"/>
              </a:buClr>
              <a:buFont typeface="Wingdings" pitchFamily="2" charset="2"/>
              <a:buChar char="§"/>
            </a:pPr>
            <a:r>
              <a:rPr lang="en-US" sz="2600" kern="0" dirty="0" smtClean="0">
                <a:solidFill>
                  <a:prstClr val="black"/>
                </a:solidFill>
                <a:latin typeface="Arial Narrow" pitchFamily="34" charset="0"/>
              </a:rPr>
              <a:t>Program started because of “market failures” in terms of access to information, technical expertise and cost.  Subsequent study in 2003 by NAPA reconfirmed the continued existence of these market failures.</a:t>
            </a:r>
          </a:p>
          <a:p>
            <a:pPr marL="228600" lvl="0" indent="-228600" defTabSz="914400" fontAlgn="base">
              <a:lnSpc>
                <a:spcPct val="110000"/>
              </a:lnSpc>
              <a:spcBef>
                <a:spcPct val="0"/>
              </a:spcBef>
              <a:spcAft>
                <a:spcPct val="50000"/>
              </a:spcAft>
              <a:buClr>
                <a:schemeClr val="tx1"/>
              </a:buClr>
              <a:buFont typeface="Wingdings" pitchFamily="2" charset="2"/>
              <a:buChar char="§"/>
            </a:pPr>
            <a:r>
              <a:rPr lang="en-US" sz="2600" kern="0" dirty="0" smtClean="0">
                <a:solidFill>
                  <a:prstClr val="black"/>
                </a:solidFill>
                <a:latin typeface="Arial Narrow" pitchFamily="34" charset="0"/>
              </a:rPr>
              <a:t>Emphasis on performance – program and center – measured based upon impact of center services on client firms.</a:t>
            </a:r>
          </a:p>
          <a:p>
            <a:endParaRPr lang="en-US" dirty="0"/>
          </a:p>
        </p:txBody>
      </p:sp>
      <p:sp>
        <p:nvSpPr>
          <p:cNvPr id="5" name="Slide Number Placeholder 4"/>
          <p:cNvSpPr>
            <a:spLocks noGrp="1"/>
          </p:cNvSpPr>
          <p:nvPr>
            <p:ph type="sldNum" sz="quarter" idx="11"/>
          </p:nvPr>
        </p:nvSpPr>
        <p:spPr>
          <a:xfrm>
            <a:off x="6553200" y="6498897"/>
            <a:ext cx="2133600" cy="2225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9B8E2E62-89A8-4E78-BF4C-23D2C37FB511}" type="slidenum">
              <a:rPr lang="en-US" sz="1800" smtClean="0">
                <a:solidFill>
                  <a:prstClr val="black"/>
                </a:solidFill>
              </a:rPr>
              <a:pPr algn="r"/>
              <a:t>13</a:t>
            </a:fld>
            <a:endParaRPr lang="en-US" sz="1800" dirty="0" smtClean="0">
              <a:solidFill>
                <a:prstClr val="black"/>
              </a:solidFill>
            </a:endParaRPr>
          </a:p>
        </p:txBody>
      </p:sp>
    </p:spTree>
    <p:extLst>
      <p:ext uri="{BB962C8B-B14F-4D97-AF65-F5344CB8AC3E}">
        <p14:creationId xmlns:p14="http://schemas.microsoft.com/office/powerpoint/2010/main" val="23955147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Partnering to Drive a National Program</a:t>
            </a:r>
            <a:endParaRPr lang="en-US" dirty="0"/>
          </a:p>
        </p:txBody>
      </p:sp>
      <p:graphicFrame>
        <p:nvGraphicFramePr>
          <p:cNvPr id="6" name="Diagram 5"/>
          <p:cNvGraphicFramePr/>
          <p:nvPr>
            <p:extLst>
              <p:ext uri="{D42A27DB-BD31-4B8C-83A1-F6EECF244321}">
                <p14:modId xmlns:p14="http://schemas.microsoft.com/office/powerpoint/2010/main" val="766150721"/>
              </p:ext>
            </p:extLst>
          </p:nvPr>
        </p:nvGraphicFramePr>
        <p:xfrm>
          <a:off x="886045" y="1382232"/>
          <a:ext cx="7407350" cy="49400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rot="17831919">
            <a:off x="4173453" y="3379966"/>
            <a:ext cx="3497306" cy="584775"/>
          </a:xfrm>
          <a:prstGeom prst="rect">
            <a:avLst/>
          </a:prstGeom>
          <a:noFill/>
        </p:spPr>
        <p:txBody>
          <a:bodyPr wrap="square" rtlCol="0">
            <a:spAutoFit/>
          </a:bodyPr>
          <a:lstStyle/>
          <a:p>
            <a:pPr eaLnBrk="0" fontAlgn="base" hangingPunct="0">
              <a:spcBef>
                <a:spcPct val="0"/>
              </a:spcBef>
              <a:spcAft>
                <a:spcPct val="0"/>
              </a:spcAft>
            </a:pPr>
            <a:r>
              <a:rPr lang="en-US" sz="3200" b="1" spc="300" dirty="0">
                <a:solidFill>
                  <a:prstClr val="black"/>
                </a:solidFill>
              </a:rPr>
              <a:t>Service </a:t>
            </a:r>
            <a:r>
              <a:rPr lang="en-US" sz="3200" b="1" spc="300" dirty="0">
                <a:solidFill>
                  <a:prstClr val="black"/>
                </a:solidFill>
                <a:latin typeface="Arial Narrow"/>
                <a:cs typeface="Arial Narrow"/>
              </a:rPr>
              <a:t>Delivery</a:t>
            </a:r>
          </a:p>
        </p:txBody>
      </p:sp>
      <p:sp>
        <p:nvSpPr>
          <p:cNvPr id="7" name="Slide Number Placeholder 4"/>
          <p:cNvSpPr>
            <a:spLocks noGrp="1"/>
          </p:cNvSpPr>
          <p:nvPr>
            <p:ph type="sldNum" sz="quarter" idx="11"/>
          </p:nvPr>
        </p:nvSpPr>
        <p:spPr>
          <a:xfrm>
            <a:off x="6553200" y="6498897"/>
            <a:ext cx="2133600" cy="2225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9B8E2E62-89A8-4E78-BF4C-23D2C37FB511}" type="slidenum">
              <a:rPr lang="en-US" sz="1800" smtClean="0">
                <a:solidFill>
                  <a:prstClr val="black"/>
                </a:solidFill>
              </a:rPr>
              <a:pPr algn="r"/>
              <a:t>14</a:t>
            </a:fld>
            <a:endParaRPr lang="en-US" sz="1800" dirty="0" smtClean="0">
              <a:solidFill>
                <a:prstClr val="black"/>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EP_MAP2014_CS5-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098" y="975878"/>
            <a:ext cx="9144000" cy="5286894"/>
          </a:xfrm>
          <a:prstGeom prst="rect">
            <a:avLst/>
          </a:prstGeom>
        </p:spPr>
      </p:pic>
      <p:sp>
        <p:nvSpPr>
          <p:cNvPr id="18438" name="Rectangle 3"/>
          <p:cNvSpPr>
            <a:spLocks noGrp="1" noChangeArrowheads="1"/>
          </p:cNvSpPr>
          <p:nvPr>
            <p:ph type="title"/>
          </p:nvPr>
        </p:nvSpPr>
        <p:spPr>
          <a:xfrm>
            <a:off x="2425643" y="518566"/>
            <a:ext cx="4843130" cy="496186"/>
          </a:xfrm>
        </p:spPr>
        <p:txBody>
          <a:bodyPr>
            <a:normAutofit fontScale="90000"/>
          </a:bodyPr>
          <a:lstStyle/>
          <a:p>
            <a:pPr algn="r" eaLnBrk="1" hangingPunct="1"/>
            <a:r>
              <a:rPr lang="en-US" dirty="0" smtClean="0">
                <a:solidFill>
                  <a:srgbClr val="0073B1"/>
                </a:solidFill>
              </a:rPr>
              <a:t>MEP Centers Across the U.S.</a:t>
            </a:r>
            <a:endParaRPr lang="en-US" sz="2400" dirty="0" smtClean="0">
              <a:solidFill>
                <a:srgbClr val="0073B1"/>
              </a:solidFill>
              <a:latin typeface="Arial Narrow" pitchFamily="34" charset="0"/>
            </a:endParaRPr>
          </a:p>
        </p:txBody>
      </p:sp>
      <p:sp>
        <p:nvSpPr>
          <p:cNvPr id="9" name="TextBox 8"/>
          <p:cNvSpPr txBox="1"/>
          <p:nvPr/>
        </p:nvSpPr>
        <p:spPr>
          <a:xfrm>
            <a:off x="77754" y="5742065"/>
            <a:ext cx="2647507" cy="646331"/>
          </a:xfrm>
          <a:prstGeom prst="rect">
            <a:avLst/>
          </a:prstGeom>
          <a:noFill/>
        </p:spPr>
        <p:txBody>
          <a:bodyPr wrap="square" rtlCol="0">
            <a:spAutoFit/>
          </a:bodyPr>
          <a:lstStyle/>
          <a:p>
            <a:r>
              <a:rPr lang="en-US" b="1" dirty="0" smtClean="0">
                <a:latin typeface="+mn-lt"/>
              </a:rPr>
              <a:t>800.MEP.4MFG</a:t>
            </a:r>
          </a:p>
          <a:p>
            <a:r>
              <a:rPr lang="en-US" b="1" dirty="0" smtClean="0">
                <a:latin typeface="+mn-lt"/>
              </a:rPr>
              <a:t>www.mep.nist.gov</a:t>
            </a:r>
            <a:endParaRPr lang="en-US" b="1" dirty="0">
              <a:latin typeface="+mn-lt"/>
            </a:endParaRPr>
          </a:p>
        </p:txBody>
      </p:sp>
      <p:cxnSp>
        <p:nvCxnSpPr>
          <p:cNvPr id="11" name="Straight Connector 10"/>
          <p:cNvCxnSpPr/>
          <p:nvPr/>
        </p:nvCxnSpPr>
        <p:spPr>
          <a:xfrm>
            <a:off x="0" y="6418263"/>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8003381" y="6638132"/>
            <a:ext cx="441325" cy="1588"/>
          </a:xfrm>
          <a:prstGeom prst="line">
            <a:avLst/>
          </a:prstGeom>
        </p:spPr>
        <p:style>
          <a:lnRef idx="1">
            <a:schemeClr val="accent1"/>
          </a:lnRef>
          <a:fillRef idx="0">
            <a:schemeClr val="accent1"/>
          </a:fillRef>
          <a:effectRef idx="0">
            <a:schemeClr val="accent1"/>
          </a:effectRef>
          <a:fontRef idx="minor">
            <a:schemeClr val="tx1"/>
          </a:fontRef>
        </p:style>
      </p:cxnSp>
      <p:sp>
        <p:nvSpPr>
          <p:cNvPr id="10" name="Slide Number Placeholder 4"/>
          <p:cNvSpPr>
            <a:spLocks noGrp="1"/>
          </p:cNvSpPr>
          <p:nvPr>
            <p:ph type="sldNum" sz="quarter" idx="11"/>
          </p:nvPr>
        </p:nvSpPr>
        <p:spPr>
          <a:xfrm>
            <a:off x="6553200" y="6498897"/>
            <a:ext cx="2133600" cy="2225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9B8E2E62-89A8-4E78-BF4C-23D2C37FB511}" type="slidenum">
              <a:rPr lang="en-US" sz="1800" smtClean="0">
                <a:solidFill>
                  <a:prstClr val="black"/>
                </a:solidFill>
              </a:rPr>
              <a:pPr algn="r"/>
              <a:t>15</a:t>
            </a:fld>
            <a:endParaRPr lang="en-US" sz="1800" dirty="0" smtClean="0">
              <a:solidFill>
                <a:prstClr val="black"/>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721312" y="685800"/>
            <a:ext cx="5715000" cy="533400"/>
          </a:xfrm>
        </p:spPr>
        <p:txBody>
          <a:bodyPr/>
          <a:lstStyle/>
          <a:p>
            <a:r>
              <a:rPr lang="en-US" sz="2800" dirty="0" smtClean="0">
                <a:effectLst/>
                <a:latin typeface="Arial Narrow" pitchFamily="34" charset="0"/>
              </a:rPr>
              <a:t>Information Webinar Agenda</a:t>
            </a:r>
          </a:p>
        </p:txBody>
      </p:sp>
      <p:sp>
        <p:nvSpPr>
          <p:cNvPr id="3" name="Content Placeholder 2"/>
          <p:cNvSpPr>
            <a:spLocks noGrp="1"/>
          </p:cNvSpPr>
          <p:nvPr>
            <p:ph idx="1"/>
          </p:nvPr>
        </p:nvSpPr>
        <p:spPr>
          <a:xfrm>
            <a:off x="792336" y="1676400"/>
            <a:ext cx="7206449" cy="4495800"/>
          </a:xfrm>
        </p:spPr>
        <p:txBody>
          <a:bodyPr>
            <a:normAutofit lnSpcReduction="10000"/>
          </a:bodyPr>
          <a:lstStyle/>
          <a:p>
            <a:pPr>
              <a:defRPr/>
            </a:pPr>
            <a:r>
              <a:rPr lang="en-US" sz="2000" dirty="0" smtClean="0">
                <a:latin typeface="Arial Narrow" pitchFamily="34" charset="0"/>
              </a:rPr>
              <a:t>Manufacturing Environment</a:t>
            </a:r>
          </a:p>
          <a:p>
            <a:pPr>
              <a:defRPr/>
            </a:pPr>
            <a:r>
              <a:rPr lang="en-US" sz="2000" dirty="0" smtClean="0">
                <a:effectLst/>
                <a:latin typeface="Arial Narrow" pitchFamily="34" charset="0"/>
              </a:rPr>
              <a:t>NIST MEP Strategy and Approach</a:t>
            </a:r>
          </a:p>
          <a:p>
            <a:pPr>
              <a:defRPr/>
            </a:pPr>
            <a:r>
              <a:rPr lang="en-US" sz="2000" dirty="0" smtClean="0">
                <a:effectLst/>
                <a:latin typeface="Arial Narrow" pitchFamily="34" charset="0"/>
              </a:rPr>
              <a:t>MEP System Model</a:t>
            </a:r>
          </a:p>
          <a:p>
            <a:pPr>
              <a:defRPr/>
            </a:pPr>
            <a:r>
              <a:rPr lang="en-US" sz="2000" dirty="0" smtClean="0">
                <a:effectLst/>
                <a:latin typeface="Arial Narrow" pitchFamily="34" charset="0"/>
              </a:rPr>
              <a:t>MEP Center Model</a:t>
            </a:r>
          </a:p>
          <a:p>
            <a:pPr>
              <a:defRPr/>
            </a:pPr>
            <a:r>
              <a:rPr lang="en-US" sz="2000" dirty="0" smtClean="0">
                <a:latin typeface="Arial Narrow" pitchFamily="34" charset="0"/>
              </a:rPr>
              <a:t>MEP Performance and Expected Impacts</a:t>
            </a:r>
            <a:endParaRPr lang="en-US" sz="2000" dirty="0" smtClean="0">
              <a:effectLst/>
              <a:latin typeface="Arial Narrow" pitchFamily="34" charset="0"/>
            </a:endParaRPr>
          </a:p>
          <a:p>
            <a:pPr>
              <a:defRPr/>
            </a:pPr>
            <a:r>
              <a:rPr lang="en-US" sz="2000" dirty="0" smtClean="0">
                <a:effectLst/>
                <a:latin typeface="Arial Narrow" pitchFamily="34" charset="0"/>
              </a:rPr>
              <a:t>Funding Opportunity Overview</a:t>
            </a:r>
          </a:p>
          <a:p>
            <a:pPr>
              <a:defRPr/>
            </a:pPr>
            <a:r>
              <a:rPr lang="en-US" sz="2000" dirty="0" smtClean="0">
                <a:latin typeface="Arial Narrow" pitchFamily="34" charset="0"/>
              </a:rPr>
              <a:t>Review </a:t>
            </a:r>
            <a:r>
              <a:rPr lang="en-US" sz="2000" dirty="0">
                <a:latin typeface="Arial Narrow" pitchFamily="34" charset="0"/>
              </a:rPr>
              <a:t>Criteria</a:t>
            </a:r>
          </a:p>
          <a:p>
            <a:pPr>
              <a:defRPr/>
            </a:pPr>
            <a:r>
              <a:rPr lang="en-US" sz="2000" dirty="0" smtClean="0">
                <a:latin typeface="Arial Narrow" pitchFamily="34" charset="0"/>
              </a:rPr>
              <a:t>Application/Proposal </a:t>
            </a:r>
            <a:r>
              <a:rPr lang="en-US" sz="2000" dirty="0">
                <a:latin typeface="Arial Narrow" pitchFamily="34" charset="0"/>
              </a:rPr>
              <a:t>Submission</a:t>
            </a:r>
          </a:p>
          <a:p>
            <a:pPr>
              <a:defRPr/>
            </a:pPr>
            <a:r>
              <a:rPr lang="en-US" sz="2000" dirty="0" smtClean="0">
                <a:effectLst/>
                <a:latin typeface="Arial Narrow" pitchFamily="34" charset="0"/>
              </a:rPr>
              <a:t>Selection Factors</a:t>
            </a:r>
          </a:p>
          <a:p>
            <a:pPr>
              <a:defRPr/>
            </a:pPr>
            <a:r>
              <a:rPr lang="en-US" sz="2000" dirty="0" smtClean="0">
                <a:effectLst/>
                <a:latin typeface="Arial Narrow" pitchFamily="34" charset="0"/>
              </a:rPr>
              <a:t>Review and Selection Process</a:t>
            </a:r>
          </a:p>
          <a:p>
            <a:pPr>
              <a:defRPr/>
            </a:pPr>
            <a:r>
              <a:rPr lang="en-US" sz="2000" dirty="0" smtClean="0">
                <a:effectLst/>
                <a:latin typeface="Arial Narrow" pitchFamily="34" charset="0"/>
              </a:rPr>
              <a:t>Award Administration Information</a:t>
            </a:r>
          </a:p>
          <a:p>
            <a:pPr>
              <a:defRPr/>
            </a:pPr>
            <a:r>
              <a:rPr lang="en-US" sz="2000" dirty="0" smtClean="0">
                <a:effectLst/>
                <a:latin typeface="Arial Narrow" pitchFamily="34" charset="0"/>
              </a:rPr>
              <a:t>Reporting &amp; Audit Requirements</a:t>
            </a:r>
          </a:p>
          <a:p>
            <a:pPr>
              <a:defRPr/>
            </a:pPr>
            <a:r>
              <a:rPr lang="en-US" sz="2000" dirty="0" smtClean="0">
                <a:effectLst/>
                <a:latin typeface="Arial Narrow" pitchFamily="34" charset="0"/>
              </a:rPr>
              <a:t>Agency Contacts</a:t>
            </a:r>
            <a:endParaRPr lang="en-US" sz="2000" dirty="0" smtClean="0">
              <a:latin typeface="Arial Narrow" pitchFamily="34" charset="0"/>
            </a:endParaRPr>
          </a:p>
          <a:p>
            <a:pPr>
              <a:defRPr/>
            </a:pPr>
            <a:endParaRPr lang="en-US" sz="1800" dirty="0">
              <a:latin typeface="Arial Narrow" pitchFamily="34" charset="0"/>
            </a:endParaRPr>
          </a:p>
        </p:txBody>
      </p:sp>
      <p:sp>
        <p:nvSpPr>
          <p:cNvPr id="6149" name="Slide Number Placeholder 4"/>
          <p:cNvSpPr>
            <a:spLocks noGrp="1"/>
          </p:cNvSpPr>
          <p:nvPr>
            <p:ph type="sldNum" sz="quarter" idx="11"/>
          </p:nvPr>
        </p:nvSpPr>
        <p:spPr>
          <a:xfrm>
            <a:off x="5716398" y="6499225"/>
            <a:ext cx="2895600"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9B8E2E62-89A8-4E78-BF4C-23D2C37FB511}" type="slidenum">
              <a:rPr lang="en-US" sz="1800" smtClean="0">
                <a:solidFill>
                  <a:prstClr val="black"/>
                </a:solidFill>
              </a:rPr>
              <a:pPr algn="r"/>
              <a:t>16</a:t>
            </a:fld>
            <a:endParaRPr lang="en-US" sz="1800" dirty="0" smtClean="0">
              <a:solidFill>
                <a:prstClr val="black"/>
              </a:solidFill>
            </a:endParaRPr>
          </a:p>
        </p:txBody>
      </p:sp>
      <p:sp>
        <p:nvSpPr>
          <p:cNvPr id="2" name="Rectangle 1"/>
          <p:cNvSpPr/>
          <p:nvPr/>
        </p:nvSpPr>
        <p:spPr>
          <a:xfrm>
            <a:off x="1086928" y="2677016"/>
            <a:ext cx="4045789" cy="333555"/>
          </a:xfrm>
          <a:prstGeom prst="rect">
            <a:avLst/>
          </a:prstGeom>
          <a:solidFill>
            <a:srgbClr val="FFFF0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85415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81848" y="675725"/>
            <a:ext cx="6768199" cy="646331"/>
          </a:xfrm>
          <a:prstGeom prst="rect">
            <a:avLst/>
          </a:prstGeom>
        </p:spPr>
        <p:txBody>
          <a:bodyPr wrap="none">
            <a:spAutoFit/>
          </a:bodyPr>
          <a:lstStyle/>
          <a:p>
            <a:r>
              <a:rPr lang="en-US" sz="3600" b="1" dirty="0" smtClean="0">
                <a:latin typeface="Arial Narrow" pitchFamily="34" charset="0"/>
              </a:rPr>
              <a:t>Center Operating Structure Diversity</a:t>
            </a:r>
            <a:endParaRPr lang="en-US" sz="3600" b="1" dirty="0">
              <a:latin typeface="Arial Narrow" pitchFamily="34" charset="0"/>
            </a:endParaRPr>
          </a:p>
        </p:txBody>
      </p:sp>
      <p:sp>
        <p:nvSpPr>
          <p:cNvPr id="8" name="Rectangle 7"/>
          <p:cNvSpPr/>
          <p:nvPr/>
        </p:nvSpPr>
        <p:spPr>
          <a:xfrm>
            <a:off x="855110" y="1392246"/>
            <a:ext cx="7961115" cy="4170372"/>
          </a:xfrm>
          <a:prstGeom prst="rect">
            <a:avLst/>
          </a:prstGeom>
        </p:spPr>
        <p:txBody>
          <a:bodyPr wrap="square">
            <a:spAutoFit/>
          </a:bodyPr>
          <a:lstStyle/>
          <a:p>
            <a:pPr>
              <a:spcAft>
                <a:spcPts val="600"/>
              </a:spcAft>
              <a:buClr>
                <a:schemeClr val="tx1"/>
              </a:buClr>
              <a:buFont typeface="Arial" pitchFamily="34" charset="0"/>
              <a:buChar char="•"/>
            </a:pPr>
            <a:r>
              <a:rPr lang="en-US" sz="2000" dirty="0" smtClean="0">
                <a:latin typeface="Arial Narrow" pitchFamily="34" charset="0"/>
              </a:rPr>
              <a:t> 	Utilizes existing local resources to provide manufacturing extension 	services </a:t>
            </a:r>
            <a:r>
              <a:rPr lang="en-US" sz="2000" b="1" i="1" dirty="0" smtClean="0">
                <a:latin typeface="Arial Narrow" pitchFamily="34" charset="0"/>
              </a:rPr>
              <a:t>relies heavily on partnerships</a:t>
            </a:r>
          </a:p>
          <a:p>
            <a:pPr>
              <a:buClr>
                <a:schemeClr val="tx1"/>
              </a:buClr>
              <a:buFont typeface="Arial" pitchFamily="34" charset="0"/>
              <a:buChar char="•"/>
            </a:pPr>
            <a:r>
              <a:rPr lang="en-US" sz="2000" dirty="0" smtClean="0">
                <a:latin typeface="Arial Narrow" pitchFamily="34" charset="0"/>
              </a:rPr>
              <a:t> 	Staff are employees of the Center and its partners – </a:t>
            </a:r>
            <a:r>
              <a:rPr lang="en-US" sz="2000" b="1" i="1" dirty="0" smtClean="0">
                <a:latin typeface="Arial Narrow" pitchFamily="34" charset="0"/>
              </a:rPr>
              <a:t>not</a:t>
            </a:r>
            <a:r>
              <a:rPr lang="en-US" sz="2000" dirty="0" smtClean="0">
                <a:latin typeface="Arial Narrow" pitchFamily="34" charset="0"/>
              </a:rPr>
              <a:t> the  Federal 	Government</a:t>
            </a:r>
          </a:p>
          <a:p>
            <a:pPr>
              <a:buClr>
                <a:schemeClr val="tx1"/>
              </a:buClr>
              <a:buFont typeface="Arial" pitchFamily="34" charset="0"/>
              <a:buChar char="•"/>
            </a:pPr>
            <a:r>
              <a:rPr lang="en-US" sz="2000" dirty="0" smtClean="0">
                <a:latin typeface="Arial Narrow" pitchFamily="34" charset="0"/>
              </a:rPr>
              <a:t> 	Geography: urban → rural – </a:t>
            </a:r>
            <a:r>
              <a:rPr lang="en-US" sz="2000" b="1" i="1" dirty="0" smtClean="0">
                <a:latin typeface="Arial Narrow" pitchFamily="34" charset="0"/>
              </a:rPr>
              <a:t>never more than 2 hours away!</a:t>
            </a:r>
          </a:p>
          <a:p>
            <a:pPr>
              <a:buClr>
                <a:schemeClr val="tx1"/>
              </a:buClr>
              <a:buFont typeface="Arial" pitchFamily="34" charset="0"/>
              <a:buChar char="•"/>
            </a:pPr>
            <a:r>
              <a:rPr lang="en-US" sz="2000" dirty="0" smtClean="0">
                <a:latin typeface="Arial Narrow" pitchFamily="34" charset="0"/>
              </a:rPr>
              <a:t> 	Organization Type: Nonprofit, university, state government </a:t>
            </a:r>
          </a:p>
          <a:p>
            <a:pPr>
              <a:buClr>
                <a:schemeClr val="tx1"/>
              </a:buClr>
              <a:buFont typeface="Arial" pitchFamily="34" charset="0"/>
              <a:buChar char="•"/>
            </a:pPr>
            <a:r>
              <a:rPr lang="en-US" sz="2000" dirty="0" smtClean="0">
                <a:latin typeface="Arial Narrow" pitchFamily="34" charset="0"/>
              </a:rPr>
              <a:t> 	Organizational Structure:</a:t>
            </a:r>
          </a:p>
          <a:p>
            <a:pPr lvl="1">
              <a:buClr>
                <a:schemeClr val="tx1"/>
              </a:buClr>
              <a:buFont typeface="Wingdings" pitchFamily="2" charset="2"/>
              <a:buChar char="§"/>
            </a:pPr>
            <a:r>
              <a:rPr lang="en-US" sz="2000" dirty="0" smtClean="0">
                <a:latin typeface="Arial Narrow" pitchFamily="34" charset="0"/>
              </a:rPr>
              <a:t> 	Single location</a:t>
            </a:r>
          </a:p>
          <a:p>
            <a:pPr lvl="1">
              <a:buClr>
                <a:schemeClr val="tx1"/>
              </a:buClr>
              <a:buFont typeface="Wingdings" pitchFamily="2" charset="2"/>
              <a:buChar char="§"/>
            </a:pPr>
            <a:r>
              <a:rPr lang="en-US" sz="2000" dirty="0" smtClean="0">
                <a:latin typeface="Arial Narrow" pitchFamily="34" charset="0"/>
              </a:rPr>
              <a:t> 	Principal organization with independent </a:t>
            </a:r>
          </a:p>
          <a:p>
            <a:pPr lvl="1">
              <a:buClr>
                <a:srgbClr val="0070C0"/>
              </a:buClr>
            </a:pPr>
            <a:r>
              <a:rPr lang="en-US" sz="2000" dirty="0" smtClean="0">
                <a:latin typeface="Arial Narrow" pitchFamily="34" charset="0"/>
              </a:rPr>
              <a:t>	partner organizations</a:t>
            </a:r>
          </a:p>
          <a:p>
            <a:pPr lvl="1">
              <a:buClr>
                <a:schemeClr val="tx1"/>
              </a:buClr>
              <a:buFont typeface="Wingdings" pitchFamily="2" charset="2"/>
              <a:buChar char="§"/>
            </a:pPr>
            <a:r>
              <a:rPr lang="en-US" sz="2000" dirty="0" smtClean="0">
                <a:latin typeface="Arial Narrow" pitchFamily="34" charset="0"/>
              </a:rPr>
              <a:t> 	Central office with regional offices</a:t>
            </a:r>
          </a:p>
          <a:p>
            <a:pPr lvl="1">
              <a:buClr>
                <a:schemeClr val="tx1"/>
              </a:buClr>
              <a:buFont typeface="Wingdings" pitchFamily="2" charset="2"/>
              <a:buChar char="§"/>
            </a:pPr>
            <a:r>
              <a:rPr lang="en-US" sz="2000" dirty="0" smtClean="0">
                <a:latin typeface="Arial Narrow" pitchFamily="34" charset="0"/>
              </a:rPr>
              <a:t> 	Headquarters operation with multiple </a:t>
            </a:r>
          </a:p>
          <a:p>
            <a:pPr lvl="1">
              <a:buClr>
                <a:srgbClr val="0070C0"/>
              </a:buClr>
            </a:pPr>
            <a:r>
              <a:rPr lang="en-US" sz="2000" dirty="0" smtClean="0">
                <a:latin typeface="Arial Narrow" pitchFamily="34" charset="0"/>
              </a:rPr>
              <a:t>	field offices</a:t>
            </a:r>
          </a:p>
        </p:txBody>
      </p:sp>
      <p:graphicFrame>
        <p:nvGraphicFramePr>
          <p:cNvPr id="9" name="Chart 8"/>
          <p:cNvGraphicFramePr/>
          <p:nvPr>
            <p:extLst>
              <p:ext uri="{D42A27DB-BD31-4B8C-83A1-F6EECF244321}">
                <p14:modId xmlns:p14="http://schemas.microsoft.com/office/powerpoint/2010/main" val="548334665"/>
              </p:ext>
            </p:extLst>
          </p:nvPr>
        </p:nvGraphicFramePr>
        <p:xfrm>
          <a:off x="4971495" y="3799643"/>
          <a:ext cx="4358936" cy="2535536"/>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4"/>
          <p:cNvSpPr>
            <a:spLocks noGrp="1"/>
          </p:cNvSpPr>
          <p:nvPr>
            <p:ph type="sldNum" sz="quarter" idx="11"/>
          </p:nvPr>
        </p:nvSpPr>
        <p:spPr>
          <a:xfrm>
            <a:off x="6553200" y="6498897"/>
            <a:ext cx="2133600" cy="2225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9B8E2E62-89A8-4E78-BF4C-23D2C37FB511}" type="slidenum">
              <a:rPr lang="en-US" sz="1800" smtClean="0">
                <a:solidFill>
                  <a:prstClr val="black"/>
                </a:solidFill>
              </a:rPr>
              <a:pPr algn="r"/>
              <a:t>17</a:t>
            </a:fld>
            <a:endParaRPr lang="en-US" sz="1800" dirty="0" smtClean="0">
              <a:solidFill>
                <a:prstClr val="black"/>
              </a:solidFill>
            </a:endParaRPr>
          </a:p>
        </p:txBody>
      </p:sp>
    </p:spTree>
    <p:extLst>
      <p:ext uri="{BB962C8B-B14F-4D97-AF65-F5344CB8AC3E}">
        <p14:creationId xmlns:p14="http://schemas.microsoft.com/office/powerpoint/2010/main" val="4441684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Centers Work With Manufacturers</a:t>
            </a:r>
            <a:endParaRPr lang="en-US" dirty="0"/>
          </a:p>
        </p:txBody>
      </p:sp>
      <p:sp>
        <p:nvSpPr>
          <p:cNvPr id="6" name="Rectangle 3"/>
          <p:cNvSpPr txBox="1">
            <a:spLocks noChangeArrowheads="1"/>
          </p:cNvSpPr>
          <p:nvPr/>
        </p:nvSpPr>
        <p:spPr>
          <a:xfrm>
            <a:off x="803939" y="1472485"/>
            <a:ext cx="8012399" cy="4770474"/>
          </a:xfrm>
          <a:prstGeom prst="rect">
            <a:avLst/>
          </a:prstGeom>
          <a:ln cmpd="dbl">
            <a:noFill/>
          </a:ln>
        </p:spPr>
        <p:txBody>
          <a:bodyPr>
            <a:normAutofit/>
          </a:bodyPr>
          <a:lstStyle/>
          <a:p>
            <a:pPr marL="342900" marR="0" lvl="0" indent="-342900" algn="l" defTabSz="457200" rtl="0" eaLnBrk="1" fontAlgn="base" latinLnBrk="0" hangingPunct="1">
              <a:lnSpc>
                <a:spcPct val="100000"/>
              </a:lnSpc>
              <a:spcBef>
                <a:spcPct val="20000"/>
              </a:spcBef>
              <a:spcAft>
                <a:spcPct val="0"/>
              </a:spcAft>
              <a:buClr>
                <a:schemeClr val="tx1"/>
              </a:buClr>
              <a:buSzTx/>
              <a:buFont typeface="Arial" charset="0"/>
              <a:buChar char="•"/>
              <a:tabLst/>
              <a:defRPr/>
            </a:pPr>
            <a:r>
              <a:rPr kumimoji="0" lang="en-US" sz="22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2" charset="-128"/>
              </a:rPr>
              <a:t>Initial contact </a:t>
            </a:r>
            <a:r>
              <a:rPr kumimoji="0" lang="en-US" sz="2200" b="0" i="0" u="none" strike="noStrike" kern="1200" cap="none" spc="0" normalizeH="0" baseline="0" noProof="0" dirty="0" smtClean="0">
                <a:ln>
                  <a:noFill/>
                </a:ln>
                <a:solidFill>
                  <a:schemeClr val="tx1"/>
                </a:solidFill>
                <a:effectLst/>
                <a:uLnTx/>
                <a:uFillTx/>
                <a:latin typeface="Arial Narrow" pitchFamily="34" charset="0"/>
                <a:ea typeface="ＭＳ Ｐゴシック" pitchFamily="32" charset="-128"/>
              </a:rPr>
              <a:t>– group sessions, referral</a:t>
            </a:r>
          </a:p>
          <a:p>
            <a:pPr marL="342900" marR="0" lvl="0" indent="-342900" algn="l" defTabSz="457200" rtl="0" eaLnBrk="1" fontAlgn="base" latinLnBrk="0" hangingPunct="1">
              <a:lnSpc>
                <a:spcPct val="100000"/>
              </a:lnSpc>
              <a:spcBef>
                <a:spcPct val="20000"/>
              </a:spcBef>
              <a:spcAft>
                <a:spcPct val="0"/>
              </a:spcAft>
              <a:buClr>
                <a:schemeClr val="tx1"/>
              </a:buClr>
              <a:buSzTx/>
              <a:buFont typeface="Arial" charset="0"/>
              <a:buChar char="•"/>
              <a:tabLst/>
              <a:defRPr/>
            </a:pPr>
            <a:r>
              <a:rPr kumimoji="0" lang="en-US" sz="22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2" charset="-128"/>
              </a:rPr>
              <a:t>Assessment</a:t>
            </a:r>
            <a:r>
              <a:rPr kumimoji="0" lang="en-US" sz="2200" b="0" i="0" u="none" strike="noStrike" kern="1200" cap="none" spc="0" normalizeH="0" baseline="0" noProof="0" dirty="0" smtClean="0">
                <a:ln>
                  <a:noFill/>
                </a:ln>
                <a:solidFill>
                  <a:schemeClr val="tx1"/>
                </a:solidFill>
                <a:effectLst/>
                <a:uLnTx/>
                <a:uFillTx/>
                <a:latin typeface="Arial Narrow" pitchFamily="34" charset="0"/>
                <a:ea typeface="ＭＳ Ｐゴシック" pitchFamily="32" charset="-128"/>
              </a:rPr>
              <a:t> – informal walk-through, detailed company analysis</a:t>
            </a:r>
          </a:p>
          <a:p>
            <a:pPr marL="342900" marR="0" lvl="0" indent="-342900" algn="l" defTabSz="457200" rtl="0" eaLnBrk="1" fontAlgn="base" latinLnBrk="0" hangingPunct="1">
              <a:lnSpc>
                <a:spcPct val="100000"/>
              </a:lnSpc>
              <a:spcBef>
                <a:spcPct val="20000"/>
              </a:spcBef>
              <a:spcAft>
                <a:spcPct val="0"/>
              </a:spcAft>
              <a:buClr>
                <a:schemeClr val="tx1"/>
              </a:buClr>
              <a:buSzTx/>
              <a:buFont typeface="Arial" charset="0"/>
              <a:buChar char="•"/>
              <a:tabLst/>
              <a:defRPr/>
            </a:pPr>
            <a:r>
              <a:rPr kumimoji="0" lang="en-US" sz="22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2" charset="-128"/>
              </a:rPr>
              <a:t>Identify</a:t>
            </a:r>
            <a:r>
              <a:rPr kumimoji="0" lang="en-US" sz="2200" b="0" i="0" u="none" strike="noStrike" kern="1200" cap="none" spc="0" normalizeH="0" baseline="0" noProof="0" dirty="0" smtClean="0">
                <a:ln>
                  <a:noFill/>
                </a:ln>
                <a:solidFill>
                  <a:schemeClr val="tx1"/>
                </a:solidFill>
                <a:effectLst/>
                <a:uLnTx/>
                <a:uFillTx/>
                <a:latin typeface="Arial Narrow" pitchFamily="34" charset="0"/>
                <a:ea typeface="ＭＳ Ｐゴシック" pitchFamily="32" charset="-128"/>
              </a:rPr>
              <a:t> potential issues, define proposed project and approach for solving it</a:t>
            </a:r>
          </a:p>
          <a:p>
            <a:pPr marL="342900" marR="0" lvl="0" indent="-342900" algn="l" defTabSz="457200" rtl="0" eaLnBrk="1" fontAlgn="base" latinLnBrk="0" hangingPunct="1">
              <a:lnSpc>
                <a:spcPct val="100000"/>
              </a:lnSpc>
              <a:spcBef>
                <a:spcPct val="20000"/>
              </a:spcBef>
              <a:spcAft>
                <a:spcPct val="0"/>
              </a:spcAft>
              <a:buClr>
                <a:schemeClr val="tx1"/>
              </a:buClr>
              <a:buSzTx/>
              <a:buFont typeface="Arial" charset="0"/>
              <a:buChar char="•"/>
              <a:tabLst/>
              <a:defRPr/>
            </a:pPr>
            <a:r>
              <a:rPr kumimoji="0" lang="en-US" sz="22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2" charset="-128"/>
              </a:rPr>
              <a:t>Negotiate</a:t>
            </a:r>
            <a:r>
              <a:rPr kumimoji="0" lang="en-US" sz="2200" b="0" i="0" u="none" strike="noStrike" kern="1200" cap="none" spc="0" normalizeH="0" baseline="0" noProof="0" dirty="0" smtClean="0">
                <a:ln>
                  <a:noFill/>
                </a:ln>
                <a:solidFill>
                  <a:schemeClr val="tx1"/>
                </a:solidFill>
                <a:effectLst/>
                <a:uLnTx/>
                <a:uFillTx/>
                <a:latin typeface="Arial Narrow" pitchFamily="34" charset="0"/>
                <a:ea typeface="ＭＳ Ｐゴシック" pitchFamily="32" charset="-128"/>
              </a:rPr>
              <a:t> with company and sign project contract with fee paid to center</a:t>
            </a:r>
          </a:p>
          <a:p>
            <a:pPr marL="342900" marR="0" lvl="0" indent="-342900" algn="l" defTabSz="457200" rtl="0" eaLnBrk="1" fontAlgn="base" latinLnBrk="0" hangingPunct="1">
              <a:lnSpc>
                <a:spcPct val="100000"/>
              </a:lnSpc>
              <a:spcBef>
                <a:spcPct val="20000"/>
              </a:spcBef>
              <a:spcAft>
                <a:spcPct val="0"/>
              </a:spcAft>
              <a:buClr>
                <a:schemeClr val="tx1"/>
              </a:buClr>
              <a:buSzTx/>
              <a:buFont typeface="Arial" charset="0"/>
              <a:buChar char="•"/>
              <a:tabLst/>
              <a:defRPr/>
            </a:pPr>
            <a:r>
              <a:rPr kumimoji="0" lang="en-US" sz="22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2" charset="-128"/>
              </a:rPr>
              <a:t>Project execution </a:t>
            </a:r>
            <a:r>
              <a:rPr kumimoji="0" lang="en-US" sz="2200" b="0" i="0" u="none" strike="noStrike" kern="1200" cap="none" spc="0" normalizeH="0" baseline="0" noProof="0" dirty="0" smtClean="0">
                <a:ln>
                  <a:noFill/>
                </a:ln>
                <a:solidFill>
                  <a:schemeClr val="tx1"/>
                </a:solidFill>
                <a:effectLst/>
                <a:uLnTx/>
                <a:uFillTx/>
                <a:latin typeface="Arial Narrow" pitchFamily="34" charset="0"/>
                <a:ea typeface="ＭＳ Ｐゴシック" pitchFamily="32" charset="-128"/>
              </a:rPr>
              <a:t>– center staff, partner organization, and/or third party consultants</a:t>
            </a:r>
          </a:p>
          <a:p>
            <a:pPr marL="342900" marR="0" lvl="0" indent="-342900" algn="l" defTabSz="457200" rtl="0" eaLnBrk="1" fontAlgn="base" latinLnBrk="0" hangingPunct="1">
              <a:lnSpc>
                <a:spcPct val="100000"/>
              </a:lnSpc>
              <a:spcBef>
                <a:spcPct val="20000"/>
              </a:spcBef>
              <a:spcAft>
                <a:spcPct val="0"/>
              </a:spcAft>
              <a:buClr>
                <a:schemeClr val="tx1"/>
              </a:buClr>
              <a:buSzTx/>
              <a:buFont typeface="Arial" charset="0"/>
              <a:buChar char="•"/>
              <a:tabLst/>
              <a:defRPr/>
            </a:pPr>
            <a:r>
              <a:rPr kumimoji="0" lang="en-US" sz="2200" b="0" i="0" u="none" strike="noStrike" kern="1200" cap="none" spc="0" normalizeH="0" baseline="0" noProof="0" dirty="0" smtClean="0">
                <a:ln>
                  <a:noFill/>
                </a:ln>
                <a:solidFill>
                  <a:schemeClr val="tx1"/>
                </a:solidFill>
                <a:effectLst/>
                <a:uLnTx/>
                <a:uFillTx/>
                <a:latin typeface="Arial Narrow" pitchFamily="34" charset="0"/>
                <a:ea typeface="ＭＳ Ｐゴシック" pitchFamily="32" charset="-128"/>
              </a:rPr>
              <a:t>After completion, project follow-up by center to assure customer satisfaction and explore further project opportunities</a:t>
            </a:r>
          </a:p>
          <a:p>
            <a:pPr marL="342900" marR="0" lvl="0" indent="-342900" algn="ctr" defTabSz="457200" rtl="0" eaLnBrk="1" fontAlgn="base" latinLnBrk="0" hangingPunct="1">
              <a:lnSpc>
                <a:spcPct val="100000"/>
              </a:lnSpc>
              <a:spcBef>
                <a:spcPct val="20000"/>
              </a:spcBef>
              <a:spcAft>
                <a:spcPts val="600"/>
              </a:spcAft>
              <a:buClr>
                <a:srgbClr val="0070C0"/>
              </a:buClr>
              <a:buSzTx/>
              <a:buFont typeface="Arial" charset="0"/>
              <a:buNone/>
              <a:tabLst/>
              <a:defRPr/>
            </a:pPr>
            <a:r>
              <a:rPr kumimoji="0" lang="en-US" sz="2200" b="0" i="0" u="none" strike="noStrike" kern="1200" cap="none" spc="0" normalizeH="0" baseline="0" noProof="0" dirty="0" smtClean="0">
                <a:ln>
                  <a:noFill/>
                </a:ln>
                <a:solidFill>
                  <a:schemeClr val="tx1"/>
                </a:solidFill>
                <a:effectLst/>
                <a:uLnTx/>
                <a:uFillTx/>
                <a:latin typeface="Arial Narrow" pitchFamily="34" charset="0"/>
                <a:ea typeface="ＭＳ Ｐゴシック" pitchFamily="32" charset="-128"/>
              </a:rPr>
              <a:t>_____________________________</a:t>
            </a:r>
          </a:p>
          <a:p>
            <a:pPr marL="342900" marR="0" lvl="0" indent="-342900" algn="l" defTabSz="457200" rtl="0" eaLnBrk="1" fontAlgn="base" latinLnBrk="0" hangingPunct="1">
              <a:lnSpc>
                <a:spcPct val="100000"/>
              </a:lnSpc>
              <a:spcBef>
                <a:spcPts val="1200"/>
              </a:spcBef>
              <a:spcAft>
                <a:spcPct val="0"/>
              </a:spcAft>
              <a:buClr>
                <a:schemeClr val="tx1"/>
              </a:buClr>
              <a:buSzTx/>
              <a:buFont typeface="Arial" charset="0"/>
              <a:buChar char="•"/>
              <a:tabLst/>
              <a:defRPr/>
            </a:pPr>
            <a:r>
              <a:rPr kumimoji="0" lang="en-US" sz="2200" b="0" i="0" u="none" strike="noStrike" kern="1200" cap="none" spc="0" normalizeH="0" baseline="0" noProof="0" dirty="0" smtClean="0">
                <a:ln>
                  <a:noFill/>
                </a:ln>
                <a:solidFill>
                  <a:schemeClr val="tx1"/>
                </a:solidFill>
                <a:effectLst/>
                <a:uLnTx/>
                <a:uFillTx/>
                <a:latin typeface="Arial Narrow" pitchFamily="34" charset="0"/>
                <a:ea typeface="ＭＳ Ｐゴシック" pitchFamily="32" charset="-128"/>
              </a:rPr>
              <a:t>Project impact data collected by contractor for NIST approximately 6 months after project completion</a:t>
            </a:r>
          </a:p>
        </p:txBody>
      </p:sp>
      <p:sp>
        <p:nvSpPr>
          <p:cNvPr id="5" name="Slide Number Placeholder 4"/>
          <p:cNvSpPr>
            <a:spLocks noGrp="1"/>
          </p:cNvSpPr>
          <p:nvPr>
            <p:ph type="sldNum" sz="quarter" idx="11"/>
          </p:nvPr>
        </p:nvSpPr>
        <p:spPr>
          <a:xfrm>
            <a:off x="6553200" y="6498897"/>
            <a:ext cx="2133600" cy="2225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9B8E2E62-89A8-4E78-BF4C-23D2C37FB511}" type="slidenum">
              <a:rPr lang="en-US" sz="1800" smtClean="0">
                <a:solidFill>
                  <a:prstClr val="black"/>
                </a:solidFill>
              </a:rPr>
              <a:pPr algn="r"/>
              <a:t>18</a:t>
            </a:fld>
            <a:endParaRPr lang="en-US" sz="1800" dirty="0" smtClean="0">
              <a:solidFill>
                <a:prstClr val="black"/>
              </a:solidFill>
            </a:endParaRPr>
          </a:p>
        </p:txBody>
      </p:sp>
    </p:spTree>
    <p:extLst>
      <p:ext uri="{BB962C8B-B14F-4D97-AF65-F5344CB8AC3E}">
        <p14:creationId xmlns:p14="http://schemas.microsoft.com/office/powerpoint/2010/main" val="16497731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Why MEP	</a:t>
            </a:r>
            <a:br>
              <a:rPr lang="en-US" sz="2800" dirty="0" smtClean="0"/>
            </a:br>
            <a:r>
              <a:rPr lang="en-US" sz="2800" b="0" i="1" dirty="0" smtClean="0"/>
              <a:t>Top Reasons Manufacturers choose MEP</a:t>
            </a:r>
            <a:r>
              <a:rPr lang="en-US" sz="2800" i="1" dirty="0" smtClean="0"/>
              <a:t>	</a:t>
            </a:r>
            <a:endParaRPr lang="en-US" sz="2800" dirty="0"/>
          </a:p>
        </p:txBody>
      </p:sp>
      <p:graphicFrame>
        <p:nvGraphicFramePr>
          <p:cNvPr id="6" name="Chart 5"/>
          <p:cNvGraphicFramePr/>
          <p:nvPr>
            <p:extLst>
              <p:ext uri="{D42A27DB-BD31-4B8C-83A1-F6EECF244321}">
                <p14:modId xmlns:p14="http://schemas.microsoft.com/office/powerpoint/2010/main" val="2873792681"/>
              </p:ext>
            </p:extLst>
          </p:nvPr>
        </p:nvGraphicFramePr>
        <p:xfrm>
          <a:off x="948609" y="1699660"/>
          <a:ext cx="7613904" cy="4545866"/>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1"/>
          </p:nvPr>
        </p:nvSpPr>
        <p:spPr>
          <a:xfrm>
            <a:off x="6553200" y="6498897"/>
            <a:ext cx="2133600" cy="2225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9B8E2E62-89A8-4E78-BF4C-23D2C37FB511}" type="slidenum">
              <a:rPr lang="en-US" sz="1800" smtClean="0">
                <a:solidFill>
                  <a:prstClr val="black"/>
                </a:solidFill>
              </a:rPr>
              <a:pPr algn="r"/>
              <a:t>19</a:t>
            </a:fld>
            <a:endParaRPr lang="en-US" sz="1800" dirty="0" smtClean="0">
              <a:solidFill>
                <a:prstClr val="black"/>
              </a:solidFill>
            </a:endParaRPr>
          </a:p>
        </p:txBody>
      </p:sp>
    </p:spTree>
    <p:extLst>
      <p:ext uri="{BB962C8B-B14F-4D97-AF65-F5344CB8AC3E}">
        <p14:creationId xmlns:p14="http://schemas.microsoft.com/office/powerpoint/2010/main" val="786610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1066800"/>
            <a:ext cx="6781800" cy="2133600"/>
          </a:xfrm>
          <a:prstGeom prst="rect">
            <a:avLst/>
          </a:prstGeom>
        </p:spPr>
        <p:txBody>
          <a:bodyPr wrap="square">
            <a:normAutofit fontScale="97500" lnSpcReduction="10000"/>
          </a:bodyPr>
          <a:lstStyle>
            <a:lvl1pPr algn="l" defTabSz="457200" rtl="0" eaLnBrk="1" latinLnBrk="0" hangingPunct="1">
              <a:spcBef>
                <a:spcPct val="0"/>
              </a:spcBef>
              <a:buNone/>
              <a:defRPr sz="4400" kern="1200">
                <a:solidFill>
                  <a:schemeClr val="tx1"/>
                </a:solidFill>
                <a:latin typeface="+mj-lt"/>
                <a:ea typeface="+mj-ea"/>
                <a:cs typeface="+mj-cs"/>
              </a:defRPr>
            </a:lvl1pPr>
          </a:lstStyle>
          <a:p>
            <a:pPr algn="ctr">
              <a:defRPr/>
            </a:pPr>
            <a:r>
              <a:rPr lang="en-US" sz="3100" dirty="0" smtClean="0"/>
              <a:t/>
            </a:r>
            <a:br>
              <a:rPr lang="en-US" sz="3100" dirty="0" smtClean="0"/>
            </a:br>
            <a:r>
              <a:rPr lang="en-US" sz="3100" dirty="0" smtClean="0"/>
              <a:t/>
            </a:r>
            <a:br>
              <a:rPr lang="en-US" sz="3100" dirty="0" smtClean="0"/>
            </a:br>
            <a:r>
              <a:rPr lang="en-US" sz="3100" dirty="0" smtClean="0"/>
              <a:t/>
            </a:r>
            <a:br>
              <a:rPr lang="en-US" sz="3100" dirty="0" smtClean="0"/>
            </a:br>
            <a:r>
              <a:rPr lang="en-US" sz="3100" dirty="0" smtClean="0"/>
              <a:t/>
            </a:r>
            <a:br>
              <a:rPr lang="en-US" sz="3100" dirty="0" smtClean="0"/>
            </a:br>
            <a:endParaRPr lang="en-US" sz="2000" dirty="0"/>
          </a:p>
        </p:txBody>
      </p:sp>
      <p:sp>
        <p:nvSpPr>
          <p:cNvPr id="2" name="Title 1"/>
          <p:cNvSpPr>
            <a:spLocks noGrp="1"/>
          </p:cNvSpPr>
          <p:nvPr>
            <p:ph type="ctrTitle"/>
          </p:nvPr>
        </p:nvSpPr>
        <p:spPr>
          <a:xfrm>
            <a:off x="1285148" y="2362234"/>
            <a:ext cx="6921591" cy="4107146"/>
          </a:xfrm>
        </p:spPr>
        <p:txBody>
          <a:bodyPr/>
          <a:lstStyle/>
          <a:p>
            <a:pPr algn="ctr"/>
            <a:r>
              <a:rPr lang="en-US" sz="2000" dirty="0">
                <a:latin typeface="Arial Narrow" pitchFamily="34" charset="0"/>
              </a:rPr>
              <a:t>WELCOME </a:t>
            </a:r>
            <a:r>
              <a:rPr lang="en-US" sz="2000" dirty="0" smtClean="0">
                <a:latin typeface="Arial Narrow" pitchFamily="34" charset="0"/>
              </a:rPr>
              <a:t/>
            </a:r>
            <a:br>
              <a:rPr lang="en-US" sz="2000" dirty="0" smtClean="0">
                <a:latin typeface="Arial Narrow" pitchFamily="34" charset="0"/>
              </a:rPr>
            </a:br>
            <a:r>
              <a:rPr lang="en-US" sz="2000" dirty="0">
                <a:latin typeface="Arial Narrow" pitchFamily="34" charset="0"/>
              </a:rPr>
              <a:t/>
            </a:r>
            <a:br>
              <a:rPr lang="en-US" sz="2000" dirty="0">
                <a:latin typeface="Arial Narrow" pitchFamily="34" charset="0"/>
              </a:rPr>
            </a:br>
            <a:r>
              <a:rPr lang="en-US" sz="2000" dirty="0">
                <a:latin typeface="Arial Narrow" pitchFamily="34" charset="0"/>
              </a:rPr>
              <a:t>Informational Webinar – </a:t>
            </a:r>
            <a:r>
              <a:rPr lang="en-US" sz="2000" dirty="0" smtClean="0">
                <a:latin typeface="Arial Narrow" pitchFamily="34" charset="0"/>
              </a:rPr>
              <a:t>August 21, 2014</a:t>
            </a:r>
            <a:br>
              <a:rPr lang="en-US" sz="2000" dirty="0" smtClean="0">
                <a:latin typeface="Arial Narrow" pitchFamily="34" charset="0"/>
              </a:rPr>
            </a:br>
            <a:r>
              <a:rPr lang="en-US" sz="2000" dirty="0" smtClean="0">
                <a:latin typeface="Arial Narrow" pitchFamily="34" charset="0"/>
              </a:rPr>
              <a:t>2 p.m. (EDT)</a:t>
            </a:r>
            <a:r>
              <a:rPr lang="en-US" sz="2000" dirty="0">
                <a:latin typeface="Arial Narrow" pitchFamily="34" charset="0"/>
              </a:rPr>
              <a:t/>
            </a:r>
            <a:br>
              <a:rPr lang="en-US" sz="2000" dirty="0">
                <a:latin typeface="Arial Narrow" pitchFamily="34" charset="0"/>
              </a:rPr>
            </a:br>
            <a:r>
              <a:rPr lang="en-US" sz="2000" dirty="0">
                <a:latin typeface="Arial Narrow" pitchFamily="34" charset="0"/>
              </a:rPr>
              <a:t/>
            </a:r>
            <a:br>
              <a:rPr lang="en-US" sz="2000" dirty="0">
                <a:latin typeface="Arial Narrow" pitchFamily="34" charset="0"/>
              </a:rPr>
            </a:br>
            <a:r>
              <a:rPr lang="en-US" sz="2000" dirty="0">
                <a:latin typeface="Arial Narrow" pitchFamily="34" charset="0"/>
              </a:rPr>
              <a:t>Federal Funding Opportunity: </a:t>
            </a:r>
            <a:r>
              <a:rPr lang="en-US" sz="2000" dirty="0" smtClean="0"/>
              <a:t>2014-NIST-MEP-01</a:t>
            </a:r>
            <a:r>
              <a:rPr lang="en-US" sz="2000" dirty="0" smtClean="0">
                <a:latin typeface="Arial Narrow" pitchFamily="34" charset="0"/>
              </a:rPr>
              <a:t/>
            </a:r>
            <a:br>
              <a:rPr lang="en-US" sz="2000" dirty="0" smtClean="0">
                <a:latin typeface="Arial Narrow" pitchFamily="34" charset="0"/>
              </a:rPr>
            </a:br>
            <a:r>
              <a:rPr lang="en-US" sz="2000" dirty="0">
                <a:latin typeface="Arial Narrow" pitchFamily="34" charset="0"/>
              </a:rPr>
              <a:t/>
            </a:r>
            <a:br>
              <a:rPr lang="en-US" sz="2000" dirty="0">
                <a:latin typeface="Arial Narrow" pitchFamily="34" charset="0"/>
              </a:rPr>
            </a:br>
            <a:r>
              <a:rPr lang="en-US" sz="2000" dirty="0">
                <a:latin typeface="Arial Narrow" pitchFamily="34" charset="0"/>
              </a:rPr>
              <a:t>National Institute of Standards and Technology (NIST)</a:t>
            </a:r>
            <a:br>
              <a:rPr lang="en-US" sz="2000" dirty="0">
                <a:latin typeface="Arial Narrow" pitchFamily="34" charset="0"/>
              </a:rPr>
            </a:br>
            <a:r>
              <a:rPr lang="en-US" sz="2000" dirty="0">
                <a:latin typeface="Arial Narrow" pitchFamily="34" charset="0"/>
              </a:rPr>
              <a:t>Manufacturing Extension Partnership (MEP) </a:t>
            </a:r>
            <a:br>
              <a:rPr lang="en-US" sz="2000" dirty="0">
                <a:latin typeface="Arial Narrow" pitchFamily="34" charset="0"/>
              </a:rPr>
            </a:br>
            <a:r>
              <a:rPr lang="en-US" sz="2000" dirty="0">
                <a:latin typeface="Arial Narrow" pitchFamily="34" charset="0"/>
              </a:rPr>
              <a:t/>
            </a:r>
            <a:br>
              <a:rPr lang="en-US" sz="2000" dirty="0">
                <a:latin typeface="Arial Narrow" pitchFamily="34" charset="0"/>
              </a:rPr>
            </a:br>
            <a:r>
              <a:rPr lang="en-US" sz="1800" dirty="0" smtClean="0">
                <a:latin typeface="Arial Narrow" pitchFamily="34" charset="0"/>
              </a:rPr>
              <a:t>Mark Troppe, </a:t>
            </a:r>
            <a:r>
              <a:rPr lang="en-US" sz="1800" dirty="0">
                <a:latin typeface="Arial Narrow" panose="020B0606020202030204" pitchFamily="34" charset="0"/>
              </a:rPr>
              <a:t>Manager of Strategic Partnerships and State </a:t>
            </a:r>
            <a:r>
              <a:rPr lang="en-US" sz="1800" dirty="0" smtClean="0">
                <a:latin typeface="Arial Narrow" panose="020B0606020202030204" pitchFamily="34" charset="0"/>
              </a:rPr>
              <a:t>Relations, NIST MEP</a:t>
            </a:r>
            <a:br>
              <a:rPr lang="en-US" sz="1800" dirty="0" smtClean="0">
                <a:latin typeface="Arial Narrow" panose="020B0606020202030204" pitchFamily="34" charset="0"/>
              </a:rPr>
            </a:br>
            <a:r>
              <a:rPr lang="en-US" sz="1800" dirty="0" smtClean="0">
                <a:latin typeface="Arial Narrow" panose="020B0606020202030204" pitchFamily="34" charset="0"/>
              </a:rPr>
              <a:t>Jeff Lucas, Senior Performance Analyst, </a:t>
            </a:r>
            <a:r>
              <a:rPr lang="en-US" sz="1800" dirty="0" err="1" smtClean="0">
                <a:latin typeface="Arial Narrow" panose="020B0606020202030204" pitchFamily="34" charset="0"/>
              </a:rPr>
              <a:t>Mfg</a:t>
            </a:r>
            <a:r>
              <a:rPr lang="en-US" sz="1800" dirty="0" smtClean="0">
                <a:latin typeface="Arial Narrow" panose="020B0606020202030204" pitchFamily="34" charset="0"/>
              </a:rPr>
              <a:t> Policy &amp; Research, NIST MEP</a:t>
            </a:r>
            <a:br>
              <a:rPr lang="en-US" sz="1800" dirty="0" smtClean="0">
                <a:latin typeface="Arial Narrow" panose="020B0606020202030204" pitchFamily="34" charset="0"/>
              </a:rPr>
            </a:br>
            <a:r>
              <a:rPr lang="en-US" sz="1800" dirty="0" smtClean="0">
                <a:latin typeface="Arial Narrow" panose="020B0606020202030204" pitchFamily="34" charset="0"/>
              </a:rPr>
              <a:t>Diane </a:t>
            </a:r>
            <a:r>
              <a:rPr lang="en-US" sz="1800" dirty="0">
                <a:latin typeface="Arial Narrow" pitchFamily="34" charset="0"/>
              </a:rPr>
              <a:t>Henderson, Federal Program Officer, NIST MEP</a:t>
            </a:r>
            <a:r>
              <a:rPr lang="en-US" sz="2000" dirty="0">
                <a:latin typeface="Arial Narrow" pitchFamily="34" charset="0"/>
              </a:rPr>
              <a:t/>
            </a:r>
            <a:br>
              <a:rPr lang="en-US" sz="2000" dirty="0">
                <a:latin typeface="Arial Narrow" pitchFamily="34" charset="0"/>
              </a:rPr>
            </a:br>
            <a:r>
              <a:rPr lang="en-US" sz="2000" dirty="0">
                <a:latin typeface="Arial Narrow" pitchFamily="34" charset="0"/>
              </a:rPr>
              <a:t/>
            </a:r>
            <a:br>
              <a:rPr lang="en-US" sz="2000" dirty="0">
                <a:latin typeface="Arial Narrow" pitchFamily="34" charset="0"/>
              </a:rPr>
            </a:br>
            <a:endParaRPr lang="en-US" sz="2000" dirty="0">
              <a:latin typeface="Arial Narrow" pitchFamily="34" charset="0"/>
            </a:endParaRPr>
          </a:p>
        </p:txBody>
      </p:sp>
      <p:sp>
        <p:nvSpPr>
          <p:cNvPr id="6" name="Title 1"/>
          <p:cNvSpPr txBox="1">
            <a:spLocks/>
          </p:cNvSpPr>
          <p:nvPr/>
        </p:nvSpPr>
        <p:spPr>
          <a:xfrm>
            <a:off x="1427076" y="4280639"/>
            <a:ext cx="6172112" cy="1765876"/>
          </a:xfrm>
          <a:prstGeom prst="rect">
            <a:avLst/>
          </a:prstGeom>
        </p:spPr>
        <p:txBody>
          <a:bodyPr/>
          <a:lstStyle>
            <a:lvl1pPr algn="l" defTabSz="457200" rtl="0" eaLnBrk="1" latinLnBrk="0" hangingPunct="1">
              <a:spcBef>
                <a:spcPct val="0"/>
              </a:spcBef>
              <a:buNone/>
              <a:defRPr sz="4400" kern="1200">
                <a:solidFill>
                  <a:schemeClr val="tx1"/>
                </a:solidFill>
                <a:latin typeface="+mj-lt"/>
                <a:ea typeface="+mj-ea"/>
                <a:cs typeface="+mj-cs"/>
              </a:defRPr>
            </a:lvl1pPr>
          </a:lstStyle>
          <a:p>
            <a:pPr eaLnBrk="0" hangingPunct="0">
              <a:lnSpc>
                <a:spcPct val="90000"/>
              </a:lnSpc>
              <a:spcBef>
                <a:spcPct val="30000"/>
              </a:spcBef>
              <a:spcAft>
                <a:spcPct val="0"/>
              </a:spcAft>
              <a:defRPr/>
            </a:pPr>
            <a:endParaRPr lang="en-US" sz="2000" dirty="0"/>
          </a:p>
        </p:txBody>
      </p:sp>
    </p:spTree>
    <p:extLst>
      <p:ext uri="{BB962C8B-B14F-4D97-AF65-F5344CB8AC3E}">
        <p14:creationId xmlns:p14="http://schemas.microsoft.com/office/powerpoint/2010/main" val="26163581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721312" y="685800"/>
            <a:ext cx="5715000" cy="533400"/>
          </a:xfrm>
        </p:spPr>
        <p:txBody>
          <a:bodyPr/>
          <a:lstStyle/>
          <a:p>
            <a:r>
              <a:rPr lang="en-US" sz="2800" dirty="0" smtClean="0">
                <a:effectLst/>
                <a:latin typeface="Arial Narrow" pitchFamily="34" charset="0"/>
              </a:rPr>
              <a:t>Information Webinar Agenda</a:t>
            </a:r>
          </a:p>
        </p:txBody>
      </p:sp>
      <p:sp>
        <p:nvSpPr>
          <p:cNvPr id="3" name="Content Placeholder 2"/>
          <p:cNvSpPr>
            <a:spLocks noGrp="1"/>
          </p:cNvSpPr>
          <p:nvPr>
            <p:ph idx="1"/>
          </p:nvPr>
        </p:nvSpPr>
        <p:spPr>
          <a:xfrm>
            <a:off x="792336" y="1676400"/>
            <a:ext cx="7206449" cy="4495800"/>
          </a:xfrm>
        </p:spPr>
        <p:txBody>
          <a:bodyPr>
            <a:normAutofit lnSpcReduction="10000"/>
          </a:bodyPr>
          <a:lstStyle/>
          <a:p>
            <a:pPr>
              <a:defRPr/>
            </a:pPr>
            <a:r>
              <a:rPr lang="en-US" sz="2000" dirty="0" smtClean="0">
                <a:latin typeface="Arial Narrow" pitchFamily="34" charset="0"/>
              </a:rPr>
              <a:t>Manufacturing Environment</a:t>
            </a:r>
          </a:p>
          <a:p>
            <a:pPr>
              <a:defRPr/>
            </a:pPr>
            <a:r>
              <a:rPr lang="en-US" sz="2000" dirty="0" smtClean="0">
                <a:effectLst/>
                <a:latin typeface="Arial Narrow" pitchFamily="34" charset="0"/>
              </a:rPr>
              <a:t>NIST MEP Strategy and Approach</a:t>
            </a:r>
          </a:p>
          <a:p>
            <a:pPr>
              <a:defRPr/>
            </a:pPr>
            <a:r>
              <a:rPr lang="en-US" sz="2000" dirty="0" smtClean="0">
                <a:effectLst/>
                <a:latin typeface="Arial Narrow" pitchFamily="34" charset="0"/>
              </a:rPr>
              <a:t>MEP System Model</a:t>
            </a:r>
          </a:p>
          <a:p>
            <a:pPr>
              <a:defRPr/>
            </a:pPr>
            <a:r>
              <a:rPr lang="en-US" sz="2000" dirty="0" smtClean="0">
                <a:effectLst/>
                <a:latin typeface="Arial Narrow" pitchFamily="34" charset="0"/>
              </a:rPr>
              <a:t>MEP Center Model</a:t>
            </a:r>
          </a:p>
          <a:p>
            <a:pPr>
              <a:defRPr/>
            </a:pPr>
            <a:r>
              <a:rPr lang="en-US" sz="2000" dirty="0" smtClean="0">
                <a:latin typeface="Arial Narrow" pitchFamily="34" charset="0"/>
              </a:rPr>
              <a:t>MEP Performance and Expected Impacts</a:t>
            </a:r>
            <a:endParaRPr lang="en-US" sz="2000" dirty="0" smtClean="0">
              <a:effectLst/>
              <a:latin typeface="Arial Narrow" pitchFamily="34" charset="0"/>
            </a:endParaRPr>
          </a:p>
          <a:p>
            <a:pPr>
              <a:defRPr/>
            </a:pPr>
            <a:r>
              <a:rPr lang="en-US" sz="2000" dirty="0" smtClean="0">
                <a:effectLst/>
                <a:latin typeface="Arial Narrow" pitchFamily="34" charset="0"/>
              </a:rPr>
              <a:t>Funding Opportunity Overview</a:t>
            </a:r>
          </a:p>
          <a:p>
            <a:pPr>
              <a:defRPr/>
            </a:pPr>
            <a:r>
              <a:rPr lang="en-US" sz="2000" dirty="0" smtClean="0">
                <a:latin typeface="Arial Narrow" pitchFamily="34" charset="0"/>
              </a:rPr>
              <a:t>Review </a:t>
            </a:r>
            <a:r>
              <a:rPr lang="en-US" sz="2000" dirty="0">
                <a:latin typeface="Arial Narrow" pitchFamily="34" charset="0"/>
              </a:rPr>
              <a:t>Criteria</a:t>
            </a:r>
          </a:p>
          <a:p>
            <a:pPr>
              <a:defRPr/>
            </a:pPr>
            <a:r>
              <a:rPr lang="en-US" sz="2000" dirty="0" smtClean="0">
                <a:latin typeface="Arial Narrow" pitchFamily="34" charset="0"/>
              </a:rPr>
              <a:t>Application/Proposal </a:t>
            </a:r>
            <a:r>
              <a:rPr lang="en-US" sz="2000" dirty="0">
                <a:latin typeface="Arial Narrow" pitchFamily="34" charset="0"/>
              </a:rPr>
              <a:t>Submission</a:t>
            </a:r>
          </a:p>
          <a:p>
            <a:pPr>
              <a:defRPr/>
            </a:pPr>
            <a:r>
              <a:rPr lang="en-US" sz="2000" dirty="0" smtClean="0">
                <a:effectLst/>
                <a:latin typeface="Arial Narrow" pitchFamily="34" charset="0"/>
              </a:rPr>
              <a:t>Selection Factors</a:t>
            </a:r>
          </a:p>
          <a:p>
            <a:pPr>
              <a:defRPr/>
            </a:pPr>
            <a:r>
              <a:rPr lang="en-US" sz="2000" dirty="0" smtClean="0">
                <a:effectLst/>
                <a:latin typeface="Arial Narrow" pitchFamily="34" charset="0"/>
              </a:rPr>
              <a:t>Review and Selection Process</a:t>
            </a:r>
          </a:p>
          <a:p>
            <a:pPr>
              <a:defRPr/>
            </a:pPr>
            <a:r>
              <a:rPr lang="en-US" sz="2000" dirty="0" smtClean="0">
                <a:effectLst/>
                <a:latin typeface="Arial Narrow" pitchFamily="34" charset="0"/>
              </a:rPr>
              <a:t>Award Administration Information</a:t>
            </a:r>
          </a:p>
          <a:p>
            <a:pPr>
              <a:defRPr/>
            </a:pPr>
            <a:r>
              <a:rPr lang="en-US" sz="2000" dirty="0" smtClean="0">
                <a:effectLst/>
                <a:latin typeface="Arial Narrow" pitchFamily="34" charset="0"/>
              </a:rPr>
              <a:t>Reporting &amp; Audit Requirements</a:t>
            </a:r>
          </a:p>
          <a:p>
            <a:pPr>
              <a:defRPr/>
            </a:pPr>
            <a:r>
              <a:rPr lang="en-US" sz="2000" dirty="0" smtClean="0">
                <a:effectLst/>
                <a:latin typeface="Arial Narrow" pitchFamily="34" charset="0"/>
              </a:rPr>
              <a:t>Agency Contacts</a:t>
            </a:r>
            <a:endParaRPr lang="en-US" sz="2000" dirty="0" smtClean="0">
              <a:latin typeface="Arial Narrow" pitchFamily="34" charset="0"/>
            </a:endParaRPr>
          </a:p>
          <a:p>
            <a:pPr>
              <a:defRPr/>
            </a:pPr>
            <a:endParaRPr lang="en-US" sz="1800" dirty="0">
              <a:latin typeface="Arial Narrow" pitchFamily="34" charset="0"/>
            </a:endParaRPr>
          </a:p>
        </p:txBody>
      </p:sp>
      <p:sp>
        <p:nvSpPr>
          <p:cNvPr id="6149" name="Slide Number Placeholder 4"/>
          <p:cNvSpPr>
            <a:spLocks noGrp="1"/>
          </p:cNvSpPr>
          <p:nvPr>
            <p:ph type="sldNum" sz="quarter" idx="11"/>
          </p:nvPr>
        </p:nvSpPr>
        <p:spPr>
          <a:xfrm>
            <a:off x="5691231" y="6499225"/>
            <a:ext cx="2895600"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9B8E2E62-89A8-4E78-BF4C-23D2C37FB511}" type="slidenum">
              <a:rPr lang="en-US" sz="1800" smtClean="0">
                <a:solidFill>
                  <a:prstClr val="black"/>
                </a:solidFill>
              </a:rPr>
              <a:pPr algn="r"/>
              <a:t>20</a:t>
            </a:fld>
            <a:endParaRPr lang="en-US" sz="1800" dirty="0" smtClean="0">
              <a:solidFill>
                <a:prstClr val="black"/>
              </a:solidFill>
            </a:endParaRPr>
          </a:p>
        </p:txBody>
      </p:sp>
      <p:sp>
        <p:nvSpPr>
          <p:cNvPr id="2" name="Rectangle 1"/>
          <p:cNvSpPr/>
          <p:nvPr/>
        </p:nvSpPr>
        <p:spPr>
          <a:xfrm>
            <a:off x="1086928" y="3030682"/>
            <a:ext cx="4045789" cy="333555"/>
          </a:xfrm>
          <a:prstGeom prst="rect">
            <a:avLst/>
          </a:prstGeom>
          <a:solidFill>
            <a:srgbClr val="FFFF0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50421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788988" y="502357"/>
            <a:ext cx="7897812" cy="735013"/>
          </a:xfrm>
        </p:spPr>
        <p:txBody>
          <a:bodyPr/>
          <a:lstStyle/>
          <a:p>
            <a:r>
              <a:rPr lang="en-US" sz="2800" dirty="0" smtClean="0"/>
              <a:t>Client Impacts Resulting </a:t>
            </a:r>
            <a:br>
              <a:rPr lang="en-US" sz="2800" dirty="0" smtClean="0"/>
            </a:br>
            <a:r>
              <a:rPr lang="en-US" sz="2800" dirty="0" smtClean="0"/>
              <a:t>from MEP Services – FY 2013</a:t>
            </a:r>
          </a:p>
        </p:txBody>
      </p:sp>
      <p:pic>
        <p:nvPicPr>
          <p:cNvPr id="4" name="Picture 3"/>
          <p:cNvPicPr>
            <a:picLocks noChangeAspect="1"/>
          </p:cNvPicPr>
          <p:nvPr/>
        </p:nvPicPr>
        <p:blipFill>
          <a:blip r:embed="rId2"/>
          <a:stretch>
            <a:fillRect/>
          </a:stretch>
        </p:blipFill>
        <p:spPr>
          <a:xfrm>
            <a:off x="6443829" y="506875"/>
            <a:ext cx="2506624" cy="5721397"/>
          </a:xfrm>
          <a:prstGeom prst="rect">
            <a:avLst/>
          </a:prstGeom>
        </p:spPr>
      </p:pic>
      <p:pic>
        <p:nvPicPr>
          <p:cNvPr id="6" name="Picture 5"/>
          <p:cNvPicPr>
            <a:picLocks noChangeAspect="1"/>
          </p:cNvPicPr>
          <p:nvPr/>
        </p:nvPicPr>
        <p:blipFill>
          <a:blip r:embed="rId3"/>
          <a:stretch>
            <a:fillRect/>
          </a:stretch>
        </p:blipFill>
        <p:spPr>
          <a:xfrm>
            <a:off x="788988" y="1396293"/>
            <a:ext cx="4025900" cy="1193800"/>
          </a:xfrm>
          <a:prstGeom prst="rect">
            <a:avLst/>
          </a:prstGeom>
        </p:spPr>
      </p:pic>
      <p:pic>
        <p:nvPicPr>
          <p:cNvPr id="7" name="Picture 6"/>
          <p:cNvPicPr>
            <a:picLocks noChangeAspect="1"/>
          </p:cNvPicPr>
          <p:nvPr/>
        </p:nvPicPr>
        <p:blipFill rotWithShape="1">
          <a:blip r:embed="rId4"/>
          <a:srcRect r="66780" b="43918"/>
          <a:stretch/>
        </p:blipFill>
        <p:spPr>
          <a:xfrm>
            <a:off x="788988" y="2805495"/>
            <a:ext cx="1434458" cy="2336158"/>
          </a:xfrm>
          <a:prstGeom prst="rect">
            <a:avLst/>
          </a:prstGeom>
        </p:spPr>
      </p:pic>
      <p:pic>
        <p:nvPicPr>
          <p:cNvPr id="13" name="Picture 12"/>
          <p:cNvPicPr>
            <a:picLocks noChangeAspect="1"/>
          </p:cNvPicPr>
          <p:nvPr/>
        </p:nvPicPr>
        <p:blipFill rotWithShape="1">
          <a:blip r:embed="rId4"/>
          <a:srcRect l="69017" t="53108" b="27616"/>
          <a:stretch/>
        </p:blipFill>
        <p:spPr>
          <a:xfrm>
            <a:off x="4681950" y="5090785"/>
            <a:ext cx="1337850" cy="802969"/>
          </a:xfrm>
          <a:prstGeom prst="rect">
            <a:avLst/>
          </a:prstGeom>
        </p:spPr>
      </p:pic>
      <p:pic>
        <p:nvPicPr>
          <p:cNvPr id="14" name="Picture 13"/>
          <p:cNvPicPr>
            <a:picLocks noChangeAspect="1"/>
          </p:cNvPicPr>
          <p:nvPr/>
        </p:nvPicPr>
        <p:blipFill rotWithShape="1">
          <a:blip r:embed="rId4"/>
          <a:srcRect l="67580" b="47696"/>
          <a:stretch/>
        </p:blipFill>
        <p:spPr>
          <a:xfrm>
            <a:off x="4621152" y="2805495"/>
            <a:ext cx="1399882" cy="2178776"/>
          </a:xfrm>
          <a:prstGeom prst="rect">
            <a:avLst/>
          </a:prstGeom>
        </p:spPr>
      </p:pic>
      <p:pic>
        <p:nvPicPr>
          <p:cNvPr id="15" name="Picture 14"/>
          <p:cNvPicPr>
            <a:picLocks noChangeAspect="1"/>
          </p:cNvPicPr>
          <p:nvPr/>
        </p:nvPicPr>
        <p:blipFill rotWithShape="1">
          <a:blip r:embed="rId4"/>
          <a:srcRect l="31765" t="1" r="33293" b="45728"/>
          <a:stretch/>
        </p:blipFill>
        <p:spPr>
          <a:xfrm>
            <a:off x="2665702" y="2805495"/>
            <a:ext cx="1508807" cy="2260708"/>
          </a:xfrm>
          <a:prstGeom prst="rect">
            <a:avLst/>
          </a:prstGeom>
        </p:spPr>
      </p:pic>
      <p:pic>
        <p:nvPicPr>
          <p:cNvPr id="16" name="Picture 15"/>
          <p:cNvPicPr>
            <a:picLocks noChangeAspect="1"/>
          </p:cNvPicPr>
          <p:nvPr/>
        </p:nvPicPr>
        <p:blipFill rotWithShape="1">
          <a:blip r:embed="rId4"/>
          <a:srcRect l="34807" t="55189" r="30981" b="12415"/>
          <a:stretch/>
        </p:blipFill>
        <p:spPr>
          <a:xfrm>
            <a:off x="2787342" y="5090785"/>
            <a:ext cx="1477296" cy="1349468"/>
          </a:xfrm>
          <a:prstGeom prst="rect">
            <a:avLst/>
          </a:prstGeom>
        </p:spPr>
      </p:pic>
      <p:pic>
        <p:nvPicPr>
          <p:cNvPr id="17" name="Picture 16"/>
          <p:cNvPicPr>
            <a:picLocks noChangeAspect="1"/>
          </p:cNvPicPr>
          <p:nvPr/>
        </p:nvPicPr>
        <p:blipFill rotWithShape="1">
          <a:blip r:embed="rId4"/>
          <a:srcRect t="55434" r="64893" b="23010"/>
          <a:stretch/>
        </p:blipFill>
        <p:spPr>
          <a:xfrm>
            <a:off x="756212" y="5090785"/>
            <a:ext cx="1515923" cy="897895"/>
          </a:xfrm>
          <a:prstGeom prst="rect">
            <a:avLst/>
          </a:prstGeom>
        </p:spPr>
      </p:pic>
      <p:sp>
        <p:nvSpPr>
          <p:cNvPr id="12" name="Slide Number Placeholder 4"/>
          <p:cNvSpPr>
            <a:spLocks noGrp="1"/>
          </p:cNvSpPr>
          <p:nvPr>
            <p:ph type="sldNum" sz="quarter" idx="11"/>
          </p:nvPr>
        </p:nvSpPr>
        <p:spPr>
          <a:xfrm>
            <a:off x="6553200" y="6498897"/>
            <a:ext cx="2133600" cy="2225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9B8E2E62-89A8-4E78-BF4C-23D2C37FB511}" type="slidenum">
              <a:rPr lang="en-US" sz="1800" smtClean="0">
                <a:solidFill>
                  <a:prstClr val="black"/>
                </a:solidFill>
              </a:rPr>
              <a:pPr algn="r"/>
              <a:t>21</a:t>
            </a:fld>
            <a:endParaRPr lang="en-US" sz="1800" dirty="0" smtClean="0">
              <a:solidFill>
                <a:prstClr val="black"/>
              </a:solidFill>
            </a:endParaRPr>
          </a:p>
        </p:txBody>
      </p:sp>
    </p:spTree>
    <p:extLst>
      <p:ext uri="{BB962C8B-B14F-4D97-AF65-F5344CB8AC3E}">
        <p14:creationId xmlns:p14="http://schemas.microsoft.com/office/powerpoint/2010/main" val="37372054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mj-lt"/>
              </a:rPr>
              <a:t>Evaluating Center Performance:  CORE</a:t>
            </a:r>
            <a:endParaRPr lang="en-US" sz="2800" dirty="0">
              <a:latin typeface="+mj-lt"/>
            </a:endParaRPr>
          </a:p>
        </p:txBody>
      </p:sp>
      <p:sp>
        <p:nvSpPr>
          <p:cNvPr id="4" name="Rectangle 3"/>
          <p:cNvSpPr/>
          <p:nvPr/>
        </p:nvSpPr>
        <p:spPr>
          <a:xfrm>
            <a:off x="895349" y="1581149"/>
            <a:ext cx="7915275" cy="4339650"/>
          </a:xfrm>
          <a:prstGeom prst="rect">
            <a:avLst/>
          </a:prstGeom>
        </p:spPr>
        <p:txBody>
          <a:bodyPr wrap="square">
            <a:spAutoFit/>
          </a:bodyPr>
          <a:lstStyle/>
          <a:p>
            <a:pPr marL="342900" indent="-342900">
              <a:lnSpc>
                <a:spcPct val="100000"/>
              </a:lnSpc>
              <a:buFont typeface="Arial" panose="020B0604020202020204" pitchFamily="34" charset="0"/>
              <a:buChar char="•"/>
            </a:pPr>
            <a:r>
              <a:rPr lang="en-US" sz="2400" b="1" dirty="0" smtClean="0">
                <a:latin typeface="Arial Narrow" panose="020B0606020202030204" pitchFamily="34" charset="0"/>
              </a:rPr>
              <a:t>C</a:t>
            </a:r>
            <a:r>
              <a:rPr lang="en-US" sz="2400" dirty="0" smtClean="0">
                <a:latin typeface="Arial Narrow" panose="020B0606020202030204" pitchFamily="34" charset="0"/>
              </a:rPr>
              <a:t>enter </a:t>
            </a:r>
            <a:r>
              <a:rPr lang="en-US" sz="2400" b="1" dirty="0" smtClean="0">
                <a:latin typeface="Arial Narrow" panose="020B0606020202030204" pitchFamily="34" charset="0"/>
              </a:rPr>
              <a:t>O</a:t>
            </a:r>
            <a:r>
              <a:rPr lang="en-US" sz="2400" dirty="0" smtClean="0">
                <a:latin typeface="Arial Narrow" panose="020B0606020202030204" pitchFamily="34" charset="0"/>
              </a:rPr>
              <a:t>perations </a:t>
            </a:r>
            <a:r>
              <a:rPr lang="en-US" sz="2400" b="1" dirty="0" smtClean="0">
                <a:latin typeface="Arial Narrow" panose="020B0606020202030204" pitchFamily="34" charset="0"/>
              </a:rPr>
              <a:t>R</a:t>
            </a:r>
            <a:r>
              <a:rPr lang="en-US" sz="2400" dirty="0" smtClean="0">
                <a:latin typeface="Arial Narrow" panose="020B0606020202030204" pitchFamily="34" charset="0"/>
              </a:rPr>
              <a:t>eporting and </a:t>
            </a:r>
            <a:r>
              <a:rPr lang="en-US" sz="2400" b="1" dirty="0" smtClean="0">
                <a:latin typeface="Arial Narrow" panose="020B0606020202030204" pitchFamily="34" charset="0"/>
              </a:rPr>
              <a:t>E</a:t>
            </a:r>
            <a:r>
              <a:rPr lang="en-US" sz="2400" dirty="0" smtClean="0">
                <a:latin typeface="Arial Narrow" panose="020B0606020202030204" pitchFamily="34" charset="0"/>
              </a:rPr>
              <a:t>valuation</a:t>
            </a:r>
          </a:p>
          <a:p>
            <a:pPr marL="342900" indent="-342900">
              <a:lnSpc>
                <a:spcPct val="100000"/>
              </a:lnSpc>
              <a:buFont typeface="Arial" panose="020B0604020202020204" pitchFamily="34" charset="0"/>
              <a:buChar char="•"/>
            </a:pPr>
            <a:r>
              <a:rPr lang="en-US" sz="2400" dirty="0" smtClean="0">
                <a:latin typeface="Arial Narrow" panose="020B0606020202030204" pitchFamily="34" charset="0"/>
              </a:rPr>
              <a:t>50% based on client responses to third-party survey conducted 6 months post-project</a:t>
            </a:r>
          </a:p>
          <a:p>
            <a:pPr marL="342900" indent="-342900">
              <a:lnSpc>
                <a:spcPct val="100000"/>
              </a:lnSpc>
              <a:buFont typeface="Arial" panose="020B0604020202020204" pitchFamily="34" charset="0"/>
              <a:buChar char="•"/>
            </a:pPr>
            <a:r>
              <a:rPr lang="en-US" sz="2400" dirty="0" smtClean="0">
                <a:latin typeface="Arial Narrow" panose="020B0606020202030204" pitchFamily="34" charset="0"/>
              </a:rPr>
              <a:t>Collects client reported data on sales, jobs, cost savings and investments (Impacts) as a result of work with MEP center</a:t>
            </a:r>
          </a:p>
          <a:p>
            <a:pPr marL="342900" indent="-342900">
              <a:lnSpc>
                <a:spcPct val="100000"/>
              </a:lnSpc>
              <a:buFont typeface="Arial" panose="020B0604020202020204" pitchFamily="34" charset="0"/>
              <a:buChar char="•"/>
            </a:pPr>
            <a:r>
              <a:rPr lang="en-US" sz="2400" dirty="0" smtClean="0">
                <a:latin typeface="Arial Narrow" panose="020B0606020202030204" pitchFamily="34" charset="0"/>
              </a:rPr>
              <a:t>Includes market penetration as measured by number of clients and new clients</a:t>
            </a:r>
          </a:p>
          <a:p>
            <a:pPr marL="342900" indent="-342900">
              <a:lnSpc>
                <a:spcPct val="100000"/>
              </a:lnSpc>
              <a:buFont typeface="Arial" panose="020B0604020202020204" pitchFamily="34" charset="0"/>
              <a:buChar char="•"/>
            </a:pPr>
            <a:r>
              <a:rPr lang="en-US" sz="2400" dirty="0" smtClean="0">
                <a:latin typeface="Arial Narrow" panose="020B0606020202030204" pitchFamily="34" charset="0"/>
              </a:rPr>
              <a:t>Numbers on next slide represent targets for full year of reported impacts</a:t>
            </a:r>
          </a:p>
          <a:p>
            <a:r>
              <a:rPr lang="en-US" sz="2000" dirty="0">
                <a:latin typeface="Arial Narrow" pitchFamily="34" charset="0"/>
              </a:rPr>
              <a:t>	</a:t>
            </a:r>
            <a:endParaRPr lang="en-US" sz="2000" dirty="0" smtClean="0">
              <a:latin typeface="Arial Narrow" pitchFamily="34" charset="0"/>
            </a:endParaRPr>
          </a:p>
          <a:p>
            <a:pPr lvl="1"/>
            <a:endParaRPr lang="en-US" sz="2000" dirty="0">
              <a:latin typeface="Arial Narrow" pitchFamily="34" charset="0"/>
            </a:endParaRPr>
          </a:p>
          <a:p>
            <a:pPr>
              <a:lnSpc>
                <a:spcPct val="100000"/>
              </a:lnSpc>
            </a:pPr>
            <a:endParaRPr lang="en-US" sz="2000" dirty="0">
              <a:latin typeface="Arial Narrow" pitchFamily="34" charset="0"/>
            </a:endParaRPr>
          </a:p>
        </p:txBody>
      </p:sp>
      <p:sp>
        <p:nvSpPr>
          <p:cNvPr id="5" name="Slide Number Placeholder 4"/>
          <p:cNvSpPr>
            <a:spLocks noGrp="1"/>
          </p:cNvSpPr>
          <p:nvPr>
            <p:ph type="sldNum" sz="quarter" idx="11"/>
          </p:nvPr>
        </p:nvSpPr>
        <p:spPr>
          <a:xfrm>
            <a:off x="6553200" y="6498897"/>
            <a:ext cx="2133600" cy="2225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9B8E2E62-89A8-4E78-BF4C-23D2C37FB511}" type="slidenum">
              <a:rPr lang="en-US" sz="1800" smtClean="0">
                <a:solidFill>
                  <a:prstClr val="black"/>
                </a:solidFill>
              </a:rPr>
              <a:pPr algn="r"/>
              <a:t>22</a:t>
            </a:fld>
            <a:endParaRPr lang="en-US" sz="1800" dirty="0" smtClean="0">
              <a:solidFill>
                <a:prstClr val="black"/>
              </a:solidFill>
            </a:endParaRPr>
          </a:p>
        </p:txBody>
      </p:sp>
    </p:spTree>
    <p:extLst>
      <p:ext uri="{BB962C8B-B14F-4D97-AF65-F5344CB8AC3E}">
        <p14:creationId xmlns:p14="http://schemas.microsoft.com/office/powerpoint/2010/main" val="9097902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88276" y="812562"/>
            <a:ext cx="7898524" cy="734466"/>
          </a:xfrm>
        </p:spPr>
        <p:txBody>
          <a:bodyPr>
            <a:noAutofit/>
          </a:bodyPr>
          <a:lstStyle/>
          <a:p>
            <a:r>
              <a:rPr lang="en-US" sz="2800" b="1" dirty="0" smtClean="0"/>
              <a:t>MEP Center Quantitative Performance Levels</a:t>
            </a:r>
            <a:endParaRPr lang="en-US" sz="2800" b="1" dirty="0"/>
          </a:p>
        </p:txBody>
      </p:sp>
      <p:sp>
        <p:nvSpPr>
          <p:cNvPr id="5" name="Text Placeholder 4"/>
          <p:cNvSpPr>
            <a:spLocks noGrp="1"/>
          </p:cNvSpPr>
          <p:nvPr>
            <p:ph type="body" idx="1"/>
          </p:nvPr>
        </p:nvSpPr>
        <p:spPr>
          <a:xfrm>
            <a:off x="710642" y="1750763"/>
            <a:ext cx="4053468" cy="639762"/>
          </a:xfrm>
        </p:spPr>
        <p:txBody>
          <a:bodyPr/>
          <a:lstStyle/>
          <a:p>
            <a:pPr algn="ctr"/>
            <a:r>
              <a:rPr lang="en-US" dirty="0" smtClean="0"/>
              <a:t>Average Performance</a:t>
            </a:r>
            <a:endParaRPr lang="en-US" dirty="0"/>
          </a:p>
        </p:txBody>
      </p:sp>
      <p:graphicFrame>
        <p:nvGraphicFramePr>
          <p:cNvPr id="10" name="Content Placeholder 9"/>
          <p:cNvGraphicFramePr>
            <a:graphicFrameLocks noGrp="1"/>
          </p:cNvGraphicFramePr>
          <p:nvPr>
            <p:ph sz="half" idx="2"/>
            <p:extLst>
              <p:ext uri="{D42A27DB-BD31-4B8C-83A1-F6EECF244321}">
                <p14:modId xmlns:p14="http://schemas.microsoft.com/office/powerpoint/2010/main" val="2970693228"/>
              </p:ext>
            </p:extLst>
          </p:nvPr>
        </p:nvGraphicFramePr>
        <p:xfrm>
          <a:off x="702728" y="2390525"/>
          <a:ext cx="4052888" cy="3337560"/>
        </p:xfrm>
        <a:graphic>
          <a:graphicData uri="http://schemas.openxmlformats.org/drawingml/2006/table">
            <a:tbl>
              <a:tblPr firstRow="1" bandRow="1">
                <a:tableStyleId>{5C22544A-7EE6-4342-B048-85BDC9FD1C3A}</a:tableStyleId>
              </a:tblPr>
              <a:tblGrid>
                <a:gridCol w="2026444"/>
                <a:gridCol w="2026444"/>
              </a:tblGrid>
              <a:tr h="370840">
                <a:tc>
                  <a:txBody>
                    <a:bodyPr/>
                    <a:lstStyle/>
                    <a:p>
                      <a:r>
                        <a:rPr lang="en-US" dirty="0" smtClean="0"/>
                        <a:t>Measure</a:t>
                      </a:r>
                      <a:endParaRPr lang="en-US" dirty="0"/>
                    </a:p>
                  </a:txBody>
                  <a:tcPr/>
                </a:tc>
                <a:tc>
                  <a:txBody>
                    <a:bodyPr/>
                    <a:lstStyle/>
                    <a:p>
                      <a:r>
                        <a:rPr lang="en-US" dirty="0" smtClean="0"/>
                        <a:t>Reported Impacts</a:t>
                      </a:r>
                      <a:endParaRPr lang="en-US" dirty="0"/>
                    </a:p>
                  </a:txBody>
                  <a:tcPr/>
                </a:tc>
              </a:tr>
              <a:tr h="370840">
                <a:tc>
                  <a:txBody>
                    <a:bodyPr/>
                    <a:lstStyle/>
                    <a:p>
                      <a:r>
                        <a:rPr lang="en-US" dirty="0" smtClean="0"/>
                        <a:t>New Sales</a:t>
                      </a:r>
                      <a:endParaRPr lang="en-US" dirty="0"/>
                    </a:p>
                  </a:txBody>
                  <a:tcPr/>
                </a:tc>
                <a:tc>
                  <a:txBody>
                    <a:bodyPr/>
                    <a:lstStyle/>
                    <a:p>
                      <a:r>
                        <a:rPr lang="en-US" dirty="0" smtClean="0"/>
                        <a:t>$20,500,000</a:t>
                      </a:r>
                      <a:endParaRPr lang="en-US" dirty="0"/>
                    </a:p>
                  </a:txBody>
                  <a:tcPr/>
                </a:tc>
              </a:tr>
              <a:tr h="370840">
                <a:tc>
                  <a:txBody>
                    <a:bodyPr/>
                    <a:lstStyle/>
                    <a:p>
                      <a:r>
                        <a:rPr lang="en-US" dirty="0" smtClean="0"/>
                        <a:t>Retained Sales</a:t>
                      </a:r>
                      <a:endParaRPr lang="en-US" dirty="0"/>
                    </a:p>
                  </a:txBody>
                  <a:tcPr/>
                </a:tc>
                <a:tc>
                  <a:txBody>
                    <a:bodyPr/>
                    <a:lstStyle/>
                    <a:p>
                      <a:r>
                        <a:rPr lang="en-US" dirty="0" smtClean="0"/>
                        <a:t>$42,640,000</a:t>
                      </a:r>
                      <a:endParaRPr lang="en-US" dirty="0"/>
                    </a:p>
                  </a:txBody>
                  <a:tcPr/>
                </a:tc>
              </a:tr>
              <a:tr h="370840">
                <a:tc>
                  <a:txBody>
                    <a:bodyPr/>
                    <a:lstStyle/>
                    <a:p>
                      <a:r>
                        <a:rPr lang="en-US" dirty="0" smtClean="0"/>
                        <a:t>New Jobs</a:t>
                      </a:r>
                      <a:endParaRPr lang="en-US" dirty="0"/>
                    </a:p>
                  </a:txBody>
                  <a:tcPr/>
                </a:tc>
                <a:tc>
                  <a:txBody>
                    <a:bodyPr/>
                    <a:lstStyle/>
                    <a:p>
                      <a:r>
                        <a:rPr lang="en-US" dirty="0" smtClean="0"/>
                        <a:t>147 Jobs</a:t>
                      </a:r>
                      <a:endParaRPr lang="en-US" dirty="0"/>
                    </a:p>
                  </a:txBody>
                  <a:tcPr/>
                </a:tc>
              </a:tr>
              <a:tr h="370840">
                <a:tc>
                  <a:txBody>
                    <a:bodyPr/>
                    <a:lstStyle/>
                    <a:p>
                      <a:r>
                        <a:rPr lang="en-US" dirty="0" smtClean="0"/>
                        <a:t>Investment</a:t>
                      </a:r>
                      <a:endParaRPr lang="en-US" dirty="0"/>
                    </a:p>
                  </a:txBody>
                  <a:tcPr/>
                </a:tc>
                <a:tc>
                  <a:txBody>
                    <a:bodyPr/>
                    <a:lstStyle/>
                    <a:p>
                      <a:r>
                        <a:rPr lang="en-US" dirty="0" smtClean="0"/>
                        <a:t>$20,500,000</a:t>
                      </a:r>
                      <a:endParaRPr lang="en-US" dirty="0"/>
                    </a:p>
                  </a:txBody>
                  <a:tcPr/>
                </a:tc>
              </a:tr>
              <a:tr h="370840">
                <a:tc>
                  <a:txBody>
                    <a:bodyPr/>
                    <a:lstStyle/>
                    <a:p>
                      <a:r>
                        <a:rPr lang="en-US" dirty="0" smtClean="0"/>
                        <a:t>Cost Savings</a:t>
                      </a:r>
                      <a:endParaRPr lang="en-US" dirty="0"/>
                    </a:p>
                  </a:txBody>
                  <a:tcPr/>
                </a:tc>
                <a:tc>
                  <a:txBody>
                    <a:bodyPr/>
                    <a:lstStyle/>
                    <a:p>
                      <a:r>
                        <a:rPr lang="en-US" dirty="0" smtClean="0"/>
                        <a:t>$4,510,000</a:t>
                      </a:r>
                      <a:endParaRPr lang="en-US" dirty="0"/>
                    </a:p>
                  </a:txBody>
                  <a:tcPr/>
                </a:tc>
              </a:tr>
              <a:tr h="370840">
                <a:tc>
                  <a:txBody>
                    <a:bodyPr/>
                    <a:lstStyle/>
                    <a:p>
                      <a:endParaRPr lang="en-US" dirty="0"/>
                    </a:p>
                  </a:txBody>
                  <a:tcPr/>
                </a:tc>
                <a:tc>
                  <a:txBody>
                    <a:bodyPr/>
                    <a:lstStyle/>
                    <a:p>
                      <a:endParaRPr lang="en-US" dirty="0"/>
                    </a:p>
                  </a:txBody>
                  <a:tcPr/>
                </a:tc>
              </a:tr>
              <a:tr h="370840">
                <a:tc>
                  <a:txBody>
                    <a:bodyPr/>
                    <a:lstStyle/>
                    <a:p>
                      <a:r>
                        <a:rPr lang="en-US" dirty="0" smtClean="0"/>
                        <a:t>Mfg. Clients</a:t>
                      </a:r>
                      <a:endParaRPr lang="en-US" dirty="0"/>
                    </a:p>
                  </a:txBody>
                  <a:tcPr/>
                </a:tc>
                <a:tc>
                  <a:txBody>
                    <a:bodyPr/>
                    <a:lstStyle/>
                    <a:p>
                      <a:r>
                        <a:rPr lang="en-US" dirty="0" smtClean="0"/>
                        <a:t>50 Manufacturers</a:t>
                      </a:r>
                      <a:endParaRPr lang="en-US" dirty="0"/>
                    </a:p>
                  </a:txBody>
                  <a:tcPr/>
                </a:tc>
              </a:tr>
              <a:tr h="370840">
                <a:tc>
                  <a:txBody>
                    <a:bodyPr/>
                    <a:lstStyle/>
                    <a:p>
                      <a:r>
                        <a:rPr lang="en-US" dirty="0" smtClean="0"/>
                        <a:t>New Mfg. Clients</a:t>
                      </a:r>
                      <a:endParaRPr lang="en-US" dirty="0"/>
                    </a:p>
                  </a:txBody>
                  <a:tcPr/>
                </a:tc>
                <a:tc>
                  <a:txBody>
                    <a:bodyPr/>
                    <a:lstStyle/>
                    <a:p>
                      <a:r>
                        <a:rPr lang="en-US" dirty="0" smtClean="0"/>
                        <a:t>18 Manufacturers</a:t>
                      </a:r>
                      <a:endParaRPr lang="en-US" dirty="0"/>
                    </a:p>
                  </a:txBody>
                  <a:tcPr/>
                </a:tc>
              </a:tr>
            </a:tbl>
          </a:graphicData>
        </a:graphic>
      </p:graphicFrame>
      <p:sp>
        <p:nvSpPr>
          <p:cNvPr id="7" name="Text Placeholder 6"/>
          <p:cNvSpPr>
            <a:spLocks noGrp="1"/>
          </p:cNvSpPr>
          <p:nvPr>
            <p:ph type="body" sz="quarter" idx="3"/>
          </p:nvPr>
        </p:nvSpPr>
        <p:spPr>
          <a:xfrm>
            <a:off x="4928004" y="1750763"/>
            <a:ext cx="4028172" cy="639762"/>
          </a:xfrm>
        </p:spPr>
        <p:txBody>
          <a:bodyPr/>
          <a:lstStyle/>
          <a:p>
            <a:pPr algn="ctr"/>
            <a:r>
              <a:rPr lang="en-US" dirty="0" smtClean="0"/>
              <a:t>Good Performance</a:t>
            </a:r>
            <a:endParaRPr lang="en-US" dirty="0"/>
          </a:p>
        </p:txBody>
      </p:sp>
      <p:graphicFrame>
        <p:nvGraphicFramePr>
          <p:cNvPr id="11" name="Content Placeholder 10"/>
          <p:cNvGraphicFramePr>
            <a:graphicFrameLocks noGrp="1"/>
          </p:cNvGraphicFramePr>
          <p:nvPr>
            <p:ph sz="quarter" idx="4"/>
            <p:extLst>
              <p:ext uri="{D42A27DB-BD31-4B8C-83A1-F6EECF244321}">
                <p14:modId xmlns:p14="http://schemas.microsoft.com/office/powerpoint/2010/main" val="3533742231"/>
              </p:ext>
            </p:extLst>
          </p:nvPr>
        </p:nvGraphicFramePr>
        <p:xfrm>
          <a:off x="4936761" y="2390525"/>
          <a:ext cx="4027488" cy="3337560"/>
        </p:xfrm>
        <a:graphic>
          <a:graphicData uri="http://schemas.openxmlformats.org/drawingml/2006/table">
            <a:tbl>
              <a:tblPr firstRow="1" bandRow="1">
                <a:tableStyleId>{5C22544A-7EE6-4342-B048-85BDC9FD1C3A}</a:tableStyleId>
              </a:tblPr>
              <a:tblGrid>
                <a:gridCol w="2013744"/>
                <a:gridCol w="2013744"/>
              </a:tblGrid>
              <a:tr h="370840">
                <a:tc>
                  <a:txBody>
                    <a:bodyPr/>
                    <a:lstStyle/>
                    <a:p>
                      <a:r>
                        <a:rPr lang="en-US" dirty="0" smtClean="0"/>
                        <a:t>Measure</a:t>
                      </a:r>
                      <a:endParaRPr lang="en-US" dirty="0"/>
                    </a:p>
                  </a:txBody>
                  <a:tcPr/>
                </a:tc>
                <a:tc>
                  <a:txBody>
                    <a:bodyPr/>
                    <a:lstStyle/>
                    <a:p>
                      <a:r>
                        <a:rPr lang="en-US" dirty="0" smtClean="0"/>
                        <a:t>Reported Impacts</a:t>
                      </a:r>
                      <a:endParaRPr lang="en-US" dirty="0"/>
                    </a:p>
                  </a:txBody>
                  <a:tcPr/>
                </a:tc>
              </a:tr>
              <a:tr h="370840">
                <a:tc>
                  <a:txBody>
                    <a:bodyPr/>
                    <a:lstStyle/>
                    <a:p>
                      <a:r>
                        <a:rPr lang="en-US" dirty="0" smtClean="0"/>
                        <a:t>New Sales</a:t>
                      </a:r>
                      <a:endParaRPr lang="en-US" dirty="0"/>
                    </a:p>
                  </a:txBody>
                  <a:tcPr/>
                </a:tc>
                <a:tc>
                  <a:txBody>
                    <a:bodyPr/>
                    <a:lstStyle/>
                    <a:p>
                      <a:r>
                        <a:rPr lang="en-US" dirty="0" smtClean="0"/>
                        <a:t>$30,500,000</a:t>
                      </a:r>
                      <a:endParaRPr lang="en-US" dirty="0"/>
                    </a:p>
                  </a:txBody>
                  <a:tcPr/>
                </a:tc>
              </a:tr>
              <a:tr h="370840">
                <a:tc>
                  <a:txBody>
                    <a:bodyPr/>
                    <a:lstStyle/>
                    <a:p>
                      <a:r>
                        <a:rPr lang="en-US" dirty="0" smtClean="0"/>
                        <a:t>Retained Sales</a:t>
                      </a:r>
                      <a:endParaRPr lang="en-US" dirty="0"/>
                    </a:p>
                  </a:txBody>
                  <a:tcPr/>
                </a:tc>
                <a:tc>
                  <a:txBody>
                    <a:bodyPr/>
                    <a:lstStyle/>
                    <a:p>
                      <a:r>
                        <a:rPr lang="en-US" dirty="0" smtClean="0"/>
                        <a:t>$63,440,000</a:t>
                      </a:r>
                      <a:endParaRPr lang="en-US" dirty="0"/>
                    </a:p>
                  </a:txBody>
                  <a:tcPr/>
                </a:tc>
              </a:tr>
              <a:tr h="370840">
                <a:tc>
                  <a:txBody>
                    <a:bodyPr/>
                    <a:lstStyle/>
                    <a:p>
                      <a:r>
                        <a:rPr lang="en-US" dirty="0" smtClean="0"/>
                        <a:t>New Jobs</a:t>
                      </a:r>
                      <a:endParaRPr lang="en-US" dirty="0"/>
                    </a:p>
                  </a:txBody>
                  <a:tcPr/>
                </a:tc>
                <a:tc>
                  <a:txBody>
                    <a:bodyPr/>
                    <a:lstStyle/>
                    <a:p>
                      <a:r>
                        <a:rPr lang="en-US" dirty="0" smtClean="0"/>
                        <a:t>219 Jobs</a:t>
                      </a:r>
                      <a:endParaRPr lang="en-US" dirty="0"/>
                    </a:p>
                  </a:txBody>
                  <a:tcPr/>
                </a:tc>
              </a:tr>
              <a:tr h="370840">
                <a:tc>
                  <a:txBody>
                    <a:bodyPr/>
                    <a:lstStyle/>
                    <a:p>
                      <a:r>
                        <a:rPr lang="en-US" dirty="0" smtClean="0"/>
                        <a:t>Investment</a:t>
                      </a:r>
                      <a:endParaRPr lang="en-US" dirty="0"/>
                    </a:p>
                  </a:txBody>
                  <a:tcPr/>
                </a:tc>
                <a:tc>
                  <a:txBody>
                    <a:bodyPr/>
                    <a:lstStyle/>
                    <a:p>
                      <a:r>
                        <a:rPr lang="en-US" dirty="0" smtClean="0"/>
                        <a:t>$30,500,000</a:t>
                      </a:r>
                      <a:endParaRPr lang="en-US" dirty="0"/>
                    </a:p>
                  </a:txBody>
                  <a:tcPr/>
                </a:tc>
              </a:tr>
              <a:tr h="370840">
                <a:tc>
                  <a:txBody>
                    <a:bodyPr/>
                    <a:lstStyle/>
                    <a:p>
                      <a:r>
                        <a:rPr lang="en-US" dirty="0" smtClean="0"/>
                        <a:t>Cost Savings</a:t>
                      </a:r>
                      <a:endParaRPr lang="en-US" dirty="0"/>
                    </a:p>
                  </a:txBody>
                  <a:tcPr/>
                </a:tc>
                <a:tc>
                  <a:txBody>
                    <a:bodyPr/>
                    <a:lstStyle/>
                    <a:p>
                      <a:r>
                        <a:rPr lang="en-US" dirty="0" smtClean="0"/>
                        <a:t>$6,710,000</a:t>
                      </a:r>
                      <a:endParaRPr lang="en-US" dirty="0"/>
                    </a:p>
                  </a:txBody>
                  <a:tcPr/>
                </a:tc>
              </a:tr>
              <a:tr h="370840">
                <a:tc>
                  <a:txBody>
                    <a:bodyPr/>
                    <a:lstStyle/>
                    <a:p>
                      <a:endParaRPr lang="en-US" dirty="0"/>
                    </a:p>
                  </a:txBody>
                  <a:tcPr/>
                </a:tc>
                <a:tc>
                  <a:txBody>
                    <a:bodyPr/>
                    <a:lstStyle/>
                    <a:p>
                      <a:endParaRPr lang="en-US" dirty="0"/>
                    </a:p>
                  </a:txBody>
                  <a:tcPr/>
                </a:tc>
              </a:tr>
              <a:tr h="370840">
                <a:tc>
                  <a:txBody>
                    <a:bodyPr/>
                    <a:lstStyle/>
                    <a:p>
                      <a:r>
                        <a:rPr lang="en-US" dirty="0" smtClean="0"/>
                        <a:t>Mfg. Clients</a:t>
                      </a:r>
                      <a:endParaRPr lang="en-US" dirty="0"/>
                    </a:p>
                  </a:txBody>
                  <a:tcPr/>
                </a:tc>
                <a:tc>
                  <a:txBody>
                    <a:bodyPr/>
                    <a:lstStyle/>
                    <a:p>
                      <a:r>
                        <a:rPr lang="en-US" dirty="0" smtClean="0"/>
                        <a:t>74 Manufacturers</a:t>
                      </a:r>
                      <a:endParaRPr lang="en-US" dirty="0"/>
                    </a:p>
                  </a:txBody>
                  <a:tcPr/>
                </a:tc>
              </a:tr>
              <a:tr h="370840">
                <a:tc>
                  <a:txBody>
                    <a:bodyPr/>
                    <a:lstStyle/>
                    <a:p>
                      <a:r>
                        <a:rPr lang="en-US" dirty="0" smtClean="0"/>
                        <a:t>New Mfg. Clients</a:t>
                      </a:r>
                      <a:endParaRPr lang="en-US" dirty="0"/>
                    </a:p>
                  </a:txBody>
                  <a:tcPr/>
                </a:tc>
                <a:tc>
                  <a:txBody>
                    <a:bodyPr/>
                    <a:lstStyle/>
                    <a:p>
                      <a:r>
                        <a:rPr lang="en-US" dirty="0" smtClean="0"/>
                        <a:t>27 Manufacturers</a:t>
                      </a:r>
                      <a:endParaRPr lang="en-US" dirty="0"/>
                    </a:p>
                  </a:txBody>
                  <a:tcPr/>
                </a:tc>
              </a:tr>
            </a:tbl>
          </a:graphicData>
        </a:graphic>
      </p:graphicFrame>
      <p:sp>
        <p:nvSpPr>
          <p:cNvPr id="8" name="Slide Number Placeholder 4"/>
          <p:cNvSpPr>
            <a:spLocks noGrp="1"/>
          </p:cNvSpPr>
          <p:nvPr>
            <p:ph type="sldNum" sz="quarter" idx="11"/>
          </p:nvPr>
        </p:nvSpPr>
        <p:spPr>
          <a:xfrm>
            <a:off x="6553200" y="6498897"/>
            <a:ext cx="2133600" cy="2225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9B8E2E62-89A8-4E78-BF4C-23D2C37FB511}" type="slidenum">
              <a:rPr lang="en-US" sz="1800" smtClean="0">
                <a:solidFill>
                  <a:prstClr val="black"/>
                </a:solidFill>
              </a:rPr>
              <a:pPr algn="r"/>
              <a:t>23</a:t>
            </a:fld>
            <a:endParaRPr lang="en-US" sz="1800" dirty="0" smtClean="0">
              <a:solidFill>
                <a:prstClr val="black"/>
              </a:solidFill>
            </a:endParaRPr>
          </a:p>
        </p:txBody>
      </p:sp>
      <p:sp>
        <p:nvSpPr>
          <p:cNvPr id="2" name="TextBox 1"/>
          <p:cNvSpPr txBox="1"/>
          <p:nvPr/>
        </p:nvSpPr>
        <p:spPr>
          <a:xfrm>
            <a:off x="710642" y="5852160"/>
            <a:ext cx="8253607" cy="480131"/>
          </a:xfrm>
          <a:prstGeom prst="rect">
            <a:avLst/>
          </a:prstGeom>
        </p:spPr>
        <p:txBody>
          <a:bodyPr wrap="square" rtlCol="0">
            <a:spAutoFit/>
          </a:bodyPr>
          <a:lstStyle/>
          <a:p>
            <a:pPr marR="0" algn="l" defTabSz="457200" rtl="0" eaLnBrk="1" fontAlgn="base" latinLnBrk="0" hangingPunct="1">
              <a:lnSpc>
                <a:spcPct val="90000"/>
              </a:lnSpc>
              <a:spcBef>
                <a:spcPct val="15000"/>
              </a:spcBef>
              <a:spcAft>
                <a:spcPct val="20000"/>
              </a:spcAft>
              <a:buClrTx/>
              <a:buSzTx/>
              <a:tabLst>
                <a:tab pos="5716588" algn="r"/>
              </a:tabLst>
            </a:pPr>
            <a:r>
              <a:rPr kumimoji="0" lang="en-US" sz="2800" b="1" i="0" u="none" strike="noStrike" kern="1200" cap="none" spc="0" normalizeH="0" baseline="0" noProof="0" dirty="0" smtClean="0">
                <a:ln>
                  <a:noFill/>
                </a:ln>
                <a:solidFill>
                  <a:schemeClr val="tx1"/>
                </a:solidFill>
                <a:effectLst/>
                <a:uLnTx/>
                <a:uFillTx/>
                <a:latin typeface="Arial Narrow" pitchFamily="34" charset="0"/>
                <a:ea typeface="+mn-ea"/>
                <a:cs typeface="+mn-cs"/>
              </a:rPr>
              <a:t>ALL IMPACTS</a:t>
            </a:r>
            <a:r>
              <a:rPr kumimoji="0" lang="en-US" sz="2800" b="1" i="0" u="none" strike="noStrike" kern="1200" cap="none" spc="0" normalizeH="0" noProof="0" dirty="0" smtClean="0">
                <a:ln>
                  <a:noFill/>
                </a:ln>
                <a:solidFill>
                  <a:schemeClr val="tx1"/>
                </a:solidFill>
                <a:effectLst/>
                <a:uLnTx/>
                <a:uFillTx/>
                <a:latin typeface="Arial Narrow" pitchFamily="34" charset="0"/>
                <a:ea typeface="+mn-ea"/>
                <a:cs typeface="+mn-cs"/>
              </a:rPr>
              <a:t> ARE PER $1 MILLION OF FEDERAL FUNDS</a:t>
            </a:r>
            <a:endParaRPr kumimoji="0" lang="en-US" sz="2800" b="1" i="0" u="none" strike="noStrike" kern="1200" cap="none" spc="0" normalizeH="0" baseline="0" noProof="0" dirty="0" smtClean="0">
              <a:ln>
                <a:noFill/>
              </a:ln>
              <a:solidFill>
                <a:schemeClr val="tx1"/>
              </a:solidFill>
              <a:effectLst/>
              <a:uLnTx/>
              <a:uFillTx/>
              <a:latin typeface="Arial Narrow" pitchFamily="34" charset="0"/>
              <a:ea typeface="+mn-ea"/>
              <a:cs typeface="+mn-cs"/>
            </a:endParaRPr>
          </a:p>
        </p:txBody>
      </p:sp>
    </p:spTree>
    <p:extLst>
      <p:ext uri="{BB962C8B-B14F-4D97-AF65-F5344CB8AC3E}">
        <p14:creationId xmlns:p14="http://schemas.microsoft.com/office/powerpoint/2010/main" val="8264164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721312" y="685800"/>
            <a:ext cx="5715000" cy="533400"/>
          </a:xfrm>
        </p:spPr>
        <p:txBody>
          <a:bodyPr/>
          <a:lstStyle/>
          <a:p>
            <a:r>
              <a:rPr lang="en-US" sz="2800" dirty="0" smtClean="0">
                <a:effectLst/>
                <a:latin typeface="Arial Narrow" pitchFamily="34" charset="0"/>
              </a:rPr>
              <a:t>Information Webinar Agenda</a:t>
            </a:r>
          </a:p>
        </p:txBody>
      </p:sp>
      <p:sp>
        <p:nvSpPr>
          <p:cNvPr id="3" name="Content Placeholder 2"/>
          <p:cNvSpPr>
            <a:spLocks noGrp="1"/>
          </p:cNvSpPr>
          <p:nvPr>
            <p:ph idx="1"/>
          </p:nvPr>
        </p:nvSpPr>
        <p:spPr>
          <a:xfrm>
            <a:off x="792336" y="1676400"/>
            <a:ext cx="7206449" cy="4495800"/>
          </a:xfrm>
        </p:spPr>
        <p:txBody>
          <a:bodyPr>
            <a:normAutofit lnSpcReduction="10000"/>
          </a:bodyPr>
          <a:lstStyle/>
          <a:p>
            <a:pPr>
              <a:defRPr/>
            </a:pPr>
            <a:r>
              <a:rPr lang="en-US" sz="2000" dirty="0" smtClean="0">
                <a:latin typeface="Arial Narrow" pitchFamily="34" charset="0"/>
              </a:rPr>
              <a:t>Manufacturing Environment</a:t>
            </a:r>
          </a:p>
          <a:p>
            <a:pPr>
              <a:defRPr/>
            </a:pPr>
            <a:r>
              <a:rPr lang="en-US" sz="2000" dirty="0" smtClean="0">
                <a:effectLst/>
                <a:latin typeface="Arial Narrow" pitchFamily="34" charset="0"/>
              </a:rPr>
              <a:t>NIST MEP Strategy and Approach</a:t>
            </a:r>
          </a:p>
          <a:p>
            <a:pPr>
              <a:defRPr/>
            </a:pPr>
            <a:r>
              <a:rPr lang="en-US" sz="2000" dirty="0" smtClean="0">
                <a:effectLst/>
                <a:latin typeface="Arial Narrow" pitchFamily="34" charset="0"/>
              </a:rPr>
              <a:t>MEP System Model</a:t>
            </a:r>
          </a:p>
          <a:p>
            <a:pPr>
              <a:defRPr/>
            </a:pPr>
            <a:r>
              <a:rPr lang="en-US" sz="2000" dirty="0" smtClean="0">
                <a:effectLst/>
                <a:latin typeface="Arial Narrow" pitchFamily="34" charset="0"/>
              </a:rPr>
              <a:t>MEP Center Model</a:t>
            </a:r>
          </a:p>
          <a:p>
            <a:pPr>
              <a:defRPr/>
            </a:pPr>
            <a:r>
              <a:rPr lang="en-US" sz="2000" dirty="0" smtClean="0">
                <a:latin typeface="Arial Narrow" pitchFamily="34" charset="0"/>
              </a:rPr>
              <a:t>MEP Performance and Expected Impacts</a:t>
            </a:r>
            <a:endParaRPr lang="en-US" sz="2000" dirty="0" smtClean="0">
              <a:effectLst/>
              <a:latin typeface="Arial Narrow" pitchFamily="34" charset="0"/>
            </a:endParaRPr>
          </a:p>
          <a:p>
            <a:pPr>
              <a:defRPr/>
            </a:pPr>
            <a:r>
              <a:rPr lang="en-US" sz="2000" dirty="0" smtClean="0">
                <a:effectLst/>
                <a:latin typeface="Arial Narrow" pitchFamily="34" charset="0"/>
              </a:rPr>
              <a:t>Funding Opportunity Overview</a:t>
            </a:r>
          </a:p>
          <a:p>
            <a:pPr>
              <a:defRPr/>
            </a:pPr>
            <a:r>
              <a:rPr lang="en-US" sz="2000" dirty="0" smtClean="0">
                <a:latin typeface="Arial Narrow" pitchFamily="34" charset="0"/>
              </a:rPr>
              <a:t>Review </a:t>
            </a:r>
            <a:r>
              <a:rPr lang="en-US" sz="2000" dirty="0">
                <a:latin typeface="Arial Narrow" pitchFamily="34" charset="0"/>
              </a:rPr>
              <a:t>Criteria</a:t>
            </a:r>
          </a:p>
          <a:p>
            <a:pPr>
              <a:defRPr/>
            </a:pPr>
            <a:r>
              <a:rPr lang="en-US" sz="2000" dirty="0" smtClean="0"/>
              <a:t>Review </a:t>
            </a:r>
            <a:r>
              <a:rPr lang="en-US" sz="2000" dirty="0"/>
              <a:t>and Selection </a:t>
            </a:r>
            <a:r>
              <a:rPr lang="en-US" sz="2000" dirty="0" smtClean="0"/>
              <a:t>Process</a:t>
            </a:r>
          </a:p>
          <a:p>
            <a:pPr>
              <a:defRPr/>
            </a:pPr>
            <a:r>
              <a:rPr lang="en-US" sz="2000" dirty="0"/>
              <a:t>Selection Factors</a:t>
            </a:r>
          </a:p>
          <a:p>
            <a:pPr>
              <a:defRPr/>
            </a:pPr>
            <a:r>
              <a:rPr lang="en-US" sz="2000" dirty="0" smtClean="0">
                <a:latin typeface="Arial Narrow" pitchFamily="34" charset="0"/>
              </a:rPr>
              <a:t>Administrative Requirements</a:t>
            </a:r>
            <a:endParaRPr lang="en-US" sz="2000" dirty="0" smtClean="0">
              <a:effectLst/>
              <a:latin typeface="Arial Narrow" pitchFamily="34" charset="0"/>
            </a:endParaRPr>
          </a:p>
          <a:p>
            <a:pPr>
              <a:defRPr/>
            </a:pPr>
            <a:r>
              <a:rPr lang="en-US" sz="2000" dirty="0" smtClean="0">
                <a:effectLst/>
                <a:latin typeface="Arial Narrow" pitchFamily="34" charset="0"/>
              </a:rPr>
              <a:t>Reporting &amp; Audit Requirements</a:t>
            </a:r>
          </a:p>
          <a:p>
            <a:pPr>
              <a:defRPr/>
            </a:pPr>
            <a:r>
              <a:rPr lang="en-US" sz="2000" dirty="0" smtClean="0">
                <a:effectLst/>
                <a:latin typeface="Arial Narrow" pitchFamily="34" charset="0"/>
              </a:rPr>
              <a:t>Agency Contacts</a:t>
            </a:r>
          </a:p>
          <a:p>
            <a:pPr>
              <a:defRPr/>
            </a:pPr>
            <a:r>
              <a:rPr lang="en-US" sz="2000" dirty="0" smtClean="0"/>
              <a:t>Social Media Links</a:t>
            </a:r>
            <a:endParaRPr lang="en-US" sz="2000" dirty="0" smtClean="0">
              <a:latin typeface="Arial Narrow" pitchFamily="34" charset="0"/>
            </a:endParaRPr>
          </a:p>
          <a:p>
            <a:pPr>
              <a:defRPr/>
            </a:pPr>
            <a:endParaRPr lang="en-US" sz="1800" dirty="0">
              <a:latin typeface="Arial Narrow" pitchFamily="34" charset="0"/>
            </a:endParaRPr>
          </a:p>
        </p:txBody>
      </p:sp>
      <p:sp>
        <p:nvSpPr>
          <p:cNvPr id="6149" name="Slide Number Placeholder 4"/>
          <p:cNvSpPr>
            <a:spLocks noGrp="1"/>
          </p:cNvSpPr>
          <p:nvPr>
            <p:ph type="sldNum" sz="quarter" idx="11"/>
          </p:nvPr>
        </p:nvSpPr>
        <p:spPr>
          <a:xfrm>
            <a:off x="5716398" y="6499225"/>
            <a:ext cx="2895600"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9B8E2E62-89A8-4E78-BF4C-23D2C37FB511}" type="slidenum">
              <a:rPr lang="en-US" sz="1800" smtClean="0">
                <a:solidFill>
                  <a:prstClr val="black"/>
                </a:solidFill>
              </a:rPr>
              <a:pPr algn="r"/>
              <a:t>24</a:t>
            </a:fld>
            <a:endParaRPr lang="en-US" sz="1800" dirty="0" smtClean="0">
              <a:solidFill>
                <a:prstClr val="black"/>
              </a:solidFill>
            </a:endParaRPr>
          </a:p>
        </p:txBody>
      </p:sp>
      <p:sp>
        <p:nvSpPr>
          <p:cNvPr id="2" name="Rectangle 1"/>
          <p:cNvSpPr/>
          <p:nvPr/>
        </p:nvSpPr>
        <p:spPr>
          <a:xfrm>
            <a:off x="1181818" y="3323962"/>
            <a:ext cx="6633714" cy="402650"/>
          </a:xfrm>
          <a:prstGeom prst="rect">
            <a:avLst/>
          </a:prstGeom>
          <a:solidFill>
            <a:srgbClr val="FFFF0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388954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85800" y="609600"/>
            <a:ext cx="8077200" cy="685800"/>
          </a:xfrm>
        </p:spPr>
        <p:txBody>
          <a:bodyPr>
            <a:normAutofit fontScale="90000"/>
          </a:bodyPr>
          <a:lstStyle/>
          <a:p>
            <a:r>
              <a:rPr lang="en-US" sz="2800" dirty="0" smtClean="0">
                <a:effectLst/>
                <a:latin typeface="Arial Narrow" pitchFamily="34" charset="0"/>
              </a:rPr>
              <a:t>Funding Opportunity Overview (1)</a:t>
            </a:r>
            <a:br>
              <a:rPr lang="en-US" sz="2800" dirty="0" smtClean="0">
                <a:effectLst/>
                <a:latin typeface="Arial Narrow" pitchFamily="34" charset="0"/>
              </a:rPr>
            </a:br>
            <a:endParaRPr lang="en-US" sz="2800" dirty="0" smtClean="0">
              <a:effectLst/>
              <a:latin typeface="Arial Narrow" pitchFamily="34" charset="0"/>
            </a:endParaRPr>
          </a:p>
        </p:txBody>
      </p:sp>
      <p:sp>
        <p:nvSpPr>
          <p:cNvPr id="7171" name="Content Placeholder 2"/>
          <p:cNvSpPr>
            <a:spLocks noGrp="1"/>
          </p:cNvSpPr>
          <p:nvPr>
            <p:ph idx="1"/>
          </p:nvPr>
        </p:nvSpPr>
        <p:spPr>
          <a:xfrm>
            <a:off x="707258" y="1447800"/>
            <a:ext cx="7088002" cy="4671060"/>
          </a:xfrm>
        </p:spPr>
        <p:txBody>
          <a:bodyPr wrap="square">
            <a:normAutofit/>
          </a:bodyPr>
          <a:lstStyle/>
          <a:p>
            <a:r>
              <a:rPr lang="en-US" sz="1600" b="1" dirty="0" smtClean="0">
                <a:effectLst/>
                <a:latin typeface="Arial Narrow" pitchFamily="34" charset="0"/>
                <a:cs typeface="Calibri" pitchFamily="34" charset="0"/>
              </a:rPr>
              <a:t>Funding Opportunity Title</a:t>
            </a:r>
            <a:r>
              <a:rPr lang="en-US" sz="1600" b="1" dirty="0">
                <a:latin typeface="Arial Narrow" pitchFamily="34" charset="0"/>
                <a:cs typeface="Calibri" pitchFamily="34" charset="0"/>
              </a:rPr>
              <a:t>:</a:t>
            </a:r>
            <a:r>
              <a:rPr lang="en-US" sz="1600" dirty="0">
                <a:latin typeface="Arial Narrow" pitchFamily="34" charset="0"/>
                <a:cs typeface="Calibri" pitchFamily="34" charset="0"/>
              </a:rPr>
              <a:t>  </a:t>
            </a:r>
            <a:r>
              <a:rPr lang="en-US" sz="1600" dirty="0">
                <a:ea typeface="Times New Roman"/>
              </a:rPr>
              <a:t>Award Competitions for Hollings Manufacturing Extension Partnership (MEP) Centers in the States of Colorado, Connecticut, Indiana, Michigan, New Hampshire, North Carolina, Oregon, Tennessee, Texas and </a:t>
            </a:r>
            <a:r>
              <a:rPr lang="en-US" sz="1600" dirty="0" smtClean="0">
                <a:ea typeface="Times New Roman"/>
              </a:rPr>
              <a:t>Virginia</a:t>
            </a:r>
          </a:p>
          <a:p>
            <a:pPr marL="0" indent="0">
              <a:buNone/>
            </a:pPr>
            <a:endParaRPr lang="en-US" sz="1600" dirty="0" smtClean="0">
              <a:effectLst/>
              <a:latin typeface="Arial Narrow" pitchFamily="34" charset="0"/>
              <a:cs typeface="Calibri" pitchFamily="34" charset="0"/>
            </a:endParaRPr>
          </a:p>
          <a:p>
            <a:r>
              <a:rPr lang="en-US" sz="1600" b="1" dirty="0" smtClean="0">
                <a:effectLst/>
                <a:latin typeface="Arial Narrow" pitchFamily="34" charset="0"/>
                <a:cs typeface="Calibri" pitchFamily="34" charset="0"/>
              </a:rPr>
              <a:t>Funding Opportunity Description:  </a:t>
            </a:r>
          </a:p>
          <a:p>
            <a:pPr marL="0" indent="0">
              <a:buNone/>
            </a:pPr>
            <a:endParaRPr lang="en-US" sz="1600" b="1" dirty="0" smtClean="0">
              <a:effectLst/>
              <a:latin typeface="Arial Narrow" pitchFamily="34" charset="0"/>
              <a:cs typeface="Calibri" pitchFamily="34" charset="0"/>
            </a:endParaRPr>
          </a:p>
          <a:p>
            <a:pPr lvl="1"/>
            <a:r>
              <a:rPr lang="en-US" sz="1400" i="1" dirty="0"/>
              <a:t>NIST invites applications from eligible applicants in connection with NIST’s funding up to ten (10) separate MEP cooperative agreements for the operation of an MEP Center in the designated States’ service areas and in the funding amounts identified in Section II.2. of </a:t>
            </a:r>
            <a:r>
              <a:rPr lang="en-US" sz="1400" i="1" dirty="0" smtClean="0"/>
              <a:t>the </a:t>
            </a:r>
            <a:r>
              <a:rPr lang="en-US" sz="1400" i="1" dirty="0"/>
              <a:t>FFO.  NIST anticipates awarding one (1) cooperative agreement for each of the identified States.  </a:t>
            </a:r>
            <a:endParaRPr lang="en-US" sz="1400" i="1" dirty="0" smtClean="0"/>
          </a:p>
          <a:p>
            <a:pPr lvl="1"/>
            <a:endParaRPr lang="en-US" sz="1400" i="1" dirty="0"/>
          </a:p>
          <a:p>
            <a:pPr lvl="1"/>
            <a:r>
              <a:rPr lang="en-US" sz="1400" i="1" dirty="0" smtClean="0"/>
              <a:t>The </a:t>
            </a:r>
            <a:r>
              <a:rPr lang="en-US" sz="1400" i="1" dirty="0"/>
              <a:t>objective of the MEP Center Program is to provide manufacturing extension services to primarily small and medium-sized manufacturers within the State designated in the applications.  The selected MEP Centers will become part of the MEP national system of extension service providers, currently comprised of more than 400 Centers and field offices located throughout the United States and Puerto Rico</a:t>
            </a:r>
            <a:r>
              <a:rPr lang="en-US" sz="1400" i="1" dirty="0" smtClean="0"/>
              <a:t>.</a:t>
            </a:r>
          </a:p>
          <a:p>
            <a:pPr lvl="1"/>
            <a:endParaRPr lang="en-US" sz="1600" dirty="0" smtClean="0"/>
          </a:p>
          <a:p>
            <a:pPr marL="0" indent="0">
              <a:buNone/>
            </a:pPr>
            <a:endParaRPr lang="en-US" sz="1600" dirty="0" smtClean="0">
              <a:latin typeface="Arial Narrow" pitchFamily="34" charset="0"/>
            </a:endParaRPr>
          </a:p>
        </p:txBody>
      </p:sp>
      <p:sp>
        <p:nvSpPr>
          <p:cNvPr id="7173" name="Slide Number Placeholder 4"/>
          <p:cNvSpPr>
            <a:spLocks noGrp="1"/>
          </p:cNvSpPr>
          <p:nvPr>
            <p:ph type="sldNum" sz="quarter" idx="11"/>
          </p:nvPr>
        </p:nvSpPr>
        <p:spPr>
          <a:xfrm>
            <a:off x="5729377" y="6485507"/>
            <a:ext cx="2895600"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64488BD7-82B2-4614-AE6D-CDDA5492E8C1}" type="slidenum">
              <a:rPr lang="en-US" sz="1800" smtClean="0"/>
              <a:pPr algn="r"/>
              <a:t>25</a:t>
            </a:fld>
            <a:endParaRPr lang="en-US" sz="1800" dirty="0" smtClean="0"/>
          </a:p>
        </p:txBody>
      </p:sp>
    </p:spTree>
    <p:extLst>
      <p:ext uri="{BB962C8B-B14F-4D97-AF65-F5344CB8AC3E}">
        <p14:creationId xmlns:p14="http://schemas.microsoft.com/office/powerpoint/2010/main" val="21924806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85800" y="609600"/>
            <a:ext cx="8077200" cy="838200"/>
          </a:xfrm>
        </p:spPr>
        <p:txBody>
          <a:bodyPr>
            <a:normAutofit fontScale="90000"/>
          </a:bodyPr>
          <a:lstStyle/>
          <a:p>
            <a:r>
              <a:rPr lang="en-US" sz="2800" dirty="0" smtClean="0">
                <a:effectLst/>
              </a:rPr>
              <a:t>Funding Opportunity Overview (2)</a:t>
            </a:r>
            <a:br>
              <a:rPr lang="en-US" sz="2800" dirty="0" smtClean="0">
                <a:effectLst/>
              </a:rPr>
            </a:br>
            <a:endParaRPr lang="en-US" sz="2800" dirty="0" smtClean="0">
              <a:effectLst/>
            </a:endParaRPr>
          </a:p>
        </p:txBody>
      </p:sp>
      <p:sp>
        <p:nvSpPr>
          <p:cNvPr id="7171" name="Content Placeholder 2"/>
          <p:cNvSpPr>
            <a:spLocks noGrp="1"/>
          </p:cNvSpPr>
          <p:nvPr>
            <p:ph idx="1"/>
          </p:nvPr>
        </p:nvSpPr>
        <p:spPr>
          <a:xfrm>
            <a:off x="825622" y="1225296"/>
            <a:ext cx="7632578" cy="4946904"/>
          </a:xfrm>
        </p:spPr>
        <p:txBody>
          <a:bodyPr wrap="square">
            <a:normAutofit/>
          </a:bodyPr>
          <a:lstStyle/>
          <a:p>
            <a:pPr>
              <a:lnSpc>
                <a:spcPct val="150000"/>
              </a:lnSpc>
              <a:defRPr/>
            </a:pPr>
            <a:r>
              <a:rPr lang="en-US" sz="1400" b="1" dirty="0" smtClean="0">
                <a:effectLst/>
              </a:rPr>
              <a:t>Authority:  </a:t>
            </a:r>
            <a:r>
              <a:rPr lang="en-US" sz="1400" dirty="0"/>
              <a:t>The statutory authority for this program is 15 U.S.C. 278k, as implemented in 15 CFR part 290</a:t>
            </a:r>
            <a:endParaRPr lang="en-US" sz="1400" dirty="0">
              <a:effectLst/>
            </a:endParaRPr>
          </a:p>
          <a:p>
            <a:pPr>
              <a:lnSpc>
                <a:spcPct val="150000"/>
              </a:lnSpc>
              <a:defRPr/>
            </a:pPr>
            <a:r>
              <a:rPr lang="en-US" sz="1400" b="1" dirty="0" smtClean="0">
                <a:effectLst/>
              </a:rPr>
              <a:t>Funding Instrument:  </a:t>
            </a:r>
            <a:r>
              <a:rPr lang="en-US" sz="1400" dirty="0" smtClean="0">
                <a:effectLst/>
              </a:rPr>
              <a:t>Cooperative Agreement</a:t>
            </a:r>
          </a:p>
          <a:p>
            <a:pPr lvl="1">
              <a:lnSpc>
                <a:spcPct val="150000"/>
              </a:lnSpc>
              <a:defRPr/>
            </a:pPr>
            <a:r>
              <a:rPr lang="en-US" sz="1400" dirty="0"/>
              <a:t>The funding instrument that will be used for each award is a cooperative agreement. The nature of NIST’s “substantial involvement” will generally be </a:t>
            </a:r>
            <a:r>
              <a:rPr lang="en-US" sz="1400" i="1" u="sng" dirty="0"/>
              <a:t>collaboration between MEP and the recipient </a:t>
            </a:r>
            <a:r>
              <a:rPr lang="en-US" sz="1400" i="1" u="sng" dirty="0" smtClean="0"/>
              <a:t>organization(s)</a:t>
            </a:r>
            <a:r>
              <a:rPr lang="en-US" sz="1400" dirty="0" smtClean="0"/>
              <a:t>. </a:t>
            </a:r>
            <a:r>
              <a:rPr lang="en-US" sz="1400" dirty="0"/>
              <a:t>This includes MEP collaboration with a recipient on its progress and approving changes in the statement of work</a:t>
            </a:r>
            <a:r>
              <a:rPr lang="en-US" sz="1400" dirty="0" smtClean="0"/>
              <a:t>. </a:t>
            </a:r>
          </a:p>
          <a:p>
            <a:pPr marL="457200" lvl="1" indent="0">
              <a:lnSpc>
                <a:spcPct val="150000"/>
              </a:lnSpc>
              <a:buNone/>
              <a:defRPr/>
            </a:pPr>
            <a:endParaRPr lang="en-US" sz="1400" dirty="0" smtClean="0"/>
          </a:p>
          <a:p>
            <a:r>
              <a:rPr lang="en-US" sz="1400" dirty="0"/>
              <a:t>Examples of NIST involvement in cooperative agreements awarded pursuant to this FFO may include activities such as, but not limited to:</a:t>
            </a:r>
          </a:p>
          <a:p>
            <a:endParaRPr lang="en-US" sz="1400" dirty="0"/>
          </a:p>
          <a:p>
            <a:pPr lvl="1"/>
            <a:r>
              <a:rPr lang="en-US" sz="1400" dirty="0"/>
              <a:t>Guidelines and assistance in developing required plans;</a:t>
            </a:r>
          </a:p>
          <a:p>
            <a:pPr lvl="1"/>
            <a:r>
              <a:rPr lang="en-US" sz="1400" dirty="0"/>
              <a:t>Guidance for evaluation of performance and collection of data and information from the Recipient organization;</a:t>
            </a:r>
          </a:p>
          <a:p>
            <a:pPr lvl="1"/>
            <a:r>
              <a:rPr lang="en-US" sz="1400" dirty="0"/>
              <a:t>Approval of key personnel;</a:t>
            </a:r>
          </a:p>
          <a:p>
            <a:pPr lvl="1"/>
            <a:r>
              <a:rPr lang="en-US" sz="1400" dirty="0"/>
              <a:t>Assistance, where possible, in accessing solutions to technical and managerial problems; and</a:t>
            </a:r>
          </a:p>
          <a:p>
            <a:pPr lvl="1"/>
            <a:r>
              <a:rPr lang="en-US" sz="1400" dirty="0"/>
              <a:t>Assistance to the Recipient organization to define, understand, and resolve issues pertaining to the successful implementation of the MEP project.</a:t>
            </a:r>
            <a:endParaRPr lang="en-US" sz="1400" u="sng" dirty="0"/>
          </a:p>
          <a:p>
            <a:pPr marL="0" indent="0">
              <a:lnSpc>
                <a:spcPct val="150000"/>
              </a:lnSpc>
              <a:buNone/>
              <a:defRPr/>
            </a:pPr>
            <a:endParaRPr lang="en-US" sz="1400" dirty="0" smtClean="0"/>
          </a:p>
        </p:txBody>
      </p:sp>
      <p:sp>
        <p:nvSpPr>
          <p:cNvPr id="9221" name="Slide Number Placeholder 4"/>
          <p:cNvSpPr>
            <a:spLocks noGrp="1"/>
          </p:cNvSpPr>
          <p:nvPr>
            <p:ph type="sldNum" sz="quarter" idx="11"/>
          </p:nvPr>
        </p:nvSpPr>
        <p:spPr>
          <a:xfrm>
            <a:off x="3124199" y="6499225"/>
            <a:ext cx="5450457"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18AC1F41-6897-437D-9259-7BAD39E63568}" type="slidenum">
              <a:rPr lang="en-US" sz="1800" smtClean="0">
                <a:solidFill>
                  <a:prstClr val="black"/>
                </a:solidFill>
              </a:rPr>
              <a:pPr algn="r"/>
              <a:t>26</a:t>
            </a:fld>
            <a:endParaRPr lang="en-US" sz="1800" dirty="0" smtClean="0">
              <a:solidFill>
                <a:prstClr val="black"/>
              </a:solidFill>
            </a:endParaRPr>
          </a:p>
        </p:txBody>
      </p:sp>
    </p:spTree>
    <p:extLst>
      <p:ext uri="{BB962C8B-B14F-4D97-AF65-F5344CB8AC3E}">
        <p14:creationId xmlns:p14="http://schemas.microsoft.com/office/powerpoint/2010/main" val="16821961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546390"/>
            <a:ext cx="8077200" cy="609600"/>
          </a:xfrm>
        </p:spPr>
        <p:txBody>
          <a:bodyPr/>
          <a:lstStyle/>
          <a:p>
            <a:r>
              <a:rPr lang="en-US" sz="2800" dirty="0" smtClean="0">
                <a:effectLst/>
                <a:latin typeface="Arial Narrow" pitchFamily="34" charset="0"/>
              </a:rPr>
              <a:t>Funding, Cost Share &amp; Eligibility (1)</a:t>
            </a:r>
          </a:p>
        </p:txBody>
      </p:sp>
      <p:sp>
        <p:nvSpPr>
          <p:cNvPr id="10243" name="Content Placeholder 2"/>
          <p:cNvSpPr>
            <a:spLocks noGrp="1"/>
          </p:cNvSpPr>
          <p:nvPr>
            <p:ph idx="1"/>
          </p:nvPr>
        </p:nvSpPr>
        <p:spPr>
          <a:xfrm>
            <a:off x="728471" y="1264920"/>
            <a:ext cx="7294095" cy="5021580"/>
          </a:xfrm>
        </p:spPr>
        <p:txBody>
          <a:bodyPr wrap="square">
            <a:noAutofit/>
          </a:bodyPr>
          <a:lstStyle/>
          <a:p>
            <a:pPr>
              <a:spcBef>
                <a:spcPts val="0"/>
              </a:spcBef>
            </a:pPr>
            <a:endParaRPr lang="en-US" sz="1300" b="1" dirty="0" smtClean="0"/>
          </a:p>
          <a:p>
            <a:pPr>
              <a:spcBef>
                <a:spcPts val="0"/>
              </a:spcBef>
            </a:pPr>
            <a:r>
              <a:rPr lang="en-US" sz="1300" b="1" dirty="0" smtClean="0">
                <a:effectLst/>
              </a:rPr>
              <a:t>Funding Available:</a:t>
            </a:r>
          </a:p>
          <a:p>
            <a:pPr lvl="1">
              <a:spcBef>
                <a:spcPts val="0"/>
              </a:spcBef>
            </a:pPr>
            <a:endParaRPr lang="en-US" sz="1300" b="1" dirty="0" smtClean="0"/>
          </a:p>
          <a:p>
            <a:pPr lvl="1">
              <a:spcBef>
                <a:spcPts val="0"/>
              </a:spcBef>
            </a:pPr>
            <a:r>
              <a:rPr lang="en-US" sz="1300" dirty="0"/>
              <a:t>NIST anticipates funding ten (10) MEP Center awards with an initial five-year period of performance in accordance with the multi-year funding policy described in Section II.3. of </a:t>
            </a:r>
            <a:r>
              <a:rPr lang="en-US" sz="1300" dirty="0" smtClean="0"/>
              <a:t>the </a:t>
            </a:r>
            <a:r>
              <a:rPr lang="en-US" sz="1300" dirty="0"/>
              <a:t>FFO.  Initial funding for the projects listed in this FFO is contingent upon the availability of appropriated funds.  </a:t>
            </a:r>
          </a:p>
          <a:p>
            <a:pPr lvl="1">
              <a:spcBef>
                <a:spcPts val="0"/>
              </a:spcBef>
            </a:pPr>
            <a:endParaRPr lang="en-US" sz="1300" dirty="0"/>
          </a:p>
          <a:p>
            <a:pPr lvl="1">
              <a:spcBef>
                <a:spcPts val="0"/>
              </a:spcBef>
            </a:pPr>
            <a:r>
              <a:rPr lang="en-US" sz="1300" b="1" dirty="0"/>
              <a:t>Below are the ten (10) States identified for funding as part of this FFO:</a:t>
            </a:r>
          </a:p>
          <a:p>
            <a:pPr>
              <a:lnSpc>
                <a:spcPct val="100000"/>
              </a:lnSpc>
              <a:spcBef>
                <a:spcPts val="600"/>
              </a:spcBef>
            </a:pPr>
            <a:endParaRPr lang="en-US" sz="1300" b="1" dirty="0" smtClean="0"/>
          </a:p>
          <a:p>
            <a:pPr lvl="1">
              <a:lnSpc>
                <a:spcPct val="100000"/>
              </a:lnSpc>
              <a:spcBef>
                <a:spcPts val="600"/>
              </a:spcBef>
            </a:pPr>
            <a:endParaRPr lang="en-US" sz="1300" b="1" dirty="0" smtClean="0"/>
          </a:p>
          <a:p>
            <a:pPr lvl="1">
              <a:spcBef>
                <a:spcPts val="0"/>
              </a:spcBef>
            </a:pPr>
            <a:endParaRPr lang="en-US" sz="1300" dirty="0"/>
          </a:p>
        </p:txBody>
      </p:sp>
      <p:sp>
        <p:nvSpPr>
          <p:cNvPr id="10245" name="Slide Number Placeholder 4"/>
          <p:cNvSpPr>
            <a:spLocks noGrp="1"/>
          </p:cNvSpPr>
          <p:nvPr>
            <p:ph type="sldNum" sz="quarter" idx="11"/>
          </p:nvPr>
        </p:nvSpPr>
        <p:spPr>
          <a:xfrm>
            <a:off x="3124199" y="6499225"/>
            <a:ext cx="5493589"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F738FBE6-A06D-43F0-A871-A464ECF8B991}" type="slidenum">
              <a:rPr lang="en-US" sz="1800" smtClean="0"/>
              <a:pPr algn="r"/>
              <a:t>27</a:t>
            </a:fld>
            <a:endParaRPr lang="en-US" sz="1800" dirty="0" smtClean="0"/>
          </a:p>
        </p:txBody>
      </p:sp>
      <p:graphicFrame>
        <p:nvGraphicFramePr>
          <p:cNvPr id="2" name="Table 1"/>
          <p:cNvGraphicFramePr>
            <a:graphicFrameLocks noGrp="1"/>
          </p:cNvGraphicFramePr>
          <p:nvPr>
            <p:extLst>
              <p:ext uri="{D42A27DB-BD31-4B8C-83A1-F6EECF244321}">
                <p14:modId xmlns:p14="http://schemas.microsoft.com/office/powerpoint/2010/main" val="166460079"/>
              </p:ext>
            </p:extLst>
          </p:nvPr>
        </p:nvGraphicFramePr>
        <p:xfrm>
          <a:off x="1266826" y="3324223"/>
          <a:ext cx="6562724" cy="2804003"/>
        </p:xfrm>
        <a:graphic>
          <a:graphicData uri="http://schemas.openxmlformats.org/drawingml/2006/table">
            <a:tbl>
              <a:tblPr firstRow="1" firstCol="1" bandRow="1">
                <a:tableStyleId>{5C22544A-7EE6-4342-B048-85BDC9FD1C3A}</a:tableStyleId>
              </a:tblPr>
              <a:tblGrid>
                <a:gridCol w="2205360"/>
                <a:gridCol w="2178682"/>
                <a:gridCol w="2178682"/>
              </a:tblGrid>
              <a:tr h="801143">
                <a:tc>
                  <a:txBody>
                    <a:bodyPr/>
                    <a:lstStyle/>
                    <a:p>
                      <a:pPr marL="0" marR="0" algn="ctr">
                        <a:spcBef>
                          <a:spcPts val="0"/>
                        </a:spcBef>
                        <a:spcAft>
                          <a:spcPts val="0"/>
                        </a:spcAft>
                      </a:pPr>
                      <a:r>
                        <a:rPr lang="en-US" sz="1200">
                          <a:effectLst/>
                        </a:rPr>
                        <a:t>MEP Center Location and Assigned Geographical Service Area (by State)</a:t>
                      </a:r>
                      <a:endParaRPr lang="en-US" sz="1000">
                        <a:effectLst/>
                      </a:endParaRPr>
                    </a:p>
                    <a:p>
                      <a:pPr marL="0" marR="0" algn="ctr">
                        <a:spcBef>
                          <a:spcPts val="0"/>
                        </a:spcBef>
                        <a:spcAft>
                          <a:spcPts val="0"/>
                        </a:spcAft>
                      </a:pPr>
                      <a:r>
                        <a:rPr lang="en-US" sz="1200">
                          <a:effectLst/>
                        </a:rPr>
                        <a:t> </a:t>
                      </a:r>
                      <a:endParaRPr lang="en-US" sz="1000">
                        <a:effectLst/>
                        <a:latin typeface="Times"/>
                        <a:ea typeface="Times New Roman"/>
                      </a:endParaRPr>
                    </a:p>
                  </a:txBody>
                  <a:tcPr marL="68580" marR="68580" marT="0" marB="0"/>
                </a:tc>
                <a:tc>
                  <a:txBody>
                    <a:bodyPr/>
                    <a:lstStyle/>
                    <a:p>
                      <a:pPr marL="0" marR="0" algn="ctr">
                        <a:spcBef>
                          <a:spcPts val="0"/>
                        </a:spcBef>
                        <a:spcAft>
                          <a:spcPts val="0"/>
                        </a:spcAft>
                      </a:pPr>
                      <a:r>
                        <a:rPr lang="en-US" sz="1200">
                          <a:effectLst/>
                        </a:rPr>
                        <a:t>Annual Federal Funding for Each Year of the Award</a:t>
                      </a:r>
                      <a:endParaRPr lang="en-US" sz="1000">
                        <a:effectLst/>
                        <a:latin typeface="Times"/>
                        <a:ea typeface="Times New Roman"/>
                      </a:endParaRPr>
                    </a:p>
                  </a:txBody>
                  <a:tcPr marL="68580" marR="68580" marT="0" marB="0"/>
                </a:tc>
                <a:tc>
                  <a:txBody>
                    <a:bodyPr/>
                    <a:lstStyle/>
                    <a:p>
                      <a:pPr marL="0" marR="0" algn="ctr">
                        <a:spcBef>
                          <a:spcPts val="0"/>
                        </a:spcBef>
                        <a:spcAft>
                          <a:spcPts val="0"/>
                        </a:spcAft>
                      </a:pPr>
                      <a:r>
                        <a:rPr lang="en-US" sz="1200">
                          <a:effectLst/>
                        </a:rPr>
                        <a:t>Total Federal Funding for 5 Year Award Period</a:t>
                      </a:r>
                      <a:endParaRPr lang="en-US" sz="1000">
                        <a:effectLst/>
                        <a:latin typeface="Times"/>
                        <a:ea typeface="Times New Roman"/>
                      </a:endParaRPr>
                    </a:p>
                  </a:txBody>
                  <a:tcPr marL="68580" marR="68580" marT="0" marB="0"/>
                </a:tc>
              </a:tr>
              <a:tr h="200286">
                <a:tc>
                  <a:txBody>
                    <a:bodyPr/>
                    <a:lstStyle/>
                    <a:p>
                      <a:pPr marL="0" marR="0">
                        <a:spcBef>
                          <a:spcPts val="0"/>
                        </a:spcBef>
                        <a:spcAft>
                          <a:spcPts val="0"/>
                        </a:spcAft>
                      </a:pPr>
                      <a:r>
                        <a:rPr lang="en-US" sz="1200">
                          <a:effectLst/>
                        </a:rPr>
                        <a:t>Colorado</a:t>
                      </a:r>
                      <a:endParaRPr lang="en-US" sz="1000">
                        <a:effectLst/>
                        <a:latin typeface="Times"/>
                        <a:ea typeface="Times New Roman"/>
                      </a:endParaRPr>
                    </a:p>
                  </a:txBody>
                  <a:tcPr marL="68580" marR="68580" marT="0" marB="0"/>
                </a:tc>
                <a:tc>
                  <a:txBody>
                    <a:bodyPr/>
                    <a:lstStyle/>
                    <a:p>
                      <a:pPr marL="0" marR="0" algn="r">
                        <a:spcBef>
                          <a:spcPts val="0"/>
                        </a:spcBef>
                        <a:spcAft>
                          <a:spcPts val="0"/>
                        </a:spcAft>
                      </a:pPr>
                      <a:r>
                        <a:rPr lang="en-US" sz="1200">
                          <a:effectLst/>
                        </a:rPr>
                        <a:t>$1,668,359</a:t>
                      </a:r>
                      <a:endParaRPr lang="en-US" sz="1000">
                        <a:effectLst/>
                        <a:latin typeface="Times"/>
                        <a:ea typeface="Times New Roman"/>
                      </a:endParaRPr>
                    </a:p>
                  </a:txBody>
                  <a:tcPr marL="68580" marR="68580" marT="0" marB="0"/>
                </a:tc>
                <a:tc>
                  <a:txBody>
                    <a:bodyPr/>
                    <a:lstStyle/>
                    <a:p>
                      <a:pPr marL="0" marR="0" algn="r">
                        <a:spcBef>
                          <a:spcPts val="0"/>
                        </a:spcBef>
                        <a:spcAft>
                          <a:spcPts val="0"/>
                        </a:spcAft>
                      </a:pPr>
                      <a:r>
                        <a:rPr lang="en-US" sz="1200">
                          <a:effectLst/>
                        </a:rPr>
                        <a:t>$8,341,795</a:t>
                      </a:r>
                      <a:endParaRPr lang="en-US" sz="1000">
                        <a:effectLst/>
                        <a:latin typeface="Times"/>
                        <a:ea typeface="Times New Roman"/>
                      </a:endParaRPr>
                    </a:p>
                  </a:txBody>
                  <a:tcPr marL="68580" marR="68580" marT="0" marB="0"/>
                </a:tc>
              </a:tr>
              <a:tr h="200286">
                <a:tc>
                  <a:txBody>
                    <a:bodyPr/>
                    <a:lstStyle/>
                    <a:p>
                      <a:pPr marL="0" marR="0">
                        <a:spcBef>
                          <a:spcPts val="0"/>
                        </a:spcBef>
                        <a:spcAft>
                          <a:spcPts val="0"/>
                        </a:spcAft>
                      </a:pPr>
                      <a:r>
                        <a:rPr lang="en-US" sz="1200">
                          <a:effectLst/>
                        </a:rPr>
                        <a:t>Connecticut</a:t>
                      </a:r>
                      <a:endParaRPr lang="en-US" sz="1000">
                        <a:effectLst/>
                        <a:latin typeface="Times"/>
                        <a:ea typeface="Times New Roman"/>
                      </a:endParaRPr>
                    </a:p>
                  </a:txBody>
                  <a:tcPr marL="68580" marR="68580" marT="0" marB="0"/>
                </a:tc>
                <a:tc>
                  <a:txBody>
                    <a:bodyPr/>
                    <a:lstStyle/>
                    <a:p>
                      <a:pPr marL="0" marR="0" algn="r">
                        <a:spcBef>
                          <a:spcPts val="0"/>
                        </a:spcBef>
                        <a:spcAft>
                          <a:spcPts val="0"/>
                        </a:spcAft>
                      </a:pPr>
                      <a:r>
                        <a:rPr lang="en-US" sz="1200">
                          <a:effectLst/>
                        </a:rPr>
                        <a:t>$1,476,247</a:t>
                      </a:r>
                      <a:endParaRPr lang="en-US" sz="1000">
                        <a:effectLst/>
                        <a:latin typeface="Times"/>
                        <a:ea typeface="Times New Roman"/>
                      </a:endParaRPr>
                    </a:p>
                  </a:txBody>
                  <a:tcPr marL="68580" marR="68580" marT="0" marB="0"/>
                </a:tc>
                <a:tc>
                  <a:txBody>
                    <a:bodyPr/>
                    <a:lstStyle/>
                    <a:p>
                      <a:pPr marL="0" marR="0" algn="r">
                        <a:spcBef>
                          <a:spcPts val="0"/>
                        </a:spcBef>
                        <a:spcAft>
                          <a:spcPts val="0"/>
                        </a:spcAft>
                      </a:pPr>
                      <a:r>
                        <a:rPr lang="en-US" sz="1200">
                          <a:effectLst/>
                        </a:rPr>
                        <a:t>$7,381,235</a:t>
                      </a:r>
                      <a:endParaRPr lang="en-US" sz="1000">
                        <a:effectLst/>
                        <a:latin typeface="Times"/>
                        <a:ea typeface="Times New Roman"/>
                      </a:endParaRPr>
                    </a:p>
                  </a:txBody>
                  <a:tcPr marL="68580" marR="68580" marT="0" marB="0"/>
                </a:tc>
              </a:tr>
              <a:tr h="200286">
                <a:tc>
                  <a:txBody>
                    <a:bodyPr/>
                    <a:lstStyle/>
                    <a:p>
                      <a:pPr marL="0" marR="0">
                        <a:spcBef>
                          <a:spcPts val="0"/>
                        </a:spcBef>
                        <a:spcAft>
                          <a:spcPts val="0"/>
                        </a:spcAft>
                      </a:pPr>
                      <a:r>
                        <a:rPr lang="en-US" sz="1200">
                          <a:effectLst/>
                        </a:rPr>
                        <a:t>Indiana</a:t>
                      </a:r>
                      <a:endParaRPr lang="en-US" sz="1000">
                        <a:effectLst/>
                        <a:latin typeface="Times"/>
                        <a:ea typeface="Times New Roman"/>
                      </a:endParaRPr>
                    </a:p>
                  </a:txBody>
                  <a:tcPr marL="68580" marR="68580" marT="0" marB="0"/>
                </a:tc>
                <a:tc>
                  <a:txBody>
                    <a:bodyPr/>
                    <a:lstStyle/>
                    <a:p>
                      <a:pPr marL="0" marR="0" algn="r">
                        <a:spcBef>
                          <a:spcPts val="0"/>
                        </a:spcBef>
                        <a:spcAft>
                          <a:spcPts val="0"/>
                        </a:spcAft>
                      </a:pPr>
                      <a:r>
                        <a:rPr lang="en-US" sz="1200">
                          <a:effectLst/>
                        </a:rPr>
                        <a:t>$2,758,688</a:t>
                      </a:r>
                      <a:endParaRPr lang="en-US" sz="1000">
                        <a:effectLst/>
                        <a:latin typeface="Times"/>
                        <a:ea typeface="Times New Roman"/>
                      </a:endParaRPr>
                    </a:p>
                  </a:txBody>
                  <a:tcPr marL="68580" marR="68580" marT="0" marB="0"/>
                </a:tc>
                <a:tc>
                  <a:txBody>
                    <a:bodyPr/>
                    <a:lstStyle/>
                    <a:p>
                      <a:pPr marL="0" marR="0" algn="r">
                        <a:spcBef>
                          <a:spcPts val="0"/>
                        </a:spcBef>
                        <a:spcAft>
                          <a:spcPts val="0"/>
                        </a:spcAft>
                      </a:pPr>
                      <a:r>
                        <a:rPr lang="en-US" sz="1200">
                          <a:effectLst/>
                        </a:rPr>
                        <a:t>$13,793,440</a:t>
                      </a:r>
                      <a:endParaRPr lang="en-US" sz="1000">
                        <a:effectLst/>
                        <a:latin typeface="Times"/>
                        <a:ea typeface="Times New Roman"/>
                      </a:endParaRPr>
                    </a:p>
                  </a:txBody>
                  <a:tcPr marL="68580" marR="68580" marT="0" marB="0"/>
                </a:tc>
              </a:tr>
              <a:tr h="200286">
                <a:tc>
                  <a:txBody>
                    <a:bodyPr/>
                    <a:lstStyle/>
                    <a:p>
                      <a:pPr marL="0" marR="0">
                        <a:spcBef>
                          <a:spcPts val="0"/>
                        </a:spcBef>
                        <a:spcAft>
                          <a:spcPts val="0"/>
                        </a:spcAft>
                      </a:pPr>
                      <a:r>
                        <a:rPr lang="en-US" sz="1200">
                          <a:effectLst/>
                        </a:rPr>
                        <a:t>Michigan</a:t>
                      </a:r>
                      <a:endParaRPr lang="en-US" sz="1000">
                        <a:effectLst/>
                        <a:latin typeface="Times"/>
                        <a:ea typeface="Times New Roman"/>
                      </a:endParaRPr>
                    </a:p>
                  </a:txBody>
                  <a:tcPr marL="68580" marR="68580" marT="0" marB="0"/>
                </a:tc>
                <a:tc>
                  <a:txBody>
                    <a:bodyPr/>
                    <a:lstStyle/>
                    <a:p>
                      <a:pPr marL="0" marR="0" algn="r">
                        <a:spcBef>
                          <a:spcPts val="0"/>
                        </a:spcBef>
                        <a:spcAft>
                          <a:spcPts val="0"/>
                        </a:spcAft>
                      </a:pPr>
                      <a:r>
                        <a:rPr lang="en-US" sz="1200">
                          <a:effectLst/>
                        </a:rPr>
                        <a:t>$4,229,175</a:t>
                      </a:r>
                      <a:endParaRPr lang="en-US" sz="1000">
                        <a:effectLst/>
                        <a:latin typeface="Times"/>
                        <a:ea typeface="Times New Roman"/>
                      </a:endParaRPr>
                    </a:p>
                  </a:txBody>
                  <a:tcPr marL="68580" marR="68580" marT="0" marB="0"/>
                </a:tc>
                <a:tc>
                  <a:txBody>
                    <a:bodyPr/>
                    <a:lstStyle/>
                    <a:p>
                      <a:pPr marL="0" marR="0" algn="r">
                        <a:spcBef>
                          <a:spcPts val="0"/>
                        </a:spcBef>
                        <a:spcAft>
                          <a:spcPts val="0"/>
                        </a:spcAft>
                      </a:pPr>
                      <a:r>
                        <a:rPr lang="en-US" sz="1200">
                          <a:effectLst/>
                        </a:rPr>
                        <a:t>$21,145,875</a:t>
                      </a:r>
                      <a:endParaRPr lang="en-US" sz="1000">
                        <a:effectLst/>
                        <a:latin typeface="Times"/>
                        <a:ea typeface="Times New Roman"/>
                      </a:endParaRPr>
                    </a:p>
                  </a:txBody>
                  <a:tcPr marL="68580" marR="68580" marT="0" marB="0"/>
                </a:tc>
              </a:tr>
              <a:tr h="200286">
                <a:tc>
                  <a:txBody>
                    <a:bodyPr/>
                    <a:lstStyle/>
                    <a:p>
                      <a:pPr marL="0" marR="0">
                        <a:spcBef>
                          <a:spcPts val="0"/>
                        </a:spcBef>
                        <a:spcAft>
                          <a:spcPts val="0"/>
                        </a:spcAft>
                      </a:pPr>
                      <a:r>
                        <a:rPr lang="en-US" sz="1200">
                          <a:effectLst/>
                        </a:rPr>
                        <a:t>New Hampshire</a:t>
                      </a:r>
                      <a:endParaRPr lang="en-US" sz="1000">
                        <a:effectLst/>
                        <a:latin typeface="Times"/>
                        <a:ea typeface="Times New Roman"/>
                      </a:endParaRPr>
                    </a:p>
                  </a:txBody>
                  <a:tcPr marL="68580" marR="68580" marT="0" marB="0"/>
                </a:tc>
                <a:tc>
                  <a:txBody>
                    <a:bodyPr/>
                    <a:lstStyle/>
                    <a:p>
                      <a:pPr marL="0" marR="0" algn="r">
                        <a:spcBef>
                          <a:spcPts val="0"/>
                        </a:spcBef>
                        <a:spcAft>
                          <a:spcPts val="0"/>
                        </a:spcAft>
                      </a:pPr>
                      <a:r>
                        <a:rPr lang="en-US" sz="1200">
                          <a:effectLst/>
                        </a:rPr>
                        <a:t>$628,176</a:t>
                      </a:r>
                      <a:endParaRPr lang="en-US" sz="1000">
                        <a:effectLst/>
                        <a:latin typeface="Times"/>
                        <a:ea typeface="Times New Roman"/>
                      </a:endParaRPr>
                    </a:p>
                  </a:txBody>
                  <a:tcPr marL="68580" marR="68580" marT="0" marB="0"/>
                </a:tc>
                <a:tc>
                  <a:txBody>
                    <a:bodyPr/>
                    <a:lstStyle/>
                    <a:p>
                      <a:pPr marL="0" marR="0" algn="r">
                        <a:spcBef>
                          <a:spcPts val="0"/>
                        </a:spcBef>
                        <a:spcAft>
                          <a:spcPts val="0"/>
                        </a:spcAft>
                      </a:pPr>
                      <a:r>
                        <a:rPr lang="en-US" sz="1200">
                          <a:effectLst/>
                        </a:rPr>
                        <a:t>$3,140,880</a:t>
                      </a:r>
                      <a:endParaRPr lang="en-US" sz="1000">
                        <a:effectLst/>
                        <a:latin typeface="Times"/>
                        <a:ea typeface="Times New Roman"/>
                      </a:endParaRPr>
                    </a:p>
                  </a:txBody>
                  <a:tcPr marL="68580" marR="68580" marT="0" marB="0"/>
                </a:tc>
              </a:tr>
              <a:tr h="200286">
                <a:tc>
                  <a:txBody>
                    <a:bodyPr/>
                    <a:lstStyle/>
                    <a:p>
                      <a:pPr marL="0" marR="0">
                        <a:spcBef>
                          <a:spcPts val="0"/>
                        </a:spcBef>
                        <a:spcAft>
                          <a:spcPts val="0"/>
                        </a:spcAft>
                      </a:pPr>
                      <a:r>
                        <a:rPr lang="en-US" sz="1200">
                          <a:effectLst/>
                        </a:rPr>
                        <a:t>North Carolina</a:t>
                      </a:r>
                      <a:endParaRPr lang="en-US" sz="1000">
                        <a:effectLst/>
                        <a:latin typeface="Times"/>
                        <a:ea typeface="Times New Roman"/>
                      </a:endParaRPr>
                    </a:p>
                  </a:txBody>
                  <a:tcPr marL="68580" marR="68580" marT="0" marB="0"/>
                </a:tc>
                <a:tc>
                  <a:txBody>
                    <a:bodyPr/>
                    <a:lstStyle/>
                    <a:p>
                      <a:pPr marL="0" marR="0" algn="r">
                        <a:spcBef>
                          <a:spcPts val="0"/>
                        </a:spcBef>
                        <a:spcAft>
                          <a:spcPts val="0"/>
                        </a:spcAft>
                      </a:pPr>
                      <a:r>
                        <a:rPr lang="en-US" sz="1200">
                          <a:effectLst/>
                        </a:rPr>
                        <a:t>$3,036,183</a:t>
                      </a:r>
                      <a:endParaRPr lang="en-US" sz="1000">
                        <a:effectLst/>
                        <a:latin typeface="Times"/>
                        <a:ea typeface="Times New Roman"/>
                      </a:endParaRPr>
                    </a:p>
                  </a:txBody>
                  <a:tcPr marL="68580" marR="68580" marT="0" marB="0"/>
                </a:tc>
                <a:tc>
                  <a:txBody>
                    <a:bodyPr/>
                    <a:lstStyle/>
                    <a:p>
                      <a:pPr marL="0" marR="0" algn="r">
                        <a:spcBef>
                          <a:spcPts val="0"/>
                        </a:spcBef>
                        <a:spcAft>
                          <a:spcPts val="0"/>
                        </a:spcAft>
                      </a:pPr>
                      <a:r>
                        <a:rPr lang="en-US" sz="1200">
                          <a:effectLst/>
                        </a:rPr>
                        <a:t>$15,180,915</a:t>
                      </a:r>
                      <a:endParaRPr lang="en-US" sz="1000">
                        <a:effectLst/>
                        <a:latin typeface="Times"/>
                        <a:ea typeface="Times New Roman"/>
                      </a:endParaRPr>
                    </a:p>
                  </a:txBody>
                  <a:tcPr marL="68580" marR="68580" marT="0" marB="0"/>
                </a:tc>
              </a:tr>
              <a:tr h="200286">
                <a:tc>
                  <a:txBody>
                    <a:bodyPr/>
                    <a:lstStyle/>
                    <a:p>
                      <a:pPr marL="0" marR="0">
                        <a:spcBef>
                          <a:spcPts val="0"/>
                        </a:spcBef>
                        <a:spcAft>
                          <a:spcPts val="0"/>
                        </a:spcAft>
                      </a:pPr>
                      <a:r>
                        <a:rPr lang="en-US" sz="1200">
                          <a:effectLst/>
                        </a:rPr>
                        <a:t>Oregon</a:t>
                      </a:r>
                      <a:endParaRPr lang="en-US" sz="1000">
                        <a:effectLst/>
                        <a:latin typeface="Times"/>
                        <a:ea typeface="Times New Roman"/>
                      </a:endParaRPr>
                    </a:p>
                  </a:txBody>
                  <a:tcPr marL="68580" marR="68580" marT="0" marB="0"/>
                </a:tc>
                <a:tc>
                  <a:txBody>
                    <a:bodyPr/>
                    <a:lstStyle/>
                    <a:p>
                      <a:pPr marL="0" marR="0" algn="r">
                        <a:spcBef>
                          <a:spcPts val="0"/>
                        </a:spcBef>
                        <a:spcAft>
                          <a:spcPts val="0"/>
                        </a:spcAft>
                      </a:pPr>
                      <a:r>
                        <a:rPr lang="en-US" sz="1200">
                          <a:effectLst/>
                        </a:rPr>
                        <a:t>$1,792,029</a:t>
                      </a:r>
                      <a:endParaRPr lang="en-US" sz="1000">
                        <a:effectLst/>
                        <a:latin typeface="Times"/>
                        <a:ea typeface="Times New Roman"/>
                      </a:endParaRPr>
                    </a:p>
                  </a:txBody>
                  <a:tcPr marL="68580" marR="68580" marT="0" marB="0"/>
                </a:tc>
                <a:tc>
                  <a:txBody>
                    <a:bodyPr/>
                    <a:lstStyle/>
                    <a:p>
                      <a:pPr marL="0" marR="0" algn="r">
                        <a:spcBef>
                          <a:spcPts val="0"/>
                        </a:spcBef>
                        <a:spcAft>
                          <a:spcPts val="0"/>
                        </a:spcAft>
                      </a:pPr>
                      <a:r>
                        <a:rPr lang="en-US" sz="1200">
                          <a:effectLst/>
                        </a:rPr>
                        <a:t>$8,960,145</a:t>
                      </a:r>
                      <a:endParaRPr lang="en-US" sz="1000">
                        <a:effectLst/>
                        <a:latin typeface="Times"/>
                        <a:ea typeface="Times New Roman"/>
                      </a:endParaRPr>
                    </a:p>
                  </a:txBody>
                  <a:tcPr marL="68580" marR="68580" marT="0" marB="0"/>
                </a:tc>
              </a:tr>
              <a:tr h="200286">
                <a:tc>
                  <a:txBody>
                    <a:bodyPr/>
                    <a:lstStyle/>
                    <a:p>
                      <a:pPr marL="0" marR="0">
                        <a:spcBef>
                          <a:spcPts val="0"/>
                        </a:spcBef>
                        <a:spcAft>
                          <a:spcPts val="0"/>
                        </a:spcAft>
                      </a:pPr>
                      <a:r>
                        <a:rPr lang="en-US" sz="1200">
                          <a:effectLst/>
                        </a:rPr>
                        <a:t>Tennessee</a:t>
                      </a:r>
                      <a:endParaRPr lang="en-US" sz="1000">
                        <a:effectLst/>
                        <a:latin typeface="Times"/>
                        <a:ea typeface="Times New Roman"/>
                      </a:endParaRPr>
                    </a:p>
                  </a:txBody>
                  <a:tcPr marL="68580" marR="68580" marT="0" marB="0"/>
                </a:tc>
                <a:tc>
                  <a:txBody>
                    <a:bodyPr/>
                    <a:lstStyle/>
                    <a:p>
                      <a:pPr marL="0" marR="0" algn="r">
                        <a:spcBef>
                          <a:spcPts val="0"/>
                        </a:spcBef>
                        <a:spcAft>
                          <a:spcPts val="0"/>
                        </a:spcAft>
                      </a:pPr>
                      <a:r>
                        <a:rPr lang="en-US" sz="1200">
                          <a:effectLst/>
                        </a:rPr>
                        <a:t>$1,976,348</a:t>
                      </a:r>
                      <a:endParaRPr lang="en-US" sz="1000">
                        <a:effectLst/>
                        <a:latin typeface="Times"/>
                        <a:ea typeface="Times New Roman"/>
                      </a:endParaRPr>
                    </a:p>
                  </a:txBody>
                  <a:tcPr marL="68580" marR="68580" marT="0" marB="0"/>
                </a:tc>
                <a:tc>
                  <a:txBody>
                    <a:bodyPr/>
                    <a:lstStyle/>
                    <a:p>
                      <a:pPr marL="0" marR="0" algn="r">
                        <a:spcBef>
                          <a:spcPts val="0"/>
                        </a:spcBef>
                        <a:spcAft>
                          <a:spcPts val="0"/>
                        </a:spcAft>
                      </a:pPr>
                      <a:r>
                        <a:rPr lang="en-US" sz="1200">
                          <a:effectLst/>
                        </a:rPr>
                        <a:t>$9,881,740</a:t>
                      </a:r>
                      <a:endParaRPr lang="en-US" sz="1000">
                        <a:effectLst/>
                        <a:latin typeface="Times"/>
                        <a:ea typeface="Times New Roman"/>
                      </a:endParaRPr>
                    </a:p>
                  </a:txBody>
                  <a:tcPr marL="68580" marR="68580" marT="0" marB="0"/>
                </a:tc>
              </a:tr>
              <a:tr h="200286">
                <a:tc>
                  <a:txBody>
                    <a:bodyPr/>
                    <a:lstStyle/>
                    <a:p>
                      <a:pPr marL="0" marR="0">
                        <a:spcBef>
                          <a:spcPts val="0"/>
                        </a:spcBef>
                        <a:spcAft>
                          <a:spcPts val="0"/>
                        </a:spcAft>
                      </a:pPr>
                      <a:r>
                        <a:rPr lang="en-US" sz="1200">
                          <a:effectLst/>
                        </a:rPr>
                        <a:t>Texas</a:t>
                      </a:r>
                      <a:endParaRPr lang="en-US" sz="1000">
                        <a:effectLst/>
                        <a:latin typeface="Times"/>
                        <a:ea typeface="Times New Roman"/>
                      </a:endParaRPr>
                    </a:p>
                  </a:txBody>
                  <a:tcPr marL="68580" marR="68580" marT="0" marB="0"/>
                </a:tc>
                <a:tc>
                  <a:txBody>
                    <a:bodyPr/>
                    <a:lstStyle/>
                    <a:p>
                      <a:pPr marL="0" marR="0" algn="r">
                        <a:spcBef>
                          <a:spcPts val="0"/>
                        </a:spcBef>
                        <a:spcAft>
                          <a:spcPts val="0"/>
                        </a:spcAft>
                      </a:pPr>
                      <a:r>
                        <a:rPr lang="en-US" sz="1200">
                          <a:effectLst/>
                        </a:rPr>
                        <a:t>$6,700,881</a:t>
                      </a:r>
                      <a:endParaRPr lang="en-US" sz="1000">
                        <a:effectLst/>
                        <a:latin typeface="Times"/>
                        <a:ea typeface="Times New Roman"/>
                      </a:endParaRPr>
                    </a:p>
                  </a:txBody>
                  <a:tcPr marL="68580" marR="68580" marT="0" marB="0"/>
                </a:tc>
                <a:tc>
                  <a:txBody>
                    <a:bodyPr/>
                    <a:lstStyle/>
                    <a:p>
                      <a:pPr marL="0" marR="0" algn="r">
                        <a:spcBef>
                          <a:spcPts val="0"/>
                        </a:spcBef>
                        <a:spcAft>
                          <a:spcPts val="0"/>
                        </a:spcAft>
                      </a:pPr>
                      <a:r>
                        <a:rPr lang="en-US" sz="1200">
                          <a:effectLst/>
                        </a:rPr>
                        <a:t>$33,504,405</a:t>
                      </a:r>
                      <a:endParaRPr lang="en-US" sz="1000">
                        <a:effectLst/>
                        <a:latin typeface="Times"/>
                        <a:ea typeface="Times New Roman"/>
                      </a:endParaRPr>
                    </a:p>
                  </a:txBody>
                  <a:tcPr marL="68580" marR="68580" marT="0" marB="0"/>
                </a:tc>
              </a:tr>
              <a:tr h="200286">
                <a:tc>
                  <a:txBody>
                    <a:bodyPr/>
                    <a:lstStyle/>
                    <a:p>
                      <a:pPr marL="0" marR="0">
                        <a:spcBef>
                          <a:spcPts val="0"/>
                        </a:spcBef>
                        <a:spcAft>
                          <a:spcPts val="0"/>
                        </a:spcAft>
                      </a:pPr>
                      <a:r>
                        <a:rPr lang="en-US" sz="1200">
                          <a:effectLst/>
                        </a:rPr>
                        <a:t>Virginia</a:t>
                      </a:r>
                      <a:endParaRPr lang="en-US" sz="1000">
                        <a:effectLst/>
                        <a:latin typeface="Times"/>
                        <a:ea typeface="Times New Roman"/>
                      </a:endParaRPr>
                    </a:p>
                  </a:txBody>
                  <a:tcPr marL="68580" marR="68580" marT="0" marB="0"/>
                </a:tc>
                <a:tc>
                  <a:txBody>
                    <a:bodyPr/>
                    <a:lstStyle/>
                    <a:p>
                      <a:pPr marL="0" marR="0" algn="r">
                        <a:spcBef>
                          <a:spcPts val="0"/>
                        </a:spcBef>
                        <a:spcAft>
                          <a:spcPts val="0"/>
                        </a:spcAft>
                      </a:pPr>
                      <a:r>
                        <a:rPr lang="en-US" sz="1200">
                          <a:effectLst/>
                        </a:rPr>
                        <a:t>$1,722,571</a:t>
                      </a:r>
                      <a:endParaRPr lang="en-US" sz="1000">
                        <a:effectLst/>
                        <a:latin typeface="Times"/>
                        <a:ea typeface="Times New Roman"/>
                      </a:endParaRPr>
                    </a:p>
                  </a:txBody>
                  <a:tcPr marL="68580" marR="68580" marT="0" marB="0"/>
                </a:tc>
                <a:tc>
                  <a:txBody>
                    <a:bodyPr/>
                    <a:lstStyle/>
                    <a:p>
                      <a:pPr marL="0" marR="0" algn="r">
                        <a:spcBef>
                          <a:spcPts val="0"/>
                        </a:spcBef>
                        <a:spcAft>
                          <a:spcPts val="0"/>
                        </a:spcAft>
                      </a:pPr>
                      <a:r>
                        <a:rPr lang="en-US" sz="1200" dirty="0">
                          <a:effectLst/>
                        </a:rPr>
                        <a:t>$8,612,855</a:t>
                      </a:r>
                      <a:endParaRPr lang="en-US" sz="1000" dirty="0">
                        <a:effectLst/>
                        <a:latin typeface="Times"/>
                        <a:ea typeface="Times New Roman"/>
                      </a:endParaRPr>
                    </a:p>
                  </a:txBody>
                  <a:tcPr marL="68580" marR="68580" marT="0" marB="0"/>
                </a:tc>
              </a:tr>
            </a:tbl>
          </a:graphicData>
        </a:graphic>
      </p:graphicFrame>
    </p:spTree>
    <p:extLst>
      <p:ext uri="{BB962C8B-B14F-4D97-AF65-F5344CB8AC3E}">
        <p14:creationId xmlns:p14="http://schemas.microsoft.com/office/powerpoint/2010/main" val="34385837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85800" y="377571"/>
            <a:ext cx="8077200" cy="838200"/>
          </a:xfrm>
        </p:spPr>
        <p:txBody>
          <a:bodyPr>
            <a:normAutofit/>
          </a:bodyPr>
          <a:lstStyle/>
          <a:p>
            <a:r>
              <a:rPr lang="en-US" sz="2800" dirty="0" smtClean="0">
                <a:effectLst/>
              </a:rPr>
              <a:t>Funding, Cost Share &amp; Eligibility (2)</a:t>
            </a:r>
          </a:p>
        </p:txBody>
      </p:sp>
      <p:sp>
        <p:nvSpPr>
          <p:cNvPr id="7171" name="Content Placeholder 2"/>
          <p:cNvSpPr>
            <a:spLocks noGrp="1"/>
          </p:cNvSpPr>
          <p:nvPr>
            <p:ph idx="1"/>
          </p:nvPr>
        </p:nvSpPr>
        <p:spPr>
          <a:xfrm>
            <a:off x="825622" y="1225296"/>
            <a:ext cx="7632578" cy="4946904"/>
          </a:xfrm>
        </p:spPr>
        <p:txBody>
          <a:bodyPr wrap="square">
            <a:normAutofit/>
          </a:bodyPr>
          <a:lstStyle/>
          <a:p>
            <a:r>
              <a:rPr lang="en-US" sz="1400" b="1" dirty="0"/>
              <a:t>Multi-Year Funding Policy.  </a:t>
            </a:r>
            <a:r>
              <a:rPr lang="en-US" sz="1400" dirty="0"/>
              <a:t>When an application for a multi-year award is approved, funding will usually be provided for only the first year of the project.  </a:t>
            </a:r>
            <a:r>
              <a:rPr lang="en-US" sz="1400" b="1" i="1" u="sng" dirty="0"/>
              <a:t>Recipients will be required to submit detailed budgets and budget narratives prior to the award of any continued funding.  </a:t>
            </a:r>
            <a:r>
              <a:rPr lang="en-US" sz="1400" dirty="0"/>
              <a:t>Continued funding for the remaining years of the project will be awarded by NIST on a non-competitive basis, and </a:t>
            </a:r>
            <a:r>
              <a:rPr lang="en-US" sz="1400" b="1" i="1" u="sng" dirty="0"/>
              <a:t>may be adjusted higher or lower from year-to-year of the award, contingent upon satisfactory performance, continued relevance to the mission and priorities of the program, and the availability of funds.</a:t>
            </a:r>
            <a:r>
              <a:rPr lang="en-US" sz="1400" dirty="0"/>
              <a:t>  </a:t>
            </a:r>
            <a:r>
              <a:rPr lang="en-US" sz="1400" b="1" i="1" u="sng" dirty="0"/>
              <a:t>Continuation of an award to extend the period of performance and/or to increase or decrease funding is at the sole discretion of NIST. </a:t>
            </a:r>
          </a:p>
          <a:p>
            <a:pPr lvl="0"/>
            <a:endParaRPr lang="en-US" sz="1400" b="1" dirty="0"/>
          </a:p>
          <a:p>
            <a:pPr lvl="0"/>
            <a:r>
              <a:rPr lang="en-US" sz="1400" b="1" dirty="0" smtClean="0"/>
              <a:t>Potential </a:t>
            </a:r>
            <a:r>
              <a:rPr lang="en-US" sz="1400" b="1" dirty="0"/>
              <a:t>for Additional 5 Years.  </a:t>
            </a:r>
            <a:r>
              <a:rPr lang="en-US" sz="1400" dirty="0"/>
              <a:t>Initial awards issued pursuant to this FFO are expected to be for up to five (5) years with the possibility for NIST to renew for an additional 5 years at the end of the initial award period.  The review processes in 15 C.F.R. § 290.8 will be used as part of the overall assessment of the recipient, consistent with the potential long-term nature and purpose of the program.  </a:t>
            </a:r>
            <a:r>
              <a:rPr lang="en-US" sz="1400" b="1" i="1" u="sng" dirty="0"/>
              <a:t>In considering renewal for a second five-year, multi-year award term, NIST will evaluate the results of the annual reviews and the results of the 3</a:t>
            </a:r>
            <a:r>
              <a:rPr lang="en-US" sz="1400" b="1" i="1" u="sng" baseline="30000" dirty="0"/>
              <a:t>rd</a:t>
            </a:r>
            <a:r>
              <a:rPr lang="en-US" sz="1400" b="1" i="1" u="sng" dirty="0"/>
              <a:t> Year peer-based Panel Review findings and recommendations as set forth in 15 C.F.R. § 290.8, as well as the Center’s progress in addressing findings and recommendations made during the various reviews.  </a:t>
            </a:r>
            <a:r>
              <a:rPr lang="en-US" sz="1400" dirty="0"/>
              <a:t>The full process is expected to include programmatic, policy, financial, administrative, and responsibility assessments, and the availability of funds, consistent with Department of Commerce and NIST policies and procedures in effect at that time.</a:t>
            </a:r>
          </a:p>
          <a:p>
            <a:pPr marL="0" indent="0">
              <a:lnSpc>
                <a:spcPct val="150000"/>
              </a:lnSpc>
              <a:buNone/>
              <a:defRPr/>
            </a:pPr>
            <a:endParaRPr lang="en-US" sz="1400" dirty="0" smtClean="0"/>
          </a:p>
        </p:txBody>
      </p:sp>
      <p:sp>
        <p:nvSpPr>
          <p:cNvPr id="9221" name="Slide Number Placeholder 4"/>
          <p:cNvSpPr>
            <a:spLocks noGrp="1"/>
          </p:cNvSpPr>
          <p:nvPr>
            <p:ph type="sldNum" sz="quarter" idx="11"/>
          </p:nvPr>
        </p:nvSpPr>
        <p:spPr>
          <a:xfrm>
            <a:off x="3124199" y="6499225"/>
            <a:ext cx="5450457"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18AC1F41-6897-437D-9259-7BAD39E63568}" type="slidenum">
              <a:rPr lang="en-US" sz="1800" smtClean="0">
                <a:solidFill>
                  <a:prstClr val="black"/>
                </a:solidFill>
              </a:rPr>
              <a:pPr algn="r"/>
              <a:t>28</a:t>
            </a:fld>
            <a:endParaRPr lang="en-US" sz="1800" dirty="0" smtClean="0">
              <a:solidFill>
                <a:prstClr val="black"/>
              </a:solidFill>
            </a:endParaRPr>
          </a:p>
        </p:txBody>
      </p:sp>
    </p:spTree>
    <p:extLst>
      <p:ext uri="{BB962C8B-B14F-4D97-AF65-F5344CB8AC3E}">
        <p14:creationId xmlns:p14="http://schemas.microsoft.com/office/powerpoint/2010/main" val="26279033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546390"/>
            <a:ext cx="8077200" cy="609600"/>
          </a:xfrm>
        </p:spPr>
        <p:txBody>
          <a:bodyPr/>
          <a:lstStyle/>
          <a:p>
            <a:r>
              <a:rPr lang="en-US" sz="2800" dirty="0" smtClean="0">
                <a:effectLst/>
                <a:latin typeface="Arial Narrow" pitchFamily="34" charset="0"/>
              </a:rPr>
              <a:t>Funding, Cost Share &amp; Eligibility (3)</a:t>
            </a:r>
          </a:p>
        </p:txBody>
      </p:sp>
      <p:sp>
        <p:nvSpPr>
          <p:cNvPr id="10243" name="Content Placeholder 2"/>
          <p:cNvSpPr>
            <a:spLocks noGrp="1"/>
          </p:cNvSpPr>
          <p:nvPr>
            <p:ph idx="1"/>
          </p:nvPr>
        </p:nvSpPr>
        <p:spPr>
          <a:xfrm>
            <a:off x="728471" y="1264920"/>
            <a:ext cx="7540101" cy="5021580"/>
          </a:xfrm>
        </p:spPr>
        <p:txBody>
          <a:bodyPr wrap="square">
            <a:noAutofit/>
          </a:bodyPr>
          <a:lstStyle/>
          <a:p>
            <a:pPr>
              <a:spcBef>
                <a:spcPts val="0"/>
              </a:spcBef>
            </a:pPr>
            <a:r>
              <a:rPr lang="en-US" sz="1400" b="1" dirty="0" smtClean="0">
                <a:effectLst/>
                <a:latin typeface="Arial Narrow" pitchFamily="34" charset="0"/>
              </a:rPr>
              <a:t>Cost Share or Matching Requirements</a:t>
            </a:r>
            <a:r>
              <a:rPr lang="en-US" sz="1400" b="1" dirty="0" smtClean="0">
                <a:latin typeface="Arial Narrow" pitchFamily="34" charset="0"/>
              </a:rPr>
              <a:t>:</a:t>
            </a:r>
          </a:p>
          <a:p>
            <a:pPr lvl="1">
              <a:spcBef>
                <a:spcPts val="0"/>
              </a:spcBef>
            </a:pPr>
            <a:endParaRPr lang="en-US" sz="1200" b="1" dirty="0" smtClean="0">
              <a:latin typeface="Arial Narrow" pitchFamily="34" charset="0"/>
            </a:endParaRPr>
          </a:p>
          <a:p>
            <a:pPr marL="457200" lvl="1" indent="0">
              <a:spcBef>
                <a:spcPts val="0"/>
              </a:spcBef>
              <a:buNone/>
            </a:pPr>
            <a:r>
              <a:rPr lang="en-US" sz="1200" dirty="0"/>
              <a:t>Non-Federal cost sharing of at least 50 percent of the total project costs is required for each of the first through the third year of the award, with an increasing minimum non-federal cost share contribution beginning in year 4 of the award as follows: </a:t>
            </a:r>
            <a:endParaRPr lang="en-US" sz="1600" dirty="0">
              <a:effectLst/>
              <a:latin typeface="Arial Narrow" pitchFamily="34" charset="0"/>
            </a:endParaRPr>
          </a:p>
          <a:p>
            <a:pPr marL="457200" lvl="1" indent="0">
              <a:spcBef>
                <a:spcPts val="0"/>
              </a:spcBef>
              <a:buNone/>
            </a:pPr>
            <a:endParaRPr lang="en-US" sz="1600" dirty="0" smtClean="0">
              <a:effectLst/>
              <a:latin typeface="Arial Narrow" pitchFamily="34" charset="0"/>
            </a:endParaRPr>
          </a:p>
          <a:p>
            <a:pPr>
              <a:spcBef>
                <a:spcPts val="0"/>
              </a:spcBef>
            </a:pPr>
            <a:endParaRPr lang="en-US" sz="1600" b="1" dirty="0" smtClean="0">
              <a:effectLst/>
              <a:latin typeface="Arial Narrow" pitchFamily="34" charset="0"/>
            </a:endParaRPr>
          </a:p>
          <a:p>
            <a:pPr>
              <a:spcBef>
                <a:spcPts val="0"/>
              </a:spcBef>
            </a:pPr>
            <a:endParaRPr lang="en-US" sz="1600" b="1" dirty="0"/>
          </a:p>
          <a:p>
            <a:endParaRPr lang="en-US" sz="1200" dirty="0" smtClean="0"/>
          </a:p>
          <a:p>
            <a:pPr marL="0" indent="0">
              <a:buNone/>
            </a:pPr>
            <a:endParaRPr lang="en-US" sz="1200" dirty="0" smtClean="0"/>
          </a:p>
          <a:p>
            <a:r>
              <a:rPr lang="en-US" sz="1200" dirty="0" smtClean="0"/>
              <a:t>Non-Federal </a:t>
            </a:r>
            <a:r>
              <a:rPr lang="en-US" sz="1200" dirty="0"/>
              <a:t>cost sharing is that portion of the project costs not borne by the Federal Government.  The applicant’s share of the MEP Center expenses may include cash, services, and third party in-kind contributions, as described at 15 CFR § 14.23 or § 24.24, as applicable, and in the MEP program regulations at 15 CFR § 290.4(c). </a:t>
            </a:r>
            <a:r>
              <a:rPr lang="en-US" sz="1200" b="1" dirty="0"/>
              <a:t> </a:t>
            </a:r>
            <a:r>
              <a:rPr lang="en-US" sz="1200" dirty="0"/>
              <a:t>No more than 50% of the applicant’s total non-Federal cost share for any year of the award may be from third party in-kind contributions of part-time personnel, equipment, software, rental value of centrally located space, and related contributions, per 15 CFR § 290.4(c)(5).  The source and detailed rationale of the cost share, including cash, full- and part-time personnel, and in-kind donations, must be documented in the budget tables and budget narratives submitted with the application and will be considered as part of the review under the evaluation criterion found in Section V.1.c.i. of this FFO.  </a:t>
            </a:r>
          </a:p>
          <a:p>
            <a:pPr marL="0" indent="0">
              <a:buNone/>
            </a:pPr>
            <a:endParaRPr lang="en-US" sz="1200" dirty="0"/>
          </a:p>
          <a:p>
            <a:r>
              <a:rPr lang="en-US" sz="1200" b="1" dirty="0"/>
              <a:t>Recipients must meet the minimum non-federal cost share requirements for each year of the award as identified in the chart above.  For purposes of the MEP Program, “program income” (as defined in 15 C.F.R. § 14.2(</a:t>
            </a:r>
            <a:r>
              <a:rPr lang="en-US" sz="1200" b="1" dirty="0" err="1"/>
              <a:t>aa</a:t>
            </a:r>
            <a:r>
              <a:rPr lang="en-US" sz="1200" b="1" dirty="0"/>
              <a:t>) and in 15 C.F.R. § 24.25(b), as applicable) generated by an MEP Center may be used by a recipient towards the required non-federal cost share under an MEP award.     </a:t>
            </a:r>
            <a:endParaRPr lang="en-US" sz="1200" dirty="0"/>
          </a:p>
          <a:p>
            <a:pPr marL="0" indent="0">
              <a:buNone/>
            </a:pPr>
            <a:endParaRPr lang="en-US" sz="1200" dirty="0" smtClean="0"/>
          </a:p>
        </p:txBody>
      </p:sp>
      <p:sp>
        <p:nvSpPr>
          <p:cNvPr id="10245" name="Slide Number Placeholder 4"/>
          <p:cNvSpPr>
            <a:spLocks noGrp="1"/>
          </p:cNvSpPr>
          <p:nvPr>
            <p:ph type="sldNum" sz="quarter" idx="11"/>
          </p:nvPr>
        </p:nvSpPr>
        <p:spPr>
          <a:xfrm>
            <a:off x="3124199" y="6499225"/>
            <a:ext cx="5493589"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F738FBE6-A06D-43F0-A871-A464ECF8B991}" type="slidenum">
              <a:rPr lang="en-US" sz="1800" smtClean="0"/>
              <a:pPr algn="r"/>
              <a:t>29</a:t>
            </a:fld>
            <a:endParaRPr lang="en-US" sz="1800" dirty="0" smtClean="0"/>
          </a:p>
        </p:txBody>
      </p:sp>
      <p:graphicFrame>
        <p:nvGraphicFramePr>
          <p:cNvPr id="2" name="Table 1"/>
          <p:cNvGraphicFramePr>
            <a:graphicFrameLocks noGrp="1"/>
          </p:cNvGraphicFramePr>
          <p:nvPr>
            <p:extLst>
              <p:ext uri="{D42A27DB-BD31-4B8C-83A1-F6EECF244321}">
                <p14:modId xmlns:p14="http://schemas.microsoft.com/office/powerpoint/2010/main" val="1923468661"/>
              </p:ext>
            </p:extLst>
          </p:nvPr>
        </p:nvGraphicFramePr>
        <p:xfrm>
          <a:off x="1491774" y="2244169"/>
          <a:ext cx="5852160" cy="647541"/>
        </p:xfrm>
        <a:graphic>
          <a:graphicData uri="http://schemas.openxmlformats.org/drawingml/2006/table">
            <a:tbl>
              <a:tblPr firstRow="1" firstCol="1" bandRow="1">
                <a:tableStyleId>{5C22544A-7EE6-4342-B048-85BDC9FD1C3A}</a:tableStyleId>
              </a:tblPr>
              <a:tblGrid>
                <a:gridCol w="1950720"/>
                <a:gridCol w="1950720"/>
                <a:gridCol w="1950720"/>
              </a:tblGrid>
              <a:tr h="190341">
                <a:tc>
                  <a:txBody>
                    <a:bodyPr/>
                    <a:lstStyle/>
                    <a:p>
                      <a:pPr marL="0" marR="0" algn="ctr">
                        <a:spcBef>
                          <a:spcPts val="0"/>
                        </a:spcBef>
                        <a:spcAft>
                          <a:spcPts val="0"/>
                        </a:spcAft>
                        <a:tabLst>
                          <a:tab pos="228600" algn="l"/>
                        </a:tabLst>
                      </a:pPr>
                      <a:r>
                        <a:rPr lang="en-US" sz="1000" dirty="0">
                          <a:effectLst/>
                        </a:rPr>
                        <a:t>Year of Center Operation</a:t>
                      </a:r>
                      <a:endParaRPr lang="en-US" sz="1000" dirty="0">
                        <a:effectLst/>
                        <a:latin typeface="Times"/>
                        <a:ea typeface="Times New Roman"/>
                      </a:endParaRPr>
                    </a:p>
                  </a:txBody>
                  <a:tcPr marL="68580" marR="68580" marT="0" marB="0"/>
                </a:tc>
                <a:tc>
                  <a:txBody>
                    <a:bodyPr/>
                    <a:lstStyle/>
                    <a:p>
                      <a:pPr marL="0" marR="0" algn="ctr">
                        <a:spcBef>
                          <a:spcPts val="0"/>
                        </a:spcBef>
                        <a:spcAft>
                          <a:spcPts val="0"/>
                        </a:spcAft>
                        <a:tabLst>
                          <a:tab pos="228600" algn="l"/>
                        </a:tabLst>
                      </a:pPr>
                      <a:r>
                        <a:rPr lang="en-US" sz="1000">
                          <a:effectLst/>
                        </a:rPr>
                        <a:t>Maximum NIST Share</a:t>
                      </a:r>
                      <a:endParaRPr lang="en-US" sz="1000">
                        <a:effectLst/>
                        <a:latin typeface="Times"/>
                        <a:ea typeface="Times New Roman"/>
                      </a:endParaRPr>
                    </a:p>
                  </a:txBody>
                  <a:tcPr marL="68580" marR="68580" marT="0" marB="0"/>
                </a:tc>
                <a:tc>
                  <a:txBody>
                    <a:bodyPr/>
                    <a:lstStyle/>
                    <a:p>
                      <a:pPr marL="0" marR="0" algn="ctr">
                        <a:spcBef>
                          <a:spcPts val="0"/>
                        </a:spcBef>
                        <a:spcAft>
                          <a:spcPts val="0"/>
                        </a:spcAft>
                        <a:tabLst>
                          <a:tab pos="228600" algn="l"/>
                        </a:tabLst>
                      </a:pPr>
                      <a:r>
                        <a:rPr lang="en-US" sz="1000">
                          <a:effectLst/>
                        </a:rPr>
                        <a:t> Minimum Non-Federal Share</a:t>
                      </a:r>
                      <a:endParaRPr lang="en-US" sz="1000">
                        <a:effectLst/>
                        <a:latin typeface="Times"/>
                        <a:ea typeface="Times New Roman"/>
                      </a:endParaRPr>
                    </a:p>
                  </a:txBody>
                  <a:tcPr marL="68580" marR="68580" marT="0" marB="0"/>
                </a:tc>
              </a:tr>
              <a:tr h="0">
                <a:tc>
                  <a:txBody>
                    <a:bodyPr/>
                    <a:lstStyle/>
                    <a:p>
                      <a:pPr marL="0" marR="0" algn="ctr">
                        <a:spcBef>
                          <a:spcPts val="0"/>
                        </a:spcBef>
                        <a:spcAft>
                          <a:spcPts val="0"/>
                        </a:spcAft>
                        <a:tabLst>
                          <a:tab pos="228600" algn="l"/>
                        </a:tabLst>
                      </a:pPr>
                      <a:r>
                        <a:rPr lang="en-US" sz="1000" dirty="0">
                          <a:effectLst/>
                        </a:rPr>
                        <a:t>1-3</a:t>
                      </a:r>
                      <a:endParaRPr lang="en-US" sz="1000" dirty="0">
                        <a:effectLst/>
                        <a:latin typeface="Times"/>
                        <a:ea typeface="Times New Roman"/>
                      </a:endParaRPr>
                    </a:p>
                  </a:txBody>
                  <a:tcPr marL="68580" marR="68580" marT="0" marB="0"/>
                </a:tc>
                <a:tc>
                  <a:txBody>
                    <a:bodyPr/>
                    <a:lstStyle/>
                    <a:p>
                      <a:pPr marL="0" marR="0" algn="ctr">
                        <a:spcBef>
                          <a:spcPts val="0"/>
                        </a:spcBef>
                        <a:spcAft>
                          <a:spcPts val="0"/>
                        </a:spcAft>
                        <a:tabLst>
                          <a:tab pos="228600" algn="l"/>
                        </a:tabLst>
                      </a:pPr>
                      <a:r>
                        <a:rPr lang="en-US" sz="1000">
                          <a:effectLst/>
                        </a:rPr>
                        <a:t>1/2</a:t>
                      </a:r>
                      <a:endParaRPr lang="en-US" sz="1000">
                        <a:effectLst/>
                        <a:latin typeface="Times"/>
                        <a:ea typeface="Times New Roman"/>
                      </a:endParaRPr>
                    </a:p>
                  </a:txBody>
                  <a:tcPr marL="68580" marR="68580" marT="0" marB="0"/>
                </a:tc>
                <a:tc>
                  <a:txBody>
                    <a:bodyPr/>
                    <a:lstStyle/>
                    <a:p>
                      <a:pPr marL="0" marR="0" algn="ctr">
                        <a:spcBef>
                          <a:spcPts val="0"/>
                        </a:spcBef>
                        <a:spcAft>
                          <a:spcPts val="0"/>
                        </a:spcAft>
                        <a:tabLst>
                          <a:tab pos="228600" algn="l"/>
                        </a:tabLst>
                      </a:pPr>
                      <a:r>
                        <a:rPr lang="en-US" sz="1000">
                          <a:effectLst/>
                        </a:rPr>
                        <a:t>1/2</a:t>
                      </a:r>
                      <a:endParaRPr lang="en-US" sz="1000">
                        <a:effectLst/>
                        <a:latin typeface="Times"/>
                        <a:ea typeface="Times New Roman"/>
                      </a:endParaRPr>
                    </a:p>
                  </a:txBody>
                  <a:tcPr marL="68580" marR="68580" marT="0" marB="0"/>
                </a:tc>
              </a:tr>
              <a:tr h="0">
                <a:tc>
                  <a:txBody>
                    <a:bodyPr/>
                    <a:lstStyle/>
                    <a:p>
                      <a:pPr marL="0" marR="0" algn="ctr">
                        <a:spcBef>
                          <a:spcPts val="0"/>
                        </a:spcBef>
                        <a:spcAft>
                          <a:spcPts val="0"/>
                        </a:spcAft>
                        <a:tabLst>
                          <a:tab pos="228600" algn="l"/>
                        </a:tabLst>
                      </a:pPr>
                      <a:r>
                        <a:rPr lang="en-US" sz="1000">
                          <a:effectLst/>
                        </a:rPr>
                        <a:t>4</a:t>
                      </a:r>
                      <a:endParaRPr lang="en-US" sz="1000">
                        <a:effectLst/>
                        <a:latin typeface="Times"/>
                        <a:ea typeface="Times New Roman"/>
                      </a:endParaRPr>
                    </a:p>
                  </a:txBody>
                  <a:tcPr marL="68580" marR="68580" marT="0" marB="0"/>
                </a:tc>
                <a:tc>
                  <a:txBody>
                    <a:bodyPr/>
                    <a:lstStyle/>
                    <a:p>
                      <a:pPr marL="0" marR="0" algn="ctr">
                        <a:spcBef>
                          <a:spcPts val="0"/>
                        </a:spcBef>
                        <a:spcAft>
                          <a:spcPts val="0"/>
                        </a:spcAft>
                        <a:tabLst>
                          <a:tab pos="228600" algn="l"/>
                        </a:tabLst>
                      </a:pPr>
                      <a:r>
                        <a:rPr lang="en-US" sz="1000">
                          <a:effectLst/>
                        </a:rPr>
                        <a:t>2/5</a:t>
                      </a:r>
                      <a:endParaRPr lang="en-US" sz="1000">
                        <a:effectLst/>
                        <a:latin typeface="Times"/>
                        <a:ea typeface="Times New Roman"/>
                      </a:endParaRPr>
                    </a:p>
                  </a:txBody>
                  <a:tcPr marL="68580" marR="68580" marT="0" marB="0"/>
                </a:tc>
                <a:tc>
                  <a:txBody>
                    <a:bodyPr/>
                    <a:lstStyle/>
                    <a:p>
                      <a:pPr marL="0" marR="0" algn="ctr">
                        <a:spcBef>
                          <a:spcPts val="0"/>
                        </a:spcBef>
                        <a:spcAft>
                          <a:spcPts val="0"/>
                        </a:spcAft>
                        <a:tabLst>
                          <a:tab pos="228600" algn="l"/>
                        </a:tabLst>
                      </a:pPr>
                      <a:r>
                        <a:rPr lang="en-US" sz="1000">
                          <a:effectLst/>
                        </a:rPr>
                        <a:t>3/5</a:t>
                      </a:r>
                      <a:endParaRPr lang="en-US" sz="1000">
                        <a:effectLst/>
                        <a:latin typeface="Times"/>
                        <a:ea typeface="Times New Roman"/>
                      </a:endParaRPr>
                    </a:p>
                  </a:txBody>
                  <a:tcPr marL="68580" marR="68580" marT="0" marB="0"/>
                </a:tc>
              </a:tr>
              <a:tr h="0">
                <a:tc>
                  <a:txBody>
                    <a:bodyPr/>
                    <a:lstStyle/>
                    <a:p>
                      <a:pPr marL="0" marR="0" algn="ctr">
                        <a:spcBef>
                          <a:spcPts val="0"/>
                        </a:spcBef>
                        <a:spcAft>
                          <a:spcPts val="0"/>
                        </a:spcAft>
                        <a:tabLst>
                          <a:tab pos="228600" algn="l"/>
                        </a:tabLst>
                      </a:pPr>
                      <a:r>
                        <a:rPr lang="en-US" sz="1000" dirty="0">
                          <a:effectLst/>
                        </a:rPr>
                        <a:t>5 and beyond</a:t>
                      </a:r>
                      <a:endParaRPr lang="en-US" sz="1000" dirty="0">
                        <a:effectLst/>
                        <a:latin typeface="Times"/>
                        <a:ea typeface="Times New Roman"/>
                      </a:endParaRPr>
                    </a:p>
                  </a:txBody>
                  <a:tcPr marL="68580" marR="68580" marT="0" marB="0"/>
                </a:tc>
                <a:tc>
                  <a:txBody>
                    <a:bodyPr/>
                    <a:lstStyle/>
                    <a:p>
                      <a:pPr marL="0" marR="0" algn="ctr">
                        <a:spcBef>
                          <a:spcPts val="0"/>
                        </a:spcBef>
                        <a:spcAft>
                          <a:spcPts val="0"/>
                        </a:spcAft>
                        <a:tabLst>
                          <a:tab pos="228600" algn="l"/>
                        </a:tabLst>
                      </a:pPr>
                      <a:r>
                        <a:rPr lang="en-US" sz="1000">
                          <a:effectLst/>
                        </a:rPr>
                        <a:t>1/3</a:t>
                      </a:r>
                      <a:endParaRPr lang="en-US" sz="1000">
                        <a:effectLst/>
                        <a:latin typeface="Times"/>
                        <a:ea typeface="Times New Roman"/>
                      </a:endParaRPr>
                    </a:p>
                  </a:txBody>
                  <a:tcPr marL="68580" marR="68580" marT="0" marB="0"/>
                </a:tc>
                <a:tc>
                  <a:txBody>
                    <a:bodyPr/>
                    <a:lstStyle/>
                    <a:p>
                      <a:pPr marL="0" marR="0" algn="ctr">
                        <a:spcBef>
                          <a:spcPts val="0"/>
                        </a:spcBef>
                        <a:spcAft>
                          <a:spcPts val="0"/>
                        </a:spcAft>
                        <a:tabLst>
                          <a:tab pos="228600" algn="l"/>
                        </a:tabLst>
                      </a:pPr>
                      <a:r>
                        <a:rPr lang="en-US" sz="1000" dirty="0">
                          <a:effectLst/>
                        </a:rPr>
                        <a:t>2/3</a:t>
                      </a:r>
                      <a:endParaRPr lang="en-US" sz="1000" dirty="0">
                        <a:effectLst/>
                        <a:latin typeface="Times"/>
                        <a:ea typeface="Times New Roman"/>
                      </a:endParaRPr>
                    </a:p>
                  </a:txBody>
                  <a:tcPr marL="68580" marR="68580" marT="0" marB="0"/>
                </a:tc>
              </a:tr>
            </a:tbl>
          </a:graphicData>
        </a:graphic>
      </p:graphicFrame>
    </p:spTree>
    <p:extLst>
      <p:ext uri="{BB962C8B-B14F-4D97-AF65-F5344CB8AC3E}">
        <p14:creationId xmlns:p14="http://schemas.microsoft.com/office/powerpoint/2010/main" val="34385837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1"/>
          </p:nvPr>
        </p:nvSpPr>
        <p:spPr/>
        <p:txBody>
          <a:bodyPr/>
          <a:lstStyle/>
          <a:p>
            <a:fld id="{7C690F11-132E-E54B-AD6C-C5C68F5B319F}" type="slidenum">
              <a:rPr lang="en-US" sz="1800" b="1" smtClean="0">
                <a:solidFill>
                  <a:prstClr val="black"/>
                </a:solidFill>
                <a:latin typeface="Arial Narrow" pitchFamily="34" charset="0"/>
              </a:rPr>
              <a:pPr/>
              <a:t>3</a:t>
            </a:fld>
            <a:endParaRPr lang="en-US" sz="1800" b="1" dirty="0">
              <a:solidFill>
                <a:prstClr val="black"/>
              </a:solidFill>
              <a:latin typeface="Arial Narrow" pitchFamily="34" charset="0"/>
            </a:endParaRPr>
          </a:p>
        </p:txBody>
      </p:sp>
      <p:sp>
        <p:nvSpPr>
          <p:cNvPr id="6" name="Title 1"/>
          <p:cNvSpPr txBox="1">
            <a:spLocks/>
          </p:cNvSpPr>
          <p:nvPr/>
        </p:nvSpPr>
        <p:spPr>
          <a:xfrm>
            <a:off x="735306" y="685801"/>
            <a:ext cx="8229600" cy="5334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solidFill>
                  <a:prstClr val="black"/>
                </a:solidFill>
                <a:latin typeface="Arial Narrow" pitchFamily="34" charset="0"/>
              </a:rPr>
              <a:t>Information Webinar and Communication Protocols</a:t>
            </a:r>
          </a:p>
        </p:txBody>
      </p:sp>
      <p:sp>
        <p:nvSpPr>
          <p:cNvPr id="12" name="Content Placeholder 2"/>
          <p:cNvSpPr>
            <a:spLocks noGrp="1"/>
          </p:cNvSpPr>
          <p:nvPr>
            <p:ph idx="1"/>
          </p:nvPr>
        </p:nvSpPr>
        <p:spPr>
          <a:xfrm>
            <a:off x="952140" y="1740024"/>
            <a:ext cx="7241949" cy="4279036"/>
          </a:xfrm>
        </p:spPr>
        <p:txBody>
          <a:bodyPr wrap="square">
            <a:normAutofit/>
          </a:bodyPr>
          <a:lstStyle/>
          <a:p>
            <a:pPr>
              <a:lnSpc>
                <a:spcPct val="100000"/>
              </a:lnSpc>
            </a:pPr>
            <a:r>
              <a:rPr lang="en-US" sz="2000" dirty="0" smtClean="0">
                <a:effectLst/>
                <a:latin typeface="Arial Narrow" pitchFamily="34" charset="0"/>
              </a:rPr>
              <a:t>Webinar serves as a communication vehicle to provide an overview of the funding opportunity.</a:t>
            </a:r>
          </a:p>
          <a:p>
            <a:pPr>
              <a:lnSpc>
                <a:spcPct val="100000"/>
              </a:lnSpc>
            </a:pPr>
            <a:r>
              <a:rPr lang="en-US" sz="2000" dirty="0">
                <a:latin typeface="Arial Narrow" pitchFamily="34" charset="0"/>
              </a:rPr>
              <a:t>During the webinar, proprietary technical discussions about specific project ideas will not be permitted. </a:t>
            </a:r>
            <a:endParaRPr lang="en-US" sz="2000" dirty="0" smtClean="0">
              <a:latin typeface="Arial Narrow" pitchFamily="34" charset="0"/>
            </a:endParaRPr>
          </a:p>
          <a:p>
            <a:pPr>
              <a:lnSpc>
                <a:spcPct val="100000"/>
              </a:lnSpc>
            </a:pPr>
            <a:r>
              <a:rPr lang="en-US" sz="2000" dirty="0">
                <a:latin typeface="Arial Narrow" pitchFamily="34" charset="0"/>
              </a:rPr>
              <a:t>NIST/MEP staff will not critique or provide feedback on any project ideas during the webinar or at any time before submission of a proposal to MEP</a:t>
            </a:r>
            <a:r>
              <a:rPr lang="en-US" sz="2000" dirty="0" smtClean="0">
                <a:latin typeface="Arial Narrow" pitchFamily="34" charset="0"/>
              </a:rPr>
              <a:t>.</a:t>
            </a:r>
          </a:p>
          <a:p>
            <a:pPr lvl="1"/>
            <a:r>
              <a:rPr lang="en-US" sz="1600" dirty="0">
                <a:latin typeface="Arial Narrow" pitchFamily="34" charset="0"/>
              </a:rPr>
              <a:t>W</a:t>
            </a:r>
            <a:r>
              <a:rPr lang="en-US" sz="1600" dirty="0" smtClean="0">
                <a:latin typeface="Arial Narrow" pitchFamily="34" charset="0"/>
              </a:rPr>
              <a:t>e will consider </a:t>
            </a:r>
            <a:r>
              <a:rPr lang="en-US" sz="1600" dirty="0">
                <a:latin typeface="Arial Narrow" pitchFamily="34" charset="0"/>
              </a:rPr>
              <a:t>questions of a clarifying nature that </a:t>
            </a:r>
            <a:r>
              <a:rPr lang="en-US" sz="1600" u="sng" dirty="0">
                <a:latin typeface="Arial Narrow" pitchFamily="34" charset="0"/>
              </a:rPr>
              <a:t>are not </a:t>
            </a:r>
            <a:r>
              <a:rPr lang="en-US" sz="1600" dirty="0">
                <a:latin typeface="Arial Narrow" pitchFamily="34" charset="0"/>
              </a:rPr>
              <a:t>specific to an individual </a:t>
            </a:r>
            <a:r>
              <a:rPr lang="en-US" sz="1600" dirty="0" smtClean="0">
                <a:latin typeface="Arial Narrow" pitchFamily="34" charset="0"/>
              </a:rPr>
              <a:t>proposal.</a:t>
            </a:r>
          </a:p>
          <a:p>
            <a:pPr lvl="1"/>
            <a:r>
              <a:rPr lang="en-US" sz="1600" dirty="0" smtClean="0">
                <a:latin typeface="Arial Narrow" pitchFamily="34" charset="0"/>
              </a:rPr>
              <a:t>If you want to submit questions following the webinar, please email them to MEP at mepffo@nist.gov.</a:t>
            </a:r>
            <a:endParaRPr lang="en-US" sz="1600" dirty="0">
              <a:latin typeface="Arial Narrow" pitchFamily="34" charset="0"/>
            </a:endParaRPr>
          </a:p>
        </p:txBody>
      </p:sp>
    </p:spTree>
    <p:extLst>
      <p:ext uri="{BB962C8B-B14F-4D97-AF65-F5344CB8AC3E}">
        <p14:creationId xmlns:p14="http://schemas.microsoft.com/office/powerpoint/2010/main" val="39925899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85800" y="377571"/>
            <a:ext cx="8077200" cy="838200"/>
          </a:xfrm>
        </p:spPr>
        <p:txBody>
          <a:bodyPr>
            <a:normAutofit/>
          </a:bodyPr>
          <a:lstStyle/>
          <a:p>
            <a:r>
              <a:rPr lang="en-US" sz="2800" dirty="0" smtClean="0">
                <a:effectLst/>
              </a:rPr>
              <a:t>Funding, Cost Share &amp; Eligibility (4)</a:t>
            </a:r>
          </a:p>
        </p:txBody>
      </p:sp>
      <p:sp>
        <p:nvSpPr>
          <p:cNvPr id="7171" name="Content Placeholder 2"/>
          <p:cNvSpPr>
            <a:spLocks noGrp="1"/>
          </p:cNvSpPr>
          <p:nvPr>
            <p:ph idx="1"/>
          </p:nvPr>
        </p:nvSpPr>
        <p:spPr>
          <a:xfrm>
            <a:off x="825622" y="1225296"/>
            <a:ext cx="7632578" cy="4946904"/>
          </a:xfrm>
        </p:spPr>
        <p:txBody>
          <a:bodyPr wrap="square">
            <a:normAutofit/>
          </a:bodyPr>
          <a:lstStyle/>
          <a:p>
            <a:r>
              <a:rPr lang="en-US" sz="1400" b="1" dirty="0"/>
              <a:t>Eligible Applicants.  </a:t>
            </a:r>
            <a:r>
              <a:rPr lang="en-US" sz="1400" dirty="0"/>
              <a:t>The eligibility requirements given in this section of the FFO will be used in lieu of those given in the MEP regulations found at 15 CFR part 290, specifically 15 CFR § 290.5(a)(1).  </a:t>
            </a:r>
            <a:r>
              <a:rPr lang="en-US" sz="1400" b="1" u="sng" dirty="0"/>
              <a:t>Each applicant for and recipient of an MEP award must be a U.S.-based nonprofit institution or organization.  </a:t>
            </a:r>
            <a:r>
              <a:rPr lang="en-US" sz="1400" b="1" i="1" dirty="0">
                <a:solidFill>
                  <a:srgbClr val="0070C0"/>
                </a:solidFill>
              </a:rPr>
              <a:t>For the purpose of this FFO, nonprofit institutions include Section 501(c)(3) non-profit organizations, non-profit and State universities, non-profit  community and technical colleges, and State, local or Tribal governments.  </a:t>
            </a:r>
            <a:r>
              <a:rPr lang="en-US" sz="1400" dirty="0"/>
              <a:t>Existing MEP awardees and new applicants who meet the eligibility criteria set forth in this section may apply.  An eligible organization may work individually or may include proposed </a:t>
            </a:r>
            <a:r>
              <a:rPr lang="en-US" sz="1400" dirty="0" err="1"/>
              <a:t>subawards</a:t>
            </a:r>
            <a:r>
              <a:rPr lang="en-US" sz="1400" dirty="0"/>
              <a:t> to eligible organizations or proposed contracts with any other organization as part of the applicant’s proposal, effectively forming a team.  However, as discussed in Section III.3.b. of </a:t>
            </a:r>
            <a:r>
              <a:rPr lang="en-US" sz="1400" dirty="0" smtClean="0"/>
              <a:t>the </a:t>
            </a:r>
            <a:r>
              <a:rPr lang="en-US" sz="1400" dirty="0"/>
              <a:t>FFO, NIST generally will not fund applications that propose an organizational or operational structure that, in whole or in part, delegates or transfers to another person, institution, or organization the applicant’s responsibility for core MEP Center management and oversight functions.</a:t>
            </a:r>
            <a:endParaRPr lang="en-US" sz="1400" dirty="0" smtClean="0"/>
          </a:p>
        </p:txBody>
      </p:sp>
      <p:sp>
        <p:nvSpPr>
          <p:cNvPr id="9221" name="Slide Number Placeholder 4"/>
          <p:cNvSpPr>
            <a:spLocks noGrp="1"/>
          </p:cNvSpPr>
          <p:nvPr>
            <p:ph type="sldNum" sz="quarter" idx="11"/>
          </p:nvPr>
        </p:nvSpPr>
        <p:spPr>
          <a:xfrm>
            <a:off x="3124199" y="6499225"/>
            <a:ext cx="5450457"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18AC1F41-6897-437D-9259-7BAD39E63568}" type="slidenum">
              <a:rPr lang="en-US" sz="1800" smtClean="0">
                <a:solidFill>
                  <a:prstClr val="black"/>
                </a:solidFill>
              </a:rPr>
              <a:pPr algn="r"/>
              <a:t>30</a:t>
            </a:fld>
            <a:endParaRPr lang="en-US" sz="1800" dirty="0" smtClean="0">
              <a:solidFill>
                <a:prstClr val="black"/>
              </a:solidFill>
            </a:endParaRPr>
          </a:p>
        </p:txBody>
      </p:sp>
    </p:spTree>
    <p:extLst>
      <p:ext uri="{BB962C8B-B14F-4D97-AF65-F5344CB8AC3E}">
        <p14:creationId xmlns:p14="http://schemas.microsoft.com/office/powerpoint/2010/main" val="42380791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733425" y="377571"/>
            <a:ext cx="8077200" cy="838200"/>
          </a:xfrm>
        </p:spPr>
        <p:txBody>
          <a:bodyPr>
            <a:normAutofit/>
          </a:bodyPr>
          <a:lstStyle/>
          <a:p>
            <a:r>
              <a:rPr lang="en-US" sz="2800" dirty="0" smtClean="0">
                <a:effectLst/>
              </a:rPr>
              <a:t>Kick-Off Conference and System-Wide Meetings</a:t>
            </a:r>
          </a:p>
        </p:txBody>
      </p:sp>
      <p:sp>
        <p:nvSpPr>
          <p:cNvPr id="7171" name="Content Placeholder 2"/>
          <p:cNvSpPr>
            <a:spLocks noGrp="1"/>
          </p:cNvSpPr>
          <p:nvPr>
            <p:ph idx="1"/>
          </p:nvPr>
        </p:nvSpPr>
        <p:spPr>
          <a:xfrm>
            <a:off x="825622" y="1225295"/>
            <a:ext cx="7632578" cy="5032629"/>
          </a:xfrm>
        </p:spPr>
        <p:txBody>
          <a:bodyPr wrap="square">
            <a:normAutofit fontScale="85000" lnSpcReduction="20000"/>
          </a:bodyPr>
          <a:lstStyle/>
          <a:p>
            <a:pPr marL="0" lvl="0" indent="0">
              <a:buNone/>
            </a:pPr>
            <a:r>
              <a:rPr lang="en-US" sz="1600" b="1" dirty="0"/>
              <a:t>Kick-Off Conferences</a:t>
            </a:r>
            <a:endParaRPr lang="en-US" sz="1600" dirty="0"/>
          </a:p>
          <a:p>
            <a:pPr marL="0" indent="0">
              <a:buNone/>
            </a:pPr>
            <a:endParaRPr lang="en-US" sz="1400" dirty="0"/>
          </a:p>
          <a:p>
            <a:r>
              <a:rPr lang="en-US" sz="1400" u="sng" dirty="0"/>
              <a:t>Each recipient will be required to attend a kick-off conference</a:t>
            </a:r>
            <a:r>
              <a:rPr lang="en-US" sz="1400" dirty="0"/>
              <a:t>, which will be held at NIST at the beginning of the project period, to help ensure that the MEP Center operator has a clear understanding of the program and its components.  The kick-off conference will take place at NIST/MEP headquarters in Gaithersburg, MD, during which time NIST will: </a:t>
            </a:r>
            <a:r>
              <a:rPr lang="en-US" sz="1400" i="1" u="sng" dirty="0"/>
              <a:t>(1) orient MEP Center key personnel to the MEP program; (2) explain program and financial reporting requirements and procedures; (3) identify available resources that can enhance the capabilities of the MEP Center; and (4) develop a detailed five-year operating plan.  NIST/MEP anticipates an additional set of site visits at the MEP Center and/or telephonic meetings with the recipient to finalize the five-year operating plan.</a:t>
            </a:r>
          </a:p>
          <a:p>
            <a:pPr marL="0" indent="0">
              <a:buNone/>
            </a:pPr>
            <a:endParaRPr lang="en-US" sz="1400" dirty="0"/>
          </a:p>
          <a:p>
            <a:r>
              <a:rPr lang="en-US" sz="1400" dirty="0"/>
              <a:t>The kick-off conference will take up to approximately 5 days and must be attended by the MEP Center Director, along with up to two additional MEP Center employees.  Applicants must include travel and related costs for the kick-off conference as part of the budget for year one (1), and these costs should be reflected in the SF-424A covering the first four (4) years of the project.  (</a:t>
            </a:r>
            <a:r>
              <a:rPr lang="en-US" sz="1400" i="1" dirty="0"/>
              <a:t>See</a:t>
            </a:r>
            <a:r>
              <a:rPr lang="en-US" sz="1400" dirty="0"/>
              <a:t> Section IV.2.a.(2). of </a:t>
            </a:r>
            <a:r>
              <a:rPr lang="en-US" sz="1400" dirty="0" smtClean="0"/>
              <a:t>the </a:t>
            </a:r>
            <a:r>
              <a:rPr lang="en-US" sz="1400" dirty="0"/>
              <a:t>FFO.)  These costs must also be reflected in the budget table and budget narrative for year 1, which is submitted as part of the budget tables and budget narratives section of the Technical Proposal. (</a:t>
            </a:r>
            <a:r>
              <a:rPr lang="en-US" sz="1400" i="1" dirty="0"/>
              <a:t>See</a:t>
            </a:r>
            <a:r>
              <a:rPr lang="en-US" sz="1400" dirty="0"/>
              <a:t> Section IV.2.a.(6).(d). of </a:t>
            </a:r>
            <a:r>
              <a:rPr lang="en-US" sz="1400" dirty="0" smtClean="0"/>
              <a:t>the </a:t>
            </a:r>
            <a:r>
              <a:rPr lang="en-US" sz="1400" dirty="0"/>
              <a:t>FFO.)</a:t>
            </a:r>
          </a:p>
          <a:p>
            <a:pPr marL="0" indent="0">
              <a:buNone/>
            </a:pPr>
            <a:endParaRPr lang="en-US" sz="1400" dirty="0"/>
          </a:p>
          <a:p>
            <a:pPr marL="0" lvl="0" indent="0">
              <a:buNone/>
            </a:pPr>
            <a:r>
              <a:rPr lang="en-US" sz="1600" b="1" dirty="0"/>
              <a:t>MEP System-Wide Meetings</a:t>
            </a:r>
            <a:endParaRPr lang="en-US" sz="1600" dirty="0"/>
          </a:p>
          <a:p>
            <a:pPr marL="0" indent="0">
              <a:buNone/>
            </a:pPr>
            <a:endParaRPr lang="en-US" sz="1400" dirty="0"/>
          </a:p>
          <a:p>
            <a:r>
              <a:rPr lang="en-US" sz="1400" dirty="0"/>
              <a:t>NIST/MEP typically organizes system-wide meetings four times a year (generally on a quarterly basis) in an effort to share best practices, new and emerging trends, and additional topics of interest.  These meetings take place at NIST/MEP headquarters in Gaithersburg, MD and typically involve 3-4 days of resource time and associated travel costs.  The MEP Center Director must attend these meetings, along with up to two additional MEP Center employees.  </a:t>
            </a:r>
          </a:p>
          <a:p>
            <a:pPr marL="0" indent="0">
              <a:buNone/>
            </a:pPr>
            <a:endParaRPr lang="en-US" sz="1400" dirty="0"/>
          </a:p>
          <a:p>
            <a:r>
              <a:rPr lang="en-US" sz="1400" dirty="0"/>
              <a:t>Applicants must include travel and related costs for four quarterly MEP system-wide meetings in each of the five (5) project years (4 meetings per year; 20 total meetings over five-year award period).  These costs must be reflected in the SF-424A covering the first four (4) years of the project (</a:t>
            </a:r>
            <a:r>
              <a:rPr lang="en-US" sz="1400" i="1" dirty="0"/>
              <a:t>see</a:t>
            </a:r>
            <a:r>
              <a:rPr lang="en-US" sz="1400" dirty="0"/>
              <a:t> Section IV.2.a.(2). of </a:t>
            </a:r>
            <a:r>
              <a:rPr lang="en-US" sz="1400" dirty="0" smtClean="0"/>
              <a:t>the </a:t>
            </a:r>
            <a:r>
              <a:rPr lang="en-US" sz="1400" dirty="0"/>
              <a:t>FFO) and in the SF-424A covering year five (5) of the project (</a:t>
            </a:r>
            <a:r>
              <a:rPr lang="en-US" sz="1400" i="1" dirty="0"/>
              <a:t>see</a:t>
            </a:r>
            <a:r>
              <a:rPr lang="en-US" sz="1400" dirty="0"/>
              <a:t> Section IV.2.a.(10). of </a:t>
            </a:r>
            <a:r>
              <a:rPr lang="en-US" sz="1400" dirty="0" smtClean="0"/>
              <a:t>the </a:t>
            </a:r>
            <a:r>
              <a:rPr lang="en-US" sz="1400" dirty="0"/>
              <a:t>FFO).  These costs must also be reflected in the budget tables and budget narratives for each of the project’s five (5) years, which are submitted in the budget tables and budget narratives section of the Technical Proposal.  (</a:t>
            </a:r>
            <a:r>
              <a:rPr lang="en-US" sz="1400" i="1" dirty="0"/>
              <a:t>See</a:t>
            </a:r>
            <a:r>
              <a:rPr lang="en-US" sz="1400" dirty="0"/>
              <a:t> Section IV.2.a.(6).(d). of </a:t>
            </a:r>
            <a:r>
              <a:rPr lang="en-US" sz="1400" dirty="0" smtClean="0"/>
              <a:t>the </a:t>
            </a:r>
            <a:r>
              <a:rPr lang="en-US" sz="1400" dirty="0"/>
              <a:t>FFO).  </a:t>
            </a:r>
          </a:p>
        </p:txBody>
      </p:sp>
      <p:sp>
        <p:nvSpPr>
          <p:cNvPr id="9221" name="Slide Number Placeholder 4"/>
          <p:cNvSpPr>
            <a:spLocks noGrp="1"/>
          </p:cNvSpPr>
          <p:nvPr>
            <p:ph type="sldNum" sz="quarter" idx="11"/>
          </p:nvPr>
        </p:nvSpPr>
        <p:spPr>
          <a:xfrm>
            <a:off x="3124199" y="6499225"/>
            <a:ext cx="5450457"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18AC1F41-6897-437D-9259-7BAD39E63568}" type="slidenum">
              <a:rPr lang="en-US" sz="1800" smtClean="0">
                <a:solidFill>
                  <a:prstClr val="black"/>
                </a:solidFill>
              </a:rPr>
              <a:pPr algn="r"/>
              <a:t>31</a:t>
            </a:fld>
            <a:endParaRPr lang="en-US" sz="1800" dirty="0" smtClean="0">
              <a:solidFill>
                <a:prstClr val="black"/>
              </a:solidFill>
            </a:endParaRPr>
          </a:p>
        </p:txBody>
      </p:sp>
    </p:spTree>
    <p:extLst>
      <p:ext uri="{BB962C8B-B14F-4D97-AF65-F5344CB8AC3E}">
        <p14:creationId xmlns:p14="http://schemas.microsoft.com/office/powerpoint/2010/main" val="10568014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721312" y="685800"/>
            <a:ext cx="5715000" cy="533400"/>
          </a:xfrm>
        </p:spPr>
        <p:txBody>
          <a:bodyPr/>
          <a:lstStyle/>
          <a:p>
            <a:r>
              <a:rPr lang="en-US" sz="2800" dirty="0" smtClean="0">
                <a:effectLst/>
                <a:latin typeface="Arial Narrow" pitchFamily="34" charset="0"/>
              </a:rPr>
              <a:t>Information Webinar Agenda</a:t>
            </a:r>
          </a:p>
        </p:txBody>
      </p:sp>
      <p:sp>
        <p:nvSpPr>
          <p:cNvPr id="3" name="Content Placeholder 2"/>
          <p:cNvSpPr>
            <a:spLocks noGrp="1"/>
          </p:cNvSpPr>
          <p:nvPr>
            <p:ph idx="1"/>
          </p:nvPr>
        </p:nvSpPr>
        <p:spPr>
          <a:xfrm>
            <a:off x="792336" y="1676400"/>
            <a:ext cx="7206449" cy="4495800"/>
          </a:xfrm>
        </p:spPr>
        <p:txBody>
          <a:bodyPr>
            <a:normAutofit fontScale="92500" lnSpcReduction="10000"/>
          </a:bodyPr>
          <a:lstStyle/>
          <a:p>
            <a:pPr>
              <a:defRPr/>
            </a:pPr>
            <a:r>
              <a:rPr lang="en-US" sz="2000" dirty="0" smtClean="0">
                <a:latin typeface="Arial Narrow" pitchFamily="34" charset="0"/>
              </a:rPr>
              <a:t>Manufacturing Environment</a:t>
            </a:r>
          </a:p>
          <a:p>
            <a:pPr>
              <a:defRPr/>
            </a:pPr>
            <a:r>
              <a:rPr lang="en-US" sz="2000" dirty="0" smtClean="0">
                <a:effectLst/>
                <a:latin typeface="Arial Narrow" pitchFamily="34" charset="0"/>
              </a:rPr>
              <a:t>NIST MEP Strategy and Approach</a:t>
            </a:r>
          </a:p>
          <a:p>
            <a:pPr>
              <a:defRPr/>
            </a:pPr>
            <a:r>
              <a:rPr lang="en-US" sz="2000" dirty="0" smtClean="0">
                <a:effectLst/>
                <a:latin typeface="Arial Narrow" pitchFamily="34" charset="0"/>
              </a:rPr>
              <a:t>MEP System Model</a:t>
            </a:r>
          </a:p>
          <a:p>
            <a:pPr>
              <a:defRPr/>
            </a:pPr>
            <a:r>
              <a:rPr lang="en-US" sz="2000" dirty="0" smtClean="0">
                <a:effectLst/>
                <a:latin typeface="Arial Narrow" pitchFamily="34" charset="0"/>
              </a:rPr>
              <a:t>MEP Center Model</a:t>
            </a:r>
          </a:p>
          <a:p>
            <a:pPr>
              <a:defRPr/>
            </a:pPr>
            <a:r>
              <a:rPr lang="en-US" sz="2000" dirty="0" smtClean="0">
                <a:latin typeface="Arial Narrow" pitchFamily="34" charset="0"/>
              </a:rPr>
              <a:t>MEP Performance and Expected Impacts</a:t>
            </a:r>
            <a:endParaRPr lang="en-US" sz="2000" dirty="0" smtClean="0">
              <a:effectLst/>
              <a:latin typeface="Arial Narrow" pitchFamily="34" charset="0"/>
            </a:endParaRPr>
          </a:p>
          <a:p>
            <a:pPr>
              <a:defRPr/>
            </a:pPr>
            <a:r>
              <a:rPr lang="en-US" sz="2000" dirty="0" smtClean="0">
                <a:effectLst/>
                <a:latin typeface="Arial Narrow" pitchFamily="34" charset="0"/>
              </a:rPr>
              <a:t>Funding Opportunity Overview (Purpose, Cost Share, Eligibility, Funding)</a:t>
            </a:r>
          </a:p>
          <a:p>
            <a:pPr>
              <a:defRPr/>
            </a:pPr>
            <a:r>
              <a:rPr lang="en-US" sz="2000" dirty="0" smtClean="0">
                <a:latin typeface="Arial Narrow" pitchFamily="34" charset="0"/>
              </a:rPr>
              <a:t>Review </a:t>
            </a:r>
            <a:r>
              <a:rPr lang="en-US" sz="2000" dirty="0">
                <a:latin typeface="Arial Narrow" pitchFamily="34" charset="0"/>
              </a:rPr>
              <a:t>Criteria</a:t>
            </a:r>
          </a:p>
          <a:p>
            <a:pPr>
              <a:defRPr/>
            </a:pPr>
            <a:r>
              <a:rPr lang="en-US" sz="2000" dirty="0" smtClean="0"/>
              <a:t>Review </a:t>
            </a:r>
            <a:r>
              <a:rPr lang="en-US" sz="2000" dirty="0"/>
              <a:t>and Selection </a:t>
            </a:r>
            <a:r>
              <a:rPr lang="en-US" sz="2000" dirty="0" smtClean="0"/>
              <a:t>Process</a:t>
            </a:r>
          </a:p>
          <a:p>
            <a:pPr>
              <a:defRPr/>
            </a:pPr>
            <a:r>
              <a:rPr lang="en-US" sz="2000" dirty="0"/>
              <a:t>Selection Factors</a:t>
            </a:r>
          </a:p>
          <a:p>
            <a:pPr>
              <a:defRPr/>
            </a:pPr>
            <a:r>
              <a:rPr lang="en-US" sz="2000" dirty="0" smtClean="0">
                <a:latin typeface="Arial Narrow" pitchFamily="34" charset="0"/>
              </a:rPr>
              <a:t>Administrative Requirements</a:t>
            </a:r>
            <a:endParaRPr lang="en-US" sz="2000" dirty="0" smtClean="0">
              <a:effectLst/>
              <a:latin typeface="Arial Narrow" pitchFamily="34" charset="0"/>
            </a:endParaRPr>
          </a:p>
          <a:p>
            <a:pPr>
              <a:defRPr/>
            </a:pPr>
            <a:r>
              <a:rPr lang="en-US" sz="2000" dirty="0" smtClean="0">
                <a:effectLst/>
                <a:latin typeface="Arial Narrow" pitchFamily="34" charset="0"/>
              </a:rPr>
              <a:t>Reporting &amp; Audit Requirements</a:t>
            </a:r>
          </a:p>
          <a:p>
            <a:pPr>
              <a:defRPr/>
            </a:pPr>
            <a:r>
              <a:rPr lang="en-US" sz="2000" dirty="0" smtClean="0">
                <a:effectLst/>
                <a:latin typeface="Arial Narrow" pitchFamily="34" charset="0"/>
              </a:rPr>
              <a:t>Agency Contacts</a:t>
            </a:r>
          </a:p>
          <a:p>
            <a:pPr>
              <a:defRPr/>
            </a:pPr>
            <a:r>
              <a:rPr lang="en-US" sz="2000" dirty="0" smtClean="0"/>
              <a:t>Social Media Links</a:t>
            </a:r>
            <a:endParaRPr lang="en-US" sz="2000" dirty="0" smtClean="0">
              <a:latin typeface="Arial Narrow" pitchFamily="34" charset="0"/>
            </a:endParaRPr>
          </a:p>
          <a:p>
            <a:pPr>
              <a:defRPr/>
            </a:pPr>
            <a:endParaRPr lang="en-US" sz="1800" dirty="0">
              <a:latin typeface="Arial Narrow" pitchFamily="34" charset="0"/>
            </a:endParaRPr>
          </a:p>
        </p:txBody>
      </p:sp>
      <p:sp>
        <p:nvSpPr>
          <p:cNvPr id="6149" name="Slide Number Placeholder 4"/>
          <p:cNvSpPr>
            <a:spLocks noGrp="1"/>
          </p:cNvSpPr>
          <p:nvPr>
            <p:ph type="sldNum" sz="quarter" idx="11"/>
          </p:nvPr>
        </p:nvSpPr>
        <p:spPr>
          <a:xfrm>
            <a:off x="5749954" y="6499225"/>
            <a:ext cx="2895600"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9B8E2E62-89A8-4E78-BF4C-23D2C37FB511}" type="slidenum">
              <a:rPr lang="en-US" sz="1800" smtClean="0">
                <a:solidFill>
                  <a:prstClr val="black"/>
                </a:solidFill>
              </a:rPr>
              <a:pPr algn="r"/>
              <a:t>32</a:t>
            </a:fld>
            <a:endParaRPr lang="en-US" sz="1800" dirty="0" smtClean="0">
              <a:solidFill>
                <a:prstClr val="black"/>
              </a:solidFill>
            </a:endParaRPr>
          </a:p>
        </p:txBody>
      </p:sp>
      <p:sp>
        <p:nvSpPr>
          <p:cNvPr id="2" name="Rectangle 1"/>
          <p:cNvSpPr/>
          <p:nvPr/>
        </p:nvSpPr>
        <p:spPr>
          <a:xfrm>
            <a:off x="1181818" y="3574127"/>
            <a:ext cx="1500997" cy="402650"/>
          </a:xfrm>
          <a:prstGeom prst="rect">
            <a:avLst/>
          </a:prstGeom>
          <a:solidFill>
            <a:srgbClr val="FFFF0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39409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94815"/>
            <a:ext cx="7772400" cy="355107"/>
          </a:xfrm>
        </p:spPr>
        <p:txBody>
          <a:bodyPr>
            <a:normAutofit fontScale="90000"/>
          </a:bodyPr>
          <a:lstStyle/>
          <a:p>
            <a:pPr>
              <a:defRPr/>
            </a:pPr>
            <a:r>
              <a:rPr lang="en-US" sz="2800" dirty="0" smtClean="0">
                <a:effectLst/>
                <a:latin typeface="Arial Narrow" pitchFamily="34" charset="0"/>
              </a:rPr>
              <a:t/>
            </a:r>
            <a:br>
              <a:rPr lang="en-US" sz="2800" dirty="0" smtClean="0">
                <a:effectLst/>
                <a:latin typeface="Arial Narrow" pitchFamily="34" charset="0"/>
              </a:rPr>
            </a:br>
            <a:r>
              <a:rPr lang="en-US" sz="2800" dirty="0" smtClean="0">
                <a:effectLst/>
                <a:latin typeface="Arial Narrow" pitchFamily="34" charset="0"/>
              </a:rPr>
              <a:t>Evaluation </a:t>
            </a:r>
            <a:r>
              <a:rPr lang="en-US" sz="2800" b="1" dirty="0" smtClean="0">
                <a:latin typeface="Arial Narrow" pitchFamily="34" charset="0"/>
              </a:rPr>
              <a:t>Review Criteria:</a:t>
            </a:r>
            <a:r>
              <a:rPr lang="en-US" sz="2800" dirty="0" smtClean="0">
                <a:latin typeface="Arial Narrow" pitchFamily="34" charset="0"/>
              </a:rPr>
              <a:t/>
            </a:r>
            <a:br>
              <a:rPr lang="en-US" sz="2800" dirty="0" smtClean="0">
                <a:latin typeface="Arial Narrow" pitchFamily="34" charset="0"/>
              </a:rPr>
            </a:br>
            <a:endParaRPr lang="en-US" sz="1800" dirty="0">
              <a:effectLst/>
              <a:latin typeface="Arial Narrow" pitchFamily="34" charset="0"/>
            </a:endParaRPr>
          </a:p>
        </p:txBody>
      </p:sp>
      <p:sp>
        <p:nvSpPr>
          <p:cNvPr id="3" name="Content Placeholder 2"/>
          <p:cNvSpPr>
            <a:spLocks noGrp="1"/>
          </p:cNvSpPr>
          <p:nvPr>
            <p:ph idx="1"/>
          </p:nvPr>
        </p:nvSpPr>
        <p:spPr>
          <a:xfrm>
            <a:off x="858327" y="1285336"/>
            <a:ext cx="7267755" cy="4934309"/>
          </a:xfrm>
        </p:spPr>
        <p:txBody>
          <a:bodyPr wrap="square">
            <a:noAutofit/>
          </a:bodyPr>
          <a:lstStyle/>
          <a:p>
            <a:pPr marL="0" indent="0">
              <a:lnSpc>
                <a:spcPct val="120000"/>
              </a:lnSpc>
              <a:buNone/>
              <a:defRPr/>
            </a:pPr>
            <a:r>
              <a:rPr lang="en-US" sz="1500" dirty="0"/>
              <a:t>The applications will be evaluated based on the evaluation criteria described below</a:t>
            </a:r>
            <a:r>
              <a:rPr lang="en-US" sz="1500" dirty="0" smtClean="0"/>
              <a:t>.</a:t>
            </a:r>
          </a:p>
          <a:p>
            <a:pPr>
              <a:lnSpc>
                <a:spcPct val="120000"/>
              </a:lnSpc>
              <a:buAutoNum type="arabicPeriod"/>
              <a:defRPr/>
            </a:pPr>
            <a:r>
              <a:rPr lang="en-US" sz="1500" b="1" dirty="0" smtClean="0"/>
              <a:t>Executive Summary and Project Narrative (40)</a:t>
            </a:r>
          </a:p>
          <a:p>
            <a:pPr lvl="1">
              <a:lnSpc>
                <a:spcPct val="120000"/>
              </a:lnSpc>
              <a:buAutoNum type="arabicPeriod"/>
              <a:defRPr/>
            </a:pPr>
            <a:r>
              <a:rPr lang="en-US" sz="1500" dirty="0" smtClean="0"/>
              <a:t>Market Understanding (10)</a:t>
            </a:r>
          </a:p>
          <a:p>
            <a:pPr lvl="2">
              <a:lnSpc>
                <a:spcPct val="120000"/>
              </a:lnSpc>
              <a:buAutoNum type="arabicPeriod"/>
              <a:defRPr/>
            </a:pPr>
            <a:r>
              <a:rPr lang="en-US" sz="1100" dirty="0" smtClean="0"/>
              <a:t>Market Segmentation(5)</a:t>
            </a:r>
          </a:p>
          <a:p>
            <a:pPr lvl="2">
              <a:lnSpc>
                <a:spcPct val="120000"/>
              </a:lnSpc>
              <a:buAutoNum type="arabicPeriod"/>
              <a:defRPr/>
            </a:pPr>
            <a:r>
              <a:rPr lang="en-US" sz="1100" dirty="0" smtClean="0"/>
              <a:t>Needs Identification and Service Offerings (5)</a:t>
            </a:r>
          </a:p>
          <a:p>
            <a:pPr lvl="1">
              <a:lnSpc>
                <a:spcPct val="120000"/>
              </a:lnSpc>
              <a:buAutoNum type="arabicPeriod"/>
              <a:defRPr/>
            </a:pPr>
            <a:r>
              <a:rPr lang="en-US" sz="1500" dirty="0" smtClean="0"/>
              <a:t>Center Strategy (10)</a:t>
            </a:r>
          </a:p>
          <a:p>
            <a:pPr lvl="1">
              <a:lnSpc>
                <a:spcPct val="120000"/>
              </a:lnSpc>
              <a:buAutoNum type="arabicPeriod"/>
              <a:defRPr/>
            </a:pPr>
            <a:r>
              <a:rPr lang="en-US" sz="1500" dirty="0" smtClean="0"/>
              <a:t>Business Model (20)</a:t>
            </a:r>
          </a:p>
          <a:p>
            <a:pPr lvl="2">
              <a:lnSpc>
                <a:spcPct val="120000"/>
              </a:lnSpc>
              <a:buAutoNum type="arabicPeriod"/>
              <a:defRPr/>
            </a:pPr>
            <a:r>
              <a:rPr lang="en-US" sz="1100" dirty="0" smtClean="0"/>
              <a:t>Approach to Market (5)</a:t>
            </a:r>
          </a:p>
          <a:p>
            <a:pPr lvl="2">
              <a:lnSpc>
                <a:spcPct val="120000"/>
              </a:lnSpc>
              <a:buAutoNum type="arabicPeriod"/>
              <a:defRPr/>
            </a:pPr>
            <a:r>
              <a:rPr lang="en-US" sz="1100" dirty="0" smtClean="0"/>
              <a:t>Products and Services (5)</a:t>
            </a:r>
          </a:p>
          <a:p>
            <a:pPr lvl="2">
              <a:lnSpc>
                <a:spcPct val="120000"/>
              </a:lnSpc>
              <a:buAutoNum type="arabicPeriod"/>
              <a:defRPr/>
            </a:pPr>
            <a:r>
              <a:rPr lang="en-US" sz="1100" dirty="0" smtClean="0"/>
              <a:t>Partnership Leverage and Linkages(5)</a:t>
            </a:r>
          </a:p>
          <a:p>
            <a:pPr lvl="2">
              <a:lnSpc>
                <a:spcPct val="120000"/>
              </a:lnSpc>
              <a:buAutoNum type="arabicPeriod"/>
              <a:defRPr/>
            </a:pPr>
            <a:r>
              <a:rPr lang="en-US" sz="1100" dirty="0" smtClean="0"/>
              <a:t>Performance Measurement and Metrics (5)</a:t>
            </a:r>
          </a:p>
          <a:p>
            <a:pPr>
              <a:lnSpc>
                <a:spcPct val="120000"/>
              </a:lnSpc>
              <a:buAutoNum type="arabicPeriod"/>
              <a:defRPr/>
            </a:pPr>
            <a:r>
              <a:rPr lang="en-US" sz="1500" b="1" dirty="0" smtClean="0"/>
              <a:t>Qualifications of the Applicant and Program Management (30)</a:t>
            </a:r>
          </a:p>
          <a:p>
            <a:pPr lvl="1">
              <a:lnSpc>
                <a:spcPct val="120000"/>
              </a:lnSpc>
              <a:buAutoNum type="arabicPeriod"/>
              <a:defRPr/>
            </a:pPr>
            <a:r>
              <a:rPr lang="en-US" sz="1500" dirty="0"/>
              <a:t>Key Personnel and Organizational </a:t>
            </a:r>
            <a:r>
              <a:rPr lang="en-US" sz="1500" dirty="0" smtClean="0"/>
              <a:t>Structure (15)</a:t>
            </a:r>
          </a:p>
          <a:p>
            <a:pPr lvl="1">
              <a:lnSpc>
                <a:spcPct val="120000"/>
              </a:lnSpc>
              <a:buAutoNum type="arabicPeriod"/>
              <a:defRPr/>
            </a:pPr>
            <a:r>
              <a:rPr lang="en-US" sz="1500" dirty="0" smtClean="0"/>
              <a:t>Program Management (15)</a:t>
            </a:r>
          </a:p>
          <a:p>
            <a:pPr>
              <a:lnSpc>
                <a:spcPct val="120000"/>
              </a:lnSpc>
              <a:buAutoNum type="arabicPeriod"/>
              <a:defRPr/>
            </a:pPr>
            <a:r>
              <a:rPr lang="en-US" sz="1500" b="1" dirty="0" smtClean="0"/>
              <a:t>Budget Narrative and Financial Plan (30)</a:t>
            </a:r>
          </a:p>
          <a:p>
            <a:pPr lvl="1">
              <a:lnSpc>
                <a:spcPct val="120000"/>
              </a:lnSpc>
              <a:buAutoNum type="arabicPeriod"/>
              <a:defRPr/>
            </a:pPr>
            <a:r>
              <a:rPr lang="en-US" sz="1500" dirty="0" smtClean="0"/>
              <a:t>Plans for Meeting the Award’s Non-Federal Cost Share Requirements (15)</a:t>
            </a:r>
          </a:p>
          <a:p>
            <a:pPr lvl="1">
              <a:lnSpc>
                <a:spcPct val="120000"/>
              </a:lnSpc>
              <a:buAutoNum type="arabicPeriod"/>
              <a:defRPr/>
            </a:pPr>
            <a:r>
              <a:rPr lang="en-US" sz="1500" dirty="0" smtClean="0"/>
              <a:t>Financial Viability (15) </a:t>
            </a:r>
          </a:p>
          <a:p>
            <a:pPr lvl="1">
              <a:lnSpc>
                <a:spcPct val="120000"/>
              </a:lnSpc>
              <a:buAutoNum type="arabicPeriod"/>
              <a:defRPr/>
            </a:pPr>
            <a:endParaRPr lang="en-US" sz="1500" dirty="0" smtClean="0"/>
          </a:p>
          <a:p>
            <a:pPr lvl="1">
              <a:lnSpc>
                <a:spcPct val="120000"/>
              </a:lnSpc>
              <a:buAutoNum type="arabicPeriod"/>
              <a:defRPr/>
            </a:pPr>
            <a:endParaRPr lang="en-US" sz="1500" dirty="0" smtClean="0"/>
          </a:p>
          <a:p>
            <a:pPr marL="0" indent="0">
              <a:lnSpc>
                <a:spcPct val="120000"/>
              </a:lnSpc>
              <a:buNone/>
              <a:defRPr/>
            </a:pPr>
            <a:endParaRPr lang="en-US" sz="1500" dirty="0" smtClean="0"/>
          </a:p>
        </p:txBody>
      </p:sp>
      <p:sp>
        <p:nvSpPr>
          <p:cNvPr id="18437" name="Slide Number Placeholder 4"/>
          <p:cNvSpPr>
            <a:spLocks noGrp="1"/>
          </p:cNvSpPr>
          <p:nvPr>
            <p:ph type="sldNum" sz="quarter" idx="11"/>
          </p:nvPr>
        </p:nvSpPr>
        <p:spPr>
          <a:xfrm>
            <a:off x="3124200" y="6499225"/>
            <a:ext cx="5484962"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19419C06-39ED-46A8-AE63-3BA27377F36C}" type="slidenum">
              <a:rPr lang="en-US" sz="1800" smtClean="0"/>
              <a:pPr algn="r"/>
              <a:t>33</a:t>
            </a:fld>
            <a:endParaRPr lang="en-US" sz="1800" dirty="0" smtClean="0"/>
          </a:p>
        </p:txBody>
      </p:sp>
    </p:spTree>
    <p:extLst>
      <p:ext uri="{BB962C8B-B14F-4D97-AF65-F5344CB8AC3E}">
        <p14:creationId xmlns:p14="http://schemas.microsoft.com/office/powerpoint/2010/main" val="267316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94815"/>
            <a:ext cx="7772400" cy="768159"/>
          </a:xfrm>
        </p:spPr>
        <p:txBody>
          <a:bodyPr>
            <a:noAutofit/>
          </a:bodyPr>
          <a:lstStyle/>
          <a:p>
            <a:pPr>
              <a:defRPr/>
            </a:pPr>
            <a:r>
              <a:rPr lang="en-US" sz="2400" dirty="0" smtClean="0">
                <a:effectLst/>
                <a:latin typeface="Arial Narrow" pitchFamily="34" charset="0"/>
              </a:rPr>
              <a:t/>
            </a:r>
            <a:br>
              <a:rPr lang="en-US" sz="2400" dirty="0" smtClean="0">
                <a:effectLst/>
                <a:latin typeface="Arial Narrow" pitchFamily="34" charset="0"/>
              </a:rPr>
            </a:br>
            <a:r>
              <a:rPr lang="en-US" sz="2400" b="1" dirty="0">
                <a:latin typeface="Arial Narrow" pitchFamily="34" charset="0"/>
              </a:rPr>
              <a:t>Review </a:t>
            </a:r>
            <a:r>
              <a:rPr lang="en-US" sz="2400" b="1" dirty="0" smtClean="0">
                <a:latin typeface="Arial Narrow" pitchFamily="34" charset="0"/>
              </a:rPr>
              <a:t>Criteria #1- Project Narrative (Marketing Understanding, Center Strategy and Business Model):</a:t>
            </a:r>
            <a:r>
              <a:rPr lang="en-US" sz="2400" dirty="0" smtClean="0">
                <a:latin typeface="Arial Narrow" pitchFamily="34" charset="0"/>
              </a:rPr>
              <a:t/>
            </a:r>
            <a:br>
              <a:rPr lang="en-US" sz="2400" dirty="0" smtClean="0">
                <a:latin typeface="Arial Narrow" pitchFamily="34" charset="0"/>
              </a:rPr>
            </a:br>
            <a:endParaRPr lang="en-US" sz="1400" dirty="0">
              <a:effectLst/>
              <a:latin typeface="Arial Narrow" pitchFamily="34" charset="0"/>
            </a:endParaRPr>
          </a:p>
        </p:txBody>
      </p:sp>
      <p:sp>
        <p:nvSpPr>
          <p:cNvPr id="3" name="Content Placeholder 2"/>
          <p:cNvSpPr>
            <a:spLocks noGrp="1"/>
          </p:cNvSpPr>
          <p:nvPr>
            <p:ph idx="1"/>
          </p:nvPr>
        </p:nvSpPr>
        <p:spPr>
          <a:xfrm>
            <a:off x="793630" y="1539240"/>
            <a:ext cx="7369295" cy="4747260"/>
          </a:xfrm>
        </p:spPr>
        <p:txBody>
          <a:bodyPr wrap="square">
            <a:noAutofit/>
          </a:bodyPr>
          <a:lstStyle/>
          <a:p>
            <a:pPr marL="0" lvl="0" indent="0">
              <a:lnSpc>
                <a:spcPct val="120000"/>
              </a:lnSpc>
              <a:buNone/>
              <a:defRPr/>
            </a:pPr>
            <a:r>
              <a:rPr lang="en-US" sz="1400" b="1" dirty="0">
                <a:solidFill>
                  <a:prstClr val="black"/>
                </a:solidFill>
              </a:rPr>
              <a:t>(Review Criteria #1 – </a:t>
            </a:r>
            <a:r>
              <a:rPr lang="en-US" sz="1400" b="1" dirty="0" smtClean="0">
                <a:solidFill>
                  <a:prstClr val="black"/>
                </a:solidFill>
              </a:rPr>
              <a:t>Executive Summary and Project </a:t>
            </a:r>
            <a:r>
              <a:rPr lang="en-US" sz="1400" b="1" dirty="0">
                <a:solidFill>
                  <a:prstClr val="black"/>
                </a:solidFill>
              </a:rPr>
              <a:t>Narrative)</a:t>
            </a:r>
          </a:p>
          <a:p>
            <a:pPr marL="228600" lvl="0" indent="-228600">
              <a:lnSpc>
                <a:spcPct val="120000"/>
              </a:lnSpc>
              <a:buFont typeface="+mj-lt"/>
              <a:buAutoNum type="alphaLcPeriod"/>
              <a:defRPr/>
            </a:pPr>
            <a:r>
              <a:rPr lang="en-US" sz="1400" b="1" dirty="0"/>
              <a:t>Executive Summary and Project Narrative. (40 points)  </a:t>
            </a:r>
            <a:r>
              <a:rPr lang="en-US" sz="1200" dirty="0"/>
              <a:t>NIST/MEP will evaluate</a:t>
            </a:r>
            <a:r>
              <a:rPr lang="en-US" sz="1200" b="1" dirty="0"/>
              <a:t> </a:t>
            </a:r>
            <a:r>
              <a:rPr lang="en-US" sz="1200" dirty="0"/>
              <a:t>the extent to which the applicant’s Executive Summary and Project Narrative demonstrate how the applicant will efficiently and effectively establish an MEP Center and provide manufacturing extension services to primarily small and medium-sized manufacturers in the applicable State-wide geographical service area identified in Section II.2. of </a:t>
            </a:r>
            <a:r>
              <a:rPr lang="en-US" sz="1200" dirty="0" smtClean="0"/>
              <a:t>the </a:t>
            </a:r>
            <a:r>
              <a:rPr lang="en-US" sz="1200" dirty="0"/>
              <a:t>FFO.  Reviewers will consider the following topics when evaluating the Executive Summary and Project Narrative</a:t>
            </a:r>
            <a:r>
              <a:rPr lang="en-US" sz="1200" dirty="0" smtClean="0"/>
              <a:t>:</a:t>
            </a:r>
          </a:p>
          <a:p>
            <a:pPr marL="228600" lvl="0" indent="-228600">
              <a:lnSpc>
                <a:spcPct val="120000"/>
              </a:lnSpc>
              <a:buFont typeface="+mj-lt"/>
              <a:buAutoNum type="alphaLcPeriod"/>
              <a:defRPr/>
            </a:pPr>
            <a:endParaRPr lang="en-US" sz="1200" dirty="0" smtClean="0"/>
          </a:p>
          <a:p>
            <a:pPr marL="685800" lvl="0" indent="-285750">
              <a:buAutoNum type="romanLcPeriod"/>
            </a:pPr>
            <a:r>
              <a:rPr lang="en-US" sz="1200" b="1" dirty="0" smtClean="0"/>
              <a:t>Market </a:t>
            </a:r>
            <a:r>
              <a:rPr lang="en-US" sz="1200" b="1" dirty="0"/>
              <a:t>Understanding (10 points).  </a:t>
            </a:r>
            <a:r>
              <a:rPr lang="en-US" sz="1200" dirty="0"/>
              <a:t>Reviewers will assess the strategy proposed for the Center to define the target market, understand </a:t>
            </a:r>
            <a:r>
              <a:rPr lang="en-US" sz="1200" dirty="0" smtClean="0"/>
              <a:t>the </a:t>
            </a:r>
            <a:r>
              <a:rPr lang="en-US" sz="1200" dirty="0"/>
              <a:t>needs of manufacturers, with an emphasis on the small and medium-sized manufacturers, and to deliver appropriate services to meet </a:t>
            </a:r>
            <a:r>
              <a:rPr lang="en-US" sz="1200" dirty="0" smtClean="0"/>
              <a:t> identified </a:t>
            </a:r>
            <a:r>
              <a:rPr lang="en-US" sz="1200" dirty="0"/>
              <a:t>needs. The following sub-topics will be evaluated and given equal weight</a:t>
            </a:r>
            <a:r>
              <a:rPr lang="en-US" sz="1200" dirty="0" smtClean="0"/>
              <a:t>:</a:t>
            </a:r>
          </a:p>
          <a:p>
            <a:pPr marL="742950" lvl="0" indent="228600">
              <a:buNone/>
            </a:pPr>
            <a:r>
              <a:rPr lang="en-US" sz="1200" dirty="0" smtClean="0"/>
              <a:t/>
            </a:r>
            <a:br>
              <a:rPr lang="en-US" sz="1200" dirty="0" smtClean="0"/>
            </a:br>
            <a:r>
              <a:rPr lang="en-US" sz="1200" dirty="0" smtClean="0"/>
              <a:t>1.	</a:t>
            </a:r>
            <a:r>
              <a:rPr lang="en-US" sz="1200" b="1" dirty="0" smtClean="0"/>
              <a:t>Market </a:t>
            </a:r>
            <a:r>
              <a:rPr lang="en-US" sz="1200" b="1" dirty="0"/>
              <a:t>Segmentation.</a:t>
            </a:r>
            <a:r>
              <a:rPr lang="en-US" sz="1200" dirty="0"/>
              <a:t>  Reviewers will assess the extent to which the applicant understands the market of potential customers </a:t>
            </a:r>
            <a:r>
              <a:rPr lang="en-US" sz="1200" dirty="0" smtClean="0"/>
              <a:t>and </a:t>
            </a:r>
            <a:r>
              <a:rPr lang="en-US" sz="1200" dirty="0"/>
              <a:t>the varying needs of different market segments.  In addition to the core MEP segment of established small and medium-sized </a:t>
            </a:r>
            <a:r>
              <a:rPr lang="en-US" sz="1200" dirty="0" smtClean="0"/>
              <a:t>manufacturers </a:t>
            </a:r>
            <a:r>
              <a:rPr lang="en-US" sz="1200" dirty="0"/>
              <a:t>with 25-250 employees, reviewers will assess the applicant’s understanding as described in the proposal of </a:t>
            </a:r>
            <a:r>
              <a:rPr lang="en-US" sz="1200" dirty="0" smtClean="0"/>
              <a:t>non-traditional </a:t>
            </a:r>
            <a:r>
              <a:rPr lang="en-US" sz="1200" dirty="0"/>
              <a:t>MEP customers such as rural, emerging, very small, or underserved manufacturers.  Reviewers will evaluate the extent </a:t>
            </a:r>
            <a:r>
              <a:rPr lang="en-US" sz="1200" dirty="0" smtClean="0"/>
              <a:t>to </a:t>
            </a:r>
            <a:r>
              <a:rPr lang="en-US" sz="1200" dirty="0"/>
              <a:t>which applicants:</a:t>
            </a:r>
          </a:p>
          <a:p>
            <a:pPr lvl="3"/>
            <a:r>
              <a:rPr lang="en-US" sz="1200" dirty="0"/>
              <a:t>delineate target service regions and manufacturers;</a:t>
            </a:r>
          </a:p>
          <a:p>
            <a:pPr lvl="3"/>
            <a:r>
              <a:rPr lang="en-US" sz="1200" dirty="0"/>
              <a:t>make use of appropriate quantitative and qualitative data sources and market intelligence to support proposed strategies and approaches to defining and segmenting the market; and</a:t>
            </a:r>
          </a:p>
          <a:p>
            <a:pPr lvl="3"/>
            <a:r>
              <a:rPr lang="en-US" sz="1200" dirty="0"/>
              <a:t>align priority industries and regions with other State and regional priorities and investments.</a:t>
            </a:r>
          </a:p>
          <a:p>
            <a:pPr marL="0" indent="0">
              <a:buNone/>
            </a:pPr>
            <a:r>
              <a:rPr lang="en-US" sz="1200" dirty="0"/>
              <a:t> </a:t>
            </a:r>
          </a:p>
        </p:txBody>
      </p:sp>
      <p:sp>
        <p:nvSpPr>
          <p:cNvPr id="18437" name="Slide Number Placeholder 4"/>
          <p:cNvSpPr>
            <a:spLocks noGrp="1"/>
          </p:cNvSpPr>
          <p:nvPr>
            <p:ph type="sldNum" sz="quarter" idx="11"/>
          </p:nvPr>
        </p:nvSpPr>
        <p:spPr>
          <a:xfrm>
            <a:off x="3124199" y="6499225"/>
            <a:ext cx="5467709"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19419C06-39ED-46A8-AE63-3BA27377F36C}" type="slidenum">
              <a:rPr lang="en-US" sz="1800" smtClean="0"/>
              <a:pPr algn="r"/>
              <a:t>34</a:t>
            </a:fld>
            <a:endParaRPr lang="en-US" sz="1800" dirty="0" smtClean="0"/>
          </a:p>
        </p:txBody>
      </p:sp>
    </p:spTree>
    <p:extLst>
      <p:ext uri="{BB962C8B-B14F-4D97-AF65-F5344CB8AC3E}">
        <p14:creationId xmlns:p14="http://schemas.microsoft.com/office/powerpoint/2010/main" val="18012490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94815"/>
            <a:ext cx="7772400" cy="768159"/>
          </a:xfrm>
        </p:spPr>
        <p:txBody>
          <a:bodyPr>
            <a:noAutofit/>
          </a:bodyPr>
          <a:lstStyle/>
          <a:p>
            <a:pPr>
              <a:defRPr/>
            </a:pPr>
            <a:r>
              <a:rPr lang="en-US" sz="2400" dirty="0" smtClean="0">
                <a:effectLst/>
                <a:latin typeface="Arial Narrow" pitchFamily="34" charset="0"/>
              </a:rPr>
              <a:t/>
            </a:r>
            <a:br>
              <a:rPr lang="en-US" sz="2400" dirty="0" smtClean="0">
                <a:effectLst/>
                <a:latin typeface="Arial Narrow" pitchFamily="34" charset="0"/>
              </a:rPr>
            </a:br>
            <a:r>
              <a:rPr lang="en-US" sz="2400" b="1" dirty="0">
                <a:latin typeface="Arial Narrow" pitchFamily="34" charset="0"/>
              </a:rPr>
              <a:t>Review </a:t>
            </a:r>
            <a:r>
              <a:rPr lang="en-US" sz="2400" b="1" dirty="0" smtClean="0">
                <a:latin typeface="Arial Narrow" pitchFamily="34" charset="0"/>
              </a:rPr>
              <a:t>Criteria #1- Project Narrative (Marketing Understanding, Center Strategy and Business Model):</a:t>
            </a:r>
            <a:r>
              <a:rPr lang="en-US" sz="2400" dirty="0" smtClean="0">
                <a:latin typeface="Arial Narrow" pitchFamily="34" charset="0"/>
              </a:rPr>
              <a:t/>
            </a:r>
            <a:br>
              <a:rPr lang="en-US" sz="2400" dirty="0" smtClean="0">
                <a:latin typeface="Arial Narrow" pitchFamily="34" charset="0"/>
              </a:rPr>
            </a:br>
            <a:endParaRPr lang="en-US" sz="1400" dirty="0">
              <a:effectLst/>
              <a:latin typeface="Arial Narrow" pitchFamily="34" charset="0"/>
            </a:endParaRPr>
          </a:p>
        </p:txBody>
      </p:sp>
      <p:sp>
        <p:nvSpPr>
          <p:cNvPr id="3" name="Content Placeholder 2"/>
          <p:cNvSpPr>
            <a:spLocks noGrp="1"/>
          </p:cNvSpPr>
          <p:nvPr>
            <p:ph idx="1"/>
          </p:nvPr>
        </p:nvSpPr>
        <p:spPr>
          <a:xfrm>
            <a:off x="793630" y="1733550"/>
            <a:ext cx="7350245" cy="4552950"/>
          </a:xfrm>
        </p:spPr>
        <p:txBody>
          <a:bodyPr wrap="square">
            <a:noAutofit/>
          </a:bodyPr>
          <a:lstStyle/>
          <a:p>
            <a:pPr marL="628650" lvl="1" indent="-228600">
              <a:buFont typeface="+mj-lt"/>
              <a:buAutoNum type="arabicPeriod" startAt="2"/>
            </a:pPr>
            <a:r>
              <a:rPr lang="en-US" sz="1200" b="1" dirty="0"/>
              <a:t>Needs Identification and Service Offerings.  </a:t>
            </a:r>
            <a:r>
              <a:rPr lang="en-US" sz="1200" dirty="0"/>
              <a:t>Reviewers will assess the extent to which the applicant addresses the capabilities to provide services for both top line growth and bottom line improvement through</a:t>
            </a:r>
            <a:r>
              <a:rPr lang="en-US" sz="1200" dirty="0" smtClean="0"/>
              <a:t>:</a:t>
            </a:r>
          </a:p>
          <a:p>
            <a:pPr marL="0" lvl="0" indent="0">
              <a:buNone/>
            </a:pPr>
            <a:endParaRPr lang="en-US" sz="1400" dirty="0"/>
          </a:p>
          <a:p>
            <a:pPr lvl="2"/>
            <a:r>
              <a:rPr lang="en-US" sz="1200" dirty="0"/>
              <a:t>serving the State’s manufacturing base, industry types, and technology requirements;</a:t>
            </a:r>
          </a:p>
          <a:p>
            <a:pPr lvl="2"/>
            <a:r>
              <a:rPr lang="en-US" sz="1200" dirty="0"/>
              <a:t>leveraging new manufacturing technology, techniques, and processes usable by small and medium-sized manufacturers;</a:t>
            </a:r>
          </a:p>
          <a:p>
            <a:pPr lvl="2"/>
            <a:r>
              <a:rPr lang="en-US" sz="1200" dirty="0"/>
              <a:t>meeting existing and emerging needs of State manufacturers; </a:t>
            </a:r>
          </a:p>
          <a:p>
            <a:pPr lvl="2"/>
            <a:r>
              <a:rPr lang="en-US" sz="1200" dirty="0"/>
              <a:t>making use of multiple sources of qualitative and quantitative information to determine manufacturers’ needs and how best to address them;</a:t>
            </a:r>
          </a:p>
          <a:p>
            <a:pPr lvl="2"/>
            <a:r>
              <a:rPr lang="en-US" sz="1200" dirty="0"/>
              <a:t>making use of resources, tools and services appropriate for the targeted small and medium-sized manufacturers to meet identified needs of the State;</a:t>
            </a:r>
          </a:p>
          <a:p>
            <a:pPr lvl="2"/>
            <a:r>
              <a:rPr lang="en-US" sz="1200" dirty="0"/>
              <a:t>incorporating a range of complementary service providers and partners to deliver broad expertise and maximum value to manufacturing clients; and</a:t>
            </a:r>
          </a:p>
          <a:p>
            <a:pPr lvl="2"/>
            <a:r>
              <a:rPr lang="en-US" sz="1200" dirty="0"/>
              <a:t>describing plans to provide services to very small, rural, emergent, or underserved small and medium-sized manufacturers.</a:t>
            </a:r>
          </a:p>
          <a:p>
            <a:pPr marL="400050" lvl="1" indent="0">
              <a:lnSpc>
                <a:spcPct val="120000"/>
              </a:lnSpc>
              <a:buNone/>
              <a:defRPr/>
            </a:pPr>
            <a:endParaRPr lang="en-US" sz="1400" dirty="0"/>
          </a:p>
          <a:p>
            <a:pPr marL="0" indent="0">
              <a:buNone/>
            </a:pPr>
            <a:endParaRPr lang="en-US" sz="1400" dirty="0">
              <a:solidFill>
                <a:prstClr val="black"/>
              </a:solidFill>
            </a:endParaRPr>
          </a:p>
          <a:p>
            <a:pPr marL="280988" lvl="1" indent="0">
              <a:lnSpc>
                <a:spcPct val="120000"/>
              </a:lnSpc>
              <a:buNone/>
              <a:defRPr/>
            </a:pPr>
            <a:endParaRPr lang="en-US" sz="1400" dirty="0">
              <a:solidFill>
                <a:prstClr val="black"/>
              </a:solidFill>
            </a:endParaRPr>
          </a:p>
          <a:p>
            <a:pPr marL="280988" lvl="1" indent="0">
              <a:lnSpc>
                <a:spcPct val="120000"/>
              </a:lnSpc>
              <a:buNone/>
              <a:defRPr/>
            </a:pPr>
            <a:endParaRPr lang="en-US" sz="1400" dirty="0">
              <a:solidFill>
                <a:prstClr val="black"/>
              </a:solidFill>
            </a:endParaRPr>
          </a:p>
        </p:txBody>
      </p:sp>
      <p:sp>
        <p:nvSpPr>
          <p:cNvPr id="18437" name="Slide Number Placeholder 4"/>
          <p:cNvSpPr>
            <a:spLocks noGrp="1"/>
          </p:cNvSpPr>
          <p:nvPr>
            <p:ph type="sldNum" sz="quarter" idx="11"/>
          </p:nvPr>
        </p:nvSpPr>
        <p:spPr>
          <a:xfrm>
            <a:off x="3124199" y="6499225"/>
            <a:ext cx="5467709"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19419C06-39ED-46A8-AE63-3BA27377F36C}" type="slidenum">
              <a:rPr lang="en-US" sz="1800" smtClean="0"/>
              <a:pPr algn="r"/>
              <a:t>35</a:t>
            </a:fld>
            <a:endParaRPr lang="en-US" sz="1800" dirty="0" smtClean="0"/>
          </a:p>
        </p:txBody>
      </p:sp>
    </p:spTree>
    <p:extLst>
      <p:ext uri="{BB962C8B-B14F-4D97-AF65-F5344CB8AC3E}">
        <p14:creationId xmlns:p14="http://schemas.microsoft.com/office/powerpoint/2010/main" val="18012490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94815"/>
            <a:ext cx="7772400" cy="355107"/>
          </a:xfrm>
        </p:spPr>
        <p:txBody>
          <a:bodyPr>
            <a:normAutofit fontScale="90000"/>
          </a:bodyPr>
          <a:lstStyle/>
          <a:p>
            <a:pPr>
              <a:defRPr/>
            </a:pPr>
            <a:r>
              <a:rPr lang="en-US" sz="2800" dirty="0" smtClean="0">
                <a:effectLst/>
                <a:latin typeface="Arial Narrow" pitchFamily="34" charset="0"/>
              </a:rPr>
              <a:t/>
            </a:r>
            <a:br>
              <a:rPr lang="en-US" sz="2800" dirty="0" smtClean="0">
                <a:effectLst/>
                <a:latin typeface="Arial Narrow" pitchFamily="34" charset="0"/>
              </a:rPr>
            </a:br>
            <a:r>
              <a:rPr lang="en-US" sz="2800" b="1" dirty="0">
                <a:latin typeface="Arial Narrow" pitchFamily="34" charset="0"/>
              </a:rPr>
              <a:t>Review </a:t>
            </a:r>
            <a:r>
              <a:rPr lang="en-US" sz="2800" b="1" dirty="0" smtClean="0">
                <a:latin typeface="Arial Narrow" pitchFamily="34" charset="0"/>
              </a:rPr>
              <a:t>Criteria #1 continued:</a:t>
            </a:r>
            <a:r>
              <a:rPr lang="en-US" sz="2800" dirty="0" smtClean="0">
                <a:latin typeface="Arial Narrow" pitchFamily="34" charset="0"/>
              </a:rPr>
              <a:t/>
            </a:r>
            <a:br>
              <a:rPr lang="en-US" sz="2800" dirty="0" smtClean="0">
                <a:latin typeface="Arial Narrow" pitchFamily="34" charset="0"/>
              </a:rPr>
            </a:br>
            <a:endParaRPr lang="en-US" sz="1800" dirty="0">
              <a:effectLst/>
              <a:latin typeface="Arial Narrow" pitchFamily="34" charset="0"/>
            </a:endParaRPr>
          </a:p>
        </p:txBody>
      </p:sp>
      <p:sp>
        <p:nvSpPr>
          <p:cNvPr id="3" name="Content Placeholder 2"/>
          <p:cNvSpPr>
            <a:spLocks noGrp="1"/>
          </p:cNvSpPr>
          <p:nvPr>
            <p:ph idx="1"/>
          </p:nvPr>
        </p:nvSpPr>
        <p:spPr>
          <a:xfrm>
            <a:off x="998219" y="1539240"/>
            <a:ext cx="7202805" cy="4747260"/>
          </a:xfrm>
        </p:spPr>
        <p:txBody>
          <a:bodyPr wrap="square">
            <a:noAutofit/>
          </a:bodyPr>
          <a:lstStyle/>
          <a:p>
            <a:pPr marL="228600" indent="-228600">
              <a:buFont typeface="+mj-lt"/>
              <a:buAutoNum type="romanLcPeriod" startAt="2"/>
            </a:pPr>
            <a:r>
              <a:rPr lang="en-US" sz="1400" b="1" u="sng" dirty="0" smtClean="0"/>
              <a:t>Center Strategy (10). </a:t>
            </a:r>
            <a:r>
              <a:rPr lang="en-US" sz="1400" dirty="0"/>
              <a:t>Reviewers will assess the applicant’s strategy proposed for the Center to deliver services that meet manufacturers’ needs and generate impact.  Reviewers will assess the extent to which the applicant:</a:t>
            </a:r>
            <a:r>
              <a:rPr lang="en-US" sz="1400" dirty="0" smtClean="0"/>
              <a:t> </a:t>
            </a:r>
          </a:p>
          <a:p>
            <a:pPr marL="165100" lvl="1" indent="0">
              <a:buNone/>
            </a:pPr>
            <a:endParaRPr lang="en-US" sz="1200" dirty="0"/>
          </a:p>
          <a:p>
            <a:pPr lvl="2"/>
            <a:r>
              <a:rPr lang="en-US" sz="1200" dirty="0"/>
              <a:t>incorporates the market analysis described in the criterion V.1.a.i.(1). above to inform strategies, products and services; </a:t>
            </a:r>
          </a:p>
          <a:p>
            <a:pPr lvl="2"/>
            <a:r>
              <a:rPr lang="en-US" sz="1200" dirty="0"/>
              <a:t>defines a strategy for delivering services that balances market penetration with impact and revenue generation, addressing the needs of manufacturers, with an emphasis on the small and medium-sized manufacturers;</a:t>
            </a:r>
          </a:p>
          <a:p>
            <a:pPr lvl="2"/>
            <a:r>
              <a:rPr lang="en-US" sz="1200" dirty="0"/>
              <a:t>defines the State ecosystem in which the Center will operate, including universities, community colleges, technology-based economic developers, and others; and</a:t>
            </a:r>
          </a:p>
          <a:p>
            <a:pPr lvl="2"/>
            <a:r>
              <a:rPr lang="en-US" sz="1200" dirty="0"/>
              <a:t>supports achievements of the MEP mission and objectives while also satisfying the interests of other stakeholders, investors, and partners</a:t>
            </a:r>
            <a:r>
              <a:rPr lang="en-US" sz="1200" dirty="0" smtClean="0"/>
              <a:t>.</a:t>
            </a:r>
          </a:p>
          <a:p>
            <a:pPr marL="914400" lvl="2" indent="0">
              <a:buNone/>
            </a:pPr>
            <a:endParaRPr lang="en-US" sz="1200" dirty="0" smtClean="0"/>
          </a:p>
          <a:p>
            <a:pPr marL="228600" lvl="1" indent="-228600">
              <a:buNone/>
            </a:pPr>
            <a:r>
              <a:rPr lang="en-US" sz="1200" b="1" dirty="0"/>
              <a:t>iii.</a:t>
            </a:r>
            <a:r>
              <a:rPr lang="en-US" sz="1200" dirty="0"/>
              <a:t>	</a:t>
            </a:r>
            <a:r>
              <a:rPr lang="en-US" sz="1200" b="1" u="sng" dirty="0"/>
              <a:t>Business Model (20). </a:t>
            </a:r>
            <a:r>
              <a:rPr lang="en-US" sz="1200" b="1" u="sng" dirty="0" smtClean="0"/>
              <a:t> </a:t>
            </a:r>
            <a:r>
              <a:rPr lang="en-US" sz="1200" dirty="0" smtClean="0"/>
              <a:t>Reviewers will assess the proposed business model of the Center and its ability to execute the strategy proposed in criterion (ii) based on the market understanding described in Section V.1.a.i. above. The following sub-topics will be evaluated:  </a:t>
            </a:r>
            <a:endParaRPr lang="en-US" sz="1200" dirty="0"/>
          </a:p>
          <a:p>
            <a:pPr marL="288925" lvl="1" indent="-288925">
              <a:buFont typeface="+mj-lt"/>
              <a:buAutoNum type="romanLcPeriod" startAt="2"/>
            </a:pPr>
            <a:endParaRPr lang="en-US" sz="1200" dirty="0"/>
          </a:p>
          <a:p>
            <a:pPr marL="628650" lvl="1" indent="-228600">
              <a:buNone/>
            </a:pPr>
            <a:r>
              <a:rPr lang="en-US" sz="1200" dirty="0"/>
              <a:t>(</a:t>
            </a:r>
            <a:r>
              <a:rPr lang="en-US" sz="1200" dirty="0" smtClean="0"/>
              <a:t>1)	</a:t>
            </a:r>
            <a:r>
              <a:rPr lang="en-US" sz="1200" b="1" dirty="0" smtClean="0"/>
              <a:t>Approach </a:t>
            </a:r>
            <a:r>
              <a:rPr lang="en-US" sz="1200" b="1" dirty="0"/>
              <a:t>to the Market</a:t>
            </a:r>
            <a:r>
              <a:rPr lang="en-US" sz="1200" dirty="0"/>
              <a:t>.  Reviewers will assess the extent to which the proposed Center:</a:t>
            </a:r>
          </a:p>
          <a:p>
            <a:pPr lvl="2"/>
            <a:r>
              <a:rPr lang="en-US" sz="1200" dirty="0"/>
              <a:t>will reach State manufacturers;</a:t>
            </a:r>
          </a:p>
          <a:p>
            <a:pPr lvl="2"/>
            <a:r>
              <a:rPr lang="en-US" sz="1200" dirty="0"/>
              <a:t>optimizes the use of delivery methods (direct delivery, third party, account management); and</a:t>
            </a:r>
          </a:p>
          <a:p>
            <a:pPr lvl="2"/>
            <a:r>
              <a:rPr lang="en-US" sz="1200" dirty="0"/>
              <a:t>facilitates the engagement of manufacturers’ leadership in strategic discussions related to new technologies, new products, and new markets.</a:t>
            </a:r>
          </a:p>
          <a:p>
            <a:pPr marL="688975" lvl="3" indent="0">
              <a:buNone/>
            </a:pPr>
            <a:r>
              <a:rPr lang="en-US" sz="1200" dirty="0" smtClean="0"/>
              <a:t>.</a:t>
            </a:r>
            <a:endParaRPr lang="en-US" sz="1200" dirty="0"/>
          </a:p>
          <a:p>
            <a:pPr lvl="2"/>
            <a:endParaRPr lang="en-US" sz="1200" dirty="0"/>
          </a:p>
        </p:txBody>
      </p:sp>
      <p:sp>
        <p:nvSpPr>
          <p:cNvPr id="18437" name="Slide Number Placeholder 4"/>
          <p:cNvSpPr>
            <a:spLocks noGrp="1"/>
          </p:cNvSpPr>
          <p:nvPr>
            <p:ph type="sldNum" sz="quarter" idx="11"/>
          </p:nvPr>
        </p:nvSpPr>
        <p:spPr>
          <a:xfrm>
            <a:off x="3124199" y="6499225"/>
            <a:ext cx="5467709"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19419C06-39ED-46A8-AE63-3BA27377F36C}" type="slidenum">
              <a:rPr lang="en-US" sz="1800" smtClean="0"/>
              <a:pPr algn="r"/>
              <a:t>36</a:t>
            </a:fld>
            <a:endParaRPr lang="en-US" sz="1800" dirty="0" smtClean="0"/>
          </a:p>
        </p:txBody>
      </p:sp>
    </p:spTree>
    <p:extLst>
      <p:ext uri="{BB962C8B-B14F-4D97-AF65-F5344CB8AC3E}">
        <p14:creationId xmlns:p14="http://schemas.microsoft.com/office/powerpoint/2010/main" val="7958016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94815"/>
            <a:ext cx="7772400" cy="355107"/>
          </a:xfrm>
        </p:spPr>
        <p:txBody>
          <a:bodyPr>
            <a:normAutofit fontScale="90000"/>
          </a:bodyPr>
          <a:lstStyle/>
          <a:p>
            <a:pPr>
              <a:defRPr/>
            </a:pPr>
            <a:r>
              <a:rPr lang="en-US" sz="2800" dirty="0" smtClean="0">
                <a:effectLst/>
                <a:latin typeface="Arial Narrow" pitchFamily="34" charset="0"/>
              </a:rPr>
              <a:t/>
            </a:r>
            <a:br>
              <a:rPr lang="en-US" sz="2800" dirty="0" smtClean="0">
                <a:effectLst/>
                <a:latin typeface="Arial Narrow" pitchFamily="34" charset="0"/>
              </a:rPr>
            </a:br>
            <a:r>
              <a:rPr lang="en-US" sz="2800" b="1" dirty="0">
                <a:latin typeface="Arial Narrow" pitchFamily="34" charset="0"/>
              </a:rPr>
              <a:t>Review </a:t>
            </a:r>
            <a:r>
              <a:rPr lang="en-US" sz="2800" b="1" dirty="0" smtClean="0">
                <a:latin typeface="Arial Narrow" pitchFamily="34" charset="0"/>
              </a:rPr>
              <a:t>Criteria #1 continued:</a:t>
            </a:r>
            <a:r>
              <a:rPr lang="en-US" sz="2800" dirty="0" smtClean="0">
                <a:latin typeface="Arial Narrow" pitchFamily="34" charset="0"/>
              </a:rPr>
              <a:t/>
            </a:r>
            <a:br>
              <a:rPr lang="en-US" sz="2800" dirty="0" smtClean="0">
                <a:latin typeface="Arial Narrow" pitchFamily="34" charset="0"/>
              </a:rPr>
            </a:br>
            <a:endParaRPr lang="en-US" sz="1800" dirty="0">
              <a:effectLst/>
              <a:latin typeface="Arial Narrow" pitchFamily="34" charset="0"/>
            </a:endParaRPr>
          </a:p>
        </p:txBody>
      </p:sp>
      <p:sp>
        <p:nvSpPr>
          <p:cNvPr id="3" name="Content Placeholder 2"/>
          <p:cNvSpPr>
            <a:spLocks noGrp="1"/>
          </p:cNvSpPr>
          <p:nvPr>
            <p:ph idx="1"/>
          </p:nvPr>
        </p:nvSpPr>
        <p:spPr>
          <a:xfrm>
            <a:off x="998220" y="1295400"/>
            <a:ext cx="7136130" cy="4981575"/>
          </a:xfrm>
        </p:spPr>
        <p:txBody>
          <a:bodyPr wrap="square">
            <a:noAutofit/>
          </a:bodyPr>
          <a:lstStyle/>
          <a:p>
            <a:pPr marL="631825" lvl="1" indent="-228600">
              <a:buAutoNum type="arabicParenBoth" startAt="2"/>
            </a:pPr>
            <a:r>
              <a:rPr lang="en-US" sz="1200" b="1" dirty="0" smtClean="0"/>
              <a:t>Products </a:t>
            </a:r>
            <a:r>
              <a:rPr lang="en-US" sz="1200" b="1" dirty="0"/>
              <a:t>and Services. </a:t>
            </a:r>
            <a:r>
              <a:rPr lang="en-US" sz="1200" b="1" dirty="0" smtClean="0"/>
              <a:t>  </a:t>
            </a:r>
            <a:r>
              <a:rPr lang="en-US" sz="1200" dirty="0" smtClean="0">
                <a:ea typeface="Times New Roman"/>
              </a:rPr>
              <a:t>Reviewers </a:t>
            </a:r>
            <a:r>
              <a:rPr lang="en-US" sz="1200" dirty="0">
                <a:ea typeface="Times New Roman"/>
              </a:rPr>
              <a:t>will assess the extent to which the proposed Center will</a:t>
            </a:r>
            <a:r>
              <a:rPr lang="en-US" sz="1200" dirty="0" smtClean="0">
                <a:ea typeface="Times New Roman"/>
              </a:rPr>
              <a:t>:</a:t>
            </a:r>
          </a:p>
          <a:p>
            <a:pPr marL="631825" lvl="1" indent="-228600">
              <a:buAutoNum type="arabicParenBoth" startAt="2"/>
            </a:pPr>
            <a:endParaRPr lang="en-US" sz="1200" dirty="0" smtClean="0">
              <a:ea typeface="Times New Roman"/>
            </a:endParaRPr>
          </a:p>
          <a:p>
            <a:pPr lvl="2"/>
            <a:r>
              <a:rPr lang="en-US" sz="1200" dirty="0"/>
              <a:t>engage expertise both from within the Center and from </a:t>
            </a:r>
            <a:r>
              <a:rPr lang="en-US" sz="1200" dirty="0" err="1"/>
              <a:t>subrecipients</a:t>
            </a:r>
            <a:r>
              <a:rPr lang="en-US" sz="1200" dirty="0"/>
              <a:t>, contractors and strategic partners to make available a wide range of experts and services to manufacturers;</a:t>
            </a:r>
          </a:p>
          <a:p>
            <a:pPr lvl="2"/>
            <a:r>
              <a:rPr lang="en-US" sz="1200" dirty="0"/>
              <a:t>deliver services to small and medium-sized manufacturers to encourage adoption of new technologies, development of new products, and sales of products in new markets;</a:t>
            </a:r>
          </a:p>
          <a:p>
            <a:pPr lvl="2"/>
            <a:r>
              <a:rPr lang="en-US" sz="1200" dirty="0"/>
              <a:t>balance delivering process improvement services with services that will transform and grow manufacturers; </a:t>
            </a:r>
          </a:p>
          <a:p>
            <a:pPr lvl="2"/>
            <a:r>
              <a:rPr lang="en-US" sz="1200" dirty="0"/>
              <a:t>deliver manufacturing technology and mechanisms for accelerating the adoption of technologies for both process improvement and new product adoption to small and medium-sized manufacturers ; and</a:t>
            </a:r>
          </a:p>
          <a:p>
            <a:pPr lvl="2"/>
            <a:r>
              <a:rPr lang="en-US" sz="1200" dirty="0"/>
              <a:t>support a job-driven training agenda with manufacturing clients, including: (a) working with manufacturers to determine local or regional hiring needs; (b) coordinating with workforce partners and others to leverage training resources; (c) using data to inform program offerings; (d) promoting on-the-job training through clients and partners; (e) promoting a continuum  of education and training leading to credential attainment and career advancement; and (f) measuring employment outcomes and taking action to improve</a:t>
            </a:r>
            <a:r>
              <a:rPr lang="en-US" sz="1200" dirty="0" smtClean="0"/>
              <a:t>.</a:t>
            </a:r>
          </a:p>
          <a:p>
            <a:pPr marL="914400" lvl="2" indent="0">
              <a:buNone/>
            </a:pPr>
            <a:endParaRPr lang="en-US" sz="1200" dirty="0"/>
          </a:p>
          <a:p>
            <a:pPr marL="631825" lvl="1" indent="-228600">
              <a:buAutoNum type="arabicParenBoth" startAt="3"/>
            </a:pPr>
            <a:r>
              <a:rPr lang="en-US" sz="1200" b="1" dirty="0" smtClean="0"/>
              <a:t>Partnership </a:t>
            </a:r>
            <a:r>
              <a:rPr lang="en-US" sz="1200" b="1" dirty="0"/>
              <a:t>Leverage and Linkages. </a:t>
            </a:r>
            <a:r>
              <a:rPr lang="en-US" sz="1200" b="1" dirty="0" smtClean="0"/>
              <a:t> </a:t>
            </a:r>
            <a:r>
              <a:rPr lang="en-US" sz="1200" dirty="0" smtClean="0"/>
              <a:t>Reviewers </a:t>
            </a:r>
            <a:r>
              <a:rPr lang="en-US" sz="1200" dirty="0"/>
              <a:t>will assess the extent to which the proposed Center will</a:t>
            </a:r>
            <a:r>
              <a:rPr lang="en-US" sz="1200" dirty="0" smtClean="0"/>
              <a:t>:</a:t>
            </a:r>
          </a:p>
          <a:p>
            <a:pPr marL="631825" lvl="1" indent="-228600">
              <a:buAutoNum type="arabicParenBoth" startAt="3"/>
            </a:pPr>
            <a:endParaRPr lang="en-US" sz="1200" dirty="0"/>
          </a:p>
          <a:p>
            <a:pPr lvl="2"/>
            <a:r>
              <a:rPr lang="en-US" sz="1200" dirty="0"/>
              <a:t>establish a sustainable business model, incorporating federal, state and local investment, small and medium-sized manufacturing clients, and other sources; and</a:t>
            </a:r>
          </a:p>
          <a:p>
            <a:pPr lvl="2"/>
            <a:r>
              <a:rPr lang="en-US" sz="1200" dirty="0"/>
              <a:t>make use of effective resources or partnerships with third parties such as industry, universities, nonprofit economic development organizations, and State Governments likely to amplify the Center’s capabilities for delivering growth services.</a:t>
            </a:r>
          </a:p>
          <a:p>
            <a:pPr marL="860425" lvl="3" indent="-174625">
              <a:buFont typeface="Arial" panose="020B0604020202020204" pitchFamily="34" charset="0"/>
              <a:buChar char="•"/>
            </a:pPr>
            <a:endParaRPr lang="en-US" sz="1200" dirty="0"/>
          </a:p>
          <a:p>
            <a:pPr marL="0" indent="0">
              <a:buNone/>
            </a:pPr>
            <a:r>
              <a:rPr lang="en-US" sz="1200" dirty="0"/>
              <a:t>	</a:t>
            </a:r>
            <a:endParaRPr lang="en-US" sz="1100" dirty="0"/>
          </a:p>
        </p:txBody>
      </p:sp>
      <p:sp>
        <p:nvSpPr>
          <p:cNvPr id="18437" name="Slide Number Placeholder 4"/>
          <p:cNvSpPr>
            <a:spLocks noGrp="1"/>
          </p:cNvSpPr>
          <p:nvPr>
            <p:ph type="sldNum" sz="quarter" idx="11"/>
          </p:nvPr>
        </p:nvSpPr>
        <p:spPr>
          <a:xfrm>
            <a:off x="3124199" y="6499225"/>
            <a:ext cx="5502215"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19419C06-39ED-46A8-AE63-3BA27377F36C}" type="slidenum">
              <a:rPr lang="en-US" sz="1800" smtClean="0"/>
              <a:pPr algn="r"/>
              <a:t>37</a:t>
            </a:fld>
            <a:endParaRPr lang="en-US" sz="1800" dirty="0" smtClean="0"/>
          </a:p>
        </p:txBody>
      </p:sp>
    </p:spTree>
    <p:extLst>
      <p:ext uri="{BB962C8B-B14F-4D97-AF65-F5344CB8AC3E}">
        <p14:creationId xmlns:p14="http://schemas.microsoft.com/office/powerpoint/2010/main" val="16588042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94815"/>
            <a:ext cx="7772400" cy="355107"/>
          </a:xfrm>
        </p:spPr>
        <p:txBody>
          <a:bodyPr>
            <a:normAutofit fontScale="90000"/>
          </a:bodyPr>
          <a:lstStyle/>
          <a:p>
            <a:pPr>
              <a:defRPr/>
            </a:pPr>
            <a:r>
              <a:rPr lang="en-US" sz="2800" dirty="0" smtClean="0">
                <a:effectLst/>
                <a:latin typeface="Arial Narrow" pitchFamily="34" charset="0"/>
              </a:rPr>
              <a:t/>
            </a:r>
            <a:br>
              <a:rPr lang="en-US" sz="2800" dirty="0" smtClean="0">
                <a:effectLst/>
                <a:latin typeface="Arial Narrow" pitchFamily="34" charset="0"/>
              </a:rPr>
            </a:br>
            <a:r>
              <a:rPr lang="en-US" sz="2800" b="1" dirty="0">
                <a:latin typeface="Arial Narrow" pitchFamily="34" charset="0"/>
              </a:rPr>
              <a:t>Review </a:t>
            </a:r>
            <a:r>
              <a:rPr lang="en-US" sz="2800" b="1" dirty="0" smtClean="0">
                <a:latin typeface="Arial Narrow" pitchFamily="34" charset="0"/>
              </a:rPr>
              <a:t>Criteria #1 continued:</a:t>
            </a:r>
            <a:r>
              <a:rPr lang="en-US" sz="2800" dirty="0" smtClean="0">
                <a:latin typeface="Arial Narrow" pitchFamily="34" charset="0"/>
              </a:rPr>
              <a:t/>
            </a:r>
            <a:br>
              <a:rPr lang="en-US" sz="2800" dirty="0" smtClean="0">
                <a:latin typeface="Arial Narrow" pitchFamily="34" charset="0"/>
              </a:rPr>
            </a:br>
            <a:endParaRPr lang="en-US" sz="1800" dirty="0">
              <a:effectLst/>
              <a:latin typeface="Arial Narrow" pitchFamily="34" charset="0"/>
            </a:endParaRPr>
          </a:p>
        </p:txBody>
      </p:sp>
      <p:sp>
        <p:nvSpPr>
          <p:cNvPr id="3" name="Content Placeholder 2"/>
          <p:cNvSpPr>
            <a:spLocks noGrp="1"/>
          </p:cNvSpPr>
          <p:nvPr>
            <p:ph idx="1"/>
          </p:nvPr>
        </p:nvSpPr>
        <p:spPr>
          <a:xfrm>
            <a:off x="998220" y="1295400"/>
            <a:ext cx="7136130" cy="4981575"/>
          </a:xfrm>
        </p:spPr>
        <p:txBody>
          <a:bodyPr wrap="square">
            <a:noAutofit/>
          </a:bodyPr>
          <a:lstStyle/>
          <a:p>
            <a:pPr marL="685800" lvl="1">
              <a:buNone/>
            </a:pPr>
            <a:r>
              <a:rPr lang="en-US" sz="1800" b="1" dirty="0"/>
              <a:t>(4)</a:t>
            </a:r>
            <a:r>
              <a:rPr lang="en-US" sz="800" b="1" dirty="0"/>
              <a:t>	</a:t>
            </a:r>
            <a:r>
              <a:rPr lang="en-US" sz="1800" b="1" dirty="0"/>
              <a:t>Performance Measurement and Metrics.</a:t>
            </a:r>
            <a:r>
              <a:rPr lang="en-US" sz="1800" dirty="0"/>
              <a:t>  Reviewers will assess the extent to which the applicant’s proposed approach would utilize a systematic approach to measuring performance that includes:</a:t>
            </a:r>
          </a:p>
          <a:p>
            <a:pPr lvl="2"/>
            <a:r>
              <a:rPr lang="en-US" sz="1800" dirty="0"/>
              <a:t>client-based business results of importance to key stakeholder groups; and</a:t>
            </a:r>
          </a:p>
          <a:p>
            <a:pPr lvl="2"/>
            <a:r>
              <a:rPr lang="en-US" sz="1800" dirty="0"/>
              <a:t>operational performance results sufficient for day-to-day management of the Center.</a:t>
            </a:r>
          </a:p>
          <a:p>
            <a:pPr marL="860425" lvl="3" indent="-174625">
              <a:buFont typeface="Arial" panose="020B0604020202020204" pitchFamily="34" charset="0"/>
              <a:buChar char="•"/>
            </a:pPr>
            <a:endParaRPr lang="en-US" sz="1200" dirty="0"/>
          </a:p>
          <a:p>
            <a:pPr marL="0" indent="0">
              <a:buNone/>
            </a:pPr>
            <a:r>
              <a:rPr lang="en-US" sz="1200" dirty="0"/>
              <a:t>	</a:t>
            </a:r>
            <a:endParaRPr lang="en-US" sz="1100" dirty="0"/>
          </a:p>
        </p:txBody>
      </p:sp>
      <p:sp>
        <p:nvSpPr>
          <p:cNvPr id="18437" name="Slide Number Placeholder 4"/>
          <p:cNvSpPr>
            <a:spLocks noGrp="1"/>
          </p:cNvSpPr>
          <p:nvPr>
            <p:ph type="sldNum" sz="quarter" idx="11"/>
          </p:nvPr>
        </p:nvSpPr>
        <p:spPr>
          <a:xfrm>
            <a:off x="3124199" y="6499225"/>
            <a:ext cx="5502215"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19419C06-39ED-46A8-AE63-3BA27377F36C}" type="slidenum">
              <a:rPr lang="en-US" sz="1800" smtClean="0"/>
              <a:pPr algn="r"/>
              <a:t>38</a:t>
            </a:fld>
            <a:endParaRPr lang="en-US" sz="1800" dirty="0" smtClean="0"/>
          </a:p>
        </p:txBody>
      </p:sp>
    </p:spTree>
    <p:extLst>
      <p:ext uri="{BB962C8B-B14F-4D97-AF65-F5344CB8AC3E}">
        <p14:creationId xmlns:p14="http://schemas.microsoft.com/office/powerpoint/2010/main" val="28856472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94815"/>
            <a:ext cx="7772400" cy="510085"/>
          </a:xfrm>
        </p:spPr>
        <p:txBody>
          <a:bodyPr>
            <a:noAutofit/>
          </a:bodyPr>
          <a:lstStyle/>
          <a:p>
            <a:pPr>
              <a:defRPr/>
            </a:pPr>
            <a:r>
              <a:rPr lang="en-US" sz="2000" dirty="0" smtClean="0">
                <a:effectLst/>
                <a:latin typeface="Arial Narrow" pitchFamily="34" charset="0"/>
              </a:rPr>
              <a:t/>
            </a:r>
            <a:br>
              <a:rPr lang="en-US" sz="2000" dirty="0" smtClean="0">
                <a:effectLst/>
                <a:latin typeface="Arial Narrow" pitchFamily="34" charset="0"/>
              </a:rPr>
            </a:br>
            <a:r>
              <a:rPr lang="en-US" sz="2000" b="1" dirty="0">
                <a:latin typeface="Arial Narrow" pitchFamily="34" charset="0"/>
              </a:rPr>
              <a:t>Review </a:t>
            </a:r>
            <a:r>
              <a:rPr lang="en-US" sz="2000" b="1" dirty="0" smtClean="0">
                <a:latin typeface="Arial Narrow" pitchFamily="34" charset="0"/>
              </a:rPr>
              <a:t>Criteria #2 Qualifications of the Applicant &amp; Program Management:</a:t>
            </a:r>
            <a:r>
              <a:rPr lang="en-US" sz="2000" dirty="0" smtClean="0">
                <a:latin typeface="Arial Narrow" pitchFamily="34" charset="0"/>
              </a:rPr>
              <a:t/>
            </a:r>
            <a:br>
              <a:rPr lang="en-US" sz="2000" dirty="0" smtClean="0">
                <a:latin typeface="Arial Narrow" pitchFamily="34" charset="0"/>
              </a:rPr>
            </a:br>
            <a:endParaRPr lang="en-US" sz="1200" dirty="0">
              <a:effectLst/>
              <a:latin typeface="Arial Narrow" pitchFamily="34" charset="0"/>
            </a:endParaRPr>
          </a:p>
        </p:txBody>
      </p:sp>
      <p:sp>
        <p:nvSpPr>
          <p:cNvPr id="3" name="Content Placeholder 2"/>
          <p:cNvSpPr>
            <a:spLocks noGrp="1"/>
          </p:cNvSpPr>
          <p:nvPr>
            <p:ph idx="1"/>
          </p:nvPr>
        </p:nvSpPr>
        <p:spPr>
          <a:xfrm>
            <a:off x="998219" y="1171576"/>
            <a:ext cx="7374256" cy="5105400"/>
          </a:xfrm>
        </p:spPr>
        <p:txBody>
          <a:bodyPr wrap="square">
            <a:noAutofit/>
          </a:bodyPr>
          <a:lstStyle/>
          <a:p>
            <a:pPr marL="860425" lvl="3" indent="-174625">
              <a:buFont typeface="Arial" panose="020B0604020202020204" pitchFamily="34" charset="0"/>
              <a:buChar char="•"/>
            </a:pPr>
            <a:endParaRPr lang="en-US" sz="1400" dirty="0"/>
          </a:p>
          <a:p>
            <a:pPr marL="514350" indent="-228600">
              <a:buFont typeface="+mj-lt"/>
              <a:buAutoNum type="alphaLcPeriod" startAt="2"/>
            </a:pPr>
            <a:r>
              <a:rPr lang="en-US" sz="1300" b="1" dirty="0" smtClean="0"/>
              <a:t>Qualifications </a:t>
            </a:r>
            <a:r>
              <a:rPr lang="en-US" sz="1300" b="1" dirty="0"/>
              <a:t>of the Applicant and Program Management (30 points; Sub-criterion i and ii will be weighted </a:t>
            </a:r>
            <a:r>
              <a:rPr lang="en-US" sz="1300" b="1" dirty="0" smtClean="0"/>
              <a:t>equally</a:t>
            </a:r>
            <a:r>
              <a:rPr lang="en-US" sz="1300" b="1" dirty="0"/>
              <a:t>).  </a:t>
            </a:r>
            <a:r>
              <a:rPr lang="en-US" sz="1300" dirty="0"/>
              <a:t>Reviewers will assess the ability of the key personnel and the applicant’s management structure to </a:t>
            </a:r>
            <a:r>
              <a:rPr lang="en-US" sz="1300" dirty="0" smtClean="0"/>
              <a:t>deliver </a:t>
            </a:r>
            <a:r>
              <a:rPr lang="en-US" sz="1300" dirty="0"/>
              <a:t>the program and services envisioned for the Center.  Reviewers will consider the following topics when </a:t>
            </a:r>
            <a:r>
              <a:rPr lang="en-US" sz="1300" dirty="0" smtClean="0"/>
              <a:t>evaluating </a:t>
            </a:r>
            <a:r>
              <a:rPr lang="en-US" sz="1300" dirty="0"/>
              <a:t>the qualifications of the applicant and of program management</a:t>
            </a:r>
            <a:r>
              <a:rPr lang="en-US" sz="1300" dirty="0" smtClean="0"/>
              <a:t>:</a:t>
            </a:r>
          </a:p>
          <a:p>
            <a:pPr marL="0" indent="-400050">
              <a:buFont typeface="+mj-lt"/>
              <a:buAutoNum type="alphaLcPeriod" startAt="2"/>
            </a:pPr>
            <a:endParaRPr lang="en-US" sz="1200" dirty="0" smtClean="0"/>
          </a:p>
          <a:p>
            <a:pPr lvl="1" indent="-228600">
              <a:buFont typeface="+mj-lt"/>
              <a:buAutoNum type="romanLcPeriod"/>
            </a:pPr>
            <a:r>
              <a:rPr lang="en-US" sz="1200" b="1" dirty="0"/>
              <a:t>Key Personnel and Organizational Structure.</a:t>
            </a:r>
            <a:r>
              <a:rPr lang="en-US" sz="1200" dirty="0"/>
              <a:t>  Reviewers will assess the extent to which the:</a:t>
            </a:r>
          </a:p>
          <a:p>
            <a:endParaRPr lang="en-US" sz="1100" dirty="0"/>
          </a:p>
          <a:p>
            <a:pPr lvl="2"/>
            <a:r>
              <a:rPr lang="en-US" sz="1100" dirty="0"/>
              <a:t>proposed key personnel have the appropriate experience and education in manufacturing, outreach</a:t>
            </a:r>
            <a:r>
              <a:rPr lang="en-US" sz="1100" b="1" dirty="0"/>
              <a:t> </a:t>
            </a:r>
            <a:r>
              <a:rPr lang="en-US" sz="1100" dirty="0"/>
              <a:t>and partnership development to support achievements of the MEP mission and objectives;</a:t>
            </a:r>
          </a:p>
          <a:p>
            <a:pPr lvl="2"/>
            <a:r>
              <a:rPr lang="en-US" sz="1100" dirty="0"/>
              <a:t>proposed key personnel have the appropriate experience and education to plan, direct, monitor, organize and control the monetary resources of the proposed Center to achieve its business objectives and maximize its value;</a:t>
            </a:r>
          </a:p>
          <a:p>
            <a:pPr lvl="2"/>
            <a:r>
              <a:rPr lang="en-US" sz="1100" dirty="0"/>
              <a:t>proposed management structure (leadership and governance) is aligned to support the execution of the strategy, products and services;</a:t>
            </a:r>
          </a:p>
          <a:p>
            <a:pPr lvl="2"/>
            <a:r>
              <a:rPr lang="en-US" sz="1100" dirty="0"/>
              <a:t>proposed staffing plan flows logically from the specified approach to the market and products and service offerings;</a:t>
            </a:r>
          </a:p>
          <a:p>
            <a:pPr lvl="2"/>
            <a:r>
              <a:rPr lang="en-US" sz="1100" dirty="0"/>
              <a:t>organizational roles and responsibilities of key personnel and staff are clearly delineated;</a:t>
            </a:r>
          </a:p>
          <a:p>
            <a:pPr lvl="2"/>
            <a:r>
              <a:rPr lang="en-US" sz="1100" dirty="0"/>
              <a:t>proposed field staff structure sufficiently supports the geographic concentrations and industry targets for the region; and</a:t>
            </a:r>
          </a:p>
          <a:p>
            <a:pPr lvl="2"/>
            <a:r>
              <a:rPr lang="en-US" sz="1100" dirty="0"/>
              <a:t>degree to which the Center’s proposed oversight board meets the requirements of Section III.3.c. of this FFO or, if such a structure is not currently in place or is not expected to continue meet these requirements at the time of the MEP award, a feasible plan is proposed for developing such an oversight board within 12 months of issuance of an MEP award (expected to be July 2015).</a:t>
            </a:r>
          </a:p>
          <a:p>
            <a:pPr marL="0" indent="0">
              <a:buNone/>
            </a:pPr>
            <a:endParaRPr lang="en-US" sz="1200" dirty="0"/>
          </a:p>
        </p:txBody>
      </p:sp>
      <p:sp>
        <p:nvSpPr>
          <p:cNvPr id="18437" name="Slide Number Placeholder 4"/>
          <p:cNvSpPr>
            <a:spLocks noGrp="1"/>
          </p:cNvSpPr>
          <p:nvPr>
            <p:ph type="sldNum" sz="quarter" idx="11"/>
          </p:nvPr>
        </p:nvSpPr>
        <p:spPr>
          <a:xfrm>
            <a:off x="3124199" y="6499225"/>
            <a:ext cx="5502215"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19419C06-39ED-46A8-AE63-3BA27377F36C}" type="slidenum">
              <a:rPr lang="en-US" sz="1800" smtClean="0"/>
              <a:pPr algn="r"/>
              <a:t>39</a:t>
            </a:fld>
            <a:endParaRPr lang="en-US" sz="1800" dirty="0" smtClean="0"/>
          </a:p>
        </p:txBody>
      </p:sp>
    </p:spTree>
    <p:extLst>
      <p:ext uri="{BB962C8B-B14F-4D97-AF65-F5344CB8AC3E}">
        <p14:creationId xmlns:p14="http://schemas.microsoft.com/office/powerpoint/2010/main" val="40825125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721312" y="685800"/>
            <a:ext cx="5715000" cy="533400"/>
          </a:xfrm>
        </p:spPr>
        <p:txBody>
          <a:bodyPr/>
          <a:lstStyle/>
          <a:p>
            <a:r>
              <a:rPr lang="en-US" sz="2800" dirty="0" smtClean="0">
                <a:effectLst/>
                <a:latin typeface="Arial Narrow" pitchFamily="34" charset="0"/>
              </a:rPr>
              <a:t>Information Webinar Agenda</a:t>
            </a:r>
          </a:p>
        </p:txBody>
      </p:sp>
      <p:sp>
        <p:nvSpPr>
          <p:cNvPr id="3" name="Content Placeholder 2"/>
          <p:cNvSpPr>
            <a:spLocks noGrp="1"/>
          </p:cNvSpPr>
          <p:nvPr>
            <p:ph idx="1"/>
          </p:nvPr>
        </p:nvSpPr>
        <p:spPr>
          <a:xfrm>
            <a:off x="792336" y="1676400"/>
            <a:ext cx="7206449" cy="4495800"/>
          </a:xfrm>
        </p:spPr>
        <p:txBody>
          <a:bodyPr>
            <a:normAutofit lnSpcReduction="10000"/>
          </a:bodyPr>
          <a:lstStyle/>
          <a:p>
            <a:pPr>
              <a:defRPr/>
            </a:pPr>
            <a:r>
              <a:rPr lang="en-US" sz="2000" dirty="0" smtClean="0">
                <a:latin typeface="Arial Narrow" pitchFamily="34" charset="0"/>
              </a:rPr>
              <a:t>Manufacturing Environment</a:t>
            </a:r>
          </a:p>
          <a:p>
            <a:pPr>
              <a:defRPr/>
            </a:pPr>
            <a:r>
              <a:rPr lang="en-US" sz="2000" dirty="0" smtClean="0">
                <a:effectLst/>
                <a:latin typeface="Arial Narrow" pitchFamily="34" charset="0"/>
              </a:rPr>
              <a:t>NIST MEP Strategy and Approach</a:t>
            </a:r>
          </a:p>
          <a:p>
            <a:pPr>
              <a:defRPr/>
            </a:pPr>
            <a:r>
              <a:rPr lang="en-US" sz="2000" dirty="0" smtClean="0">
                <a:effectLst/>
                <a:latin typeface="Arial Narrow" pitchFamily="34" charset="0"/>
              </a:rPr>
              <a:t>MEP System Model</a:t>
            </a:r>
          </a:p>
          <a:p>
            <a:pPr>
              <a:defRPr/>
            </a:pPr>
            <a:r>
              <a:rPr lang="en-US" sz="2000" dirty="0" smtClean="0">
                <a:effectLst/>
                <a:latin typeface="Arial Narrow" pitchFamily="34" charset="0"/>
              </a:rPr>
              <a:t>MEP Center Model</a:t>
            </a:r>
          </a:p>
          <a:p>
            <a:pPr>
              <a:defRPr/>
            </a:pPr>
            <a:r>
              <a:rPr lang="en-US" sz="2000" dirty="0" smtClean="0">
                <a:latin typeface="Arial Narrow" pitchFamily="34" charset="0"/>
              </a:rPr>
              <a:t>MEP Performance and Expected Impacts</a:t>
            </a:r>
            <a:endParaRPr lang="en-US" sz="2000" dirty="0" smtClean="0">
              <a:effectLst/>
              <a:latin typeface="Arial Narrow" pitchFamily="34" charset="0"/>
            </a:endParaRPr>
          </a:p>
          <a:p>
            <a:pPr>
              <a:defRPr/>
            </a:pPr>
            <a:r>
              <a:rPr lang="en-US" sz="2000" dirty="0" smtClean="0">
                <a:effectLst/>
                <a:latin typeface="Arial Narrow" pitchFamily="34" charset="0"/>
              </a:rPr>
              <a:t>Funding Opportunity Overview</a:t>
            </a:r>
          </a:p>
          <a:p>
            <a:pPr>
              <a:defRPr/>
            </a:pPr>
            <a:r>
              <a:rPr lang="en-US" sz="2000" dirty="0" smtClean="0">
                <a:latin typeface="Arial Narrow" pitchFamily="34" charset="0"/>
              </a:rPr>
              <a:t>Review </a:t>
            </a:r>
            <a:r>
              <a:rPr lang="en-US" sz="2000" dirty="0">
                <a:latin typeface="Arial Narrow" pitchFamily="34" charset="0"/>
              </a:rPr>
              <a:t>Criteria</a:t>
            </a:r>
          </a:p>
          <a:p>
            <a:pPr>
              <a:defRPr/>
            </a:pPr>
            <a:r>
              <a:rPr lang="en-US" sz="2000" dirty="0" smtClean="0">
                <a:latin typeface="Arial Narrow" pitchFamily="34" charset="0"/>
              </a:rPr>
              <a:t>Application/Proposal </a:t>
            </a:r>
            <a:r>
              <a:rPr lang="en-US" sz="2000" dirty="0">
                <a:latin typeface="Arial Narrow" pitchFamily="34" charset="0"/>
              </a:rPr>
              <a:t>Submission</a:t>
            </a:r>
          </a:p>
          <a:p>
            <a:pPr>
              <a:defRPr/>
            </a:pPr>
            <a:r>
              <a:rPr lang="en-US" sz="2000" dirty="0" smtClean="0">
                <a:effectLst/>
                <a:latin typeface="Arial Narrow" pitchFamily="34" charset="0"/>
              </a:rPr>
              <a:t>Selection Factors</a:t>
            </a:r>
          </a:p>
          <a:p>
            <a:pPr>
              <a:defRPr/>
            </a:pPr>
            <a:r>
              <a:rPr lang="en-US" sz="2000" dirty="0" smtClean="0">
                <a:effectLst/>
                <a:latin typeface="Arial Narrow" pitchFamily="34" charset="0"/>
              </a:rPr>
              <a:t>Review and Selection Process</a:t>
            </a:r>
          </a:p>
          <a:p>
            <a:pPr>
              <a:defRPr/>
            </a:pPr>
            <a:r>
              <a:rPr lang="en-US" sz="2000" dirty="0" smtClean="0">
                <a:effectLst/>
                <a:latin typeface="Arial Narrow" pitchFamily="34" charset="0"/>
              </a:rPr>
              <a:t>Award Administration Information</a:t>
            </a:r>
          </a:p>
          <a:p>
            <a:pPr>
              <a:defRPr/>
            </a:pPr>
            <a:r>
              <a:rPr lang="en-US" sz="2000" dirty="0" smtClean="0">
                <a:effectLst/>
                <a:latin typeface="Arial Narrow" pitchFamily="34" charset="0"/>
              </a:rPr>
              <a:t>Reporting &amp; Audit Requirements</a:t>
            </a:r>
          </a:p>
          <a:p>
            <a:pPr>
              <a:defRPr/>
            </a:pPr>
            <a:r>
              <a:rPr lang="en-US" sz="2000" dirty="0" smtClean="0">
                <a:effectLst/>
                <a:latin typeface="Arial Narrow" pitchFamily="34" charset="0"/>
              </a:rPr>
              <a:t>Agency Contacts</a:t>
            </a:r>
            <a:endParaRPr lang="en-US" sz="2000" dirty="0" smtClean="0">
              <a:latin typeface="Arial Narrow" pitchFamily="34" charset="0"/>
            </a:endParaRPr>
          </a:p>
          <a:p>
            <a:pPr>
              <a:defRPr/>
            </a:pPr>
            <a:endParaRPr lang="en-US" sz="1800" dirty="0">
              <a:latin typeface="Arial Narrow" pitchFamily="34" charset="0"/>
            </a:endParaRPr>
          </a:p>
        </p:txBody>
      </p:sp>
      <p:sp>
        <p:nvSpPr>
          <p:cNvPr id="614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fld id="{9B8E2E62-89A8-4E78-BF4C-23D2C37FB511}" type="slidenum">
              <a:rPr lang="en-US" sz="1800" smtClean="0">
                <a:solidFill>
                  <a:prstClr val="black"/>
                </a:solidFill>
              </a:rPr>
              <a:pPr/>
              <a:t>4</a:t>
            </a:fld>
            <a:endParaRPr lang="en-US" sz="1800" dirty="0" smtClean="0">
              <a:solidFill>
                <a:prstClr val="black"/>
              </a:solidFill>
            </a:endParaRPr>
          </a:p>
        </p:txBody>
      </p:sp>
      <p:sp>
        <p:nvSpPr>
          <p:cNvPr id="2" name="Rectangle 1"/>
          <p:cNvSpPr/>
          <p:nvPr/>
        </p:nvSpPr>
        <p:spPr>
          <a:xfrm>
            <a:off x="1086928" y="1676400"/>
            <a:ext cx="4045789" cy="333555"/>
          </a:xfrm>
          <a:prstGeom prst="rect">
            <a:avLst/>
          </a:prstGeom>
          <a:solidFill>
            <a:srgbClr val="FFFF0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5036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94815"/>
            <a:ext cx="8199408" cy="483487"/>
          </a:xfrm>
        </p:spPr>
        <p:txBody>
          <a:bodyPr>
            <a:noAutofit/>
          </a:bodyPr>
          <a:lstStyle/>
          <a:p>
            <a:pPr>
              <a:defRPr/>
            </a:pPr>
            <a:r>
              <a:rPr lang="en-US" sz="2000" dirty="0" smtClean="0">
                <a:effectLst/>
              </a:rPr>
              <a:t/>
            </a:r>
            <a:br>
              <a:rPr lang="en-US" sz="2000" dirty="0" smtClean="0">
                <a:effectLst/>
              </a:rPr>
            </a:br>
            <a:r>
              <a:rPr lang="en-US" sz="2000" b="1" dirty="0"/>
              <a:t>Review </a:t>
            </a:r>
            <a:r>
              <a:rPr lang="en-US" sz="2000" b="1" dirty="0" smtClean="0"/>
              <a:t>Criteria #</a:t>
            </a:r>
            <a:r>
              <a:rPr lang="en-US" sz="2000" dirty="0"/>
              <a:t>2 - Qualifications of the Applicant and Program Management:</a:t>
            </a:r>
            <a:r>
              <a:rPr lang="en-US" sz="2000" dirty="0" smtClean="0"/>
              <a:t/>
            </a:r>
            <a:br>
              <a:rPr lang="en-US" sz="2000" dirty="0" smtClean="0"/>
            </a:br>
            <a:endParaRPr lang="en-US" sz="1200" dirty="0">
              <a:effectLst/>
              <a:latin typeface="Arial Narrow" pitchFamily="34" charset="0"/>
            </a:endParaRPr>
          </a:p>
        </p:txBody>
      </p:sp>
      <p:sp>
        <p:nvSpPr>
          <p:cNvPr id="3" name="Content Placeholder 2"/>
          <p:cNvSpPr>
            <a:spLocks noGrp="1"/>
          </p:cNvSpPr>
          <p:nvPr>
            <p:ph idx="1"/>
          </p:nvPr>
        </p:nvSpPr>
        <p:spPr>
          <a:xfrm>
            <a:off x="998220" y="1400175"/>
            <a:ext cx="7174230" cy="4991100"/>
          </a:xfrm>
        </p:spPr>
        <p:txBody>
          <a:bodyPr wrap="square">
            <a:noAutofit/>
          </a:bodyPr>
          <a:lstStyle/>
          <a:p>
            <a:pPr marL="690563" lvl="1" indent="-293688">
              <a:buNone/>
            </a:pPr>
            <a:r>
              <a:rPr lang="en-US" sz="1200" dirty="0" smtClean="0"/>
              <a:t>ii</a:t>
            </a:r>
            <a:r>
              <a:rPr lang="en-US" sz="1200" dirty="0"/>
              <a:t>.	</a:t>
            </a:r>
            <a:r>
              <a:rPr lang="en-US" sz="1400" b="1" dirty="0"/>
              <a:t>Program Management. </a:t>
            </a:r>
            <a:r>
              <a:rPr lang="en-US" sz="1400" dirty="0"/>
              <a:t>Reviewers will assess the extent to which the/an:</a:t>
            </a:r>
            <a:endParaRPr lang="en-US" sz="1400" b="1" dirty="0"/>
          </a:p>
          <a:p>
            <a:pPr marL="288925" lvl="1" indent="-288925">
              <a:buFont typeface="+mj-lt"/>
              <a:buAutoNum type="romanLcPeriod" startAt="2"/>
            </a:pPr>
            <a:endParaRPr lang="en-US" sz="1200" dirty="0"/>
          </a:p>
          <a:p>
            <a:pPr marL="1028700" lvl="2"/>
            <a:r>
              <a:rPr lang="en-US" sz="1200" dirty="0" smtClean="0"/>
              <a:t>proposed </a:t>
            </a:r>
            <a:r>
              <a:rPr lang="en-US" sz="1200" dirty="0"/>
              <a:t>methodology of program management and internal evaluation is likely to ensure effective operations and oversight and meet program and service delivery objectives;</a:t>
            </a:r>
          </a:p>
          <a:p>
            <a:pPr marL="1028700" lvl="2"/>
            <a:r>
              <a:rPr lang="en-US" sz="1200" dirty="0"/>
              <a:t>proposed performance measurements and metrics are aligned to support the execution of the proposed Center’s strategy and business model; </a:t>
            </a:r>
          </a:p>
          <a:p>
            <a:pPr marL="1028700" lvl="2"/>
            <a:r>
              <a:rPr lang="en-US" sz="1200" dirty="0"/>
              <a:t>proposed approach aligns effectively with the proposed key personnel, staff and organizational structure; and</a:t>
            </a:r>
          </a:p>
          <a:p>
            <a:pPr marL="1028700" lvl="2"/>
            <a:r>
              <a:rPr lang="en-US" sz="1200" dirty="0"/>
              <a:t>applicant with past performance deficiencies under the MEP Program (as applicable) identifies the reasons for such performance deficiencies and provides a detailed course of action for ensuring better performance under a new MEP award, or the extent to which an applicant without performance deficiencies under an MEP award (as applicable) describes why such performance would continue under a new MEP award.    Applicants without past performance under the MEP Program will not be penalized and will still be eligible to receive the maximum amount of points under this sub-criterion.  (Specifically, for applicants with past performance under the MEP Program, each bulleted evaluation factor in this sub-criterion will be worth a maximum of 3.75 points (15 maximum points in total).  For applicants without past performance under an MEP Program, each bulleted evaluation factor in this sub-criterion will be worth a maximum of 5 points (15 maximum points in total)).</a:t>
            </a:r>
          </a:p>
        </p:txBody>
      </p:sp>
      <p:sp>
        <p:nvSpPr>
          <p:cNvPr id="18437" name="Slide Number Placeholder 4"/>
          <p:cNvSpPr>
            <a:spLocks noGrp="1"/>
          </p:cNvSpPr>
          <p:nvPr>
            <p:ph type="sldNum" sz="quarter" idx="11"/>
          </p:nvPr>
        </p:nvSpPr>
        <p:spPr>
          <a:xfrm>
            <a:off x="3124200" y="6499225"/>
            <a:ext cx="5484962"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19419C06-39ED-46A8-AE63-3BA27377F36C}" type="slidenum">
              <a:rPr lang="en-US" sz="1800" smtClean="0"/>
              <a:pPr algn="r"/>
              <a:t>40</a:t>
            </a:fld>
            <a:endParaRPr lang="en-US" sz="1800" dirty="0" smtClean="0"/>
          </a:p>
        </p:txBody>
      </p:sp>
    </p:spTree>
    <p:extLst>
      <p:ext uri="{BB962C8B-B14F-4D97-AF65-F5344CB8AC3E}">
        <p14:creationId xmlns:p14="http://schemas.microsoft.com/office/powerpoint/2010/main" val="14202316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94815"/>
            <a:ext cx="7772400" cy="355107"/>
          </a:xfrm>
        </p:spPr>
        <p:txBody>
          <a:bodyPr>
            <a:noAutofit/>
          </a:bodyPr>
          <a:lstStyle/>
          <a:p>
            <a:pPr>
              <a:defRPr/>
            </a:pPr>
            <a:r>
              <a:rPr lang="en-US" sz="2300" dirty="0" smtClean="0">
                <a:effectLst/>
                <a:latin typeface="Arial Narrow" pitchFamily="34" charset="0"/>
              </a:rPr>
              <a:t/>
            </a:r>
            <a:br>
              <a:rPr lang="en-US" sz="2300" dirty="0" smtClean="0">
                <a:effectLst/>
                <a:latin typeface="Arial Narrow" pitchFamily="34" charset="0"/>
              </a:rPr>
            </a:br>
            <a:r>
              <a:rPr lang="en-US" sz="2300" b="1" dirty="0">
                <a:latin typeface="Arial Narrow" pitchFamily="34" charset="0"/>
              </a:rPr>
              <a:t>Review </a:t>
            </a:r>
            <a:r>
              <a:rPr lang="en-US" sz="2300" b="1" dirty="0" smtClean="0">
                <a:latin typeface="Arial Narrow" pitchFamily="34" charset="0"/>
              </a:rPr>
              <a:t>Criteria #3 – Budget Narrative and Financial Plan:</a:t>
            </a:r>
            <a:r>
              <a:rPr lang="en-US" sz="2300" dirty="0" smtClean="0">
                <a:latin typeface="Arial Narrow" pitchFamily="34" charset="0"/>
              </a:rPr>
              <a:t/>
            </a:r>
            <a:br>
              <a:rPr lang="en-US" sz="2300" dirty="0" smtClean="0">
                <a:latin typeface="Arial Narrow" pitchFamily="34" charset="0"/>
              </a:rPr>
            </a:br>
            <a:endParaRPr lang="en-US" sz="2300" dirty="0">
              <a:effectLst/>
              <a:latin typeface="Arial Narrow" pitchFamily="34" charset="0"/>
            </a:endParaRPr>
          </a:p>
        </p:txBody>
      </p:sp>
      <p:sp>
        <p:nvSpPr>
          <p:cNvPr id="3" name="Content Placeholder 2"/>
          <p:cNvSpPr>
            <a:spLocks noGrp="1"/>
          </p:cNvSpPr>
          <p:nvPr>
            <p:ph idx="1"/>
          </p:nvPr>
        </p:nvSpPr>
        <p:spPr>
          <a:xfrm>
            <a:off x="998220" y="1362974"/>
            <a:ext cx="7155180" cy="4923526"/>
          </a:xfrm>
        </p:spPr>
        <p:txBody>
          <a:bodyPr wrap="square">
            <a:noAutofit/>
          </a:bodyPr>
          <a:lstStyle/>
          <a:p>
            <a:pPr marL="233363" lvl="1" indent="-233363">
              <a:buAutoNum type="alphaLcPeriod" startAt="3"/>
            </a:pPr>
            <a:r>
              <a:rPr lang="en-US" sz="1400" b="1" dirty="0" smtClean="0"/>
              <a:t>Budget </a:t>
            </a:r>
            <a:r>
              <a:rPr lang="en-US" sz="1400" b="1" dirty="0"/>
              <a:t>Narrative and Financial Plan. (30 points; Sub-criterion i and ii will be weighted equally)  </a:t>
            </a:r>
            <a:r>
              <a:rPr lang="en-US" sz="1400" dirty="0"/>
              <a:t>Reviewers will assess the suitability and focus of the applicant’s five (5) year budget.  The application will be assessed in the following areas</a:t>
            </a:r>
            <a:r>
              <a:rPr lang="en-US" sz="1400" dirty="0" smtClean="0"/>
              <a:t>:</a:t>
            </a:r>
          </a:p>
          <a:p>
            <a:pPr marL="0" lvl="1" indent="0">
              <a:buNone/>
            </a:pPr>
            <a:endParaRPr lang="en-US" sz="1100" dirty="0"/>
          </a:p>
          <a:p>
            <a:pPr marL="457200" lvl="0" indent="-228600">
              <a:buNone/>
            </a:pPr>
            <a:r>
              <a:rPr lang="en-US" sz="1100" b="1" dirty="0" smtClean="0"/>
              <a:t>i.	Plans </a:t>
            </a:r>
            <a:r>
              <a:rPr lang="en-US" sz="1100" b="1" dirty="0"/>
              <a:t>for Meeting the Award’s Non-Federal Cost Share Requirements.</a:t>
            </a:r>
            <a:r>
              <a:rPr lang="en-US" sz="1100" dirty="0"/>
              <a:t>  Reviewers will assess the extent to which the:</a:t>
            </a:r>
          </a:p>
          <a:p>
            <a:pPr marL="0" indent="0">
              <a:buNone/>
            </a:pPr>
            <a:r>
              <a:rPr lang="en-US" sz="1100" dirty="0"/>
              <a:t> </a:t>
            </a:r>
          </a:p>
          <a:p>
            <a:pPr marL="914400" lvl="2"/>
            <a:r>
              <a:rPr lang="en-US" sz="1100" dirty="0"/>
              <a:t>applicant’s funding commitments for cost share are identified and supported and demonstrate </a:t>
            </a:r>
            <a:r>
              <a:rPr lang="en-US" sz="1100" dirty="0" err="1"/>
              <a:t>allowability</a:t>
            </a:r>
            <a:r>
              <a:rPr lang="en-US" sz="1100" dirty="0"/>
              <a:t>, stability, and duration; and</a:t>
            </a:r>
          </a:p>
          <a:p>
            <a:pPr marL="914400" lvl="2"/>
            <a:r>
              <a:rPr lang="en-US" sz="1100" dirty="0"/>
              <a:t>applicant clearly describes the total level of cost share and detailed rationale of the cost share, including cash and in-kind, within the proposed budget.</a:t>
            </a:r>
          </a:p>
          <a:p>
            <a:pPr marL="0" indent="0">
              <a:buNone/>
            </a:pPr>
            <a:r>
              <a:rPr lang="en-US" sz="1100" dirty="0"/>
              <a:t> </a:t>
            </a:r>
          </a:p>
          <a:p>
            <a:pPr marL="457200" lvl="0" indent="-228600">
              <a:buFont typeface="+mj-lt"/>
              <a:buAutoNum type="romanLcPeriod" startAt="2"/>
            </a:pPr>
            <a:r>
              <a:rPr lang="en-US" sz="1100" b="1" dirty="0"/>
              <a:t>Financial Viability.</a:t>
            </a:r>
            <a:r>
              <a:rPr lang="en-US" sz="1100" dirty="0"/>
              <a:t>  Reviewers will assess the extent to which:</a:t>
            </a:r>
          </a:p>
          <a:p>
            <a:pPr marL="0" indent="0">
              <a:buNone/>
            </a:pPr>
            <a:r>
              <a:rPr lang="en-US" sz="1100" dirty="0"/>
              <a:t> </a:t>
            </a:r>
          </a:p>
          <a:p>
            <a:pPr marL="914400" lvl="2"/>
            <a:r>
              <a:rPr lang="en-US" sz="1100" dirty="0"/>
              <a:t>A reasonable ramp-up or scale-up scope and budget that has the Center fully operational by the 4</a:t>
            </a:r>
            <a:r>
              <a:rPr lang="en-US" sz="1100" baseline="30000" dirty="0"/>
              <a:t>th</a:t>
            </a:r>
            <a:r>
              <a:rPr lang="en-US" sz="1100" dirty="0"/>
              <a:t> year of the project;</a:t>
            </a:r>
          </a:p>
          <a:p>
            <a:pPr marL="914400" lvl="2"/>
            <a:r>
              <a:rPr lang="en-US" sz="1100" dirty="0"/>
              <a:t>the proposed projections for income and expenditures are allowable and appropriate for the scale of services that are to be delivered by the proposed Center and the service delivery model envisioned; </a:t>
            </a:r>
          </a:p>
          <a:p>
            <a:pPr marL="914400" lvl="2"/>
            <a:r>
              <a:rPr lang="en-US" sz="1100" dirty="0"/>
              <a:t>the proposal’s narrative for each of the budgeted items explains the rationale for each of the budgeted items, including assumptions the applicant used in budgeting for the Center; </a:t>
            </a:r>
          </a:p>
          <a:p>
            <a:pPr marL="914400" lvl="2"/>
            <a:r>
              <a:rPr lang="en-US" sz="1100" dirty="0"/>
              <a:t>the overall proposed financial plan is sufficiently robust and diversified so as to support the long term sustainability of the Center; and </a:t>
            </a:r>
          </a:p>
          <a:p>
            <a:pPr marL="914400" lvl="2"/>
            <a:r>
              <a:rPr lang="en-US" sz="1100" dirty="0"/>
              <a:t>the proposed financial plan is aligned to support the execution of the proposed Center’s strategy and business model.</a:t>
            </a:r>
          </a:p>
        </p:txBody>
      </p:sp>
      <p:sp>
        <p:nvSpPr>
          <p:cNvPr id="18437" name="Slide Number Placeholder 4"/>
          <p:cNvSpPr>
            <a:spLocks noGrp="1"/>
          </p:cNvSpPr>
          <p:nvPr>
            <p:ph type="sldNum" sz="quarter" idx="11"/>
          </p:nvPr>
        </p:nvSpPr>
        <p:spPr>
          <a:xfrm>
            <a:off x="3124200" y="6499225"/>
            <a:ext cx="5510842"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19419C06-39ED-46A8-AE63-3BA27377F36C}" type="slidenum">
              <a:rPr lang="en-US" sz="1800" smtClean="0"/>
              <a:pPr algn="r"/>
              <a:t>41</a:t>
            </a:fld>
            <a:endParaRPr lang="en-US" sz="1800" dirty="0" smtClean="0"/>
          </a:p>
        </p:txBody>
      </p:sp>
    </p:spTree>
    <p:extLst>
      <p:ext uri="{BB962C8B-B14F-4D97-AF65-F5344CB8AC3E}">
        <p14:creationId xmlns:p14="http://schemas.microsoft.com/office/powerpoint/2010/main" val="30089788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721312" y="685800"/>
            <a:ext cx="5715000" cy="533400"/>
          </a:xfrm>
        </p:spPr>
        <p:txBody>
          <a:bodyPr/>
          <a:lstStyle/>
          <a:p>
            <a:r>
              <a:rPr lang="en-US" sz="2800" dirty="0" smtClean="0">
                <a:effectLst/>
                <a:latin typeface="Arial Narrow" pitchFamily="34" charset="0"/>
              </a:rPr>
              <a:t>Information Webinar Agenda</a:t>
            </a:r>
          </a:p>
        </p:txBody>
      </p:sp>
      <p:sp>
        <p:nvSpPr>
          <p:cNvPr id="3" name="Content Placeholder 2"/>
          <p:cNvSpPr>
            <a:spLocks noGrp="1"/>
          </p:cNvSpPr>
          <p:nvPr>
            <p:ph idx="1"/>
          </p:nvPr>
        </p:nvSpPr>
        <p:spPr>
          <a:xfrm>
            <a:off x="792336" y="1533525"/>
            <a:ext cx="7206449" cy="4638675"/>
          </a:xfrm>
        </p:spPr>
        <p:txBody>
          <a:bodyPr>
            <a:normAutofit fontScale="92500"/>
          </a:bodyPr>
          <a:lstStyle/>
          <a:p>
            <a:pPr>
              <a:defRPr/>
            </a:pPr>
            <a:r>
              <a:rPr lang="en-US" sz="2000" dirty="0" smtClean="0">
                <a:latin typeface="Arial Narrow" pitchFamily="34" charset="0"/>
              </a:rPr>
              <a:t>Manufacturing Environment</a:t>
            </a:r>
          </a:p>
          <a:p>
            <a:pPr>
              <a:defRPr/>
            </a:pPr>
            <a:r>
              <a:rPr lang="en-US" sz="2000" dirty="0" smtClean="0">
                <a:effectLst/>
                <a:latin typeface="Arial Narrow" pitchFamily="34" charset="0"/>
              </a:rPr>
              <a:t>NIST MEP Strategy and Approach</a:t>
            </a:r>
          </a:p>
          <a:p>
            <a:pPr>
              <a:defRPr/>
            </a:pPr>
            <a:r>
              <a:rPr lang="en-US" sz="2000" dirty="0" smtClean="0">
                <a:effectLst/>
                <a:latin typeface="Arial Narrow" pitchFamily="34" charset="0"/>
              </a:rPr>
              <a:t>MEP System Model</a:t>
            </a:r>
          </a:p>
          <a:p>
            <a:pPr>
              <a:defRPr/>
            </a:pPr>
            <a:r>
              <a:rPr lang="en-US" sz="2000" dirty="0" smtClean="0">
                <a:effectLst/>
                <a:latin typeface="Arial Narrow" pitchFamily="34" charset="0"/>
              </a:rPr>
              <a:t>MEP Center Model</a:t>
            </a:r>
          </a:p>
          <a:p>
            <a:pPr>
              <a:defRPr/>
            </a:pPr>
            <a:r>
              <a:rPr lang="en-US" sz="2000" dirty="0" smtClean="0">
                <a:latin typeface="Arial Narrow" pitchFamily="34" charset="0"/>
              </a:rPr>
              <a:t>MEP Performance and Expected Impacts</a:t>
            </a:r>
            <a:endParaRPr lang="en-US" sz="2000" dirty="0" smtClean="0">
              <a:effectLst/>
              <a:latin typeface="Arial Narrow" pitchFamily="34" charset="0"/>
            </a:endParaRPr>
          </a:p>
          <a:p>
            <a:pPr>
              <a:defRPr/>
            </a:pPr>
            <a:r>
              <a:rPr lang="en-US" sz="2000" dirty="0" smtClean="0">
                <a:effectLst/>
                <a:latin typeface="Arial Narrow" pitchFamily="34" charset="0"/>
              </a:rPr>
              <a:t>Funding Opportunity Overview (Purpose, Cost Share, Eligibility, Funding)</a:t>
            </a:r>
          </a:p>
          <a:p>
            <a:pPr>
              <a:defRPr/>
            </a:pPr>
            <a:r>
              <a:rPr lang="en-US" sz="2000" dirty="0" smtClean="0">
                <a:latin typeface="Arial Narrow" pitchFamily="34" charset="0"/>
              </a:rPr>
              <a:t>Review </a:t>
            </a:r>
            <a:r>
              <a:rPr lang="en-US" sz="2000" dirty="0">
                <a:latin typeface="Arial Narrow" pitchFamily="34" charset="0"/>
              </a:rPr>
              <a:t>Criteria</a:t>
            </a:r>
          </a:p>
          <a:p>
            <a:pPr>
              <a:defRPr/>
            </a:pPr>
            <a:r>
              <a:rPr lang="en-US" sz="2000" dirty="0" smtClean="0"/>
              <a:t>Review </a:t>
            </a:r>
            <a:r>
              <a:rPr lang="en-US" sz="2000" dirty="0"/>
              <a:t>and Selection </a:t>
            </a:r>
            <a:r>
              <a:rPr lang="en-US" sz="2000" dirty="0" smtClean="0"/>
              <a:t>Process</a:t>
            </a:r>
          </a:p>
          <a:p>
            <a:pPr>
              <a:defRPr/>
            </a:pPr>
            <a:r>
              <a:rPr lang="en-US" sz="2000" dirty="0"/>
              <a:t>Selection Factors</a:t>
            </a:r>
          </a:p>
          <a:p>
            <a:pPr>
              <a:defRPr/>
            </a:pPr>
            <a:r>
              <a:rPr lang="en-US" sz="2000" dirty="0" smtClean="0">
                <a:latin typeface="Arial Narrow" pitchFamily="34" charset="0"/>
              </a:rPr>
              <a:t>Administrative Requirements</a:t>
            </a:r>
            <a:endParaRPr lang="en-US" sz="2000" dirty="0" smtClean="0">
              <a:effectLst/>
              <a:latin typeface="Arial Narrow" pitchFamily="34" charset="0"/>
            </a:endParaRPr>
          </a:p>
          <a:p>
            <a:pPr>
              <a:defRPr/>
            </a:pPr>
            <a:r>
              <a:rPr lang="en-US" sz="2000" dirty="0" smtClean="0">
                <a:effectLst/>
                <a:latin typeface="Arial Narrow" pitchFamily="34" charset="0"/>
              </a:rPr>
              <a:t>Reporting &amp; Audit Requirements</a:t>
            </a:r>
          </a:p>
          <a:p>
            <a:pPr>
              <a:defRPr/>
            </a:pPr>
            <a:r>
              <a:rPr lang="en-US" sz="2000" dirty="0" smtClean="0">
                <a:effectLst/>
                <a:latin typeface="Arial Narrow" pitchFamily="34" charset="0"/>
              </a:rPr>
              <a:t>Agency Contacts</a:t>
            </a:r>
          </a:p>
          <a:p>
            <a:pPr>
              <a:defRPr/>
            </a:pPr>
            <a:r>
              <a:rPr lang="en-US" sz="2000" dirty="0" smtClean="0"/>
              <a:t>Social Media Links</a:t>
            </a:r>
            <a:endParaRPr lang="en-US" sz="2000" dirty="0" smtClean="0">
              <a:latin typeface="Arial Narrow" pitchFamily="34" charset="0"/>
            </a:endParaRPr>
          </a:p>
          <a:p>
            <a:pPr>
              <a:defRPr/>
            </a:pPr>
            <a:endParaRPr lang="en-US" sz="1800" dirty="0">
              <a:latin typeface="Arial Narrow" pitchFamily="34" charset="0"/>
            </a:endParaRPr>
          </a:p>
        </p:txBody>
      </p:sp>
      <p:sp>
        <p:nvSpPr>
          <p:cNvPr id="6149" name="Slide Number Placeholder 4"/>
          <p:cNvSpPr>
            <a:spLocks noGrp="1"/>
          </p:cNvSpPr>
          <p:nvPr>
            <p:ph type="sldNum" sz="quarter" idx="11"/>
          </p:nvPr>
        </p:nvSpPr>
        <p:spPr>
          <a:xfrm>
            <a:off x="5699620" y="6505371"/>
            <a:ext cx="2895600"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9B8E2E62-89A8-4E78-BF4C-23D2C37FB511}" type="slidenum">
              <a:rPr lang="en-US" sz="1800" smtClean="0">
                <a:solidFill>
                  <a:prstClr val="black"/>
                </a:solidFill>
              </a:rPr>
              <a:pPr algn="r"/>
              <a:t>42</a:t>
            </a:fld>
            <a:endParaRPr lang="en-US" sz="1800" dirty="0" smtClean="0">
              <a:solidFill>
                <a:prstClr val="black"/>
              </a:solidFill>
            </a:endParaRPr>
          </a:p>
        </p:txBody>
      </p:sp>
      <p:sp>
        <p:nvSpPr>
          <p:cNvPr id="2" name="Rectangle 1"/>
          <p:cNvSpPr/>
          <p:nvPr/>
        </p:nvSpPr>
        <p:spPr>
          <a:xfrm>
            <a:off x="1233042" y="3988939"/>
            <a:ext cx="2794960" cy="402650"/>
          </a:xfrm>
          <a:prstGeom prst="rect">
            <a:avLst/>
          </a:prstGeom>
          <a:solidFill>
            <a:srgbClr val="FFFF0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51297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85800" y="506083"/>
            <a:ext cx="7543800" cy="609600"/>
          </a:xfrm>
        </p:spPr>
        <p:txBody>
          <a:bodyPr/>
          <a:lstStyle/>
          <a:p>
            <a:r>
              <a:rPr lang="en-US" sz="2800" dirty="0" smtClean="0">
                <a:effectLst/>
                <a:latin typeface="Arial Narrow" pitchFamily="34" charset="0"/>
              </a:rPr>
              <a:t>Review and Selection Process (1)</a:t>
            </a:r>
            <a:endParaRPr lang="en-US" sz="2000" dirty="0" smtClean="0">
              <a:effectLst/>
              <a:latin typeface="Arial Narrow" pitchFamily="34" charset="0"/>
            </a:endParaRPr>
          </a:p>
        </p:txBody>
      </p:sp>
      <p:sp>
        <p:nvSpPr>
          <p:cNvPr id="3" name="Content Placeholder 2"/>
          <p:cNvSpPr>
            <a:spLocks noGrp="1"/>
          </p:cNvSpPr>
          <p:nvPr>
            <p:ph idx="1"/>
          </p:nvPr>
        </p:nvSpPr>
        <p:spPr>
          <a:xfrm>
            <a:off x="762000" y="1293962"/>
            <a:ext cx="7467600" cy="5030638"/>
          </a:xfrm>
        </p:spPr>
        <p:txBody>
          <a:bodyPr wrap="square">
            <a:noAutofit/>
          </a:bodyPr>
          <a:lstStyle/>
          <a:p>
            <a:pPr lvl="0"/>
            <a:r>
              <a:rPr lang="en-US" sz="1300" b="1" u="sng" dirty="0"/>
              <a:t>Initial Administrative Review of Applications. </a:t>
            </a:r>
            <a:r>
              <a:rPr lang="en-US" sz="1200" dirty="0"/>
              <a:t>An initial review of timely received applications will be conducted to determine eligibility, completeness, and responsiveness to this FFO and the scope of the stated program objectives.  Applications determined to be ineligible, incomplete, and/or non-responsive may be eliminated from further review.  However, NIST, in its sole discretion, may continue the review process for an application that is missing non-substantive information that can easily be rectified or cured.</a:t>
            </a:r>
            <a:r>
              <a:rPr lang="en-US" sz="1200" dirty="0" smtClean="0"/>
              <a:t> </a:t>
            </a:r>
          </a:p>
          <a:p>
            <a:pPr marL="0" lvl="0" indent="0">
              <a:buNone/>
            </a:pPr>
            <a:endParaRPr lang="en-US" sz="1200" dirty="0" smtClean="0"/>
          </a:p>
          <a:p>
            <a:pPr lvl="0"/>
            <a:r>
              <a:rPr lang="en-US" sz="1300" b="1" u="sng" dirty="0" smtClean="0"/>
              <a:t>Full </a:t>
            </a:r>
            <a:r>
              <a:rPr lang="en-US" sz="1300" b="1" u="sng" dirty="0"/>
              <a:t>Review of Eligible, Complete, and Responsive Applications. </a:t>
            </a:r>
            <a:r>
              <a:rPr lang="en-US" sz="1300" dirty="0"/>
              <a:t>Applications that are determined to be eligible, complete, and responsive will proceed for full reviews in accordance with the review and selection processes below.  </a:t>
            </a:r>
            <a:r>
              <a:rPr lang="en-US" sz="1300" b="1" i="1" dirty="0"/>
              <a:t>Eligible, complete and responsive applications will be grouped by the State in which the proposed MEP Center is to be established.  The applications in each group will be reviewed by the same reviewers and will be evaluated, reviewed, and selected as described below in separate groups. </a:t>
            </a:r>
            <a:r>
              <a:rPr lang="en-US" sz="1300" b="1" i="1" dirty="0" smtClean="0"/>
              <a:t> </a:t>
            </a:r>
            <a:endParaRPr lang="en-US" sz="1300" b="1" i="1" dirty="0"/>
          </a:p>
          <a:p>
            <a:pPr marL="0" indent="0">
              <a:buNone/>
            </a:pPr>
            <a:endParaRPr lang="en-US" sz="1400" dirty="0"/>
          </a:p>
          <a:p>
            <a:r>
              <a:rPr lang="en-US" sz="1200" b="1" u="sng" dirty="0"/>
              <a:t>Evaluation and Review. </a:t>
            </a:r>
            <a:r>
              <a:rPr lang="en-US" sz="1200" dirty="0"/>
              <a:t>Each application will be reviewed by at least three technically qualified reviewers who will evaluate each application based on the evaluation criteria (</a:t>
            </a:r>
            <a:r>
              <a:rPr lang="en-US" sz="1200" i="1" dirty="0"/>
              <a:t>see</a:t>
            </a:r>
            <a:r>
              <a:rPr lang="en-US" sz="1200" dirty="0"/>
              <a:t> Section V.1. of this FFO).  Applicants may receive written follow-up questions in order for the reviewers to gain a better understanding of the applicant’s proposal.  Each reviewer will assign each application a numeric score, with a maximum score of 100.  If a non-Federal employee reviewer is used, the reviewers may discuss the applications with each other, but scores will be determined on an individual basis, not as a consensus.     </a:t>
            </a:r>
          </a:p>
          <a:p>
            <a:endParaRPr lang="en-US" sz="1200" dirty="0"/>
          </a:p>
          <a:p>
            <a:pPr lvl="1"/>
            <a:r>
              <a:rPr lang="en-US" sz="1200" dirty="0"/>
              <a:t>Applicants whose applications receive an average score of 70 or higher out of 100 will be deemed finalists.  If deemed necessary, all finalists will be invited to participate with reviewers in a conference call and/or all finalists will be invited to participate in a site visit that will be conducted by the same reviewers at the applicant’s location.  Finalists will be reviewed and evaluated, and reviewers may revise their assigned numeric scores based on the evaluation criteria (</a:t>
            </a:r>
            <a:r>
              <a:rPr lang="en-US" sz="1200" i="1" dirty="0"/>
              <a:t>see</a:t>
            </a:r>
            <a:r>
              <a:rPr lang="en-US" sz="1200" dirty="0"/>
              <a:t> Section V.1. of this FFO) as a result of the conference call and/or site visit.</a:t>
            </a:r>
            <a:r>
              <a:rPr lang="en-US" sz="1200" dirty="0" smtClean="0"/>
              <a:t> </a:t>
            </a:r>
            <a:endParaRPr lang="en-US" sz="1200" dirty="0"/>
          </a:p>
          <a:p>
            <a:pPr marL="0" indent="0">
              <a:buNone/>
            </a:pPr>
            <a:endParaRPr lang="en-US" sz="1200" dirty="0"/>
          </a:p>
        </p:txBody>
      </p:sp>
      <p:sp>
        <p:nvSpPr>
          <p:cNvPr id="26629" name="Slide Number Placeholder 4"/>
          <p:cNvSpPr>
            <a:spLocks noGrp="1"/>
          </p:cNvSpPr>
          <p:nvPr>
            <p:ph type="sldNum" sz="quarter" idx="11"/>
          </p:nvPr>
        </p:nvSpPr>
        <p:spPr>
          <a:xfrm>
            <a:off x="3124199" y="6499225"/>
            <a:ext cx="5493589"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E3787F2A-1E95-4ED5-B8FC-A670ACF711D4}" type="slidenum">
              <a:rPr lang="en-US" sz="1800" smtClean="0"/>
              <a:pPr algn="r"/>
              <a:t>43</a:t>
            </a:fld>
            <a:endParaRPr lang="en-US" sz="1800" dirty="0" smtClean="0"/>
          </a:p>
        </p:txBody>
      </p:sp>
    </p:spTree>
    <p:extLst>
      <p:ext uri="{BB962C8B-B14F-4D97-AF65-F5344CB8AC3E}">
        <p14:creationId xmlns:p14="http://schemas.microsoft.com/office/powerpoint/2010/main" val="13728258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85800" y="609600"/>
            <a:ext cx="7543800" cy="609600"/>
          </a:xfrm>
        </p:spPr>
        <p:txBody>
          <a:bodyPr/>
          <a:lstStyle/>
          <a:p>
            <a:r>
              <a:rPr lang="en-US" sz="2800" dirty="0" smtClean="0">
                <a:effectLst/>
                <a:latin typeface="Arial Narrow" pitchFamily="34" charset="0"/>
              </a:rPr>
              <a:t>Review and Selection Process (2)</a:t>
            </a:r>
            <a:endParaRPr lang="en-US" sz="2000" dirty="0" smtClean="0">
              <a:effectLst/>
              <a:latin typeface="Arial Narrow" pitchFamily="34" charset="0"/>
            </a:endParaRPr>
          </a:p>
        </p:txBody>
      </p:sp>
      <p:sp>
        <p:nvSpPr>
          <p:cNvPr id="3" name="Content Placeholder 2"/>
          <p:cNvSpPr>
            <a:spLocks noGrp="1"/>
          </p:cNvSpPr>
          <p:nvPr>
            <p:ph idx="1"/>
          </p:nvPr>
        </p:nvSpPr>
        <p:spPr>
          <a:xfrm>
            <a:off x="762000" y="1371600"/>
            <a:ext cx="7324725" cy="4810125"/>
          </a:xfrm>
        </p:spPr>
        <p:txBody>
          <a:bodyPr wrap="square">
            <a:noAutofit/>
          </a:bodyPr>
          <a:lstStyle/>
          <a:p>
            <a:r>
              <a:rPr lang="en-US" sz="1200" b="1" dirty="0" smtClean="0"/>
              <a:t>Ranking </a:t>
            </a:r>
            <a:r>
              <a:rPr lang="en-US" sz="1200" b="1" dirty="0"/>
              <a:t>and Selection. </a:t>
            </a:r>
            <a:r>
              <a:rPr lang="en-US" sz="1200" dirty="0"/>
              <a:t>The reviewers’ final numeric scores for all finalists will be converted to ordinal rankings (i.e., a reviewer’s highest score will be ranked “1”, second highest score will be ranked “2”, etc.).  The ordinal rankings for an applicant will be summed and rank order will be established based on the lowest total for the ordinal rankings, and provided to the Selecting Official for further consideration.  </a:t>
            </a:r>
          </a:p>
          <a:p>
            <a:pPr marL="0" indent="0">
              <a:buNone/>
            </a:pPr>
            <a:endParaRPr lang="en-US" sz="1200" dirty="0"/>
          </a:p>
          <a:p>
            <a:pPr lvl="1"/>
            <a:r>
              <a:rPr lang="en-US" sz="1200" dirty="0"/>
              <a:t>The Selecting Official is the NIST Associate Director of Innovation and Industry Services or his designee.  The Selecting Official makes the final recommendation to the NIST Grants Officer regarding the funding of applications under this FFO.  NIST/MEP expects to recommend funding for the highest ranked applicant for each of the ten (10) States being competed under this FFO.  However, the Selecting Official may decide to select an applicant out of rank order based upon one or more of the Selection Factors identified in Section V.3. of this FFO.  The Selecting Official may also decide not to recommend funding for a particular State to any of the applicants. </a:t>
            </a:r>
          </a:p>
          <a:p>
            <a:pPr marL="457200" lvl="1" indent="0">
              <a:buNone/>
            </a:pPr>
            <a:endParaRPr lang="en-US" sz="1200" dirty="0"/>
          </a:p>
          <a:p>
            <a:pPr lvl="1"/>
            <a:r>
              <a:rPr lang="en-US" sz="1200" dirty="0" smtClean="0"/>
              <a:t>NIST </a:t>
            </a:r>
            <a:r>
              <a:rPr lang="en-US" sz="1200" dirty="0"/>
              <a:t>reserves the right to negotiate the budget costs with any applicant selected to receive an award, which may include requesting that the applicant remove certain costs.  Additionally, NIST may request that the successful applicant modify objectives or work plans and provide supplemental information required by the agency prior to award.  NIST also reserves the right to reject an application where information is uncovered that raises a reasonable doubt as to the responsibility of the applicant.  The final approval of selected applications and issuance of awards will be by the NIST Grants Officer.  The award decisions of the NIST Grants Officer are final.</a:t>
            </a:r>
          </a:p>
          <a:p>
            <a:pPr marL="914400" lvl="2" indent="-223838">
              <a:spcBef>
                <a:spcPts val="600"/>
              </a:spcBef>
              <a:buNone/>
              <a:defRPr/>
            </a:pPr>
            <a:r>
              <a:rPr lang="en-US" sz="1200" dirty="0" smtClean="0">
                <a:latin typeface="Arial Narrow" pitchFamily="34" charset="0"/>
              </a:rPr>
              <a:t>. </a:t>
            </a:r>
            <a:endParaRPr lang="en-US" sz="1200" dirty="0" smtClean="0">
              <a:effectLst/>
              <a:latin typeface="Arial Narrow" pitchFamily="34" charset="0"/>
            </a:endParaRPr>
          </a:p>
        </p:txBody>
      </p:sp>
      <p:sp>
        <p:nvSpPr>
          <p:cNvPr id="26629" name="Slide Number Placeholder 4"/>
          <p:cNvSpPr>
            <a:spLocks noGrp="1"/>
          </p:cNvSpPr>
          <p:nvPr>
            <p:ph type="sldNum" sz="quarter" idx="11"/>
          </p:nvPr>
        </p:nvSpPr>
        <p:spPr>
          <a:xfrm>
            <a:off x="3124200" y="6499225"/>
            <a:ext cx="5484962"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E3787F2A-1E95-4ED5-B8FC-A670ACF711D4}" type="slidenum">
              <a:rPr lang="en-US" sz="1800" smtClean="0"/>
              <a:pPr algn="r"/>
              <a:t>44</a:t>
            </a:fld>
            <a:endParaRPr lang="en-US" sz="1800" dirty="0" smtClean="0"/>
          </a:p>
        </p:txBody>
      </p:sp>
    </p:spTree>
    <p:extLst>
      <p:ext uri="{BB962C8B-B14F-4D97-AF65-F5344CB8AC3E}">
        <p14:creationId xmlns:p14="http://schemas.microsoft.com/office/powerpoint/2010/main" val="30188119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721312" y="685800"/>
            <a:ext cx="5715000" cy="533400"/>
          </a:xfrm>
        </p:spPr>
        <p:txBody>
          <a:bodyPr/>
          <a:lstStyle/>
          <a:p>
            <a:r>
              <a:rPr lang="en-US" sz="2800" dirty="0" smtClean="0">
                <a:effectLst/>
                <a:latin typeface="Arial Narrow" pitchFamily="34" charset="0"/>
              </a:rPr>
              <a:t>Information Webinar Agenda</a:t>
            </a:r>
          </a:p>
        </p:txBody>
      </p:sp>
      <p:sp>
        <p:nvSpPr>
          <p:cNvPr id="3" name="Content Placeholder 2"/>
          <p:cNvSpPr>
            <a:spLocks noGrp="1"/>
          </p:cNvSpPr>
          <p:nvPr>
            <p:ph idx="1"/>
          </p:nvPr>
        </p:nvSpPr>
        <p:spPr>
          <a:xfrm>
            <a:off x="792336" y="1676400"/>
            <a:ext cx="7206449" cy="4495800"/>
          </a:xfrm>
        </p:spPr>
        <p:txBody>
          <a:bodyPr>
            <a:normAutofit fontScale="92500" lnSpcReduction="10000"/>
          </a:bodyPr>
          <a:lstStyle/>
          <a:p>
            <a:pPr>
              <a:defRPr/>
            </a:pPr>
            <a:r>
              <a:rPr lang="en-US" sz="2000" dirty="0" smtClean="0">
                <a:latin typeface="Arial Narrow" pitchFamily="34" charset="0"/>
              </a:rPr>
              <a:t>Manufacturing Environment</a:t>
            </a:r>
          </a:p>
          <a:p>
            <a:pPr>
              <a:defRPr/>
            </a:pPr>
            <a:r>
              <a:rPr lang="en-US" sz="2000" dirty="0" smtClean="0">
                <a:effectLst/>
                <a:latin typeface="Arial Narrow" pitchFamily="34" charset="0"/>
              </a:rPr>
              <a:t>NIST MEP Strategy and Approach</a:t>
            </a:r>
          </a:p>
          <a:p>
            <a:pPr>
              <a:defRPr/>
            </a:pPr>
            <a:r>
              <a:rPr lang="en-US" sz="2000" dirty="0" smtClean="0">
                <a:effectLst/>
                <a:latin typeface="Arial Narrow" pitchFamily="34" charset="0"/>
              </a:rPr>
              <a:t>MEP System Model</a:t>
            </a:r>
          </a:p>
          <a:p>
            <a:pPr>
              <a:defRPr/>
            </a:pPr>
            <a:r>
              <a:rPr lang="en-US" sz="2000" dirty="0" smtClean="0">
                <a:effectLst/>
                <a:latin typeface="Arial Narrow" pitchFamily="34" charset="0"/>
              </a:rPr>
              <a:t>MEP Center Model</a:t>
            </a:r>
          </a:p>
          <a:p>
            <a:pPr>
              <a:defRPr/>
            </a:pPr>
            <a:r>
              <a:rPr lang="en-US" sz="2000" dirty="0" smtClean="0">
                <a:latin typeface="Arial Narrow" pitchFamily="34" charset="0"/>
              </a:rPr>
              <a:t>MEP Performance and Expected Impacts</a:t>
            </a:r>
            <a:endParaRPr lang="en-US" sz="2000" dirty="0" smtClean="0">
              <a:effectLst/>
              <a:latin typeface="Arial Narrow" pitchFamily="34" charset="0"/>
            </a:endParaRPr>
          </a:p>
          <a:p>
            <a:pPr>
              <a:defRPr/>
            </a:pPr>
            <a:r>
              <a:rPr lang="en-US" sz="2000" dirty="0" smtClean="0">
                <a:effectLst/>
                <a:latin typeface="Arial Narrow" pitchFamily="34" charset="0"/>
              </a:rPr>
              <a:t>Funding Opportunity Overview (Purpose, Cost Share, Eligibility, Funding)</a:t>
            </a:r>
          </a:p>
          <a:p>
            <a:pPr>
              <a:defRPr/>
            </a:pPr>
            <a:r>
              <a:rPr lang="en-US" sz="2000" dirty="0" smtClean="0">
                <a:latin typeface="Arial Narrow" pitchFamily="34" charset="0"/>
              </a:rPr>
              <a:t>Review </a:t>
            </a:r>
            <a:r>
              <a:rPr lang="en-US" sz="2000" dirty="0">
                <a:latin typeface="Arial Narrow" pitchFamily="34" charset="0"/>
              </a:rPr>
              <a:t>Criteria</a:t>
            </a:r>
          </a:p>
          <a:p>
            <a:pPr>
              <a:defRPr/>
            </a:pPr>
            <a:r>
              <a:rPr lang="en-US" sz="2000" dirty="0" smtClean="0"/>
              <a:t>Review </a:t>
            </a:r>
            <a:r>
              <a:rPr lang="en-US" sz="2000" dirty="0"/>
              <a:t>and Selection </a:t>
            </a:r>
            <a:r>
              <a:rPr lang="en-US" sz="2000" dirty="0" smtClean="0"/>
              <a:t>Process</a:t>
            </a:r>
          </a:p>
          <a:p>
            <a:pPr>
              <a:defRPr/>
            </a:pPr>
            <a:r>
              <a:rPr lang="en-US" sz="2000" dirty="0"/>
              <a:t>Selection Factors</a:t>
            </a:r>
          </a:p>
          <a:p>
            <a:pPr>
              <a:defRPr/>
            </a:pPr>
            <a:r>
              <a:rPr lang="en-US" sz="2000" dirty="0" smtClean="0">
                <a:latin typeface="Arial Narrow" pitchFamily="34" charset="0"/>
              </a:rPr>
              <a:t>Administrative Requirements</a:t>
            </a:r>
            <a:endParaRPr lang="en-US" sz="2000" dirty="0" smtClean="0">
              <a:effectLst/>
              <a:latin typeface="Arial Narrow" pitchFamily="34" charset="0"/>
            </a:endParaRPr>
          </a:p>
          <a:p>
            <a:pPr>
              <a:defRPr/>
            </a:pPr>
            <a:r>
              <a:rPr lang="en-US" sz="2000" dirty="0" smtClean="0">
                <a:effectLst/>
                <a:latin typeface="Arial Narrow" pitchFamily="34" charset="0"/>
              </a:rPr>
              <a:t>Reporting &amp; Audit Requirements</a:t>
            </a:r>
          </a:p>
          <a:p>
            <a:pPr>
              <a:defRPr/>
            </a:pPr>
            <a:r>
              <a:rPr lang="en-US" sz="2000" dirty="0" smtClean="0">
                <a:effectLst/>
                <a:latin typeface="Arial Narrow" pitchFamily="34" charset="0"/>
              </a:rPr>
              <a:t>Agency Contacts</a:t>
            </a:r>
          </a:p>
          <a:p>
            <a:pPr>
              <a:defRPr/>
            </a:pPr>
            <a:r>
              <a:rPr lang="en-US" sz="2000" dirty="0" smtClean="0"/>
              <a:t>Social Media Links</a:t>
            </a:r>
            <a:endParaRPr lang="en-US" sz="2000" dirty="0" smtClean="0">
              <a:latin typeface="Arial Narrow" pitchFamily="34" charset="0"/>
            </a:endParaRPr>
          </a:p>
          <a:p>
            <a:pPr>
              <a:defRPr/>
            </a:pPr>
            <a:endParaRPr lang="en-US" sz="1800" dirty="0">
              <a:latin typeface="Arial Narrow" pitchFamily="34" charset="0"/>
            </a:endParaRPr>
          </a:p>
        </p:txBody>
      </p:sp>
      <p:sp>
        <p:nvSpPr>
          <p:cNvPr id="6149" name="Slide Number Placeholder 4"/>
          <p:cNvSpPr>
            <a:spLocks noGrp="1"/>
          </p:cNvSpPr>
          <p:nvPr>
            <p:ph type="sldNum" sz="quarter" idx="11"/>
          </p:nvPr>
        </p:nvSpPr>
        <p:spPr>
          <a:xfrm>
            <a:off x="5741565" y="6513760"/>
            <a:ext cx="2895600"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9B8E2E62-89A8-4E78-BF4C-23D2C37FB511}" type="slidenum">
              <a:rPr lang="en-US" sz="1800" smtClean="0">
                <a:solidFill>
                  <a:prstClr val="black"/>
                </a:solidFill>
              </a:rPr>
              <a:pPr algn="r"/>
              <a:t>45</a:t>
            </a:fld>
            <a:endParaRPr lang="en-US" sz="1800" dirty="0" smtClean="0">
              <a:solidFill>
                <a:prstClr val="black"/>
              </a:solidFill>
            </a:endParaRPr>
          </a:p>
        </p:txBody>
      </p:sp>
      <p:sp>
        <p:nvSpPr>
          <p:cNvPr id="2" name="Rectangle 1"/>
          <p:cNvSpPr/>
          <p:nvPr/>
        </p:nvSpPr>
        <p:spPr>
          <a:xfrm>
            <a:off x="1199070" y="4261449"/>
            <a:ext cx="1708032" cy="310549"/>
          </a:xfrm>
          <a:prstGeom prst="rect">
            <a:avLst/>
          </a:prstGeom>
          <a:solidFill>
            <a:srgbClr val="FFFF0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25737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85800" y="685800"/>
            <a:ext cx="5715000" cy="533400"/>
          </a:xfrm>
        </p:spPr>
        <p:txBody>
          <a:bodyPr/>
          <a:lstStyle/>
          <a:p>
            <a:r>
              <a:rPr lang="en-US" sz="2800" dirty="0" smtClean="0">
                <a:effectLst/>
                <a:latin typeface="Arial Narrow" pitchFamily="34" charset="0"/>
              </a:rPr>
              <a:t>Selection Factors</a:t>
            </a:r>
          </a:p>
        </p:txBody>
      </p:sp>
      <p:sp>
        <p:nvSpPr>
          <p:cNvPr id="3" name="Content Placeholder 2"/>
          <p:cNvSpPr>
            <a:spLocks noGrp="1"/>
          </p:cNvSpPr>
          <p:nvPr>
            <p:ph idx="1"/>
          </p:nvPr>
        </p:nvSpPr>
        <p:spPr>
          <a:xfrm>
            <a:off x="780686" y="1447800"/>
            <a:ext cx="7371272" cy="4633823"/>
          </a:xfrm>
        </p:spPr>
        <p:txBody>
          <a:bodyPr wrap="square">
            <a:normAutofit/>
          </a:bodyPr>
          <a:lstStyle/>
          <a:p>
            <a:pPr marL="0" indent="0">
              <a:buNone/>
            </a:pPr>
            <a:r>
              <a:rPr lang="en-US" sz="1400" b="1" dirty="0"/>
              <a:t>Selection Factors. </a:t>
            </a:r>
            <a:r>
              <a:rPr lang="en-US" sz="1400" dirty="0"/>
              <a:t>The Selection Factors for this FFO are as follows:  </a:t>
            </a:r>
          </a:p>
          <a:p>
            <a:pPr marL="0" indent="0">
              <a:buNone/>
            </a:pPr>
            <a:r>
              <a:rPr lang="en-US" sz="1400" dirty="0"/>
              <a:t> </a:t>
            </a:r>
          </a:p>
          <a:p>
            <a:pPr marL="800100" lvl="1"/>
            <a:r>
              <a:rPr lang="en-US" sz="1400" dirty="0"/>
              <a:t>The availability of Federal funds;</a:t>
            </a:r>
          </a:p>
          <a:p>
            <a:pPr marL="800100" lvl="1"/>
            <a:r>
              <a:rPr lang="en-US" sz="1400" dirty="0"/>
              <a:t> </a:t>
            </a:r>
            <a:r>
              <a:rPr lang="en-US" sz="1400" dirty="0" smtClean="0"/>
              <a:t>Relevance </a:t>
            </a:r>
            <a:r>
              <a:rPr lang="en-US" sz="1400" dirty="0"/>
              <a:t>of the proposed project to MEP program goals and policy objectives;</a:t>
            </a:r>
          </a:p>
          <a:p>
            <a:pPr marL="800100" lvl="1"/>
            <a:r>
              <a:rPr lang="en-US" sz="1400" dirty="0"/>
              <a:t> </a:t>
            </a:r>
            <a:r>
              <a:rPr lang="en-US" sz="1400" dirty="0" smtClean="0"/>
              <a:t>Reviewers</a:t>
            </a:r>
            <a:r>
              <a:rPr lang="en-US" sz="1400" dirty="0"/>
              <a:t>' evaluations, including technical comments;</a:t>
            </a:r>
          </a:p>
          <a:p>
            <a:pPr marL="800100" lvl="1"/>
            <a:r>
              <a:rPr lang="en-US" sz="1400" dirty="0" smtClean="0"/>
              <a:t>The </a:t>
            </a:r>
            <a:r>
              <a:rPr lang="en-US" sz="1400" dirty="0"/>
              <a:t>need to assure appropriate distribution within the designated State; and/or</a:t>
            </a:r>
          </a:p>
          <a:p>
            <a:pPr marL="800100" lvl="1"/>
            <a:r>
              <a:rPr lang="en-US" sz="1400" dirty="0" smtClean="0"/>
              <a:t>Whether </a:t>
            </a:r>
            <a:r>
              <a:rPr lang="en-US" sz="1400" dirty="0"/>
              <a:t>the project duplicates other projects funded by </a:t>
            </a:r>
            <a:r>
              <a:rPr lang="en-US" sz="1400" dirty="0" err="1"/>
              <a:t>DoC</a:t>
            </a:r>
            <a:r>
              <a:rPr lang="en-US" sz="1400" dirty="0"/>
              <a:t> or by other Federal agencies.</a:t>
            </a:r>
          </a:p>
        </p:txBody>
      </p:sp>
      <p:sp>
        <p:nvSpPr>
          <p:cNvPr id="25605" name="Slide Number Placeholder 4"/>
          <p:cNvSpPr>
            <a:spLocks noGrp="1"/>
          </p:cNvSpPr>
          <p:nvPr>
            <p:ph type="sldNum" sz="quarter" idx="11"/>
          </p:nvPr>
        </p:nvSpPr>
        <p:spPr>
          <a:xfrm>
            <a:off x="3124199" y="6499225"/>
            <a:ext cx="5450457"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DCE77A92-E558-4CF5-AEB7-C760B50D0A40}" type="slidenum">
              <a:rPr lang="en-US" sz="1800" smtClean="0"/>
              <a:pPr algn="r"/>
              <a:t>46</a:t>
            </a:fld>
            <a:endParaRPr lang="en-US" sz="1800" dirty="0" smtClean="0"/>
          </a:p>
        </p:txBody>
      </p:sp>
    </p:spTree>
    <p:extLst>
      <p:ext uri="{BB962C8B-B14F-4D97-AF65-F5344CB8AC3E}">
        <p14:creationId xmlns:p14="http://schemas.microsoft.com/office/powerpoint/2010/main" val="415964118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721312" y="685800"/>
            <a:ext cx="5715000" cy="533400"/>
          </a:xfrm>
        </p:spPr>
        <p:txBody>
          <a:bodyPr/>
          <a:lstStyle/>
          <a:p>
            <a:r>
              <a:rPr lang="en-US" sz="2800" dirty="0" smtClean="0">
                <a:effectLst/>
                <a:latin typeface="Arial Narrow" pitchFamily="34" charset="0"/>
              </a:rPr>
              <a:t>Information Webinar Agenda</a:t>
            </a:r>
          </a:p>
        </p:txBody>
      </p:sp>
      <p:sp>
        <p:nvSpPr>
          <p:cNvPr id="3" name="Content Placeholder 2"/>
          <p:cNvSpPr>
            <a:spLocks noGrp="1"/>
          </p:cNvSpPr>
          <p:nvPr>
            <p:ph idx="1"/>
          </p:nvPr>
        </p:nvSpPr>
        <p:spPr>
          <a:xfrm>
            <a:off x="792336" y="1676400"/>
            <a:ext cx="7206449" cy="4495800"/>
          </a:xfrm>
        </p:spPr>
        <p:txBody>
          <a:bodyPr>
            <a:normAutofit fontScale="92500" lnSpcReduction="10000"/>
          </a:bodyPr>
          <a:lstStyle/>
          <a:p>
            <a:pPr>
              <a:defRPr/>
            </a:pPr>
            <a:r>
              <a:rPr lang="en-US" sz="2000" dirty="0" smtClean="0">
                <a:latin typeface="Arial Narrow" pitchFamily="34" charset="0"/>
              </a:rPr>
              <a:t>Manufacturing Environment</a:t>
            </a:r>
          </a:p>
          <a:p>
            <a:pPr>
              <a:defRPr/>
            </a:pPr>
            <a:r>
              <a:rPr lang="en-US" sz="2000" dirty="0" smtClean="0">
                <a:effectLst/>
                <a:latin typeface="Arial Narrow" pitchFamily="34" charset="0"/>
              </a:rPr>
              <a:t>NIST MEP Strategy and Approach</a:t>
            </a:r>
          </a:p>
          <a:p>
            <a:pPr>
              <a:defRPr/>
            </a:pPr>
            <a:r>
              <a:rPr lang="en-US" sz="2000" dirty="0" smtClean="0">
                <a:effectLst/>
                <a:latin typeface="Arial Narrow" pitchFamily="34" charset="0"/>
              </a:rPr>
              <a:t>MEP System Model</a:t>
            </a:r>
          </a:p>
          <a:p>
            <a:pPr>
              <a:defRPr/>
            </a:pPr>
            <a:r>
              <a:rPr lang="en-US" sz="2000" dirty="0" smtClean="0">
                <a:effectLst/>
                <a:latin typeface="Arial Narrow" pitchFamily="34" charset="0"/>
              </a:rPr>
              <a:t>MEP Center Model</a:t>
            </a:r>
          </a:p>
          <a:p>
            <a:pPr>
              <a:defRPr/>
            </a:pPr>
            <a:r>
              <a:rPr lang="en-US" sz="2000" dirty="0" smtClean="0">
                <a:latin typeface="Arial Narrow" pitchFamily="34" charset="0"/>
              </a:rPr>
              <a:t>MEP Performance and Expected Impacts</a:t>
            </a:r>
            <a:endParaRPr lang="en-US" sz="2000" dirty="0" smtClean="0">
              <a:effectLst/>
              <a:latin typeface="Arial Narrow" pitchFamily="34" charset="0"/>
            </a:endParaRPr>
          </a:p>
          <a:p>
            <a:pPr>
              <a:defRPr/>
            </a:pPr>
            <a:r>
              <a:rPr lang="en-US" sz="2000" dirty="0" smtClean="0">
                <a:effectLst/>
                <a:latin typeface="Arial Narrow" pitchFamily="34" charset="0"/>
              </a:rPr>
              <a:t>Funding Opportunity Overview (Purpose, Cost Share, Eligibility, Funding)</a:t>
            </a:r>
          </a:p>
          <a:p>
            <a:pPr>
              <a:defRPr/>
            </a:pPr>
            <a:r>
              <a:rPr lang="en-US" sz="2000" dirty="0" smtClean="0">
                <a:latin typeface="Arial Narrow" pitchFamily="34" charset="0"/>
              </a:rPr>
              <a:t>Review </a:t>
            </a:r>
            <a:r>
              <a:rPr lang="en-US" sz="2000" dirty="0">
                <a:latin typeface="Arial Narrow" pitchFamily="34" charset="0"/>
              </a:rPr>
              <a:t>Criteria</a:t>
            </a:r>
          </a:p>
          <a:p>
            <a:pPr>
              <a:defRPr/>
            </a:pPr>
            <a:r>
              <a:rPr lang="en-US" sz="2000" dirty="0" smtClean="0"/>
              <a:t>Review </a:t>
            </a:r>
            <a:r>
              <a:rPr lang="en-US" sz="2000" dirty="0"/>
              <a:t>and Selection </a:t>
            </a:r>
            <a:r>
              <a:rPr lang="en-US" sz="2000" dirty="0" smtClean="0"/>
              <a:t>Process</a:t>
            </a:r>
          </a:p>
          <a:p>
            <a:pPr>
              <a:defRPr/>
            </a:pPr>
            <a:r>
              <a:rPr lang="en-US" sz="2000" dirty="0"/>
              <a:t>Selection Factors</a:t>
            </a:r>
          </a:p>
          <a:p>
            <a:pPr>
              <a:defRPr/>
            </a:pPr>
            <a:r>
              <a:rPr lang="en-US" sz="2000" dirty="0" smtClean="0">
                <a:latin typeface="Arial Narrow" pitchFamily="34" charset="0"/>
              </a:rPr>
              <a:t>Administrative Requirements</a:t>
            </a:r>
            <a:endParaRPr lang="en-US" sz="2000" dirty="0" smtClean="0">
              <a:effectLst/>
              <a:latin typeface="Arial Narrow" pitchFamily="34" charset="0"/>
            </a:endParaRPr>
          </a:p>
          <a:p>
            <a:pPr>
              <a:defRPr/>
            </a:pPr>
            <a:r>
              <a:rPr lang="en-US" sz="2000" dirty="0" smtClean="0">
                <a:effectLst/>
                <a:latin typeface="Arial Narrow" pitchFamily="34" charset="0"/>
              </a:rPr>
              <a:t>Reporting &amp; Audit Requirements</a:t>
            </a:r>
          </a:p>
          <a:p>
            <a:pPr>
              <a:defRPr/>
            </a:pPr>
            <a:r>
              <a:rPr lang="en-US" sz="2000" dirty="0" smtClean="0">
                <a:effectLst/>
                <a:latin typeface="Arial Narrow" pitchFamily="34" charset="0"/>
              </a:rPr>
              <a:t>Agency Contacts</a:t>
            </a:r>
          </a:p>
          <a:p>
            <a:pPr>
              <a:defRPr/>
            </a:pPr>
            <a:r>
              <a:rPr lang="en-US" sz="2000" dirty="0" smtClean="0"/>
              <a:t>Social Media Links</a:t>
            </a:r>
            <a:endParaRPr lang="en-US" sz="2000" dirty="0" smtClean="0">
              <a:latin typeface="Arial Narrow" pitchFamily="34" charset="0"/>
            </a:endParaRPr>
          </a:p>
          <a:p>
            <a:pPr>
              <a:defRPr/>
            </a:pPr>
            <a:endParaRPr lang="en-US" sz="1800" dirty="0">
              <a:latin typeface="Arial Narrow" pitchFamily="34" charset="0"/>
            </a:endParaRPr>
          </a:p>
        </p:txBody>
      </p:sp>
      <p:sp>
        <p:nvSpPr>
          <p:cNvPr id="6149" name="Slide Number Placeholder 4"/>
          <p:cNvSpPr>
            <a:spLocks noGrp="1"/>
          </p:cNvSpPr>
          <p:nvPr>
            <p:ph type="sldNum" sz="quarter" idx="11"/>
          </p:nvPr>
        </p:nvSpPr>
        <p:spPr>
          <a:xfrm>
            <a:off x="5674453" y="6499225"/>
            <a:ext cx="2895600"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9B8E2E62-89A8-4E78-BF4C-23D2C37FB511}" type="slidenum">
              <a:rPr lang="en-US" sz="1800" smtClean="0">
                <a:solidFill>
                  <a:prstClr val="black"/>
                </a:solidFill>
              </a:rPr>
              <a:pPr algn="r"/>
              <a:t>47</a:t>
            </a:fld>
            <a:endParaRPr lang="en-US" sz="1800" dirty="0" smtClean="0">
              <a:solidFill>
                <a:prstClr val="black"/>
              </a:solidFill>
            </a:endParaRPr>
          </a:p>
        </p:txBody>
      </p:sp>
      <p:sp>
        <p:nvSpPr>
          <p:cNvPr id="2" name="Rectangle 1"/>
          <p:cNvSpPr/>
          <p:nvPr/>
        </p:nvSpPr>
        <p:spPr>
          <a:xfrm>
            <a:off x="1199069" y="4571998"/>
            <a:ext cx="2613805" cy="310549"/>
          </a:xfrm>
          <a:prstGeom prst="rect">
            <a:avLst/>
          </a:prstGeom>
          <a:solidFill>
            <a:srgbClr val="FFFF0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08067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6011662" cy="533400"/>
          </a:xfrm>
        </p:spPr>
        <p:txBody>
          <a:bodyPr>
            <a:normAutofit fontScale="90000"/>
          </a:bodyPr>
          <a:lstStyle/>
          <a:p>
            <a:pPr>
              <a:defRPr/>
            </a:pPr>
            <a:r>
              <a:rPr lang="en-US" sz="2800" dirty="0" smtClean="0">
                <a:effectLst/>
                <a:latin typeface="Arial Narrow" pitchFamily="34" charset="0"/>
              </a:rPr>
              <a:t/>
            </a:r>
            <a:br>
              <a:rPr lang="en-US" sz="2800" dirty="0" smtClean="0">
                <a:effectLst/>
                <a:latin typeface="Arial Narrow" pitchFamily="34" charset="0"/>
              </a:rPr>
            </a:br>
            <a:r>
              <a:rPr lang="en-US" sz="2800" dirty="0" smtClean="0">
                <a:effectLst/>
                <a:latin typeface="Arial Narrow" pitchFamily="34" charset="0"/>
              </a:rPr>
              <a:t>Administrative Requirements of </a:t>
            </a:r>
            <a:r>
              <a:rPr lang="en-US" sz="2800" dirty="0" smtClean="0">
                <a:latin typeface="Arial Narrow" pitchFamily="34" charset="0"/>
              </a:rPr>
              <a:t>Application (</a:t>
            </a:r>
            <a:r>
              <a:rPr lang="en-US" sz="2800" dirty="0">
                <a:latin typeface="Arial Narrow" pitchFamily="34" charset="0"/>
              </a:rPr>
              <a:t>1</a:t>
            </a:r>
            <a:r>
              <a:rPr lang="en-US" sz="2800" dirty="0" smtClean="0">
                <a:latin typeface="Arial Narrow" pitchFamily="34" charset="0"/>
              </a:rPr>
              <a:t>)</a:t>
            </a:r>
            <a:r>
              <a:rPr lang="en-US" sz="2800" dirty="0" smtClean="0">
                <a:effectLst/>
                <a:latin typeface="Arial Narrow" pitchFamily="34" charset="0"/>
              </a:rPr>
              <a:t/>
            </a:r>
            <a:br>
              <a:rPr lang="en-US" sz="2800" dirty="0" smtClean="0">
                <a:effectLst/>
                <a:latin typeface="Arial Narrow" pitchFamily="34" charset="0"/>
              </a:rPr>
            </a:br>
            <a:endParaRPr lang="en-US" sz="2800" dirty="0">
              <a:latin typeface="Arial Narrow" pitchFamily="34" charset="0"/>
            </a:endParaRPr>
          </a:p>
        </p:txBody>
      </p:sp>
      <p:sp>
        <p:nvSpPr>
          <p:cNvPr id="14339" name="Content Placeholder 2"/>
          <p:cNvSpPr>
            <a:spLocks noGrp="1"/>
          </p:cNvSpPr>
          <p:nvPr>
            <p:ph idx="1"/>
          </p:nvPr>
        </p:nvSpPr>
        <p:spPr>
          <a:xfrm>
            <a:off x="664346" y="1245833"/>
            <a:ext cx="7538621" cy="5128334"/>
          </a:xfrm>
        </p:spPr>
        <p:txBody>
          <a:bodyPr wrap="square">
            <a:noAutofit/>
          </a:bodyPr>
          <a:lstStyle/>
          <a:p>
            <a:r>
              <a:rPr lang="en-US" sz="1600" dirty="0" smtClean="0">
                <a:effectLst/>
                <a:latin typeface="Arial Narrow" pitchFamily="34" charset="0"/>
              </a:rPr>
              <a:t>Complete applications/proposals must, at a minimum, include the following forms and documents and meet the following requirements identified in the FFO which are:</a:t>
            </a:r>
          </a:p>
          <a:p>
            <a:pPr marL="0" indent="0">
              <a:buNone/>
            </a:pPr>
            <a:endParaRPr lang="en-US" sz="1600" b="1" dirty="0" smtClean="0">
              <a:effectLst/>
              <a:latin typeface="Arial Narrow" pitchFamily="34" charset="0"/>
            </a:endParaRPr>
          </a:p>
          <a:p>
            <a:r>
              <a:rPr lang="en-US" sz="1600" b="1" dirty="0" smtClean="0">
                <a:effectLst/>
                <a:latin typeface="Arial Narrow" pitchFamily="34" charset="0"/>
              </a:rPr>
              <a:t>Required Forms*:</a:t>
            </a:r>
          </a:p>
          <a:p>
            <a:pPr lvl="1">
              <a:buFont typeface="Arial" pitchFamily="34" charset="0"/>
              <a:buChar char="•"/>
            </a:pPr>
            <a:r>
              <a:rPr lang="en-US" sz="1600" dirty="0" smtClean="0">
                <a:effectLst/>
                <a:latin typeface="Arial Narrow" pitchFamily="34" charset="0"/>
              </a:rPr>
              <a:t>SF-424 	          Application for Federal Assistance</a:t>
            </a:r>
          </a:p>
          <a:p>
            <a:pPr lvl="1">
              <a:buFont typeface="Arial" pitchFamily="34" charset="0"/>
              <a:buChar char="•"/>
            </a:pPr>
            <a:r>
              <a:rPr lang="en-US" sz="1600" dirty="0" smtClean="0">
                <a:effectLst/>
                <a:latin typeface="Arial Narrow" pitchFamily="34" charset="0"/>
              </a:rPr>
              <a:t>SF-424A	Budget Information Non-Constructions</a:t>
            </a:r>
          </a:p>
          <a:p>
            <a:pPr lvl="1">
              <a:buFont typeface="Arial" pitchFamily="34" charset="0"/>
              <a:buChar char="•"/>
            </a:pPr>
            <a:r>
              <a:rPr lang="en-US" sz="1600" dirty="0" smtClean="0">
                <a:effectLst/>
                <a:latin typeface="Arial Narrow" pitchFamily="34" charset="0"/>
              </a:rPr>
              <a:t>SF-424B	Assurances Non-construction</a:t>
            </a:r>
          </a:p>
          <a:p>
            <a:pPr lvl="1">
              <a:buFont typeface="Arial" pitchFamily="34" charset="0"/>
              <a:buChar char="•"/>
            </a:pPr>
            <a:r>
              <a:rPr lang="en-US" sz="1600" dirty="0" smtClean="0">
                <a:effectLst/>
                <a:latin typeface="Arial Narrow" pitchFamily="34" charset="0"/>
              </a:rPr>
              <a:t>CD-511	          Certification Regarding Lobbying</a:t>
            </a:r>
          </a:p>
          <a:p>
            <a:pPr lvl="1">
              <a:buFont typeface="Arial" pitchFamily="34" charset="0"/>
              <a:buChar char="•"/>
            </a:pPr>
            <a:r>
              <a:rPr lang="en-US" sz="1600" dirty="0" smtClean="0">
                <a:effectLst/>
                <a:latin typeface="Arial Narrow" pitchFamily="34" charset="0"/>
              </a:rPr>
              <a:t>SF-LLL	          Disclosure of Lobbying Activities (if applicable)</a:t>
            </a:r>
          </a:p>
          <a:p>
            <a:pPr marL="457200" lvl="1" indent="0">
              <a:buNone/>
            </a:pPr>
            <a:r>
              <a:rPr lang="en-US" sz="1600" b="1" dirty="0">
                <a:latin typeface="Arial Narrow" pitchFamily="34" charset="0"/>
              </a:rPr>
              <a:t>*Forms are available as part of the Grants.gov application kit</a:t>
            </a:r>
          </a:p>
          <a:p>
            <a:pPr lvl="1">
              <a:buFont typeface="Arial" pitchFamily="34" charset="0"/>
              <a:buChar char="•"/>
            </a:pPr>
            <a:endParaRPr lang="en-US" sz="1600" dirty="0" smtClean="0">
              <a:effectLst/>
              <a:latin typeface="Arial Narrow" pitchFamily="34" charset="0"/>
            </a:endParaRPr>
          </a:p>
          <a:p>
            <a:pPr marL="0" indent="0">
              <a:buNone/>
            </a:pPr>
            <a:endParaRPr lang="en-US" sz="1600" dirty="0" smtClean="0">
              <a:effectLst/>
              <a:latin typeface="Arial Narrow" pitchFamily="34" charset="0"/>
            </a:endParaRPr>
          </a:p>
          <a:p>
            <a:pPr lvl="1"/>
            <a:endParaRPr lang="en-US" sz="1600" dirty="0" smtClean="0">
              <a:effectLst/>
              <a:latin typeface="Arial Narrow" pitchFamily="34" charset="0"/>
            </a:endParaRPr>
          </a:p>
        </p:txBody>
      </p:sp>
      <p:sp>
        <p:nvSpPr>
          <p:cNvPr id="14341" name="Slide Number Placeholder 4"/>
          <p:cNvSpPr>
            <a:spLocks noGrp="1"/>
          </p:cNvSpPr>
          <p:nvPr>
            <p:ph type="sldNum" sz="quarter" idx="11"/>
          </p:nvPr>
        </p:nvSpPr>
        <p:spPr>
          <a:xfrm>
            <a:off x="3124200" y="6499225"/>
            <a:ext cx="5476336"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2B000A66-27CF-43EA-AB5D-8BF2EF5F4104}" type="slidenum">
              <a:rPr lang="en-US" sz="1800" smtClean="0"/>
              <a:pPr algn="r"/>
              <a:t>48</a:t>
            </a:fld>
            <a:endParaRPr lang="en-US" sz="1800" dirty="0" smtClean="0"/>
          </a:p>
        </p:txBody>
      </p:sp>
    </p:spTree>
    <p:extLst>
      <p:ext uri="{BB962C8B-B14F-4D97-AF65-F5344CB8AC3E}">
        <p14:creationId xmlns:p14="http://schemas.microsoft.com/office/powerpoint/2010/main" val="340166089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85800" y="685800"/>
            <a:ext cx="6781800" cy="533400"/>
          </a:xfrm>
        </p:spPr>
        <p:txBody>
          <a:bodyPr/>
          <a:lstStyle/>
          <a:p>
            <a:r>
              <a:rPr lang="en-US" sz="2500" dirty="0" smtClean="0"/>
              <a:t/>
            </a:r>
            <a:br>
              <a:rPr lang="en-US" sz="2500" dirty="0" smtClean="0"/>
            </a:br>
            <a:r>
              <a:rPr lang="en-US" sz="2500" dirty="0" smtClean="0"/>
              <a:t>Administrative </a:t>
            </a:r>
            <a:r>
              <a:rPr lang="en-US" sz="2500" dirty="0"/>
              <a:t>Requirements of Application </a:t>
            </a:r>
            <a:r>
              <a:rPr lang="en-US" sz="2500" dirty="0" smtClean="0"/>
              <a:t>(2)</a:t>
            </a:r>
            <a:r>
              <a:rPr lang="en-US" sz="2500" dirty="0"/>
              <a:t/>
            </a:r>
            <a:br>
              <a:rPr lang="en-US" sz="2500" dirty="0"/>
            </a:br>
            <a:endParaRPr lang="en-US" sz="2500" dirty="0" smtClean="0">
              <a:effectLst/>
            </a:endParaRPr>
          </a:p>
        </p:txBody>
      </p:sp>
      <p:sp>
        <p:nvSpPr>
          <p:cNvPr id="3" name="Content Placeholder 2"/>
          <p:cNvSpPr>
            <a:spLocks noGrp="1"/>
          </p:cNvSpPr>
          <p:nvPr>
            <p:ph idx="1"/>
          </p:nvPr>
        </p:nvSpPr>
        <p:spPr>
          <a:xfrm>
            <a:off x="689502" y="1371600"/>
            <a:ext cx="7359123" cy="4876800"/>
          </a:xfrm>
        </p:spPr>
        <p:txBody>
          <a:bodyPr wrap="square">
            <a:noAutofit/>
          </a:bodyPr>
          <a:lstStyle/>
          <a:p>
            <a:pPr>
              <a:buFont typeface="Wingdings" pitchFamily="2" charset="2"/>
              <a:buNone/>
              <a:defRPr/>
            </a:pPr>
            <a:r>
              <a:rPr lang="en-US" sz="1400" b="1" dirty="0" smtClean="0">
                <a:effectLst/>
                <a:latin typeface="Arial Narrow" pitchFamily="34" charset="0"/>
              </a:rPr>
              <a:t>Proposal Requirements (Section IV.2(a)(6)):  </a:t>
            </a:r>
          </a:p>
          <a:p>
            <a:pPr>
              <a:buFont typeface="Wingdings" pitchFamily="2" charset="2"/>
              <a:buNone/>
              <a:defRPr/>
            </a:pPr>
            <a:endParaRPr lang="en-US" sz="1400" b="1" dirty="0" smtClean="0">
              <a:effectLst/>
              <a:latin typeface="Arial Narrow" pitchFamily="34" charset="0"/>
            </a:endParaRPr>
          </a:p>
          <a:p>
            <a:pPr lvl="0"/>
            <a:r>
              <a:rPr lang="en-US" sz="1400" b="1" dirty="0">
                <a:latin typeface="Arial Narrow" pitchFamily="34" charset="0"/>
              </a:rPr>
              <a:t>Technical </a:t>
            </a:r>
            <a:r>
              <a:rPr lang="en-US" sz="1400" b="1" dirty="0" smtClean="0">
                <a:latin typeface="Arial Narrow" pitchFamily="34" charset="0"/>
              </a:rPr>
              <a:t>Proposal</a:t>
            </a:r>
            <a:r>
              <a:rPr lang="en-US" sz="1400" dirty="0" smtClean="0">
                <a:latin typeface="Arial Narrow" pitchFamily="34" charset="0"/>
              </a:rPr>
              <a:t>.  T</a:t>
            </a:r>
            <a:r>
              <a:rPr lang="en-US" sz="1400" dirty="0" smtClean="0"/>
              <a:t>he </a:t>
            </a:r>
            <a:r>
              <a:rPr lang="en-US" sz="1400" dirty="0"/>
              <a:t>five (5) year Technical Proposal is a word-processed document not exceeding 40 pages responsive to the program description (</a:t>
            </a:r>
            <a:r>
              <a:rPr lang="en-US" sz="1400" i="1" dirty="0"/>
              <a:t>see</a:t>
            </a:r>
            <a:r>
              <a:rPr lang="en-US" sz="1400" dirty="0"/>
              <a:t> Section I. of this FFO) and the evaluation criteria (</a:t>
            </a:r>
            <a:r>
              <a:rPr lang="en-US" sz="1400" i="1" dirty="0"/>
              <a:t>see</a:t>
            </a:r>
            <a:r>
              <a:rPr lang="en-US" sz="1400" dirty="0"/>
              <a:t> Section V.1. of this FFO).  The following is a suggested format that applicants may use for the technical proposal. </a:t>
            </a:r>
            <a:r>
              <a:rPr lang="en-US" sz="1400" dirty="0">
                <a:latin typeface="Arial Narrow" pitchFamily="34" charset="0"/>
              </a:rPr>
              <a:t> </a:t>
            </a:r>
          </a:p>
          <a:p>
            <a:pPr lvl="1"/>
            <a:r>
              <a:rPr lang="en-US" sz="1400" b="1" dirty="0">
                <a:latin typeface="Arial Narrow" pitchFamily="34" charset="0"/>
              </a:rPr>
              <a:t>Executive </a:t>
            </a:r>
            <a:r>
              <a:rPr lang="en-US" sz="1400" b="1" dirty="0" smtClean="0">
                <a:latin typeface="Arial Narrow" pitchFamily="34" charset="0"/>
              </a:rPr>
              <a:t>Summary </a:t>
            </a:r>
            <a:r>
              <a:rPr lang="en-US" sz="1400" dirty="0"/>
              <a:t> </a:t>
            </a:r>
            <a:r>
              <a:rPr lang="en-US" sz="1400" dirty="0" smtClean="0"/>
              <a:t>- </a:t>
            </a:r>
            <a:r>
              <a:rPr lang="en-US" sz="1400" b="1" i="1" dirty="0">
                <a:solidFill>
                  <a:srgbClr val="FF0000"/>
                </a:solidFill>
              </a:rPr>
              <a:t>Applicants must name the State in which they are seeking to establish an MEP Center in the first sentence of the Executive Summary.</a:t>
            </a:r>
            <a:endParaRPr lang="en-US" sz="1400" i="1" dirty="0">
              <a:solidFill>
                <a:srgbClr val="FF0000"/>
              </a:solidFill>
            </a:endParaRPr>
          </a:p>
          <a:p>
            <a:pPr lvl="1"/>
            <a:r>
              <a:rPr lang="en-US" sz="1400" b="1" dirty="0">
                <a:latin typeface="Arial Narrow" pitchFamily="34" charset="0"/>
              </a:rPr>
              <a:t>Project </a:t>
            </a:r>
            <a:r>
              <a:rPr lang="en-US" sz="1400" b="1" dirty="0" smtClean="0">
                <a:latin typeface="Arial Narrow" pitchFamily="34" charset="0"/>
              </a:rPr>
              <a:t>Narrative</a:t>
            </a:r>
          </a:p>
          <a:p>
            <a:pPr lvl="1"/>
            <a:r>
              <a:rPr lang="en-US" sz="1400" b="1" dirty="0"/>
              <a:t>Qualifications of the Applicant and Program Management</a:t>
            </a:r>
          </a:p>
          <a:p>
            <a:pPr lvl="2"/>
            <a:r>
              <a:rPr lang="en-US" sz="1100" dirty="0"/>
              <a:t>The applicant should include a description of its proposed performance of the MEP Core Management and Oversight Functions as described in Section III.3.b. of </a:t>
            </a:r>
            <a:r>
              <a:rPr lang="en-US" sz="1100" dirty="0" smtClean="0"/>
              <a:t>the </a:t>
            </a:r>
            <a:r>
              <a:rPr lang="en-US" sz="1100" dirty="0"/>
              <a:t>FFO. </a:t>
            </a:r>
            <a:endParaRPr lang="en-US" sz="1100" dirty="0" smtClean="0"/>
          </a:p>
          <a:p>
            <a:pPr lvl="2"/>
            <a:r>
              <a:rPr lang="en-US" sz="1100" dirty="0"/>
              <a:t>T</a:t>
            </a:r>
            <a:r>
              <a:rPr lang="en-US" sz="1100" dirty="0" smtClean="0"/>
              <a:t>he </a:t>
            </a:r>
            <a:r>
              <a:rPr lang="en-US" sz="1100" dirty="0"/>
              <a:t>applicant should also provide a description of the proposed MEP Center Oversight Board, including a listing of the members or intended members and a discussion of the governing documents (e.g., bylaws, policies or procedures and conflict of interest policies) with enough information for NIST to determine whether the proposed Oversight Board meets the requirements of Section III.3.c. of this FFO. </a:t>
            </a:r>
            <a:endParaRPr lang="en-US" sz="1100" dirty="0" smtClean="0"/>
          </a:p>
          <a:p>
            <a:pPr lvl="2"/>
            <a:r>
              <a:rPr lang="en-US" sz="1100" dirty="0" smtClean="0"/>
              <a:t>If </a:t>
            </a:r>
            <a:r>
              <a:rPr lang="en-US" sz="1100" dirty="0"/>
              <a:t>an applicant’s oversight board does not currently meet the requirements set forth in Section III.3.c. of this FFO or is not expected to continue meet these requirements at the time of the MEP award</a:t>
            </a:r>
            <a:r>
              <a:rPr lang="en-US" sz="1100" u="sng" dirty="0"/>
              <a:t>, the applicant must provide a plan to bring its oversight board into compliance with Section III.3.c. of the FFO by no later than 12 months following the issuance of the MEP award (expected to be made in July 2015).</a:t>
            </a:r>
            <a:endParaRPr lang="en-US" sz="1100" b="1" u="sng" dirty="0"/>
          </a:p>
          <a:p>
            <a:pPr lvl="1"/>
            <a:endParaRPr lang="en-US" sz="1400" b="1" dirty="0" smtClean="0">
              <a:latin typeface="Arial Narrow" pitchFamily="34" charset="0"/>
            </a:endParaRPr>
          </a:p>
        </p:txBody>
      </p:sp>
      <p:sp>
        <p:nvSpPr>
          <p:cNvPr id="15365" name="Slide Number Placeholder 4"/>
          <p:cNvSpPr>
            <a:spLocks noGrp="1"/>
          </p:cNvSpPr>
          <p:nvPr>
            <p:ph type="sldNum" sz="quarter" idx="11"/>
          </p:nvPr>
        </p:nvSpPr>
        <p:spPr>
          <a:xfrm>
            <a:off x="3124199" y="6499225"/>
            <a:ext cx="5459084"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42299E56-E593-4998-A5F9-160C7B134D8C}" type="slidenum">
              <a:rPr lang="en-US" sz="1800" smtClean="0"/>
              <a:pPr algn="r"/>
              <a:t>49</a:t>
            </a:fld>
            <a:endParaRPr lang="en-US" sz="1800" dirty="0" smtClean="0"/>
          </a:p>
        </p:txBody>
      </p:sp>
    </p:spTree>
    <p:extLst>
      <p:ext uri="{BB962C8B-B14F-4D97-AF65-F5344CB8AC3E}">
        <p14:creationId xmlns:p14="http://schemas.microsoft.com/office/powerpoint/2010/main" val="40111941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a:xfrm>
            <a:off x="776796" y="656948"/>
            <a:ext cx="5611813" cy="887413"/>
          </a:xfrm>
        </p:spPr>
        <p:txBody>
          <a:bodyPr>
            <a:noAutofit/>
          </a:bodyPr>
          <a:lstStyle/>
          <a:p>
            <a:r>
              <a:rPr lang="en-US" sz="2800" dirty="0" smtClean="0">
                <a:ea typeface="ＭＳ Ｐゴシック" pitchFamily="-109" charset="-128"/>
              </a:rPr>
              <a:t>The Changing Face of Manufacturing: </a:t>
            </a:r>
            <a:br>
              <a:rPr lang="en-US" sz="2800" dirty="0" smtClean="0">
                <a:ea typeface="ＭＳ Ｐゴシック" pitchFamily="-109" charset="-128"/>
              </a:rPr>
            </a:br>
            <a:r>
              <a:rPr lang="en-US" sz="2800" dirty="0" smtClean="0">
                <a:ea typeface="ＭＳ Ｐゴシック" pitchFamily="-109" charset="-128"/>
              </a:rPr>
              <a:t>Getting Smaller – Need to Get Smarter</a:t>
            </a:r>
          </a:p>
        </p:txBody>
      </p:sp>
      <p:sp>
        <p:nvSpPr>
          <p:cNvPr id="6" name="Rectangle 3"/>
          <p:cNvSpPr txBox="1">
            <a:spLocks noChangeArrowheads="1"/>
          </p:cNvSpPr>
          <p:nvPr/>
        </p:nvSpPr>
        <p:spPr>
          <a:xfrm>
            <a:off x="745392" y="1738313"/>
            <a:ext cx="3886200" cy="4191000"/>
          </a:xfrm>
          <a:prstGeom prst="rect">
            <a:avLst/>
          </a:prstGeom>
        </p:spPr>
        <p:txBody>
          <a:bodyPr/>
          <a:lstStyle/>
          <a:p>
            <a:pPr marL="234950" lvl="1" indent="-234950">
              <a:lnSpc>
                <a:spcPct val="90000"/>
              </a:lnSpc>
              <a:spcBef>
                <a:spcPct val="20000"/>
              </a:spcBef>
              <a:spcAft>
                <a:spcPts val="400"/>
              </a:spcAft>
              <a:defRPr/>
            </a:pPr>
            <a:r>
              <a:rPr lang="en-US" b="1" dirty="0">
                <a:latin typeface="Arial Narrow" pitchFamily="-109" charset="0"/>
              </a:rPr>
              <a:t>Facts about small manufacturers:</a:t>
            </a:r>
          </a:p>
          <a:p>
            <a:pPr marL="290513" lvl="2" indent="-179388">
              <a:lnSpc>
                <a:spcPct val="90000"/>
              </a:lnSpc>
              <a:spcBef>
                <a:spcPct val="20000"/>
              </a:spcBef>
              <a:spcAft>
                <a:spcPts val="400"/>
              </a:spcAft>
              <a:buFont typeface="Arial" charset="0"/>
              <a:buChar char="•"/>
              <a:defRPr/>
            </a:pPr>
            <a:r>
              <a:rPr lang="en-US" dirty="0">
                <a:latin typeface="Arial Narrow" pitchFamily="-109" charset="0"/>
              </a:rPr>
              <a:t>99 percent of all manufacturing establishments</a:t>
            </a:r>
          </a:p>
          <a:p>
            <a:pPr marL="290513" lvl="2" indent="-179388">
              <a:lnSpc>
                <a:spcPct val="90000"/>
              </a:lnSpc>
              <a:spcBef>
                <a:spcPct val="20000"/>
              </a:spcBef>
              <a:spcAft>
                <a:spcPts val="400"/>
              </a:spcAft>
              <a:buFont typeface="Arial" charset="0"/>
              <a:buChar char="•"/>
              <a:defRPr/>
            </a:pPr>
            <a:r>
              <a:rPr lang="en-US" dirty="0">
                <a:latin typeface="Arial Narrow" pitchFamily="-109" charset="0"/>
              </a:rPr>
              <a:t>Employ 10.2 million people -- 70 percent of all manufacturing employment</a:t>
            </a:r>
          </a:p>
          <a:p>
            <a:pPr marL="290513" lvl="2" indent="-179388">
              <a:lnSpc>
                <a:spcPct val="90000"/>
              </a:lnSpc>
              <a:spcBef>
                <a:spcPct val="20000"/>
              </a:spcBef>
              <a:spcAft>
                <a:spcPts val="400"/>
              </a:spcAft>
              <a:buFont typeface="Arial" charset="0"/>
              <a:buChar char="•"/>
              <a:defRPr/>
            </a:pPr>
            <a:r>
              <a:rPr lang="en-US" dirty="0">
                <a:latin typeface="Arial Narrow" pitchFamily="-109" charset="0"/>
              </a:rPr>
              <a:t>~57 percent of the total value-added by all U.S. manufacturers </a:t>
            </a:r>
          </a:p>
          <a:p>
            <a:pPr marL="0" lvl="1">
              <a:lnSpc>
                <a:spcPct val="90000"/>
              </a:lnSpc>
              <a:spcBef>
                <a:spcPct val="20000"/>
              </a:spcBef>
              <a:spcAft>
                <a:spcPts val="400"/>
              </a:spcAft>
              <a:defRPr/>
            </a:pPr>
            <a:r>
              <a:rPr lang="en-US" b="1" dirty="0">
                <a:latin typeface="Arial Narrow" pitchFamily="-109" charset="0"/>
              </a:rPr>
              <a:t>The Challenges for Small Manufacturers:</a:t>
            </a:r>
          </a:p>
          <a:p>
            <a:pPr marL="290513" lvl="2" indent="-179388">
              <a:lnSpc>
                <a:spcPct val="90000"/>
              </a:lnSpc>
              <a:spcBef>
                <a:spcPct val="20000"/>
              </a:spcBef>
              <a:spcAft>
                <a:spcPts val="400"/>
              </a:spcAft>
              <a:buFont typeface="Arial" charset="0"/>
              <a:buChar char="•"/>
              <a:defRPr/>
            </a:pPr>
            <a:r>
              <a:rPr lang="en-US" dirty="0">
                <a:latin typeface="Arial Narrow" pitchFamily="-109" charset="0"/>
              </a:rPr>
              <a:t>Productivity among large firms continues to increase at a faster rate than small firms</a:t>
            </a:r>
          </a:p>
          <a:p>
            <a:pPr marL="290513" lvl="2" indent="-179388">
              <a:lnSpc>
                <a:spcPct val="90000"/>
              </a:lnSpc>
              <a:spcBef>
                <a:spcPct val="20000"/>
              </a:spcBef>
              <a:spcAft>
                <a:spcPts val="400"/>
              </a:spcAft>
              <a:buFont typeface="Arial" charset="0"/>
              <a:buChar char="•"/>
              <a:defRPr/>
            </a:pPr>
            <a:r>
              <a:rPr lang="en-US" dirty="0">
                <a:latin typeface="Arial Narrow" pitchFamily="-109" charset="0"/>
              </a:rPr>
              <a:t>Market Failures in several dimensions:  firm, inter-firm, consulting/services, public failure.</a:t>
            </a:r>
            <a:endParaRPr lang="en-US" dirty="0">
              <a:effectLst>
                <a:outerShdw blurRad="38100" dist="38100" dir="2700000" algn="tl">
                  <a:srgbClr val="C0C0C0"/>
                </a:outerShdw>
              </a:effectLst>
              <a:latin typeface="Arial Narrow" pitchFamily="-109" charset="0"/>
            </a:endParaRPr>
          </a:p>
        </p:txBody>
      </p:sp>
      <p:graphicFrame>
        <p:nvGraphicFramePr>
          <p:cNvPr id="9" name="Chart 8"/>
          <p:cNvGraphicFramePr/>
          <p:nvPr>
            <p:extLst>
              <p:ext uri="{D42A27DB-BD31-4B8C-83A1-F6EECF244321}">
                <p14:modId xmlns:p14="http://schemas.microsoft.com/office/powerpoint/2010/main" val="4073232013"/>
              </p:ext>
            </p:extLst>
          </p:nvPr>
        </p:nvGraphicFramePr>
        <p:xfrm>
          <a:off x="4710545" y="2189017"/>
          <a:ext cx="4488873" cy="3754149"/>
        </p:xfrm>
        <a:graphic>
          <a:graphicData uri="http://schemas.openxmlformats.org/drawingml/2006/chart">
            <c:chart xmlns:c="http://schemas.openxmlformats.org/drawingml/2006/chart" xmlns:r="http://schemas.openxmlformats.org/officeDocument/2006/relationships" r:id="rId3"/>
          </a:graphicData>
        </a:graphic>
      </p:graphicFrame>
      <p:sp>
        <p:nvSpPr>
          <p:cNvPr id="7" name="Slide Number Placeholder 4"/>
          <p:cNvSpPr>
            <a:spLocks noGrp="1"/>
          </p:cNvSpPr>
          <p:nvPr>
            <p:ph type="sldNum" sz="quarter" idx="11"/>
          </p:nvPr>
        </p:nvSpPr>
        <p:spPr>
          <a:xfrm>
            <a:off x="6553200" y="6498897"/>
            <a:ext cx="2133600" cy="2225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9B8E2E62-89A8-4E78-BF4C-23D2C37FB511}" type="slidenum">
              <a:rPr lang="en-US" sz="1800" smtClean="0">
                <a:solidFill>
                  <a:prstClr val="black"/>
                </a:solidFill>
              </a:rPr>
              <a:pPr algn="r"/>
              <a:t>5</a:t>
            </a:fld>
            <a:endParaRPr lang="en-US" sz="1800" dirty="0" smtClean="0">
              <a:solidFill>
                <a:prstClr val="black"/>
              </a:solidFill>
            </a:endParaRPr>
          </a:p>
        </p:txBody>
      </p:sp>
    </p:spTree>
    <p:extLst>
      <p:ext uri="{BB962C8B-B14F-4D97-AF65-F5344CB8AC3E}">
        <p14:creationId xmlns:p14="http://schemas.microsoft.com/office/powerpoint/2010/main" val="883254795"/>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85800" y="685800"/>
            <a:ext cx="6781800" cy="533400"/>
          </a:xfrm>
        </p:spPr>
        <p:txBody>
          <a:bodyPr/>
          <a:lstStyle/>
          <a:p>
            <a:r>
              <a:rPr lang="en-US" sz="2500" dirty="0" smtClean="0"/>
              <a:t/>
            </a:r>
            <a:br>
              <a:rPr lang="en-US" sz="2500" dirty="0" smtClean="0"/>
            </a:br>
            <a:r>
              <a:rPr lang="en-US" sz="2500" dirty="0" smtClean="0"/>
              <a:t>Administrative </a:t>
            </a:r>
            <a:r>
              <a:rPr lang="en-US" sz="2500" dirty="0"/>
              <a:t>Requirements of Application </a:t>
            </a:r>
            <a:r>
              <a:rPr lang="en-US" sz="2500" dirty="0" smtClean="0"/>
              <a:t>(3)</a:t>
            </a:r>
            <a:r>
              <a:rPr lang="en-US" sz="2500" dirty="0"/>
              <a:t/>
            </a:r>
            <a:br>
              <a:rPr lang="en-US" sz="2500" dirty="0"/>
            </a:br>
            <a:endParaRPr lang="en-US" sz="2500" dirty="0" smtClean="0">
              <a:effectLst/>
            </a:endParaRPr>
          </a:p>
        </p:txBody>
      </p:sp>
      <p:sp>
        <p:nvSpPr>
          <p:cNvPr id="3" name="Content Placeholder 2"/>
          <p:cNvSpPr>
            <a:spLocks noGrp="1"/>
          </p:cNvSpPr>
          <p:nvPr>
            <p:ph idx="1"/>
          </p:nvPr>
        </p:nvSpPr>
        <p:spPr>
          <a:xfrm>
            <a:off x="689502" y="1371600"/>
            <a:ext cx="7330548" cy="4876800"/>
          </a:xfrm>
        </p:spPr>
        <p:txBody>
          <a:bodyPr wrap="square">
            <a:noAutofit/>
          </a:bodyPr>
          <a:lstStyle/>
          <a:p>
            <a:pPr lvl="1"/>
            <a:r>
              <a:rPr lang="en-US" sz="1400" b="1" dirty="0" smtClean="0"/>
              <a:t>Budget </a:t>
            </a:r>
            <a:r>
              <a:rPr lang="en-US" sz="1400" b="1" dirty="0"/>
              <a:t>Narrative and Financial </a:t>
            </a:r>
            <a:r>
              <a:rPr lang="en-US" sz="1400" b="1" dirty="0" smtClean="0"/>
              <a:t>Plan</a:t>
            </a:r>
          </a:p>
          <a:p>
            <a:pPr lvl="2"/>
            <a:r>
              <a:rPr lang="en-US" sz="1200" dirty="0"/>
              <a:t>applicants must provide a detailed budget table and budget narrative for year one (1) of the project,</a:t>
            </a:r>
            <a:r>
              <a:rPr lang="en-US" sz="1200" b="1" dirty="0"/>
              <a:t> </a:t>
            </a:r>
            <a:r>
              <a:rPr lang="en-US" sz="1200" dirty="0"/>
              <a:t>fully explaining and justifying all proposed project funding (both revenue and expenses) in accordance with applicable federal cost principles.  Applicants must also provide a budget table for years two (2) through five (5) of the project; however, a budget narrative for these years is not required as part of an application</a:t>
            </a:r>
            <a:r>
              <a:rPr lang="en-US" sz="1200" dirty="0" smtClean="0"/>
              <a:t>.</a:t>
            </a:r>
          </a:p>
          <a:p>
            <a:pPr lvl="2"/>
            <a:endParaRPr lang="en-US" sz="1200" dirty="0" smtClean="0"/>
          </a:p>
          <a:p>
            <a:pPr lvl="2"/>
            <a:r>
              <a:rPr lang="en-US" sz="1200" dirty="0" smtClean="0"/>
              <a:t>In </a:t>
            </a:r>
            <a:r>
              <a:rPr lang="en-US" sz="1200" dirty="0"/>
              <a:t>the budget narrative, the recipient should provide adequate information to support the costs identified in each category of the budget table.  For example, providing the annual salary and the percentage of time dedicated to the project by personnel to demonstrate the total cost of that individual; providing the airfare, lodging, per diem, number of days and number of travelers for each proposed trip; and identifying anticipated </a:t>
            </a:r>
            <a:r>
              <a:rPr lang="en-US" sz="1200" dirty="0" err="1"/>
              <a:t>subaward</a:t>
            </a:r>
            <a:r>
              <a:rPr lang="en-US" sz="1200" dirty="0"/>
              <a:t>/contract amounts, the </a:t>
            </a:r>
            <a:r>
              <a:rPr lang="en-US" sz="1200" dirty="0" err="1"/>
              <a:t>subawardees</a:t>
            </a:r>
            <a:r>
              <a:rPr lang="en-US" sz="1200" dirty="0"/>
              <a:t>/contractors, if known at the time of application, and a detailed description of the purpose of each </a:t>
            </a:r>
            <a:r>
              <a:rPr lang="en-US" sz="1200" dirty="0" err="1"/>
              <a:t>subaward</a:t>
            </a:r>
            <a:r>
              <a:rPr lang="en-US" sz="1200" dirty="0"/>
              <a:t>/contract.  Applicants must also include travel and related expenses for the required MEP kick-off conference and meetings described in Sections II.5. and II.6 of this FFO in the budget tables and budget narratives.  A suggested budget table and narrative template are available on the MEP website, </a:t>
            </a:r>
            <a:r>
              <a:rPr lang="en-US" sz="1200" u="sng" dirty="0">
                <a:hlinkClick r:id="rId2"/>
              </a:rPr>
              <a:t>http://www.nist.gov/mep/ffo_state-competitions.cfm</a:t>
            </a:r>
            <a:r>
              <a:rPr lang="en-US" sz="1200" dirty="0"/>
              <a:t>.</a:t>
            </a:r>
          </a:p>
          <a:p>
            <a:pPr lvl="2"/>
            <a:endParaRPr lang="en-US" sz="1200" dirty="0" smtClean="0"/>
          </a:p>
          <a:p>
            <a:pPr lvl="2"/>
            <a:r>
              <a:rPr lang="en-US" sz="1200" dirty="0" smtClean="0"/>
              <a:t>This </a:t>
            </a:r>
            <a:r>
              <a:rPr lang="en-US" sz="1200" dirty="0"/>
              <a:t>budget information submitted by an applicant will be evaluated in accordance with the Budget Narrative and Financial Plan evaluation sub-criteria (</a:t>
            </a:r>
            <a:r>
              <a:rPr lang="en-US" sz="1200" i="1" dirty="0"/>
              <a:t>see </a:t>
            </a:r>
            <a:r>
              <a:rPr lang="en-US" sz="1200" dirty="0"/>
              <a:t>Section V.1.c .i. and ii. of this FFO</a:t>
            </a:r>
            <a:r>
              <a:rPr lang="en-US" sz="1200" dirty="0" smtClean="0"/>
              <a:t>).</a:t>
            </a:r>
          </a:p>
          <a:p>
            <a:pPr lvl="2"/>
            <a:endParaRPr lang="en-US" sz="1200" dirty="0"/>
          </a:p>
          <a:p>
            <a:pPr lvl="1"/>
            <a:r>
              <a:rPr lang="en-US" sz="1200" b="1" dirty="0"/>
              <a:t>Past Performance.</a:t>
            </a:r>
            <a:r>
              <a:rPr lang="en-US" sz="1200" dirty="0"/>
              <a:t>  If applicable, provide specific information that addresses whether the applicant’s and partners’ past performance with the MEP program is indicative of expected performance under a possible new award and describing how and why performance is expected to be the same or different (</a:t>
            </a:r>
            <a:r>
              <a:rPr lang="en-US" sz="1200" i="1" dirty="0"/>
              <a:t>see </a:t>
            </a:r>
            <a:r>
              <a:rPr lang="en-US" sz="1200" dirty="0"/>
              <a:t>Section V.1.b.ii of this FFO</a:t>
            </a:r>
            <a:r>
              <a:rPr lang="en-US" sz="1200" dirty="0" smtClean="0"/>
              <a:t>).</a:t>
            </a:r>
            <a:endParaRPr lang="en-US" sz="1200" b="1" dirty="0"/>
          </a:p>
        </p:txBody>
      </p:sp>
      <p:sp>
        <p:nvSpPr>
          <p:cNvPr id="15365" name="Slide Number Placeholder 4"/>
          <p:cNvSpPr>
            <a:spLocks noGrp="1"/>
          </p:cNvSpPr>
          <p:nvPr>
            <p:ph type="sldNum" sz="quarter" idx="11"/>
          </p:nvPr>
        </p:nvSpPr>
        <p:spPr>
          <a:xfrm>
            <a:off x="3124199" y="6499225"/>
            <a:ext cx="5459084"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42299E56-E593-4998-A5F9-160C7B134D8C}" type="slidenum">
              <a:rPr lang="en-US" sz="1800" smtClean="0"/>
              <a:pPr algn="r"/>
              <a:t>50</a:t>
            </a:fld>
            <a:endParaRPr lang="en-US" sz="1800" dirty="0" smtClean="0"/>
          </a:p>
        </p:txBody>
      </p:sp>
    </p:spTree>
    <p:extLst>
      <p:ext uri="{BB962C8B-B14F-4D97-AF65-F5344CB8AC3E}">
        <p14:creationId xmlns:p14="http://schemas.microsoft.com/office/powerpoint/2010/main" val="401119418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85800" y="685800"/>
            <a:ext cx="6781800" cy="533400"/>
          </a:xfrm>
        </p:spPr>
        <p:txBody>
          <a:bodyPr/>
          <a:lstStyle/>
          <a:p>
            <a:r>
              <a:rPr lang="en-US" sz="2500" dirty="0" smtClean="0"/>
              <a:t/>
            </a:r>
            <a:br>
              <a:rPr lang="en-US" sz="2500" dirty="0" smtClean="0"/>
            </a:br>
            <a:r>
              <a:rPr lang="en-US" sz="2500" dirty="0" smtClean="0"/>
              <a:t>Administrative </a:t>
            </a:r>
            <a:r>
              <a:rPr lang="en-US" sz="2500" dirty="0"/>
              <a:t>Requirements of Application </a:t>
            </a:r>
            <a:r>
              <a:rPr lang="en-US" sz="2500" dirty="0" smtClean="0"/>
              <a:t>(4)</a:t>
            </a:r>
            <a:r>
              <a:rPr lang="en-US" sz="2500" dirty="0"/>
              <a:t/>
            </a:r>
            <a:br>
              <a:rPr lang="en-US" sz="2500" dirty="0"/>
            </a:br>
            <a:endParaRPr lang="en-US" sz="2500" dirty="0" smtClean="0">
              <a:effectLst/>
            </a:endParaRPr>
          </a:p>
        </p:txBody>
      </p:sp>
      <p:sp>
        <p:nvSpPr>
          <p:cNvPr id="3" name="Content Placeholder 2"/>
          <p:cNvSpPr>
            <a:spLocks noGrp="1"/>
          </p:cNvSpPr>
          <p:nvPr>
            <p:ph idx="1"/>
          </p:nvPr>
        </p:nvSpPr>
        <p:spPr>
          <a:xfrm>
            <a:off x="689502" y="1371600"/>
            <a:ext cx="7330548" cy="4876800"/>
          </a:xfrm>
        </p:spPr>
        <p:txBody>
          <a:bodyPr wrap="square">
            <a:noAutofit/>
          </a:bodyPr>
          <a:lstStyle/>
          <a:p>
            <a:r>
              <a:rPr lang="en-US" sz="1800" b="1" dirty="0" smtClean="0"/>
              <a:t>Letters </a:t>
            </a:r>
            <a:r>
              <a:rPr lang="en-US" sz="1800" b="1" dirty="0"/>
              <a:t>of Commitment </a:t>
            </a:r>
            <a:r>
              <a:rPr lang="en-US" sz="1800" b="1" dirty="0" smtClean="0"/>
              <a:t>or Support:</a:t>
            </a:r>
          </a:p>
          <a:p>
            <a:pPr lvl="2"/>
            <a:r>
              <a:rPr lang="en-US" sz="1200" dirty="0"/>
              <a:t>Applicant and Third-Party Non-Federal Cost </a:t>
            </a:r>
            <a:r>
              <a:rPr lang="en-US" sz="1200" dirty="0" smtClean="0"/>
              <a:t>Sharing </a:t>
            </a:r>
          </a:p>
          <a:p>
            <a:pPr lvl="2"/>
            <a:r>
              <a:rPr lang="en-US" sz="1200" dirty="0"/>
              <a:t>Applicant Non-Federal Cost Sharing (Cash and </a:t>
            </a:r>
            <a:r>
              <a:rPr lang="en-US" sz="1200" dirty="0" smtClean="0"/>
              <a:t>In-kind: </a:t>
            </a:r>
          </a:p>
          <a:p>
            <a:pPr lvl="2"/>
            <a:r>
              <a:rPr lang="en-US" sz="1200" dirty="0"/>
              <a:t>Third Party Cost Sharing (Cash and In-kind</a:t>
            </a:r>
            <a:r>
              <a:rPr lang="en-US" sz="1200" dirty="0" smtClean="0"/>
              <a:t>) </a:t>
            </a:r>
          </a:p>
          <a:p>
            <a:pPr lvl="2"/>
            <a:r>
              <a:rPr lang="en-US" sz="1200" dirty="0" err="1" smtClean="0"/>
              <a:t>Subrecipients</a:t>
            </a:r>
            <a:endParaRPr lang="en-US" sz="1200" dirty="0" smtClean="0"/>
          </a:p>
          <a:p>
            <a:pPr lvl="2"/>
            <a:r>
              <a:rPr lang="en-US" sz="1200" dirty="0"/>
              <a:t>Prospective Key </a:t>
            </a:r>
            <a:r>
              <a:rPr lang="en-US" sz="1200" dirty="0" smtClean="0"/>
              <a:t>Employees</a:t>
            </a:r>
          </a:p>
          <a:p>
            <a:pPr lvl="2"/>
            <a:r>
              <a:rPr lang="en-US" sz="1200" dirty="0" smtClean="0"/>
              <a:t>Contractors </a:t>
            </a:r>
          </a:p>
          <a:p>
            <a:pPr lvl="2"/>
            <a:r>
              <a:rPr lang="en-US" sz="1200" dirty="0"/>
              <a:t>General Letters of </a:t>
            </a:r>
            <a:r>
              <a:rPr lang="en-US" sz="1200" dirty="0" smtClean="0"/>
              <a:t>Support </a:t>
            </a:r>
            <a:endParaRPr lang="en-US" sz="1200" dirty="0"/>
          </a:p>
          <a:p>
            <a:r>
              <a:rPr lang="en-US" sz="1800" b="1" dirty="0"/>
              <a:t>Indirect Cost Rate </a:t>
            </a:r>
            <a:r>
              <a:rPr lang="en-US" sz="1800" b="1" dirty="0" smtClean="0"/>
              <a:t>Agreement</a:t>
            </a:r>
          </a:p>
          <a:p>
            <a:r>
              <a:rPr lang="en-US" sz="1800" b="1" dirty="0"/>
              <a:t>SF-424A, Budget Information - Non-Construction Programs for year five (5)</a:t>
            </a:r>
            <a:endParaRPr lang="en-US" sz="1800" dirty="0">
              <a:latin typeface="Arial Narrow" pitchFamily="34" charset="0"/>
            </a:endParaRPr>
          </a:p>
        </p:txBody>
      </p:sp>
      <p:sp>
        <p:nvSpPr>
          <p:cNvPr id="15365" name="Slide Number Placeholder 4"/>
          <p:cNvSpPr>
            <a:spLocks noGrp="1"/>
          </p:cNvSpPr>
          <p:nvPr>
            <p:ph type="sldNum" sz="quarter" idx="11"/>
          </p:nvPr>
        </p:nvSpPr>
        <p:spPr>
          <a:xfrm>
            <a:off x="3124199" y="6499225"/>
            <a:ext cx="5459084"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42299E56-E593-4998-A5F9-160C7B134D8C}" type="slidenum">
              <a:rPr lang="en-US" sz="1800" smtClean="0"/>
              <a:pPr algn="r"/>
              <a:t>51</a:t>
            </a:fld>
            <a:endParaRPr lang="en-US" sz="1800" dirty="0" smtClean="0"/>
          </a:p>
        </p:txBody>
      </p:sp>
    </p:spTree>
    <p:extLst>
      <p:ext uri="{BB962C8B-B14F-4D97-AF65-F5344CB8AC3E}">
        <p14:creationId xmlns:p14="http://schemas.microsoft.com/office/powerpoint/2010/main" val="62138685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85800" y="685800"/>
            <a:ext cx="7162800" cy="533400"/>
          </a:xfrm>
        </p:spPr>
        <p:txBody>
          <a:bodyPr/>
          <a:lstStyle/>
          <a:p>
            <a:r>
              <a:rPr lang="en-US" sz="2800" dirty="0" smtClean="0"/>
              <a:t/>
            </a:r>
            <a:br>
              <a:rPr lang="en-US" sz="2800" dirty="0" smtClean="0"/>
            </a:br>
            <a:r>
              <a:rPr lang="en-US" sz="2500" dirty="0" smtClean="0"/>
              <a:t>Administrative </a:t>
            </a:r>
            <a:r>
              <a:rPr lang="en-US" sz="2500" dirty="0"/>
              <a:t>Requirements of Application </a:t>
            </a:r>
            <a:r>
              <a:rPr lang="en-US" sz="2500" dirty="0" smtClean="0"/>
              <a:t>(3)</a:t>
            </a:r>
            <a:r>
              <a:rPr lang="en-US" sz="2800" dirty="0"/>
              <a:t/>
            </a:r>
            <a:br>
              <a:rPr lang="en-US" sz="2800" dirty="0"/>
            </a:br>
            <a:endParaRPr lang="en-US" sz="2800" dirty="0" smtClean="0">
              <a:effectLst/>
              <a:latin typeface="Arial Narrow" pitchFamily="34" charset="0"/>
            </a:endParaRPr>
          </a:p>
        </p:txBody>
      </p:sp>
      <p:sp>
        <p:nvSpPr>
          <p:cNvPr id="17411" name="Content Placeholder 2"/>
          <p:cNvSpPr>
            <a:spLocks noGrp="1"/>
          </p:cNvSpPr>
          <p:nvPr>
            <p:ph idx="1"/>
          </p:nvPr>
        </p:nvSpPr>
        <p:spPr>
          <a:xfrm>
            <a:off x="685800" y="1447800"/>
            <a:ext cx="7626096" cy="4876800"/>
          </a:xfrm>
        </p:spPr>
        <p:txBody>
          <a:bodyPr wrap="square">
            <a:normAutofit/>
          </a:bodyPr>
          <a:lstStyle/>
          <a:p>
            <a:pPr>
              <a:lnSpc>
                <a:spcPct val="100000"/>
              </a:lnSpc>
            </a:pPr>
            <a:r>
              <a:rPr lang="en-US" sz="1600" b="1" dirty="0" smtClean="0">
                <a:effectLst/>
                <a:latin typeface="Arial Narrow" pitchFamily="34" charset="0"/>
              </a:rPr>
              <a:t>Application Format (Section IV 2(b)):</a:t>
            </a:r>
          </a:p>
          <a:p>
            <a:pPr>
              <a:lnSpc>
                <a:spcPct val="100000"/>
              </a:lnSpc>
            </a:pPr>
            <a:endParaRPr lang="en-US" sz="1600" b="1" dirty="0" smtClean="0">
              <a:effectLst/>
              <a:latin typeface="Arial Narrow" pitchFamily="34" charset="0"/>
            </a:endParaRPr>
          </a:p>
          <a:p>
            <a:pPr lvl="1">
              <a:lnSpc>
                <a:spcPct val="100000"/>
              </a:lnSpc>
            </a:pPr>
            <a:r>
              <a:rPr lang="en-US" sz="1600" dirty="0" smtClean="0">
                <a:latin typeface="Arial Narrow" pitchFamily="34" charset="0"/>
              </a:rPr>
              <a:t>Page </a:t>
            </a:r>
            <a:r>
              <a:rPr lang="en-US" sz="1600" dirty="0">
                <a:latin typeface="Arial Narrow" pitchFamily="34" charset="0"/>
              </a:rPr>
              <a:t>Limit.  </a:t>
            </a:r>
            <a:r>
              <a:rPr lang="en-US" sz="1600" b="1" u="sng" dirty="0">
                <a:latin typeface="Arial Narrow" pitchFamily="34" charset="0"/>
              </a:rPr>
              <a:t>The Technical Proposals are limited to </a:t>
            </a:r>
            <a:r>
              <a:rPr lang="en-US" sz="1600" b="1" u="sng" dirty="0" smtClean="0">
                <a:latin typeface="Arial Narrow" pitchFamily="34" charset="0"/>
              </a:rPr>
              <a:t>forty (40) </a:t>
            </a:r>
            <a:r>
              <a:rPr lang="en-US" sz="1600" b="1" u="sng" dirty="0">
                <a:latin typeface="Arial Narrow" pitchFamily="34" charset="0"/>
              </a:rPr>
              <a:t>pages.  </a:t>
            </a:r>
            <a:r>
              <a:rPr lang="en-US" sz="1600" dirty="0">
                <a:latin typeface="Arial Narrow" pitchFamily="34" charset="0"/>
              </a:rPr>
              <a:t>Information on pages beyond the page limit will not be considered.  </a:t>
            </a:r>
          </a:p>
          <a:p>
            <a:pPr lvl="1">
              <a:lnSpc>
                <a:spcPct val="100000"/>
              </a:lnSpc>
            </a:pPr>
            <a:endParaRPr lang="en-US" sz="1600" dirty="0">
              <a:latin typeface="Arial Narrow" pitchFamily="34" charset="0"/>
            </a:endParaRPr>
          </a:p>
          <a:p>
            <a:pPr lvl="1">
              <a:lnSpc>
                <a:spcPct val="100000"/>
              </a:lnSpc>
            </a:pPr>
            <a:r>
              <a:rPr lang="en-US" sz="1600" dirty="0">
                <a:latin typeface="Arial Narrow" pitchFamily="34" charset="0"/>
              </a:rPr>
              <a:t>Page limit </a:t>
            </a:r>
            <a:r>
              <a:rPr lang="en-US" sz="1600" b="1" u="sng" dirty="0">
                <a:latin typeface="Arial Narrow" pitchFamily="34" charset="0"/>
              </a:rPr>
              <a:t>includes:</a:t>
            </a:r>
            <a:r>
              <a:rPr lang="en-US" sz="1600" dirty="0">
                <a:latin typeface="Arial Narrow" pitchFamily="34" charset="0"/>
              </a:rPr>
              <a:t> </a:t>
            </a:r>
            <a:r>
              <a:rPr lang="en-US" sz="1600" dirty="0"/>
              <a:t>Cover page and table of contents (if included), Technical Proposal, figures, graphs, tables, images, pictures, and all other pages of an application, with the exception of the page limit exclusions listed below</a:t>
            </a:r>
            <a:r>
              <a:rPr lang="en-US" sz="1600" dirty="0" smtClean="0"/>
              <a:t>.</a:t>
            </a:r>
          </a:p>
          <a:p>
            <a:pPr marL="457200" lvl="1" indent="0">
              <a:lnSpc>
                <a:spcPct val="100000"/>
              </a:lnSpc>
              <a:buNone/>
            </a:pPr>
            <a:endParaRPr lang="en-US" sz="1600" dirty="0">
              <a:latin typeface="Arial Narrow" pitchFamily="34" charset="0"/>
            </a:endParaRPr>
          </a:p>
          <a:p>
            <a:pPr lvl="1">
              <a:lnSpc>
                <a:spcPct val="100000"/>
              </a:lnSpc>
            </a:pPr>
            <a:r>
              <a:rPr lang="en-US" sz="1600" dirty="0">
                <a:latin typeface="Arial Narrow" pitchFamily="34" charset="0"/>
              </a:rPr>
              <a:t>Page limit </a:t>
            </a:r>
            <a:r>
              <a:rPr lang="en-US" sz="1600" b="1" u="sng" dirty="0">
                <a:latin typeface="Arial Narrow" pitchFamily="34" charset="0"/>
              </a:rPr>
              <a:t>excludes:</a:t>
            </a:r>
            <a:r>
              <a:rPr lang="en-US" sz="1600" dirty="0">
                <a:latin typeface="Arial Narrow" pitchFamily="34" charset="0"/>
              </a:rPr>
              <a:t> </a:t>
            </a:r>
            <a:r>
              <a:rPr lang="en-US" sz="1600" dirty="0"/>
              <a:t>SF-424, Application for Federal Assistance; both copies of the SF-424A, Budget Information – Non-Construction Programs form; SF-424B, Assurances – Non-Construction Programs; SF-LLL, Disclosure of Lobbying Activities; CD-511, Certification Regarding Lobbying; budget tables and budget narratives; Letters of Commitment and/or Support; Indirect Cost Rate Agreement, and Resumes. </a:t>
            </a:r>
            <a:r>
              <a:rPr lang="en-US" sz="1600" dirty="0" smtClean="0"/>
              <a:t> </a:t>
            </a:r>
            <a:endParaRPr lang="en-US" sz="1600" dirty="0" smtClean="0">
              <a:effectLst/>
              <a:latin typeface="Arial Narrow" pitchFamily="34" charset="0"/>
            </a:endParaRPr>
          </a:p>
        </p:txBody>
      </p:sp>
      <p:sp>
        <p:nvSpPr>
          <p:cNvPr id="17413" name="Slide Number Placeholder 4"/>
          <p:cNvSpPr>
            <a:spLocks noGrp="1"/>
          </p:cNvSpPr>
          <p:nvPr>
            <p:ph type="sldNum" sz="quarter" idx="11"/>
          </p:nvPr>
        </p:nvSpPr>
        <p:spPr>
          <a:xfrm>
            <a:off x="3124199" y="6499225"/>
            <a:ext cx="5450457"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94054990-6990-46A0-B45D-B5A76AF6BCC4}" type="slidenum">
              <a:rPr lang="en-US" sz="1800" smtClean="0"/>
              <a:pPr algn="r"/>
              <a:t>52</a:t>
            </a:fld>
            <a:endParaRPr lang="en-US" sz="1800" dirty="0" smtClean="0"/>
          </a:p>
        </p:txBody>
      </p:sp>
    </p:spTree>
    <p:extLst>
      <p:ext uri="{BB962C8B-B14F-4D97-AF65-F5344CB8AC3E}">
        <p14:creationId xmlns:p14="http://schemas.microsoft.com/office/powerpoint/2010/main" val="120468559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620000" cy="457200"/>
          </a:xfrm>
        </p:spPr>
        <p:txBody>
          <a:bodyPr>
            <a:noAutofit/>
          </a:bodyPr>
          <a:lstStyle/>
          <a:p>
            <a:pPr>
              <a:defRPr/>
            </a:pPr>
            <a:r>
              <a:rPr lang="en-US" sz="2500" dirty="0" smtClean="0"/>
              <a:t/>
            </a:r>
            <a:br>
              <a:rPr lang="en-US" sz="2500" dirty="0" smtClean="0"/>
            </a:br>
            <a:r>
              <a:rPr lang="en-US" sz="2500" dirty="0" smtClean="0"/>
              <a:t>Administrative </a:t>
            </a:r>
            <a:r>
              <a:rPr lang="en-US" sz="2500" dirty="0"/>
              <a:t>Requirements of Application </a:t>
            </a:r>
            <a:r>
              <a:rPr lang="en-US" sz="2500" dirty="0" smtClean="0"/>
              <a:t>(4)</a:t>
            </a:r>
            <a:r>
              <a:rPr lang="en-US" sz="2500" dirty="0"/>
              <a:t/>
            </a:r>
            <a:br>
              <a:rPr lang="en-US" sz="2500" dirty="0"/>
            </a:br>
            <a:endParaRPr lang="en-US" sz="2500" dirty="0">
              <a:effectLst/>
            </a:endParaRPr>
          </a:p>
        </p:txBody>
      </p:sp>
      <p:sp>
        <p:nvSpPr>
          <p:cNvPr id="3" name="Content Placeholder 2"/>
          <p:cNvSpPr>
            <a:spLocks noGrp="1"/>
          </p:cNvSpPr>
          <p:nvPr>
            <p:ph idx="1"/>
          </p:nvPr>
        </p:nvSpPr>
        <p:spPr>
          <a:xfrm>
            <a:off x="813786" y="1447800"/>
            <a:ext cx="7593367" cy="4855346"/>
          </a:xfrm>
        </p:spPr>
        <p:txBody>
          <a:bodyPr>
            <a:noAutofit/>
          </a:bodyPr>
          <a:lstStyle/>
          <a:p>
            <a:pPr>
              <a:lnSpc>
                <a:spcPct val="100000"/>
              </a:lnSpc>
              <a:spcAft>
                <a:spcPts val="600"/>
              </a:spcAft>
              <a:defRPr/>
            </a:pPr>
            <a:r>
              <a:rPr lang="en-US" sz="1500" b="1" dirty="0" smtClean="0">
                <a:effectLst/>
                <a:latin typeface="Arial Narrow" pitchFamily="34" charset="0"/>
              </a:rPr>
              <a:t>Dates: </a:t>
            </a:r>
          </a:p>
          <a:p>
            <a:pPr lvl="1">
              <a:spcAft>
                <a:spcPts val="600"/>
              </a:spcAft>
              <a:defRPr/>
            </a:pPr>
            <a:r>
              <a:rPr lang="en-US" sz="1500" b="1" u="sng" dirty="0">
                <a:solidFill>
                  <a:srgbClr val="00B050"/>
                </a:solidFill>
                <a:latin typeface="Arial Narrow" pitchFamily="34" charset="0"/>
              </a:rPr>
              <a:t>Electronic</a:t>
            </a:r>
            <a:r>
              <a:rPr lang="en-US" sz="1500" dirty="0">
                <a:latin typeface="Arial Narrow" pitchFamily="34" charset="0"/>
              </a:rPr>
              <a:t> </a:t>
            </a:r>
            <a:r>
              <a:rPr lang="en-US" sz="1500" b="1" u="sng" dirty="0">
                <a:latin typeface="Arial Narrow" pitchFamily="34" charset="0"/>
              </a:rPr>
              <a:t>applications must be received no later than 11:59 p.m. Eastern Time, </a:t>
            </a:r>
            <a:r>
              <a:rPr lang="en-US" sz="1500" b="1" u="sng" dirty="0" smtClean="0">
                <a:latin typeface="Arial Narrow" pitchFamily="34" charset="0"/>
              </a:rPr>
              <a:t>Wednesday</a:t>
            </a:r>
            <a:r>
              <a:rPr lang="en-US" sz="1500" b="1" u="sng" smtClean="0">
                <a:latin typeface="Arial Narrow" pitchFamily="34" charset="0"/>
              </a:rPr>
              <a:t>, </a:t>
            </a:r>
            <a:r>
              <a:rPr lang="en-US" sz="1500" b="1" u="sng" smtClean="0">
                <a:latin typeface="Arial Narrow" pitchFamily="34" charset="0"/>
              </a:rPr>
              <a:t>October 15, </a:t>
            </a:r>
            <a:r>
              <a:rPr lang="en-US" sz="1500" b="1" u="sng" dirty="0" smtClean="0">
                <a:latin typeface="Arial Narrow" pitchFamily="34" charset="0"/>
              </a:rPr>
              <a:t>2014. </a:t>
            </a:r>
            <a:r>
              <a:rPr lang="en-US" sz="1600" dirty="0"/>
              <a:t>NIST will consider the date and time stamped on the validation generated by </a:t>
            </a:r>
            <a:r>
              <a:rPr lang="en-US" sz="1600" u="sng" dirty="0">
                <a:hlinkClick r:id="rId2"/>
              </a:rPr>
              <a:t>www.grants.gov</a:t>
            </a:r>
            <a:r>
              <a:rPr lang="en-US" sz="1600" dirty="0"/>
              <a:t> as the official submission time.</a:t>
            </a:r>
            <a:endParaRPr lang="en-US" sz="1500" b="1" u="sng" dirty="0" smtClean="0">
              <a:latin typeface="Arial Narrow" pitchFamily="34" charset="0"/>
            </a:endParaRPr>
          </a:p>
          <a:p>
            <a:pPr lvl="1">
              <a:spcAft>
                <a:spcPts val="600"/>
              </a:spcAft>
              <a:defRPr/>
            </a:pPr>
            <a:r>
              <a:rPr lang="en-US" sz="1600" b="1" dirty="0">
                <a:solidFill>
                  <a:srgbClr val="FF0000"/>
                </a:solidFill>
              </a:rPr>
              <a:t>NIST will not accept applications submitted by mail, facsimile, or by email</a:t>
            </a:r>
            <a:r>
              <a:rPr lang="en-US" sz="1600" b="1" dirty="0" smtClean="0">
                <a:solidFill>
                  <a:srgbClr val="FF0000"/>
                </a:solidFill>
              </a:rPr>
              <a:t>.</a:t>
            </a:r>
          </a:p>
          <a:p>
            <a:pPr lvl="1">
              <a:spcAft>
                <a:spcPts val="600"/>
              </a:spcAft>
              <a:defRPr/>
            </a:pPr>
            <a:r>
              <a:rPr lang="en-US" sz="1500" b="1" dirty="0" smtClean="0">
                <a:solidFill>
                  <a:srgbClr val="FF0000"/>
                </a:solidFill>
              </a:rPr>
              <a:t>Applications </a:t>
            </a:r>
            <a:r>
              <a:rPr lang="en-US" sz="1500" b="1" dirty="0">
                <a:solidFill>
                  <a:srgbClr val="FF0000"/>
                </a:solidFill>
              </a:rPr>
              <a:t>received after the respective deadline will not be reviewed or considered</a:t>
            </a:r>
            <a:r>
              <a:rPr lang="en-US" sz="1500" b="1" dirty="0" smtClean="0">
                <a:solidFill>
                  <a:srgbClr val="FF0000"/>
                </a:solidFill>
              </a:rPr>
              <a:t>.</a:t>
            </a:r>
          </a:p>
          <a:p>
            <a:pPr marL="457200" lvl="1" indent="0">
              <a:lnSpc>
                <a:spcPct val="100000"/>
              </a:lnSpc>
              <a:spcAft>
                <a:spcPts val="0"/>
              </a:spcAft>
              <a:buNone/>
              <a:defRPr/>
            </a:pPr>
            <a:endParaRPr lang="en-US" sz="1500" dirty="0" smtClean="0">
              <a:latin typeface="Arial Narrow" pitchFamily="34" charset="0"/>
            </a:endParaRPr>
          </a:p>
          <a:p>
            <a:pPr lvl="3" indent="-91440">
              <a:lnSpc>
                <a:spcPct val="100000"/>
              </a:lnSpc>
              <a:spcBef>
                <a:spcPts val="0"/>
              </a:spcBef>
              <a:spcAft>
                <a:spcPts val="0"/>
              </a:spcAft>
              <a:buFontTx/>
              <a:buNone/>
              <a:defRPr/>
            </a:pPr>
            <a:endParaRPr lang="en-US" sz="1500" dirty="0" smtClean="0">
              <a:latin typeface="Arial Narrow" pitchFamily="34" charset="0"/>
            </a:endParaRPr>
          </a:p>
          <a:p>
            <a:pPr lvl="4">
              <a:defRPr/>
            </a:pPr>
            <a:endParaRPr lang="en-US" sz="1500" dirty="0">
              <a:latin typeface="Arial Narrow" pitchFamily="34" charset="0"/>
            </a:endParaRPr>
          </a:p>
        </p:txBody>
      </p:sp>
      <p:sp>
        <p:nvSpPr>
          <p:cNvPr id="13317" name="Slide Number Placeholder 4"/>
          <p:cNvSpPr>
            <a:spLocks noGrp="1"/>
          </p:cNvSpPr>
          <p:nvPr>
            <p:ph type="sldNum" sz="quarter" idx="11"/>
          </p:nvPr>
        </p:nvSpPr>
        <p:spPr>
          <a:xfrm>
            <a:off x="3124200" y="6499225"/>
            <a:ext cx="5484962"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68BCE705-83E3-45A6-8E20-C7E6AAD99FC2}" type="slidenum">
              <a:rPr lang="en-US" sz="1800" smtClean="0"/>
              <a:pPr algn="r"/>
              <a:t>53</a:t>
            </a:fld>
            <a:endParaRPr lang="en-US" sz="1800" dirty="0" smtClean="0"/>
          </a:p>
        </p:txBody>
      </p:sp>
    </p:spTree>
    <p:extLst>
      <p:ext uri="{BB962C8B-B14F-4D97-AF65-F5344CB8AC3E}">
        <p14:creationId xmlns:p14="http://schemas.microsoft.com/office/powerpoint/2010/main" val="357130497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85800" y="582288"/>
            <a:ext cx="6477000" cy="533400"/>
          </a:xfrm>
        </p:spPr>
        <p:txBody>
          <a:bodyPr/>
          <a:lstStyle/>
          <a:p>
            <a:r>
              <a:rPr lang="en-US" sz="2500" dirty="0" smtClean="0"/>
              <a:t/>
            </a:r>
            <a:br>
              <a:rPr lang="en-US" sz="2500" dirty="0" smtClean="0"/>
            </a:br>
            <a:r>
              <a:rPr lang="en-US" sz="2500" dirty="0" smtClean="0"/>
              <a:t>Administrative </a:t>
            </a:r>
            <a:r>
              <a:rPr lang="en-US" sz="2500" dirty="0"/>
              <a:t>Requirements of Application </a:t>
            </a:r>
            <a:r>
              <a:rPr lang="en-US" sz="2500" dirty="0" smtClean="0"/>
              <a:t>(5)</a:t>
            </a:r>
            <a:r>
              <a:rPr lang="en-US" sz="2500" dirty="0"/>
              <a:t/>
            </a:r>
            <a:br>
              <a:rPr lang="en-US" sz="2500" dirty="0"/>
            </a:br>
            <a:endParaRPr lang="en-US" sz="2500" dirty="0" smtClean="0">
              <a:effectLst/>
            </a:endParaRPr>
          </a:p>
        </p:txBody>
      </p:sp>
      <p:sp>
        <p:nvSpPr>
          <p:cNvPr id="28675" name="Content Placeholder 2"/>
          <p:cNvSpPr>
            <a:spLocks noGrp="1"/>
          </p:cNvSpPr>
          <p:nvPr>
            <p:ph idx="1"/>
          </p:nvPr>
        </p:nvSpPr>
        <p:spPr>
          <a:xfrm>
            <a:off x="685799" y="1447800"/>
            <a:ext cx="7680961" cy="4899734"/>
          </a:xfrm>
        </p:spPr>
        <p:txBody>
          <a:bodyPr wrap="square">
            <a:normAutofit/>
          </a:bodyPr>
          <a:lstStyle/>
          <a:p>
            <a:pPr marL="0" indent="0">
              <a:spcBef>
                <a:spcPts val="600"/>
              </a:spcBef>
              <a:buNone/>
            </a:pPr>
            <a:r>
              <a:rPr lang="en-US" sz="1100" dirty="0" smtClean="0">
                <a:effectLst/>
              </a:rPr>
              <a:t>.</a:t>
            </a:r>
          </a:p>
          <a:p>
            <a:pPr>
              <a:lnSpc>
                <a:spcPct val="100000"/>
              </a:lnSpc>
              <a:spcBef>
                <a:spcPts val="600"/>
              </a:spcBef>
            </a:pPr>
            <a:r>
              <a:rPr lang="en-US" sz="1100" b="1" dirty="0" smtClean="0"/>
              <a:t>Employer/Taxpayer </a:t>
            </a:r>
            <a:r>
              <a:rPr lang="en-US" sz="1100" b="1" dirty="0"/>
              <a:t>Identification Number (EIN/TIN), Dun and Bradstreet Data Universal Numbering System (DUNS), and System for Award Management (SAM</a:t>
            </a:r>
            <a:r>
              <a:rPr lang="en-US" sz="1100" b="1" dirty="0" smtClean="0"/>
              <a:t>).</a:t>
            </a:r>
          </a:p>
          <a:p>
            <a:pPr lvl="1">
              <a:spcBef>
                <a:spcPts val="600"/>
              </a:spcBef>
            </a:pPr>
            <a:r>
              <a:rPr lang="en-US" sz="1100" dirty="0"/>
              <a:t>All applicants for Federal financial assistance are required to obtain a universal identifier in the form of DUNS number and maintain a current registration in the Federal government’s primary registrant database, </a:t>
            </a:r>
            <a:r>
              <a:rPr lang="en-US" sz="1100" dirty="0" smtClean="0"/>
              <a:t>SAM</a:t>
            </a:r>
            <a:r>
              <a:rPr lang="en-US" sz="1100" dirty="0"/>
              <a:t> </a:t>
            </a:r>
            <a:r>
              <a:rPr lang="en-US" sz="1100" dirty="0" smtClean="0"/>
              <a:t>(</a:t>
            </a:r>
            <a:r>
              <a:rPr lang="en-US" sz="1100" u="sng" dirty="0">
                <a:hlinkClick r:id="rId2"/>
              </a:rPr>
              <a:t>https://www.sam.gov</a:t>
            </a:r>
            <a:r>
              <a:rPr lang="en-US" sz="1100" u="sng" dirty="0" smtClean="0">
                <a:hlinkClick r:id="rId2"/>
              </a:rPr>
              <a:t>/</a:t>
            </a:r>
            <a:r>
              <a:rPr lang="en-US" sz="1100" u="sng" dirty="0" smtClean="0"/>
              <a:t>).</a:t>
            </a:r>
          </a:p>
          <a:p>
            <a:pPr lvl="1">
              <a:spcBef>
                <a:spcPts val="600"/>
              </a:spcBef>
            </a:pPr>
            <a:r>
              <a:rPr lang="en-US" sz="1100" u="sng" dirty="0"/>
              <a:t>On the form SF-424 items 8.b. and 8.c., the applicant’s 9-digit EIN/TIN and 9-digit DUNS number must be consistent with the information in SAM (https://www.sam.gov/ ) and the Automated Standard Application for Payment System (ASAP).</a:t>
            </a:r>
            <a:endParaRPr lang="en-US" sz="1100" u="sng" dirty="0" smtClean="0"/>
          </a:p>
          <a:p>
            <a:pPr lvl="1">
              <a:spcBef>
                <a:spcPts val="600"/>
              </a:spcBef>
            </a:pPr>
            <a:r>
              <a:rPr lang="en-US" sz="1100" b="1" dirty="0"/>
              <a:t>Per 2 C.F.R. Part 25, each applicant must:</a:t>
            </a:r>
          </a:p>
          <a:p>
            <a:pPr lvl="2">
              <a:spcBef>
                <a:spcPts val="600"/>
              </a:spcBef>
            </a:pPr>
            <a:r>
              <a:rPr lang="en-US" sz="1100" dirty="0" smtClean="0"/>
              <a:t>Be </a:t>
            </a:r>
            <a:r>
              <a:rPr lang="en-US" sz="1100" dirty="0"/>
              <a:t>registered in the Central Contractor Registry (CCR) before submitting an application noting the CCR now resides in SAM;</a:t>
            </a:r>
          </a:p>
          <a:p>
            <a:pPr lvl="2">
              <a:spcBef>
                <a:spcPts val="600"/>
              </a:spcBef>
            </a:pPr>
            <a:r>
              <a:rPr lang="en-US" sz="1100" dirty="0" smtClean="0"/>
              <a:t>Maintain </a:t>
            </a:r>
            <a:r>
              <a:rPr lang="en-US" sz="1100" dirty="0"/>
              <a:t>an active CCR registration, noting the CCR now resides in SAM, with current information at all times during which it has an active Federal award or an application under consideration by an agency; </a:t>
            </a:r>
            <a:r>
              <a:rPr lang="en-US" sz="1100" dirty="0" smtClean="0"/>
              <a:t>and</a:t>
            </a:r>
          </a:p>
          <a:p>
            <a:pPr lvl="2">
              <a:spcBef>
                <a:spcPts val="600"/>
              </a:spcBef>
            </a:pPr>
            <a:r>
              <a:rPr lang="en-US" sz="1100" dirty="0" smtClean="0"/>
              <a:t>Provide </a:t>
            </a:r>
            <a:r>
              <a:rPr lang="en-US" sz="1100" dirty="0"/>
              <a:t>its DUNS number in each application or application it submits to the agency</a:t>
            </a:r>
            <a:r>
              <a:rPr lang="en-US" sz="1100" dirty="0" smtClean="0"/>
              <a:t>.</a:t>
            </a:r>
          </a:p>
          <a:p>
            <a:pPr lvl="1">
              <a:spcBef>
                <a:spcPts val="600"/>
              </a:spcBef>
            </a:pPr>
            <a:r>
              <a:rPr lang="en-US" sz="1200" dirty="0">
                <a:solidFill>
                  <a:srgbClr val="FF0000"/>
                </a:solidFill>
              </a:rPr>
              <a:t>Please note that a federal assistance award cannot be issued if the designated recipient’s registration in the System for Award Management (SAM.gov) is not current at the time of the award.</a:t>
            </a:r>
          </a:p>
          <a:p>
            <a:pPr marL="457200" lvl="1" indent="0">
              <a:spcBef>
                <a:spcPts val="600"/>
              </a:spcBef>
              <a:buNone/>
            </a:pPr>
            <a:endParaRPr lang="en-US" sz="1100" dirty="0" smtClean="0"/>
          </a:p>
          <a:p>
            <a:pPr>
              <a:lnSpc>
                <a:spcPct val="100000"/>
              </a:lnSpc>
              <a:spcBef>
                <a:spcPts val="600"/>
              </a:spcBef>
            </a:pPr>
            <a:r>
              <a:rPr lang="en-US" sz="1100" b="1" dirty="0" smtClean="0">
                <a:effectLst/>
              </a:rPr>
              <a:t>Funding Availability and Limitation of Liability </a:t>
            </a:r>
          </a:p>
          <a:p>
            <a:pPr lvl="1">
              <a:spcBef>
                <a:spcPts val="600"/>
              </a:spcBef>
            </a:pPr>
            <a:r>
              <a:rPr lang="en-US" sz="1100" dirty="0"/>
              <a:t>Funding for the program listed in this FFO is contingent upon the availability of appropriations.  </a:t>
            </a:r>
            <a:endParaRPr lang="en-US" sz="1100" dirty="0" smtClean="0"/>
          </a:p>
          <a:p>
            <a:pPr lvl="1">
              <a:spcBef>
                <a:spcPts val="600"/>
              </a:spcBef>
            </a:pPr>
            <a:r>
              <a:rPr lang="en-US" sz="1100" dirty="0" smtClean="0"/>
              <a:t>In </a:t>
            </a:r>
            <a:r>
              <a:rPr lang="en-US" sz="1100" dirty="0"/>
              <a:t>no event will NIST or </a:t>
            </a:r>
            <a:r>
              <a:rPr lang="en-US" sz="1100" dirty="0" err="1"/>
              <a:t>DoC</a:t>
            </a:r>
            <a:r>
              <a:rPr lang="en-US" sz="1100" dirty="0"/>
              <a:t> be responsible for application preparation costs if this program fails to receive funding or is cancelled because of agency priorities.  </a:t>
            </a:r>
            <a:endParaRPr lang="en-US" sz="1100" dirty="0" smtClean="0"/>
          </a:p>
          <a:p>
            <a:pPr lvl="1">
              <a:spcBef>
                <a:spcPts val="600"/>
              </a:spcBef>
            </a:pPr>
            <a:r>
              <a:rPr lang="en-US" sz="1100" dirty="0" smtClean="0"/>
              <a:t>Publication </a:t>
            </a:r>
            <a:r>
              <a:rPr lang="en-US" sz="1100" dirty="0"/>
              <a:t>of this FFO does not oblige NIST or </a:t>
            </a:r>
            <a:r>
              <a:rPr lang="en-US" sz="1100" dirty="0" err="1"/>
              <a:t>DoC</a:t>
            </a:r>
            <a:r>
              <a:rPr lang="en-US" sz="1100" dirty="0"/>
              <a:t> to award any specific project or to obligate any available funds.</a:t>
            </a:r>
            <a:endParaRPr lang="en-US" sz="1100" dirty="0" smtClean="0">
              <a:effectLst/>
            </a:endParaRPr>
          </a:p>
        </p:txBody>
      </p:sp>
      <p:sp>
        <p:nvSpPr>
          <p:cNvPr id="28676" name="Slide Number Placeholder 4"/>
          <p:cNvSpPr>
            <a:spLocks noGrp="1"/>
          </p:cNvSpPr>
          <p:nvPr>
            <p:ph type="sldNum" sz="quarter" idx="11"/>
          </p:nvPr>
        </p:nvSpPr>
        <p:spPr>
          <a:xfrm>
            <a:off x="3124199" y="6499225"/>
            <a:ext cx="5502215"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7DB574DA-5A7F-44D4-B892-765574AF1986}" type="slidenum">
              <a:rPr lang="en-US" sz="1800" smtClean="0"/>
              <a:pPr algn="r"/>
              <a:t>54</a:t>
            </a:fld>
            <a:endParaRPr lang="en-US" sz="1800" dirty="0" smtClean="0"/>
          </a:p>
        </p:txBody>
      </p:sp>
    </p:spTree>
    <p:extLst>
      <p:ext uri="{BB962C8B-B14F-4D97-AF65-F5344CB8AC3E}">
        <p14:creationId xmlns:p14="http://schemas.microsoft.com/office/powerpoint/2010/main" val="50418776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721312" y="685800"/>
            <a:ext cx="5715000" cy="533400"/>
          </a:xfrm>
        </p:spPr>
        <p:txBody>
          <a:bodyPr/>
          <a:lstStyle/>
          <a:p>
            <a:r>
              <a:rPr lang="en-US" sz="2800" dirty="0" smtClean="0">
                <a:effectLst/>
                <a:latin typeface="Arial Narrow" pitchFamily="34" charset="0"/>
              </a:rPr>
              <a:t>Information Webinar Agenda</a:t>
            </a:r>
          </a:p>
        </p:txBody>
      </p:sp>
      <p:sp>
        <p:nvSpPr>
          <p:cNvPr id="3" name="Content Placeholder 2"/>
          <p:cNvSpPr>
            <a:spLocks noGrp="1"/>
          </p:cNvSpPr>
          <p:nvPr>
            <p:ph idx="1"/>
          </p:nvPr>
        </p:nvSpPr>
        <p:spPr>
          <a:xfrm>
            <a:off x="792336" y="1676400"/>
            <a:ext cx="7206449" cy="4495800"/>
          </a:xfrm>
        </p:spPr>
        <p:txBody>
          <a:bodyPr>
            <a:normAutofit fontScale="92500" lnSpcReduction="10000"/>
          </a:bodyPr>
          <a:lstStyle/>
          <a:p>
            <a:pPr>
              <a:defRPr/>
            </a:pPr>
            <a:r>
              <a:rPr lang="en-US" sz="2000" dirty="0" smtClean="0">
                <a:latin typeface="Arial Narrow" pitchFamily="34" charset="0"/>
              </a:rPr>
              <a:t>Manufacturing Environment</a:t>
            </a:r>
          </a:p>
          <a:p>
            <a:pPr>
              <a:defRPr/>
            </a:pPr>
            <a:r>
              <a:rPr lang="en-US" sz="2000" dirty="0" smtClean="0">
                <a:effectLst/>
                <a:latin typeface="Arial Narrow" pitchFamily="34" charset="0"/>
              </a:rPr>
              <a:t>NIST MEP Strategy and Approach</a:t>
            </a:r>
          </a:p>
          <a:p>
            <a:pPr>
              <a:defRPr/>
            </a:pPr>
            <a:r>
              <a:rPr lang="en-US" sz="2000" dirty="0" smtClean="0">
                <a:effectLst/>
                <a:latin typeface="Arial Narrow" pitchFamily="34" charset="0"/>
              </a:rPr>
              <a:t>MEP System Model</a:t>
            </a:r>
          </a:p>
          <a:p>
            <a:pPr>
              <a:defRPr/>
            </a:pPr>
            <a:r>
              <a:rPr lang="en-US" sz="2000" dirty="0" smtClean="0">
                <a:effectLst/>
                <a:latin typeface="Arial Narrow" pitchFamily="34" charset="0"/>
              </a:rPr>
              <a:t>MEP Center Model</a:t>
            </a:r>
          </a:p>
          <a:p>
            <a:pPr>
              <a:defRPr/>
            </a:pPr>
            <a:r>
              <a:rPr lang="en-US" sz="2000" dirty="0" smtClean="0">
                <a:latin typeface="Arial Narrow" pitchFamily="34" charset="0"/>
              </a:rPr>
              <a:t>MEP Performance and Expected Impacts</a:t>
            </a:r>
            <a:endParaRPr lang="en-US" sz="2000" dirty="0" smtClean="0">
              <a:effectLst/>
              <a:latin typeface="Arial Narrow" pitchFamily="34" charset="0"/>
            </a:endParaRPr>
          </a:p>
          <a:p>
            <a:pPr>
              <a:defRPr/>
            </a:pPr>
            <a:r>
              <a:rPr lang="en-US" sz="2000" dirty="0" smtClean="0">
                <a:effectLst/>
                <a:latin typeface="Arial Narrow" pitchFamily="34" charset="0"/>
              </a:rPr>
              <a:t>Funding Opportunity Overview (Purpose, Cost Share, Eligibility, Funding)</a:t>
            </a:r>
          </a:p>
          <a:p>
            <a:pPr>
              <a:defRPr/>
            </a:pPr>
            <a:r>
              <a:rPr lang="en-US" sz="2000" dirty="0" smtClean="0">
                <a:latin typeface="Arial Narrow" pitchFamily="34" charset="0"/>
              </a:rPr>
              <a:t>Review </a:t>
            </a:r>
            <a:r>
              <a:rPr lang="en-US" sz="2000" dirty="0">
                <a:latin typeface="Arial Narrow" pitchFamily="34" charset="0"/>
              </a:rPr>
              <a:t>Criteria</a:t>
            </a:r>
          </a:p>
          <a:p>
            <a:pPr>
              <a:defRPr/>
            </a:pPr>
            <a:r>
              <a:rPr lang="en-US" sz="2000" dirty="0" smtClean="0"/>
              <a:t>Review </a:t>
            </a:r>
            <a:r>
              <a:rPr lang="en-US" sz="2000" dirty="0"/>
              <a:t>and Selection </a:t>
            </a:r>
            <a:r>
              <a:rPr lang="en-US" sz="2000" dirty="0" smtClean="0"/>
              <a:t>Process</a:t>
            </a:r>
          </a:p>
          <a:p>
            <a:pPr>
              <a:defRPr/>
            </a:pPr>
            <a:r>
              <a:rPr lang="en-US" sz="2000" dirty="0"/>
              <a:t>Selection Factors</a:t>
            </a:r>
          </a:p>
          <a:p>
            <a:pPr>
              <a:defRPr/>
            </a:pPr>
            <a:r>
              <a:rPr lang="en-US" sz="2000" dirty="0" smtClean="0">
                <a:latin typeface="Arial Narrow" pitchFamily="34" charset="0"/>
              </a:rPr>
              <a:t>Administrative Requirements</a:t>
            </a:r>
            <a:endParaRPr lang="en-US" sz="2000" dirty="0" smtClean="0">
              <a:effectLst/>
              <a:latin typeface="Arial Narrow" pitchFamily="34" charset="0"/>
            </a:endParaRPr>
          </a:p>
          <a:p>
            <a:pPr>
              <a:defRPr/>
            </a:pPr>
            <a:r>
              <a:rPr lang="en-US" sz="2000" dirty="0" smtClean="0">
                <a:effectLst/>
                <a:latin typeface="Arial Narrow" pitchFamily="34" charset="0"/>
              </a:rPr>
              <a:t>Reporting Requirements</a:t>
            </a:r>
          </a:p>
          <a:p>
            <a:pPr>
              <a:defRPr/>
            </a:pPr>
            <a:r>
              <a:rPr lang="en-US" sz="2000" dirty="0" smtClean="0">
                <a:effectLst/>
                <a:latin typeface="Arial Narrow" pitchFamily="34" charset="0"/>
              </a:rPr>
              <a:t>Agency Contacts</a:t>
            </a:r>
          </a:p>
          <a:p>
            <a:pPr>
              <a:defRPr/>
            </a:pPr>
            <a:r>
              <a:rPr lang="en-US" sz="2000" dirty="0" smtClean="0"/>
              <a:t>Social Media Links</a:t>
            </a:r>
            <a:endParaRPr lang="en-US" sz="2000" dirty="0" smtClean="0">
              <a:latin typeface="Arial Narrow" pitchFamily="34" charset="0"/>
            </a:endParaRPr>
          </a:p>
          <a:p>
            <a:pPr>
              <a:defRPr/>
            </a:pPr>
            <a:endParaRPr lang="en-US" sz="1800" dirty="0">
              <a:latin typeface="Arial Narrow" pitchFamily="34" charset="0"/>
            </a:endParaRPr>
          </a:p>
        </p:txBody>
      </p:sp>
      <p:sp>
        <p:nvSpPr>
          <p:cNvPr id="6149" name="Slide Number Placeholder 4"/>
          <p:cNvSpPr>
            <a:spLocks noGrp="1"/>
          </p:cNvSpPr>
          <p:nvPr>
            <p:ph type="sldNum" sz="quarter" idx="11"/>
          </p:nvPr>
        </p:nvSpPr>
        <p:spPr>
          <a:xfrm>
            <a:off x="5741565" y="6513760"/>
            <a:ext cx="2895600"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9B8E2E62-89A8-4E78-BF4C-23D2C37FB511}" type="slidenum">
              <a:rPr lang="en-US" sz="1800" smtClean="0">
                <a:solidFill>
                  <a:prstClr val="black"/>
                </a:solidFill>
              </a:rPr>
              <a:pPr algn="r"/>
              <a:t>55</a:t>
            </a:fld>
            <a:endParaRPr lang="en-US" sz="1800" dirty="0" smtClean="0">
              <a:solidFill>
                <a:prstClr val="black"/>
              </a:solidFill>
            </a:endParaRPr>
          </a:p>
        </p:txBody>
      </p:sp>
      <p:sp>
        <p:nvSpPr>
          <p:cNvPr id="2" name="Rectangle 1"/>
          <p:cNvSpPr/>
          <p:nvPr/>
        </p:nvSpPr>
        <p:spPr>
          <a:xfrm>
            <a:off x="1199068" y="4882547"/>
            <a:ext cx="2198888" cy="310549"/>
          </a:xfrm>
          <a:prstGeom prst="rect">
            <a:avLst/>
          </a:prstGeom>
          <a:solidFill>
            <a:srgbClr val="FFFF0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684358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85800" y="548640"/>
            <a:ext cx="7467600" cy="533400"/>
          </a:xfrm>
        </p:spPr>
        <p:txBody>
          <a:bodyPr/>
          <a:lstStyle/>
          <a:p>
            <a:r>
              <a:rPr lang="en-US" sz="2400" b="1" dirty="0" smtClean="0">
                <a:effectLst/>
                <a:latin typeface="Arial Narrow" pitchFamily="34" charset="0"/>
              </a:rPr>
              <a:t>Reporting Requirements (1)</a:t>
            </a:r>
          </a:p>
        </p:txBody>
      </p:sp>
      <p:sp>
        <p:nvSpPr>
          <p:cNvPr id="3" name="Content Placeholder 2"/>
          <p:cNvSpPr>
            <a:spLocks noGrp="1"/>
          </p:cNvSpPr>
          <p:nvPr>
            <p:ph idx="1"/>
          </p:nvPr>
        </p:nvSpPr>
        <p:spPr>
          <a:xfrm>
            <a:off x="832104" y="1317296"/>
            <a:ext cx="7321296" cy="4945481"/>
          </a:xfrm>
        </p:spPr>
        <p:txBody>
          <a:bodyPr wrap="square">
            <a:normAutofit/>
          </a:bodyPr>
          <a:lstStyle/>
          <a:p>
            <a:pPr>
              <a:lnSpc>
                <a:spcPct val="100000"/>
              </a:lnSpc>
              <a:defRPr/>
            </a:pPr>
            <a:r>
              <a:rPr lang="en-US" sz="1200" dirty="0"/>
              <a:t>In lieu of the reporting requirements described in sections A.01 Financial Reports and B.01 Performance (Technical) Reports of the </a:t>
            </a:r>
            <a:r>
              <a:rPr lang="en-US" sz="1200" dirty="0" err="1"/>
              <a:t>DoC</a:t>
            </a:r>
            <a:r>
              <a:rPr lang="en-US" sz="1200" dirty="0"/>
              <a:t> Financial Assistance Standard Terms and Conditions dated January 2013 (http://www.osec.doc.gov/oam/grants_management/policy/documents/DOC_Standard_Terms_and_Conditions_01_10_2013.pdf)  the following reporting requirements shall apply</a:t>
            </a:r>
            <a:r>
              <a:rPr lang="en-US" sz="1200" dirty="0" smtClean="0"/>
              <a:t>:</a:t>
            </a:r>
          </a:p>
          <a:p>
            <a:pPr marL="0" indent="0">
              <a:lnSpc>
                <a:spcPct val="100000"/>
              </a:lnSpc>
              <a:buNone/>
              <a:defRPr/>
            </a:pPr>
            <a:endParaRPr lang="en-US" sz="1200" dirty="0"/>
          </a:p>
          <a:p>
            <a:pPr lvl="1"/>
            <a:r>
              <a:rPr lang="en-US" sz="1200" b="1" dirty="0"/>
              <a:t>Financial Reports. </a:t>
            </a:r>
            <a:r>
              <a:rPr lang="en-US" sz="1200" dirty="0"/>
              <a:t>The recipient shall submit a “Federal Financial Report” (Form SF-425) reports into MEP's Enterprise Information System (MEIS) on a quarterly basis for the periods ending March 31, June 30, September 30, and December 31 or any portion thereof,  unless otherwise specified in a special award condition.  Reports are due no later than 30 days following the end of each reporting period. </a:t>
            </a:r>
            <a:r>
              <a:rPr lang="en-US" sz="1200" dirty="0" smtClean="0"/>
              <a:t>.</a:t>
            </a:r>
            <a:endParaRPr lang="en-US" sz="1200" dirty="0"/>
          </a:p>
          <a:p>
            <a:pPr marL="292100" lvl="1" indent="0">
              <a:lnSpc>
                <a:spcPct val="100000"/>
              </a:lnSpc>
              <a:buFont typeface="Times" pitchFamily="18" charset="0"/>
              <a:buNone/>
              <a:defRPr/>
            </a:pPr>
            <a:endParaRPr lang="en-US" sz="1200" b="1" dirty="0" smtClean="0">
              <a:effectLst/>
            </a:endParaRPr>
          </a:p>
          <a:p>
            <a:pPr lvl="1"/>
            <a:r>
              <a:rPr lang="en-US" sz="1200" b="1" dirty="0" smtClean="0">
                <a:effectLst/>
              </a:rPr>
              <a:t>Performance (Technical ) Reports- </a:t>
            </a:r>
            <a:r>
              <a:rPr lang="en-US" sz="1200" dirty="0"/>
              <a:t>Each award recipient will be required to submit performance (technical) reports into MEP's Enterprise Information System (MEIS), on a quarterly basis for the periods ending March 31, June 30, September 30, and December 31 or any portion thereof, unless otherwise specified in a special award condition.  Performance Reports should be submitted in the same frequency as the Federal Financial Report (Form SF-425), unless otherwise authorized by the Grants Officer.  Performance (technical) reports shall contain brief information as prescribed in the applicable uniform administrative requirements incorporated into the award, unless otherwise specified in the award provisions.</a:t>
            </a:r>
            <a:r>
              <a:rPr lang="en-US" sz="1200" b="1" dirty="0"/>
              <a:t>  </a:t>
            </a:r>
            <a:r>
              <a:rPr lang="en-US" sz="1200" dirty="0"/>
              <a:t>Technical progress reports shall contain information as prescribed in the NIST MEP Reporting Guidelines (OMB Control Number 0693-0032). </a:t>
            </a:r>
          </a:p>
          <a:p>
            <a:pPr marL="457200" lvl="1" indent="0">
              <a:lnSpc>
                <a:spcPct val="100000"/>
              </a:lnSpc>
              <a:buNone/>
              <a:defRPr/>
            </a:pPr>
            <a:endParaRPr lang="en-US" sz="1200" b="1" dirty="0" smtClean="0">
              <a:effectLst/>
            </a:endParaRPr>
          </a:p>
        </p:txBody>
      </p:sp>
      <p:sp>
        <p:nvSpPr>
          <p:cNvPr id="29701" name="Slide Number Placeholder 4"/>
          <p:cNvSpPr>
            <a:spLocks noGrp="1"/>
          </p:cNvSpPr>
          <p:nvPr>
            <p:ph type="sldNum" sz="quarter" idx="11"/>
          </p:nvPr>
        </p:nvSpPr>
        <p:spPr>
          <a:xfrm>
            <a:off x="3124199" y="6499225"/>
            <a:ext cx="5502215"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44ACF6C4-B950-4D4C-B779-70071EED9794}" type="slidenum">
              <a:rPr lang="en-US" sz="1800" smtClean="0"/>
              <a:pPr algn="r"/>
              <a:t>56</a:t>
            </a:fld>
            <a:endParaRPr lang="en-US" sz="1800" dirty="0" smtClean="0"/>
          </a:p>
        </p:txBody>
      </p:sp>
    </p:spTree>
    <p:extLst>
      <p:ext uri="{BB962C8B-B14F-4D97-AF65-F5344CB8AC3E}">
        <p14:creationId xmlns:p14="http://schemas.microsoft.com/office/powerpoint/2010/main" val="112212343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721312" y="685800"/>
            <a:ext cx="5715000" cy="533400"/>
          </a:xfrm>
        </p:spPr>
        <p:txBody>
          <a:bodyPr/>
          <a:lstStyle/>
          <a:p>
            <a:r>
              <a:rPr lang="en-US" sz="2800" dirty="0" smtClean="0">
                <a:effectLst/>
                <a:latin typeface="Arial Narrow" pitchFamily="34" charset="0"/>
              </a:rPr>
              <a:t>Information Webinar Agenda</a:t>
            </a:r>
          </a:p>
        </p:txBody>
      </p:sp>
      <p:sp>
        <p:nvSpPr>
          <p:cNvPr id="3" name="Content Placeholder 2"/>
          <p:cNvSpPr>
            <a:spLocks noGrp="1"/>
          </p:cNvSpPr>
          <p:nvPr>
            <p:ph idx="1"/>
          </p:nvPr>
        </p:nvSpPr>
        <p:spPr>
          <a:xfrm>
            <a:off x="792336" y="1676400"/>
            <a:ext cx="7206449" cy="4495800"/>
          </a:xfrm>
        </p:spPr>
        <p:txBody>
          <a:bodyPr>
            <a:normAutofit lnSpcReduction="10000"/>
          </a:bodyPr>
          <a:lstStyle/>
          <a:p>
            <a:pPr>
              <a:defRPr/>
            </a:pPr>
            <a:r>
              <a:rPr lang="en-US" sz="2000" dirty="0" smtClean="0">
                <a:latin typeface="Arial Narrow" pitchFamily="34" charset="0"/>
              </a:rPr>
              <a:t>Manufacturing Environment</a:t>
            </a:r>
          </a:p>
          <a:p>
            <a:pPr>
              <a:defRPr/>
            </a:pPr>
            <a:r>
              <a:rPr lang="en-US" sz="2000" dirty="0" smtClean="0">
                <a:effectLst/>
                <a:latin typeface="Arial Narrow" pitchFamily="34" charset="0"/>
              </a:rPr>
              <a:t>NIST MEP Strategy and Approach</a:t>
            </a:r>
          </a:p>
          <a:p>
            <a:pPr>
              <a:defRPr/>
            </a:pPr>
            <a:r>
              <a:rPr lang="en-US" sz="2000" dirty="0" smtClean="0">
                <a:effectLst/>
                <a:latin typeface="Arial Narrow" pitchFamily="34" charset="0"/>
              </a:rPr>
              <a:t>MEP System Model</a:t>
            </a:r>
          </a:p>
          <a:p>
            <a:pPr>
              <a:defRPr/>
            </a:pPr>
            <a:r>
              <a:rPr lang="en-US" sz="2000" dirty="0" smtClean="0">
                <a:effectLst/>
                <a:latin typeface="Arial Narrow" pitchFamily="34" charset="0"/>
              </a:rPr>
              <a:t>MEP Center Model</a:t>
            </a:r>
          </a:p>
          <a:p>
            <a:pPr>
              <a:defRPr/>
            </a:pPr>
            <a:r>
              <a:rPr lang="en-US" sz="2000" dirty="0" smtClean="0">
                <a:latin typeface="Arial Narrow" pitchFamily="34" charset="0"/>
              </a:rPr>
              <a:t>MEP Performance and Expected Impacts</a:t>
            </a:r>
            <a:endParaRPr lang="en-US" sz="2000" dirty="0" smtClean="0">
              <a:effectLst/>
              <a:latin typeface="Arial Narrow" pitchFamily="34" charset="0"/>
            </a:endParaRPr>
          </a:p>
          <a:p>
            <a:pPr>
              <a:defRPr/>
            </a:pPr>
            <a:r>
              <a:rPr lang="en-US" sz="2000" dirty="0" smtClean="0">
                <a:effectLst/>
                <a:latin typeface="Arial Narrow" pitchFamily="34" charset="0"/>
              </a:rPr>
              <a:t>Funding Opportunity Overview (Purpose, Cost Share, Eligibility, Funding)</a:t>
            </a:r>
          </a:p>
          <a:p>
            <a:pPr>
              <a:defRPr/>
            </a:pPr>
            <a:r>
              <a:rPr lang="en-US" sz="2000" dirty="0" smtClean="0">
                <a:latin typeface="Arial Narrow" pitchFamily="34" charset="0"/>
              </a:rPr>
              <a:t>Review </a:t>
            </a:r>
            <a:r>
              <a:rPr lang="en-US" sz="2000" dirty="0">
                <a:latin typeface="Arial Narrow" pitchFamily="34" charset="0"/>
              </a:rPr>
              <a:t>Criteria</a:t>
            </a:r>
          </a:p>
          <a:p>
            <a:pPr>
              <a:defRPr/>
            </a:pPr>
            <a:r>
              <a:rPr lang="en-US" sz="2000" dirty="0" smtClean="0"/>
              <a:t>Review </a:t>
            </a:r>
            <a:r>
              <a:rPr lang="en-US" sz="2000" dirty="0"/>
              <a:t>and Selection </a:t>
            </a:r>
            <a:r>
              <a:rPr lang="en-US" sz="2000" dirty="0" smtClean="0"/>
              <a:t>Process</a:t>
            </a:r>
          </a:p>
          <a:p>
            <a:pPr>
              <a:defRPr/>
            </a:pPr>
            <a:r>
              <a:rPr lang="en-US" sz="2000" dirty="0"/>
              <a:t>Selection Factors</a:t>
            </a:r>
          </a:p>
          <a:p>
            <a:pPr>
              <a:defRPr/>
            </a:pPr>
            <a:r>
              <a:rPr lang="en-US" sz="2000" dirty="0" smtClean="0">
                <a:latin typeface="Arial Narrow" pitchFamily="34" charset="0"/>
              </a:rPr>
              <a:t>Administrative Requirements</a:t>
            </a:r>
            <a:endParaRPr lang="en-US" sz="2000" dirty="0" smtClean="0">
              <a:effectLst/>
              <a:latin typeface="Arial Narrow" pitchFamily="34" charset="0"/>
            </a:endParaRPr>
          </a:p>
          <a:p>
            <a:pPr>
              <a:defRPr/>
            </a:pPr>
            <a:r>
              <a:rPr lang="en-US" sz="2000" dirty="0" smtClean="0">
                <a:effectLst/>
                <a:latin typeface="Arial Narrow" pitchFamily="34" charset="0"/>
              </a:rPr>
              <a:t>Reporting &amp; Audit Requirements</a:t>
            </a:r>
          </a:p>
          <a:p>
            <a:pPr>
              <a:defRPr/>
            </a:pPr>
            <a:r>
              <a:rPr lang="en-US" sz="2000" dirty="0" smtClean="0">
                <a:effectLst/>
                <a:latin typeface="Arial Narrow" pitchFamily="34" charset="0"/>
              </a:rPr>
              <a:t>Resources, Agency Contacts and Social Media Links</a:t>
            </a:r>
          </a:p>
          <a:p>
            <a:pPr>
              <a:defRPr/>
            </a:pPr>
            <a:endParaRPr lang="en-US" sz="1800" dirty="0">
              <a:latin typeface="Arial Narrow" pitchFamily="34" charset="0"/>
            </a:endParaRPr>
          </a:p>
        </p:txBody>
      </p:sp>
      <p:sp>
        <p:nvSpPr>
          <p:cNvPr id="6149" name="Slide Number Placeholder 4"/>
          <p:cNvSpPr>
            <a:spLocks noGrp="1"/>
          </p:cNvSpPr>
          <p:nvPr>
            <p:ph type="sldNum" sz="quarter" idx="11"/>
          </p:nvPr>
        </p:nvSpPr>
        <p:spPr>
          <a:xfrm>
            <a:off x="5708010" y="6499225"/>
            <a:ext cx="2895600"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9B8E2E62-89A8-4E78-BF4C-23D2C37FB511}" type="slidenum">
              <a:rPr lang="en-US" sz="1800" smtClean="0">
                <a:solidFill>
                  <a:prstClr val="black"/>
                </a:solidFill>
              </a:rPr>
              <a:pPr algn="r"/>
              <a:t>57</a:t>
            </a:fld>
            <a:endParaRPr lang="en-US" sz="1800" dirty="0" smtClean="0">
              <a:solidFill>
                <a:prstClr val="black"/>
              </a:solidFill>
            </a:endParaRPr>
          </a:p>
        </p:txBody>
      </p:sp>
      <p:sp>
        <p:nvSpPr>
          <p:cNvPr id="2" name="Rectangle 1"/>
          <p:cNvSpPr/>
          <p:nvPr/>
        </p:nvSpPr>
        <p:spPr>
          <a:xfrm>
            <a:off x="1199067" y="5641669"/>
            <a:ext cx="4987244" cy="310549"/>
          </a:xfrm>
          <a:prstGeom prst="rect">
            <a:avLst/>
          </a:prstGeom>
          <a:solidFill>
            <a:srgbClr val="FFFF0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2116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988" y="480598"/>
            <a:ext cx="7897812" cy="735013"/>
          </a:xfrm>
        </p:spPr>
        <p:txBody>
          <a:bodyPr/>
          <a:lstStyle/>
          <a:p>
            <a:r>
              <a:rPr lang="en-US" dirty="0" smtClean="0"/>
              <a:t>MEP Resources</a:t>
            </a:r>
            <a:endParaRPr lang="en-US" dirty="0"/>
          </a:p>
        </p:txBody>
      </p:sp>
      <p:sp>
        <p:nvSpPr>
          <p:cNvPr id="4" name="Content Placeholder 2"/>
          <p:cNvSpPr txBox="1">
            <a:spLocks/>
          </p:cNvSpPr>
          <p:nvPr/>
        </p:nvSpPr>
        <p:spPr>
          <a:xfrm>
            <a:off x="788988" y="1273620"/>
            <a:ext cx="7313022" cy="4840102"/>
          </a:xfrm>
          <a:prstGeom prst="rect">
            <a:avLst/>
          </a:prstGeom>
        </p:spPr>
        <p:txBody>
          <a:bodyPr wrap="square">
            <a:normAutofit/>
          </a:bodyPr>
          <a:lst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Arial Narrow" pitchFamily="34" charset="0"/>
                <a:ea typeface="ＭＳ Ｐゴシック" pitchFamily="32" charset="-128"/>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Arial Narrow" pitchFamily="34" charset="0"/>
                <a:ea typeface="ＭＳ Ｐゴシック" pitchFamily="32" charset="-128"/>
                <a:cs typeface="+mn-cs"/>
              </a:defRPr>
            </a:lvl2pPr>
            <a:lvl3pPr marL="1143000" indent="-228600" algn="l" defTabSz="457200" rtl="0" eaLnBrk="0" fontAlgn="base" hangingPunct="0">
              <a:spcBef>
                <a:spcPct val="20000"/>
              </a:spcBef>
              <a:spcAft>
                <a:spcPct val="0"/>
              </a:spcAft>
              <a:buFont typeface="Arial" charset="0"/>
              <a:buChar char="•"/>
              <a:defRPr sz="2000" kern="1200">
                <a:solidFill>
                  <a:schemeClr val="tx1"/>
                </a:solidFill>
                <a:latin typeface="Arial Narrow" pitchFamily="34" charset="0"/>
                <a:ea typeface="ＭＳ Ｐゴシック" pitchFamily="32" charset="-128"/>
                <a:cs typeface="+mn-cs"/>
              </a:defRPr>
            </a:lvl3pPr>
            <a:lvl4pPr marL="1600200" indent="-228600" algn="l" defTabSz="457200" rtl="0" eaLnBrk="0" fontAlgn="base" hangingPunct="0">
              <a:spcBef>
                <a:spcPct val="20000"/>
              </a:spcBef>
              <a:spcAft>
                <a:spcPct val="0"/>
              </a:spcAft>
              <a:buFont typeface="Arial" charset="0"/>
              <a:buChar char="–"/>
              <a:defRPr kern="1200">
                <a:solidFill>
                  <a:schemeClr val="tx1"/>
                </a:solidFill>
                <a:latin typeface="Arial Narrow" pitchFamily="34" charset="0"/>
                <a:ea typeface="ＭＳ Ｐゴシック" pitchFamily="32" charset="-128"/>
                <a:cs typeface="+mn-cs"/>
              </a:defRPr>
            </a:lvl4pPr>
            <a:lvl5pPr marL="2057400" indent="-228600" algn="l" defTabSz="457200" rtl="0" eaLnBrk="0" fontAlgn="base" hangingPunct="0">
              <a:spcBef>
                <a:spcPct val="20000"/>
              </a:spcBef>
              <a:spcAft>
                <a:spcPct val="0"/>
              </a:spcAft>
              <a:buFont typeface="Arial" charset="0"/>
              <a:buChar char="»"/>
              <a:defRPr sz="1600" kern="1200">
                <a:solidFill>
                  <a:schemeClr val="tx1"/>
                </a:solidFill>
                <a:latin typeface="Arial Narrow" pitchFamily="34" charset="0"/>
                <a:ea typeface="ＭＳ Ｐゴシック" pitchFamily="3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spcBef>
                <a:spcPts val="0"/>
              </a:spcBef>
              <a:spcAft>
                <a:spcPts val="0"/>
              </a:spcAft>
              <a:buNone/>
            </a:pPr>
            <a:r>
              <a:rPr lang="en-US" sz="1600" dirty="0">
                <a:ea typeface="Times New Roman"/>
              </a:rPr>
              <a:t>The following resources are currently available on the MEP website at: </a:t>
            </a:r>
            <a:r>
              <a:rPr lang="en-US" sz="1600" dirty="0" smtClean="0">
                <a:ea typeface="Times New Roman"/>
              </a:rPr>
              <a:t>	</a:t>
            </a:r>
            <a:r>
              <a:rPr lang="en-US" sz="1600" u="sng" dirty="0" smtClean="0">
                <a:solidFill>
                  <a:srgbClr val="0000FF"/>
                </a:solidFill>
                <a:ea typeface="Times New Roman"/>
                <a:hlinkClick r:id="rId2"/>
              </a:rPr>
              <a:t>http</a:t>
            </a:r>
            <a:r>
              <a:rPr lang="en-US" sz="1600" u="sng" dirty="0">
                <a:solidFill>
                  <a:srgbClr val="0000FF"/>
                </a:solidFill>
                <a:ea typeface="Times New Roman"/>
                <a:hlinkClick r:id="rId2"/>
              </a:rPr>
              <a:t>://www.nist.gov/mep/ffo_state-competitions.cfm</a:t>
            </a:r>
            <a:r>
              <a:rPr lang="en-US" sz="1600" dirty="0">
                <a:ea typeface="Times New Roman"/>
              </a:rPr>
              <a:t>:</a:t>
            </a:r>
          </a:p>
          <a:p>
            <a:pPr marL="0" marR="0" indent="0">
              <a:spcBef>
                <a:spcPts val="0"/>
              </a:spcBef>
              <a:spcAft>
                <a:spcPts val="0"/>
              </a:spcAft>
              <a:buNone/>
            </a:pPr>
            <a:r>
              <a:rPr lang="en-US" sz="1200" dirty="0">
                <a:latin typeface="Arial"/>
                <a:ea typeface="Times New Roman"/>
              </a:rPr>
              <a:t> </a:t>
            </a:r>
            <a:endParaRPr lang="en-US" sz="1000" dirty="0">
              <a:latin typeface="Times"/>
              <a:ea typeface="Times New Roman"/>
            </a:endParaRPr>
          </a:p>
          <a:p>
            <a:pPr lvl="1">
              <a:spcBef>
                <a:spcPts val="0"/>
              </a:spcBef>
              <a:spcAft>
                <a:spcPts val="0"/>
              </a:spcAft>
              <a:buFont typeface="Symbol"/>
              <a:buChar char=""/>
            </a:pPr>
            <a:r>
              <a:rPr lang="en-US" sz="1600" dirty="0">
                <a:ea typeface="Times New Roman"/>
              </a:rPr>
              <a:t>System Strategic Plan;</a:t>
            </a:r>
          </a:p>
          <a:p>
            <a:pPr lvl="1">
              <a:spcBef>
                <a:spcPts val="0"/>
              </a:spcBef>
              <a:spcAft>
                <a:spcPts val="0"/>
              </a:spcAft>
              <a:buFont typeface="Symbol"/>
              <a:buChar char=""/>
            </a:pPr>
            <a:r>
              <a:rPr lang="en-US" sz="1600" dirty="0">
                <a:ea typeface="Times New Roman"/>
              </a:rPr>
              <a:t>Hollings Manufacturing Extension Partnership General Terms and </a:t>
            </a:r>
            <a:r>
              <a:rPr lang="en-US" sz="1600" dirty="0" smtClean="0">
                <a:ea typeface="Times New Roman"/>
              </a:rPr>
              <a:t>Conditions; </a:t>
            </a:r>
          </a:p>
          <a:p>
            <a:pPr lvl="1">
              <a:spcBef>
                <a:spcPts val="0"/>
              </a:spcBef>
              <a:spcAft>
                <a:spcPts val="0"/>
              </a:spcAft>
              <a:buFont typeface="Symbol"/>
              <a:buChar char=""/>
            </a:pPr>
            <a:r>
              <a:rPr lang="en-US" sz="1600" dirty="0" smtClean="0">
                <a:ea typeface="Times New Roman"/>
              </a:rPr>
              <a:t>2013 </a:t>
            </a:r>
            <a:r>
              <a:rPr lang="en-US" sz="1600" dirty="0">
                <a:ea typeface="Times New Roman"/>
              </a:rPr>
              <a:t>Annual </a:t>
            </a:r>
            <a:r>
              <a:rPr lang="en-US" sz="1600" dirty="0" smtClean="0">
                <a:ea typeface="Times New Roman"/>
              </a:rPr>
              <a:t>Report; and</a:t>
            </a:r>
          </a:p>
          <a:p>
            <a:pPr lvl="1">
              <a:spcBef>
                <a:spcPts val="0"/>
              </a:spcBef>
              <a:spcAft>
                <a:spcPts val="0"/>
              </a:spcAft>
              <a:buFont typeface="Symbol"/>
              <a:buChar char=""/>
            </a:pPr>
            <a:r>
              <a:rPr lang="en-US" sz="1600" dirty="0"/>
              <a:t>Sample Budget Table (for all 5 years) and Budget Narrative (for Year 1</a:t>
            </a:r>
            <a:r>
              <a:rPr lang="en-US" sz="1600" dirty="0" smtClean="0"/>
              <a:t>)</a:t>
            </a:r>
          </a:p>
          <a:p>
            <a:pPr lvl="1">
              <a:spcBef>
                <a:spcPts val="0"/>
              </a:spcBef>
              <a:spcAft>
                <a:spcPts val="0"/>
              </a:spcAft>
              <a:buFont typeface="Symbol"/>
              <a:buChar char=""/>
            </a:pPr>
            <a:r>
              <a:rPr lang="en-US" sz="1600" dirty="0" smtClean="0"/>
              <a:t>NIST Reporting Guidelines</a:t>
            </a:r>
          </a:p>
        </p:txBody>
      </p:sp>
      <p:sp>
        <p:nvSpPr>
          <p:cNvPr id="5" name="Slide Number Placeholder 4"/>
          <p:cNvSpPr>
            <a:spLocks noGrp="1"/>
          </p:cNvSpPr>
          <p:nvPr>
            <p:ph type="sldNum" sz="quarter" idx="11"/>
          </p:nvPr>
        </p:nvSpPr>
        <p:spPr>
          <a:xfrm>
            <a:off x="5708010" y="6499225"/>
            <a:ext cx="2895600"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9B8E2E62-89A8-4E78-BF4C-23D2C37FB511}" type="slidenum">
              <a:rPr lang="en-US" sz="1800" smtClean="0">
                <a:solidFill>
                  <a:prstClr val="black"/>
                </a:solidFill>
              </a:rPr>
              <a:pPr algn="r"/>
              <a:t>58</a:t>
            </a:fld>
            <a:endParaRPr lang="en-US" sz="1800" dirty="0" smtClean="0">
              <a:solidFill>
                <a:prstClr val="black"/>
              </a:solidFill>
            </a:endParaRPr>
          </a:p>
        </p:txBody>
      </p:sp>
    </p:spTree>
    <p:extLst>
      <p:ext uri="{BB962C8B-B14F-4D97-AF65-F5344CB8AC3E}">
        <p14:creationId xmlns:p14="http://schemas.microsoft.com/office/powerpoint/2010/main" val="20539156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685800" y="609600"/>
            <a:ext cx="8305800" cy="838200"/>
          </a:xfrm>
        </p:spPr>
        <p:txBody>
          <a:bodyPr>
            <a:normAutofit/>
          </a:bodyPr>
          <a:lstStyle/>
          <a:p>
            <a:r>
              <a:rPr lang="en-US" sz="2500" dirty="0" smtClean="0">
                <a:effectLst/>
                <a:latin typeface="Arial Narrow" pitchFamily="34" charset="0"/>
              </a:rPr>
              <a:t>Agency Contacts</a:t>
            </a:r>
          </a:p>
        </p:txBody>
      </p:sp>
      <p:sp>
        <p:nvSpPr>
          <p:cNvPr id="31748" name="Slide Number Placeholder 4"/>
          <p:cNvSpPr>
            <a:spLocks noGrp="1"/>
          </p:cNvSpPr>
          <p:nvPr>
            <p:ph type="sldNum" sz="quarter" idx="11"/>
          </p:nvPr>
        </p:nvSpPr>
        <p:spPr>
          <a:xfrm>
            <a:off x="3124200" y="6499225"/>
            <a:ext cx="5484962"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92099E70-B99F-4967-AB80-5F8F25FF41E2}" type="slidenum">
              <a:rPr lang="en-US" sz="1800" smtClean="0"/>
              <a:pPr algn="r"/>
              <a:t>59</a:t>
            </a:fld>
            <a:endParaRPr lang="en-US" sz="1800" dirty="0" smtClean="0"/>
          </a:p>
        </p:txBody>
      </p:sp>
      <p:graphicFrame>
        <p:nvGraphicFramePr>
          <p:cNvPr id="3" name="Table 2"/>
          <p:cNvGraphicFramePr>
            <a:graphicFrameLocks noGrp="1"/>
          </p:cNvGraphicFramePr>
          <p:nvPr/>
        </p:nvGraphicFramePr>
        <p:xfrm>
          <a:off x="1961039" y="2110581"/>
          <a:ext cx="5553710" cy="3505200"/>
        </p:xfrm>
        <a:graphic>
          <a:graphicData uri="http://schemas.openxmlformats.org/drawingml/2006/table">
            <a:tbl>
              <a:tblPr/>
              <a:tblGrid>
                <a:gridCol w="2639060"/>
                <a:gridCol w="2914650"/>
              </a:tblGrid>
              <a:tr h="0">
                <a:tc>
                  <a:txBody>
                    <a:bodyPr/>
                    <a:lstStyle/>
                    <a:p>
                      <a:pPr marL="0" marR="0" algn="ctr">
                        <a:spcBef>
                          <a:spcPts val="0"/>
                        </a:spcBef>
                        <a:spcAft>
                          <a:spcPts val="0"/>
                        </a:spcAft>
                        <a:tabLst>
                          <a:tab pos="-685800" algn="l"/>
                          <a:tab pos="-457200" algn="l"/>
                          <a:tab pos="635" algn="l"/>
                          <a:tab pos="285750" algn="l"/>
                          <a:tab pos="457200" algn="l"/>
                          <a:tab pos="742950" algn="l"/>
                          <a:tab pos="1371600" algn="l"/>
                          <a:tab pos="1828800" algn="l"/>
                          <a:tab pos="2286000" algn="l"/>
                          <a:tab pos="257175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000" b="0" i="0">
                          <a:solidFill>
                            <a:srgbClr val="FFFFFF"/>
                          </a:solidFill>
                          <a:effectLst/>
                          <a:latin typeface="Arial"/>
                          <a:cs typeface="Times New Roman"/>
                        </a:rPr>
                        <a:t>Subject Area</a:t>
                      </a:r>
                      <a:endParaRPr lang="en-US" sz="1000" b="1" i="1">
                        <a:effectLst/>
                        <a:latin typeface="Time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marL="0" marR="0" algn="ctr">
                        <a:spcBef>
                          <a:spcPts val="0"/>
                        </a:spcBef>
                        <a:spcAft>
                          <a:spcPts val="0"/>
                        </a:spcAft>
                        <a:tabLst>
                          <a:tab pos="-685800" algn="l"/>
                          <a:tab pos="-457200" algn="l"/>
                          <a:tab pos="635" algn="l"/>
                          <a:tab pos="285750" algn="l"/>
                          <a:tab pos="457200" algn="l"/>
                          <a:tab pos="742950" algn="l"/>
                          <a:tab pos="1371600" algn="l"/>
                          <a:tab pos="1828800" algn="l"/>
                          <a:tab pos="2286000" algn="l"/>
                          <a:tab pos="257175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000" b="0" i="0">
                          <a:solidFill>
                            <a:srgbClr val="FFFFFF"/>
                          </a:solidFill>
                          <a:effectLst/>
                          <a:latin typeface="Arial"/>
                          <a:cs typeface="Times New Roman"/>
                        </a:rPr>
                        <a:t>Point of Contact</a:t>
                      </a:r>
                      <a:endParaRPr lang="en-US" sz="1000" b="1" i="1">
                        <a:effectLst/>
                        <a:latin typeface="Time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r>
              <a:tr h="0">
                <a:tc>
                  <a:txBody>
                    <a:bodyPr/>
                    <a:lstStyle/>
                    <a:p>
                      <a:pPr marL="0" marR="0">
                        <a:spcBef>
                          <a:spcPts val="0"/>
                        </a:spcBef>
                        <a:spcAft>
                          <a:spcPts val="0"/>
                        </a:spcAft>
                      </a:pPr>
                      <a:r>
                        <a:rPr lang="en-US" sz="1000">
                          <a:effectLst/>
                          <a:latin typeface="Arial"/>
                          <a:ea typeface="Times New Roman"/>
                          <a:cs typeface="Times New Roman"/>
                        </a:rPr>
                        <a:t>Administrative, budget, cost-sharing, eligibility questions and other programmatic questions.</a:t>
                      </a:r>
                      <a:endParaRPr lang="en-US" sz="1000">
                        <a:effectLst/>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Arial"/>
                          <a:ea typeface="Times New Roman"/>
                          <a:cs typeface="Times New Roman"/>
                        </a:rPr>
                        <a:t>Diane Henderson</a:t>
                      </a:r>
                      <a:endParaRPr lang="en-US" sz="1000">
                        <a:effectLst/>
                        <a:latin typeface="Times"/>
                        <a:ea typeface="Times New Roman"/>
                        <a:cs typeface="Times New Roman"/>
                      </a:endParaRPr>
                    </a:p>
                    <a:p>
                      <a:pPr marL="0" marR="0">
                        <a:spcBef>
                          <a:spcPts val="0"/>
                        </a:spcBef>
                        <a:spcAft>
                          <a:spcPts val="0"/>
                        </a:spcAft>
                      </a:pPr>
                      <a:r>
                        <a:rPr lang="en-US" sz="1000">
                          <a:effectLst/>
                          <a:latin typeface="Arial"/>
                          <a:ea typeface="Times New Roman"/>
                          <a:cs typeface="Times New Roman"/>
                        </a:rPr>
                        <a:t>Manufacturing Extension Partnership</a:t>
                      </a:r>
                      <a:endParaRPr lang="en-US" sz="1000">
                        <a:effectLst/>
                        <a:latin typeface="Times"/>
                        <a:ea typeface="Times New Roman"/>
                        <a:cs typeface="Times New Roman"/>
                      </a:endParaRPr>
                    </a:p>
                    <a:p>
                      <a:pPr marL="0" marR="0">
                        <a:spcBef>
                          <a:spcPts val="0"/>
                        </a:spcBef>
                        <a:spcAft>
                          <a:spcPts val="0"/>
                        </a:spcAft>
                      </a:pPr>
                      <a:r>
                        <a:rPr lang="en-US" sz="1000">
                          <a:effectLst/>
                          <a:latin typeface="Arial"/>
                          <a:ea typeface="Times New Roman"/>
                          <a:cs typeface="Times New Roman"/>
                        </a:rPr>
                        <a:t>NIST</a:t>
                      </a:r>
                      <a:endParaRPr lang="en-US" sz="1000">
                        <a:effectLst/>
                        <a:latin typeface="Times"/>
                        <a:ea typeface="Times New Roman"/>
                        <a:cs typeface="Times New Roman"/>
                      </a:endParaRPr>
                    </a:p>
                    <a:p>
                      <a:pPr marL="0" marR="0">
                        <a:spcBef>
                          <a:spcPts val="0"/>
                        </a:spcBef>
                        <a:spcAft>
                          <a:spcPts val="0"/>
                        </a:spcAft>
                      </a:pPr>
                      <a:r>
                        <a:rPr lang="en-US" sz="1000">
                          <a:effectLst/>
                          <a:latin typeface="Arial"/>
                          <a:ea typeface="Times New Roman"/>
                          <a:cs typeface="Times New Roman"/>
                        </a:rPr>
                        <a:t>Phone:  301-975-5105</a:t>
                      </a:r>
                      <a:endParaRPr lang="en-US" sz="1000">
                        <a:effectLst/>
                        <a:latin typeface="Times"/>
                        <a:ea typeface="Times New Roman"/>
                        <a:cs typeface="Times New Roman"/>
                      </a:endParaRPr>
                    </a:p>
                    <a:p>
                      <a:pPr marL="0" marR="0">
                        <a:spcBef>
                          <a:spcPts val="0"/>
                        </a:spcBef>
                        <a:spcAft>
                          <a:spcPts val="0"/>
                        </a:spcAft>
                      </a:pPr>
                      <a:r>
                        <a:rPr lang="en-US" sz="1000">
                          <a:effectLst/>
                          <a:latin typeface="Arial"/>
                          <a:ea typeface="Times New Roman"/>
                          <a:cs typeface="Times New Roman"/>
                        </a:rPr>
                        <a:t>Fax:  301-963-6556</a:t>
                      </a:r>
                      <a:endParaRPr lang="en-US" sz="1000">
                        <a:effectLst/>
                        <a:latin typeface="Times"/>
                        <a:ea typeface="Times New Roman"/>
                        <a:cs typeface="Times New Roman"/>
                      </a:endParaRPr>
                    </a:p>
                    <a:p>
                      <a:pPr marL="0" marR="0">
                        <a:spcBef>
                          <a:spcPts val="0"/>
                        </a:spcBef>
                        <a:spcAft>
                          <a:spcPts val="0"/>
                        </a:spcAft>
                      </a:pPr>
                      <a:r>
                        <a:rPr lang="en-US" sz="1000">
                          <a:effectLst/>
                          <a:latin typeface="Arial"/>
                          <a:ea typeface="Times New Roman"/>
                          <a:cs typeface="Times New Roman"/>
                        </a:rPr>
                        <a:t>E-mail:  </a:t>
                      </a:r>
                      <a:r>
                        <a:rPr lang="en-US" sz="1000" u="sng">
                          <a:solidFill>
                            <a:srgbClr val="0000FF"/>
                          </a:solidFill>
                          <a:effectLst/>
                          <a:latin typeface="Arial"/>
                          <a:ea typeface="Times New Roman"/>
                          <a:cs typeface="Times New Roman"/>
                          <a:hlinkClick r:id="rId2"/>
                        </a:rPr>
                        <a:t>diane.henderson@nist.gov</a:t>
                      </a:r>
                      <a:r>
                        <a:rPr lang="en-US" sz="1000">
                          <a:effectLst/>
                          <a:latin typeface="Arial"/>
                          <a:ea typeface="Times New Roman"/>
                          <a:cs typeface="Times New Roman"/>
                        </a:rPr>
                        <a:t> </a:t>
                      </a:r>
                      <a:endParaRPr lang="en-US" sz="1000">
                        <a:effectLst/>
                        <a:latin typeface="Times"/>
                        <a:ea typeface="Times New Roman"/>
                        <a:cs typeface="Times New Roman"/>
                      </a:endParaRPr>
                    </a:p>
                    <a:p>
                      <a:pPr marL="0" marR="0">
                        <a:spcBef>
                          <a:spcPts val="0"/>
                        </a:spcBef>
                        <a:spcAft>
                          <a:spcPts val="0"/>
                        </a:spcAft>
                      </a:pPr>
                      <a:r>
                        <a:rPr lang="en-US" sz="1000">
                          <a:effectLst/>
                          <a:latin typeface="Arial"/>
                          <a:ea typeface="Times New Roman"/>
                          <a:cs typeface="Times New Roman"/>
                        </a:rPr>
                        <a:t> </a:t>
                      </a:r>
                      <a:endParaRPr lang="en-US" sz="1000">
                        <a:effectLst/>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spcBef>
                          <a:spcPts val="0"/>
                        </a:spcBef>
                        <a:spcAft>
                          <a:spcPts val="0"/>
                        </a:spcAft>
                      </a:pPr>
                      <a:r>
                        <a:rPr lang="en-US" sz="1000">
                          <a:effectLst/>
                          <a:latin typeface="Arial"/>
                          <a:ea typeface="Times New Roman"/>
                          <a:cs typeface="Times New Roman"/>
                        </a:rPr>
                        <a:t>Grants.gov - application submission</a:t>
                      </a:r>
                      <a:endParaRPr lang="en-US" sz="1000">
                        <a:effectLst/>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Arial"/>
                          <a:ea typeface="Times New Roman"/>
                          <a:cs typeface="Times New Roman"/>
                        </a:rPr>
                        <a:t>Christopher Hunton</a:t>
                      </a:r>
                      <a:endParaRPr lang="en-US" sz="1000">
                        <a:effectLst/>
                        <a:latin typeface="Times"/>
                        <a:ea typeface="Times New Roman"/>
                        <a:cs typeface="Times New Roman"/>
                      </a:endParaRPr>
                    </a:p>
                    <a:p>
                      <a:pPr marL="0" marR="0">
                        <a:spcBef>
                          <a:spcPts val="0"/>
                        </a:spcBef>
                        <a:spcAft>
                          <a:spcPts val="0"/>
                        </a:spcAft>
                      </a:pPr>
                      <a:r>
                        <a:rPr lang="en-US" sz="1000">
                          <a:effectLst/>
                          <a:latin typeface="Arial"/>
                          <a:ea typeface="Times New Roman"/>
                          <a:cs typeface="Times New Roman"/>
                        </a:rPr>
                        <a:t>Administrative Support &amp; Document Control Office</a:t>
                      </a:r>
                      <a:endParaRPr lang="en-US" sz="1000">
                        <a:effectLst/>
                        <a:latin typeface="Times"/>
                        <a:ea typeface="Times New Roman"/>
                        <a:cs typeface="Times New Roman"/>
                      </a:endParaRPr>
                    </a:p>
                    <a:p>
                      <a:pPr marL="0" marR="0">
                        <a:spcBef>
                          <a:spcPts val="0"/>
                        </a:spcBef>
                        <a:spcAft>
                          <a:spcPts val="0"/>
                        </a:spcAft>
                      </a:pPr>
                      <a:r>
                        <a:rPr lang="en-US" sz="1000">
                          <a:effectLst/>
                          <a:latin typeface="Arial"/>
                          <a:ea typeface="Times New Roman"/>
                          <a:cs typeface="Times New Roman"/>
                        </a:rPr>
                        <a:t>NIST</a:t>
                      </a:r>
                      <a:endParaRPr lang="en-US" sz="1000">
                        <a:effectLst/>
                        <a:latin typeface="Times"/>
                        <a:ea typeface="Times New Roman"/>
                        <a:cs typeface="Times New Roman"/>
                      </a:endParaRPr>
                    </a:p>
                    <a:p>
                      <a:pPr marL="0" marR="0">
                        <a:spcBef>
                          <a:spcPts val="0"/>
                        </a:spcBef>
                        <a:spcAft>
                          <a:spcPts val="0"/>
                        </a:spcAft>
                      </a:pPr>
                      <a:r>
                        <a:rPr lang="en-US" sz="1000">
                          <a:effectLst/>
                          <a:latin typeface="Arial"/>
                          <a:ea typeface="Times New Roman"/>
                          <a:cs typeface="Times New Roman"/>
                        </a:rPr>
                        <a:t>Phone: 301-975-5718</a:t>
                      </a:r>
                      <a:endParaRPr lang="en-US" sz="1000">
                        <a:effectLst/>
                        <a:latin typeface="Times"/>
                        <a:ea typeface="Times New Roman"/>
                        <a:cs typeface="Times New Roman"/>
                      </a:endParaRPr>
                    </a:p>
                    <a:p>
                      <a:pPr marL="0" marR="0">
                        <a:spcBef>
                          <a:spcPts val="0"/>
                        </a:spcBef>
                        <a:spcAft>
                          <a:spcPts val="0"/>
                        </a:spcAft>
                      </a:pPr>
                      <a:r>
                        <a:rPr lang="en-US" sz="1000">
                          <a:effectLst/>
                          <a:latin typeface="Arial"/>
                          <a:ea typeface="Times New Roman"/>
                          <a:cs typeface="Times New Roman"/>
                        </a:rPr>
                        <a:t>Fax:  301-975-8884</a:t>
                      </a:r>
                      <a:endParaRPr lang="en-US" sz="1000">
                        <a:effectLst/>
                        <a:latin typeface="Times"/>
                        <a:ea typeface="Times New Roman"/>
                        <a:cs typeface="Times New Roman"/>
                      </a:endParaRPr>
                    </a:p>
                    <a:p>
                      <a:pPr marL="0" marR="0">
                        <a:spcBef>
                          <a:spcPts val="0"/>
                        </a:spcBef>
                        <a:spcAft>
                          <a:spcPts val="0"/>
                        </a:spcAft>
                      </a:pPr>
                      <a:r>
                        <a:rPr lang="en-US" sz="1000">
                          <a:effectLst/>
                          <a:latin typeface="Arial"/>
                          <a:ea typeface="Times New Roman"/>
                          <a:cs typeface="Times New Roman"/>
                        </a:rPr>
                        <a:t>E-mail: </a:t>
                      </a:r>
                      <a:r>
                        <a:rPr lang="en-US" sz="1000" u="sng">
                          <a:solidFill>
                            <a:srgbClr val="0000FF"/>
                          </a:solidFill>
                          <a:effectLst/>
                          <a:latin typeface="Arial"/>
                          <a:ea typeface="Times New Roman"/>
                          <a:cs typeface="Times New Roman"/>
                          <a:hlinkClick r:id="rId3"/>
                        </a:rPr>
                        <a:t>christopher.hunton@nist.gov</a:t>
                      </a:r>
                      <a:endParaRPr lang="en-US" sz="1000">
                        <a:effectLst/>
                        <a:latin typeface="Times"/>
                        <a:ea typeface="Times New Roman"/>
                        <a:cs typeface="Times New Roman"/>
                      </a:endParaRPr>
                    </a:p>
                    <a:p>
                      <a:pPr marL="0" marR="0">
                        <a:spcBef>
                          <a:spcPts val="0"/>
                        </a:spcBef>
                        <a:spcAft>
                          <a:spcPts val="0"/>
                        </a:spcAft>
                      </a:pPr>
                      <a:r>
                        <a:rPr lang="en-US" sz="1000">
                          <a:effectLst/>
                          <a:latin typeface="Arial"/>
                          <a:ea typeface="Times New Roman"/>
                          <a:cs typeface="Times New Roman"/>
                        </a:rPr>
                        <a:t> </a:t>
                      </a:r>
                      <a:endParaRPr lang="en-US" sz="1000">
                        <a:effectLst/>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spcBef>
                          <a:spcPts val="0"/>
                        </a:spcBef>
                        <a:spcAft>
                          <a:spcPts val="0"/>
                        </a:spcAft>
                      </a:pPr>
                      <a:r>
                        <a:rPr lang="en-US" sz="1000">
                          <a:effectLst/>
                          <a:latin typeface="Arial"/>
                          <a:ea typeface="Times New Roman"/>
                          <a:cs typeface="Times New Roman"/>
                        </a:rPr>
                        <a:t>Grant rules and regulations</a:t>
                      </a:r>
                      <a:endParaRPr lang="en-US" sz="1000">
                        <a:effectLst/>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Arial"/>
                          <a:ea typeface="Times New Roman"/>
                          <a:cs typeface="Times New Roman"/>
                        </a:rPr>
                        <a:t>Jannet Cancino</a:t>
                      </a:r>
                      <a:endParaRPr lang="en-US" sz="1000" dirty="0">
                        <a:effectLst/>
                        <a:latin typeface="Times"/>
                        <a:ea typeface="Times New Roman"/>
                        <a:cs typeface="Times New Roman"/>
                      </a:endParaRPr>
                    </a:p>
                    <a:p>
                      <a:pPr marL="0" marR="0">
                        <a:spcBef>
                          <a:spcPts val="0"/>
                        </a:spcBef>
                        <a:spcAft>
                          <a:spcPts val="0"/>
                        </a:spcAft>
                      </a:pPr>
                      <a:r>
                        <a:rPr lang="en-US" sz="1000" dirty="0">
                          <a:effectLst/>
                          <a:latin typeface="Arial"/>
                          <a:ea typeface="Times New Roman"/>
                          <a:cs typeface="Times New Roman"/>
                        </a:rPr>
                        <a:t>Grants Management Division</a:t>
                      </a:r>
                      <a:endParaRPr lang="en-US" sz="1000" dirty="0">
                        <a:effectLst/>
                        <a:latin typeface="Times"/>
                        <a:ea typeface="Times New Roman"/>
                        <a:cs typeface="Times New Roman"/>
                      </a:endParaRPr>
                    </a:p>
                    <a:p>
                      <a:pPr marL="0" marR="0">
                        <a:spcBef>
                          <a:spcPts val="0"/>
                        </a:spcBef>
                        <a:spcAft>
                          <a:spcPts val="0"/>
                        </a:spcAft>
                      </a:pPr>
                      <a:r>
                        <a:rPr lang="en-US" sz="1000" dirty="0">
                          <a:effectLst/>
                          <a:latin typeface="Arial"/>
                          <a:ea typeface="Times New Roman"/>
                          <a:cs typeface="Times New Roman"/>
                        </a:rPr>
                        <a:t>NIST</a:t>
                      </a:r>
                      <a:endParaRPr lang="en-US" sz="1000" dirty="0">
                        <a:effectLst/>
                        <a:latin typeface="Times"/>
                        <a:ea typeface="Times New Roman"/>
                        <a:cs typeface="Times New Roman"/>
                      </a:endParaRPr>
                    </a:p>
                    <a:p>
                      <a:pPr marL="0" marR="0">
                        <a:spcBef>
                          <a:spcPts val="0"/>
                        </a:spcBef>
                        <a:spcAft>
                          <a:spcPts val="0"/>
                        </a:spcAft>
                      </a:pPr>
                      <a:r>
                        <a:rPr lang="en-US" sz="1000" dirty="0">
                          <a:effectLst/>
                          <a:latin typeface="Arial"/>
                          <a:ea typeface="Times New Roman"/>
                          <a:cs typeface="Times New Roman"/>
                        </a:rPr>
                        <a:t>Phone: 301-975-6544</a:t>
                      </a:r>
                      <a:endParaRPr lang="en-US" sz="1000" dirty="0">
                        <a:effectLst/>
                        <a:latin typeface="Times"/>
                        <a:ea typeface="Times New Roman"/>
                        <a:cs typeface="Times New Roman"/>
                      </a:endParaRPr>
                    </a:p>
                    <a:p>
                      <a:pPr marL="0" marR="0">
                        <a:spcBef>
                          <a:spcPts val="0"/>
                        </a:spcBef>
                        <a:spcAft>
                          <a:spcPts val="0"/>
                        </a:spcAft>
                      </a:pPr>
                      <a:r>
                        <a:rPr lang="en-US" sz="1000" dirty="0">
                          <a:effectLst/>
                          <a:latin typeface="Arial"/>
                          <a:ea typeface="Times New Roman"/>
                          <a:cs typeface="Times New Roman"/>
                        </a:rPr>
                        <a:t>Fax:  301-975-6319</a:t>
                      </a:r>
                      <a:endParaRPr lang="en-US" sz="1000" dirty="0">
                        <a:effectLst/>
                        <a:latin typeface="Times"/>
                        <a:ea typeface="Times New Roman"/>
                        <a:cs typeface="Times New Roman"/>
                      </a:endParaRPr>
                    </a:p>
                    <a:p>
                      <a:pPr marL="0" marR="0">
                        <a:spcBef>
                          <a:spcPts val="0"/>
                        </a:spcBef>
                        <a:spcAft>
                          <a:spcPts val="0"/>
                        </a:spcAft>
                      </a:pPr>
                      <a:r>
                        <a:rPr lang="en-US" sz="1000" dirty="0">
                          <a:effectLst/>
                          <a:latin typeface="Arial"/>
                          <a:ea typeface="Times New Roman"/>
                          <a:cs typeface="Times New Roman"/>
                        </a:rPr>
                        <a:t>E-mail: </a:t>
                      </a:r>
                      <a:r>
                        <a:rPr lang="en-US" sz="1000" u="sng" dirty="0">
                          <a:solidFill>
                            <a:srgbClr val="0000FF"/>
                          </a:solidFill>
                          <a:effectLst/>
                          <a:latin typeface="Arial"/>
                          <a:ea typeface="Times New Roman"/>
                          <a:cs typeface="Times New Roman"/>
                          <a:hlinkClick r:id="rId4"/>
                        </a:rPr>
                        <a:t>jannet.cancino@nist.gov</a:t>
                      </a:r>
                      <a:r>
                        <a:rPr lang="en-US" sz="1000" dirty="0">
                          <a:effectLst/>
                          <a:latin typeface="Arial"/>
                          <a:ea typeface="Times New Roman"/>
                          <a:cs typeface="Times New Roman"/>
                        </a:rPr>
                        <a:t>  </a:t>
                      </a:r>
                      <a:endParaRPr lang="en-US" sz="1000" dirty="0">
                        <a:effectLst/>
                        <a:latin typeface="Times"/>
                        <a:ea typeface="Times New Roman"/>
                        <a:cs typeface="Times New Roman"/>
                      </a:endParaRPr>
                    </a:p>
                    <a:p>
                      <a:pPr marL="0" marR="0">
                        <a:spcBef>
                          <a:spcPts val="0"/>
                        </a:spcBef>
                        <a:spcAft>
                          <a:spcPts val="0"/>
                        </a:spcAft>
                      </a:pPr>
                      <a:r>
                        <a:rPr lang="en-US" sz="1000" dirty="0">
                          <a:effectLst/>
                          <a:latin typeface="Arial"/>
                          <a:ea typeface="Times New Roman"/>
                          <a:cs typeface="Times New Roman"/>
                        </a:rPr>
                        <a:t> </a:t>
                      </a:r>
                      <a:endParaRPr lang="en-US" sz="1000" dirty="0">
                        <a:effectLst/>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023448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5" name="Rectangle 7"/>
          <p:cNvSpPr>
            <a:spLocks noChangeArrowheads="1"/>
          </p:cNvSpPr>
          <p:nvPr/>
        </p:nvSpPr>
        <p:spPr bwMode="auto">
          <a:xfrm>
            <a:off x="236571" y="4300496"/>
            <a:ext cx="2354229" cy="1754326"/>
          </a:xfrm>
          <a:prstGeom prst="rect">
            <a:avLst/>
          </a:prstGeom>
          <a:noFill/>
          <a:ln w="9525">
            <a:noFill/>
            <a:miter lim="800000"/>
            <a:headEnd/>
            <a:tailEnd/>
          </a:ln>
        </p:spPr>
        <p:txBody>
          <a:bodyPr wrap="square">
            <a:spAutoFit/>
          </a:bodyPr>
          <a:lstStyle/>
          <a:p>
            <a:pPr algn="r"/>
            <a:r>
              <a:rPr lang="en-US" b="1" i="1" dirty="0">
                <a:solidFill>
                  <a:srgbClr val="0073B1"/>
                </a:solidFill>
                <a:latin typeface="Arial Narrow" pitchFamily="34" charset="0"/>
              </a:rPr>
              <a:t>As you look forward over the next 3 years, what do you see as your company’s three most important strategic challenges?</a:t>
            </a:r>
          </a:p>
        </p:txBody>
      </p:sp>
      <p:sp>
        <p:nvSpPr>
          <p:cNvPr id="22530" name="Title 1"/>
          <p:cNvSpPr>
            <a:spLocks noGrp="1"/>
          </p:cNvSpPr>
          <p:nvPr>
            <p:ph type="title"/>
          </p:nvPr>
        </p:nvSpPr>
        <p:spPr>
          <a:xfrm>
            <a:off x="788988" y="619577"/>
            <a:ext cx="7897812" cy="533372"/>
          </a:xfrm>
        </p:spPr>
        <p:txBody>
          <a:bodyPr/>
          <a:lstStyle/>
          <a:p>
            <a:r>
              <a:rPr lang="en-US" sz="2800" dirty="0" smtClean="0">
                <a:latin typeface="Arial Narrow"/>
                <a:cs typeface="Arial Narrow"/>
              </a:rPr>
              <a:t>Client Challenges</a:t>
            </a:r>
          </a:p>
        </p:txBody>
      </p:sp>
      <p:graphicFrame>
        <p:nvGraphicFramePr>
          <p:cNvPr id="2" name="Chart 1"/>
          <p:cNvGraphicFramePr/>
          <p:nvPr>
            <p:extLst>
              <p:ext uri="{D42A27DB-BD31-4B8C-83A1-F6EECF244321}">
                <p14:modId xmlns:p14="http://schemas.microsoft.com/office/powerpoint/2010/main" val="3651383991"/>
              </p:ext>
            </p:extLst>
          </p:nvPr>
        </p:nvGraphicFramePr>
        <p:xfrm>
          <a:off x="1304544" y="1707576"/>
          <a:ext cx="7693152" cy="458349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4378452" y="1274040"/>
            <a:ext cx="4349496" cy="313932"/>
          </a:xfrm>
          <a:prstGeom prst="rect">
            <a:avLst/>
          </a:prstGeom>
        </p:spPr>
        <p:txBody>
          <a:bodyPr wrap="square" rtlCol="0">
            <a:spAutoFit/>
          </a:bodyPr>
          <a:lstStyle/>
          <a:p>
            <a:pPr marR="0" algn="l" defTabSz="457200" rtl="0" eaLnBrk="1" fontAlgn="base" latinLnBrk="0" hangingPunct="1">
              <a:lnSpc>
                <a:spcPct val="90000"/>
              </a:lnSpc>
              <a:spcBef>
                <a:spcPct val="15000"/>
              </a:spcBef>
              <a:spcAft>
                <a:spcPct val="20000"/>
              </a:spcAft>
              <a:buClrTx/>
              <a:buSzTx/>
              <a:tabLst>
                <a:tab pos="5716588" algn="r"/>
              </a:tabLst>
            </a:pPr>
            <a:r>
              <a:rPr lang="en-US" sz="1600" b="1" dirty="0" smtClean="0">
                <a:latin typeface="Arial Narrow" pitchFamily="34" charset="0"/>
              </a:rPr>
              <a:t>Percent of Clients Identifying Specific Changes</a:t>
            </a:r>
            <a:endParaRPr kumimoji="0" lang="en-US" sz="1600" b="1" i="0" u="none" strike="noStrike" kern="1200" cap="none" spc="0" normalizeH="0" baseline="0" noProof="0" dirty="0" smtClean="0">
              <a:ln>
                <a:noFill/>
              </a:ln>
              <a:solidFill>
                <a:schemeClr val="tx1"/>
              </a:solidFill>
              <a:effectLst/>
              <a:uLnTx/>
              <a:uFillTx/>
              <a:latin typeface="Arial Narrow" pitchFamily="34" charset="0"/>
            </a:endParaRPr>
          </a:p>
        </p:txBody>
      </p:sp>
      <p:sp>
        <p:nvSpPr>
          <p:cNvPr id="7" name="Slide Number Placeholder 4"/>
          <p:cNvSpPr>
            <a:spLocks noGrp="1"/>
          </p:cNvSpPr>
          <p:nvPr>
            <p:ph type="sldNum" sz="quarter" idx="11"/>
          </p:nvPr>
        </p:nvSpPr>
        <p:spPr>
          <a:xfrm>
            <a:off x="6553200" y="6498897"/>
            <a:ext cx="2133600" cy="2225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9B8E2E62-89A8-4E78-BF4C-23D2C37FB511}" type="slidenum">
              <a:rPr lang="en-US" sz="1800" smtClean="0">
                <a:solidFill>
                  <a:prstClr val="black"/>
                </a:solidFill>
              </a:rPr>
              <a:pPr algn="r"/>
              <a:t>6</a:t>
            </a:fld>
            <a:endParaRPr lang="en-US" sz="1800" dirty="0" smtClean="0">
              <a:solidFill>
                <a:prstClr val="black"/>
              </a:solidFill>
            </a:endParaRPr>
          </a:p>
        </p:txBody>
      </p:sp>
    </p:spTree>
    <p:extLst>
      <p:ext uri="{BB962C8B-B14F-4D97-AF65-F5344CB8AC3E}">
        <p14:creationId xmlns:p14="http://schemas.microsoft.com/office/powerpoint/2010/main" val="126092674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Have additional questions…..</a:t>
            </a:r>
            <a:endParaRPr lang="en-US" dirty="0"/>
          </a:p>
        </p:txBody>
      </p:sp>
      <p:sp>
        <p:nvSpPr>
          <p:cNvPr id="4" name="Rectangle 3"/>
          <p:cNvSpPr/>
          <p:nvPr/>
        </p:nvSpPr>
        <p:spPr>
          <a:xfrm>
            <a:off x="893135" y="2371060"/>
            <a:ext cx="7716027" cy="1323439"/>
          </a:xfrm>
          <a:prstGeom prst="rect">
            <a:avLst/>
          </a:prstGeom>
        </p:spPr>
        <p:txBody>
          <a:bodyPr wrap="square">
            <a:spAutoFit/>
          </a:bodyPr>
          <a:lstStyle/>
          <a:p>
            <a:pPr>
              <a:lnSpc>
                <a:spcPct val="100000"/>
              </a:lnSpc>
            </a:pPr>
            <a:r>
              <a:rPr lang="en-US" sz="2000" dirty="0" smtClean="0">
                <a:latin typeface="Arial Narrow" pitchFamily="34" charset="0"/>
              </a:rPr>
              <a:t>Please submit all </a:t>
            </a:r>
            <a:r>
              <a:rPr lang="en-US" sz="2000" dirty="0">
                <a:latin typeface="Arial Narrow" pitchFamily="34" charset="0"/>
              </a:rPr>
              <a:t>questions </a:t>
            </a:r>
            <a:r>
              <a:rPr lang="en-US" sz="2000" dirty="0" smtClean="0">
                <a:latin typeface="Arial Narrow" pitchFamily="34" charset="0"/>
              </a:rPr>
              <a:t>in </a:t>
            </a:r>
            <a:r>
              <a:rPr lang="en-US" sz="2000" dirty="0">
                <a:latin typeface="Arial Narrow" pitchFamily="34" charset="0"/>
              </a:rPr>
              <a:t>writing </a:t>
            </a:r>
            <a:r>
              <a:rPr lang="en-US" sz="2000" dirty="0" smtClean="0">
                <a:latin typeface="Arial Narrow" pitchFamily="34" charset="0"/>
              </a:rPr>
              <a:t>to NIST </a:t>
            </a:r>
            <a:r>
              <a:rPr lang="en-US" sz="2000" dirty="0">
                <a:latin typeface="Arial Narrow" pitchFamily="34" charset="0"/>
              </a:rPr>
              <a:t>MEP, </a:t>
            </a:r>
            <a:r>
              <a:rPr lang="en-US" sz="2000" dirty="0" smtClean="0">
                <a:latin typeface="Arial Narrow" pitchFamily="34" charset="0"/>
                <a:hlinkClick r:id="rId2"/>
              </a:rPr>
              <a:t>mepffo@nist.gov</a:t>
            </a:r>
            <a:endParaRPr lang="en-US" sz="2000" dirty="0" smtClean="0">
              <a:latin typeface="Arial Narrow" pitchFamily="34" charset="0"/>
            </a:endParaRPr>
          </a:p>
          <a:p>
            <a:pPr>
              <a:lnSpc>
                <a:spcPct val="100000"/>
              </a:lnSpc>
            </a:pPr>
            <a:endParaRPr lang="en-US" sz="2000" dirty="0">
              <a:latin typeface="Arial Narrow" pitchFamily="34" charset="0"/>
            </a:endParaRPr>
          </a:p>
          <a:p>
            <a:r>
              <a:rPr lang="en-US" sz="2000" dirty="0">
                <a:latin typeface="Arial Narrow" pitchFamily="34" charset="0"/>
              </a:rPr>
              <a:t>Questions and Answers will be posted regularly on the NIST MEP Public Site, </a:t>
            </a:r>
            <a:r>
              <a:rPr lang="en-US" sz="2000" dirty="0">
                <a:latin typeface="Arial Narrow" pitchFamily="34" charset="0"/>
                <a:hlinkClick r:id="rId3"/>
              </a:rPr>
              <a:t>http://www.nist.gov/mep/ffo_state-competitions.cfm</a:t>
            </a:r>
            <a:endParaRPr lang="en-US" sz="2000" dirty="0">
              <a:latin typeface="Arial Narrow" pitchFamily="34" charset="0"/>
            </a:endParaRPr>
          </a:p>
        </p:txBody>
      </p:sp>
      <p:sp>
        <p:nvSpPr>
          <p:cNvPr id="5" name="Slide Number Placeholder 4"/>
          <p:cNvSpPr>
            <a:spLocks noGrp="1"/>
          </p:cNvSpPr>
          <p:nvPr>
            <p:ph type="sldNum" sz="quarter" idx="11"/>
          </p:nvPr>
        </p:nvSpPr>
        <p:spPr>
          <a:xfrm>
            <a:off x="3124200" y="6499225"/>
            <a:ext cx="5484962"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92099E70-B99F-4967-AB80-5F8F25FF41E2}" type="slidenum">
              <a:rPr lang="en-US" sz="1800" smtClean="0"/>
              <a:pPr algn="r"/>
              <a:t>60</a:t>
            </a:fld>
            <a:endParaRPr lang="en-US" sz="1800" dirty="0" smtClean="0"/>
          </a:p>
        </p:txBody>
      </p:sp>
    </p:spTree>
    <p:extLst>
      <p:ext uri="{BB962C8B-B14F-4D97-AF65-F5344CB8AC3E}">
        <p14:creationId xmlns:p14="http://schemas.microsoft.com/office/powerpoint/2010/main" val="17001860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4743" y="2114214"/>
            <a:ext cx="8188222" cy="3321465"/>
          </a:xfrm>
        </p:spPr>
        <p:txBody>
          <a:bodyPr/>
          <a:lstStyle/>
          <a:p>
            <a:pPr algn="ctr"/>
            <a:r>
              <a:rPr lang="en-US" b="1" dirty="0" smtClean="0">
                <a:latin typeface="Arial Narrow" pitchFamily="34" charset="0"/>
              </a:rPr>
              <a:t>Stay Connected</a:t>
            </a:r>
            <a:br>
              <a:rPr lang="en-US" b="1" dirty="0" smtClean="0">
                <a:latin typeface="Arial Narrow" pitchFamily="34" charset="0"/>
              </a:rPr>
            </a:br>
            <a:r>
              <a:rPr lang="en-US" sz="800" b="1" dirty="0" smtClean="0">
                <a:latin typeface="Arial Narrow" pitchFamily="34" charset="0"/>
              </a:rPr>
              <a:t/>
            </a:r>
            <a:br>
              <a:rPr lang="en-US" sz="800" b="1" dirty="0" smtClean="0">
                <a:latin typeface="Arial Narrow" pitchFamily="34" charset="0"/>
              </a:rPr>
            </a:br>
            <a:r>
              <a:rPr lang="en-US" sz="2800" i="1" dirty="0">
                <a:latin typeface="Arial Narrow" pitchFamily="34" charset="0"/>
              </a:rPr>
              <a:t>Search</a:t>
            </a:r>
            <a:r>
              <a:rPr lang="en-US" sz="2800" dirty="0">
                <a:latin typeface="Arial Narrow" pitchFamily="34" charset="0"/>
              </a:rPr>
              <a:t> NISTMEP or NIST_MEP</a:t>
            </a:r>
            <a:r>
              <a:rPr lang="en-US" b="1" dirty="0" smtClean="0">
                <a:latin typeface="Arial Narrow" pitchFamily="34" charset="0"/>
              </a:rPr>
              <a:t/>
            </a:r>
            <a:br>
              <a:rPr lang="en-US" b="1" dirty="0" smtClean="0">
                <a:latin typeface="Arial Narrow" pitchFamily="34" charset="0"/>
              </a:rPr>
            </a:br>
            <a:r>
              <a:rPr lang="en-US" sz="3600" b="1" dirty="0" smtClean="0">
                <a:latin typeface="Arial Narrow" pitchFamily="34" charset="0"/>
              </a:rPr>
              <a:t/>
            </a:r>
            <a:br>
              <a:rPr lang="en-US" sz="3600" b="1" dirty="0" smtClean="0">
                <a:latin typeface="Arial Narrow" pitchFamily="34" charset="0"/>
              </a:rPr>
            </a:br>
            <a:r>
              <a:rPr lang="en-US" sz="3600" b="1" dirty="0" smtClean="0">
                <a:latin typeface="Arial Narrow" pitchFamily="34" charset="0"/>
              </a:rPr>
              <a:t/>
            </a:r>
            <a:br>
              <a:rPr lang="en-US" sz="3600" b="1" dirty="0" smtClean="0">
                <a:latin typeface="Arial Narrow" pitchFamily="34" charset="0"/>
              </a:rPr>
            </a:br>
            <a:r>
              <a:rPr lang="en-US" sz="2000" b="1" dirty="0" smtClean="0">
                <a:latin typeface="Arial Narrow" pitchFamily="34" charset="0"/>
              </a:rPr>
              <a:t/>
            </a:r>
            <a:br>
              <a:rPr lang="en-US" sz="2000" b="1" dirty="0" smtClean="0">
                <a:latin typeface="Arial Narrow" pitchFamily="34" charset="0"/>
              </a:rPr>
            </a:br>
            <a:r>
              <a:rPr lang="en-US" sz="2000" dirty="0" smtClean="0">
                <a:latin typeface="Arial Narrow" pitchFamily="34" charset="0"/>
              </a:rPr>
              <a:t>VISIT OUR BLOG</a:t>
            </a:r>
            <a:r>
              <a:rPr lang="en-US" sz="2000" dirty="0">
                <a:latin typeface="Arial Narrow" pitchFamily="34" charset="0"/>
              </a:rPr>
              <a:t>!   </a:t>
            </a:r>
            <a:r>
              <a:rPr lang="en-US" sz="2000" dirty="0" smtClean="0">
                <a:latin typeface="Arial Narrow" pitchFamily="34" charset="0"/>
              </a:rPr>
              <a:t/>
            </a:r>
            <a:br>
              <a:rPr lang="en-US" sz="2000" dirty="0" smtClean="0">
                <a:latin typeface="Arial Narrow" pitchFamily="34" charset="0"/>
              </a:rPr>
            </a:br>
            <a:r>
              <a:rPr lang="en-US" sz="2000" u="sng" dirty="0" smtClean="0">
                <a:latin typeface="Arial Narrow" pitchFamily="34" charset="0"/>
                <a:hlinkClick r:id="rId2"/>
              </a:rPr>
              <a:t>http</a:t>
            </a:r>
            <a:r>
              <a:rPr lang="en-US" sz="2000" u="sng" dirty="0">
                <a:latin typeface="Arial Narrow" pitchFamily="34" charset="0"/>
                <a:hlinkClick r:id="rId2"/>
              </a:rPr>
              <a:t>://</a:t>
            </a:r>
            <a:r>
              <a:rPr lang="en-US" sz="2000" u="sng" dirty="0" smtClean="0">
                <a:latin typeface="Arial Narrow" pitchFamily="34" charset="0"/>
                <a:hlinkClick r:id="rId2"/>
              </a:rPr>
              <a:t>nistmep.blogs.govdelivery.com</a:t>
            </a:r>
            <a:r>
              <a:rPr lang="en-US" sz="2000" u="sng" dirty="0" smtClean="0">
                <a:latin typeface="Arial Narrow" pitchFamily="34" charset="0"/>
              </a:rPr>
              <a:t/>
            </a:r>
            <a:br>
              <a:rPr lang="en-US" sz="2000" u="sng" dirty="0" smtClean="0">
                <a:latin typeface="Arial Narrow" pitchFamily="34" charset="0"/>
              </a:rPr>
            </a:br>
            <a:r>
              <a:rPr lang="en-US" sz="2000" u="sng" dirty="0" smtClean="0">
                <a:latin typeface="Arial Narrow" pitchFamily="34" charset="0"/>
              </a:rPr>
              <a:t/>
            </a:r>
            <a:br>
              <a:rPr lang="en-US" sz="2000" u="sng" dirty="0" smtClean="0">
                <a:latin typeface="Arial Narrow" pitchFamily="34" charset="0"/>
              </a:rPr>
            </a:br>
            <a:r>
              <a:rPr lang="en-US" sz="2000" dirty="0" smtClean="0">
                <a:latin typeface="Arial Narrow" pitchFamily="34" charset="0"/>
              </a:rPr>
              <a:t>Get the latest NISTMEP news at:</a:t>
            </a:r>
            <a:br>
              <a:rPr lang="en-US" sz="2000" dirty="0" smtClean="0">
                <a:latin typeface="Arial Narrow" pitchFamily="34" charset="0"/>
              </a:rPr>
            </a:br>
            <a:r>
              <a:rPr lang="en-US" sz="2000" dirty="0" smtClean="0">
                <a:latin typeface="Arial Narrow" pitchFamily="34" charset="0"/>
                <a:hlinkClick r:id="rId3"/>
              </a:rPr>
              <a:t>www.nist.gov/mep</a:t>
            </a:r>
            <a:r>
              <a:rPr lang="en-US" sz="2800" dirty="0" smtClean="0">
                <a:latin typeface="Arial Narrow" pitchFamily="34" charset="0"/>
              </a:rPr>
              <a:t/>
            </a:r>
            <a:br>
              <a:rPr lang="en-US" sz="2800" dirty="0" smtClean="0">
                <a:latin typeface="Arial Narrow" pitchFamily="34" charset="0"/>
              </a:rPr>
            </a:br>
            <a:r>
              <a:rPr lang="en-US" sz="2800" dirty="0">
                <a:latin typeface="Arial Narrow" pitchFamily="34" charset="0"/>
              </a:rPr>
              <a:t/>
            </a:r>
            <a:br>
              <a:rPr lang="en-US" sz="2800" dirty="0">
                <a:latin typeface="Arial Narrow" pitchFamily="34" charset="0"/>
              </a:rPr>
            </a:br>
            <a:endParaRPr lang="en-US" sz="2800" dirty="0">
              <a:latin typeface="Arial Narrow" pitchFamily="34" charset="0"/>
            </a:endParaRPr>
          </a:p>
        </p:txBody>
      </p:sp>
      <p:pic>
        <p:nvPicPr>
          <p:cNvPr id="3" name="Picture 2">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8808" y="3453963"/>
            <a:ext cx="929471" cy="965684"/>
          </a:xfrm>
          <a:prstGeom prst="rect">
            <a:avLst/>
          </a:prstGeom>
        </p:spPr>
      </p:pic>
      <p:pic>
        <p:nvPicPr>
          <p:cNvPr id="4" name="Picture 3">
            <a:hlinkClick r:id="rId6"/>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05482" y="3443621"/>
            <a:ext cx="994411" cy="994411"/>
          </a:xfrm>
          <a:prstGeom prst="rect">
            <a:avLst/>
          </a:prstGeom>
        </p:spPr>
      </p:pic>
      <p:pic>
        <p:nvPicPr>
          <p:cNvPr id="5" name="Picture 4">
            <a:hlinkClick r:id="rId8"/>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49653" y="3391865"/>
            <a:ext cx="1099456" cy="1099456"/>
          </a:xfrm>
          <a:prstGeom prst="rect">
            <a:avLst/>
          </a:prstGeom>
        </p:spPr>
      </p:pic>
      <p:pic>
        <p:nvPicPr>
          <p:cNvPr id="6" name="Picture 5">
            <a:hlinkClick r:id="rId10"/>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529137" y="3458092"/>
            <a:ext cx="981473" cy="981473"/>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721312" y="685800"/>
            <a:ext cx="5715000" cy="533400"/>
          </a:xfrm>
        </p:spPr>
        <p:txBody>
          <a:bodyPr/>
          <a:lstStyle/>
          <a:p>
            <a:r>
              <a:rPr lang="en-US" sz="2800" dirty="0" smtClean="0">
                <a:effectLst/>
                <a:latin typeface="Arial Narrow" pitchFamily="34" charset="0"/>
              </a:rPr>
              <a:t>Information Webinar Agenda</a:t>
            </a:r>
          </a:p>
        </p:txBody>
      </p:sp>
      <p:sp>
        <p:nvSpPr>
          <p:cNvPr id="3" name="Content Placeholder 2"/>
          <p:cNvSpPr>
            <a:spLocks noGrp="1"/>
          </p:cNvSpPr>
          <p:nvPr>
            <p:ph idx="1"/>
          </p:nvPr>
        </p:nvSpPr>
        <p:spPr>
          <a:xfrm>
            <a:off x="792336" y="1676400"/>
            <a:ext cx="7206449" cy="4495800"/>
          </a:xfrm>
        </p:spPr>
        <p:txBody>
          <a:bodyPr>
            <a:normAutofit lnSpcReduction="10000"/>
          </a:bodyPr>
          <a:lstStyle/>
          <a:p>
            <a:pPr>
              <a:defRPr/>
            </a:pPr>
            <a:r>
              <a:rPr lang="en-US" sz="2000" dirty="0" smtClean="0">
                <a:latin typeface="Arial Narrow" pitchFamily="34" charset="0"/>
              </a:rPr>
              <a:t>Manufacturing Environment</a:t>
            </a:r>
          </a:p>
          <a:p>
            <a:pPr>
              <a:defRPr/>
            </a:pPr>
            <a:r>
              <a:rPr lang="en-US" sz="2000" dirty="0" smtClean="0">
                <a:effectLst/>
                <a:latin typeface="Arial Narrow" pitchFamily="34" charset="0"/>
              </a:rPr>
              <a:t>NIST MEP Strategy and Approach</a:t>
            </a:r>
          </a:p>
          <a:p>
            <a:pPr>
              <a:defRPr/>
            </a:pPr>
            <a:r>
              <a:rPr lang="en-US" sz="2000" dirty="0" smtClean="0">
                <a:effectLst/>
                <a:latin typeface="Arial Narrow" pitchFamily="34" charset="0"/>
              </a:rPr>
              <a:t>MEP System Model</a:t>
            </a:r>
          </a:p>
          <a:p>
            <a:pPr>
              <a:defRPr/>
            </a:pPr>
            <a:r>
              <a:rPr lang="en-US" sz="2000" dirty="0" smtClean="0">
                <a:effectLst/>
                <a:latin typeface="Arial Narrow" pitchFamily="34" charset="0"/>
              </a:rPr>
              <a:t>MEP Center Model</a:t>
            </a:r>
          </a:p>
          <a:p>
            <a:pPr>
              <a:defRPr/>
            </a:pPr>
            <a:r>
              <a:rPr lang="en-US" sz="2000" dirty="0" smtClean="0">
                <a:latin typeface="Arial Narrow" pitchFamily="34" charset="0"/>
              </a:rPr>
              <a:t>MEP Performance and Expected Impacts</a:t>
            </a:r>
            <a:endParaRPr lang="en-US" sz="2000" dirty="0" smtClean="0">
              <a:effectLst/>
              <a:latin typeface="Arial Narrow" pitchFamily="34" charset="0"/>
            </a:endParaRPr>
          </a:p>
          <a:p>
            <a:pPr>
              <a:defRPr/>
            </a:pPr>
            <a:r>
              <a:rPr lang="en-US" sz="2000" dirty="0" smtClean="0">
                <a:effectLst/>
                <a:latin typeface="Arial Narrow" pitchFamily="34" charset="0"/>
              </a:rPr>
              <a:t>Funding Opportunity Overview</a:t>
            </a:r>
          </a:p>
          <a:p>
            <a:pPr>
              <a:defRPr/>
            </a:pPr>
            <a:r>
              <a:rPr lang="en-US" sz="2000" dirty="0" smtClean="0">
                <a:latin typeface="Arial Narrow" pitchFamily="34" charset="0"/>
              </a:rPr>
              <a:t>Review </a:t>
            </a:r>
            <a:r>
              <a:rPr lang="en-US" sz="2000" dirty="0">
                <a:latin typeface="Arial Narrow" pitchFamily="34" charset="0"/>
              </a:rPr>
              <a:t>Criteria</a:t>
            </a:r>
          </a:p>
          <a:p>
            <a:pPr>
              <a:defRPr/>
            </a:pPr>
            <a:r>
              <a:rPr lang="en-US" sz="2000" dirty="0" smtClean="0">
                <a:latin typeface="Arial Narrow" pitchFamily="34" charset="0"/>
              </a:rPr>
              <a:t>Application/Proposal </a:t>
            </a:r>
            <a:r>
              <a:rPr lang="en-US" sz="2000" dirty="0">
                <a:latin typeface="Arial Narrow" pitchFamily="34" charset="0"/>
              </a:rPr>
              <a:t>Submission</a:t>
            </a:r>
          </a:p>
          <a:p>
            <a:pPr>
              <a:defRPr/>
            </a:pPr>
            <a:r>
              <a:rPr lang="en-US" sz="2000" dirty="0" smtClean="0">
                <a:effectLst/>
                <a:latin typeface="Arial Narrow" pitchFamily="34" charset="0"/>
              </a:rPr>
              <a:t>Selection Factors</a:t>
            </a:r>
          </a:p>
          <a:p>
            <a:pPr>
              <a:defRPr/>
            </a:pPr>
            <a:r>
              <a:rPr lang="en-US" sz="2000" dirty="0" smtClean="0">
                <a:effectLst/>
                <a:latin typeface="Arial Narrow" pitchFamily="34" charset="0"/>
              </a:rPr>
              <a:t>Review and Selection Process</a:t>
            </a:r>
          </a:p>
          <a:p>
            <a:pPr>
              <a:defRPr/>
            </a:pPr>
            <a:r>
              <a:rPr lang="en-US" sz="2000" dirty="0" smtClean="0">
                <a:effectLst/>
                <a:latin typeface="Arial Narrow" pitchFamily="34" charset="0"/>
              </a:rPr>
              <a:t>Award Administration Information</a:t>
            </a:r>
          </a:p>
          <a:p>
            <a:pPr>
              <a:defRPr/>
            </a:pPr>
            <a:r>
              <a:rPr lang="en-US" sz="2000" dirty="0" smtClean="0">
                <a:effectLst/>
                <a:latin typeface="Arial Narrow" pitchFamily="34" charset="0"/>
              </a:rPr>
              <a:t>Reporting &amp; Audit Requirements</a:t>
            </a:r>
          </a:p>
          <a:p>
            <a:pPr>
              <a:defRPr/>
            </a:pPr>
            <a:r>
              <a:rPr lang="en-US" sz="2000" dirty="0" smtClean="0">
                <a:effectLst/>
                <a:latin typeface="Arial Narrow" pitchFamily="34" charset="0"/>
              </a:rPr>
              <a:t>Agency Contacts</a:t>
            </a:r>
            <a:endParaRPr lang="en-US" sz="2000" dirty="0" smtClean="0">
              <a:latin typeface="Arial Narrow" pitchFamily="34" charset="0"/>
            </a:endParaRPr>
          </a:p>
          <a:p>
            <a:pPr>
              <a:defRPr/>
            </a:pPr>
            <a:endParaRPr lang="en-US" sz="1800" dirty="0">
              <a:latin typeface="Arial Narrow" pitchFamily="34" charset="0"/>
            </a:endParaRPr>
          </a:p>
        </p:txBody>
      </p:sp>
      <p:sp>
        <p:nvSpPr>
          <p:cNvPr id="614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fld id="{9B8E2E62-89A8-4E78-BF4C-23D2C37FB511}" type="slidenum">
              <a:rPr lang="en-US" sz="1800" smtClean="0">
                <a:solidFill>
                  <a:prstClr val="black"/>
                </a:solidFill>
              </a:rPr>
              <a:pPr/>
              <a:t>7</a:t>
            </a:fld>
            <a:endParaRPr lang="en-US" sz="1800" dirty="0" smtClean="0">
              <a:solidFill>
                <a:prstClr val="black"/>
              </a:solidFill>
            </a:endParaRPr>
          </a:p>
        </p:txBody>
      </p:sp>
      <p:sp>
        <p:nvSpPr>
          <p:cNvPr id="2" name="Rectangle 1"/>
          <p:cNvSpPr/>
          <p:nvPr/>
        </p:nvSpPr>
        <p:spPr>
          <a:xfrm>
            <a:off x="1086928" y="2021440"/>
            <a:ext cx="4045789" cy="333555"/>
          </a:xfrm>
          <a:prstGeom prst="rect">
            <a:avLst/>
          </a:prstGeom>
          <a:solidFill>
            <a:srgbClr val="FFFF0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14303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Text Box 4"/>
          <p:cNvSpPr txBox="1">
            <a:spLocks noChangeArrowheads="1"/>
          </p:cNvSpPr>
          <p:nvPr/>
        </p:nvSpPr>
        <p:spPr bwMode="auto">
          <a:xfrm>
            <a:off x="901700" y="1090930"/>
            <a:ext cx="7772400" cy="1446550"/>
          </a:xfrm>
          <a:prstGeom prst="rect">
            <a:avLst/>
          </a:prstGeom>
          <a:noFill/>
          <a:ln w="0" cap="flat" cmpd="dbl" algn="ctr">
            <a:noFill/>
            <a:prstDash val="solid"/>
            <a:miter lim="800000"/>
            <a:headEnd type="none" w="med" len="med"/>
            <a:tailEnd type="none" w="med" len="med"/>
          </a:ln>
        </p:spPr>
        <p:txBody>
          <a:bodyPr>
            <a:spAutoFit/>
          </a:bodyPr>
          <a:lstStyle/>
          <a:p>
            <a:pPr fontAlgn="base">
              <a:spcBef>
                <a:spcPct val="0"/>
              </a:spcBef>
              <a:spcAft>
                <a:spcPct val="0"/>
              </a:spcAft>
            </a:pPr>
            <a:r>
              <a:rPr lang="en-US" sz="4000" b="1" i="1" dirty="0" smtClean="0">
                <a:solidFill>
                  <a:srgbClr val="0073B1"/>
                </a:solidFill>
                <a:latin typeface="Arial Narrow" pitchFamily="34" charset="0"/>
              </a:rPr>
              <a:t>Mission</a:t>
            </a:r>
            <a:endParaRPr lang="en-US" sz="4000" i="1" dirty="0" smtClean="0">
              <a:solidFill>
                <a:srgbClr val="0073B1"/>
              </a:solidFill>
              <a:latin typeface="Arial Narrow" pitchFamily="34" charset="0"/>
            </a:endParaRPr>
          </a:p>
          <a:p>
            <a:pPr fontAlgn="base">
              <a:spcBef>
                <a:spcPct val="0"/>
              </a:spcBef>
              <a:spcAft>
                <a:spcPct val="0"/>
              </a:spcAft>
            </a:pPr>
            <a:r>
              <a:rPr lang="en-US" sz="2400" dirty="0"/>
              <a:t>To enhance the productivity and technological performance of U.S. manufacturing.</a:t>
            </a:r>
            <a:r>
              <a:rPr lang="en-US" sz="2200" dirty="0" smtClean="0">
                <a:solidFill>
                  <a:prstClr val="black"/>
                </a:solidFill>
                <a:latin typeface="Arial Narrow" pitchFamily="34" charset="0"/>
              </a:rPr>
              <a:t>.</a:t>
            </a:r>
          </a:p>
        </p:txBody>
      </p:sp>
      <p:sp>
        <p:nvSpPr>
          <p:cNvPr id="10246" name="Text Box 5"/>
          <p:cNvSpPr txBox="1">
            <a:spLocks noChangeArrowheads="1"/>
          </p:cNvSpPr>
          <p:nvPr/>
        </p:nvSpPr>
        <p:spPr bwMode="auto">
          <a:xfrm>
            <a:off x="901700" y="3248366"/>
            <a:ext cx="7759700" cy="2554545"/>
          </a:xfrm>
          <a:prstGeom prst="rect">
            <a:avLst/>
          </a:prstGeom>
          <a:noFill/>
          <a:ln w="38100" cmpd="dbl">
            <a:noFill/>
            <a:miter lim="800000"/>
            <a:headEnd/>
            <a:tailEnd/>
          </a:ln>
        </p:spPr>
        <p:txBody>
          <a:bodyPr>
            <a:spAutoFit/>
          </a:bodyPr>
          <a:lstStyle/>
          <a:p>
            <a:pPr fontAlgn="base">
              <a:spcBef>
                <a:spcPct val="0"/>
              </a:spcBef>
              <a:spcAft>
                <a:spcPct val="0"/>
              </a:spcAft>
            </a:pPr>
            <a:r>
              <a:rPr lang="en-US" sz="4000" b="1" i="1" dirty="0" smtClean="0">
                <a:solidFill>
                  <a:srgbClr val="0073B1"/>
                </a:solidFill>
                <a:latin typeface="Arial Narrow" pitchFamily="34" charset="0"/>
              </a:rPr>
              <a:t>MEP Role</a:t>
            </a:r>
            <a:endParaRPr lang="en-US" sz="4000" i="1" dirty="0" smtClean="0">
              <a:solidFill>
                <a:srgbClr val="0073B1"/>
              </a:solidFill>
              <a:latin typeface="Arial Narrow" pitchFamily="34" charset="0"/>
            </a:endParaRPr>
          </a:p>
          <a:p>
            <a:pPr fontAlgn="base">
              <a:spcBef>
                <a:spcPct val="0"/>
              </a:spcBef>
              <a:spcAft>
                <a:spcPct val="0"/>
              </a:spcAft>
            </a:pPr>
            <a:r>
              <a:rPr lang="en-US" sz="2400" dirty="0"/>
              <a:t>MEP ‘s state and regional centers facilitate and accelerate the transfer of manufacturing technology in partnership with industry, universities and educational institutions, state governments, and NIST and other federal research laboratories and </a:t>
            </a:r>
            <a:r>
              <a:rPr lang="en-US" sz="2400" dirty="0" smtClean="0"/>
              <a:t>agencies</a:t>
            </a:r>
            <a:r>
              <a:rPr lang="en-US" sz="2200" dirty="0" smtClean="0">
                <a:solidFill>
                  <a:prstClr val="black"/>
                </a:solidFill>
                <a:latin typeface="Arial Narrow" pitchFamily="34" charset="0"/>
              </a:rPr>
              <a:t>. </a:t>
            </a:r>
          </a:p>
        </p:txBody>
      </p:sp>
      <p:sp>
        <p:nvSpPr>
          <p:cNvPr id="5" name="Slide Number Placeholder 4"/>
          <p:cNvSpPr>
            <a:spLocks noGrp="1"/>
          </p:cNvSpPr>
          <p:nvPr>
            <p:ph type="sldNum" sz="quarter" idx="11"/>
          </p:nvPr>
        </p:nvSpPr>
        <p:spPr>
          <a:xfrm>
            <a:off x="6553200" y="6498897"/>
            <a:ext cx="2133600" cy="2225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9B8E2E62-89A8-4E78-BF4C-23D2C37FB511}" type="slidenum">
              <a:rPr lang="en-US" sz="1800" smtClean="0">
                <a:solidFill>
                  <a:prstClr val="black"/>
                </a:solidFill>
              </a:rPr>
              <a:pPr algn="r"/>
              <a:t>8</a:t>
            </a:fld>
            <a:endParaRPr lang="en-US" sz="1800" dirty="0" smtClean="0">
              <a:solidFill>
                <a:prstClr val="black"/>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itle 1"/>
          <p:cNvSpPr>
            <a:spLocks noGrp="1"/>
          </p:cNvSpPr>
          <p:nvPr>
            <p:ph type="title"/>
          </p:nvPr>
        </p:nvSpPr>
        <p:spPr>
          <a:xfrm>
            <a:off x="788988" y="636588"/>
            <a:ext cx="7897812" cy="735012"/>
          </a:xfrm>
        </p:spPr>
        <p:txBody>
          <a:bodyPr/>
          <a:lstStyle/>
          <a:p>
            <a:r>
              <a:rPr lang="en-US" dirty="0" smtClean="0">
                <a:cs typeface="Arial" charset="0"/>
              </a:rPr>
              <a:t>MEP Strategic Goals</a:t>
            </a:r>
            <a:endParaRPr lang="en-US" dirty="0" smtClean="0"/>
          </a:p>
        </p:txBody>
      </p:sp>
      <p:sp>
        <p:nvSpPr>
          <p:cNvPr id="6" name="Slide Number Placeholder 4"/>
          <p:cNvSpPr>
            <a:spLocks noGrp="1"/>
          </p:cNvSpPr>
          <p:nvPr>
            <p:ph type="sldNum" sz="quarter" idx="11"/>
          </p:nvPr>
        </p:nvSpPr>
        <p:spPr>
          <a:xfrm>
            <a:off x="6553200" y="6498897"/>
            <a:ext cx="2133600" cy="2225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9B8E2E62-89A8-4E78-BF4C-23D2C37FB511}" type="slidenum">
              <a:rPr lang="en-US" sz="1800" smtClean="0">
                <a:solidFill>
                  <a:prstClr val="black"/>
                </a:solidFill>
              </a:rPr>
              <a:pPr algn="r"/>
              <a:t>9</a:t>
            </a:fld>
            <a:endParaRPr lang="en-US" sz="1800" dirty="0" smtClean="0">
              <a:solidFill>
                <a:prstClr val="black"/>
              </a:solidFill>
            </a:endParaRPr>
          </a:p>
        </p:txBody>
      </p:sp>
      <p:pic>
        <p:nvPicPr>
          <p:cNvPr id="3" name="Picture 2"/>
          <p:cNvPicPr>
            <a:picLocks noChangeAspect="1"/>
          </p:cNvPicPr>
          <p:nvPr/>
        </p:nvPicPr>
        <p:blipFill rotWithShape="1">
          <a:blip r:embed="rId3"/>
          <a:srcRect l="14657" t="23048" r="13813" b="35936"/>
          <a:stretch/>
        </p:blipFill>
        <p:spPr>
          <a:xfrm>
            <a:off x="788988" y="1584652"/>
            <a:ext cx="8263890" cy="3790775"/>
          </a:xfrm>
          <a:prstGeom prst="rect">
            <a:avLst/>
          </a:prstGeom>
        </p:spPr>
      </p:pic>
    </p:spTree>
    <p:extLst>
      <p:ext uri="{BB962C8B-B14F-4D97-AF65-F5344CB8AC3E}">
        <p14:creationId xmlns:p14="http://schemas.microsoft.com/office/powerpoint/2010/main" val="1295573324"/>
      </p:ext>
    </p:extLst>
  </p:cSld>
  <p:clrMapOvr>
    <a:masterClrMapping/>
  </p:clrMapOvr>
  <p:timing>
    <p:tnLst>
      <p:par>
        <p:cTn id="1" dur="indefinite" restart="never" nodeType="tmRoot"/>
      </p:par>
    </p:tnLst>
  </p:timing>
</p:sld>
</file>

<file path=ppt/theme/theme1.xml><?xml version="1.0" encoding="utf-8"?>
<a:theme xmlns:a="http://schemas.openxmlformats.org/drawingml/2006/main" name="NEW-MEP-Slide-Template-v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defPPr marL="342900" marR="0" indent="-342900" algn="l" defTabSz="457200" rtl="0" eaLnBrk="1" fontAlgn="base" latinLnBrk="0" hangingPunct="1">
          <a:lnSpc>
            <a:spcPct val="90000"/>
          </a:lnSpc>
          <a:spcBef>
            <a:spcPct val="15000"/>
          </a:spcBef>
          <a:spcAft>
            <a:spcPct val="20000"/>
          </a:spcAft>
          <a:buClrTx/>
          <a:buSzTx/>
          <a:buFont typeface="Arial" charset="0"/>
          <a:buChar char="•"/>
          <a:tabLst>
            <a:tab pos="5716588" algn="r"/>
          </a:tabLst>
          <a:defRPr kumimoji="0" sz="2800" b="1" i="0" u="none" strike="noStrike" kern="1200" cap="none" spc="0" normalizeH="0" baseline="0" noProof="0" dirty="0" smtClean="0">
            <a:ln>
              <a:noFill/>
            </a:ln>
            <a:solidFill>
              <a:schemeClr val="tx1"/>
            </a:solidFill>
            <a:effectLst/>
            <a:uLnTx/>
            <a:uFillTx/>
            <a:latin typeface="Arial Narrow" pitchFamily="34" charset="0"/>
            <a:ea typeface="+mn-ea"/>
            <a:cs typeface="+mn-cs"/>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8203</TotalTime>
  <Words>5980</Words>
  <Application>Microsoft Office PowerPoint</Application>
  <PresentationFormat>On-screen Show (4:3)</PresentationFormat>
  <Paragraphs>706</Paragraphs>
  <Slides>61</Slides>
  <Notes>4</Notes>
  <HiddenSlides>0</HiddenSlides>
  <MMClips>0</MMClips>
  <ScaleCrop>false</ScaleCrop>
  <HeadingPairs>
    <vt:vector size="4" baseType="variant">
      <vt:variant>
        <vt:lpstr>Theme</vt:lpstr>
      </vt:variant>
      <vt:variant>
        <vt:i4>3</vt:i4>
      </vt:variant>
      <vt:variant>
        <vt:lpstr>Slide Titles</vt:lpstr>
      </vt:variant>
      <vt:variant>
        <vt:i4>61</vt:i4>
      </vt:variant>
    </vt:vector>
  </HeadingPairs>
  <TitlesOfParts>
    <vt:vector size="64" baseType="lpstr">
      <vt:lpstr>NEW-MEP-Slide-Template-v3</vt:lpstr>
      <vt:lpstr>2_Office Theme</vt:lpstr>
      <vt:lpstr>Office Theme</vt:lpstr>
      <vt:lpstr>Information Webinar Federal Funding Opportunity: 2014-NIST-MEP-01  Conference Call # Toll Free Dial In (changed today due to technical issues) Toll Free Dial In - 800-779-3215  Participant Passcode - 4649449   You will be muted on entry to webinar – please use chat feature</vt:lpstr>
      <vt:lpstr>WELCOME   Informational Webinar – August 21, 2014 2 p.m. (EDT)  Federal Funding Opportunity: 2014-NIST-MEP-01  National Institute of Standards and Technology (NIST) Manufacturing Extension Partnership (MEP)   Mark Troppe, Manager of Strategic Partnerships and State Relations, NIST MEP Jeff Lucas, Senior Performance Analyst, Mfg Policy &amp; Research, NIST MEP Diane Henderson, Federal Program Officer, NIST MEP  </vt:lpstr>
      <vt:lpstr>PowerPoint Presentation</vt:lpstr>
      <vt:lpstr>Information Webinar Agenda</vt:lpstr>
      <vt:lpstr>The Changing Face of Manufacturing:  Getting Smaller – Need to Get Smarter</vt:lpstr>
      <vt:lpstr>Client Challenges</vt:lpstr>
      <vt:lpstr>Information Webinar Agenda</vt:lpstr>
      <vt:lpstr>PowerPoint Presentation</vt:lpstr>
      <vt:lpstr>MEP Strategic Goals</vt:lpstr>
      <vt:lpstr>Growth Framework</vt:lpstr>
      <vt:lpstr>Technology Acceleration Framework</vt:lpstr>
      <vt:lpstr>Information Webinar Agenda</vt:lpstr>
      <vt:lpstr>The MEP Program in Short . . .</vt:lpstr>
      <vt:lpstr>Partnering to Drive a National Program</vt:lpstr>
      <vt:lpstr>MEP Centers Across the U.S.</vt:lpstr>
      <vt:lpstr>Information Webinar Agenda</vt:lpstr>
      <vt:lpstr>PowerPoint Presentation</vt:lpstr>
      <vt:lpstr>How Centers Work With Manufacturers</vt:lpstr>
      <vt:lpstr>Why MEP  Top Reasons Manufacturers choose MEP </vt:lpstr>
      <vt:lpstr>Information Webinar Agenda</vt:lpstr>
      <vt:lpstr>Client Impacts Resulting  from MEP Services – FY 2013</vt:lpstr>
      <vt:lpstr>Evaluating Center Performance:  CORE</vt:lpstr>
      <vt:lpstr>MEP Center Quantitative Performance Levels</vt:lpstr>
      <vt:lpstr>Information Webinar Agenda</vt:lpstr>
      <vt:lpstr>Funding Opportunity Overview (1) </vt:lpstr>
      <vt:lpstr>Funding Opportunity Overview (2) </vt:lpstr>
      <vt:lpstr>Funding, Cost Share &amp; Eligibility (1)</vt:lpstr>
      <vt:lpstr>Funding, Cost Share &amp; Eligibility (2)</vt:lpstr>
      <vt:lpstr>Funding, Cost Share &amp; Eligibility (3)</vt:lpstr>
      <vt:lpstr>Funding, Cost Share &amp; Eligibility (4)</vt:lpstr>
      <vt:lpstr>Kick-Off Conference and System-Wide Meetings</vt:lpstr>
      <vt:lpstr>Information Webinar Agenda</vt:lpstr>
      <vt:lpstr> Evaluation Review Criteria: </vt:lpstr>
      <vt:lpstr> Review Criteria #1- Project Narrative (Marketing Understanding, Center Strategy and Business Model): </vt:lpstr>
      <vt:lpstr> Review Criteria #1- Project Narrative (Marketing Understanding, Center Strategy and Business Model): </vt:lpstr>
      <vt:lpstr> Review Criteria #1 continued: </vt:lpstr>
      <vt:lpstr> Review Criteria #1 continued: </vt:lpstr>
      <vt:lpstr> Review Criteria #1 continued: </vt:lpstr>
      <vt:lpstr> Review Criteria #2 Qualifications of the Applicant &amp; Program Management: </vt:lpstr>
      <vt:lpstr> Review Criteria #2 - Qualifications of the Applicant and Program Management: </vt:lpstr>
      <vt:lpstr> Review Criteria #3 – Budget Narrative and Financial Plan: </vt:lpstr>
      <vt:lpstr>Information Webinar Agenda</vt:lpstr>
      <vt:lpstr>Review and Selection Process (1)</vt:lpstr>
      <vt:lpstr>Review and Selection Process (2)</vt:lpstr>
      <vt:lpstr>Information Webinar Agenda</vt:lpstr>
      <vt:lpstr>Selection Factors</vt:lpstr>
      <vt:lpstr>Information Webinar Agenda</vt:lpstr>
      <vt:lpstr> Administrative Requirements of Application (1) </vt:lpstr>
      <vt:lpstr> Administrative Requirements of Application (2) </vt:lpstr>
      <vt:lpstr> Administrative Requirements of Application (3) </vt:lpstr>
      <vt:lpstr> Administrative Requirements of Application (4) </vt:lpstr>
      <vt:lpstr> Administrative Requirements of Application (3) </vt:lpstr>
      <vt:lpstr> Administrative Requirements of Application (4) </vt:lpstr>
      <vt:lpstr> Administrative Requirements of Application (5) </vt:lpstr>
      <vt:lpstr>Information Webinar Agenda</vt:lpstr>
      <vt:lpstr>Reporting Requirements (1)</vt:lpstr>
      <vt:lpstr>Information Webinar Agenda</vt:lpstr>
      <vt:lpstr>MEP Resources</vt:lpstr>
      <vt:lpstr>Agency Contacts</vt:lpstr>
      <vt:lpstr>Have additional questions…..</vt:lpstr>
      <vt:lpstr>Stay Connected  Search NISTMEP or NIST_MEP    VISIT OUR BLOG!    http://nistmep.blogs.govdelivery.com  Get the latest NISTMEP news at: www.nist.gov/mep  </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Jaclyn Gardner;cindy.orellana@nist.gov</dc:creator>
  <cp:lastModifiedBy>Diane Henderson</cp:lastModifiedBy>
  <cp:revision>245</cp:revision>
  <cp:lastPrinted>2014-03-18T13:43:07Z</cp:lastPrinted>
  <dcterms:created xsi:type="dcterms:W3CDTF">2011-07-07T15:12:54Z</dcterms:created>
  <dcterms:modified xsi:type="dcterms:W3CDTF">2014-08-22T12:11:05Z</dcterms:modified>
</cp:coreProperties>
</file>