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58" r:id="rId4"/>
    <p:sldId id="262" r:id="rId5"/>
    <p:sldId id="263" r:id="rId6"/>
    <p:sldId id="264" r:id="rId7"/>
    <p:sldId id="265" r:id="rId8"/>
    <p:sldId id="266" r:id="rId9"/>
    <p:sldId id="267" r:id="rId10"/>
    <p:sldId id="268" r:id="rId11"/>
    <p:sldId id="270" r:id="rId12"/>
    <p:sldId id="271" r:id="rId13"/>
    <p:sldId id="272" r:id="rId14"/>
    <p:sldId id="273" r:id="rId15"/>
    <p:sldId id="257" r:id="rId16"/>
    <p:sldId id="274" r:id="rId17"/>
    <p:sldId id="275" r:id="rId18"/>
    <p:sldId id="260" r:id="rId19"/>
    <p:sldId id="276" r:id="rId20"/>
    <p:sldId id="277"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FCF06-E765-42B1-9A5E-ED3D02D34AF5}" v="2" dt="2022-10-18T10:46:09.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bert King" userId="5469f36fb4165aa1" providerId="LiveId" clId="{808FCF06-E765-42B1-9A5E-ED3D02D34AF5}"/>
    <pc:docChg chg="modSld">
      <pc:chgData name="Hubert King" userId="5469f36fb4165aa1" providerId="LiveId" clId="{808FCF06-E765-42B1-9A5E-ED3D02D34AF5}" dt="2022-10-18T10:47:22.917" v="17" actId="1076"/>
      <pc:docMkLst>
        <pc:docMk/>
      </pc:docMkLst>
      <pc:sldChg chg="addSp modSp mod">
        <pc:chgData name="Hubert King" userId="5469f36fb4165aa1" providerId="LiveId" clId="{808FCF06-E765-42B1-9A5E-ED3D02D34AF5}" dt="2022-10-18T10:47:22.917" v="17" actId="1076"/>
        <pc:sldMkLst>
          <pc:docMk/>
          <pc:sldMk cId="2186093022" sldId="256"/>
        </pc:sldMkLst>
        <pc:picChg chg="add mod">
          <ac:chgData name="Hubert King" userId="5469f36fb4165aa1" providerId="LiveId" clId="{808FCF06-E765-42B1-9A5E-ED3D02D34AF5}" dt="2022-10-18T10:47:22.917" v="17" actId="1076"/>
          <ac:picMkLst>
            <pc:docMk/>
            <pc:sldMk cId="2186093022" sldId="256"/>
            <ac:picMk id="5" creationId="{EE91D5E5-8560-14B3-A031-847C56AC4489}"/>
          </ac:picMkLst>
        </pc:picChg>
        <pc:picChg chg="add mod">
          <ac:chgData name="Hubert King" userId="5469f36fb4165aa1" providerId="LiveId" clId="{808FCF06-E765-42B1-9A5E-ED3D02D34AF5}" dt="2022-10-18T10:46:23.945" v="11" actId="1076"/>
          <ac:picMkLst>
            <pc:docMk/>
            <pc:sldMk cId="2186093022" sldId="256"/>
            <ac:picMk id="7" creationId="{CE81DF64-AFF6-906C-169B-0BEDFEB820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135C7-7AE9-41DF-A360-B772442EACFE}"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C75EF-3A1C-42F7-9002-11B9D4457449}" type="slidenum">
              <a:rPr lang="en-US" smtClean="0"/>
              <a:t>‹#›</a:t>
            </a:fld>
            <a:endParaRPr lang="en-US"/>
          </a:p>
        </p:txBody>
      </p:sp>
    </p:spTree>
    <p:extLst>
      <p:ext uri="{BB962C8B-B14F-4D97-AF65-F5344CB8AC3E}">
        <p14:creationId xmlns:p14="http://schemas.microsoft.com/office/powerpoint/2010/main" val="326391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83B3F6-FF32-4936-82ED-F50EF386D649}" type="slidenum">
              <a:rPr lang="en-US" smtClean="0"/>
              <a:t>10</a:t>
            </a:fld>
            <a:endParaRPr lang="en-US"/>
          </a:p>
        </p:txBody>
      </p:sp>
    </p:spTree>
    <p:extLst>
      <p:ext uri="{BB962C8B-B14F-4D97-AF65-F5344CB8AC3E}">
        <p14:creationId xmlns:p14="http://schemas.microsoft.com/office/powerpoint/2010/main" val="404593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essence of hydrogen induced failure, as we study here, is solution of</a:t>
            </a:r>
            <a:r>
              <a:rPr lang="en-US" baseline="0" dirty="0"/>
              <a:t> atomic hydrogen into the metal followed by recombination of the dissolved hydrogen into a gaseous bubble within the solid matrix. Significant stresses are the result of high hydrogen pressure. Thermodynamics can help with expected concentrations, but geometry is also important. Alignment of the </a:t>
            </a:r>
            <a:r>
              <a:rPr lang="en-US" baseline="0" dirty="0" err="1"/>
              <a:t>exsolved</a:t>
            </a:r>
            <a:r>
              <a:rPr lang="en-US" baseline="0" dirty="0"/>
              <a:t> phases can create weak zones. Our study is designed to help understand the stages that lead to failure. </a:t>
            </a:r>
            <a:endParaRPr lang="en-US" dirty="0"/>
          </a:p>
        </p:txBody>
      </p:sp>
      <p:sp>
        <p:nvSpPr>
          <p:cNvPr id="4" name="Slide Number Placeholder 3"/>
          <p:cNvSpPr>
            <a:spLocks noGrp="1"/>
          </p:cNvSpPr>
          <p:nvPr>
            <p:ph type="sldNum" sz="quarter" idx="10"/>
          </p:nvPr>
        </p:nvSpPr>
        <p:spPr/>
        <p:txBody>
          <a:bodyPr/>
          <a:lstStyle/>
          <a:p>
            <a:fld id="{9B9B50FC-E0DC-4409-ADDD-C87B6F8812D9}" type="slidenum">
              <a:rPr lang="en-US" smtClean="0"/>
              <a:t>16</a:t>
            </a:fld>
            <a:endParaRPr lang="en-US"/>
          </a:p>
        </p:txBody>
      </p:sp>
    </p:spTree>
    <p:extLst>
      <p:ext uri="{BB962C8B-B14F-4D97-AF65-F5344CB8AC3E}">
        <p14:creationId xmlns:p14="http://schemas.microsoft.com/office/powerpoint/2010/main" val="245994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experimental approach we have found insightful is to combine imaging by various techniques, and we have carried out imaging on the samples using both XMT and Neutron imaging.</a:t>
            </a:r>
          </a:p>
          <a:p>
            <a:endParaRPr lang="en-US" baseline="0" dirty="0"/>
          </a:p>
          <a:p>
            <a:r>
              <a:rPr lang="en-US" baseline="0" dirty="0"/>
              <a:t>This slide emphases the striking differences in contrast. </a:t>
            </a:r>
          </a:p>
          <a:p>
            <a:endParaRPr lang="en-US" baseline="0" dirty="0"/>
          </a:p>
          <a:p>
            <a:r>
              <a:rPr lang="en-US" baseline="0" dirty="0"/>
              <a:t>On the left, I  have calculated the linear attenuation coefficient for  iron and a gaseous void containing hydrogen. Obviously there is a strong contrast, but any gas would give the same outcome. This method excels at locating voids, but not hydrogen</a:t>
            </a:r>
          </a:p>
          <a:p>
            <a:endParaRPr lang="en-US" baseline="0" dirty="0"/>
          </a:p>
          <a:p>
            <a:r>
              <a:rPr lang="en-US" baseline="0" dirty="0"/>
              <a:t>On the right, a similar calculation for neutrons is displayed. Now with hydrogen pressures of a few </a:t>
            </a:r>
            <a:r>
              <a:rPr lang="en-US" baseline="0" dirty="0" err="1"/>
              <a:t>MPa</a:t>
            </a:r>
            <a:r>
              <a:rPr lang="en-US" baseline="0" dirty="0"/>
              <a:t> there is significant contrast that is hydrogen specific. However, it does also emphasize that elevated pressure in the voids is key to their detection. </a:t>
            </a:r>
            <a:endParaRPr lang="en-US" dirty="0"/>
          </a:p>
        </p:txBody>
      </p:sp>
      <p:sp>
        <p:nvSpPr>
          <p:cNvPr id="4" name="Slide Number Placeholder 3"/>
          <p:cNvSpPr>
            <a:spLocks noGrp="1"/>
          </p:cNvSpPr>
          <p:nvPr>
            <p:ph type="sldNum" sz="quarter" idx="10"/>
          </p:nvPr>
        </p:nvSpPr>
        <p:spPr/>
        <p:txBody>
          <a:bodyPr/>
          <a:lstStyle/>
          <a:p>
            <a:fld id="{9B9B50FC-E0DC-4409-ADDD-C87B6F8812D9}" type="slidenum">
              <a:rPr lang="en-US" smtClean="0"/>
              <a:t>17</a:t>
            </a:fld>
            <a:endParaRPr lang="en-US"/>
          </a:p>
        </p:txBody>
      </p:sp>
    </p:spTree>
    <p:extLst>
      <p:ext uri="{BB962C8B-B14F-4D97-AF65-F5344CB8AC3E}">
        <p14:creationId xmlns:p14="http://schemas.microsoft.com/office/powerpoint/2010/main" val="272831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success of</a:t>
            </a:r>
            <a:r>
              <a:rPr lang="en-US" baseline="0" dirty="0"/>
              <a:t> the thermal neutron imaging program to measure water transport in proton exchange membrane fuel cells, NIST developed a second instrument in the cold neutron guide hall. Longer term it is planned to house the neutron microscope based on </a:t>
            </a:r>
            <a:r>
              <a:rPr lang="en-US" baseline="0" dirty="0" err="1"/>
              <a:t>Wolter</a:t>
            </a:r>
            <a:r>
              <a:rPr lang="en-US" baseline="0" dirty="0"/>
              <a:t> optics, which are image forming mirrors. We are not there yet, but the cold neutron spectrum is more readily adsorbed so that high spatial resolution image are more easily formed at NG6. As well, the longer wavelengths exhibit stronger reflective, refractive and diffractive effects, that enable the microscope, phase imaging, and Bragg edge imaging. The present work seeks to take advantage of the high spatial resolution capabilities. </a:t>
            </a:r>
            <a:endParaRPr lang="en-US" dirty="0"/>
          </a:p>
        </p:txBody>
      </p:sp>
      <p:sp>
        <p:nvSpPr>
          <p:cNvPr id="4" name="Slide Number Placeholder 3"/>
          <p:cNvSpPr>
            <a:spLocks noGrp="1"/>
          </p:cNvSpPr>
          <p:nvPr>
            <p:ph type="sldNum" sz="quarter" idx="10"/>
          </p:nvPr>
        </p:nvSpPr>
        <p:spPr/>
        <p:txBody>
          <a:bodyPr/>
          <a:lstStyle/>
          <a:p>
            <a:fld id="{9B9B50FC-E0DC-4409-ADDD-C87B6F8812D9}" type="slidenum">
              <a:rPr lang="en-US" smtClean="0"/>
              <a:t>18</a:t>
            </a:fld>
            <a:endParaRPr lang="en-US"/>
          </a:p>
        </p:txBody>
      </p:sp>
    </p:spTree>
    <p:extLst>
      <p:ext uri="{BB962C8B-B14F-4D97-AF65-F5344CB8AC3E}">
        <p14:creationId xmlns:p14="http://schemas.microsoft.com/office/powerpoint/2010/main" val="32634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t>
            </a:r>
            <a:r>
              <a:rPr lang="en-US" baseline="0"/>
              <a:t>a summary </a:t>
            </a:r>
            <a:r>
              <a:rPr lang="en-US" baseline="0" dirty="0"/>
              <a:t>of our efforts and the current status. </a:t>
            </a:r>
          </a:p>
          <a:p>
            <a:endParaRPr lang="en-US" baseline="0" dirty="0"/>
          </a:p>
          <a:p>
            <a:r>
              <a:rPr lang="en-US" baseline="0" dirty="0"/>
              <a:t>On the left are shown some </a:t>
            </a:r>
            <a:r>
              <a:rPr lang="en-US" baseline="0" dirty="0" err="1"/>
              <a:t>crossections</a:t>
            </a:r>
            <a:r>
              <a:rPr lang="en-US" baseline="0" dirty="0"/>
              <a:t> from a tomographic reconstruction from XMT imaging of the volume near the fracture tip. Recall that we have excellent contrast with voids in this imaging technique and you can see that a highly detailed (6 micrometer resolution) image is obtained. </a:t>
            </a:r>
          </a:p>
          <a:p>
            <a:endParaRPr lang="en-US" baseline="0" dirty="0"/>
          </a:p>
          <a:p>
            <a:r>
              <a:rPr lang="en-US" baseline="0" dirty="0"/>
              <a:t>On the right, are shown a series of neutron radiographs showing the crack extending from the free surface down into the sample body. The arrow shows where we targeted for tomographic reconstruction. That reconstruction and those for other three samples are currently in process. Initial results were much too noisy for alignment with the XMT volumes or for direct imaging of hydrogen filled voids.</a:t>
            </a:r>
            <a:endParaRPr lang="en-US" dirty="0"/>
          </a:p>
        </p:txBody>
      </p:sp>
      <p:sp>
        <p:nvSpPr>
          <p:cNvPr id="4" name="Slide Number Placeholder 3"/>
          <p:cNvSpPr>
            <a:spLocks noGrp="1"/>
          </p:cNvSpPr>
          <p:nvPr>
            <p:ph type="sldNum" sz="quarter" idx="10"/>
          </p:nvPr>
        </p:nvSpPr>
        <p:spPr/>
        <p:txBody>
          <a:bodyPr/>
          <a:lstStyle/>
          <a:p>
            <a:fld id="{9B9B50FC-E0DC-4409-ADDD-C87B6F8812D9}" type="slidenum">
              <a:rPr lang="en-US" smtClean="0"/>
              <a:t>19</a:t>
            </a:fld>
            <a:endParaRPr lang="en-US"/>
          </a:p>
        </p:txBody>
      </p:sp>
    </p:spTree>
    <p:extLst>
      <p:ext uri="{BB962C8B-B14F-4D97-AF65-F5344CB8AC3E}">
        <p14:creationId xmlns:p14="http://schemas.microsoft.com/office/powerpoint/2010/main" val="75286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3B3F6-FF32-4936-82ED-F50EF386D649}" type="slidenum">
              <a:rPr lang="en-US" smtClean="0"/>
              <a:t>21</a:t>
            </a:fld>
            <a:endParaRPr lang="en-US"/>
          </a:p>
        </p:txBody>
      </p:sp>
      <p:pic>
        <p:nvPicPr>
          <p:cNvPr id="6" name="Picture 5">
            <a:extLst>
              <a:ext uri="{FF2B5EF4-FFF2-40B4-BE49-F238E27FC236}">
                <a16:creationId xmlns:a16="http://schemas.microsoft.com/office/drawing/2014/main" id="{EA364761-850B-8CC7-A82A-C2CBEAFB05C3}"/>
              </a:ext>
            </a:extLst>
          </p:cNvPr>
          <p:cNvPicPr>
            <a:picLocks noChangeAspect="1"/>
          </p:cNvPicPr>
          <p:nvPr/>
        </p:nvPicPr>
        <p:blipFill>
          <a:blip r:embed="rId3"/>
          <a:stretch>
            <a:fillRect/>
          </a:stretch>
        </p:blipFill>
        <p:spPr>
          <a:xfrm>
            <a:off x="685800" y="5511901"/>
            <a:ext cx="3581900" cy="2057687"/>
          </a:xfrm>
          <a:prstGeom prst="rect">
            <a:avLst/>
          </a:prstGeom>
        </p:spPr>
      </p:pic>
    </p:spTree>
    <p:extLst>
      <p:ext uri="{BB962C8B-B14F-4D97-AF65-F5344CB8AC3E}">
        <p14:creationId xmlns:p14="http://schemas.microsoft.com/office/powerpoint/2010/main" val="168488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B710-48FB-4B89-F2B1-D1F461D814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730819-AAD0-BA6E-E2FC-52429494A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82C90-3101-4116-FD22-282FF0B5D43C}"/>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DE459E4C-0394-0A8D-49F3-5DA4B9686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20B02-1E5A-1710-6F9F-2152B285FCD8}"/>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115593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C65F-E9FD-E06F-85BC-EAFA6F95B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59E102-B6E3-A179-1B5E-37EE068380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C572D-0D5C-8515-FED5-9427AD4254B8}"/>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1EBF2433-BEC5-CEE4-4818-E3AB27330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070DD-7B90-7032-E391-232216BD966B}"/>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418659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660C2-1660-C229-2AAB-BB64966EC0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2FA34-F3E5-464F-3909-A1066A4BA4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73862-C285-B752-F0AF-95026D570151}"/>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A4DDD49F-BEA2-BD1B-B12B-80FD35CD4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1E7FF-0BE9-9AFA-F1D4-8042D1C7EE4F}"/>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146003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469A-5938-1E3C-7667-D2DA9FFAE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325DF-8C1E-7D9D-1B7B-62C796C26F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FA854-8FDD-AEC1-7C96-8E2A1FB827CE}"/>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110B819A-4048-DE3D-4FF4-30B57608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13653-A5A3-741A-B46B-9479E5D9D972}"/>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122281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ED23-839D-DF01-F76D-2BCAE28B7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E06D2-0EC6-4F03-26A3-3AA8489AFE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ACBD-0437-F53B-73E1-ABB8A62870A7}"/>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39DA5427-92F2-C3AB-1D4B-3C522DA3D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945C5-12B4-8B9B-7004-BA36BB49C7FE}"/>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268599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B8E0-93A6-516D-829C-E03C0DBED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14350-9DCC-4868-3A89-44FCB5F4B2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9FF78-4B32-B4BB-7F9E-9318C2C19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E093A-F506-7B78-578B-F21759540FC7}"/>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6" name="Footer Placeholder 5">
            <a:extLst>
              <a:ext uri="{FF2B5EF4-FFF2-40B4-BE49-F238E27FC236}">
                <a16:creationId xmlns:a16="http://schemas.microsoft.com/office/drawing/2014/main" id="{2DAAEA8B-8009-EE6F-19E2-52520E60F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16F7B-D8D1-3319-E50B-17EA040833A7}"/>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339746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9C15-D9A3-7EB2-A200-7A34FDAB42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8246D-FA87-F79B-B421-52429F018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D27BA-BDFA-3CF1-2540-30D634BCBC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DF1C08-6C09-0CD5-0607-BFBF2F426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C319C-D4DE-F299-1FED-350025CEF3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F7A98-8BEB-824F-3CA7-2E8779D0B30D}"/>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8" name="Footer Placeholder 7">
            <a:extLst>
              <a:ext uri="{FF2B5EF4-FFF2-40B4-BE49-F238E27FC236}">
                <a16:creationId xmlns:a16="http://schemas.microsoft.com/office/drawing/2014/main" id="{B61DDEDB-C3E5-4C8E-8781-CC0356EE4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1D92A2-AF17-B264-7608-625F2928100A}"/>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397319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3021-5DF0-A14C-F5AF-5B198EA110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866A2F-2923-C091-7CDC-499A47719D6E}"/>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4" name="Footer Placeholder 3">
            <a:extLst>
              <a:ext uri="{FF2B5EF4-FFF2-40B4-BE49-F238E27FC236}">
                <a16:creationId xmlns:a16="http://schemas.microsoft.com/office/drawing/2014/main" id="{AA841DA3-DAA8-2008-B6EB-ED44E6A7E3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E9B30D-544B-BE76-110C-E54209873615}"/>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206174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D47F6-E50F-2FBC-67FF-69061ABE351B}"/>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3" name="Footer Placeholder 2">
            <a:extLst>
              <a:ext uri="{FF2B5EF4-FFF2-40B4-BE49-F238E27FC236}">
                <a16:creationId xmlns:a16="http://schemas.microsoft.com/office/drawing/2014/main" id="{4238F62F-F630-3AB2-C095-5AC5A16E70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3F3E3-A9DC-3F01-9322-854330EB7819}"/>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93015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9EBD-1C9C-A02C-C98C-59D68CC88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3F49F-3919-1D76-520A-3A6F7463D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41A71-9075-7D7B-9374-DDF0095D0D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66294-704A-60C7-0E08-74543EF594A6}"/>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6" name="Footer Placeholder 5">
            <a:extLst>
              <a:ext uri="{FF2B5EF4-FFF2-40B4-BE49-F238E27FC236}">
                <a16:creationId xmlns:a16="http://schemas.microsoft.com/office/drawing/2014/main" id="{7523909A-ADE4-A73B-2FBA-C6F117F98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4029C-83FE-984A-5077-31D39A3FDBB2}"/>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328773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1639-F3E8-182B-677C-524FED411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CF70B3-07F9-AF3D-7653-1F83DFD96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3635A-876B-3836-DEFF-A6D9BF7A5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8CEE6-4B01-AC53-7586-AC0A57B3C933}"/>
              </a:ext>
            </a:extLst>
          </p:cNvPr>
          <p:cNvSpPr>
            <a:spLocks noGrp="1"/>
          </p:cNvSpPr>
          <p:nvPr>
            <p:ph type="dt" sz="half" idx="10"/>
          </p:nvPr>
        </p:nvSpPr>
        <p:spPr/>
        <p:txBody>
          <a:bodyPr/>
          <a:lstStyle/>
          <a:p>
            <a:fld id="{9239E598-8B85-4ED0-BFBB-E9E9BF99AAB8}" type="datetimeFigureOut">
              <a:rPr lang="en-US" smtClean="0"/>
              <a:t>10/18/2022</a:t>
            </a:fld>
            <a:endParaRPr lang="en-US"/>
          </a:p>
        </p:txBody>
      </p:sp>
      <p:sp>
        <p:nvSpPr>
          <p:cNvPr id="6" name="Footer Placeholder 5">
            <a:extLst>
              <a:ext uri="{FF2B5EF4-FFF2-40B4-BE49-F238E27FC236}">
                <a16:creationId xmlns:a16="http://schemas.microsoft.com/office/drawing/2014/main" id="{47D42E85-CA86-C00F-DB66-F14AC0486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4E67E5-93D9-D376-8888-846AC0AF63F1}"/>
              </a:ext>
            </a:extLst>
          </p:cNvPr>
          <p:cNvSpPr>
            <a:spLocks noGrp="1"/>
          </p:cNvSpPr>
          <p:nvPr>
            <p:ph type="sldNum" sz="quarter" idx="12"/>
          </p:nvPr>
        </p:nvSpPr>
        <p:spPr/>
        <p:txBody>
          <a:bodyPr/>
          <a:lstStyle/>
          <a:p>
            <a:fld id="{337805DB-AA52-4CDB-BC8E-C020D0E2C42D}" type="slidenum">
              <a:rPr lang="en-US" smtClean="0"/>
              <a:t>‹#›</a:t>
            </a:fld>
            <a:endParaRPr lang="en-US"/>
          </a:p>
        </p:txBody>
      </p:sp>
    </p:spTree>
    <p:extLst>
      <p:ext uri="{BB962C8B-B14F-4D97-AF65-F5344CB8AC3E}">
        <p14:creationId xmlns:p14="http://schemas.microsoft.com/office/powerpoint/2010/main" val="358719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6F3C1-DC1F-5297-A321-A639879195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D96AB-3825-1E41-D935-BD8BFAF7A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3B65C-B696-E960-30E5-B7D2A7446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9E598-8B85-4ED0-BFBB-E9E9BF99AAB8}" type="datetimeFigureOut">
              <a:rPr lang="en-US" smtClean="0"/>
              <a:t>10/18/2022</a:t>
            </a:fld>
            <a:endParaRPr lang="en-US"/>
          </a:p>
        </p:txBody>
      </p:sp>
      <p:sp>
        <p:nvSpPr>
          <p:cNvPr id="5" name="Footer Placeholder 4">
            <a:extLst>
              <a:ext uri="{FF2B5EF4-FFF2-40B4-BE49-F238E27FC236}">
                <a16:creationId xmlns:a16="http://schemas.microsoft.com/office/drawing/2014/main" id="{7D520EC3-F9F2-A9AF-DE07-BC7A14B10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D1D8E4-8208-E97C-9CB5-B5CD7E92C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805DB-AA52-4CDB-BC8E-C020D0E2C42D}" type="slidenum">
              <a:rPr lang="en-US" smtClean="0"/>
              <a:t>‹#›</a:t>
            </a:fld>
            <a:endParaRPr lang="en-US"/>
          </a:p>
        </p:txBody>
      </p:sp>
    </p:spTree>
    <p:extLst>
      <p:ext uri="{BB962C8B-B14F-4D97-AF65-F5344CB8AC3E}">
        <p14:creationId xmlns:p14="http://schemas.microsoft.com/office/powerpoint/2010/main" val="318591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8FC3C-4B06-A285-074E-DD934499363B}"/>
              </a:ext>
            </a:extLst>
          </p:cNvPr>
          <p:cNvSpPr>
            <a:spLocks noGrp="1"/>
          </p:cNvSpPr>
          <p:nvPr>
            <p:ph type="ctrTitle"/>
          </p:nvPr>
        </p:nvSpPr>
        <p:spPr/>
        <p:txBody>
          <a:bodyPr>
            <a:normAutofit fontScale="90000"/>
          </a:bodyPr>
          <a:lstStyle/>
          <a:p>
            <a:r>
              <a:rPr lang="en-US" b="1" dirty="0">
                <a:solidFill>
                  <a:srgbClr val="FF0000"/>
                </a:solidFill>
              </a:rPr>
              <a:t>Industrial Research Applications </a:t>
            </a:r>
            <a:r>
              <a:rPr lang="en-US" b="1">
                <a:solidFill>
                  <a:srgbClr val="FF0000"/>
                </a:solidFill>
              </a:rPr>
              <a:t>of Neutron Scattering</a:t>
            </a:r>
            <a:br>
              <a:rPr lang="en-US" b="1" dirty="0">
                <a:solidFill>
                  <a:srgbClr val="FF0000"/>
                </a:solidFill>
              </a:rPr>
            </a:br>
            <a:endParaRPr lang="en-US" b="1" dirty="0">
              <a:solidFill>
                <a:srgbClr val="FF0000"/>
              </a:solidFill>
            </a:endParaRPr>
          </a:p>
        </p:txBody>
      </p:sp>
      <p:sp>
        <p:nvSpPr>
          <p:cNvPr id="3" name="Subtitle 2">
            <a:extLst>
              <a:ext uri="{FF2B5EF4-FFF2-40B4-BE49-F238E27FC236}">
                <a16:creationId xmlns:a16="http://schemas.microsoft.com/office/drawing/2014/main" id="{35B9B6D7-4A9C-B079-7D7F-4DA74738D7EB}"/>
              </a:ext>
            </a:extLst>
          </p:cNvPr>
          <p:cNvSpPr>
            <a:spLocks noGrp="1"/>
          </p:cNvSpPr>
          <p:nvPr>
            <p:ph type="subTitle" idx="1"/>
          </p:nvPr>
        </p:nvSpPr>
        <p:spPr/>
        <p:txBody>
          <a:bodyPr>
            <a:normAutofit fontScale="77500" lnSpcReduction="20000"/>
          </a:bodyPr>
          <a:lstStyle/>
          <a:p>
            <a:r>
              <a:rPr lang="en-US" dirty="0">
                <a:solidFill>
                  <a:srgbClr val="FF0000"/>
                </a:solidFill>
              </a:rPr>
              <a:t>NCNR/CHRNS Summer School</a:t>
            </a:r>
          </a:p>
          <a:p>
            <a:r>
              <a:rPr lang="en-US" dirty="0">
                <a:solidFill>
                  <a:srgbClr val="FF0000"/>
                </a:solidFill>
              </a:rPr>
              <a:t>October 17-21, 2022</a:t>
            </a:r>
          </a:p>
          <a:p>
            <a:r>
              <a:rPr lang="en-US" dirty="0">
                <a:solidFill>
                  <a:srgbClr val="FF0000"/>
                </a:solidFill>
              </a:rPr>
              <a:t>Hubert King</a:t>
            </a:r>
          </a:p>
          <a:p>
            <a:r>
              <a:rPr lang="en-US" dirty="0">
                <a:solidFill>
                  <a:srgbClr val="FF0000"/>
                </a:solidFill>
              </a:rPr>
              <a:t>NCNR</a:t>
            </a:r>
          </a:p>
          <a:p>
            <a:r>
              <a:rPr lang="en-US" dirty="0">
                <a:solidFill>
                  <a:srgbClr val="FF0000"/>
                </a:solidFill>
              </a:rPr>
              <a:t>(retired ExxonMobil)</a:t>
            </a:r>
          </a:p>
        </p:txBody>
      </p:sp>
      <p:pic>
        <p:nvPicPr>
          <p:cNvPr id="5" name="Picture 4" descr="A person standing next to a black car in a garage&#10;&#10;Description automatically generated with medium confidence">
            <a:extLst>
              <a:ext uri="{FF2B5EF4-FFF2-40B4-BE49-F238E27FC236}">
                <a16:creationId xmlns:a16="http://schemas.microsoft.com/office/drawing/2014/main" id="{EE91D5E5-8560-14B3-A031-847C56AC4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299" y="3333600"/>
            <a:ext cx="3566160" cy="2426000"/>
          </a:xfrm>
          <a:prstGeom prst="rect">
            <a:avLst/>
          </a:prstGeom>
        </p:spPr>
      </p:pic>
      <p:pic>
        <p:nvPicPr>
          <p:cNvPr id="7" name="Picture 6" descr="A group of people with bicycles&#10;&#10;Description automatically generated with medium confidence">
            <a:extLst>
              <a:ext uri="{FF2B5EF4-FFF2-40B4-BE49-F238E27FC236}">
                <a16:creationId xmlns:a16="http://schemas.microsoft.com/office/drawing/2014/main" id="{CE81DF64-AFF6-906C-169B-0BEDFEB8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2" y="4546600"/>
            <a:ext cx="3793067" cy="2133600"/>
          </a:xfrm>
          <a:prstGeom prst="rect">
            <a:avLst/>
          </a:prstGeom>
        </p:spPr>
      </p:pic>
    </p:spTree>
    <p:extLst>
      <p:ext uri="{BB962C8B-B14F-4D97-AF65-F5344CB8AC3E}">
        <p14:creationId xmlns:p14="http://schemas.microsoft.com/office/powerpoint/2010/main" val="2186093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B7635-3D6C-54C4-C80E-BB289151C462}"/>
              </a:ext>
            </a:extLst>
          </p:cNvPr>
          <p:cNvPicPr>
            <a:picLocks noChangeAspect="1"/>
          </p:cNvPicPr>
          <p:nvPr/>
        </p:nvPicPr>
        <p:blipFill>
          <a:blip r:embed="rId3"/>
          <a:stretch>
            <a:fillRect/>
          </a:stretch>
        </p:blipFill>
        <p:spPr>
          <a:xfrm>
            <a:off x="0" y="252402"/>
            <a:ext cx="12192000" cy="6353196"/>
          </a:xfrm>
          <a:prstGeom prst="rect">
            <a:avLst/>
          </a:prstGeom>
        </p:spPr>
      </p:pic>
    </p:spTree>
    <p:extLst>
      <p:ext uri="{BB962C8B-B14F-4D97-AF65-F5344CB8AC3E}">
        <p14:creationId xmlns:p14="http://schemas.microsoft.com/office/powerpoint/2010/main" val="91059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49733-88C6-ECB9-7BB5-84784B0197D5}"/>
              </a:ext>
            </a:extLst>
          </p:cNvPr>
          <p:cNvPicPr>
            <a:picLocks noChangeAspect="1"/>
          </p:cNvPicPr>
          <p:nvPr/>
        </p:nvPicPr>
        <p:blipFill>
          <a:blip r:embed="rId2"/>
          <a:stretch>
            <a:fillRect/>
          </a:stretch>
        </p:blipFill>
        <p:spPr>
          <a:xfrm>
            <a:off x="0" y="365586"/>
            <a:ext cx="12192000" cy="6268872"/>
          </a:xfrm>
          <a:prstGeom prst="rect">
            <a:avLst/>
          </a:prstGeom>
        </p:spPr>
      </p:pic>
    </p:spTree>
    <p:extLst>
      <p:ext uri="{BB962C8B-B14F-4D97-AF65-F5344CB8AC3E}">
        <p14:creationId xmlns:p14="http://schemas.microsoft.com/office/powerpoint/2010/main" val="32748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94AC7-1981-5E6F-28E7-A975AA36770C}"/>
              </a:ext>
            </a:extLst>
          </p:cNvPr>
          <p:cNvPicPr>
            <a:picLocks noChangeAspect="1"/>
          </p:cNvPicPr>
          <p:nvPr/>
        </p:nvPicPr>
        <p:blipFill>
          <a:blip r:embed="rId2"/>
          <a:stretch>
            <a:fillRect/>
          </a:stretch>
        </p:blipFill>
        <p:spPr>
          <a:xfrm>
            <a:off x="0" y="44693"/>
            <a:ext cx="12192000" cy="6786369"/>
          </a:xfrm>
          <a:prstGeom prst="rect">
            <a:avLst/>
          </a:prstGeom>
        </p:spPr>
      </p:pic>
      <p:sp>
        <p:nvSpPr>
          <p:cNvPr id="4" name="Rectangle 3">
            <a:extLst>
              <a:ext uri="{FF2B5EF4-FFF2-40B4-BE49-F238E27FC236}">
                <a16:creationId xmlns:a16="http://schemas.microsoft.com/office/drawing/2014/main" id="{E0C05442-C05C-CCCC-8E50-9C211DF32D1C}"/>
              </a:ext>
            </a:extLst>
          </p:cNvPr>
          <p:cNvSpPr/>
          <p:nvPr/>
        </p:nvSpPr>
        <p:spPr>
          <a:xfrm>
            <a:off x="266330" y="6303146"/>
            <a:ext cx="1890944" cy="51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7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24039-828E-92B0-47ED-E368AA07A571}"/>
              </a:ext>
            </a:extLst>
          </p:cNvPr>
          <p:cNvPicPr>
            <a:picLocks noChangeAspect="1"/>
          </p:cNvPicPr>
          <p:nvPr/>
        </p:nvPicPr>
        <p:blipFill>
          <a:blip r:embed="rId2"/>
          <a:stretch>
            <a:fillRect/>
          </a:stretch>
        </p:blipFill>
        <p:spPr>
          <a:xfrm>
            <a:off x="75793" y="0"/>
            <a:ext cx="12040413" cy="6858000"/>
          </a:xfrm>
          <a:prstGeom prst="rect">
            <a:avLst/>
          </a:prstGeom>
        </p:spPr>
      </p:pic>
      <p:sp>
        <p:nvSpPr>
          <p:cNvPr id="4" name="Rectangle 3">
            <a:extLst>
              <a:ext uri="{FF2B5EF4-FFF2-40B4-BE49-F238E27FC236}">
                <a16:creationId xmlns:a16="http://schemas.microsoft.com/office/drawing/2014/main" id="{F59F6DE3-7129-68A3-F96A-FC2EE822AEC0}"/>
              </a:ext>
            </a:extLst>
          </p:cNvPr>
          <p:cNvSpPr/>
          <p:nvPr/>
        </p:nvSpPr>
        <p:spPr>
          <a:xfrm>
            <a:off x="266330" y="6196614"/>
            <a:ext cx="1890944" cy="61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28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0DF7F-2CF2-949B-8688-D76EC4D1A918}"/>
              </a:ext>
            </a:extLst>
          </p:cNvPr>
          <p:cNvPicPr>
            <a:picLocks noChangeAspect="1"/>
          </p:cNvPicPr>
          <p:nvPr/>
        </p:nvPicPr>
        <p:blipFill>
          <a:blip r:embed="rId2"/>
          <a:stretch>
            <a:fillRect/>
          </a:stretch>
        </p:blipFill>
        <p:spPr>
          <a:xfrm>
            <a:off x="0" y="6209"/>
            <a:ext cx="12192000" cy="6845582"/>
          </a:xfrm>
          <a:prstGeom prst="rect">
            <a:avLst/>
          </a:prstGeom>
        </p:spPr>
      </p:pic>
      <p:sp>
        <p:nvSpPr>
          <p:cNvPr id="4" name="Rectangle 3">
            <a:extLst>
              <a:ext uri="{FF2B5EF4-FFF2-40B4-BE49-F238E27FC236}">
                <a16:creationId xmlns:a16="http://schemas.microsoft.com/office/drawing/2014/main" id="{5C0E8A6A-D443-3269-3B9F-8B4B517EBD61}"/>
              </a:ext>
            </a:extLst>
          </p:cNvPr>
          <p:cNvSpPr/>
          <p:nvPr/>
        </p:nvSpPr>
        <p:spPr>
          <a:xfrm>
            <a:off x="266330" y="6196614"/>
            <a:ext cx="1890944" cy="61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76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EC410-66A5-8DBE-0759-82BB7DE33E8C}"/>
              </a:ext>
            </a:extLst>
          </p:cNvPr>
          <p:cNvSpPr txBox="1"/>
          <p:nvPr/>
        </p:nvSpPr>
        <p:spPr>
          <a:xfrm>
            <a:off x="691579" y="1151744"/>
            <a:ext cx="10190687" cy="3416320"/>
          </a:xfrm>
          <a:prstGeom prst="rect">
            <a:avLst/>
          </a:prstGeom>
          <a:noFill/>
        </p:spPr>
        <p:txBody>
          <a:bodyPr wrap="square" rtlCol="0">
            <a:spAutoFit/>
          </a:bodyPr>
          <a:lstStyle/>
          <a:p>
            <a:r>
              <a:rPr lang="en-US" sz="7200" b="1" dirty="0">
                <a:solidFill>
                  <a:srgbClr val="FF0000"/>
                </a:solidFill>
              </a:rPr>
              <a:t>Controls on Metal Failure: Imaging Hydrogen Using Neutron Tomography</a:t>
            </a:r>
          </a:p>
        </p:txBody>
      </p:sp>
    </p:spTree>
    <p:extLst>
      <p:ext uri="{BB962C8B-B14F-4D97-AF65-F5344CB8AC3E}">
        <p14:creationId xmlns:p14="http://schemas.microsoft.com/office/powerpoint/2010/main" val="3102260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12320" cy="1325563"/>
          </a:xfrm>
        </p:spPr>
        <p:txBody>
          <a:bodyPr>
            <a:normAutofit/>
          </a:bodyPr>
          <a:lstStyle/>
          <a:p>
            <a:r>
              <a:rPr lang="en-US" sz="3600" b="1" dirty="0">
                <a:solidFill>
                  <a:srgbClr val="FF0000"/>
                </a:solidFill>
                <a:latin typeface="+mn-lt"/>
                <a:ea typeface="+mn-ea"/>
                <a:cs typeface="+mn-cs"/>
              </a:rPr>
              <a:t>Excess Hydrogen in Ferrous Metals Leads to Failure</a:t>
            </a:r>
          </a:p>
        </p:txBody>
      </p:sp>
      <p:sp>
        <p:nvSpPr>
          <p:cNvPr id="3" name="Content Placeholder 2"/>
          <p:cNvSpPr>
            <a:spLocks noGrp="1"/>
          </p:cNvSpPr>
          <p:nvPr>
            <p:ph idx="1"/>
          </p:nvPr>
        </p:nvSpPr>
        <p:spPr>
          <a:xfrm>
            <a:off x="104263" y="1176962"/>
            <a:ext cx="11785600" cy="4991735"/>
          </a:xfrm>
        </p:spPr>
        <p:txBody>
          <a:bodyPr>
            <a:noAutofit/>
          </a:bodyPr>
          <a:lstStyle/>
          <a:p>
            <a:r>
              <a:rPr lang="en-US" sz="2400" dirty="0"/>
              <a:t>Certain sample environments are prone to hydrogen embrittlement due to elevated hydrogen chemical  potential</a:t>
            </a:r>
          </a:p>
          <a:p>
            <a:pPr lvl="1"/>
            <a:r>
              <a:rPr lang="en-US" sz="2000" dirty="0"/>
              <a:t>Nuclear reactors</a:t>
            </a:r>
          </a:p>
          <a:p>
            <a:pPr lvl="1"/>
            <a:r>
              <a:rPr lang="en-US" sz="2000" dirty="0"/>
              <a:t>Sour-Service (H</a:t>
            </a:r>
            <a:r>
              <a:rPr lang="en-US" sz="2000" baseline="-25000" dirty="0"/>
              <a:t>2</a:t>
            </a:r>
            <a:r>
              <a:rPr lang="en-US" sz="2000" dirty="0"/>
              <a:t>S) facilities</a:t>
            </a:r>
          </a:p>
          <a:p>
            <a:r>
              <a:rPr lang="en-US" sz="2400" dirty="0"/>
              <a:t>The basic steps in the phenomena are well known</a:t>
            </a:r>
          </a:p>
          <a:p>
            <a:pPr lvl="1"/>
            <a:r>
              <a:rPr lang="en-US" sz="2000" dirty="0"/>
              <a:t>The dissociated atomic hydrogen at the metal surface dissolves into the matrix, accumulating at defects. </a:t>
            </a:r>
          </a:p>
          <a:p>
            <a:pPr lvl="1"/>
            <a:r>
              <a:rPr lang="en-US" sz="2000" dirty="0"/>
              <a:t>It is believed that the accumulated hydrogen then recombines into molecular hydrogen at certain sites</a:t>
            </a:r>
          </a:p>
          <a:p>
            <a:pPr lvl="1"/>
            <a:r>
              <a:rPr lang="en-US" sz="2000" dirty="0"/>
              <a:t>This leads to local stresses and promotes failure mechanisms, such as hydrogen induced cracking.   </a:t>
            </a:r>
          </a:p>
          <a:p>
            <a:r>
              <a:rPr lang="en-US" sz="2400" dirty="0"/>
              <a:t>Details of how this process occurs and the intermediate stages are difficult to study </a:t>
            </a:r>
          </a:p>
          <a:p>
            <a:pPr lvl="1"/>
            <a:r>
              <a:rPr lang="en-US" sz="2000" dirty="0"/>
              <a:t>Hydrogen levels typically low, few hundred ppm</a:t>
            </a:r>
          </a:p>
          <a:p>
            <a:pPr lvl="1"/>
            <a:r>
              <a:rPr lang="en-US" sz="2000" dirty="0"/>
              <a:t>Many imaging techniques are challenged in locating hydrogen</a:t>
            </a:r>
          </a:p>
          <a:p>
            <a:pPr lvl="1"/>
            <a:r>
              <a:rPr lang="en-US" sz="2000" dirty="0"/>
              <a:t>Hydrogen is highly mobile with ex situ concentrations rapidly declining</a:t>
            </a:r>
          </a:p>
          <a:p>
            <a:pPr marL="0" indent="0">
              <a:buNone/>
            </a:pPr>
            <a:r>
              <a:rPr lang="en-US" sz="2000" dirty="0"/>
              <a:t> </a:t>
            </a:r>
          </a:p>
        </p:txBody>
      </p:sp>
      <p:sp>
        <p:nvSpPr>
          <p:cNvPr id="4" name="Slide Number Placeholder 3"/>
          <p:cNvSpPr>
            <a:spLocks noGrp="1"/>
          </p:cNvSpPr>
          <p:nvPr>
            <p:ph type="sldNum" sz="quarter" idx="12"/>
          </p:nvPr>
        </p:nvSpPr>
        <p:spPr/>
        <p:txBody>
          <a:bodyPr/>
          <a:lstStyle/>
          <a:p>
            <a:fld id="{BC851450-D966-4F22-982A-CBF1F6F97034}" type="slidenum">
              <a:rPr lang="en-US" smtClean="0"/>
              <a:t>16</a:t>
            </a:fld>
            <a:endParaRPr lang="en-US" dirty="0"/>
          </a:p>
        </p:txBody>
      </p:sp>
    </p:spTree>
    <p:extLst>
      <p:ext uri="{BB962C8B-B14F-4D97-AF65-F5344CB8AC3E}">
        <p14:creationId xmlns:p14="http://schemas.microsoft.com/office/powerpoint/2010/main" val="2549477923"/>
      </p:ext>
    </p:extLst>
  </p:cSld>
  <p:clrMapOvr>
    <a:masterClrMapping/>
  </p:clrMapOvr>
  <mc:AlternateContent xmlns:mc="http://schemas.openxmlformats.org/markup-compatibility/2006" xmlns:p14="http://schemas.microsoft.com/office/powerpoint/2010/main">
    <mc:Choice Requires="p14">
      <p:transition spd="slow" p14:dur="2000" advTm="59981"/>
    </mc:Choice>
    <mc:Fallback xmlns="">
      <p:transition spd="slow" advTm="5998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75" y="-140160"/>
            <a:ext cx="11175749" cy="1325563"/>
          </a:xfrm>
        </p:spPr>
        <p:txBody>
          <a:bodyPr/>
          <a:lstStyle/>
          <a:p>
            <a:r>
              <a:rPr lang="en-US" sz="3600" b="1" dirty="0">
                <a:solidFill>
                  <a:srgbClr val="FF0000"/>
                </a:solidFill>
                <a:latin typeface="+mn-lt"/>
                <a:ea typeface="+mn-ea"/>
                <a:cs typeface="+mn-cs"/>
              </a:rPr>
              <a:t>Neutron Imaging to Locate Hydrogen in Metals</a:t>
            </a:r>
          </a:p>
        </p:txBody>
      </p:sp>
      <p:sp>
        <p:nvSpPr>
          <p:cNvPr id="4" name="Slide Number Placeholder 3"/>
          <p:cNvSpPr>
            <a:spLocks noGrp="1"/>
          </p:cNvSpPr>
          <p:nvPr>
            <p:ph type="sldNum" sz="quarter" idx="12"/>
          </p:nvPr>
        </p:nvSpPr>
        <p:spPr/>
        <p:txBody>
          <a:bodyPr/>
          <a:lstStyle/>
          <a:p>
            <a:fld id="{BC851450-D966-4F22-982A-CBF1F6F97034}" type="slidenum">
              <a:rPr lang="en-US" smtClean="0"/>
              <a:t>17</a:t>
            </a:fld>
            <a:endParaRPr lang="en-US" dirty="0"/>
          </a:p>
        </p:txBody>
      </p:sp>
      <p:sp>
        <p:nvSpPr>
          <p:cNvPr id="5" name="TextBox 4"/>
          <p:cNvSpPr txBox="1"/>
          <p:nvPr/>
        </p:nvSpPr>
        <p:spPr>
          <a:xfrm>
            <a:off x="8473440" y="1239592"/>
            <a:ext cx="3983526" cy="1477328"/>
          </a:xfrm>
          <a:prstGeom prst="rect">
            <a:avLst/>
          </a:prstGeom>
          <a:noFill/>
        </p:spPr>
        <p:txBody>
          <a:bodyPr wrap="square" rtlCol="0">
            <a:spAutoFit/>
          </a:bodyPr>
          <a:lstStyle/>
          <a:p>
            <a:r>
              <a:rPr lang="en-US" dirty="0"/>
              <a:t>Utilize new imaging </a:t>
            </a:r>
            <a:r>
              <a:rPr lang="en-US" dirty="0" err="1"/>
              <a:t>beamline</a:t>
            </a:r>
            <a:r>
              <a:rPr lang="en-US" dirty="0"/>
              <a:t> NG6 at NIST/NCNR at Gaithersburg, MD</a:t>
            </a:r>
          </a:p>
          <a:p>
            <a:endParaRPr lang="en-US" dirty="0"/>
          </a:p>
          <a:p>
            <a:r>
              <a:rPr lang="en-US" dirty="0"/>
              <a:t>Improved resolution over previous neutron imaging lines, ~3 µm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848" y="1137920"/>
            <a:ext cx="2588256" cy="1941192"/>
          </a:xfrm>
          <a:prstGeom prst="rect">
            <a:avLst/>
          </a:prstGeom>
        </p:spPr>
      </p:pic>
      <p:sp>
        <p:nvSpPr>
          <p:cNvPr id="11" name="TextBox 10"/>
          <p:cNvSpPr txBox="1"/>
          <p:nvPr/>
        </p:nvSpPr>
        <p:spPr>
          <a:xfrm>
            <a:off x="10421645" y="3300390"/>
            <a:ext cx="1554480" cy="1754326"/>
          </a:xfrm>
          <a:prstGeom prst="rect">
            <a:avLst/>
          </a:prstGeom>
          <a:noFill/>
        </p:spPr>
        <p:txBody>
          <a:bodyPr wrap="square" rtlCol="0">
            <a:spAutoFit/>
          </a:bodyPr>
          <a:lstStyle/>
          <a:p>
            <a:r>
              <a:rPr lang="en-US" dirty="0"/>
              <a:t>Hydrogen more attenuating than metal for ~ P&gt; 10 </a:t>
            </a:r>
            <a:r>
              <a:rPr lang="en-US" dirty="0" err="1"/>
              <a:t>MPa</a:t>
            </a:r>
            <a:r>
              <a:rPr lang="en-US" dirty="0"/>
              <a:t> </a:t>
            </a:r>
          </a:p>
        </p:txBody>
      </p:sp>
      <p:pic>
        <p:nvPicPr>
          <p:cNvPr id="15" name="Picture 14"/>
          <p:cNvPicPr>
            <a:picLocks noChangeAspect="1"/>
          </p:cNvPicPr>
          <p:nvPr/>
        </p:nvPicPr>
        <p:blipFill>
          <a:blip r:embed="rId4"/>
          <a:stretch>
            <a:fillRect/>
          </a:stretch>
        </p:blipFill>
        <p:spPr>
          <a:xfrm>
            <a:off x="307729" y="975263"/>
            <a:ext cx="2737341" cy="2225233"/>
          </a:xfrm>
          <a:prstGeom prst="rect">
            <a:avLst/>
          </a:prstGeom>
        </p:spPr>
      </p:pic>
      <p:grpSp>
        <p:nvGrpSpPr>
          <p:cNvPr id="24" name="Group 23"/>
          <p:cNvGrpSpPr/>
          <p:nvPr/>
        </p:nvGrpSpPr>
        <p:grpSpPr>
          <a:xfrm>
            <a:off x="0" y="3143343"/>
            <a:ext cx="4998720" cy="3553657"/>
            <a:chOff x="0" y="3143343"/>
            <a:chExt cx="4998720" cy="3553657"/>
          </a:xfrm>
        </p:grpSpPr>
        <p:pic>
          <p:nvPicPr>
            <p:cNvPr id="23" name="Picture 22"/>
            <p:cNvPicPr>
              <a:picLocks noChangeAspect="1"/>
            </p:cNvPicPr>
            <p:nvPr/>
          </p:nvPicPr>
          <p:blipFill>
            <a:blip r:embed="rId5"/>
            <a:stretch>
              <a:fillRect/>
            </a:stretch>
          </p:blipFill>
          <p:spPr>
            <a:xfrm>
              <a:off x="383809" y="3143343"/>
              <a:ext cx="4572000" cy="3069916"/>
            </a:xfrm>
            <a:prstGeom prst="rect">
              <a:avLst/>
            </a:prstGeom>
          </p:spPr>
        </p:pic>
        <p:sp>
          <p:nvSpPr>
            <p:cNvPr id="18" name="TextBox 17"/>
            <p:cNvSpPr txBox="1"/>
            <p:nvPr/>
          </p:nvSpPr>
          <p:spPr>
            <a:xfrm>
              <a:off x="0" y="6327668"/>
              <a:ext cx="2874185" cy="369332"/>
            </a:xfrm>
            <a:prstGeom prst="rect">
              <a:avLst/>
            </a:prstGeom>
            <a:noFill/>
          </p:spPr>
          <p:txBody>
            <a:bodyPr wrap="none" rtlCol="0">
              <a:spAutoFit/>
            </a:bodyPr>
            <a:lstStyle/>
            <a:p>
              <a:r>
                <a:rPr lang="en-US" dirty="0"/>
                <a:t>Calculated for 75 </a:t>
              </a:r>
              <a:r>
                <a:rPr lang="en-US" dirty="0" err="1"/>
                <a:t>keV</a:t>
              </a:r>
              <a:r>
                <a:rPr lang="en-US" dirty="0"/>
                <a:t> X-ray  </a:t>
              </a:r>
            </a:p>
          </p:txBody>
        </p:sp>
        <p:sp>
          <p:nvSpPr>
            <p:cNvPr id="19" name="TextBox 18"/>
            <p:cNvSpPr txBox="1"/>
            <p:nvPr/>
          </p:nvSpPr>
          <p:spPr>
            <a:xfrm>
              <a:off x="3444240" y="3657600"/>
              <a:ext cx="557653" cy="369332"/>
            </a:xfrm>
            <a:prstGeom prst="rect">
              <a:avLst/>
            </a:prstGeom>
            <a:noFill/>
          </p:spPr>
          <p:txBody>
            <a:bodyPr wrap="none" rtlCol="0">
              <a:spAutoFit/>
            </a:bodyPr>
            <a:lstStyle/>
            <a:p>
              <a:r>
                <a:rPr lang="en-US" dirty="0"/>
                <a:t>iron</a:t>
              </a:r>
            </a:p>
          </p:txBody>
        </p:sp>
        <p:sp>
          <p:nvSpPr>
            <p:cNvPr id="20" name="TextBox 19"/>
            <p:cNvSpPr txBox="1"/>
            <p:nvPr/>
          </p:nvSpPr>
          <p:spPr>
            <a:xfrm>
              <a:off x="3444240" y="4561840"/>
              <a:ext cx="1554480" cy="646331"/>
            </a:xfrm>
            <a:prstGeom prst="rect">
              <a:avLst/>
            </a:prstGeom>
            <a:noFill/>
          </p:spPr>
          <p:txBody>
            <a:bodyPr wrap="square" rtlCol="0">
              <a:spAutoFit/>
            </a:bodyPr>
            <a:lstStyle/>
            <a:p>
              <a:r>
                <a:rPr lang="en-US" dirty="0"/>
                <a:t>H</a:t>
              </a:r>
              <a:r>
                <a:rPr lang="en-US" baseline="-25000" dirty="0"/>
                <a:t>2</a:t>
              </a:r>
              <a:r>
                <a:rPr lang="en-US" dirty="0"/>
                <a:t> or any other light gas</a:t>
              </a:r>
            </a:p>
          </p:txBody>
        </p:sp>
      </p:grpSp>
      <p:grpSp>
        <p:nvGrpSpPr>
          <p:cNvPr id="25" name="Group 24"/>
          <p:cNvGrpSpPr/>
          <p:nvPr/>
        </p:nvGrpSpPr>
        <p:grpSpPr>
          <a:xfrm>
            <a:off x="5638799" y="3173823"/>
            <a:ext cx="4574271" cy="3584137"/>
            <a:chOff x="6380479" y="3143343"/>
            <a:chExt cx="4574271" cy="3584137"/>
          </a:xfrm>
        </p:grpSpPr>
        <p:sp>
          <p:nvSpPr>
            <p:cNvPr id="12" name="TextBox 11"/>
            <p:cNvSpPr txBox="1"/>
            <p:nvPr/>
          </p:nvSpPr>
          <p:spPr>
            <a:xfrm>
              <a:off x="6773134" y="6358148"/>
              <a:ext cx="3829510" cy="369332"/>
            </a:xfrm>
            <a:prstGeom prst="rect">
              <a:avLst/>
            </a:prstGeom>
            <a:noFill/>
          </p:spPr>
          <p:txBody>
            <a:bodyPr wrap="none" rtlCol="0">
              <a:spAutoFit/>
            </a:bodyPr>
            <a:lstStyle/>
            <a:p>
              <a:r>
                <a:rPr lang="en-US" dirty="0"/>
                <a:t>Calculated for NG6 spectrum at 3.75 A</a:t>
              </a:r>
            </a:p>
          </p:txBody>
        </p:sp>
        <p:pic>
          <p:nvPicPr>
            <p:cNvPr id="8" name="Picture 7"/>
            <p:cNvPicPr>
              <a:picLocks noChangeAspect="1"/>
            </p:cNvPicPr>
            <p:nvPr/>
          </p:nvPicPr>
          <p:blipFill>
            <a:blip r:embed="rId6"/>
            <a:stretch>
              <a:fillRect/>
            </a:stretch>
          </p:blipFill>
          <p:spPr>
            <a:xfrm>
              <a:off x="6380479" y="3143343"/>
              <a:ext cx="4574271" cy="3071441"/>
            </a:xfrm>
            <a:prstGeom prst="rect">
              <a:avLst/>
            </a:prstGeom>
          </p:spPr>
        </p:pic>
        <p:sp>
          <p:nvSpPr>
            <p:cNvPr id="21" name="TextBox 20"/>
            <p:cNvSpPr txBox="1"/>
            <p:nvPr/>
          </p:nvSpPr>
          <p:spPr>
            <a:xfrm>
              <a:off x="9966960" y="3901440"/>
              <a:ext cx="407484" cy="369332"/>
            </a:xfrm>
            <a:prstGeom prst="rect">
              <a:avLst/>
            </a:prstGeom>
            <a:noFill/>
          </p:spPr>
          <p:txBody>
            <a:bodyPr wrap="none" rtlCol="0">
              <a:spAutoFit/>
            </a:bodyPr>
            <a:lstStyle/>
            <a:p>
              <a:r>
                <a:rPr lang="en-US" dirty="0"/>
                <a:t>H</a:t>
              </a:r>
              <a:r>
                <a:rPr lang="en-US" baseline="-25000" dirty="0"/>
                <a:t>2</a:t>
              </a:r>
            </a:p>
          </p:txBody>
        </p:sp>
        <p:sp>
          <p:nvSpPr>
            <p:cNvPr id="22" name="TextBox 21"/>
            <p:cNvSpPr txBox="1"/>
            <p:nvPr/>
          </p:nvSpPr>
          <p:spPr>
            <a:xfrm>
              <a:off x="9966960" y="4805680"/>
              <a:ext cx="557653" cy="369332"/>
            </a:xfrm>
            <a:prstGeom prst="rect">
              <a:avLst/>
            </a:prstGeom>
            <a:noFill/>
          </p:spPr>
          <p:txBody>
            <a:bodyPr wrap="none" rtlCol="0">
              <a:spAutoFit/>
            </a:bodyPr>
            <a:lstStyle/>
            <a:p>
              <a:r>
                <a:rPr lang="en-US" dirty="0"/>
                <a:t>iron</a:t>
              </a:r>
            </a:p>
          </p:txBody>
        </p:sp>
      </p:grpSp>
      <p:sp>
        <p:nvSpPr>
          <p:cNvPr id="26" name="TextBox 25"/>
          <p:cNvSpPr txBox="1"/>
          <p:nvPr/>
        </p:nvSpPr>
        <p:spPr>
          <a:xfrm>
            <a:off x="3027680" y="1645920"/>
            <a:ext cx="1093569" cy="369332"/>
          </a:xfrm>
          <a:prstGeom prst="rect">
            <a:avLst/>
          </a:prstGeom>
          <a:noFill/>
        </p:spPr>
        <p:txBody>
          <a:bodyPr wrap="none" rtlCol="0">
            <a:spAutoFit/>
          </a:bodyPr>
          <a:lstStyle/>
          <a:p>
            <a:r>
              <a:rPr lang="en-US" dirty="0"/>
              <a:t>XMT unit </a:t>
            </a:r>
          </a:p>
        </p:txBody>
      </p:sp>
    </p:spTree>
    <p:extLst>
      <p:ext uri="{BB962C8B-B14F-4D97-AF65-F5344CB8AC3E}">
        <p14:creationId xmlns:p14="http://schemas.microsoft.com/office/powerpoint/2010/main" val="2395465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3614810" y="613300"/>
            <a:ext cx="6519790" cy="3762764"/>
            <a:chOff x="0" y="790363"/>
            <a:chExt cx="9144000" cy="5277274"/>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0363"/>
              <a:ext cx="9144000" cy="5277274"/>
            </a:xfrm>
            <a:prstGeom prst="rect">
              <a:avLst/>
            </a:prstGeom>
          </p:spPr>
        </p:pic>
        <p:sp>
          <p:nvSpPr>
            <p:cNvPr id="15" name="Rectangle 14"/>
            <p:cNvSpPr/>
            <p:nvPr/>
          </p:nvSpPr>
          <p:spPr>
            <a:xfrm>
              <a:off x="467833" y="946298"/>
              <a:ext cx="3636334" cy="467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152650" y="-44787"/>
            <a:ext cx="10039350" cy="719102"/>
          </a:xfrm>
        </p:spPr>
        <p:txBody>
          <a:bodyPr>
            <a:normAutofit/>
          </a:bodyPr>
          <a:lstStyle/>
          <a:p>
            <a:r>
              <a:rPr lang="en-US" sz="3600" b="1" dirty="0">
                <a:solidFill>
                  <a:srgbClr val="FF0000"/>
                </a:solidFill>
                <a:latin typeface="+mn-lt"/>
                <a:ea typeface="+mn-ea"/>
                <a:cs typeface="+mn-cs"/>
              </a:rPr>
              <a:t>Cold Neutron Imaging Instrument at NIST</a:t>
            </a:r>
          </a:p>
        </p:txBody>
      </p:sp>
      <p:sp>
        <p:nvSpPr>
          <p:cNvPr id="8" name="TextBox 7"/>
          <p:cNvSpPr txBox="1"/>
          <p:nvPr/>
        </p:nvSpPr>
        <p:spPr>
          <a:xfrm>
            <a:off x="1977467" y="4353217"/>
            <a:ext cx="7318277" cy="2185214"/>
          </a:xfrm>
          <a:prstGeom prst="rect">
            <a:avLst/>
          </a:prstGeom>
          <a:noFill/>
        </p:spPr>
        <p:txBody>
          <a:bodyPr wrap="square" rtlCol="0">
            <a:spAutoFit/>
          </a:bodyPr>
          <a:lstStyle/>
          <a:p>
            <a:pPr marL="285750" indent="-285750">
              <a:buFont typeface="Arial" panose="020B0604020202020204" pitchFamily="34" charset="0"/>
              <a:buChar char="•"/>
            </a:pPr>
            <a:r>
              <a:rPr lang="en-US" dirty="0"/>
              <a:t>Installation and First Images in AUG 2015</a:t>
            </a:r>
          </a:p>
          <a:p>
            <a:pPr marL="285750" indent="-285750">
              <a:buFont typeface="Arial" panose="020B0604020202020204" pitchFamily="34" charset="0"/>
              <a:buChar char="•"/>
            </a:pPr>
            <a:r>
              <a:rPr lang="en-US" dirty="0"/>
              <a:t>2 × 10</a:t>
            </a:r>
            <a:r>
              <a:rPr lang="en-US" baseline="30000" dirty="0"/>
              <a:t>8</a:t>
            </a:r>
            <a:r>
              <a:rPr lang="en-US" dirty="0"/>
              <a:t> cm</a:t>
            </a:r>
            <a:r>
              <a:rPr lang="en-US" baseline="30000" dirty="0"/>
              <a:t>-2</a:t>
            </a:r>
            <a:r>
              <a:rPr lang="en-US" dirty="0"/>
              <a:t> s</a:t>
            </a:r>
            <a:r>
              <a:rPr lang="en-US" baseline="30000" dirty="0"/>
              <a:t>-1</a:t>
            </a:r>
            <a:r>
              <a:rPr lang="en-US" dirty="0"/>
              <a:t> at sample, 8 cm × 8 cm field of view</a:t>
            </a:r>
          </a:p>
          <a:p>
            <a:pPr marL="285750" indent="-285750">
              <a:buFont typeface="Arial" panose="020B0604020202020204" pitchFamily="34" charset="0"/>
              <a:buChar char="•"/>
            </a:pPr>
            <a:r>
              <a:rPr lang="en-US" dirty="0"/>
              <a:t>Cold spectrum, high flux, ideal for high spatial resolution imaging</a:t>
            </a:r>
          </a:p>
          <a:p>
            <a:pPr marL="285750" indent="-285750">
              <a:buFont typeface="Arial" panose="020B0604020202020204" pitchFamily="34" charset="0"/>
              <a:buChar char="•"/>
            </a:pPr>
            <a:r>
              <a:rPr lang="en-US" dirty="0"/>
              <a:t>Focused on novel neutron image contrasts and methods:</a:t>
            </a:r>
          </a:p>
          <a:p>
            <a:pPr marL="742950" lvl="1" indent="-285750">
              <a:buFont typeface="Arial" panose="020B0604020202020204" pitchFamily="34" charset="0"/>
              <a:buChar char="•"/>
            </a:pPr>
            <a:r>
              <a:rPr lang="en-US" sz="1600" dirty="0"/>
              <a:t>Bragg-edge imaging with a double-crystal </a:t>
            </a:r>
            <a:r>
              <a:rPr lang="en-US" sz="1600" dirty="0" err="1"/>
              <a:t>monochromator</a:t>
            </a:r>
            <a:r>
              <a:rPr lang="en-US" sz="1600" dirty="0"/>
              <a:t> </a:t>
            </a:r>
          </a:p>
          <a:p>
            <a:pPr marL="742950" lvl="1" indent="-285750">
              <a:buFont typeface="Arial" panose="020B0604020202020204" pitchFamily="34" charset="0"/>
              <a:buChar char="•"/>
            </a:pPr>
            <a:r>
              <a:rPr lang="en-US" sz="1600" dirty="0"/>
              <a:t>Grating Interferometry (Talbot-Lau and Far-Field) </a:t>
            </a:r>
          </a:p>
          <a:p>
            <a:pPr marL="742950" lvl="1" indent="-285750">
              <a:buFont typeface="Arial" panose="020B0604020202020204" pitchFamily="34" charset="0"/>
              <a:buChar char="•"/>
            </a:pPr>
            <a:r>
              <a:rPr lang="en-US" sz="1600" dirty="0"/>
              <a:t>Polarized neutron imaging with </a:t>
            </a:r>
            <a:r>
              <a:rPr lang="en-US" sz="1600" i="1" dirty="0"/>
              <a:t>in situ</a:t>
            </a:r>
            <a:r>
              <a:rPr lang="en-US" sz="1600" dirty="0"/>
              <a:t> 3-He polarizer and/or supermirror</a:t>
            </a:r>
          </a:p>
          <a:p>
            <a:pPr marL="742950" lvl="1" indent="-285750">
              <a:buFont typeface="Arial" panose="020B0604020202020204" pitchFamily="34" charset="0"/>
              <a:buChar char="•"/>
            </a:pPr>
            <a:r>
              <a:rPr lang="en-US" sz="1600" dirty="0"/>
              <a:t>Will house the neutron microscope based on Wolter Optics (2025)</a:t>
            </a:r>
          </a:p>
        </p:txBody>
      </p:sp>
      <p:cxnSp>
        <p:nvCxnSpPr>
          <p:cNvPr id="10" name="Straight Connector 9"/>
          <p:cNvCxnSpPr/>
          <p:nvPr/>
        </p:nvCxnSpPr>
        <p:spPr>
          <a:xfrm>
            <a:off x="4997246" y="505400"/>
            <a:ext cx="5080205" cy="313570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677384" y="2423536"/>
            <a:ext cx="7752366" cy="15868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429750" y="3645824"/>
            <a:ext cx="647700" cy="36925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7854" t="9157" r="4212" b="-709"/>
          <a:stretch/>
        </p:blipFill>
        <p:spPr>
          <a:xfrm>
            <a:off x="1677384" y="505400"/>
            <a:ext cx="3374416" cy="1929681"/>
          </a:xfrm>
        </p:spPr>
      </p:pic>
    </p:spTree>
    <p:extLst>
      <p:ext uri="{BB962C8B-B14F-4D97-AF65-F5344CB8AC3E}">
        <p14:creationId xmlns:p14="http://schemas.microsoft.com/office/powerpoint/2010/main" val="350216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
            <a:ext cx="11175749" cy="1325563"/>
          </a:xfrm>
        </p:spPr>
        <p:txBody>
          <a:bodyPr/>
          <a:lstStyle/>
          <a:p>
            <a:r>
              <a:rPr lang="en-US" sz="3600" b="1" dirty="0">
                <a:solidFill>
                  <a:srgbClr val="FF0000"/>
                </a:solidFill>
                <a:latin typeface="+mn-lt"/>
                <a:ea typeface="+mn-ea"/>
                <a:cs typeface="+mn-cs"/>
              </a:rPr>
              <a:t>Neutron Imaging to Locate Hydrogen in Metals</a:t>
            </a:r>
          </a:p>
        </p:txBody>
      </p:sp>
      <p:sp>
        <p:nvSpPr>
          <p:cNvPr id="4" name="Slide Number Placeholder 3"/>
          <p:cNvSpPr>
            <a:spLocks noGrp="1"/>
          </p:cNvSpPr>
          <p:nvPr>
            <p:ph type="sldNum" sz="quarter" idx="12"/>
          </p:nvPr>
        </p:nvSpPr>
        <p:spPr/>
        <p:txBody>
          <a:bodyPr/>
          <a:lstStyle/>
          <a:p>
            <a:fld id="{BC851450-D966-4F22-982A-CBF1F6F97034}" type="slidenum">
              <a:rPr lang="en-US" smtClean="0"/>
              <a:t>19</a:t>
            </a:fld>
            <a:endParaRPr lang="en-US" dirty="0"/>
          </a:p>
        </p:txBody>
      </p:sp>
      <p:sp>
        <p:nvSpPr>
          <p:cNvPr id="13" name="TextBox 12"/>
          <p:cNvSpPr txBox="1"/>
          <p:nvPr/>
        </p:nvSpPr>
        <p:spPr>
          <a:xfrm>
            <a:off x="5361124" y="947650"/>
            <a:ext cx="6048556" cy="646331"/>
          </a:xfrm>
          <a:prstGeom prst="rect">
            <a:avLst/>
          </a:prstGeom>
          <a:noFill/>
        </p:spPr>
        <p:txBody>
          <a:bodyPr wrap="square" rtlCol="0">
            <a:spAutoFit/>
          </a:bodyPr>
          <a:lstStyle/>
          <a:p>
            <a:r>
              <a:rPr lang="en-US" dirty="0"/>
              <a:t>Example: neutron radiography to locate tomographic volume near end of fracture where high concentration H</a:t>
            </a:r>
            <a:r>
              <a:rPr lang="en-US" baseline="-25000" dirty="0"/>
              <a:t>2</a:t>
            </a:r>
            <a:r>
              <a:rPr lang="en-US" dirty="0"/>
              <a:t> expected</a:t>
            </a:r>
          </a:p>
        </p:txBody>
      </p:sp>
      <p:sp>
        <p:nvSpPr>
          <p:cNvPr id="14" name="TextBox 13"/>
          <p:cNvSpPr txBox="1"/>
          <p:nvPr/>
        </p:nvSpPr>
        <p:spPr>
          <a:xfrm>
            <a:off x="365760" y="6030423"/>
            <a:ext cx="11663680" cy="646331"/>
          </a:xfrm>
          <a:prstGeom prst="rect">
            <a:avLst/>
          </a:prstGeom>
          <a:solidFill>
            <a:srgbClr val="FFFF00"/>
          </a:solidFill>
          <a:ln>
            <a:solidFill>
              <a:schemeClr val="accent2"/>
            </a:solidFill>
          </a:ln>
        </p:spPr>
        <p:txBody>
          <a:bodyPr wrap="square" rtlCol="0">
            <a:spAutoFit/>
          </a:bodyPr>
          <a:lstStyle/>
          <a:p>
            <a:r>
              <a:rPr lang="en-US" dirty="0"/>
              <a:t>Data collected on four samples with different histories. XMT analysis of same samples. Neutron tomography analysis underway, challenged by signal to noise, start-up issues of new </a:t>
            </a:r>
            <a:r>
              <a:rPr lang="en-US" dirty="0" err="1"/>
              <a:t>beamline</a:t>
            </a:r>
            <a:r>
              <a:rPr lang="en-US" dirty="0"/>
              <a:t>, and restricted access to processing due to </a:t>
            </a:r>
            <a:r>
              <a:rPr lang="en-US" dirty="0" err="1"/>
              <a:t>Covid</a:t>
            </a:r>
            <a:r>
              <a:rPr lang="en-US" dirty="0"/>
              <a:t>. </a:t>
            </a:r>
          </a:p>
        </p:txBody>
      </p:sp>
      <p:sp>
        <p:nvSpPr>
          <p:cNvPr id="16" name="TextBox 15"/>
          <p:cNvSpPr txBox="1"/>
          <p:nvPr/>
        </p:nvSpPr>
        <p:spPr>
          <a:xfrm>
            <a:off x="924560" y="957810"/>
            <a:ext cx="2218575" cy="646331"/>
          </a:xfrm>
          <a:prstGeom prst="rect">
            <a:avLst/>
          </a:prstGeom>
          <a:noFill/>
        </p:spPr>
        <p:txBody>
          <a:bodyPr wrap="square" rtlCol="0">
            <a:spAutoFit/>
          </a:bodyPr>
          <a:lstStyle/>
          <a:p>
            <a:r>
              <a:rPr lang="en-US" dirty="0"/>
              <a:t>Fracture surface from XMT Reconstruction </a:t>
            </a:r>
          </a:p>
        </p:txBody>
      </p:sp>
      <p:pic>
        <p:nvPicPr>
          <p:cNvPr id="3" name="Picture 2"/>
          <p:cNvPicPr>
            <a:picLocks noChangeAspect="1"/>
          </p:cNvPicPr>
          <p:nvPr/>
        </p:nvPicPr>
        <p:blipFill>
          <a:blip r:embed="rId3"/>
          <a:stretch>
            <a:fillRect/>
          </a:stretch>
        </p:blipFill>
        <p:spPr>
          <a:xfrm>
            <a:off x="3401014" y="1676401"/>
            <a:ext cx="8860280" cy="3911600"/>
          </a:xfrm>
          <a:prstGeom prst="rect">
            <a:avLst/>
          </a:prstGeom>
        </p:spPr>
      </p:pic>
      <p:pic>
        <p:nvPicPr>
          <p:cNvPr id="12" name="Picture 11"/>
          <p:cNvPicPr>
            <a:picLocks noChangeAspect="1"/>
          </p:cNvPicPr>
          <p:nvPr/>
        </p:nvPicPr>
        <p:blipFill>
          <a:blip r:embed="rId4"/>
          <a:stretch>
            <a:fillRect/>
          </a:stretch>
        </p:blipFill>
        <p:spPr>
          <a:xfrm>
            <a:off x="104382" y="1570055"/>
            <a:ext cx="2169417" cy="2011680"/>
          </a:xfrm>
          <a:prstGeom prst="rect">
            <a:avLst/>
          </a:prstGeom>
        </p:spPr>
      </p:pic>
      <p:pic>
        <p:nvPicPr>
          <p:cNvPr id="5" name="Picture 4"/>
          <p:cNvPicPr>
            <a:picLocks noChangeAspect="1"/>
          </p:cNvPicPr>
          <p:nvPr/>
        </p:nvPicPr>
        <p:blipFill>
          <a:blip r:embed="rId5"/>
          <a:stretch>
            <a:fillRect/>
          </a:stretch>
        </p:blipFill>
        <p:spPr>
          <a:xfrm>
            <a:off x="716480" y="2622249"/>
            <a:ext cx="2125699" cy="1822028"/>
          </a:xfrm>
          <a:prstGeom prst="rect">
            <a:avLst/>
          </a:prstGeom>
        </p:spPr>
      </p:pic>
      <p:pic>
        <p:nvPicPr>
          <p:cNvPr id="9" name="Picture 8"/>
          <p:cNvPicPr>
            <a:picLocks noChangeAspect="1"/>
          </p:cNvPicPr>
          <p:nvPr/>
        </p:nvPicPr>
        <p:blipFill>
          <a:blip r:embed="rId6"/>
          <a:stretch>
            <a:fillRect/>
          </a:stretch>
        </p:blipFill>
        <p:spPr>
          <a:xfrm>
            <a:off x="1271337" y="3694218"/>
            <a:ext cx="2104097" cy="2011680"/>
          </a:xfrm>
          <a:prstGeom prst="rect">
            <a:avLst/>
          </a:prstGeom>
        </p:spPr>
      </p:pic>
      <p:pic>
        <p:nvPicPr>
          <p:cNvPr id="6" name="Picture 5"/>
          <p:cNvPicPr>
            <a:picLocks noChangeAspect="1"/>
          </p:cNvPicPr>
          <p:nvPr/>
        </p:nvPicPr>
        <p:blipFill>
          <a:blip r:embed="rId7"/>
          <a:stretch>
            <a:fillRect/>
          </a:stretch>
        </p:blipFill>
        <p:spPr>
          <a:xfrm>
            <a:off x="228601" y="4528456"/>
            <a:ext cx="538222" cy="1019558"/>
          </a:xfrm>
          <a:prstGeom prst="rect">
            <a:avLst/>
          </a:prstGeom>
        </p:spPr>
      </p:pic>
    </p:spTree>
    <p:extLst>
      <p:ext uri="{BB962C8B-B14F-4D97-AF65-F5344CB8AC3E}">
        <p14:creationId xmlns:p14="http://schemas.microsoft.com/office/powerpoint/2010/main" val="119118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91B6F-DEA2-0C87-C7D5-8CBBFB7BE827}"/>
              </a:ext>
            </a:extLst>
          </p:cNvPr>
          <p:cNvPicPr>
            <a:picLocks noChangeAspect="1"/>
          </p:cNvPicPr>
          <p:nvPr/>
        </p:nvPicPr>
        <p:blipFill>
          <a:blip r:embed="rId2"/>
          <a:stretch>
            <a:fillRect/>
          </a:stretch>
        </p:blipFill>
        <p:spPr>
          <a:xfrm>
            <a:off x="0" y="308428"/>
            <a:ext cx="12192000" cy="6241143"/>
          </a:xfrm>
          <a:prstGeom prst="rect">
            <a:avLst/>
          </a:prstGeom>
        </p:spPr>
      </p:pic>
    </p:spTree>
    <p:extLst>
      <p:ext uri="{BB962C8B-B14F-4D97-AF65-F5344CB8AC3E}">
        <p14:creationId xmlns:p14="http://schemas.microsoft.com/office/powerpoint/2010/main" val="545953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82BD0-BB7A-70F4-5C8C-04189B794B31}"/>
              </a:ext>
            </a:extLst>
          </p:cNvPr>
          <p:cNvSpPr>
            <a:spLocks noGrp="1"/>
          </p:cNvSpPr>
          <p:nvPr>
            <p:ph type="title"/>
          </p:nvPr>
        </p:nvSpPr>
        <p:spPr/>
        <p:txBody>
          <a:bodyPr/>
          <a:lstStyle/>
          <a:p>
            <a:r>
              <a:rPr lang="en-US" dirty="0" err="1"/>
              <a:t>xtra</a:t>
            </a:r>
            <a:endParaRPr lang="en-US" dirty="0"/>
          </a:p>
        </p:txBody>
      </p:sp>
      <p:sp>
        <p:nvSpPr>
          <p:cNvPr id="4" name="Text Placeholder 3">
            <a:extLst>
              <a:ext uri="{FF2B5EF4-FFF2-40B4-BE49-F238E27FC236}">
                <a16:creationId xmlns:a16="http://schemas.microsoft.com/office/drawing/2014/main" id="{46F180A6-1313-DC39-B056-C6703C5B61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6895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D758C-75D6-E8D8-6149-F513476B119D}"/>
              </a:ext>
            </a:extLst>
          </p:cNvPr>
          <p:cNvPicPr>
            <a:picLocks noChangeAspect="1"/>
          </p:cNvPicPr>
          <p:nvPr/>
        </p:nvPicPr>
        <p:blipFill>
          <a:blip r:embed="rId3"/>
          <a:stretch>
            <a:fillRect/>
          </a:stretch>
        </p:blipFill>
        <p:spPr>
          <a:xfrm>
            <a:off x="-62144" y="0"/>
            <a:ext cx="12192000" cy="6847810"/>
          </a:xfrm>
          <a:prstGeom prst="rect">
            <a:avLst/>
          </a:prstGeom>
        </p:spPr>
      </p:pic>
      <p:sp>
        <p:nvSpPr>
          <p:cNvPr id="4" name="Rectangle 3">
            <a:extLst>
              <a:ext uri="{FF2B5EF4-FFF2-40B4-BE49-F238E27FC236}">
                <a16:creationId xmlns:a16="http://schemas.microsoft.com/office/drawing/2014/main" id="{2BC49DC1-A660-E224-5D72-6951E1093D9E}"/>
              </a:ext>
            </a:extLst>
          </p:cNvPr>
          <p:cNvSpPr/>
          <p:nvPr/>
        </p:nvSpPr>
        <p:spPr>
          <a:xfrm>
            <a:off x="204186" y="6356412"/>
            <a:ext cx="1890944" cy="50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20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ECF81-7281-F2AF-9175-4A6636427BC6}"/>
              </a:ext>
            </a:extLst>
          </p:cNvPr>
          <p:cNvPicPr>
            <a:picLocks noChangeAspect="1"/>
          </p:cNvPicPr>
          <p:nvPr/>
        </p:nvPicPr>
        <p:blipFill>
          <a:blip r:embed="rId2"/>
          <a:stretch>
            <a:fillRect/>
          </a:stretch>
        </p:blipFill>
        <p:spPr>
          <a:xfrm>
            <a:off x="0" y="376430"/>
            <a:ext cx="12192000" cy="6105140"/>
          </a:xfrm>
          <a:prstGeom prst="rect">
            <a:avLst/>
          </a:prstGeom>
        </p:spPr>
      </p:pic>
    </p:spTree>
    <p:extLst>
      <p:ext uri="{BB962C8B-B14F-4D97-AF65-F5344CB8AC3E}">
        <p14:creationId xmlns:p14="http://schemas.microsoft.com/office/powerpoint/2010/main" val="181029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4F63D-308C-2E78-4B6E-364CAE5016E2}"/>
              </a:ext>
            </a:extLst>
          </p:cNvPr>
          <p:cNvPicPr>
            <a:picLocks noChangeAspect="1"/>
          </p:cNvPicPr>
          <p:nvPr/>
        </p:nvPicPr>
        <p:blipFill>
          <a:blip r:embed="rId2"/>
          <a:stretch>
            <a:fillRect/>
          </a:stretch>
        </p:blipFill>
        <p:spPr>
          <a:xfrm>
            <a:off x="0" y="271980"/>
            <a:ext cx="12192000" cy="6314039"/>
          </a:xfrm>
          <a:prstGeom prst="rect">
            <a:avLst/>
          </a:prstGeom>
        </p:spPr>
      </p:pic>
    </p:spTree>
    <p:extLst>
      <p:ext uri="{BB962C8B-B14F-4D97-AF65-F5344CB8AC3E}">
        <p14:creationId xmlns:p14="http://schemas.microsoft.com/office/powerpoint/2010/main" val="428729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F56CF-9F63-830A-EFAC-6030C0B70794}"/>
              </a:ext>
            </a:extLst>
          </p:cNvPr>
          <p:cNvPicPr>
            <a:picLocks noChangeAspect="1"/>
          </p:cNvPicPr>
          <p:nvPr/>
        </p:nvPicPr>
        <p:blipFill>
          <a:blip r:embed="rId2"/>
          <a:stretch>
            <a:fillRect/>
          </a:stretch>
        </p:blipFill>
        <p:spPr>
          <a:xfrm>
            <a:off x="0" y="32335"/>
            <a:ext cx="12192000" cy="6793329"/>
          </a:xfrm>
          <a:prstGeom prst="rect">
            <a:avLst/>
          </a:prstGeom>
        </p:spPr>
      </p:pic>
      <p:sp>
        <p:nvSpPr>
          <p:cNvPr id="4" name="Rectangle 3">
            <a:extLst>
              <a:ext uri="{FF2B5EF4-FFF2-40B4-BE49-F238E27FC236}">
                <a16:creationId xmlns:a16="http://schemas.microsoft.com/office/drawing/2014/main" id="{54320631-4761-48F6-C89A-87139347B95F}"/>
              </a:ext>
            </a:extLst>
          </p:cNvPr>
          <p:cNvSpPr/>
          <p:nvPr/>
        </p:nvSpPr>
        <p:spPr>
          <a:xfrm>
            <a:off x="159798" y="6356412"/>
            <a:ext cx="1890944" cy="469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5FA82-FF4E-B946-183A-304068DBF5CA}"/>
              </a:ext>
            </a:extLst>
          </p:cNvPr>
          <p:cNvPicPr>
            <a:picLocks noChangeAspect="1"/>
          </p:cNvPicPr>
          <p:nvPr/>
        </p:nvPicPr>
        <p:blipFill>
          <a:blip r:embed="rId2"/>
          <a:stretch>
            <a:fillRect/>
          </a:stretch>
        </p:blipFill>
        <p:spPr>
          <a:xfrm>
            <a:off x="0" y="220579"/>
            <a:ext cx="12192000" cy="6416842"/>
          </a:xfrm>
          <a:prstGeom prst="rect">
            <a:avLst/>
          </a:prstGeom>
        </p:spPr>
      </p:pic>
    </p:spTree>
    <p:extLst>
      <p:ext uri="{BB962C8B-B14F-4D97-AF65-F5344CB8AC3E}">
        <p14:creationId xmlns:p14="http://schemas.microsoft.com/office/powerpoint/2010/main" val="193489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C6861-3E01-F635-320B-AE308F42418E}"/>
              </a:ext>
            </a:extLst>
          </p:cNvPr>
          <p:cNvPicPr>
            <a:picLocks noChangeAspect="1"/>
          </p:cNvPicPr>
          <p:nvPr/>
        </p:nvPicPr>
        <p:blipFill>
          <a:blip r:embed="rId2"/>
          <a:stretch>
            <a:fillRect/>
          </a:stretch>
        </p:blipFill>
        <p:spPr>
          <a:xfrm>
            <a:off x="0" y="43842"/>
            <a:ext cx="12192000" cy="6770316"/>
          </a:xfrm>
          <a:prstGeom prst="rect">
            <a:avLst/>
          </a:prstGeom>
        </p:spPr>
      </p:pic>
      <p:sp>
        <p:nvSpPr>
          <p:cNvPr id="4" name="Rectangle 3">
            <a:extLst>
              <a:ext uri="{FF2B5EF4-FFF2-40B4-BE49-F238E27FC236}">
                <a16:creationId xmlns:a16="http://schemas.microsoft.com/office/drawing/2014/main" id="{1E49FDA8-B239-CA74-C46F-3AE1BF9F870E}"/>
              </a:ext>
            </a:extLst>
          </p:cNvPr>
          <p:cNvSpPr/>
          <p:nvPr/>
        </p:nvSpPr>
        <p:spPr>
          <a:xfrm>
            <a:off x="266330" y="6205492"/>
            <a:ext cx="1890944" cy="61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DA968-E407-07E7-9627-A79041E72F3E}"/>
              </a:ext>
            </a:extLst>
          </p:cNvPr>
          <p:cNvPicPr>
            <a:picLocks noChangeAspect="1"/>
          </p:cNvPicPr>
          <p:nvPr/>
        </p:nvPicPr>
        <p:blipFill>
          <a:blip r:embed="rId2"/>
          <a:stretch>
            <a:fillRect/>
          </a:stretch>
        </p:blipFill>
        <p:spPr>
          <a:xfrm>
            <a:off x="0" y="572068"/>
            <a:ext cx="12192000" cy="5713863"/>
          </a:xfrm>
          <a:prstGeom prst="rect">
            <a:avLst/>
          </a:prstGeom>
        </p:spPr>
      </p:pic>
    </p:spTree>
    <p:extLst>
      <p:ext uri="{BB962C8B-B14F-4D97-AF65-F5344CB8AC3E}">
        <p14:creationId xmlns:p14="http://schemas.microsoft.com/office/powerpoint/2010/main" val="174694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CF6E5-ADB7-6B1A-5A7F-08E8C73FE726}"/>
              </a:ext>
            </a:extLst>
          </p:cNvPr>
          <p:cNvPicPr>
            <a:picLocks noChangeAspect="1"/>
          </p:cNvPicPr>
          <p:nvPr/>
        </p:nvPicPr>
        <p:blipFill>
          <a:blip r:embed="rId2"/>
          <a:stretch>
            <a:fillRect/>
          </a:stretch>
        </p:blipFill>
        <p:spPr>
          <a:xfrm>
            <a:off x="0" y="313166"/>
            <a:ext cx="12192000" cy="6231668"/>
          </a:xfrm>
          <a:prstGeom prst="rect">
            <a:avLst/>
          </a:prstGeom>
        </p:spPr>
      </p:pic>
    </p:spTree>
    <p:extLst>
      <p:ext uri="{BB962C8B-B14F-4D97-AF65-F5344CB8AC3E}">
        <p14:creationId xmlns:p14="http://schemas.microsoft.com/office/powerpoint/2010/main" val="22172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864</Words>
  <Application>Microsoft Office PowerPoint</Application>
  <PresentationFormat>Widescreen</PresentationFormat>
  <Paragraphs>69</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Industrial Research Applications of Neutron Scattering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Excess Hydrogen in Ferrous Metals Leads to Failure</vt:lpstr>
      <vt:lpstr>Neutron Imaging to Locate Hydrogen in Metals</vt:lpstr>
      <vt:lpstr>Cold Neutron Imaging Instrument at NIST</vt:lpstr>
      <vt:lpstr>Neutron Imaging to Locate Hydrogen in Metals</vt:lpstr>
      <vt:lpstr>xtra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of Industrial Applications of Neutron Scattering</dc:title>
  <dc:creator>Hubert King</dc:creator>
  <cp:lastModifiedBy>Hubert King</cp:lastModifiedBy>
  <cp:revision>2</cp:revision>
  <dcterms:created xsi:type="dcterms:W3CDTF">2022-09-26T18:26:55Z</dcterms:created>
  <dcterms:modified xsi:type="dcterms:W3CDTF">2022-10-18T10:47:23Z</dcterms:modified>
</cp:coreProperties>
</file>